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257" r:id="rId2"/>
    <p:sldId id="270" r:id="rId3"/>
    <p:sldId id="271" r:id="rId4"/>
    <p:sldId id="259" r:id="rId5"/>
    <p:sldId id="272" r:id="rId6"/>
    <p:sldId id="260" r:id="rId7"/>
    <p:sldId id="261" r:id="rId8"/>
    <p:sldId id="262" r:id="rId9"/>
    <p:sldId id="263" r:id="rId10"/>
    <p:sldId id="264" r:id="rId11"/>
    <p:sldId id="265" r:id="rId12"/>
    <p:sldId id="273" r:id="rId13"/>
    <p:sldId id="275" r:id="rId14"/>
    <p:sldId id="286" r:id="rId15"/>
    <p:sldId id="266" r:id="rId16"/>
    <p:sldId id="287" r:id="rId17"/>
    <p:sldId id="288" r:id="rId18"/>
    <p:sldId id="267" r:id="rId19"/>
    <p:sldId id="276" r:id="rId20"/>
    <p:sldId id="289" r:id="rId21"/>
    <p:sldId id="268" r:id="rId22"/>
    <p:sldId id="277" r:id="rId23"/>
    <p:sldId id="290" r:id="rId24"/>
    <p:sldId id="269" r:id="rId25"/>
    <p:sldId id="278" r:id="rId26"/>
    <p:sldId id="279" r:id="rId27"/>
    <p:sldId id="291" r:id="rId28"/>
    <p:sldId id="281" r:id="rId29"/>
    <p:sldId id="282" r:id="rId30"/>
    <p:sldId id="284" r:id="rId31"/>
    <p:sldId id="285" r:id="rId32"/>
    <p:sldId id="2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7" autoAdjust="0"/>
    <p:restoredTop sz="94660"/>
  </p:normalViewPr>
  <p:slideViewPr>
    <p:cSldViewPr>
      <p:cViewPr varScale="1">
        <p:scale>
          <a:sx n="81" d="100"/>
          <a:sy n="81" d="100"/>
        </p:scale>
        <p:origin x="-164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23912-B6E3-CF4F-A712-7CF6C81773AC}" type="datetimeFigureOut">
              <a:rPr lang="en-US" smtClean="0"/>
              <a:t>8/30/11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C4914-1055-4743-804D-D5FF57BDD659}" type="slidenum">
              <a:rPr lang="en-US" smtClean="0"/>
              <a:t>‹#›</a:t>
            </a:fld>
            <a:endParaRPr lang="en-US"/>
          </a:p>
        </p:txBody>
      </p:sp>
    </p:spTree>
    <p:extLst>
      <p:ext uri="{BB962C8B-B14F-4D97-AF65-F5344CB8AC3E}">
        <p14:creationId xmlns:p14="http://schemas.microsoft.com/office/powerpoint/2010/main" val="2151433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122" y="8684298"/>
            <a:ext cx="2972320" cy="45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8" tIns="45739" rIns="91478" bIns="45739" anchor="b"/>
          <a:lstStyle>
            <a:lvl1pPr defTabSz="927100" eaLnBrk="0" hangingPunct="0">
              <a:defRPr>
                <a:solidFill>
                  <a:schemeClr val="tx1"/>
                </a:solidFill>
                <a:latin typeface="Arial" charset="0"/>
                <a:ea typeface="ＭＳ Ｐゴシック" charset="0"/>
              </a:defRPr>
            </a:lvl1pPr>
            <a:lvl2pPr marL="742950" indent="-285750" defTabSz="927100" eaLnBrk="0" hangingPunct="0">
              <a:defRPr>
                <a:solidFill>
                  <a:schemeClr val="tx1"/>
                </a:solidFill>
                <a:latin typeface="Arial" charset="0"/>
                <a:ea typeface="ＭＳ Ｐゴシック" charset="0"/>
              </a:defRPr>
            </a:lvl2pPr>
            <a:lvl3pPr marL="1143000" indent="-228600" defTabSz="927100" eaLnBrk="0" hangingPunct="0">
              <a:defRPr>
                <a:solidFill>
                  <a:schemeClr val="tx1"/>
                </a:solidFill>
                <a:latin typeface="Arial" charset="0"/>
                <a:ea typeface="ＭＳ Ｐゴシック" charset="0"/>
              </a:defRPr>
            </a:lvl3pPr>
            <a:lvl4pPr marL="1600200" indent="-228600" defTabSz="927100" eaLnBrk="0" hangingPunct="0">
              <a:defRPr>
                <a:solidFill>
                  <a:schemeClr val="tx1"/>
                </a:solidFill>
                <a:latin typeface="Arial" charset="0"/>
                <a:ea typeface="ＭＳ Ｐゴシック" charset="0"/>
              </a:defRPr>
            </a:lvl4pPr>
            <a:lvl5pPr marL="2057400" indent="-228600" defTabSz="927100" eaLnBrk="0" hangingPunct="0">
              <a:defRPr>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FB64BEA-08D4-F446-B495-A8DDA47DBCB1}" type="slidenum">
              <a:rPr lang="en-US" sz="1200"/>
              <a:pPr algn="r" eaLnBrk="1" hangingPunct="1"/>
              <a:t>27</a:t>
            </a:fld>
            <a:endParaRPr lang="en-US" sz="120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8" name="Picture 7" descr="PDR-Camera.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Title 1"/>
          <p:cNvSpPr>
            <a:spLocks noGrp="1"/>
          </p:cNvSpPr>
          <p:nvPr>
            <p:ph type="ctrTitle"/>
          </p:nvPr>
        </p:nvSpPr>
        <p:spPr>
          <a:xfrm>
            <a:off x="685800" y="1181769"/>
            <a:ext cx="7772400" cy="3113162"/>
          </a:xfrm>
        </p:spPr>
        <p:txBody>
          <a:bodyPr/>
          <a:lstStyle>
            <a:lvl1pPr algn="r">
              <a:defRPr b="1">
                <a:solidFill>
                  <a:schemeClr val="tx2"/>
                </a:solidFill>
              </a:defRPr>
            </a:lvl1pPr>
          </a:lstStyle>
          <a:p>
            <a:r>
              <a:rPr lang="en-US" dirty="0" smtClean="0"/>
              <a:t>Click to edit Master title style</a:t>
            </a:r>
            <a:endParaRPr lang="en-US" dirty="0"/>
          </a:p>
        </p:txBody>
      </p:sp>
      <p:pic>
        <p:nvPicPr>
          <p:cNvPr id="5" name="Picture 10" descr="LogoW-ShadowTransBack.png"/>
          <p:cNvPicPr>
            <a:picLocks noChangeAspect="1"/>
          </p:cNvPicPr>
          <p:nvPr/>
        </p:nvPicPr>
        <p:blipFill>
          <a:blip r:embed="rId3" cstate="print"/>
          <a:srcRect/>
          <a:stretch>
            <a:fillRect/>
          </a:stretch>
        </p:blipFill>
        <p:spPr bwMode="auto">
          <a:xfrm>
            <a:off x="7110413" y="0"/>
            <a:ext cx="1984375" cy="1117600"/>
          </a:xfrm>
          <a:prstGeom prst="rect">
            <a:avLst/>
          </a:prstGeom>
          <a:noFill/>
          <a:ln w="9525">
            <a:noFill/>
            <a:miter lim="800000"/>
            <a:headEnd/>
            <a:tailEnd/>
          </a:ln>
        </p:spPr>
      </p:pic>
      <p:sp>
        <p:nvSpPr>
          <p:cNvPr id="6" name="TextBox 5"/>
          <p:cNvSpPr txBox="1"/>
          <p:nvPr/>
        </p:nvSpPr>
        <p:spPr>
          <a:xfrm>
            <a:off x="457200" y="6503812"/>
            <a:ext cx="8229600" cy="246063"/>
          </a:xfrm>
          <a:prstGeom prst="rect">
            <a:avLst/>
          </a:prstGeom>
          <a:noFill/>
        </p:spPr>
        <p:txBody>
          <a:bodyPr>
            <a:spAutoFit/>
          </a:bodyPr>
          <a:lstStyle/>
          <a:p>
            <a:pPr algn="ctr">
              <a:defRPr/>
            </a:pPr>
            <a:r>
              <a:rPr lang="en-US" sz="1000" dirty="0" smtClean="0">
                <a:solidFill>
                  <a:schemeClr val="bg1"/>
                </a:solidFill>
                <a:latin typeface="Calibri" charset="0"/>
              </a:rPr>
              <a:t>Preliminary Design</a:t>
            </a:r>
            <a:r>
              <a:rPr lang="en-US" sz="1000" baseline="0" dirty="0" smtClean="0">
                <a:solidFill>
                  <a:schemeClr val="bg1"/>
                </a:solidFill>
                <a:latin typeface="Calibri" charset="0"/>
              </a:rPr>
              <a:t> Review</a:t>
            </a:r>
            <a:r>
              <a:rPr lang="en-US" sz="1000" dirty="0" smtClean="0">
                <a:solidFill>
                  <a:schemeClr val="bg1"/>
                </a:solidFill>
                <a:latin typeface="Calibri" charset="0"/>
              </a:rPr>
              <a:t> </a:t>
            </a:r>
            <a:r>
              <a:rPr lang="en-US" sz="1000" dirty="0">
                <a:solidFill>
                  <a:schemeClr val="bg1"/>
                </a:solidFill>
                <a:latin typeface="Calibri" charset="0"/>
              </a:rPr>
              <a:t>• Tucson, Arizona •</a:t>
            </a:r>
            <a:r>
              <a:rPr lang="en-US" sz="1000" dirty="0" smtClean="0">
                <a:solidFill>
                  <a:schemeClr val="bg1"/>
                </a:solidFill>
                <a:latin typeface="Calibri" charset="0"/>
              </a:rPr>
              <a:t> August 29</a:t>
            </a:r>
            <a:r>
              <a:rPr lang="en-US" sz="1000" baseline="30000" dirty="0" smtClean="0">
                <a:solidFill>
                  <a:schemeClr val="bg1"/>
                </a:solidFill>
                <a:latin typeface="Calibri" charset="0"/>
              </a:rPr>
              <a:t>th </a:t>
            </a:r>
            <a:r>
              <a:rPr lang="en-US" sz="1000" baseline="0" dirty="0" smtClean="0">
                <a:solidFill>
                  <a:schemeClr val="bg1"/>
                </a:solidFill>
                <a:latin typeface="Calibri" charset="0"/>
              </a:rPr>
              <a:t>– September 2</a:t>
            </a:r>
            <a:r>
              <a:rPr lang="en-US" sz="1000" baseline="30000" dirty="0" smtClean="0">
                <a:solidFill>
                  <a:schemeClr val="bg1"/>
                </a:solidFill>
                <a:latin typeface="Calibri" charset="0"/>
              </a:rPr>
              <a:t>nd</a:t>
            </a:r>
            <a:r>
              <a:rPr lang="en-US" sz="1000" dirty="0" smtClean="0">
                <a:solidFill>
                  <a:schemeClr val="bg1"/>
                </a:solidFill>
                <a:latin typeface="Calibri" charset="0"/>
              </a:rPr>
              <a:t>, </a:t>
            </a:r>
            <a:r>
              <a:rPr lang="en-US" sz="1000" dirty="0">
                <a:solidFill>
                  <a:schemeClr val="bg1"/>
                </a:solidFill>
                <a:latin typeface="Calibri" charset="0"/>
              </a:rPr>
              <a:t>2011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
          </p:nvPr>
        </p:nvSpPr>
        <p:spPr bwMode="auto">
          <a:xfrm>
            <a:off x="457199" y="1014412"/>
            <a:ext cx="8229601" cy="531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idx="1"/>
          </p:nvPr>
        </p:nvSpPr>
        <p:spPr bwMode="auto">
          <a:xfrm>
            <a:off x="457199" y="1014412"/>
            <a:ext cx="4038601" cy="531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idx="10"/>
          </p:nvPr>
        </p:nvSpPr>
        <p:spPr bwMode="auto">
          <a:xfrm>
            <a:off x="4724400" y="1014412"/>
            <a:ext cx="3962400" cy="531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848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p:nvPr userDrawn="1"/>
        </p:nvSpPr>
        <p:spPr>
          <a:xfrm>
            <a:off x="457200" y="6521450"/>
            <a:ext cx="8229600" cy="246063"/>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smtClean="0">
                <a:solidFill>
                  <a:srgbClr val="7F7F7F"/>
                </a:solidFill>
                <a:latin typeface="Calibri" charset="0"/>
              </a:rPr>
              <a:t>Board Review • Tucson, Arizona • July 18-20, 2011</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57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TextBox 2"/>
          <p:cNvSpPr txBox="1"/>
          <p:nvPr userDrawn="1"/>
        </p:nvSpPr>
        <p:spPr>
          <a:xfrm>
            <a:off x="457200" y="6521450"/>
            <a:ext cx="8229600" cy="246063"/>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smtClean="0">
                <a:solidFill>
                  <a:srgbClr val="7F7F7F"/>
                </a:solidFill>
                <a:latin typeface="Calibri" charset="0"/>
              </a:rPr>
              <a:t>Board Review • Tucson, Arizona • July 18-20, 2011</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4325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5" y="808038"/>
            <a:ext cx="9028113"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33" name="Picture 10"/>
          <p:cNvPicPr>
            <a:picLocks noChangeAspect="1"/>
          </p:cNvPicPr>
          <p:nvPr/>
        </p:nvPicPr>
        <p:blipFill>
          <a:blip r:embed="rId8" cstate="print"/>
          <a:stretch>
            <a:fillRect/>
          </a:stretch>
        </p:blipFill>
        <p:spPr bwMode="auto">
          <a:xfrm>
            <a:off x="66675" y="90021"/>
            <a:ext cx="1074455" cy="829923"/>
          </a:xfrm>
          <a:prstGeom prst="rect">
            <a:avLst/>
          </a:prstGeom>
          <a:noFill/>
          <a:ln w="9525">
            <a:noFill/>
            <a:miter lim="800000"/>
            <a:headEnd/>
            <a:tailEnd/>
          </a:ln>
        </p:spPr>
      </p:pic>
      <p:sp>
        <p:nvSpPr>
          <p:cNvPr id="1026" name="Title Placeholder 1"/>
          <p:cNvSpPr>
            <a:spLocks noGrp="1"/>
          </p:cNvSpPr>
          <p:nvPr>
            <p:ph type="title"/>
          </p:nvPr>
        </p:nvSpPr>
        <p:spPr bwMode="auto">
          <a:xfrm>
            <a:off x="1141130" y="142875"/>
            <a:ext cx="6188357" cy="557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199" y="1014412"/>
            <a:ext cx="8229601" cy="531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a:cxnSpLocks noChangeShapeType="1"/>
          </p:cNvCxnSpPr>
          <p:nvPr/>
        </p:nvCxnSpPr>
        <p:spPr bwMode="auto">
          <a:xfrm rot="10800000">
            <a:off x="66675" y="6497638"/>
            <a:ext cx="9028113" cy="1587"/>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12" name="TextBox 11"/>
          <p:cNvSpPr txBox="1"/>
          <p:nvPr/>
        </p:nvSpPr>
        <p:spPr>
          <a:xfrm>
            <a:off x="8424863" y="6521450"/>
            <a:ext cx="566737" cy="274638"/>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pic>
        <p:nvPicPr>
          <p:cNvPr id="1031" name="Picture 10" descr="LogoW-ShadowTransBack.png"/>
          <p:cNvPicPr>
            <a:picLocks noChangeAspect="1"/>
          </p:cNvPicPr>
          <p:nvPr/>
        </p:nvPicPr>
        <p:blipFill>
          <a:blip r:embed="rId9" cstate="print"/>
          <a:srcRect/>
          <a:stretch>
            <a:fillRect/>
          </a:stretch>
        </p:blipFill>
        <p:spPr bwMode="auto">
          <a:xfrm>
            <a:off x="7110413" y="0"/>
            <a:ext cx="1984375" cy="1117600"/>
          </a:xfrm>
          <a:prstGeom prst="rect">
            <a:avLst/>
          </a:prstGeom>
          <a:noFill/>
          <a:ln w="9525">
            <a:noFill/>
            <a:miter lim="800000"/>
            <a:headEnd/>
            <a:tailEnd/>
          </a:ln>
        </p:spPr>
      </p:pic>
      <p:sp>
        <p:nvSpPr>
          <p:cNvPr id="10" name="TextBox 9"/>
          <p:cNvSpPr txBox="1"/>
          <p:nvPr/>
        </p:nvSpPr>
        <p:spPr>
          <a:xfrm>
            <a:off x="457200" y="6521450"/>
            <a:ext cx="8229600" cy="246063"/>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Preliminary Design Review • Tucson, Arizona • August 29</a:t>
            </a:r>
            <a:r>
              <a:rPr lang="en-US" sz="1000" baseline="30000" dirty="0">
                <a:solidFill>
                  <a:prstClr val="white">
                    <a:lumMod val="65000"/>
                  </a:prstClr>
                </a:solidFill>
              </a:rPr>
              <a:t>th </a:t>
            </a:r>
            <a:r>
              <a:rPr lang="en-US" sz="1000" dirty="0">
                <a:solidFill>
                  <a:prstClr val="white">
                    <a:lumMod val="65000"/>
                  </a:prstClr>
                </a:solidFill>
              </a:rPr>
              <a:t>– September 2</a:t>
            </a:r>
            <a:r>
              <a:rPr lang="en-US" sz="1000" baseline="30000" dirty="0">
                <a:solidFill>
                  <a:prstClr val="white">
                    <a:lumMod val="65000"/>
                  </a:prstClr>
                </a:solidFill>
              </a:rPr>
              <a:t>nd</a:t>
            </a:r>
            <a:r>
              <a:rPr lang="en-US" sz="1000" dirty="0">
                <a:solidFill>
                  <a:prstClr val="white">
                    <a:lumMod val="65000"/>
                  </a:prstClr>
                </a:solidFill>
              </a:rPr>
              <a:t>, 2011</a:t>
            </a:r>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64" r:id="rId3"/>
    <p:sldLayoutId id="2147483663" r:id="rId4"/>
    <p:sldLayoutId id="2147483665" r:id="rId5"/>
    <p:sldLayoutId id="2147483666" r:id="rId6"/>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2400"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4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lsstcorp.org/docushare/dsweb/Get/LPM-2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en-US" sz="2400" b="1" dirty="0" smtClean="0"/>
              <a:t>LSST Risk Management Overview </a:t>
            </a:r>
            <a:br>
              <a:rPr lang="en-US" sz="2400" b="1" dirty="0" smtClean="0"/>
            </a:br>
            <a:r>
              <a:rPr lang="en-US" sz="2400" b="1" dirty="0" smtClean="0"/>
              <a:t/>
            </a:r>
            <a:br>
              <a:rPr lang="en-US" sz="2400" b="1" dirty="0" smtClean="0"/>
            </a:br>
            <a:r>
              <a:rPr lang="en-US" sz="2400" b="1" dirty="0" smtClean="0"/>
              <a:t>Charles (Chuck) F. Claver</a:t>
            </a:r>
            <a:br>
              <a:rPr lang="en-US" sz="2400" b="1" dirty="0" smtClean="0"/>
            </a:br>
            <a:r>
              <a:rPr lang="en-US" sz="2400" b="1" dirty="0" smtClean="0"/>
              <a:t>LSST Systems Engineer</a:t>
            </a:r>
            <a:br>
              <a:rPr lang="en-US" sz="2400" b="1" dirty="0" smtClean="0"/>
            </a:br>
            <a:r>
              <a:rPr lang="en-US" sz="2400" b="1" dirty="0" smtClean="0"/>
              <a:t/>
            </a:r>
            <a:br>
              <a:rPr lang="en-US" sz="2400" b="1" dirty="0" smtClean="0"/>
            </a:br>
            <a:r>
              <a:rPr lang="en-US" sz="2400" b="1" dirty="0" smtClean="0"/>
              <a:t>LSST Preliminary Design Review</a:t>
            </a:r>
            <a:br>
              <a:rPr lang="en-US" sz="2400" b="1" dirty="0" smtClean="0"/>
            </a:br>
            <a:r>
              <a:rPr lang="en-US" sz="2400" b="1" dirty="0" smtClean="0"/>
              <a:t>August 29-September 2, 2011</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LSST Risk Count</a:t>
            </a:r>
            <a:endParaRPr lang="en-US" dirty="0"/>
          </a:p>
        </p:txBody>
      </p:sp>
      <p:pic>
        <p:nvPicPr>
          <p:cNvPr id="4" name="Picture 3"/>
          <p:cNvPicPr>
            <a:picLocks noChangeAspect="1"/>
          </p:cNvPicPr>
          <p:nvPr/>
        </p:nvPicPr>
        <p:blipFill>
          <a:blip r:embed="rId2"/>
          <a:stretch>
            <a:fillRect/>
          </a:stretch>
        </p:blipFill>
        <p:spPr>
          <a:xfrm>
            <a:off x="444500" y="990600"/>
            <a:ext cx="8242300" cy="4876800"/>
          </a:xfrm>
          <a:prstGeom prst="rect">
            <a:avLst/>
          </a:prstGeom>
        </p:spPr>
      </p:pic>
    </p:spTree>
    <p:extLst>
      <p:ext uri="{BB962C8B-B14F-4D97-AF65-F5344CB8AC3E}">
        <p14:creationId xmlns:p14="http://schemas.microsoft.com/office/powerpoint/2010/main" val="19341368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Start (2014) Risk Count</a:t>
            </a:r>
            <a:endParaRPr lang="en-US" dirty="0"/>
          </a:p>
        </p:txBody>
      </p:sp>
      <p:pic>
        <p:nvPicPr>
          <p:cNvPr id="3" name="Picture 2"/>
          <p:cNvPicPr>
            <a:picLocks noChangeAspect="1"/>
          </p:cNvPicPr>
          <p:nvPr/>
        </p:nvPicPr>
        <p:blipFill>
          <a:blip r:embed="rId2"/>
          <a:stretch>
            <a:fillRect/>
          </a:stretch>
        </p:blipFill>
        <p:spPr>
          <a:xfrm>
            <a:off x="444500" y="990600"/>
            <a:ext cx="8242300" cy="4876800"/>
          </a:xfrm>
          <a:prstGeom prst="rect">
            <a:avLst/>
          </a:prstGeom>
        </p:spPr>
      </p:pic>
    </p:spTree>
    <p:extLst>
      <p:ext uri="{BB962C8B-B14F-4D97-AF65-F5344CB8AC3E}">
        <p14:creationId xmlns:p14="http://schemas.microsoft.com/office/powerpoint/2010/main" val="23832632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risk distribution by WBS</a:t>
            </a:r>
            <a:endParaRPr lang="en-US" dirty="0"/>
          </a:p>
        </p:txBody>
      </p:sp>
      <p:pic>
        <p:nvPicPr>
          <p:cNvPr id="3" name="Picture 2"/>
          <p:cNvPicPr>
            <a:picLocks noChangeAspect="1"/>
          </p:cNvPicPr>
          <p:nvPr/>
        </p:nvPicPr>
        <p:blipFill rotWithShape="1">
          <a:blip r:embed="rId3"/>
          <a:srcRect l="2308" t="9220" r="4378"/>
          <a:stretch/>
        </p:blipFill>
        <p:spPr>
          <a:xfrm>
            <a:off x="665124" y="1863775"/>
            <a:ext cx="7703071" cy="3470225"/>
          </a:xfrm>
          <a:prstGeom prst="rect">
            <a:avLst/>
          </a:prstGeom>
        </p:spPr>
      </p:pic>
    </p:spTree>
    <p:extLst>
      <p:ext uri="{BB962C8B-B14F-4D97-AF65-F5344CB8AC3E}">
        <p14:creationId xmlns:p14="http://schemas.microsoft.com/office/powerpoint/2010/main" val="33819862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of construction risk distribution by WBS</a:t>
            </a:r>
            <a:endParaRPr lang="en-US" dirty="0"/>
          </a:p>
        </p:txBody>
      </p:sp>
      <p:pic>
        <p:nvPicPr>
          <p:cNvPr id="3" name="Picture 2"/>
          <p:cNvPicPr>
            <a:picLocks noChangeAspect="1"/>
          </p:cNvPicPr>
          <p:nvPr/>
        </p:nvPicPr>
        <p:blipFill rotWithShape="1">
          <a:blip r:embed="rId2"/>
          <a:srcRect l="2642" t="9220" r="4545"/>
          <a:stretch/>
        </p:blipFill>
        <p:spPr>
          <a:xfrm>
            <a:off x="662634" y="1863775"/>
            <a:ext cx="7661702" cy="3470224"/>
          </a:xfrm>
          <a:prstGeom prst="rect">
            <a:avLst/>
          </a:prstGeom>
        </p:spPr>
      </p:pic>
    </p:spTree>
    <p:extLst>
      <p:ext uri="{BB962C8B-B14F-4D97-AF65-F5344CB8AC3E}">
        <p14:creationId xmlns:p14="http://schemas.microsoft.com/office/powerpoint/2010/main" val="21915277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130" y="142875"/>
            <a:ext cx="6188357" cy="619125"/>
          </a:xfrm>
        </p:spPr>
        <p:txBody>
          <a:bodyPr/>
          <a:lstStyle/>
          <a:p>
            <a:r>
              <a:rPr lang="en-US" dirty="0" smtClean="0"/>
              <a:t>Current Estimated Cost of MREFC Risk Exposure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18086194"/>
              </p:ext>
            </p:extLst>
          </p:nvPr>
        </p:nvGraphicFramePr>
        <p:xfrm>
          <a:off x="838200" y="914400"/>
          <a:ext cx="7391400" cy="4892039"/>
        </p:xfrm>
        <a:graphic>
          <a:graphicData uri="http://schemas.openxmlformats.org/drawingml/2006/table">
            <a:tbl>
              <a:tblPr firstRow="1" bandRow="1">
                <a:tableStyleId>{93296810-A885-4BE3-A3E7-6D5BEEA58F35}</a:tableStyleId>
              </a:tblPr>
              <a:tblGrid>
                <a:gridCol w="3581400"/>
                <a:gridCol w="1346200"/>
                <a:gridCol w="2463800"/>
              </a:tblGrid>
              <a:tr h="370840">
                <a:tc>
                  <a:txBody>
                    <a:bodyPr/>
                    <a:lstStyle/>
                    <a:p>
                      <a:pPr algn="ctr"/>
                      <a:r>
                        <a:rPr lang="en-US" dirty="0" smtClean="0"/>
                        <a:t>WBS</a:t>
                      </a:r>
                      <a:endParaRPr lang="en-US" dirty="0"/>
                    </a:p>
                  </a:txBody>
                  <a:tcPr anchor="ctr"/>
                </a:tc>
                <a:tc>
                  <a:txBody>
                    <a:bodyPr/>
                    <a:lstStyle/>
                    <a:p>
                      <a:pPr algn="ctr"/>
                      <a:r>
                        <a:rPr lang="en-US" dirty="0" smtClean="0"/>
                        <a:t>Number of Risks</a:t>
                      </a:r>
                      <a:endParaRPr lang="en-US" dirty="0"/>
                    </a:p>
                  </a:txBody>
                  <a:tcPr anchor="ctr"/>
                </a:tc>
                <a:tc>
                  <a:txBody>
                    <a:bodyPr/>
                    <a:lstStyle/>
                    <a:p>
                      <a:pPr algn="ctr"/>
                      <a:r>
                        <a:rPr lang="en-US" dirty="0" smtClean="0"/>
                        <a:t>Probability</a:t>
                      </a:r>
                      <a:r>
                        <a:rPr lang="en-US" baseline="0" dirty="0" smtClean="0"/>
                        <a:t> Weighted </a:t>
                      </a:r>
                      <a:r>
                        <a:rPr lang="en-US" dirty="0" smtClean="0"/>
                        <a:t>Cost Exposure</a:t>
                      </a:r>
                    </a:p>
                    <a:p>
                      <a:pPr algn="ctr"/>
                      <a:r>
                        <a:rPr lang="en-US" dirty="0" smtClean="0"/>
                        <a:t>($1K, Base year)</a:t>
                      </a:r>
                      <a:endParaRPr lang="en-US" dirty="0"/>
                    </a:p>
                  </a:txBody>
                  <a:tcPr anchor="ctr"/>
                </a:tc>
              </a:tr>
              <a:tr h="370840">
                <a:tc>
                  <a:txBody>
                    <a:bodyPr/>
                    <a:lstStyle/>
                    <a:p>
                      <a:r>
                        <a:rPr lang="en-US" dirty="0" smtClean="0"/>
                        <a:t>1.0</a:t>
                      </a:r>
                      <a:r>
                        <a:rPr lang="en-US" baseline="0" dirty="0" smtClean="0"/>
                        <a:t> PMO</a:t>
                      </a:r>
                      <a:endParaRPr lang="en-US" dirty="0"/>
                    </a:p>
                  </a:txBody>
                  <a:tcPr/>
                </a:tc>
                <a:tc>
                  <a:txBody>
                    <a:bodyPr/>
                    <a:lstStyle/>
                    <a:p>
                      <a:pPr algn="ctr"/>
                      <a:r>
                        <a:rPr lang="en-US" dirty="0" smtClean="0"/>
                        <a:t>6</a:t>
                      </a:r>
                      <a:endParaRPr lang="en-US" dirty="0"/>
                    </a:p>
                  </a:txBody>
                  <a:tcPr/>
                </a:tc>
                <a:tc>
                  <a:txBody>
                    <a:bodyPr/>
                    <a:lstStyle/>
                    <a:p>
                      <a:pPr algn="r"/>
                      <a:r>
                        <a:rPr lang="en-US" dirty="0" smtClean="0"/>
                        <a:t>1980</a:t>
                      </a:r>
                      <a:endParaRPr lang="en-US" dirty="0"/>
                    </a:p>
                  </a:txBody>
                  <a:tcPr/>
                </a:tc>
              </a:tr>
              <a:tr h="370840">
                <a:tc>
                  <a:txBody>
                    <a:bodyPr/>
                    <a:lstStyle/>
                    <a:p>
                      <a:r>
                        <a:rPr lang="en-US" dirty="0" smtClean="0"/>
                        <a:t>2.0 Data Management</a:t>
                      </a:r>
                      <a:endParaRPr lang="en-US" dirty="0"/>
                    </a:p>
                  </a:txBody>
                  <a:tcPr/>
                </a:tc>
                <a:tc>
                  <a:txBody>
                    <a:bodyPr/>
                    <a:lstStyle/>
                    <a:p>
                      <a:pPr algn="ctr"/>
                      <a:r>
                        <a:rPr lang="en-US" dirty="0" smtClean="0"/>
                        <a:t>40</a:t>
                      </a:r>
                      <a:endParaRPr lang="en-US" dirty="0"/>
                    </a:p>
                  </a:txBody>
                  <a:tcPr/>
                </a:tc>
                <a:tc>
                  <a:txBody>
                    <a:bodyPr/>
                    <a:lstStyle/>
                    <a:p>
                      <a:pPr algn="r"/>
                      <a:r>
                        <a:rPr lang="en-US" dirty="0" smtClean="0"/>
                        <a:t>36267</a:t>
                      </a:r>
                    </a:p>
                  </a:txBody>
                  <a:tcPr/>
                </a:tc>
              </a:tr>
              <a:tr h="370840">
                <a:tc>
                  <a:txBody>
                    <a:bodyPr/>
                    <a:lstStyle/>
                    <a:p>
                      <a:r>
                        <a:rPr lang="en-US" dirty="0" smtClean="0"/>
                        <a:t>3.0</a:t>
                      </a:r>
                      <a:r>
                        <a:rPr lang="en-US" baseline="0" dirty="0" smtClean="0"/>
                        <a:t> Camera</a:t>
                      </a:r>
                      <a:endParaRPr lang="en-US" dirty="0"/>
                    </a:p>
                  </a:txBody>
                  <a:tcPr/>
                </a:tc>
                <a:tc>
                  <a:txBody>
                    <a:bodyPr/>
                    <a:lstStyle/>
                    <a:p>
                      <a:pPr algn="ctr"/>
                      <a:r>
                        <a:rPr lang="en-US" dirty="0" smtClean="0"/>
                        <a:t>115</a:t>
                      </a:r>
                      <a:endParaRPr lang="en-US" dirty="0"/>
                    </a:p>
                  </a:txBody>
                  <a:tcPr/>
                </a:tc>
                <a:tc>
                  <a:txBody>
                    <a:bodyPr/>
                    <a:lstStyle/>
                    <a:p>
                      <a:pPr algn="r"/>
                      <a:r>
                        <a:rPr lang="en-US" dirty="0" smtClean="0"/>
                        <a:t>DOE</a:t>
                      </a:r>
                      <a:r>
                        <a:rPr lang="en-US" baseline="0" dirty="0" smtClean="0"/>
                        <a:t> contingency</a:t>
                      </a:r>
                      <a:endParaRPr lang="en-US" dirty="0"/>
                    </a:p>
                  </a:txBody>
                  <a:tcPr/>
                </a:tc>
              </a:tr>
              <a:tr h="370840">
                <a:tc>
                  <a:txBody>
                    <a:bodyPr/>
                    <a:lstStyle/>
                    <a:p>
                      <a:r>
                        <a:rPr lang="en-US" dirty="0" smtClean="0"/>
                        <a:t>4.0 Telescope and Site</a:t>
                      </a:r>
                      <a:endParaRPr lang="en-US" dirty="0"/>
                    </a:p>
                  </a:txBody>
                  <a:tcPr/>
                </a:tc>
                <a:tc>
                  <a:txBody>
                    <a:bodyPr/>
                    <a:lstStyle/>
                    <a:p>
                      <a:pPr algn="ctr"/>
                      <a:r>
                        <a:rPr lang="en-US" dirty="0" smtClean="0"/>
                        <a:t>103</a:t>
                      </a:r>
                      <a:endParaRPr lang="en-US" dirty="0"/>
                    </a:p>
                  </a:txBody>
                  <a:tcPr/>
                </a:tc>
                <a:tc>
                  <a:txBody>
                    <a:bodyPr/>
                    <a:lstStyle/>
                    <a:p>
                      <a:pPr algn="r"/>
                      <a:r>
                        <a:rPr lang="en-US" dirty="0" smtClean="0"/>
                        <a:t>9257</a:t>
                      </a:r>
                      <a:endParaRPr lang="en-US" dirty="0"/>
                    </a:p>
                  </a:txBody>
                  <a:tcPr/>
                </a:tc>
              </a:tr>
              <a:tr h="370840">
                <a:tc>
                  <a:txBody>
                    <a:bodyPr/>
                    <a:lstStyle/>
                    <a:p>
                      <a:r>
                        <a:rPr lang="en-US" dirty="0" smtClean="0"/>
                        <a:t>5.0 Education</a:t>
                      </a:r>
                      <a:r>
                        <a:rPr lang="en-US" baseline="0" dirty="0" smtClean="0"/>
                        <a:t> &amp; Public Outreach</a:t>
                      </a:r>
                      <a:endParaRPr lang="en-US" dirty="0"/>
                    </a:p>
                  </a:txBody>
                  <a:tcPr/>
                </a:tc>
                <a:tc>
                  <a:txBody>
                    <a:bodyPr/>
                    <a:lstStyle/>
                    <a:p>
                      <a:pPr algn="ctr"/>
                      <a:r>
                        <a:rPr lang="en-US" dirty="0" smtClean="0"/>
                        <a:t>6</a:t>
                      </a:r>
                      <a:endParaRPr lang="en-US" dirty="0"/>
                    </a:p>
                  </a:txBody>
                  <a:tcPr/>
                </a:tc>
                <a:tc>
                  <a:txBody>
                    <a:bodyPr/>
                    <a:lstStyle/>
                    <a:p>
                      <a:pPr algn="r"/>
                      <a:r>
                        <a:rPr lang="en-US" dirty="0" smtClean="0"/>
                        <a:t>317</a:t>
                      </a:r>
                      <a:endParaRPr lang="en-US" dirty="0"/>
                    </a:p>
                  </a:txBody>
                  <a:tcPr/>
                </a:tc>
              </a:tr>
              <a:tr h="370840">
                <a:tc>
                  <a:txBody>
                    <a:bodyPr/>
                    <a:lstStyle/>
                    <a:p>
                      <a:r>
                        <a:rPr lang="en-US" dirty="0" smtClean="0"/>
                        <a:t>6.0 Commissioning (+ Sys. </a:t>
                      </a:r>
                      <a:r>
                        <a:rPr lang="en-US" dirty="0" err="1" smtClean="0"/>
                        <a:t>Eng</a:t>
                      </a:r>
                      <a:r>
                        <a:rPr lang="en-US" dirty="0" smtClean="0"/>
                        <a:t>)</a:t>
                      </a:r>
                      <a:endParaRPr lang="en-US" dirty="0"/>
                    </a:p>
                  </a:txBody>
                  <a:tcPr/>
                </a:tc>
                <a:tc>
                  <a:txBody>
                    <a:bodyPr/>
                    <a:lstStyle/>
                    <a:p>
                      <a:pPr algn="ctr"/>
                      <a:r>
                        <a:rPr lang="en-US" dirty="0" smtClean="0"/>
                        <a:t>34</a:t>
                      </a:r>
                      <a:endParaRPr lang="en-US" dirty="0"/>
                    </a:p>
                  </a:txBody>
                  <a:tcPr/>
                </a:tc>
                <a:tc>
                  <a:txBody>
                    <a:bodyPr/>
                    <a:lstStyle/>
                    <a:p>
                      <a:pPr algn="r"/>
                      <a:r>
                        <a:rPr lang="en-US" dirty="0" smtClean="0"/>
                        <a:t>21190</a:t>
                      </a:r>
                      <a:endParaRPr lang="en-US" dirty="0"/>
                    </a:p>
                  </a:txBody>
                  <a:tcPr/>
                </a:tc>
              </a:tr>
              <a:tr h="370840">
                <a:tc>
                  <a:txBody>
                    <a:bodyPr/>
                    <a:lstStyle/>
                    <a:p>
                      <a:pPr algn="r"/>
                      <a:r>
                        <a:rPr lang="en-US" dirty="0" smtClean="0"/>
                        <a:t>Total</a:t>
                      </a:r>
                      <a:endParaRPr lang="en-US" dirty="0"/>
                    </a:p>
                  </a:txBody>
                  <a:tcPr/>
                </a:tc>
                <a:tc>
                  <a:txBody>
                    <a:bodyPr/>
                    <a:lstStyle/>
                    <a:p>
                      <a:pPr algn="ctr"/>
                      <a:r>
                        <a:rPr lang="en-US" dirty="0" smtClean="0"/>
                        <a:t>304</a:t>
                      </a:r>
                    </a:p>
                  </a:txBody>
                  <a:tcPr/>
                </a:tc>
                <a:tc>
                  <a:txBody>
                    <a:bodyPr/>
                    <a:lstStyle/>
                    <a:p>
                      <a:pPr algn="r"/>
                      <a:r>
                        <a:rPr lang="en-US" dirty="0" smtClean="0"/>
                        <a:t>69088</a:t>
                      </a:r>
                      <a:endParaRPr lang="en-US" dirty="0"/>
                    </a:p>
                  </a:txBody>
                  <a:tcPr/>
                </a:tc>
              </a:tr>
              <a:tr h="370840">
                <a:tc>
                  <a:txBody>
                    <a:bodyPr/>
                    <a:lstStyle/>
                    <a:p>
                      <a:pPr algn="r"/>
                      <a:endParaRPr lang="en-US" dirty="0"/>
                    </a:p>
                  </a:txBody>
                  <a:tcPr/>
                </a:tc>
                <a:tc>
                  <a:txBody>
                    <a:bodyPr/>
                    <a:lstStyle/>
                    <a:p>
                      <a:pPr algn="ctr"/>
                      <a:endParaRPr lang="en-US" dirty="0" smtClean="0"/>
                    </a:p>
                  </a:txBody>
                  <a:tcPr/>
                </a:tc>
                <a:tc>
                  <a:txBody>
                    <a:bodyPr/>
                    <a:lstStyle/>
                    <a:p>
                      <a:pPr algn="r"/>
                      <a:endParaRPr lang="en-US" dirty="0"/>
                    </a:p>
                  </a:txBody>
                  <a:tcPr/>
                </a:tc>
              </a:tr>
              <a:tr h="370840">
                <a:tc>
                  <a:txBody>
                    <a:bodyPr/>
                    <a:lstStyle/>
                    <a:p>
                      <a:pPr algn="r"/>
                      <a:r>
                        <a:rPr lang="en-US" dirty="0" smtClean="0"/>
                        <a:t>7 month schedule contingency @ $2M/ month</a:t>
                      </a:r>
                      <a:endParaRPr lang="en-US" dirty="0"/>
                    </a:p>
                  </a:txBody>
                  <a:tcPr/>
                </a:tc>
                <a:tc>
                  <a:txBody>
                    <a:bodyPr/>
                    <a:lstStyle/>
                    <a:p>
                      <a:pPr algn="ctr"/>
                      <a:endParaRPr lang="en-US" dirty="0" smtClean="0"/>
                    </a:p>
                  </a:txBody>
                  <a:tcPr/>
                </a:tc>
                <a:tc>
                  <a:txBody>
                    <a:bodyPr/>
                    <a:lstStyle/>
                    <a:p>
                      <a:pPr algn="r"/>
                      <a:r>
                        <a:rPr lang="en-US" dirty="0" smtClean="0"/>
                        <a:t>14000</a:t>
                      </a:r>
                      <a:endParaRPr lang="en-US" dirty="0"/>
                    </a:p>
                  </a:txBody>
                  <a:tcPr/>
                </a:tc>
              </a:tr>
              <a:tr h="370840">
                <a:tc>
                  <a:txBody>
                    <a:bodyPr/>
                    <a:lstStyle/>
                    <a:p>
                      <a:pPr algn="r"/>
                      <a:r>
                        <a:rPr lang="en-US" dirty="0" smtClean="0"/>
                        <a:t>Total Risk Exposure</a:t>
                      </a:r>
                      <a:endParaRPr lang="en-US" dirty="0"/>
                    </a:p>
                  </a:txBody>
                  <a:tcPr/>
                </a:tc>
                <a:tc>
                  <a:txBody>
                    <a:bodyPr/>
                    <a:lstStyle/>
                    <a:p>
                      <a:pPr algn="ctr"/>
                      <a:endParaRPr lang="en-US" dirty="0" smtClean="0"/>
                    </a:p>
                  </a:txBody>
                  <a:tcPr/>
                </a:tc>
                <a:tc>
                  <a:txBody>
                    <a:bodyPr/>
                    <a:lstStyle/>
                    <a:p>
                      <a:pPr algn="r"/>
                      <a:r>
                        <a:rPr lang="en-US" dirty="0" smtClean="0"/>
                        <a:t>83088</a:t>
                      </a:r>
                      <a:endParaRPr lang="en-US" dirty="0"/>
                    </a:p>
                  </a:txBody>
                  <a:tcPr/>
                </a:tc>
              </a:tr>
            </a:tbl>
          </a:graphicData>
        </a:graphic>
      </p:graphicFrame>
    </p:spTree>
    <p:extLst>
      <p:ext uri="{BB962C8B-B14F-4D97-AF65-F5344CB8AC3E}">
        <p14:creationId xmlns:p14="http://schemas.microsoft.com/office/powerpoint/2010/main" val="7152268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130" y="142875"/>
            <a:ext cx="6188357" cy="619125"/>
          </a:xfrm>
        </p:spPr>
        <p:txBody>
          <a:bodyPr/>
          <a:lstStyle/>
          <a:p>
            <a:r>
              <a:rPr lang="en-US" dirty="0" smtClean="0"/>
              <a:t>Estimated Cost of MREFC Risk Exposure at Construction Start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67916673"/>
              </p:ext>
            </p:extLst>
          </p:nvPr>
        </p:nvGraphicFramePr>
        <p:xfrm>
          <a:off x="838200" y="914400"/>
          <a:ext cx="7391400" cy="4892039"/>
        </p:xfrm>
        <a:graphic>
          <a:graphicData uri="http://schemas.openxmlformats.org/drawingml/2006/table">
            <a:tbl>
              <a:tblPr firstRow="1" bandRow="1">
                <a:tableStyleId>{93296810-A885-4BE3-A3E7-6D5BEEA58F35}</a:tableStyleId>
              </a:tblPr>
              <a:tblGrid>
                <a:gridCol w="3581400"/>
                <a:gridCol w="1346200"/>
                <a:gridCol w="2463800"/>
              </a:tblGrid>
              <a:tr h="370840">
                <a:tc>
                  <a:txBody>
                    <a:bodyPr/>
                    <a:lstStyle/>
                    <a:p>
                      <a:pPr algn="ctr"/>
                      <a:r>
                        <a:rPr lang="en-US" dirty="0" smtClean="0"/>
                        <a:t>WBS</a:t>
                      </a:r>
                      <a:endParaRPr lang="en-US" dirty="0"/>
                    </a:p>
                  </a:txBody>
                  <a:tcPr anchor="ctr"/>
                </a:tc>
                <a:tc>
                  <a:txBody>
                    <a:bodyPr/>
                    <a:lstStyle/>
                    <a:p>
                      <a:pPr algn="ctr"/>
                      <a:r>
                        <a:rPr lang="en-US" dirty="0" smtClean="0"/>
                        <a:t>Number of Risks</a:t>
                      </a:r>
                      <a:endParaRPr lang="en-US" dirty="0"/>
                    </a:p>
                  </a:txBody>
                  <a:tcPr anchor="ctr"/>
                </a:tc>
                <a:tc>
                  <a:txBody>
                    <a:bodyPr/>
                    <a:lstStyle/>
                    <a:p>
                      <a:pPr algn="ctr"/>
                      <a:r>
                        <a:rPr lang="en-US" dirty="0" smtClean="0"/>
                        <a:t>Probability</a:t>
                      </a:r>
                      <a:r>
                        <a:rPr lang="en-US" baseline="0" dirty="0" smtClean="0"/>
                        <a:t> Weighted </a:t>
                      </a:r>
                      <a:r>
                        <a:rPr lang="en-US" dirty="0" smtClean="0"/>
                        <a:t>Cost Exposure</a:t>
                      </a:r>
                    </a:p>
                    <a:p>
                      <a:pPr algn="ctr"/>
                      <a:r>
                        <a:rPr lang="en-US" dirty="0" smtClean="0"/>
                        <a:t>($1K, Base year)</a:t>
                      </a:r>
                      <a:endParaRPr lang="en-US" dirty="0"/>
                    </a:p>
                  </a:txBody>
                  <a:tcPr anchor="ctr"/>
                </a:tc>
              </a:tr>
              <a:tr h="370840">
                <a:tc>
                  <a:txBody>
                    <a:bodyPr/>
                    <a:lstStyle/>
                    <a:p>
                      <a:r>
                        <a:rPr lang="en-US" dirty="0" smtClean="0"/>
                        <a:t>1.0</a:t>
                      </a:r>
                      <a:r>
                        <a:rPr lang="en-US" baseline="0" dirty="0" smtClean="0"/>
                        <a:t> PMO</a:t>
                      </a:r>
                      <a:endParaRPr lang="en-US" dirty="0"/>
                    </a:p>
                  </a:txBody>
                  <a:tcPr/>
                </a:tc>
                <a:tc>
                  <a:txBody>
                    <a:bodyPr/>
                    <a:lstStyle/>
                    <a:p>
                      <a:pPr algn="ctr"/>
                      <a:r>
                        <a:rPr lang="en-US" dirty="0" smtClean="0"/>
                        <a:t>6</a:t>
                      </a:r>
                      <a:endParaRPr lang="en-US" dirty="0"/>
                    </a:p>
                  </a:txBody>
                  <a:tcPr/>
                </a:tc>
                <a:tc>
                  <a:txBody>
                    <a:bodyPr/>
                    <a:lstStyle/>
                    <a:p>
                      <a:pPr algn="r"/>
                      <a:r>
                        <a:rPr lang="en-US" dirty="0" smtClean="0"/>
                        <a:t>1438</a:t>
                      </a:r>
                      <a:endParaRPr lang="en-US" dirty="0"/>
                    </a:p>
                  </a:txBody>
                  <a:tcPr/>
                </a:tc>
              </a:tr>
              <a:tr h="370840">
                <a:tc>
                  <a:txBody>
                    <a:bodyPr/>
                    <a:lstStyle/>
                    <a:p>
                      <a:r>
                        <a:rPr lang="en-US" dirty="0" smtClean="0"/>
                        <a:t>2.0 Data Management</a:t>
                      </a:r>
                      <a:endParaRPr lang="en-US" dirty="0"/>
                    </a:p>
                  </a:txBody>
                  <a:tcPr/>
                </a:tc>
                <a:tc>
                  <a:txBody>
                    <a:bodyPr/>
                    <a:lstStyle/>
                    <a:p>
                      <a:pPr algn="ctr"/>
                      <a:r>
                        <a:rPr lang="en-US" dirty="0" smtClean="0"/>
                        <a:t>40</a:t>
                      </a:r>
                      <a:endParaRPr lang="en-US" dirty="0"/>
                    </a:p>
                  </a:txBody>
                  <a:tcPr/>
                </a:tc>
                <a:tc>
                  <a:txBody>
                    <a:bodyPr/>
                    <a:lstStyle/>
                    <a:p>
                      <a:pPr algn="r"/>
                      <a:r>
                        <a:rPr lang="en-US" dirty="0" smtClean="0"/>
                        <a:t>11265</a:t>
                      </a:r>
                    </a:p>
                  </a:txBody>
                  <a:tcPr/>
                </a:tc>
              </a:tr>
              <a:tr h="370840">
                <a:tc>
                  <a:txBody>
                    <a:bodyPr/>
                    <a:lstStyle/>
                    <a:p>
                      <a:r>
                        <a:rPr lang="en-US" dirty="0" smtClean="0"/>
                        <a:t>3.0</a:t>
                      </a:r>
                      <a:r>
                        <a:rPr lang="en-US" baseline="0" dirty="0" smtClean="0"/>
                        <a:t> Camera</a:t>
                      </a:r>
                      <a:endParaRPr lang="en-US" dirty="0"/>
                    </a:p>
                  </a:txBody>
                  <a:tcPr/>
                </a:tc>
                <a:tc>
                  <a:txBody>
                    <a:bodyPr/>
                    <a:lstStyle/>
                    <a:p>
                      <a:pPr algn="ctr"/>
                      <a:r>
                        <a:rPr lang="en-US" dirty="0" smtClean="0"/>
                        <a:t>115</a:t>
                      </a:r>
                      <a:endParaRPr lang="en-US" dirty="0"/>
                    </a:p>
                  </a:txBody>
                  <a:tcPr/>
                </a:tc>
                <a:tc>
                  <a:txBody>
                    <a:bodyPr/>
                    <a:lstStyle/>
                    <a:p>
                      <a:pPr algn="r"/>
                      <a:r>
                        <a:rPr lang="en-US" dirty="0" smtClean="0"/>
                        <a:t>DOE</a:t>
                      </a:r>
                      <a:r>
                        <a:rPr lang="en-US" baseline="0" dirty="0" smtClean="0"/>
                        <a:t> contingency</a:t>
                      </a:r>
                      <a:endParaRPr lang="en-US" dirty="0"/>
                    </a:p>
                  </a:txBody>
                  <a:tcPr/>
                </a:tc>
              </a:tr>
              <a:tr h="370840">
                <a:tc>
                  <a:txBody>
                    <a:bodyPr/>
                    <a:lstStyle/>
                    <a:p>
                      <a:r>
                        <a:rPr lang="en-US" dirty="0" smtClean="0"/>
                        <a:t>4.0 Telescope and Site</a:t>
                      </a:r>
                      <a:endParaRPr lang="en-US" dirty="0"/>
                    </a:p>
                  </a:txBody>
                  <a:tcPr/>
                </a:tc>
                <a:tc>
                  <a:txBody>
                    <a:bodyPr/>
                    <a:lstStyle/>
                    <a:p>
                      <a:pPr algn="ctr"/>
                      <a:r>
                        <a:rPr lang="en-US" dirty="0" smtClean="0"/>
                        <a:t>103</a:t>
                      </a:r>
                      <a:endParaRPr lang="en-US" dirty="0"/>
                    </a:p>
                  </a:txBody>
                  <a:tcPr/>
                </a:tc>
                <a:tc>
                  <a:txBody>
                    <a:bodyPr/>
                    <a:lstStyle/>
                    <a:p>
                      <a:pPr algn="r"/>
                      <a:r>
                        <a:rPr lang="en-US" dirty="0" smtClean="0"/>
                        <a:t>14371</a:t>
                      </a:r>
                      <a:endParaRPr lang="en-US" dirty="0"/>
                    </a:p>
                  </a:txBody>
                  <a:tcPr/>
                </a:tc>
              </a:tr>
              <a:tr h="370840">
                <a:tc>
                  <a:txBody>
                    <a:bodyPr/>
                    <a:lstStyle/>
                    <a:p>
                      <a:r>
                        <a:rPr lang="en-US" dirty="0" smtClean="0"/>
                        <a:t>5.0 Education</a:t>
                      </a:r>
                      <a:r>
                        <a:rPr lang="en-US" baseline="0" dirty="0" smtClean="0"/>
                        <a:t> &amp; Public Outreach</a:t>
                      </a:r>
                      <a:endParaRPr lang="en-US" dirty="0"/>
                    </a:p>
                  </a:txBody>
                  <a:tcPr/>
                </a:tc>
                <a:tc>
                  <a:txBody>
                    <a:bodyPr/>
                    <a:lstStyle/>
                    <a:p>
                      <a:pPr algn="ctr"/>
                      <a:r>
                        <a:rPr lang="en-US" dirty="0" smtClean="0"/>
                        <a:t>6</a:t>
                      </a:r>
                      <a:endParaRPr lang="en-US" dirty="0"/>
                    </a:p>
                  </a:txBody>
                  <a:tcPr/>
                </a:tc>
                <a:tc>
                  <a:txBody>
                    <a:bodyPr/>
                    <a:lstStyle/>
                    <a:p>
                      <a:pPr algn="r"/>
                      <a:r>
                        <a:rPr lang="en-US" dirty="0" smtClean="0"/>
                        <a:t>73</a:t>
                      </a:r>
                      <a:endParaRPr lang="en-US" dirty="0"/>
                    </a:p>
                  </a:txBody>
                  <a:tcPr/>
                </a:tc>
              </a:tr>
              <a:tr h="370840">
                <a:tc>
                  <a:txBody>
                    <a:bodyPr/>
                    <a:lstStyle/>
                    <a:p>
                      <a:r>
                        <a:rPr lang="en-US" dirty="0" smtClean="0"/>
                        <a:t>6.0 Commissioning (+ Sys. </a:t>
                      </a:r>
                      <a:r>
                        <a:rPr lang="en-US" dirty="0" err="1" smtClean="0"/>
                        <a:t>Eng</a:t>
                      </a:r>
                      <a:r>
                        <a:rPr lang="en-US" dirty="0" smtClean="0"/>
                        <a:t>)</a:t>
                      </a:r>
                      <a:endParaRPr lang="en-US" dirty="0"/>
                    </a:p>
                  </a:txBody>
                  <a:tcPr/>
                </a:tc>
                <a:tc>
                  <a:txBody>
                    <a:bodyPr/>
                    <a:lstStyle/>
                    <a:p>
                      <a:pPr algn="ctr"/>
                      <a:r>
                        <a:rPr lang="en-US" dirty="0" smtClean="0"/>
                        <a:t>34</a:t>
                      </a:r>
                      <a:endParaRPr lang="en-US" dirty="0"/>
                    </a:p>
                  </a:txBody>
                  <a:tcPr/>
                </a:tc>
                <a:tc>
                  <a:txBody>
                    <a:bodyPr/>
                    <a:lstStyle/>
                    <a:p>
                      <a:pPr algn="r"/>
                      <a:r>
                        <a:rPr lang="en-US" dirty="0" smtClean="0"/>
                        <a:t>10685</a:t>
                      </a:r>
                      <a:endParaRPr lang="en-US" dirty="0"/>
                    </a:p>
                  </a:txBody>
                  <a:tcPr/>
                </a:tc>
              </a:tr>
              <a:tr h="370840">
                <a:tc>
                  <a:txBody>
                    <a:bodyPr/>
                    <a:lstStyle/>
                    <a:p>
                      <a:pPr algn="r"/>
                      <a:r>
                        <a:rPr lang="en-US" dirty="0" smtClean="0"/>
                        <a:t>Total</a:t>
                      </a:r>
                      <a:endParaRPr lang="en-US" dirty="0"/>
                    </a:p>
                  </a:txBody>
                  <a:tcPr/>
                </a:tc>
                <a:tc>
                  <a:txBody>
                    <a:bodyPr/>
                    <a:lstStyle/>
                    <a:p>
                      <a:pPr algn="ctr"/>
                      <a:r>
                        <a:rPr lang="en-US" dirty="0" smtClean="0"/>
                        <a:t>304</a:t>
                      </a:r>
                    </a:p>
                  </a:txBody>
                  <a:tcPr/>
                </a:tc>
                <a:tc>
                  <a:txBody>
                    <a:bodyPr/>
                    <a:lstStyle/>
                    <a:p>
                      <a:pPr algn="r"/>
                      <a:r>
                        <a:rPr lang="en-US" dirty="0" smtClean="0"/>
                        <a:t>37832</a:t>
                      </a:r>
                      <a:endParaRPr lang="en-US" dirty="0"/>
                    </a:p>
                  </a:txBody>
                  <a:tcPr/>
                </a:tc>
              </a:tr>
              <a:tr h="370840">
                <a:tc>
                  <a:txBody>
                    <a:bodyPr/>
                    <a:lstStyle/>
                    <a:p>
                      <a:pPr algn="r"/>
                      <a:endParaRPr lang="en-US" dirty="0"/>
                    </a:p>
                  </a:txBody>
                  <a:tcPr/>
                </a:tc>
                <a:tc>
                  <a:txBody>
                    <a:bodyPr/>
                    <a:lstStyle/>
                    <a:p>
                      <a:pPr algn="ctr"/>
                      <a:endParaRPr lang="en-US" dirty="0" smtClean="0"/>
                    </a:p>
                  </a:txBody>
                  <a:tcPr/>
                </a:tc>
                <a:tc>
                  <a:txBody>
                    <a:bodyPr/>
                    <a:lstStyle/>
                    <a:p>
                      <a:pPr algn="r"/>
                      <a:endParaRPr lang="en-US" dirty="0"/>
                    </a:p>
                  </a:txBody>
                  <a:tcPr/>
                </a:tc>
              </a:tr>
              <a:tr h="370840">
                <a:tc>
                  <a:txBody>
                    <a:bodyPr/>
                    <a:lstStyle/>
                    <a:p>
                      <a:pPr algn="r"/>
                      <a:r>
                        <a:rPr lang="en-US" dirty="0" smtClean="0"/>
                        <a:t>7 month schedule contingency @ $2M/ month</a:t>
                      </a:r>
                      <a:endParaRPr lang="en-US" dirty="0"/>
                    </a:p>
                  </a:txBody>
                  <a:tcPr/>
                </a:tc>
                <a:tc>
                  <a:txBody>
                    <a:bodyPr/>
                    <a:lstStyle/>
                    <a:p>
                      <a:pPr algn="ctr"/>
                      <a:endParaRPr lang="en-US" dirty="0" smtClean="0"/>
                    </a:p>
                  </a:txBody>
                  <a:tcPr/>
                </a:tc>
                <a:tc>
                  <a:txBody>
                    <a:bodyPr/>
                    <a:lstStyle/>
                    <a:p>
                      <a:pPr algn="r"/>
                      <a:r>
                        <a:rPr lang="en-US" dirty="0" smtClean="0"/>
                        <a:t>14000</a:t>
                      </a:r>
                      <a:endParaRPr lang="en-US" dirty="0"/>
                    </a:p>
                  </a:txBody>
                  <a:tcPr/>
                </a:tc>
              </a:tr>
              <a:tr h="370840">
                <a:tc>
                  <a:txBody>
                    <a:bodyPr/>
                    <a:lstStyle/>
                    <a:p>
                      <a:pPr algn="r"/>
                      <a:r>
                        <a:rPr lang="en-US" dirty="0" smtClean="0"/>
                        <a:t>Total Risk Exposure</a:t>
                      </a:r>
                      <a:endParaRPr lang="en-US" dirty="0"/>
                    </a:p>
                  </a:txBody>
                  <a:tcPr/>
                </a:tc>
                <a:tc>
                  <a:txBody>
                    <a:bodyPr/>
                    <a:lstStyle/>
                    <a:p>
                      <a:pPr algn="ctr"/>
                      <a:endParaRPr lang="en-US" dirty="0" smtClean="0"/>
                    </a:p>
                  </a:txBody>
                  <a:tcPr/>
                </a:tc>
                <a:tc>
                  <a:txBody>
                    <a:bodyPr/>
                    <a:lstStyle/>
                    <a:p>
                      <a:pPr algn="r"/>
                      <a:r>
                        <a:rPr lang="en-US" dirty="0" smtClean="0"/>
                        <a:t>51832</a:t>
                      </a:r>
                      <a:endParaRPr lang="en-US" dirty="0"/>
                    </a:p>
                  </a:txBody>
                  <a:tcPr/>
                </a:tc>
              </a:tr>
            </a:tbl>
          </a:graphicData>
        </a:graphic>
      </p:graphicFrame>
      <p:sp>
        <p:nvSpPr>
          <p:cNvPr id="5" name="TextBox 4"/>
          <p:cNvSpPr txBox="1"/>
          <p:nvPr/>
        </p:nvSpPr>
        <p:spPr>
          <a:xfrm>
            <a:off x="539843" y="5943600"/>
            <a:ext cx="8146957" cy="400110"/>
          </a:xfrm>
          <a:prstGeom prst="rect">
            <a:avLst/>
          </a:prstGeom>
          <a:noFill/>
        </p:spPr>
        <p:txBody>
          <a:bodyPr wrap="none" rtlCol="0">
            <a:spAutoFit/>
          </a:bodyPr>
          <a:lstStyle/>
          <a:p>
            <a:r>
              <a:rPr lang="en-US" sz="2000" dirty="0" smtClean="0"/>
              <a:t>Total MREFC risk exposure is ~70% of PMCS base year contingency estimate.</a:t>
            </a:r>
            <a:endParaRPr lang="en-US" sz="2000" dirty="0"/>
          </a:p>
        </p:txBody>
      </p:sp>
    </p:spTree>
    <p:extLst>
      <p:ext uri="{BB962C8B-B14F-4D97-AF65-F5344CB8AC3E}">
        <p14:creationId xmlns:p14="http://schemas.microsoft.com/office/powerpoint/2010/main" val="18429216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Pre-Post Mitigation </a:t>
            </a:r>
            <a:r>
              <a:rPr lang="en-US" dirty="0"/>
              <a:t>Direct Cost Exposure </a:t>
            </a:r>
            <a:r>
              <a:rPr lang="en-US" dirty="0" smtClean="0"/>
              <a:t>Comparison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63375972"/>
              </p:ext>
            </p:extLst>
          </p:nvPr>
        </p:nvGraphicFramePr>
        <p:xfrm>
          <a:off x="914400" y="1600200"/>
          <a:ext cx="7467601" cy="2865120"/>
        </p:xfrm>
        <a:graphic>
          <a:graphicData uri="http://schemas.openxmlformats.org/drawingml/2006/table">
            <a:tbl>
              <a:tblPr firstRow="1" bandRow="1">
                <a:tableStyleId>{93296810-A885-4BE3-A3E7-6D5BEEA58F35}</a:tableStyleId>
              </a:tblPr>
              <a:tblGrid>
                <a:gridCol w="3509773"/>
                <a:gridCol w="1319276"/>
                <a:gridCol w="1319276"/>
                <a:gridCol w="1319276"/>
              </a:tblGrid>
              <a:tr h="370840">
                <a:tc>
                  <a:txBody>
                    <a:bodyPr/>
                    <a:lstStyle/>
                    <a:p>
                      <a:pPr algn="ctr"/>
                      <a:r>
                        <a:rPr lang="en-US" dirty="0" smtClean="0"/>
                        <a:t>WBS</a:t>
                      </a:r>
                      <a:endParaRPr lang="en-US" dirty="0"/>
                    </a:p>
                  </a:txBody>
                  <a:tcPr anchor="ctr"/>
                </a:tc>
                <a:tc>
                  <a:txBody>
                    <a:bodyPr/>
                    <a:lstStyle/>
                    <a:p>
                      <a:pPr algn="ctr"/>
                      <a:r>
                        <a:rPr lang="en-US" dirty="0" smtClean="0"/>
                        <a:t>Pre-Mitigation</a:t>
                      </a:r>
                      <a:endParaRPr lang="en-US" dirty="0"/>
                    </a:p>
                  </a:txBody>
                  <a:tcPr anchor="ctr"/>
                </a:tc>
                <a:tc>
                  <a:txBody>
                    <a:bodyPr/>
                    <a:lstStyle/>
                    <a:p>
                      <a:pPr algn="ctr"/>
                      <a:r>
                        <a:rPr lang="en-US" dirty="0" smtClean="0"/>
                        <a:t>Post-Mitigation</a:t>
                      </a:r>
                      <a:endParaRPr lang="en-US" dirty="0"/>
                    </a:p>
                  </a:txBody>
                  <a:tcPr anchor="ctr"/>
                </a:tc>
                <a:tc>
                  <a:txBody>
                    <a:bodyPr/>
                    <a:lstStyle/>
                    <a:p>
                      <a:pPr algn="ctr"/>
                      <a:r>
                        <a:rPr lang="en-US" dirty="0" smtClean="0"/>
                        <a:t>Exposure Reduction</a:t>
                      </a:r>
                      <a:endParaRPr lang="en-US" dirty="0"/>
                    </a:p>
                  </a:txBody>
                  <a:tcPr anchor="ctr"/>
                </a:tc>
              </a:tr>
              <a:tr h="370840">
                <a:tc>
                  <a:txBody>
                    <a:bodyPr/>
                    <a:lstStyle/>
                    <a:p>
                      <a:r>
                        <a:rPr lang="en-US" dirty="0" smtClean="0"/>
                        <a:t>1.0</a:t>
                      </a:r>
                      <a:r>
                        <a:rPr lang="en-US" baseline="0" dirty="0" smtClean="0"/>
                        <a:t> PMO</a:t>
                      </a:r>
                      <a:endParaRPr lang="en-US" dirty="0"/>
                    </a:p>
                  </a:txBody>
                  <a:tcPr/>
                </a:tc>
                <a:tc>
                  <a:txBody>
                    <a:bodyPr/>
                    <a:lstStyle/>
                    <a:p>
                      <a:pPr algn="r"/>
                      <a:r>
                        <a:rPr lang="en-US" dirty="0" smtClean="0"/>
                        <a:t>1980</a:t>
                      </a:r>
                      <a:endParaRPr lang="en-US" dirty="0"/>
                    </a:p>
                  </a:txBody>
                  <a:tcPr/>
                </a:tc>
                <a:tc>
                  <a:txBody>
                    <a:bodyPr/>
                    <a:lstStyle/>
                    <a:p>
                      <a:pPr algn="r"/>
                      <a:r>
                        <a:rPr lang="en-US" dirty="0" smtClean="0"/>
                        <a:t>1438</a:t>
                      </a:r>
                      <a:endParaRPr lang="en-US" dirty="0"/>
                    </a:p>
                  </a:txBody>
                  <a:tcPr/>
                </a:tc>
                <a:tc>
                  <a:txBody>
                    <a:bodyPr/>
                    <a:lstStyle/>
                    <a:p>
                      <a:pPr algn="r"/>
                      <a:r>
                        <a:rPr lang="en-US" dirty="0" smtClean="0"/>
                        <a:t>-542</a:t>
                      </a:r>
                      <a:endParaRPr lang="en-US" dirty="0"/>
                    </a:p>
                  </a:txBody>
                  <a:tcPr/>
                </a:tc>
              </a:tr>
              <a:tr h="370840">
                <a:tc>
                  <a:txBody>
                    <a:bodyPr/>
                    <a:lstStyle/>
                    <a:p>
                      <a:r>
                        <a:rPr lang="en-US" dirty="0" smtClean="0"/>
                        <a:t>2.0 Data Management</a:t>
                      </a:r>
                      <a:endParaRPr lang="en-US" dirty="0"/>
                    </a:p>
                  </a:txBody>
                  <a:tcPr/>
                </a:tc>
                <a:tc>
                  <a:txBody>
                    <a:bodyPr/>
                    <a:lstStyle/>
                    <a:p>
                      <a:pPr algn="r"/>
                      <a:r>
                        <a:rPr lang="en-US" dirty="0" smtClean="0"/>
                        <a:t>36267</a:t>
                      </a:r>
                    </a:p>
                  </a:txBody>
                  <a:tcPr/>
                </a:tc>
                <a:tc>
                  <a:txBody>
                    <a:bodyPr/>
                    <a:lstStyle/>
                    <a:p>
                      <a:pPr algn="r"/>
                      <a:r>
                        <a:rPr lang="en-US" dirty="0" smtClean="0"/>
                        <a:t>11265</a:t>
                      </a:r>
                    </a:p>
                  </a:txBody>
                  <a:tcPr/>
                </a:tc>
                <a:tc>
                  <a:txBody>
                    <a:bodyPr/>
                    <a:lstStyle/>
                    <a:p>
                      <a:pPr algn="r"/>
                      <a:r>
                        <a:rPr lang="en-US" dirty="0" smtClean="0"/>
                        <a:t>-25002</a:t>
                      </a:r>
                    </a:p>
                  </a:txBody>
                  <a:tcPr/>
                </a:tc>
              </a:tr>
              <a:tr h="370840">
                <a:tc>
                  <a:txBody>
                    <a:bodyPr/>
                    <a:lstStyle/>
                    <a:p>
                      <a:r>
                        <a:rPr lang="en-US" dirty="0" smtClean="0"/>
                        <a:t>4.0 Telescope and Site</a:t>
                      </a:r>
                      <a:endParaRPr lang="en-US" dirty="0"/>
                    </a:p>
                  </a:txBody>
                  <a:tcPr/>
                </a:tc>
                <a:tc>
                  <a:txBody>
                    <a:bodyPr/>
                    <a:lstStyle/>
                    <a:p>
                      <a:pPr algn="r"/>
                      <a:r>
                        <a:rPr lang="en-US" dirty="0" smtClean="0"/>
                        <a:t>17067</a:t>
                      </a:r>
                      <a:endParaRPr lang="en-US" dirty="0"/>
                    </a:p>
                  </a:txBody>
                  <a:tcPr/>
                </a:tc>
                <a:tc>
                  <a:txBody>
                    <a:bodyPr/>
                    <a:lstStyle/>
                    <a:p>
                      <a:pPr algn="r"/>
                      <a:r>
                        <a:rPr lang="en-US" dirty="0" smtClean="0"/>
                        <a:t>14371</a:t>
                      </a:r>
                      <a:endParaRPr lang="en-US" dirty="0"/>
                    </a:p>
                  </a:txBody>
                  <a:tcPr/>
                </a:tc>
                <a:tc>
                  <a:txBody>
                    <a:bodyPr/>
                    <a:lstStyle/>
                    <a:p>
                      <a:pPr algn="r"/>
                      <a:r>
                        <a:rPr lang="en-US" dirty="0" smtClean="0"/>
                        <a:t>-2696</a:t>
                      </a:r>
                      <a:endParaRPr lang="en-US" dirty="0"/>
                    </a:p>
                  </a:txBody>
                  <a:tcPr/>
                </a:tc>
              </a:tr>
              <a:tr h="370840">
                <a:tc>
                  <a:txBody>
                    <a:bodyPr/>
                    <a:lstStyle/>
                    <a:p>
                      <a:r>
                        <a:rPr lang="en-US" dirty="0" smtClean="0"/>
                        <a:t>5.0 Education</a:t>
                      </a:r>
                      <a:r>
                        <a:rPr lang="en-US" baseline="0" dirty="0" smtClean="0"/>
                        <a:t> &amp; Public Outreach</a:t>
                      </a:r>
                      <a:endParaRPr lang="en-US" dirty="0"/>
                    </a:p>
                  </a:txBody>
                  <a:tcPr/>
                </a:tc>
                <a:tc>
                  <a:txBody>
                    <a:bodyPr/>
                    <a:lstStyle/>
                    <a:p>
                      <a:pPr algn="r"/>
                      <a:r>
                        <a:rPr lang="en-US" dirty="0" smtClean="0"/>
                        <a:t>317</a:t>
                      </a:r>
                      <a:endParaRPr lang="en-US" dirty="0"/>
                    </a:p>
                  </a:txBody>
                  <a:tcPr/>
                </a:tc>
                <a:tc>
                  <a:txBody>
                    <a:bodyPr/>
                    <a:lstStyle/>
                    <a:p>
                      <a:pPr algn="r"/>
                      <a:r>
                        <a:rPr lang="en-US" dirty="0" smtClean="0"/>
                        <a:t>73</a:t>
                      </a:r>
                      <a:endParaRPr lang="en-US" dirty="0"/>
                    </a:p>
                  </a:txBody>
                  <a:tcPr/>
                </a:tc>
                <a:tc>
                  <a:txBody>
                    <a:bodyPr/>
                    <a:lstStyle/>
                    <a:p>
                      <a:pPr algn="r"/>
                      <a:r>
                        <a:rPr lang="en-US" dirty="0" smtClean="0"/>
                        <a:t>-244</a:t>
                      </a:r>
                      <a:endParaRPr lang="en-US" dirty="0"/>
                    </a:p>
                  </a:txBody>
                  <a:tcPr/>
                </a:tc>
              </a:tr>
              <a:tr h="370840">
                <a:tc>
                  <a:txBody>
                    <a:bodyPr/>
                    <a:lstStyle/>
                    <a:p>
                      <a:r>
                        <a:rPr lang="en-US" dirty="0" smtClean="0"/>
                        <a:t>6.0 Commissioning (+ Sys. </a:t>
                      </a:r>
                      <a:r>
                        <a:rPr lang="en-US" dirty="0" err="1" smtClean="0"/>
                        <a:t>Eng</a:t>
                      </a:r>
                      <a:r>
                        <a:rPr lang="en-US" dirty="0" smtClean="0"/>
                        <a:t>)</a:t>
                      </a:r>
                      <a:endParaRPr lang="en-US" dirty="0"/>
                    </a:p>
                  </a:txBody>
                  <a:tcPr/>
                </a:tc>
                <a:tc>
                  <a:txBody>
                    <a:bodyPr/>
                    <a:lstStyle/>
                    <a:p>
                      <a:pPr algn="r"/>
                      <a:r>
                        <a:rPr lang="en-US" dirty="0" smtClean="0"/>
                        <a:t>12807</a:t>
                      </a:r>
                    </a:p>
                  </a:txBody>
                  <a:tcPr/>
                </a:tc>
                <a:tc>
                  <a:txBody>
                    <a:bodyPr/>
                    <a:lstStyle/>
                    <a:p>
                      <a:pPr algn="r"/>
                      <a:r>
                        <a:rPr lang="en-US" dirty="0" smtClean="0"/>
                        <a:t>10685</a:t>
                      </a:r>
                      <a:endParaRPr lang="en-US" dirty="0"/>
                    </a:p>
                  </a:txBody>
                  <a:tcPr/>
                </a:tc>
                <a:tc>
                  <a:txBody>
                    <a:bodyPr/>
                    <a:lstStyle/>
                    <a:p>
                      <a:pPr algn="r"/>
                      <a:r>
                        <a:rPr lang="en-US" dirty="0" smtClean="0"/>
                        <a:t>-2122</a:t>
                      </a:r>
                      <a:endParaRPr lang="en-US" dirty="0"/>
                    </a:p>
                  </a:txBody>
                  <a:tcPr/>
                </a:tc>
              </a:tr>
              <a:tr h="370840">
                <a:tc>
                  <a:txBody>
                    <a:bodyPr/>
                    <a:lstStyle/>
                    <a:p>
                      <a:pPr algn="r"/>
                      <a:r>
                        <a:rPr lang="en-US" b="1" dirty="0" smtClean="0"/>
                        <a:t>Total</a:t>
                      </a:r>
                      <a:endParaRPr lang="en-US" b="1" dirty="0"/>
                    </a:p>
                  </a:txBody>
                  <a:tcPr/>
                </a:tc>
                <a:tc>
                  <a:txBody>
                    <a:bodyPr/>
                    <a:lstStyle/>
                    <a:p>
                      <a:pPr algn="r"/>
                      <a:r>
                        <a:rPr lang="en-US" b="1" dirty="0" smtClean="0"/>
                        <a:t>68438</a:t>
                      </a:r>
                      <a:endParaRPr lang="en-US" b="1" dirty="0"/>
                    </a:p>
                  </a:txBody>
                  <a:tcPr/>
                </a:tc>
                <a:tc>
                  <a:txBody>
                    <a:bodyPr/>
                    <a:lstStyle/>
                    <a:p>
                      <a:pPr algn="r"/>
                      <a:r>
                        <a:rPr lang="en-US" b="1" dirty="0" smtClean="0"/>
                        <a:t>37832</a:t>
                      </a:r>
                      <a:endParaRPr lang="en-US" b="1" dirty="0"/>
                    </a:p>
                  </a:txBody>
                  <a:tcPr/>
                </a:tc>
                <a:tc>
                  <a:txBody>
                    <a:bodyPr/>
                    <a:lstStyle/>
                    <a:p>
                      <a:pPr algn="r"/>
                      <a:r>
                        <a:rPr lang="en-US" b="1" dirty="0" smtClean="0"/>
                        <a:t>-30606</a:t>
                      </a:r>
                      <a:endParaRPr lang="en-US" b="1" dirty="0"/>
                    </a:p>
                  </a:txBody>
                  <a:tcPr/>
                </a:tc>
              </a:tr>
            </a:tbl>
          </a:graphicData>
        </a:graphic>
      </p:graphicFrame>
    </p:spTree>
    <p:extLst>
      <p:ext uri="{BB962C8B-B14F-4D97-AF65-F5344CB8AC3E}">
        <p14:creationId xmlns:p14="http://schemas.microsoft.com/office/powerpoint/2010/main" val="267484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Analysis of Current Risk Cost Exposure</a:t>
            </a:r>
            <a:endParaRPr lang="en-US" dirty="0"/>
          </a:p>
        </p:txBody>
      </p:sp>
      <p:pic>
        <p:nvPicPr>
          <p:cNvPr id="4" name="Picture 3"/>
          <p:cNvPicPr>
            <a:picLocks noChangeAspect="1"/>
          </p:cNvPicPr>
          <p:nvPr/>
        </p:nvPicPr>
        <p:blipFill rotWithShape="1">
          <a:blip r:embed="rId2"/>
          <a:srcRect l="1515" t="5838" r="951" b="8287"/>
          <a:stretch/>
        </p:blipFill>
        <p:spPr>
          <a:xfrm>
            <a:off x="360586" y="1295400"/>
            <a:ext cx="8497297" cy="4406054"/>
          </a:xfrm>
          <a:prstGeom prst="rect">
            <a:avLst/>
          </a:prstGeom>
        </p:spPr>
      </p:pic>
      <p:sp>
        <p:nvSpPr>
          <p:cNvPr id="7" name="TextBox 6"/>
          <p:cNvSpPr txBox="1"/>
          <p:nvPr/>
        </p:nvSpPr>
        <p:spPr>
          <a:xfrm>
            <a:off x="5257801" y="1752600"/>
            <a:ext cx="2667000" cy="1200329"/>
          </a:xfrm>
          <a:prstGeom prst="rect">
            <a:avLst/>
          </a:prstGeom>
          <a:solidFill>
            <a:schemeClr val="accent6">
              <a:lumMod val="60000"/>
              <a:lumOff val="40000"/>
            </a:schemeClr>
          </a:solidFill>
        </p:spPr>
        <p:txBody>
          <a:bodyPr wrap="square" rtlCol="0">
            <a:spAutoFit/>
          </a:bodyPr>
          <a:lstStyle/>
          <a:p>
            <a:r>
              <a:rPr lang="en-US" dirty="0" smtClean="0"/>
              <a:t>All risk in MREFC request</a:t>
            </a:r>
          </a:p>
          <a:p>
            <a:r>
              <a:rPr lang="en-US" dirty="0" smtClean="0"/>
              <a:t>Mean = </a:t>
            </a:r>
            <a:r>
              <a:rPr lang="en-US" dirty="0" smtClean="0"/>
              <a:t>$</a:t>
            </a:r>
            <a:r>
              <a:rPr lang="en-US" dirty="0" smtClean="0"/>
              <a:t>68.3</a:t>
            </a:r>
            <a:r>
              <a:rPr lang="en-US" dirty="0" smtClean="0"/>
              <a:t>M</a:t>
            </a:r>
            <a:endParaRPr lang="en-US" dirty="0" smtClean="0"/>
          </a:p>
          <a:p>
            <a:r>
              <a:rPr lang="en-US" dirty="0" smtClean="0"/>
              <a:t>Median = </a:t>
            </a:r>
            <a:r>
              <a:rPr lang="en-US" dirty="0" smtClean="0"/>
              <a:t>$67.9</a:t>
            </a:r>
            <a:r>
              <a:rPr lang="en-US" dirty="0" smtClean="0"/>
              <a:t>M</a:t>
            </a:r>
            <a:endParaRPr lang="en-US" dirty="0" smtClean="0"/>
          </a:p>
          <a:p>
            <a:r>
              <a:rPr lang="en-US" dirty="0" smtClean="0"/>
              <a:t>80% = </a:t>
            </a:r>
            <a:r>
              <a:rPr lang="en-US" dirty="0" smtClean="0"/>
              <a:t>$</a:t>
            </a:r>
            <a:r>
              <a:rPr lang="en-US" dirty="0" smtClean="0"/>
              <a:t>82.5</a:t>
            </a:r>
            <a:r>
              <a:rPr lang="en-US" dirty="0" smtClean="0"/>
              <a:t>M</a:t>
            </a:r>
            <a:endParaRPr lang="en-US" dirty="0"/>
          </a:p>
        </p:txBody>
      </p:sp>
    </p:spTree>
    <p:extLst>
      <p:ext uri="{BB962C8B-B14F-4D97-AF65-F5344CB8AC3E}">
        <p14:creationId xmlns:p14="http://schemas.microsoft.com/office/powerpoint/2010/main" val="158789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Analysis of Cost Exposure</a:t>
            </a:r>
            <a:br>
              <a:rPr lang="en-US" dirty="0" smtClean="0"/>
            </a:br>
            <a:r>
              <a:rPr lang="en-US" dirty="0" smtClean="0"/>
              <a:t>Over All Risks in MREFC Request</a:t>
            </a:r>
            <a:endParaRPr lang="en-US" dirty="0"/>
          </a:p>
        </p:txBody>
      </p:sp>
      <p:pic>
        <p:nvPicPr>
          <p:cNvPr id="7" name="Picture 6"/>
          <p:cNvPicPr>
            <a:picLocks noChangeAspect="1"/>
          </p:cNvPicPr>
          <p:nvPr/>
        </p:nvPicPr>
        <p:blipFill rotWithShape="1">
          <a:blip r:embed="rId2"/>
          <a:srcRect l="1135" t="5686" r="720" b="7776"/>
          <a:stretch/>
        </p:blipFill>
        <p:spPr>
          <a:xfrm>
            <a:off x="289902" y="1165741"/>
            <a:ext cx="8600434" cy="4473059"/>
          </a:xfrm>
          <a:prstGeom prst="rect">
            <a:avLst/>
          </a:prstGeom>
        </p:spPr>
      </p:pic>
      <p:sp>
        <p:nvSpPr>
          <p:cNvPr id="8" name="TextBox 7"/>
          <p:cNvSpPr txBox="1"/>
          <p:nvPr/>
        </p:nvSpPr>
        <p:spPr>
          <a:xfrm>
            <a:off x="5257801" y="1655958"/>
            <a:ext cx="2667000" cy="1200329"/>
          </a:xfrm>
          <a:prstGeom prst="rect">
            <a:avLst/>
          </a:prstGeom>
          <a:solidFill>
            <a:schemeClr val="accent6">
              <a:lumMod val="60000"/>
              <a:lumOff val="40000"/>
            </a:schemeClr>
          </a:solidFill>
        </p:spPr>
        <p:txBody>
          <a:bodyPr wrap="square" rtlCol="0">
            <a:spAutoFit/>
          </a:bodyPr>
          <a:lstStyle/>
          <a:p>
            <a:r>
              <a:rPr lang="en-US" dirty="0" smtClean="0"/>
              <a:t>All risk in MREFC request</a:t>
            </a:r>
          </a:p>
          <a:p>
            <a:r>
              <a:rPr lang="en-US" dirty="0" smtClean="0"/>
              <a:t>Mean = $37.9M</a:t>
            </a:r>
          </a:p>
          <a:p>
            <a:r>
              <a:rPr lang="en-US" dirty="0" smtClean="0"/>
              <a:t>Median = $36.2M</a:t>
            </a:r>
          </a:p>
          <a:p>
            <a:r>
              <a:rPr lang="en-US" dirty="0" smtClean="0"/>
              <a:t>80% = $49.3M</a:t>
            </a:r>
            <a:endParaRPr lang="en-US" dirty="0"/>
          </a:p>
        </p:txBody>
      </p:sp>
    </p:spTree>
    <p:extLst>
      <p:ext uri="{BB962C8B-B14F-4D97-AF65-F5344CB8AC3E}">
        <p14:creationId xmlns:p14="http://schemas.microsoft.com/office/powerpoint/2010/main" val="38007811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Project Wide Risks at Construction Start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3602788"/>
              </p:ext>
            </p:extLst>
          </p:nvPr>
        </p:nvGraphicFramePr>
        <p:xfrm>
          <a:off x="228600" y="1158240"/>
          <a:ext cx="8686800" cy="5090160"/>
        </p:xfrm>
        <a:graphic>
          <a:graphicData uri="http://schemas.openxmlformats.org/drawingml/2006/table">
            <a:tbl>
              <a:tblPr firstRow="1" bandRow="1">
                <a:tableStyleId>{93296810-A885-4BE3-A3E7-6D5BEEA58F35}</a:tableStyleId>
              </a:tblPr>
              <a:tblGrid>
                <a:gridCol w="1164210"/>
                <a:gridCol w="6303390"/>
                <a:gridCol w="1219200"/>
              </a:tblGrid>
              <a:tr h="457200">
                <a:tc>
                  <a:txBody>
                    <a:bodyPr/>
                    <a:lstStyle/>
                    <a:p>
                      <a:pPr algn="ctr"/>
                      <a:r>
                        <a:rPr lang="en-US" dirty="0" smtClean="0"/>
                        <a:t>WBS</a:t>
                      </a:r>
                      <a:endParaRPr lang="en-US" dirty="0"/>
                    </a:p>
                  </a:txBody>
                  <a:tcPr anchor="ctr"/>
                </a:tc>
                <a:tc>
                  <a:txBody>
                    <a:bodyPr/>
                    <a:lstStyle/>
                    <a:p>
                      <a:pPr algn="ctr"/>
                      <a:r>
                        <a:rPr lang="en-US" dirty="0" smtClean="0"/>
                        <a:t>Risk Description</a:t>
                      </a:r>
                      <a:endParaRPr lang="en-US" dirty="0"/>
                    </a:p>
                  </a:txBody>
                  <a:tcPr anchor="ctr"/>
                </a:tc>
                <a:tc>
                  <a:txBody>
                    <a:bodyPr/>
                    <a:lstStyle/>
                    <a:p>
                      <a:pPr algn="ctr"/>
                      <a:r>
                        <a:rPr lang="en-US" dirty="0" smtClean="0"/>
                        <a:t>Relative Risk Score</a:t>
                      </a:r>
                      <a:endParaRPr lang="en-US" dirty="0"/>
                    </a:p>
                  </a:txBody>
                  <a:tcPr anchor="ctr"/>
                </a:tc>
              </a:tr>
              <a:tr h="370840">
                <a:tc>
                  <a:txBody>
                    <a:bodyPr/>
                    <a:lstStyle/>
                    <a:p>
                      <a:r>
                        <a:rPr lang="en-US" sz="1600" dirty="0" smtClean="0"/>
                        <a:t>6.0</a:t>
                      </a:r>
                      <a:r>
                        <a:rPr lang="en-US" sz="1600" baseline="0" dirty="0" smtClean="0"/>
                        <a:t> Comm.</a:t>
                      </a:r>
                      <a:endParaRPr lang="en-US" sz="1600" dirty="0"/>
                    </a:p>
                  </a:txBody>
                  <a:tcPr anchor="ctr"/>
                </a:tc>
                <a:tc>
                  <a:txBody>
                    <a:bodyPr/>
                    <a:lstStyle/>
                    <a:p>
                      <a:pPr algn="l"/>
                      <a:r>
                        <a:rPr lang="en-US" sz="1600" b="1" dirty="0" smtClean="0"/>
                        <a:t>IF</a:t>
                      </a:r>
                      <a:r>
                        <a:rPr lang="en-US" sz="1600" dirty="0" smtClean="0"/>
                        <a:t> commissioning progresses slower than planned, </a:t>
                      </a:r>
                      <a:r>
                        <a:rPr lang="en-US" sz="1600" b="1" dirty="0" smtClean="0"/>
                        <a:t>THEN</a:t>
                      </a:r>
                      <a:r>
                        <a:rPr lang="en-US" sz="1600" dirty="0" smtClean="0"/>
                        <a:t> the  schedule contingency will be expended and start of operations is delayed.</a:t>
                      </a:r>
                      <a:endParaRPr lang="en-US" sz="1600" dirty="0"/>
                    </a:p>
                  </a:txBody>
                  <a:tcPr/>
                </a:tc>
                <a:tc>
                  <a:txBody>
                    <a:bodyPr/>
                    <a:lstStyle/>
                    <a:p>
                      <a:pPr algn="ctr"/>
                      <a:r>
                        <a:rPr lang="en-US" sz="1600" dirty="0" smtClean="0"/>
                        <a:t>12.4</a:t>
                      </a:r>
                      <a:endParaRPr lang="en-US" sz="1600" dirty="0"/>
                    </a:p>
                  </a:txBody>
                  <a:tcPr anchor="ctr"/>
                </a:tc>
              </a:tr>
              <a:tr h="370840">
                <a:tc>
                  <a:txBody>
                    <a:bodyPr/>
                    <a:lstStyle/>
                    <a:p>
                      <a:r>
                        <a:rPr lang="en-US" sz="1600" dirty="0" smtClean="0"/>
                        <a:t>1.0 PMO</a:t>
                      </a:r>
                      <a:endParaRPr lang="en-US" sz="1600" dirty="0"/>
                    </a:p>
                  </a:txBody>
                  <a:tcPr anchor="ctr"/>
                </a:tc>
                <a:tc>
                  <a:txBody>
                    <a:bodyPr/>
                    <a:lstStyle/>
                    <a:p>
                      <a:r>
                        <a:rPr lang="en-US" sz="1600" b="1" dirty="0" smtClean="0"/>
                        <a:t>IF</a:t>
                      </a:r>
                      <a:r>
                        <a:rPr lang="en-US" sz="1600" dirty="0" smtClean="0"/>
                        <a:t> federal agency budgets are lower than planned during the construction phase, </a:t>
                      </a:r>
                      <a:r>
                        <a:rPr lang="en-US" sz="1600" b="1" dirty="0" smtClean="0"/>
                        <a:t>THEN</a:t>
                      </a:r>
                      <a:r>
                        <a:rPr lang="en-US" sz="1600" dirty="0" smtClean="0"/>
                        <a:t> project will be delayed and staff will be hard to fund and retain and project will need to be re-scoped.</a:t>
                      </a:r>
                      <a:endParaRPr lang="en-US" sz="1600" dirty="0"/>
                    </a:p>
                  </a:txBody>
                  <a:tcPr/>
                </a:tc>
                <a:tc>
                  <a:txBody>
                    <a:bodyPr/>
                    <a:lstStyle/>
                    <a:p>
                      <a:pPr algn="ctr"/>
                      <a:r>
                        <a:rPr lang="en-US" sz="1600" dirty="0" smtClean="0"/>
                        <a:t>11.0</a:t>
                      </a:r>
                      <a:endParaRPr lang="en-US" sz="1600" dirty="0"/>
                    </a:p>
                  </a:txBody>
                  <a:tcPr anchor="ctr"/>
                </a:tc>
              </a:tr>
              <a:tr h="370840">
                <a:tc>
                  <a:txBody>
                    <a:bodyPr/>
                    <a:lstStyle/>
                    <a:p>
                      <a:r>
                        <a:rPr lang="en-US" sz="1600" dirty="0" smtClean="0"/>
                        <a:t>3.0 Cam.</a:t>
                      </a:r>
                      <a:endParaRPr lang="en-US" sz="1600" dirty="0"/>
                    </a:p>
                  </a:txBody>
                  <a:tcPr anchor="ctr"/>
                </a:tc>
                <a:tc>
                  <a:txBody>
                    <a:bodyPr/>
                    <a:lstStyle/>
                    <a:p>
                      <a:r>
                        <a:rPr lang="en-US" sz="1600" b="1" dirty="0" smtClean="0"/>
                        <a:t>IF</a:t>
                      </a:r>
                      <a:r>
                        <a:rPr lang="en-US" sz="1600" dirty="0" smtClean="0"/>
                        <a:t> the CCDs cannot be positioned co-planar to within several microns p-v across a raft, </a:t>
                      </a:r>
                      <a:r>
                        <a:rPr lang="en-US" sz="1600" b="1" dirty="0" smtClean="0"/>
                        <a:t>THEN</a:t>
                      </a:r>
                      <a:r>
                        <a:rPr lang="en-US" sz="1600" dirty="0" smtClean="0"/>
                        <a:t> the camera focal plane image quality requirements will not be met.</a:t>
                      </a:r>
                      <a:endParaRPr lang="en-US" sz="1600" dirty="0"/>
                    </a:p>
                  </a:txBody>
                  <a:tcPr/>
                </a:tc>
                <a:tc>
                  <a:txBody>
                    <a:bodyPr/>
                    <a:lstStyle/>
                    <a:p>
                      <a:pPr algn="ctr"/>
                      <a:r>
                        <a:rPr lang="en-US" sz="1600" dirty="0" smtClean="0"/>
                        <a:t>10.8</a:t>
                      </a:r>
                    </a:p>
                    <a:p>
                      <a:pPr algn="ctr"/>
                      <a:endParaRPr lang="en-US" sz="1600" dirty="0"/>
                    </a:p>
                  </a:txBody>
                  <a:tcPr anchor="ctr"/>
                </a:tc>
              </a:tr>
              <a:tr h="370840">
                <a:tc>
                  <a:txBody>
                    <a:bodyPr/>
                    <a:lstStyle/>
                    <a:p>
                      <a:r>
                        <a:rPr lang="en-US" sz="1600" dirty="0" smtClean="0"/>
                        <a:t>1.0 </a:t>
                      </a:r>
                      <a:r>
                        <a:rPr lang="en-US" sz="1600" dirty="0" err="1" smtClean="0"/>
                        <a:t>SysEng</a:t>
                      </a:r>
                      <a:endParaRPr lang="en-US" sz="1600" dirty="0"/>
                    </a:p>
                  </a:txBody>
                  <a:tcPr anchor="ctr"/>
                </a:tc>
                <a:tc>
                  <a:txBody>
                    <a:bodyPr/>
                    <a:lstStyle/>
                    <a:p>
                      <a:r>
                        <a:rPr lang="en-US" sz="1600" b="1" dirty="0" smtClean="0"/>
                        <a:t>IF</a:t>
                      </a:r>
                      <a:r>
                        <a:rPr lang="en-US" sz="1600" dirty="0" smtClean="0"/>
                        <a:t> the system performance budgets are not complete, </a:t>
                      </a:r>
                      <a:r>
                        <a:rPr lang="en-US" sz="1600" b="1" dirty="0" smtClean="0"/>
                        <a:t>THEN</a:t>
                      </a:r>
                      <a:r>
                        <a:rPr lang="en-US" sz="1600" dirty="0" smtClean="0"/>
                        <a:t> significant rework may be needed to meet system level performance requirements.</a:t>
                      </a:r>
                      <a:endParaRPr lang="en-US" sz="1600" dirty="0"/>
                    </a:p>
                  </a:txBody>
                  <a:tcPr/>
                </a:tc>
                <a:tc>
                  <a:txBody>
                    <a:bodyPr/>
                    <a:lstStyle/>
                    <a:p>
                      <a:pPr algn="ctr"/>
                      <a:r>
                        <a:rPr lang="en-US" sz="1600" dirty="0" smtClean="0"/>
                        <a:t>9.2</a:t>
                      </a:r>
                    </a:p>
                  </a:txBody>
                  <a:tcPr anchor="ctr"/>
                </a:tc>
              </a:tr>
              <a:tr h="370840">
                <a:tc>
                  <a:txBody>
                    <a:bodyPr/>
                    <a:lstStyle/>
                    <a:p>
                      <a:r>
                        <a:rPr lang="en-US" sz="1600" dirty="0" smtClean="0"/>
                        <a:t>2.0 DM</a:t>
                      </a:r>
                      <a:endParaRPr lang="en-US" sz="1600" dirty="0"/>
                    </a:p>
                  </a:txBody>
                  <a:tcPr anchor="ctr"/>
                </a:tc>
                <a:tc>
                  <a:txBody>
                    <a:bodyPr/>
                    <a:lstStyle/>
                    <a:p>
                      <a:r>
                        <a:rPr lang="en-US" sz="1600" b="1" dirty="0" smtClean="0"/>
                        <a:t>IF</a:t>
                      </a:r>
                      <a:r>
                        <a:rPr lang="en-US" sz="1600" dirty="0" smtClean="0"/>
                        <a:t> the computing power required by the Data Release Production exceeds the baseline estimate by a large factor (factor of 2 or more), </a:t>
                      </a:r>
                      <a:r>
                        <a:rPr lang="en-US" sz="1600" b="1" dirty="0" smtClean="0"/>
                        <a:t>THEN</a:t>
                      </a:r>
                      <a:r>
                        <a:rPr lang="en-US" sz="1600" dirty="0" smtClean="0"/>
                        <a:t> early data releases cannot cover the full area and/or depth of the survey</a:t>
                      </a:r>
                      <a:endParaRPr lang="en-US" sz="1600" dirty="0"/>
                    </a:p>
                  </a:txBody>
                  <a:tcPr/>
                </a:tc>
                <a:tc>
                  <a:txBody>
                    <a:bodyPr/>
                    <a:lstStyle/>
                    <a:p>
                      <a:pPr algn="ctr"/>
                      <a:r>
                        <a:rPr lang="en-US" sz="1600" dirty="0" smtClean="0"/>
                        <a:t>9.0</a:t>
                      </a:r>
                      <a:endParaRPr lang="en-US" sz="1600" dirty="0"/>
                    </a:p>
                  </a:txBody>
                  <a:tcPr anchor="ctr"/>
                </a:tc>
              </a:tr>
              <a:tr h="370840">
                <a:tc>
                  <a:txBody>
                    <a:bodyPr/>
                    <a:lstStyle/>
                    <a:p>
                      <a:r>
                        <a:rPr lang="en-US" sz="1600" dirty="0" smtClean="0"/>
                        <a:t>4.0 T&amp;S</a:t>
                      </a:r>
                      <a:endParaRPr lang="en-US" sz="1600" dirty="0"/>
                    </a:p>
                  </a:txBody>
                  <a:tcPr anchor="ctr"/>
                </a:tc>
                <a:tc>
                  <a:txBody>
                    <a:bodyPr/>
                    <a:lstStyle/>
                    <a:p>
                      <a:r>
                        <a:rPr lang="en-US" sz="1600" b="1" dirty="0" smtClean="0"/>
                        <a:t>IF</a:t>
                      </a:r>
                      <a:r>
                        <a:rPr lang="en-US" sz="1600" dirty="0" smtClean="0"/>
                        <a:t> vendor interest in construction contracting is limited due to market conditions and remote, unusual nature of project, </a:t>
                      </a:r>
                      <a:r>
                        <a:rPr lang="en-US" sz="1600" b="1" dirty="0" smtClean="0"/>
                        <a:t>THEN</a:t>
                      </a:r>
                      <a:r>
                        <a:rPr lang="en-US" sz="1600" dirty="0" smtClean="0"/>
                        <a:t> moderate cost impact is possible.</a:t>
                      </a:r>
                      <a:endParaRPr lang="en-US" sz="1600" dirty="0"/>
                    </a:p>
                  </a:txBody>
                  <a:tcPr/>
                </a:tc>
                <a:tc>
                  <a:txBody>
                    <a:bodyPr/>
                    <a:lstStyle/>
                    <a:p>
                      <a:pPr algn="ctr"/>
                      <a:r>
                        <a:rPr lang="en-US" sz="1600" dirty="0" smtClean="0"/>
                        <a:t>8.8</a:t>
                      </a:r>
                      <a:endParaRPr lang="en-US" sz="1600" dirty="0"/>
                    </a:p>
                  </a:txBody>
                  <a:tcPr anchor="ctr"/>
                </a:tc>
              </a:tr>
            </a:tbl>
          </a:graphicData>
        </a:graphic>
      </p:graphicFrame>
    </p:spTree>
    <p:extLst>
      <p:ext uri="{BB962C8B-B14F-4D97-AF65-F5344CB8AC3E}">
        <p14:creationId xmlns:p14="http://schemas.microsoft.com/office/powerpoint/2010/main" val="17328305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Objectives</a:t>
            </a:r>
            <a:endParaRPr lang="en-US" dirty="0"/>
          </a:p>
        </p:txBody>
      </p:sp>
      <p:sp>
        <p:nvSpPr>
          <p:cNvPr id="3" name="Text Placeholder 2"/>
          <p:cNvSpPr>
            <a:spLocks noGrp="1"/>
          </p:cNvSpPr>
          <p:nvPr>
            <p:ph type="body" idx="1"/>
          </p:nvPr>
        </p:nvSpPr>
        <p:spPr/>
        <p:txBody>
          <a:bodyPr/>
          <a:lstStyle/>
          <a:p>
            <a:r>
              <a:rPr lang="en-US" dirty="0" smtClean="0">
                <a:solidFill>
                  <a:schemeClr val="tx1"/>
                </a:solidFill>
              </a:rPr>
              <a:t>Establish a defined structured process for identifying, assessing, and managing risks.</a:t>
            </a:r>
          </a:p>
          <a:p>
            <a:pPr marL="400050" lvl="1" indent="0">
              <a:buNone/>
            </a:pPr>
            <a:r>
              <a:rPr lang="en-US" dirty="0" smtClean="0">
                <a:solidFill>
                  <a:schemeClr val="tx1"/>
                </a:solidFill>
              </a:rPr>
              <a:t>(see LSST Risk Management Plan)</a:t>
            </a:r>
          </a:p>
          <a:p>
            <a:endParaRPr lang="en-US" dirty="0">
              <a:solidFill>
                <a:schemeClr val="tx1"/>
              </a:solidFill>
            </a:endParaRPr>
          </a:p>
          <a:p>
            <a:r>
              <a:rPr lang="en-US" dirty="0" smtClean="0">
                <a:solidFill>
                  <a:schemeClr val="tx1"/>
                </a:solidFill>
              </a:rPr>
              <a:t>Provide ongoing risk assessment throughout the project life cycle:</a:t>
            </a:r>
          </a:p>
          <a:p>
            <a:pPr lvl="1"/>
            <a:r>
              <a:rPr lang="en-US" dirty="0" smtClean="0">
                <a:solidFill>
                  <a:schemeClr val="tx1"/>
                </a:solidFill>
              </a:rPr>
              <a:t>Identify and monitor risk drivers</a:t>
            </a:r>
          </a:p>
          <a:p>
            <a:pPr lvl="1"/>
            <a:r>
              <a:rPr lang="en-US" dirty="0" smtClean="0">
                <a:solidFill>
                  <a:schemeClr val="tx1"/>
                </a:solidFill>
              </a:rPr>
              <a:t>Develop and execute risk mitigation strategies</a:t>
            </a:r>
          </a:p>
          <a:p>
            <a:pPr lvl="1"/>
            <a:r>
              <a:rPr lang="en-US" dirty="0" smtClean="0">
                <a:solidFill>
                  <a:schemeClr val="tx1"/>
                </a:solidFill>
              </a:rPr>
              <a:t>Monitor mitigation progress</a:t>
            </a:r>
          </a:p>
          <a:p>
            <a:pPr lvl="1"/>
            <a:r>
              <a:rPr lang="en-US" dirty="0" smtClean="0">
                <a:solidFill>
                  <a:schemeClr val="tx1"/>
                </a:solidFill>
              </a:rPr>
              <a:t>Manage risks to acceptable levels or retire them</a:t>
            </a:r>
            <a:endParaRPr lang="en-US" dirty="0">
              <a:solidFill>
                <a:schemeClr val="tx1"/>
              </a:solidFill>
            </a:endParaRPr>
          </a:p>
        </p:txBody>
      </p:sp>
    </p:spTree>
    <p:extLst>
      <p:ext uri="{BB962C8B-B14F-4D97-AF65-F5344CB8AC3E}">
        <p14:creationId xmlns:p14="http://schemas.microsoft.com/office/powerpoint/2010/main" val="250567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Telescope &amp; Site Risk Cost Exposure</a:t>
            </a:r>
            <a:endParaRPr lang="en-US" dirty="0"/>
          </a:p>
        </p:txBody>
      </p:sp>
      <p:pic>
        <p:nvPicPr>
          <p:cNvPr id="4" name="Picture 3"/>
          <p:cNvPicPr>
            <a:picLocks noChangeAspect="1"/>
          </p:cNvPicPr>
          <p:nvPr/>
        </p:nvPicPr>
        <p:blipFill rotWithShape="1">
          <a:blip r:embed="rId2"/>
          <a:srcRect l="1516" t="6128" r="988" b="8208"/>
          <a:stretch/>
        </p:blipFill>
        <p:spPr>
          <a:xfrm>
            <a:off x="360586" y="1458231"/>
            <a:ext cx="8481619" cy="4406056"/>
          </a:xfrm>
          <a:prstGeom prst="rect">
            <a:avLst/>
          </a:prstGeom>
        </p:spPr>
      </p:pic>
      <p:sp>
        <p:nvSpPr>
          <p:cNvPr id="5" name="TextBox 4"/>
          <p:cNvSpPr txBox="1"/>
          <p:nvPr/>
        </p:nvSpPr>
        <p:spPr>
          <a:xfrm>
            <a:off x="5257801" y="1905000"/>
            <a:ext cx="2667000" cy="1200329"/>
          </a:xfrm>
          <a:prstGeom prst="rect">
            <a:avLst/>
          </a:prstGeom>
          <a:solidFill>
            <a:schemeClr val="accent6">
              <a:lumMod val="60000"/>
              <a:lumOff val="40000"/>
            </a:schemeClr>
          </a:solidFill>
        </p:spPr>
        <p:txBody>
          <a:bodyPr wrap="square" rtlCol="0">
            <a:spAutoFit/>
          </a:bodyPr>
          <a:lstStyle/>
          <a:p>
            <a:r>
              <a:rPr lang="en-US" dirty="0" smtClean="0"/>
              <a:t>Telescope &amp; Site Risks</a:t>
            </a:r>
          </a:p>
          <a:p>
            <a:r>
              <a:rPr lang="en-US" dirty="0" smtClean="0"/>
              <a:t>Mean = </a:t>
            </a:r>
            <a:r>
              <a:rPr lang="en-US" dirty="0" smtClean="0"/>
              <a:t>$</a:t>
            </a:r>
            <a:r>
              <a:rPr lang="en-US" dirty="0" smtClean="0"/>
              <a:t>17.0</a:t>
            </a:r>
            <a:r>
              <a:rPr lang="en-US" dirty="0" smtClean="0"/>
              <a:t>M</a:t>
            </a:r>
            <a:endParaRPr lang="en-US" dirty="0" smtClean="0"/>
          </a:p>
          <a:p>
            <a:r>
              <a:rPr lang="en-US" dirty="0" smtClean="0"/>
              <a:t>Median = </a:t>
            </a:r>
            <a:r>
              <a:rPr lang="en-US" dirty="0" smtClean="0"/>
              <a:t>$</a:t>
            </a:r>
            <a:r>
              <a:rPr lang="en-US" dirty="0" smtClean="0"/>
              <a:t>14.9</a:t>
            </a:r>
            <a:r>
              <a:rPr lang="en-US" dirty="0" smtClean="0"/>
              <a:t>M</a:t>
            </a:r>
            <a:endParaRPr lang="en-US" dirty="0" smtClean="0"/>
          </a:p>
          <a:p>
            <a:r>
              <a:rPr lang="en-US" dirty="0" smtClean="0"/>
              <a:t>80% = </a:t>
            </a:r>
            <a:r>
              <a:rPr lang="en-US" dirty="0" smtClean="0"/>
              <a:t>$</a:t>
            </a:r>
            <a:r>
              <a:rPr lang="en-US" dirty="0" smtClean="0"/>
              <a:t>21.2</a:t>
            </a:r>
            <a:r>
              <a:rPr lang="en-US" dirty="0" smtClean="0"/>
              <a:t>M</a:t>
            </a:r>
            <a:endParaRPr lang="en-US" dirty="0"/>
          </a:p>
        </p:txBody>
      </p:sp>
    </p:spTree>
    <p:extLst>
      <p:ext uri="{BB962C8B-B14F-4D97-AF65-F5344CB8AC3E}">
        <p14:creationId xmlns:p14="http://schemas.microsoft.com/office/powerpoint/2010/main" val="248462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Telescope &amp; Site </a:t>
            </a:r>
            <a:r>
              <a:rPr lang="en-US" dirty="0" smtClean="0"/>
              <a:t>Risk Cost Exposure at Construction Start</a:t>
            </a:r>
            <a:endParaRPr lang="en-US" dirty="0"/>
          </a:p>
        </p:txBody>
      </p:sp>
      <p:pic>
        <p:nvPicPr>
          <p:cNvPr id="3" name="Picture 2"/>
          <p:cNvPicPr>
            <a:picLocks noChangeAspect="1"/>
          </p:cNvPicPr>
          <p:nvPr/>
        </p:nvPicPr>
        <p:blipFill rotWithShape="1">
          <a:blip r:embed="rId2"/>
          <a:srcRect l="1153" t="5735" r="591" b="7837"/>
          <a:stretch/>
        </p:blipFill>
        <p:spPr>
          <a:xfrm>
            <a:off x="303706" y="1145876"/>
            <a:ext cx="8572825" cy="4445448"/>
          </a:xfrm>
          <a:prstGeom prst="rect">
            <a:avLst/>
          </a:prstGeom>
        </p:spPr>
      </p:pic>
      <p:sp>
        <p:nvSpPr>
          <p:cNvPr id="5" name="TextBox 4"/>
          <p:cNvSpPr txBox="1"/>
          <p:nvPr/>
        </p:nvSpPr>
        <p:spPr>
          <a:xfrm>
            <a:off x="5257801" y="1600200"/>
            <a:ext cx="2667000" cy="1200329"/>
          </a:xfrm>
          <a:prstGeom prst="rect">
            <a:avLst/>
          </a:prstGeom>
          <a:solidFill>
            <a:schemeClr val="accent6">
              <a:lumMod val="60000"/>
              <a:lumOff val="40000"/>
            </a:schemeClr>
          </a:solidFill>
        </p:spPr>
        <p:txBody>
          <a:bodyPr wrap="square" rtlCol="0">
            <a:spAutoFit/>
          </a:bodyPr>
          <a:lstStyle/>
          <a:p>
            <a:r>
              <a:rPr lang="en-US" dirty="0" smtClean="0"/>
              <a:t>Telescope &amp; Site Risks</a:t>
            </a:r>
          </a:p>
          <a:p>
            <a:r>
              <a:rPr lang="en-US" dirty="0" smtClean="0"/>
              <a:t>Mean = $14.4M</a:t>
            </a:r>
          </a:p>
          <a:p>
            <a:r>
              <a:rPr lang="en-US" dirty="0" smtClean="0"/>
              <a:t>Median = $13.6M</a:t>
            </a:r>
          </a:p>
          <a:p>
            <a:r>
              <a:rPr lang="en-US" dirty="0" smtClean="0"/>
              <a:t>80% = $17.5M</a:t>
            </a:r>
            <a:endParaRPr lang="en-US" dirty="0"/>
          </a:p>
        </p:txBody>
      </p:sp>
    </p:spTree>
    <p:extLst>
      <p:ext uri="{BB962C8B-B14F-4D97-AF65-F5344CB8AC3E}">
        <p14:creationId xmlns:p14="http://schemas.microsoft.com/office/powerpoint/2010/main" val="32646493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Telescope &amp; Site Risks at Construction Start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8869087"/>
              </p:ext>
            </p:extLst>
          </p:nvPr>
        </p:nvGraphicFramePr>
        <p:xfrm>
          <a:off x="228600" y="1447800"/>
          <a:ext cx="8686800" cy="4846320"/>
        </p:xfrm>
        <a:graphic>
          <a:graphicData uri="http://schemas.openxmlformats.org/drawingml/2006/table">
            <a:tbl>
              <a:tblPr firstRow="1" bandRow="1">
                <a:tableStyleId>{93296810-A885-4BE3-A3E7-6D5BEEA58F35}</a:tableStyleId>
              </a:tblPr>
              <a:tblGrid>
                <a:gridCol w="1164211"/>
                <a:gridCol w="6303390"/>
                <a:gridCol w="1219199"/>
              </a:tblGrid>
              <a:tr h="457200">
                <a:tc>
                  <a:txBody>
                    <a:bodyPr/>
                    <a:lstStyle/>
                    <a:p>
                      <a:pPr algn="ctr"/>
                      <a:r>
                        <a:rPr lang="en-US" dirty="0" smtClean="0"/>
                        <a:t>WBS</a:t>
                      </a:r>
                      <a:endParaRPr lang="en-US" dirty="0"/>
                    </a:p>
                  </a:txBody>
                  <a:tcPr anchor="ctr"/>
                </a:tc>
                <a:tc>
                  <a:txBody>
                    <a:bodyPr/>
                    <a:lstStyle/>
                    <a:p>
                      <a:pPr algn="ctr"/>
                      <a:r>
                        <a:rPr lang="en-US" dirty="0" smtClean="0"/>
                        <a:t>Risk Description</a:t>
                      </a:r>
                      <a:endParaRPr lang="en-US" dirty="0"/>
                    </a:p>
                  </a:txBody>
                  <a:tcPr anchor="ctr"/>
                </a:tc>
                <a:tc>
                  <a:txBody>
                    <a:bodyPr/>
                    <a:lstStyle/>
                    <a:p>
                      <a:pPr algn="ctr"/>
                      <a:r>
                        <a:rPr lang="en-US" dirty="0" smtClean="0"/>
                        <a:t>Relative Risk Score</a:t>
                      </a:r>
                      <a:endParaRPr lang="en-US" dirty="0"/>
                    </a:p>
                  </a:txBody>
                  <a:tcPr anchor="ctr"/>
                </a:tc>
              </a:tr>
              <a:tr h="370840">
                <a:tc>
                  <a:txBody>
                    <a:bodyPr/>
                    <a:lstStyle/>
                    <a:p>
                      <a:pPr algn="ctr"/>
                      <a:r>
                        <a:rPr lang="en-US" sz="1600" dirty="0" smtClean="0"/>
                        <a:t>4.3</a:t>
                      </a:r>
                      <a:endParaRPr lang="en-US" sz="1600" dirty="0"/>
                    </a:p>
                  </a:txBody>
                  <a:tcPr anchor="ctr"/>
                </a:tc>
                <a:tc>
                  <a:txBody>
                    <a:bodyPr/>
                    <a:lstStyle/>
                    <a:p>
                      <a:r>
                        <a:rPr lang="en-US" sz="1600" b="1" dirty="0" smtClean="0"/>
                        <a:t>IF</a:t>
                      </a:r>
                      <a:r>
                        <a:rPr lang="en-US" sz="1600" dirty="0" smtClean="0"/>
                        <a:t> vendor interest in construction contracting is limited due to market conditions and remote, unusual nature of project, </a:t>
                      </a:r>
                      <a:r>
                        <a:rPr lang="en-US" sz="1600" b="1" dirty="0" smtClean="0"/>
                        <a:t>THEN</a:t>
                      </a:r>
                      <a:r>
                        <a:rPr lang="en-US" sz="1600" dirty="0" smtClean="0"/>
                        <a:t> moderate cost impact is possible (</a:t>
                      </a:r>
                      <a:r>
                        <a:rPr lang="en-US" sz="1600" dirty="0" smtClean="0">
                          <a:solidFill>
                            <a:srgbClr val="3366FF"/>
                          </a:solidFill>
                        </a:rPr>
                        <a:t>6 similar</a:t>
                      </a:r>
                      <a:r>
                        <a:rPr lang="en-US" sz="1600" baseline="0" dirty="0" smtClean="0">
                          <a:solidFill>
                            <a:srgbClr val="3366FF"/>
                          </a:solidFill>
                        </a:rPr>
                        <a:t> bid jeopardy risks for major contracts</a:t>
                      </a:r>
                      <a:r>
                        <a:rPr lang="en-US" sz="1600" baseline="0" dirty="0" smtClean="0"/>
                        <a:t>).</a:t>
                      </a:r>
                      <a:endParaRPr lang="en-US" sz="1600" dirty="0"/>
                    </a:p>
                  </a:txBody>
                  <a:tcPr/>
                </a:tc>
                <a:tc>
                  <a:txBody>
                    <a:bodyPr/>
                    <a:lstStyle/>
                    <a:p>
                      <a:pPr algn="ctr"/>
                      <a:r>
                        <a:rPr lang="en-US" sz="1600" dirty="0" smtClean="0"/>
                        <a:t>8.8</a:t>
                      </a:r>
                    </a:p>
                  </a:txBody>
                  <a:tcPr anchor="ctr"/>
                </a:tc>
              </a:tr>
              <a:tr h="370840">
                <a:tc>
                  <a:txBody>
                    <a:bodyPr/>
                    <a:lstStyle/>
                    <a:p>
                      <a:pPr algn="ctr"/>
                      <a:r>
                        <a:rPr lang="en-US" sz="1600" dirty="0" smtClean="0"/>
                        <a:t>4.1</a:t>
                      </a:r>
                      <a:endParaRPr lang="en-US" sz="1600" dirty="0"/>
                    </a:p>
                  </a:txBody>
                  <a:tcPr anchor="ctr"/>
                </a:tc>
                <a:tc>
                  <a:txBody>
                    <a:bodyPr/>
                    <a:lstStyle/>
                    <a:p>
                      <a:r>
                        <a:rPr lang="en-US" sz="1600" b="1" dirty="0" smtClean="0"/>
                        <a:t>IF</a:t>
                      </a:r>
                      <a:r>
                        <a:rPr lang="en-US" sz="1600" dirty="0" smtClean="0"/>
                        <a:t> the Facility/Dome Interface is not respected by contractors, </a:t>
                      </a:r>
                      <a:r>
                        <a:rPr lang="en-US" sz="1600" b="1" dirty="0" smtClean="0"/>
                        <a:t>THEN</a:t>
                      </a:r>
                      <a:r>
                        <a:rPr lang="en-US" sz="1600" dirty="0" smtClean="0"/>
                        <a:t> overall schedule is impacted.</a:t>
                      </a:r>
                      <a:endParaRPr lang="en-US" sz="1600" dirty="0"/>
                    </a:p>
                  </a:txBody>
                  <a:tcPr/>
                </a:tc>
                <a:tc>
                  <a:txBody>
                    <a:bodyPr/>
                    <a:lstStyle/>
                    <a:p>
                      <a:pPr algn="ctr"/>
                      <a:r>
                        <a:rPr lang="en-US" sz="1600" dirty="0" smtClean="0"/>
                        <a:t>8.8</a:t>
                      </a:r>
                      <a:endParaRPr lang="en-US" sz="1600" dirty="0"/>
                    </a:p>
                  </a:txBody>
                  <a:tcPr anchor="ctr"/>
                </a:tc>
              </a:tr>
              <a:tr h="370840">
                <a:tc>
                  <a:txBody>
                    <a:bodyPr/>
                    <a:lstStyle/>
                    <a:p>
                      <a:pPr algn="ctr"/>
                      <a:r>
                        <a:rPr lang="en-US" sz="1600" dirty="0" smtClean="0"/>
                        <a:t>4.5</a:t>
                      </a:r>
                      <a:endParaRPr lang="en-US" sz="1600" dirty="0"/>
                    </a:p>
                  </a:txBody>
                  <a:tcPr anchor="ctr"/>
                </a:tc>
                <a:tc>
                  <a:txBody>
                    <a:bodyPr/>
                    <a:lstStyle/>
                    <a:p>
                      <a:r>
                        <a:rPr lang="en-US" sz="1600" b="1" dirty="0" smtClean="0"/>
                        <a:t>IF</a:t>
                      </a:r>
                      <a:r>
                        <a:rPr lang="en-US" sz="1600" dirty="0" smtClean="0"/>
                        <a:t> the dome motion during an exposure creates vibration coupling between dome and telescope above allocation in error budget, </a:t>
                      </a:r>
                      <a:r>
                        <a:rPr lang="en-US" sz="1600" b="1" dirty="0" smtClean="0"/>
                        <a:t>THEN</a:t>
                      </a:r>
                      <a:r>
                        <a:rPr lang="en-US" sz="1600" dirty="0" smtClean="0"/>
                        <a:t> image quality error budget may not be met.</a:t>
                      </a:r>
                      <a:endParaRPr lang="en-US" sz="1600" dirty="0"/>
                    </a:p>
                  </a:txBody>
                  <a:tcPr/>
                </a:tc>
                <a:tc>
                  <a:txBody>
                    <a:bodyPr/>
                    <a:lstStyle/>
                    <a:p>
                      <a:pPr algn="ctr"/>
                      <a:r>
                        <a:rPr lang="en-US" sz="1600" dirty="0" smtClean="0"/>
                        <a:t>6.0</a:t>
                      </a:r>
                      <a:endParaRPr lang="en-US" sz="1600" dirty="0"/>
                    </a:p>
                  </a:txBody>
                  <a:tcPr anchor="ctr"/>
                </a:tc>
              </a:tr>
              <a:tr h="370840">
                <a:tc>
                  <a:txBody>
                    <a:bodyPr/>
                    <a:lstStyle/>
                    <a:p>
                      <a:pPr algn="ctr"/>
                      <a:r>
                        <a:rPr lang="en-US" sz="1600" dirty="0" smtClean="0"/>
                        <a:t>4.1</a:t>
                      </a:r>
                      <a:endParaRPr lang="en-US" sz="1600" dirty="0"/>
                    </a:p>
                  </a:txBody>
                  <a:tcPr anchor="ctr"/>
                </a:tc>
                <a:tc>
                  <a:txBody>
                    <a:bodyPr/>
                    <a:lstStyle/>
                    <a:p>
                      <a:r>
                        <a:rPr lang="en-US" sz="1600" b="1" dirty="0" smtClean="0"/>
                        <a:t>IF</a:t>
                      </a:r>
                      <a:r>
                        <a:rPr lang="en-US" sz="1600" dirty="0" smtClean="0"/>
                        <a:t> serious currency fluctuations between the Chilean Peso and the Dollar happen, </a:t>
                      </a:r>
                      <a:r>
                        <a:rPr lang="en-US" sz="1600" b="1" dirty="0" smtClean="0"/>
                        <a:t>THEN</a:t>
                      </a:r>
                      <a:r>
                        <a:rPr lang="en-US" sz="1600" dirty="0" smtClean="0"/>
                        <a:t> moderate cost increase affecting contract prices is possible</a:t>
                      </a:r>
                      <a:endParaRPr lang="en-US" sz="1600" dirty="0"/>
                    </a:p>
                  </a:txBody>
                  <a:tcPr/>
                </a:tc>
                <a:tc>
                  <a:txBody>
                    <a:bodyPr/>
                    <a:lstStyle/>
                    <a:p>
                      <a:pPr algn="ctr"/>
                      <a:r>
                        <a:rPr lang="en-US" sz="1600" dirty="0" smtClean="0"/>
                        <a:t>5.7</a:t>
                      </a:r>
                      <a:endParaRPr lang="en-US" sz="1600" dirty="0"/>
                    </a:p>
                  </a:txBody>
                  <a:tcPr anchor="ctr"/>
                </a:tc>
              </a:tr>
              <a:tr h="370840">
                <a:tc>
                  <a:txBody>
                    <a:bodyPr/>
                    <a:lstStyle/>
                    <a:p>
                      <a:pPr algn="ctr"/>
                      <a:r>
                        <a:rPr lang="en-US" sz="1600" dirty="0" smtClean="0"/>
                        <a:t>4.5</a:t>
                      </a:r>
                      <a:endParaRPr lang="en-US" sz="1600" dirty="0"/>
                    </a:p>
                  </a:txBody>
                  <a:tcPr anchor="ctr"/>
                </a:tc>
                <a:tc>
                  <a:txBody>
                    <a:bodyPr/>
                    <a:lstStyle/>
                    <a:p>
                      <a:r>
                        <a:rPr lang="en-US" sz="1600" b="1" dirty="0" smtClean="0"/>
                        <a:t>IF </a:t>
                      </a:r>
                      <a:r>
                        <a:rPr lang="en-US" sz="1600" dirty="0" smtClean="0"/>
                        <a:t>Dome is not delivered on time, </a:t>
                      </a:r>
                      <a:r>
                        <a:rPr lang="en-US" sz="1600" b="1" dirty="0" smtClean="0"/>
                        <a:t>THEN</a:t>
                      </a:r>
                      <a:r>
                        <a:rPr lang="en-US" sz="1600" dirty="0" smtClean="0"/>
                        <a:t> integration schedule will be delayed (</a:t>
                      </a:r>
                      <a:r>
                        <a:rPr lang="en-US" sz="1600" dirty="0" smtClean="0">
                          <a:solidFill>
                            <a:srgbClr val="3366FF"/>
                          </a:solidFill>
                        </a:rPr>
                        <a:t>3</a:t>
                      </a:r>
                      <a:r>
                        <a:rPr lang="en-US" sz="1600" baseline="0" dirty="0" smtClean="0">
                          <a:solidFill>
                            <a:srgbClr val="3366FF"/>
                          </a:solidFill>
                        </a:rPr>
                        <a:t> similar schedule risks for delivery of key subsystems</a:t>
                      </a:r>
                      <a:r>
                        <a:rPr lang="en-US" sz="1600" baseline="0" dirty="0" smtClean="0"/>
                        <a:t>)</a:t>
                      </a:r>
                      <a:r>
                        <a:rPr lang="en-US" sz="1600" dirty="0" smtClean="0"/>
                        <a:t>.</a:t>
                      </a:r>
                      <a:endParaRPr lang="en-US" sz="1600" dirty="0"/>
                    </a:p>
                  </a:txBody>
                  <a:tcPr/>
                </a:tc>
                <a:tc>
                  <a:txBody>
                    <a:bodyPr/>
                    <a:lstStyle/>
                    <a:p>
                      <a:pPr algn="ctr"/>
                      <a:r>
                        <a:rPr lang="en-US" sz="1600" dirty="0" smtClean="0"/>
                        <a:t>5.7</a:t>
                      </a:r>
                      <a:endParaRPr lang="en-US" sz="1600" dirty="0"/>
                    </a:p>
                  </a:txBody>
                  <a:tcPr anchor="ctr"/>
                </a:tc>
              </a:tr>
              <a:tr h="370840">
                <a:tc>
                  <a:txBody>
                    <a:bodyPr/>
                    <a:lstStyle/>
                    <a:p>
                      <a:pPr algn="ctr"/>
                      <a:r>
                        <a:rPr lang="en-US" sz="1600" dirty="0" smtClean="0"/>
                        <a:t>4.4</a:t>
                      </a:r>
                      <a:endParaRPr lang="en-US" sz="1600" dirty="0"/>
                    </a:p>
                  </a:txBody>
                  <a:tcPr anchor="ctr"/>
                </a:tc>
                <a:tc>
                  <a:txBody>
                    <a:bodyPr/>
                    <a:lstStyle/>
                    <a:p>
                      <a:r>
                        <a:rPr lang="en-US" sz="1600" b="1" dirty="0" smtClean="0"/>
                        <a:t>IF</a:t>
                      </a:r>
                      <a:r>
                        <a:rPr lang="en-US" sz="1600" dirty="0" smtClean="0"/>
                        <a:t> mount can not reach acceleration and speed needed to maintain the cadence of the survey, </a:t>
                      </a:r>
                      <a:r>
                        <a:rPr lang="en-US" sz="1600" b="1" dirty="0" smtClean="0"/>
                        <a:t>THEN</a:t>
                      </a:r>
                      <a:r>
                        <a:rPr lang="en-US" sz="1600" dirty="0" smtClean="0"/>
                        <a:t> the cadence of the survey will not be achieved.</a:t>
                      </a:r>
                      <a:endParaRPr lang="en-US" sz="1600" dirty="0"/>
                    </a:p>
                  </a:txBody>
                  <a:tcPr/>
                </a:tc>
                <a:tc>
                  <a:txBody>
                    <a:bodyPr/>
                    <a:lstStyle/>
                    <a:p>
                      <a:pPr algn="ctr"/>
                      <a:r>
                        <a:rPr lang="en-US" sz="1600" dirty="0" smtClean="0"/>
                        <a:t>5.2</a:t>
                      </a:r>
                      <a:endParaRPr lang="en-US" sz="1600" dirty="0"/>
                    </a:p>
                  </a:txBody>
                  <a:tcPr anchor="ctr"/>
                </a:tc>
              </a:tr>
            </a:tbl>
          </a:graphicData>
        </a:graphic>
      </p:graphicFrame>
    </p:spTree>
    <p:extLst>
      <p:ext uri="{BB962C8B-B14F-4D97-AF65-F5344CB8AC3E}">
        <p14:creationId xmlns:p14="http://schemas.microsoft.com/office/powerpoint/2010/main" val="24833545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t>
            </a:r>
            <a:r>
              <a:rPr lang="en-US" dirty="0" smtClean="0"/>
              <a:t>Data Management Risk </a:t>
            </a:r>
            <a:r>
              <a:rPr lang="en-US" dirty="0"/>
              <a:t>Cost Exposure</a:t>
            </a:r>
            <a:endParaRPr lang="en-US" dirty="0"/>
          </a:p>
        </p:txBody>
      </p:sp>
      <p:pic>
        <p:nvPicPr>
          <p:cNvPr id="4" name="Picture 3"/>
          <p:cNvPicPr>
            <a:picLocks noChangeAspect="1"/>
          </p:cNvPicPr>
          <p:nvPr/>
        </p:nvPicPr>
        <p:blipFill rotWithShape="1">
          <a:blip r:embed="rId2"/>
          <a:srcRect l="1481" t="6448" r="986" b="8100"/>
          <a:stretch/>
        </p:blipFill>
        <p:spPr>
          <a:xfrm>
            <a:off x="344908" y="1348472"/>
            <a:ext cx="8497297" cy="4406054"/>
          </a:xfrm>
          <a:prstGeom prst="rect">
            <a:avLst/>
          </a:prstGeom>
        </p:spPr>
      </p:pic>
      <p:sp>
        <p:nvSpPr>
          <p:cNvPr id="5" name="TextBox 4"/>
          <p:cNvSpPr txBox="1"/>
          <p:nvPr/>
        </p:nvSpPr>
        <p:spPr>
          <a:xfrm>
            <a:off x="5257801" y="1797440"/>
            <a:ext cx="2667000" cy="1200329"/>
          </a:xfrm>
          <a:prstGeom prst="rect">
            <a:avLst/>
          </a:prstGeom>
          <a:solidFill>
            <a:schemeClr val="accent6">
              <a:lumMod val="60000"/>
              <a:lumOff val="40000"/>
            </a:schemeClr>
          </a:solidFill>
        </p:spPr>
        <p:txBody>
          <a:bodyPr wrap="square" rtlCol="0">
            <a:spAutoFit/>
          </a:bodyPr>
          <a:lstStyle/>
          <a:p>
            <a:r>
              <a:rPr lang="en-US" dirty="0" smtClean="0"/>
              <a:t>Data Management Risks</a:t>
            </a:r>
          </a:p>
          <a:p>
            <a:r>
              <a:rPr lang="en-US" dirty="0" smtClean="0"/>
              <a:t>Mean = </a:t>
            </a:r>
            <a:r>
              <a:rPr lang="en-US" dirty="0" smtClean="0"/>
              <a:t>$</a:t>
            </a:r>
            <a:r>
              <a:rPr lang="en-US" dirty="0" smtClean="0"/>
              <a:t>36.3</a:t>
            </a:r>
            <a:r>
              <a:rPr lang="en-US" dirty="0" smtClean="0"/>
              <a:t>M</a:t>
            </a:r>
            <a:endParaRPr lang="en-US" dirty="0" smtClean="0"/>
          </a:p>
          <a:p>
            <a:r>
              <a:rPr lang="en-US" dirty="0" smtClean="0"/>
              <a:t>Median = </a:t>
            </a:r>
            <a:r>
              <a:rPr lang="en-US" dirty="0" smtClean="0"/>
              <a:t>$</a:t>
            </a:r>
            <a:r>
              <a:rPr lang="en-US" dirty="0" smtClean="0"/>
              <a:t>36.3</a:t>
            </a:r>
            <a:r>
              <a:rPr lang="en-US" dirty="0" smtClean="0"/>
              <a:t>M</a:t>
            </a:r>
            <a:endParaRPr lang="en-US" dirty="0" smtClean="0"/>
          </a:p>
          <a:p>
            <a:r>
              <a:rPr lang="en-US" dirty="0" smtClean="0"/>
              <a:t>80% = </a:t>
            </a:r>
            <a:r>
              <a:rPr lang="en-US" dirty="0" smtClean="0"/>
              <a:t>$</a:t>
            </a:r>
            <a:r>
              <a:rPr lang="en-US" dirty="0" smtClean="0"/>
              <a:t>47.7</a:t>
            </a:r>
            <a:r>
              <a:rPr lang="en-US" dirty="0" smtClean="0"/>
              <a:t>M</a:t>
            </a:r>
            <a:endParaRPr lang="en-US" dirty="0"/>
          </a:p>
        </p:txBody>
      </p:sp>
    </p:spTree>
    <p:extLst>
      <p:ext uri="{BB962C8B-B14F-4D97-AF65-F5344CB8AC3E}">
        <p14:creationId xmlns:p14="http://schemas.microsoft.com/office/powerpoint/2010/main" val="2439298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Risk Cost Exposure at Construction Start</a:t>
            </a:r>
            <a:endParaRPr lang="en-US" dirty="0"/>
          </a:p>
        </p:txBody>
      </p:sp>
      <p:pic>
        <p:nvPicPr>
          <p:cNvPr id="4" name="Picture 3"/>
          <p:cNvPicPr>
            <a:picLocks noChangeAspect="1"/>
          </p:cNvPicPr>
          <p:nvPr/>
        </p:nvPicPr>
        <p:blipFill rotWithShape="1">
          <a:blip r:embed="rId2"/>
          <a:srcRect l="835" t="5989" r="261" b="7528"/>
          <a:stretch/>
        </p:blipFill>
        <p:spPr>
          <a:xfrm>
            <a:off x="276098" y="1159681"/>
            <a:ext cx="8641848" cy="4459253"/>
          </a:xfrm>
          <a:prstGeom prst="rect">
            <a:avLst/>
          </a:prstGeom>
        </p:spPr>
      </p:pic>
      <p:sp>
        <p:nvSpPr>
          <p:cNvPr id="5" name="TextBox 4"/>
          <p:cNvSpPr txBox="1"/>
          <p:nvPr/>
        </p:nvSpPr>
        <p:spPr>
          <a:xfrm>
            <a:off x="5257801" y="1619071"/>
            <a:ext cx="2667000" cy="1200329"/>
          </a:xfrm>
          <a:prstGeom prst="rect">
            <a:avLst/>
          </a:prstGeom>
          <a:solidFill>
            <a:schemeClr val="accent6">
              <a:lumMod val="60000"/>
              <a:lumOff val="40000"/>
            </a:schemeClr>
          </a:solidFill>
        </p:spPr>
        <p:txBody>
          <a:bodyPr wrap="square" rtlCol="0">
            <a:spAutoFit/>
          </a:bodyPr>
          <a:lstStyle/>
          <a:p>
            <a:r>
              <a:rPr lang="en-US" dirty="0" smtClean="0"/>
              <a:t>Data Management Risks</a:t>
            </a:r>
          </a:p>
          <a:p>
            <a:r>
              <a:rPr lang="en-US" dirty="0" smtClean="0"/>
              <a:t>Mean = $11.2M</a:t>
            </a:r>
          </a:p>
          <a:p>
            <a:r>
              <a:rPr lang="en-US" dirty="0" smtClean="0"/>
              <a:t>Median = $10.4M</a:t>
            </a:r>
          </a:p>
          <a:p>
            <a:r>
              <a:rPr lang="en-US" dirty="0" smtClean="0"/>
              <a:t>80% = $20.1M</a:t>
            </a:r>
            <a:endParaRPr lang="en-US" dirty="0"/>
          </a:p>
        </p:txBody>
      </p:sp>
    </p:spTree>
    <p:extLst>
      <p:ext uri="{BB962C8B-B14F-4D97-AF65-F5344CB8AC3E}">
        <p14:creationId xmlns:p14="http://schemas.microsoft.com/office/powerpoint/2010/main" val="18836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Data Management Risks at Construction Start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5621050"/>
              </p:ext>
            </p:extLst>
          </p:nvPr>
        </p:nvGraphicFramePr>
        <p:xfrm>
          <a:off x="228600" y="1143000"/>
          <a:ext cx="8686800" cy="4998720"/>
        </p:xfrm>
        <a:graphic>
          <a:graphicData uri="http://schemas.openxmlformats.org/drawingml/2006/table">
            <a:tbl>
              <a:tblPr firstRow="1" bandRow="1">
                <a:tableStyleId>{93296810-A885-4BE3-A3E7-6D5BEEA58F35}</a:tableStyleId>
              </a:tblPr>
              <a:tblGrid>
                <a:gridCol w="1164211"/>
                <a:gridCol w="6303390"/>
                <a:gridCol w="1219199"/>
              </a:tblGrid>
              <a:tr h="457200">
                <a:tc>
                  <a:txBody>
                    <a:bodyPr/>
                    <a:lstStyle/>
                    <a:p>
                      <a:pPr algn="ctr"/>
                      <a:r>
                        <a:rPr lang="en-US" dirty="0" smtClean="0"/>
                        <a:t>WBS</a:t>
                      </a:r>
                      <a:endParaRPr lang="en-US" dirty="0"/>
                    </a:p>
                  </a:txBody>
                  <a:tcPr anchor="ctr"/>
                </a:tc>
                <a:tc>
                  <a:txBody>
                    <a:bodyPr/>
                    <a:lstStyle/>
                    <a:p>
                      <a:pPr algn="ctr"/>
                      <a:r>
                        <a:rPr lang="en-US" dirty="0" smtClean="0"/>
                        <a:t>Risk Description</a:t>
                      </a:r>
                      <a:endParaRPr lang="en-US" dirty="0"/>
                    </a:p>
                  </a:txBody>
                  <a:tcPr anchor="ctr"/>
                </a:tc>
                <a:tc>
                  <a:txBody>
                    <a:bodyPr/>
                    <a:lstStyle/>
                    <a:p>
                      <a:pPr algn="ctr"/>
                      <a:r>
                        <a:rPr lang="en-US" dirty="0" smtClean="0"/>
                        <a:t>Relative Risk Score</a:t>
                      </a:r>
                      <a:endParaRPr lang="en-US" dirty="0"/>
                    </a:p>
                  </a:txBody>
                  <a:tcPr anchor="ctr"/>
                </a:tc>
              </a:tr>
              <a:tr h="370840">
                <a:tc>
                  <a:txBody>
                    <a:bodyPr/>
                    <a:lstStyle/>
                    <a:p>
                      <a:pPr algn="ctr"/>
                      <a:r>
                        <a:rPr lang="en-US" sz="1600" dirty="0" smtClean="0"/>
                        <a:t>2.4</a:t>
                      </a:r>
                      <a:endParaRPr lang="en-US" sz="1600" dirty="0"/>
                    </a:p>
                  </a:txBody>
                  <a:tcPr anchor="ctr"/>
                </a:tc>
                <a:tc>
                  <a:txBody>
                    <a:bodyPr/>
                    <a:lstStyle/>
                    <a:p>
                      <a:r>
                        <a:rPr lang="en-US" sz="1600" b="1" dirty="0" smtClean="0"/>
                        <a:t>IF</a:t>
                      </a:r>
                      <a:r>
                        <a:rPr lang="en-US" sz="1600" dirty="0" smtClean="0"/>
                        <a:t> the computing power required by the Data Release Production exceeds the baseline estimate by a large factor (factor of 2 or more), </a:t>
                      </a:r>
                      <a:r>
                        <a:rPr lang="en-US" sz="1600" b="1" dirty="0" smtClean="0"/>
                        <a:t>THEN</a:t>
                      </a:r>
                      <a:r>
                        <a:rPr lang="en-US" sz="1600" dirty="0" smtClean="0"/>
                        <a:t> early data releases cannot cover the full area and/or depth of the survey.</a:t>
                      </a:r>
                      <a:endParaRPr lang="en-US" sz="1600" dirty="0"/>
                    </a:p>
                  </a:txBody>
                  <a:tcPr/>
                </a:tc>
                <a:tc>
                  <a:txBody>
                    <a:bodyPr/>
                    <a:lstStyle/>
                    <a:p>
                      <a:pPr algn="ctr"/>
                      <a:r>
                        <a:rPr lang="en-US" sz="1600" dirty="0" smtClean="0"/>
                        <a:t>9.0</a:t>
                      </a:r>
                    </a:p>
                  </a:txBody>
                  <a:tcPr anchor="ctr"/>
                </a:tc>
              </a:tr>
              <a:tr h="370840">
                <a:tc>
                  <a:txBody>
                    <a:bodyPr/>
                    <a:lstStyle/>
                    <a:p>
                      <a:pPr algn="ctr"/>
                      <a:r>
                        <a:rPr lang="en-US" sz="1600" dirty="0" smtClean="0"/>
                        <a:t>2.2</a:t>
                      </a:r>
                      <a:endParaRPr lang="en-US" sz="1600" dirty="0"/>
                    </a:p>
                  </a:txBody>
                  <a:tcPr anchor="ctr"/>
                </a:tc>
                <a:tc>
                  <a:txBody>
                    <a:bodyPr/>
                    <a:lstStyle/>
                    <a:p>
                      <a:r>
                        <a:rPr lang="en-US" sz="1600" b="1" dirty="0" smtClean="0"/>
                        <a:t>IF</a:t>
                      </a:r>
                      <a:r>
                        <a:rPr lang="en-US" sz="1600" dirty="0" smtClean="0"/>
                        <a:t> the productivity of the programming team is lower than estimated due to geographical distribution </a:t>
                      </a:r>
                      <a:r>
                        <a:rPr lang="en-US" sz="1600" b="1" dirty="0" smtClean="0"/>
                        <a:t>THEN</a:t>
                      </a:r>
                      <a:r>
                        <a:rPr lang="en-US" sz="1600" dirty="0" smtClean="0"/>
                        <a:t> milestones will be delayed and software maturity will be less than desired when commissioning begins.</a:t>
                      </a:r>
                      <a:endParaRPr lang="en-US" sz="1600" dirty="0"/>
                    </a:p>
                  </a:txBody>
                  <a:tcPr/>
                </a:tc>
                <a:tc>
                  <a:txBody>
                    <a:bodyPr/>
                    <a:lstStyle/>
                    <a:p>
                      <a:pPr algn="ctr"/>
                      <a:r>
                        <a:rPr lang="en-US" sz="1600" dirty="0" smtClean="0"/>
                        <a:t>8.0</a:t>
                      </a:r>
                      <a:endParaRPr lang="en-US" sz="1600" dirty="0"/>
                    </a:p>
                  </a:txBody>
                  <a:tcPr anchor="ctr"/>
                </a:tc>
              </a:tr>
              <a:tr h="914400">
                <a:tc>
                  <a:txBody>
                    <a:bodyPr/>
                    <a:lstStyle/>
                    <a:p>
                      <a:pPr algn="ctr"/>
                      <a:r>
                        <a:rPr lang="en-US" sz="1600" dirty="0" smtClean="0"/>
                        <a:t>2.4</a:t>
                      </a:r>
                      <a:endParaRPr lang="en-US" sz="1600" dirty="0"/>
                    </a:p>
                  </a:txBody>
                  <a:tcPr anchor="ctr"/>
                </a:tc>
                <a:tc>
                  <a:txBody>
                    <a:bodyPr/>
                    <a:lstStyle/>
                    <a:p>
                      <a:r>
                        <a:rPr lang="en-US" sz="1600" b="1" dirty="0" smtClean="0"/>
                        <a:t>IF</a:t>
                      </a:r>
                      <a:r>
                        <a:rPr lang="en-US" sz="1600" dirty="0" smtClean="0"/>
                        <a:t> the Data Release Production is insufficiently mature when operations begin, </a:t>
                      </a:r>
                      <a:r>
                        <a:rPr lang="en-US" sz="1600" b="1" dirty="0" smtClean="0"/>
                        <a:t>THEN</a:t>
                      </a:r>
                      <a:r>
                        <a:rPr lang="en-US" sz="1600" dirty="0" smtClean="0"/>
                        <a:t> the rate of software enhancements and bug fixes will preclude the production of a Data Release with a single version of the software, reducing the scientific integrity of the Data Release</a:t>
                      </a:r>
                      <a:endParaRPr lang="en-US" sz="1600" dirty="0"/>
                    </a:p>
                  </a:txBody>
                  <a:tcPr/>
                </a:tc>
                <a:tc>
                  <a:txBody>
                    <a:bodyPr/>
                    <a:lstStyle/>
                    <a:p>
                      <a:pPr algn="ctr"/>
                      <a:r>
                        <a:rPr lang="en-US" sz="1600" dirty="0" smtClean="0"/>
                        <a:t>7.0</a:t>
                      </a:r>
                      <a:endParaRPr lang="en-US" sz="1600" dirty="0"/>
                    </a:p>
                  </a:txBody>
                  <a:tcPr anchor="ctr"/>
                </a:tc>
              </a:tr>
              <a:tr h="370840">
                <a:tc>
                  <a:txBody>
                    <a:bodyPr/>
                    <a:lstStyle/>
                    <a:p>
                      <a:pPr algn="ctr"/>
                      <a:r>
                        <a:rPr lang="en-US" sz="1600" dirty="0" smtClean="0"/>
                        <a:t>2.7</a:t>
                      </a:r>
                      <a:endParaRPr lang="en-US" sz="1600" dirty="0"/>
                    </a:p>
                  </a:txBody>
                  <a:tcPr anchor="ctr"/>
                </a:tc>
                <a:tc>
                  <a:txBody>
                    <a:bodyPr/>
                    <a:lstStyle/>
                    <a:p>
                      <a:r>
                        <a:rPr lang="en-US" sz="1600" b="1" dirty="0" smtClean="0"/>
                        <a:t>IF</a:t>
                      </a:r>
                      <a:r>
                        <a:rPr lang="en-US" sz="1600" dirty="0" smtClean="0"/>
                        <a:t> the Archive Center computing infrastructure is insufficiently reliable </a:t>
                      </a:r>
                      <a:r>
                        <a:rPr lang="en-US" sz="1600" b="1" dirty="0" smtClean="0"/>
                        <a:t>THEN</a:t>
                      </a:r>
                      <a:r>
                        <a:rPr lang="en-US" sz="1600" dirty="0" smtClean="0"/>
                        <a:t> the throughput of data through the Data Release Production will be reduced, delaying the release of data products</a:t>
                      </a:r>
                      <a:endParaRPr lang="en-US" sz="1600" dirty="0"/>
                    </a:p>
                  </a:txBody>
                  <a:tcPr/>
                </a:tc>
                <a:tc>
                  <a:txBody>
                    <a:bodyPr/>
                    <a:lstStyle/>
                    <a:p>
                      <a:pPr algn="ctr"/>
                      <a:r>
                        <a:rPr lang="en-US" sz="1600" dirty="0" smtClean="0"/>
                        <a:t>7.0</a:t>
                      </a:r>
                      <a:endParaRPr lang="en-US" sz="1600" dirty="0"/>
                    </a:p>
                  </a:txBody>
                  <a:tcPr anchor="ctr"/>
                </a:tc>
              </a:tr>
              <a:tr h="370840">
                <a:tc>
                  <a:txBody>
                    <a:bodyPr/>
                    <a:lstStyle/>
                    <a:p>
                      <a:pPr algn="ctr"/>
                      <a:r>
                        <a:rPr lang="en-US" sz="1600" dirty="0" smtClean="0"/>
                        <a:t>2.6</a:t>
                      </a:r>
                      <a:endParaRPr lang="en-US" sz="1600" dirty="0"/>
                    </a:p>
                  </a:txBody>
                  <a:tcPr anchor="ctr"/>
                </a:tc>
                <a:tc>
                  <a:txBody>
                    <a:bodyPr/>
                    <a:lstStyle/>
                    <a:p>
                      <a:r>
                        <a:rPr lang="en-US" sz="1600" b="1" dirty="0" smtClean="0"/>
                        <a:t>IF</a:t>
                      </a:r>
                      <a:r>
                        <a:rPr lang="en-US" sz="1600" dirty="0" smtClean="0"/>
                        <a:t> the science database system does not support the actual pipeline load and query load from user, </a:t>
                      </a:r>
                      <a:r>
                        <a:rPr lang="en-US" sz="1600" b="1" dirty="0" smtClean="0"/>
                        <a:t>THEN</a:t>
                      </a:r>
                      <a:r>
                        <a:rPr lang="en-US" sz="1600" dirty="0" smtClean="0"/>
                        <a:t> the scientific usefulness of the survey will be reduced.</a:t>
                      </a:r>
                      <a:endParaRPr lang="en-US" sz="1600" dirty="0"/>
                    </a:p>
                  </a:txBody>
                  <a:tcPr/>
                </a:tc>
                <a:tc>
                  <a:txBody>
                    <a:bodyPr/>
                    <a:lstStyle/>
                    <a:p>
                      <a:pPr algn="ctr"/>
                      <a:r>
                        <a:rPr lang="en-US" sz="1600" dirty="0" smtClean="0"/>
                        <a:t>7.0</a:t>
                      </a:r>
                      <a:endParaRPr lang="en-US" sz="1600" dirty="0"/>
                    </a:p>
                  </a:txBody>
                  <a:tcPr anchor="ctr"/>
                </a:tc>
              </a:tr>
            </a:tbl>
          </a:graphicData>
        </a:graphic>
      </p:graphicFrame>
    </p:spTree>
    <p:extLst>
      <p:ext uri="{BB962C8B-B14F-4D97-AF65-F5344CB8AC3E}">
        <p14:creationId xmlns:p14="http://schemas.microsoft.com/office/powerpoint/2010/main" val="248335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Camera Risks at Construction Start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82025915"/>
              </p:ext>
            </p:extLst>
          </p:nvPr>
        </p:nvGraphicFramePr>
        <p:xfrm>
          <a:off x="228600" y="1143000"/>
          <a:ext cx="8686800" cy="4846320"/>
        </p:xfrm>
        <a:graphic>
          <a:graphicData uri="http://schemas.openxmlformats.org/drawingml/2006/table">
            <a:tbl>
              <a:tblPr firstRow="1" bandRow="1">
                <a:tableStyleId>{93296810-A885-4BE3-A3E7-6D5BEEA58F35}</a:tableStyleId>
              </a:tblPr>
              <a:tblGrid>
                <a:gridCol w="1164211"/>
                <a:gridCol w="6303390"/>
                <a:gridCol w="1219199"/>
              </a:tblGrid>
              <a:tr h="457200">
                <a:tc>
                  <a:txBody>
                    <a:bodyPr/>
                    <a:lstStyle/>
                    <a:p>
                      <a:pPr algn="ctr"/>
                      <a:r>
                        <a:rPr lang="en-US" dirty="0" smtClean="0"/>
                        <a:t>WBS</a:t>
                      </a:r>
                      <a:endParaRPr lang="en-US" dirty="0"/>
                    </a:p>
                  </a:txBody>
                  <a:tcPr anchor="ctr"/>
                </a:tc>
                <a:tc>
                  <a:txBody>
                    <a:bodyPr/>
                    <a:lstStyle/>
                    <a:p>
                      <a:pPr algn="ctr"/>
                      <a:r>
                        <a:rPr lang="en-US" dirty="0" smtClean="0"/>
                        <a:t>Risk Description</a:t>
                      </a:r>
                      <a:endParaRPr lang="en-US" dirty="0"/>
                    </a:p>
                  </a:txBody>
                  <a:tcPr anchor="ctr"/>
                </a:tc>
                <a:tc>
                  <a:txBody>
                    <a:bodyPr/>
                    <a:lstStyle/>
                    <a:p>
                      <a:pPr algn="ctr"/>
                      <a:r>
                        <a:rPr lang="en-US" dirty="0" smtClean="0"/>
                        <a:t>Relative Risk Score</a:t>
                      </a:r>
                      <a:endParaRPr lang="en-US" dirty="0"/>
                    </a:p>
                  </a:txBody>
                  <a:tcPr anchor="ctr"/>
                </a:tc>
              </a:tr>
              <a:tr h="370840">
                <a:tc>
                  <a:txBody>
                    <a:bodyPr/>
                    <a:lstStyle/>
                    <a:p>
                      <a:pPr algn="ctr"/>
                      <a:r>
                        <a:rPr lang="en-US" sz="1600" b="0" dirty="0" smtClean="0"/>
                        <a:t>3.0</a:t>
                      </a:r>
                      <a:endParaRPr lang="en-US" sz="1600" b="0" dirty="0"/>
                    </a:p>
                  </a:txBody>
                  <a:tcPr anchor="ctr"/>
                </a:tc>
                <a:tc>
                  <a:txBody>
                    <a:bodyPr/>
                    <a:lstStyle/>
                    <a:p>
                      <a:r>
                        <a:rPr lang="en-US" sz="1600" b="1" dirty="0" smtClean="0"/>
                        <a:t>IF</a:t>
                      </a:r>
                      <a:r>
                        <a:rPr lang="en-US" sz="1600" b="0" dirty="0" smtClean="0"/>
                        <a:t> the CCDs cannot be positioned co-planar to within several microns p-v across a raft, </a:t>
                      </a:r>
                      <a:r>
                        <a:rPr lang="en-US" sz="1600" b="1" dirty="0" smtClean="0"/>
                        <a:t>THEN</a:t>
                      </a:r>
                      <a:r>
                        <a:rPr lang="en-US" sz="1600" b="0" dirty="0" smtClean="0"/>
                        <a:t> the camera focal plane image quality requirements will not be met.</a:t>
                      </a:r>
                      <a:endParaRPr lang="en-US" sz="1600" b="0" dirty="0"/>
                    </a:p>
                  </a:txBody>
                  <a:tcPr/>
                </a:tc>
                <a:tc>
                  <a:txBody>
                    <a:bodyPr/>
                    <a:lstStyle/>
                    <a:p>
                      <a:pPr algn="ctr"/>
                      <a:r>
                        <a:rPr lang="en-US" sz="1600" dirty="0" smtClean="0"/>
                        <a:t>10.8</a:t>
                      </a:r>
                    </a:p>
                  </a:txBody>
                  <a:tcPr anchor="ctr"/>
                </a:tc>
              </a:tr>
              <a:tr h="370840">
                <a:tc>
                  <a:txBody>
                    <a:bodyPr/>
                    <a:lstStyle/>
                    <a:p>
                      <a:pPr algn="ctr"/>
                      <a:r>
                        <a:rPr lang="en-US" sz="1600" dirty="0" smtClean="0"/>
                        <a:t>3.0</a:t>
                      </a:r>
                      <a:endParaRPr lang="en-US" sz="1600" dirty="0"/>
                    </a:p>
                  </a:txBody>
                  <a:tcPr anchor="ctr"/>
                </a:tc>
                <a:tc>
                  <a:txBody>
                    <a:bodyPr/>
                    <a:lstStyle/>
                    <a:p>
                      <a:r>
                        <a:rPr lang="en-US" sz="1600" b="1" dirty="0" smtClean="0"/>
                        <a:t>IF</a:t>
                      </a:r>
                      <a:r>
                        <a:rPr lang="en-US" sz="1600" b="0" dirty="0" smtClean="0"/>
                        <a:t> the CCDs do not simultaneously meet key requirements (flatness, read noise, crosstalk, diffusion PSF), </a:t>
                      </a:r>
                      <a:r>
                        <a:rPr lang="en-US" sz="1600" b="1" dirty="0" smtClean="0"/>
                        <a:t>THEN</a:t>
                      </a:r>
                      <a:r>
                        <a:rPr lang="en-US" sz="1600" b="0" dirty="0" smtClean="0"/>
                        <a:t> the camera will not meet the throughput and image quality allocations or degradation of faint images in u-band may occur.</a:t>
                      </a:r>
                      <a:endParaRPr lang="en-US" sz="1600" b="0" dirty="0"/>
                    </a:p>
                  </a:txBody>
                  <a:tcPr/>
                </a:tc>
                <a:tc>
                  <a:txBody>
                    <a:bodyPr/>
                    <a:lstStyle/>
                    <a:p>
                      <a:pPr algn="ctr"/>
                      <a:r>
                        <a:rPr lang="en-US" sz="1600" dirty="0" smtClean="0"/>
                        <a:t>7.2</a:t>
                      </a:r>
                      <a:endParaRPr lang="en-US" sz="1600" dirty="0"/>
                    </a:p>
                  </a:txBody>
                  <a:tcPr anchor="ctr"/>
                </a:tc>
              </a:tr>
              <a:tr h="914400">
                <a:tc>
                  <a:txBody>
                    <a:bodyPr/>
                    <a:lstStyle/>
                    <a:p>
                      <a:pPr algn="ctr"/>
                      <a:r>
                        <a:rPr lang="en-US" sz="1600" dirty="0" smtClean="0"/>
                        <a:t>3.0</a:t>
                      </a:r>
                      <a:endParaRPr lang="en-US" sz="1600" dirty="0"/>
                    </a:p>
                  </a:txBody>
                  <a:tcPr anchor="ctr"/>
                </a:tc>
                <a:tc>
                  <a:txBody>
                    <a:bodyPr/>
                    <a:lstStyle/>
                    <a:p>
                      <a:r>
                        <a:rPr lang="en-US" sz="1600" b="1" dirty="0" smtClean="0"/>
                        <a:t>If</a:t>
                      </a:r>
                      <a:r>
                        <a:rPr lang="en-US" sz="1600" b="0" dirty="0" smtClean="0"/>
                        <a:t> CCS D&amp;D lacks sufficient personnel, </a:t>
                      </a:r>
                      <a:r>
                        <a:rPr lang="en-US" sz="1600" b="1" dirty="0" smtClean="0"/>
                        <a:t>THEN</a:t>
                      </a:r>
                      <a:r>
                        <a:rPr lang="en-US" sz="1600" b="0" dirty="0" smtClean="0"/>
                        <a:t> some camera subsystem development will run behind schedule or over budget, and will not be tested properly before deployment.</a:t>
                      </a:r>
                      <a:endParaRPr lang="en-US" sz="1600" b="0" dirty="0"/>
                    </a:p>
                  </a:txBody>
                  <a:tcPr/>
                </a:tc>
                <a:tc>
                  <a:txBody>
                    <a:bodyPr/>
                    <a:lstStyle/>
                    <a:p>
                      <a:pPr algn="ctr"/>
                      <a:r>
                        <a:rPr lang="en-US" sz="1600" dirty="0" smtClean="0"/>
                        <a:t>6.9</a:t>
                      </a:r>
                      <a:endParaRPr lang="en-US" sz="1600" dirty="0"/>
                    </a:p>
                  </a:txBody>
                  <a:tcPr anchor="ctr"/>
                </a:tc>
              </a:tr>
              <a:tr h="370840">
                <a:tc>
                  <a:txBody>
                    <a:bodyPr/>
                    <a:lstStyle/>
                    <a:p>
                      <a:pPr algn="ctr"/>
                      <a:r>
                        <a:rPr lang="en-US" sz="1600" dirty="0" smtClean="0"/>
                        <a:t>3.0</a:t>
                      </a:r>
                      <a:endParaRPr lang="en-US" sz="1600" dirty="0"/>
                    </a:p>
                  </a:txBody>
                  <a:tcPr anchor="ctr"/>
                </a:tc>
                <a:tc>
                  <a:txBody>
                    <a:bodyPr/>
                    <a:lstStyle/>
                    <a:p>
                      <a:r>
                        <a:rPr lang="en-US" sz="1600" b="1" dirty="0" smtClean="0"/>
                        <a:t>IF</a:t>
                      </a:r>
                      <a:r>
                        <a:rPr lang="en-US" sz="1600" b="0" dirty="0" smtClean="0"/>
                        <a:t> the camera does not have a coordinated design for  thermal management, </a:t>
                      </a:r>
                      <a:r>
                        <a:rPr lang="en-US" sz="1600" b="1" dirty="0" smtClean="0"/>
                        <a:t>THEN</a:t>
                      </a:r>
                      <a:r>
                        <a:rPr lang="en-US" sz="1600" b="0" dirty="0" smtClean="0"/>
                        <a:t> the CCS will not be able to maintain thermal stability.</a:t>
                      </a:r>
                      <a:endParaRPr lang="en-US" sz="1600" b="0" dirty="0"/>
                    </a:p>
                  </a:txBody>
                  <a:tcPr/>
                </a:tc>
                <a:tc>
                  <a:txBody>
                    <a:bodyPr/>
                    <a:lstStyle/>
                    <a:p>
                      <a:pPr algn="ctr"/>
                      <a:r>
                        <a:rPr lang="en-US" sz="1600" dirty="0" smtClean="0"/>
                        <a:t>6.2</a:t>
                      </a:r>
                      <a:endParaRPr lang="en-US" sz="1600" dirty="0"/>
                    </a:p>
                  </a:txBody>
                  <a:tcPr anchor="ctr"/>
                </a:tc>
              </a:tr>
              <a:tr h="370840">
                <a:tc>
                  <a:txBody>
                    <a:bodyPr/>
                    <a:lstStyle/>
                    <a:p>
                      <a:pPr algn="ctr"/>
                      <a:r>
                        <a:rPr lang="en-US" sz="1600" dirty="0" smtClean="0"/>
                        <a:t>3.0</a:t>
                      </a:r>
                      <a:endParaRPr lang="en-US" sz="1600" dirty="0"/>
                    </a:p>
                  </a:txBody>
                  <a:tcPr anchor="ctr"/>
                </a:tc>
                <a:tc>
                  <a:txBody>
                    <a:bodyPr/>
                    <a:lstStyle/>
                    <a:p>
                      <a:r>
                        <a:rPr lang="en-US" sz="1600" b="1" dirty="0" smtClean="0"/>
                        <a:t>IF</a:t>
                      </a:r>
                      <a:r>
                        <a:rPr lang="en-US" sz="1600" b="0" dirty="0" smtClean="0"/>
                        <a:t> CCS interface standards are not in place in time </a:t>
                      </a:r>
                      <a:r>
                        <a:rPr lang="en-US" sz="1600" b="1" dirty="0" smtClean="0"/>
                        <a:t>THEN</a:t>
                      </a:r>
                      <a:r>
                        <a:rPr lang="en-US" sz="1600" b="0" dirty="0" smtClean="0"/>
                        <a:t> subsystem development will be incoherent, complicating and delaying camera integration.</a:t>
                      </a:r>
                      <a:endParaRPr lang="en-US" sz="1600" b="0" dirty="0"/>
                    </a:p>
                  </a:txBody>
                  <a:tcPr/>
                </a:tc>
                <a:tc>
                  <a:txBody>
                    <a:bodyPr/>
                    <a:lstStyle/>
                    <a:p>
                      <a:pPr algn="ctr"/>
                      <a:r>
                        <a:rPr lang="en-US" sz="1600" dirty="0" smtClean="0"/>
                        <a:t>5.2</a:t>
                      </a:r>
                      <a:endParaRPr lang="en-US" sz="1600" dirty="0"/>
                    </a:p>
                  </a:txBody>
                  <a:tcPr anchor="ctr"/>
                </a:tc>
              </a:tr>
            </a:tbl>
          </a:graphicData>
        </a:graphic>
      </p:graphicFrame>
    </p:spTree>
    <p:extLst>
      <p:ext uri="{BB962C8B-B14F-4D97-AF65-F5344CB8AC3E}">
        <p14:creationId xmlns:p14="http://schemas.microsoft.com/office/powerpoint/2010/main" val="3936373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a:t>CCD</a:t>
            </a:r>
            <a:r>
              <a:rPr lang="en-US" dirty="0">
                <a:effectLst>
                  <a:outerShdw blurRad="38100" dist="38100" dir="2700000" algn="tl">
                    <a:srgbClr val="DDDDDD"/>
                  </a:outerShdw>
                </a:effectLst>
                <a:latin typeface="Calibri" charset="0"/>
              </a:rPr>
              <a:t> </a:t>
            </a:r>
            <a:r>
              <a:rPr lang="en-US" dirty="0"/>
              <a:t>Performance Risk Mitigation Plan</a:t>
            </a:r>
            <a:br>
              <a:rPr lang="en-US" dirty="0"/>
            </a:br>
            <a:r>
              <a:rPr lang="en-US" dirty="0"/>
              <a:t>(Risk ID CA1)</a:t>
            </a:r>
          </a:p>
        </p:txBody>
      </p:sp>
      <p:sp>
        <p:nvSpPr>
          <p:cNvPr id="31747" name="Text Box 3"/>
          <p:cNvSpPr txBox="1">
            <a:spLocks noChangeArrowheads="1"/>
          </p:cNvSpPr>
          <p:nvPr/>
        </p:nvSpPr>
        <p:spPr bwMode="auto">
          <a:xfrm>
            <a:off x="3827463" y="5878513"/>
            <a:ext cx="1662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0033CC"/>
                </a:solidFill>
              </a:rPr>
              <a:t>Fiscal Years</a:t>
            </a:r>
          </a:p>
        </p:txBody>
      </p:sp>
      <p:sp>
        <p:nvSpPr>
          <p:cNvPr id="31748" name="Text Box 9"/>
          <p:cNvSpPr txBox="1">
            <a:spLocks noChangeArrowheads="1"/>
          </p:cNvSpPr>
          <p:nvPr/>
        </p:nvSpPr>
        <p:spPr bwMode="auto">
          <a:xfrm>
            <a:off x="2219325" y="342265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400">
              <a:solidFill>
                <a:schemeClr val="folHlink"/>
              </a:solidFill>
            </a:endParaRPr>
          </a:p>
        </p:txBody>
      </p:sp>
      <p:sp>
        <p:nvSpPr>
          <p:cNvPr id="31749" name="Text Box 75"/>
          <p:cNvSpPr txBox="1">
            <a:spLocks noChangeArrowheads="1"/>
          </p:cNvSpPr>
          <p:nvPr/>
        </p:nvSpPr>
        <p:spPr bwMode="auto">
          <a:xfrm rot="-5400000">
            <a:off x="-554037" y="3802063"/>
            <a:ext cx="159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0033CC"/>
                </a:solidFill>
              </a:rPr>
              <a:t>Risk Exposure</a:t>
            </a:r>
          </a:p>
        </p:txBody>
      </p:sp>
      <p:grpSp>
        <p:nvGrpSpPr>
          <p:cNvPr id="31750" name="Group 131"/>
          <p:cNvGrpSpPr>
            <a:grpSpLocks/>
          </p:cNvGrpSpPr>
          <p:nvPr/>
        </p:nvGrpSpPr>
        <p:grpSpPr bwMode="auto">
          <a:xfrm>
            <a:off x="441325" y="1758950"/>
            <a:ext cx="244475" cy="4476750"/>
            <a:chOff x="433388" y="1658620"/>
            <a:chExt cx="244475" cy="4475480"/>
          </a:xfrm>
        </p:grpSpPr>
        <p:sp>
          <p:nvSpPr>
            <p:cNvPr id="31858" name="Text Box 81"/>
            <p:cNvSpPr txBox="1">
              <a:spLocks noChangeArrowheads="1"/>
            </p:cNvSpPr>
            <p:nvPr/>
          </p:nvSpPr>
          <p:spPr bwMode="auto">
            <a:xfrm rot="-5400000">
              <a:off x="104776" y="2855912"/>
              <a:ext cx="901700" cy="244475"/>
            </a:xfrm>
            <a:prstGeom prst="rect">
              <a:avLst/>
            </a:prstGeom>
            <a:solidFill>
              <a:srgbClr val="F76E4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High</a:t>
              </a:r>
            </a:p>
          </p:txBody>
        </p:sp>
        <p:sp>
          <p:nvSpPr>
            <p:cNvPr id="31859" name="Text Box 82"/>
            <p:cNvSpPr txBox="1">
              <a:spLocks noChangeArrowheads="1"/>
            </p:cNvSpPr>
            <p:nvPr/>
          </p:nvSpPr>
          <p:spPr bwMode="auto">
            <a:xfrm rot="-5400000">
              <a:off x="105570" y="3736181"/>
              <a:ext cx="900112" cy="2444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Moderate</a:t>
              </a:r>
            </a:p>
          </p:txBody>
        </p:sp>
        <p:sp>
          <p:nvSpPr>
            <p:cNvPr id="31860" name="Text Box 83"/>
            <p:cNvSpPr txBox="1">
              <a:spLocks noChangeArrowheads="1"/>
            </p:cNvSpPr>
            <p:nvPr/>
          </p:nvSpPr>
          <p:spPr bwMode="auto">
            <a:xfrm rot="-5400000">
              <a:off x="128588" y="4598988"/>
              <a:ext cx="854075"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Minor</a:t>
              </a:r>
            </a:p>
          </p:txBody>
        </p:sp>
        <p:sp>
          <p:nvSpPr>
            <p:cNvPr id="31861" name="Text Box 84"/>
            <p:cNvSpPr txBox="1">
              <a:spLocks noChangeArrowheads="1"/>
            </p:cNvSpPr>
            <p:nvPr/>
          </p:nvSpPr>
          <p:spPr bwMode="auto">
            <a:xfrm rot="-5400000">
              <a:off x="61913" y="5518150"/>
              <a:ext cx="987425" cy="2444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Insignificant</a:t>
              </a:r>
            </a:p>
          </p:txBody>
        </p:sp>
        <p:sp>
          <p:nvSpPr>
            <p:cNvPr id="31862" name="Text Box 85"/>
            <p:cNvSpPr txBox="1">
              <a:spLocks noChangeArrowheads="1"/>
            </p:cNvSpPr>
            <p:nvPr/>
          </p:nvSpPr>
          <p:spPr bwMode="auto">
            <a:xfrm rot="-5400000">
              <a:off x="120651" y="1971357"/>
              <a:ext cx="869950" cy="244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Critical</a:t>
              </a:r>
            </a:p>
          </p:txBody>
        </p:sp>
      </p:grpSp>
      <p:sp>
        <p:nvSpPr>
          <p:cNvPr id="31751" name="AutoShape 87"/>
          <p:cNvSpPr>
            <a:spLocks noChangeArrowheads="1"/>
          </p:cNvSpPr>
          <p:nvPr/>
        </p:nvSpPr>
        <p:spPr bwMode="auto">
          <a:xfrm>
            <a:off x="598488" y="2409825"/>
            <a:ext cx="155575" cy="233363"/>
          </a:xfrm>
          <a:prstGeom prst="diamond">
            <a:avLst/>
          </a:prstGeom>
          <a:solidFill>
            <a:schemeClr val="accent2"/>
          </a:solidFill>
          <a:ln w="9525">
            <a:solidFill>
              <a:schemeClr val="tx1"/>
            </a:solidFill>
            <a:miter lim="800000"/>
            <a:headEnd/>
            <a:tailEnd/>
          </a:ln>
        </p:spPr>
        <p:txBody>
          <a:bodyPr wrap="none" anchor="ctr"/>
          <a:lstStyle/>
          <a:p>
            <a:endParaRPr lang="en-US"/>
          </a:p>
        </p:txBody>
      </p:sp>
      <p:sp>
        <p:nvSpPr>
          <p:cNvPr id="31752" name="AutoShape 88"/>
          <p:cNvSpPr>
            <a:spLocks noChangeArrowheads="1"/>
          </p:cNvSpPr>
          <p:nvPr/>
        </p:nvSpPr>
        <p:spPr bwMode="auto">
          <a:xfrm>
            <a:off x="874713" y="3124200"/>
            <a:ext cx="155575" cy="233363"/>
          </a:xfrm>
          <a:prstGeom prst="diamond">
            <a:avLst/>
          </a:prstGeom>
          <a:solidFill>
            <a:schemeClr val="accent2"/>
          </a:solidFill>
          <a:ln w="9525">
            <a:solidFill>
              <a:schemeClr val="tx1"/>
            </a:solidFill>
            <a:miter lim="800000"/>
            <a:headEnd/>
            <a:tailEnd/>
          </a:ln>
        </p:spPr>
        <p:txBody>
          <a:bodyPr wrap="none" anchor="ctr"/>
          <a:lstStyle/>
          <a:p>
            <a:endParaRPr lang="en-US"/>
          </a:p>
        </p:txBody>
      </p:sp>
      <p:sp>
        <p:nvSpPr>
          <p:cNvPr id="31753" name="Line 104"/>
          <p:cNvSpPr>
            <a:spLocks noChangeShapeType="1"/>
          </p:cNvSpPr>
          <p:nvPr/>
        </p:nvSpPr>
        <p:spPr bwMode="auto">
          <a:xfrm flipV="1">
            <a:off x="1652588" y="1541463"/>
            <a:ext cx="9525" cy="48895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107"/>
          <p:cNvSpPr>
            <a:spLocks noChangeShapeType="1"/>
          </p:cNvSpPr>
          <p:nvPr/>
        </p:nvSpPr>
        <p:spPr bwMode="auto">
          <a:xfrm flipV="1">
            <a:off x="2462213" y="1563688"/>
            <a:ext cx="0" cy="468471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Line 108"/>
          <p:cNvSpPr>
            <a:spLocks noChangeShapeType="1"/>
          </p:cNvSpPr>
          <p:nvPr/>
        </p:nvSpPr>
        <p:spPr bwMode="auto">
          <a:xfrm flipV="1">
            <a:off x="3271838" y="1571625"/>
            <a:ext cx="6350" cy="466725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10"/>
          <p:cNvSpPr>
            <a:spLocks noChangeShapeType="1"/>
          </p:cNvSpPr>
          <p:nvPr/>
        </p:nvSpPr>
        <p:spPr bwMode="auto">
          <a:xfrm flipV="1">
            <a:off x="4891088" y="1563688"/>
            <a:ext cx="9525" cy="466566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11"/>
          <p:cNvSpPr>
            <a:spLocks noChangeShapeType="1"/>
          </p:cNvSpPr>
          <p:nvPr/>
        </p:nvSpPr>
        <p:spPr bwMode="auto">
          <a:xfrm flipV="1">
            <a:off x="5691188" y="1625600"/>
            <a:ext cx="9525" cy="46132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12"/>
          <p:cNvSpPr>
            <a:spLocks noChangeShapeType="1"/>
          </p:cNvSpPr>
          <p:nvPr/>
        </p:nvSpPr>
        <p:spPr bwMode="auto">
          <a:xfrm flipH="1" flipV="1">
            <a:off x="6462713" y="1609725"/>
            <a:ext cx="9525" cy="46196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13"/>
          <p:cNvSpPr>
            <a:spLocks noChangeShapeType="1"/>
          </p:cNvSpPr>
          <p:nvPr/>
        </p:nvSpPr>
        <p:spPr bwMode="auto">
          <a:xfrm flipV="1">
            <a:off x="7272338" y="1601788"/>
            <a:ext cx="6350" cy="465613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114"/>
          <p:cNvSpPr>
            <a:spLocks noChangeShapeType="1"/>
          </p:cNvSpPr>
          <p:nvPr/>
        </p:nvSpPr>
        <p:spPr bwMode="auto">
          <a:xfrm flipH="1" flipV="1">
            <a:off x="8062913" y="1593850"/>
            <a:ext cx="0" cy="46450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Rectangle 115"/>
          <p:cNvSpPr>
            <a:spLocks noChangeArrowheads="1"/>
          </p:cNvSpPr>
          <p:nvPr/>
        </p:nvSpPr>
        <p:spPr bwMode="auto">
          <a:xfrm>
            <a:off x="5057775" y="1954213"/>
            <a:ext cx="3414713" cy="609600"/>
          </a:xfrm>
          <a:prstGeom prst="rect">
            <a:avLst/>
          </a:prstGeom>
          <a:solidFill>
            <a:schemeClr val="accent1"/>
          </a:solidFill>
          <a:ln w="3175">
            <a:solidFill>
              <a:schemeClr val="tx1"/>
            </a:solidFill>
            <a:prstDash val="dash"/>
            <a:miter lim="800000"/>
            <a:headEnd/>
            <a:tailEnd/>
          </a:ln>
        </p:spPr>
        <p:txBody>
          <a:bodyPr anchor="ctr"/>
          <a:lstStyle/>
          <a:p>
            <a:r>
              <a:rPr lang="en-US" sz="1000"/>
              <a:t>IF the CCDs do not simultaneously meet key requirements (flatness, read noise, crosstalk, diffusion PSF), THEN the camera will not meet the throughput and image quality allocations.</a:t>
            </a:r>
          </a:p>
        </p:txBody>
      </p:sp>
      <p:sp>
        <p:nvSpPr>
          <p:cNvPr id="31762" name="Rectangle 116"/>
          <p:cNvSpPr>
            <a:spLocks noChangeArrowheads="1"/>
          </p:cNvSpPr>
          <p:nvPr/>
        </p:nvSpPr>
        <p:spPr bwMode="auto">
          <a:xfrm>
            <a:off x="1300163" y="1701800"/>
            <a:ext cx="2814637" cy="118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u="sng"/>
              <a:t> Technology study</a:t>
            </a:r>
          </a:p>
          <a:p>
            <a:pPr>
              <a:buFont typeface="Arial" charset="0"/>
              <a:buChar char="•"/>
            </a:pPr>
            <a:r>
              <a:rPr lang="en-US" sz="1000">
                <a:solidFill>
                  <a:srgbClr val="000099"/>
                </a:solidFill>
              </a:rPr>
              <a:t> Understand and model device characteristics</a:t>
            </a:r>
          </a:p>
          <a:p>
            <a:pPr>
              <a:buFont typeface="Arial" charset="0"/>
              <a:buChar char="•"/>
            </a:pPr>
            <a:r>
              <a:rPr lang="en-US" sz="1000">
                <a:solidFill>
                  <a:srgbClr val="000099"/>
                </a:solidFill>
              </a:rPr>
              <a:t> Study contract – 3 vendors</a:t>
            </a:r>
          </a:p>
          <a:p>
            <a:pPr>
              <a:buFont typeface="Arial" charset="0"/>
              <a:buChar char="•"/>
            </a:pPr>
            <a:r>
              <a:rPr lang="en-US" sz="1000">
                <a:solidFill>
                  <a:srgbClr val="000099"/>
                </a:solidFill>
              </a:rPr>
              <a:t> Receive working sensors</a:t>
            </a:r>
          </a:p>
          <a:p>
            <a:pPr>
              <a:buFont typeface="Arial" charset="0"/>
              <a:buChar char="•"/>
            </a:pPr>
            <a:r>
              <a:rPr lang="en-US" sz="1000">
                <a:solidFill>
                  <a:srgbClr val="000099"/>
                </a:solidFill>
              </a:rPr>
              <a:t>Technology choice</a:t>
            </a:r>
          </a:p>
          <a:p>
            <a:pPr>
              <a:buFont typeface="Arial" charset="0"/>
              <a:buChar char="•"/>
            </a:pPr>
            <a:r>
              <a:rPr lang="en-US" sz="1000">
                <a:solidFill>
                  <a:srgbClr val="000099"/>
                </a:solidFill>
              </a:rPr>
              <a:t> Establish test lab at BNL</a:t>
            </a:r>
          </a:p>
          <a:p>
            <a:pPr lvl="1">
              <a:buFontTx/>
              <a:buChar char="–"/>
            </a:pPr>
            <a:endParaRPr lang="en-US" sz="1000"/>
          </a:p>
        </p:txBody>
      </p:sp>
      <p:sp>
        <p:nvSpPr>
          <p:cNvPr id="31763" name="AutoShape 118"/>
          <p:cNvSpPr>
            <a:spLocks/>
          </p:cNvSpPr>
          <p:nvPr/>
        </p:nvSpPr>
        <p:spPr bwMode="auto">
          <a:xfrm rot="-1166599">
            <a:off x="877888" y="2476500"/>
            <a:ext cx="250825" cy="752475"/>
          </a:xfrm>
          <a:prstGeom prst="rightBrace">
            <a:avLst>
              <a:gd name="adj1" fmla="val 4193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33" name="AutoShape 121"/>
          <p:cNvSpPr>
            <a:spLocks noChangeArrowheads="1"/>
          </p:cNvSpPr>
          <p:nvPr/>
        </p:nvSpPr>
        <p:spPr bwMode="auto">
          <a:xfrm rot="-5400000">
            <a:off x="2240208" y="4149512"/>
            <a:ext cx="155558" cy="166687"/>
          </a:xfrm>
          <a:prstGeom prst="notchedRightArrow">
            <a:avLst>
              <a:gd name="adj1" fmla="val 50000"/>
              <a:gd name="adj2" fmla="val 25000"/>
            </a:avLst>
          </a:prstGeom>
          <a:solidFill>
            <a:srgbClr val="99CCFF"/>
          </a:solidFill>
          <a:ln w="9525">
            <a:solidFill>
              <a:schemeClr val="tx1"/>
            </a:solidFill>
            <a:miter lim="800000"/>
            <a:headEnd/>
            <a:tailEnd/>
          </a:ln>
          <a:scene3d>
            <a:camera prst="orthographicFront">
              <a:rot lat="300000" lon="0" rev="0"/>
            </a:camera>
            <a:lightRig rig="threePt" dir="t"/>
          </a:scene3d>
        </p:spPr>
        <p:txBody>
          <a:bodyPr wrap="none" anchor="ctr"/>
          <a:lstStyle/>
          <a:p>
            <a:pPr>
              <a:defRPr/>
            </a:pPr>
            <a:endParaRPr lang="en-US">
              <a:ea typeface="+mn-ea"/>
            </a:endParaRPr>
          </a:p>
        </p:txBody>
      </p:sp>
      <p:grpSp>
        <p:nvGrpSpPr>
          <p:cNvPr id="31765" name="Group 136"/>
          <p:cNvGrpSpPr>
            <a:grpSpLocks/>
          </p:cNvGrpSpPr>
          <p:nvPr/>
        </p:nvGrpSpPr>
        <p:grpSpPr bwMode="auto">
          <a:xfrm>
            <a:off x="755650" y="5913438"/>
            <a:ext cx="1495425" cy="257175"/>
            <a:chOff x="762000" y="5628958"/>
            <a:chExt cx="1495425" cy="257175"/>
          </a:xfrm>
        </p:grpSpPr>
        <p:sp>
          <p:nvSpPr>
            <p:cNvPr id="31855" name="Rectangle 123"/>
            <p:cNvSpPr>
              <a:spLocks noChangeArrowheads="1"/>
            </p:cNvSpPr>
            <p:nvPr/>
          </p:nvSpPr>
          <p:spPr bwMode="auto">
            <a:xfrm>
              <a:off x="762000" y="5628958"/>
              <a:ext cx="1495425" cy="2571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856" name="AutoShape 124"/>
            <p:cNvSpPr>
              <a:spLocks noChangeArrowheads="1"/>
            </p:cNvSpPr>
            <p:nvPr/>
          </p:nvSpPr>
          <p:spPr bwMode="auto">
            <a:xfrm rot="5400000">
              <a:off x="842169" y="5672614"/>
              <a:ext cx="155575" cy="166687"/>
            </a:xfrm>
            <a:prstGeom prst="notchedRightArrow">
              <a:avLst>
                <a:gd name="adj1" fmla="val 50000"/>
                <a:gd name="adj2" fmla="val 25000"/>
              </a:avLst>
            </a:prstGeom>
            <a:solidFill>
              <a:srgbClr val="99CCFF"/>
            </a:solidFill>
            <a:ln w="9525">
              <a:solidFill>
                <a:schemeClr val="tx1"/>
              </a:solidFill>
              <a:miter lim="800000"/>
              <a:headEnd/>
              <a:tailEnd/>
            </a:ln>
          </p:spPr>
          <p:txBody>
            <a:bodyPr wrap="none" anchor="ctr"/>
            <a:lstStyle/>
            <a:p>
              <a:endParaRPr lang="en-US"/>
            </a:p>
          </p:txBody>
        </p:sp>
        <p:sp>
          <p:nvSpPr>
            <p:cNvPr id="31857" name="Rectangle 125"/>
            <p:cNvSpPr>
              <a:spLocks noChangeArrowheads="1"/>
            </p:cNvSpPr>
            <p:nvPr/>
          </p:nvSpPr>
          <p:spPr bwMode="auto">
            <a:xfrm>
              <a:off x="942975" y="5643245"/>
              <a:ext cx="130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Current Assessment</a:t>
              </a:r>
            </a:p>
          </p:txBody>
        </p:sp>
      </p:grpSp>
      <p:sp>
        <p:nvSpPr>
          <p:cNvPr id="31766" name="Rectangle 126"/>
          <p:cNvSpPr>
            <a:spLocks noChangeArrowheads="1"/>
          </p:cNvSpPr>
          <p:nvPr/>
        </p:nvSpPr>
        <p:spPr bwMode="auto">
          <a:xfrm>
            <a:off x="6477000" y="3810000"/>
            <a:ext cx="29559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975" indent="-53975"/>
            <a:endParaRPr lang="en-US" sz="1000"/>
          </a:p>
        </p:txBody>
      </p:sp>
      <p:sp>
        <p:nvSpPr>
          <p:cNvPr id="31767" name="AutoShape 127"/>
          <p:cNvSpPr>
            <a:spLocks noChangeArrowheads="1"/>
          </p:cNvSpPr>
          <p:nvPr/>
        </p:nvSpPr>
        <p:spPr bwMode="auto">
          <a:xfrm>
            <a:off x="3471863" y="5253038"/>
            <a:ext cx="155575" cy="233362"/>
          </a:xfrm>
          <a:prstGeom prst="diamond">
            <a:avLst/>
          </a:prstGeom>
          <a:solidFill>
            <a:schemeClr val="bg1"/>
          </a:solidFill>
          <a:ln w="19050">
            <a:solidFill>
              <a:schemeClr val="tx1"/>
            </a:solidFill>
            <a:miter lim="800000"/>
            <a:headEnd/>
            <a:tailEnd/>
          </a:ln>
        </p:spPr>
        <p:txBody>
          <a:bodyPr wrap="none" anchor="ctr"/>
          <a:lstStyle/>
          <a:p>
            <a:endParaRPr lang="en-US"/>
          </a:p>
        </p:txBody>
      </p:sp>
      <p:sp>
        <p:nvSpPr>
          <p:cNvPr id="230459" name="Rectangle 128"/>
          <p:cNvSpPr>
            <a:spLocks noChangeArrowheads="1"/>
          </p:cNvSpPr>
          <p:nvPr/>
        </p:nvSpPr>
        <p:spPr bwMode="auto">
          <a:xfrm>
            <a:off x="3962400" y="4708525"/>
            <a:ext cx="3810000" cy="1016000"/>
          </a:xfrm>
          <a:prstGeom prst="rect">
            <a:avLst/>
          </a:prstGeom>
          <a:solidFill>
            <a:schemeClr val="bg1"/>
          </a:solidFill>
          <a:ln w="9525">
            <a:noFill/>
            <a:miter lim="800000"/>
            <a:headEnd/>
            <a:tailEnd/>
          </a:ln>
        </p:spPr>
        <p:txBody>
          <a:bodyPr>
            <a:spAutoFit/>
          </a:bodyPr>
          <a:lstStyle/>
          <a:p>
            <a:pPr marL="115888" indent="-115888">
              <a:defRPr/>
            </a:pPr>
            <a:r>
              <a:rPr lang="en-US" sz="1000" u="sng" dirty="0">
                <a:ea typeface="ＭＳ Ｐゴシック" pitchFamily="-111" charset="-128"/>
              </a:rPr>
              <a:t>First Article Fabrication, Yield Runs &amp; Raft Integration</a:t>
            </a:r>
            <a:r>
              <a:rPr lang="en-US" sz="1000" dirty="0">
                <a:ea typeface="ＭＳ Ｐゴシック" pitchFamily="-111" charset="-128"/>
              </a:rPr>
              <a:t> </a:t>
            </a:r>
          </a:p>
          <a:p>
            <a:pPr marL="53975" indent="-53975">
              <a:buFont typeface="Arial" charset="0"/>
              <a:buChar char="•"/>
              <a:defRPr/>
            </a:pPr>
            <a:r>
              <a:rPr lang="en-US" sz="1000" dirty="0">
                <a:solidFill>
                  <a:srgbClr val="000099"/>
                </a:solidFill>
                <a:ea typeface="ＭＳ Ｐゴシック" pitchFamily="-111" charset="-128"/>
              </a:rPr>
              <a:t>Full Fabrication &amp; Acceptance Process Finalization</a:t>
            </a:r>
          </a:p>
          <a:p>
            <a:pPr marL="53975" indent="-53975">
              <a:buFont typeface="Arial" charset="0"/>
              <a:buChar char="•"/>
              <a:defRPr/>
            </a:pPr>
            <a:r>
              <a:rPr lang="en-US" sz="1000" dirty="0">
                <a:solidFill>
                  <a:srgbClr val="000099"/>
                </a:solidFill>
                <a:ea typeface="ＭＳ Ｐゴシック" pitchFamily="-111" charset="-128"/>
              </a:rPr>
              <a:t>Prototype Raft </a:t>
            </a:r>
          </a:p>
          <a:p>
            <a:pPr marL="53975" indent="-53975">
              <a:buFont typeface="Arial" charset="0"/>
              <a:buChar char="•"/>
              <a:defRPr/>
            </a:pPr>
            <a:r>
              <a:rPr lang="en-US" sz="1000" dirty="0">
                <a:solidFill>
                  <a:srgbClr val="000099"/>
                </a:solidFill>
                <a:ea typeface="ＭＳ Ｐゴシック" pitchFamily="-111" charset="-128"/>
              </a:rPr>
              <a:t>Demonstrate yield and quality control</a:t>
            </a:r>
          </a:p>
          <a:p>
            <a:pPr marL="53975" indent="-53975">
              <a:buFont typeface="Arial" charset="0"/>
              <a:buChar char="•"/>
              <a:defRPr/>
            </a:pPr>
            <a:r>
              <a:rPr lang="en-US" sz="1000" dirty="0">
                <a:solidFill>
                  <a:srgbClr val="000099"/>
                </a:solidFill>
                <a:ea typeface="ＭＳ Ｐゴシック" pitchFamily="-111" charset="-128"/>
              </a:rPr>
              <a:t>Ramp up test capability within LSST collaborating institutions</a:t>
            </a:r>
          </a:p>
          <a:p>
            <a:pPr marL="115888" indent="-115888">
              <a:defRPr/>
            </a:pPr>
            <a:endParaRPr lang="en-US" sz="1000" dirty="0">
              <a:solidFill>
                <a:srgbClr val="000099"/>
              </a:solidFill>
              <a:ea typeface="ＭＳ Ｐゴシック" pitchFamily="-111" charset="-128"/>
            </a:endParaRPr>
          </a:p>
        </p:txBody>
      </p:sp>
      <p:sp>
        <p:nvSpPr>
          <p:cNvPr id="31769" name="Line 130"/>
          <p:cNvSpPr>
            <a:spLocks noChangeShapeType="1"/>
          </p:cNvSpPr>
          <p:nvPr/>
        </p:nvSpPr>
        <p:spPr bwMode="auto">
          <a:xfrm>
            <a:off x="3200400" y="4800600"/>
            <a:ext cx="790575" cy="22225"/>
          </a:xfrm>
          <a:prstGeom prst="line">
            <a:avLst/>
          </a:prstGeom>
          <a:noFill/>
          <a:ln w="317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70" name="Line 131"/>
          <p:cNvSpPr>
            <a:spLocks noChangeShapeType="1"/>
          </p:cNvSpPr>
          <p:nvPr/>
        </p:nvSpPr>
        <p:spPr bwMode="auto">
          <a:xfrm flipV="1">
            <a:off x="1082675" y="2219325"/>
            <a:ext cx="236538" cy="593725"/>
          </a:xfrm>
          <a:prstGeom prst="line">
            <a:avLst/>
          </a:prstGeom>
          <a:noFill/>
          <a:ln w="317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71" name="Line 105"/>
          <p:cNvSpPr>
            <a:spLocks noChangeShapeType="1"/>
          </p:cNvSpPr>
          <p:nvPr/>
        </p:nvSpPr>
        <p:spPr bwMode="auto">
          <a:xfrm flipV="1">
            <a:off x="1720850" y="3048000"/>
            <a:ext cx="946150" cy="374650"/>
          </a:xfrm>
          <a:prstGeom prst="line">
            <a:avLst/>
          </a:prstGeom>
          <a:noFill/>
          <a:ln w="317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72" name="Line 109"/>
          <p:cNvSpPr>
            <a:spLocks noChangeShapeType="1"/>
          </p:cNvSpPr>
          <p:nvPr/>
        </p:nvSpPr>
        <p:spPr bwMode="auto">
          <a:xfrm flipV="1">
            <a:off x="4081463" y="1752600"/>
            <a:ext cx="9525" cy="44862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6917" name="Rectangle 117"/>
          <p:cNvSpPr>
            <a:spLocks noChangeArrowheads="1"/>
          </p:cNvSpPr>
          <p:nvPr/>
        </p:nvSpPr>
        <p:spPr bwMode="auto">
          <a:xfrm>
            <a:off x="2660650" y="2724150"/>
            <a:ext cx="5416550" cy="1476375"/>
          </a:xfrm>
          <a:prstGeom prst="rect">
            <a:avLst/>
          </a:prstGeom>
          <a:solidFill>
            <a:schemeClr val="bg1"/>
          </a:solidFill>
          <a:ln w="9525">
            <a:noFill/>
            <a:miter lim="800000"/>
            <a:headEnd/>
            <a:tailEnd/>
          </a:ln>
        </p:spPr>
        <p:txBody>
          <a:bodyPr>
            <a:spAutoFit/>
          </a:bodyPr>
          <a:lstStyle/>
          <a:p>
            <a:pPr marL="53975" indent="-53975">
              <a:defRPr/>
            </a:pPr>
            <a:r>
              <a:rPr lang="en-US" sz="1000" u="sng" dirty="0">
                <a:latin typeface="Arial" pitchFamily="34" charset="0"/>
                <a:ea typeface="+mn-ea"/>
              </a:rPr>
              <a:t>Full-Spec Sensor Prototype</a:t>
            </a:r>
            <a:r>
              <a:rPr lang="en-US" sz="1000" dirty="0">
                <a:latin typeface="Arial" pitchFamily="34" charset="0"/>
                <a:ea typeface="+mn-ea"/>
              </a:rPr>
              <a:t> </a:t>
            </a:r>
          </a:p>
          <a:p>
            <a:pPr marL="53975" indent="-53975">
              <a:buFont typeface="Arial" pitchFamily="34" charset="0"/>
              <a:buChar char="•"/>
              <a:defRPr/>
            </a:pPr>
            <a:r>
              <a:rPr lang="en-US" sz="1000" dirty="0">
                <a:solidFill>
                  <a:srgbClr val="000099"/>
                </a:solidFill>
                <a:latin typeface="Arial" pitchFamily="34" charset="0"/>
                <a:ea typeface="+mn-ea"/>
              </a:rPr>
              <a:t>Multivendor competition</a:t>
            </a:r>
          </a:p>
          <a:p>
            <a:pPr marL="53975" indent="-53975">
              <a:buFont typeface="Arial" pitchFamily="34" charset="0"/>
              <a:buChar char="•"/>
              <a:defRPr/>
            </a:pPr>
            <a:r>
              <a:rPr lang="en-US" sz="1000" dirty="0">
                <a:solidFill>
                  <a:srgbClr val="000099"/>
                </a:solidFill>
                <a:latin typeface="Arial" pitchFamily="34" charset="0"/>
                <a:ea typeface="+mn-ea"/>
              </a:rPr>
              <a:t>Fabricate sensor meeting all LSST specifications</a:t>
            </a:r>
          </a:p>
          <a:p>
            <a:pPr marL="53975" indent="-53975">
              <a:buFont typeface="Arial" pitchFamily="34" charset="0"/>
              <a:buChar char="•"/>
              <a:defRPr/>
            </a:pPr>
            <a:r>
              <a:rPr lang="en-US" sz="1000" dirty="0">
                <a:solidFill>
                  <a:srgbClr val="000099"/>
                </a:solidFill>
                <a:latin typeface="Arial" pitchFamily="34" charset="0"/>
                <a:ea typeface="+mn-ea"/>
              </a:rPr>
              <a:t>e2v funded to develop full-spec science sensor &amp; mechanical package</a:t>
            </a:r>
          </a:p>
          <a:p>
            <a:pPr marL="231775" lvl="1">
              <a:buFont typeface="Wingdings" pitchFamily="2" charset="2"/>
              <a:buChar char="Ø"/>
              <a:defRPr/>
            </a:pPr>
            <a:r>
              <a:rPr lang="en-US" sz="1000" dirty="0" err="1">
                <a:solidFill>
                  <a:srgbClr val="000099"/>
                </a:solidFill>
                <a:latin typeface="Arial" pitchFamily="34" charset="0"/>
                <a:ea typeface="+mn-ea"/>
              </a:rPr>
              <a:t>Mech</a:t>
            </a:r>
            <a:r>
              <a:rPr lang="en-US" sz="1000" dirty="0">
                <a:solidFill>
                  <a:srgbClr val="000099"/>
                </a:solidFill>
                <a:latin typeface="Arial" pitchFamily="34" charset="0"/>
                <a:ea typeface="+mn-ea"/>
              </a:rPr>
              <a:t> samples received</a:t>
            </a:r>
          </a:p>
          <a:p>
            <a:pPr marL="231775" lvl="1">
              <a:buFont typeface="Wingdings" pitchFamily="2" charset="2"/>
              <a:buChar char="Ø"/>
              <a:defRPr/>
            </a:pPr>
            <a:r>
              <a:rPr lang="en-US" sz="1000" dirty="0">
                <a:solidFill>
                  <a:srgbClr val="000099"/>
                </a:solidFill>
                <a:latin typeface="Arial" pitchFamily="34" charset="0"/>
                <a:ea typeface="+mn-ea"/>
              </a:rPr>
              <a:t>First operable test samples received Sep 2010</a:t>
            </a:r>
          </a:p>
          <a:p>
            <a:pPr marL="231775" lvl="1">
              <a:buFont typeface="Wingdings" pitchFamily="2" charset="2"/>
              <a:buChar char="Ø"/>
              <a:defRPr/>
            </a:pPr>
            <a:r>
              <a:rPr lang="en-US" sz="1000" dirty="0">
                <a:solidFill>
                  <a:srgbClr val="000099"/>
                </a:solidFill>
                <a:latin typeface="Arial" pitchFamily="34" charset="0"/>
                <a:ea typeface="+mn-ea"/>
              </a:rPr>
              <a:t>First fully tested operable samples Oct 2011</a:t>
            </a:r>
          </a:p>
          <a:p>
            <a:pPr marL="53975" indent="-53975">
              <a:buFont typeface="Arial" pitchFamily="34" charset="0"/>
              <a:buChar char="•"/>
              <a:defRPr/>
            </a:pPr>
            <a:r>
              <a:rPr lang="en-US" sz="1000" dirty="0">
                <a:solidFill>
                  <a:srgbClr val="000099"/>
                </a:solidFill>
                <a:latin typeface="Arial" pitchFamily="34" charset="0"/>
                <a:ea typeface="+mn-ea"/>
              </a:rPr>
              <a:t>ITL/STA delivered </a:t>
            </a:r>
            <a:r>
              <a:rPr lang="en-US" sz="1000" dirty="0" err="1">
                <a:solidFill>
                  <a:srgbClr val="000099"/>
                </a:solidFill>
                <a:latin typeface="Arial" pitchFamily="34" charset="0"/>
                <a:ea typeface="+mn-ea"/>
              </a:rPr>
              <a:t>mech</a:t>
            </a:r>
            <a:r>
              <a:rPr lang="en-US" sz="1000" dirty="0">
                <a:solidFill>
                  <a:srgbClr val="000099"/>
                </a:solidFill>
                <a:latin typeface="Arial" pitchFamily="34" charset="0"/>
                <a:ea typeface="+mn-ea"/>
              </a:rPr>
              <a:t> package and test device</a:t>
            </a:r>
          </a:p>
          <a:p>
            <a:pPr marL="511175" lvl="1" indent="-53975">
              <a:buFont typeface="Wingdings" pitchFamily="2" charset="2"/>
              <a:buChar char="Ø"/>
              <a:defRPr/>
            </a:pPr>
            <a:r>
              <a:rPr lang="en-US" sz="1000" dirty="0">
                <a:solidFill>
                  <a:srgbClr val="000099"/>
                </a:solidFill>
                <a:latin typeface="Arial" pitchFamily="34" charset="0"/>
                <a:ea typeface="+mn-ea"/>
              </a:rPr>
              <a:t>First fully tested operable samples Oct 2011	</a:t>
            </a:r>
          </a:p>
        </p:txBody>
      </p:sp>
      <p:sp>
        <p:nvSpPr>
          <p:cNvPr id="31774" name="AutoShape 102"/>
          <p:cNvSpPr>
            <a:spLocks noChangeArrowheads="1"/>
          </p:cNvSpPr>
          <p:nvPr/>
        </p:nvSpPr>
        <p:spPr bwMode="auto">
          <a:xfrm>
            <a:off x="2359025" y="3914775"/>
            <a:ext cx="155575" cy="233363"/>
          </a:xfrm>
          <a:prstGeom prst="diamond">
            <a:avLst/>
          </a:prstGeom>
          <a:solidFill>
            <a:schemeClr val="bg1"/>
          </a:solidFill>
          <a:ln w="19050">
            <a:solidFill>
              <a:schemeClr val="tx1"/>
            </a:solidFill>
            <a:miter lim="800000"/>
            <a:headEnd/>
            <a:tailEnd/>
          </a:ln>
        </p:spPr>
        <p:txBody>
          <a:bodyPr wrap="none" anchor="ctr"/>
          <a:lstStyle/>
          <a:p>
            <a:endParaRPr lang="en-US"/>
          </a:p>
        </p:txBody>
      </p:sp>
      <p:sp>
        <p:nvSpPr>
          <p:cNvPr id="31775" name="AutoShape 119"/>
          <p:cNvSpPr>
            <a:spLocks/>
          </p:cNvSpPr>
          <p:nvPr/>
        </p:nvSpPr>
        <p:spPr bwMode="auto">
          <a:xfrm rot="-3630570">
            <a:off x="1628775" y="2781301"/>
            <a:ext cx="236537" cy="1547812"/>
          </a:xfrm>
          <a:prstGeom prst="rightBrace">
            <a:avLst>
              <a:gd name="adj1" fmla="val 2890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6" name="AutoShape 129"/>
          <p:cNvSpPr>
            <a:spLocks/>
          </p:cNvSpPr>
          <p:nvPr/>
        </p:nvSpPr>
        <p:spPr bwMode="auto">
          <a:xfrm rot="-2458387">
            <a:off x="2938463" y="3852863"/>
            <a:ext cx="231775" cy="1620837"/>
          </a:xfrm>
          <a:prstGeom prst="rightBrace">
            <a:avLst>
              <a:gd name="adj1" fmla="val 33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1777" name="Group 119"/>
          <p:cNvGrpSpPr>
            <a:grpSpLocks/>
          </p:cNvGrpSpPr>
          <p:nvPr/>
        </p:nvGrpSpPr>
        <p:grpSpPr bwMode="auto">
          <a:xfrm>
            <a:off x="-60325" y="869950"/>
            <a:ext cx="9280525" cy="5802313"/>
            <a:chOff x="-60325" y="870496"/>
            <a:chExt cx="9280526" cy="5801767"/>
          </a:xfrm>
        </p:grpSpPr>
        <p:grpSp>
          <p:nvGrpSpPr>
            <p:cNvPr id="31778" name="Group 138"/>
            <p:cNvGrpSpPr>
              <a:grpSpLocks/>
            </p:cNvGrpSpPr>
            <p:nvPr/>
          </p:nvGrpSpPr>
          <p:grpSpPr bwMode="auto">
            <a:xfrm>
              <a:off x="417513" y="6227811"/>
              <a:ext cx="8445500" cy="444452"/>
              <a:chOff x="431483" y="5989320"/>
              <a:chExt cx="8445036" cy="444500"/>
            </a:xfrm>
          </p:grpSpPr>
          <p:sp>
            <p:nvSpPr>
              <p:cNvPr id="31801" name="Rectangle 13"/>
              <p:cNvSpPr>
                <a:spLocks noChangeArrowheads="1"/>
              </p:cNvSpPr>
              <p:nvPr/>
            </p:nvSpPr>
            <p:spPr bwMode="auto">
              <a:xfrm>
                <a:off x="458788" y="5994083"/>
                <a:ext cx="8379629" cy="434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802" name="Text Box 14"/>
              <p:cNvSpPr txBox="1">
                <a:spLocks noChangeArrowheads="1"/>
              </p:cNvSpPr>
              <p:nvPr/>
            </p:nvSpPr>
            <p:spPr bwMode="auto">
              <a:xfrm>
                <a:off x="431483"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2007</a:t>
                </a:r>
              </a:p>
            </p:txBody>
          </p:sp>
          <p:sp>
            <p:nvSpPr>
              <p:cNvPr id="31803" name="Text Box 15"/>
              <p:cNvSpPr txBox="1">
                <a:spLocks noChangeArrowheads="1"/>
              </p:cNvSpPr>
              <p:nvPr/>
            </p:nvSpPr>
            <p:spPr bwMode="auto">
              <a:xfrm>
                <a:off x="1050925"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2010</a:t>
                </a:r>
              </a:p>
            </p:txBody>
          </p:sp>
          <p:sp>
            <p:nvSpPr>
              <p:cNvPr id="31804" name="Text Box 16"/>
              <p:cNvSpPr txBox="1">
                <a:spLocks noChangeArrowheads="1"/>
              </p:cNvSpPr>
              <p:nvPr/>
            </p:nvSpPr>
            <p:spPr bwMode="auto">
              <a:xfrm>
                <a:off x="1854200"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2011</a:t>
                </a:r>
              </a:p>
            </p:txBody>
          </p:sp>
          <p:sp>
            <p:nvSpPr>
              <p:cNvPr id="31805" name="Text Box 17"/>
              <p:cNvSpPr txBox="1">
                <a:spLocks noChangeArrowheads="1"/>
              </p:cNvSpPr>
              <p:nvPr/>
            </p:nvSpPr>
            <p:spPr bwMode="auto">
              <a:xfrm>
                <a:off x="2662238"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2012</a:t>
                </a:r>
              </a:p>
            </p:txBody>
          </p:sp>
          <p:sp>
            <p:nvSpPr>
              <p:cNvPr id="31806" name="Text Box 18"/>
              <p:cNvSpPr txBox="1">
                <a:spLocks noChangeArrowheads="1"/>
              </p:cNvSpPr>
              <p:nvPr/>
            </p:nvSpPr>
            <p:spPr bwMode="auto">
              <a:xfrm>
                <a:off x="3473450"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2013</a:t>
                </a:r>
              </a:p>
            </p:txBody>
          </p:sp>
          <p:sp>
            <p:nvSpPr>
              <p:cNvPr id="31807" name="Text Box 19"/>
              <p:cNvSpPr txBox="1">
                <a:spLocks noChangeArrowheads="1"/>
              </p:cNvSpPr>
              <p:nvPr/>
            </p:nvSpPr>
            <p:spPr bwMode="auto">
              <a:xfrm>
                <a:off x="4279900"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2014</a:t>
                </a:r>
              </a:p>
            </p:txBody>
          </p:sp>
          <p:sp>
            <p:nvSpPr>
              <p:cNvPr id="31808" name="Line 20"/>
              <p:cNvSpPr>
                <a:spLocks noChangeShapeType="1"/>
              </p:cNvSpPr>
              <p:nvPr/>
            </p:nvSpPr>
            <p:spPr bwMode="auto">
              <a:xfrm flipV="1">
                <a:off x="868363" y="6003608"/>
                <a:ext cx="0" cy="430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9" name="Line 21"/>
              <p:cNvSpPr>
                <a:spLocks noChangeShapeType="1"/>
              </p:cNvSpPr>
              <p:nvPr/>
            </p:nvSpPr>
            <p:spPr bwMode="auto">
              <a:xfrm flipV="1">
                <a:off x="1676400" y="6003608"/>
                <a:ext cx="0" cy="430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0" name="Line 22"/>
              <p:cNvSpPr>
                <a:spLocks noChangeShapeType="1"/>
              </p:cNvSpPr>
              <p:nvPr/>
            </p:nvSpPr>
            <p:spPr bwMode="auto">
              <a:xfrm flipV="1">
                <a:off x="2484438" y="6003608"/>
                <a:ext cx="0" cy="430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1" name="Line 23"/>
              <p:cNvSpPr>
                <a:spLocks noChangeShapeType="1"/>
              </p:cNvSpPr>
              <p:nvPr/>
            </p:nvSpPr>
            <p:spPr bwMode="auto">
              <a:xfrm flipV="1">
                <a:off x="3292475" y="6003608"/>
                <a:ext cx="0" cy="430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2" name="Line 24"/>
              <p:cNvSpPr>
                <a:spLocks noChangeShapeType="1"/>
              </p:cNvSpPr>
              <p:nvPr/>
            </p:nvSpPr>
            <p:spPr bwMode="auto">
              <a:xfrm flipV="1">
                <a:off x="4098925" y="5998845"/>
                <a:ext cx="0" cy="430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3" name="Line 25"/>
              <p:cNvSpPr>
                <a:spLocks noChangeShapeType="1"/>
              </p:cNvSpPr>
              <p:nvPr/>
            </p:nvSpPr>
            <p:spPr bwMode="auto">
              <a:xfrm flipV="1">
                <a:off x="604838"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4" name="Line 27"/>
              <p:cNvSpPr>
                <a:spLocks noChangeShapeType="1"/>
              </p:cNvSpPr>
              <p:nvPr/>
            </p:nvSpPr>
            <p:spPr bwMode="auto">
              <a:xfrm flipV="1">
                <a:off x="1069975"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5" name="Line 28"/>
              <p:cNvSpPr>
                <a:spLocks noChangeShapeType="1"/>
              </p:cNvSpPr>
              <p:nvPr/>
            </p:nvSpPr>
            <p:spPr bwMode="auto">
              <a:xfrm flipV="1">
                <a:off x="1271588"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6" name="Line 29"/>
              <p:cNvSpPr>
                <a:spLocks noChangeShapeType="1"/>
              </p:cNvSpPr>
              <p:nvPr/>
            </p:nvSpPr>
            <p:spPr bwMode="auto">
              <a:xfrm flipV="1">
                <a:off x="1473200"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7" name="Line 31"/>
              <p:cNvSpPr>
                <a:spLocks noChangeShapeType="1"/>
              </p:cNvSpPr>
              <p:nvPr/>
            </p:nvSpPr>
            <p:spPr bwMode="auto">
              <a:xfrm flipV="1">
                <a:off x="1878013"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8" name="Line 32"/>
              <p:cNvSpPr>
                <a:spLocks noChangeShapeType="1"/>
              </p:cNvSpPr>
              <p:nvPr/>
            </p:nvSpPr>
            <p:spPr bwMode="auto">
              <a:xfrm flipV="1">
                <a:off x="2079626"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9" name="Line 33"/>
              <p:cNvSpPr>
                <a:spLocks noChangeShapeType="1"/>
              </p:cNvSpPr>
              <p:nvPr/>
            </p:nvSpPr>
            <p:spPr bwMode="auto">
              <a:xfrm flipV="1">
                <a:off x="2281238"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Line 35"/>
              <p:cNvSpPr>
                <a:spLocks noChangeShapeType="1"/>
              </p:cNvSpPr>
              <p:nvPr/>
            </p:nvSpPr>
            <p:spPr bwMode="auto">
              <a:xfrm flipV="1">
                <a:off x="2686050"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1" name="Line 36"/>
              <p:cNvSpPr>
                <a:spLocks noChangeShapeType="1"/>
              </p:cNvSpPr>
              <p:nvPr/>
            </p:nvSpPr>
            <p:spPr bwMode="auto">
              <a:xfrm flipV="1">
                <a:off x="2887663"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2" name="Line 37"/>
              <p:cNvSpPr>
                <a:spLocks noChangeShapeType="1"/>
              </p:cNvSpPr>
              <p:nvPr/>
            </p:nvSpPr>
            <p:spPr bwMode="auto">
              <a:xfrm flipV="1">
                <a:off x="3089275"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3" name="Line 39"/>
              <p:cNvSpPr>
                <a:spLocks noChangeShapeType="1"/>
              </p:cNvSpPr>
              <p:nvPr/>
            </p:nvSpPr>
            <p:spPr bwMode="auto">
              <a:xfrm flipV="1">
                <a:off x="3492500"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4" name="Line 40"/>
              <p:cNvSpPr>
                <a:spLocks noChangeShapeType="1"/>
              </p:cNvSpPr>
              <p:nvPr/>
            </p:nvSpPr>
            <p:spPr bwMode="auto">
              <a:xfrm flipV="1">
                <a:off x="3694907"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5" name="Line 41"/>
              <p:cNvSpPr>
                <a:spLocks noChangeShapeType="1"/>
              </p:cNvSpPr>
              <p:nvPr/>
            </p:nvSpPr>
            <p:spPr bwMode="auto">
              <a:xfrm flipV="1">
                <a:off x="3897313"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6" name="Line 43"/>
              <p:cNvSpPr>
                <a:spLocks noChangeShapeType="1"/>
              </p:cNvSpPr>
              <p:nvPr/>
            </p:nvSpPr>
            <p:spPr bwMode="auto">
              <a:xfrm flipV="1">
                <a:off x="4300538"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7" name="Line 44"/>
              <p:cNvSpPr>
                <a:spLocks noChangeShapeType="1"/>
              </p:cNvSpPr>
              <p:nvPr/>
            </p:nvSpPr>
            <p:spPr bwMode="auto">
              <a:xfrm flipV="1">
                <a:off x="4502151"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8" name="Line 45"/>
              <p:cNvSpPr>
                <a:spLocks noChangeShapeType="1"/>
              </p:cNvSpPr>
              <p:nvPr/>
            </p:nvSpPr>
            <p:spPr bwMode="auto">
              <a:xfrm flipV="1">
                <a:off x="4703763"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9" name="Line 46"/>
              <p:cNvSpPr>
                <a:spLocks noChangeShapeType="1"/>
              </p:cNvSpPr>
              <p:nvPr/>
            </p:nvSpPr>
            <p:spPr bwMode="auto">
              <a:xfrm flipV="1">
                <a:off x="4906963" y="5998845"/>
                <a:ext cx="0" cy="430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0" name="Line 48"/>
              <p:cNvSpPr>
                <a:spLocks noChangeShapeType="1"/>
              </p:cNvSpPr>
              <p:nvPr/>
            </p:nvSpPr>
            <p:spPr bwMode="auto">
              <a:xfrm flipV="1">
                <a:off x="5108575"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1" name="Line 49"/>
              <p:cNvSpPr>
                <a:spLocks noChangeShapeType="1"/>
              </p:cNvSpPr>
              <p:nvPr/>
            </p:nvSpPr>
            <p:spPr bwMode="auto">
              <a:xfrm flipV="1">
                <a:off x="5310188"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2" name="Line 50"/>
              <p:cNvSpPr>
                <a:spLocks noChangeShapeType="1"/>
              </p:cNvSpPr>
              <p:nvPr/>
            </p:nvSpPr>
            <p:spPr bwMode="auto">
              <a:xfrm flipV="1">
                <a:off x="5511800"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3" name="Text Box 51"/>
              <p:cNvSpPr txBox="1">
                <a:spLocks noChangeArrowheads="1"/>
              </p:cNvSpPr>
              <p:nvPr/>
            </p:nvSpPr>
            <p:spPr bwMode="auto">
              <a:xfrm>
                <a:off x="5087937"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2015</a:t>
                </a:r>
              </a:p>
            </p:txBody>
          </p:sp>
          <p:sp>
            <p:nvSpPr>
              <p:cNvPr id="31834" name="Line 52"/>
              <p:cNvSpPr>
                <a:spLocks noChangeShapeType="1"/>
              </p:cNvSpPr>
              <p:nvPr/>
            </p:nvSpPr>
            <p:spPr bwMode="auto">
              <a:xfrm flipV="1">
                <a:off x="5708650" y="5989320"/>
                <a:ext cx="0" cy="430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5" name="Text Box 53"/>
              <p:cNvSpPr txBox="1">
                <a:spLocks noChangeArrowheads="1"/>
              </p:cNvSpPr>
              <p:nvPr/>
            </p:nvSpPr>
            <p:spPr bwMode="auto">
              <a:xfrm>
                <a:off x="5884863"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2016</a:t>
                </a:r>
              </a:p>
            </p:txBody>
          </p:sp>
          <p:sp>
            <p:nvSpPr>
              <p:cNvPr id="31836" name="Line 55"/>
              <p:cNvSpPr>
                <a:spLocks noChangeShapeType="1"/>
              </p:cNvSpPr>
              <p:nvPr/>
            </p:nvSpPr>
            <p:spPr bwMode="auto">
              <a:xfrm flipV="1">
                <a:off x="5907088" y="6273483"/>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7" name="Line 56"/>
              <p:cNvSpPr>
                <a:spLocks noChangeShapeType="1"/>
              </p:cNvSpPr>
              <p:nvPr/>
            </p:nvSpPr>
            <p:spPr bwMode="auto">
              <a:xfrm flipV="1">
                <a:off x="6108701" y="6273483"/>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8" name="Line 57"/>
              <p:cNvSpPr>
                <a:spLocks noChangeShapeType="1"/>
              </p:cNvSpPr>
              <p:nvPr/>
            </p:nvSpPr>
            <p:spPr bwMode="auto">
              <a:xfrm flipV="1">
                <a:off x="6310313" y="6273483"/>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9" name="Line 58"/>
              <p:cNvSpPr>
                <a:spLocks noChangeShapeType="1"/>
              </p:cNvSpPr>
              <p:nvPr/>
            </p:nvSpPr>
            <p:spPr bwMode="auto">
              <a:xfrm flipV="1">
                <a:off x="6489700" y="5998845"/>
                <a:ext cx="0" cy="430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0" name="Text Box 59"/>
              <p:cNvSpPr txBox="1">
                <a:spLocks noChangeArrowheads="1"/>
              </p:cNvSpPr>
              <p:nvPr/>
            </p:nvSpPr>
            <p:spPr bwMode="auto">
              <a:xfrm>
                <a:off x="6653213"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2017</a:t>
                </a:r>
              </a:p>
            </p:txBody>
          </p:sp>
          <p:sp>
            <p:nvSpPr>
              <p:cNvPr id="31841" name="Line 61"/>
              <p:cNvSpPr>
                <a:spLocks noChangeShapeType="1"/>
              </p:cNvSpPr>
              <p:nvPr/>
            </p:nvSpPr>
            <p:spPr bwMode="auto">
              <a:xfrm flipV="1">
                <a:off x="6688138"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2" name="Line 62"/>
              <p:cNvSpPr>
                <a:spLocks noChangeShapeType="1"/>
              </p:cNvSpPr>
              <p:nvPr/>
            </p:nvSpPr>
            <p:spPr bwMode="auto">
              <a:xfrm flipV="1">
                <a:off x="6889751"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3" name="Line 63"/>
              <p:cNvSpPr>
                <a:spLocks noChangeShapeType="1"/>
              </p:cNvSpPr>
              <p:nvPr/>
            </p:nvSpPr>
            <p:spPr bwMode="auto">
              <a:xfrm flipV="1">
                <a:off x="7091363"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4" name="Line 89"/>
              <p:cNvSpPr>
                <a:spLocks noChangeShapeType="1"/>
              </p:cNvSpPr>
              <p:nvPr/>
            </p:nvSpPr>
            <p:spPr bwMode="auto">
              <a:xfrm flipV="1">
                <a:off x="7289800" y="5998845"/>
                <a:ext cx="0" cy="430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5" name="Text Box 90"/>
              <p:cNvSpPr txBox="1">
                <a:spLocks noChangeArrowheads="1"/>
              </p:cNvSpPr>
              <p:nvPr/>
            </p:nvSpPr>
            <p:spPr bwMode="auto">
              <a:xfrm>
                <a:off x="7460933"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2018</a:t>
                </a:r>
              </a:p>
            </p:txBody>
          </p:sp>
          <p:sp>
            <p:nvSpPr>
              <p:cNvPr id="31846" name="Line 92"/>
              <p:cNvSpPr>
                <a:spLocks noChangeShapeType="1"/>
              </p:cNvSpPr>
              <p:nvPr/>
            </p:nvSpPr>
            <p:spPr bwMode="auto">
              <a:xfrm flipV="1">
                <a:off x="7488238"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7" name="Line 93"/>
              <p:cNvSpPr>
                <a:spLocks noChangeShapeType="1"/>
              </p:cNvSpPr>
              <p:nvPr/>
            </p:nvSpPr>
            <p:spPr bwMode="auto">
              <a:xfrm flipV="1">
                <a:off x="7689851"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 name="Line 94"/>
              <p:cNvSpPr>
                <a:spLocks noChangeShapeType="1"/>
              </p:cNvSpPr>
              <p:nvPr/>
            </p:nvSpPr>
            <p:spPr bwMode="auto">
              <a:xfrm flipV="1">
                <a:off x="7891463"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9" name="Line 95"/>
              <p:cNvSpPr>
                <a:spLocks noChangeShapeType="1"/>
              </p:cNvSpPr>
              <p:nvPr/>
            </p:nvSpPr>
            <p:spPr bwMode="auto">
              <a:xfrm flipV="1">
                <a:off x="8080375" y="5998845"/>
                <a:ext cx="0" cy="430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0" name="Text Box 96"/>
              <p:cNvSpPr txBox="1">
                <a:spLocks noChangeArrowheads="1"/>
              </p:cNvSpPr>
              <p:nvPr/>
            </p:nvSpPr>
            <p:spPr bwMode="auto">
              <a:xfrm>
                <a:off x="8251507" y="6008371"/>
                <a:ext cx="4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2019</a:t>
                </a:r>
              </a:p>
            </p:txBody>
          </p:sp>
          <p:sp>
            <p:nvSpPr>
              <p:cNvPr id="31851" name="Line 98"/>
              <p:cNvSpPr>
                <a:spLocks noChangeShapeType="1"/>
              </p:cNvSpPr>
              <p:nvPr/>
            </p:nvSpPr>
            <p:spPr bwMode="auto">
              <a:xfrm flipV="1">
                <a:off x="8278813"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2" name="Line 99"/>
              <p:cNvSpPr>
                <a:spLocks noChangeShapeType="1"/>
              </p:cNvSpPr>
              <p:nvPr/>
            </p:nvSpPr>
            <p:spPr bwMode="auto">
              <a:xfrm flipV="1">
                <a:off x="8480426"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3" name="Line 100"/>
              <p:cNvSpPr>
                <a:spLocks noChangeShapeType="1"/>
              </p:cNvSpPr>
              <p:nvPr/>
            </p:nvSpPr>
            <p:spPr bwMode="auto">
              <a:xfrm flipV="1">
                <a:off x="8682038" y="6283008"/>
                <a:ext cx="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4" name="AutoShape 6"/>
              <p:cNvSpPr>
                <a:spLocks noChangeArrowheads="1"/>
              </p:cNvSpPr>
              <p:nvPr/>
            </p:nvSpPr>
            <p:spPr bwMode="auto">
              <a:xfrm rot="-5400000">
                <a:off x="8596415" y="6149746"/>
                <a:ext cx="435766" cy="124442"/>
              </a:xfrm>
              <a:prstGeom prst="doubleWave">
                <a:avLst>
                  <a:gd name="adj1" fmla="val 6500"/>
                  <a:gd name="adj2" fmla="val 0"/>
                </a:avLst>
              </a:prstGeom>
              <a:solidFill>
                <a:srgbClr val="FFFFCC"/>
              </a:solidFill>
              <a:ln w="9525">
                <a:solidFill>
                  <a:schemeClr val="tx1"/>
                </a:solidFill>
                <a:miter lim="800000"/>
                <a:headEnd/>
                <a:tailEnd/>
              </a:ln>
            </p:spPr>
            <p:txBody>
              <a:bodyPr wrap="none" anchor="ctr"/>
              <a:lstStyle/>
              <a:p>
                <a:endParaRPr lang="en-US"/>
              </a:p>
            </p:txBody>
          </p:sp>
        </p:grpSp>
        <p:grpSp>
          <p:nvGrpSpPr>
            <p:cNvPr id="31779" name="Group 118"/>
            <p:cNvGrpSpPr>
              <a:grpSpLocks/>
            </p:cNvGrpSpPr>
            <p:nvPr/>
          </p:nvGrpSpPr>
          <p:grpSpPr bwMode="auto">
            <a:xfrm>
              <a:off x="-60325" y="870496"/>
              <a:ext cx="9280526" cy="644375"/>
              <a:chOff x="-60325" y="870496"/>
              <a:chExt cx="9280526" cy="644375"/>
            </a:xfrm>
          </p:grpSpPr>
          <p:sp>
            <p:nvSpPr>
              <p:cNvPr id="31780" name="Text Box 10"/>
              <p:cNvSpPr txBox="1">
                <a:spLocks noChangeArrowheads="1"/>
              </p:cNvSpPr>
              <p:nvPr/>
            </p:nvSpPr>
            <p:spPr bwMode="auto">
              <a:xfrm>
                <a:off x="4460497" y="1174276"/>
                <a:ext cx="16057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Start Camera I&amp;T</a:t>
                </a:r>
              </a:p>
            </p:txBody>
          </p:sp>
          <p:sp>
            <p:nvSpPr>
              <p:cNvPr id="31781" name="Text Box 11"/>
              <p:cNvSpPr txBox="1">
                <a:spLocks noChangeArrowheads="1"/>
              </p:cNvSpPr>
              <p:nvPr/>
            </p:nvSpPr>
            <p:spPr bwMode="auto">
              <a:xfrm>
                <a:off x="-60325" y="870497"/>
                <a:ext cx="1219201" cy="24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NSF CoDR</a:t>
                </a:r>
              </a:p>
            </p:txBody>
          </p:sp>
          <p:sp>
            <p:nvSpPr>
              <p:cNvPr id="31782" name="Text Box 12"/>
              <p:cNvSpPr txBox="1">
                <a:spLocks noChangeArrowheads="1"/>
              </p:cNvSpPr>
              <p:nvPr/>
            </p:nvSpPr>
            <p:spPr bwMode="auto">
              <a:xfrm>
                <a:off x="7197019" y="1174303"/>
                <a:ext cx="1352243" cy="2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PreShip Review</a:t>
                </a:r>
              </a:p>
            </p:txBody>
          </p:sp>
          <p:sp>
            <p:nvSpPr>
              <p:cNvPr id="31783" name="Text Box 64"/>
              <p:cNvSpPr txBox="1">
                <a:spLocks noChangeArrowheads="1"/>
              </p:cNvSpPr>
              <p:nvPr/>
            </p:nvSpPr>
            <p:spPr bwMode="auto">
              <a:xfrm>
                <a:off x="1211053" y="1174143"/>
                <a:ext cx="1234394" cy="24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CD-1 Review</a:t>
                </a:r>
              </a:p>
            </p:txBody>
          </p:sp>
          <p:sp>
            <p:nvSpPr>
              <p:cNvPr id="31784" name="Text Box 65"/>
              <p:cNvSpPr txBox="1">
                <a:spLocks noChangeArrowheads="1"/>
              </p:cNvSpPr>
              <p:nvPr/>
            </p:nvSpPr>
            <p:spPr bwMode="auto">
              <a:xfrm>
                <a:off x="2309021" y="1174303"/>
                <a:ext cx="1348580" cy="2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CD-2 Review</a:t>
                </a:r>
              </a:p>
            </p:txBody>
          </p:sp>
          <p:sp>
            <p:nvSpPr>
              <p:cNvPr id="31785" name="Text Box 66"/>
              <p:cNvSpPr txBox="1">
                <a:spLocks noChangeArrowheads="1"/>
              </p:cNvSpPr>
              <p:nvPr/>
            </p:nvSpPr>
            <p:spPr bwMode="auto">
              <a:xfrm>
                <a:off x="3549210" y="1174276"/>
                <a:ext cx="1164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CD-3 Review</a:t>
                </a:r>
              </a:p>
            </p:txBody>
          </p:sp>
          <p:sp>
            <p:nvSpPr>
              <p:cNvPr id="31786" name="AutoShape 68"/>
              <p:cNvSpPr>
                <a:spLocks noChangeArrowheads="1"/>
              </p:cNvSpPr>
              <p:nvPr/>
            </p:nvSpPr>
            <p:spPr bwMode="auto">
              <a:xfrm flipV="1">
                <a:off x="343963" y="1092712"/>
                <a:ext cx="104775" cy="111185"/>
              </a:xfrm>
              <a:prstGeom prst="triangle">
                <a:avLst>
                  <a:gd name="adj" fmla="val 50000"/>
                </a:avLst>
              </a:prstGeom>
              <a:solidFill>
                <a:srgbClr val="00B050"/>
              </a:solidFill>
              <a:ln w="9525">
                <a:solidFill>
                  <a:schemeClr val="tx1"/>
                </a:solidFill>
                <a:miter lim="800000"/>
                <a:headEnd/>
                <a:tailEnd/>
              </a:ln>
            </p:spPr>
            <p:txBody>
              <a:bodyPr wrap="none" anchor="ctr"/>
              <a:lstStyle/>
              <a:p>
                <a:endParaRPr lang="en-US"/>
              </a:p>
            </p:txBody>
          </p:sp>
          <p:sp>
            <p:nvSpPr>
              <p:cNvPr id="31787" name="AutoShape 69"/>
              <p:cNvSpPr>
                <a:spLocks noChangeArrowheads="1"/>
              </p:cNvSpPr>
              <p:nvPr/>
            </p:nvSpPr>
            <p:spPr bwMode="auto">
              <a:xfrm flipV="1">
                <a:off x="3466478" y="1092712"/>
                <a:ext cx="104775" cy="111185"/>
              </a:xfrm>
              <a:prstGeom prst="triangle">
                <a:avLst>
                  <a:gd name="adj" fmla="val 50000"/>
                </a:avLst>
              </a:prstGeom>
              <a:solidFill>
                <a:srgbClr val="00B050"/>
              </a:solidFill>
              <a:ln w="9525">
                <a:solidFill>
                  <a:schemeClr val="tx1"/>
                </a:solidFill>
                <a:miter lim="800000"/>
                <a:headEnd/>
                <a:tailEnd/>
              </a:ln>
            </p:spPr>
            <p:txBody>
              <a:bodyPr wrap="none" anchor="ctr"/>
              <a:lstStyle/>
              <a:p>
                <a:endParaRPr lang="en-US"/>
              </a:p>
            </p:txBody>
          </p:sp>
          <p:sp>
            <p:nvSpPr>
              <p:cNvPr id="31788" name="AutoShape 70"/>
              <p:cNvSpPr>
                <a:spLocks noChangeArrowheads="1"/>
              </p:cNvSpPr>
              <p:nvPr/>
            </p:nvSpPr>
            <p:spPr bwMode="auto">
              <a:xfrm flipV="1">
                <a:off x="7208060" y="1410040"/>
                <a:ext cx="66675" cy="104831"/>
              </a:xfrm>
              <a:prstGeom prst="triangle">
                <a:avLst>
                  <a:gd name="adj" fmla="val 50000"/>
                </a:avLst>
              </a:prstGeom>
              <a:solidFill>
                <a:srgbClr val="0033CC"/>
              </a:solidFill>
              <a:ln w="9525">
                <a:solidFill>
                  <a:schemeClr val="tx1"/>
                </a:solidFill>
                <a:miter lim="800000"/>
                <a:headEnd/>
                <a:tailEnd/>
              </a:ln>
            </p:spPr>
            <p:txBody>
              <a:bodyPr wrap="none" anchor="ctr"/>
              <a:lstStyle/>
              <a:p>
                <a:endParaRPr lang="en-US"/>
              </a:p>
            </p:txBody>
          </p:sp>
          <p:sp>
            <p:nvSpPr>
              <p:cNvPr id="31789" name="Line 71"/>
              <p:cNvSpPr>
                <a:spLocks noChangeShapeType="1"/>
              </p:cNvSpPr>
              <p:nvPr/>
            </p:nvSpPr>
            <p:spPr bwMode="auto">
              <a:xfrm rot="-5400000">
                <a:off x="7467605" y="1265635"/>
                <a:ext cx="0" cy="4534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90" name="AutoShape 72"/>
              <p:cNvSpPr>
                <a:spLocks noChangeArrowheads="1"/>
              </p:cNvSpPr>
              <p:nvPr/>
            </p:nvSpPr>
            <p:spPr bwMode="auto">
              <a:xfrm flipV="1">
                <a:off x="7656467" y="1410040"/>
                <a:ext cx="66675" cy="104831"/>
              </a:xfrm>
              <a:prstGeom prst="triangle">
                <a:avLst>
                  <a:gd name="adj" fmla="val 50000"/>
                </a:avLst>
              </a:prstGeom>
              <a:solidFill>
                <a:srgbClr val="0033CC"/>
              </a:solidFill>
              <a:ln w="9525">
                <a:solidFill>
                  <a:schemeClr val="tx1"/>
                </a:solidFill>
                <a:miter lim="800000"/>
                <a:headEnd/>
                <a:tailEnd/>
              </a:ln>
            </p:spPr>
            <p:txBody>
              <a:bodyPr wrap="none" anchor="ctr"/>
              <a:lstStyle/>
              <a:p>
                <a:endParaRPr lang="en-US"/>
              </a:p>
            </p:txBody>
          </p:sp>
          <p:sp>
            <p:nvSpPr>
              <p:cNvPr id="31791" name="Text Box 73"/>
              <p:cNvSpPr txBox="1">
                <a:spLocks noChangeArrowheads="1"/>
              </p:cNvSpPr>
              <p:nvPr/>
            </p:nvSpPr>
            <p:spPr bwMode="auto">
              <a:xfrm>
                <a:off x="5999359" y="1174276"/>
                <a:ext cx="14365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Camera Verification </a:t>
                </a:r>
              </a:p>
            </p:txBody>
          </p:sp>
          <p:sp>
            <p:nvSpPr>
              <p:cNvPr id="31792" name="AutoShape 76"/>
              <p:cNvSpPr>
                <a:spLocks noChangeArrowheads="1"/>
              </p:cNvSpPr>
              <p:nvPr/>
            </p:nvSpPr>
            <p:spPr bwMode="auto">
              <a:xfrm flipV="1">
                <a:off x="3342808" y="1403686"/>
                <a:ext cx="104775" cy="111185"/>
              </a:xfrm>
              <a:prstGeom prst="triangle">
                <a:avLst>
                  <a:gd name="adj" fmla="val 50000"/>
                </a:avLst>
              </a:prstGeom>
              <a:solidFill>
                <a:srgbClr val="0033CC"/>
              </a:solidFill>
              <a:ln w="9525">
                <a:solidFill>
                  <a:schemeClr val="tx1"/>
                </a:solidFill>
                <a:miter lim="800000"/>
                <a:headEnd/>
                <a:tailEnd/>
              </a:ln>
            </p:spPr>
            <p:txBody>
              <a:bodyPr wrap="none" anchor="ctr"/>
              <a:lstStyle/>
              <a:p>
                <a:endParaRPr lang="en-US"/>
              </a:p>
            </p:txBody>
          </p:sp>
          <p:sp>
            <p:nvSpPr>
              <p:cNvPr id="31793" name="AutoShape 77"/>
              <p:cNvSpPr>
                <a:spLocks noChangeArrowheads="1"/>
              </p:cNvSpPr>
              <p:nvPr/>
            </p:nvSpPr>
            <p:spPr bwMode="auto">
              <a:xfrm flipV="1">
                <a:off x="4487662" y="1403686"/>
                <a:ext cx="104775" cy="111185"/>
              </a:xfrm>
              <a:prstGeom prst="triangle">
                <a:avLst>
                  <a:gd name="adj" fmla="val 50000"/>
                </a:avLst>
              </a:prstGeom>
              <a:solidFill>
                <a:srgbClr val="0033CC"/>
              </a:solidFill>
              <a:ln w="9525">
                <a:solidFill>
                  <a:schemeClr val="tx1"/>
                </a:solidFill>
                <a:miter lim="800000"/>
                <a:headEnd/>
                <a:tailEnd/>
              </a:ln>
            </p:spPr>
            <p:txBody>
              <a:bodyPr wrap="none" anchor="ctr"/>
              <a:lstStyle/>
              <a:p>
                <a:endParaRPr lang="en-US"/>
              </a:p>
            </p:txBody>
          </p:sp>
          <p:sp>
            <p:nvSpPr>
              <p:cNvPr id="31794" name="AutoShape 78"/>
              <p:cNvSpPr>
                <a:spLocks noChangeArrowheads="1"/>
              </p:cNvSpPr>
              <p:nvPr/>
            </p:nvSpPr>
            <p:spPr bwMode="auto">
              <a:xfrm flipV="1">
                <a:off x="5639949" y="1403686"/>
                <a:ext cx="104775" cy="111185"/>
              </a:xfrm>
              <a:prstGeom prst="triangle">
                <a:avLst>
                  <a:gd name="adj" fmla="val 50000"/>
                </a:avLst>
              </a:prstGeom>
              <a:solidFill>
                <a:srgbClr val="0033CC"/>
              </a:solidFill>
              <a:ln w="9525">
                <a:solidFill>
                  <a:schemeClr val="tx1"/>
                </a:solidFill>
                <a:miter lim="800000"/>
                <a:headEnd/>
                <a:tailEnd/>
              </a:ln>
            </p:spPr>
            <p:txBody>
              <a:bodyPr wrap="none" anchor="ctr"/>
              <a:lstStyle/>
              <a:p>
                <a:endParaRPr lang="en-US"/>
              </a:p>
            </p:txBody>
          </p:sp>
          <p:sp>
            <p:nvSpPr>
              <p:cNvPr id="31795" name="AutoShape 79"/>
              <p:cNvSpPr>
                <a:spLocks noChangeArrowheads="1"/>
              </p:cNvSpPr>
              <p:nvPr/>
            </p:nvSpPr>
            <p:spPr bwMode="auto">
              <a:xfrm flipV="1">
                <a:off x="8763001" y="1403686"/>
                <a:ext cx="104775" cy="111185"/>
              </a:xfrm>
              <a:prstGeom prst="triangle">
                <a:avLst>
                  <a:gd name="adj" fmla="val 50000"/>
                </a:avLst>
              </a:prstGeom>
              <a:solidFill>
                <a:srgbClr val="0033CC"/>
              </a:solidFill>
              <a:ln w="9525">
                <a:solidFill>
                  <a:schemeClr val="tx1"/>
                </a:solidFill>
                <a:miter lim="800000"/>
                <a:headEnd/>
                <a:tailEnd/>
              </a:ln>
            </p:spPr>
            <p:txBody>
              <a:bodyPr wrap="none" anchor="ctr"/>
              <a:lstStyle/>
              <a:p>
                <a:endParaRPr lang="en-US"/>
              </a:p>
            </p:txBody>
          </p:sp>
          <p:sp>
            <p:nvSpPr>
              <p:cNvPr id="31796" name="Text Box 86"/>
              <p:cNvSpPr txBox="1">
                <a:spLocks noChangeArrowheads="1"/>
              </p:cNvSpPr>
              <p:nvPr/>
            </p:nvSpPr>
            <p:spPr bwMode="auto">
              <a:xfrm>
                <a:off x="1546141" y="870496"/>
                <a:ext cx="1173547" cy="24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NSF PDR</a:t>
                </a:r>
              </a:p>
            </p:txBody>
          </p:sp>
          <p:sp>
            <p:nvSpPr>
              <p:cNvPr id="31797" name="Text Box 101"/>
              <p:cNvSpPr txBox="1">
                <a:spLocks noChangeArrowheads="1"/>
              </p:cNvSpPr>
              <p:nvPr/>
            </p:nvSpPr>
            <p:spPr bwMode="auto">
              <a:xfrm>
                <a:off x="8331199" y="1174303"/>
                <a:ext cx="889002" cy="2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CD-4</a:t>
                </a:r>
              </a:p>
            </p:txBody>
          </p:sp>
          <p:sp>
            <p:nvSpPr>
              <p:cNvPr id="31798" name="AutoShape 122"/>
              <p:cNvSpPr>
                <a:spLocks noChangeArrowheads="1"/>
              </p:cNvSpPr>
              <p:nvPr/>
            </p:nvSpPr>
            <p:spPr bwMode="auto">
              <a:xfrm flipV="1">
                <a:off x="2178204" y="1403686"/>
                <a:ext cx="104775" cy="111185"/>
              </a:xfrm>
              <a:prstGeom prst="triangle">
                <a:avLst>
                  <a:gd name="adj" fmla="val 50000"/>
                </a:avLst>
              </a:prstGeom>
              <a:solidFill>
                <a:srgbClr val="0033CC"/>
              </a:solidFill>
              <a:ln w="9525">
                <a:solidFill>
                  <a:schemeClr val="tx1"/>
                </a:solidFill>
                <a:miter lim="800000"/>
                <a:headEnd/>
                <a:tailEnd/>
              </a:ln>
            </p:spPr>
            <p:txBody>
              <a:bodyPr wrap="none" anchor="ctr"/>
              <a:lstStyle/>
              <a:p>
                <a:endParaRPr lang="en-US"/>
              </a:p>
            </p:txBody>
          </p:sp>
          <p:sp>
            <p:nvSpPr>
              <p:cNvPr id="31799" name="Text Box 65"/>
              <p:cNvSpPr txBox="1">
                <a:spLocks noChangeArrowheads="1"/>
              </p:cNvSpPr>
              <p:nvPr/>
            </p:nvSpPr>
            <p:spPr bwMode="auto">
              <a:xfrm>
                <a:off x="3079751" y="870813"/>
                <a:ext cx="838200" cy="2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a:t>NSF FDR</a:t>
                </a:r>
              </a:p>
            </p:txBody>
          </p:sp>
          <p:sp>
            <p:nvSpPr>
              <p:cNvPr id="31800" name="AutoShape 69"/>
              <p:cNvSpPr>
                <a:spLocks noChangeArrowheads="1"/>
              </p:cNvSpPr>
              <p:nvPr/>
            </p:nvSpPr>
            <p:spPr bwMode="auto">
              <a:xfrm flipV="1">
                <a:off x="2109747" y="1092712"/>
                <a:ext cx="104775" cy="111185"/>
              </a:xfrm>
              <a:prstGeom prst="triangle">
                <a:avLst>
                  <a:gd name="adj" fmla="val 50000"/>
                </a:avLst>
              </a:prstGeom>
              <a:solidFill>
                <a:srgbClr val="00B050"/>
              </a:solidFill>
              <a:ln w="9525">
                <a:solidFill>
                  <a:schemeClr val="tx1"/>
                </a:solidFill>
                <a:miter lim="800000"/>
                <a:headEnd/>
                <a:tailEnd/>
              </a:ln>
            </p:spPr>
            <p:txBody>
              <a:bodyPr wrap="none" anchor="ctr"/>
              <a:lstStyle/>
              <a:p>
                <a:endParaRPr lang="en-US"/>
              </a:p>
            </p:txBody>
          </p:sp>
        </p:grpSp>
      </p:grpSp>
    </p:spTree>
    <p:extLst>
      <p:ext uri="{BB962C8B-B14F-4D97-AF65-F5344CB8AC3E}">
        <p14:creationId xmlns:p14="http://schemas.microsoft.com/office/powerpoint/2010/main" val="28083910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Related Questions Raised by the Committee</a:t>
            </a:r>
          </a:p>
        </p:txBody>
      </p:sp>
      <p:sp>
        <p:nvSpPr>
          <p:cNvPr id="3" name="Rectangle 2"/>
          <p:cNvSpPr/>
          <p:nvPr/>
        </p:nvSpPr>
        <p:spPr>
          <a:xfrm>
            <a:off x="381000" y="1066800"/>
            <a:ext cx="8382000" cy="2031325"/>
          </a:xfrm>
          <a:prstGeom prst="rect">
            <a:avLst/>
          </a:prstGeom>
        </p:spPr>
        <p:txBody>
          <a:bodyPr wrap="square">
            <a:spAutoFit/>
          </a:bodyPr>
          <a:lstStyle/>
          <a:p>
            <a:pPr lvl="0"/>
            <a:r>
              <a:rPr lang="en-US" dirty="0"/>
              <a:t>18) Does Table 8.8 contain all of the key risk areas or just a sample?  It is a little surprising that most areas have the same number of key risks (2)</a:t>
            </a:r>
            <a:r>
              <a:rPr lang="en-US" dirty="0" smtClean="0"/>
              <a:t>.</a:t>
            </a:r>
          </a:p>
          <a:p>
            <a:pPr lvl="0"/>
            <a:endParaRPr lang="en-US" dirty="0"/>
          </a:p>
          <a:p>
            <a:pPr lvl="0"/>
            <a:r>
              <a:rPr lang="en-US" dirty="0" smtClean="0"/>
              <a:t>Answer:</a:t>
            </a:r>
          </a:p>
          <a:p>
            <a:pPr lvl="0"/>
            <a:endParaRPr lang="en-US" dirty="0"/>
          </a:p>
          <a:p>
            <a:pPr lvl="0"/>
            <a:r>
              <a:rPr lang="en-US" dirty="0" smtClean="0"/>
              <a:t>Table 8.8 is in fact a sampling of the top 2 risks in key technical areas of the project.  The LSST risk registers currently track &gt;300 risks, both technical and programmatic.</a:t>
            </a:r>
          </a:p>
        </p:txBody>
      </p:sp>
    </p:spTree>
    <p:extLst>
      <p:ext uri="{BB962C8B-B14F-4D97-AF65-F5344CB8AC3E}">
        <p14:creationId xmlns:p14="http://schemas.microsoft.com/office/powerpoint/2010/main" val="1119929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Related Questions Raised by the Committee</a:t>
            </a:r>
          </a:p>
        </p:txBody>
      </p:sp>
      <p:sp>
        <p:nvSpPr>
          <p:cNvPr id="3" name="Rectangle 2"/>
          <p:cNvSpPr/>
          <p:nvPr/>
        </p:nvSpPr>
        <p:spPr>
          <a:xfrm>
            <a:off x="381000" y="1066800"/>
            <a:ext cx="8382000" cy="4524316"/>
          </a:xfrm>
          <a:prstGeom prst="rect">
            <a:avLst/>
          </a:prstGeom>
        </p:spPr>
        <p:txBody>
          <a:bodyPr wrap="square">
            <a:spAutoFit/>
          </a:bodyPr>
          <a:lstStyle/>
          <a:p>
            <a:pPr lvl="0"/>
            <a:r>
              <a:rPr lang="en-US" dirty="0"/>
              <a:t>19) p 175 mentions a Risk Register.  Table 8-8 only lists technical risks.  Is there a more complete register covering all risks - cost, schedule, hazard, HR, supplier, interface, etc.</a:t>
            </a:r>
            <a:r>
              <a:rPr lang="en-US" dirty="0" smtClean="0"/>
              <a:t>?</a:t>
            </a:r>
          </a:p>
          <a:p>
            <a:pPr lvl="0"/>
            <a:endParaRPr lang="en-US" dirty="0"/>
          </a:p>
          <a:p>
            <a:pPr lvl="0"/>
            <a:r>
              <a:rPr lang="en-US" dirty="0" smtClean="0"/>
              <a:t>Answer:</a:t>
            </a:r>
          </a:p>
          <a:p>
            <a:pPr lvl="0"/>
            <a:endParaRPr lang="en-US" dirty="0" smtClean="0"/>
          </a:p>
          <a:p>
            <a:pPr lvl="0"/>
            <a:r>
              <a:rPr lang="en-US" dirty="0" smtClean="0"/>
              <a:t>Yes, the complete LSST Integrated Risk Register is available for the Committee.  The risks include the following kinds of risks:</a:t>
            </a:r>
          </a:p>
          <a:p>
            <a:pPr marL="285750" lvl="0" indent="-285750">
              <a:buFont typeface="Arial"/>
              <a:buChar char="•"/>
            </a:pPr>
            <a:r>
              <a:rPr lang="en-US" dirty="0" smtClean="0"/>
              <a:t>Technical;</a:t>
            </a:r>
          </a:p>
          <a:p>
            <a:pPr marL="285750" lvl="0" indent="-285750">
              <a:buFont typeface="Arial"/>
              <a:buChar char="•"/>
            </a:pPr>
            <a:r>
              <a:rPr lang="en-US" dirty="0" smtClean="0"/>
              <a:t>Bid jeopardy on large procurements;</a:t>
            </a:r>
          </a:p>
          <a:p>
            <a:pPr marL="285750" lvl="0" indent="-285750">
              <a:buFont typeface="Arial"/>
              <a:buChar char="•"/>
            </a:pPr>
            <a:r>
              <a:rPr lang="en-US" dirty="0" smtClean="0"/>
              <a:t>Interfaces; and</a:t>
            </a:r>
          </a:p>
          <a:p>
            <a:pPr marL="285750" lvl="0" indent="-285750">
              <a:buFont typeface="Arial"/>
              <a:buChar char="•"/>
            </a:pPr>
            <a:r>
              <a:rPr lang="en-US" dirty="0" smtClean="0"/>
              <a:t>Schedule slips</a:t>
            </a:r>
          </a:p>
          <a:p>
            <a:pPr lvl="0"/>
            <a:endParaRPr lang="en-US" dirty="0"/>
          </a:p>
          <a:p>
            <a:pPr lvl="0"/>
            <a:r>
              <a:rPr lang="en-US" dirty="0" smtClean="0"/>
              <a:t>As presented in the preceding charts the project tracks a wide range of risks.  Nearly all of the top risks at the start of construction are programmatic risks.</a:t>
            </a:r>
          </a:p>
          <a:p>
            <a:pPr lvl="0"/>
            <a:endParaRPr lang="en-US" dirty="0"/>
          </a:p>
          <a:p>
            <a:pPr lvl="0"/>
            <a:r>
              <a:rPr lang="en-US" dirty="0" smtClean="0"/>
              <a:t>Hazards are tracked separately by the LSST Safety Committee (see LSST Safety Plan).</a:t>
            </a:r>
          </a:p>
        </p:txBody>
      </p:sp>
    </p:spTree>
    <p:extLst>
      <p:ext uri="{BB962C8B-B14F-4D97-AF65-F5344CB8AC3E}">
        <p14:creationId xmlns:p14="http://schemas.microsoft.com/office/powerpoint/2010/main" val="300614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Team</a:t>
            </a:r>
            <a:endParaRPr lang="en-US" dirty="0"/>
          </a:p>
        </p:txBody>
      </p:sp>
      <p:sp>
        <p:nvSpPr>
          <p:cNvPr id="3" name="Text Placeholder 2"/>
          <p:cNvSpPr>
            <a:spLocks noGrp="1"/>
          </p:cNvSpPr>
          <p:nvPr>
            <p:ph type="body" idx="1"/>
          </p:nvPr>
        </p:nvSpPr>
        <p:spPr/>
        <p:txBody>
          <a:bodyPr/>
          <a:lstStyle/>
          <a:p>
            <a:pPr marL="0" indent="0">
              <a:buNone/>
            </a:pPr>
            <a:r>
              <a:rPr lang="en-US" dirty="0" smtClean="0">
                <a:solidFill>
                  <a:srgbClr val="000000"/>
                </a:solidFill>
              </a:rPr>
              <a:t>Members:</a:t>
            </a:r>
          </a:p>
          <a:p>
            <a:r>
              <a:rPr lang="en-US" dirty="0" smtClean="0">
                <a:solidFill>
                  <a:srgbClr val="000000"/>
                </a:solidFill>
              </a:rPr>
              <a:t>Project Manager</a:t>
            </a:r>
          </a:p>
          <a:p>
            <a:r>
              <a:rPr lang="en-US" dirty="0" smtClean="0">
                <a:solidFill>
                  <a:srgbClr val="000000"/>
                </a:solidFill>
              </a:rPr>
              <a:t>Project Systems Engineer</a:t>
            </a:r>
          </a:p>
          <a:p>
            <a:r>
              <a:rPr lang="en-US" dirty="0" smtClean="0">
                <a:solidFill>
                  <a:srgbClr val="000000"/>
                </a:solidFill>
              </a:rPr>
              <a:t>Subsystem Managers</a:t>
            </a:r>
          </a:p>
          <a:p>
            <a:r>
              <a:rPr lang="en-US" dirty="0" smtClean="0">
                <a:solidFill>
                  <a:srgbClr val="000000"/>
                </a:solidFill>
              </a:rPr>
              <a:t>Subsystem Systems Engineers</a:t>
            </a:r>
          </a:p>
          <a:p>
            <a:r>
              <a:rPr lang="en-US" dirty="0" smtClean="0">
                <a:solidFill>
                  <a:srgbClr val="000000"/>
                </a:solidFill>
              </a:rPr>
              <a:t>Other subsystem leads</a:t>
            </a:r>
          </a:p>
          <a:p>
            <a:endParaRPr lang="en-US" dirty="0">
              <a:solidFill>
                <a:srgbClr val="000000"/>
              </a:solidFill>
            </a:endParaRPr>
          </a:p>
          <a:p>
            <a:pPr marL="0" indent="0">
              <a:buNone/>
            </a:pPr>
            <a:r>
              <a:rPr lang="en-US" dirty="0" smtClean="0">
                <a:solidFill>
                  <a:srgbClr val="000000"/>
                </a:solidFill>
              </a:rPr>
              <a:t>Activities:</a:t>
            </a:r>
          </a:p>
          <a:p>
            <a:r>
              <a:rPr lang="en-US" dirty="0" smtClean="0">
                <a:solidFill>
                  <a:srgbClr val="000000"/>
                </a:solidFill>
              </a:rPr>
              <a:t>Risk Identification</a:t>
            </a:r>
          </a:p>
          <a:p>
            <a:r>
              <a:rPr lang="en-US" dirty="0" smtClean="0">
                <a:solidFill>
                  <a:srgbClr val="000000"/>
                </a:solidFill>
              </a:rPr>
              <a:t>Risk Analysis and Assessment</a:t>
            </a:r>
          </a:p>
          <a:p>
            <a:r>
              <a:rPr lang="en-US" dirty="0" smtClean="0">
                <a:solidFill>
                  <a:srgbClr val="000000"/>
                </a:solidFill>
              </a:rPr>
              <a:t>Risk  Mitigation </a:t>
            </a:r>
            <a:r>
              <a:rPr lang="en-US" dirty="0">
                <a:solidFill>
                  <a:srgbClr val="000000"/>
                </a:solidFill>
              </a:rPr>
              <a:t>P</a:t>
            </a:r>
            <a:r>
              <a:rPr lang="en-US" dirty="0" smtClean="0">
                <a:solidFill>
                  <a:srgbClr val="000000"/>
                </a:solidFill>
              </a:rPr>
              <a:t>lans</a:t>
            </a:r>
          </a:p>
          <a:p>
            <a:r>
              <a:rPr lang="en-US" dirty="0" smtClean="0">
                <a:solidFill>
                  <a:srgbClr val="000000"/>
                </a:solidFill>
              </a:rPr>
              <a:t>Risk Monitoring</a:t>
            </a:r>
            <a:endParaRPr lang="en-US" dirty="0">
              <a:solidFill>
                <a:srgbClr val="000000"/>
              </a:solidFill>
            </a:endParaRPr>
          </a:p>
        </p:txBody>
      </p:sp>
    </p:spTree>
    <p:extLst>
      <p:ext uri="{BB962C8B-B14F-4D97-AF65-F5344CB8AC3E}">
        <p14:creationId xmlns:p14="http://schemas.microsoft.com/office/powerpoint/2010/main" val="323656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Related Questions Raised by the Committee</a:t>
            </a:r>
          </a:p>
        </p:txBody>
      </p:sp>
      <p:sp>
        <p:nvSpPr>
          <p:cNvPr id="3" name="Rectangle 2"/>
          <p:cNvSpPr/>
          <p:nvPr/>
        </p:nvSpPr>
        <p:spPr>
          <a:xfrm>
            <a:off x="381000" y="1066800"/>
            <a:ext cx="8382000" cy="4924426"/>
          </a:xfrm>
          <a:prstGeom prst="rect">
            <a:avLst/>
          </a:prstGeom>
        </p:spPr>
        <p:txBody>
          <a:bodyPr wrap="square">
            <a:spAutoFit/>
          </a:bodyPr>
          <a:lstStyle/>
          <a:p>
            <a:pPr lvl="0"/>
            <a:r>
              <a:rPr lang="en-US" dirty="0" smtClean="0"/>
              <a:t>21</a:t>
            </a:r>
            <a:r>
              <a:rPr lang="en-US" dirty="0"/>
              <a:t>) Discuss any risks during pre-construction that could have a negative impact on the construction schedule</a:t>
            </a:r>
            <a:r>
              <a:rPr lang="en-US" dirty="0" smtClean="0"/>
              <a:t>.</a:t>
            </a:r>
          </a:p>
          <a:p>
            <a:pPr lvl="0"/>
            <a:endParaRPr lang="en-US" dirty="0"/>
          </a:p>
          <a:p>
            <a:pPr lvl="0"/>
            <a:r>
              <a:rPr lang="en-US" dirty="0" smtClean="0"/>
              <a:t>Answer:</a:t>
            </a:r>
          </a:p>
          <a:p>
            <a:pPr lvl="0"/>
            <a:endParaRPr lang="en-US" dirty="0"/>
          </a:p>
          <a:p>
            <a:r>
              <a:rPr lang="en-US" sz="1600" dirty="0"/>
              <a:t>The most significant technical risk in the pre-construction phase is the development of the Camera sensors.  If an additional round of prototyping were needed then this could delay the initiation of the sensor procurement contract and could lengthen the Camera construction schedule.  We believe that through the D&amp;D efforts that the remaining technical risks are well in hand and do not pose a significant risk to the construction schedule.  However, there are real programmatic risks that could significantly impact the construction schedule, namely:</a:t>
            </a:r>
            <a:br>
              <a:rPr lang="en-US" sz="1600" dirty="0"/>
            </a:br>
            <a:r>
              <a:rPr lang="en-US" sz="1600" dirty="0"/>
              <a:t/>
            </a:r>
            <a:br>
              <a:rPr lang="en-US" sz="1600" dirty="0"/>
            </a:br>
            <a:r>
              <a:rPr lang="en-US" sz="1600" dirty="0"/>
              <a:t>1) Funding required to staff the project to the necessary levels needed at the start of construction;</a:t>
            </a:r>
            <a:br>
              <a:rPr lang="en-US" sz="1600" dirty="0"/>
            </a:br>
            <a:r>
              <a:rPr lang="en-US" sz="1600" dirty="0"/>
              <a:t/>
            </a:r>
            <a:br>
              <a:rPr lang="en-US" sz="1600" dirty="0"/>
            </a:br>
            <a:r>
              <a:rPr lang="en-US" sz="1600" dirty="0"/>
              <a:t>2) Funding the final design-build procurement strategy for the Dome, Mount and M2 fabrication so that these contracts can be released at their required early start dates; and</a:t>
            </a:r>
            <a:br>
              <a:rPr lang="en-US" sz="1600" dirty="0"/>
            </a:br>
            <a:r>
              <a:rPr lang="en-US" sz="1600" dirty="0"/>
              <a:t/>
            </a:r>
            <a:br>
              <a:rPr lang="en-US" sz="1600" dirty="0"/>
            </a:br>
            <a:r>
              <a:rPr lang="en-US" sz="1600" dirty="0"/>
              <a:t>3) Synchronizing the funding profiles and schedules of the DOE and NSF.</a:t>
            </a:r>
          </a:p>
          <a:p>
            <a:r>
              <a:rPr lang="en-US" sz="1600" dirty="0"/>
              <a:t>Discussion of these risks will be made available during the Project Management breakout session. </a:t>
            </a:r>
          </a:p>
        </p:txBody>
      </p:sp>
    </p:spTree>
    <p:extLst>
      <p:ext uri="{BB962C8B-B14F-4D97-AF65-F5344CB8AC3E}">
        <p14:creationId xmlns:p14="http://schemas.microsoft.com/office/powerpoint/2010/main" val="3141127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Related Questions Raised by the Committee</a:t>
            </a:r>
          </a:p>
        </p:txBody>
      </p:sp>
      <p:sp>
        <p:nvSpPr>
          <p:cNvPr id="3" name="Rectangle 2"/>
          <p:cNvSpPr/>
          <p:nvPr/>
        </p:nvSpPr>
        <p:spPr>
          <a:xfrm>
            <a:off x="381000" y="1066800"/>
            <a:ext cx="8382000" cy="3139321"/>
          </a:xfrm>
          <a:prstGeom prst="rect">
            <a:avLst/>
          </a:prstGeom>
        </p:spPr>
        <p:txBody>
          <a:bodyPr wrap="square">
            <a:spAutoFit/>
          </a:bodyPr>
          <a:lstStyle/>
          <a:p>
            <a:pPr lvl="0"/>
            <a:r>
              <a:rPr lang="en-US" dirty="0" smtClean="0"/>
              <a:t>22</a:t>
            </a:r>
            <a:r>
              <a:rPr lang="en-US" dirty="0"/>
              <a:t>) If there is any current dispute, claim or litigation which could have a material adverse effect on program costs, provide a discussion</a:t>
            </a:r>
            <a:r>
              <a:rPr lang="en-US" dirty="0" smtClean="0"/>
              <a:t>.</a:t>
            </a:r>
          </a:p>
          <a:p>
            <a:pPr lvl="0"/>
            <a:endParaRPr lang="en-US" dirty="0"/>
          </a:p>
          <a:p>
            <a:pPr lvl="0"/>
            <a:r>
              <a:rPr lang="en-US" dirty="0" smtClean="0"/>
              <a:t>Answer:</a:t>
            </a:r>
          </a:p>
          <a:p>
            <a:pPr lvl="0"/>
            <a:endParaRPr lang="en-US" dirty="0"/>
          </a:p>
          <a:p>
            <a:pPr lvl="0"/>
            <a:r>
              <a:rPr lang="en-US" dirty="0" smtClean="0"/>
              <a:t>There are currently no disputes, claims or litigation issues facing the project.</a:t>
            </a:r>
          </a:p>
          <a:p>
            <a:pPr lvl="0"/>
            <a:endParaRPr lang="en-US" dirty="0"/>
          </a:p>
          <a:p>
            <a:pPr lvl="0"/>
            <a:r>
              <a:rPr lang="en-US" dirty="0" smtClean="0"/>
              <a:t>It is common for large telescope projects to encounter environmental permitting issues that result in litigation.  The LSST Project has received all of its necessary permitting to proceed with construction in Chile.  The process and permitting has been approved by the NSF.</a:t>
            </a:r>
            <a:endParaRPr lang="en-US" dirty="0"/>
          </a:p>
        </p:txBody>
      </p:sp>
    </p:spTree>
    <p:extLst>
      <p:ext uri="{BB962C8B-B14F-4D97-AF65-F5344CB8AC3E}">
        <p14:creationId xmlns:p14="http://schemas.microsoft.com/office/powerpoint/2010/main" val="332447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End of charts</a:t>
            </a:r>
            <a:endParaRPr lang="en-US" dirty="0"/>
          </a:p>
        </p:txBody>
      </p:sp>
    </p:spTree>
    <p:extLst>
      <p:ext uri="{BB962C8B-B14F-4D97-AF65-F5344CB8AC3E}">
        <p14:creationId xmlns:p14="http://schemas.microsoft.com/office/powerpoint/2010/main" val="255676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2400" dirty="0">
                <a:latin typeface="Arial" charset="0"/>
                <a:ea typeface="ＭＳ Ｐゴシック" charset="0"/>
                <a:cs typeface="ＭＳ Ｐゴシック" charset="0"/>
              </a:rPr>
              <a:t>Risk management methodology comes from established practices</a:t>
            </a:r>
          </a:p>
        </p:txBody>
      </p:sp>
      <p:sp>
        <p:nvSpPr>
          <p:cNvPr id="27650" name="Content Placeholder 5"/>
          <p:cNvSpPr>
            <a:spLocks noGrp="1"/>
          </p:cNvSpPr>
          <p:nvPr>
            <p:ph type="body" idx="1"/>
          </p:nvPr>
        </p:nvSpPr>
        <p:spPr/>
        <p:txBody>
          <a:bodyPr/>
          <a:lstStyle/>
          <a:p>
            <a:pPr eaLnBrk="1" hangingPunct="1"/>
            <a:r>
              <a:rPr lang="en-US" dirty="0">
                <a:solidFill>
                  <a:srgbClr val="000000"/>
                </a:solidFill>
                <a:ea typeface="ＭＳ Ｐゴシック" charset="0"/>
                <a:cs typeface="ＭＳ Ｐゴシック" charset="0"/>
              </a:rPr>
              <a:t>Risk score based on Budget, Schedule, &amp; Performance impacts and Probability of occurrence.</a:t>
            </a:r>
          </a:p>
          <a:p>
            <a:pPr eaLnBrk="1" hangingPunct="1"/>
            <a:r>
              <a:rPr lang="en-US" dirty="0">
                <a:solidFill>
                  <a:srgbClr val="000000"/>
                </a:solidFill>
                <a:ea typeface="ＭＳ Ｐゴシック" charset="0"/>
                <a:cs typeface="ＭＳ Ｐゴシック" charset="0"/>
              </a:rPr>
              <a:t>Two assessments are made: Current State and Expected Residual after </a:t>
            </a:r>
            <a:r>
              <a:rPr lang="en-US" dirty="0" smtClean="0">
                <a:solidFill>
                  <a:srgbClr val="000000"/>
                </a:solidFill>
                <a:ea typeface="ＭＳ Ｐゴシック" charset="0"/>
                <a:cs typeface="ＭＳ Ｐゴシック" charset="0"/>
              </a:rPr>
              <a:t>mitigation at the start of construction.</a:t>
            </a:r>
            <a:endParaRPr lang="en-US" dirty="0">
              <a:solidFill>
                <a:srgbClr val="000000"/>
              </a:solidFill>
              <a:ea typeface="ＭＳ Ｐゴシック" charset="0"/>
              <a:cs typeface="ＭＳ Ｐゴシック" charset="0"/>
            </a:endParaRPr>
          </a:p>
          <a:p>
            <a:pPr eaLnBrk="1" hangingPunct="1"/>
            <a:r>
              <a:rPr lang="en-US" dirty="0">
                <a:solidFill>
                  <a:srgbClr val="000000"/>
                </a:solidFill>
                <a:ea typeface="ＭＳ Ｐゴシック" charset="0"/>
                <a:cs typeface="ＭＳ Ｐゴシック" charset="0"/>
              </a:rPr>
              <a:t>Periodically updated and reviewed to track mitigation progress and reassess current risks</a:t>
            </a:r>
          </a:p>
          <a:p>
            <a:pPr eaLnBrk="1" hangingPunct="1"/>
            <a:r>
              <a:rPr lang="en-US" dirty="0">
                <a:solidFill>
                  <a:srgbClr val="000000"/>
                </a:solidFill>
                <a:ea typeface="ＭＳ Ｐゴシック" charset="0"/>
                <a:cs typeface="ＭＳ Ｐゴシック" charset="0"/>
              </a:rPr>
              <a:t>Total Risk Exposure is Calculated: Impact * probability</a:t>
            </a:r>
          </a:p>
          <a:p>
            <a:pPr eaLnBrk="1" hangingPunct="1"/>
            <a:r>
              <a:rPr lang="en-US" dirty="0">
                <a:solidFill>
                  <a:srgbClr val="000000"/>
                </a:solidFill>
                <a:ea typeface="ＭＳ Ｐゴシック" charset="0"/>
                <a:cs typeface="ＭＳ Ｐゴシック" charset="0"/>
              </a:rPr>
              <a:t>Each subsystem and Systems Engineering track their risks</a:t>
            </a:r>
          </a:p>
          <a:p>
            <a:pPr eaLnBrk="1" hangingPunct="1"/>
            <a:r>
              <a:rPr lang="en-US" dirty="0">
                <a:solidFill>
                  <a:srgbClr val="000000"/>
                </a:solidFill>
                <a:ea typeface="ＭＳ Ｐゴシック" charset="0"/>
                <a:cs typeface="ＭＳ Ｐゴシック" charset="0"/>
              </a:rPr>
              <a:t>Top 10 from each subsystem &amp; SE forms the Major Threats List</a:t>
            </a:r>
          </a:p>
        </p:txBody>
      </p:sp>
      <p:sp>
        <p:nvSpPr>
          <p:cNvPr id="27651" name="TextBox 4"/>
          <p:cNvSpPr txBox="1">
            <a:spLocks noChangeArrowheads="1"/>
          </p:cNvSpPr>
          <p:nvPr/>
        </p:nvSpPr>
        <p:spPr bwMode="auto">
          <a:xfrm>
            <a:off x="4876800" y="6019800"/>
            <a:ext cx="404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C00000"/>
                </a:solidFill>
              </a:rPr>
              <a:t>Risk Management Plan: </a:t>
            </a:r>
            <a:r>
              <a:rPr lang="en-US" sz="2000" b="1" dirty="0">
                <a:solidFill>
                  <a:srgbClr val="C00000"/>
                </a:solidFill>
                <a:hlinkClick r:id="rId2"/>
              </a:rPr>
              <a:t>LPM-20</a:t>
            </a:r>
            <a:endParaRPr lang="en-US" sz="2000" b="1" dirty="0">
              <a:solidFill>
                <a:srgbClr val="C00000"/>
              </a:solidFill>
            </a:endParaRPr>
          </a:p>
        </p:txBody>
      </p:sp>
    </p:spTree>
    <p:extLst>
      <p:ext uri="{BB962C8B-B14F-4D97-AF65-F5344CB8AC3E}">
        <p14:creationId xmlns:p14="http://schemas.microsoft.com/office/powerpoint/2010/main" val="13459798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characterization</a:t>
            </a:r>
            <a:endParaRPr lang="en-US" dirty="0"/>
          </a:p>
        </p:txBody>
      </p:sp>
      <p:sp>
        <p:nvSpPr>
          <p:cNvPr id="3" name="Text Placeholder 2"/>
          <p:cNvSpPr>
            <a:spLocks noGrp="1"/>
          </p:cNvSpPr>
          <p:nvPr>
            <p:ph type="body" idx="1"/>
          </p:nvPr>
        </p:nvSpPr>
        <p:spPr/>
        <p:txBody>
          <a:bodyPr/>
          <a:lstStyle/>
          <a:p>
            <a:pPr marL="0" indent="0">
              <a:buNone/>
            </a:pPr>
            <a:r>
              <a:rPr lang="en-US" dirty="0" smtClean="0">
                <a:solidFill>
                  <a:srgbClr val="000000"/>
                </a:solidFill>
              </a:rPr>
              <a:t>Risks identification includes:</a:t>
            </a:r>
          </a:p>
          <a:p>
            <a:r>
              <a:rPr lang="en-US" sz="1800" dirty="0" smtClean="0">
                <a:solidFill>
                  <a:srgbClr val="000000"/>
                </a:solidFill>
              </a:rPr>
              <a:t>Unique identifier – subsystem + number (</a:t>
            </a:r>
            <a:r>
              <a:rPr lang="en-US" sz="1800" dirty="0" err="1" smtClean="0">
                <a:solidFill>
                  <a:srgbClr val="000000"/>
                </a:solidFill>
              </a:rPr>
              <a:t>eg</a:t>
            </a:r>
            <a:r>
              <a:rPr lang="en-US" sz="1800" dirty="0" smtClean="0">
                <a:solidFill>
                  <a:srgbClr val="000000"/>
                </a:solidFill>
              </a:rPr>
              <a:t> DM-31)</a:t>
            </a:r>
          </a:p>
          <a:p>
            <a:r>
              <a:rPr lang="en-US" sz="1800" dirty="0" smtClean="0">
                <a:solidFill>
                  <a:srgbClr val="000000"/>
                </a:solidFill>
              </a:rPr>
              <a:t>Control – Can the risk be targeted for mitigation by the project?</a:t>
            </a:r>
          </a:p>
          <a:p>
            <a:r>
              <a:rPr lang="en-US" sz="1800" dirty="0" smtClean="0">
                <a:solidFill>
                  <a:srgbClr val="000000"/>
                </a:solidFill>
              </a:rPr>
              <a:t>Title specific to the risk identified</a:t>
            </a:r>
          </a:p>
          <a:p>
            <a:r>
              <a:rPr lang="en-US" sz="1800" dirty="0" smtClean="0">
                <a:solidFill>
                  <a:srgbClr val="000000"/>
                </a:solidFill>
              </a:rPr>
              <a:t>Affected WBS</a:t>
            </a:r>
          </a:p>
          <a:p>
            <a:r>
              <a:rPr lang="en-US" sz="1800" dirty="0" smtClean="0">
                <a:solidFill>
                  <a:srgbClr val="000000"/>
                </a:solidFill>
              </a:rPr>
              <a:t>Responsible person</a:t>
            </a:r>
          </a:p>
          <a:p>
            <a:r>
              <a:rPr lang="en-US" sz="1800" dirty="0" smtClean="0">
                <a:solidFill>
                  <a:srgbClr val="000000"/>
                </a:solidFill>
              </a:rPr>
              <a:t>Detailed description in an IF-THEN format providing trigger and consequence</a:t>
            </a:r>
          </a:p>
          <a:p>
            <a:r>
              <a:rPr lang="en-US" sz="1800" dirty="0" smtClean="0">
                <a:solidFill>
                  <a:srgbClr val="000000"/>
                </a:solidFill>
              </a:rPr>
              <a:t>Current assessment</a:t>
            </a:r>
          </a:p>
          <a:p>
            <a:r>
              <a:rPr lang="en-US" sz="1800" dirty="0" smtClean="0">
                <a:solidFill>
                  <a:srgbClr val="000000"/>
                </a:solidFill>
              </a:rPr>
              <a:t>Mitigation description</a:t>
            </a:r>
          </a:p>
          <a:p>
            <a:r>
              <a:rPr lang="en-US" sz="1800" dirty="0" smtClean="0">
                <a:solidFill>
                  <a:srgbClr val="000000"/>
                </a:solidFill>
              </a:rPr>
              <a:t>Post-mitigation Assessment</a:t>
            </a:r>
          </a:p>
          <a:p>
            <a:r>
              <a:rPr lang="en-US" sz="1800" dirty="0" smtClean="0">
                <a:solidFill>
                  <a:srgbClr val="000000"/>
                </a:solidFill>
              </a:rPr>
              <a:t>Cost estimate to correct the risk should it materialize</a:t>
            </a:r>
          </a:p>
          <a:p>
            <a:endParaRPr lang="en-US" sz="1800" dirty="0">
              <a:solidFill>
                <a:srgbClr val="000000"/>
              </a:solidFill>
            </a:endParaRPr>
          </a:p>
        </p:txBody>
      </p:sp>
    </p:spTree>
    <p:extLst>
      <p:ext uri="{BB962C8B-B14F-4D97-AF65-F5344CB8AC3E}">
        <p14:creationId xmlns:p14="http://schemas.microsoft.com/office/powerpoint/2010/main" val="179294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a:latin typeface="Arial" charset="0"/>
                <a:ea typeface="ＭＳ Ｐゴシック" charset="0"/>
                <a:cs typeface="ＭＳ Ｐゴシック" charset="0"/>
              </a:rPr>
              <a:t>Scoring the risks</a:t>
            </a:r>
          </a:p>
        </p:txBody>
      </p:sp>
      <p:graphicFrame>
        <p:nvGraphicFramePr>
          <p:cNvPr id="3" name="Table 2"/>
          <p:cNvGraphicFramePr>
            <a:graphicFrameLocks noGrp="1"/>
          </p:cNvGraphicFramePr>
          <p:nvPr>
            <p:extLst>
              <p:ext uri="{D42A27DB-BD31-4B8C-83A1-F6EECF244321}">
                <p14:modId xmlns:p14="http://schemas.microsoft.com/office/powerpoint/2010/main" val="2085202756"/>
              </p:ext>
            </p:extLst>
          </p:nvPr>
        </p:nvGraphicFramePr>
        <p:xfrm>
          <a:off x="152400" y="1239925"/>
          <a:ext cx="8839200" cy="4703675"/>
        </p:xfrm>
        <a:graphic>
          <a:graphicData uri="http://schemas.openxmlformats.org/drawingml/2006/table">
            <a:tbl>
              <a:tblPr/>
              <a:tblGrid>
                <a:gridCol w="1828800"/>
                <a:gridCol w="1111250"/>
                <a:gridCol w="1431925"/>
                <a:gridCol w="1433513"/>
                <a:gridCol w="1890712"/>
                <a:gridCol w="1143000"/>
              </a:tblGrid>
              <a:tr h="36576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rPr>
                        <a:t>Impact Scoring:</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ＭＳ Ｐゴシック" charset="0"/>
                        </a:rPr>
                        <a:t>Impact level</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sz="1600" b="1" i="0" u="sng" strike="noStrike" cap="none" normalizeH="0" baseline="0">
                        <a:ln>
                          <a:noFill/>
                        </a:ln>
                        <a:solidFill>
                          <a:schemeClr val="tx1"/>
                        </a:solidFill>
                        <a:effectLst/>
                        <a:latin typeface="Arial" charset="0"/>
                        <a:ea typeface="ＭＳ Ｐゴシック" charset="0"/>
                      </a:endParaRPr>
                    </a:p>
                  </a:txBody>
                  <a:tcPr marL="0" marR="0" marT="0" marB="0"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ＭＳ Ｐゴシック" charset="0"/>
                        </a:rPr>
                        <a:t>Cost Impact</a:t>
                      </a:r>
                    </a:p>
                  </a:txBody>
                  <a:tcPr marL="0" marR="0" marT="0" marB="0"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ＭＳ Ｐゴシック" charset="0"/>
                        </a:rPr>
                        <a:t>Schedule Impact</a:t>
                      </a:r>
                    </a:p>
                  </a:txBody>
                  <a:tcPr marL="0" marR="0" marT="0" marB="0"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ＭＳ Ｐゴシック" charset="0"/>
                        </a:rPr>
                        <a:t>Performance Impact</a:t>
                      </a:r>
                    </a:p>
                  </a:txBody>
                  <a:tcPr marL="0" marR="0" marT="0" marB="0"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ＭＳ Ｐゴシック" charset="0"/>
                        </a:rPr>
                        <a:t>Impact Score</a:t>
                      </a:r>
                    </a:p>
                  </a:txBody>
                  <a:tcPr marL="0" marR="0" marT="0" marB="0" horzOverflow="overflow">
                    <a:lnL>
                      <a:noFill/>
                    </a:lnL>
                    <a:lnR>
                      <a:noFill/>
                    </a:lnR>
                    <a:lnT>
                      <a:noFill/>
                    </a:lnT>
                    <a:lnB>
                      <a:noFill/>
                    </a:lnB>
                    <a:lnTlToBr>
                      <a:noFill/>
                    </a:lnTlToBr>
                    <a:lnBlToTr>
                      <a:noFill/>
                    </a:lnBlToTr>
                    <a:solidFill>
                      <a:srgbClr val="CCFFFF"/>
                    </a:solidFill>
                  </a:tcPr>
                </a:tc>
              </a:tr>
              <a:tr h="25712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ＭＳ Ｐゴシック" charset="0"/>
                        </a:rPr>
                        <a:t>Insignificant</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&lt;$30k</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&lt;0.5 months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Not detectable</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1</a:t>
                      </a:r>
                    </a:p>
                  </a:txBody>
                  <a:tcPr marL="0" marR="0" marT="0" marB="0" anchor="ctr" horzOverflow="overflow">
                    <a:lnL>
                      <a:noFill/>
                    </a:lnL>
                    <a:lnR>
                      <a:noFill/>
                    </a:lnR>
                    <a:lnT>
                      <a:noFill/>
                    </a:lnT>
                    <a:lnB>
                      <a:noFill/>
                    </a:lnB>
                    <a:lnTlToBr>
                      <a:noFill/>
                    </a:lnTlToBr>
                    <a:lnBlToTr>
                      <a:noFill/>
                    </a:lnBlToTr>
                    <a:solidFill>
                      <a:srgbClr val="CCFFFF"/>
                    </a:solidFill>
                  </a:tcPr>
                </a:tc>
              </a:tr>
              <a:tr h="3444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ＭＳ Ｐゴシック" charset="0"/>
                        </a:rPr>
                        <a:t>Minor</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$30-200k</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0.5 - 1.5 months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Subsystem requirements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2</a:t>
                      </a:r>
                    </a:p>
                  </a:txBody>
                  <a:tcPr marL="0" marR="0" marT="0" marB="0" anchor="ctr" horzOverflow="overflow">
                    <a:lnL>
                      <a:noFill/>
                    </a:lnL>
                    <a:lnR>
                      <a:noFill/>
                    </a:lnR>
                    <a:lnT>
                      <a:noFill/>
                    </a:lnT>
                    <a:lnB>
                      <a:noFill/>
                    </a:lnB>
                    <a:lnTlToBr>
                      <a:noFill/>
                    </a:lnTlToBr>
                    <a:lnBlToTr>
                      <a:noFill/>
                    </a:lnBlToTr>
                    <a:solidFill>
                      <a:srgbClr val="CCFFFF"/>
                    </a:solidFill>
                  </a:tcPr>
                </a:tc>
              </a:tr>
              <a:tr h="3650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ea typeface="ＭＳ Ｐゴシック" charset="0"/>
                        </a:rPr>
                        <a:t>Moderate</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rPr>
                        <a:t>$200k-1.5M</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1.5 - 3 months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Level 2 rqt., SRD Design specs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3</a:t>
                      </a:r>
                    </a:p>
                  </a:txBody>
                  <a:tcPr marL="0" marR="0" marT="0" marB="0" anchor="ctr" horzOverflow="overflow">
                    <a:lnL>
                      <a:noFill/>
                    </a:lnL>
                    <a:lnR>
                      <a:noFill/>
                    </a:lnR>
                    <a:lnT>
                      <a:noFill/>
                    </a:lnT>
                    <a:lnB>
                      <a:noFill/>
                    </a:lnB>
                    <a:lnTlToBr>
                      <a:noFill/>
                    </a:lnTlToBr>
                    <a:lnBlToTr>
                      <a:noFill/>
                    </a:lnBlToTr>
                    <a:solidFill>
                      <a:srgbClr val="CCFFFF"/>
                    </a:solidFill>
                  </a:tcPr>
                </a:tc>
              </a:tr>
              <a:tr h="3650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ＭＳ Ｐゴシック" charset="0"/>
                        </a:rPr>
                        <a:t>High</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$1.5M-10M</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3 - 6 months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Level 1 rqt., SRD Minimum specs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4</a:t>
                      </a:r>
                    </a:p>
                  </a:txBody>
                  <a:tcPr marL="0" marR="0" marT="0" marB="0" anchor="ctr" horzOverflow="overflow">
                    <a:lnL>
                      <a:noFill/>
                    </a:lnL>
                    <a:lnR>
                      <a:noFill/>
                    </a:lnR>
                    <a:lnT>
                      <a:noFill/>
                    </a:lnT>
                    <a:lnB>
                      <a:noFill/>
                    </a:lnB>
                    <a:lnTlToBr>
                      <a:noFill/>
                    </a:lnTlToBr>
                    <a:lnBlToTr>
                      <a:noFill/>
                    </a:lnBlToTr>
                    <a:solidFill>
                      <a:srgbClr val="CCFFFF"/>
                    </a:solidFill>
                  </a:tcPr>
                </a:tc>
              </a:tr>
              <a:tr h="3444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ＭＳ Ｐゴシック" charset="0"/>
                        </a:rPr>
                        <a:t>Critical</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&gt;$10M</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&gt;6 months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Primary science missions</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5</a:t>
                      </a:r>
                    </a:p>
                  </a:txBody>
                  <a:tcPr marL="0" marR="0" marT="0" marB="0" anchor="ctr" horzOverflow="overflow">
                    <a:lnL>
                      <a:noFill/>
                    </a:lnL>
                    <a:lnR>
                      <a:noFill/>
                    </a:lnR>
                    <a:lnT>
                      <a:noFill/>
                    </a:lnT>
                    <a:lnB>
                      <a:noFill/>
                    </a:lnB>
                    <a:lnTlToBr>
                      <a:noFill/>
                    </a:lnTlToBr>
                    <a:lnBlToTr>
                      <a:noFill/>
                    </a:lnBlToTr>
                    <a:solidFill>
                      <a:srgbClr val="CCFFFF"/>
                    </a:solidFill>
                  </a:tcPr>
                </a:tc>
              </a:tr>
              <a:tr h="17935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r>
              <a:tr h="46345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rPr>
                        <a:t>Probability Scoring:</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ＭＳ Ｐゴシック" charset="0"/>
                        </a:rPr>
                        <a:t>Impact level</a:t>
                      </a:r>
                    </a:p>
                  </a:txBody>
                  <a:tcPr marL="0" marR="0" marT="0" marB="0"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ＭＳ Ｐゴシック" charset="0"/>
                        </a:rPr>
                        <a:t>Probability</a:t>
                      </a:r>
                    </a:p>
                  </a:txBody>
                  <a:tcPr marL="0" marR="0" marT="0" marB="0"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ＭＳ Ｐゴシック" charset="0"/>
                        </a:rPr>
                        <a:t>Probability Score</a:t>
                      </a:r>
                    </a:p>
                  </a:txBody>
                  <a:tcPr marL="0" marR="0" marT="0" marB="0"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r>
              <a:tr h="1825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ＭＳ Ｐゴシック" charset="0"/>
                        </a:rPr>
                        <a:t>Rare</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&lt;1%</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1</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r>
              <a:tr h="1825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ＭＳ Ｐゴシック" charset="0"/>
                        </a:rPr>
                        <a:t>Unlikely</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1-5%</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2</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r>
              <a:tr h="1825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ＭＳ Ｐゴシック" charset="0"/>
                        </a:rPr>
                        <a:t>Possible</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5-25%</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3</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r>
              <a:tr h="1825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ＭＳ Ｐゴシック" charset="0"/>
                        </a:rPr>
                        <a:t>Likely</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25-67%</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4</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r>
              <a:tr h="1825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ea typeface="ＭＳ Ｐゴシック" charset="0"/>
                        </a:rPr>
                        <a:t>Almost Certain</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&gt;67%</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rPr>
                        <a:t>5</a:t>
                      </a:r>
                    </a:p>
                  </a:txBody>
                  <a:tcPr marL="0" marR="0"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0"/>
                        </a:rPr>
                        <a:t> </a:t>
                      </a:r>
                    </a:p>
                  </a:txBody>
                  <a:tcPr marL="0" marR="0" marT="0" marB="0" anchor="b" horzOverflow="overflow">
                    <a:lnL>
                      <a:noFill/>
                    </a:lnL>
                    <a:lnR>
                      <a:noFill/>
                    </a:lnR>
                    <a:lnT>
                      <a:noFill/>
                    </a:lnT>
                    <a:lnB>
                      <a:noFill/>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786344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142875"/>
            <a:ext cx="6872288" cy="557213"/>
          </a:xfrm>
        </p:spPr>
        <p:txBody>
          <a:bodyPr/>
          <a:lstStyle/>
          <a:p>
            <a:r>
              <a:rPr lang="en-US" dirty="0">
                <a:latin typeface="Calibri" charset="0"/>
                <a:ea typeface="ＭＳ Ｐゴシック" charset="0"/>
                <a:cs typeface="ＭＳ Ｐゴシック" charset="0"/>
              </a:rPr>
              <a:t>Risks registry entries</a:t>
            </a:r>
          </a:p>
        </p:txBody>
      </p:sp>
      <p:graphicFrame>
        <p:nvGraphicFramePr>
          <p:cNvPr id="3" name="Table 2"/>
          <p:cNvGraphicFramePr>
            <a:graphicFrameLocks noGrp="1"/>
          </p:cNvGraphicFramePr>
          <p:nvPr/>
        </p:nvGraphicFramePr>
        <p:xfrm>
          <a:off x="358775" y="2284413"/>
          <a:ext cx="8451851" cy="2424112"/>
        </p:xfrm>
        <a:graphic>
          <a:graphicData uri="http://schemas.openxmlformats.org/drawingml/2006/table">
            <a:tbl>
              <a:tblPr/>
              <a:tblGrid>
                <a:gridCol w="825800"/>
                <a:gridCol w="602717"/>
                <a:gridCol w="669686"/>
                <a:gridCol w="1238920"/>
                <a:gridCol w="970064"/>
                <a:gridCol w="1984926"/>
                <a:gridCol w="962674"/>
                <a:gridCol w="1197064"/>
              </a:tblGrid>
              <a:tr h="709635">
                <a:tc>
                  <a:txBody>
                    <a:bodyPr/>
                    <a:lstStyle/>
                    <a:p>
                      <a:pPr algn="ctr" fontAlgn="b"/>
                      <a:r>
                        <a:rPr lang="en-US" sz="1200" b="1" i="0" u="none" strike="noStrike" dirty="0">
                          <a:solidFill>
                            <a:srgbClr val="000000"/>
                          </a:solidFill>
                          <a:effectLst/>
                          <a:latin typeface="Arial"/>
                        </a:rPr>
                        <a:t>Project System</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a:solidFill>
                            <a:srgbClr val="000000"/>
                          </a:solidFill>
                          <a:effectLst/>
                          <a:latin typeface="Arial"/>
                        </a:rPr>
                        <a:t>Risk ID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a:solidFill>
                            <a:srgbClr val="000000"/>
                          </a:solidFill>
                          <a:effectLst/>
                          <a:latin typeface="Arial"/>
                        </a:rPr>
                        <a:t>Can Be Targeted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a:solidFill>
                            <a:srgbClr val="000000"/>
                          </a:solidFill>
                          <a:effectLst/>
                          <a:latin typeface="Arial"/>
                        </a:rPr>
                        <a:t>Risk Title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effectLst/>
                          <a:latin typeface="Arial"/>
                        </a:rPr>
                        <a:t>WBS #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a:effectLst/>
                          <a:latin typeface="Arial"/>
                        </a:rPr>
                        <a:t>Description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a:effectLst/>
                          <a:latin typeface="Arial"/>
                        </a:rPr>
                        <a:t>Owner</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a:effectLst/>
                          <a:latin typeface="Arial"/>
                        </a:rPr>
                        <a:t>Appearance </a:t>
                      </a:r>
                      <a:br>
                        <a:rPr lang="en-US" sz="1200" b="1" i="0" u="none" strike="noStrike">
                          <a:effectLst/>
                          <a:latin typeface="Arial"/>
                        </a:rPr>
                      </a:br>
                      <a:r>
                        <a:rPr lang="en-US" sz="1200" b="1" i="0" u="none" strike="noStrike">
                          <a:effectLst/>
                          <a:latin typeface="Arial"/>
                        </a:rPr>
                        <a:t>Time Frame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r>
              <a:tr h="251199">
                <a:tc>
                  <a:txBody>
                    <a:bodyPr/>
                    <a:lstStyle/>
                    <a:p>
                      <a:pPr algn="l" fontAlgn="b"/>
                      <a:r>
                        <a:rPr lang="en-US" sz="1100" b="1" i="0" u="none" strike="noStrike" dirty="0">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100" b="1"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100" b="1"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100" b="1"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1"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1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F7964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463278">
                <a:tc>
                  <a:txBody>
                    <a:bodyPr/>
                    <a:lstStyle/>
                    <a:p>
                      <a:pPr algn="l" fontAlgn="ctr"/>
                      <a:r>
                        <a:rPr lang="en-US" sz="1200" b="1" i="0" u="none" strike="noStrike" dirty="0">
                          <a:effectLst/>
                          <a:latin typeface="Arial"/>
                        </a:rPr>
                        <a:t>SE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1" i="0" u="none" strike="noStrike" dirty="0">
                          <a:solidFill>
                            <a:srgbClr val="000000"/>
                          </a:solidFill>
                          <a:effectLst/>
                          <a:latin typeface="Arial"/>
                        </a:rPr>
                        <a:t>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dirty="0">
                          <a:effectLst/>
                          <a:latin typeface="Arial"/>
                        </a:rPr>
                        <a:t>Partly</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CF305"/>
                    </a:solidFill>
                  </a:tcPr>
                </a:tc>
                <a:tc>
                  <a:txBody>
                    <a:bodyPr/>
                    <a:lstStyle/>
                    <a:p>
                      <a:pPr algn="l" fontAlgn="ctr"/>
                      <a:r>
                        <a:rPr lang="en-US" sz="1200" b="1" i="0" u="none" strike="noStrike" dirty="0">
                          <a:solidFill>
                            <a:srgbClr val="000000"/>
                          </a:solidFill>
                          <a:effectLst/>
                          <a:latin typeface="Arial"/>
                        </a:rPr>
                        <a:t>Delay in Camera Delivery in Chile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dirty="0">
                          <a:effectLst/>
                          <a:latin typeface="Arial"/>
                        </a:rPr>
                        <a:t>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1" i="0" u="none" strike="noStrike" dirty="0">
                          <a:effectLst/>
                          <a:latin typeface="Arial"/>
                        </a:rPr>
                        <a:t>IF</a:t>
                      </a:r>
                      <a:r>
                        <a:rPr lang="en-US" sz="1200" b="0" i="0" u="none" strike="noStrike" dirty="0">
                          <a:effectLst/>
                          <a:latin typeface="Arial"/>
                        </a:rPr>
                        <a:t> the Integration of the Camera at SLAC falls behind schedule forcing a delay in shipping it to Chile, </a:t>
                      </a:r>
                      <a:r>
                        <a:rPr lang="en-US" sz="1200" b="1" i="0" u="none" strike="noStrike" dirty="0">
                          <a:effectLst/>
                          <a:latin typeface="Arial"/>
                        </a:rPr>
                        <a:t>THEN</a:t>
                      </a:r>
                      <a:r>
                        <a:rPr lang="en-US" sz="1200" b="0" i="0" u="none" strike="noStrike" dirty="0">
                          <a:effectLst/>
                          <a:latin typeface="Arial"/>
                        </a:rPr>
                        <a:t> the start of System Integration and Test will be delayed leading to a delay in start of operations.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dirty="0">
                          <a:effectLst/>
                          <a:latin typeface="Arial"/>
                        </a:rPr>
                        <a:t>C. Claver</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dirty="0">
                          <a:effectLst/>
                          <a:latin typeface="Arial"/>
                        </a:rPr>
                        <a:t>Construction</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9733" name="TextBox 3"/>
          <p:cNvSpPr txBox="1">
            <a:spLocks noChangeArrowheads="1"/>
          </p:cNvSpPr>
          <p:nvPr/>
        </p:nvSpPr>
        <p:spPr bwMode="auto">
          <a:xfrm>
            <a:off x="4148138" y="4945063"/>
            <a:ext cx="3486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The “If-Then” risk statement format captures both the trigger and consequence</a:t>
            </a:r>
          </a:p>
        </p:txBody>
      </p:sp>
      <p:sp>
        <p:nvSpPr>
          <p:cNvPr id="29734" name="TextBox 4"/>
          <p:cNvSpPr txBox="1">
            <a:spLocks noChangeArrowheads="1"/>
          </p:cNvSpPr>
          <p:nvPr/>
        </p:nvSpPr>
        <p:spPr bwMode="auto">
          <a:xfrm>
            <a:off x="5969000" y="1808163"/>
            <a:ext cx="2271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All risks have an owner</a:t>
            </a:r>
          </a:p>
        </p:txBody>
      </p:sp>
      <p:sp>
        <p:nvSpPr>
          <p:cNvPr id="29735" name="TextBox 5"/>
          <p:cNvSpPr txBox="1">
            <a:spLocks noChangeArrowheads="1"/>
          </p:cNvSpPr>
          <p:nvPr/>
        </p:nvSpPr>
        <p:spPr bwMode="auto">
          <a:xfrm>
            <a:off x="857250" y="4838700"/>
            <a:ext cx="2543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Is this risk within our control to target for mitigation?</a:t>
            </a:r>
          </a:p>
        </p:txBody>
      </p:sp>
    </p:spTree>
    <p:extLst>
      <p:ext uri="{BB962C8B-B14F-4D97-AF65-F5344CB8AC3E}">
        <p14:creationId xmlns:p14="http://schemas.microsoft.com/office/powerpoint/2010/main" val="10730714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143000" y="0"/>
            <a:ext cx="6172200" cy="831850"/>
          </a:xfrm>
        </p:spPr>
        <p:txBody>
          <a:bodyPr/>
          <a:lstStyle/>
          <a:p>
            <a:r>
              <a:rPr lang="en-US" sz="2400" dirty="0">
                <a:latin typeface="Calibri" charset="0"/>
                <a:ea typeface="ＭＳ Ｐゴシック" charset="0"/>
                <a:cs typeface="ＭＳ Ｐゴシック" charset="0"/>
              </a:rPr>
              <a:t>Each risk has 2 assessments:</a:t>
            </a:r>
            <a:br>
              <a:rPr lang="en-US" sz="2400"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current and post mitigation</a:t>
            </a:r>
          </a:p>
        </p:txBody>
      </p:sp>
      <p:graphicFrame>
        <p:nvGraphicFramePr>
          <p:cNvPr id="5" name="Table 4"/>
          <p:cNvGraphicFramePr>
            <a:graphicFrameLocks noGrp="1"/>
          </p:cNvGraphicFramePr>
          <p:nvPr/>
        </p:nvGraphicFramePr>
        <p:xfrm>
          <a:off x="889000" y="1169988"/>
          <a:ext cx="7366000" cy="2039936"/>
        </p:xfrm>
        <a:graphic>
          <a:graphicData uri="http://schemas.openxmlformats.org/drawingml/2006/table">
            <a:tbl>
              <a:tblPr/>
              <a:tblGrid>
                <a:gridCol w="1371600"/>
                <a:gridCol w="990600"/>
                <a:gridCol w="1231900"/>
                <a:gridCol w="1409700"/>
                <a:gridCol w="1028700"/>
                <a:gridCol w="1333500"/>
              </a:tblGrid>
              <a:tr h="304857">
                <a:tc gridSpan="6">
                  <a:txBody>
                    <a:bodyPr/>
                    <a:lstStyle/>
                    <a:p>
                      <a:pPr algn="ctr" fontAlgn="b"/>
                      <a:r>
                        <a:rPr lang="en-US" sz="2000" b="1" i="0" u="none" strike="noStrike">
                          <a:effectLst/>
                          <a:latin typeface="Arial"/>
                        </a:rPr>
                        <a:t>Current Assessment</a:t>
                      </a:r>
                    </a:p>
                  </a:txBody>
                  <a:tcPr marL="0" marR="0" marT="0" marB="0" anchor="b">
                    <a:lnL w="19050" cap="flat" cmpd="sng" algn="ctr">
                      <a:solidFill>
                        <a:srgbClr val="F79646"/>
                      </a:solidFill>
                      <a:prstDash val="solid"/>
                      <a:round/>
                      <a:headEnd type="none" w="med" len="med"/>
                      <a:tailEnd type="none" w="med" len="med"/>
                    </a:lnL>
                    <a:lnR w="1905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9050" cap="flat" cmpd="sng" algn="ctr">
                      <a:solidFill>
                        <a:srgbClr val="F7964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9160">
                <a:tc>
                  <a:txBody>
                    <a:bodyPr/>
                    <a:lstStyle/>
                    <a:p>
                      <a:pPr algn="ctr" fontAlgn="ctr"/>
                      <a:r>
                        <a:rPr lang="en-US" sz="1400" b="1" i="0" u="none" strike="noStrike">
                          <a:effectLst/>
                          <a:latin typeface="Arial"/>
                        </a:rPr>
                        <a:t>Probability Score</a:t>
                      </a:r>
                    </a:p>
                  </a:txBody>
                  <a:tcPr marL="0" marR="0" marT="0" marB="0" anchor="ctr">
                    <a:lnL w="19050" cap="flat" cmpd="sng" algn="ctr">
                      <a:solidFill>
                        <a:srgbClr val="F79646"/>
                      </a:solidFill>
                      <a:prstDash val="solid"/>
                      <a:round/>
                      <a:headEnd type="none" w="med" len="med"/>
                      <a:tailEnd type="none" w="med" len="med"/>
                    </a:lnL>
                    <a:lnR>
                      <a:noFill/>
                    </a:lnR>
                    <a:lnT w="19050" cap="flat" cmpd="sng" algn="ctr">
                      <a:solidFill>
                        <a:srgbClr val="F7964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400" b="1" i="0" u="none" strike="noStrike">
                          <a:effectLst/>
                          <a:latin typeface="Arial"/>
                        </a:rPr>
                        <a:t>Cost Impact Score</a:t>
                      </a:r>
                    </a:p>
                  </a:txBody>
                  <a:tcPr marL="0" marR="0" marT="0" marB="0" anchor="ctr">
                    <a:lnL>
                      <a:noFill/>
                    </a:lnL>
                    <a:lnR>
                      <a:noFill/>
                    </a:lnR>
                    <a:lnT w="19050" cap="flat" cmpd="sng" algn="ctr">
                      <a:solidFill>
                        <a:srgbClr val="F7964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400" b="1" i="0" u="none" strike="noStrike">
                          <a:effectLst/>
                          <a:latin typeface="Arial"/>
                        </a:rPr>
                        <a:t>Schedule Impact Score</a:t>
                      </a:r>
                    </a:p>
                  </a:txBody>
                  <a:tcPr marL="0" marR="0" marT="0" marB="0" anchor="ctr">
                    <a:lnL>
                      <a:noFill/>
                    </a:lnL>
                    <a:lnR>
                      <a:noFill/>
                    </a:lnR>
                    <a:lnT w="19050" cap="flat" cmpd="sng" algn="ctr">
                      <a:solidFill>
                        <a:srgbClr val="F7964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400" b="1" i="0" u="none" strike="noStrike">
                          <a:effectLst/>
                          <a:latin typeface="Arial"/>
                        </a:rPr>
                        <a:t>Performance Impact Score</a:t>
                      </a:r>
                    </a:p>
                  </a:txBody>
                  <a:tcPr marL="0" marR="0" marT="0" marB="0" anchor="ctr">
                    <a:lnL>
                      <a:noFill/>
                    </a:lnL>
                    <a:lnR>
                      <a:noFill/>
                    </a:lnR>
                    <a:lnT w="19050" cap="flat" cmpd="sng" algn="ctr">
                      <a:solidFill>
                        <a:srgbClr val="F7964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1400" b="1" i="0" u="none" strike="noStrike">
                          <a:effectLst/>
                          <a:latin typeface="Arial"/>
                        </a:rPr>
                        <a:t>Risk Exposure (Calculated)</a:t>
                      </a:r>
                    </a:p>
                  </a:txBody>
                  <a:tcPr marL="0" marR="0" marT="0" marB="0" anchor="ctr">
                    <a:lnL>
                      <a:noFill/>
                    </a:lnL>
                    <a:lnR w="1905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r>
              <a:tr h="236871">
                <a:tc>
                  <a:txBody>
                    <a:bodyPr/>
                    <a:lstStyle/>
                    <a:p>
                      <a:pPr algn="ctr" fontAlgn="b"/>
                      <a:r>
                        <a:rPr lang="en-US" sz="1200" b="1" i="0" u="none" strike="noStrike">
                          <a:effectLst/>
                          <a:latin typeface="Arial"/>
                        </a:rPr>
                        <a:t> </a:t>
                      </a:r>
                    </a:p>
                  </a:txBody>
                  <a:tcPr marL="0" marR="0" marT="0" marB="0" anchor="b">
                    <a:lnL w="19050" cap="flat" cmpd="sng" algn="ctr">
                      <a:solidFill>
                        <a:srgbClr val="F7964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4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29048">
                <a:tc>
                  <a:txBody>
                    <a:bodyPr/>
                    <a:lstStyle/>
                    <a:p>
                      <a:pPr algn="ctr" fontAlgn="ctr"/>
                      <a:r>
                        <a:rPr lang="en-US" sz="1400" b="1" i="0" u="none" strike="noStrike">
                          <a:effectLst/>
                          <a:latin typeface="Arial"/>
                        </a:rPr>
                        <a:t>3</a:t>
                      </a:r>
                    </a:p>
                  </a:txBody>
                  <a:tcPr marL="0" marR="0" marT="0" marB="0" anchor="ctr">
                    <a:lnL w="19050" cap="flat" cmpd="sng" algn="ctr">
                      <a:solidFill>
                        <a:srgbClr val="F79646"/>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a:effectLst/>
                          <a:latin typeface="Arial"/>
                        </a:rPr>
                        <a:t>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effectLst/>
                          <a:latin typeface="Arial"/>
                        </a:rPr>
                        <a:t>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effectLst/>
                          <a:latin typeface="Arial"/>
                        </a:rPr>
                        <a:t>1</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effectLst/>
                          <a:latin typeface="Arial"/>
                        </a:rPr>
                        <a:t>10.2</a:t>
                      </a:r>
                    </a:p>
                  </a:txBody>
                  <a:tcPr marL="0" marR="0" marT="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a:effectLst/>
                          <a:latin typeface="Arial"/>
                        </a:rPr>
                        <a:t>Moderate</a:t>
                      </a:r>
                    </a:p>
                  </a:txBody>
                  <a:tcPr marL="0" marR="0" marT="0" marB="0" anchor="ctr">
                    <a:lnL>
                      <a:noFill/>
                    </a:lnL>
                    <a:lnR w="19050" cap="flat" cmpd="sng" algn="ctr">
                      <a:solidFill>
                        <a:srgbClr val="F79646"/>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bl>
          </a:graphicData>
        </a:graphic>
      </p:graphicFrame>
      <p:graphicFrame>
        <p:nvGraphicFramePr>
          <p:cNvPr id="6" name="Table 5"/>
          <p:cNvGraphicFramePr>
            <a:graphicFrameLocks noGrp="1"/>
          </p:cNvGraphicFramePr>
          <p:nvPr/>
        </p:nvGraphicFramePr>
        <p:xfrm>
          <a:off x="889000" y="3830638"/>
          <a:ext cx="7366000" cy="1912937"/>
        </p:xfrm>
        <a:graphic>
          <a:graphicData uri="http://schemas.openxmlformats.org/drawingml/2006/table">
            <a:tbl>
              <a:tblPr/>
              <a:tblGrid>
                <a:gridCol w="1371600"/>
                <a:gridCol w="990600"/>
                <a:gridCol w="1231900"/>
                <a:gridCol w="1409700"/>
                <a:gridCol w="1028700"/>
                <a:gridCol w="1333500"/>
              </a:tblGrid>
              <a:tr h="342598">
                <a:tc gridSpan="6">
                  <a:txBody>
                    <a:bodyPr/>
                    <a:lstStyle/>
                    <a:p>
                      <a:pPr algn="ctr" fontAlgn="b"/>
                      <a:r>
                        <a:rPr lang="en-US" sz="2000" b="1" i="0" u="none" strike="noStrike">
                          <a:effectLst/>
                          <a:latin typeface="Arial"/>
                        </a:rPr>
                        <a:t>Post-Mitigation Assessment: Residual Risk</a:t>
                      </a:r>
                    </a:p>
                  </a:txBody>
                  <a:tcPr marL="0" marR="0" marT="0" marB="0" anchor="b">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9455">
                <a:tc>
                  <a:txBody>
                    <a:bodyPr/>
                    <a:lstStyle/>
                    <a:p>
                      <a:pPr algn="ctr" fontAlgn="ctr"/>
                      <a:r>
                        <a:rPr lang="en-US" sz="1400" b="1" i="0" u="none" strike="noStrike" dirty="0">
                          <a:effectLst/>
                          <a:latin typeface="Arial"/>
                        </a:rPr>
                        <a:t>Probability Score</a:t>
                      </a:r>
                    </a:p>
                  </a:txBody>
                  <a:tcPr marL="0" marR="0" marT="0" marB="0" anchor="ctr">
                    <a:lnL w="1905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400" b="1" i="0" u="none" strike="noStrike">
                          <a:effectLst/>
                          <a:latin typeface="Arial"/>
                        </a:rPr>
                        <a:t>Cost Impact Score</a:t>
                      </a:r>
                    </a:p>
                  </a:txBody>
                  <a:tcPr marL="0" marR="0" marT="0" marB="0" anchor="ctr">
                    <a:lnL>
                      <a:noFill/>
                    </a:lnL>
                    <a:lnR>
                      <a:noFill/>
                    </a:lnR>
                    <a:lnT w="1905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400" b="1" i="0" u="none" strike="noStrike">
                          <a:effectLst/>
                          <a:latin typeface="Arial"/>
                        </a:rPr>
                        <a:t>Schedule Impact Score</a:t>
                      </a:r>
                    </a:p>
                  </a:txBody>
                  <a:tcPr marL="0" marR="0" marT="0" marB="0" anchor="ctr">
                    <a:lnL>
                      <a:noFill/>
                    </a:lnL>
                    <a:lnR>
                      <a:noFill/>
                    </a:lnR>
                    <a:lnT w="1905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400" b="1" i="0" u="none" strike="noStrike">
                          <a:effectLst/>
                          <a:latin typeface="Arial"/>
                        </a:rPr>
                        <a:t>Performance Impact Score</a:t>
                      </a:r>
                    </a:p>
                  </a:txBody>
                  <a:tcPr marL="0" marR="0" marT="0" marB="0" anchor="ctr">
                    <a:lnL>
                      <a:noFill/>
                    </a:lnL>
                    <a:lnR>
                      <a:noFill/>
                    </a:lnR>
                    <a:lnT w="1905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1400" b="1" i="0" u="none" strike="noStrike">
                          <a:effectLst/>
                          <a:latin typeface="Arial"/>
                        </a:rPr>
                        <a:t>Risk Exposure (Calculated)</a:t>
                      </a:r>
                    </a:p>
                  </a:txBody>
                  <a:tcPr marL="0" marR="0" marT="0" marB="0" anchor="ctr">
                    <a:lnL>
                      <a:noFill/>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r>
              <a:tr h="205559">
                <a:tc>
                  <a:txBody>
                    <a:bodyPr/>
                    <a:lstStyle/>
                    <a:p>
                      <a:pPr algn="ctr" fontAlgn="b"/>
                      <a:r>
                        <a:rPr lang="en-US" sz="1200" b="1" i="0" u="none" strike="noStrike">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sng"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645325">
                <a:tc>
                  <a:txBody>
                    <a:bodyPr/>
                    <a:lstStyle/>
                    <a:p>
                      <a:pPr algn="ctr" fontAlgn="ctr"/>
                      <a:r>
                        <a:rPr lang="en-US" sz="1400" b="1" i="0" u="none" strike="noStrike">
                          <a:effectLst/>
                          <a:latin typeface="Arial"/>
                        </a:rPr>
                        <a:t>2</a:t>
                      </a:r>
                    </a:p>
                  </a:txBody>
                  <a:tcPr marL="0" marR="0" marT="0" marB="0" anchor="ctr">
                    <a:lnL w="19050" cap="flat" cmpd="sng" algn="ctr">
                      <a:solidFill>
                        <a:srgbClr val="4BACC6"/>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effectLst/>
                          <a:latin typeface="Arial"/>
                        </a:rPr>
                        <a:t>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effectLst/>
                          <a:latin typeface="Arial"/>
                        </a:rPr>
                        <a:t>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a:effectLst/>
                          <a:latin typeface="Arial"/>
                        </a:rPr>
                        <a:t>2</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effectLst/>
                          <a:latin typeface="Arial"/>
                        </a:rPr>
                        <a:t>4.0</a:t>
                      </a:r>
                    </a:p>
                  </a:txBody>
                  <a:tcPr marL="0" marR="0" marT="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a:effectLst/>
                          <a:latin typeface="Arial"/>
                        </a:rPr>
                        <a:t>Insignificant</a:t>
                      </a:r>
                    </a:p>
                  </a:txBody>
                  <a:tcPr marL="0" marR="0" marT="0" marB="0" anchor="ctr">
                    <a:lnL>
                      <a:noFill/>
                    </a:lnL>
                    <a:lnR w="19050" cap="flat" cmpd="sng" algn="ctr">
                      <a:solidFill>
                        <a:srgbClr val="F79646"/>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r>
            </a:tbl>
          </a:graphicData>
        </a:graphic>
      </p:graphicFrame>
      <p:graphicFrame>
        <p:nvGraphicFramePr>
          <p:cNvPr id="7" name="Table 6"/>
          <p:cNvGraphicFramePr>
            <a:graphicFrameLocks noGrp="1"/>
          </p:cNvGraphicFramePr>
          <p:nvPr/>
        </p:nvGraphicFramePr>
        <p:xfrm>
          <a:off x="2160588" y="3654425"/>
          <a:ext cx="4302125" cy="2270125"/>
        </p:xfrm>
        <a:graphic>
          <a:graphicData uri="http://schemas.openxmlformats.org/drawingml/2006/table">
            <a:tbl>
              <a:tblPr/>
              <a:tblGrid>
                <a:gridCol w="4302125"/>
              </a:tblGrid>
              <a:tr h="304887">
                <a:tc>
                  <a:txBody>
                    <a:bodyPr/>
                    <a:lstStyle/>
                    <a:p>
                      <a:pPr algn="ctr" fontAlgn="b"/>
                      <a:r>
                        <a:rPr lang="en-US" sz="2000" b="1" i="0" u="none" strike="noStrike">
                          <a:effectLst/>
                          <a:latin typeface="Arial"/>
                        </a:rPr>
                        <a:t>Mitigation Action</a:t>
                      </a:r>
                    </a:p>
                  </a:txBody>
                  <a:tcPr marL="0" marR="0" marT="0" marB="0" anchor="b">
                    <a:lnL w="19050" cap="flat" cmpd="sng" algn="ctr">
                      <a:solidFill>
                        <a:srgbClr val="F7964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solidFill>
                  </a:tcPr>
                </a:tc>
              </a:tr>
              <a:tr h="471289">
                <a:tc>
                  <a:txBody>
                    <a:bodyPr/>
                    <a:lstStyle/>
                    <a:p>
                      <a:pPr algn="ctr" fontAlgn="ctr"/>
                      <a:r>
                        <a:rPr lang="en-US" sz="1400" b="1" i="0" u="none" strike="noStrike" dirty="0">
                          <a:effectLst/>
                          <a:latin typeface="Arial"/>
                        </a:rPr>
                        <a:t> </a:t>
                      </a:r>
                    </a:p>
                  </a:txBody>
                  <a:tcPr marL="0" marR="0" marT="0" marB="0" anchor="ctr">
                    <a:lnL>
                      <a:noFill/>
                    </a:lnL>
                    <a:lnR>
                      <a:noFill/>
                    </a:lnR>
                    <a:lnT w="19050" cap="flat" cmpd="sng" algn="ctr">
                      <a:solidFill>
                        <a:srgbClr val="00B050"/>
                      </a:solidFill>
                      <a:prstDash val="solid"/>
                      <a:round/>
                      <a:headEnd type="none" w="med" len="med"/>
                      <a:tailEnd type="none" w="med" len="med"/>
                    </a:lnT>
                    <a:lnB>
                      <a:noFill/>
                    </a:lnB>
                    <a:solidFill>
                      <a:srgbClr val="CCFFCC"/>
                    </a:solidFill>
                  </a:tcPr>
                </a:tc>
              </a:tr>
              <a:tr h="213421">
                <a:tc>
                  <a:txBody>
                    <a:bodyPr/>
                    <a:lstStyle/>
                    <a:p>
                      <a:pPr algn="l" fontAlgn="b"/>
                      <a:r>
                        <a:rPr lang="en-US" sz="1400" b="0" i="0" u="none" strike="noStrike">
                          <a:effectLst/>
                          <a:latin typeface="Arial"/>
                        </a:rPr>
                        <a:t> </a:t>
                      </a:r>
                    </a:p>
                  </a:txBody>
                  <a:tcPr marL="0" marR="0" marT="0" marB="0" anchor="b">
                    <a:lnL w="19050" cap="flat" cmpd="sng" algn="ctr">
                      <a:solidFill>
                        <a:srgbClr val="F79646"/>
                      </a:solidFill>
                      <a:prstDash val="solid"/>
                      <a:round/>
                      <a:headEnd type="none" w="med" len="med"/>
                      <a:tailEnd type="none" w="med" len="med"/>
                    </a:lnL>
                    <a:lnR w="19050" cap="flat" cmpd="sng" algn="ctr">
                      <a:solidFill>
                        <a:srgbClr val="4BACC6"/>
                      </a:solidFill>
                      <a:prstDash val="solid"/>
                      <a:round/>
                      <a:headEnd type="none" w="med" len="med"/>
                      <a:tailEnd type="none" w="med" len="med"/>
                    </a:lnR>
                    <a:lnT>
                      <a:noFill/>
                    </a:lnT>
                    <a:lnB>
                      <a:noFill/>
                    </a:lnB>
                    <a:solidFill>
                      <a:srgbClr val="9BBB59"/>
                    </a:solidFill>
                  </a:tcPr>
                </a:tc>
              </a:tr>
              <a:tr h="1280528">
                <a:tc>
                  <a:txBody>
                    <a:bodyPr/>
                    <a:lstStyle/>
                    <a:p>
                      <a:pPr algn="l" fontAlgn="ctr"/>
                      <a:r>
                        <a:rPr lang="en-US" sz="1400" b="1" i="0" u="none" strike="noStrike" dirty="0">
                          <a:effectLst/>
                          <a:latin typeface="Arial"/>
                        </a:rPr>
                        <a:t>PRIMARY:</a:t>
                      </a:r>
                      <a:r>
                        <a:rPr lang="en-US" sz="1400" b="0" i="0" u="none" strike="noStrike" dirty="0">
                          <a:effectLst/>
                          <a:latin typeface="Arial"/>
                        </a:rPr>
                        <a:t> Work with Camera to for early identification of schedule slip potential.   Develop strategies with the camera to accelerate final testing before shipping.</a:t>
                      </a:r>
                      <a:br>
                        <a:rPr lang="en-US" sz="1400" b="0" i="0" u="none" strike="noStrike" dirty="0">
                          <a:effectLst/>
                          <a:latin typeface="Arial"/>
                        </a:rPr>
                      </a:br>
                      <a:r>
                        <a:rPr lang="en-US" sz="1400" b="0" i="0" u="none" strike="noStrike" dirty="0">
                          <a:effectLst/>
                          <a:latin typeface="Arial"/>
                        </a:rPr>
                        <a:t/>
                      </a:r>
                      <a:br>
                        <a:rPr lang="en-US" sz="1400" b="0" i="0" u="none" strike="noStrike" dirty="0">
                          <a:effectLst/>
                          <a:latin typeface="Arial"/>
                        </a:rPr>
                      </a:br>
                      <a:r>
                        <a:rPr lang="en-US" sz="1400" b="1" i="0" u="none" strike="noStrike" dirty="0">
                          <a:effectLst/>
                          <a:latin typeface="Arial"/>
                        </a:rPr>
                        <a:t>SECONDARY: </a:t>
                      </a:r>
                      <a:r>
                        <a:rPr lang="en-US" sz="1400" b="0" i="0" u="none" strike="noStrike" dirty="0">
                          <a:effectLst/>
                          <a:latin typeface="Arial"/>
                        </a:rPr>
                        <a:t> The camera can be shipped to Chile without a fully populated FPA.</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111442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700"/>
                                        <p:tgtEl>
                                          <p:spTgt spid="7"/>
                                        </p:tgtEl>
                                      </p:cBhvr>
                                    </p:animEffect>
                                    <p:set>
                                      <p:cBhvr>
                                        <p:cTn id="12" dur="1" fill="hold">
                                          <p:stCondLst>
                                            <p:cond delay="6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Calibri" charset="0"/>
                <a:ea typeface="ＭＳ Ｐゴシック" charset="0"/>
                <a:cs typeface="ＭＳ Ｐゴシック" charset="0"/>
              </a:rPr>
              <a:t>Project tracks </a:t>
            </a:r>
            <a:r>
              <a:rPr lang="en-US" dirty="0" smtClean="0">
                <a:latin typeface="Calibri" charset="0"/>
                <a:ea typeface="ＭＳ Ｐゴシック" charset="0"/>
                <a:cs typeface="ＭＳ Ｐゴシック" charset="0"/>
              </a:rPr>
              <a:t>304 </a:t>
            </a:r>
            <a:r>
              <a:rPr lang="en-US" dirty="0">
                <a:latin typeface="Calibri" charset="0"/>
                <a:ea typeface="ＭＳ Ｐゴシック" charset="0"/>
                <a:cs typeface="ＭＳ Ｐゴシック" charset="0"/>
              </a:rPr>
              <a:t>risks in </a:t>
            </a:r>
            <a:r>
              <a:rPr lang="en-US" dirty="0" smtClean="0">
                <a:latin typeface="Calibri" charset="0"/>
                <a:ea typeface="ＭＳ Ｐゴシック" charset="0"/>
                <a:cs typeface="ＭＳ Ｐゴシック" charset="0"/>
              </a:rPr>
              <a:t>6 registers &amp; Current top risks</a:t>
            </a:r>
            <a:endParaRPr lang="en-US" dirty="0">
              <a:latin typeface="Calibri" charset="0"/>
              <a:ea typeface="ＭＳ Ｐゴシック" charset="0"/>
              <a:cs typeface="ＭＳ Ｐゴシック" charset="0"/>
            </a:endParaRPr>
          </a:p>
        </p:txBody>
      </p:sp>
      <p:sp>
        <p:nvSpPr>
          <p:cNvPr id="3" name="Content Placeholder 2"/>
          <p:cNvSpPr>
            <a:spLocks noGrp="1"/>
          </p:cNvSpPr>
          <p:nvPr>
            <p:ph idx="4294967295"/>
          </p:nvPr>
        </p:nvSpPr>
        <p:spPr>
          <a:xfrm>
            <a:off x="0" y="838200"/>
            <a:ext cx="8763000" cy="5632450"/>
          </a:xfrm>
        </p:spPr>
        <p:txBody>
          <a:bodyPr/>
          <a:lstStyle/>
          <a:p>
            <a:pPr>
              <a:defRPr/>
            </a:pPr>
            <a:r>
              <a:rPr lang="en-US" sz="2000" dirty="0" smtClean="0"/>
              <a:t>Systems Engineering (includes Commissioning)</a:t>
            </a:r>
          </a:p>
          <a:p>
            <a:pPr lvl="1">
              <a:defRPr/>
            </a:pPr>
            <a:r>
              <a:rPr lang="en-US" sz="1600" dirty="0" smtClean="0"/>
              <a:t>34 risks tracked</a:t>
            </a:r>
          </a:p>
          <a:p>
            <a:pPr lvl="1">
              <a:defRPr/>
            </a:pPr>
            <a:r>
              <a:rPr lang="en-US" sz="1600" b="1" dirty="0" smtClean="0">
                <a:solidFill>
                  <a:srgbClr val="E46C0A"/>
                </a:solidFill>
              </a:rPr>
              <a:t>Top risk:  </a:t>
            </a:r>
            <a:r>
              <a:rPr lang="en-US" sz="1600" b="1" dirty="0" smtClean="0">
                <a:latin typeface="Arial"/>
              </a:rPr>
              <a:t>IF</a:t>
            </a:r>
            <a:r>
              <a:rPr lang="en-US" sz="1600" dirty="0" smtClean="0">
                <a:latin typeface="Arial"/>
              </a:rPr>
              <a:t> the Integration of the Camera at SLAC falls behind schedule forcing a delay in shipping it to Chile, </a:t>
            </a:r>
            <a:r>
              <a:rPr lang="en-US" sz="1600" b="1" dirty="0" smtClean="0">
                <a:latin typeface="Arial"/>
              </a:rPr>
              <a:t>THEN</a:t>
            </a:r>
            <a:r>
              <a:rPr lang="en-US" sz="1600" dirty="0" smtClean="0">
                <a:latin typeface="Arial"/>
              </a:rPr>
              <a:t> the start of System Integration and Test will be delayed leading to a delay in start of operations.</a:t>
            </a:r>
            <a:endParaRPr lang="en-US" sz="1600" b="1" dirty="0" smtClean="0">
              <a:solidFill>
                <a:srgbClr val="E46C0A"/>
              </a:solidFill>
            </a:endParaRPr>
          </a:p>
          <a:p>
            <a:pPr>
              <a:defRPr/>
            </a:pPr>
            <a:r>
              <a:rPr lang="en-US" sz="2000" dirty="0" smtClean="0"/>
              <a:t>Telescope and Site</a:t>
            </a:r>
          </a:p>
          <a:p>
            <a:pPr lvl="1">
              <a:defRPr/>
            </a:pPr>
            <a:r>
              <a:rPr lang="en-US" sz="1600" dirty="0" smtClean="0"/>
              <a:t>106 risks tracked</a:t>
            </a:r>
          </a:p>
          <a:p>
            <a:pPr lvl="1">
              <a:defRPr/>
            </a:pPr>
            <a:r>
              <a:rPr lang="en-US" sz="1600" b="1" dirty="0" smtClean="0">
                <a:solidFill>
                  <a:schemeClr val="accent6">
                    <a:lumMod val="75000"/>
                  </a:schemeClr>
                </a:solidFill>
              </a:rPr>
              <a:t>Top risk:  </a:t>
            </a:r>
            <a:r>
              <a:rPr lang="en-US" sz="1600" b="1" dirty="0" smtClean="0">
                <a:solidFill>
                  <a:srgbClr val="000000"/>
                </a:solidFill>
                <a:latin typeface="Arial"/>
                <a:ea typeface="Arial"/>
                <a:cs typeface="Arial"/>
              </a:rPr>
              <a:t>IF</a:t>
            </a:r>
            <a:r>
              <a:rPr lang="en-US" sz="1600" dirty="0" smtClean="0">
                <a:solidFill>
                  <a:srgbClr val="000000"/>
                </a:solidFill>
                <a:latin typeface="Arial"/>
                <a:ea typeface="Arial"/>
                <a:cs typeface="Arial"/>
              </a:rPr>
              <a:t> </a:t>
            </a:r>
            <a:r>
              <a:rPr lang="en-US" sz="1600" dirty="0" err="1" smtClean="0">
                <a:solidFill>
                  <a:srgbClr val="000000"/>
                </a:solidFill>
                <a:latin typeface="Arial"/>
                <a:ea typeface="Arial"/>
                <a:cs typeface="Arial"/>
              </a:rPr>
              <a:t>wavefront</a:t>
            </a:r>
            <a:r>
              <a:rPr lang="en-US" sz="1600" dirty="0" smtClean="0">
                <a:solidFill>
                  <a:srgbClr val="000000"/>
                </a:solidFill>
                <a:latin typeface="Arial"/>
                <a:ea typeface="Arial"/>
                <a:cs typeface="Arial"/>
              </a:rPr>
              <a:t> estimation algorithm does not meet performance requirements, </a:t>
            </a:r>
            <a:r>
              <a:rPr lang="en-US" sz="1600" b="1" dirty="0" smtClean="0">
                <a:solidFill>
                  <a:srgbClr val="000000"/>
                </a:solidFill>
                <a:latin typeface="Arial"/>
                <a:ea typeface="Arial"/>
                <a:cs typeface="Arial"/>
              </a:rPr>
              <a:t>THEN</a:t>
            </a:r>
            <a:r>
              <a:rPr lang="en-US" sz="1600" dirty="0" smtClean="0">
                <a:solidFill>
                  <a:srgbClr val="000000"/>
                </a:solidFill>
                <a:latin typeface="Arial"/>
                <a:ea typeface="Arial"/>
                <a:cs typeface="Arial"/>
              </a:rPr>
              <a:t> image quality error budget may not be met.</a:t>
            </a:r>
            <a:endParaRPr lang="en-US" sz="1600" dirty="0" smtClean="0"/>
          </a:p>
          <a:p>
            <a:pPr>
              <a:defRPr/>
            </a:pPr>
            <a:r>
              <a:rPr lang="en-US" sz="2000" dirty="0" smtClean="0"/>
              <a:t>Data Management</a:t>
            </a:r>
          </a:p>
          <a:p>
            <a:pPr lvl="1">
              <a:defRPr/>
            </a:pPr>
            <a:r>
              <a:rPr lang="en-US" sz="1600" dirty="0" smtClean="0"/>
              <a:t>40 risks tracked</a:t>
            </a:r>
            <a:endParaRPr lang="en-US" sz="1600" dirty="0"/>
          </a:p>
          <a:p>
            <a:pPr lvl="1">
              <a:defRPr/>
            </a:pPr>
            <a:r>
              <a:rPr lang="en-US" sz="1600" b="1" dirty="0" smtClean="0">
                <a:solidFill>
                  <a:srgbClr val="E46C0A"/>
                </a:solidFill>
              </a:rPr>
              <a:t>Top Risk: </a:t>
            </a:r>
            <a:r>
              <a:rPr lang="en-US" sz="1600" b="1" dirty="0" smtClean="0">
                <a:solidFill>
                  <a:srgbClr val="000000"/>
                </a:solidFill>
                <a:latin typeface="Arial"/>
                <a:ea typeface="Arial"/>
                <a:cs typeface="Arial"/>
              </a:rPr>
              <a:t>IF</a:t>
            </a:r>
            <a:r>
              <a:rPr lang="en-US" sz="1600" dirty="0" smtClean="0">
                <a:solidFill>
                  <a:srgbClr val="000000"/>
                </a:solidFill>
                <a:latin typeface="Arial"/>
                <a:ea typeface="Arial"/>
                <a:cs typeface="Arial"/>
              </a:rPr>
              <a:t> the computing power required by the Data Release Production exceeds the baseline estimate by a large factor (factor of 2 or more) </a:t>
            </a:r>
            <a:r>
              <a:rPr lang="en-US" sz="1600" b="1" dirty="0" smtClean="0">
                <a:solidFill>
                  <a:srgbClr val="000000"/>
                </a:solidFill>
                <a:latin typeface="Arial"/>
                <a:ea typeface="Arial"/>
                <a:cs typeface="Arial"/>
              </a:rPr>
              <a:t>THEN</a:t>
            </a:r>
            <a:r>
              <a:rPr lang="en-US" sz="1600" dirty="0" smtClean="0">
                <a:solidFill>
                  <a:srgbClr val="000000"/>
                </a:solidFill>
                <a:latin typeface="Arial"/>
                <a:ea typeface="Arial"/>
                <a:cs typeface="Arial"/>
              </a:rPr>
              <a:t> early data releases cannot cover the full area and/or depth of the survey</a:t>
            </a:r>
            <a:endParaRPr lang="en-US" sz="1600" dirty="0" smtClean="0"/>
          </a:p>
          <a:p>
            <a:pPr>
              <a:defRPr/>
            </a:pPr>
            <a:r>
              <a:rPr lang="en-US" sz="2000" dirty="0" smtClean="0"/>
              <a:t>Camera</a:t>
            </a:r>
          </a:p>
          <a:p>
            <a:pPr lvl="1">
              <a:defRPr/>
            </a:pPr>
            <a:r>
              <a:rPr lang="en-US" sz="1600" dirty="0" smtClean="0"/>
              <a:t>115 risks tracked</a:t>
            </a:r>
          </a:p>
          <a:p>
            <a:pPr lvl="1">
              <a:defRPr/>
            </a:pPr>
            <a:r>
              <a:rPr lang="en-US" sz="1600" b="1" dirty="0" smtClean="0">
                <a:solidFill>
                  <a:srgbClr val="E46C0A"/>
                </a:solidFill>
              </a:rPr>
              <a:t>Top Risk:  </a:t>
            </a:r>
            <a:r>
              <a:rPr lang="en-US" sz="1600" b="1" dirty="0" smtClean="0">
                <a:solidFill>
                  <a:srgbClr val="000000"/>
                </a:solidFill>
                <a:latin typeface="Arial"/>
                <a:ea typeface="Arial"/>
                <a:cs typeface="Arial"/>
              </a:rPr>
              <a:t>IF</a:t>
            </a:r>
            <a:r>
              <a:rPr lang="en-US" sz="1600" dirty="0" smtClean="0">
                <a:solidFill>
                  <a:srgbClr val="000000"/>
                </a:solidFill>
                <a:latin typeface="Arial"/>
                <a:ea typeface="Arial"/>
                <a:cs typeface="Arial"/>
              </a:rPr>
              <a:t> the CCDs do not simultaneously meet key requirements (flatness, read noise, crosstalk, diffusion PSF), </a:t>
            </a:r>
            <a:r>
              <a:rPr lang="en-US" sz="1600" b="1" dirty="0" smtClean="0">
                <a:solidFill>
                  <a:srgbClr val="000000"/>
                </a:solidFill>
                <a:latin typeface="Arial"/>
                <a:ea typeface="Arial"/>
                <a:cs typeface="Arial"/>
              </a:rPr>
              <a:t>THEN</a:t>
            </a:r>
            <a:r>
              <a:rPr lang="en-US" sz="1600" dirty="0" smtClean="0">
                <a:solidFill>
                  <a:srgbClr val="000000"/>
                </a:solidFill>
                <a:latin typeface="Arial"/>
                <a:ea typeface="Arial"/>
                <a:cs typeface="Arial"/>
              </a:rPr>
              <a:t> the camera will not meet the throughput and image quality allocations or degradation of faint images in u-band may occur</a:t>
            </a:r>
            <a:endParaRPr lang="en-US" sz="1600" dirty="0"/>
          </a:p>
        </p:txBody>
      </p:sp>
    </p:spTree>
    <p:extLst>
      <p:ext uri="{BB962C8B-B14F-4D97-AF65-F5344CB8AC3E}">
        <p14:creationId xmlns:p14="http://schemas.microsoft.com/office/powerpoint/2010/main" val="19296041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DR-nTele2-dm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1767</TotalTime>
  <Words>2450</Words>
  <Application>Microsoft Macintosh PowerPoint</Application>
  <PresentationFormat>On-screen Show (4:3)</PresentationFormat>
  <Paragraphs>498</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PDR-nTele2-dmf</vt:lpstr>
      <vt:lpstr>LSST Risk Management Overview   Charles (Chuck) F. Claver LSST Systems Engineer  LSST Preliminary Design Review August 29-September 2, 2011</vt:lpstr>
      <vt:lpstr>Risk Management Objectives</vt:lpstr>
      <vt:lpstr>Risk Management Team</vt:lpstr>
      <vt:lpstr>Risk management methodology comes from established practices</vt:lpstr>
      <vt:lpstr>Risks characterization</vt:lpstr>
      <vt:lpstr>Scoring the risks</vt:lpstr>
      <vt:lpstr>Risks registry entries</vt:lpstr>
      <vt:lpstr>Each risk has 2 assessments: current and post mitigation</vt:lpstr>
      <vt:lpstr>Project tracks 304 risks in 6 registers &amp; Current top risks</vt:lpstr>
      <vt:lpstr>Current LSST Risk Count</vt:lpstr>
      <vt:lpstr>Construction Start (2014) Risk Count</vt:lpstr>
      <vt:lpstr>Current risk distribution by WBS</vt:lpstr>
      <vt:lpstr>Start of construction risk distribution by WBS</vt:lpstr>
      <vt:lpstr>Current Estimated Cost of MREFC Risk Exposure</vt:lpstr>
      <vt:lpstr>Estimated Cost of MREFC Risk Exposure at Construction Start</vt:lpstr>
      <vt:lpstr>Pre-Post Mitigation Direct Cost Exposure Comparison</vt:lpstr>
      <vt:lpstr>Monte Carlo Analysis of Current Risk Cost Exposure</vt:lpstr>
      <vt:lpstr>Monte Carlo Analysis of Cost Exposure Over All Risks in MREFC Request</vt:lpstr>
      <vt:lpstr>Top Project Wide Risks at Construction Start</vt:lpstr>
      <vt:lpstr>Current Telescope &amp; Site Risk Cost Exposure</vt:lpstr>
      <vt:lpstr>Telescope &amp; Site Risk Cost Exposure at Construction Start</vt:lpstr>
      <vt:lpstr>Top Telescope &amp; Site Risks at Construction Start</vt:lpstr>
      <vt:lpstr>Current Data Management Risk Cost Exposure</vt:lpstr>
      <vt:lpstr>Data Management Risk Cost Exposure at Construction Start</vt:lpstr>
      <vt:lpstr>Top Data Management Risks at Construction Start</vt:lpstr>
      <vt:lpstr>Top Camera Risks at Construction Start</vt:lpstr>
      <vt:lpstr>CCD Performance Risk Mitigation Plan (Risk ID CA1)</vt:lpstr>
      <vt:lpstr>Risk Related Questions Raised by the Committee</vt:lpstr>
      <vt:lpstr>Risk Related Questions Raised by the Committee</vt:lpstr>
      <vt:lpstr>Risk Related Questions Raised by the Committee</vt:lpstr>
      <vt:lpstr>Risk Related Questions Raised by the Committee</vt:lpstr>
      <vt:lpstr>End of charts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LSST Preliminary Design Review August 29-September 2, 2011</dc:title>
  <dc:creator>mckercher</dc:creator>
  <cp:lastModifiedBy>Chuck Claver</cp:lastModifiedBy>
  <cp:revision>69</cp:revision>
  <dcterms:created xsi:type="dcterms:W3CDTF">2011-07-27T22:39:23Z</dcterms:created>
  <dcterms:modified xsi:type="dcterms:W3CDTF">2011-08-31T04:46:50Z</dcterms:modified>
</cp:coreProperties>
</file>