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9" r:id="rId2"/>
  </p:sldMasterIdLst>
  <p:notesMasterIdLst>
    <p:notesMasterId r:id="rId115"/>
  </p:notesMasterIdLst>
  <p:handoutMasterIdLst>
    <p:handoutMasterId r:id="rId116"/>
  </p:handoutMasterIdLst>
  <p:sldIdLst>
    <p:sldId id="257" r:id="rId3"/>
    <p:sldId id="259" r:id="rId4"/>
    <p:sldId id="800" r:id="rId5"/>
    <p:sldId id="300" r:id="rId6"/>
    <p:sldId id="774" r:id="rId7"/>
    <p:sldId id="802" r:id="rId8"/>
    <p:sldId id="796" r:id="rId9"/>
    <p:sldId id="813" r:id="rId10"/>
    <p:sldId id="816" r:id="rId11"/>
    <p:sldId id="1011" r:id="rId12"/>
    <p:sldId id="1015" r:id="rId13"/>
    <p:sldId id="1016" r:id="rId14"/>
    <p:sldId id="1056" r:id="rId15"/>
    <p:sldId id="1019" r:id="rId16"/>
    <p:sldId id="1020" r:id="rId17"/>
    <p:sldId id="1082" r:id="rId18"/>
    <p:sldId id="1087" r:id="rId19"/>
    <p:sldId id="832" r:id="rId20"/>
    <p:sldId id="834" r:id="rId21"/>
    <p:sldId id="1092" r:id="rId22"/>
    <p:sldId id="835" r:id="rId23"/>
    <p:sldId id="839" r:id="rId24"/>
    <p:sldId id="841" r:id="rId25"/>
    <p:sldId id="1039" r:id="rId26"/>
    <p:sldId id="845" r:id="rId27"/>
    <p:sldId id="961" r:id="rId28"/>
    <p:sldId id="1107" r:id="rId29"/>
    <p:sldId id="1096" r:id="rId30"/>
    <p:sldId id="1098" r:id="rId31"/>
    <p:sldId id="1099" r:id="rId32"/>
    <p:sldId id="719" r:id="rId33"/>
    <p:sldId id="746" r:id="rId34"/>
    <p:sldId id="848" r:id="rId35"/>
    <p:sldId id="1040" r:id="rId36"/>
    <p:sldId id="1041" r:id="rId37"/>
    <p:sldId id="598" r:id="rId38"/>
    <p:sldId id="1042" r:id="rId39"/>
    <p:sldId id="998" r:id="rId40"/>
    <p:sldId id="983" r:id="rId41"/>
    <p:sldId id="982" r:id="rId42"/>
    <p:sldId id="962" r:id="rId43"/>
    <p:sldId id="1117" r:id="rId44"/>
    <p:sldId id="268" r:id="rId45"/>
    <p:sldId id="271" r:id="rId46"/>
    <p:sldId id="339" r:id="rId47"/>
    <p:sldId id="708" r:id="rId48"/>
    <p:sldId id="761" r:id="rId49"/>
    <p:sldId id="762" r:id="rId50"/>
    <p:sldId id="713" r:id="rId51"/>
    <p:sldId id="999" r:id="rId52"/>
    <p:sldId id="1111" r:id="rId53"/>
    <p:sldId id="1112" r:id="rId54"/>
    <p:sldId id="785" r:id="rId55"/>
    <p:sldId id="793" r:id="rId56"/>
    <p:sldId id="1115" r:id="rId57"/>
    <p:sldId id="1116" r:id="rId58"/>
    <p:sldId id="1000" r:id="rId59"/>
    <p:sldId id="764" r:id="rId60"/>
    <p:sldId id="765" r:id="rId61"/>
    <p:sldId id="952" r:id="rId62"/>
    <p:sldId id="1110" r:id="rId63"/>
    <p:sldId id="769" r:id="rId64"/>
    <p:sldId id="770" r:id="rId65"/>
    <p:sldId id="928" r:id="rId66"/>
    <p:sldId id="929" r:id="rId67"/>
    <p:sldId id="930" r:id="rId68"/>
    <p:sldId id="931" r:id="rId69"/>
    <p:sldId id="932" r:id="rId70"/>
    <p:sldId id="933" r:id="rId71"/>
    <p:sldId id="934" r:id="rId72"/>
    <p:sldId id="985" r:id="rId73"/>
    <p:sldId id="987" r:id="rId74"/>
    <p:sldId id="989" r:id="rId75"/>
    <p:sldId id="991" r:id="rId76"/>
    <p:sldId id="1109" r:id="rId77"/>
    <p:sldId id="955" r:id="rId78"/>
    <p:sldId id="1046" r:id="rId79"/>
    <p:sldId id="1047" r:id="rId80"/>
    <p:sldId id="1048" r:id="rId81"/>
    <p:sldId id="1049" r:id="rId82"/>
    <p:sldId id="1050" r:id="rId83"/>
    <p:sldId id="1051" r:id="rId84"/>
    <p:sldId id="1052" r:id="rId85"/>
    <p:sldId id="1053" r:id="rId86"/>
    <p:sldId id="1081" r:id="rId87"/>
    <p:sldId id="1054" r:id="rId88"/>
    <p:sldId id="1055" r:id="rId89"/>
    <p:sldId id="1058" r:id="rId90"/>
    <p:sldId id="1059" r:id="rId91"/>
    <p:sldId id="1080" r:id="rId92"/>
    <p:sldId id="1076" r:id="rId93"/>
    <p:sldId id="1077" r:id="rId94"/>
    <p:sldId id="1078" r:id="rId95"/>
    <p:sldId id="1079" r:id="rId96"/>
    <p:sldId id="1088" r:id="rId97"/>
    <p:sldId id="1089" r:id="rId98"/>
    <p:sldId id="1090" r:id="rId99"/>
    <p:sldId id="1091" r:id="rId100"/>
    <p:sldId id="1083" r:id="rId101"/>
    <p:sldId id="1084" r:id="rId102"/>
    <p:sldId id="1085" r:id="rId103"/>
    <p:sldId id="1095" r:id="rId104"/>
    <p:sldId id="1093" r:id="rId105"/>
    <p:sldId id="1094" r:id="rId106"/>
    <p:sldId id="1100" r:id="rId107"/>
    <p:sldId id="1101" r:id="rId108"/>
    <p:sldId id="1102" r:id="rId109"/>
    <p:sldId id="1103" r:id="rId110"/>
    <p:sldId id="1104" r:id="rId111"/>
    <p:sldId id="1105" r:id="rId112"/>
    <p:sldId id="1106" r:id="rId113"/>
    <p:sldId id="1113" r:id="rId114"/>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72" autoAdjust="0"/>
    <p:restoredTop sz="94599"/>
  </p:normalViewPr>
  <p:slideViewPr>
    <p:cSldViewPr snapToGrid="0">
      <p:cViewPr>
        <p:scale>
          <a:sx n="140" d="100"/>
          <a:sy n="140" d="100"/>
        </p:scale>
        <p:origin x="-918" y="-132"/>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8136"/>
    </p:cViewPr>
  </p:sorterViewPr>
  <p:notesViewPr>
    <p:cSldViewPr snapToGrid="0">
      <p:cViewPr varScale="1">
        <p:scale>
          <a:sx n="196" d="100"/>
          <a:sy n="196" d="100"/>
        </p:scale>
        <p:origin x="-7104" y="-10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co\Downloads\CBM_Risk_Registry%20(1).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2"/>
          <c:order val="0"/>
          <c:tx>
            <c:strRef>
              <c:f>'Summary metrics'!$H$3</c:f>
              <c:strCache>
                <c:ptCount val="1"/>
                <c:pt idx="0">
                  <c:v>Current assess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'Summary metrics'!$G$18:$G$21</c:f>
              <c:strCache>
                <c:ptCount val="4"/>
                <c:pt idx="0">
                  <c:v>Insignificant</c:v>
                </c:pt>
                <c:pt idx="1">
                  <c:v>Minor</c:v>
                </c:pt>
                <c:pt idx="2">
                  <c:v>Moderate</c:v>
                </c:pt>
                <c:pt idx="3">
                  <c:v>High</c:v>
                </c:pt>
              </c:strCache>
            </c:strRef>
          </c:cat>
          <c:val>
            <c:numRef>
              <c:f>'Summary metrics'!$H$18:$H$21</c:f>
              <c:numCache>
                <c:formatCode>General</c:formatCode>
                <c:ptCount val="4"/>
                <c:pt idx="0">
                  <c:v>4</c:v>
                </c:pt>
                <c:pt idx="1">
                  <c:v>4</c:v>
                </c:pt>
                <c:pt idx="2">
                  <c:v>0</c:v>
                </c:pt>
                <c:pt idx="3">
                  <c:v>0</c:v>
                </c:pt>
              </c:numCache>
            </c:numRef>
          </c:val>
          <c:extLst xmlns:c16r2="http://schemas.microsoft.com/office/drawing/2015/06/chart">
            <c:ext xmlns:c16="http://schemas.microsoft.com/office/drawing/2014/chart" uri="{C3380CC4-5D6E-409C-BE32-E72D297353CC}">
              <c16:uniqueId val="{00000000-A0FD-44AE-B015-D0226E78B5AE}"/>
            </c:ext>
          </c:extLst>
        </c:ser>
        <c:ser>
          <c:idx val="1"/>
          <c:order val="1"/>
          <c:tx>
            <c:strRef>
              <c:f>'Summary metrics'!$I$3</c:f>
              <c:strCache>
                <c:ptCount val="1"/>
                <c:pt idx="0">
                  <c:v>Post-Mitigation Exposure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'Summary metrics'!$G$18:$G$21</c:f>
              <c:strCache>
                <c:ptCount val="4"/>
                <c:pt idx="0">
                  <c:v>Insignificant</c:v>
                </c:pt>
                <c:pt idx="1">
                  <c:v>Minor</c:v>
                </c:pt>
                <c:pt idx="2">
                  <c:v>Moderate</c:v>
                </c:pt>
                <c:pt idx="3">
                  <c:v>High</c:v>
                </c:pt>
              </c:strCache>
            </c:strRef>
          </c:cat>
          <c:val>
            <c:numRef>
              <c:f>'Summary metrics'!$I$18:$I$21</c:f>
              <c:numCache>
                <c:formatCode>General</c:formatCode>
                <c:ptCount val="4"/>
                <c:pt idx="0">
                  <c:v>6</c:v>
                </c:pt>
                <c:pt idx="1">
                  <c:v>2</c:v>
                </c:pt>
                <c:pt idx="2">
                  <c:v>0</c:v>
                </c:pt>
                <c:pt idx="3">
                  <c:v>0</c:v>
                </c:pt>
              </c:numCache>
            </c:numRef>
          </c:val>
          <c:extLst xmlns:c16r2="http://schemas.microsoft.com/office/drawing/2015/06/chart">
            <c:ext xmlns:c16="http://schemas.microsoft.com/office/drawing/2014/chart" uri="{C3380CC4-5D6E-409C-BE32-E72D297353CC}">
              <c16:uniqueId val="{00000001-A0FD-44AE-B015-D0226E78B5AE}"/>
            </c:ext>
          </c:extLst>
        </c:ser>
        <c:dLbls>
          <c:showLegendKey val="0"/>
          <c:showVal val="1"/>
          <c:showCatName val="0"/>
          <c:showSerName val="0"/>
          <c:showPercent val="0"/>
          <c:showBubbleSize val="0"/>
        </c:dLbls>
        <c:gapWidth val="75"/>
        <c:axId val="68331008"/>
        <c:axId val="68332160"/>
      </c:barChart>
      <c:catAx>
        <c:axId val="68331008"/>
        <c:scaling>
          <c:orientation val="minMax"/>
        </c:scaling>
        <c:delete val="0"/>
        <c:axPos val="b"/>
        <c:numFmt formatCode="General" sourceLinked="0"/>
        <c:majorTickMark val="none"/>
        <c:minorTickMark val="none"/>
        <c:tickLblPos val="nextTo"/>
        <c:txPr>
          <a:bodyPr rot="0"/>
          <a:lstStyle/>
          <a:p>
            <a:pPr>
              <a:defRPr/>
            </a:pPr>
            <a:endParaRPr lang="en-US"/>
          </a:p>
        </c:txPr>
        <c:crossAx val="68332160"/>
        <c:crosses val="autoZero"/>
        <c:auto val="1"/>
        <c:lblAlgn val="ctr"/>
        <c:lblOffset val="100"/>
        <c:noMultiLvlLbl val="0"/>
      </c:catAx>
      <c:valAx>
        <c:axId val="68332160"/>
        <c:scaling>
          <c:orientation val="minMax"/>
        </c:scaling>
        <c:delete val="0"/>
        <c:axPos val="l"/>
        <c:numFmt formatCode="General" sourceLinked="1"/>
        <c:majorTickMark val="none"/>
        <c:minorTickMark val="none"/>
        <c:tickLblPos val="nextTo"/>
        <c:crossAx val="68331008"/>
        <c:crosses val="autoZero"/>
        <c:crossBetween val="between"/>
      </c:valAx>
    </c:plotArea>
    <c:legend>
      <c:legendPos val="b"/>
      <c:layout/>
      <c:overlay val="0"/>
    </c:legend>
    <c:plotVisOnly val="1"/>
    <c:dispBlanksAs val="gap"/>
    <c:showDLblsOverMax val="0"/>
  </c:chart>
  <c:txPr>
    <a:bodyPr/>
    <a:lstStyle/>
    <a:p>
      <a:pPr>
        <a:defRPr sz="12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0.83094</cdr:x>
      <cdr:y>0.84377</cdr:y>
    </cdr:from>
    <cdr:to>
      <cdr:x>0.95276</cdr:x>
      <cdr:y>0.95026</cdr:y>
    </cdr:to>
    <cdr:sp macro="" textlink="">
      <cdr:nvSpPr>
        <cdr:cNvPr id="4" name="TextBox 3"/>
        <cdr:cNvSpPr txBox="1"/>
      </cdr:nvSpPr>
      <cdr:spPr>
        <a:xfrm xmlns:a="http://schemas.openxmlformats.org/drawingml/2006/main">
          <a:off x="3183392" y="1962148"/>
          <a:ext cx="4667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E1873465-BEF5-4418-96CF-15185742F4FB}" type="datetimeFigureOut">
              <a:rPr lang="en-US" smtClean="0"/>
              <a:t>7/24/2019</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475A00D9-CE18-49C6-8F06-373553AC4C36}" type="slidenum">
              <a:rPr lang="en-US" smtClean="0"/>
              <a:t>‹#›</a:t>
            </a:fld>
            <a:endParaRPr lang="en-US"/>
          </a:p>
        </p:txBody>
      </p:sp>
    </p:spTree>
    <p:extLst>
      <p:ext uri="{BB962C8B-B14F-4D97-AF65-F5344CB8AC3E}">
        <p14:creationId xmlns:p14="http://schemas.microsoft.com/office/powerpoint/2010/main" val="218762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2251CE6-D8FA-8B4F-9171-0E74411A18AB}" type="datetimeFigureOut">
              <a:rPr lang="en-US" smtClean="0"/>
              <a:t>7/24/2019</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48D2BC-76D3-4961-88C8-53156582EDC7}" type="slidenum">
              <a:rPr lang="en-US" smtClean="0"/>
              <a:pPr>
                <a:defRPr/>
              </a:pPr>
              <a:t>18</a:t>
            </a:fld>
            <a:endParaRPr lang="en-US"/>
          </a:p>
        </p:txBody>
      </p:sp>
    </p:spTree>
    <p:extLst>
      <p:ext uri="{BB962C8B-B14F-4D97-AF65-F5344CB8AC3E}">
        <p14:creationId xmlns:p14="http://schemas.microsoft.com/office/powerpoint/2010/main" val="18527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72EBB-418E-4D66-B4B2-26CEF0827A0D}" type="slidenum">
              <a:rPr lang="en-US" smtClean="0"/>
              <a:t>28</a:t>
            </a:fld>
            <a:endParaRPr lang="en-US"/>
          </a:p>
        </p:txBody>
      </p:sp>
    </p:spTree>
    <p:extLst>
      <p:ext uri="{BB962C8B-B14F-4D97-AF65-F5344CB8AC3E}">
        <p14:creationId xmlns:p14="http://schemas.microsoft.com/office/powerpoint/2010/main" val="414111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272EBB-418E-4D66-B4B2-26CEF0827A0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6567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40</a:t>
            </a:fld>
            <a:endParaRPr lang="en-US"/>
          </a:p>
        </p:txBody>
      </p:sp>
    </p:spTree>
    <p:extLst>
      <p:ext uri="{BB962C8B-B14F-4D97-AF65-F5344CB8AC3E}">
        <p14:creationId xmlns:p14="http://schemas.microsoft.com/office/powerpoint/2010/main" val="123660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325473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72</a:t>
            </a:fld>
            <a:endParaRPr lang="en-US"/>
          </a:p>
        </p:txBody>
      </p:sp>
    </p:spTree>
    <p:extLst>
      <p:ext uri="{BB962C8B-B14F-4D97-AF65-F5344CB8AC3E}">
        <p14:creationId xmlns:p14="http://schemas.microsoft.com/office/powerpoint/2010/main" val="408177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862D6-DACC-4751-806F-6C276E63C2A6}" type="slidenum">
              <a:rPr lang="en-US" smtClean="0"/>
              <a:pPr/>
              <a:t>73</a:t>
            </a:fld>
            <a:endParaRPr lang="en-US"/>
          </a:p>
        </p:txBody>
      </p:sp>
    </p:spTree>
    <p:extLst>
      <p:ext uri="{BB962C8B-B14F-4D97-AF65-F5344CB8AC3E}">
        <p14:creationId xmlns:p14="http://schemas.microsoft.com/office/powerpoint/2010/main" val="2851424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t>
            </a:r>
            <a:r>
              <a:rPr lang="en-US" sz="1000" dirty="0" smtClean="0">
                <a:solidFill>
                  <a:schemeClr val="bg1"/>
                </a:solidFill>
                <a:latin typeface="Calibri" charset="0"/>
              </a:rPr>
              <a:t>Aug 27</a:t>
            </a:r>
            <a:r>
              <a:rPr lang="en-US" sz="1000" baseline="30000" dirty="0" smtClean="0">
                <a:solidFill>
                  <a:schemeClr val="bg1"/>
                </a:solidFill>
                <a:latin typeface="Calibri" charset="0"/>
              </a:rPr>
              <a:t>th</a:t>
            </a:r>
            <a:r>
              <a:rPr lang="en-US" sz="1000" dirty="0" smtClean="0">
                <a:solidFill>
                  <a:schemeClr val="bg1"/>
                </a:solidFill>
                <a:latin typeface="Calibri" charset="0"/>
              </a:rPr>
              <a:t> </a:t>
            </a:r>
            <a:r>
              <a:rPr lang="en-US" sz="1000" baseline="0" dirty="0" smtClean="0">
                <a:solidFill>
                  <a:schemeClr val="bg1"/>
                </a:solidFill>
                <a:latin typeface="Calibri" charset="0"/>
              </a:rPr>
              <a:t>–  30</a:t>
            </a:r>
            <a:r>
              <a:rPr lang="en-US" sz="1000" baseline="30000" dirty="0" smtClean="0">
                <a:solidFill>
                  <a:schemeClr val="bg1"/>
                </a:solidFill>
                <a:latin typeface="Calibri" charset="0"/>
              </a:rPr>
              <a:t>th</a:t>
            </a:r>
            <a:r>
              <a:rPr lang="en-US" sz="1000" baseline="0" dirty="0" smtClean="0">
                <a:solidFill>
                  <a:schemeClr val="bg1"/>
                </a:solidFill>
                <a:latin typeface="Calibri" charset="0"/>
              </a:rPr>
              <a:t> </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7391"/>
            <a:ext cx="7010400" cy="322659"/>
          </a:xfrm>
        </p:spPr>
        <p:txBody>
          <a:bodyPr/>
          <a:lstStyle>
            <a:lvl1pPr algn="l">
              <a:defRPr sz="1800"/>
            </a:lvl1pPr>
          </a:lstStyle>
          <a:p>
            <a:r>
              <a:rPr lang="en-US"/>
              <a:t>Click to edit Master title style</a:t>
            </a:r>
          </a:p>
        </p:txBody>
      </p:sp>
      <p:sp>
        <p:nvSpPr>
          <p:cNvPr id="3" name="Content Placeholder 2"/>
          <p:cNvSpPr>
            <a:spLocks noGrp="1"/>
          </p:cNvSpPr>
          <p:nvPr>
            <p:ph idx="1"/>
          </p:nvPr>
        </p:nvSpPr>
        <p:spPr/>
        <p:txBody>
          <a:bodyPr/>
          <a:lstStyle>
            <a:lvl1pPr marL="228600" indent="-228600">
              <a:defRPr sz="1400"/>
            </a:lvl1pPr>
            <a:lvl2pPr marL="457200" indent="-222250">
              <a:defRPr sz="1400"/>
            </a:lvl2pPr>
            <a:lvl3pPr marL="685800" indent="-222250">
              <a:defRPr sz="1200"/>
            </a:lvl3pPr>
            <a:lvl4pPr marL="914400" indent="-225425">
              <a:buFont typeface="Wingdings" pitchFamily="2" charset="2"/>
              <a:buChar char="§"/>
              <a:defRPr sz="1200"/>
            </a:lvl4pPr>
            <a:lvl5pPr marL="1138238" indent="-228600">
              <a:buFont typeface="Courier New" pitchFamily="49" charset="0"/>
              <a:buChar char="o"/>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9"/>
          <p:cNvSpPr>
            <a:spLocks noGrp="1"/>
          </p:cNvSpPr>
          <p:nvPr>
            <p:ph type="ftr" sz="quarter" idx="10"/>
          </p:nvPr>
        </p:nvSpPr>
        <p:spPr>
          <a:xfrm>
            <a:off x="152400" y="4972050"/>
            <a:ext cx="4800600" cy="114300"/>
          </a:xfrm>
          <a:prstGeom prst="rect">
            <a:avLst/>
          </a:prstGeom>
        </p:spPr>
        <p:txBody>
          <a:bodyPr tIns="0" bIns="0"/>
          <a:lstStyle>
            <a:lvl1pPr>
              <a:defRPr sz="1000" i="0">
                <a:solidFill>
                  <a:srgbClr val="000099"/>
                </a:solidFill>
              </a:defRPr>
            </a:lvl1pPr>
          </a:lstStyle>
          <a:p>
            <a:pPr>
              <a:defRPr/>
            </a:pPr>
            <a:endParaRPr lang="en-US" dirty="0"/>
          </a:p>
        </p:txBody>
      </p:sp>
      <p:sp>
        <p:nvSpPr>
          <p:cNvPr id="5" name="Slide Number Placeholder 10"/>
          <p:cNvSpPr>
            <a:spLocks noGrp="1"/>
          </p:cNvSpPr>
          <p:nvPr>
            <p:ph type="sldNum" sz="quarter" idx="11"/>
          </p:nvPr>
        </p:nvSpPr>
        <p:spPr>
          <a:xfrm>
            <a:off x="8382000" y="4972050"/>
            <a:ext cx="609600" cy="114300"/>
          </a:xfrm>
          <a:prstGeom prst="rect">
            <a:avLst/>
          </a:prstGeom>
        </p:spPr>
        <p:txBody>
          <a:bodyPr tIns="0" bIns="0"/>
          <a:lstStyle>
            <a:lvl1pPr algn="r" rtl="0" fontAlgn="base">
              <a:spcBef>
                <a:spcPct val="0"/>
              </a:spcBef>
              <a:spcAft>
                <a:spcPct val="0"/>
              </a:spcAft>
              <a:defRPr lang="en-US" sz="1000" b="1" i="0" kern="1200">
                <a:solidFill>
                  <a:srgbClr val="000099"/>
                </a:solidFill>
                <a:latin typeface="Arial" charset="0"/>
                <a:ea typeface="+mn-ea"/>
                <a:cs typeface="+mn-cs"/>
              </a:defRPr>
            </a:lvl1pPr>
          </a:lstStyle>
          <a:p>
            <a:pPr>
              <a:defRPr/>
            </a:pPr>
            <a:fld id="{35B5A472-1BCE-49A3-8D32-42242BD463DF}" type="slidenum">
              <a:rPr/>
              <a:pPr>
                <a:defRPr/>
              </a:pPr>
              <a:t>‹#›</a:t>
            </a:fld>
            <a:endParaRPr/>
          </a:p>
        </p:txBody>
      </p:sp>
    </p:spTree>
    <p:extLst>
      <p:ext uri="{BB962C8B-B14F-4D97-AF65-F5344CB8AC3E}">
        <p14:creationId xmlns:p14="http://schemas.microsoft.com/office/powerpoint/2010/main" val="705359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800100"/>
          </a:xfrm>
          <a:prstGeom prst="rect">
            <a:avLst/>
          </a:prstGeom>
        </p:spPr>
        <p:txBody>
          <a:bodyPr/>
          <a:lstStyle>
            <a:lvl1pPr>
              <a:defRPr sz="2400" b="1">
                <a:solidFill>
                  <a:schemeClr val="accent2">
                    <a:lumMod val="75000"/>
                  </a:schemeClr>
                </a:solidFill>
              </a:defRPr>
            </a:lvl1pPr>
          </a:lstStyle>
          <a:p>
            <a:r>
              <a:rPr lang="en-US" dirty="0"/>
              <a:t>Click to edit Master title style</a:t>
            </a:r>
          </a:p>
        </p:txBody>
      </p:sp>
      <p:sp>
        <p:nvSpPr>
          <p:cNvPr id="3" name="Footer Placeholder 2"/>
          <p:cNvSpPr>
            <a:spLocks noGrp="1"/>
          </p:cNvSpPr>
          <p:nvPr>
            <p:ph type="ftr" sz="quarter" idx="10"/>
          </p:nvPr>
        </p:nvSpPr>
        <p:spPr>
          <a:xfrm>
            <a:off x="228600" y="4879639"/>
            <a:ext cx="7162800" cy="183356"/>
          </a:xfrm>
          <a:prstGeom prst="rect">
            <a:avLst/>
          </a:prstGeom>
        </p:spPr>
        <p:txBody>
          <a:bodyPr lIns="68580" tIns="34290" rIns="68580" bIns="34290"/>
          <a:lstStyle/>
          <a:p>
            <a:endParaRPr lang="en-US"/>
          </a:p>
        </p:txBody>
      </p:sp>
    </p:spTree>
    <p:extLst>
      <p:ext uri="{BB962C8B-B14F-4D97-AF65-F5344CB8AC3E}">
        <p14:creationId xmlns:p14="http://schemas.microsoft.com/office/powerpoint/2010/main" val="302818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3121"/>
            <a:ext cx="8686800" cy="4246904"/>
          </a:xfrm>
          <a:prstGeom prst="rect">
            <a:avLst/>
          </a:prstGeom>
        </p:spPr>
        <p:txBody>
          <a:bodyPr/>
          <a:lstStyle>
            <a:lvl1pPr>
              <a:defRPr sz="1600" b="1"/>
            </a:lvl1pPr>
            <a:lvl2pPr>
              <a:defRPr sz="1600" b="1">
                <a:solidFill>
                  <a:schemeClr val="accent1">
                    <a:lumMod val="75000"/>
                  </a:schemeClr>
                </a:solidFill>
              </a:defRPr>
            </a:lvl2pPr>
            <a:lvl3pPr>
              <a:defRPr sz="1400">
                <a:solidFill>
                  <a:schemeClr val="accent2">
                    <a:lumMod val="75000"/>
                  </a:schemeClr>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228600" y="114301"/>
            <a:ext cx="6858000" cy="342899"/>
          </a:xfrm>
          <a:prstGeom prst="rect">
            <a:avLst/>
          </a:prstGeom>
        </p:spPr>
        <p:txBody>
          <a:bodyPr/>
          <a:lstStyle>
            <a:lvl1pPr algn="l">
              <a:defRPr sz="2000" b="1"/>
            </a:lvl1pPr>
          </a:lstStyle>
          <a:p>
            <a:r>
              <a:rPr lang="en-US" smtClean="0"/>
              <a:t>Click to edit Master title style</a:t>
            </a:r>
            <a:endParaRPr lang="en-US"/>
          </a:p>
        </p:txBody>
      </p:sp>
      <p:pic>
        <p:nvPicPr>
          <p:cNvPr id="6" name="Picture 7" descr="LSST_Logo"/>
          <p:cNvPicPr>
            <a:picLocks noChangeAspect="1" noChangeArrowheads="1"/>
          </p:cNvPicPr>
          <p:nvPr userDrawn="1"/>
        </p:nvPicPr>
        <p:blipFill>
          <a:blip r:embed="rId2"/>
          <a:srcRect/>
          <a:stretch>
            <a:fillRect/>
          </a:stretch>
        </p:blipFill>
        <p:spPr bwMode="auto">
          <a:xfrm>
            <a:off x="7162800" y="72655"/>
            <a:ext cx="1905000" cy="406004"/>
          </a:xfrm>
          <a:prstGeom prst="rect">
            <a:avLst/>
          </a:prstGeom>
          <a:noFill/>
          <a:ln w="9525">
            <a:noFill/>
            <a:miter lim="800000"/>
            <a:headEnd/>
            <a:tailEnd/>
          </a:ln>
        </p:spPr>
      </p:pic>
      <p:sp>
        <p:nvSpPr>
          <p:cNvPr id="7" name="Line 8"/>
          <p:cNvSpPr>
            <a:spLocks noChangeShapeType="1"/>
          </p:cNvSpPr>
          <p:nvPr userDrawn="1"/>
        </p:nvSpPr>
        <p:spPr bwMode="auto">
          <a:xfrm>
            <a:off x="152400" y="530160"/>
            <a:ext cx="8839200" cy="0"/>
          </a:xfrm>
          <a:prstGeom prst="line">
            <a:avLst/>
          </a:prstGeom>
          <a:noFill/>
          <a:ln w="57150" cmpd="thinThick">
            <a:solidFill>
              <a:srgbClr val="CC0000"/>
            </a:solidFill>
            <a:round/>
            <a:headEnd/>
            <a:tailEnd/>
          </a:ln>
          <a:effectLst/>
        </p:spPr>
        <p:txBody>
          <a:bodyPr/>
          <a:lstStyle/>
          <a:p>
            <a:pPr>
              <a:defRPr/>
            </a:pPr>
            <a:endParaRPr lang="en-US">
              <a:solidFill>
                <a:prstClr val="black"/>
              </a:solidFill>
            </a:endParaRPr>
          </a:p>
        </p:txBody>
      </p:sp>
      <p:sp>
        <p:nvSpPr>
          <p:cNvPr id="11" name="Footer Placeholder 4"/>
          <p:cNvSpPr>
            <a:spLocks noGrp="1"/>
          </p:cNvSpPr>
          <p:nvPr>
            <p:ph type="ftr" sz="quarter" idx="3"/>
          </p:nvPr>
        </p:nvSpPr>
        <p:spPr>
          <a:xfrm>
            <a:off x="228600" y="4901527"/>
            <a:ext cx="7620000" cy="183356"/>
          </a:xfrm>
          <a:prstGeom prst="rect">
            <a:avLst/>
          </a:prstGeom>
        </p:spPr>
        <p:txBody>
          <a:bodyPr/>
          <a:lstStyle>
            <a:lvl1pPr algn="l">
              <a:defRPr sz="1200">
                <a:solidFill>
                  <a:srgbClr val="0070C0"/>
                </a:solidFill>
              </a:defRPr>
            </a:lvl1pPr>
          </a:lstStyle>
          <a:p>
            <a:endParaRPr dirty="0"/>
          </a:p>
        </p:txBody>
      </p:sp>
      <p:sp>
        <p:nvSpPr>
          <p:cNvPr id="12" name="Slide Number Placeholder 5"/>
          <p:cNvSpPr>
            <a:spLocks noGrp="1"/>
          </p:cNvSpPr>
          <p:nvPr>
            <p:ph type="sldNum" sz="quarter" idx="4"/>
          </p:nvPr>
        </p:nvSpPr>
        <p:spPr>
          <a:xfrm>
            <a:off x="8001000" y="4901527"/>
            <a:ext cx="892629" cy="183356"/>
          </a:xfrm>
          <a:prstGeom prst="rect">
            <a:avLst/>
          </a:prstGeom>
        </p:spPr>
        <p:txBody>
          <a:bodyPr/>
          <a:lstStyle>
            <a:lvl1pPr algn="r">
              <a:defRPr sz="1200">
                <a:solidFill>
                  <a:srgbClr val="0070C0"/>
                </a:solidFill>
              </a:defRPr>
            </a:lvl1pPr>
          </a:lstStyle>
          <a:p>
            <a:fld id="{7887A4CB-FE34-4586-B44A-21A47CBBE5D9}" type="slidenum">
              <a:rPr smtClean="0"/>
              <a:pPr/>
              <a:t>‹#›</a:t>
            </a:fld>
            <a:endParaRPr dirty="0"/>
          </a:p>
        </p:txBody>
      </p:sp>
    </p:spTree>
    <p:extLst>
      <p:ext uri="{BB962C8B-B14F-4D97-AF65-F5344CB8AC3E}">
        <p14:creationId xmlns:p14="http://schemas.microsoft.com/office/powerpoint/2010/main" val="739542863"/>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8650"/>
            <a:ext cx="7772400" cy="1102519"/>
          </a:xfrm>
          <a:prstGeom prst="rect">
            <a:avLst/>
          </a:prstGeom>
        </p:spPr>
        <p:txBody>
          <a:bodyPr/>
          <a:lstStyle>
            <a:lvl1pPr>
              <a:defRPr sz="2800" b="1">
                <a:solidFill>
                  <a:schemeClr val="accent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71800"/>
            <a:ext cx="6400800" cy="1028700"/>
          </a:xfrm>
          <a:prstGeom prst="rect">
            <a:avLst/>
          </a:prstGeom>
        </p:spPr>
        <p:txBody>
          <a:bodyPr/>
          <a:lstStyle>
            <a:lvl1pPr marL="0" indent="0" algn="ct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0976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xmlns="" id="{FD37039F-DA22-F44B-95EB-D2E3C0C1E5F3}"/>
              </a:ext>
            </a:extLst>
          </p:cNvPr>
          <p:cNvSpPr>
            <a:spLocks noGrp="1"/>
          </p:cNvSpPr>
          <p:nvPr>
            <p:ph idx="1"/>
          </p:nvPr>
        </p:nvSpPr>
        <p:spPr bwMode="auto">
          <a:xfrm>
            <a:off x="152400" y="760810"/>
            <a:ext cx="88392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a:prstGeom prst="rect">
            <a:avLst/>
          </a:prstGeo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xmlns="" id="{FD37039F-DA22-F44B-95EB-D2E3C0C1E5F3}"/>
              </a:ext>
            </a:extLst>
          </p:cNvPr>
          <p:cNvSpPr>
            <a:spLocks noGrp="1"/>
          </p:cNvSpPr>
          <p:nvPr>
            <p:ph idx="1"/>
          </p:nvPr>
        </p:nvSpPr>
        <p:spPr bwMode="auto">
          <a:xfrm>
            <a:off x="152400" y="760810"/>
            <a:ext cx="88392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340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a:t>
            </a:r>
            <a:r>
              <a:rPr lang="en-US" sz="1000" baseline="0" dirty="0">
                <a:solidFill>
                  <a:prstClr val="white">
                    <a:lumMod val="65000"/>
                  </a:prstClr>
                </a:solidFill>
              </a:rPr>
              <a:t> Status Review</a:t>
            </a:r>
            <a:r>
              <a:rPr lang="en-US" sz="1000" dirty="0">
                <a:solidFill>
                  <a:prstClr val="white">
                    <a:lumMod val="65000"/>
                  </a:prstClr>
                </a:solidFill>
              </a:rPr>
              <a:t> • Tucson  • </a:t>
            </a:r>
            <a:r>
              <a:rPr lang="en-US" sz="1000" dirty="0" smtClean="0">
                <a:solidFill>
                  <a:prstClr val="white">
                    <a:lumMod val="65000"/>
                  </a:prstClr>
                </a:solidFill>
              </a:rPr>
              <a:t>August</a:t>
            </a:r>
            <a:r>
              <a:rPr lang="en-US" sz="1000" baseline="0" dirty="0" smtClean="0">
                <a:solidFill>
                  <a:prstClr val="white">
                    <a:lumMod val="65000"/>
                  </a:prstClr>
                </a:solidFill>
              </a:rPr>
              <a:t> 27</a:t>
            </a:r>
            <a:r>
              <a:rPr lang="en-US" sz="1000" baseline="30000" dirty="0" smtClean="0">
                <a:solidFill>
                  <a:prstClr val="white">
                    <a:lumMod val="65000"/>
                  </a:prstClr>
                </a:solidFill>
              </a:rPr>
              <a:t>th</a:t>
            </a:r>
            <a:r>
              <a:rPr lang="en-US" sz="1000" baseline="0" dirty="0" smtClean="0">
                <a:solidFill>
                  <a:prstClr val="white">
                    <a:lumMod val="65000"/>
                  </a:prstClr>
                </a:solidFill>
              </a:rPr>
              <a:t> </a:t>
            </a:r>
            <a:r>
              <a:rPr lang="en-US" sz="1000" baseline="0" dirty="0">
                <a:solidFill>
                  <a:prstClr val="white">
                    <a:lumMod val="65000"/>
                  </a:prstClr>
                </a:solidFill>
              </a:rPr>
              <a:t>– </a:t>
            </a:r>
            <a:r>
              <a:rPr lang="en-US" sz="1000" baseline="0" dirty="0" smtClean="0">
                <a:solidFill>
                  <a:prstClr val="white">
                    <a:lumMod val="65000"/>
                  </a:prstClr>
                </a:solidFill>
              </a:rPr>
              <a:t>30</a:t>
            </a:r>
            <a:r>
              <a:rPr lang="en-US" sz="1000" baseline="30000" dirty="0" smtClean="0">
                <a:solidFill>
                  <a:prstClr val="white">
                    <a:lumMod val="65000"/>
                  </a:prstClr>
                </a:solidFill>
              </a:rPr>
              <a:t>th</a:t>
            </a:r>
            <a:endParaRPr lang="en-US" sz="1000" baseline="30000" dirty="0">
              <a:solidFill>
                <a:prstClr val="white">
                  <a:lumMod val="6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72" r:id="rId9"/>
    <p:sldLayoutId id="2147483673" r:id="rId10"/>
    <p:sldLayoutId id="2147483671" r:id="rId11"/>
    <p:sldLayoutId id="2147483667" r:id="rId12"/>
    <p:sldLayoutId id="2147483668" r:id="rId13"/>
    <p:sldLayoutId id="2147483675" r:id="rId14"/>
    <p:sldLayoutId id="2147483676" r:id="rId15"/>
    <p:sldLayoutId id="2147483677" r:id="rId16"/>
    <p:sldLayoutId id="2147483678" r:id="rId17"/>
  </p:sldLayoutIdLst>
  <p:hf hdr="0" ftr="0" dt="0"/>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3"/>
          </p:nvPr>
        </p:nvSpPr>
        <p:spPr>
          <a:xfrm>
            <a:off x="228600" y="4879639"/>
            <a:ext cx="7162800" cy="183356"/>
          </a:xfrm>
          <a:prstGeom prst="rect">
            <a:avLst/>
          </a:prstGeom>
        </p:spPr>
        <p:txBody>
          <a:bodyPr vert="horz" lIns="91440" tIns="45720" rIns="91440" bIns="45720" rtlCol="0" anchor="ctr"/>
          <a:lstStyle>
            <a:lvl1pPr>
              <a:defRPr lang="en-US" sz="1200" smtClean="0">
                <a:solidFill>
                  <a:srgbClr val="0070C0"/>
                </a:solidFill>
              </a:defRPr>
            </a:lvl1pPr>
          </a:lstStyle>
          <a:p>
            <a:endParaRPr/>
          </a:p>
        </p:txBody>
      </p:sp>
      <p:sp>
        <p:nvSpPr>
          <p:cNvPr id="11" name="Slide Number Placeholder 10"/>
          <p:cNvSpPr>
            <a:spLocks noGrp="1"/>
          </p:cNvSpPr>
          <p:nvPr>
            <p:ph type="sldNum" sz="quarter" idx="4"/>
          </p:nvPr>
        </p:nvSpPr>
        <p:spPr>
          <a:xfrm>
            <a:off x="7686472" y="4879639"/>
            <a:ext cx="1219200" cy="183356"/>
          </a:xfrm>
          <a:prstGeom prst="rect">
            <a:avLst/>
          </a:prstGeom>
        </p:spPr>
        <p:txBody>
          <a:bodyPr vert="horz" lIns="91440" tIns="45720" rIns="91440" bIns="45720" rtlCol="0" anchor="ctr"/>
          <a:lstStyle>
            <a:lvl1pPr>
              <a:defRPr lang="en-US" sz="1200" smtClean="0">
                <a:solidFill>
                  <a:srgbClr val="0070C0"/>
                </a:solidFill>
              </a:defRPr>
            </a:lvl1pPr>
          </a:lstStyle>
          <a:p>
            <a:pPr algn="r"/>
            <a:fld id="{895011F3-C6AF-4D28-88E0-3BF657C7FB5B}" type="slidenum">
              <a:rPr/>
              <a:pPr algn="r"/>
              <a:t>‹#›</a:t>
            </a:fld>
            <a:endParaRPr/>
          </a:p>
        </p:txBody>
      </p:sp>
    </p:spTree>
    <p:extLst>
      <p:ext uri="{BB962C8B-B14F-4D97-AF65-F5344CB8AC3E}">
        <p14:creationId xmlns:p14="http://schemas.microsoft.com/office/powerpoint/2010/main" val="18303213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10.png"/><Relationship Id="rId10" Type="http://schemas.openxmlformats.org/officeDocument/2006/relationships/image" Target="../media/image28.png"/><Relationship Id="rId4" Type="http://schemas.openxmlformats.org/officeDocument/2006/relationships/image" Target="../media/image92.png"/><Relationship Id="rId9"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LSST Camera</a:t>
            </a:r>
            <a:r>
              <a:rPr lang="en-US" dirty="0">
                <a:cs typeface="Calibri"/>
              </a:rPr>
              <a:t/>
            </a:r>
            <a:br>
              <a:rPr lang="en-US" dirty="0">
                <a:cs typeface="Calibri"/>
              </a:rPr>
            </a:br>
            <a:r>
              <a:rPr lang="en-US" dirty="0"/>
              <a:t>Camera Body and Shutter Sub-System Status</a:t>
            </a:r>
            <a:br>
              <a:rPr lang="en-US" dirty="0"/>
            </a:br>
            <a:r>
              <a:rPr lang="en-US" dirty="0"/>
              <a:t/>
            </a:r>
            <a:br>
              <a:rPr lang="en-US" dirty="0"/>
            </a:br>
            <a:r>
              <a:rPr lang="en-US" dirty="0"/>
              <a:t>Marco Oriunno</a:t>
            </a:r>
            <a:br>
              <a:rPr lang="en-US" dirty="0"/>
            </a:br>
            <a:r>
              <a:rPr lang="en-US" dirty="0"/>
              <a:t>LSST Camera CB&amp;S Sub-System Manager, SLAC</a:t>
            </a:r>
            <a:br>
              <a:rPr lang="en-US" dirty="0"/>
            </a:br>
            <a:r>
              <a:rPr lang="en-US" dirty="0"/>
              <a:t/>
            </a:r>
            <a:br>
              <a:rPr lang="en-US" dirty="0"/>
            </a:br>
            <a:r>
              <a:rPr lang="en-US" dirty="0"/>
              <a:t>NSF/DOE Joint Status Review</a:t>
            </a:r>
            <a:br>
              <a:rPr lang="en-US" dirty="0"/>
            </a:br>
            <a:r>
              <a:rPr lang="en-US" dirty="0" smtClean="0"/>
              <a:t>Aug 27</a:t>
            </a:r>
            <a:r>
              <a:rPr lang="en-US" baseline="30000" dirty="0" smtClean="0"/>
              <a:t>th</a:t>
            </a:r>
            <a:r>
              <a:rPr lang="en-US" dirty="0" smtClean="0"/>
              <a:t>  - 30</a:t>
            </a:r>
            <a:r>
              <a:rPr lang="en-US" baseline="30000" dirty="0" smtClean="0"/>
              <a:t>th</a:t>
            </a:r>
            <a:r>
              <a:rPr lang="en-US" dirty="0" smtClean="0"/>
              <a:t> , 2019</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Duration Test</a:t>
            </a:r>
            <a:endParaRPr lang="en-US" dirty="0"/>
          </a:p>
        </p:txBody>
      </p:sp>
      <p:pic>
        <p:nvPicPr>
          <p:cNvPr id="6" name="Content Placeholder 5"/>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472" y="3072943"/>
            <a:ext cx="2286000" cy="17138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7907" y="3057252"/>
            <a:ext cx="2400300" cy="180049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929510600"/>
              </p:ext>
            </p:extLst>
          </p:nvPr>
        </p:nvGraphicFramePr>
        <p:xfrm>
          <a:off x="400050" y="750094"/>
          <a:ext cx="8193882" cy="23622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C-SHUT-024</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The shutter shall be designed for at least 1E6 open/close cycles per year.</a:t>
                      </a:r>
                    </a:p>
                  </a:txBody>
                  <a:tcPr marL="68580" marR="68580" marT="34290" marB="34290">
                    <a:solidFill>
                      <a:srgbClr val="0070C0"/>
                    </a:solidFill>
                  </a:tcPr>
                </a:tc>
                <a:extLst>
                  <a:ext uri="{0D108BD9-81ED-4DB2-BD59-A6C34878D82A}">
                    <a16:rowId xmlns="" xmlns:a16="http://schemas.microsoft.com/office/drawing/2014/main" val="10000"/>
                  </a:ext>
                </a:extLst>
              </a:tr>
            </a:tbl>
          </a:graphicData>
        </a:graphic>
      </p:graphicFrame>
      <p:sp>
        <p:nvSpPr>
          <p:cNvPr id="10" name="TextBox 10"/>
          <p:cNvSpPr txBox="1"/>
          <p:nvPr/>
        </p:nvSpPr>
        <p:spPr>
          <a:xfrm>
            <a:off x="1311328" y="946635"/>
            <a:ext cx="6998954" cy="2131353"/>
          </a:xfrm>
          <a:prstGeom prst="rect">
            <a:avLst/>
          </a:prstGeom>
          <a:noFill/>
        </p:spPr>
        <p:txBody>
          <a:bodyPr wrap="square" lIns="68580" tIns="34290" rIns="68580" bIns="3429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Arial" panose="020B0604020202020204" pitchFamily="34" charset="0"/>
              <a:buChar char="•"/>
            </a:pPr>
            <a:r>
              <a:rPr lang="en-US" sz="1600" dirty="0"/>
              <a:t>The exposure cycle is made of 0.98 sec opening motion path, 15 second exposure (suppressed in the test), 0.98 sec closure</a:t>
            </a:r>
            <a:r>
              <a:rPr lang="en-US" sz="1600" dirty="0" smtClean="0"/>
              <a:t>.</a:t>
            </a:r>
            <a:endParaRPr lang="en-US" sz="1600" dirty="0"/>
          </a:p>
          <a:p>
            <a:pPr marL="257175" indent="-257175">
              <a:buFont typeface="Arial" panose="020B0604020202020204" pitchFamily="34" charset="0"/>
              <a:buChar char="•"/>
            </a:pPr>
            <a:r>
              <a:rPr lang="en-US" sz="1600" dirty="0" smtClean="0"/>
              <a:t>Each open/close cycle in this tests consists of:</a:t>
            </a:r>
          </a:p>
          <a:p>
            <a:pPr marL="600075" lvl="1" indent="-257175">
              <a:buFont typeface="Arial" panose="020B0604020202020204" pitchFamily="34" charset="0"/>
              <a:buChar char="•"/>
            </a:pPr>
            <a:r>
              <a:rPr lang="en-US" sz="1100" dirty="0"/>
              <a:t>0.90 </a:t>
            </a:r>
            <a:r>
              <a:rPr lang="en-US" sz="1100" dirty="0" smtClean="0"/>
              <a:t>seconds </a:t>
            </a:r>
            <a:r>
              <a:rPr lang="en-US" sz="1100" dirty="0"/>
              <a:t>opening </a:t>
            </a:r>
            <a:r>
              <a:rPr lang="en-US" sz="1100" dirty="0" smtClean="0"/>
              <a:t>motion </a:t>
            </a:r>
            <a:r>
              <a:rPr lang="en-US" sz="1100" dirty="0"/>
              <a:t>+ 0.90 second closing motion (starts 0.40 second after first blade </a:t>
            </a:r>
            <a:r>
              <a:rPr lang="en-US" sz="1100" dirty="0" smtClean="0"/>
              <a:t>moves)</a:t>
            </a:r>
            <a:endParaRPr lang="en-US" sz="1100" dirty="0"/>
          </a:p>
          <a:p>
            <a:pPr marL="600075" lvl="1" indent="-257175">
              <a:buFont typeface="Arial" panose="020B0604020202020204" pitchFamily="34" charset="0"/>
              <a:buChar char="•"/>
            </a:pPr>
            <a:r>
              <a:rPr lang="en-US" sz="1100" dirty="0" smtClean="0"/>
              <a:t>0.10 </a:t>
            </a:r>
            <a:r>
              <a:rPr lang="en-US" sz="1100" dirty="0"/>
              <a:t>second dwell </a:t>
            </a:r>
            <a:r>
              <a:rPr lang="en-US" sz="1100" dirty="0" smtClean="0"/>
              <a:t>time. Total </a:t>
            </a:r>
            <a:r>
              <a:rPr lang="en-US" sz="1100" dirty="0"/>
              <a:t>time per open/close cycle: 1.4 seconds (~30 days for 1.8 M cycles)</a:t>
            </a:r>
          </a:p>
          <a:p>
            <a:pPr marL="257175" indent="-257175">
              <a:buFont typeface="Arial" panose="020B0604020202020204" pitchFamily="34" charset="0"/>
              <a:buChar char="•"/>
            </a:pPr>
            <a:r>
              <a:rPr lang="en-US" sz="1600" dirty="0" smtClean="0"/>
              <a:t>First run at horizontal configuration: ~400k cycles</a:t>
            </a:r>
          </a:p>
          <a:p>
            <a:pPr marL="257175" indent="-257175">
              <a:buFont typeface="Arial" panose="020B0604020202020204" pitchFamily="34" charset="0"/>
              <a:buChar char="•"/>
            </a:pPr>
            <a:r>
              <a:rPr lang="en-US" sz="1600" dirty="0" smtClean="0"/>
              <a:t>Second run at 45</a:t>
            </a:r>
            <a:r>
              <a:rPr lang="en-US" sz="1600" dirty="0"/>
              <a:t> </a:t>
            </a:r>
            <a:r>
              <a:rPr lang="en-US" sz="1600" dirty="0" err="1" smtClean="0"/>
              <a:t>deg</a:t>
            </a:r>
            <a:r>
              <a:rPr lang="en-US" sz="1600" dirty="0" smtClean="0"/>
              <a:t> tilt configuration: ~1.8M cycles</a:t>
            </a:r>
            <a:endParaRPr lang="en-US" sz="1600" dirty="0"/>
          </a:p>
          <a:p>
            <a:pPr marL="600075" lvl="1" indent="-257175">
              <a:buFont typeface="Arial" panose="020B0604020202020204" pitchFamily="34" charset="0"/>
              <a:buChar char="•"/>
            </a:pPr>
            <a:r>
              <a:rPr lang="en-US" sz="1600" dirty="0" smtClean="0"/>
              <a:t>No sign of mechanical failure from initial inspection</a:t>
            </a:r>
            <a:endParaRPr lang="en-US" sz="1600" dirty="0"/>
          </a:p>
          <a:p>
            <a:pPr marL="600075" lvl="1" indent="-257175">
              <a:buFont typeface="Arial" panose="020B0604020202020204" pitchFamily="34" charset="0"/>
              <a:buChar char="•"/>
            </a:pPr>
            <a:r>
              <a:rPr lang="en-US" sz="1600" dirty="0" smtClean="0"/>
              <a:t>Motion path stable, no sign of drift or hysteresis</a:t>
            </a:r>
            <a:endParaRPr lang="en-US" sz="1600" dirty="0"/>
          </a:p>
        </p:txBody>
      </p:sp>
    </p:spTree>
    <p:extLst>
      <p:ext uri="{BB962C8B-B14F-4D97-AF65-F5344CB8AC3E}">
        <p14:creationId xmlns:p14="http://schemas.microsoft.com/office/powerpoint/2010/main" val="23529622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Software Protection</a:t>
            </a:r>
          </a:p>
        </p:txBody>
      </p:sp>
      <p:pic>
        <p:nvPicPr>
          <p:cNvPr id="19" name="Picture 18"/>
          <p:cNvPicPr>
            <a:picLocks noChangeAspect="1"/>
          </p:cNvPicPr>
          <p:nvPr/>
        </p:nvPicPr>
        <p:blipFill>
          <a:blip r:embed="rId2"/>
          <a:stretch>
            <a:fillRect/>
          </a:stretch>
        </p:blipFill>
        <p:spPr>
          <a:xfrm>
            <a:off x="621507" y="1028700"/>
            <a:ext cx="7836694" cy="2828925"/>
          </a:xfrm>
          <a:prstGeom prst="rect">
            <a:avLst/>
          </a:prstGeom>
        </p:spPr>
      </p:pic>
      <p:sp>
        <p:nvSpPr>
          <p:cNvPr id="20" name="TextBox 19"/>
          <p:cNvSpPr txBox="1"/>
          <p:nvPr/>
        </p:nvSpPr>
        <p:spPr>
          <a:xfrm>
            <a:off x="153993" y="3963975"/>
            <a:ext cx="8601585" cy="838691"/>
          </a:xfrm>
          <a:prstGeom prst="rect">
            <a:avLst/>
          </a:prstGeom>
          <a:noFill/>
        </p:spPr>
        <p:txBody>
          <a:bodyPr wrap="none" lIns="68580" tIns="34290" rIns="68580" bIns="34290" rtlCol="0">
            <a:spAutoFit/>
          </a:bodyPr>
          <a:lstStyle/>
          <a:p>
            <a:pPr marL="214313" indent="-214313">
              <a:buFont typeface="Arial" panose="020B0604020202020204" pitchFamily="34" charset="0"/>
              <a:buChar char="•"/>
            </a:pPr>
            <a:r>
              <a:rPr lang="en-US" sz="1600" dirty="0" smtClean="0"/>
              <a:t>Verification for mitigation requires running protection certification test</a:t>
            </a:r>
          </a:p>
          <a:p>
            <a:pPr marL="557213" lvl="1" indent="-214313">
              <a:buFont typeface="Arial" panose="020B0604020202020204" pitchFamily="34" charset="0"/>
              <a:buChar char="•"/>
            </a:pPr>
            <a:r>
              <a:rPr lang="en-US" sz="1600" dirty="0" smtClean="0"/>
              <a:t>Certification test will be developed on prototype shutter while production shutter is being built</a:t>
            </a:r>
          </a:p>
          <a:p>
            <a:pPr marL="557213" lvl="1" indent="-214313">
              <a:buFont typeface="Arial" panose="020B0604020202020204" pitchFamily="34" charset="0"/>
              <a:buChar char="•"/>
            </a:pPr>
            <a:r>
              <a:rPr lang="en-US" sz="1600" dirty="0" smtClean="0"/>
              <a:t>Certification test will need to be run on each production shutter</a:t>
            </a:r>
            <a:endParaRPr lang="en-US" sz="1600" dirty="0"/>
          </a:p>
        </p:txBody>
      </p:sp>
      <p:sp>
        <p:nvSpPr>
          <p:cNvPr id="2" name="TextBox 1"/>
          <p:cNvSpPr txBox="1"/>
          <p:nvPr/>
        </p:nvSpPr>
        <p:spPr>
          <a:xfrm>
            <a:off x="621506" y="864885"/>
            <a:ext cx="1932260" cy="238527"/>
          </a:xfrm>
          <a:prstGeom prst="rect">
            <a:avLst/>
          </a:prstGeom>
          <a:noFill/>
        </p:spPr>
        <p:txBody>
          <a:bodyPr wrap="none" lIns="68580" tIns="34290" rIns="68580" bIns="34290" rtlCol="0">
            <a:spAutoFit/>
          </a:bodyPr>
          <a:lstStyle/>
          <a:p>
            <a:r>
              <a:rPr lang="en-US" sz="1100" dirty="0"/>
              <a:t>Excerpt from hazard list LCA-15</a:t>
            </a:r>
          </a:p>
        </p:txBody>
      </p:sp>
    </p:spTree>
    <p:extLst>
      <p:ext uri="{BB962C8B-B14F-4D97-AF65-F5344CB8AC3E}">
        <p14:creationId xmlns:p14="http://schemas.microsoft.com/office/powerpoint/2010/main" val="12522552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Software Protection</a:t>
            </a:r>
            <a:endParaRPr lang="en-US" dirty="0"/>
          </a:p>
        </p:txBody>
      </p:sp>
      <p:sp>
        <p:nvSpPr>
          <p:cNvPr id="5" name="TextBox 4"/>
          <p:cNvSpPr txBox="1"/>
          <p:nvPr/>
        </p:nvSpPr>
        <p:spPr>
          <a:xfrm>
            <a:off x="971550" y="800100"/>
            <a:ext cx="7658100" cy="4224233"/>
          </a:xfrm>
          <a:prstGeom prst="rect">
            <a:avLst/>
          </a:prstGeom>
          <a:noFill/>
        </p:spPr>
        <p:txBody>
          <a:bodyPr wrap="square" lIns="68580" tIns="34290" rIns="68580" bIns="34290" rtlCol="0">
            <a:spAutoFit/>
          </a:bodyPr>
          <a:lstStyle/>
          <a:p>
            <a:r>
              <a:rPr lang="en-US" dirty="0" smtClean="0"/>
              <a:t>Motion Protection Logic</a:t>
            </a:r>
          </a:p>
          <a:p>
            <a:pPr marL="257175" indent="-257175">
              <a:buFont typeface="+mj-lt"/>
              <a:buAutoNum type="arabicPeriod"/>
            </a:pPr>
            <a:r>
              <a:rPr lang="en-US" dirty="0" smtClean="0"/>
              <a:t>If permit from Auxiliary Electronic is not present, </a:t>
            </a:r>
            <a:r>
              <a:rPr lang="en-US" dirty="0"/>
              <a:t>cannot perform any </a:t>
            </a:r>
            <a:r>
              <a:rPr lang="en-US" dirty="0" smtClean="0"/>
              <a:t>motion</a:t>
            </a:r>
          </a:p>
          <a:p>
            <a:pPr marL="257175" indent="-257175">
              <a:buFont typeface="+mj-lt"/>
              <a:buAutoNum type="arabicPeriod"/>
            </a:pPr>
            <a:r>
              <a:rPr lang="en-US" dirty="0" smtClean="0"/>
              <a:t>If Shutter not homed, cannot perform any motion except homing routine</a:t>
            </a:r>
          </a:p>
          <a:p>
            <a:pPr marL="257175" indent="-257175">
              <a:buFont typeface="+mj-lt"/>
              <a:buAutoNum type="arabicPeriod"/>
            </a:pPr>
            <a:r>
              <a:rPr lang="en-US" dirty="0" smtClean="0"/>
              <a:t>If Shutter not calibrated, motion cannot exceed a pre-set speed</a:t>
            </a:r>
          </a:p>
          <a:p>
            <a:pPr marL="257175" indent="-257175">
              <a:buAutoNum type="arabicPeriod"/>
            </a:pPr>
            <a:r>
              <a:rPr lang="en-US" dirty="0" smtClean="0"/>
              <a:t>If difference between position reported by encoder and hall sensor are greater than a pre-specified distance, then stop current motion and prevent further motion</a:t>
            </a:r>
          </a:p>
          <a:p>
            <a:pPr marL="257175" indent="-257175">
              <a:buAutoNum type="arabicPeriod"/>
            </a:pPr>
            <a:r>
              <a:rPr lang="en-US" dirty="0" smtClean="0"/>
              <a:t>If limit switch trips, disable further motion in the specified direction</a:t>
            </a:r>
          </a:p>
          <a:p>
            <a:endParaRPr lang="en-US" dirty="0" smtClean="0"/>
          </a:p>
          <a:p>
            <a:endParaRPr lang="en-US" dirty="0" smtClean="0"/>
          </a:p>
          <a:p>
            <a:r>
              <a:rPr lang="en-US" dirty="0" smtClean="0"/>
              <a:t>Other protection related tasks</a:t>
            </a:r>
          </a:p>
          <a:p>
            <a:pPr marL="257175" indent="-257175">
              <a:buFont typeface="+mj-lt"/>
              <a:buAutoNum type="arabicPeriod"/>
            </a:pPr>
            <a:r>
              <a:rPr lang="en-US" dirty="0" smtClean="0"/>
              <a:t>Code review </a:t>
            </a:r>
          </a:p>
          <a:p>
            <a:pPr marL="257175" indent="-257175">
              <a:buFont typeface="+mj-lt"/>
              <a:buAutoNum type="arabicPeriod"/>
            </a:pPr>
            <a:r>
              <a:rPr lang="en-US" dirty="0" smtClean="0"/>
              <a:t>Protection verification test plan</a:t>
            </a:r>
          </a:p>
          <a:p>
            <a:pPr marL="257175" indent="-257175">
              <a:buFont typeface="+mj-lt"/>
              <a:buAutoNum type="arabicPeriod"/>
            </a:pPr>
            <a:endParaRPr lang="en-US" dirty="0" smtClean="0"/>
          </a:p>
          <a:p>
            <a:pPr marL="257175" indent="-257175">
              <a:buFont typeface="+mj-lt"/>
              <a:buAutoNum type="arabicPeriod"/>
            </a:pPr>
            <a:endParaRPr lang="en-US" dirty="0"/>
          </a:p>
        </p:txBody>
      </p:sp>
    </p:spTree>
    <p:extLst>
      <p:ext uri="{BB962C8B-B14F-4D97-AF65-F5344CB8AC3E}">
        <p14:creationId xmlns:p14="http://schemas.microsoft.com/office/powerpoint/2010/main" val="38180160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259" y="119904"/>
            <a:ext cx="5952564" cy="417910"/>
          </a:xfrm>
        </p:spPr>
        <p:txBody>
          <a:bodyPr/>
          <a:lstStyle/>
          <a:p>
            <a:r>
              <a:rPr lang="en-US" dirty="0" smtClean="0"/>
              <a:t>Corrective actions from the prototype blades</a:t>
            </a:r>
            <a:endParaRPr lang="en-US" dirty="0"/>
          </a:p>
        </p:txBody>
      </p:sp>
      <p:grpSp>
        <p:nvGrpSpPr>
          <p:cNvPr id="3" name="Group 2"/>
          <p:cNvGrpSpPr/>
          <p:nvPr/>
        </p:nvGrpSpPr>
        <p:grpSpPr>
          <a:xfrm>
            <a:off x="1272540" y="864870"/>
            <a:ext cx="6457950" cy="3842191"/>
            <a:chOff x="228600" y="914400"/>
            <a:chExt cx="8610600" cy="5122921"/>
          </a:xfrm>
        </p:grpSpPr>
        <p:pic>
          <p:nvPicPr>
            <p:cNvPr id="4" name="Picture 2"/>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57200" y="1396588"/>
              <a:ext cx="8176360" cy="4034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914400"/>
              <a:ext cx="1524000" cy="779700"/>
            </a:xfrm>
            <a:prstGeom prst="rect">
              <a:avLst/>
            </a:prstGeom>
            <a:solidFill>
              <a:schemeClr val="bg1"/>
            </a:solidFill>
            <a:ln>
              <a:solidFill>
                <a:srgbClr val="000099"/>
              </a:solidFill>
            </a:ln>
          </p:spPr>
          <p:txBody>
            <a:bodyPr wrap="square" rtlCol="0">
              <a:spAutoFit/>
            </a:bodyPr>
            <a:lstStyle/>
            <a:p>
              <a:pPr algn="ctr"/>
              <a:r>
                <a:rPr lang="en-US" sz="800" dirty="0"/>
                <a:t>Facesheet Layup</a:t>
              </a:r>
            </a:p>
            <a:p>
              <a:pPr marL="128585" indent="-128585">
                <a:buFont typeface="Arial" panose="020B0604020202020204" pitchFamily="34" charset="0"/>
                <a:buChar char="•"/>
              </a:pPr>
              <a:r>
                <a:rPr lang="en-US" sz="800" dirty="0"/>
                <a:t>+45 </a:t>
              </a:r>
              <a:r>
                <a:rPr lang="en-US" sz="800" dirty="0" err="1"/>
                <a:t>deg</a:t>
              </a:r>
              <a:r>
                <a:rPr lang="en-US" sz="800" dirty="0"/>
                <a:t> Fabric</a:t>
              </a:r>
            </a:p>
            <a:p>
              <a:pPr marL="128585" indent="-128585">
                <a:buFont typeface="Arial" panose="020B0604020202020204" pitchFamily="34" charset="0"/>
                <a:buChar char="•"/>
              </a:pPr>
              <a:r>
                <a:rPr lang="en-US" sz="800" dirty="0"/>
                <a:t>-10  </a:t>
              </a:r>
              <a:r>
                <a:rPr lang="en-US" sz="800" dirty="0" err="1"/>
                <a:t>deg</a:t>
              </a:r>
              <a:r>
                <a:rPr lang="en-US" sz="800" dirty="0"/>
                <a:t> </a:t>
              </a:r>
              <a:r>
                <a:rPr lang="en-US" sz="800" dirty="0" err="1"/>
                <a:t>Unitape</a:t>
              </a:r>
              <a:endParaRPr lang="en-US" sz="800" dirty="0"/>
            </a:p>
            <a:p>
              <a:pPr marL="128585" indent="-128585">
                <a:buFont typeface="Arial" panose="020B0604020202020204" pitchFamily="34" charset="0"/>
                <a:buChar char="•"/>
              </a:pPr>
              <a:r>
                <a:rPr lang="en-US" sz="800" dirty="0"/>
                <a:t>+10 </a:t>
              </a:r>
              <a:r>
                <a:rPr lang="en-US" sz="800" dirty="0" err="1"/>
                <a:t>deg</a:t>
              </a:r>
              <a:r>
                <a:rPr lang="en-US" sz="800" dirty="0"/>
                <a:t> </a:t>
              </a:r>
              <a:r>
                <a:rPr lang="en-US" sz="800" dirty="0" err="1"/>
                <a:t>Unitape</a:t>
              </a:r>
              <a:endParaRPr lang="en-US" sz="800" dirty="0"/>
            </a:p>
          </p:txBody>
        </p:sp>
        <p:sp>
          <p:nvSpPr>
            <p:cNvPr id="6" name="TextBox 5"/>
            <p:cNvSpPr txBox="1"/>
            <p:nvPr/>
          </p:nvSpPr>
          <p:spPr>
            <a:xfrm>
              <a:off x="685800" y="1905000"/>
              <a:ext cx="1524000" cy="287259"/>
            </a:xfrm>
            <a:prstGeom prst="rect">
              <a:avLst/>
            </a:prstGeom>
            <a:solidFill>
              <a:schemeClr val="bg1"/>
            </a:solidFill>
            <a:ln>
              <a:solidFill>
                <a:srgbClr val="000099"/>
              </a:solidFill>
            </a:ln>
          </p:spPr>
          <p:txBody>
            <a:bodyPr wrap="square" rtlCol="0">
              <a:spAutoFit/>
            </a:bodyPr>
            <a:lstStyle/>
            <a:p>
              <a:pPr algn="ctr"/>
              <a:r>
                <a:rPr lang="en-US" sz="800" dirty="0"/>
                <a:t>Film Adhesive</a:t>
              </a:r>
            </a:p>
          </p:txBody>
        </p:sp>
        <p:sp>
          <p:nvSpPr>
            <p:cNvPr id="7" name="TextBox 6"/>
            <p:cNvSpPr txBox="1"/>
            <p:nvPr/>
          </p:nvSpPr>
          <p:spPr>
            <a:xfrm>
              <a:off x="228600" y="2590800"/>
              <a:ext cx="1524000" cy="287259"/>
            </a:xfrm>
            <a:prstGeom prst="rect">
              <a:avLst/>
            </a:prstGeom>
            <a:solidFill>
              <a:schemeClr val="bg1"/>
            </a:solidFill>
            <a:ln>
              <a:solidFill>
                <a:srgbClr val="000099"/>
              </a:solidFill>
            </a:ln>
          </p:spPr>
          <p:txBody>
            <a:bodyPr wrap="square" rtlCol="0">
              <a:spAutoFit/>
            </a:bodyPr>
            <a:lstStyle/>
            <a:p>
              <a:pPr algn="ctr"/>
              <a:r>
                <a:rPr lang="en-US" sz="800" dirty="0"/>
                <a:t>Solid CF End Fitting</a:t>
              </a:r>
            </a:p>
          </p:txBody>
        </p:sp>
        <p:sp>
          <p:nvSpPr>
            <p:cNvPr id="8" name="TextBox 7"/>
            <p:cNvSpPr txBox="1"/>
            <p:nvPr/>
          </p:nvSpPr>
          <p:spPr>
            <a:xfrm>
              <a:off x="7315200" y="5257799"/>
              <a:ext cx="1524000" cy="287259"/>
            </a:xfrm>
            <a:prstGeom prst="rect">
              <a:avLst/>
            </a:prstGeom>
            <a:solidFill>
              <a:schemeClr val="bg1"/>
            </a:solidFill>
            <a:ln>
              <a:solidFill>
                <a:srgbClr val="000099"/>
              </a:solidFill>
            </a:ln>
          </p:spPr>
          <p:txBody>
            <a:bodyPr wrap="square" rtlCol="0">
              <a:spAutoFit/>
            </a:bodyPr>
            <a:lstStyle/>
            <a:p>
              <a:pPr algn="ctr"/>
              <a:r>
                <a:rPr lang="en-US" sz="800" dirty="0"/>
                <a:t>Solid CF End Fitting</a:t>
              </a:r>
            </a:p>
          </p:txBody>
        </p:sp>
        <p:sp>
          <p:nvSpPr>
            <p:cNvPr id="9" name="TextBox 8"/>
            <p:cNvSpPr txBox="1"/>
            <p:nvPr/>
          </p:nvSpPr>
          <p:spPr>
            <a:xfrm>
              <a:off x="685800" y="4648200"/>
              <a:ext cx="1524000" cy="287259"/>
            </a:xfrm>
            <a:prstGeom prst="rect">
              <a:avLst/>
            </a:prstGeom>
            <a:solidFill>
              <a:schemeClr val="bg1"/>
            </a:solidFill>
            <a:ln>
              <a:solidFill>
                <a:srgbClr val="000099"/>
              </a:solidFill>
            </a:ln>
          </p:spPr>
          <p:txBody>
            <a:bodyPr wrap="square" rtlCol="0">
              <a:spAutoFit/>
            </a:bodyPr>
            <a:lstStyle/>
            <a:p>
              <a:pPr algn="ctr"/>
              <a:r>
                <a:rPr lang="en-US" sz="800" dirty="0"/>
                <a:t>Film Adhesive</a:t>
              </a:r>
            </a:p>
          </p:txBody>
        </p:sp>
        <p:sp>
          <p:nvSpPr>
            <p:cNvPr id="10" name="TextBox 9"/>
            <p:cNvSpPr txBox="1"/>
            <p:nvPr/>
          </p:nvSpPr>
          <p:spPr>
            <a:xfrm>
              <a:off x="685800" y="5257621"/>
              <a:ext cx="1524000" cy="779700"/>
            </a:xfrm>
            <a:prstGeom prst="rect">
              <a:avLst/>
            </a:prstGeom>
            <a:solidFill>
              <a:schemeClr val="bg1"/>
            </a:solidFill>
            <a:ln>
              <a:solidFill>
                <a:srgbClr val="000099"/>
              </a:solidFill>
            </a:ln>
          </p:spPr>
          <p:txBody>
            <a:bodyPr wrap="square" rtlCol="0">
              <a:spAutoFit/>
            </a:bodyPr>
            <a:lstStyle/>
            <a:p>
              <a:pPr algn="ctr"/>
              <a:r>
                <a:rPr lang="en-US" sz="800" dirty="0"/>
                <a:t>Facesheet Layup</a:t>
              </a:r>
            </a:p>
            <a:p>
              <a:pPr marL="128585" indent="-128585">
                <a:buFont typeface="Arial" panose="020B0604020202020204" pitchFamily="34" charset="0"/>
                <a:buChar char="•"/>
              </a:pPr>
              <a:r>
                <a:rPr lang="en-US" sz="800" dirty="0"/>
                <a:t>+45 </a:t>
              </a:r>
              <a:r>
                <a:rPr lang="en-US" sz="800" dirty="0" err="1"/>
                <a:t>deg</a:t>
              </a:r>
              <a:r>
                <a:rPr lang="en-US" sz="800" dirty="0"/>
                <a:t> Fabric</a:t>
              </a:r>
            </a:p>
            <a:p>
              <a:pPr marL="128585" indent="-128585">
                <a:buFont typeface="Arial" panose="020B0604020202020204" pitchFamily="34" charset="0"/>
                <a:buChar char="•"/>
              </a:pPr>
              <a:r>
                <a:rPr lang="en-US" sz="800" dirty="0"/>
                <a:t>-10  </a:t>
              </a:r>
              <a:r>
                <a:rPr lang="en-US" sz="800" dirty="0" err="1"/>
                <a:t>deg</a:t>
              </a:r>
              <a:r>
                <a:rPr lang="en-US" sz="800" dirty="0"/>
                <a:t> </a:t>
              </a:r>
              <a:r>
                <a:rPr lang="en-US" sz="800" dirty="0" err="1"/>
                <a:t>Unitape</a:t>
              </a:r>
              <a:endParaRPr lang="en-US" sz="800" dirty="0"/>
            </a:p>
            <a:p>
              <a:pPr marL="128585" indent="-128585">
                <a:buFont typeface="Arial" panose="020B0604020202020204" pitchFamily="34" charset="0"/>
                <a:buChar char="•"/>
              </a:pPr>
              <a:r>
                <a:rPr lang="en-US" sz="800" dirty="0"/>
                <a:t>+10 </a:t>
              </a:r>
              <a:r>
                <a:rPr lang="en-US" sz="800" dirty="0" err="1"/>
                <a:t>deg</a:t>
              </a:r>
              <a:r>
                <a:rPr lang="en-US" sz="800" dirty="0"/>
                <a:t> </a:t>
              </a:r>
              <a:r>
                <a:rPr lang="en-US" sz="800" dirty="0" err="1"/>
                <a:t>Unitape</a:t>
              </a:r>
              <a:endParaRPr lang="en-US" sz="800" dirty="0"/>
            </a:p>
          </p:txBody>
        </p:sp>
        <p:cxnSp>
          <p:nvCxnSpPr>
            <p:cNvPr id="11" name="Straight Arrow Connector 10"/>
            <p:cNvCxnSpPr>
              <a:stCxn id="5" idx="3"/>
            </p:cNvCxnSpPr>
            <p:nvPr/>
          </p:nvCxnSpPr>
          <p:spPr>
            <a:xfrm>
              <a:off x="2209800" y="1304251"/>
              <a:ext cx="1143000" cy="981749"/>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p:cNvCxnSpPr>
            <p:nvPr/>
          </p:nvCxnSpPr>
          <p:spPr>
            <a:xfrm>
              <a:off x="2209800" y="2048629"/>
              <a:ext cx="762000" cy="672976"/>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2"/>
            </p:cNvCxnSpPr>
            <p:nvPr/>
          </p:nvCxnSpPr>
          <p:spPr>
            <a:xfrm>
              <a:off x="990600" y="2878058"/>
              <a:ext cx="381000" cy="474743"/>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722120" y="3352800"/>
              <a:ext cx="1402080" cy="359405"/>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0"/>
            </p:cNvCxnSpPr>
            <p:nvPr/>
          </p:nvCxnSpPr>
          <p:spPr>
            <a:xfrm flipV="1">
              <a:off x="1447800" y="3886200"/>
              <a:ext cx="1905000" cy="762000"/>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p:cNvCxnSpPr>
            <p:nvPr/>
          </p:nvCxnSpPr>
          <p:spPr>
            <a:xfrm flipV="1">
              <a:off x="2209800" y="4495801"/>
              <a:ext cx="2057400" cy="1151671"/>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0"/>
            </p:cNvCxnSpPr>
            <p:nvPr/>
          </p:nvCxnSpPr>
          <p:spPr>
            <a:xfrm flipH="1" flipV="1">
              <a:off x="6781800" y="4191004"/>
              <a:ext cx="1295400" cy="1066796"/>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1672590" y="693420"/>
            <a:ext cx="1028700" cy="1855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100" dirty="0">
                <a:solidFill>
                  <a:srgbClr val="FF0000"/>
                </a:solidFill>
              </a:rPr>
              <a:t>Baseline</a:t>
            </a:r>
          </a:p>
        </p:txBody>
      </p:sp>
      <p:sp>
        <p:nvSpPr>
          <p:cNvPr id="19" name="TextBox 18"/>
          <p:cNvSpPr txBox="1"/>
          <p:nvPr/>
        </p:nvSpPr>
        <p:spPr>
          <a:xfrm>
            <a:off x="2958465" y="864870"/>
            <a:ext cx="1143000" cy="600164"/>
          </a:xfrm>
          <a:prstGeom prst="rect">
            <a:avLst/>
          </a:prstGeom>
          <a:solidFill>
            <a:schemeClr val="bg1"/>
          </a:solidFill>
          <a:ln>
            <a:solidFill>
              <a:srgbClr val="000099"/>
            </a:solidFill>
          </a:ln>
        </p:spPr>
        <p:txBody>
          <a:bodyPr wrap="square" lIns="91438" tIns="45719" rIns="91438" bIns="45719" rtlCol="0">
            <a:spAutoFit/>
          </a:bodyPr>
          <a:lstStyle/>
          <a:p>
            <a:pPr algn="ctr"/>
            <a:r>
              <a:rPr lang="en-US" sz="800" dirty="0"/>
              <a:t>Facesheet Layup</a:t>
            </a:r>
          </a:p>
          <a:p>
            <a:pPr marL="128585" indent="-128585">
              <a:buFont typeface="Arial" panose="020B0604020202020204" pitchFamily="34" charset="0"/>
              <a:buChar char="•"/>
            </a:pPr>
            <a:r>
              <a:rPr lang="en-US" sz="800" dirty="0"/>
              <a:t>0 </a:t>
            </a:r>
            <a:r>
              <a:rPr lang="en-US" sz="800" dirty="0" err="1"/>
              <a:t>deg</a:t>
            </a:r>
            <a:r>
              <a:rPr lang="en-US" sz="800" dirty="0"/>
              <a:t> Fabric</a:t>
            </a:r>
          </a:p>
          <a:p>
            <a:pPr marL="128585" indent="-128585">
              <a:buFont typeface="Arial" panose="020B0604020202020204" pitchFamily="34" charset="0"/>
              <a:buChar char="•"/>
            </a:pPr>
            <a:r>
              <a:rPr lang="en-US" sz="800" dirty="0"/>
              <a:t>0 </a:t>
            </a:r>
            <a:r>
              <a:rPr lang="en-US" sz="800" dirty="0" err="1"/>
              <a:t>deg</a:t>
            </a:r>
            <a:r>
              <a:rPr lang="en-US" sz="800" dirty="0"/>
              <a:t> </a:t>
            </a:r>
            <a:r>
              <a:rPr lang="en-US" sz="800" dirty="0" err="1"/>
              <a:t>Unitape</a:t>
            </a:r>
            <a:endParaRPr lang="en-US" sz="800" dirty="0"/>
          </a:p>
          <a:p>
            <a:pPr marL="128585" indent="-128585">
              <a:buFont typeface="Arial" panose="020B0604020202020204" pitchFamily="34" charset="0"/>
              <a:buChar char="•"/>
            </a:pPr>
            <a:r>
              <a:rPr lang="en-US" sz="800" dirty="0"/>
              <a:t>0 </a:t>
            </a:r>
            <a:r>
              <a:rPr lang="en-US" sz="800" dirty="0" err="1"/>
              <a:t>deg</a:t>
            </a:r>
            <a:r>
              <a:rPr lang="en-US" sz="800" dirty="0"/>
              <a:t> Fabric</a:t>
            </a:r>
          </a:p>
        </p:txBody>
      </p:sp>
      <p:sp>
        <p:nvSpPr>
          <p:cNvPr id="20" name="Rectangle 19"/>
          <p:cNvSpPr/>
          <p:nvPr/>
        </p:nvSpPr>
        <p:spPr>
          <a:xfrm>
            <a:off x="3015615" y="693420"/>
            <a:ext cx="1028700" cy="1855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100" dirty="0">
                <a:solidFill>
                  <a:srgbClr val="FF0000"/>
                </a:solidFill>
              </a:rPr>
              <a:t>Modification</a:t>
            </a:r>
          </a:p>
        </p:txBody>
      </p:sp>
      <p:sp>
        <p:nvSpPr>
          <p:cNvPr id="21" name="TextBox 20"/>
          <p:cNvSpPr txBox="1"/>
          <p:nvPr/>
        </p:nvSpPr>
        <p:spPr>
          <a:xfrm>
            <a:off x="2918460" y="4122286"/>
            <a:ext cx="1143000" cy="600164"/>
          </a:xfrm>
          <a:prstGeom prst="rect">
            <a:avLst/>
          </a:prstGeom>
          <a:solidFill>
            <a:schemeClr val="bg1"/>
          </a:solidFill>
          <a:ln>
            <a:solidFill>
              <a:srgbClr val="000099"/>
            </a:solidFill>
          </a:ln>
        </p:spPr>
        <p:txBody>
          <a:bodyPr wrap="square" lIns="91438" tIns="45719" rIns="91438" bIns="45719" rtlCol="0">
            <a:spAutoFit/>
          </a:bodyPr>
          <a:lstStyle/>
          <a:p>
            <a:pPr algn="ctr"/>
            <a:r>
              <a:rPr lang="en-US" sz="800" dirty="0"/>
              <a:t>Facesheet Layup</a:t>
            </a:r>
          </a:p>
          <a:p>
            <a:pPr marL="128585" indent="-128585">
              <a:buFont typeface="Arial" panose="020B0604020202020204" pitchFamily="34" charset="0"/>
              <a:buChar char="•"/>
            </a:pPr>
            <a:r>
              <a:rPr lang="en-US" sz="800" dirty="0"/>
              <a:t>0 </a:t>
            </a:r>
            <a:r>
              <a:rPr lang="en-US" sz="800" dirty="0" err="1"/>
              <a:t>deg</a:t>
            </a:r>
            <a:r>
              <a:rPr lang="en-US" sz="800" dirty="0"/>
              <a:t> Fabric</a:t>
            </a:r>
          </a:p>
          <a:p>
            <a:pPr marL="128585" indent="-128585">
              <a:buFont typeface="Arial" panose="020B0604020202020204" pitchFamily="34" charset="0"/>
              <a:buChar char="•"/>
            </a:pPr>
            <a:r>
              <a:rPr lang="en-US" sz="800" dirty="0"/>
              <a:t>0 </a:t>
            </a:r>
            <a:r>
              <a:rPr lang="en-US" sz="800" dirty="0" err="1"/>
              <a:t>deg</a:t>
            </a:r>
            <a:r>
              <a:rPr lang="en-US" sz="800" dirty="0"/>
              <a:t> </a:t>
            </a:r>
            <a:r>
              <a:rPr lang="en-US" sz="800" dirty="0" err="1"/>
              <a:t>Unitape</a:t>
            </a:r>
            <a:endParaRPr lang="en-US" sz="800" dirty="0"/>
          </a:p>
          <a:p>
            <a:pPr marL="128585" indent="-128585">
              <a:buFont typeface="Arial" panose="020B0604020202020204" pitchFamily="34" charset="0"/>
              <a:buChar char="•"/>
            </a:pPr>
            <a:r>
              <a:rPr lang="en-US" sz="800" dirty="0"/>
              <a:t>0 </a:t>
            </a:r>
            <a:r>
              <a:rPr lang="en-US" sz="800" dirty="0" err="1"/>
              <a:t>deg</a:t>
            </a:r>
            <a:r>
              <a:rPr lang="en-US" sz="800" dirty="0"/>
              <a:t> Fabric</a:t>
            </a:r>
          </a:p>
        </p:txBody>
      </p:sp>
      <p:sp>
        <p:nvSpPr>
          <p:cNvPr id="22" name="Rectangle 21"/>
          <p:cNvSpPr/>
          <p:nvPr/>
        </p:nvSpPr>
        <p:spPr>
          <a:xfrm>
            <a:off x="2958465" y="3978090"/>
            <a:ext cx="1028700" cy="1855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100" dirty="0">
                <a:solidFill>
                  <a:srgbClr val="FF0000"/>
                </a:solidFill>
              </a:rPr>
              <a:t>Modification</a:t>
            </a:r>
          </a:p>
        </p:txBody>
      </p:sp>
      <p:sp>
        <p:nvSpPr>
          <p:cNvPr id="23" name="Rectangle 22"/>
          <p:cNvSpPr/>
          <p:nvPr/>
        </p:nvSpPr>
        <p:spPr>
          <a:xfrm>
            <a:off x="1672590" y="3980874"/>
            <a:ext cx="1028700" cy="1855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100" dirty="0">
                <a:solidFill>
                  <a:srgbClr val="FF0000"/>
                </a:solidFill>
              </a:rPr>
              <a:t>Baseline</a:t>
            </a:r>
          </a:p>
        </p:txBody>
      </p:sp>
      <p:sp>
        <p:nvSpPr>
          <p:cNvPr id="24" name="TextBox 23"/>
          <p:cNvSpPr txBox="1"/>
          <p:nvPr/>
        </p:nvSpPr>
        <p:spPr>
          <a:xfrm>
            <a:off x="5215890" y="4319053"/>
            <a:ext cx="1143000" cy="346249"/>
          </a:xfrm>
          <a:prstGeom prst="rect">
            <a:avLst/>
          </a:prstGeom>
          <a:solidFill>
            <a:schemeClr val="bg1"/>
          </a:solidFill>
          <a:ln>
            <a:solidFill>
              <a:srgbClr val="000099"/>
            </a:solidFill>
          </a:ln>
        </p:spPr>
        <p:txBody>
          <a:bodyPr wrap="square" lIns="91438" tIns="45719" rIns="91438" bIns="45719" rtlCol="0">
            <a:spAutoFit/>
          </a:bodyPr>
          <a:lstStyle/>
          <a:p>
            <a:pPr algn="ctr"/>
            <a:r>
              <a:rPr lang="en-US" sz="800" dirty="0"/>
              <a:t>Removed Syntactic Foam from film cure</a:t>
            </a:r>
          </a:p>
        </p:txBody>
      </p:sp>
      <p:sp>
        <p:nvSpPr>
          <p:cNvPr id="25" name="Rectangle 24"/>
          <p:cNvSpPr/>
          <p:nvPr/>
        </p:nvSpPr>
        <p:spPr>
          <a:xfrm>
            <a:off x="5286488" y="4646934"/>
            <a:ext cx="1028700" cy="18554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100" dirty="0">
                <a:solidFill>
                  <a:srgbClr val="FF0000"/>
                </a:solidFill>
              </a:rPr>
              <a:t>Modification</a:t>
            </a:r>
          </a:p>
        </p:txBody>
      </p:sp>
      <p:cxnSp>
        <p:nvCxnSpPr>
          <p:cNvPr id="26" name="Straight Arrow Connector 25"/>
          <p:cNvCxnSpPr>
            <a:stCxn id="24" idx="0"/>
          </p:cNvCxnSpPr>
          <p:nvPr/>
        </p:nvCxnSpPr>
        <p:spPr>
          <a:xfrm flipH="1" flipV="1">
            <a:off x="4301490" y="2865122"/>
            <a:ext cx="1485900" cy="1453931"/>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730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318" y="0"/>
            <a:ext cx="6329082" cy="551260"/>
          </a:xfrm>
        </p:spPr>
        <p:txBody>
          <a:bodyPr/>
          <a:lstStyle/>
          <a:p>
            <a:r>
              <a:rPr lang="en-US" dirty="0"/>
              <a:t>Blade prototyping helped define design details to improve manufacturability</a:t>
            </a:r>
          </a:p>
        </p:txBody>
      </p:sp>
      <p:sp>
        <p:nvSpPr>
          <p:cNvPr id="3" name="Text Placeholder 2"/>
          <p:cNvSpPr>
            <a:spLocks noGrp="1"/>
          </p:cNvSpPr>
          <p:nvPr>
            <p:ph type="body" idx="4294967295"/>
          </p:nvPr>
        </p:nvSpPr>
        <p:spPr>
          <a:xfrm>
            <a:off x="1485900" y="760810"/>
            <a:ext cx="3371851" cy="3982640"/>
          </a:xfrm>
        </p:spPr>
        <p:txBody>
          <a:bodyPr/>
          <a:lstStyle/>
          <a:p>
            <a:r>
              <a:rPr lang="en-US" sz="1350" dirty="0" err="1"/>
              <a:t>Facesheet</a:t>
            </a:r>
            <a:r>
              <a:rPr lang="en-US" sz="1350" dirty="0"/>
              <a:t> layup was modified to produce a more balanced ply orientation, to improve handling for sandwich panel cure/processing, resulting in a flatter panel</a:t>
            </a:r>
          </a:p>
          <a:p>
            <a:r>
              <a:rPr lang="en-US" sz="1350" dirty="0"/>
              <a:t>Syntactic backing foam for machining of the core has been removed from the sandwich cure cycle; this was a potential contributor to the panel bow</a:t>
            </a:r>
          </a:p>
          <a:p>
            <a:r>
              <a:rPr lang="en-US" sz="1350" dirty="0"/>
              <a:t>Modified blade stack-up to allow for increase in flatness tolerance to 0.75mm (from 0.2 mm) </a:t>
            </a:r>
          </a:p>
          <a:p>
            <a:r>
              <a:rPr lang="en-US" sz="1500" dirty="0"/>
              <a:t>Changed manufacturing processes</a:t>
            </a:r>
          </a:p>
          <a:p>
            <a:pPr lvl="1"/>
            <a:r>
              <a:rPr lang="en-US" sz="1350" dirty="0"/>
              <a:t>Cure cycle</a:t>
            </a:r>
          </a:p>
          <a:p>
            <a:pPr lvl="1"/>
            <a:r>
              <a:rPr lang="en-US" sz="1350" dirty="0"/>
              <a:t>Checks for ply alignment</a:t>
            </a:r>
          </a:p>
          <a:p>
            <a:pPr lvl="1"/>
            <a:r>
              <a:rPr lang="en-US" sz="1350" dirty="0"/>
              <a:t>Graphite slip sheet + Caul Plate</a:t>
            </a:r>
          </a:p>
          <a:p>
            <a:r>
              <a:rPr lang="en-US" sz="1500" dirty="0"/>
              <a:t>Final blades were flat to 0.25 - 0.5 mm</a:t>
            </a:r>
            <a:endParaRPr lang="en-US" sz="1350" dirty="0"/>
          </a:p>
          <a:p>
            <a:pPr lvl="1"/>
            <a:endParaRPr lang="en-US" sz="1350" dirty="0"/>
          </a:p>
          <a:p>
            <a:endParaRPr lang="en-US" sz="1350" dirty="0"/>
          </a:p>
        </p:txBody>
      </p:sp>
      <p:pic>
        <p:nvPicPr>
          <p:cNvPr id="4" name="Content Placeholder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937853" y="1600200"/>
            <a:ext cx="2881148" cy="2000250"/>
          </a:xfrm>
          <a:prstGeom prst="rect">
            <a:avLst/>
          </a:prstGeom>
          <a:noFill/>
          <a:ln w="9525">
            <a:noFill/>
            <a:miter lim="800000"/>
            <a:headEnd/>
            <a:tailEnd/>
          </a:ln>
        </p:spPr>
      </p:pic>
      <p:sp>
        <p:nvSpPr>
          <p:cNvPr id="5" name="TextBox 4"/>
          <p:cNvSpPr txBox="1">
            <a:spLocks noChangeArrowheads="1"/>
          </p:cNvSpPr>
          <p:nvPr/>
        </p:nvSpPr>
        <p:spPr bwMode="auto">
          <a:xfrm>
            <a:off x="5123230" y="3600450"/>
            <a:ext cx="2720340" cy="230832"/>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marL="0" indent="0" algn="ctr">
              <a:buNone/>
            </a:pPr>
            <a:r>
              <a:rPr lang="en-US" sz="1050" u="sng" kern="0" dirty="0">
                <a:solidFill>
                  <a:srgbClr val="000099"/>
                </a:solidFill>
              </a:rPr>
              <a:t>Flatness Measurement at SLAC</a:t>
            </a:r>
          </a:p>
        </p:txBody>
      </p:sp>
    </p:spTree>
    <p:extLst>
      <p:ext uri="{BB962C8B-B14F-4D97-AF65-F5344CB8AC3E}">
        <p14:creationId xmlns:p14="http://schemas.microsoft.com/office/powerpoint/2010/main" val="3292518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LSST Shutter Blade </a:t>
            </a:r>
            <a:r>
              <a:rPr lang="en-US" smtClean="0"/>
              <a:t>Shipping Plan</a:t>
            </a:r>
            <a:endParaRPr 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49753"/>
          <a:stretch/>
        </p:blipFill>
        <p:spPr bwMode="auto">
          <a:xfrm>
            <a:off x="4197974" y="3594538"/>
            <a:ext cx="3998615" cy="119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1369" y="729154"/>
            <a:ext cx="8871857" cy="3229423"/>
          </a:xfrm>
          <a:prstGeom prst="rect">
            <a:avLst/>
          </a:prstGeom>
        </p:spPr>
        <p:txBody>
          <a:bodyPr wrap="square" lIns="68580" tIns="34290" rIns="68580" bIns="34290">
            <a:normAutofit fontScale="62500" lnSpcReduction="20000"/>
          </a:bodyPr>
          <a:lstStyle/>
          <a:p>
            <a:r>
              <a:rPr lang="en-US" dirty="0" smtClean="0"/>
              <a:t>The</a:t>
            </a:r>
            <a:r>
              <a:rPr lang="en-US" dirty="0"/>
              <a:t> following materials will be used: </a:t>
            </a:r>
          </a:p>
          <a:p>
            <a:pPr marL="214313" indent="-214313">
              <a:buFont typeface="Arial" panose="020B0604020202020204" pitchFamily="34" charset="0"/>
              <a:buChar char="•"/>
            </a:pPr>
            <a:r>
              <a:rPr lang="en-US" dirty="0" smtClean="0"/>
              <a:t>Double</a:t>
            </a:r>
            <a:r>
              <a:rPr lang="en-US" dirty="0"/>
              <a:t> Wall Pads, ¼” Thick, 275 </a:t>
            </a:r>
            <a:r>
              <a:rPr lang="en-US" dirty="0" err="1"/>
              <a:t>lb</a:t>
            </a:r>
            <a:r>
              <a:rPr lang="en-US" dirty="0"/>
              <a:t> Test </a:t>
            </a:r>
          </a:p>
          <a:p>
            <a:pPr marL="214313" indent="-214313">
              <a:buFont typeface="Arial" panose="020B0604020202020204" pitchFamily="34" charset="0"/>
              <a:buChar char="•"/>
            </a:pPr>
            <a:r>
              <a:rPr lang="en-US" dirty="0" smtClean="0"/>
              <a:t>Flashbreaker‐1‐1</a:t>
            </a:r>
            <a:r>
              <a:rPr lang="en-US" dirty="0"/>
              <a:t> Polyester Tape with Silicone Adhesive </a:t>
            </a:r>
          </a:p>
          <a:p>
            <a:pPr marL="214313" indent="-214313">
              <a:buFont typeface="Arial" panose="020B0604020202020204" pitchFamily="34" charset="0"/>
              <a:buChar char="•"/>
            </a:pPr>
            <a:r>
              <a:rPr lang="en-US" dirty="0" smtClean="0"/>
              <a:t>Soft</a:t>
            </a:r>
            <a:r>
              <a:rPr lang="en-US" dirty="0"/>
              <a:t> Packaging Foam, Open Cell, ½” Thick </a:t>
            </a:r>
          </a:p>
          <a:p>
            <a:pPr marL="214313" indent="-214313">
              <a:buFont typeface="Arial" panose="020B0604020202020204" pitchFamily="34" charset="0"/>
              <a:buChar char="•"/>
            </a:pPr>
            <a:r>
              <a:rPr lang="en-US" dirty="0" smtClean="0"/>
              <a:t>MIL‐PRF‐131</a:t>
            </a:r>
            <a:r>
              <a:rPr lang="en-US" dirty="0"/>
              <a:t> bagging material </a:t>
            </a:r>
          </a:p>
          <a:p>
            <a:pPr marL="214313" indent="-214313">
              <a:buFont typeface="Arial" panose="020B0604020202020204" pitchFamily="34" charset="0"/>
              <a:buChar char="•"/>
            </a:pPr>
            <a:r>
              <a:rPr lang="en-US" dirty="0" smtClean="0"/>
              <a:t>Custom</a:t>
            </a:r>
            <a:r>
              <a:rPr lang="en-US" dirty="0"/>
              <a:t> Wood Shipping Crate, 1” Thick Foam‐Lined Interior </a:t>
            </a:r>
          </a:p>
          <a:p>
            <a:endParaRPr lang="en-US" dirty="0" smtClean="0"/>
          </a:p>
          <a:p>
            <a:r>
              <a:rPr lang="en-US" dirty="0" smtClean="0"/>
              <a:t>Packaging </a:t>
            </a:r>
            <a:r>
              <a:rPr lang="en-US" dirty="0"/>
              <a:t>Procedure </a:t>
            </a:r>
          </a:p>
          <a:p>
            <a:pPr marL="214313" indent="-214313">
              <a:buFont typeface="Arial" panose="020B0604020202020204" pitchFamily="34" charset="0"/>
              <a:buChar char="•"/>
            </a:pPr>
            <a:r>
              <a:rPr lang="en-US" dirty="0"/>
              <a:t>The proposed packaging procedure is adapted from the procedure used to previously ship the </a:t>
            </a:r>
            <a:r>
              <a:rPr lang="en-US" dirty="0" smtClean="0"/>
              <a:t> </a:t>
            </a:r>
            <a:r>
              <a:rPr lang="en-US" dirty="0" err="1" smtClean="0"/>
              <a:t>Protoype</a:t>
            </a:r>
            <a:r>
              <a:rPr lang="en-US" dirty="0"/>
              <a:t> LSST Shutter Blades, fabricated on a </a:t>
            </a:r>
            <a:r>
              <a:rPr lang="en-US" dirty="0" smtClean="0"/>
              <a:t>previous</a:t>
            </a:r>
            <a:r>
              <a:rPr lang="en-US" dirty="0"/>
              <a:t> </a:t>
            </a:r>
            <a:r>
              <a:rPr lang="en-US" dirty="0" smtClean="0"/>
              <a:t>contract. For</a:t>
            </a:r>
            <a:r>
              <a:rPr lang="en-US" dirty="0"/>
              <a:t> each blade, AC will fix the </a:t>
            </a:r>
            <a:r>
              <a:rPr lang="en-US" dirty="0" smtClean="0"/>
              <a:t>blade</a:t>
            </a:r>
            <a:r>
              <a:rPr lang="en-US" dirty="0"/>
              <a:t> against a rigid corrugated pad using </a:t>
            </a:r>
            <a:r>
              <a:rPr lang="en-US" dirty="0" err="1"/>
              <a:t>Flashbreaker</a:t>
            </a:r>
            <a:r>
              <a:rPr lang="en-US" dirty="0"/>
              <a:t> 1 tape used around the part </a:t>
            </a:r>
            <a:r>
              <a:rPr lang="en-US" dirty="0" smtClean="0"/>
              <a:t>perimeter. SDC</a:t>
            </a:r>
            <a:r>
              <a:rPr lang="en-US" dirty="0"/>
              <a:t> will then place a single layer of ½” thick soft packaging foam between the LSST Shutter Blade </a:t>
            </a:r>
            <a:r>
              <a:rPr lang="en-US" dirty="0" smtClean="0"/>
              <a:t>and</a:t>
            </a:r>
            <a:r>
              <a:rPr lang="en-US" dirty="0"/>
              <a:t> a second, “top” corrugated pad. </a:t>
            </a:r>
            <a:r>
              <a:rPr lang="en-US" dirty="0" smtClean="0"/>
              <a:t>The</a:t>
            </a:r>
            <a:r>
              <a:rPr lang="en-US" dirty="0"/>
              <a:t> corrugated pad will be oversized such that no part of </a:t>
            </a:r>
            <a:r>
              <a:rPr lang="en-US" dirty="0" smtClean="0"/>
              <a:t>the</a:t>
            </a:r>
            <a:r>
              <a:rPr lang="en-US" dirty="0"/>
              <a:t> LSST Shutter Blade will be within 1‐inch of the corrugated pad boundary. </a:t>
            </a:r>
          </a:p>
          <a:p>
            <a:endParaRPr lang="en-US" dirty="0"/>
          </a:p>
          <a:p>
            <a:pPr marL="214313" indent="-214313">
              <a:buFont typeface="Arial" panose="020B0604020202020204" pitchFamily="34" charset="0"/>
              <a:buChar char="•"/>
            </a:pPr>
            <a:r>
              <a:rPr lang="en-US" dirty="0" err="1" smtClean="0"/>
              <a:t>Flashbreaker</a:t>
            </a:r>
            <a:r>
              <a:rPr lang="en-US" dirty="0"/>
              <a:t> </a:t>
            </a:r>
            <a:r>
              <a:rPr lang="en-US" dirty="0" smtClean="0"/>
              <a:t>tape</a:t>
            </a:r>
            <a:r>
              <a:rPr lang="en-US" dirty="0"/>
              <a:t> </a:t>
            </a:r>
            <a:r>
              <a:rPr lang="en-US" dirty="0" smtClean="0"/>
              <a:t>used to</a:t>
            </a:r>
            <a:r>
              <a:rPr lang="en-US" dirty="0"/>
              <a:t> </a:t>
            </a:r>
            <a:r>
              <a:rPr lang="en-US" dirty="0" smtClean="0"/>
              <a:t>fix</a:t>
            </a:r>
            <a:r>
              <a:rPr lang="en-US" dirty="0"/>
              <a:t> the top and bottom corrugated </a:t>
            </a:r>
            <a:r>
              <a:rPr lang="en-US" dirty="0" smtClean="0"/>
              <a:t>pads together</a:t>
            </a:r>
            <a:r>
              <a:rPr lang="en-US" dirty="0"/>
              <a:t>. </a:t>
            </a:r>
            <a:r>
              <a:rPr lang="en-US" dirty="0" smtClean="0"/>
              <a:t>The</a:t>
            </a:r>
            <a:r>
              <a:rPr lang="en-US" dirty="0"/>
              <a:t> entire </a:t>
            </a:r>
            <a:r>
              <a:rPr lang="en-US" dirty="0" smtClean="0"/>
              <a:t>assembly will be bagged and sealed within a MIL‐PRF‐131 bag to prevent FOD and minimize moisture</a:t>
            </a:r>
            <a:r>
              <a:rPr lang="en-US" dirty="0"/>
              <a:t> </a:t>
            </a:r>
            <a:r>
              <a:rPr lang="en-US" dirty="0" smtClean="0"/>
              <a:t>intrusion during transportation</a:t>
            </a:r>
            <a:r>
              <a:rPr lang="en-US" dirty="0"/>
              <a:t>. </a:t>
            </a:r>
          </a:p>
          <a:p>
            <a:endParaRPr lang="en-US" dirty="0"/>
          </a:p>
          <a:p>
            <a:pPr marL="214313" indent="-214313">
              <a:buFont typeface="Arial" panose="020B0604020202020204" pitchFamily="34" charset="0"/>
              <a:buChar char="•"/>
            </a:pPr>
            <a:r>
              <a:rPr lang="en-US" dirty="0"/>
              <a:t>Each LSST Shutter Blade will be sandwiched and bagged individually. Each bagged part will be </a:t>
            </a:r>
            <a:r>
              <a:rPr lang="en-US" dirty="0" smtClean="0"/>
              <a:t>stacked</a:t>
            </a:r>
            <a:r>
              <a:rPr lang="en-US" dirty="0"/>
              <a:t> in a custom‐fabricated wooden shipping crate with 1” foam lining in its interior. Foam </a:t>
            </a:r>
            <a:r>
              <a:rPr lang="en-US" dirty="0" smtClean="0"/>
              <a:t>dunnage</a:t>
            </a:r>
            <a:r>
              <a:rPr lang="en-US" dirty="0"/>
              <a:t> will be used to fill any empty volume to prevent part motion during transportation. </a:t>
            </a:r>
            <a:r>
              <a:rPr lang="en-US" dirty="0" smtClean="0"/>
              <a:t>The</a:t>
            </a:r>
            <a:r>
              <a:rPr lang="en-US" dirty="0"/>
              <a:t> </a:t>
            </a:r>
            <a:r>
              <a:rPr lang="en-US" dirty="0" smtClean="0"/>
              <a:t>wooden</a:t>
            </a:r>
            <a:r>
              <a:rPr lang="en-US" dirty="0"/>
              <a:t> crate lid will be fastened using wood screws prior to shipment. </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799"/>
          <a:stretch/>
        </p:blipFill>
        <p:spPr bwMode="auto">
          <a:xfrm>
            <a:off x="481143" y="3628816"/>
            <a:ext cx="3829064" cy="111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510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Shutter Assembly Procedures</a:t>
            </a:r>
            <a:endParaRPr lang="en-US" dirty="0"/>
          </a:p>
        </p:txBody>
      </p:sp>
      <p:sp>
        <p:nvSpPr>
          <p:cNvPr id="5" name="Content Placeholder 4"/>
          <p:cNvSpPr>
            <a:spLocks noGrp="1"/>
          </p:cNvSpPr>
          <p:nvPr>
            <p:ph idx="1"/>
          </p:nvPr>
        </p:nvSpPr>
        <p:spPr>
          <a:xfrm>
            <a:off x="152400" y="760811"/>
            <a:ext cx="8839200" cy="3917516"/>
          </a:xfrm>
        </p:spPr>
        <p:txBody>
          <a:bodyPr>
            <a:normAutofit fontScale="92500"/>
          </a:bodyPr>
          <a:lstStyle/>
          <a:p>
            <a:pPr>
              <a:buFont typeface="+mj-lt"/>
              <a:buAutoNum type="arabicPeriod"/>
            </a:pPr>
            <a:r>
              <a:rPr lang="en-US" sz="1200" dirty="0"/>
              <a:t>Bond blade bracket: align blade and mount bracket and bond bracket in place; install bracket; check final alignment (tooling: blade bracket alignment/support fixture)</a:t>
            </a:r>
          </a:p>
          <a:p>
            <a:pPr>
              <a:buFont typeface="+mj-lt"/>
              <a:buAutoNum type="arabicPeriod"/>
            </a:pPr>
            <a:r>
              <a:rPr lang="en-US" sz="1200" dirty="0"/>
              <a:t>Bond blade tip: align slide pad bracket and bond in place; mount slide pads; check final alignment (tooling: bonding support fixture)</a:t>
            </a:r>
          </a:p>
          <a:p>
            <a:pPr>
              <a:buFont typeface="+mj-lt"/>
              <a:buAutoNum type="arabicPeriod"/>
            </a:pPr>
            <a:r>
              <a:rPr lang="en-US" sz="1200" dirty="0"/>
              <a:t>Assemble and test motor drive assembly:  mount capstan assembly and drive bearings into pulley housing; install brake, coupling, and motor; check alignment and test system (bearing loading tools and clean arbor press)</a:t>
            </a:r>
          </a:p>
          <a:p>
            <a:pPr>
              <a:buFont typeface="+mj-lt"/>
              <a:buAutoNum type="arabicPeriod"/>
            </a:pPr>
            <a:r>
              <a:rPr lang="en-US" sz="1200" dirty="0"/>
              <a:t>Assemble bearings into pulleys: clean parts; install bearings into pulleys (tooling: tooling and clean arbor press)</a:t>
            </a:r>
          </a:p>
          <a:p>
            <a:pPr>
              <a:buFont typeface="+mj-lt"/>
              <a:buAutoNum type="arabicPeriod"/>
            </a:pPr>
            <a:r>
              <a:rPr lang="en-US" sz="1200" dirty="0"/>
              <a:t>Assemble idler pulley stack into pulley housing: assemble with wave washers (tooling: )</a:t>
            </a:r>
          </a:p>
          <a:p>
            <a:pPr>
              <a:buFont typeface="+mj-lt"/>
              <a:buAutoNum type="arabicPeriod"/>
            </a:pPr>
            <a:r>
              <a:rPr lang="en-US" sz="1200" dirty="0"/>
              <a:t>Assemble and test shutter electronics enclosure: load enclosure with electronics and cable it up; test assembly to confirm functionality; connect motor drive assemblies to SEE and test the entire system</a:t>
            </a:r>
          </a:p>
          <a:p>
            <a:pPr>
              <a:buFont typeface="+mj-lt"/>
              <a:buAutoNum type="arabicPeriod"/>
            </a:pPr>
            <a:r>
              <a:rPr lang="en-US" sz="1200" dirty="0"/>
              <a:t>Assemble strong back: mount linear rail and check alignment; mount idler pulley stacks; mount motor mount bracket; install blade mounts on carriages; check alignment (tooling)</a:t>
            </a:r>
          </a:p>
          <a:p>
            <a:pPr>
              <a:buFont typeface="+mj-lt"/>
              <a:buAutoNum type="arabicPeriod"/>
            </a:pPr>
            <a:r>
              <a:rPr lang="en-US" sz="1200" dirty="0"/>
              <a:t>Mount and align drive system: mount motor drive assemblies; install and tension timing belts; test-run carriages; inspect and align carriages; check and adjust belt tension</a:t>
            </a:r>
          </a:p>
          <a:p>
            <a:pPr>
              <a:buFont typeface="+mj-lt"/>
              <a:buAutoNum type="arabicPeriod"/>
            </a:pPr>
            <a:r>
              <a:rPr lang="en-US" sz="1200" dirty="0"/>
              <a:t>Install and test instrumentation: mount Hall-Effect switches; mount limit switches; wire up switches and check functionality; run functional tests; run H-E alignment tests and drive system break-in tests</a:t>
            </a:r>
          </a:p>
          <a:p>
            <a:pPr>
              <a:buFont typeface="+mj-lt"/>
              <a:buAutoNum type="arabicPeriod"/>
            </a:pPr>
            <a:r>
              <a:rPr lang="en-US" sz="1200" dirty="0"/>
              <a:t>Mount blades and test: mount blade stacks; run shutter to check blade positioning; measure leading blade positions to establish zero points;</a:t>
            </a:r>
          </a:p>
          <a:p>
            <a:pPr>
              <a:buFont typeface="+mj-lt"/>
              <a:buAutoNum type="arabicPeriod"/>
            </a:pPr>
            <a:r>
              <a:rPr lang="en-US" sz="1200" dirty="0"/>
              <a:t>Mount and align guide rail: mount guide rail and check alignment; test-install L3- and filter-garage plates and strong back and motor shrouds; inspect gaps and position of rail; remove filter-garage plate and shrouds (tooling: shutter assembly frame, … )</a:t>
            </a:r>
          </a:p>
          <a:p>
            <a:pPr>
              <a:buFont typeface="+mj-lt"/>
              <a:buAutoNum type="arabicPeriod"/>
            </a:pPr>
            <a:r>
              <a:rPr lang="en-US" sz="1200" dirty="0"/>
              <a:t>Complete shutter assembly: install filter-garage plate and shrouds; connect up L3 garage plate and shroud air systems and test; install shutter electronics enclosure and run cabling; measure weight and center of gravity</a:t>
            </a:r>
          </a:p>
          <a:p>
            <a:pPr marL="0" indent="0">
              <a:buNone/>
            </a:pPr>
            <a:endParaRPr lang="en-US" sz="1200" dirty="0"/>
          </a:p>
        </p:txBody>
      </p:sp>
    </p:spTree>
    <p:extLst>
      <p:ext uri="{BB962C8B-B14F-4D97-AF65-F5344CB8AC3E}">
        <p14:creationId xmlns:p14="http://schemas.microsoft.com/office/powerpoint/2010/main" val="37394462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 </a:t>
            </a:r>
            <a:r>
              <a:rPr lang="en-US" dirty="0" smtClean="0"/>
              <a:t>Procedure: Exposure </a:t>
            </a:r>
            <a:r>
              <a:rPr lang="en-US" dirty="0"/>
              <a:t>Trajectory</a:t>
            </a:r>
          </a:p>
        </p:txBody>
      </p:sp>
      <p:sp>
        <p:nvSpPr>
          <p:cNvPr id="5" name="Content Placeholder 4"/>
          <p:cNvSpPr>
            <a:spLocks noGrp="1"/>
          </p:cNvSpPr>
          <p:nvPr>
            <p:ph idx="1"/>
          </p:nvPr>
        </p:nvSpPr>
        <p:spPr>
          <a:xfrm>
            <a:off x="152400" y="760809"/>
            <a:ext cx="8839200" cy="4201155"/>
          </a:xfrm>
        </p:spPr>
        <p:txBody>
          <a:bodyPr>
            <a:normAutofit fontScale="47500" lnSpcReduction="20000"/>
          </a:bodyPr>
          <a:lstStyle/>
          <a:p>
            <a:pPr marL="0" lvl="2" indent="0">
              <a:buNone/>
            </a:pPr>
            <a:r>
              <a:rPr lang="en-US" sz="2900" b="1" dirty="0">
                <a:solidFill>
                  <a:schemeClr val="tx1"/>
                </a:solidFill>
              </a:rPr>
              <a:t>Requirements already validated on the prototype. Only required as QC verification procedure for the final assemblies</a:t>
            </a:r>
          </a:p>
          <a:p>
            <a:pPr marL="0" lvl="2" indent="0">
              <a:buNone/>
            </a:pPr>
            <a:endParaRPr lang="en-US" sz="1400" b="1" dirty="0">
              <a:solidFill>
                <a:schemeClr val="tx1"/>
              </a:solidFill>
            </a:endParaRPr>
          </a:p>
          <a:p>
            <a:pPr marL="0" lvl="2" indent="0">
              <a:buNone/>
            </a:pPr>
            <a:r>
              <a:rPr lang="en-US" sz="1400" b="1" dirty="0">
                <a:solidFill>
                  <a:schemeClr val="tx1"/>
                </a:solidFill>
              </a:rPr>
              <a:t>Test Description</a:t>
            </a:r>
          </a:p>
          <a:p>
            <a:r>
              <a:rPr lang="en-US" dirty="0"/>
              <a:t>Measure the exposure accuracy over the full travel of the shutter blades with the addition of a remote position monitor set up at one end of travel. </a:t>
            </a:r>
          </a:p>
          <a:p>
            <a:r>
              <a:rPr lang="en-US" dirty="0"/>
              <a:t>Comparisons of blade position versus time, as measured by the external reference measurement and shutter Hall-Effect sensors and shaft encoders.  </a:t>
            </a:r>
          </a:p>
          <a:p>
            <a:r>
              <a:rPr lang="en-US" dirty="0"/>
              <a:t>Testing is performed with the Shutter in three configurations: on the bench, oriented at its extremes of attitude, and in an environmental chamber to test over its full operating temperature range.</a:t>
            </a:r>
          </a:p>
          <a:p>
            <a:pPr marL="0" indent="0">
              <a:buNone/>
            </a:pPr>
            <a:endParaRPr lang="en-US" dirty="0"/>
          </a:p>
          <a:p>
            <a:pPr marL="0" indent="0">
              <a:buNone/>
            </a:pPr>
            <a:r>
              <a:rPr lang="en-US" b="1" dirty="0">
                <a:solidFill>
                  <a:schemeClr val="tx1"/>
                </a:solidFill>
              </a:rPr>
              <a:t>Test Set-up and Equipment</a:t>
            </a:r>
          </a:p>
          <a:p>
            <a:r>
              <a:rPr lang="en-US" dirty="0"/>
              <a:t>Testing is performed in three configurations:</a:t>
            </a:r>
          </a:p>
          <a:p>
            <a:pPr lvl="1"/>
            <a:r>
              <a:rPr lang="en-US" dirty="0"/>
              <a:t>On the bench: mounted to the positioning table, but horizontal in a nominally upside-down orientation. </a:t>
            </a:r>
          </a:p>
          <a:p>
            <a:pPr lvl="1"/>
            <a:r>
              <a:rPr lang="en-US" dirty="0"/>
              <a:t>Positioned at extremes of its orientations: using the positioning table to re-orient the unit to horizon-pointed orientation and extremes of rotator rotation angles.</a:t>
            </a:r>
          </a:p>
          <a:p>
            <a:pPr lvl="1"/>
            <a:r>
              <a:rPr lang="en-US" dirty="0"/>
              <a:t>Installed in an environmental chamber: shutter is bagged and filled with GN2, and located in a chamber while on the positioning table</a:t>
            </a:r>
          </a:p>
          <a:p>
            <a:r>
              <a:rPr lang="en-US" dirty="0"/>
              <a:t>For cold-testing, the shutter is mounted in its positioning stand and wheeled into a commercial freezer. The entire shutter is bagged in a shroud and back-filled with nitrogen or very dry air, to ensure there is no water condensing on the shutter at the cold test temperatures.</a:t>
            </a:r>
          </a:p>
          <a:p>
            <a:r>
              <a:rPr lang="en-US" dirty="0"/>
              <a:t>Blade trajectory is verified with the initial bench-top testing and the Keyence external position sensors </a:t>
            </a:r>
          </a:p>
          <a:p>
            <a:r>
              <a:rPr lang="en-US" dirty="0"/>
              <a:t>No external measurement is needed to track blade position for the subsequent orientation and cold-chamber tests. This will be tracked using the Hall-Effect switches and motor shaft encoders.</a:t>
            </a:r>
          </a:p>
          <a:p>
            <a:pPr marL="0" indent="0">
              <a:buNone/>
            </a:pPr>
            <a:endParaRPr lang="en-US" dirty="0"/>
          </a:p>
          <a:p>
            <a:pPr marL="0" indent="0">
              <a:buNone/>
            </a:pPr>
            <a:r>
              <a:rPr lang="en-US" b="1" dirty="0">
                <a:solidFill>
                  <a:schemeClr val="tx1"/>
                </a:solidFill>
              </a:rPr>
              <a:t>Data Acquisition</a:t>
            </a:r>
          </a:p>
          <a:p>
            <a:r>
              <a:rPr lang="en-US" dirty="0"/>
              <a:t>During the test, the shutter is fully controlled by its Hardware Control Unit (HCU) and Camera Control System (CCS) test stand.  This is also used for capturing position telemetry from the remote position monitor to allow for synchronous data collection and accurate reconstruction of shutter motion.</a:t>
            </a:r>
          </a:p>
        </p:txBody>
      </p:sp>
    </p:spTree>
    <p:extLst>
      <p:ext uri="{BB962C8B-B14F-4D97-AF65-F5344CB8AC3E}">
        <p14:creationId xmlns:p14="http://schemas.microsoft.com/office/powerpoint/2010/main" val="14602533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4D4D539-D8A6-1F43-BC3E-F1557B4A0C17}"/>
              </a:ext>
            </a:extLst>
          </p:cNvPr>
          <p:cNvSpPr>
            <a:spLocks noGrp="1"/>
          </p:cNvSpPr>
          <p:nvPr>
            <p:ph type="title"/>
          </p:nvPr>
        </p:nvSpPr>
        <p:spPr/>
        <p:txBody>
          <a:bodyPr/>
          <a:lstStyle/>
          <a:p>
            <a:r>
              <a:rPr lang="en-US" dirty="0"/>
              <a:t>Test </a:t>
            </a:r>
            <a:r>
              <a:rPr lang="en-US" dirty="0" smtClean="0"/>
              <a:t>Procedure: Light </a:t>
            </a:r>
            <a:r>
              <a:rPr lang="en-US" dirty="0"/>
              <a:t>Leak</a:t>
            </a:r>
          </a:p>
        </p:txBody>
      </p:sp>
      <p:sp>
        <p:nvSpPr>
          <p:cNvPr id="5" name="Content Placeholder 4">
            <a:extLst>
              <a:ext uri="{FF2B5EF4-FFF2-40B4-BE49-F238E27FC236}">
                <a16:creationId xmlns:a16="http://schemas.microsoft.com/office/drawing/2014/main" xmlns="" id="{E402F101-2B36-014E-8297-8FC0617FA35D}"/>
              </a:ext>
            </a:extLst>
          </p:cNvPr>
          <p:cNvSpPr>
            <a:spLocks noGrp="1"/>
          </p:cNvSpPr>
          <p:nvPr>
            <p:ph idx="1"/>
          </p:nvPr>
        </p:nvSpPr>
        <p:spPr/>
        <p:txBody>
          <a:bodyPr>
            <a:normAutofit fontScale="85000" lnSpcReduction="20000"/>
          </a:bodyPr>
          <a:lstStyle/>
          <a:p>
            <a:pPr marL="9525" lvl="2" indent="0">
              <a:buNone/>
            </a:pPr>
            <a:r>
              <a:rPr lang="en-US" b="1" dirty="0">
                <a:solidFill>
                  <a:schemeClr val="tx1"/>
                </a:solidFill>
              </a:rPr>
              <a:t>Requirements already validated on the prototype. Only required as QC verification procedure for the final assemblies</a:t>
            </a:r>
          </a:p>
          <a:p>
            <a:pPr marL="9525" lvl="2" indent="0">
              <a:buNone/>
            </a:pPr>
            <a:endParaRPr lang="en-US" b="1" dirty="0" smtClean="0">
              <a:solidFill>
                <a:schemeClr val="tx1"/>
              </a:solidFill>
            </a:endParaRPr>
          </a:p>
          <a:p>
            <a:pPr marL="9525" lvl="2" indent="0">
              <a:buNone/>
            </a:pPr>
            <a:r>
              <a:rPr lang="en-US" b="1" dirty="0" smtClean="0">
                <a:solidFill>
                  <a:schemeClr val="tx1"/>
                </a:solidFill>
              </a:rPr>
              <a:t>Test </a:t>
            </a:r>
            <a:r>
              <a:rPr lang="en-US" b="1" dirty="0">
                <a:solidFill>
                  <a:schemeClr val="tx1"/>
                </a:solidFill>
              </a:rPr>
              <a:t>Description</a:t>
            </a:r>
          </a:p>
          <a:p>
            <a:r>
              <a:rPr lang="en-US" sz="1100" dirty="0"/>
              <a:t>The light-tightness of the fully-assembled Shutter unit is verified in this test.  The requirement specifies a light attenuation value average per unit of area behind the Shutter.  Thus, the test involves comparing closed versus open light levels at points covering the entire field of view.  This full coverage ensures that all possible avenues for stray light are checked and verified to meet the attenuation specification.</a:t>
            </a:r>
          </a:p>
          <a:p>
            <a:pPr marL="0" indent="0">
              <a:buNone/>
            </a:pPr>
            <a:endParaRPr lang="en-US" sz="1100" dirty="0">
              <a:solidFill>
                <a:schemeClr val="tx1"/>
              </a:solidFill>
            </a:endParaRPr>
          </a:p>
          <a:p>
            <a:pPr marL="0" indent="0">
              <a:buNone/>
            </a:pPr>
            <a:r>
              <a:rPr lang="en-US" sz="1100" dirty="0">
                <a:solidFill>
                  <a:schemeClr val="tx1"/>
                </a:solidFill>
              </a:rPr>
              <a:t>Test Set-up and Equipment</a:t>
            </a:r>
          </a:p>
          <a:p>
            <a:r>
              <a:rPr lang="en-US" sz="1100" dirty="0"/>
              <a:t>Light leaks are tested with the Shutter mounted in the light box test unit(*).  On the incoming side, a diffuse light screen is used to provide nominally uniform light levels across the entire field of view.  The requirements on uniformity are very loose, since light levels are measured as part of the test.  These lights are covered by a light-tight shroud to ensure that light levels are uniform and not affected by changes in ambient room light.</a:t>
            </a:r>
          </a:p>
          <a:p>
            <a:r>
              <a:rPr lang="en-US" sz="1100" dirty="0"/>
              <a:t>On the outgoing side of the Shutter, a photodiode is used to measure light levels.  This is mounted on an XY-stage that is </a:t>
            </a:r>
            <a:r>
              <a:rPr lang="en-US" sz="1100" dirty="0" err="1"/>
              <a:t>rastered</a:t>
            </a:r>
            <a:r>
              <a:rPr lang="en-US" sz="1100" dirty="0"/>
              <a:t> across the entire field of view with the Shutter open and closed.  The entire stage and photodiode system is enclosed in a separate shroud to isolate it from ambient light</a:t>
            </a:r>
          </a:p>
          <a:p>
            <a:pPr marL="0" indent="0">
              <a:buNone/>
            </a:pPr>
            <a:endParaRPr lang="en-US" sz="1100" dirty="0"/>
          </a:p>
          <a:p>
            <a:pPr marL="0" indent="0">
              <a:buNone/>
            </a:pPr>
            <a:r>
              <a:rPr lang="en-US" sz="1100" dirty="0">
                <a:solidFill>
                  <a:schemeClr val="tx1"/>
                </a:solidFill>
              </a:rPr>
              <a:t>Data Acquisition and Analysis</a:t>
            </a:r>
          </a:p>
          <a:p>
            <a:r>
              <a:rPr lang="en-US" sz="1100" dirty="0"/>
              <a:t>Lighting and XY-stage control and photodiode light level and stage position are handled with an integrated controller.  This is a stand-alone commercial controller.</a:t>
            </a:r>
          </a:p>
          <a:p>
            <a:r>
              <a:rPr lang="en-US" sz="1100" dirty="0"/>
              <a:t>Light level data is captured in a discrete grid of locations, then base “dark” levels subtracted and the open and closed levels compared to assess the level of attenuation</a:t>
            </a:r>
          </a:p>
          <a:p>
            <a:pPr marL="0" indent="0">
              <a:buNone/>
            </a:pPr>
            <a:endParaRPr lang="en-US" sz="1100" dirty="0">
              <a:solidFill>
                <a:schemeClr val="tx1"/>
              </a:solidFill>
            </a:endParaRPr>
          </a:p>
          <a:p>
            <a:pPr marL="0" indent="0">
              <a:buNone/>
            </a:pPr>
            <a:r>
              <a:rPr lang="en-US" sz="1100" dirty="0">
                <a:solidFill>
                  <a:schemeClr val="tx1"/>
                </a:solidFill>
              </a:rPr>
              <a:t>Expected Results and Evidence of Compliance</a:t>
            </a:r>
          </a:p>
          <a:p>
            <a:r>
              <a:rPr lang="en-US" sz="1100" dirty="0"/>
              <a:t>Light attenuation map:  map of light attenuation by square centimeter of the entire region downstream of the shutter, showing leak attenuation amount as a function of (X, Y) position. Results can be presented graphically to assess the degree of attenuation as a function of position.  This allows for evaluation of any possible reduced attenuation levels around the perimeter of the blades and at blade overlap to characterize any systematic variations.</a:t>
            </a:r>
          </a:p>
          <a:p>
            <a:pPr marL="0" indent="0">
              <a:buNone/>
            </a:pPr>
            <a:endParaRPr lang="en-US" sz="1100" dirty="0"/>
          </a:p>
          <a:p>
            <a:pPr marL="0" indent="0">
              <a:buNone/>
            </a:pPr>
            <a:r>
              <a:rPr lang="en-US" sz="1100" dirty="0"/>
              <a:t>* The test box unit will be kept in High Bay Area of the building 33, where it is actually, because it is large and difficult to clean for the clean room standard. The Shutter will be moved out in the High Bay Area and tested in the box </a:t>
            </a:r>
            <a:r>
              <a:rPr lang="en-US" sz="1100" dirty="0" err="1"/>
              <a:t>outsied</a:t>
            </a:r>
            <a:r>
              <a:rPr lang="en-US" sz="1100" dirty="0"/>
              <a:t> the clean room. The procedure to keep the shutter clean need to be developed. </a:t>
            </a:r>
          </a:p>
        </p:txBody>
      </p:sp>
    </p:spTree>
    <p:extLst>
      <p:ext uri="{BB962C8B-B14F-4D97-AF65-F5344CB8AC3E}">
        <p14:creationId xmlns:p14="http://schemas.microsoft.com/office/powerpoint/2010/main" val="13008934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EADBF81-9BE6-EC4C-83BF-577276745928}"/>
              </a:ext>
            </a:extLst>
          </p:cNvPr>
          <p:cNvSpPr>
            <a:spLocks noGrp="1"/>
          </p:cNvSpPr>
          <p:nvPr>
            <p:ph type="title"/>
          </p:nvPr>
        </p:nvSpPr>
        <p:spPr/>
        <p:txBody>
          <a:bodyPr/>
          <a:lstStyle/>
          <a:p>
            <a:r>
              <a:rPr lang="en-US" dirty="0"/>
              <a:t>Test </a:t>
            </a:r>
            <a:r>
              <a:rPr lang="en-US" dirty="0" smtClean="0"/>
              <a:t>Procedure: Shutter </a:t>
            </a:r>
            <a:r>
              <a:rPr lang="en-US" dirty="0"/>
              <a:t>Functional</a:t>
            </a:r>
          </a:p>
        </p:txBody>
      </p:sp>
      <p:sp>
        <p:nvSpPr>
          <p:cNvPr id="5" name="Content Placeholder 4">
            <a:extLst>
              <a:ext uri="{FF2B5EF4-FFF2-40B4-BE49-F238E27FC236}">
                <a16:creationId xmlns:a16="http://schemas.microsoft.com/office/drawing/2014/main" xmlns="" id="{F2194087-391F-3C43-8467-EFD2D03EC173}"/>
              </a:ext>
            </a:extLst>
          </p:cNvPr>
          <p:cNvSpPr>
            <a:spLocks noGrp="1"/>
          </p:cNvSpPr>
          <p:nvPr>
            <p:ph idx="1"/>
          </p:nvPr>
        </p:nvSpPr>
        <p:spPr>
          <a:xfrm>
            <a:off x="152400" y="673397"/>
            <a:ext cx="8839200" cy="4254944"/>
          </a:xfrm>
        </p:spPr>
        <p:txBody>
          <a:bodyPr>
            <a:normAutofit fontScale="62500" lnSpcReduction="20000"/>
          </a:bodyPr>
          <a:lstStyle/>
          <a:p>
            <a:pPr marL="0" indent="0">
              <a:buNone/>
            </a:pPr>
            <a:r>
              <a:rPr lang="en-US" dirty="0"/>
              <a:t>Test Description</a:t>
            </a:r>
          </a:p>
          <a:p>
            <a:r>
              <a:rPr lang="en-US" dirty="0"/>
              <a:t>All Shutter capabilities are tested and functional requirements are verified in this test.  The test runs the Shutter through its full set of operations to show that all interfaces to the CCS and protection system are functioning as required. This also verifies Shutter power is within allocations and that Shutter telemetry is captured and transferred as required.</a:t>
            </a:r>
          </a:p>
          <a:p>
            <a:r>
              <a:rPr lang="en-US" dirty="0"/>
              <a:t>The test also includes testing of start-up, shut-down, and engineering mode functionality.</a:t>
            </a:r>
          </a:p>
          <a:p>
            <a:endParaRPr lang="en-US" dirty="0"/>
          </a:p>
          <a:p>
            <a:pPr marL="0" indent="0">
              <a:buNone/>
            </a:pPr>
            <a:r>
              <a:rPr lang="en-US" dirty="0"/>
              <a:t>Equipment</a:t>
            </a:r>
          </a:p>
          <a:p>
            <a:r>
              <a:rPr lang="en-US" dirty="0"/>
              <a:t>Shutter functional testing is accomplished with the Shutter on its assembly and test stand.  This allows for it to be re-oriented through its full range of motion.  No additional test equipment is expected.</a:t>
            </a:r>
          </a:p>
          <a:p>
            <a:r>
              <a:rPr lang="en-US" dirty="0"/>
              <a:t>An abbreviated functional test is also performed with the shutter in the environmental chamber. This will verify that the shutter can survive its survival temperature, turn on, and come up normally over its full temperature range.</a:t>
            </a:r>
          </a:p>
          <a:p>
            <a:endParaRPr lang="en-US" sz="1200" dirty="0">
              <a:solidFill>
                <a:schemeClr val="tx1"/>
              </a:solidFill>
            </a:endParaRPr>
          </a:p>
          <a:p>
            <a:pPr marL="0" indent="0">
              <a:buNone/>
            </a:pPr>
            <a:r>
              <a:rPr lang="en-US" sz="1200" dirty="0">
                <a:solidFill>
                  <a:schemeClr val="tx1"/>
                </a:solidFill>
              </a:rPr>
              <a:t>Data Acquisition and Analysis</a:t>
            </a:r>
          </a:p>
          <a:p>
            <a:r>
              <a:rPr lang="en-US" dirty="0"/>
              <a:t>The Shutter HCU and CCS test stand manage all operations during functional testing.  No additional telemetry or control is expected to be used.</a:t>
            </a:r>
          </a:p>
          <a:p>
            <a:endParaRPr lang="en-US" sz="1200" dirty="0">
              <a:solidFill>
                <a:schemeClr val="tx1"/>
              </a:solidFill>
            </a:endParaRPr>
          </a:p>
          <a:p>
            <a:pPr marL="0" indent="0">
              <a:buNone/>
            </a:pPr>
            <a:r>
              <a:rPr lang="en-US" sz="1200" dirty="0">
                <a:solidFill>
                  <a:schemeClr val="tx1"/>
                </a:solidFill>
              </a:rPr>
              <a:t>Expected Results and Evidence of Compliance</a:t>
            </a:r>
          </a:p>
          <a:p>
            <a:r>
              <a:rPr lang="en-US" dirty="0"/>
              <a:t>Functional test report: results suitable for verification of requirements are gleaned from the telemetry captured by the Shutter HCU.  Many requirements are verified by simple functional demonstration, while others require modest post-processing. </a:t>
            </a:r>
          </a:p>
        </p:txBody>
      </p:sp>
    </p:spTree>
    <p:extLst>
      <p:ext uri="{BB962C8B-B14F-4D97-AF65-F5344CB8AC3E}">
        <p14:creationId xmlns:p14="http://schemas.microsoft.com/office/powerpoint/2010/main" val="1771940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FF68B6E-76D9-4243-837B-CA31F4B9345F}"/>
              </a:ext>
            </a:extLst>
          </p:cNvPr>
          <p:cNvSpPr>
            <a:spLocks noGrp="1"/>
          </p:cNvSpPr>
          <p:nvPr>
            <p:ph type="title"/>
          </p:nvPr>
        </p:nvSpPr>
        <p:spPr/>
        <p:txBody>
          <a:bodyPr/>
          <a:lstStyle/>
          <a:p>
            <a:r>
              <a:rPr lang="en-US" dirty="0"/>
              <a:t>Test </a:t>
            </a:r>
            <a:r>
              <a:rPr lang="en-US" dirty="0" smtClean="0"/>
              <a:t>Procedure: Modes </a:t>
            </a:r>
            <a:r>
              <a:rPr lang="en-US" dirty="0"/>
              <a:t>Assessment</a:t>
            </a:r>
          </a:p>
        </p:txBody>
      </p:sp>
      <p:sp>
        <p:nvSpPr>
          <p:cNvPr id="5" name="Content Placeholder 4">
            <a:extLst>
              <a:ext uri="{FF2B5EF4-FFF2-40B4-BE49-F238E27FC236}">
                <a16:creationId xmlns:a16="http://schemas.microsoft.com/office/drawing/2014/main" xmlns="" id="{6DFBA26F-ED47-8144-BAC2-67454E125BE1}"/>
              </a:ext>
            </a:extLst>
          </p:cNvPr>
          <p:cNvSpPr>
            <a:spLocks noGrp="1"/>
          </p:cNvSpPr>
          <p:nvPr>
            <p:ph idx="1"/>
          </p:nvPr>
        </p:nvSpPr>
        <p:spPr>
          <a:xfrm>
            <a:off x="152400" y="760809"/>
            <a:ext cx="8839200" cy="3925491"/>
          </a:xfrm>
        </p:spPr>
        <p:txBody>
          <a:bodyPr>
            <a:normAutofit fontScale="92500" lnSpcReduction="20000"/>
          </a:bodyPr>
          <a:lstStyle/>
          <a:p>
            <a:pPr marL="47625" lvl="2" indent="0">
              <a:buNone/>
            </a:pPr>
            <a:r>
              <a:rPr lang="en-US" sz="1200" b="1" dirty="0">
                <a:solidFill>
                  <a:schemeClr val="tx1"/>
                </a:solidFill>
              </a:rPr>
              <a:t>Test Description</a:t>
            </a:r>
          </a:p>
          <a:p>
            <a:r>
              <a:rPr lang="en-US" sz="1400" dirty="0"/>
              <a:t>This test verifies that Shutter vibration modes meet minimum frequency requirements.  It also is used to assess rough mode shapes for primary modes of the blades and garage plates and to correlate the finite-element analysis (FEA) model against the results. </a:t>
            </a:r>
          </a:p>
          <a:p>
            <a:pPr marL="0" indent="0">
              <a:buNone/>
            </a:pPr>
            <a:endParaRPr lang="en-US" sz="800" dirty="0">
              <a:solidFill>
                <a:schemeClr val="tx1"/>
              </a:solidFill>
            </a:endParaRPr>
          </a:p>
          <a:p>
            <a:pPr marL="0" indent="0">
              <a:buNone/>
            </a:pPr>
            <a:r>
              <a:rPr lang="en-US" sz="1000" dirty="0">
                <a:solidFill>
                  <a:schemeClr val="tx1"/>
                </a:solidFill>
              </a:rPr>
              <a:t>Test Set-up and Equipment</a:t>
            </a:r>
          </a:p>
          <a:p>
            <a:r>
              <a:rPr lang="en-US" sz="1400" dirty="0"/>
              <a:t>This test uses the Shutter assembly in its assembly and test stand.  Accelerometers are mounted to various components in the Shutter and read out with a dedicated commercial data acquisition system designed for high frequency read-out and amplifying of the accelerometer signals in </a:t>
            </a:r>
            <a:r>
              <a:rPr lang="en-US" sz="1400" dirty="0" smtClean="0"/>
              <a:t>phase.</a:t>
            </a:r>
          </a:p>
          <a:p>
            <a:r>
              <a:rPr lang="en-US" sz="1400" dirty="0"/>
              <a:t>This test is performed both with the blades stopped and during opening and closing operations to track mode frequencies, shapes, and any dynamic </a:t>
            </a:r>
            <a:r>
              <a:rPr lang="en-US" sz="1400" dirty="0" smtClean="0"/>
              <a:t>coupling</a:t>
            </a:r>
          </a:p>
          <a:p>
            <a:endParaRPr lang="en-US" sz="800" dirty="0">
              <a:solidFill>
                <a:schemeClr val="tx1"/>
              </a:solidFill>
            </a:endParaRPr>
          </a:p>
          <a:p>
            <a:pPr marL="0" indent="0">
              <a:buNone/>
            </a:pPr>
            <a:r>
              <a:rPr lang="en-US" sz="1000" dirty="0">
                <a:solidFill>
                  <a:schemeClr val="tx1"/>
                </a:solidFill>
              </a:rPr>
              <a:t>Data Acquisition and Analysis</a:t>
            </a:r>
          </a:p>
          <a:p>
            <a:r>
              <a:rPr lang="en-US" sz="1400" dirty="0"/>
              <a:t>Time-varying accelerations are captured by the acquisition system then is uploaded for further processing.  Here, accelerations are transformed into frequency and phase domains to assess natural frequencies and mode shapes.  This is also needed to develop damping and transfer function to assess any possible coupling between drive system dynamics and Shutter blade vibration modes.</a:t>
            </a:r>
          </a:p>
          <a:p>
            <a:pPr marL="0" indent="0">
              <a:buNone/>
            </a:pPr>
            <a:endParaRPr lang="en-US" sz="1400" dirty="0"/>
          </a:p>
          <a:p>
            <a:pPr marL="0" indent="0">
              <a:buNone/>
            </a:pPr>
            <a:r>
              <a:rPr lang="en-US" sz="1400" dirty="0" smtClean="0"/>
              <a:t>Modes </a:t>
            </a:r>
            <a:r>
              <a:rPr lang="en-US" sz="1400" dirty="0"/>
              <a:t>Assessment Test Report: </a:t>
            </a:r>
            <a:endParaRPr lang="en-US" sz="1400" dirty="0" smtClean="0"/>
          </a:p>
          <a:p>
            <a:pPr marL="600075" lvl="1" indent="-257175">
              <a:buFont typeface="+mj-lt"/>
              <a:buAutoNum type="arabicPeriod"/>
            </a:pPr>
            <a:r>
              <a:rPr lang="en-US" sz="1400" dirty="0"/>
              <a:t>V</a:t>
            </a:r>
            <a:r>
              <a:rPr lang="en-US" sz="1400" dirty="0" smtClean="0"/>
              <a:t>erification </a:t>
            </a:r>
            <a:r>
              <a:rPr lang="en-US" sz="1400" dirty="0"/>
              <a:t>of minimum frequencies is accomplished by simple comparison of vibration frequencies with </a:t>
            </a:r>
            <a:r>
              <a:rPr lang="en-US" sz="1400" dirty="0" smtClean="0"/>
              <a:t>requirements</a:t>
            </a:r>
          </a:p>
          <a:p>
            <a:pPr marL="600075" lvl="1" indent="-257175">
              <a:buFont typeface="+mj-lt"/>
              <a:buAutoNum type="arabicPeriod"/>
            </a:pPr>
            <a:r>
              <a:rPr lang="en-US" sz="1400" dirty="0" smtClean="0"/>
              <a:t>Mode </a:t>
            </a:r>
            <a:r>
              <a:rPr lang="en-US" sz="1400" dirty="0"/>
              <a:t>shapes, magnitudes, and damping data </a:t>
            </a:r>
            <a:r>
              <a:rPr lang="en-US" sz="1400" dirty="0" smtClean="0"/>
              <a:t>used </a:t>
            </a:r>
            <a:r>
              <a:rPr lang="en-US" sz="1400" dirty="0"/>
              <a:t>to </a:t>
            </a:r>
            <a:r>
              <a:rPr lang="en-US" sz="1400" dirty="0" smtClean="0"/>
              <a:t>correlate </a:t>
            </a:r>
            <a:r>
              <a:rPr lang="en-US" sz="1400" dirty="0"/>
              <a:t>the Shutter FEA </a:t>
            </a:r>
            <a:r>
              <a:rPr lang="en-US" sz="1400" dirty="0" smtClean="0"/>
              <a:t>model.</a:t>
            </a:r>
          </a:p>
          <a:p>
            <a:pPr marL="600075" lvl="1" indent="-257175">
              <a:buFont typeface="+mj-lt"/>
              <a:buAutoNum type="arabicPeriod"/>
            </a:pPr>
            <a:r>
              <a:rPr lang="en-US" sz="1400" dirty="0"/>
              <a:t>T</a:t>
            </a:r>
            <a:r>
              <a:rPr lang="en-US" sz="1400" dirty="0" smtClean="0"/>
              <a:t>ransfer </a:t>
            </a:r>
            <a:r>
              <a:rPr lang="en-US" sz="1400" dirty="0"/>
              <a:t>functions and higher-frequency modal data </a:t>
            </a:r>
            <a:r>
              <a:rPr lang="en-US" sz="1400" dirty="0" smtClean="0"/>
              <a:t>to </a:t>
            </a:r>
            <a:r>
              <a:rPr lang="en-US" sz="1400" dirty="0"/>
              <a:t>optimize the drive control system to mitigate against any possible amplification of drive system modes in the Shutter blades </a:t>
            </a:r>
            <a:r>
              <a:rPr lang="en-US" sz="1400" dirty="0" smtClean="0"/>
              <a:t>themselves</a:t>
            </a:r>
            <a:endParaRPr lang="en-US" sz="1400" dirty="0"/>
          </a:p>
        </p:txBody>
      </p:sp>
    </p:spTree>
    <p:extLst>
      <p:ext uri="{BB962C8B-B14F-4D97-AF65-F5344CB8AC3E}">
        <p14:creationId xmlns:p14="http://schemas.microsoft.com/office/powerpoint/2010/main" val="404688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Shutter Electronics</a:t>
            </a:r>
            <a:endParaRPr lang="en-US" dirty="0"/>
          </a:p>
        </p:txBody>
      </p:sp>
    </p:spTree>
    <p:extLst>
      <p:ext uri="{BB962C8B-B14F-4D97-AF65-F5344CB8AC3E}">
        <p14:creationId xmlns:p14="http://schemas.microsoft.com/office/powerpoint/2010/main" val="368267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C369D73-1226-CB41-B900-5D3E971608AA}"/>
              </a:ext>
            </a:extLst>
          </p:cNvPr>
          <p:cNvSpPr>
            <a:spLocks noGrp="1"/>
          </p:cNvSpPr>
          <p:nvPr>
            <p:ph type="title"/>
          </p:nvPr>
        </p:nvSpPr>
        <p:spPr/>
        <p:txBody>
          <a:bodyPr/>
          <a:lstStyle/>
          <a:p>
            <a:r>
              <a:rPr lang="en-US" dirty="0"/>
              <a:t>Test </a:t>
            </a:r>
            <a:r>
              <a:rPr lang="en-US" dirty="0" smtClean="0"/>
              <a:t>Procedure: </a:t>
            </a:r>
            <a:r>
              <a:rPr lang="en-US" dirty="0"/>
              <a:t>Radiation</a:t>
            </a:r>
          </a:p>
        </p:txBody>
      </p:sp>
      <p:sp>
        <p:nvSpPr>
          <p:cNvPr id="5" name="Content Placeholder 4">
            <a:extLst>
              <a:ext uri="{FF2B5EF4-FFF2-40B4-BE49-F238E27FC236}">
                <a16:creationId xmlns:a16="http://schemas.microsoft.com/office/drawing/2014/main" xmlns="" id="{E09CFD06-123B-B14C-83B7-C2E12996BC0B}"/>
              </a:ext>
            </a:extLst>
          </p:cNvPr>
          <p:cNvSpPr>
            <a:spLocks noGrp="1"/>
          </p:cNvSpPr>
          <p:nvPr>
            <p:ph idx="4294967295"/>
          </p:nvPr>
        </p:nvSpPr>
        <p:spPr>
          <a:xfrm>
            <a:off x="0" y="760413"/>
            <a:ext cx="8839200" cy="3983037"/>
          </a:xfrm>
        </p:spPr>
        <p:txBody>
          <a:bodyPr>
            <a:normAutofit fontScale="55000" lnSpcReduction="20000"/>
          </a:bodyPr>
          <a:lstStyle/>
          <a:p>
            <a:pPr marL="9525" lvl="2" indent="0">
              <a:buNone/>
            </a:pPr>
            <a:r>
              <a:rPr lang="en-US" sz="3000" b="1" dirty="0">
                <a:solidFill>
                  <a:schemeClr val="tx1"/>
                </a:solidFill>
              </a:rPr>
              <a:t>Test Description</a:t>
            </a:r>
          </a:p>
          <a:p>
            <a:r>
              <a:rPr lang="en-US" sz="3000" dirty="0"/>
              <a:t>Measure levels of activity in shutter parts and materials. This tests the static shutter only, and can be performed on the full assembly, or on constituent parts during assembly. As parts are received, they will be tested, to reduce the risk of a test failure requiring significant assembly re-work.</a:t>
            </a:r>
          </a:p>
          <a:p>
            <a:pPr marL="0" indent="0">
              <a:buNone/>
            </a:pPr>
            <a:endParaRPr lang="en-US" sz="3000" dirty="0">
              <a:solidFill>
                <a:schemeClr val="tx1"/>
              </a:solidFill>
            </a:endParaRPr>
          </a:p>
          <a:p>
            <a:pPr marL="0" indent="0">
              <a:buNone/>
            </a:pPr>
            <a:r>
              <a:rPr lang="en-US" sz="3000" dirty="0">
                <a:solidFill>
                  <a:schemeClr val="tx1"/>
                </a:solidFill>
              </a:rPr>
              <a:t>Test Set-up and Equipment</a:t>
            </a:r>
          </a:p>
          <a:p>
            <a:r>
              <a:rPr lang="en-US" sz="3000" dirty="0"/>
              <a:t>Use a Geiger counter to measure residual radioactivity of materials used in fabricating shutter components.</a:t>
            </a:r>
          </a:p>
          <a:p>
            <a:pPr marL="0" indent="0">
              <a:buNone/>
            </a:pPr>
            <a:endParaRPr lang="en-US" sz="3000" dirty="0">
              <a:solidFill>
                <a:schemeClr val="tx1"/>
              </a:solidFill>
            </a:endParaRPr>
          </a:p>
          <a:p>
            <a:pPr marL="0" indent="0">
              <a:buNone/>
            </a:pPr>
            <a:r>
              <a:rPr lang="en-US" sz="3000" dirty="0">
                <a:solidFill>
                  <a:schemeClr val="tx1"/>
                </a:solidFill>
              </a:rPr>
              <a:t>Data Acquisition and Analysis</a:t>
            </a:r>
          </a:p>
          <a:p>
            <a:r>
              <a:rPr lang="en-US" sz="3000" dirty="0"/>
              <a:t>None other than recording counts per unit of time for the various parts.</a:t>
            </a:r>
          </a:p>
          <a:p>
            <a:pPr marL="0" indent="0">
              <a:buNone/>
            </a:pPr>
            <a:endParaRPr lang="en-US" sz="3000" dirty="0">
              <a:solidFill>
                <a:schemeClr val="tx1"/>
              </a:solidFill>
            </a:endParaRPr>
          </a:p>
          <a:p>
            <a:pPr marL="0" indent="0">
              <a:buNone/>
            </a:pPr>
            <a:r>
              <a:rPr lang="en-US" sz="3000" dirty="0">
                <a:solidFill>
                  <a:schemeClr val="tx1"/>
                </a:solidFill>
              </a:rPr>
              <a:t>Expected Results and Evidence of Compliance</a:t>
            </a:r>
          </a:p>
          <a:p>
            <a:r>
              <a:rPr lang="en-US" sz="3000" dirty="0"/>
              <a:t>Add the measured count rate for the various parts to the bill of material data associated with the shutter unit.</a:t>
            </a:r>
          </a:p>
          <a:p>
            <a:endParaRPr lang="en-US" dirty="0"/>
          </a:p>
        </p:txBody>
      </p:sp>
    </p:spTree>
    <p:extLst>
      <p:ext uri="{BB962C8B-B14F-4D97-AF65-F5344CB8AC3E}">
        <p14:creationId xmlns:p14="http://schemas.microsoft.com/office/powerpoint/2010/main" val="10244738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33350"/>
            <a:ext cx="6248400" cy="417910"/>
          </a:xfrm>
        </p:spPr>
        <p:txBody>
          <a:bodyPr>
            <a:normAutofit fontScale="90000"/>
          </a:bodyPr>
          <a:lstStyle/>
          <a:p>
            <a:r>
              <a:rPr lang="en-US" dirty="0"/>
              <a:t>LCA-16648, Shutter Verification Matrix (excerpt)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48131017"/>
              </p:ext>
            </p:extLst>
          </p:nvPr>
        </p:nvGraphicFramePr>
        <p:xfrm>
          <a:off x="152400" y="659560"/>
          <a:ext cx="8839649" cy="4247893"/>
        </p:xfrm>
        <a:graphic>
          <a:graphicData uri="http://schemas.openxmlformats.org/drawingml/2006/table">
            <a:tbl>
              <a:tblPr/>
              <a:tblGrid>
                <a:gridCol w="542848">
                  <a:extLst>
                    <a:ext uri="{9D8B030D-6E8A-4147-A177-3AD203B41FA5}">
                      <a16:colId xmlns:a16="http://schemas.microsoft.com/office/drawing/2014/main" xmlns="" val="20000"/>
                    </a:ext>
                  </a:extLst>
                </a:gridCol>
                <a:gridCol w="503265">
                  <a:extLst>
                    <a:ext uri="{9D8B030D-6E8A-4147-A177-3AD203B41FA5}">
                      <a16:colId xmlns:a16="http://schemas.microsoft.com/office/drawing/2014/main" xmlns="" val="20001"/>
                    </a:ext>
                  </a:extLst>
                </a:gridCol>
                <a:gridCol w="776102">
                  <a:extLst>
                    <a:ext uri="{9D8B030D-6E8A-4147-A177-3AD203B41FA5}">
                      <a16:colId xmlns:a16="http://schemas.microsoft.com/office/drawing/2014/main" xmlns="" val="20002"/>
                    </a:ext>
                  </a:extLst>
                </a:gridCol>
                <a:gridCol w="1878761">
                  <a:extLst>
                    <a:ext uri="{9D8B030D-6E8A-4147-A177-3AD203B41FA5}">
                      <a16:colId xmlns:a16="http://schemas.microsoft.com/office/drawing/2014/main" xmlns="" val="20003"/>
                    </a:ext>
                  </a:extLst>
                </a:gridCol>
                <a:gridCol w="1403769">
                  <a:extLst>
                    <a:ext uri="{9D8B030D-6E8A-4147-A177-3AD203B41FA5}">
                      <a16:colId xmlns:a16="http://schemas.microsoft.com/office/drawing/2014/main" xmlns="" val="20004"/>
                    </a:ext>
                  </a:extLst>
                </a:gridCol>
                <a:gridCol w="525884">
                  <a:extLst>
                    <a:ext uri="{9D8B030D-6E8A-4147-A177-3AD203B41FA5}">
                      <a16:colId xmlns:a16="http://schemas.microsoft.com/office/drawing/2014/main" xmlns="" val="20005"/>
                    </a:ext>
                  </a:extLst>
                </a:gridCol>
                <a:gridCol w="876472">
                  <a:extLst>
                    <a:ext uri="{9D8B030D-6E8A-4147-A177-3AD203B41FA5}">
                      <a16:colId xmlns:a16="http://schemas.microsoft.com/office/drawing/2014/main" xmlns="" val="20006"/>
                    </a:ext>
                  </a:extLst>
                </a:gridCol>
                <a:gridCol w="657355">
                  <a:extLst>
                    <a:ext uri="{9D8B030D-6E8A-4147-A177-3AD203B41FA5}">
                      <a16:colId xmlns:a16="http://schemas.microsoft.com/office/drawing/2014/main" xmlns="" val="20007"/>
                    </a:ext>
                  </a:extLst>
                </a:gridCol>
                <a:gridCol w="814271">
                  <a:extLst>
                    <a:ext uri="{9D8B030D-6E8A-4147-A177-3AD203B41FA5}">
                      <a16:colId xmlns:a16="http://schemas.microsoft.com/office/drawing/2014/main" xmlns="" val="20008"/>
                    </a:ext>
                  </a:extLst>
                </a:gridCol>
                <a:gridCol w="508919">
                  <a:extLst>
                    <a:ext uri="{9D8B030D-6E8A-4147-A177-3AD203B41FA5}">
                      <a16:colId xmlns:a16="http://schemas.microsoft.com/office/drawing/2014/main" xmlns="" val="20009"/>
                    </a:ext>
                  </a:extLst>
                </a:gridCol>
                <a:gridCol w="352003">
                  <a:extLst>
                    <a:ext uri="{9D8B030D-6E8A-4147-A177-3AD203B41FA5}">
                      <a16:colId xmlns:a16="http://schemas.microsoft.com/office/drawing/2014/main" xmlns="" val="20010"/>
                    </a:ext>
                  </a:extLst>
                </a:gridCol>
              </a:tblGrid>
              <a:tr h="369842">
                <a:tc>
                  <a:txBody>
                    <a:bodyPr/>
                    <a:lstStyle/>
                    <a:p>
                      <a:pPr algn="l" fontAlgn="ctr"/>
                      <a:r>
                        <a:rPr lang="en-US" sz="500" b="0" i="0" u="none" strike="noStrike" dirty="0">
                          <a:solidFill>
                            <a:srgbClr val="99CCFF"/>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600" b="1" i="0" u="sng" strike="noStrike">
                          <a:solidFill>
                            <a:srgbClr val="000000"/>
                          </a:solidFill>
                          <a:effectLst/>
                          <a:latin typeface="Arial"/>
                        </a:rPr>
                        <a:t>LCA-16648-A:  Shutter Verification Matrix</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600" b="1" i="0" u="sng"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600" b="1" i="0" u="sng"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600" b="1" i="0" u="sng"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gridSpan="3">
                  <a:txBody>
                    <a:bodyPr/>
                    <a:lstStyle/>
                    <a:p>
                      <a:pPr algn="ctr" fontAlgn="ctr"/>
                      <a:r>
                        <a:rPr lang="en-US" sz="500" b="1" i="0" u="none" strike="noStrike">
                          <a:solidFill>
                            <a:srgbClr val="000000"/>
                          </a:solidFill>
                          <a:effectLst/>
                          <a:latin typeface="Arial"/>
                        </a:rPr>
                        <a:t>Verification Test Plan</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gridSpan="3">
                  <a:txBody>
                    <a:bodyPr/>
                    <a:lstStyle/>
                    <a:p>
                      <a:pPr algn="ctr" fontAlgn="ctr"/>
                      <a:r>
                        <a:rPr lang="en-US" sz="500" b="1" i="0" u="none" strike="noStrike">
                          <a:solidFill>
                            <a:srgbClr val="000000"/>
                          </a:solidFill>
                          <a:effectLst/>
                          <a:latin typeface="Arial"/>
                        </a:rPr>
                        <a:t>Verification Evidence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71413">
                <a:tc>
                  <a:txBody>
                    <a:bodyPr/>
                    <a:lstStyle/>
                    <a:p>
                      <a:pPr algn="ctr" fontAlgn="ctr"/>
                      <a:r>
                        <a:rPr lang="en-US" sz="500" b="1" i="0" u="none" strike="noStrike">
                          <a:solidFill>
                            <a:srgbClr val="000000"/>
                          </a:solidFill>
                          <a:effectLst/>
                          <a:latin typeface="Arial"/>
                        </a:rPr>
                        <a:t>Deliverable / 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Req Id</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Requirement Title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Comments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Verif. Method</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500" b="1" i="0" u="none" strike="noStrike">
                          <a:solidFill>
                            <a:srgbClr val="000000"/>
                          </a:solidFill>
                          <a:effectLst/>
                          <a:latin typeface="Arial"/>
                        </a:rPr>
                        <a:t>Verification Detail</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500" b="1" i="0" u="none" strike="noStrike">
                          <a:solidFill>
                            <a:srgbClr val="000000"/>
                          </a:solidFill>
                          <a:effectLst/>
                          <a:latin typeface="Arial"/>
                        </a:rPr>
                        <a:t>Reference Documents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500" b="1" i="0" u="none" strike="noStrike">
                          <a:solidFill>
                            <a:srgbClr val="000000"/>
                          </a:solidFill>
                          <a:effectLst/>
                          <a:latin typeface="Arial"/>
                        </a:rPr>
                        <a:t>Summary of Evidence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Reference to Evidence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sz="500" b="1" i="0" u="none" strike="noStrike">
                          <a:solidFill>
                            <a:srgbClr val="000000"/>
                          </a:solidFill>
                          <a:effectLst/>
                          <a:latin typeface="Arial"/>
                        </a:rPr>
                        <a:t>NCR No.</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xmlns="" val="10001"/>
                  </a:ext>
                </a:extLst>
              </a:tr>
              <a:tr h="164102">
                <a:tc>
                  <a:txBody>
                    <a:bodyPr/>
                    <a:lstStyle/>
                    <a:p>
                      <a:pPr algn="l" fontAlgn="ctr"/>
                      <a:r>
                        <a:rPr lang="en-US" sz="500" b="0" i="0" u="none" strike="noStrike">
                          <a:solidFill>
                            <a:srgbClr val="DA9694"/>
                          </a:solidFill>
                          <a:effectLst/>
                          <a:latin typeface="Arial"/>
                        </a:rPr>
                        <a:t>1.</a:t>
                      </a:r>
                      <a:br>
                        <a:rPr lang="en-US" sz="500" b="0" i="0" u="none" strike="noStrike">
                          <a:solidFill>
                            <a:srgbClr val="DA9694"/>
                          </a:solidFill>
                          <a:effectLst/>
                          <a:latin typeface="Arial"/>
                        </a:rPr>
                      </a:br>
                      <a:r>
                        <a:rPr lang="en-US" sz="500" b="0" i="0" u="none" strike="noStrike">
                          <a:solidFill>
                            <a:srgbClr val="DA9694"/>
                          </a:solidFill>
                          <a:effectLst/>
                          <a:latin typeface="Arial"/>
                        </a:rPr>
                        <a:t>Header</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1" i="0" u="none" strike="noStrike">
                          <a:solidFill>
                            <a:srgbClr val="000000"/>
                          </a:solidFill>
                          <a:effectLst/>
                          <a:latin typeface="Arial"/>
                        </a:rPr>
                        <a:t>General Requirements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xmlns="" val="10002"/>
                  </a:ext>
                </a:extLst>
              </a:tr>
              <a:tr h="2448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C-SHUT-002</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duration accuracy</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accuracy of the shutter exposure duration shall be &lt; 50 milli-seconds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Applies for all shutter orientations per C-SHUT-036</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448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C-SHUT-066</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duration knowledge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exposure duration shall be known to within 300 msec with a goal of knowing the duration to 5 msec, rms.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This provides the required knowledge of 2% rms for the standard exposure of 15 seconds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26501">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C-SHUT-006</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Min exposure time capability</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shall be able to obtain a single exposure with an effective minimum exposure time of no more than 1 second, with a goal of an effective minimum exposure time of 0.1 seconds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448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C-SHUT-007</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Max exposure time capability</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shall support exposures as long as one hour</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448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C-SHUT-008</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Max opening 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open time shall be 0.98 seconds or less with a goal of 0.9 seconds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time to turn-on and initialize is not included</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448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C-SHUT-009</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Max closing 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close time shall be 0.98 seconds or less with a goal of 0.9 seconds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time to turn-on and initialize is not included</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Exposure Trajectory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Blade Position Report;</a:t>
                      </a:r>
                      <a:br>
                        <a:rPr lang="en-US" sz="500" b="0" i="0" u="none" strike="noStrike">
                          <a:solidFill>
                            <a:srgbClr val="000000"/>
                          </a:solidFill>
                          <a:effectLst/>
                          <a:latin typeface="Arial"/>
                        </a:rPr>
                      </a:br>
                      <a:r>
                        <a:rPr lang="en-US" sz="500" b="0" i="0" u="none" strike="noStrike">
                          <a:solidFill>
                            <a:srgbClr val="000000"/>
                          </a:solidFill>
                          <a:effectLst/>
                          <a:latin typeface="Arial"/>
                        </a:rPr>
                        <a:t>Blade trajectory report;</a:t>
                      </a:r>
                      <a:br>
                        <a:rPr lang="en-US" sz="500" b="0" i="0" u="none" strike="noStrike">
                          <a:solidFill>
                            <a:srgbClr val="000000"/>
                          </a:solidFill>
                          <a:effectLst/>
                          <a:latin typeface="Arial"/>
                        </a:rPr>
                      </a:br>
                      <a:r>
                        <a:rPr lang="en-US" sz="500" b="0" i="0" u="none" strike="noStrike">
                          <a:solidFill>
                            <a:srgbClr val="000000"/>
                          </a:solidFill>
                          <a:effectLst/>
                          <a:latin typeface="Arial"/>
                        </a:rPr>
                        <a:t>Position vs time data</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71413">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C-SHUT-028</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Clear field of view</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When open, the shutter and all of it constituent parts shall not obscure the field of view</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Field of view and stay-clear regions are defined in LCA-73, Shutter IDD.</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Inspection</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Shutter Dimensional Measurement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Dimensional Inspection Report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7137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C-SHUT-029</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scattering</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All components with a direct view of the field of view of the internal light cone as defined in LCA-10333 shall either be shielded by light baffles, treated/shaped to minimize scattering, or coated flat black.  Paint with a BRDF  (Bidirectional reflectance distribution function) equal to or lower than the BRDF of LORD Aeroglaze Z306 coating is acceptable.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Inspection</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Visual Inspection</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Visual Inspection Log</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408126">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C-SHUT-030</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Light-tightness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When exposed to diffuse light, the closed camera shutter shall attenuate the light flux by 10,000 when averaged over any square centimeter as measured at a distance of 75.04 mm in the +z direction from the interface plane defined on the Shutter Interface Definition Drawing (LCA-73).</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Leak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Attenuation Map</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26501">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C-SHUT-068</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emissions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Use of electronic components emitting in wavelengths between 300 to 1200 nm shall be minimized. Any such component shall be shielded to prevent light from leaving the shutter</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Leak Test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Light Attenuation Map</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71413">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C-SHUT-001</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Lifetime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shall be designed for an operating lifetime of 15 years.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Includes margin for assembly, integration, and test prior to delivery</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Test/Analysis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Analysis--Lifetime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Bill of Materials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71413">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C-SHUT-024</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Design cycles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shall be designed for at least 1E6 open/close cycles per year</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4 exposures per minute, 12 hours per day, 300 nights. Rounded up to 1E6</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Test/Analysis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Analysis--Lifetime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Bill of Materials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71413">
                <a:tc>
                  <a:txBody>
                    <a:bodyPr/>
                    <a:lstStyle/>
                    <a:p>
                      <a:pPr algn="ctr" fontAlgn="ctr"/>
                      <a:r>
                        <a:rPr lang="en-US" sz="500" b="1" i="0" u="none" strike="noStrike">
                          <a:solidFill>
                            <a:srgbClr val="99CCFF"/>
                          </a:solidFill>
                          <a:effectLst/>
                          <a:latin typeface="Arial"/>
                        </a:rPr>
                        <a:t>2. </a:t>
                      </a:r>
                      <a:r>
                        <a:rPr lang="en-US" sz="500" b="1" i="0" u="none" strike="noStrike">
                          <a:solidFill>
                            <a:srgbClr val="000000"/>
                          </a:solidFill>
                          <a:effectLst/>
                          <a:latin typeface="Arial"/>
                        </a:rPr>
                        <a:t/>
                      </a:r>
                      <a:br>
                        <a:rPr lang="en-US" sz="500" b="1" i="0" u="none" strike="noStrike">
                          <a:solidFill>
                            <a:srgbClr val="000000"/>
                          </a:solidFill>
                          <a:effectLst/>
                          <a:latin typeface="Arial"/>
                        </a:rPr>
                      </a:br>
                      <a:r>
                        <a:rPr lang="en-US" sz="500" b="1" i="0" u="none" strike="noStrike">
                          <a:solidFill>
                            <a:srgbClr val="000000"/>
                          </a:solidFill>
                          <a:effectLst/>
                          <a:latin typeface="Arial"/>
                        </a:rPr>
                        <a:t>Requirement</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ctr"/>
                      <a:r>
                        <a:rPr lang="en-US" sz="500" b="0" i="0" u="none" strike="noStrike">
                          <a:solidFill>
                            <a:srgbClr val="000000"/>
                          </a:solidFill>
                          <a:effectLst/>
                          <a:latin typeface="Arial"/>
                        </a:rPr>
                        <a:t>C-SHUT-025</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Min maintenance cycle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The Shutter shall be designed for a time between planned preventative maintenance of &gt; 1 yr</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Test/Analysis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Analysis--Lifetime</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effectLst/>
                          <a:latin typeface="Arial"/>
                        </a:rPr>
                        <a:t> </a:t>
                      </a: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Arial"/>
                        </a:rPr>
                        <a:t>Bill of Materials</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Arial"/>
                        </a:rPr>
                        <a:t> </a:t>
                      </a:r>
                    </a:p>
                  </a:txBody>
                  <a:tcPr marL="4245" marR="4245" marT="40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fld id="{FB58B953-D7CA-4520-8860-061564903A17}" type="slidenum">
                        <a:rPr lang="en-US" sz="500" b="0" i="0" u="none" strike="noStrike" smtClean="0">
                          <a:solidFill>
                            <a:srgbClr val="000000"/>
                          </a:solidFill>
                          <a:effectLst/>
                          <a:latin typeface="Arial"/>
                        </a:rPr>
                        <a:t>111</a:t>
                      </a:fld>
                      <a:endParaRPr lang="en-US" sz="500" b="0" i="0" u="none" strike="noStrike" dirty="0">
                        <a:solidFill>
                          <a:srgbClr val="000000"/>
                        </a:solidFill>
                        <a:effectLst/>
                        <a:latin typeface="Arial"/>
                      </a:endParaRPr>
                    </a:p>
                  </a:txBody>
                  <a:tcPr marL="4245" marR="4245" marT="40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2805612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to </a:t>
            </a:r>
            <a:r>
              <a:rPr lang="en-US" dirty="0" smtClean="0"/>
              <a:t>2018 </a:t>
            </a:r>
            <a:r>
              <a:rPr lang="en-US" dirty="0"/>
              <a:t>NSF/DOE Status Review</a:t>
            </a:r>
          </a:p>
        </p:txBody>
      </p:sp>
      <p:sp>
        <p:nvSpPr>
          <p:cNvPr id="3" name="Content Placeholder 2"/>
          <p:cNvSpPr>
            <a:spLocks noGrp="1"/>
          </p:cNvSpPr>
          <p:nvPr>
            <p:ph type="body" idx="1"/>
          </p:nvPr>
        </p:nvSpPr>
        <p:spPr/>
        <p:txBody>
          <a:bodyPr/>
          <a:lstStyle/>
          <a:p>
            <a:r>
              <a:rPr lang="en-US" dirty="0"/>
              <a:t>No Camera Body or Shutter recommendations</a:t>
            </a:r>
          </a:p>
        </p:txBody>
      </p:sp>
    </p:spTree>
    <p:extLst>
      <p:ext uri="{BB962C8B-B14F-4D97-AF65-F5344CB8AC3E}">
        <p14:creationId xmlns:p14="http://schemas.microsoft.com/office/powerpoint/2010/main" val="386097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724" y="133350"/>
            <a:ext cx="6241676" cy="417910"/>
          </a:xfrm>
        </p:spPr>
        <p:txBody>
          <a:bodyPr/>
          <a:lstStyle/>
          <a:p>
            <a:r>
              <a:rPr lang="en-US" dirty="0" smtClean="0"/>
              <a:t>Shutter Instrumentation and Controls Overview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Shutter of 2 Blade Stacks, ‘locally’ controlled by PLC/Motion controller (</a:t>
            </a:r>
            <a:r>
              <a:rPr lang="en-US" dirty="0" err="1" smtClean="0"/>
              <a:t>Beckhoff</a:t>
            </a:r>
            <a:r>
              <a:rPr lang="en-US" dirty="0" smtClean="0"/>
              <a:t> system)</a:t>
            </a:r>
          </a:p>
          <a:p>
            <a:pPr lvl="1"/>
            <a:r>
              <a:rPr lang="en-US" dirty="0"/>
              <a:t>I</a:t>
            </a:r>
            <a:r>
              <a:rPr lang="en-US" dirty="0" smtClean="0"/>
              <a:t>ssues low level commands to the motors</a:t>
            </a:r>
            <a:r>
              <a:rPr lang="en-US" dirty="0"/>
              <a:t> </a:t>
            </a:r>
            <a:r>
              <a:rPr lang="en-US" dirty="0" smtClean="0"/>
              <a:t>and brakes</a:t>
            </a:r>
          </a:p>
          <a:p>
            <a:pPr lvl="1"/>
            <a:r>
              <a:rPr lang="en-US" dirty="0" smtClean="0"/>
              <a:t>Monitors hall-effect sensors, motor (status/position), brake status, limit switch status</a:t>
            </a:r>
          </a:p>
          <a:p>
            <a:pPr lvl="1"/>
            <a:r>
              <a:rPr lang="en-US" dirty="0" smtClean="0"/>
              <a:t>Processes hall-effect sensor data locally for both safety scenarios (i.e., avoiding blade crashes) and trajectory information to be sent to the CCS via the HCU</a:t>
            </a:r>
          </a:p>
          <a:p>
            <a:pPr lvl="1"/>
            <a:r>
              <a:rPr lang="en-US" dirty="0"/>
              <a:t>Motors include incremental encoders, position loop is closed locally</a:t>
            </a:r>
          </a:p>
          <a:p>
            <a:pPr lvl="1"/>
            <a:endParaRPr lang="en-US" dirty="0" smtClean="0"/>
          </a:p>
          <a:p>
            <a:r>
              <a:rPr lang="en-US" dirty="0" smtClean="0"/>
              <a:t>High level commands (</a:t>
            </a:r>
            <a:r>
              <a:rPr lang="en-US" dirty="0" err="1" smtClean="0"/>
              <a:t>ie</a:t>
            </a:r>
            <a:r>
              <a:rPr lang="en-US" dirty="0" smtClean="0"/>
              <a:t> exposure commands) are issued from a dedicated Hardware Control Unit (HCU), that receives commands from the camera control system (CCS)</a:t>
            </a:r>
          </a:p>
          <a:p>
            <a:pPr lvl="1"/>
            <a:r>
              <a:rPr lang="en-US" dirty="0" smtClean="0"/>
              <a:t>Provides high level commands to the </a:t>
            </a:r>
            <a:r>
              <a:rPr lang="en-US" dirty="0" err="1" smtClean="0"/>
              <a:t>Beckhoff</a:t>
            </a:r>
            <a:endParaRPr lang="en-US" dirty="0" smtClean="0"/>
          </a:p>
          <a:p>
            <a:pPr lvl="1"/>
            <a:r>
              <a:rPr lang="en-US" dirty="0"/>
              <a:t>Embedded board </a:t>
            </a:r>
            <a:r>
              <a:rPr lang="en-US" dirty="0" smtClean="0"/>
              <a:t>level </a:t>
            </a:r>
            <a:r>
              <a:rPr lang="en-US" dirty="0"/>
              <a:t>PC, common across all camera </a:t>
            </a:r>
            <a:r>
              <a:rPr lang="en-US" dirty="0" smtClean="0"/>
              <a:t>subsystems</a:t>
            </a:r>
          </a:p>
          <a:p>
            <a:pPr lvl="1"/>
            <a:r>
              <a:rPr lang="en-US" dirty="0" smtClean="0"/>
              <a:t>Communication between the Shutter System and CCS is through the HCU</a:t>
            </a:r>
          </a:p>
          <a:p>
            <a:pPr marL="176213" lvl="1" indent="0">
              <a:buNone/>
            </a:pPr>
            <a:endParaRPr lang="en-US" dirty="0"/>
          </a:p>
        </p:txBody>
      </p:sp>
    </p:spTree>
    <p:extLst>
      <p:ext uri="{BB962C8B-B14F-4D97-AF65-F5344CB8AC3E}">
        <p14:creationId xmlns:p14="http://schemas.microsoft.com/office/powerpoint/2010/main" val="910369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3291" y="753044"/>
            <a:ext cx="5163670" cy="2743200"/>
          </a:xfrm>
          <a:prstGeom prst="rect">
            <a:avLst/>
          </a:prstGeom>
        </p:spPr>
      </p:pic>
      <p:sp>
        <p:nvSpPr>
          <p:cNvPr id="2" name="Title 1"/>
          <p:cNvSpPr>
            <a:spLocks noGrp="1"/>
          </p:cNvSpPr>
          <p:nvPr>
            <p:ph type="title"/>
          </p:nvPr>
        </p:nvSpPr>
        <p:spPr/>
        <p:txBody>
          <a:bodyPr/>
          <a:lstStyle/>
          <a:p>
            <a:r>
              <a:rPr lang="en-US" dirty="0" smtClean="0"/>
              <a:t>Shutter Electronics Overview</a:t>
            </a:r>
            <a:endParaRPr lang="en-US" dirty="0"/>
          </a:p>
        </p:txBody>
      </p:sp>
      <p:sp>
        <p:nvSpPr>
          <p:cNvPr id="3" name="Content Placeholder 2"/>
          <p:cNvSpPr>
            <a:spLocks noGrp="1"/>
          </p:cNvSpPr>
          <p:nvPr>
            <p:ph idx="1"/>
          </p:nvPr>
        </p:nvSpPr>
        <p:spPr>
          <a:xfrm>
            <a:off x="152400" y="637953"/>
            <a:ext cx="8839200" cy="4105497"/>
          </a:xfrm>
        </p:spPr>
        <p:txBody>
          <a:bodyPr/>
          <a:lstStyle/>
          <a:p>
            <a:r>
              <a:rPr lang="en-US" sz="1200" dirty="0" smtClean="0"/>
              <a:t>Shutter Electronics (i.e., HCU, Controller, Drives, I/O) is located in a removable enclosure mounted to the Filter Garage Plate</a:t>
            </a:r>
            <a:endParaRPr lang="en-US" sz="1200" dirty="0"/>
          </a:p>
        </p:txBody>
      </p:sp>
      <p:sp>
        <p:nvSpPr>
          <p:cNvPr id="7" name="TextBox 6"/>
          <p:cNvSpPr txBox="1">
            <a:spLocks noChangeArrowheads="1"/>
          </p:cNvSpPr>
          <p:nvPr/>
        </p:nvSpPr>
        <p:spPr bwMode="auto">
          <a:xfrm>
            <a:off x="0" y="3335255"/>
            <a:ext cx="2027963" cy="276999"/>
          </a:xfrm>
          <a:prstGeom prst="rect">
            <a:avLst/>
          </a:prstGeom>
          <a:noFill/>
          <a:ln w="9525">
            <a:noFill/>
            <a:miter lim="800000"/>
            <a:headEnd/>
            <a:tailEnd/>
          </a:ln>
        </p:spPr>
        <p:txBody>
          <a:bodyPr wrap="square" lIns="45720" rIns="45720" anchor="ctr">
            <a:spAutoFit/>
          </a:bodyPr>
          <a:lstStyle/>
          <a:p>
            <a:pPr algn="ctr"/>
            <a:r>
              <a:rPr lang="en-US" sz="1200" b="1" dirty="0" smtClean="0">
                <a:solidFill>
                  <a:srgbClr val="000099"/>
                </a:solidFill>
              </a:rPr>
              <a:t>Shutter Electronics Volume</a:t>
            </a:r>
            <a:endParaRPr lang="en-US" sz="1200" b="1" dirty="0">
              <a:solidFill>
                <a:srgbClr val="000099"/>
              </a:solidFill>
            </a:endParaRPr>
          </a:p>
        </p:txBody>
      </p:sp>
      <p:cxnSp>
        <p:nvCxnSpPr>
          <p:cNvPr id="8" name="Straight Arrow Connector 7"/>
          <p:cNvCxnSpPr>
            <a:stCxn id="7" idx="0"/>
          </p:cNvCxnSpPr>
          <p:nvPr/>
        </p:nvCxnSpPr>
        <p:spPr>
          <a:xfrm flipV="1">
            <a:off x="1013982" y="2800898"/>
            <a:ext cx="685277" cy="53435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148589" y="3575049"/>
            <a:ext cx="1879373" cy="415499"/>
          </a:xfrm>
          <a:prstGeom prst="rect">
            <a:avLst/>
          </a:prstGeom>
          <a:noFill/>
          <a:ln w="9525">
            <a:noFill/>
            <a:miter lim="800000"/>
            <a:headEnd/>
            <a:tailEnd/>
          </a:ln>
        </p:spPr>
        <p:txBody>
          <a:bodyPr wrap="square" lIns="45720" rIns="45720" anchor="ctr">
            <a:spAutoFit/>
          </a:bodyPr>
          <a:lstStyle/>
          <a:p>
            <a:pPr algn="ctr"/>
            <a:r>
              <a:rPr lang="en-US" sz="1000" b="1" dirty="0">
                <a:solidFill>
                  <a:srgbClr val="000099"/>
                </a:solidFill>
              </a:rPr>
              <a:t> (removed for both </a:t>
            </a:r>
            <a:r>
              <a:rPr lang="en-US" sz="1000" b="1" dirty="0" err="1">
                <a:solidFill>
                  <a:srgbClr val="000099"/>
                </a:solidFill>
              </a:rPr>
              <a:t>Autochanger</a:t>
            </a:r>
            <a:r>
              <a:rPr lang="en-US" sz="1000" b="1" dirty="0">
                <a:solidFill>
                  <a:srgbClr val="000099"/>
                </a:solidFill>
              </a:rPr>
              <a:t> and Shutter </a:t>
            </a:r>
            <a:r>
              <a:rPr lang="en-US" sz="1000" b="1" dirty="0" smtClean="0">
                <a:solidFill>
                  <a:srgbClr val="000099"/>
                </a:solidFill>
              </a:rPr>
              <a:t>install/extraction)</a:t>
            </a:r>
            <a:endParaRPr lang="en-US" sz="1000" b="1" dirty="0">
              <a:solidFill>
                <a:srgbClr val="000099"/>
              </a:solidFill>
            </a:endParaRPr>
          </a:p>
        </p:txBody>
      </p:sp>
      <p:sp>
        <p:nvSpPr>
          <p:cNvPr id="18" name="Rectangle 17"/>
          <p:cNvSpPr/>
          <p:nvPr/>
        </p:nvSpPr>
        <p:spPr>
          <a:xfrm>
            <a:off x="1125307" y="1852033"/>
            <a:ext cx="1677784" cy="1314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425386" y="2391357"/>
            <a:ext cx="4396710" cy="2392900"/>
          </a:xfrm>
          <a:prstGeom prst="roundRect">
            <a:avLst>
              <a:gd name="adj" fmla="val 24190"/>
            </a:avLst>
          </a:prstGeom>
        </p:spPr>
      </p:pic>
      <p:sp>
        <p:nvSpPr>
          <p:cNvPr id="21" name="TextBox 20"/>
          <p:cNvSpPr txBox="1">
            <a:spLocks noChangeArrowheads="1"/>
          </p:cNvSpPr>
          <p:nvPr/>
        </p:nvSpPr>
        <p:spPr bwMode="auto">
          <a:xfrm>
            <a:off x="5000661" y="4616832"/>
            <a:ext cx="4264361" cy="307777"/>
          </a:xfrm>
          <a:prstGeom prst="rect">
            <a:avLst/>
          </a:prstGeom>
          <a:noFill/>
          <a:ln w="9525">
            <a:noFill/>
            <a:miter lim="800000"/>
            <a:headEnd/>
            <a:tailEnd/>
          </a:ln>
        </p:spPr>
        <p:txBody>
          <a:bodyPr wrap="square">
            <a:spAutoFit/>
          </a:bodyPr>
          <a:lstStyle/>
          <a:p>
            <a:pPr algn="ctr"/>
            <a:r>
              <a:rPr lang="en-US" sz="1400" b="1" u="sng" dirty="0" smtClean="0">
                <a:solidFill>
                  <a:srgbClr val="000099"/>
                </a:solidFill>
              </a:rPr>
              <a:t>Shutter Electronics Enclosure (front panel removed)</a:t>
            </a:r>
            <a:endParaRPr lang="en-US" sz="1400" b="1" u="sng" dirty="0">
              <a:solidFill>
                <a:srgbClr val="000099"/>
              </a:solidFill>
            </a:endParaRPr>
          </a:p>
        </p:txBody>
      </p:sp>
      <p:sp>
        <p:nvSpPr>
          <p:cNvPr id="22" name="TextBox 21"/>
          <p:cNvSpPr txBox="1">
            <a:spLocks noChangeArrowheads="1"/>
          </p:cNvSpPr>
          <p:nvPr/>
        </p:nvSpPr>
        <p:spPr bwMode="auto">
          <a:xfrm>
            <a:off x="2603804" y="3306441"/>
            <a:ext cx="2027963" cy="461665"/>
          </a:xfrm>
          <a:prstGeom prst="rect">
            <a:avLst/>
          </a:prstGeom>
          <a:noFill/>
          <a:ln w="9525">
            <a:noFill/>
            <a:miter lim="800000"/>
            <a:headEnd/>
            <a:tailEnd/>
          </a:ln>
        </p:spPr>
        <p:txBody>
          <a:bodyPr wrap="square" lIns="45720" rIns="45720" anchor="ctr">
            <a:spAutoFit/>
          </a:bodyPr>
          <a:lstStyle/>
          <a:p>
            <a:pPr algn="r"/>
            <a:r>
              <a:rPr lang="en-US" sz="1200" b="1" dirty="0" smtClean="0">
                <a:solidFill>
                  <a:srgbClr val="000099"/>
                </a:solidFill>
              </a:rPr>
              <a:t>Bulkhead Connections</a:t>
            </a:r>
          </a:p>
          <a:p>
            <a:pPr marL="171450" indent="-171450" algn="ctr">
              <a:buFont typeface="Arial" panose="020B0604020202020204" pitchFamily="34" charset="0"/>
              <a:buChar char="•"/>
            </a:pPr>
            <a:r>
              <a:rPr lang="en-US" sz="1200" b="1" dirty="0" smtClean="0">
                <a:solidFill>
                  <a:srgbClr val="000099"/>
                </a:solidFill>
              </a:rPr>
              <a:t> </a:t>
            </a:r>
            <a:r>
              <a:rPr lang="en-US" sz="1200" b="1" dirty="0" err="1" smtClean="0">
                <a:solidFill>
                  <a:srgbClr val="000099"/>
                </a:solidFill>
              </a:rPr>
              <a:t>Pwr</a:t>
            </a:r>
            <a:r>
              <a:rPr lang="en-US" sz="1200" b="1" dirty="0" smtClean="0">
                <a:solidFill>
                  <a:srgbClr val="000099"/>
                </a:solidFill>
              </a:rPr>
              <a:t>/Signal/</a:t>
            </a:r>
            <a:r>
              <a:rPr lang="en-US" sz="1200" b="1" dirty="0" err="1" smtClean="0">
                <a:solidFill>
                  <a:srgbClr val="000099"/>
                </a:solidFill>
              </a:rPr>
              <a:t>Comm</a:t>
            </a:r>
            <a:endParaRPr lang="en-US" sz="1200" b="1" dirty="0">
              <a:solidFill>
                <a:srgbClr val="000099"/>
              </a:solidFill>
            </a:endParaRPr>
          </a:p>
        </p:txBody>
      </p:sp>
      <p:cxnSp>
        <p:nvCxnSpPr>
          <p:cNvPr id="23" name="Straight Arrow Connector 22"/>
          <p:cNvCxnSpPr>
            <a:stCxn id="22" idx="3"/>
          </p:cNvCxnSpPr>
          <p:nvPr/>
        </p:nvCxnSpPr>
        <p:spPr>
          <a:xfrm flipV="1">
            <a:off x="4631767" y="3332431"/>
            <a:ext cx="503331" cy="20484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6084424" y="1705441"/>
            <a:ext cx="2027963" cy="830997"/>
          </a:xfrm>
          <a:prstGeom prst="rect">
            <a:avLst/>
          </a:prstGeom>
          <a:noFill/>
          <a:ln w="9525">
            <a:noFill/>
            <a:miter lim="800000"/>
            <a:headEnd/>
            <a:tailEnd/>
          </a:ln>
        </p:spPr>
        <p:txBody>
          <a:bodyPr wrap="square" lIns="45720" rIns="45720" anchor="ctr">
            <a:spAutoFit/>
          </a:bodyPr>
          <a:lstStyle/>
          <a:p>
            <a:r>
              <a:rPr lang="en-US" sz="1200" b="1" dirty="0" smtClean="0">
                <a:solidFill>
                  <a:srgbClr val="000099"/>
                </a:solidFill>
              </a:rPr>
              <a:t>Control System</a:t>
            </a:r>
          </a:p>
          <a:p>
            <a:pPr marL="171450" indent="-171450">
              <a:buFont typeface="Arial" panose="020B0604020202020204" pitchFamily="34" charset="0"/>
              <a:buChar char="•"/>
            </a:pPr>
            <a:r>
              <a:rPr lang="en-US" sz="1200" b="1" dirty="0" smtClean="0">
                <a:solidFill>
                  <a:srgbClr val="000099"/>
                </a:solidFill>
              </a:rPr>
              <a:t>Controller</a:t>
            </a:r>
          </a:p>
          <a:p>
            <a:pPr marL="171450" indent="-171450">
              <a:buFont typeface="Arial" panose="020B0604020202020204" pitchFamily="34" charset="0"/>
              <a:buChar char="•"/>
            </a:pPr>
            <a:r>
              <a:rPr lang="en-US" sz="1200" b="1" dirty="0" smtClean="0">
                <a:solidFill>
                  <a:srgbClr val="000099"/>
                </a:solidFill>
              </a:rPr>
              <a:t>I/O Terminals</a:t>
            </a:r>
          </a:p>
          <a:p>
            <a:pPr marL="171450" indent="-171450">
              <a:buFont typeface="Arial" panose="020B0604020202020204" pitchFamily="34" charset="0"/>
              <a:buChar char="•"/>
            </a:pPr>
            <a:r>
              <a:rPr lang="en-US" sz="1200" b="1" dirty="0" smtClean="0">
                <a:solidFill>
                  <a:srgbClr val="000099"/>
                </a:solidFill>
              </a:rPr>
              <a:t>Motor Terminals</a:t>
            </a:r>
            <a:endParaRPr lang="en-US" sz="1200" b="1" dirty="0">
              <a:solidFill>
                <a:srgbClr val="000099"/>
              </a:solidFill>
            </a:endParaRPr>
          </a:p>
        </p:txBody>
      </p:sp>
      <p:cxnSp>
        <p:nvCxnSpPr>
          <p:cNvPr id="27" name="Straight Arrow Connector 26"/>
          <p:cNvCxnSpPr>
            <a:stCxn id="19" idx="0"/>
          </p:cNvCxnSpPr>
          <p:nvPr/>
        </p:nvCxnSpPr>
        <p:spPr>
          <a:xfrm flipH="1">
            <a:off x="5978951" y="2391357"/>
            <a:ext cx="644791" cy="86050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0"/>
          </p:cNvCxnSpPr>
          <p:nvPr/>
        </p:nvCxnSpPr>
        <p:spPr>
          <a:xfrm>
            <a:off x="6623741" y="2391356"/>
            <a:ext cx="0" cy="988701"/>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6963638" y="1202637"/>
            <a:ext cx="2027963" cy="646331"/>
          </a:xfrm>
          <a:prstGeom prst="rect">
            <a:avLst/>
          </a:prstGeom>
          <a:noFill/>
          <a:ln w="9525">
            <a:noFill/>
            <a:miter lim="800000"/>
            <a:headEnd/>
            <a:tailEnd/>
          </a:ln>
        </p:spPr>
        <p:txBody>
          <a:bodyPr wrap="square" lIns="45720" rIns="45720" anchor="ctr">
            <a:spAutoFit/>
          </a:bodyPr>
          <a:lstStyle/>
          <a:p>
            <a:r>
              <a:rPr lang="en-US" sz="1200" b="1" dirty="0" smtClean="0">
                <a:solidFill>
                  <a:srgbClr val="000099"/>
                </a:solidFill>
              </a:rPr>
              <a:t>HCU</a:t>
            </a:r>
          </a:p>
          <a:p>
            <a:pPr marL="171450" indent="-171450">
              <a:buFont typeface="Arial" panose="020B0604020202020204" pitchFamily="34" charset="0"/>
              <a:buChar char="•"/>
            </a:pPr>
            <a:r>
              <a:rPr lang="en-US" sz="1200" b="1" dirty="0" smtClean="0">
                <a:solidFill>
                  <a:srgbClr val="000099"/>
                </a:solidFill>
              </a:rPr>
              <a:t>High </a:t>
            </a:r>
            <a:r>
              <a:rPr lang="en-US" sz="1200" b="1" dirty="0" err="1" smtClean="0">
                <a:solidFill>
                  <a:srgbClr val="000099"/>
                </a:solidFill>
              </a:rPr>
              <a:t>Lvl</a:t>
            </a:r>
            <a:r>
              <a:rPr lang="en-US" sz="1200" b="1" dirty="0" smtClean="0">
                <a:solidFill>
                  <a:srgbClr val="000099"/>
                </a:solidFill>
              </a:rPr>
              <a:t> CCS Control Interface</a:t>
            </a:r>
            <a:endParaRPr lang="en-US" sz="1200" b="1" dirty="0">
              <a:solidFill>
                <a:srgbClr val="000099"/>
              </a:solidFill>
            </a:endParaRPr>
          </a:p>
        </p:txBody>
      </p:sp>
      <p:sp>
        <p:nvSpPr>
          <p:cNvPr id="34" name="TextBox 33"/>
          <p:cNvSpPr txBox="1">
            <a:spLocks noChangeArrowheads="1"/>
          </p:cNvSpPr>
          <p:nvPr/>
        </p:nvSpPr>
        <p:spPr bwMode="auto">
          <a:xfrm>
            <a:off x="2232837" y="4241801"/>
            <a:ext cx="2361165" cy="461665"/>
          </a:xfrm>
          <a:prstGeom prst="rect">
            <a:avLst/>
          </a:prstGeom>
          <a:noFill/>
          <a:ln w="9525">
            <a:noFill/>
            <a:miter lim="800000"/>
            <a:headEnd/>
            <a:tailEnd/>
          </a:ln>
        </p:spPr>
        <p:txBody>
          <a:bodyPr wrap="square" lIns="45720" rIns="45720" anchor="ctr">
            <a:spAutoFit/>
          </a:bodyPr>
          <a:lstStyle/>
          <a:p>
            <a:pPr algn="r"/>
            <a:r>
              <a:rPr lang="en-US" sz="1200" b="1" dirty="0" smtClean="0">
                <a:solidFill>
                  <a:srgbClr val="000099"/>
                </a:solidFill>
              </a:rPr>
              <a:t>Extraction Rails (for servicing)</a:t>
            </a:r>
          </a:p>
          <a:p>
            <a:pPr algn="r"/>
            <a:r>
              <a:rPr lang="en-US" sz="1200" b="1" dirty="0" smtClean="0">
                <a:solidFill>
                  <a:srgbClr val="000099"/>
                </a:solidFill>
              </a:rPr>
              <a:t>Interface Bracket to Garage Plate</a:t>
            </a:r>
            <a:endParaRPr lang="en-US" sz="1200" b="1" dirty="0">
              <a:solidFill>
                <a:srgbClr val="000099"/>
              </a:solidFill>
            </a:endParaRPr>
          </a:p>
        </p:txBody>
      </p:sp>
      <p:cxnSp>
        <p:nvCxnSpPr>
          <p:cNvPr id="38" name="Straight Arrow Connector 37"/>
          <p:cNvCxnSpPr>
            <a:stCxn id="34" idx="3"/>
          </p:cNvCxnSpPr>
          <p:nvPr/>
        </p:nvCxnSpPr>
        <p:spPr>
          <a:xfrm flipV="1">
            <a:off x="4594002" y="3945812"/>
            <a:ext cx="282798" cy="52682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4" idx="3"/>
          </p:cNvCxnSpPr>
          <p:nvPr/>
        </p:nvCxnSpPr>
        <p:spPr>
          <a:xfrm flipV="1">
            <a:off x="4594002" y="4370210"/>
            <a:ext cx="2949798" cy="10242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3" idx="2"/>
          </p:cNvCxnSpPr>
          <p:nvPr/>
        </p:nvCxnSpPr>
        <p:spPr>
          <a:xfrm flipH="1">
            <a:off x="7092232" y="1848968"/>
            <a:ext cx="885388" cy="160100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a:spLocks noChangeArrowheads="1"/>
          </p:cNvSpPr>
          <p:nvPr/>
        </p:nvSpPr>
        <p:spPr bwMode="auto">
          <a:xfrm>
            <a:off x="7671053" y="2468058"/>
            <a:ext cx="1355584" cy="461665"/>
          </a:xfrm>
          <a:prstGeom prst="rect">
            <a:avLst/>
          </a:prstGeom>
          <a:noFill/>
          <a:ln w="9525">
            <a:noFill/>
            <a:miter lim="800000"/>
            <a:headEnd/>
            <a:tailEnd/>
          </a:ln>
        </p:spPr>
        <p:txBody>
          <a:bodyPr wrap="square" lIns="45720" rIns="45720" anchor="ctr">
            <a:spAutoFit/>
          </a:bodyPr>
          <a:lstStyle/>
          <a:p>
            <a:pPr algn="ctr"/>
            <a:r>
              <a:rPr lang="en-US" sz="1200" b="1" dirty="0" smtClean="0">
                <a:solidFill>
                  <a:srgbClr val="000099"/>
                </a:solidFill>
              </a:rPr>
              <a:t>Purge Outlet for Enclosure cooling</a:t>
            </a:r>
            <a:endParaRPr lang="en-US" sz="1200" b="1" dirty="0">
              <a:solidFill>
                <a:srgbClr val="000099"/>
              </a:solidFill>
            </a:endParaRPr>
          </a:p>
        </p:txBody>
      </p:sp>
      <p:cxnSp>
        <p:nvCxnSpPr>
          <p:cNvPr id="48" name="Straight Arrow Connector 47"/>
          <p:cNvCxnSpPr>
            <a:stCxn id="47" idx="2"/>
          </p:cNvCxnSpPr>
          <p:nvPr/>
        </p:nvCxnSpPr>
        <p:spPr>
          <a:xfrm flipH="1">
            <a:off x="8213204" y="2929723"/>
            <a:ext cx="135641" cy="52024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2" name="TextBox 20"/>
          <p:cNvSpPr txBox="1">
            <a:spLocks noChangeArrowheads="1"/>
          </p:cNvSpPr>
          <p:nvPr/>
        </p:nvSpPr>
        <p:spPr bwMode="auto">
          <a:xfrm>
            <a:off x="6415586" y="3986931"/>
            <a:ext cx="752231" cy="246221"/>
          </a:xfrm>
          <a:prstGeom prst="rect">
            <a:avLst/>
          </a:prstGeom>
          <a:solidFill>
            <a:schemeClr val="bg1"/>
          </a:solidFill>
          <a:ln w="9525">
            <a:noFill/>
            <a:miter lim="800000"/>
            <a:headEnd/>
            <a:tailEnd/>
          </a:ln>
        </p:spPr>
        <p:txBody>
          <a:bodyPr wrap="square" lIns="45720" rIns="45720" anchor="ctr">
            <a:spAutoFit/>
          </a:bodyPr>
          <a:lstStyle/>
          <a:p>
            <a:pPr algn="ctr"/>
            <a:r>
              <a:rPr lang="en-US" sz="1000" b="1" dirty="0" smtClean="0">
                <a:solidFill>
                  <a:srgbClr val="000099"/>
                </a:solidFill>
              </a:rPr>
              <a:t>~10 kg</a:t>
            </a:r>
            <a:endParaRPr lang="en-US" sz="1000" b="1" dirty="0">
              <a:solidFill>
                <a:srgbClr val="000099"/>
              </a:solidFill>
            </a:endParaRPr>
          </a:p>
        </p:txBody>
      </p:sp>
    </p:spTree>
    <p:extLst>
      <p:ext uri="{BB962C8B-B14F-4D97-AF65-F5344CB8AC3E}">
        <p14:creationId xmlns:p14="http://schemas.microsoft.com/office/powerpoint/2010/main" val="2306044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05250" y="1829097"/>
            <a:ext cx="4545695" cy="2914353"/>
            <a:chOff x="349665" y="2313385"/>
            <a:chExt cx="6060927" cy="3885804"/>
          </a:xfrm>
        </p:grpSpPr>
        <p:pic>
          <p:nvPicPr>
            <p:cNvPr id="6" name="Picture 5"/>
            <p:cNvPicPr>
              <a:picLocks noChangeAspect="1"/>
            </p:cNvPicPr>
            <p:nvPr/>
          </p:nvPicPr>
          <p:blipFill>
            <a:blip r:embed="rId2"/>
            <a:stretch>
              <a:fillRect/>
            </a:stretch>
          </p:blipFill>
          <p:spPr>
            <a:xfrm>
              <a:off x="838200" y="2590800"/>
              <a:ext cx="5257800" cy="3608389"/>
            </a:xfrm>
            <a:prstGeom prst="rect">
              <a:avLst/>
            </a:prstGeom>
          </p:spPr>
        </p:pic>
        <p:sp>
          <p:nvSpPr>
            <p:cNvPr id="7" name="TextBox 6"/>
            <p:cNvSpPr txBox="1">
              <a:spLocks noChangeArrowheads="1"/>
            </p:cNvSpPr>
            <p:nvPr/>
          </p:nvSpPr>
          <p:spPr bwMode="auto">
            <a:xfrm>
              <a:off x="5115192" y="2313385"/>
              <a:ext cx="1295400" cy="307776"/>
            </a:xfrm>
            <a:prstGeom prst="rect">
              <a:avLst/>
            </a:prstGeom>
            <a:solidFill>
              <a:schemeClr val="bg1"/>
            </a:solidFill>
            <a:ln w="9525">
              <a:noFill/>
              <a:miter lim="800000"/>
              <a:headEnd/>
              <a:tailEnd/>
            </a:ln>
          </p:spPr>
          <p:txBody>
            <a:bodyPr wrap="square" lIns="45720" rIns="45720" anchor="ctr">
              <a:spAutoFit/>
            </a:bodyPr>
            <a:lstStyle/>
            <a:p>
              <a:pPr fontAlgn="base">
                <a:spcBef>
                  <a:spcPct val="0"/>
                </a:spcBef>
                <a:spcAft>
                  <a:spcPct val="0"/>
                </a:spcAft>
              </a:pPr>
              <a:r>
                <a:rPr lang="en-US" sz="900" b="1" dirty="0">
                  <a:solidFill>
                    <a:srgbClr val="000099"/>
                  </a:solidFill>
                </a:rPr>
                <a:t>Rotary Encoders</a:t>
              </a:r>
            </a:p>
          </p:txBody>
        </p:sp>
        <p:cxnSp>
          <p:nvCxnSpPr>
            <p:cNvPr id="8" name="Straight Arrow Connector 7"/>
            <p:cNvCxnSpPr>
              <a:stCxn id="7" idx="1"/>
            </p:cNvCxnSpPr>
            <p:nvPr/>
          </p:nvCxnSpPr>
          <p:spPr>
            <a:xfrm flipH="1">
              <a:off x="4495800" y="2467273"/>
              <a:ext cx="619392" cy="23083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1"/>
            </p:cNvCxnSpPr>
            <p:nvPr/>
          </p:nvCxnSpPr>
          <p:spPr>
            <a:xfrm flipH="1">
              <a:off x="4114800" y="2467273"/>
              <a:ext cx="1000392" cy="152401"/>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349665" y="2528086"/>
              <a:ext cx="1879373" cy="861775"/>
            </a:xfrm>
            <a:prstGeom prst="rect">
              <a:avLst/>
            </a:prstGeom>
            <a:noFill/>
            <a:ln w="9525">
              <a:noFill/>
              <a:miter lim="800000"/>
              <a:headEnd/>
              <a:tailEnd/>
            </a:ln>
          </p:spPr>
          <p:txBody>
            <a:bodyPr wrap="square" lIns="45720" rIns="45720" anchor="ctr">
              <a:spAutoFit/>
            </a:bodyPr>
            <a:lstStyle/>
            <a:p>
              <a:pPr algn="ctr" fontAlgn="base">
                <a:spcBef>
                  <a:spcPct val="0"/>
                </a:spcBef>
                <a:spcAft>
                  <a:spcPct val="0"/>
                </a:spcAft>
              </a:pPr>
              <a:r>
                <a:rPr lang="en-US" sz="900" b="1" dirty="0">
                  <a:solidFill>
                    <a:srgbClr val="000099"/>
                  </a:solidFill>
                </a:rPr>
                <a:t>PCB mounted Hall Effect Switch locations</a:t>
              </a:r>
            </a:p>
            <a:p>
              <a:pPr algn="ctr" fontAlgn="base">
                <a:spcBef>
                  <a:spcPct val="0"/>
                </a:spcBef>
                <a:spcAft>
                  <a:spcPct val="0"/>
                </a:spcAft>
              </a:pPr>
              <a:r>
                <a:rPr lang="en-US" sz="900" b="1" dirty="0">
                  <a:solidFill>
                    <a:srgbClr val="000099"/>
                  </a:solidFill>
                </a:rPr>
                <a:t>(for trajectory knowledge and safety) </a:t>
              </a:r>
            </a:p>
          </p:txBody>
        </p:sp>
        <p:cxnSp>
          <p:nvCxnSpPr>
            <p:cNvPr id="15" name="Straight Arrow Connector 14"/>
            <p:cNvCxnSpPr>
              <a:stCxn id="14" idx="2"/>
            </p:cNvCxnSpPr>
            <p:nvPr/>
          </p:nvCxnSpPr>
          <p:spPr>
            <a:xfrm>
              <a:off x="1289352" y="3389861"/>
              <a:ext cx="1453848" cy="11534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2"/>
            </p:cNvCxnSpPr>
            <p:nvPr/>
          </p:nvCxnSpPr>
          <p:spPr>
            <a:xfrm>
              <a:off x="1289352" y="3389861"/>
              <a:ext cx="82248" cy="87734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2"/>
            </p:cNvCxnSpPr>
            <p:nvPr/>
          </p:nvCxnSpPr>
          <p:spPr>
            <a:xfrm>
              <a:off x="1289352" y="3389861"/>
              <a:ext cx="691848" cy="57254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76400" y="3910897"/>
              <a:ext cx="552638" cy="356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gr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8727" b="30806"/>
          <a:stretch/>
        </p:blipFill>
        <p:spPr>
          <a:xfrm>
            <a:off x="4496468" y="2904511"/>
            <a:ext cx="3577830" cy="1688480"/>
          </a:xfrm>
          <a:prstGeom prst="rect">
            <a:avLst/>
          </a:prstGeom>
        </p:spPr>
      </p:pic>
      <p:sp>
        <p:nvSpPr>
          <p:cNvPr id="2" name="Title 1"/>
          <p:cNvSpPr>
            <a:spLocks noGrp="1"/>
          </p:cNvSpPr>
          <p:nvPr>
            <p:ph type="title"/>
          </p:nvPr>
        </p:nvSpPr>
        <p:spPr/>
        <p:txBody>
          <a:bodyPr/>
          <a:lstStyle/>
          <a:p>
            <a:r>
              <a:rPr lang="en-US" dirty="0" smtClean="0"/>
              <a:t>Shutter Electronics – </a:t>
            </a:r>
            <a:r>
              <a:rPr lang="en-US" dirty="0" err="1" smtClean="0"/>
              <a:t>Strongback</a:t>
            </a:r>
            <a:endParaRPr lang="en-US" dirty="0"/>
          </a:p>
        </p:txBody>
      </p:sp>
      <p:sp>
        <p:nvSpPr>
          <p:cNvPr id="3" name="Content Placeholder 2"/>
          <p:cNvSpPr>
            <a:spLocks noGrp="1"/>
          </p:cNvSpPr>
          <p:nvPr>
            <p:ph idx="1"/>
          </p:nvPr>
        </p:nvSpPr>
        <p:spPr/>
        <p:txBody>
          <a:bodyPr/>
          <a:lstStyle/>
          <a:p>
            <a:r>
              <a:rPr lang="en-US" sz="1200" dirty="0"/>
              <a:t>2 stepper motors with incremental encoders</a:t>
            </a:r>
          </a:p>
          <a:p>
            <a:r>
              <a:rPr lang="en-US" sz="1200" dirty="0"/>
              <a:t>15 hall-effect switches mounted on custom PCB distributed along the </a:t>
            </a:r>
            <a:r>
              <a:rPr lang="en-US" sz="1200" dirty="0" err="1"/>
              <a:t>Strongback</a:t>
            </a:r>
            <a:endParaRPr lang="en-US" sz="1200" dirty="0"/>
          </a:p>
          <a:p>
            <a:r>
              <a:rPr lang="en-US" sz="1200" dirty="0"/>
              <a:t>8 magnets per blade carriage</a:t>
            </a:r>
          </a:p>
          <a:p>
            <a:r>
              <a:rPr lang="en-US" sz="1200" dirty="0"/>
              <a:t>4 limit switches (not shown) – 2 home and 2 deployed switch (1 each per blade stack)</a:t>
            </a:r>
          </a:p>
        </p:txBody>
      </p:sp>
      <p:sp>
        <p:nvSpPr>
          <p:cNvPr id="27" name="TextBox 26"/>
          <p:cNvSpPr txBox="1">
            <a:spLocks noChangeArrowheads="1"/>
          </p:cNvSpPr>
          <p:nvPr/>
        </p:nvSpPr>
        <p:spPr bwMode="auto">
          <a:xfrm>
            <a:off x="5257801" y="2313289"/>
            <a:ext cx="1409530" cy="207749"/>
          </a:xfrm>
          <a:prstGeom prst="rect">
            <a:avLst/>
          </a:prstGeom>
          <a:no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Hall–Effect Switch</a:t>
            </a:r>
          </a:p>
        </p:txBody>
      </p:sp>
      <p:sp>
        <p:nvSpPr>
          <p:cNvPr id="29" name="TextBox 28"/>
          <p:cNvSpPr txBox="1">
            <a:spLocks noChangeArrowheads="1"/>
          </p:cNvSpPr>
          <p:nvPr/>
        </p:nvSpPr>
        <p:spPr bwMode="auto">
          <a:xfrm>
            <a:off x="7284482" y="2528522"/>
            <a:ext cx="964206" cy="207749"/>
          </a:xfrm>
          <a:prstGeom prst="rect">
            <a:avLst/>
          </a:prstGeom>
          <a:no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Magnet ‘Train’</a:t>
            </a:r>
          </a:p>
        </p:txBody>
      </p:sp>
      <p:sp>
        <p:nvSpPr>
          <p:cNvPr id="30" name="TextBox 6"/>
          <p:cNvSpPr txBox="1">
            <a:spLocks noChangeArrowheads="1"/>
          </p:cNvSpPr>
          <p:nvPr/>
        </p:nvSpPr>
        <p:spPr bwMode="auto">
          <a:xfrm>
            <a:off x="4594083" y="4707152"/>
            <a:ext cx="3064018" cy="207749"/>
          </a:xfrm>
          <a:prstGeom prst="rect">
            <a:avLst/>
          </a:prstGeom>
          <a:solidFill>
            <a:schemeClr val="bg1"/>
          </a:solidFill>
          <a:ln w="9525">
            <a:noFill/>
            <a:miter lim="800000"/>
            <a:headEnd/>
            <a:tailEnd/>
          </a:ln>
        </p:spPr>
        <p:txBody>
          <a:bodyPr wrap="square" lIns="68580" tIns="34290" rIns="68580" bIns="34290">
            <a:spAutoFit/>
          </a:bodyPr>
          <a:lstStyle/>
          <a:p>
            <a:pPr algn="ctr" fontAlgn="base">
              <a:spcBef>
                <a:spcPct val="0"/>
              </a:spcBef>
              <a:spcAft>
                <a:spcPct val="0"/>
              </a:spcAft>
            </a:pPr>
            <a:r>
              <a:rPr lang="en-US" sz="900" b="1" u="sng" dirty="0">
                <a:solidFill>
                  <a:srgbClr val="000099"/>
                </a:solidFill>
              </a:rPr>
              <a:t>Magnet Train passing by Hall switches</a:t>
            </a:r>
            <a:endParaRPr lang="en-US" sz="800" b="1" u="sng" dirty="0">
              <a:solidFill>
                <a:srgbClr val="000099"/>
              </a:solidFill>
            </a:endParaRPr>
          </a:p>
        </p:txBody>
      </p:sp>
      <p:cxnSp>
        <p:nvCxnSpPr>
          <p:cNvPr id="31" name="Straight Arrow Connector 30"/>
          <p:cNvCxnSpPr>
            <a:stCxn id="27" idx="2"/>
          </p:cNvCxnSpPr>
          <p:nvPr/>
        </p:nvCxnSpPr>
        <p:spPr>
          <a:xfrm flipH="1">
            <a:off x="5400156" y="2521038"/>
            <a:ext cx="562411" cy="99660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2"/>
          </p:cNvCxnSpPr>
          <p:nvPr/>
        </p:nvCxnSpPr>
        <p:spPr>
          <a:xfrm flipH="1">
            <a:off x="6355361" y="2736271"/>
            <a:ext cx="1411224" cy="101191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9" idx="2"/>
          </p:cNvCxnSpPr>
          <p:nvPr/>
        </p:nvCxnSpPr>
        <p:spPr>
          <a:xfrm flipH="1">
            <a:off x="6838200" y="2736271"/>
            <a:ext cx="928385" cy="103194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2"/>
          </p:cNvCxnSpPr>
          <p:nvPr/>
        </p:nvCxnSpPr>
        <p:spPr>
          <a:xfrm flipH="1">
            <a:off x="7219284" y="2736271"/>
            <a:ext cx="547301" cy="109277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6693894" y="4286251"/>
            <a:ext cx="964206" cy="2077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Blade Carriage</a:t>
            </a:r>
          </a:p>
        </p:txBody>
      </p:sp>
      <p:cxnSp>
        <p:nvCxnSpPr>
          <p:cNvPr id="44" name="Straight Arrow Connector 43"/>
          <p:cNvCxnSpPr>
            <a:stCxn id="43" idx="0"/>
          </p:cNvCxnSpPr>
          <p:nvPr/>
        </p:nvCxnSpPr>
        <p:spPr>
          <a:xfrm flipH="1" flipV="1">
            <a:off x="6693894" y="3882380"/>
            <a:ext cx="482103" cy="403871"/>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034" name="Left-Right Arrow 1033"/>
          <p:cNvSpPr/>
          <p:nvPr/>
        </p:nvSpPr>
        <p:spPr>
          <a:xfrm>
            <a:off x="5156486" y="4086473"/>
            <a:ext cx="863975" cy="2371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r>
              <a:rPr lang="en-US" sz="800" dirty="0">
                <a:solidFill>
                  <a:srgbClr val="FFFFFF"/>
                </a:solidFill>
              </a:rPr>
              <a:t>Travel Direction (X)</a:t>
            </a:r>
          </a:p>
        </p:txBody>
      </p:sp>
      <p:cxnSp>
        <p:nvCxnSpPr>
          <p:cNvPr id="45" name="Straight Arrow Connector 44"/>
          <p:cNvCxnSpPr>
            <a:stCxn id="27" idx="2"/>
          </p:cNvCxnSpPr>
          <p:nvPr/>
        </p:nvCxnSpPr>
        <p:spPr>
          <a:xfrm flipH="1">
            <a:off x="5813644" y="2521037"/>
            <a:ext cx="148922" cy="104729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814780" y="2904511"/>
            <a:ext cx="1681688" cy="12272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421985" y="3303588"/>
            <a:ext cx="2066150" cy="128940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Footer Placeholder 3"/>
          <p:cNvSpPr txBox="1">
            <a:spLocks/>
          </p:cNvSpPr>
          <p:nvPr/>
        </p:nvSpPr>
        <p:spPr>
          <a:xfrm>
            <a:off x="152400" y="4972050"/>
            <a:ext cx="4800600" cy="114300"/>
          </a:xfrm>
          <a:prstGeom prst="rect">
            <a:avLst/>
          </a:prstGeom>
        </p:spPr>
        <p:txBody>
          <a:bodyPr vert="horz" lIns="0" tIns="34290" rIns="0" bIns="34290" rtlCol="0" anchor="ctr"/>
          <a:lstStyle>
            <a:defPPr>
              <a:defRPr lang="en-US"/>
            </a:defPPr>
            <a:lvl1pPr marL="0" algn="l" defTabSz="914400" rtl="0" eaLnBrk="1" latinLnBrk="0" hangingPunct="1">
              <a:defRPr sz="1000" b="1" i="0" kern="1200">
                <a:solidFill>
                  <a:srgbClr val="0000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Shutter Manufacturing Readiness Review, January 2019</a:t>
            </a:r>
            <a:endParaRPr lang="en-US" dirty="0"/>
          </a:p>
        </p:txBody>
      </p:sp>
    </p:spTree>
    <p:extLst>
      <p:ext uri="{BB962C8B-B14F-4D97-AF65-F5344CB8AC3E}">
        <p14:creationId xmlns:p14="http://schemas.microsoft.com/office/powerpoint/2010/main" val="1746435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4171" y="160245"/>
            <a:ext cx="5638800" cy="417910"/>
          </a:xfrm>
        </p:spPr>
        <p:txBody>
          <a:bodyPr/>
          <a:lstStyle/>
          <a:p>
            <a:r>
              <a:rPr lang="en-US" dirty="0" smtClean="0"/>
              <a:t>Auxiliary Shutter Engineering Control Unit </a:t>
            </a:r>
            <a:endParaRPr lang="en-US" dirty="0"/>
          </a:p>
        </p:txBody>
      </p:sp>
      <p:pic>
        <p:nvPicPr>
          <p:cNvPr id="4" name="Content Placeholder 3"/>
          <p:cNvPicPr>
            <a:picLocks noGrp="1" noChangeAspect="1"/>
          </p:cNvPicPr>
          <p:nvPr>
            <p:ph idx="1"/>
          </p:nvPr>
        </p:nvPicPr>
        <p:blipFill>
          <a:blip r:embed="rId2"/>
          <a:stretch>
            <a:fillRect/>
          </a:stretch>
        </p:blipFill>
        <p:spPr>
          <a:xfrm>
            <a:off x="488266" y="786211"/>
            <a:ext cx="3042242" cy="3983037"/>
          </a:xfrm>
          <a:prstGeom prst="rect">
            <a:avLst/>
          </a:prstGeom>
        </p:spPr>
      </p:pic>
      <p:sp>
        <p:nvSpPr>
          <p:cNvPr id="8" name="Content Placeholder 2"/>
          <p:cNvSpPr txBox="1">
            <a:spLocks/>
          </p:cNvSpPr>
          <p:nvPr/>
        </p:nvSpPr>
        <p:spPr bwMode="auto">
          <a:xfrm>
            <a:off x="3691219" y="868811"/>
            <a:ext cx="4938432" cy="384521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8600" algn="l" rtl="0" eaLnBrk="0" fontAlgn="base" hangingPunct="0">
              <a:spcBef>
                <a:spcPct val="20000"/>
              </a:spcBef>
              <a:spcAft>
                <a:spcPct val="0"/>
              </a:spcAft>
              <a:buChar char="–"/>
              <a:defRPr sz="1400" b="1">
                <a:solidFill>
                  <a:srgbClr val="000099"/>
                </a:solidFill>
                <a:latin typeface="+mn-lt"/>
              </a:defRPr>
            </a:lvl2pPr>
            <a:lvl3pPr marL="685800" indent="-228600" algn="l" rtl="0" eaLnBrk="0" fontAlgn="base" hangingPunct="0">
              <a:spcBef>
                <a:spcPct val="20000"/>
              </a:spcBef>
              <a:spcAft>
                <a:spcPct val="0"/>
              </a:spcAft>
              <a:buChar char="•"/>
              <a:defRPr sz="1200">
                <a:solidFill>
                  <a:srgbClr val="CC0000"/>
                </a:solidFill>
                <a:latin typeface="+mn-lt"/>
              </a:defRPr>
            </a:lvl3pPr>
            <a:lvl4pPr marL="914400" indent="-228600"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43000"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sz="2400" kern="0" dirty="0" smtClean="0"/>
              <a:t>Shutter Engineering Control Unit</a:t>
            </a:r>
          </a:p>
          <a:p>
            <a:pPr lvl="2"/>
            <a:r>
              <a:rPr lang="en-US" sz="1800" kern="0" dirty="0">
                <a:solidFill>
                  <a:schemeClr val="tx1"/>
                </a:solidFill>
              </a:rPr>
              <a:t>Power supply to power shutter components, controller, and HCU</a:t>
            </a:r>
          </a:p>
          <a:p>
            <a:pPr marL="342900" lvl="2" indent="0">
              <a:buNone/>
            </a:pPr>
            <a:endParaRPr lang="en-US" sz="1800" kern="0" dirty="0">
              <a:solidFill>
                <a:schemeClr val="tx1"/>
              </a:solidFill>
            </a:endParaRPr>
          </a:p>
          <a:p>
            <a:pPr lvl="2"/>
            <a:r>
              <a:rPr lang="en-US" sz="1800" kern="0" dirty="0">
                <a:solidFill>
                  <a:schemeClr val="tx1"/>
                </a:solidFill>
              </a:rPr>
              <a:t>Copy of production controller and terminals</a:t>
            </a:r>
          </a:p>
          <a:p>
            <a:pPr marL="342900" lvl="2" indent="0">
              <a:buNone/>
            </a:pPr>
            <a:endParaRPr lang="en-US" sz="1800" kern="0" dirty="0">
              <a:solidFill>
                <a:schemeClr val="tx1"/>
              </a:solidFill>
            </a:endParaRPr>
          </a:p>
          <a:p>
            <a:pPr lvl="2"/>
            <a:r>
              <a:rPr lang="en-US" sz="1800" kern="0" dirty="0">
                <a:solidFill>
                  <a:schemeClr val="tx1"/>
                </a:solidFill>
              </a:rPr>
              <a:t>Extra </a:t>
            </a:r>
            <a:r>
              <a:rPr lang="en-US" sz="1800" kern="0" dirty="0" err="1">
                <a:solidFill>
                  <a:schemeClr val="tx1"/>
                </a:solidFill>
              </a:rPr>
              <a:t>Beckhoff</a:t>
            </a:r>
            <a:r>
              <a:rPr lang="en-US" sz="1800" kern="0" dirty="0">
                <a:solidFill>
                  <a:schemeClr val="tx1"/>
                </a:solidFill>
              </a:rPr>
              <a:t> terminals for diagnostics (voltmeter, thermocouples, extra </a:t>
            </a:r>
            <a:r>
              <a:rPr lang="en-US" sz="1800" kern="0" dirty="0" err="1">
                <a:solidFill>
                  <a:schemeClr val="tx1"/>
                </a:solidFill>
              </a:rPr>
              <a:t>i</a:t>
            </a:r>
            <a:r>
              <a:rPr lang="en-US" sz="1800" kern="0" dirty="0">
                <a:solidFill>
                  <a:schemeClr val="tx1"/>
                </a:solidFill>
              </a:rPr>
              <a:t>/o)</a:t>
            </a:r>
          </a:p>
          <a:p>
            <a:pPr marL="342900" lvl="2" indent="0">
              <a:buNone/>
            </a:pPr>
            <a:endParaRPr lang="en-US" sz="1800" kern="0" dirty="0">
              <a:solidFill>
                <a:schemeClr val="tx1"/>
              </a:solidFill>
            </a:endParaRPr>
          </a:p>
          <a:p>
            <a:pPr lvl="2"/>
            <a:r>
              <a:rPr lang="en-US" sz="1800" kern="0" dirty="0">
                <a:solidFill>
                  <a:schemeClr val="tx1"/>
                </a:solidFill>
              </a:rPr>
              <a:t>Used for developing and testing shutter software and functionality on the bench</a:t>
            </a:r>
          </a:p>
          <a:p>
            <a:pPr marL="342900" lvl="2" indent="0">
              <a:buNone/>
            </a:pPr>
            <a:endParaRPr lang="en-US" sz="1800" kern="0" dirty="0">
              <a:solidFill>
                <a:schemeClr val="tx1"/>
              </a:solidFill>
            </a:endParaRPr>
          </a:p>
        </p:txBody>
      </p:sp>
    </p:spTree>
    <p:extLst>
      <p:ext uri="{BB962C8B-B14F-4D97-AF65-F5344CB8AC3E}">
        <p14:creationId xmlns:p14="http://schemas.microsoft.com/office/powerpoint/2010/main" val="499289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for CCS Shutter </a:t>
            </a:r>
            <a:r>
              <a:rPr lang="en-US" dirty="0" smtClean="0"/>
              <a:t>System LCA-16765</a:t>
            </a:r>
            <a:endParaRPr lang="en-US" dirty="0"/>
          </a:p>
        </p:txBody>
      </p:sp>
      <p:sp>
        <p:nvSpPr>
          <p:cNvPr id="3" name="Content Placeholder 2"/>
          <p:cNvSpPr>
            <a:spLocks noGrp="1"/>
          </p:cNvSpPr>
          <p:nvPr>
            <p:ph idx="1"/>
          </p:nvPr>
        </p:nvSpPr>
        <p:spPr/>
        <p:txBody>
          <a:bodyPr>
            <a:normAutofit fontScale="25000" lnSpcReduction="20000"/>
          </a:bodyPr>
          <a:lstStyle/>
          <a:p>
            <a:endParaRPr lang="en-US" sz="4000" b="1" dirty="0"/>
          </a:p>
          <a:p>
            <a:r>
              <a:rPr lang="en-US" sz="4000" b="1" dirty="0" smtClean="0">
                <a:solidFill>
                  <a:schemeClr val="tx1"/>
                </a:solidFill>
              </a:rPr>
              <a:t>Monitoring</a:t>
            </a:r>
            <a:endParaRPr lang="en-US" sz="4000" b="1" dirty="0">
              <a:solidFill>
                <a:schemeClr val="tx1"/>
              </a:solidFill>
            </a:endParaRPr>
          </a:p>
          <a:p>
            <a:pPr lvl="1"/>
            <a:r>
              <a:rPr lang="en-US" sz="3600" b="1" dirty="0" smtClean="0">
                <a:solidFill>
                  <a:schemeClr val="tx1"/>
                </a:solidFill>
              </a:rPr>
              <a:t>Alerts</a:t>
            </a:r>
            <a:endParaRPr lang="en-US" sz="3600" b="1" dirty="0">
              <a:solidFill>
                <a:schemeClr val="tx1"/>
              </a:solidFill>
            </a:endParaRPr>
          </a:p>
          <a:p>
            <a:pPr lvl="1"/>
            <a:r>
              <a:rPr lang="en-US" sz="3600" b="1" dirty="0" smtClean="0">
                <a:solidFill>
                  <a:schemeClr val="tx1"/>
                </a:solidFill>
              </a:rPr>
              <a:t>Configuration</a:t>
            </a:r>
            <a:endParaRPr lang="en-US" sz="3600" b="1" dirty="0">
              <a:solidFill>
                <a:schemeClr val="tx1"/>
              </a:solidFill>
            </a:endParaRPr>
          </a:p>
          <a:p>
            <a:pPr lvl="1"/>
            <a:r>
              <a:rPr lang="en-US" sz="3600" b="1" dirty="0" smtClean="0">
                <a:solidFill>
                  <a:schemeClr val="tx1"/>
                </a:solidFill>
              </a:rPr>
              <a:t>Telemetry </a:t>
            </a:r>
          </a:p>
          <a:p>
            <a:pPr marL="342900" lvl="1" indent="-342900"/>
            <a:r>
              <a:rPr lang="en-US" sz="3600" b="1" dirty="0" smtClean="0">
                <a:solidFill>
                  <a:schemeClr val="tx1"/>
                </a:solidFill>
              </a:rPr>
              <a:t>PLC </a:t>
            </a:r>
            <a:r>
              <a:rPr lang="en-US" sz="3600" b="1" dirty="0">
                <a:solidFill>
                  <a:schemeClr val="tx1"/>
                </a:solidFill>
              </a:rPr>
              <a:t>State </a:t>
            </a:r>
            <a:r>
              <a:rPr lang="en-US" sz="3600" b="1" dirty="0" smtClean="0">
                <a:solidFill>
                  <a:schemeClr val="tx1"/>
                </a:solidFill>
              </a:rPr>
              <a:t>Machine</a:t>
            </a:r>
            <a:endParaRPr lang="en-US" sz="3600" b="1" dirty="0">
              <a:solidFill>
                <a:schemeClr val="tx1"/>
              </a:solidFill>
            </a:endParaRPr>
          </a:p>
          <a:p>
            <a:pPr lvl="1"/>
            <a:r>
              <a:rPr lang="en-US" sz="3600" b="1" dirty="0" smtClean="0">
                <a:solidFill>
                  <a:schemeClr val="tx1"/>
                </a:solidFill>
              </a:rPr>
              <a:t>States</a:t>
            </a:r>
            <a:endParaRPr lang="en-US" sz="3600" b="1" dirty="0">
              <a:solidFill>
                <a:schemeClr val="tx1"/>
              </a:solidFill>
            </a:endParaRPr>
          </a:p>
          <a:p>
            <a:pPr lvl="1"/>
            <a:r>
              <a:rPr lang="en-US" sz="3600" b="1" dirty="0" smtClean="0">
                <a:solidFill>
                  <a:schemeClr val="tx1"/>
                </a:solidFill>
              </a:rPr>
              <a:t>Variables</a:t>
            </a:r>
            <a:endParaRPr lang="en-US" sz="3600" b="1" dirty="0">
              <a:solidFill>
                <a:schemeClr val="tx1"/>
              </a:solidFill>
            </a:endParaRPr>
          </a:p>
          <a:p>
            <a:pPr lvl="1"/>
            <a:r>
              <a:rPr lang="en-US" sz="3600" b="1" dirty="0" smtClean="0">
                <a:solidFill>
                  <a:schemeClr val="tx1"/>
                </a:solidFill>
              </a:rPr>
              <a:t>Named </a:t>
            </a:r>
            <a:r>
              <a:rPr lang="en-US" sz="3600" b="1" dirty="0">
                <a:solidFill>
                  <a:schemeClr val="tx1"/>
                </a:solidFill>
              </a:rPr>
              <a:t>Guard </a:t>
            </a:r>
            <a:r>
              <a:rPr lang="en-US" sz="3600" b="1" dirty="0" smtClean="0">
                <a:solidFill>
                  <a:schemeClr val="tx1"/>
                </a:solidFill>
              </a:rPr>
              <a:t>Conditions</a:t>
            </a:r>
            <a:endParaRPr lang="en-US" sz="3600" b="1" dirty="0">
              <a:solidFill>
                <a:schemeClr val="tx1"/>
              </a:solidFill>
            </a:endParaRPr>
          </a:p>
          <a:p>
            <a:pPr lvl="1"/>
            <a:r>
              <a:rPr lang="en-US" sz="3600" b="1" dirty="0" smtClean="0">
                <a:solidFill>
                  <a:schemeClr val="tx1"/>
                </a:solidFill>
              </a:rPr>
              <a:t>Events</a:t>
            </a:r>
            <a:endParaRPr lang="en-US" sz="3600" b="1" dirty="0">
              <a:solidFill>
                <a:schemeClr val="tx1"/>
              </a:solidFill>
            </a:endParaRPr>
          </a:p>
          <a:p>
            <a:pPr lvl="1"/>
            <a:r>
              <a:rPr lang="en-US" sz="3600" b="1" dirty="0" smtClean="0">
                <a:solidFill>
                  <a:schemeClr val="tx1"/>
                </a:solidFill>
              </a:rPr>
              <a:t>Actions</a:t>
            </a:r>
            <a:endParaRPr lang="en-US" sz="3600" b="1" dirty="0">
              <a:solidFill>
                <a:schemeClr val="tx1"/>
              </a:solidFill>
            </a:endParaRPr>
          </a:p>
          <a:p>
            <a:pPr lvl="1"/>
            <a:r>
              <a:rPr lang="en-US" sz="3600" b="1" dirty="0" smtClean="0">
                <a:solidFill>
                  <a:schemeClr val="tx1"/>
                </a:solidFill>
              </a:rPr>
              <a:t>Standard </a:t>
            </a:r>
            <a:r>
              <a:rPr lang="en-US" sz="3600" b="1" dirty="0">
                <a:solidFill>
                  <a:schemeClr val="tx1"/>
                </a:solidFill>
              </a:rPr>
              <a:t>“</a:t>
            </a:r>
            <a:r>
              <a:rPr lang="en-US" sz="3600" b="1" dirty="0" err="1">
                <a:solidFill>
                  <a:schemeClr val="tx1"/>
                </a:solidFill>
              </a:rPr>
              <a:t>motorplatform</a:t>
            </a:r>
            <a:r>
              <a:rPr lang="en-US" sz="3600" b="1" dirty="0">
                <a:solidFill>
                  <a:schemeClr val="tx1"/>
                </a:solidFill>
              </a:rPr>
              <a:t>” commands from </a:t>
            </a:r>
            <a:r>
              <a:rPr lang="en-US" sz="3600" b="1" dirty="0" smtClean="0">
                <a:solidFill>
                  <a:schemeClr val="tx1"/>
                </a:solidFill>
              </a:rPr>
              <a:t>CCS</a:t>
            </a:r>
            <a:endParaRPr lang="en-US" sz="3600" b="1" dirty="0">
              <a:solidFill>
                <a:schemeClr val="tx1"/>
              </a:solidFill>
            </a:endParaRPr>
          </a:p>
          <a:p>
            <a:r>
              <a:rPr lang="en-US" sz="4000" b="1" dirty="0" smtClean="0">
                <a:solidFill>
                  <a:schemeClr val="tx1"/>
                </a:solidFill>
              </a:rPr>
              <a:t>CCS </a:t>
            </a:r>
            <a:r>
              <a:rPr lang="en-US" sz="4000" b="1" dirty="0">
                <a:solidFill>
                  <a:schemeClr val="tx1"/>
                </a:solidFill>
              </a:rPr>
              <a:t>State </a:t>
            </a:r>
            <a:r>
              <a:rPr lang="en-US" sz="4000" b="1" dirty="0" smtClean="0">
                <a:solidFill>
                  <a:schemeClr val="tx1"/>
                </a:solidFill>
              </a:rPr>
              <a:t>Machine</a:t>
            </a:r>
            <a:endParaRPr lang="en-US" sz="4000" b="1" dirty="0">
              <a:solidFill>
                <a:schemeClr val="tx1"/>
              </a:solidFill>
            </a:endParaRPr>
          </a:p>
          <a:p>
            <a:pPr marL="457200" lvl="1" indent="0">
              <a:buNone/>
            </a:pPr>
            <a:r>
              <a:rPr lang="en-US" sz="3600" b="1" dirty="0" smtClean="0">
                <a:solidFill>
                  <a:schemeClr val="tx1"/>
                </a:solidFill>
              </a:rPr>
              <a:t>Top-Level </a:t>
            </a:r>
            <a:r>
              <a:rPr lang="en-US" sz="3600" b="1" dirty="0">
                <a:solidFill>
                  <a:schemeClr val="tx1"/>
                </a:solidFill>
              </a:rPr>
              <a:t>State </a:t>
            </a:r>
            <a:r>
              <a:rPr lang="en-US" sz="3600" b="1" dirty="0" smtClean="0">
                <a:solidFill>
                  <a:schemeClr val="tx1"/>
                </a:solidFill>
              </a:rPr>
              <a:t>Diagram</a:t>
            </a:r>
            <a:endParaRPr lang="en-US" sz="3600" b="1" dirty="0">
              <a:solidFill>
                <a:schemeClr val="tx1"/>
              </a:solidFill>
            </a:endParaRPr>
          </a:p>
          <a:p>
            <a:pPr lvl="1"/>
            <a:r>
              <a:rPr lang="en-US" sz="3600" b="1" dirty="0" smtClean="0">
                <a:solidFill>
                  <a:schemeClr val="tx1"/>
                </a:solidFill>
              </a:rPr>
              <a:t>States</a:t>
            </a:r>
            <a:endParaRPr lang="en-US" sz="3600" b="1" dirty="0">
              <a:solidFill>
                <a:schemeClr val="tx1"/>
              </a:solidFill>
            </a:endParaRPr>
          </a:p>
          <a:p>
            <a:pPr lvl="1"/>
            <a:r>
              <a:rPr lang="en-US" sz="3600" b="1" dirty="0" smtClean="0">
                <a:solidFill>
                  <a:schemeClr val="tx1"/>
                </a:solidFill>
              </a:rPr>
              <a:t>Events</a:t>
            </a:r>
            <a:endParaRPr lang="en-US" sz="3600" b="1" dirty="0">
              <a:solidFill>
                <a:schemeClr val="tx1"/>
              </a:solidFill>
            </a:endParaRPr>
          </a:p>
          <a:p>
            <a:pPr lvl="1"/>
            <a:r>
              <a:rPr lang="en-US" sz="3600" b="1" dirty="0" smtClean="0">
                <a:solidFill>
                  <a:schemeClr val="tx1"/>
                </a:solidFill>
              </a:rPr>
              <a:t>Actions</a:t>
            </a:r>
            <a:endParaRPr lang="en-US" sz="3600" b="1" dirty="0">
              <a:solidFill>
                <a:schemeClr val="tx1"/>
              </a:solidFill>
            </a:endParaRPr>
          </a:p>
          <a:p>
            <a:pPr marL="457200" lvl="1" indent="0">
              <a:buNone/>
            </a:pPr>
            <a:r>
              <a:rPr lang="en-US" sz="3600" b="1" dirty="0" smtClean="0">
                <a:solidFill>
                  <a:schemeClr val="tx1"/>
                </a:solidFill>
              </a:rPr>
              <a:t>Mid- </a:t>
            </a:r>
            <a:r>
              <a:rPr lang="en-US" sz="3600" b="1" dirty="0">
                <a:solidFill>
                  <a:schemeClr val="tx1"/>
                </a:solidFill>
              </a:rPr>
              <a:t>and Low-Level State </a:t>
            </a:r>
            <a:r>
              <a:rPr lang="en-US" sz="3600" b="1" dirty="0" smtClean="0">
                <a:solidFill>
                  <a:schemeClr val="tx1"/>
                </a:solidFill>
              </a:rPr>
              <a:t>Diagram</a:t>
            </a:r>
            <a:endParaRPr lang="en-US" sz="3600" b="1" dirty="0">
              <a:solidFill>
                <a:schemeClr val="tx1"/>
              </a:solidFill>
            </a:endParaRPr>
          </a:p>
          <a:p>
            <a:pPr lvl="1"/>
            <a:r>
              <a:rPr lang="en-US" sz="3600" b="1" dirty="0" smtClean="0">
                <a:solidFill>
                  <a:schemeClr val="tx1"/>
                </a:solidFill>
              </a:rPr>
              <a:t>States</a:t>
            </a:r>
            <a:endParaRPr lang="en-US" sz="3600" b="1" dirty="0">
              <a:solidFill>
                <a:schemeClr val="tx1"/>
              </a:solidFill>
            </a:endParaRPr>
          </a:p>
          <a:p>
            <a:pPr lvl="1"/>
            <a:r>
              <a:rPr lang="en-US" sz="3600" b="1" dirty="0" smtClean="0">
                <a:solidFill>
                  <a:schemeClr val="tx1"/>
                </a:solidFill>
              </a:rPr>
              <a:t>Variables</a:t>
            </a:r>
            <a:endParaRPr lang="en-US" sz="3600" b="1" dirty="0">
              <a:solidFill>
                <a:schemeClr val="tx1"/>
              </a:solidFill>
            </a:endParaRPr>
          </a:p>
          <a:p>
            <a:pPr lvl="1"/>
            <a:r>
              <a:rPr lang="en-US" sz="3600" b="1" dirty="0" smtClean="0">
                <a:solidFill>
                  <a:schemeClr val="tx1"/>
                </a:solidFill>
              </a:rPr>
              <a:t>Named </a:t>
            </a:r>
            <a:r>
              <a:rPr lang="en-US" sz="3600" b="1" dirty="0">
                <a:solidFill>
                  <a:schemeClr val="tx1"/>
                </a:solidFill>
              </a:rPr>
              <a:t>Guard </a:t>
            </a:r>
            <a:r>
              <a:rPr lang="en-US" sz="3600" b="1" dirty="0" smtClean="0">
                <a:solidFill>
                  <a:schemeClr val="tx1"/>
                </a:solidFill>
              </a:rPr>
              <a:t>Conditions</a:t>
            </a:r>
            <a:endParaRPr lang="en-US" sz="3600" b="1" dirty="0">
              <a:solidFill>
                <a:schemeClr val="tx1"/>
              </a:solidFill>
            </a:endParaRPr>
          </a:p>
          <a:p>
            <a:pPr lvl="1"/>
            <a:r>
              <a:rPr lang="en-US" sz="3600" b="1" dirty="0" smtClean="0">
                <a:solidFill>
                  <a:schemeClr val="tx1"/>
                </a:solidFill>
              </a:rPr>
              <a:t>Events</a:t>
            </a:r>
            <a:endParaRPr lang="en-US" sz="3600" b="1" dirty="0">
              <a:solidFill>
                <a:schemeClr val="tx1"/>
              </a:solidFill>
            </a:endParaRPr>
          </a:p>
          <a:p>
            <a:pPr lvl="1"/>
            <a:r>
              <a:rPr lang="en-US" sz="3600" b="1" dirty="0" smtClean="0">
                <a:solidFill>
                  <a:schemeClr val="tx1"/>
                </a:solidFill>
              </a:rPr>
              <a:t>Action</a:t>
            </a:r>
            <a:endParaRPr lang="en-US" sz="3600" b="1" dirty="0">
              <a:solidFill>
                <a:schemeClr val="tx1"/>
              </a:solidFill>
            </a:endParaRPr>
          </a:p>
          <a:p>
            <a:r>
              <a:rPr lang="en-US" sz="4000" b="1" dirty="0" smtClean="0">
                <a:solidFill>
                  <a:schemeClr val="tx1"/>
                </a:solidFill>
              </a:rPr>
              <a:t>PLC </a:t>
            </a:r>
            <a:r>
              <a:rPr lang="en-US" sz="4000" b="1" dirty="0">
                <a:solidFill>
                  <a:schemeClr val="tx1"/>
                </a:solidFill>
              </a:rPr>
              <a:t>Protection </a:t>
            </a:r>
            <a:r>
              <a:rPr lang="en-US" sz="4000" b="1" dirty="0" smtClean="0">
                <a:solidFill>
                  <a:schemeClr val="tx1"/>
                </a:solidFill>
              </a:rPr>
              <a:t>Logic</a:t>
            </a:r>
            <a:endParaRPr lang="en-US" sz="4000" b="1" dirty="0">
              <a:solidFill>
                <a:schemeClr val="tx1"/>
              </a:solidFill>
            </a:endParaRPr>
          </a:p>
          <a:p>
            <a:r>
              <a:rPr lang="en-US" sz="4000" b="1" dirty="0" smtClean="0">
                <a:solidFill>
                  <a:schemeClr val="tx1"/>
                </a:solidFill>
              </a:rPr>
              <a:t>Communication </a:t>
            </a:r>
            <a:r>
              <a:rPr lang="en-US" sz="4000" b="1" dirty="0">
                <a:solidFill>
                  <a:schemeClr val="tx1"/>
                </a:solidFill>
              </a:rPr>
              <a:t>between CCS and </a:t>
            </a:r>
            <a:r>
              <a:rPr lang="en-US" sz="4000" b="1" dirty="0" err="1">
                <a:solidFill>
                  <a:schemeClr val="tx1"/>
                </a:solidFill>
              </a:rPr>
              <a:t>Beckhoff</a:t>
            </a:r>
            <a:r>
              <a:rPr lang="en-US" sz="4000" b="1" dirty="0">
                <a:solidFill>
                  <a:schemeClr val="tx1"/>
                </a:solidFill>
              </a:rPr>
              <a:t> PLC </a:t>
            </a:r>
            <a:r>
              <a:rPr lang="en-US" sz="4000" b="1" dirty="0" smtClean="0">
                <a:solidFill>
                  <a:schemeClr val="tx1"/>
                </a:solidFill>
              </a:rPr>
              <a:t>task</a:t>
            </a:r>
            <a:endParaRPr lang="en-US" sz="4000" b="1" dirty="0">
              <a:solidFill>
                <a:schemeClr val="tx1"/>
              </a:solidFill>
            </a:endParaRPr>
          </a:p>
          <a:p>
            <a:r>
              <a:rPr lang="en-US" sz="4000" b="1" dirty="0" smtClean="0">
                <a:solidFill>
                  <a:schemeClr val="tx1"/>
                </a:solidFill>
              </a:rPr>
              <a:t>Representation </a:t>
            </a:r>
            <a:r>
              <a:rPr lang="en-US" sz="4000" b="1" dirty="0">
                <a:solidFill>
                  <a:schemeClr val="tx1"/>
                </a:solidFill>
              </a:rPr>
              <a:t>of </a:t>
            </a:r>
            <a:r>
              <a:rPr lang="en-US" sz="4000" b="1" dirty="0" smtClean="0">
                <a:solidFill>
                  <a:schemeClr val="tx1"/>
                </a:solidFill>
              </a:rPr>
              <a:t>Messages</a:t>
            </a:r>
          </a:p>
          <a:p>
            <a:r>
              <a:rPr lang="en-US" sz="4000" b="1" dirty="0" smtClean="0">
                <a:solidFill>
                  <a:schemeClr val="tx1"/>
                </a:solidFill>
              </a:rPr>
              <a:t>Generic </a:t>
            </a:r>
            <a:r>
              <a:rPr lang="en-US" sz="4000" b="1" dirty="0" err="1">
                <a:solidFill>
                  <a:schemeClr val="tx1"/>
                </a:solidFill>
              </a:rPr>
              <a:t>Motorplatform</a:t>
            </a:r>
            <a:r>
              <a:rPr lang="en-US" sz="4000" b="1" dirty="0">
                <a:solidFill>
                  <a:schemeClr val="tx1"/>
                </a:solidFill>
              </a:rPr>
              <a:t> Interface</a:t>
            </a:r>
          </a:p>
          <a:p>
            <a:r>
              <a:rPr lang="en-US" dirty="0"/>
              <a:t/>
            </a:r>
            <a:br>
              <a:rPr lang="en-US" dirty="0"/>
            </a:b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8219" y="787307"/>
            <a:ext cx="3230832" cy="39830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1506071" y="1559859"/>
            <a:ext cx="2366682" cy="20170"/>
          </a:xfrm>
          <a:prstGeom prst="straightConnector1">
            <a:avLst/>
          </a:prstGeom>
          <a:ln w="9525" cap="rnd">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03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8529" y="133350"/>
            <a:ext cx="6454589" cy="417910"/>
          </a:xfrm>
        </p:spPr>
        <p:txBody>
          <a:bodyPr/>
          <a:lstStyle/>
          <a:p>
            <a:r>
              <a:rPr lang="en-US" sz="2000" dirty="0"/>
              <a:t>Motion Control </a:t>
            </a:r>
            <a:r>
              <a:rPr lang="en-US" sz="2000" dirty="0" smtClean="0"/>
              <a:t>– Requirements (Prototype Testing)</a:t>
            </a:r>
            <a:endParaRPr lang="en-US" sz="2000" dirty="0"/>
          </a:p>
        </p:txBody>
      </p:sp>
      <p:sp>
        <p:nvSpPr>
          <p:cNvPr id="4" name="Content Placeholder 3"/>
          <p:cNvSpPr>
            <a:spLocks noGrp="1"/>
          </p:cNvSpPr>
          <p:nvPr>
            <p:ph idx="1"/>
          </p:nvPr>
        </p:nvSpPr>
        <p:spPr>
          <a:xfrm>
            <a:off x="132230" y="780981"/>
            <a:ext cx="2557182" cy="301507"/>
          </a:xfrm>
        </p:spPr>
        <p:txBody>
          <a:bodyPr/>
          <a:lstStyle/>
          <a:p>
            <a:pPr marL="0" indent="0">
              <a:buNone/>
            </a:pPr>
            <a:r>
              <a:rPr lang="en-US" sz="1800" dirty="0" smtClean="0">
                <a:solidFill>
                  <a:schemeClr val="tx1"/>
                </a:solidFill>
              </a:rPr>
              <a:t>Blade Motion Uniformity </a:t>
            </a:r>
            <a:r>
              <a:rPr lang="en-US" sz="1800" dirty="0" smtClean="0"/>
              <a:t>:</a:t>
            </a:r>
          </a:p>
        </p:txBody>
      </p:sp>
      <p:graphicFrame>
        <p:nvGraphicFramePr>
          <p:cNvPr id="5" name="Table 4"/>
          <p:cNvGraphicFramePr>
            <a:graphicFrameLocks noGrp="1"/>
          </p:cNvGraphicFramePr>
          <p:nvPr>
            <p:extLst>
              <p:ext uri="{D42A27DB-BD31-4B8C-83A1-F6EECF244321}">
                <p14:modId xmlns:p14="http://schemas.microsoft.com/office/powerpoint/2010/main" val="3403215086"/>
              </p:ext>
            </p:extLst>
          </p:nvPr>
        </p:nvGraphicFramePr>
        <p:xfrm>
          <a:off x="238686" y="1106444"/>
          <a:ext cx="8710332" cy="472440"/>
        </p:xfrm>
        <a:graphic>
          <a:graphicData uri="http://schemas.openxmlformats.org/drawingml/2006/table">
            <a:tbl>
              <a:tblPr firstRow="1" bandRow="1">
                <a:tableStyleId>{5C22544A-7EE6-4342-B048-85BDC9FD1C3A}</a:tableStyleId>
              </a:tblPr>
              <a:tblGrid>
                <a:gridCol w="1119467">
                  <a:extLst>
                    <a:ext uri="{9D8B030D-6E8A-4147-A177-3AD203B41FA5}">
                      <a16:colId xmlns="" xmlns:a16="http://schemas.microsoft.com/office/drawing/2014/main" val="20000"/>
                    </a:ext>
                  </a:extLst>
                </a:gridCol>
                <a:gridCol w="7346515">
                  <a:extLst>
                    <a:ext uri="{9D8B030D-6E8A-4147-A177-3AD203B41FA5}">
                      <a16:colId xmlns="" xmlns:a16="http://schemas.microsoft.com/office/drawing/2014/main" val="20001"/>
                    </a:ext>
                  </a:extLst>
                </a:gridCol>
                <a:gridCol w="244350"/>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C-SHUT-002</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The accuracy of shutter exposure duration shall be &lt;50 </a:t>
                      </a:r>
                      <a:r>
                        <a:rPr lang="en-US" sz="1100" dirty="0" err="1" smtClean="0">
                          <a:solidFill>
                            <a:schemeClr val="tx1"/>
                          </a:solidFill>
                        </a:rPr>
                        <a:t>ms</a:t>
                      </a:r>
                      <a:endParaRPr lang="en-US" sz="1100" dirty="0" smtClean="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C-SHUT-066</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The exposure duration shall be known within 300 </a:t>
                      </a:r>
                      <a:r>
                        <a:rPr lang="en-US" sz="1100" b="1" dirty="0" err="1" smtClean="0">
                          <a:solidFill>
                            <a:schemeClr val="tx1"/>
                          </a:solidFill>
                        </a:rPr>
                        <a:t>ms</a:t>
                      </a:r>
                      <a:r>
                        <a:rPr lang="en-US" sz="1100" b="1" dirty="0" smtClean="0">
                          <a:solidFill>
                            <a:schemeClr val="tx1"/>
                          </a:solidFill>
                        </a:rPr>
                        <a:t> with a goal of knowing the duration to 5 </a:t>
                      </a:r>
                      <a:r>
                        <a:rPr lang="en-US" sz="1100" b="1" dirty="0" err="1" smtClean="0">
                          <a:solidFill>
                            <a:schemeClr val="tx1"/>
                          </a:solidFill>
                        </a:rPr>
                        <a:t>ms</a:t>
                      </a:r>
                      <a:endParaRPr lang="en-US" sz="1100" b="1" dirty="0" smtClean="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339344188"/>
                  </a:ext>
                </a:extLst>
              </a:tr>
            </a:tbl>
          </a:graphicData>
        </a:graphic>
      </p:graphicFrame>
      <p:sp>
        <p:nvSpPr>
          <p:cNvPr id="6" name="Rectangle 5"/>
          <p:cNvSpPr/>
          <p:nvPr/>
        </p:nvSpPr>
        <p:spPr>
          <a:xfrm>
            <a:off x="121026" y="3878365"/>
            <a:ext cx="4572000" cy="369332"/>
          </a:xfrm>
          <a:prstGeom prst="rect">
            <a:avLst/>
          </a:prstGeom>
        </p:spPr>
        <p:txBody>
          <a:bodyPr>
            <a:spAutoFit/>
          </a:bodyPr>
          <a:lstStyle/>
          <a:p>
            <a:r>
              <a:rPr lang="en-US" dirty="0" smtClean="0"/>
              <a:t>Power Requirements:</a:t>
            </a:r>
            <a:endParaRPr lang="en-US" dirty="0"/>
          </a:p>
        </p:txBody>
      </p:sp>
      <p:sp>
        <p:nvSpPr>
          <p:cNvPr id="8" name="Rectangle 7"/>
          <p:cNvSpPr/>
          <p:nvPr/>
        </p:nvSpPr>
        <p:spPr>
          <a:xfrm>
            <a:off x="180569" y="1768516"/>
            <a:ext cx="2538708" cy="369332"/>
          </a:xfrm>
          <a:prstGeom prst="rect">
            <a:avLst/>
          </a:prstGeom>
        </p:spPr>
        <p:txBody>
          <a:bodyPr wrap="none">
            <a:spAutoFit/>
          </a:bodyPr>
          <a:lstStyle/>
          <a:p>
            <a:r>
              <a:rPr lang="en-US" dirty="0"/>
              <a:t>Shutter Exposure </a:t>
            </a:r>
            <a:r>
              <a:rPr lang="en-US" dirty="0" smtClean="0"/>
              <a:t>Timing:</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467288401"/>
              </p:ext>
            </p:extLst>
          </p:nvPr>
        </p:nvGraphicFramePr>
        <p:xfrm>
          <a:off x="211789" y="2121690"/>
          <a:ext cx="8815681" cy="640080"/>
        </p:xfrm>
        <a:graphic>
          <a:graphicData uri="http://schemas.openxmlformats.org/drawingml/2006/table">
            <a:tbl>
              <a:tblPr firstRow="1" bandRow="1">
                <a:tableStyleId>{5C22544A-7EE6-4342-B048-85BDC9FD1C3A}</a:tableStyleId>
              </a:tblPr>
              <a:tblGrid>
                <a:gridCol w="859473">
                  <a:extLst>
                    <a:ext uri="{9D8B030D-6E8A-4147-A177-3AD203B41FA5}">
                      <a16:colId xmlns="" xmlns:a16="http://schemas.microsoft.com/office/drawing/2014/main" val="20000"/>
                    </a:ext>
                  </a:extLst>
                </a:gridCol>
                <a:gridCol w="7660373">
                  <a:extLst>
                    <a:ext uri="{9D8B030D-6E8A-4147-A177-3AD203B41FA5}">
                      <a16:colId xmlns="" xmlns:a16="http://schemas.microsoft.com/office/drawing/2014/main" val="20001"/>
                    </a:ext>
                  </a:extLst>
                </a:gridCol>
                <a:gridCol w="295835"/>
              </a:tblGrid>
              <a:tr h="3886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C-SHUT-006</a:t>
                      </a:r>
                      <a:endParaRPr lang="en-US" sz="1100"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The shutter shall</a:t>
                      </a:r>
                      <a:r>
                        <a:rPr lang="en-US" sz="1100" baseline="0" dirty="0" smtClean="0">
                          <a:solidFill>
                            <a:schemeClr val="tx1"/>
                          </a:solidFill>
                        </a:rPr>
                        <a:t> be able to obtain a single exposure with effective minimum exposure time of no more than 1 s, with a goal of an effective minimum exposure time of 0.1 s.</a:t>
                      </a:r>
                      <a:endParaRPr lang="en-US" sz="11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C-SHUT-007</a:t>
                      </a:r>
                      <a:endParaRPr lang="en-US" sz="1100" b="1"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The shutter shall support</a:t>
                      </a:r>
                      <a:r>
                        <a:rPr lang="en-US" sz="1100" b="1" baseline="0" dirty="0" smtClean="0">
                          <a:solidFill>
                            <a:schemeClr val="tx1"/>
                          </a:solidFill>
                        </a:rPr>
                        <a:t> exposures as long as one hour.</a:t>
                      </a:r>
                      <a:endParaRPr lang="en-US" sz="1100" b="1"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339344188"/>
                  </a:ext>
                </a:extLst>
              </a:tr>
            </a:tbl>
          </a:graphicData>
        </a:graphic>
      </p:graphicFrame>
      <p:pic>
        <p:nvPicPr>
          <p:cNvPr id="2052"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754037" y="1121755"/>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758520" y="1375008"/>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798861" y="2228892"/>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798861" y="2544898"/>
            <a:ext cx="147916" cy="189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2243" y="2992191"/>
            <a:ext cx="3301160" cy="369332"/>
          </a:xfrm>
          <a:prstGeom prst="rect">
            <a:avLst/>
          </a:prstGeom>
        </p:spPr>
        <p:txBody>
          <a:bodyPr wrap="none">
            <a:spAutoFit/>
          </a:bodyPr>
          <a:lstStyle/>
          <a:p>
            <a:r>
              <a:rPr lang="en-US" dirty="0"/>
              <a:t>Hall-Effect Sensor Motion </a:t>
            </a:r>
            <a:r>
              <a:rPr lang="en-US" dirty="0" smtClean="0"/>
              <a:t>Profile:</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3278820665"/>
              </p:ext>
            </p:extLst>
          </p:nvPr>
        </p:nvGraphicFramePr>
        <p:xfrm>
          <a:off x="198345" y="3305024"/>
          <a:ext cx="8831355" cy="472440"/>
        </p:xfrm>
        <a:graphic>
          <a:graphicData uri="http://schemas.openxmlformats.org/drawingml/2006/table">
            <a:tbl>
              <a:tblPr firstRow="1" bandRow="1">
                <a:tableStyleId>{5C22544A-7EE6-4342-B048-85BDC9FD1C3A}</a:tableStyleId>
              </a:tblPr>
              <a:tblGrid>
                <a:gridCol w="897046">
                  <a:extLst>
                    <a:ext uri="{9D8B030D-6E8A-4147-A177-3AD203B41FA5}">
                      <a16:colId xmlns="" xmlns:a16="http://schemas.microsoft.com/office/drawing/2014/main" val="20000"/>
                    </a:ext>
                  </a:extLst>
                </a:gridCol>
                <a:gridCol w="7672092">
                  <a:extLst>
                    <a:ext uri="{9D8B030D-6E8A-4147-A177-3AD203B41FA5}">
                      <a16:colId xmlns="" xmlns:a16="http://schemas.microsoft.com/office/drawing/2014/main" val="20001"/>
                    </a:ext>
                  </a:extLst>
                </a:gridCol>
                <a:gridCol w="262217"/>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C-SHUT-008</a:t>
                      </a:r>
                      <a:endParaRPr lang="en-US" sz="1100"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The shutter open time shall be 0.98 s or less with a goal of 0.9</a:t>
                      </a:r>
                      <a:r>
                        <a:rPr lang="en-US" sz="1100" baseline="0" dirty="0" smtClean="0">
                          <a:solidFill>
                            <a:schemeClr val="tx1"/>
                          </a:solidFill>
                        </a:rPr>
                        <a:t> s.</a:t>
                      </a:r>
                      <a:endParaRPr lang="en-US" sz="11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C-SHUT-009</a:t>
                      </a:r>
                      <a:endParaRPr lang="en-US" sz="1100" b="1"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The shutter close time shall be 0.98</a:t>
                      </a:r>
                      <a:r>
                        <a:rPr lang="en-US" sz="1100" b="1" baseline="0" dirty="0" smtClean="0">
                          <a:solidFill>
                            <a:schemeClr val="tx1"/>
                          </a:solidFill>
                        </a:rPr>
                        <a:t> s or less with a goal of 0.9 s.</a:t>
                      </a:r>
                      <a:endParaRPr lang="en-US" sz="1100" b="1"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339344188"/>
                  </a:ext>
                </a:extLst>
              </a:tr>
            </a:tbl>
          </a:graphicData>
        </a:graphic>
      </p:graphicFrame>
      <p:pic>
        <p:nvPicPr>
          <p:cNvPr id="17"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830237" y="3329301"/>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830237" y="3551178"/>
            <a:ext cx="147916" cy="189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18"/>
          <p:cNvGraphicFramePr>
            <a:graphicFrameLocks noGrp="1"/>
          </p:cNvGraphicFramePr>
          <p:nvPr>
            <p:extLst>
              <p:ext uri="{D42A27DB-BD31-4B8C-83A1-F6EECF244321}">
                <p14:modId xmlns:p14="http://schemas.microsoft.com/office/powerpoint/2010/main" val="4012793815"/>
              </p:ext>
            </p:extLst>
          </p:nvPr>
        </p:nvGraphicFramePr>
        <p:xfrm>
          <a:off x="184897" y="4180131"/>
          <a:ext cx="8831355" cy="472440"/>
        </p:xfrm>
        <a:graphic>
          <a:graphicData uri="http://schemas.openxmlformats.org/drawingml/2006/table">
            <a:tbl>
              <a:tblPr firstRow="1" bandRow="1">
                <a:tableStyleId>{5C22544A-7EE6-4342-B048-85BDC9FD1C3A}</a:tableStyleId>
              </a:tblPr>
              <a:tblGrid>
                <a:gridCol w="912827">
                  <a:extLst>
                    <a:ext uri="{9D8B030D-6E8A-4147-A177-3AD203B41FA5}">
                      <a16:colId xmlns="" xmlns:a16="http://schemas.microsoft.com/office/drawing/2014/main" val="20000"/>
                    </a:ext>
                  </a:extLst>
                </a:gridCol>
                <a:gridCol w="7656312">
                  <a:extLst>
                    <a:ext uri="{9D8B030D-6E8A-4147-A177-3AD203B41FA5}">
                      <a16:colId xmlns="" xmlns:a16="http://schemas.microsoft.com/office/drawing/2014/main" val="20001"/>
                    </a:ext>
                  </a:extLst>
                </a:gridCol>
                <a:gridCol w="262216"/>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C-SHUT-051</a:t>
                      </a:r>
                      <a:endParaRPr lang="en-US" sz="1100"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rPr>
                        <a:t>The shutter shall use no more than 88.4 W average power for standard no-slew</a:t>
                      </a:r>
                      <a:r>
                        <a:rPr lang="en-US" sz="1100" baseline="0" dirty="0" smtClean="0">
                          <a:solidFill>
                            <a:schemeClr val="tx1"/>
                          </a:solidFill>
                        </a:rPr>
                        <a:t> visits.</a:t>
                      </a:r>
                      <a:endParaRPr lang="en-US" sz="11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C-SHUT-052</a:t>
                      </a:r>
                      <a:endParaRPr lang="en-US" sz="1100" b="1" dirty="0">
                        <a:solidFill>
                          <a:schemeClr val="tx1"/>
                        </a:solidFill>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The shutter shall use no more than 531 W pea</a:t>
                      </a:r>
                      <a:r>
                        <a:rPr lang="en-US" sz="1100" b="1" baseline="0" dirty="0" smtClean="0">
                          <a:solidFill>
                            <a:schemeClr val="tx1"/>
                          </a:solidFill>
                        </a:rPr>
                        <a:t>k power.</a:t>
                      </a:r>
                      <a:endParaRPr lang="en-US" sz="1100" b="1"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339344188"/>
                  </a:ext>
                </a:extLst>
              </a:tr>
            </a:tbl>
          </a:graphicData>
        </a:graphic>
      </p:graphicFrame>
      <p:pic>
        <p:nvPicPr>
          <p:cNvPr id="20"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827996" y="4201124"/>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8814549" y="4456619"/>
            <a:ext cx="147916" cy="1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67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Shutter Procurement Status</a:t>
            </a:r>
          </a:p>
        </p:txBody>
      </p:sp>
    </p:spTree>
    <p:extLst>
      <p:ext uri="{BB962C8B-B14F-4D97-AF65-F5344CB8AC3E}">
        <p14:creationId xmlns:p14="http://schemas.microsoft.com/office/powerpoint/2010/main" val="139631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Procurement </a:t>
            </a:r>
            <a:r>
              <a:rPr lang="en-US" dirty="0" smtClean="0">
                <a:effectLst/>
              </a:rPr>
              <a:t>status - Completed</a:t>
            </a:r>
            <a:endParaRPr lang="en-US" dirty="0"/>
          </a:p>
        </p:txBody>
      </p:sp>
      <p:sp>
        <p:nvSpPr>
          <p:cNvPr id="4" name="Content Placeholder 3"/>
          <p:cNvSpPr>
            <a:spLocks noGrp="1"/>
          </p:cNvSpPr>
          <p:nvPr>
            <p:ph idx="1"/>
          </p:nvPr>
        </p:nvSpPr>
        <p:spPr/>
        <p:txBody>
          <a:bodyPr/>
          <a:lstStyle/>
          <a:p>
            <a:r>
              <a:rPr lang="en-US" dirty="0" smtClean="0"/>
              <a:t>Shutter parts</a:t>
            </a:r>
          </a:p>
          <a:p>
            <a:pPr lvl="1"/>
            <a:r>
              <a:rPr lang="en-US" dirty="0" smtClean="0"/>
              <a:t>Procurement started in October 2018</a:t>
            </a:r>
          </a:p>
          <a:p>
            <a:pPr lvl="2"/>
            <a:r>
              <a:rPr lang="en-US" dirty="0" err="1" smtClean="0"/>
              <a:t>Strongbacks</a:t>
            </a:r>
            <a:endParaRPr lang="en-US" dirty="0" smtClean="0"/>
          </a:p>
          <a:p>
            <a:pPr lvl="2"/>
            <a:r>
              <a:rPr lang="en-US" dirty="0" smtClean="0"/>
              <a:t>Garage plates</a:t>
            </a:r>
          </a:p>
          <a:p>
            <a:pPr lvl="2"/>
            <a:r>
              <a:rPr lang="en-US" dirty="0" smtClean="0"/>
              <a:t>Mechanisms</a:t>
            </a:r>
          </a:p>
          <a:p>
            <a:pPr lvl="2"/>
            <a:r>
              <a:rPr lang="en-US" dirty="0" smtClean="0"/>
              <a:t>Electronics</a:t>
            </a:r>
          </a:p>
          <a:p>
            <a:pPr lvl="1"/>
            <a:r>
              <a:rPr lang="en-US" dirty="0" smtClean="0"/>
              <a:t>Completed </a:t>
            </a:r>
            <a:r>
              <a:rPr lang="en-US" dirty="0"/>
              <a:t>June </a:t>
            </a:r>
            <a:r>
              <a:rPr lang="en-US" dirty="0" smtClean="0"/>
              <a:t>2019</a:t>
            </a:r>
          </a:p>
          <a:p>
            <a:pPr lvl="2"/>
            <a:r>
              <a:rPr lang="en-US" dirty="0" smtClean="0"/>
              <a:t>Slide guides, special order with long lead time, 14 weeks</a:t>
            </a:r>
          </a:p>
          <a:p>
            <a:pPr lvl="2"/>
            <a:r>
              <a:rPr lang="en-US" dirty="0" err="1" smtClean="0"/>
              <a:t>Aeroglaze</a:t>
            </a:r>
            <a:r>
              <a:rPr lang="en-US" dirty="0" smtClean="0"/>
              <a:t> painting of the blades</a:t>
            </a:r>
            <a:endParaRPr lang="en-US" dirty="0"/>
          </a:p>
        </p:txBody>
      </p:sp>
    </p:spTree>
    <p:extLst>
      <p:ext uri="{BB962C8B-B14F-4D97-AF65-F5344CB8AC3E}">
        <p14:creationId xmlns:p14="http://schemas.microsoft.com/office/powerpoint/2010/main" val="324088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Outline</a:t>
            </a:r>
            <a:endParaRPr lang="en-US" dirty="0"/>
          </a:p>
        </p:txBody>
      </p:sp>
      <p:sp>
        <p:nvSpPr>
          <p:cNvPr id="5" name="Text Placeholder 4"/>
          <p:cNvSpPr>
            <a:spLocks noGrp="1"/>
          </p:cNvSpPr>
          <p:nvPr>
            <p:ph idx="1"/>
          </p:nvPr>
        </p:nvSpPr>
        <p:spPr/>
        <p:txBody>
          <a:bodyPr/>
          <a:lstStyle/>
          <a:p>
            <a:r>
              <a:rPr lang="en-US" sz="1400" dirty="0" smtClean="0"/>
              <a:t>Shutter</a:t>
            </a:r>
          </a:p>
          <a:p>
            <a:pPr lvl="1"/>
            <a:r>
              <a:rPr lang="en-US" sz="1200" dirty="0" smtClean="0"/>
              <a:t>Introduction and Scope</a:t>
            </a:r>
          </a:p>
          <a:p>
            <a:pPr lvl="1"/>
            <a:r>
              <a:rPr lang="en-US" sz="1200" dirty="0" smtClean="0"/>
              <a:t>Technical Status</a:t>
            </a:r>
          </a:p>
          <a:p>
            <a:r>
              <a:rPr lang="en-US" sz="1400" dirty="0" smtClean="0"/>
              <a:t>Camera Body</a:t>
            </a:r>
          </a:p>
          <a:p>
            <a:pPr lvl="1"/>
            <a:r>
              <a:rPr lang="en-US" sz="1200" dirty="0" smtClean="0"/>
              <a:t>Introduction and Scope</a:t>
            </a:r>
          </a:p>
          <a:p>
            <a:pPr lvl="1"/>
            <a:r>
              <a:rPr lang="en-US" sz="1200" dirty="0" smtClean="0"/>
              <a:t>Technical Status</a:t>
            </a:r>
            <a:endParaRPr lang="en-US" sz="1400" dirty="0" smtClean="0"/>
          </a:p>
          <a:p>
            <a:r>
              <a:rPr lang="en-US" sz="1400" dirty="0" smtClean="0"/>
              <a:t>Risks and Mitigations Status</a:t>
            </a:r>
          </a:p>
          <a:p>
            <a:r>
              <a:rPr lang="en-US" sz="1400" dirty="0" smtClean="0"/>
              <a:t>Hazards and Transition to Commissioning/Operation</a:t>
            </a:r>
          </a:p>
          <a:p>
            <a:r>
              <a:rPr lang="en-US" sz="1400" dirty="0" smtClean="0"/>
              <a:t>Programmatic Status</a:t>
            </a:r>
          </a:p>
          <a:p>
            <a:pPr lvl="1"/>
            <a:r>
              <a:rPr lang="en-US" sz="1400" dirty="0" smtClean="0"/>
              <a:t>Organizational Structure</a:t>
            </a:r>
          </a:p>
          <a:p>
            <a:pPr lvl="1"/>
            <a:r>
              <a:rPr lang="en-US" sz="1400" dirty="0" smtClean="0"/>
              <a:t>Cost and Schedule Performance Status</a:t>
            </a:r>
          </a:p>
          <a:p>
            <a:r>
              <a:rPr lang="en-US" sz="1400" dirty="0" smtClean="0"/>
              <a:t>Summary</a:t>
            </a:r>
          </a:p>
          <a:p>
            <a:r>
              <a:rPr lang="en-US" sz="1400" dirty="0" smtClean="0"/>
              <a:t>Supporting Material</a:t>
            </a:r>
          </a:p>
          <a:p>
            <a:pPr lvl="1"/>
            <a:r>
              <a:rPr lang="en-US" sz="1400" dirty="0" smtClean="0"/>
              <a:t>Key Documents</a:t>
            </a:r>
          </a:p>
          <a:p>
            <a:pPr lvl="1"/>
            <a:r>
              <a:rPr lang="en-US" sz="1400" dirty="0" smtClean="0"/>
              <a:t>Past Review recommendations</a:t>
            </a:r>
          </a:p>
          <a:p>
            <a:pPr lvl="1"/>
            <a:r>
              <a:rPr lang="en-US" sz="1400" dirty="0" smtClean="0"/>
              <a:t>BCR summaries</a:t>
            </a:r>
          </a:p>
          <a:p>
            <a:endParaRPr lang="en-US" sz="1400" dirty="0"/>
          </a:p>
        </p:txBody>
      </p:sp>
      <p:sp>
        <p:nvSpPr>
          <p:cNvPr id="8" name="TextBox 7"/>
          <p:cNvSpPr txBox="1"/>
          <p:nvPr/>
        </p:nvSpPr>
        <p:spPr>
          <a:xfrm>
            <a:off x="6781800" y="3721953"/>
            <a:ext cx="20574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76" y="133350"/>
            <a:ext cx="6369424" cy="417910"/>
          </a:xfrm>
        </p:spPr>
        <p:txBody>
          <a:bodyPr/>
          <a:lstStyle/>
          <a:p>
            <a:r>
              <a:rPr lang="en-US" dirty="0" smtClean="0"/>
              <a:t>Insertion Tool – </a:t>
            </a:r>
            <a:r>
              <a:rPr lang="en-US" dirty="0" err="1" smtClean="0"/>
              <a:t>Dwg</a:t>
            </a:r>
            <a:r>
              <a:rPr lang="en-US" dirty="0" smtClean="0"/>
              <a:t>. Released, Parts Procured</a:t>
            </a:r>
            <a:endParaRPr lang="en-US" dirty="0"/>
          </a:p>
        </p:txBody>
      </p:sp>
      <p:sp>
        <p:nvSpPr>
          <p:cNvPr id="3" name="Content Placeholder 2"/>
          <p:cNvSpPr>
            <a:spLocks noGrp="1"/>
          </p:cNvSpPr>
          <p:nvPr>
            <p:ph idx="1"/>
          </p:nvPr>
        </p:nvSpPr>
        <p:spPr/>
        <p:txBody>
          <a:bodyPr/>
          <a:lstStyle/>
          <a:p>
            <a:r>
              <a:rPr lang="en-US" sz="1600" dirty="0"/>
              <a:t>Shutter units get swapped out on the telescope every year</a:t>
            </a:r>
          </a:p>
          <a:p>
            <a:pPr lvl="1"/>
            <a:r>
              <a:rPr lang="en-US" sz="1600" dirty="0"/>
              <a:t>2 Shutter units are built and delivered, providing a standby unit ready for installation</a:t>
            </a:r>
          </a:p>
          <a:p>
            <a:pPr lvl="1"/>
            <a:r>
              <a:rPr lang="en-US" sz="1600" dirty="0"/>
              <a:t>Each unit is fully modular, to allow for complete swap-out in a day-shift access</a:t>
            </a:r>
          </a:p>
          <a:p>
            <a:pPr lvl="1"/>
            <a:r>
              <a:rPr lang="en-US" sz="1600" dirty="0"/>
              <a:t>The bench-top assembly and test stand will be used for repairing, servicing, refurbishing, and re-testing the swapped out unit, so it is ready for quick re-integration if needed</a:t>
            </a:r>
          </a:p>
          <a:p>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664" y="2284055"/>
            <a:ext cx="4332394" cy="247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708" y="2257638"/>
            <a:ext cx="4019391" cy="25922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42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Shutter Blades Procurement</a:t>
            </a:r>
          </a:p>
        </p:txBody>
      </p:sp>
      <p:sp>
        <p:nvSpPr>
          <p:cNvPr id="3" name="Content Placeholder 2"/>
          <p:cNvSpPr>
            <a:spLocks noGrp="1"/>
          </p:cNvSpPr>
          <p:nvPr>
            <p:ph idx="1"/>
          </p:nvPr>
        </p:nvSpPr>
        <p:spPr/>
        <p:txBody>
          <a:bodyPr>
            <a:normAutofit fontScale="92500" lnSpcReduction="10000"/>
          </a:bodyPr>
          <a:lstStyle/>
          <a:p>
            <a:r>
              <a:rPr lang="en-US" sz="1800" dirty="0"/>
              <a:t>Last of the large Camera procurements &gt; $200k</a:t>
            </a:r>
          </a:p>
          <a:p>
            <a:endParaRPr lang="en-US" sz="1800" dirty="0"/>
          </a:p>
          <a:p>
            <a:r>
              <a:rPr lang="en-US" sz="1800" dirty="0"/>
              <a:t>Contract  Awarded on 2/27/2018 with same vendor of the prototype blades (San Diego Composites)</a:t>
            </a:r>
          </a:p>
          <a:p>
            <a:endParaRPr lang="en-US" sz="1800" dirty="0"/>
          </a:p>
          <a:p>
            <a:r>
              <a:rPr lang="en-US" sz="1800" dirty="0"/>
              <a:t>Phase I</a:t>
            </a:r>
          </a:p>
          <a:p>
            <a:pPr lvl="1"/>
            <a:r>
              <a:rPr lang="en-US" sz="1800" dirty="0"/>
              <a:t>Preliminary Manufacturing  Plan received 3/26/2018</a:t>
            </a:r>
          </a:p>
          <a:p>
            <a:pPr lvl="1"/>
            <a:r>
              <a:rPr lang="en-US" sz="1800" dirty="0"/>
              <a:t>Raw material procured at Nippon (</a:t>
            </a:r>
            <a:r>
              <a:rPr lang="en-US" sz="1800" dirty="0" err="1"/>
              <a:t>Jp</a:t>
            </a:r>
            <a:r>
              <a:rPr lang="en-US" sz="1800" dirty="0"/>
              <a:t>)</a:t>
            </a:r>
          </a:p>
          <a:p>
            <a:pPr lvl="1"/>
            <a:r>
              <a:rPr lang="en-US" sz="1800" dirty="0"/>
              <a:t>Prepreg Impregnated at PAZT (USA)</a:t>
            </a:r>
          </a:p>
          <a:p>
            <a:pPr lvl="1"/>
            <a:r>
              <a:rPr lang="en-US" sz="1800" dirty="0"/>
              <a:t>Trial panel completed and inspected </a:t>
            </a:r>
            <a:r>
              <a:rPr lang="en-US" sz="1800" dirty="0" smtClean="0"/>
              <a:t>9/20/2018</a:t>
            </a:r>
            <a:endParaRPr lang="en-US" sz="1800" dirty="0"/>
          </a:p>
          <a:p>
            <a:pPr lvl="1"/>
            <a:endParaRPr lang="en-US" sz="1800" dirty="0"/>
          </a:p>
          <a:p>
            <a:r>
              <a:rPr lang="en-US" sz="1800" dirty="0"/>
              <a:t>Phase II</a:t>
            </a:r>
          </a:p>
          <a:p>
            <a:pPr lvl="1"/>
            <a:r>
              <a:rPr lang="en-US" sz="1800" dirty="0"/>
              <a:t>Some delay due to the assessment of minor defects in the fabric</a:t>
            </a:r>
          </a:p>
          <a:p>
            <a:pPr lvl="1"/>
            <a:r>
              <a:rPr lang="en-US" sz="1800" dirty="0" smtClean="0"/>
              <a:t>Delivered 1/30/2019</a:t>
            </a:r>
            <a:endParaRPr lang="en-US" sz="1800" dirty="0"/>
          </a:p>
          <a:p>
            <a:pPr marL="342892" lvl="2" indent="-342892"/>
            <a:endParaRPr lang="en-US" dirty="0"/>
          </a:p>
        </p:txBody>
      </p:sp>
    </p:spTree>
    <p:extLst>
      <p:ext uri="{BB962C8B-B14F-4D97-AF65-F5344CB8AC3E}">
        <p14:creationId xmlns:p14="http://schemas.microsoft.com/office/powerpoint/2010/main" val="1098299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lstStyle/>
          <a:p>
            <a:r>
              <a:rPr lang="en-US" dirty="0"/>
              <a:t>Prototype Accomplishments</a:t>
            </a:r>
          </a:p>
        </p:txBody>
      </p:sp>
      <p:sp>
        <p:nvSpPr>
          <p:cNvPr id="3" name="Content Placeholder 2"/>
          <p:cNvSpPr>
            <a:spLocks noGrp="1"/>
          </p:cNvSpPr>
          <p:nvPr>
            <p:ph idx="1"/>
          </p:nvPr>
        </p:nvSpPr>
        <p:spPr/>
        <p:txBody>
          <a:bodyPr/>
          <a:lstStyle/>
          <a:p>
            <a:r>
              <a:rPr lang="en-US" sz="1600" dirty="0"/>
              <a:t>Original Blade prototyping effort was completed on 8/29/2016, with bond process trials complete by June 2017</a:t>
            </a:r>
          </a:p>
          <a:p>
            <a:r>
              <a:rPr lang="en-US" sz="1600" dirty="0"/>
              <a:t>Installed in the Shutter prototype used to verify :</a:t>
            </a:r>
          </a:p>
          <a:p>
            <a:pPr lvl="1"/>
            <a:r>
              <a:rPr lang="en-US" sz="1300" dirty="0"/>
              <a:t>The Light Attenuation factor, Req. C-SHUT-29</a:t>
            </a:r>
          </a:p>
          <a:p>
            <a:pPr lvl="1"/>
            <a:r>
              <a:rPr lang="en-US" sz="1300" dirty="0"/>
              <a:t>The life duration, Req. C-SHUT-24</a:t>
            </a:r>
          </a:p>
          <a:p>
            <a:r>
              <a:rPr lang="en-US" sz="1600" dirty="0"/>
              <a:t>Blades Features Validated by Prototype : </a:t>
            </a:r>
            <a:endParaRPr lang="en-US" sz="1600" dirty="0" smtClean="0"/>
          </a:p>
          <a:p>
            <a:pPr lvl="1"/>
            <a:r>
              <a:rPr lang="en-US" sz="1800" dirty="0" smtClean="0"/>
              <a:t>Mass</a:t>
            </a:r>
          </a:p>
          <a:p>
            <a:pPr lvl="1"/>
            <a:r>
              <a:rPr lang="en-US" sz="1800" dirty="0" smtClean="0"/>
              <a:t>Stiffness </a:t>
            </a:r>
            <a:r>
              <a:rPr lang="en-US" sz="1800" dirty="0"/>
              <a:t>and </a:t>
            </a:r>
            <a:r>
              <a:rPr lang="en-US" sz="1800" dirty="0" smtClean="0"/>
              <a:t>Strength</a:t>
            </a:r>
          </a:p>
          <a:p>
            <a:pPr lvl="1"/>
            <a:r>
              <a:rPr lang="en-US" sz="1800" dirty="0" smtClean="0"/>
              <a:t>Flatness</a:t>
            </a:r>
          </a:p>
          <a:p>
            <a:pPr lvl="1"/>
            <a:r>
              <a:rPr lang="en-US" sz="1800" dirty="0" smtClean="0"/>
              <a:t>Manufacturing processes</a:t>
            </a:r>
          </a:p>
          <a:p>
            <a:pPr lvl="1"/>
            <a:r>
              <a:rPr lang="en-US" sz="1800" dirty="0" smtClean="0"/>
              <a:t>Chicane bonding</a:t>
            </a:r>
          </a:p>
          <a:p>
            <a:pPr lvl="1"/>
            <a:r>
              <a:rPr lang="en-US" sz="1800" dirty="0" smtClean="0"/>
              <a:t>Drive </a:t>
            </a:r>
            <a:r>
              <a:rPr lang="en-US" sz="1800" dirty="0"/>
              <a:t>bracket </a:t>
            </a:r>
            <a:r>
              <a:rPr lang="en-US" sz="1800" dirty="0" smtClean="0"/>
              <a:t>bonding</a:t>
            </a:r>
          </a:p>
          <a:p>
            <a:pPr lvl="1"/>
            <a:r>
              <a:rPr lang="en-US" sz="1800" dirty="0" smtClean="0"/>
              <a:t>Guide </a:t>
            </a:r>
            <a:r>
              <a:rPr lang="en-US" sz="1800" dirty="0"/>
              <a:t>bracket bonding</a:t>
            </a:r>
          </a:p>
          <a:p>
            <a:pPr lvl="1"/>
            <a:endParaRPr lang="en-US" sz="1400" dirty="0"/>
          </a:p>
          <a:p>
            <a:endParaRPr lang="en-US" sz="1600" dirty="0"/>
          </a:p>
        </p:txBody>
      </p:sp>
    </p:spTree>
    <p:extLst>
      <p:ext uri="{BB962C8B-B14F-4D97-AF65-F5344CB8AC3E}">
        <p14:creationId xmlns:p14="http://schemas.microsoft.com/office/powerpoint/2010/main" val="184630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29100" y="2343151"/>
            <a:ext cx="3761403" cy="2303786"/>
          </a:xfrm>
          <a:prstGeom prst="rect">
            <a:avLst/>
          </a:prstGeom>
        </p:spPr>
      </p:pic>
      <p:sp>
        <p:nvSpPr>
          <p:cNvPr id="2" name="Title 1"/>
          <p:cNvSpPr>
            <a:spLocks noGrp="1"/>
          </p:cNvSpPr>
          <p:nvPr>
            <p:ph type="title"/>
          </p:nvPr>
        </p:nvSpPr>
        <p:spPr/>
        <p:txBody>
          <a:bodyPr/>
          <a:lstStyle/>
          <a:p>
            <a:r>
              <a:rPr lang="en-US" dirty="0"/>
              <a:t>Trial Panel – Phase I</a:t>
            </a:r>
          </a:p>
        </p:txBody>
      </p:sp>
      <p:sp>
        <p:nvSpPr>
          <p:cNvPr id="3" name="Content Placeholder 2"/>
          <p:cNvSpPr>
            <a:spLocks noGrp="1"/>
          </p:cNvSpPr>
          <p:nvPr>
            <p:ph idx="1"/>
          </p:nvPr>
        </p:nvSpPr>
        <p:spPr>
          <a:xfrm>
            <a:off x="152400" y="760810"/>
            <a:ext cx="8839200" cy="1495092"/>
          </a:xfrm>
        </p:spPr>
        <p:txBody>
          <a:bodyPr>
            <a:normAutofit fontScale="47500" lnSpcReduction="20000"/>
          </a:bodyPr>
          <a:lstStyle/>
          <a:p>
            <a:r>
              <a:rPr lang="en-US" dirty="0"/>
              <a:t>San Diego Composites has the Production Blade contract, to deliver 2 sets of production blades, complete with leading / trailing edge features.</a:t>
            </a:r>
          </a:p>
          <a:p>
            <a:r>
              <a:rPr lang="en-US" dirty="0"/>
              <a:t>Current Status:</a:t>
            </a:r>
          </a:p>
          <a:p>
            <a:pPr lvl="1"/>
            <a:r>
              <a:rPr lang="en-US" dirty="0"/>
              <a:t>Completion of a full-size process trial; delivered complete inspection report</a:t>
            </a:r>
          </a:p>
          <a:p>
            <a:pPr lvl="1"/>
            <a:r>
              <a:rPr lang="en-US" dirty="0"/>
              <a:t>Defective fabric issues currently being addressed</a:t>
            </a:r>
          </a:p>
          <a:p>
            <a:r>
              <a:rPr lang="en-US" dirty="0"/>
              <a:t>Results of the process trial:</a:t>
            </a:r>
          </a:p>
          <a:p>
            <a:pPr lvl="1"/>
            <a:r>
              <a:rPr lang="en-US" dirty="0"/>
              <a:t>Thickness w/in tolerance- Requirement:4.5mm (+0.3 -0.0) </a:t>
            </a:r>
            <a:r>
              <a:rPr lang="en-US" dirty="0">
                <a:solidFill>
                  <a:srgbClr val="FF0000"/>
                </a:solidFill>
              </a:rPr>
              <a:t>Measured: 4.75mm</a:t>
            </a:r>
          </a:p>
          <a:p>
            <a:pPr lvl="1"/>
            <a:r>
              <a:rPr lang="en-US" dirty="0"/>
              <a:t>Flatness w/in tolerance- Requirement: 0.75mm </a:t>
            </a:r>
            <a:r>
              <a:rPr lang="en-US" dirty="0">
                <a:solidFill>
                  <a:srgbClr val="FF0000"/>
                </a:solidFill>
              </a:rPr>
              <a:t>Measured: 0.3mm</a:t>
            </a:r>
          </a:p>
          <a:p>
            <a:pPr lvl="1"/>
            <a:r>
              <a:rPr lang="en-US" dirty="0"/>
              <a:t>SDC has demonstrated they can repeat processes shown on the Prototype Blade development</a:t>
            </a:r>
          </a:p>
        </p:txBody>
      </p:sp>
      <p:sp>
        <p:nvSpPr>
          <p:cNvPr id="8" name="TextBox 7"/>
          <p:cNvSpPr txBox="1">
            <a:spLocks noChangeArrowheads="1"/>
          </p:cNvSpPr>
          <p:nvPr/>
        </p:nvSpPr>
        <p:spPr bwMode="auto">
          <a:xfrm>
            <a:off x="5086350" y="4686300"/>
            <a:ext cx="2438400" cy="238527"/>
          </a:xfrm>
          <a:prstGeom prst="rect">
            <a:avLst/>
          </a:prstGeom>
          <a:solidFill>
            <a:schemeClr val="bg1"/>
          </a:solidFill>
          <a:ln w="9525">
            <a:no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rPr>
              <a:t>Knife Edge Machining; @ SDC</a:t>
            </a:r>
            <a:endParaRPr lang="en-US" sz="900" b="1" dirty="0">
              <a:solidFill>
                <a:srgbClr val="000099"/>
              </a:solidFill>
              <a:latin typeface="Arial" charset="0"/>
            </a:endParaRPr>
          </a:p>
        </p:txBody>
      </p:sp>
      <p:sp>
        <p:nvSpPr>
          <p:cNvPr id="6" name="TextBox 5"/>
          <p:cNvSpPr txBox="1">
            <a:spLocks noChangeArrowheads="1"/>
          </p:cNvSpPr>
          <p:nvPr/>
        </p:nvSpPr>
        <p:spPr bwMode="auto">
          <a:xfrm>
            <a:off x="507363" y="4596861"/>
            <a:ext cx="2518865" cy="238527"/>
          </a:xfrm>
          <a:prstGeom prst="rect">
            <a:avLst/>
          </a:prstGeom>
          <a:solidFill>
            <a:schemeClr val="bg1"/>
          </a:solidFill>
          <a:ln w="9525">
            <a:no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rPr>
              <a:t>Full-Size Process Trial Blade; @ SDC</a:t>
            </a:r>
            <a:endParaRPr lang="en-US" sz="900" b="1" dirty="0">
              <a:solidFill>
                <a:srgbClr val="000099"/>
              </a:solidFill>
              <a:latin typeface="Arial" charset="0"/>
            </a:endParaRPr>
          </a:p>
        </p:txBody>
      </p:sp>
      <p:pic>
        <p:nvPicPr>
          <p:cNvPr id="10" name="Picture 7" descr="LSST_Logo"/>
          <p:cNvPicPr>
            <a:picLocks noChangeAspect="1" noChangeArrowheads="1"/>
          </p:cNvPicPr>
          <p:nvPr/>
        </p:nvPicPr>
        <p:blipFill>
          <a:blip r:embed="rId3"/>
          <a:srcRect/>
          <a:stretch>
            <a:fillRect/>
          </a:stretch>
        </p:blipFill>
        <p:spPr bwMode="auto">
          <a:xfrm>
            <a:off x="7239000" y="14287"/>
            <a:ext cx="1905000" cy="406004"/>
          </a:xfrm>
          <a:prstGeom prst="rect">
            <a:avLst/>
          </a:prstGeom>
          <a:noFill/>
          <a:ln w="9525">
            <a:noFill/>
            <a:miter lim="800000"/>
            <a:headEnd/>
            <a:tailEnd/>
          </a:ln>
        </p:spPr>
      </p:pic>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90490" y="2424211"/>
            <a:ext cx="2477287" cy="1857965"/>
          </a:xfrm>
          <a:prstGeom prst="rect">
            <a:avLst/>
          </a:prstGeom>
        </p:spPr>
      </p:pic>
    </p:spTree>
    <p:extLst>
      <p:ext uri="{BB962C8B-B14F-4D97-AF65-F5344CB8AC3E}">
        <p14:creationId xmlns:p14="http://schemas.microsoft.com/office/powerpoint/2010/main" val="755680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735" y="0"/>
            <a:ext cx="6369424" cy="571431"/>
          </a:xfrm>
        </p:spPr>
        <p:txBody>
          <a:bodyPr/>
          <a:lstStyle/>
          <a:p>
            <a:r>
              <a:rPr lang="en-US" dirty="0"/>
              <a:t>Blade modal and structural tests completed and FEA model correlated</a:t>
            </a:r>
          </a:p>
        </p:txBody>
      </p:sp>
      <p:sp>
        <p:nvSpPr>
          <p:cNvPr id="3" name="Text Placeholder 2"/>
          <p:cNvSpPr>
            <a:spLocks noGrp="1"/>
          </p:cNvSpPr>
          <p:nvPr>
            <p:ph type="body" idx="4294967295"/>
          </p:nvPr>
        </p:nvSpPr>
        <p:spPr>
          <a:xfrm>
            <a:off x="1428750" y="749281"/>
            <a:ext cx="3829050" cy="1651020"/>
          </a:xfrm>
        </p:spPr>
        <p:txBody>
          <a:bodyPr/>
          <a:lstStyle/>
          <a:p>
            <a:r>
              <a:rPr lang="en-US" sz="1350" dirty="0"/>
              <a:t>Blade </a:t>
            </a:r>
            <a:r>
              <a:rPr lang="en-US" sz="1350" dirty="0" err="1"/>
              <a:t>stiffnesses</a:t>
            </a:r>
            <a:r>
              <a:rPr lang="en-US" sz="1350" dirty="0"/>
              <a:t> were measured to finalize bracket bonding tolerances and guide wear test load definition</a:t>
            </a:r>
          </a:p>
          <a:p>
            <a:r>
              <a:rPr lang="en-US" sz="1350" dirty="0"/>
              <a:t>Vibration frequencies determined by modal testing</a:t>
            </a:r>
          </a:p>
          <a:p>
            <a:r>
              <a:rPr lang="en-US" sz="1350" dirty="0"/>
              <a:t>Test results were used for correlating the FEA model </a:t>
            </a:r>
            <a:r>
              <a:rPr lang="en-US" sz="1350" dirty="0" smtClean="0"/>
              <a:t>(within 1-2</a:t>
            </a:r>
            <a:r>
              <a:rPr lang="en-US" sz="1350" dirty="0"/>
              <a:t>% of measured value)</a:t>
            </a:r>
          </a:p>
          <a:p>
            <a:endParaRPr lang="en-US" sz="1350" dirty="0"/>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5600701" y="685800"/>
            <a:ext cx="2286000" cy="4064000"/>
          </a:xfrm>
          <a:prstGeom prst="rect">
            <a:avLst/>
          </a:prstGeom>
          <a:noFill/>
          <a:ln w="9525">
            <a:noFill/>
            <a:miter lim="800000"/>
            <a:headEnd/>
            <a:tailEnd/>
          </a:ln>
        </p:spPr>
      </p:pic>
      <p:sp>
        <p:nvSpPr>
          <p:cNvPr id="5" name="TextBox 6"/>
          <p:cNvSpPr txBox="1">
            <a:spLocks noChangeArrowheads="1"/>
          </p:cNvSpPr>
          <p:nvPr/>
        </p:nvSpPr>
        <p:spPr bwMode="auto">
          <a:xfrm>
            <a:off x="4457701" y="2857033"/>
            <a:ext cx="1143000" cy="415498"/>
          </a:xfrm>
          <a:prstGeom prst="rect">
            <a:avLst/>
          </a:prstGeom>
          <a:solidFill>
            <a:schemeClr val="bg1"/>
          </a:solidFill>
          <a:ln w="9525">
            <a:noFill/>
            <a:miter lim="800000"/>
            <a:headEnd/>
            <a:tailEnd/>
          </a:ln>
        </p:spPr>
        <p:txBody>
          <a:bodyPr wrap="square">
            <a:spAutoFit/>
          </a:bodyPr>
          <a:lstStyle/>
          <a:p>
            <a:pPr algn="ctr"/>
            <a:r>
              <a:rPr lang="en-US" sz="1050" b="1" u="sng" dirty="0">
                <a:solidFill>
                  <a:srgbClr val="000099"/>
                </a:solidFill>
              </a:rPr>
              <a:t>Leading Blade </a:t>
            </a:r>
          </a:p>
          <a:p>
            <a:pPr algn="ctr"/>
            <a:r>
              <a:rPr lang="en-US" sz="1050" b="1" u="sng" dirty="0">
                <a:solidFill>
                  <a:srgbClr val="000099"/>
                </a:solidFill>
              </a:rPr>
              <a:t>Modal Testing</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17871" y="2450780"/>
            <a:ext cx="2870444" cy="1122844"/>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14451" y="3609612"/>
            <a:ext cx="2873864" cy="1190989"/>
          </a:xfrm>
          <a:prstGeom prst="rect">
            <a:avLst/>
          </a:prstGeom>
          <a:noFill/>
          <a:ln w="9525">
            <a:noFill/>
            <a:miter lim="800000"/>
            <a:headEnd/>
            <a:tailEnd/>
          </a:ln>
        </p:spPr>
      </p:pic>
      <p:sp>
        <p:nvSpPr>
          <p:cNvPr id="14" name="TextBox 13"/>
          <p:cNvSpPr txBox="1"/>
          <p:nvPr/>
        </p:nvSpPr>
        <p:spPr>
          <a:xfrm>
            <a:off x="3734248" y="3886200"/>
            <a:ext cx="1301677" cy="415498"/>
          </a:xfrm>
          <a:prstGeom prst="rect">
            <a:avLst/>
          </a:prstGeom>
          <a:solidFill>
            <a:schemeClr val="bg1"/>
          </a:solidFill>
          <a:ln w="9525">
            <a:noFill/>
            <a:miter lim="800000"/>
            <a:headEnd/>
            <a:tailEnd/>
          </a:ln>
        </p:spPr>
        <p:txBody>
          <a:bodyPr wrap="square">
            <a:spAutoFit/>
          </a:bodyPr>
          <a:lstStyle>
            <a:defPPr>
              <a:defRPr lang="en-US"/>
            </a:defPPr>
            <a:lvl1pPr algn="ctr">
              <a:defRPr sz="1400" b="1" u="sng">
                <a:solidFill>
                  <a:srgbClr val="000099"/>
                </a:solidFill>
              </a:defRPr>
            </a:lvl1pPr>
          </a:lstStyle>
          <a:p>
            <a:r>
              <a:rPr lang="en-US" sz="1050" dirty="0"/>
              <a:t>Modal test results</a:t>
            </a:r>
          </a:p>
          <a:p>
            <a:r>
              <a:rPr lang="en-US" sz="1050" dirty="0"/>
              <a:t>37.8 Hz; 59 Hz</a:t>
            </a:r>
          </a:p>
        </p:txBody>
      </p:sp>
    </p:spTree>
    <p:extLst>
      <p:ext uri="{BB962C8B-B14F-4D97-AF65-F5344CB8AC3E}">
        <p14:creationId xmlns:p14="http://schemas.microsoft.com/office/powerpoint/2010/main" val="3089951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Production Blades Ready</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022679" y="696323"/>
            <a:ext cx="2572789" cy="193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755" y="2646754"/>
            <a:ext cx="2944368" cy="220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Users\oriunno\OneDrive - SLAC National Accelerator Laboratory\LSST\Shutter\Shutter Proc\LSSTShutterBlades_Photos Nov2018\IMG_2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731305" y="639936"/>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oriunno\OneDrive - SLAC National Accelerator Laboratory\LSST\Shutter\Shutter Proc\LSSTShutterBlades_Photos Nov2018\IMG_19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049"/>
          <a:stretch/>
        </p:blipFill>
        <p:spPr bwMode="auto">
          <a:xfrm>
            <a:off x="597298" y="2974488"/>
            <a:ext cx="3200454"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9215" y="2397578"/>
            <a:ext cx="2677784" cy="253916"/>
          </a:xfrm>
          <a:prstGeom prst="rect">
            <a:avLst/>
          </a:prstGeom>
          <a:noFill/>
        </p:spPr>
        <p:txBody>
          <a:bodyPr wrap="none" lIns="68580" tIns="34290" rIns="68580" bIns="34290" rtlCol="0">
            <a:spAutoFit/>
          </a:bodyPr>
          <a:lstStyle/>
          <a:p>
            <a:r>
              <a:rPr lang="en-US" sz="1200" dirty="0" smtClean="0"/>
              <a:t>Blade before the bonding with the edges</a:t>
            </a:r>
            <a:endParaRPr lang="en-US" sz="1200" dirty="0"/>
          </a:p>
        </p:txBody>
      </p:sp>
      <p:sp>
        <p:nvSpPr>
          <p:cNvPr id="10" name="TextBox 9"/>
          <p:cNvSpPr txBox="1"/>
          <p:nvPr/>
        </p:nvSpPr>
        <p:spPr>
          <a:xfrm>
            <a:off x="5592221" y="4554367"/>
            <a:ext cx="1444947" cy="346249"/>
          </a:xfrm>
          <a:prstGeom prst="rect">
            <a:avLst/>
          </a:prstGeom>
          <a:noFill/>
        </p:spPr>
        <p:txBody>
          <a:bodyPr wrap="none" lIns="68580" tIns="34290" rIns="68580" bIns="34290" rtlCol="0">
            <a:spAutoFit/>
          </a:bodyPr>
          <a:lstStyle/>
          <a:p>
            <a:r>
              <a:rPr lang="en-US" dirty="0">
                <a:solidFill>
                  <a:srgbClr val="FFFF00"/>
                </a:solidFill>
              </a:rPr>
              <a:t>Bonded Blade</a:t>
            </a:r>
          </a:p>
        </p:txBody>
      </p:sp>
      <p:sp>
        <p:nvSpPr>
          <p:cNvPr id="11" name="TextBox 10"/>
          <p:cNvSpPr txBox="1"/>
          <p:nvPr/>
        </p:nvSpPr>
        <p:spPr>
          <a:xfrm>
            <a:off x="5268321" y="2217819"/>
            <a:ext cx="1444947" cy="346249"/>
          </a:xfrm>
          <a:prstGeom prst="rect">
            <a:avLst/>
          </a:prstGeom>
          <a:noFill/>
        </p:spPr>
        <p:txBody>
          <a:bodyPr wrap="none" lIns="68580" tIns="34290" rIns="68580" bIns="34290" rtlCol="0">
            <a:spAutoFit/>
          </a:bodyPr>
          <a:lstStyle/>
          <a:p>
            <a:r>
              <a:rPr lang="en-US" dirty="0">
                <a:solidFill>
                  <a:srgbClr val="FFFF00"/>
                </a:solidFill>
              </a:rPr>
              <a:t>Bonded Blade</a:t>
            </a:r>
          </a:p>
        </p:txBody>
      </p:sp>
      <p:sp>
        <p:nvSpPr>
          <p:cNvPr id="12" name="TextBox 11"/>
          <p:cNvSpPr txBox="1"/>
          <p:nvPr/>
        </p:nvSpPr>
        <p:spPr>
          <a:xfrm>
            <a:off x="2647952" y="3238501"/>
            <a:ext cx="681405" cy="346249"/>
          </a:xfrm>
          <a:prstGeom prst="rect">
            <a:avLst/>
          </a:prstGeom>
          <a:noFill/>
        </p:spPr>
        <p:txBody>
          <a:bodyPr wrap="none" lIns="68580" tIns="34290" rIns="68580" bIns="34290" rtlCol="0">
            <a:spAutoFit/>
          </a:bodyPr>
          <a:lstStyle/>
          <a:p>
            <a:r>
              <a:rPr lang="en-US" dirty="0" smtClean="0">
                <a:solidFill>
                  <a:srgbClr val="FFFF00"/>
                </a:solidFill>
              </a:rPr>
              <a:t>Edges</a:t>
            </a:r>
            <a:endParaRPr lang="en-US" dirty="0">
              <a:solidFill>
                <a:srgbClr val="FFFF00"/>
              </a:solidFill>
            </a:endParaRPr>
          </a:p>
        </p:txBody>
      </p:sp>
    </p:spTree>
    <p:extLst>
      <p:ext uri="{BB962C8B-B14F-4D97-AF65-F5344CB8AC3E}">
        <p14:creationId xmlns:p14="http://schemas.microsoft.com/office/powerpoint/2010/main" val="2835649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6187" y="2295102"/>
            <a:ext cx="3572540" cy="16655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p:txBody>
          <a:bodyPr/>
          <a:lstStyle/>
          <a:p>
            <a:r>
              <a:rPr lang="en-US" dirty="0" smtClean="0"/>
              <a:t>Blade Metrology </a:t>
            </a:r>
            <a:r>
              <a:rPr lang="en-US" dirty="0"/>
              <a:t>Inspection</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6107" y="1964018"/>
            <a:ext cx="2509274" cy="266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oriunno\OneDrive - SLAC National Accelerator Laboratory\LSST\Shutter\Shutter Proc\PO180824_ShutterBlades_Photos\IMG_27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5" r="47124" b="27565"/>
          <a:stretch/>
        </p:blipFill>
        <p:spPr bwMode="auto">
          <a:xfrm>
            <a:off x="6427884" y="1712214"/>
            <a:ext cx="2463023" cy="24605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039" y="687838"/>
            <a:ext cx="8303911" cy="925809"/>
          </a:xfrm>
          <a:prstGeom prst="rect">
            <a:avLst/>
          </a:prstGeom>
          <a:solidFill>
            <a:schemeClr val="bg1"/>
          </a:solidFill>
        </p:spPr>
        <p:txBody>
          <a:bodyPr wrap="square" lIns="68580" tIns="34290" rIns="68580" bIns="34290" rtlCol="0">
            <a:normAutofit fontScale="92500"/>
          </a:bodyPr>
          <a:lstStyle/>
          <a:p>
            <a:pPr marL="214313" indent="-214313">
              <a:buFont typeface="Arial" panose="020B0604020202020204" pitchFamily="34" charset="0"/>
              <a:buChar char="•"/>
            </a:pPr>
            <a:r>
              <a:rPr lang="en-US" dirty="0"/>
              <a:t>All dimensions </a:t>
            </a:r>
            <a:r>
              <a:rPr lang="en-US" dirty="0" smtClean="0"/>
              <a:t>conform </a:t>
            </a:r>
            <a:r>
              <a:rPr lang="en-US" dirty="0"/>
              <a:t>to the fabrication drawings</a:t>
            </a:r>
          </a:p>
          <a:p>
            <a:pPr marL="214313" indent="-214313">
              <a:buFont typeface="Arial" panose="020B0604020202020204" pitchFamily="34" charset="0"/>
              <a:buChar char="•"/>
            </a:pPr>
            <a:r>
              <a:rPr lang="en-US" dirty="0"/>
              <a:t>One </a:t>
            </a:r>
            <a:r>
              <a:rPr lang="en-US" dirty="0" smtClean="0"/>
              <a:t>Non-Conformity :  </a:t>
            </a:r>
            <a:r>
              <a:rPr lang="en-US" dirty="0"/>
              <a:t>systematic error probably due to a misunderstanding of the Datum</a:t>
            </a:r>
          </a:p>
          <a:p>
            <a:pPr marL="214313" indent="-214313">
              <a:buFont typeface="Arial" panose="020B0604020202020204" pitchFamily="34" charset="0"/>
              <a:buChar char="•"/>
            </a:pPr>
            <a:r>
              <a:rPr lang="en-US" dirty="0"/>
              <a:t>V</a:t>
            </a:r>
            <a:r>
              <a:rPr lang="en-US" dirty="0" smtClean="0"/>
              <a:t>isual </a:t>
            </a:r>
            <a:r>
              <a:rPr lang="en-US" dirty="0"/>
              <a:t>inspection </a:t>
            </a:r>
            <a:r>
              <a:rPr lang="en-US" dirty="0" smtClean="0"/>
              <a:t>looks </a:t>
            </a:r>
            <a:r>
              <a:rPr lang="en-US" dirty="0" err="1" smtClean="0"/>
              <a:t>satisfactorym</a:t>
            </a:r>
            <a:r>
              <a:rPr lang="en-US" dirty="0" smtClean="0"/>
              <a:t>, </a:t>
            </a:r>
            <a:r>
              <a:rPr lang="en-US" dirty="0"/>
              <a:t>the chicane </a:t>
            </a:r>
            <a:r>
              <a:rPr lang="en-US" dirty="0" smtClean="0"/>
              <a:t> flushes with </a:t>
            </a:r>
            <a:r>
              <a:rPr lang="en-US" dirty="0"/>
              <a:t>the CF skin </a:t>
            </a:r>
          </a:p>
        </p:txBody>
      </p:sp>
    </p:spTree>
    <p:extLst>
      <p:ext uri="{BB962C8B-B14F-4D97-AF65-F5344CB8AC3E}">
        <p14:creationId xmlns:p14="http://schemas.microsoft.com/office/powerpoint/2010/main" val="210806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1088" y="133350"/>
            <a:ext cx="6080312" cy="417910"/>
          </a:xfrm>
        </p:spPr>
        <p:txBody>
          <a:bodyPr/>
          <a:lstStyle/>
          <a:p>
            <a:r>
              <a:rPr lang="en-US" dirty="0" smtClean="0"/>
              <a:t>Shutter Assembly Status </a:t>
            </a:r>
            <a:endParaRPr lang="en-US" dirty="0"/>
          </a:p>
        </p:txBody>
      </p:sp>
      <p:sp>
        <p:nvSpPr>
          <p:cNvPr id="5" name="Content Placeholder 4"/>
          <p:cNvSpPr>
            <a:spLocks noGrp="1"/>
          </p:cNvSpPr>
          <p:nvPr>
            <p:ph idx="1"/>
          </p:nvPr>
        </p:nvSpPr>
        <p:spPr/>
        <p:txBody>
          <a:bodyPr/>
          <a:lstStyle/>
          <a:p>
            <a:r>
              <a:rPr lang="en-US" dirty="0" smtClean="0"/>
              <a:t>All assembly procedures released</a:t>
            </a:r>
          </a:p>
          <a:p>
            <a:r>
              <a:rPr lang="en-US" dirty="0" smtClean="0"/>
              <a:t>All blades (two sets) have been bonded</a:t>
            </a:r>
          </a:p>
          <a:p>
            <a:r>
              <a:rPr lang="en-US" dirty="0" err="1" smtClean="0"/>
              <a:t>Strongbacks</a:t>
            </a:r>
            <a:r>
              <a:rPr lang="en-US" dirty="0" smtClean="0"/>
              <a:t> and Motor Drive Assemblies completed</a:t>
            </a:r>
          </a:p>
          <a:p>
            <a:r>
              <a:rPr lang="en-US" dirty="0" smtClean="0"/>
              <a:t>In Progress</a:t>
            </a:r>
            <a:endParaRPr lang="en-US" dirty="0"/>
          </a:p>
          <a:p>
            <a:pPr lvl="1"/>
            <a:r>
              <a:rPr lang="en-US" dirty="0" smtClean="0"/>
              <a:t>Assembly with the Garage Plates and the Linear Guide</a:t>
            </a:r>
          </a:p>
          <a:p>
            <a:pPr lvl="1"/>
            <a:r>
              <a:rPr lang="en-US" dirty="0" smtClean="0"/>
              <a:t>Installation of the blades</a:t>
            </a:r>
          </a:p>
          <a:p>
            <a:pPr lvl="1"/>
            <a:r>
              <a:rPr lang="en-US" dirty="0" smtClean="0"/>
              <a:t>Integration with the Electronic Boxes </a:t>
            </a:r>
            <a:endParaRPr lang="en-US" dirty="0"/>
          </a:p>
        </p:txBody>
      </p:sp>
    </p:spTree>
    <p:extLst>
      <p:ext uri="{BB962C8B-B14F-4D97-AF65-F5344CB8AC3E}">
        <p14:creationId xmlns:p14="http://schemas.microsoft.com/office/powerpoint/2010/main" val="1506837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14AC2-2DA0-2342-9A74-A5650F855CEF}"/>
              </a:ext>
            </a:extLst>
          </p:cNvPr>
          <p:cNvSpPr>
            <a:spLocks noGrp="1"/>
          </p:cNvSpPr>
          <p:nvPr>
            <p:ph type="title"/>
          </p:nvPr>
        </p:nvSpPr>
        <p:spPr/>
        <p:txBody>
          <a:bodyPr/>
          <a:lstStyle/>
          <a:p>
            <a:r>
              <a:rPr lang="en-US" dirty="0" smtClean="0"/>
              <a:t>Pending - Shutter </a:t>
            </a:r>
            <a:r>
              <a:rPr lang="en-US" dirty="0"/>
              <a:t>Maintenance </a:t>
            </a:r>
            <a:r>
              <a:rPr lang="en-US" dirty="0" smtClean="0"/>
              <a:t>Procedures</a:t>
            </a:r>
            <a:endParaRPr lang="en-US" dirty="0"/>
          </a:p>
        </p:txBody>
      </p:sp>
      <p:sp>
        <p:nvSpPr>
          <p:cNvPr id="3" name="Content Placeholder 2">
            <a:extLst>
              <a:ext uri="{FF2B5EF4-FFF2-40B4-BE49-F238E27FC236}">
                <a16:creationId xmlns:a16="http://schemas.microsoft.com/office/drawing/2014/main" xmlns="" id="{E6ABAF53-C02E-3648-804E-4F83A29D5381}"/>
              </a:ext>
            </a:extLst>
          </p:cNvPr>
          <p:cNvSpPr>
            <a:spLocks noGrp="1"/>
          </p:cNvSpPr>
          <p:nvPr>
            <p:ph idx="1"/>
          </p:nvPr>
        </p:nvSpPr>
        <p:spPr/>
        <p:txBody>
          <a:bodyPr>
            <a:normAutofit fontScale="92500" lnSpcReduction="20000"/>
          </a:bodyPr>
          <a:lstStyle/>
          <a:p>
            <a:pPr marL="0" indent="0">
              <a:buNone/>
            </a:pPr>
            <a:r>
              <a:rPr lang="en-US" sz="2100" dirty="0"/>
              <a:t>With the exception of the swapping procedure which is very specific to the summit operation, all the maintenance procedures are a subset of the assembly procedures.</a:t>
            </a:r>
          </a:p>
          <a:p>
            <a:r>
              <a:rPr lang="en-US" sz="2100" dirty="0"/>
              <a:t>Inspect and service Shutter (on telescope)</a:t>
            </a:r>
          </a:p>
          <a:p>
            <a:r>
              <a:rPr lang="en-US" sz="2100" dirty="0"/>
              <a:t>Remove shutter (on telescope)</a:t>
            </a:r>
          </a:p>
          <a:p>
            <a:r>
              <a:rPr lang="en-US" sz="2100" dirty="0"/>
              <a:t>Integrate shutter (on telescope)</a:t>
            </a:r>
          </a:p>
          <a:p>
            <a:r>
              <a:rPr lang="en-US" sz="2100" dirty="0"/>
              <a:t>Perform shutter limited functional test (on telescope)</a:t>
            </a:r>
          </a:p>
          <a:p>
            <a:r>
              <a:rPr lang="en-US" sz="2100" dirty="0"/>
              <a:t>Perform shutter aliveness test (on telescope)</a:t>
            </a:r>
          </a:p>
          <a:p>
            <a:r>
              <a:rPr lang="en-US" sz="2100" dirty="0"/>
              <a:t>Perform shutter full functional test (on telescope)</a:t>
            </a:r>
          </a:p>
          <a:p>
            <a:r>
              <a:rPr lang="en-US" sz="2100" dirty="0"/>
              <a:t>Perform shutter run-in test (in clean room)</a:t>
            </a:r>
          </a:p>
          <a:p>
            <a:r>
              <a:rPr lang="en-US" sz="2100" dirty="0"/>
              <a:t>Remove shutter shrouds and filter garage plate (in clean room)</a:t>
            </a:r>
          </a:p>
          <a:p>
            <a:r>
              <a:rPr lang="en-US" sz="2100" dirty="0"/>
              <a:t>Replace shutter shrouds and filter garage plate (in clean room)</a:t>
            </a:r>
          </a:p>
          <a:p>
            <a:r>
              <a:rPr lang="en-US" sz="2100" dirty="0"/>
              <a:t>Remove/replace shutter belts (in clean room)</a:t>
            </a:r>
          </a:p>
          <a:p>
            <a:r>
              <a:rPr lang="en-US" sz="2100" dirty="0"/>
              <a:t>Lubricate shutter bearings (in clean room)</a:t>
            </a:r>
          </a:p>
          <a:p>
            <a:endParaRPr lang="en-US" dirty="0"/>
          </a:p>
        </p:txBody>
      </p:sp>
    </p:spTree>
    <p:extLst>
      <p:ext uri="{BB962C8B-B14F-4D97-AF65-F5344CB8AC3E}">
        <p14:creationId xmlns:p14="http://schemas.microsoft.com/office/powerpoint/2010/main" val="4087439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Pending  -LCA-15066</a:t>
            </a:r>
            <a:r>
              <a:rPr lang="en-US" dirty="0"/>
              <a:t>, </a:t>
            </a:r>
            <a:r>
              <a:rPr lang="en-US" dirty="0" smtClean="0"/>
              <a:t>Verification </a:t>
            </a:r>
            <a:r>
              <a:rPr lang="en-US" dirty="0"/>
              <a:t>Test </a:t>
            </a:r>
            <a:r>
              <a:rPr lang="en-US" dirty="0" smtClean="0"/>
              <a:t>Plan</a:t>
            </a:r>
            <a:endParaRPr lang="en-US" dirty="0"/>
          </a:p>
        </p:txBody>
      </p:sp>
      <p:pic>
        <p:nvPicPr>
          <p:cNvPr id="9" name="Picture 1"/>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1029231" y="892626"/>
            <a:ext cx="6515100" cy="398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6328" y="632982"/>
            <a:ext cx="8686800" cy="284693"/>
          </a:xfrm>
          <a:prstGeom prst="rect">
            <a:avLst/>
          </a:prstGeom>
        </p:spPr>
        <p:txBody>
          <a:bodyPr wrap="square" lIns="68580" tIns="34290" rIns="68580" bIns="34290">
            <a:spAutoFit/>
          </a:bodyPr>
          <a:lstStyle/>
          <a:p>
            <a:pPr marL="214313" indent="-214313">
              <a:buFont typeface="Arial" panose="020B0604020202020204" pitchFamily="34" charset="0"/>
              <a:buChar char="•"/>
            </a:pPr>
            <a:r>
              <a:rPr lang="en-US" sz="1400" b="1" dirty="0" smtClean="0"/>
              <a:t>It describes </a:t>
            </a:r>
            <a:r>
              <a:rPr lang="en-US" sz="1400" b="1" dirty="0"/>
              <a:t>plans for verifying we meet shutter requirements as laid out in LCA-56, “Shutter Specification</a:t>
            </a:r>
            <a:r>
              <a:rPr lang="en-US" sz="1400" b="1" dirty="0" smtClean="0"/>
              <a:t>”</a:t>
            </a:r>
            <a:endParaRPr lang="en-US" sz="1400" b="1" dirty="0"/>
          </a:p>
        </p:txBody>
      </p:sp>
    </p:spTree>
    <p:extLst>
      <p:ext uri="{BB962C8B-B14F-4D97-AF65-F5344CB8AC3E}">
        <p14:creationId xmlns:p14="http://schemas.microsoft.com/office/powerpoint/2010/main" val="214860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LSST </a:t>
            </a:r>
            <a:r>
              <a:rPr lang="en-US" dirty="0"/>
              <a:t>Camera </a:t>
            </a:r>
            <a:r>
              <a:rPr lang="en-US" dirty="0" smtClean="0"/>
              <a:t>Elements</a:t>
            </a:r>
            <a:endParaRPr lang="en-US" dirty="0"/>
          </a:p>
        </p:txBody>
      </p:sp>
      <p:pic>
        <p:nvPicPr>
          <p:cNvPr id="6"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14500" y="1028700"/>
            <a:ext cx="6629400" cy="381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34C7028C-57BD-4759-AA65-2F5732EAB2DA}"/>
              </a:ext>
            </a:extLst>
          </p:cNvPr>
          <p:cNvSpPr txBox="1"/>
          <p:nvPr/>
        </p:nvSpPr>
        <p:spPr>
          <a:xfrm>
            <a:off x="6623194" y="2759366"/>
            <a:ext cx="865754" cy="407804"/>
          </a:xfrm>
          <a:prstGeom prst="rect">
            <a:avLst/>
          </a:prstGeom>
          <a:noFill/>
          <a:ln>
            <a:noFill/>
          </a:ln>
        </p:spPr>
        <p:txBody>
          <a:bodyPr wrap="square" lIns="68580" tIns="34290" rIns="68580" bIns="34290" rtlCol="0">
            <a:spAutoFit/>
          </a:bodyPr>
          <a:lstStyle/>
          <a:p>
            <a:r>
              <a:rPr lang="en-US" sz="1100" b="1" dirty="0"/>
              <a:t>Utility Trunk</a:t>
            </a:r>
          </a:p>
          <a:p>
            <a:r>
              <a:rPr lang="en-US" sz="1100" b="1" dirty="0"/>
              <a:t>Structure</a:t>
            </a:r>
          </a:p>
        </p:txBody>
      </p:sp>
      <p:sp>
        <p:nvSpPr>
          <p:cNvPr id="8" name="TextBox 7">
            <a:extLst>
              <a:ext uri="{FF2B5EF4-FFF2-40B4-BE49-F238E27FC236}">
                <a16:creationId xmlns:a16="http://schemas.microsoft.com/office/drawing/2014/main" xmlns="" id="{E623103C-1F00-47A8-8C00-70F6C8E627DA}"/>
              </a:ext>
            </a:extLst>
          </p:cNvPr>
          <p:cNvSpPr txBox="1"/>
          <p:nvPr/>
        </p:nvSpPr>
        <p:spPr>
          <a:xfrm>
            <a:off x="5855894" y="3161507"/>
            <a:ext cx="801781" cy="407804"/>
          </a:xfrm>
          <a:prstGeom prst="rect">
            <a:avLst/>
          </a:prstGeom>
          <a:noFill/>
          <a:ln>
            <a:noFill/>
          </a:ln>
        </p:spPr>
        <p:txBody>
          <a:bodyPr wrap="square" lIns="68580" tIns="34290" rIns="68580" bIns="34290" rtlCol="0">
            <a:spAutoFit/>
          </a:bodyPr>
          <a:lstStyle/>
          <a:p>
            <a:r>
              <a:rPr lang="en-US" sz="1100" b="1" dirty="0"/>
              <a:t>Cryostat</a:t>
            </a:r>
          </a:p>
          <a:p>
            <a:r>
              <a:rPr lang="en-US" sz="1100" b="1" dirty="0"/>
              <a:t>Assembly </a:t>
            </a:r>
          </a:p>
        </p:txBody>
      </p:sp>
      <p:cxnSp>
        <p:nvCxnSpPr>
          <p:cNvPr id="9" name="Straight Arrow Connector 8">
            <a:extLst>
              <a:ext uri="{FF2B5EF4-FFF2-40B4-BE49-F238E27FC236}">
                <a16:creationId xmlns:a16="http://schemas.microsoft.com/office/drawing/2014/main" xmlns="" id="{9ABE739F-B09C-4A0D-8986-947528FC9DA4}"/>
              </a:ext>
            </a:extLst>
          </p:cNvPr>
          <p:cNvCxnSpPr/>
          <p:nvPr/>
        </p:nvCxnSpPr>
        <p:spPr>
          <a:xfrm flipH="1" flipV="1">
            <a:off x="6811161" y="2359315"/>
            <a:ext cx="93321" cy="400052"/>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xmlns="" id="{31ED9F8A-24AC-44B7-AC24-81BEAEB29946}"/>
              </a:ext>
            </a:extLst>
          </p:cNvPr>
          <p:cNvCxnSpPr>
            <a:cxnSpLocks/>
          </p:cNvCxnSpPr>
          <p:nvPr/>
        </p:nvCxnSpPr>
        <p:spPr>
          <a:xfrm flipH="1" flipV="1">
            <a:off x="6179496" y="2769094"/>
            <a:ext cx="57150" cy="37268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xmlns="" id="{E623103C-1F00-47A8-8C00-70F6C8E627DA}"/>
              </a:ext>
            </a:extLst>
          </p:cNvPr>
          <p:cNvSpPr txBox="1"/>
          <p:nvPr/>
        </p:nvSpPr>
        <p:spPr>
          <a:xfrm>
            <a:off x="1778946" y="2798752"/>
            <a:ext cx="842057" cy="407804"/>
          </a:xfrm>
          <a:prstGeom prst="rect">
            <a:avLst/>
          </a:prstGeom>
          <a:noFill/>
        </p:spPr>
        <p:txBody>
          <a:bodyPr wrap="square" lIns="68580" tIns="34290" rIns="68580" bIns="34290" rtlCol="0">
            <a:spAutoFit/>
          </a:bodyPr>
          <a:lstStyle/>
          <a:p>
            <a:r>
              <a:rPr lang="en-US" sz="1100" b="1" dirty="0">
                <a:solidFill>
                  <a:prstClr val="black"/>
                </a:solidFill>
              </a:rPr>
              <a:t>L1/L2 </a:t>
            </a:r>
          </a:p>
          <a:p>
            <a:r>
              <a:rPr lang="en-US" sz="1100" b="1" dirty="0">
                <a:solidFill>
                  <a:prstClr val="black"/>
                </a:solidFill>
              </a:rPr>
              <a:t>Assembly </a:t>
            </a:r>
          </a:p>
        </p:txBody>
      </p:sp>
      <p:cxnSp>
        <p:nvCxnSpPr>
          <p:cNvPr id="13" name="Straight Arrow Connector 12">
            <a:extLst>
              <a:ext uri="{FF2B5EF4-FFF2-40B4-BE49-F238E27FC236}">
                <a16:creationId xmlns:a16="http://schemas.microsoft.com/office/drawing/2014/main" xmlns="" id="{31ED9F8A-24AC-44B7-AC24-81BEAEB29946}"/>
              </a:ext>
            </a:extLst>
          </p:cNvPr>
          <p:cNvCxnSpPr>
            <a:cxnSpLocks/>
          </p:cNvCxnSpPr>
          <p:nvPr/>
        </p:nvCxnSpPr>
        <p:spPr>
          <a:xfrm>
            <a:off x="2178997" y="3226294"/>
            <a:ext cx="20978" cy="789709"/>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xmlns="" id="{E623103C-1F00-47A8-8C00-70F6C8E627DA}"/>
              </a:ext>
            </a:extLst>
          </p:cNvPr>
          <p:cNvSpPr txBox="1"/>
          <p:nvPr/>
        </p:nvSpPr>
        <p:spPr>
          <a:xfrm>
            <a:off x="4217733" y="4136394"/>
            <a:ext cx="1089562" cy="577081"/>
          </a:xfrm>
          <a:prstGeom prst="rect">
            <a:avLst/>
          </a:prstGeom>
          <a:noFill/>
        </p:spPr>
        <p:txBody>
          <a:bodyPr wrap="square" lIns="68580" tIns="34290" rIns="68580" bIns="34290" rtlCol="0">
            <a:spAutoFit/>
          </a:bodyPr>
          <a:lstStyle/>
          <a:p>
            <a:r>
              <a:rPr lang="en-US" sz="1100" b="1" dirty="0">
                <a:solidFill>
                  <a:prstClr val="black"/>
                </a:solidFill>
              </a:rPr>
              <a:t>Filter and Filter Changer</a:t>
            </a:r>
          </a:p>
          <a:p>
            <a:r>
              <a:rPr lang="en-US" sz="1100" b="1" dirty="0">
                <a:solidFill>
                  <a:prstClr val="black"/>
                </a:solidFill>
              </a:rPr>
              <a:t>Assembly</a:t>
            </a:r>
          </a:p>
        </p:txBody>
      </p:sp>
      <p:cxnSp>
        <p:nvCxnSpPr>
          <p:cNvPr id="17" name="Straight Arrow Connector 16">
            <a:extLst>
              <a:ext uri="{FF2B5EF4-FFF2-40B4-BE49-F238E27FC236}">
                <a16:creationId xmlns:a16="http://schemas.microsoft.com/office/drawing/2014/main" xmlns="" id="{31ED9F8A-24AC-44B7-AC24-81BEAEB29946}"/>
              </a:ext>
            </a:extLst>
          </p:cNvPr>
          <p:cNvCxnSpPr>
            <a:cxnSpLocks/>
            <a:stCxn id="16" idx="0"/>
          </p:cNvCxnSpPr>
          <p:nvPr/>
        </p:nvCxnSpPr>
        <p:spPr>
          <a:xfrm flipV="1">
            <a:off x="4762514" y="3357716"/>
            <a:ext cx="273983" cy="778678"/>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xmlns="" id="{E623103C-1F00-47A8-8C00-70F6C8E627DA}"/>
              </a:ext>
            </a:extLst>
          </p:cNvPr>
          <p:cNvSpPr txBox="1"/>
          <p:nvPr/>
        </p:nvSpPr>
        <p:spPr>
          <a:xfrm>
            <a:off x="3399536" y="2112318"/>
            <a:ext cx="1058164" cy="238527"/>
          </a:xfrm>
          <a:prstGeom prst="rect">
            <a:avLst/>
          </a:prstGeom>
          <a:noFill/>
        </p:spPr>
        <p:txBody>
          <a:bodyPr wrap="square" lIns="68580" tIns="34290" rIns="68580" bIns="34290" rtlCol="0">
            <a:spAutoFit/>
          </a:bodyPr>
          <a:lstStyle/>
          <a:p>
            <a:r>
              <a:rPr lang="en-US" sz="1100" b="1" dirty="0">
                <a:solidFill>
                  <a:srgbClr val="FF0000"/>
                </a:solidFill>
              </a:rPr>
              <a:t>Camera Body </a:t>
            </a:r>
          </a:p>
        </p:txBody>
      </p:sp>
      <p:cxnSp>
        <p:nvCxnSpPr>
          <p:cNvPr id="19" name="Straight Arrow Connector 18">
            <a:extLst>
              <a:ext uri="{FF2B5EF4-FFF2-40B4-BE49-F238E27FC236}">
                <a16:creationId xmlns:a16="http://schemas.microsoft.com/office/drawing/2014/main" xmlns="" id="{31ED9F8A-24AC-44B7-AC24-81BEAEB29946}"/>
              </a:ext>
            </a:extLst>
          </p:cNvPr>
          <p:cNvCxnSpPr>
            <a:cxnSpLocks/>
            <a:stCxn id="18" idx="2"/>
          </p:cNvCxnSpPr>
          <p:nvPr/>
        </p:nvCxnSpPr>
        <p:spPr>
          <a:xfrm>
            <a:off x="3928618" y="2350845"/>
            <a:ext cx="148947" cy="72623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xmlns="" id="{E623103C-1F00-47A8-8C00-70F6C8E627DA}"/>
              </a:ext>
            </a:extLst>
          </p:cNvPr>
          <p:cNvSpPr txBox="1"/>
          <p:nvPr/>
        </p:nvSpPr>
        <p:spPr>
          <a:xfrm>
            <a:off x="5329843" y="816126"/>
            <a:ext cx="727757" cy="238527"/>
          </a:xfrm>
          <a:prstGeom prst="rect">
            <a:avLst/>
          </a:prstGeom>
          <a:noFill/>
        </p:spPr>
        <p:txBody>
          <a:bodyPr wrap="square" lIns="68580" tIns="34290" rIns="68580" bIns="34290" rtlCol="0">
            <a:spAutoFit/>
          </a:bodyPr>
          <a:lstStyle/>
          <a:p>
            <a:r>
              <a:rPr lang="en-US" sz="1100" b="1" dirty="0"/>
              <a:t>UT Shell</a:t>
            </a:r>
          </a:p>
        </p:txBody>
      </p:sp>
      <p:cxnSp>
        <p:nvCxnSpPr>
          <p:cNvPr id="21" name="Straight Arrow Connector 20">
            <a:extLst>
              <a:ext uri="{FF2B5EF4-FFF2-40B4-BE49-F238E27FC236}">
                <a16:creationId xmlns:a16="http://schemas.microsoft.com/office/drawing/2014/main" xmlns="" id="{31ED9F8A-24AC-44B7-AC24-81BEAEB29946}"/>
              </a:ext>
            </a:extLst>
          </p:cNvPr>
          <p:cNvCxnSpPr>
            <a:cxnSpLocks/>
          </p:cNvCxnSpPr>
          <p:nvPr/>
        </p:nvCxnSpPr>
        <p:spPr>
          <a:xfrm>
            <a:off x="5750871" y="1054594"/>
            <a:ext cx="171450" cy="2286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31ED9F8A-24AC-44B7-AC24-81BEAEB29946}"/>
              </a:ext>
            </a:extLst>
          </p:cNvPr>
          <p:cNvCxnSpPr>
            <a:cxnSpLocks/>
          </p:cNvCxnSpPr>
          <p:nvPr/>
        </p:nvCxnSpPr>
        <p:spPr>
          <a:xfrm flipH="1">
            <a:off x="1778946" y="3226294"/>
            <a:ext cx="400052" cy="727364"/>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xmlns="" id="{E623103C-1F00-47A8-8C00-70F6C8E627DA}"/>
              </a:ext>
            </a:extLst>
          </p:cNvPr>
          <p:cNvSpPr txBox="1"/>
          <p:nvPr/>
        </p:nvSpPr>
        <p:spPr>
          <a:xfrm>
            <a:off x="6896764" y="654544"/>
            <a:ext cx="1218536" cy="407804"/>
          </a:xfrm>
          <a:prstGeom prst="rect">
            <a:avLst/>
          </a:prstGeom>
          <a:noFill/>
        </p:spPr>
        <p:txBody>
          <a:bodyPr wrap="square" lIns="68580" tIns="34290" rIns="68580" bIns="34290" rtlCol="0">
            <a:spAutoFit/>
          </a:bodyPr>
          <a:lstStyle/>
          <a:p>
            <a:pPr algn="ctr"/>
            <a:r>
              <a:rPr lang="en-US" sz="1100" b="1" dirty="0">
                <a:solidFill>
                  <a:prstClr val="black"/>
                </a:solidFill>
              </a:rPr>
              <a:t>Bulkhead and Cable Wrap</a:t>
            </a:r>
          </a:p>
        </p:txBody>
      </p:sp>
      <p:cxnSp>
        <p:nvCxnSpPr>
          <p:cNvPr id="24" name="Straight Arrow Connector 23">
            <a:extLst>
              <a:ext uri="{FF2B5EF4-FFF2-40B4-BE49-F238E27FC236}">
                <a16:creationId xmlns:a16="http://schemas.microsoft.com/office/drawing/2014/main" xmlns="" id="{31ED9F8A-24AC-44B7-AC24-81BEAEB29946}"/>
              </a:ext>
            </a:extLst>
          </p:cNvPr>
          <p:cNvCxnSpPr>
            <a:cxnSpLocks/>
          </p:cNvCxnSpPr>
          <p:nvPr/>
        </p:nvCxnSpPr>
        <p:spPr>
          <a:xfrm>
            <a:off x="7436796" y="1111744"/>
            <a:ext cx="514350" cy="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31ED9F8A-24AC-44B7-AC24-81BEAEB29946}"/>
              </a:ext>
            </a:extLst>
          </p:cNvPr>
          <p:cNvCxnSpPr>
            <a:cxnSpLocks/>
          </p:cNvCxnSpPr>
          <p:nvPr/>
        </p:nvCxnSpPr>
        <p:spPr>
          <a:xfrm>
            <a:off x="7436796" y="1111744"/>
            <a:ext cx="228600" cy="28575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xmlns="" id="{E623103C-1F00-47A8-8C00-70F6C8E627DA}"/>
              </a:ext>
            </a:extLst>
          </p:cNvPr>
          <p:cNvSpPr txBox="1"/>
          <p:nvPr/>
        </p:nvSpPr>
        <p:spPr>
          <a:xfrm>
            <a:off x="5465121" y="3785169"/>
            <a:ext cx="457200" cy="238527"/>
          </a:xfrm>
          <a:prstGeom prst="rect">
            <a:avLst/>
          </a:prstGeom>
          <a:noFill/>
          <a:ln>
            <a:noFill/>
          </a:ln>
        </p:spPr>
        <p:txBody>
          <a:bodyPr wrap="square" lIns="68580" tIns="34290" rIns="68580" bIns="34290" rtlCol="0">
            <a:spAutoFit/>
          </a:bodyPr>
          <a:lstStyle/>
          <a:p>
            <a:r>
              <a:rPr lang="en-US" sz="1100" b="1" dirty="0">
                <a:solidFill>
                  <a:prstClr val="black"/>
                </a:solidFill>
              </a:rPr>
              <a:t>L3</a:t>
            </a:r>
          </a:p>
        </p:txBody>
      </p:sp>
      <p:cxnSp>
        <p:nvCxnSpPr>
          <p:cNvPr id="27" name="Straight Arrow Connector 26">
            <a:extLst>
              <a:ext uri="{FF2B5EF4-FFF2-40B4-BE49-F238E27FC236}">
                <a16:creationId xmlns:a16="http://schemas.microsoft.com/office/drawing/2014/main" xmlns="" id="{31ED9F8A-24AC-44B7-AC24-81BEAEB29946}"/>
              </a:ext>
            </a:extLst>
          </p:cNvPr>
          <p:cNvCxnSpPr>
            <a:cxnSpLocks/>
          </p:cNvCxnSpPr>
          <p:nvPr/>
        </p:nvCxnSpPr>
        <p:spPr>
          <a:xfrm flipH="1" flipV="1">
            <a:off x="5565492" y="2992672"/>
            <a:ext cx="79068" cy="729417"/>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xmlns="" id="{31ED9F8A-24AC-44B7-AC24-81BEAEB29946}"/>
              </a:ext>
            </a:extLst>
          </p:cNvPr>
          <p:cNvCxnSpPr>
            <a:cxnSpLocks/>
            <a:stCxn id="16" idx="1"/>
          </p:cNvCxnSpPr>
          <p:nvPr/>
        </p:nvCxnSpPr>
        <p:spPr>
          <a:xfrm flipH="1" flipV="1">
            <a:off x="3122449" y="4220854"/>
            <a:ext cx="1095284" cy="20408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4098885" y="1093125"/>
            <a:ext cx="1317419" cy="238527"/>
          </a:xfrm>
          <a:prstGeom prst="rect">
            <a:avLst/>
          </a:prstGeom>
          <a:noFill/>
        </p:spPr>
        <p:txBody>
          <a:bodyPr wrap="square" lIns="68580" tIns="34290" rIns="68580" bIns="34290" rtlCol="0">
            <a:spAutoFit/>
          </a:bodyPr>
          <a:lstStyle/>
          <a:p>
            <a:r>
              <a:rPr lang="en-US" sz="1100" b="1" dirty="0">
                <a:solidFill>
                  <a:prstClr val="black"/>
                </a:solidFill>
              </a:rPr>
              <a:t>Corner Raft Tower</a:t>
            </a:r>
          </a:p>
        </p:txBody>
      </p:sp>
      <p:sp>
        <p:nvSpPr>
          <p:cNvPr id="30" name="Rectangle 29"/>
          <p:cNvSpPr/>
          <p:nvPr/>
        </p:nvSpPr>
        <p:spPr>
          <a:xfrm>
            <a:off x="3443884" y="1397494"/>
            <a:ext cx="1366817" cy="238527"/>
          </a:xfrm>
          <a:prstGeom prst="rect">
            <a:avLst/>
          </a:prstGeom>
          <a:noFill/>
        </p:spPr>
        <p:txBody>
          <a:bodyPr wrap="square" lIns="68580" tIns="34290" rIns="68580" bIns="34290" rtlCol="0">
            <a:spAutoFit/>
          </a:bodyPr>
          <a:lstStyle/>
          <a:p>
            <a:r>
              <a:rPr lang="en-US" sz="1100" b="1" dirty="0">
                <a:solidFill>
                  <a:prstClr val="black"/>
                </a:solidFill>
              </a:rPr>
              <a:t>Science Raft Tower</a:t>
            </a:r>
          </a:p>
        </p:txBody>
      </p:sp>
      <p:sp>
        <p:nvSpPr>
          <p:cNvPr id="31" name="Rectangle 30"/>
          <p:cNvSpPr/>
          <p:nvPr/>
        </p:nvSpPr>
        <p:spPr>
          <a:xfrm>
            <a:off x="3941008" y="1687825"/>
            <a:ext cx="668693" cy="238527"/>
          </a:xfrm>
          <a:prstGeom prst="rect">
            <a:avLst/>
          </a:prstGeom>
          <a:noFill/>
        </p:spPr>
        <p:txBody>
          <a:bodyPr wrap="square" lIns="68580" tIns="34290" rIns="68580" bIns="34290" rtlCol="0">
            <a:spAutoFit/>
          </a:bodyPr>
          <a:lstStyle/>
          <a:p>
            <a:r>
              <a:rPr lang="en-US" sz="1100" b="1" dirty="0">
                <a:solidFill>
                  <a:prstClr val="black"/>
                </a:solidFill>
              </a:rPr>
              <a:t>Sensors</a:t>
            </a:r>
          </a:p>
        </p:txBody>
      </p:sp>
      <p:cxnSp>
        <p:nvCxnSpPr>
          <p:cNvPr id="32" name="Straight Arrow Connector 31">
            <a:extLst>
              <a:ext uri="{FF2B5EF4-FFF2-40B4-BE49-F238E27FC236}">
                <a16:creationId xmlns:a16="http://schemas.microsoft.com/office/drawing/2014/main" xmlns="" id="{31ED9F8A-24AC-44B7-AC24-81BEAEB29946}"/>
              </a:ext>
            </a:extLst>
          </p:cNvPr>
          <p:cNvCxnSpPr>
            <a:cxnSpLocks/>
          </p:cNvCxnSpPr>
          <p:nvPr/>
        </p:nvCxnSpPr>
        <p:spPr>
          <a:xfrm>
            <a:off x="4547190" y="1863185"/>
            <a:ext cx="420811" cy="21305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xmlns="" id="{31ED9F8A-24AC-44B7-AC24-81BEAEB29946}"/>
              </a:ext>
            </a:extLst>
          </p:cNvPr>
          <p:cNvCxnSpPr>
            <a:cxnSpLocks/>
          </p:cNvCxnSpPr>
          <p:nvPr/>
        </p:nvCxnSpPr>
        <p:spPr>
          <a:xfrm>
            <a:off x="4651505" y="1628327"/>
            <a:ext cx="417149" cy="34983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xmlns="" id="{31ED9F8A-24AC-44B7-AC24-81BEAEB29946}"/>
              </a:ext>
            </a:extLst>
          </p:cNvPr>
          <p:cNvCxnSpPr>
            <a:cxnSpLocks/>
          </p:cNvCxnSpPr>
          <p:nvPr/>
        </p:nvCxnSpPr>
        <p:spPr>
          <a:xfrm>
            <a:off x="4899505" y="1370035"/>
            <a:ext cx="136991" cy="49315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7086613" y="2366951"/>
            <a:ext cx="897533" cy="407804"/>
          </a:xfrm>
          <a:prstGeom prst="rect">
            <a:avLst/>
          </a:prstGeom>
          <a:noFill/>
          <a:ln>
            <a:noFill/>
          </a:ln>
        </p:spPr>
        <p:txBody>
          <a:bodyPr wrap="square" lIns="68580" tIns="34290" rIns="68580" bIns="34290" rtlCol="0">
            <a:spAutoFit/>
          </a:bodyPr>
          <a:lstStyle/>
          <a:p>
            <a:r>
              <a:rPr lang="en-US" sz="1100" b="1" dirty="0">
                <a:solidFill>
                  <a:prstClr val="black"/>
                </a:solidFill>
              </a:rPr>
              <a:t>Auxiliary Electronic</a:t>
            </a:r>
          </a:p>
        </p:txBody>
      </p:sp>
      <p:cxnSp>
        <p:nvCxnSpPr>
          <p:cNvPr id="36" name="Straight Arrow Connector 35">
            <a:extLst>
              <a:ext uri="{FF2B5EF4-FFF2-40B4-BE49-F238E27FC236}">
                <a16:creationId xmlns:a16="http://schemas.microsoft.com/office/drawing/2014/main" xmlns="" id="{31ED9F8A-24AC-44B7-AC24-81BEAEB29946}"/>
              </a:ext>
            </a:extLst>
          </p:cNvPr>
          <p:cNvCxnSpPr>
            <a:cxnSpLocks/>
          </p:cNvCxnSpPr>
          <p:nvPr/>
        </p:nvCxnSpPr>
        <p:spPr>
          <a:xfrm flipH="1" flipV="1">
            <a:off x="7018379" y="2211799"/>
            <a:ext cx="194478" cy="190595"/>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xmlns="" id="{CE4A7971-43B6-0D4D-94F5-F0C20B114318}"/>
              </a:ext>
            </a:extLst>
          </p:cNvPr>
          <p:cNvSpPr txBox="1"/>
          <p:nvPr/>
        </p:nvSpPr>
        <p:spPr>
          <a:xfrm>
            <a:off x="7402399" y="1962532"/>
            <a:ext cx="665836" cy="407804"/>
          </a:xfrm>
          <a:prstGeom prst="rect">
            <a:avLst/>
          </a:prstGeom>
          <a:noFill/>
          <a:ln>
            <a:noFill/>
          </a:ln>
        </p:spPr>
        <p:txBody>
          <a:bodyPr wrap="square" lIns="68580" tIns="34290" rIns="68580" bIns="34290" rtlCol="0">
            <a:spAutoFit/>
          </a:bodyPr>
          <a:lstStyle/>
          <a:p>
            <a:r>
              <a:rPr lang="en-US" sz="1100" b="1" dirty="0" err="1"/>
              <a:t>HeX</a:t>
            </a:r>
            <a:r>
              <a:rPr lang="en-US" sz="1100" b="1" dirty="0"/>
              <a:t> &amp; Vacuum</a:t>
            </a:r>
          </a:p>
        </p:txBody>
      </p:sp>
      <p:cxnSp>
        <p:nvCxnSpPr>
          <p:cNvPr id="40" name="Straight Arrow Connector 39">
            <a:extLst>
              <a:ext uri="{FF2B5EF4-FFF2-40B4-BE49-F238E27FC236}">
                <a16:creationId xmlns:a16="http://schemas.microsoft.com/office/drawing/2014/main" xmlns="" id="{800F199F-CB28-CD45-B936-CFAC9A49D734}"/>
              </a:ext>
            </a:extLst>
          </p:cNvPr>
          <p:cNvCxnSpPr>
            <a:cxnSpLocks/>
          </p:cNvCxnSpPr>
          <p:nvPr/>
        </p:nvCxnSpPr>
        <p:spPr>
          <a:xfrm flipH="1" flipV="1">
            <a:off x="7266428" y="2091297"/>
            <a:ext cx="160394" cy="120084"/>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41" name="Picture 40">
            <a:extLst>
              <a:ext uri="{FF2B5EF4-FFF2-40B4-BE49-F238E27FC236}">
                <a16:creationId xmlns:a16="http://schemas.microsoft.com/office/drawing/2014/main" xmlns="" id="{42396C00-5029-49BE-9354-CA9E4B3CE2D2}"/>
              </a:ext>
            </a:extLst>
          </p:cNvPr>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rot="408356">
            <a:off x="236604" y="752581"/>
            <a:ext cx="3190041" cy="2253764"/>
          </a:xfrm>
          <a:prstGeom prst="rect">
            <a:avLst/>
          </a:prstGeom>
        </p:spPr>
      </p:pic>
      <p:sp>
        <p:nvSpPr>
          <p:cNvPr id="14" name="TextBox 13">
            <a:extLst>
              <a:ext uri="{FF2B5EF4-FFF2-40B4-BE49-F238E27FC236}">
                <a16:creationId xmlns:a16="http://schemas.microsoft.com/office/drawing/2014/main" xmlns="" id="{E623103C-1F00-47A8-8C00-70F6C8E627DA}"/>
              </a:ext>
            </a:extLst>
          </p:cNvPr>
          <p:cNvSpPr txBox="1"/>
          <p:nvPr/>
        </p:nvSpPr>
        <p:spPr>
          <a:xfrm>
            <a:off x="2514600" y="2457450"/>
            <a:ext cx="872578" cy="407804"/>
          </a:xfrm>
          <a:prstGeom prst="rect">
            <a:avLst/>
          </a:prstGeom>
          <a:noFill/>
        </p:spPr>
        <p:txBody>
          <a:bodyPr wrap="square" lIns="68580" tIns="34290" rIns="68580" bIns="34290" rtlCol="0">
            <a:spAutoFit/>
          </a:bodyPr>
          <a:lstStyle/>
          <a:p>
            <a:pPr algn="ctr"/>
            <a:r>
              <a:rPr lang="en-US" sz="1100" b="1" dirty="0">
                <a:solidFill>
                  <a:srgbClr val="FF0000"/>
                </a:solidFill>
              </a:rPr>
              <a:t>Shutter </a:t>
            </a:r>
          </a:p>
          <a:p>
            <a:pPr algn="ctr"/>
            <a:r>
              <a:rPr lang="en-US" sz="1100" b="1" dirty="0">
                <a:solidFill>
                  <a:srgbClr val="FF0000"/>
                </a:solidFill>
              </a:rPr>
              <a:t>Assembly </a:t>
            </a:r>
          </a:p>
        </p:txBody>
      </p:sp>
      <p:cxnSp>
        <p:nvCxnSpPr>
          <p:cNvPr id="15" name="Straight Arrow Connector 14">
            <a:extLst>
              <a:ext uri="{FF2B5EF4-FFF2-40B4-BE49-F238E27FC236}">
                <a16:creationId xmlns:a16="http://schemas.microsoft.com/office/drawing/2014/main" xmlns="" id="{31ED9F8A-24AC-44B7-AC24-81BEAEB29946}"/>
              </a:ext>
            </a:extLst>
          </p:cNvPr>
          <p:cNvCxnSpPr>
            <a:cxnSpLocks/>
          </p:cNvCxnSpPr>
          <p:nvPr/>
        </p:nvCxnSpPr>
        <p:spPr>
          <a:xfrm>
            <a:off x="2914650" y="2857500"/>
            <a:ext cx="407346" cy="540244"/>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xmlns="" id="{31ED9F8A-24AC-44B7-AC24-81BEAEB29946}"/>
              </a:ext>
            </a:extLst>
          </p:cNvPr>
          <p:cNvCxnSpPr>
            <a:cxnSpLocks/>
            <a:stCxn id="14" idx="1"/>
          </p:cNvCxnSpPr>
          <p:nvPr/>
        </p:nvCxnSpPr>
        <p:spPr>
          <a:xfrm flipH="1" flipV="1">
            <a:off x="1200150" y="2057400"/>
            <a:ext cx="1314450" cy="603952"/>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42" name="Rectangle 41"/>
          <p:cNvSpPr/>
          <p:nvPr/>
        </p:nvSpPr>
        <p:spPr>
          <a:xfrm>
            <a:off x="7871024" y="2700886"/>
            <a:ext cx="1064547" cy="238527"/>
          </a:xfrm>
          <a:prstGeom prst="rect">
            <a:avLst/>
          </a:prstGeom>
          <a:noFill/>
          <a:ln>
            <a:noFill/>
          </a:ln>
        </p:spPr>
        <p:txBody>
          <a:bodyPr wrap="square" lIns="68580" tIns="34290" rIns="68580" bIns="34290" rtlCol="0">
            <a:spAutoFit/>
          </a:bodyPr>
          <a:lstStyle/>
          <a:p>
            <a:pPr algn="ctr"/>
            <a:r>
              <a:rPr lang="en-US" sz="1100" b="1" dirty="0" smtClean="0">
                <a:solidFill>
                  <a:prstClr val="black"/>
                </a:solidFill>
              </a:rPr>
              <a:t>Purge Cabinet</a:t>
            </a:r>
            <a:endParaRPr lang="en-US" sz="1100" b="1" dirty="0">
              <a:solidFill>
                <a:prstClr val="black"/>
              </a:solidFill>
            </a:endParaRPr>
          </a:p>
        </p:txBody>
      </p:sp>
      <p:cxnSp>
        <p:nvCxnSpPr>
          <p:cNvPr id="43" name="Straight Arrow Connector 42">
            <a:extLst>
              <a:ext uri="{FF2B5EF4-FFF2-40B4-BE49-F238E27FC236}">
                <a16:creationId xmlns:a16="http://schemas.microsoft.com/office/drawing/2014/main" xmlns="" id="{31ED9F8A-24AC-44B7-AC24-81BEAEB29946}"/>
              </a:ext>
            </a:extLst>
          </p:cNvPr>
          <p:cNvCxnSpPr>
            <a:cxnSpLocks/>
          </p:cNvCxnSpPr>
          <p:nvPr/>
        </p:nvCxnSpPr>
        <p:spPr>
          <a:xfrm flipH="1" flipV="1">
            <a:off x="7009414" y="2115429"/>
            <a:ext cx="1193292" cy="51347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4722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Blg.33 – Assembly and Testing Area</a:t>
            </a:r>
            <a:endParaRPr lang="en-US" dirty="0"/>
          </a:p>
        </p:txBody>
      </p:sp>
      <p:pic>
        <p:nvPicPr>
          <p:cNvPr id="3" name="Content Placeholder 2" descr="Autodesk AutoCAD 2017 - [B33.dw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259" t="9252" b="3687"/>
          <a:stretch/>
        </p:blipFill>
        <p:spPr>
          <a:xfrm>
            <a:off x="934570" y="1331259"/>
            <a:ext cx="6769175" cy="3408829"/>
          </a:xfrm>
        </p:spPr>
      </p:pic>
      <p:sp>
        <p:nvSpPr>
          <p:cNvPr id="9" name="TextBox 8"/>
          <p:cNvSpPr txBox="1"/>
          <p:nvPr/>
        </p:nvSpPr>
        <p:spPr>
          <a:xfrm>
            <a:off x="342900" y="628651"/>
            <a:ext cx="5449825" cy="623248"/>
          </a:xfrm>
          <a:prstGeom prst="rect">
            <a:avLst/>
          </a:prstGeom>
          <a:noFill/>
        </p:spPr>
        <p:txBody>
          <a:bodyPr wrap="none" lIns="68580" tIns="34290" rIns="68580" bIns="34290" rtlCol="0">
            <a:spAutoFit/>
          </a:bodyPr>
          <a:lstStyle/>
          <a:p>
            <a:pPr marL="214313" indent="-214313">
              <a:buFont typeface="Arial" panose="020B0604020202020204" pitchFamily="34" charset="0"/>
              <a:buChar char="•"/>
            </a:pPr>
            <a:r>
              <a:rPr lang="en-US" dirty="0" smtClean="0"/>
              <a:t>State </a:t>
            </a:r>
            <a:r>
              <a:rPr lang="en-US" dirty="0" smtClean="0"/>
              <a:t>of the Art Multi-Program Clean Room ISO 6</a:t>
            </a:r>
          </a:p>
          <a:p>
            <a:pPr marL="214313" indent="-214313">
              <a:buFont typeface="Arial" panose="020B0604020202020204" pitchFamily="34" charset="0"/>
              <a:buChar char="•"/>
            </a:pPr>
            <a:r>
              <a:rPr lang="en-US" dirty="0" smtClean="0"/>
              <a:t>Used for the assembly and testing of the LSST Cryostat</a:t>
            </a:r>
          </a:p>
        </p:txBody>
      </p:sp>
    </p:spTree>
    <p:extLst>
      <p:ext uri="{BB962C8B-B14F-4D97-AF65-F5344CB8AC3E}">
        <p14:creationId xmlns:p14="http://schemas.microsoft.com/office/powerpoint/2010/main" val="906965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Camera Body</a:t>
            </a:r>
            <a:endParaRPr lang="en-US" dirty="0"/>
          </a:p>
        </p:txBody>
      </p:sp>
    </p:spTree>
    <p:extLst>
      <p:ext uri="{BB962C8B-B14F-4D97-AF65-F5344CB8AC3E}">
        <p14:creationId xmlns:p14="http://schemas.microsoft.com/office/powerpoint/2010/main" val="2440782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a:t>
            </a:r>
            <a:r>
              <a:rPr lang="en-US" dirty="0" smtClean="0"/>
              <a:t>Body Deliverable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9632" y="717883"/>
            <a:ext cx="7517908" cy="3983037"/>
          </a:xfrm>
        </p:spPr>
      </p:pic>
      <p:sp>
        <p:nvSpPr>
          <p:cNvPr id="5" name="TextBox 4"/>
          <p:cNvSpPr txBox="1"/>
          <p:nvPr/>
        </p:nvSpPr>
        <p:spPr>
          <a:xfrm>
            <a:off x="7655442" y="1141228"/>
            <a:ext cx="1224118" cy="369332"/>
          </a:xfrm>
          <a:prstGeom prst="rect">
            <a:avLst/>
          </a:prstGeom>
          <a:noFill/>
        </p:spPr>
        <p:txBody>
          <a:bodyPr wrap="none" rtlCol="0">
            <a:spAutoFit/>
          </a:bodyPr>
          <a:lstStyle/>
          <a:p>
            <a:r>
              <a:rPr lang="en-US" b="1" dirty="0" err="1">
                <a:solidFill>
                  <a:schemeClr val="accent1">
                    <a:lumMod val="75000"/>
                  </a:schemeClr>
                </a:solidFill>
              </a:rPr>
              <a:t>Backflange</a:t>
            </a:r>
            <a:endParaRPr lang="en-US" b="1" dirty="0">
              <a:solidFill>
                <a:schemeClr val="accent1">
                  <a:lumMod val="75000"/>
                </a:schemeClr>
              </a:solidFill>
            </a:endParaRPr>
          </a:p>
        </p:txBody>
      </p:sp>
      <p:sp>
        <p:nvSpPr>
          <p:cNvPr id="6" name="TextBox 5"/>
          <p:cNvSpPr txBox="1"/>
          <p:nvPr/>
        </p:nvSpPr>
        <p:spPr>
          <a:xfrm>
            <a:off x="6840279" y="3848985"/>
            <a:ext cx="1739322" cy="369332"/>
          </a:xfrm>
          <a:prstGeom prst="rect">
            <a:avLst/>
          </a:prstGeom>
          <a:noFill/>
        </p:spPr>
        <p:txBody>
          <a:bodyPr wrap="none" rtlCol="0">
            <a:spAutoFit/>
          </a:bodyPr>
          <a:lstStyle/>
          <a:p>
            <a:r>
              <a:rPr lang="en-US" b="1" dirty="0">
                <a:solidFill>
                  <a:schemeClr val="accent1">
                    <a:lumMod val="75000"/>
                  </a:schemeClr>
                </a:solidFill>
              </a:rPr>
              <a:t>Camera Housing</a:t>
            </a:r>
          </a:p>
        </p:txBody>
      </p:sp>
      <p:sp>
        <p:nvSpPr>
          <p:cNvPr id="7" name="TextBox 6"/>
          <p:cNvSpPr txBox="1"/>
          <p:nvPr/>
        </p:nvSpPr>
        <p:spPr>
          <a:xfrm>
            <a:off x="443023" y="3944678"/>
            <a:ext cx="866327" cy="369332"/>
          </a:xfrm>
          <a:prstGeom prst="rect">
            <a:avLst/>
          </a:prstGeom>
          <a:noFill/>
        </p:spPr>
        <p:txBody>
          <a:bodyPr wrap="none" rtlCol="0">
            <a:spAutoFit/>
          </a:bodyPr>
          <a:lstStyle/>
          <a:p>
            <a:r>
              <a:rPr lang="en-US" b="1" dirty="0">
                <a:solidFill>
                  <a:schemeClr val="accent1">
                    <a:lumMod val="75000"/>
                  </a:schemeClr>
                </a:solidFill>
              </a:rPr>
              <a:t>Shroud</a:t>
            </a:r>
          </a:p>
        </p:txBody>
      </p:sp>
      <p:cxnSp>
        <p:nvCxnSpPr>
          <p:cNvPr id="9" name="Straight Arrow Connector 8"/>
          <p:cNvCxnSpPr/>
          <p:nvPr/>
        </p:nvCxnSpPr>
        <p:spPr>
          <a:xfrm flipH="1">
            <a:off x="7052930" y="1332614"/>
            <a:ext cx="567070" cy="233916"/>
          </a:xfrm>
          <a:prstGeom prst="straightConnector1">
            <a:avLst/>
          </a:prstGeom>
          <a:ln w="9525" cap="rnd">
            <a:solidFill>
              <a:srgbClr val="00206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1"/>
          </p:cNvCxnSpPr>
          <p:nvPr/>
        </p:nvCxnSpPr>
        <p:spPr>
          <a:xfrm flipH="1" flipV="1">
            <a:off x="5560359" y="3395383"/>
            <a:ext cx="1279920" cy="638268"/>
          </a:xfrm>
          <a:prstGeom prst="straightConnector1">
            <a:avLst/>
          </a:prstGeom>
          <a:ln w="9525" cap="rnd">
            <a:solidFill>
              <a:srgbClr val="00206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25526" y="3622158"/>
            <a:ext cx="1112874" cy="510363"/>
          </a:xfrm>
          <a:prstGeom prst="straightConnector1">
            <a:avLst/>
          </a:prstGeom>
          <a:ln w="9525" cap="rnd">
            <a:solidFill>
              <a:srgbClr val="00206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 Placeholder 2"/>
          <p:cNvSpPr txBox="1">
            <a:spLocks/>
          </p:cNvSpPr>
          <p:nvPr/>
        </p:nvSpPr>
        <p:spPr bwMode="auto">
          <a:xfrm>
            <a:off x="76294" y="732867"/>
            <a:ext cx="3910749" cy="1822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Camera body hardware provides structural support for the rest of the Camera</a:t>
            </a:r>
          </a:p>
          <a:p>
            <a:r>
              <a:rPr lang="en-US" sz="1800" dirty="0"/>
              <a:t>This includes accurately locating interface features for subsystem hardware attachment</a:t>
            </a:r>
          </a:p>
        </p:txBody>
      </p:sp>
      <p:sp>
        <p:nvSpPr>
          <p:cNvPr id="16" name="TextBox 20"/>
          <p:cNvSpPr txBox="1">
            <a:spLocks noChangeArrowheads="1"/>
          </p:cNvSpPr>
          <p:nvPr/>
        </p:nvSpPr>
        <p:spPr bwMode="auto">
          <a:xfrm>
            <a:off x="4891368" y="4103480"/>
            <a:ext cx="1744756" cy="646331"/>
          </a:xfrm>
          <a:prstGeom prst="rect">
            <a:avLst/>
          </a:prstGeom>
          <a:noFill/>
          <a:ln w="9525">
            <a:noFill/>
            <a:miter lim="800000"/>
            <a:headEnd/>
            <a:tailEnd/>
          </a:ln>
        </p:spPr>
        <p:txBody>
          <a:bodyPr wrap="square" lIns="34290" rIns="34290" anchor="ctr">
            <a:spAutoFit/>
          </a:bodyPr>
          <a:lstStyle/>
          <a:p>
            <a:r>
              <a:rPr lang="en-US" sz="1200" b="1" dirty="0">
                <a:solidFill>
                  <a:srgbClr val="000099"/>
                </a:solidFill>
              </a:rPr>
              <a:t>Camera volume purge lines and manifolds in housing</a:t>
            </a:r>
          </a:p>
        </p:txBody>
      </p:sp>
      <p:cxnSp>
        <p:nvCxnSpPr>
          <p:cNvPr id="19" name="Straight Arrow Connector 18"/>
          <p:cNvCxnSpPr>
            <a:stCxn id="16" idx="0"/>
          </p:cNvCxnSpPr>
          <p:nvPr/>
        </p:nvCxnSpPr>
        <p:spPr>
          <a:xfrm flipH="1" flipV="1">
            <a:off x="4955242" y="3207125"/>
            <a:ext cx="808504" cy="896355"/>
          </a:xfrm>
          <a:prstGeom prst="straightConnector1">
            <a:avLst/>
          </a:prstGeom>
          <a:ln w="9525" cap="rnd">
            <a:solidFill>
              <a:srgbClr val="00206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bwMode="auto">
          <a:xfrm>
            <a:off x="6656294" y="3213289"/>
            <a:ext cx="1583392" cy="461665"/>
          </a:xfrm>
          <a:prstGeom prst="rect">
            <a:avLst/>
          </a:prstGeom>
          <a:noFill/>
          <a:ln w="9525">
            <a:noFill/>
            <a:miter lim="800000"/>
            <a:headEnd/>
            <a:tailEnd/>
          </a:ln>
        </p:spPr>
        <p:txBody>
          <a:bodyPr wrap="square" lIns="34290" rIns="34290" anchor="ctr">
            <a:spAutoFit/>
          </a:bodyPr>
          <a:lstStyle/>
          <a:p>
            <a:r>
              <a:rPr lang="en-US" sz="1200" b="1" dirty="0">
                <a:solidFill>
                  <a:srgbClr val="000099"/>
                </a:solidFill>
              </a:rPr>
              <a:t>Mechanism purge ducting to components</a:t>
            </a:r>
          </a:p>
        </p:txBody>
      </p:sp>
      <p:cxnSp>
        <p:nvCxnSpPr>
          <p:cNvPr id="24" name="Straight Arrow Connector 23"/>
          <p:cNvCxnSpPr/>
          <p:nvPr/>
        </p:nvCxnSpPr>
        <p:spPr>
          <a:xfrm flipH="1" flipV="1">
            <a:off x="5210735" y="2864224"/>
            <a:ext cx="1398495" cy="571500"/>
          </a:xfrm>
          <a:prstGeom prst="straightConnector1">
            <a:avLst/>
          </a:prstGeom>
          <a:ln w="9525" cap="rnd">
            <a:solidFill>
              <a:srgbClr val="002060"/>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914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since last review</a:t>
            </a:r>
            <a:endParaRPr lang="en-US" dirty="0"/>
          </a:p>
        </p:txBody>
      </p:sp>
      <p:sp>
        <p:nvSpPr>
          <p:cNvPr id="3" name="Content Placeholder 2"/>
          <p:cNvSpPr>
            <a:spLocks noGrp="1"/>
          </p:cNvSpPr>
          <p:nvPr>
            <p:ph idx="1"/>
          </p:nvPr>
        </p:nvSpPr>
        <p:spPr/>
        <p:txBody>
          <a:bodyPr>
            <a:normAutofit/>
          </a:bodyPr>
          <a:lstStyle/>
          <a:p>
            <a:r>
              <a:rPr lang="en-US" dirty="0" smtClean="0"/>
              <a:t>Camera Body</a:t>
            </a:r>
          </a:p>
          <a:p>
            <a:pPr lvl="1"/>
            <a:r>
              <a:rPr lang="en-US" dirty="0"/>
              <a:t>Manufacturing Readiness Review </a:t>
            </a:r>
            <a:r>
              <a:rPr lang="en-US" dirty="0" smtClean="0"/>
              <a:t>10/31/2019</a:t>
            </a:r>
          </a:p>
          <a:p>
            <a:pPr lvl="1"/>
            <a:r>
              <a:rPr lang="en-US" dirty="0" smtClean="0"/>
              <a:t>Housing Fabrication and Assembly </a:t>
            </a:r>
          </a:p>
          <a:p>
            <a:pPr lvl="1"/>
            <a:r>
              <a:rPr lang="en-US" dirty="0" smtClean="0"/>
              <a:t>Shroud Fabrication and Assembly</a:t>
            </a:r>
          </a:p>
          <a:p>
            <a:pPr lvl="1"/>
            <a:r>
              <a:rPr lang="en-US" dirty="0" smtClean="0"/>
              <a:t>Shroud painting</a:t>
            </a:r>
          </a:p>
          <a:p>
            <a:pPr marL="342900" lvl="1" indent="-342900">
              <a:buFont typeface="Calibri" panose="020F0502020204030204" pitchFamily="34" charset="0"/>
              <a:buChar char="₋"/>
            </a:pPr>
            <a:r>
              <a:rPr lang="en-US" dirty="0" smtClean="0"/>
              <a:t>Purge System</a:t>
            </a:r>
          </a:p>
          <a:p>
            <a:pPr marL="742950" lvl="2" indent="-342900">
              <a:buFont typeface="Arial" panose="020B0604020202020204" pitchFamily="34" charset="0"/>
              <a:buChar char="•"/>
            </a:pPr>
            <a:r>
              <a:rPr lang="en-US" dirty="0" smtClean="0"/>
              <a:t>Purge Cabinets assembly</a:t>
            </a:r>
          </a:p>
          <a:p>
            <a:pPr marL="742950" lvl="2" indent="-342900">
              <a:buFont typeface="Arial" panose="020B0604020202020204" pitchFamily="34" charset="0"/>
              <a:buChar char="•"/>
            </a:pPr>
            <a:r>
              <a:rPr lang="en-US" dirty="0" smtClean="0"/>
              <a:t>Testing and Verification</a:t>
            </a:r>
          </a:p>
          <a:p>
            <a:pPr marL="400050" lvl="2" indent="0">
              <a:buNone/>
            </a:pPr>
            <a:endParaRPr lang="en-US" dirty="0"/>
          </a:p>
        </p:txBody>
      </p:sp>
    </p:spTree>
    <p:extLst>
      <p:ext uri="{BB962C8B-B14F-4D97-AF65-F5344CB8AC3E}">
        <p14:creationId xmlns:p14="http://schemas.microsoft.com/office/powerpoint/2010/main" val="3234945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133350"/>
            <a:ext cx="6362700" cy="417910"/>
          </a:xfrm>
        </p:spPr>
        <p:txBody>
          <a:bodyPr/>
          <a:lstStyle/>
          <a:p>
            <a:r>
              <a:rPr lang="en-US" dirty="0" smtClean="0"/>
              <a:t>Camera Body deliverables – Status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63315899"/>
              </p:ext>
            </p:extLst>
          </p:nvPr>
        </p:nvGraphicFramePr>
        <p:xfrm>
          <a:off x="417441" y="971552"/>
          <a:ext cx="7012058" cy="3600446"/>
        </p:xfrm>
        <a:graphic>
          <a:graphicData uri="http://schemas.openxmlformats.org/drawingml/2006/table">
            <a:tbl>
              <a:tblPr firstRow="1" bandRow="1">
                <a:tableStyleId>{3C2FFA5D-87B4-456A-9821-1D502468CF0F}</a:tableStyleId>
              </a:tblPr>
              <a:tblGrid>
                <a:gridCol w="1636076">
                  <a:extLst>
                    <a:ext uri="{9D8B030D-6E8A-4147-A177-3AD203B41FA5}">
                      <a16:colId xmlns="" xmlns:a16="http://schemas.microsoft.com/office/drawing/2014/main" val="20000"/>
                    </a:ext>
                  </a:extLst>
                </a:gridCol>
                <a:gridCol w="5011865">
                  <a:extLst>
                    <a:ext uri="{9D8B030D-6E8A-4147-A177-3AD203B41FA5}">
                      <a16:colId xmlns="" xmlns:a16="http://schemas.microsoft.com/office/drawing/2014/main" val="20001"/>
                    </a:ext>
                  </a:extLst>
                </a:gridCol>
                <a:gridCol w="364117"/>
              </a:tblGrid>
              <a:tr h="207921">
                <a:tc gridSpan="2">
                  <a:txBody>
                    <a:bodyPr/>
                    <a:lstStyle/>
                    <a:p>
                      <a:pPr algn="l" fontAlgn="ctr"/>
                      <a:r>
                        <a:rPr lang="en-US" sz="1100" u="sng" strike="noStrike" dirty="0">
                          <a:effectLst/>
                        </a:rPr>
                        <a:t>Hardware Deliverables</a:t>
                      </a:r>
                      <a:endParaRPr lang="en-US" sz="1100" b="1" i="0" u="sng" strike="noStrike" dirty="0">
                        <a:effectLst/>
                        <a:latin typeface="+mn-lt"/>
                      </a:endParaRPr>
                    </a:p>
                  </a:txBody>
                  <a:tcPr marL="45720" marR="45720" marT="13716" marB="13716" anchor="ctr"/>
                </a:tc>
                <a:tc hMerge="1">
                  <a:txBody>
                    <a:bodyPr/>
                    <a:lstStyle/>
                    <a:p>
                      <a:endParaRPr lang="en-US"/>
                    </a:p>
                  </a:txBody>
                  <a:tcPr/>
                </a:tc>
                <a:tc>
                  <a:txBody>
                    <a:bodyPr/>
                    <a:lstStyle/>
                    <a:p>
                      <a:pPr algn="l" fontAlgn="ctr"/>
                      <a:endParaRPr lang="en-US" sz="1100" b="1" i="0" u="sng" strike="noStrike" dirty="0">
                        <a:effectLst/>
                        <a:latin typeface="+mn-lt"/>
                      </a:endParaRPr>
                    </a:p>
                  </a:txBody>
                  <a:tcPr marL="45720" marR="45720" marT="13716" marB="13716" anchor="ctr"/>
                </a:tc>
                <a:extLst>
                  <a:ext uri="{0D108BD9-81ED-4DB2-BD59-A6C34878D82A}">
                    <a16:rowId xmlns="" xmlns:a16="http://schemas.microsoft.com/office/drawing/2014/main" val="10000"/>
                  </a:ext>
                </a:extLst>
              </a:tr>
              <a:tr h="266541">
                <a:tc>
                  <a:txBody>
                    <a:bodyPr/>
                    <a:lstStyle/>
                    <a:p>
                      <a:pPr algn="l" fontAlgn="ctr"/>
                      <a:r>
                        <a:rPr lang="en-US" sz="1100" u="none" strike="noStrike" dirty="0">
                          <a:effectLst/>
                        </a:rPr>
                        <a:t>Back </a:t>
                      </a:r>
                      <a:r>
                        <a:rPr lang="en-US" sz="1100" u="none" strike="noStrike" dirty="0" smtClean="0">
                          <a:effectLst/>
                        </a:rPr>
                        <a:t>flange</a:t>
                      </a:r>
                      <a:r>
                        <a:rPr lang="en-US" sz="1100" u="none" strike="noStrike" baseline="0" dirty="0" smtClean="0">
                          <a:effectLst/>
                        </a:rPr>
                        <a:t> assembly</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Flange with bay covers, purge manifolds and lines</a:t>
                      </a:r>
                      <a:endParaRPr lang="en-US" sz="1100" b="0" i="0" u="none" strike="noStrike" dirty="0" smtClean="0">
                        <a:effectLst/>
                        <a:latin typeface="+mn-lt"/>
                      </a:endParaRPr>
                    </a:p>
                  </a:txBody>
                  <a:tcPr marL="45720" marR="45720" marT="13716" marB="13716" anchor="ctr"/>
                </a:tc>
                <a:tc>
                  <a:txBody>
                    <a:bodyPr/>
                    <a:lstStyle/>
                    <a:p>
                      <a:pPr algn="l" fontAlgn="ctr"/>
                      <a:endParaRPr lang="en-US" sz="1100" b="0" i="0" u="none" strike="noStrike" dirty="0" smtClean="0">
                        <a:effectLst/>
                        <a:latin typeface="+mn-lt"/>
                      </a:endParaRPr>
                    </a:p>
                  </a:txBody>
                  <a:tcPr marL="45720" marR="45720" marT="13716" marB="13716" anchor="ctr"/>
                </a:tc>
                <a:extLst>
                  <a:ext uri="{0D108BD9-81ED-4DB2-BD59-A6C34878D82A}">
                    <a16:rowId xmlns="" xmlns:a16="http://schemas.microsoft.com/office/drawing/2014/main" val="10002"/>
                  </a:ext>
                </a:extLst>
              </a:tr>
              <a:tr h="745648">
                <a:tc>
                  <a:txBody>
                    <a:bodyPr/>
                    <a:lstStyle/>
                    <a:p>
                      <a:pPr algn="l" fontAlgn="ctr"/>
                      <a:r>
                        <a:rPr lang="en-US" sz="1100" u="none" strike="noStrike" dirty="0" smtClean="0">
                          <a:effectLst/>
                        </a:rPr>
                        <a:t>Camera</a:t>
                      </a:r>
                      <a:r>
                        <a:rPr lang="en-US" sz="1100" u="none" strike="noStrike" baseline="0" dirty="0" smtClean="0">
                          <a:effectLst/>
                        </a:rPr>
                        <a:t> h</a:t>
                      </a:r>
                      <a:r>
                        <a:rPr lang="en-US" sz="1100" u="none" strike="noStrike" dirty="0" smtClean="0">
                          <a:effectLst/>
                        </a:rPr>
                        <a:t>ousing assembly</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Housing, front flange support rail and</a:t>
                      </a:r>
                      <a:r>
                        <a:rPr lang="en-US" sz="1100" u="none" strike="noStrike" baseline="0" dirty="0" smtClean="0">
                          <a:effectLst/>
                        </a:rPr>
                        <a:t> </a:t>
                      </a:r>
                      <a:r>
                        <a:rPr lang="en-US" sz="1100" u="none" strike="noStrike" dirty="0" smtClean="0">
                          <a:effectLst/>
                        </a:rPr>
                        <a:t>baffle plate;</a:t>
                      </a:r>
                    </a:p>
                    <a:p>
                      <a:pPr algn="l" fontAlgn="ctr"/>
                      <a:r>
                        <a:rPr lang="en-US" sz="1100" u="none" strike="noStrike" dirty="0" smtClean="0">
                          <a:effectLst/>
                        </a:rPr>
                        <a:t>Camera volume purge manifolds</a:t>
                      </a:r>
                      <a:r>
                        <a:rPr lang="en-US" sz="1100" u="none" strike="noStrike" baseline="0" dirty="0" smtClean="0">
                          <a:effectLst/>
                        </a:rPr>
                        <a:t> and lines;</a:t>
                      </a:r>
                    </a:p>
                    <a:p>
                      <a:pPr algn="l" fontAlgn="ctr"/>
                      <a:r>
                        <a:rPr lang="en-US" sz="1100" u="none" strike="noStrike" baseline="0" dirty="0" smtClean="0">
                          <a:effectLst/>
                        </a:rPr>
                        <a:t>Cable and duct supports;</a:t>
                      </a:r>
                    </a:p>
                    <a:p>
                      <a:pPr algn="l" fontAlgn="ctr"/>
                      <a:r>
                        <a:rPr lang="en-US" sz="1100" u="none" strike="noStrike" baseline="0" dirty="0" smtClean="0">
                          <a:effectLst/>
                        </a:rPr>
                        <a:t>Instrumentation (</a:t>
                      </a:r>
                      <a:r>
                        <a:rPr lang="en-US" sz="1100" u="none" strike="noStrike" baseline="0" dirty="0" err="1" smtClean="0">
                          <a:effectLst/>
                        </a:rPr>
                        <a:t>accel’s</a:t>
                      </a:r>
                      <a:r>
                        <a:rPr lang="en-US" sz="1100" u="none" strike="noStrike" baseline="0" dirty="0" smtClean="0">
                          <a:effectLst/>
                        </a:rPr>
                        <a:t> and mic) and read-out</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814479798"/>
                  </a:ext>
                </a:extLst>
              </a:tr>
              <a:tr h="387163">
                <a:tc>
                  <a:txBody>
                    <a:bodyPr/>
                    <a:lstStyle/>
                    <a:p>
                      <a:pPr algn="l" fontAlgn="ctr"/>
                      <a:r>
                        <a:rPr lang="en-US" sz="1100" u="none" strike="noStrike" dirty="0">
                          <a:effectLst/>
                        </a:rPr>
                        <a:t>Shroud assembly</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Structure</a:t>
                      </a:r>
                      <a:r>
                        <a:rPr lang="en-US" sz="1100" u="none" strike="noStrike" baseline="0" dirty="0" smtClean="0">
                          <a:effectLst/>
                        </a:rPr>
                        <a:t> and cover plates; </a:t>
                      </a:r>
                      <a:r>
                        <a:rPr lang="en-US" sz="1100" u="none" strike="noStrike" dirty="0" smtClean="0">
                          <a:effectLst/>
                        </a:rPr>
                        <a:t>seal </a:t>
                      </a:r>
                      <a:r>
                        <a:rPr lang="en-US" sz="1100" u="none" strike="noStrike" dirty="0">
                          <a:effectLst/>
                        </a:rPr>
                        <a:t>to L1-L2 </a:t>
                      </a:r>
                      <a:r>
                        <a:rPr lang="en-US" sz="1100" u="none" strike="noStrike" dirty="0" smtClean="0">
                          <a:effectLst/>
                        </a:rPr>
                        <a:t>assembly (all pre-mounted to housing)</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04"/>
                  </a:ext>
                </a:extLst>
              </a:tr>
              <a:tr h="207921">
                <a:tc>
                  <a:txBody>
                    <a:bodyPr/>
                    <a:lstStyle/>
                    <a:p>
                      <a:pPr algn="l" fontAlgn="ctr"/>
                      <a:r>
                        <a:rPr lang="en-US" sz="1100" u="none" strike="noStrike" dirty="0">
                          <a:effectLst/>
                        </a:rPr>
                        <a:t>Purge </a:t>
                      </a:r>
                      <a:r>
                        <a:rPr lang="en-US" sz="1100" u="none" strike="noStrike" dirty="0" smtClean="0">
                          <a:effectLst/>
                        </a:rPr>
                        <a:t>ducting and fittings</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Purge ducting,</a:t>
                      </a:r>
                      <a:r>
                        <a:rPr lang="en-US" sz="1100" u="none" strike="noStrike" baseline="0" dirty="0" smtClean="0">
                          <a:effectLst/>
                        </a:rPr>
                        <a:t> fittings, instrumentation in camera volume</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06"/>
                  </a:ext>
                </a:extLst>
              </a:tr>
              <a:tr h="387163">
                <a:tc>
                  <a:txBody>
                    <a:bodyPr/>
                    <a:lstStyle/>
                    <a:p>
                      <a:pPr algn="l" fontAlgn="ctr"/>
                      <a:r>
                        <a:rPr lang="en-US" sz="1100" u="none" strike="noStrike" dirty="0" smtClean="0">
                          <a:effectLst/>
                        </a:rPr>
                        <a:t>Camera volume purge cabinet</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Purge cabinet and ducting in UT</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07"/>
                  </a:ext>
                </a:extLst>
              </a:tr>
              <a:tr h="207921">
                <a:tc>
                  <a:txBody>
                    <a:bodyPr/>
                    <a:lstStyle/>
                    <a:p>
                      <a:pPr algn="l" fontAlgn="ctr"/>
                      <a:r>
                        <a:rPr lang="en-US" sz="1100" u="none" strike="noStrike" dirty="0" smtClean="0">
                          <a:effectLst/>
                        </a:rPr>
                        <a:t>Mechanism purge cabinet</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Purge cabinet and ducting in UT</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08"/>
                  </a:ext>
                </a:extLst>
              </a:tr>
              <a:tr h="207921">
                <a:tc gridSpan="2">
                  <a:txBody>
                    <a:bodyPr/>
                    <a:lstStyle/>
                    <a:p>
                      <a:pPr algn="l" fontAlgn="ctr"/>
                      <a:r>
                        <a:rPr lang="en-US" sz="1100" u="sng" strike="noStrike" dirty="0">
                          <a:effectLst/>
                        </a:rPr>
                        <a:t>Fixtures and Test </a:t>
                      </a:r>
                      <a:r>
                        <a:rPr lang="en-US" sz="1100" u="sng" strike="noStrike" dirty="0" smtClean="0">
                          <a:effectLst/>
                        </a:rPr>
                        <a:t>Equipment</a:t>
                      </a:r>
                      <a:endParaRPr lang="en-US" sz="1100" b="1" i="0" u="sng" strike="noStrike" dirty="0">
                        <a:effectLst/>
                        <a:latin typeface="+mn-lt"/>
                      </a:endParaRPr>
                    </a:p>
                  </a:txBody>
                  <a:tcPr marL="45720" marR="45720" marT="13716" marB="13716" anchor="ctr"/>
                </a:tc>
                <a:tc hMerge="1">
                  <a:txBody>
                    <a:bodyPr/>
                    <a:lstStyle/>
                    <a:p>
                      <a:endParaRPr lang="en-US"/>
                    </a:p>
                  </a:txBody>
                  <a:tcPr/>
                </a:tc>
                <a:tc>
                  <a:txBody>
                    <a:bodyPr/>
                    <a:lstStyle/>
                    <a:p>
                      <a:pPr algn="l" fontAlgn="ctr"/>
                      <a:endParaRPr lang="en-US" sz="1100" b="1" i="0" u="sng" strike="noStrike" dirty="0">
                        <a:effectLst/>
                        <a:latin typeface="+mn-lt"/>
                      </a:endParaRPr>
                    </a:p>
                  </a:txBody>
                  <a:tcPr marL="45720" marR="45720" marT="13716" marB="13716" anchor="ctr"/>
                </a:tc>
                <a:extLst>
                  <a:ext uri="{0D108BD9-81ED-4DB2-BD59-A6C34878D82A}">
                    <a16:rowId xmlns="" xmlns:a16="http://schemas.microsoft.com/office/drawing/2014/main" val="10010"/>
                  </a:ext>
                </a:extLst>
              </a:tr>
              <a:tr h="207921">
                <a:tc>
                  <a:txBody>
                    <a:bodyPr/>
                    <a:lstStyle/>
                    <a:p>
                      <a:pPr algn="l" fontAlgn="ctr"/>
                      <a:r>
                        <a:rPr lang="en-US" sz="1100" u="none" strike="noStrike" dirty="0">
                          <a:effectLst/>
                        </a:rPr>
                        <a:t>Camera lift fixture</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a:effectLst/>
                        </a:rPr>
                        <a:t>Camera lift fixture and attach hardware</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11"/>
                  </a:ext>
                </a:extLst>
              </a:tr>
              <a:tr h="387163">
                <a:tc>
                  <a:txBody>
                    <a:bodyPr/>
                    <a:lstStyle/>
                    <a:p>
                      <a:pPr algn="l" fontAlgn="ctr"/>
                      <a:r>
                        <a:rPr lang="en-US" sz="1100" u="none" strike="noStrike" dirty="0" smtClean="0">
                          <a:effectLst/>
                        </a:rPr>
                        <a:t>Blank-off plates</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dirty="0" smtClean="0">
                          <a:effectLst/>
                        </a:rPr>
                        <a:t>Back flange and shroud blank-off plates to seal camera</a:t>
                      </a:r>
                      <a:r>
                        <a:rPr lang="en-US" sz="1100" u="none" strike="noStrike" baseline="0" dirty="0" smtClean="0">
                          <a:effectLst/>
                        </a:rPr>
                        <a:t> volume</a:t>
                      </a:r>
                      <a:endParaRPr lang="en-US" sz="1100" b="0" i="0" u="none" strike="noStrike" dirty="0">
                        <a:effectLst/>
                        <a:latin typeface="+mn-lt"/>
                      </a:endParaRPr>
                    </a:p>
                  </a:txBody>
                  <a:tcPr marL="45720" marR="45720" marT="13716" marB="13716" anchor="ctr"/>
                </a:tc>
                <a:tc>
                  <a:txBody>
                    <a:bodyPr/>
                    <a:lstStyle/>
                    <a:p>
                      <a:pPr algn="ctr" fontAlgn="ctr"/>
                      <a:r>
                        <a:rPr lang="en-US" sz="1800" b="1" i="0" u="none" strike="noStrike" dirty="0" smtClean="0">
                          <a:solidFill>
                            <a:srgbClr val="FF0000"/>
                          </a:solidFill>
                          <a:effectLst/>
                          <a:latin typeface="+mn-lt"/>
                        </a:rPr>
                        <a:t>X</a:t>
                      </a:r>
                      <a:endParaRPr lang="en-US" sz="1800" b="1" i="0" u="none" strike="noStrike" dirty="0">
                        <a:solidFill>
                          <a:srgbClr val="FF0000"/>
                        </a:solidFill>
                        <a:effectLst/>
                        <a:latin typeface="+mn-lt"/>
                      </a:endParaRPr>
                    </a:p>
                  </a:txBody>
                  <a:tcPr marL="45720" marR="45720" marT="13716" marB="13716" anchor="ctr"/>
                </a:tc>
                <a:extLst>
                  <a:ext uri="{0D108BD9-81ED-4DB2-BD59-A6C34878D82A}">
                    <a16:rowId xmlns="" xmlns:a16="http://schemas.microsoft.com/office/drawing/2014/main" val="10012"/>
                  </a:ext>
                </a:extLst>
              </a:tr>
              <a:tr h="387163">
                <a:tc>
                  <a:txBody>
                    <a:bodyPr/>
                    <a:lstStyle/>
                    <a:p>
                      <a:pPr algn="l" fontAlgn="ctr"/>
                      <a:r>
                        <a:rPr lang="en-US" sz="1100" u="none" strike="noStrike" dirty="0" smtClean="0">
                          <a:effectLst/>
                        </a:rPr>
                        <a:t>Back</a:t>
                      </a:r>
                      <a:r>
                        <a:rPr lang="en-US" sz="1100" u="none" strike="noStrike" baseline="0" dirty="0" smtClean="0">
                          <a:effectLst/>
                        </a:rPr>
                        <a:t> flange shipping container</a:t>
                      </a:r>
                      <a:endParaRPr lang="en-US" sz="1100" b="0" i="0" u="none" strike="noStrike" dirty="0">
                        <a:effectLst/>
                        <a:latin typeface="+mn-lt"/>
                      </a:endParaRPr>
                    </a:p>
                  </a:txBody>
                  <a:tcPr marL="45720" marR="45720" marT="13716" marB="13716" anchor="ctr"/>
                </a:tc>
                <a:tc>
                  <a:txBody>
                    <a:bodyPr/>
                    <a:lstStyle/>
                    <a:p>
                      <a:pPr algn="l" fontAlgn="ctr"/>
                      <a:r>
                        <a:rPr lang="en-US" sz="1100" u="none" strike="noStrike" baseline="0" dirty="0" smtClean="0">
                          <a:effectLst/>
                        </a:rPr>
                        <a:t>Container for shipping back flange to Paris</a:t>
                      </a:r>
                      <a:endParaRPr lang="en-US" sz="1100" b="0" i="0" u="none" strike="noStrike" dirty="0">
                        <a:effectLst/>
                        <a:latin typeface="+mn-lt"/>
                      </a:endParaRPr>
                    </a:p>
                  </a:txBody>
                  <a:tcPr marL="45720" marR="45720" marT="13716" marB="13716" anchor="ctr"/>
                </a:tc>
                <a:tc>
                  <a:txBody>
                    <a:bodyPr/>
                    <a:lstStyle/>
                    <a:p>
                      <a:pPr algn="l" fontAlgn="ctr"/>
                      <a:endParaRPr lang="en-US" sz="1100" b="0" i="0" u="none" strike="noStrike" dirty="0">
                        <a:effectLst/>
                        <a:latin typeface="+mn-lt"/>
                      </a:endParaRPr>
                    </a:p>
                  </a:txBody>
                  <a:tcPr marL="45720" marR="45720" marT="13716" marB="13716" anchor="ctr"/>
                </a:tc>
                <a:extLst>
                  <a:ext uri="{0D108BD9-81ED-4DB2-BD59-A6C34878D82A}">
                    <a16:rowId xmlns="" xmlns:a16="http://schemas.microsoft.com/office/drawing/2014/main" val="10013"/>
                  </a:ext>
                </a:extLst>
              </a:tr>
            </a:tbl>
          </a:graphicData>
        </a:graphic>
      </p:graphicFrame>
      <p:pic>
        <p:nvPicPr>
          <p:cNvPr id="19"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80731" y="1229332"/>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91937" y="3593774"/>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29185" y="4304227"/>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65043" y="1724632"/>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78490" y="2282686"/>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89697" y="2596449"/>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96420" y="2905731"/>
            <a:ext cx="147916" cy="1893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check symbo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08" t="26054" r="15703" b="35543"/>
          <a:stretch/>
        </p:blipFill>
        <p:spPr bwMode="auto">
          <a:xfrm>
            <a:off x="7180731" y="3185880"/>
            <a:ext cx="147916" cy="1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070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dirty="0" smtClean="0"/>
              <a:t>Camera Housing &amp; Shroud fabrication</a:t>
            </a:r>
            <a:endParaRPr lang="en-US" dirty="0"/>
          </a:p>
        </p:txBody>
      </p:sp>
      <p:sp>
        <p:nvSpPr>
          <p:cNvPr id="3" name="Content Placeholder 2"/>
          <p:cNvSpPr>
            <a:spLocks noGrp="1"/>
          </p:cNvSpPr>
          <p:nvPr>
            <p:ph idx="1"/>
          </p:nvPr>
        </p:nvSpPr>
        <p:spPr/>
        <p:txBody>
          <a:bodyPr>
            <a:normAutofit lnSpcReduction="10000"/>
          </a:bodyPr>
          <a:lstStyle/>
          <a:p>
            <a:r>
              <a:rPr lang="en-US" sz="1400" dirty="0" smtClean="0"/>
              <a:t>Camera Housing components were manufactured </a:t>
            </a:r>
            <a:r>
              <a:rPr lang="en-US" sz="1400" dirty="0"/>
              <a:t>at Keller Technology Corporation, Buffalo, NY:</a:t>
            </a:r>
          </a:p>
          <a:p>
            <a:pPr lvl="1"/>
            <a:r>
              <a:rPr lang="en-US" sz="1000" dirty="0" smtClean="0"/>
              <a:t>Camera Housing, Support rail, Baffle plate. All now in cleanroom ready for assembly</a:t>
            </a:r>
            <a:endParaRPr lang="en-US" sz="1000" dirty="0"/>
          </a:p>
          <a:p>
            <a:endParaRPr lang="en-US" sz="1400" dirty="0" smtClean="0"/>
          </a:p>
          <a:p>
            <a:r>
              <a:rPr lang="en-US" sz="1400" dirty="0" smtClean="0"/>
              <a:t>Four month schedule delay due to difficulties at the fabrication site, to achieve the required roundness</a:t>
            </a:r>
          </a:p>
          <a:p>
            <a:endParaRPr lang="en-US" sz="1400" dirty="0" smtClean="0"/>
          </a:p>
          <a:p>
            <a:r>
              <a:rPr lang="en-US" sz="1400" dirty="0" smtClean="0"/>
              <a:t>Smaller </a:t>
            </a:r>
            <a:r>
              <a:rPr lang="en-US" sz="1400" dirty="0"/>
              <a:t>components have been manufactured locally at </a:t>
            </a:r>
          </a:p>
          <a:p>
            <a:pPr marL="0" indent="0">
              <a:buNone/>
            </a:pPr>
            <a:r>
              <a:rPr lang="en-US" sz="1400" dirty="0"/>
              <a:t>     IMT Precision, Hayward, </a:t>
            </a:r>
            <a:r>
              <a:rPr lang="en-US" sz="1400" dirty="0" smtClean="0"/>
              <a:t>CA</a:t>
            </a:r>
          </a:p>
          <a:p>
            <a:pPr marL="0" indent="0">
              <a:buNone/>
            </a:pPr>
            <a:endParaRPr lang="en-US" sz="1400" dirty="0"/>
          </a:p>
          <a:p>
            <a:r>
              <a:rPr lang="en-US" sz="1400" dirty="0" smtClean="0"/>
              <a:t>Camera Housing Assembled and Tested (Pressure &amp; Flow, Metrology, Mass Properties)</a:t>
            </a:r>
          </a:p>
          <a:p>
            <a:pPr marL="457200" lvl="1" indent="0">
              <a:buNone/>
            </a:pPr>
            <a:endParaRPr lang="en-US" sz="1400" dirty="0"/>
          </a:p>
          <a:p>
            <a:pPr lvl="1"/>
            <a:endParaRPr lang="en-US" sz="1000" dirty="0" smtClean="0">
              <a:solidFill>
                <a:srgbClr val="FF0000"/>
              </a:solidFill>
            </a:endParaRPr>
          </a:p>
          <a:p>
            <a:r>
              <a:rPr lang="en-US" sz="1400" dirty="0"/>
              <a:t>Shroud </a:t>
            </a:r>
            <a:r>
              <a:rPr lang="en-US" sz="1400" dirty="0" smtClean="0"/>
              <a:t>made at </a:t>
            </a:r>
            <a:r>
              <a:rPr lang="en-US" sz="1400" dirty="0"/>
              <a:t>IMT Precision, Hayward, CA</a:t>
            </a:r>
          </a:p>
          <a:p>
            <a:pPr lvl="1"/>
            <a:r>
              <a:rPr lang="en-US" sz="1400" dirty="0" smtClean="0"/>
              <a:t>Delivered</a:t>
            </a:r>
          </a:p>
          <a:p>
            <a:pPr lvl="1"/>
            <a:r>
              <a:rPr lang="en-US" sz="1400" dirty="0" smtClean="0"/>
              <a:t>Sub-assembly bonded</a:t>
            </a:r>
          </a:p>
          <a:p>
            <a:pPr lvl="1"/>
            <a:r>
              <a:rPr lang="en-US" sz="1400" dirty="0" smtClean="0"/>
              <a:t>Sent out for </a:t>
            </a:r>
            <a:r>
              <a:rPr lang="en-US" sz="1400" dirty="0" err="1" smtClean="0"/>
              <a:t>Aeroglaze</a:t>
            </a:r>
            <a:r>
              <a:rPr lang="en-US" sz="1400" dirty="0" smtClean="0"/>
              <a:t> painting</a:t>
            </a:r>
            <a:endParaRPr lang="en-US" sz="1400" dirty="0"/>
          </a:p>
          <a:p>
            <a:pPr marL="457200" lvl="1" indent="0">
              <a:buNone/>
            </a:pPr>
            <a:endParaRPr lang="en-US" sz="1400" dirty="0">
              <a:solidFill>
                <a:schemeClr val="tx1"/>
              </a:solidFill>
            </a:endParaRPr>
          </a:p>
          <a:p>
            <a:r>
              <a:rPr lang="en-US" sz="1400" dirty="0" smtClean="0"/>
              <a:t>Lift tool</a:t>
            </a:r>
            <a:r>
              <a:rPr lang="en-US" sz="1400" dirty="0"/>
              <a:t> </a:t>
            </a:r>
            <a:r>
              <a:rPr lang="en-US" sz="1400" dirty="0" smtClean="0"/>
              <a:t>fabricated and tested. It will be used by I&amp;T for the handling of the Camera Body</a:t>
            </a:r>
            <a:endParaRPr lang="en-US" sz="1100" dirty="0"/>
          </a:p>
          <a:p>
            <a:endParaRPr lang="en-US" sz="1100" dirty="0" smtClean="0"/>
          </a:p>
        </p:txBody>
      </p:sp>
    </p:spTree>
    <p:extLst>
      <p:ext uri="{BB962C8B-B14F-4D97-AF65-F5344CB8AC3E}">
        <p14:creationId xmlns:p14="http://schemas.microsoft.com/office/powerpoint/2010/main" val="1661837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121024" y="760809"/>
            <a:ext cx="5123329" cy="3992725"/>
          </a:xfrm>
        </p:spPr>
        <p:txBody>
          <a:bodyPr>
            <a:normAutofit fontScale="70000" lnSpcReduction="20000"/>
          </a:bodyPr>
          <a:lstStyle/>
          <a:p>
            <a:r>
              <a:rPr lang="en-US" dirty="0"/>
              <a:t>CAM-REQ-0034, Reflective surface treatments</a:t>
            </a:r>
          </a:p>
          <a:p>
            <a:pPr lvl="1"/>
            <a:r>
              <a:rPr lang="en-US" dirty="0"/>
              <a:t>Specification:  Reflective surfaces near the main beam shall either be shielded by light baffles, painted flat black or treated/shaped to minimize scattering.</a:t>
            </a:r>
          </a:p>
          <a:p>
            <a:endParaRPr lang="en-US" dirty="0"/>
          </a:p>
          <a:p>
            <a:r>
              <a:rPr lang="en-US" dirty="0"/>
              <a:t>Requested deviation to this requirement, allowing for up to 5% of the surface area to remain unpainted.</a:t>
            </a:r>
          </a:p>
          <a:p>
            <a:pPr lvl="1"/>
            <a:r>
              <a:rPr lang="en-US" dirty="0"/>
              <a:t>This deviation applies solely to the camera housing, shroud, and back flange outer surfaces</a:t>
            </a:r>
          </a:p>
          <a:p>
            <a:endParaRPr lang="en-US" dirty="0"/>
          </a:p>
          <a:p>
            <a:r>
              <a:rPr lang="en-US" dirty="0"/>
              <a:t>Rationale for request</a:t>
            </a:r>
          </a:p>
          <a:p>
            <a:pPr lvl="1"/>
            <a:r>
              <a:rPr lang="en-US" dirty="0"/>
              <a:t>The fractional area coverage of unpainted regions is 3.8% of the total area</a:t>
            </a:r>
          </a:p>
          <a:p>
            <a:pPr lvl="1"/>
            <a:r>
              <a:rPr lang="en-US" dirty="0"/>
              <a:t>The unpainted regions consist of Screw heads, Seams between panels and Lift bracket attach points  </a:t>
            </a:r>
          </a:p>
        </p:txBody>
      </p:sp>
      <p:sp>
        <p:nvSpPr>
          <p:cNvPr id="2" name="Title 1"/>
          <p:cNvSpPr>
            <a:spLocks noGrp="1"/>
          </p:cNvSpPr>
          <p:nvPr>
            <p:ph type="title"/>
          </p:nvPr>
        </p:nvSpPr>
        <p:spPr>
          <a:xfrm>
            <a:off x="838200" y="133350"/>
            <a:ext cx="6553200" cy="417910"/>
          </a:xfrm>
        </p:spPr>
        <p:txBody>
          <a:bodyPr/>
          <a:lstStyle/>
          <a:p>
            <a:r>
              <a:rPr lang="en-US" dirty="0"/>
              <a:t>NCR, deviation </a:t>
            </a:r>
            <a:r>
              <a:rPr lang="en-US" dirty="0" smtClean="0"/>
              <a:t>approved </a:t>
            </a:r>
            <a:r>
              <a:rPr lang="en-US" dirty="0"/>
              <a:t>– Unpainted regions</a:t>
            </a:r>
          </a:p>
        </p:txBody>
      </p:sp>
      <p:pic>
        <p:nvPicPr>
          <p:cNvPr id="6" name="Picture 2">
            <a:extLst>
              <a:ext uri="{FF2B5EF4-FFF2-40B4-BE49-F238E27FC236}">
                <a16:creationId xmlns:a16="http://schemas.microsoft.com/office/drawing/2014/main" xmlns="" id="{D1530AAE-03FF-CB49-A73E-1BAE20AFC99F}"/>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r="13622"/>
          <a:stretch/>
        </p:blipFill>
        <p:spPr bwMode="auto">
          <a:xfrm>
            <a:off x="5311588" y="1291760"/>
            <a:ext cx="3751730" cy="302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90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1124" y="133350"/>
            <a:ext cx="6470276" cy="417910"/>
          </a:xfrm>
        </p:spPr>
        <p:txBody>
          <a:bodyPr/>
          <a:lstStyle/>
          <a:p>
            <a:r>
              <a:rPr lang="en-US" dirty="0" smtClean="0"/>
              <a:t>Camera Housing and Shroud Assembled</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324" y="834373"/>
            <a:ext cx="5066578" cy="383848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977" y="774328"/>
            <a:ext cx="3004576" cy="4006101"/>
          </a:xfrm>
          <a:prstGeom prst="rect">
            <a:avLst/>
          </a:prstGeom>
        </p:spPr>
      </p:pic>
      <p:sp>
        <p:nvSpPr>
          <p:cNvPr id="3" name="TextBox 2"/>
          <p:cNvSpPr txBox="1"/>
          <p:nvPr/>
        </p:nvSpPr>
        <p:spPr>
          <a:xfrm>
            <a:off x="228600" y="4303059"/>
            <a:ext cx="2796022" cy="369332"/>
          </a:xfrm>
          <a:prstGeom prst="rect">
            <a:avLst/>
          </a:prstGeom>
          <a:noFill/>
        </p:spPr>
        <p:txBody>
          <a:bodyPr wrap="none" rtlCol="0">
            <a:spAutoFit/>
          </a:bodyPr>
          <a:lstStyle/>
          <a:p>
            <a:r>
              <a:rPr lang="en-US" dirty="0" smtClean="0">
                <a:solidFill>
                  <a:srgbClr val="FFFF00"/>
                </a:solidFill>
              </a:rPr>
              <a:t>Camera Housing Assembled</a:t>
            </a:r>
            <a:endParaRPr lang="en-US" dirty="0">
              <a:solidFill>
                <a:srgbClr val="FFFF00"/>
              </a:solidFill>
            </a:endParaRPr>
          </a:p>
        </p:txBody>
      </p:sp>
      <p:sp>
        <p:nvSpPr>
          <p:cNvPr id="7" name="TextBox 6"/>
          <p:cNvSpPr txBox="1"/>
          <p:nvPr/>
        </p:nvSpPr>
        <p:spPr>
          <a:xfrm>
            <a:off x="6631037" y="4150743"/>
            <a:ext cx="1634871" cy="369332"/>
          </a:xfrm>
          <a:prstGeom prst="rect">
            <a:avLst/>
          </a:prstGeom>
          <a:noFill/>
        </p:spPr>
        <p:txBody>
          <a:bodyPr wrap="none" rtlCol="0">
            <a:spAutoFit/>
          </a:bodyPr>
          <a:lstStyle/>
          <a:p>
            <a:r>
              <a:rPr lang="en-US" dirty="0" smtClean="0"/>
              <a:t>Bonded Shroud</a:t>
            </a:r>
            <a:endParaRPr lang="en-US" dirty="0"/>
          </a:p>
        </p:txBody>
      </p:sp>
    </p:spTree>
    <p:extLst>
      <p:ext uri="{BB962C8B-B14F-4D97-AF65-F5344CB8AC3E}">
        <p14:creationId xmlns:p14="http://schemas.microsoft.com/office/powerpoint/2010/main" val="4211058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Purge System</a:t>
            </a:r>
            <a:endParaRPr lang="en-US" dirty="0"/>
          </a:p>
        </p:txBody>
      </p:sp>
    </p:spTree>
    <p:extLst>
      <p:ext uri="{BB962C8B-B14F-4D97-AF65-F5344CB8AC3E}">
        <p14:creationId xmlns:p14="http://schemas.microsoft.com/office/powerpoint/2010/main" val="625965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Deliverable and Capabilities</a:t>
            </a:r>
            <a:endParaRPr lang="en-US" dirty="0"/>
          </a:p>
        </p:txBody>
      </p:sp>
      <p:sp>
        <p:nvSpPr>
          <p:cNvPr id="8" name="Content Placeholder 2"/>
          <p:cNvSpPr>
            <a:spLocks noGrp="1"/>
          </p:cNvSpPr>
          <p:nvPr>
            <p:ph idx="1"/>
          </p:nvPr>
        </p:nvSpPr>
        <p:spPr/>
        <p:txBody>
          <a:bodyPr>
            <a:normAutofit lnSpcReduction="10000"/>
          </a:bodyPr>
          <a:lstStyle/>
          <a:p>
            <a:r>
              <a:rPr lang="en-US" dirty="0"/>
              <a:t>There are two purge systems to provide thermal control and purge </a:t>
            </a:r>
            <a:r>
              <a:rPr lang="en-US" dirty="0" smtClean="0"/>
              <a:t>functionality. They both located in the Utility trunk, connected with hoses and ducts to the Camera Body </a:t>
            </a:r>
            <a:r>
              <a:rPr lang="en-US" dirty="0"/>
              <a:t>M</a:t>
            </a:r>
            <a:r>
              <a:rPr lang="en-US" dirty="0" smtClean="0"/>
              <a:t>ain Volume. They are integrated and controlled by the Camera Control System</a:t>
            </a:r>
          </a:p>
          <a:p>
            <a:endParaRPr lang="en-US" dirty="0"/>
          </a:p>
          <a:p>
            <a:pPr lvl="1"/>
            <a:r>
              <a:rPr lang="en-US" sz="2000" dirty="0" smtClean="0"/>
              <a:t>Mechanism Purge System</a:t>
            </a:r>
            <a:r>
              <a:rPr lang="en-US" sz="2000" dirty="0"/>
              <a:t>:  </a:t>
            </a:r>
            <a:r>
              <a:rPr lang="en-US" sz="2000" dirty="0" smtClean="0"/>
              <a:t>Directly </a:t>
            </a:r>
            <a:r>
              <a:rPr lang="en-US" sz="2000" dirty="0"/>
              <a:t>cool </a:t>
            </a:r>
            <a:r>
              <a:rPr lang="en-US" sz="2000" dirty="0" smtClean="0"/>
              <a:t>heat dissipating </a:t>
            </a:r>
            <a:r>
              <a:rPr lang="en-US" sz="2000" dirty="0"/>
              <a:t>components in </a:t>
            </a:r>
            <a:r>
              <a:rPr lang="en-US" sz="2000" dirty="0" smtClean="0"/>
              <a:t>enclosures </a:t>
            </a:r>
            <a:r>
              <a:rPr lang="en-US" sz="2000" dirty="0"/>
              <a:t>in the </a:t>
            </a:r>
            <a:r>
              <a:rPr lang="en-US" sz="2000" dirty="0" smtClean="0"/>
              <a:t>Shutter</a:t>
            </a:r>
            <a:r>
              <a:rPr lang="en-US" sz="2000" dirty="0"/>
              <a:t>, </a:t>
            </a:r>
            <a:r>
              <a:rPr lang="en-US" sz="2000" dirty="0" smtClean="0"/>
              <a:t>Auto Changer </a:t>
            </a:r>
            <a:r>
              <a:rPr lang="en-US" sz="2000" dirty="0"/>
              <a:t>and </a:t>
            </a:r>
            <a:r>
              <a:rPr lang="en-US" sz="2000" dirty="0" smtClean="0"/>
              <a:t>Carousel </a:t>
            </a:r>
            <a:r>
              <a:rPr lang="en-US" sz="2000" dirty="0"/>
              <a:t>components in the </a:t>
            </a:r>
            <a:r>
              <a:rPr lang="en-US" sz="2000" dirty="0" smtClean="0"/>
              <a:t>Back Flange</a:t>
            </a:r>
          </a:p>
          <a:p>
            <a:pPr lvl="1"/>
            <a:endParaRPr lang="en-US" sz="2000" dirty="0" smtClean="0"/>
          </a:p>
          <a:p>
            <a:pPr lvl="1"/>
            <a:r>
              <a:rPr lang="en-US" sz="2000" dirty="0"/>
              <a:t>Camera Volume </a:t>
            </a:r>
            <a:r>
              <a:rPr lang="en-US" sz="2000" dirty="0" smtClean="0"/>
              <a:t>Purge System</a:t>
            </a:r>
            <a:r>
              <a:rPr lang="en-US" sz="2000" dirty="0"/>
              <a:t>:  </a:t>
            </a:r>
            <a:r>
              <a:rPr lang="en-US" sz="2000" dirty="0" smtClean="0"/>
              <a:t>Controls </a:t>
            </a:r>
            <a:r>
              <a:rPr lang="en-US" sz="2000" dirty="0"/>
              <a:t>temperature of </a:t>
            </a:r>
            <a:r>
              <a:rPr lang="en-US" sz="2000" dirty="0" smtClean="0"/>
              <a:t>Camera Housing</a:t>
            </a:r>
            <a:r>
              <a:rPr lang="en-US" sz="2000" dirty="0"/>
              <a:t>, L1, and L3, and flushes air through the </a:t>
            </a:r>
            <a:r>
              <a:rPr lang="en-US" sz="2000" dirty="0" smtClean="0"/>
              <a:t>Camera Volume</a:t>
            </a:r>
            <a:endParaRPr lang="en-US" sz="2000" dirty="0"/>
          </a:p>
        </p:txBody>
      </p:sp>
    </p:spTree>
    <p:extLst>
      <p:ext uri="{BB962C8B-B14F-4D97-AF65-F5344CB8AC3E}">
        <p14:creationId xmlns:p14="http://schemas.microsoft.com/office/powerpoint/2010/main" val="2622337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Scope and Technical </a:t>
            </a:r>
            <a:r>
              <a:rPr lang="en-US" dirty="0"/>
              <a:t>Status</a:t>
            </a:r>
            <a:br>
              <a:rPr lang="en-US" dirty="0"/>
            </a:br>
            <a:r>
              <a:rPr lang="en-US" dirty="0"/>
              <a:t>Shutter</a:t>
            </a:r>
          </a:p>
        </p:txBody>
      </p:sp>
    </p:spTree>
    <p:extLst>
      <p:ext uri="{BB962C8B-B14F-4D97-AF65-F5344CB8AC3E}">
        <p14:creationId xmlns:p14="http://schemas.microsoft.com/office/powerpoint/2010/main" val="1729017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Purge Kit Assembly in Utility Trunk</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6258"/>
          <a:stretch/>
        </p:blipFill>
        <p:spPr>
          <a:xfrm>
            <a:off x="381000" y="960706"/>
            <a:ext cx="8776063" cy="3839895"/>
          </a:xfrm>
          <a:prstGeom prst="rect">
            <a:avLst/>
          </a:prstGeom>
        </p:spPr>
      </p:pic>
      <p:sp>
        <p:nvSpPr>
          <p:cNvPr id="6" name="Rectangle 5"/>
          <p:cNvSpPr/>
          <p:nvPr/>
        </p:nvSpPr>
        <p:spPr>
          <a:xfrm>
            <a:off x="4563488" y="2949621"/>
            <a:ext cx="2904113" cy="1049456"/>
          </a:xfrm>
          <a:prstGeom prst="rect">
            <a:avLst/>
          </a:prstGeom>
          <a:noFill/>
          <a:ln w="28575">
            <a:solidFill>
              <a:srgbClr val="FFFF00"/>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95600" y="1745248"/>
            <a:ext cx="1658004" cy="1204373"/>
          </a:xfrm>
          <a:prstGeom prst="rect">
            <a:avLst/>
          </a:prstGeom>
          <a:noFill/>
          <a:ln w="28575">
            <a:solidFill>
              <a:srgbClr val="FFFF00"/>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47723" y="4519395"/>
            <a:ext cx="1825527" cy="276999"/>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b="1" i="1" dirty="0" smtClean="0"/>
              <a:t>Volume Purge Cabinet</a:t>
            </a:r>
            <a:endParaRPr lang="en-US" sz="1200" b="1" i="1" dirty="0"/>
          </a:p>
        </p:txBody>
      </p:sp>
      <p:sp>
        <p:nvSpPr>
          <p:cNvPr id="9" name="TextBox 8"/>
          <p:cNvSpPr txBox="1"/>
          <p:nvPr/>
        </p:nvSpPr>
        <p:spPr>
          <a:xfrm>
            <a:off x="2524855" y="1471204"/>
            <a:ext cx="2265946" cy="276999"/>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b="1" i="1" dirty="0" smtClean="0"/>
              <a:t>Mechanism Purge Cabinet</a:t>
            </a:r>
            <a:endParaRPr lang="en-US" sz="1200" b="1" i="1" dirty="0"/>
          </a:p>
        </p:txBody>
      </p:sp>
      <p:sp>
        <p:nvSpPr>
          <p:cNvPr id="10" name="TextBox 9"/>
          <p:cNvSpPr txBox="1"/>
          <p:nvPr/>
        </p:nvSpPr>
        <p:spPr>
          <a:xfrm>
            <a:off x="380999" y="697762"/>
            <a:ext cx="714375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accent1">
                    <a:lumMod val="25000"/>
                  </a:schemeClr>
                </a:solidFill>
                <a:latin typeface="+mn-lt"/>
              </a:rPr>
              <a:t>Volume Purge Cabinet is in Quadrant 3 in Quad. Box Assembly</a:t>
            </a:r>
          </a:p>
          <a:p>
            <a:pPr marL="285750" indent="-285750">
              <a:buFont typeface="Arial" panose="020B0604020202020204" pitchFamily="34" charset="0"/>
              <a:buChar char="•"/>
            </a:pPr>
            <a:r>
              <a:rPr lang="en-US" b="1" dirty="0" smtClean="0">
                <a:solidFill>
                  <a:schemeClr val="accent1">
                    <a:lumMod val="25000"/>
                  </a:schemeClr>
                </a:solidFill>
                <a:latin typeface="+mn-lt"/>
              </a:rPr>
              <a:t>Mechanism Purge Cabinet is in Top End Area</a:t>
            </a:r>
            <a:endParaRPr lang="en-US" b="1" dirty="0">
              <a:solidFill>
                <a:schemeClr val="accent1">
                  <a:lumMod val="25000"/>
                </a:schemeClr>
              </a:solidFill>
              <a:latin typeface="+mn-lt"/>
            </a:endParaRPr>
          </a:p>
        </p:txBody>
      </p:sp>
    </p:spTree>
    <p:extLst>
      <p:ext uri="{BB962C8B-B14F-4D97-AF65-F5344CB8AC3E}">
        <p14:creationId xmlns:p14="http://schemas.microsoft.com/office/powerpoint/2010/main" val="1636882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Purge Cabinets – Status</a:t>
            </a:r>
            <a:endParaRPr lang="en-US" dirty="0"/>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7052" y="1970106"/>
            <a:ext cx="3706154" cy="27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531" y="1957791"/>
            <a:ext cx="3693112" cy="276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txBox="1">
            <a:spLocks/>
          </p:cNvSpPr>
          <p:nvPr/>
        </p:nvSpPr>
        <p:spPr bwMode="auto">
          <a:xfrm>
            <a:off x="194983" y="685800"/>
            <a:ext cx="8447160" cy="1314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350" dirty="0" smtClean="0"/>
              <a:t>Mechanism and Volume Purge</a:t>
            </a:r>
            <a:r>
              <a:rPr lang="en-US" sz="1350" dirty="0"/>
              <a:t> </a:t>
            </a:r>
            <a:r>
              <a:rPr lang="en-US" sz="1350" dirty="0" smtClean="0"/>
              <a:t>have been both assembled</a:t>
            </a:r>
            <a:endParaRPr lang="en-US" sz="1350" dirty="0"/>
          </a:p>
          <a:p>
            <a:pPr lvl="1"/>
            <a:r>
              <a:rPr lang="en-US" sz="1350" dirty="0"/>
              <a:t>I</a:t>
            </a:r>
            <a:r>
              <a:rPr lang="en-US" sz="1350" dirty="0" smtClean="0"/>
              <a:t>ntegration with the Camera Control System done, Manual and ICD document released LCA-17500</a:t>
            </a:r>
          </a:p>
          <a:p>
            <a:pPr lvl="1"/>
            <a:r>
              <a:rPr lang="en-US" sz="1350" dirty="0" smtClean="0"/>
              <a:t> Verification and Testing in progress</a:t>
            </a:r>
          </a:p>
          <a:p>
            <a:pPr lvl="1"/>
            <a:r>
              <a:rPr lang="en-US" sz="1350" dirty="0" smtClean="0"/>
              <a:t>Acceptance Review and Hand-off to I&amp;T, end of July</a:t>
            </a:r>
          </a:p>
        </p:txBody>
      </p:sp>
      <p:sp>
        <p:nvSpPr>
          <p:cNvPr id="3" name="TextBox 2"/>
          <p:cNvSpPr txBox="1"/>
          <p:nvPr/>
        </p:nvSpPr>
        <p:spPr>
          <a:xfrm>
            <a:off x="5204011" y="4329952"/>
            <a:ext cx="2270237" cy="369332"/>
          </a:xfrm>
          <a:prstGeom prst="rect">
            <a:avLst/>
          </a:prstGeom>
          <a:noFill/>
        </p:spPr>
        <p:txBody>
          <a:bodyPr wrap="none" rtlCol="0">
            <a:spAutoFit/>
          </a:bodyPr>
          <a:lstStyle/>
          <a:p>
            <a:r>
              <a:rPr lang="en-US" dirty="0" smtClean="0">
                <a:solidFill>
                  <a:srgbClr val="FF0000"/>
                </a:solidFill>
              </a:rPr>
              <a:t>Volume Purge Cabinet</a:t>
            </a:r>
            <a:endParaRPr lang="en-US" dirty="0">
              <a:solidFill>
                <a:srgbClr val="FF0000"/>
              </a:solidFill>
            </a:endParaRPr>
          </a:p>
        </p:txBody>
      </p:sp>
      <p:sp>
        <p:nvSpPr>
          <p:cNvPr id="7" name="TextBox 6"/>
          <p:cNvSpPr txBox="1"/>
          <p:nvPr/>
        </p:nvSpPr>
        <p:spPr>
          <a:xfrm>
            <a:off x="1221441" y="4341159"/>
            <a:ext cx="2643801" cy="369332"/>
          </a:xfrm>
          <a:prstGeom prst="rect">
            <a:avLst/>
          </a:prstGeom>
          <a:noFill/>
        </p:spPr>
        <p:txBody>
          <a:bodyPr wrap="none" rtlCol="0">
            <a:spAutoFit/>
          </a:bodyPr>
          <a:lstStyle/>
          <a:p>
            <a:r>
              <a:rPr lang="en-US" dirty="0" smtClean="0">
                <a:solidFill>
                  <a:srgbClr val="FF0000"/>
                </a:solidFill>
              </a:rPr>
              <a:t>Mechanism Purge Cabinet</a:t>
            </a:r>
            <a:endParaRPr lang="en-US" dirty="0">
              <a:solidFill>
                <a:srgbClr val="FF0000"/>
              </a:solidFill>
            </a:endParaRPr>
          </a:p>
        </p:txBody>
      </p:sp>
    </p:spTree>
    <p:extLst>
      <p:ext uri="{BB962C8B-B14F-4D97-AF65-F5344CB8AC3E}">
        <p14:creationId xmlns:p14="http://schemas.microsoft.com/office/powerpoint/2010/main" val="278500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Purge Cabinet under testing</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6642" y="760413"/>
            <a:ext cx="5310716" cy="398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72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Outstanding Risks and Mitigations</a:t>
            </a:r>
          </a:p>
        </p:txBody>
      </p:sp>
    </p:spTree>
    <p:extLst>
      <p:ext uri="{BB962C8B-B14F-4D97-AF65-F5344CB8AC3E}">
        <p14:creationId xmlns:p14="http://schemas.microsoft.com/office/powerpoint/2010/main" val="3619852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a typeface="ＭＳ Ｐゴシック" charset="-128"/>
              </a:rPr>
              <a:t>Definition of Risk and Risk Analysis</a:t>
            </a:r>
          </a:p>
        </p:txBody>
      </p:sp>
      <p:sp>
        <p:nvSpPr>
          <p:cNvPr id="7171" name="Content Placeholder 11"/>
          <p:cNvSpPr>
            <a:spLocks noGrp="1"/>
          </p:cNvSpPr>
          <p:nvPr>
            <p:ph sz="quarter" idx="10"/>
          </p:nvPr>
        </p:nvSpPr>
        <p:spPr>
          <a:xfrm>
            <a:off x="304800" y="685800"/>
            <a:ext cx="8610600" cy="3943350"/>
          </a:xfrm>
        </p:spPr>
        <p:txBody>
          <a:bodyPr>
            <a:normAutofit/>
          </a:bodyPr>
          <a:lstStyle/>
          <a:p>
            <a:r>
              <a:rPr lang="en-US" sz="1100" dirty="0">
                <a:ea typeface="MS PGothic" pitchFamily="34" charset="-128"/>
              </a:rPr>
              <a:t>Risk can be defined as an undesirable event during project execution that negatively affects program goals for performance, cost or schedule.</a:t>
            </a:r>
          </a:p>
          <a:p>
            <a:r>
              <a:rPr lang="en-US" sz="1100" dirty="0">
                <a:ea typeface="MS PGothic" pitchFamily="34" charset="-128"/>
              </a:rPr>
              <a:t>Risk management is the </a:t>
            </a:r>
            <a:r>
              <a:rPr lang="en-US" sz="1100" i="1" u="sng" dirty="0">
                <a:ea typeface="MS PGothic" pitchFamily="34" charset="-128"/>
              </a:rPr>
              <a:t>ongoing process</a:t>
            </a:r>
            <a:r>
              <a:rPr lang="en-US" sz="1100" i="1" dirty="0">
                <a:ea typeface="MS PGothic" pitchFamily="34" charset="-128"/>
              </a:rPr>
              <a:t> </a:t>
            </a:r>
            <a:r>
              <a:rPr lang="en-US" sz="1100" dirty="0">
                <a:ea typeface="MS PGothic" pitchFamily="34" charset="-128"/>
              </a:rPr>
              <a:t>of </a:t>
            </a:r>
            <a:r>
              <a:rPr lang="en-US" sz="1100" i="1" u="sng" dirty="0">
                <a:ea typeface="MS PGothic" pitchFamily="34" charset="-128"/>
              </a:rPr>
              <a:t>comprehensively assessing</a:t>
            </a:r>
            <a:r>
              <a:rPr lang="en-US" sz="1100" i="1" dirty="0">
                <a:ea typeface="MS PGothic" pitchFamily="34" charset="-128"/>
              </a:rPr>
              <a:t> </a:t>
            </a:r>
            <a:r>
              <a:rPr lang="en-US" sz="1100" dirty="0">
                <a:ea typeface="MS PGothic" pitchFamily="34" charset="-128"/>
              </a:rPr>
              <a:t>project risks.</a:t>
            </a:r>
          </a:p>
          <a:p>
            <a:r>
              <a:rPr lang="en-US" sz="1100" dirty="0">
                <a:ea typeface="MS PGothic" pitchFamily="34" charset="-128"/>
              </a:rPr>
              <a:t>Camera Risk Management Plan (LCA-29-A) defines the methodology to manage our risks</a:t>
            </a:r>
          </a:p>
          <a:p>
            <a:endParaRPr lang="en-US" sz="2800" dirty="0">
              <a:ea typeface="MS PGothic" pitchFamily="34" charset="-128"/>
            </a:endParaRPr>
          </a:p>
        </p:txBody>
      </p:sp>
      <p:pic>
        <p:nvPicPr>
          <p:cNvPr id="717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61341" y="1739766"/>
            <a:ext cx="1958124" cy="89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9"/>
          <p:cNvSpPr>
            <a:spLocks noChangeArrowheads="1"/>
          </p:cNvSpPr>
          <p:nvPr/>
        </p:nvSpPr>
        <p:spPr bwMode="auto">
          <a:xfrm>
            <a:off x="5979319" y="2918710"/>
            <a:ext cx="179935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
            <a:r>
              <a:rPr lang="en-US" sz="900" b="1" dirty="0">
                <a:sym typeface="Wingdings" pitchFamily="2" charset="2"/>
              </a:rPr>
              <a:t>Quasi-quantitative process to assign objective values to probability of occurrence and impact of occurrence aspects of risk.</a:t>
            </a:r>
          </a:p>
          <a:p>
            <a:pPr fontAlgn="b"/>
            <a:endParaRPr lang="en-US" sz="900" b="1" dirty="0">
              <a:sym typeface="Wingdings" pitchFamily="2" charset="2"/>
            </a:endParaRPr>
          </a:p>
          <a:p>
            <a:pPr fontAlgn="b">
              <a:buFont typeface="Wingdings" pitchFamily="2" charset="2"/>
              <a:buChar char="à"/>
            </a:pPr>
            <a:r>
              <a:rPr lang="en-US" sz="900" b="1" dirty="0"/>
              <a:t>Total Impact:</a:t>
            </a:r>
          </a:p>
          <a:p>
            <a:pPr fontAlgn="b"/>
            <a:r>
              <a:rPr lang="en-US" sz="900" b="1" dirty="0"/>
              <a:t>(0.50*Cost Impact) +            (0.33*Schedule Impact) +  (0.33*Performance Impact)</a:t>
            </a:r>
          </a:p>
          <a:p>
            <a:pPr fontAlgn="b"/>
            <a:endParaRPr lang="en-US" sz="900" b="1" dirty="0"/>
          </a:p>
          <a:p>
            <a:pPr fontAlgn="b"/>
            <a:r>
              <a:rPr lang="en-US" sz="900" b="1" dirty="0">
                <a:sym typeface="Wingdings" pitchFamily="2" charset="2"/>
              </a:rPr>
              <a:t></a:t>
            </a:r>
            <a:r>
              <a:rPr lang="en-US" sz="900" b="1" dirty="0"/>
              <a:t>Risk Score:</a:t>
            </a:r>
          </a:p>
          <a:p>
            <a:pPr fontAlgn="b"/>
            <a:r>
              <a:rPr lang="en-US" sz="900" b="1" dirty="0"/>
              <a:t>Risk Probability * Total Impact</a:t>
            </a:r>
          </a:p>
        </p:txBody>
      </p:sp>
      <p:sp>
        <p:nvSpPr>
          <p:cNvPr id="16" name="Right Brace 15"/>
          <p:cNvSpPr/>
          <p:nvPr/>
        </p:nvSpPr>
        <p:spPr bwMode="auto">
          <a:xfrm>
            <a:off x="5185173" y="1791085"/>
            <a:ext cx="105965" cy="615553"/>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cxnSp>
        <p:nvCxnSpPr>
          <p:cNvPr id="17" name="Elbow Connector 16"/>
          <p:cNvCxnSpPr>
            <a:stCxn id="16" idx="1"/>
          </p:cNvCxnSpPr>
          <p:nvPr/>
        </p:nvCxnSpPr>
        <p:spPr bwMode="auto">
          <a:xfrm rot="10800000" flipH="1" flipV="1">
            <a:off x="5291138" y="2098266"/>
            <a:ext cx="688181" cy="461963"/>
          </a:xfrm>
          <a:prstGeom prst="bentConnector3">
            <a:avLst>
              <a:gd name="adj1" fmla="val 32544"/>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8"/>
          <p:cNvCxnSpPr>
            <a:stCxn id="19" idx="1"/>
          </p:cNvCxnSpPr>
          <p:nvPr/>
        </p:nvCxnSpPr>
        <p:spPr bwMode="auto">
          <a:xfrm rot="10800000" flipH="1">
            <a:off x="5329237" y="2420087"/>
            <a:ext cx="432827" cy="1398983"/>
          </a:xfrm>
          <a:prstGeom prst="bentConnector4">
            <a:avLst>
              <a:gd name="adj1" fmla="val 100194"/>
              <a:gd name="adj2" fmla="val 85362"/>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bwMode="auto">
          <a:xfrm>
            <a:off x="5185173" y="2829660"/>
            <a:ext cx="144065" cy="1978819"/>
          </a:xfrm>
          <a:prstGeom prst="rightBrace">
            <a:avLst>
              <a:gd name="adj1" fmla="val 34471"/>
              <a:gd name="adj2" fmla="val 50000"/>
            </a:avLst>
          </a:prstGeom>
          <a:ln w="1905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dirty="0"/>
          </a:p>
        </p:txBody>
      </p:sp>
      <p:graphicFrame>
        <p:nvGraphicFramePr>
          <p:cNvPr id="10" name="Table 9"/>
          <p:cNvGraphicFramePr>
            <a:graphicFrameLocks noGrp="1"/>
          </p:cNvGraphicFramePr>
          <p:nvPr>
            <p:extLst/>
          </p:nvPr>
        </p:nvGraphicFramePr>
        <p:xfrm>
          <a:off x="1454035" y="2658028"/>
          <a:ext cx="3650456" cy="2142839"/>
        </p:xfrm>
        <a:graphic>
          <a:graphicData uri="http://schemas.openxmlformats.org/drawingml/2006/table">
            <a:tbl>
              <a:tblPr firstRow="1" firstCol="1" bandRow="1"/>
              <a:tblGrid>
                <a:gridCol w="276225">
                  <a:extLst>
                    <a:ext uri="{9D8B030D-6E8A-4147-A177-3AD203B41FA5}">
                      <a16:colId xmlns:a16="http://schemas.microsoft.com/office/drawing/2014/main" xmlns="" val="20000"/>
                    </a:ext>
                  </a:extLst>
                </a:gridCol>
                <a:gridCol w="606266">
                  <a:extLst>
                    <a:ext uri="{9D8B030D-6E8A-4147-A177-3AD203B41FA5}">
                      <a16:colId xmlns:a16="http://schemas.microsoft.com/office/drawing/2014/main" xmlns="" val="20001"/>
                    </a:ext>
                  </a:extLst>
                </a:gridCol>
                <a:gridCol w="2767965">
                  <a:extLst>
                    <a:ext uri="{9D8B030D-6E8A-4147-A177-3AD203B41FA5}">
                      <a16:colId xmlns:a16="http://schemas.microsoft.com/office/drawing/2014/main" xmlns="" val="20002"/>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Severity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Description of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10000"/>
                  </a:ext>
                </a:extLst>
              </a:tr>
              <a:tr h="96632">
                <a:tc gridSpan="2">
                  <a:txBody>
                    <a:bodyPr/>
                    <a:lstStyle/>
                    <a:p>
                      <a:pPr marL="0" marR="0">
                        <a:lnSpc>
                          <a:spcPct val="115000"/>
                        </a:lnSpc>
                        <a:spcBef>
                          <a:spcPts val="0"/>
                        </a:spcBef>
                        <a:spcAft>
                          <a:spcPts val="0"/>
                        </a:spcAft>
                      </a:pPr>
                      <a:r>
                        <a:rPr lang="en-US" sz="600" b="1">
                          <a:effectLst/>
                          <a:latin typeface="Arial"/>
                          <a:ea typeface="Times New Roman"/>
                        </a:rPr>
                        <a:t>Cost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Insignificant</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Overrun of cost of &lt; $30K, recoverable with project contingency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$30k - $200K, recoverable with project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Moderate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cost of 200k - $1.5M, with significant impact on contingency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$1.5M - $10M, with re-baseline required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Overrun of baseline cost of &gt;$10M, with project in jeopardy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96632">
                <a:tc gridSpan="2">
                  <a:txBody>
                    <a:bodyPr/>
                    <a:lstStyle/>
                    <a:p>
                      <a:pPr marL="0" marR="0">
                        <a:lnSpc>
                          <a:spcPct val="115000"/>
                        </a:lnSpc>
                        <a:spcBef>
                          <a:spcPts val="0"/>
                        </a:spcBef>
                        <a:spcAft>
                          <a:spcPts val="0"/>
                        </a:spcAft>
                      </a:pPr>
                      <a:r>
                        <a:rPr lang="en-US" sz="600" b="1">
                          <a:effectLst/>
                          <a:latin typeface="Arial"/>
                          <a:ea typeface="Times New Roman"/>
                        </a:rPr>
                        <a:t>Schedule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marL="0" marR="0">
                        <a:lnSpc>
                          <a:spcPct val="115000"/>
                        </a:lnSpc>
                        <a:spcBef>
                          <a:spcPts val="0"/>
                        </a:spcBef>
                        <a:spcAft>
                          <a:spcPts val="0"/>
                        </a:spcAft>
                      </a:pPr>
                      <a:r>
                        <a:rPr lang="en-US" sz="600">
                          <a:effectLst/>
                          <a:latin typeface="Arial"/>
                          <a:ea typeface="Times New Roman"/>
                        </a:rPr>
                        <a:t> </a:t>
                      </a:r>
                      <a:endParaRPr lang="en-US" sz="800">
                        <a:effectLst/>
                        <a:latin typeface="Times New Roman"/>
                        <a:ea typeface="Times New Roman"/>
                      </a:endParaRPr>
                    </a:p>
                  </a:txBody>
                  <a:tcPr marL="51435" marR="5143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7"/>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&lt; 2 wks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Degradation of schedule margin to project critical path by 2 wks to 1.5 months</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1.5 to 3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3 to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Degradation of schedule margin to project critical path by &gt; 6 months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96632">
                <a:tc gridSpan="3">
                  <a:txBody>
                    <a:bodyPr/>
                    <a:lstStyle/>
                    <a:p>
                      <a:pPr marL="0" marR="0">
                        <a:lnSpc>
                          <a:spcPct val="115000"/>
                        </a:lnSpc>
                        <a:spcBef>
                          <a:spcPts val="0"/>
                        </a:spcBef>
                        <a:spcAft>
                          <a:spcPts val="0"/>
                        </a:spcAft>
                      </a:pPr>
                      <a:r>
                        <a:rPr lang="en-US" sz="600" b="1">
                          <a:effectLst/>
                          <a:latin typeface="Arial"/>
                          <a:ea typeface="Times New Roman"/>
                        </a:rPr>
                        <a:t>Performance Impact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Insignificant</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No effect on ability to meet requirements; minor design changes needed</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96632">
                <a:tc>
                  <a:txBody>
                    <a:bodyPr/>
                    <a:lstStyle/>
                    <a:p>
                      <a:pPr marL="0" marR="0" algn="ctr">
                        <a:lnSpc>
                          <a:spcPct val="115000"/>
                        </a:lnSpc>
                        <a:spcBef>
                          <a:spcPts val="0"/>
                        </a:spcBef>
                        <a:spcAft>
                          <a:spcPts val="0"/>
                        </a:spcAft>
                      </a:pPr>
                      <a:r>
                        <a:rPr lang="en-US" sz="600" b="1">
                          <a:effectLst/>
                          <a:latin typeface="Arial"/>
                          <a:ea typeface="Times New Roman"/>
                        </a:rPr>
                        <a:t>2</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Minor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a:effectLst/>
                          <a:latin typeface="Arial"/>
                          <a:ea typeface="Times New Roman"/>
                        </a:rPr>
                        <a:t>Minor excursion from subsystem requirement, but compensated elsewhere </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Moderate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2 and/or SRD design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High</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Level 1 and/or SRD minimum specification exceeded</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Critical</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Unable to achieve any of the primary science missions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bl>
          </a:graphicData>
        </a:graphic>
      </p:graphicFrame>
      <p:graphicFrame>
        <p:nvGraphicFramePr>
          <p:cNvPr id="11" name="Table 10"/>
          <p:cNvGraphicFramePr>
            <a:graphicFrameLocks noGrp="1"/>
          </p:cNvGraphicFramePr>
          <p:nvPr>
            <p:extLst/>
          </p:nvPr>
        </p:nvGraphicFramePr>
        <p:xfrm>
          <a:off x="1460755" y="1613950"/>
          <a:ext cx="3650457" cy="775811"/>
        </p:xfrm>
        <a:graphic>
          <a:graphicData uri="http://schemas.openxmlformats.org/drawingml/2006/table">
            <a:tbl>
              <a:tblPr firstRow="1" firstCol="1" bandRow="1"/>
              <a:tblGrid>
                <a:gridCol w="247022">
                  <a:extLst>
                    <a:ext uri="{9D8B030D-6E8A-4147-A177-3AD203B41FA5}">
                      <a16:colId xmlns:a16="http://schemas.microsoft.com/office/drawing/2014/main" xmlns="" val="20000"/>
                    </a:ext>
                  </a:extLst>
                </a:gridCol>
                <a:gridCol w="660235">
                  <a:extLst>
                    <a:ext uri="{9D8B030D-6E8A-4147-A177-3AD203B41FA5}">
                      <a16:colId xmlns:a16="http://schemas.microsoft.com/office/drawing/2014/main" xmlns="" val="20001"/>
                    </a:ext>
                  </a:extLst>
                </a:gridCol>
                <a:gridCol w="600075">
                  <a:extLst>
                    <a:ext uri="{9D8B030D-6E8A-4147-A177-3AD203B41FA5}">
                      <a16:colId xmlns:a16="http://schemas.microsoft.com/office/drawing/2014/main" xmlns="" val="20002"/>
                    </a:ext>
                  </a:extLst>
                </a:gridCol>
                <a:gridCol w="2143125">
                  <a:extLst>
                    <a:ext uri="{9D8B030D-6E8A-4147-A177-3AD203B41FA5}">
                      <a16:colId xmlns:a16="http://schemas.microsoft.com/office/drawing/2014/main" xmlns="" val="20003"/>
                    </a:ext>
                  </a:extLst>
                </a:gridCol>
              </a:tblGrid>
              <a:tr h="250031">
                <a:tc>
                  <a:txBody>
                    <a:bodyPr/>
                    <a:lstStyle/>
                    <a:p>
                      <a:pPr marL="0" marR="0" algn="ctr">
                        <a:lnSpc>
                          <a:spcPct val="115000"/>
                        </a:lnSpc>
                        <a:spcBef>
                          <a:spcPts val="0"/>
                        </a:spcBef>
                        <a:spcAft>
                          <a:spcPts val="0"/>
                        </a:spcAft>
                      </a:pPr>
                      <a:r>
                        <a:rPr lang="en-US" sz="600" b="1" dirty="0">
                          <a:effectLst/>
                          <a:latin typeface="Arial"/>
                          <a:ea typeface="Times New Roman"/>
                        </a:rPr>
                        <a:t>Pts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Likelihood of Occurrence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a:effectLst/>
                          <a:latin typeface="Arial"/>
                          <a:ea typeface="Times New Roman"/>
                        </a:rPr>
                        <a:t>Approximate Probability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tc>
                  <a:txBody>
                    <a:bodyPr/>
                    <a:lstStyle/>
                    <a:p>
                      <a:pPr marL="0" marR="0" algn="ctr">
                        <a:lnSpc>
                          <a:spcPct val="115000"/>
                        </a:lnSpc>
                        <a:spcBef>
                          <a:spcPts val="0"/>
                        </a:spcBef>
                        <a:spcAft>
                          <a:spcPts val="0"/>
                        </a:spcAft>
                      </a:pPr>
                      <a:r>
                        <a:rPr lang="en-US" sz="600" b="1" dirty="0">
                          <a:effectLst/>
                          <a:latin typeface="Arial"/>
                          <a:ea typeface="Times New Roman"/>
                        </a:rPr>
                        <a:t>Description of Probability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xmlns="" val="10000"/>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1</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Rare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&lt;1%</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Likelihood of occurrence is not credible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96632">
                <a:tc>
                  <a:txBody>
                    <a:bodyPr/>
                    <a:lstStyle/>
                    <a:p>
                      <a:pPr marL="0" marR="0" algn="ctr">
                        <a:lnSpc>
                          <a:spcPct val="115000"/>
                        </a:lnSpc>
                        <a:spcBef>
                          <a:spcPts val="0"/>
                        </a:spcBef>
                        <a:spcAft>
                          <a:spcPts val="0"/>
                        </a:spcAft>
                      </a:pPr>
                      <a:r>
                        <a:rPr lang="en-US" sz="600" b="1" dirty="0">
                          <a:effectLst/>
                          <a:latin typeface="Arial"/>
                          <a:ea typeface="Times New Roman"/>
                        </a:rPr>
                        <a:t>2</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Unlikely</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1-5%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Not reasonably expected to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96632">
                <a:tc>
                  <a:txBody>
                    <a:bodyPr/>
                    <a:lstStyle/>
                    <a:p>
                      <a:pPr marL="0" marR="0" algn="ctr">
                        <a:lnSpc>
                          <a:spcPct val="115000"/>
                        </a:lnSpc>
                        <a:spcBef>
                          <a:spcPts val="0"/>
                        </a:spcBef>
                        <a:spcAft>
                          <a:spcPts val="0"/>
                        </a:spcAft>
                      </a:pPr>
                      <a:r>
                        <a:rPr lang="en-US" sz="600" b="1">
                          <a:effectLst/>
                          <a:latin typeface="Arial"/>
                          <a:ea typeface="Times New Roman"/>
                        </a:rPr>
                        <a:t>3</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Possible</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5-25%</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Possible, or difficult to assess the chance of occurrence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6632">
                <a:tc>
                  <a:txBody>
                    <a:bodyPr/>
                    <a:lstStyle/>
                    <a:p>
                      <a:pPr marL="0" marR="0" algn="ctr">
                        <a:lnSpc>
                          <a:spcPct val="115000"/>
                        </a:lnSpc>
                        <a:spcBef>
                          <a:spcPts val="0"/>
                        </a:spcBef>
                        <a:spcAft>
                          <a:spcPts val="0"/>
                        </a:spcAft>
                      </a:pPr>
                      <a:r>
                        <a:rPr lang="en-US" sz="600" b="1">
                          <a:effectLst/>
                          <a:latin typeface="Arial"/>
                          <a:ea typeface="Times New Roman"/>
                        </a:rPr>
                        <a:t>4</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Likely</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a:effectLst/>
                          <a:latin typeface="Arial"/>
                          <a:ea typeface="Times New Roman"/>
                        </a:rPr>
                        <a:t>25-67%</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Very likely that an adverse event will occur</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6632">
                <a:tc>
                  <a:txBody>
                    <a:bodyPr/>
                    <a:lstStyle/>
                    <a:p>
                      <a:pPr marL="0" marR="0" algn="ctr">
                        <a:lnSpc>
                          <a:spcPct val="115000"/>
                        </a:lnSpc>
                        <a:spcBef>
                          <a:spcPts val="0"/>
                        </a:spcBef>
                        <a:spcAft>
                          <a:spcPts val="0"/>
                        </a:spcAft>
                      </a:pPr>
                      <a:r>
                        <a:rPr lang="en-US" sz="600" b="1">
                          <a:effectLst/>
                          <a:latin typeface="Arial"/>
                          <a:ea typeface="Times New Roman"/>
                        </a:rPr>
                        <a:t>5</a:t>
                      </a:r>
                      <a:endParaRPr lang="en-US" sz="80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Highly Probable</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600" dirty="0">
                          <a:effectLst/>
                          <a:latin typeface="Arial"/>
                          <a:ea typeface="Times New Roman"/>
                        </a:rPr>
                        <a:t>&gt;67%</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600" dirty="0">
                          <a:effectLst/>
                          <a:latin typeface="Arial"/>
                          <a:ea typeface="Times New Roman"/>
                        </a:rPr>
                        <a:t>High probability that an adverse event will come to pass</a:t>
                      </a:r>
                      <a:endParaRPr lang="en-US" sz="800" dirty="0">
                        <a:effectLst/>
                        <a:latin typeface="Times New Roman"/>
                        <a:ea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13" name="Rectangle 12"/>
          <p:cNvSpPr/>
          <p:nvPr/>
        </p:nvSpPr>
        <p:spPr>
          <a:xfrm>
            <a:off x="1401749" y="1485900"/>
            <a:ext cx="1213794" cy="196208"/>
          </a:xfrm>
          <a:prstGeom prst="rect">
            <a:avLst/>
          </a:prstGeom>
        </p:spPr>
        <p:txBody>
          <a:bodyPr wrap="none">
            <a:spAutoFit/>
          </a:bodyPr>
          <a:lstStyle/>
          <a:p>
            <a:r>
              <a:rPr lang="en-US" sz="675" b="1" dirty="0"/>
              <a:t>Definition of Risk Probability</a:t>
            </a:r>
          </a:p>
        </p:txBody>
      </p:sp>
      <p:sp>
        <p:nvSpPr>
          <p:cNvPr id="14" name="Rectangle 13"/>
          <p:cNvSpPr/>
          <p:nvPr/>
        </p:nvSpPr>
        <p:spPr>
          <a:xfrm>
            <a:off x="1395024" y="2526998"/>
            <a:ext cx="1069524" cy="196208"/>
          </a:xfrm>
          <a:prstGeom prst="rect">
            <a:avLst/>
          </a:prstGeom>
        </p:spPr>
        <p:txBody>
          <a:bodyPr wrap="none">
            <a:spAutoFit/>
          </a:bodyPr>
          <a:lstStyle/>
          <a:p>
            <a:r>
              <a:rPr lang="en-US" sz="675" b="1" dirty="0"/>
              <a:t>Definition of Risk Impact</a:t>
            </a:r>
            <a:endParaRPr lang="en-US" sz="675" b="1" i="1" dirty="0"/>
          </a:p>
        </p:txBody>
      </p:sp>
    </p:spTree>
    <p:extLst>
      <p:ext uri="{BB962C8B-B14F-4D97-AF65-F5344CB8AC3E}">
        <p14:creationId xmlns:p14="http://schemas.microsoft.com/office/powerpoint/2010/main" val="2890815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24" y="133350"/>
            <a:ext cx="6355976" cy="417910"/>
          </a:xfrm>
        </p:spPr>
        <p:txBody>
          <a:bodyPr/>
          <a:lstStyle/>
          <a:p>
            <a:r>
              <a:rPr lang="en-US" dirty="0"/>
              <a:t>Standardized risk management processes</a:t>
            </a:r>
          </a:p>
        </p:txBody>
      </p:sp>
      <p:sp>
        <p:nvSpPr>
          <p:cNvPr id="3" name="Text Placeholder 2"/>
          <p:cNvSpPr>
            <a:spLocks noGrp="1"/>
          </p:cNvSpPr>
          <p:nvPr>
            <p:ph type="body" idx="4294967295"/>
          </p:nvPr>
        </p:nvSpPr>
        <p:spPr>
          <a:xfrm>
            <a:off x="533400" y="760810"/>
            <a:ext cx="4038601" cy="4039790"/>
          </a:xfrm>
        </p:spPr>
        <p:txBody>
          <a:bodyPr/>
          <a:lstStyle/>
          <a:p>
            <a:r>
              <a:rPr lang="en-US" sz="1050" dirty="0"/>
              <a:t>Risks are tracked in the Camera Risk registry, Document LCA-30</a:t>
            </a:r>
          </a:p>
          <a:p>
            <a:r>
              <a:rPr lang="en-US" sz="1050" dirty="0"/>
              <a:t>Risk exposure is assessed and tracked at regular intervals since 2010 (initial assessment)</a:t>
            </a:r>
          </a:p>
          <a:p>
            <a:pPr lvl="0">
              <a:defRPr/>
            </a:pPr>
            <a:r>
              <a:rPr lang="en-US" sz="1050" dirty="0"/>
              <a:t>Actively planning mitigation to burn down risks and monitor progress</a:t>
            </a:r>
          </a:p>
          <a:p>
            <a:pPr marL="473869" lvl="1" indent="-130969">
              <a:lnSpc>
                <a:spcPct val="110000"/>
              </a:lnSpc>
              <a:defRPr/>
            </a:pPr>
            <a:r>
              <a:rPr lang="en-US" sz="788" dirty="0">
                <a:cs typeface="ＭＳ Ｐゴシック"/>
              </a:rPr>
              <a:t>Current status: 23 total risks identified</a:t>
            </a:r>
          </a:p>
          <a:p>
            <a:pPr marL="641747" lvl="2" indent="-128588">
              <a:defRPr/>
            </a:pPr>
            <a:r>
              <a:rPr lang="en-US" sz="825" dirty="0">
                <a:cs typeface="ＭＳ Ｐゴシック" pitchFamily="-111" charset="-128"/>
              </a:rPr>
              <a:t>8</a:t>
            </a:r>
            <a:r>
              <a:rPr lang="en-US" sz="825" dirty="0" smtClean="0">
                <a:cs typeface="ＭＳ Ｐゴシック" pitchFamily="-111" charset="-128"/>
              </a:rPr>
              <a:t> </a:t>
            </a:r>
            <a:r>
              <a:rPr lang="en-US" sz="825" dirty="0">
                <a:cs typeface="ＭＳ Ｐゴシック" pitchFamily="-111" charset="-128"/>
              </a:rPr>
              <a:t>risks are actively being mitigated </a:t>
            </a:r>
          </a:p>
          <a:p>
            <a:pPr marL="641747" lvl="2" indent="-128588">
              <a:defRPr/>
            </a:pPr>
            <a:r>
              <a:rPr lang="en-US" sz="825" dirty="0" smtClean="0">
                <a:cs typeface="ＭＳ Ｐゴシック" pitchFamily="-111" charset="-128"/>
              </a:rPr>
              <a:t>15 </a:t>
            </a:r>
            <a:r>
              <a:rPr lang="en-US" sz="825" dirty="0">
                <a:cs typeface="ＭＳ Ｐゴシック" pitchFamily="-111" charset="-128"/>
              </a:rPr>
              <a:t>are closed or accepted due to design changes or mitigation completion</a:t>
            </a:r>
          </a:p>
          <a:p>
            <a:pPr>
              <a:defRPr/>
            </a:pPr>
            <a:r>
              <a:rPr lang="en-US" sz="900" dirty="0"/>
              <a:t>Mitigations are budgeted in the scope of work</a:t>
            </a:r>
          </a:p>
          <a:p>
            <a:pPr>
              <a:defRPr/>
            </a:pPr>
            <a:r>
              <a:rPr lang="en-US" sz="900" dirty="0"/>
              <a:t>After budgeted mitigation (Post-Mitigation) is performed, residual risk is analyzed</a:t>
            </a:r>
          </a:p>
          <a:p>
            <a:endParaRPr lang="en-US" dirty="0"/>
          </a:p>
        </p:txBody>
      </p:sp>
      <p:sp>
        <p:nvSpPr>
          <p:cNvPr id="5" name="TextBox 4"/>
          <p:cNvSpPr txBox="1">
            <a:spLocks noChangeArrowheads="1"/>
          </p:cNvSpPr>
          <p:nvPr/>
        </p:nvSpPr>
        <p:spPr bwMode="auto">
          <a:xfrm>
            <a:off x="2819400" y="3105150"/>
            <a:ext cx="1304926" cy="230832"/>
          </a:xfrm>
          <a:prstGeom prst="rect">
            <a:avLst/>
          </a:prstGeom>
          <a:noFill/>
          <a:ln w="9525">
            <a:noFill/>
            <a:miter lim="800000"/>
            <a:headEnd/>
            <a:tailEnd/>
          </a:ln>
        </p:spPr>
        <p:txBody>
          <a:bodyPr wrap="square" lIns="34290" rIns="34290" anchor="ctr">
            <a:spAutoFit/>
          </a:bodyPr>
          <a:lstStyle/>
          <a:p>
            <a:pPr algn="ctr"/>
            <a:r>
              <a:rPr lang="en-US" sz="900" b="1" u="sng" dirty="0">
                <a:solidFill>
                  <a:srgbClr val="000099"/>
                </a:solidFill>
              </a:rPr>
              <a:t>Active CB&amp;S risks</a:t>
            </a:r>
          </a:p>
        </p:txBody>
      </p:sp>
      <p:sp>
        <p:nvSpPr>
          <p:cNvPr id="7" name="Rectangle 3"/>
          <p:cNvSpPr txBox="1">
            <a:spLocks noChangeArrowheads="1"/>
          </p:cNvSpPr>
          <p:nvPr/>
        </p:nvSpPr>
        <p:spPr bwMode="auto">
          <a:xfrm>
            <a:off x="4724401" y="920603"/>
            <a:ext cx="4343399" cy="390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har char="•"/>
              <a:defRPr b="1">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b="1">
                <a:solidFill>
                  <a:srgbClr val="1F497D"/>
                </a:solidFill>
                <a:latin typeface="+mn-lt"/>
                <a:ea typeface="ＭＳ Ｐゴシック" pitchFamily="-111" charset="-128"/>
                <a:cs typeface="ＭＳ Ｐゴシック"/>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3pPr>
            <a:lvl4pPr marL="1600200" indent="-228600" algn="l" rtl="0" eaLnBrk="0" fontAlgn="base" hangingPunct="0">
              <a:spcBef>
                <a:spcPct val="20000"/>
              </a:spcBef>
              <a:spcAft>
                <a:spcPct val="0"/>
              </a:spcAft>
              <a:buChar char="–"/>
              <a:defRPr sz="1600">
                <a:solidFill>
                  <a:srgbClr val="1F497D"/>
                </a:solidFill>
                <a:latin typeface="+mn-lt"/>
                <a:ea typeface="ＭＳ Ｐゴシック" pitchFamily="-111" charset="-128"/>
                <a:cs typeface="ＭＳ Ｐゴシック"/>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1" charset="-128"/>
                <a:cs typeface="ＭＳ Ｐゴシック"/>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buFontTx/>
              <a:buNone/>
            </a:pPr>
            <a:r>
              <a:rPr lang="en-US" sz="1600" dirty="0" smtClean="0">
                <a:solidFill>
                  <a:srgbClr val="1F497D"/>
                </a:solidFill>
                <a:ea typeface="ＭＳ Ｐゴシック" charset="-128"/>
                <a:cs typeface="ＭＳ Ｐゴシック" charset="-128"/>
              </a:rPr>
              <a:t>The top 3 active risks are shown below:</a:t>
            </a:r>
          </a:p>
          <a:p>
            <a:pPr marL="342900" lvl="1" indent="-342900" defTabSz="457200" eaLnBrk="1" hangingPunct="1">
              <a:lnSpc>
                <a:spcPct val="110000"/>
              </a:lnSpc>
              <a:buFont typeface="Arial" pitchFamily="34" charset="0"/>
              <a:buChar char="•"/>
              <a:defRPr/>
            </a:pPr>
            <a:r>
              <a:rPr lang="en-US" sz="1400" b="0" dirty="0">
                <a:ea typeface="ＭＳ Ｐゴシック" charset="-128"/>
              </a:rPr>
              <a:t>CBM-047: Camera body seal integrity (Minor)</a:t>
            </a:r>
          </a:p>
          <a:p>
            <a:pPr marL="631825" lvl="1" indent="-174625" defTabSz="457200" eaLnBrk="1" hangingPunct="1">
              <a:lnSpc>
                <a:spcPct val="110000"/>
              </a:lnSpc>
              <a:buFont typeface="Arial" charset="0"/>
              <a:buChar char="–"/>
              <a:defRPr/>
            </a:pPr>
            <a:r>
              <a:rPr lang="en-US" sz="1100" b="0" dirty="0"/>
              <a:t>The test flow on the camera housing showed no leaks. We need to repeat the test with the Shroud</a:t>
            </a:r>
          </a:p>
          <a:p>
            <a:pPr marL="631825" lvl="1" indent="-174625" defTabSz="457200" eaLnBrk="1" hangingPunct="1">
              <a:lnSpc>
                <a:spcPct val="110000"/>
              </a:lnSpc>
              <a:buFont typeface="Arial" charset="0"/>
              <a:buChar char="–"/>
              <a:defRPr/>
            </a:pPr>
            <a:r>
              <a:rPr lang="en-US" sz="1100" b="0" dirty="0">
                <a:solidFill>
                  <a:srgbClr val="00B050"/>
                </a:solidFill>
                <a:ea typeface="ＭＳ Ｐゴシック" charset="-128"/>
              </a:rPr>
              <a:t>Risk will close after testing the Housing with the Shroud</a:t>
            </a:r>
          </a:p>
          <a:p>
            <a:pPr marL="342900" lvl="1" indent="-342900" defTabSz="457200" eaLnBrk="1" hangingPunct="1">
              <a:lnSpc>
                <a:spcPct val="110000"/>
              </a:lnSpc>
              <a:buFont typeface="Arial" pitchFamily="34" charset="0"/>
              <a:buChar char="•"/>
              <a:defRPr/>
            </a:pPr>
            <a:endParaRPr lang="en-US" sz="1300" b="0" dirty="0" smtClean="0">
              <a:ea typeface="ＭＳ Ｐゴシック" charset="-128"/>
              <a:cs typeface="ＭＳ Ｐゴシック" charset="-128"/>
            </a:endParaRPr>
          </a:p>
          <a:p>
            <a:pPr marL="342900" lvl="1" indent="-342900" defTabSz="457200" eaLnBrk="1" hangingPunct="1">
              <a:lnSpc>
                <a:spcPct val="110000"/>
              </a:lnSpc>
              <a:buFont typeface="Arial" pitchFamily="34" charset="0"/>
              <a:buChar char="•"/>
              <a:defRPr/>
            </a:pPr>
            <a:r>
              <a:rPr lang="en-US" sz="1300" b="0" dirty="0" smtClean="0">
                <a:ea typeface="ＭＳ Ｐゴシック" charset="-128"/>
                <a:cs typeface="ＭＳ Ｐゴシック" charset="-128"/>
              </a:rPr>
              <a:t>CBM-048</a:t>
            </a:r>
            <a:r>
              <a:rPr lang="en-US" sz="1300" b="0" dirty="0">
                <a:ea typeface="ＭＳ Ｐゴシック" charset="-128"/>
                <a:cs typeface="ＭＳ Ｐゴシック" charset="-128"/>
              </a:rPr>
              <a:t>: Purge cabinet functionality (Minor)</a:t>
            </a:r>
          </a:p>
          <a:p>
            <a:pPr marL="631825" lvl="1" indent="-174625" defTabSz="457200" eaLnBrk="1" hangingPunct="1">
              <a:lnSpc>
                <a:spcPct val="110000"/>
              </a:lnSpc>
              <a:buFont typeface="Arial" charset="0"/>
              <a:buChar char="–"/>
              <a:defRPr/>
            </a:pPr>
            <a:r>
              <a:rPr lang="en-US" sz="1400" b="0" dirty="0"/>
              <a:t>The Purge cabinets have been assembled and tested with a dummy load to verify the performances</a:t>
            </a:r>
          </a:p>
          <a:p>
            <a:pPr marL="631825" lvl="1" indent="-174625" defTabSz="457200" eaLnBrk="1" hangingPunct="1">
              <a:lnSpc>
                <a:spcPct val="110000"/>
              </a:lnSpc>
              <a:buFont typeface="Arial" charset="0"/>
              <a:buChar char="–"/>
              <a:defRPr/>
            </a:pPr>
            <a:r>
              <a:rPr lang="en-US" sz="1400" b="0" dirty="0">
                <a:solidFill>
                  <a:srgbClr val="00B050"/>
                </a:solidFill>
                <a:ea typeface="ＭＳ Ｐゴシック" charset="-128"/>
              </a:rPr>
              <a:t>Risk will close after assembly and testing of the Units</a:t>
            </a:r>
            <a:endParaRPr lang="en-US" sz="2000" b="0" dirty="0">
              <a:ea typeface="ＭＳ Ｐゴシック" charset="-128"/>
              <a:cs typeface="ＭＳ Ｐゴシック" charset="-128"/>
            </a:endParaRPr>
          </a:p>
          <a:p>
            <a:pPr marL="342900" lvl="1" indent="-342900" defTabSz="457200" eaLnBrk="1" hangingPunct="1">
              <a:lnSpc>
                <a:spcPct val="110000"/>
              </a:lnSpc>
              <a:buFont typeface="Arial" pitchFamily="34" charset="0"/>
              <a:buChar char="•"/>
              <a:defRPr/>
            </a:pPr>
            <a:endParaRPr lang="en-US" sz="1400" b="0" dirty="0" smtClean="0">
              <a:ea typeface="ＭＳ Ｐゴシック" charset="-128"/>
            </a:endParaRPr>
          </a:p>
          <a:p>
            <a:pPr marL="342900" lvl="1" indent="-342900" defTabSz="457200" eaLnBrk="1" hangingPunct="1">
              <a:lnSpc>
                <a:spcPct val="110000"/>
              </a:lnSpc>
              <a:buFont typeface="Arial" pitchFamily="34" charset="0"/>
              <a:buChar char="•"/>
              <a:defRPr/>
            </a:pPr>
            <a:r>
              <a:rPr lang="en-US" sz="1400" b="0" dirty="0" smtClean="0">
                <a:ea typeface="ＭＳ Ｐゴシック" charset="-128"/>
              </a:rPr>
              <a:t>CBM-037: Shutter Blades Clearance (Insignificant)</a:t>
            </a:r>
          </a:p>
          <a:p>
            <a:pPr marL="631825" lvl="1" indent="-174625" defTabSz="457200" eaLnBrk="1" hangingPunct="1">
              <a:lnSpc>
                <a:spcPct val="110000"/>
              </a:lnSpc>
              <a:buFont typeface="Arial" charset="0"/>
              <a:buChar char="–"/>
              <a:defRPr/>
            </a:pPr>
            <a:r>
              <a:rPr lang="en-US" sz="1050" b="0" dirty="0" smtClean="0"/>
              <a:t>The clearance has been measured on the prototype and it sufficient to operate the Shutter safely. The prototype went through 1.4 M cycles without problems</a:t>
            </a:r>
          </a:p>
          <a:p>
            <a:pPr marL="631825" lvl="1" indent="-174625" defTabSz="457200" eaLnBrk="1" hangingPunct="1">
              <a:lnSpc>
                <a:spcPct val="110000"/>
              </a:lnSpc>
              <a:buFont typeface="Arial" charset="0"/>
              <a:buChar char="–"/>
              <a:defRPr/>
            </a:pPr>
            <a:r>
              <a:rPr lang="en-US" sz="1050" b="0" dirty="0" smtClean="0">
                <a:solidFill>
                  <a:srgbClr val="00B050"/>
                </a:solidFill>
                <a:ea typeface="ＭＳ Ｐゴシック" charset="-128"/>
              </a:rPr>
              <a:t>Risk will close after the final testing</a:t>
            </a:r>
            <a:endParaRPr lang="en-US" sz="1400" b="0" dirty="0" smtClean="0">
              <a:ea typeface="ＭＳ Ｐゴシック" charset="-128"/>
            </a:endParaRPr>
          </a:p>
          <a:p>
            <a:pPr marL="342900" lvl="1" indent="-342900" defTabSz="457200" eaLnBrk="1" hangingPunct="1">
              <a:lnSpc>
                <a:spcPct val="110000"/>
              </a:lnSpc>
              <a:buFont typeface="Arial" pitchFamily="34" charset="0"/>
              <a:buChar char="•"/>
              <a:defRPr/>
            </a:pPr>
            <a:endParaRPr lang="en-US" sz="1400" b="0" dirty="0" smtClean="0">
              <a:ea typeface="ＭＳ Ｐゴシック" charset="-128"/>
            </a:endParaRPr>
          </a:p>
          <a:p>
            <a:pPr marL="57150" indent="0" defTabSz="457200" eaLnBrk="1" hangingPunct="1">
              <a:lnSpc>
                <a:spcPct val="110000"/>
              </a:lnSpc>
              <a:buNone/>
              <a:defRPr/>
            </a:pPr>
            <a:endParaRPr lang="en-US" sz="1050" b="0" dirty="0">
              <a:solidFill>
                <a:srgbClr val="00B050"/>
              </a:solidFill>
              <a:ea typeface="ＭＳ Ｐゴシック" charset="-128"/>
            </a:endParaRPr>
          </a:p>
        </p:txBody>
      </p:sp>
      <p:graphicFrame>
        <p:nvGraphicFramePr>
          <p:cNvPr id="8" name="Chart 7">
            <a:extLst>
              <a:ext uri="{FF2B5EF4-FFF2-40B4-BE49-F238E27FC236}">
                <a16:creationId xmlns:xdr="http://schemas.openxmlformats.org/drawingml/2006/spreadsheetDrawing" xmlns:a16="http://schemas.microsoft.com/office/drawing/2014/main" xmlns="" xmlns:lc="http://schemas.openxmlformats.org/drawingml/2006/lockedCanvas" id="{00000000-0008-0000-0400-000004000000}"/>
              </a:ext>
            </a:extLst>
          </p:cNvPr>
          <p:cNvGraphicFramePr>
            <a:graphicFrameLocks/>
          </p:cNvGraphicFramePr>
          <p:nvPr>
            <p:extLst>
              <p:ext uri="{D42A27DB-BD31-4B8C-83A1-F6EECF244321}">
                <p14:modId xmlns:p14="http://schemas.microsoft.com/office/powerpoint/2010/main" val="4079644387"/>
              </p:ext>
            </p:extLst>
          </p:nvPr>
        </p:nvGraphicFramePr>
        <p:xfrm>
          <a:off x="829558" y="2776817"/>
          <a:ext cx="3823124" cy="1749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2545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Hazards</a:t>
            </a:r>
          </a:p>
        </p:txBody>
      </p:sp>
    </p:spTree>
    <p:extLst>
      <p:ext uri="{BB962C8B-B14F-4D97-AF65-F5344CB8AC3E}">
        <p14:creationId xmlns:p14="http://schemas.microsoft.com/office/powerpoint/2010/main" val="3651653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p:txBody>
          <a:bodyPr/>
          <a:lstStyle/>
          <a:p>
            <a:r>
              <a:rPr lang="en-US" dirty="0"/>
              <a:t>Hazard Analysis</a:t>
            </a:r>
          </a:p>
        </p:txBody>
      </p:sp>
      <p:sp>
        <p:nvSpPr>
          <p:cNvPr id="6" name="Content Placeholder 2"/>
          <p:cNvSpPr>
            <a:spLocks noGrp="1"/>
          </p:cNvSpPr>
          <p:nvPr>
            <p:ph sz="quarter" idx="4294967295"/>
          </p:nvPr>
        </p:nvSpPr>
        <p:spPr>
          <a:xfrm>
            <a:off x="487875" y="685800"/>
            <a:ext cx="8229600" cy="514350"/>
          </a:xfrm>
        </p:spPr>
        <p:txBody>
          <a:bodyPr>
            <a:normAutofit fontScale="92500" lnSpcReduction="10000"/>
          </a:bodyPr>
          <a:lstStyle/>
          <a:p>
            <a:r>
              <a:rPr lang="en-US" sz="1600" dirty="0"/>
              <a:t>Hazards can be defined as a failure of a component, system or function that could lead to personnel injury or damage to hardware</a:t>
            </a:r>
          </a:p>
        </p:txBody>
      </p:sp>
      <p:pic>
        <p:nvPicPr>
          <p:cNvPr id="5" name="Picture 5"/>
          <p:cNvPicPr>
            <a:picLocks noChangeAspect="1" noChangeArrowheads="1"/>
          </p:cNvPicPr>
          <p:nvPr/>
        </p:nvPicPr>
        <p:blipFill>
          <a:blip r:embed="rId3"/>
          <a:srcRect l="970" t="5434" r="970" b="1332"/>
          <a:stretch>
            <a:fillRect/>
          </a:stretch>
        </p:blipFill>
        <p:spPr bwMode="auto">
          <a:xfrm>
            <a:off x="1219200" y="1339522"/>
            <a:ext cx="6766950" cy="351716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571010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5099191"/>
              </p:ext>
            </p:extLst>
          </p:nvPr>
        </p:nvGraphicFramePr>
        <p:xfrm>
          <a:off x="76202" y="742951"/>
          <a:ext cx="8991599" cy="4309658"/>
        </p:xfrm>
        <a:graphic>
          <a:graphicData uri="http://schemas.openxmlformats.org/drawingml/2006/table">
            <a:tbl>
              <a:tblPr/>
              <a:tblGrid>
                <a:gridCol w="685799">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228600">
                  <a:extLst>
                    <a:ext uri="{9D8B030D-6E8A-4147-A177-3AD203B41FA5}">
                      <a16:colId xmlns:a16="http://schemas.microsoft.com/office/drawing/2014/main" xmlns="" val="20003"/>
                    </a:ext>
                  </a:extLst>
                </a:gridCol>
                <a:gridCol w="228600">
                  <a:extLst>
                    <a:ext uri="{9D8B030D-6E8A-4147-A177-3AD203B41FA5}">
                      <a16:colId xmlns:a16="http://schemas.microsoft.com/office/drawing/2014/main" xmlns="" val="20004"/>
                    </a:ext>
                  </a:extLst>
                </a:gridCol>
                <a:gridCol w="228600">
                  <a:extLst>
                    <a:ext uri="{9D8B030D-6E8A-4147-A177-3AD203B41FA5}">
                      <a16:colId xmlns:a16="http://schemas.microsoft.com/office/drawing/2014/main" xmlns="" val="20005"/>
                    </a:ext>
                  </a:extLst>
                </a:gridCol>
                <a:gridCol w="533400">
                  <a:extLst>
                    <a:ext uri="{9D8B030D-6E8A-4147-A177-3AD203B41FA5}">
                      <a16:colId xmlns:a16="http://schemas.microsoft.com/office/drawing/2014/main" xmlns="" val="20006"/>
                    </a:ext>
                  </a:extLst>
                </a:gridCol>
                <a:gridCol w="685800">
                  <a:extLst>
                    <a:ext uri="{9D8B030D-6E8A-4147-A177-3AD203B41FA5}">
                      <a16:colId xmlns:a16="http://schemas.microsoft.com/office/drawing/2014/main" xmlns="" val="20007"/>
                    </a:ext>
                  </a:extLst>
                </a:gridCol>
                <a:gridCol w="1981200">
                  <a:extLst>
                    <a:ext uri="{9D8B030D-6E8A-4147-A177-3AD203B41FA5}">
                      <a16:colId xmlns:a16="http://schemas.microsoft.com/office/drawing/2014/main" xmlns="" val="20008"/>
                    </a:ext>
                  </a:extLst>
                </a:gridCol>
                <a:gridCol w="228600">
                  <a:extLst>
                    <a:ext uri="{9D8B030D-6E8A-4147-A177-3AD203B41FA5}">
                      <a16:colId xmlns:a16="http://schemas.microsoft.com/office/drawing/2014/main" xmlns="" val="20009"/>
                    </a:ext>
                  </a:extLst>
                </a:gridCol>
                <a:gridCol w="228600">
                  <a:extLst>
                    <a:ext uri="{9D8B030D-6E8A-4147-A177-3AD203B41FA5}">
                      <a16:colId xmlns:a16="http://schemas.microsoft.com/office/drawing/2014/main" xmlns="" val="20010"/>
                    </a:ext>
                  </a:extLst>
                </a:gridCol>
                <a:gridCol w="228600">
                  <a:extLst>
                    <a:ext uri="{9D8B030D-6E8A-4147-A177-3AD203B41FA5}">
                      <a16:colId xmlns:a16="http://schemas.microsoft.com/office/drawing/2014/main" xmlns="" val="20011"/>
                    </a:ext>
                  </a:extLst>
                </a:gridCol>
                <a:gridCol w="5334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1066800">
                  <a:extLst>
                    <a:ext uri="{9D8B030D-6E8A-4147-A177-3AD203B41FA5}">
                      <a16:colId xmlns:a16="http://schemas.microsoft.com/office/drawing/2014/main" xmlns="" val="20014"/>
                    </a:ext>
                  </a:extLst>
                </a:gridCol>
              </a:tblGrid>
              <a:tr h="380768">
                <a:tc>
                  <a:txBody>
                    <a:bodyPr/>
                    <a:lstStyle/>
                    <a:p>
                      <a:pPr algn="ctr" fontAlgn="b"/>
                      <a:r>
                        <a:rPr lang="en-US" sz="700" b="1" i="0" u="none" strike="noStrike" dirty="0">
                          <a:solidFill>
                            <a:srgbClr val="366092"/>
                          </a:solidFill>
                          <a:effectLst/>
                          <a:latin typeface="Arial"/>
                        </a:rPr>
                        <a:t>Title</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700" b="1" i="0" u="none" strike="noStrike" dirty="0">
                          <a:solidFill>
                            <a:srgbClr val="366092"/>
                          </a:solidFill>
                          <a:effectLst/>
                          <a:latin typeface="Arial"/>
                        </a:rPr>
                        <a:t>Hazard Description</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700" b="1" i="0" u="none" strike="noStrike" dirty="0">
                          <a:solidFill>
                            <a:srgbClr val="366092"/>
                          </a:solidFill>
                          <a:effectLst/>
                          <a:latin typeface="Arial"/>
                        </a:rPr>
                        <a:t>Severity</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700" b="1" i="0" u="none" strike="noStrike" dirty="0">
                          <a:solidFill>
                            <a:srgbClr val="366092"/>
                          </a:solidFill>
                          <a:effectLst/>
                          <a:latin typeface="Arial"/>
                        </a:rPr>
                        <a:t>Probability</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700" b="1" i="0" u="none" strike="noStrike" dirty="0">
                          <a:solidFill>
                            <a:srgbClr val="366092"/>
                          </a:solidFill>
                          <a:effectLst/>
                          <a:latin typeface="Arial"/>
                        </a:rPr>
                        <a:t>Risk Value</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700" b="1" i="0" u="none" strike="noStrike" dirty="0">
                          <a:solidFill>
                            <a:srgbClr val="366092"/>
                          </a:solidFill>
                          <a:effectLst/>
                          <a:latin typeface="Arial"/>
                        </a:rPr>
                        <a:t>Risk Category</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700" b="1" i="0" u="none" strike="noStrike" dirty="0">
                          <a:solidFill>
                            <a:srgbClr val="366092"/>
                          </a:solidFill>
                          <a:effectLst/>
                          <a:latin typeface="Arial"/>
                        </a:rPr>
                        <a:t>Mitigation Strategy</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700" b="1" i="0" u="none" strike="noStrike" dirty="0">
                          <a:solidFill>
                            <a:srgbClr val="366092"/>
                          </a:solidFill>
                          <a:effectLst/>
                          <a:latin typeface="Arial"/>
                        </a:rPr>
                        <a:t>Mitigation Description</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700" b="1" i="0" u="none" strike="noStrike" dirty="0">
                          <a:solidFill>
                            <a:srgbClr val="366092"/>
                          </a:solidFill>
                          <a:effectLst/>
                          <a:latin typeface="Arial"/>
                        </a:rPr>
                        <a:t>Severity</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700" b="1" i="0" u="none" strike="noStrike" dirty="0">
                          <a:solidFill>
                            <a:srgbClr val="366092"/>
                          </a:solidFill>
                          <a:effectLst/>
                          <a:latin typeface="Arial"/>
                        </a:rPr>
                        <a:t>Probability</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700" b="1" i="0" u="none" strike="noStrike" dirty="0">
                          <a:solidFill>
                            <a:srgbClr val="366092"/>
                          </a:solidFill>
                          <a:effectLst/>
                          <a:latin typeface="Arial"/>
                        </a:rPr>
                        <a:t>Risk Value</a:t>
                      </a:r>
                    </a:p>
                  </a:txBody>
                  <a:tcPr marL="4674" marR="4674" marT="350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700" b="1" i="0" u="none" strike="noStrike" dirty="0">
                          <a:solidFill>
                            <a:srgbClr val="366092"/>
                          </a:solidFill>
                          <a:effectLst/>
                          <a:latin typeface="Arial"/>
                        </a:rPr>
                        <a:t>Risk Category</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700" b="1" i="0" u="none" strike="noStrike" dirty="0" err="1">
                          <a:solidFill>
                            <a:srgbClr val="366092"/>
                          </a:solidFill>
                          <a:effectLst/>
                          <a:latin typeface="Arial"/>
                        </a:rPr>
                        <a:t>Verif</a:t>
                      </a:r>
                      <a:r>
                        <a:rPr lang="en-US" sz="700" b="1" i="0" u="none" strike="noStrike" dirty="0">
                          <a:solidFill>
                            <a:srgbClr val="366092"/>
                          </a:solidFill>
                          <a:effectLst/>
                          <a:latin typeface="Arial"/>
                        </a:rPr>
                        <a:t> Method</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n-US" sz="700" b="1" i="0" u="none" strike="noStrike" dirty="0">
                          <a:solidFill>
                            <a:srgbClr val="366092"/>
                          </a:solidFill>
                          <a:effectLst/>
                          <a:latin typeface="Arial"/>
                        </a:rPr>
                        <a:t>Verification Plan</a:t>
                      </a:r>
                    </a:p>
                  </a:txBody>
                  <a:tcPr marL="4674" marR="4674" marT="35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xmlns="" val="10000"/>
                  </a:ext>
                </a:extLst>
              </a:tr>
              <a:tr h="614190">
                <a:tc>
                  <a:txBody>
                    <a:bodyPr/>
                    <a:lstStyle/>
                    <a:p>
                      <a:pPr algn="l" fontAlgn="ctr"/>
                      <a:r>
                        <a:rPr lang="en-US" sz="800" b="0" i="0" u="none" strike="noStrike" dirty="0">
                          <a:solidFill>
                            <a:srgbClr val="000000"/>
                          </a:solidFill>
                          <a:effectLst/>
                          <a:latin typeface="Arial"/>
                        </a:rPr>
                        <a:t>Camera volume low-oxygen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dirty="0">
                          <a:solidFill>
                            <a:srgbClr val="000000"/>
                          </a:solidFill>
                          <a:effectLst/>
                          <a:latin typeface="Arial"/>
                        </a:rPr>
                        <a:t>The camera volume is enclosed and could be oxygen-deficient and a hazard for personnel accessing camera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Serious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800" b="0" i="0" u="none" strike="noStrike">
                          <a:solidFill>
                            <a:srgbClr val="000000"/>
                          </a:solidFill>
                          <a:effectLst/>
                          <a:latin typeface="Arial"/>
                        </a:rPr>
                        <a:t>Eliminate hazard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dirty="0">
                          <a:solidFill>
                            <a:srgbClr val="000000"/>
                          </a:solidFill>
                          <a:effectLst/>
                          <a:latin typeface="Arial"/>
                        </a:rPr>
                        <a:t>1. Use air for the purge gas;</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2. Use compressed air for make-up air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dirty="0">
                          <a:solidFill>
                            <a:srgbClr val="000000"/>
                          </a:solidFill>
                          <a:effectLst/>
                          <a:latin typeface="Arial"/>
                        </a:rPr>
                        <a:t>Low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800" b="0" i="0" u="none" strike="noStrike" dirty="0">
                          <a:solidFill>
                            <a:srgbClr val="000000"/>
                          </a:solidFill>
                          <a:effectLst/>
                          <a:latin typeface="Arial"/>
                        </a:rPr>
                        <a:t>Inspection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Confirm that air purge has been used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914400">
                <a:tc>
                  <a:txBody>
                    <a:bodyPr/>
                    <a:lstStyle/>
                    <a:p>
                      <a:pPr algn="l" fontAlgn="ctr"/>
                      <a:r>
                        <a:rPr lang="en-US" sz="800" b="0" i="0" u="none" strike="noStrike" dirty="0">
                          <a:solidFill>
                            <a:srgbClr val="000000"/>
                          </a:solidFill>
                          <a:effectLst/>
                          <a:latin typeface="Arial"/>
                        </a:rPr>
                        <a:t>Coolant leak in purge unit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Coolant is used for cooling purge  air in the purge unit, located in the utility trunk; if a coolant line leaks, it could contaminate many camera components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Serious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800" b="0" i="0" u="none" strike="noStrike">
                          <a:solidFill>
                            <a:srgbClr val="000000"/>
                          </a:solidFill>
                          <a:effectLst/>
                          <a:latin typeface="Arial"/>
                        </a:rPr>
                        <a:t>Safety feature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Use high-integrity fittings for glycol lines</a:t>
                      </a:r>
                      <a:br>
                        <a:rPr lang="en-US" sz="800" b="0" i="0" u="none" strike="noStrike">
                          <a:solidFill>
                            <a:srgbClr val="000000"/>
                          </a:solidFill>
                          <a:effectLst/>
                          <a:latin typeface="Arial"/>
                        </a:rPr>
                      </a:br>
                      <a:r>
                        <a:rPr lang="en-US" sz="800" b="0" i="0" u="none" strike="noStrike">
                          <a:solidFill>
                            <a:srgbClr val="000000"/>
                          </a:solidFill>
                          <a:effectLst/>
                          <a:latin typeface="Arial"/>
                        </a:rPr>
                        <a:t>2. Make the purge unit cabinet water-tight;</a:t>
                      </a:r>
                      <a:br>
                        <a:rPr lang="en-US" sz="800" b="0" i="0" u="none" strike="noStrike">
                          <a:solidFill>
                            <a:srgbClr val="000000"/>
                          </a:solidFill>
                          <a:effectLst/>
                          <a:latin typeface="Arial"/>
                        </a:rPr>
                      </a:br>
                      <a:r>
                        <a:rPr lang="en-US" sz="800" b="0" i="0" u="none" strike="noStrike">
                          <a:solidFill>
                            <a:srgbClr val="000000"/>
                          </a:solidFill>
                          <a:effectLst/>
                          <a:latin typeface="Arial"/>
                        </a:rPr>
                        <a:t>3. Add a hygrometer in the purge unit </a:t>
                      </a:r>
                      <a:r>
                        <a:rPr lang="en-US" sz="800" b="0" i="0" u="none" strike="noStrike">
                          <a:solidFill>
                            <a:srgbClr val="FF0000"/>
                          </a:solidFill>
                          <a:effectLst/>
                          <a:latin typeface="Arial"/>
                        </a:rPr>
                        <a:t>(provided by Aux Elec. MPM to provide monitoring and shut-off function)</a:t>
                      </a:r>
                      <a:endParaRPr lang="en-US" sz="800" b="0" i="0" u="none" strike="noStrike">
                        <a:solidFill>
                          <a:srgbClr val="000000"/>
                        </a:solidFill>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dirty="0">
                          <a:solidFill>
                            <a:srgbClr val="000000"/>
                          </a:solidFill>
                          <a:effectLst/>
                          <a:latin typeface="Arial"/>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dirty="0">
                          <a:solidFill>
                            <a:srgbClr val="000000"/>
                          </a:solidFill>
                          <a:effectLst/>
                          <a:latin typeface="Arial"/>
                        </a:rPr>
                        <a:t>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Leak test purge unit coolant lines;</a:t>
                      </a:r>
                      <a:br>
                        <a:rPr lang="en-US" sz="800" b="0" i="0" u="none" strike="noStrike">
                          <a:solidFill>
                            <a:srgbClr val="000000"/>
                          </a:solidFill>
                          <a:effectLst/>
                          <a:latin typeface="Arial"/>
                        </a:rPr>
                      </a:br>
                      <a:r>
                        <a:rPr lang="en-US" sz="800" b="0" i="0" u="none" strike="noStrike">
                          <a:solidFill>
                            <a:srgbClr val="000000"/>
                          </a:solidFill>
                          <a:effectLst/>
                          <a:latin typeface="Arial"/>
                        </a:rPr>
                        <a:t>2. Verify that purge unit is water-tight;</a:t>
                      </a:r>
                      <a:br>
                        <a:rPr lang="en-US" sz="800" b="0" i="0" u="none" strike="noStrike">
                          <a:solidFill>
                            <a:srgbClr val="000000"/>
                          </a:solidFill>
                          <a:effectLst/>
                          <a:latin typeface="Arial"/>
                        </a:rPr>
                      </a:br>
                      <a:r>
                        <a:rPr lang="en-US" sz="800" b="0" i="0" u="none" strike="noStrike">
                          <a:solidFill>
                            <a:srgbClr val="000000"/>
                          </a:solidFill>
                          <a:effectLst/>
                          <a:latin typeface="Arial"/>
                        </a:rPr>
                        <a:t>3. Test functionality of hygrometer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85800">
                <a:tc>
                  <a:txBody>
                    <a:bodyPr/>
                    <a:lstStyle/>
                    <a:p>
                      <a:pPr algn="l" fontAlgn="ctr"/>
                      <a:r>
                        <a:rPr lang="en-US" sz="800" b="0" i="0" u="none" strike="noStrike">
                          <a:solidFill>
                            <a:srgbClr val="FF0000"/>
                          </a:solidFill>
                          <a:effectLst/>
                          <a:latin typeface="Arial"/>
                        </a:rPr>
                        <a:t>Camera Volume Purge Cabinet</a:t>
                      </a:r>
                      <a:r>
                        <a:rPr lang="en-US" sz="800" b="0" i="0" u="none" strike="noStrike">
                          <a:solidFill>
                            <a:srgbClr val="000000"/>
                          </a:solidFill>
                          <a:effectLst/>
                          <a:latin typeface="Arial"/>
                        </a:rPr>
                        <a:t> reheater overcurrent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If the re-heater in the CVP cabinet shorts to ground or over-heats, it could start an electrical fire in the utility trunk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Serious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800" b="0" i="0" u="none" strike="noStrike">
                          <a:solidFill>
                            <a:srgbClr val="000000"/>
                          </a:solidFill>
                          <a:effectLst/>
                          <a:latin typeface="Arial"/>
                        </a:rPr>
                        <a:t>Safety device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Use over-current protection on the heater power supplies </a:t>
                      </a:r>
                      <a:r>
                        <a:rPr lang="en-US" sz="800" b="0" i="0" u="none" strike="noStrike">
                          <a:solidFill>
                            <a:srgbClr val="FF0000"/>
                          </a:solidFill>
                          <a:effectLst/>
                          <a:latin typeface="Arial"/>
                        </a:rPr>
                        <a:t>(Aux. Elec.)</a:t>
                      </a:r>
                      <a:r>
                        <a:rPr lang="en-US" sz="800" b="0" i="0" u="none" strike="noStrike">
                          <a:solidFill>
                            <a:srgbClr val="000000"/>
                          </a:solidFill>
                          <a:effectLst/>
                          <a:latin typeface="Arial"/>
                        </a:rPr>
                        <a:t/>
                      </a:r>
                      <a:br>
                        <a:rPr lang="en-US" sz="800" b="0" i="0" u="none" strike="noStrike">
                          <a:solidFill>
                            <a:srgbClr val="000000"/>
                          </a:solidFill>
                          <a:effectLst/>
                          <a:latin typeface="Arial"/>
                        </a:rPr>
                      </a:br>
                      <a:r>
                        <a:rPr lang="en-US" sz="800" b="0" i="0" u="none" strike="noStrike">
                          <a:solidFill>
                            <a:srgbClr val="000000"/>
                          </a:solidFill>
                          <a:effectLst/>
                          <a:latin typeface="Arial"/>
                        </a:rPr>
                        <a:t>2. Add smoke detectors in Utility Trunk interlocked to power supplies </a:t>
                      </a:r>
                      <a:r>
                        <a:rPr lang="en-US" sz="800" b="0" i="0" u="none" strike="noStrike">
                          <a:solidFill>
                            <a:srgbClr val="FF0000"/>
                          </a:solidFill>
                          <a:effectLst/>
                          <a:latin typeface="Arial"/>
                        </a:rPr>
                        <a:t>(Aux. Elec.)</a:t>
                      </a:r>
                      <a:endParaRPr lang="en-US" sz="800" b="0" i="0" u="none" strike="noStrike">
                        <a:solidFill>
                          <a:srgbClr val="000000"/>
                        </a:solidFill>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dirty="0">
                          <a:solidFill>
                            <a:srgbClr val="000000"/>
                          </a:solidFill>
                          <a:effectLst/>
                          <a:latin typeface="Arial"/>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dirty="0">
                          <a:solidFill>
                            <a:srgbClr val="000000"/>
                          </a:solidFill>
                          <a:effectLst/>
                          <a:latin typeface="Arial"/>
                        </a:rPr>
                        <a:t>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Test that over-current protection circuit functions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800100">
                <a:tc>
                  <a:txBody>
                    <a:bodyPr/>
                    <a:lstStyle/>
                    <a:p>
                      <a:pPr algn="l" fontAlgn="ctr"/>
                      <a:r>
                        <a:rPr lang="en-US" sz="800" b="0" i="0" u="none" strike="noStrike">
                          <a:solidFill>
                            <a:srgbClr val="FF0000"/>
                          </a:solidFill>
                          <a:effectLst/>
                          <a:latin typeface="Arial"/>
                        </a:rPr>
                        <a:t>Camera Volume purge system</a:t>
                      </a:r>
                      <a:r>
                        <a:rPr lang="en-US" sz="800" b="0" i="0" u="none" strike="noStrike">
                          <a:solidFill>
                            <a:srgbClr val="000000"/>
                          </a:solidFill>
                          <a:effectLst/>
                          <a:latin typeface="Arial"/>
                        </a:rPr>
                        <a:t> filter failure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Purge system failure blows contaminated air into camera volume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Serious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800" b="0" i="0" u="none" strike="noStrike">
                          <a:solidFill>
                            <a:srgbClr val="000000"/>
                          </a:solidFill>
                          <a:effectLst/>
                          <a:latin typeface="Arial"/>
                        </a:rPr>
                        <a:t>Safety feature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dirty="0">
                          <a:solidFill>
                            <a:srgbClr val="FF0000"/>
                          </a:solidFill>
                          <a:effectLst/>
                          <a:latin typeface="Arial"/>
                        </a:rPr>
                        <a:t>1. Use HEPA-rated filters, designed for long-duration clean room operation</a:t>
                      </a:r>
                      <a:br>
                        <a:rPr lang="en-US" sz="800" b="0" i="0" u="none" strike="noStrike" dirty="0">
                          <a:solidFill>
                            <a:srgbClr val="FF0000"/>
                          </a:solidFill>
                          <a:effectLst/>
                          <a:latin typeface="Arial"/>
                        </a:rPr>
                      </a:br>
                      <a:r>
                        <a:rPr lang="en-US" sz="800" b="0" i="0" u="none" strike="noStrike" dirty="0">
                          <a:solidFill>
                            <a:srgbClr val="FF0000"/>
                          </a:solidFill>
                          <a:effectLst/>
                          <a:latin typeface="Arial"/>
                        </a:rPr>
                        <a:t>2. Use blower with stall pressure lower than the rated pressure differential of the filter</a:t>
                      </a:r>
                      <a:r>
                        <a:rPr lang="en-US" sz="800" b="0" i="0" u="none" strike="noStrike" dirty="0">
                          <a:solidFill>
                            <a:srgbClr val="000000"/>
                          </a:solidFill>
                          <a:effectLst/>
                          <a:latin typeface="Arial"/>
                        </a:rPr>
                        <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2. Monitor and trend airline flow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dirty="0">
                          <a:solidFill>
                            <a:srgbClr val="000000"/>
                          </a:solidFill>
                          <a:effectLst/>
                          <a:latin typeface="Arial"/>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dirty="0">
                          <a:solidFill>
                            <a:srgbClr val="000000"/>
                          </a:solidFill>
                          <a:effectLst/>
                          <a:latin typeface="Arial"/>
                        </a:rPr>
                        <a:t>Audit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1. Confirm that filters used are rated for clean rooms the stall pressure of the blower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914400">
                <a:tc>
                  <a:txBody>
                    <a:bodyPr/>
                    <a:lstStyle/>
                    <a:p>
                      <a:pPr algn="l" fontAlgn="ctr"/>
                      <a:r>
                        <a:rPr lang="en-US" sz="800" b="0" i="0" u="none" strike="noStrike">
                          <a:solidFill>
                            <a:srgbClr val="000000"/>
                          </a:solidFill>
                          <a:effectLst/>
                          <a:latin typeface="Arial"/>
                        </a:rPr>
                        <a:t>Housing structural failure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The camera housing and back flange provide the primary structural support for the camera; over-stressing or failure of one structural element could result in large-scale damage or collapse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a:solidFill>
                            <a:srgbClr val="000000"/>
                          </a:solidFill>
                          <a:effectLst/>
                          <a:latin typeface="Arial"/>
                        </a:rPr>
                        <a:t>Serious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800" b="0" i="0" u="none" strike="noStrike">
                          <a:solidFill>
                            <a:srgbClr val="000000"/>
                          </a:solidFill>
                          <a:effectLst/>
                          <a:latin typeface="Arial"/>
                        </a:rPr>
                        <a:t>Eliminate hazard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dirty="0">
                          <a:solidFill>
                            <a:srgbClr val="000000"/>
                          </a:solidFill>
                          <a:effectLst/>
                          <a:latin typeface="Arial"/>
                        </a:rPr>
                        <a:t>1. Use multiply-redundant bolted connections to ensure that no single failure can endanger the camera structure;</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2. Design back flange and housing with conservative factors of safety, even under seismic loads, per LCA-280, "Camera </a:t>
                      </a:r>
                      <a:r>
                        <a:rPr lang="en-US" sz="800" b="0" i="0" u="none" strike="noStrike" dirty="0" err="1">
                          <a:solidFill>
                            <a:srgbClr val="000000"/>
                          </a:solidFill>
                          <a:effectLst/>
                          <a:latin typeface="Arial"/>
                        </a:rPr>
                        <a:t>Mech</a:t>
                      </a:r>
                      <a:r>
                        <a:rPr lang="en-US" sz="800" b="0" i="0" u="none" strike="noStrike" dirty="0">
                          <a:solidFill>
                            <a:srgbClr val="000000"/>
                          </a:solidFill>
                          <a:effectLst/>
                          <a:latin typeface="Arial"/>
                        </a:rPr>
                        <a:t> </a:t>
                      </a:r>
                      <a:r>
                        <a:rPr lang="en-US" sz="800" b="0" i="0" u="none" strike="noStrike" dirty="0" err="1">
                          <a:solidFill>
                            <a:srgbClr val="000000"/>
                          </a:solidFill>
                          <a:effectLst/>
                          <a:latin typeface="Arial"/>
                        </a:rPr>
                        <a:t>Std's</a:t>
                      </a:r>
                      <a:r>
                        <a:rPr lang="en-US" sz="800" b="0" i="0" u="none" strike="noStrike" dirty="0">
                          <a:solidFill>
                            <a:srgbClr val="000000"/>
                          </a:solidFill>
                          <a:effectLst/>
                          <a:latin typeface="Arial"/>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effectLst/>
                          <a:latin typeface="Arial"/>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dirty="0">
                          <a:solidFill>
                            <a:srgbClr val="000000"/>
                          </a:solidFill>
                          <a:effectLst/>
                          <a:latin typeface="Arial"/>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800" b="0" i="0" u="none" strike="noStrike" dirty="0">
                          <a:solidFill>
                            <a:srgbClr val="000000"/>
                          </a:solidFill>
                          <a:effectLst/>
                          <a:latin typeface="Arial"/>
                        </a:rPr>
                        <a:t>Process 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800" b="0" i="0" u="none" strike="noStrike" dirty="0">
                          <a:solidFill>
                            <a:srgbClr val="000000"/>
                          </a:solidFill>
                          <a:effectLst/>
                          <a:latin typeface="Arial"/>
                        </a:rPr>
                        <a:t>1. Use FEA analysis to set bolt limit loads; analyze pre-load per LCA-280;</a:t>
                      </a:r>
                      <a:br>
                        <a:rPr lang="en-US" sz="800" b="0" i="0" u="none" strike="noStrike" dirty="0">
                          <a:solidFill>
                            <a:srgbClr val="000000"/>
                          </a:solidFill>
                          <a:effectLst/>
                          <a:latin typeface="Arial"/>
                        </a:rPr>
                      </a:br>
                      <a:r>
                        <a:rPr lang="en-US" sz="800" b="0" i="0" u="none" strike="noStrike" dirty="0">
                          <a:solidFill>
                            <a:srgbClr val="000000"/>
                          </a:solidFill>
                          <a:effectLst/>
                          <a:latin typeface="Arial"/>
                        </a:rPr>
                        <a:t>2. Verify bolt torques during assembly;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2" name="Title 1"/>
          <p:cNvSpPr>
            <a:spLocks noGrp="1"/>
          </p:cNvSpPr>
          <p:nvPr>
            <p:ph type="title"/>
          </p:nvPr>
        </p:nvSpPr>
        <p:spPr/>
        <p:txBody>
          <a:bodyPr/>
          <a:lstStyle/>
          <a:p>
            <a:r>
              <a:rPr lang="en-US" dirty="0"/>
              <a:t>Top 5 hazards and mitigation</a:t>
            </a:r>
          </a:p>
        </p:txBody>
      </p:sp>
    </p:spTree>
    <p:extLst>
      <p:ext uri="{BB962C8B-B14F-4D97-AF65-F5344CB8AC3E}">
        <p14:creationId xmlns:p14="http://schemas.microsoft.com/office/powerpoint/2010/main" val="4160965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Programmatic Status</a:t>
            </a:r>
          </a:p>
        </p:txBody>
      </p:sp>
    </p:spTree>
    <p:extLst>
      <p:ext uri="{BB962C8B-B14F-4D97-AF65-F5344CB8AC3E}">
        <p14:creationId xmlns:p14="http://schemas.microsoft.com/office/powerpoint/2010/main" val="381776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Shutter unit with shrouds removed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6801" y="900778"/>
            <a:ext cx="7243503" cy="3728372"/>
          </a:xfrm>
          <a:prstGeom prst="rect">
            <a:avLst/>
          </a:prstGeom>
        </p:spPr>
      </p:pic>
      <p:sp>
        <p:nvSpPr>
          <p:cNvPr id="10" name="TextBox 9"/>
          <p:cNvSpPr txBox="1">
            <a:spLocks noChangeArrowheads="1"/>
          </p:cNvSpPr>
          <p:nvPr/>
        </p:nvSpPr>
        <p:spPr bwMode="auto">
          <a:xfrm>
            <a:off x="1542236" y="1183902"/>
            <a:ext cx="1532883" cy="646331"/>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Timing Belts</a:t>
            </a:r>
          </a:p>
          <a:p>
            <a:pPr algn="r"/>
            <a:r>
              <a:rPr lang="en-US" sz="1200" b="1" dirty="0">
                <a:solidFill>
                  <a:srgbClr val="000099"/>
                </a:solidFill>
              </a:rPr>
              <a:t>(drive blades on a common rail)</a:t>
            </a:r>
          </a:p>
        </p:txBody>
      </p:sp>
      <p:cxnSp>
        <p:nvCxnSpPr>
          <p:cNvPr id="11" name="Straight Arrow Connector 10"/>
          <p:cNvCxnSpPr>
            <a:stCxn id="10" idx="3"/>
          </p:cNvCxnSpPr>
          <p:nvPr/>
        </p:nvCxnSpPr>
        <p:spPr>
          <a:xfrm>
            <a:off x="3075119" y="1507068"/>
            <a:ext cx="968281" cy="41945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2" name="TextBox 20"/>
          <p:cNvSpPr txBox="1">
            <a:spLocks noChangeArrowheads="1"/>
          </p:cNvSpPr>
          <p:nvPr/>
        </p:nvSpPr>
        <p:spPr bwMode="auto">
          <a:xfrm>
            <a:off x="7584599" y="1322402"/>
            <a:ext cx="1312862" cy="646331"/>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X+ Blade Stack</a:t>
            </a:r>
          </a:p>
          <a:p>
            <a:r>
              <a:rPr lang="en-US" sz="1200" b="1" dirty="0">
                <a:solidFill>
                  <a:srgbClr val="000099"/>
                </a:solidFill>
              </a:rPr>
              <a:t>(CF sandwich construction)</a:t>
            </a:r>
          </a:p>
        </p:txBody>
      </p:sp>
      <p:cxnSp>
        <p:nvCxnSpPr>
          <p:cNvPr id="13" name="Straight Arrow Connector 12"/>
          <p:cNvCxnSpPr>
            <a:stCxn id="12" idx="1"/>
          </p:cNvCxnSpPr>
          <p:nvPr/>
        </p:nvCxnSpPr>
        <p:spPr>
          <a:xfrm flipH="1">
            <a:off x="6934201" y="1645568"/>
            <a:ext cx="650398" cy="34439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1030034" y="4131813"/>
            <a:ext cx="1532883" cy="646331"/>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X- Blade Stack</a:t>
            </a:r>
          </a:p>
          <a:p>
            <a:pPr algn="r"/>
            <a:r>
              <a:rPr lang="en-US" sz="1200" b="1" dirty="0">
                <a:solidFill>
                  <a:srgbClr val="000099"/>
                </a:solidFill>
              </a:rPr>
              <a:t>(CF sandwich construction)</a:t>
            </a:r>
          </a:p>
        </p:txBody>
      </p:sp>
      <p:cxnSp>
        <p:nvCxnSpPr>
          <p:cNvPr id="16" name="Straight Arrow Connector 15"/>
          <p:cNvCxnSpPr>
            <a:stCxn id="15" idx="3"/>
          </p:cNvCxnSpPr>
          <p:nvPr/>
        </p:nvCxnSpPr>
        <p:spPr>
          <a:xfrm flipV="1">
            <a:off x="2562917" y="4274532"/>
            <a:ext cx="408883" cy="18044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7" name="TextBox 20"/>
          <p:cNvSpPr txBox="1">
            <a:spLocks noChangeArrowheads="1"/>
          </p:cNvSpPr>
          <p:nvPr/>
        </p:nvSpPr>
        <p:spPr bwMode="auto">
          <a:xfrm>
            <a:off x="7034208" y="544611"/>
            <a:ext cx="1347792" cy="830997"/>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Stepper Motor w/ Capstan Drive</a:t>
            </a:r>
          </a:p>
          <a:p>
            <a:r>
              <a:rPr lang="en-US" sz="1200" b="1" dirty="0">
                <a:solidFill>
                  <a:srgbClr val="000099"/>
                </a:solidFill>
              </a:rPr>
              <a:t>(1 motor drives 1 blade stack)</a:t>
            </a:r>
          </a:p>
        </p:txBody>
      </p:sp>
      <p:cxnSp>
        <p:nvCxnSpPr>
          <p:cNvPr id="18" name="Straight Arrow Connector 17"/>
          <p:cNvCxnSpPr>
            <a:stCxn id="17" idx="1"/>
          </p:cNvCxnSpPr>
          <p:nvPr/>
        </p:nvCxnSpPr>
        <p:spPr>
          <a:xfrm flipH="1">
            <a:off x="6113002" y="960110"/>
            <a:ext cx="921206" cy="30458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9" name="TextBox 20"/>
          <p:cNvSpPr txBox="1">
            <a:spLocks noChangeArrowheads="1"/>
          </p:cNvSpPr>
          <p:nvPr/>
        </p:nvSpPr>
        <p:spPr bwMode="auto">
          <a:xfrm>
            <a:off x="7359872" y="3391826"/>
            <a:ext cx="1312862"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Garage Plate</a:t>
            </a:r>
          </a:p>
          <a:p>
            <a:r>
              <a:rPr lang="en-US" sz="1200" b="1" dirty="0">
                <a:solidFill>
                  <a:srgbClr val="000099"/>
                </a:solidFill>
              </a:rPr>
              <a:t>(L3 side; ‘cools’ L3</a:t>
            </a:r>
          </a:p>
        </p:txBody>
      </p:sp>
      <p:cxnSp>
        <p:nvCxnSpPr>
          <p:cNvPr id="20" name="Straight Arrow Connector 19"/>
          <p:cNvCxnSpPr>
            <a:stCxn id="19" idx="1"/>
          </p:cNvCxnSpPr>
          <p:nvPr/>
        </p:nvCxnSpPr>
        <p:spPr>
          <a:xfrm flipH="1" flipV="1">
            <a:off x="6400800" y="3143251"/>
            <a:ext cx="959072" cy="47940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56783" y="2128014"/>
            <a:ext cx="1532883" cy="276999"/>
          </a:xfrm>
          <a:prstGeom prst="rect">
            <a:avLst/>
          </a:prstGeom>
          <a:noFill/>
          <a:ln w="9525">
            <a:noFill/>
            <a:miter lim="800000"/>
            <a:headEnd/>
            <a:tailEnd/>
          </a:ln>
        </p:spPr>
        <p:txBody>
          <a:bodyPr wrap="square" lIns="45720" rIns="45720" anchor="ctr">
            <a:spAutoFit/>
          </a:bodyPr>
          <a:lstStyle/>
          <a:p>
            <a:pPr algn="ctr"/>
            <a:r>
              <a:rPr lang="en-US" sz="1200" b="1" dirty="0">
                <a:solidFill>
                  <a:srgbClr val="000099"/>
                </a:solidFill>
              </a:rPr>
              <a:t>Idler Module</a:t>
            </a:r>
          </a:p>
        </p:txBody>
      </p:sp>
      <p:cxnSp>
        <p:nvCxnSpPr>
          <p:cNvPr id="22" name="Straight Arrow Connector 21"/>
          <p:cNvCxnSpPr>
            <a:stCxn id="21" idx="2"/>
          </p:cNvCxnSpPr>
          <p:nvPr/>
        </p:nvCxnSpPr>
        <p:spPr>
          <a:xfrm>
            <a:off x="1223225" y="2405013"/>
            <a:ext cx="363595" cy="56678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2891159" y="696723"/>
            <a:ext cx="1532883" cy="276999"/>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Drive Module</a:t>
            </a:r>
          </a:p>
        </p:txBody>
      </p:sp>
      <p:cxnSp>
        <p:nvCxnSpPr>
          <p:cNvPr id="24" name="Straight Arrow Connector 23"/>
          <p:cNvCxnSpPr>
            <a:stCxn id="23" idx="3"/>
          </p:cNvCxnSpPr>
          <p:nvPr/>
        </p:nvCxnSpPr>
        <p:spPr>
          <a:xfrm>
            <a:off x="4424042" y="835223"/>
            <a:ext cx="882153" cy="67184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5" name="TextBox 6"/>
          <p:cNvSpPr txBox="1">
            <a:spLocks noChangeArrowheads="1"/>
          </p:cNvSpPr>
          <p:nvPr/>
        </p:nvSpPr>
        <p:spPr bwMode="auto">
          <a:xfrm>
            <a:off x="2662150" y="4593518"/>
            <a:ext cx="5796051" cy="307777"/>
          </a:xfrm>
          <a:prstGeom prst="rect">
            <a:avLst/>
          </a:prstGeom>
          <a:noFill/>
          <a:ln w="9525">
            <a:noFill/>
            <a:miter lim="800000"/>
            <a:headEnd/>
            <a:tailEnd/>
          </a:ln>
        </p:spPr>
        <p:txBody>
          <a:bodyPr wrap="square">
            <a:spAutoFit/>
          </a:bodyPr>
          <a:lstStyle/>
          <a:p>
            <a:pPr algn="ctr"/>
            <a:r>
              <a:rPr lang="en-US" sz="1400" b="1" u="sng" dirty="0">
                <a:solidFill>
                  <a:srgbClr val="000099"/>
                </a:solidFill>
              </a:rPr>
              <a:t>Shutter Module –Filter Garage, Shrouds, Motor Cooling Removed</a:t>
            </a:r>
          </a:p>
        </p:txBody>
      </p:sp>
    </p:spTree>
    <p:extLst>
      <p:ext uri="{BB962C8B-B14F-4D97-AF65-F5344CB8AC3E}">
        <p14:creationId xmlns:p14="http://schemas.microsoft.com/office/powerpoint/2010/main" val="2575959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7918" y="133350"/>
            <a:ext cx="6273482" cy="417910"/>
          </a:xfrm>
        </p:spPr>
        <p:txBody>
          <a:bodyPr/>
          <a:lstStyle/>
          <a:p>
            <a:r>
              <a:rPr lang="en-US" dirty="0" smtClean="0"/>
              <a:t>Tier 1 Previous </a:t>
            </a:r>
            <a:r>
              <a:rPr lang="en-US" dirty="0"/>
              <a:t>R</a:t>
            </a:r>
            <a:r>
              <a:rPr lang="en-US" dirty="0" smtClean="0"/>
              <a:t>eview - Subsystem </a:t>
            </a:r>
            <a:r>
              <a:rPr lang="en-US" dirty="0"/>
              <a:t>organization</a:t>
            </a:r>
          </a:p>
        </p:txBody>
      </p:sp>
      <p:sp>
        <p:nvSpPr>
          <p:cNvPr id="2" name="Content Placeholder 1"/>
          <p:cNvSpPr>
            <a:spLocks noGrp="1"/>
          </p:cNvSpPr>
          <p:nvPr>
            <p:ph idx="1"/>
          </p:nvPr>
        </p:nvSpPr>
        <p:spPr/>
        <p:txBody>
          <a:bodyPr/>
          <a:lstStyle/>
          <a:p>
            <a:endParaRPr lang="en-US" dirty="0"/>
          </a:p>
          <a:p>
            <a:endParaRPr lang="en-US" dirty="0"/>
          </a:p>
        </p:txBody>
      </p:sp>
      <p:sp>
        <p:nvSpPr>
          <p:cNvPr id="51" name="TextBox 50"/>
          <p:cNvSpPr txBox="1"/>
          <p:nvPr/>
        </p:nvSpPr>
        <p:spPr>
          <a:xfrm>
            <a:off x="3385128" y="1545920"/>
            <a:ext cx="1529772" cy="342900"/>
          </a:xfrm>
          <a:prstGeom prst="rect">
            <a:avLst/>
          </a:prstGeom>
          <a:solidFill>
            <a:schemeClr val="bg2">
              <a:lumMod val="90000"/>
            </a:schemeClr>
          </a:solidFill>
          <a:ln>
            <a:solidFill>
              <a:srgbClr val="0000CC"/>
            </a:solidFill>
          </a:ln>
        </p:spPr>
        <p:txBody>
          <a:bodyPr wrap="square" lIns="0" tIns="0" rIns="0" bIns="0" rtlCol="0" anchor="ctr" anchorCtr="0">
            <a:noAutofit/>
          </a:bodyPr>
          <a:lstStyle/>
          <a:p>
            <a:pPr algn="ctr"/>
            <a:r>
              <a:rPr lang="en-US" sz="1100" b="1" dirty="0"/>
              <a:t>Marco Oriunno</a:t>
            </a:r>
          </a:p>
          <a:p>
            <a:pPr algn="ctr"/>
            <a:r>
              <a:rPr lang="en-US" sz="1100" dirty="0"/>
              <a:t>Subsystem Manager</a:t>
            </a:r>
          </a:p>
        </p:txBody>
      </p:sp>
      <p:cxnSp>
        <p:nvCxnSpPr>
          <p:cNvPr id="52" name="Straight Arrow Connector 6"/>
          <p:cNvCxnSpPr>
            <a:stCxn id="51" idx="2"/>
            <a:endCxn id="55" idx="0"/>
          </p:cNvCxnSpPr>
          <p:nvPr/>
        </p:nvCxnSpPr>
        <p:spPr>
          <a:xfrm rot="16200000" flipH="1">
            <a:off x="4219568" y="1819266"/>
            <a:ext cx="1057869" cy="1196977"/>
          </a:xfrm>
          <a:prstGeom prst="bentConnector3">
            <a:avLst>
              <a:gd name="adj1" fmla="val 50000"/>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89528" y="2946689"/>
            <a:ext cx="1524000" cy="514350"/>
          </a:xfrm>
          <a:prstGeom prst="rect">
            <a:avLst/>
          </a:prstGeom>
          <a:noFill/>
          <a:ln>
            <a:solidFill>
              <a:srgbClr val="0000CC"/>
            </a:solidFill>
          </a:ln>
        </p:spPr>
        <p:txBody>
          <a:bodyPr wrap="square" lIns="0" tIns="0" rIns="0" bIns="0" rtlCol="0" anchor="ctr" anchorCtr="0">
            <a:noAutofit/>
          </a:bodyPr>
          <a:lstStyle/>
          <a:p>
            <a:pPr algn="ctr"/>
            <a:r>
              <a:rPr lang="en-US" sz="1100" b="1" dirty="0"/>
              <a:t>Stuart Metcalfe</a:t>
            </a:r>
          </a:p>
          <a:p>
            <a:pPr algn="ctr"/>
            <a:r>
              <a:rPr lang="en-US" sz="1100" dirty="0"/>
              <a:t>Camera Body </a:t>
            </a:r>
            <a:br>
              <a:rPr lang="en-US" sz="1100" dirty="0"/>
            </a:br>
            <a:r>
              <a:rPr lang="en-US" sz="1100" dirty="0" smtClean="0"/>
              <a:t>Lead </a:t>
            </a:r>
            <a:r>
              <a:rPr lang="en-US" sz="1100" dirty="0"/>
              <a:t>engineer</a:t>
            </a:r>
          </a:p>
        </p:txBody>
      </p:sp>
      <p:sp>
        <p:nvSpPr>
          <p:cNvPr id="54" name="TextBox 53"/>
          <p:cNvSpPr txBox="1"/>
          <p:nvPr/>
        </p:nvSpPr>
        <p:spPr>
          <a:xfrm>
            <a:off x="2620243" y="2946689"/>
            <a:ext cx="1526887" cy="514350"/>
          </a:xfrm>
          <a:prstGeom prst="rect">
            <a:avLst/>
          </a:prstGeom>
          <a:noFill/>
          <a:ln>
            <a:solidFill>
              <a:srgbClr val="0000CC"/>
            </a:solidFill>
          </a:ln>
        </p:spPr>
        <p:txBody>
          <a:bodyPr wrap="square" lIns="0" tIns="0" rIns="0" bIns="0" rtlCol="0" anchor="ctr" anchorCtr="0">
            <a:noAutofit/>
          </a:bodyPr>
          <a:lstStyle/>
          <a:p>
            <a:pPr algn="ctr"/>
            <a:r>
              <a:rPr lang="en-US" sz="1100" b="1" dirty="0"/>
              <a:t>Derek Chow</a:t>
            </a:r>
          </a:p>
          <a:p>
            <a:pPr algn="ctr"/>
            <a:r>
              <a:rPr lang="en-US" sz="1100" dirty="0"/>
              <a:t>Purge System</a:t>
            </a:r>
            <a:br>
              <a:rPr lang="en-US" sz="1100" dirty="0"/>
            </a:br>
            <a:r>
              <a:rPr lang="en-US" sz="1100" dirty="0" smtClean="0"/>
              <a:t>Lead </a:t>
            </a:r>
            <a:r>
              <a:rPr lang="en-US" sz="1100" dirty="0"/>
              <a:t>engineer</a:t>
            </a:r>
          </a:p>
        </p:txBody>
      </p:sp>
      <p:sp>
        <p:nvSpPr>
          <p:cNvPr id="55" name="TextBox 54"/>
          <p:cNvSpPr txBox="1"/>
          <p:nvPr/>
        </p:nvSpPr>
        <p:spPr>
          <a:xfrm>
            <a:off x="4604330" y="2946689"/>
            <a:ext cx="1485323" cy="514350"/>
          </a:xfrm>
          <a:prstGeom prst="rect">
            <a:avLst/>
          </a:prstGeom>
          <a:noFill/>
          <a:ln>
            <a:solidFill>
              <a:srgbClr val="0000CC"/>
            </a:solidFill>
          </a:ln>
        </p:spPr>
        <p:txBody>
          <a:bodyPr wrap="square" lIns="0" tIns="0" rIns="0" bIns="0" rtlCol="0" anchor="ctr" anchorCtr="0">
            <a:noAutofit/>
          </a:bodyPr>
          <a:lstStyle/>
          <a:p>
            <a:pPr algn="ctr"/>
            <a:r>
              <a:rPr lang="en-US" sz="1100" b="1" dirty="0"/>
              <a:t>John Ku</a:t>
            </a:r>
          </a:p>
          <a:p>
            <a:pPr algn="ctr"/>
            <a:r>
              <a:rPr lang="en-US" sz="1100" dirty="0"/>
              <a:t>Shutter</a:t>
            </a:r>
            <a:br>
              <a:rPr lang="en-US" sz="1100" dirty="0"/>
            </a:br>
            <a:r>
              <a:rPr lang="en-US" sz="1100" dirty="0"/>
              <a:t>Lead engineer</a:t>
            </a:r>
          </a:p>
        </p:txBody>
      </p:sp>
      <p:sp>
        <p:nvSpPr>
          <p:cNvPr id="56" name="TextBox 55"/>
          <p:cNvSpPr txBox="1"/>
          <p:nvPr/>
        </p:nvSpPr>
        <p:spPr>
          <a:xfrm>
            <a:off x="6814128" y="2971800"/>
            <a:ext cx="1524000" cy="514350"/>
          </a:xfrm>
          <a:prstGeom prst="rect">
            <a:avLst/>
          </a:prstGeom>
          <a:noFill/>
          <a:ln>
            <a:solidFill>
              <a:srgbClr val="0000CC"/>
            </a:solidFill>
          </a:ln>
        </p:spPr>
        <p:txBody>
          <a:bodyPr wrap="square" lIns="0" tIns="0" rIns="0" bIns="0" rtlCol="0" anchor="ctr" anchorCtr="0">
            <a:noAutofit/>
          </a:bodyPr>
          <a:lstStyle/>
          <a:p>
            <a:pPr algn="ctr"/>
            <a:r>
              <a:rPr lang="en-US" sz="1100" b="1" dirty="0"/>
              <a:t>Van Xiong</a:t>
            </a:r>
          </a:p>
          <a:p>
            <a:pPr algn="ctr"/>
            <a:r>
              <a:rPr lang="en-US" sz="1100" dirty="0"/>
              <a:t>Controls</a:t>
            </a:r>
          </a:p>
          <a:p>
            <a:pPr algn="ctr"/>
            <a:r>
              <a:rPr lang="en-US" sz="1100" dirty="0"/>
              <a:t>Lead Engineer</a:t>
            </a:r>
          </a:p>
        </p:txBody>
      </p:sp>
      <p:sp>
        <p:nvSpPr>
          <p:cNvPr id="57" name="TextBox 56"/>
          <p:cNvSpPr txBox="1"/>
          <p:nvPr/>
        </p:nvSpPr>
        <p:spPr>
          <a:xfrm>
            <a:off x="6051914" y="3943350"/>
            <a:ext cx="1524215" cy="514350"/>
          </a:xfrm>
          <a:prstGeom prst="rect">
            <a:avLst/>
          </a:prstGeom>
          <a:noFill/>
          <a:ln>
            <a:solidFill>
              <a:srgbClr val="0000CC"/>
            </a:solidFill>
          </a:ln>
        </p:spPr>
        <p:txBody>
          <a:bodyPr wrap="square" lIns="0" tIns="0" rIns="0" bIns="0" rtlCol="0" anchor="ctr" anchorCtr="0">
            <a:noAutofit/>
          </a:bodyPr>
          <a:lstStyle/>
          <a:p>
            <a:pPr algn="ctr"/>
            <a:r>
              <a:rPr lang="en-US" sz="1100" b="1" dirty="0"/>
              <a:t>Tom Nieland / David </a:t>
            </a:r>
            <a:r>
              <a:rPr lang="en-US" sz="1100" b="1" dirty="0" smtClean="0"/>
              <a:t>Kiehl</a:t>
            </a:r>
            <a:endParaRPr lang="en-US" sz="1100" b="1" dirty="0"/>
          </a:p>
          <a:p>
            <a:pPr algn="ctr"/>
            <a:r>
              <a:rPr lang="en-US" sz="1100" dirty="0"/>
              <a:t>Shutter</a:t>
            </a:r>
            <a:br>
              <a:rPr lang="en-US" sz="1100" dirty="0"/>
            </a:br>
            <a:r>
              <a:rPr lang="en-US" sz="1100" dirty="0"/>
              <a:t>S&amp;E associate</a:t>
            </a:r>
          </a:p>
        </p:txBody>
      </p:sp>
      <p:cxnSp>
        <p:nvCxnSpPr>
          <p:cNvPr id="58" name="Straight Arrow Connector 6"/>
          <p:cNvCxnSpPr>
            <a:stCxn id="55" idx="2"/>
            <a:endCxn id="69" idx="3"/>
          </p:cNvCxnSpPr>
          <p:nvPr/>
        </p:nvCxnSpPr>
        <p:spPr>
          <a:xfrm rot="5400000">
            <a:off x="4377316" y="3230852"/>
            <a:ext cx="739487" cy="1199863"/>
          </a:xfrm>
          <a:prstGeom prst="bentConnector2">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
          <p:cNvCxnSpPr>
            <a:stCxn id="53" idx="2"/>
            <a:endCxn id="69" idx="1"/>
          </p:cNvCxnSpPr>
          <p:nvPr/>
        </p:nvCxnSpPr>
        <p:spPr>
          <a:xfrm rot="16200000" flipH="1">
            <a:off x="1567585" y="3144982"/>
            <a:ext cx="739487" cy="1371600"/>
          </a:xfrm>
          <a:prstGeom prst="bentConnector2">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
          <p:cNvCxnSpPr>
            <a:stCxn id="51" idx="2"/>
            <a:endCxn id="54" idx="0"/>
          </p:cNvCxnSpPr>
          <p:nvPr/>
        </p:nvCxnSpPr>
        <p:spPr>
          <a:xfrm rot="5400000">
            <a:off x="3237916" y="2034591"/>
            <a:ext cx="1057869" cy="766328"/>
          </a:xfrm>
          <a:prstGeom prst="bentConnector3">
            <a:avLst>
              <a:gd name="adj1" fmla="val 50000"/>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
          <p:cNvCxnSpPr>
            <a:stCxn id="51" idx="2"/>
            <a:endCxn id="53" idx="0"/>
          </p:cNvCxnSpPr>
          <p:nvPr/>
        </p:nvCxnSpPr>
        <p:spPr>
          <a:xfrm rot="5400000">
            <a:off x="2171837" y="968511"/>
            <a:ext cx="1057869" cy="2898486"/>
          </a:xfrm>
          <a:prstGeom prst="bentConnector3">
            <a:avLst>
              <a:gd name="adj1" fmla="val 50000"/>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204529" y="1771650"/>
            <a:ext cx="1918442" cy="342900"/>
          </a:xfrm>
          <a:prstGeom prst="rect">
            <a:avLst/>
          </a:prstGeom>
          <a:noFill/>
          <a:ln>
            <a:solidFill>
              <a:srgbClr val="0000CC"/>
            </a:solidFill>
          </a:ln>
        </p:spPr>
        <p:txBody>
          <a:bodyPr wrap="square" lIns="0" tIns="0" rIns="0" bIns="0" rtlCol="0" anchor="ctr" anchorCtr="0">
            <a:noAutofit/>
          </a:bodyPr>
          <a:lstStyle/>
          <a:p>
            <a:pPr algn="ctr"/>
            <a:r>
              <a:rPr lang="en-US" sz="1100" b="1" dirty="0"/>
              <a:t>Antone Bullock</a:t>
            </a:r>
          </a:p>
          <a:p>
            <a:pPr algn="ctr"/>
            <a:r>
              <a:rPr lang="en-US" sz="1100" dirty="0"/>
              <a:t>Lead designer</a:t>
            </a:r>
          </a:p>
        </p:txBody>
      </p:sp>
      <p:cxnSp>
        <p:nvCxnSpPr>
          <p:cNvPr id="65" name="Straight Arrow Connector 6"/>
          <p:cNvCxnSpPr>
            <a:stCxn id="51" idx="3"/>
            <a:endCxn id="64" idx="1"/>
          </p:cNvCxnSpPr>
          <p:nvPr/>
        </p:nvCxnSpPr>
        <p:spPr>
          <a:xfrm>
            <a:off x="4914900" y="1717369"/>
            <a:ext cx="1289628" cy="225731"/>
          </a:xfrm>
          <a:prstGeom prst="bentConnector3">
            <a:avLst>
              <a:gd name="adj1" fmla="val 50000"/>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239743" y="1314450"/>
            <a:ext cx="1883228" cy="342900"/>
          </a:xfrm>
          <a:prstGeom prst="rect">
            <a:avLst/>
          </a:prstGeom>
          <a:noFill/>
          <a:ln>
            <a:solidFill>
              <a:srgbClr val="0000CC"/>
            </a:solidFill>
          </a:ln>
        </p:spPr>
        <p:txBody>
          <a:bodyPr wrap="square" lIns="0" tIns="0" rIns="0" bIns="0" rtlCol="0" anchor="ctr" anchorCtr="0">
            <a:noAutofit/>
          </a:bodyPr>
          <a:lstStyle/>
          <a:p>
            <a:pPr algn="ctr"/>
            <a:r>
              <a:rPr lang="en-US" sz="1100" b="1" dirty="0"/>
              <a:t>Martin Nordby</a:t>
            </a:r>
          </a:p>
          <a:p>
            <a:pPr algn="ctr"/>
            <a:r>
              <a:rPr lang="en-US" sz="1100" dirty="0"/>
              <a:t>Systems </a:t>
            </a:r>
            <a:r>
              <a:rPr lang="en-US" sz="1100"/>
              <a:t>Integration Mgr.</a:t>
            </a:r>
            <a:endParaRPr lang="en-US" sz="1100" dirty="0"/>
          </a:p>
        </p:txBody>
      </p:sp>
      <p:cxnSp>
        <p:nvCxnSpPr>
          <p:cNvPr id="67" name="Straight Arrow Connector 6"/>
          <p:cNvCxnSpPr>
            <a:stCxn id="51" idx="3"/>
            <a:endCxn id="66" idx="1"/>
          </p:cNvCxnSpPr>
          <p:nvPr/>
        </p:nvCxnSpPr>
        <p:spPr>
          <a:xfrm flipV="1">
            <a:off x="4914900" y="1485900"/>
            <a:ext cx="1324842" cy="231470"/>
          </a:xfrm>
          <a:prstGeom prst="bentConnector3">
            <a:avLst>
              <a:gd name="adj1" fmla="val 48499"/>
            </a:avLst>
          </a:prstGeom>
          <a:ln>
            <a:solidFill>
              <a:srgbClr val="00009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54" idx="2"/>
            <a:endCxn id="69" idx="0"/>
          </p:cNvCxnSpPr>
          <p:nvPr/>
        </p:nvCxnSpPr>
        <p:spPr>
          <a:xfrm rot="16200000" flipH="1">
            <a:off x="3143251" y="3701474"/>
            <a:ext cx="482312" cy="144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623128" y="3943350"/>
            <a:ext cx="1524000" cy="514350"/>
          </a:xfrm>
          <a:prstGeom prst="rect">
            <a:avLst/>
          </a:prstGeom>
          <a:noFill/>
          <a:ln>
            <a:solidFill>
              <a:srgbClr val="0000CC"/>
            </a:solidFill>
          </a:ln>
        </p:spPr>
        <p:txBody>
          <a:bodyPr wrap="square" lIns="0" tIns="0" rIns="0" bIns="0" rtlCol="0" anchor="ctr" anchorCtr="0">
            <a:noAutofit/>
          </a:bodyPr>
          <a:lstStyle/>
          <a:p>
            <a:pPr algn="ctr"/>
            <a:r>
              <a:rPr lang="en-US" sz="1100" b="1" dirty="0"/>
              <a:t>Igor Kravtsov</a:t>
            </a:r>
          </a:p>
          <a:p>
            <a:pPr algn="ctr"/>
            <a:r>
              <a:rPr lang="en-US" sz="1100" dirty="0"/>
              <a:t>Shutter</a:t>
            </a:r>
            <a:br>
              <a:rPr lang="en-US" sz="1100" dirty="0"/>
            </a:br>
            <a:r>
              <a:rPr lang="en-US" sz="1100" dirty="0"/>
              <a:t>mechanical designer</a:t>
            </a:r>
          </a:p>
        </p:txBody>
      </p:sp>
      <p:cxnSp>
        <p:nvCxnSpPr>
          <p:cNvPr id="11" name="Elbow Connector 10"/>
          <p:cNvCxnSpPr>
            <a:stCxn id="51" idx="2"/>
            <a:endCxn id="56" idx="0"/>
          </p:cNvCxnSpPr>
          <p:nvPr/>
        </p:nvCxnSpPr>
        <p:spPr>
          <a:xfrm rot="16200000" flipH="1">
            <a:off x="5321581" y="717253"/>
            <a:ext cx="1082981" cy="3426114"/>
          </a:xfrm>
          <a:prstGeom prst="bentConnector3">
            <a:avLst>
              <a:gd name="adj1" fmla="val 48940"/>
            </a:avLst>
          </a:prstGeom>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7" idx="1"/>
          </p:cNvCxnSpPr>
          <p:nvPr/>
        </p:nvCxnSpPr>
        <p:spPr>
          <a:xfrm rot="10800000" flipV="1">
            <a:off x="5356456" y="4200526"/>
            <a:ext cx="695459" cy="8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9757" y="643162"/>
            <a:ext cx="5898538" cy="1361911"/>
          </a:xfrm>
          <a:prstGeom prst="rect">
            <a:avLst/>
          </a:prstGeom>
          <a:noFill/>
        </p:spPr>
        <p:txBody>
          <a:bodyPr wrap="none" lIns="68580" tIns="34290" rIns="68580" bIns="34290" rtlCol="0">
            <a:spAutoFit/>
          </a:bodyPr>
          <a:lstStyle/>
          <a:p>
            <a:r>
              <a:rPr lang="en-US" sz="1400" dirty="0" smtClean="0"/>
              <a:t>Change from standing army model to a flexible team deployed on specific tasks</a:t>
            </a:r>
          </a:p>
          <a:p>
            <a:r>
              <a:rPr lang="en-US" sz="1400" dirty="0" smtClean="0"/>
              <a:t>M.Oriunno, CAM and Procurement</a:t>
            </a:r>
          </a:p>
          <a:p>
            <a:r>
              <a:rPr lang="en-US" sz="1400" dirty="0" smtClean="0"/>
              <a:t>Van Xiang, Lead EE, Prototype validation</a:t>
            </a:r>
          </a:p>
          <a:p>
            <a:r>
              <a:rPr lang="en-US" sz="1400" dirty="0" smtClean="0"/>
              <a:t>J. Ku, Lead ME, Assembly and Testing</a:t>
            </a:r>
          </a:p>
          <a:p>
            <a:r>
              <a:rPr lang="en-US" sz="1400" dirty="0" smtClean="0"/>
              <a:t>I. Kravtsov, Mech. Design</a:t>
            </a:r>
          </a:p>
          <a:p>
            <a:r>
              <a:rPr lang="en-US" sz="1400" dirty="0" smtClean="0"/>
              <a:t>T. Nieland or </a:t>
            </a:r>
            <a:r>
              <a:rPr lang="en-US" sz="1400" dirty="0" err="1" smtClean="0"/>
              <a:t>D.Khiel</a:t>
            </a:r>
            <a:r>
              <a:rPr lang="en-US" sz="1400" dirty="0" smtClean="0"/>
              <a:t>, Techs</a:t>
            </a:r>
            <a:endParaRPr lang="en-US" sz="1400" dirty="0"/>
          </a:p>
        </p:txBody>
      </p:sp>
    </p:spTree>
    <p:extLst>
      <p:ext uri="{BB962C8B-B14F-4D97-AF65-F5344CB8AC3E}">
        <p14:creationId xmlns:p14="http://schemas.microsoft.com/office/powerpoint/2010/main" val="1381759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1D2B6-BF6F-4155-8EFB-265FC10C76D9}"/>
              </a:ext>
            </a:extLst>
          </p:cNvPr>
          <p:cNvSpPr>
            <a:spLocks noGrp="1"/>
          </p:cNvSpPr>
          <p:nvPr>
            <p:ph type="title"/>
          </p:nvPr>
        </p:nvSpPr>
        <p:spPr/>
        <p:txBody>
          <a:bodyPr/>
          <a:lstStyle/>
          <a:p>
            <a:r>
              <a:rPr lang="en-US" dirty="0"/>
              <a:t>CB&amp;S Performance as of </a:t>
            </a:r>
            <a:r>
              <a:rPr lang="en-US" dirty="0" smtClean="0"/>
              <a:t>June 2019</a:t>
            </a:r>
            <a:endParaRPr lang="en-US" dirty="0"/>
          </a:p>
        </p:txBody>
      </p:sp>
      <p:sp>
        <p:nvSpPr>
          <p:cNvPr id="3" name="Text Placeholder 2">
            <a:extLst>
              <a:ext uri="{FF2B5EF4-FFF2-40B4-BE49-F238E27FC236}">
                <a16:creationId xmlns:a16="http://schemas.microsoft.com/office/drawing/2014/main" xmlns="" id="{D6AEEE54-BB2B-4D3C-89EF-01EA4F585EFE}"/>
              </a:ext>
            </a:extLst>
          </p:cNvPr>
          <p:cNvSpPr>
            <a:spLocks noGrp="1"/>
          </p:cNvSpPr>
          <p:nvPr>
            <p:ph type="body" idx="1"/>
          </p:nvPr>
        </p:nvSpPr>
        <p:spPr>
          <a:xfrm>
            <a:off x="1485900" y="760810"/>
            <a:ext cx="6172201" cy="906625"/>
          </a:xfrm>
        </p:spPr>
        <p:txBody>
          <a:bodyPr/>
          <a:lstStyle/>
          <a:p>
            <a:r>
              <a:rPr lang="en-US" dirty="0" smtClean="0"/>
              <a:t>Camera Body 	SPI (CPI) </a:t>
            </a:r>
            <a:r>
              <a:rPr lang="en-US" dirty="0"/>
              <a:t>= </a:t>
            </a:r>
            <a:r>
              <a:rPr lang="en-US" dirty="0" smtClean="0"/>
              <a:t>0.95     (0.73)</a:t>
            </a:r>
            <a:endParaRPr lang="en-US" dirty="0"/>
          </a:p>
          <a:p>
            <a:r>
              <a:rPr lang="en-US" dirty="0" smtClean="0"/>
              <a:t>Shutter 			SPI (CPI) </a:t>
            </a:r>
            <a:r>
              <a:rPr lang="en-US" dirty="0"/>
              <a:t>= </a:t>
            </a:r>
            <a:r>
              <a:rPr lang="en-US" dirty="0" smtClean="0"/>
              <a:t>0.90     (0.76)</a:t>
            </a:r>
            <a:endParaRPr lang="en-US"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68421457"/>
              </p:ext>
            </p:extLst>
          </p:nvPr>
        </p:nvGraphicFramePr>
        <p:xfrm>
          <a:off x="296208" y="1884596"/>
          <a:ext cx="8457826" cy="2029286"/>
        </p:xfrm>
        <a:graphic>
          <a:graphicData uri="http://schemas.openxmlformats.org/drawingml/2006/table">
            <a:tbl>
              <a:tblPr firstRow="1" bandRow="1">
                <a:tableStyleId>{3C2FFA5D-87B4-456A-9821-1D502468CF0F}</a:tableStyleId>
              </a:tblPr>
              <a:tblGrid>
                <a:gridCol w="733517"/>
                <a:gridCol w="2878966"/>
                <a:gridCol w="1064115"/>
                <a:gridCol w="771398"/>
                <a:gridCol w="771398"/>
                <a:gridCol w="733517"/>
                <a:gridCol w="385699"/>
                <a:gridCol w="733517"/>
                <a:gridCol w="385699"/>
              </a:tblGrid>
              <a:tr h="289898">
                <a:tc>
                  <a:txBody>
                    <a:bodyPr/>
                    <a:lstStyle/>
                    <a:p>
                      <a:pPr algn="ctr" fontAlgn="ctr"/>
                      <a:r>
                        <a:rPr lang="en-US" sz="1100" u="none" strike="noStrike" dirty="0">
                          <a:effectLst/>
                        </a:rPr>
                        <a:t>WBS Level</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Control Account</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BCWS</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BCWP</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ACWP</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SV</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SPI</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CV</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CPI</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b="0" i="0" u="none" strike="noStrike" dirty="0">
                          <a:solidFill>
                            <a:srgbClr val="000000"/>
                          </a:solidFill>
                          <a:effectLst/>
                          <a:latin typeface="Calibri"/>
                        </a:rPr>
                        <a:t>3.06.01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b="0" i="0" u="none" strike="noStrike">
                          <a:solidFill>
                            <a:srgbClr val="333333"/>
                          </a:solidFill>
                          <a:effectLst/>
                          <a:latin typeface="Arial"/>
                        </a:rPr>
                        <a:t>Camera Body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333333"/>
                          </a:solidFill>
                          <a:effectLst/>
                          <a:latin typeface="Arial"/>
                        </a:rPr>
                        <a:t>$2,394,664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333333"/>
                          </a:solidFill>
                          <a:effectLst/>
                          <a:latin typeface="Arial"/>
                        </a:rPr>
                        <a:t>$2,271,807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a:solidFill>
                            <a:srgbClr val="333333"/>
                          </a:solidFill>
                          <a:effectLst/>
                          <a:latin typeface="Arial"/>
                        </a:rPr>
                        <a:t>$3,128,667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a:rPr>
                        <a:t>($122,857)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a:solidFill>
                            <a:srgbClr val="333333"/>
                          </a:solidFill>
                          <a:effectLst/>
                          <a:latin typeface="Arial"/>
                        </a:rPr>
                        <a:t>0.95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a:rPr>
                        <a:t>($856,860)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b="0" i="0" u="none" strike="noStrike" dirty="0">
                          <a:solidFill>
                            <a:srgbClr val="333333"/>
                          </a:solidFill>
                          <a:effectLst/>
                          <a:latin typeface="Arial"/>
                        </a:rPr>
                        <a:t>0.73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u="none" strike="noStrike">
                          <a:effectLst/>
                        </a:rPr>
                        <a:t>3.06.01.01</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Camera Body Integration and Management</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$372,966</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$372,966</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$431,436</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$0 </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1.00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($58,469)</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0.86</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u="none" strike="noStrike">
                          <a:effectLst/>
                        </a:rPr>
                        <a:t>3.06.01.02</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Camera Body Development</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$2,021,698</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$1,898,840</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$2,697,231</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($122,857)</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0.94</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($798,391)</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0.70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u="none" strike="noStrike">
                          <a:effectLst/>
                        </a:rPr>
                        <a:t>3.06.02</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a:effectLst/>
                        </a:rPr>
                        <a:t>Shutter</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$3,029,660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$2,721,808</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$3,581,992</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($307,852)</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0.90</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($860,184)</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0.76</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u="none" strike="noStrike">
                          <a:effectLst/>
                        </a:rPr>
                        <a:t>3.06.02.01</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Shutter Integration and Management</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$199,110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$199,110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$160,839</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$0 </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1.00</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$38,270 </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1.24</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9898">
                <a:tc>
                  <a:txBody>
                    <a:bodyPr/>
                    <a:lstStyle/>
                    <a:p>
                      <a:pPr algn="l" fontAlgn="ctr"/>
                      <a:r>
                        <a:rPr lang="en-US" sz="1100" u="none" strike="noStrike">
                          <a:effectLst/>
                        </a:rPr>
                        <a:t>3.06.02.02</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Shutter</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$2,830,551</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$2,522,698</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rPr>
                        <a:t>$3,421,153</a:t>
                      </a:r>
                      <a:endParaRPr lang="en-US" sz="1100" b="0" i="0" u="none" strike="noStrike">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($307,852)</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0.89</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a:effectLst/>
                        </a:rPr>
                        <a:t>($898,455)</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rPr>
                        <a:t>0.74</a:t>
                      </a:r>
                      <a:endParaRPr lang="en-US" sz="1100" b="0" i="0" u="none" strike="noStrike" dirty="0">
                        <a:solidFill>
                          <a:srgbClr val="333333"/>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Down Arrow 6"/>
          <p:cNvSpPr/>
          <p:nvPr/>
        </p:nvSpPr>
        <p:spPr>
          <a:xfrm rot="10800000">
            <a:off x="5694830" y="820266"/>
            <a:ext cx="188258" cy="302560"/>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rot="10800000">
            <a:off x="5706036" y="1261778"/>
            <a:ext cx="188258" cy="302560"/>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Right Arrow 8"/>
          <p:cNvSpPr/>
          <p:nvPr/>
        </p:nvSpPr>
        <p:spPr>
          <a:xfrm>
            <a:off x="6770595" y="907676"/>
            <a:ext cx="369794" cy="181536"/>
          </a:xfrm>
          <a:prstGeom prst="lef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Right Arrow 10"/>
          <p:cNvSpPr/>
          <p:nvPr/>
        </p:nvSpPr>
        <p:spPr>
          <a:xfrm>
            <a:off x="6775077" y="1369358"/>
            <a:ext cx="369794" cy="181536"/>
          </a:xfrm>
          <a:prstGeom prst="lef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354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1D2B6-BF6F-4155-8EFB-265FC10C76D9}"/>
              </a:ext>
            </a:extLst>
          </p:cNvPr>
          <p:cNvSpPr>
            <a:spLocks noGrp="1"/>
          </p:cNvSpPr>
          <p:nvPr>
            <p:ph type="title"/>
          </p:nvPr>
        </p:nvSpPr>
        <p:spPr/>
        <p:txBody>
          <a:bodyPr/>
          <a:lstStyle/>
          <a:p>
            <a:r>
              <a:rPr lang="en-US" dirty="0"/>
              <a:t>CB&amp;S Estimate to complete status</a:t>
            </a:r>
          </a:p>
        </p:txBody>
      </p:sp>
      <p:sp>
        <p:nvSpPr>
          <p:cNvPr id="3" name="Text Placeholder 2">
            <a:extLst>
              <a:ext uri="{FF2B5EF4-FFF2-40B4-BE49-F238E27FC236}">
                <a16:creationId xmlns:a16="http://schemas.microsoft.com/office/drawing/2014/main" xmlns="" id="{D6AEEE54-BB2B-4D3C-89EF-01EA4F585EFE}"/>
              </a:ext>
            </a:extLst>
          </p:cNvPr>
          <p:cNvSpPr>
            <a:spLocks noGrp="1"/>
          </p:cNvSpPr>
          <p:nvPr>
            <p:ph type="body" idx="1"/>
          </p:nvPr>
        </p:nvSpPr>
        <p:spPr>
          <a:xfrm>
            <a:off x="584947" y="915452"/>
            <a:ext cx="7866530" cy="335125"/>
          </a:xfrm>
        </p:spPr>
        <p:txBody>
          <a:bodyPr/>
          <a:lstStyle/>
          <a:p>
            <a:r>
              <a:rPr lang="en-US" sz="1600" dirty="0"/>
              <a:t>Comprehensive estimate at completion performed on </a:t>
            </a:r>
            <a:r>
              <a:rPr lang="en-US" sz="1600" dirty="0" smtClean="0"/>
              <a:t>5/2019 </a:t>
            </a:r>
            <a:r>
              <a:rPr lang="en-US" sz="1600" dirty="0"/>
              <a:t>(performed  </a:t>
            </a:r>
            <a:r>
              <a:rPr lang="en-US" sz="1600" dirty="0" smtClean="0"/>
              <a:t>monthly)</a:t>
            </a:r>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825753473"/>
              </p:ext>
            </p:extLst>
          </p:nvPr>
        </p:nvGraphicFramePr>
        <p:xfrm>
          <a:off x="304801" y="1504950"/>
          <a:ext cx="8153399" cy="2051685"/>
        </p:xfrm>
        <a:graphic>
          <a:graphicData uri="http://schemas.openxmlformats.org/drawingml/2006/table">
            <a:tbl>
              <a:tblPr firstRow="1" bandRow="1">
                <a:tableStyleId>{3C2FFA5D-87B4-456A-9821-1D502468CF0F}</a:tableStyleId>
              </a:tblPr>
              <a:tblGrid>
                <a:gridCol w="1319434"/>
                <a:gridCol w="2871566"/>
                <a:gridCol w="1371599"/>
                <a:gridCol w="1219200"/>
                <a:gridCol w="1371600"/>
              </a:tblGrid>
              <a:tr h="239898">
                <a:tc>
                  <a:txBody>
                    <a:bodyPr/>
                    <a:lstStyle/>
                    <a:p>
                      <a:pPr algn="l" fontAlgn="b"/>
                      <a:r>
                        <a:rPr lang="en-US" sz="1200" u="none" strike="noStrike" dirty="0">
                          <a:effectLst/>
                        </a:rPr>
                        <a:t>WBS</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a:effectLst/>
                        </a:rPr>
                        <a:t>Description</a:t>
                      </a:r>
                      <a:endParaRPr lang="en-US" sz="1200" b="0" i="0" u="none" strike="noStrike">
                        <a:solidFill>
                          <a:srgbClr val="000000"/>
                        </a:solidFill>
                        <a:effectLst/>
                        <a:latin typeface="Calibri"/>
                      </a:endParaRPr>
                    </a:p>
                  </a:txBody>
                  <a:tcPr marL="9525" marR="9525" marT="9525" marB="0" anchor="b"/>
                </a:tc>
                <a:tc>
                  <a:txBody>
                    <a:bodyPr/>
                    <a:lstStyle/>
                    <a:p>
                      <a:pPr algn="ctr" fontAlgn="b"/>
                      <a:r>
                        <a:rPr lang="en-US" sz="1200" u="none" strike="noStrike">
                          <a:effectLst/>
                        </a:rPr>
                        <a:t>Budgeted</a:t>
                      </a:r>
                      <a:endParaRPr lang="en-US" sz="1200" b="0" i="0" u="none" strike="noStrike">
                        <a:solidFill>
                          <a:srgbClr val="000000"/>
                        </a:solidFill>
                        <a:effectLst/>
                        <a:latin typeface="Calibri"/>
                      </a:endParaRPr>
                    </a:p>
                  </a:txBody>
                  <a:tcPr marL="9525" marR="9525" marT="9525" marB="0" anchor="b"/>
                </a:tc>
                <a:tc>
                  <a:txBody>
                    <a:bodyPr/>
                    <a:lstStyle/>
                    <a:p>
                      <a:pPr algn="ctr" fontAlgn="b"/>
                      <a:r>
                        <a:rPr lang="en-US" sz="1200" u="none" strike="noStrike">
                          <a:effectLst/>
                        </a:rPr>
                        <a:t>EAC</a:t>
                      </a:r>
                      <a:endParaRPr lang="en-US" sz="1200" b="0" i="0" u="none" strike="noStrike">
                        <a:solidFill>
                          <a:srgbClr val="000000"/>
                        </a:solidFill>
                        <a:effectLst/>
                        <a:latin typeface="Calibri"/>
                      </a:endParaRPr>
                    </a:p>
                  </a:txBody>
                  <a:tcPr marL="9525" marR="9525" marT="9525" marB="0" anchor="b"/>
                </a:tc>
                <a:tc>
                  <a:txBody>
                    <a:bodyPr/>
                    <a:lstStyle/>
                    <a:p>
                      <a:pPr algn="ctr" fontAlgn="b"/>
                      <a:r>
                        <a:rPr lang="en-US" sz="1200" u="none" strike="noStrike">
                          <a:effectLst/>
                        </a:rPr>
                        <a:t>Variance</a:t>
                      </a:r>
                      <a:endParaRPr lang="en-US" sz="1200" b="0" i="0" u="none" strike="noStrike">
                        <a:solidFill>
                          <a:srgbClr val="000000"/>
                        </a:solidFill>
                        <a:effectLst/>
                        <a:latin typeface="Calibri"/>
                      </a:endParaRPr>
                    </a:p>
                  </a:txBody>
                  <a:tcPr marL="9525" marR="9525" marT="9525" marB="0" anchor="b"/>
                </a:tc>
              </a:tr>
              <a:tr h="293502">
                <a:tc>
                  <a:txBody>
                    <a:bodyPr/>
                    <a:lstStyle/>
                    <a:p>
                      <a:pPr algn="l" fontAlgn="ctr"/>
                      <a:r>
                        <a:rPr lang="en-US" sz="1200" b="1" u="none" strike="noStrike" dirty="0">
                          <a:effectLst/>
                        </a:rPr>
                        <a:t>3.06.01</a:t>
                      </a:r>
                      <a:endParaRPr lang="en-US" sz="1200" b="1" i="0" u="none" strike="noStrike" dirty="0">
                        <a:solidFill>
                          <a:srgbClr val="000000"/>
                        </a:solidFill>
                        <a:effectLst/>
                        <a:latin typeface="Calibri"/>
                      </a:endParaRPr>
                    </a:p>
                  </a:txBody>
                  <a:tcPr marL="9525" marR="9525" marT="9525" marB="0" anchor="ctr"/>
                </a:tc>
                <a:tc>
                  <a:txBody>
                    <a:bodyPr/>
                    <a:lstStyle/>
                    <a:p>
                      <a:pPr algn="l" fontAlgn="ctr"/>
                      <a:r>
                        <a:rPr lang="en-US" sz="1200" b="1" u="none" strike="noStrike" dirty="0">
                          <a:effectLst/>
                        </a:rPr>
                        <a:t>Camera Body</a:t>
                      </a:r>
                      <a:endParaRPr lang="en-US" sz="1200" b="1" i="0" u="none" strike="noStrike" dirty="0">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$2,394,664 </a:t>
                      </a:r>
                      <a:endParaRPr lang="en-US" sz="1200" b="1" i="0" u="none" strike="noStrike" dirty="0">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$3,248,231 </a:t>
                      </a:r>
                      <a:endParaRPr lang="en-US" sz="1200" b="1" i="0" u="none" strike="noStrike" dirty="0">
                        <a:solidFill>
                          <a:srgbClr val="000000"/>
                        </a:solidFill>
                        <a:effectLst/>
                        <a:latin typeface="Arial"/>
                      </a:endParaRPr>
                    </a:p>
                  </a:txBody>
                  <a:tcPr marL="9525" marR="9525" marT="9525" marB="0" anchor="ctr"/>
                </a:tc>
                <a:tc>
                  <a:txBody>
                    <a:bodyPr/>
                    <a:lstStyle/>
                    <a:p>
                      <a:pPr algn="ctr" fontAlgn="b"/>
                      <a:r>
                        <a:rPr lang="en-US" sz="1200" b="1" u="none" strike="noStrike" dirty="0">
                          <a:effectLst/>
                        </a:rPr>
                        <a:t>($853,567)</a:t>
                      </a:r>
                      <a:endParaRPr lang="en-US" sz="1200" b="1" i="0" u="none" strike="noStrike" dirty="0">
                        <a:solidFill>
                          <a:srgbClr val="000000"/>
                        </a:solidFill>
                        <a:effectLst/>
                        <a:latin typeface="Calibri"/>
                      </a:endParaRPr>
                    </a:p>
                  </a:txBody>
                  <a:tcPr marL="9525" marR="9525" marT="9525" marB="0" anchor="ctr"/>
                </a:tc>
              </a:tr>
              <a:tr h="304800">
                <a:tc>
                  <a:txBody>
                    <a:bodyPr/>
                    <a:lstStyle/>
                    <a:p>
                      <a:pPr lvl="1" algn="l" fontAlgn="ctr"/>
                      <a:r>
                        <a:rPr lang="en-US" sz="1200" u="none" strike="noStrike" dirty="0">
                          <a:effectLst/>
                        </a:rPr>
                        <a:t>3.06.01.01</a:t>
                      </a:r>
                      <a:endParaRPr lang="en-US" sz="1200" b="0" i="0" u="none" strike="noStrike" dirty="0">
                        <a:solidFill>
                          <a:srgbClr val="000000"/>
                        </a:solidFill>
                        <a:effectLst/>
                        <a:latin typeface="Calibri"/>
                      </a:endParaRPr>
                    </a:p>
                  </a:txBody>
                  <a:tcPr marL="9525" marR="9525" marT="9525" marB="0" anchor="ctr"/>
                </a:tc>
                <a:tc>
                  <a:txBody>
                    <a:bodyPr/>
                    <a:lstStyle/>
                    <a:p>
                      <a:pPr lvl="1" algn="l" fontAlgn="b"/>
                      <a:r>
                        <a:rPr lang="en-US" sz="1200" u="none" strike="noStrike" dirty="0">
                          <a:effectLst/>
                        </a:rPr>
                        <a:t>Camera Body Integration and Management</a:t>
                      </a:r>
                      <a:endParaRPr lang="en-US" sz="1200" b="0" i="0" u="none" strike="noStrike" dirty="0">
                        <a:solidFill>
                          <a:srgbClr val="000000"/>
                        </a:solidFill>
                        <a:effectLst/>
                        <a:latin typeface="Calibri"/>
                      </a:endParaRPr>
                    </a:p>
                  </a:txBody>
                  <a:tcPr marL="9525" marR="9525" marT="9525" marB="0" anchor="ctr"/>
                </a:tc>
                <a:tc>
                  <a:txBody>
                    <a:bodyPr/>
                    <a:lstStyle/>
                    <a:p>
                      <a:pPr lvl="1" algn="l" fontAlgn="ctr"/>
                      <a:r>
                        <a:rPr lang="en-US" sz="1200" u="none" strike="noStrike" dirty="0">
                          <a:effectLst/>
                        </a:rPr>
                        <a:t>$372,966 </a:t>
                      </a:r>
                      <a:endParaRPr lang="en-US" sz="1200" b="0" i="0" u="none" strike="noStrike" dirty="0">
                        <a:solidFill>
                          <a:srgbClr val="000000"/>
                        </a:solidFill>
                        <a:effectLst/>
                        <a:latin typeface="Arial"/>
                      </a:endParaRPr>
                    </a:p>
                  </a:txBody>
                  <a:tcPr marL="9525" marR="9525" marT="9525" marB="0" anchor="ctr"/>
                </a:tc>
                <a:tc>
                  <a:txBody>
                    <a:bodyPr/>
                    <a:lstStyle/>
                    <a:p>
                      <a:pPr lvl="1" algn="l" fontAlgn="ctr"/>
                      <a:r>
                        <a:rPr lang="en-US" sz="1200" u="none" strike="noStrike" dirty="0">
                          <a:effectLst/>
                        </a:rPr>
                        <a:t>$442,961 </a:t>
                      </a:r>
                      <a:endParaRPr lang="en-US" sz="1200" b="0" i="0" u="none" strike="noStrike" dirty="0">
                        <a:solidFill>
                          <a:srgbClr val="000000"/>
                        </a:solidFill>
                        <a:effectLst/>
                        <a:latin typeface="Arial"/>
                      </a:endParaRPr>
                    </a:p>
                  </a:txBody>
                  <a:tcPr marL="9525" marR="9525" marT="9525" marB="0" anchor="ctr"/>
                </a:tc>
                <a:tc>
                  <a:txBody>
                    <a:bodyPr/>
                    <a:lstStyle/>
                    <a:p>
                      <a:pPr lvl="1" algn="l" fontAlgn="b"/>
                      <a:r>
                        <a:rPr lang="en-US" sz="1200" u="none" strike="noStrike">
                          <a:effectLst/>
                        </a:rPr>
                        <a:t>($69,994)</a:t>
                      </a:r>
                      <a:endParaRPr lang="en-US" sz="1200" b="0" i="0" u="none" strike="noStrike">
                        <a:solidFill>
                          <a:srgbClr val="000000"/>
                        </a:solidFill>
                        <a:effectLst/>
                        <a:latin typeface="Calibri"/>
                      </a:endParaRPr>
                    </a:p>
                  </a:txBody>
                  <a:tcPr marL="9525" marR="9525" marT="9525" marB="0" anchor="ctr"/>
                </a:tc>
              </a:tr>
              <a:tr h="304800">
                <a:tc>
                  <a:txBody>
                    <a:bodyPr/>
                    <a:lstStyle/>
                    <a:p>
                      <a:pPr lvl="1" algn="l" fontAlgn="ctr"/>
                      <a:r>
                        <a:rPr lang="en-US" sz="1200" u="none" strike="noStrike" dirty="0">
                          <a:effectLst/>
                        </a:rPr>
                        <a:t>3.06.01.02</a:t>
                      </a:r>
                      <a:endParaRPr lang="en-US" sz="1200" b="0" i="0" u="none" strike="noStrike" dirty="0">
                        <a:solidFill>
                          <a:srgbClr val="000000"/>
                        </a:solidFill>
                        <a:effectLst/>
                        <a:latin typeface="Calibri"/>
                      </a:endParaRPr>
                    </a:p>
                  </a:txBody>
                  <a:tcPr marL="9525" marR="9525" marT="9525" marB="0" anchor="ctr"/>
                </a:tc>
                <a:tc>
                  <a:txBody>
                    <a:bodyPr/>
                    <a:lstStyle/>
                    <a:p>
                      <a:pPr lvl="1" algn="l" fontAlgn="b"/>
                      <a:r>
                        <a:rPr lang="en-US" sz="1200" u="none" strike="noStrike" dirty="0">
                          <a:effectLst/>
                        </a:rPr>
                        <a:t>Camera Body Development</a:t>
                      </a:r>
                      <a:endParaRPr lang="en-US" sz="1200" b="0" i="0" u="none" strike="noStrike" dirty="0">
                        <a:solidFill>
                          <a:srgbClr val="000000"/>
                        </a:solidFill>
                        <a:effectLst/>
                        <a:latin typeface="Calibri"/>
                      </a:endParaRPr>
                    </a:p>
                  </a:txBody>
                  <a:tcPr marL="9525" marR="9525" marT="9525" marB="0" anchor="ctr"/>
                </a:tc>
                <a:tc>
                  <a:txBody>
                    <a:bodyPr/>
                    <a:lstStyle/>
                    <a:p>
                      <a:pPr lvl="1" algn="l" fontAlgn="ctr"/>
                      <a:r>
                        <a:rPr lang="en-US" sz="1200" u="none" strike="noStrike" dirty="0">
                          <a:effectLst/>
                        </a:rPr>
                        <a:t>$2,021,698 </a:t>
                      </a:r>
                      <a:endParaRPr lang="en-US" sz="1200" b="0" i="0" u="none" strike="noStrike" dirty="0">
                        <a:solidFill>
                          <a:srgbClr val="000000"/>
                        </a:solidFill>
                        <a:effectLst/>
                        <a:latin typeface="Arial"/>
                      </a:endParaRPr>
                    </a:p>
                  </a:txBody>
                  <a:tcPr marL="9525" marR="9525" marT="9525" marB="0" anchor="ctr"/>
                </a:tc>
                <a:tc>
                  <a:txBody>
                    <a:bodyPr/>
                    <a:lstStyle/>
                    <a:p>
                      <a:pPr lvl="1" algn="l" fontAlgn="ctr"/>
                      <a:r>
                        <a:rPr lang="en-US" sz="1200" u="none" strike="noStrike" dirty="0">
                          <a:effectLst/>
                        </a:rPr>
                        <a:t>$2,805,271 </a:t>
                      </a:r>
                      <a:endParaRPr lang="en-US" sz="1200" b="0" i="0" u="none" strike="noStrike" dirty="0">
                        <a:solidFill>
                          <a:srgbClr val="000000"/>
                        </a:solidFill>
                        <a:effectLst/>
                        <a:latin typeface="Arial"/>
                      </a:endParaRPr>
                    </a:p>
                  </a:txBody>
                  <a:tcPr marL="9525" marR="9525" marT="9525" marB="0" anchor="ctr"/>
                </a:tc>
                <a:tc>
                  <a:txBody>
                    <a:bodyPr/>
                    <a:lstStyle/>
                    <a:p>
                      <a:pPr lvl="1" algn="l" fontAlgn="b"/>
                      <a:r>
                        <a:rPr lang="en-US" sz="1200" u="none" strike="noStrike" dirty="0">
                          <a:effectLst/>
                        </a:rPr>
                        <a:t>($783,573)</a:t>
                      </a:r>
                      <a:endParaRPr lang="en-US" sz="1200" b="0" i="0" u="none" strike="noStrike" dirty="0">
                        <a:solidFill>
                          <a:srgbClr val="000000"/>
                        </a:solidFill>
                        <a:effectLst/>
                        <a:latin typeface="Calibri"/>
                      </a:endParaRPr>
                    </a:p>
                  </a:txBody>
                  <a:tcPr marL="9525" marR="9525" marT="9525" marB="0" anchor="ctr"/>
                </a:tc>
              </a:tr>
              <a:tr h="304800">
                <a:tc>
                  <a:txBody>
                    <a:bodyPr/>
                    <a:lstStyle/>
                    <a:p>
                      <a:pPr algn="l" fontAlgn="ctr"/>
                      <a:r>
                        <a:rPr lang="en-US" sz="1200" b="1" u="none" strike="noStrike" dirty="0">
                          <a:effectLst/>
                        </a:rPr>
                        <a:t>3.06.02</a:t>
                      </a:r>
                      <a:endParaRPr lang="en-US" sz="1200" b="1" i="0" u="none" strike="noStrike" dirty="0">
                        <a:solidFill>
                          <a:srgbClr val="000000"/>
                        </a:solidFill>
                        <a:effectLst/>
                        <a:latin typeface="Calibri"/>
                      </a:endParaRPr>
                    </a:p>
                  </a:txBody>
                  <a:tcPr marL="9525" marR="9525" marT="9525" marB="0" anchor="ctr"/>
                </a:tc>
                <a:tc>
                  <a:txBody>
                    <a:bodyPr/>
                    <a:lstStyle/>
                    <a:p>
                      <a:pPr algn="l" fontAlgn="ctr"/>
                      <a:r>
                        <a:rPr lang="en-US" sz="1200" b="1" u="none" strike="noStrike">
                          <a:effectLst/>
                        </a:rPr>
                        <a:t>Shutter</a:t>
                      </a:r>
                      <a:endParaRPr lang="en-US" sz="1200" b="1" i="0" u="none" strike="noStrike">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$3,029,660 </a:t>
                      </a:r>
                      <a:endParaRPr lang="en-US" sz="1200" b="1" i="0" u="none" strike="noStrike" dirty="0">
                        <a:solidFill>
                          <a:srgbClr val="000000"/>
                        </a:solidFill>
                        <a:effectLst/>
                        <a:latin typeface="Arial"/>
                      </a:endParaRPr>
                    </a:p>
                  </a:txBody>
                  <a:tcPr marL="9525" marR="9525" marT="9525" marB="0" anchor="ctr"/>
                </a:tc>
                <a:tc>
                  <a:txBody>
                    <a:bodyPr/>
                    <a:lstStyle/>
                    <a:p>
                      <a:pPr algn="ctr" fontAlgn="ctr"/>
                      <a:r>
                        <a:rPr lang="en-US" sz="1200" b="1" u="none" strike="noStrike" dirty="0">
                          <a:effectLst/>
                        </a:rPr>
                        <a:t>$3,806,200 </a:t>
                      </a:r>
                      <a:endParaRPr lang="en-US" sz="1200" b="1" i="0" u="none" strike="noStrike" dirty="0">
                        <a:solidFill>
                          <a:srgbClr val="000000"/>
                        </a:solidFill>
                        <a:effectLst/>
                        <a:latin typeface="Arial"/>
                      </a:endParaRPr>
                    </a:p>
                  </a:txBody>
                  <a:tcPr marL="9525" marR="9525" marT="9525" marB="0" anchor="ctr"/>
                </a:tc>
                <a:tc>
                  <a:txBody>
                    <a:bodyPr/>
                    <a:lstStyle/>
                    <a:p>
                      <a:pPr algn="ctr" fontAlgn="b"/>
                      <a:r>
                        <a:rPr lang="en-US" sz="1200" b="1" u="none" strike="noStrike" dirty="0">
                          <a:effectLst/>
                        </a:rPr>
                        <a:t>($776,539)</a:t>
                      </a:r>
                      <a:endParaRPr lang="en-US" sz="1200" b="1" i="0" u="none" strike="noStrike" dirty="0">
                        <a:solidFill>
                          <a:srgbClr val="000000"/>
                        </a:solidFill>
                        <a:effectLst/>
                        <a:latin typeface="Calibri"/>
                      </a:endParaRPr>
                    </a:p>
                  </a:txBody>
                  <a:tcPr marL="9525" marR="9525" marT="9525" marB="0" anchor="ctr"/>
                </a:tc>
              </a:tr>
              <a:tr h="239898">
                <a:tc>
                  <a:txBody>
                    <a:bodyPr/>
                    <a:lstStyle/>
                    <a:p>
                      <a:pPr lvl="1" algn="l" fontAlgn="ctr"/>
                      <a:r>
                        <a:rPr lang="en-US" sz="1200" u="none" strike="noStrike" dirty="0">
                          <a:effectLst/>
                        </a:rPr>
                        <a:t>3.06.02.01</a:t>
                      </a:r>
                      <a:endParaRPr lang="en-US" sz="1200" b="0" i="0" u="none" strike="noStrike" dirty="0">
                        <a:solidFill>
                          <a:srgbClr val="000000"/>
                        </a:solidFill>
                        <a:effectLst/>
                        <a:latin typeface="Calibri"/>
                      </a:endParaRPr>
                    </a:p>
                  </a:txBody>
                  <a:tcPr marL="9525" marR="9525" marT="9525" marB="0" anchor="ctr"/>
                </a:tc>
                <a:tc>
                  <a:txBody>
                    <a:bodyPr/>
                    <a:lstStyle/>
                    <a:p>
                      <a:pPr lvl="1" algn="l" fontAlgn="b"/>
                      <a:r>
                        <a:rPr lang="en-US" sz="1200" u="none" strike="noStrike">
                          <a:effectLst/>
                        </a:rPr>
                        <a:t>Shutter Integration and Management</a:t>
                      </a:r>
                      <a:endParaRPr lang="en-US" sz="1200" b="0" i="0" u="none" strike="noStrike">
                        <a:solidFill>
                          <a:srgbClr val="000000"/>
                        </a:solidFill>
                        <a:effectLst/>
                        <a:latin typeface="Calibri"/>
                      </a:endParaRPr>
                    </a:p>
                  </a:txBody>
                  <a:tcPr marL="9525" marR="9525" marT="9525" marB="0" anchor="ctr"/>
                </a:tc>
                <a:tc>
                  <a:txBody>
                    <a:bodyPr/>
                    <a:lstStyle/>
                    <a:p>
                      <a:pPr lvl="1" algn="l" fontAlgn="ctr"/>
                      <a:r>
                        <a:rPr lang="en-US" sz="1200" u="none" strike="noStrike" dirty="0">
                          <a:effectLst/>
                        </a:rPr>
                        <a:t>$199,110 </a:t>
                      </a:r>
                      <a:endParaRPr lang="en-US" sz="1200" b="0" i="0" u="none" strike="noStrike" dirty="0">
                        <a:solidFill>
                          <a:srgbClr val="333333"/>
                        </a:solidFill>
                        <a:effectLst/>
                        <a:latin typeface="Arial"/>
                      </a:endParaRPr>
                    </a:p>
                  </a:txBody>
                  <a:tcPr marL="9525" marR="9525" marT="9525" marB="0" anchor="ctr"/>
                </a:tc>
                <a:tc>
                  <a:txBody>
                    <a:bodyPr/>
                    <a:lstStyle/>
                    <a:p>
                      <a:pPr lvl="1" algn="l" fontAlgn="ctr"/>
                      <a:r>
                        <a:rPr lang="en-US" sz="1200" u="none" strike="noStrike" dirty="0">
                          <a:effectLst/>
                        </a:rPr>
                        <a:t>$170,776 </a:t>
                      </a:r>
                      <a:endParaRPr lang="en-US" sz="1200" b="0" i="0" u="none" strike="noStrike" dirty="0">
                        <a:solidFill>
                          <a:srgbClr val="333333"/>
                        </a:solidFill>
                        <a:effectLst/>
                        <a:latin typeface="Arial"/>
                      </a:endParaRPr>
                    </a:p>
                  </a:txBody>
                  <a:tcPr marL="9525" marR="9525" marT="9525" marB="0" anchor="ctr"/>
                </a:tc>
                <a:tc>
                  <a:txBody>
                    <a:bodyPr/>
                    <a:lstStyle/>
                    <a:p>
                      <a:pPr lvl="1" algn="l" fontAlgn="b"/>
                      <a:r>
                        <a:rPr lang="en-US" sz="1200" u="none" strike="noStrike" dirty="0">
                          <a:effectLst/>
                        </a:rPr>
                        <a:t>$28,334 </a:t>
                      </a:r>
                      <a:endParaRPr lang="en-US" sz="1200" b="0" i="0" u="none" strike="noStrike" dirty="0">
                        <a:solidFill>
                          <a:srgbClr val="000000"/>
                        </a:solidFill>
                        <a:effectLst/>
                        <a:latin typeface="Calibri"/>
                      </a:endParaRPr>
                    </a:p>
                  </a:txBody>
                  <a:tcPr marL="9525" marR="9525" marT="9525" marB="0" anchor="ctr"/>
                </a:tc>
              </a:tr>
              <a:tr h="293502">
                <a:tc>
                  <a:txBody>
                    <a:bodyPr/>
                    <a:lstStyle/>
                    <a:p>
                      <a:pPr lvl="1" algn="l" fontAlgn="ctr"/>
                      <a:r>
                        <a:rPr lang="en-US" sz="1200" u="none" strike="noStrike" dirty="0">
                          <a:effectLst/>
                        </a:rPr>
                        <a:t>3.06.02.02</a:t>
                      </a:r>
                      <a:endParaRPr lang="en-US" sz="1200" b="0" i="0" u="none" strike="noStrike" dirty="0">
                        <a:solidFill>
                          <a:srgbClr val="000000"/>
                        </a:solidFill>
                        <a:effectLst/>
                        <a:latin typeface="Calibri"/>
                      </a:endParaRPr>
                    </a:p>
                  </a:txBody>
                  <a:tcPr marL="9525" marR="9525" marT="9525" marB="0" anchor="ctr"/>
                </a:tc>
                <a:tc>
                  <a:txBody>
                    <a:bodyPr/>
                    <a:lstStyle/>
                    <a:p>
                      <a:pPr lvl="1" algn="l" fontAlgn="b"/>
                      <a:r>
                        <a:rPr lang="en-US" sz="1200" u="none" strike="noStrike" dirty="0">
                          <a:effectLst/>
                        </a:rPr>
                        <a:t>Shutter</a:t>
                      </a:r>
                      <a:endParaRPr lang="en-US" sz="1200" b="0" i="0" u="none" strike="noStrike" dirty="0">
                        <a:solidFill>
                          <a:srgbClr val="000000"/>
                        </a:solidFill>
                        <a:effectLst/>
                        <a:latin typeface="Calibri"/>
                      </a:endParaRPr>
                    </a:p>
                  </a:txBody>
                  <a:tcPr marL="9525" marR="9525" marT="9525" marB="0" anchor="ctr"/>
                </a:tc>
                <a:tc>
                  <a:txBody>
                    <a:bodyPr/>
                    <a:lstStyle/>
                    <a:p>
                      <a:pPr lvl="1" algn="l" fontAlgn="ctr"/>
                      <a:r>
                        <a:rPr lang="en-US" sz="1200" u="none" strike="noStrike" dirty="0">
                          <a:effectLst/>
                        </a:rPr>
                        <a:t>$2,830,551 </a:t>
                      </a:r>
                      <a:endParaRPr lang="en-US" sz="1200" b="0" i="0" u="none" strike="noStrike" dirty="0">
                        <a:solidFill>
                          <a:srgbClr val="333333"/>
                        </a:solidFill>
                        <a:effectLst/>
                        <a:latin typeface="Arial"/>
                      </a:endParaRPr>
                    </a:p>
                  </a:txBody>
                  <a:tcPr marL="9525" marR="9525" marT="9525" marB="0" anchor="ctr"/>
                </a:tc>
                <a:tc>
                  <a:txBody>
                    <a:bodyPr/>
                    <a:lstStyle/>
                    <a:p>
                      <a:pPr lvl="1" algn="l" fontAlgn="ctr"/>
                      <a:r>
                        <a:rPr lang="en-US" sz="1200" u="none" strike="noStrike" dirty="0">
                          <a:effectLst/>
                        </a:rPr>
                        <a:t>$3,635,424 </a:t>
                      </a:r>
                      <a:endParaRPr lang="en-US" sz="1200" b="0" i="0" u="none" strike="noStrike" dirty="0">
                        <a:solidFill>
                          <a:srgbClr val="333333"/>
                        </a:solidFill>
                        <a:effectLst/>
                        <a:latin typeface="Arial"/>
                      </a:endParaRPr>
                    </a:p>
                  </a:txBody>
                  <a:tcPr marL="9525" marR="9525" marT="9525" marB="0" anchor="ctr"/>
                </a:tc>
                <a:tc>
                  <a:txBody>
                    <a:bodyPr/>
                    <a:lstStyle/>
                    <a:p>
                      <a:pPr lvl="1" algn="l" fontAlgn="b"/>
                      <a:r>
                        <a:rPr lang="en-US" sz="1200" u="none" strike="noStrike" dirty="0">
                          <a:effectLst/>
                        </a:rPr>
                        <a:t>($804,873)</a:t>
                      </a:r>
                      <a:endParaRPr lang="en-US" sz="12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2053905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082" y="133350"/>
            <a:ext cx="6396318" cy="417910"/>
          </a:xfrm>
        </p:spPr>
        <p:txBody>
          <a:bodyPr/>
          <a:lstStyle/>
          <a:p>
            <a:r>
              <a:rPr lang="en-US" sz="2000" dirty="0"/>
              <a:t>3.06.01.02 Camera </a:t>
            </a:r>
            <a:r>
              <a:rPr lang="en-US" sz="2000" dirty="0" smtClean="0"/>
              <a:t>Body </a:t>
            </a:r>
            <a:r>
              <a:rPr lang="en-US" sz="2000" dirty="0"/>
              <a:t>Schedule and Cost variance</a:t>
            </a:r>
          </a:p>
        </p:txBody>
      </p:sp>
      <p:sp>
        <p:nvSpPr>
          <p:cNvPr id="3" name="Text Placeholder 2"/>
          <p:cNvSpPr>
            <a:spLocks noGrp="1"/>
          </p:cNvSpPr>
          <p:nvPr>
            <p:ph type="body" idx="1"/>
          </p:nvPr>
        </p:nvSpPr>
        <p:spPr>
          <a:xfrm>
            <a:off x="457200" y="685801"/>
            <a:ext cx="8305801" cy="4057649"/>
          </a:xfrm>
        </p:spPr>
        <p:txBody>
          <a:bodyPr>
            <a:noAutofit/>
          </a:bodyPr>
          <a:lstStyle/>
          <a:p>
            <a:r>
              <a:rPr lang="en-US" sz="2000" dirty="0"/>
              <a:t>Variance Explanation:</a:t>
            </a:r>
          </a:p>
          <a:p>
            <a:pPr lvl="1"/>
            <a:r>
              <a:rPr lang="en-US" sz="1800" dirty="0"/>
              <a:t>SPI </a:t>
            </a:r>
            <a:r>
              <a:rPr lang="en-US" sz="1800" dirty="0" smtClean="0"/>
              <a:t>improved to 0.93</a:t>
            </a:r>
          </a:p>
          <a:p>
            <a:pPr lvl="1"/>
            <a:r>
              <a:rPr lang="en-US" sz="1800" dirty="0" smtClean="0"/>
              <a:t> CPI has </a:t>
            </a:r>
            <a:r>
              <a:rPr lang="en-US" sz="1800" dirty="0"/>
              <a:t>stayed flat, at around </a:t>
            </a:r>
            <a:r>
              <a:rPr lang="en-US" sz="1800" dirty="0" smtClean="0"/>
              <a:t>0.73 :</a:t>
            </a:r>
            <a:endParaRPr lang="en-US" sz="1800" dirty="0"/>
          </a:p>
          <a:p>
            <a:pPr lvl="2"/>
            <a:r>
              <a:rPr lang="en-US" sz="1400" dirty="0"/>
              <a:t>Shortage of technical support set with higher priority on Camera tasks with shorter float</a:t>
            </a:r>
            <a:r>
              <a:rPr lang="en-US" sz="1400" dirty="0" smtClean="0"/>
              <a:t>.</a:t>
            </a:r>
          </a:p>
          <a:p>
            <a:pPr lvl="2"/>
            <a:r>
              <a:rPr lang="en-US" sz="1400" dirty="0"/>
              <a:t>The development of the Interface with CCS took longer than expected. The additional cost </a:t>
            </a:r>
            <a:r>
              <a:rPr lang="en-US" sz="1400" dirty="0" smtClean="0"/>
              <a:t>has </a:t>
            </a:r>
            <a:r>
              <a:rPr lang="en-US" sz="1400" dirty="0"/>
              <a:t>been captured in the EAC and mitigated with cost optimization of other </a:t>
            </a:r>
            <a:r>
              <a:rPr lang="en-US" sz="1400" dirty="0" smtClean="0"/>
              <a:t>tasks</a:t>
            </a:r>
          </a:p>
          <a:p>
            <a:pPr lvl="2"/>
            <a:r>
              <a:rPr lang="en-US" sz="1400" dirty="0"/>
              <a:t>Additional Labor required to address manufacturing problem encountered by the vendor. Increase of costs of the parts compared to the BoE </a:t>
            </a:r>
            <a:endParaRPr lang="en-US" sz="1400" dirty="0" smtClean="0"/>
          </a:p>
          <a:p>
            <a:pPr lvl="2"/>
            <a:r>
              <a:rPr lang="en-US" dirty="0" smtClean="0"/>
              <a:t>Variance </a:t>
            </a:r>
            <a:r>
              <a:rPr lang="en-US" dirty="0"/>
              <a:t>Impact</a:t>
            </a:r>
            <a:r>
              <a:rPr lang="en-US" dirty="0" smtClean="0"/>
              <a:t>:</a:t>
            </a:r>
          </a:p>
          <a:p>
            <a:pPr lvl="3"/>
            <a:r>
              <a:rPr lang="en-US" sz="1400" dirty="0" smtClean="0"/>
              <a:t>About two months delay</a:t>
            </a:r>
            <a:endParaRPr lang="en-US" sz="1400" dirty="0"/>
          </a:p>
          <a:p>
            <a:pPr lvl="2"/>
            <a:endParaRPr lang="en-US" sz="1200" dirty="0"/>
          </a:p>
          <a:p>
            <a:r>
              <a:rPr lang="en-US" sz="2000" dirty="0" smtClean="0"/>
              <a:t>Corrective </a:t>
            </a:r>
            <a:r>
              <a:rPr lang="en-US" sz="2000" dirty="0"/>
              <a:t>Action:</a:t>
            </a:r>
            <a:endParaRPr lang="en-US" sz="1800" dirty="0"/>
          </a:p>
          <a:p>
            <a:pPr lvl="1"/>
            <a:r>
              <a:rPr lang="en-US" sz="1800" dirty="0" smtClean="0"/>
              <a:t>Few remaining tasks before hand-off to I&amp;T</a:t>
            </a:r>
          </a:p>
          <a:p>
            <a:pPr lvl="1"/>
            <a:r>
              <a:rPr lang="en-US" sz="1800" dirty="0" smtClean="0"/>
              <a:t>Sub-system account near to being closed</a:t>
            </a:r>
          </a:p>
        </p:txBody>
      </p:sp>
    </p:spTree>
    <p:extLst>
      <p:ext uri="{BB962C8B-B14F-4D97-AF65-F5344CB8AC3E}">
        <p14:creationId xmlns:p14="http://schemas.microsoft.com/office/powerpoint/2010/main" val="1018845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935" y="133350"/>
            <a:ext cx="6295465" cy="417910"/>
          </a:xfrm>
        </p:spPr>
        <p:txBody>
          <a:bodyPr/>
          <a:lstStyle/>
          <a:p>
            <a:r>
              <a:rPr lang="en-US" dirty="0"/>
              <a:t>3.06.02.02 Shutter Schedule and Cost variance</a:t>
            </a:r>
          </a:p>
        </p:txBody>
      </p:sp>
      <p:sp>
        <p:nvSpPr>
          <p:cNvPr id="3" name="Text Placeholder 2"/>
          <p:cNvSpPr>
            <a:spLocks noGrp="1"/>
          </p:cNvSpPr>
          <p:nvPr>
            <p:ph type="body" idx="1"/>
          </p:nvPr>
        </p:nvSpPr>
        <p:spPr>
          <a:xfrm>
            <a:off x="457200" y="685801"/>
            <a:ext cx="8305801" cy="4166899"/>
          </a:xfrm>
        </p:spPr>
        <p:txBody>
          <a:bodyPr>
            <a:noAutofit/>
          </a:bodyPr>
          <a:lstStyle/>
          <a:p>
            <a:r>
              <a:rPr lang="en-US" sz="1800" dirty="0"/>
              <a:t>Variance Explanation:</a:t>
            </a:r>
          </a:p>
          <a:p>
            <a:pPr lvl="1"/>
            <a:r>
              <a:rPr lang="en-US" sz="1600" dirty="0"/>
              <a:t>SPI has stayed flat, at around 0.83 for 4 months recovering from previous four months &lt; 0.80</a:t>
            </a:r>
          </a:p>
          <a:p>
            <a:pPr lvl="2"/>
            <a:r>
              <a:rPr lang="en-US" sz="1400" dirty="0"/>
              <a:t>Additional labor required to complete the Interface with the CCS and to </a:t>
            </a:r>
            <a:r>
              <a:rPr lang="en-US" sz="1400" dirty="0" smtClean="0"/>
              <a:t>lay down </a:t>
            </a:r>
            <a:r>
              <a:rPr lang="en-US" sz="1400" dirty="0"/>
              <a:t>the </a:t>
            </a:r>
            <a:r>
              <a:rPr lang="en-US" sz="1400" dirty="0" smtClean="0"/>
              <a:t>infrastructure </a:t>
            </a:r>
            <a:r>
              <a:rPr lang="en-US" sz="1400" dirty="0"/>
              <a:t>required by CCS in the clean room of the </a:t>
            </a:r>
            <a:r>
              <a:rPr lang="en-US" sz="1400" dirty="0" smtClean="0"/>
              <a:t>bldg.33 </a:t>
            </a:r>
            <a:r>
              <a:rPr lang="en-US" sz="1400" dirty="0"/>
              <a:t>for the </a:t>
            </a:r>
            <a:r>
              <a:rPr lang="en-US" sz="1400" dirty="0" smtClean="0"/>
              <a:t>Verification &amp; Testing Plan</a:t>
            </a:r>
          </a:p>
          <a:p>
            <a:pPr lvl="2"/>
            <a:r>
              <a:rPr lang="en-US" sz="1400" dirty="0"/>
              <a:t>Delays with the procurement of catalog parts not carried in stock and with external </a:t>
            </a:r>
            <a:r>
              <a:rPr lang="en-US" sz="1400" dirty="0" smtClean="0"/>
              <a:t>contractors</a:t>
            </a:r>
          </a:p>
          <a:p>
            <a:pPr lvl="2"/>
            <a:r>
              <a:rPr lang="en-US" sz="1400" dirty="0"/>
              <a:t>The completion of the Light attenuation Test and the preparation of the Life Duration test required more labor. Additional labor was required to complete the Light Absorption Test and  to prepare the Shutter Prototype for the Life Duration Test</a:t>
            </a:r>
            <a:endParaRPr lang="en-US" sz="1400" dirty="0" smtClean="0"/>
          </a:p>
          <a:p>
            <a:pPr lvl="2"/>
            <a:endParaRPr lang="en-US" sz="1400" dirty="0"/>
          </a:p>
          <a:p>
            <a:pPr lvl="2"/>
            <a:r>
              <a:rPr lang="en-US" sz="1600" dirty="0" smtClean="0"/>
              <a:t>Variance </a:t>
            </a:r>
            <a:r>
              <a:rPr lang="en-US" sz="1600" dirty="0"/>
              <a:t>Impact</a:t>
            </a:r>
            <a:r>
              <a:rPr lang="en-US" sz="1600" dirty="0" smtClean="0"/>
              <a:t>:</a:t>
            </a:r>
          </a:p>
          <a:p>
            <a:pPr lvl="3"/>
            <a:r>
              <a:rPr lang="en-US" sz="1400" dirty="0" smtClean="0"/>
              <a:t>Three months delay</a:t>
            </a:r>
            <a:endParaRPr lang="en-US" sz="1800" dirty="0" smtClean="0"/>
          </a:p>
          <a:p>
            <a:r>
              <a:rPr lang="en-US" sz="1800" dirty="0" smtClean="0"/>
              <a:t>Corrective </a:t>
            </a:r>
            <a:r>
              <a:rPr lang="en-US" sz="1800" dirty="0"/>
              <a:t>Action:</a:t>
            </a:r>
          </a:p>
          <a:p>
            <a:pPr lvl="1"/>
            <a:r>
              <a:rPr lang="en-US" sz="1600" dirty="0" smtClean="0"/>
              <a:t>Redistribute the effort of key manpower to other task (hibernation) avoiding running cost due </a:t>
            </a:r>
            <a:r>
              <a:rPr lang="en-US" sz="1600" dirty="0"/>
              <a:t>t</a:t>
            </a:r>
            <a:r>
              <a:rPr lang="en-US" sz="1600" dirty="0" smtClean="0"/>
              <a:t>o standing army effect</a:t>
            </a:r>
            <a:endParaRPr lang="en-US" sz="1600" dirty="0"/>
          </a:p>
        </p:txBody>
      </p:sp>
    </p:spTree>
    <p:extLst>
      <p:ext uri="{BB962C8B-B14F-4D97-AF65-F5344CB8AC3E}">
        <p14:creationId xmlns:p14="http://schemas.microsoft.com/office/powerpoint/2010/main" val="816830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 Schedule</a:t>
            </a:r>
            <a:endParaRPr lang="en-US"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846"/>
          <a:stretch/>
        </p:blipFill>
        <p:spPr bwMode="auto">
          <a:xfrm>
            <a:off x="1998555" y="620973"/>
            <a:ext cx="4927683" cy="436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70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Body &amp; Purge - Schedule</a:t>
            </a:r>
            <a:endParaRPr lang="en-US"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950" b="2437"/>
          <a:stretch/>
        </p:blipFill>
        <p:spPr bwMode="auto">
          <a:xfrm>
            <a:off x="1834783" y="620973"/>
            <a:ext cx="4907211" cy="422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90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Schedule </a:t>
            </a:r>
            <a:r>
              <a:rPr lang="en-US" sz="2400" dirty="0"/>
              <a:t>and Milestones to completion</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664758473"/>
              </p:ext>
            </p:extLst>
          </p:nvPr>
        </p:nvGraphicFramePr>
        <p:xfrm>
          <a:off x="1039705" y="718567"/>
          <a:ext cx="7088841" cy="4114092"/>
        </p:xfrm>
        <a:graphic>
          <a:graphicData uri="http://schemas.openxmlformats.org/drawingml/2006/table">
            <a:tbl>
              <a:tblPr firstRow="1" bandRow="1">
                <a:tableStyleId>{5C22544A-7EE6-4342-B048-85BDC9FD1C3A}</a:tableStyleId>
              </a:tblPr>
              <a:tblGrid>
                <a:gridCol w="4896971">
                  <a:extLst>
                    <a:ext uri="{9D8B030D-6E8A-4147-A177-3AD203B41FA5}">
                      <a16:colId xmlns:a16="http://schemas.microsoft.com/office/drawing/2014/main" xmlns="" val="20000"/>
                    </a:ext>
                  </a:extLst>
                </a:gridCol>
                <a:gridCol w="2191870">
                  <a:extLst>
                    <a:ext uri="{9D8B030D-6E8A-4147-A177-3AD203B41FA5}">
                      <a16:colId xmlns:a16="http://schemas.microsoft.com/office/drawing/2014/main" xmlns="" val="20001"/>
                    </a:ext>
                  </a:extLst>
                </a:gridCol>
              </a:tblGrid>
              <a:tr h="342841">
                <a:tc>
                  <a:txBody>
                    <a:bodyPr/>
                    <a:lstStyle/>
                    <a:p>
                      <a:pPr algn="ctr" fontAlgn="t"/>
                      <a:r>
                        <a:rPr lang="en-US" sz="2000" b="1" i="0" u="none" strike="noStrike" dirty="0">
                          <a:solidFill>
                            <a:schemeClr val="bg1"/>
                          </a:solidFill>
                          <a:effectLst/>
                          <a:latin typeface="Arial"/>
                        </a:rPr>
                        <a:t>Milestones</a:t>
                      </a:r>
                    </a:p>
                  </a:txBody>
                  <a:tcPr marL="11160" marR="11160" marT="9525" marB="0"/>
                </a:tc>
                <a:tc>
                  <a:txBody>
                    <a:bodyPr/>
                    <a:lstStyle/>
                    <a:p>
                      <a:pPr algn="ctr" fontAlgn="t"/>
                      <a:r>
                        <a:rPr lang="en-US" sz="2000" b="1" i="0" u="none" strike="noStrike" dirty="0">
                          <a:solidFill>
                            <a:schemeClr val="bg1"/>
                          </a:solidFill>
                          <a:effectLst/>
                          <a:latin typeface="Arial"/>
                        </a:rPr>
                        <a:t>Finish</a:t>
                      </a:r>
                      <a:r>
                        <a:rPr lang="en-US" sz="2000" b="1" i="0" u="none" strike="noStrike" baseline="0" dirty="0">
                          <a:solidFill>
                            <a:schemeClr val="bg1"/>
                          </a:solidFill>
                          <a:effectLst/>
                          <a:latin typeface="Arial"/>
                        </a:rPr>
                        <a:t> Date</a:t>
                      </a:r>
                      <a:endParaRPr lang="en-US" sz="2000" b="1" i="0" u="none" strike="noStrike" dirty="0">
                        <a:solidFill>
                          <a:schemeClr val="bg1"/>
                        </a:solidFill>
                        <a:effectLst/>
                        <a:latin typeface="Arial"/>
                      </a:endParaRPr>
                    </a:p>
                  </a:txBody>
                  <a:tcPr marL="11160" marR="11160" marT="9525" marB="0"/>
                </a:tc>
                <a:extLst>
                  <a:ext uri="{0D108BD9-81ED-4DB2-BD59-A6C34878D82A}">
                    <a16:rowId xmlns:a16="http://schemas.microsoft.com/office/drawing/2014/main" xmlns="" val="10000"/>
                  </a:ext>
                </a:extLst>
              </a:tr>
              <a:tr h="342841">
                <a:tc>
                  <a:txBody>
                    <a:bodyPr/>
                    <a:lstStyle/>
                    <a:p>
                      <a:pPr algn="ctr" fontAlgn="t"/>
                      <a:r>
                        <a:rPr lang="en-US" sz="2000" b="1" i="0" u="none" strike="noStrike" dirty="0" smtClean="0">
                          <a:solidFill>
                            <a:srgbClr val="002060"/>
                          </a:solidFill>
                          <a:effectLst/>
                          <a:latin typeface="Arial"/>
                        </a:rPr>
                        <a:t>Shutter</a:t>
                      </a:r>
                      <a:endParaRPr lang="en-US" sz="2000" b="1" i="0" u="none" strike="noStrike" dirty="0">
                        <a:solidFill>
                          <a:srgbClr val="002060"/>
                        </a:solidFill>
                        <a:effectLst/>
                        <a:latin typeface="Arial"/>
                      </a:endParaRPr>
                    </a:p>
                  </a:txBody>
                  <a:tcPr marL="11160" marR="11160" marT="9525" marB="0"/>
                </a:tc>
                <a:tc>
                  <a:txBody>
                    <a:bodyPr/>
                    <a:lstStyle/>
                    <a:p>
                      <a:pPr algn="ctr" fontAlgn="t"/>
                      <a:endParaRPr lang="en-US" sz="2000" b="0" i="0" u="none" strike="noStrike" dirty="0">
                        <a:solidFill>
                          <a:srgbClr val="002060"/>
                        </a:solidFill>
                        <a:effectLst/>
                        <a:latin typeface="Arial"/>
                      </a:endParaRPr>
                    </a:p>
                  </a:txBody>
                  <a:tcPr marL="11160" marR="11160" marT="9525" marB="0"/>
                </a:tc>
              </a:tr>
              <a:tr h="342841">
                <a:tc>
                  <a:txBody>
                    <a:bodyPr/>
                    <a:lstStyle/>
                    <a:p>
                      <a:pPr algn="l" fontAlgn="t"/>
                      <a:r>
                        <a:rPr lang="en-US" sz="2000" b="0" i="0" u="none" strike="noStrike" dirty="0" smtClean="0">
                          <a:solidFill>
                            <a:schemeClr val="dk1"/>
                          </a:solidFill>
                          <a:effectLst/>
                          <a:latin typeface="+mn-lt"/>
                        </a:rPr>
                        <a:t>Assembly</a:t>
                      </a:r>
                      <a:endParaRPr lang="en-US" sz="2000" b="0" i="0" u="none" strike="noStrike" dirty="0">
                        <a:solidFill>
                          <a:srgbClr val="002060"/>
                        </a:solidFill>
                        <a:effectLst/>
                        <a:latin typeface="Arial"/>
                      </a:endParaRPr>
                    </a:p>
                  </a:txBody>
                  <a:tcPr marL="11160" marR="11160" marT="9525" marB="0"/>
                </a:tc>
                <a:tc>
                  <a:txBody>
                    <a:bodyPr/>
                    <a:lstStyle/>
                    <a:p>
                      <a:pPr algn="ctr" fontAlgn="t"/>
                      <a:r>
                        <a:rPr lang="en-US" sz="2000" u="none" strike="noStrike" dirty="0" smtClean="0">
                          <a:effectLst/>
                        </a:rPr>
                        <a:t>28-Aug-19</a:t>
                      </a:r>
                      <a:endParaRPr lang="en-US" sz="2000" b="0" i="0" u="none" strike="noStrike" dirty="0">
                        <a:solidFill>
                          <a:srgbClr val="002060"/>
                        </a:solidFill>
                        <a:effectLst/>
                        <a:latin typeface="Arial"/>
                      </a:endParaRPr>
                    </a:p>
                  </a:txBody>
                  <a:tcPr marL="11160" marR="11160" marT="9525" marB="0"/>
                </a:tc>
                <a:extLst>
                  <a:ext uri="{0D108BD9-81ED-4DB2-BD59-A6C34878D82A}">
                    <a16:rowId xmlns:a16="http://schemas.microsoft.com/office/drawing/2014/main" xmlns="" val="10001"/>
                  </a:ext>
                </a:extLst>
              </a:tr>
              <a:tr h="342841">
                <a:tc>
                  <a:txBody>
                    <a:bodyPr/>
                    <a:lstStyle/>
                    <a:p>
                      <a:pPr algn="l" fontAlgn="t"/>
                      <a:r>
                        <a:rPr lang="en-US" sz="2000" u="none" strike="noStrike" dirty="0" smtClean="0">
                          <a:effectLst/>
                        </a:rPr>
                        <a:t>Verification</a:t>
                      </a:r>
                      <a:r>
                        <a:rPr lang="en-US" sz="2000" u="none" strike="noStrike" baseline="0" dirty="0" smtClean="0">
                          <a:effectLst/>
                        </a:rPr>
                        <a:t> and Testing</a:t>
                      </a:r>
                      <a:endParaRPr lang="en-US" sz="2000" b="0" i="0" u="none" strike="noStrike" dirty="0">
                        <a:solidFill>
                          <a:srgbClr val="002060"/>
                        </a:solidFill>
                        <a:effectLst/>
                        <a:latin typeface="Arial"/>
                      </a:endParaRPr>
                    </a:p>
                  </a:txBody>
                  <a:tcPr marL="11160" marR="11160" marT="9525" marB="0"/>
                </a:tc>
                <a:tc>
                  <a:txBody>
                    <a:bodyPr/>
                    <a:lstStyle/>
                    <a:p>
                      <a:pPr algn="ctr" fontAlgn="t"/>
                      <a:r>
                        <a:rPr lang="en-US" sz="2000" u="none" strike="noStrike" dirty="0" smtClean="0">
                          <a:effectLst/>
                        </a:rPr>
                        <a:t>1-Oct-19</a:t>
                      </a:r>
                      <a:endParaRPr lang="en-US" sz="2000" b="0" i="0" u="none" strike="noStrike" dirty="0">
                        <a:solidFill>
                          <a:srgbClr val="002060"/>
                        </a:solidFill>
                        <a:effectLst/>
                        <a:latin typeface="Arial"/>
                      </a:endParaRPr>
                    </a:p>
                  </a:txBody>
                  <a:tcPr marL="11160" marR="11160" marT="9525" marB="0"/>
                </a:tc>
                <a:extLst>
                  <a:ext uri="{0D108BD9-81ED-4DB2-BD59-A6C34878D82A}">
                    <a16:rowId xmlns:a16="http://schemas.microsoft.com/office/drawing/2014/main" xmlns="" val="10002"/>
                  </a:ext>
                </a:extLst>
              </a:tr>
              <a:tr h="342841">
                <a:tc>
                  <a:txBody>
                    <a:bodyPr/>
                    <a:lstStyle/>
                    <a:p>
                      <a:pPr algn="l" fontAlgn="t"/>
                      <a:r>
                        <a:rPr lang="en-US" sz="2000" b="0" i="0" u="none" strike="noStrike" dirty="0" smtClean="0">
                          <a:solidFill>
                            <a:schemeClr val="tx1"/>
                          </a:solidFill>
                          <a:effectLst/>
                          <a:latin typeface="+mn-lt"/>
                        </a:rPr>
                        <a:t>Acceptance Review and Hand-off to I&amp;T</a:t>
                      </a:r>
                      <a:endParaRPr lang="en-US" sz="2000" b="0" i="0" u="none" strike="noStrike" dirty="0">
                        <a:solidFill>
                          <a:schemeClr val="tx1"/>
                        </a:solidFill>
                        <a:effectLst/>
                        <a:latin typeface="+mn-lt"/>
                      </a:endParaRPr>
                    </a:p>
                  </a:txBody>
                  <a:tcPr marL="11160" marR="11160" marT="9525" marB="0"/>
                </a:tc>
                <a:tc>
                  <a:txBody>
                    <a:bodyPr/>
                    <a:lstStyle/>
                    <a:p>
                      <a:pPr algn="ctr" fontAlgn="t"/>
                      <a:r>
                        <a:rPr lang="en-US" sz="2000" u="none" strike="noStrike" dirty="0" smtClean="0">
                          <a:effectLst/>
                        </a:rPr>
                        <a:t>10-Oct-19</a:t>
                      </a:r>
                      <a:endParaRPr lang="en-US" sz="2000" b="0" i="0" u="none" strike="noStrike" dirty="0">
                        <a:solidFill>
                          <a:srgbClr val="002060"/>
                        </a:solidFill>
                        <a:effectLst/>
                        <a:latin typeface="Arial"/>
                      </a:endParaRPr>
                    </a:p>
                  </a:txBody>
                  <a:tcPr marL="11160" marR="11160" marT="9525" marB="0"/>
                </a:tc>
                <a:extLst>
                  <a:ext uri="{0D108BD9-81ED-4DB2-BD59-A6C34878D82A}">
                    <a16:rowId xmlns:a16="http://schemas.microsoft.com/office/drawing/2014/main" xmlns="" val="10003"/>
                  </a:ext>
                </a:extLst>
              </a:tr>
              <a:tr h="342841">
                <a:tc>
                  <a:txBody>
                    <a:bodyPr/>
                    <a:lstStyle/>
                    <a:p>
                      <a:pPr algn="l" fontAlgn="t"/>
                      <a:r>
                        <a:rPr lang="en-US" sz="2000" b="0" i="0" u="none" strike="noStrike" dirty="0" smtClean="0">
                          <a:solidFill>
                            <a:srgbClr val="000000"/>
                          </a:solidFill>
                          <a:effectLst/>
                          <a:latin typeface="+mn-lt"/>
                        </a:rPr>
                        <a:t>NEED: Shutter for I&amp;T</a:t>
                      </a:r>
                      <a:endParaRPr lang="en-US" sz="2000" b="0" i="0" u="none" strike="noStrike" dirty="0">
                        <a:solidFill>
                          <a:srgbClr val="000000"/>
                        </a:solidFill>
                        <a:effectLst/>
                        <a:latin typeface="+mn-lt"/>
                      </a:endParaRPr>
                    </a:p>
                  </a:txBody>
                  <a:tcPr marL="9525" marR="9525" marT="9525" marB="0"/>
                </a:tc>
                <a:tc>
                  <a:txBody>
                    <a:bodyPr/>
                    <a:lstStyle/>
                    <a:p>
                      <a:pPr algn="ctr" fontAlgn="t"/>
                      <a:r>
                        <a:rPr lang="en-US" sz="2000" b="0" i="0" u="none" strike="noStrike" dirty="0" smtClean="0">
                          <a:solidFill>
                            <a:srgbClr val="002060"/>
                          </a:solidFill>
                          <a:effectLst/>
                          <a:latin typeface="+mn-lt"/>
                        </a:rPr>
                        <a:t>8-Dec-19</a:t>
                      </a:r>
                      <a:endParaRPr lang="en-US" sz="2000" b="0" i="0" u="none" strike="noStrike" dirty="0">
                        <a:solidFill>
                          <a:srgbClr val="002060"/>
                        </a:solidFill>
                        <a:effectLst/>
                        <a:latin typeface="+mn-lt"/>
                      </a:endParaRPr>
                    </a:p>
                  </a:txBody>
                  <a:tcPr marL="11160" marR="11160" marT="9525" marB="0"/>
                </a:tc>
              </a:tr>
              <a:tr h="342841">
                <a:tc>
                  <a:txBody>
                    <a:bodyPr/>
                    <a:lstStyle/>
                    <a:p>
                      <a:pPr algn="ctr" fontAlgn="t"/>
                      <a:r>
                        <a:rPr lang="en-US" sz="2000" b="1" i="0" u="none" strike="noStrike" dirty="0" smtClean="0">
                          <a:solidFill>
                            <a:schemeClr val="tx1"/>
                          </a:solidFill>
                          <a:effectLst/>
                          <a:latin typeface="+mn-lt"/>
                        </a:rPr>
                        <a:t>Camera Body and Purge</a:t>
                      </a:r>
                      <a:endParaRPr lang="en-US" sz="2000" b="1" i="0" u="none" strike="noStrike" dirty="0">
                        <a:solidFill>
                          <a:schemeClr val="tx1"/>
                        </a:solidFill>
                        <a:effectLst/>
                        <a:latin typeface="+mn-lt"/>
                      </a:endParaRPr>
                    </a:p>
                  </a:txBody>
                  <a:tcPr marL="11160" marR="11160" marT="9525" marB="0"/>
                </a:tc>
                <a:tc>
                  <a:txBody>
                    <a:bodyPr/>
                    <a:lstStyle/>
                    <a:p>
                      <a:pPr algn="ctr" fontAlgn="t"/>
                      <a:endParaRPr lang="en-US" sz="2000" b="0" i="0" u="none" strike="noStrike" dirty="0">
                        <a:solidFill>
                          <a:srgbClr val="002060"/>
                        </a:solidFill>
                        <a:effectLst/>
                        <a:latin typeface="+mn-lt"/>
                      </a:endParaRPr>
                    </a:p>
                  </a:txBody>
                  <a:tcPr marL="11160" marR="11160" marT="9525" marB="0"/>
                </a:tc>
              </a:tr>
              <a:tr h="342841">
                <a:tc>
                  <a:txBody>
                    <a:bodyPr/>
                    <a:lstStyle/>
                    <a:p>
                      <a:pPr algn="l" fontAlgn="t"/>
                      <a:r>
                        <a:rPr lang="en-US" sz="2000" b="0" i="0" u="none" strike="noStrike" dirty="0" smtClean="0">
                          <a:solidFill>
                            <a:schemeClr val="tx1"/>
                          </a:solidFill>
                          <a:effectLst/>
                          <a:latin typeface="+mn-lt"/>
                        </a:rPr>
                        <a:t>Purge Cabinets Verification and Testing</a:t>
                      </a:r>
                      <a:endParaRPr lang="en-US" sz="2000" b="0" i="0" u="none" strike="noStrike" dirty="0">
                        <a:solidFill>
                          <a:schemeClr val="tx1"/>
                        </a:solidFill>
                        <a:effectLst/>
                        <a:latin typeface="+mn-lt"/>
                      </a:endParaRPr>
                    </a:p>
                  </a:txBody>
                  <a:tcPr marL="11160" marR="11160" marT="9525" marB="0"/>
                </a:tc>
                <a:tc>
                  <a:txBody>
                    <a:bodyPr/>
                    <a:lstStyle/>
                    <a:p>
                      <a:pPr algn="ctr" fontAlgn="t"/>
                      <a:r>
                        <a:rPr lang="en-US" sz="2000" b="0" i="0" u="none" strike="noStrike" dirty="0" smtClean="0">
                          <a:solidFill>
                            <a:schemeClr val="tx1"/>
                          </a:solidFill>
                          <a:effectLst/>
                          <a:latin typeface="+mn-lt"/>
                        </a:rPr>
                        <a:t>9-Aug-2019</a:t>
                      </a:r>
                      <a:endParaRPr lang="en-US" sz="2000" b="0" i="0" u="none" strike="noStrike" dirty="0">
                        <a:solidFill>
                          <a:schemeClr val="tx1"/>
                        </a:solidFill>
                        <a:effectLst/>
                        <a:latin typeface="+mn-lt"/>
                      </a:endParaRPr>
                    </a:p>
                  </a:txBody>
                  <a:tcPr marL="11160" marR="11160" marT="9525" marB="0"/>
                </a:tc>
              </a:tr>
              <a:tr h="342841">
                <a:tc>
                  <a:txBody>
                    <a:bodyPr/>
                    <a:lstStyle/>
                    <a:p>
                      <a:pPr algn="l" fontAlgn="t"/>
                      <a:r>
                        <a:rPr lang="en-US" sz="2000" b="0" i="0" u="none" strike="noStrike" dirty="0" smtClean="0">
                          <a:solidFill>
                            <a:schemeClr val="tx1"/>
                          </a:solidFill>
                          <a:effectLst/>
                          <a:latin typeface="+mn-lt"/>
                        </a:rPr>
                        <a:t>Camera Housing &amp; Shroud assembly</a:t>
                      </a:r>
                      <a:endParaRPr lang="en-US" sz="2000" b="0" i="0" u="none" strike="noStrike" dirty="0">
                        <a:solidFill>
                          <a:schemeClr val="tx1"/>
                        </a:solidFill>
                        <a:effectLst/>
                        <a:latin typeface="+mn-lt"/>
                      </a:endParaRPr>
                    </a:p>
                  </a:txBody>
                  <a:tcPr marL="11160" marR="11160" marT="9525" marB="0"/>
                </a:tc>
                <a:tc>
                  <a:txBody>
                    <a:bodyPr/>
                    <a:lstStyle/>
                    <a:p>
                      <a:pPr algn="ctr" fontAlgn="t"/>
                      <a:r>
                        <a:rPr lang="en-US" sz="2000" b="0" i="0" u="none" strike="noStrike" dirty="0" smtClean="0">
                          <a:solidFill>
                            <a:schemeClr val="tx1"/>
                          </a:solidFill>
                          <a:effectLst/>
                          <a:latin typeface="+mn-lt"/>
                        </a:rPr>
                        <a:t>16-Aug-2019</a:t>
                      </a:r>
                      <a:endParaRPr lang="en-US" sz="2000" b="0" i="0" u="none" strike="noStrike" dirty="0">
                        <a:solidFill>
                          <a:schemeClr val="tx1"/>
                        </a:solidFill>
                        <a:effectLst/>
                        <a:latin typeface="+mn-lt"/>
                      </a:endParaRPr>
                    </a:p>
                  </a:txBody>
                  <a:tcPr marL="11160" marR="11160" marT="9525" marB="0"/>
                </a:tc>
              </a:tr>
              <a:tr h="342841">
                <a:tc>
                  <a:txBody>
                    <a:bodyPr/>
                    <a:lstStyle/>
                    <a:p>
                      <a:pPr algn="l" fontAlgn="t"/>
                      <a:r>
                        <a:rPr lang="en-US" sz="2000" b="0" i="0" u="none" strike="noStrike" dirty="0" smtClean="0">
                          <a:solidFill>
                            <a:schemeClr val="tx1"/>
                          </a:solidFill>
                          <a:effectLst/>
                          <a:latin typeface="+mn-lt"/>
                        </a:rPr>
                        <a:t>Verification and Testing </a:t>
                      </a:r>
                      <a:endParaRPr lang="en-US" sz="2000" b="0" i="0" u="none" strike="noStrike" dirty="0">
                        <a:solidFill>
                          <a:schemeClr val="tx1"/>
                        </a:solidFill>
                        <a:effectLst/>
                        <a:latin typeface="+mn-lt"/>
                      </a:endParaRPr>
                    </a:p>
                  </a:txBody>
                  <a:tcPr marL="11160" marR="11160" marT="9525" marB="0"/>
                </a:tc>
                <a:tc>
                  <a:txBody>
                    <a:bodyPr/>
                    <a:lstStyle/>
                    <a:p>
                      <a:pPr algn="ctr" fontAlgn="t"/>
                      <a:r>
                        <a:rPr lang="en-US" sz="2000" b="0" i="0" u="none" strike="noStrike" dirty="0" smtClean="0">
                          <a:solidFill>
                            <a:schemeClr val="tx1"/>
                          </a:solidFill>
                          <a:effectLst/>
                          <a:latin typeface="+mn-lt"/>
                        </a:rPr>
                        <a:t>30-Aug-2019</a:t>
                      </a:r>
                      <a:endParaRPr lang="en-US" sz="2000" b="0" i="0" u="none" strike="noStrike" dirty="0">
                        <a:solidFill>
                          <a:schemeClr val="tx1"/>
                        </a:solidFill>
                        <a:effectLst/>
                        <a:latin typeface="+mn-lt"/>
                      </a:endParaRPr>
                    </a:p>
                  </a:txBody>
                  <a:tcPr marL="11160" marR="11160" marT="9525" marB="0"/>
                </a:tc>
              </a:tr>
              <a:tr h="342841">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2000" b="0" i="0" u="none" strike="noStrike" dirty="0" smtClean="0">
                          <a:solidFill>
                            <a:schemeClr val="tx1"/>
                          </a:solidFill>
                          <a:effectLst/>
                          <a:latin typeface="+mn-lt"/>
                        </a:rPr>
                        <a:t>Acceptance Review and Hand-off to I&amp;T</a:t>
                      </a:r>
                    </a:p>
                  </a:txBody>
                  <a:tcPr marL="11160" marR="11160" marT="9525" marB="0"/>
                </a:tc>
                <a:tc>
                  <a:txBody>
                    <a:bodyPr/>
                    <a:lstStyle/>
                    <a:p>
                      <a:pPr algn="ctr" fontAlgn="t"/>
                      <a:r>
                        <a:rPr lang="en-US" sz="2000" b="0" i="0" u="none" strike="noStrike" dirty="0" smtClean="0">
                          <a:solidFill>
                            <a:schemeClr val="tx1"/>
                          </a:solidFill>
                          <a:effectLst/>
                          <a:latin typeface="+mn-lt"/>
                        </a:rPr>
                        <a:t>06-Sept-2019</a:t>
                      </a:r>
                      <a:endParaRPr lang="en-US" sz="2000" b="0" i="0" u="none" strike="noStrike" dirty="0">
                        <a:solidFill>
                          <a:schemeClr val="tx1"/>
                        </a:solidFill>
                        <a:effectLst/>
                        <a:latin typeface="+mn-lt"/>
                      </a:endParaRPr>
                    </a:p>
                  </a:txBody>
                  <a:tcPr marL="11160" marR="11160" marT="9525" marB="0"/>
                </a:tc>
              </a:tr>
              <a:tr h="342841">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NEED: Camera Body for I&amp;T</a:t>
                      </a:r>
                    </a:p>
                  </a:txBody>
                  <a:tcPr marL="11160" marR="11160" marT="9525" marB="0"/>
                </a:tc>
                <a:tc>
                  <a:txBody>
                    <a:bodyPr/>
                    <a:lstStyle/>
                    <a:p>
                      <a:pPr algn="ctr" fontAlgn="t"/>
                      <a:r>
                        <a:rPr lang="en-US" sz="2000" b="0" i="0" u="none" strike="noStrike" dirty="0" smtClean="0">
                          <a:solidFill>
                            <a:schemeClr val="tx1"/>
                          </a:solidFill>
                          <a:effectLst/>
                          <a:latin typeface="+mn-lt"/>
                        </a:rPr>
                        <a:t>16-Sept-2019</a:t>
                      </a:r>
                      <a:endParaRPr lang="en-US" sz="2000" b="0" i="0" u="none" strike="noStrike" dirty="0">
                        <a:solidFill>
                          <a:schemeClr val="tx1"/>
                        </a:solidFill>
                        <a:effectLst/>
                        <a:latin typeface="+mn-lt"/>
                      </a:endParaRPr>
                    </a:p>
                  </a:txBody>
                  <a:tcPr marL="11160" marR="11160" marT="9525" marB="0"/>
                </a:tc>
              </a:tr>
            </a:tbl>
          </a:graphicData>
        </a:graphic>
      </p:graphicFrame>
    </p:spTree>
    <p:extLst>
      <p:ext uri="{BB962C8B-B14F-4D97-AF65-F5344CB8AC3E}">
        <p14:creationId xmlns:p14="http://schemas.microsoft.com/office/powerpoint/2010/main" val="2358623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11E8603-589E-4CA4-9DD2-06B18DE8B784}"/>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xmlns="" id="{3FB23BEC-4FF1-4053-B097-3E6FD4B06F94}"/>
              </a:ext>
            </a:extLst>
          </p:cNvPr>
          <p:cNvSpPr>
            <a:spLocks noGrp="1"/>
          </p:cNvSpPr>
          <p:nvPr>
            <p:ph type="body" idx="1"/>
          </p:nvPr>
        </p:nvSpPr>
        <p:spPr/>
        <p:txBody>
          <a:bodyPr>
            <a:normAutofit fontScale="92500" lnSpcReduction="10000"/>
          </a:bodyPr>
          <a:lstStyle/>
          <a:p>
            <a:r>
              <a:rPr lang="en-US" dirty="0"/>
              <a:t>Camera Body </a:t>
            </a:r>
            <a:r>
              <a:rPr lang="en-US" dirty="0" smtClean="0"/>
              <a:t>assembly completed.</a:t>
            </a:r>
          </a:p>
          <a:p>
            <a:pPr lvl="1"/>
            <a:r>
              <a:rPr lang="en-US" dirty="0" smtClean="0"/>
              <a:t>Back </a:t>
            </a:r>
            <a:r>
              <a:rPr lang="en-US" dirty="0"/>
              <a:t>Flange shipped </a:t>
            </a:r>
            <a:r>
              <a:rPr lang="en-US" dirty="0" smtClean="0"/>
              <a:t>to France in </a:t>
            </a:r>
            <a:r>
              <a:rPr lang="en-US" dirty="0"/>
              <a:t>June </a:t>
            </a:r>
            <a:r>
              <a:rPr lang="en-US" dirty="0" smtClean="0"/>
              <a:t>2018</a:t>
            </a:r>
          </a:p>
          <a:p>
            <a:pPr lvl="1"/>
            <a:r>
              <a:rPr lang="en-US" dirty="0" smtClean="0"/>
              <a:t>Camera Housing and Shroud completed.</a:t>
            </a:r>
          </a:p>
          <a:p>
            <a:pPr lvl="1"/>
            <a:r>
              <a:rPr lang="en-US" dirty="0" smtClean="0"/>
              <a:t>Verification and testing after the Shroud return from painting</a:t>
            </a:r>
          </a:p>
          <a:p>
            <a:pPr lvl="1"/>
            <a:r>
              <a:rPr lang="en-US" dirty="0" smtClean="0"/>
              <a:t>Project </a:t>
            </a:r>
            <a:r>
              <a:rPr lang="en-US" dirty="0"/>
              <a:t>completion and hand off to I&amp;T expected </a:t>
            </a:r>
            <a:r>
              <a:rPr lang="en-US" dirty="0" smtClean="0"/>
              <a:t>early September 2019</a:t>
            </a:r>
            <a:endParaRPr lang="en-US" dirty="0"/>
          </a:p>
          <a:p>
            <a:r>
              <a:rPr lang="en-US" dirty="0"/>
              <a:t>Shutter </a:t>
            </a:r>
            <a:r>
              <a:rPr lang="en-US" dirty="0" smtClean="0"/>
              <a:t>Prototyping validated</a:t>
            </a:r>
          </a:p>
          <a:p>
            <a:pPr lvl="1"/>
            <a:r>
              <a:rPr lang="en-US" dirty="0"/>
              <a:t>Shutter Prototyping </a:t>
            </a:r>
            <a:r>
              <a:rPr lang="en-US" dirty="0" smtClean="0"/>
              <a:t>validated. Verified almost all the requirements</a:t>
            </a:r>
          </a:p>
          <a:p>
            <a:pPr lvl="1"/>
            <a:r>
              <a:rPr lang="en-US" dirty="0" smtClean="0"/>
              <a:t>Procurement completed. All the parts received </a:t>
            </a:r>
            <a:endParaRPr lang="en-US" dirty="0"/>
          </a:p>
          <a:p>
            <a:pPr lvl="1"/>
            <a:r>
              <a:rPr lang="en-US" dirty="0" smtClean="0"/>
              <a:t>Assembly of two shutters has started</a:t>
            </a:r>
          </a:p>
          <a:p>
            <a:pPr lvl="1"/>
            <a:r>
              <a:rPr lang="en-US" dirty="0" smtClean="0"/>
              <a:t>Verification and testing end of July</a:t>
            </a:r>
          </a:p>
          <a:p>
            <a:pPr lvl="1"/>
            <a:r>
              <a:rPr lang="en-US" dirty="0" smtClean="0"/>
              <a:t>Acceptance review and hand-off to I&amp;T end of August 2019</a:t>
            </a:r>
            <a:endParaRPr lang="en-US" dirty="0"/>
          </a:p>
          <a:p>
            <a:endParaRPr lang="en-US" dirty="0"/>
          </a:p>
          <a:p>
            <a:endParaRPr lang="en-US" dirty="0"/>
          </a:p>
        </p:txBody>
      </p:sp>
    </p:spTree>
    <p:extLst>
      <p:ext uri="{BB962C8B-B14F-4D97-AF65-F5344CB8AC3E}">
        <p14:creationId xmlns:p14="http://schemas.microsoft.com/office/powerpoint/2010/main" val="2990537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Supporting Material</a:t>
            </a:r>
          </a:p>
        </p:txBody>
      </p:sp>
    </p:spTree>
    <p:extLst>
      <p:ext uri="{BB962C8B-B14F-4D97-AF65-F5344CB8AC3E}">
        <p14:creationId xmlns:p14="http://schemas.microsoft.com/office/powerpoint/2010/main" val="270863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Deliverables list</a:t>
            </a:r>
            <a:endParaRPr lang="en-US" dirty="0"/>
          </a:p>
        </p:txBody>
      </p:sp>
      <p:sp>
        <p:nvSpPr>
          <p:cNvPr id="2" name="Content Placeholder 1"/>
          <p:cNvSpPr>
            <a:spLocks noGrp="1"/>
          </p:cNvSpPr>
          <p:nvPr>
            <p:ph idx="1"/>
          </p:nvPr>
        </p:nvSpPr>
        <p:spPr/>
        <p:txBody>
          <a:bodyPr>
            <a:normAutofit fontScale="85000" lnSpcReduction="20000"/>
          </a:bodyPr>
          <a:lstStyle/>
          <a:p>
            <a:r>
              <a:rPr lang="en-US" dirty="0" smtClean="0"/>
              <a:t>Two Shutter Assemblies equipped with blades and mechanisms</a:t>
            </a:r>
          </a:p>
          <a:p>
            <a:r>
              <a:rPr lang="en-US" dirty="0" smtClean="0"/>
              <a:t>Integrated Motion Controls</a:t>
            </a:r>
          </a:p>
          <a:p>
            <a:r>
              <a:rPr lang="en-US" dirty="0" smtClean="0"/>
              <a:t>Interfaces with the Camera Control System, the Camera Protection System and the Auxiliary Electronics</a:t>
            </a:r>
          </a:p>
          <a:p>
            <a:endParaRPr lang="en-US" dirty="0" smtClean="0"/>
          </a:p>
          <a:p>
            <a:r>
              <a:rPr lang="en-US" dirty="0" smtClean="0"/>
              <a:t>Fixtures and Test Equipment</a:t>
            </a:r>
          </a:p>
          <a:p>
            <a:r>
              <a:rPr lang="en-US" dirty="0" smtClean="0"/>
              <a:t>Test stand equipped with LEDs to test and verify the compliance of the light tightness requirement on the prototype and on the final assembly any time they are rebuilt or calibrated on the Summit</a:t>
            </a:r>
          </a:p>
          <a:p>
            <a:r>
              <a:rPr lang="en-US" dirty="0" smtClean="0"/>
              <a:t>Independent Engineering Control Unit used for the test, the Integration at SLAC, the calibration  and the development on the summit</a:t>
            </a:r>
          </a:p>
          <a:p>
            <a:r>
              <a:rPr lang="en-US" dirty="0" smtClean="0"/>
              <a:t>Maintenance tool used on the summit to install or extract the shutter from the Camera Body for yearly scheduled or unscheduled maintenance.</a:t>
            </a:r>
          </a:p>
          <a:p>
            <a:endParaRPr lang="en-US" dirty="0" smtClean="0"/>
          </a:p>
          <a:p>
            <a:endParaRPr lang="en-US" dirty="0"/>
          </a:p>
        </p:txBody>
      </p:sp>
    </p:spTree>
    <p:extLst>
      <p:ext uri="{BB962C8B-B14F-4D97-AF65-F5344CB8AC3E}">
        <p14:creationId xmlns:p14="http://schemas.microsoft.com/office/powerpoint/2010/main" val="941310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Camera Body w/ Purge Kit</a:t>
            </a:r>
            <a:endParaRPr 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657" t="12388" r="23892" b="21983"/>
          <a:stretch/>
        </p:blipFill>
        <p:spPr>
          <a:xfrm>
            <a:off x="1889312" y="687695"/>
            <a:ext cx="5708276" cy="4320969"/>
          </a:xfrm>
          <a:prstGeom prst="rect">
            <a:avLst/>
          </a:prstGeom>
        </p:spPr>
      </p:pic>
      <p:sp>
        <p:nvSpPr>
          <p:cNvPr id="2" name="Slide Number Placeholder 1"/>
          <p:cNvSpPr>
            <a:spLocks noGrp="1"/>
          </p:cNvSpPr>
          <p:nvPr>
            <p:ph type="sldNum" sz="quarter" idx="4"/>
          </p:nvPr>
        </p:nvSpPr>
        <p:spPr/>
        <p:txBody>
          <a:bodyPr/>
          <a:lstStyle/>
          <a:p>
            <a:fld id="{7887A4CB-FE34-4586-B44A-21A47CBBE5D9}" type="slidenum">
              <a:rPr lang="en-US" smtClean="0"/>
              <a:pPr/>
              <a:t>60</a:t>
            </a:fld>
            <a:endParaRPr lang="en-US" dirty="0"/>
          </a:p>
        </p:txBody>
      </p:sp>
    </p:spTree>
    <p:extLst>
      <p:ext uri="{BB962C8B-B14F-4D97-AF65-F5344CB8AC3E}">
        <p14:creationId xmlns:p14="http://schemas.microsoft.com/office/powerpoint/2010/main" val="26876493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5082" y="133350"/>
            <a:ext cx="6396318" cy="417910"/>
          </a:xfrm>
        </p:spPr>
        <p:txBody>
          <a:bodyPr/>
          <a:lstStyle/>
          <a:p>
            <a:r>
              <a:rPr lang="en-US" dirty="0"/>
              <a:t>Verification Test - Pressure and Purge System</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955864" y="1841397"/>
            <a:ext cx="3946089" cy="303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5022942" y="3334847"/>
            <a:ext cx="898915" cy="367740"/>
          </a:xfrm>
          <a:prstGeom prst="wedgeRectCallout">
            <a:avLst>
              <a:gd name="adj1" fmla="val 71014"/>
              <a:gd name="adj2" fmla="val -69590"/>
            </a:avLst>
          </a:prstGeom>
          <a:ln w="12700"/>
        </p:spPr>
        <p:style>
          <a:lnRef idx="3">
            <a:schemeClr val="lt1"/>
          </a:lnRef>
          <a:fillRef idx="1">
            <a:schemeClr val="accent2"/>
          </a:fillRef>
          <a:effectRef idx="1">
            <a:schemeClr val="accent2"/>
          </a:effectRef>
          <a:fontRef idx="minor">
            <a:schemeClr val="lt1"/>
          </a:fontRef>
        </p:style>
        <p:txBody>
          <a:bodyPr rtlCol="0" anchor="ctr"/>
          <a:lstStyle/>
          <a:p>
            <a:pPr algn="ctr"/>
            <a:r>
              <a:rPr lang="en-US" sz="1050" dirty="0"/>
              <a:t>Hoses to seal system</a:t>
            </a:r>
          </a:p>
        </p:txBody>
      </p:sp>
      <p:sp>
        <p:nvSpPr>
          <p:cNvPr id="10" name="Content Placeholder 2"/>
          <p:cNvSpPr txBox="1">
            <a:spLocks/>
          </p:cNvSpPr>
          <p:nvPr/>
        </p:nvSpPr>
        <p:spPr bwMode="auto">
          <a:xfrm>
            <a:off x="119149" y="736750"/>
            <a:ext cx="8547329" cy="1610289"/>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pPr>
              <a:buFont typeface="Calibri" panose="020F0502020204030204" pitchFamily="34" charset="0"/>
              <a:buChar char="₋"/>
            </a:pPr>
            <a:r>
              <a:rPr lang="en-US" sz="2000" b="0" kern="0" dirty="0">
                <a:solidFill>
                  <a:schemeClr val="accent1">
                    <a:lumMod val="75000"/>
                  </a:schemeClr>
                </a:solidFill>
              </a:rPr>
              <a:t>Back Flange </a:t>
            </a:r>
            <a:r>
              <a:rPr lang="en-US" sz="2000" b="0" kern="0" dirty="0" smtClean="0">
                <a:solidFill>
                  <a:schemeClr val="accent1">
                    <a:lumMod val="75000"/>
                  </a:schemeClr>
                </a:solidFill>
              </a:rPr>
              <a:t>Integrated with the Purge Line and Tested.</a:t>
            </a:r>
          </a:p>
          <a:p>
            <a:pPr>
              <a:buFont typeface="Calibri" panose="020F0502020204030204" pitchFamily="34" charset="0"/>
              <a:buChar char="₋"/>
            </a:pPr>
            <a:r>
              <a:rPr lang="en-US" sz="2000" b="0" kern="0" dirty="0" smtClean="0">
                <a:solidFill>
                  <a:schemeClr val="accent1">
                    <a:lumMod val="75000"/>
                  </a:schemeClr>
                </a:solidFill>
              </a:rPr>
              <a:t>Handed to I&amp;T and shipped to France for the mounting of the Carousel</a:t>
            </a:r>
          </a:p>
          <a:p>
            <a:pPr>
              <a:buFont typeface="Calibri" panose="020F0502020204030204" pitchFamily="34" charset="0"/>
              <a:buChar char="₋"/>
            </a:pPr>
            <a:r>
              <a:rPr lang="en-US" sz="2000" b="0" kern="0" dirty="0" smtClean="0">
                <a:solidFill>
                  <a:schemeClr val="accent1">
                    <a:lumMod val="75000"/>
                  </a:schemeClr>
                </a:solidFill>
              </a:rPr>
              <a:t>The Housing and the Back Flange will be mounted together once the BF returns from France</a:t>
            </a:r>
            <a:endParaRPr lang="en-US" sz="2000" b="0" kern="0" dirty="0">
              <a:solidFill>
                <a:schemeClr val="accent1">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0" y="2081257"/>
            <a:ext cx="48037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947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CB&amp;S Baseline Changes since CD-2</a:t>
            </a:r>
          </a:p>
        </p:txBody>
      </p:sp>
      <p:sp>
        <p:nvSpPr>
          <p:cNvPr id="3" name="Content Placeholder 2"/>
          <p:cNvSpPr>
            <a:spLocks noGrp="1"/>
          </p:cNvSpPr>
          <p:nvPr>
            <p:ph type="body" idx="1"/>
          </p:nvPr>
        </p:nvSpPr>
        <p:spPr/>
        <p:txBody>
          <a:bodyPr>
            <a:normAutofit fontScale="92500" lnSpcReduction="20000"/>
          </a:bodyPr>
          <a:lstStyle/>
          <a:p>
            <a:r>
              <a:rPr lang="en-US" sz="1800" dirty="0"/>
              <a:t>BCR-001, FY15 rate update: no scope changes (12/2014)</a:t>
            </a:r>
          </a:p>
          <a:p>
            <a:r>
              <a:rPr lang="en-US" sz="1800" dirty="0"/>
              <a:t>BCR-017, Vendor Award Update (10/2015)</a:t>
            </a:r>
          </a:p>
          <a:p>
            <a:pPr lvl="1"/>
            <a:r>
              <a:rPr lang="en-US" sz="1600" dirty="0"/>
              <a:t>Aligned budget with contracted cost of prototype blade</a:t>
            </a:r>
          </a:p>
          <a:p>
            <a:pPr lvl="1"/>
            <a:r>
              <a:rPr lang="en-US" sz="1600" dirty="0"/>
              <a:t>$41K increase in cost to 3.06.02.02</a:t>
            </a:r>
          </a:p>
          <a:p>
            <a:r>
              <a:rPr lang="en-US" sz="1800" dirty="0"/>
              <a:t>BCR-020, Shutter ETU Development (11/2015)</a:t>
            </a:r>
          </a:p>
          <a:p>
            <a:pPr lvl="1"/>
            <a:r>
              <a:rPr lang="en-US" sz="1600" dirty="0"/>
              <a:t>Added scope to shutter prototype test plans, especially to cover additional needs for personnel to run a broader scope of tests than originally envisioned</a:t>
            </a:r>
          </a:p>
          <a:p>
            <a:pPr lvl="1"/>
            <a:r>
              <a:rPr lang="en-US" sz="1600" dirty="0"/>
              <a:t>$216K increase in cost to 3.06.02.02</a:t>
            </a:r>
          </a:p>
          <a:p>
            <a:r>
              <a:rPr lang="en-US" sz="1800" dirty="0"/>
              <a:t>BCR-021, FY16 rate update: no scope changes (12/2015)</a:t>
            </a:r>
          </a:p>
          <a:p>
            <a:r>
              <a:rPr lang="en-US" sz="1800" dirty="0"/>
              <a:t>BCR-029, New scope, filter 3 mm move (5/2016)</a:t>
            </a:r>
          </a:p>
          <a:p>
            <a:pPr lvl="1"/>
            <a:r>
              <a:rPr lang="en-US" sz="1600" dirty="0"/>
              <a:t>Added scope to Shutter to allow for re-design associated with increasing  space for shutter to relax high-risk constraints and tolerance</a:t>
            </a:r>
          </a:p>
          <a:p>
            <a:pPr lvl="1"/>
            <a:r>
              <a:rPr lang="en-US" sz="1600" dirty="0"/>
              <a:t>$19K increase in cost to 3.06.02.02</a:t>
            </a:r>
          </a:p>
          <a:p>
            <a:r>
              <a:rPr lang="en-US" sz="1800" dirty="0"/>
              <a:t>BCR-031, Addition of 2nd Back Flange Scope (7/2016)</a:t>
            </a:r>
          </a:p>
          <a:p>
            <a:pPr lvl="1"/>
            <a:r>
              <a:rPr lang="en-US" sz="1600" dirty="0"/>
              <a:t>Added scope to fabricate a second back flange for Carousel early integration, reducing risk to carousel and I&amp;T of re-integrating it at SLAC</a:t>
            </a:r>
          </a:p>
          <a:p>
            <a:pPr lvl="1"/>
            <a:r>
              <a:rPr lang="en-US" sz="1600" dirty="0"/>
              <a:t>$258K increase in cost to 3.06.01.02</a:t>
            </a:r>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461675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CB&amp;S Baseline Changes since CD-2 (cont.)</a:t>
            </a:r>
          </a:p>
        </p:txBody>
      </p:sp>
      <p:sp>
        <p:nvSpPr>
          <p:cNvPr id="3" name="Text Placeholder 2"/>
          <p:cNvSpPr>
            <a:spLocks noGrp="1"/>
          </p:cNvSpPr>
          <p:nvPr>
            <p:ph type="body" idx="1"/>
          </p:nvPr>
        </p:nvSpPr>
        <p:spPr/>
        <p:txBody>
          <a:bodyPr>
            <a:normAutofit fontScale="85000" lnSpcReduction="20000"/>
          </a:bodyPr>
          <a:lstStyle/>
          <a:p>
            <a:r>
              <a:rPr lang="en-US" sz="1800" dirty="0"/>
              <a:t>BCR-036, Shutter FDR </a:t>
            </a:r>
            <a:r>
              <a:rPr lang="en-US" sz="1800" dirty="0" err="1"/>
              <a:t>Replan</a:t>
            </a:r>
            <a:r>
              <a:rPr lang="en-US" sz="1800" dirty="0"/>
              <a:t> (9/2016)</a:t>
            </a:r>
          </a:p>
          <a:p>
            <a:pPr lvl="1"/>
            <a:r>
              <a:rPr lang="en-US" sz="1600" dirty="0"/>
              <a:t>Re-scheduling of FDR to occur before full-up prototype is built</a:t>
            </a:r>
          </a:p>
          <a:p>
            <a:pPr lvl="1"/>
            <a:r>
              <a:rPr lang="en-US" sz="1600" dirty="0"/>
              <a:t>$47K reduction in cost to 3.06.02.02</a:t>
            </a:r>
          </a:p>
          <a:p>
            <a:r>
              <a:rPr lang="en-US" sz="1800" dirty="0"/>
              <a:t>BCR-039, Camera Re-org: no scope or organizational changes (10/2016)</a:t>
            </a:r>
          </a:p>
          <a:p>
            <a:r>
              <a:rPr lang="it-IT" sz="1800" dirty="0"/>
              <a:t>BCR-040,CBM testing scope per LCN-1681 (10/2016)</a:t>
            </a:r>
          </a:p>
          <a:p>
            <a:pPr lvl="1"/>
            <a:r>
              <a:rPr lang="en-US" sz="1600" dirty="0"/>
              <a:t>Added test time to more completely verify purge system performance</a:t>
            </a:r>
          </a:p>
          <a:p>
            <a:pPr lvl="1"/>
            <a:r>
              <a:rPr lang="en-US" sz="1600" dirty="0"/>
              <a:t>$67K increase in cost to 3.06.01.02</a:t>
            </a:r>
          </a:p>
          <a:p>
            <a:r>
              <a:rPr lang="en-US" sz="1800" dirty="0"/>
              <a:t>BCR-044, FY17 rate update: no scope changes (1/2017)</a:t>
            </a:r>
          </a:p>
          <a:p>
            <a:r>
              <a:rPr lang="en-US" sz="1800" dirty="0"/>
              <a:t>BCR-054, AWARD of Back Flange Contract (5/2017)</a:t>
            </a:r>
          </a:p>
          <a:p>
            <a:pPr lvl="1"/>
            <a:r>
              <a:rPr lang="en-US" sz="1600" dirty="0"/>
              <a:t>Align budget with contracted cost of back flange</a:t>
            </a:r>
          </a:p>
          <a:p>
            <a:pPr lvl="1"/>
            <a:r>
              <a:rPr lang="en-US" sz="1600" dirty="0"/>
              <a:t>$36k net increase in cost to 3.06.01.02</a:t>
            </a:r>
          </a:p>
          <a:p>
            <a:r>
              <a:rPr lang="en-US" sz="1800" dirty="0"/>
              <a:t>BCR-056, Camera Housing Award and Scope Update (6/2017)</a:t>
            </a:r>
          </a:p>
          <a:p>
            <a:pPr lvl="1"/>
            <a:r>
              <a:rPr lang="en-US" sz="1600" dirty="0"/>
              <a:t>Align budget with contracted cost of back flange</a:t>
            </a:r>
          </a:p>
          <a:p>
            <a:pPr lvl="1"/>
            <a:r>
              <a:rPr lang="en-US" sz="1600" dirty="0"/>
              <a:t>$35K net increase in cost to 3.06.01.02</a:t>
            </a:r>
          </a:p>
          <a:p>
            <a:r>
              <a:rPr lang="en-US" sz="1800" dirty="0"/>
              <a:t>BCR-062, Change CAM  Camera Body &amp; Shutter (10/2017)</a:t>
            </a:r>
          </a:p>
          <a:p>
            <a:pPr lvl="1"/>
            <a:endParaRPr lang="en-US" sz="1600" dirty="0"/>
          </a:p>
          <a:p>
            <a:r>
              <a:rPr lang="en-US" sz="1800" dirty="0"/>
              <a:t>There were also some BCRs to cover planning package conversion to activities, that are not included in the above list</a:t>
            </a:r>
          </a:p>
        </p:txBody>
      </p:sp>
    </p:spTree>
    <p:extLst>
      <p:ext uri="{BB962C8B-B14F-4D97-AF65-F5344CB8AC3E}">
        <p14:creationId xmlns:p14="http://schemas.microsoft.com/office/powerpoint/2010/main" val="3566783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CB&amp;P requirements and flow-down</a:t>
            </a:r>
          </a:p>
        </p:txBody>
      </p:sp>
      <p:sp>
        <p:nvSpPr>
          <p:cNvPr id="2" name="Content Placeholder 1"/>
          <p:cNvSpPr>
            <a:spLocks noGrp="1"/>
          </p:cNvSpPr>
          <p:nvPr>
            <p:ph idx="1"/>
          </p:nvPr>
        </p:nvSpPr>
        <p:spPr>
          <a:xfrm>
            <a:off x="152401" y="760810"/>
            <a:ext cx="4759842" cy="3982640"/>
          </a:xfrm>
        </p:spPr>
        <p:txBody>
          <a:bodyPr>
            <a:normAutofit fontScale="70000" lnSpcReduction="20000"/>
          </a:bodyPr>
          <a:lstStyle/>
          <a:p>
            <a:r>
              <a:rPr lang="en-US" dirty="0" smtClean="0"/>
              <a:t>Camera body and purge system requirements originate from 4 sources</a:t>
            </a:r>
          </a:p>
          <a:p>
            <a:pPr lvl="1"/>
            <a:r>
              <a:rPr lang="en-US" dirty="0" smtClean="0"/>
              <a:t>Flow-down from higher-level requirements derived from science and system specifications </a:t>
            </a:r>
          </a:p>
          <a:p>
            <a:pPr lvl="1"/>
            <a:r>
              <a:rPr lang="en-US" dirty="0" smtClean="0"/>
              <a:t>LSST system-level interface agreements</a:t>
            </a:r>
          </a:p>
          <a:p>
            <a:pPr lvl="1"/>
            <a:r>
              <a:rPr lang="en-US" dirty="0" smtClean="0"/>
              <a:t>Camera-level plans and standards</a:t>
            </a:r>
          </a:p>
          <a:p>
            <a:pPr lvl="2"/>
            <a:r>
              <a:rPr lang="en-US" dirty="0" smtClean="0"/>
              <a:t>Mechanical standards</a:t>
            </a:r>
          </a:p>
          <a:p>
            <a:pPr lvl="2"/>
            <a:r>
              <a:rPr lang="en-US" dirty="0" smtClean="0"/>
              <a:t>Camera hardware protection plan</a:t>
            </a:r>
          </a:p>
          <a:p>
            <a:pPr lvl="2"/>
            <a:r>
              <a:rPr lang="en-US" dirty="0" smtClean="0"/>
              <a:t>Grounding and shielding plan</a:t>
            </a:r>
          </a:p>
          <a:p>
            <a:pPr lvl="2"/>
            <a:r>
              <a:rPr lang="en-US" dirty="0" smtClean="0"/>
              <a:t>Contamination control plan</a:t>
            </a:r>
          </a:p>
          <a:p>
            <a:pPr lvl="1"/>
            <a:r>
              <a:rPr lang="en-US" dirty="0" smtClean="0"/>
              <a:t>Camera internal interface agreements</a:t>
            </a:r>
          </a:p>
          <a:p>
            <a:pPr lvl="2"/>
            <a:r>
              <a:rPr lang="en-US" dirty="0" smtClean="0"/>
              <a:t>Interface control documents</a:t>
            </a:r>
          </a:p>
          <a:p>
            <a:pPr lvl="2"/>
            <a:r>
              <a:rPr lang="en-US" dirty="0" smtClean="0"/>
              <a:t>Interface definition drawings</a:t>
            </a:r>
          </a:p>
          <a:p>
            <a:endParaRPr lang="en-US" dirty="0" smtClean="0"/>
          </a:p>
          <a:p>
            <a:r>
              <a:rPr lang="en-US" dirty="0" smtClean="0"/>
              <a:t>These are all flowed down to LCA-55, the “Camera Body and Purge System Specification”</a:t>
            </a:r>
            <a:endParaRPr lang="en-US" dirty="0"/>
          </a:p>
        </p:txBody>
      </p:sp>
      <p:sp>
        <p:nvSpPr>
          <p:cNvPr id="3" name="Slide Number Placeholder 2"/>
          <p:cNvSpPr>
            <a:spLocks noGrp="1"/>
          </p:cNvSpPr>
          <p:nvPr>
            <p:ph type="sldNum" sz="quarter" idx="4294967295"/>
          </p:nvPr>
        </p:nvSpPr>
        <p:spPr>
          <a:xfrm>
            <a:off x="8251825" y="4902200"/>
            <a:ext cx="892175" cy="182563"/>
          </a:xfrm>
          <a:prstGeom prst="rect">
            <a:avLst/>
          </a:prstGeom>
        </p:spPr>
        <p:txBody>
          <a:bodyPr/>
          <a:lstStyle/>
          <a:p>
            <a:fld id="{7887A4CB-FE34-4586-B44A-21A47CBBE5D9}" type="slidenum">
              <a:rPr lang="en-US" smtClean="0"/>
              <a:pPr/>
              <a:t>64</a:t>
            </a:fld>
            <a:endParaRPr lang="en-US" dirty="0"/>
          </a:p>
        </p:txBody>
      </p:sp>
      <p:sp>
        <p:nvSpPr>
          <p:cNvPr id="10" name="TextBox 9"/>
          <p:cNvSpPr txBox="1"/>
          <p:nvPr/>
        </p:nvSpPr>
        <p:spPr bwMode="auto">
          <a:xfrm>
            <a:off x="6662427" y="3929671"/>
            <a:ext cx="1524000" cy="342900"/>
          </a:xfrm>
          <a:prstGeom prst="rect">
            <a:avLst/>
          </a:prstGeom>
          <a:solidFill>
            <a:schemeClr val="accent4">
              <a:lumMod val="20000"/>
              <a:lumOff val="80000"/>
            </a:schemeClr>
          </a:solidFill>
          <a:ln>
            <a:solidFill>
              <a:srgbClr val="0000CC"/>
            </a:solidFill>
          </a:ln>
        </p:spPr>
        <p:txBody>
          <a:bodyPr lIns="45720" rIns="45720" anchor="ctr"/>
          <a:lstStyle/>
          <a:p>
            <a:pPr algn="ctr">
              <a:defRPr/>
            </a:pPr>
            <a:r>
              <a:rPr lang="en-US" sz="1200" b="1" dirty="0">
                <a:solidFill>
                  <a:prstClr val="black"/>
                </a:solidFill>
              </a:rPr>
              <a:t>Camera Subsystem </a:t>
            </a:r>
            <a:r>
              <a:rPr lang="en-US" sz="1200" b="1" dirty="0" smtClean="0">
                <a:solidFill>
                  <a:prstClr val="black"/>
                </a:solidFill>
              </a:rPr>
              <a:t>Specifications</a:t>
            </a:r>
            <a:endParaRPr lang="en-US" sz="1200" b="1" dirty="0">
              <a:solidFill>
                <a:prstClr val="black"/>
              </a:solidFill>
            </a:endParaRPr>
          </a:p>
        </p:txBody>
      </p:sp>
      <p:cxnSp>
        <p:nvCxnSpPr>
          <p:cNvPr id="11" name="Straight Arrow Connector 10"/>
          <p:cNvCxnSpPr/>
          <p:nvPr/>
        </p:nvCxnSpPr>
        <p:spPr bwMode="auto">
          <a:xfrm>
            <a:off x="8778414" y="1652588"/>
            <a:ext cx="0" cy="3148013"/>
          </a:xfrm>
          <a:prstGeom prst="straightConnector1">
            <a:avLst/>
          </a:prstGeom>
          <a:ln w="19050">
            <a:solidFill>
              <a:srgbClr val="99003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5527214" y="692944"/>
            <a:ext cx="1600200" cy="342900"/>
          </a:xfrm>
          <a:prstGeom prst="rect">
            <a:avLst/>
          </a:prstGeom>
          <a:solidFill>
            <a:schemeClr val="accent5">
              <a:lumMod val="90000"/>
            </a:schemeClr>
          </a:solidFill>
          <a:ln>
            <a:solidFill>
              <a:srgbClr val="0000CC"/>
            </a:solidFill>
          </a:ln>
        </p:spPr>
        <p:txBody>
          <a:bodyPr lIns="45720" rIns="45720" anchor="ctr"/>
          <a:lstStyle/>
          <a:p>
            <a:pPr algn="ctr">
              <a:defRPr/>
            </a:pPr>
            <a:r>
              <a:rPr lang="en-US" sz="1200" b="1">
                <a:solidFill>
                  <a:prstClr val="black"/>
                </a:solidFill>
              </a:rPr>
              <a:t>LSST Science Req’s Doc (SRD)</a:t>
            </a:r>
          </a:p>
        </p:txBody>
      </p:sp>
      <p:sp>
        <p:nvSpPr>
          <p:cNvPr id="13" name="TextBox 12"/>
          <p:cNvSpPr txBox="1"/>
          <p:nvPr/>
        </p:nvSpPr>
        <p:spPr bwMode="auto">
          <a:xfrm>
            <a:off x="5527214" y="1150144"/>
            <a:ext cx="1600200" cy="342900"/>
          </a:xfrm>
          <a:prstGeom prst="rect">
            <a:avLst/>
          </a:prstGeom>
          <a:solidFill>
            <a:schemeClr val="accent5">
              <a:lumMod val="90000"/>
            </a:schemeClr>
          </a:solidFill>
          <a:ln>
            <a:solidFill>
              <a:srgbClr val="0000CC"/>
            </a:solidFill>
          </a:ln>
        </p:spPr>
        <p:txBody>
          <a:bodyPr lIns="45720" rIns="45720" anchor="ctr"/>
          <a:lstStyle/>
          <a:p>
            <a:pPr algn="ctr">
              <a:defRPr/>
            </a:pPr>
            <a:r>
              <a:rPr lang="en-US" sz="1200" b="1">
                <a:solidFill>
                  <a:prstClr val="black"/>
                </a:solidFill>
              </a:rPr>
              <a:t>LSST System Req’s (LSR)</a:t>
            </a:r>
          </a:p>
        </p:txBody>
      </p:sp>
      <p:cxnSp>
        <p:nvCxnSpPr>
          <p:cNvPr id="14" name="Straight Arrow Connector 13"/>
          <p:cNvCxnSpPr>
            <a:stCxn id="12" idx="2"/>
            <a:endCxn id="13" idx="0"/>
          </p:cNvCxnSpPr>
          <p:nvPr/>
        </p:nvCxnSpPr>
        <p:spPr bwMode="auto">
          <a:xfrm rot="5400000">
            <a:off x="6270165" y="1092598"/>
            <a:ext cx="114300" cy="3175"/>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bwMode="auto">
          <a:xfrm>
            <a:off x="5527214" y="1664494"/>
            <a:ext cx="1600200" cy="342900"/>
          </a:xfrm>
          <a:prstGeom prst="rect">
            <a:avLst/>
          </a:prstGeom>
          <a:solidFill>
            <a:schemeClr val="accent5">
              <a:lumMod val="90000"/>
            </a:schemeClr>
          </a:solidFill>
          <a:ln>
            <a:solidFill>
              <a:srgbClr val="0000CC"/>
            </a:solidFill>
          </a:ln>
        </p:spPr>
        <p:txBody>
          <a:bodyPr lIns="45720" rIns="45720" anchor="ctr"/>
          <a:lstStyle/>
          <a:p>
            <a:pPr algn="ctr">
              <a:defRPr/>
            </a:pPr>
            <a:r>
              <a:rPr lang="en-US" sz="1200" b="1">
                <a:solidFill>
                  <a:prstClr val="black"/>
                </a:solidFill>
              </a:rPr>
              <a:t>Observatory System Spec (OSS)</a:t>
            </a:r>
          </a:p>
        </p:txBody>
      </p:sp>
      <p:cxnSp>
        <p:nvCxnSpPr>
          <p:cNvPr id="16" name="Straight Arrow Connector 15"/>
          <p:cNvCxnSpPr>
            <a:stCxn id="13" idx="2"/>
            <a:endCxn id="15" idx="0"/>
          </p:cNvCxnSpPr>
          <p:nvPr/>
        </p:nvCxnSpPr>
        <p:spPr bwMode="auto">
          <a:xfrm rot="5400000">
            <a:off x="6241590" y="1578373"/>
            <a:ext cx="171450" cy="3175"/>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5358942" y="2272903"/>
            <a:ext cx="1260475" cy="342900"/>
          </a:xfrm>
          <a:prstGeom prst="rect">
            <a:avLst/>
          </a:prstGeom>
          <a:solidFill>
            <a:schemeClr val="accent1">
              <a:lumMod val="20000"/>
              <a:lumOff val="80000"/>
            </a:schemeClr>
          </a:solidFill>
          <a:ln>
            <a:solidFill>
              <a:srgbClr val="1F497D"/>
            </a:solidFill>
          </a:ln>
        </p:spPr>
        <p:txBody>
          <a:bodyPr lIns="45720" rIns="45720" anchor="ctr"/>
          <a:lstStyle/>
          <a:p>
            <a:pPr algn="ctr">
              <a:defRPr/>
            </a:pPr>
            <a:r>
              <a:rPr lang="en-US" sz="1200" b="1" dirty="0">
                <a:solidFill>
                  <a:prstClr val="black"/>
                </a:solidFill>
              </a:rPr>
              <a:t>LSE-59: Camera Requirements</a:t>
            </a:r>
          </a:p>
        </p:txBody>
      </p:sp>
      <p:sp>
        <p:nvSpPr>
          <p:cNvPr id="18" name="TextBox 17"/>
          <p:cNvSpPr txBox="1"/>
          <p:nvPr/>
        </p:nvSpPr>
        <p:spPr bwMode="auto">
          <a:xfrm>
            <a:off x="6698789" y="2272903"/>
            <a:ext cx="852488" cy="342900"/>
          </a:xfrm>
          <a:prstGeom prst="rect">
            <a:avLst/>
          </a:prstGeom>
          <a:solidFill>
            <a:schemeClr val="accent1">
              <a:lumMod val="20000"/>
              <a:lumOff val="80000"/>
            </a:schemeClr>
          </a:solidFill>
          <a:ln>
            <a:solidFill>
              <a:srgbClr val="0000CC"/>
            </a:solidFill>
          </a:ln>
        </p:spPr>
        <p:txBody>
          <a:bodyPr lIns="45720" rIns="45720" anchor="ctr"/>
          <a:lstStyle/>
          <a:p>
            <a:pPr algn="ctr">
              <a:defRPr/>
            </a:pPr>
            <a:r>
              <a:rPr lang="en-US" sz="1200" b="1">
                <a:solidFill>
                  <a:prstClr val="black"/>
                </a:solidFill>
              </a:rPr>
              <a:t>Tel &amp; Site Req’s</a:t>
            </a:r>
          </a:p>
        </p:txBody>
      </p:sp>
      <p:sp>
        <p:nvSpPr>
          <p:cNvPr id="19" name="TextBox 18"/>
          <p:cNvSpPr txBox="1"/>
          <p:nvPr/>
        </p:nvSpPr>
        <p:spPr bwMode="auto">
          <a:xfrm>
            <a:off x="4555664" y="2272903"/>
            <a:ext cx="666750" cy="342900"/>
          </a:xfrm>
          <a:prstGeom prst="rect">
            <a:avLst/>
          </a:prstGeom>
          <a:solidFill>
            <a:schemeClr val="accent1">
              <a:lumMod val="20000"/>
              <a:lumOff val="80000"/>
            </a:schemeClr>
          </a:solidFill>
          <a:ln>
            <a:solidFill>
              <a:srgbClr val="0000CC"/>
            </a:solidFill>
          </a:ln>
        </p:spPr>
        <p:txBody>
          <a:bodyPr lIns="45720" rIns="45720" anchor="ctr"/>
          <a:lstStyle/>
          <a:p>
            <a:pPr algn="ctr">
              <a:defRPr/>
            </a:pPr>
            <a:r>
              <a:rPr lang="en-US" sz="1200" b="1">
                <a:solidFill>
                  <a:prstClr val="black"/>
                </a:solidFill>
              </a:rPr>
              <a:t>DM Req’s</a:t>
            </a:r>
          </a:p>
        </p:txBody>
      </p:sp>
      <p:cxnSp>
        <p:nvCxnSpPr>
          <p:cNvPr id="20" name="Elbow Connector 19"/>
          <p:cNvCxnSpPr>
            <a:stCxn id="15" idx="2"/>
            <a:endCxn id="18" idx="0"/>
          </p:cNvCxnSpPr>
          <p:nvPr/>
        </p:nvCxnSpPr>
        <p:spPr bwMode="auto">
          <a:xfrm rot="16200000" flipH="1">
            <a:off x="6593816" y="1740893"/>
            <a:ext cx="265509" cy="798513"/>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5" idx="2"/>
            <a:endCxn id="19" idx="0"/>
          </p:cNvCxnSpPr>
          <p:nvPr/>
        </p:nvCxnSpPr>
        <p:spPr bwMode="auto">
          <a:xfrm rot="5400000">
            <a:off x="5475424" y="1421012"/>
            <a:ext cx="265509" cy="1438275"/>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bwMode="auto">
          <a:xfrm>
            <a:off x="7635414" y="2272903"/>
            <a:ext cx="508000" cy="342900"/>
          </a:xfrm>
          <a:prstGeom prst="rect">
            <a:avLst/>
          </a:prstGeom>
          <a:solidFill>
            <a:schemeClr val="accent1">
              <a:lumMod val="20000"/>
              <a:lumOff val="80000"/>
            </a:schemeClr>
          </a:solidFill>
          <a:ln>
            <a:solidFill>
              <a:srgbClr val="0000CC"/>
            </a:solidFill>
          </a:ln>
        </p:spPr>
        <p:txBody>
          <a:bodyPr lIns="45720" rIns="45720" anchor="ctr"/>
          <a:lstStyle/>
          <a:p>
            <a:pPr algn="ctr">
              <a:defRPr/>
            </a:pPr>
            <a:r>
              <a:rPr lang="en-US" sz="1200" b="1">
                <a:solidFill>
                  <a:prstClr val="black"/>
                </a:solidFill>
              </a:rPr>
              <a:t>OCS Req’s</a:t>
            </a:r>
          </a:p>
        </p:txBody>
      </p:sp>
      <p:cxnSp>
        <p:nvCxnSpPr>
          <p:cNvPr id="23" name="Elbow Connector 22"/>
          <p:cNvCxnSpPr>
            <a:stCxn id="15" idx="2"/>
            <a:endCxn id="22" idx="0"/>
          </p:cNvCxnSpPr>
          <p:nvPr/>
        </p:nvCxnSpPr>
        <p:spPr bwMode="auto">
          <a:xfrm rot="16200000" flipH="1">
            <a:off x="6975611" y="1359098"/>
            <a:ext cx="265509" cy="1562100"/>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5" idx="2"/>
            <a:endCxn id="17" idx="0"/>
          </p:cNvCxnSpPr>
          <p:nvPr/>
        </p:nvCxnSpPr>
        <p:spPr bwMode="auto">
          <a:xfrm rot="5400000">
            <a:off x="6025493" y="1971081"/>
            <a:ext cx="265509" cy="338137"/>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5086156" y="3292193"/>
            <a:ext cx="1600200" cy="342900"/>
          </a:xfrm>
          <a:prstGeom prst="rect">
            <a:avLst/>
          </a:prstGeom>
          <a:solidFill>
            <a:schemeClr val="accent3">
              <a:lumMod val="20000"/>
              <a:lumOff val="80000"/>
            </a:schemeClr>
          </a:solidFill>
          <a:ln>
            <a:solidFill>
              <a:srgbClr val="1F497D"/>
            </a:solidFill>
          </a:ln>
        </p:spPr>
        <p:txBody>
          <a:bodyPr lIns="45720" rIns="45720" anchor="ctr"/>
          <a:lstStyle/>
          <a:p>
            <a:pPr algn="ctr">
              <a:defRPr/>
            </a:pPr>
            <a:r>
              <a:rPr lang="en-US" sz="1200" b="1">
                <a:solidFill>
                  <a:prstClr val="black"/>
                </a:solidFill>
              </a:rPr>
              <a:t>LCA-48:  Camera Specification</a:t>
            </a:r>
          </a:p>
        </p:txBody>
      </p:sp>
      <p:cxnSp>
        <p:nvCxnSpPr>
          <p:cNvPr id="26" name="Elbow Connector 25"/>
          <p:cNvCxnSpPr>
            <a:stCxn id="17" idx="2"/>
            <a:endCxn id="25" idx="0"/>
          </p:cNvCxnSpPr>
          <p:nvPr/>
        </p:nvCxnSpPr>
        <p:spPr bwMode="auto">
          <a:xfrm rot="5400000">
            <a:off x="5599524" y="2902539"/>
            <a:ext cx="676390" cy="102921"/>
          </a:xfrm>
          <a:prstGeom prst="bentConnector3">
            <a:avLst>
              <a:gd name="adj1" fmla="val 39438"/>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5" idx="2"/>
            <a:endCxn id="10" idx="0"/>
          </p:cNvCxnSpPr>
          <p:nvPr/>
        </p:nvCxnSpPr>
        <p:spPr bwMode="auto">
          <a:xfrm rot="16200000" flipH="1">
            <a:off x="6508054" y="3013297"/>
            <a:ext cx="294578" cy="1538171"/>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9" idx="2"/>
            <a:endCxn id="38" idx="0"/>
          </p:cNvCxnSpPr>
          <p:nvPr/>
        </p:nvCxnSpPr>
        <p:spPr bwMode="auto">
          <a:xfrm rot="16200000" flipH="1">
            <a:off x="5615629" y="4362314"/>
            <a:ext cx="190772" cy="1"/>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5" idx="2"/>
            <a:endCxn id="39" idx="0"/>
          </p:cNvCxnSpPr>
          <p:nvPr/>
        </p:nvCxnSpPr>
        <p:spPr bwMode="auto">
          <a:xfrm rot="5400000">
            <a:off x="5654171" y="3691940"/>
            <a:ext cx="288935" cy="175243"/>
          </a:xfrm>
          <a:prstGeom prst="bentConnector3">
            <a:avLst>
              <a:gd name="adj1" fmla="val 50000"/>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4594799" y="3104732"/>
            <a:ext cx="3864531" cy="0"/>
          </a:xfrm>
          <a:prstGeom prst="line">
            <a:avLst/>
          </a:prstGeom>
          <a:ln>
            <a:solidFill>
              <a:srgbClr val="0000CC"/>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flipH="1">
            <a:off x="8363241" y="3103359"/>
            <a:ext cx="1" cy="1697242"/>
          </a:xfrm>
          <a:prstGeom prst="straightConnector1">
            <a:avLst/>
          </a:prstGeom>
          <a:ln w="1905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75"/>
          <p:cNvSpPr txBox="1">
            <a:spLocks noChangeArrowheads="1"/>
          </p:cNvSpPr>
          <p:nvPr/>
        </p:nvSpPr>
        <p:spPr bwMode="auto">
          <a:xfrm rot="5400000">
            <a:off x="7873718" y="3559537"/>
            <a:ext cx="964406" cy="461665"/>
          </a:xfrm>
          <a:prstGeom prst="rect">
            <a:avLst/>
          </a:prstGeom>
          <a:solidFill>
            <a:schemeClr val="bg1"/>
          </a:solidFill>
          <a:ln w="9525">
            <a:noFill/>
            <a:miter lim="800000"/>
            <a:headEnd/>
            <a:tailEnd/>
          </a:ln>
        </p:spPr>
        <p:txBody>
          <a:bodyPr lIns="45720" rIns="45720">
            <a:spAutoFit/>
          </a:bodyPr>
          <a:lstStyle/>
          <a:p>
            <a:pPr algn="ctr"/>
            <a:r>
              <a:rPr lang="en-US" sz="1200" b="1">
                <a:solidFill>
                  <a:srgbClr val="000099"/>
                </a:solidFill>
              </a:rPr>
              <a:t>Camera control</a:t>
            </a:r>
          </a:p>
        </p:txBody>
      </p:sp>
      <p:cxnSp>
        <p:nvCxnSpPr>
          <p:cNvPr id="33" name="Straight Arrow Connector 32"/>
          <p:cNvCxnSpPr/>
          <p:nvPr/>
        </p:nvCxnSpPr>
        <p:spPr bwMode="auto">
          <a:xfrm flipH="1">
            <a:off x="8365846" y="685800"/>
            <a:ext cx="1" cy="2417500"/>
          </a:xfrm>
          <a:prstGeom prst="straightConnector1">
            <a:avLst/>
          </a:prstGeom>
          <a:ln w="19050">
            <a:solidFill>
              <a:srgbClr val="00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51"/>
          <p:cNvSpPr txBox="1">
            <a:spLocks noChangeArrowheads="1"/>
          </p:cNvSpPr>
          <p:nvPr/>
        </p:nvSpPr>
        <p:spPr bwMode="auto">
          <a:xfrm rot="5400000">
            <a:off x="7722512" y="1741984"/>
            <a:ext cx="1293019" cy="461665"/>
          </a:xfrm>
          <a:prstGeom prst="rect">
            <a:avLst/>
          </a:prstGeom>
          <a:solidFill>
            <a:schemeClr val="bg1"/>
          </a:solidFill>
          <a:ln w="9525">
            <a:noFill/>
            <a:miter lim="800000"/>
            <a:headEnd/>
            <a:tailEnd/>
          </a:ln>
        </p:spPr>
        <p:txBody>
          <a:bodyPr lIns="45720" rIns="45720">
            <a:spAutoFit/>
          </a:bodyPr>
          <a:lstStyle/>
          <a:p>
            <a:pPr algn="ctr"/>
            <a:r>
              <a:rPr lang="en-US" sz="1200" b="1" dirty="0">
                <a:solidFill>
                  <a:srgbClr val="000099"/>
                </a:solidFill>
              </a:rPr>
              <a:t>LSST project control</a:t>
            </a:r>
          </a:p>
        </p:txBody>
      </p:sp>
      <p:cxnSp>
        <p:nvCxnSpPr>
          <p:cNvPr id="35" name="Straight Arrow Connector 34"/>
          <p:cNvCxnSpPr/>
          <p:nvPr/>
        </p:nvCxnSpPr>
        <p:spPr bwMode="auto">
          <a:xfrm rot="5400000">
            <a:off x="8293831" y="1168004"/>
            <a:ext cx="959644" cy="0"/>
          </a:xfrm>
          <a:prstGeom prst="straightConnector1">
            <a:avLst/>
          </a:prstGeom>
          <a:ln w="19050">
            <a:solidFill>
              <a:srgbClr val="99003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51"/>
          <p:cNvSpPr txBox="1">
            <a:spLocks noChangeArrowheads="1"/>
          </p:cNvSpPr>
          <p:nvPr/>
        </p:nvSpPr>
        <p:spPr bwMode="auto">
          <a:xfrm rot="5400000">
            <a:off x="8441667" y="886837"/>
            <a:ext cx="670322" cy="553998"/>
          </a:xfrm>
          <a:prstGeom prst="rect">
            <a:avLst/>
          </a:prstGeom>
          <a:solidFill>
            <a:schemeClr val="bg1"/>
          </a:solidFill>
          <a:ln w="9525">
            <a:noFill/>
            <a:miter lim="800000"/>
            <a:headEnd/>
            <a:tailEnd/>
          </a:ln>
        </p:spPr>
        <p:txBody>
          <a:bodyPr lIns="0" tIns="0" rIns="0" bIns="0">
            <a:spAutoFit/>
          </a:bodyPr>
          <a:lstStyle/>
          <a:p>
            <a:pPr algn="ctr"/>
            <a:r>
              <a:rPr lang="en-US" sz="1200" b="1" dirty="0">
                <a:solidFill>
                  <a:srgbClr val="990033"/>
                </a:solidFill>
              </a:rPr>
              <a:t>“physics </a:t>
            </a:r>
            <a:r>
              <a:rPr lang="en-US" sz="1200" b="1" dirty="0" err="1">
                <a:solidFill>
                  <a:srgbClr val="990033"/>
                </a:solidFill>
              </a:rPr>
              <a:t>req’s</a:t>
            </a:r>
            <a:r>
              <a:rPr lang="en-US" sz="1200" b="1" dirty="0">
                <a:solidFill>
                  <a:srgbClr val="990033"/>
                </a:solidFill>
              </a:rPr>
              <a:t> doc’s”</a:t>
            </a:r>
          </a:p>
        </p:txBody>
      </p:sp>
      <p:sp>
        <p:nvSpPr>
          <p:cNvPr id="37" name="TextBox 51"/>
          <p:cNvSpPr txBox="1">
            <a:spLocks noChangeArrowheads="1"/>
          </p:cNvSpPr>
          <p:nvPr/>
        </p:nvSpPr>
        <p:spPr bwMode="auto">
          <a:xfrm rot="5400000">
            <a:off x="8180522" y="2555557"/>
            <a:ext cx="1189434" cy="369332"/>
          </a:xfrm>
          <a:prstGeom prst="rect">
            <a:avLst/>
          </a:prstGeom>
          <a:solidFill>
            <a:schemeClr val="bg1"/>
          </a:solidFill>
          <a:ln w="9525">
            <a:noFill/>
            <a:miter lim="800000"/>
            <a:headEnd/>
            <a:tailEnd/>
          </a:ln>
        </p:spPr>
        <p:txBody>
          <a:bodyPr lIns="0" tIns="0" rIns="0" bIns="0">
            <a:spAutoFit/>
          </a:bodyPr>
          <a:lstStyle/>
          <a:p>
            <a:pPr algn="ctr"/>
            <a:r>
              <a:rPr lang="en-US" sz="1200" b="1">
                <a:solidFill>
                  <a:srgbClr val="990033"/>
                </a:solidFill>
              </a:rPr>
              <a:t>“engineering spec’s”</a:t>
            </a:r>
          </a:p>
        </p:txBody>
      </p:sp>
      <p:sp>
        <p:nvSpPr>
          <p:cNvPr id="38" name="TextBox 37"/>
          <p:cNvSpPr txBox="1"/>
          <p:nvPr/>
        </p:nvSpPr>
        <p:spPr bwMode="auto">
          <a:xfrm>
            <a:off x="4951395" y="4457700"/>
            <a:ext cx="1519238" cy="342900"/>
          </a:xfrm>
          <a:prstGeom prst="rect">
            <a:avLst/>
          </a:prstGeom>
          <a:solidFill>
            <a:srgbClr val="92D050"/>
          </a:solidFill>
          <a:ln>
            <a:solidFill>
              <a:srgbClr val="0000CC"/>
            </a:solidFill>
          </a:ln>
        </p:spPr>
        <p:txBody>
          <a:bodyPr lIns="45720" rIns="45720" anchor="ctr"/>
          <a:lstStyle/>
          <a:p>
            <a:pPr algn="ctr">
              <a:defRPr/>
            </a:pPr>
            <a:r>
              <a:rPr lang="en-US" sz="1200" b="1" dirty="0" smtClean="0">
                <a:solidFill>
                  <a:prstClr val="black"/>
                </a:solidFill>
              </a:rPr>
              <a:t>LCA-13604: Purge System Spec</a:t>
            </a:r>
            <a:endParaRPr lang="en-US" sz="1200" b="1" dirty="0">
              <a:solidFill>
                <a:prstClr val="black"/>
              </a:solidFill>
            </a:endParaRPr>
          </a:p>
        </p:txBody>
      </p:sp>
      <p:sp>
        <p:nvSpPr>
          <p:cNvPr id="39" name="TextBox 38"/>
          <p:cNvSpPr txBox="1"/>
          <p:nvPr/>
        </p:nvSpPr>
        <p:spPr bwMode="auto">
          <a:xfrm>
            <a:off x="4934728" y="3924028"/>
            <a:ext cx="1552575" cy="342900"/>
          </a:xfrm>
          <a:prstGeom prst="rect">
            <a:avLst/>
          </a:prstGeom>
          <a:solidFill>
            <a:srgbClr val="92D050"/>
          </a:solidFill>
          <a:ln>
            <a:solidFill>
              <a:srgbClr val="0000CC"/>
            </a:solidFill>
          </a:ln>
        </p:spPr>
        <p:txBody>
          <a:bodyPr lIns="45720" rIns="45720" anchor="ctr"/>
          <a:lstStyle/>
          <a:p>
            <a:pPr algn="ctr">
              <a:defRPr/>
            </a:pPr>
            <a:r>
              <a:rPr lang="en-US" sz="1200" b="1" dirty="0" smtClean="0">
                <a:solidFill>
                  <a:prstClr val="black"/>
                </a:solidFill>
              </a:rPr>
              <a:t>LCA-55: Camera Body &amp; Purge Spec</a:t>
            </a:r>
            <a:endParaRPr lang="en-US" sz="1200" b="1" dirty="0">
              <a:solidFill>
                <a:prstClr val="black"/>
              </a:solidFill>
            </a:endParaRPr>
          </a:p>
        </p:txBody>
      </p:sp>
      <p:sp>
        <p:nvSpPr>
          <p:cNvPr id="40" name="TextBox 39"/>
          <p:cNvSpPr txBox="1"/>
          <p:nvPr/>
        </p:nvSpPr>
        <p:spPr bwMode="auto">
          <a:xfrm>
            <a:off x="6616484" y="2712762"/>
            <a:ext cx="1526736" cy="342900"/>
          </a:xfrm>
          <a:prstGeom prst="rect">
            <a:avLst/>
          </a:prstGeom>
          <a:solidFill>
            <a:schemeClr val="tx2">
              <a:lumMod val="20000"/>
              <a:lumOff val="80000"/>
            </a:schemeClr>
          </a:solidFill>
          <a:ln>
            <a:solidFill>
              <a:srgbClr val="0000CC"/>
            </a:solidFill>
          </a:ln>
        </p:spPr>
        <p:txBody>
          <a:bodyPr lIns="45720" rIns="45720" anchor="ctr"/>
          <a:lstStyle/>
          <a:p>
            <a:pPr algn="ctr">
              <a:defRPr/>
            </a:pPr>
            <a:r>
              <a:rPr lang="en-US" sz="1200" b="1" dirty="0" smtClean="0">
                <a:solidFill>
                  <a:prstClr val="black"/>
                </a:solidFill>
                <a:latin typeface="Arial" charset="0"/>
              </a:rPr>
              <a:t>System Interface </a:t>
            </a:r>
            <a:r>
              <a:rPr lang="en-US" sz="1200" b="1" dirty="0">
                <a:solidFill>
                  <a:prstClr val="black"/>
                </a:solidFill>
                <a:latin typeface="Arial" charset="0"/>
              </a:rPr>
              <a:t>Control Documents</a:t>
            </a:r>
          </a:p>
        </p:txBody>
      </p:sp>
      <p:cxnSp>
        <p:nvCxnSpPr>
          <p:cNvPr id="41" name="Elbow Connector 44"/>
          <p:cNvCxnSpPr>
            <a:stCxn id="40" idx="1"/>
            <a:endCxn id="25" idx="0"/>
          </p:cNvCxnSpPr>
          <p:nvPr/>
        </p:nvCxnSpPr>
        <p:spPr bwMode="auto">
          <a:xfrm rot="10800000" flipV="1">
            <a:off x="5886256" y="2884213"/>
            <a:ext cx="730228" cy="407981"/>
          </a:xfrm>
          <a:prstGeom prst="bentConnector2">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057479" y="3313601"/>
            <a:ext cx="1017638" cy="400110"/>
          </a:xfrm>
          <a:prstGeom prst="rect">
            <a:avLst/>
          </a:prstGeom>
          <a:noFill/>
        </p:spPr>
        <p:txBody>
          <a:bodyPr wrap="square" rtlCol="0">
            <a:spAutoFit/>
          </a:bodyPr>
          <a:lstStyle/>
          <a:p>
            <a:r>
              <a:rPr lang="en-US" sz="1000" dirty="0" smtClean="0">
                <a:solidFill>
                  <a:prstClr val="black"/>
                </a:solidFill>
              </a:rPr>
              <a:t>Camera Plans and Standards </a:t>
            </a:r>
            <a:endParaRPr lang="en-US" sz="1000" dirty="0">
              <a:solidFill>
                <a:prstClr val="black"/>
              </a:solidFill>
            </a:endParaRPr>
          </a:p>
        </p:txBody>
      </p:sp>
      <p:cxnSp>
        <p:nvCxnSpPr>
          <p:cNvPr id="43" name="Elbow Connector 44"/>
          <p:cNvCxnSpPr>
            <a:stCxn id="42" idx="1"/>
            <a:endCxn id="25" idx="3"/>
          </p:cNvCxnSpPr>
          <p:nvPr/>
        </p:nvCxnSpPr>
        <p:spPr bwMode="auto">
          <a:xfrm flipH="1" flipV="1">
            <a:off x="6686356" y="3463643"/>
            <a:ext cx="371123" cy="50013"/>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101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Camera body and purge system requirements</a:t>
            </a:r>
            <a:endParaRPr lang="en-US" dirty="0"/>
          </a:p>
        </p:txBody>
      </p:sp>
      <p:sp>
        <p:nvSpPr>
          <p:cNvPr id="2" name="Content Placeholder 1"/>
          <p:cNvSpPr>
            <a:spLocks noGrp="1"/>
          </p:cNvSpPr>
          <p:nvPr>
            <p:ph idx="1"/>
          </p:nvPr>
        </p:nvSpPr>
        <p:spPr/>
        <p:txBody>
          <a:bodyPr>
            <a:normAutofit fontScale="70000" lnSpcReduction="20000"/>
          </a:bodyPr>
          <a:lstStyle/>
          <a:p>
            <a:r>
              <a:rPr lang="en-US" dirty="0"/>
              <a:t>LCA-55, the “Camera Body and Purge System Specification” includes 6 general classes of requirements:</a:t>
            </a:r>
          </a:p>
          <a:p>
            <a:pPr lvl="1"/>
            <a:r>
              <a:rPr lang="en-US" dirty="0" smtClean="0"/>
              <a:t>Functional, misc.: control ranges, lifetime, materials</a:t>
            </a:r>
            <a:endParaRPr lang="en-US" dirty="0"/>
          </a:p>
          <a:p>
            <a:pPr lvl="1"/>
            <a:r>
              <a:rPr lang="en-US" dirty="0" smtClean="0"/>
              <a:t>Allocations: power, mass</a:t>
            </a:r>
            <a:endParaRPr lang="en-US" dirty="0"/>
          </a:p>
          <a:p>
            <a:pPr lvl="1"/>
            <a:r>
              <a:rPr lang="en-US" dirty="0"/>
              <a:t>Protection system </a:t>
            </a:r>
            <a:r>
              <a:rPr lang="en-US" dirty="0" smtClean="0"/>
              <a:t>functional: operational safety</a:t>
            </a:r>
            <a:endParaRPr lang="en-US" dirty="0"/>
          </a:p>
          <a:p>
            <a:pPr lvl="1"/>
            <a:r>
              <a:rPr lang="en-US" dirty="0" smtClean="0"/>
              <a:t>Environments: humidity, pressure, and temperature ranges</a:t>
            </a:r>
            <a:endParaRPr lang="en-US" dirty="0"/>
          </a:p>
          <a:p>
            <a:pPr lvl="1"/>
            <a:r>
              <a:rPr lang="en-US" dirty="0" smtClean="0"/>
              <a:t>Structural: operational, handling, and seismic loads</a:t>
            </a:r>
            <a:endParaRPr lang="en-US" dirty="0"/>
          </a:p>
          <a:p>
            <a:pPr lvl="1"/>
            <a:r>
              <a:rPr lang="en-US" dirty="0" smtClean="0"/>
              <a:t>Interfaces</a:t>
            </a:r>
            <a:endParaRPr lang="en-US" dirty="0"/>
          </a:p>
          <a:p>
            <a:endParaRPr lang="en-US" dirty="0" smtClean="0"/>
          </a:p>
          <a:p>
            <a:r>
              <a:rPr lang="en-US" dirty="0" smtClean="0"/>
              <a:t>The subsystem provides structural support and purge cooling for multiple subsystems, so many requirements address these interface needs of the supported subsystem component</a:t>
            </a:r>
          </a:p>
          <a:p>
            <a:pPr lvl="1"/>
            <a:r>
              <a:rPr lang="en-US" dirty="0" smtClean="0"/>
              <a:t>Structural support</a:t>
            </a:r>
          </a:p>
          <a:p>
            <a:pPr lvl="1"/>
            <a:r>
              <a:rPr lang="en-US" dirty="0" smtClean="0"/>
              <a:t>Placement of interfacing elements, along with allowed tolerances</a:t>
            </a:r>
          </a:p>
          <a:p>
            <a:pPr lvl="1"/>
            <a:r>
              <a:rPr lang="en-US" dirty="0" smtClean="0"/>
              <a:t>Purge air flow rates and cooling capacity needs</a:t>
            </a:r>
          </a:p>
          <a:p>
            <a:pPr lvl="1"/>
            <a:r>
              <a:rPr lang="en-US" dirty="0" smtClean="0"/>
              <a:t>Filtering and cleanliness of purge air flow through the camera volume</a:t>
            </a:r>
          </a:p>
          <a:p>
            <a:endParaRPr lang="en-US" dirty="0"/>
          </a:p>
          <a:p>
            <a:endParaRPr lang="en-US" dirty="0"/>
          </a:p>
        </p:txBody>
      </p:sp>
      <p:sp>
        <p:nvSpPr>
          <p:cNvPr id="4" name="Slide Number Placeholder 3"/>
          <p:cNvSpPr>
            <a:spLocks noGrp="1"/>
          </p:cNvSpPr>
          <p:nvPr>
            <p:ph type="sldNum" sz="quarter" idx="4294967295"/>
          </p:nvPr>
        </p:nvSpPr>
        <p:spPr>
          <a:xfrm>
            <a:off x="8251825" y="4902200"/>
            <a:ext cx="892175" cy="182563"/>
          </a:xfrm>
          <a:prstGeom prst="rect">
            <a:avLst/>
          </a:prstGeom>
        </p:spPr>
        <p:txBody>
          <a:bodyPr/>
          <a:lstStyle/>
          <a:p>
            <a:fld id="{7887A4CB-FE34-4586-B44A-21A47CBBE5D9}" type="slidenum">
              <a:rPr lang="en-US" smtClean="0"/>
              <a:pPr/>
              <a:t>65</a:t>
            </a:fld>
            <a:endParaRPr lang="en-US" dirty="0"/>
          </a:p>
        </p:txBody>
      </p:sp>
    </p:spTree>
    <p:extLst>
      <p:ext uri="{BB962C8B-B14F-4D97-AF65-F5344CB8AC3E}">
        <p14:creationId xmlns:p14="http://schemas.microsoft.com/office/powerpoint/2010/main" val="3340178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Requirements verification process planning</a:t>
            </a:r>
            <a:endParaRPr lang="en-US" dirty="0"/>
          </a:p>
        </p:txBody>
      </p:sp>
      <p:sp>
        <p:nvSpPr>
          <p:cNvPr id="2" name="Content Placeholder 1"/>
          <p:cNvSpPr>
            <a:spLocks noGrp="1"/>
          </p:cNvSpPr>
          <p:nvPr>
            <p:ph idx="1"/>
          </p:nvPr>
        </p:nvSpPr>
        <p:spPr/>
        <p:txBody>
          <a:bodyPr>
            <a:normAutofit fontScale="70000" lnSpcReduction="20000"/>
          </a:bodyPr>
          <a:lstStyle/>
          <a:p>
            <a:r>
              <a:rPr lang="en-US" dirty="0"/>
              <a:t>LCA-10807, “Camera Body and Purge System Verification Test Plan” describes plans for verifying we meet camera requirements as laid out in LCA-55, “Camera Body Specification”</a:t>
            </a:r>
          </a:p>
          <a:p>
            <a:endParaRPr lang="en-US" dirty="0"/>
          </a:p>
          <a:p>
            <a:r>
              <a:rPr lang="en-US" dirty="0"/>
              <a:t>In the LCA-55 specification, each requirement is flagged with the planned verification method, then the verification activity name is also shown</a:t>
            </a:r>
          </a:p>
          <a:p>
            <a:pPr lvl="1"/>
            <a:r>
              <a:rPr lang="en-US" u="sng" dirty="0"/>
              <a:t>Test</a:t>
            </a:r>
            <a:r>
              <a:rPr lang="en-US" b="0" dirty="0"/>
              <a:t>:  functional and/or performance test of the element in its final configuration, or using interfacing systems with facsimile or demonstration-unit hardware or software.</a:t>
            </a:r>
          </a:p>
          <a:p>
            <a:pPr lvl="1"/>
            <a:r>
              <a:rPr lang="en-US" u="sng" dirty="0"/>
              <a:t>Inspection</a:t>
            </a:r>
            <a:r>
              <a:rPr lang="en-US" b="0" dirty="0"/>
              <a:t>:  visual inspection or mechanical measurement</a:t>
            </a:r>
          </a:p>
          <a:p>
            <a:pPr lvl="1"/>
            <a:r>
              <a:rPr lang="en-US" u="sng" dirty="0"/>
              <a:t>Analysis</a:t>
            </a:r>
            <a:r>
              <a:rPr lang="en-US" b="0" dirty="0"/>
              <a:t>:  component or system-level analysis showing that the unit as mathematically modeled meets a requirement</a:t>
            </a:r>
          </a:p>
          <a:p>
            <a:pPr lvl="1"/>
            <a:r>
              <a:rPr lang="en-US" u="sng" dirty="0"/>
              <a:t>Analysis/Test</a:t>
            </a:r>
            <a:r>
              <a:rPr lang="en-US" b="0" dirty="0"/>
              <a:t>:  component or system-level analysis, either using the results of earlier test hardware to correlate the mathematical model or using results of discrete unit tests in support of broader analysis</a:t>
            </a:r>
          </a:p>
          <a:p>
            <a:pPr lvl="1"/>
            <a:r>
              <a:rPr lang="en-US" u="sng" dirty="0"/>
              <a:t>Demonstration</a:t>
            </a:r>
            <a:r>
              <a:rPr lang="en-US" b="0" dirty="0"/>
              <a:t>:  simple functional test showing that a functional capability is met</a:t>
            </a:r>
          </a:p>
          <a:p>
            <a:pPr lvl="1"/>
            <a:r>
              <a:rPr lang="en-US" u="sng" dirty="0"/>
              <a:t>Audit</a:t>
            </a:r>
            <a:r>
              <a:rPr lang="en-US" b="0" dirty="0"/>
              <a:t>:  review of manufacturing process control records to show that a delivery or process requirement is </a:t>
            </a:r>
            <a:r>
              <a:rPr lang="en-US" b="0" dirty="0" smtClean="0"/>
              <a:t>met</a:t>
            </a:r>
            <a:endParaRPr lang="en-US" b="0" dirty="0"/>
          </a:p>
        </p:txBody>
      </p:sp>
      <p:sp>
        <p:nvSpPr>
          <p:cNvPr id="4" name="Slide Number Placeholder 3"/>
          <p:cNvSpPr>
            <a:spLocks noGrp="1"/>
          </p:cNvSpPr>
          <p:nvPr>
            <p:ph type="sldNum" sz="quarter" idx="4294967295"/>
          </p:nvPr>
        </p:nvSpPr>
        <p:spPr>
          <a:xfrm>
            <a:off x="8251825" y="4902200"/>
            <a:ext cx="892175" cy="182563"/>
          </a:xfrm>
          <a:prstGeom prst="rect">
            <a:avLst/>
          </a:prstGeom>
        </p:spPr>
        <p:txBody>
          <a:bodyPr/>
          <a:lstStyle/>
          <a:p>
            <a:fld id="{7887A4CB-FE34-4586-B44A-21A47CBBE5D9}" type="slidenum">
              <a:rPr lang="en-US" smtClean="0"/>
              <a:pPr/>
              <a:t>66</a:t>
            </a:fld>
            <a:endParaRPr lang="en-US" dirty="0"/>
          </a:p>
        </p:txBody>
      </p:sp>
    </p:spTree>
    <p:extLst>
      <p:ext uri="{BB962C8B-B14F-4D97-AF65-F5344CB8AC3E}">
        <p14:creationId xmlns:p14="http://schemas.microsoft.com/office/powerpoint/2010/main" val="42878121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Camera </a:t>
            </a:r>
            <a:r>
              <a:rPr lang="en-US" dirty="0"/>
              <a:t>Body r</a:t>
            </a:r>
            <a:r>
              <a:rPr lang="en-US" dirty="0" smtClean="0"/>
              <a:t>equirements verification activities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74898955"/>
              </p:ext>
            </p:extLst>
          </p:nvPr>
        </p:nvGraphicFramePr>
        <p:xfrm>
          <a:off x="152400" y="760413"/>
          <a:ext cx="8838706" cy="4451841"/>
        </p:xfrm>
        <a:graphic>
          <a:graphicData uri="http://schemas.openxmlformats.org/drawingml/2006/table">
            <a:tbl>
              <a:tblPr firstRow="1" firstCol="1" bandRow="1">
                <a:tableStyleId>{5C22544A-7EE6-4342-B048-85BDC9FD1C3A}</a:tableStyleId>
              </a:tblPr>
              <a:tblGrid>
                <a:gridCol w="3451888">
                  <a:extLst>
                    <a:ext uri="{9D8B030D-6E8A-4147-A177-3AD203B41FA5}">
                      <a16:colId xmlns="" xmlns:a16="http://schemas.microsoft.com/office/drawing/2014/main" val="1057466970"/>
                    </a:ext>
                  </a:extLst>
                </a:gridCol>
                <a:gridCol w="5386818">
                  <a:extLst>
                    <a:ext uri="{9D8B030D-6E8A-4147-A177-3AD203B41FA5}">
                      <a16:colId xmlns="" xmlns:a16="http://schemas.microsoft.com/office/drawing/2014/main" val="1458723284"/>
                    </a:ext>
                  </a:extLst>
                </a:gridCol>
              </a:tblGrid>
              <a:tr h="198882">
                <a:tc>
                  <a:txBody>
                    <a:bodyPr/>
                    <a:lstStyle/>
                    <a:p>
                      <a:pPr marL="164465" marR="0" algn="ctr">
                        <a:spcBef>
                          <a:spcPts val="600"/>
                        </a:spcBef>
                        <a:spcAft>
                          <a:spcPts val="600"/>
                        </a:spcAft>
                      </a:pPr>
                      <a:r>
                        <a:rPr lang="en-US" sz="1100" b="1" dirty="0">
                          <a:solidFill>
                            <a:schemeClr val="tx1"/>
                          </a:solidFill>
                          <a:effectLst/>
                        </a:rPr>
                        <a:t>Verification Activity</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164465" marR="0" algn="ctr">
                        <a:spcBef>
                          <a:spcPts val="600"/>
                        </a:spcBef>
                        <a:spcAft>
                          <a:spcPts val="600"/>
                        </a:spcAft>
                      </a:pPr>
                      <a:r>
                        <a:rPr lang="en-US" sz="1100" b="1" dirty="0">
                          <a:solidFill>
                            <a:schemeClr val="tx1"/>
                          </a:solidFill>
                          <a:effectLst/>
                        </a:rPr>
                        <a:t>Scope of the Activity</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 xmlns:a16="http://schemas.microsoft.com/office/drawing/2014/main" val="3999837113"/>
                  </a:ext>
                </a:extLst>
              </a:tr>
              <a:tr h="198882">
                <a:tc>
                  <a:txBody>
                    <a:bodyPr/>
                    <a:lstStyle/>
                    <a:p>
                      <a:pPr marL="228600" marR="0" indent="-228600">
                        <a:spcBef>
                          <a:spcPts val="0"/>
                        </a:spcBef>
                        <a:spcAft>
                          <a:spcPts val="0"/>
                        </a:spcAft>
                      </a:pPr>
                      <a:r>
                        <a:rPr lang="en-US" sz="1100" b="0" dirty="0">
                          <a:solidFill>
                            <a:schemeClr val="tx1"/>
                          </a:solidFill>
                          <a:effectLst/>
                        </a:rPr>
                        <a:t>Analysis - Camera Body Lifetime</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component and materials lifetime analysis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99819844"/>
                  </a:ext>
                </a:extLst>
              </a:tr>
              <a:tr h="418265">
                <a:tc>
                  <a:txBody>
                    <a:bodyPr/>
                    <a:lstStyle/>
                    <a:p>
                      <a:pPr marL="228600" marR="0" indent="-228600">
                        <a:spcBef>
                          <a:spcPts val="0"/>
                        </a:spcBef>
                        <a:spcAft>
                          <a:spcPts val="0"/>
                        </a:spcAft>
                      </a:pPr>
                      <a:r>
                        <a:rPr lang="en-US" sz="1100" b="0" dirty="0">
                          <a:solidFill>
                            <a:schemeClr val="tx1"/>
                          </a:solidFill>
                          <a:effectLst/>
                        </a:rPr>
                        <a:t>Analysis - Camera Body Material/ Design</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materials and design details associated with contamination, grounding, charged particles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44281399"/>
                  </a:ext>
                </a:extLst>
              </a:tr>
              <a:tr h="370332">
                <a:tc>
                  <a:txBody>
                    <a:bodyPr/>
                    <a:lstStyle/>
                    <a:p>
                      <a:pPr marL="228600" marR="0" indent="-228600">
                        <a:spcBef>
                          <a:spcPts val="0"/>
                        </a:spcBef>
                        <a:spcAft>
                          <a:spcPts val="0"/>
                        </a:spcAft>
                      </a:pPr>
                      <a:r>
                        <a:rPr lang="en-US" sz="1100" b="0" dirty="0">
                          <a:solidFill>
                            <a:schemeClr val="tx1"/>
                          </a:solidFill>
                          <a:effectLst/>
                        </a:rPr>
                        <a:t>Analysis – Camera Body Environmental Capabilities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temp step and humidity ranges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671650156"/>
                  </a:ext>
                </a:extLst>
              </a:tr>
              <a:tr h="198882">
                <a:tc>
                  <a:txBody>
                    <a:bodyPr/>
                    <a:lstStyle/>
                    <a:p>
                      <a:pPr marL="228600" marR="0" indent="-228600">
                        <a:spcBef>
                          <a:spcPts val="0"/>
                        </a:spcBef>
                        <a:spcAft>
                          <a:spcPts val="0"/>
                        </a:spcAft>
                      </a:pPr>
                      <a:r>
                        <a:rPr lang="en-US" sz="1100" b="0" dirty="0">
                          <a:solidFill>
                            <a:schemeClr val="tx1"/>
                          </a:solidFill>
                          <a:effectLst/>
                        </a:rPr>
                        <a:t>Analysis - Modal Analysis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modes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6957367"/>
                  </a:ext>
                </a:extLst>
              </a:tr>
              <a:tr h="256662">
                <a:tc>
                  <a:txBody>
                    <a:bodyPr/>
                    <a:lstStyle/>
                    <a:p>
                      <a:pPr marL="228600" marR="0" indent="-228600">
                        <a:spcBef>
                          <a:spcPts val="0"/>
                        </a:spcBef>
                        <a:spcAft>
                          <a:spcPts val="0"/>
                        </a:spcAft>
                      </a:pPr>
                      <a:r>
                        <a:rPr lang="en-US" sz="1100" b="0" dirty="0">
                          <a:solidFill>
                            <a:schemeClr val="tx1"/>
                          </a:solidFill>
                          <a:effectLst/>
                        </a:rPr>
                        <a:t>Analysis - Pressure Loads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pressure ranges, venting analysis, and wind loading</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678409"/>
                  </a:ext>
                </a:extLst>
              </a:tr>
              <a:tr h="256662">
                <a:tc>
                  <a:txBody>
                    <a:bodyPr/>
                    <a:lstStyle/>
                    <a:p>
                      <a:pPr marL="228600" marR="0" indent="-228600">
                        <a:spcBef>
                          <a:spcPts val="0"/>
                        </a:spcBef>
                        <a:spcAft>
                          <a:spcPts val="0"/>
                        </a:spcAft>
                      </a:pPr>
                      <a:r>
                        <a:rPr lang="en-US" sz="1100" b="0" dirty="0">
                          <a:solidFill>
                            <a:schemeClr val="tx1"/>
                          </a:solidFill>
                          <a:effectLst/>
                        </a:rPr>
                        <a:t>Analysis - Working Loads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operational, re-pointing, and handling load ranges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84521924"/>
                  </a:ext>
                </a:extLst>
              </a:tr>
              <a:tr h="198882">
                <a:tc>
                  <a:txBody>
                    <a:bodyPr/>
                    <a:lstStyle/>
                    <a:p>
                      <a:pPr marL="228600" marR="0" indent="-228600">
                        <a:spcBef>
                          <a:spcPts val="0"/>
                        </a:spcBef>
                        <a:spcAft>
                          <a:spcPts val="0"/>
                        </a:spcAft>
                      </a:pPr>
                      <a:r>
                        <a:rPr lang="en-US" sz="1100" b="0">
                          <a:solidFill>
                            <a:schemeClr val="tx1"/>
                          </a:solidFill>
                          <a:effectLst/>
                        </a:rPr>
                        <a:t>Analysis - Transport Loads</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transport load ranges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3071422"/>
                  </a:ext>
                </a:extLst>
              </a:tr>
              <a:tr h="198882">
                <a:tc>
                  <a:txBody>
                    <a:bodyPr/>
                    <a:lstStyle/>
                    <a:p>
                      <a:pPr marL="228600" marR="0" indent="-228600">
                        <a:spcBef>
                          <a:spcPts val="0"/>
                        </a:spcBef>
                        <a:spcAft>
                          <a:spcPts val="0"/>
                        </a:spcAft>
                      </a:pPr>
                      <a:r>
                        <a:rPr lang="en-US" sz="1100" b="0">
                          <a:solidFill>
                            <a:schemeClr val="tx1"/>
                          </a:solidFill>
                          <a:effectLst/>
                        </a:rPr>
                        <a:t>Analysis - Seismic Loads</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load ranges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89927670"/>
                  </a:ext>
                </a:extLst>
              </a:tr>
              <a:tr h="370332">
                <a:tc>
                  <a:txBody>
                    <a:bodyPr/>
                    <a:lstStyle/>
                    <a:p>
                      <a:pPr marL="228600" marR="0" indent="-228600">
                        <a:spcBef>
                          <a:spcPts val="0"/>
                        </a:spcBef>
                        <a:spcAft>
                          <a:spcPts val="0"/>
                        </a:spcAft>
                      </a:pPr>
                      <a:r>
                        <a:rPr lang="en-US" sz="1100" b="0" dirty="0">
                          <a:solidFill>
                            <a:schemeClr val="tx1"/>
                          </a:solidFill>
                          <a:effectLst/>
                        </a:rPr>
                        <a:t>Mass Properties Measurement - Camera Body</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weight, center of gravity</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11333727"/>
                  </a:ext>
                </a:extLst>
              </a:tr>
              <a:tr h="198882">
                <a:tc>
                  <a:txBody>
                    <a:bodyPr/>
                    <a:lstStyle/>
                    <a:p>
                      <a:pPr marL="228600" marR="0" indent="-228600">
                        <a:spcBef>
                          <a:spcPts val="0"/>
                        </a:spcBef>
                        <a:spcAft>
                          <a:spcPts val="0"/>
                        </a:spcAft>
                      </a:pPr>
                      <a:r>
                        <a:rPr lang="en-US" sz="1100" b="0">
                          <a:solidFill>
                            <a:schemeClr val="tx1"/>
                          </a:solidFill>
                          <a:effectLst/>
                        </a:rPr>
                        <a:t>Visual Inspection</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coating and light emissions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1931214"/>
                  </a:ext>
                </a:extLst>
              </a:tr>
              <a:tr h="370332">
                <a:tc>
                  <a:txBody>
                    <a:bodyPr/>
                    <a:lstStyle/>
                    <a:p>
                      <a:pPr marL="228600" marR="0" indent="-228600">
                        <a:spcBef>
                          <a:spcPts val="0"/>
                        </a:spcBef>
                        <a:spcAft>
                          <a:spcPts val="0"/>
                        </a:spcAft>
                      </a:pPr>
                      <a:r>
                        <a:rPr lang="en-US" sz="1100" b="0">
                          <a:solidFill>
                            <a:schemeClr val="tx1"/>
                          </a:solidFill>
                          <a:effectLst/>
                        </a:rPr>
                        <a:t>Dimensional Measurement – Camera Body</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Camera body rotator interface, </a:t>
                      </a:r>
                      <a:r>
                        <a:rPr lang="en-US" sz="1100" b="0" dirty="0" err="1">
                          <a:solidFill>
                            <a:schemeClr val="tx1"/>
                          </a:solidFill>
                          <a:effectLst/>
                        </a:rPr>
                        <a:t>stayclears</a:t>
                      </a:r>
                      <a:r>
                        <a:rPr lang="en-US" sz="1100" b="0" dirty="0">
                          <a:solidFill>
                            <a:schemeClr val="tx1"/>
                          </a:solidFill>
                          <a:effectLst/>
                        </a:rPr>
                        <a:t>, subsystem interface features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07658731"/>
                  </a:ext>
                </a:extLst>
              </a:tr>
              <a:tr h="370332">
                <a:tc>
                  <a:txBody>
                    <a:bodyPr/>
                    <a:lstStyle/>
                    <a:p>
                      <a:pPr marL="228600" marR="0" indent="-228600">
                        <a:spcBef>
                          <a:spcPts val="0"/>
                        </a:spcBef>
                        <a:spcAft>
                          <a:spcPts val="0"/>
                        </a:spcAft>
                      </a:pPr>
                      <a:r>
                        <a:rPr lang="en-US" sz="1100" b="0">
                          <a:solidFill>
                            <a:schemeClr val="tx1"/>
                          </a:solidFill>
                          <a:effectLst/>
                        </a:rPr>
                        <a:t>Analysis - Camera Body Interface Verification</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Structural interfaces and ICD </a:t>
                      </a:r>
                      <a:r>
                        <a:rPr lang="en-US" sz="1100" b="0" dirty="0" err="1">
                          <a:solidFill>
                            <a:schemeClr val="tx1"/>
                          </a:solidFill>
                          <a:effectLst/>
                        </a:rPr>
                        <a:t>reqs</a:t>
                      </a:r>
                      <a:r>
                        <a:rPr lang="en-US" sz="1100" b="0" dirty="0">
                          <a:solidFill>
                            <a:schemeClr val="tx1"/>
                          </a:solidFill>
                          <a:effectLst/>
                        </a:rPr>
                        <a:t> to other subsystems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02088588"/>
                  </a:ext>
                </a:extLst>
              </a:tr>
              <a:tr h="223391">
                <a:tc>
                  <a:txBody>
                    <a:bodyPr/>
                    <a:lstStyle/>
                    <a:p>
                      <a:pPr marL="228600" marR="0" indent="-228600">
                        <a:spcBef>
                          <a:spcPts val="0"/>
                        </a:spcBef>
                        <a:spcAft>
                          <a:spcPts val="0"/>
                        </a:spcAft>
                      </a:pPr>
                      <a:r>
                        <a:rPr lang="en-US" sz="1100" b="0">
                          <a:solidFill>
                            <a:schemeClr val="tx1"/>
                          </a:solidFill>
                          <a:effectLst/>
                        </a:rPr>
                        <a:t>Back Flange Flow Test</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Pressure, leak, and flow test of back flange purge channels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1490820"/>
                  </a:ext>
                </a:extLst>
              </a:tr>
              <a:tr h="251909">
                <a:tc>
                  <a:txBody>
                    <a:bodyPr/>
                    <a:lstStyle/>
                    <a:p>
                      <a:pPr marL="228600" marR="0" indent="-228600">
                        <a:spcBef>
                          <a:spcPts val="0"/>
                        </a:spcBef>
                        <a:spcAft>
                          <a:spcPts val="0"/>
                        </a:spcAft>
                      </a:pPr>
                      <a:r>
                        <a:rPr lang="en-US" sz="1100" b="0">
                          <a:solidFill>
                            <a:schemeClr val="tx1"/>
                          </a:solidFill>
                          <a:effectLst/>
                        </a:rPr>
                        <a:t>Camera Housing and Shroud Flow Test</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Pressure, leak, and flow test of housing and shroud purge channels</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74375196"/>
                  </a:ext>
                </a:extLst>
              </a:tr>
              <a:tr h="370332">
                <a:tc>
                  <a:txBody>
                    <a:bodyPr/>
                    <a:lstStyle/>
                    <a:p>
                      <a:pPr marL="228600" marR="0" indent="-228600">
                        <a:spcBef>
                          <a:spcPts val="0"/>
                        </a:spcBef>
                        <a:spcAft>
                          <a:spcPts val="0"/>
                        </a:spcAft>
                      </a:pPr>
                      <a:r>
                        <a:rPr lang="en-US" sz="1100" b="0">
                          <a:solidFill>
                            <a:schemeClr val="tx1"/>
                          </a:solidFill>
                          <a:effectLst/>
                        </a:rPr>
                        <a:t>Camera Housing Instrumentation Test</a:t>
                      </a:r>
                      <a:endParaRPr lang="en-US" sz="1100" b="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spcBef>
                          <a:spcPts val="0"/>
                        </a:spcBef>
                        <a:spcAft>
                          <a:spcPts val="0"/>
                        </a:spcAft>
                      </a:pPr>
                      <a:r>
                        <a:rPr lang="en-US" sz="1100" b="0" dirty="0">
                          <a:solidFill>
                            <a:schemeClr val="tx1"/>
                          </a:solidFill>
                          <a:effectLst/>
                        </a:rPr>
                        <a:t>Check functionality of accelerometers, temperature monitors, and microphone</a:t>
                      </a:r>
                      <a:endParaRPr lang="en-US" sz="1100" b="0" dirty="0">
                        <a:solidFill>
                          <a:schemeClr val="tx1"/>
                        </a:solidFill>
                        <a:effectLst/>
                        <a:latin typeface="Times New Roman" panose="02020603050405020304" pitchFamily="18" charset="0"/>
                        <a:ea typeface="Times New Roman" panose="02020603050405020304" pitchFamily="18" charset="0"/>
                      </a:endParaRPr>
                    </a:p>
                  </a:txBody>
                  <a:tcPr marL="46395" marR="46395" marT="13716" marB="13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55324020"/>
                  </a:ext>
                </a:extLst>
              </a:tr>
            </a:tbl>
          </a:graphicData>
        </a:graphic>
      </p:graphicFrame>
      <p:sp>
        <p:nvSpPr>
          <p:cNvPr id="4" name="Slide Number Placeholder 3"/>
          <p:cNvSpPr>
            <a:spLocks noGrp="1"/>
          </p:cNvSpPr>
          <p:nvPr>
            <p:ph type="sldNum" sz="quarter" idx="4294967295"/>
          </p:nvPr>
        </p:nvSpPr>
        <p:spPr>
          <a:xfrm>
            <a:off x="8251825" y="4902200"/>
            <a:ext cx="892175" cy="182563"/>
          </a:xfrm>
          <a:prstGeom prst="rect">
            <a:avLst/>
          </a:prstGeom>
        </p:spPr>
        <p:txBody>
          <a:bodyPr/>
          <a:lstStyle/>
          <a:p>
            <a:fld id="{7887A4CB-FE34-4586-B44A-21A47CBBE5D9}" type="slidenum">
              <a:rPr lang="en-US" smtClean="0"/>
              <a:pPr/>
              <a:t>67</a:t>
            </a:fld>
            <a:endParaRPr lang="en-US" dirty="0"/>
          </a:p>
        </p:txBody>
      </p:sp>
      <p:sp>
        <p:nvSpPr>
          <p:cNvPr id="2" name="Left Bracket 1"/>
          <p:cNvSpPr/>
          <p:nvPr/>
        </p:nvSpPr>
        <p:spPr>
          <a:xfrm>
            <a:off x="38096" y="811270"/>
            <a:ext cx="152400" cy="2027181"/>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Left Bracket 6"/>
          <p:cNvSpPr/>
          <p:nvPr/>
        </p:nvSpPr>
        <p:spPr>
          <a:xfrm>
            <a:off x="38096" y="2878933"/>
            <a:ext cx="152400" cy="1007269"/>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Left Bracket 7"/>
          <p:cNvSpPr/>
          <p:nvPr/>
        </p:nvSpPr>
        <p:spPr>
          <a:xfrm>
            <a:off x="38092" y="3943350"/>
            <a:ext cx="152400" cy="800100"/>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3742428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Purge </a:t>
            </a:r>
            <a:r>
              <a:rPr lang="en-US" dirty="0"/>
              <a:t>System </a:t>
            </a:r>
            <a:r>
              <a:rPr lang="en-US" dirty="0" smtClean="0"/>
              <a:t>requirements verification activities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28111360"/>
              </p:ext>
            </p:extLst>
          </p:nvPr>
        </p:nvGraphicFramePr>
        <p:xfrm>
          <a:off x="304799" y="685800"/>
          <a:ext cx="8686800" cy="3783330"/>
        </p:xfrm>
        <a:graphic>
          <a:graphicData uri="http://schemas.openxmlformats.org/drawingml/2006/table">
            <a:tbl>
              <a:tblPr firstRow="1" firstCol="1" bandRow="1">
                <a:tableStyleId>{5C22544A-7EE6-4342-B048-85BDC9FD1C3A}</a:tableStyleId>
              </a:tblPr>
              <a:tblGrid>
                <a:gridCol w="3173240">
                  <a:extLst>
                    <a:ext uri="{9D8B030D-6E8A-4147-A177-3AD203B41FA5}">
                      <a16:colId xmlns="" xmlns:a16="http://schemas.microsoft.com/office/drawing/2014/main" val="2771018180"/>
                    </a:ext>
                  </a:extLst>
                </a:gridCol>
                <a:gridCol w="5513560">
                  <a:extLst>
                    <a:ext uri="{9D8B030D-6E8A-4147-A177-3AD203B41FA5}">
                      <a16:colId xmlns="" xmlns:a16="http://schemas.microsoft.com/office/drawing/2014/main" val="2578369064"/>
                    </a:ext>
                  </a:extLst>
                </a:gridCol>
              </a:tblGrid>
              <a:tr h="205740">
                <a:tc>
                  <a:txBody>
                    <a:bodyPr/>
                    <a:lstStyle/>
                    <a:p>
                      <a:pPr marL="164465" marR="0" algn="ctr">
                        <a:spcBef>
                          <a:spcPts val="600"/>
                        </a:spcBef>
                        <a:spcAft>
                          <a:spcPts val="600"/>
                        </a:spcAft>
                      </a:pPr>
                      <a:r>
                        <a:rPr lang="en-US" sz="900" dirty="0">
                          <a:solidFill>
                            <a:schemeClr val="tx1"/>
                          </a:solidFill>
                          <a:effectLst/>
                        </a:rPr>
                        <a:t>Verification Method</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164465" marR="0" algn="ctr">
                        <a:spcBef>
                          <a:spcPts val="600"/>
                        </a:spcBef>
                        <a:spcAft>
                          <a:spcPts val="600"/>
                        </a:spcAft>
                      </a:pPr>
                      <a:r>
                        <a:rPr lang="en-US" sz="900" dirty="0">
                          <a:solidFill>
                            <a:schemeClr val="tx1"/>
                          </a:solidFill>
                          <a:effectLst/>
                        </a:rPr>
                        <a:t>Scope of Verification Activity</a:t>
                      </a:r>
                      <a:endParaRPr lang="en-US" sz="1100" b="1" dirty="0">
                        <a:solidFill>
                          <a:schemeClr val="tx1"/>
                        </a:solidFill>
                        <a:effectLst/>
                        <a:latin typeface="Times New Roman" panose="02020603050405020304" pitchFamily="18" charset="0"/>
                        <a:ea typeface="Times New Roman" panose="02020603050405020304" pitchFamily="18" charset="0"/>
                      </a:endParaRP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 xmlns:a16="http://schemas.microsoft.com/office/drawing/2014/main" val="3653972122"/>
                  </a:ext>
                </a:extLst>
              </a:tr>
              <a:tr h="28575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Analysis - Purge System Lifetime</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a:solidFill>
                            <a:schemeClr val="tx1"/>
                          </a:solidFill>
                          <a:effectLst/>
                          <a:latin typeface="+mn-lt"/>
                          <a:ea typeface="+mn-ea"/>
                          <a:cs typeface="+mn-cs"/>
                        </a:rPr>
                        <a:t>Purge system component and materials lifetime analysis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85967871"/>
                  </a:ext>
                </a:extLst>
              </a:tr>
              <a:tr h="41148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Analysis - Purge System Materials/ Design</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Purge system materials and design details associated with contamination, grounding, charge particles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98719481"/>
                  </a:ext>
                </a:extLst>
              </a:tr>
              <a:tr h="41148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Analysis – Purge System Environmental Capabilities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Purge system temp step and humidity ranges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35579250"/>
                  </a:ext>
                </a:extLst>
              </a:tr>
              <a:tr h="41148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Mass Properties Measurement - Purge Cabinets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Purge cabinet and ducting weight</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96243813"/>
                  </a:ext>
                </a:extLst>
              </a:tr>
              <a:tr h="41148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Analysis – Mechanism Purge System Interface Verification</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Thermal/flow interfaces and ICD </a:t>
                      </a:r>
                      <a:r>
                        <a:rPr lang="en-US" sz="1100" b="0" kern="1200" dirty="0" err="1">
                          <a:solidFill>
                            <a:schemeClr val="tx1"/>
                          </a:solidFill>
                          <a:effectLst/>
                          <a:latin typeface="+mn-lt"/>
                          <a:ea typeface="+mn-ea"/>
                          <a:cs typeface="+mn-cs"/>
                        </a:rPr>
                        <a:t>reqs</a:t>
                      </a:r>
                      <a:r>
                        <a:rPr lang="en-US" sz="1100" b="0" kern="1200" dirty="0">
                          <a:solidFill>
                            <a:schemeClr val="tx1"/>
                          </a:solidFill>
                          <a:effectLst/>
                          <a:latin typeface="+mn-lt"/>
                          <a:ea typeface="+mn-ea"/>
                          <a:cs typeface="+mn-cs"/>
                        </a:rPr>
                        <a:t> to other subsystems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61240218"/>
                  </a:ext>
                </a:extLst>
              </a:tr>
              <a:tr h="411480">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Analysis – Camera Volume Purge System Interface Verification</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Flow rates and heat transfer/thermal behavior within the camera volume and across the L1 and L3 lenses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969670619"/>
                  </a:ext>
                </a:extLst>
              </a:tr>
              <a:tr h="411480">
                <a:tc>
                  <a:txBody>
                    <a:bodyPr/>
                    <a:lstStyle/>
                    <a:p>
                      <a:pPr marL="228600" marR="0" indent="-228600" algn="l" defTabSz="914400" rtl="0" eaLnBrk="1" latinLnBrk="0" hangingPunct="1">
                        <a:spcBef>
                          <a:spcPts val="0"/>
                        </a:spcBef>
                        <a:spcAft>
                          <a:spcPts val="0"/>
                        </a:spcAft>
                      </a:pPr>
                      <a:r>
                        <a:rPr lang="en-US" sz="1100" b="0" kern="1200">
                          <a:solidFill>
                            <a:schemeClr val="tx1"/>
                          </a:solidFill>
                          <a:effectLst/>
                          <a:latin typeface="+mn-lt"/>
                          <a:ea typeface="+mn-ea"/>
                          <a:cs typeface="+mn-cs"/>
                        </a:rPr>
                        <a:t>Audit - Purge System Safety</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Protection logic and connectivity and assessment of failures and their impacts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39040907"/>
                  </a:ext>
                </a:extLst>
              </a:tr>
              <a:tr h="411480">
                <a:tc>
                  <a:txBody>
                    <a:bodyPr/>
                    <a:lstStyle/>
                    <a:p>
                      <a:pPr marL="228600" marR="0" indent="-228600" algn="l" defTabSz="914400" rtl="0" eaLnBrk="1" latinLnBrk="0" hangingPunct="1">
                        <a:spcBef>
                          <a:spcPts val="0"/>
                        </a:spcBef>
                        <a:spcAft>
                          <a:spcPts val="0"/>
                        </a:spcAft>
                      </a:pPr>
                      <a:r>
                        <a:rPr lang="en-US" sz="1100" b="0" kern="1200">
                          <a:solidFill>
                            <a:schemeClr val="tx1"/>
                          </a:solidFill>
                          <a:effectLst/>
                          <a:latin typeface="+mn-lt"/>
                          <a:ea typeface="+mn-ea"/>
                          <a:cs typeface="+mn-cs"/>
                        </a:rPr>
                        <a:t>Mechanism Purge Cabinet Functional Test</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Control of humidity, temp range, pressure, venting; control; power draw; safety; operational temp ranges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49520732"/>
                  </a:ext>
                </a:extLst>
              </a:tr>
              <a:tr h="411480">
                <a:tc>
                  <a:txBody>
                    <a:bodyPr/>
                    <a:lstStyle/>
                    <a:p>
                      <a:pPr marL="228600" marR="0" indent="-228600" algn="l" defTabSz="914400" rtl="0" eaLnBrk="1" latinLnBrk="0" hangingPunct="1">
                        <a:spcBef>
                          <a:spcPts val="0"/>
                        </a:spcBef>
                        <a:spcAft>
                          <a:spcPts val="0"/>
                        </a:spcAft>
                      </a:pPr>
                      <a:r>
                        <a:rPr lang="en-US" sz="1100" b="0" kern="1200">
                          <a:solidFill>
                            <a:schemeClr val="tx1"/>
                          </a:solidFill>
                          <a:effectLst/>
                          <a:latin typeface="+mn-lt"/>
                          <a:ea typeface="+mn-ea"/>
                          <a:cs typeface="+mn-cs"/>
                        </a:rPr>
                        <a:t>Camera Volume Purge Cabinet Functional Test</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latinLnBrk="0" hangingPunct="1">
                        <a:spcBef>
                          <a:spcPts val="0"/>
                        </a:spcBef>
                        <a:spcAft>
                          <a:spcPts val="0"/>
                        </a:spcAft>
                      </a:pPr>
                      <a:r>
                        <a:rPr lang="en-US" sz="1100" b="0" kern="1200" dirty="0">
                          <a:solidFill>
                            <a:schemeClr val="tx1"/>
                          </a:solidFill>
                          <a:effectLst/>
                          <a:latin typeface="+mn-lt"/>
                          <a:ea typeface="+mn-ea"/>
                          <a:cs typeface="+mn-cs"/>
                        </a:rPr>
                        <a:t>Control of humidity, temp range, pressure, venting; control; power draw; safety; operational temp ranges</a:t>
                      </a:r>
                    </a:p>
                  </a:txBody>
                  <a:tcPr marL="18288" marR="18288"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90072087"/>
                  </a:ext>
                </a:extLst>
              </a:tr>
            </a:tbl>
          </a:graphicData>
        </a:graphic>
      </p:graphicFrame>
      <p:sp>
        <p:nvSpPr>
          <p:cNvPr id="7" name="Left Bracket 6"/>
          <p:cNvSpPr/>
          <p:nvPr/>
        </p:nvSpPr>
        <p:spPr>
          <a:xfrm>
            <a:off x="76819" y="895779"/>
            <a:ext cx="152400" cy="1020533"/>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Left Bracket 7"/>
          <p:cNvSpPr/>
          <p:nvPr/>
        </p:nvSpPr>
        <p:spPr>
          <a:xfrm>
            <a:off x="76819" y="1975758"/>
            <a:ext cx="152400" cy="1510392"/>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ket 8"/>
          <p:cNvSpPr/>
          <p:nvPr/>
        </p:nvSpPr>
        <p:spPr>
          <a:xfrm>
            <a:off x="76200" y="3537580"/>
            <a:ext cx="152400" cy="748670"/>
          </a:xfrm>
          <a:prstGeom prst="leftBracket">
            <a:avLst>
              <a:gd name="adj" fmla="val 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6345234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600" dirty="0" smtClean="0"/>
              <a:t>Verification Matrix LCA-16771  (from </a:t>
            </a:r>
            <a:r>
              <a:rPr lang="en-US" sz="1600" dirty="0" err="1" smtClean="0"/>
              <a:t>req.s</a:t>
            </a:r>
            <a:r>
              <a:rPr lang="en-US" sz="1600" dirty="0" smtClean="0"/>
              <a:t> document LCA-55)</a:t>
            </a:r>
            <a:endParaRPr lang="en-US" sz="1600" dirty="0"/>
          </a:p>
        </p:txBody>
      </p:sp>
      <p:pic>
        <p:nvPicPr>
          <p:cNvPr id="307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1118545" y="756160"/>
            <a:ext cx="6296025" cy="398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615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 since last review</a:t>
            </a:r>
            <a:endParaRPr lang="en-US" dirty="0"/>
          </a:p>
        </p:txBody>
      </p:sp>
      <p:sp>
        <p:nvSpPr>
          <p:cNvPr id="3" name="Content Placeholder 2"/>
          <p:cNvSpPr>
            <a:spLocks noGrp="1"/>
          </p:cNvSpPr>
          <p:nvPr>
            <p:ph idx="1"/>
          </p:nvPr>
        </p:nvSpPr>
        <p:spPr>
          <a:xfrm>
            <a:off x="152400" y="760809"/>
            <a:ext cx="8839200" cy="4059962"/>
          </a:xfrm>
        </p:spPr>
        <p:txBody>
          <a:bodyPr>
            <a:normAutofit/>
          </a:bodyPr>
          <a:lstStyle/>
          <a:p>
            <a:pPr marL="800100" lvl="3" indent="-342900">
              <a:buFont typeface="Arial" panose="020B0604020202020204" pitchFamily="34" charset="0"/>
              <a:buChar char="•"/>
            </a:pPr>
            <a:r>
              <a:rPr lang="en-US" sz="2400" dirty="0" smtClean="0"/>
              <a:t>Verification and Testing  of the prototype</a:t>
            </a:r>
          </a:p>
          <a:p>
            <a:pPr marL="1257300" lvl="4" indent="-342900">
              <a:buFont typeface="Arial" panose="020B0604020202020204" pitchFamily="34" charset="0"/>
              <a:buChar char="•"/>
            </a:pPr>
            <a:r>
              <a:rPr lang="en-US" sz="2400" dirty="0" smtClean="0"/>
              <a:t>Light absorption</a:t>
            </a:r>
          </a:p>
          <a:p>
            <a:pPr marL="1257300" lvl="4" indent="-342900">
              <a:buFont typeface="Arial" panose="020B0604020202020204" pitchFamily="34" charset="0"/>
              <a:buChar char="•"/>
            </a:pPr>
            <a:r>
              <a:rPr lang="en-US" sz="2400" dirty="0" smtClean="0"/>
              <a:t>Life Duration</a:t>
            </a:r>
          </a:p>
          <a:p>
            <a:pPr marL="1257300" lvl="4" indent="-342900">
              <a:buFont typeface="Arial" panose="020B0604020202020204" pitchFamily="34" charset="0"/>
              <a:buChar char="•"/>
            </a:pPr>
            <a:r>
              <a:rPr lang="en-US" sz="2400" dirty="0" smtClean="0"/>
              <a:t>Electronics</a:t>
            </a:r>
          </a:p>
          <a:p>
            <a:pPr marL="1257300" lvl="4" indent="-342900">
              <a:buFont typeface="Arial" panose="020B0604020202020204" pitchFamily="34" charset="0"/>
              <a:buChar char="•"/>
            </a:pPr>
            <a:r>
              <a:rPr lang="en-US" sz="2400" dirty="0" smtClean="0"/>
              <a:t>Motion Control</a:t>
            </a:r>
          </a:p>
          <a:p>
            <a:pPr marL="800100" lvl="3" indent="-342900">
              <a:buFont typeface="Arial" panose="020B0604020202020204" pitchFamily="34" charset="0"/>
              <a:buChar char="•"/>
            </a:pPr>
            <a:r>
              <a:rPr lang="en-US" sz="2400" dirty="0" smtClean="0"/>
              <a:t>Final Blades Manufacturing</a:t>
            </a:r>
          </a:p>
          <a:p>
            <a:pPr marL="800100" lvl="3" indent="-342900">
              <a:buFont typeface="Arial" panose="020B0604020202020204" pitchFamily="34" charset="0"/>
              <a:buChar char="•"/>
            </a:pPr>
            <a:r>
              <a:rPr lang="en-US" sz="2400" dirty="0" smtClean="0"/>
              <a:t>Manufacturing Readiness Review 1/16/2019</a:t>
            </a:r>
          </a:p>
          <a:p>
            <a:pPr marL="800100" lvl="3" indent="-342900">
              <a:buFont typeface="Arial" panose="020B0604020202020204" pitchFamily="34" charset="0"/>
              <a:buChar char="•"/>
            </a:pPr>
            <a:r>
              <a:rPr lang="en-US" sz="2400" dirty="0" smtClean="0"/>
              <a:t>Parts Procurement, completed</a:t>
            </a:r>
          </a:p>
          <a:p>
            <a:pPr marL="800100" lvl="3" indent="-342900">
              <a:buFont typeface="Arial" panose="020B0604020202020204" pitchFamily="34" charset="0"/>
              <a:buChar char="•"/>
            </a:pPr>
            <a:r>
              <a:rPr lang="en-US" sz="2400" dirty="0" smtClean="0"/>
              <a:t>Assembly, in progress</a:t>
            </a:r>
          </a:p>
        </p:txBody>
      </p:sp>
    </p:spTree>
    <p:extLst>
      <p:ext uri="{BB962C8B-B14F-4D97-AF65-F5344CB8AC3E}">
        <p14:creationId xmlns:p14="http://schemas.microsoft.com/office/powerpoint/2010/main" val="2026450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Verification  Procedures</a:t>
            </a:r>
            <a:endParaRPr lang="en-US" dirty="0"/>
          </a:p>
        </p:txBody>
      </p:sp>
      <p:sp>
        <p:nvSpPr>
          <p:cNvPr id="5" name="Content Placeholder 4"/>
          <p:cNvSpPr>
            <a:spLocks noGrp="1"/>
          </p:cNvSpPr>
          <p:nvPr>
            <p:ph idx="1"/>
          </p:nvPr>
        </p:nvSpPr>
        <p:spPr/>
        <p:txBody>
          <a:bodyPr>
            <a:normAutofit fontScale="62500" lnSpcReduction="20000"/>
          </a:bodyPr>
          <a:lstStyle/>
          <a:p>
            <a:pPr marL="0" indent="0">
              <a:buNone/>
            </a:pPr>
            <a:r>
              <a:rPr lang="en-US" dirty="0" smtClean="0"/>
              <a:t>The following Testing Procedures have been identified. Verification and Testing will required to collect the evidences for the acceptance and the hand off to I&amp;T. Their release does not hold the assembly of the Shutters</a:t>
            </a:r>
          </a:p>
          <a:p>
            <a:endParaRPr lang="en-US" dirty="0" smtClean="0"/>
          </a:p>
          <a:p>
            <a:r>
              <a:rPr lang="en-US" dirty="0" smtClean="0"/>
              <a:t>Camera Housing and Shroud</a:t>
            </a:r>
          </a:p>
          <a:p>
            <a:endParaRPr lang="en-US" dirty="0"/>
          </a:p>
          <a:p>
            <a:pPr lvl="1"/>
            <a:r>
              <a:rPr lang="en-US" dirty="0"/>
              <a:t>Mass Properties Measurement - Camera </a:t>
            </a:r>
            <a:r>
              <a:rPr lang="en-US" dirty="0" smtClean="0"/>
              <a:t>Body	LCA-16599</a:t>
            </a:r>
            <a:endParaRPr lang="en-US" sz="2400" dirty="0"/>
          </a:p>
          <a:p>
            <a:pPr lvl="1"/>
            <a:r>
              <a:rPr lang="en-US" dirty="0"/>
              <a:t>Dimensional Measurement – Camera </a:t>
            </a:r>
            <a:r>
              <a:rPr lang="en-US" dirty="0" smtClean="0"/>
              <a:t>Body		LCA-16777</a:t>
            </a:r>
            <a:endParaRPr lang="en-US" sz="2400" dirty="0"/>
          </a:p>
          <a:p>
            <a:pPr lvl="1"/>
            <a:r>
              <a:rPr lang="en-US" dirty="0"/>
              <a:t>Back Flange Flow </a:t>
            </a:r>
            <a:r>
              <a:rPr lang="en-US" dirty="0" smtClean="0"/>
              <a:t>Test				LCA-15795</a:t>
            </a:r>
            <a:endParaRPr lang="en-US" sz="2400" dirty="0"/>
          </a:p>
          <a:p>
            <a:pPr lvl="1"/>
            <a:r>
              <a:rPr lang="en-US" dirty="0"/>
              <a:t>Camera Housing and Shroud Flow </a:t>
            </a:r>
            <a:r>
              <a:rPr lang="en-US" dirty="0" smtClean="0"/>
              <a:t>Test 		LCA-16773</a:t>
            </a:r>
            <a:endParaRPr lang="en-US" sz="2400" dirty="0"/>
          </a:p>
          <a:p>
            <a:pPr lvl="1"/>
            <a:r>
              <a:rPr lang="en-US" dirty="0"/>
              <a:t>Camera Housing Instrumentation </a:t>
            </a:r>
            <a:r>
              <a:rPr lang="en-US" dirty="0" smtClean="0"/>
              <a:t>Test		LCA-16778</a:t>
            </a:r>
            <a:endParaRPr lang="en-US" sz="2400" dirty="0"/>
          </a:p>
          <a:p>
            <a:pPr marL="0" indent="0">
              <a:buNone/>
            </a:pPr>
            <a:r>
              <a:rPr lang="en-US" dirty="0"/>
              <a:t> </a:t>
            </a:r>
          </a:p>
          <a:p>
            <a:pPr marL="0" indent="0">
              <a:buNone/>
            </a:pPr>
            <a:r>
              <a:rPr lang="en-US" dirty="0"/>
              <a:t> </a:t>
            </a:r>
          </a:p>
          <a:p>
            <a:r>
              <a:rPr lang="en-US" dirty="0"/>
              <a:t>Purge System</a:t>
            </a:r>
          </a:p>
          <a:p>
            <a:pPr lvl="1"/>
            <a:r>
              <a:rPr lang="en-US" dirty="0"/>
              <a:t>Mechanism Purge Cabinet Functional Test </a:t>
            </a:r>
            <a:r>
              <a:rPr lang="en-US" dirty="0" smtClean="0"/>
              <a:t>		LCA-16774</a:t>
            </a:r>
            <a:endParaRPr lang="en-US" sz="2400" dirty="0"/>
          </a:p>
          <a:p>
            <a:pPr lvl="1"/>
            <a:r>
              <a:rPr lang="en-US" dirty="0"/>
              <a:t>Camera Volume Purge Cabinet Functional </a:t>
            </a:r>
            <a:r>
              <a:rPr lang="en-US" dirty="0" smtClean="0"/>
              <a:t>Test	LCA-16775</a:t>
            </a:r>
            <a:endParaRPr lang="en-US" sz="2400" dirty="0"/>
          </a:p>
          <a:p>
            <a:pPr lvl="1"/>
            <a:r>
              <a:rPr lang="en-US" dirty="0"/>
              <a:t>Mass Properties Measurement – Purge </a:t>
            </a:r>
            <a:r>
              <a:rPr lang="en-US" dirty="0" smtClean="0"/>
              <a:t>Cabinets	LCA-16776</a:t>
            </a:r>
          </a:p>
          <a:p>
            <a:pPr lvl="1"/>
            <a:r>
              <a:rPr lang="en-US" dirty="0" smtClean="0"/>
              <a:t>Camera </a:t>
            </a:r>
            <a:r>
              <a:rPr lang="en-US" dirty="0"/>
              <a:t>Volume Purge Pressure </a:t>
            </a:r>
            <a:r>
              <a:rPr lang="en-US" dirty="0" smtClean="0"/>
              <a:t>Calculations		</a:t>
            </a:r>
            <a:r>
              <a:rPr lang="en-US" dirty="0"/>
              <a:t> LCA-17284 </a:t>
            </a:r>
            <a:endParaRPr lang="en-US" dirty="0" smtClean="0"/>
          </a:p>
          <a:p>
            <a:pPr lvl="1"/>
            <a:r>
              <a:rPr lang="en-US" dirty="0" smtClean="0"/>
              <a:t>Camera </a:t>
            </a:r>
            <a:r>
              <a:rPr lang="en-US" dirty="0"/>
              <a:t>Mechanism Purge Pressure </a:t>
            </a:r>
            <a:r>
              <a:rPr lang="en-US" dirty="0" smtClean="0"/>
              <a:t>Calculations</a:t>
            </a:r>
            <a:r>
              <a:rPr lang="en-US" dirty="0"/>
              <a:t> </a:t>
            </a:r>
            <a:r>
              <a:rPr lang="en-US" dirty="0" smtClean="0"/>
              <a:t>	LCA-17285 </a:t>
            </a:r>
            <a:endParaRPr lang="en-US" dirty="0"/>
          </a:p>
          <a:p>
            <a:pPr lvl="1"/>
            <a:endParaRPr lang="en-US" sz="2400" dirty="0"/>
          </a:p>
          <a:p>
            <a:pPr marL="0" indent="0">
              <a:buNone/>
            </a:pPr>
            <a:endParaRPr lang="en-US" sz="2400" dirty="0"/>
          </a:p>
        </p:txBody>
      </p:sp>
    </p:spTree>
    <p:extLst>
      <p:ext uri="{BB962C8B-B14F-4D97-AF65-F5344CB8AC3E}">
        <p14:creationId xmlns:p14="http://schemas.microsoft.com/office/powerpoint/2010/main" val="1415355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Purge System Design &amp; Capabilities</a:t>
            </a:r>
            <a:endParaRPr lang="en-US" dirty="0"/>
          </a:p>
        </p:txBody>
      </p:sp>
      <p:sp>
        <p:nvSpPr>
          <p:cNvPr id="8" name="Content Placeholder 2"/>
          <p:cNvSpPr>
            <a:spLocks noGrp="1"/>
          </p:cNvSpPr>
          <p:nvPr>
            <p:ph idx="1"/>
          </p:nvPr>
        </p:nvSpPr>
        <p:spPr/>
        <p:txBody>
          <a:bodyPr>
            <a:normAutofit/>
          </a:bodyPr>
          <a:lstStyle/>
          <a:p>
            <a:r>
              <a:rPr lang="en-US" sz="1600" dirty="0"/>
              <a:t>There are two purge systems to provide thermal control and purge functionality</a:t>
            </a:r>
          </a:p>
          <a:p>
            <a:pPr lvl="1"/>
            <a:r>
              <a:rPr lang="en-US" sz="1400" dirty="0" smtClean="0"/>
              <a:t>Mechanism Purge System</a:t>
            </a:r>
            <a:r>
              <a:rPr lang="en-US" sz="1400" dirty="0"/>
              <a:t>:  </a:t>
            </a:r>
            <a:r>
              <a:rPr lang="en-US" sz="1400" dirty="0" smtClean="0"/>
              <a:t>Directly </a:t>
            </a:r>
            <a:r>
              <a:rPr lang="en-US" sz="1400" dirty="0"/>
              <a:t>cool </a:t>
            </a:r>
            <a:r>
              <a:rPr lang="en-US" sz="1400" dirty="0" smtClean="0"/>
              <a:t>heat dissipating </a:t>
            </a:r>
            <a:r>
              <a:rPr lang="en-US" sz="1400" dirty="0"/>
              <a:t>components in enclosures in the </a:t>
            </a:r>
            <a:r>
              <a:rPr lang="en-US" sz="1400" dirty="0" smtClean="0"/>
              <a:t>Shutter</a:t>
            </a:r>
            <a:r>
              <a:rPr lang="en-US" sz="1400" dirty="0"/>
              <a:t>, </a:t>
            </a:r>
            <a:r>
              <a:rPr lang="en-US" sz="1400" dirty="0" smtClean="0"/>
              <a:t>Auto Changer </a:t>
            </a:r>
            <a:r>
              <a:rPr lang="en-US" sz="1400" dirty="0"/>
              <a:t>and </a:t>
            </a:r>
            <a:r>
              <a:rPr lang="en-US" sz="1400" dirty="0" smtClean="0"/>
              <a:t>Carousel </a:t>
            </a:r>
            <a:r>
              <a:rPr lang="en-US" sz="1400" dirty="0"/>
              <a:t>components in the </a:t>
            </a:r>
            <a:r>
              <a:rPr lang="en-US" sz="1400" dirty="0" smtClean="0"/>
              <a:t>Back Flange</a:t>
            </a:r>
          </a:p>
          <a:p>
            <a:pPr lvl="1"/>
            <a:r>
              <a:rPr lang="en-US" sz="1400" dirty="0"/>
              <a:t>Camera Volume </a:t>
            </a:r>
            <a:r>
              <a:rPr lang="en-US" sz="1400" dirty="0" smtClean="0"/>
              <a:t>Purge System</a:t>
            </a:r>
            <a:r>
              <a:rPr lang="en-US" sz="1400" dirty="0"/>
              <a:t>:  </a:t>
            </a:r>
            <a:r>
              <a:rPr lang="en-US" sz="1400" dirty="0" smtClean="0"/>
              <a:t>Controls </a:t>
            </a:r>
            <a:r>
              <a:rPr lang="en-US" sz="1400" dirty="0"/>
              <a:t>temperature of </a:t>
            </a:r>
            <a:r>
              <a:rPr lang="en-US" sz="1400" dirty="0" smtClean="0"/>
              <a:t>Camera Housing</a:t>
            </a:r>
            <a:r>
              <a:rPr lang="en-US" sz="1400" dirty="0"/>
              <a:t>, L1, and L3, and flushes air through the </a:t>
            </a:r>
            <a:r>
              <a:rPr lang="en-US" sz="1400" dirty="0" smtClean="0"/>
              <a:t>Camera Volume</a:t>
            </a:r>
            <a:endParaRPr lang="en-US" sz="1400" dirty="0"/>
          </a:p>
        </p:txBody>
      </p:sp>
      <p:graphicFrame>
        <p:nvGraphicFramePr>
          <p:cNvPr id="9" name="Table 8"/>
          <p:cNvGraphicFramePr>
            <a:graphicFrameLocks noGrp="1"/>
          </p:cNvGraphicFramePr>
          <p:nvPr>
            <p:extLst>
              <p:ext uri="{D42A27DB-BD31-4B8C-83A1-F6EECF244321}">
                <p14:modId xmlns:p14="http://schemas.microsoft.com/office/powerpoint/2010/main" val="3657913871"/>
              </p:ext>
            </p:extLst>
          </p:nvPr>
        </p:nvGraphicFramePr>
        <p:xfrm>
          <a:off x="381000" y="1767596"/>
          <a:ext cx="8458200" cy="3051810"/>
        </p:xfrm>
        <a:graphic>
          <a:graphicData uri="http://schemas.openxmlformats.org/drawingml/2006/table">
            <a:tbl>
              <a:tblPr firstRow="1" bandRow="1">
                <a:tableStyleId>{21E4AEA4-8DFA-4A89-87EB-49C32662AFE0}</a:tableStyleId>
              </a:tblPr>
              <a:tblGrid>
                <a:gridCol w="3581400">
                  <a:extLst>
                    <a:ext uri="{9D8B030D-6E8A-4147-A177-3AD203B41FA5}">
                      <a16:colId xmlns="" xmlns:a16="http://schemas.microsoft.com/office/drawing/2014/main" val="20000"/>
                    </a:ext>
                  </a:extLst>
                </a:gridCol>
                <a:gridCol w="4876800">
                  <a:extLst>
                    <a:ext uri="{9D8B030D-6E8A-4147-A177-3AD203B41FA5}">
                      <a16:colId xmlns="" xmlns:a16="http://schemas.microsoft.com/office/drawing/2014/main" val="20001"/>
                    </a:ext>
                  </a:extLst>
                </a:gridCol>
              </a:tblGrid>
              <a:tr h="278130">
                <a:tc>
                  <a:txBody>
                    <a:bodyPr/>
                    <a:lstStyle/>
                    <a:p>
                      <a:pPr algn="ctr"/>
                      <a:r>
                        <a:rPr lang="en-US" sz="1100" dirty="0" smtClean="0"/>
                        <a:t>Purge</a:t>
                      </a:r>
                      <a:r>
                        <a:rPr lang="en-US" sz="1100" baseline="0" dirty="0" smtClean="0"/>
                        <a:t> system function</a:t>
                      </a:r>
                      <a:endParaRPr lang="en-US" sz="1100" dirty="0"/>
                    </a:p>
                  </a:txBody>
                  <a:tcPr marT="34290" marB="34290"/>
                </a:tc>
                <a:tc>
                  <a:txBody>
                    <a:bodyPr/>
                    <a:lstStyle/>
                    <a:p>
                      <a:pPr algn="ctr"/>
                      <a:r>
                        <a:rPr lang="en-US" sz="1100" dirty="0" smtClean="0"/>
                        <a:t>Requirement</a:t>
                      </a:r>
                      <a:endParaRPr lang="en-US" sz="1100" dirty="0"/>
                    </a:p>
                  </a:txBody>
                  <a:tcPr marT="34290" marB="34290"/>
                </a:tc>
                <a:extLst>
                  <a:ext uri="{0D108BD9-81ED-4DB2-BD59-A6C34878D82A}">
                    <a16:rowId xmlns="" xmlns:a16="http://schemas.microsoft.com/office/drawing/2014/main" val="10000"/>
                  </a:ext>
                </a:extLst>
              </a:tr>
              <a:tr h="548640">
                <a:tc>
                  <a:txBody>
                    <a:bodyPr/>
                    <a:lstStyle/>
                    <a:p>
                      <a:r>
                        <a:rPr lang="en-US" sz="1100" dirty="0" smtClean="0"/>
                        <a:t>Remove process heat from the shutter, auto changer, and carousel</a:t>
                      </a:r>
                    </a:p>
                  </a:txBody>
                  <a:tcPr marT="34290" marB="34290"/>
                </a:tc>
                <a:tc>
                  <a:txBody>
                    <a:bodyPr/>
                    <a:lstStyle/>
                    <a:p>
                      <a:pPr marL="285750" indent="-285750">
                        <a:buFont typeface="Wingdings" panose="05000000000000000000" pitchFamily="2" charset="2"/>
                        <a:buChar char="Ø"/>
                      </a:pPr>
                      <a:r>
                        <a:rPr lang="en-US" sz="1100" dirty="0" smtClean="0"/>
                        <a:t>Feedback</a:t>
                      </a:r>
                      <a:r>
                        <a:rPr lang="en-US" sz="1100" baseline="0" dirty="0" smtClean="0"/>
                        <a:t> controlled cooling of forced air</a:t>
                      </a:r>
                    </a:p>
                    <a:p>
                      <a:pPr marL="285750" indent="-285750">
                        <a:buFont typeface="Wingdings" panose="05000000000000000000" pitchFamily="2" charset="2"/>
                        <a:buChar char="Ø"/>
                      </a:pPr>
                      <a:r>
                        <a:rPr lang="en-US" sz="1100" baseline="0" dirty="0" smtClean="0"/>
                        <a:t>High flow rate air for good heat convection off electronics and motors</a:t>
                      </a:r>
                      <a:endParaRPr lang="en-US" sz="1100" dirty="0"/>
                    </a:p>
                  </a:txBody>
                  <a:tcPr marT="34290" marB="34290"/>
                </a:tc>
                <a:extLst>
                  <a:ext uri="{0D108BD9-81ED-4DB2-BD59-A6C34878D82A}">
                    <a16:rowId xmlns="" xmlns:a16="http://schemas.microsoft.com/office/drawing/2014/main" val="10001"/>
                  </a:ext>
                </a:extLst>
              </a:tr>
              <a:tr h="708660">
                <a:tc>
                  <a:txBody>
                    <a:bodyPr/>
                    <a:lstStyle/>
                    <a:p>
                      <a:r>
                        <a:rPr lang="en-US" sz="1100" dirty="0" smtClean="0"/>
                        <a:t>Drive the camera housing and L1 lens to track the target dome temperature</a:t>
                      </a:r>
                    </a:p>
                  </a:txBody>
                  <a:tcPr marT="34290" marB="34290"/>
                </a:tc>
                <a:tc>
                  <a:txBody>
                    <a:bodyPr/>
                    <a:lstStyle/>
                    <a:p>
                      <a:pPr marL="285750" indent="-285750">
                        <a:buFont typeface="Wingdings" panose="05000000000000000000" pitchFamily="2" charset="2"/>
                        <a:buChar char="Ø"/>
                      </a:pPr>
                      <a:r>
                        <a:rPr lang="en-US" sz="1100" dirty="0" smtClean="0"/>
                        <a:t>Heat and cool purge air to control housing and L1 temperatures</a:t>
                      </a:r>
                    </a:p>
                    <a:p>
                      <a:pPr marL="285750" indent="-285750">
                        <a:buFont typeface="Wingdings" panose="05000000000000000000" pitchFamily="2" charset="2"/>
                        <a:buChar char="Ø"/>
                      </a:pPr>
                      <a:r>
                        <a:rPr lang="en-US" sz="1100" dirty="0" smtClean="0"/>
                        <a:t>Provide</a:t>
                      </a:r>
                      <a:r>
                        <a:rPr lang="en-US" sz="1100" baseline="0" dirty="0" smtClean="0"/>
                        <a:t> adequate parallel air cooling channels for good thermal coupling and heat transfer</a:t>
                      </a:r>
                      <a:endParaRPr lang="en-US" sz="1100" dirty="0"/>
                    </a:p>
                  </a:txBody>
                  <a:tcPr marT="34290" marB="34290"/>
                </a:tc>
                <a:extLst>
                  <a:ext uri="{0D108BD9-81ED-4DB2-BD59-A6C34878D82A}">
                    <a16:rowId xmlns="" xmlns:a16="http://schemas.microsoft.com/office/drawing/2014/main" val="10002"/>
                  </a:ext>
                </a:extLst>
              </a:tr>
              <a:tr h="388620">
                <a:tc>
                  <a:txBody>
                    <a:bodyPr/>
                    <a:lstStyle/>
                    <a:p>
                      <a:r>
                        <a:rPr lang="en-US" sz="1100" dirty="0" smtClean="0"/>
                        <a:t>Blow “warm,” dry air over the air-side of the L3 lens</a:t>
                      </a:r>
                      <a:r>
                        <a:rPr lang="en-US" sz="1100" baseline="0" dirty="0" smtClean="0"/>
                        <a:t> </a:t>
                      </a:r>
                      <a:r>
                        <a:rPr lang="en-US" sz="1100" dirty="0" smtClean="0"/>
                        <a:t>to prevent frosting</a:t>
                      </a:r>
                    </a:p>
                  </a:txBody>
                  <a:tcPr marT="34290" marB="34290"/>
                </a:tc>
                <a:tc>
                  <a:txBody>
                    <a:bodyPr/>
                    <a:lstStyle/>
                    <a:p>
                      <a:pPr marL="285750" indent="-285750">
                        <a:buFont typeface="Wingdings" panose="05000000000000000000" pitchFamily="2" charset="2"/>
                        <a:buChar char="Ø"/>
                      </a:pPr>
                      <a:r>
                        <a:rPr lang="en-US" sz="1100" dirty="0" smtClean="0"/>
                        <a:t>Re-heat the purge</a:t>
                      </a:r>
                      <a:r>
                        <a:rPr lang="en-US" sz="1100" baseline="0" dirty="0" smtClean="0"/>
                        <a:t> air to maintain target temperature</a:t>
                      </a:r>
                    </a:p>
                    <a:p>
                      <a:pPr marL="285750" indent="-285750">
                        <a:buFont typeface="Wingdings" panose="05000000000000000000" pitchFamily="2" charset="2"/>
                        <a:buChar char="Ø"/>
                      </a:pPr>
                      <a:r>
                        <a:rPr lang="en-US" sz="1100" baseline="0" dirty="0" smtClean="0"/>
                        <a:t>Dry the air and monitor humidity</a:t>
                      </a:r>
                      <a:endParaRPr lang="en-US" sz="1100" dirty="0"/>
                    </a:p>
                  </a:txBody>
                  <a:tcPr marT="34290" marB="34290"/>
                </a:tc>
                <a:extLst>
                  <a:ext uri="{0D108BD9-81ED-4DB2-BD59-A6C34878D82A}">
                    <a16:rowId xmlns="" xmlns:a16="http://schemas.microsoft.com/office/drawing/2014/main" val="10003"/>
                  </a:ext>
                </a:extLst>
              </a:tr>
              <a:tr h="708660">
                <a:tc>
                  <a:txBody>
                    <a:bodyPr/>
                    <a:lstStyle/>
                    <a:p>
                      <a:r>
                        <a:rPr lang="en-US" sz="1100" dirty="0" smtClean="0"/>
                        <a:t>Maintain a clean, dry camera volume</a:t>
                      </a:r>
                    </a:p>
                  </a:txBody>
                  <a:tcPr marT="34290" marB="34290"/>
                </a:tc>
                <a:tc>
                  <a:txBody>
                    <a:bodyPr/>
                    <a:lstStyle/>
                    <a:p>
                      <a:pPr marL="285750" indent="-285750">
                        <a:buFont typeface="Wingdings" panose="05000000000000000000" pitchFamily="2" charset="2"/>
                        <a:buChar char="Ø"/>
                      </a:pPr>
                      <a:r>
                        <a:rPr lang="en-US" sz="1100" dirty="0" smtClean="0"/>
                        <a:t>Dry the air to reduce condensation</a:t>
                      </a:r>
                      <a:r>
                        <a:rPr lang="en-US" sz="1100" baseline="0" dirty="0" smtClean="0"/>
                        <a:t> risk</a:t>
                      </a:r>
                    </a:p>
                    <a:p>
                      <a:pPr marL="285750" indent="-285750">
                        <a:buFont typeface="Wingdings" panose="05000000000000000000" pitchFamily="2" charset="2"/>
                        <a:buChar char="Ø"/>
                      </a:pPr>
                      <a:r>
                        <a:rPr lang="en-US" sz="1100" baseline="0" dirty="0" smtClean="0"/>
                        <a:t>Filter air for particulates and VOCs</a:t>
                      </a:r>
                    </a:p>
                    <a:p>
                      <a:pPr marL="285750" indent="-285750">
                        <a:buFont typeface="Wingdings" panose="05000000000000000000" pitchFamily="2" charset="2"/>
                        <a:buChar char="Ø"/>
                      </a:pPr>
                      <a:r>
                        <a:rPr lang="en-US" sz="1100" baseline="0" dirty="0" smtClean="0"/>
                        <a:t>Provide flow rate adequate for clean-room type cleanliness levels</a:t>
                      </a:r>
                      <a:endParaRPr lang="en-US" sz="1100" dirty="0"/>
                    </a:p>
                  </a:txBody>
                  <a:tcPr marT="34290" marB="34290"/>
                </a:tc>
                <a:extLst>
                  <a:ext uri="{0D108BD9-81ED-4DB2-BD59-A6C34878D82A}">
                    <a16:rowId xmlns="" xmlns:a16="http://schemas.microsoft.com/office/drawing/2014/main" val="10004"/>
                  </a:ext>
                </a:extLst>
              </a:tr>
              <a:tr h="388620">
                <a:tc>
                  <a:txBody>
                    <a:bodyPr/>
                    <a:lstStyle/>
                    <a:p>
                      <a:r>
                        <a:rPr lang="en-US" sz="1100" dirty="0" smtClean="0"/>
                        <a:t>Reduce</a:t>
                      </a:r>
                      <a:r>
                        <a:rPr lang="en-US" sz="1100" baseline="0" dirty="0" smtClean="0"/>
                        <a:t> the likelihood of </a:t>
                      </a:r>
                      <a:r>
                        <a:rPr lang="en-US" sz="1100" dirty="0" smtClean="0"/>
                        <a:t>natural convection cells within the camera volume</a:t>
                      </a:r>
                    </a:p>
                  </a:txBody>
                  <a:tcPr marT="34290" marB="34290"/>
                </a:tc>
                <a:tc>
                  <a:txBody>
                    <a:bodyPr/>
                    <a:lstStyle/>
                    <a:p>
                      <a:pPr marL="285750" indent="-285750">
                        <a:buFont typeface="Wingdings" panose="05000000000000000000" pitchFamily="2" charset="2"/>
                        <a:buChar char="Ø"/>
                      </a:pPr>
                      <a:r>
                        <a:rPr lang="en-US" sz="1100" dirty="0" smtClean="0"/>
                        <a:t>Deliver air at flow rates high enough to disturb</a:t>
                      </a:r>
                      <a:r>
                        <a:rPr lang="en-US" sz="1100" baseline="0" dirty="0" smtClean="0"/>
                        <a:t> natural convection cells, especially across the L3 lens</a:t>
                      </a:r>
                      <a:endParaRPr lang="en-US" sz="1100" dirty="0"/>
                    </a:p>
                  </a:txBody>
                  <a:tcPr marT="34290" marB="34290"/>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7738310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Purge Cabinet - LCA-14440</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526" t="827" r="23894" b="-827"/>
          <a:stretch/>
        </p:blipFill>
        <p:spPr>
          <a:xfrm>
            <a:off x="84472" y="727334"/>
            <a:ext cx="5738105" cy="4012754"/>
          </a:xfrm>
        </p:spPr>
      </p:pic>
      <p:sp>
        <p:nvSpPr>
          <p:cNvPr id="5" name="TextBox 4"/>
          <p:cNvSpPr txBox="1"/>
          <p:nvPr/>
        </p:nvSpPr>
        <p:spPr>
          <a:xfrm>
            <a:off x="5430370" y="723738"/>
            <a:ext cx="3354460" cy="4009628"/>
          </a:xfrm>
          <a:prstGeom prst="rect">
            <a:avLst/>
          </a:prstGeom>
          <a:noFill/>
        </p:spPr>
        <p:txBody>
          <a:bodyPr wrap="square" rtlCol="0">
            <a:normAutofit fontScale="92500" lnSpcReduction="10000"/>
          </a:bodyPr>
          <a:lstStyle/>
          <a:p>
            <a:r>
              <a:rPr lang="en-US" b="1" dirty="0" smtClean="0">
                <a:latin typeface="+mn-lt"/>
              </a:rPr>
              <a:t>Volume Purge Cabinet is essentially a box that contains following primary components:</a:t>
            </a:r>
          </a:p>
          <a:p>
            <a:endParaRPr lang="en-US" b="1" dirty="0" smtClean="0">
              <a:latin typeface="+mn-lt"/>
            </a:endParaRPr>
          </a:p>
          <a:p>
            <a:pPr marL="285750" indent="-285750">
              <a:buFont typeface="Arial" panose="020B0604020202020204" pitchFamily="34" charset="0"/>
              <a:buChar char="•"/>
            </a:pPr>
            <a:r>
              <a:rPr lang="en-US" dirty="0" smtClean="0">
                <a:latin typeface="+mn-lt"/>
              </a:rPr>
              <a:t>Two fans (one is redundant) for moving air to cool downstream sub-systems</a:t>
            </a:r>
          </a:p>
          <a:p>
            <a:pPr marL="285750" indent="-285750">
              <a:buFont typeface="Arial" panose="020B0604020202020204" pitchFamily="34" charset="0"/>
              <a:buChar char="•"/>
            </a:pPr>
            <a:endParaRPr lang="en-US" dirty="0" smtClean="0">
              <a:latin typeface="+mn-lt"/>
            </a:endParaRPr>
          </a:p>
          <a:p>
            <a:pPr marL="285750" indent="-285750">
              <a:buFont typeface="Arial" panose="020B0604020202020204" pitchFamily="34" charset="0"/>
              <a:buChar char="•"/>
            </a:pPr>
            <a:r>
              <a:rPr lang="en-US" dirty="0" smtClean="0">
                <a:latin typeface="+mn-lt"/>
              </a:rPr>
              <a:t>Air-to-Liquid Heat Exchanger</a:t>
            </a:r>
          </a:p>
          <a:p>
            <a:pPr marL="285750" indent="-285750">
              <a:buFont typeface="Arial" panose="020B0604020202020204" pitchFamily="34" charset="0"/>
              <a:buChar char="•"/>
            </a:pPr>
            <a:endParaRPr lang="en-US" dirty="0" smtClean="0">
              <a:latin typeface="+mn-lt"/>
            </a:endParaRPr>
          </a:p>
          <a:p>
            <a:pPr marL="285750" indent="-285750">
              <a:buFont typeface="Arial" panose="020B0604020202020204" pitchFamily="34" charset="0"/>
              <a:buChar char="•"/>
            </a:pPr>
            <a:r>
              <a:rPr lang="en-US" dirty="0" smtClean="0">
                <a:latin typeface="+mn-lt"/>
              </a:rPr>
              <a:t>Desiccators for drying air</a:t>
            </a:r>
          </a:p>
          <a:p>
            <a:pPr marL="285750" indent="-285750">
              <a:buFont typeface="Arial" panose="020B0604020202020204" pitchFamily="34" charset="0"/>
              <a:buChar char="•"/>
            </a:pPr>
            <a:endParaRPr lang="en-US" dirty="0" smtClean="0">
              <a:latin typeface="+mn-lt"/>
            </a:endParaRPr>
          </a:p>
          <a:p>
            <a:pPr marL="285750" indent="-285750">
              <a:buFont typeface="Arial" panose="020B0604020202020204" pitchFamily="34" charset="0"/>
              <a:buChar char="•"/>
            </a:pPr>
            <a:r>
              <a:rPr lang="en-US" dirty="0" smtClean="0">
                <a:latin typeface="+mn-lt"/>
              </a:rPr>
              <a:t>Air Filter (for particulates)</a:t>
            </a:r>
          </a:p>
          <a:p>
            <a:pPr marL="285750" indent="-285750">
              <a:buFont typeface="Arial" panose="020B0604020202020204" pitchFamily="34" charset="0"/>
              <a:buChar char="•"/>
            </a:pPr>
            <a:endParaRPr lang="en-US" dirty="0" smtClean="0">
              <a:latin typeface="+mn-lt"/>
            </a:endParaRPr>
          </a:p>
          <a:p>
            <a:pPr marL="285750" indent="-285750">
              <a:buFont typeface="Arial" panose="020B0604020202020204" pitchFamily="34" charset="0"/>
              <a:buChar char="•"/>
            </a:pPr>
            <a:r>
              <a:rPr lang="en-US" dirty="0" smtClean="0">
                <a:latin typeface="+mn-lt"/>
              </a:rPr>
              <a:t>Instrumentation (pressure, flow, temperature)</a:t>
            </a:r>
          </a:p>
        </p:txBody>
      </p:sp>
    </p:spTree>
    <p:extLst>
      <p:ext uri="{BB962C8B-B14F-4D97-AF65-F5344CB8AC3E}">
        <p14:creationId xmlns:p14="http://schemas.microsoft.com/office/powerpoint/2010/main" val="348422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Purge Cabinet - LCA-14323</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704" r="25887"/>
          <a:stretch/>
        </p:blipFill>
        <p:spPr>
          <a:xfrm>
            <a:off x="0" y="844139"/>
            <a:ext cx="5276667" cy="3687519"/>
          </a:xfrm>
        </p:spPr>
      </p:pic>
      <p:sp>
        <p:nvSpPr>
          <p:cNvPr id="7" name="Rectangle 6"/>
          <p:cNvSpPr/>
          <p:nvPr/>
        </p:nvSpPr>
        <p:spPr>
          <a:xfrm>
            <a:off x="5210735" y="777327"/>
            <a:ext cx="3782526" cy="4063614"/>
          </a:xfrm>
          <a:prstGeom prst="rect">
            <a:avLst/>
          </a:prstGeom>
        </p:spPr>
        <p:txBody>
          <a:bodyPr wrap="square">
            <a:normAutofit fontScale="92500" lnSpcReduction="10000"/>
          </a:bodyPr>
          <a:lstStyle/>
          <a:p>
            <a:r>
              <a:rPr lang="en-US" sz="1600" b="1" dirty="0" smtClean="0"/>
              <a:t>Volume Purge </a:t>
            </a:r>
            <a:r>
              <a:rPr lang="en-US" sz="1600" b="1" dirty="0"/>
              <a:t>Cabinet is essentially a box that contains following primary components:</a:t>
            </a:r>
          </a:p>
          <a:p>
            <a:endParaRPr lang="en-US" sz="1600" b="1" dirty="0"/>
          </a:p>
          <a:p>
            <a:pPr marL="285750" indent="-285750">
              <a:buFont typeface="Arial" panose="020B0604020202020204" pitchFamily="34" charset="0"/>
              <a:buChar char="•"/>
            </a:pPr>
            <a:r>
              <a:rPr lang="en-US" sz="1400" dirty="0" smtClean="0"/>
              <a:t>One replaceable fan for </a:t>
            </a:r>
            <a:r>
              <a:rPr lang="en-US" sz="1400" dirty="0"/>
              <a:t>moving air to cool downstream sub-systems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Air-to-Liquid Heat </a:t>
            </a:r>
            <a:r>
              <a:rPr lang="en-US" sz="1400" dirty="0" smtClean="0"/>
              <a:t>Exchanger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Two-Way Actively Modulated Valve (for controlling coolant flow rate and air temp)</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Air Heaters (for raising air temp)</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Desiccators for drying air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Air </a:t>
            </a:r>
            <a:r>
              <a:rPr lang="en-US" sz="1400" dirty="0" smtClean="0"/>
              <a:t>Filter (for particulates)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Charcoal Filter (for VOCs)</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Instrumentation (pressure, flow, temperature)</a:t>
            </a:r>
          </a:p>
        </p:txBody>
      </p:sp>
    </p:spTree>
    <p:extLst>
      <p:ext uri="{BB962C8B-B14F-4D97-AF65-F5344CB8AC3E}">
        <p14:creationId xmlns:p14="http://schemas.microsoft.com/office/powerpoint/2010/main" val="761340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724" y="133350"/>
            <a:ext cx="6241676" cy="417910"/>
          </a:xfrm>
        </p:spPr>
        <p:txBody>
          <a:bodyPr/>
          <a:lstStyle/>
          <a:p>
            <a:r>
              <a:rPr lang="en-US" dirty="0" smtClean="0"/>
              <a:t>Purge Kit Assembly, Isolated View - LCA-14471</a:t>
            </a:r>
            <a:endParaRPr lang="en-US" dirty="0"/>
          </a:p>
        </p:txBody>
      </p:sp>
      <p:grpSp>
        <p:nvGrpSpPr>
          <p:cNvPr id="16" name="Group 15"/>
          <p:cNvGrpSpPr/>
          <p:nvPr/>
        </p:nvGrpSpPr>
        <p:grpSpPr>
          <a:xfrm>
            <a:off x="405654" y="841230"/>
            <a:ext cx="7528181" cy="3779590"/>
            <a:chOff x="1644394" y="1597538"/>
            <a:chExt cx="6204206" cy="4318215"/>
          </a:xfrm>
        </p:grpSpPr>
        <p:grpSp>
          <p:nvGrpSpPr>
            <p:cNvPr id="5" name="Group 4"/>
            <p:cNvGrpSpPr/>
            <p:nvPr/>
          </p:nvGrpSpPr>
          <p:grpSpPr>
            <a:xfrm>
              <a:off x="1644394" y="1807076"/>
              <a:ext cx="5582628" cy="4108677"/>
              <a:chOff x="-69281" y="605487"/>
              <a:chExt cx="8146481" cy="5995611"/>
            </a:xfrm>
          </p:grpSpPr>
          <p:pic>
            <p:nvPicPr>
              <p:cNvPr id="6"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6379" t="3595" r="18965" b="6365"/>
              <a:stretch/>
            </p:blipFill>
            <p:spPr>
              <a:xfrm>
                <a:off x="1371600" y="789577"/>
                <a:ext cx="6705600" cy="5811521"/>
              </a:xfrm>
              <a:prstGeom prst="rect">
                <a:avLst/>
              </a:prstGeom>
            </p:spPr>
          </p:pic>
          <p:sp>
            <p:nvSpPr>
              <p:cNvPr id="7" name="Line Callout 2 6"/>
              <p:cNvSpPr/>
              <p:nvPr/>
            </p:nvSpPr>
            <p:spPr>
              <a:xfrm>
                <a:off x="4870016" y="5143501"/>
                <a:ext cx="1222573" cy="533399"/>
              </a:xfrm>
              <a:prstGeom prst="borderCallout2">
                <a:avLst>
                  <a:gd name="adj1" fmla="val 18750"/>
                  <a:gd name="adj2" fmla="val -8333"/>
                  <a:gd name="adj3" fmla="val 18750"/>
                  <a:gd name="adj4" fmla="val -16667"/>
                  <a:gd name="adj5" fmla="val -42736"/>
                  <a:gd name="adj6" fmla="val -42715"/>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Return Manifold</a:t>
                </a:r>
                <a:endParaRPr lang="en-US" sz="1200" dirty="0"/>
              </a:p>
            </p:txBody>
          </p:sp>
          <p:sp>
            <p:nvSpPr>
              <p:cNvPr id="8" name="Line Callout 2 7"/>
              <p:cNvSpPr/>
              <p:nvPr/>
            </p:nvSpPr>
            <p:spPr>
              <a:xfrm>
                <a:off x="2243776" y="605487"/>
                <a:ext cx="1447800" cy="617734"/>
              </a:xfrm>
              <a:prstGeom prst="borderCallout2">
                <a:avLst>
                  <a:gd name="adj1" fmla="val 124464"/>
                  <a:gd name="adj2" fmla="val 22344"/>
                  <a:gd name="adj3" fmla="val 187322"/>
                  <a:gd name="adj4" fmla="val 21829"/>
                  <a:gd name="adj5" fmla="val 195789"/>
                  <a:gd name="adj6" fmla="val 3613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Supply Manifold</a:t>
                </a:r>
                <a:endParaRPr lang="en-US" sz="1200" dirty="0"/>
              </a:p>
            </p:txBody>
          </p:sp>
          <p:sp>
            <p:nvSpPr>
              <p:cNvPr id="9" name="Line Callout 2 8"/>
              <p:cNvSpPr/>
              <p:nvPr/>
            </p:nvSpPr>
            <p:spPr>
              <a:xfrm>
                <a:off x="-69281" y="638168"/>
                <a:ext cx="1927576" cy="657233"/>
              </a:xfrm>
              <a:prstGeom prst="borderCallout2">
                <a:avLst>
                  <a:gd name="adj1" fmla="val 115893"/>
                  <a:gd name="adj2" fmla="val 60239"/>
                  <a:gd name="adj3" fmla="val 167322"/>
                  <a:gd name="adj4" fmla="val 59724"/>
                  <a:gd name="adj5" fmla="val 190524"/>
                  <a:gd name="adj6" fmla="val 937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Volume Purge Return Fitting 1</a:t>
                </a:r>
                <a:endParaRPr lang="en-US" sz="1200" dirty="0"/>
              </a:p>
            </p:txBody>
          </p:sp>
          <p:sp>
            <p:nvSpPr>
              <p:cNvPr id="10" name="Line Callout 2 9"/>
              <p:cNvSpPr/>
              <p:nvPr/>
            </p:nvSpPr>
            <p:spPr>
              <a:xfrm>
                <a:off x="287657" y="5143501"/>
                <a:ext cx="1825828" cy="557176"/>
              </a:xfrm>
              <a:prstGeom prst="borderCallout2">
                <a:avLst>
                  <a:gd name="adj1" fmla="val 115893"/>
                  <a:gd name="adj2" fmla="val 60239"/>
                  <a:gd name="adj3" fmla="val 167322"/>
                  <a:gd name="adj4" fmla="val 59724"/>
                  <a:gd name="adj5" fmla="val 190524"/>
                  <a:gd name="adj6" fmla="val 937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Volume Purge Return Fitting 2</a:t>
                </a:r>
                <a:endParaRPr lang="en-US" sz="1200" dirty="0"/>
              </a:p>
            </p:txBody>
          </p:sp>
          <p:sp>
            <p:nvSpPr>
              <p:cNvPr id="11" name="Line Callout 2 10"/>
              <p:cNvSpPr/>
              <p:nvPr/>
            </p:nvSpPr>
            <p:spPr>
              <a:xfrm>
                <a:off x="1200572" y="3104605"/>
                <a:ext cx="1923629" cy="361382"/>
              </a:xfrm>
              <a:prstGeom prst="borderCallout2">
                <a:avLst>
                  <a:gd name="adj1" fmla="val 115893"/>
                  <a:gd name="adj2" fmla="val 60239"/>
                  <a:gd name="adj3" fmla="val 167322"/>
                  <a:gd name="adj4" fmla="val 59724"/>
                  <a:gd name="adj5" fmla="val 190524"/>
                  <a:gd name="adj6" fmla="val 9374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Wye Return Duct</a:t>
                </a:r>
                <a:endParaRPr lang="en-US" sz="1200" dirty="0"/>
              </a:p>
            </p:txBody>
          </p:sp>
        </p:grpSp>
        <p:sp>
          <p:nvSpPr>
            <p:cNvPr id="12" name="Line Callout 2 11"/>
            <p:cNvSpPr/>
            <p:nvPr/>
          </p:nvSpPr>
          <p:spPr>
            <a:xfrm>
              <a:off x="6204625" y="1597538"/>
              <a:ext cx="1181481" cy="388931"/>
            </a:xfrm>
            <a:prstGeom prst="borderCallout2">
              <a:avLst>
                <a:gd name="adj1" fmla="val 124464"/>
                <a:gd name="adj2" fmla="val 22344"/>
                <a:gd name="adj3" fmla="val 187322"/>
                <a:gd name="adj4" fmla="val 21829"/>
                <a:gd name="adj5" fmla="val 201924"/>
                <a:gd name="adj6" fmla="val -317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Volume Purge Cabinet</a:t>
              </a:r>
              <a:endParaRPr lang="en-US" sz="1200" dirty="0"/>
            </a:p>
          </p:txBody>
        </p:sp>
        <p:sp>
          <p:nvSpPr>
            <p:cNvPr id="13" name="Line Callout 2 12"/>
            <p:cNvSpPr/>
            <p:nvPr/>
          </p:nvSpPr>
          <p:spPr>
            <a:xfrm>
              <a:off x="6699283" y="4872896"/>
              <a:ext cx="1149317" cy="383413"/>
            </a:xfrm>
            <a:prstGeom prst="borderCallout2">
              <a:avLst>
                <a:gd name="adj1" fmla="val -13461"/>
                <a:gd name="adj2" fmla="val 61468"/>
                <a:gd name="adj3" fmla="val -82399"/>
                <a:gd name="adj4" fmla="val 61436"/>
                <a:gd name="adj5" fmla="val -183079"/>
                <a:gd name="adj6" fmla="val 3189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Mechanism Purge Cabinet</a:t>
              </a:r>
              <a:endParaRPr lang="en-US" sz="1200" dirty="0"/>
            </a:p>
          </p:txBody>
        </p:sp>
        <p:sp>
          <p:nvSpPr>
            <p:cNvPr id="14" name="Line Callout 2 13"/>
            <p:cNvSpPr/>
            <p:nvPr/>
          </p:nvSpPr>
          <p:spPr>
            <a:xfrm>
              <a:off x="6618832" y="2646146"/>
              <a:ext cx="608190" cy="208874"/>
            </a:xfrm>
            <a:prstGeom prst="borderCallout2">
              <a:avLst>
                <a:gd name="adj1" fmla="val 124464"/>
                <a:gd name="adj2" fmla="val 22344"/>
                <a:gd name="adj3" fmla="val 187322"/>
                <a:gd name="adj4" fmla="val 21829"/>
                <a:gd name="adj5" fmla="val 221865"/>
                <a:gd name="adj6" fmla="val -6012"/>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Ducts</a:t>
              </a:r>
              <a:endParaRPr lang="en-US" sz="1200" dirty="0"/>
            </a:p>
          </p:txBody>
        </p:sp>
      </p:grpSp>
    </p:spTree>
    <p:extLst>
      <p:ext uri="{BB962C8B-B14F-4D97-AF65-F5344CB8AC3E}">
        <p14:creationId xmlns:p14="http://schemas.microsoft.com/office/powerpoint/2010/main" val="6742635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 Train – Drive Module Details</a:t>
            </a:r>
          </a:p>
        </p:txBody>
      </p:sp>
      <p:sp>
        <p:nvSpPr>
          <p:cNvPr id="49" name="Content Placeholder 2"/>
          <p:cNvSpPr>
            <a:spLocks noGrp="1"/>
          </p:cNvSpPr>
          <p:nvPr>
            <p:ph idx="1"/>
          </p:nvPr>
        </p:nvSpPr>
        <p:spPr/>
        <p:txBody>
          <a:bodyPr/>
          <a:lstStyle/>
          <a:p>
            <a:r>
              <a:rPr lang="en-US" sz="1800" dirty="0"/>
              <a:t>Capstan Drive – 2 different diameter pulleys (68T, 34T) allow synchronized driving of both blades in a stack</a:t>
            </a:r>
          </a:p>
        </p:txBody>
      </p:sp>
      <p:pic>
        <p:nvPicPr>
          <p:cNvPr id="6" name="Picture 5"/>
          <p:cNvPicPr>
            <a:picLocks noChangeAspect="1"/>
          </p:cNvPicPr>
          <p:nvPr/>
        </p:nvPicPr>
        <p:blipFill rotWithShape="1">
          <a:blip r:embed="rId2"/>
          <a:srcRect l="-427" r="10074" b="16922"/>
          <a:stretch/>
        </p:blipFill>
        <p:spPr>
          <a:xfrm>
            <a:off x="181534" y="1441854"/>
            <a:ext cx="4380713" cy="2437622"/>
          </a:xfrm>
          <a:prstGeom prst="rect">
            <a:avLst/>
          </a:prstGeom>
          <a:ln>
            <a:solidFill>
              <a:srgbClr val="FF0000"/>
            </a:solidFill>
          </a:ln>
        </p:spPr>
      </p:pic>
      <p:pic>
        <p:nvPicPr>
          <p:cNvPr id="7" name="Picture 6"/>
          <p:cNvPicPr>
            <a:picLocks noChangeAspect="1"/>
          </p:cNvPicPr>
          <p:nvPr/>
        </p:nvPicPr>
        <p:blipFill>
          <a:blip r:embed="rId3"/>
          <a:stretch>
            <a:fillRect/>
          </a:stretch>
        </p:blipFill>
        <p:spPr>
          <a:xfrm>
            <a:off x="6024030" y="1390650"/>
            <a:ext cx="2801444" cy="3454400"/>
          </a:xfrm>
          <a:prstGeom prst="rect">
            <a:avLst/>
          </a:prstGeom>
        </p:spPr>
      </p:pic>
      <p:cxnSp>
        <p:nvCxnSpPr>
          <p:cNvPr id="8" name="Straight Connector 7"/>
          <p:cNvCxnSpPr/>
          <p:nvPr/>
        </p:nvCxnSpPr>
        <p:spPr>
          <a:xfrm>
            <a:off x="6394876" y="2915081"/>
            <a:ext cx="16823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4867485" y="1045516"/>
            <a:ext cx="1546440" cy="461665"/>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Encoder; 1000 CPR resolution-incremental </a:t>
            </a:r>
          </a:p>
        </p:txBody>
      </p:sp>
      <p:cxnSp>
        <p:nvCxnSpPr>
          <p:cNvPr id="11" name="Straight Arrow Connector 10"/>
          <p:cNvCxnSpPr>
            <a:stCxn id="10" idx="3"/>
          </p:cNvCxnSpPr>
          <p:nvPr/>
        </p:nvCxnSpPr>
        <p:spPr>
          <a:xfrm>
            <a:off x="6413925" y="1276349"/>
            <a:ext cx="672676" cy="31162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4848435" y="1552233"/>
            <a:ext cx="1546440" cy="646331"/>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Stepper Motor; 48V, 5A; 2.2Nm @ 450RPM; </a:t>
            </a:r>
            <a:r>
              <a:rPr lang="en-US" sz="1200" b="1" dirty="0" err="1">
                <a:solidFill>
                  <a:srgbClr val="000099"/>
                </a:solidFill>
              </a:rPr>
              <a:t>Nema</a:t>
            </a:r>
            <a:r>
              <a:rPr lang="en-US" sz="1200" b="1" dirty="0">
                <a:solidFill>
                  <a:srgbClr val="000099"/>
                </a:solidFill>
              </a:rPr>
              <a:t> 34 </a:t>
            </a:r>
          </a:p>
        </p:txBody>
      </p:sp>
      <p:cxnSp>
        <p:nvCxnSpPr>
          <p:cNvPr id="17" name="Straight Arrow Connector 16"/>
          <p:cNvCxnSpPr>
            <a:stCxn id="16" idx="3"/>
          </p:cNvCxnSpPr>
          <p:nvPr/>
        </p:nvCxnSpPr>
        <p:spPr>
          <a:xfrm>
            <a:off x="6394875" y="1875399"/>
            <a:ext cx="499856" cy="219311"/>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4555562" y="2880457"/>
            <a:ext cx="1546440" cy="276999"/>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Coupling</a:t>
            </a:r>
          </a:p>
        </p:txBody>
      </p:sp>
      <p:sp>
        <p:nvSpPr>
          <p:cNvPr id="21" name="TextBox 20"/>
          <p:cNvSpPr txBox="1">
            <a:spLocks noChangeArrowheads="1"/>
          </p:cNvSpPr>
          <p:nvPr/>
        </p:nvSpPr>
        <p:spPr bwMode="auto">
          <a:xfrm>
            <a:off x="4617713" y="3159272"/>
            <a:ext cx="1546440" cy="646331"/>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Brake; 24V, .3A; Power-Off; 1.1Nm holding</a:t>
            </a:r>
          </a:p>
        </p:txBody>
      </p:sp>
      <p:cxnSp>
        <p:nvCxnSpPr>
          <p:cNvPr id="22" name="Straight Arrow Connector 21"/>
          <p:cNvCxnSpPr>
            <a:stCxn id="20" idx="3"/>
          </p:cNvCxnSpPr>
          <p:nvPr/>
        </p:nvCxnSpPr>
        <p:spPr>
          <a:xfrm>
            <a:off x="6102002" y="3018957"/>
            <a:ext cx="917150" cy="12848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p:cNvCxnSpPr>
          <p:nvPr/>
        </p:nvCxnSpPr>
        <p:spPr>
          <a:xfrm>
            <a:off x="6164153" y="3482438"/>
            <a:ext cx="854999" cy="6086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3724854" y="4336974"/>
            <a:ext cx="2440641" cy="461665"/>
          </a:xfrm>
          <a:prstGeom prst="rect">
            <a:avLst/>
          </a:prstGeom>
          <a:noFill/>
          <a:ln w="9525">
            <a:noFill/>
            <a:miter lim="800000"/>
            <a:headEnd/>
            <a:tailEnd/>
          </a:ln>
        </p:spPr>
        <p:txBody>
          <a:bodyPr wrap="square" lIns="45720" rIns="45720" anchor="ctr">
            <a:spAutoFit/>
          </a:bodyPr>
          <a:lstStyle/>
          <a:p>
            <a:r>
              <a:rPr lang="en-US" sz="1200" b="1" dirty="0">
                <a:solidFill>
                  <a:srgbClr val="000099"/>
                </a:solidFill>
              </a:rPr>
              <a:t>Capstan Drive; 68T/34T GT2 Pulleys-pinned; Shaft-</a:t>
            </a:r>
            <a:r>
              <a:rPr lang="en-US" sz="1200" b="1" dirty="0" err="1">
                <a:solidFill>
                  <a:srgbClr val="000099"/>
                </a:solidFill>
              </a:rPr>
              <a:t>Loc</a:t>
            </a:r>
            <a:r>
              <a:rPr lang="en-US" sz="1200" b="1" dirty="0">
                <a:solidFill>
                  <a:srgbClr val="000099"/>
                </a:solidFill>
              </a:rPr>
              <a:t> Coupling</a:t>
            </a:r>
          </a:p>
        </p:txBody>
      </p:sp>
      <p:sp>
        <p:nvSpPr>
          <p:cNvPr id="29" name="TextBox 28"/>
          <p:cNvSpPr txBox="1">
            <a:spLocks noChangeArrowheads="1"/>
          </p:cNvSpPr>
          <p:nvPr/>
        </p:nvSpPr>
        <p:spPr bwMode="auto">
          <a:xfrm>
            <a:off x="4504774" y="3779774"/>
            <a:ext cx="1805289" cy="461665"/>
          </a:xfrm>
          <a:prstGeom prst="rect">
            <a:avLst/>
          </a:prstGeom>
          <a:noFill/>
          <a:ln w="9525">
            <a:noFill/>
            <a:miter lim="800000"/>
            <a:headEnd/>
            <a:tailEnd/>
          </a:ln>
        </p:spPr>
        <p:txBody>
          <a:bodyPr wrap="square" lIns="45720" rIns="45720" anchor="ctr">
            <a:spAutoFit/>
          </a:bodyPr>
          <a:lstStyle/>
          <a:p>
            <a:pPr algn="r"/>
            <a:r>
              <a:rPr lang="en-US" sz="1200" b="1" dirty="0">
                <a:solidFill>
                  <a:srgbClr val="000099"/>
                </a:solidFill>
              </a:rPr>
              <a:t>Shaft; Bearing supported, double shear</a:t>
            </a:r>
          </a:p>
        </p:txBody>
      </p:sp>
      <p:cxnSp>
        <p:nvCxnSpPr>
          <p:cNvPr id="30" name="Straight Arrow Connector 29"/>
          <p:cNvCxnSpPr>
            <a:stCxn id="29" idx="3"/>
          </p:cNvCxnSpPr>
          <p:nvPr/>
        </p:nvCxnSpPr>
        <p:spPr>
          <a:xfrm flipV="1">
            <a:off x="6310063" y="3836037"/>
            <a:ext cx="987218" cy="17457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8" idx="3"/>
          </p:cNvCxnSpPr>
          <p:nvPr/>
        </p:nvCxnSpPr>
        <p:spPr>
          <a:xfrm flipV="1">
            <a:off x="6165495" y="4252981"/>
            <a:ext cx="1190066" cy="31482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a:spLocks noChangeArrowheads="1"/>
          </p:cNvSpPr>
          <p:nvPr/>
        </p:nvSpPr>
        <p:spPr bwMode="auto">
          <a:xfrm>
            <a:off x="4800600" y="2221677"/>
            <a:ext cx="1546440" cy="646331"/>
          </a:xfrm>
          <a:prstGeom prst="rect">
            <a:avLst/>
          </a:prstGeom>
          <a:noFill/>
          <a:ln w="9525">
            <a:noFill/>
            <a:miter lim="800000"/>
            <a:headEnd/>
            <a:tailEnd/>
          </a:ln>
        </p:spPr>
        <p:txBody>
          <a:bodyPr wrap="square" lIns="45720" rIns="45720" anchor="ctr">
            <a:spAutoFit/>
          </a:bodyPr>
          <a:lstStyle/>
          <a:p>
            <a:pPr algn="ctr"/>
            <a:r>
              <a:rPr lang="en-US" sz="1200" b="1" dirty="0">
                <a:solidFill>
                  <a:srgbClr val="FF0000"/>
                </a:solidFill>
              </a:rPr>
              <a:t>Split Line – Motor is removed from Drive Module for servicing</a:t>
            </a:r>
          </a:p>
        </p:txBody>
      </p:sp>
      <p:cxnSp>
        <p:nvCxnSpPr>
          <p:cNvPr id="42" name="Straight Arrow Connector 41"/>
          <p:cNvCxnSpPr>
            <a:stCxn id="41" idx="3"/>
          </p:cNvCxnSpPr>
          <p:nvPr/>
        </p:nvCxnSpPr>
        <p:spPr>
          <a:xfrm>
            <a:off x="6347040" y="2544843"/>
            <a:ext cx="888998" cy="36999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3738282" y="2299447"/>
            <a:ext cx="1001807" cy="23867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8" name="TextBox 6"/>
          <p:cNvSpPr txBox="1">
            <a:spLocks noChangeArrowheads="1"/>
          </p:cNvSpPr>
          <p:nvPr/>
        </p:nvSpPr>
        <p:spPr bwMode="auto">
          <a:xfrm>
            <a:off x="1022576" y="3664325"/>
            <a:ext cx="1828800" cy="307777"/>
          </a:xfrm>
          <a:prstGeom prst="rect">
            <a:avLst/>
          </a:prstGeom>
          <a:noFill/>
          <a:ln w="9525">
            <a:noFill/>
            <a:miter lim="800000"/>
            <a:headEnd/>
            <a:tailEnd/>
          </a:ln>
        </p:spPr>
        <p:txBody>
          <a:bodyPr wrap="square">
            <a:spAutoFit/>
          </a:bodyPr>
          <a:lstStyle/>
          <a:p>
            <a:pPr algn="ctr"/>
            <a:r>
              <a:rPr lang="en-US" sz="1400" b="1" u="sng" dirty="0">
                <a:solidFill>
                  <a:srgbClr val="000099"/>
                </a:solidFill>
              </a:rPr>
              <a:t>Drive Module</a:t>
            </a:r>
          </a:p>
        </p:txBody>
      </p:sp>
      <p:sp>
        <p:nvSpPr>
          <p:cNvPr id="51" name="TextBox 6"/>
          <p:cNvSpPr txBox="1">
            <a:spLocks noChangeArrowheads="1"/>
          </p:cNvSpPr>
          <p:nvPr/>
        </p:nvSpPr>
        <p:spPr bwMode="auto">
          <a:xfrm>
            <a:off x="6024031" y="4839149"/>
            <a:ext cx="2466157" cy="307777"/>
          </a:xfrm>
          <a:prstGeom prst="rect">
            <a:avLst/>
          </a:prstGeom>
          <a:noFill/>
          <a:ln w="9525">
            <a:noFill/>
            <a:miter lim="800000"/>
            <a:headEnd/>
            <a:tailEnd/>
          </a:ln>
        </p:spPr>
        <p:txBody>
          <a:bodyPr wrap="square">
            <a:spAutoFit/>
          </a:bodyPr>
          <a:lstStyle/>
          <a:p>
            <a:pPr algn="ctr"/>
            <a:r>
              <a:rPr lang="en-US" sz="1400" b="1" u="sng" dirty="0">
                <a:solidFill>
                  <a:srgbClr val="000099"/>
                </a:solidFill>
              </a:rPr>
              <a:t>Blade Stack Drive Module</a:t>
            </a:r>
          </a:p>
        </p:txBody>
      </p:sp>
    </p:spTree>
    <p:extLst>
      <p:ext uri="{BB962C8B-B14F-4D97-AF65-F5344CB8AC3E}">
        <p14:creationId xmlns:p14="http://schemas.microsoft.com/office/powerpoint/2010/main" val="83403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Shutter prototype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4268" y="817574"/>
            <a:ext cx="2984269" cy="3977640"/>
          </a:xfrm>
        </p:spPr>
      </p:pic>
      <p:sp>
        <p:nvSpPr>
          <p:cNvPr id="11" name="Rectangle 10"/>
          <p:cNvSpPr/>
          <p:nvPr/>
        </p:nvSpPr>
        <p:spPr>
          <a:xfrm>
            <a:off x="228600" y="800101"/>
            <a:ext cx="4286250" cy="3393236"/>
          </a:xfrm>
          <a:prstGeom prst="rect">
            <a:avLst/>
          </a:prstGeom>
        </p:spPr>
        <p:txBody>
          <a:bodyPr wrap="square" lIns="68580" tIns="34290" rIns="68580" bIns="34290">
            <a:spAutoFit/>
          </a:bodyPr>
          <a:lstStyle/>
          <a:p>
            <a:pPr marL="214313" indent="-214313">
              <a:buFont typeface="Arial" panose="020B0604020202020204" pitchFamily="34" charset="0"/>
              <a:buChar char="•"/>
            </a:pPr>
            <a:r>
              <a:rPr lang="en-US" dirty="0"/>
              <a:t>Full Drive Train : strong back, motors, motion control switches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Simplified Garage Plate: only mechanical features. The final version will have a more complex duct features to control thermally L3  </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Final linear rail design</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Prototype blades with knife edges and chicane  bonded at SLAC.</a:t>
            </a:r>
          </a:p>
        </p:txBody>
      </p:sp>
    </p:spTree>
    <p:extLst>
      <p:ext uri="{BB962C8B-B14F-4D97-AF65-F5344CB8AC3E}">
        <p14:creationId xmlns:p14="http://schemas.microsoft.com/office/powerpoint/2010/main" val="1884713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Shutter Light Box Test Unit</a:t>
            </a:r>
          </a:p>
        </p:txBody>
      </p:sp>
      <p:graphicFrame>
        <p:nvGraphicFramePr>
          <p:cNvPr id="22" name="Table 21"/>
          <p:cNvGraphicFramePr>
            <a:graphicFrameLocks noGrp="1"/>
          </p:cNvGraphicFramePr>
          <p:nvPr>
            <p:extLst>
              <p:ext uri="{D42A27DB-BD31-4B8C-83A1-F6EECF244321}">
                <p14:modId xmlns:p14="http://schemas.microsoft.com/office/powerpoint/2010/main" val="793615238"/>
              </p:ext>
            </p:extLst>
          </p:nvPr>
        </p:nvGraphicFramePr>
        <p:xfrm>
          <a:off x="400050" y="750094"/>
          <a:ext cx="8193882" cy="23622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C-SHUT-030</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When exposed to diffuse</a:t>
                      </a:r>
                      <a:r>
                        <a:rPr lang="en-US" sz="1100" baseline="0" dirty="0" smtClean="0">
                          <a:solidFill>
                            <a:schemeClr val="bg1"/>
                          </a:solidFill>
                        </a:rPr>
                        <a:t> light, the closed camera shutter shall attenuate the light flux by 10,000 </a:t>
                      </a:r>
                      <a:endParaRPr lang="en-US" sz="1100"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0000"/>
                  </a:ext>
                </a:extLst>
              </a:tr>
            </a:tbl>
          </a:graphicData>
        </a:graphic>
      </p:graphicFrame>
      <p:pic>
        <p:nvPicPr>
          <p:cNvPr id="23" name="Picture 2" descr="C:\Users\nparry\Desktop\shutter fdr\Shutter FDR 2017-06-20\Light Box, Im4.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057400" y="993347"/>
            <a:ext cx="4344650" cy="36929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6175093" y="2262824"/>
            <a:ext cx="1425857" cy="346249"/>
          </a:xfrm>
          <a:prstGeom prst="rect">
            <a:avLst/>
          </a:prstGeom>
          <a:noFill/>
          <a:ln w="9525">
            <a:noFill/>
            <a:miter lim="800000"/>
            <a:headEnd/>
            <a:tailEnd/>
          </a:ln>
        </p:spPr>
        <p:txBody>
          <a:bodyPr wrap="square" lIns="34290" tIns="34290" rIns="34290" bIns="34290" anchor="ctr">
            <a:spAutoFit/>
          </a:bodyPr>
          <a:lstStyle/>
          <a:p>
            <a:pPr defTabSz="685800" fontAlgn="base">
              <a:spcBef>
                <a:spcPct val="0"/>
              </a:spcBef>
              <a:spcAft>
                <a:spcPct val="0"/>
              </a:spcAft>
              <a:defRPr/>
            </a:pPr>
            <a:r>
              <a:rPr lang="en-US" sz="900" b="1" dirty="0">
                <a:solidFill>
                  <a:srgbClr val="000099"/>
                </a:solidFill>
                <a:latin typeface="Arial" charset="0"/>
              </a:rPr>
              <a:t>Shutter </a:t>
            </a:r>
          </a:p>
          <a:p>
            <a:pPr defTabSz="685800" fontAlgn="base">
              <a:spcBef>
                <a:spcPct val="0"/>
              </a:spcBef>
              <a:spcAft>
                <a:spcPct val="0"/>
              </a:spcAft>
              <a:defRPr/>
            </a:pPr>
            <a:r>
              <a:rPr lang="en-US" sz="900" b="1" dirty="0">
                <a:solidFill>
                  <a:srgbClr val="000099"/>
                </a:solidFill>
                <a:latin typeface="Arial" charset="0"/>
              </a:rPr>
              <a:t>(oriented vertically)</a:t>
            </a:r>
          </a:p>
        </p:txBody>
      </p:sp>
      <p:sp>
        <p:nvSpPr>
          <p:cNvPr id="25" name="TextBox 24"/>
          <p:cNvSpPr txBox="1">
            <a:spLocks noChangeArrowheads="1"/>
          </p:cNvSpPr>
          <p:nvPr/>
        </p:nvSpPr>
        <p:spPr bwMode="auto">
          <a:xfrm>
            <a:off x="1512763" y="1339786"/>
            <a:ext cx="962243" cy="484748"/>
          </a:xfrm>
          <a:prstGeom prst="rect">
            <a:avLst/>
          </a:prstGeom>
          <a:noFill/>
          <a:ln w="9525">
            <a:noFill/>
            <a:miter lim="800000"/>
            <a:headEnd/>
            <a:tailEnd/>
          </a:ln>
        </p:spPr>
        <p:txBody>
          <a:bodyPr wrap="square" lIns="34290" tIns="34290" rIns="34290" bIns="34290" anchor="ctr">
            <a:spAutoFit/>
          </a:bodyPr>
          <a:lstStyle/>
          <a:p>
            <a:pPr algn="ctr" defTabSz="685800" fontAlgn="base">
              <a:spcBef>
                <a:spcPct val="0"/>
              </a:spcBef>
              <a:spcAft>
                <a:spcPct val="0"/>
              </a:spcAft>
              <a:defRPr/>
            </a:pPr>
            <a:r>
              <a:rPr lang="en-US" sz="900" b="1" dirty="0">
                <a:solidFill>
                  <a:srgbClr val="000099"/>
                </a:solidFill>
                <a:latin typeface="Arial" charset="0"/>
              </a:rPr>
              <a:t>Flat Field Light Source</a:t>
            </a:r>
          </a:p>
          <a:p>
            <a:pPr algn="ctr" defTabSz="685800" fontAlgn="base">
              <a:spcBef>
                <a:spcPct val="0"/>
              </a:spcBef>
              <a:spcAft>
                <a:spcPct val="0"/>
              </a:spcAft>
              <a:defRPr/>
            </a:pPr>
            <a:r>
              <a:rPr lang="en-US" sz="900" b="1" dirty="0">
                <a:solidFill>
                  <a:srgbClr val="000099"/>
                </a:solidFill>
                <a:latin typeface="Arial" charset="0"/>
              </a:rPr>
              <a:t>(LED Array)</a:t>
            </a:r>
          </a:p>
        </p:txBody>
      </p:sp>
      <p:sp>
        <p:nvSpPr>
          <p:cNvPr id="26" name="TextBox 25"/>
          <p:cNvSpPr txBox="1">
            <a:spLocks noChangeArrowheads="1"/>
          </p:cNvSpPr>
          <p:nvPr/>
        </p:nvSpPr>
        <p:spPr bwMode="auto">
          <a:xfrm>
            <a:off x="6229350" y="3239206"/>
            <a:ext cx="1485900" cy="346249"/>
          </a:xfrm>
          <a:prstGeom prst="rect">
            <a:avLst/>
          </a:prstGeom>
          <a:noFill/>
          <a:ln w="9525">
            <a:noFill/>
            <a:miter lim="800000"/>
            <a:headEnd/>
            <a:tailEnd/>
          </a:ln>
        </p:spPr>
        <p:txBody>
          <a:bodyPr wrap="square" lIns="34290" tIns="34290" rIns="34290" bIns="34290" anchor="ctr">
            <a:spAutoFit/>
          </a:bodyPr>
          <a:lstStyle/>
          <a:p>
            <a:pPr algn="ctr" defTabSz="685800" fontAlgn="base">
              <a:spcBef>
                <a:spcPct val="0"/>
              </a:spcBef>
              <a:spcAft>
                <a:spcPct val="0"/>
              </a:spcAft>
              <a:defRPr/>
            </a:pPr>
            <a:r>
              <a:rPr lang="en-US" sz="900" b="1" dirty="0">
                <a:solidFill>
                  <a:srgbClr val="000099"/>
                </a:solidFill>
                <a:latin typeface="Arial" charset="0"/>
              </a:rPr>
              <a:t>Photosensor on XY Stage</a:t>
            </a:r>
          </a:p>
          <a:p>
            <a:pPr algn="ctr" defTabSz="685800" fontAlgn="base">
              <a:spcBef>
                <a:spcPct val="0"/>
              </a:spcBef>
              <a:spcAft>
                <a:spcPct val="0"/>
              </a:spcAft>
              <a:defRPr/>
            </a:pPr>
            <a:r>
              <a:rPr lang="en-US" sz="900" b="1" dirty="0">
                <a:solidFill>
                  <a:srgbClr val="000099"/>
                </a:solidFill>
                <a:latin typeface="Arial" charset="0"/>
              </a:rPr>
              <a:t>(measuring light leak)</a:t>
            </a:r>
          </a:p>
        </p:txBody>
      </p:sp>
      <p:sp>
        <p:nvSpPr>
          <p:cNvPr id="27" name="TextBox 26"/>
          <p:cNvSpPr txBox="1">
            <a:spLocks noChangeArrowheads="1"/>
          </p:cNvSpPr>
          <p:nvPr/>
        </p:nvSpPr>
        <p:spPr bwMode="auto">
          <a:xfrm>
            <a:off x="1344848" y="3782389"/>
            <a:ext cx="1155842" cy="207749"/>
          </a:xfrm>
          <a:prstGeom prst="rect">
            <a:avLst/>
          </a:prstGeom>
          <a:noFill/>
          <a:ln w="9525">
            <a:noFill/>
            <a:miter lim="800000"/>
            <a:headEnd/>
            <a:tailEnd/>
          </a:ln>
        </p:spPr>
        <p:txBody>
          <a:bodyPr wrap="square" lIns="34290" tIns="34290" rIns="34290" bIns="34290" anchor="ctr">
            <a:spAutoFit/>
          </a:bodyPr>
          <a:lstStyle/>
          <a:p>
            <a:pPr algn="ctr" defTabSz="685800" fontAlgn="base">
              <a:spcBef>
                <a:spcPct val="0"/>
              </a:spcBef>
              <a:spcAft>
                <a:spcPct val="0"/>
              </a:spcAft>
              <a:defRPr/>
            </a:pPr>
            <a:r>
              <a:rPr lang="en-US" sz="900" b="1" dirty="0">
                <a:solidFill>
                  <a:srgbClr val="000099"/>
                </a:solidFill>
                <a:latin typeface="Arial" charset="0"/>
              </a:rPr>
              <a:t>Baffle Region </a:t>
            </a:r>
          </a:p>
        </p:txBody>
      </p:sp>
      <p:cxnSp>
        <p:nvCxnSpPr>
          <p:cNvPr id="28" name="Straight Arrow Connector 27"/>
          <p:cNvCxnSpPr>
            <a:stCxn id="26" idx="1"/>
          </p:cNvCxnSpPr>
          <p:nvPr/>
        </p:nvCxnSpPr>
        <p:spPr>
          <a:xfrm flipH="1">
            <a:off x="4800600" y="3412331"/>
            <a:ext cx="1428750" cy="3716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4" idx="1"/>
          </p:cNvCxnSpPr>
          <p:nvPr/>
        </p:nvCxnSpPr>
        <p:spPr>
          <a:xfrm flipH="1">
            <a:off x="4629151" y="2435948"/>
            <a:ext cx="1545942" cy="52625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flipV="1">
            <a:off x="2500690" y="3427560"/>
            <a:ext cx="1499810" cy="45870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3"/>
          </p:cNvCxnSpPr>
          <p:nvPr/>
        </p:nvCxnSpPr>
        <p:spPr>
          <a:xfrm>
            <a:off x="2475006" y="1582159"/>
            <a:ext cx="1041756" cy="86348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6233916" y="1326437"/>
            <a:ext cx="1481335" cy="484748"/>
          </a:xfrm>
          <a:prstGeom prst="rect">
            <a:avLst/>
          </a:prstGeom>
          <a:noFill/>
          <a:ln w="9525">
            <a:noFill/>
            <a:miter lim="800000"/>
            <a:headEnd/>
            <a:tailEnd/>
          </a:ln>
        </p:spPr>
        <p:txBody>
          <a:bodyPr wrap="square" lIns="34290" tIns="34290" rIns="34290" bIns="34290" anchor="ctr">
            <a:spAutoFit/>
          </a:bodyPr>
          <a:lstStyle/>
          <a:p>
            <a:pPr defTabSz="685800" fontAlgn="base">
              <a:spcBef>
                <a:spcPct val="0"/>
              </a:spcBef>
              <a:spcAft>
                <a:spcPct val="0"/>
              </a:spcAft>
              <a:defRPr/>
            </a:pPr>
            <a:r>
              <a:rPr lang="en-US" sz="900" b="1" dirty="0">
                <a:solidFill>
                  <a:srgbClr val="000099"/>
                </a:solidFill>
                <a:latin typeface="Arial" charset="0"/>
              </a:rPr>
              <a:t>Support Frame for Exterior Light Tight Paneling</a:t>
            </a:r>
          </a:p>
        </p:txBody>
      </p:sp>
      <p:cxnSp>
        <p:nvCxnSpPr>
          <p:cNvPr id="33" name="Straight Arrow Connector 32"/>
          <p:cNvCxnSpPr>
            <a:stCxn id="32" idx="1"/>
          </p:cNvCxnSpPr>
          <p:nvPr/>
        </p:nvCxnSpPr>
        <p:spPr>
          <a:xfrm flipH="1" flipV="1">
            <a:off x="5615887" y="1476832"/>
            <a:ext cx="618029" cy="9197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1310491" y="2433754"/>
            <a:ext cx="1061127" cy="346249"/>
          </a:xfrm>
          <a:prstGeom prst="rect">
            <a:avLst/>
          </a:prstGeom>
          <a:noFill/>
          <a:ln w="9525">
            <a:noFill/>
            <a:miter lim="800000"/>
            <a:headEnd/>
            <a:tailEnd/>
          </a:ln>
        </p:spPr>
        <p:txBody>
          <a:bodyPr wrap="square" lIns="34290" tIns="34290" rIns="34290" bIns="34290" anchor="ctr">
            <a:spAutoFit/>
          </a:bodyPr>
          <a:lstStyle/>
          <a:p>
            <a:pPr algn="ctr" defTabSz="685800" fontAlgn="base">
              <a:spcBef>
                <a:spcPct val="0"/>
              </a:spcBef>
              <a:spcAft>
                <a:spcPct val="0"/>
              </a:spcAft>
              <a:defRPr/>
            </a:pPr>
            <a:r>
              <a:rPr lang="en-US" sz="900" b="1" dirty="0">
                <a:solidFill>
                  <a:srgbClr val="000099"/>
                </a:solidFill>
                <a:latin typeface="Arial" charset="0"/>
              </a:rPr>
              <a:t>2x Diffuser Panel</a:t>
            </a:r>
          </a:p>
          <a:p>
            <a:pPr algn="ctr" defTabSz="685800" fontAlgn="base">
              <a:spcBef>
                <a:spcPct val="0"/>
              </a:spcBef>
              <a:spcAft>
                <a:spcPct val="0"/>
              </a:spcAft>
              <a:defRPr/>
            </a:pPr>
            <a:r>
              <a:rPr lang="en-US" sz="900" b="1" dirty="0">
                <a:solidFill>
                  <a:srgbClr val="000099"/>
                </a:solidFill>
                <a:latin typeface="Arial" charset="0"/>
              </a:rPr>
              <a:t>(Not Shown)</a:t>
            </a:r>
          </a:p>
        </p:txBody>
      </p:sp>
      <p:cxnSp>
        <p:nvCxnSpPr>
          <p:cNvPr id="35" name="Straight Arrow Connector 34"/>
          <p:cNvCxnSpPr>
            <a:stCxn id="34" idx="3"/>
          </p:cNvCxnSpPr>
          <p:nvPr/>
        </p:nvCxnSpPr>
        <p:spPr>
          <a:xfrm>
            <a:off x="2371618" y="2606879"/>
            <a:ext cx="1114532" cy="16697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a:spLocks noChangeArrowheads="1"/>
          </p:cNvSpPr>
          <p:nvPr/>
        </p:nvSpPr>
        <p:spPr bwMode="auto">
          <a:xfrm>
            <a:off x="2441955" y="4449819"/>
            <a:ext cx="3802049" cy="238527"/>
          </a:xfrm>
          <a:prstGeom prst="rect">
            <a:avLst/>
          </a:prstGeom>
          <a:solidFill>
            <a:schemeClr val="bg1"/>
          </a:solidFill>
          <a:ln w="9525">
            <a:no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latin typeface="Arial" charset="0"/>
              </a:rPr>
              <a:t>Light Box Test Unit (Exterior Panels not shown)</a:t>
            </a:r>
          </a:p>
        </p:txBody>
      </p:sp>
    </p:spTree>
    <p:extLst>
      <p:ext uri="{BB962C8B-B14F-4D97-AF65-F5344CB8AC3E}">
        <p14:creationId xmlns:p14="http://schemas.microsoft.com/office/powerpoint/2010/main" val="35438708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228850" y="603163"/>
            <a:ext cx="6400800" cy="4294730"/>
          </a:xfrm>
          <a:prstGeom prst="rect">
            <a:avLst/>
          </a:prstGeom>
        </p:spPr>
      </p:pic>
      <p:sp>
        <p:nvSpPr>
          <p:cNvPr id="2" name="Title 1"/>
          <p:cNvSpPr>
            <a:spLocks noGrp="1"/>
          </p:cNvSpPr>
          <p:nvPr>
            <p:ph type="title"/>
          </p:nvPr>
        </p:nvSpPr>
        <p:spPr/>
        <p:txBody>
          <a:bodyPr/>
          <a:lstStyle/>
          <a:p>
            <a:r>
              <a:rPr lang="en-US" dirty="0"/>
              <a:t>Shutter Light Box Test </a:t>
            </a:r>
            <a:r>
              <a:rPr lang="en-US" dirty="0" smtClean="0"/>
              <a:t>Unit – Flat Field Source</a:t>
            </a:r>
            <a:endParaRPr lang="en-US" dirty="0"/>
          </a:p>
        </p:txBody>
      </p:sp>
      <p:sp>
        <p:nvSpPr>
          <p:cNvPr id="7" name="TextBox 6"/>
          <p:cNvSpPr txBox="1"/>
          <p:nvPr/>
        </p:nvSpPr>
        <p:spPr>
          <a:xfrm>
            <a:off x="386291" y="974413"/>
            <a:ext cx="1885950" cy="323165"/>
          </a:xfrm>
          <a:prstGeom prst="rect">
            <a:avLst/>
          </a:prstGeom>
          <a:noFill/>
        </p:spPr>
        <p:txBody>
          <a:bodyPr wrap="square" lIns="68580" tIns="34290" rIns="68580" bIns="34290" rtlCol="0">
            <a:spAutoFit/>
          </a:bodyPr>
          <a:lstStyle/>
          <a:p>
            <a:r>
              <a:rPr lang="en-US" sz="800" dirty="0"/>
              <a:t>OSRAM White Warm White LED</a:t>
            </a:r>
          </a:p>
          <a:p>
            <a:r>
              <a:rPr lang="en-US" sz="800" dirty="0"/>
              <a:t>LCWW5AM-JZKY-4U9X-Z</a:t>
            </a:r>
          </a:p>
        </p:txBody>
      </p:sp>
      <p:pic>
        <p:nvPicPr>
          <p:cNvPr id="9" name="Picture 8"/>
          <p:cNvPicPr>
            <a:picLocks noChangeAspect="1"/>
          </p:cNvPicPr>
          <p:nvPr/>
        </p:nvPicPr>
        <p:blipFill>
          <a:blip r:embed="rId3"/>
          <a:stretch>
            <a:fillRect/>
          </a:stretch>
        </p:blipFill>
        <p:spPr>
          <a:xfrm>
            <a:off x="672039" y="1310835"/>
            <a:ext cx="941922" cy="579512"/>
          </a:xfrm>
          <a:prstGeom prst="rect">
            <a:avLst/>
          </a:prstGeom>
        </p:spPr>
      </p:pic>
      <p:pic>
        <p:nvPicPr>
          <p:cNvPr id="10" name="Picture 9"/>
          <p:cNvPicPr>
            <a:picLocks noChangeAspect="1"/>
          </p:cNvPicPr>
          <p:nvPr/>
        </p:nvPicPr>
        <p:blipFill>
          <a:blip r:embed="rId4"/>
          <a:stretch>
            <a:fillRect/>
          </a:stretch>
        </p:blipFill>
        <p:spPr>
          <a:xfrm>
            <a:off x="370171" y="2058290"/>
            <a:ext cx="4316129" cy="2772194"/>
          </a:xfrm>
          <a:prstGeom prst="rect">
            <a:avLst/>
          </a:prstGeom>
        </p:spPr>
      </p:pic>
    </p:spTree>
    <p:extLst>
      <p:ext uri="{BB962C8B-B14F-4D97-AF65-F5344CB8AC3E}">
        <p14:creationId xmlns:p14="http://schemas.microsoft.com/office/powerpoint/2010/main" val="40616159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912" y="133350"/>
            <a:ext cx="6416488" cy="417910"/>
          </a:xfrm>
        </p:spPr>
        <p:txBody>
          <a:bodyPr/>
          <a:lstStyle/>
          <a:p>
            <a:r>
              <a:rPr lang="en-US" dirty="0"/>
              <a:t>Shutter Light Box Test </a:t>
            </a:r>
            <a:r>
              <a:rPr lang="en-US" dirty="0" smtClean="0"/>
              <a:t>Unit – Detector setup</a:t>
            </a:r>
            <a:endParaRPr lang="en-US" dirty="0"/>
          </a:p>
        </p:txBody>
      </p:sp>
      <p:pic>
        <p:nvPicPr>
          <p:cNvPr id="3" name="Picture 2"/>
          <p:cNvPicPr>
            <a:picLocks noChangeAspect="1"/>
          </p:cNvPicPr>
          <p:nvPr/>
        </p:nvPicPr>
        <p:blipFill>
          <a:blip r:embed="rId2"/>
          <a:stretch>
            <a:fillRect/>
          </a:stretch>
        </p:blipFill>
        <p:spPr>
          <a:xfrm>
            <a:off x="1828800" y="921162"/>
            <a:ext cx="980225" cy="971550"/>
          </a:xfrm>
          <a:prstGeom prst="rect">
            <a:avLst/>
          </a:prstGeom>
        </p:spPr>
      </p:pic>
      <p:pic>
        <p:nvPicPr>
          <p:cNvPr id="6" name="Picture 5"/>
          <p:cNvPicPr>
            <a:picLocks noChangeAspect="1"/>
          </p:cNvPicPr>
          <p:nvPr/>
        </p:nvPicPr>
        <p:blipFill rotWithShape="1">
          <a:blip r:embed="rId3"/>
          <a:srcRect t="14434"/>
          <a:stretch/>
        </p:blipFill>
        <p:spPr>
          <a:xfrm>
            <a:off x="951420" y="2400300"/>
            <a:ext cx="2332435" cy="2236737"/>
          </a:xfrm>
          <a:prstGeom prst="rect">
            <a:avLst/>
          </a:prstGeom>
        </p:spPr>
      </p:pic>
      <p:pic>
        <p:nvPicPr>
          <p:cNvPr id="7" name="Picture 6"/>
          <p:cNvPicPr>
            <a:picLocks noChangeAspect="1"/>
          </p:cNvPicPr>
          <p:nvPr/>
        </p:nvPicPr>
        <p:blipFill>
          <a:blip r:embed="rId4"/>
          <a:stretch>
            <a:fillRect/>
          </a:stretch>
        </p:blipFill>
        <p:spPr>
          <a:xfrm>
            <a:off x="3991602" y="949005"/>
            <a:ext cx="1314955" cy="1121579"/>
          </a:xfrm>
          <a:prstGeom prst="rect">
            <a:avLst/>
          </a:prstGeom>
        </p:spPr>
      </p:pic>
      <p:pic>
        <p:nvPicPr>
          <p:cNvPr id="8" name="Picture 7"/>
          <p:cNvPicPr>
            <a:picLocks noChangeAspect="1"/>
          </p:cNvPicPr>
          <p:nvPr/>
        </p:nvPicPr>
        <p:blipFill>
          <a:blip r:embed="rId5"/>
          <a:stretch>
            <a:fillRect/>
          </a:stretch>
        </p:blipFill>
        <p:spPr>
          <a:xfrm>
            <a:off x="3799225" y="2313843"/>
            <a:ext cx="1507331" cy="578644"/>
          </a:xfrm>
          <a:prstGeom prst="rect">
            <a:avLst/>
          </a:prstGeom>
        </p:spPr>
      </p:pic>
      <p:pic>
        <p:nvPicPr>
          <p:cNvPr id="9" name="Picture 8"/>
          <p:cNvPicPr>
            <a:picLocks noChangeAspect="1"/>
          </p:cNvPicPr>
          <p:nvPr/>
        </p:nvPicPr>
        <p:blipFill>
          <a:blip r:embed="rId6"/>
          <a:stretch>
            <a:fillRect/>
          </a:stretch>
        </p:blipFill>
        <p:spPr>
          <a:xfrm>
            <a:off x="6172200" y="854819"/>
            <a:ext cx="2286000" cy="1424781"/>
          </a:xfrm>
          <a:prstGeom prst="rect">
            <a:avLst/>
          </a:prstGeom>
        </p:spPr>
      </p:pic>
      <p:pic>
        <p:nvPicPr>
          <p:cNvPr id="10" name="Picture 9"/>
          <p:cNvPicPr>
            <a:picLocks noChangeAspect="1"/>
          </p:cNvPicPr>
          <p:nvPr/>
        </p:nvPicPr>
        <p:blipFill>
          <a:blip r:embed="rId7"/>
          <a:stretch>
            <a:fillRect/>
          </a:stretch>
        </p:blipFill>
        <p:spPr>
          <a:xfrm>
            <a:off x="5715000" y="2455963"/>
            <a:ext cx="3121819" cy="2063078"/>
          </a:xfrm>
          <a:prstGeom prst="rect">
            <a:avLst/>
          </a:prstGeom>
        </p:spPr>
      </p:pic>
      <p:cxnSp>
        <p:nvCxnSpPr>
          <p:cNvPr id="12" name="Straight Arrow Connector 11"/>
          <p:cNvCxnSpPr>
            <a:stCxn id="3" idx="3"/>
          </p:cNvCxnSpPr>
          <p:nvPr/>
        </p:nvCxnSpPr>
        <p:spPr>
          <a:xfrm>
            <a:off x="2809025" y="1406937"/>
            <a:ext cx="1182577" cy="0"/>
          </a:xfrm>
          <a:prstGeom prst="straightConnector1">
            <a:avLst/>
          </a:prstGeom>
          <a:ln w="76200">
            <a:solidFill>
              <a:schemeClr val="accent4">
                <a:lumMod val="50000"/>
                <a:lumOff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5306556" y="1406937"/>
            <a:ext cx="865644" cy="0"/>
          </a:xfrm>
          <a:prstGeom prst="straightConnector1">
            <a:avLst/>
          </a:prstGeom>
          <a:ln w="76200">
            <a:solidFill>
              <a:schemeClr val="accent4">
                <a:lumMod val="50000"/>
                <a:lumOff val="50000"/>
              </a:schemeClr>
            </a:solidFill>
            <a:tailEnd type="triangle"/>
          </a:ln>
        </p:spPr>
        <p:style>
          <a:lnRef idx="3">
            <a:schemeClr val="dk1"/>
          </a:lnRef>
          <a:fillRef idx="0">
            <a:schemeClr val="dk1"/>
          </a:fillRef>
          <a:effectRef idx="2">
            <a:schemeClr val="dk1"/>
          </a:effectRef>
          <a:fontRef idx="minor">
            <a:schemeClr val="tx1"/>
          </a:fontRef>
        </p:style>
      </p:cxnSp>
      <p:sp>
        <p:nvSpPr>
          <p:cNvPr id="15" name="Rectangle 14"/>
          <p:cNvSpPr/>
          <p:nvPr/>
        </p:nvSpPr>
        <p:spPr>
          <a:xfrm>
            <a:off x="1738779" y="574913"/>
            <a:ext cx="1148391" cy="346249"/>
          </a:xfrm>
          <a:prstGeom prst="rect">
            <a:avLst/>
          </a:prstGeom>
        </p:spPr>
        <p:txBody>
          <a:bodyPr wrap="none" lIns="68580" tIns="34290" rIns="68580" bIns="34290">
            <a:spAutoFit/>
          </a:bodyPr>
          <a:lstStyle/>
          <a:p>
            <a:r>
              <a:rPr lang="en-US" sz="900" u="sng" dirty="0"/>
              <a:t>Hamamatsu Si </a:t>
            </a:r>
          </a:p>
          <a:p>
            <a:r>
              <a:rPr lang="en-US" sz="900" u="sng" dirty="0"/>
              <a:t>photodiode S2281-01</a:t>
            </a:r>
            <a:endParaRPr lang="en-US" sz="900" dirty="0"/>
          </a:p>
        </p:txBody>
      </p:sp>
      <p:sp>
        <p:nvSpPr>
          <p:cNvPr id="16" name="Rectangle 15"/>
          <p:cNvSpPr/>
          <p:nvPr/>
        </p:nvSpPr>
        <p:spPr>
          <a:xfrm>
            <a:off x="3910578" y="582535"/>
            <a:ext cx="1828800" cy="346249"/>
          </a:xfrm>
          <a:prstGeom prst="rect">
            <a:avLst/>
          </a:prstGeom>
        </p:spPr>
        <p:txBody>
          <a:bodyPr wrap="square" lIns="68580" tIns="34290" rIns="68580" bIns="34290">
            <a:spAutoFit/>
          </a:bodyPr>
          <a:lstStyle/>
          <a:p>
            <a:r>
              <a:rPr lang="en-US" sz="900" u="sng" dirty="0"/>
              <a:t>Hamamatsu </a:t>
            </a:r>
            <a:r>
              <a:rPr lang="en-US" sz="900" u="sng" dirty="0" err="1"/>
              <a:t>Photosensor</a:t>
            </a:r>
            <a:r>
              <a:rPr lang="en-US" sz="900" u="sng" dirty="0"/>
              <a:t> </a:t>
            </a:r>
          </a:p>
          <a:p>
            <a:r>
              <a:rPr lang="en-US" sz="900" u="sng" dirty="0"/>
              <a:t>Amplifier C9329</a:t>
            </a:r>
            <a:endParaRPr lang="en-US" sz="900" dirty="0"/>
          </a:p>
        </p:txBody>
      </p:sp>
      <p:sp>
        <p:nvSpPr>
          <p:cNvPr id="18" name="Rectangle 17"/>
          <p:cNvSpPr/>
          <p:nvPr/>
        </p:nvSpPr>
        <p:spPr>
          <a:xfrm>
            <a:off x="135564" y="4616999"/>
            <a:ext cx="3762890" cy="238527"/>
          </a:xfrm>
          <a:prstGeom prst="rect">
            <a:avLst/>
          </a:prstGeom>
        </p:spPr>
        <p:txBody>
          <a:bodyPr wrap="none" lIns="68580" tIns="34290" rIns="68580" bIns="34290">
            <a:spAutoFit/>
          </a:bodyPr>
          <a:lstStyle/>
          <a:p>
            <a:r>
              <a:rPr lang="en-US" sz="1100" dirty="0" smtClean="0"/>
              <a:t>Light Leak Note - https</a:t>
            </a:r>
            <a:r>
              <a:rPr lang="en-US" sz="1100" dirty="0"/>
              <a:t>://confluence.slac.stanford.edu/x/EJ1iDg</a:t>
            </a:r>
          </a:p>
        </p:txBody>
      </p:sp>
      <mc:AlternateContent xmlns:mc="http://schemas.openxmlformats.org/markup-compatibility/2006" xmlns:a14="http://schemas.microsoft.com/office/drawing/2010/main">
        <mc:Choice Requires="a14">
          <p:sp>
            <p:nvSpPr>
              <p:cNvPr id="19" name="Rectangle 18"/>
              <p:cNvSpPr/>
              <p:nvPr/>
            </p:nvSpPr>
            <p:spPr>
              <a:xfrm>
                <a:off x="3887132" y="2971801"/>
                <a:ext cx="1419424" cy="207749"/>
              </a:xfrm>
              <a:prstGeom prst="rect">
                <a:avLst/>
              </a:prstGeom>
            </p:spPr>
            <p:txBody>
              <a:bodyPr wrap="square" lIns="68580" tIns="34290" rIns="68580" bIns="34290">
                <a:spAutoFit/>
              </a:bodyPr>
              <a:lstStyle/>
              <a:p>
                <a:r>
                  <a:rPr lang="en-US" sz="900" dirty="0"/>
                  <a:t>Offset drift : </a:t>
                </a:r>
                <a14:m>
                  <m:oMath xmlns:m="http://schemas.openxmlformats.org/officeDocument/2006/math">
                    <m:r>
                      <a:rPr lang="en-US" sz="900" i="1">
                        <a:latin typeface="Cambria Math" panose="02040503050406030204" pitchFamily="18" charset="0"/>
                        <a:ea typeface="Cambria Math" panose="02040503050406030204" pitchFamily="18" charset="0"/>
                      </a:rPr>
                      <m:t>±0.5</m:t>
                    </m:r>
                  </m:oMath>
                </a14:m>
                <a:r>
                  <a:rPr lang="en-US" sz="900" dirty="0"/>
                  <a:t> mv/day</a:t>
                </a:r>
              </a:p>
            </p:txBody>
          </p:sp>
        </mc:Choice>
        <mc:Fallback xmlns="">
          <p:sp>
            <p:nvSpPr>
              <p:cNvPr id="19" name="Rectangle 18"/>
              <p:cNvSpPr>
                <a:spLocks noRot="1" noChangeAspect="1" noMove="1" noResize="1" noEditPoints="1" noAdjustHandles="1" noChangeArrowheads="1" noChangeShapeType="1" noTextEdit="1"/>
              </p:cNvSpPr>
              <p:nvPr/>
            </p:nvSpPr>
            <p:spPr>
              <a:xfrm>
                <a:off x="5182842" y="3962400"/>
                <a:ext cx="1892565" cy="276999"/>
              </a:xfrm>
              <a:prstGeom prst="rect">
                <a:avLst/>
              </a:prstGeom>
              <a:blipFill>
                <a:blip r:embed="rId8"/>
                <a:stretch>
                  <a:fillRect t="-2222" b="-15556"/>
                </a:stretch>
              </a:blipFill>
            </p:spPr>
            <p:txBody>
              <a:bodyPr/>
              <a:lstStyle/>
              <a:p>
                <a:r>
                  <a:rPr lang="en-US">
                    <a:noFill/>
                  </a:rPr>
                  <a:t> </a:t>
                </a:r>
              </a:p>
            </p:txBody>
          </p:sp>
        </mc:Fallback>
      </mc:AlternateContent>
      <p:sp>
        <p:nvSpPr>
          <p:cNvPr id="20" name="Rectangle 19"/>
          <p:cNvSpPr/>
          <p:nvPr/>
        </p:nvSpPr>
        <p:spPr>
          <a:xfrm>
            <a:off x="1682199" y="2210805"/>
            <a:ext cx="1182055" cy="238527"/>
          </a:xfrm>
          <a:prstGeom prst="rect">
            <a:avLst/>
          </a:prstGeom>
        </p:spPr>
        <p:txBody>
          <a:bodyPr wrap="none" lIns="68580" tIns="34290" rIns="68580" bIns="34290">
            <a:spAutoFit/>
          </a:bodyPr>
          <a:lstStyle/>
          <a:p>
            <a:r>
              <a:rPr lang="en-US" sz="1100" u="sng" dirty="0"/>
              <a:t>Spectral Response</a:t>
            </a:r>
            <a:endParaRPr lang="en-US" sz="1100" dirty="0"/>
          </a:p>
        </p:txBody>
      </p:sp>
      <p:sp>
        <p:nvSpPr>
          <p:cNvPr id="21" name="Rectangle 20"/>
          <p:cNvSpPr/>
          <p:nvPr/>
        </p:nvSpPr>
        <p:spPr>
          <a:xfrm>
            <a:off x="1556638" y="1878286"/>
            <a:ext cx="1550746" cy="238527"/>
          </a:xfrm>
          <a:prstGeom prst="rect">
            <a:avLst/>
          </a:prstGeom>
        </p:spPr>
        <p:txBody>
          <a:bodyPr wrap="none" lIns="68580" tIns="34290" rIns="68580" bIns="34290">
            <a:spAutoFit/>
          </a:bodyPr>
          <a:lstStyle/>
          <a:p>
            <a:r>
              <a:rPr lang="en-US" sz="1100" dirty="0"/>
              <a:t>Collimated to 4.5 degree</a:t>
            </a:r>
          </a:p>
        </p:txBody>
      </p:sp>
    </p:spTree>
    <p:extLst>
      <p:ext uri="{BB962C8B-B14F-4D97-AF65-F5344CB8AC3E}">
        <p14:creationId xmlns:p14="http://schemas.microsoft.com/office/powerpoint/2010/main" val="927407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Alternate Belt Material </a:t>
            </a:r>
          </a:p>
        </p:txBody>
      </p:sp>
      <p:sp>
        <p:nvSpPr>
          <p:cNvPr id="3" name="Content Placeholder 2"/>
          <p:cNvSpPr>
            <a:spLocks noGrp="1"/>
          </p:cNvSpPr>
          <p:nvPr>
            <p:ph idx="1"/>
          </p:nvPr>
        </p:nvSpPr>
        <p:spPr>
          <a:xfrm>
            <a:off x="152400" y="760810"/>
            <a:ext cx="8839200" cy="1423431"/>
          </a:xfrm>
        </p:spPr>
        <p:txBody>
          <a:bodyPr>
            <a:normAutofit fontScale="55000" lnSpcReduction="20000"/>
          </a:bodyPr>
          <a:lstStyle/>
          <a:p>
            <a:r>
              <a:rPr lang="en-US" dirty="0"/>
              <a:t>Bench test for measuring mass loss of the belts (using a precise balance </a:t>
            </a:r>
            <a:r>
              <a:rPr lang="en-US" dirty="0" smtClean="0"/>
              <a:t>milligram </a:t>
            </a:r>
            <a:r>
              <a:rPr lang="en-US" dirty="0"/>
              <a:t>scale) – </a:t>
            </a:r>
            <a:r>
              <a:rPr lang="en-US" dirty="0" smtClean="0"/>
              <a:t>In </a:t>
            </a:r>
            <a:r>
              <a:rPr lang="en-US" dirty="0"/>
              <a:t>the Clean Room in Bldg 33</a:t>
            </a:r>
          </a:p>
          <a:p>
            <a:r>
              <a:rPr lang="en-US" dirty="0"/>
              <a:t>Using a salvaged/repurposed Motor and Control system w/ pulleys from original Prototype</a:t>
            </a:r>
          </a:p>
          <a:p>
            <a:r>
              <a:rPr lang="en-US" dirty="0"/>
              <a:t>Current configuration uses the ‘low dust’ generating belt, the belt stock is unavailable in the TruMotion line (custom manufacturing run will need </a:t>
            </a:r>
            <a:r>
              <a:rPr lang="en-US" dirty="0" smtClean="0"/>
              <a:t>to be </a:t>
            </a:r>
            <a:r>
              <a:rPr lang="en-US" dirty="0"/>
              <a:t>made to test in this condition)</a:t>
            </a:r>
          </a:p>
          <a:p>
            <a:r>
              <a:rPr lang="en-US" dirty="0">
                <a:solidFill>
                  <a:srgbClr val="FF0000"/>
                </a:solidFill>
              </a:rPr>
              <a:t>R</a:t>
            </a:r>
            <a:r>
              <a:rPr lang="en-US" dirty="0" smtClean="0">
                <a:solidFill>
                  <a:srgbClr val="FF0000"/>
                </a:solidFill>
              </a:rPr>
              <a:t>esults are within the spec= 0.22mg </a:t>
            </a:r>
            <a:r>
              <a:rPr lang="en-US" dirty="0">
                <a:solidFill>
                  <a:srgbClr val="FF0000"/>
                </a:solidFill>
              </a:rPr>
              <a:t>per 10,000 shutter cycles </a:t>
            </a:r>
            <a:r>
              <a:rPr lang="en-US" dirty="0" smtClean="0">
                <a:solidFill>
                  <a:srgbClr val="FF0000"/>
                </a:solidFill>
              </a:rPr>
              <a:t>(req. asks &lt; 60mg for </a:t>
            </a:r>
            <a:r>
              <a:rPr lang="en-US" dirty="0">
                <a:solidFill>
                  <a:srgbClr val="FF0000"/>
                </a:solidFill>
              </a:rPr>
              <a:t>10,000 cycles</a:t>
            </a:r>
            <a:r>
              <a:rPr lang="en-US" dirty="0" smtClean="0">
                <a:solidFill>
                  <a:srgbClr val="FF0000"/>
                </a:solidFill>
              </a:rPr>
              <a:t>)</a:t>
            </a:r>
          </a:p>
          <a:p>
            <a:r>
              <a:rPr lang="en-US" dirty="0" smtClean="0">
                <a:solidFill>
                  <a:srgbClr val="FF0000"/>
                </a:solidFill>
              </a:rPr>
              <a:t>Measurements done weighing the belt before and after the test</a:t>
            </a:r>
            <a:endParaRPr lang="en-US" dirty="0">
              <a:solidFill>
                <a:srgbClr val="FF0000"/>
              </a:solidFill>
            </a:endParaRPr>
          </a:p>
          <a:p>
            <a:r>
              <a:rPr lang="en-US" dirty="0" smtClean="0"/>
              <a:t>Monitored </a:t>
            </a:r>
            <a:r>
              <a:rPr lang="en-US" dirty="0"/>
              <a:t>particulate fallout using an available particle counter </a:t>
            </a:r>
            <a:endParaRPr lang="en-US" dirty="0" smtClean="0"/>
          </a:p>
          <a:p>
            <a:pPr lvl="1"/>
            <a:endParaRPr lang="en-US" dirty="0"/>
          </a:p>
        </p:txBody>
      </p:sp>
      <p:sp>
        <p:nvSpPr>
          <p:cNvPr id="9" name="TextBox 8"/>
          <p:cNvSpPr txBox="1">
            <a:spLocks noChangeArrowheads="1"/>
          </p:cNvSpPr>
          <p:nvPr/>
        </p:nvSpPr>
        <p:spPr bwMode="auto">
          <a:xfrm>
            <a:off x="5156822" y="4623431"/>
            <a:ext cx="2730500" cy="238527"/>
          </a:xfrm>
          <a:prstGeom prst="rect">
            <a:avLst/>
          </a:prstGeom>
          <a:solidFill>
            <a:schemeClr val="bg1"/>
          </a:solidFill>
          <a:ln w="9525">
            <a:no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rPr>
              <a:t>Configuration in Clean Room</a:t>
            </a:r>
            <a:endParaRPr lang="en-US" sz="900" b="1" dirty="0">
              <a:solidFill>
                <a:srgbClr val="000099"/>
              </a:solidFill>
              <a:latin typeface="Arial" charset="0"/>
            </a:endParaRPr>
          </a:p>
        </p:txBody>
      </p:sp>
      <p:sp>
        <p:nvSpPr>
          <p:cNvPr id="10" name="TextBox 9"/>
          <p:cNvSpPr txBox="1">
            <a:spLocks noChangeArrowheads="1"/>
          </p:cNvSpPr>
          <p:nvPr/>
        </p:nvSpPr>
        <p:spPr bwMode="auto">
          <a:xfrm>
            <a:off x="543692" y="4615356"/>
            <a:ext cx="3155951" cy="238527"/>
          </a:xfrm>
          <a:prstGeom prst="rect">
            <a:avLst/>
          </a:prstGeom>
          <a:solidFill>
            <a:schemeClr val="bg1"/>
          </a:solidFill>
          <a:ln w="9525">
            <a:no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rPr>
              <a:t>Belt path is ‘close’ to actual build</a:t>
            </a:r>
            <a:endParaRPr lang="en-US" sz="900" b="1" dirty="0">
              <a:solidFill>
                <a:srgbClr val="000099"/>
              </a:solidFill>
              <a:latin typeface="Arial" charset="0"/>
            </a:endParaRPr>
          </a:p>
        </p:txBody>
      </p:sp>
      <p:pic>
        <p:nvPicPr>
          <p:cNvPr id="11" name="Content Placeholder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1214483" y="2272205"/>
            <a:ext cx="2571750" cy="2324466"/>
          </a:xfrm>
          <a:prstGeom prst="rect">
            <a:avLst/>
          </a:prstGeom>
          <a:noFill/>
          <a:ln w="9525">
            <a:noFill/>
            <a:miter lim="800000"/>
            <a:headEnd/>
            <a:tailEnd/>
          </a:ln>
        </p:spPr>
      </p:pic>
      <p:pic>
        <p:nvPicPr>
          <p:cNvPr id="12" name="Picture 2" descr="5e99b117-68ed-4cb4-810c-74720b7866b1@namprd07"/>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243433" y="2272205"/>
            <a:ext cx="3132208" cy="2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97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Shutter Light Box Test </a:t>
            </a:r>
            <a:r>
              <a:rPr lang="en-US" dirty="0" smtClean="0"/>
              <a:t>Unit – Scan result</a:t>
            </a:r>
            <a:endParaRPr lang="en-US"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180" y="1371601"/>
            <a:ext cx="3429479" cy="2932238"/>
          </a:xfrm>
          <a:prstGeom prst="rect">
            <a:avLst/>
          </a:prstGeom>
        </p:spPr>
      </p:pic>
      <p:sp>
        <p:nvSpPr>
          <p:cNvPr id="22" name="TextBox 21"/>
          <p:cNvSpPr txBox="1"/>
          <p:nvPr/>
        </p:nvSpPr>
        <p:spPr>
          <a:xfrm>
            <a:off x="1615180" y="3898062"/>
            <a:ext cx="399789" cy="253916"/>
          </a:xfrm>
          <a:prstGeom prst="rect">
            <a:avLst/>
          </a:prstGeom>
          <a:noFill/>
        </p:spPr>
        <p:txBody>
          <a:bodyPr wrap="none" lIns="68580" tIns="34290" rIns="68580" bIns="34290" rtlCol="0">
            <a:spAutoFit/>
          </a:bodyPr>
          <a:lstStyle/>
          <a:p>
            <a:r>
              <a:rPr lang="en-US" sz="1200" dirty="0"/>
              <a:t>inch</a:t>
            </a:r>
            <a:endParaRPr lang="en-US" dirty="0"/>
          </a:p>
        </p:txBody>
      </p:sp>
      <p:sp>
        <p:nvSpPr>
          <p:cNvPr id="23" name="TextBox 22"/>
          <p:cNvSpPr txBox="1"/>
          <p:nvPr/>
        </p:nvSpPr>
        <p:spPr>
          <a:xfrm>
            <a:off x="4277196" y="1463655"/>
            <a:ext cx="616169" cy="192360"/>
          </a:xfrm>
          <a:prstGeom prst="rect">
            <a:avLst/>
          </a:prstGeom>
          <a:noFill/>
        </p:spPr>
        <p:txBody>
          <a:bodyPr wrap="square" lIns="68580" tIns="34290" rIns="68580" bIns="34290" rtlCol="0">
            <a:spAutoFit/>
          </a:bodyPr>
          <a:lstStyle/>
          <a:p>
            <a:r>
              <a:rPr lang="en-US" sz="800" dirty="0"/>
              <a:t>1x10</a:t>
            </a:r>
            <a:r>
              <a:rPr lang="en-US" sz="800" baseline="30000" dirty="0"/>
              <a:t>-2</a:t>
            </a:r>
            <a:r>
              <a:rPr lang="en-US" sz="800" dirty="0"/>
              <a:t> V</a:t>
            </a:r>
          </a:p>
        </p:txBody>
      </p:sp>
      <p:pic>
        <p:nvPicPr>
          <p:cNvPr id="25" name="Picture 24">
            <a:extLst>
              <a:ext uri="{FF2B5EF4-FFF2-40B4-BE49-F238E27FC236}">
                <a16:creationId xmlns="" xmlns:a16="http://schemas.microsoft.com/office/drawing/2014/main" id="{7AD4407B-5264-4FA4-94E4-4E58B6F74323}"/>
              </a:ext>
            </a:extLst>
          </p:cNvPr>
          <p:cNvPicPr>
            <a:picLocks noChangeAspect="1"/>
          </p:cNvPicPr>
          <p:nvPr/>
        </p:nvPicPr>
        <p:blipFill>
          <a:blip r:embed="rId3"/>
          <a:stretch>
            <a:fillRect/>
          </a:stretch>
        </p:blipFill>
        <p:spPr>
          <a:xfrm>
            <a:off x="5798711" y="1658696"/>
            <a:ext cx="1756670" cy="2385374"/>
          </a:xfrm>
          <a:prstGeom prst="rect">
            <a:avLst/>
          </a:prstGeom>
        </p:spPr>
      </p:pic>
      <p:cxnSp>
        <p:nvCxnSpPr>
          <p:cNvPr id="27" name="Straight Arrow Connector 26"/>
          <p:cNvCxnSpPr/>
          <p:nvPr/>
        </p:nvCxnSpPr>
        <p:spPr>
          <a:xfrm>
            <a:off x="1994700" y="4457700"/>
            <a:ext cx="223440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428750" y="1654092"/>
            <a:ext cx="0" cy="22892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715000" y="4457700"/>
            <a:ext cx="1821072"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581650" y="1500230"/>
            <a:ext cx="0" cy="228925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97742" y="2678259"/>
            <a:ext cx="1249573" cy="346249"/>
          </a:xfrm>
          <a:prstGeom prst="rect">
            <a:avLst/>
          </a:prstGeom>
          <a:noFill/>
        </p:spPr>
        <p:txBody>
          <a:bodyPr wrap="none" lIns="68580" tIns="34290" rIns="68580" bIns="34290" rtlCol="0">
            <a:spAutoFit/>
          </a:bodyPr>
          <a:lstStyle/>
          <a:p>
            <a:r>
              <a:rPr lang="en-US" dirty="0" smtClean="0"/>
              <a:t>Increasing y</a:t>
            </a:r>
            <a:endParaRPr lang="en-US" dirty="0"/>
          </a:p>
        </p:txBody>
      </p:sp>
      <p:sp>
        <p:nvSpPr>
          <p:cNvPr id="39" name="TextBox 38"/>
          <p:cNvSpPr txBox="1"/>
          <p:nvPr/>
        </p:nvSpPr>
        <p:spPr>
          <a:xfrm>
            <a:off x="2450727" y="4114869"/>
            <a:ext cx="1244764" cy="346249"/>
          </a:xfrm>
          <a:prstGeom prst="rect">
            <a:avLst/>
          </a:prstGeom>
          <a:noFill/>
        </p:spPr>
        <p:txBody>
          <a:bodyPr wrap="none" lIns="68580" tIns="34290" rIns="68580" bIns="34290" rtlCol="0">
            <a:spAutoFit/>
          </a:bodyPr>
          <a:lstStyle/>
          <a:p>
            <a:r>
              <a:rPr lang="en-US" dirty="0" smtClean="0"/>
              <a:t>Increasing x</a:t>
            </a:r>
            <a:endParaRPr lang="en-US" dirty="0"/>
          </a:p>
        </p:txBody>
      </p:sp>
      <p:sp>
        <p:nvSpPr>
          <p:cNvPr id="40" name="TextBox 39"/>
          <p:cNvSpPr txBox="1"/>
          <p:nvPr/>
        </p:nvSpPr>
        <p:spPr>
          <a:xfrm>
            <a:off x="6152029" y="4128316"/>
            <a:ext cx="1244764" cy="346249"/>
          </a:xfrm>
          <a:prstGeom prst="rect">
            <a:avLst/>
          </a:prstGeom>
          <a:noFill/>
        </p:spPr>
        <p:txBody>
          <a:bodyPr wrap="none" lIns="68580" tIns="34290" rIns="68580" bIns="34290" rtlCol="0">
            <a:spAutoFit/>
          </a:bodyPr>
          <a:lstStyle/>
          <a:p>
            <a:r>
              <a:rPr lang="en-US" dirty="0" smtClean="0"/>
              <a:t>Increasing x</a:t>
            </a:r>
            <a:endParaRPr lang="en-US" dirty="0"/>
          </a:p>
        </p:txBody>
      </p:sp>
      <p:sp>
        <p:nvSpPr>
          <p:cNvPr id="41" name="TextBox 40"/>
          <p:cNvSpPr txBox="1"/>
          <p:nvPr/>
        </p:nvSpPr>
        <p:spPr>
          <a:xfrm rot="16200000">
            <a:off x="4845143" y="2678259"/>
            <a:ext cx="1249573" cy="346249"/>
          </a:xfrm>
          <a:prstGeom prst="rect">
            <a:avLst/>
          </a:prstGeom>
          <a:noFill/>
        </p:spPr>
        <p:txBody>
          <a:bodyPr wrap="none" lIns="68580" tIns="34290" rIns="68580" bIns="34290" rtlCol="0">
            <a:spAutoFit/>
          </a:bodyPr>
          <a:lstStyle/>
          <a:p>
            <a:r>
              <a:rPr lang="en-US" dirty="0" smtClean="0"/>
              <a:t>Increasing y</a:t>
            </a:r>
            <a:endParaRPr lang="en-US" dirty="0"/>
          </a:p>
        </p:txBody>
      </p:sp>
      <p:sp>
        <p:nvSpPr>
          <p:cNvPr id="42" name="TextBox 41"/>
          <p:cNvSpPr txBox="1"/>
          <p:nvPr/>
        </p:nvSpPr>
        <p:spPr>
          <a:xfrm>
            <a:off x="4968340" y="904734"/>
            <a:ext cx="2716128" cy="238527"/>
          </a:xfrm>
          <a:prstGeom prst="rect">
            <a:avLst/>
          </a:prstGeom>
          <a:noFill/>
        </p:spPr>
        <p:txBody>
          <a:bodyPr wrap="none" lIns="68580" tIns="34290" rIns="68580" bIns="34290" rtlCol="0">
            <a:spAutoFit/>
          </a:bodyPr>
          <a:lstStyle/>
          <a:p>
            <a:r>
              <a:rPr lang="en-US" sz="1100" dirty="0"/>
              <a:t>Scale for value returned by </a:t>
            </a:r>
            <a:r>
              <a:rPr lang="en-US" sz="1100" dirty="0" err="1"/>
              <a:t>photosensor</a:t>
            </a:r>
            <a:r>
              <a:rPr lang="en-US" sz="1100" dirty="0"/>
              <a:t> amp</a:t>
            </a:r>
          </a:p>
        </p:txBody>
      </p:sp>
      <p:cxnSp>
        <p:nvCxnSpPr>
          <p:cNvPr id="43" name="Straight Arrow Connector 42"/>
          <p:cNvCxnSpPr/>
          <p:nvPr/>
        </p:nvCxnSpPr>
        <p:spPr>
          <a:xfrm flipH="1">
            <a:off x="4686301" y="1110325"/>
            <a:ext cx="387701" cy="31842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bwMode="auto">
          <a:xfrm>
            <a:off x="2212408" y="1271000"/>
            <a:ext cx="2436019" cy="463272"/>
          </a:xfrm>
          <a:prstGeom prst="rect">
            <a:avLst/>
          </a:prstGeom>
          <a:noFill/>
          <a:ln w="9525">
            <a:noFill/>
            <a:miter lim="800000"/>
            <a:headEnd/>
            <a:tailEnd/>
          </a:ln>
          <a:effectLst/>
        </p:spPr>
        <p:txBody>
          <a:bodyPr vert="horz" wrap="square" lIns="34290" tIns="34290" rIns="34290" bIns="34290" numCol="1" anchor="ctr" anchorCtr="0" compatLnSpc="1">
            <a:prstTxWarp prst="textNoShape">
              <a:avLst/>
            </a:prstTxWarp>
            <a:normAutofit/>
          </a:bodyPr>
          <a:lstStyle>
            <a:lvl1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5pPr>
            <a:lvl6pPr marL="4572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6pPr>
            <a:lvl7pPr marL="9144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7pPr>
            <a:lvl8pPr marL="13716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8pPr>
            <a:lvl9pPr marL="18288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9pPr>
          </a:lstStyle>
          <a:p>
            <a:r>
              <a:rPr lang="en-US" sz="1100" b="0" kern="0" dirty="0">
                <a:solidFill>
                  <a:schemeClr val="tx1"/>
                </a:solidFill>
                <a:effectLst/>
              </a:rPr>
              <a:t>Shutter Open (light OFF)</a:t>
            </a:r>
            <a:br>
              <a:rPr lang="en-US" sz="1100" b="0" kern="0" dirty="0">
                <a:solidFill>
                  <a:schemeClr val="tx1"/>
                </a:solidFill>
                <a:effectLst/>
              </a:rPr>
            </a:br>
            <a:endParaRPr lang="en-US" sz="1100" b="0" kern="0" dirty="0">
              <a:solidFill>
                <a:schemeClr val="tx1"/>
              </a:solidFill>
              <a:effectLst/>
            </a:endParaRPr>
          </a:p>
        </p:txBody>
      </p:sp>
      <p:sp>
        <p:nvSpPr>
          <p:cNvPr id="46" name="TextBox 45"/>
          <p:cNvSpPr txBox="1"/>
          <p:nvPr/>
        </p:nvSpPr>
        <p:spPr>
          <a:xfrm>
            <a:off x="696996" y="958313"/>
            <a:ext cx="1174039" cy="407804"/>
          </a:xfrm>
          <a:prstGeom prst="rect">
            <a:avLst/>
          </a:prstGeom>
          <a:noFill/>
        </p:spPr>
        <p:txBody>
          <a:bodyPr wrap="none" lIns="68580" tIns="34290" rIns="68580" bIns="34290" rtlCol="0">
            <a:spAutoFit/>
          </a:bodyPr>
          <a:lstStyle/>
          <a:p>
            <a:r>
              <a:rPr lang="en-US" sz="1100" dirty="0"/>
              <a:t>Raster image </a:t>
            </a:r>
          </a:p>
          <a:p>
            <a:r>
              <a:rPr lang="en-US" sz="1100" dirty="0"/>
              <a:t>created from scan</a:t>
            </a:r>
          </a:p>
        </p:txBody>
      </p:sp>
      <p:cxnSp>
        <p:nvCxnSpPr>
          <p:cNvPr id="47" name="Straight Arrow Connector 46"/>
          <p:cNvCxnSpPr/>
          <p:nvPr/>
        </p:nvCxnSpPr>
        <p:spPr>
          <a:xfrm>
            <a:off x="1560544" y="1329857"/>
            <a:ext cx="622521" cy="65998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0246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220" y="133350"/>
            <a:ext cx="6379180" cy="417910"/>
          </a:xfrm>
        </p:spPr>
        <p:txBody>
          <a:bodyPr/>
          <a:lstStyle/>
          <a:p>
            <a:r>
              <a:rPr lang="en-US" dirty="0"/>
              <a:t>Shutter Light Box Test </a:t>
            </a:r>
            <a:r>
              <a:rPr lang="en-US" dirty="0" smtClean="0"/>
              <a:t>Unit </a:t>
            </a:r>
            <a:r>
              <a:rPr lang="en-US" dirty="0"/>
              <a:t>– Scan </a:t>
            </a:r>
            <a:r>
              <a:rPr lang="en-US" dirty="0" smtClean="0"/>
              <a:t>result cont.</a:t>
            </a:r>
            <a:endParaRPr lang="en-US" dirty="0"/>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642" y="760413"/>
            <a:ext cx="5310716" cy="3983037"/>
          </a:xfrm>
        </p:spPr>
      </p:pic>
      <p:sp>
        <p:nvSpPr>
          <p:cNvPr id="7" name="TextBox 6"/>
          <p:cNvSpPr txBox="1"/>
          <p:nvPr/>
        </p:nvSpPr>
        <p:spPr>
          <a:xfrm>
            <a:off x="2243274" y="3850374"/>
            <a:ext cx="399789" cy="253916"/>
          </a:xfrm>
          <a:prstGeom prst="rect">
            <a:avLst/>
          </a:prstGeom>
          <a:noFill/>
        </p:spPr>
        <p:txBody>
          <a:bodyPr wrap="none" lIns="68580" tIns="34290" rIns="68580" bIns="34290" rtlCol="0">
            <a:spAutoFit/>
          </a:bodyPr>
          <a:lstStyle/>
          <a:p>
            <a:r>
              <a:rPr lang="en-US" sz="1200" dirty="0"/>
              <a:t>inch</a:t>
            </a:r>
            <a:endParaRPr lang="en-US" dirty="0"/>
          </a:p>
        </p:txBody>
      </p:sp>
      <p:sp>
        <p:nvSpPr>
          <p:cNvPr id="8" name="Title 1"/>
          <p:cNvSpPr txBox="1">
            <a:spLocks/>
          </p:cNvSpPr>
          <p:nvPr/>
        </p:nvSpPr>
        <p:spPr>
          <a:xfrm>
            <a:off x="2586564" y="851178"/>
            <a:ext cx="2436019" cy="463272"/>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t>Shutter Open (light ON)</a:t>
            </a:r>
          </a:p>
        </p:txBody>
      </p:sp>
      <p:sp>
        <p:nvSpPr>
          <p:cNvPr id="9" name="TextBox 8"/>
          <p:cNvSpPr txBox="1"/>
          <p:nvPr/>
        </p:nvSpPr>
        <p:spPr>
          <a:xfrm>
            <a:off x="4855708" y="1406505"/>
            <a:ext cx="616169" cy="192360"/>
          </a:xfrm>
          <a:prstGeom prst="rect">
            <a:avLst/>
          </a:prstGeom>
          <a:noFill/>
        </p:spPr>
        <p:txBody>
          <a:bodyPr wrap="square" lIns="68580" tIns="34290" rIns="68580" bIns="34290" rtlCol="0">
            <a:spAutoFit/>
          </a:bodyPr>
          <a:lstStyle/>
          <a:p>
            <a:r>
              <a:rPr lang="en-US" sz="800" dirty="0"/>
              <a:t>V</a:t>
            </a:r>
          </a:p>
        </p:txBody>
      </p:sp>
      <p:pic>
        <p:nvPicPr>
          <p:cNvPr id="10" name="Picture 9">
            <a:extLst>
              <a:ext uri="{FF2B5EF4-FFF2-40B4-BE49-F238E27FC236}">
                <a16:creationId xmlns="" xmlns:a16="http://schemas.microsoft.com/office/drawing/2014/main" id="{7AD4407B-5264-4FA4-94E4-4E58B6F74323}"/>
              </a:ext>
            </a:extLst>
          </p:cNvPr>
          <p:cNvPicPr>
            <a:picLocks noChangeAspect="1"/>
          </p:cNvPicPr>
          <p:nvPr/>
        </p:nvPicPr>
        <p:blipFill>
          <a:blip r:embed="rId3"/>
          <a:stretch>
            <a:fillRect/>
          </a:stretch>
        </p:blipFill>
        <p:spPr>
          <a:xfrm>
            <a:off x="6917742" y="1578511"/>
            <a:ext cx="1756670" cy="2385374"/>
          </a:xfrm>
          <a:prstGeom prst="rect">
            <a:avLst/>
          </a:prstGeom>
        </p:spPr>
      </p:pic>
    </p:spTree>
    <p:extLst>
      <p:ext uri="{BB962C8B-B14F-4D97-AF65-F5344CB8AC3E}">
        <p14:creationId xmlns:p14="http://schemas.microsoft.com/office/powerpoint/2010/main" val="26387986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85" y="133350"/>
            <a:ext cx="6357915" cy="417910"/>
          </a:xfrm>
        </p:spPr>
        <p:txBody>
          <a:bodyPr/>
          <a:lstStyle/>
          <a:p>
            <a:r>
              <a:rPr lang="en-US" dirty="0"/>
              <a:t>Shutter Light Box Test Unit – Scan result cont.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71600"/>
            <a:ext cx="3429479" cy="2931743"/>
          </a:xfrm>
          <a:prstGeom prst="rect">
            <a:avLst/>
          </a:prstGeom>
        </p:spPr>
      </p:pic>
      <p:sp>
        <p:nvSpPr>
          <p:cNvPr id="7" name="Title 1"/>
          <p:cNvSpPr txBox="1">
            <a:spLocks/>
          </p:cNvSpPr>
          <p:nvPr/>
        </p:nvSpPr>
        <p:spPr bwMode="auto">
          <a:xfrm>
            <a:off x="2211225" y="907832"/>
            <a:ext cx="2436019" cy="463272"/>
          </a:xfrm>
          <a:prstGeom prst="rect">
            <a:avLst/>
          </a:prstGeom>
          <a:noFill/>
          <a:ln w="9525">
            <a:noFill/>
            <a:miter lim="800000"/>
            <a:headEnd/>
            <a:tailEnd/>
          </a:ln>
          <a:effectLst/>
        </p:spPr>
        <p:txBody>
          <a:bodyPr vert="horz" wrap="square" lIns="34290" tIns="34290" rIns="34290" bIns="34290" numCol="1" anchor="ctr" anchorCtr="0" compatLnSpc="1">
            <a:prstTxWarp prst="textNoShape">
              <a:avLst/>
            </a:prstTxWarp>
            <a:normAutofit/>
          </a:bodyPr>
          <a:lstStyle>
            <a:lvl1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5pPr>
            <a:lvl6pPr marL="4572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6pPr>
            <a:lvl7pPr marL="9144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7pPr>
            <a:lvl8pPr marL="13716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8pPr>
            <a:lvl9pPr marL="18288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9pPr>
          </a:lstStyle>
          <a:p>
            <a:r>
              <a:rPr lang="en-US" sz="1100" b="0" kern="0">
                <a:solidFill>
                  <a:schemeClr val="tx1"/>
                </a:solidFill>
                <a:effectLst/>
              </a:rPr>
              <a:t>Shutter Closed X Plus</a:t>
            </a:r>
            <a:endParaRPr lang="en-US" sz="1100" b="0" kern="0" dirty="0">
              <a:solidFill>
                <a:schemeClr val="tx1"/>
              </a:solidFill>
              <a:effectLst/>
            </a:endParaRPr>
          </a:p>
        </p:txBody>
      </p:sp>
      <p:sp>
        <p:nvSpPr>
          <p:cNvPr id="8" name="TextBox 7"/>
          <p:cNvSpPr txBox="1"/>
          <p:nvPr/>
        </p:nvSpPr>
        <p:spPr>
          <a:xfrm>
            <a:off x="1798157" y="3886025"/>
            <a:ext cx="532838" cy="346249"/>
          </a:xfrm>
          <a:prstGeom prst="rect">
            <a:avLst/>
          </a:prstGeom>
          <a:noFill/>
        </p:spPr>
        <p:txBody>
          <a:bodyPr wrap="none" lIns="68580" tIns="34290" rIns="68580" bIns="34290" rtlCol="0">
            <a:spAutoFit/>
          </a:bodyPr>
          <a:lstStyle/>
          <a:p>
            <a:r>
              <a:rPr lang="en-US" dirty="0"/>
              <a:t>inch</a:t>
            </a:r>
          </a:p>
        </p:txBody>
      </p:sp>
      <p:sp>
        <p:nvSpPr>
          <p:cNvPr id="9" name="TextBox 8"/>
          <p:cNvSpPr txBox="1"/>
          <p:nvPr/>
        </p:nvSpPr>
        <p:spPr>
          <a:xfrm>
            <a:off x="4493720" y="1463159"/>
            <a:ext cx="616169" cy="192360"/>
          </a:xfrm>
          <a:prstGeom prst="rect">
            <a:avLst/>
          </a:prstGeom>
          <a:noFill/>
        </p:spPr>
        <p:txBody>
          <a:bodyPr wrap="square" lIns="68580" tIns="34290" rIns="68580" bIns="34290" rtlCol="0">
            <a:spAutoFit/>
          </a:bodyPr>
          <a:lstStyle/>
          <a:p>
            <a:r>
              <a:rPr lang="en-US" sz="800" dirty="0"/>
              <a:t>1x10</a:t>
            </a:r>
            <a:r>
              <a:rPr lang="en-US" sz="800" baseline="30000" dirty="0"/>
              <a:t>-2</a:t>
            </a:r>
            <a:r>
              <a:rPr lang="en-US" sz="800" dirty="0"/>
              <a:t> V</a:t>
            </a:r>
          </a:p>
        </p:txBody>
      </p:sp>
      <p:pic>
        <p:nvPicPr>
          <p:cNvPr id="10" name="Picture 9">
            <a:extLst>
              <a:ext uri="{FF2B5EF4-FFF2-40B4-BE49-F238E27FC236}">
                <a16:creationId xmlns="" xmlns:a16="http://schemas.microsoft.com/office/drawing/2014/main" id="{DB52FC5B-32EC-48FF-9666-B00148F02C08}"/>
              </a:ext>
            </a:extLst>
          </p:cNvPr>
          <p:cNvPicPr>
            <a:picLocks noChangeAspect="1"/>
          </p:cNvPicPr>
          <p:nvPr/>
        </p:nvPicPr>
        <p:blipFill>
          <a:blip r:embed="rId3"/>
          <a:stretch>
            <a:fillRect/>
          </a:stretch>
        </p:blipFill>
        <p:spPr>
          <a:xfrm>
            <a:off x="5726987" y="1650718"/>
            <a:ext cx="1767285" cy="2383268"/>
          </a:xfrm>
          <a:prstGeom prst="rect">
            <a:avLst/>
          </a:prstGeom>
        </p:spPr>
      </p:pic>
      <p:sp>
        <p:nvSpPr>
          <p:cNvPr id="11" name="Rectangle: Rounded Corners 8">
            <a:extLst>
              <a:ext uri="{FF2B5EF4-FFF2-40B4-BE49-F238E27FC236}">
                <a16:creationId xmlns="" xmlns:a16="http://schemas.microsoft.com/office/drawing/2014/main" id="{C92A8FC0-9DAB-48BC-A9FC-943270049A7E}"/>
              </a:ext>
            </a:extLst>
          </p:cNvPr>
          <p:cNvSpPr/>
          <p:nvPr/>
        </p:nvSpPr>
        <p:spPr>
          <a:xfrm>
            <a:off x="6069887" y="2879809"/>
            <a:ext cx="1257300" cy="227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Rectangle: Rounded Corners 16">
            <a:extLst>
              <a:ext uri="{FF2B5EF4-FFF2-40B4-BE49-F238E27FC236}">
                <a16:creationId xmlns="" xmlns:a16="http://schemas.microsoft.com/office/drawing/2014/main" id="{35CAD649-D72F-422B-83D6-04721A18BAF1}"/>
              </a:ext>
            </a:extLst>
          </p:cNvPr>
          <p:cNvSpPr/>
          <p:nvPr/>
        </p:nvSpPr>
        <p:spPr>
          <a:xfrm>
            <a:off x="6069887" y="3453087"/>
            <a:ext cx="1257300" cy="227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3491325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85" y="133350"/>
            <a:ext cx="6357915" cy="417910"/>
          </a:xfrm>
        </p:spPr>
        <p:txBody>
          <a:bodyPr/>
          <a:lstStyle/>
          <a:p>
            <a:r>
              <a:rPr lang="en-US" dirty="0"/>
              <a:t>Shutter Light Box Test Unit – Scan result cont.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371600"/>
            <a:ext cx="3429479" cy="2926577"/>
          </a:xfrm>
          <a:prstGeom prst="rect">
            <a:avLst/>
          </a:prstGeom>
        </p:spPr>
      </p:pic>
      <p:sp>
        <p:nvSpPr>
          <p:cNvPr id="7" name="TextBox 6"/>
          <p:cNvSpPr txBox="1"/>
          <p:nvPr/>
        </p:nvSpPr>
        <p:spPr>
          <a:xfrm>
            <a:off x="1719924" y="3898063"/>
            <a:ext cx="399789" cy="253916"/>
          </a:xfrm>
          <a:prstGeom prst="rect">
            <a:avLst/>
          </a:prstGeom>
          <a:noFill/>
        </p:spPr>
        <p:txBody>
          <a:bodyPr wrap="none" lIns="68580" tIns="34290" rIns="68580" bIns="34290" rtlCol="0">
            <a:spAutoFit/>
          </a:bodyPr>
          <a:lstStyle/>
          <a:p>
            <a:r>
              <a:rPr lang="en-US" sz="1200" dirty="0"/>
              <a:t>inch</a:t>
            </a:r>
            <a:endParaRPr lang="en-US" dirty="0"/>
          </a:p>
        </p:txBody>
      </p:sp>
      <p:sp>
        <p:nvSpPr>
          <p:cNvPr id="8" name="Title 1"/>
          <p:cNvSpPr txBox="1">
            <a:spLocks/>
          </p:cNvSpPr>
          <p:nvPr/>
        </p:nvSpPr>
        <p:spPr>
          <a:xfrm>
            <a:off x="2172179" y="908329"/>
            <a:ext cx="2436019" cy="463272"/>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t>Shutter Closed X Minus</a:t>
            </a:r>
          </a:p>
        </p:txBody>
      </p:sp>
      <p:sp>
        <p:nvSpPr>
          <p:cNvPr id="9" name="TextBox 8"/>
          <p:cNvSpPr txBox="1"/>
          <p:nvPr/>
        </p:nvSpPr>
        <p:spPr>
          <a:xfrm>
            <a:off x="4379420" y="1463655"/>
            <a:ext cx="616169" cy="192360"/>
          </a:xfrm>
          <a:prstGeom prst="rect">
            <a:avLst/>
          </a:prstGeom>
          <a:noFill/>
        </p:spPr>
        <p:txBody>
          <a:bodyPr wrap="square" lIns="68580" tIns="34290" rIns="68580" bIns="34290" rtlCol="0">
            <a:spAutoFit/>
          </a:bodyPr>
          <a:lstStyle/>
          <a:p>
            <a:r>
              <a:rPr lang="en-US" sz="800" dirty="0"/>
              <a:t>1x10</a:t>
            </a:r>
            <a:r>
              <a:rPr lang="en-US" sz="800" baseline="30000" dirty="0"/>
              <a:t>-2</a:t>
            </a:r>
            <a:r>
              <a:rPr lang="en-US" sz="800" dirty="0"/>
              <a:t> V</a:t>
            </a:r>
          </a:p>
        </p:txBody>
      </p:sp>
      <p:pic>
        <p:nvPicPr>
          <p:cNvPr id="10" name="Picture 9">
            <a:extLst>
              <a:ext uri="{FF2B5EF4-FFF2-40B4-BE49-F238E27FC236}">
                <a16:creationId xmlns="" xmlns:a16="http://schemas.microsoft.com/office/drawing/2014/main" id="{0C31BB0D-8559-42D2-80B5-F60EB7441AD0}"/>
              </a:ext>
            </a:extLst>
          </p:cNvPr>
          <p:cNvPicPr>
            <a:picLocks noChangeAspect="1"/>
          </p:cNvPicPr>
          <p:nvPr/>
        </p:nvPicPr>
        <p:blipFill>
          <a:blip r:embed="rId3"/>
          <a:stretch>
            <a:fillRect/>
          </a:stretch>
        </p:blipFill>
        <p:spPr>
          <a:xfrm>
            <a:off x="5372579" y="1558874"/>
            <a:ext cx="1885950" cy="2486546"/>
          </a:xfrm>
          <a:prstGeom prst="rect">
            <a:avLst/>
          </a:prstGeom>
        </p:spPr>
      </p:pic>
      <p:sp>
        <p:nvSpPr>
          <p:cNvPr id="11" name="Rectangle: Rounded Corners 16">
            <a:extLst>
              <a:ext uri="{FF2B5EF4-FFF2-40B4-BE49-F238E27FC236}">
                <a16:creationId xmlns="" xmlns:a16="http://schemas.microsoft.com/office/drawing/2014/main" id="{D51E6891-6DBE-4429-8CF9-9024B266B3BA}"/>
              </a:ext>
            </a:extLst>
          </p:cNvPr>
          <p:cNvSpPr/>
          <p:nvPr/>
        </p:nvSpPr>
        <p:spPr>
          <a:xfrm>
            <a:off x="5825969" y="2136001"/>
            <a:ext cx="1257300" cy="227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Rectangle: Rounded Corners 18">
            <a:extLst>
              <a:ext uri="{FF2B5EF4-FFF2-40B4-BE49-F238E27FC236}">
                <a16:creationId xmlns="" xmlns:a16="http://schemas.microsoft.com/office/drawing/2014/main" id="{9F3C1B77-861C-4B24-A7B2-ED7C12853F92}"/>
              </a:ext>
            </a:extLst>
          </p:cNvPr>
          <p:cNvSpPr/>
          <p:nvPr/>
        </p:nvSpPr>
        <p:spPr>
          <a:xfrm>
            <a:off x="5825969" y="2826751"/>
            <a:ext cx="1257300" cy="227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5739129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448" y="133350"/>
            <a:ext cx="6408952" cy="417910"/>
          </a:xfrm>
        </p:spPr>
        <p:txBody>
          <a:bodyPr/>
          <a:lstStyle/>
          <a:p>
            <a:r>
              <a:rPr lang="en-US" dirty="0"/>
              <a:t>Shutter Light Box Test Unit – Scan result cont.</a:t>
            </a:r>
          </a:p>
        </p:txBody>
      </p:sp>
      <p:pic>
        <p:nvPicPr>
          <p:cNvPr id="6" name="Picture 5"/>
          <p:cNvPicPr>
            <a:picLocks noChangeAspect="1"/>
          </p:cNvPicPr>
          <p:nvPr/>
        </p:nvPicPr>
        <p:blipFill>
          <a:blip r:embed="rId2"/>
          <a:stretch>
            <a:fillRect/>
          </a:stretch>
        </p:blipFill>
        <p:spPr>
          <a:xfrm>
            <a:off x="2000250" y="1587498"/>
            <a:ext cx="2279468" cy="2465624"/>
          </a:xfrm>
          <a:prstGeom prst="rect">
            <a:avLst/>
          </a:prstGeom>
        </p:spPr>
      </p:pic>
      <p:pic>
        <p:nvPicPr>
          <p:cNvPr id="7" name="Picture 6"/>
          <p:cNvPicPr>
            <a:picLocks noChangeAspect="1"/>
          </p:cNvPicPr>
          <p:nvPr/>
        </p:nvPicPr>
        <p:blipFill>
          <a:blip r:embed="rId3"/>
          <a:stretch>
            <a:fillRect/>
          </a:stretch>
        </p:blipFill>
        <p:spPr>
          <a:xfrm>
            <a:off x="5275308" y="1587498"/>
            <a:ext cx="2277457" cy="2464973"/>
          </a:xfrm>
          <a:prstGeom prst="rect">
            <a:avLst/>
          </a:prstGeom>
        </p:spPr>
      </p:pic>
      <p:sp>
        <p:nvSpPr>
          <p:cNvPr id="8" name="TextBox 7"/>
          <p:cNvSpPr txBox="1"/>
          <p:nvPr/>
        </p:nvSpPr>
        <p:spPr>
          <a:xfrm>
            <a:off x="1761701" y="4658186"/>
            <a:ext cx="5441233" cy="207749"/>
          </a:xfrm>
          <a:prstGeom prst="rect">
            <a:avLst/>
          </a:prstGeom>
          <a:noFill/>
        </p:spPr>
        <p:txBody>
          <a:bodyPr wrap="none" lIns="68580" tIns="34290" rIns="68580" bIns="34290" rtlCol="0">
            <a:spAutoFit/>
          </a:bodyPr>
          <a:lstStyle/>
          <a:p>
            <a:r>
              <a:rPr lang="en-US" sz="900" dirty="0"/>
              <a:t>NOTE: Data points outside the shutter aperture forced to a value of 1 to easily identify values within the aperture</a:t>
            </a:r>
          </a:p>
        </p:txBody>
      </p:sp>
      <p:sp>
        <p:nvSpPr>
          <p:cNvPr id="9" name="Rectangle 8"/>
          <p:cNvSpPr/>
          <p:nvPr/>
        </p:nvSpPr>
        <p:spPr>
          <a:xfrm>
            <a:off x="2000250" y="939311"/>
            <a:ext cx="5372100" cy="407804"/>
          </a:xfrm>
          <a:prstGeom prst="rect">
            <a:avLst/>
          </a:prstGeom>
        </p:spPr>
        <p:txBody>
          <a:bodyPr wrap="square" lIns="68580" tIns="34290" rIns="68580" bIns="34290">
            <a:spAutoFit/>
          </a:bodyPr>
          <a:lstStyle/>
          <a:p>
            <a:pPr marL="160735" indent="-160735">
              <a:buFont typeface="Arial" panose="020B0604020202020204" pitchFamily="34" charset="0"/>
              <a:buChar char="•"/>
            </a:pPr>
            <a:r>
              <a:rPr lang="en-US" sz="1100" dirty="0"/>
              <a:t>All data points within the shutter aperture </a:t>
            </a:r>
            <a:r>
              <a:rPr lang="en-US" sz="1100" dirty="0" smtClean="0"/>
              <a:t>are </a:t>
            </a:r>
            <a:r>
              <a:rPr lang="en-US" sz="1100" dirty="0"/>
              <a:t>well over the 10K attenuation requirement</a:t>
            </a:r>
          </a:p>
          <a:p>
            <a:pPr marL="160735" indent="-160735">
              <a:buFont typeface="Arial" panose="020B0604020202020204" pitchFamily="34" charset="0"/>
              <a:buChar char="•"/>
            </a:pPr>
            <a:r>
              <a:rPr lang="en-US" sz="1100" dirty="0"/>
              <a:t>Measured: &gt;100k</a:t>
            </a:r>
          </a:p>
        </p:txBody>
      </p:sp>
      <p:sp>
        <p:nvSpPr>
          <p:cNvPr id="3" name="Rectangle 2"/>
          <p:cNvSpPr/>
          <p:nvPr/>
        </p:nvSpPr>
        <p:spPr>
          <a:xfrm>
            <a:off x="2343150" y="4228696"/>
            <a:ext cx="4132093" cy="253916"/>
          </a:xfrm>
          <a:prstGeom prst="rect">
            <a:avLst/>
          </a:prstGeom>
        </p:spPr>
        <p:txBody>
          <a:bodyPr wrap="none" lIns="68580" tIns="34290" rIns="68580" bIns="34290">
            <a:spAutoFit/>
          </a:bodyPr>
          <a:lstStyle/>
          <a:p>
            <a:r>
              <a:rPr lang="en-US" sz="1200" dirty="0"/>
              <a:t>Interactive graph: https://confluence.slac.stanford.edu/x/EJ1iDg</a:t>
            </a:r>
          </a:p>
        </p:txBody>
      </p:sp>
    </p:spTree>
    <p:extLst>
      <p:ext uri="{BB962C8B-B14F-4D97-AF65-F5344CB8AC3E}">
        <p14:creationId xmlns:p14="http://schemas.microsoft.com/office/powerpoint/2010/main" val="37235925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Electronics - Enclosure</a:t>
            </a:r>
            <a:endParaRPr lang="en-US" dirty="0"/>
          </a:p>
        </p:txBody>
      </p:sp>
      <p:pic>
        <p:nvPicPr>
          <p:cNvPr id="26" name="Content Placeholder 5"/>
          <p:cNvPicPr>
            <a:picLocks noChangeAspect="1"/>
          </p:cNvPicPr>
          <p:nvPr/>
        </p:nvPicPr>
        <p:blipFill>
          <a:blip r:embed="rId2"/>
          <a:stretch>
            <a:fillRect/>
          </a:stretch>
        </p:blipFill>
        <p:spPr bwMode="auto">
          <a:xfrm>
            <a:off x="2286000" y="514350"/>
            <a:ext cx="4572000" cy="2145884"/>
          </a:xfrm>
          <a:prstGeom prst="rect">
            <a:avLst/>
          </a:prstGeom>
          <a:noFill/>
          <a:ln w="9525">
            <a:noFill/>
            <a:miter lim="800000"/>
            <a:headEnd/>
            <a:tailEnd/>
          </a:ln>
        </p:spPr>
      </p:pic>
      <p:sp>
        <p:nvSpPr>
          <p:cNvPr id="27" name="TextBox 26"/>
          <p:cNvSpPr txBox="1">
            <a:spLocks noChangeArrowheads="1"/>
          </p:cNvSpPr>
          <p:nvPr/>
        </p:nvSpPr>
        <p:spPr bwMode="auto">
          <a:xfrm>
            <a:off x="5543550" y="1209710"/>
            <a:ext cx="457200" cy="484748"/>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HCU</a:t>
            </a:r>
          </a:p>
          <a:p>
            <a:pPr algn="ctr" fontAlgn="base">
              <a:spcBef>
                <a:spcPct val="0"/>
              </a:spcBef>
              <a:spcAft>
                <a:spcPct val="0"/>
              </a:spcAft>
            </a:pPr>
            <a:r>
              <a:rPr lang="en-US" sz="900" b="1" dirty="0">
                <a:solidFill>
                  <a:srgbClr val="000099"/>
                </a:solidFill>
              </a:rPr>
              <a:t>PC104 Form</a:t>
            </a:r>
          </a:p>
        </p:txBody>
      </p:sp>
      <p:sp>
        <p:nvSpPr>
          <p:cNvPr id="33" name="TextBox 32"/>
          <p:cNvSpPr txBox="1">
            <a:spLocks noChangeArrowheads="1"/>
          </p:cNvSpPr>
          <p:nvPr/>
        </p:nvSpPr>
        <p:spPr bwMode="auto">
          <a:xfrm>
            <a:off x="3815910" y="1282912"/>
            <a:ext cx="1213290" cy="3462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Control System / IO / </a:t>
            </a:r>
            <a:r>
              <a:rPr lang="en-US" sz="900" b="1" dirty="0" err="1">
                <a:solidFill>
                  <a:srgbClr val="000099"/>
                </a:solidFill>
              </a:rPr>
              <a:t>Mtr</a:t>
            </a:r>
            <a:r>
              <a:rPr lang="en-US" sz="900" b="1" dirty="0">
                <a:solidFill>
                  <a:srgbClr val="000099"/>
                </a:solidFill>
              </a:rPr>
              <a:t> Drives</a:t>
            </a:r>
          </a:p>
        </p:txBody>
      </p:sp>
      <p:sp>
        <p:nvSpPr>
          <p:cNvPr id="34" name="TextBox 33"/>
          <p:cNvSpPr txBox="1">
            <a:spLocks noChangeArrowheads="1"/>
          </p:cNvSpPr>
          <p:nvPr/>
        </p:nvSpPr>
        <p:spPr bwMode="auto">
          <a:xfrm>
            <a:off x="1257300" y="827003"/>
            <a:ext cx="971550" cy="3462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Purge/Cooling Air Inlet</a:t>
            </a:r>
          </a:p>
        </p:txBody>
      </p:sp>
      <p:sp>
        <p:nvSpPr>
          <p:cNvPr id="35" name="TextBox 34"/>
          <p:cNvSpPr txBox="1">
            <a:spLocks noChangeArrowheads="1"/>
          </p:cNvSpPr>
          <p:nvPr/>
        </p:nvSpPr>
        <p:spPr bwMode="auto">
          <a:xfrm>
            <a:off x="6686550" y="824039"/>
            <a:ext cx="971550" cy="3462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Purge/Cooling Air Outlet</a:t>
            </a:r>
          </a:p>
        </p:txBody>
      </p:sp>
      <p:sp>
        <p:nvSpPr>
          <p:cNvPr id="36" name="TextBox 35"/>
          <p:cNvSpPr txBox="1">
            <a:spLocks noChangeArrowheads="1"/>
          </p:cNvSpPr>
          <p:nvPr/>
        </p:nvSpPr>
        <p:spPr bwMode="auto">
          <a:xfrm>
            <a:off x="1286375" y="1844411"/>
            <a:ext cx="775311" cy="484748"/>
          </a:xfrm>
          <a:prstGeom prst="rect">
            <a:avLst/>
          </a:prstGeom>
          <a:solidFill>
            <a:schemeClr val="bg1"/>
          </a:solidFill>
          <a:ln w="9525">
            <a:noFill/>
            <a:miter lim="800000"/>
            <a:headEnd/>
            <a:tailEnd/>
          </a:ln>
        </p:spPr>
        <p:txBody>
          <a:bodyPr wrap="square" lIns="34290" tIns="34290" rIns="34290" bIns="34290" anchor="ctr">
            <a:spAutoFit/>
          </a:bodyPr>
          <a:lstStyle/>
          <a:p>
            <a:pPr algn="r" fontAlgn="base">
              <a:spcBef>
                <a:spcPct val="0"/>
              </a:spcBef>
              <a:spcAft>
                <a:spcPct val="0"/>
              </a:spcAft>
            </a:pPr>
            <a:r>
              <a:rPr lang="en-US" sz="900" b="1" dirty="0">
                <a:solidFill>
                  <a:srgbClr val="000099"/>
                </a:solidFill>
              </a:rPr>
              <a:t>Interface Bracket to Garage Plate</a:t>
            </a:r>
          </a:p>
        </p:txBody>
      </p:sp>
      <p:cxnSp>
        <p:nvCxnSpPr>
          <p:cNvPr id="37" name="Straight Arrow Connector 36"/>
          <p:cNvCxnSpPr>
            <a:stCxn id="35" idx="2"/>
          </p:cNvCxnSpPr>
          <p:nvPr/>
        </p:nvCxnSpPr>
        <p:spPr>
          <a:xfrm flipH="1">
            <a:off x="6686550" y="1170288"/>
            <a:ext cx="485775" cy="31882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4" idx="2"/>
          </p:cNvCxnSpPr>
          <p:nvPr/>
        </p:nvCxnSpPr>
        <p:spPr>
          <a:xfrm>
            <a:off x="1743075" y="1173252"/>
            <a:ext cx="771525" cy="20990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6" idx="3"/>
          </p:cNvCxnSpPr>
          <p:nvPr/>
        </p:nvCxnSpPr>
        <p:spPr>
          <a:xfrm>
            <a:off x="2061687" y="2086785"/>
            <a:ext cx="510064" cy="27922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3840590" y="1958818"/>
            <a:ext cx="1675009" cy="3462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a:solidFill>
                  <a:srgbClr val="000099"/>
                </a:solidFill>
              </a:rPr>
              <a:t>Space for bus bars, breakers, DCDC converter, etc.</a:t>
            </a:r>
          </a:p>
        </p:txBody>
      </p:sp>
      <p:sp>
        <p:nvSpPr>
          <p:cNvPr id="41" name="TextBox 40"/>
          <p:cNvSpPr txBox="1">
            <a:spLocks noChangeArrowheads="1"/>
          </p:cNvSpPr>
          <p:nvPr/>
        </p:nvSpPr>
        <p:spPr bwMode="auto">
          <a:xfrm>
            <a:off x="6878003" y="1798332"/>
            <a:ext cx="971550" cy="346249"/>
          </a:xfrm>
          <a:prstGeom prst="rect">
            <a:avLst/>
          </a:prstGeom>
          <a:solidFill>
            <a:schemeClr val="bg1"/>
          </a:solidFill>
          <a:ln w="9525">
            <a:noFill/>
            <a:miter lim="800000"/>
            <a:headEnd/>
            <a:tailEnd/>
          </a:ln>
        </p:spPr>
        <p:txBody>
          <a:bodyPr wrap="square" lIns="34290" tIns="34290" rIns="34290" bIns="34290" anchor="ctr">
            <a:spAutoFit/>
          </a:bodyPr>
          <a:lstStyle/>
          <a:p>
            <a:pPr fontAlgn="base">
              <a:spcBef>
                <a:spcPct val="0"/>
              </a:spcBef>
              <a:spcAft>
                <a:spcPct val="0"/>
              </a:spcAft>
            </a:pPr>
            <a:r>
              <a:rPr lang="en-US" sz="900" b="1" dirty="0">
                <a:solidFill>
                  <a:srgbClr val="000099"/>
                </a:solidFill>
              </a:rPr>
              <a:t>Rail Slide</a:t>
            </a:r>
          </a:p>
          <a:p>
            <a:pPr fontAlgn="base">
              <a:spcBef>
                <a:spcPct val="0"/>
              </a:spcBef>
              <a:spcAft>
                <a:spcPct val="0"/>
              </a:spcAft>
            </a:pPr>
            <a:r>
              <a:rPr lang="en-US" sz="900" b="1" dirty="0">
                <a:solidFill>
                  <a:srgbClr val="000099"/>
                </a:solidFill>
              </a:rPr>
              <a:t>(for servicing)</a:t>
            </a:r>
          </a:p>
        </p:txBody>
      </p:sp>
      <p:cxnSp>
        <p:nvCxnSpPr>
          <p:cNvPr id="42" name="Straight Arrow Connector 41"/>
          <p:cNvCxnSpPr>
            <a:stCxn id="41" idx="1"/>
          </p:cNvCxnSpPr>
          <p:nvPr/>
        </p:nvCxnSpPr>
        <p:spPr>
          <a:xfrm flipH="1">
            <a:off x="6378819" y="1971456"/>
            <a:ext cx="499184" cy="37169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257551" y="1885950"/>
            <a:ext cx="2807677" cy="480060"/>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en-US">
              <a:solidFill>
                <a:srgbClr val="FFFFFF"/>
              </a:solidFill>
            </a:endParaRP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65" y="2731229"/>
            <a:ext cx="4494335" cy="2012762"/>
          </a:xfrm>
          <a:prstGeom prst="rect">
            <a:avLst/>
          </a:prstGeom>
        </p:spPr>
      </p:pic>
      <p:pic>
        <p:nvPicPr>
          <p:cNvPr id="45" name="Picture 44"/>
          <p:cNvPicPr>
            <a:picLocks noChangeAspect="1"/>
          </p:cNvPicPr>
          <p:nvPr/>
        </p:nvPicPr>
        <p:blipFill>
          <a:blip r:embed="rId4"/>
          <a:stretch>
            <a:fillRect/>
          </a:stretch>
        </p:blipFill>
        <p:spPr>
          <a:xfrm>
            <a:off x="5632174" y="2681363"/>
            <a:ext cx="2491658" cy="2370360"/>
          </a:xfrm>
          <a:prstGeom prst="rect">
            <a:avLst/>
          </a:prstGeom>
        </p:spPr>
      </p:pic>
      <p:sp>
        <p:nvSpPr>
          <p:cNvPr id="46" name="TextBox 45"/>
          <p:cNvSpPr txBox="1"/>
          <p:nvPr/>
        </p:nvSpPr>
        <p:spPr>
          <a:xfrm>
            <a:off x="909088" y="2821201"/>
            <a:ext cx="1149461" cy="207749"/>
          </a:xfrm>
          <a:prstGeom prst="rect">
            <a:avLst/>
          </a:prstGeom>
          <a:solidFill>
            <a:schemeClr val="bg1"/>
          </a:solidFill>
        </p:spPr>
        <p:txBody>
          <a:bodyPr wrap="square" lIns="68580" tIns="34290" rIns="68580" bIns="34290" rtlCol="0">
            <a:spAutoFit/>
          </a:bodyPr>
          <a:lstStyle/>
          <a:p>
            <a:r>
              <a:rPr lang="en-US" sz="900" dirty="0">
                <a:solidFill>
                  <a:schemeClr val="accent2"/>
                </a:solidFill>
              </a:rPr>
              <a:t>CX5130 (Controller)</a:t>
            </a:r>
          </a:p>
        </p:txBody>
      </p:sp>
      <p:sp>
        <p:nvSpPr>
          <p:cNvPr id="47" name="TextBox 46"/>
          <p:cNvSpPr txBox="1"/>
          <p:nvPr/>
        </p:nvSpPr>
        <p:spPr>
          <a:xfrm>
            <a:off x="2716768" y="2821201"/>
            <a:ext cx="1226582" cy="207749"/>
          </a:xfrm>
          <a:prstGeom prst="rect">
            <a:avLst/>
          </a:prstGeom>
          <a:solidFill>
            <a:schemeClr val="bg1"/>
          </a:solidFill>
        </p:spPr>
        <p:txBody>
          <a:bodyPr wrap="square" lIns="68580" tIns="34290" rIns="68580" bIns="34290" rtlCol="0">
            <a:spAutoFit/>
          </a:bodyPr>
          <a:lstStyle/>
          <a:p>
            <a:r>
              <a:rPr lang="en-US" sz="900" dirty="0" err="1">
                <a:solidFill>
                  <a:schemeClr val="accent2"/>
                </a:solidFill>
              </a:rPr>
              <a:t>Beckhoff</a:t>
            </a:r>
            <a:r>
              <a:rPr lang="en-US" sz="900" dirty="0">
                <a:solidFill>
                  <a:schemeClr val="accent2"/>
                </a:solidFill>
              </a:rPr>
              <a:t> terminals </a:t>
            </a:r>
          </a:p>
        </p:txBody>
      </p:sp>
      <p:sp>
        <p:nvSpPr>
          <p:cNvPr id="48" name="TextBox 47"/>
          <p:cNvSpPr txBox="1">
            <a:spLocks noChangeArrowheads="1"/>
          </p:cNvSpPr>
          <p:nvPr/>
        </p:nvSpPr>
        <p:spPr bwMode="auto">
          <a:xfrm>
            <a:off x="6286500" y="2821201"/>
            <a:ext cx="1371600" cy="207749"/>
          </a:xfrm>
          <a:prstGeom prst="rect">
            <a:avLst/>
          </a:prstGeom>
          <a:solidFill>
            <a:schemeClr val="bg1"/>
          </a:solidFill>
          <a:ln w="9525">
            <a:noFill/>
            <a:miter lim="800000"/>
            <a:headEnd/>
            <a:tailEnd/>
          </a:ln>
        </p:spPr>
        <p:txBody>
          <a:bodyPr wrap="square" lIns="34290" tIns="34290" rIns="34290" bIns="34290" anchor="ctr">
            <a:spAutoFit/>
          </a:bodyPr>
          <a:lstStyle/>
          <a:p>
            <a:pPr algn="ctr" fontAlgn="base">
              <a:spcBef>
                <a:spcPct val="0"/>
              </a:spcBef>
              <a:spcAft>
                <a:spcPct val="0"/>
              </a:spcAft>
            </a:pPr>
            <a:r>
              <a:rPr lang="en-US" sz="900" b="1" dirty="0" err="1">
                <a:solidFill>
                  <a:srgbClr val="000099"/>
                </a:solidFill>
              </a:rPr>
              <a:t>Versalogic</a:t>
            </a:r>
            <a:r>
              <a:rPr lang="en-US" sz="900" b="1" dirty="0">
                <a:solidFill>
                  <a:srgbClr val="000099"/>
                </a:solidFill>
              </a:rPr>
              <a:t> Lion (HCU)</a:t>
            </a:r>
          </a:p>
        </p:txBody>
      </p:sp>
    </p:spTree>
    <p:extLst>
      <p:ext uri="{BB962C8B-B14F-4D97-AF65-F5344CB8AC3E}">
        <p14:creationId xmlns:p14="http://schemas.microsoft.com/office/powerpoint/2010/main" val="30346314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Electronics – Electrical Diagram</a:t>
            </a:r>
            <a:endParaRPr lang="en-US" dirty="0"/>
          </a:p>
        </p:txBody>
      </p:sp>
      <p:sp>
        <p:nvSpPr>
          <p:cNvPr id="3" name="Content Placeholder 2"/>
          <p:cNvSpPr>
            <a:spLocks noGrp="1"/>
          </p:cNvSpPr>
          <p:nvPr>
            <p:ph idx="1"/>
          </p:nvPr>
        </p:nvSpPr>
        <p:spPr>
          <a:xfrm>
            <a:off x="0" y="754086"/>
            <a:ext cx="4572000" cy="3982640"/>
          </a:xfrm>
        </p:spPr>
        <p:txBody>
          <a:bodyPr>
            <a:normAutofit fontScale="70000" lnSpcReduction="20000"/>
          </a:bodyPr>
          <a:lstStyle/>
          <a:p>
            <a:r>
              <a:rPr lang="en-US" dirty="0" smtClean="0"/>
              <a:t>Shutter Electronics receive power and communication from the Utility Trunk: </a:t>
            </a:r>
          </a:p>
          <a:p>
            <a:pPr marL="0" indent="0">
              <a:buNone/>
            </a:pPr>
            <a:endParaRPr lang="en-US" dirty="0" smtClean="0"/>
          </a:p>
          <a:p>
            <a:pPr marL="631825" lvl="2" indent="-288925"/>
            <a:r>
              <a:rPr lang="en-US" b="1" dirty="0" smtClean="0">
                <a:solidFill>
                  <a:schemeClr val="accent1">
                    <a:lumMod val="25000"/>
                  </a:schemeClr>
                </a:solidFill>
              </a:rPr>
              <a:t>24V (Clean) – dedicated for </a:t>
            </a:r>
            <a:r>
              <a:rPr lang="en-US" b="1" dirty="0" err="1" smtClean="0">
                <a:solidFill>
                  <a:schemeClr val="accent1">
                    <a:lumMod val="25000"/>
                  </a:schemeClr>
                </a:solidFill>
              </a:rPr>
              <a:t>Beckhoff</a:t>
            </a:r>
            <a:r>
              <a:rPr lang="en-US" b="1" dirty="0" smtClean="0">
                <a:solidFill>
                  <a:schemeClr val="accent1">
                    <a:lumMod val="25000"/>
                  </a:schemeClr>
                </a:solidFill>
              </a:rPr>
              <a:t> controller</a:t>
            </a:r>
          </a:p>
          <a:p>
            <a:pPr marL="631825" lvl="2" indent="-288925"/>
            <a:endParaRPr lang="en-US" b="1" dirty="0" smtClean="0">
              <a:solidFill>
                <a:schemeClr val="accent1">
                  <a:lumMod val="25000"/>
                </a:schemeClr>
              </a:solidFill>
            </a:endParaRPr>
          </a:p>
          <a:p>
            <a:pPr marL="631825" lvl="2" indent="-288925"/>
            <a:r>
              <a:rPr lang="en-US" b="1" dirty="0" smtClean="0">
                <a:solidFill>
                  <a:schemeClr val="accent1">
                    <a:lumMod val="25000"/>
                  </a:schemeClr>
                </a:solidFill>
              </a:rPr>
              <a:t>24V (Clean) – To 5V DC/DC for HCU</a:t>
            </a:r>
          </a:p>
          <a:p>
            <a:pPr marL="631825" lvl="2" indent="-288925"/>
            <a:endParaRPr lang="en-US" b="1" dirty="0" smtClean="0">
              <a:solidFill>
                <a:schemeClr val="accent1">
                  <a:lumMod val="25000"/>
                </a:schemeClr>
              </a:solidFill>
            </a:endParaRPr>
          </a:p>
          <a:p>
            <a:pPr marL="631825" lvl="2" indent="-288925"/>
            <a:r>
              <a:rPr lang="en-US" b="1" dirty="0" smtClean="0">
                <a:solidFill>
                  <a:schemeClr val="accent1">
                    <a:lumMod val="25000"/>
                  </a:schemeClr>
                </a:solidFill>
              </a:rPr>
              <a:t>24V (Clean) – for </a:t>
            </a:r>
            <a:r>
              <a:rPr lang="en-US" b="1" dirty="0" err="1" smtClean="0">
                <a:solidFill>
                  <a:schemeClr val="accent1">
                    <a:lumMod val="25000"/>
                  </a:schemeClr>
                </a:solidFill>
              </a:rPr>
              <a:t>Beckhoff</a:t>
            </a:r>
            <a:r>
              <a:rPr lang="en-US" b="1" dirty="0" smtClean="0">
                <a:solidFill>
                  <a:schemeClr val="accent1">
                    <a:lumMod val="25000"/>
                  </a:schemeClr>
                </a:solidFill>
              </a:rPr>
              <a:t> terminals and sensors</a:t>
            </a:r>
          </a:p>
          <a:p>
            <a:pPr marL="631825" lvl="2" indent="-288925"/>
            <a:endParaRPr lang="en-US" b="1" dirty="0" smtClean="0">
              <a:solidFill>
                <a:schemeClr val="accent1">
                  <a:lumMod val="25000"/>
                </a:schemeClr>
              </a:solidFill>
            </a:endParaRPr>
          </a:p>
          <a:p>
            <a:pPr marL="631825" lvl="2" indent="-288925"/>
            <a:r>
              <a:rPr lang="en-US" b="1" dirty="0" smtClean="0">
                <a:solidFill>
                  <a:schemeClr val="accent1">
                    <a:lumMod val="25000"/>
                  </a:schemeClr>
                </a:solidFill>
              </a:rPr>
              <a:t>24V (dirty) – Brakes</a:t>
            </a:r>
          </a:p>
          <a:p>
            <a:pPr marL="631825" lvl="2" indent="-288925"/>
            <a:endParaRPr lang="en-US" b="1" dirty="0" smtClean="0">
              <a:solidFill>
                <a:schemeClr val="accent1">
                  <a:lumMod val="25000"/>
                </a:schemeClr>
              </a:solidFill>
            </a:endParaRPr>
          </a:p>
          <a:p>
            <a:pPr marL="631825" lvl="2" indent="-288925"/>
            <a:r>
              <a:rPr lang="en-US" b="1" dirty="0" smtClean="0">
                <a:solidFill>
                  <a:schemeClr val="accent1">
                    <a:lumMod val="25000"/>
                  </a:schemeClr>
                </a:solidFill>
              </a:rPr>
              <a:t>48V (dirty) – Motors</a:t>
            </a:r>
          </a:p>
          <a:p>
            <a:pPr marL="631825" lvl="2" indent="-288925"/>
            <a:endParaRPr lang="en-US" b="1" dirty="0">
              <a:solidFill>
                <a:schemeClr val="accent1">
                  <a:lumMod val="25000"/>
                </a:schemeClr>
              </a:solidFill>
            </a:endParaRPr>
          </a:p>
          <a:p>
            <a:pPr marL="631825" lvl="2" indent="-288925"/>
            <a:r>
              <a:rPr lang="en-US" b="1" dirty="0" smtClean="0">
                <a:solidFill>
                  <a:schemeClr val="accent1">
                    <a:lumMod val="25000"/>
                  </a:schemeClr>
                </a:solidFill>
              </a:rPr>
              <a:t>Ethernet line to a network switch</a:t>
            </a:r>
          </a:p>
          <a:p>
            <a:pPr marL="631825" lvl="2" indent="-288925"/>
            <a:endParaRPr lang="en-US" b="1" dirty="0">
              <a:solidFill>
                <a:schemeClr val="accent1">
                  <a:lumMod val="25000"/>
                </a:schemeClr>
              </a:solidFill>
            </a:endParaRPr>
          </a:p>
          <a:p>
            <a:pPr marL="631825" lvl="2" indent="-288925"/>
            <a:r>
              <a:rPr lang="en-US" b="1" dirty="0" smtClean="0">
                <a:solidFill>
                  <a:schemeClr val="accent1">
                    <a:lumMod val="25000"/>
                  </a:schemeClr>
                </a:solidFill>
              </a:rPr>
              <a:t>Interlock signal from the Master Protection Module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980" y="1257299"/>
            <a:ext cx="4809020" cy="313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0919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85850" y="832674"/>
            <a:ext cx="7372350" cy="1739076"/>
          </a:xfrm>
          <a:prstGeom prst="rect">
            <a:avLst/>
          </a:prstGeom>
        </p:spPr>
      </p:pic>
      <p:pic>
        <p:nvPicPr>
          <p:cNvPr id="10" name="Picture 9"/>
          <p:cNvPicPr>
            <a:picLocks noChangeAspect="1"/>
          </p:cNvPicPr>
          <p:nvPr/>
        </p:nvPicPr>
        <p:blipFill>
          <a:blip r:embed="rId3"/>
          <a:stretch>
            <a:fillRect/>
          </a:stretch>
        </p:blipFill>
        <p:spPr>
          <a:xfrm>
            <a:off x="1085850" y="3074039"/>
            <a:ext cx="7315200" cy="1883885"/>
          </a:xfrm>
          <a:prstGeom prst="rect">
            <a:avLst/>
          </a:prstGeom>
        </p:spPr>
      </p:pic>
      <p:sp>
        <p:nvSpPr>
          <p:cNvPr id="12" name="TextBox 11"/>
          <p:cNvSpPr txBox="1"/>
          <p:nvPr/>
        </p:nvSpPr>
        <p:spPr>
          <a:xfrm>
            <a:off x="1085851" y="625654"/>
            <a:ext cx="6215255" cy="407804"/>
          </a:xfrm>
          <a:prstGeom prst="rect">
            <a:avLst/>
          </a:prstGeom>
          <a:noFill/>
        </p:spPr>
        <p:txBody>
          <a:bodyPr wrap="square" lIns="68580" tIns="34290" rIns="68580" bIns="34290" rtlCol="0">
            <a:spAutoFit/>
          </a:bodyPr>
          <a:lstStyle/>
          <a:p>
            <a:r>
              <a:rPr lang="en-US" sz="1100" dirty="0"/>
              <a:t>Motion profile:              after 100 cycles                                                                   after 1.7 million cycles</a:t>
            </a:r>
          </a:p>
          <a:p>
            <a:endParaRPr lang="en-US" sz="1100" dirty="0"/>
          </a:p>
        </p:txBody>
      </p:sp>
      <p:sp>
        <p:nvSpPr>
          <p:cNvPr id="17" name="TextBox 16"/>
          <p:cNvSpPr txBox="1"/>
          <p:nvPr/>
        </p:nvSpPr>
        <p:spPr>
          <a:xfrm>
            <a:off x="1085850" y="2667498"/>
            <a:ext cx="7200900" cy="407804"/>
          </a:xfrm>
          <a:prstGeom prst="rect">
            <a:avLst/>
          </a:prstGeom>
          <a:noFill/>
        </p:spPr>
        <p:txBody>
          <a:bodyPr wrap="square" lIns="68580" tIns="34290" rIns="68580" bIns="34290" rtlCol="0">
            <a:spAutoFit/>
          </a:bodyPr>
          <a:lstStyle/>
          <a:p>
            <a:r>
              <a:rPr lang="en-US" sz="1100" dirty="0"/>
              <a:t>Difference in position reported by encoder and hall sensor:</a:t>
            </a:r>
          </a:p>
          <a:p>
            <a:r>
              <a:rPr lang="en-US" sz="1100" dirty="0"/>
              <a:t>                                   after 100 cycles                                                                   after 1.7 million cycles</a:t>
            </a:r>
          </a:p>
        </p:txBody>
      </p:sp>
      <p:sp>
        <p:nvSpPr>
          <p:cNvPr id="18" name="TextBox 17"/>
          <p:cNvSpPr txBox="1"/>
          <p:nvPr/>
        </p:nvSpPr>
        <p:spPr>
          <a:xfrm>
            <a:off x="1200151" y="784182"/>
            <a:ext cx="285750" cy="161583"/>
          </a:xfrm>
          <a:prstGeom prst="rect">
            <a:avLst/>
          </a:prstGeom>
          <a:noFill/>
        </p:spPr>
        <p:txBody>
          <a:bodyPr wrap="square" lIns="68580" tIns="34290" rIns="68580" bIns="34290" rtlCol="0">
            <a:spAutoFit/>
          </a:bodyPr>
          <a:lstStyle/>
          <a:p>
            <a:r>
              <a:rPr lang="en-US" sz="600" dirty="0"/>
              <a:t>mm</a:t>
            </a:r>
          </a:p>
        </p:txBody>
      </p:sp>
      <p:sp>
        <p:nvSpPr>
          <p:cNvPr id="19" name="TextBox 18"/>
          <p:cNvSpPr txBox="1"/>
          <p:nvPr/>
        </p:nvSpPr>
        <p:spPr>
          <a:xfrm>
            <a:off x="4953000" y="784182"/>
            <a:ext cx="285750" cy="161583"/>
          </a:xfrm>
          <a:prstGeom prst="rect">
            <a:avLst/>
          </a:prstGeom>
          <a:noFill/>
        </p:spPr>
        <p:txBody>
          <a:bodyPr wrap="square" lIns="68580" tIns="34290" rIns="68580" bIns="34290" rtlCol="0">
            <a:spAutoFit/>
          </a:bodyPr>
          <a:lstStyle/>
          <a:p>
            <a:r>
              <a:rPr lang="en-US" sz="600" dirty="0"/>
              <a:t>mm</a:t>
            </a:r>
          </a:p>
        </p:txBody>
      </p:sp>
      <p:sp>
        <p:nvSpPr>
          <p:cNvPr id="20" name="TextBox 19"/>
          <p:cNvSpPr txBox="1"/>
          <p:nvPr/>
        </p:nvSpPr>
        <p:spPr>
          <a:xfrm>
            <a:off x="1223963" y="3024931"/>
            <a:ext cx="285750" cy="161583"/>
          </a:xfrm>
          <a:prstGeom prst="rect">
            <a:avLst/>
          </a:prstGeom>
          <a:noFill/>
        </p:spPr>
        <p:txBody>
          <a:bodyPr wrap="square" lIns="68580" tIns="34290" rIns="68580" bIns="34290" rtlCol="0">
            <a:spAutoFit/>
          </a:bodyPr>
          <a:lstStyle/>
          <a:p>
            <a:r>
              <a:rPr lang="en-US" sz="600" dirty="0"/>
              <a:t>mm</a:t>
            </a:r>
          </a:p>
        </p:txBody>
      </p:sp>
      <p:sp>
        <p:nvSpPr>
          <p:cNvPr id="22" name="TextBox 21"/>
          <p:cNvSpPr txBox="1"/>
          <p:nvPr/>
        </p:nvSpPr>
        <p:spPr>
          <a:xfrm>
            <a:off x="4933950" y="3029008"/>
            <a:ext cx="285750" cy="161583"/>
          </a:xfrm>
          <a:prstGeom prst="rect">
            <a:avLst/>
          </a:prstGeom>
          <a:noFill/>
        </p:spPr>
        <p:txBody>
          <a:bodyPr wrap="square" lIns="68580" tIns="34290" rIns="68580" bIns="34290" rtlCol="0">
            <a:spAutoFit/>
          </a:bodyPr>
          <a:lstStyle/>
          <a:p>
            <a:r>
              <a:rPr lang="en-US" sz="600" dirty="0"/>
              <a:t>mm</a:t>
            </a:r>
          </a:p>
        </p:txBody>
      </p:sp>
      <p:sp>
        <p:nvSpPr>
          <p:cNvPr id="13" name="Title 1"/>
          <p:cNvSpPr>
            <a:spLocks noGrp="1"/>
          </p:cNvSpPr>
          <p:nvPr>
            <p:ph type="title"/>
          </p:nvPr>
        </p:nvSpPr>
        <p:spPr/>
        <p:txBody>
          <a:bodyPr/>
          <a:lstStyle/>
          <a:p>
            <a:r>
              <a:rPr lang="en-US" dirty="0" smtClean="0"/>
              <a:t>Life Duration Test</a:t>
            </a:r>
            <a:endParaRPr lang="en-US" dirty="0"/>
          </a:p>
        </p:txBody>
      </p:sp>
    </p:spTree>
    <p:extLst>
      <p:ext uri="{BB962C8B-B14F-4D97-AF65-F5344CB8AC3E}">
        <p14:creationId xmlns:p14="http://schemas.microsoft.com/office/powerpoint/2010/main" val="25311799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err="1" smtClean="0"/>
              <a:t>Beckhoff</a:t>
            </a:r>
            <a:r>
              <a:rPr lang="en-US" dirty="0" smtClean="0"/>
              <a:t> Configuration</a:t>
            </a:r>
            <a:endParaRPr lang="en-US" dirty="0"/>
          </a:p>
        </p:txBody>
      </p:sp>
      <p:sp>
        <p:nvSpPr>
          <p:cNvPr id="6" name="Rectangle 5"/>
          <p:cNvSpPr/>
          <p:nvPr/>
        </p:nvSpPr>
        <p:spPr>
          <a:xfrm>
            <a:off x="1428750" y="674551"/>
            <a:ext cx="1771650"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dirty="0" smtClean="0">
                <a:solidFill>
                  <a:srgbClr val="FF0000"/>
                </a:solidFill>
              </a:rPr>
              <a:t>CX5130</a:t>
            </a:r>
          </a:p>
          <a:p>
            <a:pPr algn="ctr"/>
            <a:r>
              <a:rPr lang="en-US" dirty="0" smtClean="0"/>
              <a:t>Embedded PC </a:t>
            </a:r>
            <a:endParaRPr lang="en-US" dirty="0"/>
          </a:p>
        </p:txBody>
      </p:sp>
      <p:sp>
        <p:nvSpPr>
          <p:cNvPr id="7" name="Rectangle 6"/>
          <p:cNvSpPr/>
          <p:nvPr/>
        </p:nvSpPr>
        <p:spPr>
          <a:xfrm>
            <a:off x="3163252"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EL9570 Capacitance Terminal </a:t>
            </a:r>
            <a:endParaRPr lang="en-US" dirty="0"/>
          </a:p>
        </p:txBody>
      </p:sp>
      <p:sp>
        <p:nvSpPr>
          <p:cNvPr id="8" name="Rectangle 7"/>
          <p:cNvSpPr/>
          <p:nvPr/>
        </p:nvSpPr>
        <p:spPr>
          <a:xfrm>
            <a:off x="3714750"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EL7047 Stepper Terminal </a:t>
            </a:r>
            <a:endParaRPr lang="en-US" dirty="0"/>
          </a:p>
        </p:txBody>
      </p:sp>
      <p:sp>
        <p:nvSpPr>
          <p:cNvPr id="9" name="Rectangle 8"/>
          <p:cNvSpPr/>
          <p:nvPr/>
        </p:nvSpPr>
        <p:spPr>
          <a:xfrm>
            <a:off x="4249102"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EL9570 Capacitance Terminal </a:t>
            </a:r>
            <a:endParaRPr lang="en-US" dirty="0"/>
          </a:p>
        </p:txBody>
      </p:sp>
      <p:sp>
        <p:nvSpPr>
          <p:cNvPr id="10" name="Rectangle 9"/>
          <p:cNvSpPr/>
          <p:nvPr/>
        </p:nvSpPr>
        <p:spPr>
          <a:xfrm>
            <a:off x="4800600"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EL7047 Stepper Terminal </a:t>
            </a:r>
            <a:endParaRPr lang="en-US" dirty="0"/>
          </a:p>
        </p:txBody>
      </p:sp>
      <p:sp>
        <p:nvSpPr>
          <p:cNvPr id="11" name="Rectangle 10"/>
          <p:cNvSpPr/>
          <p:nvPr/>
        </p:nvSpPr>
        <p:spPr>
          <a:xfrm>
            <a:off x="5829300"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EL9184 Potential Distribution Terminal </a:t>
            </a:r>
            <a:endParaRPr lang="en-US" dirty="0"/>
          </a:p>
        </p:txBody>
      </p:sp>
      <p:sp>
        <p:nvSpPr>
          <p:cNvPr id="12" name="Rectangle 11"/>
          <p:cNvSpPr/>
          <p:nvPr/>
        </p:nvSpPr>
        <p:spPr>
          <a:xfrm>
            <a:off x="6380797"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EL1819 HD Digital Input Terminal </a:t>
            </a:r>
            <a:endParaRPr lang="en-US" dirty="0"/>
          </a:p>
        </p:txBody>
      </p:sp>
      <p:sp>
        <p:nvSpPr>
          <p:cNvPr id="13" name="Rectangle 12"/>
          <p:cNvSpPr/>
          <p:nvPr/>
        </p:nvSpPr>
        <p:spPr>
          <a:xfrm>
            <a:off x="5905765" y="560251"/>
            <a:ext cx="963665" cy="2286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TextBox 13"/>
          <p:cNvSpPr txBox="1"/>
          <p:nvPr/>
        </p:nvSpPr>
        <p:spPr>
          <a:xfrm>
            <a:off x="5971822" y="2844351"/>
            <a:ext cx="757259" cy="207749"/>
          </a:xfrm>
          <a:prstGeom prst="rect">
            <a:avLst/>
          </a:prstGeom>
          <a:noFill/>
        </p:spPr>
        <p:txBody>
          <a:bodyPr wrap="none" lIns="68580" tIns="34290" rIns="68580" bIns="34290" rtlCol="0">
            <a:spAutoFit/>
          </a:bodyPr>
          <a:lstStyle/>
          <a:p>
            <a:pPr algn="ctr"/>
            <a:r>
              <a:rPr lang="en-US" sz="900" dirty="0"/>
              <a:t>Hall Switches</a:t>
            </a:r>
          </a:p>
        </p:txBody>
      </p:sp>
      <p:sp>
        <p:nvSpPr>
          <p:cNvPr id="16" name="TextBox 15"/>
          <p:cNvSpPr txBox="1"/>
          <p:nvPr/>
        </p:nvSpPr>
        <p:spPr>
          <a:xfrm>
            <a:off x="4215395" y="2878351"/>
            <a:ext cx="601767" cy="207749"/>
          </a:xfrm>
          <a:prstGeom prst="rect">
            <a:avLst/>
          </a:prstGeom>
          <a:noFill/>
        </p:spPr>
        <p:txBody>
          <a:bodyPr wrap="none" lIns="68580" tIns="34290" rIns="68580" bIns="34290" rtlCol="0">
            <a:spAutoFit/>
          </a:bodyPr>
          <a:lstStyle/>
          <a:p>
            <a:pPr algn="ctr"/>
            <a:r>
              <a:rPr lang="en-US" sz="900" dirty="0"/>
              <a:t>Drive Axis</a:t>
            </a:r>
          </a:p>
        </p:txBody>
      </p:sp>
      <p:sp>
        <p:nvSpPr>
          <p:cNvPr id="17" name="Rectangle 16"/>
          <p:cNvSpPr/>
          <p:nvPr/>
        </p:nvSpPr>
        <p:spPr>
          <a:xfrm>
            <a:off x="5314950"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EL2622 Relay Output</a:t>
            </a:r>
            <a:endParaRPr lang="en-US" dirty="0"/>
          </a:p>
        </p:txBody>
      </p:sp>
      <p:sp>
        <p:nvSpPr>
          <p:cNvPr id="15" name="Rectangle 14"/>
          <p:cNvSpPr/>
          <p:nvPr/>
        </p:nvSpPr>
        <p:spPr>
          <a:xfrm>
            <a:off x="3208972" y="560251"/>
            <a:ext cx="2614613" cy="2286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9" name="Rectangle 18"/>
          <p:cNvSpPr/>
          <p:nvPr/>
        </p:nvSpPr>
        <p:spPr>
          <a:xfrm>
            <a:off x="6915150" y="674551"/>
            <a:ext cx="551498" cy="2057400"/>
          </a:xfrm>
          <a:prstGeom prst="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vert="vert270" lIns="68580" tIns="34290" rIns="68580" bIns="34290" rtlCol="0" anchor="ctr"/>
          <a:lstStyle/>
          <a:p>
            <a:pPr algn="ctr"/>
            <a:r>
              <a:rPr lang="en-US" dirty="0" smtClean="0"/>
              <a:t>EL6688 External Sync</a:t>
            </a:r>
            <a:endParaRPr lang="en-US" dirty="0"/>
          </a:p>
        </p:txBody>
      </p:sp>
      <p:sp>
        <p:nvSpPr>
          <p:cNvPr id="20" name="Rectangle 19"/>
          <p:cNvSpPr/>
          <p:nvPr/>
        </p:nvSpPr>
        <p:spPr>
          <a:xfrm>
            <a:off x="6934465" y="558350"/>
            <a:ext cx="495035" cy="228600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TextBox 20"/>
          <p:cNvSpPr txBox="1"/>
          <p:nvPr/>
        </p:nvSpPr>
        <p:spPr>
          <a:xfrm>
            <a:off x="6990935" y="2878351"/>
            <a:ext cx="388568" cy="207749"/>
          </a:xfrm>
          <a:prstGeom prst="rect">
            <a:avLst/>
          </a:prstGeom>
          <a:noFill/>
        </p:spPr>
        <p:txBody>
          <a:bodyPr wrap="none" lIns="68580" tIns="34290" rIns="68580" bIns="34290" rtlCol="0">
            <a:spAutoFit/>
          </a:bodyPr>
          <a:lstStyle/>
          <a:p>
            <a:pPr algn="ctr"/>
            <a:r>
              <a:rPr lang="en-US" sz="900" dirty="0"/>
              <a:t>Clock</a:t>
            </a:r>
          </a:p>
        </p:txBody>
      </p:sp>
      <p:sp>
        <p:nvSpPr>
          <p:cNvPr id="27" name="TextBox 26"/>
          <p:cNvSpPr txBox="1"/>
          <p:nvPr/>
        </p:nvSpPr>
        <p:spPr>
          <a:xfrm>
            <a:off x="514350" y="3143250"/>
            <a:ext cx="8401050" cy="1454244"/>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dirty="0" smtClean="0"/>
              <a:t>Changed from CX5120 to CX5130:</a:t>
            </a:r>
          </a:p>
          <a:p>
            <a:pPr marL="557213" lvl="1" indent="-214313">
              <a:buFont typeface="Arial" panose="020B0604020202020204" pitchFamily="34" charset="0"/>
              <a:buChar char="•"/>
            </a:pPr>
            <a:r>
              <a:rPr lang="en-US" dirty="0" smtClean="0"/>
              <a:t>Faster processor: 20% faster – 1.46 GHz to 1.75 GHz</a:t>
            </a:r>
            <a:endParaRPr lang="en-US" dirty="0"/>
          </a:p>
          <a:p>
            <a:pPr marL="557213" lvl="1" indent="-214313">
              <a:buFont typeface="Arial" panose="020B0604020202020204" pitchFamily="34" charset="0"/>
              <a:buChar char="•"/>
            </a:pPr>
            <a:r>
              <a:rPr lang="en-US" dirty="0" smtClean="0"/>
              <a:t>Dual Core: 1 core for PLC &amp; NC tasks, 1 core for Windows</a:t>
            </a:r>
          </a:p>
          <a:p>
            <a:pPr marL="557213" lvl="1" indent="-214313">
              <a:buFont typeface="Arial" panose="020B0604020202020204" pitchFamily="34" charset="0"/>
              <a:buChar char="•"/>
            </a:pPr>
            <a:r>
              <a:rPr lang="en-US" dirty="0" smtClean="0"/>
              <a:t>Larger controller: 124mm x 100mm x 92mm  to  142mmx 100mm x 92mm</a:t>
            </a:r>
          </a:p>
          <a:p>
            <a:pPr marL="557213" lvl="1" indent="-214313">
              <a:buFont typeface="Arial" panose="020B0604020202020204" pitchFamily="34" charset="0"/>
              <a:buChar char="•"/>
            </a:pPr>
            <a:endParaRPr lang="en-US" dirty="0" smtClean="0"/>
          </a:p>
        </p:txBody>
      </p:sp>
    </p:spTree>
    <p:extLst>
      <p:ext uri="{BB962C8B-B14F-4D97-AF65-F5344CB8AC3E}">
        <p14:creationId xmlns:p14="http://schemas.microsoft.com/office/powerpoint/2010/main" val="30334519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Shutter Electronics – Timing Module</a:t>
            </a:r>
            <a:endParaRPr lang="en-US" dirty="0"/>
          </a:p>
        </p:txBody>
      </p:sp>
      <p:sp>
        <p:nvSpPr>
          <p:cNvPr id="3" name="Content Placeholder 2"/>
          <p:cNvSpPr>
            <a:spLocks noGrp="1"/>
          </p:cNvSpPr>
          <p:nvPr>
            <p:ph idx="1"/>
          </p:nvPr>
        </p:nvSpPr>
        <p:spPr>
          <a:ln>
            <a:noFill/>
          </a:ln>
        </p:spPr>
        <p:txBody>
          <a:bodyPr/>
          <a:lstStyle/>
          <a:p>
            <a:r>
              <a:rPr lang="en-US" dirty="0" smtClean="0"/>
              <a:t>IEEE 1588 synchronization system</a:t>
            </a:r>
          </a:p>
          <a:p>
            <a:pPr lvl="1"/>
            <a:r>
              <a:rPr lang="en-US" dirty="0" smtClean="0">
                <a:solidFill>
                  <a:schemeClr val="tx1"/>
                </a:solidFill>
              </a:rPr>
              <a:t>Supports Ethernet-based time protocols:</a:t>
            </a:r>
          </a:p>
          <a:p>
            <a:pPr lvl="2"/>
            <a:r>
              <a:rPr lang="en-US" dirty="0" smtClean="0">
                <a:solidFill>
                  <a:schemeClr val="tx1"/>
                </a:solidFill>
              </a:rPr>
              <a:t>PTPv1 (IEEE 1588-2002)</a:t>
            </a:r>
          </a:p>
          <a:p>
            <a:pPr lvl="2"/>
            <a:r>
              <a:rPr lang="en-US" dirty="0" smtClean="0">
                <a:solidFill>
                  <a:schemeClr val="tx1"/>
                </a:solidFill>
              </a:rPr>
              <a:t>PTPv2 (IEEE 1588-2008)</a:t>
            </a:r>
          </a:p>
          <a:p>
            <a:pPr lvl="2"/>
            <a:endParaRPr lang="en-US" dirty="0">
              <a:solidFill>
                <a:schemeClr val="tx1"/>
              </a:solidFill>
            </a:endParaRPr>
          </a:p>
          <a:p>
            <a:r>
              <a:rPr lang="en-US" dirty="0" smtClean="0"/>
              <a:t>Already bought</a:t>
            </a:r>
          </a:p>
          <a:p>
            <a:pPr lvl="1"/>
            <a:r>
              <a:rPr lang="en-US" dirty="0" smtClean="0">
                <a:solidFill>
                  <a:schemeClr val="tx1"/>
                </a:solidFill>
              </a:rPr>
              <a:t>Not tested yet</a:t>
            </a:r>
          </a:p>
          <a:p>
            <a:pPr lvl="1"/>
            <a:r>
              <a:rPr lang="en-US" dirty="0" smtClean="0">
                <a:solidFill>
                  <a:schemeClr val="tx1"/>
                </a:solidFill>
              </a:rPr>
              <a:t>Will require CCS support</a:t>
            </a:r>
          </a:p>
          <a:p>
            <a:pPr lvl="2"/>
            <a:r>
              <a:rPr lang="en-US" dirty="0" smtClean="0">
                <a:solidFill>
                  <a:schemeClr val="tx1"/>
                </a:solidFill>
              </a:rPr>
              <a:t>Set up PTP server</a:t>
            </a:r>
          </a:p>
          <a:p>
            <a:pPr lvl="2"/>
            <a:r>
              <a:rPr lang="en-US" dirty="0" smtClean="0">
                <a:solidFill>
                  <a:schemeClr val="tx1"/>
                </a:solidFill>
              </a:rPr>
              <a:t>This </a:t>
            </a:r>
            <a:r>
              <a:rPr lang="en-US" dirty="0">
                <a:solidFill>
                  <a:schemeClr val="tx1"/>
                </a:solidFill>
              </a:rPr>
              <a:t>will help with verifying </a:t>
            </a:r>
            <a:r>
              <a:rPr lang="en-US" dirty="0" smtClean="0">
                <a:solidFill>
                  <a:schemeClr val="tx1"/>
                </a:solidFill>
              </a:rPr>
              <a:t> timing </a:t>
            </a:r>
            <a:r>
              <a:rPr lang="en-US" dirty="0">
                <a:solidFill>
                  <a:schemeClr val="tx1"/>
                </a:solidFill>
              </a:rPr>
              <a:t>functionality</a:t>
            </a:r>
          </a:p>
          <a:p>
            <a:pPr marL="0" indent="0">
              <a:buNone/>
            </a:pPr>
            <a:endParaRPr lang="en-US" dirty="0" smtClean="0">
              <a:solidFill>
                <a:schemeClr val="tx1"/>
              </a:solidFill>
            </a:endParaRPr>
          </a:p>
        </p:txBody>
      </p:sp>
      <p:pic>
        <p:nvPicPr>
          <p:cNvPr id="4" name="Picture 3"/>
          <p:cNvPicPr>
            <a:picLocks noChangeAspect="1"/>
          </p:cNvPicPr>
          <p:nvPr/>
        </p:nvPicPr>
        <p:blipFill>
          <a:blip r:embed="rId2"/>
          <a:stretch>
            <a:fillRect/>
          </a:stretch>
        </p:blipFill>
        <p:spPr>
          <a:xfrm>
            <a:off x="7342970" y="1382887"/>
            <a:ext cx="907256" cy="3171825"/>
          </a:xfrm>
          <a:prstGeom prst="rect">
            <a:avLst/>
          </a:prstGeom>
        </p:spPr>
      </p:pic>
      <p:sp>
        <p:nvSpPr>
          <p:cNvPr id="5" name="TextBox 4"/>
          <p:cNvSpPr txBox="1"/>
          <p:nvPr/>
        </p:nvSpPr>
        <p:spPr>
          <a:xfrm>
            <a:off x="7079734" y="990472"/>
            <a:ext cx="1433726" cy="407804"/>
          </a:xfrm>
          <a:prstGeom prst="rect">
            <a:avLst/>
          </a:prstGeom>
          <a:noFill/>
        </p:spPr>
        <p:txBody>
          <a:bodyPr wrap="none" lIns="68580" tIns="34290" rIns="68580" bIns="34290" rtlCol="0">
            <a:spAutoFit/>
          </a:bodyPr>
          <a:lstStyle/>
          <a:p>
            <a:pPr algn="ctr"/>
            <a:r>
              <a:rPr lang="en-US" sz="1100" dirty="0" err="1"/>
              <a:t>Beckhoff</a:t>
            </a:r>
            <a:r>
              <a:rPr lang="en-US" sz="1100" dirty="0"/>
              <a:t> EL6688</a:t>
            </a:r>
          </a:p>
          <a:p>
            <a:pPr algn="ctr"/>
            <a:r>
              <a:rPr lang="en-US" sz="1100" dirty="0"/>
              <a:t>External synch module</a:t>
            </a:r>
          </a:p>
        </p:txBody>
      </p:sp>
    </p:spTree>
    <p:extLst>
      <p:ext uri="{BB962C8B-B14F-4D97-AF65-F5344CB8AC3E}">
        <p14:creationId xmlns:p14="http://schemas.microsoft.com/office/powerpoint/2010/main" val="1489039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8700" y="1257301"/>
            <a:ext cx="4021542" cy="3217232"/>
          </a:xfrm>
          <a:prstGeom prst="rect">
            <a:avLst/>
          </a:prstGeom>
        </p:spPr>
      </p:pic>
      <p:sp>
        <p:nvSpPr>
          <p:cNvPr id="6" name="Title 1"/>
          <p:cNvSpPr>
            <a:spLocks noGrp="1"/>
          </p:cNvSpPr>
          <p:nvPr>
            <p:ph type="title"/>
          </p:nvPr>
        </p:nvSpPr>
        <p:spPr/>
        <p:txBody>
          <a:bodyPr/>
          <a:lstStyle/>
          <a:p>
            <a:r>
              <a:rPr lang="en-US" dirty="0"/>
              <a:t>Light Box – Flat Field </a:t>
            </a:r>
            <a:r>
              <a:rPr lang="en-US" dirty="0" smtClean="0"/>
              <a:t>Testing</a:t>
            </a:r>
            <a:endParaRPr lang="en-US" dirty="0"/>
          </a:p>
        </p:txBody>
      </p:sp>
      <p:sp>
        <p:nvSpPr>
          <p:cNvPr id="3" name="Content Placeholder 2"/>
          <p:cNvSpPr>
            <a:spLocks noGrp="1"/>
          </p:cNvSpPr>
          <p:nvPr>
            <p:ph idx="1"/>
          </p:nvPr>
        </p:nvSpPr>
        <p:spPr>
          <a:xfrm>
            <a:off x="152400" y="760810"/>
            <a:ext cx="8839200" cy="460301"/>
          </a:xfrm>
        </p:spPr>
        <p:txBody>
          <a:bodyPr>
            <a:normAutofit fontScale="70000" lnSpcReduction="20000"/>
          </a:bodyPr>
          <a:lstStyle/>
          <a:p>
            <a:r>
              <a:rPr lang="en-US" sz="2100" dirty="0"/>
              <a:t>Light leak testing on prototype blades confirmed that the design meets </a:t>
            </a:r>
            <a:r>
              <a:rPr lang="en-US" sz="2100" dirty="0" err="1"/>
              <a:t>req</a:t>
            </a:r>
            <a:r>
              <a:rPr lang="en-US" sz="2100" dirty="0"/>
              <a:t># C-SHUT-029, attenuation factor &gt; 10</a:t>
            </a:r>
            <a:r>
              <a:rPr lang="en-US" sz="2100" baseline="30000" dirty="0"/>
              <a:t>4 </a:t>
            </a:r>
            <a:r>
              <a:rPr lang="en-US" sz="2100" dirty="0"/>
              <a:t>. Consistently measures more than 10</a:t>
            </a:r>
            <a:r>
              <a:rPr lang="en-US" sz="2100" baseline="30000" dirty="0"/>
              <a:t>5</a:t>
            </a:r>
            <a:endParaRPr lang="en-US" dirty="0"/>
          </a:p>
        </p:txBody>
      </p:sp>
      <p:sp>
        <p:nvSpPr>
          <p:cNvPr id="8" name="TextBox 6"/>
          <p:cNvSpPr txBox="1">
            <a:spLocks noChangeArrowheads="1"/>
          </p:cNvSpPr>
          <p:nvPr/>
        </p:nvSpPr>
        <p:spPr bwMode="auto">
          <a:xfrm>
            <a:off x="1233472" y="4514850"/>
            <a:ext cx="1977294" cy="546303"/>
          </a:xfrm>
          <a:prstGeom prst="rect">
            <a:avLst/>
          </a:prstGeom>
          <a:solidFill>
            <a:schemeClr val="bg1"/>
          </a:solidFill>
          <a:ln w="9525">
            <a:solidFill>
              <a:schemeClr val="accent6"/>
            </a:solidFill>
            <a:miter lim="800000"/>
            <a:headEnd/>
            <a:tailEnd/>
          </a:ln>
        </p:spPr>
        <p:txBody>
          <a:bodyPr wrap="square" lIns="68580" tIns="34290" rIns="68580" bIns="34290">
            <a:spAutoFit/>
          </a:bodyPr>
          <a:lstStyle/>
          <a:p>
            <a:pPr algn="ctr" defTabSz="685800" fontAlgn="base">
              <a:spcBef>
                <a:spcPct val="0"/>
              </a:spcBef>
              <a:spcAft>
                <a:spcPct val="0"/>
              </a:spcAft>
              <a:defRPr/>
            </a:pPr>
            <a:r>
              <a:rPr lang="en-US" sz="1100" b="1" dirty="0">
                <a:solidFill>
                  <a:srgbClr val="000099"/>
                </a:solidFill>
                <a:latin typeface="Arial" charset="0"/>
              </a:rPr>
              <a:t>Light Box Test Unit constructed – </a:t>
            </a:r>
            <a:r>
              <a:rPr lang="en-US" sz="900" b="1" dirty="0">
                <a:solidFill>
                  <a:srgbClr val="000099"/>
                </a:solidFill>
                <a:latin typeface="Arial" charset="0"/>
              </a:rPr>
              <a:t>complete w/ XY Scanner and Flat Field Source</a:t>
            </a:r>
          </a:p>
        </p:txBody>
      </p:sp>
      <p:pic>
        <p:nvPicPr>
          <p:cNvPr id="9" name="Picture 7" descr="LSST_Logo"/>
          <p:cNvPicPr>
            <a:picLocks noChangeAspect="1" noChangeArrowheads="1"/>
          </p:cNvPicPr>
          <p:nvPr/>
        </p:nvPicPr>
        <p:blipFill>
          <a:blip r:embed="rId3"/>
          <a:srcRect/>
          <a:stretch>
            <a:fillRect/>
          </a:stretch>
        </p:blipFill>
        <p:spPr bwMode="auto">
          <a:xfrm>
            <a:off x="7239000" y="14287"/>
            <a:ext cx="1905000" cy="406004"/>
          </a:xfrm>
          <a:prstGeom prst="rect">
            <a:avLst/>
          </a:prstGeom>
          <a:noFill/>
          <a:ln w="9525">
            <a:noFill/>
            <a:miter lim="800000"/>
            <a:headEnd/>
            <a:tailEnd/>
          </a:ln>
        </p:spPr>
      </p:pic>
      <p:pic>
        <p:nvPicPr>
          <p:cNvPr id="10" name="Picture 9"/>
          <p:cNvPicPr>
            <a:picLocks noChangeAspect="1"/>
          </p:cNvPicPr>
          <p:nvPr/>
        </p:nvPicPr>
        <p:blipFill>
          <a:blip r:embed="rId4"/>
          <a:stretch>
            <a:fillRect/>
          </a:stretch>
        </p:blipFill>
        <p:spPr>
          <a:xfrm>
            <a:off x="6000750" y="1371600"/>
            <a:ext cx="3036609" cy="3286631"/>
          </a:xfrm>
          <a:prstGeom prst="rect">
            <a:avLst/>
          </a:prstGeom>
        </p:spPr>
      </p:pic>
      <p:sp>
        <p:nvSpPr>
          <p:cNvPr id="4" name="Right Arrow 3"/>
          <p:cNvSpPr/>
          <p:nvPr/>
        </p:nvSpPr>
        <p:spPr>
          <a:xfrm>
            <a:off x="5943600" y="3200400"/>
            <a:ext cx="400050" cy="171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 name="Right Arrow 12"/>
          <p:cNvSpPr/>
          <p:nvPr/>
        </p:nvSpPr>
        <p:spPr>
          <a:xfrm>
            <a:off x="5886450" y="2857500"/>
            <a:ext cx="400050" cy="17145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5180804" y="3200401"/>
            <a:ext cx="800540" cy="207749"/>
          </a:xfrm>
          <a:prstGeom prst="rect">
            <a:avLst/>
          </a:prstGeom>
          <a:noFill/>
        </p:spPr>
        <p:txBody>
          <a:bodyPr wrap="none" lIns="68580" tIns="34290" rIns="68580" bIns="34290" rtlCol="0">
            <a:spAutoFit/>
          </a:bodyPr>
          <a:lstStyle/>
          <a:p>
            <a:r>
              <a:rPr lang="en-US" sz="900" dirty="0"/>
              <a:t>Requirements</a:t>
            </a:r>
          </a:p>
        </p:txBody>
      </p:sp>
      <p:sp>
        <p:nvSpPr>
          <p:cNvPr id="14" name="TextBox 13"/>
          <p:cNvSpPr txBox="1"/>
          <p:nvPr/>
        </p:nvSpPr>
        <p:spPr>
          <a:xfrm>
            <a:off x="5257800" y="2857501"/>
            <a:ext cx="611851" cy="207749"/>
          </a:xfrm>
          <a:prstGeom prst="rect">
            <a:avLst/>
          </a:prstGeom>
          <a:noFill/>
        </p:spPr>
        <p:txBody>
          <a:bodyPr wrap="none" lIns="68580" tIns="34290" rIns="68580" bIns="34290" rtlCol="0">
            <a:spAutoFit/>
          </a:bodyPr>
          <a:lstStyle/>
          <a:p>
            <a:r>
              <a:rPr lang="en-US" sz="900" dirty="0"/>
              <a:t>Measured</a:t>
            </a:r>
          </a:p>
        </p:txBody>
      </p:sp>
    </p:spTree>
    <p:extLst>
      <p:ext uri="{BB962C8B-B14F-4D97-AF65-F5344CB8AC3E}">
        <p14:creationId xmlns:p14="http://schemas.microsoft.com/office/powerpoint/2010/main" val="34025869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Motion Control</a:t>
            </a:r>
            <a:endParaRPr lang="en-US" dirty="0"/>
          </a:p>
        </p:txBody>
      </p:sp>
    </p:spTree>
    <p:extLst>
      <p:ext uri="{BB962C8B-B14F-4D97-AF65-F5344CB8AC3E}">
        <p14:creationId xmlns:p14="http://schemas.microsoft.com/office/powerpoint/2010/main" val="788307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S-Curve Motion </a:t>
            </a:r>
            <a:r>
              <a:rPr lang="en-US" kern="0" dirty="0" smtClean="0"/>
              <a:t>Profile</a:t>
            </a:r>
            <a:endParaRPr lang="en-US" dirty="0"/>
          </a:p>
        </p:txBody>
      </p:sp>
      <p:pic>
        <p:nvPicPr>
          <p:cNvPr id="4" name="Content Placeholder 3"/>
          <p:cNvPicPr>
            <a:picLocks noGrp="1" noChangeAspect="1"/>
          </p:cNvPicPr>
          <p:nvPr>
            <p:ph idx="1"/>
          </p:nvPr>
        </p:nvPicPr>
        <p:blipFill rotWithShape="1">
          <a:blip r:embed="rId2"/>
          <a:stretch/>
        </p:blipFill>
        <p:spPr>
          <a:xfrm>
            <a:off x="5687124" y="760413"/>
            <a:ext cx="2677930" cy="3983037"/>
          </a:xfrm>
          <a:prstGeom prst="rect">
            <a:avLst/>
          </a:prstGeom>
        </p:spPr>
      </p:pic>
      <p:pic>
        <p:nvPicPr>
          <p:cNvPr id="5" name="Picture 4"/>
          <p:cNvPicPr>
            <a:picLocks noChangeAspect="1"/>
          </p:cNvPicPr>
          <p:nvPr/>
        </p:nvPicPr>
        <p:blipFill>
          <a:blip r:embed="rId3"/>
          <a:stretch>
            <a:fillRect/>
          </a:stretch>
        </p:blipFill>
        <p:spPr>
          <a:xfrm>
            <a:off x="1243836" y="1961640"/>
            <a:ext cx="3099659" cy="407194"/>
          </a:xfrm>
          <a:prstGeom prst="rect">
            <a:avLst/>
          </a:prstGeom>
        </p:spPr>
      </p:pic>
      <p:pic>
        <p:nvPicPr>
          <p:cNvPr id="6" name="Picture 5"/>
          <p:cNvPicPr>
            <a:picLocks noChangeAspect="1"/>
          </p:cNvPicPr>
          <p:nvPr/>
        </p:nvPicPr>
        <p:blipFill>
          <a:blip r:embed="rId4"/>
          <a:stretch>
            <a:fillRect/>
          </a:stretch>
        </p:blipFill>
        <p:spPr>
          <a:xfrm>
            <a:off x="1276228" y="2876040"/>
            <a:ext cx="1509929" cy="42862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831171" y="2951853"/>
                <a:ext cx="2475806" cy="346249"/>
              </a:xfrm>
              <a:prstGeom prst="rect">
                <a:avLst/>
              </a:prstGeom>
              <a:noFill/>
            </p:spPr>
            <p:txBody>
              <a:bodyPr wrap="none" lIns="68580" tIns="34290" rIns="68580" bIns="34290" rtlCol="0">
                <a:spAutoFit/>
              </a:bodyPr>
              <a:lstStyle/>
              <a:p>
                <a:pPr/>
                <a14:m>
                  <m:oMathPara xmlns:m="http://schemas.openxmlformats.org/officeDocument/2006/math">
                    <m:oMathParaPr>
                      <m:jc m:val="centerGroup"/>
                    </m:oMathParaPr>
                    <m:oMath xmlns:m="http://schemas.openxmlformats.org/officeDocument/2006/math">
                      <m:r>
                        <a:rPr lang="en-US" b="0" i="0" smtClean="0">
                          <a:solidFill>
                            <a:schemeClr val="tx1">
                              <a:lumMod val="65000"/>
                              <a:lumOff val="35000"/>
                            </a:schemeClr>
                          </a:solidFill>
                          <a:latin typeface="Cambria Math" panose="02040503050406030204" pitchFamily="18" charset="0"/>
                        </a:rPr>
                        <m:t>= 7407.4 </m:t>
                      </m:r>
                      <m:r>
                        <a:rPr lang="en-US" b="0" i="1" smtClean="0">
                          <a:solidFill>
                            <a:schemeClr val="tx1">
                              <a:lumMod val="65000"/>
                              <a:lumOff val="35000"/>
                            </a:schemeClr>
                          </a:solidFill>
                          <a:latin typeface="Cambria Math" panose="02040503050406030204" pitchFamily="18" charset="0"/>
                        </a:rPr>
                        <m:t>(</m:t>
                      </m:r>
                      <m:r>
                        <a:rPr lang="en-US" b="0" i="1" smtClean="0">
                          <a:solidFill>
                            <a:schemeClr val="tx1">
                              <a:lumMod val="65000"/>
                              <a:lumOff val="35000"/>
                            </a:schemeClr>
                          </a:solidFill>
                          <a:latin typeface="Cambria Math" panose="02040503050406030204" pitchFamily="18" charset="0"/>
                        </a:rPr>
                        <m:t>𝑚𝑚</m:t>
                      </m:r>
                      <m:r>
                        <a:rPr lang="en-US" b="0" i="1" smtClean="0">
                          <a:solidFill>
                            <a:schemeClr val="tx1">
                              <a:lumMod val="65000"/>
                              <a:lumOff val="35000"/>
                            </a:schemeClr>
                          </a:solidFill>
                          <a:latin typeface="Cambria Math" panose="02040503050406030204" pitchFamily="18" charset="0"/>
                        </a:rPr>
                        <m:t>/</m:t>
                      </m:r>
                      <m:func>
                        <m:funcPr>
                          <m:ctrlPr>
                            <a:rPr lang="en-US" b="0" i="1" smtClean="0">
                              <a:solidFill>
                                <a:schemeClr val="tx1">
                                  <a:lumMod val="65000"/>
                                  <a:lumOff val="35000"/>
                                </a:schemeClr>
                              </a:solidFill>
                              <a:latin typeface="Cambria Math"/>
                            </a:rPr>
                          </m:ctrlPr>
                        </m:funcPr>
                        <m:fName>
                          <m:sSup>
                            <m:sSupPr>
                              <m:ctrlPr>
                                <a:rPr lang="en-US" b="0" i="1" smtClean="0">
                                  <a:solidFill>
                                    <a:schemeClr val="tx1">
                                      <a:lumMod val="65000"/>
                                      <a:lumOff val="35000"/>
                                    </a:schemeClr>
                                  </a:solidFill>
                                  <a:latin typeface="Cambria Math"/>
                                </a:rPr>
                              </m:ctrlPr>
                            </m:sSupPr>
                            <m:e>
                              <m:r>
                                <m:rPr>
                                  <m:sty m:val="p"/>
                                </m:rPr>
                                <a:rPr lang="en-US" b="0" i="0" smtClean="0">
                                  <a:solidFill>
                                    <a:schemeClr val="tx1">
                                      <a:lumMod val="65000"/>
                                      <a:lumOff val="35000"/>
                                    </a:schemeClr>
                                  </a:solidFill>
                                  <a:latin typeface="Cambria Math" panose="02040503050406030204" pitchFamily="18" charset="0"/>
                                </a:rPr>
                                <m:t>sec</m:t>
                              </m:r>
                            </m:e>
                            <m:sup>
                              <m:r>
                                <a:rPr lang="en-US" b="0" i="1" smtClean="0">
                                  <a:solidFill>
                                    <a:schemeClr val="tx1">
                                      <a:lumMod val="65000"/>
                                      <a:lumOff val="35000"/>
                                    </a:schemeClr>
                                  </a:solidFill>
                                  <a:latin typeface="Cambria Math" panose="02040503050406030204" pitchFamily="18" charset="0"/>
                                </a:rPr>
                                <m:t>2</m:t>
                              </m:r>
                            </m:sup>
                          </m:sSup>
                          <m:r>
                            <a:rPr lang="en-US" b="0" i="1" smtClean="0">
                              <a:solidFill>
                                <a:schemeClr val="tx1">
                                  <a:lumMod val="65000"/>
                                  <a:lumOff val="35000"/>
                                </a:schemeClr>
                              </a:solidFill>
                              <a:latin typeface="Cambria Math" panose="02040503050406030204" pitchFamily="18" charset="0"/>
                            </a:rPr>
                            <m:t>)</m:t>
                          </m:r>
                        </m:fName>
                        <m:e>
                          <m:r>
                            <a:rPr lang="en-US" b="0" i="1" smtClean="0">
                              <a:solidFill>
                                <a:schemeClr val="tx1">
                                  <a:lumMod val="65000"/>
                                  <a:lumOff val="35000"/>
                                </a:schemeClr>
                              </a:solidFill>
                              <a:latin typeface="Cambria Math" panose="02040503050406030204" pitchFamily="18" charset="0"/>
                            </a:rPr>
                            <m:t> </m:t>
                          </m:r>
                        </m:e>
                      </m:func>
                    </m:oMath>
                  </m:oMathPara>
                </a14:m>
                <a:endParaRPr lang="en-US" dirty="0">
                  <a:solidFill>
                    <a:schemeClr val="tx1">
                      <a:lumMod val="65000"/>
                      <a:lumOff val="3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31171" y="2951853"/>
                <a:ext cx="2475806" cy="346249"/>
              </a:xfrm>
              <a:prstGeom prst="rect">
                <a:avLst/>
              </a:prstGeom>
              <a:blipFill rotWithShape="1">
                <a:blip r:embed="rId5"/>
                <a:stretch>
                  <a:fillRect b="-15789"/>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302529" y="3847590"/>
            <a:ext cx="1457325" cy="328613"/>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2759854" y="3869438"/>
                <a:ext cx="2363596" cy="346249"/>
              </a:xfrm>
              <a:prstGeom prst="rect">
                <a:avLst/>
              </a:prstGeom>
              <a:noFill/>
            </p:spPr>
            <p:txBody>
              <a:bodyPr wrap="none" lIns="68580" tIns="34290" rIns="68580" bIns="34290" rtlCol="0">
                <a:spAutoFit/>
              </a:bodyPr>
              <a:lstStyle/>
              <a:p>
                <a:pPr/>
                <a14:m>
                  <m:oMathPara xmlns:m="http://schemas.openxmlformats.org/officeDocument/2006/math">
                    <m:oMathParaPr>
                      <m:jc m:val="centerGroup"/>
                    </m:oMathParaPr>
                    <m:oMath xmlns:m="http://schemas.openxmlformats.org/officeDocument/2006/math">
                      <m:r>
                        <a:rPr lang="en-US" b="0" i="0" smtClean="0">
                          <a:solidFill>
                            <a:schemeClr val="tx1">
                              <a:lumMod val="65000"/>
                              <a:lumOff val="35000"/>
                            </a:schemeClr>
                          </a:solidFill>
                          <a:latin typeface="Cambria Math" panose="02040503050406030204" pitchFamily="18" charset="0"/>
                        </a:rPr>
                        <m:t>=1666.7 </m:t>
                      </m:r>
                      <m:r>
                        <a:rPr lang="en-US" b="0" i="1" smtClean="0">
                          <a:solidFill>
                            <a:schemeClr val="tx1">
                              <a:lumMod val="65000"/>
                              <a:lumOff val="35000"/>
                            </a:schemeClr>
                          </a:solidFill>
                          <a:latin typeface="Cambria Math" panose="02040503050406030204" pitchFamily="18" charset="0"/>
                        </a:rPr>
                        <m:t>(</m:t>
                      </m:r>
                      <m:r>
                        <a:rPr lang="en-US" b="0" i="1" smtClean="0">
                          <a:solidFill>
                            <a:schemeClr val="tx1">
                              <a:lumMod val="65000"/>
                              <a:lumOff val="35000"/>
                            </a:schemeClr>
                          </a:solidFill>
                          <a:latin typeface="Cambria Math" panose="02040503050406030204" pitchFamily="18" charset="0"/>
                        </a:rPr>
                        <m:t>𝑚𝑚</m:t>
                      </m:r>
                      <m:r>
                        <a:rPr lang="en-US" b="0" i="1" smtClean="0">
                          <a:solidFill>
                            <a:schemeClr val="tx1">
                              <a:lumMod val="65000"/>
                              <a:lumOff val="35000"/>
                            </a:schemeClr>
                          </a:solidFill>
                          <a:latin typeface="Cambria Math" panose="02040503050406030204" pitchFamily="18" charset="0"/>
                        </a:rPr>
                        <m:t>/</m:t>
                      </m:r>
                      <m:func>
                        <m:funcPr>
                          <m:ctrlPr>
                            <a:rPr lang="en-US" b="0" i="1" smtClean="0">
                              <a:solidFill>
                                <a:schemeClr val="tx1">
                                  <a:lumMod val="65000"/>
                                  <a:lumOff val="35000"/>
                                </a:schemeClr>
                              </a:solidFill>
                              <a:latin typeface="Cambria Math"/>
                            </a:rPr>
                          </m:ctrlPr>
                        </m:funcPr>
                        <m:fName>
                          <m:sSup>
                            <m:sSupPr>
                              <m:ctrlPr>
                                <a:rPr lang="en-US" b="0" i="1" smtClean="0">
                                  <a:solidFill>
                                    <a:schemeClr val="tx1">
                                      <a:lumMod val="65000"/>
                                      <a:lumOff val="35000"/>
                                    </a:schemeClr>
                                  </a:solidFill>
                                  <a:latin typeface="Cambria Math"/>
                                </a:rPr>
                              </m:ctrlPr>
                            </m:sSupPr>
                            <m:e>
                              <m:r>
                                <m:rPr>
                                  <m:sty m:val="p"/>
                                </m:rPr>
                                <a:rPr lang="en-US" b="0" i="0" smtClean="0">
                                  <a:solidFill>
                                    <a:schemeClr val="tx1">
                                      <a:lumMod val="65000"/>
                                      <a:lumOff val="35000"/>
                                    </a:schemeClr>
                                  </a:solidFill>
                                  <a:latin typeface="Cambria Math" panose="02040503050406030204" pitchFamily="18" charset="0"/>
                                </a:rPr>
                                <m:t>sec</m:t>
                              </m:r>
                            </m:e>
                            <m:sup>
                              <m:r>
                                <a:rPr lang="en-US" b="0" i="1" smtClean="0">
                                  <a:solidFill>
                                    <a:schemeClr val="tx1">
                                      <a:lumMod val="65000"/>
                                      <a:lumOff val="35000"/>
                                    </a:schemeClr>
                                  </a:solidFill>
                                  <a:latin typeface="Cambria Math" panose="02040503050406030204" pitchFamily="18" charset="0"/>
                                </a:rPr>
                                <m:t> </m:t>
                              </m:r>
                            </m:sup>
                          </m:sSup>
                          <m:r>
                            <a:rPr lang="en-US" b="0" i="1" smtClean="0">
                              <a:solidFill>
                                <a:schemeClr val="tx1">
                                  <a:lumMod val="65000"/>
                                  <a:lumOff val="35000"/>
                                </a:schemeClr>
                              </a:solidFill>
                              <a:latin typeface="Cambria Math" panose="02040503050406030204" pitchFamily="18" charset="0"/>
                            </a:rPr>
                            <m:t>)</m:t>
                          </m:r>
                        </m:fName>
                        <m:e>
                          <m:r>
                            <a:rPr lang="en-US" b="0" i="1" smtClean="0">
                              <a:solidFill>
                                <a:schemeClr val="tx1">
                                  <a:lumMod val="65000"/>
                                  <a:lumOff val="35000"/>
                                </a:schemeClr>
                              </a:solidFill>
                              <a:latin typeface="Cambria Math" panose="02040503050406030204" pitchFamily="18" charset="0"/>
                            </a:rPr>
                            <m:t> </m:t>
                          </m:r>
                        </m:e>
                      </m:func>
                    </m:oMath>
                  </m:oMathPara>
                </a14:m>
                <a:endParaRPr lang="en-US" dirty="0">
                  <a:solidFill>
                    <a:schemeClr val="tx1">
                      <a:lumMod val="65000"/>
                      <a:lumOff val="35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759854" y="3869438"/>
                <a:ext cx="2363596" cy="346249"/>
              </a:xfrm>
              <a:prstGeom prst="rect">
                <a:avLst/>
              </a:prstGeom>
              <a:blipFill rotWithShape="1">
                <a:blip r:embed="rId7"/>
                <a:stretch>
                  <a:fillRect b="-15789"/>
                </a:stretch>
              </a:blipFill>
            </p:spPr>
            <p:txBody>
              <a:bodyPr/>
              <a:lstStyle/>
              <a:p>
                <a:r>
                  <a:rPr lang="en-US">
                    <a:noFill/>
                  </a:rPr>
                  <a:t> </a:t>
                </a:r>
              </a:p>
            </p:txBody>
          </p:sp>
        </mc:Fallback>
      </mc:AlternateContent>
      <p:pic>
        <p:nvPicPr>
          <p:cNvPr id="10" name="Picture 9"/>
          <p:cNvPicPr>
            <a:picLocks noChangeAspect="1"/>
          </p:cNvPicPr>
          <p:nvPr/>
        </p:nvPicPr>
        <p:blipFill>
          <a:blip r:embed="rId8"/>
          <a:stretch>
            <a:fillRect/>
          </a:stretch>
        </p:blipFill>
        <p:spPr>
          <a:xfrm>
            <a:off x="1518291" y="781985"/>
            <a:ext cx="2400300" cy="257175"/>
          </a:xfrm>
          <a:prstGeom prst="rect">
            <a:avLst/>
          </a:prstGeom>
        </p:spPr>
      </p:pic>
      <p:pic>
        <p:nvPicPr>
          <p:cNvPr id="11" name="Picture 10"/>
          <p:cNvPicPr>
            <a:picLocks noChangeAspect="1"/>
          </p:cNvPicPr>
          <p:nvPr/>
        </p:nvPicPr>
        <p:blipFill>
          <a:blip r:embed="rId9"/>
          <a:stretch>
            <a:fillRect/>
          </a:stretch>
        </p:blipFill>
        <p:spPr>
          <a:xfrm>
            <a:off x="1543870" y="1080846"/>
            <a:ext cx="2707481" cy="278606"/>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3916421" y="772072"/>
                <a:ext cx="972093" cy="300083"/>
              </a:xfrm>
              <a:prstGeom prst="rect">
                <a:avLst/>
              </a:prstGeom>
              <a:noFill/>
            </p:spPr>
            <p:txBody>
              <a:bodyPr wrap="none" lIns="68580" tIns="34290" rIns="68580" bIns="34290" rtlCol="0">
                <a:spAutoFit/>
              </a:bodyPr>
              <a:lstStyle/>
              <a:p>
                <a:pPr/>
                <a14:m>
                  <m:oMathPara xmlns:m="http://schemas.openxmlformats.org/officeDocument/2006/math">
                    <m:oMathParaPr>
                      <m:jc m:val="centerGroup"/>
                    </m:oMathParaPr>
                    <m:oMath xmlns:m="http://schemas.openxmlformats.org/officeDocument/2006/math">
                      <m:r>
                        <a:rPr lang="en-US" sz="1500" i="1">
                          <a:solidFill>
                            <a:schemeClr val="tx1">
                              <a:lumMod val="65000"/>
                              <a:lumOff val="35000"/>
                            </a:schemeClr>
                          </a:solidFill>
                          <a:latin typeface="Cambria Math" panose="02040503050406030204" pitchFamily="18" charset="0"/>
                        </a:rPr>
                        <m:t>(0.9</m:t>
                      </m:r>
                      <m:func>
                        <m:funcPr>
                          <m:ctrlPr>
                            <a:rPr lang="en-US" sz="1500" i="1">
                              <a:solidFill>
                                <a:schemeClr val="tx1">
                                  <a:lumMod val="65000"/>
                                  <a:lumOff val="35000"/>
                                </a:schemeClr>
                              </a:solidFill>
                              <a:latin typeface="Cambria Math"/>
                            </a:rPr>
                          </m:ctrlPr>
                        </m:funcPr>
                        <m:fName>
                          <m:r>
                            <m:rPr>
                              <m:sty m:val="p"/>
                            </m:rPr>
                            <a:rPr lang="en-US" sz="1500">
                              <a:solidFill>
                                <a:schemeClr val="tx1">
                                  <a:lumMod val="65000"/>
                                  <a:lumOff val="35000"/>
                                </a:schemeClr>
                              </a:solidFill>
                              <a:latin typeface="Cambria Math" panose="02040503050406030204" pitchFamily="18" charset="0"/>
                            </a:rPr>
                            <m:t>sec</m:t>
                          </m:r>
                        </m:fName>
                        <m:e>
                          <m:r>
                            <a:rPr lang="en-US" sz="1500" i="1">
                              <a:solidFill>
                                <a:schemeClr val="tx1">
                                  <a:lumMod val="65000"/>
                                  <a:lumOff val="35000"/>
                                </a:schemeClr>
                              </a:solidFill>
                              <a:latin typeface="Cambria Math" panose="02040503050406030204" pitchFamily="18" charset="0"/>
                            </a:rPr>
                            <m:t> </m:t>
                          </m:r>
                        </m:e>
                      </m:func>
                      <m:r>
                        <a:rPr lang="en-US" sz="1500" i="1">
                          <a:solidFill>
                            <a:schemeClr val="tx1">
                              <a:lumMod val="65000"/>
                              <a:lumOff val="35000"/>
                            </a:schemeClr>
                          </a:solidFill>
                          <a:latin typeface="Cambria Math" panose="02040503050406030204" pitchFamily="18" charset="0"/>
                        </a:rPr>
                        <m:t>)</m:t>
                      </m:r>
                    </m:oMath>
                  </m:oMathPara>
                </a14:m>
                <a:endParaRPr lang="en-US" sz="1500" dirty="0">
                  <a:solidFill>
                    <a:schemeClr val="tx1">
                      <a:lumMod val="65000"/>
                      <a:lumOff val="3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221894" y="1029430"/>
                <a:ext cx="1296124" cy="400110"/>
              </a:xfrm>
              <a:prstGeom prst="rect">
                <a:avLst/>
              </a:prstGeom>
              <a:blipFill>
                <a:blip r:embed="rId10"/>
                <a:stretch>
                  <a:fillRect b="-16667"/>
                </a:stretch>
              </a:blipFill>
            </p:spPr>
            <p:txBody>
              <a:bodyPr/>
              <a:lstStyle/>
              <a:p>
                <a:r>
                  <a:rPr lang="en-US">
                    <a:noFill/>
                  </a:rPr>
                  <a:t> </a:t>
                </a:r>
              </a:p>
            </p:txBody>
          </p:sp>
        </mc:Fallback>
      </mc:AlternateContent>
      <p:pic>
        <p:nvPicPr>
          <p:cNvPr id="13" name="Picture 12"/>
          <p:cNvPicPr>
            <a:picLocks noChangeAspect="1"/>
          </p:cNvPicPr>
          <p:nvPr/>
        </p:nvPicPr>
        <p:blipFill>
          <a:blip r:embed="rId11"/>
          <a:stretch>
            <a:fillRect/>
          </a:stretch>
        </p:blipFill>
        <p:spPr>
          <a:xfrm>
            <a:off x="5705994" y="786653"/>
            <a:ext cx="2654715" cy="1037753"/>
          </a:xfrm>
          <a:prstGeom prst="rect">
            <a:avLst/>
          </a:prstGeom>
        </p:spPr>
      </p:pic>
      <p:sp>
        <p:nvSpPr>
          <p:cNvPr id="14" name="Rectangle 13"/>
          <p:cNvSpPr/>
          <p:nvPr/>
        </p:nvSpPr>
        <p:spPr>
          <a:xfrm>
            <a:off x="658891" y="1790191"/>
            <a:ext cx="4693038" cy="26289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en-US">
              <a:solidFill>
                <a:schemeClr val="tx1"/>
              </a:solidFill>
            </a:endParaRPr>
          </a:p>
        </p:txBody>
      </p:sp>
      <p:sp>
        <p:nvSpPr>
          <p:cNvPr id="18" name="Title 1"/>
          <p:cNvSpPr txBox="1">
            <a:spLocks/>
          </p:cNvSpPr>
          <p:nvPr/>
        </p:nvSpPr>
        <p:spPr bwMode="auto">
          <a:xfrm>
            <a:off x="971550" y="77391"/>
            <a:ext cx="6191250" cy="322659"/>
          </a:xfrm>
          <a:prstGeom prst="rect">
            <a:avLst/>
          </a:prstGeom>
          <a:noFill/>
          <a:ln w="9525">
            <a:noFill/>
            <a:miter lim="800000"/>
            <a:headEnd/>
            <a:tailEnd/>
          </a:ln>
          <a:effectLst/>
        </p:spPr>
        <p:txBody>
          <a:bodyPr vert="horz" wrap="square" lIns="34290" tIns="34290" rIns="34290" bIns="34290" numCol="1" anchor="ctr" anchorCtr="0" compatLnSpc="1">
            <a:prstTxWarp prst="textNoShape">
              <a:avLst/>
            </a:prstTxWarp>
          </a:bodyPr>
          <a:lstStyle>
            <a:lvl1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5pPr>
            <a:lvl6pPr marL="4572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6pPr>
            <a:lvl7pPr marL="9144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7pPr>
            <a:lvl8pPr marL="13716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8pPr>
            <a:lvl9pPr marL="18288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9pPr>
          </a:lstStyle>
          <a:p>
            <a:endParaRPr lang="en-US" kern="0" dirty="0"/>
          </a:p>
        </p:txBody>
      </p:sp>
    </p:spTree>
    <p:extLst>
      <p:ext uri="{BB962C8B-B14F-4D97-AF65-F5344CB8AC3E}">
        <p14:creationId xmlns:p14="http://schemas.microsoft.com/office/powerpoint/2010/main" val="42563640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S-Curve Shutter Motion</a:t>
            </a:r>
            <a:endParaRPr lang="en-US" dirty="0"/>
          </a:p>
        </p:txBody>
      </p:sp>
      <p:pic>
        <p:nvPicPr>
          <p:cNvPr id="6" name="Content Placeholder 5"/>
          <p:cNvPicPr>
            <a:picLocks noGrp="1" noChangeAspect="1"/>
          </p:cNvPicPr>
          <p:nvPr>
            <p:ph idx="1"/>
          </p:nvPr>
        </p:nvPicPr>
        <p:blipFill>
          <a:blip r:embed="rId2"/>
          <a:stretch>
            <a:fillRect/>
          </a:stretch>
        </p:blipFill>
        <p:spPr>
          <a:xfrm>
            <a:off x="3091359" y="760413"/>
            <a:ext cx="2961281" cy="3983037"/>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85751" y="914400"/>
                <a:ext cx="2394893" cy="3670236"/>
              </a:xfrm>
              <a:prstGeom prst="rect">
                <a:avLst/>
              </a:prstGeom>
              <a:noFill/>
            </p:spPr>
            <p:txBody>
              <a:bodyPr wrap="square" lIns="68580" tIns="34290" rIns="68580" bIns="34290" rtlCol="0">
                <a:spAutoFit/>
              </a:bodyPr>
              <a:lstStyle/>
              <a:p>
                <a:r>
                  <a:rPr lang="en-US" dirty="0" smtClean="0"/>
                  <a:t>S-Curve motion profile observed by </a:t>
                </a:r>
                <a:r>
                  <a:rPr lang="en-US" dirty="0" err="1" smtClean="0"/>
                  <a:t>Beckhoff’s</a:t>
                </a:r>
                <a:r>
                  <a:rPr lang="en-US" dirty="0" smtClean="0"/>
                  <a:t> scope tool</a:t>
                </a:r>
              </a:p>
              <a:p>
                <a:endParaRPr lang="en-US" dirty="0"/>
              </a:p>
              <a:p>
                <a:r>
                  <a:rPr lang="en-US" dirty="0" smtClean="0"/>
                  <a:t>Parameters:</a:t>
                </a:r>
              </a:p>
              <a:p>
                <a:r>
                  <a:rPr lang="en-US" dirty="0" smtClean="0"/>
                  <a:t>Stroke Length: </a:t>
                </a:r>
                <a14:m>
                  <m:oMath xmlns:m="http://schemas.openxmlformats.org/officeDocument/2006/math">
                    <m:r>
                      <a:rPr lang="en-US" b="0" i="0" smtClean="0">
                        <a:latin typeface="Cambria Math" panose="02040503050406030204" pitchFamily="18" charset="0"/>
                      </a:rPr>
                      <m:t>750 </m:t>
                    </m:r>
                    <m:r>
                      <a:rPr lang="en-US" b="0" i="1" smtClean="0">
                        <a:latin typeface="Cambria Math" panose="02040503050406030204" pitchFamily="18" charset="0"/>
                      </a:rPr>
                      <m:t>𝑚𝑚</m:t>
                    </m:r>
                  </m:oMath>
                </a14:m>
                <a:endParaRPr lang="en-US" dirty="0" smtClean="0"/>
              </a:p>
              <a:p>
                <a:r>
                  <a:rPr lang="en-US" dirty="0" smtClean="0"/>
                  <a:t>Max Velocity  : </a:t>
                </a:r>
                <a14:m>
                  <m:oMath xmlns:m="http://schemas.openxmlformats.org/officeDocument/2006/math">
                    <m:r>
                      <a:rPr lang="en-US" b="0" i="1" smtClean="0">
                        <a:latin typeface="Cambria Math" panose="02040503050406030204" pitchFamily="18" charset="0"/>
                      </a:rPr>
                      <m:t>1666 </m:t>
                    </m:r>
                    <m:r>
                      <a:rPr lang="en-US" b="0" i="1" smtClean="0">
                        <a:latin typeface="Cambria Math" panose="02040503050406030204" pitchFamily="18" charset="0"/>
                      </a:rPr>
                      <m:t>𝑚𝑚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smtClean="0"/>
              </a:p>
              <a:p>
                <a:r>
                  <a:rPr lang="en-US" dirty="0" smtClean="0"/>
                  <a:t>Max </a:t>
                </a:r>
                <a:r>
                  <a:rPr lang="en-US" dirty="0" err="1" smtClean="0"/>
                  <a:t>Accel</a:t>
                </a:r>
                <a:r>
                  <a:rPr lang="en-US" dirty="0" smtClean="0"/>
                  <a:t>      : </a:t>
                </a:r>
                <a14:m>
                  <m:oMath xmlns:m="http://schemas.openxmlformats.org/officeDocument/2006/math">
                    <m:r>
                      <a:rPr lang="en-US" b="0" i="1" smtClean="0">
                        <a:latin typeface="Cambria Math" panose="02040503050406030204" pitchFamily="18" charset="0"/>
                      </a:rPr>
                      <m:t>7407 </m:t>
                    </m:r>
                    <m:r>
                      <a:rPr lang="en-US" b="0" i="1" smtClean="0">
                        <a:latin typeface="Cambria Math" panose="02040503050406030204" pitchFamily="18" charset="0"/>
                      </a:rPr>
                      <m:t>𝑚𝑚</m:t>
                    </m:r>
                    <m:r>
                      <a:rPr lang="en-US" b="0" i="1" smtClean="0">
                        <a:latin typeface="Cambria Math" panose="02040503050406030204" pitchFamily="18" charset="0"/>
                      </a:rPr>
                      <m:t>/</m:t>
                    </m:r>
                    <m:sSup>
                      <m:sSupPr>
                        <m:ctrlPr>
                          <a:rPr lang="en-US" b="0" i="1" smtClean="0">
                            <a:latin typeface="Cambria Math"/>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smtClean="0"/>
              </a:p>
              <a:p>
                <a:r>
                  <a:rPr lang="en-US" dirty="0" smtClean="0"/>
                  <a:t>Max Jerk        : </a:t>
                </a:r>
                <a14:m>
                  <m:oMath xmlns:m="http://schemas.openxmlformats.org/officeDocument/2006/math">
                    <m:r>
                      <a:rPr lang="en-US" b="0" i="0" smtClean="0">
                        <a:latin typeface="Cambria Math" panose="02040503050406030204" pitchFamily="18" charset="0"/>
                      </a:rPr>
                      <m:t>32922</m:t>
                    </m:r>
                    <m:r>
                      <a:rPr lang="en-US" b="0" i="1" smtClean="0">
                        <a:latin typeface="Cambria Math" panose="02040503050406030204" pitchFamily="18" charset="0"/>
                      </a:rPr>
                      <m:t>𝑚𝑚</m:t>
                    </m:r>
                    <m:r>
                      <a:rPr lang="en-US" b="0" i="1" smtClean="0">
                        <a:latin typeface="Cambria Math" panose="02040503050406030204" pitchFamily="18" charset="0"/>
                      </a:rPr>
                      <m:t>/</m:t>
                    </m:r>
                    <m:sSup>
                      <m:sSupPr>
                        <m:ctrlPr>
                          <a:rPr lang="en-US" b="0" i="1" smtClean="0">
                            <a:latin typeface="Cambria Math"/>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oMath>
                </a14:m>
                <a:endParaRPr lang="en-US" dirty="0"/>
              </a:p>
              <a:p>
                <a:endParaRPr lang="en-US" dirty="0" smtClean="0"/>
              </a:p>
            </p:txBody>
          </p:sp>
        </mc:Choice>
        <mc:Fallback xmlns="">
          <p:sp>
            <p:nvSpPr>
              <p:cNvPr id="10" name="TextBox 9"/>
              <p:cNvSpPr txBox="1">
                <a:spLocks noRot="1" noChangeAspect="1" noMove="1" noResize="1" noEditPoints="1" noAdjustHandles="1" noChangeArrowheads="1" noChangeShapeType="1" noTextEdit="1"/>
              </p:cNvSpPr>
              <p:nvPr/>
            </p:nvSpPr>
            <p:spPr>
              <a:xfrm>
                <a:off x="381000" y="1219200"/>
                <a:ext cx="3193191" cy="2862322"/>
              </a:xfrm>
              <a:prstGeom prst="rect">
                <a:avLst/>
              </a:prstGeom>
              <a:blipFill>
                <a:blip r:embed="rId3"/>
                <a:stretch>
                  <a:fillRect l="-1721" t="-1064"/>
                </a:stretch>
              </a:blipFill>
            </p:spPr>
            <p:txBody>
              <a:bodyPr/>
              <a:lstStyle/>
              <a:p>
                <a:r>
                  <a:rPr lang="en-US">
                    <a:noFill/>
                  </a:rPr>
                  <a:t> </a:t>
                </a:r>
              </a:p>
            </p:txBody>
          </p:sp>
        </mc:Fallback>
      </mc:AlternateContent>
      <p:sp>
        <p:nvSpPr>
          <p:cNvPr id="11" name="TextBox 10"/>
          <p:cNvSpPr txBox="1"/>
          <p:nvPr/>
        </p:nvSpPr>
        <p:spPr>
          <a:xfrm>
            <a:off x="3201614" y="679930"/>
            <a:ext cx="914400" cy="3793346"/>
          </a:xfrm>
          <a:prstGeom prst="rect">
            <a:avLst/>
          </a:prstGeom>
          <a:noFill/>
        </p:spPr>
        <p:txBody>
          <a:bodyPr wrap="square" lIns="68580" tIns="34290" rIns="68580" bIns="34290" rtlCol="0">
            <a:spAutoFit/>
          </a:bodyPr>
          <a:lstStyle/>
          <a:p>
            <a:endParaRPr lang="en-US" sz="1100" dirty="0"/>
          </a:p>
          <a:p>
            <a:endParaRPr lang="en-US" sz="1100" dirty="0"/>
          </a:p>
          <a:p>
            <a:endParaRPr lang="en-US" sz="1100" dirty="0"/>
          </a:p>
          <a:p>
            <a:endParaRPr lang="en-US" sz="1100" dirty="0"/>
          </a:p>
          <a:p>
            <a:r>
              <a:rPr lang="en-US" sz="1100" dirty="0"/>
              <a:t>Position</a:t>
            </a:r>
          </a:p>
          <a:p>
            <a:endParaRPr lang="en-US" sz="1100" dirty="0"/>
          </a:p>
          <a:p>
            <a:endParaRPr lang="en-US" sz="1100" dirty="0"/>
          </a:p>
          <a:p>
            <a:endParaRPr lang="en-US" sz="1100" dirty="0"/>
          </a:p>
          <a:p>
            <a:r>
              <a:rPr lang="en-US" sz="1100" dirty="0"/>
              <a:t>Velocity</a:t>
            </a:r>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r>
              <a:rPr lang="en-US" sz="1100" dirty="0"/>
              <a:t>Acceleration</a:t>
            </a:r>
          </a:p>
          <a:p>
            <a:endParaRPr lang="en-US" sz="1100" dirty="0"/>
          </a:p>
          <a:p>
            <a:endParaRPr lang="en-US" sz="1100" dirty="0"/>
          </a:p>
          <a:p>
            <a:endParaRPr lang="en-US" sz="1100" dirty="0"/>
          </a:p>
          <a:p>
            <a:endParaRPr lang="en-US" sz="1100" dirty="0"/>
          </a:p>
          <a:p>
            <a:r>
              <a:rPr lang="en-US" sz="1100" dirty="0"/>
              <a:t>Jerk</a:t>
            </a:r>
          </a:p>
        </p:txBody>
      </p:sp>
      <p:pic>
        <p:nvPicPr>
          <p:cNvPr id="7" name="Content Placeholder 3"/>
          <p:cNvPicPr>
            <a:picLocks noChangeAspect="1"/>
          </p:cNvPicPr>
          <p:nvPr/>
        </p:nvPicPr>
        <p:blipFill rotWithShape="1">
          <a:blip r:embed="rId4"/>
          <a:srcRect t="25829" b="52646"/>
          <a:stretch/>
        </p:blipFill>
        <p:spPr bwMode="auto">
          <a:xfrm>
            <a:off x="6172200" y="2857500"/>
            <a:ext cx="2677664" cy="857250"/>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6090449" y="679930"/>
            <a:ext cx="2654715" cy="1037753"/>
          </a:xfrm>
          <a:prstGeom prst="rect">
            <a:avLst/>
          </a:prstGeom>
        </p:spPr>
      </p:pic>
      <p:pic>
        <p:nvPicPr>
          <p:cNvPr id="9" name="Content Placeholder 3"/>
          <p:cNvPicPr>
            <a:picLocks noChangeAspect="1"/>
          </p:cNvPicPr>
          <p:nvPr/>
        </p:nvPicPr>
        <p:blipFill rotWithShape="1">
          <a:blip r:embed="rId4"/>
          <a:srcRect b="76414"/>
          <a:stretch/>
        </p:blipFill>
        <p:spPr bwMode="auto">
          <a:xfrm>
            <a:off x="6200775" y="3834319"/>
            <a:ext cx="2677664" cy="939359"/>
          </a:xfrm>
          <a:prstGeom prst="rect">
            <a:avLst/>
          </a:prstGeom>
          <a:noFill/>
          <a:ln w="9525">
            <a:noFill/>
            <a:miter lim="800000"/>
            <a:headEnd/>
            <a:tailEnd/>
          </a:ln>
        </p:spPr>
      </p:pic>
      <p:pic>
        <p:nvPicPr>
          <p:cNvPr id="12" name="Content Placeholder 3"/>
          <p:cNvPicPr>
            <a:picLocks noChangeAspect="1"/>
          </p:cNvPicPr>
          <p:nvPr/>
        </p:nvPicPr>
        <p:blipFill rotWithShape="1">
          <a:blip r:embed="rId4"/>
          <a:srcRect t="49541" b="26816"/>
          <a:stretch/>
        </p:blipFill>
        <p:spPr bwMode="auto">
          <a:xfrm>
            <a:off x="6193631" y="1714500"/>
            <a:ext cx="2677664" cy="941631"/>
          </a:xfrm>
          <a:prstGeom prst="rect">
            <a:avLst/>
          </a:prstGeom>
          <a:noFill/>
          <a:ln w="9525">
            <a:noFill/>
            <a:miter lim="800000"/>
            <a:headEnd/>
            <a:tailEnd/>
          </a:ln>
        </p:spPr>
      </p:pic>
    </p:spTree>
    <p:extLst>
      <p:ext uri="{BB962C8B-B14F-4D97-AF65-F5344CB8AC3E}">
        <p14:creationId xmlns:p14="http://schemas.microsoft.com/office/powerpoint/2010/main" val="40562873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Hall-Effect Sensor Motion Profile</a:t>
            </a:r>
            <a:endParaRPr lang="en-US" dirty="0"/>
          </a:p>
        </p:txBody>
      </p:sp>
      <p:pic>
        <p:nvPicPr>
          <p:cNvPr id="4" name="Content Placeholder 3"/>
          <p:cNvPicPr>
            <a:picLocks noGrp="1" noChangeAspect="1"/>
          </p:cNvPicPr>
          <p:nvPr>
            <p:ph idx="1"/>
          </p:nvPr>
        </p:nvPicPr>
        <p:blipFill>
          <a:blip r:embed="rId2"/>
          <a:stretch>
            <a:fillRect/>
          </a:stretch>
        </p:blipFill>
        <p:spPr>
          <a:xfrm>
            <a:off x="4156689" y="699901"/>
            <a:ext cx="4703373" cy="3983037"/>
          </a:xfrm>
          <a:prstGeom prst="rect">
            <a:avLst/>
          </a:prstGeom>
        </p:spPr>
      </p:pic>
      <p:sp>
        <p:nvSpPr>
          <p:cNvPr id="5" name="TextBox 4"/>
          <p:cNvSpPr txBox="1"/>
          <p:nvPr/>
        </p:nvSpPr>
        <p:spPr>
          <a:xfrm>
            <a:off x="526321" y="1001900"/>
            <a:ext cx="2828925" cy="2562240"/>
          </a:xfrm>
          <a:prstGeom prst="rect">
            <a:avLst/>
          </a:prstGeom>
          <a:noFill/>
        </p:spPr>
        <p:txBody>
          <a:bodyPr wrap="square" lIns="68580" tIns="34290" rIns="68580" bIns="34290" rtlCol="0">
            <a:spAutoFit/>
          </a:bodyPr>
          <a:lstStyle/>
          <a:p>
            <a:r>
              <a:rPr lang="en-US" dirty="0" smtClean="0">
                <a:solidFill>
                  <a:srgbClr val="FF0000"/>
                </a:solidFill>
              </a:rPr>
              <a:t>Red </a:t>
            </a:r>
            <a:r>
              <a:rPr lang="en-US" dirty="0"/>
              <a:t>–</a:t>
            </a:r>
            <a:r>
              <a:rPr lang="en-US" dirty="0" smtClean="0"/>
              <a:t> Motion profile generated from motor encoder</a:t>
            </a:r>
          </a:p>
          <a:p>
            <a:endParaRPr lang="en-US" dirty="0"/>
          </a:p>
          <a:p>
            <a:r>
              <a:rPr lang="en-US" dirty="0" smtClean="0">
                <a:solidFill>
                  <a:srgbClr val="0070C0"/>
                </a:solidFill>
              </a:rPr>
              <a:t>Blue</a:t>
            </a:r>
            <a:r>
              <a:rPr lang="en-US" dirty="0" smtClean="0"/>
              <a:t> – Motion profile generated from hall-effect sensors (0.1 s offset from encoder generated motion profile)</a:t>
            </a:r>
          </a:p>
        </p:txBody>
      </p:sp>
      <p:sp>
        <p:nvSpPr>
          <p:cNvPr id="8" name="TextBox 7"/>
          <p:cNvSpPr txBox="1"/>
          <p:nvPr/>
        </p:nvSpPr>
        <p:spPr>
          <a:xfrm rot="16200000">
            <a:off x="3476952" y="2461804"/>
            <a:ext cx="825606" cy="346249"/>
          </a:xfrm>
          <a:prstGeom prst="rect">
            <a:avLst/>
          </a:prstGeom>
          <a:noFill/>
        </p:spPr>
        <p:txBody>
          <a:bodyPr wrap="square" lIns="68580" tIns="34290" rIns="68580" bIns="34290" rtlCol="0">
            <a:spAutoFit/>
          </a:bodyPr>
          <a:lstStyle/>
          <a:p>
            <a:r>
              <a:rPr lang="en-US" dirty="0" smtClean="0"/>
              <a:t>X (mm)</a:t>
            </a:r>
          </a:p>
        </p:txBody>
      </p:sp>
      <p:sp>
        <p:nvSpPr>
          <p:cNvPr id="9" name="TextBox 8"/>
          <p:cNvSpPr txBox="1"/>
          <p:nvPr/>
        </p:nvSpPr>
        <p:spPr>
          <a:xfrm>
            <a:off x="7478806" y="4205568"/>
            <a:ext cx="1200150" cy="346249"/>
          </a:xfrm>
          <a:prstGeom prst="rect">
            <a:avLst/>
          </a:prstGeom>
          <a:noFill/>
        </p:spPr>
        <p:txBody>
          <a:bodyPr wrap="square" lIns="68580" tIns="34290" rIns="68580" bIns="34290" rtlCol="0">
            <a:spAutoFit/>
          </a:bodyPr>
          <a:lstStyle/>
          <a:p>
            <a:r>
              <a:rPr lang="en-US" dirty="0" smtClean="0"/>
              <a:t>Time (sec)</a:t>
            </a:r>
            <a:endParaRPr lang="en-US" dirty="0"/>
          </a:p>
        </p:txBody>
      </p:sp>
    </p:spTree>
    <p:extLst>
      <p:ext uri="{BB962C8B-B14F-4D97-AF65-F5344CB8AC3E}">
        <p14:creationId xmlns:p14="http://schemas.microsoft.com/office/powerpoint/2010/main" val="26101680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Hall-Effect Sensor Motion Profile</a:t>
            </a:r>
          </a:p>
        </p:txBody>
      </p:sp>
      <p:pic>
        <p:nvPicPr>
          <p:cNvPr id="5" name="Content Placeholder 4"/>
          <p:cNvPicPr>
            <a:picLocks noGrp="1" noChangeAspect="1"/>
          </p:cNvPicPr>
          <p:nvPr>
            <p:ph idx="1"/>
          </p:nvPr>
        </p:nvPicPr>
        <p:blipFill>
          <a:blip r:embed="rId2"/>
          <a:stretch>
            <a:fillRect/>
          </a:stretch>
        </p:blipFill>
        <p:spPr>
          <a:xfrm>
            <a:off x="4003265" y="820925"/>
            <a:ext cx="4700940" cy="3983037"/>
          </a:xfrm>
          <a:prstGeom prst="rect">
            <a:avLst/>
          </a:prstGeom>
        </p:spPr>
      </p:pic>
      <p:sp>
        <p:nvSpPr>
          <p:cNvPr id="6" name="TextBox 5"/>
          <p:cNvSpPr txBox="1"/>
          <p:nvPr/>
        </p:nvSpPr>
        <p:spPr>
          <a:xfrm>
            <a:off x="339538" y="1892674"/>
            <a:ext cx="2628900" cy="1177245"/>
          </a:xfrm>
          <a:prstGeom prst="rect">
            <a:avLst/>
          </a:prstGeom>
          <a:noFill/>
        </p:spPr>
        <p:txBody>
          <a:bodyPr wrap="square" lIns="68580" tIns="34290" rIns="68580" bIns="34290" rtlCol="0">
            <a:spAutoFit/>
          </a:bodyPr>
          <a:lstStyle/>
          <a:p>
            <a:r>
              <a:rPr lang="en-US" dirty="0" smtClean="0"/>
              <a:t>Motion profile generated from hall switch matches to the one from the encoder</a:t>
            </a:r>
            <a:endParaRPr lang="en-US" dirty="0"/>
          </a:p>
        </p:txBody>
      </p:sp>
      <p:sp>
        <p:nvSpPr>
          <p:cNvPr id="9" name="TextBox 8"/>
          <p:cNvSpPr txBox="1"/>
          <p:nvPr/>
        </p:nvSpPr>
        <p:spPr>
          <a:xfrm rot="16200000">
            <a:off x="3297861" y="2548159"/>
            <a:ext cx="825606" cy="346249"/>
          </a:xfrm>
          <a:prstGeom prst="rect">
            <a:avLst/>
          </a:prstGeom>
          <a:noFill/>
        </p:spPr>
        <p:txBody>
          <a:bodyPr wrap="square" lIns="68580" tIns="34290" rIns="68580" bIns="34290" rtlCol="0">
            <a:spAutoFit/>
          </a:bodyPr>
          <a:lstStyle/>
          <a:p>
            <a:r>
              <a:rPr lang="en-US" dirty="0" smtClean="0"/>
              <a:t>X (mm)</a:t>
            </a:r>
          </a:p>
        </p:txBody>
      </p:sp>
      <p:sp>
        <p:nvSpPr>
          <p:cNvPr id="10" name="TextBox 9"/>
          <p:cNvSpPr txBox="1"/>
          <p:nvPr/>
        </p:nvSpPr>
        <p:spPr>
          <a:xfrm>
            <a:off x="7358903" y="4286249"/>
            <a:ext cx="1200150" cy="346249"/>
          </a:xfrm>
          <a:prstGeom prst="rect">
            <a:avLst/>
          </a:prstGeom>
          <a:noFill/>
        </p:spPr>
        <p:txBody>
          <a:bodyPr wrap="square" lIns="68580" tIns="34290" rIns="68580" bIns="34290" rtlCol="0">
            <a:spAutoFit/>
          </a:bodyPr>
          <a:lstStyle/>
          <a:p>
            <a:r>
              <a:rPr lang="en-US" dirty="0" smtClean="0"/>
              <a:t>Time (sec)</a:t>
            </a:r>
          </a:p>
        </p:txBody>
      </p:sp>
    </p:spTree>
    <p:extLst>
      <p:ext uri="{BB962C8B-B14F-4D97-AF65-F5344CB8AC3E}">
        <p14:creationId xmlns:p14="http://schemas.microsoft.com/office/powerpoint/2010/main" val="37267795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Blade Motion Uniformity</a:t>
            </a:r>
            <a:endParaRPr lang="en-US" dirty="0"/>
          </a:p>
        </p:txBody>
      </p:sp>
      <p:pic>
        <p:nvPicPr>
          <p:cNvPr id="4" name="Content Placeholder 3"/>
          <p:cNvPicPr>
            <a:picLocks noGrp="1" noChangeAspect="1"/>
          </p:cNvPicPr>
          <p:nvPr>
            <p:ph idx="1"/>
          </p:nvPr>
        </p:nvPicPr>
        <p:blipFill>
          <a:blip r:embed="rId2"/>
          <a:stretch>
            <a:fillRect/>
          </a:stretch>
        </p:blipFill>
        <p:spPr>
          <a:xfrm>
            <a:off x="4363990" y="1229407"/>
            <a:ext cx="4127828" cy="3514043"/>
          </a:xfrm>
          <a:prstGeom prst="rect">
            <a:avLst/>
          </a:prstGeom>
        </p:spPr>
      </p:pic>
      <p:sp>
        <p:nvSpPr>
          <p:cNvPr id="5" name="TextBox 4"/>
          <p:cNvSpPr txBox="1"/>
          <p:nvPr/>
        </p:nvSpPr>
        <p:spPr>
          <a:xfrm>
            <a:off x="285750" y="1365661"/>
            <a:ext cx="3596351" cy="2839239"/>
          </a:xfrm>
          <a:prstGeom prst="rect">
            <a:avLst/>
          </a:prstGeom>
          <a:noFill/>
        </p:spPr>
        <p:txBody>
          <a:bodyPr wrap="square" lIns="68580" tIns="34290" rIns="68580" bIns="34290" rtlCol="0">
            <a:spAutoFit/>
          </a:bodyPr>
          <a:lstStyle/>
          <a:p>
            <a:r>
              <a:rPr lang="en-US" dirty="0" smtClean="0"/>
              <a:t>Motion profile of the two leading blade after 1 sec exposure</a:t>
            </a:r>
          </a:p>
          <a:p>
            <a:endParaRPr lang="en-US" dirty="0"/>
          </a:p>
          <a:p>
            <a:r>
              <a:rPr lang="en-US" dirty="0" smtClean="0"/>
              <a:t>Exported data points to Excel; difference in X after 1 second:</a:t>
            </a:r>
          </a:p>
          <a:p>
            <a:r>
              <a:rPr lang="en-US" dirty="0" smtClean="0"/>
              <a:t>-Largest difference of    </a:t>
            </a:r>
            <a:r>
              <a:rPr lang="en-US" b="1" dirty="0" smtClean="0"/>
              <a:t>99.6 microns</a:t>
            </a:r>
          </a:p>
          <a:p>
            <a:r>
              <a:rPr lang="en-US" dirty="0" smtClean="0"/>
              <a:t>-Average difference of   </a:t>
            </a:r>
            <a:r>
              <a:rPr lang="en-US" b="1" dirty="0" smtClean="0"/>
              <a:t>6.2 microns</a:t>
            </a:r>
          </a:p>
          <a:p>
            <a:endParaRPr lang="en-US" dirty="0" smtClean="0"/>
          </a:p>
          <a:p>
            <a:endParaRPr lang="en-US" dirty="0" smtClean="0"/>
          </a:p>
          <a:p>
            <a:endParaRPr lang="en-US" dirty="0" smtClean="0"/>
          </a:p>
        </p:txBody>
      </p:sp>
      <p:sp>
        <p:nvSpPr>
          <p:cNvPr id="10" name="TextBox 9"/>
          <p:cNvSpPr txBox="1"/>
          <p:nvPr/>
        </p:nvSpPr>
        <p:spPr>
          <a:xfrm rot="16200000">
            <a:off x="3945631" y="2425289"/>
            <a:ext cx="823483" cy="900246"/>
          </a:xfrm>
          <a:prstGeom prst="rect">
            <a:avLst/>
          </a:prstGeom>
          <a:noFill/>
        </p:spPr>
        <p:txBody>
          <a:bodyPr wrap="square" lIns="68580" tIns="34290" rIns="68580" bIns="34290" rtlCol="0">
            <a:spAutoFit/>
          </a:bodyPr>
          <a:lstStyle/>
          <a:p>
            <a:r>
              <a:rPr lang="en-US" dirty="0" smtClean="0"/>
              <a:t>X (mm)</a:t>
            </a:r>
          </a:p>
          <a:p>
            <a:endParaRPr lang="en-US" dirty="0"/>
          </a:p>
          <a:p>
            <a:endParaRPr lang="en-US" dirty="0" smtClean="0"/>
          </a:p>
        </p:txBody>
      </p:sp>
      <p:sp>
        <p:nvSpPr>
          <p:cNvPr id="11" name="TextBox 10"/>
          <p:cNvSpPr txBox="1"/>
          <p:nvPr/>
        </p:nvSpPr>
        <p:spPr>
          <a:xfrm>
            <a:off x="7122459" y="4333340"/>
            <a:ext cx="1200150" cy="346249"/>
          </a:xfrm>
          <a:prstGeom prst="rect">
            <a:avLst/>
          </a:prstGeom>
          <a:noFill/>
        </p:spPr>
        <p:txBody>
          <a:bodyPr wrap="square" lIns="68580" tIns="34290" rIns="68580" bIns="34290" rtlCol="0">
            <a:spAutoFit/>
          </a:bodyPr>
          <a:lstStyle/>
          <a:p>
            <a:r>
              <a:rPr lang="en-US" dirty="0" smtClean="0"/>
              <a:t>Time (sec)</a:t>
            </a:r>
            <a:endParaRPr lang="en-US" dirty="0"/>
          </a:p>
        </p:txBody>
      </p:sp>
      <p:sp>
        <p:nvSpPr>
          <p:cNvPr id="3" name="Left-Right Arrow 2"/>
          <p:cNvSpPr/>
          <p:nvPr/>
        </p:nvSpPr>
        <p:spPr>
          <a:xfrm>
            <a:off x="5633208" y="2658624"/>
            <a:ext cx="1681993" cy="2923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smtClean="0"/>
              <a:t>1 Second</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2159142984"/>
              </p:ext>
            </p:extLst>
          </p:nvPr>
        </p:nvGraphicFramePr>
        <p:xfrm>
          <a:off x="400050" y="750094"/>
          <a:ext cx="8193882" cy="47244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C-SHUT-002</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The accuracy of shutter exposure duration shall be &lt;50 </a:t>
                      </a:r>
                      <a:r>
                        <a:rPr lang="en-US" sz="1100" dirty="0" err="1" smtClean="0">
                          <a:solidFill>
                            <a:schemeClr val="bg1"/>
                          </a:solidFill>
                        </a:rPr>
                        <a:t>ms</a:t>
                      </a:r>
                      <a:endParaRPr lang="en-US" sz="1100"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C-SHUT-066</a:t>
                      </a:r>
                      <a:endParaRPr lang="en-US" sz="1100" b="1"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The exposure duration shall be known within 300 </a:t>
                      </a:r>
                      <a:r>
                        <a:rPr lang="en-US" sz="1100" b="1" dirty="0" err="1" smtClean="0">
                          <a:solidFill>
                            <a:schemeClr val="bg1"/>
                          </a:solidFill>
                        </a:rPr>
                        <a:t>ms</a:t>
                      </a:r>
                      <a:r>
                        <a:rPr lang="en-US" sz="1100" b="1" dirty="0" smtClean="0">
                          <a:solidFill>
                            <a:schemeClr val="bg1"/>
                          </a:solidFill>
                        </a:rPr>
                        <a:t> with a goal of knowing the duration to 5 </a:t>
                      </a:r>
                      <a:r>
                        <a:rPr lang="en-US" sz="1100" b="1" dirty="0" err="1" smtClean="0">
                          <a:solidFill>
                            <a:schemeClr val="bg1"/>
                          </a:solidFill>
                        </a:rPr>
                        <a:t>ms</a:t>
                      </a:r>
                      <a:endParaRPr lang="en-US" sz="1100" b="1"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339344188"/>
                  </a:ext>
                </a:extLst>
              </a:tr>
            </a:tbl>
          </a:graphicData>
        </a:graphic>
      </p:graphicFrame>
    </p:spTree>
    <p:extLst>
      <p:ext uri="{BB962C8B-B14F-4D97-AF65-F5344CB8AC3E}">
        <p14:creationId xmlns:p14="http://schemas.microsoft.com/office/powerpoint/2010/main" val="140273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58724" y="1600200"/>
            <a:ext cx="3713726" cy="3166387"/>
          </a:xfrm>
          <a:prstGeom prst="rect">
            <a:avLst/>
          </a:prstGeom>
        </p:spPr>
      </p:pic>
      <p:sp>
        <p:nvSpPr>
          <p:cNvPr id="6" name="TextBox 5"/>
          <p:cNvSpPr txBox="1"/>
          <p:nvPr/>
        </p:nvSpPr>
        <p:spPr>
          <a:xfrm>
            <a:off x="401149" y="1905149"/>
            <a:ext cx="3599351" cy="1962076"/>
          </a:xfrm>
          <a:prstGeom prst="rect">
            <a:avLst/>
          </a:prstGeom>
          <a:noFill/>
        </p:spPr>
        <p:txBody>
          <a:bodyPr wrap="square" lIns="68580" tIns="34290" rIns="68580" bIns="34290" rtlCol="0">
            <a:spAutoFit/>
          </a:bodyPr>
          <a:lstStyle/>
          <a:p>
            <a:r>
              <a:rPr lang="en-US" sz="1200" dirty="0"/>
              <a:t>C-SHUT-006 : </a:t>
            </a:r>
          </a:p>
          <a:p>
            <a:r>
              <a:rPr lang="en-US" sz="1200" dirty="0"/>
              <a:t>Motion profile of both blades after 0.10 second exposure (see image to right)</a:t>
            </a:r>
          </a:p>
          <a:p>
            <a:endParaRPr lang="en-US" sz="1200" dirty="0"/>
          </a:p>
          <a:p>
            <a:endParaRPr lang="en-US" sz="1200" dirty="0"/>
          </a:p>
          <a:p>
            <a:r>
              <a:rPr lang="en-US" sz="1200" dirty="0"/>
              <a:t>C-SHUT-007 :</a:t>
            </a:r>
          </a:p>
          <a:p>
            <a:r>
              <a:rPr lang="en-US" sz="1200" dirty="0"/>
              <a:t>Exposure time is stored in data type TIME.</a:t>
            </a:r>
          </a:p>
          <a:p>
            <a:r>
              <a:rPr lang="en-US" sz="1200" dirty="0"/>
              <a:t>Data type TIME is of 32 bit in steps of 1 </a:t>
            </a:r>
            <a:r>
              <a:rPr lang="en-US" sz="1200" dirty="0" err="1"/>
              <a:t>ms.</a:t>
            </a:r>
            <a:endParaRPr lang="en-US" sz="1200" dirty="0"/>
          </a:p>
          <a:p>
            <a:r>
              <a:rPr lang="en-US" sz="1200" dirty="0"/>
              <a:t>     Lower bound: 0 </a:t>
            </a:r>
            <a:r>
              <a:rPr lang="en-US" sz="1200" dirty="0" err="1"/>
              <a:t>ms</a:t>
            </a:r>
            <a:endParaRPr lang="en-US" sz="1200" dirty="0"/>
          </a:p>
          <a:p>
            <a:r>
              <a:rPr lang="en-US" sz="1200" dirty="0"/>
              <a:t>     Upper bound: 4294967295 </a:t>
            </a:r>
            <a:r>
              <a:rPr lang="en-US" sz="1200" dirty="0" err="1"/>
              <a:t>ms</a:t>
            </a:r>
            <a:r>
              <a:rPr lang="en-US" sz="1200" dirty="0"/>
              <a:t> (~49.7 days)</a:t>
            </a:r>
          </a:p>
        </p:txBody>
      </p:sp>
      <p:sp>
        <p:nvSpPr>
          <p:cNvPr id="8" name="Title 1"/>
          <p:cNvSpPr>
            <a:spLocks noGrp="1"/>
          </p:cNvSpPr>
          <p:nvPr>
            <p:ph type="title"/>
          </p:nvPr>
        </p:nvSpPr>
        <p:spPr/>
        <p:txBody>
          <a:bodyPr/>
          <a:lstStyle/>
          <a:p>
            <a:r>
              <a:rPr lang="en-US" dirty="0" smtClean="0"/>
              <a:t>Shutter Exposure Timing</a:t>
            </a:r>
            <a:endParaRPr lang="en-US" dirty="0"/>
          </a:p>
        </p:txBody>
      </p:sp>
      <p:sp>
        <p:nvSpPr>
          <p:cNvPr id="9" name="TextBox 8"/>
          <p:cNvSpPr txBox="1"/>
          <p:nvPr/>
        </p:nvSpPr>
        <p:spPr>
          <a:xfrm rot="16200000">
            <a:off x="4048246" y="2534430"/>
            <a:ext cx="825606" cy="900246"/>
          </a:xfrm>
          <a:prstGeom prst="rect">
            <a:avLst/>
          </a:prstGeom>
          <a:noFill/>
        </p:spPr>
        <p:txBody>
          <a:bodyPr wrap="square" lIns="68580" tIns="34290" rIns="68580" bIns="34290" rtlCol="0">
            <a:spAutoFit/>
          </a:bodyPr>
          <a:lstStyle/>
          <a:p>
            <a:r>
              <a:rPr lang="en-US" dirty="0" smtClean="0"/>
              <a:t>X (mm)</a:t>
            </a:r>
          </a:p>
          <a:p>
            <a:endParaRPr lang="en-US" dirty="0"/>
          </a:p>
          <a:p>
            <a:endParaRPr lang="en-US" dirty="0" smtClean="0"/>
          </a:p>
        </p:txBody>
      </p:sp>
      <p:sp>
        <p:nvSpPr>
          <p:cNvPr id="10" name="TextBox 9"/>
          <p:cNvSpPr txBox="1"/>
          <p:nvPr/>
        </p:nvSpPr>
        <p:spPr>
          <a:xfrm>
            <a:off x="6773956" y="4326604"/>
            <a:ext cx="1200150" cy="346249"/>
          </a:xfrm>
          <a:prstGeom prst="rect">
            <a:avLst/>
          </a:prstGeom>
          <a:noFill/>
        </p:spPr>
        <p:txBody>
          <a:bodyPr wrap="square" lIns="68580" tIns="34290" rIns="68580" bIns="34290" rtlCol="0">
            <a:spAutoFit/>
          </a:bodyPr>
          <a:lstStyle/>
          <a:p>
            <a:r>
              <a:rPr lang="en-US" dirty="0" smtClean="0"/>
              <a:t>Time (sec</a:t>
            </a:r>
            <a:r>
              <a:rPr lang="en-US" dirty="0"/>
              <a:t>)</a:t>
            </a:r>
            <a:endParaRPr lang="en-US" dirty="0" smtClean="0"/>
          </a:p>
        </p:txBody>
      </p:sp>
      <p:sp>
        <p:nvSpPr>
          <p:cNvPr id="18" name="Left-Right Arrow 17"/>
          <p:cNvSpPr/>
          <p:nvPr/>
        </p:nvSpPr>
        <p:spPr>
          <a:xfrm>
            <a:off x="6280639" y="3094957"/>
            <a:ext cx="228600" cy="106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9" name="TextBox 18"/>
          <p:cNvSpPr txBox="1"/>
          <p:nvPr/>
        </p:nvSpPr>
        <p:spPr>
          <a:xfrm>
            <a:off x="6513635" y="3009697"/>
            <a:ext cx="1266693" cy="346249"/>
          </a:xfrm>
          <a:prstGeom prst="rect">
            <a:avLst/>
          </a:prstGeom>
          <a:noFill/>
        </p:spPr>
        <p:txBody>
          <a:bodyPr wrap="none" lIns="68580" tIns="34290" rIns="68580" bIns="34290" rtlCol="0">
            <a:spAutoFit/>
          </a:bodyPr>
          <a:lstStyle/>
          <a:p>
            <a:r>
              <a:rPr lang="en-US" dirty="0" smtClean="0"/>
              <a:t>0.10 second</a:t>
            </a: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3527065849"/>
              </p:ext>
            </p:extLst>
          </p:nvPr>
        </p:nvGraphicFramePr>
        <p:xfrm>
          <a:off x="400050" y="750094"/>
          <a:ext cx="8193882" cy="64008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3886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C-SHUT-006</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The shutter shall</a:t>
                      </a:r>
                      <a:r>
                        <a:rPr lang="en-US" sz="1100" baseline="0" dirty="0" smtClean="0">
                          <a:solidFill>
                            <a:schemeClr val="bg1"/>
                          </a:solidFill>
                        </a:rPr>
                        <a:t> be able to obtain a single exposure with effective minimum exposure time of no more than 1 s, with a goal of an effective minimum exposure time of 0.1 s.</a:t>
                      </a:r>
                      <a:endParaRPr lang="en-US" sz="1100"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C-SHUT-007</a:t>
                      </a:r>
                      <a:endParaRPr lang="en-US" sz="1100" b="1"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The shutter shall support</a:t>
                      </a:r>
                      <a:r>
                        <a:rPr lang="en-US" sz="1100" b="1" baseline="0" dirty="0" smtClean="0">
                          <a:solidFill>
                            <a:schemeClr val="bg1"/>
                          </a:solidFill>
                        </a:rPr>
                        <a:t> exposures as long as one hour.</a:t>
                      </a:r>
                      <a:endParaRPr lang="en-US" sz="1100" b="1"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339344188"/>
                  </a:ext>
                </a:extLst>
              </a:tr>
            </a:tbl>
          </a:graphicData>
        </a:graphic>
      </p:graphicFrame>
    </p:spTree>
    <p:extLst>
      <p:ext uri="{BB962C8B-B14F-4D97-AF65-F5344CB8AC3E}">
        <p14:creationId xmlns:p14="http://schemas.microsoft.com/office/powerpoint/2010/main" val="562002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496111600"/>
              </p:ext>
            </p:extLst>
          </p:nvPr>
        </p:nvGraphicFramePr>
        <p:xfrm>
          <a:off x="400050" y="750094"/>
          <a:ext cx="8193882" cy="47244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C-SHUT-008</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The shutter open time shall be 0.98 s or less with a goal of 0.9</a:t>
                      </a:r>
                      <a:r>
                        <a:rPr lang="en-US" sz="1100" baseline="0" dirty="0" smtClean="0">
                          <a:solidFill>
                            <a:schemeClr val="bg1"/>
                          </a:solidFill>
                        </a:rPr>
                        <a:t> s.</a:t>
                      </a:r>
                      <a:endParaRPr lang="en-US" sz="1100"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C-SHUT-009</a:t>
                      </a:r>
                      <a:endParaRPr lang="en-US" sz="1100" b="1"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The shutter close time shall be 0.98</a:t>
                      </a:r>
                      <a:r>
                        <a:rPr lang="en-US" sz="1100" b="1" baseline="0" dirty="0" smtClean="0">
                          <a:solidFill>
                            <a:schemeClr val="bg1"/>
                          </a:solidFill>
                        </a:rPr>
                        <a:t> s or less with a goal of 0.9 s.</a:t>
                      </a:r>
                      <a:endParaRPr lang="en-US" sz="1100" b="1"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339344188"/>
                  </a:ext>
                </a:extLst>
              </a:tr>
            </a:tbl>
          </a:graphicData>
        </a:graphic>
      </p:graphicFrame>
      <p:sp>
        <p:nvSpPr>
          <p:cNvPr id="6" name="TextBox 5"/>
          <p:cNvSpPr txBox="1"/>
          <p:nvPr/>
        </p:nvSpPr>
        <p:spPr>
          <a:xfrm>
            <a:off x="401149" y="1905149"/>
            <a:ext cx="3599351" cy="2285241"/>
          </a:xfrm>
          <a:prstGeom prst="rect">
            <a:avLst/>
          </a:prstGeom>
          <a:noFill/>
        </p:spPr>
        <p:txBody>
          <a:bodyPr wrap="square" lIns="68580" tIns="34290" rIns="68580" bIns="34290" rtlCol="0">
            <a:spAutoFit/>
          </a:bodyPr>
          <a:lstStyle/>
          <a:p>
            <a:r>
              <a:rPr lang="en-US" sz="1200" dirty="0"/>
              <a:t>C-SHUT-008:</a:t>
            </a:r>
          </a:p>
          <a:p>
            <a:r>
              <a:rPr lang="en-US" sz="1200" dirty="0"/>
              <a:t>X-minus blade opens shutter</a:t>
            </a:r>
          </a:p>
          <a:p>
            <a:r>
              <a:rPr lang="en-US" sz="1200" dirty="0"/>
              <a:t>    Start motion : 28.8846 second</a:t>
            </a:r>
          </a:p>
          <a:p>
            <a:r>
              <a:rPr lang="en-US" sz="1200" dirty="0"/>
              <a:t>    End motion  : 29.7838 second</a:t>
            </a:r>
          </a:p>
          <a:p>
            <a:r>
              <a:rPr lang="en-US" sz="1200" dirty="0"/>
              <a:t>    Duration       : </a:t>
            </a:r>
            <a:r>
              <a:rPr lang="en-US" sz="1200" b="1" dirty="0"/>
              <a:t>0.8992 second </a:t>
            </a:r>
          </a:p>
          <a:p>
            <a:endParaRPr lang="en-US" sz="1200" dirty="0"/>
          </a:p>
          <a:p>
            <a:endParaRPr lang="en-US" sz="1200" dirty="0"/>
          </a:p>
          <a:p>
            <a:r>
              <a:rPr lang="en-US" sz="1200" dirty="0"/>
              <a:t>C-SHUT-009:</a:t>
            </a:r>
          </a:p>
          <a:p>
            <a:r>
              <a:rPr lang="en-US" sz="1200" dirty="0"/>
              <a:t>X-plus blade closes shutter</a:t>
            </a:r>
          </a:p>
          <a:p>
            <a:r>
              <a:rPr lang="en-US" sz="1200" dirty="0"/>
              <a:t>    Start motion : 30.8838 second</a:t>
            </a:r>
          </a:p>
          <a:p>
            <a:r>
              <a:rPr lang="en-US" sz="1200" dirty="0"/>
              <a:t>    End motion  : 31.7890 second</a:t>
            </a:r>
          </a:p>
          <a:p>
            <a:r>
              <a:rPr lang="en-US" sz="1200" dirty="0"/>
              <a:t>    Duration       : </a:t>
            </a:r>
            <a:r>
              <a:rPr lang="en-US" sz="1200" b="1" dirty="0"/>
              <a:t>0.9052 second </a:t>
            </a:r>
          </a:p>
        </p:txBody>
      </p:sp>
      <p:sp>
        <p:nvSpPr>
          <p:cNvPr id="8" name="Title 1"/>
          <p:cNvSpPr>
            <a:spLocks noGrp="1"/>
          </p:cNvSpPr>
          <p:nvPr>
            <p:ph type="title"/>
          </p:nvPr>
        </p:nvSpPr>
        <p:spPr/>
        <p:txBody>
          <a:bodyPr/>
          <a:lstStyle/>
          <a:p>
            <a:r>
              <a:rPr lang="en-US" dirty="0"/>
              <a:t>Hall-Effect Sensor Motion Profile</a:t>
            </a:r>
          </a:p>
        </p:txBody>
      </p:sp>
      <p:sp>
        <p:nvSpPr>
          <p:cNvPr id="9" name="TextBox 8"/>
          <p:cNvSpPr txBox="1"/>
          <p:nvPr/>
        </p:nvSpPr>
        <p:spPr>
          <a:xfrm rot="16200000">
            <a:off x="4048246" y="2534430"/>
            <a:ext cx="825606" cy="900246"/>
          </a:xfrm>
          <a:prstGeom prst="rect">
            <a:avLst/>
          </a:prstGeom>
          <a:noFill/>
        </p:spPr>
        <p:txBody>
          <a:bodyPr wrap="square" lIns="68580" tIns="34290" rIns="68580" bIns="34290" rtlCol="0">
            <a:spAutoFit/>
          </a:bodyPr>
          <a:lstStyle/>
          <a:p>
            <a:r>
              <a:rPr lang="en-US" dirty="0" smtClean="0"/>
              <a:t>X (mm)</a:t>
            </a:r>
          </a:p>
          <a:p>
            <a:endParaRPr lang="en-US" dirty="0"/>
          </a:p>
          <a:p>
            <a:endParaRPr lang="en-US" dirty="0" smtClean="0"/>
          </a:p>
        </p:txBody>
      </p:sp>
      <p:sp>
        <p:nvSpPr>
          <p:cNvPr id="10" name="TextBox 9"/>
          <p:cNvSpPr txBox="1"/>
          <p:nvPr/>
        </p:nvSpPr>
        <p:spPr>
          <a:xfrm>
            <a:off x="6115050" y="4797251"/>
            <a:ext cx="1200150" cy="900246"/>
          </a:xfrm>
          <a:prstGeom prst="rect">
            <a:avLst/>
          </a:prstGeom>
          <a:noFill/>
        </p:spPr>
        <p:txBody>
          <a:bodyPr wrap="square" lIns="68580" tIns="34290" rIns="68580" bIns="34290" rtlCol="0">
            <a:spAutoFit/>
          </a:bodyPr>
          <a:lstStyle/>
          <a:p>
            <a:r>
              <a:rPr lang="en-US" dirty="0" smtClean="0"/>
              <a:t>Time (sec)</a:t>
            </a:r>
          </a:p>
          <a:p>
            <a:endParaRPr lang="en-US" dirty="0"/>
          </a:p>
          <a:p>
            <a:endParaRPr lang="en-US" dirty="0" smtClean="0"/>
          </a:p>
        </p:txBody>
      </p:sp>
      <p:pic>
        <p:nvPicPr>
          <p:cNvPr id="3" name="Picture 2"/>
          <p:cNvPicPr>
            <a:picLocks noChangeAspect="1"/>
          </p:cNvPicPr>
          <p:nvPr/>
        </p:nvPicPr>
        <p:blipFill>
          <a:blip r:embed="rId2"/>
          <a:stretch>
            <a:fillRect/>
          </a:stretch>
        </p:blipFill>
        <p:spPr>
          <a:xfrm>
            <a:off x="4388094" y="1385540"/>
            <a:ext cx="4229100" cy="3464497"/>
          </a:xfrm>
          <a:prstGeom prst="rect">
            <a:avLst/>
          </a:prstGeom>
        </p:spPr>
      </p:pic>
    </p:spTree>
    <p:extLst>
      <p:ext uri="{BB962C8B-B14F-4D97-AF65-F5344CB8AC3E}">
        <p14:creationId xmlns:p14="http://schemas.microsoft.com/office/powerpoint/2010/main" val="5226773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Power Requirement cont.</a:t>
            </a:r>
            <a:endParaRPr lang="en-US" dirty="0"/>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71550" y="1371600"/>
            <a:ext cx="4486158" cy="3451981"/>
          </a:xfrm>
          <a:prstGeom prst="rect">
            <a:avLst/>
          </a:prstGeom>
        </p:spPr>
      </p:pic>
      <p:pic>
        <p:nvPicPr>
          <p:cNvPr id="13" name="Picture 12"/>
          <p:cNvPicPr>
            <a:picLocks noChangeAspect="1"/>
          </p:cNvPicPr>
          <p:nvPr/>
        </p:nvPicPr>
        <p:blipFill>
          <a:blip r:embed="rId3"/>
          <a:stretch>
            <a:fillRect/>
          </a:stretch>
        </p:blipFill>
        <p:spPr>
          <a:xfrm>
            <a:off x="5486400" y="3103447"/>
            <a:ext cx="2528572" cy="1314286"/>
          </a:xfrm>
          <a:prstGeom prst="rect">
            <a:avLst/>
          </a:prstGeom>
        </p:spPr>
      </p:pic>
      <p:pic>
        <p:nvPicPr>
          <p:cNvPr id="14" name="Picture 13"/>
          <p:cNvPicPr>
            <a:picLocks noChangeAspect="1"/>
          </p:cNvPicPr>
          <p:nvPr/>
        </p:nvPicPr>
        <p:blipFill>
          <a:blip r:embed="rId4"/>
          <a:stretch>
            <a:fillRect/>
          </a:stretch>
        </p:blipFill>
        <p:spPr>
          <a:xfrm>
            <a:off x="5486400" y="2321779"/>
            <a:ext cx="1728572" cy="478571"/>
          </a:xfrm>
          <a:prstGeom prst="rect">
            <a:avLst/>
          </a:prstGeom>
        </p:spPr>
      </p:pic>
      <p:sp>
        <p:nvSpPr>
          <p:cNvPr id="15" name="TextBox 14"/>
          <p:cNvSpPr txBox="1"/>
          <p:nvPr/>
        </p:nvSpPr>
        <p:spPr>
          <a:xfrm>
            <a:off x="5486401" y="1371600"/>
            <a:ext cx="2184509" cy="900246"/>
          </a:xfrm>
          <a:prstGeom prst="rect">
            <a:avLst/>
          </a:prstGeom>
          <a:noFill/>
        </p:spPr>
        <p:txBody>
          <a:bodyPr wrap="none" lIns="68580" tIns="34290" rIns="68580" bIns="34290" rtlCol="0">
            <a:spAutoFit/>
          </a:bodyPr>
          <a:lstStyle/>
          <a:p>
            <a:r>
              <a:rPr lang="en-US" dirty="0" smtClean="0"/>
              <a:t>Avg. </a:t>
            </a:r>
            <a:r>
              <a:rPr lang="en-US" dirty="0" err="1" smtClean="0"/>
              <a:t>Pwr</a:t>
            </a:r>
            <a:r>
              <a:rPr lang="en-US" dirty="0" smtClean="0"/>
              <a:t> / visit = 56W</a:t>
            </a:r>
          </a:p>
          <a:p>
            <a:endParaRPr lang="en-US" dirty="0"/>
          </a:p>
          <a:p>
            <a:r>
              <a:rPr lang="en-US" dirty="0" smtClean="0"/>
              <a:t>Peak </a:t>
            </a:r>
            <a:r>
              <a:rPr lang="en-US" dirty="0" err="1" smtClean="0"/>
              <a:t>Pwr</a:t>
            </a:r>
            <a:r>
              <a:rPr lang="en-US" dirty="0"/>
              <a:t> </a:t>
            </a:r>
            <a:r>
              <a:rPr lang="en-US" dirty="0" smtClean="0"/>
              <a:t>= 146W</a:t>
            </a:r>
            <a:endParaRPr lang="en-US" dirty="0"/>
          </a:p>
        </p:txBody>
      </p:sp>
      <p:sp>
        <p:nvSpPr>
          <p:cNvPr id="9" name="TextBox 8"/>
          <p:cNvSpPr txBox="1"/>
          <p:nvPr/>
        </p:nvSpPr>
        <p:spPr>
          <a:xfrm>
            <a:off x="1085851" y="1300617"/>
            <a:ext cx="352304" cy="192360"/>
          </a:xfrm>
          <a:prstGeom prst="rect">
            <a:avLst/>
          </a:prstGeom>
          <a:noFill/>
        </p:spPr>
        <p:txBody>
          <a:bodyPr wrap="square" lIns="68580" tIns="34290" rIns="68580" bIns="34290" rtlCol="0">
            <a:spAutoFit/>
          </a:bodyPr>
          <a:lstStyle/>
          <a:p>
            <a:r>
              <a:rPr lang="en-US" sz="800" dirty="0"/>
              <a:t>mm</a:t>
            </a:r>
          </a:p>
        </p:txBody>
      </p:sp>
      <p:graphicFrame>
        <p:nvGraphicFramePr>
          <p:cNvPr id="12" name="Table 11"/>
          <p:cNvGraphicFramePr>
            <a:graphicFrameLocks noGrp="1"/>
          </p:cNvGraphicFramePr>
          <p:nvPr>
            <p:extLst>
              <p:ext uri="{D42A27DB-BD31-4B8C-83A1-F6EECF244321}">
                <p14:modId xmlns:p14="http://schemas.microsoft.com/office/powerpoint/2010/main" val="1160547066"/>
              </p:ext>
            </p:extLst>
          </p:nvPr>
        </p:nvGraphicFramePr>
        <p:xfrm>
          <a:off x="400050" y="750094"/>
          <a:ext cx="8193882" cy="472440"/>
        </p:xfrm>
        <a:graphic>
          <a:graphicData uri="http://schemas.openxmlformats.org/drawingml/2006/table">
            <a:tbl>
              <a:tblPr firstRow="1" bandRow="1">
                <a:tableStyleId>{5C22544A-7EE6-4342-B048-85BDC9FD1C3A}</a:tableStyleId>
              </a:tblPr>
              <a:tblGrid>
                <a:gridCol w="1354361">
                  <a:extLst>
                    <a:ext uri="{9D8B030D-6E8A-4147-A177-3AD203B41FA5}">
                      <a16:colId xmlns="" xmlns:a16="http://schemas.microsoft.com/office/drawing/2014/main" val="20000"/>
                    </a:ext>
                  </a:extLst>
                </a:gridCol>
                <a:gridCol w="6839521">
                  <a:extLst>
                    <a:ext uri="{9D8B030D-6E8A-4147-A177-3AD203B41FA5}">
                      <a16:colId xmlns="" xmlns:a16="http://schemas.microsoft.com/office/drawing/2014/main" val="20001"/>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C-SHUT-051</a:t>
                      </a:r>
                      <a:endParaRPr lang="en-US" sz="1100"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The shutter shall use no more than 88.4 W average power for standard no-slew</a:t>
                      </a:r>
                      <a:r>
                        <a:rPr lang="en-US" sz="1100" baseline="0" dirty="0" smtClean="0">
                          <a:solidFill>
                            <a:schemeClr val="bg1"/>
                          </a:solidFill>
                        </a:rPr>
                        <a:t> visits.</a:t>
                      </a:r>
                      <a:endParaRPr lang="en-US" sz="1100"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0000"/>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C-SHUT-052</a:t>
                      </a:r>
                      <a:endParaRPr lang="en-US" sz="1100" b="1" dirty="0">
                        <a:solidFill>
                          <a:schemeClr val="bg1"/>
                        </a:solidFill>
                      </a:endParaRPr>
                    </a:p>
                  </a:txBody>
                  <a:tcPr marL="68580" marR="68580" marT="34290" marB="3429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rPr>
                        <a:t>The shutter shall use no more than 531 W pea</a:t>
                      </a:r>
                      <a:r>
                        <a:rPr lang="en-US" sz="1100" b="1" baseline="0" dirty="0" smtClean="0">
                          <a:solidFill>
                            <a:schemeClr val="bg1"/>
                          </a:solidFill>
                        </a:rPr>
                        <a:t>k power.</a:t>
                      </a:r>
                      <a:endParaRPr lang="en-US" sz="1100" b="1" dirty="0" smtClean="0">
                        <a:solidFill>
                          <a:schemeClr val="bg1"/>
                        </a:solidFill>
                      </a:endParaRPr>
                    </a:p>
                  </a:txBody>
                  <a:tcPr marL="68580" marR="68580" marT="34290" marB="34290">
                    <a:solidFill>
                      <a:srgbClr val="0070C0"/>
                    </a:solidFill>
                  </a:tcPr>
                </a:tc>
                <a:extLst>
                  <a:ext uri="{0D108BD9-81ED-4DB2-BD59-A6C34878D82A}">
                    <a16:rowId xmlns="" xmlns:a16="http://schemas.microsoft.com/office/drawing/2014/main" val="1339344188"/>
                  </a:ext>
                </a:extLst>
              </a:tr>
            </a:tbl>
          </a:graphicData>
        </a:graphic>
      </p:graphicFrame>
    </p:spTree>
    <p:extLst>
      <p:ext uri="{BB962C8B-B14F-4D97-AF65-F5344CB8AC3E}">
        <p14:creationId xmlns:p14="http://schemas.microsoft.com/office/powerpoint/2010/main" val="27894049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Power Requirement</a:t>
            </a:r>
            <a:endParaRPr lang="en-US" dirty="0"/>
          </a:p>
        </p:txBody>
      </p:sp>
      <p:sp>
        <p:nvSpPr>
          <p:cNvPr id="2" name="TextBox 1"/>
          <p:cNvSpPr txBox="1"/>
          <p:nvPr/>
        </p:nvSpPr>
        <p:spPr>
          <a:xfrm>
            <a:off x="3621814" y="1600200"/>
            <a:ext cx="5179286" cy="2100575"/>
          </a:xfrm>
          <a:prstGeom prst="rect">
            <a:avLst/>
          </a:prstGeom>
          <a:noFill/>
        </p:spPr>
        <p:txBody>
          <a:bodyPr wrap="square" lIns="68580" tIns="34290" rIns="68580" bIns="34290" rtlCol="0">
            <a:spAutoFit/>
          </a:bodyPr>
          <a:lstStyle/>
          <a:p>
            <a:endParaRPr lang="en-US" sz="1200" dirty="0"/>
          </a:p>
          <a:p>
            <a:pPr marL="214313" indent="-214313">
              <a:buFont typeface="Arial" panose="020B0604020202020204" pitchFamily="34" charset="0"/>
              <a:buChar char="•"/>
            </a:pPr>
            <a:r>
              <a:rPr lang="en-US" sz="1200" dirty="0"/>
              <a:t>EL3602 reads differential voltage across known resister on shunt board</a:t>
            </a:r>
          </a:p>
          <a:p>
            <a:pPr marL="214313" indent="-214313">
              <a:buFont typeface="Arial" panose="020B0604020202020204" pitchFamily="34" charset="0"/>
              <a:buChar char="•"/>
            </a:pPr>
            <a:r>
              <a:rPr lang="en-US" sz="1200" dirty="0"/>
              <a:t>Each channel corresponds to different component on shutter (motor 1, motor2, controller, etc…)</a:t>
            </a:r>
          </a:p>
          <a:p>
            <a:pPr marL="214313" indent="-214313">
              <a:buFont typeface="Arial" panose="020B0604020202020204" pitchFamily="34" charset="0"/>
              <a:buChar char="•"/>
            </a:pPr>
            <a:r>
              <a:rPr lang="en-US" sz="1200" dirty="0"/>
              <a:t>Calculate power usage with : Power = Voltage * Current</a:t>
            </a:r>
          </a:p>
          <a:p>
            <a:endParaRPr lang="en-US" sz="1200" dirty="0"/>
          </a:p>
          <a:p>
            <a:endParaRPr lang="en-US" sz="1200" dirty="0"/>
          </a:p>
          <a:p>
            <a:r>
              <a:rPr lang="en-US" sz="1200" dirty="0"/>
              <a:t>Shunt board and </a:t>
            </a:r>
            <a:r>
              <a:rPr lang="en-US" sz="1200" dirty="0" err="1"/>
              <a:t>Beckhoff</a:t>
            </a:r>
            <a:r>
              <a:rPr lang="en-US" sz="1200" dirty="0"/>
              <a:t> EL3602 is only available on the stand-alone Shutter Engineering Control Unit (SECU)</a:t>
            </a:r>
          </a:p>
          <a:p>
            <a:pPr marL="214313" indent="-214313">
              <a:buFont typeface="Arial" panose="020B0604020202020204" pitchFamily="34" charset="0"/>
              <a:buChar char="•"/>
            </a:pPr>
            <a:r>
              <a:rPr lang="en-US" sz="1200" dirty="0"/>
              <a:t>Limited room inside shutter electronic enclosure</a:t>
            </a:r>
          </a:p>
          <a:p>
            <a:pPr marL="214313" indent="-214313">
              <a:buFont typeface="Arial" panose="020B0604020202020204" pitchFamily="34" charset="0"/>
              <a:buChar char="•"/>
            </a:pPr>
            <a:r>
              <a:rPr lang="en-US" sz="1200" dirty="0"/>
              <a:t>Auxiliary Electronic already monitors current and voltage of each subsystem</a:t>
            </a:r>
          </a:p>
        </p:txBody>
      </p:sp>
      <p:pic>
        <p:nvPicPr>
          <p:cNvPr id="4" name="Picture 3"/>
          <p:cNvPicPr>
            <a:picLocks noChangeAspect="1"/>
          </p:cNvPicPr>
          <p:nvPr/>
        </p:nvPicPr>
        <p:blipFill>
          <a:blip r:embed="rId2"/>
          <a:stretch>
            <a:fillRect/>
          </a:stretch>
        </p:blipFill>
        <p:spPr>
          <a:xfrm>
            <a:off x="457200" y="1469331"/>
            <a:ext cx="1851311" cy="2457450"/>
          </a:xfrm>
          <a:prstGeom prst="rect">
            <a:avLst/>
          </a:prstGeom>
        </p:spPr>
      </p:pic>
      <p:pic>
        <p:nvPicPr>
          <p:cNvPr id="5" name="Picture 4"/>
          <p:cNvPicPr>
            <a:picLocks noChangeAspect="1"/>
          </p:cNvPicPr>
          <p:nvPr/>
        </p:nvPicPr>
        <p:blipFill>
          <a:blip r:embed="rId3"/>
          <a:stretch>
            <a:fillRect/>
          </a:stretch>
        </p:blipFill>
        <p:spPr>
          <a:xfrm>
            <a:off x="2857500" y="1183580"/>
            <a:ext cx="535715" cy="3207143"/>
          </a:xfrm>
          <a:prstGeom prst="rect">
            <a:avLst/>
          </a:prstGeom>
        </p:spPr>
      </p:pic>
      <p:sp>
        <p:nvSpPr>
          <p:cNvPr id="6" name="Right Arrow 5"/>
          <p:cNvSpPr/>
          <p:nvPr/>
        </p:nvSpPr>
        <p:spPr>
          <a:xfrm>
            <a:off x="2400300" y="2639611"/>
            <a:ext cx="51435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TextBox 9"/>
          <p:cNvSpPr txBox="1"/>
          <p:nvPr/>
        </p:nvSpPr>
        <p:spPr>
          <a:xfrm>
            <a:off x="643706" y="1211039"/>
            <a:ext cx="1068241" cy="238527"/>
          </a:xfrm>
          <a:prstGeom prst="rect">
            <a:avLst/>
          </a:prstGeom>
          <a:noFill/>
        </p:spPr>
        <p:txBody>
          <a:bodyPr wrap="none" lIns="68580" tIns="34290" rIns="68580" bIns="34290" rtlCol="0">
            <a:spAutoFit/>
          </a:bodyPr>
          <a:lstStyle/>
          <a:p>
            <a:r>
              <a:rPr lang="en-US" sz="1100" dirty="0"/>
              <a:t>       Shunt Board</a:t>
            </a:r>
          </a:p>
        </p:txBody>
      </p:sp>
      <p:sp>
        <p:nvSpPr>
          <p:cNvPr id="11" name="TextBox 10"/>
          <p:cNvSpPr txBox="1"/>
          <p:nvPr/>
        </p:nvSpPr>
        <p:spPr>
          <a:xfrm>
            <a:off x="2686051" y="857250"/>
            <a:ext cx="1117935" cy="407804"/>
          </a:xfrm>
          <a:prstGeom prst="rect">
            <a:avLst/>
          </a:prstGeom>
          <a:noFill/>
        </p:spPr>
        <p:txBody>
          <a:bodyPr wrap="none" lIns="68580" tIns="34290" rIns="68580" bIns="34290" rtlCol="0">
            <a:spAutoFit/>
          </a:bodyPr>
          <a:lstStyle/>
          <a:p>
            <a:r>
              <a:rPr lang="en-US" sz="1100" dirty="0" err="1"/>
              <a:t>Beckhoff</a:t>
            </a:r>
            <a:r>
              <a:rPr lang="en-US" sz="1100" dirty="0"/>
              <a:t> EL3602</a:t>
            </a:r>
          </a:p>
          <a:p>
            <a:r>
              <a:rPr lang="en-US" sz="1100" dirty="0"/>
              <a:t>Differential input</a:t>
            </a:r>
          </a:p>
        </p:txBody>
      </p:sp>
    </p:spTree>
    <p:extLst>
      <p:ext uri="{BB962C8B-B14F-4D97-AF65-F5344CB8AC3E}">
        <p14:creationId xmlns:p14="http://schemas.microsoft.com/office/powerpoint/2010/main" val="2663600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3703</TotalTime>
  <Words>9410</Words>
  <Application>Microsoft Office PowerPoint</Application>
  <PresentationFormat>On-screen Show (16:9)</PresentationFormat>
  <Paragraphs>1616</Paragraphs>
  <Slides>112</Slides>
  <Notes>7</Notes>
  <HiddenSlides>0</HiddenSlides>
  <MMClips>0</MMClips>
  <ScaleCrop>false</ScaleCrop>
  <HeadingPairs>
    <vt:vector size="4" baseType="variant">
      <vt:variant>
        <vt:lpstr>Theme</vt:lpstr>
      </vt:variant>
      <vt:variant>
        <vt:i4>2</vt:i4>
      </vt:variant>
      <vt:variant>
        <vt:lpstr>Slide Titles</vt:lpstr>
      </vt:variant>
      <vt:variant>
        <vt:i4>112</vt:i4>
      </vt:variant>
    </vt:vector>
  </HeadingPairs>
  <TitlesOfParts>
    <vt:vector size="114" baseType="lpstr">
      <vt:lpstr>Legacy 169 JSR2017</vt:lpstr>
      <vt:lpstr>Office Theme</vt:lpstr>
      <vt:lpstr>LSST Camera Camera Body and Shutter Sub-System Status  Marco Oriunno LSST Camera CB&amp;S Sub-System Manager, SLAC  NSF/DOE Joint Status Review Aug 27th  - 30th , 2019</vt:lpstr>
      <vt:lpstr>Outline</vt:lpstr>
      <vt:lpstr>LSST Camera Elements</vt:lpstr>
      <vt:lpstr>Scope and Technical Status Shutter</vt:lpstr>
      <vt:lpstr>Shutter unit with shrouds removed</vt:lpstr>
      <vt:lpstr>Deliverables list</vt:lpstr>
      <vt:lpstr>Shutter - since last review</vt:lpstr>
      <vt:lpstr>Alternate Belt Material </vt:lpstr>
      <vt:lpstr>Light Box – Flat Field Testing</vt:lpstr>
      <vt:lpstr>Life Duration Test</vt:lpstr>
      <vt:lpstr>Shutter Electronics</vt:lpstr>
      <vt:lpstr>Shutter Instrumentation and Controls Overview</vt:lpstr>
      <vt:lpstr>Shutter Electronics Overview</vt:lpstr>
      <vt:lpstr>Shutter Electronics – Strongback</vt:lpstr>
      <vt:lpstr>Auxiliary Shutter Engineering Control Unit </vt:lpstr>
      <vt:lpstr>Manual for CCS Shutter System LCA-16765</vt:lpstr>
      <vt:lpstr>Motion Control – Requirements (Prototype Testing)</vt:lpstr>
      <vt:lpstr>Shutter Procurement Status</vt:lpstr>
      <vt:lpstr>Procurement status - Completed</vt:lpstr>
      <vt:lpstr>Insertion Tool – Dwg. Released, Parts Procured</vt:lpstr>
      <vt:lpstr>Shutter Blades Procurement</vt:lpstr>
      <vt:lpstr>Prototype Accomplishments</vt:lpstr>
      <vt:lpstr>Trial Panel – Phase I</vt:lpstr>
      <vt:lpstr>Blade modal and structural tests completed and FEA model correlated</vt:lpstr>
      <vt:lpstr>Final Production Blades Ready</vt:lpstr>
      <vt:lpstr>Blade Metrology Inspection</vt:lpstr>
      <vt:lpstr>Shutter Assembly Status </vt:lpstr>
      <vt:lpstr>Pending - Shutter Maintenance Procedures</vt:lpstr>
      <vt:lpstr>Pending  -LCA-15066, Verification Test Plan</vt:lpstr>
      <vt:lpstr>Blg.33 – Assembly and Testing Area</vt:lpstr>
      <vt:lpstr>Camera Body</vt:lpstr>
      <vt:lpstr>Camera Body Deliverable</vt:lpstr>
      <vt:lpstr>News since last review</vt:lpstr>
      <vt:lpstr>Camera Body deliverables – Status</vt:lpstr>
      <vt:lpstr>Camera Housing &amp; Shroud fabrication</vt:lpstr>
      <vt:lpstr>NCR, deviation approved – Unpainted regions</vt:lpstr>
      <vt:lpstr>Camera Housing and Shroud Assembled</vt:lpstr>
      <vt:lpstr>Purge System</vt:lpstr>
      <vt:lpstr>Deliverable and Capabilities</vt:lpstr>
      <vt:lpstr>Purge Kit Assembly in Utility Trunk</vt:lpstr>
      <vt:lpstr>Purge Cabinets – Status</vt:lpstr>
      <vt:lpstr>Mechanism Purge Cabinet under testing</vt:lpstr>
      <vt:lpstr>Outstanding Risks and Mitigations</vt:lpstr>
      <vt:lpstr>Definition of Risk and Risk Analysis</vt:lpstr>
      <vt:lpstr>Standardized risk management processes</vt:lpstr>
      <vt:lpstr>Hazards</vt:lpstr>
      <vt:lpstr>Hazard Analysis</vt:lpstr>
      <vt:lpstr>Top 5 hazards and mitigation</vt:lpstr>
      <vt:lpstr>Programmatic Status</vt:lpstr>
      <vt:lpstr>Tier 1 Previous Review - Subsystem organization</vt:lpstr>
      <vt:lpstr>CB&amp;S Performance as of June 2019</vt:lpstr>
      <vt:lpstr>CB&amp;S Estimate to complete status</vt:lpstr>
      <vt:lpstr>3.06.01.02 Camera Body Schedule and Cost variance</vt:lpstr>
      <vt:lpstr>3.06.02.02 Shutter Schedule and Cost variance</vt:lpstr>
      <vt:lpstr>Shutter - Schedule</vt:lpstr>
      <vt:lpstr>Camera Body &amp; Purge - Schedule</vt:lpstr>
      <vt:lpstr>Schedule and Milestones to completion</vt:lpstr>
      <vt:lpstr>Summary</vt:lpstr>
      <vt:lpstr>Supporting Material</vt:lpstr>
      <vt:lpstr>Camera Body w/ Purge Kit</vt:lpstr>
      <vt:lpstr>Verification Test - Pressure and Purge System</vt:lpstr>
      <vt:lpstr>CB&amp;S Baseline Changes since CD-2</vt:lpstr>
      <vt:lpstr>CB&amp;S Baseline Changes since CD-2 (cont.)</vt:lpstr>
      <vt:lpstr>CB&amp;P requirements and flow-down</vt:lpstr>
      <vt:lpstr>Camera body and purge system requirements</vt:lpstr>
      <vt:lpstr>Requirements verification process planning</vt:lpstr>
      <vt:lpstr>Camera Body requirements verification activities</vt:lpstr>
      <vt:lpstr>Purge System requirements verification activities</vt:lpstr>
      <vt:lpstr>Verification Matrix LCA-16771  (from req.s document LCA-55)</vt:lpstr>
      <vt:lpstr>Verification  Procedures</vt:lpstr>
      <vt:lpstr>Purge System Design &amp; Capabilities</vt:lpstr>
      <vt:lpstr>Mechanism Purge Cabinet - LCA-14440</vt:lpstr>
      <vt:lpstr>Volume Purge Cabinet - LCA-14323</vt:lpstr>
      <vt:lpstr>Purge Kit Assembly, Isolated View - LCA-14471</vt:lpstr>
      <vt:lpstr>Drive Train – Drive Module Details</vt:lpstr>
      <vt:lpstr>Shutter prototype</vt:lpstr>
      <vt:lpstr>Shutter Light Box Test Unit</vt:lpstr>
      <vt:lpstr>Shutter Light Box Test Unit – Flat Field Source</vt:lpstr>
      <vt:lpstr>Shutter Light Box Test Unit – Detector setup</vt:lpstr>
      <vt:lpstr>Shutter Light Box Test Unit – Scan result</vt:lpstr>
      <vt:lpstr>Shutter Light Box Test Unit – Scan result cont.</vt:lpstr>
      <vt:lpstr>Shutter Light Box Test Unit – Scan result cont.</vt:lpstr>
      <vt:lpstr>Shutter Light Box Test Unit – Scan result cont.</vt:lpstr>
      <vt:lpstr>Shutter Light Box Test Unit – Scan result cont.</vt:lpstr>
      <vt:lpstr>Shutter Electronics - Enclosure</vt:lpstr>
      <vt:lpstr>Shutter Electronics – Electrical Diagram</vt:lpstr>
      <vt:lpstr>Life Duration Test</vt:lpstr>
      <vt:lpstr>Beckhoff Configuration</vt:lpstr>
      <vt:lpstr>Shutter Electronics – Timing Module</vt:lpstr>
      <vt:lpstr>Motion Control</vt:lpstr>
      <vt:lpstr>S-Curve Motion Profile</vt:lpstr>
      <vt:lpstr>S-Curve Shutter Motion</vt:lpstr>
      <vt:lpstr>Hall-Effect Sensor Motion Profile</vt:lpstr>
      <vt:lpstr>Hall-Effect Sensor Motion Profile</vt:lpstr>
      <vt:lpstr>Blade Motion Uniformity</vt:lpstr>
      <vt:lpstr>Shutter Exposure Timing</vt:lpstr>
      <vt:lpstr>Hall-Effect Sensor Motion Profile</vt:lpstr>
      <vt:lpstr>Power Requirement cont.</vt:lpstr>
      <vt:lpstr>Power Requirement</vt:lpstr>
      <vt:lpstr>Software Protection</vt:lpstr>
      <vt:lpstr>Software Protection</vt:lpstr>
      <vt:lpstr>Corrective actions from the prototype blades</vt:lpstr>
      <vt:lpstr>Blade prototyping helped define design details to improve manufacturability</vt:lpstr>
      <vt:lpstr>LSST Shutter Blade Shipping Plan</vt:lpstr>
      <vt:lpstr>Shutter Assembly Procedures</vt:lpstr>
      <vt:lpstr>Test Procedure: Exposure Trajectory</vt:lpstr>
      <vt:lpstr>Test Procedure: Light Leak</vt:lpstr>
      <vt:lpstr>Test Procedure: Shutter Functional</vt:lpstr>
      <vt:lpstr>Test Procedure: Modes Assessment</vt:lpstr>
      <vt:lpstr>Test Procedure: Radiation</vt:lpstr>
      <vt:lpstr>LCA-16648, Shutter Verification Matrix (excerpt)</vt:lpstr>
      <vt:lpstr>Response to 2018 NSF/DOE Status Review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SLAC</cp:lastModifiedBy>
  <cp:revision>314</cp:revision>
  <cp:lastPrinted>2018-06-04T19:07:49Z</cp:lastPrinted>
  <dcterms:created xsi:type="dcterms:W3CDTF">2018-04-26T20:33:17Z</dcterms:created>
  <dcterms:modified xsi:type="dcterms:W3CDTF">2019-07-25T04:48:23Z</dcterms:modified>
</cp:coreProperties>
</file>