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7" r:id="rId2"/>
    <p:sldId id="259" r:id="rId3"/>
    <p:sldId id="296" r:id="rId4"/>
    <p:sldId id="291" r:id="rId5"/>
    <p:sldId id="292" r:id="rId6"/>
    <p:sldId id="295" r:id="rId7"/>
    <p:sldId id="304" r:id="rId8"/>
    <p:sldId id="294" r:id="rId9"/>
    <p:sldId id="303" r:id="rId10"/>
    <p:sldId id="302" r:id="rId11"/>
    <p:sldId id="301" r:id="rId12"/>
    <p:sldId id="297" r:id="rId13"/>
    <p:sldId id="298" r:id="rId14"/>
    <p:sldId id="299" r:id="rId15"/>
    <p:sldId id="300" r:id="rId16"/>
    <p:sldId id="293" r:id="rId17"/>
    <p:sldId id="305" r:id="rId18"/>
    <p:sldId id="306" r:id="rId19"/>
    <p:sldId id="309" r:id="rId20"/>
    <p:sldId id="307" r:id="rId21"/>
    <p:sldId id="308" r:id="rId22"/>
    <p:sldId id="310" r:id="rId23"/>
    <p:sldId id="28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1" autoAdjust="0"/>
    <p:restoredTop sz="95000" autoAdjust="0"/>
  </p:normalViewPr>
  <p:slideViewPr>
    <p:cSldViewPr>
      <p:cViewPr varScale="1">
        <p:scale>
          <a:sx n="124" d="100"/>
          <a:sy n="124" d="100"/>
        </p:scale>
        <p:origin x="12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1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33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4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1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6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97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1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4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61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5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9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8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27-30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bg1"/>
              </a:gs>
              <a:gs pos="57000">
                <a:schemeClr val="bg1"/>
              </a:gs>
              <a:gs pos="0">
                <a:srgbClr val="4281B0"/>
              </a:gs>
              <a:gs pos="50000">
                <a:srgbClr val="FFFFFF"/>
              </a:gs>
              <a:gs pos="100000">
                <a:srgbClr val="4F81B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52400" y="4972051"/>
            <a:ext cx="8839200" cy="14644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602016" algn="r"/>
              </a:tabLst>
              <a:defRPr sz="900" b="1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	</a:t>
            </a:r>
            <a:fld id="{1BE9A81E-27D7-4692-85B8-93898ECD2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lsst_cutaway_final_small0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43" y="1986643"/>
            <a:ext cx="5109028" cy="2748643"/>
          </a:xfrm>
          <a:prstGeom prst="rect">
            <a:avLst/>
          </a:prstGeom>
        </p:spPr>
      </p:pic>
      <p:pic>
        <p:nvPicPr>
          <p:cNvPr id="8" name="Picture 10" descr="LogoW-ShadowTransB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14" y="0"/>
            <a:ext cx="198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40230" y="898073"/>
            <a:ext cx="7634514" cy="2274141"/>
          </a:xfrm>
        </p:spPr>
        <p:txBody>
          <a:bodyPr anchor="t"/>
          <a:lstStyle>
            <a:lvl1pPr algn="r"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81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</a:t>
            </a:r>
            <a:r>
              <a:rPr lang="en-US" sz="1000" baseline="0" dirty="0">
                <a:solidFill>
                  <a:prstClr val="white">
                    <a:lumMod val="65000"/>
                  </a:prstClr>
                </a:solidFill>
              </a:rPr>
              <a:t> Status Review</a:t>
            </a: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 • Tucson  • </a:t>
            </a:r>
            <a:r>
              <a:rPr lang="en-US" sz="1000" baseline="0" dirty="0">
                <a:solidFill>
                  <a:prstClr val="white">
                    <a:lumMod val="65000"/>
                  </a:prstClr>
                </a:solidFill>
              </a:rPr>
              <a:t>August 27</a:t>
            </a:r>
            <a:r>
              <a:rPr lang="en-US" sz="1000" baseline="30000" dirty="0">
                <a:solidFill>
                  <a:prstClr val="white">
                    <a:lumMod val="65000"/>
                  </a:prstClr>
                </a:solidFill>
              </a:rPr>
              <a:t>th</a:t>
            </a:r>
            <a:r>
              <a:rPr lang="en-US" sz="1000" baseline="0" dirty="0">
                <a:solidFill>
                  <a:prstClr val="white">
                    <a:lumMod val="65000"/>
                  </a:prstClr>
                </a:solidFill>
              </a:rPr>
              <a:t> – 30th</a:t>
            </a:r>
            <a:endParaRPr lang="en-US" sz="10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 LSST CAMERA EVMS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Craig Brackett</a:t>
            </a:r>
            <a:br>
              <a:rPr lang="en-US" dirty="0"/>
            </a:br>
            <a:r>
              <a:rPr lang="en-US" dirty="0"/>
              <a:t>LSST Camera/PMCS Lead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dirty="0"/>
              <a:t>August 27-30,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209550"/>
            <a:ext cx="6400800" cy="2286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Work Authorization Document (WAD)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9" y="782906"/>
            <a:ext cx="6174205" cy="39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3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33350"/>
            <a:ext cx="6248400" cy="3810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Budget and Funding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7781" y="726395"/>
            <a:ext cx="5524601" cy="40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03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33350"/>
            <a:ext cx="6781800" cy="3810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CSSR Report May-19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0150"/>
            <a:ext cx="8534400" cy="17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9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33350"/>
            <a:ext cx="6477000" cy="3048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Trend Chart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8" y="859860"/>
            <a:ext cx="7545472" cy="376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5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33350"/>
            <a:ext cx="6324600" cy="3810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Look Ahead Data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76350"/>
            <a:ext cx="862415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5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3350"/>
            <a:ext cx="6324600" cy="38100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Hammer CPR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0932"/>
            <a:ext cx="8179047" cy="392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07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Hammer Work Package Details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056"/>
            <a:ext cx="7162800" cy="415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19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Hammer Variance Reporting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63855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819150"/>
            <a:ext cx="8604339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77640"/>
            <a:ext cx="1657350" cy="238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077640"/>
            <a:ext cx="1809750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087165"/>
            <a:ext cx="1390650" cy="219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9C43E0-DF0B-44C5-9226-1280BC436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472757"/>
            <a:ext cx="2221106" cy="347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B799B-7CF8-4FDF-9688-16BACDB10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2365336"/>
            <a:ext cx="2562052" cy="562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FBD380-302B-4CA8-8F98-91CCDAB54A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2443336"/>
            <a:ext cx="2494980" cy="4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BCR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1F923-095E-49A0-8D71-351536ED3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15" y="520268"/>
            <a:ext cx="4352982" cy="41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99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/>
              <a:t>EAC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651300"/>
            <a:ext cx="8229600" cy="40540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EAC are updated in accordance with the SLAC PM system description</a:t>
            </a:r>
          </a:p>
          <a:p>
            <a:r>
              <a:rPr lang="en-US" sz="2000" dirty="0"/>
              <a:t>EAC are reviewed and updated on a monthly basis (as needed)</a:t>
            </a:r>
          </a:p>
          <a:p>
            <a:pPr lvl="1"/>
            <a:r>
              <a:rPr lang="en-US" sz="2000" dirty="0"/>
              <a:t>Variance data and performance indicators are used to assess and validate current EAC</a:t>
            </a:r>
          </a:p>
          <a:p>
            <a:pPr lvl="1"/>
            <a:r>
              <a:rPr lang="en-US" sz="2000" dirty="0"/>
              <a:t>Based on assessment, CAM’s can request to update EAC</a:t>
            </a:r>
          </a:p>
          <a:p>
            <a:r>
              <a:rPr lang="en-US" sz="2000" dirty="0"/>
              <a:t>A Comprehensive EAC is performed annually</a:t>
            </a:r>
          </a:p>
          <a:p>
            <a:pPr lvl="1"/>
            <a:r>
              <a:rPr lang="en-US" sz="2000" dirty="0"/>
              <a:t>FY20 planned for Oct19</a:t>
            </a:r>
          </a:p>
          <a:p>
            <a:r>
              <a:rPr lang="en-US" sz="2000" dirty="0"/>
              <a:t>EAC changes are controlled and approved by the project Director/manager</a:t>
            </a:r>
          </a:p>
          <a:p>
            <a:pPr lvl="1"/>
            <a:r>
              <a:rPr lang="en-US" sz="2000" dirty="0"/>
              <a:t>An EAC substantiation form is used to approve  and document all EAC updated</a:t>
            </a:r>
          </a:p>
          <a:p>
            <a:pPr lvl="1"/>
            <a:r>
              <a:rPr lang="en-US" sz="2000" dirty="0"/>
              <a:t>Substantiation forms include ETC Details and Reasons for Change</a:t>
            </a:r>
          </a:p>
        </p:txBody>
      </p:sp>
    </p:spTree>
    <p:extLst>
      <p:ext uri="{BB962C8B-B14F-4D97-AF65-F5344CB8AC3E}">
        <p14:creationId xmlns:p14="http://schemas.microsoft.com/office/powerpoint/2010/main" val="56283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199" y="895350"/>
            <a:ext cx="8229601" cy="3386138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SLAC Certified PM System Overview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System Overview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Schedule Assumptions/Development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PMCS Project Documents/Tools</a:t>
            </a:r>
          </a:p>
          <a:p>
            <a:pPr marL="0" indent="0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0" y="853984"/>
            <a:ext cx="7576800" cy="392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EAC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ABB63F-AD21-4305-81DA-B69018BB8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553" y="604209"/>
            <a:ext cx="807188" cy="3928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69A6B2-EABE-4E4F-918D-79D810F4B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876" y="624170"/>
            <a:ext cx="1096109" cy="369569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8" idx="2"/>
          </p:cNvCxnSpPr>
          <p:nvPr/>
        </p:nvCxnSpPr>
        <p:spPr>
          <a:xfrm flipH="1">
            <a:off x="5943600" y="997012"/>
            <a:ext cx="169547" cy="463380"/>
          </a:xfrm>
          <a:prstGeom prst="straightConnector1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3" idx="2"/>
          </p:cNvCxnSpPr>
          <p:nvPr/>
        </p:nvCxnSpPr>
        <p:spPr>
          <a:xfrm flipH="1">
            <a:off x="6698876" y="993739"/>
            <a:ext cx="548055" cy="466653"/>
          </a:xfrm>
          <a:prstGeom prst="straightConnector1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2"/>
          </p:cNvCxnSpPr>
          <p:nvPr/>
        </p:nvCxnSpPr>
        <p:spPr>
          <a:xfrm flipH="1">
            <a:off x="7162800" y="993739"/>
            <a:ext cx="84131" cy="466653"/>
          </a:xfrm>
          <a:prstGeom prst="straightConnector1">
            <a:avLst/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63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PMCS Project Documents/Tools -</a:t>
            </a:r>
            <a:br>
              <a:rPr lang="en-US" dirty="0"/>
            </a:br>
            <a:r>
              <a:rPr lang="en-US" dirty="0"/>
              <a:t>EAC Substantiation Form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2ABE4-280B-40B0-A21E-8064225C8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42950"/>
            <a:ext cx="7239000" cy="4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5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7150"/>
            <a:ext cx="5638800" cy="494110"/>
          </a:xfrm>
        </p:spPr>
        <p:txBody>
          <a:bodyPr/>
          <a:lstStyle/>
          <a:p>
            <a:pPr algn="l"/>
            <a:r>
              <a:rPr lang="en-US" dirty="0"/>
              <a:t>LSST Camera Project is Using PMCS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819150"/>
            <a:ext cx="8229600" cy="31051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LSST is using a PM System that has been successfully implemented on several projects across SLAC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LSST management team is using the PM system to manage it’s baseline and variances are being effectively managed</a:t>
            </a:r>
          </a:p>
        </p:txBody>
      </p:sp>
    </p:spTree>
    <p:extLst>
      <p:ext uri="{BB962C8B-B14F-4D97-AF65-F5344CB8AC3E}">
        <p14:creationId xmlns:p14="http://schemas.microsoft.com/office/powerpoint/2010/main" val="315943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7369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133350"/>
            <a:ext cx="6248400" cy="381000"/>
          </a:xfrm>
        </p:spPr>
        <p:txBody>
          <a:bodyPr/>
          <a:lstStyle/>
          <a:p>
            <a:pPr algn="l"/>
            <a:r>
              <a:rPr lang="en-US" dirty="0"/>
              <a:t>Certified PM System is documented by controlled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5" y="914400"/>
            <a:ext cx="8309568" cy="531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37" y="1809750"/>
            <a:ext cx="8087863" cy="27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2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381000"/>
          </a:xfrm>
        </p:spPr>
        <p:txBody>
          <a:bodyPr/>
          <a:lstStyle/>
          <a:p>
            <a:pPr algn="l"/>
            <a:r>
              <a:rPr lang="en-US" dirty="0"/>
              <a:t>Certified PM System is documented by controlled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96" y="819150"/>
            <a:ext cx="8309568" cy="5310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64" y="1581151"/>
            <a:ext cx="3926164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288" y="1428749"/>
            <a:ext cx="3265712" cy="33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System Overview (Tools &amp; Processes)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698809"/>
            <a:ext cx="6670136" cy="41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3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133350"/>
            <a:ext cx="6172200" cy="417910"/>
          </a:xfrm>
        </p:spPr>
        <p:txBody>
          <a:bodyPr/>
          <a:lstStyle/>
          <a:p>
            <a:pPr algn="l"/>
            <a:r>
              <a:rPr lang="en-US" dirty="0"/>
              <a:t>System Overview (Monthly PMCS Calendar)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67782"/>
            <a:ext cx="6553200" cy="36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96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133350"/>
            <a:ext cx="5638800" cy="417910"/>
          </a:xfrm>
        </p:spPr>
        <p:txBody>
          <a:bodyPr/>
          <a:lstStyle/>
          <a:p>
            <a:pPr algn="l"/>
            <a:r>
              <a:rPr lang="en-US" dirty="0"/>
              <a:t>Project Schedule Assumptions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8" y="742950"/>
            <a:ext cx="8688959" cy="41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3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133350"/>
            <a:ext cx="5638800" cy="417910"/>
          </a:xfrm>
        </p:spPr>
        <p:txBody>
          <a:bodyPr/>
          <a:lstStyle/>
          <a:p>
            <a:pPr algn="l"/>
            <a:r>
              <a:rPr lang="en-US" dirty="0"/>
              <a:t>Project Schedule is Well Developed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42951"/>
            <a:ext cx="7467600" cy="40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9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33350"/>
            <a:ext cx="6705600" cy="304800"/>
          </a:xfrm>
        </p:spPr>
        <p:txBody>
          <a:bodyPr/>
          <a:lstStyle/>
          <a:p>
            <a:pPr algn="l"/>
            <a:r>
              <a:rPr lang="en-US" dirty="0">
                <a:ea typeface="ＭＳ Ｐゴシック"/>
                <a:cs typeface="ＭＳ Ｐゴシック"/>
              </a:rPr>
              <a:t>PMCS Project Documents/Tools</a:t>
            </a:r>
            <a:br>
              <a:rPr lang="en-US" dirty="0">
                <a:ea typeface="ＭＳ Ｐゴシック"/>
                <a:cs typeface="ＭＳ Ｐゴシック"/>
              </a:rPr>
            </a:br>
            <a:r>
              <a:rPr lang="en-US" dirty="0">
                <a:ea typeface="ＭＳ Ｐゴシック"/>
                <a:cs typeface="ＭＳ Ｐゴシック"/>
              </a:rPr>
              <a:t>Responsibility Assignment Matrix (Summary RAM)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72195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"/>
          <a:stretch/>
        </p:blipFill>
        <p:spPr bwMode="auto">
          <a:xfrm>
            <a:off x="1247775" y="742950"/>
            <a:ext cx="6296025" cy="40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70955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464</TotalTime>
  <Words>419</Words>
  <Application>Microsoft Office PowerPoint</Application>
  <PresentationFormat>On-screen Show (16:9)</PresentationFormat>
  <Paragraphs>75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Lucida Grande</vt:lpstr>
      <vt:lpstr>Legacy 169 JSR2017</vt:lpstr>
      <vt:lpstr>DOE LSST CAMERA EVMS  Craig Brackett LSST Camera/PMCS Lead  NSF/DOE Joint Status Review August 27-30, 2019</vt:lpstr>
      <vt:lpstr>Outline</vt:lpstr>
      <vt:lpstr>Certified PM System is documented by controlled procedures</vt:lpstr>
      <vt:lpstr>Certified PM System is documented by controlled procedures</vt:lpstr>
      <vt:lpstr>System Overview (Tools &amp; Processes)</vt:lpstr>
      <vt:lpstr>System Overview (Monthly PMCS Calendar)</vt:lpstr>
      <vt:lpstr>Project Schedule Assumptions</vt:lpstr>
      <vt:lpstr>Project Schedule is Well Developed</vt:lpstr>
      <vt:lpstr>PMCS Project Documents/Tools Responsibility Assignment Matrix (Summary RAM)</vt:lpstr>
      <vt:lpstr>PMCS Project Documents/Tools - Work Authorization Document (WAD)</vt:lpstr>
      <vt:lpstr>PMCS Project Documents/Tools - Budget and Funding Analysis</vt:lpstr>
      <vt:lpstr>PMCS Project Documents/Tools - CSSR Report May-19</vt:lpstr>
      <vt:lpstr>PMCS Project Documents/Tools - Trend Chart</vt:lpstr>
      <vt:lpstr>PMCS Project Documents/Tools - Look Ahead Data</vt:lpstr>
      <vt:lpstr>PMCS Project Documents/Tools - Hammer CPR</vt:lpstr>
      <vt:lpstr>PMCS Project Documents/Tools - Hammer Work Package Details</vt:lpstr>
      <vt:lpstr>PMCS Project Documents/Tools - Hammer Variance Reporting</vt:lpstr>
      <vt:lpstr>PMCS Project Documents/Tools - BCR Form</vt:lpstr>
      <vt:lpstr>PMCS Project Documents/Tools - EAC Process</vt:lpstr>
      <vt:lpstr>PMCS Project Documents/Tools - EAC Analysis</vt:lpstr>
      <vt:lpstr>PMCS Project Documents/Tools - EAC Substantiation Form</vt:lpstr>
      <vt:lpstr>LSST Camera Project is Using PMCS</vt:lpstr>
      <vt:lpstr>End of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Riot, Vincent J.</cp:lastModifiedBy>
  <cp:revision>122</cp:revision>
  <dcterms:created xsi:type="dcterms:W3CDTF">2018-04-26T20:33:17Z</dcterms:created>
  <dcterms:modified xsi:type="dcterms:W3CDTF">2019-07-24T18:25:50Z</dcterms:modified>
</cp:coreProperties>
</file>