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59" r:id="rId3"/>
    <p:sldId id="296" r:id="rId4"/>
    <p:sldId id="291" r:id="rId5"/>
    <p:sldId id="292" r:id="rId6"/>
    <p:sldId id="295" r:id="rId7"/>
    <p:sldId id="304" r:id="rId8"/>
    <p:sldId id="297" r:id="rId9"/>
    <p:sldId id="298" r:id="rId10"/>
    <p:sldId id="300" r:id="rId11"/>
    <p:sldId id="293" r:id="rId12"/>
    <p:sldId id="305" r:id="rId13"/>
    <p:sldId id="306" r:id="rId14"/>
    <p:sldId id="309" r:id="rId15"/>
    <p:sldId id="310" r:id="rId16"/>
    <p:sldId id="28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1" autoAdjust="0"/>
    <p:restoredTop sz="95000" autoAdjust="0"/>
  </p:normalViewPr>
  <p:slideViewPr>
    <p:cSldViewPr>
      <p:cViewPr>
        <p:scale>
          <a:sx n="142" d="100"/>
          <a:sy n="142" d="100"/>
        </p:scale>
        <p:origin x="-978" y="-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6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7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August 27-30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bg1"/>
              </a:gs>
              <a:gs pos="57000">
                <a:schemeClr val="bg1"/>
              </a:gs>
              <a:gs pos="0">
                <a:srgbClr val="4281B0"/>
              </a:gs>
              <a:gs pos="50000">
                <a:srgbClr val="FFFFFF"/>
              </a:gs>
              <a:gs pos="100000">
                <a:srgbClr val="4F81B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52400" y="4972051"/>
            <a:ext cx="8839200" cy="1464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602016" algn="r"/>
              </a:tabLst>
              <a:defRPr sz="900" b="1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	</a:t>
            </a:r>
            <a:fld id="{1BE9A81E-27D7-4692-85B8-93898ECD2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lsst_cutaway_final_small0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43" y="1986643"/>
            <a:ext cx="5109028" cy="2748643"/>
          </a:xfrm>
          <a:prstGeom prst="rect">
            <a:avLst/>
          </a:prstGeom>
        </p:spPr>
      </p:pic>
      <p:pic>
        <p:nvPicPr>
          <p:cNvPr id="8" name="Picture 10" descr="LogoW-ShadowTransB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14" y="0"/>
            <a:ext cx="198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0230" y="898073"/>
            <a:ext cx="7634514" cy="2274141"/>
          </a:xfrm>
        </p:spPr>
        <p:txBody>
          <a:bodyPr anchor="t"/>
          <a:lstStyle>
            <a:lvl1pPr algn="r"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81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 Status Review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 • Tucson  • </a:t>
            </a:r>
            <a:r>
              <a:rPr lang="en-US" sz="1000" baseline="0" dirty="0" smtClean="0">
                <a:solidFill>
                  <a:prstClr val="white">
                    <a:lumMod val="65000"/>
                  </a:prstClr>
                </a:solidFill>
              </a:rPr>
              <a:t>August 27</a:t>
            </a:r>
            <a:r>
              <a:rPr lang="en-US" sz="1000" baseline="30000" dirty="0" smtClean="0">
                <a:solidFill>
                  <a:prstClr val="white">
                    <a:lumMod val="65000"/>
                  </a:prstClr>
                </a:solidFill>
              </a:rPr>
              <a:t>th</a:t>
            </a:r>
            <a:r>
              <a:rPr lang="en-US" sz="1000" baseline="0" dirty="0" smtClean="0">
                <a:solidFill>
                  <a:prstClr val="white">
                    <a:lumMod val="65000"/>
                  </a:prstClr>
                </a:solidFill>
              </a:rPr>
              <a:t> – 30th</a:t>
            </a:r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DOE LSST </a:t>
            </a:r>
            <a:r>
              <a:rPr lang="en-US" dirty="0" smtClean="0"/>
              <a:t>Commissioning </a:t>
            </a:r>
            <a:r>
              <a:rPr lang="en-US" dirty="0" smtClean="0"/>
              <a:t>EVMS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Craig Brackett</a:t>
            </a:r>
            <a:br>
              <a:rPr lang="en-US" dirty="0"/>
            </a:br>
            <a:r>
              <a:rPr lang="en-US" dirty="0"/>
              <a:t>LSST Camera/PMCS Lead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 smtClean="0"/>
              <a:t>August 27-30,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324600" cy="3810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Hammer CPR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1735"/>
            <a:ext cx="8991600" cy="28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Hammer Work Package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7315200" cy="405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9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Hammer Variance Reporting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63855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20050" cy="18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0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 smtClean="0"/>
              <a:t>Changes Documented on LCR’s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66750"/>
            <a:ext cx="6419850" cy="42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9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smtClean="0"/>
              <a:t>EAC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651300"/>
            <a:ext cx="8229600" cy="40540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EAC are updated in accordance with the SLAC PM system description</a:t>
            </a:r>
          </a:p>
          <a:p>
            <a:r>
              <a:rPr lang="en-US" sz="2000" dirty="0"/>
              <a:t>EAC are reviewed and updated on a monthly basis (as needed)</a:t>
            </a:r>
          </a:p>
          <a:p>
            <a:pPr lvl="1"/>
            <a:r>
              <a:rPr lang="en-US" sz="2000" dirty="0"/>
              <a:t>Variance data and performance indicators are used to assess and validate current EAC</a:t>
            </a:r>
          </a:p>
          <a:p>
            <a:pPr lvl="1"/>
            <a:r>
              <a:rPr lang="en-US" sz="2000" dirty="0"/>
              <a:t>Based on assessment, CAM’s can request to update EAC</a:t>
            </a:r>
          </a:p>
          <a:p>
            <a:r>
              <a:rPr lang="en-US" sz="2000" dirty="0"/>
              <a:t>A Comprehensive EAC is performed annually</a:t>
            </a:r>
          </a:p>
          <a:p>
            <a:pPr lvl="1"/>
            <a:r>
              <a:rPr lang="en-US" sz="2000" dirty="0" smtClean="0"/>
              <a:t>First one is planned for FY20 in </a:t>
            </a:r>
            <a:r>
              <a:rPr lang="en-US" sz="2000" dirty="0" smtClean="0"/>
              <a:t>Oct19</a:t>
            </a:r>
            <a:endParaRPr lang="en-US" sz="2000" dirty="0"/>
          </a:p>
          <a:p>
            <a:r>
              <a:rPr lang="en-US" sz="2000" dirty="0"/>
              <a:t>EAC changes </a:t>
            </a:r>
            <a:r>
              <a:rPr lang="en-US" sz="2000" dirty="0" smtClean="0"/>
              <a:t>are agreed upon with project management and documented on the EAC change log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83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LSST </a:t>
            </a:r>
            <a:r>
              <a:rPr lang="en-US" dirty="0" err="1" smtClean="0"/>
              <a:t>Commisioning</a:t>
            </a:r>
            <a:r>
              <a:rPr lang="en-US" dirty="0" smtClean="0"/>
              <a:t> </a:t>
            </a:r>
            <a:r>
              <a:rPr lang="en-US" dirty="0"/>
              <a:t>Project is Using PMCS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819150"/>
            <a:ext cx="8229600" cy="31051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LSST is using a PM System that has been successfully implemented on several projects across SLAC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LSST management team is using the PM system to manage it’s baseline and variances are being effectively managed</a:t>
            </a:r>
          </a:p>
        </p:txBody>
      </p:sp>
    </p:spTree>
    <p:extLst>
      <p:ext uri="{BB962C8B-B14F-4D97-AF65-F5344CB8AC3E}">
        <p14:creationId xmlns:p14="http://schemas.microsoft.com/office/powerpoint/2010/main" val="315943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7369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199" y="895350"/>
            <a:ext cx="8229601" cy="338613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SLAC Certified PM System Overview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System Overview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Schedule Assumptions/Development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PMCS Project Documents/Tools</a:t>
            </a:r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133350"/>
            <a:ext cx="6248400" cy="381000"/>
          </a:xfrm>
        </p:spPr>
        <p:txBody>
          <a:bodyPr/>
          <a:lstStyle/>
          <a:p>
            <a:pPr algn="l"/>
            <a:r>
              <a:rPr lang="en-US" dirty="0"/>
              <a:t>Certified PM System is documented by controlled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5" y="914400"/>
            <a:ext cx="8309568" cy="531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7" y="1809750"/>
            <a:ext cx="8087863" cy="27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2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381000"/>
          </a:xfrm>
        </p:spPr>
        <p:txBody>
          <a:bodyPr/>
          <a:lstStyle/>
          <a:p>
            <a:pPr algn="l"/>
            <a:r>
              <a:rPr lang="en-US" dirty="0"/>
              <a:t>Certified PM System is documented by controlled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96" y="819150"/>
            <a:ext cx="8309568" cy="5310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64" y="1581151"/>
            <a:ext cx="3926164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88" y="1428749"/>
            <a:ext cx="3265712" cy="33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 Overview (Tools &amp; Processes)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698809"/>
            <a:ext cx="6670136" cy="4158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448" y="2031626"/>
            <a:ext cx="2743200" cy="2667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143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Schedule baseline and progress is all processed within the NSF P6 system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02093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172200" cy="417910"/>
          </a:xfrm>
        </p:spPr>
        <p:txBody>
          <a:bodyPr/>
          <a:lstStyle/>
          <a:p>
            <a:pPr algn="l"/>
            <a:r>
              <a:rPr lang="en-US" dirty="0"/>
              <a:t>System Overview (Monthly PMCS Calendar)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7782"/>
            <a:ext cx="6553200" cy="36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6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133350"/>
            <a:ext cx="5867400" cy="417910"/>
          </a:xfrm>
        </p:spPr>
        <p:txBody>
          <a:bodyPr/>
          <a:lstStyle/>
          <a:p>
            <a:pPr algn="l"/>
            <a:r>
              <a:rPr lang="en-US" dirty="0"/>
              <a:t>Project Schedule </a:t>
            </a:r>
            <a:r>
              <a:rPr lang="en-US" dirty="0" smtClean="0"/>
              <a:t>Assumptions/Development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9535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DOE Commissioning is baselined and tracked with the NSF master resource loaded schedule</a:t>
            </a:r>
          </a:p>
          <a:p>
            <a:pPr lvl="1"/>
            <a:r>
              <a:rPr lang="en-US" dirty="0" smtClean="0"/>
              <a:t>DOE activities are resource loaded and are separate from NSF activities</a:t>
            </a:r>
          </a:p>
          <a:p>
            <a:pPr lvl="1"/>
            <a:r>
              <a:rPr lang="en-US" dirty="0" smtClean="0"/>
              <a:t>All changes are under configuration control</a:t>
            </a:r>
          </a:p>
          <a:p>
            <a:pPr lvl="1"/>
            <a:r>
              <a:rPr lang="en-US" dirty="0" smtClean="0"/>
              <a:t>Resource loaded activities are based on CAM developed BOE</a:t>
            </a:r>
          </a:p>
          <a:p>
            <a:pPr lvl="1"/>
            <a:r>
              <a:rPr lang="en-US" dirty="0" smtClean="0"/>
              <a:t>Schedule is logically linked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33350"/>
            <a:ext cx="6781800" cy="3810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CSSR Report </a:t>
            </a:r>
            <a:r>
              <a:rPr lang="en-US" dirty="0" smtClean="0"/>
              <a:t>May-19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" y="1581150"/>
            <a:ext cx="9071498" cy="21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9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477000" cy="3048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Trend Chart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/>
          <a:stretch/>
        </p:blipFill>
        <p:spPr bwMode="auto">
          <a:xfrm>
            <a:off x="533400" y="860612"/>
            <a:ext cx="8305800" cy="38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50452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549</TotalTime>
  <Words>362</Words>
  <Application>Microsoft Office PowerPoint</Application>
  <PresentationFormat>On-screen Show (16:9)</PresentationFormat>
  <Paragraphs>61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Legacy 169 JSR2017</vt:lpstr>
      <vt:lpstr>DOE LSST Commissioning EVMS  Craig Brackett LSST Camera/PMCS Lead  NSF/DOE Joint Status Review August 27-30, 2019</vt:lpstr>
      <vt:lpstr>Outline</vt:lpstr>
      <vt:lpstr>Certified PM System is documented by controlled procedures</vt:lpstr>
      <vt:lpstr>Certified PM System is documented by controlled procedures</vt:lpstr>
      <vt:lpstr>System Overview (Tools &amp; Processes)</vt:lpstr>
      <vt:lpstr>System Overview (Monthly PMCS Calendar)</vt:lpstr>
      <vt:lpstr>Project Schedule Assumptions/Development</vt:lpstr>
      <vt:lpstr>PMCS Project Documents/Tools - CSSR Report May-19</vt:lpstr>
      <vt:lpstr>PMCS Project Documents/Tools - Trend Chart</vt:lpstr>
      <vt:lpstr>PMCS Project Documents/Tools - Hammer CPR</vt:lpstr>
      <vt:lpstr>PMCS Project Documents/Tools - Hammer Work Package Details</vt:lpstr>
      <vt:lpstr>PMCS Project Documents/Tools - Hammer Variance Reporting</vt:lpstr>
      <vt:lpstr>PMCS Project Documents/Tools - Changes Documented on LCR’s</vt:lpstr>
      <vt:lpstr>PMCS Project Documents/Tools - EAC Process</vt:lpstr>
      <vt:lpstr>LSST Commisioning Project is Using PMCS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Brackett, Craig A.</cp:lastModifiedBy>
  <cp:revision>127</cp:revision>
  <dcterms:created xsi:type="dcterms:W3CDTF">2018-04-26T20:33:17Z</dcterms:created>
  <dcterms:modified xsi:type="dcterms:W3CDTF">2019-07-19T22:57:43Z</dcterms:modified>
</cp:coreProperties>
</file>