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6"/>
  </p:notesMasterIdLst>
  <p:sldIdLst>
    <p:sldId id="257" r:id="rId2"/>
    <p:sldId id="836" r:id="rId3"/>
    <p:sldId id="918" r:id="rId4"/>
    <p:sldId id="915" r:id="rId5"/>
    <p:sldId id="916" r:id="rId6"/>
    <p:sldId id="917" r:id="rId7"/>
    <p:sldId id="266" r:id="rId8"/>
    <p:sldId id="833" r:id="rId9"/>
    <p:sldId id="834" r:id="rId10"/>
    <p:sldId id="889" r:id="rId11"/>
    <p:sldId id="887" r:id="rId12"/>
    <p:sldId id="888" r:id="rId13"/>
    <p:sldId id="890" r:id="rId14"/>
    <p:sldId id="891" r:id="rId15"/>
    <p:sldId id="892" r:id="rId16"/>
    <p:sldId id="902" r:id="rId17"/>
    <p:sldId id="903" r:id="rId18"/>
    <p:sldId id="901" r:id="rId19"/>
    <p:sldId id="896" r:id="rId20"/>
    <p:sldId id="842" r:id="rId21"/>
    <p:sldId id="839" r:id="rId22"/>
    <p:sldId id="840" r:id="rId23"/>
    <p:sldId id="876" r:id="rId24"/>
    <p:sldId id="904" r:id="rId25"/>
    <p:sldId id="900" r:id="rId26"/>
    <p:sldId id="905" r:id="rId27"/>
    <p:sldId id="909" r:id="rId28"/>
    <p:sldId id="874" r:id="rId29"/>
    <p:sldId id="880" r:id="rId30"/>
    <p:sldId id="843" r:id="rId31"/>
    <p:sldId id="835" r:id="rId32"/>
    <p:sldId id="882" r:id="rId33"/>
    <p:sldId id="883" r:id="rId34"/>
    <p:sldId id="884" r:id="rId35"/>
    <p:sldId id="865" r:id="rId36"/>
    <p:sldId id="867" r:id="rId37"/>
    <p:sldId id="921" r:id="rId38"/>
    <p:sldId id="919" r:id="rId39"/>
    <p:sldId id="912" r:id="rId40"/>
    <p:sldId id="911" r:id="rId41"/>
    <p:sldId id="913" r:id="rId42"/>
    <p:sldId id="914" r:id="rId43"/>
    <p:sldId id="920" r:id="rId44"/>
    <p:sldId id="868" r:id="rId45"/>
    <p:sldId id="869" r:id="rId46"/>
    <p:sldId id="910" r:id="rId47"/>
    <p:sldId id="870" r:id="rId48"/>
    <p:sldId id="850" r:id="rId49"/>
    <p:sldId id="845" r:id="rId50"/>
    <p:sldId id="846" r:id="rId51"/>
    <p:sldId id="859" r:id="rId52"/>
    <p:sldId id="860" r:id="rId53"/>
    <p:sldId id="862" r:id="rId54"/>
    <p:sldId id="863" r:id="rId55"/>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14" autoAdjust="0"/>
    <p:restoredTop sz="94660"/>
  </p:normalViewPr>
  <p:slideViewPr>
    <p:cSldViewPr>
      <p:cViewPr varScale="1">
        <p:scale>
          <a:sx n="101" d="100"/>
          <a:sy n="101" d="100"/>
        </p:scale>
        <p:origin x="132" y="63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2251CE6-D8FA-8B4F-9171-0E74411A18AB}" type="datetimeFigureOut">
              <a:rPr lang="en-US" smtClean="0"/>
              <a:t>7/25/2019</a:t>
            </a:fld>
            <a:endParaRPr lang="en-US"/>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3F1797BD-0351-BA47-94F8-DCB2E288DF17}" type="slidenum">
              <a:rPr lang="en-US" smtClean="0"/>
              <a:t>‹#›</a:t>
            </a:fld>
            <a:endParaRPr lang="en-US"/>
          </a:p>
        </p:txBody>
      </p:sp>
    </p:spTree>
    <p:extLst>
      <p:ext uri="{BB962C8B-B14F-4D97-AF65-F5344CB8AC3E}">
        <p14:creationId xmlns:p14="http://schemas.microsoft.com/office/powerpoint/2010/main" val="1373224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1"/>
          <p:cNvSpPr>
            <a:spLocks noGrp="1"/>
          </p:cNvSpPr>
          <p:nvPr>
            <p:ph type="ctrTitle"/>
          </p:nvPr>
        </p:nvSpPr>
        <p:spPr>
          <a:xfrm>
            <a:off x="685800" y="886327"/>
            <a:ext cx="7772400" cy="2334872"/>
          </a:xfrm>
        </p:spPr>
        <p:txBody>
          <a:bodyPr/>
          <a:lstStyle>
            <a:lvl1pPr algn="r">
              <a:defRPr b="1">
                <a:solidFill>
                  <a:schemeClr val="tx2"/>
                </a:solidFill>
              </a:defRPr>
            </a:lvl1pPr>
          </a:lstStyle>
          <a:p>
            <a:r>
              <a:rPr lang="en-US"/>
              <a:t>Click to edit Master title style</a:t>
            </a:r>
            <a:endParaRPr lang="en-US" dirty="0"/>
          </a:p>
        </p:txBody>
      </p:sp>
      <p:sp>
        <p:nvSpPr>
          <p:cNvPr id="6" name="TextBox 5"/>
          <p:cNvSpPr txBox="1"/>
          <p:nvPr/>
        </p:nvSpPr>
        <p:spPr>
          <a:xfrm>
            <a:off x="457200" y="4877860"/>
            <a:ext cx="8229600" cy="246221"/>
          </a:xfrm>
          <a:prstGeom prst="rect">
            <a:avLst/>
          </a:prstGeom>
          <a:noFill/>
        </p:spPr>
        <p:txBody>
          <a:bodyPr>
            <a:spAutoFit/>
          </a:bodyPr>
          <a:lstStyle/>
          <a:p>
            <a:pPr algn="ctr">
              <a:defRPr/>
            </a:pPr>
            <a:r>
              <a:rPr lang="en-US" sz="1000" dirty="0">
                <a:solidFill>
                  <a:schemeClr val="bg1"/>
                </a:solidFill>
                <a:latin typeface="Calibri" charset="0"/>
              </a:rPr>
              <a:t>Joint Status Review • Tucson • </a:t>
            </a:r>
            <a:r>
              <a:rPr lang="en-US" sz="1000" baseline="0" dirty="0">
                <a:solidFill>
                  <a:schemeClr val="bg1"/>
                </a:solidFill>
                <a:latin typeface="Calibri" charset="0"/>
              </a:rPr>
              <a:t>August 27th – 30th</a:t>
            </a:r>
            <a:endParaRPr lang="en-US" sz="1000" dirty="0">
              <a:solidFill>
                <a:schemeClr val="bg1"/>
              </a:solidFill>
              <a:latin typeface="Calibri" charset="0"/>
            </a:endParaRPr>
          </a:p>
        </p:txBody>
      </p:sp>
      <p:pic>
        <p:nvPicPr>
          <p:cNvPr id="7" name="Picture 10" descr="LogoW-ShadowTransB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0" name="Title 1"/>
          <p:cNvSpPr>
            <a:spLocks noGrp="1"/>
          </p:cNvSpPr>
          <p:nvPr>
            <p:ph type="title"/>
          </p:nvPr>
        </p:nvSpPr>
        <p:spPr>
          <a:xfrm>
            <a:off x="1790700" y="133350"/>
            <a:ext cx="5562600" cy="417910"/>
          </a:xfrm>
        </p:spPr>
        <p:txBody>
          <a:bodyPr/>
          <a:lstStyle/>
          <a:p>
            <a:r>
              <a:rPr lang="en-US"/>
              <a:t>Click to edit Master 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304800" y="82296"/>
            <a:ext cx="1295400" cy="427482"/>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grpSp>
        <p:nvGrpSpPr>
          <p:cNvPr id="7" name="Group 6"/>
          <p:cNvGrpSpPr/>
          <p:nvPr userDrawn="1"/>
        </p:nvGrpSpPr>
        <p:grpSpPr>
          <a:xfrm>
            <a:off x="66676" y="-19050"/>
            <a:ext cx="9028113" cy="836371"/>
            <a:chOff x="66676" y="-19050"/>
            <a:chExt cx="9028113" cy="836371"/>
          </a:xfrm>
        </p:grpSpPr>
        <p:pic>
          <p:nvPicPr>
            <p:cNvPr id="8"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9" name="Straight Connector 8"/>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0"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457200" y="133351"/>
            <a:ext cx="1143000" cy="397564"/>
          </a:xfrm>
          <a:prstGeom prst="rect">
            <a:avLst/>
          </a:prstGeom>
          <a:noFill/>
          <a:ln w="9525">
            <a:noFill/>
            <a:miter lim="800000"/>
            <a:headEnd/>
            <a:tailEnd/>
          </a:ln>
        </p:spPr>
      </p:pic>
      <p:sp>
        <p:nvSpPr>
          <p:cNvPr id="11" name="Title 1"/>
          <p:cNvSpPr>
            <a:spLocks noGrp="1"/>
          </p:cNvSpPr>
          <p:nvPr>
            <p:ph type="title"/>
          </p:nvPr>
        </p:nvSpPr>
        <p:spPr>
          <a:xfrm>
            <a:off x="1790700" y="133350"/>
            <a:ext cx="5562600" cy="417910"/>
          </a:xfrm>
        </p:spPr>
        <p:txBody>
          <a:bodyPr/>
          <a:lstStyle/>
          <a:p>
            <a:r>
              <a:rPr lang="en-US"/>
              <a:t>Click to edit Master title style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98596" y="238252"/>
            <a:ext cx="2821204" cy="1059520"/>
          </a:xfrm>
          <a:prstGeom prst="rect">
            <a:avLst/>
          </a:prstGeom>
        </p:spPr>
      </p:pic>
      <p:pic>
        <p:nvPicPr>
          <p:cNvPr id="6" name="Picture 5" descr="lsst_cutaway1200px.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19400" y="2266950"/>
            <a:ext cx="3465806" cy="2487954"/>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98596" y="238252"/>
            <a:ext cx="2821204" cy="1059520"/>
          </a:xfrm>
          <a:prstGeom prst="rect">
            <a:avLst/>
          </a:prstGeom>
        </p:spPr>
      </p:pic>
      <p:pic>
        <p:nvPicPr>
          <p:cNvPr id="7" name="Picture 6" descr="Tel-45Til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09800" y="1657350"/>
            <a:ext cx="4657990" cy="359829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5" name="Picture 4" descr="WEB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98596" y="238252"/>
            <a:ext cx="2821204" cy="10595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3200" y="2419350"/>
            <a:ext cx="3657600" cy="2057400"/>
          </a:xfrm>
          <a:prstGeom prst="rect">
            <a:avLst/>
          </a:prstGeom>
        </p:spPr>
      </p:pic>
    </p:spTree>
    <p:extLst>
      <p:ext uri="{BB962C8B-B14F-4D97-AF65-F5344CB8AC3E}">
        <p14:creationId xmlns:p14="http://schemas.microsoft.com/office/powerpoint/2010/main" val="2365288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200150"/>
            <a:ext cx="8839200" cy="857250"/>
          </a:xfrm>
        </p:spPr>
        <p:txBody>
          <a:bodyPr/>
          <a:lstStyle/>
          <a:p>
            <a:r>
              <a:rPr lang="en-US"/>
              <a:t>Click to edit Master title style</a:t>
            </a:r>
            <a:endParaRPr lang="en-US" dirty="0"/>
          </a:p>
        </p:txBody>
      </p:sp>
      <p:pic>
        <p:nvPicPr>
          <p:cNvPr id="6" name="Picture 5" descr="WEB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98596" y="238252"/>
            <a:ext cx="2821204" cy="105952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34223" y="2419350"/>
            <a:ext cx="3549950" cy="2008397"/>
          </a:xfrm>
          <a:prstGeom prst="rect">
            <a:avLst/>
          </a:prstGeom>
        </p:spPr>
      </p:pic>
    </p:spTree>
    <p:extLst>
      <p:ext uri="{BB962C8B-B14F-4D97-AF65-F5344CB8AC3E}">
        <p14:creationId xmlns:p14="http://schemas.microsoft.com/office/powerpoint/2010/main" val="1953556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4800600"/>
            <a:ext cx="4126528" cy="235745"/>
          </a:xfrm>
          <a:prstGeom prst="rect">
            <a:avLst/>
          </a:prstGeom>
        </p:spPr>
        <p:txBody>
          <a:bodyPr/>
          <a:lstStyle>
            <a:lvl1pPr algn="l">
              <a:defRPr sz="825" b="0">
                <a:solidFill>
                  <a:schemeClr val="tx1"/>
                </a:solidFill>
              </a:defRPr>
            </a:lvl1pPr>
          </a:lstStyle>
          <a:p>
            <a:r>
              <a:rPr lang="en-US" dirty="0" err="1"/>
              <a:t>LSSTCam</a:t>
            </a:r>
            <a:r>
              <a:rPr lang="en-US" dirty="0"/>
              <a:t> April, 2018 – March Data</a:t>
            </a:r>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1364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228600" y="760810"/>
            <a:ext cx="86868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6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66676" y="-19050"/>
            <a:ext cx="9077324" cy="836371"/>
            <a:chOff x="66676" y="-19050"/>
            <a:chExt cx="9077324" cy="836371"/>
          </a:xfrm>
        </p:grpSpPr>
        <p:pic>
          <p:nvPicPr>
            <p:cNvPr id="9"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6590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52400" y="67516"/>
            <a:ext cx="810260" cy="625856"/>
          </a:xfrm>
          <a:prstGeom prst="rect">
            <a:avLst/>
          </a:prstGeom>
          <a:noFill/>
          <a:ln w="9525">
            <a:noFill/>
            <a:miter lim="800000"/>
            <a:headEnd/>
            <a:tailEnd/>
          </a:ln>
        </p:spPr>
      </p:pic>
      <p:sp>
        <p:nvSpPr>
          <p:cNvPr id="13" name="Title 1"/>
          <p:cNvSpPr>
            <a:spLocks noGrp="1"/>
          </p:cNvSpPr>
          <p:nvPr>
            <p:ph type="title"/>
          </p:nvPr>
        </p:nvSpPr>
        <p:spPr>
          <a:xfrm>
            <a:off x="962660" y="133350"/>
            <a:ext cx="6809740" cy="417910"/>
          </a:xfrm>
        </p:spPr>
        <p:txBody>
          <a:bodyPr/>
          <a:lstStyle/>
          <a:p>
            <a:r>
              <a:rPr lang="en-US" dirty="0"/>
              <a:t>Click to edit Master title style</a:t>
            </a:r>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790700" y="133350"/>
            <a:ext cx="5562600" cy="417910"/>
          </a:xfrm>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304800" y="82296"/>
            <a:ext cx="1295400" cy="427482"/>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2" name="Title 1"/>
          <p:cNvSpPr>
            <a:spLocks noGrp="1"/>
          </p:cNvSpPr>
          <p:nvPr>
            <p:ph type="title"/>
          </p:nvPr>
        </p:nvSpPr>
        <p:spPr>
          <a:xfrm>
            <a:off x="1790700" y="133350"/>
            <a:ext cx="5562600" cy="417910"/>
          </a:xfrm>
        </p:spPr>
        <p:txBody>
          <a:bodyPr/>
          <a:lstStyle/>
          <a:p>
            <a:r>
              <a:rPr lang="en-US"/>
              <a:t>Click to edit Master title style</a:t>
            </a:r>
          </a:p>
        </p:txBody>
      </p:sp>
      <p:pic>
        <p:nvPicPr>
          <p:cNvPr id="13"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66676" y="-19050"/>
            <a:ext cx="9028113" cy="836371"/>
            <a:chOff x="66676" y="-19050"/>
            <a:chExt cx="9028113" cy="836371"/>
          </a:xfrm>
        </p:grpSpPr>
        <p:pic>
          <p:nvPicPr>
            <p:cNvPr id="10"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1" name="Straight Connector 10"/>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52400" y="67516"/>
            <a:ext cx="810260" cy="625856"/>
          </a:xfrm>
          <a:prstGeom prst="rect">
            <a:avLst/>
          </a:prstGeom>
          <a:noFill/>
          <a:ln w="9525">
            <a:noFill/>
            <a:miter lim="800000"/>
            <a:headEnd/>
            <a:tailEnd/>
          </a:ln>
        </p:spPr>
      </p:pic>
      <p:sp>
        <p:nvSpPr>
          <p:cNvPr id="15" name="Title 1"/>
          <p:cNvSpPr>
            <a:spLocks noGrp="1"/>
          </p:cNvSpPr>
          <p:nvPr>
            <p:ph type="title"/>
          </p:nvPr>
        </p:nvSpPr>
        <p:spPr>
          <a:xfrm>
            <a:off x="1695450" y="133350"/>
            <a:ext cx="57531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66676" y="-19050"/>
            <a:ext cx="9028113" cy="836371"/>
            <a:chOff x="66676" y="-19050"/>
            <a:chExt cx="9028113" cy="836371"/>
          </a:xfrm>
        </p:grpSpPr>
        <p:pic>
          <p:nvPicPr>
            <p:cNvPr id="14"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5" name="Straight Connector 14"/>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3"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304800" y="82296"/>
            <a:ext cx="1295400" cy="427482"/>
          </a:xfrm>
          <a:prstGeom prst="rect">
            <a:avLst/>
          </a:prstGeom>
          <a:noFill/>
          <a:ln w="9525">
            <a:noFill/>
            <a:miter lim="800000"/>
            <a:headEnd/>
            <a:tailEnd/>
          </a:ln>
        </p:spPr>
      </p:pic>
      <p:sp>
        <p:nvSpPr>
          <p:cNvPr id="14" name="Title 1"/>
          <p:cNvSpPr>
            <a:spLocks noGrp="1"/>
          </p:cNvSpPr>
          <p:nvPr>
            <p:ph type="title"/>
          </p:nvPr>
        </p:nvSpPr>
        <p:spPr>
          <a:xfrm>
            <a:off x="1790700" y="133350"/>
            <a:ext cx="5562600" cy="417910"/>
          </a:xfrm>
        </p:spPr>
        <p:txBody>
          <a:bodyPr/>
          <a:lstStyle/>
          <a:p>
            <a:r>
              <a:rPr lang="en-US"/>
              <a:t>Click to edit Master title style</a:t>
            </a:r>
          </a:p>
        </p:txBody>
      </p:sp>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4" name="Text Placeholder 2"/>
          <p:cNvSpPr>
            <a:spLocks noGrp="1"/>
          </p:cNvSpPr>
          <p:nvPr>
            <p:ph idx="1"/>
          </p:nvPr>
        </p:nvSpPr>
        <p:spPr bwMode="auto">
          <a:xfrm>
            <a:off x="457200" y="760810"/>
            <a:ext cx="4038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760810"/>
            <a:ext cx="3962400"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90700" y="133350"/>
            <a:ext cx="5562600" cy="417910"/>
          </a:xfrm>
        </p:spPr>
        <p:txBody>
          <a:bodyPr/>
          <a:lstStyle/>
          <a:p>
            <a:r>
              <a:rPr lang="en-US"/>
              <a:t>Click to edit Master title style</a:t>
            </a:r>
          </a:p>
        </p:txBody>
      </p:sp>
      <p:pic>
        <p:nvPicPr>
          <p:cNvPr id="14"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457200" y="133351"/>
            <a:ext cx="1143000" cy="397564"/>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6" y="-19050"/>
            <a:ext cx="9028113" cy="836371"/>
            <a:chOff x="66676" y="-19050"/>
            <a:chExt cx="9028113" cy="836371"/>
          </a:xfrm>
        </p:grpSpPr>
        <p:pic>
          <p:nvPicPr>
            <p:cNvPr id="11" name="Picture 10" descr="LogoW-ShadowTrans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auto">
          <a:xfrm>
            <a:off x="152400" y="67516"/>
            <a:ext cx="810260" cy="625856"/>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16856" y="133350"/>
            <a:ext cx="6110288" cy="41791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6" y="4873229"/>
            <a:ext cx="9028113" cy="1190"/>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4" y="4891087"/>
            <a:ext cx="566737" cy="276999"/>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4891088"/>
            <a:ext cx="8229600" cy="246221"/>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Joint Status Review • Tucson • August 27th – 30th</a:t>
            </a:r>
          </a:p>
        </p:txBody>
      </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72" r:id="rId9"/>
    <p:sldLayoutId id="2147483673" r:id="rId10"/>
    <p:sldLayoutId id="2147483671" r:id="rId11"/>
    <p:sldLayoutId id="2147483667" r:id="rId12"/>
    <p:sldLayoutId id="2147483668" r:id="rId13"/>
    <p:sldLayoutId id="2147483675" r:id="rId14"/>
    <p:sldLayoutId id="2147483676" r:id="rId15"/>
    <p:sldLayoutId id="2147483677" r:id="rId16"/>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19150"/>
            <a:ext cx="7772400" cy="2895600"/>
          </a:xfrm>
        </p:spPr>
        <p:txBody>
          <a:bodyPr/>
          <a:lstStyle/>
          <a:p>
            <a:r>
              <a:rPr lang="en-US" dirty="0" smtClean="0"/>
              <a:t>Camera Systems Integration</a:t>
            </a:r>
            <a:r>
              <a:rPr lang="en-US" dirty="0"/>
              <a:t/>
            </a:r>
            <a:br>
              <a:rPr lang="en-US" dirty="0"/>
            </a:br>
            <a:r>
              <a:rPr lang="en-US" dirty="0"/>
              <a:t/>
            </a:r>
            <a:br>
              <a:rPr lang="en-US" dirty="0"/>
            </a:br>
            <a:r>
              <a:rPr lang="en-US" sz="2000" dirty="0" smtClean="0"/>
              <a:t>Martin Nordby</a:t>
            </a:r>
            <a:r>
              <a:rPr lang="en-US" sz="2000" dirty="0"/>
              <a:t/>
            </a:r>
            <a:br>
              <a:rPr lang="en-US" sz="2000" dirty="0"/>
            </a:br>
            <a:r>
              <a:rPr lang="en-US" sz="2000" dirty="0" smtClean="0"/>
              <a:t>Camera Systems Integration Manager, SLAC</a:t>
            </a:r>
            <a:r>
              <a:rPr lang="en-US" sz="2000" dirty="0"/>
              <a:t/>
            </a:r>
            <a:br>
              <a:rPr lang="en-US" sz="2000" dirty="0"/>
            </a:br>
            <a:r>
              <a:rPr lang="en-US" sz="2000" dirty="0"/>
              <a:t/>
            </a:r>
            <a:br>
              <a:rPr lang="en-US" sz="2000" dirty="0"/>
            </a:br>
            <a:r>
              <a:rPr lang="en-US" sz="2000" dirty="0"/>
              <a:t>NSF/DOE Joint Status Review</a:t>
            </a:r>
            <a:br>
              <a:rPr lang="en-US" sz="2000" dirty="0"/>
            </a:br>
            <a:r>
              <a:rPr lang="en-US" sz="2000" dirty="0" smtClean="0"/>
              <a:t>August 27-30, 2019</a:t>
            </a:r>
            <a:endParaRPr lang="en-US" sz="2000" dirty="0"/>
          </a:p>
        </p:txBody>
      </p:sp>
      <p:sp>
        <p:nvSpPr>
          <p:cNvPr id="3" name="TextBox 2"/>
          <p:cNvSpPr txBox="1"/>
          <p:nvPr/>
        </p:nvSpPr>
        <p:spPr>
          <a:xfrm>
            <a:off x="8686800" y="4857750"/>
            <a:ext cx="381000" cy="246221"/>
          </a:xfrm>
          <a:prstGeom prst="rect">
            <a:avLst/>
          </a:prstGeom>
          <a:noFill/>
        </p:spPr>
        <p:txBody>
          <a:bodyPr wrap="square" rtlCol="0">
            <a:spAutoFit/>
          </a:bodyPr>
          <a:lstStyle/>
          <a:p>
            <a:pPr algn="r"/>
            <a:r>
              <a:rPr lang="en-US" sz="1000" dirty="0" smtClean="0">
                <a:solidFill>
                  <a:schemeClr val="bg1"/>
                </a:solidFill>
              </a:rPr>
              <a:t>R2</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10 </a:t>
            </a:r>
            <a:r>
              <a:rPr lang="en-US" dirty="0"/>
              <a:t>subsystem specifications completely capture lower-level requirements</a:t>
            </a:r>
          </a:p>
          <a:p>
            <a:endParaRPr lang="en-US" dirty="0" smtClean="0"/>
          </a:p>
          <a:p>
            <a:r>
              <a:rPr lang="en-US" dirty="0" smtClean="0"/>
              <a:t>All </a:t>
            </a:r>
            <a:r>
              <a:rPr lang="en-US" dirty="0"/>
              <a:t>requirements are clearly defined:</a:t>
            </a:r>
          </a:p>
          <a:p>
            <a:pPr lvl="1"/>
            <a:r>
              <a:rPr lang="en-US" dirty="0"/>
              <a:t>Each requirement has a unique ID and is checked for clarity and </a:t>
            </a:r>
            <a:r>
              <a:rPr lang="en-US" dirty="0" err="1"/>
              <a:t>separability</a:t>
            </a:r>
            <a:endParaRPr lang="en-US" dirty="0"/>
          </a:p>
          <a:p>
            <a:pPr lvl="1"/>
            <a:r>
              <a:rPr lang="en-US" dirty="0" smtClean="0"/>
              <a:t>Flow-down </a:t>
            </a:r>
            <a:r>
              <a:rPr lang="en-US" dirty="0"/>
              <a:t>analysis and validation are also </a:t>
            </a:r>
            <a:br>
              <a:rPr lang="en-US" dirty="0"/>
            </a:br>
            <a:r>
              <a:rPr lang="en-US" dirty="0"/>
              <a:t>captured</a:t>
            </a:r>
          </a:p>
          <a:p>
            <a:pPr lvl="2"/>
            <a:r>
              <a:rPr lang="en-US" dirty="0"/>
              <a:t>In many cases, this flow-down analysis </a:t>
            </a:r>
            <a:br>
              <a:rPr lang="en-US" dirty="0"/>
            </a:br>
            <a:r>
              <a:rPr lang="en-US" dirty="0"/>
              <a:t>provides the starting point for defining </a:t>
            </a:r>
            <a:br>
              <a:rPr lang="en-US" dirty="0"/>
            </a:br>
            <a:r>
              <a:rPr lang="en-US" dirty="0"/>
              <a:t>test requirements and any pre-test analysis</a:t>
            </a:r>
          </a:p>
          <a:p>
            <a:endParaRPr lang="en-US" dirty="0" smtClean="0"/>
          </a:p>
          <a:p>
            <a:r>
              <a:rPr lang="en-US" dirty="0" smtClean="0"/>
              <a:t>Verification </a:t>
            </a:r>
            <a:r>
              <a:rPr lang="en-US" dirty="0"/>
              <a:t>methodology </a:t>
            </a:r>
            <a:r>
              <a:rPr lang="en-US" dirty="0" smtClean="0"/>
              <a:t>has been </a:t>
            </a:r>
            <a:r>
              <a:rPr lang="en-US" dirty="0"/>
              <a:t>identified for </a:t>
            </a:r>
            <a:br>
              <a:rPr lang="en-US" dirty="0"/>
            </a:br>
            <a:r>
              <a:rPr lang="en-US" dirty="0"/>
              <a:t>each requirement:  audit, analysis, inspection, </a:t>
            </a:r>
            <a:br>
              <a:rPr lang="en-US" dirty="0"/>
            </a:br>
            <a:r>
              <a:rPr lang="en-US" dirty="0"/>
              <a:t>demonstration, test</a:t>
            </a:r>
          </a:p>
          <a:p>
            <a:pPr lvl="1"/>
            <a:r>
              <a:rPr lang="en-US" dirty="0"/>
              <a:t>Beyond this, </a:t>
            </a:r>
            <a:r>
              <a:rPr lang="en-US" dirty="0" smtClean="0"/>
              <a:t>discrete verification activities</a:t>
            </a:r>
            <a:br>
              <a:rPr lang="en-US" dirty="0" smtClean="0"/>
            </a:br>
            <a:r>
              <a:rPr lang="en-US" dirty="0" smtClean="0"/>
              <a:t>have been </a:t>
            </a:r>
            <a:r>
              <a:rPr lang="en-US" dirty="0"/>
              <a:t>identified for each requirement</a:t>
            </a:r>
          </a:p>
          <a:p>
            <a:endParaRPr lang="en-US" dirty="0"/>
          </a:p>
        </p:txBody>
      </p:sp>
      <p:sp>
        <p:nvSpPr>
          <p:cNvPr id="3" name="Title 2"/>
          <p:cNvSpPr>
            <a:spLocks noGrp="1"/>
          </p:cNvSpPr>
          <p:nvPr>
            <p:ph type="title"/>
          </p:nvPr>
        </p:nvSpPr>
        <p:spPr/>
        <p:txBody>
          <a:bodyPr/>
          <a:lstStyle/>
          <a:p>
            <a:r>
              <a:rPr lang="en-US" dirty="0" smtClean="0"/>
              <a:t>Subsystem specifications capture </a:t>
            </a:r>
            <a:r>
              <a:rPr lang="en-US" dirty="0"/>
              <a:t>all requirements</a:t>
            </a:r>
          </a:p>
        </p:txBody>
      </p:sp>
      <p:graphicFrame>
        <p:nvGraphicFramePr>
          <p:cNvPr id="4" name="Table 3"/>
          <p:cNvGraphicFramePr>
            <a:graphicFrameLocks noGrp="1"/>
          </p:cNvGraphicFramePr>
          <p:nvPr>
            <p:extLst>
              <p:ext uri="{D42A27DB-BD31-4B8C-83A1-F6EECF244321}">
                <p14:modId xmlns:p14="http://schemas.microsoft.com/office/powerpoint/2010/main" val="1092733955"/>
              </p:ext>
            </p:extLst>
          </p:nvPr>
        </p:nvGraphicFramePr>
        <p:xfrm>
          <a:off x="5257800" y="2114550"/>
          <a:ext cx="3815080" cy="2386965"/>
        </p:xfrm>
        <a:graphic>
          <a:graphicData uri="http://schemas.openxmlformats.org/drawingml/2006/table">
            <a:tbl>
              <a:tblPr/>
              <a:tblGrid>
                <a:gridCol w="914400">
                  <a:extLst>
                    <a:ext uri="{9D8B030D-6E8A-4147-A177-3AD203B41FA5}">
                      <a16:colId xmlns:a16="http://schemas.microsoft.com/office/drawing/2014/main" val="20000"/>
                    </a:ext>
                  </a:extLst>
                </a:gridCol>
                <a:gridCol w="2900680">
                  <a:extLst>
                    <a:ext uri="{9D8B030D-6E8A-4147-A177-3AD203B41FA5}">
                      <a16:colId xmlns:a16="http://schemas.microsoft.com/office/drawing/2014/main" val="20001"/>
                    </a:ext>
                  </a:extLst>
                </a:gridCol>
              </a:tblGrid>
              <a:tr h="161925">
                <a:tc gridSpan="2">
                  <a:txBody>
                    <a:bodyPr/>
                    <a:lstStyle/>
                    <a:p>
                      <a:pPr algn="ctr" fontAlgn="b"/>
                      <a:r>
                        <a:rPr lang="en-US" sz="1200" b="1" i="0" u="none" strike="noStrike" dirty="0">
                          <a:effectLst/>
                          <a:latin typeface="Arial"/>
                        </a:rPr>
                        <a:t>Camera Subsystem Specifications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LCA-57</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Science Raft and Sensor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LCA-53</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Corner Raft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LCA-52</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Optics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LCA-49</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Exchange System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LCA-56</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Shutter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LCA-55</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Camera Body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LCA-50</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Camera Control System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LCA-10872</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Auxiliary Electronics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LCA-51</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Cryostat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0">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LCA-54</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algn="l" defTabSz="914400" rtl="0" eaLnBrk="1" fontAlgn="b" latinLnBrk="0" hangingPunct="1"/>
                      <a:r>
                        <a:rPr lang="en-US" sz="1200" b="0" i="0" u="none" strike="noStrike" kern="1200" dirty="0">
                          <a:solidFill>
                            <a:schemeClr val="tx1"/>
                          </a:solidFill>
                          <a:effectLst/>
                          <a:latin typeface="Arial"/>
                          <a:ea typeface="+mn-ea"/>
                          <a:cs typeface="+mn-cs"/>
                        </a:rPr>
                        <a:t>Data Acquisition System Specification</a:t>
                      </a:r>
                    </a:p>
                  </a:txBody>
                  <a:tcPr marL="45720" marR="45720" marT="18288" marB="1828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42813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4267200" cy="1887140"/>
          </a:xfrm>
        </p:spPr>
        <p:txBody>
          <a:bodyPr/>
          <a:lstStyle/>
          <a:p>
            <a:r>
              <a:rPr lang="en-US" dirty="0"/>
              <a:t>Requirements are derived from interface agreements, then flowed to the Camera Specification and lower-tier subsystem specifications as needed</a:t>
            </a:r>
          </a:p>
          <a:p>
            <a:r>
              <a:rPr lang="en-US" dirty="0"/>
              <a:t>Early interface verification work and cross-subsystem reviews have been on-going as hardware is built</a:t>
            </a:r>
          </a:p>
          <a:p>
            <a:endParaRPr lang="en-US" dirty="0"/>
          </a:p>
        </p:txBody>
      </p:sp>
      <p:sp>
        <p:nvSpPr>
          <p:cNvPr id="3" name="Title 2"/>
          <p:cNvSpPr>
            <a:spLocks noGrp="1"/>
          </p:cNvSpPr>
          <p:nvPr>
            <p:ph type="title"/>
          </p:nvPr>
        </p:nvSpPr>
        <p:spPr/>
        <p:txBody>
          <a:bodyPr/>
          <a:lstStyle/>
          <a:p>
            <a:r>
              <a:rPr lang="en-US" dirty="0"/>
              <a:t>System-level interfaces governed by ICDs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5800" y="742950"/>
            <a:ext cx="4582434" cy="28287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2597445"/>
            <a:ext cx="3505200" cy="2202625"/>
          </a:xfrm>
          <a:prstGeom prst="rect">
            <a:avLst/>
          </a:prstGeom>
        </p:spPr>
      </p:pic>
      <p:sp>
        <p:nvSpPr>
          <p:cNvPr id="6" name="TextBox 5"/>
          <p:cNvSpPr txBox="1">
            <a:spLocks noChangeArrowheads="1"/>
          </p:cNvSpPr>
          <p:nvPr/>
        </p:nvSpPr>
        <p:spPr bwMode="auto">
          <a:xfrm>
            <a:off x="3962400" y="4476750"/>
            <a:ext cx="2028508" cy="307975"/>
          </a:xfrm>
          <a:prstGeom prst="rect">
            <a:avLst/>
          </a:prstGeom>
          <a:solidFill>
            <a:schemeClr val="bg1"/>
          </a:solidFill>
          <a:ln w="9525">
            <a:noFill/>
            <a:miter lim="800000"/>
            <a:headEnd/>
            <a:tailEnd/>
          </a:ln>
        </p:spPr>
        <p:txBody>
          <a:bodyPr wrap="square">
            <a:spAutoFit/>
          </a:bodyPr>
          <a:lstStyle/>
          <a:p>
            <a:pPr algn="ctr"/>
            <a:r>
              <a:rPr lang="en-US" sz="1400" b="1" u="sng" dirty="0">
                <a:solidFill>
                  <a:srgbClr val="000099"/>
                </a:solidFill>
              </a:rPr>
              <a:t>LSST Logical Interfaces</a:t>
            </a:r>
          </a:p>
        </p:txBody>
      </p:sp>
      <p:sp>
        <p:nvSpPr>
          <p:cNvPr id="7" name="TextBox 6"/>
          <p:cNvSpPr txBox="1">
            <a:spLocks noChangeArrowheads="1"/>
          </p:cNvSpPr>
          <p:nvPr/>
        </p:nvSpPr>
        <p:spPr bwMode="auto">
          <a:xfrm>
            <a:off x="6019800" y="3711575"/>
            <a:ext cx="1952308" cy="307975"/>
          </a:xfrm>
          <a:prstGeom prst="rect">
            <a:avLst/>
          </a:prstGeom>
          <a:solidFill>
            <a:schemeClr val="bg1"/>
          </a:solidFill>
          <a:ln w="9525">
            <a:noFill/>
            <a:miter lim="800000"/>
            <a:headEnd/>
            <a:tailEnd/>
          </a:ln>
        </p:spPr>
        <p:txBody>
          <a:bodyPr wrap="square">
            <a:spAutoFit/>
          </a:bodyPr>
          <a:lstStyle/>
          <a:p>
            <a:pPr algn="ctr"/>
            <a:r>
              <a:rPr lang="en-US" sz="1400" b="1" u="sng" dirty="0">
                <a:solidFill>
                  <a:srgbClr val="000099"/>
                </a:solidFill>
              </a:rPr>
              <a:t>LSST Physical Interfaces</a:t>
            </a:r>
          </a:p>
        </p:txBody>
      </p:sp>
    </p:spTree>
    <p:extLst>
      <p:ext uri="{BB962C8B-B14F-4D97-AF65-F5344CB8AC3E}">
        <p14:creationId xmlns:p14="http://schemas.microsoft.com/office/powerpoint/2010/main" val="24637607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Early interface and system validation work has already taken place</a:t>
            </a:r>
          </a:p>
          <a:p>
            <a:endParaRPr lang="en-US" dirty="0"/>
          </a:p>
          <a:p>
            <a:r>
              <a:rPr lang="en-US" dirty="0" smtClean="0"/>
              <a:t>Pathfinders have been built </a:t>
            </a:r>
            <a:r>
              <a:rPr lang="en-US" dirty="0"/>
              <a:t>to provide more complete verification of key interfaces</a:t>
            </a:r>
          </a:p>
          <a:p>
            <a:pPr lvl="1"/>
            <a:r>
              <a:rPr lang="en-US" dirty="0" smtClean="0"/>
              <a:t>CCS pathfinders: calibration telescope and </a:t>
            </a:r>
            <a:r>
              <a:rPr lang="en-US" dirty="0" err="1" smtClean="0"/>
              <a:t>ComCam</a:t>
            </a:r>
            <a:r>
              <a:rPr lang="en-US" dirty="0" smtClean="0"/>
              <a:t> use CCS control software (currently operational on the summit)</a:t>
            </a:r>
          </a:p>
          <a:p>
            <a:pPr lvl="1"/>
            <a:r>
              <a:rPr lang="en-US" dirty="0" smtClean="0"/>
              <a:t>Telescope rotator: spare unit at SLAC for camera system-level testing (currently operational at SLAC)</a:t>
            </a:r>
          </a:p>
          <a:p>
            <a:pPr lvl="1"/>
            <a:r>
              <a:rPr lang="en-US" dirty="0" smtClean="0"/>
              <a:t>Refrigeration pathfinder: </a:t>
            </a:r>
            <a:r>
              <a:rPr lang="en-US" dirty="0"/>
              <a:t>for field-testing the integrated system on the </a:t>
            </a:r>
            <a:r>
              <a:rPr lang="en-US" dirty="0" smtClean="0"/>
              <a:t>summit (planned to ship to the summit in early fall)</a:t>
            </a:r>
            <a:endParaRPr lang="en-US" dirty="0"/>
          </a:p>
          <a:p>
            <a:endParaRPr lang="en-US" dirty="0"/>
          </a:p>
          <a:p>
            <a:r>
              <a:rPr lang="en-US" dirty="0" err="1" smtClean="0"/>
              <a:t>ComCam</a:t>
            </a:r>
            <a:r>
              <a:rPr lang="en-US" dirty="0" smtClean="0"/>
              <a:t> </a:t>
            </a:r>
            <a:r>
              <a:rPr lang="en-US" dirty="0"/>
              <a:t>will provide full end-to-end system verification</a:t>
            </a:r>
          </a:p>
          <a:p>
            <a:endParaRPr lang="en-US" dirty="0"/>
          </a:p>
        </p:txBody>
      </p:sp>
      <p:sp>
        <p:nvSpPr>
          <p:cNvPr id="3" name="Title 2"/>
          <p:cNvSpPr>
            <a:spLocks noGrp="1"/>
          </p:cNvSpPr>
          <p:nvPr>
            <p:ph type="title"/>
          </p:nvPr>
        </p:nvSpPr>
        <p:spPr/>
        <p:txBody>
          <a:bodyPr/>
          <a:lstStyle/>
          <a:p>
            <a:r>
              <a:rPr lang="en-US" dirty="0"/>
              <a:t>Interface verification has been going on for a while</a:t>
            </a:r>
          </a:p>
        </p:txBody>
      </p:sp>
    </p:spTree>
    <p:extLst>
      <p:ext uri="{BB962C8B-B14F-4D97-AF65-F5344CB8AC3E}">
        <p14:creationId xmlns:p14="http://schemas.microsoft.com/office/powerpoint/2010/main" val="224255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5181600" cy="3982640"/>
          </a:xfrm>
        </p:spPr>
        <p:txBody>
          <a:bodyPr/>
          <a:lstStyle/>
          <a:p>
            <a:r>
              <a:rPr lang="en-US" dirty="0"/>
              <a:t>Interface connectivity has been captured in block diagrams and delineated for:</a:t>
            </a:r>
          </a:p>
          <a:p>
            <a:pPr lvl="1"/>
            <a:r>
              <a:rPr lang="en-US" dirty="0"/>
              <a:t>Structural connections and mounts</a:t>
            </a:r>
          </a:p>
          <a:p>
            <a:pPr lvl="1"/>
            <a:r>
              <a:rPr lang="en-US" dirty="0"/>
              <a:t>Thermal interfaces and heat transfer</a:t>
            </a:r>
          </a:p>
          <a:p>
            <a:pPr lvl="1"/>
            <a:r>
              <a:rPr lang="en-US" dirty="0"/>
              <a:t>Logical command, telemetry, power</a:t>
            </a:r>
          </a:p>
          <a:p>
            <a:endParaRPr lang="en-US" dirty="0" smtClean="0"/>
          </a:p>
          <a:p>
            <a:r>
              <a:rPr lang="en-US" dirty="0" smtClean="0"/>
              <a:t>Interface </a:t>
            </a:r>
            <a:r>
              <a:rPr lang="en-US" dirty="0"/>
              <a:t>control documents (ICDs) and interface definition drawings (IDDs) between the subsystems define:</a:t>
            </a:r>
          </a:p>
          <a:p>
            <a:pPr lvl="1"/>
            <a:r>
              <a:rPr lang="en-US" dirty="0"/>
              <a:t>Connections and hand-off points</a:t>
            </a:r>
          </a:p>
          <a:p>
            <a:pPr lvl="1"/>
            <a:r>
              <a:rPr lang="en-US" dirty="0" err="1"/>
              <a:t>Stayclear</a:t>
            </a:r>
            <a:r>
              <a:rPr lang="en-US" dirty="0"/>
              <a:t> regions and boundaries</a:t>
            </a:r>
          </a:p>
          <a:p>
            <a:pPr lvl="1"/>
            <a:r>
              <a:rPr lang="en-US" dirty="0"/>
              <a:t>Deliverables between subsystems</a:t>
            </a:r>
          </a:p>
          <a:p>
            <a:pPr lvl="1"/>
            <a:r>
              <a:rPr lang="en-US" dirty="0"/>
              <a:t>Requirements </a:t>
            </a:r>
          </a:p>
        </p:txBody>
      </p:sp>
      <p:sp>
        <p:nvSpPr>
          <p:cNvPr id="3" name="Title 2"/>
          <p:cNvSpPr>
            <a:spLocks noGrp="1"/>
          </p:cNvSpPr>
          <p:nvPr>
            <p:ph type="title"/>
          </p:nvPr>
        </p:nvSpPr>
        <p:spPr/>
        <p:txBody>
          <a:bodyPr/>
          <a:lstStyle/>
          <a:p>
            <a:r>
              <a:rPr lang="en-US" dirty="0"/>
              <a:t>Internal interfaces are also managed</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35456" y="742950"/>
            <a:ext cx="3532345" cy="2057400"/>
          </a:xfrm>
          <a:prstGeom prst="rect">
            <a:avLst/>
          </a:prstGeom>
          <a:solidFill>
            <a:schemeClr val="bg1"/>
          </a:solidFill>
          <a:ln w="28575">
            <a:solidFill>
              <a:schemeClr val="tx1"/>
            </a:solidFill>
            <a:miter lim="800000"/>
            <a:headEnd/>
            <a:tailEnd/>
          </a:ln>
          <a:effectLst/>
          <a:extLst/>
        </p:spPr>
      </p:pic>
      <p:sp>
        <p:nvSpPr>
          <p:cNvPr id="5" name="TextBox 6"/>
          <p:cNvSpPr txBox="1">
            <a:spLocks noChangeArrowheads="1"/>
          </p:cNvSpPr>
          <p:nvPr/>
        </p:nvSpPr>
        <p:spPr bwMode="auto">
          <a:xfrm>
            <a:off x="7696200" y="742950"/>
            <a:ext cx="1371600" cy="523220"/>
          </a:xfrm>
          <a:prstGeom prst="rect">
            <a:avLst/>
          </a:prstGeom>
          <a:solidFill>
            <a:schemeClr val="bg1"/>
          </a:solidFill>
          <a:ln w="9525">
            <a:noFill/>
            <a:miter lim="800000"/>
            <a:headEnd/>
            <a:tailEnd/>
          </a:ln>
        </p:spPr>
        <p:txBody>
          <a:bodyPr wrap="square">
            <a:spAutoFit/>
          </a:bodyPr>
          <a:lstStyle/>
          <a:p>
            <a:pPr algn="ctr"/>
            <a:r>
              <a:rPr lang="en-US" sz="1400" b="1" u="sng" dirty="0">
                <a:solidFill>
                  <a:srgbClr val="000099"/>
                </a:solidFill>
              </a:rPr>
              <a:t>Structural Block Diagram</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35456" y="2958356"/>
            <a:ext cx="3532345" cy="2114948"/>
          </a:xfrm>
          <a:prstGeom prst="rect">
            <a:avLst/>
          </a:prstGeom>
          <a:solidFill>
            <a:schemeClr val="bg1"/>
          </a:solidFill>
          <a:ln w="28575">
            <a:solidFill>
              <a:schemeClr val="tx1"/>
            </a:solidFill>
            <a:miter lim="800000"/>
            <a:headEnd/>
            <a:tailEnd/>
          </a:ln>
          <a:effectLst/>
          <a:extLst/>
        </p:spPr>
      </p:pic>
      <p:sp>
        <p:nvSpPr>
          <p:cNvPr id="7" name="TextBox 6"/>
          <p:cNvSpPr txBox="1">
            <a:spLocks noChangeArrowheads="1"/>
          </p:cNvSpPr>
          <p:nvPr/>
        </p:nvSpPr>
        <p:spPr bwMode="auto">
          <a:xfrm>
            <a:off x="7772400" y="2992040"/>
            <a:ext cx="1295400" cy="523220"/>
          </a:xfrm>
          <a:prstGeom prst="rect">
            <a:avLst/>
          </a:prstGeom>
          <a:solidFill>
            <a:schemeClr val="bg1"/>
          </a:solidFill>
          <a:ln w="9525">
            <a:noFill/>
            <a:miter lim="800000"/>
            <a:headEnd/>
            <a:tailEnd/>
          </a:ln>
        </p:spPr>
        <p:txBody>
          <a:bodyPr wrap="square">
            <a:spAutoFit/>
          </a:bodyPr>
          <a:lstStyle/>
          <a:p>
            <a:pPr algn="ctr"/>
            <a:r>
              <a:rPr lang="en-US" sz="1400" b="1" u="sng" dirty="0">
                <a:solidFill>
                  <a:srgbClr val="000099"/>
                </a:solidFill>
              </a:rPr>
              <a:t>Thermal Block Diagram</a:t>
            </a:r>
          </a:p>
        </p:txBody>
      </p:sp>
    </p:spTree>
    <p:extLst>
      <p:ext uri="{BB962C8B-B14F-4D97-AF65-F5344CB8AC3E}">
        <p14:creationId xmlns:p14="http://schemas.microsoft.com/office/powerpoint/2010/main" val="4138266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599" y="760810"/>
            <a:ext cx="5638801" cy="3982640"/>
          </a:xfrm>
        </p:spPr>
        <p:txBody>
          <a:bodyPr/>
          <a:lstStyle/>
          <a:p>
            <a:r>
              <a:rPr lang="en-US" dirty="0" smtClean="0"/>
              <a:t>Canonical </a:t>
            </a:r>
            <a:r>
              <a:rPr lang="en-US" dirty="0"/>
              <a:t>system layouts </a:t>
            </a:r>
            <a:r>
              <a:rPr lang="en-US" dirty="0" smtClean="0"/>
              <a:t>augment </a:t>
            </a:r>
            <a:r>
              <a:rPr lang="en-US" dirty="0"/>
              <a:t>and more completely address the lower level interface details that can’t practically be captured in the more formal documentation</a:t>
            </a:r>
          </a:p>
          <a:p>
            <a:r>
              <a:rPr lang="en-US" dirty="0"/>
              <a:t>System layouts, each owned by an individual:</a:t>
            </a:r>
          </a:p>
          <a:p>
            <a:pPr lvl="1"/>
            <a:r>
              <a:rPr lang="en-US" dirty="0"/>
              <a:t>LCA-10793, Camera Electrical Connectivity Diagrams</a:t>
            </a:r>
            <a:endParaRPr lang="en-US" dirty="0">
              <a:sym typeface="Wingdings" panose="05000000000000000000" pitchFamily="2" charset="2"/>
            </a:endParaRPr>
          </a:p>
          <a:p>
            <a:pPr lvl="1"/>
            <a:r>
              <a:rPr lang="en-US" dirty="0">
                <a:sym typeface="Wingdings" panose="05000000000000000000" pitchFamily="2" charset="2"/>
              </a:rPr>
              <a:t>LCA-10803, Electrical Component List</a:t>
            </a:r>
          </a:p>
          <a:p>
            <a:pPr lvl="1"/>
            <a:r>
              <a:rPr lang="en-US" dirty="0" smtClean="0">
                <a:sym typeface="Wingdings" panose="05000000000000000000" pitchFamily="2" charset="2"/>
              </a:rPr>
              <a:t>LCA-10759, Camera </a:t>
            </a:r>
            <a:r>
              <a:rPr lang="en-US" dirty="0">
                <a:sym typeface="Wingdings" panose="05000000000000000000" pitchFamily="2" charset="2"/>
              </a:rPr>
              <a:t>Grounding </a:t>
            </a:r>
            <a:r>
              <a:rPr lang="en-US" dirty="0" smtClean="0">
                <a:sym typeface="Wingdings" panose="05000000000000000000" pitchFamily="2" charset="2"/>
              </a:rPr>
              <a:t>Diagram</a:t>
            </a:r>
            <a:endParaRPr lang="en-US" dirty="0">
              <a:sym typeface="Wingdings" panose="05000000000000000000" pitchFamily="2" charset="2"/>
            </a:endParaRPr>
          </a:p>
          <a:p>
            <a:pPr lvl="1"/>
            <a:r>
              <a:rPr lang="en-US" dirty="0">
                <a:sym typeface="Wingdings" panose="05000000000000000000" pitchFamily="2" charset="2"/>
              </a:rPr>
              <a:t>LCA-13381, Detector Plane Layout</a:t>
            </a:r>
          </a:p>
          <a:p>
            <a:pPr lvl="1"/>
            <a:r>
              <a:rPr lang="en-US" dirty="0" smtClean="0">
                <a:sym typeface="Wingdings" panose="05000000000000000000" pitchFamily="2" charset="2"/>
              </a:rPr>
              <a:t>LCA-16591, Cable Routing in the Cryostat</a:t>
            </a:r>
          </a:p>
          <a:p>
            <a:pPr lvl="1"/>
            <a:r>
              <a:rPr lang="en-US" dirty="0" smtClean="0">
                <a:sym typeface="Wingdings" panose="05000000000000000000" pitchFamily="2" charset="2"/>
              </a:rPr>
              <a:t>LCA-16645, Camera Body Line Layout</a:t>
            </a:r>
            <a:endParaRPr lang="en-US" dirty="0">
              <a:sym typeface="Wingdings" panose="05000000000000000000" pitchFamily="2" charset="2"/>
            </a:endParaRPr>
          </a:p>
          <a:p>
            <a:pPr lvl="1"/>
            <a:r>
              <a:rPr lang="en-US" dirty="0" smtClean="0">
                <a:sym typeface="Wingdings" panose="05000000000000000000" pitchFamily="2" charset="2"/>
              </a:rPr>
              <a:t>LCA-10335</a:t>
            </a:r>
            <a:r>
              <a:rPr lang="en-US" dirty="0">
                <a:sym typeface="Wingdings" panose="05000000000000000000" pitchFamily="2" charset="2"/>
              </a:rPr>
              <a:t>, Loaded Utility Trunk Assembly</a:t>
            </a:r>
          </a:p>
          <a:p>
            <a:r>
              <a:rPr lang="en-US" dirty="0" smtClean="0">
                <a:sym typeface="Wingdings" panose="05000000000000000000" pitchFamily="2" charset="2"/>
              </a:rPr>
              <a:t>As </a:t>
            </a:r>
            <a:r>
              <a:rPr lang="en-US" dirty="0">
                <a:sym typeface="Wingdings" panose="05000000000000000000" pitchFamily="2" charset="2"/>
              </a:rPr>
              <a:t>hardware is being built, we address these documents along with inspection data, to review interface issues as they arise</a:t>
            </a:r>
          </a:p>
          <a:p>
            <a:endParaRPr lang="en-US" dirty="0"/>
          </a:p>
        </p:txBody>
      </p:sp>
      <p:sp>
        <p:nvSpPr>
          <p:cNvPr id="3" name="Title 2"/>
          <p:cNvSpPr>
            <a:spLocks noGrp="1"/>
          </p:cNvSpPr>
          <p:nvPr>
            <p:ph type="title"/>
          </p:nvPr>
        </p:nvSpPr>
        <p:spPr/>
        <p:txBody>
          <a:bodyPr/>
          <a:lstStyle/>
          <a:p>
            <a:r>
              <a:rPr lang="en-US" dirty="0"/>
              <a:t>Connectivity also managed using key system layouts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19800" y="2800350"/>
            <a:ext cx="2668587" cy="2001440"/>
          </a:xfrm>
          <a:prstGeom prst="rect">
            <a:avLst/>
          </a:prstGeom>
          <a:ln>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9800" y="722496"/>
            <a:ext cx="3098800" cy="2169315"/>
          </a:xfrm>
          <a:prstGeom prst="rect">
            <a:avLst/>
          </a:prstGeom>
        </p:spPr>
      </p:pic>
    </p:spTree>
    <p:extLst>
      <p:ext uri="{BB962C8B-B14F-4D97-AF65-F5344CB8AC3E}">
        <p14:creationId xmlns:p14="http://schemas.microsoft.com/office/powerpoint/2010/main" val="2406705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1" y="760810"/>
            <a:ext cx="5029200" cy="3982640"/>
          </a:xfrm>
        </p:spPr>
        <p:txBody>
          <a:bodyPr/>
          <a:lstStyle/>
          <a:p>
            <a:r>
              <a:rPr lang="en-US" dirty="0" smtClean="0"/>
              <a:t>Camera control system software is being used </a:t>
            </a:r>
            <a:r>
              <a:rPr lang="en-US" dirty="0"/>
              <a:t>for running </a:t>
            </a:r>
            <a:r>
              <a:rPr lang="en-US" dirty="0" smtClean="0"/>
              <a:t>verification </a:t>
            </a:r>
            <a:r>
              <a:rPr lang="en-US" dirty="0"/>
              <a:t>tests </a:t>
            </a:r>
            <a:r>
              <a:rPr lang="en-US" dirty="0" smtClean="0"/>
              <a:t>across many subsystems</a:t>
            </a:r>
          </a:p>
          <a:p>
            <a:endParaRPr lang="en-US" dirty="0" smtClean="0"/>
          </a:p>
          <a:p>
            <a:r>
              <a:rPr lang="en-US" dirty="0" smtClean="0"/>
              <a:t>Raft tower testing at BNL, on SLAC test stands, and early ETU testing in the cryostat (in use)</a:t>
            </a:r>
          </a:p>
          <a:p>
            <a:r>
              <a:rPr lang="en-US" dirty="0" smtClean="0"/>
              <a:t>Cryostat vacuum pumping system pre- and post-delivery operations and monitoring (in use)</a:t>
            </a:r>
            <a:endParaRPr lang="en-US" dirty="0"/>
          </a:p>
          <a:p>
            <a:r>
              <a:rPr lang="en-US" dirty="0"/>
              <a:t>Cryostat </a:t>
            </a:r>
            <a:r>
              <a:rPr lang="en-US" dirty="0" smtClean="0"/>
              <a:t>refrigeration system compressor cabinet operations for I&amp;T testing (in use)</a:t>
            </a:r>
            <a:endParaRPr lang="en-US" dirty="0"/>
          </a:p>
          <a:p>
            <a:r>
              <a:rPr lang="en-US" dirty="0" smtClean="0"/>
              <a:t>Filter </a:t>
            </a:r>
            <a:r>
              <a:rPr lang="en-US" dirty="0"/>
              <a:t>exchange system </a:t>
            </a:r>
            <a:r>
              <a:rPr lang="en-US" dirty="0" smtClean="0"/>
              <a:t>prototype and production units (in use)</a:t>
            </a:r>
          </a:p>
          <a:p>
            <a:r>
              <a:rPr lang="en-US" dirty="0" smtClean="0"/>
              <a:t>Purge system verification test stand (in use)</a:t>
            </a:r>
          </a:p>
          <a:p>
            <a:r>
              <a:rPr lang="en-US" dirty="0" smtClean="0"/>
              <a:t>Shutter </a:t>
            </a:r>
            <a:r>
              <a:rPr lang="en-US" dirty="0"/>
              <a:t>verification test </a:t>
            </a:r>
            <a:r>
              <a:rPr lang="en-US" dirty="0" smtClean="0"/>
              <a:t>stand</a:t>
            </a:r>
            <a:br>
              <a:rPr lang="en-US" dirty="0" smtClean="0"/>
            </a:br>
            <a:r>
              <a:rPr lang="en-US" dirty="0" smtClean="0"/>
              <a:t>(nearly ready for operation)</a:t>
            </a:r>
            <a:endParaRPr lang="en-US" dirty="0"/>
          </a:p>
          <a:p>
            <a:endParaRPr lang="en-US" dirty="0" smtClean="0"/>
          </a:p>
          <a:p>
            <a:endParaRPr lang="en-US" dirty="0"/>
          </a:p>
        </p:txBody>
      </p:sp>
      <p:sp>
        <p:nvSpPr>
          <p:cNvPr id="3" name="Title 2"/>
          <p:cNvSpPr>
            <a:spLocks noGrp="1"/>
          </p:cNvSpPr>
          <p:nvPr>
            <p:ph type="title"/>
          </p:nvPr>
        </p:nvSpPr>
        <p:spPr/>
        <p:txBody>
          <a:bodyPr/>
          <a:lstStyle/>
          <a:p>
            <a:r>
              <a:rPr lang="en-US" dirty="0"/>
              <a:t>Interface early verification: </a:t>
            </a:r>
            <a:r>
              <a:rPr lang="en-US" dirty="0" smtClean="0"/>
              <a:t>Camera controls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7801" y="895350"/>
            <a:ext cx="3809999" cy="3229129"/>
          </a:xfrm>
          <a:prstGeom prst="rect">
            <a:avLst/>
          </a:prstGeom>
        </p:spPr>
      </p:pic>
      <p:sp>
        <p:nvSpPr>
          <p:cNvPr id="5" name="TextBox 4"/>
          <p:cNvSpPr txBox="1"/>
          <p:nvPr/>
        </p:nvSpPr>
        <p:spPr>
          <a:xfrm>
            <a:off x="5708040" y="4255600"/>
            <a:ext cx="2983766" cy="307777"/>
          </a:xfrm>
          <a:prstGeom prst="rect">
            <a:avLst/>
          </a:prstGeom>
          <a:noFill/>
        </p:spPr>
        <p:txBody>
          <a:bodyPr wrap="none" rtlCol="0">
            <a:spAutoFit/>
          </a:bodyPr>
          <a:lstStyle/>
          <a:p>
            <a:r>
              <a:rPr lang="en-US" sz="1400" b="1" dirty="0" smtClean="0"/>
              <a:t>CCS GUI for vacuum system operation</a:t>
            </a:r>
            <a:endParaRPr lang="en-US" sz="1400" b="1" dirty="0"/>
          </a:p>
        </p:txBody>
      </p:sp>
    </p:spTree>
    <p:extLst>
      <p:ext uri="{BB962C8B-B14F-4D97-AF65-F5344CB8AC3E}">
        <p14:creationId xmlns:p14="http://schemas.microsoft.com/office/powerpoint/2010/main" val="2491755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4572000" cy="3982640"/>
          </a:xfrm>
        </p:spPr>
        <p:txBody>
          <a:bodyPr/>
          <a:lstStyle/>
          <a:p>
            <a:r>
              <a:rPr lang="en-US" dirty="0"/>
              <a:t>Cryostat – Raft Tower </a:t>
            </a:r>
            <a:r>
              <a:rPr lang="en-US" dirty="0" smtClean="0"/>
              <a:t>interfaces have been mocked-up and involved in early verification activities for multiple years (all work is complete)</a:t>
            </a:r>
          </a:p>
          <a:p>
            <a:pPr lvl="1"/>
            <a:r>
              <a:rPr lang="en-US" dirty="0"/>
              <a:t>R</a:t>
            </a:r>
            <a:r>
              <a:rPr lang="en-US" dirty="0" smtClean="0"/>
              <a:t>aft </a:t>
            </a:r>
            <a:r>
              <a:rPr lang="en-US" dirty="0"/>
              <a:t>tower mock-ups with first-article </a:t>
            </a:r>
            <a:r>
              <a:rPr lang="en-US" dirty="0" smtClean="0"/>
              <a:t>grid</a:t>
            </a:r>
          </a:p>
          <a:p>
            <a:pPr lvl="1"/>
            <a:r>
              <a:rPr lang="en-US" dirty="0"/>
              <a:t>C</a:t>
            </a:r>
            <a:r>
              <a:rPr lang="en-US" dirty="0" smtClean="0"/>
              <a:t>ryostat </a:t>
            </a:r>
            <a:r>
              <a:rPr lang="en-US" dirty="0"/>
              <a:t>mock-up with mechanical test </a:t>
            </a:r>
            <a:r>
              <a:rPr lang="en-US" dirty="0" smtClean="0"/>
              <a:t>rafts</a:t>
            </a:r>
          </a:p>
          <a:p>
            <a:pPr lvl="1"/>
            <a:r>
              <a:rPr lang="en-US" dirty="0"/>
              <a:t>R</a:t>
            </a:r>
            <a:r>
              <a:rPr lang="en-US" dirty="0" smtClean="0"/>
              <a:t>eal </a:t>
            </a:r>
            <a:r>
              <a:rPr lang="en-US" dirty="0"/>
              <a:t>cryostat with </a:t>
            </a:r>
            <a:r>
              <a:rPr lang="en-US" dirty="0" smtClean="0"/>
              <a:t>MTRs</a:t>
            </a:r>
          </a:p>
          <a:p>
            <a:pPr lvl="1"/>
            <a:r>
              <a:rPr lang="en-US" dirty="0"/>
              <a:t>R</a:t>
            </a:r>
            <a:r>
              <a:rPr lang="en-US" dirty="0" smtClean="0"/>
              <a:t>eal </a:t>
            </a:r>
            <a:r>
              <a:rPr lang="en-US" dirty="0"/>
              <a:t>cryostat with engineering test </a:t>
            </a:r>
            <a:r>
              <a:rPr lang="en-US" dirty="0" smtClean="0"/>
              <a:t>units</a:t>
            </a:r>
          </a:p>
          <a:p>
            <a:r>
              <a:rPr lang="en-US" dirty="0" smtClean="0"/>
              <a:t>Real cryostat with production raft towers – integration started in mid-July</a:t>
            </a:r>
            <a:endParaRPr lang="en-US" dirty="0"/>
          </a:p>
          <a:p>
            <a:endParaRPr lang="en-US" dirty="0"/>
          </a:p>
        </p:txBody>
      </p:sp>
      <p:sp>
        <p:nvSpPr>
          <p:cNvPr id="3" name="Title 2"/>
          <p:cNvSpPr>
            <a:spLocks noGrp="1"/>
          </p:cNvSpPr>
          <p:nvPr>
            <p:ph type="title"/>
          </p:nvPr>
        </p:nvSpPr>
        <p:spPr/>
        <p:txBody>
          <a:bodyPr/>
          <a:lstStyle/>
          <a:p>
            <a:r>
              <a:rPr lang="en-US" dirty="0" smtClean="0"/>
              <a:t>Interface early verification: Cryostat</a:t>
            </a:r>
            <a:endParaRPr lang="en-US" dirty="0"/>
          </a:p>
        </p:txBody>
      </p:sp>
      <p:pic>
        <p:nvPicPr>
          <p:cNvPr id="4" name="Picture 3">
            <a:extLst>
              <a:ext uri="{FF2B5EF4-FFF2-40B4-BE49-F238E27FC236}">
                <a16:creationId xmlns:a16="http://schemas.microsoft.com/office/drawing/2014/main" id="{C656D1CD-B981-4238-8FDC-305CA8F7ED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9200" y="782791"/>
            <a:ext cx="3886200" cy="29146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486400" y="3867150"/>
            <a:ext cx="3353354" cy="307777"/>
          </a:xfrm>
          <a:prstGeom prst="rect">
            <a:avLst/>
          </a:prstGeom>
          <a:noFill/>
        </p:spPr>
        <p:txBody>
          <a:bodyPr wrap="none" rtlCol="0">
            <a:spAutoFit/>
          </a:bodyPr>
          <a:lstStyle/>
          <a:p>
            <a:r>
              <a:rPr lang="en-US" sz="1400" b="1" dirty="0" smtClean="0"/>
              <a:t>L3 end of cryostat showing MTRs and ETUs</a:t>
            </a:r>
            <a:endParaRPr lang="en-US" sz="1400" b="1" dirty="0"/>
          </a:p>
        </p:txBody>
      </p:sp>
    </p:spTree>
    <p:extLst>
      <p:ext uri="{BB962C8B-B14F-4D97-AF65-F5344CB8AC3E}">
        <p14:creationId xmlns:p14="http://schemas.microsoft.com/office/powerpoint/2010/main" val="1428305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3733800" cy="3982640"/>
          </a:xfrm>
        </p:spPr>
        <p:txBody>
          <a:bodyPr/>
          <a:lstStyle/>
          <a:p>
            <a:r>
              <a:rPr lang="en-US" dirty="0" smtClean="0"/>
              <a:t>Refrigeration system test unit plans</a:t>
            </a:r>
          </a:p>
          <a:p>
            <a:pPr lvl="1"/>
            <a:r>
              <a:rPr lang="en-US" dirty="0" smtClean="0"/>
              <a:t>I&amp;T </a:t>
            </a:r>
            <a:r>
              <a:rPr lang="en-US" dirty="0" err="1" smtClean="0"/>
              <a:t>Refrig</a:t>
            </a:r>
            <a:r>
              <a:rPr lang="en-US" dirty="0" smtClean="0"/>
              <a:t>. Cabinets with cryostat and dummy heat loads (in use)</a:t>
            </a:r>
          </a:p>
          <a:p>
            <a:pPr lvl="1"/>
            <a:r>
              <a:rPr lang="en-US" dirty="0" smtClean="0"/>
              <a:t>I&amp;T </a:t>
            </a:r>
            <a:r>
              <a:rPr lang="en-US" dirty="0" err="1" smtClean="0"/>
              <a:t>Refrig</a:t>
            </a:r>
            <a:r>
              <a:rPr lang="en-US" dirty="0" smtClean="0"/>
              <a:t>. Cabinets with cryostat and production raft towers</a:t>
            </a:r>
          </a:p>
          <a:p>
            <a:pPr lvl="1"/>
            <a:r>
              <a:rPr lang="en-US" dirty="0" smtClean="0"/>
              <a:t>TMA </a:t>
            </a:r>
            <a:r>
              <a:rPr lang="en-US" dirty="0" err="1" smtClean="0"/>
              <a:t>Refrig</a:t>
            </a:r>
            <a:r>
              <a:rPr lang="en-US" dirty="0" smtClean="0"/>
              <a:t>. Cabinets with pathfinder unit in summit facility </a:t>
            </a:r>
          </a:p>
          <a:p>
            <a:pPr lvl="1"/>
            <a:r>
              <a:rPr lang="en-US" dirty="0"/>
              <a:t>TMA </a:t>
            </a:r>
            <a:r>
              <a:rPr lang="en-US" dirty="0" err="1"/>
              <a:t>Refrig</a:t>
            </a:r>
            <a:r>
              <a:rPr lang="en-US" dirty="0"/>
              <a:t>. Cabinets with pathfinder unit </a:t>
            </a:r>
            <a:r>
              <a:rPr lang="en-US" dirty="0" smtClean="0"/>
              <a:t>on telescope</a:t>
            </a:r>
          </a:p>
          <a:p>
            <a:pPr lvl="1"/>
            <a:r>
              <a:rPr lang="en-US" dirty="0" smtClean="0"/>
              <a:t>I&amp;T </a:t>
            </a:r>
            <a:r>
              <a:rPr lang="en-US" dirty="0" err="1"/>
              <a:t>Refrig</a:t>
            </a:r>
            <a:r>
              <a:rPr lang="en-US" dirty="0"/>
              <a:t>. Cabinets with </a:t>
            </a:r>
            <a:r>
              <a:rPr lang="en-US" dirty="0" smtClean="0"/>
              <a:t>full camera in </a:t>
            </a:r>
            <a:r>
              <a:rPr lang="en-US" dirty="0"/>
              <a:t>summit </a:t>
            </a:r>
            <a:r>
              <a:rPr lang="en-US" dirty="0" smtClean="0"/>
              <a:t>facility</a:t>
            </a:r>
            <a:endParaRPr lang="en-US" dirty="0"/>
          </a:p>
          <a:p>
            <a:pPr lvl="1"/>
            <a:r>
              <a:rPr lang="en-US" dirty="0"/>
              <a:t>TMA </a:t>
            </a:r>
            <a:r>
              <a:rPr lang="en-US" dirty="0" err="1"/>
              <a:t>Refrig</a:t>
            </a:r>
            <a:r>
              <a:rPr lang="en-US" dirty="0"/>
              <a:t>. Cabinets with </a:t>
            </a:r>
            <a:r>
              <a:rPr lang="en-US" dirty="0" smtClean="0"/>
              <a:t>full camera on telescope</a:t>
            </a:r>
            <a:endParaRPr lang="en-US" dirty="0"/>
          </a:p>
        </p:txBody>
      </p:sp>
      <p:sp>
        <p:nvSpPr>
          <p:cNvPr id="3" name="Title 2"/>
          <p:cNvSpPr>
            <a:spLocks noGrp="1"/>
          </p:cNvSpPr>
          <p:nvPr>
            <p:ph type="title"/>
          </p:nvPr>
        </p:nvSpPr>
        <p:spPr/>
        <p:txBody>
          <a:bodyPr/>
          <a:lstStyle/>
          <a:p>
            <a:r>
              <a:rPr lang="en-US" dirty="0"/>
              <a:t>Interface early verification: </a:t>
            </a:r>
            <a:r>
              <a:rPr lang="en-US" dirty="0" smtClean="0"/>
              <a:t>Refrigeration System</a:t>
            </a:r>
            <a:endParaRPr lang="en-US" dirty="0"/>
          </a:p>
        </p:txBody>
      </p:sp>
      <p:pic>
        <p:nvPicPr>
          <p:cNvPr id="4" name="Picture 3">
            <a:extLst>
              <a:ext uri="{FF2B5EF4-FFF2-40B4-BE49-F238E27FC236}">
                <a16:creationId xmlns:a16="http://schemas.microsoft.com/office/drawing/2014/main" id="{C39C849B-308F-4813-960D-23DB4B9259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10200" y="819150"/>
            <a:ext cx="2468871" cy="332967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257800" y="4397573"/>
            <a:ext cx="3175678" cy="307777"/>
          </a:xfrm>
          <a:prstGeom prst="rect">
            <a:avLst/>
          </a:prstGeom>
          <a:noFill/>
        </p:spPr>
        <p:txBody>
          <a:bodyPr wrap="none" rtlCol="0">
            <a:spAutoFit/>
          </a:bodyPr>
          <a:lstStyle/>
          <a:p>
            <a:r>
              <a:rPr lang="en-US" sz="1400" b="1" dirty="0" smtClean="0"/>
              <a:t>I&amp;T heat exchanger mounted to cryostat</a:t>
            </a:r>
            <a:endParaRPr lang="en-US" sz="1400" b="1" dirty="0"/>
          </a:p>
        </p:txBody>
      </p:sp>
    </p:spTree>
    <p:extLst>
      <p:ext uri="{BB962C8B-B14F-4D97-AF65-F5344CB8AC3E}">
        <p14:creationId xmlns:p14="http://schemas.microsoft.com/office/powerpoint/2010/main" val="2631833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4876800" cy="3982640"/>
          </a:xfrm>
        </p:spPr>
        <p:txBody>
          <a:bodyPr/>
          <a:lstStyle/>
          <a:p>
            <a:r>
              <a:rPr lang="en-US" dirty="0"/>
              <a:t>Carousel – Camera </a:t>
            </a:r>
            <a:r>
              <a:rPr lang="en-US" dirty="0" smtClean="0"/>
              <a:t>Body interface</a:t>
            </a:r>
          </a:p>
          <a:p>
            <a:pPr lvl="1"/>
            <a:r>
              <a:rPr lang="en-US" dirty="0" smtClean="0"/>
              <a:t>Prototype </a:t>
            </a:r>
            <a:r>
              <a:rPr lang="en-US" dirty="0"/>
              <a:t>carousel with back flange </a:t>
            </a:r>
            <a:r>
              <a:rPr lang="en-US" dirty="0" smtClean="0"/>
              <a:t>mock-up (assembly and check-out complete)</a:t>
            </a:r>
          </a:p>
          <a:p>
            <a:pPr lvl="1"/>
            <a:r>
              <a:rPr lang="en-US" dirty="0"/>
              <a:t>P</a:t>
            </a:r>
            <a:r>
              <a:rPr lang="en-US" dirty="0" smtClean="0"/>
              <a:t>roduction </a:t>
            </a:r>
            <a:r>
              <a:rPr lang="en-US" dirty="0"/>
              <a:t>unit carousel with final back </a:t>
            </a:r>
            <a:r>
              <a:rPr lang="en-US" dirty="0" smtClean="0"/>
              <a:t>flange (assembly and verification testing complete)</a:t>
            </a:r>
          </a:p>
          <a:p>
            <a:r>
              <a:rPr lang="en-US" dirty="0"/>
              <a:t>Auto Changer – Camera </a:t>
            </a:r>
            <a:r>
              <a:rPr lang="en-US" dirty="0" smtClean="0"/>
              <a:t>Body</a:t>
            </a:r>
          </a:p>
          <a:p>
            <a:pPr lvl="1"/>
            <a:r>
              <a:rPr lang="en-US" dirty="0"/>
              <a:t>P</a:t>
            </a:r>
            <a:r>
              <a:rPr lang="en-US" dirty="0" smtClean="0"/>
              <a:t>rototype </a:t>
            </a:r>
            <a:r>
              <a:rPr lang="en-US" dirty="0"/>
              <a:t>auto changer with L2 </a:t>
            </a:r>
            <a:r>
              <a:rPr lang="en-US" dirty="0" smtClean="0"/>
              <a:t/>
            </a:r>
            <a:br>
              <a:rPr lang="en-US" dirty="0" smtClean="0"/>
            </a:br>
            <a:r>
              <a:rPr lang="en-US" dirty="0" smtClean="0"/>
              <a:t>and camera </a:t>
            </a:r>
            <a:r>
              <a:rPr lang="en-US" dirty="0"/>
              <a:t>housing </a:t>
            </a:r>
            <a:r>
              <a:rPr lang="en-US" dirty="0" smtClean="0"/>
              <a:t>mock-up </a:t>
            </a:r>
            <a:br>
              <a:rPr lang="en-US" dirty="0" smtClean="0"/>
            </a:br>
            <a:r>
              <a:rPr lang="en-US" dirty="0" smtClean="0"/>
              <a:t>(assembly and check-out complete)</a:t>
            </a:r>
          </a:p>
          <a:p>
            <a:pPr lvl="1"/>
            <a:r>
              <a:rPr lang="en-US" dirty="0"/>
              <a:t>P</a:t>
            </a:r>
            <a:r>
              <a:rPr lang="en-US" dirty="0" smtClean="0"/>
              <a:t>roduction </a:t>
            </a:r>
            <a:r>
              <a:rPr lang="en-US" dirty="0"/>
              <a:t>auto changer with </a:t>
            </a:r>
            <a:r>
              <a:rPr lang="en-US" dirty="0" smtClean="0"/>
              <a:t/>
            </a:r>
            <a:br>
              <a:rPr lang="en-US" dirty="0" smtClean="0"/>
            </a:br>
            <a:r>
              <a:rPr lang="en-US" dirty="0" smtClean="0"/>
              <a:t>volume mock-ups </a:t>
            </a:r>
            <a:br>
              <a:rPr lang="en-US" dirty="0" smtClean="0"/>
            </a:br>
            <a:r>
              <a:rPr lang="en-US" dirty="0" smtClean="0"/>
              <a:t>(assembly complete, </a:t>
            </a:r>
            <a:br>
              <a:rPr lang="en-US" dirty="0" smtClean="0"/>
            </a:br>
            <a:r>
              <a:rPr lang="en-US" dirty="0" smtClean="0"/>
              <a:t>verification testing underway)</a:t>
            </a:r>
            <a:endParaRPr lang="en-US" dirty="0"/>
          </a:p>
          <a:p>
            <a:endParaRPr lang="en-US" dirty="0"/>
          </a:p>
          <a:p>
            <a:endParaRPr lang="en-US" dirty="0"/>
          </a:p>
        </p:txBody>
      </p:sp>
      <p:sp>
        <p:nvSpPr>
          <p:cNvPr id="3" name="Title 2"/>
          <p:cNvSpPr>
            <a:spLocks noGrp="1"/>
          </p:cNvSpPr>
          <p:nvPr>
            <p:ph type="title"/>
          </p:nvPr>
        </p:nvSpPr>
        <p:spPr/>
        <p:txBody>
          <a:bodyPr/>
          <a:lstStyle/>
          <a:p>
            <a:r>
              <a:rPr lang="en-US" dirty="0"/>
              <a:t>Interface early verification: </a:t>
            </a:r>
            <a:r>
              <a:rPr lang="en-US" dirty="0" smtClean="0"/>
              <a:t>Exchange System</a:t>
            </a:r>
            <a:endParaRPr lang="en-US" dirty="0"/>
          </a:p>
        </p:txBody>
      </p:sp>
      <p:pic>
        <p:nvPicPr>
          <p:cNvPr id="6"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9400" y="666750"/>
            <a:ext cx="2438400" cy="3251199"/>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38600" y="2594013"/>
            <a:ext cx="2995501" cy="2247642"/>
          </a:xfrm>
          <a:prstGeom prst="rect">
            <a:avLst/>
          </a:prstGeom>
        </p:spPr>
      </p:pic>
    </p:spTree>
    <p:extLst>
      <p:ext uri="{BB962C8B-B14F-4D97-AF65-F5344CB8AC3E}">
        <p14:creationId xmlns:p14="http://schemas.microsoft.com/office/powerpoint/2010/main" val="3628851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Requirements have been flowed down and are being managed as part of the Camera configuration baseline</a:t>
            </a:r>
          </a:p>
          <a:p>
            <a:endParaRPr lang="en-US" dirty="0"/>
          </a:p>
          <a:p>
            <a:r>
              <a:rPr lang="en-US" dirty="0"/>
              <a:t>Both system-level and internal interfaces are controlled both by formal ICDs and detailed connectivity and layout diagrams and models</a:t>
            </a:r>
          </a:p>
          <a:p>
            <a:endParaRPr lang="en-US" dirty="0"/>
          </a:p>
          <a:p>
            <a:r>
              <a:rPr lang="en-US" dirty="0" smtClean="0"/>
              <a:t>Multiple camera systems have been involved in early mock-up and now interface verification activities for some time</a:t>
            </a:r>
            <a:endParaRPr lang="en-US" dirty="0"/>
          </a:p>
          <a:p>
            <a:endParaRPr lang="en-US" dirty="0"/>
          </a:p>
        </p:txBody>
      </p:sp>
      <p:sp>
        <p:nvSpPr>
          <p:cNvPr id="3" name="Title 2"/>
          <p:cNvSpPr>
            <a:spLocks noGrp="1"/>
          </p:cNvSpPr>
          <p:nvPr>
            <p:ph type="title"/>
          </p:nvPr>
        </p:nvSpPr>
        <p:spPr/>
        <p:txBody>
          <a:bodyPr/>
          <a:lstStyle/>
          <a:p>
            <a:r>
              <a:rPr lang="en-US" dirty="0"/>
              <a:t>Summary: requirements and interface management</a:t>
            </a:r>
          </a:p>
        </p:txBody>
      </p:sp>
    </p:spTree>
    <p:extLst>
      <p:ext uri="{BB962C8B-B14F-4D97-AF65-F5344CB8AC3E}">
        <p14:creationId xmlns:p14="http://schemas.microsoft.com/office/powerpoint/2010/main" val="710087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1800" dirty="0" smtClean="0"/>
              <a:t>Status of actions from 2018 Review recommendations</a:t>
            </a:r>
          </a:p>
          <a:p>
            <a:endParaRPr lang="en-US" sz="1800" dirty="0"/>
          </a:p>
          <a:p>
            <a:r>
              <a:rPr lang="en-US" sz="1800" dirty="0" smtClean="0"/>
              <a:t>Requirements </a:t>
            </a:r>
            <a:r>
              <a:rPr lang="en-US" sz="1800" dirty="0"/>
              <a:t>and interface management</a:t>
            </a:r>
          </a:p>
          <a:p>
            <a:endParaRPr lang="en-US" sz="1800" dirty="0" smtClean="0"/>
          </a:p>
          <a:p>
            <a:r>
              <a:rPr lang="en-US" sz="1800" dirty="0" smtClean="0"/>
              <a:t>Integrated </a:t>
            </a:r>
            <a:r>
              <a:rPr lang="en-US" sz="1800" dirty="0"/>
              <a:t>design and analysis</a:t>
            </a:r>
          </a:p>
          <a:p>
            <a:endParaRPr lang="en-US" sz="1800" dirty="0" smtClean="0"/>
          </a:p>
          <a:p>
            <a:r>
              <a:rPr lang="en-US" sz="1800" dirty="0" smtClean="0"/>
              <a:t>Subsystem verification and acceptance</a:t>
            </a:r>
            <a:endParaRPr lang="en-US" sz="1800" dirty="0"/>
          </a:p>
          <a:p>
            <a:endParaRPr lang="en-US" sz="1800" dirty="0" smtClean="0"/>
          </a:p>
          <a:p>
            <a:r>
              <a:rPr lang="en-US" sz="1800" dirty="0" smtClean="0"/>
              <a:t>Camera </a:t>
            </a:r>
            <a:r>
              <a:rPr lang="en-US" sz="1800" dirty="0"/>
              <a:t>verification plans</a:t>
            </a:r>
          </a:p>
          <a:p>
            <a:endParaRPr lang="en-US" sz="1800" dirty="0" smtClean="0"/>
          </a:p>
        </p:txBody>
      </p:sp>
      <p:sp>
        <p:nvSpPr>
          <p:cNvPr id="3" name="Title 2"/>
          <p:cNvSpPr>
            <a:spLocks noGrp="1"/>
          </p:cNvSpPr>
          <p:nvPr>
            <p:ph type="title"/>
          </p:nvPr>
        </p:nvSpPr>
        <p:spPr>
          <a:xfrm>
            <a:off x="990600" y="133350"/>
            <a:ext cx="6400800" cy="417910"/>
          </a:xfrm>
        </p:spPr>
        <p:txBody>
          <a:bodyPr/>
          <a:lstStyle/>
          <a:p>
            <a:r>
              <a:rPr lang="en-US" dirty="0" smtClean="0"/>
              <a:t>Systems Integration Break-Out Agenda</a:t>
            </a:r>
            <a:endParaRPr lang="en-US" dirty="0"/>
          </a:p>
        </p:txBody>
      </p:sp>
    </p:spTree>
    <p:extLst>
      <p:ext uri="{BB962C8B-B14F-4D97-AF65-F5344CB8AC3E}">
        <p14:creationId xmlns:p14="http://schemas.microsoft.com/office/powerpoint/2010/main" val="23675411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Design and Analysis</a:t>
            </a:r>
            <a:endParaRPr lang="en-US" dirty="0"/>
          </a:p>
        </p:txBody>
      </p:sp>
    </p:spTree>
    <p:extLst>
      <p:ext uri="{BB962C8B-B14F-4D97-AF65-F5344CB8AC3E}">
        <p14:creationId xmlns:p14="http://schemas.microsoft.com/office/powerpoint/2010/main" val="3253743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System-level budgets, allocations, and updates with as-built values</a:t>
            </a:r>
            <a:endParaRPr lang="en-US" dirty="0"/>
          </a:p>
          <a:p>
            <a:endParaRPr lang="en-US" dirty="0"/>
          </a:p>
          <a:p>
            <a:r>
              <a:rPr lang="en-US" dirty="0"/>
              <a:t>Systems-level </a:t>
            </a:r>
            <a:r>
              <a:rPr lang="en-US" dirty="0" smtClean="0"/>
              <a:t>analysis</a:t>
            </a:r>
            <a:endParaRPr lang="en-US" dirty="0"/>
          </a:p>
        </p:txBody>
      </p:sp>
      <p:sp>
        <p:nvSpPr>
          <p:cNvPr id="3" name="Title 2"/>
          <p:cNvSpPr>
            <a:spLocks noGrp="1"/>
          </p:cNvSpPr>
          <p:nvPr>
            <p:ph type="title"/>
          </p:nvPr>
        </p:nvSpPr>
        <p:spPr/>
        <p:txBody>
          <a:bodyPr/>
          <a:lstStyle/>
          <a:p>
            <a:r>
              <a:rPr lang="en-US" dirty="0" smtClean="0"/>
              <a:t>Agenda: integrated design and analysis</a:t>
            </a:r>
            <a:endParaRPr lang="en-US" dirty="0"/>
          </a:p>
        </p:txBody>
      </p:sp>
    </p:spTree>
    <p:extLst>
      <p:ext uri="{BB962C8B-B14F-4D97-AF65-F5344CB8AC3E}">
        <p14:creationId xmlns:p14="http://schemas.microsoft.com/office/powerpoint/2010/main" val="3955247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Image Quality Error (LCA-17)</a:t>
            </a:r>
          </a:p>
          <a:p>
            <a:r>
              <a:rPr lang="en-US" dirty="0" smtClean="0"/>
              <a:t>Mass Properties (LCA-119)</a:t>
            </a:r>
          </a:p>
          <a:p>
            <a:r>
              <a:rPr lang="en-US" dirty="0" smtClean="0"/>
              <a:t>Throughput (LCA-18)</a:t>
            </a:r>
          </a:p>
          <a:p>
            <a:r>
              <a:rPr lang="en-US" dirty="0" smtClean="0"/>
              <a:t>Defective Pixel Budget (LCA-10074)</a:t>
            </a:r>
          </a:p>
          <a:p>
            <a:r>
              <a:rPr lang="en-US" dirty="0" smtClean="0"/>
              <a:t>Read Noise (LCA-32)</a:t>
            </a:r>
          </a:p>
          <a:p>
            <a:r>
              <a:rPr lang="en-US" dirty="0" smtClean="0"/>
              <a:t>Linearity Budget (LCA-10067)</a:t>
            </a:r>
          </a:p>
          <a:p>
            <a:r>
              <a:rPr lang="en-US" dirty="0" smtClean="0"/>
              <a:t>Gain Stability (LCA-10065)</a:t>
            </a:r>
          </a:p>
          <a:p>
            <a:r>
              <a:rPr lang="en-US" dirty="0" smtClean="0"/>
              <a:t>Assembly and Alignment Tolerances (LCA-10147)</a:t>
            </a:r>
          </a:p>
          <a:p>
            <a:r>
              <a:rPr lang="en-US" dirty="0" smtClean="0"/>
              <a:t>Power (LCA-275)</a:t>
            </a:r>
          </a:p>
          <a:p>
            <a:r>
              <a:rPr lang="en-US" dirty="0" smtClean="0"/>
              <a:t>Camera Thermal Budget (LCA-10156)</a:t>
            </a:r>
          </a:p>
          <a:p>
            <a:r>
              <a:rPr lang="en-US" dirty="0" smtClean="0"/>
              <a:t>Filter Stability (LCA-152)</a:t>
            </a:r>
          </a:p>
          <a:p>
            <a:r>
              <a:rPr lang="en-US" dirty="0" smtClean="0"/>
              <a:t>Crosstalk (LCA-10033)</a:t>
            </a:r>
          </a:p>
          <a:p>
            <a:r>
              <a:rPr lang="en-US" dirty="0" smtClean="0"/>
              <a:t>Timing (LCA-28)</a:t>
            </a:r>
          </a:p>
        </p:txBody>
      </p:sp>
      <p:sp>
        <p:nvSpPr>
          <p:cNvPr id="3" name="Title 2"/>
          <p:cNvSpPr>
            <a:spLocks noGrp="1"/>
          </p:cNvSpPr>
          <p:nvPr>
            <p:ph type="title"/>
          </p:nvPr>
        </p:nvSpPr>
        <p:spPr/>
        <p:txBody>
          <a:bodyPr/>
          <a:lstStyle/>
          <a:p>
            <a:r>
              <a:rPr lang="en-US" smtClean="0"/>
              <a:t>Systems-level budgeting tools are still in use</a:t>
            </a:r>
            <a:endParaRPr lang="en-US" dirty="0"/>
          </a:p>
        </p:txBody>
      </p:sp>
      <p:sp>
        <p:nvSpPr>
          <p:cNvPr id="6" name="Rectangle 5"/>
          <p:cNvSpPr/>
          <p:nvPr/>
        </p:nvSpPr>
        <p:spPr>
          <a:xfrm>
            <a:off x="5334000" y="729555"/>
            <a:ext cx="3733800" cy="1384995"/>
          </a:xfrm>
          <a:prstGeom prst="rect">
            <a:avLst/>
          </a:prstGeom>
          <a:ln>
            <a:solidFill>
              <a:schemeClr val="accent1"/>
            </a:solidFill>
          </a:ln>
        </p:spPr>
        <p:txBody>
          <a:bodyPr wrap="square">
            <a:spAutoFit/>
          </a:bodyPr>
          <a:lstStyle/>
          <a:p>
            <a:pPr algn="ctr"/>
            <a:r>
              <a:rPr lang="en-US" sz="1400" u="sng" dirty="0" smtClean="0"/>
              <a:t>Systems-level </a:t>
            </a:r>
            <a:r>
              <a:rPr lang="en-US" sz="1400" u="sng" dirty="0"/>
              <a:t>analysis </a:t>
            </a:r>
            <a:r>
              <a:rPr lang="en-US" sz="1400" u="sng" dirty="0" smtClean="0"/>
              <a:t>tools used for:</a:t>
            </a:r>
            <a:endParaRPr lang="en-US" sz="1400" u="sng" dirty="0"/>
          </a:p>
          <a:p>
            <a:pPr marL="342900" indent="-342900">
              <a:buFont typeface="+mj-lt"/>
              <a:buAutoNum type="arabicPeriod"/>
            </a:pPr>
            <a:r>
              <a:rPr lang="en-US" sz="1400" dirty="0" smtClean="0"/>
              <a:t>Developing </a:t>
            </a:r>
            <a:r>
              <a:rPr lang="en-US" sz="1400" dirty="0"/>
              <a:t>predictions of expected system-level behavior</a:t>
            </a:r>
          </a:p>
          <a:p>
            <a:pPr marL="342900" indent="-342900">
              <a:buFont typeface="+mj-lt"/>
              <a:buAutoNum type="arabicPeriod"/>
            </a:pPr>
            <a:r>
              <a:rPr lang="en-US" sz="1400" dirty="0" smtClean="0"/>
              <a:t>Dividing </a:t>
            </a:r>
            <a:r>
              <a:rPr lang="en-US" sz="1400" dirty="0"/>
              <a:t>up and flowing down system-level requirements to subsystem </a:t>
            </a:r>
            <a:r>
              <a:rPr lang="en-US" sz="1400" dirty="0" smtClean="0"/>
              <a:t>allocations</a:t>
            </a:r>
          </a:p>
          <a:p>
            <a:pPr marL="342900" indent="-342900">
              <a:buFont typeface="+mj-lt"/>
              <a:buAutoNum type="arabicPeriod"/>
            </a:pPr>
            <a:r>
              <a:rPr lang="en-US" sz="1400" dirty="0" smtClean="0"/>
              <a:t>Tracking roll-up of as-built values</a:t>
            </a:r>
            <a:endParaRPr lang="en-US" sz="1400" dirty="0"/>
          </a:p>
        </p:txBody>
      </p:sp>
    </p:spTree>
    <p:extLst>
      <p:ext uri="{BB962C8B-B14F-4D97-AF65-F5344CB8AC3E}">
        <p14:creationId xmlns:p14="http://schemas.microsoft.com/office/powerpoint/2010/main" val="329431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These </a:t>
            </a:r>
            <a:r>
              <a:rPr lang="en-US" dirty="0"/>
              <a:t>system-level budgeting tools continue to be used, as designs are completed and hardware is manufactured and tested</a:t>
            </a:r>
          </a:p>
          <a:p>
            <a:pPr lvl="1"/>
            <a:r>
              <a:rPr lang="en-US" dirty="0"/>
              <a:t>Monitoring predicted performance based on the latest input from subsystem tests and analysis</a:t>
            </a:r>
          </a:p>
          <a:p>
            <a:pPr lvl="1"/>
            <a:r>
              <a:rPr lang="en-US" dirty="0"/>
              <a:t>Tracking margin held at the camera level, to evaluate camera-level risks</a:t>
            </a:r>
          </a:p>
          <a:p>
            <a:pPr lvl="1"/>
            <a:r>
              <a:rPr lang="en-US" dirty="0"/>
              <a:t>Analyzing camera-level impact of higher-level requirements changes flowing to the camera</a:t>
            </a:r>
          </a:p>
          <a:p>
            <a:pPr lvl="1"/>
            <a:r>
              <a:rPr lang="en-US" dirty="0"/>
              <a:t>Analyzing the flow-up impact of a subsystem missing an allocation requirement </a:t>
            </a:r>
          </a:p>
          <a:p>
            <a:endParaRPr lang="en-US" dirty="0"/>
          </a:p>
          <a:p>
            <a:r>
              <a:rPr lang="en-US" dirty="0"/>
              <a:t>Ultimately, these </a:t>
            </a:r>
            <a:r>
              <a:rPr lang="en-US" dirty="0" smtClean="0"/>
              <a:t>as-built </a:t>
            </a:r>
            <a:r>
              <a:rPr lang="en-US" dirty="0"/>
              <a:t>roll-ups </a:t>
            </a:r>
            <a:r>
              <a:rPr lang="en-US" dirty="0" smtClean="0"/>
              <a:t>for completed systems will provide </a:t>
            </a:r>
            <a:r>
              <a:rPr lang="en-US" dirty="0"/>
              <a:t>data </a:t>
            </a:r>
            <a:r>
              <a:rPr lang="en-US" dirty="0" smtClean="0"/>
              <a:t>points, </a:t>
            </a:r>
            <a:r>
              <a:rPr lang="en-US" dirty="0"/>
              <a:t>along with camera system-level testing, to verify that the fully-integrated camera meets its higher level requirements</a:t>
            </a:r>
          </a:p>
          <a:p>
            <a:endParaRPr lang="en-US" dirty="0"/>
          </a:p>
          <a:p>
            <a:endParaRPr lang="en-US" dirty="0"/>
          </a:p>
        </p:txBody>
      </p:sp>
      <p:sp>
        <p:nvSpPr>
          <p:cNvPr id="3" name="Title 2"/>
          <p:cNvSpPr>
            <a:spLocks noGrp="1"/>
          </p:cNvSpPr>
          <p:nvPr>
            <p:ph type="title"/>
          </p:nvPr>
        </p:nvSpPr>
        <p:spPr/>
        <p:txBody>
          <a:bodyPr/>
          <a:lstStyle/>
          <a:p>
            <a:r>
              <a:rPr lang="en-US" dirty="0"/>
              <a:t>Adding as-built values to system budgets</a:t>
            </a:r>
          </a:p>
        </p:txBody>
      </p:sp>
    </p:spTree>
    <p:extLst>
      <p:ext uri="{BB962C8B-B14F-4D97-AF65-F5344CB8AC3E}">
        <p14:creationId xmlns:p14="http://schemas.microsoft.com/office/powerpoint/2010/main" val="1835254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chine generated alternative text:&#10;LI TWE#5&#10;RMS: O.03735pm P-V: O.2058pm&#10;-761.5&#10;L&#10;-380.75 L&#10;A&#10;E&#10;E 0 0&#10;380.75&#10;r&#10;761.5 ‘&#10;t t&#10;0.1&#10;E&#10;n&#10;-0.1&#10;mm">
            <a:extLst>
              <a:ext uri="{FF2B5EF4-FFF2-40B4-BE49-F238E27FC236}">
                <a16:creationId xmlns:a16="http://schemas.microsoft.com/office/drawing/2014/main" id="{C5FA962A-A7AB-429A-8161-7D1EEB653DF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220263" y="1206344"/>
            <a:ext cx="1866337" cy="16702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5963A8-74EC-4C90-8D96-2B91D87F1FB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95385" y="3257550"/>
            <a:ext cx="2343615" cy="1575216"/>
          </a:xfrm>
          <a:prstGeom prst="rect">
            <a:avLst/>
          </a:prstGeom>
          <a:ln>
            <a:solidFill>
              <a:schemeClr val="accent1"/>
            </a:solidFill>
          </a:ln>
        </p:spPr>
      </p:pic>
      <p:pic>
        <p:nvPicPr>
          <p:cNvPr id="34" name="Picture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243" y="674501"/>
            <a:ext cx="5040038" cy="4107049"/>
          </a:xfrm>
          <a:prstGeom prst="rect">
            <a:avLst/>
          </a:prstGeom>
        </p:spPr>
      </p:pic>
      <p:sp>
        <p:nvSpPr>
          <p:cNvPr id="3" name="Title 2"/>
          <p:cNvSpPr>
            <a:spLocks noGrp="1"/>
          </p:cNvSpPr>
          <p:nvPr>
            <p:ph type="title"/>
          </p:nvPr>
        </p:nvSpPr>
        <p:spPr/>
        <p:txBody>
          <a:bodyPr/>
          <a:lstStyle/>
          <a:p>
            <a:r>
              <a:rPr lang="en-US" dirty="0"/>
              <a:t>Image Quality Error (LCA-17) as-built roll-up</a:t>
            </a:r>
          </a:p>
        </p:txBody>
      </p:sp>
      <p:pic>
        <p:nvPicPr>
          <p:cNvPr id="5" name="Picture 4">
            <a:extLst>
              <a:ext uri="{FF2B5EF4-FFF2-40B4-BE49-F238E27FC236}">
                <a16:creationId xmlns:a16="http://schemas.microsoft.com/office/drawing/2014/main" id="{9F1C325C-FFA3-4CE8-A508-1B4338E7E49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934200" y="2060177"/>
            <a:ext cx="2133600" cy="1425973"/>
          </a:xfrm>
          <a:prstGeom prst="rect">
            <a:avLst/>
          </a:prstGeom>
          <a:ln>
            <a:solidFill>
              <a:schemeClr val="accent1"/>
            </a:solidFill>
          </a:ln>
        </p:spPr>
      </p:pic>
      <p:graphicFrame>
        <p:nvGraphicFramePr>
          <p:cNvPr id="4" name="Table 3">
            <a:extLst>
              <a:ext uri="{FF2B5EF4-FFF2-40B4-BE49-F238E27FC236}">
                <a16:creationId xmlns:a16="http://schemas.microsoft.com/office/drawing/2014/main" id="{9A7B7975-90AB-4594-AACC-8D99F74CB5BC}"/>
              </a:ext>
            </a:extLst>
          </p:cNvPr>
          <p:cNvGraphicFramePr>
            <a:graphicFrameLocks noGrp="1"/>
          </p:cNvGraphicFramePr>
          <p:nvPr>
            <p:extLst>
              <p:ext uri="{D42A27DB-BD31-4B8C-83A1-F6EECF244321}">
                <p14:modId xmlns:p14="http://schemas.microsoft.com/office/powerpoint/2010/main" val="2835890532"/>
              </p:ext>
            </p:extLst>
          </p:nvPr>
        </p:nvGraphicFramePr>
        <p:xfrm>
          <a:off x="5562601" y="674501"/>
          <a:ext cx="3529110" cy="547688"/>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954373528"/>
                    </a:ext>
                  </a:extLst>
                </a:gridCol>
                <a:gridCol w="381000">
                  <a:extLst>
                    <a:ext uri="{9D8B030D-6E8A-4147-A177-3AD203B41FA5}">
                      <a16:colId xmlns:a16="http://schemas.microsoft.com/office/drawing/2014/main" val="3987302676"/>
                    </a:ext>
                  </a:extLst>
                </a:gridCol>
                <a:gridCol w="665514">
                  <a:extLst>
                    <a:ext uri="{9D8B030D-6E8A-4147-A177-3AD203B41FA5}">
                      <a16:colId xmlns:a16="http://schemas.microsoft.com/office/drawing/2014/main" val="1058394342"/>
                    </a:ext>
                  </a:extLst>
                </a:gridCol>
                <a:gridCol w="653796">
                  <a:extLst>
                    <a:ext uri="{9D8B030D-6E8A-4147-A177-3AD203B41FA5}">
                      <a16:colId xmlns:a16="http://schemas.microsoft.com/office/drawing/2014/main" val="3631667381"/>
                    </a:ext>
                  </a:extLst>
                </a:gridCol>
              </a:tblGrid>
              <a:tr h="201454">
                <a:tc>
                  <a:txBody>
                    <a:bodyPr/>
                    <a:lstStyle/>
                    <a:p>
                      <a:pPr algn="ctr" fontAlgn="ctr"/>
                      <a:r>
                        <a:rPr lang="en-US" sz="1000" b="1" i="0" u="none" strike="noStrike" dirty="0">
                          <a:solidFill>
                            <a:srgbClr val="FFFFFF"/>
                          </a:solidFill>
                          <a:effectLst/>
                          <a:latin typeface="Arial" panose="020B0604020202020204" pitchFamily="34" charset="0"/>
                          <a:cs typeface="Arial" panose="020B0604020202020204" pitchFamily="34" charset="0"/>
                        </a:rPr>
                        <a:t>LCA-17</a:t>
                      </a:r>
                    </a:p>
                  </a:txBody>
                  <a:tcPr marL="7144" marR="7144" marT="7144" marB="34290" anchor="ctr"/>
                </a:tc>
                <a:tc>
                  <a:txBody>
                    <a:bodyPr/>
                    <a:lstStyle/>
                    <a:p>
                      <a:pPr algn="ctr" fontAlgn="ctr"/>
                      <a:r>
                        <a:rPr lang="en-US" sz="1000" b="1" i="0" u="none" strike="noStrike" dirty="0" err="1" smtClean="0">
                          <a:solidFill>
                            <a:srgbClr val="FFFFFF"/>
                          </a:solidFill>
                          <a:effectLst/>
                          <a:latin typeface="Arial" panose="020B0604020202020204" pitchFamily="34" charset="0"/>
                          <a:cs typeface="Arial" panose="020B0604020202020204" pitchFamily="34" charset="0"/>
                        </a:rPr>
                        <a:t>Req</a:t>
                      </a:r>
                      <a:endParaRPr lang="en-US" sz="1000" b="1" i="0" u="none" strike="noStrike" dirty="0">
                        <a:solidFill>
                          <a:srgbClr val="FFFFFF"/>
                        </a:solidFill>
                        <a:effectLst/>
                        <a:latin typeface="Arial" panose="020B0604020202020204" pitchFamily="34" charset="0"/>
                        <a:cs typeface="Arial" panose="020B0604020202020204" pitchFamily="34" charset="0"/>
                      </a:endParaRPr>
                    </a:p>
                  </a:txBody>
                  <a:tcPr marL="7144" marR="7144" marT="7144" marB="34290" anchor="ctr"/>
                </a:tc>
                <a:tc>
                  <a:txBody>
                    <a:bodyPr/>
                    <a:lstStyle/>
                    <a:p>
                      <a:pPr algn="ctr" fontAlgn="ctr"/>
                      <a:r>
                        <a:rPr lang="en-US" sz="1000" b="1" i="0" u="none" strike="noStrike" dirty="0">
                          <a:solidFill>
                            <a:srgbClr val="FFFFFF"/>
                          </a:solidFill>
                          <a:effectLst/>
                          <a:latin typeface="Arial" panose="020B0604020202020204" pitchFamily="34" charset="0"/>
                          <a:cs typeface="Arial" panose="020B0604020202020204" pitchFamily="34" charset="0"/>
                        </a:rPr>
                        <a:t>Design Estimate</a:t>
                      </a:r>
                    </a:p>
                  </a:txBody>
                  <a:tcPr marL="7144" marR="7144" marT="7144" marB="34290" anchor="ctr"/>
                </a:tc>
                <a:tc>
                  <a:txBody>
                    <a:bodyPr/>
                    <a:lstStyle/>
                    <a:p>
                      <a:pPr algn="ctr" fontAlgn="ctr"/>
                      <a:r>
                        <a:rPr lang="en-US" sz="1000" b="1" i="0" u="none" strike="noStrike" dirty="0">
                          <a:solidFill>
                            <a:srgbClr val="FFFFFF"/>
                          </a:solidFill>
                          <a:effectLst/>
                          <a:latin typeface="Arial" panose="020B0604020202020204" pitchFamily="34" charset="0"/>
                          <a:cs typeface="Arial" panose="020B0604020202020204" pitchFamily="34" charset="0"/>
                        </a:rPr>
                        <a:t>Current Estimate</a:t>
                      </a:r>
                    </a:p>
                  </a:txBody>
                  <a:tcPr marL="7144" marR="7144" marT="7144" marB="34290" anchor="ctr"/>
                </a:tc>
                <a:extLst>
                  <a:ext uri="{0D108BD9-81ED-4DB2-BD59-A6C34878D82A}">
                    <a16:rowId xmlns:a16="http://schemas.microsoft.com/office/drawing/2014/main" val="2488407309"/>
                  </a:ext>
                </a:extLst>
              </a:tr>
              <a:tr h="201454">
                <a:tc>
                  <a:txBody>
                    <a:bodyPr/>
                    <a:lstStyle/>
                    <a:p>
                      <a:pPr algn="l" fontAlgn="ctr"/>
                      <a:r>
                        <a:rPr lang="en-US" sz="1000" b="0" i="0" u="none" strike="noStrike" dirty="0">
                          <a:solidFill>
                            <a:srgbClr val="000000"/>
                          </a:solidFill>
                          <a:effectLst/>
                          <a:latin typeface="Arial" panose="020B0604020202020204" pitchFamily="34" charset="0"/>
                          <a:cs typeface="Arial" panose="020B0604020202020204" pitchFamily="34" charset="0"/>
                        </a:rPr>
                        <a:t>Image quality FWHM (arcsec)</a:t>
                      </a:r>
                    </a:p>
                  </a:txBody>
                  <a:tcPr marL="7144" marR="7144" marT="7144" marB="34290" anchor="ctr"/>
                </a:tc>
                <a:tc>
                  <a:txBody>
                    <a:bodyPr/>
                    <a:lstStyle/>
                    <a:p>
                      <a:pPr algn="ctr" fontAlgn="b"/>
                      <a:r>
                        <a:rPr lang="en-US" sz="1000" b="0" i="0" u="none" strike="noStrike" kern="1200" dirty="0">
                          <a:solidFill>
                            <a:schemeClr val="dk1"/>
                          </a:solidFill>
                          <a:effectLst/>
                          <a:latin typeface="Arial" panose="020B0604020202020204" pitchFamily="34" charset="0"/>
                          <a:ea typeface="+mn-ea"/>
                          <a:cs typeface="Arial" panose="020B0604020202020204" pitchFamily="34" charset="0"/>
                        </a:rPr>
                        <a:t>0.300</a:t>
                      </a:r>
                    </a:p>
                  </a:txBody>
                  <a:tcPr marL="0" marR="0" marT="0" marB="0" anchor="ctr"/>
                </a:tc>
                <a:tc>
                  <a:txBody>
                    <a:bodyPr/>
                    <a:lstStyle/>
                    <a:p>
                      <a:pPr algn="ctr" fontAlgn="b"/>
                      <a:r>
                        <a:rPr lang="en-US" sz="1000" b="0" i="0" u="none" strike="noStrike" dirty="0">
                          <a:effectLst/>
                          <a:latin typeface="Arial" panose="020B0604020202020204" pitchFamily="34" charset="0"/>
                          <a:cs typeface="Arial" panose="020B0604020202020204" pitchFamily="34" charset="0"/>
                        </a:rPr>
                        <a:t>0.229</a:t>
                      </a:r>
                    </a:p>
                  </a:txBody>
                  <a:tcPr marL="0" marR="0" marT="0" marB="0" anchor="ctr"/>
                </a:tc>
                <a:tc>
                  <a:txBody>
                    <a:bodyPr/>
                    <a:lstStyle/>
                    <a:p>
                      <a:pPr algn="ctr" fontAlgn="b"/>
                      <a:r>
                        <a:rPr lang="en-US" sz="1000" b="1" i="0" u="none" strike="noStrike" dirty="0">
                          <a:effectLst/>
                          <a:latin typeface="Arial" panose="020B0604020202020204" pitchFamily="34" charset="0"/>
                          <a:cs typeface="Arial" panose="020B0604020202020204" pitchFamily="34" charset="0"/>
                        </a:rPr>
                        <a:t>0.245</a:t>
                      </a:r>
                    </a:p>
                  </a:txBody>
                  <a:tcPr marL="0" marR="0" marT="0" marB="0" anchor="ctr">
                    <a:solidFill>
                      <a:srgbClr val="00B050"/>
                    </a:solidFill>
                  </a:tcPr>
                </a:tc>
                <a:extLst>
                  <a:ext uri="{0D108BD9-81ED-4DB2-BD59-A6C34878D82A}">
                    <a16:rowId xmlns:a16="http://schemas.microsoft.com/office/drawing/2014/main" val="27682718"/>
                  </a:ext>
                </a:extLst>
              </a:tr>
            </a:tbl>
          </a:graphicData>
        </a:graphic>
      </p:graphicFrame>
      <p:cxnSp>
        <p:nvCxnSpPr>
          <p:cNvPr id="15" name="Straight Arrow Connector 14"/>
          <p:cNvCxnSpPr>
            <a:stCxn id="5" idx="1"/>
          </p:cNvCxnSpPr>
          <p:nvPr/>
        </p:nvCxnSpPr>
        <p:spPr>
          <a:xfrm flipH="1">
            <a:off x="4038600" y="2773164"/>
            <a:ext cx="2895600" cy="865386"/>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9" idx="1"/>
          </p:cNvCxnSpPr>
          <p:nvPr/>
        </p:nvCxnSpPr>
        <p:spPr>
          <a:xfrm flipH="1" flipV="1">
            <a:off x="1426691" y="2004643"/>
            <a:ext cx="3793572" cy="36804"/>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1"/>
          </p:cNvCxnSpPr>
          <p:nvPr/>
        </p:nvCxnSpPr>
        <p:spPr>
          <a:xfrm flipH="1" flipV="1">
            <a:off x="4114801" y="4019550"/>
            <a:ext cx="780584" cy="25608"/>
          </a:xfrm>
          <a:prstGeom prst="straightConnector1">
            <a:avLst/>
          </a:prstGeom>
          <a:ln cap="rnd">
            <a:solidFill>
              <a:schemeClr val="accent2">
                <a:lumMod val="75000"/>
              </a:schemeClr>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32850" y="3443595"/>
            <a:ext cx="1534950" cy="400110"/>
          </a:xfrm>
          <a:prstGeom prst="rect">
            <a:avLst/>
          </a:prstGeom>
          <a:solidFill>
            <a:schemeClr val="bg1"/>
          </a:solidFill>
          <a:ln>
            <a:solidFill>
              <a:schemeClr val="accent1"/>
            </a:solidFill>
          </a:ln>
        </p:spPr>
        <p:txBody>
          <a:bodyPr wrap="square" rtlCol="0">
            <a:spAutoFit/>
          </a:bodyPr>
          <a:lstStyle/>
          <a:p>
            <a:r>
              <a:rPr lang="en-US" sz="1000" dirty="0">
                <a:solidFill>
                  <a:schemeClr val="tx2">
                    <a:lumMod val="75000"/>
                  </a:schemeClr>
                </a:solidFill>
              </a:rPr>
              <a:t>Up-to-date rolling mean of sensor charge diffusion</a:t>
            </a:r>
          </a:p>
        </p:txBody>
      </p:sp>
      <p:sp>
        <p:nvSpPr>
          <p:cNvPr id="28" name="TextBox 27"/>
          <p:cNvSpPr txBox="1"/>
          <p:nvPr/>
        </p:nvSpPr>
        <p:spPr>
          <a:xfrm>
            <a:off x="7139355" y="4009785"/>
            <a:ext cx="1462457" cy="652486"/>
          </a:xfrm>
          <a:prstGeom prst="rect">
            <a:avLst/>
          </a:prstGeom>
          <a:solidFill>
            <a:schemeClr val="bg1"/>
          </a:solidFill>
          <a:ln>
            <a:solidFill>
              <a:schemeClr val="accent1"/>
            </a:solidFill>
          </a:ln>
        </p:spPr>
        <p:txBody>
          <a:bodyPr wrap="square" lIns="18288" tIns="18288" rIns="0" bIns="18288" rtlCol="0">
            <a:spAutoFit/>
          </a:bodyPr>
          <a:lstStyle/>
          <a:p>
            <a:r>
              <a:rPr lang="en-US" sz="1000" dirty="0">
                <a:solidFill>
                  <a:schemeClr val="tx2">
                    <a:lumMod val="75000"/>
                  </a:schemeClr>
                </a:solidFill>
              </a:rPr>
              <a:t>Flatness of delivered raft sensor assemblies (including sensor flatness contribution)</a:t>
            </a:r>
          </a:p>
        </p:txBody>
      </p:sp>
      <p:sp>
        <p:nvSpPr>
          <p:cNvPr id="30" name="TextBox 29"/>
          <p:cNvSpPr txBox="1"/>
          <p:nvPr/>
        </p:nvSpPr>
        <p:spPr>
          <a:xfrm>
            <a:off x="7040991" y="1335309"/>
            <a:ext cx="1622364" cy="553998"/>
          </a:xfrm>
          <a:prstGeom prst="rect">
            <a:avLst/>
          </a:prstGeom>
          <a:solidFill>
            <a:schemeClr val="bg1"/>
          </a:solidFill>
          <a:ln>
            <a:solidFill>
              <a:schemeClr val="accent1"/>
            </a:solidFill>
          </a:ln>
        </p:spPr>
        <p:txBody>
          <a:bodyPr wrap="square" rtlCol="0">
            <a:spAutoFit/>
          </a:bodyPr>
          <a:lstStyle/>
          <a:p>
            <a:r>
              <a:rPr lang="en-US" sz="1000" dirty="0">
                <a:solidFill>
                  <a:schemeClr val="tx2">
                    <a:lumMod val="75000"/>
                  </a:schemeClr>
                </a:solidFill>
              </a:rPr>
              <a:t>IQ errors from optical and dimensional measurements of as-built lenses</a:t>
            </a:r>
          </a:p>
        </p:txBody>
      </p:sp>
    </p:spTree>
    <p:extLst>
      <p:ext uri="{BB962C8B-B14F-4D97-AF65-F5344CB8AC3E}">
        <p14:creationId xmlns:p14="http://schemas.microsoft.com/office/powerpoint/2010/main" val="2491105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2971800" cy="3982640"/>
          </a:xfrm>
        </p:spPr>
        <p:txBody>
          <a:bodyPr/>
          <a:lstStyle/>
          <a:p>
            <a:r>
              <a:rPr lang="en-US" dirty="0" smtClean="0"/>
              <a:t>Mass and center of gravity have been allocated and tracked for the duration of the project</a:t>
            </a:r>
          </a:p>
          <a:p>
            <a:r>
              <a:rPr lang="en-US" dirty="0" smtClean="0"/>
              <a:t>Currently, 32% of the mass budget is verified mass of delivered components</a:t>
            </a:r>
            <a:br>
              <a:rPr lang="en-US" dirty="0" smtClean="0"/>
            </a:br>
            <a:r>
              <a:rPr lang="en-US" dirty="0" smtClean="0"/>
              <a:t>(8% in Aug, 2018)</a:t>
            </a:r>
          </a:p>
          <a:p>
            <a:r>
              <a:rPr lang="en-US" dirty="0" smtClean="0"/>
              <a:t>Total margin is 96.9 kg against a budget of 3060 kg</a:t>
            </a:r>
            <a:br>
              <a:rPr lang="en-US" dirty="0" smtClean="0"/>
            </a:br>
            <a:r>
              <a:rPr lang="en-US" dirty="0" smtClean="0"/>
              <a:t>(3.1% margin)</a:t>
            </a:r>
            <a:endParaRPr lang="en-US" dirty="0"/>
          </a:p>
        </p:txBody>
      </p:sp>
      <p:sp>
        <p:nvSpPr>
          <p:cNvPr id="3" name="Title 2"/>
          <p:cNvSpPr>
            <a:spLocks noGrp="1"/>
          </p:cNvSpPr>
          <p:nvPr>
            <p:ph type="title"/>
          </p:nvPr>
        </p:nvSpPr>
        <p:spPr/>
        <p:txBody>
          <a:bodyPr/>
          <a:lstStyle/>
          <a:p>
            <a:r>
              <a:rPr lang="en-US" dirty="0"/>
              <a:t>Mass budget (LCA-119) as-built roll-up</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4349" y="661529"/>
            <a:ext cx="5814447" cy="4440319"/>
          </a:xfrm>
          <a:prstGeom prst="rect">
            <a:avLst/>
          </a:prstGeom>
          <a:solidFill>
            <a:schemeClr val="bg1"/>
          </a:solidFill>
        </p:spPr>
      </p:pic>
    </p:spTree>
    <p:extLst>
      <p:ext uri="{BB962C8B-B14F-4D97-AF65-F5344CB8AC3E}">
        <p14:creationId xmlns:p14="http://schemas.microsoft.com/office/powerpoint/2010/main" val="340143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8839200" cy="2039540"/>
          </a:xfrm>
        </p:spPr>
        <p:txBody>
          <a:bodyPr/>
          <a:lstStyle/>
          <a:p>
            <a:r>
              <a:rPr lang="en-US" dirty="0" smtClean="0"/>
              <a:t>Read noise and defective pixel counts are measured as part of electro-optical testing, and tallied and  tracked at raft acceptance</a:t>
            </a:r>
          </a:p>
          <a:p>
            <a:r>
              <a:rPr lang="en-US" dirty="0" smtClean="0"/>
              <a:t>LPM-262 modifies our camera requirement, to allow for a fraction of the channels to have higher read-out noise, while still meeting our KPP </a:t>
            </a:r>
          </a:p>
          <a:p>
            <a:r>
              <a:rPr lang="en-US" dirty="0" smtClean="0"/>
              <a:t>For the canonical 2-second read-out time,</a:t>
            </a:r>
            <a:br>
              <a:rPr lang="en-US" dirty="0" smtClean="0"/>
            </a:br>
            <a:r>
              <a:rPr lang="en-US" dirty="0" smtClean="0"/>
              <a:t>read noise continues to track well within</a:t>
            </a:r>
            <a:br>
              <a:rPr lang="en-US" dirty="0" smtClean="0"/>
            </a:br>
            <a:r>
              <a:rPr lang="en-US" dirty="0" smtClean="0"/>
              <a:t>LPM-262 requirements</a:t>
            </a:r>
          </a:p>
        </p:txBody>
      </p:sp>
      <p:sp>
        <p:nvSpPr>
          <p:cNvPr id="3" name="Title 2"/>
          <p:cNvSpPr>
            <a:spLocks noGrp="1"/>
          </p:cNvSpPr>
          <p:nvPr>
            <p:ph type="title"/>
          </p:nvPr>
        </p:nvSpPr>
        <p:spPr>
          <a:xfrm>
            <a:off x="962660" y="133350"/>
            <a:ext cx="6885940" cy="417910"/>
          </a:xfrm>
        </p:spPr>
        <p:txBody>
          <a:bodyPr/>
          <a:lstStyle/>
          <a:p>
            <a:r>
              <a:rPr lang="en-US" dirty="0" smtClean="0"/>
              <a:t>Read noise (LCA-32) and defective pixels (LCA-10074)</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88575117"/>
              </p:ext>
            </p:extLst>
          </p:nvPr>
        </p:nvGraphicFramePr>
        <p:xfrm>
          <a:off x="457200" y="2815590"/>
          <a:ext cx="3079750" cy="1432560"/>
        </p:xfrm>
        <a:graphic>
          <a:graphicData uri="http://schemas.openxmlformats.org/drawingml/2006/table">
            <a:tbl>
              <a:tblPr>
                <a:tableStyleId>{5C22544A-7EE6-4342-B048-85BDC9FD1C3A}</a:tableStyleId>
              </a:tblPr>
              <a:tblGrid>
                <a:gridCol w="717550">
                  <a:extLst>
                    <a:ext uri="{9D8B030D-6E8A-4147-A177-3AD203B41FA5}">
                      <a16:colId xmlns:a16="http://schemas.microsoft.com/office/drawing/2014/main" val="310942095"/>
                    </a:ext>
                  </a:extLst>
                </a:gridCol>
                <a:gridCol w="533400">
                  <a:extLst>
                    <a:ext uri="{9D8B030D-6E8A-4147-A177-3AD203B41FA5}">
                      <a16:colId xmlns:a16="http://schemas.microsoft.com/office/drawing/2014/main" val="2599940345"/>
                    </a:ext>
                  </a:extLst>
                </a:gridCol>
                <a:gridCol w="577850">
                  <a:extLst>
                    <a:ext uri="{9D8B030D-6E8A-4147-A177-3AD203B41FA5}">
                      <a16:colId xmlns:a16="http://schemas.microsoft.com/office/drawing/2014/main" val="3214622062"/>
                    </a:ext>
                  </a:extLst>
                </a:gridCol>
                <a:gridCol w="641350">
                  <a:extLst>
                    <a:ext uri="{9D8B030D-6E8A-4147-A177-3AD203B41FA5}">
                      <a16:colId xmlns:a16="http://schemas.microsoft.com/office/drawing/2014/main" val="1775608179"/>
                    </a:ext>
                  </a:extLst>
                </a:gridCol>
                <a:gridCol w="609600">
                  <a:extLst>
                    <a:ext uri="{9D8B030D-6E8A-4147-A177-3AD203B41FA5}">
                      <a16:colId xmlns:a16="http://schemas.microsoft.com/office/drawing/2014/main" val="523870581"/>
                    </a:ext>
                  </a:extLst>
                </a:gridCol>
              </a:tblGrid>
              <a:tr h="190500">
                <a:tc>
                  <a:txBody>
                    <a:bodyPr/>
                    <a:lstStyle/>
                    <a:p>
                      <a:pPr algn="ctr" fontAlgn="b"/>
                      <a:r>
                        <a:rPr lang="en-US" sz="1100" b="1" u="none" strike="noStrike" dirty="0">
                          <a:effectLst/>
                        </a:rPr>
                        <a:t>Read Noise (e-)</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
                      <a:r>
                        <a:rPr lang="en-US" sz="1100" b="1" u="none" strike="noStrike" dirty="0">
                          <a:effectLst/>
                        </a:rPr>
                        <a:t>LSE-59 </a:t>
                      </a:r>
                      <a:r>
                        <a:rPr lang="en-US" sz="1100" b="1" u="none" strike="noStrike" dirty="0" smtClean="0">
                          <a:effectLst/>
                        </a:rPr>
                        <a:t>Req.</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
                      <a:r>
                        <a:rPr lang="en-US" sz="1100" b="1" u="none" strike="noStrike" dirty="0">
                          <a:effectLst/>
                        </a:rPr>
                        <a:t>LPM-262 </a:t>
                      </a:r>
                      <a:r>
                        <a:rPr lang="en-US" sz="1100" b="1" u="none" strike="noStrike" dirty="0" smtClean="0">
                          <a:effectLst/>
                        </a:rPr>
                        <a:t>Req.</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
                      <a:r>
                        <a:rPr lang="en-US" sz="1100" b="1" u="none" strike="noStrike" dirty="0">
                          <a:effectLst/>
                        </a:rPr>
                        <a:t>2sec readout</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
                      <a:r>
                        <a:rPr lang="en-US" sz="1100" b="1" u="none" strike="noStrike" dirty="0">
                          <a:effectLst/>
                        </a:rPr>
                        <a:t>3sec readout</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997750813"/>
                  </a:ext>
                </a:extLst>
              </a:tr>
              <a:tr h="190500">
                <a:tc>
                  <a:txBody>
                    <a:bodyPr/>
                    <a:lstStyle/>
                    <a:p>
                      <a:pPr algn="ctr" fontAlgn="b"/>
                      <a:r>
                        <a:rPr lang="en-US" sz="1100" u="none" strike="noStrike" dirty="0">
                          <a:effectLst/>
                        </a:rPr>
                        <a:t>7</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fontAlgn="ctr"/>
                      <a:r>
                        <a:rPr lang="en-US" sz="1100" u="none" strike="noStrike" dirty="0">
                          <a:effectLst/>
                        </a:rPr>
                        <a:t>100%</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50%</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effectLst/>
                        </a:rPr>
                        <a:t>87.9%</a:t>
                      </a:r>
                      <a:endParaRPr lang="en-US" sz="1100" b="0" i="0" u="none" strike="noStrike">
                        <a:solidFill>
                          <a:srgbClr val="9C57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effectLst/>
                        </a:rPr>
                        <a:t>97.2%</a:t>
                      </a:r>
                      <a:endParaRPr lang="en-US" sz="1100" b="0" i="0" u="none" strike="noStrike">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8058791"/>
                  </a:ext>
                </a:extLst>
              </a:tr>
              <a:tr h="190500">
                <a:tc>
                  <a:txBody>
                    <a:bodyPr/>
                    <a:lstStyle/>
                    <a:p>
                      <a:pPr algn="ctr" fontAlgn="b"/>
                      <a:r>
                        <a:rPr lang="en-US" sz="1100" u="none" strike="noStrike" dirty="0">
                          <a:effectLst/>
                        </a:rPr>
                        <a:t>9</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c>
                  <a:txBody>
                    <a:bodyPr/>
                    <a:lstStyle/>
                    <a:p>
                      <a:pPr algn="ctr" fontAlgn="b"/>
                      <a:r>
                        <a:rPr lang="en-US" sz="1100" u="none" strike="noStrike" dirty="0">
                          <a:effectLst/>
                        </a:rPr>
                        <a:t>25%</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7.9%</a:t>
                      </a:r>
                      <a:endParaRPr lang="en-US" sz="1100" b="0" i="0" u="none" strike="noStrike" dirty="0">
                        <a:solidFill>
                          <a:srgbClr val="9C57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effectLst/>
                        </a:rPr>
                        <a:t>2.3%</a:t>
                      </a:r>
                      <a:endParaRPr lang="en-US" sz="1100" b="0" i="0" u="none" strike="noStrike">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2223346"/>
                  </a:ext>
                </a:extLst>
              </a:tr>
              <a:tr h="190500">
                <a:tc>
                  <a:txBody>
                    <a:bodyPr/>
                    <a:lstStyle/>
                    <a:p>
                      <a:pPr algn="ctr" fontAlgn="b"/>
                      <a:r>
                        <a:rPr lang="en-US" sz="1100" u="none" strike="noStrike">
                          <a:effectLst/>
                        </a:rPr>
                        <a:t>13</a:t>
                      </a:r>
                      <a:endParaRPr lang="en-US" sz="1100" b="1"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20%</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3.4%</a:t>
                      </a:r>
                      <a:endParaRPr lang="en-US" sz="1100" b="0" i="0" u="none" strike="noStrike" dirty="0">
                        <a:solidFill>
                          <a:srgbClr val="9C57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0.5%</a:t>
                      </a:r>
                      <a:endParaRPr lang="en-US" sz="1100" b="0" i="0" u="none" strike="noStrike" dirty="0">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2044001"/>
                  </a:ext>
                </a:extLst>
              </a:tr>
              <a:tr h="190500">
                <a:tc>
                  <a:txBody>
                    <a:bodyPr/>
                    <a:lstStyle/>
                    <a:p>
                      <a:pPr algn="ctr" fontAlgn="b"/>
                      <a:r>
                        <a:rPr lang="en-US" sz="1100" u="none" strike="noStrike">
                          <a:effectLst/>
                        </a:rPr>
                        <a:t>18</a:t>
                      </a:r>
                      <a:endParaRPr lang="en-US" sz="1100" b="1"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0.7%</a:t>
                      </a:r>
                      <a:endParaRPr lang="en-US" sz="1100" b="0" i="0" u="none" strike="noStrike" dirty="0">
                        <a:solidFill>
                          <a:srgbClr val="9C57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0.0%</a:t>
                      </a:r>
                      <a:endParaRPr lang="en-US" sz="1100" b="0" i="0" u="none" strike="noStrike" dirty="0">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246922"/>
                  </a:ext>
                </a:extLst>
              </a:tr>
              <a:tr h="190500">
                <a:tc>
                  <a:txBody>
                    <a:bodyPr/>
                    <a:lstStyle/>
                    <a:p>
                      <a:pPr algn="ctr" fontAlgn="b"/>
                      <a:r>
                        <a:rPr lang="en-US" sz="1100" u="none" strike="noStrike">
                          <a:effectLst/>
                        </a:rPr>
                        <a:t>Defective pixels</a:t>
                      </a:r>
                      <a:endParaRPr lang="en-US" sz="1100" b="1"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a:effectLst/>
                        </a:rPr>
                        <a:t>N/A</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0.2%</a:t>
                      </a:r>
                      <a:endParaRPr lang="en-US" sz="1100" b="0" i="0" u="none" strike="noStrike" dirty="0">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u="none" strike="noStrike" dirty="0">
                          <a:effectLst/>
                        </a:rPr>
                        <a:t>0.2%</a:t>
                      </a:r>
                      <a:endParaRPr lang="en-US" sz="1100" b="0" i="0" u="none" strike="noStrike" dirty="0">
                        <a:solidFill>
                          <a:srgbClr val="0061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4210814"/>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51215" y="1683201"/>
            <a:ext cx="4724400" cy="3121793"/>
          </a:xfrm>
          <a:prstGeom prst="rect">
            <a:avLst/>
          </a:prstGeom>
        </p:spPr>
      </p:pic>
      <p:sp>
        <p:nvSpPr>
          <p:cNvPr id="6" name="TextBox 5">
            <a:extLst>
              <a:ext uri="{FF2B5EF4-FFF2-40B4-BE49-F238E27FC236}">
                <a16:creationId xmlns:a16="http://schemas.microsoft.com/office/drawing/2014/main" id="{4DD82C79-8002-47A6-9370-08EBA5847E19}"/>
              </a:ext>
            </a:extLst>
          </p:cNvPr>
          <p:cNvSpPr txBox="1"/>
          <p:nvPr/>
        </p:nvSpPr>
        <p:spPr>
          <a:xfrm>
            <a:off x="3200400" y="4376270"/>
            <a:ext cx="1220178" cy="344710"/>
          </a:xfrm>
          <a:prstGeom prst="rect">
            <a:avLst/>
          </a:prstGeom>
          <a:solidFill>
            <a:schemeClr val="bg1"/>
          </a:solidFill>
          <a:ln>
            <a:solidFill>
              <a:schemeClr val="accent1"/>
            </a:solidFill>
          </a:ln>
        </p:spPr>
        <p:txBody>
          <a:bodyPr wrap="square" lIns="18288" tIns="18288" rIns="0" bIns="18288" rtlCol="0">
            <a:spAutoFit/>
          </a:bodyPr>
          <a:lstStyle>
            <a:defPPr>
              <a:defRPr lang="en-US"/>
            </a:defPPr>
            <a:lvl1pPr>
              <a:defRPr sz="1000">
                <a:solidFill>
                  <a:schemeClr val="tx2">
                    <a:lumMod val="75000"/>
                  </a:schemeClr>
                </a:solidFill>
              </a:defRPr>
            </a:lvl1pPr>
          </a:lstStyle>
          <a:p>
            <a:r>
              <a:rPr lang="en-US" dirty="0"/>
              <a:t>Read noise distribution on raft acceptance</a:t>
            </a:r>
          </a:p>
        </p:txBody>
      </p:sp>
    </p:spTree>
    <p:extLst>
      <p:ext uri="{BB962C8B-B14F-4D97-AF65-F5344CB8AC3E}">
        <p14:creationId xmlns:p14="http://schemas.microsoft.com/office/powerpoint/2010/main" val="3651860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4572000" cy="1946872"/>
          </a:xfrm>
        </p:spPr>
        <p:txBody>
          <a:bodyPr/>
          <a:lstStyle/>
          <a:p>
            <a:r>
              <a:rPr lang="en-US" dirty="0" smtClean="0"/>
              <a:t>Throughput has been tracked using prototype test results, then final verification test data of production optics and coatings</a:t>
            </a:r>
            <a:endParaRPr lang="en-US" dirty="0"/>
          </a:p>
        </p:txBody>
      </p:sp>
      <p:sp>
        <p:nvSpPr>
          <p:cNvPr id="3" name="Title 2"/>
          <p:cNvSpPr>
            <a:spLocks noGrp="1"/>
          </p:cNvSpPr>
          <p:nvPr>
            <p:ph type="title"/>
          </p:nvPr>
        </p:nvSpPr>
        <p:spPr/>
        <p:txBody>
          <a:bodyPr/>
          <a:lstStyle/>
          <a:p>
            <a:r>
              <a:rPr lang="en-US" dirty="0" smtClean="0"/>
              <a:t>Throughput budget (LCA-18)</a:t>
            </a:r>
            <a:endParaRPr lang="en-US" dirty="0"/>
          </a:p>
        </p:txBody>
      </p:sp>
      <p:graphicFrame>
        <p:nvGraphicFramePr>
          <p:cNvPr id="5" name="Table 4">
            <a:extLst>
              <a:ext uri="{FF2B5EF4-FFF2-40B4-BE49-F238E27FC236}">
                <a16:creationId xmlns:a16="http://schemas.microsoft.com/office/drawing/2014/main" id="{D5CDA293-6F1B-4272-9471-646064370CEB}"/>
              </a:ext>
            </a:extLst>
          </p:cNvPr>
          <p:cNvGraphicFramePr>
            <a:graphicFrameLocks noGrp="1"/>
          </p:cNvGraphicFramePr>
          <p:nvPr>
            <p:extLst>
              <p:ext uri="{D42A27DB-BD31-4B8C-83A1-F6EECF244321}">
                <p14:modId xmlns:p14="http://schemas.microsoft.com/office/powerpoint/2010/main" val="2344340864"/>
              </p:ext>
            </p:extLst>
          </p:nvPr>
        </p:nvGraphicFramePr>
        <p:xfrm>
          <a:off x="5029200" y="666750"/>
          <a:ext cx="4047318" cy="647700"/>
        </p:xfrm>
        <a:graphic>
          <a:graphicData uri="http://schemas.openxmlformats.org/drawingml/2006/table">
            <a:tbl>
              <a:tblPr firstRow="1" bandRow="1">
                <a:tableStyleId>{5C22544A-7EE6-4342-B048-85BDC9FD1C3A}</a:tableStyleId>
              </a:tblPr>
              <a:tblGrid>
                <a:gridCol w="1131388">
                  <a:extLst>
                    <a:ext uri="{9D8B030D-6E8A-4147-A177-3AD203B41FA5}">
                      <a16:colId xmlns:a16="http://schemas.microsoft.com/office/drawing/2014/main" val="3954373528"/>
                    </a:ext>
                  </a:extLst>
                </a:gridCol>
                <a:gridCol w="507852">
                  <a:extLst>
                    <a:ext uri="{9D8B030D-6E8A-4147-A177-3AD203B41FA5}">
                      <a16:colId xmlns:a16="http://schemas.microsoft.com/office/drawing/2014/main" val="3987302676"/>
                    </a:ext>
                  </a:extLst>
                </a:gridCol>
                <a:gridCol w="463464">
                  <a:extLst>
                    <a:ext uri="{9D8B030D-6E8A-4147-A177-3AD203B41FA5}">
                      <a16:colId xmlns:a16="http://schemas.microsoft.com/office/drawing/2014/main" val="1058394342"/>
                    </a:ext>
                  </a:extLst>
                </a:gridCol>
                <a:gridCol w="533400">
                  <a:extLst>
                    <a:ext uri="{9D8B030D-6E8A-4147-A177-3AD203B41FA5}">
                      <a16:colId xmlns:a16="http://schemas.microsoft.com/office/drawing/2014/main" val="3631667381"/>
                    </a:ext>
                  </a:extLst>
                </a:gridCol>
                <a:gridCol w="527962">
                  <a:extLst>
                    <a:ext uri="{9D8B030D-6E8A-4147-A177-3AD203B41FA5}">
                      <a16:colId xmlns:a16="http://schemas.microsoft.com/office/drawing/2014/main" val="4226627014"/>
                    </a:ext>
                  </a:extLst>
                </a:gridCol>
                <a:gridCol w="441626">
                  <a:extLst>
                    <a:ext uri="{9D8B030D-6E8A-4147-A177-3AD203B41FA5}">
                      <a16:colId xmlns:a16="http://schemas.microsoft.com/office/drawing/2014/main" val="2233338239"/>
                    </a:ext>
                  </a:extLst>
                </a:gridCol>
                <a:gridCol w="441626">
                  <a:extLst>
                    <a:ext uri="{9D8B030D-6E8A-4147-A177-3AD203B41FA5}">
                      <a16:colId xmlns:a16="http://schemas.microsoft.com/office/drawing/2014/main" val="325210519"/>
                    </a:ext>
                  </a:extLst>
                </a:gridCol>
              </a:tblGrid>
              <a:tr h="132471">
                <a:tc>
                  <a:txBody>
                    <a:bodyPr/>
                    <a:lstStyle/>
                    <a:p>
                      <a:pPr marL="0" algn="ctr" defTabSz="4572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Throughput</a:t>
                      </a:r>
                    </a:p>
                  </a:txBody>
                  <a:tcPr marL="9525" marR="9525" marT="9525" marB="0" anchor="b"/>
                </a:tc>
                <a:tc>
                  <a:txBody>
                    <a:bodyPr/>
                    <a:lstStyle/>
                    <a:p>
                      <a:pPr marL="0" algn="ctr" defTabSz="4572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u</a:t>
                      </a:r>
                    </a:p>
                  </a:txBody>
                  <a:tcPr marL="9525" marR="9525" marT="9525" marB="0" anchor="b"/>
                </a:tc>
                <a:tc>
                  <a:txBody>
                    <a:bodyPr/>
                    <a:lstStyle/>
                    <a:p>
                      <a:pPr marL="0" algn="ctr" defTabSz="4572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g</a:t>
                      </a:r>
                    </a:p>
                  </a:txBody>
                  <a:tcPr marL="9525" marR="9525" marT="9525" marB="0" anchor="b"/>
                </a:tc>
                <a:tc>
                  <a:txBody>
                    <a:bodyPr/>
                    <a:lstStyle/>
                    <a:p>
                      <a:pPr marL="0" algn="ctr" defTabSz="4572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r</a:t>
                      </a:r>
                    </a:p>
                  </a:txBody>
                  <a:tcPr marL="9525" marR="9525" marT="9525" marB="0" anchor="b"/>
                </a:tc>
                <a:tc>
                  <a:txBody>
                    <a:bodyPr/>
                    <a:lstStyle/>
                    <a:p>
                      <a:pPr marL="0" algn="ctr" defTabSz="4572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i</a:t>
                      </a:r>
                    </a:p>
                  </a:txBody>
                  <a:tcPr marL="9525" marR="9525" marT="9525" marB="0" anchor="b"/>
                </a:tc>
                <a:tc>
                  <a:txBody>
                    <a:bodyPr/>
                    <a:lstStyle/>
                    <a:p>
                      <a:pPr marL="0" algn="ctr" defTabSz="4572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z</a:t>
                      </a:r>
                    </a:p>
                  </a:txBody>
                  <a:tcPr marL="9525" marR="9525" marT="9525" marB="0" anchor="b"/>
                </a:tc>
                <a:tc>
                  <a:txBody>
                    <a:bodyPr/>
                    <a:lstStyle/>
                    <a:p>
                      <a:pPr marL="0" algn="ctr" defTabSz="457200" rtl="0" eaLnBrk="1" fontAlgn="ctr" latinLnBrk="0" hangingPunct="1"/>
                      <a:r>
                        <a:rPr lang="en-US" sz="1000" b="1" i="0" u="none" strike="noStrike" kern="1200" dirty="0">
                          <a:solidFill>
                            <a:srgbClr val="FFFFFF"/>
                          </a:solidFill>
                          <a:effectLst/>
                          <a:latin typeface="Arial" panose="020B0604020202020204" pitchFamily="34" charset="0"/>
                          <a:ea typeface="+mn-ea"/>
                          <a:cs typeface="+mn-cs"/>
                        </a:rPr>
                        <a:t>y</a:t>
                      </a:r>
                    </a:p>
                  </a:txBody>
                  <a:tcPr marL="9525" marR="9525" marT="9525" marB="0" anchor="b"/>
                </a:tc>
                <a:extLst>
                  <a:ext uri="{0D108BD9-81ED-4DB2-BD59-A6C34878D82A}">
                    <a16:rowId xmlns:a16="http://schemas.microsoft.com/office/drawing/2014/main" val="2488407309"/>
                  </a:ext>
                </a:extLst>
              </a:tr>
              <a:tr h="77397">
                <a:tc>
                  <a:txBody>
                    <a:bodyPr/>
                    <a:lstStyle/>
                    <a:p>
                      <a:pPr algn="r" fontAlgn="b"/>
                      <a:r>
                        <a:rPr lang="en-US" sz="1000" b="0" i="0" u="none" strike="noStrike" kern="1200" dirty="0">
                          <a:solidFill>
                            <a:srgbClr val="000000"/>
                          </a:solidFill>
                          <a:effectLst/>
                          <a:latin typeface="Arial" panose="020B0604020202020204" pitchFamily="34" charset="0"/>
                          <a:ea typeface="+mn-ea"/>
                          <a:cs typeface="+mn-cs"/>
                        </a:rPr>
                        <a:t>Requirement</a:t>
                      </a:r>
                    </a:p>
                  </a:txBody>
                  <a:tcPr marL="9525" marR="9525" marT="9525" marB="0" anchor="b">
                    <a:solidFill>
                      <a:srgbClr val="D0D8E8"/>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0.065</a:t>
                      </a:r>
                    </a:p>
                  </a:txBody>
                  <a:tcPr marL="9525" marR="9525" marT="9525" marB="0" anchor="ctr">
                    <a:solidFill>
                      <a:srgbClr val="D0D8E8"/>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0.170</a:t>
                      </a:r>
                    </a:p>
                  </a:txBody>
                  <a:tcPr marL="9525" marR="9525" marT="9525" marB="0" anchor="ctr">
                    <a:solidFill>
                      <a:srgbClr val="D0D8E8"/>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0.135</a:t>
                      </a:r>
                    </a:p>
                  </a:txBody>
                  <a:tcPr marL="9525" marR="9525" marT="9525" marB="0" anchor="ctr">
                    <a:solidFill>
                      <a:srgbClr val="D0D8E8"/>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0.097</a:t>
                      </a:r>
                    </a:p>
                  </a:txBody>
                  <a:tcPr marL="9525" marR="9525" marT="9525" marB="0" anchor="ctr">
                    <a:solidFill>
                      <a:srgbClr val="D0D8E8"/>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0.065</a:t>
                      </a:r>
                    </a:p>
                  </a:txBody>
                  <a:tcPr marL="9525" marR="9525" marT="9525" marB="0" anchor="ctr">
                    <a:solidFill>
                      <a:srgbClr val="D0D8E8"/>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0.024</a:t>
                      </a:r>
                    </a:p>
                  </a:txBody>
                  <a:tcPr marL="9525" marR="9525" marT="9525" marB="0" anchor="ctr">
                    <a:solidFill>
                      <a:srgbClr val="D0D8E8"/>
                    </a:solidFill>
                  </a:tcPr>
                </a:tc>
                <a:extLst>
                  <a:ext uri="{0D108BD9-81ED-4DB2-BD59-A6C34878D82A}">
                    <a16:rowId xmlns:a16="http://schemas.microsoft.com/office/drawing/2014/main" val="541882416"/>
                  </a:ext>
                </a:extLst>
              </a:tr>
              <a:tr h="77397">
                <a:tc>
                  <a:txBody>
                    <a:bodyPr/>
                    <a:lstStyle/>
                    <a:p>
                      <a:pPr algn="r" fontAlgn="b"/>
                      <a:r>
                        <a:rPr lang="en-US" sz="1000" b="0" i="0" u="none" strike="noStrike" kern="1200" dirty="0">
                          <a:solidFill>
                            <a:srgbClr val="000000"/>
                          </a:solidFill>
                          <a:effectLst/>
                          <a:latin typeface="Arial" panose="020B0604020202020204" pitchFamily="34" charset="0"/>
                          <a:ea typeface="+mn-ea"/>
                          <a:cs typeface="+mn-cs"/>
                        </a:rPr>
                        <a:t>Design</a:t>
                      </a:r>
                    </a:p>
                  </a:txBody>
                  <a:tcPr marL="9525" marR="9525" marT="9525" marB="0" anchor="b">
                    <a:solidFill>
                      <a:srgbClr val="E9EDF4"/>
                    </a:solidFill>
                  </a:tcPr>
                </a:tc>
                <a:tc>
                  <a:txBody>
                    <a:bodyPr/>
                    <a:lstStyle/>
                    <a:p>
                      <a:pPr algn="ctr" fontAlgn="ctr"/>
                      <a:r>
                        <a:rPr lang="en-US" sz="1000" b="0" i="0" u="none" strike="noStrike">
                          <a:solidFill>
                            <a:srgbClr val="000000"/>
                          </a:solidFill>
                          <a:effectLst/>
                          <a:latin typeface="Microsoft Sans Serif" panose="020B0604020202020204" pitchFamily="34" charset="0"/>
                          <a:cs typeface="Microsoft Sans Serif" panose="020B0604020202020204" pitchFamily="34" charset="0"/>
                        </a:rPr>
                        <a:t>0.106</a:t>
                      </a:r>
                    </a:p>
                  </a:txBody>
                  <a:tcPr marL="9525" marR="9525" marT="9525" marB="0" anchor="ctr">
                    <a:solidFill>
                      <a:srgbClr val="E9EDF4"/>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0.237</a:t>
                      </a:r>
                    </a:p>
                  </a:txBody>
                  <a:tcPr marL="9525" marR="9525" marT="9525" marB="0" anchor="ctr">
                    <a:solidFill>
                      <a:srgbClr val="E9EDF4"/>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0.172</a:t>
                      </a:r>
                    </a:p>
                  </a:txBody>
                  <a:tcPr marL="9525" marR="9525" marT="9525" marB="0" anchor="ctr">
                    <a:solidFill>
                      <a:srgbClr val="E9EDF4"/>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0.140</a:t>
                      </a:r>
                    </a:p>
                  </a:txBody>
                  <a:tcPr marL="9525" marR="9525" marT="9525" marB="0" anchor="ctr">
                    <a:solidFill>
                      <a:srgbClr val="E9EDF4"/>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0.092</a:t>
                      </a:r>
                    </a:p>
                  </a:txBody>
                  <a:tcPr marL="9525" marR="9525" marT="9525" marB="0" anchor="ctr">
                    <a:solidFill>
                      <a:srgbClr val="E9EDF4"/>
                    </a:solidFill>
                  </a:tcPr>
                </a:tc>
                <a:tc>
                  <a:txBody>
                    <a:bodyPr/>
                    <a:lstStyle/>
                    <a:p>
                      <a:pPr algn="ctr" fontAlgn="ctr"/>
                      <a:r>
                        <a:rPr lang="en-US" sz="1000" b="0" i="0" u="none" strike="noStrike" dirty="0">
                          <a:solidFill>
                            <a:srgbClr val="000000"/>
                          </a:solidFill>
                          <a:effectLst/>
                          <a:latin typeface="Microsoft Sans Serif" panose="020B0604020202020204" pitchFamily="34" charset="0"/>
                          <a:cs typeface="Microsoft Sans Serif" panose="020B0604020202020204" pitchFamily="34" charset="0"/>
                        </a:rPr>
                        <a:t>0.047</a:t>
                      </a:r>
                    </a:p>
                  </a:txBody>
                  <a:tcPr marL="9525" marR="9525" marT="9525" marB="0" anchor="ctr">
                    <a:solidFill>
                      <a:srgbClr val="E9EDF4"/>
                    </a:solidFill>
                  </a:tcPr>
                </a:tc>
                <a:extLst>
                  <a:ext uri="{0D108BD9-81ED-4DB2-BD59-A6C34878D82A}">
                    <a16:rowId xmlns:a16="http://schemas.microsoft.com/office/drawing/2014/main" val="3776980146"/>
                  </a:ext>
                </a:extLst>
              </a:tr>
              <a:tr h="77397">
                <a:tc>
                  <a:txBody>
                    <a:bodyPr/>
                    <a:lstStyle/>
                    <a:p>
                      <a:pPr algn="r" fontAlgn="b"/>
                      <a:r>
                        <a:rPr lang="en-US" sz="1000" b="0" i="0" u="none" strike="noStrike" kern="1200" dirty="0">
                          <a:solidFill>
                            <a:srgbClr val="000000"/>
                          </a:solidFill>
                          <a:effectLst/>
                          <a:latin typeface="Arial" panose="020B0604020202020204" pitchFamily="34" charset="0"/>
                          <a:ea typeface="+mn-ea"/>
                          <a:cs typeface="+mn-cs"/>
                        </a:rPr>
                        <a:t>Prototype/as built</a:t>
                      </a:r>
                    </a:p>
                  </a:txBody>
                  <a:tcPr marL="9525" marR="9525" marT="9525" marB="0" anchor="b"/>
                </a:tc>
                <a:tc>
                  <a:txBody>
                    <a:bodyPr/>
                    <a:lstStyle/>
                    <a:p>
                      <a:pPr algn="ctr" fontAlgn="ctr"/>
                      <a:r>
                        <a:rPr lang="en-US" sz="1000" b="1" i="0" u="none" strike="noStrike" dirty="0">
                          <a:solidFill>
                            <a:srgbClr val="000000"/>
                          </a:solidFill>
                          <a:effectLst/>
                          <a:latin typeface="Arial" panose="020B0604020202020204" pitchFamily="34" charset="0"/>
                        </a:rPr>
                        <a:t>0.102</a:t>
                      </a:r>
                    </a:p>
                  </a:txBody>
                  <a:tcPr marL="9525" marR="9525" marT="9525" marB="0" anchor="ctr">
                    <a:solidFill>
                      <a:srgbClr val="00B050"/>
                    </a:solidFill>
                  </a:tcPr>
                </a:tc>
                <a:tc>
                  <a:txBody>
                    <a:bodyPr/>
                    <a:lstStyle/>
                    <a:p>
                      <a:pPr algn="ctr" fontAlgn="ctr"/>
                      <a:r>
                        <a:rPr lang="en-US" sz="1000" b="1" i="0" u="none" strike="noStrike" dirty="0">
                          <a:solidFill>
                            <a:srgbClr val="000000"/>
                          </a:solidFill>
                          <a:effectLst/>
                          <a:latin typeface="Arial" panose="020B0604020202020204" pitchFamily="34" charset="0"/>
                        </a:rPr>
                        <a:t>0.219</a:t>
                      </a:r>
                    </a:p>
                  </a:txBody>
                  <a:tcPr marL="9525" marR="9525" marT="9525" marB="0" anchor="ctr">
                    <a:solidFill>
                      <a:srgbClr val="00B050"/>
                    </a:solidFill>
                  </a:tcPr>
                </a:tc>
                <a:tc>
                  <a:txBody>
                    <a:bodyPr/>
                    <a:lstStyle/>
                    <a:p>
                      <a:pPr algn="ctr" fontAlgn="ctr"/>
                      <a:r>
                        <a:rPr lang="en-US" sz="1000" b="1" i="0" u="none" strike="noStrike" dirty="0">
                          <a:solidFill>
                            <a:srgbClr val="000000"/>
                          </a:solidFill>
                          <a:effectLst/>
                          <a:latin typeface="Arial" panose="020B0604020202020204" pitchFamily="34" charset="0"/>
                        </a:rPr>
                        <a:t>0.168</a:t>
                      </a:r>
                    </a:p>
                  </a:txBody>
                  <a:tcPr marL="9525" marR="9525" marT="9525" marB="0" anchor="ctr">
                    <a:solidFill>
                      <a:srgbClr val="00B050"/>
                    </a:solidFill>
                  </a:tcPr>
                </a:tc>
                <a:tc>
                  <a:txBody>
                    <a:bodyPr/>
                    <a:lstStyle/>
                    <a:p>
                      <a:pPr algn="ctr" fontAlgn="ctr"/>
                      <a:r>
                        <a:rPr lang="en-US" sz="1000" b="1" i="0" u="none" strike="noStrike" dirty="0">
                          <a:solidFill>
                            <a:srgbClr val="000000"/>
                          </a:solidFill>
                          <a:effectLst/>
                          <a:latin typeface="Arial" panose="020B0604020202020204" pitchFamily="34" charset="0"/>
                        </a:rPr>
                        <a:t>0.126</a:t>
                      </a:r>
                    </a:p>
                  </a:txBody>
                  <a:tcPr marL="9525" marR="9525" marT="9525" marB="0" anchor="ctr">
                    <a:solidFill>
                      <a:srgbClr val="00B050"/>
                    </a:solidFill>
                  </a:tcPr>
                </a:tc>
                <a:tc>
                  <a:txBody>
                    <a:bodyPr/>
                    <a:lstStyle/>
                    <a:p>
                      <a:pPr algn="ctr" fontAlgn="ctr"/>
                      <a:r>
                        <a:rPr lang="en-US" sz="1000" b="1" i="0" u="none" strike="noStrike" dirty="0">
                          <a:solidFill>
                            <a:srgbClr val="000000"/>
                          </a:solidFill>
                          <a:effectLst/>
                          <a:latin typeface="Arial" panose="020B0604020202020204" pitchFamily="34" charset="0"/>
                        </a:rPr>
                        <a:t>0.095</a:t>
                      </a:r>
                    </a:p>
                  </a:txBody>
                  <a:tcPr marL="9525" marR="9525" marT="9525" marB="0" anchor="ctr">
                    <a:solidFill>
                      <a:srgbClr val="00B050"/>
                    </a:solidFill>
                  </a:tcPr>
                </a:tc>
                <a:tc>
                  <a:txBody>
                    <a:bodyPr/>
                    <a:lstStyle/>
                    <a:p>
                      <a:pPr algn="ctr" fontAlgn="ctr"/>
                      <a:r>
                        <a:rPr lang="en-US" sz="1000" b="1" i="0" u="none" strike="noStrike" dirty="0">
                          <a:solidFill>
                            <a:srgbClr val="000000"/>
                          </a:solidFill>
                          <a:effectLst/>
                          <a:latin typeface="Arial" panose="020B0604020202020204" pitchFamily="34" charset="0"/>
                        </a:rPr>
                        <a:t>0.045</a:t>
                      </a:r>
                    </a:p>
                  </a:txBody>
                  <a:tcPr marL="9525" marR="9525" marT="9525" marB="0" anchor="ctr">
                    <a:solidFill>
                      <a:srgbClr val="00B050"/>
                    </a:solidFill>
                  </a:tcPr>
                </a:tc>
                <a:extLst>
                  <a:ext uri="{0D108BD9-81ED-4DB2-BD59-A6C34878D82A}">
                    <a16:rowId xmlns:a16="http://schemas.microsoft.com/office/drawing/2014/main" val="4108791336"/>
                  </a:ext>
                </a:extLst>
              </a:tr>
            </a:tbl>
          </a:graphicData>
        </a:graphic>
      </p:graphicFrame>
      <p:pic>
        <p:nvPicPr>
          <p:cNvPr id="8" name="Picture 7">
            <a:extLst>
              <a:ext uri="{FF2B5EF4-FFF2-40B4-BE49-F238E27FC236}">
                <a16:creationId xmlns:a16="http://schemas.microsoft.com/office/drawing/2014/main" id="{76A4654B-8D5D-410C-B090-11F5A8BC36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4335" y="2981597"/>
            <a:ext cx="2161703" cy="1647368"/>
          </a:xfrm>
          <a:prstGeom prst="rect">
            <a:avLst/>
          </a:prstGeom>
        </p:spPr>
      </p:pic>
      <p:sp>
        <p:nvSpPr>
          <p:cNvPr id="9" name="TextBox 8">
            <a:extLst>
              <a:ext uri="{FF2B5EF4-FFF2-40B4-BE49-F238E27FC236}">
                <a16:creationId xmlns:a16="http://schemas.microsoft.com/office/drawing/2014/main" id="{A1BC8429-8E6C-4EB6-A09B-9A2DDAB0EF99}"/>
              </a:ext>
            </a:extLst>
          </p:cNvPr>
          <p:cNvSpPr txBox="1"/>
          <p:nvPr/>
        </p:nvSpPr>
        <p:spPr>
          <a:xfrm>
            <a:off x="7772400" y="4580028"/>
            <a:ext cx="1205461" cy="230832"/>
          </a:xfrm>
          <a:prstGeom prst="rect">
            <a:avLst/>
          </a:prstGeom>
          <a:solidFill>
            <a:schemeClr val="bg1"/>
          </a:solidFill>
          <a:ln>
            <a:solidFill>
              <a:schemeClr val="accent1"/>
            </a:solidFill>
          </a:ln>
        </p:spPr>
        <p:txBody>
          <a:bodyPr wrap="square" rtlCol="0">
            <a:spAutoFit/>
          </a:bodyPr>
          <a:lstStyle/>
          <a:p>
            <a:r>
              <a:rPr lang="en-US" sz="900" i="1" dirty="0"/>
              <a:t>As built L1, L2 and L3</a:t>
            </a:r>
          </a:p>
        </p:txBody>
      </p:sp>
      <p:pic>
        <p:nvPicPr>
          <p:cNvPr id="10" name="Picture 9">
            <a:extLst>
              <a:ext uri="{FF2B5EF4-FFF2-40B4-BE49-F238E27FC236}">
                <a16:creationId xmlns:a16="http://schemas.microsoft.com/office/drawing/2014/main" id="{60DDF8B8-DEA3-48E1-AFC6-C313C71EE9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1540" y="1429940"/>
            <a:ext cx="2354498" cy="152281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450" y="1672774"/>
            <a:ext cx="5543349" cy="2618911"/>
          </a:xfrm>
          <a:prstGeom prst="rect">
            <a:avLst/>
          </a:prstGeom>
        </p:spPr>
      </p:pic>
      <p:pic>
        <p:nvPicPr>
          <p:cNvPr id="4" name="Picture 3">
            <a:extLst>
              <a:ext uri="{FF2B5EF4-FFF2-40B4-BE49-F238E27FC236}">
                <a16:creationId xmlns:a16="http://schemas.microsoft.com/office/drawing/2014/main" id="{72E9A514-1EC4-4294-ACA8-787218399B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9294" y="3257191"/>
            <a:ext cx="2779396" cy="1524359"/>
          </a:xfrm>
          <a:prstGeom prst="rect">
            <a:avLst/>
          </a:prstGeom>
        </p:spPr>
      </p:pic>
      <p:sp>
        <p:nvSpPr>
          <p:cNvPr id="12" name="TextBox 11">
            <a:extLst>
              <a:ext uri="{FF2B5EF4-FFF2-40B4-BE49-F238E27FC236}">
                <a16:creationId xmlns:a16="http://schemas.microsoft.com/office/drawing/2014/main" id="{04F1E1F4-42CA-4CE2-A882-C047664EB18D}"/>
              </a:ext>
            </a:extLst>
          </p:cNvPr>
          <p:cNvSpPr txBox="1"/>
          <p:nvPr/>
        </p:nvSpPr>
        <p:spPr>
          <a:xfrm>
            <a:off x="1752599" y="4322118"/>
            <a:ext cx="1368399" cy="230832"/>
          </a:xfrm>
          <a:prstGeom prst="rect">
            <a:avLst/>
          </a:prstGeom>
          <a:noFill/>
        </p:spPr>
        <p:txBody>
          <a:bodyPr wrap="square" rtlCol="0">
            <a:spAutoFit/>
          </a:bodyPr>
          <a:lstStyle/>
          <a:p>
            <a:r>
              <a:rPr lang="en-US" sz="900" i="1" dirty="0" smtClean="0"/>
              <a:t>Throughput roll-up table</a:t>
            </a:r>
            <a:endParaRPr lang="en-US" sz="900" i="1" dirty="0"/>
          </a:p>
        </p:txBody>
      </p:sp>
      <p:sp>
        <p:nvSpPr>
          <p:cNvPr id="6" name="TextBox 5">
            <a:extLst>
              <a:ext uri="{FF2B5EF4-FFF2-40B4-BE49-F238E27FC236}">
                <a16:creationId xmlns:a16="http://schemas.microsoft.com/office/drawing/2014/main" id="{04F1E1F4-42CA-4CE2-A882-C047664EB18D}"/>
              </a:ext>
            </a:extLst>
          </p:cNvPr>
          <p:cNvSpPr txBox="1"/>
          <p:nvPr/>
        </p:nvSpPr>
        <p:spPr>
          <a:xfrm>
            <a:off x="5955838" y="4510130"/>
            <a:ext cx="749762" cy="230832"/>
          </a:xfrm>
          <a:prstGeom prst="rect">
            <a:avLst/>
          </a:prstGeom>
          <a:solidFill>
            <a:schemeClr val="bg1"/>
          </a:solidFill>
          <a:ln>
            <a:solidFill>
              <a:schemeClr val="accent1"/>
            </a:solidFill>
          </a:ln>
        </p:spPr>
        <p:txBody>
          <a:bodyPr wrap="square" rtlCol="0">
            <a:spAutoFit/>
          </a:bodyPr>
          <a:lstStyle/>
          <a:p>
            <a:r>
              <a:rPr lang="en-US" sz="900" i="1" dirty="0"/>
              <a:t>As built QE</a:t>
            </a:r>
          </a:p>
        </p:txBody>
      </p:sp>
      <p:sp>
        <p:nvSpPr>
          <p:cNvPr id="7" name="TextBox 6">
            <a:extLst>
              <a:ext uri="{FF2B5EF4-FFF2-40B4-BE49-F238E27FC236}">
                <a16:creationId xmlns:a16="http://schemas.microsoft.com/office/drawing/2014/main" id="{18BB8E77-356C-4904-A454-16C58CBE98C9}"/>
              </a:ext>
            </a:extLst>
          </p:cNvPr>
          <p:cNvSpPr txBox="1"/>
          <p:nvPr/>
        </p:nvSpPr>
        <p:spPr>
          <a:xfrm>
            <a:off x="5715000" y="1364218"/>
            <a:ext cx="1119191" cy="369332"/>
          </a:xfrm>
          <a:prstGeom prst="rect">
            <a:avLst/>
          </a:prstGeom>
          <a:solidFill>
            <a:schemeClr val="bg1"/>
          </a:solidFill>
          <a:ln>
            <a:solidFill>
              <a:schemeClr val="accent1"/>
            </a:solidFill>
          </a:ln>
        </p:spPr>
        <p:txBody>
          <a:bodyPr wrap="square" rtlCol="0">
            <a:spAutoFit/>
          </a:bodyPr>
          <a:lstStyle/>
          <a:p>
            <a:r>
              <a:rPr lang="en-US" sz="900" i="1" dirty="0"/>
              <a:t>Filter coating witness sample runs</a:t>
            </a:r>
          </a:p>
        </p:txBody>
      </p:sp>
    </p:spTree>
    <p:extLst>
      <p:ext uri="{BB962C8B-B14F-4D97-AF65-F5344CB8AC3E}">
        <p14:creationId xmlns:p14="http://schemas.microsoft.com/office/powerpoint/2010/main" val="2403398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666750"/>
            <a:ext cx="5181600" cy="4076700"/>
          </a:xfrm>
        </p:spPr>
        <p:txBody>
          <a:bodyPr/>
          <a:lstStyle/>
          <a:p>
            <a:r>
              <a:rPr lang="en-US" dirty="0" smtClean="0"/>
              <a:t>These </a:t>
            </a:r>
            <a:r>
              <a:rPr lang="en-US" dirty="0"/>
              <a:t>budgets have been used in conjunction with system-level analyses which </a:t>
            </a:r>
            <a:r>
              <a:rPr lang="en-US" dirty="0" smtClean="0"/>
              <a:t>have </a:t>
            </a:r>
            <a:r>
              <a:rPr lang="en-US" dirty="0"/>
              <a:t>been continuously updated since before the CD-1 Review:</a:t>
            </a:r>
          </a:p>
          <a:p>
            <a:pPr lvl="1"/>
            <a:r>
              <a:rPr lang="en-US" dirty="0"/>
              <a:t>Integrated structural analysis model (NASTRAN)</a:t>
            </a:r>
          </a:p>
          <a:p>
            <a:pPr lvl="1"/>
            <a:r>
              <a:rPr lang="en-US" dirty="0"/>
              <a:t>Integrated 3D CAD model (Solid Edge)</a:t>
            </a:r>
          </a:p>
          <a:p>
            <a:pPr lvl="1"/>
            <a:r>
              <a:rPr lang="en-US" dirty="0"/>
              <a:t>Observatory optical model (</a:t>
            </a:r>
            <a:r>
              <a:rPr lang="en-US" dirty="0" err="1"/>
              <a:t>Zemax</a:t>
            </a:r>
            <a:r>
              <a:rPr lang="en-US" dirty="0"/>
              <a:t>)</a:t>
            </a:r>
          </a:p>
          <a:p>
            <a:pPr lvl="1"/>
            <a:r>
              <a:rPr lang="en-US" dirty="0"/>
              <a:t>Camera lens and cryostat thermal models (ANSYS)</a:t>
            </a:r>
          </a:p>
          <a:p>
            <a:pPr lvl="1"/>
            <a:r>
              <a:rPr lang="en-US" dirty="0" smtClean="0"/>
              <a:t>Cryostat integrated </a:t>
            </a:r>
            <a:r>
              <a:rPr lang="en-US" dirty="0"/>
              <a:t>thermal model (ANSYS)</a:t>
            </a:r>
          </a:p>
          <a:p>
            <a:endParaRPr lang="en-US" dirty="0"/>
          </a:p>
        </p:txBody>
      </p:sp>
      <p:sp>
        <p:nvSpPr>
          <p:cNvPr id="3" name="Title 2"/>
          <p:cNvSpPr>
            <a:spLocks noGrp="1"/>
          </p:cNvSpPr>
          <p:nvPr>
            <p:ph type="title"/>
          </p:nvPr>
        </p:nvSpPr>
        <p:spPr/>
        <p:txBody>
          <a:bodyPr/>
          <a:lstStyle/>
          <a:p>
            <a:r>
              <a:rPr lang="en-US" dirty="0"/>
              <a:t>Analyses used </a:t>
            </a:r>
            <a:r>
              <a:rPr lang="en-US"/>
              <a:t>for </a:t>
            </a:r>
            <a:r>
              <a:rPr lang="en-US" smtClean="0"/>
              <a:t>assessing </a:t>
            </a:r>
            <a:r>
              <a:rPr lang="en-US" dirty="0"/>
              <a:t>budgets and changes</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72839" y="3105202"/>
            <a:ext cx="1687341" cy="1729262"/>
          </a:xfrm>
          <a:prstGeom prst="rect">
            <a:avLst/>
          </a:prstGeom>
          <a:ln>
            <a:solidFill>
              <a:schemeClr val="accent1"/>
            </a:solidFill>
          </a:ln>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8401" y="2945796"/>
            <a:ext cx="2438400" cy="1911954"/>
          </a:xfrm>
          <a:prstGeom prst="rect">
            <a:avLst/>
          </a:prstGeom>
        </p:spPr>
      </p:pic>
      <p:sp>
        <p:nvSpPr>
          <p:cNvPr id="10" name="Rectangle 9"/>
          <p:cNvSpPr/>
          <p:nvPr/>
        </p:nvSpPr>
        <p:spPr>
          <a:xfrm>
            <a:off x="1120661" y="3181350"/>
            <a:ext cx="1657839" cy="498598"/>
          </a:xfrm>
          <a:prstGeom prst="rect">
            <a:avLst/>
          </a:prstGeom>
          <a:solidFill>
            <a:schemeClr val="bg1"/>
          </a:solidFill>
          <a:ln>
            <a:solidFill>
              <a:schemeClr val="accent1"/>
            </a:solidFill>
          </a:ln>
        </p:spPr>
        <p:txBody>
          <a:bodyPr wrap="square" lIns="18288" tIns="18288" rIns="0" bIns="18288" rtlCol="0">
            <a:spAutoFit/>
          </a:bodyPr>
          <a:lstStyle/>
          <a:p>
            <a:r>
              <a:rPr lang="en-US" sz="1000" dirty="0" smtClean="0">
                <a:solidFill>
                  <a:schemeClr val="tx2">
                    <a:lumMod val="75000"/>
                  </a:schemeClr>
                </a:solidFill>
              </a:rPr>
              <a:t>Integrated camera structural model used for analyzing Utility Trunk stresses and deflections</a:t>
            </a:r>
            <a:endParaRPr lang="en-US" sz="1000" dirty="0">
              <a:solidFill>
                <a:schemeClr val="tx2">
                  <a:lumMod val="75000"/>
                </a:schemeClr>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0655" y="713302"/>
            <a:ext cx="3460945" cy="2391847"/>
          </a:xfrm>
          <a:prstGeom prst="rect">
            <a:avLst/>
          </a:prstGeom>
        </p:spPr>
      </p:pic>
      <p:sp>
        <p:nvSpPr>
          <p:cNvPr id="8" name="Rectangle 7"/>
          <p:cNvSpPr/>
          <p:nvPr/>
        </p:nvSpPr>
        <p:spPr>
          <a:xfrm>
            <a:off x="6019800" y="3028950"/>
            <a:ext cx="1200639" cy="1114151"/>
          </a:xfrm>
          <a:prstGeom prst="rect">
            <a:avLst/>
          </a:prstGeom>
          <a:solidFill>
            <a:schemeClr val="bg1"/>
          </a:solidFill>
          <a:ln>
            <a:solidFill>
              <a:schemeClr val="accent1"/>
            </a:solidFill>
          </a:ln>
        </p:spPr>
        <p:txBody>
          <a:bodyPr wrap="square" lIns="18288" tIns="18288" rIns="0" bIns="18288" rtlCol="0">
            <a:spAutoFit/>
          </a:bodyPr>
          <a:lstStyle/>
          <a:p>
            <a:r>
              <a:rPr lang="en-US" sz="1000" dirty="0">
                <a:solidFill>
                  <a:schemeClr val="tx2">
                    <a:lumMod val="75000"/>
                  </a:schemeClr>
                </a:solidFill>
              </a:rPr>
              <a:t>Cryostat thermal modeling was used for developing test predicts and assessing verification test data for refrigeration system</a:t>
            </a:r>
          </a:p>
        </p:txBody>
      </p:sp>
    </p:spTree>
    <p:extLst>
      <p:ext uri="{BB962C8B-B14F-4D97-AF65-F5344CB8AC3E}">
        <p14:creationId xmlns:p14="http://schemas.microsoft.com/office/powerpoint/2010/main" val="701260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System-level budgets and analysis tools were developed early in the camera development cycle and remain an integral part of our means of technically managing the project</a:t>
            </a:r>
          </a:p>
          <a:p>
            <a:endParaRPr lang="en-US" dirty="0"/>
          </a:p>
          <a:p>
            <a:r>
              <a:rPr lang="en-US" dirty="0"/>
              <a:t>These tools have helped in assessing the impacts of changes to—and non-compliance with—camera and subsystem level requirements throughout the development process</a:t>
            </a:r>
          </a:p>
          <a:p>
            <a:endParaRPr lang="en-US" dirty="0"/>
          </a:p>
          <a:p>
            <a:r>
              <a:rPr lang="en-US" dirty="0"/>
              <a:t>As subsystem hardware is being delivered, we are now using these budgeting tools to track our compliance to high-level allocations by tracking the roll-up of as-built values of subsystem units</a:t>
            </a:r>
          </a:p>
          <a:p>
            <a:endParaRPr lang="en-US" dirty="0"/>
          </a:p>
        </p:txBody>
      </p:sp>
      <p:sp>
        <p:nvSpPr>
          <p:cNvPr id="3" name="Title 2"/>
          <p:cNvSpPr>
            <a:spLocks noGrp="1"/>
          </p:cNvSpPr>
          <p:nvPr>
            <p:ph type="title"/>
          </p:nvPr>
        </p:nvSpPr>
        <p:spPr/>
        <p:txBody>
          <a:bodyPr/>
          <a:lstStyle/>
          <a:p>
            <a:r>
              <a:rPr lang="en-US" dirty="0"/>
              <a:t>Summary: integrated design and analysis</a:t>
            </a:r>
          </a:p>
        </p:txBody>
      </p:sp>
    </p:spTree>
    <p:extLst>
      <p:ext uri="{BB962C8B-B14F-4D97-AF65-F5344CB8AC3E}">
        <p14:creationId xmlns:p14="http://schemas.microsoft.com/office/powerpoint/2010/main" val="3458742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Actions from 2018 Review Recommendations</a:t>
            </a:r>
            <a:endParaRPr lang="en-US" dirty="0"/>
          </a:p>
        </p:txBody>
      </p:sp>
    </p:spTree>
    <p:extLst>
      <p:ext uri="{BB962C8B-B14F-4D97-AF65-F5344CB8AC3E}">
        <p14:creationId xmlns:p14="http://schemas.microsoft.com/office/powerpoint/2010/main" val="3417596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Subsystem Verification and Acceptance</a:t>
            </a:r>
            <a:endParaRPr lang="en-US" dirty="0"/>
          </a:p>
        </p:txBody>
      </p:sp>
    </p:spTree>
    <p:extLst>
      <p:ext uri="{BB962C8B-B14F-4D97-AF65-F5344CB8AC3E}">
        <p14:creationId xmlns:p14="http://schemas.microsoft.com/office/powerpoint/2010/main" val="1884799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Technical reviews</a:t>
            </a:r>
          </a:p>
          <a:p>
            <a:endParaRPr lang="en-US" dirty="0"/>
          </a:p>
          <a:p>
            <a:r>
              <a:rPr lang="en-US" dirty="0" smtClean="0"/>
              <a:t>Subsystem </a:t>
            </a:r>
            <a:r>
              <a:rPr lang="en-US" dirty="0"/>
              <a:t>verification/acceptance process</a:t>
            </a:r>
          </a:p>
          <a:p>
            <a:endParaRPr lang="en-US" dirty="0"/>
          </a:p>
          <a:p>
            <a:r>
              <a:rPr lang="en-US" dirty="0"/>
              <a:t>Status on </a:t>
            </a:r>
            <a:r>
              <a:rPr lang="en-US" dirty="0" smtClean="0"/>
              <a:t>accepted subsystem </a:t>
            </a:r>
            <a:r>
              <a:rPr lang="en-US" dirty="0"/>
              <a:t>units</a:t>
            </a:r>
          </a:p>
          <a:p>
            <a:endParaRPr lang="en-US" dirty="0"/>
          </a:p>
          <a:p>
            <a:r>
              <a:rPr lang="en-US" dirty="0"/>
              <a:t>NCR process and status</a:t>
            </a:r>
          </a:p>
          <a:p>
            <a:endParaRPr lang="en-US" dirty="0"/>
          </a:p>
        </p:txBody>
      </p:sp>
      <p:sp>
        <p:nvSpPr>
          <p:cNvPr id="3" name="Title 2"/>
          <p:cNvSpPr>
            <a:spLocks noGrp="1"/>
          </p:cNvSpPr>
          <p:nvPr>
            <p:ph type="title"/>
          </p:nvPr>
        </p:nvSpPr>
        <p:spPr/>
        <p:txBody>
          <a:bodyPr/>
          <a:lstStyle/>
          <a:p>
            <a:r>
              <a:rPr lang="en-US" dirty="0" smtClean="0"/>
              <a:t>Agenda: subsystem verification and acceptance</a:t>
            </a:r>
            <a:endParaRPr lang="en-US" dirty="0"/>
          </a:p>
        </p:txBody>
      </p:sp>
    </p:spTree>
    <p:extLst>
      <p:ext uri="{BB962C8B-B14F-4D97-AF65-F5344CB8AC3E}">
        <p14:creationId xmlns:p14="http://schemas.microsoft.com/office/powerpoint/2010/main" val="2140666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Technical reviews have provided a sound </a:t>
            </a:r>
            <a:r>
              <a:rPr lang="en-US" dirty="0" smtClean="0"/>
              <a:t/>
            </a:r>
            <a:br>
              <a:rPr lang="en-US" dirty="0" smtClean="0"/>
            </a:br>
            <a:r>
              <a:rPr lang="en-US" dirty="0" smtClean="0"/>
              <a:t>structure </a:t>
            </a:r>
            <a:r>
              <a:rPr lang="en-US" dirty="0"/>
              <a:t>to the development </a:t>
            </a:r>
            <a:r>
              <a:rPr lang="en-US" dirty="0" smtClean="0"/>
              <a:t>process for </a:t>
            </a:r>
            <a:br>
              <a:rPr lang="en-US" dirty="0" smtClean="0"/>
            </a:br>
            <a:r>
              <a:rPr lang="en-US" dirty="0" smtClean="0"/>
              <a:t> </a:t>
            </a:r>
            <a:r>
              <a:rPr lang="en-US" dirty="0"/>
              <a:t>the life of the </a:t>
            </a:r>
            <a:r>
              <a:rPr lang="en-US" dirty="0" smtClean="0"/>
              <a:t>project, for assessing </a:t>
            </a:r>
            <a:br>
              <a:rPr lang="en-US" dirty="0" smtClean="0"/>
            </a:br>
            <a:r>
              <a:rPr lang="en-US" dirty="0" smtClean="0"/>
              <a:t>subsystem readiness</a:t>
            </a:r>
          </a:p>
          <a:p>
            <a:r>
              <a:rPr lang="en-US" dirty="0" smtClean="0"/>
              <a:t>Transitioning to assembly, integration, and </a:t>
            </a:r>
            <a:br>
              <a:rPr lang="en-US" dirty="0" smtClean="0"/>
            </a:br>
            <a:r>
              <a:rPr lang="en-US" dirty="0" smtClean="0"/>
              <a:t>test (AI&amp;T), </a:t>
            </a:r>
            <a:r>
              <a:rPr lang="en-US" dirty="0"/>
              <a:t>this </a:t>
            </a:r>
            <a:r>
              <a:rPr lang="en-US" dirty="0" smtClean="0"/>
              <a:t>has </a:t>
            </a:r>
            <a:r>
              <a:rPr lang="en-US" dirty="0"/>
              <a:t>shifted </a:t>
            </a:r>
            <a:r>
              <a:rPr lang="en-US" dirty="0" smtClean="0"/>
              <a:t>towards process </a:t>
            </a:r>
            <a:br>
              <a:rPr lang="en-US" dirty="0" smtClean="0"/>
            </a:br>
            <a:r>
              <a:rPr lang="en-US" dirty="0" smtClean="0"/>
              <a:t>and </a:t>
            </a:r>
            <a:r>
              <a:rPr lang="en-US" dirty="0"/>
              <a:t>equipment reviews, </a:t>
            </a:r>
            <a:r>
              <a:rPr lang="en-US" dirty="0" smtClean="0"/>
              <a:t>emphasizing </a:t>
            </a:r>
            <a:br>
              <a:rPr lang="en-US" dirty="0" smtClean="0"/>
            </a:br>
            <a:r>
              <a:rPr lang="en-US" dirty="0" smtClean="0"/>
              <a:t>personnel </a:t>
            </a:r>
            <a:r>
              <a:rPr lang="en-US" dirty="0"/>
              <a:t>and </a:t>
            </a:r>
            <a:r>
              <a:rPr lang="en-US" dirty="0" smtClean="0"/>
              <a:t>equipment </a:t>
            </a:r>
            <a:r>
              <a:rPr lang="en-US" dirty="0"/>
              <a:t>safety</a:t>
            </a:r>
          </a:p>
          <a:p>
            <a:endParaRPr lang="en-US" dirty="0" smtClean="0"/>
          </a:p>
          <a:p>
            <a:r>
              <a:rPr lang="en-US" dirty="0" smtClean="0"/>
              <a:t>Design reviews: ramped</a:t>
            </a:r>
            <a:r>
              <a:rPr lang="en-US" dirty="0"/>
              <a:t> </a:t>
            </a:r>
            <a:r>
              <a:rPr lang="en-US" dirty="0" smtClean="0"/>
              <a:t>down </a:t>
            </a:r>
            <a:r>
              <a:rPr lang="en-US" dirty="0"/>
              <a:t>considerably</a:t>
            </a:r>
          </a:p>
          <a:p>
            <a:r>
              <a:rPr lang="en-US" dirty="0" smtClean="0"/>
              <a:t>Manufacturing reviews:</a:t>
            </a:r>
            <a:r>
              <a:rPr lang="en-US" dirty="0"/>
              <a:t> </a:t>
            </a:r>
            <a:r>
              <a:rPr lang="en-US" dirty="0" smtClean="0"/>
              <a:t>held since</a:t>
            </a:r>
            <a:r>
              <a:rPr lang="en-US" dirty="0"/>
              <a:t> </a:t>
            </a:r>
            <a:r>
              <a:rPr lang="en-US" dirty="0" smtClean="0"/>
              <a:t>2016</a:t>
            </a:r>
            <a:endParaRPr lang="en-US" dirty="0"/>
          </a:p>
          <a:p>
            <a:r>
              <a:rPr lang="en-US" dirty="0" smtClean="0"/>
              <a:t>Notice-to-proceed reviews:</a:t>
            </a:r>
          </a:p>
          <a:p>
            <a:pPr lvl="1"/>
            <a:r>
              <a:rPr lang="en-US" dirty="0" smtClean="0"/>
              <a:t>On-location safety reviews</a:t>
            </a:r>
          </a:p>
          <a:p>
            <a:pPr lvl="1"/>
            <a:r>
              <a:rPr lang="en-US" dirty="0" smtClean="0"/>
              <a:t>Authorizes first application of power for subsystem hardware testing</a:t>
            </a:r>
          </a:p>
          <a:p>
            <a:pPr lvl="1"/>
            <a:r>
              <a:rPr lang="en-US" dirty="0" smtClean="0"/>
              <a:t>NTP reviews held for every change in hardware configuration</a:t>
            </a:r>
          </a:p>
          <a:p>
            <a:endParaRPr lang="en-US" dirty="0"/>
          </a:p>
        </p:txBody>
      </p:sp>
      <p:sp>
        <p:nvSpPr>
          <p:cNvPr id="3" name="Title 2"/>
          <p:cNvSpPr>
            <a:spLocks noGrp="1"/>
          </p:cNvSpPr>
          <p:nvPr>
            <p:ph type="title"/>
          </p:nvPr>
        </p:nvSpPr>
        <p:spPr/>
        <p:txBody>
          <a:bodyPr/>
          <a:lstStyle/>
          <a:p>
            <a:r>
              <a:rPr lang="en-US" dirty="0"/>
              <a:t>Review status and emphasis on safety</a:t>
            </a:r>
          </a:p>
        </p:txBody>
      </p:sp>
      <p:graphicFrame>
        <p:nvGraphicFramePr>
          <p:cNvPr id="4" name="Table 3"/>
          <p:cNvGraphicFramePr>
            <a:graphicFrameLocks noGrp="1"/>
          </p:cNvGraphicFramePr>
          <p:nvPr>
            <p:extLst>
              <p:ext uri="{D42A27DB-BD31-4B8C-83A1-F6EECF244321}">
                <p14:modId xmlns:p14="http://schemas.microsoft.com/office/powerpoint/2010/main" val="764778150"/>
              </p:ext>
            </p:extLst>
          </p:nvPr>
        </p:nvGraphicFramePr>
        <p:xfrm>
          <a:off x="4433157" y="956310"/>
          <a:ext cx="4558443" cy="2692400"/>
        </p:xfrm>
        <a:graphic>
          <a:graphicData uri="http://schemas.openxmlformats.org/drawingml/2006/table">
            <a:tbl>
              <a:tblPr firstRow="1" bandRow="1">
                <a:tableStyleId>{6E25E649-3F16-4E02-A733-19D2CDBF48F0}</a:tableStyleId>
              </a:tblPr>
              <a:tblGrid>
                <a:gridCol w="2566336">
                  <a:extLst>
                    <a:ext uri="{9D8B030D-6E8A-4147-A177-3AD203B41FA5}">
                      <a16:colId xmlns:a16="http://schemas.microsoft.com/office/drawing/2014/main" val="3850747117"/>
                    </a:ext>
                  </a:extLst>
                </a:gridCol>
                <a:gridCol w="457200">
                  <a:extLst>
                    <a:ext uri="{9D8B030D-6E8A-4147-A177-3AD203B41FA5}">
                      <a16:colId xmlns:a16="http://schemas.microsoft.com/office/drawing/2014/main" val="257839321"/>
                    </a:ext>
                  </a:extLst>
                </a:gridCol>
                <a:gridCol w="463489">
                  <a:extLst>
                    <a:ext uri="{9D8B030D-6E8A-4147-A177-3AD203B41FA5}">
                      <a16:colId xmlns:a16="http://schemas.microsoft.com/office/drawing/2014/main" val="2907171328"/>
                    </a:ext>
                  </a:extLst>
                </a:gridCol>
                <a:gridCol w="450911">
                  <a:extLst>
                    <a:ext uri="{9D8B030D-6E8A-4147-A177-3AD203B41FA5}">
                      <a16:colId xmlns:a16="http://schemas.microsoft.com/office/drawing/2014/main" val="2679801431"/>
                    </a:ext>
                  </a:extLst>
                </a:gridCol>
                <a:gridCol w="620507">
                  <a:extLst>
                    <a:ext uri="{9D8B030D-6E8A-4147-A177-3AD203B41FA5}">
                      <a16:colId xmlns:a16="http://schemas.microsoft.com/office/drawing/2014/main" val="3116350762"/>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Review Type</a:t>
                      </a:r>
                    </a:p>
                  </a:txBody>
                  <a:tcPr marL="45720" marR="45720" anchor="ctr"/>
                </a:tc>
                <a:tc>
                  <a:txBody>
                    <a:bodyPr/>
                    <a:lstStyle/>
                    <a:p>
                      <a:pPr algn="ctr"/>
                      <a:r>
                        <a:rPr lang="en-US" sz="1400" dirty="0"/>
                        <a:t>FY16</a:t>
                      </a:r>
                    </a:p>
                  </a:txBody>
                  <a:tcPr marL="45720" marR="45720" anchor="ctr"/>
                </a:tc>
                <a:tc>
                  <a:txBody>
                    <a:bodyPr/>
                    <a:lstStyle/>
                    <a:p>
                      <a:pPr algn="ctr"/>
                      <a:r>
                        <a:rPr lang="en-US" sz="1400" dirty="0"/>
                        <a:t>FY17</a:t>
                      </a:r>
                    </a:p>
                  </a:txBody>
                  <a:tcPr marL="45720" marR="45720" anchor="ctr"/>
                </a:tc>
                <a:tc>
                  <a:txBody>
                    <a:bodyPr/>
                    <a:lstStyle/>
                    <a:p>
                      <a:pPr algn="ctr"/>
                      <a:r>
                        <a:rPr lang="en-US" sz="1400" dirty="0" smtClean="0"/>
                        <a:t>FY18</a:t>
                      </a:r>
                      <a:endParaRPr lang="en-US" sz="1000" dirty="0"/>
                    </a:p>
                  </a:txBody>
                  <a:tcPr marL="45720" marR="45720" anchor="ctr"/>
                </a:tc>
                <a:tc>
                  <a:txBody>
                    <a:bodyPr/>
                    <a:lstStyle/>
                    <a:p>
                      <a:pPr algn="ctr"/>
                      <a:r>
                        <a:rPr lang="en-US" sz="1000" dirty="0" smtClean="0"/>
                        <a:t>FY19</a:t>
                      </a:r>
                      <a:br>
                        <a:rPr lang="en-US" sz="1000" dirty="0" smtClean="0"/>
                      </a:br>
                      <a:r>
                        <a:rPr lang="en-US" sz="1000" dirty="0" smtClean="0"/>
                        <a:t>(to date)</a:t>
                      </a:r>
                      <a:endParaRPr lang="en-US" sz="1000" dirty="0"/>
                    </a:p>
                  </a:txBody>
                  <a:tcPr marL="45720" marR="45720" anchor="ctr"/>
                </a:tc>
                <a:extLst>
                  <a:ext uri="{0D108BD9-81ED-4DB2-BD59-A6C34878D82A}">
                    <a16:rowId xmlns:a16="http://schemas.microsoft.com/office/drawing/2014/main" val="3215967674"/>
                  </a:ext>
                </a:extLst>
              </a:tr>
              <a:tr h="370840">
                <a:tc>
                  <a:txBody>
                    <a:bodyPr/>
                    <a:lstStyle/>
                    <a:p>
                      <a:pPr algn="l"/>
                      <a:r>
                        <a:rPr lang="en-US" sz="1400" dirty="0"/>
                        <a:t>Preliminary</a:t>
                      </a:r>
                      <a:r>
                        <a:rPr lang="en-US" sz="1400" baseline="0" dirty="0"/>
                        <a:t> Design Review, </a:t>
                      </a:r>
                      <a:br>
                        <a:rPr lang="en-US" sz="1400" baseline="0" dirty="0"/>
                      </a:br>
                      <a:r>
                        <a:rPr lang="en-US" sz="1400" baseline="0" dirty="0"/>
                        <a:t>Test Definition Review</a:t>
                      </a:r>
                      <a:endParaRPr lang="en-US" sz="1400" dirty="0"/>
                    </a:p>
                  </a:txBody>
                  <a:tcPr marL="45720" marR="45720" anchor="ctr"/>
                </a:tc>
                <a:tc>
                  <a:txBody>
                    <a:bodyPr/>
                    <a:lstStyle/>
                    <a:p>
                      <a:pPr algn="ctr"/>
                      <a:r>
                        <a:rPr lang="en-US" sz="1400" dirty="0"/>
                        <a:t>3</a:t>
                      </a:r>
                    </a:p>
                  </a:txBody>
                  <a:tcPr marL="45720" marR="45720" anchor="ctr"/>
                </a:tc>
                <a:tc>
                  <a:txBody>
                    <a:bodyPr/>
                    <a:lstStyle/>
                    <a:p>
                      <a:pPr algn="ctr"/>
                      <a:r>
                        <a:rPr lang="en-US" sz="1400" dirty="0"/>
                        <a:t>5</a:t>
                      </a:r>
                    </a:p>
                  </a:txBody>
                  <a:tcPr marL="45720" marR="45720" anchor="ctr"/>
                </a:tc>
                <a:tc>
                  <a:txBody>
                    <a:bodyPr/>
                    <a:lstStyle/>
                    <a:p>
                      <a:pPr algn="ctr"/>
                      <a:r>
                        <a:rPr lang="en-US" sz="1400" dirty="0" smtClean="0"/>
                        <a:t>2</a:t>
                      </a:r>
                      <a:endParaRPr lang="en-US" sz="1400" dirty="0"/>
                    </a:p>
                  </a:txBody>
                  <a:tcPr marL="45720" marR="45720" anchor="ctr"/>
                </a:tc>
                <a:tc>
                  <a:txBody>
                    <a:bodyPr/>
                    <a:lstStyle/>
                    <a:p>
                      <a:pPr algn="ctr"/>
                      <a:r>
                        <a:rPr lang="en-US" sz="1400" dirty="0" smtClean="0"/>
                        <a:t>1</a:t>
                      </a:r>
                      <a:endParaRPr lang="en-US" sz="1400" dirty="0"/>
                    </a:p>
                  </a:txBody>
                  <a:tcPr marL="45720" marR="45720" anchor="ctr"/>
                </a:tc>
                <a:extLst>
                  <a:ext uri="{0D108BD9-81ED-4DB2-BD59-A6C34878D82A}">
                    <a16:rowId xmlns:a16="http://schemas.microsoft.com/office/drawing/2014/main" val="1354709129"/>
                  </a:ext>
                </a:extLst>
              </a:tr>
              <a:tr h="370840">
                <a:tc>
                  <a:txBody>
                    <a:bodyPr/>
                    <a:lstStyle/>
                    <a:p>
                      <a:pPr algn="l"/>
                      <a:r>
                        <a:rPr lang="en-US" sz="1400" dirty="0"/>
                        <a:t>Final Design Review,</a:t>
                      </a:r>
                      <a:br>
                        <a:rPr lang="en-US" sz="1400" dirty="0"/>
                      </a:br>
                      <a:r>
                        <a:rPr lang="en-US" sz="1400" dirty="0"/>
                        <a:t>Equipment Procurement Review</a:t>
                      </a:r>
                    </a:p>
                  </a:txBody>
                  <a:tcPr marL="45720" marR="45720" anchor="ctr"/>
                </a:tc>
                <a:tc>
                  <a:txBody>
                    <a:bodyPr/>
                    <a:lstStyle/>
                    <a:p>
                      <a:pPr algn="ctr"/>
                      <a:r>
                        <a:rPr lang="en-US" sz="1400" dirty="0"/>
                        <a:t>9</a:t>
                      </a:r>
                    </a:p>
                  </a:txBody>
                  <a:tcPr marL="45720" marR="45720" anchor="ctr"/>
                </a:tc>
                <a:tc>
                  <a:txBody>
                    <a:bodyPr/>
                    <a:lstStyle/>
                    <a:p>
                      <a:pPr algn="ctr"/>
                      <a:r>
                        <a:rPr lang="en-US" sz="1400" dirty="0" smtClean="0"/>
                        <a:t>7</a:t>
                      </a:r>
                      <a:endParaRPr lang="en-US" sz="1400" dirty="0"/>
                    </a:p>
                  </a:txBody>
                  <a:tcPr marL="45720" marR="45720" anchor="ctr"/>
                </a:tc>
                <a:tc>
                  <a:txBody>
                    <a:bodyPr/>
                    <a:lstStyle/>
                    <a:p>
                      <a:pPr algn="ctr"/>
                      <a:r>
                        <a:rPr lang="en-US" sz="1400" dirty="0" smtClean="0"/>
                        <a:t>5</a:t>
                      </a:r>
                      <a:endParaRPr lang="en-US" sz="1400" dirty="0"/>
                    </a:p>
                  </a:txBody>
                  <a:tcPr marL="45720" marR="45720" anchor="ctr"/>
                </a:tc>
                <a:tc>
                  <a:txBody>
                    <a:bodyPr/>
                    <a:lstStyle/>
                    <a:p>
                      <a:pPr algn="ctr"/>
                      <a:r>
                        <a:rPr lang="en-US" sz="1400" dirty="0" smtClean="0"/>
                        <a:t>2</a:t>
                      </a:r>
                      <a:endParaRPr lang="en-US" sz="1400" dirty="0"/>
                    </a:p>
                  </a:txBody>
                  <a:tcPr marL="45720" marR="45720" anchor="ctr"/>
                </a:tc>
                <a:extLst>
                  <a:ext uri="{0D108BD9-81ED-4DB2-BD59-A6C34878D82A}">
                    <a16:rowId xmlns:a16="http://schemas.microsoft.com/office/drawing/2014/main" val="519065854"/>
                  </a:ext>
                </a:extLst>
              </a:tr>
              <a:tr h="370840">
                <a:tc>
                  <a:txBody>
                    <a:bodyPr/>
                    <a:lstStyle/>
                    <a:p>
                      <a:pPr algn="l"/>
                      <a:r>
                        <a:rPr lang="en-US" sz="1400" dirty="0"/>
                        <a:t>Manufacturing</a:t>
                      </a:r>
                      <a:r>
                        <a:rPr lang="en-US" sz="1400" baseline="0" dirty="0"/>
                        <a:t> Readiness Review,</a:t>
                      </a:r>
                      <a:br>
                        <a:rPr lang="en-US" sz="1400" baseline="0" dirty="0"/>
                      </a:br>
                      <a:r>
                        <a:rPr lang="en-US" sz="1400" baseline="0" dirty="0"/>
                        <a:t>Test Readiness Review</a:t>
                      </a:r>
                      <a:endParaRPr lang="en-US" sz="1400" dirty="0"/>
                    </a:p>
                  </a:txBody>
                  <a:tcPr marL="45720" marR="45720" anchor="ctr"/>
                </a:tc>
                <a:tc>
                  <a:txBody>
                    <a:bodyPr/>
                    <a:lstStyle/>
                    <a:p>
                      <a:pPr algn="ctr"/>
                      <a:r>
                        <a:rPr lang="en-US" sz="1400" dirty="0"/>
                        <a:t>6</a:t>
                      </a:r>
                    </a:p>
                  </a:txBody>
                  <a:tcPr marL="45720" marR="45720" anchor="ctr"/>
                </a:tc>
                <a:tc>
                  <a:txBody>
                    <a:bodyPr/>
                    <a:lstStyle/>
                    <a:p>
                      <a:pPr algn="ctr"/>
                      <a:r>
                        <a:rPr lang="en-US" sz="1400" dirty="0" smtClean="0"/>
                        <a:t>5</a:t>
                      </a:r>
                      <a:endParaRPr lang="en-US" sz="1400" dirty="0"/>
                    </a:p>
                  </a:txBody>
                  <a:tcPr marL="45720" marR="45720" anchor="ctr"/>
                </a:tc>
                <a:tc>
                  <a:txBody>
                    <a:bodyPr/>
                    <a:lstStyle/>
                    <a:p>
                      <a:pPr algn="ctr"/>
                      <a:r>
                        <a:rPr lang="en-US" sz="1400" dirty="0" smtClean="0"/>
                        <a:t>5</a:t>
                      </a:r>
                      <a:endParaRPr lang="en-US" sz="1400" dirty="0"/>
                    </a:p>
                  </a:txBody>
                  <a:tcPr marL="45720" marR="45720" anchor="ctr"/>
                </a:tc>
                <a:tc>
                  <a:txBody>
                    <a:bodyPr/>
                    <a:lstStyle/>
                    <a:p>
                      <a:pPr algn="ctr"/>
                      <a:r>
                        <a:rPr lang="en-US" sz="1400" dirty="0" smtClean="0"/>
                        <a:t>4</a:t>
                      </a:r>
                      <a:endParaRPr lang="en-US" sz="1400" dirty="0"/>
                    </a:p>
                  </a:txBody>
                  <a:tcPr marL="45720" marR="45720" anchor="ctr"/>
                </a:tc>
                <a:extLst>
                  <a:ext uri="{0D108BD9-81ED-4DB2-BD59-A6C34878D82A}">
                    <a16:rowId xmlns:a16="http://schemas.microsoft.com/office/drawing/2014/main" val="3231493073"/>
                  </a:ext>
                </a:extLst>
              </a:tr>
              <a:tr h="370840">
                <a:tc>
                  <a:txBody>
                    <a:bodyPr/>
                    <a:lstStyle/>
                    <a:p>
                      <a:pPr algn="l"/>
                      <a:r>
                        <a:rPr lang="en-US" sz="1400" dirty="0" smtClean="0"/>
                        <a:t>Notice-to-Proceed Safety Review</a:t>
                      </a:r>
                      <a:endParaRPr lang="en-US" sz="1400" dirty="0"/>
                    </a:p>
                  </a:txBody>
                  <a:tcPr marL="45720" marR="45720" anchor="ctr"/>
                </a:tc>
                <a:tc>
                  <a:txBody>
                    <a:bodyPr/>
                    <a:lstStyle/>
                    <a:p>
                      <a:pPr algn="ctr"/>
                      <a:r>
                        <a:rPr lang="en-US" sz="1400" dirty="0" smtClean="0"/>
                        <a:t>0</a:t>
                      </a:r>
                      <a:endParaRPr lang="en-US" sz="1400" dirty="0"/>
                    </a:p>
                  </a:txBody>
                  <a:tcPr marL="45720" marR="45720" anchor="ctr"/>
                </a:tc>
                <a:tc>
                  <a:txBody>
                    <a:bodyPr/>
                    <a:lstStyle/>
                    <a:p>
                      <a:pPr algn="ctr"/>
                      <a:r>
                        <a:rPr lang="en-US" sz="1400" dirty="0" smtClean="0"/>
                        <a:t>0</a:t>
                      </a:r>
                      <a:endParaRPr lang="en-US" sz="1400" dirty="0"/>
                    </a:p>
                  </a:txBody>
                  <a:tcPr marL="45720" marR="45720" anchor="ctr"/>
                </a:tc>
                <a:tc>
                  <a:txBody>
                    <a:bodyPr/>
                    <a:lstStyle/>
                    <a:p>
                      <a:pPr algn="ctr"/>
                      <a:r>
                        <a:rPr lang="en-US" sz="1400" dirty="0" smtClean="0"/>
                        <a:t>4</a:t>
                      </a:r>
                      <a:endParaRPr lang="en-US" sz="1400" dirty="0"/>
                    </a:p>
                  </a:txBody>
                  <a:tcPr marL="45720" marR="45720" anchor="ctr"/>
                </a:tc>
                <a:tc>
                  <a:txBody>
                    <a:bodyPr/>
                    <a:lstStyle/>
                    <a:p>
                      <a:pPr algn="ctr"/>
                      <a:r>
                        <a:rPr lang="en-US" sz="1400" dirty="0" smtClean="0"/>
                        <a:t>11</a:t>
                      </a:r>
                      <a:endParaRPr lang="en-US" sz="1400" dirty="0"/>
                    </a:p>
                  </a:txBody>
                  <a:tcPr marL="45720" marR="45720" anchor="ctr"/>
                </a:tc>
                <a:extLst>
                  <a:ext uri="{0D108BD9-81ED-4DB2-BD59-A6C34878D82A}">
                    <a16:rowId xmlns:a16="http://schemas.microsoft.com/office/drawing/2014/main" val="4075123662"/>
                  </a:ext>
                </a:extLst>
              </a:tr>
              <a:tr h="370840">
                <a:tc>
                  <a:txBody>
                    <a:bodyPr/>
                    <a:lstStyle/>
                    <a:p>
                      <a:pPr algn="l"/>
                      <a:r>
                        <a:rPr lang="en-US" sz="1400" dirty="0"/>
                        <a:t>Integration Readiness</a:t>
                      </a:r>
                      <a:r>
                        <a:rPr lang="en-US" sz="1400" baseline="0" dirty="0"/>
                        <a:t> Review</a:t>
                      </a:r>
                      <a:endParaRPr lang="en-US" sz="1400" dirty="0"/>
                    </a:p>
                  </a:txBody>
                  <a:tcPr marL="45720" marR="45720" anchor="ctr"/>
                </a:tc>
                <a:tc>
                  <a:txBody>
                    <a:bodyPr/>
                    <a:lstStyle/>
                    <a:p>
                      <a:pPr algn="ctr"/>
                      <a:r>
                        <a:rPr lang="en-US" sz="1400" dirty="0" smtClean="0"/>
                        <a:t>0</a:t>
                      </a:r>
                      <a:endParaRPr lang="en-US" sz="1400" dirty="0"/>
                    </a:p>
                  </a:txBody>
                  <a:tcPr marL="45720" marR="45720" anchor="ctr"/>
                </a:tc>
                <a:tc>
                  <a:txBody>
                    <a:bodyPr/>
                    <a:lstStyle/>
                    <a:p>
                      <a:pPr algn="ctr"/>
                      <a:r>
                        <a:rPr lang="en-US" sz="1400" dirty="0" smtClean="0"/>
                        <a:t>0</a:t>
                      </a:r>
                      <a:endParaRPr lang="en-US" sz="1400" dirty="0"/>
                    </a:p>
                  </a:txBody>
                  <a:tcPr marL="45720" marR="45720" anchor="ctr"/>
                </a:tc>
                <a:tc>
                  <a:txBody>
                    <a:bodyPr/>
                    <a:lstStyle/>
                    <a:p>
                      <a:pPr algn="ctr"/>
                      <a:r>
                        <a:rPr lang="en-US" sz="1400" dirty="0"/>
                        <a:t>2</a:t>
                      </a:r>
                    </a:p>
                  </a:txBody>
                  <a:tcPr marL="45720" marR="45720" anchor="ctr"/>
                </a:tc>
                <a:tc>
                  <a:txBody>
                    <a:bodyPr/>
                    <a:lstStyle/>
                    <a:p>
                      <a:pPr algn="ctr"/>
                      <a:endParaRPr lang="en-US" sz="1400" dirty="0"/>
                    </a:p>
                  </a:txBody>
                  <a:tcPr marL="45720" marR="45720" anchor="ctr"/>
                </a:tc>
                <a:extLst>
                  <a:ext uri="{0D108BD9-81ED-4DB2-BD59-A6C34878D82A}">
                    <a16:rowId xmlns:a16="http://schemas.microsoft.com/office/drawing/2014/main" val="3139060185"/>
                  </a:ext>
                </a:extLst>
              </a:tr>
            </a:tbl>
          </a:graphicData>
        </a:graphic>
      </p:graphicFrame>
    </p:spTree>
    <p:extLst>
      <p:ext uri="{BB962C8B-B14F-4D97-AF65-F5344CB8AC3E}">
        <p14:creationId xmlns:p14="http://schemas.microsoft.com/office/powerpoint/2010/main" val="384452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666750"/>
            <a:ext cx="8686800" cy="4076700"/>
          </a:xfrm>
        </p:spPr>
        <p:txBody>
          <a:bodyPr/>
          <a:lstStyle/>
          <a:p>
            <a:r>
              <a:rPr lang="en-US" dirty="0"/>
              <a:t>Recently, we have sharpened the focus on protection and process control by re-scrubbing camera and subsystem hazards with an emphasis on operating and support hazards and protection system functionality</a:t>
            </a:r>
          </a:p>
          <a:p>
            <a:r>
              <a:rPr lang="en-US" dirty="0" smtClean="0"/>
              <a:t>LCA-15</a:t>
            </a:r>
            <a:r>
              <a:rPr lang="en-US" dirty="0"/>
              <a:t>, “Camera Hazard List” was developed and originally delivered at CD-1 in draft form</a:t>
            </a:r>
          </a:p>
          <a:p>
            <a:pPr lvl="1"/>
            <a:r>
              <a:rPr lang="en-US" dirty="0"/>
              <a:t>We updated this for CD-2 and CD-3</a:t>
            </a:r>
            <a:r>
              <a:rPr lang="en-US" dirty="0" smtClean="0"/>
              <a:t>, as well as at every major </a:t>
            </a:r>
            <a:r>
              <a:rPr lang="en-US" dirty="0"/>
              <a:t>subsystem </a:t>
            </a:r>
            <a:r>
              <a:rPr lang="en-US" dirty="0" smtClean="0"/>
              <a:t>review, </a:t>
            </a:r>
            <a:r>
              <a:rPr lang="en-US" dirty="0"/>
              <a:t>to ensure that hazards and controls remained current as the design evolved</a:t>
            </a:r>
          </a:p>
          <a:p>
            <a:pPr lvl="1"/>
            <a:r>
              <a:rPr lang="en-US" dirty="0"/>
              <a:t>This included complete scrubbing of the entire list prior to CD-2 and the Camera FDR</a:t>
            </a:r>
          </a:p>
          <a:p>
            <a:pPr lvl="1"/>
            <a:r>
              <a:rPr lang="en-US" dirty="0"/>
              <a:t>We </a:t>
            </a:r>
            <a:r>
              <a:rPr lang="en-US" dirty="0" smtClean="0"/>
              <a:t>completed a </a:t>
            </a:r>
            <a:r>
              <a:rPr lang="en-US" dirty="0"/>
              <a:t>third complete scrubbing </a:t>
            </a:r>
            <a:r>
              <a:rPr lang="en-US" dirty="0" smtClean="0"/>
              <a:t>process early in FY19</a:t>
            </a:r>
            <a:endParaRPr lang="en-US" dirty="0"/>
          </a:p>
          <a:p>
            <a:pPr lvl="2"/>
            <a:r>
              <a:rPr lang="en-US" dirty="0"/>
              <a:t>This includes all post-FDR subsystem changes to hardware</a:t>
            </a:r>
          </a:p>
          <a:p>
            <a:pPr lvl="2"/>
            <a:r>
              <a:rPr lang="en-US" dirty="0"/>
              <a:t>We are particularly emphasizing operating and support hazards</a:t>
            </a:r>
          </a:p>
          <a:p>
            <a:pPr lvl="1"/>
            <a:r>
              <a:rPr lang="en-US" dirty="0" smtClean="0"/>
              <a:t>Now, all hazards and controls go through a final update prior to Acceptance Reviews </a:t>
            </a:r>
            <a:endParaRPr lang="en-US" dirty="0"/>
          </a:p>
          <a:p>
            <a:r>
              <a:rPr lang="en-US" dirty="0" smtClean="0"/>
              <a:t>Planning for safe manufacturing and operations remains a core piece of every review</a:t>
            </a:r>
          </a:p>
          <a:p>
            <a:pPr lvl="1"/>
            <a:r>
              <a:rPr lang="en-US" dirty="0" smtClean="0"/>
              <a:t>Hazards and controls are addressed at every design review</a:t>
            </a:r>
          </a:p>
          <a:p>
            <a:pPr lvl="1"/>
            <a:r>
              <a:rPr lang="en-US" dirty="0" smtClean="0"/>
              <a:t>Work planning and control, operations and support hazards a particular focus at MRRs, TRRs</a:t>
            </a:r>
          </a:p>
          <a:p>
            <a:endParaRPr lang="en-US" dirty="0"/>
          </a:p>
        </p:txBody>
      </p:sp>
      <p:sp>
        <p:nvSpPr>
          <p:cNvPr id="3" name="Title 2"/>
          <p:cNvSpPr>
            <a:spLocks noGrp="1"/>
          </p:cNvSpPr>
          <p:nvPr>
            <p:ph type="title"/>
          </p:nvPr>
        </p:nvSpPr>
        <p:spPr/>
        <p:txBody>
          <a:bodyPr/>
          <a:lstStyle/>
          <a:p>
            <a:r>
              <a:rPr lang="en-US" dirty="0"/>
              <a:t>Hazards analysis remains a focus</a:t>
            </a:r>
          </a:p>
        </p:txBody>
      </p:sp>
    </p:spTree>
    <p:extLst>
      <p:ext uri="{BB962C8B-B14F-4D97-AF65-F5344CB8AC3E}">
        <p14:creationId xmlns:p14="http://schemas.microsoft.com/office/powerpoint/2010/main" val="1343206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We complete the equipment review process as subsystem units are being completed, tested, and queued up for delivery to </a:t>
            </a:r>
            <a:r>
              <a:rPr lang="en-US" dirty="0" smtClean="0"/>
              <a:t>I&amp;T</a:t>
            </a:r>
            <a:endParaRPr lang="en-US" dirty="0"/>
          </a:p>
          <a:p>
            <a:endParaRPr lang="en-US" dirty="0"/>
          </a:p>
          <a:p>
            <a:r>
              <a:rPr lang="en-US" dirty="0" smtClean="0"/>
              <a:t>Acceptance </a:t>
            </a:r>
            <a:r>
              <a:rPr lang="en-US" dirty="0"/>
              <a:t>reviews</a:t>
            </a:r>
          </a:p>
          <a:p>
            <a:pPr lvl="1"/>
            <a:r>
              <a:rPr lang="en-US" dirty="0"/>
              <a:t>These are held to walk through the results of all verification activities associated with the unit being delivered</a:t>
            </a:r>
          </a:p>
          <a:p>
            <a:pPr lvl="1"/>
            <a:endParaRPr lang="en-US" dirty="0"/>
          </a:p>
          <a:p>
            <a:r>
              <a:rPr lang="en-US" dirty="0"/>
              <a:t>Pre-ship reviews</a:t>
            </a:r>
          </a:p>
          <a:p>
            <a:pPr lvl="1"/>
            <a:r>
              <a:rPr lang="en-US" dirty="0"/>
              <a:t>I&amp;T convenes this review, to ensure that all processes, equipment, and space are in place to ship and receive the unit</a:t>
            </a:r>
          </a:p>
          <a:p>
            <a:pPr lvl="1"/>
            <a:r>
              <a:rPr lang="en-US" dirty="0"/>
              <a:t>This is done even for hardware units at SLAC, to ensure that the transfer of responsibility from the subsystem to I&amp;T is understood and nothing gets lost in the transfer</a:t>
            </a:r>
          </a:p>
          <a:p>
            <a:endParaRPr lang="en-US" dirty="0"/>
          </a:p>
        </p:txBody>
      </p:sp>
      <p:sp>
        <p:nvSpPr>
          <p:cNvPr id="3" name="Title 2"/>
          <p:cNvSpPr>
            <a:spLocks noGrp="1"/>
          </p:cNvSpPr>
          <p:nvPr>
            <p:ph type="title"/>
          </p:nvPr>
        </p:nvSpPr>
        <p:spPr/>
        <p:txBody>
          <a:bodyPr/>
          <a:lstStyle/>
          <a:p>
            <a:r>
              <a:rPr lang="en-US" dirty="0"/>
              <a:t>Acceptance and pre-ship reviews</a:t>
            </a:r>
          </a:p>
        </p:txBody>
      </p:sp>
    </p:spTree>
    <p:extLst>
      <p:ext uri="{BB962C8B-B14F-4D97-AF65-F5344CB8AC3E}">
        <p14:creationId xmlns:p14="http://schemas.microsoft.com/office/powerpoint/2010/main" val="3247725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8686800" cy="3982640"/>
          </a:xfrm>
        </p:spPr>
        <p:txBody>
          <a:bodyPr/>
          <a:lstStyle/>
          <a:p>
            <a:r>
              <a:rPr lang="en-US" sz="1400" dirty="0"/>
              <a:t>Requirements verification matrix</a:t>
            </a:r>
          </a:p>
          <a:p>
            <a:pPr lvl="1">
              <a:buFont typeface="Arial" panose="020B0604020202020204" pitchFamily="34" charset="0"/>
              <a:buChar char="•"/>
            </a:pPr>
            <a:r>
              <a:rPr lang="en-US" sz="1400" dirty="0"/>
              <a:t>Verification Test Plan which lists verification evidence and links to the evidence (reports, data sheets, …)</a:t>
            </a:r>
          </a:p>
          <a:p>
            <a:pPr lvl="1">
              <a:buFont typeface="Arial" panose="020B0604020202020204" pitchFamily="34" charset="0"/>
              <a:buChar char="•"/>
            </a:pPr>
            <a:r>
              <a:rPr lang="en-US" sz="1400" dirty="0"/>
              <a:t>Includes verification of subsystem requirements and those from Camera Plans and Standards</a:t>
            </a:r>
          </a:p>
          <a:p>
            <a:pPr lvl="1">
              <a:buFont typeface="Arial" panose="020B0604020202020204" pitchFamily="34" charset="0"/>
              <a:buChar char="•"/>
            </a:pPr>
            <a:r>
              <a:rPr lang="en-US" sz="1400" dirty="0"/>
              <a:t>Also includes verification of subsystem interfaces, using test crates, stand-alone CCS modules, and inspection as appropriate to the subsystem</a:t>
            </a:r>
          </a:p>
          <a:p>
            <a:r>
              <a:rPr lang="en-US" sz="1400" dirty="0"/>
              <a:t>Hazard mitigation verification</a:t>
            </a:r>
          </a:p>
          <a:p>
            <a:pPr lvl="1">
              <a:buFont typeface="Arial" panose="020B0604020202020204" pitchFamily="34" charset="0"/>
              <a:buChar char="•"/>
            </a:pPr>
            <a:r>
              <a:rPr lang="en-US" sz="1400" dirty="0"/>
              <a:t>Verifies that all applicable hazards identified in the Camera Hazard List and the Camera Hardware Protection Protocol List have been mitigated</a:t>
            </a:r>
          </a:p>
          <a:p>
            <a:r>
              <a:rPr lang="en-US" sz="1400" dirty="0"/>
              <a:t>Operations and Maintenance procedures</a:t>
            </a:r>
          </a:p>
          <a:p>
            <a:pPr lvl="1">
              <a:buFont typeface="Arial" panose="020B0604020202020204" pitchFamily="34" charset="0"/>
              <a:buChar char="•"/>
            </a:pPr>
            <a:r>
              <a:rPr lang="en-US" sz="1400" dirty="0"/>
              <a:t>A complete set of all procedures needed to operate and maintain the delivered assembly</a:t>
            </a:r>
          </a:p>
          <a:p>
            <a:r>
              <a:rPr lang="en-US" sz="1400" dirty="0"/>
              <a:t>Completed Assembly and Test procedures</a:t>
            </a:r>
          </a:p>
          <a:p>
            <a:pPr lvl="1">
              <a:buFont typeface="Arial" panose="020B0604020202020204" pitchFamily="34" charset="0"/>
              <a:buChar char="•"/>
            </a:pPr>
            <a:r>
              <a:rPr lang="en-US" sz="1400" dirty="0"/>
              <a:t>Completed assembly and test procedures for the hardware/ software being delivered</a:t>
            </a:r>
          </a:p>
          <a:p>
            <a:r>
              <a:rPr lang="en-US" sz="1400" dirty="0"/>
              <a:t>Updated drawings and schematics</a:t>
            </a:r>
          </a:p>
          <a:p>
            <a:pPr lvl="1">
              <a:buFont typeface="Arial" panose="020B0604020202020204" pitchFamily="34" charset="0"/>
              <a:buChar char="•"/>
            </a:pPr>
            <a:r>
              <a:rPr lang="en-US" sz="1400" dirty="0" smtClean="0"/>
              <a:t>Bill of materials and </a:t>
            </a:r>
            <a:r>
              <a:rPr lang="en-US" sz="1400" dirty="0"/>
              <a:t>a complete set of approved part and assembly drawings for the delivered assembly</a:t>
            </a:r>
          </a:p>
          <a:p>
            <a:r>
              <a:rPr lang="en-US" sz="1400" dirty="0"/>
              <a:t>Closure of Requests for Action </a:t>
            </a:r>
          </a:p>
          <a:p>
            <a:pPr lvl="1">
              <a:buFont typeface="Arial" panose="020B0604020202020204" pitchFamily="34" charset="0"/>
              <a:buChar char="•"/>
            </a:pPr>
            <a:r>
              <a:rPr lang="en-US" sz="1400" dirty="0"/>
              <a:t>Evidence of closure for all related requests for action from past reviews</a:t>
            </a:r>
          </a:p>
          <a:p>
            <a:endParaRPr lang="en-US" dirty="0"/>
          </a:p>
        </p:txBody>
      </p:sp>
      <p:sp>
        <p:nvSpPr>
          <p:cNvPr id="3" name="Title 2"/>
          <p:cNvSpPr>
            <a:spLocks noGrp="1"/>
          </p:cNvSpPr>
          <p:nvPr>
            <p:ph type="title"/>
          </p:nvPr>
        </p:nvSpPr>
        <p:spPr/>
        <p:txBody>
          <a:bodyPr/>
          <a:lstStyle/>
          <a:p>
            <a:r>
              <a:rPr lang="en-US" dirty="0"/>
              <a:t>Acceptance materials are clearly delineated</a:t>
            </a:r>
          </a:p>
        </p:txBody>
      </p:sp>
    </p:spTree>
    <p:extLst>
      <p:ext uri="{BB962C8B-B14F-4D97-AF65-F5344CB8AC3E}">
        <p14:creationId xmlns:p14="http://schemas.microsoft.com/office/powerpoint/2010/main" val="812589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4495800" cy="2228736"/>
          </a:xfrm>
        </p:spPr>
        <p:txBody>
          <a:bodyPr/>
          <a:lstStyle/>
          <a:p>
            <a:r>
              <a:rPr lang="en-US" dirty="0" smtClean="0"/>
              <a:t>Unit </a:t>
            </a:r>
            <a:r>
              <a:rPr lang="en-US" dirty="0"/>
              <a:t>acceptance preparation is in progress for all subsystems, with emphasis on upcoming near-term </a:t>
            </a:r>
            <a:r>
              <a:rPr lang="en-US" dirty="0" smtClean="0"/>
              <a:t>deliveries</a:t>
            </a:r>
          </a:p>
          <a:p>
            <a:pPr lvl="1"/>
            <a:r>
              <a:rPr lang="en-US" dirty="0" smtClean="0"/>
              <a:t>All but </a:t>
            </a:r>
            <a:r>
              <a:rPr lang="en-US" dirty="0" smtClean="0"/>
              <a:t>2 </a:t>
            </a:r>
            <a:r>
              <a:rPr lang="en-US" dirty="0" smtClean="0"/>
              <a:t>Verification Test Plans are complete, with testing on-going for multiple units</a:t>
            </a:r>
            <a:endParaRPr lang="en-US" dirty="0"/>
          </a:p>
          <a:p>
            <a:r>
              <a:rPr lang="en-US" dirty="0" smtClean="0"/>
              <a:t>The timing of deliveries is governed by subsystem scheduling</a:t>
            </a:r>
          </a:p>
          <a:p>
            <a:endParaRPr lang="en-US" dirty="0"/>
          </a:p>
        </p:txBody>
      </p:sp>
      <p:sp>
        <p:nvSpPr>
          <p:cNvPr id="3" name="Title 2"/>
          <p:cNvSpPr>
            <a:spLocks noGrp="1"/>
          </p:cNvSpPr>
          <p:nvPr>
            <p:ph type="title"/>
          </p:nvPr>
        </p:nvSpPr>
        <p:spPr/>
        <p:txBody>
          <a:bodyPr/>
          <a:lstStyle/>
          <a:p>
            <a:pPr algn="l"/>
            <a:r>
              <a:rPr lang="en-US" dirty="0" smtClean="0"/>
              <a:t>     Subsystem </a:t>
            </a:r>
            <a:r>
              <a:rPr lang="en-US" dirty="0"/>
              <a:t>unit </a:t>
            </a:r>
            <a:r>
              <a:rPr lang="en-US" dirty="0" smtClean="0"/>
              <a:t>acceptance</a:t>
            </a:r>
            <a:endParaRPr lang="en-US" dirty="0"/>
          </a:p>
        </p:txBody>
      </p:sp>
      <p:pic>
        <p:nvPicPr>
          <p:cNvPr id="8" name="Picture 7"/>
          <p:cNvPicPr>
            <a:picLocks noChangeAspect="1"/>
          </p:cNvPicPr>
          <p:nvPr/>
        </p:nvPicPr>
        <p:blipFill>
          <a:blip r:embed="rId2"/>
          <a:stretch>
            <a:fillRect/>
          </a:stretch>
        </p:blipFill>
        <p:spPr>
          <a:xfrm>
            <a:off x="4466539" y="828676"/>
            <a:ext cx="4608167" cy="4257674"/>
          </a:xfrm>
          <a:prstGeom prst="rect">
            <a:avLst/>
          </a:prstGeom>
        </p:spPr>
      </p:pic>
      <p:pic>
        <p:nvPicPr>
          <p:cNvPr id="9" name="Picture 8"/>
          <p:cNvPicPr>
            <a:picLocks noChangeAspect="1"/>
          </p:cNvPicPr>
          <p:nvPr/>
        </p:nvPicPr>
        <p:blipFill>
          <a:blip r:embed="rId3"/>
          <a:stretch>
            <a:fillRect/>
          </a:stretch>
        </p:blipFill>
        <p:spPr>
          <a:xfrm>
            <a:off x="70997" y="2989546"/>
            <a:ext cx="4553145" cy="2096804"/>
          </a:xfrm>
          <a:prstGeom prst="rect">
            <a:avLst/>
          </a:prstGeom>
        </p:spPr>
      </p:pic>
    </p:spTree>
    <p:extLst>
      <p:ext uri="{BB962C8B-B14F-4D97-AF65-F5344CB8AC3E}">
        <p14:creationId xmlns:p14="http://schemas.microsoft.com/office/powerpoint/2010/main" val="1634873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Following is a quick update on subsystem components that have already been accepted and delivered to I&amp;T</a:t>
            </a:r>
          </a:p>
          <a:p>
            <a:endParaRPr lang="en-US" dirty="0"/>
          </a:p>
          <a:p>
            <a:r>
              <a:rPr lang="en-US" dirty="0" smtClean="0"/>
              <a:t>We also have talks prepared to provide status on subsystems with components that are still in the works, including:</a:t>
            </a:r>
          </a:p>
          <a:p>
            <a:pPr lvl="1"/>
            <a:r>
              <a:rPr lang="en-US" dirty="0" smtClean="0"/>
              <a:t>DAQ, CCS</a:t>
            </a:r>
          </a:p>
          <a:p>
            <a:pPr lvl="1"/>
            <a:r>
              <a:rPr lang="en-US" dirty="0" smtClean="0"/>
              <a:t>Filter Exchange System, Camera Body and Purge, Shutter, Optics, Utility Trunk</a:t>
            </a:r>
            <a:endParaRPr lang="en-US" dirty="0"/>
          </a:p>
        </p:txBody>
      </p:sp>
      <p:sp>
        <p:nvSpPr>
          <p:cNvPr id="3" name="Title 2"/>
          <p:cNvSpPr>
            <a:spLocks noGrp="1"/>
          </p:cNvSpPr>
          <p:nvPr>
            <p:ph type="title"/>
          </p:nvPr>
        </p:nvSpPr>
        <p:spPr/>
        <p:txBody>
          <a:bodyPr/>
          <a:lstStyle/>
          <a:p>
            <a:r>
              <a:rPr lang="en-US" dirty="0" smtClean="0"/>
              <a:t>Status of subsystem unit acceptance and delivery</a:t>
            </a:r>
            <a:endParaRPr lang="en-US" dirty="0"/>
          </a:p>
        </p:txBody>
      </p:sp>
    </p:spTree>
    <p:extLst>
      <p:ext uri="{BB962C8B-B14F-4D97-AF65-F5344CB8AC3E}">
        <p14:creationId xmlns:p14="http://schemas.microsoft.com/office/powerpoint/2010/main" val="374968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5943600" cy="3982640"/>
          </a:xfrm>
        </p:spPr>
        <p:txBody>
          <a:bodyPr/>
          <a:lstStyle/>
          <a:p>
            <a:r>
              <a:rPr lang="en-US" dirty="0"/>
              <a:t>Cryostat </a:t>
            </a:r>
            <a:r>
              <a:rPr lang="en-US" dirty="0" smtClean="0"/>
              <a:t>is complete </a:t>
            </a:r>
            <a:r>
              <a:rPr lang="en-US" dirty="0"/>
              <a:t>and </a:t>
            </a:r>
            <a:r>
              <a:rPr lang="en-US" dirty="0" smtClean="0"/>
              <a:t>was accepted in late 2018</a:t>
            </a:r>
          </a:p>
          <a:p>
            <a:r>
              <a:rPr lang="en-US" dirty="0" smtClean="0"/>
              <a:t>It was integrated into the Bench for Optical Testing (BOT) and remains the focus of most I&amp;T activities</a:t>
            </a:r>
          </a:p>
          <a:p>
            <a:r>
              <a:rPr lang="en-US" dirty="0" smtClean="0"/>
              <a:t>Over the past 6-9 months, final and test-integrations of subsystem hardware have verified many cryostat interfaces</a:t>
            </a:r>
          </a:p>
          <a:p>
            <a:pPr lvl="1"/>
            <a:r>
              <a:rPr lang="en-US" dirty="0" smtClean="0"/>
              <a:t>L3 Optical Flat</a:t>
            </a:r>
          </a:p>
          <a:p>
            <a:pPr lvl="1"/>
            <a:r>
              <a:rPr lang="en-US" dirty="0" smtClean="0"/>
              <a:t>Raft tower modules: mechanical </a:t>
            </a:r>
            <a:br>
              <a:rPr lang="en-US" dirty="0" smtClean="0"/>
            </a:br>
            <a:r>
              <a:rPr lang="en-US" dirty="0" smtClean="0"/>
              <a:t>test rafts and engineering test units</a:t>
            </a:r>
          </a:p>
          <a:p>
            <a:pPr lvl="1"/>
            <a:r>
              <a:rPr lang="en-US" dirty="0" smtClean="0"/>
              <a:t>Optical transition module </a:t>
            </a:r>
            <a:br>
              <a:rPr lang="en-US" dirty="0" smtClean="0"/>
            </a:br>
            <a:r>
              <a:rPr lang="en-US" dirty="0" smtClean="0"/>
              <a:t>feedthroughs</a:t>
            </a:r>
          </a:p>
          <a:p>
            <a:pPr lvl="1"/>
            <a:r>
              <a:rPr lang="en-US" dirty="0" smtClean="0"/>
              <a:t>Vacuum pump plate</a:t>
            </a:r>
            <a:endParaRPr lang="en-US" dirty="0"/>
          </a:p>
          <a:p>
            <a:r>
              <a:rPr lang="en-US" dirty="0" smtClean="0"/>
              <a:t>Power </a:t>
            </a:r>
            <a:r>
              <a:rPr lang="en-US" dirty="0"/>
              <a:t>feedthroughs </a:t>
            </a:r>
            <a:r>
              <a:rPr lang="en-US" dirty="0" smtClean="0"/>
              <a:t>are completed, </a:t>
            </a:r>
            <a:br>
              <a:rPr lang="en-US" dirty="0" smtClean="0"/>
            </a:br>
            <a:r>
              <a:rPr lang="en-US" dirty="0" smtClean="0"/>
              <a:t>tested, </a:t>
            </a:r>
            <a:r>
              <a:rPr lang="en-US" dirty="0"/>
              <a:t>and installed in </a:t>
            </a:r>
            <a:r>
              <a:rPr lang="en-US" dirty="0" smtClean="0"/>
              <a:t>the cryostat</a:t>
            </a:r>
            <a:endParaRPr lang="en-US" dirty="0"/>
          </a:p>
          <a:p>
            <a:endParaRPr lang="en-US" dirty="0"/>
          </a:p>
        </p:txBody>
      </p:sp>
      <p:sp>
        <p:nvSpPr>
          <p:cNvPr id="3" name="Title 2"/>
          <p:cNvSpPr>
            <a:spLocks noGrp="1"/>
          </p:cNvSpPr>
          <p:nvPr>
            <p:ph type="title"/>
          </p:nvPr>
        </p:nvSpPr>
        <p:spPr/>
        <p:txBody>
          <a:bodyPr/>
          <a:lstStyle/>
          <a:p>
            <a:r>
              <a:rPr lang="en-US" dirty="0" smtClean="0"/>
              <a:t>Cryostat</a:t>
            </a:r>
            <a:endParaRPr lang="en-US" dirty="0"/>
          </a:p>
        </p:txBody>
      </p:sp>
      <p:pic>
        <p:nvPicPr>
          <p:cNvPr id="4" name="Picture 3">
            <a:extLst>
              <a:ext uri="{FF2B5EF4-FFF2-40B4-BE49-F238E27FC236}">
                <a16:creationId xmlns:a16="http://schemas.microsoft.com/office/drawing/2014/main" id="{7DBC3EEF-705F-4A5D-BFF7-AF09AAABB3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72201" y="666750"/>
            <a:ext cx="2895600" cy="3790912"/>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5400000">
            <a:off x="3873499" y="2559050"/>
            <a:ext cx="2540001"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105236" y="4476750"/>
            <a:ext cx="2085764" cy="307777"/>
          </a:xfrm>
          <a:prstGeom prst="rect">
            <a:avLst/>
          </a:prstGeom>
          <a:noFill/>
        </p:spPr>
        <p:txBody>
          <a:bodyPr wrap="none" rtlCol="0">
            <a:spAutoFit/>
          </a:bodyPr>
          <a:lstStyle/>
          <a:p>
            <a:r>
              <a:rPr lang="en-US" sz="1400" b="1" dirty="0" smtClean="0"/>
              <a:t>Power feedthrough detail</a:t>
            </a:r>
            <a:endParaRPr lang="en-US" sz="1400" b="1" dirty="0"/>
          </a:p>
        </p:txBody>
      </p:sp>
      <p:sp>
        <p:nvSpPr>
          <p:cNvPr id="9" name="TextBox 8"/>
          <p:cNvSpPr txBox="1"/>
          <p:nvPr/>
        </p:nvSpPr>
        <p:spPr>
          <a:xfrm>
            <a:off x="6766270" y="4395490"/>
            <a:ext cx="1920530" cy="523220"/>
          </a:xfrm>
          <a:prstGeom prst="rect">
            <a:avLst/>
          </a:prstGeom>
          <a:noFill/>
        </p:spPr>
        <p:txBody>
          <a:bodyPr wrap="square" rtlCol="0">
            <a:spAutoFit/>
          </a:bodyPr>
          <a:lstStyle/>
          <a:p>
            <a:pPr algn="ctr"/>
            <a:r>
              <a:rPr lang="en-US" sz="1400" b="1" dirty="0" smtClean="0"/>
              <a:t>Cryostat internals prior to final integration step</a:t>
            </a:r>
            <a:endParaRPr lang="en-US" sz="1400" b="1" dirty="0"/>
          </a:p>
        </p:txBody>
      </p:sp>
    </p:spTree>
    <p:extLst>
      <p:ext uri="{BB962C8B-B14F-4D97-AF65-F5344CB8AC3E}">
        <p14:creationId xmlns:p14="http://schemas.microsoft.com/office/powerpoint/2010/main" val="36763723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6096000" cy="2115740"/>
          </a:xfrm>
        </p:spPr>
        <p:txBody>
          <a:bodyPr/>
          <a:lstStyle/>
          <a:p>
            <a:r>
              <a:rPr lang="en-US" dirty="0" smtClean="0"/>
              <a:t>The cryostat pump plate was completed </a:t>
            </a:r>
            <a:r>
              <a:rPr lang="en-US" dirty="0"/>
              <a:t>and accepted </a:t>
            </a:r>
            <a:r>
              <a:rPr lang="en-US" dirty="0" smtClean="0"/>
              <a:t>Nov 2018</a:t>
            </a:r>
          </a:p>
          <a:p>
            <a:r>
              <a:rPr lang="en-US" dirty="0" smtClean="0"/>
              <a:t>The vacuum system performs well, and experience gained has been </a:t>
            </a:r>
            <a:br>
              <a:rPr lang="en-US" dirty="0" smtClean="0"/>
            </a:br>
            <a:r>
              <a:rPr lang="en-US" dirty="0" smtClean="0"/>
              <a:t>incorporated into standard operating and maintenance procedures</a:t>
            </a:r>
          </a:p>
          <a:p>
            <a:pPr lvl="1"/>
            <a:r>
              <a:rPr lang="en-US" dirty="0" smtClean="0"/>
              <a:t>Pump/purge system to quickly dry out the cryostat contents </a:t>
            </a:r>
            <a:br>
              <a:rPr lang="en-US" dirty="0" smtClean="0"/>
            </a:br>
            <a:r>
              <a:rPr lang="en-US" dirty="0" smtClean="0"/>
              <a:t>prior to pumping down with the turbo</a:t>
            </a:r>
          </a:p>
          <a:p>
            <a:pPr lvl="1"/>
            <a:r>
              <a:rPr lang="en-US" dirty="0" smtClean="0"/>
              <a:t>Vacuum pump-down, ion pump operation, and venting</a:t>
            </a:r>
          </a:p>
          <a:p>
            <a:pPr lvl="1"/>
            <a:r>
              <a:rPr lang="en-US" dirty="0" smtClean="0"/>
              <a:t>(Protection PLC logic and protocols were fully tested)</a:t>
            </a:r>
            <a:endParaRPr lang="en-US" dirty="0"/>
          </a:p>
          <a:p>
            <a:endParaRPr lang="en-US" dirty="0"/>
          </a:p>
        </p:txBody>
      </p:sp>
      <p:sp>
        <p:nvSpPr>
          <p:cNvPr id="3" name="Title 2"/>
          <p:cNvSpPr>
            <a:spLocks noGrp="1"/>
          </p:cNvSpPr>
          <p:nvPr>
            <p:ph type="title"/>
          </p:nvPr>
        </p:nvSpPr>
        <p:spPr/>
        <p:txBody>
          <a:bodyPr/>
          <a:lstStyle/>
          <a:p>
            <a:r>
              <a:rPr lang="en-US" dirty="0" smtClean="0"/>
              <a:t>Cryostat vacuum system</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6200" y="2800350"/>
            <a:ext cx="4260654" cy="201832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9254" y="2820865"/>
            <a:ext cx="4439021" cy="19868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3859" y="687494"/>
            <a:ext cx="2613941" cy="1960456"/>
          </a:xfrm>
          <a:prstGeom prst="rect">
            <a:avLst/>
          </a:prstGeom>
        </p:spPr>
      </p:pic>
      <p:sp>
        <p:nvSpPr>
          <p:cNvPr id="7" name="TextBox 6"/>
          <p:cNvSpPr txBox="1"/>
          <p:nvPr/>
        </p:nvSpPr>
        <p:spPr>
          <a:xfrm>
            <a:off x="1294853" y="4537320"/>
            <a:ext cx="3194401" cy="307777"/>
          </a:xfrm>
          <a:prstGeom prst="rect">
            <a:avLst/>
          </a:prstGeom>
          <a:solidFill>
            <a:schemeClr val="bg1"/>
          </a:solidFill>
        </p:spPr>
        <p:txBody>
          <a:bodyPr wrap="none" rtlCol="0">
            <a:spAutoFit/>
          </a:bodyPr>
          <a:lstStyle/>
          <a:p>
            <a:r>
              <a:rPr lang="en-US" sz="1400" b="1" dirty="0" smtClean="0"/>
              <a:t>CCS pressure plot of pump/purge cycling</a:t>
            </a:r>
            <a:endParaRPr lang="en-US" sz="1400" b="1" dirty="0"/>
          </a:p>
        </p:txBody>
      </p:sp>
      <p:sp>
        <p:nvSpPr>
          <p:cNvPr id="8" name="TextBox 7"/>
          <p:cNvSpPr txBox="1"/>
          <p:nvPr/>
        </p:nvSpPr>
        <p:spPr>
          <a:xfrm>
            <a:off x="7499349" y="3638550"/>
            <a:ext cx="1428926" cy="523220"/>
          </a:xfrm>
          <a:prstGeom prst="rect">
            <a:avLst/>
          </a:prstGeom>
          <a:solidFill>
            <a:schemeClr val="bg1"/>
          </a:solidFill>
        </p:spPr>
        <p:txBody>
          <a:bodyPr wrap="square" rtlCol="0">
            <a:spAutoFit/>
          </a:bodyPr>
          <a:lstStyle/>
          <a:p>
            <a:pPr algn="ctr"/>
            <a:r>
              <a:rPr lang="en-US" sz="1400" b="1" dirty="0" smtClean="0"/>
              <a:t>CCS vacuum plot of </a:t>
            </a:r>
            <a:r>
              <a:rPr lang="en-US" sz="1400" b="1" dirty="0" err="1" smtClean="0"/>
              <a:t>pumpdown</a:t>
            </a:r>
            <a:endParaRPr lang="en-US" sz="1400" b="1" dirty="0"/>
          </a:p>
        </p:txBody>
      </p:sp>
      <p:sp>
        <p:nvSpPr>
          <p:cNvPr id="9" name="TextBox 8"/>
          <p:cNvSpPr txBox="1"/>
          <p:nvPr/>
        </p:nvSpPr>
        <p:spPr>
          <a:xfrm>
            <a:off x="6477000" y="2660727"/>
            <a:ext cx="1825636" cy="307777"/>
          </a:xfrm>
          <a:prstGeom prst="rect">
            <a:avLst/>
          </a:prstGeom>
          <a:solidFill>
            <a:schemeClr val="bg1"/>
          </a:solidFill>
        </p:spPr>
        <p:txBody>
          <a:bodyPr wrap="square" rtlCol="0">
            <a:spAutoFit/>
          </a:bodyPr>
          <a:lstStyle/>
          <a:p>
            <a:pPr algn="ctr"/>
            <a:r>
              <a:rPr lang="en-US" sz="1400" b="1" dirty="0" smtClean="0"/>
              <a:t>Cryostat pump plate</a:t>
            </a:r>
            <a:endParaRPr lang="en-US" sz="1400" b="1" dirty="0"/>
          </a:p>
        </p:txBody>
      </p:sp>
    </p:spTree>
    <p:extLst>
      <p:ext uri="{BB962C8B-B14F-4D97-AF65-F5344CB8AC3E}">
        <p14:creationId xmlns:p14="http://schemas.microsoft.com/office/powerpoint/2010/main" val="54983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“Increase </a:t>
            </a:r>
            <a:r>
              <a:rPr lang="en-US" dirty="0"/>
              <a:t>oversight of </a:t>
            </a:r>
            <a:r>
              <a:rPr lang="en-US" dirty="0" smtClean="0"/>
              <a:t>heat </a:t>
            </a:r>
            <a:r>
              <a:rPr lang="en-US" dirty="0"/>
              <a:t>exchanger vendor for </a:t>
            </a:r>
            <a:r>
              <a:rPr lang="en-US" dirty="0" smtClean="0"/>
              <a:t>remainder </a:t>
            </a:r>
            <a:r>
              <a:rPr lang="en-US" dirty="0"/>
              <a:t>of the fabrication/testing </a:t>
            </a:r>
            <a:r>
              <a:rPr lang="en-US" dirty="0" smtClean="0"/>
              <a:t>period….”</a:t>
            </a:r>
          </a:p>
          <a:p>
            <a:pPr lvl="1"/>
            <a:r>
              <a:rPr lang="en-US" dirty="0" smtClean="0"/>
              <a:t>Reply 1: Refrigeration </a:t>
            </a:r>
            <a:r>
              <a:rPr lang="en-US" dirty="0"/>
              <a:t>team has continued visiting the vendor to assess manufacturing process </a:t>
            </a:r>
            <a:endParaRPr lang="en-US" dirty="0" smtClean="0"/>
          </a:p>
          <a:p>
            <a:pPr lvl="1"/>
            <a:r>
              <a:rPr lang="en-US" dirty="0" smtClean="0"/>
              <a:t>Reply 2: A </a:t>
            </a:r>
            <a:r>
              <a:rPr lang="en-US" dirty="0"/>
              <a:t>local consultant was contracted to provide on-site weekly oversight at the </a:t>
            </a:r>
            <a:r>
              <a:rPr lang="en-US" dirty="0" smtClean="0"/>
              <a:t>vendor</a:t>
            </a:r>
          </a:p>
          <a:p>
            <a:pPr lvl="1"/>
            <a:r>
              <a:rPr lang="en-US" dirty="0" smtClean="0"/>
              <a:t>Current status of contract for final heat exchangers:</a:t>
            </a:r>
          </a:p>
          <a:p>
            <a:pPr lvl="2"/>
            <a:r>
              <a:rPr lang="en-US" dirty="0" smtClean="0"/>
              <a:t>Escalated to involve direct involvement of camera chief engineer and SLAC lead mechanical engineer</a:t>
            </a:r>
          </a:p>
          <a:p>
            <a:pPr lvl="2"/>
            <a:r>
              <a:rPr lang="en-US" dirty="0" smtClean="0"/>
              <a:t>Part drawings were fully scrubbed to improve manufacturability</a:t>
            </a:r>
          </a:p>
          <a:p>
            <a:pPr lvl="2"/>
            <a:r>
              <a:rPr lang="en-US" dirty="0" smtClean="0"/>
              <a:t>Assembly drawings augmented to include detailed manufacturing instructions to remove ambiguity</a:t>
            </a:r>
          </a:p>
          <a:p>
            <a:pPr lvl="2"/>
            <a:r>
              <a:rPr lang="en-US" dirty="0" smtClean="0"/>
              <a:t>Statement of Work re-written to clearly define deliverables, test parameters, and performance</a:t>
            </a:r>
          </a:p>
          <a:p>
            <a:pPr lvl="2"/>
            <a:r>
              <a:rPr lang="en-US" dirty="0" smtClean="0"/>
              <a:t>Balance of I&amp;T and Pathfinder units have all been delivered, then successfully cleaned, re-worked as needed, and fully assembled and tested at SLAC</a:t>
            </a:r>
          </a:p>
          <a:p>
            <a:pPr lvl="3"/>
            <a:r>
              <a:rPr lang="en-US" dirty="0" smtClean="0"/>
              <a:t>I&amp;T heat exchangers are in-use to support cryostat testing</a:t>
            </a:r>
          </a:p>
          <a:p>
            <a:pPr lvl="3"/>
            <a:r>
              <a:rPr lang="en-US" dirty="0" smtClean="0"/>
              <a:t>Pathfinder heat exchangers are completing assembly and testing now</a:t>
            </a:r>
          </a:p>
          <a:p>
            <a:pPr lvl="2"/>
            <a:r>
              <a:rPr lang="en-US" dirty="0" smtClean="0"/>
              <a:t>Final cold heat exchanger units delivered and have tested out well</a:t>
            </a:r>
          </a:p>
          <a:p>
            <a:pPr lvl="2"/>
            <a:r>
              <a:rPr lang="en-US" dirty="0" smtClean="0"/>
              <a:t>Final </a:t>
            </a:r>
            <a:r>
              <a:rPr lang="en-US" dirty="0" err="1" smtClean="0"/>
              <a:t>cryo</a:t>
            </a:r>
            <a:r>
              <a:rPr lang="en-US" dirty="0" smtClean="0"/>
              <a:t> heat exchanger units being assembled at vendor now, with weekly oversight, roughly monthly site visits, and review of in-process steps and test data to authorize work continuation</a:t>
            </a:r>
          </a:p>
          <a:p>
            <a:pPr lvl="2"/>
            <a:endParaRPr lang="en-US" dirty="0"/>
          </a:p>
        </p:txBody>
      </p:sp>
      <p:sp>
        <p:nvSpPr>
          <p:cNvPr id="3" name="Title 2"/>
          <p:cNvSpPr>
            <a:spLocks noGrp="1"/>
          </p:cNvSpPr>
          <p:nvPr>
            <p:ph type="title"/>
          </p:nvPr>
        </p:nvSpPr>
        <p:spPr/>
        <p:txBody>
          <a:bodyPr/>
          <a:lstStyle/>
          <a:p>
            <a:r>
              <a:rPr lang="en-US" dirty="0" smtClean="0"/>
              <a:t>Recommendations from 2018—2.1 Heat Exchangers</a:t>
            </a:r>
            <a:endParaRPr lang="en-US" dirty="0"/>
          </a:p>
        </p:txBody>
      </p:sp>
    </p:spTree>
    <p:extLst>
      <p:ext uri="{BB962C8B-B14F-4D97-AF65-F5344CB8AC3E}">
        <p14:creationId xmlns:p14="http://schemas.microsoft.com/office/powerpoint/2010/main" val="18188431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5181600" cy="1201340"/>
          </a:xfrm>
        </p:spPr>
        <p:txBody>
          <a:bodyPr/>
          <a:lstStyle/>
          <a:p>
            <a:r>
              <a:rPr lang="en-US" dirty="0"/>
              <a:t>Refrigeration </a:t>
            </a:r>
            <a:r>
              <a:rPr lang="en-US" dirty="0" smtClean="0"/>
              <a:t>system for </a:t>
            </a:r>
            <a:r>
              <a:rPr lang="en-US" dirty="0"/>
              <a:t>I&amp;T use </a:t>
            </a:r>
            <a:r>
              <a:rPr lang="en-US" dirty="0" smtClean="0"/>
              <a:t>was completed </a:t>
            </a:r>
            <a:r>
              <a:rPr lang="en-US" dirty="0"/>
              <a:t>and tested </a:t>
            </a:r>
            <a:r>
              <a:rPr lang="en-US" dirty="0" smtClean="0"/>
              <a:t>in June, 2018</a:t>
            </a:r>
          </a:p>
          <a:p>
            <a:r>
              <a:rPr lang="en-US" dirty="0" smtClean="0"/>
              <a:t>Tests demonstrate that both </a:t>
            </a:r>
            <a:r>
              <a:rPr lang="en-US" dirty="0" err="1" smtClean="0"/>
              <a:t>cryo</a:t>
            </a:r>
            <a:r>
              <a:rPr lang="en-US" dirty="0" smtClean="0"/>
              <a:t> and cold systems operate with margin on their needed cooling capacity</a:t>
            </a:r>
            <a:endParaRPr lang="en-US" dirty="0"/>
          </a:p>
        </p:txBody>
      </p:sp>
      <p:sp>
        <p:nvSpPr>
          <p:cNvPr id="3" name="Title 2"/>
          <p:cNvSpPr>
            <a:spLocks noGrp="1"/>
          </p:cNvSpPr>
          <p:nvPr>
            <p:ph type="title"/>
          </p:nvPr>
        </p:nvSpPr>
        <p:spPr/>
        <p:txBody>
          <a:bodyPr/>
          <a:lstStyle/>
          <a:p>
            <a:r>
              <a:rPr lang="en-US" dirty="0" smtClean="0"/>
              <a:t>Refrigeration system</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4000" y="2706380"/>
            <a:ext cx="3605532" cy="2092954"/>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76199" y="2038350"/>
            <a:ext cx="4919267" cy="276574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55858" y="666750"/>
            <a:ext cx="3311942" cy="2146513"/>
          </a:xfrm>
          <a:prstGeom prst="rect">
            <a:avLst/>
          </a:prstGeom>
        </p:spPr>
      </p:pic>
      <p:sp>
        <p:nvSpPr>
          <p:cNvPr id="8" name="TextBox 7"/>
          <p:cNvSpPr txBox="1"/>
          <p:nvPr/>
        </p:nvSpPr>
        <p:spPr>
          <a:xfrm>
            <a:off x="7239000" y="4458143"/>
            <a:ext cx="1675132" cy="307777"/>
          </a:xfrm>
          <a:prstGeom prst="rect">
            <a:avLst/>
          </a:prstGeom>
          <a:solidFill>
            <a:schemeClr val="bg1"/>
          </a:solidFill>
        </p:spPr>
        <p:txBody>
          <a:bodyPr wrap="square" rtlCol="0">
            <a:spAutoFit/>
          </a:bodyPr>
          <a:lstStyle/>
          <a:p>
            <a:pPr algn="ctr"/>
            <a:r>
              <a:rPr lang="en-US" sz="1400" b="1" dirty="0" smtClean="0"/>
              <a:t>I&amp;T heat exchanger</a:t>
            </a:r>
            <a:endParaRPr lang="en-US" sz="1400" b="1" dirty="0"/>
          </a:p>
        </p:txBody>
      </p:sp>
      <p:sp>
        <p:nvSpPr>
          <p:cNvPr id="9" name="TextBox 8"/>
          <p:cNvSpPr txBox="1"/>
          <p:nvPr/>
        </p:nvSpPr>
        <p:spPr>
          <a:xfrm>
            <a:off x="125094" y="4491557"/>
            <a:ext cx="2618106" cy="307777"/>
          </a:xfrm>
          <a:prstGeom prst="rect">
            <a:avLst/>
          </a:prstGeom>
          <a:solidFill>
            <a:schemeClr val="bg1"/>
          </a:solidFill>
        </p:spPr>
        <p:txBody>
          <a:bodyPr wrap="square" rtlCol="0">
            <a:spAutoFit/>
          </a:bodyPr>
          <a:lstStyle/>
          <a:p>
            <a:pPr algn="ctr"/>
            <a:r>
              <a:rPr lang="en-US" sz="1400" b="1" dirty="0" smtClean="0"/>
              <a:t>I&amp;T </a:t>
            </a:r>
            <a:r>
              <a:rPr lang="en-US" sz="1400" b="1" dirty="0" err="1" smtClean="0"/>
              <a:t>cryo</a:t>
            </a:r>
            <a:r>
              <a:rPr lang="en-US" sz="1400" b="1" dirty="0" smtClean="0"/>
              <a:t> compressor cabinet</a:t>
            </a:r>
            <a:endParaRPr lang="en-US" sz="1400" b="1" dirty="0"/>
          </a:p>
        </p:txBody>
      </p:sp>
    </p:spTree>
    <p:extLst>
      <p:ext uri="{BB962C8B-B14F-4D97-AF65-F5344CB8AC3E}">
        <p14:creationId xmlns:p14="http://schemas.microsoft.com/office/powerpoint/2010/main" val="958849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4876800" cy="1887140"/>
          </a:xfrm>
        </p:spPr>
        <p:txBody>
          <a:bodyPr/>
          <a:lstStyle/>
          <a:p>
            <a:r>
              <a:rPr lang="en-US" dirty="0"/>
              <a:t>22 science rafts have been accepted and delivered to SLAC</a:t>
            </a:r>
          </a:p>
          <a:p>
            <a:r>
              <a:rPr lang="en-US" dirty="0" smtClean="0"/>
              <a:t>Raft and raft tower cleaning is nearing completion, ahead of the scheduled need-dates for integration</a:t>
            </a:r>
            <a:endParaRPr lang="en-US" dirty="0"/>
          </a:p>
          <a:p>
            <a:pPr lvl="1"/>
            <a:r>
              <a:rPr lang="en-US" dirty="0" smtClean="0"/>
              <a:t>Remaining cleaning scope is fully transferred to I&amp;T subsystem</a:t>
            </a:r>
          </a:p>
        </p:txBody>
      </p:sp>
      <p:sp>
        <p:nvSpPr>
          <p:cNvPr id="3" name="Title 2"/>
          <p:cNvSpPr>
            <a:spLocks noGrp="1"/>
          </p:cNvSpPr>
          <p:nvPr>
            <p:ph type="title"/>
          </p:nvPr>
        </p:nvSpPr>
        <p:spPr/>
        <p:txBody>
          <a:bodyPr/>
          <a:lstStyle/>
          <a:p>
            <a:r>
              <a:rPr lang="en-US" dirty="0" smtClean="0"/>
              <a:t>Science raft towers</a:t>
            </a:r>
            <a:endParaRPr lang="en-US" dirty="0"/>
          </a:p>
        </p:txBody>
      </p:sp>
      <p:pic>
        <p:nvPicPr>
          <p:cNvPr id="4" name="Picture 3">
            <a:extLst>
              <a:ext uri="{FF2B5EF4-FFF2-40B4-BE49-F238E27FC236}">
                <a16:creationId xmlns:a16="http://schemas.microsoft.com/office/drawing/2014/main" id="{5FE3572A-1A10-4AEB-802A-0B6EAFFA9383}"/>
              </a:ext>
            </a:extLst>
          </p:cNvPr>
          <p:cNvPicPr/>
          <p:nvPr/>
        </p:nvPicPr>
        <p:blipFill>
          <a:blip r:embed="rId2">
            <a:extLst>
              <a:ext uri="{28A0092B-C50C-407E-A947-70E740481C1C}">
                <a14:useLocalDpi xmlns:a14="http://schemas.microsoft.com/office/drawing/2010/main"/>
              </a:ext>
            </a:extLst>
          </a:blip>
          <a:stretch>
            <a:fillRect/>
          </a:stretch>
        </p:blipFill>
        <p:spPr>
          <a:xfrm>
            <a:off x="5257800" y="751529"/>
            <a:ext cx="3716880" cy="287204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686F6DC-DB97-47DF-B802-D0A154B78C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615034"/>
            <a:ext cx="2689445" cy="201708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361668" y="4324341"/>
            <a:ext cx="2877332" cy="307777"/>
          </a:xfrm>
          <a:prstGeom prst="rect">
            <a:avLst/>
          </a:prstGeom>
          <a:solidFill>
            <a:schemeClr val="bg1"/>
          </a:solidFill>
        </p:spPr>
        <p:txBody>
          <a:bodyPr wrap="square" rtlCol="0">
            <a:spAutoFit/>
          </a:bodyPr>
          <a:lstStyle/>
          <a:p>
            <a:pPr algn="ctr"/>
            <a:r>
              <a:rPr lang="en-US" sz="1400" b="1" dirty="0" smtClean="0"/>
              <a:t>Raft with e2V sensors in test stand</a:t>
            </a:r>
            <a:endParaRPr lang="en-US" sz="1400" b="1" dirty="0"/>
          </a:p>
        </p:txBody>
      </p:sp>
      <p:sp>
        <p:nvSpPr>
          <p:cNvPr id="7" name="TextBox 6"/>
          <p:cNvSpPr txBox="1"/>
          <p:nvPr/>
        </p:nvSpPr>
        <p:spPr>
          <a:xfrm>
            <a:off x="5800334" y="3714750"/>
            <a:ext cx="2877332" cy="307777"/>
          </a:xfrm>
          <a:prstGeom prst="rect">
            <a:avLst/>
          </a:prstGeom>
          <a:solidFill>
            <a:schemeClr val="bg1"/>
          </a:solidFill>
        </p:spPr>
        <p:txBody>
          <a:bodyPr wrap="square" rtlCol="0">
            <a:spAutoFit/>
          </a:bodyPr>
          <a:lstStyle/>
          <a:p>
            <a:pPr algn="ctr"/>
            <a:r>
              <a:rPr lang="en-US" sz="1400" b="1" dirty="0" smtClean="0"/>
              <a:t>Completed raft towers under test</a:t>
            </a:r>
            <a:endParaRPr lang="en-US" sz="1400" b="1" dirty="0"/>
          </a:p>
        </p:txBody>
      </p:sp>
    </p:spTree>
    <p:extLst>
      <p:ext uri="{BB962C8B-B14F-4D97-AF65-F5344CB8AC3E}">
        <p14:creationId xmlns:p14="http://schemas.microsoft.com/office/powerpoint/2010/main" val="3036293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5410200" cy="1429940"/>
          </a:xfrm>
        </p:spPr>
        <p:txBody>
          <a:bodyPr/>
          <a:lstStyle/>
          <a:p>
            <a:r>
              <a:rPr lang="en-US" dirty="0" smtClean="0"/>
              <a:t>Corner raft assembly is complete at SLAC</a:t>
            </a:r>
          </a:p>
          <a:p>
            <a:r>
              <a:rPr lang="en-US" dirty="0" smtClean="0"/>
              <a:t>Final verification testing is underway now</a:t>
            </a:r>
          </a:p>
          <a:p>
            <a:r>
              <a:rPr lang="en-US" dirty="0" smtClean="0"/>
              <a:t>Planning for an acceptance review is in the works now</a:t>
            </a:r>
            <a:endParaRPr lang="en-US" dirty="0"/>
          </a:p>
        </p:txBody>
      </p:sp>
      <p:sp>
        <p:nvSpPr>
          <p:cNvPr id="3" name="Title 2"/>
          <p:cNvSpPr>
            <a:spLocks noGrp="1"/>
          </p:cNvSpPr>
          <p:nvPr>
            <p:ph type="title"/>
          </p:nvPr>
        </p:nvSpPr>
        <p:spPr/>
        <p:txBody>
          <a:bodyPr/>
          <a:lstStyle/>
          <a:p>
            <a:r>
              <a:rPr lang="en-US" dirty="0" smtClean="0"/>
              <a:t>Corner raft towers</a:t>
            </a:r>
            <a:endParaRPr lang="en-US" dirty="0"/>
          </a:p>
        </p:txBody>
      </p:sp>
      <p:pic>
        <p:nvPicPr>
          <p:cNvPr id="4" name="Picture 3">
            <a:extLst>
              <a:ext uri="{FF2B5EF4-FFF2-40B4-BE49-F238E27FC236}">
                <a16:creationId xmlns:a16="http://schemas.microsoft.com/office/drawing/2014/main" id="{143E3E9B-77C8-4908-973E-E77E9BF2D4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0" y="760810"/>
            <a:ext cx="2831431" cy="2294800"/>
          </a:xfrm>
          <a:prstGeom prst="rect">
            <a:avLst/>
          </a:prstGeom>
          <a:ln>
            <a:noFill/>
          </a:ln>
          <a:effectLst>
            <a:outerShdw blurRad="292100" dist="139700" dir="2700000" algn="tl" rotWithShape="0">
              <a:srgbClr val="333333">
                <a:alpha val="65000"/>
              </a:srgbClr>
            </a:outerShdw>
          </a:effectLst>
        </p:spPr>
      </p:pic>
      <p:pic>
        <p:nvPicPr>
          <p:cNvPr id="5" name="53D6779E-3144-4D4D-8025-90A736ACB25C" descr="F2FFD837-0D32-499C-A2A8-9AEB107797D3@slac">
            <a:extLst>
              <a:ext uri="{FF2B5EF4-FFF2-40B4-BE49-F238E27FC236}">
                <a16:creationId xmlns:a16="http://schemas.microsoft.com/office/drawing/2014/main" id="{6D72C9FD-FFB8-46F1-A5A7-F21FF454C49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2070281"/>
            <a:ext cx="3429000" cy="2675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66668" y="3181350"/>
            <a:ext cx="2648732" cy="307777"/>
          </a:xfrm>
          <a:prstGeom prst="rect">
            <a:avLst/>
          </a:prstGeom>
          <a:solidFill>
            <a:schemeClr val="bg1"/>
          </a:solidFill>
        </p:spPr>
        <p:txBody>
          <a:bodyPr wrap="square" rtlCol="0">
            <a:spAutoFit/>
          </a:bodyPr>
          <a:lstStyle/>
          <a:p>
            <a:pPr algn="ctr"/>
            <a:r>
              <a:rPr lang="en-US" sz="1400" b="1" dirty="0" err="1" smtClean="0"/>
              <a:t>Wavefront</a:t>
            </a:r>
            <a:r>
              <a:rPr lang="en-US" sz="1400" b="1" dirty="0" smtClean="0"/>
              <a:t> sensor stepped stack</a:t>
            </a:r>
            <a:endParaRPr lang="en-US" sz="1400" b="1" dirty="0"/>
          </a:p>
        </p:txBody>
      </p:sp>
      <p:sp>
        <p:nvSpPr>
          <p:cNvPr id="7" name="TextBox 6"/>
          <p:cNvSpPr txBox="1"/>
          <p:nvPr/>
        </p:nvSpPr>
        <p:spPr>
          <a:xfrm>
            <a:off x="4314434" y="4248150"/>
            <a:ext cx="2086366" cy="523220"/>
          </a:xfrm>
          <a:prstGeom prst="rect">
            <a:avLst/>
          </a:prstGeom>
          <a:solidFill>
            <a:schemeClr val="bg1"/>
          </a:solidFill>
        </p:spPr>
        <p:txBody>
          <a:bodyPr wrap="square" rtlCol="0">
            <a:spAutoFit/>
          </a:bodyPr>
          <a:lstStyle/>
          <a:p>
            <a:pPr algn="ctr"/>
            <a:r>
              <a:rPr lang="en-US" sz="1400" b="1" dirty="0" smtClean="0"/>
              <a:t>Corner raft tower module in test stand</a:t>
            </a:r>
            <a:endParaRPr lang="en-US" sz="1400" b="1" dirty="0"/>
          </a:p>
        </p:txBody>
      </p:sp>
    </p:spTree>
    <p:extLst>
      <p:ext uri="{BB962C8B-B14F-4D97-AF65-F5344CB8AC3E}">
        <p14:creationId xmlns:p14="http://schemas.microsoft.com/office/powerpoint/2010/main" val="2187038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4267200" cy="3982640"/>
          </a:xfrm>
        </p:spPr>
        <p:txBody>
          <a:bodyPr/>
          <a:lstStyle/>
          <a:p>
            <a:r>
              <a:rPr lang="en-US" dirty="0" smtClean="0"/>
              <a:t>Auxiliary electronics were assembled in the Quad Box and largely completed</a:t>
            </a:r>
          </a:p>
          <a:p>
            <a:r>
              <a:rPr lang="en-US" dirty="0" smtClean="0"/>
              <a:t>Aux Electronics team has also provided support for developing functionally-equivalent test stands for subsystem hardware testing</a:t>
            </a:r>
          </a:p>
          <a:p>
            <a:pPr lvl="1"/>
            <a:r>
              <a:rPr lang="en-US" dirty="0" smtClean="0"/>
              <a:t>Vacuum system pump plate</a:t>
            </a:r>
          </a:p>
          <a:p>
            <a:pPr lvl="1"/>
            <a:r>
              <a:rPr lang="en-US" dirty="0" smtClean="0"/>
              <a:t>Refrigeration system</a:t>
            </a:r>
          </a:p>
          <a:p>
            <a:pPr lvl="1"/>
            <a:r>
              <a:rPr lang="en-US" dirty="0" smtClean="0"/>
              <a:t>Purge system</a:t>
            </a:r>
          </a:p>
          <a:p>
            <a:pPr lvl="1"/>
            <a:r>
              <a:rPr lang="en-US" dirty="0" smtClean="0"/>
              <a:t>Shutter</a:t>
            </a:r>
          </a:p>
          <a:p>
            <a:pPr lvl="1"/>
            <a:r>
              <a:rPr lang="en-US" dirty="0" smtClean="0"/>
              <a:t>Power feedthroughs</a:t>
            </a:r>
          </a:p>
          <a:p>
            <a:r>
              <a:rPr lang="en-US" dirty="0" smtClean="0"/>
              <a:t>Verification testing is complete and Acceptance Review is imminent</a:t>
            </a:r>
            <a:endParaRPr lang="en-US" dirty="0"/>
          </a:p>
        </p:txBody>
      </p:sp>
      <p:sp>
        <p:nvSpPr>
          <p:cNvPr id="3" name="Title 2"/>
          <p:cNvSpPr>
            <a:spLocks noGrp="1"/>
          </p:cNvSpPr>
          <p:nvPr>
            <p:ph type="title"/>
          </p:nvPr>
        </p:nvSpPr>
        <p:spPr/>
        <p:txBody>
          <a:bodyPr/>
          <a:lstStyle/>
          <a:p>
            <a:r>
              <a:rPr lang="en-US" dirty="0" smtClean="0"/>
              <a:t>Auxiliary electronics</a:t>
            </a:r>
            <a:endParaRPr lang="en-US" dirty="0"/>
          </a:p>
        </p:txBody>
      </p:sp>
      <p:pic>
        <p:nvPicPr>
          <p:cNvPr id="4" name="Picture 3">
            <a:extLst>
              <a:ext uri="{FF2B5EF4-FFF2-40B4-BE49-F238E27FC236}">
                <a16:creationId xmlns:a16="http://schemas.microsoft.com/office/drawing/2014/main" id="{1987ED7A-A849-467E-8653-1D0F62CA10D1}"/>
              </a:ext>
            </a:extLst>
          </p:cNvPr>
          <p:cNvPicPr/>
          <p:nvPr/>
        </p:nvPicPr>
        <p:blipFill>
          <a:blip r:embed="rId2">
            <a:extLst>
              <a:ext uri="{28A0092B-C50C-407E-A947-70E740481C1C}">
                <a14:useLocalDpi xmlns:a14="http://schemas.microsoft.com/office/drawing/2010/main"/>
              </a:ext>
            </a:extLst>
          </a:blip>
          <a:stretch>
            <a:fillRect/>
          </a:stretch>
        </p:blipFill>
        <p:spPr>
          <a:xfrm>
            <a:off x="4800600" y="1047750"/>
            <a:ext cx="4102735" cy="307657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867400" y="4324350"/>
            <a:ext cx="2496332" cy="523220"/>
          </a:xfrm>
          <a:prstGeom prst="rect">
            <a:avLst/>
          </a:prstGeom>
          <a:solidFill>
            <a:schemeClr val="bg1"/>
          </a:solidFill>
        </p:spPr>
        <p:txBody>
          <a:bodyPr wrap="square" rtlCol="0">
            <a:spAutoFit/>
          </a:bodyPr>
          <a:lstStyle/>
          <a:p>
            <a:pPr algn="ctr"/>
            <a:r>
              <a:rPr lang="en-US" sz="1400" b="1" dirty="0" smtClean="0"/>
              <a:t>Quad box loaded with system electronics components</a:t>
            </a:r>
            <a:endParaRPr lang="en-US" sz="1400" b="1" dirty="0"/>
          </a:p>
        </p:txBody>
      </p:sp>
    </p:spTree>
    <p:extLst>
      <p:ext uri="{BB962C8B-B14F-4D97-AF65-F5344CB8AC3E}">
        <p14:creationId xmlns:p14="http://schemas.microsoft.com/office/powerpoint/2010/main" val="1255188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Non-compliances are captured and dispositioned using the camera </a:t>
            </a:r>
            <a:r>
              <a:rPr lang="en-US" dirty="0" err="1"/>
              <a:t>eTraveler</a:t>
            </a:r>
            <a:r>
              <a:rPr lang="en-US" dirty="0"/>
              <a:t> system</a:t>
            </a:r>
          </a:p>
          <a:p>
            <a:endParaRPr lang="en-US" dirty="0"/>
          </a:p>
          <a:p>
            <a:r>
              <a:rPr lang="en-US" dirty="0"/>
              <a:t>Hardware level NCRs are generated for:</a:t>
            </a:r>
          </a:p>
          <a:p>
            <a:pPr marL="685800" lvl="1">
              <a:buFont typeface="Arial" panose="020B0604020202020204" pitchFamily="34" charset="0"/>
              <a:buChar char="•"/>
            </a:pPr>
            <a:r>
              <a:rPr lang="en-US" dirty="0">
                <a:solidFill>
                  <a:schemeClr val="accent1">
                    <a:lumMod val="50000"/>
                  </a:schemeClr>
                </a:solidFill>
              </a:rPr>
              <a:t>In-process non-compliances: </a:t>
            </a:r>
            <a:r>
              <a:rPr lang="en-US" dirty="0" smtClean="0">
                <a:solidFill>
                  <a:schemeClr val="accent1">
                    <a:lumMod val="50000"/>
                  </a:schemeClr>
                </a:solidFill>
              </a:rPr>
              <a:t>assembly or test errors</a:t>
            </a:r>
            <a:endParaRPr lang="en-US" dirty="0">
              <a:solidFill>
                <a:schemeClr val="accent1">
                  <a:lumMod val="50000"/>
                </a:schemeClr>
              </a:solidFill>
            </a:endParaRPr>
          </a:p>
          <a:p>
            <a:pPr marL="685800" lvl="1">
              <a:buFont typeface="Arial" panose="020B0604020202020204" pitchFamily="34" charset="0"/>
              <a:buChar char="•"/>
            </a:pPr>
            <a:r>
              <a:rPr lang="en-US" dirty="0">
                <a:solidFill>
                  <a:schemeClr val="accent1">
                    <a:lumMod val="50000"/>
                  </a:schemeClr>
                </a:solidFill>
              </a:rPr>
              <a:t>Test failures: </a:t>
            </a:r>
            <a:r>
              <a:rPr lang="en-US" dirty="0" smtClean="0">
                <a:solidFill>
                  <a:schemeClr val="accent1">
                    <a:lumMod val="50000"/>
                  </a:schemeClr>
                </a:solidFill>
              </a:rPr>
              <a:t>verification test </a:t>
            </a:r>
            <a:r>
              <a:rPr lang="en-US" dirty="0">
                <a:solidFill>
                  <a:schemeClr val="accent1">
                    <a:lumMod val="50000"/>
                  </a:schemeClr>
                </a:solidFill>
              </a:rPr>
              <a:t>anomalies or failures requiring re-work or changes</a:t>
            </a:r>
          </a:p>
          <a:p>
            <a:pPr marL="685800" lvl="1">
              <a:buFont typeface="Arial" panose="020B0604020202020204" pitchFamily="34" charset="0"/>
              <a:buChar char="•"/>
            </a:pPr>
            <a:r>
              <a:rPr lang="en-US" dirty="0">
                <a:solidFill>
                  <a:schemeClr val="accent1">
                    <a:lumMod val="50000"/>
                  </a:schemeClr>
                </a:solidFill>
              </a:rPr>
              <a:t>Non-compliances affecting interfaces: including impacts, if any</a:t>
            </a:r>
          </a:p>
          <a:p>
            <a:pPr marL="685800" lvl="1">
              <a:buFont typeface="Arial" panose="020B0604020202020204" pitchFamily="34" charset="0"/>
              <a:buChar char="•"/>
            </a:pPr>
            <a:endParaRPr lang="en-US" dirty="0">
              <a:solidFill>
                <a:schemeClr val="accent1">
                  <a:lumMod val="50000"/>
                </a:schemeClr>
              </a:solidFill>
            </a:endParaRPr>
          </a:p>
          <a:p>
            <a:r>
              <a:rPr lang="en-US" dirty="0"/>
              <a:t>In addition, we also generate so-called “system-level” NCRs to capture:</a:t>
            </a:r>
          </a:p>
          <a:p>
            <a:pPr marL="685800" lvl="1">
              <a:buFont typeface="Arial" panose="020B0604020202020204" pitchFamily="34" charset="0"/>
              <a:buChar char="•"/>
            </a:pPr>
            <a:r>
              <a:rPr lang="en-US" dirty="0">
                <a:solidFill>
                  <a:schemeClr val="accent1">
                    <a:lumMod val="50000"/>
                  </a:schemeClr>
                </a:solidFill>
              </a:rPr>
              <a:t>Accepted waivers: captures that a non-compliance has been addressed with a waiver</a:t>
            </a:r>
          </a:p>
          <a:p>
            <a:pPr marL="685800" lvl="1">
              <a:buFont typeface="Arial" panose="020B0604020202020204" pitchFamily="34" charset="0"/>
              <a:buChar char="•"/>
            </a:pPr>
            <a:r>
              <a:rPr lang="en-US" dirty="0">
                <a:solidFill>
                  <a:schemeClr val="accent1">
                    <a:lumMod val="50000"/>
                  </a:schemeClr>
                </a:solidFill>
              </a:rPr>
              <a:t>Delayed or postponed work: flags an area where further work is needed, possibly after delivery or when a mating component from the same subsystem becomes available</a:t>
            </a:r>
          </a:p>
          <a:p>
            <a:pPr marL="685800" lvl="1">
              <a:buFont typeface="Arial" panose="020B0604020202020204" pitchFamily="34" charset="0"/>
              <a:buChar char="•"/>
            </a:pPr>
            <a:r>
              <a:rPr lang="en-US" dirty="0">
                <a:solidFill>
                  <a:schemeClr val="accent1">
                    <a:lumMod val="50000"/>
                  </a:schemeClr>
                </a:solidFill>
              </a:rPr>
              <a:t>Verification shortfalls: identifies known holes in unit verification with the agreed-to course of action</a:t>
            </a:r>
          </a:p>
          <a:p>
            <a:endParaRPr lang="en-US" dirty="0"/>
          </a:p>
        </p:txBody>
      </p:sp>
      <p:sp>
        <p:nvSpPr>
          <p:cNvPr id="3" name="Title 2"/>
          <p:cNvSpPr>
            <a:spLocks noGrp="1"/>
          </p:cNvSpPr>
          <p:nvPr>
            <p:ph type="title"/>
          </p:nvPr>
        </p:nvSpPr>
        <p:spPr/>
        <p:txBody>
          <a:bodyPr/>
          <a:lstStyle/>
          <a:p>
            <a:r>
              <a:rPr lang="en-US" dirty="0"/>
              <a:t>Non-compliance reporting</a:t>
            </a:r>
          </a:p>
        </p:txBody>
      </p:sp>
    </p:spTree>
    <p:extLst>
      <p:ext uri="{BB962C8B-B14F-4D97-AF65-F5344CB8AC3E}">
        <p14:creationId xmlns:p14="http://schemas.microsoft.com/office/powerpoint/2010/main" val="648429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5029200" cy="4020740"/>
          </a:xfrm>
        </p:spPr>
        <p:txBody>
          <a:bodyPr/>
          <a:lstStyle/>
          <a:p>
            <a:r>
              <a:rPr lang="en-US" dirty="0"/>
              <a:t>Hardware NCRs have typically already been addressed and closed out by the acceptance review, but can also be re-visited or closed then</a:t>
            </a:r>
          </a:p>
          <a:p>
            <a:r>
              <a:rPr lang="en-US" dirty="0"/>
              <a:t>If a potential system-level non-compliance is identified during the review (accepted waivers, delayed or postponed work, or verification shortfalls) then a technical resolution and path forward is discussed with appropriate stake holders</a:t>
            </a:r>
          </a:p>
          <a:p>
            <a:r>
              <a:rPr lang="en-US" dirty="0"/>
              <a:t>Once a solution is agreed upon, </a:t>
            </a:r>
            <a:r>
              <a:rPr lang="en-US" dirty="0" smtClean="0"/>
              <a:t>an NCR </a:t>
            </a:r>
            <a:r>
              <a:rPr lang="en-US" dirty="0"/>
              <a:t>is </a:t>
            </a:r>
            <a:r>
              <a:rPr lang="en-US" dirty="0" smtClean="0"/>
              <a:t>generated to capture the approved path forward</a:t>
            </a:r>
            <a:endParaRPr lang="en-US" dirty="0"/>
          </a:p>
          <a:p>
            <a:r>
              <a:rPr lang="en-US" dirty="0"/>
              <a:t>The NCR is approved and recorded </a:t>
            </a:r>
            <a:r>
              <a:rPr lang="en-US" dirty="0" smtClean="0"/>
              <a:t>within </a:t>
            </a:r>
            <a:r>
              <a:rPr lang="en-US" dirty="0"/>
              <a:t>the verification matrix, after the Acceptance Review, but before the Pre-Ship Review</a:t>
            </a:r>
          </a:p>
          <a:p>
            <a:r>
              <a:rPr lang="en-US" dirty="0"/>
              <a:t>At shipment, I&amp;T </a:t>
            </a:r>
            <a:r>
              <a:rPr lang="en-US" dirty="0" smtClean="0"/>
              <a:t>accepts responsibility </a:t>
            </a:r>
            <a:r>
              <a:rPr lang="en-US" dirty="0"/>
              <a:t>to close </a:t>
            </a:r>
            <a:r>
              <a:rPr lang="en-US" dirty="0" smtClean="0"/>
              <a:t>all remaining </a:t>
            </a:r>
            <a:r>
              <a:rPr lang="en-US" dirty="0"/>
              <a:t>open NCRs </a:t>
            </a:r>
            <a:r>
              <a:rPr lang="en-US" dirty="0" smtClean="0"/>
              <a:t>associated with the hardware</a:t>
            </a:r>
            <a:endParaRPr lang="en-US" dirty="0"/>
          </a:p>
        </p:txBody>
      </p:sp>
      <p:sp>
        <p:nvSpPr>
          <p:cNvPr id="3" name="Title 2"/>
          <p:cNvSpPr>
            <a:spLocks noGrp="1"/>
          </p:cNvSpPr>
          <p:nvPr>
            <p:ph type="title"/>
          </p:nvPr>
        </p:nvSpPr>
        <p:spPr/>
        <p:txBody>
          <a:bodyPr/>
          <a:lstStyle/>
          <a:p>
            <a:r>
              <a:rPr lang="en-US" dirty="0"/>
              <a:t>NCRs and the acceptance process</a:t>
            </a:r>
          </a:p>
        </p:txBody>
      </p:sp>
      <p:sp>
        <p:nvSpPr>
          <p:cNvPr id="6" name="Rectangle 5"/>
          <p:cNvSpPr/>
          <p:nvPr/>
        </p:nvSpPr>
        <p:spPr>
          <a:xfrm>
            <a:off x="7848600" y="4095750"/>
            <a:ext cx="1204852" cy="344710"/>
          </a:xfrm>
          <a:prstGeom prst="rect">
            <a:avLst/>
          </a:prstGeom>
          <a:solidFill>
            <a:schemeClr val="bg1"/>
          </a:solidFill>
          <a:ln>
            <a:solidFill>
              <a:schemeClr val="accent1"/>
            </a:solidFill>
          </a:ln>
        </p:spPr>
        <p:txBody>
          <a:bodyPr wrap="square" lIns="18288" tIns="18288" rIns="0" bIns="18288" rtlCol="0">
            <a:spAutoFit/>
          </a:bodyPr>
          <a:lstStyle/>
          <a:p>
            <a:r>
              <a:rPr lang="en-US" sz="1000" dirty="0" smtClean="0">
                <a:solidFill>
                  <a:schemeClr val="tx2">
                    <a:lumMod val="75000"/>
                  </a:schemeClr>
                </a:solidFill>
              </a:rPr>
              <a:t>25</a:t>
            </a:r>
            <a:r>
              <a:rPr lang="en-US" sz="1000" dirty="0" smtClean="0">
                <a:solidFill>
                  <a:schemeClr val="tx2">
                    <a:lumMod val="75000"/>
                  </a:schemeClr>
                </a:solidFill>
              </a:rPr>
              <a:t>-Jul-2019 </a:t>
            </a:r>
            <a:r>
              <a:rPr lang="en-US" sz="1000" dirty="0" smtClean="0">
                <a:solidFill>
                  <a:schemeClr val="tx2">
                    <a:lumMod val="75000"/>
                  </a:schemeClr>
                </a:solidFill>
              </a:rPr>
              <a:t>Snapshot of Camera NCR status</a:t>
            </a:r>
            <a:endParaRPr lang="en-US" sz="1000" dirty="0">
              <a:solidFill>
                <a:schemeClr val="tx2">
                  <a:lumMod val="75000"/>
                </a:schemeClr>
              </a:solidFill>
            </a:endParaRPr>
          </a:p>
        </p:txBody>
      </p:sp>
      <p:pic>
        <p:nvPicPr>
          <p:cNvPr id="5" name="Picture 4"/>
          <p:cNvPicPr>
            <a:picLocks noChangeAspect="1"/>
          </p:cNvPicPr>
          <p:nvPr/>
        </p:nvPicPr>
        <p:blipFill>
          <a:blip r:embed="rId2"/>
          <a:stretch>
            <a:fillRect/>
          </a:stretch>
        </p:blipFill>
        <p:spPr>
          <a:xfrm>
            <a:off x="6400801" y="1092077"/>
            <a:ext cx="2667000" cy="2927473"/>
          </a:xfrm>
          <a:prstGeom prst="rect">
            <a:avLst/>
          </a:prstGeom>
        </p:spPr>
      </p:pic>
    </p:spTree>
    <p:extLst>
      <p:ext uri="{BB962C8B-B14F-4D97-AF65-F5344CB8AC3E}">
        <p14:creationId xmlns:p14="http://schemas.microsoft.com/office/powerpoint/2010/main" val="3963297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The NCR reporting and approval process also captures increases in risk due to the non-compliance</a:t>
            </a:r>
          </a:p>
          <a:p>
            <a:r>
              <a:rPr lang="en-US" dirty="0" smtClean="0"/>
              <a:t>Some elevated risks are accepted by approving NCRs by using as-is</a:t>
            </a:r>
          </a:p>
          <a:p>
            <a:r>
              <a:rPr lang="en-US" dirty="0" smtClean="0"/>
              <a:t>Other non-compliances are addressed, but a non-trivial residual risk remains of downstream impacts coming from the non-compliance</a:t>
            </a:r>
          </a:p>
          <a:p>
            <a:pPr lvl="1"/>
            <a:r>
              <a:rPr lang="en-US" dirty="0" smtClean="0"/>
              <a:t>The residual risks associated with these non-compliances are captured in the I&amp;T risk registry and discussed at our Risk Review Board</a:t>
            </a:r>
          </a:p>
          <a:p>
            <a:pPr lvl="1"/>
            <a:r>
              <a:rPr lang="en-US" dirty="0" smtClean="0"/>
              <a:t>This is the arena where we balance any immediate impact and residual risk with the often diminishing returns of mitigating the non-compliance and the cost and schedule impacts</a:t>
            </a:r>
          </a:p>
          <a:p>
            <a:r>
              <a:rPr lang="en-US" dirty="0" smtClean="0"/>
              <a:t>5 non-compliances have spawned such risks—all deemed to be low risk</a:t>
            </a:r>
          </a:p>
          <a:p>
            <a:pPr lvl="1"/>
            <a:r>
              <a:rPr lang="en-US" dirty="0" smtClean="0"/>
              <a:t>Guide sensor glows</a:t>
            </a:r>
          </a:p>
          <a:p>
            <a:pPr lvl="1"/>
            <a:r>
              <a:rPr lang="en-US" dirty="0" smtClean="0"/>
              <a:t>Lost #2-56 washer in the cryostat</a:t>
            </a:r>
          </a:p>
          <a:p>
            <a:pPr lvl="1"/>
            <a:r>
              <a:rPr lang="en-US" dirty="0" smtClean="0"/>
              <a:t>Shorted cold plate trim heater (1 out of 36)</a:t>
            </a:r>
          </a:p>
          <a:p>
            <a:pPr lvl="1"/>
            <a:r>
              <a:rPr lang="en-US" dirty="0" smtClean="0"/>
              <a:t>RTD/heater cable ground contact inside the cryostat</a:t>
            </a:r>
          </a:p>
          <a:p>
            <a:pPr lvl="1"/>
            <a:r>
              <a:rPr lang="en-US" dirty="0" smtClean="0"/>
              <a:t>Residual particulates on the cryostat front float shroud</a:t>
            </a:r>
            <a:endParaRPr lang="en-US" dirty="0"/>
          </a:p>
        </p:txBody>
      </p:sp>
      <p:sp>
        <p:nvSpPr>
          <p:cNvPr id="3" name="Title 2"/>
          <p:cNvSpPr>
            <a:spLocks noGrp="1"/>
          </p:cNvSpPr>
          <p:nvPr>
            <p:ph type="title"/>
          </p:nvPr>
        </p:nvSpPr>
        <p:spPr/>
        <p:txBody>
          <a:bodyPr/>
          <a:lstStyle/>
          <a:p>
            <a:r>
              <a:rPr lang="en-US" dirty="0" smtClean="0"/>
              <a:t>NCRs and risk posture</a:t>
            </a:r>
            <a:endParaRPr lang="en-US" dirty="0"/>
          </a:p>
        </p:txBody>
      </p:sp>
    </p:spTree>
    <p:extLst>
      <p:ext uri="{BB962C8B-B14F-4D97-AF65-F5344CB8AC3E}">
        <p14:creationId xmlns:p14="http://schemas.microsoft.com/office/powerpoint/2010/main" val="2034996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We have </a:t>
            </a:r>
            <a:r>
              <a:rPr lang="en-US" dirty="0" smtClean="0"/>
              <a:t>implemented </a:t>
            </a:r>
            <a:r>
              <a:rPr lang="en-US" dirty="0"/>
              <a:t>a clear, yet flexible process for verifying units prior to delivery, and an acceptance and pre-ship mechanism to reduce the risk of something falling through the cracks</a:t>
            </a:r>
          </a:p>
          <a:p>
            <a:endParaRPr lang="en-US" dirty="0"/>
          </a:p>
          <a:p>
            <a:r>
              <a:rPr lang="en-US" dirty="0"/>
              <a:t>This process is being used now, as subsystem units are verified, accepted by the project, and delivered to I&amp;T</a:t>
            </a:r>
          </a:p>
          <a:p>
            <a:endParaRPr lang="en-US" dirty="0"/>
          </a:p>
          <a:p>
            <a:r>
              <a:rPr lang="en-US" dirty="0"/>
              <a:t>Non-compliance reporting is being used for tracking hardware fabrication and testing issues, but also to capture verification process shortfalls and subsequent hardware </a:t>
            </a:r>
            <a:r>
              <a:rPr lang="en-US" dirty="0" smtClean="0"/>
              <a:t>dispositioning as well as increases in risk posture going forward</a:t>
            </a:r>
            <a:endParaRPr lang="en-US" dirty="0"/>
          </a:p>
          <a:p>
            <a:endParaRPr lang="en-US" dirty="0"/>
          </a:p>
        </p:txBody>
      </p:sp>
      <p:sp>
        <p:nvSpPr>
          <p:cNvPr id="3" name="Title 2"/>
          <p:cNvSpPr>
            <a:spLocks noGrp="1"/>
          </p:cNvSpPr>
          <p:nvPr>
            <p:ph type="title"/>
          </p:nvPr>
        </p:nvSpPr>
        <p:spPr/>
        <p:txBody>
          <a:bodyPr/>
          <a:lstStyle/>
          <a:p>
            <a:r>
              <a:rPr lang="en-US" dirty="0"/>
              <a:t>Summary: subsystem requirements verification</a:t>
            </a:r>
          </a:p>
        </p:txBody>
      </p:sp>
    </p:spTree>
    <p:extLst>
      <p:ext uri="{BB962C8B-B14F-4D97-AF65-F5344CB8AC3E}">
        <p14:creationId xmlns:p14="http://schemas.microsoft.com/office/powerpoint/2010/main" val="26754008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Verification</a:t>
            </a:r>
            <a:endParaRPr lang="en-US" dirty="0"/>
          </a:p>
        </p:txBody>
      </p:sp>
    </p:spTree>
    <p:extLst>
      <p:ext uri="{BB962C8B-B14F-4D97-AF65-F5344CB8AC3E}">
        <p14:creationId xmlns:p14="http://schemas.microsoft.com/office/powerpoint/2010/main" val="812185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Status </a:t>
            </a:r>
            <a:r>
              <a:rPr lang="en-US" dirty="0" smtClean="0"/>
              <a:t>of </a:t>
            </a:r>
            <a:r>
              <a:rPr lang="en-US" dirty="0"/>
              <a:t>camera verification planning</a:t>
            </a:r>
          </a:p>
          <a:p>
            <a:endParaRPr lang="en-US" dirty="0"/>
          </a:p>
          <a:p>
            <a:r>
              <a:rPr lang="en-US" dirty="0"/>
              <a:t>Flowing verification up to LSST</a:t>
            </a:r>
          </a:p>
          <a:p>
            <a:endParaRPr lang="en-US" dirty="0"/>
          </a:p>
          <a:p>
            <a:endParaRPr lang="en-US" dirty="0"/>
          </a:p>
        </p:txBody>
      </p:sp>
      <p:sp>
        <p:nvSpPr>
          <p:cNvPr id="3" name="Title 2"/>
          <p:cNvSpPr>
            <a:spLocks noGrp="1"/>
          </p:cNvSpPr>
          <p:nvPr>
            <p:ph type="title"/>
          </p:nvPr>
        </p:nvSpPr>
        <p:spPr/>
        <p:txBody>
          <a:bodyPr/>
          <a:lstStyle/>
          <a:p>
            <a:r>
              <a:rPr lang="en-US" dirty="0" smtClean="0"/>
              <a:t>Agenda: camera verification</a:t>
            </a:r>
            <a:endParaRPr lang="en-US" dirty="0"/>
          </a:p>
        </p:txBody>
      </p:sp>
    </p:spTree>
    <p:extLst>
      <p:ext uri="{BB962C8B-B14F-4D97-AF65-F5344CB8AC3E}">
        <p14:creationId xmlns:p14="http://schemas.microsoft.com/office/powerpoint/2010/main" val="209990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“Continue </a:t>
            </a:r>
            <a:r>
              <a:rPr lang="en-US" dirty="0"/>
              <a:t>the tiger team effort to explore technical solutions for achieving the cryostat vacuum </a:t>
            </a:r>
            <a:r>
              <a:rPr lang="en-US" dirty="0" smtClean="0"/>
              <a:t>requirements </a:t>
            </a:r>
            <a:r>
              <a:rPr lang="en-US" dirty="0"/>
              <a:t>within a time frame commensurate with the current I&amp;T </a:t>
            </a:r>
            <a:r>
              <a:rPr lang="en-US" dirty="0" smtClean="0"/>
              <a:t>plan”</a:t>
            </a:r>
          </a:p>
          <a:p>
            <a:pPr lvl="1"/>
            <a:r>
              <a:rPr lang="en-US" dirty="0" smtClean="0"/>
              <a:t>Reply 1: The </a:t>
            </a:r>
            <a:r>
              <a:rPr lang="en-US" dirty="0"/>
              <a:t>tiger team effort </a:t>
            </a:r>
            <a:r>
              <a:rPr lang="en-US" dirty="0" smtClean="0"/>
              <a:t>completed its work </a:t>
            </a:r>
            <a:r>
              <a:rPr lang="en-US" dirty="0"/>
              <a:t>as planned </a:t>
            </a:r>
            <a:r>
              <a:rPr lang="en-US" dirty="0" smtClean="0"/>
              <a:t>in late August, 2018</a:t>
            </a:r>
          </a:p>
          <a:p>
            <a:pPr lvl="1"/>
            <a:r>
              <a:rPr lang="en-US" dirty="0" smtClean="0"/>
              <a:t>Reply 2: An LCN was generated to capture the conclusions, design and operation changes, and cost and schedule impacts of the tiger team recommendations. This was approved.</a:t>
            </a:r>
            <a:endParaRPr lang="en-US" dirty="0"/>
          </a:p>
          <a:p>
            <a:pPr lvl="1"/>
            <a:r>
              <a:rPr lang="en-US" dirty="0" smtClean="0"/>
              <a:t>Current status of vacuum system improvements:</a:t>
            </a:r>
          </a:p>
          <a:p>
            <a:pPr lvl="2"/>
            <a:r>
              <a:rPr lang="en-US" dirty="0" smtClean="0"/>
              <a:t>Dry-out </a:t>
            </a:r>
            <a:r>
              <a:rPr lang="en-US" dirty="0"/>
              <a:t>plan </a:t>
            </a:r>
            <a:r>
              <a:rPr lang="en-US" dirty="0" smtClean="0"/>
              <a:t>developed, equipment procured and installed, and the system automated. This dries </a:t>
            </a:r>
            <a:r>
              <a:rPr lang="en-US" dirty="0"/>
              <a:t>out cryostat </a:t>
            </a:r>
            <a:r>
              <a:rPr lang="en-US" dirty="0" smtClean="0"/>
              <a:t>contents using </a:t>
            </a:r>
            <a:r>
              <a:rPr lang="en-US" dirty="0" err="1"/>
              <a:t>cryo</a:t>
            </a:r>
            <a:r>
              <a:rPr lang="en-US" dirty="0"/>
              <a:t> and cold plate trim heaters, </a:t>
            </a:r>
            <a:r>
              <a:rPr lang="en-US" dirty="0" smtClean="0"/>
              <a:t>pumping </a:t>
            </a:r>
            <a:r>
              <a:rPr lang="en-US" dirty="0"/>
              <a:t>and purging cryostat with </a:t>
            </a:r>
            <a:r>
              <a:rPr lang="en-US" dirty="0" smtClean="0"/>
              <a:t>warm N2</a:t>
            </a:r>
          </a:p>
          <a:p>
            <a:pPr lvl="2"/>
            <a:r>
              <a:rPr lang="en-US" dirty="0" smtClean="0"/>
              <a:t>Bake-out </a:t>
            </a:r>
            <a:r>
              <a:rPr lang="en-US" dirty="0"/>
              <a:t>plan </a:t>
            </a:r>
            <a:r>
              <a:rPr lang="en-US" dirty="0" smtClean="0"/>
              <a:t>developed and implemented, heating </a:t>
            </a:r>
            <a:r>
              <a:rPr lang="en-US" dirty="0"/>
              <a:t>the </a:t>
            </a:r>
            <a:r>
              <a:rPr lang="en-US" dirty="0" err="1"/>
              <a:t>cryo</a:t>
            </a:r>
            <a:r>
              <a:rPr lang="en-US" dirty="0"/>
              <a:t> plate and CCDs to 40C, </a:t>
            </a:r>
            <a:r>
              <a:rPr lang="en-US" dirty="0" smtClean="0"/>
              <a:t>the </a:t>
            </a:r>
            <a:r>
              <a:rPr lang="en-US" dirty="0"/>
              <a:t>cold plate and REBs to 60C, and </a:t>
            </a:r>
            <a:r>
              <a:rPr lang="en-US" dirty="0" smtClean="0"/>
              <a:t>the </a:t>
            </a:r>
            <a:r>
              <a:rPr lang="en-US" dirty="0"/>
              <a:t>outer housing, L3, and back flanges to </a:t>
            </a:r>
            <a:r>
              <a:rPr lang="en-US" dirty="0" smtClean="0"/>
              <a:t>40C</a:t>
            </a:r>
          </a:p>
          <a:p>
            <a:pPr lvl="2"/>
            <a:r>
              <a:rPr lang="en-US" dirty="0" smtClean="0"/>
              <a:t>Vacuum and control system schematics updated to include </a:t>
            </a:r>
            <a:r>
              <a:rPr lang="en-US" dirty="0"/>
              <a:t>additional on-camera holding </a:t>
            </a:r>
            <a:r>
              <a:rPr lang="en-US" dirty="0" smtClean="0"/>
              <a:t>pumps</a:t>
            </a:r>
          </a:p>
          <a:p>
            <a:pPr lvl="2"/>
            <a:r>
              <a:rPr lang="en-US" dirty="0" smtClean="0"/>
              <a:t>Implementation </a:t>
            </a:r>
            <a:r>
              <a:rPr lang="en-US" dirty="0"/>
              <a:t>of the </a:t>
            </a:r>
            <a:r>
              <a:rPr lang="en-US" dirty="0" smtClean="0"/>
              <a:t>dry-out </a:t>
            </a:r>
            <a:r>
              <a:rPr lang="en-US" dirty="0"/>
              <a:t>and </a:t>
            </a:r>
            <a:r>
              <a:rPr lang="en-US" dirty="0" smtClean="0"/>
              <a:t>bake-out plans was </a:t>
            </a:r>
            <a:r>
              <a:rPr lang="en-US" dirty="0"/>
              <a:t>completed by December 2018 and tested successfully in February </a:t>
            </a:r>
            <a:r>
              <a:rPr lang="en-US" dirty="0" smtClean="0"/>
              <a:t>2019</a:t>
            </a:r>
          </a:p>
          <a:p>
            <a:pPr lvl="2"/>
            <a:r>
              <a:rPr lang="en-US" dirty="0" smtClean="0"/>
              <a:t>Implementation </a:t>
            </a:r>
            <a:r>
              <a:rPr lang="en-US" dirty="0"/>
              <a:t>of additional </a:t>
            </a:r>
            <a:r>
              <a:rPr lang="en-US" dirty="0" smtClean="0"/>
              <a:t>on-board holding pumps planned as part of final camera integration steps in April, 2020</a:t>
            </a:r>
            <a:endParaRPr lang="en-US" dirty="0"/>
          </a:p>
          <a:p>
            <a:pPr lvl="1"/>
            <a:endParaRPr lang="en-US" dirty="0" smtClean="0"/>
          </a:p>
        </p:txBody>
      </p:sp>
      <p:sp>
        <p:nvSpPr>
          <p:cNvPr id="3" name="Title 2"/>
          <p:cNvSpPr>
            <a:spLocks noGrp="1"/>
          </p:cNvSpPr>
          <p:nvPr>
            <p:ph type="title"/>
          </p:nvPr>
        </p:nvSpPr>
        <p:spPr/>
        <p:txBody>
          <a:bodyPr/>
          <a:lstStyle/>
          <a:p>
            <a:r>
              <a:rPr lang="en-US" dirty="0"/>
              <a:t>Recommendations from </a:t>
            </a:r>
            <a:r>
              <a:rPr lang="en-US" dirty="0" smtClean="0"/>
              <a:t>2018—2.2 Vacuum</a:t>
            </a:r>
            <a:endParaRPr lang="en-US" dirty="0"/>
          </a:p>
        </p:txBody>
      </p:sp>
    </p:spTree>
    <p:extLst>
      <p:ext uri="{BB962C8B-B14F-4D97-AF65-F5344CB8AC3E}">
        <p14:creationId xmlns:p14="http://schemas.microsoft.com/office/powerpoint/2010/main" val="11986070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7315200" cy="3982640"/>
          </a:xfrm>
        </p:spPr>
        <p:txBody>
          <a:bodyPr/>
          <a:lstStyle/>
          <a:p>
            <a:r>
              <a:rPr lang="en-US" dirty="0"/>
              <a:t>LCA-283, Verification Test Plan has been in development since 2011</a:t>
            </a:r>
          </a:p>
          <a:p>
            <a:r>
              <a:rPr lang="en-US" dirty="0" smtClean="0"/>
              <a:t>This </a:t>
            </a:r>
            <a:r>
              <a:rPr lang="en-US" dirty="0"/>
              <a:t>defines</a:t>
            </a:r>
          </a:p>
          <a:p>
            <a:pPr lvl="1"/>
            <a:r>
              <a:rPr lang="en-US" dirty="0"/>
              <a:t>The method planned for verifying every requirement and interface in LCA-48, the Camera Spec.</a:t>
            </a:r>
          </a:p>
          <a:p>
            <a:pPr lvl="1"/>
            <a:r>
              <a:rPr lang="en-US" dirty="0"/>
              <a:t>A description of the test equipment and test process</a:t>
            </a:r>
          </a:p>
          <a:p>
            <a:pPr lvl="1"/>
            <a:r>
              <a:rPr lang="en-US" dirty="0"/>
              <a:t>Expected data reduction to demonstrate compliance with requirements</a:t>
            </a:r>
          </a:p>
          <a:p>
            <a:endParaRPr lang="en-US" dirty="0" smtClean="0"/>
          </a:p>
          <a:p>
            <a:r>
              <a:rPr lang="en-US" dirty="0" smtClean="0"/>
              <a:t>It </a:t>
            </a:r>
            <a:r>
              <a:rPr lang="en-US" dirty="0"/>
              <a:t>also served as the jumping off point for defining performance requirements for key test equipment and processes</a:t>
            </a:r>
          </a:p>
          <a:p>
            <a:pPr lvl="1"/>
            <a:r>
              <a:rPr lang="en-US" dirty="0"/>
              <a:t>55Fe ring</a:t>
            </a:r>
          </a:p>
          <a:p>
            <a:pPr lvl="1"/>
            <a:r>
              <a:rPr lang="en-US" dirty="0"/>
              <a:t>Bench for optical testing (BOT)</a:t>
            </a:r>
          </a:p>
          <a:p>
            <a:pPr lvl="1"/>
            <a:r>
              <a:rPr lang="en-US" dirty="0"/>
              <a:t>Camera calibration optical bench (CCOB) thin- and wide-beam projectors</a:t>
            </a:r>
          </a:p>
          <a:p>
            <a:pPr lvl="1"/>
            <a:r>
              <a:rPr lang="en-US" dirty="0"/>
              <a:t>Focal plane metrology system</a:t>
            </a:r>
          </a:p>
          <a:p>
            <a:pPr lvl="1"/>
            <a:r>
              <a:rPr lang="en-US" dirty="0"/>
              <a:t>Camera survey and alignment</a:t>
            </a:r>
          </a:p>
          <a:p>
            <a:endParaRPr lang="en-US" dirty="0"/>
          </a:p>
        </p:txBody>
      </p:sp>
      <p:sp>
        <p:nvSpPr>
          <p:cNvPr id="3" name="Title 2"/>
          <p:cNvSpPr>
            <a:spLocks noGrp="1"/>
          </p:cNvSpPr>
          <p:nvPr>
            <p:ph type="title"/>
          </p:nvPr>
        </p:nvSpPr>
        <p:spPr/>
        <p:txBody>
          <a:bodyPr/>
          <a:lstStyle/>
          <a:p>
            <a:r>
              <a:rPr lang="en-US" dirty="0"/>
              <a:t>Camera verification planning is well advanced</a:t>
            </a:r>
          </a:p>
        </p:txBody>
      </p:sp>
      <p:sp>
        <p:nvSpPr>
          <p:cNvPr id="4" name="Right Brace 3"/>
          <p:cNvSpPr/>
          <p:nvPr/>
        </p:nvSpPr>
        <p:spPr>
          <a:xfrm>
            <a:off x="6971325" y="3257550"/>
            <a:ext cx="228600" cy="1524000"/>
          </a:xfrm>
          <a:prstGeom prst="rightBrace">
            <a:avLst>
              <a:gd name="adj1" fmla="val 34882"/>
              <a:gd name="adj2" fmla="val 41801"/>
            </a:avLst>
          </a:prstGeom>
          <a:ln cap="rnd">
            <a:solidFill>
              <a:schemeClr val="accent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7199925" y="3257550"/>
            <a:ext cx="1715475" cy="1169551"/>
          </a:xfrm>
          <a:prstGeom prst="rect">
            <a:avLst/>
          </a:prstGeom>
          <a:solidFill>
            <a:schemeClr val="accent1">
              <a:lumMod val="20000"/>
              <a:lumOff val="80000"/>
            </a:schemeClr>
          </a:solidFill>
          <a:ln>
            <a:solidFill>
              <a:schemeClr val="accent1"/>
            </a:solidFill>
          </a:ln>
        </p:spPr>
        <p:txBody>
          <a:bodyPr wrap="square" rtlCol="0">
            <a:spAutoFit/>
          </a:bodyPr>
          <a:lstStyle/>
          <a:p>
            <a:r>
              <a:rPr lang="en-US" sz="1400" dirty="0">
                <a:solidFill>
                  <a:schemeClr val="tx2">
                    <a:lumMod val="75000"/>
                  </a:schemeClr>
                </a:solidFill>
              </a:rPr>
              <a:t>All are complete </a:t>
            </a:r>
            <a:r>
              <a:rPr lang="en-US" sz="1400" dirty="0" smtClean="0">
                <a:solidFill>
                  <a:schemeClr val="tx2">
                    <a:lumMod val="75000"/>
                  </a:schemeClr>
                </a:solidFill>
              </a:rPr>
              <a:t>and validated, and </a:t>
            </a:r>
            <a:r>
              <a:rPr lang="en-US" sz="1400" dirty="0">
                <a:solidFill>
                  <a:schemeClr val="tx2">
                    <a:lumMod val="75000"/>
                  </a:schemeClr>
                </a:solidFill>
              </a:rPr>
              <a:t>in </a:t>
            </a:r>
            <a:r>
              <a:rPr lang="en-US" sz="1400" dirty="0" smtClean="0">
                <a:solidFill>
                  <a:schemeClr val="tx2">
                    <a:lumMod val="75000"/>
                  </a:schemeClr>
                </a:solidFill>
              </a:rPr>
              <a:t>support of electro-optical testing in the cryostat</a:t>
            </a:r>
            <a:endParaRPr lang="en-US" sz="1400" dirty="0">
              <a:solidFill>
                <a:schemeClr val="tx2">
                  <a:lumMod val="75000"/>
                </a:schemeClr>
              </a:solidFill>
            </a:endParaRPr>
          </a:p>
        </p:txBody>
      </p:sp>
    </p:spTree>
    <p:extLst>
      <p:ext uri="{BB962C8B-B14F-4D97-AF65-F5344CB8AC3E}">
        <p14:creationId xmlns:p14="http://schemas.microsoft.com/office/powerpoint/2010/main" val="2095769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As subsystem hardware is ready to be accepted, the subsystem lays out the process for—and evidence of—all requirements that have been verified</a:t>
            </a:r>
          </a:p>
          <a:p>
            <a:pPr lvl="1"/>
            <a:r>
              <a:rPr lang="en-US" dirty="0"/>
              <a:t>This is reviewed and accepted by the I&amp;T group, system engineering, project management, and the project scientist</a:t>
            </a:r>
          </a:p>
          <a:p>
            <a:pPr lvl="1"/>
            <a:r>
              <a:rPr lang="en-US" dirty="0"/>
              <a:t>For I&amp;T, accepting the hardware also means accepting:</a:t>
            </a:r>
          </a:p>
          <a:p>
            <a:pPr lvl="2"/>
            <a:r>
              <a:rPr lang="en-US" dirty="0"/>
              <a:t>All data and measurements associated with subsystem requirements verification</a:t>
            </a:r>
          </a:p>
          <a:p>
            <a:pPr lvl="2"/>
            <a:r>
              <a:rPr lang="en-US" dirty="0"/>
              <a:t>All risks associated with any requirements not fully (or yet) verified</a:t>
            </a:r>
          </a:p>
          <a:p>
            <a:pPr lvl="2"/>
            <a:r>
              <a:rPr lang="en-US" dirty="0"/>
              <a:t>All hazards and controls associated with the hardware</a:t>
            </a:r>
          </a:p>
          <a:p>
            <a:endParaRPr lang="en-US" dirty="0" smtClean="0"/>
          </a:p>
          <a:p>
            <a:r>
              <a:rPr lang="en-US" dirty="0" smtClean="0"/>
              <a:t>For </a:t>
            </a:r>
            <a:r>
              <a:rPr lang="en-US" dirty="0"/>
              <a:t>~35% of the camera requirements, verification is being performed at the subsystem </a:t>
            </a:r>
            <a:r>
              <a:rPr lang="en-US" dirty="0" smtClean="0"/>
              <a:t>level</a:t>
            </a:r>
          </a:p>
          <a:p>
            <a:pPr lvl="1"/>
            <a:r>
              <a:rPr lang="en-US" dirty="0" smtClean="0"/>
              <a:t>The </a:t>
            </a:r>
            <a:r>
              <a:rPr lang="en-US" dirty="0"/>
              <a:t>camera team </a:t>
            </a:r>
            <a:r>
              <a:rPr lang="en-US" dirty="0" smtClean="0"/>
              <a:t>relies on the lower </a:t>
            </a:r>
            <a:r>
              <a:rPr lang="en-US" dirty="0"/>
              <a:t>level verification evidence, recognizing its applicability in verifying </a:t>
            </a:r>
            <a:r>
              <a:rPr lang="en-US" dirty="0" smtClean="0"/>
              <a:t>higher-level </a:t>
            </a:r>
            <a:r>
              <a:rPr lang="en-US" dirty="0"/>
              <a:t>camera </a:t>
            </a:r>
            <a:r>
              <a:rPr lang="en-US" dirty="0" smtClean="0"/>
              <a:t>requirements</a:t>
            </a:r>
            <a:endParaRPr lang="en-US" dirty="0"/>
          </a:p>
          <a:p>
            <a:pPr lvl="1"/>
            <a:r>
              <a:rPr lang="en-US" dirty="0"/>
              <a:t>Many of these requirements involve sensor and optics performance </a:t>
            </a:r>
            <a:r>
              <a:rPr lang="en-US" dirty="0" smtClean="0"/>
              <a:t>parameters—these are thoroughly tested on subsystem hardware testing, but cannot be repeated in the camera </a:t>
            </a:r>
            <a:r>
              <a:rPr lang="en-US" dirty="0" err="1" smtClean="0"/>
              <a:t>assy</a:t>
            </a:r>
            <a:endParaRPr lang="en-US" dirty="0"/>
          </a:p>
          <a:p>
            <a:endParaRPr lang="en-US" dirty="0"/>
          </a:p>
        </p:txBody>
      </p:sp>
      <p:sp>
        <p:nvSpPr>
          <p:cNvPr id="3" name="Title 2"/>
          <p:cNvSpPr>
            <a:spLocks noGrp="1"/>
          </p:cNvSpPr>
          <p:nvPr>
            <p:ph type="title"/>
          </p:nvPr>
        </p:nvSpPr>
        <p:spPr/>
        <p:txBody>
          <a:bodyPr/>
          <a:lstStyle/>
          <a:p>
            <a:r>
              <a:rPr lang="en-US" dirty="0"/>
              <a:t>Requirements verification flow-up</a:t>
            </a:r>
          </a:p>
        </p:txBody>
      </p:sp>
    </p:spTree>
    <p:extLst>
      <p:ext uri="{BB962C8B-B14F-4D97-AF65-F5344CB8AC3E}">
        <p14:creationId xmlns:p14="http://schemas.microsoft.com/office/powerpoint/2010/main" val="945029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I&amp;T testing also serves to re-verify requirements, either intentionally or incidentally</a:t>
            </a:r>
          </a:p>
          <a:p>
            <a:pPr lvl="1"/>
            <a:r>
              <a:rPr lang="en-US" dirty="0"/>
              <a:t>These tests have been developed in conjunction with subsystem leads</a:t>
            </a:r>
          </a:p>
          <a:p>
            <a:pPr lvl="1"/>
            <a:r>
              <a:rPr lang="en-US" dirty="0"/>
              <a:t>There has already been </a:t>
            </a:r>
            <a:r>
              <a:rPr lang="en-US" dirty="0" smtClean="0"/>
              <a:t>a focused effort with </a:t>
            </a:r>
            <a:r>
              <a:rPr lang="en-US" dirty="0"/>
              <a:t>subsystems to work through any discrepancies in test processes, equipment, and results</a:t>
            </a:r>
          </a:p>
          <a:p>
            <a:pPr lvl="1"/>
            <a:r>
              <a:rPr lang="en-US" dirty="0"/>
              <a:t>This re-verification process is going on now with science raft towers that are delivered to I&amp;T, then re-verified</a:t>
            </a:r>
          </a:p>
          <a:p>
            <a:endParaRPr lang="en-US" dirty="0" smtClean="0"/>
          </a:p>
          <a:p>
            <a:r>
              <a:rPr lang="en-US" dirty="0" smtClean="0"/>
              <a:t>Integration </a:t>
            </a:r>
            <a:r>
              <a:rPr lang="en-US" dirty="0"/>
              <a:t>and testing of camera hardware </a:t>
            </a:r>
            <a:r>
              <a:rPr lang="en-US" dirty="0" smtClean="0"/>
              <a:t>also involves </a:t>
            </a:r>
            <a:r>
              <a:rPr lang="en-US" dirty="0"/>
              <a:t>closing out interfaces when hardware from multiple subsystems is married together</a:t>
            </a:r>
          </a:p>
          <a:p>
            <a:pPr lvl="1"/>
            <a:r>
              <a:rPr lang="en-US" dirty="0"/>
              <a:t>Subsystem interface requirements are among the requirements being verified prior to delivery, but the interfacing components are actually brought together during the integration process</a:t>
            </a:r>
          </a:p>
          <a:p>
            <a:pPr lvl="1"/>
            <a:r>
              <a:rPr lang="en-US" dirty="0" smtClean="0"/>
              <a:t>In </a:t>
            </a:r>
            <a:r>
              <a:rPr lang="en-US" dirty="0"/>
              <a:t>general, our goal is to capture possible interface problems early, flag them as risks, and work at the subsystem level, with I&amp;T, to address them</a:t>
            </a:r>
          </a:p>
          <a:p>
            <a:endParaRPr lang="en-US" dirty="0"/>
          </a:p>
        </p:txBody>
      </p:sp>
      <p:sp>
        <p:nvSpPr>
          <p:cNvPr id="3" name="Title 2"/>
          <p:cNvSpPr>
            <a:spLocks noGrp="1"/>
          </p:cNvSpPr>
          <p:nvPr>
            <p:ph type="title"/>
          </p:nvPr>
        </p:nvSpPr>
        <p:spPr/>
        <p:txBody>
          <a:bodyPr/>
          <a:lstStyle/>
          <a:p>
            <a:r>
              <a:rPr lang="en-US" dirty="0"/>
              <a:t>Re-verification and interface closure</a:t>
            </a:r>
          </a:p>
        </p:txBody>
      </p:sp>
    </p:spTree>
    <p:extLst>
      <p:ext uri="{BB962C8B-B14F-4D97-AF65-F5344CB8AC3E}">
        <p14:creationId xmlns:p14="http://schemas.microsoft.com/office/powerpoint/2010/main" val="161451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Our model parallels our subsystem delivery mechanism</a:t>
            </a:r>
          </a:p>
          <a:p>
            <a:pPr lvl="1"/>
            <a:r>
              <a:rPr lang="en-US" dirty="0"/>
              <a:t>Finalize verification plans, and get approval and buy-in on the process and data to be generated</a:t>
            </a:r>
          </a:p>
          <a:p>
            <a:pPr lvl="1"/>
            <a:r>
              <a:rPr lang="en-US" dirty="0"/>
              <a:t>Complete verification activities, and develop short reports for each class of requirement</a:t>
            </a:r>
          </a:p>
          <a:p>
            <a:pPr lvl="1"/>
            <a:r>
              <a:rPr lang="en-US" dirty="0"/>
              <a:t>Develop verification evidence sheets to capture this</a:t>
            </a:r>
          </a:p>
          <a:p>
            <a:endParaRPr lang="en-US" dirty="0"/>
          </a:p>
          <a:p>
            <a:r>
              <a:rPr lang="en-US" dirty="0"/>
              <a:t>We are working with LSST S.E. to map this process into their plans for capturing verification processes in </a:t>
            </a:r>
            <a:r>
              <a:rPr lang="en-US" dirty="0" err="1"/>
              <a:t>MagicDraw</a:t>
            </a:r>
            <a:endParaRPr lang="en-US" dirty="0"/>
          </a:p>
          <a:p>
            <a:endParaRPr lang="en-US" dirty="0"/>
          </a:p>
        </p:txBody>
      </p:sp>
      <p:sp>
        <p:nvSpPr>
          <p:cNvPr id="3" name="Title 2"/>
          <p:cNvSpPr>
            <a:spLocks noGrp="1"/>
          </p:cNvSpPr>
          <p:nvPr>
            <p:ph type="title"/>
          </p:nvPr>
        </p:nvSpPr>
        <p:spPr/>
        <p:txBody>
          <a:bodyPr/>
          <a:lstStyle/>
          <a:p>
            <a:r>
              <a:rPr lang="en-US" dirty="0"/>
              <a:t>Flowing verification up to LSST</a:t>
            </a:r>
          </a:p>
        </p:txBody>
      </p:sp>
    </p:spTree>
    <p:extLst>
      <p:ext uri="{BB962C8B-B14F-4D97-AF65-F5344CB8AC3E}">
        <p14:creationId xmlns:p14="http://schemas.microsoft.com/office/powerpoint/2010/main" val="2643182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The camera S.E. and I&amp;T teams have been working together since CD-1 to develop and flesh out details of camera verification plans and test processes</a:t>
            </a:r>
          </a:p>
          <a:p>
            <a:endParaRPr lang="en-US" dirty="0"/>
          </a:p>
          <a:p>
            <a:r>
              <a:rPr lang="en-US" dirty="0"/>
              <a:t>I&amp;T test equipment has been developed and validated with a clear understanding of test needs, to ensure that they are ready to execute full-system testing as the camera starts coming together</a:t>
            </a:r>
          </a:p>
          <a:p>
            <a:endParaRPr lang="en-US" dirty="0"/>
          </a:p>
          <a:p>
            <a:r>
              <a:rPr lang="en-US" dirty="0"/>
              <a:t>Work continues with the LSST S.E. team with a goal of smoothly transitioning camera verification activities</a:t>
            </a:r>
          </a:p>
          <a:p>
            <a:endParaRPr lang="en-US" dirty="0"/>
          </a:p>
        </p:txBody>
      </p:sp>
      <p:sp>
        <p:nvSpPr>
          <p:cNvPr id="3" name="Title 2"/>
          <p:cNvSpPr>
            <a:spLocks noGrp="1"/>
          </p:cNvSpPr>
          <p:nvPr>
            <p:ph type="title"/>
          </p:nvPr>
        </p:nvSpPr>
        <p:spPr/>
        <p:txBody>
          <a:bodyPr/>
          <a:lstStyle/>
          <a:p>
            <a:r>
              <a:rPr lang="en-US" dirty="0"/>
              <a:t>Summary: camera verification planning</a:t>
            </a:r>
          </a:p>
        </p:txBody>
      </p:sp>
    </p:spTree>
    <p:extLst>
      <p:ext uri="{BB962C8B-B14F-4D97-AF65-F5344CB8AC3E}">
        <p14:creationId xmlns:p14="http://schemas.microsoft.com/office/powerpoint/2010/main" val="1354181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“…Develop </a:t>
            </a:r>
            <a:r>
              <a:rPr lang="en-US" dirty="0"/>
              <a:t>an aerial image best focal surface to Focal Plane Array Error Budget and compare to CBE sensor </a:t>
            </a:r>
            <a:r>
              <a:rPr lang="en-US" dirty="0" err="1"/>
              <a:t>flatnesses</a:t>
            </a:r>
            <a:r>
              <a:rPr lang="en-US" dirty="0"/>
              <a:t>, positions, and angles</a:t>
            </a:r>
            <a:r>
              <a:rPr lang="en-US" dirty="0" smtClean="0"/>
              <a:t>.”</a:t>
            </a:r>
          </a:p>
          <a:p>
            <a:pPr lvl="1"/>
            <a:r>
              <a:rPr lang="en-US" dirty="0" smtClean="0"/>
              <a:t>Reply 1: Several </a:t>
            </a:r>
            <a:r>
              <a:rPr lang="en-US" dirty="0"/>
              <a:t>documents generated during the design process and definition of the requirement flow down have been collected and are available to the review committee. The list of relevant documents to be provided is listed </a:t>
            </a:r>
            <a:r>
              <a:rPr lang="en-US" dirty="0" smtClean="0"/>
              <a:t>below:</a:t>
            </a:r>
          </a:p>
          <a:p>
            <a:pPr lvl="2"/>
            <a:r>
              <a:rPr lang="en-US" dirty="0" smtClean="0"/>
              <a:t>Document-7866 </a:t>
            </a:r>
            <a:r>
              <a:rPr lang="en-US" dirty="0"/>
              <a:t>(08/20/2009): Focal Plane surface height (aka non-flatness) distributions and their effect on image size and </a:t>
            </a:r>
            <a:r>
              <a:rPr lang="en-US" dirty="0" err="1" smtClean="0"/>
              <a:t>ellipticity</a:t>
            </a:r>
            <a:endParaRPr lang="en-US" dirty="0" smtClean="0"/>
          </a:p>
          <a:p>
            <a:pPr lvl="2"/>
            <a:r>
              <a:rPr lang="en-US" dirty="0" smtClean="0"/>
              <a:t>Document-7824 </a:t>
            </a:r>
            <a:r>
              <a:rPr lang="en-US" dirty="0"/>
              <a:t>(07/29/2009): A parametric model for LSST's PSF: Optical design version 3.2</a:t>
            </a:r>
          </a:p>
          <a:p>
            <a:pPr lvl="1"/>
            <a:r>
              <a:rPr lang="en-US" dirty="0" smtClean="0"/>
              <a:t>Current status of detector plane surface measurements:</a:t>
            </a:r>
          </a:p>
          <a:p>
            <a:pPr lvl="2"/>
            <a:r>
              <a:rPr lang="en-US" dirty="0" smtClean="0"/>
              <a:t>Raft- and cryostat-level flatness metrology systems have been fully validated by the I&amp;T team at SLAC</a:t>
            </a:r>
          </a:p>
          <a:p>
            <a:pPr lvl="2"/>
            <a:r>
              <a:rPr lang="en-US" dirty="0" smtClean="0"/>
              <a:t>This includes construction of a best-fit focal plane surface from test results</a:t>
            </a:r>
          </a:p>
          <a:p>
            <a:pPr lvl="2"/>
            <a:r>
              <a:rPr lang="en-US" dirty="0" smtClean="0"/>
              <a:t>This will be used as part of the first round of 13 RTM testing in Sep-Oct 2019</a:t>
            </a:r>
          </a:p>
          <a:p>
            <a:pPr lvl="2"/>
            <a:r>
              <a:rPr lang="en-US" dirty="0" smtClean="0"/>
              <a:t>Image Quality error budget is being updated to include as-built errors and their effect on IQ errors</a:t>
            </a:r>
          </a:p>
        </p:txBody>
      </p:sp>
      <p:sp>
        <p:nvSpPr>
          <p:cNvPr id="3" name="Title 2"/>
          <p:cNvSpPr>
            <a:spLocks noGrp="1"/>
          </p:cNvSpPr>
          <p:nvPr>
            <p:ph type="title"/>
          </p:nvPr>
        </p:nvSpPr>
        <p:spPr/>
        <p:txBody>
          <a:bodyPr/>
          <a:lstStyle/>
          <a:p>
            <a:r>
              <a:rPr lang="en-US" dirty="0"/>
              <a:t>Recommendations from </a:t>
            </a:r>
            <a:r>
              <a:rPr lang="en-US" dirty="0" smtClean="0"/>
              <a:t>2018—2.3 Focal Surface</a:t>
            </a:r>
            <a:endParaRPr lang="en-US" dirty="0"/>
          </a:p>
        </p:txBody>
      </p:sp>
    </p:spTree>
    <p:extLst>
      <p:ext uri="{BB962C8B-B14F-4D97-AF65-F5344CB8AC3E}">
        <p14:creationId xmlns:p14="http://schemas.microsoft.com/office/powerpoint/2010/main" val="302625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Requirements and Interface Management</a:t>
            </a:r>
            <a:endParaRPr lang="en-US" dirty="0"/>
          </a:p>
        </p:txBody>
      </p:sp>
    </p:spTree>
    <p:extLst>
      <p:ext uri="{BB962C8B-B14F-4D97-AF65-F5344CB8AC3E}">
        <p14:creationId xmlns:p14="http://schemas.microsoft.com/office/powerpoint/2010/main" val="1854752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Requirements and system-level interface management</a:t>
            </a:r>
          </a:p>
          <a:p>
            <a:pPr lvl="1"/>
            <a:endParaRPr lang="en-US" dirty="0"/>
          </a:p>
          <a:p>
            <a:r>
              <a:rPr lang="en-US" dirty="0"/>
              <a:t>Camera internal interfaces and connectivity</a:t>
            </a:r>
          </a:p>
          <a:p>
            <a:pPr lvl="1"/>
            <a:endParaRPr lang="en-US" dirty="0"/>
          </a:p>
          <a:p>
            <a:r>
              <a:rPr lang="en-US" dirty="0" smtClean="0"/>
              <a:t>Interface early verification</a:t>
            </a:r>
            <a:endParaRPr lang="en-US" dirty="0"/>
          </a:p>
          <a:p>
            <a:endParaRPr lang="en-US" dirty="0"/>
          </a:p>
        </p:txBody>
      </p:sp>
      <p:sp>
        <p:nvSpPr>
          <p:cNvPr id="3" name="Title 2"/>
          <p:cNvSpPr>
            <a:spLocks noGrp="1"/>
          </p:cNvSpPr>
          <p:nvPr>
            <p:ph type="title"/>
          </p:nvPr>
        </p:nvSpPr>
        <p:spPr/>
        <p:txBody>
          <a:bodyPr/>
          <a:lstStyle/>
          <a:p>
            <a:r>
              <a:rPr lang="en-US" dirty="0" smtClean="0"/>
              <a:t>Agenda: requirements and interface management</a:t>
            </a:r>
            <a:endParaRPr lang="en-US" dirty="0"/>
          </a:p>
        </p:txBody>
      </p:sp>
    </p:spTree>
    <p:extLst>
      <p:ext uri="{BB962C8B-B14F-4D97-AF65-F5344CB8AC3E}">
        <p14:creationId xmlns:p14="http://schemas.microsoft.com/office/powerpoint/2010/main" val="3102397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760810"/>
            <a:ext cx="5410200" cy="3982640"/>
          </a:xfrm>
        </p:spPr>
        <p:txBody>
          <a:bodyPr/>
          <a:lstStyle/>
          <a:p>
            <a:r>
              <a:rPr lang="en-US" dirty="0" smtClean="0"/>
              <a:t>Camera </a:t>
            </a:r>
            <a:r>
              <a:rPr lang="en-US" dirty="0"/>
              <a:t>and subsystem requirements have been developed with observatory-level analyses of science performance and component design</a:t>
            </a:r>
          </a:p>
          <a:p>
            <a:endParaRPr lang="en-US" dirty="0" smtClean="0"/>
          </a:p>
          <a:p>
            <a:r>
              <a:rPr lang="en-US" dirty="0" smtClean="0"/>
              <a:t>LCA-48</a:t>
            </a:r>
            <a:r>
              <a:rPr lang="en-US" dirty="0"/>
              <a:t>, “Camera Specification” contains requirements derived from 3 sources:</a:t>
            </a:r>
          </a:p>
          <a:p>
            <a:pPr lvl="1"/>
            <a:r>
              <a:rPr lang="en-US" dirty="0"/>
              <a:t>Observatory-level requirements</a:t>
            </a:r>
          </a:p>
          <a:p>
            <a:pPr lvl="1"/>
            <a:r>
              <a:rPr lang="en-US" dirty="0"/>
              <a:t>System-level interface agreements</a:t>
            </a:r>
          </a:p>
          <a:p>
            <a:pPr lvl="1"/>
            <a:r>
              <a:rPr lang="en-US" dirty="0"/>
              <a:t>Camera plans</a:t>
            </a:r>
          </a:p>
          <a:p>
            <a:endParaRPr lang="en-US" dirty="0" smtClean="0"/>
          </a:p>
          <a:p>
            <a:r>
              <a:rPr lang="en-US" dirty="0" smtClean="0"/>
              <a:t>As </a:t>
            </a:r>
            <a:r>
              <a:rPr lang="en-US" dirty="0"/>
              <a:t>hardware is </a:t>
            </a:r>
            <a:r>
              <a:rPr lang="en-US" dirty="0" smtClean="0"/>
              <a:t>fabricated and delivered, subsystem verification efforts ensure that requirements are met</a:t>
            </a:r>
          </a:p>
          <a:p>
            <a:pPr lvl="1"/>
            <a:r>
              <a:rPr lang="en-US" dirty="0" smtClean="0"/>
              <a:t>Un-met requirements are flagged in NCRs and evaluated for impacts at higher levels</a:t>
            </a:r>
            <a:endParaRPr lang="en-US" dirty="0"/>
          </a:p>
          <a:p>
            <a:pPr lvl="1"/>
            <a:endParaRPr lang="en-US" dirty="0" smtClean="0"/>
          </a:p>
        </p:txBody>
      </p:sp>
      <p:sp>
        <p:nvSpPr>
          <p:cNvPr id="3" name="Title 2"/>
          <p:cNvSpPr>
            <a:spLocks noGrp="1"/>
          </p:cNvSpPr>
          <p:nvPr>
            <p:ph type="title"/>
          </p:nvPr>
        </p:nvSpPr>
        <p:spPr/>
        <p:txBody>
          <a:bodyPr/>
          <a:lstStyle/>
          <a:p>
            <a:r>
              <a:rPr lang="en-US" dirty="0"/>
              <a:t>Requirements flow-down</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6400" y="719143"/>
            <a:ext cx="3526729" cy="4138607"/>
          </a:xfrm>
          <a:prstGeom prst="rect">
            <a:avLst/>
          </a:prstGeom>
        </p:spPr>
      </p:pic>
    </p:spTree>
    <p:extLst>
      <p:ext uri="{BB962C8B-B14F-4D97-AF65-F5344CB8AC3E}">
        <p14:creationId xmlns:p14="http://schemas.microsoft.com/office/powerpoint/2010/main" val="2124238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Legacy 169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Document-25506 (5)</Template>
  <TotalTime>6084</TotalTime>
  <Words>4081</Words>
  <Application>Microsoft Office PowerPoint</Application>
  <PresentationFormat>On-screen Show (16:9)</PresentationFormat>
  <Paragraphs>533</Paragraphs>
  <Slides>54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ＭＳ Ｐゴシック</vt:lpstr>
      <vt:lpstr>Arial</vt:lpstr>
      <vt:lpstr>Calibri</vt:lpstr>
      <vt:lpstr>Lucida Grande</vt:lpstr>
      <vt:lpstr>Microsoft Sans Serif</vt:lpstr>
      <vt:lpstr>Wingdings</vt:lpstr>
      <vt:lpstr>Legacy 169 JSR2017</vt:lpstr>
      <vt:lpstr>Camera Systems Integration  Martin Nordby Camera Systems Integration Manager, SLAC  NSF/DOE Joint Status Review August 27-30, 2019</vt:lpstr>
      <vt:lpstr>Systems Integration Break-Out Agenda</vt:lpstr>
      <vt:lpstr>Status of Actions from 2018 Review Recommendations</vt:lpstr>
      <vt:lpstr>Recommendations from 2018—2.1 Heat Exchangers</vt:lpstr>
      <vt:lpstr>Recommendations from 2018—2.2 Vacuum</vt:lpstr>
      <vt:lpstr>Recommendations from 2018—2.3 Focal Surface</vt:lpstr>
      <vt:lpstr>Requirements and Interface Management</vt:lpstr>
      <vt:lpstr>Agenda: requirements and interface management</vt:lpstr>
      <vt:lpstr>Requirements flow-down</vt:lpstr>
      <vt:lpstr>Subsystem specifications capture all requirements</vt:lpstr>
      <vt:lpstr>System-level interfaces governed by ICDs</vt:lpstr>
      <vt:lpstr>Interface verification has been going on for a while</vt:lpstr>
      <vt:lpstr>Internal interfaces are also managed</vt:lpstr>
      <vt:lpstr>Connectivity also managed using key system layouts</vt:lpstr>
      <vt:lpstr>Interface early verification: Camera controls</vt:lpstr>
      <vt:lpstr>Interface early verification: Cryostat</vt:lpstr>
      <vt:lpstr>Interface early verification: Refrigeration System</vt:lpstr>
      <vt:lpstr>Interface early verification: Exchange System</vt:lpstr>
      <vt:lpstr>Summary: requirements and interface management</vt:lpstr>
      <vt:lpstr>Integrated Design and Analysis</vt:lpstr>
      <vt:lpstr>Agenda: integrated design and analysis</vt:lpstr>
      <vt:lpstr>Systems-level budgeting tools are still in use</vt:lpstr>
      <vt:lpstr>Adding as-built values to system budgets</vt:lpstr>
      <vt:lpstr>Image Quality Error (LCA-17) as-built roll-up</vt:lpstr>
      <vt:lpstr>Mass budget (LCA-119) as-built roll-up</vt:lpstr>
      <vt:lpstr>Read noise (LCA-32) and defective pixels (LCA-10074)</vt:lpstr>
      <vt:lpstr>Throughput budget (LCA-18)</vt:lpstr>
      <vt:lpstr>Analyses used for assessing budgets and changes</vt:lpstr>
      <vt:lpstr>Summary: integrated design and analysis</vt:lpstr>
      <vt:lpstr>Subsystem Verification and Acceptance</vt:lpstr>
      <vt:lpstr>Agenda: subsystem verification and acceptance</vt:lpstr>
      <vt:lpstr>Review status and emphasis on safety</vt:lpstr>
      <vt:lpstr>Hazards analysis remains a focus</vt:lpstr>
      <vt:lpstr>Acceptance and pre-ship reviews</vt:lpstr>
      <vt:lpstr>Acceptance materials are clearly delineated</vt:lpstr>
      <vt:lpstr>     Subsystem unit acceptance</vt:lpstr>
      <vt:lpstr>Status of subsystem unit acceptance and delivery</vt:lpstr>
      <vt:lpstr>Cryostat</vt:lpstr>
      <vt:lpstr>Cryostat vacuum system</vt:lpstr>
      <vt:lpstr>Refrigeration system</vt:lpstr>
      <vt:lpstr>Science raft towers</vt:lpstr>
      <vt:lpstr>Corner raft towers</vt:lpstr>
      <vt:lpstr>Auxiliary electronics</vt:lpstr>
      <vt:lpstr>Non-compliance reporting</vt:lpstr>
      <vt:lpstr>NCRs and the acceptance process</vt:lpstr>
      <vt:lpstr>NCRs and risk posture</vt:lpstr>
      <vt:lpstr>Summary: subsystem requirements verification</vt:lpstr>
      <vt:lpstr>Camera Verification</vt:lpstr>
      <vt:lpstr>Agenda: camera verification</vt:lpstr>
      <vt:lpstr>Camera verification planning is well advanced</vt:lpstr>
      <vt:lpstr>Requirements verification flow-up</vt:lpstr>
      <vt:lpstr>Re-verification and interface closure</vt:lpstr>
      <vt:lpstr>Flowing verification up to LSST</vt:lpstr>
      <vt:lpstr>Summary: camera verification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Name of Presenter Title of Presenter &amp; Affiliation  NSF/DOE Joint Status Review Date in long format</dc:title>
  <dc:creator>Ranpal Gill</dc:creator>
  <cp:lastModifiedBy>Nordby, Martin E.</cp:lastModifiedBy>
  <cp:revision>102</cp:revision>
  <cp:lastPrinted>2019-06-21T20:20:04Z</cp:lastPrinted>
  <dcterms:created xsi:type="dcterms:W3CDTF">2018-04-26T20:33:17Z</dcterms:created>
  <dcterms:modified xsi:type="dcterms:W3CDTF">2019-07-25T23:40:54Z</dcterms:modified>
</cp:coreProperties>
</file>