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6"/>
  </p:notesMasterIdLst>
  <p:sldIdLst>
    <p:sldId id="257" r:id="rId5"/>
    <p:sldId id="265" r:id="rId6"/>
    <p:sldId id="266" r:id="rId7"/>
    <p:sldId id="522" r:id="rId8"/>
    <p:sldId id="786" r:id="rId9"/>
    <p:sldId id="390" r:id="rId10"/>
    <p:sldId id="280" r:id="rId11"/>
    <p:sldId id="840" r:id="rId12"/>
    <p:sldId id="300" r:id="rId13"/>
    <p:sldId id="844" r:id="rId14"/>
    <p:sldId id="270" r:id="rId15"/>
    <p:sldId id="268" r:id="rId16"/>
    <p:sldId id="271" r:id="rId17"/>
    <p:sldId id="339" r:id="rId18"/>
    <p:sldId id="577" r:id="rId19"/>
    <p:sldId id="372" r:id="rId20"/>
    <p:sldId id="708" r:id="rId21"/>
    <p:sldId id="709" r:id="rId22"/>
    <p:sldId id="828" r:id="rId23"/>
    <p:sldId id="829" r:id="rId24"/>
    <p:sldId id="713" r:id="rId25"/>
    <p:sldId id="814" r:id="rId26"/>
    <p:sldId id="736" r:id="rId27"/>
    <p:sldId id="285" r:id="rId28"/>
    <p:sldId id="317" r:id="rId29"/>
    <p:sldId id="286" r:id="rId30"/>
    <p:sldId id="324" r:id="rId31"/>
    <p:sldId id="714" r:id="rId32"/>
    <p:sldId id="326" r:id="rId33"/>
    <p:sldId id="833" r:id="rId34"/>
    <p:sldId id="290"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359D7D-CCE0-44CB-94AC-19FD5672DB1F}" v="151" dt="2019-07-29T18:15:49.728"/>
    <p1510:client id="{EE0A694C-02D8-4FAC-AF75-3AF14131382C}" v="494" dt="2019-07-29T23:45:56.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1" autoAdjust="0"/>
    <p:restoredTop sz="94660"/>
  </p:normalViewPr>
  <p:slideViewPr>
    <p:cSldViewPr>
      <p:cViewPr varScale="1">
        <p:scale>
          <a:sx n="96" d="100"/>
          <a:sy n="96" d="100"/>
        </p:scale>
        <p:origin x="666" y="7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23066-6E72-4FBF-8433-1D4A0B377DF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90B20E3-1E5D-4D77-B72A-48EF07F9A9B4}">
      <dgm:prSet phldrT="[Text]" custT="1"/>
      <dgm:spPr/>
      <dgm:t>
        <a:bodyPr/>
        <a:lstStyle/>
        <a:p>
          <a:r>
            <a:rPr lang="en-US" sz="1200" dirty="0"/>
            <a:t>Optics Sub-System Manager</a:t>
          </a:r>
          <a:br>
            <a:rPr lang="en-US" sz="1200" dirty="0"/>
          </a:br>
          <a:r>
            <a:rPr lang="en-US" sz="1200" dirty="0"/>
            <a:t>Justin Wolfe</a:t>
          </a:r>
        </a:p>
      </dgm:t>
    </dgm:pt>
    <dgm:pt modelId="{117B3459-BFE9-49C5-A8A7-F8912F620321}" type="parTrans" cxnId="{6EC12072-F67E-4085-B3CF-D11CAE792F16}">
      <dgm:prSet/>
      <dgm:spPr/>
      <dgm:t>
        <a:bodyPr/>
        <a:lstStyle/>
        <a:p>
          <a:endParaRPr lang="en-US" sz="1200"/>
        </a:p>
      </dgm:t>
    </dgm:pt>
    <dgm:pt modelId="{A660607B-0CFE-459A-A8EF-959F590BBF00}" type="sibTrans" cxnId="{6EC12072-F67E-4085-B3CF-D11CAE792F16}">
      <dgm:prSet/>
      <dgm:spPr/>
      <dgm:t>
        <a:bodyPr/>
        <a:lstStyle/>
        <a:p>
          <a:endParaRPr lang="en-US" sz="1200"/>
        </a:p>
      </dgm:t>
    </dgm:pt>
    <dgm:pt modelId="{E5C29A69-0E57-4FC1-A4DB-345D4E6212E1}">
      <dgm:prSet phldrT="[Text]" custT="1"/>
      <dgm:spPr/>
      <dgm:t>
        <a:bodyPr/>
        <a:lstStyle/>
        <a:p>
          <a:r>
            <a:rPr lang="en-US" sz="1200" dirty="0"/>
            <a:t>Filter Production</a:t>
          </a:r>
          <a:br>
            <a:rPr lang="en-US" sz="1200" dirty="0"/>
          </a:br>
          <a:r>
            <a:rPr lang="en-US" sz="1200" dirty="0"/>
            <a:t>Simon Cohen</a:t>
          </a:r>
        </a:p>
      </dgm:t>
    </dgm:pt>
    <dgm:pt modelId="{AF1E40D3-AC6F-4E8E-AF57-C75D3290820B}" type="parTrans" cxnId="{51A11AED-23C1-4B92-B4C3-395B267C62D7}">
      <dgm:prSet/>
      <dgm:spPr/>
      <dgm:t>
        <a:bodyPr/>
        <a:lstStyle/>
        <a:p>
          <a:endParaRPr lang="en-US" sz="1200"/>
        </a:p>
      </dgm:t>
    </dgm:pt>
    <dgm:pt modelId="{0C7A535B-AFA6-43B8-9D83-7CC4000F2CBC}" type="sibTrans" cxnId="{51A11AED-23C1-4B92-B4C3-395B267C62D7}">
      <dgm:prSet/>
      <dgm:spPr/>
      <dgm:t>
        <a:bodyPr/>
        <a:lstStyle/>
        <a:p>
          <a:endParaRPr lang="en-US" sz="1200"/>
        </a:p>
      </dgm:t>
    </dgm:pt>
    <dgm:pt modelId="{1BAD4D70-1AE2-4073-8D2A-5864FCBE9FD9}">
      <dgm:prSet phldrT="[Text]" custT="1"/>
      <dgm:spPr/>
      <dgm:t>
        <a:bodyPr/>
        <a:lstStyle/>
        <a:p>
          <a:r>
            <a:rPr lang="en-US" sz="1200" dirty="0"/>
            <a:t>Filter Assembly and Integration</a:t>
          </a:r>
        </a:p>
        <a:p>
          <a:r>
            <a:rPr lang="en-US" sz="1200" dirty="0"/>
            <a:t>Francisco Arredondo</a:t>
          </a:r>
        </a:p>
      </dgm:t>
    </dgm:pt>
    <dgm:pt modelId="{964951BC-849E-4D07-A169-C0B052870E23}" type="parTrans" cxnId="{83A7A5B0-5391-48DD-836F-B0BD5D07E802}">
      <dgm:prSet/>
      <dgm:spPr/>
      <dgm:t>
        <a:bodyPr/>
        <a:lstStyle/>
        <a:p>
          <a:endParaRPr lang="en-US" sz="1200"/>
        </a:p>
      </dgm:t>
    </dgm:pt>
    <dgm:pt modelId="{41AC2A75-D2D9-4CE0-B237-85E261B371A5}" type="sibTrans" cxnId="{83A7A5B0-5391-48DD-836F-B0BD5D07E802}">
      <dgm:prSet/>
      <dgm:spPr/>
      <dgm:t>
        <a:bodyPr/>
        <a:lstStyle/>
        <a:p>
          <a:endParaRPr lang="en-US" sz="1200"/>
        </a:p>
      </dgm:t>
    </dgm:pt>
    <dgm:pt modelId="{4BD797CE-A296-4EF6-8A56-1309218A44F4}">
      <dgm:prSet phldrT="[Text]" custT="1"/>
      <dgm:spPr/>
      <dgm:t>
        <a:bodyPr/>
        <a:lstStyle/>
        <a:p>
          <a:r>
            <a:rPr lang="en-US" sz="1200" dirty="0"/>
            <a:t>Contract Administrator</a:t>
          </a:r>
          <a:br>
            <a:rPr lang="en-US" sz="1200" dirty="0"/>
          </a:br>
          <a:r>
            <a:rPr lang="en-US" sz="1200" dirty="0"/>
            <a:t>Angela Tanner</a:t>
          </a:r>
        </a:p>
      </dgm:t>
    </dgm:pt>
    <dgm:pt modelId="{26849412-EC2F-4CF2-AD01-CDE6973DCAA0}" type="parTrans" cxnId="{21D98B4B-932D-4390-AB4F-B8A9AB5ACBBD}">
      <dgm:prSet/>
      <dgm:spPr/>
      <dgm:t>
        <a:bodyPr/>
        <a:lstStyle/>
        <a:p>
          <a:endParaRPr lang="en-US" sz="1200"/>
        </a:p>
      </dgm:t>
    </dgm:pt>
    <dgm:pt modelId="{D5AFD3A6-20D2-4F9A-A5AC-3253817852BD}" type="sibTrans" cxnId="{21D98B4B-932D-4390-AB4F-B8A9AB5ACBBD}">
      <dgm:prSet/>
      <dgm:spPr/>
      <dgm:t>
        <a:bodyPr/>
        <a:lstStyle/>
        <a:p>
          <a:endParaRPr lang="en-US" sz="1200"/>
        </a:p>
      </dgm:t>
    </dgm:pt>
    <dgm:pt modelId="{29644B41-1B8A-40D4-8AD5-5A00654FFA03}">
      <dgm:prSet phldrT="[Text]" custT="1"/>
      <dgm:spPr/>
      <dgm:t>
        <a:bodyPr/>
        <a:lstStyle/>
        <a:p>
          <a:r>
            <a:rPr lang="en-US" sz="1200" dirty="0"/>
            <a:t>Mechanical Engineering</a:t>
          </a:r>
          <a:br>
            <a:rPr lang="en-US" sz="1200" dirty="0"/>
          </a:br>
          <a:r>
            <a:rPr lang="en-US" sz="1200" dirty="0"/>
            <a:t>Jeremy Huckins</a:t>
          </a:r>
        </a:p>
      </dgm:t>
    </dgm:pt>
    <dgm:pt modelId="{91939737-A2BF-467D-9E7D-5F3B2D1692AB}" type="parTrans" cxnId="{021733FE-F6F1-48BE-A124-A4FAD19252E6}">
      <dgm:prSet/>
      <dgm:spPr/>
      <dgm:t>
        <a:bodyPr/>
        <a:lstStyle/>
        <a:p>
          <a:endParaRPr lang="en-US" sz="1200"/>
        </a:p>
      </dgm:t>
    </dgm:pt>
    <dgm:pt modelId="{DAF83E50-6D80-4A54-A14A-754A963FB1F2}" type="sibTrans" cxnId="{021733FE-F6F1-48BE-A124-A4FAD19252E6}">
      <dgm:prSet/>
      <dgm:spPr/>
      <dgm:t>
        <a:bodyPr/>
        <a:lstStyle/>
        <a:p>
          <a:endParaRPr lang="en-US" sz="1200"/>
        </a:p>
      </dgm:t>
    </dgm:pt>
    <dgm:pt modelId="{3E6548EA-2153-4BD6-8B30-CED32898D7D8}">
      <dgm:prSet phldrT="[Text]" custT="1"/>
      <dgm:spPr/>
      <dgm:t>
        <a:bodyPr/>
        <a:lstStyle/>
        <a:p>
          <a:r>
            <a:rPr lang="en-US" sz="1200" dirty="0"/>
            <a:t>Optical Engineering</a:t>
          </a:r>
          <a:br>
            <a:rPr lang="en-US" sz="1200" dirty="0"/>
          </a:br>
          <a:r>
            <a:rPr lang="en-US" sz="1200" dirty="0"/>
            <a:t>Brian Bauman</a:t>
          </a:r>
        </a:p>
      </dgm:t>
    </dgm:pt>
    <dgm:pt modelId="{7D8BB90A-0D6A-4818-B7E3-737297E21AE3}" type="parTrans" cxnId="{603AB46F-4786-4EBC-B379-3F7756D76BEB}">
      <dgm:prSet/>
      <dgm:spPr/>
      <dgm:t>
        <a:bodyPr/>
        <a:lstStyle/>
        <a:p>
          <a:endParaRPr lang="en-US" sz="1200"/>
        </a:p>
      </dgm:t>
    </dgm:pt>
    <dgm:pt modelId="{CE1AF019-EA8C-4D50-AEA7-67ED4DF583DA}" type="sibTrans" cxnId="{603AB46F-4786-4EBC-B379-3F7756D76BEB}">
      <dgm:prSet/>
      <dgm:spPr/>
      <dgm:t>
        <a:bodyPr/>
        <a:lstStyle/>
        <a:p>
          <a:endParaRPr lang="en-US" sz="1200"/>
        </a:p>
      </dgm:t>
    </dgm:pt>
    <dgm:pt modelId="{1CE83A66-2B0E-4F91-8AEF-7DFB8BBBE336}" type="pres">
      <dgm:prSet presAssocID="{AAB23066-6E72-4FBF-8433-1D4A0B377DF7}" presName="hierChild1" presStyleCnt="0">
        <dgm:presLayoutVars>
          <dgm:orgChart val="1"/>
          <dgm:chPref val="1"/>
          <dgm:dir/>
          <dgm:animOne val="branch"/>
          <dgm:animLvl val="lvl"/>
          <dgm:resizeHandles/>
        </dgm:presLayoutVars>
      </dgm:prSet>
      <dgm:spPr/>
    </dgm:pt>
    <dgm:pt modelId="{59B728C4-72A6-4085-90A9-A548C267E24D}" type="pres">
      <dgm:prSet presAssocID="{A90B20E3-1E5D-4D77-B72A-48EF07F9A9B4}" presName="hierRoot1" presStyleCnt="0">
        <dgm:presLayoutVars>
          <dgm:hierBranch val="init"/>
        </dgm:presLayoutVars>
      </dgm:prSet>
      <dgm:spPr/>
    </dgm:pt>
    <dgm:pt modelId="{70713831-DF1B-454B-9611-0A26F475B0E2}" type="pres">
      <dgm:prSet presAssocID="{A90B20E3-1E5D-4D77-B72A-48EF07F9A9B4}" presName="rootComposite1" presStyleCnt="0"/>
      <dgm:spPr/>
    </dgm:pt>
    <dgm:pt modelId="{EAA4A476-8BD8-4ADB-B2E1-629C72B79185}" type="pres">
      <dgm:prSet presAssocID="{A90B20E3-1E5D-4D77-B72A-48EF07F9A9B4}" presName="rootText1" presStyleLbl="node0" presStyleIdx="0" presStyleCnt="1" custScaleY="158409" custLinFactNeighborY="-14603">
        <dgm:presLayoutVars>
          <dgm:chPref val="3"/>
        </dgm:presLayoutVars>
      </dgm:prSet>
      <dgm:spPr/>
    </dgm:pt>
    <dgm:pt modelId="{D502BBDA-BFFA-4A20-A175-36DBFE32FBF6}" type="pres">
      <dgm:prSet presAssocID="{A90B20E3-1E5D-4D77-B72A-48EF07F9A9B4}" presName="rootConnector1" presStyleLbl="node1" presStyleIdx="0" presStyleCnt="0"/>
      <dgm:spPr/>
    </dgm:pt>
    <dgm:pt modelId="{73E76F69-C55C-4D85-B7FE-1715BD7897FF}" type="pres">
      <dgm:prSet presAssocID="{A90B20E3-1E5D-4D77-B72A-48EF07F9A9B4}" presName="hierChild2" presStyleCnt="0"/>
      <dgm:spPr/>
    </dgm:pt>
    <dgm:pt modelId="{5C0CD64B-B540-499B-994E-86E5F548509A}" type="pres">
      <dgm:prSet presAssocID="{AF1E40D3-AC6F-4E8E-AF57-C75D3290820B}" presName="Name37" presStyleLbl="parChTrans1D2" presStyleIdx="0" presStyleCnt="5"/>
      <dgm:spPr/>
    </dgm:pt>
    <dgm:pt modelId="{DBDA0996-7FAB-4E4F-81A2-C1A32C64C875}" type="pres">
      <dgm:prSet presAssocID="{E5C29A69-0E57-4FC1-A4DB-345D4E6212E1}" presName="hierRoot2" presStyleCnt="0">
        <dgm:presLayoutVars>
          <dgm:hierBranch val="init"/>
        </dgm:presLayoutVars>
      </dgm:prSet>
      <dgm:spPr/>
    </dgm:pt>
    <dgm:pt modelId="{1FD3F152-2A68-495B-9DA9-5DDFE98F3F2F}" type="pres">
      <dgm:prSet presAssocID="{E5C29A69-0E57-4FC1-A4DB-345D4E6212E1}" presName="rootComposite" presStyleCnt="0"/>
      <dgm:spPr/>
    </dgm:pt>
    <dgm:pt modelId="{6ABCE21F-3503-46CC-9D5E-3FBCA685A9D9}" type="pres">
      <dgm:prSet presAssocID="{E5C29A69-0E57-4FC1-A4DB-345D4E6212E1}" presName="rootText" presStyleLbl="node2" presStyleIdx="0" presStyleCnt="5" custScaleY="150050">
        <dgm:presLayoutVars>
          <dgm:chPref val="3"/>
        </dgm:presLayoutVars>
      </dgm:prSet>
      <dgm:spPr/>
    </dgm:pt>
    <dgm:pt modelId="{062A5C99-C9E3-40B1-A9DC-405D3A2E12BB}" type="pres">
      <dgm:prSet presAssocID="{E5C29A69-0E57-4FC1-A4DB-345D4E6212E1}" presName="rootConnector" presStyleLbl="node2" presStyleIdx="0" presStyleCnt="5"/>
      <dgm:spPr/>
    </dgm:pt>
    <dgm:pt modelId="{ACC75451-1FB1-42DC-B156-58E76A0A7252}" type="pres">
      <dgm:prSet presAssocID="{E5C29A69-0E57-4FC1-A4DB-345D4E6212E1}" presName="hierChild4" presStyleCnt="0"/>
      <dgm:spPr/>
    </dgm:pt>
    <dgm:pt modelId="{A27A020C-FBF1-4E16-9297-3AB4F0B025B2}" type="pres">
      <dgm:prSet presAssocID="{E5C29A69-0E57-4FC1-A4DB-345D4E6212E1}" presName="hierChild5" presStyleCnt="0"/>
      <dgm:spPr/>
    </dgm:pt>
    <dgm:pt modelId="{2AED5A75-08E8-4361-BE11-A967E119D0F8}" type="pres">
      <dgm:prSet presAssocID="{964951BC-849E-4D07-A169-C0B052870E23}" presName="Name37" presStyleLbl="parChTrans1D2" presStyleIdx="1" presStyleCnt="5"/>
      <dgm:spPr/>
    </dgm:pt>
    <dgm:pt modelId="{BFD9ED99-066D-4960-8D24-8E475E617937}" type="pres">
      <dgm:prSet presAssocID="{1BAD4D70-1AE2-4073-8D2A-5864FCBE9FD9}" presName="hierRoot2" presStyleCnt="0">
        <dgm:presLayoutVars>
          <dgm:hierBranch val="init"/>
        </dgm:presLayoutVars>
      </dgm:prSet>
      <dgm:spPr/>
    </dgm:pt>
    <dgm:pt modelId="{BA17A39F-E32D-4338-AAD7-15786A1C2F6A}" type="pres">
      <dgm:prSet presAssocID="{1BAD4D70-1AE2-4073-8D2A-5864FCBE9FD9}" presName="rootComposite" presStyleCnt="0"/>
      <dgm:spPr/>
    </dgm:pt>
    <dgm:pt modelId="{18C3DCD4-6CE8-431A-9A19-F732B39728BD}" type="pres">
      <dgm:prSet presAssocID="{1BAD4D70-1AE2-4073-8D2A-5864FCBE9FD9}" presName="rootText" presStyleLbl="node2" presStyleIdx="1" presStyleCnt="5" custScaleY="150050">
        <dgm:presLayoutVars>
          <dgm:chPref val="3"/>
        </dgm:presLayoutVars>
      </dgm:prSet>
      <dgm:spPr/>
    </dgm:pt>
    <dgm:pt modelId="{5FE6C8FA-C9A7-42E4-A863-C7C97AEA5F88}" type="pres">
      <dgm:prSet presAssocID="{1BAD4D70-1AE2-4073-8D2A-5864FCBE9FD9}" presName="rootConnector" presStyleLbl="node2" presStyleIdx="1" presStyleCnt="5"/>
      <dgm:spPr/>
    </dgm:pt>
    <dgm:pt modelId="{A58C507E-0C1E-4C03-9885-D4B6A0B9F93F}" type="pres">
      <dgm:prSet presAssocID="{1BAD4D70-1AE2-4073-8D2A-5864FCBE9FD9}" presName="hierChild4" presStyleCnt="0"/>
      <dgm:spPr/>
    </dgm:pt>
    <dgm:pt modelId="{CE11F195-FD39-4FCA-BBDA-A5E346E12240}" type="pres">
      <dgm:prSet presAssocID="{1BAD4D70-1AE2-4073-8D2A-5864FCBE9FD9}" presName="hierChild5" presStyleCnt="0"/>
      <dgm:spPr/>
    </dgm:pt>
    <dgm:pt modelId="{FB342FD9-8F05-4AD5-8B62-8599CAF8D486}" type="pres">
      <dgm:prSet presAssocID="{26849412-EC2F-4CF2-AD01-CDE6973DCAA0}" presName="Name37" presStyleLbl="parChTrans1D2" presStyleIdx="2" presStyleCnt="5"/>
      <dgm:spPr/>
    </dgm:pt>
    <dgm:pt modelId="{93CCE2ED-CCF4-4DA1-B4BE-02A4270EFBAC}" type="pres">
      <dgm:prSet presAssocID="{4BD797CE-A296-4EF6-8A56-1309218A44F4}" presName="hierRoot2" presStyleCnt="0">
        <dgm:presLayoutVars>
          <dgm:hierBranch val="init"/>
        </dgm:presLayoutVars>
      </dgm:prSet>
      <dgm:spPr/>
    </dgm:pt>
    <dgm:pt modelId="{56130B4E-57DA-4867-ADCE-515CF4415E9F}" type="pres">
      <dgm:prSet presAssocID="{4BD797CE-A296-4EF6-8A56-1309218A44F4}" presName="rootComposite" presStyleCnt="0"/>
      <dgm:spPr/>
    </dgm:pt>
    <dgm:pt modelId="{0067B3B0-D4DA-4974-9493-9C8EC486CD8D}" type="pres">
      <dgm:prSet presAssocID="{4BD797CE-A296-4EF6-8A56-1309218A44F4}" presName="rootText" presStyleLbl="node2" presStyleIdx="2" presStyleCnt="5" custScaleY="150050">
        <dgm:presLayoutVars>
          <dgm:chPref val="3"/>
        </dgm:presLayoutVars>
      </dgm:prSet>
      <dgm:spPr/>
    </dgm:pt>
    <dgm:pt modelId="{C5E8DC8E-51C6-44D0-8DE4-AF9104150491}" type="pres">
      <dgm:prSet presAssocID="{4BD797CE-A296-4EF6-8A56-1309218A44F4}" presName="rootConnector" presStyleLbl="node2" presStyleIdx="2" presStyleCnt="5"/>
      <dgm:spPr/>
    </dgm:pt>
    <dgm:pt modelId="{3157704A-DBDA-45AA-A14E-752BFB5F193A}" type="pres">
      <dgm:prSet presAssocID="{4BD797CE-A296-4EF6-8A56-1309218A44F4}" presName="hierChild4" presStyleCnt="0"/>
      <dgm:spPr/>
    </dgm:pt>
    <dgm:pt modelId="{8568A256-E198-4426-A49E-B02B32588D71}" type="pres">
      <dgm:prSet presAssocID="{4BD797CE-A296-4EF6-8A56-1309218A44F4}" presName="hierChild5" presStyleCnt="0"/>
      <dgm:spPr/>
    </dgm:pt>
    <dgm:pt modelId="{87048162-3271-429C-A49F-9FA60141EB28}" type="pres">
      <dgm:prSet presAssocID="{91939737-A2BF-467D-9E7D-5F3B2D1692AB}" presName="Name37" presStyleLbl="parChTrans1D2" presStyleIdx="3" presStyleCnt="5"/>
      <dgm:spPr/>
    </dgm:pt>
    <dgm:pt modelId="{78C8F174-26E8-4C6D-8EB5-C7E0A7CB8222}" type="pres">
      <dgm:prSet presAssocID="{29644B41-1B8A-40D4-8AD5-5A00654FFA03}" presName="hierRoot2" presStyleCnt="0">
        <dgm:presLayoutVars>
          <dgm:hierBranch val="init"/>
        </dgm:presLayoutVars>
      </dgm:prSet>
      <dgm:spPr/>
    </dgm:pt>
    <dgm:pt modelId="{9645219B-6EA3-459B-B675-6D3BA498BBCD}" type="pres">
      <dgm:prSet presAssocID="{29644B41-1B8A-40D4-8AD5-5A00654FFA03}" presName="rootComposite" presStyleCnt="0"/>
      <dgm:spPr/>
    </dgm:pt>
    <dgm:pt modelId="{5D1C37ED-E3F2-4FA7-BCD3-C46CF217B543}" type="pres">
      <dgm:prSet presAssocID="{29644B41-1B8A-40D4-8AD5-5A00654FFA03}" presName="rootText" presStyleLbl="node2" presStyleIdx="3" presStyleCnt="5" custScaleY="150050">
        <dgm:presLayoutVars>
          <dgm:chPref val="3"/>
        </dgm:presLayoutVars>
      </dgm:prSet>
      <dgm:spPr/>
    </dgm:pt>
    <dgm:pt modelId="{2F83E739-A35E-42BC-B94A-8C884560A3CF}" type="pres">
      <dgm:prSet presAssocID="{29644B41-1B8A-40D4-8AD5-5A00654FFA03}" presName="rootConnector" presStyleLbl="node2" presStyleIdx="3" presStyleCnt="5"/>
      <dgm:spPr/>
    </dgm:pt>
    <dgm:pt modelId="{994F6528-E3E6-4A4A-BB24-1054CBF2FA51}" type="pres">
      <dgm:prSet presAssocID="{29644B41-1B8A-40D4-8AD5-5A00654FFA03}" presName="hierChild4" presStyleCnt="0"/>
      <dgm:spPr/>
    </dgm:pt>
    <dgm:pt modelId="{1EB52C6D-9DDE-41B4-8317-86CC784C1299}" type="pres">
      <dgm:prSet presAssocID="{29644B41-1B8A-40D4-8AD5-5A00654FFA03}" presName="hierChild5" presStyleCnt="0"/>
      <dgm:spPr/>
    </dgm:pt>
    <dgm:pt modelId="{A803263C-68EF-4FA2-B47F-4A088E76DDF8}" type="pres">
      <dgm:prSet presAssocID="{7D8BB90A-0D6A-4818-B7E3-737297E21AE3}" presName="Name37" presStyleLbl="parChTrans1D2" presStyleIdx="4" presStyleCnt="5"/>
      <dgm:spPr/>
    </dgm:pt>
    <dgm:pt modelId="{E471FB8B-35CA-4515-AFB5-DAEB5017DD9B}" type="pres">
      <dgm:prSet presAssocID="{3E6548EA-2153-4BD6-8B30-CED32898D7D8}" presName="hierRoot2" presStyleCnt="0">
        <dgm:presLayoutVars>
          <dgm:hierBranch val="init"/>
        </dgm:presLayoutVars>
      </dgm:prSet>
      <dgm:spPr/>
    </dgm:pt>
    <dgm:pt modelId="{AD950890-2A51-47B7-9C9B-B2D79D20A8CE}" type="pres">
      <dgm:prSet presAssocID="{3E6548EA-2153-4BD6-8B30-CED32898D7D8}" presName="rootComposite" presStyleCnt="0"/>
      <dgm:spPr/>
    </dgm:pt>
    <dgm:pt modelId="{F7C767FA-7FF5-4081-A752-0C7A0201F1C7}" type="pres">
      <dgm:prSet presAssocID="{3E6548EA-2153-4BD6-8B30-CED32898D7D8}" presName="rootText" presStyleLbl="node2" presStyleIdx="4" presStyleCnt="5" custScaleY="150050">
        <dgm:presLayoutVars>
          <dgm:chPref val="3"/>
        </dgm:presLayoutVars>
      </dgm:prSet>
      <dgm:spPr/>
    </dgm:pt>
    <dgm:pt modelId="{71669C07-95D5-4797-85F3-9EF129936D91}" type="pres">
      <dgm:prSet presAssocID="{3E6548EA-2153-4BD6-8B30-CED32898D7D8}" presName="rootConnector" presStyleLbl="node2" presStyleIdx="4" presStyleCnt="5"/>
      <dgm:spPr/>
    </dgm:pt>
    <dgm:pt modelId="{6C7C170E-FC52-4501-8F1F-F35CD44E6376}" type="pres">
      <dgm:prSet presAssocID="{3E6548EA-2153-4BD6-8B30-CED32898D7D8}" presName="hierChild4" presStyleCnt="0"/>
      <dgm:spPr/>
    </dgm:pt>
    <dgm:pt modelId="{72B6357D-3A68-46B1-975C-0074A758425E}" type="pres">
      <dgm:prSet presAssocID="{3E6548EA-2153-4BD6-8B30-CED32898D7D8}" presName="hierChild5" presStyleCnt="0"/>
      <dgm:spPr/>
    </dgm:pt>
    <dgm:pt modelId="{CE175958-69A7-4AE4-95EB-BDF2D6E349C3}" type="pres">
      <dgm:prSet presAssocID="{A90B20E3-1E5D-4D77-B72A-48EF07F9A9B4}" presName="hierChild3" presStyleCnt="0"/>
      <dgm:spPr/>
    </dgm:pt>
  </dgm:ptLst>
  <dgm:cxnLst>
    <dgm:cxn modelId="{FCBDF717-C99D-43BB-98A8-9FA8F67791B6}" type="presOf" srcId="{A90B20E3-1E5D-4D77-B72A-48EF07F9A9B4}" destId="{D502BBDA-BFFA-4A20-A175-36DBFE32FBF6}" srcOrd="1" destOrd="0" presId="urn:microsoft.com/office/officeart/2005/8/layout/orgChart1"/>
    <dgm:cxn modelId="{97440C3A-DC40-4FD0-85F1-ACD8D5DCD789}" type="presOf" srcId="{AF1E40D3-AC6F-4E8E-AF57-C75D3290820B}" destId="{5C0CD64B-B540-499B-994E-86E5F548509A}" srcOrd="0" destOrd="0" presId="urn:microsoft.com/office/officeart/2005/8/layout/orgChart1"/>
    <dgm:cxn modelId="{2CEDEE40-F98C-4C21-A079-03902A44C71C}" type="presOf" srcId="{3E6548EA-2153-4BD6-8B30-CED32898D7D8}" destId="{F7C767FA-7FF5-4081-A752-0C7A0201F1C7}" srcOrd="0" destOrd="0" presId="urn:microsoft.com/office/officeart/2005/8/layout/orgChart1"/>
    <dgm:cxn modelId="{BA8D2A5B-C526-471E-B371-FE122255A76C}" type="presOf" srcId="{E5C29A69-0E57-4FC1-A4DB-345D4E6212E1}" destId="{6ABCE21F-3503-46CC-9D5E-3FBCA685A9D9}" srcOrd="0" destOrd="0" presId="urn:microsoft.com/office/officeart/2005/8/layout/orgChart1"/>
    <dgm:cxn modelId="{83173265-F137-43FB-AD06-7EE868B91651}" type="presOf" srcId="{3E6548EA-2153-4BD6-8B30-CED32898D7D8}" destId="{71669C07-95D5-4797-85F3-9EF129936D91}" srcOrd="1" destOrd="0" presId="urn:microsoft.com/office/officeart/2005/8/layout/orgChart1"/>
    <dgm:cxn modelId="{21D98B4B-932D-4390-AB4F-B8A9AB5ACBBD}" srcId="{A90B20E3-1E5D-4D77-B72A-48EF07F9A9B4}" destId="{4BD797CE-A296-4EF6-8A56-1309218A44F4}" srcOrd="2" destOrd="0" parTransId="{26849412-EC2F-4CF2-AD01-CDE6973DCAA0}" sibTransId="{D5AFD3A6-20D2-4F9A-A5AC-3253817852BD}"/>
    <dgm:cxn modelId="{8293D86C-1022-476D-B3CF-F3E2E3ADA112}" type="presOf" srcId="{29644B41-1B8A-40D4-8AD5-5A00654FFA03}" destId="{2F83E739-A35E-42BC-B94A-8C884560A3CF}" srcOrd="1" destOrd="0" presId="urn:microsoft.com/office/officeart/2005/8/layout/orgChart1"/>
    <dgm:cxn modelId="{603AB46F-4786-4EBC-B379-3F7756D76BEB}" srcId="{A90B20E3-1E5D-4D77-B72A-48EF07F9A9B4}" destId="{3E6548EA-2153-4BD6-8B30-CED32898D7D8}" srcOrd="4" destOrd="0" parTransId="{7D8BB90A-0D6A-4818-B7E3-737297E21AE3}" sibTransId="{CE1AF019-EA8C-4D50-AEA7-67ED4DF583DA}"/>
    <dgm:cxn modelId="{6EC12072-F67E-4085-B3CF-D11CAE792F16}" srcId="{AAB23066-6E72-4FBF-8433-1D4A0B377DF7}" destId="{A90B20E3-1E5D-4D77-B72A-48EF07F9A9B4}" srcOrd="0" destOrd="0" parTransId="{117B3459-BFE9-49C5-A8A7-F8912F620321}" sibTransId="{A660607B-0CFE-459A-A8EF-959F590BBF00}"/>
    <dgm:cxn modelId="{8045E455-4808-4E4D-A6C0-5C929F65AB9C}" type="presOf" srcId="{26849412-EC2F-4CF2-AD01-CDE6973DCAA0}" destId="{FB342FD9-8F05-4AD5-8B62-8599CAF8D486}" srcOrd="0" destOrd="0" presId="urn:microsoft.com/office/officeart/2005/8/layout/orgChart1"/>
    <dgm:cxn modelId="{68A1F4A1-2031-4982-BAC5-1FE77941BCFC}" type="presOf" srcId="{E5C29A69-0E57-4FC1-A4DB-345D4E6212E1}" destId="{062A5C99-C9E3-40B1-A9DC-405D3A2E12BB}" srcOrd="1" destOrd="0" presId="urn:microsoft.com/office/officeart/2005/8/layout/orgChart1"/>
    <dgm:cxn modelId="{83A7A5B0-5391-48DD-836F-B0BD5D07E802}" srcId="{A90B20E3-1E5D-4D77-B72A-48EF07F9A9B4}" destId="{1BAD4D70-1AE2-4073-8D2A-5864FCBE9FD9}" srcOrd="1" destOrd="0" parTransId="{964951BC-849E-4D07-A169-C0B052870E23}" sibTransId="{41AC2A75-D2D9-4CE0-B237-85E261B371A5}"/>
    <dgm:cxn modelId="{456F6BBF-8094-47DC-8A00-EC465790E633}" type="presOf" srcId="{91939737-A2BF-467D-9E7D-5F3B2D1692AB}" destId="{87048162-3271-429C-A49F-9FA60141EB28}" srcOrd="0" destOrd="0" presId="urn:microsoft.com/office/officeart/2005/8/layout/orgChart1"/>
    <dgm:cxn modelId="{614316C2-B7D2-48DE-867C-6BF19BEADA20}" type="presOf" srcId="{1BAD4D70-1AE2-4073-8D2A-5864FCBE9FD9}" destId="{5FE6C8FA-C9A7-42E4-A863-C7C97AEA5F88}" srcOrd="1" destOrd="0" presId="urn:microsoft.com/office/officeart/2005/8/layout/orgChart1"/>
    <dgm:cxn modelId="{7D68F9C8-5F17-48CC-B897-33D5288B4F5F}" type="presOf" srcId="{7D8BB90A-0D6A-4818-B7E3-737297E21AE3}" destId="{A803263C-68EF-4FA2-B47F-4A088E76DDF8}" srcOrd="0" destOrd="0" presId="urn:microsoft.com/office/officeart/2005/8/layout/orgChart1"/>
    <dgm:cxn modelId="{318311CF-5ED9-470D-BFA5-5F060F90E3EA}" type="presOf" srcId="{1BAD4D70-1AE2-4073-8D2A-5864FCBE9FD9}" destId="{18C3DCD4-6CE8-431A-9A19-F732B39728BD}" srcOrd="0" destOrd="0" presId="urn:microsoft.com/office/officeart/2005/8/layout/orgChart1"/>
    <dgm:cxn modelId="{839FFAD3-42FE-4FFD-94D1-60918AEA5C90}" type="presOf" srcId="{29644B41-1B8A-40D4-8AD5-5A00654FFA03}" destId="{5D1C37ED-E3F2-4FA7-BCD3-C46CF217B543}" srcOrd="0" destOrd="0" presId="urn:microsoft.com/office/officeart/2005/8/layout/orgChart1"/>
    <dgm:cxn modelId="{EF5D9ED4-433E-4CED-90DD-1F9C04130D2A}" type="presOf" srcId="{4BD797CE-A296-4EF6-8A56-1309218A44F4}" destId="{0067B3B0-D4DA-4974-9493-9C8EC486CD8D}" srcOrd="0" destOrd="0" presId="urn:microsoft.com/office/officeart/2005/8/layout/orgChart1"/>
    <dgm:cxn modelId="{062A5BD5-3D14-4FD7-952D-1D33BF0D9907}" type="presOf" srcId="{964951BC-849E-4D07-A169-C0B052870E23}" destId="{2AED5A75-08E8-4361-BE11-A967E119D0F8}" srcOrd="0" destOrd="0" presId="urn:microsoft.com/office/officeart/2005/8/layout/orgChart1"/>
    <dgm:cxn modelId="{48D44FD9-E3FE-4F09-91B2-82ABFD6ADC09}" type="presOf" srcId="{A90B20E3-1E5D-4D77-B72A-48EF07F9A9B4}" destId="{EAA4A476-8BD8-4ADB-B2E1-629C72B79185}" srcOrd="0" destOrd="0" presId="urn:microsoft.com/office/officeart/2005/8/layout/orgChart1"/>
    <dgm:cxn modelId="{42F691EB-C0B9-4A2A-A145-779BBE51D951}" type="presOf" srcId="{AAB23066-6E72-4FBF-8433-1D4A0B377DF7}" destId="{1CE83A66-2B0E-4F91-8AEF-7DFB8BBBE336}" srcOrd="0" destOrd="0" presId="urn:microsoft.com/office/officeart/2005/8/layout/orgChart1"/>
    <dgm:cxn modelId="{51A11AED-23C1-4B92-B4C3-395B267C62D7}" srcId="{A90B20E3-1E5D-4D77-B72A-48EF07F9A9B4}" destId="{E5C29A69-0E57-4FC1-A4DB-345D4E6212E1}" srcOrd="0" destOrd="0" parTransId="{AF1E40D3-AC6F-4E8E-AF57-C75D3290820B}" sibTransId="{0C7A535B-AFA6-43B8-9D83-7CC4000F2CBC}"/>
    <dgm:cxn modelId="{021733FE-F6F1-48BE-A124-A4FAD19252E6}" srcId="{A90B20E3-1E5D-4D77-B72A-48EF07F9A9B4}" destId="{29644B41-1B8A-40D4-8AD5-5A00654FFA03}" srcOrd="3" destOrd="0" parTransId="{91939737-A2BF-467D-9E7D-5F3B2D1692AB}" sibTransId="{DAF83E50-6D80-4A54-A14A-754A963FB1F2}"/>
    <dgm:cxn modelId="{B56D4AFE-6955-4C75-AE3C-F5AE36DBB6A0}" type="presOf" srcId="{4BD797CE-A296-4EF6-8A56-1309218A44F4}" destId="{C5E8DC8E-51C6-44D0-8DE4-AF9104150491}" srcOrd="1" destOrd="0" presId="urn:microsoft.com/office/officeart/2005/8/layout/orgChart1"/>
    <dgm:cxn modelId="{D0A82CD5-411E-4551-92BC-C1D05966A7BC}" type="presParOf" srcId="{1CE83A66-2B0E-4F91-8AEF-7DFB8BBBE336}" destId="{59B728C4-72A6-4085-90A9-A548C267E24D}" srcOrd="0" destOrd="0" presId="urn:microsoft.com/office/officeart/2005/8/layout/orgChart1"/>
    <dgm:cxn modelId="{378799EF-0F2F-428A-87A3-30DEAA25A565}" type="presParOf" srcId="{59B728C4-72A6-4085-90A9-A548C267E24D}" destId="{70713831-DF1B-454B-9611-0A26F475B0E2}" srcOrd="0" destOrd="0" presId="urn:microsoft.com/office/officeart/2005/8/layout/orgChart1"/>
    <dgm:cxn modelId="{12D8E3EB-CE8B-4546-B8E9-80103AB2A2D6}" type="presParOf" srcId="{70713831-DF1B-454B-9611-0A26F475B0E2}" destId="{EAA4A476-8BD8-4ADB-B2E1-629C72B79185}" srcOrd="0" destOrd="0" presId="urn:microsoft.com/office/officeart/2005/8/layout/orgChart1"/>
    <dgm:cxn modelId="{B53F003A-0032-41D5-9AD9-68F34D807F8C}" type="presParOf" srcId="{70713831-DF1B-454B-9611-0A26F475B0E2}" destId="{D502BBDA-BFFA-4A20-A175-36DBFE32FBF6}" srcOrd="1" destOrd="0" presId="urn:microsoft.com/office/officeart/2005/8/layout/orgChart1"/>
    <dgm:cxn modelId="{2F5C109F-A26C-4818-91B6-368CF8721E92}" type="presParOf" srcId="{59B728C4-72A6-4085-90A9-A548C267E24D}" destId="{73E76F69-C55C-4D85-B7FE-1715BD7897FF}" srcOrd="1" destOrd="0" presId="urn:microsoft.com/office/officeart/2005/8/layout/orgChart1"/>
    <dgm:cxn modelId="{39D842FD-CD93-417F-A721-F8077EA4A441}" type="presParOf" srcId="{73E76F69-C55C-4D85-B7FE-1715BD7897FF}" destId="{5C0CD64B-B540-499B-994E-86E5F548509A}" srcOrd="0" destOrd="0" presId="urn:microsoft.com/office/officeart/2005/8/layout/orgChart1"/>
    <dgm:cxn modelId="{03EA5778-D10B-480A-A99D-2F60BAADB5CA}" type="presParOf" srcId="{73E76F69-C55C-4D85-B7FE-1715BD7897FF}" destId="{DBDA0996-7FAB-4E4F-81A2-C1A32C64C875}" srcOrd="1" destOrd="0" presId="urn:microsoft.com/office/officeart/2005/8/layout/orgChart1"/>
    <dgm:cxn modelId="{B8A091E1-4C9D-4831-95F5-27E914EAC737}" type="presParOf" srcId="{DBDA0996-7FAB-4E4F-81A2-C1A32C64C875}" destId="{1FD3F152-2A68-495B-9DA9-5DDFE98F3F2F}" srcOrd="0" destOrd="0" presId="urn:microsoft.com/office/officeart/2005/8/layout/orgChart1"/>
    <dgm:cxn modelId="{30580A73-5B40-4182-9D6F-83D28C7DC2FE}" type="presParOf" srcId="{1FD3F152-2A68-495B-9DA9-5DDFE98F3F2F}" destId="{6ABCE21F-3503-46CC-9D5E-3FBCA685A9D9}" srcOrd="0" destOrd="0" presId="urn:microsoft.com/office/officeart/2005/8/layout/orgChart1"/>
    <dgm:cxn modelId="{C99E3703-6DA5-4BCE-860C-79C73FE51251}" type="presParOf" srcId="{1FD3F152-2A68-495B-9DA9-5DDFE98F3F2F}" destId="{062A5C99-C9E3-40B1-A9DC-405D3A2E12BB}" srcOrd="1" destOrd="0" presId="urn:microsoft.com/office/officeart/2005/8/layout/orgChart1"/>
    <dgm:cxn modelId="{D1D14EEA-5242-45DC-A2CF-CD8AAD61035A}" type="presParOf" srcId="{DBDA0996-7FAB-4E4F-81A2-C1A32C64C875}" destId="{ACC75451-1FB1-42DC-B156-58E76A0A7252}" srcOrd="1" destOrd="0" presId="urn:microsoft.com/office/officeart/2005/8/layout/orgChart1"/>
    <dgm:cxn modelId="{C78CA9D7-B3FF-4319-9A36-1E288B150B1E}" type="presParOf" srcId="{DBDA0996-7FAB-4E4F-81A2-C1A32C64C875}" destId="{A27A020C-FBF1-4E16-9297-3AB4F0B025B2}" srcOrd="2" destOrd="0" presId="urn:microsoft.com/office/officeart/2005/8/layout/orgChart1"/>
    <dgm:cxn modelId="{7DCCB0D5-0602-4F87-A522-F7D89B440826}" type="presParOf" srcId="{73E76F69-C55C-4D85-B7FE-1715BD7897FF}" destId="{2AED5A75-08E8-4361-BE11-A967E119D0F8}" srcOrd="2" destOrd="0" presId="urn:microsoft.com/office/officeart/2005/8/layout/orgChart1"/>
    <dgm:cxn modelId="{99AB2BEC-B52D-4CAB-901D-09348AE95713}" type="presParOf" srcId="{73E76F69-C55C-4D85-B7FE-1715BD7897FF}" destId="{BFD9ED99-066D-4960-8D24-8E475E617937}" srcOrd="3" destOrd="0" presId="urn:microsoft.com/office/officeart/2005/8/layout/orgChart1"/>
    <dgm:cxn modelId="{EEC40411-A3E3-4279-9890-9EEDA0676D8D}" type="presParOf" srcId="{BFD9ED99-066D-4960-8D24-8E475E617937}" destId="{BA17A39F-E32D-4338-AAD7-15786A1C2F6A}" srcOrd="0" destOrd="0" presId="urn:microsoft.com/office/officeart/2005/8/layout/orgChart1"/>
    <dgm:cxn modelId="{A6004974-A0A9-4FCA-948A-B4EC00A1E77C}" type="presParOf" srcId="{BA17A39F-E32D-4338-AAD7-15786A1C2F6A}" destId="{18C3DCD4-6CE8-431A-9A19-F732B39728BD}" srcOrd="0" destOrd="0" presId="urn:microsoft.com/office/officeart/2005/8/layout/orgChart1"/>
    <dgm:cxn modelId="{CEA4F934-35DA-4441-B37D-3B8665AB27B9}" type="presParOf" srcId="{BA17A39F-E32D-4338-AAD7-15786A1C2F6A}" destId="{5FE6C8FA-C9A7-42E4-A863-C7C97AEA5F88}" srcOrd="1" destOrd="0" presId="urn:microsoft.com/office/officeart/2005/8/layout/orgChart1"/>
    <dgm:cxn modelId="{B436DC1C-74DD-4925-8C3F-59442B4898CA}" type="presParOf" srcId="{BFD9ED99-066D-4960-8D24-8E475E617937}" destId="{A58C507E-0C1E-4C03-9885-D4B6A0B9F93F}" srcOrd="1" destOrd="0" presId="urn:microsoft.com/office/officeart/2005/8/layout/orgChart1"/>
    <dgm:cxn modelId="{8F06A8BF-3736-456E-9477-F508851B80C1}" type="presParOf" srcId="{BFD9ED99-066D-4960-8D24-8E475E617937}" destId="{CE11F195-FD39-4FCA-BBDA-A5E346E12240}" srcOrd="2" destOrd="0" presId="urn:microsoft.com/office/officeart/2005/8/layout/orgChart1"/>
    <dgm:cxn modelId="{4744C67D-3DC8-4517-8BFA-19F034B171CC}" type="presParOf" srcId="{73E76F69-C55C-4D85-B7FE-1715BD7897FF}" destId="{FB342FD9-8F05-4AD5-8B62-8599CAF8D486}" srcOrd="4" destOrd="0" presId="urn:microsoft.com/office/officeart/2005/8/layout/orgChart1"/>
    <dgm:cxn modelId="{DB48B150-6E55-4495-A355-7879966E19FD}" type="presParOf" srcId="{73E76F69-C55C-4D85-B7FE-1715BD7897FF}" destId="{93CCE2ED-CCF4-4DA1-B4BE-02A4270EFBAC}" srcOrd="5" destOrd="0" presId="urn:microsoft.com/office/officeart/2005/8/layout/orgChart1"/>
    <dgm:cxn modelId="{CF5BB36D-8581-4D99-8341-D1F2FE7A4172}" type="presParOf" srcId="{93CCE2ED-CCF4-4DA1-B4BE-02A4270EFBAC}" destId="{56130B4E-57DA-4867-ADCE-515CF4415E9F}" srcOrd="0" destOrd="0" presId="urn:microsoft.com/office/officeart/2005/8/layout/orgChart1"/>
    <dgm:cxn modelId="{5BE7F8F4-40A6-4B9D-AB17-1BE5A3765AC9}" type="presParOf" srcId="{56130B4E-57DA-4867-ADCE-515CF4415E9F}" destId="{0067B3B0-D4DA-4974-9493-9C8EC486CD8D}" srcOrd="0" destOrd="0" presId="urn:microsoft.com/office/officeart/2005/8/layout/orgChart1"/>
    <dgm:cxn modelId="{7E79B680-34E1-446A-B2C9-B6503178FEF3}" type="presParOf" srcId="{56130B4E-57DA-4867-ADCE-515CF4415E9F}" destId="{C5E8DC8E-51C6-44D0-8DE4-AF9104150491}" srcOrd="1" destOrd="0" presId="urn:microsoft.com/office/officeart/2005/8/layout/orgChart1"/>
    <dgm:cxn modelId="{DB432B24-1B96-4B13-989D-A65BEFC97AEB}" type="presParOf" srcId="{93CCE2ED-CCF4-4DA1-B4BE-02A4270EFBAC}" destId="{3157704A-DBDA-45AA-A14E-752BFB5F193A}" srcOrd="1" destOrd="0" presId="urn:microsoft.com/office/officeart/2005/8/layout/orgChart1"/>
    <dgm:cxn modelId="{DDA9C9E0-4356-4B3A-A215-13761A1D5FCE}" type="presParOf" srcId="{93CCE2ED-CCF4-4DA1-B4BE-02A4270EFBAC}" destId="{8568A256-E198-4426-A49E-B02B32588D71}" srcOrd="2" destOrd="0" presId="urn:microsoft.com/office/officeart/2005/8/layout/orgChart1"/>
    <dgm:cxn modelId="{F389EBD9-CB51-4E3F-89CC-769F5948EFE0}" type="presParOf" srcId="{73E76F69-C55C-4D85-B7FE-1715BD7897FF}" destId="{87048162-3271-429C-A49F-9FA60141EB28}" srcOrd="6" destOrd="0" presId="urn:microsoft.com/office/officeart/2005/8/layout/orgChart1"/>
    <dgm:cxn modelId="{C903CE5D-740F-42F0-88A5-465D98D3E008}" type="presParOf" srcId="{73E76F69-C55C-4D85-B7FE-1715BD7897FF}" destId="{78C8F174-26E8-4C6D-8EB5-C7E0A7CB8222}" srcOrd="7" destOrd="0" presId="urn:microsoft.com/office/officeart/2005/8/layout/orgChart1"/>
    <dgm:cxn modelId="{22A62D28-182E-4055-A3B2-F2DB155C2740}" type="presParOf" srcId="{78C8F174-26E8-4C6D-8EB5-C7E0A7CB8222}" destId="{9645219B-6EA3-459B-B675-6D3BA498BBCD}" srcOrd="0" destOrd="0" presId="urn:microsoft.com/office/officeart/2005/8/layout/orgChart1"/>
    <dgm:cxn modelId="{F932BEE8-8F8F-4D75-A3A5-601C59941659}" type="presParOf" srcId="{9645219B-6EA3-459B-B675-6D3BA498BBCD}" destId="{5D1C37ED-E3F2-4FA7-BCD3-C46CF217B543}" srcOrd="0" destOrd="0" presId="urn:microsoft.com/office/officeart/2005/8/layout/orgChart1"/>
    <dgm:cxn modelId="{E915BD38-71DC-4508-9589-13E241D812FB}" type="presParOf" srcId="{9645219B-6EA3-459B-B675-6D3BA498BBCD}" destId="{2F83E739-A35E-42BC-B94A-8C884560A3CF}" srcOrd="1" destOrd="0" presId="urn:microsoft.com/office/officeart/2005/8/layout/orgChart1"/>
    <dgm:cxn modelId="{6E24DE96-AEA2-41EF-A624-BA3E63EEE2CE}" type="presParOf" srcId="{78C8F174-26E8-4C6D-8EB5-C7E0A7CB8222}" destId="{994F6528-E3E6-4A4A-BB24-1054CBF2FA51}" srcOrd="1" destOrd="0" presId="urn:microsoft.com/office/officeart/2005/8/layout/orgChart1"/>
    <dgm:cxn modelId="{A45F3339-3A3E-46D5-B614-7DFC8DC83ECD}" type="presParOf" srcId="{78C8F174-26E8-4C6D-8EB5-C7E0A7CB8222}" destId="{1EB52C6D-9DDE-41B4-8317-86CC784C1299}" srcOrd="2" destOrd="0" presId="urn:microsoft.com/office/officeart/2005/8/layout/orgChart1"/>
    <dgm:cxn modelId="{9EA622D5-23C1-485F-896B-E6DB374D9A3C}" type="presParOf" srcId="{73E76F69-C55C-4D85-B7FE-1715BD7897FF}" destId="{A803263C-68EF-4FA2-B47F-4A088E76DDF8}" srcOrd="8" destOrd="0" presId="urn:microsoft.com/office/officeart/2005/8/layout/orgChart1"/>
    <dgm:cxn modelId="{61F0DC04-1DB2-4FF0-8C66-C9E1101D36AF}" type="presParOf" srcId="{73E76F69-C55C-4D85-B7FE-1715BD7897FF}" destId="{E471FB8B-35CA-4515-AFB5-DAEB5017DD9B}" srcOrd="9" destOrd="0" presId="urn:microsoft.com/office/officeart/2005/8/layout/orgChart1"/>
    <dgm:cxn modelId="{6D08F253-1865-4B40-BE05-D06548DA4F48}" type="presParOf" srcId="{E471FB8B-35CA-4515-AFB5-DAEB5017DD9B}" destId="{AD950890-2A51-47B7-9C9B-B2D79D20A8CE}" srcOrd="0" destOrd="0" presId="urn:microsoft.com/office/officeart/2005/8/layout/orgChart1"/>
    <dgm:cxn modelId="{B3B9DEA0-55C3-49ED-ACBB-AFBF3E1D169F}" type="presParOf" srcId="{AD950890-2A51-47B7-9C9B-B2D79D20A8CE}" destId="{F7C767FA-7FF5-4081-A752-0C7A0201F1C7}" srcOrd="0" destOrd="0" presId="urn:microsoft.com/office/officeart/2005/8/layout/orgChart1"/>
    <dgm:cxn modelId="{50539C5A-498F-44BB-BD69-670DA362B361}" type="presParOf" srcId="{AD950890-2A51-47B7-9C9B-B2D79D20A8CE}" destId="{71669C07-95D5-4797-85F3-9EF129936D91}" srcOrd="1" destOrd="0" presId="urn:microsoft.com/office/officeart/2005/8/layout/orgChart1"/>
    <dgm:cxn modelId="{70E85D3A-C422-4DAD-BD84-0F790B59BCB2}" type="presParOf" srcId="{E471FB8B-35CA-4515-AFB5-DAEB5017DD9B}" destId="{6C7C170E-FC52-4501-8F1F-F35CD44E6376}" srcOrd="1" destOrd="0" presId="urn:microsoft.com/office/officeart/2005/8/layout/orgChart1"/>
    <dgm:cxn modelId="{55EC6349-1458-4EAE-BCC1-FD432C81E5A7}" type="presParOf" srcId="{E471FB8B-35CA-4515-AFB5-DAEB5017DD9B}" destId="{72B6357D-3A68-46B1-975C-0074A758425E}" srcOrd="2" destOrd="0" presId="urn:microsoft.com/office/officeart/2005/8/layout/orgChart1"/>
    <dgm:cxn modelId="{47FDAAEF-8298-4BC6-9A3E-73B2B5C3A03E}" type="presParOf" srcId="{59B728C4-72A6-4085-90A9-A548C267E24D}" destId="{CE175958-69A7-4AE4-95EB-BDF2D6E349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3263C-68EF-4FA2-B47F-4A088E76DDF8}">
      <dsp:nvSpPr>
        <dsp:cNvPr id="0" name=""/>
        <dsp:cNvSpPr/>
      </dsp:nvSpPr>
      <dsp:spPr>
        <a:xfrm>
          <a:off x="3048000" y="1868023"/>
          <a:ext cx="2525650" cy="295370"/>
        </a:xfrm>
        <a:custGeom>
          <a:avLst/>
          <a:gdLst/>
          <a:ahLst/>
          <a:cxnLst/>
          <a:rect l="0" t="0" r="0" b="0"/>
          <a:pathLst>
            <a:path>
              <a:moveTo>
                <a:pt x="0" y="0"/>
              </a:moveTo>
              <a:lnTo>
                <a:pt x="0" y="185786"/>
              </a:lnTo>
              <a:lnTo>
                <a:pt x="2525650" y="185786"/>
              </a:lnTo>
              <a:lnTo>
                <a:pt x="2525650" y="295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48162-3271-429C-A49F-9FA60141EB28}">
      <dsp:nvSpPr>
        <dsp:cNvPr id="0" name=""/>
        <dsp:cNvSpPr/>
      </dsp:nvSpPr>
      <dsp:spPr>
        <a:xfrm>
          <a:off x="3048000" y="1868023"/>
          <a:ext cx="1262825" cy="295370"/>
        </a:xfrm>
        <a:custGeom>
          <a:avLst/>
          <a:gdLst/>
          <a:ahLst/>
          <a:cxnLst/>
          <a:rect l="0" t="0" r="0" b="0"/>
          <a:pathLst>
            <a:path>
              <a:moveTo>
                <a:pt x="0" y="0"/>
              </a:moveTo>
              <a:lnTo>
                <a:pt x="0" y="185786"/>
              </a:lnTo>
              <a:lnTo>
                <a:pt x="1262825" y="185786"/>
              </a:lnTo>
              <a:lnTo>
                <a:pt x="1262825" y="295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42FD9-8F05-4AD5-8B62-8599CAF8D486}">
      <dsp:nvSpPr>
        <dsp:cNvPr id="0" name=""/>
        <dsp:cNvSpPr/>
      </dsp:nvSpPr>
      <dsp:spPr>
        <a:xfrm>
          <a:off x="3002280" y="1868023"/>
          <a:ext cx="91440" cy="295370"/>
        </a:xfrm>
        <a:custGeom>
          <a:avLst/>
          <a:gdLst/>
          <a:ahLst/>
          <a:cxnLst/>
          <a:rect l="0" t="0" r="0" b="0"/>
          <a:pathLst>
            <a:path>
              <a:moveTo>
                <a:pt x="45720" y="0"/>
              </a:moveTo>
              <a:lnTo>
                <a:pt x="45720" y="295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ED5A75-08E8-4361-BE11-A967E119D0F8}">
      <dsp:nvSpPr>
        <dsp:cNvPr id="0" name=""/>
        <dsp:cNvSpPr/>
      </dsp:nvSpPr>
      <dsp:spPr>
        <a:xfrm>
          <a:off x="1785174" y="1868023"/>
          <a:ext cx="1262825" cy="295370"/>
        </a:xfrm>
        <a:custGeom>
          <a:avLst/>
          <a:gdLst/>
          <a:ahLst/>
          <a:cxnLst/>
          <a:rect l="0" t="0" r="0" b="0"/>
          <a:pathLst>
            <a:path>
              <a:moveTo>
                <a:pt x="1262825" y="0"/>
              </a:moveTo>
              <a:lnTo>
                <a:pt x="1262825" y="185786"/>
              </a:lnTo>
              <a:lnTo>
                <a:pt x="0" y="185786"/>
              </a:lnTo>
              <a:lnTo>
                <a:pt x="0" y="295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CD64B-B540-499B-994E-86E5F548509A}">
      <dsp:nvSpPr>
        <dsp:cNvPr id="0" name=""/>
        <dsp:cNvSpPr/>
      </dsp:nvSpPr>
      <dsp:spPr>
        <a:xfrm>
          <a:off x="522349" y="1868023"/>
          <a:ext cx="2525650" cy="295370"/>
        </a:xfrm>
        <a:custGeom>
          <a:avLst/>
          <a:gdLst/>
          <a:ahLst/>
          <a:cxnLst/>
          <a:rect l="0" t="0" r="0" b="0"/>
          <a:pathLst>
            <a:path>
              <a:moveTo>
                <a:pt x="2525650" y="0"/>
              </a:moveTo>
              <a:lnTo>
                <a:pt x="2525650" y="185786"/>
              </a:lnTo>
              <a:lnTo>
                <a:pt x="0" y="185786"/>
              </a:lnTo>
              <a:lnTo>
                <a:pt x="0" y="2953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A4A476-8BD8-4ADB-B2E1-629C72B79185}">
      <dsp:nvSpPr>
        <dsp:cNvPr id="0" name=""/>
        <dsp:cNvSpPr/>
      </dsp:nvSpPr>
      <dsp:spPr>
        <a:xfrm>
          <a:off x="2526171" y="1041399"/>
          <a:ext cx="1043657" cy="8266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Optics Sub-System Manager</a:t>
          </a:r>
          <a:br>
            <a:rPr lang="en-US" sz="1200" kern="1200" dirty="0"/>
          </a:br>
          <a:r>
            <a:rPr lang="en-US" sz="1200" kern="1200" dirty="0"/>
            <a:t>Justin Wolfe</a:t>
          </a:r>
        </a:p>
      </dsp:txBody>
      <dsp:txXfrm>
        <a:off x="2526171" y="1041399"/>
        <a:ext cx="1043657" cy="826623"/>
      </dsp:txXfrm>
    </dsp:sp>
    <dsp:sp modelId="{6ABCE21F-3503-46CC-9D5E-3FBCA685A9D9}">
      <dsp:nvSpPr>
        <dsp:cNvPr id="0" name=""/>
        <dsp:cNvSpPr/>
      </dsp:nvSpPr>
      <dsp:spPr>
        <a:xfrm>
          <a:off x="520" y="2163393"/>
          <a:ext cx="1043657" cy="783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Filter Production</a:t>
          </a:r>
          <a:br>
            <a:rPr lang="en-US" sz="1200" kern="1200" dirty="0"/>
          </a:br>
          <a:r>
            <a:rPr lang="en-US" sz="1200" kern="1200" dirty="0"/>
            <a:t>Simon Cohen</a:t>
          </a:r>
        </a:p>
      </dsp:txBody>
      <dsp:txXfrm>
        <a:off x="520" y="2163393"/>
        <a:ext cx="1043657" cy="783003"/>
      </dsp:txXfrm>
    </dsp:sp>
    <dsp:sp modelId="{18C3DCD4-6CE8-431A-9A19-F732B39728BD}">
      <dsp:nvSpPr>
        <dsp:cNvPr id="0" name=""/>
        <dsp:cNvSpPr/>
      </dsp:nvSpPr>
      <dsp:spPr>
        <a:xfrm>
          <a:off x="1263346" y="2163393"/>
          <a:ext cx="1043657" cy="783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Filter Assembly and Integration</a:t>
          </a:r>
        </a:p>
        <a:p>
          <a:pPr marL="0" lvl="0" indent="0" algn="ctr" defTabSz="533400">
            <a:lnSpc>
              <a:spcPct val="90000"/>
            </a:lnSpc>
            <a:spcBef>
              <a:spcPct val="0"/>
            </a:spcBef>
            <a:spcAft>
              <a:spcPct val="35000"/>
            </a:spcAft>
            <a:buNone/>
          </a:pPr>
          <a:r>
            <a:rPr lang="en-US" sz="1200" kern="1200" dirty="0"/>
            <a:t>Francisco Arredondo</a:t>
          </a:r>
        </a:p>
      </dsp:txBody>
      <dsp:txXfrm>
        <a:off x="1263346" y="2163393"/>
        <a:ext cx="1043657" cy="783003"/>
      </dsp:txXfrm>
    </dsp:sp>
    <dsp:sp modelId="{0067B3B0-D4DA-4974-9493-9C8EC486CD8D}">
      <dsp:nvSpPr>
        <dsp:cNvPr id="0" name=""/>
        <dsp:cNvSpPr/>
      </dsp:nvSpPr>
      <dsp:spPr>
        <a:xfrm>
          <a:off x="2526171" y="2163393"/>
          <a:ext cx="1043657" cy="783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Contract Administrator</a:t>
          </a:r>
          <a:br>
            <a:rPr lang="en-US" sz="1200" kern="1200" dirty="0"/>
          </a:br>
          <a:r>
            <a:rPr lang="en-US" sz="1200" kern="1200" dirty="0"/>
            <a:t>Angela Tanner</a:t>
          </a:r>
        </a:p>
      </dsp:txBody>
      <dsp:txXfrm>
        <a:off x="2526171" y="2163393"/>
        <a:ext cx="1043657" cy="783003"/>
      </dsp:txXfrm>
    </dsp:sp>
    <dsp:sp modelId="{5D1C37ED-E3F2-4FA7-BCD3-C46CF217B543}">
      <dsp:nvSpPr>
        <dsp:cNvPr id="0" name=""/>
        <dsp:cNvSpPr/>
      </dsp:nvSpPr>
      <dsp:spPr>
        <a:xfrm>
          <a:off x="3788996" y="2163393"/>
          <a:ext cx="1043657" cy="783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Mechanical Engineering</a:t>
          </a:r>
          <a:br>
            <a:rPr lang="en-US" sz="1200" kern="1200" dirty="0"/>
          </a:br>
          <a:r>
            <a:rPr lang="en-US" sz="1200" kern="1200" dirty="0"/>
            <a:t>Jeremy Huckins</a:t>
          </a:r>
        </a:p>
      </dsp:txBody>
      <dsp:txXfrm>
        <a:off x="3788996" y="2163393"/>
        <a:ext cx="1043657" cy="783003"/>
      </dsp:txXfrm>
    </dsp:sp>
    <dsp:sp modelId="{F7C767FA-7FF5-4081-A752-0C7A0201F1C7}">
      <dsp:nvSpPr>
        <dsp:cNvPr id="0" name=""/>
        <dsp:cNvSpPr/>
      </dsp:nvSpPr>
      <dsp:spPr>
        <a:xfrm>
          <a:off x="5051821" y="2163393"/>
          <a:ext cx="1043657" cy="783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Optical Engineering</a:t>
          </a:r>
          <a:br>
            <a:rPr lang="en-US" sz="1200" kern="1200" dirty="0"/>
          </a:br>
          <a:r>
            <a:rPr lang="en-US" sz="1200" kern="1200" dirty="0"/>
            <a:t>Brian Bauman</a:t>
          </a:r>
        </a:p>
      </dsp:txBody>
      <dsp:txXfrm>
        <a:off x="5051821" y="2163393"/>
        <a:ext cx="1043657" cy="7830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7/29/2019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laceHolder 1"/>
          <p:cNvSpPr>
            <a:spLocks noGrp="1" noRot="1" noChangeAspect="1"/>
          </p:cNvSpPr>
          <p:nvPr>
            <p:ph type="sldImg"/>
          </p:nvPr>
        </p:nvSpPr>
        <p:spPr>
          <a:xfrm>
            <a:off x="-106363" y="593725"/>
            <a:ext cx="7197726" cy="4049713"/>
          </a:xfrm>
          <a:prstGeom prst="rect">
            <a:avLst/>
          </a:prstGeom>
        </p:spPr>
      </p:sp>
      <p:sp>
        <p:nvSpPr>
          <p:cNvPr id="627" name="TextShape 2"/>
          <p:cNvSpPr txBox="1"/>
          <p:nvPr/>
        </p:nvSpPr>
        <p:spPr>
          <a:xfrm>
            <a:off x="3884760" y="8685360"/>
            <a:ext cx="2971440" cy="456840"/>
          </a:xfrm>
          <a:prstGeom prst="rect">
            <a:avLst/>
          </a:prstGeom>
          <a:noFill/>
          <a:ln>
            <a:noFill/>
          </a:ln>
        </p:spPr>
        <p:txBody>
          <a:bodyPr anchor="b"/>
          <a:lstStyle/>
          <a:p>
            <a:pPr algn="r">
              <a:lnSpc>
                <a:spcPct val="100000"/>
              </a:lnSpc>
            </a:pPr>
            <a:fld id="{45402044-6265-4DB0-BA84-7880AA35355A}" type="slidenum">
              <a:rPr lang="en-US" sz="1200" b="0" strike="noStrike" spc="-1">
                <a:solidFill>
                  <a:srgbClr val="000000"/>
                </a:solidFill>
                <a:latin typeface="+mn-lt"/>
                <a:ea typeface="+mn-ea"/>
              </a:rPr>
              <a:t>8</a:t>
            </a:fld>
            <a:endParaRPr lang="en-US" sz="1200" b="0" strike="noStrike" spc="-1">
              <a:latin typeface="Times New Roman"/>
            </a:endParaRPr>
          </a:p>
        </p:txBody>
      </p:sp>
      <p:sp>
        <p:nvSpPr>
          <p:cNvPr id="628" name="PlaceHolder 3"/>
          <p:cNvSpPr>
            <a:spLocks noGrp="1"/>
          </p:cNvSpPr>
          <p:nvPr>
            <p:ph type="body"/>
          </p:nvPr>
        </p:nvSpPr>
        <p:spPr>
          <a:xfrm>
            <a:off x="644400" y="4993920"/>
            <a:ext cx="5588280" cy="3664440"/>
          </a:xfrm>
          <a:prstGeom prst="rect">
            <a:avLst/>
          </a:prstGeom>
        </p:spPr>
        <p:txBody>
          <a:bodyPr/>
          <a:lstStyle/>
          <a:p>
            <a:endParaRPr lang="en-US"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endParaRPr lang="en-US">
              <a:latin typeface="Arial" charset="0"/>
              <a:ea typeface="ＭＳ Ｐゴシック" pitchFamily="34" charset="-128"/>
            </a:endParaRPr>
          </a:p>
        </p:txBody>
      </p:sp>
    </p:spTree>
    <p:extLst>
      <p:ext uri="{BB962C8B-B14F-4D97-AF65-F5344CB8AC3E}">
        <p14:creationId xmlns:p14="http://schemas.microsoft.com/office/powerpoint/2010/main" val="178458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AF1A68-9488-4ED3-B5BB-4A92097A9374}" type="slidenum">
              <a:rPr lang="en-US" smtClean="0"/>
              <a:pPr/>
              <a:t>31</a:t>
            </a:fld>
            <a:endParaRPr lang="en-US" dirty="0"/>
          </a:p>
        </p:txBody>
      </p:sp>
    </p:spTree>
    <p:extLst>
      <p:ext uri="{BB962C8B-B14F-4D97-AF65-F5344CB8AC3E}">
        <p14:creationId xmlns:p14="http://schemas.microsoft.com/office/powerpoint/2010/main" val="4029143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a:stretch>
            <a:fillRect/>
          </a:stretch>
        </p:blipFill>
        <p:spPr>
          <a:xfrm>
            <a:off x="2819400" y="2266950"/>
            <a:ext cx="3465806" cy="248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a:stretch>
            <a:fillRect/>
          </a:stretch>
        </p:blipFill>
        <p:spPr>
          <a:xfrm>
            <a:off x="2209800" y="1657350"/>
            <a:ext cx="4657990" cy="35982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2"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4800600"/>
            <a:ext cx="4126528" cy="235745"/>
          </a:xfrm>
          <a:prstGeom prst="rect">
            <a:avLst/>
          </a:prstGeom>
        </p:spPr>
        <p:txBody>
          <a:bodyPr/>
          <a:lstStyle>
            <a:lvl1pPr algn="l">
              <a:defRPr sz="825" b="0">
                <a:solidFill>
                  <a:schemeClr val="tx1"/>
                </a:solidFill>
              </a:defRPr>
            </a:lvl1pPr>
          </a:lstStyle>
          <a:p>
            <a:r>
              <a:rPr lang="en-US" dirty="0" err="1"/>
              <a:t>LSSTCam</a:t>
            </a:r>
            <a:r>
              <a:rPr lang="en-US" dirty="0"/>
              <a:t> April, 2018 – March Data</a:t>
            </a:r>
          </a:p>
        </p:txBody>
      </p:sp>
      <p:sp>
        <p:nvSpPr>
          <p:cNvPr id="16" name="Content Placeholder 15"/>
          <p:cNvSpPr>
            <a:spLocks noGrp="1"/>
          </p:cNvSpPr>
          <p:nvPr>
            <p:ph sz="quarter" idx="14"/>
          </p:nvPr>
        </p:nvSpPr>
        <p:spPr>
          <a:xfrm>
            <a:off x="457200" y="932688"/>
            <a:ext cx="8108950" cy="379914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13643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33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62" r:id="rId9"/>
    <p:sldLayoutId id="2147483672" r:id="rId10"/>
    <p:sldLayoutId id="2147483673" r:id="rId11"/>
    <p:sldLayoutId id="2147483671" r:id="rId12"/>
    <p:sldLayoutId id="2147483667" r:id="rId13"/>
    <p:sldLayoutId id="2147483668" r:id="rId14"/>
    <p:sldLayoutId id="2147483675" r:id="rId15"/>
    <p:sldLayoutId id="2147483676" r:id="rId16"/>
    <p:sldLayoutId id="2147483677" r:id="rId17"/>
    <p:sldLayoutId id="2147483678" r:id="rId18"/>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confluence.slac.stanford.edu/display/LSSTCAMREV/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LSST Camera</a:t>
            </a:r>
            <a:br>
              <a:rPr lang="en-US" dirty="0"/>
            </a:br>
            <a:r>
              <a:rPr lang="en-US" dirty="0"/>
              <a:t>Optics Sub-System Status</a:t>
            </a:r>
            <a:br>
              <a:rPr lang="en-US" dirty="0"/>
            </a:br>
            <a:br>
              <a:rPr lang="en-US" dirty="0"/>
            </a:br>
            <a:r>
              <a:rPr lang="en-US" dirty="0"/>
              <a:t>Justin Wolfe</a:t>
            </a:r>
            <a:br>
              <a:rPr lang="en-US" dirty="0"/>
            </a:br>
            <a:r>
              <a:rPr lang="en-US" dirty="0"/>
              <a:t>LSST Camera Optics Sub-System Manager</a:t>
            </a:r>
            <a:br>
              <a:rPr lang="en-US" dirty="0"/>
            </a:br>
            <a:br>
              <a:rPr lang="en-US" dirty="0"/>
            </a:br>
            <a:r>
              <a:rPr lang="en-US" dirty="0"/>
              <a:t>NSF/DOE Joint Status Review</a:t>
            </a:r>
            <a:br>
              <a:rPr lang="en-US" dirty="0"/>
            </a:br>
            <a:r>
              <a:rPr lang="en-US" dirty="0"/>
              <a:t>August 27-30, 2019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extShape 1"/>
          <p:cNvSpPr txBox="1"/>
          <p:nvPr/>
        </p:nvSpPr>
        <p:spPr>
          <a:xfrm>
            <a:off x="1752480" y="133200"/>
            <a:ext cx="5638320" cy="417600"/>
          </a:xfrm>
          <a:prstGeom prst="rect">
            <a:avLst/>
          </a:prstGeom>
          <a:noFill/>
          <a:ln w="9360">
            <a:noFill/>
          </a:ln>
        </p:spPr>
        <p:txBody>
          <a:bodyPr anchor="ctr"/>
          <a:lstStyle/>
          <a:p>
            <a:pPr algn="ctr">
              <a:lnSpc>
                <a:spcPct val="100000"/>
              </a:lnSpc>
            </a:pPr>
            <a:r>
              <a:rPr lang="en-US" sz="2400" b="1" strike="noStrike" spc="-1" dirty="0">
                <a:solidFill>
                  <a:srgbClr val="1F497D"/>
                </a:solidFill>
                <a:latin typeface="Calibri"/>
                <a:ea typeface="ＭＳ Ｐゴシック"/>
              </a:rPr>
              <a:t>Filter Substrate Fabrication Status</a:t>
            </a:r>
            <a:endParaRPr lang="en-US" sz="2400" b="0" strike="noStrike" spc="-1" dirty="0">
              <a:solidFill>
                <a:srgbClr val="000000"/>
              </a:solidFill>
              <a:latin typeface="Calibri"/>
            </a:endParaRPr>
          </a:p>
        </p:txBody>
      </p:sp>
      <p:sp>
        <p:nvSpPr>
          <p:cNvPr id="447" name="TextShape 2"/>
          <p:cNvSpPr txBox="1"/>
          <p:nvPr/>
        </p:nvSpPr>
        <p:spPr>
          <a:xfrm>
            <a:off x="31256" y="550800"/>
            <a:ext cx="5836144" cy="1623870"/>
          </a:xfrm>
          <a:prstGeom prst="rect">
            <a:avLst/>
          </a:prstGeom>
          <a:noFill/>
          <a:ln w="9360">
            <a:noFill/>
          </a:ln>
        </p:spPr>
        <p:txBody>
          <a:bodyPr/>
          <a:lstStyle/>
          <a:p>
            <a:pPr marL="343080" indent="-342720">
              <a:lnSpc>
                <a:spcPct val="100000"/>
              </a:lnSpc>
              <a:buClr>
                <a:srgbClr val="1F497D"/>
              </a:buClr>
              <a:buFont typeface="Lucida Grande"/>
              <a:buChar char="-"/>
            </a:pPr>
            <a:r>
              <a:rPr lang="en-US" sz="1350" spc="-1" dirty="0">
                <a:solidFill>
                  <a:srgbClr val="1F497D"/>
                </a:solidFill>
                <a:latin typeface="Calibri"/>
                <a:ea typeface="ＭＳ Ｐゴシック"/>
              </a:rPr>
              <a:t>r and </a:t>
            </a:r>
            <a:r>
              <a:rPr lang="en-US" sz="1350" spc="-1" dirty="0" err="1">
                <a:solidFill>
                  <a:srgbClr val="1F497D"/>
                </a:solidFill>
                <a:latin typeface="Calibri"/>
                <a:ea typeface="ＭＳ Ｐゴシック"/>
              </a:rPr>
              <a:t>i</a:t>
            </a:r>
            <a:r>
              <a:rPr lang="en-US" sz="1350" spc="-1" dirty="0">
                <a:solidFill>
                  <a:srgbClr val="1F497D"/>
                </a:solidFill>
                <a:latin typeface="Calibri"/>
                <a:ea typeface="ＭＳ Ｐゴシック"/>
              </a:rPr>
              <a:t> filter substrates have been received.</a:t>
            </a:r>
          </a:p>
          <a:p>
            <a:pPr marL="800280" lvl="1" indent="-342720">
              <a:buClr>
                <a:srgbClr val="1F497D"/>
              </a:buClr>
              <a:buFont typeface="Lucida Grande"/>
              <a:buChar char="-"/>
            </a:pPr>
            <a:r>
              <a:rPr lang="en-US" sz="1350" spc="-1" dirty="0">
                <a:solidFill>
                  <a:srgbClr val="1F497D"/>
                </a:solidFill>
                <a:ea typeface="ＭＳ Ｐゴシック"/>
              </a:rPr>
              <a:t>All filter substrates have met imaging performance requirements</a:t>
            </a:r>
            <a:endParaRPr lang="en-US" sz="1350" spc="-1" dirty="0">
              <a:solidFill>
                <a:srgbClr val="1F497D"/>
              </a:solidFill>
              <a:latin typeface="Calibri"/>
              <a:ea typeface="ＭＳ Ｐゴシック"/>
            </a:endParaRPr>
          </a:p>
          <a:p>
            <a:pPr marL="343080" indent="-342720">
              <a:lnSpc>
                <a:spcPct val="100000"/>
              </a:lnSpc>
              <a:buClr>
                <a:srgbClr val="1F497D"/>
              </a:buClr>
              <a:buFont typeface="Lucida Grande"/>
              <a:buChar char="-"/>
            </a:pPr>
            <a:r>
              <a:rPr lang="en-US" sz="1350" spc="-1" dirty="0">
                <a:solidFill>
                  <a:srgbClr val="1F497D"/>
                </a:solidFill>
                <a:latin typeface="Calibri"/>
                <a:ea typeface="ＭＳ Ｐゴシック"/>
              </a:rPr>
              <a:t>z filter substrate fabrication has been completed.</a:t>
            </a:r>
          </a:p>
          <a:p>
            <a:pPr marL="343080" indent="-342720">
              <a:lnSpc>
                <a:spcPct val="100000"/>
              </a:lnSpc>
              <a:buClr>
                <a:srgbClr val="1F497D"/>
              </a:buClr>
              <a:buFont typeface="Lucida Grande"/>
              <a:buChar char="-"/>
            </a:pPr>
            <a:r>
              <a:rPr lang="en-US" sz="1350" spc="-1" dirty="0">
                <a:solidFill>
                  <a:srgbClr val="1F497D"/>
                </a:solidFill>
                <a:latin typeface="Calibri"/>
                <a:ea typeface="ＭＳ Ｐゴシック"/>
              </a:rPr>
              <a:t>y filter substrate is in final polishing steps</a:t>
            </a:r>
          </a:p>
          <a:p>
            <a:pPr marL="343080" indent="-342720">
              <a:lnSpc>
                <a:spcPct val="100000"/>
              </a:lnSpc>
              <a:buClr>
                <a:srgbClr val="1F497D"/>
              </a:buClr>
              <a:buFont typeface="Lucida Grande"/>
              <a:buChar char="-"/>
            </a:pPr>
            <a:r>
              <a:rPr lang="en-US" sz="1350" spc="-1" dirty="0">
                <a:solidFill>
                  <a:srgbClr val="1F497D"/>
                </a:solidFill>
                <a:latin typeface="Calibri"/>
                <a:ea typeface="ＭＳ Ｐゴシック"/>
              </a:rPr>
              <a:t>u and g filter substrates are in polishing and proceeding very well. (These are the easiest).</a:t>
            </a:r>
          </a:p>
          <a:p>
            <a:pPr marL="343080" indent="-342720">
              <a:lnSpc>
                <a:spcPct val="100000"/>
              </a:lnSpc>
              <a:buClr>
                <a:srgbClr val="1F497D"/>
              </a:buClr>
              <a:buFont typeface="Lucida Grande"/>
              <a:buChar char="-"/>
            </a:pPr>
            <a:r>
              <a:rPr lang="en-US" sz="1350" b="0" strike="noStrike" spc="-1" dirty="0">
                <a:solidFill>
                  <a:srgbClr val="1F497D"/>
                </a:solidFill>
                <a:latin typeface="Calibri"/>
                <a:ea typeface="ＭＳ Ｐゴシック"/>
              </a:rPr>
              <a:t>All fram</a:t>
            </a:r>
            <a:r>
              <a:rPr lang="en-US" sz="1350" spc="-1" dirty="0">
                <a:solidFill>
                  <a:srgbClr val="1F497D"/>
                </a:solidFill>
                <a:latin typeface="Calibri"/>
                <a:ea typeface="ＭＳ Ｐゴシック"/>
              </a:rPr>
              <a:t>e mounting hardware has been received</a:t>
            </a:r>
          </a:p>
          <a:p>
            <a:pPr marL="343080" indent="-342720">
              <a:lnSpc>
                <a:spcPct val="100000"/>
              </a:lnSpc>
              <a:buClr>
                <a:srgbClr val="1F497D"/>
              </a:buClr>
              <a:buFont typeface="Lucida Grande"/>
              <a:buChar char="-"/>
            </a:pPr>
            <a:r>
              <a:rPr lang="en-US" sz="1350" b="0" strike="noStrike" spc="-1" dirty="0">
                <a:solidFill>
                  <a:srgbClr val="1F497D"/>
                </a:solidFill>
                <a:latin typeface="Calibri"/>
                <a:ea typeface="ＭＳ Ｐゴシック"/>
              </a:rPr>
              <a:t>Mounted </a:t>
            </a:r>
            <a:r>
              <a:rPr lang="en-US" sz="1350" b="0" strike="noStrike" spc="-1" dirty="0" err="1">
                <a:solidFill>
                  <a:srgbClr val="1F497D"/>
                </a:solidFill>
                <a:latin typeface="Calibri"/>
                <a:ea typeface="ＭＳ Ｐゴシック"/>
              </a:rPr>
              <a:t>wavefront</a:t>
            </a:r>
            <a:r>
              <a:rPr lang="en-US" sz="1350" b="0" strike="noStrike" spc="-1" dirty="0">
                <a:solidFill>
                  <a:srgbClr val="1F497D"/>
                </a:solidFill>
                <a:latin typeface="Calibri"/>
                <a:ea typeface="ＭＳ Ｐゴシック"/>
              </a:rPr>
              <a:t> testing</a:t>
            </a:r>
            <a:r>
              <a:rPr lang="en-US" sz="1350" spc="-1" dirty="0">
                <a:solidFill>
                  <a:srgbClr val="1F497D"/>
                </a:solidFill>
                <a:latin typeface="Calibri"/>
                <a:ea typeface="ＭＳ Ｐゴシック"/>
              </a:rPr>
              <a:t> showed mounting </a:t>
            </a:r>
          </a:p>
          <a:p>
            <a:pPr marL="343080" indent="-342720">
              <a:lnSpc>
                <a:spcPct val="100000"/>
              </a:lnSpc>
              <a:buClr>
                <a:srgbClr val="1F497D"/>
              </a:buClr>
              <a:buFont typeface="Lucida Grande"/>
              <a:buChar char="-"/>
            </a:pPr>
            <a:r>
              <a:rPr lang="en-US" sz="1350" spc="-1" dirty="0">
                <a:solidFill>
                  <a:srgbClr val="1F497D"/>
                </a:solidFill>
                <a:latin typeface="Calibri"/>
                <a:ea typeface="ＭＳ Ｐゴシック"/>
              </a:rPr>
              <a:t>does not </a:t>
            </a:r>
            <a:r>
              <a:rPr lang="en-US" sz="1350" spc="-1" dirty="0">
                <a:solidFill>
                  <a:srgbClr val="1F497D"/>
                </a:solidFill>
                <a:ea typeface="ＭＳ Ｐゴシック"/>
              </a:rPr>
              <a:t>notably </a:t>
            </a:r>
            <a:r>
              <a:rPr lang="en-US" sz="1350" spc="-1" dirty="0">
                <a:solidFill>
                  <a:srgbClr val="1F497D"/>
                </a:solidFill>
                <a:latin typeface="Calibri"/>
                <a:ea typeface="ＭＳ Ｐゴシック"/>
              </a:rPr>
              <a:t>alter </a:t>
            </a:r>
            <a:r>
              <a:rPr lang="en-US" sz="1350" spc="-1" dirty="0" err="1">
                <a:solidFill>
                  <a:srgbClr val="1F497D"/>
                </a:solidFill>
                <a:latin typeface="Calibri"/>
                <a:ea typeface="ＭＳ Ｐゴシック"/>
              </a:rPr>
              <a:t>wavefront</a:t>
            </a:r>
            <a:r>
              <a:rPr lang="en-US" sz="1350" spc="-1" dirty="0">
                <a:solidFill>
                  <a:srgbClr val="1F497D"/>
                </a:solidFill>
                <a:latin typeface="Calibri"/>
                <a:ea typeface="ＭＳ Ｐゴシック"/>
              </a:rPr>
              <a:t> performance.</a:t>
            </a:r>
            <a:endParaRPr lang="en-US" sz="1350" b="0" strike="noStrike" spc="-1" dirty="0">
              <a:solidFill>
                <a:srgbClr val="1F497D"/>
              </a:solidFill>
              <a:latin typeface="Calibri"/>
              <a:ea typeface="ＭＳ Ｐゴシック"/>
            </a:endParaRPr>
          </a:p>
          <a:p>
            <a:pPr marL="457560" lvl="1">
              <a:buClr>
                <a:srgbClr val="1F497D"/>
              </a:buClr>
            </a:pPr>
            <a:endParaRPr lang="en-US" sz="1350" b="0" strike="noStrike" spc="-1" dirty="0">
              <a:solidFill>
                <a:srgbClr val="1F497D"/>
              </a:solidFill>
              <a:latin typeface="Calibri"/>
            </a:endParaRPr>
          </a:p>
        </p:txBody>
      </p:sp>
      <p:pic>
        <p:nvPicPr>
          <p:cNvPr id="8" name="Picture 7">
            <a:extLst>
              <a:ext uri="{FF2B5EF4-FFF2-40B4-BE49-F238E27FC236}">
                <a16:creationId xmlns:a16="http://schemas.microsoft.com/office/drawing/2014/main" id="{74728F24-BCC9-4361-8B43-0FB98D8974A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33400" y="2871930"/>
            <a:ext cx="2616200" cy="1962150"/>
          </a:xfrm>
          <a:prstGeom prst="rect">
            <a:avLst/>
          </a:prstGeom>
        </p:spPr>
      </p:pic>
      <p:sp>
        <p:nvSpPr>
          <p:cNvPr id="9" name="TextBox 8">
            <a:extLst>
              <a:ext uri="{FF2B5EF4-FFF2-40B4-BE49-F238E27FC236}">
                <a16:creationId xmlns:a16="http://schemas.microsoft.com/office/drawing/2014/main" id="{498B4755-35F3-4B35-880D-7AF3EC874501}"/>
              </a:ext>
            </a:extLst>
          </p:cNvPr>
          <p:cNvSpPr txBox="1"/>
          <p:nvPr/>
        </p:nvSpPr>
        <p:spPr>
          <a:xfrm>
            <a:off x="474571" y="2673393"/>
            <a:ext cx="1125629" cy="253916"/>
          </a:xfrm>
          <a:prstGeom prst="rect">
            <a:avLst/>
          </a:prstGeom>
          <a:noFill/>
        </p:spPr>
        <p:txBody>
          <a:bodyPr wrap="none" rtlCol="0">
            <a:spAutoFit/>
          </a:bodyPr>
          <a:lstStyle/>
          <a:p>
            <a:r>
              <a:rPr lang="en-US" sz="1050" dirty="0"/>
              <a:t>z filter inspection</a:t>
            </a:r>
          </a:p>
        </p:txBody>
      </p:sp>
      <p:pic>
        <p:nvPicPr>
          <p:cNvPr id="3" name="Picture 2">
            <a:extLst>
              <a:ext uri="{FF2B5EF4-FFF2-40B4-BE49-F238E27FC236}">
                <a16:creationId xmlns:a16="http://schemas.microsoft.com/office/drawing/2014/main" id="{6212235B-3886-482F-88D0-4ABC237466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138162" y="2190750"/>
            <a:ext cx="4929638" cy="2659410"/>
          </a:xfrm>
          <a:prstGeom prst="rect">
            <a:avLst/>
          </a:prstGeom>
        </p:spPr>
      </p:pic>
      <p:sp>
        <p:nvSpPr>
          <p:cNvPr id="12" name="TextBox 11">
            <a:extLst>
              <a:ext uri="{FF2B5EF4-FFF2-40B4-BE49-F238E27FC236}">
                <a16:creationId xmlns:a16="http://schemas.microsoft.com/office/drawing/2014/main" id="{769C3D76-AE96-4A57-9A65-2A98B8D16D09}"/>
              </a:ext>
            </a:extLst>
          </p:cNvPr>
          <p:cNvSpPr txBox="1"/>
          <p:nvPr/>
        </p:nvSpPr>
        <p:spPr>
          <a:xfrm>
            <a:off x="4121523" y="1936834"/>
            <a:ext cx="1898277" cy="253916"/>
          </a:xfrm>
          <a:prstGeom prst="rect">
            <a:avLst/>
          </a:prstGeom>
          <a:noFill/>
        </p:spPr>
        <p:txBody>
          <a:bodyPr wrap="none" rtlCol="0">
            <a:spAutoFit/>
          </a:bodyPr>
          <a:lstStyle/>
          <a:p>
            <a:r>
              <a:rPr lang="en-US" sz="1050" dirty="0"/>
              <a:t>Polishing of u and g band filters</a:t>
            </a:r>
          </a:p>
        </p:txBody>
      </p:sp>
      <p:pic>
        <p:nvPicPr>
          <p:cNvPr id="4" name="Picture 3">
            <a:extLst>
              <a:ext uri="{FF2B5EF4-FFF2-40B4-BE49-F238E27FC236}">
                <a16:creationId xmlns:a16="http://schemas.microsoft.com/office/drawing/2014/main" id="{AC6718D0-844B-419E-96FE-AAFA87E3547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684802" y="685800"/>
            <a:ext cx="2311400" cy="1733550"/>
          </a:xfrm>
          <a:prstGeom prst="rect">
            <a:avLst/>
          </a:prstGeom>
        </p:spPr>
      </p:pic>
      <p:sp>
        <p:nvSpPr>
          <p:cNvPr id="14" name="TextBox 13">
            <a:extLst>
              <a:ext uri="{FF2B5EF4-FFF2-40B4-BE49-F238E27FC236}">
                <a16:creationId xmlns:a16="http://schemas.microsoft.com/office/drawing/2014/main" id="{D1BA0620-1111-4F70-93D9-389DFCAA5ADE}"/>
              </a:ext>
            </a:extLst>
          </p:cNvPr>
          <p:cNvSpPr txBox="1"/>
          <p:nvPr/>
        </p:nvSpPr>
        <p:spPr>
          <a:xfrm>
            <a:off x="7266774" y="704700"/>
            <a:ext cx="1765227" cy="253916"/>
          </a:xfrm>
          <a:prstGeom prst="rect">
            <a:avLst/>
          </a:prstGeom>
          <a:noFill/>
        </p:spPr>
        <p:txBody>
          <a:bodyPr wrap="none" rtlCol="0">
            <a:spAutoFit/>
          </a:bodyPr>
          <a:lstStyle/>
          <a:p>
            <a:r>
              <a:rPr lang="en-US" sz="1050" dirty="0"/>
              <a:t>Testing </a:t>
            </a:r>
            <a:r>
              <a:rPr lang="en-US" sz="1050" dirty="0" err="1"/>
              <a:t>i</a:t>
            </a:r>
            <a:r>
              <a:rPr lang="en-US" sz="1050" dirty="0"/>
              <a:t> band filter in mount</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TextShape 1"/>
          <p:cNvSpPr txBox="1"/>
          <p:nvPr/>
        </p:nvSpPr>
        <p:spPr>
          <a:xfrm>
            <a:off x="1752480" y="133200"/>
            <a:ext cx="5638320" cy="417600"/>
          </a:xfrm>
          <a:prstGeom prst="rect">
            <a:avLst/>
          </a:prstGeom>
          <a:noFill/>
          <a:ln w="9360">
            <a:noFill/>
          </a:ln>
        </p:spPr>
        <p:txBody>
          <a:bodyPr anchor="ctr"/>
          <a:lstStyle/>
          <a:p>
            <a:pPr algn="ctr">
              <a:lnSpc>
                <a:spcPct val="100000"/>
              </a:lnSpc>
            </a:pPr>
            <a:r>
              <a:rPr lang="en-US" sz="2400" b="1" strike="noStrike" spc="-1">
                <a:solidFill>
                  <a:srgbClr val="1F497D"/>
                </a:solidFill>
                <a:latin typeface="Calibri"/>
                <a:ea typeface="ＭＳ Ｐゴシック"/>
              </a:rPr>
              <a:t>Filter Coating status</a:t>
            </a:r>
            <a:endParaRPr lang="en-US" sz="2400" b="0" strike="noStrike" spc="-1">
              <a:solidFill>
                <a:srgbClr val="000000"/>
              </a:solidFill>
              <a:latin typeface="Calibri"/>
            </a:endParaRPr>
          </a:p>
        </p:txBody>
      </p:sp>
      <p:sp>
        <p:nvSpPr>
          <p:cNvPr id="455" name="CustomShape 3"/>
          <p:cNvSpPr/>
          <p:nvPr/>
        </p:nvSpPr>
        <p:spPr>
          <a:xfrm>
            <a:off x="4191120" y="4529520"/>
            <a:ext cx="1404360" cy="22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900" b="0" strike="noStrike" spc="-1">
                <a:solidFill>
                  <a:srgbClr val="000000"/>
                </a:solidFill>
                <a:latin typeface="Calibri"/>
              </a:rPr>
              <a:t>Witness samples</a:t>
            </a:r>
            <a:endParaRPr lang="en-US" sz="900" b="0" strike="noStrike" spc="-1">
              <a:latin typeface="Arial"/>
            </a:endParaRPr>
          </a:p>
        </p:txBody>
      </p:sp>
      <p:sp>
        <p:nvSpPr>
          <p:cNvPr id="457" name="CustomShape 5"/>
          <p:cNvSpPr/>
          <p:nvPr/>
        </p:nvSpPr>
        <p:spPr>
          <a:xfrm>
            <a:off x="-34200" y="4645800"/>
            <a:ext cx="1744920" cy="227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900" b="0" strike="noStrike" spc="-1">
                <a:solidFill>
                  <a:srgbClr val="000000"/>
                </a:solidFill>
                <a:latin typeface="Calibri"/>
              </a:rPr>
              <a:t>Materion Coating chamber </a:t>
            </a:r>
            <a:endParaRPr lang="en-US" sz="900" b="0" strike="noStrike" spc="-1">
              <a:latin typeface="Arial"/>
            </a:endParaRPr>
          </a:p>
        </p:txBody>
      </p:sp>
      <p:sp>
        <p:nvSpPr>
          <p:cNvPr id="460" name="CustomShape 6"/>
          <p:cNvSpPr/>
          <p:nvPr/>
        </p:nvSpPr>
        <p:spPr>
          <a:xfrm>
            <a:off x="6282600" y="760810"/>
            <a:ext cx="2561616"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900" b="0" strike="noStrike" spc="-1" dirty="0">
                <a:solidFill>
                  <a:srgbClr val="000000"/>
                </a:solidFill>
                <a:latin typeface="Calibri"/>
              </a:rPr>
              <a:t>Inspection of r band filter after coating</a:t>
            </a:r>
            <a:endParaRPr lang="en-US" sz="900" b="0" strike="noStrike" spc="-1" dirty="0">
              <a:latin typeface="Arial"/>
            </a:endParaRPr>
          </a:p>
        </p:txBody>
      </p:sp>
      <p:pic>
        <p:nvPicPr>
          <p:cNvPr id="12" name="Picture 11">
            <a:extLst>
              <a:ext uri="{FF2B5EF4-FFF2-40B4-BE49-F238E27FC236}">
                <a16:creationId xmlns:a16="http://schemas.microsoft.com/office/drawing/2014/main" id="{0C056F83-1251-46C3-92F9-55E9EB57117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8532"/>
          <a:stretch/>
        </p:blipFill>
        <p:spPr>
          <a:xfrm>
            <a:off x="3352800" y="2815697"/>
            <a:ext cx="2861400" cy="2042053"/>
          </a:xfrm>
          <a:prstGeom prst="rect">
            <a:avLst/>
          </a:prstGeom>
        </p:spPr>
      </p:pic>
      <p:sp>
        <p:nvSpPr>
          <p:cNvPr id="3" name="Text Placeholder 2">
            <a:extLst>
              <a:ext uri="{FF2B5EF4-FFF2-40B4-BE49-F238E27FC236}">
                <a16:creationId xmlns:a16="http://schemas.microsoft.com/office/drawing/2014/main" id="{CFD28789-E3BF-49B2-8679-0DE04433CC11}"/>
              </a:ext>
            </a:extLst>
          </p:cNvPr>
          <p:cNvSpPr>
            <a:spLocks noGrp="1"/>
          </p:cNvSpPr>
          <p:nvPr>
            <p:ph type="body" idx="1"/>
          </p:nvPr>
        </p:nvSpPr>
        <p:spPr>
          <a:xfrm>
            <a:off x="152400" y="760810"/>
            <a:ext cx="5943600" cy="3982640"/>
          </a:xfrm>
        </p:spPr>
        <p:txBody>
          <a:bodyPr/>
          <a:lstStyle/>
          <a:p>
            <a:pPr marL="285750" indent="-285750">
              <a:lnSpc>
                <a:spcPct val="100000"/>
              </a:lnSpc>
              <a:spcBef>
                <a:spcPts val="269"/>
              </a:spcBef>
              <a:buFont typeface="Arial" panose="020B0604020202020204" pitchFamily="34" charset="0"/>
              <a:buChar char="•"/>
            </a:pPr>
            <a:r>
              <a:rPr lang="en-US" sz="1600" spc="-1" dirty="0"/>
              <a:t>First article filter (r-band) coating completed on 3/29/2019</a:t>
            </a:r>
          </a:p>
          <a:p>
            <a:pPr marL="685800" lvl="1">
              <a:spcBef>
                <a:spcPts val="269"/>
              </a:spcBef>
              <a:buFont typeface="Arial" panose="020B0604020202020204" pitchFamily="34" charset="0"/>
              <a:buChar char="•"/>
            </a:pPr>
            <a:r>
              <a:rPr lang="en-US" sz="1400" spc="-1" dirty="0"/>
              <a:t>Spectral performance is good.  (Full aperture measurement is still in process).  Delayed due to system instability and to make </a:t>
            </a:r>
            <a:r>
              <a:rPr lang="en-US" sz="1400" spc="-1" dirty="0" err="1"/>
              <a:t>wavefront</a:t>
            </a:r>
            <a:r>
              <a:rPr lang="en-US" sz="1400" spc="-1" dirty="0"/>
              <a:t> measurement.</a:t>
            </a:r>
          </a:p>
          <a:p>
            <a:pPr>
              <a:spcBef>
                <a:spcPts val="269"/>
              </a:spcBef>
              <a:buFont typeface="Arial" panose="020B0604020202020204" pitchFamily="34" charset="0"/>
              <a:buChar char="•"/>
            </a:pPr>
            <a:r>
              <a:rPr lang="en-US" sz="1450" spc="-1" dirty="0"/>
              <a:t>Final sub-scale samples (u-band) completed in January February 2019. </a:t>
            </a:r>
          </a:p>
          <a:p>
            <a:pPr>
              <a:spcBef>
                <a:spcPts val="269"/>
              </a:spcBef>
              <a:buFont typeface="Arial" panose="020B0604020202020204" pitchFamily="34" charset="0"/>
              <a:buChar char="•"/>
            </a:pPr>
            <a:r>
              <a:rPr lang="en-US" sz="1450" spc="-1" dirty="0"/>
              <a:t>Dry runs of all handling and cleaning steps were  completed. </a:t>
            </a:r>
          </a:p>
          <a:p>
            <a:pPr>
              <a:spcBef>
                <a:spcPts val="269"/>
              </a:spcBef>
              <a:buFont typeface="Arial" panose="020B0604020202020204" pitchFamily="34" charset="0"/>
              <a:buChar char="•"/>
            </a:pPr>
            <a:r>
              <a:rPr lang="en-US" sz="1450" spc="-1" dirty="0"/>
              <a:t>Spectral Measurement System (for measuring full aperture performance) is in place but not yet qualified.</a:t>
            </a:r>
          </a:p>
          <a:p>
            <a:pPr>
              <a:spcBef>
                <a:spcPts val="269"/>
              </a:spcBef>
              <a:buFont typeface="Arial" panose="020B0604020202020204" pitchFamily="34" charset="0"/>
              <a:buChar char="•"/>
            </a:pPr>
            <a:endParaRPr lang="en-US" sz="1450" spc="-1" dirty="0"/>
          </a:p>
          <a:p>
            <a:pPr marL="285750" indent="-285750">
              <a:spcBef>
                <a:spcPts val="269"/>
              </a:spcBef>
              <a:buFont typeface="Arial" panose="020B0604020202020204" pitchFamily="34" charset="0"/>
              <a:buChar char="•"/>
            </a:pPr>
            <a:endParaRPr lang="en-US" sz="1050" spc="-1" dirty="0"/>
          </a:p>
          <a:p>
            <a:endParaRPr lang="en-US" dirty="0"/>
          </a:p>
        </p:txBody>
      </p:sp>
      <p:pic>
        <p:nvPicPr>
          <p:cNvPr id="15" name="Picture 14" descr="A person standing in front of a group of people posing for the camera&#10;&#10;Description automatically generated">
            <a:extLst>
              <a:ext uri="{FF2B5EF4-FFF2-40B4-BE49-F238E27FC236}">
                <a16:creationId xmlns:a16="http://schemas.microsoft.com/office/drawing/2014/main" id="{FCF761AE-8DE4-4FCC-AE48-6768284A190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0004" y="2807145"/>
            <a:ext cx="2590800" cy="1943100"/>
          </a:xfrm>
          <a:prstGeom prst="rect">
            <a:avLst/>
          </a:prstGeom>
        </p:spPr>
      </p:pic>
      <p:pic>
        <p:nvPicPr>
          <p:cNvPr id="16" name="Picture 15">
            <a:extLst>
              <a:ext uri="{FF2B5EF4-FFF2-40B4-BE49-F238E27FC236}">
                <a16:creationId xmlns:a16="http://schemas.microsoft.com/office/drawing/2014/main" id="{3167516C-43FB-4C85-BC88-2854E076C7A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6028867" y="1400645"/>
            <a:ext cx="3333748" cy="2500311"/>
          </a:xfrm>
          <a:prstGeom prst="rect">
            <a:avLst/>
          </a:prstGeom>
        </p:spPr>
      </p:pic>
      <p:sp>
        <p:nvSpPr>
          <p:cNvPr id="17" name="CustomShape 6">
            <a:extLst>
              <a:ext uri="{FF2B5EF4-FFF2-40B4-BE49-F238E27FC236}">
                <a16:creationId xmlns:a16="http://schemas.microsoft.com/office/drawing/2014/main" id="{32F35DA7-BA5E-4ADD-A1E3-D3ADB6198E64}"/>
              </a:ext>
            </a:extLst>
          </p:cNvPr>
          <p:cNvSpPr/>
          <p:nvPr/>
        </p:nvSpPr>
        <p:spPr>
          <a:xfrm>
            <a:off x="4314672" y="2664270"/>
            <a:ext cx="1899528"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900" b="0" strike="noStrike" spc="-1" dirty="0">
                <a:solidFill>
                  <a:srgbClr val="000000"/>
                </a:solidFill>
                <a:latin typeface="Calibri"/>
              </a:rPr>
              <a:t>Sub-scale sample performance</a:t>
            </a:r>
            <a:endParaRPr lang="en-US" sz="900" b="0" strike="noStrike" spc="-1" dirty="0">
              <a:latin typeface="Arial"/>
            </a:endParaRPr>
          </a:p>
        </p:txBody>
      </p:sp>
    </p:spTree>
    <p:extLst>
      <p:ext uri="{BB962C8B-B14F-4D97-AF65-F5344CB8AC3E}">
        <p14:creationId xmlns:p14="http://schemas.microsoft.com/office/powerpoint/2010/main" val="47767680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Risks and Mitigations</a:t>
            </a:r>
          </a:p>
        </p:txBody>
      </p:sp>
    </p:spTree>
    <p:extLst>
      <p:ext uri="{BB962C8B-B14F-4D97-AF65-F5344CB8AC3E}">
        <p14:creationId xmlns:p14="http://schemas.microsoft.com/office/powerpoint/2010/main" val="361985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128"/>
              </a:rPr>
              <a:t>Definition of Risk and Risk Analysis</a:t>
            </a:r>
          </a:p>
        </p:txBody>
      </p:sp>
      <p:sp>
        <p:nvSpPr>
          <p:cNvPr id="7171" name="Content Placeholder 11"/>
          <p:cNvSpPr>
            <a:spLocks noGrp="1"/>
          </p:cNvSpPr>
          <p:nvPr>
            <p:ph sz="quarter" idx="10"/>
          </p:nvPr>
        </p:nvSpPr>
        <p:spPr>
          <a:xfrm>
            <a:off x="304800" y="685800"/>
            <a:ext cx="8610600" cy="3943350"/>
          </a:xfrm>
        </p:spPr>
        <p:txBody>
          <a:bodyPr>
            <a:normAutofit/>
          </a:bodyPr>
          <a:lstStyle/>
          <a:p>
            <a:r>
              <a:rPr lang="en-US" sz="1100" dirty="0">
                <a:ea typeface="MS PGothic" pitchFamily="34" charset="-128"/>
              </a:rPr>
              <a:t>Risk can be defined as an undesirable event during project execution that negatively affects program goals for performance, cost or schedule.</a:t>
            </a:r>
          </a:p>
          <a:p>
            <a:r>
              <a:rPr lang="en-US" sz="1100" dirty="0">
                <a:ea typeface="MS PGothic" pitchFamily="34" charset="-128"/>
              </a:rPr>
              <a:t>Risk management is the </a:t>
            </a:r>
            <a:r>
              <a:rPr lang="en-US" sz="1100" i="1" u="sng" dirty="0">
                <a:ea typeface="MS PGothic" pitchFamily="34" charset="-128"/>
              </a:rPr>
              <a:t>ongoing process</a:t>
            </a:r>
            <a:r>
              <a:rPr lang="en-US" sz="1100" i="1" dirty="0">
                <a:ea typeface="MS PGothic" pitchFamily="34" charset="-128"/>
              </a:rPr>
              <a:t> </a:t>
            </a:r>
            <a:r>
              <a:rPr lang="en-US" sz="1100" dirty="0">
                <a:ea typeface="MS PGothic" pitchFamily="34" charset="-128"/>
              </a:rPr>
              <a:t>of </a:t>
            </a:r>
            <a:r>
              <a:rPr lang="en-US" sz="1100" i="1" u="sng" dirty="0">
                <a:ea typeface="MS PGothic" pitchFamily="34" charset="-128"/>
              </a:rPr>
              <a:t>comprehensively assessing</a:t>
            </a:r>
            <a:r>
              <a:rPr lang="en-US" sz="1100" i="1" dirty="0">
                <a:ea typeface="MS PGothic" pitchFamily="34" charset="-128"/>
              </a:rPr>
              <a:t> </a:t>
            </a:r>
            <a:r>
              <a:rPr lang="en-US" sz="1100" dirty="0">
                <a:ea typeface="MS PGothic" pitchFamily="34" charset="-128"/>
              </a:rPr>
              <a:t>project risks.</a:t>
            </a:r>
          </a:p>
          <a:p>
            <a:r>
              <a:rPr lang="en-US" sz="1100" dirty="0">
                <a:ea typeface="MS PGothic" pitchFamily="34" charset="-128"/>
              </a:rPr>
              <a:t>Camera Risk Management Plan (LCA-29-A) defines the methodology to manage our risks</a:t>
            </a:r>
          </a:p>
          <a:p>
            <a:endParaRPr lang="en-US" sz="2800" dirty="0">
              <a:ea typeface="MS PGothic" pitchFamily="34" charset="-128"/>
            </a:endParaRPr>
          </a:p>
        </p:txBody>
      </p:sp>
      <p:pic>
        <p:nvPicPr>
          <p:cNvPr id="7174"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1341" y="1739766"/>
            <a:ext cx="1958124" cy="89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9"/>
          <p:cNvSpPr>
            <a:spLocks noChangeArrowheads="1"/>
          </p:cNvSpPr>
          <p:nvPr/>
        </p:nvSpPr>
        <p:spPr bwMode="auto">
          <a:xfrm>
            <a:off x="5979319" y="2918710"/>
            <a:ext cx="179935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
            <a:r>
              <a:rPr lang="en-US" sz="900" b="1" dirty="0">
                <a:sym typeface="Wingdings" pitchFamily="2" charset="2"/>
              </a:rPr>
              <a:t>Quasi-quantitative process to assign objective values to probability of occurrence and impact of occurrence aspects of risk.</a:t>
            </a:r>
          </a:p>
          <a:p>
            <a:pPr fontAlgn="b"/>
            <a:endParaRPr lang="en-US" sz="900" b="1" dirty="0">
              <a:sym typeface="Wingdings" pitchFamily="2" charset="2"/>
            </a:endParaRPr>
          </a:p>
          <a:p>
            <a:pPr fontAlgn="b">
              <a:buFont typeface="Wingdings" pitchFamily="2" charset="2"/>
              <a:buChar char="à"/>
            </a:pPr>
            <a:r>
              <a:rPr lang="en-US" sz="900" b="1" dirty="0"/>
              <a:t>Total Impact:</a:t>
            </a:r>
          </a:p>
          <a:p>
            <a:pPr fontAlgn="b"/>
            <a:r>
              <a:rPr lang="en-US" sz="900" b="1" dirty="0"/>
              <a:t>(0.50*Cost Impact) +            (0.33*Schedule Impact) +  (0.33*Performance Impact)</a:t>
            </a:r>
          </a:p>
          <a:p>
            <a:pPr fontAlgn="b"/>
            <a:endParaRPr lang="en-US" sz="900" b="1" dirty="0"/>
          </a:p>
          <a:p>
            <a:pPr fontAlgn="b"/>
            <a:r>
              <a:rPr lang="en-US" sz="900" b="1" dirty="0">
                <a:sym typeface="Wingdings" pitchFamily="2" charset="2"/>
              </a:rPr>
              <a:t></a:t>
            </a:r>
            <a:r>
              <a:rPr lang="en-US" sz="900" b="1" dirty="0"/>
              <a:t>Risk Score:</a:t>
            </a:r>
          </a:p>
          <a:p>
            <a:pPr fontAlgn="b"/>
            <a:r>
              <a:rPr lang="en-US" sz="900" b="1" dirty="0"/>
              <a:t>Risk Probability * Total Impact</a:t>
            </a:r>
          </a:p>
        </p:txBody>
      </p:sp>
      <p:sp>
        <p:nvSpPr>
          <p:cNvPr id="16" name="Right Brace 15"/>
          <p:cNvSpPr/>
          <p:nvPr/>
        </p:nvSpPr>
        <p:spPr bwMode="auto">
          <a:xfrm>
            <a:off x="5185173" y="1791085"/>
            <a:ext cx="105965" cy="615553"/>
          </a:xfrm>
          <a:prstGeom prst="rightBrace">
            <a:avLst>
              <a:gd name="adj1" fmla="val 34471"/>
              <a:gd name="adj2" fmla="val 50000"/>
            </a:avLst>
          </a:prstGeom>
          <a:ln w="1905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cxnSp>
        <p:nvCxnSpPr>
          <p:cNvPr id="17" name="Elbow Connector 16"/>
          <p:cNvCxnSpPr>
            <a:stCxn id="16" idx="1"/>
          </p:cNvCxnSpPr>
          <p:nvPr/>
        </p:nvCxnSpPr>
        <p:spPr bwMode="auto">
          <a:xfrm rot="10800000" flipH="1" flipV="1">
            <a:off x="5291138" y="2098266"/>
            <a:ext cx="688181" cy="461963"/>
          </a:xfrm>
          <a:prstGeom prst="bentConnector3">
            <a:avLst>
              <a:gd name="adj1" fmla="val 32544"/>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8"/>
          <p:cNvCxnSpPr>
            <a:stCxn id="19" idx="1"/>
          </p:cNvCxnSpPr>
          <p:nvPr/>
        </p:nvCxnSpPr>
        <p:spPr bwMode="auto">
          <a:xfrm rot="10800000" flipH="1">
            <a:off x="5329237" y="2420087"/>
            <a:ext cx="432827" cy="1398983"/>
          </a:xfrm>
          <a:prstGeom prst="bentConnector4">
            <a:avLst>
              <a:gd name="adj1" fmla="val 100194"/>
              <a:gd name="adj2" fmla="val 85362"/>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bwMode="auto">
          <a:xfrm>
            <a:off x="5185173" y="2829660"/>
            <a:ext cx="144065" cy="1978819"/>
          </a:xfrm>
          <a:prstGeom prst="rightBrace">
            <a:avLst>
              <a:gd name="adj1" fmla="val 34471"/>
              <a:gd name="adj2" fmla="val 50000"/>
            </a:avLst>
          </a:prstGeom>
          <a:ln w="1905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graphicFrame>
        <p:nvGraphicFramePr>
          <p:cNvPr id="10" name="Table 9"/>
          <p:cNvGraphicFramePr>
            <a:graphicFrameLocks noGrp="1"/>
          </p:cNvGraphicFramePr>
          <p:nvPr/>
        </p:nvGraphicFramePr>
        <p:xfrm>
          <a:off x="1454035" y="2658028"/>
          <a:ext cx="3650456" cy="1989677"/>
        </p:xfrm>
        <a:graphic>
          <a:graphicData uri="http://schemas.openxmlformats.org/drawingml/2006/table">
            <a:tbl>
              <a:tblPr firstRow="1" firstCol="1" bandRow="1"/>
              <a:tblGrid>
                <a:gridCol w="276225">
                  <a:extLst>
                    <a:ext uri="{9D8B030D-6E8A-4147-A177-3AD203B41FA5}">
                      <a16:colId xmlns:a16="http://schemas.microsoft.com/office/drawing/2014/main" val="20000"/>
                    </a:ext>
                  </a:extLst>
                </a:gridCol>
                <a:gridCol w="606266">
                  <a:extLst>
                    <a:ext uri="{9D8B030D-6E8A-4147-A177-3AD203B41FA5}">
                      <a16:colId xmlns:a16="http://schemas.microsoft.com/office/drawing/2014/main" val="20001"/>
                    </a:ext>
                  </a:extLst>
                </a:gridCol>
                <a:gridCol w="2767965">
                  <a:extLst>
                    <a:ext uri="{9D8B030D-6E8A-4147-A177-3AD203B41FA5}">
                      <a16:colId xmlns:a16="http://schemas.microsoft.com/office/drawing/2014/main" val="20002"/>
                    </a:ext>
                  </a:extLst>
                </a:gridCol>
              </a:tblGrid>
              <a:tr h="250031">
                <a:tc>
                  <a:txBody>
                    <a:bodyPr/>
                    <a:lstStyle/>
                    <a:p>
                      <a:pPr marL="0" marR="0" algn="ctr">
                        <a:lnSpc>
                          <a:spcPct val="115000"/>
                        </a:lnSpc>
                        <a:spcBef>
                          <a:spcPts val="0"/>
                        </a:spcBef>
                        <a:spcAft>
                          <a:spcPts val="0"/>
                        </a:spcAft>
                      </a:pPr>
                      <a:r>
                        <a:rPr lang="en-US" sz="600" b="1" dirty="0">
                          <a:effectLst/>
                          <a:latin typeface="Arial"/>
                          <a:ea typeface="Times New Roman"/>
                        </a:rPr>
                        <a:t>Pts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Severity of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Description of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96632">
                <a:tc gridSpan="2">
                  <a:txBody>
                    <a:bodyPr/>
                    <a:lstStyle/>
                    <a:p>
                      <a:pPr marL="0" marR="0">
                        <a:lnSpc>
                          <a:spcPct val="115000"/>
                        </a:lnSpc>
                        <a:spcBef>
                          <a:spcPts val="0"/>
                        </a:spcBef>
                        <a:spcAft>
                          <a:spcPts val="0"/>
                        </a:spcAft>
                      </a:pPr>
                      <a:r>
                        <a:rPr lang="en-US" sz="600" b="1">
                          <a:effectLst/>
                          <a:latin typeface="Arial"/>
                          <a:ea typeface="Times New Roman"/>
                        </a:rPr>
                        <a:t>Cost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marL="0" marR="0">
                        <a:lnSpc>
                          <a:spcPct val="115000"/>
                        </a:lnSpc>
                        <a:spcBef>
                          <a:spcPts val="0"/>
                        </a:spcBef>
                        <a:spcAft>
                          <a:spcPts val="0"/>
                        </a:spcAft>
                      </a:pPr>
                      <a:r>
                        <a:rPr lang="en-US" sz="600">
                          <a:effectLst/>
                          <a:latin typeface="Arial"/>
                          <a:ea typeface="Times New Roman"/>
                        </a:rPr>
                        <a:t> </a:t>
                      </a:r>
                      <a:endParaRPr lang="en-US" sz="800">
                        <a:effectLst/>
                        <a:latin typeface="Times New Roman"/>
                        <a:ea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Insignificant</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Overrun of cost of &lt; $30K, recoverable with project contingency</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cost of $30k - $200K, recoverable with project contingency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Moderate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cost of 200k - $1.5M, with significant impact on contingency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baseline cost of $1.5M - $10M, with re-baseline required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baseline cost of &gt;$10M, with project in jeopardy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96632">
                <a:tc gridSpan="2">
                  <a:txBody>
                    <a:bodyPr/>
                    <a:lstStyle/>
                    <a:p>
                      <a:pPr marL="0" marR="0">
                        <a:lnSpc>
                          <a:spcPct val="115000"/>
                        </a:lnSpc>
                        <a:spcBef>
                          <a:spcPts val="0"/>
                        </a:spcBef>
                        <a:spcAft>
                          <a:spcPts val="0"/>
                        </a:spcAft>
                      </a:pPr>
                      <a:r>
                        <a:rPr lang="en-US" sz="600" b="1">
                          <a:effectLst/>
                          <a:latin typeface="Arial"/>
                          <a:ea typeface="Times New Roman"/>
                        </a:rPr>
                        <a:t>Schedule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marL="0" marR="0">
                        <a:lnSpc>
                          <a:spcPct val="115000"/>
                        </a:lnSpc>
                        <a:spcBef>
                          <a:spcPts val="0"/>
                        </a:spcBef>
                        <a:spcAft>
                          <a:spcPts val="0"/>
                        </a:spcAft>
                      </a:pPr>
                      <a:r>
                        <a:rPr lang="en-US" sz="600">
                          <a:effectLst/>
                          <a:latin typeface="Arial"/>
                          <a:ea typeface="Times New Roman"/>
                        </a:rPr>
                        <a:t> </a:t>
                      </a:r>
                      <a:endParaRPr lang="en-US" sz="800">
                        <a:effectLst/>
                        <a:latin typeface="Times New Roman"/>
                        <a:ea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Insignificant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Degradation of schedule margin to project critical path by &lt; 2 wks</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Degradation of schedule margin to project critical path by 2 wks to 1.5 months</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Moderate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1.5 to 3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3 to 6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&gt; 6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96632">
                <a:tc gridSpan="3">
                  <a:txBody>
                    <a:bodyPr/>
                    <a:lstStyle/>
                    <a:p>
                      <a:pPr marL="0" marR="0">
                        <a:lnSpc>
                          <a:spcPct val="115000"/>
                        </a:lnSpc>
                        <a:spcBef>
                          <a:spcPts val="0"/>
                        </a:spcBef>
                        <a:spcAft>
                          <a:spcPts val="0"/>
                        </a:spcAft>
                      </a:pPr>
                      <a:r>
                        <a:rPr lang="en-US" sz="600" b="1">
                          <a:effectLst/>
                          <a:latin typeface="Arial"/>
                          <a:ea typeface="Times New Roman"/>
                        </a:rPr>
                        <a:t>Performance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Insignificant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No effect on ability to meet requirements; minor design changes needed</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Minor excursion from subsystem requirement, but compensated elsewhere </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Moderate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Level 2 and/or SRD design specification exceeded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Level 1 and/or SRD minimum specification exceeded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Unable to achieve any of the primary science missions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bl>
          </a:graphicData>
        </a:graphic>
      </p:graphicFrame>
      <p:graphicFrame>
        <p:nvGraphicFramePr>
          <p:cNvPr id="11" name="Table 10"/>
          <p:cNvGraphicFramePr>
            <a:graphicFrameLocks noGrp="1"/>
          </p:cNvGraphicFramePr>
          <p:nvPr/>
        </p:nvGraphicFramePr>
        <p:xfrm>
          <a:off x="1460755" y="1613950"/>
          <a:ext cx="3650457" cy="733266"/>
        </p:xfrm>
        <a:graphic>
          <a:graphicData uri="http://schemas.openxmlformats.org/drawingml/2006/table">
            <a:tbl>
              <a:tblPr firstRow="1" firstCol="1" bandRow="1"/>
              <a:tblGrid>
                <a:gridCol w="247022">
                  <a:extLst>
                    <a:ext uri="{9D8B030D-6E8A-4147-A177-3AD203B41FA5}">
                      <a16:colId xmlns:a16="http://schemas.microsoft.com/office/drawing/2014/main" val="20000"/>
                    </a:ext>
                  </a:extLst>
                </a:gridCol>
                <a:gridCol w="660235">
                  <a:extLst>
                    <a:ext uri="{9D8B030D-6E8A-4147-A177-3AD203B41FA5}">
                      <a16:colId xmlns:a16="http://schemas.microsoft.com/office/drawing/2014/main" val="20001"/>
                    </a:ext>
                  </a:extLst>
                </a:gridCol>
                <a:gridCol w="600075">
                  <a:extLst>
                    <a:ext uri="{9D8B030D-6E8A-4147-A177-3AD203B41FA5}">
                      <a16:colId xmlns:a16="http://schemas.microsoft.com/office/drawing/2014/main" val="20002"/>
                    </a:ext>
                  </a:extLst>
                </a:gridCol>
                <a:gridCol w="2143125">
                  <a:extLst>
                    <a:ext uri="{9D8B030D-6E8A-4147-A177-3AD203B41FA5}">
                      <a16:colId xmlns:a16="http://schemas.microsoft.com/office/drawing/2014/main" val="20003"/>
                    </a:ext>
                  </a:extLst>
                </a:gridCol>
              </a:tblGrid>
              <a:tr h="250031">
                <a:tc>
                  <a:txBody>
                    <a:bodyPr/>
                    <a:lstStyle/>
                    <a:p>
                      <a:pPr marL="0" marR="0" algn="ctr">
                        <a:lnSpc>
                          <a:spcPct val="115000"/>
                        </a:lnSpc>
                        <a:spcBef>
                          <a:spcPts val="0"/>
                        </a:spcBef>
                        <a:spcAft>
                          <a:spcPts val="0"/>
                        </a:spcAft>
                      </a:pPr>
                      <a:r>
                        <a:rPr lang="en-US" sz="600" b="1" dirty="0">
                          <a:effectLst/>
                          <a:latin typeface="Arial"/>
                          <a:ea typeface="Times New Roman"/>
                        </a:rPr>
                        <a:t>Pts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Likelihood of Occurrence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Approximate Probability</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dirty="0">
                          <a:effectLst/>
                          <a:latin typeface="Arial"/>
                          <a:ea typeface="Times New Roman"/>
                        </a:rPr>
                        <a:t>Description of Probability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Rare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&lt;1%</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Likelihood of occurrence is not credible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2</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Unlikely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1-5%</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Not reasonably expected to occur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Possible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5-25%</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Possible, or difficult to assess the chance of occurrence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Likely</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25-67%</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Very likely that an adverse event will occur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Highly Probable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&gt;67%</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High probability that an adverse event will come to pass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 name="Rectangle 12"/>
          <p:cNvSpPr/>
          <p:nvPr/>
        </p:nvSpPr>
        <p:spPr>
          <a:xfrm>
            <a:off x="1401749" y="1428750"/>
            <a:ext cx="1213794" cy="196208"/>
          </a:xfrm>
          <a:prstGeom prst="rect">
            <a:avLst/>
          </a:prstGeom>
        </p:spPr>
        <p:txBody>
          <a:bodyPr wrap="none">
            <a:spAutoFit/>
          </a:bodyPr>
          <a:lstStyle/>
          <a:p>
            <a:r>
              <a:rPr lang="en-US" sz="675" b="1" dirty="0"/>
              <a:t>Definition of Risk Probability</a:t>
            </a:r>
          </a:p>
        </p:txBody>
      </p:sp>
      <p:sp>
        <p:nvSpPr>
          <p:cNvPr id="14" name="Rectangle 13"/>
          <p:cNvSpPr/>
          <p:nvPr/>
        </p:nvSpPr>
        <p:spPr>
          <a:xfrm>
            <a:off x="1395024" y="2495550"/>
            <a:ext cx="1069524" cy="196208"/>
          </a:xfrm>
          <a:prstGeom prst="rect">
            <a:avLst/>
          </a:prstGeom>
        </p:spPr>
        <p:txBody>
          <a:bodyPr wrap="none">
            <a:spAutoFit/>
          </a:bodyPr>
          <a:lstStyle/>
          <a:p>
            <a:r>
              <a:rPr lang="en-US" sz="675" b="1" dirty="0"/>
              <a:t>Definition of Risk Impact</a:t>
            </a:r>
            <a:endParaRPr lang="en-US" sz="675" b="1" i="1" dirty="0"/>
          </a:p>
        </p:txBody>
      </p:sp>
    </p:spTree>
    <p:extLst>
      <p:ext uri="{BB962C8B-B14F-4D97-AF65-F5344CB8AC3E}">
        <p14:creationId xmlns:p14="http://schemas.microsoft.com/office/powerpoint/2010/main" val="289081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t>Standardized risk management processes are used to manage CB&amp;S risks</a:t>
            </a:r>
          </a:p>
        </p:txBody>
      </p:sp>
      <p:sp>
        <p:nvSpPr>
          <p:cNvPr id="3" name="Text Placeholder 2"/>
          <p:cNvSpPr>
            <a:spLocks noGrp="1"/>
          </p:cNvSpPr>
          <p:nvPr>
            <p:ph type="body" idx="1"/>
          </p:nvPr>
        </p:nvSpPr>
        <p:spPr>
          <a:xfrm>
            <a:off x="533400" y="760810"/>
            <a:ext cx="4038601" cy="4039790"/>
          </a:xfrm>
        </p:spPr>
        <p:txBody>
          <a:bodyPr/>
          <a:lstStyle/>
          <a:p>
            <a:r>
              <a:rPr lang="en-US" sz="1050" dirty="0"/>
              <a:t>Risks are tracked in the Camera Risk registry, Document LCA-29</a:t>
            </a:r>
          </a:p>
          <a:p>
            <a:r>
              <a:rPr lang="en-US" sz="1050" dirty="0"/>
              <a:t>Risk exposure is assessed and tracked at regular intervals since 2010 (initial assessment)</a:t>
            </a:r>
          </a:p>
          <a:p>
            <a:pPr lvl="0">
              <a:defRPr/>
            </a:pPr>
            <a:r>
              <a:rPr lang="en-US" sz="1050" dirty="0"/>
              <a:t>Actively planning mitigation to burn down risks and monitor progress</a:t>
            </a:r>
          </a:p>
          <a:p>
            <a:pPr marL="473869" lvl="1" indent="-130969">
              <a:lnSpc>
                <a:spcPct val="110000"/>
              </a:lnSpc>
              <a:defRPr/>
            </a:pPr>
            <a:r>
              <a:rPr lang="en-US" sz="788" dirty="0">
                <a:cs typeface="ＭＳ Ｐゴシック"/>
              </a:rPr>
              <a:t>Current status: total risks identified</a:t>
            </a:r>
          </a:p>
          <a:p>
            <a:pPr marL="641747" lvl="2" indent="-128588">
              <a:defRPr/>
            </a:pPr>
            <a:r>
              <a:rPr lang="en-US" sz="825" dirty="0">
                <a:cs typeface="ＭＳ Ｐゴシック" pitchFamily="-111" charset="-128"/>
              </a:rPr>
              <a:t>26 risks are actively being mitigated </a:t>
            </a:r>
          </a:p>
          <a:p>
            <a:pPr marL="641747" lvl="2" indent="-128588">
              <a:defRPr/>
            </a:pPr>
            <a:r>
              <a:rPr lang="en-US" sz="825" dirty="0">
                <a:cs typeface="ＭＳ Ｐゴシック" pitchFamily="-111" charset="-128"/>
              </a:rPr>
              <a:t>19 are closed or accepted due to design changes or mitigation completion</a:t>
            </a:r>
          </a:p>
          <a:p>
            <a:pPr>
              <a:defRPr/>
            </a:pPr>
            <a:r>
              <a:rPr lang="en-US" sz="900" dirty="0"/>
              <a:t>Mitigations are budgeted in the scope of work</a:t>
            </a:r>
          </a:p>
          <a:p>
            <a:pPr>
              <a:defRPr/>
            </a:pPr>
            <a:r>
              <a:rPr lang="en-US" sz="900" dirty="0"/>
              <a:t>After budgeted mitigation (Post-Mitigation) is performed, residual risk is analyzed</a:t>
            </a:r>
          </a:p>
          <a:p>
            <a:endParaRPr lang="en-US" dirty="0"/>
          </a:p>
        </p:txBody>
      </p:sp>
      <p:sp>
        <p:nvSpPr>
          <p:cNvPr id="6" name="Rectangle 3"/>
          <p:cNvSpPr txBox="1">
            <a:spLocks noChangeArrowheads="1"/>
          </p:cNvSpPr>
          <p:nvPr/>
        </p:nvSpPr>
        <p:spPr bwMode="auto">
          <a:xfrm>
            <a:off x="4686301" y="690453"/>
            <a:ext cx="4229099" cy="399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b="1">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b="1">
                <a:solidFill>
                  <a:srgbClr val="1F497D"/>
                </a:solidFill>
                <a:latin typeface="+mn-lt"/>
                <a:ea typeface="ＭＳ Ｐゴシック" pitchFamily="-111"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11" charset="-128"/>
                <a:cs typeface="ＭＳ Ｐゴシック"/>
              </a:defRPr>
            </a:lvl3pPr>
            <a:lvl4pPr marL="1600200" indent="-228600" algn="l" rtl="0" eaLnBrk="0" fontAlgn="base" hangingPunct="0">
              <a:spcBef>
                <a:spcPct val="20000"/>
              </a:spcBef>
              <a:spcAft>
                <a:spcPct val="0"/>
              </a:spcAft>
              <a:buChar char="–"/>
              <a:defRPr sz="1600">
                <a:solidFill>
                  <a:srgbClr val="1F497D"/>
                </a:solidFill>
                <a:latin typeface="+mn-lt"/>
                <a:ea typeface="ＭＳ Ｐゴシック" pitchFamily="-111" charset="-128"/>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1" charset="-128"/>
                <a:cs typeface="ＭＳ Ｐゴシック"/>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buFontTx/>
              <a:buNone/>
            </a:pPr>
            <a:r>
              <a:rPr lang="en-US" sz="1200" dirty="0">
                <a:solidFill>
                  <a:srgbClr val="1F497D"/>
                </a:solidFill>
                <a:ea typeface="ＭＳ Ｐゴシック" charset="-128"/>
                <a:cs typeface="ＭＳ Ｐゴシック" charset="-128"/>
              </a:rPr>
              <a:t>Selected top risks are shown below:</a:t>
            </a:r>
          </a:p>
          <a:p>
            <a:r>
              <a:rPr lang="en-US" sz="1200" dirty="0">
                <a:solidFill>
                  <a:srgbClr val="1F497D"/>
                </a:solidFill>
                <a:ea typeface="ＭＳ Ｐゴシック" charset="-128"/>
                <a:cs typeface="ＭＳ Ｐゴシック" charset="-128"/>
              </a:rPr>
              <a:t>Opt-025: Filter coating failure (Minor Risk)</a:t>
            </a:r>
          </a:p>
          <a:p>
            <a:pPr lvl="1"/>
            <a:r>
              <a:rPr lang="en-US" sz="1200" dirty="0">
                <a:ea typeface="ＭＳ Ｐゴシック" charset="-128"/>
                <a:cs typeface="ＭＳ Ｐゴシック" charset="-128"/>
              </a:rPr>
              <a:t>No filter coating runs have failed to date.</a:t>
            </a:r>
          </a:p>
          <a:p>
            <a:pPr lvl="1"/>
            <a:r>
              <a:rPr lang="en-US" sz="1200" dirty="0">
                <a:ea typeface="ＭＳ Ｐゴシック" charset="-128"/>
                <a:cs typeface="ＭＳ Ｐゴシック" charset="-128"/>
              </a:rPr>
              <a:t>Full test runs are performed before each coating</a:t>
            </a:r>
          </a:p>
          <a:p>
            <a:r>
              <a:rPr lang="en-US" sz="1200" dirty="0">
                <a:solidFill>
                  <a:srgbClr val="1F497D"/>
                </a:solidFill>
                <a:ea typeface="ＭＳ Ｐゴシック" charset="-128"/>
                <a:cs typeface="ＭＳ Ｐゴシック" charset="-128"/>
              </a:rPr>
              <a:t>Opt-020: Filter metrology system qualification (Minor risk)</a:t>
            </a:r>
          </a:p>
          <a:p>
            <a:pPr lvl="1"/>
            <a:r>
              <a:rPr lang="en-US" sz="1200" dirty="0">
                <a:solidFill>
                  <a:srgbClr val="1F497D"/>
                </a:solidFill>
                <a:ea typeface="ＭＳ Ｐゴシック" charset="-128"/>
                <a:cs typeface="ＭＳ Ｐゴシック" charset="-128"/>
              </a:rPr>
              <a:t>Verification testing is underway. </a:t>
            </a:r>
          </a:p>
          <a:p>
            <a:pPr lvl="1"/>
            <a:r>
              <a:rPr lang="en-US" sz="1200" dirty="0">
                <a:ea typeface="ＭＳ Ｐゴシック" charset="-128"/>
                <a:cs typeface="ＭＳ Ｐゴシック" charset="-128"/>
              </a:rPr>
              <a:t>System has demonstrated all requirements, working on stability and bug elimination.</a:t>
            </a:r>
          </a:p>
          <a:p>
            <a:r>
              <a:rPr lang="en-US" sz="1200" dirty="0">
                <a:solidFill>
                  <a:srgbClr val="1F497D"/>
                </a:solidFill>
                <a:ea typeface="ＭＳ Ｐゴシック" charset="-128"/>
                <a:cs typeface="ＭＳ Ｐゴシック" charset="-128"/>
              </a:rPr>
              <a:t>Opt-026: Filter breaking during fabrication</a:t>
            </a:r>
          </a:p>
          <a:p>
            <a:pPr lvl="1"/>
            <a:r>
              <a:rPr lang="en-US" sz="1200" dirty="0">
                <a:ea typeface="ＭＳ Ｐゴシック" charset="-128"/>
                <a:cs typeface="ＭＳ Ｐゴシック" charset="-128"/>
              </a:rPr>
              <a:t>Handling at TSESO is reviewed every time we visit.</a:t>
            </a:r>
          </a:p>
          <a:p>
            <a:pPr lvl="1"/>
            <a:r>
              <a:rPr lang="en-US" sz="1200" dirty="0">
                <a:solidFill>
                  <a:srgbClr val="1F497D"/>
                </a:solidFill>
                <a:ea typeface="ＭＳ Ｐゴシック" charset="-128"/>
                <a:cs typeface="ＭＳ Ｐゴシック" charset="-128"/>
              </a:rPr>
              <a:t>3 optics are finished wi</a:t>
            </a:r>
            <a:r>
              <a:rPr lang="en-US" sz="1200" dirty="0">
                <a:ea typeface="ＭＳ Ｐゴシック" charset="-128"/>
                <a:cs typeface="ＭＳ Ｐゴシック" charset="-128"/>
              </a:rPr>
              <a:t>th handling at TSESO and the other 3 are in the lowest risk stages.</a:t>
            </a:r>
            <a:endParaRPr lang="en-US" sz="1200" dirty="0">
              <a:solidFill>
                <a:srgbClr val="1F497D"/>
              </a:solidFill>
              <a:ea typeface="ＭＳ Ｐゴシック" charset="-128"/>
              <a:cs typeface="ＭＳ Ｐゴシック" charset="-128"/>
            </a:endParaRPr>
          </a:p>
          <a:p>
            <a:r>
              <a:rPr lang="en-US" sz="1200" dirty="0">
                <a:solidFill>
                  <a:srgbClr val="1F497D"/>
                </a:solidFill>
                <a:ea typeface="ＭＳ Ｐゴシック" charset="-128"/>
                <a:cs typeface="ＭＳ Ｐゴシック" charset="-128"/>
              </a:rPr>
              <a:t>Opt-039: Filter delivery (Minor Risk)</a:t>
            </a:r>
          </a:p>
          <a:p>
            <a:pPr lvl="1"/>
            <a:r>
              <a:rPr lang="en-US" sz="1200" dirty="0">
                <a:ea typeface="ＭＳ Ｐゴシック" charset="-128"/>
                <a:cs typeface="ＭＳ Ｐゴシック" charset="-128"/>
              </a:rPr>
              <a:t>First article substrate and coating are complete</a:t>
            </a:r>
          </a:p>
          <a:p>
            <a:pPr lvl="1"/>
            <a:r>
              <a:rPr lang="en-US" sz="1200" dirty="0">
                <a:ea typeface="ＭＳ Ｐゴシック" charset="-128"/>
                <a:cs typeface="ＭＳ Ｐゴシック" charset="-128"/>
              </a:rPr>
              <a:t>All substrates are progressing well</a:t>
            </a:r>
            <a:endParaRPr lang="en-US" sz="788" b="0" dirty="0">
              <a:solidFill>
                <a:srgbClr val="00B050"/>
              </a:solidFill>
              <a:ea typeface="ＭＳ Ｐゴシック" charset="-128"/>
            </a:endParaRPr>
          </a:p>
        </p:txBody>
      </p:sp>
      <p:pic>
        <p:nvPicPr>
          <p:cNvPr id="5" name="Picture 4">
            <a:extLst>
              <a:ext uri="{FF2B5EF4-FFF2-40B4-BE49-F238E27FC236}">
                <a16:creationId xmlns:a16="http://schemas.microsoft.com/office/drawing/2014/main" id="{3C4F90DC-78C7-4A3B-A2C5-B9EEB0D81FC2}"/>
              </a:ext>
            </a:extLst>
          </p:cNvPr>
          <p:cNvPicPr>
            <a:picLocks noChangeAspect="1"/>
          </p:cNvPicPr>
          <p:nvPr/>
        </p:nvPicPr>
        <p:blipFill>
          <a:blip r:embed="rId2"/>
          <a:stretch>
            <a:fillRect/>
          </a:stretch>
        </p:blipFill>
        <p:spPr>
          <a:xfrm>
            <a:off x="533400" y="2677603"/>
            <a:ext cx="4018429" cy="2144288"/>
          </a:xfrm>
          <a:prstGeom prst="rect">
            <a:avLst/>
          </a:prstGeom>
        </p:spPr>
      </p:pic>
    </p:spTree>
    <p:extLst>
      <p:ext uri="{BB962C8B-B14F-4D97-AF65-F5344CB8AC3E}">
        <p14:creationId xmlns:p14="http://schemas.microsoft.com/office/powerpoint/2010/main" val="572545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07157"/>
            <a:ext cx="5638800" cy="417910"/>
          </a:xfrm>
        </p:spPr>
        <p:txBody>
          <a:bodyPr/>
          <a:lstStyle/>
          <a:p>
            <a:r>
              <a:rPr lang="en-US" dirty="0"/>
              <a:t>Optics top 10 risks as of May 2019</a:t>
            </a:r>
          </a:p>
        </p:txBody>
      </p:sp>
      <p:graphicFrame>
        <p:nvGraphicFramePr>
          <p:cNvPr id="6" name="Table 5">
            <a:extLst>
              <a:ext uri="{FF2B5EF4-FFF2-40B4-BE49-F238E27FC236}">
                <a16:creationId xmlns:a16="http://schemas.microsoft.com/office/drawing/2014/main" id="{95839C5F-B8AC-4264-8329-9459CCF84F14}"/>
              </a:ext>
            </a:extLst>
          </p:cNvPr>
          <p:cNvGraphicFramePr>
            <a:graphicFrameLocks noGrp="1"/>
          </p:cNvGraphicFramePr>
          <p:nvPr>
            <p:extLst>
              <p:ext uri="{D42A27DB-BD31-4B8C-83A1-F6EECF244321}">
                <p14:modId xmlns:p14="http://schemas.microsoft.com/office/powerpoint/2010/main" val="702103531"/>
              </p:ext>
            </p:extLst>
          </p:nvPr>
        </p:nvGraphicFramePr>
        <p:xfrm>
          <a:off x="152400" y="760413"/>
          <a:ext cx="8839198" cy="4119042"/>
        </p:xfrm>
        <a:graphic>
          <a:graphicData uri="http://schemas.openxmlformats.org/drawingml/2006/table">
            <a:tbl>
              <a:tblPr/>
              <a:tblGrid>
                <a:gridCol w="923726">
                  <a:extLst>
                    <a:ext uri="{9D8B030D-6E8A-4147-A177-3AD203B41FA5}">
                      <a16:colId xmlns:a16="http://schemas.microsoft.com/office/drawing/2014/main" val="4206138722"/>
                    </a:ext>
                  </a:extLst>
                </a:gridCol>
                <a:gridCol w="3038674">
                  <a:extLst>
                    <a:ext uri="{9D8B030D-6E8A-4147-A177-3AD203B41FA5}">
                      <a16:colId xmlns:a16="http://schemas.microsoft.com/office/drawing/2014/main" val="2168943484"/>
                    </a:ext>
                  </a:extLst>
                </a:gridCol>
                <a:gridCol w="457200">
                  <a:extLst>
                    <a:ext uri="{9D8B030D-6E8A-4147-A177-3AD203B41FA5}">
                      <a16:colId xmlns:a16="http://schemas.microsoft.com/office/drawing/2014/main" val="350038716"/>
                    </a:ext>
                  </a:extLst>
                </a:gridCol>
                <a:gridCol w="381000">
                  <a:extLst>
                    <a:ext uri="{9D8B030D-6E8A-4147-A177-3AD203B41FA5}">
                      <a16:colId xmlns:a16="http://schemas.microsoft.com/office/drawing/2014/main" val="1651488112"/>
                    </a:ext>
                  </a:extLst>
                </a:gridCol>
                <a:gridCol w="457200">
                  <a:extLst>
                    <a:ext uri="{9D8B030D-6E8A-4147-A177-3AD203B41FA5}">
                      <a16:colId xmlns:a16="http://schemas.microsoft.com/office/drawing/2014/main" val="4139218384"/>
                    </a:ext>
                  </a:extLst>
                </a:gridCol>
                <a:gridCol w="457200">
                  <a:extLst>
                    <a:ext uri="{9D8B030D-6E8A-4147-A177-3AD203B41FA5}">
                      <a16:colId xmlns:a16="http://schemas.microsoft.com/office/drawing/2014/main" val="3877020497"/>
                    </a:ext>
                  </a:extLst>
                </a:gridCol>
                <a:gridCol w="685800">
                  <a:extLst>
                    <a:ext uri="{9D8B030D-6E8A-4147-A177-3AD203B41FA5}">
                      <a16:colId xmlns:a16="http://schemas.microsoft.com/office/drawing/2014/main" val="1415445733"/>
                    </a:ext>
                  </a:extLst>
                </a:gridCol>
                <a:gridCol w="304800">
                  <a:extLst>
                    <a:ext uri="{9D8B030D-6E8A-4147-A177-3AD203B41FA5}">
                      <a16:colId xmlns:a16="http://schemas.microsoft.com/office/drawing/2014/main" val="2220283138"/>
                    </a:ext>
                  </a:extLst>
                </a:gridCol>
                <a:gridCol w="457200">
                  <a:extLst>
                    <a:ext uri="{9D8B030D-6E8A-4147-A177-3AD203B41FA5}">
                      <a16:colId xmlns:a16="http://schemas.microsoft.com/office/drawing/2014/main" val="691734596"/>
                    </a:ext>
                  </a:extLst>
                </a:gridCol>
                <a:gridCol w="457200">
                  <a:extLst>
                    <a:ext uri="{9D8B030D-6E8A-4147-A177-3AD203B41FA5}">
                      <a16:colId xmlns:a16="http://schemas.microsoft.com/office/drawing/2014/main" val="1964595685"/>
                    </a:ext>
                  </a:extLst>
                </a:gridCol>
                <a:gridCol w="368399">
                  <a:extLst>
                    <a:ext uri="{9D8B030D-6E8A-4147-A177-3AD203B41FA5}">
                      <a16:colId xmlns:a16="http://schemas.microsoft.com/office/drawing/2014/main" val="1455641749"/>
                    </a:ext>
                  </a:extLst>
                </a:gridCol>
                <a:gridCol w="850799">
                  <a:extLst>
                    <a:ext uri="{9D8B030D-6E8A-4147-A177-3AD203B41FA5}">
                      <a16:colId xmlns:a16="http://schemas.microsoft.com/office/drawing/2014/main" val="739758912"/>
                    </a:ext>
                  </a:extLst>
                </a:gridCol>
              </a:tblGrid>
              <a:tr h="64243">
                <a:tc>
                  <a:txBody>
                    <a:bodyPr/>
                    <a:lstStyle/>
                    <a:p>
                      <a:pPr algn="ctr" fontAlgn="ctr"/>
                      <a:r>
                        <a:rPr lang="en-US" sz="800" b="1" i="0" u="none" strike="noStrike" dirty="0">
                          <a:solidFill>
                            <a:srgbClr val="000000"/>
                          </a:solidFill>
                          <a:effectLst/>
                          <a:latin typeface="Arial" panose="020B0604020202020204" pitchFamily="34" charset="0"/>
                        </a:rPr>
                        <a:t>Risk Title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ctr"/>
                      <a:r>
                        <a:rPr lang="en-US" sz="800" b="1" i="0" u="none" strike="noStrike" dirty="0">
                          <a:solidFill>
                            <a:srgbClr val="000000"/>
                          </a:solidFill>
                          <a:effectLst/>
                          <a:latin typeface="Arial" panose="020B0604020202020204" pitchFamily="34" charset="0"/>
                        </a:rPr>
                        <a:t>Risk Description (if/then)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2"/>
                    </a:solidFill>
                  </a:tcPr>
                </a:tc>
                <a:tc>
                  <a:txBody>
                    <a:bodyPr/>
                    <a:lstStyle/>
                    <a:p>
                      <a:pPr algn="ctr" fontAlgn="ctr"/>
                      <a:r>
                        <a:rPr lang="en-US" sz="800" b="1" i="0" u="none" strike="noStrike">
                          <a:effectLst/>
                          <a:latin typeface="Arial" panose="020B0604020202020204" pitchFamily="34" charset="0"/>
                        </a:rPr>
                        <a:t>Prob ability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0C7"/>
                    </a:solidFill>
                  </a:tcPr>
                </a:tc>
                <a:tc>
                  <a:txBody>
                    <a:bodyPr/>
                    <a:lstStyle/>
                    <a:p>
                      <a:pPr algn="ctr" fontAlgn="ctr"/>
                      <a:r>
                        <a:rPr lang="en-US" sz="800" b="1" i="0" u="none" strike="noStrike">
                          <a:effectLst/>
                          <a:latin typeface="Arial" panose="020B0604020202020204" pitchFamily="34" charset="0"/>
                        </a:rPr>
                        <a:t>Cost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0C7"/>
                    </a:solidFill>
                  </a:tcPr>
                </a:tc>
                <a:tc>
                  <a:txBody>
                    <a:bodyPr/>
                    <a:lstStyle/>
                    <a:p>
                      <a:pPr algn="ctr" fontAlgn="ctr"/>
                      <a:r>
                        <a:rPr lang="en-US" sz="800" b="1" i="0" u="none" strike="noStrike">
                          <a:effectLst/>
                          <a:latin typeface="Arial" panose="020B0604020202020204" pitchFamily="34" charset="0"/>
                        </a:rPr>
                        <a:t>Schd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0C7"/>
                    </a:solidFill>
                  </a:tcPr>
                </a:tc>
                <a:tc>
                  <a:txBody>
                    <a:bodyPr/>
                    <a:lstStyle/>
                    <a:p>
                      <a:pPr algn="ctr" fontAlgn="ctr"/>
                      <a:r>
                        <a:rPr lang="en-US" sz="800" b="1" i="0" u="none" strike="noStrike">
                          <a:effectLst/>
                          <a:latin typeface="Arial" panose="020B0604020202020204" pitchFamily="34" charset="0"/>
                        </a:rPr>
                        <a:t>Perf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0C7"/>
                    </a:solidFill>
                  </a:tcPr>
                </a:tc>
                <a:tc>
                  <a:txBody>
                    <a:bodyPr/>
                    <a:lstStyle/>
                    <a:p>
                      <a:pPr algn="ctr" fontAlgn="ctr"/>
                      <a:r>
                        <a:rPr lang="en-US" sz="800" b="1" i="0" u="none" strike="noStrike">
                          <a:effectLst/>
                          <a:latin typeface="Arial" panose="020B0604020202020204" pitchFamily="34" charset="0"/>
                        </a:rPr>
                        <a:t>Current Exposure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1A0C7"/>
                    </a:solidFill>
                  </a:tcPr>
                </a:tc>
                <a:tc>
                  <a:txBody>
                    <a:bodyPr/>
                    <a:lstStyle/>
                    <a:p>
                      <a:pPr algn="ctr" fontAlgn="ctr"/>
                      <a:r>
                        <a:rPr lang="en-US" sz="800" b="1" i="0" u="none" strike="noStrike" dirty="0">
                          <a:effectLst/>
                          <a:latin typeface="Arial" panose="020B0604020202020204" pitchFamily="34" charset="0"/>
                        </a:rPr>
                        <a:t>Prob ability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algn="ctr" fontAlgn="ctr"/>
                      <a:r>
                        <a:rPr lang="en-US" sz="800" b="1" i="0" u="none" strike="noStrike">
                          <a:effectLst/>
                          <a:latin typeface="Arial" panose="020B0604020202020204" pitchFamily="34" charset="0"/>
                        </a:rPr>
                        <a:t>Cost1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algn="ctr" fontAlgn="ctr"/>
                      <a:r>
                        <a:rPr lang="en-US" sz="800" b="1" i="0" u="none" strike="noStrike">
                          <a:effectLst/>
                          <a:latin typeface="Arial" panose="020B0604020202020204" pitchFamily="34" charset="0"/>
                        </a:rPr>
                        <a:t>Schd1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algn="ctr" fontAlgn="ctr"/>
                      <a:r>
                        <a:rPr lang="en-US" sz="800" b="1" i="0" u="none" strike="noStrike">
                          <a:effectLst/>
                          <a:latin typeface="Arial" panose="020B0604020202020204" pitchFamily="34" charset="0"/>
                        </a:rPr>
                        <a:t>Perf1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tc>
                  <a:txBody>
                    <a:bodyPr/>
                    <a:lstStyle/>
                    <a:p>
                      <a:pPr algn="ctr" fontAlgn="ctr"/>
                      <a:r>
                        <a:rPr lang="en-US" sz="800" b="1" i="0" u="none" strike="noStrike">
                          <a:effectLst/>
                          <a:latin typeface="Arial" panose="020B0604020202020204" pitchFamily="34" charset="0"/>
                        </a:rPr>
                        <a:t>Residual Exposure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DDC"/>
                    </a:solidFill>
                  </a:tcPr>
                </a:tc>
                <a:extLst>
                  <a:ext uri="{0D108BD9-81ED-4DB2-BD59-A6C34878D82A}">
                    <a16:rowId xmlns:a16="http://schemas.microsoft.com/office/drawing/2014/main" val="939711641"/>
                  </a:ext>
                </a:extLst>
              </a:tr>
              <a:tr h="424497">
                <a:tc>
                  <a:txBody>
                    <a:bodyPr/>
                    <a:lstStyle/>
                    <a:p>
                      <a:pPr algn="l" fontAlgn="ctr"/>
                      <a:r>
                        <a:rPr lang="en-US" sz="800" b="0" i="0" u="none" strike="noStrike">
                          <a:effectLst/>
                          <a:latin typeface="Arial" panose="020B0604020202020204" pitchFamily="34" charset="0"/>
                        </a:rPr>
                        <a:t>Filter Coating Failure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dirty="0">
                          <a:effectLst/>
                          <a:latin typeface="Arial" panose="020B0604020202020204" pitchFamily="34" charset="0"/>
                        </a:rPr>
                        <a:t>IF a filter coating run fails THEN the filter coating will not meet all specifications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8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22398801"/>
                  </a:ext>
                </a:extLst>
              </a:tr>
              <a:tr h="381000">
                <a:tc>
                  <a:txBody>
                    <a:bodyPr/>
                    <a:lstStyle/>
                    <a:p>
                      <a:pPr algn="l" fontAlgn="ctr"/>
                      <a:r>
                        <a:rPr lang="en-US" sz="800" b="0" i="0" u="none" strike="noStrike">
                          <a:effectLst/>
                          <a:latin typeface="Arial" panose="020B0604020202020204" pitchFamily="34" charset="0"/>
                        </a:rPr>
                        <a:t>L3 Position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effectLst/>
                          <a:latin typeface="Arial" panose="020B0604020202020204" pitchFamily="34" charset="0"/>
                        </a:rPr>
                        <a:t>IF the L3 frame does not hold the optic in place to required levels THEN the image quality may suffer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Insignificant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652644478"/>
                  </a:ext>
                </a:extLst>
              </a:tr>
              <a:tr h="304800">
                <a:tc>
                  <a:txBody>
                    <a:bodyPr/>
                    <a:lstStyle/>
                    <a:p>
                      <a:pPr algn="l" fontAlgn="ctr"/>
                      <a:r>
                        <a:rPr lang="en-US" sz="800" b="0" i="0" u="none" strike="noStrike">
                          <a:effectLst/>
                          <a:latin typeface="Arial" panose="020B0604020202020204" pitchFamily="34" charset="0"/>
                        </a:rPr>
                        <a:t>Filter delivery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effectLst/>
                          <a:latin typeface="Arial" panose="020B0604020202020204" pitchFamily="34" charset="0"/>
                        </a:rPr>
                        <a:t>IF Filters are delayed during production, THEN schedule and cost impacts will be incurred.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68754770"/>
                  </a:ext>
                </a:extLst>
              </a:tr>
              <a:tr h="187221">
                <a:tc>
                  <a:txBody>
                    <a:bodyPr/>
                    <a:lstStyle/>
                    <a:p>
                      <a:pPr algn="l" fontAlgn="ctr"/>
                      <a:r>
                        <a:rPr lang="en-US" sz="800" b="0" i="0" u="none" strike="noStrike">
                          <a:effectLst/>
                          <a:latin typeface="Arial" panose="020B0604020202020204" pitchFamily="34" charset="0"/>
                        </a:rPr>
                        <a:t>Filter coating metrology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dirty="0">
                          <a:effectLst/>
                          <a:latin typeface="Arial" panose="020B0604020202020204" pitchFamily="34" charset="0"/>
                        </a:rPr>
                        <a:t>IF the filter coating vendors do not have the metrology needed to conduct verification needed (in particular in </a:t>
                      </a:r>
                      <a:r>
                        <a:rPr lang="en-US" sz="800" b="0" i="0" u="none" strike="noStrike" dirty="0" err="1">
                          <a:effectLst/>
                          <a:latin typeface="Arial" panose="020B0604020202020204" pitchFamily="34" charset="0"/>
                        </a:rPr>
                        <a:t>out-of</a:t>
                      </a:r>
                      <a:r>
                        <a:rPr lang="en-US" sz="800" b="0" i="0" u="none" strike="noStrike" dirty="0">
                          <a:effectLst/>
                          <a:latin typeface="Arial" panose="020B0604020202020204" pitchFamily="34" charset="0"/>
                        </a:rPr>
                        <a:t> band) THEN we may not know how the filter performs until in operation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dirty="0">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Insignificant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871442672"/>
                  </a:ext>
                </a:extLst>
              </a:tr>
              <a:tr h="312035">
                <a:tc>
                  <a:txBody>
                    <a:bodyPr/>
                    <a:lstStyle/>
                    <a:p>
                      <a:pPr algn="l" fontAlgn="ctr"/>
                      <a:r>
                        <a:rPr lang="en-US" sz="800" b="0" i="0" u="none" strike="noStrike">
                          <a:effectLst/>
                          <a:latin typeface="Arial" panose="020B0604020202020204" pitchFamily="34" charset="0"/>
                        </a:rPr>
                        <a:t>Filter coating damage due to stress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dirty="0">
                          <a:effectLst/>
                          <a:latin typeface="Arial" panose="020B0604020202020204" pitchFamily="34" charset="0"/>
                        </a:rPr>
                        <a:t>Stress on the filter may damage the coating in the form of delamination or micro-cracks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Insignificant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967729178"/>
                  </a:ext>
                </a:extLst>
              </a:tr>
              <a:tr h="280832">
                <a:tc>
                  <a:txBody>
                    <a:bodyPr/>
                    <a:lstStyle/>
                    <a:p>
                      <a:pPr algn="l" fontAlgn="ctr"/>
                      <a:r>
                        <a:rPr lang="en-US" sz="800" b="0" i="0" u="none" strike="noStrike">
                          <a:effectLst/>
                          <a:latin typeface="Arial" panose="020B0604020202020204" pitchFamily="34" charset="0"/>
                        </a:rPr>
                        <a:t>Lens BBAR coating damage due to stress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effectLst/>
                          <a:latin typeface="Arial" panose="020B0604020202020204" pitchFamily="34" charset="0"/>
                        </a:rPr>
                        <a:t>Stress on the lenses due to pressure may damage the BBAR coating in the form of delamination or micro-cracks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Insignificant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42524226"/>
                  </a:ext>
                </a:extLst>
              </a:tr>
              <a:tr h="436849">
                <a:tc>
                  <a:txBody>
                    <a:bodyPr/>
                    <a:lstStyle/>
                    <a:p>
                      <a:pPr algn="l" fontAlgn="ctr"/>
                      <a:r>
                        <a:rPr lang="en-US" sz="800" b="0" i="0" u="none" strike="noStrike">
                          <a:effectLst/>
                          <a:latin typeface="Arial" panose="020B0604020202020204" pitchFamily="34" charset="0"/>
                        </a:rPr>
                        <a:t>L1-L2  composite structure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effectLst/>
                          <a:latin typeface="Arial" panose="020B0604020202020204" pitchFamily="34" charset="0"/>
                        </a:rPr>
                        <a:t>IF L1-L2 composite structure has structural aging issues THEN image quality could be impacted half way through the survey (lifetime issue)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Insignificant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44594869"/>
                  </a:ext>
                </a:extLst>
              </a:tr>
              <a:tr h="343239">
                <a:tc>
                  <a:txBody>
                    <a:bodyPr/>
                    <a:lstStyle/>
                    <a:p>
                      <a:pPr algn="l" fontAlgn="ctr"/>
                      <a:r>
                        <a:rPr lang="en-US" sz="800" b="0" i="0" u="none" strike="noStrike">
                          <a:effectLst/>
                          <a:latin typeface="Arial" panose="020B0604020202020204" pitchFamily="34" charset="0"/>
                        </a:rPr>
                        <a:t>L3 pressure null test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effectLst/>
                          <a:latin typeface="Arial" panose="020B0604020202020204" pitchFamily="34" charset="0"/>
                        </a:rPr>
                        <a:t>IF the L3 lens wavefront test does not properly account for "test" versus "use" conditions, THEN it may degrade the camera image quaility.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dirty="0">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Insignificant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9980032"/>
                  </a:ext>
                </a:extLst>
              </a:tr>
              <a:tr h="343239">
                <a:tc>
                  <a:txBody>
                    <a:bodyPr/>
                    <a:lstStyle/>
                    <a:p>
                      <a:pPr algn="l" fontAlgn="ctr"/>
                      <a:r>
                        <a:rPr lang="en-US" sz="800" b="0" i="0" u="none" strike="noStrike">
                          <a:effectLst/>
                          <a:latin typeface="Arial" panose="020B0604020202020204" pitchFamily="34" charset="0"/>
                        </a:rPr>
                        <a:t>L1-L2 settling time and acceleration loads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effectLst/>
                          <a:latin typeface="Arial" panose="020B0604020202020204" pitchFamily="34" charset="0"/>
                        </a:rPr>
                        <a:t>IF the L1-L2 response is not fully understood THEN L1-L2 may not settle in time for proper image quality performances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Insignificant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728492448"/>
                  </a:ext>
                </a:extLst>
              </a:tr>
              <a:tr h="499256">
                <a:tc>
                  <a:txBody>
                    <a:bodyPr/>
                    <a:lstStyle/>
                    <a:p>
                      <a:pPr algn="l" fontAlgn="ctr"/>
                      <a:r>
                        <a:rPr lang="en-US" sz="800" b="0" i="0" u="none" strike="noStrike">
                          <a:effectLst/>
                          <a:latin typeface="Arial" panose="020B0604020202020204" pitchFamily="34" charset="0"/>
                        </a:rPr>
                        <a:t>Filter O-ring compression set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800" b="0" i="0" u="none" strike="noStrike">
                          <a:effectLst/>
                          <a:latin typeface="Arial" panose="020B0604020202020204" pitchFamily="34" charset="0"/>
                        </a:rPr>
                        <a:t>IF the filter o-ring takes a larger compression set than estimated, THEN the filter may move outside of its positional requirements and potential damage the Filter.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Minor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800" b="0" i="0" u="none" strike="noStrike">
                          <a:effectLst/>
                          <a:latin typeface="Arial" panose="020B0604020202020204" pitchFamily="34" charset="0"/>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0" i="0" u="none" strike="noStrike" dirty="0">
                          <a:effectLst/>
                          <a:latin typeface="Arial" panose="020B0604020202020204" pitchFamily="34" charset="0"/>
                        </a:rPr>
                        <a:t>Insignificant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871437982"/>
                  </a:ext>
                </a:extLst>
              </a:tr>
            </a:tbl>
          </a:graphicData>
        </a:graphic>
      </p:graphicFrame>
    </p:spTree>
    <p:extLst>
      <p:ext uri="{BB962C8B-B14F-4D97-AF65-F5344CB8AC3E}">
        <p14:creationId xmlns:p14="http://schemas.microsoft.com/office/powerpoint/2010/main" val="173842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Optics Key Risks Retired/Accepted </a:t>
            </a:r>
          </a:p>
        </p:txBody>
      </p:sp>
      <p:sp>
        <p:nvSpPr>
          <p:cNvPr id="12" name="Rectangle 3"/>
          <p:cNvSpPr txBox="1">
            <a:spLocks noChangeArrowheads="1"/>
          </p:cNvSpPr>
          <p:nvPr/>
        </p:nvSpPr>
        <p:spPr bwMode="auto">
          <a:xfrm>
            <a:off x="1595473" y="690098"/>
            <a:ext cx="6229351" cy="399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8580" tIns="34291" rIns="68580" bIns="34291"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b="1">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b="1">
                <a:solidFill>
                  <a:srgbClr val="1F497D"/>
                </a:solidFill>
                <a:latin typeface="+mn-lt"/>
                <a:ea typeface="ＭＳ Ｐゴシック" pitchFamily="-111"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11" charset="-128"/>
                <a:cs typeface="ＭＳ Ｐゴシック"/>
              </a:defRPr>
            </a:lvl3pPr>
            <a:lvl4pPr marL="1600200" indent="-228600" algn="l" rtl="0" eaLnBrk="0" fontAlgn="base" hangingPunct="0">
              <a:spcBef>
                <a:spcPct val="20000"/>
              </a:spcBef>
              <a:spcAft>
                <a:spcPct val="0"/>
              </a:spcAft>
              <a:buChar char="–"/>
              <a:defRPr sz="1600">
                <a:solidFill>
                  <a:srgbClr val="1F497D"/>
                </a:solidFill>
                <a:latin typeface="+mn-lt"/>
                <a:ea typeface="ＭＳ Ｐゴシック" pitchFamily="-111" charset="-128"/>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1" charset="-128"/>
                <a:cs typeface="ＭＳ Ｐゴシック"/>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58390" lvl="1" indent="-558390" defTabSz="342891" eaLnBrk="1" hangingPunct="1">
              <a:lnSpc>
                <a:spcPct val="110000"/>
              </a:lnSpc>
              <a:buNone/>
              <a:defRPr/>
            </a:pPr>
            <a:r>
              <a:rPr lang="en-US" sz="975" dirty="0">
                <a:solidFill>
                  <a:schemeClr val="tx1"/>
                </a:solidFill>
                <a:ea typeface="ＭＳ Ｐゴシック" charset="-128"/>
                <a:cs typeface="ＭＳ Ｐゴシック" charset="-128"/>
              </a:rPr>
              <a:t>Opti-021:</a:t>
            </a:r>
            <a:r>
              <a:rPr lang="en-US" sz="975" b="0" dirty="0">
                <a:solidFill>
                  <a:schemeClr val="tx1"/>
                </a:solidFill>
                <a:ea typeface="ＭＳ Ｐゴシック" charset="-128"/>
                <a:cs typeface="ＭＳ Ｐゴシック" charset="-128"/>
              </a:rPr>
              <a:t>    </a:t>
            </a:r>
            <a:r>
              <a:rPr lang="en-US" sz="975" dirty="0">
                <a:solidFill>
                  <a:schemeClr val="tx1"/>
                </a:solidFill>
                <a:ea typeface="ＭＳ Ｐゴシック" charset="-128"/>
                <a:cs typeface="ＭＳ Ｐゴシック" charset="-128"/>
              </a:rPr>
              <a:t>IF the single witness sample vendor selected does not meet specifications in their planned iterations THEN the cost and/or schedule and/or performance may be impacted.</a:t>
            </a:r>
          </a:p>
          <a:p>
            <a:pPr marL="773887" lvl="2" indent="-130966" defTabSz="342891" eaLnBrk="1" hangingPunct="1">
              <a:lnSpc>
                <a:spcPct val="110000"/>
              </a:lnSpc>
              <a:buFont typeface="Arial" charset="0"/>
              <a:buChar char="–"/>
              <a:defRPr/>
            </a:pPr>
            <a:r>
              <a:rPr lang="en-US" sz="975" dirty="0">
                <a:solidFill>
                  <a:srgbClr val="0070C0"/>
                </a:solidFill>
                <a:ea typeface="ＭＳ Ｐゴシック" charset="-128"/>
              </a:rPr>
              <a:t>Vendor demonstrated all bands on sub-scale samples</a:t>
            </a:r>
            <a:endParaRPr lang="en-US" sz="975" dirty="0">
              <a:solidFill>
                <a:srgbClr val="0070C0"/>
              </a:solidFill>
              <a:ea typeface="ＭＳ Ｐゴシック" charset="-128"/>
              <a:cs typeface="ＭＳ Ｐゴシック" charset="-128"/>
            </a:endParaRPr>
          </a:p>
          <a:p>
            <a:pPr marL="257168" lvl="1" indent="-257168" defTabSz="342891" eaLnBrk="1" hangingPunct="1">
              <a:lnSpc>
                <a:spcPct val="110000"/>
              </a:lnSpc>
              <a:buNone/>
              <a:defRPr/>
            </a:pPr>
            <a:endParaRPr lang="en-US" sz="975" dirty="0">
              <a:solidFill>
                <a:schemeClr val="tx1"/>
              </a:solidFill>
              <a:ea typeface="ＭＳ Ｐゴシック" charset="-128"/>
              <a:cs typeface="ＭＳ Ｐゴシック" charset="-128"/>
            </a:endParaRPr>
          </a:p>
          <a:p>
            <a:pPr marL="558390" lvl="1" indent="-558390" defTabSz="342891" eaLnBrk="1" hangingPunct="1">
              <a:lnSpc>
                <a:spcPct val="110000"/>
              </a:lnSpc>
              <a:buNone/>
              <a:defRPr/>
            </a:pPr>
            <a:r>
              <a:rPr lang="en-US" sz="975" dirty="0">
                <a:solidFill>
                  <a:schemeClr val="tx1"/>
                </a:solidFill>
                <a:ea typeface="ＭＳ Ｐゴシック" charset="-128"/>
              </a:rPr>
              <a:t>Opt-037     IF coating run yields a poor performing coating, THEN there will be schedule/cost/performance impacts.</a:t>
            </a:r>
          </a:p>
          <a:p>
            <a:pPr marL="773887" lvl="2" indent="-130966" defTabSz="342891" eaLnBrk="1" hangingPunct="1">
              <a:lnSpc>
                <a:spcPct val="110000"/>
              </a:lnSpc>
              <a:buFont typeface="Arial" charset="0"/>
              <a:buChar char="–"/>
              <a:defRPr/>
            </a:pPr>
            <a:r>
              <a:rPr lang="en-US" sz="975" dirty="0">
                <a:solidFill>
                  <a:srgbClr val="0070C0"/>
                </a:solidFill>
                <a:ea typeface="ＭＳ Ｐゴシック" charset="-128"/>
              </a:rPr>
              <a:t>All BBAR coatings are complete and perform well</a:t>
            </a:r>
          </a:p>
          <a:p>
            <a:pPr marL="257168" lvl="1" indent="-257168" defTabSz="342891" eaLnBrk="1" hangingPunct="1">
              <a:lnSpc>
                <a:spcPct val="110000"/>
              </a:lnSpc>
              <a:buNone/>
              <a:defRPr/>
            </a:pPr>
            <a:endParaRPr lang="en-US" sz="975" dirty="0">
              <a:solidFill>
                <a:schemeClr val="tx1"/>
              </a:solidFill>
              <a:ea typeface="ＭＳ Ｐゴシック" charset="-128"/>
            </a:endParaRPr>
          </a:p>
          <a:p>
            <a:pPr marL="558390" lvl="1" indent="-558390" defTabSz="342891" eaLnBrk="1" hangingPunct="1">
              <a:lnSpc>
                <a:spcPct val="110000"/>
              </a:lnSpc>
              <a:buNone/>
              <a:defRPr/>
            </a:pPr>
            <a:r>
              <a:rPr lang="en-US" sz="975" dirty="0">
                <a:solidFill>
                  <a:schemeClr val="tx1"/>
                </a:solidFill>
                <a:ea typeface="ＭＳ Ｐゴシック" charset="-128"/>
              </a:rPr>
              <a:t>Opt-014:    IF L3 fabrication is more expensive/longer schedule than baselined THEN the project may not have enough contingency to complete the work on time and budget</a:t>
            </a:r>
          </a:p>
          <a:p>
            <a:pPr marL="773887" lvl="2" indent="-130966" defTabSz="342891" eaLnBrk="1" hangingPunct="1">
              <a:lnSpc>
                <a:spcPct val="110000"/>
              </a:lnSpc>
              <a:buFont typeface="Arial" charset="0"/>
              <a:buChar char="–"/>
              <a:defRPr/>
            </a:pPr>
            <a:r>
              <a:rPr lang="en-US" sz="975" dirty="0">
                <a:solidFill>
                  <a:srgbClr val="0070C0"/>
                </a:solidFill>
                <a:ea typeface="ＭＳ Ｐゴシック" charset="-128"/>
              </a:rPr>
              <a:t>L3 is complete on budget and will be delivered prior to need date.</a:t>
            </a:r>
          </a:p>
          <a:p>
            <a:pPr marL="257168" lvl="1" indent="-257168" defTabSz="342891" eaLnBrk="1" hangingPunct="1">
              <a:lnSpc>
                <a:spcPct val="110000"/>
              </a:lnSpc>
              <a:buNone/>
              <a:defRPr/>
            </a:pPr>
            <a:endParaRPr lang="en-US" sz="975" dirty="0">
              <a:solidFill>
                <a:schemeClr val="tx1"/>
              </a:solidFill>
              <a:ea typeface="ＭＳ Ｐゴシック" charset="-128"/>
            </a:endParaRPr>
          </a:p>
          <a:p>
            <a:pPr marL="558390" lvl="1" indent="-558390" defTabSz="342891" eaLnBrk="1" hangingPunct="1">
              <a:lnSpc>
                <a:spcPct val="110000"/>
              </a:lnSpc>
              <a:buNone/>
              <a:defRPr/>
            </a:pPr>
            <a:r>
              <a:rPr lang="en-US" sz="975" dirty="0">
                <a:solidFill>
                  <a:schemeClr val="tx1"/>
                </a:solidFill>
                <a:ea typeface="ＭＳ Ｐゴシック" charset="-128"/>
              </a:rPr>
              <a:t>Opt-038:    IF lens is damaged during the coating period, THEN schedule and cost impacts will be incurred</a:t>
            </a:r>
          </a:p>
          <a:p>
            <a:pPr marL="773887" lvl="2" indent="-130966" defTabSz="342891" eaLnBrk="1" hangingPunct="1">
              <a:lnSpc>
                <a:spcPct val="110000"/>
              </a:lnSpc>
              <a:buFont typeface="Arial" charset="0"/>
              <a:buChar char="–"/>
              <a:defRPr/>
            </a:pPr>
            <a:r>
              <a:rPr lang="en-US" sz="975" dirty="0">
                <a:solidFill>
                  <a:srgbClr val="0070C0"/>
                </a:solidFill>
                <a:ea typeface="ＭＳ Ｐゴシック" charset="-128"/>
              </a:rPr>
              <a:t>All lens coatings are complete with no damage.</a:t>
            </a:r>
          </a:p>
          <a:p>
            <a:pPr marL="42860" indent="0" defTabSz="342891" eaLnBrk="1" hangingPunct="1">
              <a:lnSpc>
                <a:spcPct val="110000"/>
              </a:lnSpc>
              <a:buNone/>
              <a:defRPr/>
            </a:pPr>
            <a:endParaRPr lang="en-US" sz="975" b="0" dirty="0">
              <a:ea typeface="ＭＳ Ｐゴシック" charset="-128"/>
            </a:endParaRPr>
          </a:p>
          <a:p>
            <a:pPr marL="42860" indent="0" defTabSz="342891" eaLnBrk="1" hangingPunct="1">
              <a:lnSpc>
                <a:spcPct val="110000"/>
              </a:lnSpc>
              <a:buNone/>
              <a:defRPr/>
            </a:pPr>
            <a:r>
              <a:rPr lang="en-US" sz="975" dirty="0">
                <a:ea typeface="ＭＳ Ｐゴシック" charset="-128"/>
              </a:rPr>
              <a:t>Opt-028: IF L3 (L1, L2) can not be coated within the 6 month schedule </a:t>
            </a:r>
            <a:r>
              <a:rPr lang="en-US" sz="975" dirty="0" err="1">
                <a:ea typeface="ＭＳ Ｐゴシック" charset="-128"/>
              </a:rPr>
              <a:t>winodw</a:t>
            </a:r>
            <a:r>
              <a:rPr lang="en-US" sz="975" dirty="0">
                <a:ea typeface="ＭＳ Ｐゴシック" charset="-128"/>
              </a:rPr>
              <a:t>. THEN L3 (L1, L2) coating maybe 			delayed and additional costs incurred.</a:t>
            </a:r>
          </a:p>
          <a:p>
            <a:pPr marL="773887" lvl="2" indent="-130966" defTabSz="342891" eaLnBrk="1" hangingPunct="1">
              <a:lnSpc>
                <a:spcPct val="110000"/>
              </a:lnSpc>
              <a:buFont typeface="Arial" charset="0"/>
              <a:buChar char="–"/>
              <a:defRPr/>
            </a:pPr>
            <a:r>
              <a:rPr lang="en-US" sz="975" dirty="0">
                <a:solidFill>
                  <a:srgbClr val="0070C0"/>
                </a:solidFill>
                <a:ea typeface="ＭＳ Ｐゴシック" charset="-128"/>
              </a:rPr>
              <a:t>L3 completed in a timely fashion</a:t>
            </a:r>
          </a:p>
          <a:p>
            <a:pPr marL="173826" indent="-130966" defTabSz="342891" eaLnBrk="1" hangingPunct="1">
              <a:lnSpc>
                <a:spcPct val="110000"/>
              </a:lnSpc>
              <a:buFont typeface="Arial" charset="0"/>
              <a:buChar char="–"/>
              <a:defRPr/>
            </a:pPr>
            <a:endParaRPr lang="en-US" sz="975" b="0" dirty="0">
              <a:ea typeface="ＭＳ Ｐゴシック" charset="-128"/>
            </a:endParaRPr>
          </a:p>
          <a:p>
            <a:pPr marL="342891" lvl="1" indent="0" defTabSz="342891" eaLnBrk="1" hangingPunct="1">
              <a:lnSpc>
                <a:spcPct val="110000"/>
              </a:lnSpc>
              <a:buNone/>
              <a:defRPr/>
            </a:pPr>
            <a:endParaRPr lang="en-US" sz="975" b="0" dirty="0">
              <a:ea typeface="ＭＳ Ｐゴシック" charset="-128"/>
            </a:endParaRPr>
          </a:p>
        </p:txBody>
      </p:sp>
      <p:pic>
        <p:nvPicPr>
          <p:cNvPr id="3075" name="Picture 3"/>
          <p:cNvPicPr>
            <a:picLocks noChangeAspect="1" noChangeArrowheads="1"/>
          </p:cNvPicPr>
          <p:nvPr/>
        </p:nvPicPr>
        <p:blipFill>
          <a:blip r:embed="rId2" cstate="print"/>
          <a:srcRect/>
          <a:stretch>
            <a:fillRect/>
          </a:stretch>
        </p:blipFill>
        <p:spPr bwMode="auto">
          <a:xfrm>
            <a:off x="1424023" y="640091"/>
            <a:ext cx="221456" cy="221456"/>
          </a:xfrm>
          <a:prstGeom prst="rect">
            <a:avLst/>
          </a:prstGeom>
          <a:noFill/>
          <a:ln w="9525">
            <a:noFill/>
            <a:miter lim="800000"/>
            <a:headEnd/>
            <a:tailEnd/>
          </a:ln>
        </p:spPr>
      </p:pic>
      <p:pic>
        <p:nvPicPr>
          <p:cNvPr id="11" name="Picture 3"/>
          <p:cNvPicPr>
            <a:picLocks noChangeAspect="1" noChangeArrowheads="1"/>
          </p:cNvPicPr>
          <p:nvPr/>
        </p:nvPicPr>
        <p:blipFill>
          <a:blip r:embed="rId2" cstate="print"/>
          <a:srcRect/>
          <a:stretch>
            <a:fillRect/>
          </a:stretch>
        </p:blipFill>
        <p:spPr bwMode="auto">
          <a:xfrm>
            <a:off x="1424023" y="1547347"/>
            <a:ext cx="221456" cy="221456"/>
          </a:xfrm>
          <a:prstGeom prst="rect">
            <a:avLst/>
          </a:prstGeom>
          <a:noFill/>
          <a:ln w="9525">
            <a:noFill/>
            <a:miter lim="800000"/>
            <a:headEnd/>
            <a:tailEnd/>
          </a:ln>
        </p:spPr>
      </p:pic>
      <p:pic>
        <p:nvPicPr>
          <p:cNvPr id="13" name="Picture 3"/>
          <p:cNvPicPr>
            <a:picLocks noChangeAspect="1" noChangeArrowheads="1"/>
          </p:cNvPicPr>
          <p:nvPr/>
        </p:nvPicPr>
        <p:blipFill>
          <a:blip r:embed="rId2" cstate="print"/>
          <a:srcRect/>
          <a:stretch>
            <a:fillRect/>
          </a:stretch>
        </p:blipFill>
        <p:spPr bwMode="auto">
          <a:xfrm>
            <a:off x="1424023" y="2038350"/>
            <a:ext cx="221456" cy="221456"/>
          </a:xfrm>
          <a:prstGeom prst="rect">
            <a:avLst/>
          </a:prstGeom>
          <a:noFill/>
          <a:ln w="9525">
            <a:noFill/>
            <a:miter lim="800000"/>
            <a:headEnd/>
            <a:tailEnd/>
          </a:ln>
        </p:spPr>
      </p:pic>
      <p:pic>
        <p:nvPicPr>
          <p:cNvPr id="14" name="Picture 3"/>
          <p:cNvPicPr>
            <a:picLocks noChangeAspect="1" noChangeArrowheads="1"/>
          </p:cNvPicPr>
          <p:nvPr/>
        </p:nvPicPr>
        <p:blipFill>
          <a:blip r:embed="rId2" cstate="print"/>
          <a:srcRect/>
          <a:stretch>
            <a:fillRect/>
          </a:stretch>
        </p:blipFill>
        <p:spPr bwMode="auto">
          <a:xfrm>
            <a:off x="1424023" y="3321844"/>
            <a:ext cx="221456" cy="221456"/>
          </a:xfrm>
          <a:prstGeom prst="rect">
            <a:avLst/>
          </a:prstGeom>
          <a:noFill/>
          <a:ln w="9525">
            <a:noFill/>
            <a:miter lim="800000"/>
            <a:headEnd/>
            <a:tailEnd/>
          </a:ln>
        </p:spPr>
      </p:pic>
      <p:pic>
        <p:nvPicPr>
          <p:cNvPr id="15" name="Picture 3"/>
          <p:cNvPicPr>
            <a:picLocks noChangeAspect="1" noChangeArrowheads="1"/>
          </p:cNvPicPr>
          <p:nvPr/>
        </p:nvPicPr>
        <p:blipFill>
          <a:blip r:embed="rId2" cstate="print"/>
          <a:srcRect/>
          <a:stretch>
            <a:fillRect/>
          </a:stretch>
        </p:blipFill>
        <p:spPr bwMode="auto">
          <a:xfrm>
            <a:off x="1424023" y="2800350"/>
            <a:ext cx="221456" cy="221456"/>
          </a:xfrm>
          <a:prstGeom prst="rect">
            <a:avLst/>
          </a:prstGeom>
          <a:noFill/>
          <a:ln w="9525">
            <a:noFill/>
            <a:miter lim="800000"/>
            <a:headEnd/>
            <a:tailEnd/>
          </a:ln>
        </p:spPr>
      </p:pic>
    </p:spTree>
    <p:extLst>
      <p:ext uri="{BB962C8B-B14F-4D97-AF65-F5344CB8AC3E}">
        <p14:creationId xmlns:p14="http://schemas.microsoft.com/office/powerpoint/2010/main" val="373089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Hazards</a:t>
            </a:r>
          </a:p>
        </p:txBody>
      </p:sp>
    </p:spTree>
    <p:extLst>
      <p:ext uri="{BB962C8B-B14F-4D97-AF65-F5344CB8AC3E}">
        <p14:creationId xmlns:p14="http://schemas.microsoft.com/office/powerpoint/2010/main" val="3651653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r>
              <a:rPr lang="en-US" dirty="0"/>
              <a:t>Hazard Analysis</a:t>
            </a:r>
          </a:p>
        </p:txBody>
      </p:sp>
      <p:sp>
        <p:nvSpPr>
          <p:cNvPr id="6" name="Content Placeholder 2"/>
          <p:cNvSpPr>
            <a:spLocks noGrp="1"/>
          </p:cNvSpPr>
          <p:nvPr>
            <p:ph sz="quarter" idx="10"/>
          </p:nvPr>
        </p:nvSpPr>
        <p:spPr>
          <a:xfrm>
            <a:off x="990600" y="666750"/>
            <a:ext cx="7581900" cy="3943350"/>
          </a:xfrm>
        </p:spPr>
        <p:txBody>
          <a:bodyPr>
            <a:normAutofit/>
          </a:bodyPr>
          <a:lstStyle/>
          <a:p>
            <a:r>
              <a:rPr lang="en-US" sz="1200" dirty="0"/>
              <a:t>Hazards can be defined as a failure of a component, system or function that could lead to personnel injury or damage to hardware.</a:t>
            </a:r>
          </a:p>
          <a:p>
            <a:pPr lvl="1"/>
            <a:r>
              <a:rPr lang="en-US" sz="1050" dirty="0"/>
              <a:t>Hazards are </a:t>
            </a:r>
            <a:r>
              <a:rPr lang="en-US" sz="1050" dirty="0">
                <a:solidFill>
                  <a:srgbClr val="FF0000"/>
                </a:solidFill>
              </a:rPr>
              <a:t>NOT</a:t>
            </a:r>
            <a:r>
              <a:rPr lang="en-US" sz="1050" dirty="0"/>
              <a:t> risks.</a:t>
            </a:r>
          </a:p>
        </p:txBody>
      </p:sp>
      <p:pic>
        <p:nvPicPr>
          <p:cNvPr id="5" name="Picture 5"/>
          <p:cNvPicPr>
            <a:picLocks noChangeAspect="1" noChangeArrowheads="1"/>
          </p:cNvPicPr>
          <p:nvPr/>
        </p:nvPicPr>
        <p:blipFill>
          <a:blip r:embed="rId3" cstate="hqprint">
            <a:extLst>
              <a:ext uri="{28A0092B-C50C-407E-A947-70E740481C1C}">
                <a14:useLocalDpi xmlns:a14="http://schemas.microsoft.com/office/drawing/2010/main"/>
              </a:ext>
            </a:extLst>
          </a:blip>
          <a:srcRect l="970" t="5434" r="970" b="1332"/>
          <a:stretch>
            <a:fillRect/>
          </a:stretch>
        </p:blipFill>
        <p:spPr bwMode="auto">
          <a:xfrm>
            <a:off x="2057400" y="1339522"/>
            <a:ext cx="5075213" cy="3517169"/>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661919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Hazards are fully identified and mitigated</a:t>
            </a:r>
          </a:p>
        </p:txBody>
      </p:sp>
      <p:graphicFrame>
        <p:nvGraphicFramePr>
          <p:cNvPr id="5" name="Table 4">
            <a:extLst>
              <a:ext uri="{FF2B5EF4-FFF2-40B4-BE49-F238E27FC236}">
                <a16:creationId xmlns:a16="http://schemas.microsoft.com/office/drawing/2014/main" id="{C5B28D65-BC39-4A9D-A48E-865FF9BA75F4}"/>
              </a:ext>
            </a:extLst>
          </p:cNvPr>
          <p:cNvGraphicFramePr>
            <a:graphicFrameLocks noGrp="1"/>
          </p:cNvGraphicFramePr>
          <p:nvPr/>
        </p:nvGraphicFramePr>
        <p:xfrm>
          <a:off x="915151" y="627351"/>
          <a:ext cx="7313697" cy="4249162"/>
        </p:xfrm>
        <a:graphic>
          <a:graphicData uri="http://schemas.openxmlformats.org/drawingml/2006/table">
            <a:tbl>
              <a:tblPr/>
              <a:tblGrid>
                <a:gridCol w="281702">
                  <a:extLst>
                    <a:ext uri="{9D8B030D-6E8A-4147-A177-3AD203B41FA5}">
                      <a16:colId xmlns:a16="http://schemas.microsoft.com/office/drawing/2014/main" val="2451040125"/>
                    </a:ext>
                  </a:extLst>
                </a:gridCol>
                <a:gridCol w="880320">
                  <a:extLst>
                    <a:ext uri="{9D8B030D-6E8A-4147-A177-3AD203B41FA5}">
                      <a16:colId xmlns:a16="http://schemas.microsoft.com/office/drawing/2014/main" val="3003848426"/>
                    </a:ext>
                  </a:extLst>
                </a:gridCol>
                <a:gridCol w="1112724">
                  <a:extLst>
                    <a:ext uri="{9D8B030D-6E8A-4147-A177-3AD203B41FA5}">
                      <a16:colId xmlns:a16="http://schemas.microsoft.com/office/drawing/2014/main" val="14853398"/>
                    </a:ext>
                  </a:extLst>
                </a:gridCol>
                <a:gridCol w="169021">
                  <a:extLst>
                    <a:ext uri="{9D8B030D-6E8A-4147-A177-3AD203B41FA5}">
                      <a16:colId xmlns:a16="http://schemas.microsoft.com/office/drawing/2014/main" val="3236509718"/>
                    </a:ext>
                  </a:extLst>
                </a:gridCol>
                <a:gridCol w="169021">
                  <a:extLst>
                    <a:ext uri="{9D8B030D-6E8A-4147-A177-3AD203B41FA5}">
                      <a16:colId xmlns:a16="http://schemas.microsoft.com/office/drawing/2014/main" val="3966117997"/>
                    </a:ext>
                  </a:extLst>
                </a:gridCol>
                <a:gridCol w="227122">
                  <a:extLst>
                    <a:ext uri="{9D8B030D-6E8A-4147-A177-3AD203B41FA5}">
                      <a16:colId xmlns:a16="http://schemas.microsoft.com/office/drawing/2014/main" val="1011106440"/>
                    </a:ext>
                  </a:extLst>
                </a:gridCol>
                <a:gridCol w="211277">
                  <a:extLst>
                    <a:ext uri="{9D8B030D-6E8A-4147-A177-3AD203B41FA5}">
                      <a16:colId xmlns:a16="http://schemas.microsoft.com/office/drawing/2014/main" val="2300723642"/>
                    </a:ext>
                  </a:extLst>
                </a:gridCol>
                <a:gridCol w="436639">
                  <a:extLst>
                    <a:ext uri="{9D8B030D-6E8A-4147-A177-3AD203B41FA5}">
                      <a16:colId xmlns:a16="http://schemas.microsoft.com/office/drawing/2014/main" val="4126071111"/>
                    </a:ext>
                  </a:extLst>
                </a:gridCol>
                <a:gridCol w="1345128">
                  <a:extLst>
                    <a:ext uri="{9D8B030D-6E8A-4147-A177-3AD203B41FA5}">
                      <a16:colId xmlns:a16="http://schemas.microsoft.com/office/drawing/2014/main" val="3939927896"/>
                    </a:ext>
                  </a:extLst>
                </a:gridCol>
                <a:gridCol w="163740">
                  <a:extLst>
                    <a:ext uri="{9D8B030D-6E8A-4147-A177-3AD203B41FA5}">
                      <a16:colId xmlns:a16="http://schemas.microsoft.com/office/drawing/2014/main" val="4207875930"/>
                    </a:ext>
                  </a:extLst>
                </a:gridCol>
                <a:gridCol w="163740">
                  <a:extLst>
                    <a:ext uri="{9D8B030D-6E8A-4147-A177-3AD203B41FA5}">
                      <a16:colId xmlns:a16="http://schemas.microsoft.com/office/drawing/2014/main" val="2918877643"/>
                    </a:ext>
                  </a:extLst>
                </a:gridCol>
                <a:gridCol w="163740">
                  <a:extLst>
                    <a:ext uri="{9D8B030D-6E8A-4147-A177-3AD203B41FA5}">
                      <a16:colId xmlns:a16="http://schemas.microsoft.com/office/drawing/2014/main" val="3777998431"/>
                    </a:ext>
                  </a:extLst>
                </a:gridCol>
                <a:gridCol w="269378">
                  <a:extLst>
                    <a:ext uri="{9D8B030D-6E8A-4147-A177-3AD203B41FA5}">
                      <a16:colId xmlns:a16="http://schemas.microsoft.com/office/drawing/2014/main" val="165798009"/>
                    </a:ext>
                  </a:extLst>
                </a:gridCol>
                <a:gridCol w="373256">
                  <a:extLst>
                    <a:ext uri="{9D8B030D-6E8A-4147-A177-3AD203B41FA5}">
                      <a16:colId xmlns:a16="http://schemas.microsoft.com/office/drawing/2014/main" val="4009834985"/>
                    </a:ext>
                  </a:extLst>
                </a:gridCol>
                <a:gridCol w="1346889">
                  <a:extLst>
                    <a:ext uri="{9D8B030D-6E8A-4147-A177-3AD203B41FA5}">
                      <a16:colId xmlns:a16="http://schemas.microsoft.com/office/drawing/2014/main" val="3798681254"/>
                    </a:ext>
                  </a:extLst>
                </a:gridCol>
              </a:tblGrid>
              <a:tr h="550114">
                <a:tc>
                  <a:txBody>
                    <a:bodyPr/>
                    <a:lstStyle/>
                    <a:p>
                      <a:pPr algn="ctr" fontAlgn="b"/>
                      <a:r>
                        <a:rPr lang="en-US" sz="600" b="1" i="0" u="none" strike="noStrike">
                          <a:solidFill>
                            <a:srgbClr val="366092"/>
                          </a:solidFill>
                          <a:effectLst/>
                          <a:latin typeface="Arial" panose="020B0604020202020204" pitchFamily="34" charset="0"/>
                        </a:rPr>
                        <a:t>Type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600" b="1" i="0" u="none" strike="noStrike">
                          <a:solidFill>
                            <a:srgbClr val="366092"/>
                          </a:solidFill>
                          <a:effectLst/>
                          <a:latin typeface="Arial" panose="020B0604020202020204" pitchFamily="34" charset="0"/>
                        </a:rPr>
                        <a:t>Title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600" b="1" i="0" u="none" strike="noStrike">
                          <a:solidFill>
                            <a:srgbClr val="366092"/>
                          </a:solidFill>
                          <a:effectLst/>
                          <a:latin typeface="Arial" panose="020B0604020202020204" pitchFamily="34" charset="0"/>
                        </a:rPr>
                        <a:t>Hazard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US" sz="600" b="1" i="0" u="none" strike="noStrike">
                          <a:solidFill>
                            <a:srgbClr val="366092"/>
                          </a:solidFill>
                          <a:effectLst/>
                          <a:latin typeface="Arial" panose="020B0604020202020204" pitchFamily="34" charset="0"/>
                        </a:rPr>
                        <a:t>Severity</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US" sz="600" b="1" i="0" u="none" strike="noStrike">
                          <a:solidFill>
                            <a:srgbClr val="366092"/>
                          </a:solidFill>
                          <a:effectLst/>
                          <a:latin typeface="Arial" panose="020B0604020202020204" pitchFamily="34" charset="0"/>
                        </a:rPr>
                        <a:t>Probability</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en-US" sz="600" b="1" i="0" u="none" strike="noStrike">
                          <a:solidFill>
                            <a:srgbClr val="366092"/>
                          </a:solidFill>
                          <a:effectLst/>
                          <a:latin typeface="Arial" panose="020B0604020202020204" pitchFamily="34" charset="0"/>
                        </a:rPr>
                        <a:t>Risk Value</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600" b="1" i="0" u="none" strike="noStrike">
                          <a:solidFill>
                            <a:srgbClr val="366092"/>
                          </a:solidFill>
                          <a:effectLst/>
                          <a:latin typeface="Arial" panose="020B0604020202020204" pitchFamily="34" charset="0"/>
                        </a:rPr>
                        <a:t>Risk Category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600" b="1" i="0" u="none" strike="noStrike">
                          <a:solidFill>
                            <a:srgbClr val="366092"/>
                          </a:solidFill>
                          <a:effectLst/>
                          <a:latin typeface="Arial" panose="020B0604020202020204" pitchFamily="34" charset="0"/>
                        </a:rPr>
                        <a:t>Mitigation Strategy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solidFill>
                            <a:srgbClr val="366092"/>
                          </a:solidFill>
                          <a:effectLst/>
                          <a:latin typeface="Arial" panose="020B0604020202020204" pitchFamily="34" charset="0"/>
                        </a:rPr>
                        <a:t>Mitigation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solidFill>
                            <a:srgbClr val="366092"/>
                          </a:solidFill>
                          <a:effectLst/>
                          <a:latin typeface="Arial" panose="020B0604020202020204" pitchFamily="34" charset="0"/>
                        </a:rPr>
                        <a:t>Severity1</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solidFill>
                            <a:srgbClr val="366092"/>
                          </a:solidFill>
                          <a:effectLst/>
                          <a:latin typeface="Arial" panose="020B0604020202020204" pitchFamily="34" charset="0"/>
                        </a:rPr>
                        <a:t>Probability1</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solidFill>
                            <a:srgbClr val="366092"/>
                          </a:solidFill>
                          <a:effectLst/>
                          <a:latin typeface="Arial" panose="020B0604020202020204" pitchFamily="34" charset="0"/>
                        </a:rPr>
                        <a:t>Risk Value1</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solidFill>
                            <a:srgbClr val="366092"/>
                          </a:solidFill>
                          <a:effectLst/>
                          <a:latin typeface="Arial" panose="020B0604020202020204" pitchFamily="34" charset="0"/>
                        </a:rPr>
                        <a:t>Risk Category1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solidFill>
                            <a:srgbClr val="366092"/>
                          </a:solidFill>
                          <a:effectLst/>
                          <a:latin typeface="Arial" panose="020B0604020202020204" pitchFamily="34" charset="0"/>
                        </a:rPr>
                        <a:t>Verif Method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b"/>
                      <a:r>
                        <a:rPr lang="en-US" sz="600" b="1" i="0" u="none" strike="noStrike">
                          <a:solidFill>
                            <a:srgbClr val="366092"/>
                          </a:solidFill>
                          <a:effectLst/>
                          <a:latin typeface="Arial" panose="020B0604020202020204" pitchFamily="34" charset="0"/>
                        </a:rPr>
                        <a:t>Verification Plan</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362639939"/>
                  </a:ext>
                </a:extLst>
              </a:tr>
              <a:tr h="1094938">
                <a:tc>
                  <a:txBody>
                    <a:bodyPr/>
                    <a:lstStyle/>
                    <a:p>
                      <a:pPr algn="l" fontAlgn="ctr"/>
                      <a:r>
                        <a:rPr lang="en-US" sz="600" b="0" i="0" u="none" strike="noStrike">
                          <a:solidFill>
                            <a:srgbClr val="000000"/>
                          </a:solidFill>
                          <a:effectLst/>
                          <a:latin typeface="Arial" panose="020B0604020202020204" pitchFamily="34" charset="0"/>
                        </a:rPr>
                        <a:t>Struc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Filter glass fracture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Damage to filter glass due to loads imparted on it during a hand-off of the exchange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Arial" panose="020B0604020202020204" pitchFamily="34" charset="0"/>
                        </a:rPr>
                        <a:t>Control hazard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Design Filter frame to prevent overstress - Frame interfaces to carousel and changer truck are very close, so any overload would not affect the filters; switches prevent out-of-sequence actuation that would lead to an overload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Arial" panose="020B0604020202020204" pitchFamily="34" charset="0"/>
                        </a:rPr>
                        <a:t>Test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Test switches to ensure protection; analyze frame at max overload force</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963724"/>
                  </a:ext>
                </a:extLst>
              </a:tr>
              <a:tr h="846329">
                <a:tc>
                  <a:txBody>
                    <a:bodyPr/>
                    <a:lstStyle/>
                    <a:p>
                      <a:pPr algn="l" fontAlgn="ctr"/>
                      <a:r>
                        <a:rPr lang="en-US" sz="600" b="0" i="0" u="none" strike="noStrike">
                          <a:solidFill>
                            <a:srgbClr val="000000"/>
                          </a:solidFill>
                          <a:effectLst/>
                          <a:latin typeface="Arial" panose="020B0604020202020204" pitchFamily="34" charset="0"/>
                        </a:rPr>
                        <a:t>Therm/Cryo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Excessive raidative cooling of L3 lens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If the radiative cooling off of L3 were significantly more than predicted, the lens may cool down,  Ultimately, embrittling the glass or causing thermal contraction beyond the range of accommodation of the perimeter gasket.  In either case, this may generate stresses in the glass above allowable limits which could ultimately result in failure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Arial" panose="020B0604020202020204" pitchFamily="34" charset="0"/>
                        </a:rPr>
                        <a:t>Eliminate hazard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Analysis of the black-body radiative cooling, which is the maximum radiative heat transfer possible, shows only slightly more cooling than the nominal condition.  Thus, we are already designing for near-worst-case conditions, and even the worst-case temperatures possible do not pose a hazard to the lens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600" b="0" i="0" u="none" strike="noStrike">
                          <a:solidFill>
                            <a:srgbClr val="000000"/>
                          </a:solidFill>
                          <a:effectLst/>
                          <a:latin typeface="Arial" panose="020B0604020202020204" pitchFamily="34" charset="0"/>
                        </a:rPr>
                        <a:t>Review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1-Assure thermal modeling of L3 assembly design for extremes of temperature and pressure.              </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2-Test at operational temperatures and pressures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540136"/>
                  </a:ext>
                </a:extLst>
              </a:tr>
              <a:tr h="449612">
                <a:tc>
                  <a:txBody>
                    <a:bodyPr/>
                    <a:lstStyle/>
                    <a:p>
                      <a:pPr algn="l" fontAlgn="ctr"/>
                      <a:r>
                        <a:rPr lang="en-US" sz="600" b="0" i="0" u="none" strike="noStrike">
                          <a:solidFill>
                            <a:srgbClr val="000000"/>
                          </a:solidFill>
                          <a:effectLst/>
                          <a:latin typeface="Arial" panose="020B0604020202020204" pitchFamily="34" charset="0"/>
                        </a:rPr>
                        <a:t>Matl's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Damage to sixth filter in storage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If the off-camera filter is not stored in a controlled environment, then it could be scratched or its coating irretrievably damaged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Arial" panose="020B0604020202020204" pitchFamily="34" charset="0"/>
                        </a:rPr>
                        <a:t>Control hazard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Store off-line filter in the Manual Changer under a purge to physically and environmentally protect 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Arial" panose="020B0604020202020204" pitchFamily="34" charset="0"/>
                        </a:rPr>
                        <a:t>Audit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Check that Manual Changer use and storage procedures are used</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212043"/>
                  </a:ext>
                </a:extLst>
              </a:tr>
              <a:tr h="592430">
                <a:tc>
                  <a:txBody>
                    <a:bodyPr/>
                    <a:lstStyle/>
                    <a:p>
                      <a:pPr algn="l" fontAlgn="ctr"/>
                      <a:r>
                        <a:rPr lang="en-US" sz="600" b="0" i="0" u="none" strike="noStrike">
                          <a:solidFill>
                            <a:srgbClr val="000000"/>
                          </a:solidFill>
                          <a:effectLst/>
                          <a:latin typeface="Arial" panose="020B0604020202020204" pitchFamily="34" charset="0"/>
                        </a:rPr>
                        <a:t>Press/Vac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Compromise of L2-L2 shipping container during transport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If the L1-L2 shipping container is subject to low external pressures during transport by air, then the pressure differential could damage the container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Arial" panose="020B0604020202020204" pitchFamily="34" charset="0"/>
                        </a:rPr>
                        <a:t>Safety device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Install a pressure-relief valve on the L1-L2 shipping container to moderate pressure differences during flight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Arial" panose="020B0604020202020204" pitchFamily="34" charset="0"/>
                        </a:rPr>
                        <a:t>Inspection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View installed PRV on container</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577101"/>
                  </a:ext>
                </a:extLst>
              </a:tr>
              <a:tr h="449612">
                <a:tc>
                  <a:txBody>
                    <a:bodyPr/>
                    <a:lstStyle/>
                    <a:p>
                      <a:pPr algn="l" fontAlgn="ctr"/>
                      <a:r>
                        <a:rPr lang="en-US" sz="600" b="0" i="0" u="none" strike="noStrike">
                          <a:solidFill>
                            <a:srgbClr val="000000"/>
                          </a:solidFill>
                          <a:effectLst/>
                          <a:latin typeface="Arial" panose="020B0604020202020204" pitchFamily="34" charset="0"/>
                        </a:rPr>
                        <a:t>Struc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L1-L2 Assembly strut failure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Buckling or structural failure of a strut tube, either due to overloading of the CFC tube or de-bonding or shear failure at the adhesively bonded end fittings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dirty="0">
                          <a:solidFill>
                            <a:srgbClr val="000000"/>
                          </a:solidFill>
                          <a:effectLst/>
                          <a:latin typeface="Arial" panose="020B0604020202020204" pitchFamily="34" charset="0"/>
                        </a:rPr>
                        <a:t>Control hazard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Design strut tube with large factor of safety in accordance with Mech Standard LCA-280 against buckling for operational and handling loads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effectLst/>
                          <a:latin typeface="Arial" panose="020B0604020202020204" pitchFamily="34" charset="0"/>
                        </a:rPr>
                        <a:t>Test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Acceptance test, Qual test and destructive test strut tubes; proof load test all struts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162050"/>
                  </a:ext>
                </a:extLst>
              </a:tr>
            </a:tbl>
          </a:graphicData>
        </a:graphic>
      </p:graphicFrame>
      <p:sp>
        <p:nvSpPr>
          <p:cNvPr id="7" name="TextBox 6"/>
          <p:cNvSpPr txBox="1"/>
          <p:nvPr/>
        </p:nvSpPr>
        <p:spPr>
          <a:xfrm>
            <a:off x="3920651" y="4627938"/>
            <a:ext cx="1285353" cy="2308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tIns="0" bIns="0" rtlCol="0">
            <a:spAutoFit/>
          </a:bodyPr>
          <a:lstStyle/>
          <a:p>
            <a:pPr algn="ctr"/>
            <a:r>
              <a:rPr lang="en-US" sz="1500" b="1" dirty="0"/>
              <a:t>Top 5 Hazards</a:t>
            </a:r>
          </a:p>
        </p:txBody>
      </p:sp>
    </p:spTree>
    <p:extLst>
      <p:ext uri="{BB962C8B-B14F-4D97-AF65-F5344CB8AC3E}">
        <p14:creationId xmlns:p14="http://schemas.microsoft.com/office/powerpoint/2010/main" val="400103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1" y="666750"/>
            <a:ext cx="8381999" cy="4222340"/>
          </a:xfrm>
        </p:spPr>
        <p:txBody>
          <a:bodyPr/>
          <a:lstStyle/>
          <a:p>
            <a:r>
              <a:rPr lang="en-US" sz="1300" dirty="0"/>
              <a:t>Introduction and Scope</a:t>
            </a:r>
          </a:p>
          <a:p>
            <a:r>
              <a:rPr lang="en-US" sz="1300" dirty="0"/>
              <a:t>Technical Status</a:t>
            </a:r>
          </a:p>
          <a:p>
            <a:r>
              <a:rPr lang="en-US" sz="1300" dirty="0"/>
              <a:t>Recent Accomplishments &amp; Notable Outcomes</a:t>
            </a:r>
          </a:p>
          <a:p>
            <a:pPr lvl="1"/>
            <a:r>
              <a:rPr lang="en-US" sz="1300" dirty="0"/>
              <a:t>Recent Accomplishments and Technical Status</a:t>
            </a:r>
          </a:p>
          <a:p>
            <a:pPr lvl="1"/>
            <a:r>
              <a:rPr lang="en-US" sz="1300" dirty="0"/>
              <a:t>Verification and Validation Activities</a:t>
            </a:r>
          </a:p>
          <a:p>
            <a:pPr lvl="1"/>
            <a:r>
              <a:rPr lang="en-US" sz="1300" dirty="0"/>
              <a:t>Remaining work and Challenges</a:t>
            </a:r>
          </a:p>
          <a:p>
            <a:r>
              <a:rPr lang="en-US" sz="1300" dirty="0"/>
              <a:t>Risks and Mitigations Status</a:t>
            </a:r>
          </a:p>
          <a:p>
            <a:r>
              <a:rPr lang="en-US" sz="1300" dirty="0"/>
              <a:t>Hazards</a:t>
            </a:r>
          </a:p>
          <a:p>
            <a:r>
              <a:rPr lang="en-US" sz="1300" dirty="0"/>
              <a:t>Programmatic Status</a:t>
            </a:r>
          </a:p>
          <a:p>
            <a:pPr lvl="1"/>
            <a:r>
              <a:rPr lang="en-US" sz="1300" dirty="0"/>
              <a:t>Organizational Structure</a:t>
            </a:r>
          </a:p>
          <a:p>
            <a:pPr lvl="1"/>
            <a:r>
              <a:rPr lang="en-US" sz="1300" dirty="0"/>
              <a:t>Cost and Schedule Performance Status</a:t>
            </a:r>
          </a:p>
          <a:p>
            <a:pPr lvl="1"/>
            <a:r>
              <a:rPr lang="en-US" sz="1300" dirty="0"/>
              <a:t>Upcoming Major Milestones</a:t>
            </a:r>
          </a:p>
          <a:p>
            <a:r>
              <a:rPr lang="en-US" sz="1300" dirty="0"/>
              <a:t>Summary</a:t>
            </a:r>
          </a:p>
          <a:p>
            <a:r>
              <a:rPr lang="en-US" sz="1300" dirty="0"/>
              <a:t>Supporting Material</a:t>
            </a:r>
          </a:p>
          <a:p>
            <a:pPr lvl="1"/>
            <a:r>
              <a:rPr lang="en-US" sz="1300" dirty="0"/>
              <a:t>Key Documents</a:t>
            </a:r>
          </a:p>
          <a:p>
            <a:pPr lvl="1"/>
            <a:r>
              <a:rPr lang="en-US" sz="1300" dirty="0"/>
              <a:t>Past Review recommendations</a:t>
            </a:r>
          </a:p>
          <a:p>
            <a:pPr lvl="1"/>
            <a:r>
              <a:rPr lang="en-US" sz="1300" dirty="0"/>
              <a:t>BCR summaries</a:t>
            </a:r>
          </a:p>
        </p:txBody>
      </p:sp>
      <p:sp>
        <p:nvSpPr>
          <p:cNvPr id="6" name="Title 5"/>
          <p:cNvSpPr>
            <a:spLocks noGrp="1"/>
          </p:cNvSpPr>
          <p:nvPr>
            <p:ph type="title"/>
          </p:nvPr>
        </p:nvSpPr>
        <p:spPr/>
        <p:txBody>
          <a:bodyPr/>
          <a:lstStyle/>
          <a:p>
            <a:r>
              <a:rPr lang="en-US" dirty="0"/>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2527384" y="3846591"/>
          <a:ext cx="4243028" cy="822960"/>
        </p:xfrm>
        <a:graphic>
          <a:graphicData uri="http://schemas.openxmlformats.org/drawingml/2006/table">
            <a:tbl>
              <a:tblPr firstRow="1" firstCol="1" bandRow="1"/>
              <a:tblGrid>
                <a:gridCol w="1015364">
                  <a:extLst>
                    <a:ext uri="{9D8B030D-6E8A-4147-A177-3AD203B41FA5}">
                      <a16:colId xmlns:a16="http://schemas.microsoft.com/office/drawing/2014/main" val="20000"/>
                    </a:ext>
                  </a:extLst>
                </a:gridCol>
                <a:gridCol w="811635">
                  <a:extLst>
                    <a:ext uri="{9D8B030D-6E8A-4147-A177-3AD203B41FA5}">
                      <a16:colId xmlns:a16="http://schemas.microsoft.com/office/drawing/2014/main" val="20001"/>
                    </a:ext>
                  </a:extLst>
                </a:gridCol>
                <a:gridCol w="2416029">
                  <a:extLst>
                    <a:ext uri="{9D8B030D-6E8A-4147-A177-3AD203B41FA5}">
                      <a16:colId xmlns:a16="http://schemas.microsoft.com/office/drawing/2014/main" val="20002"/>
                    </a:ext>
                  </a:extLst>
                </a:gridCol>
              </a:tblGrid>
              <a:tr h="274320">
                <a:tc>
                  <a:txBody>
                    <a:bodyPr/>
                    <a:lstStyle/>
                    <a:p>
                      <a:pPr marL="0" marR="0" algn="ctr">
                        <a:spcBef>
                          <a:spcPts val="600"/>
                        </a:spcBef>
                        <a:spcAft>
                          <a:spcPts val="600"/>
                        </a:spcAft>
                      </a:pPr>
                      <a:r>
                        <a:rPr lang="en-US" sz="900" b="1" dirty="0">
                          <a:effectLst/>
                          <a:latin typeface="Times New Roman"/>
                          <a:ea typeface="Times New Roman"/>
                        </a:rPr>
                        <a:t>Risk Assessment Value</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600"/>
                        </a:spcBef>
                        <a:spcAft>
                          <a:spcPts val="600"/>
                        </a:spcAft>
                      </a:pPr>
                      <a:r>
                        <a:rPr lang="en-US" sz="900" b="1" dirty="0">
                          <a:effectLst/>
                          <a:latin typeface="Times New Roman"/>
                          <a:ea typeface="Times New Roman"/>
                        </a:rPr>
                        <a:t>Mishap Risk Category</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600"/>
                        </a:spcBef>
                        <a:spcAft>
                          <a:spcPts val="600"/>
                        </a:spcAft>
                      </a:pPr>
                      <a:r>
                        <a:rPr lang="en-US" sz="900" b="1" dirty="0">
                          <a:effectLst/>
                          <a:latin typeface="Times New Roman"/>
                          <a:ea typeface="Times New Roman"/>
                        </a:rPr>
                        <a:t>Acceptance Criteria</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137160">
                <a:tc>
                  <a:txBody>
                    <a:bodyPr/>
                    <a:lstStyle/>
                    <a:p>
                      <a:pPr marL="0" marR="0" algn="ctr">
                        <a:spcBef>
                          <a:spcPts val="600"/>
                        </a:spcBef>
                        <a:spcAft>
                          <a:spcPts val="600"/>
                        </a:spcAft>
                      </a:pPr>
                      <a:r>
                        <a:rPr lang="en-US" sz="900" b="1" dirty="0">
                          <a:effectLst/>
                          <a:latin typeface="Times New Roman"/>
                          <a:ea typeface="Times New Roman"/>
                        </a:rPr>
                        <a:t>1-5</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28600" marR="0" indent="-228600">
                        <a:spcBef>
                          <a:spcPts val="0"/>
                        </a:spcBef>
                        <a:spcAft>
                          <a:spcPts val="0"/>
                        </a:spcAft>
                      </a:pPr>
                      <a:r>
                        <a:rPr lang="en-US" sz="900" dirty="0">
                          <a:effectLst/>
                          <a:latin typeface="Times New Roman"/>
                          <a:ea typeface="Times New Roman"/>
                        </a:rPr>
                        <a:t>High</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spcBef>
                          <a:spcPts val="0"/>
                        </a:spcBef>
                        <a:spcAft>
                          <a:spcPts val="0"/>
                        </a:spcAft>
                      </a:pPr>
                      <a:r>
                        <a:rPr lang="en-US" sz="900" dirty="0">
                          <a:effectLst/>
                          <a:latin typeface="Times New Roman"/>
                          <a:ea typeface="Times New Roman"/>
                        </a:rPr>
                        <a:t>Not Acceptable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7160">
                <a:tc>
                  <a:txBody>
                    <a:bodyPr/>
                    <a:lstStyle/>
                    <a:p>
                      <a:pPr marL="0" marR="0" algn="ctr">
                        <a:spcBef>
                          <a:spcPts val="600"/>
                        </a:spcBef>
                        <a:spcAft>
                          <a:spcPts val="600"/>
                        </a:spcAft>
                      </a:pPr>
                      <a:r>
                        <a:rPr lang="en-US" sz="900" b="1">
                          <a:effectLst/>
                          <a:latin typeface="Times New Roman"/>
                          <a:ea typeface="Times New Roman"/>
                        </a:rPr>
                        <a:t>6-9</a:t>
                      </a:r>
                      <a:endParaRPr lang="en-US" sz="9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28600" marR="0" indent="-228600">
                        <a:spcBef>
                          <a:spcPts val="0"/>
                        </a:spcBef>
                        <a:spcAft>
                          <a:spcPts val="0"/>
                        </a:spcAft>
                      </a:pPr>
                      <a:r>
                        <a:rPr lang="en-US" sz="900">
                          <a:effectLst/>
                          <a:latin typeface="Times New Roman"/>
                          <a:ea typeface="Times New Roman"/>
                        </a:rPr>
                        <a:t>Serious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n-US" sz="900" dirty="0">
                          <a:effectLst/>
                          <a:latin typeface="Times New Roman"/>
                          <a:ea typeface="Times New Roman"/>
                        </a:rPr>
                        <a:t>Require decision by LSST Project Office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160">
                <a:tc>
                  <a:txBody>
                    <a:bodyPr/>
                    <a:lstStyle/>
                    <a:p>
                      <a:pPr marL="0" marR="0" algn="ctr">
                        <a:spcBef>
                          <a:spcPts val="600"/>
                        </a:spcBef>
                        <a:spcAft>
                          <a:spcPts val="600"/>
                        </a:spcAft>
                      </a:pPr>
                      <a:r>
                        <a:rPr lang="en-US" sz="900" b="1">
                          <a:effectLst/>
                          <a:latin typeface="Times New Roman"/>
                          <a:ea typeface="Times New Roman"/>
                        </a:rPr>
                        <a:t>10-17</a:t>
                      </a:r>
                      <a:endParaRPr lang="en-US" sz="9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28600" marR="0" indent="-228600">
                        <a:spcBef>
                          <a:spcPts val="0"/>
                        </a:spcBef>
                        <a:spcAft>
                          <a:spcPts val="0"/>
                        </a:spcAft>
                      </a:pPr>
                      <a:r>
                        <a:rPr lang="en-US" sz="900">
                          <a:effectLst/>
                          <a:latin typeface="Times New Roman"/>
                          <a:ea typeface="Times New Roman"/>
                        </a:rPr>
                        <a:t>Medium</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n-US" sz="900" dirty="0">
                          <a:effectLst/>
                          <a:latin typeface="Times New Roman"/>
                          <a:ea typeface="Times New Roman"/>
                        </a:rPr>
                        <a:t>Require decision by Camera Project Manager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7160">
                <a:tc>
                  <a:txBody>
                    <a:bodyPr/>
                    <a:lstStyle/>
                    <a:p>
                      <a:pPr marL="0" marR="0" algn="ctr">
                        <a:spcBef>
                          <a:spcPts val="600"/>
                        </a:spcBef>
                        <a:spcAft>
                          <a:spcPts val="600"/>
                        </a:spcAft>
                      </a:pPr>
                      <a:r>
                        <a:rPr lang="en-US" sz="900" b="1">
                          <a:effectLst/>
                          <a:latin typeface="Times New Roman"/>
                          <a:ea typeface="Times New Roman"/>
                        </a:rPr>
                        <a:t>18-20</a:t>
                      </a:r>
                      <a:endParaRPr lang="en-US" sz="9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228600" marR="0" indent="-228600">
                        <a:spcBef>
                          <a:spcPts val="0"/>
                        </a:spcBef>
                        <a:spcAft>
                          <a:spcPts val="0"/>
                        </a:spcAft>
                      </a:pPr>
                      <a:r>
                        <a:rPr lang="en-US" sz="900">
                          <a:effectLst/>
                          <a:latin typeface="Times New Roman"/>
                          <a:ea typeface="Times New Roman"/>
                        </a:rPr>
                        <a:t>Low</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n-US" sz="900" dirty="0">
                          <a:effectLst/>
                          <a:latin typeface="Times New Roman"/>
                          <a:ea typeface="Times New Roman"/>
                        </a:rPr>
                        <a:t>Acceptable without Review</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sz="1500" dirty="0"/>
              <a:t>Integrated Safety Management practices are applied and hazards are tracked</a:t>
            </a:r>
          </a:p>
        </p:txBody>
      </p:sp>
      <p:sp>
        <p:nvSpPr>
          <p:cNvPr id="5" name="Content Placeholder 4"/>
          <p:cNvSpPr>
            <a:spLocks noGrp="1"/>
          </p:cNvSpPr>
          <p:nvPr>
            <p:ph type="body" idx="1"/>
          </p:nvPr>
        </p:nvSpPr>
        <p:spPr>
          <a:xfrm>
            <a:off x="457199" y="666750"/>
            <a:ext cx="8229601" cy="3982640"/>
          </a:xfrm>
        </p:spPr>
        <p:txBody>
          <a:bodyPr/>
          <a:lstStyle/>
          <a:p>
            <a:r>
              <a:rPr lang="en-US" sz="1350" dirty="0"/>
              <a:t>Hazards are tracked in the Camera Hazard registry, Document LCA-15</a:t>
            </a:r>
          </a:p>
          <a:p>
            <a:r>
              <a:rPr lang="en-US" sz="1350" dirty="0"/>
              <a:t>Hazards are identified at regular intervals</a:t>
            </a:r>
          </a:p>
          <a:p>
            <a:r>
              <a:rPr lang="en-US" sz="1350" dirty="0"/>
              <a:t>There are currently 10 hazards in the hazard registry for optics</a:t>
            </a:r>
          </a:p>
          <a:p>
            <a:r>
              <a:rPr lang="en-US" sz="1350" dirty="0"/>
              <a:t>Highest hazards are related to the camera system controls</a:t>
            </a:r>
          </a:p>
          <a:p>
            <a:endParaRPr lang="en-US" sz="1350" dirty="0"/>
          </a:p>
          <a:p>
            <a:endParaRPr lang="en-US" sz="1350" dirty="0"/>
          </a:p>
        </p:txBody>
      </p:sp>
    </p:spTree>
    <p:extLst>
      <p:ext uri="{BB962C8B-B14F-4D97-AF65-F5344CB8AC3E}">
        <p14:creationId xmlns:p14="http://schemas.microsoft.com/office/powerpoint/2010/main" val="230755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Programmatic Status</a:t>
            </a:r>
          </a:p>
        </p:txBody>
      </p:sp>
    </p:spTree>
    <p:extLst>
      <p:ext uri="{BB962C8B-B14F-4D97-AF65-F5344CB8AC3E}">
        <p14:creationId xmlns:p14="http://schemas.microsoft.com/office/powerpoint/2010/main" val="3817763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33350"/>
            <a:ext cx="6172200" cy="417910"/>
          </a:xfrm>
        </p:spPr>
        <p:txBody>
          <a:bodyPr/>
          <a:lstStyle/>
          <a:p>
            <a:r>
              <a:rPr lang="en-US" sz="2000" dirty="0"/>
              <a:t>Optics Organization (2018-2019)</a:t>
            </a:r>
          </a:p>
        </p:txBody>
      </p:sp>
      <p:graphicFrame>
        <p:nvGraphicFramePr>
          <p:cNvPr id="6" name="Diagram 5">
            <a:extLst>
              <a:ext uri="{FF2B5EF4-FFF2-40B4-BE49-F238E27FC236}">
                <a16:creationId xmlns:a16="http://schemas.microsoft.com/office/drawing/2014/main" id="{7FD592FD-7853-42EE-BF50-9B0DCF6F2C3A}"/>
              </a:ext>
            </a:extLst>
          </p:cNvPr>
          <p:cNvGraphicFramePr/>
          <p:nvPr>
            <p:extLst>
              <p:ext uri="{D42A27DB-BD31-4B8C-83A1-F6EECF244321}">
                <p14:modId xmlns:p14="http://schemas.microsoft.com/office/powerpoint/2010/main" val="849459220"/>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723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76981-7803-46BE-9123-787CEB6B5312}"/>
              </a:ext>
            </a:extLst>
          </p:cNvPr>
          <p:cNvSpPr>
            <a:spLocks noGrp="1"/>
          </p:cNvSpPr>
          <p:nvPr>
            <p:ph type="title"/>
          </p:nvPr>
        </p:nvSpPr>
        <p:spPr/>
        <p:txBody>
          <a:bodyPr/>
          <a:lstStyle/>
          <a:p>
            <a:r>
              <a:rPr lang="en-US" dirty="0"/>
              <a:t>Optics Summary Schedule</a:t>
            </a:r>
          </a:p>
        </p:txBody>
      </p:sp>
      <p:pic>
        <p:nvPicPr>
          <p:cNvPr id="4" name="Picture 3">
            <a:extLst>
              <a:ext uri="{FF2B5EF4-FFF2-40B4-BE49-F238E27FC236}">
                <a16:creationId xmlns:a16="http://schemas.microsoft.com/office/drawing/2014/main" id="{00000000-0008-0000-0100-0000040000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428095"/>
            <a:ext cx="6457995" cy="458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598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D2B6-BF6F-4155-8EFB-265FC10C76D9}"/>
              </a:ext>
            </a:extLst>
          </p:cNvPr>
          <p:cNvSpPr>
            <a:spLocks noGrp="1"/>
          </p:cNvSpPr>
          <p:nvPr>
            <p:ph type="title"/>
          </p:nvPr>
        </p:nvSpPr>
        <p:spPr/>
        <p:txBody>
          <a:bodyPr>
            <a:normAutofit fontScale="90000"/>
          </a:bodyPr>
          <a:lstStyle/>
          <a:p>
            <a:r>
              <a:rPr lang="en-US" dirty="0"/>
              <a:t>Optics Performance as of May 2019</a:t>
            </a:r>
          </a:p>
        </p:txBody>
      </p:sp>
      <p:graphicFrame>
        <p:nvGraphicFramePr>
          <p:cNvPr id="5" name="Table 4">
            <a:extLst>
              <a:ext uri="{FF2B5EF4-FFF2-40B4-BE49-F238E27FC236}">
                <a16:creationId xmlns:a16="http://schemas.microsoft.com/office/drawing/2014/main" id="{AE7F0FD1-A8AC-4208-B05C-15885E9385CA}"/>
              </a:ext>
            </a:extLst>
          </p:cNvPr>
          <p:cNvGraphicFramePr>
            <a:graphicFrameLocks noGrp="1"/>
          </p:cNvGraphicFramePr>
          <p:nvPr>
            <p:extLst>
              <p:ext uri="{D42A27DB-BD31-4B8C-83A1-F6EECF244321}">
                <p14:modId xmlns:p14="http://schemas.microsoft.com/office/powerpoint/2010/main" val="2322852851"/>
              </p:ext>
            </p:extLst>
          </p:nvPr>
        </p:nvGraphicFramePr>
        <p:xfrm>
          <a:off x="457199" y="1641512"/>
          <a:ext cx="8229602" cy="2220838"/>
        </p:xfrm>
        <a:graphic>
          <a:graphicData uri="http://schemas.openxmlformats.org/drawingml/2006/table">
            <a:tbl>
              <a:tblPr/>
              <a:tblGrid>
                <a:gridCol w="1834395">
                  <a:extLst>
                    <a:ext uri="{9D8B030D-6E8A-4147-A177-3AD203B41FA5}">
                      <a16:colId xmlns:a16="http://schemas.microsoft.com/office/drawing/2014/main" val="456987252"/>
                    </a:ext>
                  </a:extLst>
                </a:gridCol>
                <a:gridCol w="908806">
                  <a:extLst>
                    <a:ext uri="{9D8B030D-6E8A-4147-A177-3AD203B41FA5}">
                      <a16:colId xmlns:a16="http://schemas.microsoft.com/office/drawing/2014/main" val="303897270"/>
                    </a:ext>
                  </a:extLst>
                </a:gridCol>
                <a:gridCol w="918396">
                  <a:extLst>
                    <a:ext uri="{9D8B030D-6E8A-4147-A177-3AD203B41FA5}">
                      <a16:colId xmlns:a16="http://schemas.microsoft.com/office/drawing/2014/main" val="2727826353"/>
                    </a:ext>
                  </a:extLst>
                </a:gridCol>
                <a:gridCol w="913601">
                  <a:extLst>
                    <a:ext uri="{9D8B030D-6E8A-4147-A177-3AD203B41FA5}">
                      <a16:colId xmlns:a16="http://schemas.microsoft.com/office/drawing/2014/main" val="1258899125"/>
                    </a:ext>
                  </a:extLst>
                </a:gridCol>
                <a:gridCol w="913601">
                  <a:extLst>
                    <a:ext uri="{9D8B030D-6E8A-4147-A177-3AD203B41FA5}">
                      <a16:colId xmlns:a16="http://schemas.microsoft.com/office/drawing/2014/main" val="2683093050"/>
                    </a:ext>
                  </a:extLst>
                </a:gridCol>
                <a:gridCol w="913601">
                  <a:extLst>
                    <a:ext uri="{9D8B030D-6E8A-4147-A177-3AD203B41FA5}">
                      <a16:colId xmlns:a16="http://schemas.microsoft.com/office/drawing/2014/main" val="84711031"/>
                    </a:ext>
                  </a:extLst>
                </a:gridCol>
                <a:gridCol w="913601">
                  <a:extLst>
                    <a:ext uri="{9D8B030D-6E8A-4147-A177-3AD203B41FA5}">
                      <a16:colId xmlns:a16="http://schemas.microsoft.com/office/drawing/2014/main" val="2521130054"/>
                    </a:ext>
                  </a:extLst>
                </a:gridCol>
                <a:gridCol w="913601">
                  <a:extLst>
                    <a:ext uri="{9D8B030D-6E8A-4147-A177-3AD203B41FA5}">
                      <a16:colId xmlns:a16="http://schemas.microsoft.com/office/drawing/2014/main" val="3598813310"/>
                    </a:ext>
                  </a:extLst>
                </a:gridCol>
              </a:tblGrid>
              <a:tr h="374947">
                <a:tc>
                  <a:txBody>
                    <a:bodyPr/>
                    <a:lstStyle/>
                    <a:p>
                      <a:pPr algn="ctr" fontAlgn="ctr"/>
                      <a:r>
                        <a:rPr lang="en-US" sz="900" b="1" i="0" u="none" strike="noStrike">
                          <a:solidFill>
                            <a:srgbClr val="FFFFFF"/>
                          </a:solidFill>
                          <a:effectLst/>
                          <a:latin typeface="Arial" panose="020B0604020202020204" pitchFamily="34" charset="0"/>
                        </a:rPr>
                        <a:t>Control Account</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BCWS</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BCWP</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ACWP</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SV</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SPI</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CV</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CPI</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extLst>
                  <a:ext uri="{0D108BD9-81ED-4DB2-BD59-A6C34878D82A}">
                    <a16:rowId xmlns:a16="http://schemas.microsoft.com/office/drawing/2014/main" val="3373672599"/>
                  </a:ext>
                </a:extLst>
              </a:tr>
              <a:tr h="374947">
                <a:tc>
                  <a:txBody>
                    <a:bodyPr/>
                    <a:lstStyle/>
                    <a:p>
                      <a:pPr algn="l" fontAlgn="ctr"/>
                      <a:r>
                        <a:rPr lang="en-US" sz="900" b="0" i="0" u="none" strike="noStrike">
                          <a:solidFill>
                            <a:srgbClr val="000000"/>
                          </a:solidFill>
                          <a:effectLst/>
                          <a:latin typeface="Arial" panose="020B0604020202020204" pitchFamily="34" charset="0"/>
                        </a:rPr>
                        <a:t>3.05.01 Optics Integration &amp; Management</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$2,146,712</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$2,146,712</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$2,030,860</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$0 </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sz="900" b="0" i="0" u="none" strike="noStrike">
                          <a:solidFill>
                            <a:srgbClr val="000000"/>
                          </a:solidFill>
                          <a:effectLst/>
                          <a:latin typeface="Arial" panose="020B0604020202020204" pitchFamily="34" charset="0"/>
                        </a:rPr>
                        <a:t>1.00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$115,852 </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sz="900" b="0" i="0" u="none" strike="noStrike">
                          <a:solidFill>
                            <a:srgbClr val="000000"/>
                          </a:solidFill>
                          <a:effectLst/>
                          <a:latin typeface="Arial" panose="020B0604020202020204" pitchFamily="34" charset="0"/>
                        </a:rPr>
                        <a:t>1.06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546921705"/>
                  </a:ext>
                </a:extLst>
              </a:tr>
              <a:tr h="367736">
                <a:tc>
                  <a:txBody>
                    <a:bodyPr/>
                    <a:lstStyle/>
                    <a:p>
                      <a:pPr algn="l" fontAlgn="ctr"/>
                      <a:r>
                        <a:rPr lang="en-US" sz="900" b="0" i="0" u="none" strike="noStrike">
                          <a:solidFill>
                            <a:srgbClr val="000000"/>
                          </a:solidFill>
                          <a:effectLst/>
                          <a:latin typeface="Arial" panose="020B0604020202020204" pitchFamily="34" charset="0"/>
                        </a:rPr>
                        <a:t>3.05.02 Filters</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$5,279,072</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$4,607,838</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$4,727,299</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($671,235)</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rial" panose="020B0604020202020204" pitchFamily="34" charset="0"/>
                        </a:rPr>
                        <a:t>0.87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($119,461)</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rial" panose="020B0604020202020204" pitchFamily="34" charset="0"/>
                        </a:rPr>
                        <a:t>0.97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04022002"/>
                  </a:ext>
                </a:extLst>
              </a:tr>
              <a:tr h="367736">
                <a:tc>
                  <a:txBody>
                    <a:bodyPr/>
                    <a:lstStyle/>
                    <a:p>
                      <a:pPr algn="l" fontAlgn="ctr"/>
                      <a:r>
                        <a:rPr lang="en-US" sz="900" b="0" i="0" u="none" strike="noStrike">
                          <a:solidFill>
                            <a:srgbClr val="000000"/>
                          </a:solidFill>
                          <a:effectLst/>
                          <a:latin typeface="Arial" panose="020B0604020202020204" pitchFamily="34" charset="0"/>
                        </a:rPr>
                        <a:t>3.05.03 L1-L2 Assembly</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$15,699,651</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$14,632,442</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$13,953,502</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($1,067,209)</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sz="900" b="0" i="0" u="none" strike="noStrike">
                          <a:solidFill>
                            <a:srgbClr val="000000"/>
                          </a:solidFill>
                          <a:effectLst/>
                          <a:latin typeface="Arial" panose="020B0604020202020204" pitchFamily="34" charset="0"/>
                        </a:rPr>
                        <a:t>0.93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$678,941 </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sz="900" b="0" i="0" u="none" strike="noStrike">
                          <a:solidFill>
                            <a:srgbClr val="000000"/>
                          </a:solidFill>
                          <a:effectLst/>
                          <a:latin typeface="Arial" panose="020B0604020202020204" pitchFamily="34" charset="0"/>
                        </a:rPr>
                        <a:t>1.05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1011600137"/>
                  </a:ext>
                </a:extLst>
              </a:tr>
              <a:tr h="367736">
                <a:tc>
                  <a:txBody>
                    <a:bodyPr/>
                    <a:lstStyle/>
                    <a:p>
                      <a:pPr algn="l" fontAlgn="ctr"/>
                      <a:r>
                        <a:rPr lang="en-US" sz="900" b="0" i="0" u="none" strike="noStrike">
                          <a:solidFill>
                            <a:srgbClr val="000000"/>
                          </a:solidFill>
                          <a:effectLst/>
                          <a:latin typeface="Arial" panose="020B0604020202020204" pitchFamily="34" charset="0"/>
                        </a:rPr>
                        <a:t>3.05.04 L3 Assembly</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$3,368,591</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$2,992,624</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$2,758,467</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($375,966)</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rial" panose="020B0604020202020204" pitchFamily="34" charset="0"/>
                        </a:rPr>
                        <a:t>0.89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$234,157 </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rial" panose="020B0604020202020204" pitchFamily="34" charset="0"/>
                        </a:rPr>
                        <a:t>1.08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004395440"/>
                  </a:ext>
                </a:extLst>
              </a:tr>
              <a:tr h="367736">
                <a:tc>
                  <a:txBody>
                    <a:bodyPr/>
                    <a:lstStyle/>
                    <a:p>
                      <a:pPr algn="r" fontAlgn="ctr"/>
                      <a:r>
                        <a:rPr lang="en-US" sz="900" b="1" i="0" u="none" strike="noStrike">
                          <a:solidFill>
                            <a:srgbClr val="FFFFFF"/>
                          </a:solidFill>
                          <a:effectLst/>
                          <a:latin typeface="Arial" panose="020B0604020202020204" pitchFamily="34" charset="0"/>
                        </a:rPr>
                        <a:t>Total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r" fontAlgn="ctr"/>
                      <a:r>
                        <a:rPr lang="en-US" sz="900" b="1" i="0" u="none" strike="noStrike">
                          <a:solidFill>
                            <a:srgbClr val="FFFFFF"/>
                          </a:solidFill>
                          <a:effectLst/>
                          <a:latin typeface="Arial" panose="020B0604020202020204" pitchFamily="34" charset="0"/>
                        </a:rPr>
                        <a:t>$26,494,027</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r" fontAlgn="ctr"/>
                      <a:r>
                        <a:rPr lang="en-US" sz="900" b="1" i="0" u="none" strike="noStrike">
                          <a:solidFill>
                            <a:srgbClr val="FFFFFF"/>
                          </a:solidFill>
                          <a:effectLst/>
                          <a:latin typeface="Arial" panose="020B0604020202020204" pitchFamily="34" charset="0"/>
                        </a:rPr>
                        <a:t>$24,379,617</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r" fontAlgn="ctr"/>
                      <a:r>
                        <a:rPr lang="en-US" sz="900" b="1" i="0" u="none" strike="noStrike">
                          <a:solidFill>
                            <a:srgbClr val="FFFFFF"/>
                          </a:solidFill>
                          <a:effectLst/>
                          <a:latin typeface="Arial" panose="020B0604020202020204" pitchFamily="34" charset="0"/>
                        </a:rPr>
                        <a:t>$23,470,128</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r" fontAlgn="ctr"/>
                      <a:r>
                        <a:rPr lang="en-US" sz="900" b="1" i="0" u="none" strike="noStrike">
                          <a:solidFill>
                            <a:srgbClr val="FFFFFF"/>
                          </a:solidFill>
                          <a:effectLst/>
                          <a:latin typeface="Arial" panose="020B0604020202020204" pitchFamily="34" charset="0"/>
                        </a:rPr>
                        <a:t>($2,114,410)</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0.92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r" fontAlgn="ctr"/>
                      <a:r>
                        <a:rPr lang="en-US" sz="900" b="1" i="0" u="none" strike="noStrike">
                          <a:solidFill>
                            <a:srgbClr val="FFFFFF"/>
                          </a:solidFill>
                          <a:effectLst/>
                          <a:latin typeface="Arial" panose="020B0604020202020204" pitchFamily="34" charset="0"/>
                        </a:rPr>
                        <a:t>$909,489 </a:t>
                      </a:r>
                    </a:p>
                  </a:txBody>
                  <a:tcPr marL="7211" marR="64895"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dirty="0">
                          <a:solidFill>
                            <a:srgbClr val="FFFFFF"/>
                          </a:solidFill>
                          <a:effectLst/>
                          <a:latin typeface="Arial" panose="020B0604020202020204" pitchFamily="34" charset="0"/>
                        </a:rPr>
                        <a:t>1.04 </a:t>
                      </a:r>
                    </a:p>
                  </a:txBody>
                  <a:tcPr marL="7211" marR="7211" marT="72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extLst>
                  <a:ext uri="{0D108BD9-81ED-4DB2-BD59-A6C34878D82A}">
                    <a16:rowId xmlns:a16="http://schemas.microsoft.com/office/drawing/2014/main" val="377845289"/>
                  </a:ext>
                </a:extLst>
              </a:tr>
            </a:tbl>
          </a:graphicData>
        </a:graphic>
      </p:graphicFrame>
    </p:spTree>
    <p:extLst>
      <p:ext uri="{BB962C8B-B14F-4D97-AF65-F5344CB8AC3E}">
        <p14:creationId xmlns:p14="http://schemas.microsoft.com/office/powerpoint/2010/main" val="131367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Optics performance trend</a:t>
            </a:r>
          </a:p>
        </p:txBody>
      </p:sp>
      <p:sp>
        <p:nvSpPr>
          <p:cNvPr id="4" name="Text Placeholder 3"/>
          <p:cNvSpPr>
            <a:spLocks noGrp="1"/>
          </p:cNvSpPr>
          <p:nvPr>
            <p:ph type="body" idx="1"/>
          </p:nvPr>
        </p:nvSpPr>
        <p:spPr>
          <a:xfrm>
            <a:off x="914400" y="742950"/>
            <a:ext cx="7848600" cy="1200150"/>
          </a:xfrm>
        </p:spPr>
        <p:txBody>
          <a:bodyPr/>
          <a:lstStyle/>
          <a:p>
            <a:r>
              <a:rPr lang="en-US" sz="1400" dirty="0"/>
              <a:t>CPI is running high as resources have not been applied to Filters as the coating has been delayed due to SMS system delays.  </a:t>
            </a:r>
          </a:p>
          <a:p>
            <a:r>
              <a:rPr lang="en-US" sz="1400" dirty="0"/>
              <a:t>Bump in CPI in May due to error in report from LLNL.  Corrected in June.</a:t>
            </a:r>
          </a:p>
          <a:p>
            <a:r>
              <a:rPr lang="en-US" sz="1400" dirty="0"/>
              <a:t>Final delivery of L1/L2 assembly and L3 assembly in August will recover almost all schedule variance.</a:t>
            </a:r>
          </a:p>
        </p:txBody>
      </p:sp>
      <p:pic>
        <p:nvPicPr>
          <p:cNvPr id="5" name="Picture 4" descr="A screenshot of a cell phone&#10;&#10;Description automatically generated">
            <a:extLst>
              <a:ext uri="{FF2B5EF4-FFF2-40B4-BE49-F238E27FC236}">
                <a16:creationId xmlns:a16="http://schemas.microsoft.com/office/drawing/2014/main" id="{020C50EE-7E8C-408F-A794-8EF49C714D3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28800" y="1813644"/>
            <a:ext cx="6019800" cy="2960914"/>
          </a:xfrm>
          <a:prstGeom prst="rect">
            <a:avLst/>
          </a:prstGeom>
        </p:spPr>
      </p:pic>
    </p:spTree>
    <p:extLst>
      <p:ext uri="{BB962C8B-B14F-4D97-AF65-F5344CB8AC3E}">
        <p14:creationId xmlns:p14="http://schemas.microsoft.com/office/powerpoint/2010/main" val="5584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D2B6-BF6F-4155-8EFB-265FC10C76D9}"/>
              </a:ext>
            </a:extLst>
          </p:cNvPr>
          <p:cNvSpPr>
            <a:spLocks noGrp="1"/>
          </p:cNvSpPr>
          <p:nvPr>
            <p:ph type="title"/>
          </p:nvPr>
        </p:nvSpPr>
        <p:spPr/>
        <p:txBody>
          <a:bodyPr>
            <a:normAutofit fontScale="90000"/>
          </a:bodyPr>
          <a:lstStyle/>
          <a:p>
            <a:r>
              <a:rPr lang="en-US" dirty="0"/>
              <a:t>Optics Estimate to complete status</a:t>
            </a:r>
          </a:p>
        </p:txBody>
      </p:sp>
      <p:sp>
        <p:nvSpPr>
          <p:cNvPr id="3" name="Text Placeholder 2">
            <a:extLst>
              <a:ext uri="{FF2B5EF4-FFF2-40B4-BE49-F238E27FC236}">
                <a16:creationId xmlns:a16="http://schemas.microsoft.com/office/drawing/2014/main" id="{D6AEEE54-BB2B-4D3C-89EF-01EA4F585EFE}"/>
              </a:ext>
            </a:extLst>
          </p:cNvPr>
          <p:cNvSpPr>
            <a:spLocks noGrp="1"/>
          </p:cNvSpPr>
          <p:nvPr>
            <p:ph type="body" idx="1"/>
          </p:nvPr>
        </p:nvSpPr>
        <p:spPr>
          <a:xfrm>
            <a:off x="1314451" y="760811"/>
            <a:ext cx="6572250" cy="667941"/>
          </a:xfrm>
        </p:spPr>
        <p:txBody>
          <a:bodyPr/>
          <a:lstStyle/>
          <a:p>
            <a:r>
              <a:rPr lang="en-US" sz="1350" dirty="0"/>
              <a:t>Comprehensive estimate at completion performed on 10/2018 (performed yearly)</a:t>
            </a:r>
          </a:p>
          <a:p>
            <a:r>
              <a:rPr lang="en-US" sz="1350" dirty="0"/>
              <a:t>No additional updates were done</a:t>
            </a:r>
          </a:p>
        </p:txBody>
      </p:sp>
      <p:graphicFrame>
        <p:nvGraphicFramePr>
          <p:cNvPr id="5" name="Table 4">
            <a:extLst>
              <a:ext uri="{FF2B5EF4-FFF2-40B4-BE49-F238E27FC236}">
                <a16:creationId xmlns:a16="http://schemas.microsoft.com/office/drawing/2014/main" id="{A6E87D06-C0D6-4433-880F-3DAFDC4BE7A7}"/>
              </a:ext>
            </a:extLst>
          </p:cNvPr>
          <p:cNvGraphicFramePr>
            <a:graphicFrameLocks noGrp="1"/>
          </p:cNvGraphicFramePr>
          <p:nvPr/>
        </p:nvGraphicFramePr>
        <p:xfrm>
          <a:off x="1852612" y="1485899"/>
          <a:ext cx="5438777" cy="2228850"/>
        </p:xfrm>
        <a:graphic>
          <a:graphicData uri="http://schemas.openxmlformats.org/drawingml/2006/table">
            <a:tbl>
              <a:tblPr/>
              <a:tblGrid>
                <a:gridCol w="1817677">
                  <a:extLst>
                    <a:ext uri="{9D8B030D-6E8A-4147-A177-3AD203B41FA5}">
                      <a16:colId xmlns:a16="http://schemas.microsoft.com/office/drawing/2014/main" val="438901958"/>
                    </a:ext>
                  </a:extLst>
                </a:gridCol>
                <a:gridCol w="905275">
                  <a:extLst>
                    <a:ext uri="{9D8B030D-6E8A-4147-A177-3AD203B41FA5}">
                      <a16:colId xmlns:a16="http://schemas.microsoft.com/office/drawing/2014/main" val="3380152163"/>
                    </a:ext>
                  </a:extLst>
                </a:gridCol>
                <a:gridCol w="905275">
                  <a:extLst>
                    <a:ext uri="{9D8B030D-6E8A-4147-A177-3AD203B41FA5}">
                      <a16:colId xmlns:a16="http://schemas.microsoft.com/office/drawing/2014/main" val="3760305495"/>
                    </a:ext>
                  </a:extLst>
                </a:gridCol>
                <a:gridCol w="905275">
                  <a:extLst>
                    <a:ext uri="{9D8B030D-6E8A-4147-A177-3AD203B41FA5}">
                      <a16:colId xmlns:a16="http://schemas.microsoft.com/office/drawing/2014/main" val="1569083207"/>
                    </a:ext>
                  </a:extLst>
                </a:gridCol>
                <a:gridCol w="905275">
                  <a:extLst>
                    <a:ext uri="{9D8B030D-6E8A-4147-A177-3AD203B41FA5}">
                      <a16:colId xmlns:a16="http://schemas.microsoft.com/office/drawing/2014/main" val="3620777094"/>
                    </a:ext>
                  </a:extLst>
                </a:gridCol>
              </a:tblGrid>
              <a:tr h="371475">
                <a:tc>
                  <a:txBody>
                    <a:bodyPr/>
                    <a:lstStyle/>
                    <a:p>
                      <a:pPr algn="ctr" fontAlgn="ctr"/>
                      <a:r>
                        <a:rPr lang="en-US" sz="900" b="1" i="0" u="none" strike="noStrike">
                          <a:solidFill>
                            <a:srgbClr val="FFFFFF"/>
                          </a:solidFill>
                          <a:effectLst/>
                          <a:latin typeface="Arial" panose="020B0604020202020204" pitchFamily="34" charset="0"/>
                        </a:rPr>
                        <a:t>Control Account</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dirty="0">
                          <a:solidFill>
                            <a:srgbClr val="FFFFFF"/>
                          </a:solidFill>
                          <a:effectLst/>
                          <a:latin typeface="Arial" panose="020B0604020202020204" pitchFamily="34" charset="0"/>
                        </a:rPr>
                        <a:t>BAC</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EAC</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VAC</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a:solidFill>
                            <a:srgbClr val="FFFFFF"/>
                          </a:solidFill>
                          <a:effectLst/>
                          <a:latin typeface="Arial" panose="020B0604020202020204" pitchFamily="34" charset="0"/>
                        </a:rPr>
                        <a:t>% Comp</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extLst>
                  <a:ext uri="{0D108BD9-81ED-4DB2-BD59-A6C34878D82A}">
                    <a16:rowId xmlns:a16="http://schemas.microsoft.com/office/drawing/2014/main" val="3221147384"/>
                  </a:ext>
                </a:extLst>
              </a:tr>
              <a:tr h="371475">
                <a:tc>
                  <a:txBody>
                    <a:bodyPr/>
                    <a:lstStyle/>
                    <a:p>
                      <a:pPr algn="l" fontAlgn="ctr"/>
                      <a:r>
                        <a:rPr lang="en-US" sz="900" b="0" i="0" u="none" strike="noStrike">
                          <a:solidFill>
                            <a:srgbClr val="000000"/>
                          </a:solidFill>
                          <a:effectLst/>
                          <a:latin typeface="Arial" panose="020B0604020202020204" pitchFamily="34" charset="0"/>
                        </a:rPr>
                        <a:t>3.05.01 Optics Integration &amp; Management</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$2,308,419</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$2,259,726</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$48,693 </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sz="900" b="0" i="0" u="none" strike="noStrike">
                          <a:solidFill>
                            <a:srgbClr val="000000"/>
                          </a:solidFill>
                          <a:effectLst/>
                          <a:latin typeface="Arial" panose="020B0604020202020204" pitchFamily="34" charset="0"/>
                        </a:rPr>
                        <a:t>93%</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4254748760"/>
                  </a:ext>
                </a:extLst>
              </a:tr>
              <a:tr h="371475">
                <a:tc>
                  <a:txBody>
                    <a:bodyPr/>
                    <a:lstStyle/>
                    <a:p>
                      <a:pPr algn="l" fontAlgn="ctr"/>
                      <a:r>
                        <a:rPr lang="en-US" sz="900" b="0" i="0" u="none" strike="noStrike">
                          <a:solidFill>
                            <a:srgbClr val="000000"/>
                          </a:solidFill>
                          <a:effectLst/>
                          <a:latin typeface="Arial" panose="020B0604020202020204" pitchFamily="34" charset="0"/>
                        </a:rPr>
                        <a:t>3.05.02 Filters</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$6,717,533</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$6,864,753</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($147,220)</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rial" panose="020B0604020202020204" pitchFamily="34" charset="0"/>
                        </a:rPr>
                        <a:t>69%</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60000633"/>
                  </a:ext>
                </a:extLst>
              </a:tr>
              <a:tr h="371475">
                <a:tc>
                  <a:txBody>
                    <a:bodyPr/>
                    <a:lstStyle/>
                    <a:p>
                      <a:pPr algn="l" fontAlgn="ctr"/>
                      <a:r>
                        <a:rPr lang="en-US" sz="900" b="0" i="0" u="none" strike="noStrike">
                          <a:solidFill>
                            <a:srgbClr val="000000"/>
                          </a:solidFill>
                          <a:effectLst/>
                          <a:latin typeface="Arial" panose="020B0604020202020204" pitchFamily="34" charset="0"/>
                        </a:rPr>
                        <a:t>3.05.03 L1-L2 Assembly</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$15,699,651</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$15,536,262</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r" fontAlgn="ctr"/>
                      <a:r>
                        <a:rPr lang="en-US" sz="900" b="0" i="0" u="none" strike="noStrike">
                          <a:solidFill>
                            <a:srgbClr val="000000"/>
                          </a:solidFill>
                          <a:effectLst/>
                          <a:latin typeface="Arial" panose="020B0604020202020204" pitchFamily="34" charset="0"/>
                        </a:rPr>
                        <a:t>$163,390 </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tc>
                  <a:txBody>
                    <a:bodyPr/>
                    <a:lstStyle/>
                    <a:p>
                      <a:pPr algn="ctr" fontAlgn="ctr"/>
                      <a:r>
                        <a:rPr lang="en-US" sz="900" b="0" i="0" u="none" strike="noStrike">
                          <a:solidFill>
                            <a:srgbClr val="000000"/>
                          </a:solidFill>
                          <a:effectLst/>
                          <a:latin typeface="Arial" panose="020B0604020202020204" pitchFamily="34" charset="0"/>
                        </a:rPr>
                        <a:t>93%</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431145111"/>
                  </a:ext>
                </a:extLst>
              </a:tr>
              <a:tr h="371475">
                <a:tc>
                  <a:txBody>
                    <a:bodyPr/>
                    <a:lstStyle/>
                    <a:p>
                      <a:pPr algn="l" fontAlgn="ctr"/>
                      <a:r>
                        <a:rPr lang="en-US" sz="900" b="0" i="0" u="none" strike="noStrike">
                          <a:solidFill>
                            <a:srgbClr val="000000"/>
                          </a:solidFill>
                          <a:effectLst/>
                          <a:latin typeface="Arial" panose="020B0604020202020204" pitchFamily="34" charset="0"/>
                        </a:rPr>
                        <a:t>3.05.04 L3 Assembly</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$3,368,591</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$3,417,134</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ctr"/>
                      <a:r>
                        <a:rPr lang="en-US" sz="900" b="0" i="0" u="none" strike="noStrike">
                          <a:solidFill>
                            <a:srgbClr val="000000"/>
                          </a:solidFill>
                          <a:effectLst/>
                          <a:latin typeface="Arial" panose="020B0604020202020204" pitchFamily="34" charset="0"/>
                        </a:rPr>
                        <a:t>($48,543)</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sz="900" b="0" i="0" u="none" strike="noStrike">
                          <a:solidFill>
                            <a:srgbClr val="000000"/>
                          </a:solidFill>
                          <a:effectLst/>
                          <a:latin typeface="Arial" panose="020B0604020202020204" pitchFamily="34" charset="0"/>
                        </a:rPr>
                        <a:t>89%</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54196938"/>
                  </a:ext>
                </a:extLst>
              </a:tr>
              <a:tr h="371475">
                <a:tc>
                  <a:txBody>
                    <a:bodyPr/>
                    <a:lstStyle/>
                    <a:p>
                      <a:pPr algn="r" fontAlgn="ctr"/>
                      <a:r>
                        <a:rPr lang="en-US" sz="900" b="1" i="0" u="none" strike="noStrike">
                          <a:solidFill>
                            <a:srgbClr val="FFFFFF"/>
                          </a:solidFill>
                          <a:effectLst/>
                          <a:latin typeface="Arial" panose="020B0604020202020204" pitchFamily="34" charset="0"/>
                        </a:rPr>
                        <a:t>Total  </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r" fontAlgn="ctr"/>
                      <a:r>
                        <a:rPr lang="en-US" sz="900" b="1" i="0" u="none" strike="noStrike">
                          <a:solidFill>
                            <a:srgbClr val="FFFFFF"/>
                          </a:solidFill>
                          <a:effectLst/>
                          <a:latin typeface="Arial" panose="020B0604020202020204" pitchFamily="34" charset="0"/>
                        </a:rPr>
                        <a:t>$28,094,194</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r" fontAlgn="ctr"/>
                      <a:r>
                        <a:rPr lang="en-US" sz="900" b="1" i="0" u="none" strike="noStrike">
                          <a:solidFill>
                            <a:srgbClr val="FFFFFF"/>
                          </a:solidFill>
                          <a:effectLst/>
                          <a:latin typeface="Arial" panose="020B0604020202020204" pitchFamily="34" charset="0"/>
                        </a:rPr>
                        <a:t>$28,077,875</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r" fontAlgn="ctr"/>
                      <a:r>
                        <a:rPr lang="en-US" sz="900" b="1" i="0" u="none" strike="noStrike">
                          <a:solidFill>
                            <a:srgbClr val="FFFFFF"/>
                          </a:solidFill>
                          <a:effectLst/>
                          <a:latin typeface="Arial" panose="020B0604020202020204" pitchFamily="34" charset="0"/>
                        </a:rPr>
                        <a:t>$16,319 </a:t>
                      </a:r>
                    </a:p>
                  </a:txBody>
                  <a:tcPr marL="7144" marR="6429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tc>
                  <a:txBody>
                    <a:bodyPr/>
                    <a:lstStyle/>
                    <a:p>
                      <a:pPr algn="ctr" fontAlgn="ctr"/>
                      <a:r>
                        <a:rPr lang="en-US" sz="900" b="1" i="0" u="none" strike="noStrike" dirty="0">
                          <a:solidFill>
                            <a:srgbClr val="FFFFFF"/>
                          </a:solidFill>
                          <a:effectLst/>
                          <a:latin typeface="Arial" panose="020B0604020202020204" pitchFamily="34" charset="0"/>
                        </a:rPr>
                        <a:t>87%</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66092"/>
                    </a:solidFill>
                  </a:tcPr>
                </a:tc>
                <a:extLst>
                  <a:ext uri="{0D108BD9-81ED-4DB2-BD59-A6C34878D82A}">
                    <a16:rowId xmlns:a16="http://schemas.microsoft.com/office/drawing/2014/main" val="889043183"/>
                  </a:ext>
                </a:extLst>
              </a:tr>
            </a:tbl>
          </a:graphicData>
        </a:graphic>
      </p:graphicFrame>
    </p:spTree>
    <p:extLst>
      <p:ext uri="{BB962C8B-B14F-4D97-AF65-F5344CB8AC3E}">
        <p14:creationId xmlns:p14="http://schemas.microsoft.com/office/powerpoint/2010/main" val="3821710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578"/>
            <a:ext cx="6629400" cy="513682"/>
          </a:xfrm>
        </p:spPr>
        <p:txBody>
          <a:bodyPr/>
          <a:lstStyle/>
          <a:p>
            <a:r>
              <a:rPr lang="en-US" dirty="0"/>
              <a:t>Upcoming Major Milestones – 6 month look ahead</a:t>
            </a:r>
          </a:p>
        </p:txBody>
      </p:sp>
      <p:graphicFrame>
        <p:nvGraphicFramePr>
          <p:cNvPr id="6" name="Table 5">
            <a:extLst>
              <a:ext uri="{FF2B5EF4-FFF2-40B4-BE49-F238E27FC236}">
                <a16:creationId xmlns:a16="http://schemas.microsoft.com/office/drawing/2014/main" id="{6E2A1CE7-F874-4F20-8DB1-E59D712837F0}"/>
              </a:ext>
            </a:extLst>
          </p:cNvPr>
          <p:cNvGraphicFramePr>
            <a:graphicFrameLocks noGrp="1"/>
          </p:cNvGraphicFramePr>
          <p:nvPr>
            <p:extLst>
              <p:ext uri="{D42A27DB-BD31-4B8C-83A1-F6EECF244321}">
                <p14:modId xmlns:p14="http://schemas.microsoft.com/office/powerpoint/2010/main" val="1111035010"/>
              </p:ext>
            </p:extLst>
          </p:nvPr>
        </p:nvGraphicFramePr>
        <p:xfrm>
          <a:off x="685800" y="742951"/>
          <a:ext cx="7467600" cy="2429568"/>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3027886436"/>
                    </a:ext>
                  </a:extLst>
                </a:gridCol>
                <a:gridCol w="1524000">
                  <a:extLst>
                    <a:ext uri="{9D8B030D-6E8A-4147-A177-3AD203B41FA5}">
                      <a16:colId xmlns:a16="http://schemas.microsoft.com/office/drawing/2014/main" val="75754678"/>
                    </a:ext>
                  </a:extLst>
                </a:gridCol>
              </a:tblGrid>
              <a:tr h="471723">
                <a:tc>
                  <a:txBody>
                    <a:bodyPr/>
                    <a:lstStyle/>
                    <a:p>
                      <a:pPr algn="ctr"/>
                      <a:r>
                        <a:rPr lang="en-US" sz="1400" dirty="0"/>
                        <a:t>Milestones</a:t>
                      </a:r>
                    </a:p>
                  </a:txBody>
                  <a:tcPr marL="68580" marR="68580" marT="34290" marB="34290"/>
                </a:tc>
                <a:tc>
                  <a:txBody>
                    <a:bodyPr/>
                    <a:lstStyle/>
                    <a:p>
                      <a:pPr algn="ctr"/>
                      <a:r>
                        <a:rPr lang="en-US" sz="1400" dirty="0"/>
                        <a:t>Forecast Finish Date</a:t>
                      </a:r>
                    </a:p>
                  </a:txBody>
                  <a:tcPr marL="68580" marR="68580" marT="34290" marB="34290"/>
                </a:tc>
                <a:extLst>
                  <a:ext uri="{0D108BD9-81ED-4DB2-BD59-A6C34878D82A}">
                    <a16:rowId xmlns:a16="http://schemas.microsoft.com/office/drawing/2014/main" val="3226615232"/>
                  </a:ext>
                </a:extLst>
              </a:tr>
              <a:tr h="239490">
                <a:tc>
                  <a:txBody>
                    <a:bodyPr/>
                    <a:lstStyle/>
                    <a:p>
                      <a:pPr algn="ctr"/>
                      <a:r>
                        <a:rPr lang="en-US" sz="1200" dirty="0"/>
                        <a:t>3.05.02 Filter Assembly</a:t>
                      </a:r>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extLst>
                  <a:ext uri="{0D108BD9-81ED-4DB2-BD59-A6C34878D82A}">
                    <a16:rowId xmlns:a16="http://schemas.microsoft.com/office/drawing/2014/main" val="4283011492"/>
                  </a:ext>
                </a:extLst>
              </a:tr>
              <a:tr h="286568">
                <a:tc>
                  <a:txBody>
                    <a:bodyPr/>
                    <a:lstStyle/>
                    <a:p>
                      <a:pPr algn="l" fontAlgn="b"/>
                      <a:r>
                        <a:rPr lang="en-US" sz="1100" b="0" i="0" u="none" strike="noStrike">
                          <a:solidFill>
                            <a:srgbClr val="000000"/>
                          </a:solidFill>
                          <a:effectLst/>
                          <a:latin typeface="Calibri" panose="020F0502020204030204" pitchFamily="34" charset="0"/>
                        </a:rPr>
                        <a:t>COMP: Filter Coating - 1st Filter</a:t>
                      </a:r>
                    </a:p>
                  </a:txBody>
                  <a:tcPr marL="9525" marR="9525" marT="9525" marB="0" anchor="b"/>
                </a:tc>
                <a:tc>
                  <a:txBody>
                    <a:bodyPr/>
                    <a:lstStyle/>
                    <a:p>
                      <a:pPr marL="0" algn="ctr" defTabSz="457200" rtl="0" eaLnBrk="1" fontAlgn="b" latinLnBrk="0" hangingPunct="1"/>
                      <a:r>
                        <a:rPr lang="en-US" sz="1200" kern="1200" dirty="0">
                          <a:solidFill>
                            <a:schemeClr val="dk1"/>
                          </a:solidFill>
                          <a:latin typeface="+mn-lt"/>
                          <a:ea typeface="+mn-ea"/>
                          <a:cs typeface="+mn-cs"/>
                        </a:rPr>
                        <a:t>October 16, 2019</a:t>
                      </a:r>
                    </a:p>
                  </a:txBody>
                  <a:tcPr marL="9525" marR="9525" marT="9525" marB="0" anchor="b"/>
                </a:tc>
                <a:extLst>
                  <a:ext uri="{0D108BD9-81ED-4DB2-BD59-A6C34878D82A}">
                    <a16:rowId xmlns:a16="http://schemas.microsoft.com/office/drawing/2014/main" val="3009741658"/>
                  </a:ext>
                </a:extLst>
              </a:tr>
              <a:tr h="244985">
                <a:tc>
                  <a:txBody>
                    <a:bodyPr/>
                    <a:lstStyle/>
                    <a:p>
                      <a:pPr algn="l" fontAlgn="b"/>
                      <a:r>
                        <a:rPr lang="en-US" sz="1100" b="0" i="0" u="none" strike="noStrike" dirty="0">
                          <a:solidFill>
                            <a:srgbClr val="000000"/>
                          </a:solidFill>
                          <a:effectLst/>
                          <a:latin typeface="Calibri" panose="020F0502020204030204" pitchFamily="34" charset="0"/>
                        </a:rPr>
                        <a:t>COMP: 1st Filter Coated and Ready for Integration</a:t>
                      </a:r>
                    </a:p>
                  </a:txBody>
                  <a:tcPr marL="9525" marR="9525" marT="9525" marB="0" anchor="b"/>
                </a:tc>
                <a:tc>
                  <a:txBody>
                    <a:bodyPr/>
                    <a:lstStyle/>
                    <a:p>
                      <a:pPr marL="0" algn="ctr" defTabSz="457200" rtl="0" eaLnBrk="1" fontAlgn="b" latinLnBrk="0" hangingPunct="1"/>
                      <a:r>
                        <a:rPr lang="en-US" sz="1200" kern="1200" dirty="0">
                          <a:solidFill>
                            <a:schemeClr val="dk1"/>
                          </a:solidFill>
                          <a:latin typeface="+mn-lt"/>
                          <a:ea typeface="+mn-ea"/>
                          <a:cs typeface="+mn-cs"/>
                        </a:rPr>
                        <a:t>November 27, 2019 </a:t>
                      </a:r>
                    </a:p>
                  </a:txBody>
                  <a:tcPr marL="9525" marR="9525" marT="9525" marB="0" anchor="b"/>
                </a:tc>
                <a:extLst>
                  <a:ext uri="{0D108BD9-81ED-4DB2-BD59-A6C34878D82A}">
                    <a16:rowId xmlns:a16="http://schemas.microsoft.com/office/drawing/2014/main" val="1980168946"/>
                  </a:ext>
                </a:extLst>
              </a:tr>
              <a:tr h="239490">
                <a:tc>
                  <a:txBody>
                    <a:bodyPr/>
                    <a:lstStyle/>
                    <a:p>
                      <a:pPr algn="ctr"/>
                      <a:r>
                        <a:rPr lang="en-US" sz="1200" dirty="0"/>
                        <a:t>3.05.03 L1-L2 Assembly</a:t>
                      </a:r>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extLst>
                  <a:ext uri="{0D108BD9-81ED-4DB2-BD59-A6C34878D82A}">
                    <a16:rowId xmlns:a16="http://schemas.microsoft.com/office/drawing/2014/main" val="4255012826"/>
                  </a:ext>
                </a:extLst>
              </a:tr>
              <a:tr h="239490">
                <a:tc>
                  <a:txBody>
                    <a:bodyPr/>
                    <a:lstStyle/>
                    <a:p>
                      <a:pPr algn="l" fontAlgn="b"/>
                      <a:r>
                        <a:rPr lang="en-US" sz="1100" b="0" i="0" u="none" strike="noStrike" dirty="0">
                          <a:solidFill>
                            <a:srgbClr val="000000"/>
                          </a:solidFill>
                          <a:effectLst/>
                          <a:latin typeface="Calibri" panose="020F0502020204030204" pitchFamily="34" charset="0"/>
                        </a:rPr>
                        <a:t>COMP: L1-L2 Assembly - I&amp;T Phase 5</a:t>
                      </a:r>
                    </a:p>
                  </a:txBody>
                  <a:tcPr marL="9525" marR="9525" marT="9525" marB="0" anchor="b"/>
                </a:tc>
                <a:tc>
                  <a:txBody>
                    <a:bodyPr/>
                    <a:lstStyle/>
                    <a:p>
                      <a:pPr algn="ctr"/>
                      <a:r>
                        <a:rPr lang="en-US" sz="1200" dirty="0"/>
                        <a:t>July 31, 2019</a:t>
                      </a:r>
                    </a:p>
                  </a:txBody>
                  <a:tcPr marL="68580" marR="68580" marT="34290" marB="34290"/>
                </a:tc>
                <a:extLst>
                  <a:ext uri="{0D108BD9-81ED-4DB2-BD59-A6C34878D82A}">
                    <a16:rowId xmlns:a16="http://schemas.microsoft.com/office/drawing/2014/main" val="522967002"/>
                  </a:ext>
                </a:extLst>
              </a:tr>
              <a:tr h="239490">
                <a:tc>
                  <a:txBody>
                    <a:bodyPr/>
                    <a:lstStyle/>
                    <a:p>
                      <a:pPr algn="ctr"/>
                      <a:r>
                        <a:rPr lang="en-US" sz="1200" dirty="0"/>
                        <a:t>3.05.04 L3 Assembly</a:t>
                      </a:r>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extLst>
                  <a:ext uri="{0D108BD9-81ED-4DB2-BD59-A6C34878D82A}">
                    <a16:rowId xmlns:a16="http://schemas.microsoft.com/office/drawing/2014/main" val="622209987"/>
                  </a:ext>
                </a:extLst>
              </a:tr>
              <a:tr h="396875">
                <a:tc>
                  <a:txBody>
                    <a:bodyPr/>
                    <a:lstStyle/>
                    <a:p>
                      <a:r>
                        <a:rPr lang="en-US" sz="1200" b="0" i="0" u="none" strike="noStrike" kern="1200" baseline="0" dirty="0">
                          <a:solidFill>
                            <a:schemeClr val="dk1"/>
                          </a:solidFill>
                          <a:latin typeface="+mn-lt"/>
                          <a:ea typeface="+mn-ea"/>
                          <a:cs typeface="+mn-cs"/>
                        </a:rPr>
                        <a:t>COMP: Camera L3 Lenses Ready for I&amp;T</a:t>
                      </a:r>
                      <a:endParaRPr lang="en-US" sz="1200" dirty="0"/>
                    </a:p>
                  </a:txBody>
                  <a:tcPr marL="68580" marR="68580" marT="34290" marB="34290"/>
                </a:tc>
                <a:tc>
                  <a:txBody>
                    <a:bodyPr/>
                    <a:lstStyle/>
                    <a:p>
                      <a:pPr algn="ctr"/>
                      <a:r>
                        <a:rPr lang="en-US" sz="1200" dirty="0"/>
                        <a:t>July 29, 2019</a:t>
                      </a:r>
                    </a:p>
                  </a:txBody>
                  <a:tcPr marL="68580" marR="68580" marT="34290" marB="34290"/>
                </a:tc>
                <a:extLst>
                  <a:ext uri="{0D108BD9-81ED-4DB2-BD59-A6C34878D82A}">
                    <a16:rowId xmlns:a16="http://schemas.microsoft.com/office/drawing/2014/main" val="4236937736"/>
                  </a:ext>
                </a:extLst>
              </a:tr>
            </a:tbl>
          </a:graphicData>
        </a:graphic>
      </p:graphicFrame>
    </p:spTree>
    <p:extLst>
      <p:ext uri="{BB962C8B-B14F-4D97-AF65-F5344CB8AC3E}">
        <p14:creationId xmlns:p14="http://schemas.microsoft.com/office/powerpoint/2010/main" val="291062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69987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type="body" idx="1"/>
          </p:nvPr>
        </p:nvSpPr>
        <p:spPr/>
        <p:txBody>
          <a:bodyPr/>
          <a:lstStyle/>
          <a:p>
            <a:r>
              <a:rPr lang="en-US" sz="2000" dirty="0"/>
              <a:t>An experienced team is available to complete the scope of work.</a:t>
            </a:r>
          </a:p>
          <a:p>
            <a:r>
              <a:rPr lang="en-US" sz="2000" dirty="0"/>
              <a:t>L1-L2 Assembly is complete and ready to ship</a:t>
            </a:r>
          </a:p>
          <a:p>
            <a:r>
              <a:rPr lang="en-US" sz="2000" dirty="0"/>
              <a:t>L3 Assembly is complete and ready for final review and shipment</a:t>
            </a:r>
          </a:p>
          <a:p>
            <a:r>
              <a:rPr lang="en-US" sz="2000"/>
              <a:t>Remaining Risks have been identified and are being actively managed.</a:t>
            </a:r>
          </a:p>
          <a:p>
            <a:r>
              <a:rPr lang="en-US" sz="2000"/>
              <a:t>Hazards </a:t>
            </a:r>
            <a:r>
              <a:rPr lang="en-US" sz="2000" dirty="0"/>
              <a:t>are actively managed and reviewed for commissioning and operation planning</a:t>
            </a:r>
          </a:p>
          <a:p>
            <a:r>
              <a:rPr lang="en-US" sz="2000" dirty="0"/>
              <a:t>Budget and schedule are being managed and are consistent with project guidelines.</a:t>
            </a:r>
          </a:p>
          <a:p>
            <a:endParaRPr lang="en-US" sz="3600" dirty="0"/>
          </a:p>
        </p:txBody>
      </p:sp>
    </p:spTree>
    <p:extLst>
      <p:ext uri="{BB962C8B-B14F-4D97-AF65-F5344CB8AC3E}">
        <p14:creationId xmlns:p14="http://schemas.microsoft.com/office/powerpoint/2010/main" val="239230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and Scope</a:t>
            </a:r>
          </a:p>
        </p:txBody>
      </p:sp>
    </p:spTree>
    <p:extLst>
      <p:ext uri="{BB962C8B-B14F-4D97-AF65-F5344CB8AC3E}">
        <p14:creationId xmlns:p14="http://schemas.microsoft.com/office/powerpoint/2010/main" val="185475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Supporting Material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Documents are Available on “Additional Docs” Tab in Confluence</a:t>
            </a:r>
            <a:endParaRPr lang="en-US" dirty="0">
              <a:solidFill>
                <a:srgbClr val="FF0000"/>
              </a:solidFill>
            </a:endParaRPr>
          </a:p>
        </p:txBody>
      </p:sp>
      <p:sp>
        <p:nvSpPr>
          <p:cNvPr id="6" name="Text Placeholder 5"/>
          <p:cNvSpPr>
            <a:spLocks noGrp="1"/>
          </p:cNvSpPr>
          <p:nvPr>
            <p:ph type="body" idx="4294967295"/>
          </p:nvPr>
        </p:nvSpPr>
        <p:spPr>
          <a:xfrm>
            <a:off x="457200" y="760810"/>
            <a:ext cx="8305800" cy="3982640"/>
          </a:xfrm>
          <a:prstGeom prst="rect">
            <a:avLst/>
          </a:prstGeom>
        </p:spPr>
        <p:txBody>
          <a:bodyPr/>
          <a:lstStyle/>
          <a:p>
            <a:r>
              <a:rPr lang="en-US" sz="1600" b="1" dirty="0"/>
              <a:t>Key Documents &amp; Reviews for the corner raft subsystem can be found at (contact the camera point of contact for access):</a:t>
            </a:r>
          </a:p>
          <a:p>
            <a:pPr lvl="1"/>
            <a:r>
              <a:rPr lang="en-US" sz="1600" dirty="0">
                <a:hlinkClick r:id="rId3"/>
              </a:rPr>
              <a:t>https://confluence.slac.stanford.edu/display/LSSTCAMREV/Home</a:t>
            </a:r>
            <a:endParaRPr lang="en-US" sz="1600" dirty="0"/>
          </a:p>
          <a:p>
            <a:r>
              <a:rPr lang="en-US" sz="1600" b="1" dirty="0"/>
              <a:t>This site contains:</a:t>
            </a:r>
          </a:p>
          <a:p>
            <a:pPr lvl="1"/>
            <a:r>
              <a:rPr lang="en-US" sz="1600" dirty="0"/>
              <a:t>Project Documents</a:t>
            </a:r>
          </a:p>
          <a:p>
            <a:pPr lvl="1"/>
            <a:r>
              <a:rPr lang="en-US" sz="1600" dirty="0"/>
              <a:t>Design and Allocated Baseline Documents</a:t>
            </a:r>
          </a:p>
          <a:p>
            <a:pPr lvl="2"/>
            <a:r>
              <a:rPr lang="en-US" sz="1600" dirty="0"/>
              <a:t>Specifications</a:t>
            </a:r>
          </a:p>
          <a:p>
            <a:pPr lvl="2"/>
            <a:r>
              <a:rPr lang="en-US" sz="1600" dirty="0" err="1"/>
              <a:t>ICDs</a:t>
            </a:r>
            <a:endParaRPr lang="en-US" sz="1600" dirty="0"/>
          </a:p>
          <a:p>
            <a:pPr lvl="2"/>
            <a:r>
              <a:rPr lang="en-US" sz="1600" dirty="0"/>
              <a:t>Design Documents</a:t>
            </a:r>
          </a:p>
          <a:p>
            <a:pPr lvl="1"/>
            <a:r>
              <a:rPr lang="en-US" sz="1600" dirty="0"/>
              <a:t>Cost and Schedule Baseline</a:t>
            </a:r>
          </a:p>
          <a:p>
            <a:pPr lvl="1"/>
            <a:r>
              <a:rPr lang="en-US" sz="1600" dirty="0"/>
              <a:t>Design Reviews &amp; Relevant Presentations</a:t>
            </a:r>
          </a:p>
          <a:p>
            <a:pPr lvl="2"/>
            <a:r>
              <a:rPr lang="en-US" sz="1600" dirty="0"/>
              <a:t>Preliminary Design Review</a:t>
            </a:r>
          </a:p>
          <a:p>
            <a:pPr lvl="2"/>
            <a:r>
              <a:rPr lang="en-US" sz="1600" dirty="0"/>
              <a:t>Other reviews</a:t>
            </a:r>
          </a:p>
          <a:p>
            <a:pPr lvl="1"/>
            <a:r>
              <a:rPr lang="en-US" sz="1600" dirty="0"/>
              <a:t>Focused Topics</a:t>
            </a:r>
          </a:p>
        </p:txBody>
      </p:sp>
    </p:spTree>
    <p:extLst>
      <p:ext uri="{BB962C8B-B14F-4D97-AF65-F5344CB8AC3E}">
        <p14:creationId xmlns:p14="http://schemas.microsoft.com/office/powerpoint/2010/main" val="58245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a:ln w="9525">
            <a:noFill/>
            <a:miter lim="800000"/>
            <a:headEnd/>
            <a:tailEnd/>
          </a:ln>
        </p:spPr>
        <p:txBody>
          <a:bodyPr vert="horz" wrap="square" lIns="68580" tIns="34290" rIns="68580" bIns="34290" numCol="1" anchor="ctr" anchorCtr="0" compatLnSpc="1">
            <a:prstTxWarp prst="textNoShape">
              <a:avLst/>
            </a:prstTxWarp>
          </a:bodyPr>
          <a:lstStyle/>
          <a:p>
            <a:pPr algn="l"/>
            <a:r>
              <a:rPr lang="en-US" dirty="0"/>
              <a:t>Major Camera Elements</a:t>
            </a:r>
          </a:p>
        </p:txBody>
      </p:sp>
      <p:pic>
        <p:nvPicPr>
          <p:cNvPr id="84" name="Picture 83">
            <a:extLst>
              <a:ext uri="{FF2B5EF4-FFF2-40B4-BE49-F238E27FC236}">
                <a16:creationId xmlns:a16="http://schemas.microsoft.com/office/drawing/2014/main" id="{26248605-D374-42C1-BA68-A28EF32E021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720626" y="846499"/>
            <a:ext cx="6629400" cy="3820219"/>
          </a:xfrm>
          <a:prstGeom prst="rect">
            <a:avLst/>
          </a:prstGeom>
        </p:spPr>
      </p:pic>
      <p:sp>
        <p:nvSpPr>
          <p:cNvPr id="85" name="TextBox 84">
            <a:extLst>
              <a:ext uri="{FF2B5EF4-FFF2-40B4-BE49-F238E27FC236}">
                <a16:creationId xmlns:a16="http://schemas.microsoft.com/office/drawing/2014/main" id="{347AE7D7-2F99-412D-B6BB-36CDC4C23165}"/>
              </a:ext>
            </a:extLst>
          </p:cNvPr>
          <p:cNvSpPr txBox="1"/>
          <p:nvPr/>
        </p:nvSpPr>
        <p:spPr>
          <a:xfrm>
            <a:off x="2878905" y="4476596"/>
            <a:ext cx="1826495" cy="253916"/>
          </a:xfrm>
          <a:prstGeom prst="rect">
            <a:avLst/>
          </a:prstGeom>
          <a:noFill/>
        </p:spPr>
        <p:txBody>
          <a:bodyPr wrap="square" lIns="0" rIns="0" rtlCol="0">
            <a:spAutoFit/>
          </a:bodyPr>
          <a:lstStyle/>
          <a:p>
            <a:r>
              <a:rPr lang="en-US" sz="1050" dirty="0">
                <a:solidFill>
                  <a:prstClr val="black"/>
                </a:solidFill>
                <a:latin typeface="Calibri"/>
              </a:rPr>
              <a:t>3.05.03 L1-L2 Lens Assembly</a:t>
            </a:r>
          </a:p>
        </p:txBody>
      </p:sp>
      <p:sp>
        <p:nvSpPr>
          <p:cNvPr id="86" name="TextBox 85">
            <a:extLst>
              <a:ext uri="{FF2B5EF4-FFF2-40B4-BE49-F238E27FC236}">
                <a16:creationId xmlns:a16="http://schemas.microsoft.com/office/drawing/2014/main" id="{A2C46600-C1BD-4753-AAEF-61B913A92644}"/>
              </a:ext>
            </a:extLst>
          </p:cNvPr>
          <p:cNvSpPr txBox="1"/>
          <p:nvPr/>
        </p:nvSpPr>
        <p:spPr>
          <a:xfrm>
            <a:off x="5689732" y="3070820"/>
            <a:ext cx="1201079" cy="253916"/>
          </a:xfrm>
          <a:prstGeom prst="rect">
            <a:avLst/>
          </a:prstGeom>
          <a:noFill/>
        </p:spPr>
        <p:txBody>
          <a:bodyPr wrap="square" lIns="0" rIns="0" rtlCol="0">
            <a:spAutoFit/>
          </a:bodyPr>
          <a:lstStyle/>
          <a:p>
            <a:pPr algn="r"/>
            <a:r>
              <a:rPr lang="en-US" sz="1050" dirty="0">
                <a:solidFill>
                  <a:prstClr val="black"/>
                </a:solidFill>
                <a:latin typeface="Calibri"/>
              </a:rPr>
              <a:t>3.05.02 Filters (6)</a:t>
            </a:r>
          </a:p>
        </p:txBody>
      </p:sp>
      <p:sp>
        <p:nvSpPr>
          <p:cNvPr id="87" name="TextBox 86">
            <a:extLst>
              <a:ext uri="{FF2B5EF4-FFF2-40B4-BE49-F238E27FC236}">
                <a16:creationId xmlns:a16="http://schemas.microsoft.com/office/drawing/2014/main" id="{DCEC4BCA-DFE6-4E13-AB42-770BEE9FC412}"/>
              </a:ext>
            </a:extLst>
          </p:cNvPr>
          <p:cNvSpPr txBox="1"/>
          <p:nvPr/>
        </p:nvSpPr>
        <p:spPr>
          <a:xfrm>
            <a:off x="6221403" y="2806511"/>
            <a:ext cx="1883485" cy="253916"/>
          </a:xfrm>
          <a:prstGeom prst="rect">
            <a:avLst/>
          </a:prstGeom>
          <a:noFill/>
        </p:spPr>
        <p:txBody>
          <a:bodyPr wrap="square" lIns="0" rIns="0" rtlCol="0">
            <a:spAutoFit/>
          </a:bodyPr>
          <a:lstStyle/>
          <a:p>
            <a:r>
              <a:rPr lang="en-US" sz="1050" dirty="0">
                <a:solidFill>
                  <a:prstClr val="black"/>
                </a:solidFill>
                <a:latin typeface="Calibri"/>
              </a:rPr>
              <a:t>3.05.04 L3 Lens Assembly</a:t>
            </a:r>
          </a:p>
        </p:txBody>
      </p:sp>
      <p:cxnSp>
        <p:nvCxnSpPr>
          <p:cNvPr id="88" name="Straight Arrow Connector 87">
            <a:extLst>
              <a:ext uri="{FF2B5EF4-FFF2-40B4-BE49-F238E27FC236}">
                <a16:creationId xmlns:a16="http://schemas.microsoft.com/office/drawing/2014/main" id="{E613B085-D28C-4DDA-8C3F-C96CB99A99AC}"/>
              </a:ext>
            </a:extLst>
          </p:cNvPr>
          <p:cNvCxnSpPr>
            <a:cxnSpLocks/>
            <a:stCxn id="85" idx="1"/>
          </p:cNvCxnSpPr>
          <p:nvPr/>
        </p:nvCxnSpPr>
        <p:spPr>
          <a:xfrm flipH="1" flipV="1">
            <a:off x="2447039" y="4476597"/>
            <a:ext cx="431866" cy="126957"/>
          </a:xfrm>
          <a:prstGeom prst="straightConnector1">
            <a:avLst/>
          </a:prstGeom>
          <a:noFill/>
          <a:ln w="9525" cap="flat" cmpd="sng" algn="ctr">
            <a:solidFill>
              <a:sysClr val="windowText" lastClr="000000"/>
            </a:solidFill>
            <a:prstDash val="solid"/>
            <a:tailEnd type="arrow"/>
          </a:ln>
          <a:effectLst/>
        </p:spPr>
      </p:cxnSp>
      <p:cxnSp>
        <p:nvCxnSpPr>
          <p:cNvPr id="89" name="Straight Arrow Connector 88">
            <a:extLst>
              <a:ext uri="{FF2B5EF4-FFF2-40B4-BE49-F238E27FC236}">
                <a16:creationId xmlns:a16="http://schemas.microsoft.com/office/drawing/2014/main" id="{C6371ED2-E648-489E-B965-B3086CA91C02}"/>
              </a:ext>
            </a:extLst>
          </p:cNvPr>
          <p:cNvCxnSpPr>
            <a:cxnSpLocks/>
          </p:cNvCxnSpPr>
          <p:nvPr/>
        </p:nvCxnSpPr>
        <p:spPr>
          <a:xfrm>
            <a:off x="4291021" y="1858209"/>
            <a:ext cx="679367" cy="38242"/>
          </a:xfrm>
          <a:prstGeom prst="straightConnector1">
            <a:avLst/>
          </a:prstGeom>
          <a:noFill/>
          <a:ln w="9525" cap="flat" cmpd="sng" algn="ctr">
            <a:solidFill>
              <a:sysClr val="windowText" lastClr="000000"/>
            </a:solidFill>
            <a:prstDash val="solid"/>
            <a:tailEnd type="arrow"/>
          </a:ln>
          <a:effectLst/>
        </p:spPr>
      </p:cxnSp>
      <p:cxnSp>
        <p:nvCxnSpPr>
          <p:cNvPr id="90" name="Straight Arrow Connector 89">
            <a:extLst>
              <a:ext uri="{FF2B5EF4-FFF2-40B4-BE49-F238E27FC236}">
                <a16:creationId xmlns:a16="http://schemas.microsoft.com/office/drawing/2014/main" id="{1FF035FF-EDEE-45B2-BB5C-E16ECBF68035}"/>
              </a:ext>
            </a:extLst>
          </p:cNvPr>
          <p:cNvCxnSpPr>
            <a:cxnSpLocks/>
          </p:cNvCxnSpPr>
          <p:nvPr/>
        </p:nvCxnSpPr>
        <p:spPr>
          <a:xfrm flipH="1" flipV="1">
            <a:off x="5552510" y="1700838"/>
            <a:ext cx="269758" cy="283452"/>
          </a:xfrm>
          <a:prstGeom prst="straightConnector1">
            <a:avLst/>
          </a:prstGeom>
          <a:noFill/>
          <a:ln w="9525" cap="flat" cmpd="sng" algn="ctr">
            <a:solidFill>
              <a:sysClr val="windowText" lastClr="000000"/>
            </a:solidFill>
            <a:prstDash val="solid"/>
            <a:headEnd type="arrow"/>
            <a:tailEnd type="none"/>
          </a:ln>
          <a:effectLst/>
        </p:spPr>
      </p:cxnSp>
      <p:cxnSp>
        <p:nvCxnSpPr>
          <p:cNvPr id="91" name="Straight Arrow Connector 90">
            <a:extLst>
              <a:ext uri="{FF2B5EF4-FFF2-40B4-BE49-F238E27FC236}">
                <a16:creationId xmlns:a16="http://schemas.microsoft.com/office/drawing/2014/main" id="{9942B942-7E5E-4EA7-82E6-808CE4B194E7}"/>
              </a:ext>
            </a:extLst>
          </p:cNvPr>
          <p:cNvCxnSpPr>
            <a:cxnSpLocks/>
          </p:cNvCxnSpPr>
          <p:nvPr/>
        </p:nvCxnSpPr>
        <p:spPr>
          <a:xfrm>
            <a:off x="3792152" y="2527511"/>
            <a:ext cx="261872" cy="182208"/>
          </a:xfrm>
          <a:prstGeom prst="straightConnector1">
            <a:avLst/>
          </a:prstGeom>
          <a:noFill/>
          <a:ln w="9525" cap="flat" cmpd="sng" algn="ctr">
            <a:solidFill>
              <a:sysClr val="windowText" lastClr="000000"/>
            </a:solidFill>
            <a:prstDash val="solid"/>
            <a:tailEnd type="arrow"/>
          </a:ln>
          <a:effectLst/>
        </p:spPr>
      </p:cxnSp>
      <p:cxnSp>
        <p:nvCxnSpPr>
          <p:cNvPr id="92" name="Straight Arrow Connector 91">
            <a:extLst>
              <a:ext uri="{FF2B5EF4-FFF2-40B4-BE49-F238E27FC236}">
                <a16:creationId xmlns:a16="http://schemas.microsoft.com/office/drawing/2014/main" id="{6703BB09-C0E9-4D59-BECC-1801FFF0E9B7}"/>
              </a:ext>
            </a:extLst>
          </p:cNvPr>
          <p:cNvCxnSpPr>
            <a:cxnSpLocks/>
          </p:cNvCxnSpPr>
          <p:nvPr/>
        </p:nvCxnSpPr>
        <p:spPr>
          <a:xfrm>
            <a:off x="2697384" y="3025172"/>
            <a:ext cx="506336" cy="278787"/>
          </a:xfrm>
          <a:prstGeom prst="straightConnector1">
            <a:avLst/>
          </a:prstGeom>
          <a:noFill/>
          <a:ln w="9525" cap="flat" cmpd="sng" algn="ctr">
            <a:solidFill>
              <a:sysClr val="windowText" lastClr="000000"/>
            </a:solidFill>
            <a:prstDash val="solid"/>
            <a:tailEnd type="arrow"/>
          </a:ln>
          <a:effectLst/>
        </p:spPr>
      </p:cxnSp>
      <p:cxnSp>
        <p:nvCxnSpPr>
          <p:cNvPr id="94" name="Straight Arrow Connector 93">
            <a:extLst>
              <a:ext uri="{FF2B5EF4-FFF2-40B4-BE49-F238E27FC236}">
                <a16:creationId xmlns:a16="http://schemas.microsoft.com/office/drawing/2014/main" id="{7F0F6148-D2C6-401C-8E0C-F5D019548720}"/>
              </a:ext>
            </a:extLst>
          </p:cNvPr>
          <p:cNvCxnSpPr>
            <a:cxnSpLocks/>
          </p:cNvCxnSpPr>
          <p:nvPr/>
        </p:nvCxnSpPr>
        <p:spPr>
          <a:xfrm flipH="1" flipV="1">
            <a:off x="5497574" y="2989724"/>
            <a:ext cx="324693" cy="174842"/>
          </a:xfrm>
          <a:prstGeom prst="straightConnector1">
            <a:avLst/>
          </a:prstGeom>
          <a:noFill/>
          <a:ln w="9525" cap="flat" cmpd="sng" algn="ctr">
            <a:solidFill>
              <a:sysClr val="windowText" lastClr="000000"/>
            </a:solidFill>
            <a:prstDash val="solid"/>
            <a:tailEnd type="arrow"/>
          </a:ln>
          <a:effectLst/>
        </p:spPr>
      </p:cxnSp>
      <p:cxnSp>
        <p:nvCxnSpPr>
          <p:cNvPr id="96" name="Straight Arrow Connector 95">
            <a:extLst>
              <a:ext uri="{FF2B5EF4-FFF2-40B4-BE49-F238E27FC236}">
                <a16:creationId xmlns:a16="http://schemas.microsoft.com/office/drawing/2014/main" id="{C332F823-08D7-4B55-9D84-7CF65A0E4C63}"/>
              </a:ext>
            </a:extLst>
          </p:cNvPr>
          <p:cNvCxnSpPr>
            <a:cxnSpLocks/>
            <a:stCxn id="87" idx="1"/>
          </p:cNvCxnSpPr>
          <p:nvPr/>
        </p:nvCxnSpPr>
        <p:spPr>
          <a:xfrm flipH="1" flipV="1">
            <a:off x="5746421" y="2731040"/>
            <a:ext cx="474982" cy="202429"/>
          </a:xfrm>
          <a:prstGeom prst="straightConnector1">
            <a:avLst/>
          </a:prstGeom>
          <a:noFill/>
          <a:ln w="9525" cap="flat" cmpd="sng" algn="ctr">
            <a:solidFill>
              <a:sysClr val="windowText" lastClr="000000"/>
            </a:solidFill>
            <a:prstDash val="solid"/>
            <a:tailEnd type="arrow"/>
          </a:ln>
          <a:effectLst/>
        </p:spPr>
      </p:cxnSp>
      <p:cxnSp>
        <p:nvCxnSpPr>
          <p:cNvPr id="97" name="Straight Arrow Connector 96">
            <a:extLst>
              <a:ext uri="{FF2B5EF4-FFF2-40B4-BE49-F238E27FC236}">
                <a16:creationId xmlns:a16="http://schemas.microsoft.com/office/drawing/2014/main" id="{427FBFE0-2ED4-4082-BCDA-E43B2EFD52F9}"/>
              </a:ext>
            </a:extLst>
          </p:cNvPr>
          <p:cNvCxnSpPr>
            <a:cxnSpLocks/>
          </p:cNvCxnSpPr>
          <p:nvPr/>
        </p:nvCxnSpPr>
        <p:spPr>
          <a:xfrm flipH="1" flipV="1">
            <a:off x="6267228" y="2494032"/>
            <a:ext cx="449996" cy="109127"/>
          </a:xfrm>
          <a:prstGeom prst="straightConnector1">
            <a:avLst/>
          </a:prstGeom>
          <a:noFill/>
          <a:ln w="9525" cap="flat" cmpd="sng" algn="ctr">
            <a:solidFill>
              <a:sysClr val="windowText" lastClr="000000"/>
            </a:solidFill>
            <a:prstDash val="solid"/>
            <a:tailEnd type="arrow"/>
          </a:ln>
          <a:effectLst/>
        </p:spPr>
      </p:cxnSp>
      <p:cxnSp>
        <p:nvCxnSpPr>
          <p:cNvPr id="98" name="Straight Arrow Connector 97">
            <a:extLst>
              <a:ext uri="{FF2B5EF4-FFF2-40B4-BE49-F238E27FC236}">
                <a16:creationId xmlns:a16="http://schemas.microsoft.com/office/drawing/2014/main" id="{9FAA1CBF-8ED3-452B-A8B0-24DE5DD3C22C}"/>
              </a:ext>
            </a:extLst>
          </p:cNvPr>
          <p:cNvCxnSpPr>
            <a:cxnSpLocks/>
          </p:cNvCxnSpPr>
          <p:nvPr/>
        </p:nvCxnSpPr>
        <p:spPr>
          <a:xfrm flipH="1">
            <a:off x="5928419" y="877484"/>
            <a:ext cx="185655" cy="304666"/>
          </a:xfrm>
          <a:prstGeom prst="straightConnector1">
            <a:avLst/>
          </a:prstGeom>
          <a:noFill/>
          <a:ln w="9525" cap="flat" cmpd="sng" algn="ctr">
            <a:solidFill>
              <a:sysClr val="windowText" lastClr="000000"/>
            </a:solidFill>
            <a:prstDash val="solid"/>
            <a:tailEnd type="arrow"/>
          </a:ln>
          <a:effectLst/>
        </p:spPr>
      </p:cxnSp>
      <p:cxnSp>
        <p:nvCxnSpPr>
          <p:cNvPr id="99" name="Straight Arrow Connector 98">
            <a:extLst>
              <a:ext uri="{FF2B5EF4-FFF2-40B4-BE49-F238E27FC236}">
                <a16:creationId xmlns:a16="http://schemas.microsoft.com/office/drawing/2014/main" id="{78E83E96-34C9-4DF2-84B8-0C92F6014857}"/>
              </a:ext>
            </a:extLst>
          </p:cNvPr>
          <p:cNvCxnSpPr>
            <a:cxnSpLocks/>
          </p:cNvCxnSpPr>
          <p:nvPr/>
        </p:nvCxnSpPr>
        <p:spPr>
          <a:xfrm>
            <a:off x="6114074" y="877484"/>
            <a:ext cx="642213" cy="708128"/>
          </a:xfrm>
          <a:prstGeom prst="straightConnector1">
            <a:avLst/>
          </a:prstGeom>
          <a:noFill/>
          <a:ln w="9525" cap="flat" cmpd="sng" algn="ctr">
            <a:solidFill>
              <a:sysClr val="windowText" lastClr="000000"/>
            </a:solidFill>
            <a:prstDash val="solid"/>
            <a:tailEnd type="arrow"/>
          </a:ln>
          <a:effectLst/>
        </p:spPr>
      </p:cxnSp>
      <p:cxnSp>
        <p:nvCxnSpPr>
          <p:cNvPr id="100" name="Straight Arrow Connector 99">
            <a:extLst>
              <a:ext uri="{FF2B5EF4-FFF2-40B4-BE49-F238E27FC236}">
                <a16:creationId xmlns:a16="http://schemas.microsoft.com/office/drawing/2014/main" id="{10301DF1-7B67-433D-9319-94F50C1C03A4}"/>
              </a:ext>
            </a:extLst>
          </p:cNvPr>
          <p:cNvCxnSpPr>
            <a:cxnSpLocks/>
          </p:cNvCxnSpPr>
          <p:nvPr/>
        </p:nvCxnSpPr>
        <p:spPr>
          <a:xfrm flipH="1" flipV="1">
            <a:off x="7236117" y="1984290"/>
            <a:ext cx="414310" cy="223932"/>
          </a:xfrm>
          <a:prstGeom prst="straightConnector1">
            <a:avLst/>
          </a:prstGeom>
          <a:noFill/>
          <a:ln w="9525" cap="flat" cmpd="sng" algn="ctr">
            <a:solidFill>
              <a:sysClr val="windowText" lastClr="000000"/>
            </a:solidFill>
            <a:prstDash val="solid"/>
            <a:tailEnd type="arrow"/>
          </a:ln>
          <a:effectLst/>
        </p:spPr>
      </p:cxnSp>
      <p:cxnSp>
        <p:nvCxnSpPr>
          <p:cNvPr id="101" name="Straight Arrow Connector 100">
            <a:extLst>
              <a:ext uri="{FF2B5EF4-FFF2-40B4-BE49-F238E27FC236}">
                <a16:creationId xmlns:a16="http://schemas.microsoft.com/office/drawing/2014/main" id="{487E2C31-534C-4F69-BEFF-CB4D748F8D8E}"/>
              </a:ext>
            </a:extLst>
          </p:cNvPr>
          <p:cNvCxnSpPr>
            <a:cxnSpLocks/>
            <a:stCxn id="112" idx="1"/>
          </p:cNvCxnSpPr>
          <p:nvPr/>
        </p:nvCxnSpPr>
        <p:spPr>
          <a:xfrm flipH="1">
            <a:off x="3109183" y="3511579"/>
            <a:ext cx="1775400" cy="543296"/>
          </a:xfrm>
          <a:prstGeom prst="straightConnector1">
            <a:avLst/>
          </a:prstGeom>
          <a:noFill/>
          <a:ln w="9525" cap="flat" cmpd="sng" algn="ctr">
            <a:solidFill>
              <a:sysClr val="windowText" lastClr="000000"/>
            </a:solidFill>
            <a:prstDash val="solid"/>
            <a:tailEnd type="arrow"/>
          </a:ln>
          <a:effectLst/>
        </p:spPr>
      </p:cxnSp>
      <p:cxnSp>
        <p:nvCxnSpPr>
          <p:cNvPr id="102" name="Straight Arrow Connector 101">
            <a:extLst>
              <a:ext uri="{FF2B5EF4-FFF2-40B4-BE49-F238E27FC236}">
                <a16:creationId xmlns:a16="http://schemas.microsoft.com/office/drawing/2014/main" id="{7E74DB03-77C7-4653-A225-737C6592B2EF}"/>
              </a:ext>
            </a:extLst>
          </p:cNvPr>
          <p:cNvCxnSpPr>
            <a:cxnSpLocks/>
          </p:cNvCxnSpPr>
          <p:nvPr/>
        </p:nvCxnSpPr>
        <p:spPr>
          <a:xfrm flipV="1">
            <a:off x="5069754" y="3086583"/>
            <a:ext cx="82889" cy="375712"/>
          </a:xfrm>
          <a:prstGeom prst="straightConnector1">
            <a:avLst/>
          </a:prstGeom>
          <a:noFill/>
          <a:ln w="9525" cap="flat" cmpd="sng" algn="ctr">
            <a:solidFill>
              <a:sysClr val="windowText" lastClr="000000"/>
            </a:solidFill>
            <a:prstDash val="solid"/>
            <a:tailEnd type="arrow"/>
          </a:ln>
          <a:effectLst/>
        </p:spPr>
      </p:cxnSp>
      <p:cxnSp>
        <p:nvCxnSpPr>
          <p:cNvPr id="103" name="Straight Arrow Connector 102">
            <a:extLst>
              <a:ext uri="{FF2B5EF4-FFF2-40B4-BE49-F238E27FC236}">
                <a16:creationId xmlns:a16="http://schemas.microsoft.com/office/drawing/2014/main" id="{0F9A7E04-D596-4808-AA50-64EDF96715F2}"/>
              </a:ext>
            </a:extLst>
          </p:cNvPr>
          <p:cNvCxnSpPr>
            <a:cxnSpLocks/>
          </p:cNvCxnSpPr>
          <p:nvPr/>
        </p:nvCxnSpPr>
        <p:spPr>
          <a:xfrm>
            <a:off x="4633191" y="1559558"/>
            <a:ext cx="398307" cy="248618"/>
          </a:xfrm>
          <a:prstGeom prst="straightConnector1">
            <a:avLst/>
          </a:prstGeom>
          <a:noFill/>
          <a:ln w="9525" cap="flat" cmpd="sng" algn="ctr">
            <a:solidFill>
              <a:sysClr val="windowText" lastClr="000000"/>
            </a:solidFill>
            <a:prstDash val="solid"/>
            <a:tailEnd type="arrow"/>
          </a:ln>
          <a:effectLst/>
        </p:spPr>
      </p:cxnSp>
      <p:cxnSp>
        <p:nvCxnSpPr>
          <p:cNvPr id="104" name="Straight Arrow Connector 103">
            <a:extLst>
              <a:ext uri="{FF2B5EF4-FFF2-40B4-BE49-F238E27FC236}">
                <a16:creationId xmlns:a16="http://schemas.microsoft.com/office/drawing/2014/main" id="{33C69E1E-11C3-4BCE-BB4B-62B7ABF7CA9F}"/>
              </a:ext>
            </a:extLst>
          </p:cNvPr>
          <p:cNvCxnSpPr>
            <a:cxnSpLocks/>
          </p:cNvCxnSpPr>
          <p:nvPr/>
        </p:nvCxnSpPr>
        <p:spPr>
          <a:xfrm>
            <a:off x="4689996" y="1275446"/>
            <a:ext cx="341503" cy="403340"/>
          </a:xfrm>
          <a:prstGeom prst="straightConnector1">
            <a:avLst/>
          </a:prstGeom>
          <a:noFill/>
          <a:ln w="9525" cap="flat" cmpd="sng" algn="ctr">
            <a:solidFill>
              <a:sysClr val="windowText" lastClr="000000"/>
            </a:solidFill>
            <a:prstDash val="solid"/>
            <a:tailEnd type="arrow"/>
          </a:ln>
          <a:effectLst/>
        </p:spPr>
      </p:cxnSp>
      <p:graphicFrame>
        <p:nvGraphicFramePr>
          <p:cNvPr id="105" name="Table 104">
            <a:extLst>
              <a:ext uri="{FF2B5EF4-FFF2-40B4-BE49-F238E27FC236}">
                <a16:creationId xmlns:a16="http://schemas.microsoft.com/office/drawing/2014/main" id="{1B7E0693-5A67-4DC7-85C4-5DD7BF91F92F}"/>
              </a:ext>
            </a:extLst>
          </p:cNvPr>
          <p:cNvGraphicFramePr>
            <a:graphicFrameLocks noGrp="1"/>
          </p:cNvGraphicFramePr>
          <p:nvPr/>
        </p:nvGraphicFramePr>
        <p:xfrm>
          <a:off x="2827182" y="1000830"/>
          <a:ext cx="2584969" cy="274320"/>
        </p:xfrm>
        <a:graphic>
          <a:graphicData uri="http://schemas.openxmlformats.org/drawingml/2006/table">
            <a:tbl>
              <a:tblPr firstRow="1" bandRow="1"/>
              <a:tblGrid>
                <a:gridCol w="1292239">
                  <a:extLst>
                    <a:ext uri="{9D8B030D-6E8A-4147-A177-3AD203B41FA5}">
                      <a16:colId xmlns:a16="http://schemas.microsoft.com/office/drawing/2014/main" val="2621057795"/>
                    </a:ext>
                  </a:extLst>
                </a:gridCol>
                <a:gridCol w="646365">
                  <a:extLst>
                    <a:ext uri="{9D8B030D-6E8A-4147-A177-3AD203B41FA5}">
                      <a16:colId xmlns:a16="http://schemas.microsoft.com/office/drawing/2014/main" val="2905065136"/>
                    </a:ext>
                  </a:extLst>
                </a:gridCol>
                <a:gridCol w="646365">
                  <a:extLst>
                    <a:ext uri="{9D8B030D-6E8A-4147-A177-3AD203B41FA5}">
                      <a16:colId xmlns:a16="http://schemas.microsoft.com/office/drawing/2014/main" val="4221125412"/>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3.04.02 Corner Raft Tower</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$7,064</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99%</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graphicFrame>
        <p:nvGraphicFramePr>
          <p:cNvPr id="106" name="Table 105">
            <a:extLst>
              <a:ext uri="{FF2B5EF4-FFF2-40B4-BE49-F238E27FC236}">
                <a16:creationId xmlns:a16="http://schemas.microsoft.com/office/drawing/2014/main" id="{83F8C6D6-A9EA-4ADD-9AEC-321FE262E1C7}"/>
              </a:ext>
            </a:extLst>
          </p:cNvPr>
          <p:cNvGraphicFramePr>
            <a:graphicFrameLocks noGrp="1"/>
          </p:cNvGraphicFramePr>
          <p:nvPr/>
        </p:nvGraphicFramePr>
        <p:xfrm>
          <a:off x="2073975" y="1396162"/>
          <a:ext cx="2574520" cy="274320"/>
        </p:xfrm>
        <a:graphic>
          <a:graphicData uri="http://schemas.openxmlformats.org/drawingml/2006/table">
            <a:tbl>
              <a:tblPr firstRow="1" bandRow="1"/>
              <a:tblGrid>
                <a:gridCol w="1295400">
                  <a:extLst>
                    <a:ext uri="{9D8B030D-6E8A-4147-A177-3AD203B41FA5}">
                      <a16:colId xmlns:a16="http://schemas.microsoft.com/office/drawing/2014/main" val="2621057795"/>
                    </a:ext>
                  </a:extLst>
                </a:gridCol>
                <a:gridCol w="685800">
                  <a:extLst>
                    <a:ext uri="{9D8B030D-6E8A-4147-A177-3AD203B41FA5}">
                      <a16:colId xmlns:a16="http://schemas.microsoft.com/office/drawing/2014/main" val="2905065136"/>
                    </a:ext>
                  </a:extLst>
                </a:gridCol>
                <a:gridCol w="593320">
                  <a:extLst>
                    <a:ext uri="{9D8B030D-6E8A-4147-A177-3AD203B41FA5}">
                      <a16:colId xmlns:a16="http://schemas.microsoft.com/office/drawing/2014/main" val="1587577415"/>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3.04.01 Science Raft Tower</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$17,507</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99%</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graphicFrame>
        <p:nvGraphicFramePr>
          <p:cNvPr id="107" name="Table 106">
            <a:extLst>
              <a:ext uri="{FF2B5EF4-FFF2-40B4-BE49-F238E27FC236}">
                <a16:creationId xmlns:a16="http://schemas.microsoft.com/office/drawing/2014/main" id="{86D96884-ECD0-46DF-9C49-72C90F597575}"/>
              </a:ext>
            </a:extLst>
          </p:cNvPr>
          <p:cNvGraphicFramePr>
            <a:graphicFrameLocks noGrp="1"/>
          </p:cNvGraphicFramePr>
          <p:nvPr/>
        </p:nvGraphicFramePr>
        <p:xfrm>
          <a:off x="2454975" y="1745799"/>
          <a:ext cx="1887154" cy="274320"/>
        </p:xfrm>
        <a:graphic>
          <a:graphicData uri="http://schemas.openxmlformats.org/drawingml/2006/table">
            <a:tbl>
              <a:tblPr firstRow="1" bandRow="1"/>
              <a:tblGrid>
                <a:gridCol w="652598">
                  <a:extLst>
                    <a:ext uri="{9D8B030D-6E8A-4147-A177-3AD203B41FA5}">
                      <a16:colId xmlns:a16="http://schemas.microsoft.com/office/drawing/2014/main" val="2621057795"/>
                    </a:ext>
                  </a:extLst>
                </a:gridCol>
                <a:gridCol w="617278">
                  <a:extLst>
                    <a:ext uri="{9D8B030D-6E8A-4147-A177-3AD203B41FA5}">
                      <a16:colId xmlns:a16="http://schemas.microsoft.com/office/drawing/2014/main" val="2905065136"/>
                    </a:ext>
                  </a:extLst>
                </a:gridCol>
                <a:gridCol w="617278">
                  <a:extLst>
                    <a:ext uri="{9D8B030D-6E8A-4147-A177-3AD203B41FA5}">
                      <a16:colId xmlns:a16="http://schemas.microsoft.com/office/drawing/2014/main" val="594024403"/>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3.03 Sensors</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$34,011</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100%</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graphicFrame>
        <p:nvGraphicFramePr>
          <p:cNvPr id="108" name="Table 107">
            <a:extLst>
              <a:ext uri="{FF2B5EF4-FFF2-40B4-BE49-F238E27FC236}">
                <a16:creationId xmlns:a16="http://schemas.microsoft.com/office/drawing/2014/main" id="{DD9B99B4-4F1D-47C8-9CA5-F52A4515D78C}"/>
              </a:ext>
            </a:extLst>
          </p:cNvPr>
          <p:cNvGraphicFramePr>
            <a:graphicFrameLocks noGrp="1"/>
          </p:cNvGraphicFramePr>
          <p:nvPr/>
        </p:nvGraphicFramePr>
        <p:xfrm>
          <a:off x="5822268" y="3716510"/>
          <a:ext cx="2527759" cy="1097280"/>
        </p:xfrm>
        <a:graphic>
          <a:graphicData uri="http://schemas.openxmlformats.org/drawingml/2006/table">
            <a:tbl>
              <a:tblPr firstRow="1" bandRow="1"/>
              <a:tblGrid>
                <a:gridCol w="1283261">
                  <a:extLst>
                    <a:ext uri="{9D8B030D-6E8A-4147-A177-3AD203B41FA5}">
                      <a16:colId xmlns:a16="http://schemas.microsoft.com/office/drawing/2014/main" val="2621057795"/>
                    </a:ext>
                  </a:extLst>
                </a:gridCol>
                <a:gridCol w="622249">
                  <a:extLst>
                    <a:ext uri="{9D8B030D-6E8A-4147-A177-3AD203B41FA5}">
                      <a16:colId xmlns:a16="http://schemas.microsoft.com/office/drawing/2014/main" val="2905065136"/>
                    </a:ext>
                  </a:extLst>
                </a:gridCol>
                <a:gridCol w="622249">
                  <a:extLst>
                    <a:ext uri="{9D8B030D-6E8A-4147-A177-3AD203B41FA5}">
                      <a16:colId xmlns:a16="http://schemas.microsoft.com/office/drawing/2014/main" val="2354392649"/>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3.01 Management</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$15,225</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90%</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3.02 Systems Integration</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$9, 308</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900" dirty="0"/>
                        <a:t>91%</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989545060"/>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3.05 Optics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$28,094</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87%</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32167300"/>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3.07.01 Control System</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$5,055</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900" dirty="0"/>
                        <a:t>89%</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43183617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3.07.02 Data </a:t>
                      </a:r>
                      <a:r>
                        <a:rPr lang="en-US" sz="900" kern="1200" dirty="0" err="1">
                          <a:solidFill>
                            <a:schemeClr val="dk1"/>
                          </a:solidFill>
                          <a:latin typeface="+mn-lt"/>
                          <a:ea typeface="+mn-ea"/>
                          <a:cs typeface="+mn-cs"/>
                        </a:rPr>
                        <a:t>Acq</a:t>
                      </a:r>
                      <a:r>
                        <a:rPr lang="en-US" sz="900" kern="1200" dirty="0">
                          <a:solidFill>
                            <a:schemeClr val="dk1"/>
                          </a:solidFill>
                          <a:latin typeface="+mn-lt"/>
                          <a:ea typeface="+mn-ea"/>
                          <a:cs typeface="+mn-cs"/>
                        </a:rPr>
                        <a:t> Sys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$5,688</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93%</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9380685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mn-lt"/>
                          <a:ea typeface="+mn-ea"/>
                          <a:cs typeface="+mn-cs"/>
                        </a:rPr>
                        <a:t>3.08 Integration and Test</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$12,847</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900" dirty="0"/>
                        <a:t>76%</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084898941"/>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dk1"/>
                          </a:solidFill>
                          <a:latin typeface="+mn-lt"/>
                          <a:ea typeface="+mn-ea"/>
                          <a:cs typeface="+mn-cs"/>
                        </a:rPr>
                        <a:t>TOTAL</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b="1" dirty="0"/>
                        <a:t>$158,103</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b="1" dirty="0"/>
                        <a:t>92.8%</a:t>
                      </a:r>
                    </a:p>
                  </a:txBody>
                  <a:tcPr marL="0" marR="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390003277"/>
                  </a:ext>
                </a:extLst>
              </a:tr>
            </a:tbl>
          </a:graphicData>
        </a:graphic>
      </p:graphicFrame>
      <p:graphicFrame>
        <p:nvGraphicFramePr>
          <p:cNvPr id="109" name="Table 108">
            <a:extLst>
              <a:ext uri="{FF2B5EF4-FFF2-40B4-BE49-F238E27FC236}">
                <a16:creationId xmlns:a16="http://schemas.microsoft.com/office/drawing/2014/main" id="{CE1D3192-A0F9-449C-8D51-A1D7E586341D}"/>
              </a:ext>
            </a:extLst>
          </p:cNvPr>
          <p:cNvGraphicFramePr>
            <a:graphicFrameLocks noGrp="1"/>
          </p:cNvGraphicFramePr>
          <p:nvPr/>
        </p:nvGraphicFramePr>
        <p:xfrm>
          <a:off x="1528469" y="2343150"/>
          <a:ext cx="2263682" cy="274320"/>
        </p:xfrm>
        <a:graphic>
          <a:graphicData uri="http://schemas.openxmlformats.org/drawingml/2006/table">
            <a:tbl>
              <a:tblPr firstRow="1" bandRow="1"/>
              <a:tblGrid>
                <a:gridCol w="1032328">
                  <a:extLst>
                    <a:ext uri="{9D8B030D-6E8A-4147-A177-3AD203B41FA5}">
                      <a16:colId xmlns:a16="http://schemas.microsoft.com/office/drawing/2014/main" val="2621057795"/>
                    </a:ext>
                  </a:extLst>
                </a:gridCol>
                <a:gridCol w="615677">
                  <a:extLst>
                    <a:ext uri="{9D8B030D-6E8A-4147-A177-3AD203B41FA5}">
                      <a16:colId xmlns:a16="http://schemas.microsoft.com/office/drawing/2014/main" val="2905065136"/>
                    </a:ext>
                  </a:extLst>
                </a:gridCol>
                <a:gridCol w="615677">
                  <a:extLst>
                    <a:ext uri="{9D8B030D-6E8A-4147-A177-3AD203B41FA5}">
                      <a16:colId xmlns:a16="http://schemas.microsoft.com/office/drawing/2014/main" val="2845794516"/>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900" kern="1200" dirty="0">
                          <a:solidFill>
                            <a:schemeClr val="dk1"/>
                          </a:solidFill>
                          <a:latin typeface="+mn-lt"/>
                          <a:ea typeface="+mn-ea"/>
                          <a:cs typeface="+mn-cs"/>
                        </a:rPr>
                        <a:t>3.06.01 Camera Body</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$2,395</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95%</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graphicFrame>
        <p:nvGraphicFramePr>
          <p:cNvPr id="110" name="Table 109">
            <a:extLst>
              <a:ext uri="{FF2B5EF4-FFF2-40B4-BE49-F238E27FC236}">
                <a16:creationId xmlns:a16="http://schemas.microsoft.com/office/drawing/2014/main" id="{5C6ECCDD-049F-4D70-9D75-827130B63705}"/>
              </a:ext>
            </a:extLst>
          </p:cNvPr>
          <p:cNvGraphicFramePr>
            <a:graphicFrameLocks noGrp="1"/>
          </p:cNvGraphicFramePr>
          <p:nvPr/>
        </p:nvGraphicFramePr>
        <p:xfrm>
          <a:off x="1002852" y="2788399"/>
          <a:ext cx="2263682" cy="274320"/>
        </p:xfrm>
        <a:graphic>
          <a:graphicData uri="http://schemas.openxmlformats.org/drawingml/2006/table">
            <a:tbl>
              <a:tblPr firstRow="1" bandRow="1"/>
              <a:tblGrid>
                <a:gridCol w="846710">
                  <a:extLst>
                    <a:ext uri="{9D8B030D-6E8A-4147-A177-3AD203B41FA5}">
                      <a16:colId xmlns:a16="http://schemas.microsoft.com/office/drawing/2014/main" val="2621057795"/>
                    </a:ext>
                  </a:extLst>
                </a:gridCol>
                <a:gridCol w="708486">
                  <a:extLst>
                    <a:ext uri="{9D8B030D-6E8A-4147-A177-3AD203B41FA5}">
                      <a16:colId xmlns:a16="http://schemas.microsoft.com/office/drawing/2014/main" val="2905065136"/>
                    </a:ext>
                  </a:extLst>
                </a:gridCol>
                <a:gridCol w="708486">
                  <a:extLst>
                    <a:ext uri="{9D8B030D-6E8A-4147-A177-3AD203B41FA5}">
                      <a16:colId xmlns:a16="http://schemas.microsoft.com/office/drawing/2014/main" val="1962006285"/>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schemeClr val="dk1"/>
                          </a:solidFill>
                          <a:latin typeface="+mn-lt"/>
                          <a:ea typeface="+mn-ea"/>
                          <a:cs typeface="+mn-cs"/>
                        </a:rPr>
                        <a:t>3.06.02 Shutter</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$3,030</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90%</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graphicFrame>
        <p:nvGraphicFramePr>
          <p:cNvPr id="111" name="Table 110">
            <a:extLst>
              <a:ext uri="{FF2B5EF4-FFF2-40B4-BE49-F238E27FC236}">
                <a16:creationId xmlns:a16="http://schemas.microsoft.com/office/drawing/2014/main" id="{F106FBB7-EA5E-4F69-9372-07791910935D}"/>
              </a:ext>
            </a:extLst>
          </p:cNvPr>
          <p:cNvGraphicFramePr>
            <a:graphicFrameLocks noGrp="1"/>
          </p:cNvGraphicFramePr>
          <p:nvPr/>
        </p:nvGraphicFramePr>
        <p:xfrm>
          <a:off x="4970388" y="669208"/>
          <a:ext cx="2343150" cy="287199"/>
        </p:xfrm>
        <a:graphic>
          <a:graphicData uri="http://schemas.openxmlformats.org/drawingml/2006/table">
            <a:tbl>
              <a:tblPr firstRow="1" bandRow="1"/>
              <a:tblGrid>
                <a:gridCol w="1030218">
                  <a:extLst>
                    <a:ext uri="{9D8B030D-6E8A-4147-A177-3AD203B41FA5}">
                      <a16:colId xmlns:a16="http://schemas.microsoft.com/office/drawing/2014/main" val="2621057795"/>
                    </a:ext>
                  </a:extLst>
                </a:gridCol>
                <a:gridCol w="698909">
                  <a:extLst>
                    <a:ext uri="{9D8B030D-6E8A-4147-A177-3AD203B41FA5}">
                      <a16:colId xmlns:a16="http://schemas.microsoft.com/office/drawing/2014/main" val="2905065136"/>
                    </a:ext>
                  </a:extLst>
                </a:gridCol>
                <a:gridCol w="614023">
                  <a:extLst>
                    <a:ext uri="{9D8B030D-6E8A-4147-A177-3AD203B41FA5}">
                      <a16:colId xmlns:a16="http://schemas.microsoft.com/office/drawing/2014/main" val="2077989412"/>
                    </a:ext>
                  </a:extLst>
                </a:gridCol>
              </a:tblGrid>
              <a:tr h="15003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algn="l" defTabSz="914400" rtl="0" eaLnBrk="1" latinLnBrk="0" hangingPunct="1"/>
                      <a:r>
                        <a:rPr lang="en-US" sz="900" b="1" kern="1200" dirty="0">
                          <a:solidFill>
                            <a:schemeClr val="lt1"/>
                          </a:solidFill>
                          <a:latin typeface="Calibri"/>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900" kern="1200" dirty="0">
                          <a:solidFill>
                            <a:schemeClr val="dk1"/>
                          </a:solidFill>
                          <a:latin typeface="+mn-lt"/>
                          <a:ea typeface="+mn-ea"/>
                          <a:cs typeface="+mn-cs"/>
                        </a:rPr>
                        <a:t>3.06.05 Utility Trunk</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$1,385</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69%</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graphicFrame>
        <p:nvGraphicFramePr>
          <p:cNvPr id="112" name="Table 111">
            <a:extLst>
              <a:ext uri="{FF2B5EF4-FFF2-40B4-BE49-F238E27FC236}">
                <a16:creationId xmlns:a16="http://schemas.microsoft.com/office/drawing/2014/main" id="{C9D28C64-B1B0-4011-932D-1DF638EFAF13}"/>
              </a:ext>
            </a:extLst>
          </p:cNvPr>
          <p:cNvGraphicFramePr>
            <a:graphicFrameLocks noGrp="1"/>
          </p:cNvGraphicFramePr>
          <p:nvPr/>
        </p:nvGraphicFramePr>
        <p:xfrm>
          <a:off x="4884583" y="3374419"/>
          <a:ext cx="2294792" cy="274320"/>
        </p:xfrm>
        <a:graphic>
          <a:graphicData uri="http://schemas.openxmlformats.org/drawingml/2006/table">
            <a:tbl>
              <a:tblPr firstRow="1" bandRow="1"/>
              <a:tblGrid>
                <a:gridCol w="1532792">
                  <a:extLst>
                    <a:ext uri="{9D8B030D-6E8A-4147-A177-3AD203B41FA5}">
                      <a16:colId xmlns:a16="http://schemas.microsoft.com/office/drawing/2014/main" val="2621057795"/>
                    </a:ext>
                  </a:extLst>
                </a:gridCol>
                <a:gridCol w="762000">
                  <a:extLst>
                    <a:ext uri="{9D8B030D-6E8A-4147-A177-3AD203B41FA5}">
                      <a16:colId xmlns:a16="http://schemas.microsoft.com/office/drawing/2014/main" val="2905065136"/>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schemeClr val="dk1"/>
                          </a:solidFill>
                          <a:latin typeface="+mn-lt"/>
                          <a:ea typeface="+mn-ea"/>
                          <a:cs typeface="+mn-cs"/>
                        </a:rPr>
                        <a:t>3.06.03 Filter Exchange System</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Contributed</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graphicFrame>
        <p:nvGraphicFramePr>
          <p:cNvPr id="113" name="Table 112">
            <a:extLst>
              <a:ext uri="{FF2B5EF4-FFF2-40B4-BE49-F238E27FC236}">
                <a16:creationId xmlns:a16="http://schemas.microsoft.com/office/drawing/2014/main" id="{4B469F4D-5F5D-4B80-8DA6-63311FCA555D}"/>
              </a:ext>
            </a:extLst>
          </p:cNvPr>
          <p:cNvGraphicFramePr>
            <a:graphicFrameLocks noGrp="1"/>
          </p:cNvGraphicFramePr>
          <p:nvPr/>
        </p:nvGraphicFramePr>
        <p:xfrm>
          <a:off x="6580259" y="2519135"/>
          <a:ext cx="2199317" cy="274320"/>
        </p:xfrm>
        <a:graphic>
          <a:graphicData uri="http://schemas.openxmlformats.org/drawingml/2006/table">
            <a:tbl>
              <a:tblPr firstRow="1" bandRow="1"/>
              <a:tblGrid>
                <a:gridCol w="863679">
                  <a:extLst>
                    <a:ext uri="{9D8B030D-6E8A-4147-A177-3AD203B41FA5}">
                      <a16:colId xmlns:a16="http://schemas.microsoft.com/office/drawing/2014/main" val="2621057795"/>
                    </a:ext>
                  </a:extLst>
                </a:gridCol>
                <a:gridCol w="667819">
                  <a:extLst>
                    <a:ext uri="{9D8B030D-6E8A-4147-A177-3AD203B41FA5}">
                      <a16:colId xmlns:a16="http://schemas.microsoft.com/office/drawing/2014/main" val="2905065136"/>
                    </a:ext>
                  </a:extLst>
                </a:gridCol>
                <a:gridCol w="667819">
                  <a:extLst>
                    <a:ext uri="{9D8B030D-6E8A-4147-A177-3AD203B41FA5}">
                      <a16:colId xmlns:a16="http://schemas.microsoft.com/office/drawing/2014/main" val="3761470604"/>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900" kern="1200" dirty="0">
                          <a:solidFill>
                            <a:schemeClr val="dk1"/>
                          </a:solidFill>
                          <a:latin typeface="+mn-lt"/>
                          <a:ea typeface="+mn-ea"/>
                          <a:cs typeface="+mn-cs"/>
                        </a:rPr>
                        <a:t>3.06.04 Cryostat</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$16,394</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98%</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graphicFrame>
        <p:nvGraphicFramePr>
          <p:cNvPr id="114" name="Table 113">
            <a:extLst>
              <a:ext uri="{FF2B5EF4-FFF2-40B4-BE49-F238E27FC236}">
                <a16:creationId xmlns:a16="http://schemas.microsoft.com/office/drawing/2014/main" id="{3266B31C-87A3-4A08-84EE-E80D3FBC0EC5}"/>
              </a:ext>
            </a:extLst>
          </p:cNvPr>
          <p:cNvGraphicFramePr>
            <a:graphicFrameLocks noGrp="1"/>
          </p:cNvGraphicFramePr>
          <p:nvPr/>
        </p:nvGraphicFramePr>
        <p:xfrm>
          <a:off x="6656232" y="2172739"/>
          <a:ext cx="2411568" cy="274320"/>
        </p:xfrm>
        <a:graphic>
          <a:graphicData uri="http://schemas.openxmlformats.org/drawingml/2006/table">
            <a:tbl>
              <a:tblPr firstRow="1" bandRow="1"/>
              <a:tblGrid>
                <a:gridCol w="1148952">
                  <a:extLst>
                    <a:ext uri="{9D8B030D-6E8A-4147-A177-3AD203B41FA5}">
                      <a16:colId xmlns:a16="http://schemas.microsoft.com/office/drawing/2014/main" val="2621057795"/>
                    </a:ext>
                  </a:extLst>
                </a:gridCol>
                <a:gridCol w="631308">
                  <a:extLst>
                    <a:ext uri="{9D8B030D-6E8A-4147-A177-3AD203B41FA5}">
                      <a16:colId xmlns:a16="http://schemas.microsoft.com/office/drawing/2014/main" val="2905065136"/>
                    </a:ext>
                  </a:extLst>
                </a:gridCol>
                <a:gridCol w="631308">
                  <a:extLst>
                    <a:ext uri="{9D8B030D-6E8A-4147-A177-3AD203B41FA5}">
                      <a16:colId xmlns:a16="http://schemas.microsoft.com/office/drawing/2014/main" val="2518659700"/>
                    </a:ext>
                  </a:extLst>
                </a:gridCol>
              </a:tblGrid>
              <a:tr h="13716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Baseline ($K)</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900" kern="1200" dirty="0">
                          <a:solidFill>
                            <a:schemeClr val="dk1"/>
                          </a:solidFill>
                          <a:latin typeface="+mn-lt"/>
                          <a:ea typeface="+mn-ea"/>
                          <a:cs typeface="+mn-cs"/>
                        </a:rPr>
                        <a:t>3.07.02 Aux Electronics</a:t>
                      </a: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900" dirty="0"/>
                        <a:t>$2,298</a:t>
                      </a:r>
                    </a:p>
                  </a:txBody>
                  <a:tcPr marL="0" marR="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a:t>100%</a:t>
                      </a:r>
                    </a:p>
                  </a:txBody>
                  <a:tcPr marL="0" marR="0"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bl>
          </a:graphicData>
        </a:graphic>
      </p:graphicFrame>
      <p:pic>
        <p:nvPicPr>
          <p:cNvPr id="32" name="Picture 31">
            <a:extLst>
              <a:ext uri="{FF2B5EF4-FFF2-40B4-BE49-F238E27FC236}">
                <a16:creationId xmlns:a16="http://schemas.microsoft.com/office/drawing/2014/main" id="{42396C00-5029-49BE-9354-CA9E4B3CE2D2}"/>
              </a:ext>
            </a:extLst>
          </p:cNvPr>
          <p:cNvPicPr>
            <a:picLocks noChangeAspect="1"/>
          </p:cNvPicPr>
          <p:nvPr/>
        </p:nvPicPr>
        <p:blipFill rotWithShape="1">
          <a:blip r:embed="rId3" cstate="hq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rot="408356">
            <a:off x="80444" y="484773"/>
            <a:ext cx="2450431" cy="1731230"/>
          </a:xfrm>
          <a:prstGeom prst="rect">
            <a:avLst/>
          </a:prstGeom>
        </p:spPr>
      </p:pic>
    </p:spTree>
    <p:extLst>
      <p:ext uri="{BB962C8B-B14F-4D97-AF65-F5344CB8AC3E}">
        <p14:creationId xmlns:p14="http://schemas.microsoft.com/office/powerpoint/2010/main" val="5933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0666D7E-D1F6-4871-9C15-51FBAA59E600}"/>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1843594" y="3459481"/>
            <a:ext cx="1537016" cy="1005926"/>
          </a:xfrm>
          <a:prstGeom prst="rect">
            <a:avLst/>
          </a:prstGeom>
        </p:spPr>
      </p:pic>
      <p:sp>
        <p:nvSpPr>
          <p:cNvPr id="2" name="Title 1"/>
          <p:cNvSpPr>
            <a:spLocks noGrp="1"/>
          </p:cNvSpPr>
          <p:nvPr>
            <p:ph type="title"/>
          </p:nvPr>
        </p:nvSpPr>
        <p:spPr/>
        <p:txBody>
          <a:bodyPr/>
          <a:lstStyle/>
          <a:p>
            <a:r>
              <a:rPr lang="en-US" sz="1600" dirty="0"/>
              <a:t>Optics Subsystem is responsible for three major Camera components: the L1-L2 Assembly, L3 Assembly and Filters</a:t>
            </a:r>
          </a:p>
        </p:txBody>
      </p:sp>
      <p:pic>
        <p:nvPicPr>
          <p:cNvPr id="12" name="Picture 28"/>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2022276" y="2035278"/>
            <a:ext cx="1136897" cy="97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wn Arrow 15"/>
          <p:cNvSpPr/>
          <p:nvPr/>
        </p:nvSpPr>
        <p:spPr>
          <a:xfrm>
            <a:off x="2459236" y="2737669"/>
            <a:ext cx="172045" cy="519881"/>
          </a:xfrm>
          <a:prstGeom prst="downArrow">
            <a:avLst>
              <a:gd name="adj1" fmla="val 50000"/>
              <a:gd name="adj2" fmla="val 50000"/>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19" name="TextBox 35"/>
          <p:cNvSpPr txBox="1">
            <a:spLocks noChangeArrowheads="1"/>
          </p:cNvSpPr>
          <p:nvPr/>
        </p:nvSpPr>
        <p:spPr bwMode="auto">
          <a:xfrm>
            <a:off x="2354460" y="4575571"/>
            <a:ext cx="7307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indent="-257175" fontAlgn="base">
              <a:spcBef>
                <a:spcPts val="450"/>
              </a:spcBef>
              <a:spcAft>
                <a:spcPts val="450"/>
              </a:spcAft>
            </a:pPr>
            <a:r>
              <a:rPr lang="en-US" altLang="en-US" sz="1350" b="1" dirty="0">
                <a:latin typeface="+mn-lt"/>
                <a:ea typeface="+mn-ea"/>
              </a:rPr>
              <a:t>Camera</a:t>
            </a:r>
          </a:p>
        </p:txBody>
      </p:sp>
      <p:pic>
        <p:nvPicPr>
          <p:cNvPr id="20" name="Picture 27"/>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1559545" y="853564"/>
            <a:ext cx="1926431" cy="11441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 name="Down Arrow 22"/>
          <p:cNvSpPr/>
          <p:nvPr/>
        </p:nvSpPr>
        <p:spPr>
          <a:xfrm rot="16200000">
            <a:off x="3370125" y="3518358"/>
            <a:ext cx="154305" cy="829030"/>
          </a:xfrm>
          <a:prstGeom prst="down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26" name="TextBox 34"/>
          <p:cNvSpPr txBox="1">
            <a:spLocks noChangeArrowheads="1"/>
          </p:cNvSpPr>
          <p:nvPr/>
        </p:nvSpPr>
        <p:spPr bwMode="auto">
          <a:xfrm>
            <a:off x="1917194" y="597311"/>
            <a:ext cx="1250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r>
              <a:rPr lang="en-US" altLang="en-US" sz="1200" b="1" dirty="0"/>
              <a:t>Telescope Site</a:t>
            </a:r>
          </a:p>
        </p:txBody>
      </p:sp>
      <p:pic>
        <p:nvPicPr>
          <p:cNvPr id="30" name="Picture 29">
            <a:extLst>
              <a:ext uri="{FF2B5EF4-FFF2-40B4-BE49-F238E27FC236}">
                <a16:creationId xmlns:a16="http://schemas.microsoft.com/office/drawing/2014/main" id="{DA3562F2-F5EE-442E-B4E1-B13389245D1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976248" y="903710"/>
            <a:ext cx="4589947" cy="2859416"/>
          </a:xfrm>
          <a:prstGeom prst="rect">
            <a:avLst/>
          </a:prstGeom>
        </p:spPr>
      </p:pic>
      <p:sp>
        <p:nvSpPr>
          <p:cNvPr id="31" name="TextBox 30">
            <a:extLst>
              <a:ext uri="{FF2B5EF4-FFF2-40B4-BE49-F238E27FC236}">
                <a16:creationId xmlns:a16="http://schemas.microsoft.com/office/drawing/2014/main" id="{06EBAF3A-D994-4173-A1BB-62595363AC03}"/>
              </a:ext>
            </a:extLst>
          </p:cNvPr>
          <p:cNvSpPr txBox="1"/>
          <p:nvPr/>
        </p:nvSpPr>
        <p:spPr>
          <a:xfrm>
            <a:off x="4633358" y="3852066"/>
            <a:ext cx="1321316" cy="172777"/>
          </a:xfrm>
          <a:prstGeom prst="rect">
            <a:avLst/>
          </a:prstGeom>
          <a:noFill/>
        </p:spPr>
        <p:txBody>
          <a:bodyPr wrap="square" rtlCol="0">
            <a:spAutoFit/>
          </a:bodyPr>
          <a:lstStyle/>
          <a:p>
            <a:r>
              <a:rPr lang="en-US" sz="1400" dirty="0">
                <a:solidFill>
                  <a:prstClr val="black"/>
                </a:solidFill>
              </a:rPr>
              <a:t>3.05.03 L1-L2 Lens Assembly</a:t>
            </a:r>
          </a:p>
        </p:txBody>
      </p:sp>
      <p:sp>
        <p:nvSpPr>
          <p:cNvPr id="32" name="TextBox 31">
            <a:extLst>
              <a:ext uri="{FF2B5EF4-FFF2-40B4-BE49-F238E27FC236}">
                <a16:creationId xmlns:a16="http://schemas.microsoft.com/office/drawing/2014/main" id="{8FB8B881-D69D-47ED-AA95-45F432BE1669}"/>
              </a:ext>
            </a:extLst>
          </p:cNvPr>
          <p:cNvSpPr txBox="1"/>
          <p:nvPr/>
        </p:nvSpPr>
        <p:spPr>
          <a:xfrm>
            <a:off x="6065320" y="2834318"/>
            <a:ext cx="868880" cy="172777"/>
          </a:xfrm>
          <a:prstGeom prst="rect">
            <a:avLst/>
          </a:prstGeom>
          <a:noFill/>
        </p:spPr>
        <p:txBody>
          <a:bodyPr wrap="square" rtlCol="0">
            <a:spAutoFit/>
          </a:bodyPr>
          <a:lstStyle/>
          <a:p>
            <a:pPr algn="r"/>
            <a:r>
              <a:rPr lang="en-US" sz="1400" dirty="0">
                <a:solidFill>
                  <a:prstClr val="black"/>
                </a:solidFill>
              </a:rPr>
              <a:t>3.05.02 Filters (6)</a:t>
            </a:r>
          </a:p>
        </p:txBody>
      </p:sp>
      <p:sp>
        <p:nvSpPr>
          <p:cNvPr id="33" name="TextBox 32">
            <a:extLst>
              <a:ext uri="{FF2B5EF4-FFF2-40B4-BE49-F238E27FC236}">
                <a16:creationId xmlns:a16="http://schemas.microsoft.com/office/drawing/2014/main" id="{8F03F6A8-9098-4EA4-AA54-B83242A4896C}"/>
              </a:ext>
            </a:extLst>
          </p:cNvPr>
          <p:cNvSpPr txBox="1"/>
          <p:nvPr/>
        </p:nvSpPr>
        <p:spPr>
          <a:xfrm>
            <a:off x="6862690" y="2190750"/>
            <a:ext cx="1076263" cy="172777"/>
          </a:xfrm>
          <a:prstGeom prst="rect">
            <a:avLst/>
          </a:prstGeom>
          <a:noFill/>
        </p:spPr>
        <p:txBody>
          <a:bodyPr wrap="square" rtlCol="0">
            <a:spAutoFit/>
          </a:bodyPr>
          <a:lstStyle/>
          <a:p>
            <a:r>
              <a:rPr lang="en-US" sz="1400" dirty="0">
                <a:solidFill>
                  <a:prstClr val="black"/>
                </a:solidFill>
              </a:rPr>
              <a:t>3.05.04 L3 Lens Assembly</a:t>
            </a:r>
          </a:p>
        </p:txBody>
      </p:sp>
      <p:cxnSp>
        <p:nvCxnSpPr>
          <p:cNvPr id="34" name="Straight Arrow Connector 33">
            <a:extLst>
              <a:ext uri="{FF2B5EF4-FFF2-40B4-BE49-F238E27FC236}">
                <a16:creationId xmlns:a16="http://schemas.microsoft.com/office/drawing/2014/main" id="{303C737E-CB71-4C1B-B006-7FC8A91C4CC9}"/>
              </a:ext>
            </a:extLst>
          </p:cNvPr>
          <p:cNvCxnSpPr>
            <a:stCxn id="31" idx="1"/>
          </p:cNvCxnSpPr>
          <p:nvPr/>
        </p:nvCxnSpPr>
        <p:spPr>
          <a:xfrm flipH="1" flipV="1">
            <a:off x="4445550" y="3758194"/>
            <a:ext cx="187808" cy="18026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FCFEE29-773E-47F7-9DE1-F8DE88B3BBD3}"/>
              </a:ext>
            </a:extLst>
          </p:cNvPr>
          <p:cNvCxnSpPr>
            <a:cxnSpLocks/>
          </p:cNvCxnSpPr>
          <p:nvPr/>
        </p:nvCxnSpPr>
        <p:spPr>
          <a:xfrm flipH="1" flipV="1">
            <a:off x="6352792" y="2586313"/>
            <a:ext cx="133137" cy="212951"/>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EBA04787-E0BA-42EF-9026-6540E9749221}"/>
              </a:ext>
            </a:extLst>
          </p:cNvPr>
          <p:cNvCxnSpPr>
            <a:cxnSpLocks/>
          </p:cNvCxnSpPr>
          <p:nvPr/>
        </p:nvCxnSpPr>
        <p:spPr>
          <a:xfrm flipH="1" flipV="1">
            <a:off x="6706475" y="2264930"/>
            <a:ext cx="156215" cy="15442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7" name="Oval 36">
            <a:extLst>
              <a:ext uri="{FF2B5EF4-FFF2-40B4-BE49-F238E27FC236}">
                <a16:creationId xmlns:a16="http://schemas.microsoft.com/office/drawing/2014/main" id="{3CBDBF0F-2A09-47BB-95C3-F5C48382A082}"/>
              </a:ext>
            </a:extLst>
          </p:cNvPr>
          <p:cNvSpPr/>
          <p:nvPr/>
        </p:nvSpPr>
        <p:spPr>
          <a:xfrm>
            <a:off x="3922936" y="2928525"/>
            <a:ext cx="765545" cy="902632"/>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82D0E986-5EDF-4D66-BABD-4D93A3960182}"/>
              </a:ext>
            </a:extLst>
          </p:cNvPr>
          <p:cNvSpPr/>
          <p:nvPr/>
        </p:nvSpPr>
        <p:spPr>
          <a:xfrm>
            <a:off x="5875536" y="1816336"/>
            <a:ext cx="903045" cy="895062"/>
          </a:xfrm>
          <a:prstGeom prst="ellipse">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F07B23CD-5AA5-448B-9C6A-F327BD27A91F}"/>
              </a:ext>
            </a:extLst>
          </p:cNvPr>
          <p:cNvCxnSpPr/>
          <p:nvPr/>
        </p:nvCxnSpPr>
        <p:spPr>
          <a:xfrm>
            <a:off x="4688481" y="4324350"/>
            <a:ext cx="107007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467B02F-5177-4460-BB1A-480D57C4063E}"/>
              </a:ext>
            </a:extLst>
          </p:cNvPr>
          <p:cNvCxnSpPr>
            <a:cxnSpLocks/>
          </p:cNvCxnSpPr>
          <p:nvPr/>
        </p:nvCxnSpPr>
        <p:spPr>
          <a:xfrm>
            <a:off x="6934200" y="2876550"/>
            <a:ext cx="762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CF8040F1-9B3C-4982-863E-4C10665F1041}"/>
              </a:ext>
            </a:extLst>
          </p:cNvPr>
          <p:cNvCxnSpPr/>
          <p:nvPr/>
        </p:nvCxnSpPr>
        <p:spPr>
          <a:xfrm>
            <a:off x="6154494" y="3362879"/>
            <a:ext cx="66287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78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Recent Accomplishments &amp; Notable Outcomes</a:t>
            </a:r>
          </a:p>
        </p:txBody>
      </p:sp>
    </p:spTree>
    <p:extLst>
      <p:ext uri="{BB962C8B-B14F-4D97-AF65-F5344CB8AC3E}">
        <p14:creationId xmlns:p14="http://schemas.microsoft.com/office/powerpoint/2010/main" val="20167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67A6ED4-190D-405C-9DEF-50880F1BDAC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172200" y="2672439"/>
            <a:ext cx="2913104" cy="2184828"/>
          </a:xfrm>
          <a:prstGeom prst="rect">
            <a:avLst/>
          </a:prstGeom>
          <a:effectLst>
            <a:softEdge rad="31750"/>
          </a:effectLst>
        </p:spPr>
      </p:pic>
      <p:pic>
        <p:nvPicPr>
          <p:cNvPr id="7" name="Picture 6">
            <a:extLst>
              <a:ext uri="{FF2B5EF4-FFF2-40B4-BE49-F238E27FC236}">
                <a16:creationId xmlns:a16="http://schemas.microsoft.com/office/drawing/2014/main" id="{5FF504F1-5EC9-4E7C-AD18-80AE15EA367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25098" y="762000"/>
            <a:ext cx="2616200" cy="1962150"/>
          </a:xfrm>
          <a:prstGeom prst="rect">
            <a:avLst/>
          </a:prstGeom>
        </p:spPr>
      </p:pic>
      <p:pic>
        <p:nvPicPr>
          <p:cNvPr id="12" name="Picture 11">
            <a:extLst>
              <a:ext uri="{FF2B5EF4-FFF2-40B4-BE49-F238E27FC236}">
                <a16:creationId xmlns:a16="http://schemas.microsoft.com/office/drawing/2014/main" id="{B27EC339-C203-4235-B6B4-1310ED3CE606}"/>
              </a:ext>
            </a:extLst>
          </p:cNvPr>
          <p:cNvPicPr>
            <a:picLocks noChangeAspect="1"/>
          </p:cNvPicPr>
          <p:nvPr/>
        </p:nvPicPr>
        <p:blipFill>
          <a:blip r:embed="rId4"/>
          <a:stretch>
            <a:fillRect/>
          </a:stretch>
        </p:blipFill>
        <p:spPr>
          <a:xfrm>
            <a:off x="3960161" y="2715652"/>
            <a:ext cx="1717875" cy="2102100"/>
          </a:xfrm>
          <a:prstGeom prst="rect">
            <a:avLst/>
          </a:prstGeom>
        </p:spPr>
      </p:pic>
      <p:sp>
        <p:nvSpPr>
          <p:cNvPr id="2" name="Title 1">
            <a:extLst>
              <a:ext uri="{FF2B5EF4-FFF2-40B4-BE49-F238E27FC236}">
                <a16:creationId xmlns:a16="http://schemas.microsoft.com/office/drawing/2014/main" id="{90A0644C-1259-447C-B74A-081F071C29FF}"/>
              </a:ext>
            </a:extLst>
          </p:cNvPr>
          <p:cNvSpPr>
            <a:spLocks noGrp="1"/>
          </p:cNvSpPr>
          <p:nvPr>
            <p:ph type="title"/>
          </p:nvPr>
        </p:nvSpPr>
        <p:spPr/>
        <p:txBody>
          <a:bodyPr/>
          <a:lstStyle/>
          <a:p>
            <a:r>
              <a:rPr lang="en-US" dirty="0"/>
              <a:t>Optics Progress in 2018-2019</a:t>
            </a:r>
          </a:p>
        </p:txBody>
      </p:sp>
      <p:sp>
        <p:nvSpPr>
          <p:cNvPr id="3" name="Content Placeholder 2">
            <a:extLst>
              <a:ext uri="{FF2B5EF4-FFF2-40B4-BE49-F238E27FC236}">
                <a16:creationId xmlns:a16="http://schemas.microsoft.com/office/drawing/2014/main" id="{FAE9CCED-D4CA-4835-AAFA-A412FBE37308}"/>
              </a:ext>
            </a:extLst>
          </p:cNvPr>
          <p:cNvSpPr>
            <a:spLocks noGrp="1"/>
          </p:cNvSpPr>
          <p:nvPr>
            <p:ph type="body" idx="1"/>
          </p:nvPr>
        </p:nvSpPr>
        <p:spPr>
          <a:xfrm>
            <a:off x="1079835" y="760810"/>
            <a:ext cx="4706371" cy="1797415"/>
          </a:xfrm>
          <a:noFill/>
        </p:spPr>
        <p:txBody>
          <a:bodyPr wrap="square" rtlCol="0">
            <a:spAutoFit/>
          </a:bodyPr>
          <a:lstStyle/>
          <a:p>
            <a:pPr indent="-342720">
              <a:spcBef>
                <a:spcPts val="281"/>
              </a:spcBef>
              <a:buClr>
                <a:srgbClr val="1F497D"/>
              </a:buClr>
            </a:pPr>
            <a:r>
              <a:rPr lang="en-US" sz="1400" b="1" spc="-1" dirty="0">
                <a:ea typeface="ＭＳ Ｐゴシック"/>
              </a:rPr>
              <a:t>L1 and L3 Broad Band AR coating complete (L2 in early 2018)</a:t>
            </a:r>
            <a:endParaRPr lang="en-US" sz="1400" spc="-1" dirty="0"/>
          </a:p>
          <a:p>
            <a:pPr indent="-342720">
              <a:spcBef>
                <a:spcPts val="281"/>
              </a:spcBef>
              <a:buClr>
                <a:srgbClr val="1F497D"/>
              </a:buClr>
            </a:pPr>
            <a:r>
              <a:rPr lang="en-US" sz="1400" b="1" spc="-1" dirty="0">
                <a:ea typeface="ＭＳ Ｐゴシック"/>
              </a:rPr>
              <a:t>L1-L2 integration, assembly, and testing complete</a:t>
            </a:r>
            <a:endParaRPr lang="en-US" sz="1400" spc="-1" dirty="0"/>
          </a:p>
          <a:p>
            <a:pPr indent="-342720">
              <a:spcBef>
                <a:spcPts val="281"/>
              </a:spcBef>
              <a:buClr>
                <a:srgbClr val="1F497D"/>
              </a:buClr>
            </a:pPr>
            <a:r>
              <a:rPr lang="en-US" sz="1400" b="1" spc="-1" dirty="0">
                <a:ea typeface="ＭＳ Ｐゴシック"/>
              </a:rPr>
              <a:t>L3 integration and testing complete</a:t>
            </a:r>
            <a:endParaRPr lang="en-US" sz="1400" spc="-1" dirty="0"/>
          </a:p>
          <a:p>
            <a:pPr indent="-342720">
              <a:spcBef>
                <a:spcPts val="281"/>
              </a:spcBef>
              <a:buClr>
                <a:srgbClr val="1F497D"/>
              </a:buClr>
            </a:pPr>
            <a:r>
              <a:rPr lang="en-US" sz="1400" b="1" spc="-1" dirty="0">
                <a:ea typeface="ＭＳ Ｐゴシック"/>
              </a:rPr>
              <a:t>r-band and </a:t>
            </a:r>
            <a:r>
              <a:rPr lang="en-US" sz="1400" b="1" spc="-1" dirty="0" err="1">
                <a:ea typeface="ＭＳ Ｐゴシック"/>
              </a:rPr>
              <a:t>i</a:t>
            </a:r>
            <a:r>
              <a:rPr lang="en-US" sz="1400" b="1" spc="-1" dirty="0">
                <a:ea typeface="ＭＳ Ｐゴシック"/>
              </a:rPr>
              <a:t>-band filter substrates have been received</a:t>
            </a:r>
            <a:endParaRPr lang="en-US" sz="1400" spc="-1" dirty="0"/>
          </a:p>
          <a:p>
            <a:pPr indent="-342720">
              <a:spcBef>
                <a:spcPts val="281"/>
              </a:spcBef>
              <a:buClr>
                <a:srgbClr val="1F497D"/>
              </a:buClr>
            </a:pPr>
            <a:r>
              <a:rPr lang="en-US" sz="1400" b="1" spc="-1" dirty="0">
                <a:ea typeface="ＭＳ Ｐゴシック"/>
              </a:rPr>
              <a:t>r-band filter coating has been applied</a:t>
            </a:r>
            <a:endParaRPr lang="en-US" sz="1400" spc="-1" dirty="0"/>
          </a:p>
          <a:p>
            <a:pPr marL="0" defTabSz="914400"/>
            <a:endParaRPr lang="en-US" sz="1400" b="1" dirty="0">
              <a:cs typeface="+mn-cs"/>
            </a:endParaRPr>
          </a:p>
        </p:txBody>
      </p:sp>
      <p:pic>
        <p:nvPicPr>
          <p:cNvPr id="13" name="Picture 12">
            <a:extLst>
              <a:ext uri="{FF2B5EF4-FFF2-40B4-BE49-F238E27FC236}">
                <a16:creationId xmlns:a16="http://schemas.microsoft.com/office/drawing/2014/main" id="{83CFE5B3-CFEE-4612-95CA-03CE605D618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34034" y="2413024"/>
            <a:ext cx="3237131" cy="2427848"/>
          </a:xfrm>
          <a:prstGeom prst="rect">
            <a:avLst/>
          </a:prstGeom>
        </p:spPr>
      </p:pic>
      <p:sp>
        <p:nvSpPr>
          <p:cNvPr id="19" name="TextBox 18">
            <a:extLst>
              <a:ext uri="{FF2B5EF4-FFF2-40B4-BE49-F238E27FC236}">
                <a16:creationId xmlns:a16="http://schemas.microsoft.com/office/drawing/2014/main" id="{AFBBFD99-B545-4A10-8100-CD88EE46B0E4}"/>
              </a:ext>
            </a:extLst>
          </p:cNvPr>
          <p:cNvSpPr txBox="1"/>
          <p:nvPr/>
        </p:nvSpPr>
        <p:spPr>
          <a:xfrm>
            <a:off x="152400" y="2419350"/>
            <a:ext cx="1100331" cy="584775"/>
          </a:xfrm>
          <a:prstGeom prst="rect">
            <a:avLst/>
          </a:prstGeom>
          <a:solidFill>
            <a:srgbClr val="BFBFBF">
              <a:alpha val="56078"/>
            </a:srgbClr>
          </a:solidFill>
        </p:spPr>
        <p:txBody>
          <a:bodyPr wrap="square" rtlCol="0">
            <a:spAutoFit/>
          </a:bodyPr>
          <a:lstStyle>
            <a:defPPr>
              <a:defRPr lang="en-US"/>
            </a:defPPr>
            <a:lvl1pPr>
              <a:defRPr sz="1600" b="1">
                <a:solidFill>
                  <a:srgbClr val="1F497D"/>
                </a:solidFill>
                <a:ea typeface="ＭＳ Ｐゴシック" charset="-128"/>
              </a:defRPr>
            </a:lvl1pPr>
          </a:lstStyle>
          <a:p>
            <a:r>
              <a:rPr lang="en-US" dirty="0"/>
              <a:t>z filter </a:t>
            </a:r>
            <a:r>
              <a:rPr lang="en-US" dirty="0" err="1"/>
              <a:t>inspectio</a:t>
            </a:r>
            <a:endParaRPr lang="en-US" dirty="0"/>
          </a:p>
        </p:txBody>
      </p:sp>
      <p:sp>
        <p:nvSpPr>
          <p:cNvPr id="21" name="CustomShape 7">
            <a:extLst>
              <a:ext uri="{FF2B5EF4-FFF2-40B4-BE49-F238E27FC236}">
                <a16:creationId xmlns:a16="http://schemas.microsoft.com/office/drawing/2014/main" id="{9460F87F-F5B2-437C-B01D-7EC06BA20759}"/>
              </a:ext>
            </a:extLst>
          </p:cNvPr>
          <p:cNvSpPr/>
          <p:nvPr/>
        </p:nvSpPr>
        <p:spPr>
          <a:xfrm>
            <a:off x="3981896" y="2515619"/>
            <a:ext cx="101484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b="0" strike="noStrike" spc="-1" dirty="0">
                <a:solidFill>
                  <a:srgbClr val="000000"/>
                </a:solidFill>
                <a:latin typeface="Calibri"/>
              </a:rPr>
              <a:t>L3 TWE Testing</a:t>
            </a:r>
            <a:endParaRPr lang="en-US" sz="1000" b="0" strike="noStrike" spc="-1" dirty="0">
              <a:latin typeface="Arial"/>
            </a:endParaRPr>
          </a:p>
        </p:txBody>
      </p:sp>
      <p:sp>
        <p:nvSpPr>
          <p:cNvPr id="22" name="CustomShape 7">
            <a:extLst>
              <a:ext uri="{FF2B5EF4-FFF2-40B4-BE49-F238E27FC236}">
                <a16:creationId xmlns:a16="http://schemas.microsoft.com/office/drawing/2014/main" id="{A2BE80CC-989D-494B-91F0-77D58FF1C7CD}"/>
              </a:ext>
            </a:extLst>
          </p:cNvPr>
          <p:cNvSpPr/>
          <p:nvPr/>
        </p:nvSpPr>
        <p:spPr>
          <a:xfrm>
            <a:off x="6160994" y="4828536"/>
            <a:ext cx="101484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b="0" strike="noStrike" spc="-1" dirty="0">
                <a:solidFill>
                  <a:srgbClr val="000000"/>
                </a:solidFill>
                <a:latin typeface="Calibri"/>
              </a:rPr>
              <a:t>L1/L2 </a:t>
            </a:r>
            <a:r>
              <a:rPr lang="en-US" sz="1000" spc="-1" dirty="0">
                <a:solidFill>
                  <a:srgbClr val="000000"/>
                </a:solidFill>
                <a:latin typeface="Calibri"/>
              </a:rPr>
              <a:t>s</a:t>
            </a:r>
            <a:r>
              <a:rPr lang="en-US" sz="1000" b="0" strike="noStrike" spc="-1" dirty="0">
                <a:solidFill>
                  <a:srgbClr val="000000"/>
                </a:solidFill>
                <a:latin typeface="Calibri"/>
              </a:rPr>
              <a:t>tructure inspection</a:t>
            </a:r>
            <a:endParaRPr lang="en-US" sz="1000" b="0" strike="noStrike" spc="-1" dirty="0">
              <a:latin typeface="Arial"/>
            </a:endParaRPr>
          </a:p>
        </p:txBody>
      </p:sp>
      <p:sp>
        <p:nvSpPr>
          <p:cNvPr id="23" name="CustomShape 7">
            <a:extLst>
              <a:ext uri="{FF2B5EF4-FFF2-40B4-BE49-F238E27FC236}">
                <a16:creationId xmlns:a16="http://schemas.microsoft.com/office/drawing/2014/main" id="{0BFEB198-4821-4F81-AD34-A7CECD47E2C2}"/>
              </a:ext>
            </a:extLst>
          </p:cNvPr>
          <p:cNvSpPr/>
          <p:nvPr/>
        </p:nvSpPr>
        <p:spPr>
          <a:xfrm>
            <a:off x="6452760" y="576510"/>
            <a:ext cx="101484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spc="-1" dirty="0" err="1">
                <a:solidFill>
                  <a:srgbClr val="000000"/>
                </a:solidFill>
                <a:latin typeface="Calibri"/>
              </a:rPr>
              <a:t>Wavefront</a:t>
            </a:r>
            <a:r>
              <a:rPr lang="en-US" sz="1000" spc="-1" dirty="0">
                <a:solidFill>
                  <a:srgbClr val="000000"/>
                </a:solidFill>
                <a:latin typeface="Calibri"/>
              </a:rPr>
              <a:t> testing of r-band coated filter</a:t>
            </a:r>
            <a:endParaRPr lang="en-US" sz="1000" b="0" strike="noStrike" spc="-1" dirty="0">
              <a:latin typeface="Arial"/>
            </a:endParaRPr>
          </a:p>
        </p:txBody>
      </p:sp>
      <p:sp>
        <p:nvSpPr>
          <p:cNvPr id="24" name="CustomShape 7">
            <a:extLst>
              <a:ext uri="{FF2B5EF4-FFF2-40B4-BE49-F238E27FC236}">
                <a16:creationId xmlns:a16="http://schemas.microsoft.com/office/drawing/2014/main" id="{3D0CEB43-68FB-4A2B-AF73-CA64AC387865}"/>
              </a:ext>
            </a:extLst>
          </p:cNvPr>
          <p:cNvSpPr/>
          <p:nvPr/>
        </p:nvSpPr>
        <p:spPr>
          <a:xfrm>
            <a:off x="64995" y="2176710"/>
            <a:ext cx="101484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spc="-1" dirty="0">
                <a:solidFill>
                  <a:srgbClr val="000000"/>
                </a:solidFill>
                <a:latin typeface="Calibri"/>
              </a:rPr>
              <a:t>z-band filter inspection</a:t>
            </a:r>
            <a:endParaRPr lang="en-US" sz="1000" b="0" strike="noStrike" spc="-1" dirty="0">
              <a:latin typeface="Arial"/>
            </a:endParaRPr>
          </a:p>
        </p:txBody>
      </p:sp>
    </p:spTree>
    <p:extLst>
      <p:ext uri="{BB962C8B-B14F-4D97-AF65-F5344CB8AC3E}">
        <p14:creationId xmlns:p14="http://schemas.microsoft.com/office/powerpoint/2010/main" val="228816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TextShape 1"/>
          <p:cNvSpPr txBox="1"/>
          <p:nvPr/>
        </p:nvSpPr>
        <p:spPr>
          <a:xfrm>
            <a:off x="1752480" y="133200"/>
            <a:ext cx="5638320" cy="417600"/>
          </a:xfrm>
          <a:prstGeom prst="rect">
            <a:avLst/>
          </a:prstGeom>
          <a:noFill/>
          <a:ln w="9360">
            <a:noFill/>
          </a:ln>
        </p:spPr>
        <p:txBody>
          <a:bodyPr anchor="ctr"/>
          <a:lstStyle/>
          <a:p>
            <a:pPr algn="ctr">
              <a:lnSpc>
                <a:spcPct val="100000"/>
              </a:lnSpc>
            </a:pPr>
            <a:r>
              <a:rPr lang="en-US" sz="2400" b="1" strike="noStrike" spc="-1">
                <a:solidFill>
                  <a:srgbClr val="1F497D"/>
                </a:solidFill>
                <a:latin typeface="Calibri"/>
                <a:ea typeface="ＭＳ Ｐゴシック"/>
              </a:rPr>
              <a:t>L1-L2 Assembly design/fabrication status</a:t>
            </a:r>
            <a:endParaRPr lang="en-US" sz="2400" b="0" strike="noStrike" spc="-1">
              <a:solidFill>
                <a:srgbClr val="000000"/>
              </a:solidFill>
              <a:latin typeface="Calibri"/>
            </a:endParaRPr>
          </a:p>
        </p:txBody>
      </p:sp>
      <p:sp>
        <p:nvSpPr>
          <p:cNvPr id="421" name="CustomShape 2"/>
          <p:cNvSpPr/>
          <p:nvPr/>
        </p:nvSpPr>
        <p:spPr>
          <a:xfrm>
            <a:off x="212892" y="646338"/>
            <a:ext cx="3368508" cy="193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14200" indent="-213840">
              <a:lnSpc>
                <a:spcPct val="100000"/>
              </a:lnSpc>
              <a:buClr>
                <a:srgbClr val="1F497D"/>
              </a:buClr>
              <a:buFont typeface="Arial"/>
              <a:buChar char="•"/>
            </a:pPr>
            <a:r>
              <a:rPr lang="en-US" sz="1350" b="0" strike="noStrike" spc="-1" dirty="0">
                <a:solidFill>
                  <a:srgbClr val="1F497D"/>
                </a:solidFill>
                <a:latin typeface="Calibri"/>
                <a:ea typeface="ＭＳ Ｐゴシック"/>
              </a:rPr>
              <a:t>L1-L2 fabrication and integration is complete</a:t>
            </a:r>
            <a:endParaRPr lang="en-US" sz="1350" b="0" strike="noStrike" spc="-1" dirty="0">
              <a:latin typeface="Arial"/>
            </a:endParaRPr>
          </a:p>
          <a:p>
            <a:pPr marL="432000" lvl="1" indent="-216000">
              <a:lnSpc>
                <a:spcPct val="100000"/>
              </a:lnSpc>
              <a:buClr>
                <a:srgbClr val="000000"/>
              </a:buClr>
              <a:buSzPct val="45000"/>
              <a:buFont typeface="Wingdings" charset="2"/>
              <a:buChar char=""/>
            </a:pPr>
            <a:r>
              <a:rPr lang="en-US" sz="1350" b="0" strike="noStrike" spc="-1" dirty="0">
                <a:solidFill>
                  <a:srgbClr val="1F497D"/>
                </a:solidFill>
                <a:latin typeface="Calibri"/>
                <a:ea typeface="ＭＳ Ｐゴシック"/>
              </a:rPr>
              <a:t>L1-L2 assembly is ready for shipment from Tucson</a:t>
            </a:r>
            <a:endParaRPr lang="en-US" sz="1350" b="0" strike="noStrike" spc="-1" dirty="0">
              <a:latin typeface="Arial"/>
            </a:endParaRPr>
          </a:p>
          <a:p>
            <a:pPr marL="214200" indent="-213840">
              <a:lnSpc>
                <a:spcPct val="100000"/>
              </a:lnSpc>
              <a:buClr>
                <a:srgbClr val="1F497D"/>
              </a:buClr>
              <a:buFont typeface="Arial"/>
              <a:buChar char="•"/>
            </a:pPr>
            <a:r>
              <a:rPr lang="en-US" sz="1350" b="0" strike="noStrike" spc="-1" dirty="0">
                <a:solidFill>
                  <a:srgbClr val="1F497D"/>
                </a:solidFill>
                <a:latin typeface="Calibri"/>
                <a:ea typeface="ＭＳ Ｐゴシック"/>
              </a:rPr>
              <a:t>L1 Coating was completed in </a:t>
            </a:r>
            <a:r>
              <a:rPr lang="en-US" sz="1350" spc="-1" dirty="0">
                <a:solidFill>
                  <a:srgbClr val="1F497D"/>
                </a:solidFill>
                <a:latin typeface="Calibri"/>
                <a:ea typeface="ＭＳ Ｐゴシック"/>
              </a:rPr>
              <a:t>l</a:t>
            </a:r>
            <a:r>
              <a:rPr lang="en-US" sz="1350" b="0" strike="noStrike" spc="-1" dirty="0">
                <a:solidFill>
                  <a:srgbClr val="1F497D"/>
                </a:solidFill>
                <a:latin typeface="Calibri"/>
                <a:ea typeface="ＭＳ Ｐゴシック"/>
              </a:rPr>
              <a:t>ate 2018</a:t>
            </a:r>
            <a:endParaRPr lang="en-US" sz="1350" b="0" strike="noStrike" spc="-1" dirty="0">
              <a:latin typeface="Arial"/>
            </a:endParaRPr>
          </a:p>
          <a:p>
            <a:pPr marL="214200" indent="-213840">
              <a:lnSpc>
                <a:spcPct val="100000"/>
              </a:lnSpc>
              <a:buClr>
                <a:srgbClr val="1F497D"/>
              </a:buClr>
              <a:buFont typeface="Arial"/>
              <a:buChar char="•"/>
            </a:pPr>
            <a:r>
              <a:rPr lang="en-US" sz="1350" b="0" strike="noStrike" spc="-1" dirty="0">
                <a:solidFill>
                  <a:srgbClr val="1F497D"/>
                </a:solidFill>
                <a:latin typeface="Calibri"/>
                <a:ea typeface="ＭＳ Ｐゴシック"/>
              </a:rPr>
              <a:t>L1 Bonding was completed in Feb 2019</a:t>
            </a:r>
            <a:endParaRPr lang="en-US" sz="1350" b="0" strike="noStrike" spc="-1" dirty="0">
              <a:latin typeface="Arial"/>
            </a:endParaRPr>
          </a:p>
          <a:p>
            <a:pPr marL="214200" indent="-213840">
              <a:lnSpc>
                <a:spcPct val="100000"/>
              </a:lnSpc>
              <a:buClr>
                <a:srgbClr val="1F497D"/>
              </a:buClr>
              <a:buFont typeface="Arial"/>
              <a:buChar char="•"/>
            </a:pPr>
            <a:r>
              <a:rPr lang="en-US" sz="1350" b="0" strike="noStrike" spc="-1" dirty="0">
                <a:solidFill>
                  <a:srgbClr val="1F497D"/>
                </a:solidFill>
                <a:latin typeface="Calibri"/>
                <a:ea typeface="ＭＳ Ｐゴシック"/>
              </a:rPr>
              <a:t>L1-L2 alignment and testing was completed in June 2019</a:t>
            </a:r>
            <a:endParaRPr lang="en-US" sz="1350" b="0" strike="noStrike" spc="-1" dirty="0">
              <a:latin typeface="Arial"/>
            </a:endParaRPr>
          </a:p>
          <a:p>
            <a:pPr marL="214200" indent="-213840">
              <a:lnSpc>
                <a:spcPct val="100000"/>
              </a:lnSpc>
              <a:buClr>
                <a:srgbClr val="1F497D"/>
              </a:buClr>
              <a:buFont typeface="Arial"/>
              <a:buChar char="•"/>
            </a:pPr>
            <a:endParaRPr lang="en-US" sz="1350" b="0" strike="noStrike" spc="-1" dirty="0">
              <a:latin typeface="Arial"/>
            </a:endParaRPr>
          </a:p>
        </p:txBody>
      </p:sp>
      <p:pic>
        <p:nvPicPr>
          <p:cNvPr id="422" name="Picture 2"/>
          <p:cNvPicPr/>
          <p:nvPr/>
        </p:nvPicPr>
        <p:blipFill>
          <a:blip r:embed="rId3"/>
          <a:stretch/>
        </p:blipFill>
        <p:spPr>
          <a:xfrm>
            <a:off x="3581400" y="578880"/>
            <a:ext cx="2536200" cy="1558440"/>
          </a:xfrm>
          <a:prstGeom prst="rect">
            <a:avLst/>
          </a:prstGeom>
          <a:ln>
            <a:noFill/>
          </a:ln>
        </p:spPr>
      </p:pic>
      <p:sp>
        <p:nvSpPr>
          <p:cNvPr id="423" name="CustomShape 3"/>
          <p:cNvSpPr/>
          <p:nvPr/>
        </p:nvSpPr>
        <p:spPr>
          <a:xfrm>
            <a:off x="8156880" y="2000880"/>
            <a:ext cx="568440" cy="272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a:solidFill>
                  <a:srgbClr val="000000"/>
                </a:solidFill>
                <a:latin typeface="Calibri"/>
              </a:rPr>
              <a:t>BATC</a:t>
            </a:r>
            <a:endParaRPr lang="en-US" sz="1200" b="0" strike="noStrike" spc="-1">
              <a:latin typeface="Arial"/>
            </a:endParaRPr>
          </a:p>
        </p:txBody>
      </p:sp>
      <p:sp>
        <p:nvSpPr>
          <p:cNvPr id="427" name="CustomShape 7"/>
          <p:cNvSpPr/>
          <p:nvPr/>
        </p:nvSpPr>
        <p:spPr>
          <a:xfrm>
            <a:off x="2896235" y="2634312"/>
            <a:ext cx="101484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b="0" strike="noStrike" spc="-1" dirty="0">
                <a:solidFill>
                  <a:srgbClr val="000000"/>
                </a:solidFill>
                <a:latin typeface="Calibri"/>
              </a:rPr>
              <a:t>L1 ready for Coating</a:t>
            </a:r>
            <a:endParaRPr lang="en-US" sz="1000" b="0" strike="noStrike" spc="-1" dirty="0">
              <a:latin typeface="Arial"/>
            </a:endParaRPr>
          </a:p>
        </p:txBody>
      </p:sp>
      <p:sp>
        <p:nvSpPr>
          <p:cNvPr id="432" name="CustomShape 8"/>
          <p:cNvSpPr/>
          <p:nvPr/>
        </p:nvSpPr>
        <p:spPr>
          <a:xfrm>
            <a:off x="118800" y="4687560"/>
            <a:ext cx="1356120" cy="24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b="0" strike="noStrike" spc="-1" dirty="0">
                <a:solidFill>
                  <a:srgbClr val="000000"/>
                </a:solidFill>
                <a:latin typeface="Calibri"/>
              </a:rPr>
              <a:t>Adjusting Bi-pod Struts</a:t>
            </a:r>
            <a:endParaRPr lang="en-US" sz="1000" b="0" strike="noStrike" spc="-1" dirty="0">
              <a:latin typeface="Arial"/>
            </a:endParaRPr>
          </a:p>
        </p:txBody>
      </p:sp>
      <p:pic>
        <p:nvPicPr>
          <p:cNvPr id="15" name="Picture 14">
            <a:extLst>
              <a:ext uri="{FF2B5EF4-FFF2-40B4-BE49-F238E27FC236}">
                <a16:creationId xmlns:a16="http://schemas.microsoft.com/office/drawing/2014/main" id="{0D9883E4-5254-45E0-BD9B-1659E48F593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22712" y="2634312"/>
            <a:ext cx="2737664" cy="2053248"/>
          </a:xfrm>
          <a:prstGeom prst="rect">
            <a:avLst/>
          </a:prstGeom>
          <a:effectLst>
            <a:softEdge rad="31750"/>
          </a:effectLst>
        </p:spPr>
      </p:pic>
      <p:pic>
        <p:nvPicPr>
          <p:cNvPr id="16" name="Picture 15">
            <a:extLst>
              <a:ext uri="{FF2B5EF4-FFF2-40B4-BE49-F238E27FC236}">
                <a16:creationId xmlns:a16="http://schemas.microsoft.com/office/drawing/2014/main" id="{0A679F48-64D1-43BD-9E18-E87904BAD344}"/>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971800" y="2939760"/>
            <a:ext cx="2971800" cy="1670211"/>
          </a:xfrm>
          <a:prstGeom prst="rect">
            <a:avLst/>
          </a:prstGeom>
        </p:spPr>
      </p:pic>
      <p:sp>
        <p:nvSpPr>
          <p:cNvPr id="18" name="CustomShape 7">
            <a:extLst>
              <a:ext uri="{FF2B5EF4-FFF2-40B4-BE49-F238E27FC236}">
                <a16:creationId xmlns:a16="http://schemas.microsoft.com/office/drawing/2014/main" id="{7A0AC79A-3480-44FA-A746-D5F01748C931}"/>
              </a:ext>
            </a:extLst>
          </p:cNvPr>
          <p:cNvSpPr/>
          <p:nvPr/>
        </p:nvSpPr>
        <p:spPr>
          <a:xfrm>
            <a:off x="6720612" y="590550"/>
            <a:ext cx="2325960" cy="417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000" b="0" strike="noStrike" spc="-1" dirty="0">
                <a:solidFill>
                  <a:srgbClr val="000000"/>
                </a:solidFill>
                <a:latin typeface="Calibri"/>
              </a:rPr>
              <a:t>L1/L2 Assembly undergoing</a:t>
            </a:r>
          </a:p>
          <a:p>
            <a:pPr>
              <a:lnSpc>
                <a:spcPct val="100000"/>
              </a:lnSpc>
            </a:pPr>
            <a:r>
              <a:rPr lang="en-US" sz="1000" b="0" strike="noStrike" spc="-1" dirty="0">
                <a:solidFill>
                  <a:srgbClr val="000000"/>
                </a:solidFill>
                <a:latin typeface="Calibri"/>
              </a:rPr>
              <a:t> final TWE test</a:t>
            </a:r>
            <a:endParaRPr lang="en-US" sz="1000" b="0" strike="noStrike" spc="-1" dirty="0">
              <a:latin typeface="Arial"/>
            </a:endParaRPr>
          </a:p>
        </p:txBody>
      </p:sp>
      <p:pic>
        <p:nvPicPr>
          <p:cNvPr id="19" name="Picture 18">
            <a:extLst>
              <a:ext uri="{FF2B5EF4-FFF2-40B4-BE49-F238E27FC236}">
                <a16:creationId xmlns:a16="http://schemas.microsoft.com/office/drawing/2014/main" id="{09116857-6F4A-40E1-B132-424806FC19E8}"/>
              </a:ext>
            </a:extLst>
          </p:cNvPr>
          <p:cNvPicPr>
            <a:picLocks noChangeAspect="1"/>
          </p:cNvPicPr>
          <p:nvPr/>
        </p:nvPicPr>
        <p:blipFill>
          <a:blip r:embed="rId6"/>
          <a:stretch>
            <a:fillRect/>
          </a:stretch>
        </p:blipFill>
        <p:spPr>
          <a:xfrm>
            <a:off x="6243387" y="983930"/>
            <a:ext cx="2857936" cy="3797620"/>
          </a:xfrm>
          <a:prstGeom prst="rect">
            <a:avLst/>
          </a:prstGeom>
          <a:effectLst>
            <a:softEdge rad="31750"/>
          </a:effec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L3 Assembly design/fabrication status</a:t>
            </a:r>
          </a:p>
        </p:txBody>
      </p:sp>
      <p:sp>
        <p:nvSpPr>
          <p:cNvPr id="4" name="Content Placeholder 3"/>
          <p:cNvSpPr>
            <a:spLocks noGrp="1"/>
          </p:cNvSpPr>
          <p:nvPr>
            <p:ph type="body" idx="1"/>
          </p:nvPr>
        </p:nvSpPr>
        <p:spPr>
          <a:xfrm>
            <a:off x="76201" y="680737"/>
            <a:ext cx="2689624" cy="3948413"/>
          </a:xfrm>
        </p:spPr>
        <p:txBody>
          <a:bodyPr/>
          <a:lstStyle/>
          <a:p>
            <a:pPr marL="343080" indent="-342720">
              <a:buClr>
                <a:srgbClr val="1F497D"/>
              </a:buClr>
            </a:pPr>
            <a:r>
              <a:rPr lang="en-US" sz="1100" spc="-1" dirty="0">
                <a:ea typeface="ＭＳ Ｐゴシック"/>
              </a:rPr>
              <a:t>L3 fabrication and integration is complete.</a:t>
            </a:r>
          </a:p>
          <a:p>
            <a:pPr marL="743130" lvl="1" indent="-342720">
              <a:buClr>
                <a:srgbClr val="1F497D"/>
              </a:buClr>
            </a:pPr>
            <a:r>
              <a:rPr lang="en-US" sz="900" spc="-1" dirty="0">
                <a:ea typeface="ＭＳ Ｐゴシック"/>
              </a:rPr>
              <a:t>Components are ready to ship following acceptance and return from holiday in France</a:t>
            </a:r>
            <a:endParaRPr lang="en-US" sz="900" spc="-1" dirty="0"/>
          </a:p>
          <a:p>
            <a:pPr marL="343080" indent="-342720">
              <a:buClr>
                <a:srgbClr val="1F497D"/>
              </a:buClr>
            </a:pPr>
            <a:r>
              <a:rPr lang="en-US" sz="1100" spc="-1" dirty="0">
                <a:ea typeface="ＭＳ Ｐゴシック"/>
              </a:rPr>
              <a:t>L3 BBAR coating completed in </a:t>
            </a:r>
            <a:endParaRPr lang="en-US" sz="1100" spc="-1" dirty="0"/>
          </a:p>
          <a:p>
            <a:pPr marL="343080" indent="-342720">
              <a:buClr>
                <a:srgbClr val="1F497D"/>
              </a:buClr>
            </a:pPr>
            <a:r>
              <a:rPr lang="en-US" sz="1100" spc="-1" dirty="0">
                <a:ea typeface="ＭＳ Ｐゴシック"/>
              </a:rPr>
              <a:t>L3 assembly completed in July 2019.</a:t>
            </a:r>
          </a:p>
          <a:p>
            <a:pPr marL="743130" lvl="1" indent="-342720">
              <a:buClr>
                <a:srgbClr val="1F497D"/>
              </a:buClr>
            </a:pPr>
            <a:r>
              <a:rPr lang="en-US" sz="900" spc="-1" dirty="0" err="1">
                <a:ea typeface="ＭＳ Ｐゴシック"/>
              </a:rPr>
              <a:t>Wavefront</a:t>
            </a:r>
            <a:r>
              <a:rPr lang="en-US" sz="900" spc="-1" dirty="0">
                <a:ea typeface="ＭＳ Ｐゴシック"/>
              </a:rPr>
              <a:t> performance meets requirements after mounting</a:t>
            </a:r>
            <a:endParaRPr lang="en-US" sz="900" spc="-1" dirty="0"/>
          </a:p>
          <a:p>
            <a:pPr marL="343080" indent="-342720">
              <a:buClr>
                <a:srgbClr val="1F497D"/>
              </a:buClr>
            </a:pPr>
            <a:r>
              <a:rPr lang="en-US" sz="1100" spc="-1" dirty="0">
                <a:ea typeface="ＭＳ Ｐゴシック"/>
              </a:rPr>
              <a:t>L3 vacuum and safety test completed in July 2019</a:t>
            </a:r>
            <a:endParaRPr lang="en-US" sz="1100" spc="-1" dirty="0"/>
          </a:p>
          <a:p>
            <a:endParaRPr lang="en-US" sz="1800" dirty="0"/>
          </a:p>
          <a:p>
            <a:endParaRPr lang="en-US" sz="1800" dirty="0"/>
          </a:p>
          <a:p>
            <a:endParaRPr lang="en-US" sz="1800" dirty="0"/>
          </a:p>
        </p:txBody>
      </p:sp>
      <p:sp>
        <p:nvSpPr>
          <p:cNvPr id="10" name="TextBox 9"/>
          <p:cNvSpPr txBox="1"/>
          <p:nvPr/>
        </p:nvSpPr>
        <p:spPr>
          <a:xfrm>
            <a:off x="2971800" y="4598912"/>
            <a:ext cx="1665841" cy="253916"/>
          </a:xfrm>
          <a:prstGeom prst="rect">
            <a:avLst/>
          </a:prstGeom>
          <a:noFill/>
        </p:spPr>
        <p:txBody>
          <a:bodyPr wrap="none" rtlCol="0">
            <a:spAutoFit/>
          </a:bodyPr>
          <a:lstStyle/>
          <a:p>
            <a:r>
              <a:rPr lang="en-US" sz="1050" dirty="0">
                <a:solidFill>
                  <a:schemeClr val="bg1"/>
                </a:solidFill>
              </a:rPr>
              <a:t>Test Window in Inspection </a:t>
            </a:r>
          </a:p>
        </p:txBody>
      </p:sp>
      <p:sp>
        <p:nvSpPr>
          <p:cNvPr id="11" name="TextBox 10"/>
          <p:cNvSpPr txBox="1"/>
          <p:nvPr/>
        </p:nvSpPr>
        <p:spPr>
          <a:xfrm>
            <a:off x="6632413" y="610442"/>
            <a:ext cx="1782860" cy="253916"/>
          </a:xfrm>
          <a:prstGeom prst="rect">
            <a:avLst/>
          </a:prstGeom>
          <a:noFill/>
        </p:spPr>
        <p:txBody>
          <a:bodyPr wrap="none" rtlCol="0">
            <a:spAutoFit/>
          </a:bodyPr>
          <a:lstStyle/>
          <a:p>
            <a:r>
              <a:rPr lang="en-US" sz="1050" dirty="0"/>
              <a:t>L3 assembly in optical testing</a:t>
            </a:r>
          </a:p>
        </p:txBody>
      </p:sp>
      <p:pic>
        <p:nvPicPr>
          <p:cNvPr id="3" name="Picture 2">
            <a:extLst>
              <a:ext uri="{FF2B5EF4-FFF2-40B4-BE49-F238E27FC236}">
                <a16:creationId xmlns:a16="http://schemas.microsoft.com/office/drawing/2014/main" id="{F4AD0F70-14D3-42FB-B207-0D32C3CB362B}"/>
              </a:ext>
            </a:extLst>
          </p:cNvPr>
          <p:cNvPicPr>
            <a:picLocks noChangeAspect="1"/>
          </p:cNvPicPr>
          <p:nvPr/>
        </p:nvPicPr>
        <p:blipFill>
          <a:blip r:embed="rId2"/>
          <a:stretch>
            <a:fillRect/>
          </a:stretch>
        </p:blipFill>
        <p:spPr>
          <a:xfrm>
            <a:off x="6248840" y="2850296"/>
            <a:ext cx="2613475" cy="1999769"/>
          </a:xfrm>
          <a:prstGeom prst="rect">
            <a:avLst/>
          </a:prstGeom>
        </p:spPr>
      </p:pic>
      <p:sp>
        <p:nvSpPr>
          <p:cNvPr id="9" name="TextBox 8"/>
          <p:cNvSpPr txBox="1"/>
          <p:nvPr/>
        </p:nvSpPr>
        <p:spPr>
          <a:xfrm>
            <a:off x="6372402" y="4536419"/>
            <a:ext cx="2366353" cy="253916"/>
          </a:xfrm>
          <a:prstGeom prst="rect">
            <a:avLst/>
          </a:prstGeom>
          <a:noFill/>
        </p:spPr>
        <p:txBody>
          <a:bodyPr wrap="none" rtlCol="0">
            <a:spAutoFit/>
          </a:bodyPr>
          <a:lstStyle/>
          <a:p>
            <a:r>
              <a:rPr lang="en-US" sz="1050" dirty="0">
                <a:solidFill>
                  <a:schemeClr val="bg1"/>
                </a:solidFill>
              </a:rPr>
              <a:t>L3 assembly under thermal vacuum test</a:t>
            </a:r>
          </a:p>
        </p:txBody>
      </p:sp>
      <p:pic>
        <p:nvPicPr>
          <p:cNvPr id="13" name="Picture 12">
            <a:extLst>
              <a:ext uri="{FF2B5EF4-FFF2-40B4-BE49-F238E27FC236}">
                <a16:creationId xmlns:a16="http://schemas.microsoft.com/office/drawing/2014/main" id="{D47CB9F8-E312-45CD-B8AD-35B3766290D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05245" y="2753043"/>
            <a:ext cx="3780007" cy="2037292"/>
          </a:xfrm>
          <a:prstGeom prst="rect">
            <a:avLst/>
          </a:prstGeom>
        </p:spPr>
      </p:pic>
      <p:pic>
        <p:nvPicPr>
          <p:cNvPr id="15" name="Picture 14">
            <a:extLst>
              <a:ext uri="{FF2B5EF4-FFF2-40B4-BE49-F238E27FC236}">
                <a16:creationId xmlns:a16="http://schemas.microsoft.com/office/drawing/2014/main" id="{B50653FA-AE44-4D08-812A-D1EA45CF4A6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t="9540" b="20726"/>
          <a:stretch/>
        </p:blipFill>
        <p:spPr>
          <a:xfrm>
            <a:off x="6614484" y="826994"/>
            <a:ext cx="2343548" cy="1999770"/>
          </a:xfrm>
          <a:prstGeom prst="rect">
            <a:avLst/>
          </a:prstGeom>
        </p:spPr>
      </p:pic>
      <p:pic>
        <p:nvPicPr>
          <p:cNvPr id="16" name="Picture 15">
            <a:extLst>
              <a:ext uri="{FF2B5EF4-FFF2-40B4-BE49-F238E27FC236}">
                <a16:creationId xmlns:a16="http://schemas.microsoft.com/office/drawing/2014/main" id="{15C87389-CD34-4569-A22F-53240EA1A1E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3376" t="6829" r="5792" b="5299"/>
          <a:stretch/>
        </p:blipFill>
        <p:spPr>
          <a:xfrm>
            <a:off x="3505200" y="819150"/>
            <a:ext cx="3065511" cy="1751475"/>
          </a:xfrm>
          <a:prstGeom prst="rect">
            <a:avLst/>
          </a:prstGeom>
        </p:spPr>
      </p:pic>
      <p:sp>
        <p:nvSpPr>
          <p:cNvPr id="17" name="TextBox 16">
            <a:extLst>
              <a:ext uri="{FF2B5EF4-FFF2-40B4-BE49-F238E27FC236}">
                <a16:creationId xmlns:a16="http://schemas.microsoft.com/office/drawing/2014/main" id="{8FD1F2CE-B994-49C6-B16B-55774864CDEF}"/>
              </a:ext>
            </a:extLst>
          </p:cNvPr>
          <p:cNvSpPr txBox="1"/>
          <p:nvPr/>
        </p:nvSpPr>
        <p:spPr>
          <a:xfrm>
            <a:off x="380685" y="2723338"/>
            <a:ext cx="1524315" cy="253916"/>
          </a:xfrm>
          <a:prstGeom prst="rect">
            <a:avLst/>
          </a:prstGeom>
          <a:noFill/>
        </p:spPr>
        <p:txBody>
          <a:bodyPr wrap="square" rtlCol="0">
            <a:spAutoFit/>
          </a:bodyPr>
          <a:lstStyle/>
          <a:p>
            <a:r>
              <a:rPr lang="en-US" sz="1050" dirty="0">
                <a:solidFill>
                  <a:schemeClr val="bg1"/>
                </a:solidFill>
              </a:rPr>
              <a:t>L3 at coating vendor</a:t>
            </a:r>
          </a:p>
        </p:txBody>
      </p:sp>
      <p:sp>
        <p:nvSpPr>
          <p:cNvPr id="18" name="TextBox 17">
            <a:extLst>
              <a:ext uri="{FF2B5EF4-FFF2-40B4-BE49-F238E27FC236}">
                <a16:creationId xmlns:a16="http://schemas.microsoft.com/office/drawing/2014/main" id="{A7F2E055-9EFF-49DC-B211-938B03546569}"/>
              </a:ext>
            </a:extLst>
          </p:cNvPr>
          <p:cNvSpPr txBox="1"/>
          <p:nvPr/>
        </p:nvSpPr>
        <p:spPr>
          <a:xfrm>
            <a:off x="3505200" y="590550"/>
            <a:ext cx="2366353" cy="253916"/>
          </a:xfrm>
          <a:prstGeom prst="rect">
            <a:avLst/>
          </a:prstGeom>
          <a:noFill/>
        </p:spPr>
        <p:txBody>
          <a:bodyPr wrap="none" rtlCol="0">
            <a:spAutoFit/>
          </a:bodyPr>
          <a:lstStyle/>
          <a:p>
            <a:r>
              <a:rPr lang="en-US" sz="1050" dirty="0"/>
              <a:t>L3 assembly prepared for measurement</a:t>
            </a:r>
          </a:p>
        </p:txBody>
      </p:sp>
    </p:spTree>
    <p:extLst>
      <p:ext uri="{BB962C8B-B14F-4D97-AF65-F5344CB8AC3E}">
        <p14:creationId xmlns:p14="http://schemas.microsoft.com/office/powerpoint/2010/main" val="4238922196"/>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F2C0C409D15846B22A3E28E5C3867E" ma:contentTypeVersion="11" ma:contentTypeDescription="Create a new document." ma:contentTypeScope="" ma:versionID="c37ba274b4a2db4307b6c7c77a2367d1">
  <xsd:schema xmlns:xsd="http://www.w3.org/2001/XMLSchema" xmlns:xs="http://www.w3.org/2001/XMLSchema" xmlns:p="http://schemas.microsoft.com/office/2006/metadata/properties" xmlns:ns3="ab285c80-b7af-46e7-b9bb-054acdb0c384" xmlns:ns4="39d22158-14c6-450f-a1b3-cc39ff917f42" targetNamespace="http://schemas.microsoft.com/office/2006/metadata/properties" ma:root="true" ma:fieldsID="44754c9091d36fde1f57915442d0aaf1" ns3:_="" ns4:_="">
    <xsd:import namespace="ab285c80-b7af-46e7-b9bb-054acdb0c384"/>
    <xsd:import namespace="39d22158-14c6-450f-a1b3-cc39ff917f4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85c80-b7af-46e7-b9bb-054acdb0c38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d22158-14c6-450f-a1b3-cc39ff917f4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DF0C17-C03C-493F-BA17-B8C43AEFD345}">
  <ds:schemaRefs>
    <ds:schemaRef ds:uri="http://schemas.microsoft.com/sharepoint/v3/contenttype/forms"/>
  </ds:schemaRefs>
</ds:datastoreItem>
</file>

<file path=customXml/itemProps2.xml><?xml version="1.0" encoding="utf-8"?>
<ds:datastoreItem xmlns:ds="http://schemas.openxmlformats.org/officeDocument/2006/customXml" ds:itemID="{729FC97F-7958-44A7-AC2A-4A230ABFC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285c80-b7af-46e7-b9bb-054acdb0c384"/>
    <ds:schemaRef ds:uri="39d22158-14c6-450f-a1b3-cc39ff917f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803299-8573-41C0-86B5-ABA098C0A7D6}">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ab285c80-b7af-46e7-b9bb-054acdb0c384"/>
    <ds:schemaRef ds:uri="http://schemas.openxmlformats.org/package/2006/metadata/core-properties"/>
    <ds:schemaRef ds:uri="39d22158-14c6-450f-a1b3-cc39ff917f4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Document-25506 (5)</Template>
  <TotalTime>338</TotalTime>
  <Words>2932</Words>
  <Application>Microsoft Office PowerPoint</Application>
  <PresentationFormat>On-screen Show (16:9)</PresentationFormat>
  <Paragraphs>677</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Lucida Grande</vt:lpstr>
      <vt:lpstr>Times New Roman</vt:lpstr>
      <vt:lpstr>Wingdings</vt:lpstr>
      <vt:lpstr>Legacy 169 JSR2017</vt:lpstr>
      <vt:lpstr>LSST Camera Optics Sub-System Status  Justin Wolfe LSST Camera Optics Sub-System Manager  NSF/DOE Joint Status Review August 27-30, 2019 </vt:lpstr>
      <vt:lpstr>Outline</vt:lpstr>
      <vt:lpstr>Introduction and Scope</vt:lpstr>
      <vt:lpstr>Major Camera Elements</vt:lpstr>
      <vt:lpstr>Optics Subsystem is responsible for three major Camera components: the L1-L2 Assembly, L3 Assembly and Filters</vt:lpstr>
      <vt:lpstr>Recent Accomplishments &amp; Notable Outcomes</vt:lpstr>
      <vt:lpstr>Optics Progress in 2018-2019</vt:lpstr>
      <vt:lpstr>PowerPoint Presentation</vt:lpstr>
      <vt:lpstr>L3 Assembly design/fabrication status</vt:lpstr>
      <vt:lpstr>PowerPoint Presentation</vt:lpstr>
      <vt:lpstr>PowerPoint Presentation</vt:lpstr>
      <vt:lpstr>Risks and Mitigations</vt:lpstr>
      <vt:lpstr>Definition of Risk and Risk Analysis</vt:lpstr>
      <vt:lpstr>Standardized risk management processes are used to manage CB&amp;S risks</vt:lpstr>
      <vt:lpstr>Optics top 10 risks as of May 2019</vt:lpstr>
      <vt:lpstr>Optics Key Risks Retired/Accepted </vt:lpstr>
      <vt:lpstr>Hazards</vt:lpstr>
      <vt:lpstr>Hazard Analysis</vt:lpstr>
      <vt:lpstr>Hazards are fully identified and mitigated</vt:lpstr>
      <vt:lpstr>Integrated Safety Management practices are applied and hazards are tracked</vt:lpstr>
      <vt:lpstr>Programmatic Status</vt:lpstr>
      <vt:lpstr>Optics Organization (2018-2019)</vt:lpstr>
      <vt:lpstr>Optics Summary Schedule</vt:lpstr>
      <vt:lpstr>Optics Performance as of May 2019</vt:lpstr>
      <vt:lpstr>Optics performance trend</vt:lpstr>
      <vt:lpstr>Optics Estimate to complete status</vt:lpstr>
      <vt:lpstr>Upcoming Major Milestones – 6 month look ahead</vt:lpstr>
      <vt:lpstr>Summary</vt:lpstr>
      <vt:lpstr>Summary</vt:lpstr>
      <vt:lpstr>Supporting Material</vt:lpstr>
      <vt:lpstr>Key Documents are Available on “Additional Docs” Tab in Confluence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Riot, Vincent J.</cp:lastModifiedBy>
  <cp:revision>12</cp:revision>
  <dcterms:created xsi:type="dcterms:W3CDTF">2018-04-26T20:33:17Z</dcterms:created>
  <dcterms:modified xsi:type="dcterms:W3CDTF">2019-07-30T00:00:26Z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0x0101002DF2C0C409D15846B22A3E28E5C3867E</vt:lpwstr>
  </property>
</Properties>
</file>