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1" r:id="rId1"/>
  </p:sldMasterIdLst>
  <p:notesMasterIdLst>
    <p:notesMasterId r:id="rId57"/>
  </p:notesMasterIdLst>
  <p:sldIdLst>
    <p:sldId id="838" r:id="rId2"/>
    <p:sldId id="345" r:id="rId3"/>
    <p:sldId id="364" r:id="rId4"/>
    <p:sldId id="365" r:id="rId5"/>
    <p:sldId id="367" r:id="rId6"/>
    <p:sldId id="368" r:id="rId7"/>
    <p:sldId id="366" r:id="rId8"/>
    <p:sldId id="840" r:id="rId9"/>
    <p:sldId id="369" r:id="rId10"/>
    <p:sldId id="370" r:id="rId11"/>
    <p:sldId id="371" r:id="rId12"/>
    <p:sldId id="379" r:id="rId13"/>
    <p:sldId id="375" r:id="rId14"/>
    <p:sldId id="839" r:id="rId15"/>
    <p:sldId id="851" r:id="rId16"/>
    <p:sldId id="380" r:id="rId17"/>
    <p:sldId id="381" r:id="rId18"/>
    <p:sldId id="382" r:id="rId19"/>
    <p:sldId id="383" r:id="rId20"/>
    <p:sldId id="395" r:id="rId21"/>
    <p:sldId id="396" r:id="rId22"/>
    <p:sldId id="850" r:id="rId23"/>
    <p:sldId id="385" r:id="rId24"/>
    <p:sldId id="772" r:id="rId25"/>
    <p:sldId id="386" r:id="rId26"/>
    <p:sldId id="387" r:id="rId27"/>
    <p:sldId id="849" r:id="rId28"/>
    <p:sldId id="388" r:id="rId29"/>
    <p:sldId id="391" r:id="rId30"/>
    <p:sldId id="392" r:id="rId31"/>
    <p:sldId id="393" r:id="rId32"/>
    <p:sldId id="394" r:id="rId33"/>
    <p:sldId id="842" r:id="rId34"/>
    <p:sldId id="376" r:id="rId35"/>
    <p:sldId id="778" r:id="rId36"/>
    <p:sldId id="779" r:id="rId37"/>
    <p:sldId id="358" r:id="rId38"/>
    <p:sldId id="843" r:id="rId39"/>
    <p:sldId id="347" r:id="rId40"/>
    <p:sldId id="844" r:id="rId41"/>
    <p:sldId id="845" r:id="rId42"/>
    <p:sldId id="773" r:id="rId43"/>
    <p:sldId id="846" r:id="rId44"/>
    <p:sldId id="332" r:id="rId45"/>
    <p:sldId id="333" r:id="rId46"/>
    <p:sldId id="847" r:id="rId47"/>
    <p:sldId id="848" r:id="rId48"/>
    <p:sldId id="776" r:id="rId49"/>
    <p:sldId id="777" r:id="rId50"/>
    <p:sldId id="352" r:id="rId51"/>
    <p:sldId id="353" r:id="rId52"/>
    <p:sldId id="855" r:id="rId53"/>
    <p:sldId id="854" r:id="rId54"/>
    <p:sldId id="354" r:id="rId55"/>
    <p:sldId id="856" r:id="rId56"/>
  </p:sldIdLst>
  <p:sldSz cx="9144000" cy="5143500" type="screen16x9"/>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7241" autoAdjust="0"/>
    <p:restoredTop sz="94694"/>
  </p:normalViewPr>
  <p:slideViewPr>
    <p:cSldViewPr>
      <p:cViewPr varScale="1">
        <p:scale>
          <a:sx n="161" d="100"/>
          <a:sy n="161" d="100"/>
        </p:scale>
        <p:origin x="1312" y="200"/>
      </p:cViewPr>
      <p:guideLst>
        <p:guide orient="horz" pos="162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presProps" Target="presProps.xml"/><Relationship Id="rId5" Type="http://schemas.openxmlformats.org/officeDocument/2006/relationships/slide" Target="slides/slide4.xml"/><Relationship Id="rId61" Type="http://schemas.openxmlformats.org/officeDocument/2006/relationships/tableStyles" Target="tableStyles.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viewProps" Target="viewProp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notesMaster" Target="notesMasters/notesMaster1.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C2251CE6-D8FA-8B4F-9171-0E74411A18AB}" type="datetimeFigureOut">
              <a:rPr lang="en-US" smtClean="0"/>
              <a:t>7/26/19</a:t>
            </a:fld>
            <a:endParaRPr lang="en-US" dirty="0"/>
          </a:p>
        </p:txBody>
      </p:sp>
      <p:sp>
        <p:nvSpPr>
          <p:cNvPr id="4" name="Slide Image Placeholder 3"/>
          <p:cNvSpPr>
            <a:spLocks noGrp="1" noRot="1" noChangeAspect="1"/>
          </p:cNvSpPr>
          <p:nvPr>
            <p:ph type="sldImg" idx="2"/>
          </p:nvPr>
        </p:nvSpPr>
        <p:spPr>
          <a:xfrm>
            <a:off x="381000" y="685800"/>
            <a:ext cx="6096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3F1797BD-0351-BA47-94F8-DCB2E288DF17}" type="slidenum">
              <a:rPr lang="en-US" smtClean="0"/>
              <a:t>‹#›</a:t>
            </a:fld>
            <a:endParaRPr lang="en-US" dirty="0"/>
          </a:p>
        </p:txBody>
      </p:sp>
    </p:spTree>
    <p:extLst>
      <p:ext uri="{BB962C8B-B14F-4D97-AF65-F5344CB8AC3E}">
        <p14:creationId xmlns:p14="http://schemas.microsoft.com/office/powerpoint/2010/main" val="1373224770"/>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34359B3-8557-47EF-9573-507BE87390A3}" type="slidenum">
              <a:rPr lang="en-US" smtClean="0"/>
              <a:t>4</a:t>
            </a:fld>
            <a:endParaRPr lang="en-US" dirty="0"/>
          </a:p>
        </p:txBody>
      </p:sp>
    </p:spTree>
    <p:extLst>
      <p:ext uri="{BB962C8B-B14F-4D97-AF65-F5344CB8AC3E}">
        <p14:creationId xmlns:p14="http://schemas.microsoft.com/office/powerpoint/2010/main" val="42739154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34359B3-8557-47EF-9573-507BE87390A3}" type="slidenum">
              <a:rPr lang="en-US" smtClean="0"/>
              <a:t>9</a:t>
            </a:fld>
            <a:endParaRPr lang="en-US" dirty="0"/>
          </a:p>
        </p:txBody>
      </p:sp>
    </p:spTree>
    <p:extLst>
      <p:ext uri="{BB962C8B-B14F-4D97-AF65-F5344CB8AC3E}">
        <p14:creationId xmlns:p14="http://schemas.microsoft.com/office/powerpoint/2010/main" val="126991303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34359B3-8557-47EF-9573-507BE87390A3}" type="slidenum">
              <a:rPr lang="en-US" smtClean="0"/>
              <a:t>28</a:t>
            </a:fld>
            <a:endParaRPr lang="en-US" dirty="0"/>
          </a:p>
        </p:txBody>
      </p:sp>
    </p:spTree>
    <p:extLst>
      <p:ext uri="{BB962C8B-B14F-4D97-AF65-F5344CB8AC3E}">
        <p14:creationId xmlns:p14="http://schemas.microsoft.com/office/powerpoint/2010/main" val="327071360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2"/>
          <p:cNvSpPr>
            <a:spLocks noGrp="1" noRot="1" noChangeAspect="1" noChangeArrowheads="1" noTextEdit="1"/>
          </p:cNvSpPr>
          <p:nvPr>
            <p:ph type="sldImg"/>
          </p:nvPr>
        </p:nvSpPr>
        <p:spPr>
          <a:ln/>
        </p:spPr>
      </p:sp>
      <p:sp>
        <p:nvSpPr>
          <p:cNvPr id="12291" name="Rectangle 3"/>
          <p:cNvSpPr>
            <a:spLocks noGrp="1" noChangeArrowheads="1"/>
          </p:cNvSpPr>
          <p:nvPr>
            <p:ph type="body" idx="1"/>
          </p:nvPr>
        </p:nvSpPr>
        <p:spPr>
          <a:noFill/>
          <a:ln/>
        </p:spPr>
        <p:txBody>
          <a:bodyPr/>
          <a:lstStyle/>
          <a:p>
            <a:endParaRPr lang="en-US" dirty="0">
              <a:latin typeface="Arial" charset="0"/>
              <a:ea typeface="ＭＳ Ｐゴシック" pitchFamily="34" charset="-128"/>
            </a:endParaRPr>
          </a:p>
        </p:txBody>
      </p:sp>
    </p:spTree>
    <p:extLst>
      <p:ext uri="{BB962C8B-B14F-4D97-AF65-F5344CB8AC3E}">
        <p14:creationId xmlns:p14="http://schemas.microsoft.com/office/powerpoint/2010/main" val="100849416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F1797BD-0351-BA47-94F8-DCB2E288DF17}" type="slidenum">
              <a:rPr lang="en-US" smtClean="0"/>
              <a:t>44</a:t>
            </a:fld>
            <a:endParaRPr lang="en-US" dirty="0"/>
          </a:p>
        </p:txBody>
      </p:sp>
    </p:spTree>
    <p:extLst>
      <p:ext uri="{BB962C8B-B14F-4D97-AF65-F5344CB8AC3E}">
        <p14:creationId xmlns:p14="http://schemas.microsoft.com/office/powerpoint/2010/main" val="255596765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1AF1A68-9488-4ED3-B5BB-4A92097A9374}" type="slidenum">
              <a:rPr lang="en-US" smtClean="0"/>
              <a:pPr/>
              <a:t>47</a:t>
            </a:fld>
            <a:endParaRPr lang="en-US" dirty="0"/>
          </a:p>
        </p:txBody>
      </p:sp>
    </p:spTree>
    <p:extLst>
      <p:ext uri="{BB962C8B-B14F-4D97-AF65-F5344CB8AC3E}">
        <p14:creationId xmlns:p14="http://schemas.microsoft.com/office/powerpoint/2010/main" val="274181587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1AF1A68-9488-4ED3-B5BB-4A92097A9374}" type="slidenum">
              <a:rPr lang="en-US" smtClean="0"/>
              <a:pPr/>
              <a:t>48</a:t>
            </a:fld>
            <a:endParaRPr lang="en-US" dirty="0"/>
          </a:p>
        </p:txBody>
      </p:sp>
    </p:spTree>
    <p:extLst>
      <p:ext uri="{BB962C8B-B14F-4D97-AF65-F5344CB8AC3E}">
        <p14:creationId xmlns:p14="http://schemas.microsoft.com/office/powerpoint/2010/main" val="114544869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D1AF1A68-9488-4ED3-B5BB-4A92097A9374}" type="slidenum">
              <a:rPr lang="en-US" smtClean="0"/>
              <a:pPr/>
              <a:t>49</a:t>
            </a:fld>
            <a:endParaRPr lang="en-US" dirty="0"/>
          </a:p>
        </p:txBody>
      </p:sp>
    </p:spTree>
    <p:extLst>
      <p:ext uri="{BB962C8B-B14F-4D97-AF65-F5344CB8AC3E}">
        <p14:creationId xmlns:p14="http://schemas.microsoft.com/office/powerpoint/2010/main" val="348129719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3F1797BD-0351-BA47-94F8-DCB2E288DF17}" type="slidenum">
              <a:rPr lang="en-US" smtClean="0"/>
              <a:t>52</a:t>
            </a:fld>
            <a:endParaRPr lang="en-US" dirty="0"/>
          </a:p>
        </p:txBody>
      </p:sp>
    </p:spTree>
    <p:extLst>
      <p:ext uri="{BB962C8B-B14F-4D97-AF65-F5344CB8AC3E}">
        <p14:creationId xmlns:p14="http://schemas.microsoft.com/office/powerpoint/2010/main" val="3742125686"/>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10.tif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13.jpe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15.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cSld name="Main Title Layout">
    <p:spTree>
      <p:nvGrpSpPr>
        <p:cNvPr id="1" name=""/>
        <p:cNvGrpSpPr/>
        <p:nvPr/>
      </p:nvGrpSpPr>
      <p:grpSpPr>
        <a:xfrm>
          <a:off x="0" y="0"/>
          <a:ext cx="0" cy="0"/>
          <a:chOff x="0" y="0"/>
          <a:chExt cx="0" cy="0"/>
        </a:xfrm>
      </p:grpSpPr>
      <p:pic>
        <p:nvPicPr>
          <p:cNvPr id="9" name="Picture 8" descr="Tele11-2012.jpg"/>
          <p:cNvPicPr>
            <a:picLocks noChangeAspect="1"/>
          </p:cNvPicPr>
          <p:nvPr userDrawn="1"/>
        </p:nvPicPr>
        <p:blipFill>
          <a:blip r:embed="rId2"/>
          <a:stretch>
            <a:fillRect/>
          </a:stretch>
        </p:blipFill>
        <p:spPr>
          <a:xfrm>
            <a:off x="0" y="0"/>
            <a:ext cx="9144000" cy="5143500"/>
          </a:xfrm>
          <a:prstGeom prst="rect">
            <a:avLst/>
          </a:prstGeom>
        </p:spPr>
      </p:pic>
      <p:sp>
        <p:nvSpPr>
          <p:cNvPr id="4" name="Title 1"/>
          <p:cNvSpPr>
            <a:spLocks noGrp="1"/>
          </p:cNvSpPr>
          <p:nvPr>
            <p:ph type="ctrTitle"/>
          </p:nvPr>
        </p:nvSpPr>
        <p:spPr>
          <a:xfrm>
            <a:off x="685800" y="886327"/>
            <a:ext cx="7772400" cy="2334872"/>
          </a:xfrm>
        </p:spPr>
        <p:txBody>
          <a:bodyPr/>
          <a:lstStyle>
            <a:lvl1pPr algn="r">
              <a:defRPr b="1">
                <a:solidFill>
                  <a:schemeClr val="tx2"/>
                </a:solidFill>
              </a:defRPr>
            </a:lvl1pPr>
          </a:lstStyle>
          <a:p>
            <a:r>
              <a:rPr lang="en-US"/>
              <a:t>Click to edit Master title style</a:t>
            </a:r>
            <a:endParaRPr lang="en-US" dirty="0"/>
          </a:p>
        </p:txBody>
      </p:sp>
      <p:sp>
        <p:nvSpPr>
          <p:cNvPr id="6" name="TextBox 5"/>
          <p:cNvSpPr txBox="1"/>
          <p:nvPr/>
        </p:nvSpPr>
        <p:spPr>
          <a:xfrm>
            <a:off x="457200" y="4877860"/>
            <a:ext cx="8229600" cy="246221"/>
          </a:xfrm>
          <a:prstGeom prst="rect">
            <a:avLst/>
          </a:prstGeom>
          <a:noFill/>
        </p:spPr>
        <p:txBody>
          <a:bodyPr>
            <a:spAutoFit/>
          </a:bodyPr>
          <a:lstStyle/>
          <a:p>
            <a:pPr algn="ctr">
              <a:defRPr/>
            </a:pPr>
            <a:r>
              <a:rPr lang="en-US" sz="1000" dirty="0">
                <a:solidFill>
                  <a:schemeClr val="bg1"/>
                </a:solidFill>
                <a:latin typeface="Calibri" charset="0"/>
              </a:rPr>
              <a:t>Joint Status Review • Tucson • </a:t>
            </a:r>
            <a:r>
              <a:rPr lang="en-US" sz="1000" baseline="0" dirty="0">
                <a:solidFill>
                  <a:schemeClr val="bg1"/>
                </a:solidFill>
                <a:latin typeface="Calibri" charset="0"/>
              </a:rPr>
              <a:t>August 27th – 30th</a:t>
            </a:r>
            <a:endParaRPr lang="en-US" sz="1000" dirty="0">
              <a:solidFill>
                <a:schemeClr val="bg1"/>
              </a:solidFill>
              <a:latin typeface="Calibri" charset="0"/>
            </a:endParaRPr>
          </a:p>
        </p:txBody>
      </p:sp>
      <p:pic>
        <p:nvPicPr>
          <p:cNvPr id="7" name="Picture 10" descr="LogoW-ShadowTransBack.png"/>
          <p:cNvPicPr>
            <a:picLocks noChangeAspect="1"/>
          </p:cNvPicPr>
          <p:nvPr userDrawn="1"/>
        </p:nvPicPr>
        <p:blipFill>
          <a:blip r:embed="rId3"/>
          <a:stretch>
            <a:fillRect/>
          </a:stretch>
        </p:blipFill>
        <p:spPr bwMode="auto">
          <a:xfrm>
            <a:off x="7354214" y="-19050"/>
            <a:ext cx="1484986" cy="836371"/>
          </a:xfrm>
          <a:prstGeom prst="rect">
            <a:avLst/>
          </a:prstGeom>
          <a:noFill/>
          <a:ln w="9525">
            <a:noFill/>
            <a:miter lim="800000"/>
            <a:headEnd/>
            <a:tailEnd/>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One Column Layout">
    <p:spTree>
      <p:nvGrpSpPr>
        <p:cNvPr id="1" name=""/>
        <p:cNvGrpSpPr/>
        <p:nvPr/>
      </p:nvGrpSpPr>
      <p:grpSpPr>
        <a:xfrm>
          <a:off x="0" y="0"/>
          <a:ext cx="0" cy="0"/>
          <a:chOff x="0" y="0"/>
          <a:chExt cx="0" cy="0"/>
        </a:xfrm>
      </p:grpSpPr>
      <p:sp>
        <p:nvSpPr>
          <p:cNvPr id="5" name="Text Placeholder 2"/>
          <p:cNvSpPr>
            <a:spLocks noGrp="1"/>
          </p:cNvSpPr>
          <p:nvPr>
            <p:ph type="body" idx="1"/>
          </p:nvPr>
        </p:nvSpPr>
        <p:spPr bwMode="auto">
          <a:xfrm>
            <a:off x="457200" y="760810"/>
            <a:ext cx="8229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11" name="Group 10"/>
          <p:cNvGrpSpPr/>
          <p:nvPr userDrawn="1"/>
        </p:nvGrpSpPr>
        <p:grpSpPr>
          <a:xfrm>
            <a:off x="66676" y="-19050"/>
            <a:ext cx="9028113" cy="836371"/>
            <a:chOff x="66676" y="-19050"/>
            <a:chExt cx="9028113" cy="836371"/>
          </a:xfrm>
        </p:grpSpPr>
        <p:pic>
          <p:nvPicPr>
            <p:cNvPr id="9"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0" name="Straight Connector 9"/>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pic>
        <p:nvPicPr>
          <p:cNvPr id="12" name="Picture 10"/>
          <p:cNvPicPr>
            <a:picLocks noChangeAspect="1"/>
          </p:cNvPicPr>
          <p:nvPr userDrawn="1"/>
        </p:nvPicPr>
        <p:blipFill>
          <a:blip r:embed="rId3" cstate="print"/>
          <a:stretch>
            <a:fillRect/>
          </a:stretch>
        </p:blipFill>
        <p:spPr bwMode="auto">
          <a:xfrm>
            <a:off x="152400" y="67516"/>
            <a:ext cx="810260" cy="625856"/>
          </a:xfrm>
          <a:prstGeom prst="rect">
            <a:avLst/>
          </a:prstGeom>
          <a:noFill/>
          <a:ln w="9525">
            <a:noFill/>
            <a:miter lim="800000"/>
            <a:headEnd/>
            <a:tailEnd/>
          </a:ln>
        </p:spPr>
      </p:pic>
      <p:sp>
        <p:nvSpPr>
          <p:cNvPr id="13" name="Title 1"/>
          <p:cNvSpPr>
            <a:spLocks noGrp="1"/>
          </p:cNvSpPr>
          <p:nvPr>
            <p:ph type="title"/>
          </p:nvPr>
        </p:nvSpPr>
        <p:spPr>
          <a:xfrm>
            <a:off x="1752600" y="133350"/>
            <a:ext cx="5638800" cy="417910"/>
          </a:xfrm>
        </p:spPr>
        <p:txBody>
          <a:bodyPr/>
          <a:lstStyle/>
          <a:p>
            <a:r>
              <a:rPr lang="en-US"/>
              <a:t>Click to edit Master title style</a:t>
            </a:r>
            <a:endParaRPr lang="en-US" dirty="0"/>
          </a:p>
        </p:txBody>
      </p:sp>
    </p:spTree>
    <p:extLst>
      <p:ext uri="{BB962C8B-B14F-4D97-AF65-F5344CB8AC3E}">
        <p14:creationId xmlns:p14="http://schemas.microsoft.com/office/powerpoint/2010/main" val="389016104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1_One Column Layout">
    <p:spTree>
      <p:nvGrpSpPr>
        <p:cNvPr id="1" name=""/>
        <p:cNvGrpSpPr/>
        <p:nvPr/>
      </p:nvGrpSpPr>
      <p:grpSpPr>
        <a:xfrm>
          <a:off x="0" y="0"/>
          <a:ext cx="0" cy="0"/>
          <a:chOff x="0" y="0"/>
          <a:chExt cx="0" cy="0"/>
        </a:xfrm>
      </p:grpSpPr>
      <p:sp>
        <p:nvSpPr>
          <p:cNvPr id="2" name="Title 1"/>
          <p:cNvSpPr>
            <a:spLocks noGrp="1"/>
          </p:cNvSpPr>
          <p:nvPr>
            <p:ph type="title"/>
          </p:nvPr>
        </p:nvSpPr>
        <p:spPr>
          <a:xfrm>
            <a:off x="1790700" y="133350"/>
            <a:ext cx="5562600" cy="417910"/>
          </a:xfrm>
        </p:spPr>
        <p:txBody>
          <a:bodyPr/>
          <a:lstStyle/>
          <a:p>
            <a:r>
              <a:rPr lang="en-US"/>
              <a:t>Click to edit Master title style</a:t>
            </a:r>
          </a:p>
        </p:txBody>
      </p:sp>
      <p:sp>
        <p:nvSpPr>
          <p:cNvPr id="5" name="Text Placeholder 2"/>
          <p:cNvSpPr>
            <a:spLocks noGrp="1"/>
          </p:cNvSpPr>
          <p:nvPr>
            <p:ph type="body" idx="1"/>
          </p:nvPr>
        </p:nvSpPr>
        <p:spPr bwMode="auto">
          <a:xfrm>
            <a:off x="457200" y="760810"/>
            <a:ext cx="8229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10" name="Group 9"/>
          <p:cNvGrpSpPr/>
          <p:nvPr userDrawn="1"/>
        </p:nvGrpSpPr>
        <p:grpSpPr>
          <a:xfrm>
            <a:off x="66676" y="-19050"/>
            <a:ext cx="9028113" cy="836371"/>
            <a:chOff x="66676" y="-19050"/>
            <a:chExt cx="9028113" cy="836371"/>
          </a:xfrm>
        </p:grpSpPr>
        <p:pic>
          <p:nvPicPr>
            <p:cNvPr id="11"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2" name="Straight Connector 11"/>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pic>
        <p:nvPicPr>
          <p:cNvPr id="13" name="Picture 10"/>
          <p:cNvPicPr>
            <a:picLocks noChangeAspect="1"/>
          </p:cNvPicPr>
          <p:nvPr userDrawn="1"/>
        </p:nvPicPr>
        <p:blipFill>
          <a:blip r:embed="rId3"/>
          <a:stretch>
            <a:fillRect/>
          </a:stretch>
        </p:blipFill>
        <p:spPr bwMode="auto">
          <a:xfrm>
            <a:off x="304800" y="82296"/>
            <a:ext cx="1295400" cy="427482"/>
          </a:xfrm>
          <a:prstGeom prst="rect">
            <a:avLst/>
          </a:prstGeom>
          <a:noFill/>
          <a:ln w="9525">
            <a:noFill/>
            <a:miter lim="800000"/>
            <a:headEnd/>
            <a:tailEnd/>
          </a:ln>
        </p:spPr>
      </p:pic>
    </p:spTree>
    <p:extLst>
      <p:ext uri="{BB962C8B-B14F-4D97-AF65-F5344CB8AC3E}">
        <p14:creationId xmlns:p14="http://schemas.microsoft.com/office/powerpoint/2010/main" val="389016104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2_One Column Layout">
    <p:spTree>
      <p:nvGrpSpPr>
        <p:cNvPr id="1" name=""/>
        <p:cNvGrpSpPr/>
        <p:nvPr/>
      </p:nvGrpSpPr>
      <p:grpSpPr>
        <a:xfrm>
          <a:off x="0" y="0"/>
          <a:ext cx="0" cy="0"/>
          <a:chOff x="0" y="0"/>
          <a:chExt cx="0" cy="0"/>
        </a:xfrm>
      </p:grpSpPr>
      <p:sp>
        <p:nvSpPr>
          <p:cNvPr id="5" name="Text Placeholder 2"/>
          <p:cNvSpPr>
            <a:spLocks noGrp="1"/>
          </p:cNvSpPr>
          <p:nvPr>
            <p:ph type="body" idx="1"/>
          </p:nvPr>
        </p:nvSpPr>
        <p:spPr bwMode="auto">
          <a:xfrm>
            <a:off x="457200" y="760810"/>
            <a:ext cx="8229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cxnSp>
        <p:nvCxnSpPr>
          <p:cNvPr id="7" name="Straight Connector 6"/>
          <p:cNvCxnSpPr>
            <a:cxnSpLocks noChangeShapeType="1"/>
          </p:cNvCxnSpPr>
          <p:nvPr/>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nvGrpSpPr>
          <p:cNvPr id="9" name="Group 8"/>
          <p:cNvGrpSpPr/>
          <p:nvPr userDrawn="1"/>
        </p:nvGrpSpPr>
        <p:grpSpPr>
          <a:xfrm>
            <a:off x="66676" y="-19050"/>
            <a:ext cx="9028113" cy="836371"/>
            <a:chOff x="66676" y="-19050"/>
            <a:chExt cx="9028113" cy="836371"/>
          </a:xfrm>
        </p:grpSpPr>
        <p:pic>
          <p:nvPicPr>
            <p:cNvPr id="10"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1" name="Straight Connector 10"/>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
        <p:nvSpPr>
          <p:cNvPr id="12" name="Title 1"/>
          <p:cNvSpPr>
            <a:spLocks noGrp="1"/>
          </p:cNvSpPr>
          <p:nvPr>
            <p:ph type="title"/>
          </p:nvPr>
        </p:nvSpPr>
        <p:spPr>
          <a:xfrm>
            <a:off x="1790700" y="133350"/>
            <a:ext cx="5562600" cy="417910"/>
          </a:xfrm>
        </p:spPr>
        <p:txBody>
          <a:bodyPr/>
          <a:lstStyle/>
          <a:p>
            <a:r>
              <a:rPr lang="en-US"/>
              <a:t>Click to edit Master title style</a:t>
            </a:r>
          </a:p>
        </p:txBody>
      </p:sp>
      <p:pic>
        <p:nvPicPr>
          <p:cNvPr id="13" name="Picture 10"/>
          <p:cNvPicPr>
            <a:picLocks noChangeAspect="1"/>
          </p:cNvPicPr>
          <p:nvPr userDrawn="1"/>
        </p:nvPicPr>
        <p:blipFill>
          <a:blip r:embed="rId3"/>
          <a:stretch>
            <a:fillRect/>
          </a:stretch>
        </p:blipFill>
        <p:spPr bwMode="auto">
          <a:xfrm>
            <a:off x="457200" y="133351"/>
            <a:ext cx="1143000" cy="397564"/>
          </a:xfrm>
          <a:prstGeom prst="rect">
            <a:avLst/>
          </a:prstGeom>
          <a:noFill/>
          <a:ln w="9525">
            <a:noFill/>
            <a:miter lim="800000"/>
            <a:headEnd/>
            <a:tailEnd/>
          </a:ln>
        </p:spPr>
      </p:pic>
    </p:spTree>
    <p:extLst>
      <p:ext uri="{BB962C8B-B14F-4D97-AF65-F5344CB8AC3E}">
        <p14:creationId xmlns:p14="http://schemas.microsoft.com/office/powerpoint/2010/main" val="389016104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Two Column Layout">
    <p:spTree>
      <p:nvGrpSpPr>
        <p:cNvPr id="1" name=""/>
        <p:cNvGrpSpPr/>
        <p:nvPr/>
      </p:nvGrpSpPr>
      <p:grpSpPr>
        <a:xfrm>
          <a:off x="0" y="0"/>
          <a:ext cx="0" cy="0"/>
          <a:chOff x="0" y="0"/>
          <a:chExt cx="0" cy="0"/>
        </a:xfrm>
      </p:grpSpPr>
      <p:sp>
        <p:nvSpPr>
          <p:cNvPr id="4" name="Text Placeholder 2"/>
          <p:cNvSpPr>
            <a:spLocks noGrp="1"/>
          </p:cNvSpPr>
          <p:nvPr>
            <p:ph idx="1"/>
          </p:nvPr>
        </p:nvSpPr>
        <p:spPr bwMode="auto">
          <a:xfrm>
            <a:off x="457200" y="760810"/>
            <a:ext cx="4038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2"/>
          <p:cNvSpPr>
            <a:spLocks noGrp="1"/>
          </p:cNvSpPr>
          <p:nvPr>
            <p:ph idx="10"/>
          </p:nvPr>
        </p:nvSpPr>
        <p:spPr bwMode="auto">
          <a:xfrm>
            <a:off x="4724400" y="760810"/>
            <a:ext cx="3962400"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9" name="Group 8"/>
          <p:cNvGrpSpPr/>
          <p:nvPr userDrawn="1"/>
        </p:nvGrpSpPr>
        <p:grpSpPr>
          <a:xfrm>
            <a:off x="66676" y="-19050"/>
            <a:ext cx="9028113" cy="836371"/>
            <a:chOff x="66676" y="-19050"/>
            <a:chExt cx="9028113" cy="836371"/>
          </a:xfrm>
        </p:grpSpPr>
        <p:pic>
          <p:nvPicPr>
            <p:cNvPr id="10"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1" name="Straight Connector 10"/>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pic>
        <p:nvPicPr>
          <p:cNvPr id="13" name="Picture 10"/>
          <p:cNvPicPr>
            <a:picLocks noChangeAspect="1"/>
          </p:cNvPicPr>
          <p:nvPr userDrawn="1"/>
        </p:nvPicPr>
        <p:blipFill>
          <a:blip r:embed="rId3" cstate="print"/>
          <a:stretch>
            <a:fillRect/>
          </a:stretch>
        </p:blipFill>
        <p:spPr bwMode="auto">
          <a:xfrm>
            <a:off x="152400" y="67516"/>
            <a:ext cx="810260" cy="625856"/>
          </a:xfrm>
          <a:prstGeom prst="rect">
            <a:avLst/>
          </a:prstGeom>
          <a:noFill/>
          <a:ln w="9525">
            <a:noFill/>
            <a:miter lim="800000"/>
            <a:headEnd/>
            <a:tailEnd/>
          </a:ln>
        </p:spPr>
      </p:pic>
      <p:sp>
        <p:nvSpPr>
          <p:cNvPr id="15" name="Title 1"/>
          <p:cNvSpPr>
            <a:spLocks noGrp="1"/>
          </p:cNvSpPr>
          <p:nvPr>
            <p:ph type="title"/>
          </p:nvPr>
        </p:nvSpPr>
        <p:spPr>
          <a:xfrm>
            <a:off x="1695450" y="133350"/>
            <a:ext cx="5753100" cy="417910"/>
          </a:xfrm>
        </p:spPr>
        <p:txBody>
          <a:bodyPr/>
          <a:lstStyle/>
          <a:p>
            <a:r>
              <a:rPr lang="en-US"/>
              <a:t>Click to edit Master title style</a:t>
            </a:r>
          </a:p>
        </p:txBody>
      </p:sp>
    </p:spTree>
    <p:extLst>
      <p:ext uri="{BB962C8B-B14F-4D97-AF65-F5344CB8AC3E}">
        <p14:creationId xmlns:p14="http://schemas.microsoft.com/office/powerpoint/2010/main" val="285848225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1_Two Column Layou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4" name="Text Placeholder 2"/>
          <p:cNvSpPr>
            <a:spLocks noGrp="1"/>
          </p:cNvSpPr>
          <p:nvPr>
            <p:ph idx="1"/>
          </p:nvPr>
        </p:nvSpPr>
        <p:spPr bwMode="auto">
          <a:xfrm>
            <a:off x="457200" y="760810"/>
            <a:ext cx="4038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2"/>
          <p:cNvSpPr>
            <a:spLocks noGrp="1"/>
          </p:cNvSpPr>
          <p:nvPr>
            <p:ph idx="10"/>
          </p:nvPr>
        </p:nvSpPr>
        <p:spPr bwMode="auto">
          <a:xfrm>
            <a:off x="4724400" y="760810"/>
            <a:ext cx="3962400"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13" name="Group 12"/>
          <p:cNvGrpSpPr/>
          <p:nvPr userDrawn="1"/>
        </p:nvGrpSpPr>
        <p:grpSpPr>
          <a:xfrm>
            <a:off x="66676" y="-19050"/>
            <a:ext cx="9028113" cy="836371"/>
            <a:chOff x="66676" y="-19050"/>
            <a:chExt cx="9028113" cy="836371"/>
          </a:xfrm>
        </p:grpSpPr>
        <p:pic>
          <p:nvPicPr>
            <p:cNvPr id="14"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5" name="Straight Connector 14"/>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Tree>
    <p:extLst>
      <p:ext uri="{BB962C8B-B14F-4D97-AF65-F5344CB8AC3E}">
        <p14:creationId xmlns:p14="http://schemas.microsoft.com/office/powerpoint/2010/main" val="285848225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3_Two Column Layout">
    <p:spTree>
      <p:nvGrpSpPr>
        <p:cNvPr id="1" name=""/>
        <p:cNvGrpSpPr/>
        <p:nvPr/>
      </p:nvGrpSpPr>
      <p:grpSpPr>
        <a:xfrm>
          <a:off x="0" y="0"/>
          <a:ext cx="0" cy="0"/>
          <a:chOff x="0" y="0"/>
          <a:chExt cx="0" cy="0"/>
        </a:xfrm>
      </p:grpSpPr>
      <p:sp>
        <p:nvSpPr>
          <p:cNvPr id="4" name="Text Placeholder 2"/>
          <p:cNvSpPr>
            <a:spLocks noGrp="1"/>
          </p:cNvSpPr>
          <p:nvPr>
            <p:ph idx="1"/>
          </p:nvPr>
        </p:nvSpPr>
        <p:spPr bwMode="auto">
          <a:xfrm>
            <a:off x="457200" y="760810"/>
            <a:ext cx="4038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2"/>
          <p:cNvSpPr>
            <a:spLocks noGrp="1"/>
          </p:cNvSpPr>
          <p:nvPr>
            <p:ph idx="10"/>
          </p:nvPr>
        </p:nvSpPr>
        <p:spPr bwMode="auto">
          <a:xfrm>
            <a:off x="4724400" y="760810"/>
            <a:ext cx="3962400"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10" name="Group 9"/>
          <p:cNvGrpSpPr/>
          <p:nvPr userDrawn="1"/>
        </p:nvGrpSpPr>
        <p:grpSpPr>
          <a:xfrm>
            <a:off x="66676" y="-19050"/>
            <a:ext cx="9028113" cy="836371"/>
            <a:chOff x="66676" y="-19050"/>
            <a:chExt cx="9028113" cy="836371"/>
          </a:xfrm>
        </p:grpSpPr>
        <p:pic>
          <p:nvPicPr>
            <p:cNvPr id="11"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2" name="Straight Connector 11"/>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pic>
        <p:nvPicPr>
          <p:cNvPr id="13" name="Picture 10"/>
          <p:cNvPicPr>
            <a:picLocks noChangeAspect="1"/>
          </p:cNvPicPr>
          <p:nvPr userDrawn="1"/>
        </p:nvPicPr>
        <p:blipFill>
          <a:blip r:embed="rId3"/>
          <a:stretch>
            <a:fillRect/>
          </a:stretch>
        </p:blipFill>
        <p:spPr bwMode="auto">
          <a:xfrm>
            <a:off x="304800" y="82296"/>
            <a:ext cx="1295400" cy="427482"/>
          </a:xfrm>
          <a:prstGeom prst="rect">
            <a:avLst/>
          </a:prstGeom>
          <a:noFill/>
          <a:ln w="9525">
            <a:noFill/>
            <a:miter lim="800000"/>
            <a:headEnd/>
            <a:tailEnd/>
          </a:ln>
        </p:spPr>
      </p:pic>
      <p:sp>
        <p:nvSpPr>
          <p:cNvPr id="14" name="Title 1"/>
          <p:cNvSpPr>
            <a:spLocks noGrp="1"/>
          </p:cNvSpPr>
          <p:nvPr>
            <p:ph type="title"/>
          </p:nvPr>
        </p:nvSpPr>
        <p:spPr>
          <a:xfrm>
            <a:off x="1790700" y="133350"/>
            <a:ext cx="5562600" cy="417910"/>
          </a:xfrm>
        </p:spPr>
        <p:txBody>
          <a:bodyPr/>
          <a:lstStyle/>
          <a:p>
            <a:r>
              <a:rPr lang="en-US"/>
              <a:t>Click to edit Master title style</a:t>
            </a:r>
          </a:p>
        </p:txBody>
      </p:sp>
    </p:spTree>
    <p:extLst>
      <p:ext uri="{BB962C8B-B14F-4D97-AF65-F5344CB8AC3E}">
        <p14:creationId xmlns:p14="http://schemas.microsoft.com/office/powerpoint/2010/main" val="28584822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preserve="1" userDrawn="1">
  <p:cSld name="2_Two Column Layout">
    <p:spTree>
      <p:nvGrpSpPr>
        <p:cNvPr id="1" name=""/>
        <p:cNvGrpSpPr/>
        <p:nvPr/>
      </p:nvGrpSpPr>
      <p:grpSpPr>
        <a:xfrm>
          <a:off x="0" y="0"/>
          <a:ext cx="0" cy="0"/>
          <a:chOff x="0" y="0"/>
          <a:chExt cx="0" cy="0"/>
        </a:xfrm>
      </p:grpSpPr>
      <p:sp>
        <p:nvSpPr>
          <p:cNvPr id="4" name="Text Placeholder 2"/>
          <p:cNvSpPr>
            <a:spLocks noGrp="1"/>
          </p:cNvSpPr>
          <p:nvPr>
            <p:ph idx="1"/>
          </p:nvPr>
        </p:nvSpPr>
        <p:spPr bwMode="auto">
          <a:xfrm>
            <a:off x="457200" y="760810"/>
            <a:ext cx="4038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2"/>
          <p:cNvSpPr>
            <a:spLocks noGrp="1"/>
          </p:cNvSpPr>
          <p:nvPr>
            <p:ph idx="10"/>
          </p:nvPr>
        </p:nvSpPr>
        <p:spPr bwMode="auto">
          <a:xfrm>
            <a:off x="4724400" y="760810"/>
            <a:ext cx="3962400"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grpSp>
        <p:nvGrpSpPr>
          <p:cNvPr id="10" name="Group 9"/>
          <p:cNvGrpSpPr/>
          <p:nvPr userDrawn="1"/>
        </p:nvGrpSpPr>
        <p:grpSpPr>
          <a:xfrm>
            <a:off x="66676" y="-19050"/>
            <a:ext cx="9028113" cy="836371"/>
            <a:chOff x="66676" y="-19050"/>
            <a:chExt cx="9028113" cy="836371"/>
          </a:xfrm>
        </p:grpSpPr>
        <p:pic>
          <p:nvPicPr>
            <p:cNvPr id="11"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2" name="Straight Connector 11"/>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
        <p:nvSpPr>
          <p:cNvPr id="13" name="Title 1"/>
          <p:cNvSpPr>
            <a:spLocks noGrp="1"/>
          </p:cNvSpPr>
          <p:nvPr>
            <p:ph type="title"/>
          </p:nvPr>
        </p:nvSpPr>
        <p:spPr>
          <a:xfrm>
            <a:off x="1790700" y="133350"/>
            <a:ext cx="5562600" cy="417910"/>
          </a:xfrm>
        </p:spPr>
        <p:txBody>
          <a:bodyPr/>
          <a:lstStyle/>
          <a:p>
            <a:r>
              <a:rPr lang="en-US"/>
              <a:t>Click to edit Master title style</a:t>
            </a:r>
          </a:p>
        </p:txBody>
      </p:sp>
      <p:pic>
        <p:nvPicPr>
          <p:cNvPr id="14" name="Picture 10"/>
          <p:cNvPicPr>
            <a:picLocks noChangeAspect="1"/>
          </p:cNvPicPr>
          <p:nvPr userDrawn="1"/>
        </p:nvPicPr>
        <p:blipFill>
          <a:blip r:embed="rId3"/>
          <a:stretch>
            <a:fillRect/>
          </a:stretch>
        </p:blipFill>
        <p:spPr bwMode="auto">
          <a:xfrm>
            <a:off x="457200" y="133351"/>
            <a:ext cx="1143000" cy="397564"/>
          </a:xfrm>
          <a:prstGeom prst="rect">
            <a:avLst/>
          </a:prstGeom>
          <a:noFill/>
          <a:ln w="9525">
            <a:noFill/>
            <a:miter lim="800000"/>
            <a:headEnd/>
            <a:tailEnd/>
          </a:ln>
        </p:spPr>
      </p:pic>
    </p:spTree>
    <p:extLst>
      <p:ext uri="{BB962C8B-B14F-4D97-AF65-F5344CB8AC3E}">
        <p14:creationId xmlns:p14="http://schemas.microsoft.com/office/powerpoint/2010/main" val="285848225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userDrawn="1">
  <p:cSld name="Title Only Layout">
    <p:spTree>
      <p:nvGrpSpPr>
        <p:cNvPr id="1" name=""/>
        <p:cNvGrpSpPr/>
        <p:nvPr/>
      </p:nvGrpSpPr>
      <p:grpSpPr>
        <a:xfrm>
          <a:off x="0" y="0"/>
          <a:ext cx="0" cy="0"/>
          <a:chOff x="0" y="0"/>
          <a:chExt cx="0" cy="0"/>
        </a:xfrm>
      </p:grpSpPr>
      <p:sp>
        <p:nvSpPr>
          <p:cNvPr id="2" name="Title 1"/>
          <p:cNvSpPr>
            <a:spLocks noGrp="1"/>
          </p:cNvSpPr>
          <p:nvPr>
            <p:ph type="title"/>
          </p:nvPr>
        </p:nvSpPr>
        <p:spPr>
          <a:xfrm>
            <a:off x="1593056" y="133350"/>
            <a:ext cx="5950744" cy="417910"/>
          </a:xfrm>
        </p:spPr>
        <p:txBody>
          <a:bodyPr/>
          <a:lstStyle/>
          <a:p>
            <a:r>
              <a:rPr lang="en-US"/>
              <a:t>Click to edit Master title style</a:t>
            </a:r>
            <a:endParaRPr lang="en-US" dirty="0"/>
          </a:p>
        </p:txBody>
      </p:sp>
      <p:grpSp>
        <p:nvGrpSpPr>
          <p:cNvPr id="6" name="Group 5"/>
          <p:cNvGrpSpPr/>
          <p:nvPr userDrawn="1"/>
        </p:nvGrpSpPr>
        <p:grpSpPr>
          <a:xfrm>
            <a:off x="66676" y="-19050"/>
            <a:ext cx="9028113" cy="836371"/>
            <a:chOff x="66676" y="-19050"/>
            <a:chExt cx="9028113" cy="836371"/>
          </a:xfrm>
        </p:grpSpPr>
        <p:pic>
          <p:nvPicPr>
            <p:cNvPr id="7"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8" name="Straight Connector 7"/>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4_Title Only Layout">
    <p:spTree>
      <p:nvGrpSpPr>
        <p:cNvPr id="1" name=""/>
        <p:cNvGrpSpPr/>
        <p:nvPr/>
      </p:nvGrpSpPr>
      <p:grpSpPr>
        <a:xfrm>
          <a:off x="0" y="0"/>
          <a:ext cx="0" cy="0"/>
          <a:chOff x="0" y="0"/>
          <a:chExt cx="0" cy="0"/>
        </a:xfrm>
      </p:grpSpPr>
      <p:cxnSp>
        <p:nvCxnSpPr>
          <p:cNvPr id="8" name="Straight Connector 7"/>
          <p:cNvCxnSpPr>
            <a:cxnSpLocks noChangeShapeType="1"/>
          </p:cNvCxnSpPr>
          <p:nvPr/>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nvGrpSpPr>
          <p:cNvPr id="10" name="Group 9"/>
          <p:cNvGrpSpPr/>
          <p:nvPr userDrawn="1"/>
        </p:nvGrpSpPr>
        <p:grpSpPr>
          <a:xfrm>
            <a:off x="66676" y="-19050"/>
            <a:ext cx="9028113" cy="836371"/>
            <a:chOff x="66676" y="-19050"/>
            <a:chExt cx="9028113" cy="836371"/>
          </a:xfrm>
        </p:grpSpPr>
        <p:pic>
          <p:nvPicPr>
            <p:cNvPr id="11"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12" name="Straight Connector 11"/>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
        <p:nvSpPr>
          <p:cNvPr id="13" name="Title 1"/>
          <p:cNvSpPr>
            <a:spLocks noGrp="1"/>
          </p:cNvSpPr>
          <p:nvPr>
            <p:ph type="title"/>
          </p:nvPr>
        </p:nvSpPr>
        <p:spPr>
          <a:xfrm>
            <a:off x="1733550" y="133350"/>
            <a:ext cx="5676900" cy="417910"/>
          </a:xfrm>
        </p:spPr>
        <p:txBody>
          <a:bodyPr/>
          <a:lstStyle/>
          <a:p>
            <a:r>
              <a:rPr lang="en-US"/>
              <a:t>Click to edit Master title style</a:t>
            </a:r>
          </a:p>
        </p:txBody>
      </p:sp>
      <p:pic>
        <p:nvPicPr>
          <p:cNvPr id="14" name="Picture 10"/>
          <p:cNvPicPr>
            <a:picLocks noChangeAspect="1"/>
          </p:cNvPicPr>
          <p:nvPr userDrawn="1"/>
        </p:nvPicPr>
        <p:blipFill>
          <a:blip r:embed="rId3" cstate="print"/>
          <a:stretch>
            <a:fillRect/>
          </a:stretch>
        </p:blipFill>
        <p:spPr bwMode="auto">
          <a:xfrm>
            <a:off x="152400" y="67516"/>
            <a:ext cx="810260" cy="625856"/>
          </a:xfrm>
          <a:prstGeom prst="rect">
            <a:avLst/>
          </a:prstGeom>
          <a:noFill/>
          <a:ln w="9525">
            <a:noFill/>
            <a:miter lim="800000"/>
            <a:headEnd/>
            <a:tailEnd/>
          </a:ln>
        </p:spPr>
      </p:pic>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5_Title Only Layout">
    <p:spTree>
      <p:nvGrpSpPr>
        <p:cNvPr id="1" name=""/>
        <p:cNvGrpSpPr/>
        <p:nvPr/>
      </p:nvGrpSpPr>
      <p:grpSpPr>
        <a:xfrm>
          <a:off x="0" y="0"/>
          <a:ext cx="0" cy="0"/>
          <a:chOff x="0" y="0"/>
          <a:chExt cx="0" cy="0"/>
        </a:xfrm>
      </p:grpSpPr>
      <p:grpSp>
        <p:nvGrpSpPr>
          <p:cNvPr id="7" name="Group 6"/>
          <p:cNvGrpSpPr/>
          <p:nvPr userDrawn="1"/>
        </p:nvGrpSpPr>
        <p:grpSpPr>
          <a:xfrm>
            <a:off x="66676" y="-19050"/>
            <a:ext cx="9028113" cy="836371"/>
            <a:chOff x="66676" y="-19050"/>
            <a:chExt cx="9028113" cy="836371"/>
          </a:xfrm>
        </p:grpSpPr>
        <p:pic>
          <p:nvPicPr>
            <p:cNvPr id="8"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9" name="Straight Connector 8"/>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sp>
        <p:nvSpPr>
          <p:cNvPr id="10" name="Title 1"/>
          <p:cNvSpPr>
            <a:spLocks noGrp="1"/>
          </p:cNvSpPr>
          <p:nvPr>
            <p:ph type="title"/>
          </p:nvPr>
        </p:nvSpPr>
        <p:spPr>
          <a:xfrm>
            <a:off x="1790700" y="133350"/>
            <a:ext cx="5562600" cy="417910"/>
          </a:xfrm>
        </p:spPr>
        <p:txBody>
          <a:bodyPr/>
          <a:lstStyle/>
          <a:p>
            <a:r>
              <a:rPr lang="en-US"/>
              <a:t>Click to edit Master title style</a:t>
            </a:r>
          </a:p>
        </p:txBody>
      </p:sp>
      <p:pic>
        <p:nvPicPr>
          <p:cNvPr id="11" name="Picture 10"/>
          <p:cNvPicPr>
            <a:picLocks noChangeAspect="1"/>
          </p:cNvPicPr>
          <p:nvPr userDrawn="1"/>
        </p:nvPicPr>
        <p:blipFill>
          <a:blip r:embed="rId3"/>
          <a:stretch>
            <a:fillRect/>
          </a:stretch>
        </p:blipFill>
        <p:spPr bwMode="auto">
          <a:xfrm>
            <a:off x="304800" y="82296"/>
            <a:ext cx="1295400" cy="427482"/>
          </a:xfrm>
          <a:prstGeom prst="rect">
            <a:avLst/>
          </a:prstGeom>
          <a:noFill/>
          <a:ln w="9525">
            <a:noFill/>
            <a:miter lim="800000"/>
            <a:headEnd/>
            <a:tailEnd/>
          </a:ln>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3_Title Only Layout">
    <p:spTree>
      <p:nvGrpSpPr>
        <p:cNvPr id="1" name=""/>
        <p:cNvGrpSpPr/>
        <p:nvPr/>
      </p:nvGrpSpPr>
      <p:grpSpPr>
        <a:xfrm>
          <a:off x="0" y="0"/>
          <a:ext cx="0" cy="0"/>
          <a:chOff x="0" y="0"/>
          <a:chExt cx="0" cy="0"/>
        </a:xfrm>
      </p:grpSpPr>
      <p:grpSp>
        <p:nvGrpSpPr>
          <p:cNvPr id="7" name="Group 6"/>
          <p:cNvGrpSpPr/>
          <p:nvPr userDrawn="1"/>
        </p:nvGrpSpPr>
        <p:grpSpPr>
          <a:xfrm>
            <a:off x="66676" y="-19050"/>
            <a:ext cx="9028113" cy="836371"/>
            <a:chOff x="66676" y="-19050"/>
            <a:chExt cx="9028113" cy="836371"/>
          </a:xfrm>
        </p:grpSpPr>
        <p:pic>
          <p:nvPicPr>
            <p:cNvPr id="8" name="Picture 10" descr="LogoW-ShadowTransBack.png"/>
            <p:cNvPicPr>
              <a:picLocks noChangeAspect="1"/>
            </p:cNvPicPr>
            <p:nvPr userDrawn="1"/>
          </p:nvPicPr>
          <p:blipFill>
            <a:blip r:embed="rId2"/>
            <a:stretch>
              <a:fillRect/>
            </a:stretch>
          </p:blipFill>
          <p:spPr bwMode="auto">
            <a:xfrm>
              <a:off x="7354214" y="-19050"/>
              <a:ext cx="1484986" cy="836371"/>
            </a:xfrm>
            <a:prstGeom prst="rect">
              <a:avLst/>
            </a:prstGeom>
            <a:noFill/>
            <a:ln w="9525">
              <a:noFill/>
              <a:miter lim="800000"/>
              <a:headEnd/>
              <a:tailEnd/>
            </a:ln>
          </p:spPr>
        </p:pic>
        <p:cxnSp>
          <p:nvCxnSpPr>
            <p:cNvPr id="9" name="Straight Connector 8"/>
            <p:cNvCxnSpPr>
              <a:cxnSpLocks noChangeShapeType="1"/>
            </p:cNvCxnSpPr>
            <p:nvPr userDrawn="1"/>
          </p:nvCxnSpPr>
          <p:spPr bwMode="auto">
            <a:xfrm rot="10800000">
              <a:off x="66676" y="606029"/>
              <a:ext cx="9028113" cy="1190"/>
            </a:xfrm>
            <a:prstGeom prst="line">
              <a:avLst/>
            </a:prstGeom>
            <a:noFill/>
            <a:ln w="12700" cap="flat" cmpd="sng" algn="ctr">
              <a:solidFill>
                <a:schemeClr val="accent1"/>
              </a:solidFill>
              <a:prstDash val="solid"/>
              <a:round/>
              <a:headEnd type="none" w="med" len="med"/>
              <a:tailEnd type="none" w="med" len="med"/>
            </a:ln>
            <a:effectLst/>
          </p:spPr>
        </p:cxnSp>
      </p:grpSp>
      <p:pic>
        <p:nvPicPr>
          <p:cNvPr id="10" name="Picture 10"/>
          <p:cNvPicPr>
            <a:picLocks noChangeAspect="1"/>
          </p:cNvPicPr>
          <p:nvPr userDrawn="1"/>
        </p:nvPicPr>
        <p:blipFill>
          <a:blip r:embed="rId3"/>
          <a:stretch>
            <a:fillRect/>
          </a:stretch>
        </p:blipFill>
        <p:spPr bwMode="auto">
          <a:xfrm>
            <a:off x="457200" y="133351"/>
            <a:ext cx="1143000" cy="397564"/>
          </a:xfrm>
          <a:prstGeom prst="rect">
            <a:avLst/>
          </a:prstGeom>
          <a:noFill/>
          <a:ln w="9525">
            <a:noFill/>
            <a:miter lim="800000"/>
            <a:headEnd/>
            <a:tailEnd/>
          </a:ln>
        </p:spPr>
      </p:pic>
      <p:sp>
        <p:nvSpPr>
          <p:cNvPr id="11" name="Title 1"/>
          <p:cNvSpPr>
            <a:spLocks noGrp="1"/>
          </p:cNvSpPr>
          <p:nvPr>
            <p:ph type="title"/>
          </p:nvPr>
        </p:nvSpPr>
        <p:spPr>
          <a:xfrm>
            <a:off x="1790700" y="133350"/>
            <a:ext cx="5562600" cy="417910"/>
          </a:xfrm>
        </p:spPr>
        <p:txBody>
          <a:bodyPr/>
          <a:lstStyle/>
          <a:p>
            <a:r>
              <a:rPr lang="en-US"/>
              <a:t>Click to edit Master title style</a:t>
            </a:r>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Title Only Layout">
    <p:spTree>
      <p:nvGrpSpPr>
        <p:cNvPr id="1" name=""/>
        <p:cNvGrpSpPr/>
        <p:nvPr/>
      </p:nvGrpSpPr>
      <p:grpSpPr>
        <a:xfrm>
          <a:off x="0" y="0"/>
          <a:ext cx="0" cy="0"/>
          <a:chOff x="0" y="0"/>
          <a:chExt cx="0" cy="0"/>
        </a:xfrm>
      </p:grpSpPr>
      <p:sp>
        <p:nvSpPr>
          <p:cNvPr id="2" name="Title 1"/>
          <p:cNvSpPr>
            <a:spLocks noGrp="1"/>
          </p:cNvSpPr>
          <p:nvPr>
            <p:ph type="title"/>
          </p:nvPr>
        </p:nvSpPr>
        <p:spPr>
          <a:xfrm>
            <a:off x="152400" y="1200150"/>
            <a:ext cx="8839200" cy="857250"/>
          </a:xfrm>
        </p:spPr>
        <p:txBody>
          <a:bodyPr/>
          <a:lstStyle/>
          <a:p>
            <a:r>
              <a:rPr lang="en-US"/>
              <a:t>Click to edit Master title style</a:t>
            </a:r>
            <a:endParaRPr lang="en-US" dirty="0"/>
          </a:p>
        </p:txBody>
      </p:sp>
      <p:pic>
        <p:nvPicPr>
          <p:cNvPr id="5" name="Picture 4" descr="WEBLogo.png"/>
          <p:cNvPicPr>
            <a:picLocks noChangeAspect="1"/>
          </p:cNvPicPr>
          <p:nvPr userDrawn="1"/>
        </p:nvPicPr>
        <p:blipFill>
          <a:blip r:embed="rId2"/>
          <a:stretch>
            <a:fillRect/>
          </a:stretch>
        </p:blipFill>
        <p:spPr>
          <a:xfrm>
            <a:off x="3198596" y="238252"/>
            <a:ext cx="2821204" cy="1059520"/>
          </a:xfrm>
          <a:prstGeom prst="rect">
            <a:avLst/>
          </a:prstGeom>
        </p:spPr>
      </p:pic>
      <p:pic>
        <p:nvPicPr>
          <p:cNvPr id="6" name="Picture 5" descr="lsst_cutaway1200px.png"/>
          <p:cNvPicPr>
            <a:picLocks noChangeAspect="1"/>
          </p:cNvPicPr>
          <p:nvPr userDrawn="1"/>
        </p:nvPicPr>
        <p:blipFill>
          <a:blip r:embed="rId3"/>
          <a:stretch>
            <a:fillRect/>
          </a:stretch>
        </p:blipFill>
        <p:spPr>
          <a:xfrm>
            <a:off x="2819400" y="2266950"/>
            <a:ext cx="3465806" cy="2487954"/>
          </a:xfrm>
          <a:prstGeom prst="rect">
            <a:avLst/>
          </a:prstGeom>
        </p:spPr>
      </p:pic>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2_Title Only Layout">
    <p:spTree>
      <p:nvGrpSpPr>
        <p:cNvPr id="1" name=""/>
        <p:cNvGrpSpPr/>
        <p:nvPr/>
      </p:nvGrpSpPr>
      <p:grpSpPr>
        <a:xfrm>
          <a:off x="0" y="0"/>
          <a:ext cx="0" cy="0"/>
          <a:chOff x="0" y="0"/>
          <a:chExt cx="0" cy="0"/>
        </a:xfrm>
      </p:grpSpPr>
      <p:sp>
        <p:nvSpPr>
          <p:cNvPr id="3" name="Title 1"/>
          <p:cNvSpPr>
            <a:spLocks noGrp="1"/>
          </p:cNvSpPr>
          <p:nvPr>
            <p:ph type="title"/>
          </p:nvPr>
        </p:nvSpPr>
        <p:spPr>
          <a:xfrm>
            <a:off x="152400" y="1200150"/>
            <a:ext cx="8839200" cy="857250"/>
          </a:xfrm>
        </p:spPr>
        <p:txBody>
          <a:bodyPr/>
          <a:lstStyle/>
          <a:p>
            <a:r>
              <a:rPr lang="en-US"/>
              <a:t>Click to edit Master title style</a:t>
            </a:r>
            <a:endParaRPr lang="en-US" dirty="0"/>
          </a:p>
        </p:txBody>
      </p:sp>
      <p:pic>
        <p:nvPicPr>
          <p:cNvPr id="6" name="Picture 5" descr="WEBLogo.png"/>
          <p:cNvPicPr>
            <a:picLocks noChangeAspect="1"/>
          </p:cNvPicPr>
          <p:nvPr userDrawn="1"/>
        </p:nvPicPr>
        <p:blipFill>
          <a:blip r:embed="rId2"/>
          <a:stretch>
            <a:fillRect/>
          </a:stretch>
        </p:blipFill>
        <p:spPr>
          <a:xfrm>
            <a:off x="3198596" y="238252"/>
            <a:ext cx="2821204" cy="1059520"/>
          </a:xfrm>
          <a:prstGeom prst="rect">
            <a:avLst/>
          </a:prstGeom>
        </p:spPr>
      </p:pic>
      <p:pic>
        <p:nvPicPr>
          <p:cNvPr id="7" name="Picture 6" descr="Tel-45Tilt.JPG"/>
          <p:cNvPicPr>
            <a:picLocks noChangeAspect="1"/>
          </p:cNvPicPr>
          <p:nvPr userDrawn="1"/>
        </p:nvPicPr>
        <p:blipFill>
          <a:blip r:embed="rId3"/>
          <a:stretch>
            <a:fillRect/>
          </a:stretch>
        </p:blipFill>
        <p:spPr>
          <a:xfrm>
            <a:off x="2209800" y="1657350"/>
            <a:ext cx="4657990" cy="3598296"/>
          </a:xfrm>
          <a:prstGeom prst="rect">
            <a:avLst/>
          </a:prstGeom>
        </p:spPr>
      </p:pic>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6_Title Only Layout">
    <p:spTree>
      <p:nvGrpSpPr>
        <p:cNvPr id="1" name=""/>
        <p:cNvGrpSpPr/>
        <p:nvPr/>
      </p:nvGrpSpPr>
      <p:grpSpPr>
        <a:xfrm>
          <a:off x="0" y="0"/>
          <a:ext cx="0" cy="0"/>
          <a:chOff x="0" y="0"/>
          <a:chExt cx="0" cy="0"/>
        </a:xfrm>
      </p:grpSpPr>
      <p:sp>
        <p:nvSpPr>
          <p:cNvPr id="2" name="Title 1"/>
          <p:cNvSpPr>
            <a:spLocks noGrp="1"/>
          </p:cNvSpPr>
          <p:nvPr>
            <p:ph type="title"/>
          </p:nvPr>
        </p:nvSpPr>
        <p:spPr>
          <a:xfrm>
            <a:off x="152400" y="1200150"/>
            <a:ext cx="8839200" cy="857250"/>
          </a:xfrm>
        </p:spPr>
        <p:txBody>
          <a:bodyPr/>
          <a:lstStyle/>
          <a:p>
            <a:r>
              <a:rPr lang="en-US"/>
              <a:t>Click to edit Master title style</a:t>
            </a:r>
            <a:endParaRPr lang="en-US" dirty="0"/>
          </a:p>
        </p:txBody>
      </p:sp>
      <p:pic>
        <p:nvPicPr>
          <p:cNvPr id="5" name="Picture 4" descr="WEBLogo.png"/>
          <p:cNvPicPr>
            <a:picLocks noChangeAspect="1"/>
          </p:cNvPicPr>
          <p:nvPr userDrawn="1"/>
        </p:nvPicPr>
        <p:blipFill>
          <a:blip r:embed="rId2"/>
          <a:stretch>
            <a:fillRect/>
          </a:stretch>
        </p:blipFill>
        <p:spPr>
          <a:xfrm>
            <a:off x="3198596" y="238252"/>
            <a:ext cx="2821204" cy="1059520"/>
          </a:xfrm>
          <a:prstGeom prst="rect">
            <a:avLst/>
          </a:prstGeom>
        </p:spPr>
      </p:pic>
      <p:pic>
        <p:nvPicPr>
          <p:cNvPr id="3" name="Picture 2"/>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743200" y="2419350"/>
            <a:ext cx="3657600" cy="2057400"/>
          </a:xfrm>
          <a:prstGeom prst="rect">
            <a:avLst/>
          </a:prstGeom>
        </p:spPr>
      </p:pic>
    </p:spTree>
    <p:extLst>
      <p:ext uri="{BB962C8B-B14F-4D97-AF65-F5344CB8AC3E}">
        <p14:creationId xmlns:p14="http://schemas.microsoft.com/office/powerpoint/2010/main" val="236528800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reserve="1" userDrawn="1">
  <p:cSld name="7_Title Only Layout">
    <p:spTree>
      <p:nvGrpSpPr>
        <p:cNvPr id="1" name=""/>
        <p:cNvGrpSpPr/>
        <p:nvPr/>
      </p:nvGrpSpPr>
      <p:grpSpPr>
        <a:xfrm>
          <a:off x="0" y="0"/>
          <a:ext cx="0" cy="0"/>
          <a:chOff x="0" y="0"/>
          <a:chExt cx="0" cy="0"/>
        </a:xfrm>
      </p:grpSpPr>
      <p:sp>
        <p:nvSpPr>
          <p:cNvPr id="3" name="Title 1"/>
          <p:cNvSpPr>
            <a:spLocks noGrp="1"/>
          </p:cNvSpPr>
          <p:nvPr>
            <p:ph type="title"/>
          </p:nvPr>
        </p:nvSpPr>
        <p:spPr>
          <a:xfrm>
            <a:off x="152400" y="1200150"/>
            <a:ext cx="8839200" cy="857250"/>
          </a:xfrm>
        </p:spPr>
        <p:txBody>
          <a:bodyPr/>
          <a:lstStyle/>
          <a:p>
            <a:r>
              <a:rPr lang="en-US"/>
              <a:t>Click to edit Master title style</a:t>
            </a:r>
            <a:endParaRPr lang="en-US" dirty="0"/>
          </a:p>
        </p:txBody>
      </p:sp>
      <p:pic>
        <p:nvPicPr>
          <p:cNvPr id="6" name="Picture 5" descr="WEBLogo.png"/>
          <p:cNvPicPr>
            <a:picLocks noChangeAspect="1"/>
          </p:cNvPicPr>
          <p:nvPr userDrawn="1"/>
        </p:nvPicPr>
        <p:blipFill>
          <a:blip r:embed="rId2"/>
          <a:stretch>
            <a:fillRect/>
          </a:stretch>
        </p:blipFill>
        <p:spPr>
          <a:xfrm>
            <a:off x="3198596" y="238252"/>
            <a:ext cx="2821204" cy="1059520"/>
          </a:xfrm>
          <a:prstGeom prst="rect">
            <a:avLst/>
          </a:prstGeom>
        </p:spPr>
      </p:pic>
      <p:pic>
        <p:nvPicPr>
          <p:cNvPr id="4" name="Picture 3"/>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834223" y="2419350"/>
            <a:ext cx="3549950" cy="2008397"/>
          </a:xfrm>
          <a:prstGeom prst="rect">
            <a:avLst/>
          </a:prstGeom>
        </p:spPr>
      </p:pic>
    </p:spTree>
    <p:extLst>
      <p:ext uri="{BB962C8B-B14F-4D97-AF65-F5344CB8AC3E}">
        <p14:creationId xmlns:p14="http://schemas.microsoft.com/office/powerpoint/2010/main" val="1953556430"/>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userDrawn="1">
  <p:cSld name="Title and Content">
    <p:spTree>
      <p:nvGrpSpPr>
        <p:cNvPr id="1" name=""/>
        <p:cNvGrpSpPr/>
        <p:nvPr/>
      </p:nvGrpSpPr>
      <p:grpSpPr>
        <a:xfrm>
          <a:off x="0" y="0"/>
          <a:ext cx="0" cy="0"/>
          <a:chOff x="0" y="0"/>
          <a:chExt cx="0" cy="0"/>
        </a:xfrm>
      </p:grpSpPr>
      <p:pic>
        <p:nvPicPr>
          <p:cNvPr id="9" name="Picture 8"/>
          <p:cNvPicPr>
            <a:picLocks noChangeAspect="1"/>
          </p:cNvPicPr>
          <p:nvPr userDrawn="1"/>
        </p:nvPicPr>
        <p:blipFill>
          <a:blip r:embed="rId2" cstate="print">
            <a:extLst>
              <a:ext uri="{28A0092B-C50C-407E-A947-70E740481C1C}">
                <a14:useLocalDpi xmlns:a14="http://schemas.microsoft.com/office/drawing/2010/main" val="0"/>
              </a:ext>
            </a:extLst>
          </a:blip>
          <a:stretch>
            <a:fillRect/>
          </a:stretch>
        </p:blipFill>
        <p:spPr>
          <a:xfrm>
            <a:off x="0" y="0"/>
            <a:ext cx="9144000" cy="939546"/>
          </a:xfrm>
          <a:prstGeom prst="rect">
            <a:avLst/>
          </a:prstGeom>
        </p:spPr>
      </p:pic>
      <p:pic>
        <p:nvPicPr>
          <p:cNvPr id="10" name="Picture 9"/>
          <p:cNvPicPr>
            <a:picLocks noChangeAspect="1"/>
          </p:cNvPicPr>
          <p:nvPr userDrawn="1"/>
        </p:nvPicPr>
        <p:blipFill>
          <a:blip r:embed="rId3" cstate="print">
            <a:extLst>
              <a:ext uri="{28A0092B-C50C-407E-A947-70E740481C1C}">
                <a14:useLocalDpi xmlns:a14="http://schemas.microsoft.com/office/drawing/2010/main" val="0"/>
              </a:ext>
            </a:extLst>
          </a:blip>
          <a:stretch>
            <a:fillRect/>
          </a:stretch>
        </p:blipFill>
        <p:spPr>
          <a:xfrm>
            <a:off x="22" y="701200"/>
            <a:ext cx="8685251" cy="152018"/>
          </a:xfrm>
          <a:prstGeom prst="rect">
            <a:avLst/>
          </a:prstGeom>
        </p:spPr>
      </p:pic>
      <p:sp>
        <p:nvSpPr>
          <p:cNvPr id="8" name="Slide Number Placeholder 7"/>
          <p:cNvSpPr>
            <a:spLocks noGrp="1"/>
          </p:cNvSpPr>
          <p:nvPr>
            <p:ph type="sldNum" sz="quarter" idx="11"/>
          </p:nvPr>
        </p:nvSpPr>
        <p:spPr/>
        <p:txBody>
          <a:bodyPr/>
          <a:lstStyle/>
          <a:p>
            <a:fld id="{5BD36294-2849-48A8-8531-5354CF3095D2}" type="slidenum">
              <a:rPr lang="en-US" smtClean="0"/>
              <a:pPr/>
              <a:t>‹#›</a:t>
            </a:fld>
            <a:endParaRPr lang="en-US" dirty="0"/>
          </a:p>
        </p:txBody>
      </p:sp>
      <p:sp>
        <p:nvSpPr>
          <p:cNvPr id="4" name="Title 3"/>
          <p:cNvSpPr>
            <a:spLocks noGrp="1"/>
          </p:cNvSpPr>
          <p:nvPr>
            <p:ph type="title"/>
          </p:nvPr>
        </p:nvSpPr>
        <p:spPr/>
        <p:txBody>
          <a:bodyPr/>
          <a:lstStyle/>
          <a:p>
            <a:r>
              <a:rPr lang="en-US"/>
              <a:t>Click to edit Master title style</a:t>
            </a:r>
            <a:endParaRPr lang="en-CA" dirty="0"/>
          </a:p>
        </p:txBody>
      </p:sp>
      <p:sp>
        <p:nvSpPr>
          <p:cNvPr id="12" name="Footer Placeholder 11"/>
          <p:cNvSpPr>
            <a:spLocks noGrp="1"/>
          </p:cNvSpPr>
          <p:nvPr>
            <p:ph type="ftr" sz="quarter" idx="13"/>
          </p:nvPr>
        </p:nvSpPr>
        <p:spPr>
          <a:xfrm>
            <a:off x="445472" y="4800600"/>
            <a:ext cx="4126528" cy="235745"/>
          </a:xfrm>
          <a:prstGeom prst="rect">
            <a:avLst/>
          </a:prstGeom>
        </p:spPr>
        <p:txBody>
          <a:bodyPr/>
          <a:lstStyle>
            <a:lvl1pPr algn="l">
              <a:defRPr sz="825" b="0">
                <a:solidFill>
                  <a:schemeClr val="tx1"/>
                </a:solidFill>
              </a:defRPr>
            </a:lvl1pPr>
          </a:lstStyle>
          <a:p>
            <a:r>
              <a:rPr lang="en-US" dirty="0"/>
              <a:t>LSSTCam April, 2018 – March Data</a:t>
            </a:r>
          </a:p>
        </p:txBody>
      </p:sp>
      <p:sp>
        <p:nvSpPr>
          <p:cNvPr id="16" name="Content Placeholder 15"/>
          <p:cNvSpPr>
            <a:spLocks noGrp="1"/>
          </p:cNvSpPr>
          <p:nvPr>
            <p:ph sz="quarter" idx="14"/>
          </p:nvPr>
        </p:nvSpPr>
        <p:spPr>
          <a:xfrm>
            <a:off x="457200" y="932688"/>
            <a:ext cx="8108950" cy="3799142"/>
          </a:xfrm>
        </p:spPr>
        <p:txBody>
          <a:bodyPr/>
          <a:lstStyle>
            <a:lvl1pPr>
              <a:buClr>
                <a:srgbClr val="981E32"/>
              </a:buClr>
              <a:defRPr/>
            </a:lvl1pPr>
            <a:lvl2pPr>
              <a:buClr>
                <a:srgbClr val="981E32"/>
              </a:buClr>
              <a:defRPr/>
            </a:lvl2pPr>
            <a:lvl3pPr>
              <a:buClr>
                <a:srgbClr val="981E32"/>
              </a:buClr>
              <a:defRPr b="0"/>
            </a:lvl3pPr>
            <a:lvl4pPr>
              <a:buClr>
                <a:srgbClr val="981E32"/>
              </a:buClr>
              <a:defRPr/>
            </a:lvl4pPr>
            <a:lvl5pPr>
              <a:buClr>
                <a:srgbClr val="981E32"/>
              </a:buClr>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endParaRPr lang="en-CA" dirty="0"/>
          </a:p>
        </p:txBody>
      </p:sp>
    </p:spTree>
    <p:extLst>
      <p:ext uri="{BB962C8B-B14F-4D97-AF65-F5344CB8AC3E}">
        <p14:creationId xmlns:p14="http://schemas.microsoft.com/office/powerpoint/2010/main" val="291364371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userDrawn="1">
  <p:cSld name="Title Slide">
    <p:spTree>
      <p:nvGrpSpPr>
        <p:cNvPr id="1" name=""/>
        <p:cNvGrpSpPr/>
        <p:nvPr/>
      </p:nvGrpSpPr>
      <p:grpSpPr>
        <a:xfrm>
          <a:off x="0" y="0"/>
          <a:ext cx="0" cy="0"/>
          <a:chOff x="0" y="0"/>
          <a:chExt cx="0" cy="0"/>
        </a:xfrm>
      </p:grpSpPr>
      <p:sp>
        <p:nvSpPr>
          <p:cNvPr id="8194" name="Rectangle 2"/>
          <p:cNvSpPr>
            <a:spLocks noGrp="1" noChangeArrowheads="1"/>
          </p:cNvSpPr>
          <p:nvPr>
            <p:ph type="ctrTitle"/>
          </p:nvPr>
        </p:nvSpPr>
        <p:spPr>
          <a:xfrm>
            <a:off x="685804" y="1382491"/>
            <a:ext cx="7772400" cy="810978"/>
          </a:xfrm>
        </p:spPr>
        <p:txBody>
          <a:bodyPr lIns="91440" tIns="45720" rIns="91440" anchor="ctr"/>
          <a:lstStyle>
            <a:lvl1pPr algn="ctr">
              <a:defRPr sz="2100">
                <a:solidFill>
                  <a:srgbClr val="1F497D"/>
                </a:solidFill>
              </a:defRPr>
            </a:lvl1pPr>
          </a:lstStyle>
          <a:p>
            <a:endParaRPr lang="en-US" dirty="0"/>
          </a:p>
        </p:txBody>
      </p:sp>
      <p:sp>
        <p:nvSpPr>
          <p:cNvPr id="5" name="Slide Number Placeholder 4"/>
          <p:cNvSpPr>
            <a:spLocks noGrp="1" noChangeArrowheads="1"/>
          </p:cNvSpPr>
          <p:nvPr>
            <p:ph type="sldNum" sz="quarter" idx="10"/>
          </p:nvPr>
        </p:nvSpPr>
        <p:spPr bwMode="auto">
          <a:xfrm>
            <a:off x="152400" y="4972051"/>
            <a:ext cx="8839200" cy="146447"/>
          </a:xfrm>
          <a:prstGeom prst="rect">
            <a:avLst/>
          </a:prstGeom>
          <a:ln>
            <a:miter lim="800000"/>
            <a:headEnd/>
            <a:tailEnd/>
          </a:ln>
        </p:spPr>
        <p:txBody>
          <a:bodyPr vert="horz" wrap="square" lIns="0" tIns="0" rIns="0" bIns="0" numCol="1" anchor="t" anchorCtr="0" compatLnSpc="1">
            <a:prstTxWarp prst="textNoShape">
              <a:avLst/>
            </a:prstTxWarp>
          </a:bodyPr>
          <a:lstStyle>
            <a:lvl1pPr>
              <a:defRPr sz="900" b="1">
                <a:solidFill>
                  <a:srgbClr val="000099"/>
                </a:solidFill>
                <a:latin typeface="Calibri" charset="0"/>
              </a:defRPr>
            </a:lvl1pPr>
          </a:lstStyle>
          <a:p>
            <a:r>
              <a:rPr lang="en-US" dirty="0"/>
              <a:t>	</a:t>
            </a:r>
            <a:fld id="{D12B2820-3F65-45BE-91BA-AE09E0F8B74C}" type="slidenum">
              <a:rPr lang="en-US"/>
              <a:pPr/>
              <a:t>‹#›</a:t>
            </a:fld>
            <a:endParaRPr lang="en-US" dirty="0"/>
          </a:p>
        </p:txBody>
      </p:sp>
      <p:pic>
        <p:nvPicPr>
          <p:cNvPr id="6" name="Picture 5" descr="lsst_cutaway_final_small01.jpg"/>
          <p:cNvPicPr>
            <a:picLocks noChangeAspect="1"/>
          </p:cNvPicPr>
          <p:nvPr userDrawn="1"/>
        </p:nvPicPr>
        <p:blipFill>
          <a:blip r:embed="rId2" cstate="screen">
            <a:clrChange>
              <a:clrFrom>
                <a:srgbClr val="FFFFFF"/>
              </a:clrFrom>
              <a:clrTo>
                <a:srgbClr val="FFFFFF">
                  <a:alpha val="0"/>
                </a:srgbClr>
              </a:clrTo>
            </a:clrChange>
            <a:lum/>
            <a:extLst>
              <a:ext uri="{28A0092B-C50C-407E-A947-70E740481C1C}">
                <a14:useLocalDpi xmlns:a14="http://schemas.microsoft.com/office/drawing/2010/main"/>
              </a:ext>
            </a:extLst>
          </a:blip>
          <a:srcRect/>
          <a:stretch>
            <a:fillRect/>
          </a:stretch>
        </p:blipFill>
        <p:spPr>
          <a:xfrm>
            <a:off x="2510225" y="2460984"/>
            <a:ext cx="4104797" cy="2214429"/>
          </a:xfrm>
          <a:prstGeom prst="rect">
            <a:avLst/>
          </a:prstGeom>
        </p:spPr>
      </p:pic>
      <p:pic>
        <p:nvPicPr>
          <p:cNvPr id="8" name="Picture 5" descr="LSST_Logo"/>
          <p:cNvPicPr>
            <a:picLocks noChangeAspect="1" noChangeArrowheads="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3272969" y="480356"/>
            <a:ext cx="2576286" cy="548855"/>
          </a:xfrm>
          <a:prstGeom prst="rect">
            <a:avLst/>
          </a:prstGeom>
          <a:noFill/>
          <a:ln w="9525">
            <a:noFill/>
            <a:miter lim="800000"/>
            <a:headEnd/>
            <a:tailEnd/>
          </a:ln>
        </p:spPr>
      </p:pic>
    </p:spTree>
    <p:extLst>
      <p:ext uri="{BB962C8B-B14F-4D97-AF65-F5344CB8AC3E}">
        <p14:creationId xmlns:p14="http://schemas.microsoft.com/office/powerpoint/2010/main" val="138681869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showMasterSp="0" userDrawn="1">
  <p:cSld name="2_Title Slide">
    <p:spTree>
      <p:nvGrpSpPr>
        <p:cNvPr id="1" name=""/>
        <p:cNvGrpSpPr/>
        <p:nvPr/>
      </p:nvGrpSpPr>
      <p:grpSpPr>
        <a:xfrm>
          <a:off x="0" y="0"/>
          <a:ext cx="0" cy="0"/>
          <a:chOff x="0" y="0"/>
          <a:chExt cx="0" cy="0"/>
        </a:xfrm>
      </p:grpSpPr>
      <p:sp>
        <p:nvSpPr>
          <p:cNvPr id="9" name="Rectangle 8"/>
          <p:cNvSpPr/>
          <p:nvPr userDrawn="1"/>
        </p:nvSpPr>
        <p:spPr>
          <a:xfrm>
            <a:off x="0" y="0"/>
            <a:ext cx="9144000" cy="5143500"/>
          </a:xfrm>
          <a:prstGeom prst="rect">
            <a:avLst/>
          </a:prstGeom>
          <a:gradFill flip="none" rotWithShape="1">
            <a:gsLst>
              <a:gs pos="0">
                <a:schemeClr val="bg1"/>
              </a:gs>
              <a:gs pos="48000">
                <a:schemeClr val="bg1"/>
              </a:gs>
              <a:gs pos="57000">
                <a:schemeClr val="bg1"/>
              </a:gs>
              <a:gs pos="0">
                <a:srgbClr val="4281B0"/>
              </a:gs>
              <a:gs pos="50000">
                <a:srgbClr val="FFFFFF"/>
              </a:gs>
              <a:gs pos="100000">
                <a:srgbClr val="4F81BD"/>
              </a:gs>
            </a:gsLst>
            <a:lin ang="2700000" scaled="0"/>
            <a:tileRect/>
          </a:gra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800" dirty="0"/>
          </a:p>
        </p:txBody>
      </p:sp>
      <p:sp>
        <p:nvSpPr>
          <p:cNvPr id="5" name="Slide Number Placeholder 4"/>
          <p:cNvSpPr>
            <a:spLocks noGrp="1" noChangeArrowheads="1"/>
          </p:cNvSpPr>
          <p:nvPr>
            <p:ph type="sldNum" sz="quarter" idx="10"/>
          </p:nvPr>
        </p:nvSpPr>
        <p:spPr bwMode="auto">
          <a:xfrm>
            <a:off x="152400" y="4972051"/>
            <a:ext cx="8839200" cy="146447"/>
          </a:xfrm>
          <a:prstGeom prst="rect">
            <a:avLst/>
          </a:prstGeom>
          <a:ln>
            <a:miter lim="800000"/>
            <a:headEnd/>
            <a:tailEnd/>
          </a:ln>
        </p:spPr>
        <p:txBody>
          <a:bodyPr vert="horz" wrap="square" lIns="0" tIns="0" rIns="0" bIns="0" numCol="1" anchor="t" anchorCtr="0" compatLnSpc="1">
            <a:prstTxWarp prst="textNoShape">
              <a:avLst/>
            </a:prstTxWarp>
          </a:bodyPr>
          <a:lstStyle>
            <a:lvl1pPr>
              <a:tabLst>
                <a:tab pos="6602016" algn="r"/>
              </a:tabLst>
              <a:defRPr sz="900" b="1">
                <a:solidFill>
                  <a:srgbClr val="000099"/>
                </a:solidFill>
                <a:latin typeface="+mn-lt"/>
              </a:defRPr>
            </a:lvl1pPr>
          </a:lstStyle>
          <a:p>
            <a:pPr>
              <a:defRPr/>
            </a:pPr>
            <a:r>
              <a:rPr lang="en-US" dirty="0"/>
              <a:t>	</a:t>
            </a:r>
            <a:fld id="{1BE9A81E-27D7-4692-85B8-93898ECD27F9}" type="slidenum">
              <a:rPr lang="en-US"/>
              <a:pPr>
                <a:defRPr/>
              </a:pPr>
              <a:t>‹#›</a:t>
            </a:fld>
            <a:endParaRPr lang="en-US" dirty="0"/>
          </a:p>
        </p:txBody>
      </p:sp>
      <p:pic>
        <p:nvPicPr>
          <p:cNvPr id="6" name="Picture 5" descr="lsst_cutaway_final_small01.jpg"/>
          <p:cNvPicPr>
            <a:picLocks noChangeAspect="1"/>
          </p:cNvPicPr>
          <p:nvPr userDrawn="1"/>
        </p:nvPicPr>
        <p:blipFill>
          <a:blip r:embed="rId2" cstate="screen">
            <a:clrChange>
              <a:clrFrom>
                <a:srgbClr val="FFFFFF"/>
              </a:clrFrom>
              <a:clrTo>
                <a:srgbClr val="FFFFFF">
                  <a:alpha val="0"/>
                </a:srgbClr>
              </a:clrTo>
            </a:clrChange>
            <a:lum/>
            <a:extLst>
              <a:ext uri="{28A0092B-C50C-407E-A947-70E740481C1C}">
                <a14:useLocalDpi xmlns:a14="http://schemas.microsoft.com/office/drawing/2010/main"/>
              </a:ext>
            </a:extLst>
          </a:blip>
          <a:srcRect/>
          <a:stretch>
            <a:fillRect/>
          </a:stretch>
        </p:blipFill>
        <p:spPr>
          <a:xfrm>
            <a:off x="449943" y="1986643"/>
            <a:ext cx="5109028" cy="2748643"/>
          </a:xfrm>
          <a:prstGeom prst="rect">
            <a:avLst/>
          </a:prstGeom>
        </p:spPr>
      </p:pic>
      <p:pic>
        <p:nvPicPr>
          <p:cNvPr id="8" name="Picture 10" descr="LogoW-ShadowTransBack.png"/>
          <p:cNvPicPr>
            <a:picLocks noChangeAspect="1"/>
          </p:cNvPicPr>
          <p:nvPr userDrawn="1"/>
        </p:nvPicPr>
        <p:blipFill>
          <a:blip r:embed="rId3" cstate="screen">
            <a:extLst>
              <a:ext uri="{28A0092B-C50C-407E-A947-70E740481C1C}">
                <a14:useLocalDpi xmlns:a14="http://schemas.microsoft.com/office/drawing/2010/main"/>
              </a:ext>
            </a:extLst>
          </a:blip>
          <a:srcRect/>
          <a:stretch>
            <a:fillRect/>
          </a:stretch>
        </p:blipFill>
        <p:spPr bwMode="auto">
          <a:xfrm>
            <a:off x="7110414" y="0"/>
            <a:ext cx="1984375" cy="838200"/>
          </a:xfrm>
          <a:prstGeom prst="rect">
            <a:avLst/>
          </a:prstGeom>
          <a:noFill/>
          <a:ln w="9525">
            <a:noFill/>
            <a:miter lim="800000"/>
            <a:headEnd/>
            <a:tailEnd/>
          </a:ln>
        </p:spPr>
      </p:pic>
      <p:sp>
        <p:nvSpPr>
          <p:cNvPr id="10" name="Title 1"/>
          <p:cNvSpPr>
            <a:spLocks noGrp="1"/>
          </p:cNvSpPr>
          <p:nvPr>
            <p:ph type="ctrTitle"/>
          </p:nvPr>
        </p:nvSpPr>
        <p:spPr>
          <a:xfrm>
            <a:off x="740230" y="898073"/>
            <a:ext cx="7634514" cy="2274141"/>
          </a:xfrm>
        </p:spPr>
        <p:txBody>
          <a:bodyPr anchor="t"/>
          <a:lstStyle>
            <a:lvl1pPr algn="r">
              <a:defRPr sz="2100" b="1">
                <a:solidFill>
                  <a:schemeClr val="tx2"/>
                </a:solidFill>
              </a:defRPr>
            </a:lvl1pPr>
          </a:lstStyle>
          <a:p>
            <a:r>
              <a:rPr lang="en-US" dirty="0"/>
              <a:t>Click to edit Master title style</a:t>
            </a:r>
          </a:p>
        </p:txBody>
      </p:sp>
    </p:spTree>
    <p:extLst>
      <p:ext uri="{BB962C8B-B14F-4D97-AF65-F5344CB8AC3E}">
        <p14:creationId xmlns:p14="http://schemas.microsoft.com/office/powerpoint/2010/main" val="30214710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theme" Target="../theme/theme1.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1516856" y="133350"/>
            <a:ext cx="6110288" cy="41791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a:t>Click to edit Master title style</a:t>
            </a:r>
            <a:endParaRPr lang="en-US" dirty="0"/>
          </a:p>
        </p:txBody>
      </p:sp>
      <p:sp>
        <p:nvSpPr>
          <p:cNvPr id="1027" name="Text Placeholder 2"/>
          <p:cNvSpPr>
            <a:spLocks noGrp="1"/>
          </p:cNvSpPr>
          <p:nvPr>
            <p:ph type="body" idx="1"/>
          </p:nvPr>
        </p:nvSpPr>
        <p:spPr bwMode="auto">
          <a:xfrm>
            <a:off x="457200" y="760810"/>
            <a:ext cx="8229601" cy="398264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cxnSp>
        <p:nvCxnSpPr>
          <p:cNvPr id="9" name="Straight Connector 8"/>
          <p:cNvCxnSpPr>
            <a:cxnSpLocks noChangeShapeType="1"/>
          </p:cNvCxnSpPr>
          <p:nvPr/>
        </p:nvCxnSpPr>
        <p:spPr bwMode="auto">
          <a:xfrm rot="10800000">
            <a:off x="66676" y="4873229"/>
            <a:ext cx="9028113" cy="1190"/>
          </a:xfrm>
          <a:prstGeom prst="line">
            <a:avLst/>
          </a:prstGeom>
          <a:noFill/>
          <a:ln w="12700" cap="flat" cmpd="sng" algn="ctr">
            <a:solidFill>
              <a:schemeClr val="accent1"/>
            </a:solidFill>
            <a:prstDash val="solid"/>
            <a:round/>
            <a:headEnd type="none" w="med" len="med"/>
            <a:tailEnd type="none" w="med" len="med"/>
          </a:ln>
          <a:effectLst/>
        </p:spPr>
      </p:cxnSp>
      <p:sp>
        <p:nvSpPr>
          <p:cNvPr id="12" name="TextBox 11"/>
          <p:cNvSpPr txBox="1"/>
          <p:nvPr/>
        </p:nvSpPr>
        <p:spPr>
          <a:xfrm>
            <a:off x="8424864" y="4891087"/>
            <a:ext cx="566737" cy="276999"/>
          </a:xfrm>
          <a:prstGeom prst="rect">
            <a:avLst/>
          </a:prstGeom>
          <a:noFill/>
        </p:spPr>
        <p:txBody>
          <a:bodyPr>
            <a:prstTxWarp prst="textNoShape">
              <a:avLst/>
            </a:prstTxWarp>
            <a:spAutoFit/>
          </a:bodyPr>
          <a:lstStyle/>
          <a:p>
            <a:pPr defTabSz="457200"/>
            <a:fld id="{A51F6B24-625B-6B48-B1AE-970688573CDB}" type="slidenum">
              <a:rPr lang="en-US" sz="1200">
                <a:solidFill>
                  <a:prstClr val="black"/>
                </a:solidFill>
              </a:rPr>
              <a:pPr defTabSz="457200"/>
              <a:t>‹#›</a:t>
            </a:fld>
            <a:endParaRPr lang="en-US" sz="1200" dirty="0">
              <a:solidFill>
                <a:prstClr val="black"/>
              </a:solidFill>
            </a:endParaRPr>
          </a:p>
        </p:txBody>
      </p:sp>
      <p:sp>
        <p:nvSpPr>
          <p:cNvPr id="10" name="TextBox 9"/>
          <p:cNvSpPr txBox="1"/>
          <p:nvPr/>
        </p:nvSpPr>
        <p:spPr>
          <a:xfrm>
            <a:off x="457200" y="4891088"/>
            <a:ext cx="8229600" cy="246221"/>
          </a:xfrm>
          <a:prstGeom prst="rect">
            <a:avLst/>
          </a:prstGeom>
          <a:noFill/>
        </p:spPr>
        <p:txBody>
          <a:bodyPr>
            <a:prstTxWarp prst="textNoShape">
              <a:avLst/>
            </a:prstTxWarp>
            <a:spAutoFit/>
          </a:bodyPr>
          <a:lstStyle/>
          <a:p>
            <a:pPr algn="ctr" defTabSz="457200">
              <a:defRPr/>
            </a:pPr>
            <a:r>
              <a:rPr lang="en-US" sz="1000" dirty="0">
                <a:solidFill>
                  <a:prstClr val="white">
                    <a:lumMod val="65000"/>
                  </a:prstClr>
                </a:solidFill>
              </a:rPr>
              <a:t>Joint Status Review • Tucson • August 27th – 30th</a:t>
            </a:r>
          </a:p>
        </p:txBody>
      </p:sp>
    </p:spTree>
  </p:cSld>
  <p:clrMap bg1="lt1" tx1="dk1" bg2="lt2" tx2="dk2" accent1="accent1" accent2="accent2" accent3="accent3" accent4="accent4" accent5="accent5" accent6="accent6" hlink="hlink" folHlink="folHlink"/>
  <p:sldLayoutIdLst>
    <p:sldLayoutId id="2147483660" r:id="rId1"/>
    <p:sldLayoutId id="2147483664" r:id="rId2"/>
    <p:sldLayoutId id="2147483665" r:id="rId3"/>
    <p:sldLayoutId id="2147483666" r:id="rId4"/>
    <p:sldLayoutId id="2147483663" r:id="rId5"/>
    <p:sldLayoutId id="2147483669" r:id="rId6"/>
    <p:sldLayoutId id="2147483674" r:id="rId7"/>
    <p:sldLayoutId id="2147483670" r:id="rId8"/>
    <p:sldLayoutId id="2147483662" r:id="rId9"/>
    <p:sldLayoutId id="2147483672" r:id="rId10"/>
    <p:sldLayoutId id="2147483673" r:id="rId11"/>
    <p:sldLayoutId id="2147483671" r:id="rId12"/>
    <p:sldLayoutId id="2147483667" r:id="rId13"/>
    <p:sldLayoutId id="2147483668" r:id="rId14"/>
    <p:sldLayoutId id="2147483675" r:id="rId15"/>
    <p:sldLayoutId id="2147483676" r:id="rId16"/>
    <p:sldLayoutId id="2147483677" r:id="rId17"/>
    <p:sldLayoutId id="2147483678" r:id="rId18"/>
    <p:sldLayoutId id="2147483679" r:id="rId19"/>
  </p:sldLayoutIdLst>
  <p:txStyles>
    <p:titleStyle>
      <a:lvl1pPr algn="ctr" defTabSz="457200" rtl="0" eaLnBrk="1" fontAlgn="base" hangingPunct="1">
        <a:spcBef>
          <a:spcPct val="0"/>
        </a:spcBef>
        <a:spcAft>
          <a:spcPct val="0"/>
        </a:spcAft>
        <a:defRPr sz="2400" b="1" kern="1200">
          <a:solidFill>
            <a:srgbClr val="1F497D"/>
          </a:solidFill>
          <a:latin typeface="+mj-lt"/>
          <a:ea typeface="ＭＳ Ｐゴシック" charset="-128"/>
          <a:cs typeface="ＭＳ Ｐゴシック" charset="-128"/>
        </a:defRPr>
      </a:lvl1pPr>
      <a:lvl2pPr algn="ctr" defTabSz="457200" rtl="0" eaLnBrk="1" fontAlgn="base" hangingPunct="1">
        <a:spcBef>
          <a:spcPct val="0"/>
        </a:spcBef>
        <a:spcAft>
          <a:spcPct val="0"/>
        </a:spcAft>
        <a:defRPr sz="2400">
          <a:solidFill>
            <a:schemeClr val="tx1"/>
          </a:solidFill>
          <a:latin typeface="Calibri" charset="0"/>
          <a:ea typeface="ＭＳ Ｐゴシック" charset="-128"/>
          <a:cs typeface="ＭＳ Ｐゴシック" charset="-128"/>
        </a:defRPr>
      </a:lvl2pPr>
      <a:lvl3pPr algn="ctr" defTabSz="457200" rtl="0" eaLnBrk="1" fontAlgn="base" hangingPunct="1">
        <a:spcBef>
          <a:spcPct val="0"/>
        </a:spcBef>
        <a:spcAft>
          <a:spcPct val="0"/>
        </a:spcAft>
        <a:defRPr sz="2400">
          <a:solidFill>
            <a:schemeClr val="tx1"/>
          </a:solidFill>
          <a:latin typeface="Calibri" charset="0"/>
          <a:ea typeface="ＭＳ Ｐゴシック" charset="-128"/>
          <a:cs typeface="ＭＳ Ｐゴシック" charset="-128"/>
        </a:defRPr>
      </a:lvl3pPr>
      <a:lvl4pPr algn="ctr" defTabSz="457200" rtl="0" eaLnBrk="1" fontAlgn="base" hangingPunct="1">
        <a:spcBef>
          <a:spcPct val="0"/>
        </a:spcBef>
        <a:spcAft>
          <a:spcPct val="0"/>
        </a:spcAft>
        <a:defRPr sz="2400">
          <a:solidFill>
            <a:schemeClr val="tx1"/>
          </a:solidFill>
          <a:latin typeface="Calibri" charset="0"/>
          <a:ea typeface="ＭＳ Ｐゴシック" charset="-128"/>
          <a:cs typeface="ＭＳ Ｐゴシック" charset="-128"/>
        </a:defRPr>
      </a:lvl4pPr>
      <a:lvl5pPr algn="ctr" defTabSz="457200" rtl="0" eaLnBrk="1" fontAlgn="base" hangingPunct="1">
        <a:spcBef>
          <a:spcPct val="0"/>
        </a:spcBef>
        <a:spcAft>
          <a:spcPct val="0"/>
        </a:spcAft>
        <a:defRPr sz="2400">
          <a:solidFill>
            <a:schemeClr val="tx1"/>
          </a:solidFill>
          <a:latin typeface="Calibri" charset="0"/>
          <a:ea typeface="ＭＳ Ｐゴシック" charset="-128"/>
          <a:cs typeface="ＭＳ Ｐゴシック" charset="-128"/>
        </a:defRPr>
      </a:lvl5pPr>
      <a:lvl6pPr marL="457200" algn="ctr" defTabSz="457200" rtl="0" eaLnBrk="1" fontAlgn="base" hangingPunct="1">
        <a:spcBef>
          <a:spcPct val="0"/>
        </a:spcBef>
        <a:spcAft>
          <a:spcPct val="0"/>
        </a:spcAft>
        <a:defRPr sz="4400">
          <a:solidFill>
            <a:schemeClr val="tx1"/>
          </a:solidFill>
          <a:latin typeface="Calibri" charset="0"/>
          <a:ea typeface="ＭＳ Ｐゴシック" charset="-128"/>
          <a:cs typeface="ＭＳ Ｐゴシック" charset="-128"/>
        </a:defRPr>
      </a:lvl6pPr>
      <a:lvl7pPr marL="914400" algn="ctr" defTabSz="457200" rtl="0" eaLnBrk="1" fontAlgn="base" hangingPunct="1">
        <a:spcBef>
          <a:spcPct val="0"/>
        </a:spcBef>
        <a:spcAft>
          <a:spcPct val="0"/>
        </a:spcAft>
        <a:defRPr sz="4400">
          <a:solidFill>
            <a:schemeClr val="tx1"/>
          </a:solidFill>
          <a:latin typeface="Calibri" charset="0"/>
          <a:ea typeface="ＭＳ Ｐゴシック" charset="-128"/>
          <a:cs typeface="ＭＳ Ｐゴシック" charset="-128"/>
        </a:defRPr>
      </a:lvl7pPr>
      <a:lvl8pPr marL="1371600" algn="ctr" defTabSz="457200" rtl="0" eaLnBrk="1" fontAlgn="base" hangingPunct="1">
        <a:spcBef>
          <a:spcPct val="0"/>
        </a:spcBef>
        <a:spcAft>
          <a:spcPct val="0"/>
        </a:spcAft>
        <a:defRPr sz="4400">
          <a:solidFill>
            <a:schemeClr val="tx1"/>
          </a:solidFill>
          <a:latin typeface="Calibri" charset="0"/>
          <a:ea typeface="ＭＳ Ｐゴシック" charset="-128"/>
          <a:cs typeface="ＭＳ Ｐゴシック" charset="-128"/>
        </a:defRPr>
      </a:lvl8pPr>
      <a:lvl9pPr marL="1828800" algn="ctr" defTabSz="457200" rtl="0" eaLnBrk="1" fontAlgn="base" hangingPunct="1">
        <a:spcBef>
          <a:spcPct val="0"/>
        </a:spcBef>
        <a:spcAft>
          <a:spcPct val="0"/>
        </a:spcAft>
        <a:defRPr sz="4400">
          <a:solidFill>
            <a:schemeClr val="tx1"/>
          </a:solidFill>
          <a:latin typeface="Calibri" charset="0"/>
          <a:ea typeface="ＭＳ Ｐゴシック" charset="-128"/>
          <a:cs typeface="ＭＳ Ｐゴシック" charset="-128"/>
        </a:defRPr>
      </a:lvl9pPr>
    </p:titleStyle>
    <p:body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9.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20.png"/></Relationships>
</file>

<file path=ppt/slides/_rels/slide10.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image" Target="../media/image22.png"/><Relationship Id="rId1" Type="http://schemas.openxmlformats.org/officeDocument/2006/relationships/slideLayout" Target="../slideLayouts/slideLayout2.xml"/><Relationship Id="rId4" Type="http://schemas.openxmlformats.org/officeDocument/2006/relationships/image" Target="../media/image24.png"/></Relationships>
</file>

<file path=ppt/slides/_rels/slide12.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image" Target="../media/image25.jpeg"/><Relationship Id="rId1" Type="http://schemas.openxmlformats.org/officeDocument/2006/relationships/slideLayout" Target="../slideLayouts/slideLayout2.xml"/><Relationship Id="rId4" Type="http://schemas.openxmlformats.org/officeDocument/2006/relationships/image" Target="../media/image20.png"/></Relationships>
</file>

<file path=ppt/slides/_rels/slide13.xml.rels><?xml version="1.0" encoding="UTF-8" standalone="yes"?>
<Relationships xmlns="http://schemas.openxmlformats.org/package/2006/relationships"><Relationship Id="rId2" Type="http://schemas.openxmlformats.org/officeDocument/2006/relationships/image" Target="../media/image27.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image" Target="../media/image32.JP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png"/><Relationship Id="rId1" Type="http://schemas.openxmlformats.org/officeDocument/2006/relationships/slideLayout" Target="../slideLayouts/slideLayout2.xml"/><Relationship Id="rId4" Type="http://schemas.openxmlformats.org/officeDocument/2006/relationships/image" Target="../media/image37.jpeg"/></Relationships>
</file>

<file path=ppt/slides/_rels/slide20.xml.rels><?xml version="1.0" encoding="UTF-8" standalone="yes"?>
<Relationships xmlns="http://schemas.openxmlformats.org/package/2006/relationships"><Relationship Id="rId2" Type="http://schemas.openxmlformats.org/officeDocument/2006/relationships/image" Target="../media/image38.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image" Target="../media/image39.jp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3.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43.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44.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image" Target="../media/image45.png"/><Relationship Id="rId1" Type="http://schemas.openxmlformats.org/officeDocument/2006/relationships/slideLayout" Target="../slideLayouts/slideLayout2.xml"/><Relationship Id="rId4" Type="http://schemas.openxmlformats.org/officeDocument/2006/relationships/image" Target="../media/image47.jpeg"/></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8.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48.tiff"/><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49.emf"/><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50.emf"/><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51.jpeg"/><Relationship Id="rId2" Type="http://schemas.openxmlformats.org/officeDocument/2006/relationships/notesSlide" Target="../notesSlides/notesSlide5.xml"/><Relationship Id="rId1" Type="http://schemas.openxmlformats.org/officeDocument/2006/relationships/slideLayout" Target="../slideLayouts/slideLayout2.xml"/><Relationship Id="rId5" Type="http://schemas.openxmlformats.org/officeDocument/2006/relationships/image" Target="../media/image33.jpeg"/><Relationship Id="rId4" Type="http://schemas.openxmlformats.org/officeDocument/2006/relationships/image" Target="../media/image52.jpeg"/></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19.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7.xml.rels><?xml version="1.0" encoding="UTF-8" standalone="yes"?>
<Relationships xmlns="http://schemas.openxmlformats.org/package/2006/relationships"><Relationship Id="rId3" Type="http://schemas.openxmlformats.org/officeDocument/2006/relationships/hyperlink" Target="https://confluence.slac.stanford.edu/display/LSSTCAMREV/Home" TargetMode="External"/><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Autofit/>
          </a:bodyPr>
          <a:lstStyle/>
          <a:p>
            <a:pPr algn="r"/>
            <a:r>
              <a:rPr lang="en-US" sz="1800" dirty="0"/>
              <a:t>LSST Camera</a:t>
            </a:r>
            <a:br>
              <a:rPr lang="en-US" sz="1800" dirty="0"/>
            </a:br>
            <a:r>
              <a:rPr lang="en-US" dirty="0"/>
              <a:t>DAQ Acquisition System (DAQ)</a:t>
            </a:r>
            <a:r>
              <a:rPr lang="en-US" sz="1800" dirty="0"/>
              <a:t> Status</a:t>
            </a:r>
            <a:br>
              <a:rPr lang="en-US" sz="1800" dirty="0"/>
            </a:br>
            <a:br>
              <a:rPr lang="en-US" sz="1800" dirty="0"/>
            </a:br>
            <a:r>
              <a:rPr lang="en-US" sz="1800" dirty="0"/>
              <a:t>Michael Huffer (SLAC)</a:t>
            </a:r>
            <a:br>
              <a:rPr lang="en-US" sz="1800" dirty="0"/>
            </a:br>
            <a:r>
              <a:rPr lang="en-US" sz="1800" dirty="0"/>
              <a:t>LSST Camera DAQ System Manager</a:t>
            </a:r>
            <a:br>
              <a:rPr lang="en-US" sz="1800" dirty="0"/>
            </a:br>
            <a:br>
              <a:rPr lang="en-US" sz="1800" dirty="0"/>
            </a:br>
            <a:r>
              <a:rPr lang="en-US" sz="1800" dirty="0"/>
              <a:t>NSF/DOE Joint Status Review</a:t>
            </a:r>
            <a:br>
              <a:rPr lang="en-US" sz="1800" dirty="0"/>
            </a:br>
            <a:r>
              <a:rPr lang="en-US" sz="1800" dirty="0"/>
              <a:t>August 27–30, 2019</a:t>
            </a:r>
          </a:p>
        </p:txBody>
      </p:sp>
      <p:sp>
        <p:nvSpPr>
          <p:cNvPr id="3" name="TextBox 2"/>
          <p:cNvSpPr txBox="1"/>
          <p:nvPr/>
        </p:nvSpPr>
        <p:spPr>
          <a:xfrm>
            <a:off x="152400" y="133350"/>
            <a:ext cx="420308" cy="246221"/>
          </a:xfrm>
          <a:prstGeom prst="rect">
            <a:avLst/>
          </a:prstGeom>
          <a:noFill/>
        </p:spPr>
        <p:txBody>
          <a:bodyPr wrap="none" rtlCol="0">
            <a:spAutoFit/>
          </a:bodyPr>
          <a:lstStyle/>
          <a:p>
            <a:r>
              <a:rPr lang="en-US" sz="1000" dirty="0"/>
              <a:t>V1.3</a:t>
            </a:r>
          </a:p>
        </p:txBody>
      </p:sp>
    </p:spTree>
    <p:extLst>
      <p:ext uri="{BB962C8B-B14F-4D97-AF65-F5344CB8AC3E}">
        <p14:creationId xmlns:p14="http://schemas.microsoft.com/office/powerpoint/2010/main" val="225208508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pPr algn="ctr"/>
            <a:r>
              <a:rPr lang="en-US" dirty="0"/>
              <a:t>Outline</a:t>
            </a:r>
          </a:p>
        </p:txBody>
      </p:sp>
      <p:sp>
        <p:nvSpPr>
          <p:cNvPr id="41" name="Content Placeholder 40"/>
          <p:cNvSpPr>
            <a:spLocks noGrp="1"/>
          </p:cNvSpPr>
          <p:nvPr>
            <p:ph sz="quarter" idx="4294967295"/>
          </p:nvPr>
        </p:nvSpPr>
        <p:spPr>
          <a:xfrm>
            <a:off x="1981200" y="647104"/>
            <a:ext cx="4686300" cy="4210646"/>
          </a:xfrm>
          <a:prstGeom prst="rect">
            <a:avLst/>
          </a:prstGeom>
        </p:spPr>
        <p:txBody>
          <a:bodyPr/>
          <a:lstStyle/>
          <a:p>
            <a:r>
              <a:rPr lang="en-US" sz="1200" dirty="0"/>
              <a:t>Introduction &amp; Overview</a:t>
            </a:r>
          </a:p>
          <a:p>
            <a:pPr lvl="1"/>
            <a:r>
              <a:rPr lang="en-US" sz="1200" dirty="0"/>
              <a:t>Requirements</a:t>
            </a:r>
          </a:p>
          <a:p>
            <a:pPr lvl="1"/>
            <a:r>
              <a:rPr lang="en-US" sz="1200" dirty="0"/>
              <a:t>Architecture</a:t>
            </a:r>
          </a:p>
          <a:p>
            <a:pPr lvl="1"/>
            <a:r>
              <a:rPr lang="en-US" sz="1200" dirty="0"/>
              <a:t>Major functional blocks</a:t>
            </a:r>
          </a:p>
          <a:p>
            <a:r>
              <a:rPr lang="en-US" sz="1200" dirty="0"/>
              <a:t>Status (technical) </a:t>
            </a:r>
          </a:p>
          <a:p>
            <a:pPr lvl="1"/>
            <a:r>
              <a:rPr lang="en-US" sz="1200" dirty="0"/>
              <a:t>Major hardware/firmware functional blocks</a:t>
            </a:r>
          </a:p>
          <a:p>
            <a:pPr lvl="1"/>
            <a:r>
              <a:rPr lang="en-US" sz="1200" dirty="0"/>
              <a:t>Major software functional blocks</a:t>
            </a:r>
          </a:p>
          <a:p>
            <a:pPr lvl="1"/>
            <a:r>
              <a:rPr lang="en-US" sz="1200" dirty="0"/>
              <a:t>DAQ support for Camera and project development</a:t>
            </a:r>
          </a:p>
          <a:p>
            <a:r>
              <a:rPr lang="en-US" sz="1200" dirty="0"/>
              <a:t>Status (programmatic)</a:t>
            </a:r>
          </a:p>
          <a:p>
            <a:pPr lvl="1"/>
            <a:r>
              <a:rPr lang="en-US" sz="1200" dirty="0"/>
              <a:t>Organizational structure</a:t>
            </a:r>
          </a:p>
          <a:p>
            <a:pPr lvl="1"/>
            <a:r>
              <a:rPr lang="en-US" sz="1200" dirty="0"/>
              <a:t>Cost and schedule performance</a:t>
            </a:r>
          </a:p>
          <a:p>
            <a:pPr lvl="1"/>
            <a:r>
              <a:rPr lang="en-US" sz="1200" dirty="0"/>
              <a:t>Risks</a:t>
            </a:r>
          </a:p>
          <a:p>
            <a:pPr lvl="1"/>
            <a:r>
              <a:rPr lang="en-US" sz="1200" dirty="0"/>
              <a:t>Hazards</a:t>
            </a:r>
          </a:p>
          <a:p>
            <a:r>
              <a:rPr lang="en-US" sz="1200" dirty="0"/>
              <a:t>Transition to Commissioning and Operation</a:t>
            </a:r>
          </a:p>
          <a:p>
            <a:r>
              <a:rPr lang="en-US" sz="1200" dirty="0"/>
              <a:t>Summary</a:t>
            </a:r>
          </a:p>
          <a:p>
            <a:r>
              <a:rPr lang="en-US" sz="1200" dirty="0"/>
              <a:t>Supporting Material</a:t>
            </a:r>
          </a:p>
          <a:p>
            <a:pPr lvl="1"/>
            <a:r>
              <a:rPr lang="en-US" sz="1200" dirty="0"/>
              <a:t>Key Documents</a:t>
            </a:r>
          </a:p>
          <a:p>
            <a:pPr lvl="1"/>
            <a:r>
              <a:rPr lang="en-US" sz="1200" dirty="0"/>
              <a:t>Past reviews and response to recommendations</a:t>
            </a:r>
          </a:p>
          <a:p>
            <a:pPr lvl="1"/>
            <a:r>
              <a:rPr lang="en-US" sz="1200" dirty="0"/>
              <a:t>BCR and EAC summaries</a:t>
            </a:r>
          </a:p>
          <a:p>
            <a:pPr lvl="1"/>
            <a:endParaRPr lang="en-US" sz="1200" dirty="0"/>
          </a:p>
          <a:p>
            <a:pPr marL="685800" lvl="2" indent="0">
              <a:buNone/>
            </a:pPr>
            <a:endParaRPr lang="en-US" sz="1050" dirty="0"/>
          </a:p>
        </p:txBody>
      </p:sp>
    </p:spTree>
    <p:extLst>
      <p:ext uri="{BB962C8B-B14F-4D97-AF65-F5344CB8AC3E}">
        <p14:creationId xmlns:p14="http://schemas.microsoft.com/office/powerpoint/2010/main" val="25633976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1030379" y="19050"/>
            <a:ext cx="6019800" cy="495300"/>
          </a:xfrm>
        </p:spPr>
        <p:txBody>
          <a:bodyPr/>
          <a:lstStyle/>
          <a:p>
            <a:r>
              <a:rPr lang="en-US" dirty="0">
                <a:effectLst>
                  <a:outerShdw blurRad="38100" dist="38100" dir="2700000" algn="tl">
                    <a:srgbClr val="DDDDDD"/>
                  </a:outerShdw>
                </a:effectLst>
                <a:latin typeface="Calibri" charset="0"/>
              </a:rPr>
              <a:t>The DAQ  </a:t>
            </a:r>
            <a:r>
              <a:rPr lang="en-US" u="sng" dirty="0">
                <a:effectLst>
                  <a:outerShdw blurRad="38100" dist="38100" dir="2700000" algn="tl">
                    <a:srgbClr val="DDDDDD"/>
                  </a:outerShdw>
                </a:effectLst>
                <a:latin typeface="Calibri" charset="0"/>
              </a:rPr>
              <a:t>both</a:t>
            </a:r>
            <a:r>
              <a:rPr lang="en-US" dirty="0">
                <a:effectLst>
                  <a:outerShdw blurRad="38100" dist="38100" dir="2700000" algn="tl">
                    <a:srgbClr val="DDDDDD"/>
                  </a:outerShdw>
                </a:effectLst>
                <a:latin typeface="Calibri" charset="0"/>
              </a:rPr>
              <a:t> acquires &amp; buffers image data</a:t>
            </a:r>
            <a:endParaRPr lang="en-US" dirty="0"/>
          </a:p>
        </p:txBody>
      </p:sp>
      <p:pic>
        <p:nvPicPr>
          <p:cNvPr id="4" name="Picture 3" descr="ABSTRACT.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300281" y="671334"/>
            <a:ext cx="3874487" cy="2863900"/>
          </a:xfrm>
          <a:prstGeom prst="rect">
            <a:avLst/>
          </a:prstGeom>
        </p:spPr>
      </p:pic>
      <p:sp>
        <p:nvSpPr>
          <p:cNvPr id="5" name="Line Callout 1 (Border and Accent Bar) 4"/>
          <p:cNvSpPr/>
          <p:nvPr/>
        </p:nvSpPr>
        <p:spPr>
          <a:xfrm>
            <a:off x="6387592" y="489904"/>
            <a:ext cx="1384808" cy="1224596"/>
          </a:xfrm>
          <a:prstGeom prst="accentBorderCallout1">
            <a:avLst>
              <a:gd name="adj1" fmla="val 18750"/>
              <a:gd name="adj2" fmla="val -8333"/>
              <a:gd name="adj3" fmla="val 39811"/>
              <a:gd name="adj4" fmla="val -57986"/>
            </a:avLst>
          </a:prstGeom>
          <a:solidFill>
            <a:schemeClr val="tx2">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chemeClr val="tx1"/>
                </a:solidFill>
              </a:rPr>
              <a:t>In cryostat  </a:t>
            </a:r>
            <a:r>
              <a:rPr lang="en-US" sz="1350" u="sng" dirty="0">
                <a:solidFill>
                  <a:schemeClr val="tx1"/>
                </a:solidFill>
              </a:rPr>
              <a:t>Sensors</a:t>
            </a:r>
            <a:r>
              <a:rPr lang="en-US" sz="1350" dirty="0">
                <a:solidFill>
                  <a:schemeClr val="tx1"/>
                </a:solidFill>
              </a:rPr>
              <a:t> &amp; </a:t>
            </a:r>
            <a:r>
              <a:rPr lang="en-US" sz="1350" u="sng" dirty="0">
                <a:solidFill>
                  <a:schemeClr val="tx1"/>
                </a:solidFill>
              </a:rPr>
              <a:t>Electronics</a:t>
            </a:r>
            <a:r>
              <a:rPr lang="en-US" sz="1350" dirty="0">
                <a:solidFill>
                  <a:schemeClr val="tx1"/>
                </a:solidFill>
              </a:rPr>
              <a:t>, organized in modular units of </a:t>
            </a:r>
            <a:r>
              <a:rPr lang="en-US" sz="1350" u="sng" dirty="0">
                <a:solidFill>
                  <a:schemeClr val="tx1"/>
                </a:solidFill>
              </a:rPr>
              <a:t>Rafts</a:t>
            </a:r>
          </a:p>
        </p:txBody>
      </p:sp>
      <p:sp>
        <p:nvSpPr>
          <p:cNvPr id="6" name="Line Callout 1 (Border and Accent Bar) 5"/>
          <p:cNvSpPr/>
          <p:nvPr/>
        </p:nvSpPr>
        <p:spPr>
          <a:xfrm>
            <a:off x="1243269" y="3657600"/>
            <a:ext cx="1322011" cy="857250"/>
          </a:xfrm>
          <a:prstGeom prst="accentBorderCallout1">
            <a:avLst>
              <a:gd name="adj1" fmla="val 78881"/>
              <a:gd name="adj2" fmla="val 104384"/>
              <a:gd name="adj3" fmla="val -23422"/>
              <a:gd name="adj4" fmla="val 164340"/>
            </a:avLst>
          </a:prstGeom>
          <a:solidFill>
            <a:schemeClr val="tx2">
              <a:lumMod val="40000"/>
              <a:lumOff val="60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chemeClr val="tx1"/>
                </a:solidFill>
              </a:rPr>
              <a:t>Commodity processors on both summit &amp; base</a:t>
            </a:r>
            <a:endParaRPr lang="en-US" sz="1350" u="sng" dirty="0">
              <a:solidFill>
                <a:schemeClr val="tx1"/>
              </a:solidFill>
            </a:endParaRPr>
          </a:p>
        </p:txBody>
      </p:sp>
      <p:sp>
        <p:nvSpPr>
          <p:cNvPr id="7" name="Line Callout 1 (Border and Accent Bar) 6"/>
          <p:cNvSpPr/>
          <p:nvPr/>
        </p:nvSpPr>
        <p:spPr>
          <a:xfrm>
            <a:off x="1066800" y="1657350"/>
            <a:ext cx="1192694" cy="840406"/>
          </a:xfrm>
          <a:prstGeom prst="accentBorderCallout1">
            <a:avLst>
              <a:gd name="adj1" fmla="val 39361"/>
              <a:gd name="adj2" fmla="val 99303"/>
              <a:gd name="adj3" fmla="val 84934"/>
              <a:gd name="adj4" fmla="val 121147"/>
            </a:avLst>
          </a:prstGeom>
          <a:solidFill>
            <a:schemeClr val="tx2">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chemeClr val="tx1"/>
                </a:solidFill>
              </a:rPr>
              <a:t>Client &amp; DAQ  separated by a commodity </a:t>
            </a:r>
            <a:r>
              <a:rPr lang="en-US" sz="1350" u="sng" dirty="0">
                <a:solidFill>
                  <a:schemeClr val="tx1"/>
                </a:solidFill>
              </a:rPr>
              <a:t>Network</a:t>
            </a:r>
          </a:p>
        </p:txBody>
      </p:sp>
      <p:sp>
        <p:nvSpPr>
          <p:cNvPr id="8" name="Content Placeholder 4"/>
          <p:cNvSpPr txBox="1">
            <a:spLocks/>
          </p:cNvSpPr>
          <p:nvPr/>
        </p:nvSpPr>
        <p:spPr>
          <a:xfrm>
            <a:off x="4495800" y="2952750"/>
            <a:ext cx="4463379" cy="1885950"/>
          </a:xfrm>
          <a:prstGeom prst="rect">
            <a:avLst/>
          </a:prstGeom>
          <a:solidFill>
            <a:schemeClr val="bg1"/>
          </a:solidFill>
          <a:ln>
            <a:solidFill>
              <a:schemeClr val="tx1"/>
            </a:solidFill>
          </a:ln>
        </p:spPr>
        <p:txBody>
          <a:bodyPr>
            <a:normAutofit fontScale="92500" lnSpcReduction="20000"/>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marL="0" indent="0">
              <a:buNone/>
            </a:pPr>
            <a:r>
              <a:rPr lang="en-US" sz="1575" dirty="0"/>
              <a:t>Major requirements (design drivers):</a:t>
            </a:r>
          </a:p>
          <a:p>
            <a:pPr>
              <a:buFont typeface="+mj-lt"/>
              <a:buAutoNum type="arabicPeriod"/>
            </a:pPr>
            <a:r>
              <a:rPr lang="en-US" sz="1575" dirty="0"/>
              <a:t>Data delivered to </a:t>
            </a:r>
            <a:r>
              <a:rPr lang="en-US" sz="1575" u="sng" dirty="0"/>
              <a:t>multiple</a:t>
            </a:r>
            <a:r>
              <a:rPr lang="en-US" sz="1575" dirty="0"/>
              <a:t>, </a:t>
            </a:r>
            <a:r>
              <a:rPr lang="en-US" sz="1575" u="sng" dirty="0"/>
              <a:t>concurrent</a:t>
            </a:r>
            <a:r>
              <a:rPr lang="en-US" sz="1575" dirty="0"/>
              <a:t> clients  at read-out rate, in “real-time”</a:t>
            </a:r>
          </a:p>
          <a:p>
            <a:pPr lvl="1"/>
            <a:r>
              <a:rPr lang="en-US" sz="1575" dirty="0"/>
              <a:t>Read-out rate is ~3.7 Gigabytes/second</a:t>
            </a:r>
          </a:p>
          <a:p>
            <a:pPr>
              <a:buFont typeface="+mj-lt"/>
              <a:buAutoNum type="arabicPeriod"/>
            </a:pPr>
            <a:r>
              <a:rPr lang="en-US" sz="1575" dirty="0"/>
              <a:t>Access to raft electronics for the purpose of configuration, monitoring and control</a:t>
            </a:r>
          </a:p>
          <a:p>
            <a:pPr>
              <a:buFont typeface="+mj-lt"/>
              <a:buAutoNum type="arabicPeriod"/>
            </a:pPr>
            <a:r>
              <a:rPr lang="en-US" sz="1575" dirty="0"/>
              <a:t>Common system clock &amp; synchronous timing</a:t>
            </a:r>
          </a:p>
          <a:p>
            <a:pPr>
              <a:buFont typeface="+mj-lt"/>
              <a:buAutoNum type="arabicPeriod"/>
            </a:pPr>
            <a:r>
              <a:rPr lang="en-US" sz="1575" dirty="0">
                <a:latin typeface="Calibri" charset="0"/>
              </a:rPr>
              <a:t>Provide telescope guiding data</a:t>
            </a:r>
          </a:p>
          <a:p>
            <a:pPr marL="0" indent="0">
              <a:buNone/>
            </a:pPr>
            <a:endParaRPr lang="en-US" sz="1650" dirty="0">
              <a:latin typeface="Calibri" charset="0"/>
            </a:endParaRPr>
          </a:p>
        </p:txBody>
      </p:sp>
      <p:sp>
        <p:nvSpPr>
          <p:cNvPr id="9" name="Line Callout 1 (Border and Accent Bar) 8">
            <a:extLst>
              <a:ext uri="{FF2B5EF4-FFF2-40B4-BE49-F238E27FC236}">
                <a16:creationId xmlns:a16="http://schemas.microsoft.com/office/drawing/2014/main" id="{F3B99296-B3B6-DA4F-AF57-5ABDC30E260C}"/>
              </a:ext>
            </a:extLst>
          </p:cNvPr>
          <p:cNvSpPr/>
          <p:nvPr/>
        </p:nvSpPr>
        <p:spPr>
          <a:xfrm>
            <a:off x="6274562" y="1879159"/>
            <a:ext cx="2793238" cy="840407"/>
          </a:xfrm>
          <a:prstGeom prst="accentBorderCallout1">
            <a:avLst>
              <a:gd name="adj1" fmla="val 18750"/>
              <a:gd name="adj2" fmla="val -8333"/>
              <a:gd name="adj3" fmla="val 9104"/>
              <a:gd name="adj4" fmla="val -54719"/>
            </a:avLst>
          </a:prstGeom>
          <a:solidFill>
            <a:schemeClr val="bg2">
              <a:lumMod val="75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b="1" dirty="0">
                <a:solidFill>
                  <a:schemeClr val="tx1"/>
                </a:solidFill>
              </a:rPr>
              <a:t>The DAQ is comprised of hardware, firmware  and software!</a:t>
            </a:r>
            <a:endParaRPr lang="en-US" sz="1350" b="1" u="sng" dirty="0">
              <a:solidFill>
                <a:schemeClr val="tx1"/>
              </a:solidFill>
            </a:endParaRPr>
          </a:p>
        </p:txBody>
      </p:sp>
    </p:spTree>
    <p:extLst>
      <p:ext uri="{BB962C8B-B14F-4D97-AF65-F5344CB8AC3E}">
        <p14:creationId xmlns:p14="http://schemas.microsoft.com/office/powerpoint/2010/main" val="26441748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7"/>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8"/>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8" grpId="0" animBg="1"/>
      <p:bldP spid="9"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 name="Rectangle 50"/>
          <p:cNvSpPr/>
          <p:nvPr/>
        </p:nvSpPr>
        <p:spPr bwMode="auto">
          <a:xfrm>
            <a:off x="1278625" y="3300941"/>
            <a:ext cx="6620449" cy="1314974"/>
          </a:xfrm>
          <a:prstGeom prst="rect">
            <a:avLst/>
          </a:prstGeom>
          <a:solidFill>
            <a:schemeClr val="accent5">
              <a:lumMod val="40000"/>
              <a:lumOff val="60000"/>
            </a:schemeClr>
          </a:solidFill>
          <a:ln w="9525" cap="flat" cmpd="sng" algn="ctr">
            <a:no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98" name="Rectangle 97">
            <a:extLst>
              <a:ext uri="{FF2B5EF4-FFF2-40B4-BE49-F238E27FC236}">
                <a16:creationId xmlns:a16="http://schemas.microsoft.com/office/drawing/2014/main" id="{F0344BEC-E35B-8B4C-877F-62617A55E893}"/>
              </a:ext>
            </a:extLst>
          </p:cNvPr>
          <p:cNvSpPr/>
          <p:nvPr/>
        </p:nvSpPr>
        <p:spPr bwMode="auto">
          <a:xfrm>
            <a:off x="1314450" y="3728172"/>
            <a:ext cx="1236988" cy="774771"/>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40" name="Title 39"/>
          <p:cNvSpPr>
            <a:spLocks noGrp="1"/>
          </p:cNvSpPr>
          <p:nvPr>
            <p:ph type="title"/>
          </p:nvPr>
        </p:nvSpPr>
        <p:spPr>
          <a:xfrm>
            <a:off x="1143001" y="-19050"/>
            <a:ext cx="6248400" cy="417910"/>
          </a:xfrm>
        </p:spPr>
        <p:txBody>
          <a:bodyPr/>
          <a:lstStyle/>
          <a:p>
            <a:r>
              <a:rPr lang="en-US" dirty="0">
                <a:effectLst>
                  <a:outerShdw blurRad="38100" dist="38100" dir="2700000" algn="tl">
                    <a:srgbClr val="C0C0C0"/>
                  </a:outerShdw>
                </a:effectLst>
                <a:ea typeface="ＭＳ Ｐゴシック" pitchFamily="-65" charset="-128"/>
              </a:rPr>
              <a:t>The DAQ’s major components and  its clients</a:t>
            </a:r>
            <a:endParaRPr lang="en-US" dirty="0"/>
          </a:p>
        </p:txBody>
      </p:sp>
      <p:sp>
        <p:nvSpPr>
          <p:cNvPr id="52" name="Rectangle 51"/>
          <p:cNvSpPr/>
          <p:nvPr/>
        </p:nvSpPr>
        <p:spPr bwMode="auto">
          <a:xfrm>
            <a:off x="1285172" y="1282280"/>
            <a:ext cx="6613902" cy="1933366"/>
          </a:xfrm>
          <a:prstGeom prst="rect">
            <a:avLst/>
          </a:prstGeom>
          <a:solidFill>
            <a:schemeClr val="accent1">
              <a:lumMod val="20000"/>
              <a:lumOff val="80000"/>
            </a:schemeClr>
          </a:solidFill>
          <a:ln w="9525" cap="flat" cmpd="sng" algn="ctr">
            <a:no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nvGrpSpPr>
          <p:cNvPr id="53" name="Group 52"/>
          <p:cNvGrpSpPr/>
          <p:nvPr/>
        </p:nvGrpSpPr>
        <p:grpSpPr>
          <a:xfrm>
            <a:off x="1522292" y="607021"/>
            <a:ext cx="6343537" cy="4250729"/>
            <a:chOff x="505723" y="832471"/>
            <a:chExt cx="8458048" cy="5667639"/>
          </a:xfrm>
        </p:grpSpPr>
        <p:grpSp>
          <p:nvGrpSpPr>
            <p:cNvPr id="54" name="Group 53"/>
            <p:cNvGrpSpPr/>
            <p:nvPr/>
          </p:nvGrpSpPr>
          <p:grpSpPr>
            <a:xfrm>
              <a:off x="2645024" y="879861"/>
              <a:ext cx="4217754" cy="502302"/>
              <a:chOff x="1923481" y="1582707"/>
              <a:chExt cx="4217754" cy="502302"/>
            </a:xfrm>
          </p:grpSpPr>
          <p:sp>
            <p:nvSpPr>
              <p:cNvPr id="95" name="Rectangle 94"/>
              <p:cNvSpPr/>
              <p:nvPr/>
            </p:nvSpPr>
            <p:spPr bwMode="auto">
              <a:xfrm>
                <a:off x="1923481" y="1582707"/>
                <a:ext cx="4217754" cy="502302"/>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96" name="TextBox 95"/>
              <p:cNvSpPr txBox="1"/>
              <p:nvPr/>
            </p:nvSpPr>
            <p:spPr>
              <a:xfrm>
                <a:off x="1957944" y="1649192"/>
                <a:ext cx="3801126" cy="400109"/>
              </a:xfrm>
              <a:prstGeom prst="rect">
                <a:avLst/>
              </a:prstGeom>
              <a:noFill/>
            </p:spPr>
            <p:txBody>
              <a:bodyPr wrap="none" rtlCol="0">
                <a:spAutoFit/>
              </a:bodyPr>
              <a:lstStyle/>
              <a:p>
                <a:r>
                  <a:rPr lang="en-US" sz="1350" dirty="0"/>
                  <a:t>Source Communication Interface (SCI)</a:t>
                </a:r>
              </a:p>
            </p:txBody>
          </p:sp>
        </p:grpSp>
        <p:grpSp>
          <p:nvGrpSpPr>
            <p:cNvPr id="55" name="Group 54"/>
            <p:cNvGrpSpPr/>
            <p:nvPr/>
          </p:nvGrpSpPr>
          <p:grpSpPr>
            <a:xfrm>
              <a:off x="3881916" y="2045574"/>
              <a:ext cx="1743971" cy="748706"/>
              <a:chOff x="3450029" y="2691549"/>
              <a:chExt cx="1743971" cy="748706"/>
            </a:xfrm>
          </p:grpSpPr>
          <p:sp>
            <p:nvSpPr>
              <p:cNvPr id="93" name="Rectangle 92"/>
              <p:cNvSpPr/>
              <p:nvPr/>
            </p:nvSpPr>
            <p:spPr bwMode="auto">
              <a:xfrm>
                <a:off x="3450029" y="2691549"/>
                <a:ext cx="1743971" cy="748706"/>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94" name="TextBox 93"/>
              <p:cNvSpPr txBox="1"/>
              <p:nvPr/>
            </p:nvSpPr>
            <p:spPr>
              <a:xfrm>
                <a:off x="3716806" y="2742737"/>
                <a:ext cx="1210418" cy="677107"/>
              </a:xfrm>
              <a:prstGeom prst="rect">
                <a:avLst/>
              </a:prstGeom>
              <a:noFill/>
            </p:spPr>
            <p:txBody>
              <a:bodyPr wrap="none" rtlCol="0">
                <a:spAutoFit/>
              </a:bodyPr>
              <a:lstStyle/>
              <a:p>
                <a:pPr algn="ctr"/>
                <a:r>
                  <a:rPr lang="en-US" sz="1350" dirty="0"/>
                  <a:t>Read/Out </a:t>
                </a:r>
              </a:p>
              <a:p>
                <a:pPr algn="ctr"/>
                <a:r>
                  <a:rPr lang="en-US" sz="1350" dirty="0"/>
                  <a:t>System </a:t>
                </a:r>
              </a:p>
            </p:txBody>
          </p:sp>
        </p:grpSp>
        <p:grpSp>
          <p:nvGrpSpPr>
            <p:cNvPr id="56" name="Group 55"/>
            <p:cNvGrpSpPr/>
            <p:nvPr/>
          </p:nvGrpSpPr>
          <p:grpSpPr>
            <a:xfrm>
              <a:off x="3583355" y="3192483"/>
              <a:ext cx="2341092" cy="938251"/>
              <a:chOff x="3175915" y="4103811"/>
              <a:chExt cx="2341092" cy="938251"/>
            </a:xfrm>
          </p:grpSpPr>
          <p:sp>
            <p:nvSpPr>
              <p:cNvPr id="91" name="Rectangle 90"/>
              <p:cNvSpPr/>
              <p:nvPr/>
            </p:nvSpPr>
            <p:spPr bwMode="auto">
              <a:xfrm>
                <a:off x="3175915" y="4103811"/>
                <a:ext cx="2341092" cy="938251"/>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92" name="TextBox 91"/>
              <p:cNvSpPr txBox="1"/>
              <p:nvPr/>
            </p:nvSpPr>
            <p:spPr>
              <a:xfrm>
                <a:off x="3661614" y="4416528"/>
                <a:ext cx="1369692" cy="400109"/>
              </a:xfrm>
              <a:prstGeom prst="rect">
                <a:avLst/>
              </a:prstGeom>
              <a:noFill/>
            </p:spPr>
            <p:txBody>
              <a:bodyPr wrap="none" rtlCol="0">
                <a:spAutoFit/>
              </a:bodyPr>
              <a:lstStyle/>
              <a:p>
                <a:pPr algn="ctr"/>
                <a:r>
                  <a:rPr lang="en-US" sz="1350" dirty="0"/>
                  <a:t>Image Store</a:t>
                </a:r>
              </a:p>
            </p:txBody>
          </p:sp>
        </p:grpSp>
        <p:sp>
          <p:nvSpPr>
            <p:cNvPr id="57" name="TextBox 56"/>
            <p:cNvSpPr txBox="1"/>
            <p:nvPr/>
          </p:nvSpPr>
          <p:spPr>
            <a:xfrm>
              <a:off x="505723" y="5220326"/>
              <a:ext cx="1168527" cy="677108"/>
            </a:xfrm>
            <a:prstGeom prst="rect">
              <a:avLst/>
            </a:prstGeom>
            <a:noFill/>
          </p:spPr>
          <p:txBody>
            <a:bodyPr wrap="none" rtlCol="0">
              <a:spAutoFit/>
            </a:bodyPr>
            <a:lstStyle/>
            <a:p>
              <a:pPr algn="ctr"/>
              <a:r>
                <a:rPr lang="en-US" sz="1350" dirty="0"/>
                <a:t>Telescope</a:t>
              </a:r>
            </a:p>
            <a:p>
              <a:pPr algn="ctr"/>
              <a:r>
                <a:rPr lang="en-US" sz="1350" dirty="0"/>
                <a:t>Guiding</a:t>
              </a:r>
            </a:p>
          </p:txBody>
        </p:sp>
        <p:grpSp>
          <p:nvGrpSpPr>
            <p:cNvPr id="58" name="Group 57"/>
            <p:cNvGrpSpPr/>
            <p:nvPr/>
          </p:nvGrpSpPr>
          <p:grpSpPr>
            <a:xfrm>
              <a:off x="734557" y="4855237"/>
              <a:ext cx="710858" cy="338555"/>
              <a:chOff x="900421" y="2676226"/>
              <a:chExt cx="710858" cy="338555"/>
            </a:xfrm>
          </p:grpSpPr>
          <p:sp>
            <p:nvSpPr>
              <p:cNvPr id="89" name="Rectangle 88"/>
              <p:cNvSpPr/>
              <p:nvPr/>
            </p:nvSpPr>
            <p:spPr bwMode="auto">
              <a:xfrm>
                <a:off x="900421" y="2687955"/>
                <a:ext cx="710858" cy="284318"/>
              </a:xfrm>
              <a:prstGeom prst="rect">
                <a:avLst/>
              </a:prstGeom>
              <a:solidFill>
                <a:schemeClr val="bg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90" name="TextBox 89"/>
              <p:cNvSpPr txBox="1"/>
              <p:nvPr/>
            </p:nvSpPr>
            <p:spPr>
              <a:xfrm>
                <a:off x="1018828" y="2676226"/>
                <a:ext cx="487741" cy="338555"/>
              </a:xfrm>
              <a:prstGeom prst="rect">
                <a:avLst/>
              </a:prstGeom>
              <a:noFill/>
              <a:ln>
                <a:noFill/>
              </a:ln>
            </p:spPr>
            <p:txBody>
              <a:bodyPr wrap="none" rtlCol="0">
                <a:spAutoFit/>
              </a:bodyPr>
              <a:lstStyle/>
              <a:p>
                <a:r>
                  <a:rPr lang="en-US" sz="1050" dirty="0"/>
                  <a:t>API</a:t>
                </a:r>
              </a:p>
            </p:txBody>
          </p:sp>
        </p:grpSp>
        <p:sp>
          <p:nvSpPr>
            <p:cNvPr id="59" name="Rectangle 58"/>
            <p:cNvSpPr/>
            <p:nvPr/>
          </p:nvSpPr>
          <p:spPr bwMode="auto">
            <a:xfrm>
              <a:off x="2144848" y="5011952"/>
              <a:ext cx="1649317" cy="1033028"/>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60" name="TextBox 59"/>
            <p:cNvSpPr txBox="1"/>
            <p:nvPr/>
          </p:nvSpPr>
          <p:spPr>
            <a:xfrm>
              <a:off x="2085288" y="5220326"/>
              <a:ext cx="1799724" cy="677108"/>
            </a:xfrm>
            <a:prstGeom prst="rect">
              <a:avLst/>
            </a:prstGeom>
            <a:noFill/>
          </p:spPr>
          <p:txBody>
            <a:bodyPr wrap="none" rtlCol="0">
              <a:spAutoFit/>
            </a:bodyPr>
            <a:lstStyle/>
            <a:p>
              <a:pPr algn="ctr"/>
              <a:r>
                <a:rPr lang="en-US" sz="1350" dirty="0"/>
                <a:t>Telescope </a:t>
              </a:r>
            </a:p>
            <a:p>
              <a:pPr algn="ctr"/>
              <a:r>
                <a:rPr lang="en-US" sz="1350" dirty="0"/>
                <a:t>Adaptive control</a:t>
              </a:r>
            </a:p>
          </p:txBody>
        </p:sp>
        <p:grpSp>
          <p:nvGrpSpPr>
            <p:cNvPr id="61" name="Group 60"/>
            <p:cNvGrpSpPr/>
            <p:nvPr/>
          </p:nvGrpSpPr>
          <p:grpSpPr>
            <a:xfrm>
              <a:off x="2672374" y="4855237"/>
              <a:ext cx="710858" cy="338555"/>
              <a:chOff x="900421" y="2676226"/>
              <a:chExt cx="710858" cy="338555"/>
            </a:xfrm>
          </p:grpSpPr>
          <p:sp>
            <p:nvSpPr>
              <p:cNvPr id="87" name="Rectangle 86"/>
              <p:cNvSpPr/>
              <p:nvPr/>
            </p:nvSpPr>
            <p:spPr bwMode="auto">
              <a:xfrm>
                <a:off x="900421" y="2687955"/>
                <a:ext cx="710858" cy="284318"/>
              </a:xfrm>
              <a:prstGeom prst="rect">
                <a:avLst/>
              </a:prstGeom>
              <a:solidFill>
                <a:schemeClr val="bg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88" name="TextBox 87"/>
              <p:cNvSpPr txBox="1"/>
              <p:nvPr/>
            </p:nvSpPr>
            <p:spPr>
              <a:xfrm>
                <a:off x="1018828" y="2676226"/>
                <a:ext cx="487741" cy="338555"/>
              </a:xfrm>
              <a:prstGeom prst="rect">
                <a:avLst/>
              </a:prstGeom>
              <a:noFill/>
              <a:ln>
                <a:noFill/>
              </a:ln>
            </p:spPr>
            <p:txBody>
              <a:bodyPr wrap="none" rtlCol="0">
                <a:spAutoFit/>
              </a:bodyPr>
              <a:lstStyle/>
              <a:p>
                <a:r>
                  <a:rPr lang="en-US" sz="1050" dirty="0"/>
                  <a:t>API</a:t>
                </a:r>
              </a:p>
            </p:txBody>
          </p:sp>
        </p:grpSp>
        <p:sp>
          <p:nvSpPr>
            <p:cNvPr id="62" name="Rectangle 61"/>
            <p:cNvSpPr/>
            <p:nvPr/>
          </p:nvSpPr>
          <p:spPr bwMode="auto">
            <a:xfrm>
              <a:off x="3967219" y="5011952"/>
              <a:ext cx="1573365" cy="1033028"/>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63" name="TextBox 62"/>
            <p:cNvSpPr txBox="1"/>
            <p:nvPr/>
          </p:nvSpPr>
          <p:spPr>
            <a:xfrm>
              <a:off x="4108425" y="5220326"/>
              <a:ext cx="1290952" cy="677108"/>
            </a:xfrm>
            <a:prstGeom prst="rect">
              <a:avLst/>
            </a:prstGeom>
            <a:noFill/>
          </p:spPr>
          <p:txBody>
            <a:bodyPr wrap="none" rtlCol="0">
              <a:spAutoFit/>
            </a:bodyPr>
            <a:lstStyle/>
            <a:p>
              <a:pPr algn="ctr"/>
              <a:r>
                <a:rPr lang="en-US" sz="1350" dirty="0"/>
                <a:t>QA &amp;</a:t>
              </a:r>
            </a:p>
            <a:p>
              <a:r>
                <a:rPr lang="en-US" sz="1350" dirty="0"/>
                <a:t>diagnostics</a:t>
              </a:r>
            </a:p>
          </p:txBody>
        </p:sp>
        <p:grpSp>
          <p:nvGrpSpPr>
            <p:cNvPr id="64" name="Group 63"/>
            <p:cNvGrpSpPr/>
            <p:nvPr/>
          </p:nvGrpSpPr>
          <p:grpSpPr>
            <a:xfrm>
              <a:off x="4398472" y="4855237"/>
              <a:ext cx="710858" cy="338555"/>
              <a:chOff x="900421" y="2676226"/>
              <a:chExt cx="710858" cy="338555"/>
            </a:xfrm>
          </p:grpSpPr>
          <p:sp>
            <p:nvSpPr>
              <p:cNvPr id="85" name="Rectangle 84"/>
              <p:cNvSpPr/>
              <p:nvPr/>
            </p:nvSpPr>
            <p:spPr bwMode="auto">
              <a:xfrm>
                <a:off x="900421" y="2687955"/>
                <a:ext cx="710858" cy="284318"/>
              </a:xfrm>
              <a:prstGeom prst="rect">
                <a:avLst/>
              </a:prstGeom>
              <a:solidFill>
                <a:schemeClr val="bg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86" name="TextBox 85"/>
              <p:cNvSpPr txBox="1"/>
              <p:nvPr/>
            </p:nvSpPr>
            <p:spPr>
              <a:xfrm>
                <a:off x="1018828" y="2676226"/>
                <a:ext cx="487741" cy="338555"/>
              </a:xfrm>
              <a:prstGeom prst="rect">
                <a:avLst/>
              </a:prstGeom>
              <a:noFill/>
              <a:ln>
                <a:noFill/>
              </a:ln>
            </p:spPr>
            <p:txBody>
              <a:bodyPr wrap="none" rtlCol="0">
                <a:spAutoFit/>
              </a:bodyPr>
              <a:lstStyle/>
              <a:p>
                <a:r>
                  <a:rPr lang="en-US" sz="1050" dirty="0"/>
                  <a:t>API</a:t>
                </a:r>
              </a:p>
            </p:txBody>
          </p:sp>
        </p:grpSp>
        <p:sp>
          <p:nvSpPr>
            <p:cNvPr id="65" name="Rectangle 64"/>
            <p:cNvSpPr/>
            <p:nvPr/>
          </p:nvSpPr>
          <p:spPr bwMode="auto">
            <a:xfrm>
              <a:off x="5709033" y="5011952"/>
              <a:ext cx="1789861" cy="1033028"/>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66" name="TextBox 65"/>
            <p:cNvSpPr txBox="1"/>
            <p:nvPr/>
          </p:nvSpPr>
          <p:spPr>
            <a:xfrm>
              <a:off x="5746194" y="5143382"/>
              <a:ext cx="1715538" cy="830997"/>
            </a:xfrm>
            <a:prstGeom prst="rect">
              <a:avLst/>
            </a:prstGeom>
            <a:noFill/>
          </p:spPr>
          <p:txBody>
            <a:bodyPr wrap="square" rtlCol="0">
              <a:spAutoFit/>
            </a:bodyPr>
            <a:lstStyle/>
            <a:p>
              <a:pPr algn="ctr"/>
              <a:r>
                <a:rPr lang="en-US" sz="1350" dirty="0"/>
                <a:t>Forwarding</a:t>
              </a:r>
            </a:p>
            <a:p>
              <a:pPr algn="ctr"/>
              <a:r>
                <a:rPr lang="en-US" sz="1050" dirty="0"/>
                <a:t>(Alert processing &amp; archiving)</a:t>
              </a:r>
            </a:p>
          </p:txBody>
        </p:sp>
        <p:grpSp>
          <p:nvGrpSpPr>
            <p:cNvPr id="67" name="Group 66"/>
            <p:cNvGrpSpPr/>
            <p:nvPr/>
          </p:nvGrpSpPr>
          <p:grpSpPr>
            <a:xfrm>
              <a:off x="6248534" y="4855237"/>
              <a:ext cx="710858" cy="338555"/>
              <a:chOff x="900421" y="2676226"/>
              <a:chExt cx="710858" cy="338555"/>
            </a:xfrm>
          </p:grpSpPr>
          <p:sp>
            <p:nvSpPr>
              <p:cNvPr id="83" name="Rectangle 82"/>
              <p:cNvSpPr/>
              <p:nvPr/>
            </p:nvSpPr>
            <p:spPr bwMode="auto">
              <a:xfrm>
                <a:off x="900421" y="2687955"/>
                <a:ext cx="710858" cy="284318"/>
              </a:xfrm>
              <a:prstGeom prst="rect">
                <a:avLst/>
              </a:prstGeom>
              <a:solidFill>
                <a:schemeClr val="bg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84" name="TextBox 83"/>
              <p:cNvSpPr txBox="1"/>
              <p:nvPr/>
            </p:nvSpPr>
            <p:spPr>
              <a:xfrm>
                <a:off x="1018828" y="2676226"/>
                <a:ext cx="487741" cy="338555"/>
              </a:xfrm>
              <a:prstGeom prst="rect">
                <a:avLst/>
              </a:prstGeom>
              <a:noFill/>
              <a:ln>
                <a:noFill/>
              </a:ln>
            </p:spPr>
            <p:txBody>
              <a:bodyPr wrap="none" rtlCol="0">
                <a:spAutoFit/>
              </a:bodyPr>
              <a:lstStyle/>
              <a:p>
                <a:r>
                  <a:rPr lang="en-US" sz="1050" dirty="0"/>
                  <a:t>API</a:t>
                </a:r>
              </a:p>
            </p:txBody>
          </p:sp>
        </p:grpSp>
        <p:cxnSp>
          <p:nvCxnSpPr>
            <p:cNvPr id="68" name="Straight Arrow Connector 67"/>
            <p:cNvCxnSpPr/>
            <p:nvPr/>
          </p:nvCxnSpPr>
          <p:spPr bwMode="auto">
            <a:xfrm flipH="1">
              <a:off x="4753901" y="2794280"/>
              <a:ext cx="1" cy="398203"/>
            </a:xfrm>
            <a:prstGeom prst="straightConnector1">
              <a:avLst/>
            </a:prstGeom>
            <a:solidFill>
              <a:schemeClr val="accent1"/>
            </a:solidFill>
            <a:ln w="9525" cap="flat" cmpd="sng" algn="ctr">
              <a:solidFill>
                <a:schemeClr val="tx1"/>
              </a:solidFill>
              <a:prstDash val="solid"/>
              <a:round/>
              <a:headEnd type="none" w="med" len="med"/>
              <a:tailEnd type="arrow"/>
            </a:ln>
            <a:effectLst/>
          </p:spPr>
        </p:cxnSp>
        <p:cxnSp>
          <p:nvCxnSpPr>
            <p:cNvPr id="69" name="Straight Arrow Connector 68"/>
            <p:cNvCxnSpPr/>
            <p:nvPr/>
          </p:nvCxnSpPr>
          <p:spPr bwMode="auto">
            <a:xfrm>
              <a:off x="4753901" y="1382163"/>
              <a:ext cx="1" cy="663411"/>
            </a:xfrm>
            <a:prstGeom prst="straightConnector1">
              <a:avLst/>
            </a:prstGeom>
            <a:solidFill>
              <a:schemeClr val="accent1"/>
            </a:solidFill>
            <a:ln w="9525" cap="flat" cmpd="sng" algn="ctr">
              <a:solidFill>
                <a:schemeClr val="tx1"/>
              </a:solidFill>
              <a:prstDash val="solid"/>
              <a:round/>
              <a:headEnd type="none" w="med" len="med"/>
              <a:tailEnd type="arrow"/>
            </a:ln>
            <a:effectLst/>
          </p:spPr>
        </p:cxnSp>
        <p:sp>
          <p:nvSpPr>
            <p:cNvPr id="70" name="TextBox 69"/>
            <p:cNvSpPr txBox="1"/>
            <p:nvPr/>
          </p:nvSpPr>
          <p:spPr>
            <a:xfrm>
              <a:off x="8015798" y="832471"/>
              <a:ext cx="870324" cy="338555"/>
            </a:xfrm>
            <a:prstGeom prst="rect">
              <a:avLst/>
            </a:prstGeom>
            <a:noFill/>
          </p:spPr>
          <p:txBody>
            <a:bodyPr wrap="none" rtlCol="0">
              <a:spAutoFit/>
            </a:bodyPr>
            <a:lstStyle/>
            <a:p>
              <a:r>
                <a:rPr lang="en-US" sz="1050" b="1" dirty="0"/>
                <a:t>Cryostat</a:t>
              </a:r>
            </a:p>
          </p:txBody>
        </p:sp>
        <p:sp>
          <p:nvSpPr>
            <p:cNvPr id="71" name="TextBox 70"/>
            <p:cNvSpPr txBox="1"/>
            <p:nvPr/>
          </p:nvSpPr>
          <p:spPr>
            <a:xfrm>
              <a:off x="7494993" y="1809396"/>
              <a:ext cx="1468778" cy="553997"/>
            </a:xfrm>
            <a:prstGeom prst="rect">
              <a:avLst/>
            </a:prstGeom>
            <a:noFill/>
          </p:spPr>
          <p:txBody>
            <a:bodyPr wrap="none" rtlCol="0">
              <a:spAutoFit/>
            </a:bodyPr>
            <a:lstStyle/>
            <a:p>
              <a:pPr algn="ctr"/>
              <a:r>
                <a:rPr lang="en-US" sz="1050" b="1" dirty="0"/>
                <a:t>Summit </a:t>
              </a:r>
            </a:p>
            <a:p>
              <a:r>
                <a:rPr lang="en-US" sz="1050" b="1" dirty="0"/>
                <a:t>Computer Room</a:t>
              </a:r>
            </a:p>
          </p:txBody>
        </p:sp>
        <p:sp>
          <p:nvSpPr>
            <p:cNvPr id="72" name="TextBox 71"/>
            <p:cNvSpPr txBox="1"/>
            <p:nvPr/>
          </p:nvSpPr>
          <p:spPr>
            <a:xfrm>
              <a:off x="7578391" y="4501708"/>
              <a:ext cx="1383286" cy="553997"/>
            </a:xfrm>
            <a:prstGeom prst="rect">
              <a:avLst/>
            </a:prstGeom>
            <a:noFill/>
          </p:spPr>
          <p:txBody>
            <a:bodyPr wrap="none" rtlCol="0">
              <a:spAutoFit/>
            </a:bodyPr>
            <a:lstStyle/>
            <a:p>
              <a:pPr algn="ctr"/>
              <a:r>
                <a:rPr lang="en-US" sz="1050" b="1" dirty="0"/>
                <a:t>Summit &amp; Base</a:t>
              </a:r>
            </a:p>
            <a:p>
              <a:pPr algn="ctr"/>
              <a:r>
                <a:rPr lang="en-US" sz="1050" b="1" dirty="0"/>
                <a:t>Facilities</a:t>
              </a:r>
            </a:p>
          </p:txBody>
        </p:sp>
        <p:sp>
          <p:nvSpPr>
            <p:cNvPr id="73" name="TextBox 72"/>
            <p:cNvSpPr txBox="1"/>
            <p:nvPr/>
          </p:nvSpPr>
          <p:spPr>
            <a:xfrm>
              <a:off x="1830425" y="6192334"/>
              <a:ext cx="477053" cy="307776"/>
            </a:xfrm>
            <a:prstGeom prst="rect">
              <a:avLst/>
            </a:prstGeom>
            <a:noFill/>
          </p:spPr>
          <p:txBody>
            <a:bodyPr wrap="none" rtlCol="0">
              <a:spAutoFit/>
            </a:bodyPr>
            <a:lstStyle/>
            <a:p>
              <a:r>
                <a:rPr lang="en-US" sz="900" b="1" dirty="0"/>
                <a:t>TCS</a:t>
              </a:r>
            </a:p>
          </p:txBody>
        </p:sp>
        <p:sp>
          <p:nvSpPr>
            <p:cNvPr id="74" name="TextBox 73"/>
            <p:cNvSpPr txBox="1"/>
            <p:nvPr/>
          </p:nvSpPr>
          <p:spPr>
            <a:xfrm>
              <a:off x="4523870" y="6192334"/>
              <a:ext cx="481328" cy="307776"/>
            </a:xfrm>
            <a:prstGeom prst="rect">
              <a:avLst/>
            </a:prstGeom>
            <a:noFill/>
          </p:spPr>
          <p:txBody>
            <a:bodyPr wrap="none" rtlCol="0">
              <a:spAutoFit/>
            </a:bodyPr>
            <a:lstStyle/>
            <a:p>
              <a:r>
                <a:rPr lang="en-US" sz="900" b="1" dirty="0"/>
                <a:t>CCS</a:t>
              </a:r>
            </a:p>
          </p:txBody>
        </p:sp>
        <p:sp>
          <p:nvSpPr>
            <p:cNvPr id="75" name="TextBox 74"/>
            <p:cNvSpPr txBox="1"/>
            <p:nvPr/>
          </p:nvSpPr>
          <p:spPr>
            <a:xfrm>
              <a:off x="6406166" y="6192334"/>
              <a:ext cx="477053" cy="307776"/>
            </a:xfrm>
            <a:prstGeom prst="rect">
              <a:avLst/>
            </a:prstGeom>
            <a:noFill/>
          </p:spPr>
          <p:txBody>
            <a:bodyPr wrap="none" rtlCol="0">
              <a:spAutoFit/>
            </a:bodyPr>
            <a:lstStyle/>
            <a:p>
              <a:r>
                <a:rPr lang="en-US" sz="900" b="1" dirty="0"/>
                <a:t>DM</a:t>
              </a:r>
            </a:p>
          </p:txBody>
        </p:sp>
        <p:sp>
          <p:nvSpPr>
            <p:cNvPr id="76" name="TextBox 75"/>
            <p:cNvSpPr txBox="1"/>
            <p:nvPr/>
          </p:nvSpPr>
          <p:spPr>
            <a:xfrm>
              <a:off x="852506" y="2036846"/>
              <a:ext cx="506976" cy="338555"/>
            </a:xfrm>
            <a:prstGeom prst="rect">
              <a:avLst/>
            </a:prstGeom>
            <a:noFill/>
          </p:spPr>
          <p:txBody>
            <a:bodyPr wrap="none" rtlCol="0">
              <a:spAutoFit/>
            </a:bodyPr>
            <a:lstStyle/>
            <a:p>
              <a:r>
                <a:rPr lang="en-US" sz="1050" i="1" dirty="0"/>
                <a:t>ROI</a:t>
              </a:r>
            </a:p>
          </p:txBody>
        </p:sp>
        <p:sp>
          <p:nvSpPr>
            <p:cNvPr id="77" name="TextBox 76"/>
            <p:cNvSpPr txBox="1"/>
            <p:nvPr/>
          </p:nvSpPr>
          <p:spPr>
            <a:xfrm>
              <a:off x="2156877" y="3364434"/>
              <a:ext cx="1024212" cy="338555"/>
            </a:xfrm>
            <a:prstGeom prst="rect">
              <a:avLst/>
            </a:prstGeom>
            <a:noFill/>
          </p:spPr>
          <p:txBody>
            <a:bodyPr wrap="none" rtlCol="0">
              <a:spAutoFit/>
            </a:bodyPr>
            <a:lstStyle/>
            <a:p>
              <a:r>
                <a:rPr lang="en-US" sz="1050" i="1" dirty="0"/>
                <a:t>Wavefront</a:t>
              </a:r>
            </a:p>
          </p:txBody>
        </p:sp>
        <p:sp>
          <p:nvSpPr>
            <p:cNvPr id="78" name="TextBox 77"/>
            <p:cNvSpPr txBox="1"/>
            <p:nvPr/>
          </p:nvSpPr>
          <p:spPr>
            <a:xfrm>
              <a:off x="6738935" y="3459971"/>
              <a:ext cx="1761594" cy="338555"/>
            </a:xfrm>
            <a:prstGeom prst="rect">
              <a:avLst/>
            </a:prstGeom>
            <a:noFill/>
          </p:spPr>
          <p:txBody>
            <a:bodyPr wrap="none" rtlCol="0">
              <a:spAutoFit/>
            </a:bodyPr>
            <a:lstStyle/>
            <a:p>
              <a:r>
                <a:rPr lang="en-US" sz="1050" i="1" dirty="0"/>
                <a:t>Wavefront &amp; Science</a:t>
              </a:r>
            </a:p>
          </p:txBody>
        </p:sp>
        <p:cxnSp>
          <p:nvCxnSpPr>
            <p:cNvPr id="79" name="Elbow Connector 78"/>
            <p:cNvCxnSpPr>
              <a:stCxn id="93" idx="1"/>
              <a:endCxn id="90" idx="0"/>
            </p:cNvCxnSpPr>
            <p:nvPr/>
          </p:nvCxnSpPr>
          <p:spPr bwMode="auto">
            <a:xfrm rot="10800000" flipV="1">
              <a:off x="1096836" y="2419926"/>
              <a:ext cx="2785081" cy="2435311"/>
            </a:xfrm>
            <a:prstGeom prst="bentConnector2">
              <a:avLst/>
            </a:prstGeom>
            <a:solidFill>
              <a:schemeClr val="accent1"/>
            </a:solidFill>
            <a:ln w="9525" cap="flat" cmpd="sng" algn="ctr">
              <a:solidFill>
                <a:schemeClr val="tx1"/>
              </a:solidFill>
              <a:prstDash val="solid"/>
              <a:round/>
              <a:headEnd type="none" w="med" len="med"/>
              <a:tailEnd type="arrow"/>
            </a:ln>
            <a:effectLst/>
          </p:spPr>
        </p:cxnSp>
        <p:cxnSp>
          <p:nvCxnSpPr>
            <p:cNvPr id="80" name="Elbow Connector 79"/>
            <p:cNvCxnSpPr>
              <a:stCxn id="91" idx="3"/>
              <a:endCxn id="84" idx="0"/>
            </p:cNvCxnSpPr>
            <p:nvPr/>
          </p:nvCxnSpPr>
          <p:spPr bwMode="auto">
            <a:xfrm>
              <a:off x="5924446" y="3661608"/>
              <a:ext cx="686365" cy="1193629"/>
            </a:xfrm>
            <a:prstGeom prst="bentConnector2">
              <a:avLst/>
            </a:prstGeom>
            <a:solidFill>
              <a:schemeClr val="accent1"/>
            </a:solidFill>
            <a:ln w="9525" cap="flat" cmpd="sng" algn="ctr">
              <a:solidFill>
                <a:schemeClr val="tx1"/>
              </a:solidFill>
              <a:prstDash val="solid"/>
              <a:round/>
              <a:headEnd type="none" w="med" len="med"/>
              <a:tailEnd type="arrow"/>
            </a:ln>
            <a:effectLst/>
          </p:spPr>
        </p:cxnSp>
        <p:cxnSp>
          <p:nvCxnSpPr>
            <p:cNvPr id="81" name="Elbow Connector 80"/>
            <p:cNvCxnSpPr>
              <a:stCxn id="91" idx="1"/>
              <a:endCxn id="88" idx="0"/>
            </p:cNvCxnSpPr>
            <p:nvPr/>
          </p:nvCxnSpPr>
          <p:spPr bwMode="auto">
            <a:xfrm rot="10800000" flipV="1">
              <a:off x="3034651" y="3661608"/>
              <a:ext cx="548704" cy="1193629"/>
            </a:xfrm>
            <a:prstGeom prst="bentConnector2">
              <a:avLst/>
            </a:prstGeom>
            <a:solidFill>
              <a:schemeClr val="accent1"/>
            </a:solidFill>
            <a:ln w="9525" cap="flat" cmpd="sng" algn="ctr">
              <a:solidFill>
                <a:schemeClr val="tx1"/>
              </a:solidFill>
              <a:prstDash val="solid"/>
              <a:round/>
              <a:headEnd type="none" w="med" len="med"/>
              <a:tailEnd type="arrow"/>
            </a:ln>
            <a:effectLst/>
          </p:spPr>
        </p:cxnSp>
        <p:cxnSp>
          <p:nvCxnSpPr>
            <p:cNvPr id="82" name="Straight Arrow Connector 81"/>
            <p:cNvCxnSpPr>
              <a:stCxn id="91" idx="2"/>
              <a:endCxn id="86" idx="0"/>
            </p:cNvCxnSpPr>
            <p:nvPr/>
          </p:nvCxnSpPr>
          <p:spPr bwMode="auto">
            <a:xfrm>
              <a:off x="4753901" y="4130734"/>
              <a:ext cx="6848" cy="724504"/>
            </a:xfrm>
            <a:prstGeom prst="straightConnector1">
              <a:avLst/>
            </a:prstGeom>
            <a:solidFill>
              <a:schemeClr val="accent1"/>
            </a:solidFill>
            <a:ln w="9525" cap="flat" cmpd="sng" algn="ctr">
              <a:solidFill>
                <a:schemeClr val="tx1"/>
              </a:solidFill>
              <a:prstDash val="solid"/>
              <a:round/>
              <a:headEnd type="none" w="med" len="med"/>
              <a:tailEnd type="arrow"/>
            </a:ln>
            <a:effectLst/>
          </p:spPr>
        </p:cxnSp>
      </p:grpSp>
      <p:grpSp>
        <p:nvGrpSpPr>
          <p:cNvPr id="3" name="Group 2">
            <a:extLst>
              <a:ext uri="{FF2B5EF4-FFF2-40B4-BE49-F238E27FC236}">
                <a16:creationId xmlns:a16="http://schemas.microsoft.com/office/drawing/2014/main" id="{A68CFCA8-B7C2-944F-A50D-D0066204D011}"/>
              </a:ext>
            </a:extLst>
          </p:cNvPr>
          <p:cNvGrpSpPr/>
          <p:nvPr/>
        </p:nvGrpSpPr>
        <p:grpSpPr>
          <a:xfrm>
            <a:off x="2343150" y="1523317"/>
            <a:ext cx="1197808" cy="561530"/>
            <a:chOff x="1831923" y="2199365"/>
            <a:chExt cx="1597077" cy="748706"/>
          </a:xfrm>
        </p:grpSpPr>
        <p:sp>
          <p:nvSpPr>
            <p:cNvPr id="50" name="Rectangle 49">
              <a:extLst>
                <a:ext uri="{FF2B5EF4-FFF2-40B4-BE49-F238E27FC236}">
                  <a16:creationId xmlns:a16="http://schemas.microsoft.com/office/drawing/2014/main" id="{1F9BD681-7CD1-F544-AFA7-0C7BECAFA9BA}"/>
                </a:ext>
              </a:extLst>
            </p:cNvPr>
            <p:cNvSpPr/>
            <p:nvPr/>
          </p:nvSpPr>
          <p:spPr bwMode="auto">
            <a:xfrm>
              <a:off x="1831923" y="2199365"/>
              <a:ext cx="1597077" cy="748706"/>
            </a:xfrm>
            <a:prstGeom prst="rect">
              <a:avLst/>
            </a:prstGeom>
            <a:solidFill>
              <a:srgbClr val="FFFFFF"/>
            </a:solidFill>
            <a:ln w="9525" cap="flat" cmpd="sng" algn="ctr">
              <a:solidFill>
                <a:srgbClr val="000000"/>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49" name="TextBox 48">
              <a:extLst>
                <a:ext uri="{FF2B5EF4-FFF2-40B4-BE49-F238E27FC236}">
                  <a16:creationId xmlns:a16="http://schemas.microsoft.com/office/drawing/2014/main" id="{18390E8E-F7F2-5D44-AF25-7912E0953F89}"/>
                </a:ext>
              </a:extLst>
            </p:cNvPr>
            <p:cNvSpPr txBox="1"/>
            <p:nvPr/>
          </p:nvSpPr>
          <p:spPr>
            <a:xfrm>
              <a:off x="1844774" y="2250553"/>
              <a:ext cx="1571376" cy="677107"/>
            </a:xfrm>
            <a:prstGeom prst="rect">
              <a:avLst/>
            </a:prstGeom>
            <a:noFill/>
          </p:spPr>
          <p:txBody>
            <a:bodyPr wrap="square" rtlCol="0">
              <a:spAutoFit/>
            </a:bodyPr>
            <a:lstStyle/>
            <a:p>
              <a:pPr algn="ctr"/>
              <a:r>
                <a:rPr lang="en-US" sz="1350" dirty="0"/>
                <a:t>Guiding Data System (GDS)</a:t>
              </a:r>
            </a:p>
          </p:txBody>
        </p:sp>
      </p:grpSp>
    </p:spTree>
    <p:extLst>
      <p:ext uri="{BB962C8B-B14F-4D97-AF65-F5344CB8AC3E}">
        <p14:creationId xmlns:p14="http://schemas.microsoft.com/office/powerpoint/2010/main" val="71841289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914400" y="107157"/>
            <a:ext cx="6137671" cy="417910"/>
          </a:xfrm>
        </p:spPr>
        <p:txBody>
          <a:bodyPr/>
          <a:lstStyle/>
          <a:p>
            <a:r>
              <a:rPr lang="en-US" dirty="0">
                <a:effectLst>
                  <a:outerShdw blurRad="38100" dist="38100" dir="2700000" algn="tl">
                    <a:srgbClr val="DDDDDD"/>
                  </a:outerShdw>
                </a:effectLst>
                <a:latin typeface="Calibri" charset="0"/>
              </a:rPr>
              <a:t>An aside (The Camera’s FPA by the numbers)</a:t>
            </a:r>
            <a:endParaRPr lang="en-US" dirty="0"/>
          </a:p>
        </p:txBody>
      </p:sp>
      <p:sp>
        <p:nvSpPr>
          <p:cNvPr id="3" name="Content Placeholder 2"/>
          <p:cNvSpPr txBox="1">
            <a:spLocks/>
          </p:cNvSpPr>
          <p:nvPr/>
        </p:nvSpPr>
        <p:spPr bwMode="auto">
          <a:xfrm>
            <a:off x="1485900" y="739016"/>
            <a:ext cx="6137672" cy="4015464"/>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92500" lnSpcReduction="10000"/>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r>
              <a:rPr lang="en-US" sz="1500" dirty="0">
                <a:latin typeface="Calibri" charset="0"/>
              </a:rPr>
              <a:t>The Focal Plane Array (FPA) is divided physically into 25 </a:t>
            </a:r>
            <a:r>
              <a:rPr lang="en-US" sz="1500" u="sng" dirty="0">
                <a:latin typeface="Calibri" charset="0"/>
              </a:rPr>
              <a:t>rafts</a:t>
            </a:r>
          </a:p>
          <a:p>
            <a:pPr lvl="1"/>
            <a:r>
              <a:rPr lang="en-US" sz="1500" dirty="0">
                <a:latin typeface="Calibri" charset="0"/>
              </a:rPr>
              <a:t>21 </a:t>
            </a:r>
            <a:r>
              <a:rPr lang="en-US" sz="1500" u="sng" dirty="0">
                <a:latin typeface="Calibri" charset="0"/>
              </a:rPr>
              <a:t>science</a:t>
            </a:r>
            <a:r>
              <a:rPr lang="en-US" sz="1500" dirty="0">
                <a:latin typeface="Calibri" charset="0"/>
              </a:rPr>
              <a:t> rafts in the center and 4 </a:t>
            </a:r>
            <a:r>
              <a:rPr lang="en-US" sz="1500" u="sng" dirty="0">
                <a:latin typeface="Calibri" charset="0"/>
              </a:rPr>
              <a:t>corner</a:t>
            </a:r>
            <a:r>
              <a:rPr lang="en-US" sz="1500" dirty="0">
                <a:latin typeface="Calibri" charset="0"/>
              </a:rPr>
              <a:t> rafts</a:t>
            </a:r>
          </a:p>
          <a:p>
            <a:r>
              <a:rPr lang="en-US" sz="1500" dirty="0">
                <a:latin typeface="Calibri" charset="0"/>
              </a:rPr>
              <a:t>A raft’s electronics are organized in units of </a:t>
            </a:r>
            <a:r>
              <a:rPr lang="en-US" sz="1500" u="sng" dirty="0">
                <a:latin typeface="Calibri" charset="0"/>
              </a:rPr>
              <a:t>Raft-Electronics-Boards</a:t>
            </a:r>
            <a:r>
              <a:rPr lang="en-US" sz="1500" dirty="0">
                <a:latin typeface="Calibri" charset="0"/>
              </a:rPr>
              <a:t> (REBs)</a:t>
            </a:r>
          </a:p>
          <a:p>
            <a:pPr lvl="1"/>
            <a:r>
              <a:rPr lang="en-US" sz="1500" dirty="0">
                <a:latin typeface="Calibri" charset="0"/>
              </a:rPr>
              <a:t>A science raft contains </a:t>
            </a:r>
            <a:r>
              <a:rPr lang="en-US" sz="1500" i="1" dirty="0">
                <a:latin typeface="Calibri" charset="0"/>
              </a:rPr>
              <a:t>three</a:t>
            </a:r>
            <a:r>
              <a:rPr lang="en-US" sz="1500" dirty="0">
                <a:latin typeface="Calibri" charset="0"/>
              </a:rPr>
              <a:t> identical REBs</a:t>
            </a:r>
          </a:p>
          <a:p>
            <a:pPr lvl="1"/>
            <a:r>
              <a:rPr lang="en-US" sz="1500" dirty="0">
                <a:latin typeface="Calibri" charset="0"/>
              </a:rPr>
              <a:t>A corner raft contains </a:t>
            </a:r>
            <a:r>
              <a:rPr lang="en-US" sz="1500" i="1" dirty="0">
                <a:latin typeface="Calibri" charset="0"/>
              </a:rPr>
              <a:t>two</a:t>
            </a:r>
            <a:r>
              <a:rPr lang="en-US" sz="1500" dirty="0">
                <a:latin typeface="Calibri" charset="0"/>
              </a:rPr>
              <a:t> REBs, a </a:t>
            </a:r>
            <a:r>
              <a:rPr lang="en-US" sz="1500" u="sng" dirty="0">
                <a:latin typeface="Calibri" charset="0"/>
              </a:rPr>
              <a:t>Guider</a:t>
            </a:r>
            <a:r>
              <a:rPr lang="en-US" sz="1500" dirty="0">
                <a:latin typeface="Calibri" charset="0"/>
              </a:rPr>
              <a:t> REB and a </a:t>
            </a:r>
            <a:r>
              <a:rPr lang="en-US" sz="1500" u="sng" dirty="0">
                <a:latin typeface="Calibri" charset="0"/>
              </a:rPr>
              <a:t>Wavefront</a:t>
            </a:r>
            <a:r>
              <a:rPr lang="en-US" sz="1500" dirty="0">
                <a:latin typeface="Calibri" charset="0"/>
              </a:rPr>
              <a:t> REB</a:t>
            </a:r>
          </a:p>
          <a:p>
            <a:r>
              <a:rPr lang="en-US" sz="1500" dirty="0">
                <a:latin typeface="Calibri" charset="0"/>
              </a:rPr>
              <a:t>Each REB manages a set of </a:t>
            </a:r>
            <a:r>
              <a:rPr lang="en-US" sz="1500" u="sng" dirty="0">
                <a:latin typeface="Calibri" charset="0"/>
              </a:rPr>
              <a:t>sensors</a:t>
            </a:r>
          </a:p>
          <a:p>
            <a:pPr lvl="1"/>
            <a:r>
              <a:rPr lang="en-US" sz="1500" u="sng" dirty="0">
                <a:latin typeface="Calibri" charset="0"/>
              </a:rPr>
              <a:t>Science</a:t>
            </a:r>
            <a:r>
              <a:rPr lang="en-US" sz="1500" dirty="0">
                <a:latin typeface="Calibri" charset="0"/>
              </a:rPr>
              <a:t> REB manages </a:t>
            </a:r>
            <a:r>
              <a:rPr lang="en-US" sz="1500" i="1" dirty="0">
                <a:latin typeface="Calibri" charset="0"/>
              </a:rPr>
              <a:t>three</a:t>
            </a:r>
            <a:r>
              <a:rPr lang="en-US" sz="1500" dirty="0">
                <a:latin typeface="Calibri" charset="0"/>
              </a:rPr>
              <a:t> (3) sensors</a:t>
            </a:r>
          </a:p>
          <a:p>
            <a:pPr lvl="1"/>
            <a:r>
              <a:rPr lang="en-US" sz="1500" u="sng" dirty="0">
                <a:latin typeface="Calibri" charset="0"/>
              </a:rPr>
              <a:t>Guider</a:t>
            </a:r>
            <a:r>
              <a:rPr lang="en-US" sz="1500" dirty="0">
                <a:latin typeface="Calibri" charset="0"/>
              </a:rPr>
              <a:t> REB manages </a:t>
            </a:r>
            <a:r>
              <a:rPr lang="en-US" sz="1500" i="1" dirty="0">
                <a:latin typeface="Calibri" charset="0"/>
              </a:rPr>
              <a:t>two</a:t>
            </a:r>
            <a:r>
              <a:rPr lang="en-US" sz="1500" dirty="0">
                <a:latin typeface="Calibri" charset="0"/>
              </a:rPr>
              <a:t> (2) sensors</a:t>
            </a:r>
          </a:p>
          <a:p>
            <a:pPr lvl="1"/>
            <a:r>
              <a:rPr lang="en-US" sz="1500" u="sng" dirty="0">
                <a:latin typeface="Calibri" charset="0"/>
              </a:rPr>
              <a:t>Wave-front</a:t>
            </a:r>
            <a:r>
              <a:rPr lang="en-US" sz="1500" dirty="0">
                <a:latin typeface="Calibri" charset="0"/>
              </a:rPr>
              <a:t> REB manages </a:t>
            </a:r>
            <a:r>
              <a:rPr lang="en-US" sz="1500" i="1" dirty="0">
                <a:latin typeface="Calibri" charset="0"/>
              </a:rPr>
              <a:t>one</a:t>
            </a:r>
            <a:r>
              <a:rPr lang="en-US" sz="1500" dirty="0">
                <a:latin typeface="Calibri" charset="0"/>
              </a:rPr>
              <a:t> (1) sensor </a:t>
            </a:r>
          </a:p>
          <a:p>
            <a:r>
              <a:rPr lang="en-US" sz="1500" dirty="0">
                <a:latin typeface="Calibri" charset="0"/>
              </a:rPr>
              <a:t>From a DAQ perspective all sensors are relatively identical, they</a:t>
            </a:r>
            <a:r>
              <a:rPr lang="is-IS" sz="1500" dirty="0">
                <a:latin typeface="Calibri" charset="0"/>
              </a:rPr>
              <a:t>…</a:t>
            </a:r>
            <a:endParaRPr lang="en-US" sz="1500" dirty="0">
              <a:latin typeface="Calibri" charset="0"/>
            </a:endParaRPr>
          </a:p>
          <a:p>
            <a:pPr lvl="1"/>
            <a:r>
              <a:rPr lang="en-US" sz="1500" dirty="0">
                <a:latin typeface="Calibri" charset="0"/>
              </a:rPr>
              <a:t>contain ~16 Megapixels</a:t>
            </a:r>
          </a:p>
          <a:p>
            <a:pPr lvl="1"/>
            <a:r>
              <a:rPr lang="en-US" sz="1500" dirty="0">
                <a:latin typeface="Calibri" charset="0"/>
              </a:rPr>
              <a:t>are read-out in parallel through 16 amplifiers</a:t>
            </a:r>
          </a:p>
          <a:p>
            <a:pPr lvl="1"/>
            <a:r>
              <a:rPr lang="en-US" sz="1500" dirty="0">
                <a:latin typeface="Calibri" charset="0"/>
              </a:rPr>
              <a:t>contain pixels digitized with 18-bits of precision</a:t>
            </a:r>
          </a:p>
          <a:p>
            <a:r>
              <a:rPr lang="en-US" sz="1500" dirty="0">
                <a:latin typeface="Calibri" charset="0"/>
              </a:rPr>
              <a:t>Nominal cadence for science &amp; wave-front sensors is a… </a:t>
            </a:r>
          </a:p>
          <a:p>
            <a:pPr lvl="1"/>
            <a:r>
              <a:rPr lang="en-US" sz="1500" dirty="0">
                <a:latin typeface="Calibri" charset="0"/>
              </a:rPr>
              <a:t>15 second exposure followed by a 2 second readout</a:t>
            </a:r>
          </a:p>
          <a:p>
            <a:r>
              <a:rPr lang="en-US" sz="1500" dirty="0">
                <a:latin typeface="Calibri" charset="0"/>
              </a:rPr>
              <a:t>The guide sensors provide windowed data at roughly 9 Hz</a:t>
            </a:r>
          </a:p>
          <a:p>
            <a:endParaRPr lang="en-US" sz="1500" dirty="0">
              <a:latin typeface="Calibri" charset="0"/>
            </a:endParaRPr>
          </a:p>
        </p:txBody>
      </p:sp>
    </p:spTree>
    <p:extLst>
      <p:ext uri="{BB962C8B-B14F-4D97-AF65-F5344CB8AC3E}">
        <p14:creationId xmlns:p14="http://schemas.microsoft.com/office/powerpoint/2010/main" val="25129007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914400" y="114300"/>
            <a:ext cx="6477000" cy="417910"/>
          </a:xfrm>
        </p:spPr>
        <p:txBody>
          <a:bodyPr/>
          <a:lstStyle/>
          <a:p>
            <a:r>
              <a:rPr lang="en-US" dirty="0">
                <a:effectLst>
                  <a:outerShdw blurRad="38100" dist="38100" dir="2700000" algn="tl">
                    <a:srgbClr val="DDDDDD"/>
                  </a:outerShdw>
                </a:effectLst>
                <a:latin typeface="Calibri" charset="0"/>
              </a:rPr>
              <a:t>Acquired data buffered for as long as </a:t>
            </a:r>
            <a:r>
              <a:rPr lang="en-US" i="1" dirty="0">
                <a:effectLst>
                  <a:outerShdw blurRad="38100" dist="38100" dir="2700000" algn="tl">
                    <a:srgbClr val="DDDDDD"/>
                  </a:outerShdw>
                </a:effectLst>
                <a:latin typeface="Calibri" charset="0"/>
              </a:rPr>
              <a:t>seven</a:t>
            </a:r>
            <a:r>
              <a:rPr lang="en-US" dirty="0">
                <a:effectLst>
                  <a:outerShdw blurRad="38100" dist="38100" dir="2700000" algn="tl">
                    <a:srgbClr val="DDDDDD"/>
                  </a:outerShdw>
                </a:effectLst>
                <a:latin typeface="Calibri" charset="0"/>
              </a:rPr>
              <a:t> days</a:t>
            </a:r>
            <a:endParaRPr lang="en-US" dirty="0"/>
          </a:p>
        </p:txBody>
      </p:sp>
      <p:sp>
        <p:nvSpPr>
          <p:cNvPr id="3" name="Content Placeholder 2"/>
          <p:cNvSpPr txBox="1">
            <a:spLocks/>
          </p:cNvSpPr>
          <p:nvPr/>
        </p:nvSpPr>
        <p:spPr bwMode="auto">
          <a:xfrm>
            <a:off x="533400" y="1136928"/>
            <a:ext cx="6743700" cy="3416022"/>
          </a:xfrm>
          <a:prstGeom prst="rect">
            <a:avLst/>
          </a:prstGeom>
          <a:solidFill>
            <a:srgbClr val="FFFFFF"/>
          </a:solidFill>
          <a:ln w="9525">
            <a:solidFill>
              <a:srgbClr val="FFFFFF"/>
            </a:solidFill>
            <a:miter lim="800000"/>
            <a:headEnd/>
            <a:tailEnd/>
          </a:ln>
        </p:spPr>
        <p:txBody>
          <a:bodyPr vert="horz" wrap="square" lIns="68580" tIns="34290" rIns="68580" bIns="34290" numCol="1" anchor="t" anchorCtr="0" compatLnSpc="1">
            <a:prstTxWarp prst="textNoShape">
              <a:avLst/>
            </a:prstTxWarp>
            <a:normAutofit/>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r>
              <a:rPr lang="en-US" sz="1500" dirty="0">
                <a:latin typeface="Calibri" charset="0"/>
              </a:rPr>
              <a:t>Requirement is derived from Observatory’s requirement to continue operation even with interruption of service between summit and base facility</a:t>
            </a:r>
          </a:p>
          <a:p>
            <a:pPr lvl="1"/>
            <a:r>
              <a:rPr lang="en-US" sz="1500" dirty="0">
                <a:latin typeface="Calibri" charset="0"/>
              </a:rPr>
              <a:t>2 days covers </a:t>
            </a:r>
            <a:r>
              <a:rPr lang="en-US" sz="1500" i="1" dirty="0">
                <a:latin typeface="Calibri" charset="0"/>
              </a:rPr>
              <a:t>Mean-Time-To-Repair </a:t>
            </a:r>
            <a:r>
              <a:rPr lang="en-US" sz="1500" dirty="0">
                <a:latin typeface="Calibri" charset="0"/>
              </a:rPr>
              <a:t>for summit/base communication</a:t>
            </a:r>
          </a:p>
          <a:p>
            <a:pPr lvl="1"/>
            <a:r>
              <a:rPr lang="en-US" sz="1500" dirty="0">
                <a:latin typeface="Calibri" charset="0"/>
              </a:rPr>
              <a:t>7 days covers MTTR for base/NCSA communication </a:t>
            </a:r>
          </a:p>
          <a:p>
            <a:r>
              <a:rPr lang="en-US" sz="1500" dirty="0">
                <a:latin typeface="Calibri" charset="0"/>
              </a:rPr>
              <a:t>For purposes of reliability at altitude flash, </a:t>
            </a:r>
            <a:r>
              <a:rPr lang="en-US" sz="1500" i="1" dirty="0">
                <a:latin typeface="Calibri" charset="0"/>
              </a:rPr>
              <a:t>not</a:t>
            </a:r>
            <a:r>
              <a:rPr lang="en-US" sz="1500" dirty="0">
                <a:latin typeface="Calibri" charset="0"/>
              </a:rPr>
              <a:t> rotational media is used</a:t>
            </a:r>
          </a:p>
          <a:p>
            <a:pPr lvl="1"/>
            <a:r>
              <a:rPr lang="en-US" sz="1500" dirty="0">
                <a:latin typeface="Calibri" charset="0"/>
              </a:rPr>
              <a:t>Multiple, parallel drives to scale read performance (240)</a:t>
            </a:r>
          </a:p>
          <a:p>
            <a:pPr lvl="1"/>
            <a:r>
              <a:rPr lang="en-US" sz="1500" dirty="0">
                <a:latin typeface="Calibri" charset="0"/>
              </a:rPr>
              <a:t>~60 Gigabytes/second of external I/O capacity</a:t>
            </a:r>
          </a:p>
          <a:p>
            <a:r>
              <a:rPr lang="en-US" sz="1500" dirty="0">
                <a:latin typeface="Calibri" charset="0"/>
              </a:rPr>
              <a:t>Baseline is 240 </a:t>
            </a:r>
            <a:r>
              <a:rPr lang="en-US" sz="1500" u="sng" dirty="0">
                <a:latin typeface="Calibri" charset="0"/>
              </a:rPr>
              <a:t>Terabytes</a:t>
            </a:r>
            <a:r>
              <a:rPr lang="en-US" sz="1500" dirty="0">
                <a:latin typeface="Calibri" charset="0"/>
              </a:rPr>
              <a:t> of storage</a:t>
            </a:r>
          </a:p>
          <a:p>
            <a:pPr lvl="1"/>
            <a:r>
              <a:rPr lang="en-US" sz="1500" dirty="0">
                <a:latin typeface="Calibri" charset="0"/>
              </a:rPr>
              <a:t>Comfortably fits within ops plan for both day &amp; night activity</a:t>
            </a:r>
          </a:p>
          <a:p>
            <a:pPr lvl="1"/>
            <a:r>
              <a:rPr lang="en-US" sz="1500" dirty="0">
                <a:latin typeface="Calibri" charset="0"/>
              </a:rPr>
              <a:t>Also includes 2 days of simulation </a:t>
            </a:r>
          </a:p>
          <a:p>
            <a:r>
              <a:rPr lang="en-US" sz="1500" dirty="0">
                <a:latin typeface="Calibri" charset="0"/>
              </a:rPr>
              <a:t>The flash + its management system (hardware &amp; software) is the </a:t>
            </a:r>
            <a:r>
              <a:rPr lang="en-US" sz="1500" u="sng" dirty="0">
                <a:latin typeface="Calibri" charset="0"/>
              </a:rPr>
              <a:t>Image-Store</a:t>
            </a:r>
          </a:p>
          <a:p>
            <a:pPr lvl="1"/>
            <a:r>
              <a:rPr lang="en-US" sz="1500" dirty="0">
                <a:latin typeface="Calibri" charset="0"/>
              </a:rPr>
              <a:t>The Image Store is modeled as Network-Attached-Storage (NAS)</a:t>
            </a:r>
          </a:p>
          <a:p>
            <a:endParaRPr lang="en-US" sz="1500" dirty="0">
              <a:latin typeface="Calibri" charset="0"/>
            </a:endParaRPr>
          </a:p>
        </p:txBody>
      </p:sp>
      <p:sp>
        <p:nvSpPr>
          <p:cNvPr id="4" name="Line Callout 1 (Border and Accent Bar) 3"/>
          <p:cNvSpPr/>
          <p:nvPr/>
        </p:nvSpPr>
        <p:spPr>
          <a:xfrm>
            <a:off x="7362908" y="535689"/>
            <a:ext cx="1384808" cy="685801"/>
          </a:xfrm>
          <a:prstGeom prst="accentBorderCallout1">
            <a:avLst>
              <a:gd name="adj1" fmla="val 18750"/>
              <a:gd name="adj2" fmla="val -8333"/>
              <a:gd name="adj3" fmla="val -6007"/>
              <a:gd name="adj4" fmla="val -72977"/>
            </a:avLst>
          </a:prstGeom>
          <a:solidFill>
            <a:schemeClr val="tx2">
              <a:lumMod val="40000"/>
              <a:lumOff val="60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chemeClr val="tx1"/>
                </a:solidFill>
              </a:rPr>
              <a:t>This </a:t>
            </a:r>
            <a:r>
              <a:rPr lang="en-US" sz="1350" u="sng" dirty="0">
                <a:solidFill>
                  <a:schemeClr val="tx1"/>
                </a:solidFill>
              </a:rPr>
              <a:t>was</a:t>
            </a:r>
            <a:r>
              <a:rPr lang="en-US" sz="1350" dirty="0">
                <a:solidFill>
                  <a:schemeClr val="tx1"/>
                </a:solidFill>
              </a:rPr>
              <a:t> 2 days originally</a:t>
            </a:r>
          </a:p>
        </p:txBody>
      </p:sp>
    </p:spTree>
    <p:extLst>
      <p:ext uri="{BB962C8B-B14F-4D97-AF65-F5344CB8AC3E}">
        <p14:creationId xmlns:p14="http://schemas.microsoft.com/office/powerpoint/2010/main" val="92875875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effectLst>
                  <a:outerShdw blurRad="38100" dist="38100" dir="2700000" algn="tl">
                    <a:srgbClr val="DDDDDD"/>
                  </a:outerShdw>
                </a:effectLst>
                <a:latin typeface="Calibri" charset="0"/>
              </a:rPr>
              <a:t> Block diagram of the DAQ System</a:t>
            </a:r>
            <a:endParaRPr lang="en-US" dirty="0"/>
          </a:p>
        </p:txBody>
      </p:sp>
      <p:pic>
        <p:nvPicPr>
          <p:cNvPr id="4" name="Picture 3" descr="BLOCK-DIAGRAM-V5.pn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377426" y="685800"/>
            <a:ext cx="5709174" cy="4146094"/>
          </a:xfrm>
          <a:prstGeom prst="rect">
            <a:avLst/>
          </a:prstGeom>
        </p:spPr>
      </p:pic>
      <p:sp>
        <p:nvSpPr>
          <p:cNvPr id="5" name="TextBox 4"/>
          <p:cNvSpPr txBox="1"/>
          <p:nvPr/>
        </p:nvSpPr>
        <p:spPr>
          <a:xfrm>
            <a:off x="6702309" y="2588399"/>
            <a:ext cx="1253853" cy="415498"/>
          </a:xfrm>
          <a:prstGeom prst="rect">
            <a:avLst/>
          </a:prstGeom>
          <a:noFill/>
        </p:spPr>
        <p:txBody>
          <a:bodyPr wrap="square" rtlCol="0">
            <a:spAutoFit/>
          </a:bodyPr>
          <a:lstStyle/>
          <a:p>
            <a:pPr algn="ctr"/>
            <a:r>
              <a:rPr lang="en-US" sz="1050" dirty="0"/>
              <a:t>Increasing distance</a:t>
            </a:r>
          </a:p>
          <a:p>
            <a:r>
              <a:rPr lang="en-US" sz="1050" dirty="0"/>
              <a:t> from Camera</a:t>
            </a:r>
          </a:p>
        </p:txBody>
      </p:sp>
      <p:sp>
        <p:nvSpPr>
          <p:cNvPr id="6" name="Down Arrow 5"/>
          <p:cNvSpPr/>
          <p:nvPr/>
        </p:nvSpPr>
        <p:spPr>
          <a:xfrm>
            <a:off x="7231876" y="1907209"/>
            <a:ext cx="231285" cy="587819"/>
          </a:xfrm>
          <a:prstGeom prst="downArrow">
            <a:avLst/>
          </a:prstGeom>
          <a:solidFill>
            <a:schemeClr val="bg2"/>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7" name="Rectangular Callout 6"/>
          <p:cNvSpPr/>
          <p:nvPr/>
        </p:nvSpPr>
        <p:spPr bwMode="auto">
          <a:xfrm>
            <a:off x="6497610" y="3835543"/>
            <a:ext cx="1396308" cy="336407"/>
          </a:xfrm>
          <a:prstGeom prst="wedgeRectCallout">
            <a:avLst>
              <a:gd name="adj1" fmla="val -64695"/>
              <a:gd name="adj2" fmla="val -113324"/>
            </a:avLst>
          </a:prstGeom>
          <a:solidFill>
            <a:schemeClr val="bg2"/>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Shaded brown indicates firmware or software</a:t>
            </a:r>
          </a:p>
        </p:txBody>
      </p:sp>
    </p:spTree>
    <p:extLst>
      <p:ext uri="{BB962C8B-B14F-4D97-AF65-F5344CB8AC3E}">
        <p14:creationId xmlns:p14="http://schemas.microsoft.com/office/powerpoint/2010/main" val="339270645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Hardware/firmware</a:t>
            </a:r>
          </a:p>
        </p:txBody>
      </p:sp>
    </p:spTree>
    <p:extLst>
      <p:ext uri="{BB962C8B-B14F-4D97-AF65-F5344CB8AC3E}">
        <p14:creationId xmlns:p14="http://schemas.microsoft.com/office/powerpoint/2010/main" val="382868296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990600" y="107157"/>
            <a:ext cx="6431478" cy="417910"/>
          </a:xfrm>
        </p:spPr>
        <p:txBody>
          <a:bodyPr/>
          <a:lstStyle/>
          <a:p>
            <a:r>
              <a:rPr lang="en-US" dirty="0">
                <a:effectLst>
                  <a:outerShdw blurRad="38100" dist="38100" dir="2700000" algn="tl">
                    <a:srgbClr val="DDDDDD"/>
                  </a:outerShdw>
                </a:effectLst>
                <a:latin typeface="Calibri" charset="0"/>
              </a:rPr>
              <a:t>The  REB (Raft-Electronics-Board) and its FPGA</a:t>
            </a:r>
            <a:endParaRPr lang="en-US" dirty="0"/>
          </a:p>
        </p:txBody>
      </p:sp>
      <p:grpSp>
        <p:nvGrpSpPr>
          <p:cNvPr id="3" name="Group 2"/>
          <p:cNvGrpSpPr/>
          <p:nvPr/>
        </p:nvGrpSpPr>
        <p:grpSpPr>
          <a:xfrm>
            <a:off x="1241522" y="628650"/>
            <a:ext cx="6553891" cy="4055654"/>
            <a:chOff x="131362" y="685800"/>
            <a:chExt cx="8738521" cy="5407538"/>
          </a:xfrm>
        </p:grpSpPr>
        <p:sp>
          <p:nvSpPr>
            <p:cNvPr id="9" name="Rectangle 3"/>
            <p:cNvSpPr txBox="1">
              <a:spLocks noChangeArrowheads="1"/>
            </p:cNvSpPr>
            <p:nvPr/>
          </p:nvSpPr>
          <p:spPr bwMode="auto">
            <a:xfrm>
              <a:off x="609599" y="3429000"/>
              <a:ext cx="6146798" cy="2590800"/>
            </a:xfrm>
            <a:prstGeom prst="rect">
              <a:avLst/>
            </a:prstGeom>
            <a:solidFill>
              <a:srgbClr val="FFFFFF"/>
            </a:solidFill>
            <a:ln>
              <a:solidFill>
                <a:srgbClr val="000000"/>
              </a:solidFill>
            </a:ln>
            <a:extLst>
              <a:ext uri="{FAA26D3D-D897-4be2-8F04-BA451C77F1D7}">
                <ma14:placeholderFlag xmlns="" xmlns:ma14="http://schemas.microsoft.com/office/mac/drawingml/2011/main" val="1"/>
              </a:ext>
            </a:extLst>
          </p:spPr>
          <p:txBody>
            <a:bodyPr>
              <a:noAutofit/>
            </a:bodyPr>
            <a:lstStyle>
              <a:lvl1pPr marL="342900" indent="-342900" algn="l" rtl="0" eaLnBrk="0" fontAlgn="base" hangingPunct="0">
                <a:spcBef>
                  <a:spcPct val="20000"/>
                </a:spcBef>
                <a:spcAft>
                  <a:spcPct val="0"/>
                </a:spcAft>
                <a:buChar char="•"/>
                <a:defRPr b="1">
                  <a:solidFill>
                    <a:schemeClr val="accent2"/>
                  </a:solidFill>
                  <a:latin typeface="+mn-lt"/>
                  <a:ea typeface="ＭＳ Ｐゴシック" charset="0"/>
                  <a:cs typeface="+mn-cs"/>
                </a:defRPr>
              </a:lvl1pPr>
              <a:lvl2pPr marL="742950" indent="-285750" algn="l" rtl="0" eaLnBrk="0" fontAlgn="base" hangingPunct="0">
                <a:spcBef>
                  <a:spcPct val="20000"/>
                </a:spcBef>
                <a:spcAft>
                  <a:spcPct val="0"/>
                </a:spcAft>
                <a:buChar char="–"/>
                <a:defRPr b="1">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rgbClr val="990033"/>
                  </a:solidFill>
                  <a:latin typeface="+mn-lt"/>
                  <a:ea typeface="ＭＳ Ｐゴシック" charset="0"/>
                </a:defRPr>
              </a:lvl3pPr>
              <a:lvl4pPr marL="1600200" indent="-228600" algn="l" rtl="0" eaLnBrk="0" fontAlgn="base" hangingPunct="0">
                <a:spcBef>
                  <a:spcPct val="20000"/>
                </a:spcBef>
                <a:spcAft>
                  <a:spcPct val="0"/>
                </a:spcAft>
                <a:buChar char="–"/>
                <a:defRPr sz="1600">
                  <a:solidFill>
                    <a:schemeClr val="accent2"/>
                  </a:solidFill>
                  <a:latin typeface="+mn-lt"/>
                  <a:ea typeface="ＭＳ Ｐゴシック" charset="0"/>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eaLnBrk="1" hangingPunct="1">
                <a:defRPr/>
              </a:pPr>
              <a:r>
                <a:rPr lang="en-US" sz="1200" dirty="0">
                  <a:latin typeface="Calibri" charset="0"/>
                </a:rPr>
                <a:t>This is where it all starts (DAQ’s first functional block)</a:t>
              </a:r>
            </a:p>
            <a:p>
              <a:pPr eaLnBrk="1" hangingPunct="1">
                <a:defRPr/>
              </a:pPr>
              <a:r>
                <a:rPr lang="en-US" sz="1200" dirty="0">
                  <a:latin typeface="Calibri" charset="0"/>
                </a:rPr>
                <a:t>Each REB, regardless of type contains an identical  FPGA</a:t>
              </a:r>
            </a:p>
            <a:p>
              <a:pPr eaLnBrk="1" hangingPunct="1">
                <a:defRPr/>
              </a:pPr>
              <a:r>
                <a:rPr lang="en-US" sz="1200" dirty="0">
                  <a:latin typeface="Calibri" charset="0"/>
                </a:rPr>
                <a:t>FPGA firmware is partitioned into two components separated by  </a:t>
              </a:r>
              <a:r>
                <a:rPr lang="en-US" sz="1200" u="sng" dirty="0">
                  <a:latin typeface="Calibri" charset="0"/>
                </a:rPr>
                <a:t>interface</a:t>
              </a:r>
            </a:p>
            <a:p>
              <a:pPr lvl="1" eaLnBrk="1" hangingPunct="1">
                <a:defRPr/>
              </a:pPr>
              <a:r>
                <a:rPr lang="en-US" sz="1200" dirty="0">
                  <a:latin typeface="Calibri" charset="0"/>
                </a:rPr>
                <a:t>The  SCI (Source-Communication-Interface)</a:t>
              </a:r>
            </a:p>
            <a:p>
              <a:pPr lvl="1" eaLnBrk="1" hangingPunct="1">
                <a:defRPr/>
              </a:pPr>
              <a:r>
                <a:rPr lang="en-US" sz="1200" dirty="0">
                  <a:latin typeface="Calibri" charset="0"/>
                </a:rPr>
                <a:t> SSL (Sensor-Specific-Logic)</a:t>
              </a:r>
            </a:p>
            <a:p>
              <a:pPr eaLnBrk="1" hangingPunct="1">
                <a:defRPr/>
              </a:pPr>
              <a:r>
                <a:rPr lang="en-US" sz="1200" dirty="0">
                  <a:latin typeface="Calibri" charset="0"/>
                </a:rPr>
                <a:t>DAQ is also responsible for choice of:</a:t>
              </a:r>
            </a:p>
            <a:p>
              <a:pPr lvl="1" eaLnBrk="1" hangingPunct="1">
                <a:defRPr/>
              </a:pPr>
              <a:r>
                <a:rPr lang="en-US" sz="1200" dirty="0">
                  <a:latin typeface="Calibri" charset="0"/>
                </a:rPr>
                <a:t>Data connector and its pin-out</a:t>
              </a:r>
            </a:p>
            <a:p>
              <a:pPr lvl="1" eaLnBrk="1" hangingPunct="1">
                <a:defRPr/>
              </a:pPr>
              <a:r>
                <a:rPr lang="en-US" sz="1200" dirty="0">
                  <a:latin typeface="Calibri" charset="0"/>
                </a:rPr>
                <a:t>Cabling from connector downwards</a:t>
              </a:r>
            </a:p>
          </p:txBody>
        </p:sp>
        <p:pic>
          <p:nvPicPr>
            <p:cNvPr id="4" name="Picture 3" descr="DSC_3187.jpeg"/>
            <p:cNvPicPr>
              <a:picLocks noChangeAspect="1"/>
            </p:cNvPicPr>
            <p:nvPr/>
          </p:nvPicPr>
          <p:blipFill rotWithShape="1">
            <a:blip r:embed="rId3">
              <a:extLst>
                <a:ext uri="{28A0092B-C50C-407E-A947-70E740481C1C}">
                  <a14:useLocalDpi xmlns:a14="http://schemas.microsoft.com/office/drawing/2010/main" val="0"/>
                </a:ext>
              </a:extLst>
            </a:blip>
            <a:srcRect l="-1040" t="21849" r="1" b="28085"/>
            <a:stretch/>
          </p:blipFill>
          <p:spPr>
            <a:xfrm>
              <a:off x="131362" y="685800"/>
              <a:ext cx="7006491" cy="2546034"/>
            </a:xfrm>
            <a:prstGeom prst="rect">
              <a:avLst/>
            </a:prstGeom>
          </p:spPr>
        </p:pic>
        <p:pic>
          <p:nvPicPr>
            <p:cNvPr id="5" name="Picture 4"/>
            <p:cNvPicPr/>
            <p:nvPr/>
          </p:nvPicPr>
          <p:blipFill>
            <a:blip r:embed="rId4">
              <a:extLst>
                <a:ext uri="{28A0092B-C50C-407E-A947-70E740481C1C}">
                  <a14:useLocalDpi xmlns:a14="http://schemas.microsoft.com/office/drawing/2010/main" val="0"/>
                </a:ext>
              </a:extLst>
            </a:blip>
            <a:stretch>
              <a:fillRect/>
            </a:stretch>
          </p:blipFill>
          <p:spPr>
            <a:xfrm>
              <a:off x="7346381" y="4724400"/>
              <a:ext cx="1140434" cy="1368938"/>
            </a:xfrm>
            <a:prstGeom prst="rect">
              <a:avLst/>
            </a:prstGeom>
            <a:ln>
              <a:noFill/>
            </a:ln>
          </p:spPr>
        </p:pic>
        <p:sp>
          <p:nvSpPr>
            <p:cNvPr id="6" name="Oval 5"/>
            <p:cNvSpPr/>
            <p:nvPr/>
          </p:nvSpPr>
          <p:spPr>
            <a:xfrm>
              <a:off x="6953771" y="4876800"/>
              <a:ext cx="1916112" cy="148862"/>
            </a:xfrm>
            <a:prstGeom prst="ellipse">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
          <p:nvSpPr>
            <p:cNvPr id="7" name="Rectangular Callout 6"/>
            <p:cNvSpPr/>
            <p:nvPr/>
          </p:nvSpPr>
          <p:spPr bwMode="auto">
            <a:xfrm>
              <a:off x="6953771" y="3007360"/>
              <a:ext cx="1721185" cy="506577"/>
            </a:xfrm>
            <a:prstGeom prst="wedgeRectCallout">
              <a:avLst>
                <a:gd name="adj1" fmla="val -160681"/>
                <a:gd name="adj2" fmla="val -389016"/>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Mini-SAS </a:t>
              </a:r>
            </a:p>
            <a:p>
              <a:pPr algn="ctr" defTabSz="311045" hangingPunct="0">
                <a:lnSpc>
                  <a:spcPct val="93000"/>
                </a:lnSpc>
                <a:buClr>
                  <a:srgbClr val="000000"/>
                </a:buClr>
                <a:buSzPct val="100000"/>
              </a:pPr>
              <a:r>
                <a:rPr lang="en-US" sz="975" dirty="0"/>
                <a:t>(Signal connector)</a:t>
              </a:r>
            </a:p>
          </p:txBody>
        </p:sp>
        <p:sp>
          <p:nvSpPr>
            <p:cNvPr id="8" name="Rectangular Callout 7"/>
            <p:cNvSpPr/>
            <p:nvPr/>
          </p:nvSpPr>
          <p:spPr bwMode="auto">
            <a:xfrm>
              <a:off x="7306193" y="1795356"/>
              <a:ext cx="1065910" cy="529345"/>
            </a:xfrm>
            <a:prstGeom prst="wedgeRectCallout">
              <a:avLst>
                <a:gd name="adj1" fmla="val -80979"/>
                <a:gd name="adj2" fmla="val -156602"/>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3M Twin-ax </a:t>
              </a:r>
            </a:p>
            <a:p>
              <a:pPr algn="ctr" defTabSz="311045" hangingPunct="0">
                <a:lnSpc>
                  <a:spcPct val="93000"/>
                </a:lnSpc>
                <a:buClr>
                  <a:srgbClr val="000000"/>
                </a:buClr>
                <a:buSzPct val="100000"/>
              </a:pPr>
              <a:r>
                <a:rPr lang="en-US" sz="975" dirty="0"/>
                <a:t>(to OTM)</a:t>
              </a:r>
            </a:p>
          </p:txBody>
        </p:sp>
        <p:sp>
          <p:nvSpPr>
            <p:cNvPr id="10" name="Rectangular Callout 9"/>
            <p:cNvSpPr/>
            <p:nvPr/>
          </p:nvSpPr>
          <p:spPr bwMode="auto">
            <a:xfrm>
              <a:off x="1443042" y="1256352"/>
              <a:ext cx="665899" cy="369994"/>
            </a:xfrm>
            <a:prstGeom prst="wedgeRectCallout">
              <a:avLst>
                <a:gd name="adj1" fmla="val 236160"/>
                <a:gd name="adj2" fmla="val 221002"/>
              </a:avLst>
            </a:prstGeom>
            <a:solidFill>
              <a:srgbClr val="4F8FBD"/>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FPGA</a:t>
              </a:r>
            </a:p>
          </p:txBody>
        </p:sp>
      </p:grpSp>
    </p:spTree>
    <p:extLst>
      <p:ext uri="{BB962C8B-B14F-4D97-AF65-F5344CB8AC3E}">
        <p14:creationId xmlns:p14="http://schemas.microsoft.com/office/powerpoint/2010/main" val="388592022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effectLst>
                  <a:outerShdw blurRad="38100" dist="38100" dir="2700000" algn="tl">
                    <a:srgbClr val="DDDDDD"/>
                  </a:outerShdw>
                </a:effectLst>
                <a:latin typeface="Calibri" charset="0"/>
              </a:rPr>
              <a:t>The </a:t>
            </a:r>
            <a:r>
              <a:rPr lang="en-US" u="sng" dirty="0">
                <a:effectLst>
                  <a:outerShdw blurRad="38100" dist="38100" dir="2700000" algn="tl">
                    <a:srgbClr val="DDDDDD"/>
                  </a:outerShdw>
                </a:effectLst>
                <a:latin typeface="Calibri" charset="0"/>
              </a:rPr>
              <a:t>SCI</a:t>
            </a:r>
            <a:r>
              <a:rPr lang="en-US" dirty="0">
                <a:effectLst>
                  <a:outerShdw blurRad="38100" dist="38100" dir="2700000" algn="tl">
                    <a:srgbClr val="DDDDDD"/>
                  </a:outerShdw>
                </a:effectLst>
                <a:latin typeface="Calibri" charset="0"/>
              </a:rPr>
              <a:t> (Source-Communication-Interface)</a:t>
            </a:r>
            <a:endParaRPr lang="en-US" dirty="0"/>
          </a:p>
        </p:txBody>
      </p:sp>
      <p:grpSp>
        <p:nvGrpSpPr>
          <p:cNvPr id="3" name="Group 2"/>
          <p:cNvGrpSpPr/>
          <p:nvPr/>
        </p:nvGrpSpPr>
        <p:grpSpPr>
          <a:xfrm>
            <a:off x="53856" y="285750"/>
            <a:ext cx="8404344" cy="4572000"/>
            <a:chOff x="-1452193" y="53718"/>
            <a:chExt cx="11205792" cy="6096000"/>
          </a:xfrm>
        </p:grpSpPr>
        <p:pic>
          <p:nvPicPr>
            <p:cNvPr id="4" name="Picture 3" descr="sci_block_v9.png"/>
            <p:cNvPicPr>
              <a:picLocks noChangeAspect="1"/>
            </p:cNvPicPr>
            <p:nvPr/>
          </p:nvPicPr>
          <p:blipFill rotWithShape="1">
            <a:blip r:embed="rId2" cstate="print">
              <a:extLst>
                <a:ext uri="{28A0092B-C50C-407E-A947-70E740481C1C}">
                  <a14:useLocalDpi xmlns:a14="http://schemas.microsoft.com/office/drawing/2010/main" val="0"/>
                </a:ext>
              </a:extLst>
            </a:blip>
            <a:srcRect l="5251" t="6363" r="2111" b="1785"/>
            <a:stretch/>
          </p:blipFill>
          <p:spPr>
            <a:xfrm>
              <a:off x="-1452193" y="751730"/>
              <a:ext cx="6633792" cy="5397988"/>
            </a:xfrm>
            <a:prstGeom prst="rect">
              <a:avLst/>
            </a:prstGeom>
          </p:spPr>
        </p:pic>
        <p:sp>
          <p:nvSpPr>
            <p:cNvPr id="5" name="Rectangle 3"/>
            <p:cNvSpPr txBox="1">
              <a:spLocks noChangeArrowheads="1"/>
            </p:cNvSpPr>
            <p:nvPr/>
          </p:nvSpPr>
          <p:spPr bwMode="auto">
            <a:xfrm>
              <a:off x="5456024" y="1024499"/>
              <a:ext cx="4297575" cy="4712627"/>
            </a:xfrm>
            <a:prstGeom prst="rect">
              <a:avLst/>
            </a:prstGeom>
            <a:solidFill>
              <a:srgbClr val="FFFFFF"/>
            </a:solidFill>
            <a:ln>
              <a:solidFill>
                <a:srgbClr val="000000"/>
              </a:solidFill>
            </a:ln>
            <a:extLst>
              <a:ext uri="{FAA26D3D-D897-4be2-8F04-BA451C77F1D7}">
                <ma14:placeholderFlag xmlns="" xmlns:ma14="http://schemas.microsoft.com/office/mac/drawingml/2011/main" val="1"/>
              </a:ext>
            </a:extLst>
          </p:spPr>
          <p:txBody>
            <a:bodyPr>
              <a:noAutofit/>
            </a:bodyPr>
            <a:lstStyle>
              <a:lvl1pPr marL="342900" indent="-342900" algn="l" rtl="0" eaLnBrk="0" fontAlgn="base" hangingPunct="0">
                <a:spcBef>
                  <a:spcPct val="20000"/>
                </a:spcBef>
                <a:spcAft>
                  <a:spcPct val="0"/>
                </a:spcAft>
                <a:buChar char="•"/>
                <a:defRPr b="1">
                  <a:solidFill>
                    <a:schemeClr val="accent2"/>
                  </a:solidFill>
                  <a:latin typeface="+mn-lt"/>
                  <a:ea typeface="ＭＳ Ｐゴシック" charset="0"/>
                  <a:cs typeface="+mn-cs"/>
                </a:defRPr>
              </a:lvl1pPr>
              <a:lvl2pPr marL="742950" indent="-285750" algn="l" rtl="0" eaLnBrk="0" fontAlgn="base" hangingPunct="0">
                <a:spcBef>
                  <a:spcPct val="20000"/>
                </a:spcBef>
                <a:spcAft>
                  <a:spcPct val="0"/>
                </a:spcAft>
                <a:buChar char="–"/>
                <a:defRPr b="1">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rgbClr val="990033"/>
                  </a:solidFill>
                  <a:latin typeface="+mn-lt"/>
                  <a:ea typeface="ＭＳ Ｐゴシック" charset="0"/>
                </a:defRPr>
              </a:lvl3pPr>
              <a:lvl4pPr marL="1600200" indent="-228600" algn="l" rtl="0" eaLnBrk="0" fontAlgn="base" hangingPunct="0">
                <a:spcBef>
                  <a:spcPct val="20000"/>
                </a:spcBef>
                <a:spcAft>
                  <a:spcPct val="0"/>
                </a:spcAft>
                <a:buChar char="–"/>
                <a:defRPr sz="1600">
                  <a:solidFill>
                    <a:schemeClr val="accent2"/>
                  </a:solidFill>
                  <a:latin typeface="+mn-lt"/>
                  <a:ea typeface="ＭＳ Ｐゴシック" charset="0"/>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eaLnBrk="1" hangingPunct="1">
                <a:defRPr/>
              </a:pPr>
              <a:r>
                <a:rPr lang="en-US" sz="1200" dirty="0">
                  <a:latin typeface="Calibri" charset="0"/>
                </a:rPr>
                <a:t>A small, lightweight, self-contained set of Core IP sharing the FPGA with its SSL</a:t>
              </a:r>
            </a:p>
            <a:p>
              <a:pPr eaLnBrk="1" hangingPunct="1">
                <a:defRPr/>
              </a:pPr>
              <a:r>
                <a:rPr lang="en-US" sz="1200" dirty="0">
                  <a:latin typeface="Calibri" charset="0"/>
                </a:rPr>
                <a:t>Employs high speed (3.125 Gbits/sec) point-to-point, serial, high-speed communication protocol (PGP)</a:t>
              </a:r>
            </a:p>
            <a:p>
              <a:pPr lvl="1" eaLnBrk="1" hangingPunct="1">
                <a:defRPr/>
              </a:pPr>
              <a:r>
                <a:rPr lang="en-US" sz="1200" dirty="0">
                  <a:latin typeface="Calibri" charset="0"/>
                </a:rPr>
                <a:t>Protocol assures QOS through four </a:t>
              </a:r>
              <a:r>
                <a:rPr lang="en-US" sz="1200" u="sng" dirty="0">
                  <a:latin typeface="Calibri" charset="0"/>
                </a:rPr>
                <a:t>Virtual Channels </a:t>
              </a:r>
              <a:endParaRPr lang="en-US" sz="1200" dirty="0">
                <a:latin typeface="Calibri" charset="0"/>
              </a:endParaRPr>
            </a:p>
            <a:p>
              <a:pPr eaLnBrk="1" hangingPunct="1">
                <a:defRPr/>
              </a:pPr>
              <a:r>
                <a:rPr lang="en-US" sz="1200" dirty="0">
                  <a:latin typeface="Calibri" charset="0"/>
                </a:rPr>
                <a:t>The SCI Has </a:t>
              </a:r>
              <a:r>
                <a:rPr lang="en-US" sz="1200" u="sng" dirty="0">
                  <a:latin typeface="Calibri" charset="0"/>
                </a:rPr>
                <a:t>four</a:t>
              </a:r>
              <a:r>
                <a:rPr lang="en-US" sz="1200" dirty="0">
                  <a:latin typeface="Calibri" charset="0"/>
                </a:rPr>
                <a:t> principal functions:</a:t>
              </a:r>
            </a:p>
            <a:p>
              <a:pPr lvl="1" eaLnBrk="1" hangingPunct="1">
                <a:defRPr/>
              </a:pPr>
              <a:r>
                <a:rPr lang="en-US" sz="1200" dirty="0">
                  <a:latin typeface="Calibri" charset="0"/>
                </a:rPr>
                <a:t>Provide stable, system reference clock and synchronous commands</a:t>
              </a:r>
            </a:p>
            <a:p>
              <a:pPr lvl="1" eaLnBrk="1" hangingPunct="1">
                <a:defRPr/>
              </a:pPr>
              <a:r>
                <a:rPr lang="en-US" sz="1200" dirty="0">
                  <a:latin typeface="Calibri" charset="0"/>
                </a:rPr>
                <a:t>Reliably encode &amp; transmit 18-bit </a:t>
              </a:r>
              <a:r>
                <a:rPr lang="en-US" sz="1200" u="sng" dirty="0">
                  <a:latin typeface="Calibri" charset="0"/>
                </a:rPr>
                <a:t>pixel </a:t>
              </a:r>
              <a:r>
                <a:rPr lang="en-US" sz="1200" dirty="0">
                  <a:latin typeface="Calibri" charset="0"/>
                </a:rPr>
                <a:t>data to CDS</a:t>
              </a:r>
            </a:p>
            <a:p>
              <a:pPr lvl="1" eaLnBrk="1" hangingPunct="1">
                <a:defRPr/>
              </a:pPr>
              <a:r>
                <a:rPr lang="en-US" sz="1200" dirty="0">
                  <a:latin typeface="Calibri" charset="0"/>
                </a:rPr>
                <a:t>Reliably encode &amp; transmit 18-bit </a:t>
              </a:r>
              <a:r>
                <a:rPr lang="en-US" sz="1200" u="sng" dirty="0">
                  <a:latin typeface="Calibri" charset="0"/>
                </a:rPr>
                <a:t>diagnostic</a:t>
              </a:r>
              <a:r>
                <a:rPr lang="en-US" sz="1200" dirty="0">
                  <a:latin typeface="Calibri" charset="0"/>
                </a:rPr>
                <a:t> data to CDS</a:t>
              </a:r>
            </a:p>
            <a:p>
              <a:pPr lvl="1" eaLnBrk="1" hangingPunct="1">
                <a:defRPr/>
              </a:pPr>
              <a:r>
                <a:rPr lang="en-US" sz="1200" dirty="0">
                  <a:latin typeface="Calibri" charset="0"/>
                </a:rPr>
                <a:t>Provides a mechanism for external configuration, control &amp; monitoring of the REB’s sensor electronics</a:t>
              </a:r>
            </a:p>
          </p:txBody>
        </p:sp>
        <p:sp>
          <p:nvSpPr>
            <p:cNvPr id="6" name="Rectangular Callout 5"/>
            <p:cNvSpPr/>
            <p:nvPr/>
          </p:nvSpPr>
          <p:spPr bwMode="auto">
            <a:xfrm>
              <a:off x="-203201" y="53718"/>
              <a:ext cx="1015463" cy="668020"/>
            </a:xfrm>
            <a:prstGeom prst="wedgeRectCallout">
              <a:avLst>
                <a:gd name="adj1" fmla="val -78247"/>
                <a:gd name="adj2" fmla="val 77139"/>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Sensor- specific Logic</a:t>
              </a:r>
            </a:p>
          </p:txBody>
        </p:sp>
      </p:grpSp>
    </p:spTree>
    <p:extLst>
      <p:ext uri="{BB962C8B-B14F-4D97-AF65-F5344CB8AC3E}">
        <p14:creationId xmlns:p14="http://schemas.microsoft.com/office/powerpoint/2010/main" val="401494001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t>Cables between SCI &amp; OTM</a:t>
            </a:r>
          </a:p>
        </p:txBody>
      </p:sp>
      <p:sp>
        <p:nvSpPr>
          <p:cNvPr id="3" name="Content Placeholder 1"/>
          <p:cNvSpPr txBox="1">
            <a:spLocks/>
          </p:cNvSpPr>
          <p:nvPr/>
        </p:nvSpPr>
        <p:spPr bwMode="auto">
          <a:xfrm>
            <a:off x="228599" y="1143000"/>
            <a:ext cx="4162885" cy="3550865"/>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85000" lnSpcReduction="1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t>3M Twin Axial cable</a:t>
            </a:r>
          </a:p>
          <a:p>
            <a:pPr lvl="1"/>
            <a:r>
              <a:rPr lang="en-US" sz="1650" dirty="0"/>
              <a:t>Longitudinal aluminum shield</a:t>
            </a:r>
          </a:p>
          <a:p>
            <a:pPr lvl="1"/>
            <a:r>
              <a:rPr lang="en-US" sz="1650" dirty="0"/>
              <a:t>2 ground wires connected to shield</a:t>
            </a:r>
          </a:p>
          <a:p>
            <a:pPr lvl="1"/>
            <a:r>
              <a:rPr lang="en-US" sz="1650" dirty="0"/>
              <a:t>4 pairs for high speed signals</a:t>
            </a:r>
          </a:p>
          <a:p>
            <a:pPr lvl="2"/>
            <a:r>
              <a:rPr lang="en-US" sz="1500" dirty="0"/>
              <a:t>Impedance	    : 100 Ohm</a:t>
            </a:r>
          </a:p>
          <a:p>
            <a:pPr lvl="2"/>
            <a:r>
              <a:rPr lang="en-US" sz="1500" dirty="0"/>
              <a:t>Propagation delay  : 4.95 ns/m</a:t>
            </a:r>
          </a:p>
          <a:p>
            <a:pPr lvl="2"/>
            <a:r>
              <a:rPr lang="en-US" sz="1500" dirty="0"/>
              <a:t>Intra-pair skew	    : &lt;10 ps @ 3 m</a:t>
            </a:r>
          </a:p>
          <a:p>
            <a:pPr lvl="2"/>
            <a:r>
              <a:rPr lang="en-US" sz="1500" dirty="0"/>
              <a:t>Attenuation	    : -4.9 dB/m @ 10 GHz</a:t>
            </a:r>
          </a:p>
          <a:p>
            <a:pPr lvl="1"/>
            <a:r>
              <a:rPr lang="en-US" sz="1650" dirty="0"/>
              <a:t>4 single ended “sideband” signals</a:t>
            </a:r>
          </a:p>
          <a:p>
            <a:pPr lvl="1"/>
            <a:r>
              <a:rPr lang="en-US" sz="1650" dirty="0"/>
              <a:t>1 mm minimum bend radius</a:t>
            </a:r>
          </a:p>
          <a:p>
            <a:r>
              <a:rPr lang="en-US" sz="1800" dirty="0"/>
              <a:t>High speed pairs (PGP primary &amp; redundant)</a:t>
            </a:r>
          </a:p>
          <a:p>
            <a:r>
              <a:rPr lang="en-US" sz="1800" dirty="0"/>
              <a:t>4 single ended wires (used as 2 LVDS pairs) </a:t>
            </a:r>
          </a:p>
          <a:p>
            <a:r>
              <a:rPr lang="en-US" sz="1800" dirty="0"/>
              <a:t>Terminations:</a:t>
            </a:r>
          </a:p>
          <a:p>
            <a:pPr lvl="1"/>
            <a:r>
              <a:rPr lang="en-US" sz="1650" dirty="0"/>
              <a:t>REB side uses Mini-SAS connector</a:t>
            </a:r>
          </a:p>
          <a:p>
            <a:pPr lvl="1"/>
            <a:r>
              <a:rPr lang="en-US" sz="1650" dirty="0"/>
              <a:t>OTM side soldered directly to OTM</a:t>
            </a:r>
          </a:p>
          <a:p>
            <a:endParaRPr lang="en-US" sz="1800" dirty="0"/>
          </a:p>
        </p:txBody>
      </p:sp>
      <p:pic>
        <p:nvPicPr>
          <p:cNvPr id="4" name="Picture 3" descr="twinax_bend4.png"/>
          <p:cNvPicPr>
            <a:picLocks noChangeAspect="1"/>
          </p:cNvPicPr>
          <p:nvPr/>
        </p:nvPicPr>
        <p:blipFill>
          <a:blip r:embed="rId2"/>
          <a:srcRect t="23394" b="15596"/>
          <a:stretch>
            <a:fillRect/>
          </a:stretch>
        </p:blipFill>
        <p:spPr>
          <a:xfrm>
            <a:off x="4752516" y="1143000"/>
            <a:ext cx="3079801" cy="1662895"/>
          </a:xfrm>
          <a:prstGeom prst="rect">
            <a:avLst/>
          </a:prstGeom>
        </p:spPr>
      </p:pic>
      <p:pic>
        <p:nvPicPr>
          <p:cNvPr id="5" name="Picture 4" descr="twinax_xsection.png"/>
          <p:cNvPicPr>
            <a:picLocks noChangeAspect="1"/>
          </p:cNvPicPr>
          <p:nvPr/>
        </p:nvPicPr>
        <p:blipFill>
          <a:blip r:embed="rId3"/>
          <a:srcRect l="1033" t="12857" r="1033"/>
          <a:stretch>
            <a:fillRect/>
          </a:stretch>
        </p:blipFill>
        <p:spPr>
          <a:xfrm flipV="1">
            <a:off x="1694515" y="685800"/>
            <a:ext cx="6024062" cy="430669"/>
          </a:xfrm>
          <a:prstGeom prst="rect">
            <a:avLst/>
          </a:prstGeom>
        </p:spPr>
      </p:pic>
      <p:pic>
        <p:nvPicPr>
          <p:cNvPr id="6" name="Picture 5" descr="twinax_pigtails.png"/>
          <p:cNvPicPr>
            <a:picLocks noChangeAspect="1"/>
          </p:cNvPicPr>
          <p:nvPr/>
        </p:nvPicPr>
        <p:blipFill>
          <a:blip r:embed="rId4"/>
          <a:stretch>
            <a:fillRect/>
          </a:stretch>
        </p:blipFill>
        <p:spPr>
          <a:xfrm>
            <a:off x="4821173" y="2857622"/>
            <a:ext cx="2938056" cy="1950543"/>
          </a:xfrm>
          <a:prstGeom prst="rect">
            <a:avLst/>
          </a:prstGeom>
        </p:spPr>
      </p:pic>
      <p:sp>
        <p:nvSpPr>
          <p:cNvPr id="7" name="Rectangular Callout 6">
            <a:extLst>
              <a:ext uri="{FF2B5EF4-FFF2-40B4-BE49-F238E27FC236}">
                <a16:creationId xmlns:a16="http://schemas.microsoft.com/office/drawing/2014/main" id="{6AA2BCAA-2299-BA41-856B-1F55A13F1BBA}"/>
              </a:ext>
            </a:extLst>
          </p:cNvPr>
          <p:cNvSpPr/>
          <p:nvPr/>
        </p:nvSpPr>
        <p:spPr bwMode="auto">
          <a:xfrm>
            <a:off x="7582766" y="1232622"/>
            <a:ext cx="1302155" cy="397009"/>
          </a:xfrm>
          <a:prstGeom prst="wedgeRectCallout">
            <a:avLst>
              <a:gd name="adj1" fmla="val -56554"/>
              <a:gd name="adj2" fmla="val -114543"/>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1400" dirty="0"/>
              <a:t>Cross- section of 3M  cable</a:t>
            </a:r>
          </a:p>
        </p:txBody>
      </p:sp>
    </p:spTree>
    <p:extLst>
      <p:ext uri="{BB962C8B-B14F-4D97-AF65-F5344CB8AC3E}">
        <p14:creationId xmlns:p14="http://schemas.microsoft.com/office/powerpoint/2010/main" val="302775231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 name="Picture 16">
            <a:extLst>
              <a:ext uri="{FF2B5EF4-FFF2-40B4-BE49-F238E27FC236}">
                <a16:creationId xmlns:a16="http://schemas.microsoft.com/office/drawing/2014/main" id="{DA623A71-A8D5-E049-90A3-B1C555ABE9B8}"/>
              </a:ext>
            </a:extLst>
          </p:cNvPr>
          <p:cNvPicPr>
            <a:picLocks noChangeAspect="1"/>
          </p:cNvPicPr>
          <p:nvPr/>
        </p:nvPicPr>
        <p:blipFill rotWithShape="1">
          <a:blip r:embed="rId2">
            <a:extLst>
              <a:ext uri="{28A0092B-C50C-407E-A947-70E740481C1C}">
                <a14:useLocalDpi xmlns:a14="http://schemas.microsoft.com/office/drawing/2010/main" val="0"/>
              </a:ext>
            </a:extLst>
          </a:blip>
          <a:srcRect l="4673" t="23646" r="6381" b="34444"/>
          <a:stretch/>
        </p:blipFill>
        <p:spPr>
          <a:xfrm rot="10800000">
            <a:off x="1252717" y="3657063"/>
            <a:ext cx="2488109" cy="879260"/>
          </a:xfrm>
          <a:prstGeom prst="rect">
            <a:avLst/>
          </a:prstGeom>
        </p:spPr>
      </p:pic>
      <p:sp>
        <p:nvSpPr>
          <p:cNvPr id="40" name="Title 39"/>
          <p:cNvSpPr>
            <a:spLocks noGrp="1"/>
          </p:cNvSpPr>
          <p:nvPr>
            <p:ph type="title"/>
          </p:nvPr>
        </p:nvSpPr>
        <p:spPr/>
        <p:txBody>
          <a:bodyPr/>
          <a:lstStyle/>
          <a:p>
            <a:r>
              <a:rPr lang="en-US" dirty="0">
                <a:effectLst>
                  <a:outerShdw blurRad="38100" dist="38100" dir="2700000" algn="tl">
                    <a:srgbClr val="DDDDDD"/>
                  </a:outerShdw>
                </a:effectLst>
                <a:latin typeface="Calibri" charset="0"/>
              </a:rPr>
              <a:t>The OTM (Optical-Transition-Module)</a:t>
            </a:r>
            <a:endParaRPr lang="en-US" dirty="0"/>
          </a:p>
        </p:txBody>
      </p:sp>
      <p:pic>
        <p:nvPicPr>
          <p:cNvPr id="5" name="Picture 4" descr="Macintosh HD:Users:mehsys:Desktop:OTM_12_v1_1.png"/>
          <p:cNvPicPr/>
          <p:nvPr/>
        </p:nvPicPr>
        <p:blipFill>
          <a:blip r:embed="rId3"/>
          <a:stretch>
            <a:fillRect/>
          </a:stretch>
        </p:blipFill>
        <p:spPr bwMode="auto">
          <a:xfrm>
            <a:off x="3770142" y="3418083"/>
            <a:ext cx="4068745" cy="1357220"/>
          </a:xfrm>
          <a:prstGeom prst="rect">
            <a:avLst/>
          </a:prstGeom>
          <a:noFill/>
          <a:ln w="9525" cmpd="sng">
            <a:solidFill>
              <a:srgbClr val="4F81BD"/>
            </a:solidFill>
          </a:ln>
          <a:extLst>
            <a:ext uri="{53640926-AAD7-44d8-BBD7-CCE9431645EC}">
              <a14:shadowObscured xmlns="" xmlns:a14="http://schemas.microsoft.com/office/drawing/2010/main"/>
            </a:ext>
          </a:extLst>
        </p:spPr>
      </p:pic>
      <p:sp>
        <p:nvSpPr>
          <p:cNvPr id="6" name="Rectangle 3"/>
          <p:cNvSpPr txBox="1">
            <a:spLocks noChangeArrowheads="1"/>
          </p:cNvSpPr>
          <p:nvPr/>
        </p:nvSpPr>
        <p:spPr bwMode="auto">
          <a:xfrm>
            <a:off x="1726532" y="770986"/>
            <a:ext cx="4877195" cy="2269539"/>
          </a:xfrm>
          <a:prstGeom prst="rect">
            <a:avLst/>
          </a:prstGeom>
          <a:solidFill>
            <a:srgbClr val="FFFFFF"/>
          </a:solidFill>
          <a:ln>
            <a:solidFill>
              <a:srgbClr val="000000"/>
            </a:solidFill>
          </a:ln>
          <a:extLst>
            <a:ext uri="{FAA26D3D-D897-4be2-8F04-BA451C77F1D7}">
              <ma14:placeholderFlag xmlns="" xmlns:ma14="http://schemas.microsoft.com/office/mac/drawingml/2011/main" val="1"/>
            </a:ext>
          </a:extLst>
        </p:spPr>
        <p:txBody>
          <a:bodyPr>
            <a:normAutofit/>
          </a:bodyPr>
          <a:lstStyle>
            <a:lvl1pPr marL="342900" indent="-342900" algn="l" rtl="0" eaLnBrk="0" fontAlgn="base" hangingPunct="0">
              <a:spcBef>
                <a:spcPct val="20000"/>
              </a:spcBef>
              <a:spcAft>
                <a:spcPct val="0"/>
              </a:spcAft>
              <a:buChar char="•"/>
              <a:defRPr b="1">
                <a:solidFill>
                  <a:schemeClr val="accent2"/>
                </a:solidFill>
                <a:latin typeface="+mn-lt"/>
                <a:ea typeface="ＭＳ Ｐゴシック" charset="0"/>
                <a:cs typeface="+mn-cs"/>
              </a:defRPr>
            </a:lvl1pPr>
            <a:lvl2pPr marL="742950" indent="-285750" algn="l" rtl="0" eaLnBrk="0" fontAlgn="base" hangingPunct="0">
              <a:spcBef>
                <a:spcPct val="20000"/>
              </a:spcBef>
              <a:spcAft>
                <a:spcPct val="0"/>
              </a:spcAft>
              <a:buChar char="–"/>
              <a:defRPr b="1">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rgbClr val="990033"/>
                </a:solidFill>
                <a:latin typeface="+mn-lt"/>
                <a:ea typeface="ＭＳ Ｐゴシック" charset="0"/>
              </a:defRPr>
            </a:lvl3pPr>
            <a:lvl4pPr marL="1600200" indent="-228600" algn="l" rtl="0" eaLnBrk="0" fontAlgn="base" hangingPunct="0">
              <a:spcBef>
                <a:spcPct val="20000"/>
              </a:spcBef>
              <a:spcAft>
                <a:spcPct val="0"/>
              </a:spcAft>
              <a:buChar char="–"/>
              <a:defRPr sz="1600">
                <a:solidFill>
                  <a:schemeClr val="accent2"/>
                </a:solidFill>
                <a:latin typeface="+mn-lt"/>
                <a:ea typeface="ＭＳ Ｐゴシック" charset="0"/>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eaLnBrk="1" hangingPunct="1">
              <a:defRPr/>
            </a:pPr>
            <a:r>
              <a:rPr lang="en-US" sz="1275" dirty="0">
                <a:latin typeface="Calibri" charset="0"/>
              </a:rPr>
              <a:t>Has two functions:</a:t>
            </a:r>
          </a:p>
          <a:p>
            <a:pPr lvl="1" eaLnBrk="1" hangingPunct="1">
              <a:defRPr/>
            </a:pPr>
            <a:r>
              <a:rPr lang="en-US" sz="1200" dirty="0">
                <a:latin typeface="Calibri" charset="0"/>
              </a:rPr>
              <a:t>Converts signal paths from copper to fiber &amp; fiber to copper</a:t>
            </a:r>
          </a:p>
          <a:p>
            <a:pPr lvl="1" eaLnBrk="1" hangingPunct="1">
              <a:defRPr/>
            </a:pPr>
            <a:r>
              <a:rPr lang="en-US" sz="1200" dirty="0">
                <a:latin typeface="Calibri" charset="0"/>
              </a:rPr>
              <a:t>Serves as cryostat penetration</a:t>
            </a:r>
          </a:p>
          <a:p>
            <a:pPr eaLnBrk="1" hangingPunct="1">
              <a:defRPr/>
            </a:pPr>
            <a:r>
              <a:rPr lang="en-US" sz="1275" dirty="0">
                <a:latin typeface="Calibri" charset="0"/>
              </a:rPr>
              <a:t>Its a PCB board which </a:t>
            </a:r>
            <a:r>
              <a:rPr lang="en-US" sz="1275" i="1" dirty="0">
                <a:latin typeface="Calibri" charset="0"/>
              </a:rPr>
              <a:t>also </a:t>
            </a:r>
            <a:r>
              <a:rPr lang="en-US" sz="1275" dirty="0">
                <a:latin typeface="Calibri" charset="0"/>
              </a:rPr>
              <a:t>serves as the cryostat penetration</a:t>
            </a:r>
          </a:p>
          <a:p>
            <a:pPr lvl="1" eaLnBrk="1" hangingPunct="1">
              <a:defRPr/>
            </a:pPr>
            <a:r>
              <a:rPr lang="en-US" sz="1200" dirty="0">
                <a:latin typeface="Calibri" charset="0"/>
              </a:rPr>
              <a:t>Located </a:t>
            </a:r>
            <a:r>
              <a:rPr lang="en-US" sz="1200" i="1" dirty="0">
                <a:latin typeface="Calibri" charset="0"/>
              </a:rPr>
              <a:t>on</a:t>
            </a:r>
            <a:r>
              <a:rPr lang="en-US" sz="1200" dirty="0">
                <a:latin typeface="Calibri" charset="0"/>
              </a:rPr>
              <a:t> a flange</a:t>
            </a:r>
          </a:p>
          <a:p>
            <a:pPr lvl="1" eaLnBrk="1" hangingPunct="1">
              <a:defRPr/>
            </a:pPr>
            <a:r>
              <a:rPr lang="en-US" sz="1200" dirty="0">
                <a:latin typeface="Calibri" charset="0"/>
              </a:rPr>
              <a:t>Partly on “vacuum” side and partly on “air” side</a:t>
            </a:r>
          </a:p>
          <a:p>
            <a:pPr eaLnBrk="1" hangingPunct="1">
              <a:defRPr/>
            </a:pPr>
            <a:r>
              <a:rPr lang="en-US" sz="1275" dirty="0">
                <a:latin typeface="Calibri" charset="0"/>
              </a:rPr>
              <a:t>Two transceivers (one “warm” and the other a cold spare)</a:t>
            </a:r>
          </a:p>
          <a:p>
            <a:pPr lvl="1" eaLnBrk="1" hangingPunct="1">
              <a:defRPr/>
            </a:pPr>
            <a:r>
              <a:rPr lang="en-US" sz="1200" dirty="0">
                <a:latin typeface="Calibri" charset="0"/>
              </a:rPr>
              <a:t>MTTF of both transceivers on any OTM is ~90,000 years @ 40C </a:t>
            </a:r>
          </a:p>
          <a:p>
            <a:pPr eaLnBrk="1" hangingPunct="1">
              <a:defRPr/>
            </a:pPr>
            <a:r>
              <a:rPr lang="en-US" sz="1275" dirty="0">
                <a:latin typeface="Calibri" charset="0"/>
              </a:rPr>
              <a:t>One OTM services  12 SCIs  (total system has 6)</a:t>
            </a:r>
          </a:p>
          <a:p>
            <a:pPr lvl="1" eaLnBrk="1" hangingPunct="1">
              <a:defRPr/>
            </a:pPr>
            <a:endParaRPr lang="en-US" sz="1050" dirty="0">
              <a:latin typeface="Calibri" charset="0"/>
            </a:endParaRPr>
          </a:p>
        </p:txBody>
      </p:sp>
      <p:cxnSp>
        <p:nvCxnSpPr>
          <p:cNvPr id="7" name="Straight Arrow Connector 6"/>
          <p:cNvCxnSpPr/>
          <p:nvPr/>
        </p:nvCxnSpPr>
        <p:spPr>
          <a:xfrm flipV="1">
            <a:off x="3339407" y="3894349"/>
            <a:ext cx="894968" cy="361307"/>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cxnSp>
        <p:nvCxnSpPr>
          <p:cNvPr id="8" name="Straight Arrow Connector 7"/>
          <p:cNvCxnSpPr/>
          <p:nvPr/>
        </p:nvCxnSpPr>
        <p:spPr>
          <a:xfrm flipV="1">
            <a:off x="3314776" y="3976464"/>
            <a:ext cx="2964068" cy="303826"/>
          </a:xfrm>
          <a:prstGeom prst="straightConnector1">
            <a:avLst/>
          </a:prstGeom>
          <a:ln>
            <a:solidFill>
              <a:schemeClr val="tx1"/>
            </a:solidFill>
            <a:tailEnd type="arrow"/>
          </a:ln>
        </p:spPr>
        <p:style>
          <a:lnRef idx="2">
            <a:schemeClr val="accent1"/>
          </a:lnRef>
          <a:fillRef idx="0">
            <a:schemeClr val="accent1"/>
          </a:fillRef>
          <a:effectRef idx="1">
            <a:schemeClr val="accent1"/>
          </a:effectRef>
          <a:fontRef idx="minor">
            <a:schemeClr val="tx1"/>
          </a:fontRef>
        </p:style>
      </p:cxnSp>
      <p:sp>
        <p:nvSpPr>
          <p:cNvPr id="9" name="Rectangular Callout 8"/>
          <p:cNvSpPr/>
          <p:nvPr/>
        </p:nvSpPr>
        <p:spPr bwMode="auto">
          <a:xfrm>
            <a:off x="722138" y="2648824"/>
            <a:ext cx="929479" cy="379280"/>
          </a:xfrm>
          <a:prstGeom prst="wedgeRectCallout">
            <a:avLst>
              <a:gd name="adj1" fmla="val 93725"/>
              <a:gd name="adj2" fmla="val 29780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3M Twin Axial soldered here</a:t>
            </a:r>
          </a:p>
        </p:txBody>
      </p:sp>
      <p:sp>
        <p:nvSpPr>
          <p:cNvPr id="10" name="Rectangular Callout 9"/>
          <p:cNvSpPr/>
          <p:nvPr/>
        </p:nvSpPr>
        <p:spPr bwMode="auto">
          <a:xfrm>
            <a:off x="3097312" y="3207922"/>
            <a:ext cx="871945" cy="379280"/>
          </a:xfrm>
          <a:prstGeom prst="wedgeRectCallout">
            <a:avLst>
              <a:gd name="adj1" fmla="val -36314"/>
              <a:gd name="adj2" fmla="val 162190"/>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Fiber-optic transceiver(s)</a:t>
            </a:r>
          </a:p>
        </p:txBody>
      </p:sp>
      <p:sp>
        <p:nvSpPr>
          <p:cNvPr id="11" name="Right Brace 10"/>
          <p:cNvSpPr/>
          <p:nvPr/>
        </p:nvSpPr>
        <p:spPr>
          <a:xfrm rot="6588250">
            <a:off x="2477442" y="4032944"/>
            <a:ext cx="388248" cy="627199"/>
          </a:xfrm>
          <a:prstGeom prst="rightBrace">
            <a:avLst>
              <a:gd name="adj1" fmla="val 32675"/>
              <a:gd name="adj2" fmla="val 50000"/>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a:lstStyle/>
          <a:p>
            <a:endParaRPr lang="en-US" sz="1350" dirty="0"/>
          </a:p>
        </p:txBody>
      </p:sp>
      <p:sp>
        <p:nvSpPr>
          <p:cNvPr id="12" name="Right Brace 11"/>
          <p:cNvSpPr/>
          <p:nvPr/>
        </p:nvSpPr>
        <p:spPr>
          <a:xfrm rot="6890629">
            <a:off x="1825214" y="4073194"/>
            <a:ext cx="313274" cy="582778"/>
          </a:xfrm>
          <a:prstGeom prst="rightBrace">
            <a:avLst>
              <a:gd name="adj1" fmla="val 34634"/>
              <a:gd name="adj2" fmla="val 48955"/>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a:lstStyle/>
          <a:p>
            <a:endParaRPr lang="en-US" sz="1350" dirty="0"/>
          </a:p>
        </p:txBody>
      </p:sp>
      <p:sp>
        <p:nvSpPr>
          <p:cNvPr id="13" name="TextBox 12"/>
          <p:cNvSpPr txBox="1"/>
          <p:nvPr/>
        </p:nvSpPr>
        <p:spPr>
          <a:xfrm>
            <a:off x="2286000" y="4572000"/>
            <a:ext cx="619080" cy="230832"/>
          </a:xfrm>
          <a:prstGeom prst="rect">
            <a:avLst/>
          </a:prstGeom>
          <a:noFill/>
        </p:spPr>
        <p:txBody>
          <a:bodyPr wrap="none" rtlCol="0">
            <a:spAutoFit/>
          </a:bodyPr>
          <a:lstStyle/>
          <a:p>
            <a:r>
              <a:rPr lang="en-US" sz="900" dirty="0"/>
              <a:t>“air” side</a:t>
            </a:r>
          </a:p>
        </p:txBody>
      </p:sp>
      <p:sp>
        <p:nvSpPr>
          <p:cNvPr id="14" name="TextBox 13"/>
          <p:cNvSpPr txBox="1"/>
          <p:nvPr/>
        </p:nvSpPr>
        <p:spPr>
          <a:xfrm>
            <a:off x="1486343" y="4535701"/>
            <a:ext cx="867545" cy="230832"/>
          </a:xfrm>
          <a:prstGeom prst="rect">
            <a:avLst/>
          </a:prstGeom>
          <a:noFill/>
        </p:spPr>
        <p:txBody>
          <a:bodyPr wrap="none" rtlCol="0">
            <a:spAutoFit/>
          </a:bodyPr>
          <a:lstStyle/>
          <a:p>
            <a:r>
              <a:rPr lang="en-US" sz="900" dirty="0"/>
              <a:t>“vacuum” side</a:t>
            </a:r>
          </a:p>
        </p:txBody>
      </p:sp>
      <p:pic>
        <p:nvPicPr>
          <p:cNvPr id="15" name="Picture 14"/>
          <p:cNvPicPr/>
          <p:nvPr/>
        </p:nvPicPr>
        <p:blipFill>
          <a:blip r:embed="rId4">
            <a:extLst>
              <a:ext uri="{28A0092B-C50C-407E-A947-70E740481C1C}">
                <a14:useLocalDpi xmlns:a14="http://schemas.microsoft.com/office/drawing/2010/main" val="0"/>
              </a:ext>
            </a:extLst>
          </a:blip>
          <a:stretch>
            <a:fillRect/>
          </a:stretch>
        </p:blipFill>
        <p:spPr>
          <a:xfrm>
            <a:off x="6825165" y="788709"/>
            <a:ext cx="855326" cy="1026704"/>
          </a:xfrm>
          <a:prstGeom prst="rect">
            <a:avLst/>
          </a:prstGeom>
          <a:ln>
            <a:noFill/>
          </a:ln>
        </p:spPr>
      </p:pic>
      <p:sp>
        <p:nvSpPr>
          <p:cNvPr id="16" name="Oval 15"/>
          <p:cNvSpPr/>
          <p:nvPr/>
        </p:nvSpPr>
        <p:spPr>
          <a:xfrm>
            <a:off x="6603727" y="1034945"/>
            <a:ext cx="1166813" cy="61304"/>
          </a:xfrm>
          <a:prstGeom prst="ellipse">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Tree>
    <p:extLst>
      <p:ext uri="{BB962C8B-B14F-4D97-AF65-F5344CB8AC3E}">
        <p14:creationId xmlns:p14="http://schemas.microsoft.com/office/powerpoint/2010/main" val="332385962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descr="fiber_run.png"/>
          <p:cNvPicPr>
            <a:picLocks noChangeAspect="1"/>
          </p:cNvPicPr>
          <p:nvPr/>
        </p:nvPicPr>
        <p:blipFill>
          <a:blip r:embed="rId2"/>
          <a:stretch>
            <a:fillRect/>
          </a:stretch>
        </p:blipFill>
        <p:spPr>
          <a:xfrm>
            <a:off x="1883569" y="1485900"/>
            <a:ext cx="6117431" cy="3371850"/>
          </a:xfrm>
          <a:prstGeom prst="rect">
            <a:avLst/>
          </a:prstGeom>
        </p:spPr>
      </p:pic>
      <p:sp>
        <p:nvSpPr>
          <p:cNvPr id="40" name="Title 39"/>
          <p:cNvSpPr>
            <a:spLocks noGrp="1"/>
          </p:cNvSpPr>
          <p:nvPr>
            <p:ph type="title"/>
          </p:nvPr>
        </p:nvSpPr>
        <p:spPr>
          <a:xfrm>
            <a:off x="457200" y="96441"/>
            <a:ext cx="7620000" cy="589360"/>
          </a:xfrm>
        </p:spPr>
        <p:txBody>
          <a:bodyPr/>
          <a:lstStyle/>
          <a:p>
            <a:r>
              <a:rPr lang="en-US" sz="2000" dirty="0"/>
              <a:t>Fiber run between Camera &amp; Observatory computer room </a:t>
            </a:r>
          </a:p>
        </p:txBody>
      </p:sp>
      <p:sp>
        <p:nvSpPr>
          <p:cNvPr id="4" name="Content Placeholder 1"/>
          <p:cNvSpPr txBox="1">
            <a:spLocks/>
          </p:cNvSpPr>
          <p:nvPr/>
        </p:nvSpPr>
        <p:spPr bwMode="auto">
          <a:xfrm>
            <a:off x="304799" y="687790"/>
            <a:ext cx="6955631" cy="2569760"/>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77500" lnSpcReduction="2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t>The fiber run from the Camera boundary to the CDS is 145m (including contingency)</a:t>
            </a:r>
          </a:p>
          <a:p>
            <a:pPr lvl="1"/>
            <a:r>
              <a:rPr lang="en-US" sz="1650" dirty="0"/>
              <a:t>Endpoint disconnects shown at the Camera (a) and CDS in the computer room (e)</a:t>
            </a:r>
          </a:p>
          <a:p>
            <a:r>
              <a:rPr lang="en-US" sz="1800" dirty="0"/>
              <a:t>Observatory operations and maintenance require the fiber run to be split in three places</a:t>
            </a:r>
          </a:p>
          <a:p>
            <a:pPr lvl="1"/>
            <a:r>
              <a:rPr lang="en-US" sz="1650" dirty="0"/>
              <a:t>The boundary between the Camera </a:t>
            </a:r>
            <a:br>
              <a:rPr lang="en-US" sz="1650" dirty="0"/>
            </a:br>
            <a:r>
              <a:rPr lang="en-US" sz="1650" dirty="0"/>
              <a:t>Cable wrap and the spider vanes (b)</a:t>
            </a:r>
          </a:p>
          <a:p>
            <a:pPr lvl="1"/>
            <a:r>
              <a:rPr lang="en-US" sz="1650" dirty="0"/>
              <a:t>At both ends of the maypole cable wrap (c) and (d)</a:t>
            </a:r>
          </a:p>
          <a:p>
            <a:r>
              <a:rPr lang="en-US" sz="1800" dirty="0"/>
              <a:t>Both Camera and Observatory have agreed to the:</a:t>
            </a:r>
          </a:p>
          <a:p>
            <a:pPr lvl="1"/>
            <a:r>
              <a:rPr lang="en-US" sz="1650" dirty="0"/>
              <a:t>Number and type of fibers</a:t>
            </a:r>
          </a:p>
          <a:p>
            <a:pPr lvl="1"/>
            <a:r>
              <a:rPr lang="en-US" sz="1650" dirty="0"/>
              <a:t>Number of spares</a:t>
            </a:r>
          </a:p>
          <a:p>
            <a:pPr lvl="1"/>
            <a:r>
              <a:rPr lang="en-US" sz="1650" dirty="0"/>
              <a:t>Number of disconnects</a:t>
            </a:r>
          </a:p>
          <a:p>
            <a:pPr lvl="1"/>
            <a:r>
              <a:rPr lang="en-US" sz="1650" dirty="0"/>
              <a:t>Connectors used at the Camera-Observatory interfaces </a:t>
            </a:r>
          </a:p>
        </p:txBody>
      </p:sp>
    </p:spTree>
    <p:extLst>
      <p:ext uri="{BB962C8B-B14F-4D97-AF65-F5344CB8AC3E}">
        <p14:creationId xmlns:p14="http://schemas.microsoft.com/office/powerpoint/2010/main" val="235910271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t>Camera Telescope Interface</a:t>
            </a:r>
          </a:p>
        </p:txBody>
      </p:sp>
      <p:pic>
        <p:nvPicPr>
          <p:cNvPr id="3" name="Picture 2"/>
          <p:cNvPicPr/>
          <p:nvPr/>
        </p:nvPicPr>
        <p:blipFill>
          <a:blip r:embed="rId2"/>
          <a:srcRect l="3145" t="8617" r="3145" b="8617"/>
          <a:stretch>
            <a:fillRect/>
          </a:stretch>
        </p:blipFill>
        <p:spPr bwMode="auto">
          <a:xfrm>
            <a:off x="1200727" y="2678545"/>
            <a:ext cx="6740036" cy="2172809"/>
          </a:xfrm>
          <a:prstGeom prst="rect">
            <a:avLst/>
          </a:prstGeom>
          <a:noFill/>
          <a:ln>
            <a:noFill/>
          </a:ln>
        </p:spPr>
      </p:pic>
      <p:sp>
        <p:nvSpPr>
          <p:cNvPr id="4" name="Content Placeholder 1"/>
          <p:cNvSpPr txBox="1">
            <a:spLocks/>
          </p:cNvSpPr>
          <p:nvPr/>
        </p:nvSpPr>
        <p:spPr bwMode="auto">
          <a:xfrm>
            <a:off x="1200727" y="666750"/>
            <a:ext cx="7943273" cy="1919432"/>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77500" lnSpcReduction="2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t>The Camera/integrating structure disconnect</a:t>
            </a:r>
          </a:p>
          <a:p>
            <a:pPr lvl="1"/>
            <a:r>
              <a:rPr lang="en-US" sz="1650" dirty="0"/>
              <a:t>Marks the division between Camera and Observatory provided cables</a:t>
            </a:r>
          </a:p>
          <a:p>
            <a:pPr lvl="1"/>
            <a:r>
              <a:rPr lang="en-US" sz="1650" dirty="0"/>
              <a:t>Allows the assembly of the integrating structure</a:t>
            </a:r>
          </a:p>
          <a:p>
            <a:pPr lvl="1"/>
            <a:r>
              <a:rPr lang="en-US" sz="1650" dirty="0"/>
              <a:t>Space has been allocated on the interface plate which contains all camera utilities</a:t>
            </a:r>
          </a:p>
          <a:p>
            <a:pPr lvl="1"/>
            <a:r>
              <a:rPr lang="en-US" sz="1650" dirty="0"/>
              <a:t>The DAQ will have two 1 </a:t>
            </a:r>
            <a:r>
              <a:rPr lang="en-US" sz="1650" i="1" dirty="0"/>
              <a:t>x </a:t>
            </a:r>
            <a:r>
              <a:rPr lang="en-US" sz="1650" dirty="0"/>
              <a:t>6 MPT adapters, one for each side of the six OTMs (A/B)</a:t>
            </a:r>
          </a:p>
          <a:p>
            <a:pPr lvl="1"/>
            <a:r>
              <a:rPr lang="en-US" sz="1650" dirty="0"/>
              <a:t>Cables originate on the OTMs &amp; pass through the Utility Trunk to the camera side of the interface plate</a:t>
            </a:r>
          </a:p>
          <a:p>
            <a:r>
              <a:rPr lang="en-US" sz="1800" dirty="0"/>
              <a:t>This interface has been specified in an ICD between Camera and site</a:t>
            </a:r>
          </a:p>
          <a:p>
            <a:pPr lvl="1"/>
            <a:r>
              <a:rPr lang="en-US" sz="1650" dirty="0"/>
              <a:t> ICD is released and under configuration control</a:t>
            </a:r>
          </a:p>
        </p:txBody>
      </p:sp>
    </p:spTree>
    <p:extLst>
      <p:ext uri="{BB962C8B-B14F-4D97-AF65-F5344CB8AC3E}">
        <p14:creationId xmlns:p14="http://schemas.microsoft.com/office/powerpoint/2010/main" val="22848719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t>Camera Telescope Interface</a:t>
            </a:r>
          </a:p>
        </p:txBody>
      </p:sp>
      <p:pic>
        <p:nvPicPr>
          <p:cNvPr id="5" name="Picture 4">
            <a:extLst>
              <a:ext uri="{FF2B5EF4-FFF2-40B4-BE49-F238E27FC236}">
                <a16:creationId xmlns:a16="http://schemas.microsoft.com/office/drawing/2014/main" id="{AC0B514C-051B-FD45-BF01-7C3702ECA79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4182" y="776948"/>
            <a:ext cx="5256863" cy="37338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6" name="Picture 3">
            <a:extLst>
              <a:ext uri="{FF2B5EF4-FFF2-40B4-BE49-F238E27FC236}">
                <a16:creationId xmlns:a16="http://schemas.microsoft.com/office/drawing/2014/main" id="{4E0ACDA7-F136-834D-A088-790DE0B610FE}"/>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1200" y="971550"/>
            <a:ext cx="2514600" cy="2023700"/>
          </a:xfrm>
          <a:prstGeom prst="rect">
            <a:avLst/>
          </a:prstGeom>
          <a:noFill/>
          <a:ln w="63500">
            <a:solidFill>
              <a:srgbClr val="FF0000"/>
            </a:solidFill>
            <a:miter lim="800000"/>
            <a:headEnd/>
            <a:tailEnd/>
          </a:ln>
          <a:extLst>
            <a:ext uri="{909E8E84-426E-40DD-AFC4-6F175D3DCCD1}">
              <a14:hiddenFill xmlns:a14="http://schemas.microsoft.com/office/drawing/2010/main">
                <a:solidFill>
                  <a:schemeClr val="accent1"/>
                </a:solidFill>
              </a14:hiddenFill>
            </a:ext>
          </a:extLst>
        </p:spPr>
      </p:pic>
      <p:cxnSp>
        <p:nvCxnSpPr>
          <p:cNvPr id="7" name="Straight Arrow Connector 6">
            <a:extLst>
              <a:ext uri="{FF2B5EF4-FFF2-40B4-BE49-F238E27FC236}">
                <a16:creationId xmlns:a16="http://schemas.microsoft.com/office/drawing/2014/main" id="{15FB24CF-AE00-DA4A-8BB2-E415A8006560}"/>
              </a:ext>
            </a:extLst>
          </p:cNvPr>
          <p:cNvCxnSpPr>
            <a:cxnSpLocks/>
          </p:cNvCxnSpPr>
          <p:nvPr/>
        </p:nvCxnSpPr>
        <p:spPr>
          <a:xfrm flipV="1">
            <a:off x="3733800" y="1809750"/>
            <a:ext cx="1905000" cy="1752600"/>
          </a:xfrm>
          <a:prstGeom prst="straightConnector1">
            <a:avLst/>
          </a:prstGeom>
          <a:ln w="19050">
            <a:solidFill>
              <a:srgbClr val="FF0000"/>
            </a:solidFill>
            <a:prstDash val="dash"/>
            <a:headEnd type="arrow"/>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17454521"/>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990600" y="107157"/>
            <a:ext cx="6400800" cy="417910"/>
          </a:xfrm>
        </p:spPr>
        <p:txBody>
          <a:bodyPr/>
          <a:lstStyle/>
          <a:p>
            <a:r>
              <a:rPr lang="en-US" dirty="0">
                <a:effectLst>
                  <a:outerShdw blurRad="38100" dist="38100" dir="2700000" algn="tl">
                    <a:srgbClr val="DDDDDD"/>
                  </a:outerShdw>
                </a:effectLst>
                <a:latin typeface="Calibri" charset="0"/>
              </a:rPr>
              <a:t>The CDS (Camera-Data-System) is an ATCA shelf</a:t>
            </a:r>
            <a:endParaRPr lang="en-US" dirty="0"/>
          </a:p>
        </p:txBody>
      </p:sp>
      <p:sp>
        <p:nvSpPr>
          <p:cNvPr id="5" name="Rectangle 3">
            <a:extLst>
              <a:ext uri="{FF2B5EF4-FFF2-40B4-BE49-F238E27FC236}">
                <a16:creationId xmlns:a16="http://schemas.microsoft.com/office/drawing/2014/main" id="{06174B3B-6E94-0D43-8F73-FF8C03FB7298}"/>
              </a:ext>
            </a:extLst>
          </p:cNvPr>
          <p:cNvSpPr txBox="1">
            <a:spLocks noChangeArrowheads="1"/>
          </p:cNvSpPr>
          <p:nvPr/>
        </p:nvSpPr>
        <p:spPr bwMode="auto">
          <a:xfrm>
            <a:off x="5232790" y="761508"/>
            <a:ext cx="3520250" cy="2835136"/>
          </a:xfrm>
          <a:prstGeom prst="rect">
            <a:avLst/>
          </a:prstGeom>
          <a:noFill/>
          <a:ln w="9525">
            <a:solidFill>
              <a:srgbClr val="000000"/>
            </a:solidFill>
            <a:miter lim="800000"/>
            <a:headEnd/>
            <a:tailEnd/>
          </a:ln>
        </p:spPr>
        <p:txBody>
          <a:bodyPr vert="horz" wrap="square" lIns="68580" tIns="34290" rIns="68580" bIns="34290" numCol="1" anchor="t" anchorCtr="0" compatLnSpc="1">
            <a:prstTxWarp prst="textNoShape">
              <a:avLst/>
            </a:prstTxWarp>
            <a:normAutofit fontScale="92500"/>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marL="0" indent="0" eaLnBrk="1" hangingPunct="1">
              <a:buNone/>
              <a:defRPr/>
            </a:pPr>
            <a:r>
              <a:rPr lang="en-US" sz="1350" dirty="0">
                <a:latin typeface="Calibri" charset="0"/>
                <a:cs typeface="+mn-cs"/>
              </a:rPr>
              <a:t>A front-board </a:t>
            </a:r>
            <a:r>
              <a:rPr lang="en-US" sz="1350" i="1" dirty="0">
                <a:latin typeface="Calibri" charset="0"/>
                <a:cs typeface="+mn-cs"/>
              </a:rPr>
              <a:t>is</a:t>
            </a:r>
            <a:r>
              <a:rPr lang="en-US" sz="1350" dirty="0">
                <a:latin typeface="Calibri" charset="0"/>
                <a:cs typeface="+mn-cs"/>
              </a:rPr>
              <a:t> a </a:t>
            </a:r>
            <a:r>
              <a:rPr lang="en-US" sz="1350" u="sng" dirty="0">
                <a:latin typeface="Calibri" charset="0"/>
                <a:cs typeface="+mn-cs"/>
              </a:rPr>
              <a:t>COB</a:t>
            </a:r>
            <a:r>
              <a:rPr lang="en-US" sz="1350" dirty="0">
                <a:latin typeface="Calibri" charset="0"/>
                <a:cs typeface="+mn-cs"/>
              </a:rPr>
              <a:t> (Cluster-On-Board)</a:t>
            </a:r>
          </a:p>
          <a:p>
            <a:pPr marL="0" indent="0" eaLnBrk="1" hangingPunct="1">
              <a:buNone/>
              <a:defRPr/>
            </a:pPr>
            <a:r>
              <a:rPr lang="en-US" sz="1350" dirty="0">
                <a:latin typeface="Calibri" charset="0"/>
                <a:cs typeface="+mn-cs"/>
              </a:rPr>
              <a:t>Each COB is paired with an RTM</a:t>
            </a:r>
          </a:p>
          <a:p>
            <a:pPr lvl="1" eaLnBrk="1" hangingPunct="1">
              <a:defRPr/>
            </a:pPr>
            <a:r>
              <a:rPr lang="en-US" sz="1350" dirty="0">
                <a:latin typeface="Calibri" charset="0"/>
              </a:rPr>
              <a:t>FPA-RTM (SCIs)</a:t>
            </a:r>
          </a:p>
          <a:p>
            <a:pPr lvl="1" eaLnBrk="1" hangingPunct="1">
              <a:defRPr/>
            </a:pPr>
            <a:r>
              <a:rPr lang="en-US" sz="1350" dirty="0">
                <a:latin typeface="Calibri" charset="0"/>
              </a:rPr>
              <a:t>SSD-RTM (Storage Array)</a:t>
            </a:r>
          </a:p>
          <a:p>
            <a:pPr marL="0" indent="0" eaLnBrk="1" hangingPunct="1">
              <a:buNone/>
              <a:defRPr/>
            </a:pPr>
            <a:r>
              <a:rPr lang="en-US" sz="1350" dirty="0">
                <a:latin typeface="Calibri" charset="0"/>
                <a:cs typeface="+mn-cs"/>
              </a:rPr>
              <a:t>COBs are partitioned into two sets:</a:t>
            </a:r>
          </a:p>
          <a:p>
            <a:pPr lvl="1" eaLnBrk="1" hangingPunct="1">
              <a:defRPr/>
            </a:pPr>
            <a:r>
              <a:rPr lang="en-US" sz="1350" dirty="0">
                <a:latin typeface="Calibri" charset="0"/>
              </a:rPr>
              <a:t>3 service the FPA </a:t>
            </a:r>
          </a:p>
          <a:p>
            <a:pPr lvl="1" eaLnBrk="1" hangingPunct="1">
              <a:defRPr/>
            </a:pPr>
            <a:r>
              <a:rPr lang="en-US" sz="1350" dirty="0">
                <a:latin typeface="Calibri" charset="0"/>
              </a:rPr>
              <a:t>11 service the Store</a:t>
            </a:r>
          </a:p>
          <a:p>
            <a:pPr marL="0" indent="0" eaLnBrk="1" hangingPunct="1">
              <a:buNone/>
              <a:defRPr/>
            </a:pPr>
            <a:r>
              <a:rPr lang="en-US" sz="1350" dirty="0">
                <a:latin typeface="Calibri" charset="0"/>
              </a:rPr>
              <a:t>COBs contain Reconfigurable-Cluster Elements (</a:t>
            </a:r>
            <a:r>
              <a:rPr lang="en-US" sz="1350" u="sng" dirty="0">
                <a:latin typeface="Calibri" charset="0"/>
              </a:rPr>
              <a:t>RCE</a:t>
            </a:r>
            <a:r>
              <a:rPr lang="en-US" sz="1350" dirty="0">
                <a:latin typeface="Calibri" charset="0"/>
              </a:rPr>
              <a:t>)  </a:t>
            </a:r>
          </a:p>
          <a:p>
            <a:pPr marL="0" indent="0" eaLnBrk="1" hangingPunct="1">
              <a:buNone/>
              <a:defRPr/>
            </a:pPr>
            <a:r>
              <a:rPr lang="en-US" sz="1350" dirty="0">
                <a:latin typeface="Calibri" charset="0"/>
              </a:rPr>
              <a:t>An RCE is a processor executing server code</a:t>
            </a:r>
          </a:p>
          <a:p>
            <a:pPr marL="0" indent="0" eaLnBrk="1" hangingPunct="1">
              <a:buNone/>
              <a:defRPr/>
            </a:pPr>
            <a:r>
              <a:rPr lang="en-US" sz="1350" dirty="0">
                <a:latin typeface="Calibri" charset="0"/>
                <a:cs typeface="+mn-cs"/>
              </a:rPr>
              <a:t>The CDS also contains:</a:t>
            </a:r>
          </a:p>
          <a:p>
            <a:pPr lvl="1" eaLnBrk="1" hangingPunct="1">
              <a:defRPr/>
            </a:pPr>
            <a:r>
              <a:rPr lang="en-US" sz="1350" dirty="0">
                <a:latin typeface="Calibri" charset="0"/>
              </a:rPr>
              <a:t>Timing Distribution </a:t>
            </a:r>
          </a:p>
          <a:p>
            <a:pPr lvl="1" eaLnBrk="1" hangingPunct="1">
              <a:defRPr/>
            </a:pPr>
            <a:r>
              <a:rPr lang="en-US" sz="1350" dirty="0">
                <a:latin typeface="Calibri" charset="0"/>
              </a:rPr>
              <a:t>112 port 10-Gigabit </a:t>
            </a:r>
            <a:r>
              <a:rPr lang="en-US" sz="1350" i="1" dirty="0">
                <a:latin typeface="Calibri" charset="0"/>
              </a:rPr>
              <a:t>Ethernet</a:t>
            </a:r>
            <a:r>
              <a:rPr lang="en-US" sz="1350" dirty="0">
                <a:latin typeface="Calibri" charset="0"/>
              </a:rPr>
              <a:t> </a:t>
            </a:r>
          </a:p>
        </p:txBody>
      </p:sp>
      <p:pic>
        <p:nvPicPr>
          <p:cNvPr id="6" name="Picture 5">
            <a:extLst>
              <a:ext uri="{FF2B5EF4-FFF2-40B4-BE49-F238E27FC236}">
                <a16:creationId xmlns:a16="http://schemas.microsoft.com/office/drawing/2014/main" id="{105D8A93-3FE7-8C46-AFC1-C09CFF15FAD9}"/>
              </a:ext>
            </a:extLst>
          </p:cNvPr>
          <p:cNvPicPr/>
          <p:nvPr/>
        </p:nvPicPr>
        <p:blipFill>
          <a:blip r:embed="rId2">
            <a:extLst>
              <a:ext uri="{28A0092B-C50C-407E-A947-70E740481C1C}">
                <a14:useLocalDpi xmlns:a14="http://schemas.microsoft.com/office/drawing/2010/main" val="0"/>
              </a:ext>
            </a:extLst>
          </a:blip>
          <a:stretch>
            <a:fillRect/>
          </a:stretch>
        </p:blipFill>
        <p:spPr>
          <a:xfrm>
            <a:off x="6862100" y="3714750"/>
            <a:ext cx="855326" cy="1026704"/>
          </a:xfrm>
          <a:prstGeom prst="rect">
            <a:avLst/>
          </a:prstGeom>
          <a:ln>
            <a:noFill/>
          </a:ln>
        </p:spPr>
      </p:pic>
      <p:sp>
        <p:nvSpPr>
          <p:cNvPr id="7" name="Rectangle 6">
            <a:extLst>
              <a:ext uri="{FF2B5EF4-FFF2-40B4-BE49-F238E27FC236}">
                <a16:creationId xmlns:a16="http://schemas.microsoft.com/office/drawing/2014/main" id="{52A03DD8-4C61-494C-BACF-73B00E819427}"/>
              </a:ext>
            </a:extLst>
          </p:cNvPr>
          <p:cNvSpPr/>
          <p:nvPr/>
        </p:nvSpPr>
        <p:spPr>
          <a:xfrm>
            <a:off x="2029846" y="1096566"/>
            <a:ext cx="2852140" cy="3654028"/>
          </a:xfrm>
          <a:prstGeom prst="rect">
            <a:avLst/>
          </a:prstGeom>
          <a:solidFill>
            <a:srgbClr val="800000">
              <a:alpha val="72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
        <p:nvSpPr>
          <p:cNvPr id="8" name="Rectangle 7">
            <a:extLst>
              <a:ext uri="{FF2B5EF4-FFF2-40B4-BE49-F238E27FC236}">
                <a16:creationId xmlns:a16="http://schemas.microsoft.com/office/drawing/2014/main" id="{65B12CFA-1029-9448-B7AF-AEF2549A7D76}"/>
              </a:ext>
            </a:extLst>
          </p:cNvPr>
          <p:cNvSpPr/>
          <p:nvPr/>
        </p:nvSpPr>
        <p:spPr>
          <a:xfrm>
            <a:off x="1247014" y="1096567"/>
            <a:ext cx="766409" cy="3660333"/>
          </a:xfrm>
          <a:prstGeom prst="rect">
            <a:avLst/>
          </a:prstGeom>
          <a:solidFill>
            <a:srgbClr val="800000">
              <a:alpha val="72000"/>
            </a:srgbClr>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
        <p:nvSpPr>
          <p:cNvPr id="9" name="Rectangle 8">
            <a:extLst>
              <a:ext uri="{FF2B5EF4-FFF2-40B4-BE49-F238E27FC236}">
                <a16:creationId xmlns:a16="http://schemas.microsoft.com/office/drawing/2014/main" id="{6929E169-35DF-6A42-84F2-10163476646D}"/>
              </a:ext>
            </a:extLst>
          </p:cNvPr>
          <p:cNvSpPr/>
          <p:nvPr/>
        </p:nvSpPr>
        <p:spPr>
          <a:xfrm>
            <a:off x="1219200" y="1410891"/>
            <a:ext cx="3638550" cy="2990850"/>
          </a:xfrm>
          <a:prstGeom prst="rect">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
        <p:nvSpPr>
          <p:cNvPr id="10" name="Rectangle 3">
            <a:extLst>
              <a:ext uri="{FF2B5EF4-FFF2-40B4-BE49-F238E27FC236}">
                <a16:creationId xmlns:a16="http://schemas.microsoft.com/office/drawing/2014/main" id="{48F994EF-1B7D-D148-A28D-85EA9B1ABF59}"/>
              </a:ext>
            </a:extLst>
          </p:cNvPr>
          <p:cNvSpPr>
            <a:spLocks noGrp="1" noChangeArrowheads="1"/>
          </p:cNvSpPr>
          <p:nvPr>
            <p:ph type="body" idx="1"/>
          </p:nvPr>
        </p:nvSpPr>
        <p:spPr>
          <a:xfrm>
            <a:off x="1306991" y="757456"/>
            <a:ext cx="3520251" cy="255233"/>
          </a:xfrm>
        </p:spPr>
        <p:txBody>
          <a:bodyPr>
            <a:normAutofit fontScale="77500" lnSpcReduction="20000"/>
          </a:bodyPr>
          <a:lstStyle/>
          <a:p>
            <a:pPr marL="0" indent="0">
              <a:buNone/>
            </a:pPr>
            <a:r>
              <a:rPr lang="en-US" sz="1200" dirty="0">
                <a:latin typeface="Calibri" charset="0"/>
              </a:rPr>
              <a:t>14 Slots with full-mesh backplane containing Front-boards  and RTMs</a:t>
            </a:r>
          </a:p>
          <a:p>
            <a:pPr marL="0" indent="0">
              <a:buNone/>
            </a:pPr>
            <a:endParaRPr lang="en-US" sz="1800" dirty="0">
              <a:latin typeface="Calibri" charset="0"/>
            </a:endParaRPr>
          </a:p>
        </p:txBody>
      </p:sp>
      <p:sp>
        <p:nvSpPr>
          <p:cNvPr id="11" name="Oval 10">
            <a:extLst>
              <a:ext uri="{FF2B5EF4-FFF2-40B4-BE49-F238E27FC236}">
                <a16:creationId xmlns:a16="http://schemas.microsoft.com/office/drawing/2014/main" id="{2DF1E474-D75E-5741-A135-D5D0652378E9}"/>
              </a:ext>
            </a:extLst>
          </p:cNvPr>
          <p:cNvSpPr/>
          <p:nvPr/>
        </p:nvSpPr>
        <p:spPr>
          <a:xfrm>
            <a:off x="6972300" y="4057650"/>
            <a:ext cx="565547" cy="381008"/>
          </a:xfrm>
          <a:prstGeom prst="ellipse">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sz="1350" dirty="0"/>
          </a:p>
        </p:txBody>
      </p:sp>
      <p:sp>
        <p:nvSpPr>
          <p:cNvPr id="12" name="Rectangle 3">
            <a:extLst>
              <a:ext uri="{FF2B5EF4-FFF2-40B4-BE49-F238E27FC236}">
                <a16:creationId xmlns:a16="http://schemas.microsoft.com/office/drawing/2014/main" id="{5D81D0C3-BE4F-5845-96A6-28A5FF2D6865}"/>
              </a:ext>
            </a:extLst>
          </p:cNvPr>
          <p:cNvSpPr txBox="1">
            <a:spLocks noChangeArrowheads="1"/>
          </p:cNvSpPr>
          <p:nvPr/>
        </p:nvSpPr>
        <p:spPr bwMode="auto">
          <a:xfrm>
            <a:off x="1213422" y="4481043"/>
            <a:ext cx="860224" cy="28336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 uri="{FAA26D3D-D897-4be2-8F04-BA451C77F1D7}">
              <ma14:placeholderFlag xmlns="" xmlns:ma14="http://schemas.microsoft.com/office/mac/drawingml/2011/main" val="1"/>
            </a:ext>
          </a:extLst>
        </p:spPr>
        <p:txBody>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20000"/>
              </a:spcBef>
            </a:pPr>
            <a:r>
              <a:rPr lang="en-US" sz="750" b="1" dirty="0">
                <a:solidFill>
                  <a:schemeClr val="bg1"/>
                </a:solidFill>
                <a:latin typeface="Calibri" charset="0"/>
              </a:rPr>
              <a:t>RDS,IMS,RMS,DSS</a:t>
            </a:r>
          </a:p>
          <a:p>
            <a:pPr eaLnBrk="1" hangingPunct="1">
              <a:spcBef>
                <a:spcPct val="20000"/>
              </a:spcBef>
            </a:pPr>
            <a:endParaRPr lang="en-US" sz="1800" b="1" dirty="0">
              <a:solidFill>
                <a:schemeClr val="accent2"/>
              </a:solidFill>
              <a:latin typeface="Calibri" charset="0"/>
            </a:endParaRPr>
          </a:p>
        </p:txBody>
      </p:sp>
      <p:sp>
        <p:nvSpPr>
          <p:cNvPr id="13" name="Rectangle 3">
            <a:extLst>
              <a:ext uri="{FF2B5EF4-FFF2-40B4-BE49-F238E27FC236}">
                <a16:creationId xmlns:a16="http://schemas.microsoft.com/office/drawing/2014/main" id="{E0AE8E9A-367A-9442-991C-FC02A4DBC9D0}"/>
              </a:ext>
            </a:extLst>
          </p:cNvPr>
          <p:cNvSpPr txBox="1">
            <a:spLocks noChangeArrowheads="1"/>
          </p:cNvSpPr>
          <p:nvPr/>
        </p:nvSpPr>
        <p:spPr bwMode="auto">
          <a:xfrm>
            <a:off x="3074801" y="1123950"/>
            <a:ext cx="735199" cy="311424"/>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 uri="{FAA26D3D-D897-4be2-8F04-BA451C77F1D7}">
              <ma14:placeholderFlag xmlns="" xmlns:ma14="http://schemas.microsoft.com/office/mac/drawingml/2011/main" val="1"/>
            </a:ext>
          </a:extLst>
        </p:spPr>
        <p:txBody>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20000"/>
              </a:spcBef>
            </a:pPr>
            <a:r>
              <a:rPr lang="en-US" sz="900" b="1" dirty="0">
                <a:solidFill>
                  <a:schemeClr val="bg1"/>
                </a:solidFill>
                <a:latin typeface="Calibri" charset="0"/>
              </a:rPr>
              <a:t>SSD-RTM</a:t>
            </a:r>
          </a:p>
          <a:p>
            <a:pPr eaLnBrk="1" hangingPunct="1">
              <a:spcBef>
                <a:spcPct val="20000"/>
              </a:spcBef>
            </a:pPr>
            <a:endParaRPr lang="en-US" sz="1800" b="1" dirty="0">
              <a:solidFill>
                <a:schemeClr val="accent2"/>
              </a:solidFill>
              <a:latin typeface="Calibri" charset="0"/>
            </a:endParaRPr>
          </a:p>
        </p:txBody>
      </p:sp>
      <p:sp>
        <p:nvSpPr>
          <p:cNvPr id="14" name="Rectangle 3">
            <a:extLst>
              <a:ext uri="{FF2B5EF4-FFF2-40B4-BE49-F238E27FC236}">
                <a16:creationId xmlns:a16="http://schemas.microsoft.com/office/drawing/2014/main" id="{A98C89D3-8798-6846-9965-F7CD0510146F}"/>
              </a:ext>
            </a:extLst>
          </p:cNvPr>
          <p:cNvSpPr txBox="1">
            <a:spLocks noChangeArrowheads="1"/>
          </p:cNvSpPr>
          <p:nvPr/>
        </p:nvSpPr>
        <p:spPr bwMode="auto">
          <a:xfrm>
            <a:off x="1379028" y="1144064"/>
            <a:ext cx="634395" cy="23492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 uri="{FAA26D3D-D897-4be2-8F04-BA451C77F1D7}">
              <ma14:placeholderFlag xmlns="" xmlns:ma14="http://schemas.microsoft.com/office/mac/drawingml/2011/main" val="1"/>
            </a:ext>
          </a:extLst>
        </p:spPr>
        <p:txBody>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20000"/>
              </a:spcBef>
            </a:pPr>
            <a:r>
              <a:rPr lang="en-US" sz="900" b="1" dirty="0">
                <a:solidFill>
                  <a:schemeClr val="bg1"/>
                </a:solidFill>
                <a:latin typeface="Calibri" charset="0"/>
              </a:rPr>
              <a:t>FPA-RTM</a:t>
            </a:r>
          </a:p>
          <a:p>
            <a:pPr eaLnBrk="1" hangingPunct="1">
              <a:spcBef>
                <a:spcPct val="20000"/>
              </a:spcBef>
            </a:pPr>
            <a:endParaRPr lang="en-US" sz="1800" b="1" dirty="0">
              <a:solidFill>
                <a:schemeClr val="accent2"/>
              </a:solidFill>
              <a:latin typeface="Calibri" charset="0"/>
            </a:endParaRPr>
          </a:p>
        </p:txBody>
      </p:sp>
      <p:grpSp>
        <p:nvGrpSpPr>
          <p:cNvPr id="15" name="Group 14">
            <a:extLst>
              <a:ext uri="{FF2B5EF4-FFF2-40B4-BE49-F238E27FC236}">
                <a16:creationId xmlns:a16="http://schemas.microsoft.com/office/drawing/2014/main" id="{03B880EA-1ECE-C745-BA2E-6F2BB09AC213}"/>
              </a:ext>
            </a:extLst>
          </p:cNvPr>
          <p:cNvGrpSpPr/>
          <p:nvPr/>
        </p:nvGrpSpPr>
        <p:grpSpPr>
          <a:xfrm>
            <a:off x="1270833" y="1445366"/>
            <a:ext cx="3571444" cy="2939144"/>
            <a:chOff x="197576" y="1934995"/>
            <a:chExt cx="4761925" cy="3918858"/>
          </a:xfrm>
        </p:grpSpPr>
        <p:pic>
          <p:nvPicPr>
            <p:cNvPr id="16" name="Picture 15" descr="COB_V5_front_panel_small.jpg">
              <a:extLst>
                <a:ext uri="{FF2B5EF4-FFF2-40B4-BE49-F238E27FC236}">
                  <a16:creationId xmlns:a16="http://schemas.microsoft.com/office/drawing/2014/main" id="{434C72F0-811B-204D-8A4D-5C120C1C18D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1598567" y="3731138"/>
              <a:ext cx="3918857" cy="326571"/>
            </a:xfrm>
            <a:prstGeom prst="rect">
              <a:avLst/>
            </a:prstGeom>
          </p:spPr>
        </p:pic>
        <p:pic>
          <p:nvPicPr>
            <p:cNvPr id="17" name="Picture 16" descr="COB_V5_front_panel_small.jpg">
              <a:extLst>
                <a:ext uri="{FF2B5EF4-FFF2-40B4-BE49-F238E27FC236}">
                  <a16:creationId xmlns:a16="http://schemas.microsoft.com/office/drawing/2014/main" id="{4A43C4E8-FF2B-B74E-8513-693A3BE696E9}"/>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1265855" y="3731138"/>
              <a:ext cx="3918857" cy="326571"/>
            </a:xfrm>
            <a:prstGeom prst="rect">
              <a:avLst/>
            </a:prstGeom>
          </p:spPr>
        </p:pic>
        <p:pic>
          <p:nvPicPr>
            <p:cNvPr id="18" name="Picture 17" descr="COB_V5_front_panel_small.jpg">
              <a:extLst>
                <a:ext uri="{FF2B5EF4-FFF2-40B4-BE49-F238E27FC236}">
                  <a16:creationId xmlns:a16="http://schemas.microsoft.com/office/drawing/2014/main" id="{61BF33A6-45AC-4F4E-8382-8195C05B4AC8}"/>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928750" y="3731138"/>
              <a:ext cx="3918857" cy="326571"/>
            </a:xfrm>
            <a:prstGeom prst="rect">
              <a:avLst/>
            </a:prstGeom>
          </p:spPr>
        </p:pic>
        <p:pic>
          <p:nvPicPr>
            <p:cNvPr id="19" name="Picture 18" descr="COB_V5_front_panel_small.jpg">
              <a:extLst>
                <a:ext uri="{FF2B5EF4-FFF2-40B4-BE49-F238E27FC236}">
                  <a16:creationId xmlns:a16="http://schemas.microsoft.com/office/drawing/2014/main" id="{039E2F7E-94FA-5B42-912A-60680BB1320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596038" y="3731138"/>
              <a:ext cx="3918857" cy="326571"/>
            </a:xfrm>
            <a:prstGeom prst="rect">
              <a:avLst/>
            </a:prstGeom>
          </p:spPr>
        </p:pic>
        <p:pic>
          <p:nvPicPr>
            <p:cNvPr id="20" name="Picture 19" descr="COB_V5_front_panel_small.jpg">
              <a:extLst>
                <a:ext uri="{FF2B5EF4-FFF2-40B4-BE49-F238E27FC236}">
                  <a16:creationId xmlns:a16="http://schemas.microsoft.com/office/drawing/2014/main" id="{EEFF6E30-6A94-B94E-83D2-01201B329D6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254540" y="3731138"/>
              <a:ext cx="3918857" cy="326571"/>
            </a:xfrm>
            <a:prstGeom prst="rect">
              <a:avLst/>
            </a:prstGeom>
          </p:spPr>
        </p:pic>
        <p:pic>
          <p:nvPicPr>
            <p:cNvPr id="21" name="Picture 20" descr="COB_V5_front_panel_small.jpg">
              <a:extLst>
                <a:ext uri="{FF2B5EF4-FFF2-40B4-BE49-F238E27FC236}">
                  <a16:creationId xmlns:a16="http://schemas.microsoft.com/office/drawing/2014/main" id="{4B8E5696-2207-EA4B-91F8-FC65336A5004}"/>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93852" y="3731138"/>
              <a:ext cx="3918857" cy="326571"/>
            </a:xfrm>
            <a:prstGeom prst="rect">
              <a:avLst/>
            </a:prstGeom>
          </p:spPr>
        </p:pic>
        <p:pic>
          <p:nvPicPr>
            <p:cNvPr id="22" name="Picture 21" descr="COB_V5_front_panel_small.jpg">
              <a:extLst>
                <a:ext uri="{FF2B5EF4-FFF2-40B4-BE49-F238E27FC236}">
                  <a16:creationId xmlns:a16="http://schemas.microsoft.com/office/drawing/2014/main" id="{04CFECFF-7B67-614C-A170-C031D23F497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438797" y="3731139"/>
              <a:ext cx="3918857" cy="326571"/>
            </a:xfrm>
            <a:prstGeom prst="rect">
              <a:avLst/>
            </a:prstGeom>
          </p:spPr>
        </p:pic>
        <p:pic>
          <p:nvPicPr>
            <p:cNvPr id="23" name="Picture 22" descr="COB_V5_front_panel_small.jpg">
              <a:extLst>
                <a:ext uri="{FF2B5EF4-FFF2-40B4-BE49-F238E27FC236}">
                  <a16:creationId xmlns:a16="http://schemas.microsoft.com/office/drawing/2014/main" id="{6A11E88C-31DD-D741-BF20-476F70210C0C}"/>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779349" y="3731139"/>
              <a:ext cx="3918857" cy="326571"/>
            </a:xfrm>
            <a:prstGeom prst="rect">
              <a:avLst/>
            </a:prstGeom>
          </p:spPr>
        </p:pic>
        <p:pic>
          <p:nvPicPr>
            <p:cNvPr id="24" name="Picture 23" descr="COB_V5_front_panel_small.jpg">
              <a:extLst>
                <a:ext uri="{FF2B5EF4-FFF2-40B4-BE49-F238E27FC236}">
                  <a16:creationId xmlns:a16="http://schemas.microsoft.com/office/drawing/2014/main" id="{2937AC9D-F10F-0A4D-A41F-A0306DA8A09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1117401" y="3731139"/>
              <a:ext cx="3918857" cy="326571"/>
            </a:xfrm>
            <a:prstGeom prst="rect">
              <a:avLst/>
            </a:prstGeom>
          </p:spPr>
        </p:pic>
        <p:pic>
          <p:nvPicPr>
            <p:cNvPr id="25" name="Picture 24" descr="COB_V5_front_panel_small.jpg">
              <a:extLst>
                <a:ext uri="{FF2B5EF4-FFF2-40B4-BE49-F238E27FC236}">
                  <a16:creationId xmlns:a16="http://schemas.microsoft.com/office/drawing/2014/main" id="{DEE1A5E0-4ABB-B349-8E8C-5461EB634D6E}"/>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1442273" y="3731139"/>
              <a:ext cx="3918857" cy="326571"/>
            </a:xfrm>
            <a:prstGeom prst="rect">
              <a:avLst/>
            </a:prstGeom>
          </p:spPr>
        </p:pic>
        <p:pic>
          <p:nvPicPr>
            <p:cNvPr id="26" name="Picture 25" descr="COB_V5_front_panel_small.jpg">
              <a:extLst>
                <a:ext uri="{FF2B5EF4-FFF2-40B4-BE49-F238E27FC236}">
                  <a16:creationId xmlns:a16="http://schemas.microsoft.com/office/drawing/2014/main" id="{AF6A48E1-9C08-B444-9663-DF959B9192F7}"/>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1787218" y="3731139"/>
              <a:ext cx="3918857" cy="326571"/>
            </a:xfrm>
            <a:prstGeom prst="rect">
              <a:avLst/>
            </a:prstGeom>
          </p:spPr>
        </p:pic>
        <p:pic>
          <p:nvPicPr>
            <p:cNvPr id="27" name="Picture 26" descr="COB_V5_front_panel_small.jpg">
              <a:extLst>
                <a:ext uri="{FF2B5EF4-FFF2-40B4-BE49-F238E27FC236}">
                  <a16:creationId xmlns:a16="http://schemas.microsoft.com/office/drawing/2014/main" id="{FAEED594-6708-1A4B-9630-295CCA964915}"/>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2135610" y="3731139"/>
              <a:ext cx="3918857" cy="326571"/>
            </a:xfrm>
            <a:prstGeom prst="rect">
              <a:avLst/>
            </a:prstGeom>
          </p:spPr>
        </p:pic>
        <p:pic>
          <p:nvPicPr>
            <p:cNvPr id="28" name="Picture 27" descr="COB_V5_front_panel_small.jpg">
              <a:extLst>
                <a:ext uri="{FF2B5EF4-FFF2-40B4-BE49-F238E27FC236}">
                  <a16:creationId xmlns:a16="http://schemas.microsoft.com/office/drawing/2014/main" id="{B0275029-8A70-E143-BFFE-CE6CE33B0AC0}"/>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2480555" y="3731138"/>
              <a:ext cx="3918857" cy="326571"/>
            </a:xfrm>
            <a:prstGeom prst="rect">
              <a:avLst/>
            </a:prstGeom>
          </p:spPr>
        </p:pic>
        <p:pic>
          <p:nvPicPr>
            <p:cNvPr id="29" name="Picture 28" descr="COB_V5_front_panel_small.jpg">
              <a:extLst>
                <a:ext uri="{FF2B5EF4-FFF2-40B4-BE49-F238E27FC236}">
                  <a16:creationId xmlns:a16="http://schemas.microsoft.com/office/drawing/2014/main" id="{EB422E48-790E-F646-81D1-811215B62103}"/>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rot="5400000">
              <a:off x="2836787" y="3731138"/>
              <a:ext cx="3918857" cy="326571"/>
            </a:xfrm>
            <a:prstGeom prst="rect">
              <a:avLst/>
            </a:prstGeom>
          </p:spPr>
        </p:pic>
      </p:grpSp>
      <p:sp>
        <p:nvSpPr>
          <p:cNvPr id="30" name="Rectangular Callout 29">
            <a:extLst>
              <a:ext uri="{FF2B5EF4-FFF2-40B4-BE49-F238E27FC236}">
                <a16:creationId xmlns:a16="http://schemas.microsoft.com/office/drawing/2014/main" id="{C349F2CC-5A9C-0C4A-9855-81F4BC2B5513}"/>
              </a:ext>
            </a:extLst>
          </p:cNvPr>
          <p:cNvSpPr/>
          <p:nvPr/>
        </p:nvSpPr>
        <p:spPr bwMode="auto">
          <a:xfrm>
            <a:off x="5043438" y="4223423"/>
            <a:ext cx="762457" cy="489068"/>
          </a:xfrm>
          <a:prstGeom prst="wedgeRectCallout">
            <a:avLst>
              <a:gd name="adj1" fmla="val -96943"/>
              <a:gd name="adj2" fmla="val -178660"/>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i="1" dirty="0"/>
              <a:t>Ethernet</a:t>
            </a:r>
            <a:r>
              <a:rPr lang="en-US" sz="975" dirty="0"/>
              <a:t> backbone (SFP+)</a:t>
            </a:r>
          </a:p>
        </p:txBody>
      </p:sp>
      <p:sp>
        <p:nvSpPr>
          <p:cNvPr id="31" name="Rectangle 3">
            <a:extLst>
              <a:ext uri="{FF2B5EF4-FFF2-40B4-BE49-F238E27FC236}">
                <a16:creationId xmlns:a16="http://schemas.microsoft.com/office/drawing/2014/main" id="{D4B32A41-158B-FA42-90E8-82BAEA308ED5}"/>
              </a:ext>
            </a:extLst>
          </p:cNvPr>
          <p:cNvSpPr txBox="1">
            <a:spLocks noChangeArrowheads="1"/>
          </p:cNvSpPr>
          <p:nvPr/>
        </p:nvSpPr>
        <p:spPr bwMode="auto">
          <a:xfrm>
            <a:off x="3238972" y="4453021"/>
            <a:ext cx="433886" cy="283369"/>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 uri="{FAA26D3D-D897-4be2-8F04-BA451C77F1D7}">
              <ma14:placeholderFlag xmlns="" xmlns:ma14="http://schemas.microsoft.com/office/mac/drawingml/2011/main" val="1"/>
            </a:ext>
          </a:extLst>
        </p:spPr>
        <p:txBody>
          <a:bodyPr/>
          <a:lstStyle>
            <a:lvl1pPr eaLnBrk="0" hangingPunct="0">
              <a:defRPr sz="2400">
                <a:solidFill>
                  <a:schemeClr val="tx1"/>
                </a:solidFill>
                <a:latin typeface="Arial" charset="0"/>
                <a:ea typeface="ＭＳ Ｐゴシック" charset="0"/>
                <a:cs typeface="ＭＳ Ｐゴシック" charset="0"/>
              </a:defRPr>
            </a:lvl1pPr>
            <a:lvl2pPr marL="742950" indent="-285750" eaLnBrk="0" hangingPunct="0">
              <a:defRPr sz="2400">
                <a:solidFill>
                  <a:schemeClr val="tx1"/>
                </a:solidFill>
                <a:latin typeface="Arial" charset="0"/>
                <a:ea typeface="ＭＳ Ｐゴシック" charset="0"/>
              </a:defRPr>
            </a:lvl2pPr>
            <a:lvl3pPr marL="1143000" indent="-228600" eaLnBrk="0" hangingPunct="0">
              <a:defRPr sz="2400">
                <a:solidFill>
                  <a:schemeClr val="tx1"/>
                </a:solidFill>
                <a:latin typeface="Arial" charset="0"/>
                <a:ea typeface="ＭＳ Ｐゴシック" charset="0"/>
              </a:defRPr>
            </a:lvl3pPr>
            <a:lvl4pPr marL="1600200" indent="-228600" eaLnBrk="0" hangingPunct="0">
              <a:defRPr sz="2400">
                <a:solidFill>
                  <a:schemeClr val="tx1"/>
                </a:solidFill>
                <a:latin typeface="Arial" charset="0"/>
                <a:ea typeface="ＭＳ Ｐゴシック" charset="0"/>
              </a:defRPr>
            </a:lvl4pPr>
            <a:lvl5pPr marL="2057400" indent="-228600" eaLnBrk="0" hangingPunct="0">
              <a:defRPr sz="2400">
                <a:solidFill>
                  <a:schemeClr val="tx1"/>
                </a:solidFill>
                <a:latin typeface="Arial" charset="0"/>
                <a:ea typeface="ＭＳ Ｐゴシック" charset="0"/>
              </a:defRPr>
            </a:lvl5pPr>
            <a:lvl6pPr marL="2514600" indent="-228600" eaLnBrk="0" fontAlgn="base" hangingPunct="0">
              <a:spcBef>
                <a:spcPct val="0"/>
              </a:spcBef>
              <a:spcAft>
                <a:spcPct val="0"/>
              </a:spcAft>
              <a:defRPr sz="2400">
                <a:solidFill>
                  <a:schemeClr val="tx1"/>
                </a:solidFill>
                <a:latin typeface="Arial" charset="0"/>
                <a:ea typeface="ＭＳ Ｐゴシック" charset="0"/>
              </a:defRPr>
            </a:lvl6pPr>
            <a:lvl7pPr marL="2971800" indent="-228600" eaLnBrk="0" fontAlgn="base" hangingPunct="0">
              <a:spcBef>
                <a:spcPct val="0"/>
              </a:spcBef>
              <a:spcAft>
                <a:spcPct val="0"/>
              </a:spcAft>
              <a:defRPr sz="2400">
                <a:solidFill>
                  <a:schemeClr val="tx1"/>
                </a:solidFill>
                <a:latin typeface="Arial" charset="0"/>
                <a:ea typeface="ＭＳ Ｐゴシック" charset="0"/>
              </a:defRPr>
            </a:lvl7pPr>
            <a:lvl8pPr marL="3429000" indent="-228600" eaLnBrk="0" fontAlgn="base" hangingPunct="0">
              <a:spcBef>
                <a:spcPct val="0"/>
              </a:spcBef>
              <a:spcAft>
                <a:spcPct val="0"/>
              </a:spcAft>
              <a:defRPr sz="2400">
                <a:solidFill>
                  <a:schemeClr val="tx1"/>
                </a:solidFill>
                <a:latin typeface="Arial" charset="0"/>
                <a:ea typeface="ＭＳ Ｐゴシック" charset="0"/>
              </a:defRPr>
            </a:lvl8pPr>
            <a:lvl9pPr marL="3886200" indent="-228600" eaLnBrk="0" fontAlgn="base" hangingPunct="0">
              <a:spcBef>
                <a:spcPct val="0"/>
              </a:spcBef>
              <a:spcAft>
                <a:spcPct val="0"/>
              </a:spcAft>
              <a:defRPr sz="2400">
                <a:solidFill>
                  <a:schemeClr val="tx1"/>
                </a:solidFill>
                <a:latin typeface="Arial" charset="0"/>
                <a:ea typeface="ＭＳ Ｐゴシック" charset="0"/>
              </a:defRPr>
            </a:lvl9pPr>
          </a:lstStyle>
          <a:p>
            <a:pPr eaLnBrk="1" hangingPunct="1">
              <a:spcBef>
                <a:spcPct val="20000"/>
              </a:spcBef>
            </a:pPr>
            <a:r>
              <a:rPr lang="en-US" sz="1050" b="1" dirty="0">
                <a:solidFill>
                  <a:schemeClr val="bg1"/>
                </a:solidFill>
                <a:latin typeface="Calibri" charset="0"/>
              </a:rPr>
              <a:t>XDS</a:t>
            </a:r>
          </a:p>
          <a:p>
            <a:pPr eaLnBrk="1" hangingPunct="1">
              <a:spcBef>
                <a:spcPct val="20000"/>
              </a:spcBef>
            </a:pPr>
            <a:endParaRPr lang="en-US" sz="1800" b="1" dirty="0">
              <a:solidFill>
                <a:schemeClr val="accent2"/>
              </a:solidFill>
              <a:latin typeface="Calibri" charset="0"/>
            </a:endParaRPr>
          </a:p>
        </p:txBody>
      </p:sp>
    </p:spTree>
    <p:extLst>
      <p:ext uri="{BB962C8B-B14F-4D97-AF65-F5344CB8AC3E}">
        <p14:creationId xmlns:p14="http://schemas.microsoft.com/office/powerpoint/2010/main" val="338257245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 name="Picture 13">
            <a:extLst>
              <a:ext uri="{FF2B5EF4-FFF2-40B4-BE49-F238E27FC236}">
                <a16:creationId xmlns:a16="http://schemas.microsoft.com/office/drawing/2014/main" id="{B386D8C6-737F-984F-BF81-E09C7ABFB923}"/>
              </a:ext>
            </a:extLst>
          </p:cNvPr>
          <p:cNvPicPr>
            <a:picLocks noChangeAspect="1"/>
          </p:cNvPicPr>
          <p:nvPr/>
        </p:nvPicPr>
        <p:blipFill rotWithShape="1">
          <a:blip r:embed="rId2">
            <a:extLst>
              <a:ext uri="{28A0092B-C50C-407E-A947-70E740481C1C}">
                <a14:useLocalDpi xmlns:a14="http://schemas.microsoft.com/office/drawing/2010/main" val="0"/>
              </a:ext>
            </a:extLst>
          </a:blip>
          <a:srcRect l="5555" r="8949"/>
          <a:stretch/>
        </p:blipFill>
        <p:spPr>
          <a:xfrm rot="5400000">
            <a:off x="4440823" y="1267265"/>
            <a:ext cx="3717891" cy="3261474"/>
          </a:xfrm>
          <a:prstGeom prst="rect">
            <a:avLst/>
          </a:prstGeom>
        </p:spPr>
      </p:pic>
      <p:pic>
        <p:nvPicPr>
          <p:cNvPr id="13" name="Picture 12">
            <a:extLst>
              <a:ext uri="{FF2B5EF4-FFF2-40B4-BE49-F238E27FC236}">
                <a16:creationId xmlns:a16="http://schemas.microsoft.com/office/drawing/2014/main" id="{094FF448-2B70-DA40-863A-D4B97D29BF20}"/>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09599" y="1039053"/>
            <a:ext cx="3356513" cy="3725019"/>
          </a:xfrm>
          <a:prstGeom prst="rect">
            <a:avLst/>
          </a:prstGeom>
        </p:spPr>
      </p:pic>
      <p:sp>
        <p:nvSpPr>
          <p:cNvPr id="40" name="Title 39"/>
          <p:cNvSpPr>
            <a:spLocks noGrp="1"/>
          </p:cNvSpPr>
          <p:nvPr>
            <p:ph type="title"/>
          </p:nvPr>
        </p:nvSpPr>
        <p:spPr/>
        <p:txBody>
          <a:bodyPr/>
          <a:lstStyle/>
          <a:p>
            <a:r>
              <a:rPr lang="en-US" dirty="0"/>
              <a:t>ATCA 14 Slot Full-Mesh Shelf</a:t>
            </a:r>
          </a:p>
        </p:txBody>
      </p:sp>
      <p:sp>
        <p:nvSpPr>
          <p:cNvPr id="5" name="Rectangular Callout 4">
            <a:extLst>
              <a:ext uri="{FF2B5EF4-FFF2-40B4-BE49-F238E27FC236}">
                <a16:creationId xmlns:a16="http://schemas.microsoft.com/office/drawing/2014/main" id="{3E35246A-F45C-6246-A8AF-E11E08582B9F}"/>
              </a:ext>
            </a:extLst>
          </p:cNvPr>
          <p:cNvSpPr/>
          <p:nvPr/>
        </p:nvSpPr>
        <p:spPr bwMode="auto">
          <a:xfrm>
            <a:off x="4429838" y="2208903"/>
            <a:ext cx="620204" cy="366841"/>
          </a:xfrm>
          <a:prstGeom prst="wedgeRectCallout">
            <a:avLst>
              <a:gd name="adj1" fmla="val -289946"/>
              <a:gd name="adj2" fmla="val 23724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External Ethernet</a:t>
            </a:r>
          </a:p>
        </p:txBody>
      </p:sp>
      <p:sp>
        <p:nvSpPr>
          <p:cNvPr id="6" name="Rectangular Callout 5">
            <a:extLst>
              <a:ext uri="{FF2B5EF4-FFF2-40B4-BE49-F238E27FC236}">
                <a16:creationId xmlns:a16="http://schemas.microsoft.com/office/drawing/2014/main" id="{19FAA293-DDB9-CC41-AC61-168111430F3D}"/>
              </a:ext>
            </a:extLst>
          </p:cNvPr>
          <p:cNvSpPr/>
          <p:nvPr/>
        </p:nvSpPr>
        <p:spPr bwMode="auto">
          <a:xfrm>
            <a:off x="156387" y="4478623"/>
            <a:ext cx="933120" cy="235492"/>
          </a:xfrm>
          <a:prstGeom prst="wedgeRectCallout">
            <a:avLst>
              <a:gd name="adj1" fmla="val 43265"/>
              <a:gd name="adj2" fmla="val -281123"/>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Shelf manager</a:t>
            </a:r>
          </a:p>
        </p:txBody>
      </p:sp>
      <p:sp>
        <p:nvSpPr>
          <p:cNvPr id="7" name="Rectangular Callout 6">
            <a:extLst>
              <a:ext uri="{FF2B5EF4-FFF2-40B4-BE49-F238E27FC236}">
                <a16:creationId xmlns:a16="http://schemas.microsoft.com/office/drawing/2014/main" id="{8FA288BF-0FFD-D94C-A096-65892EB672A9}"/>
              </a:ext>
            </a:extLst>
          </p:cNvPr>
          <p:cNvSpPr/>
          <p:nvPr/>
        </p:nvSpPr>
        <p:spPr bwMode="auto">
          <a:xfrm>
            <a:off x="2710008" y="3562350"/>
            <a:ext cx="973284" cy="263831"/>
          </a:xfrm>
          <a:prstGeom prst="wedgeRectCallout">
            <a:avLst>
              <a:gd name="adj1" fmla="val -54976"/>
              <a:gd name="adj2" fmla="val 288219"/>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Power supplies</a:t>
            </a:r>
          </a:p>
        </p:txBody>
      </p:sp>
      <p:sp>
        <p:nvSpPr>
          <p:cNvPr id="8" name="Rectangular Callout 7">
            <a:extLst>
              <a:ext uri="{FF2B5EF4-FFF2-40B4-BE49-F238E27FC236}">
                <a16:creationId xmlns:a16="http://schemas.microsoft.com/office/drawing/2014/main" id="{BAC5E880-FAD6-0346-8D59-2E6D60A2985E}"/>
              </a:ext>
            </a:extLst>
          </p:cNvPr>
          <p:cNvSpPr/>
          <p:nvPr/>
        </p:nvSpPr>
        <p:spPr bwMode="auto">
          <a:xfrm>
            <a:off x="380527" y="907605"/>
            <a:ext cx="533873" cy="262895"/>
          </a:xfrm>
          <a:prstGeom prst="wedgeRectCallout">
            <a:avLst>
              <a:gd name="adj1" fmla="val 102754"/>
              <a:gd name="adj2" fmla="val 232442"/>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Fans</a:t>
            </a:r>
          </a:p>
        </p:txBody>
      </p:sp>
      <p:sp>
        <p:nvSpPr>
          <p:cNvPr id="9" name="Rectangular Callout 8">
            <a:extLst>
              <a:ext uri="{FF2B5EF4-FFF2-40B4-BE49-F238E27FC236}">
                <a16:creationId xmlns:a16="http://schemas.microsoft.com/office/drawing/2014/main" id="{DFE56BBD-292B-194D-A145-E1074C56A966}"/>
              </a:ext>
            </a:extLst>
          </p:cNvPr>
          <p:cNvSpPr/>
          <p:nvPr/>
        </p:nvSpPr>
        <p:spPr bwMode="auto">
          <a:xfrm>
            <a:off x="7718542" y="837577"/>
            <a:ext cx="511058" cy="246167"/>
          </a:xfrm>
          <a:prstGeom prst="wedgeRectCallout">
            <a:avLst>
              <a:gd name="adj1" fmla="val -193535"/>
              <a:gd name="adj2" fmla="val 627307"/>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RTM</a:t>
            </a:r>
          </a:p>
        </p:txBody>
      </p:sp>
      <p:sp>
        <p:nvSpPr>
          <p:cNvPr id="10" name="TextBox 9">
            <a:extLst>
              <a:ext uri="{FF2B5EF4-FFF2-40B4-BE49-F238E27FC236}">
                <a16:creationId xmlns:a16="http://schemas.microsoft.com/office/drawing/2014/main" id="{77330EF0-4BD5-9C46-AFE2-C49EF7A3C84A}"/>
              </a:ext>
            </a:extLst>
          </p:cNvPr>
          <p:cNvSpPr txBox="1"/>
          <p:nvPr/>
        </p:nvSpPr>
        <p:spPr>
          <a:xfrm>
            <a:off x="1896562" y="706066"/>
            <a:ext cx="797013" cy="253916"/>
          </a:xfrm>
          <a:prstGeom prst="rect">
            <a:avLst/>
          </a:prstGeom>
          <a:noFill/>
        </p:spPr>
        <p:txBody>
          <a:bodyPr wrap="none" rtlCol="0">
            <a:spAutoFit/>
          </a:bodyPr>
          <a:lstStyle/>
          <a:p>
            <a:r>
              <a:rPr lang="en-US" sz="1050" b="1" u="sng" dirty="0"/>
              <a:t>Shelf Front</a:t>
            </a:r>
          </a:p>
        </p:txBody>
      </p:sp>
      <p:sp>
        <p:nvSpPr>
          <p:cNvPr id="11" name="Rectangular Callout 10">
            <a:extLst>
              <a:ext uri="{FF2B5EF4-FFF2-40B4-BE49-F238E27FC236}">
                <a16:creationId xmlns:a16="http://schemas.microsoft.com/office/drawing/2014/main" id="{ECDA5382-E35D-2446-9B97-59472164785E}"/>
              </a:ext>
            </a:extLst>
          </p:cNvPr>
          <p:cNvSpPr/>
          <p:nvPr/>
        </p:nvSpPr>
        <p:spPr bwMode="auto">
          <a:xfrm>
            <a:off x="3472615" y="853999"/>
            <a:ext cx="511058" cy="275597"/>
          </a:xfrm>
          <a:prstGeom prst="wedgeRectCallout">
            <a:avLst>
              <a:gd name="adj1" fmla="val -148316"/>
              <a:gd name="adj2" fmla="val 387132"/>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COB</a:t>
            </a:r>
          </a:p>
        </p:txBody>
      </p:sp>
      <p:sp>
        <p:nvSpPr>
          <p:cNvPr id="12" name="TextBox 11">
            <a:extLst>
              <a:ext uri="{FF2B5EF4-FFF2-40B4-BE49-F238E27FC236}">
                <a16:creationId xmlns:a16="http://schemas.microsoft.com/office/drawing/2014/main" id="{1B951110-7F2B-CD43-B687-05AABBCE78E4}"/>
              </a:ext>
            </a:extLst>
          </p:cNvPr>
          <p:cNvSpPr txBox="1"/>
          <p:nvPr/>
        </p:nvSpPr>
        <p:spPr>
          <a:xfrm>
            <a:off x="5930116" y="717634"/>
            <a:ext cx="752129" cy="253916"/>
          </a:xfrm>
          <a:prstGeom prst="rect">
            <a:avLst/>
          </a:prstGeom>
          <a:noFill/>
        </p:spPr>
        <p:txBody>
          <a:bodyPr wrap="none" rtlCol="0">
            <a:spAutoFit/>
          </a:bodyPr>
          <a:lstStyle/>
          <a:p>
            <a:r>
              <a:rPr lang="en-US" sz="1050" b="1" u="sng" dirty="0"/>
              <a:t>Shelf Rear</a:t>
            </a:r>
          </a:p>
        </p:txBody>
      </p:sp>
    </p:spTree>
    <p:extLst>
      <p:ext uri="{BB962C8B-B14F-4D97-AF65-F5344CB8AC3E}">
        <p14:creationId xmlns:p14="http://schemas.microsoft.com/office/powerpoint/2010/main" val="425282586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p:txBody>
          <a:bodyPr/>
          <a:lstStyle/>
          <a:p>
            <a:r>
              <a:rPr lang="en-US" dirty="0"/>
              <a:t>Cluster-On-Board (</a:t>
            </a:r>
            <a:r>
              <a:rPr lang="en-US" u="sng" dirty="0"/>
              <a:t>COB</a:t>
            </a:r>
            <a:r>
              <a:rPr lang="en-US" dirty="0"/>
              <a:t>)</a:t>
            </a:r>
          </a:p>
        </p:txBody>
      </p:sp>
      <p:pic>
        <p:nvPicPr>
          <p:cNvPr id="3" name="Picture 2">
            <a:extLst>
              <a:ext uri="{FF2B5EF4-FFF2-40B4-BE49-F238E27FC236}">
                <a16:creationId xmlns:a16="http://schemas.microsoft.com/office/drawing/2014/main" id="{C85CD88C-9AB9-0848-9EDF-CD853795E067}"/>
              </a:ext>
            </a:extLst>
          </p:cNvPr>
          <p:cNvPicPr>
            <a:picLocks noChangeAspect="1"/>
          </p:cNvPicPr>
          <p:nvPr/>
        </p:nvPicPr>
        <p:blipFill rotWithShape="1">
          <a:blip r:embed="rId2">
            <a:extLst>
              <a:ext uri="{28A0092B-C50C-407E-A947-70E740481C1C}">
                <a14:useLocalDpi xmlns:a14="http://schemas.microsoft.com/office/drawing/2010/main" val="0"/>
              </a:ext>
            </a:extLst>
          </a:blip>
          <a:srcRect l="12208" t="2222" r="5000" b="24326"/>
          <a:stretch/>
        </p:blipFill>
        <p:spPr>
          <a:xfrm rot="10800000">
            <a:off x="1741179" y="1097890"/>
            <a:ext cx="5478857" cy="3645560"/>
          </a:xfrm>
          <a:prstGeom prst="rect">
            <a:avLst/>
          </a:prstGeom>
        </p:spPr>
      </p:pic>
      <p:sp>
        <p:nvSpPr>
          <p:cNvPr id="4" name="Rectangular Callout 3">
            <a:extLst>
              <a:ext uri="{FF2B5EF4-FFF2-40B4-BE49-F238E27FC236}">
                <a16:creationId xmlns:a16="http://schemas.microsoft.com/office/drawing/2014/main" id="{E8EC3286-4CA3-F243-9CFD-9AA7F15AE698}"/>
              </a:ext>
            </a:extLst>
          </p:cNvPr>
          <p:cNvSpPr/>
          <p:nvPr/>
        </p:nvSpPr>
        <p:spPr bwMode="auto">
          <a:xfrm>
            <a:off x="6410301" y="3392443"/>
            <a:ext cx="1406897" cy="253917"/>
          </a:xfrm>
          <a:prstGeom prst="wedgeRectCallout">
            <a:avLst>
              <a:gd name="adj1" fmla="val -114520"/>
              <a:gd name="adj2" fmla="val -311500"/>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CI (32 port 10-GE switch)</a:t>
            </a:r>
          </a:p>
        </p:txBody>
      </p:sp>
      <p:sp>
        <p:nvSpPr>
          <p:cNvPr id="5" name="Rectangular Callout 4">
            <a:extLst>
              <a:ext uri="{FF2B5EF4-FFF2-40B4-BE49-F238E27FC236}">
                <a16:creationId xmlns:a16="http://schemas.microsoft.com/office/drawing/2014/main" id="{45C29314-221E-8E49-B72C-FDA0CA238BAE}"/>
              </a:ext>
            </a:extLst>
          </p:cNvPr>
          <p:cNvSpPr/>
          <p:nvPr/>
        </p:nvSpPr>
        <p:spPr bwMode="auto">
          <a:xfrm>
            <a:off x="6624642" y="4167167"/>
            <a:ext cx="466560" cy="260233"/>
          </a:xfrm>
          <a:prstGeom prst="wedgeRectCallout">
            <a:avLst>
              <a:gd name="adj1" fmla="val -383654"/>
              <a:gd name="adj2" fmla="val -454340"/>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DTM</a:t>
            </a:r>
          </a:p>
        </p:txBody>
      </p:sp>
      <p:sp>
        <p:nvSpPr>
          <p:cNvPr id="6" name="Rectangular Callout 5">
            <a:extLst>
              <a:ext uri="{FF2B5EF4-FFF2-40B4-BE49-F238E27FC236}">
                <a16:creationId xmlns:a16="http://schemas.microsoft.com/office/drawing/2014/main" id="{39C03948-FA96-FD42-BD5C-22335D163B1F}"/>
              </a:ext>
            </a:extLst>
          </p:cNvPr>
          <p:cNvSpPr/>
          <p:nvPr/>
        </p:nvSpPr>
        <p:spPr bwMode="auto">
          <a:xfrm>
            <a:off x="2149696" y="1003725"/>
            <a:ext cx="1050704" cy="348825"/>
          </a:xfrm>
          <a:prstGeom prst="wedgeRectCallout">
            <a:avLst>
              <a:gd name="adj1" fmla="val -4046"/>
              <a:gd name="adj2" fmla="val 393057"/>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1 of 4 </a:t>
            </a:r>
          </a:p>
          <a:p>
            <a:pPr algn="ctr" defTabSz="311045" hangingPunct="0">
              <a:lnSpc>
                <a:spcPct val="93000"/>
              </a:lnSpc>
              <a:buClr>
                <a:srgbClr val="000000"/>
              </a:buClr>
              <a:buSzPct val="100000"/>
            </a:pPr>
            <a:r>
              <a:rPr lang="en-US" sz="975" dirty="0"/>
              <a:t>DPM bays</a:t>
            </a:r>
          </a:p>
        </p:txBody>
      </p:sp>
      <p:sp>
        <p:nvSpPr>
          <p:cNvPr id="7" name="Rectangular Callout 6">
            <a:extLst>
              <a:ext uri="{FF2B5EF4-FFF2-40B4-BE49-F238E27FC236}">
                <a16:creationId xmlns:a16="http://schemas.microsoft.com/office/drawing/2014/main" id="{ED3AF95A-01EB-EE4C-A347-042EC996AE14}"/>
              </a:ext>
            </a:extLst>
          </p:cNvPr>
          <p:cNvSpPr/>
          <p:nvPr/>
        </p:nvSpPr>
        <p:spPr bwMode="auto">
          <a:xfrm>
            <a:off x="1629289" y="4138912"/>
            <a:ext cx="1456811" cy="348825"/>
          </a:xfrm>
          <a:prstGeom prst="wedgeRectCallout">
            <a:avLst>
              <a:gd name="adj1" fmla="val 146327"/>
              <a:gd name="adj2" fmla="val -86240"/>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Eight (8) </a:t>
            </a:r>
          </a:p>
          <a:p>
            <a:pPr algn="ctr" defTabSz="311045" hangingPunct="0">
              <a:lnSpc>
                <a:spcPct val="93000"/>
              </a:lnSpc>
              <a:buClr>
                <a:srgbClr val="000000"/>
              </a:buClr>
              <a:buSzPct val="100000"/>
            </a:pPr>
            <a:r>
              <a:rPr lang="en-US" sz="975" dirty="0"/>
              <a:t>10-GE SFP+</a:t>
            </a:r>
          </a:p>
        </p:txBody>
      </p:sp>
      <p:sp>
        <p:nvSpPr>
          <p:cNvPr id="8" name="Rectangular Callout 7">
            <a:extLst>
              <a:ext uri="{FF2B5EF4-FFF2-40B4-BE49-F238E27FC236}">
                <a16:creationId xmlns:a16="http://schemas.microsoft.com/office/drawing/2014/main" id="{B290B0FB-0A1B-C442-8A18-1DEB5D84F362}"/>
              </a:ext>
            </a:extLst>
          </p:cNvPr>
          <p:cNvSpPr/>
          <p:nvPr/>
        </p:nvSpPr>
        <p:spPr bwMode="auto">
          <a:xfrm>
            <a:off x="3381131" y="910049"/>
            <a:ext cx="870392" cy="265865"/>
          </a:xfrm>
          <a:prstGeom prst="wedgeRectCallout">
            <a:avLst>
              <a:gd name="adj1" fmla="val 3411"/>
              <a:gd name="adj2" fmla="val 275174"/>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1 of 2 RCEs</a:t>
            </a:r>
          </a:p>
        </p:txBody>
      </p:sp>
      <p:sp>
        <p:nvSpPr>
          <p:cNvPr id="9" name="Rectangular Callout 8">
            <a:extLst>
              <a:ext uri="{FF2B5EF4-FFF2-40B4-BE49-F238E27FC236}">
                <a16:creationId xmlns:a16="http://schemas.microsoft.com/office/drawing/2014/main" id="{7BDB1039-6510-4040-914B-E96A290617FD}"/>
              </a:ext>
            </a:extLst>
          </p:cNvPr>
          <p:cNvSpPr/>
          <p:nvPr/>
        </p:nvSpPr>
        <p:spPr bwMode="auto">
          <a:xfrm>
            <a:off x="5533074" y="691677"/>
            <a:ext cx="618568" cy="235492"/>
          </a:xfrm>
          <a:prstGeom prst="wedgeRectCallout">
            <a:avLst>
              <a:gd name="adj1" fmla="val -217502"/>
              <a:gd name="adj2" fmla="val 319587"/>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Zone 3</a:t>
            </a:r>
          </a:p>
        </p:txBody>
      </p:sp>
      <p:sp>
        <p:nvSpPr>
          <p:cNvPr id="10" name="TextBox 9">
            <a:extLst>
              <a:ext uri="{FF2B5EF4-FFF2-40B4-BE49-F238E27FC236}">
                <a16:creationId xmlns:a16="http://schemas.microsoft.com/office/drawing/2014/main" id="{72870C7B-B2D0-0F49-86E9-9B78A23A1915}"/>
              </a:ext>
            </a:extLst>
          </p:cNvPr>
          <p:cNvSpPr txBox="1"/>
          <p:nvPr/>
        </p:nvSpPr>
        <p:spPr>
          <a:xfrm>
            <a:off x="2579500" y="3541067"/>
            <a:ext cx="849913" cy="253916"/>
          </a:xfrm>
          <a:prstGeom prst="rect">
            <a:avLst/>
          </a:prstGeom>
          <a:noFill/>
        </p:spPr>
        <p:txBody>
          <a:bodyPr wrap="none" rtlCol="0">
            <a:spAutoFit/>
          </a:bodyPr>
          <a:lstStyle/>
          <a:p>
            <a:r>
              <a:rPr lang="en-US" sz="1050" b="1" u="sng" dirty="0"/>
              <a:t>Front Board</a:t>
            </a:r>
          </a:p>
        </p:txBody>
      </p:sp>
      <p:sp>
        <p:nvSpPr>
          <p:cNvPr id="11" name="TextBox 10">
            <a:extLst>
              <a:ext uri="{FF2B5EF4-FFF2-40B4-BE49-F238E27FC236}">
                <a16:creationId xmlns:a16="http://schemas.microsoft.com/office/drawing/2014/main" id="{DF260797-FEF4-6C43-B98F-FA0058C8349C}"/>
              </a:ext>
            </a:extLst>
          </p:cNvPr>
          <p:cNvSpPr txBox="1"/>
          <p:nvPr/>
        </p:nvSpPr>
        <p:spPr>
          <a:xfrm>
            <a:off x="6151641" y="1172159"/>
            <a:ext cx="444352" cy="253916"/>
          </a:xfrm>
          <a:prstGeom prst="rect">
            <a:avLst/>
          </a:prstGeom>
          <a:noFill/>
        </p:spPr>
        <p:txBody>
          <a:bodyPr wrap="none" rtlCol="0">
            <a:spAutoFit/>
          </a:bodyPr>
          <a:lstStyle/>
          <a:p>
            <a:r>
              <a:rPr lang="en-US" sz="1050" b="1" u="sng" dirty="0"/>
              <a:t>RTM</a:t>
            </a:r>
          </a:p>
        </p:txBody>
      </p:sp>
      <p:sp>
        <p:nvSpPr>
          <p:cNvPr id="12" name="Rectangular Callout 11">
            <a:extLst>
              <a:ext uri="{FF2B5EF4-FFF2-40B4-BE49-F238E27FC236}">
                <a16:creationId xmlns:a16="http://schemas.microsoft.com/office/drawing/2014/main" id="{39E6BC94-5F4E-D643-8195-2A3268B7D81C}"/>
              </a:ext>
            </a:extLst>
          </p:cNvPr>
          <p:cNvSpPr/>
          <p:nvPr/>
        </p:nvSpPr>
        <p:spPr bwMode="auto">
          <a:xfrm>
            <a:off x="6915150" y="1200150"/>
            <a:ext cx="618568" cy="235492"/>
          </a:xfrm>
          <a:prstGeom prst="wedgeRectCallout">
            <a:avLst>
              <a:gd name="adj1" fmla="val -204379"/>
              <a:gd name="adj2" fmla="val 265468"/>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Zone 2</a:t>
            </a:r>
          </a:p>
        </p:txBody>
      </p:sp>
      <p:sp>
        <p:nvSpPr>
          <p:cNvPr id="13" name="Rectangular Callout 12">
            <a:extLst>
              <a:ext uri="{FF2B5EF4-FFF2-40B4-BE49-F238E27FC236}">
                <a16:creationId xmlns:a16="http://schemas.microsoft.com/office/drawing/2014/main" id="{36152C49-88CA-F64F-93B0-5313D836E1D5}"/>
              </a:ext>
            </a:extLst>
          </p:cNvPr>
          <p:cNvSpPr/>
          <p:nvPr/>
        </p:nvSpPr>
        <p:spPr bwMode="auto">
          <a:xfrm>
            <a:off x="7086600" y="2057400"/>
            <a:ext cx="618568" cy="235492"/>
          </a:xfrm>
          <a:prstGeom prst="wedgeRectCallout">
            <a:avLst>
              <a:gd name="adj1" fmla="val -109868"/>
              <a:gd name="adj2" fmla="val -2382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Zone 1</a:t>
            </a:r>
          </a:p>
        </p:txBody>
      </p:sp>
    </p:spTree>
    <p:extLst>
      <p:ext uri="{BB962C8B-B14F-4D97-AF65-F5344CB8AC3E}">
        <p14:creationId xmlns:p14="http://schemas.microsoft.com/office/powerpoint/2010/main" val="31738461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 name="Title 39"/>
          <p:cNvSpPr>
            <a:spLocks noGrp="1"/>
          </p:cNvSpPr>
          <p:nvPr>
            <p:ph type="title"/>
          </p:nvPr>
        </p:nvSpPr>
        <p:spPr>
          <a:xfrm>
            <a:off x="1532334" y="107157"/>
            <a:ext cx="5478066" cy="417910"/>
          </a:xfrm>
        </p:spPr>
        <p:txBody>
          <a:bodyPr/>
          <a:lstStyle/>
          <a:p>
            <a:r>
              <a:rPr lang="en-US" dirty="0"/>
              <a:t>The Reconfigurable-Cluster-Element (RCE)</a:t>
            </a:r>
          </a:p>
        </p:txBody>
      </p:sp>
      <p:pic>
        <p:nvPicPr>
          <p:cNvPr id="3" name="Picture 2">
            <a:extLst>
              <a:ext uri="{FF2B5EF4-FFF2-40B4-BE49-F238E27FC236}">
                <a16:creationId xmlns:a16="http://schemas.microsoft.com/office/drawing/2014/main" id="{4BF37D21-65CF-2F43-B2D0-E6B6873A7524}"/>
              </a:ext>
            </a:extLst>
          </p:cNvPr>
          <p:cNvPicPr/>
          <p:nvPr/>
        </p:nvPicPr>
        <p:blipFill>
          <a:blip r:embed="rId2">
            <a:extLst>
              <a:ext uri="{28A0092B-C50C-407E-A947-70E740481C1C}">
                <a14:useLocalDpi xmlns:a14="http://schemas.microsoft.com/office/drawing/2010/main" val="0"/>
              </a:ext>
            </a:extLst>
          </a:blip>
          <a:stretch>
            <a:fillRect/>
          </a:stretch>
        </p:blipFill>
        <p:spPr>
          <a:xfrm>
            <a:off x="4903294" y="2857500"/>
            <a:ext cx="2240456" cy="1952297"/>
          </a:xfrm>
          <a:prstGeom prst="rect">
            <a:avLst/>
          </a:prstGeom>
          <a:ln>
            <a:noFill/>
          </a:ln>
        </p:spPr>
      </p:pic>
      <p:pic>
        <p:nvPicPr>
          <p:cNvPr id="4" name="Picture 3">
            <a:extLst>
              <a:ext uri="{FF2B5EF4-FFF2-40B4-BE49-F238E27FC236}">
                <a16:creationId xmlns:a16="http://schemas.microsoft.com/office/drawing/2014/main" id="{FC3AEC93-6AB1-6345-9682-32C416599F89}"/>
              </a:ext>
            </a:extLst>
          </p:cNvPr>
          <p:cNvPicPr/>
          <p:nvPr/>
        </p:nvPicPr>
        <p:blipFill>
          <a:blip r:embed="rId3">
            <a:extLst>
              <a:ext uri="{28A0092B-C50C-407E-A947-70E740481C1C}">
                <a14:useLocalDpi xmlns:a14="http://schemas.microsoft.com/office/drawing/2010/main" val="0"/>
              </a:ext>
            </a:extLst>
          </a:blip>
          <a:stretch>
            <a:fillRect/>
          </a:stretch>
        </p:blipFill>
        <p:spPr>
          <a:xfrm>
            <a:off x="1190518" y="651385"/>
            <a:ext cx="2979325" cy="2490191"/>
          </a:xfrm>
          <a:prstGeom prst="rect">
            <a:avLst/>
          </a:prstGeom>
          <a:ln>
            <a:noFill/>
          </a:ln>
        </p:spPr>
      </p:pic>
      <p:cxnSp>
        <p:nvCxnSpPr>
          <p:cNvPr id="5" name="Straight Arrow Connector 4">
            <a:extLst>
              <a:ext uri="{FF2B5EF4-FFF2-40B4-BE49-F238E27FC236}">
                <a16:creationId xmlns:a16="http://schemas.microsoft.com/office/drawing/2014/main" id="{354D9C07-C336-B846-87FA-2EC289A0C083}"/>
              </a:ext>
            </a:extLst>
          </p:cNvPr>
          <p:cNvCxnSpPr/>
          <p:nvPr/>
        </p:nvCxnSpPr>
        <p:spPr>
          <a:xfrm>
            <a:off x="2861296" y="1932467"/>
            <a:ext cx="2228146" cy="1387668"/>
          </a:xfrm>
          <a:prstGeom prst="straightConnector1">
            <a:avLst/>
          </a:prstGeom>
          <a:ln>
            <a:solidFill>
              <a:srgbClr val="000000"/>
            </a:solidFill>
            <a:tailEnd type="arrow"/>
          </a:ln>
        </p:spPr>
        <p:style>
          <a:lnRef idx="2">
            <a:schemeClr val="accent1"/>
          </a:lnRef>
          <a:fillRef idx="0">
            <a:schemeClr val="accent1"/>
          </a:fillRef>
          <a:effectRef idx="1">
            <a:schemeClr val="accent1"/>
          </a:effectRef>
          <a:fontRef idx="minor">
            <a:schemeClr val="tx1"/>
          </a:fontRef>
        </p:style>
      </p:cxnSp>
      <p:sp>
        <p:nvSpPr>
          <p:cNvPr id="6" name="Rectangle 3">
            <a:extLst>
              <a:ext uri="{FF2B5EF4-FFF2-40B4-BE49-F238E27FC236}">
                <a16:creationId xmlns:a16="http://schemas.microsoft.com/office/drawing/2014/main" id="{A6E38AFB-F062-E949-9881-5477A35BDFC2}"/>
              </a:ext>
            </a:extLst>
          </p:cNvPr>
          <p:cNvSpPr txBox="1">
            <a:spLocks noChangeArrowheads="1"/>
          </p:cNvSpPr>
          <p:nvPr/>
        </p:nvSpPr>
        <p:spPr bwMode="auto">
          <a:xfrm>
            <a:off x="4260164" y="685801"/>
            <a:ext cx="4045636" cy="2157734"/>
          </a:xfrm>
          <a:prstGeom prst="rect">
            <a:avLst/>
          </a:prstGeom>
          <a:solidFill>
            <a:srgbClr val="FFFFFF"/>
          </a:solidFill>
          <a:ln>
            <a:solidFill>
              <a:srgbClr val="000000"/>
            </a:solidFill>
          </a:ln>
          <a:extLst>
            <a:ext uri="{FAA26D3D-D897-4be2-8F04-BA451C77F1D7}">
              <ma14:placeholderFlag xmlns="" xmlns:ma14="http://schemas.microsoft.com/office/mac/drawingml/2011/main" val="1"/>
            </a:ext>
          </a:extLst>
        </p:spPr>
        <p:txBody>
          <a:bodyPr>
            <a:noAutofit/>
          </a:bodyPr>
          <a:lstStyle>
            <a:lvl1pPr marL="342900" indent="-342900" algn="l" rtl="0" eaLnBrk="0" fontAlgn="base" hangingPunct="0">
              <a:spcBef>
                <a:spcPct val="20000"/>
              </a:spcBef>
              <a:spcAft>
                <a:spcPct val="0"/>
              </a:spcAft>
              <a:buChar char="•"/>
              <a:defRPr b="1">
                <a:solidFill>
                  <a:schemeClr val="accent2"/>
                </a:solidFill>
                <a:latin typeface="+mn-lt"/>
                <a:ea typeface="ＭＳ Ｐゴシック" charset="0"/>
                <a:cs typeface="+mn-cs"/>
              </a:defRPr>
            </a:lvl1pPr>
            <a:lvl2pPr marL="742950" indent="-285750" algn="l" rtl="0" eaLnBrk="0" fontAlgn="base" hangingPunct="0">
              <a:spcBef>
                <a:spcPct val="20000"/>
              </a:spcBef>
              <a:spcAft>
                <a:spcPct val="0"/>
              </a:spcAft>
              <a:buChar char="–"/>
              <a:defRPr b="1">
                <a:solidFill>
                  <a:schemeClr val="tx1"/>
                </a:solidFill>
                <a:latin typeface="+mn-lt"/>
                <a:ea typeface="ＭＳ Ｐゴシック" charset="0"/>
              </a:defRPr>
            </a:lvl2pPr>
            <a:lvl3pPr marL="1143000" indent="-228600" algn="l" rtl="0" eaLnBrk="0" fontAlgn="base" hangingPunct="0">
              <a:spcBef>
                <a:spcPct val="20000"/>
              </a:spcBef>
              <a:spcAft>
                <a:spcPct val="0"/>
              </a:spcAft>
              <a:buChar char="•"/>
              <a:defRPr sz="1600">
                <a:solidFill>
                  <a:srgbClr val="990033"/>
                </a:solidFill>
                <a:latin typeface="+mn-lt"/>
                <a:ea typeface="ＭＳ Ｐゴシック" charset="0"/>
              </a:defRPr>
            </a:lvl3pPr>
            <a:lvl4pPr marL="1600200" indent="-228600" algn="l" rtl="0" eaLnBrk="0" fontAlgn="base" hangingPunct="0">
              <a:spcBef>
                <a:spcPct val="20000"/>
              </a:spcBef>
              <a:spcAft>
                <a:spcPct val="0"/>
              </a:spcAft>
              <a:buChar char="–"/>
              <a:defRPr sz="1600">
                <a:solidFill>
                  <a:schemeClr val="accent2"/>
                </a:solidFill>
                <a:latin typeface="+mn-lt"/>
                <a:ea typeface="ＭＳ Ｐゴシック" charset="0"/>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charset="0"/>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eaLnBrk="1" hangingPunct="1">
              <a:defRPr/>
            </a:pPr>
            <a:r>
              <a:rPr lang="en-US" sz="1050" dirty="0">
                <a:latin typeface="Calibri" charset="0"/>
              </a:rPr>
              <a:t>Based on System-On-Chip (SOC) technology</a:t>
            </a:r>
          </a:p>
          <a:p>
            <a:pPr eaLnBrk="1" hangingPunct="1">
              <a:defRPr/>
            </a:pPr>
            <a:r>
              <a:rPr lang="en-US" sz="1050" dirty="0">
                <a:latin typeface="Calibri" charset="0"/>
              </a:rPr>
              <a:t>The RCE is a a </a:t>
            </a:r>
            <a:r>
              <a:rPr lang="en-US" sz="1050" u="sng" dirty="0">
                <a:latin typeface="Calibri" charset="0"/>
              </a:rPr>
              <a:t>generic</a:t>
            </a:r>
            <a:r>
              <a:rPr lang="en-US" sz="1050" dirty="0">
                <a:latin typeface="Calibri" charset="0"/>
              </a:rPr>
              <a:t> computational node</a:t>
            </a:r>
          </a:p>
          <a:p>
            <a:pPr eaLnBrk="1" hangingPunct="1">
              <a:defRPr/>
            </a:pPr>
            <a:r>
              <a:rPr lang="en-US" sz="1050" dirty="0">
                <a:latin typeface="Calibri" charset="0"/>
              </a:rPr>
              <a:t>It</a:t>
            </a:r>
            <a:r>
              <a:rPr lang="fr-FR" sz="1050" dirty="0">
                <a:latin typeface="Calibri" charset="0"/>
              </a:rPr>
              <a:t>’</a:t>
            </a:r>
            <a:r>
              <a:rPr lang="en-US" sz="1050" dirty="0">
                <a:latin typeface="Calibri" charset="0"/>
              </a:rPr>
              <a:t>s an FPGA, It</a:t>
            </a:r>
            <a:r>
              <a:rPr lang="fr-FR" sz="1050" dirty="0">
                <a:latin typeface="Calibri" charset="0"/>
              </a:rPr>
              <a:t>’</a:t>
            </a:r>
            <a:r>
              <a:rPr lang="en-US" sz="1050" dirty="0">
                <a:latin typeface="Calibri" charset="0"/>
              </a:rPr>
              <a:t>s a DSP, It</a:t>
            </a:r>
            <a:r>
              <a:rPr lang="fr-FR" sz="1050" dirty="0">
                <a:latin typeface="Calibri" charset="0"/>
              </a:rPr>
              <a:t>’</a:t>
            </a:r>
            <a:r>
              <a:rPr lang="en-US" sz="1050" dirty="0">
                <a:latin typeface="Calibri" charset="0"/>
              </a:rPr>
              <a:t>s a Processor:</a:t>
            </a:r>
          </a:p>
          <a:p>
            <a:pPr lvl="1" eaLnBrk="1" hangingPunct="1">
              <a:defRPr/>
            </a:pPr>
            <a:r>
              <a:rPr lang="en-US" sz="1050" dirty="0">
                <a:latin typeface="Calibri" charset="0"/>
              </a:rPr>
              <a:t>Dual-core (A-9) ARM processor (@ 1 GHZ)</a:t>
            </a:r>
          </a:p>
          <a:p>
            <a:pPr lvl="1" eaLnBrk="1" hangingPunct="1">
              <a:defRPr/>
            </a:pPr>
            <a:r>
              <a:rPr lang="en-US" sz="1050" dirty="0">
                <a:latin typeface="Calibri" charset="0"/>
              </a:rPr>
              <a:t>1 GByte of DDR3 RAM</a:t>
            </a:r>
          </a:p>
          <a:p>
            <a:pPr lvl="1" eaLnBrk="1" hangingPunct="1">
              <a:defRPr/>
            </a:pPr>
            <a:r>
              <a:rPr lang="en-US" sz="1050" dirty="0">
                <a:latin typeface="Calibri" charset="0"/>
              </a:rPr>
              <a:t>Up to 64 Gigabytes of flash</a:t>
            </a:r>
          </a:p>
          <a:p>
            <a:pPr lvl="1" eaLnBrk="1" hangingPunct="1">
              <a:defRPr/>
            </a:pPr>
            <a:r>
              <a:rPr lang="en-US" sz="1050" dirty="0">
                <a:latin typeface="Calibri" charset="0"/>
              </a:rPr>
              <a:t>Memory subsystem has &gt; 6 GBytes/sec of I/O capacity</a:t>
            </a:r>
          </a:p>
          <a:p>
            <a:pPr lvl="1" eaLnBrk="1" hangingPunct="1">
              <a:defRPr/>
            </a:pPr>
            <a:r>
              <a:rPr lang="en-US" sz="1050" dirty="0">
                <a:latin typeface="Calibri" charset="0"/>
              </a:rPr>
              <a:t>Real-Time kernel (RTEMS)</a:t>
            </a:r>
          </a:p>
          <a:p>
            <a:pPr lvl="1" eaLnBrk="1" hangingPunct="1">
              <a:defRPr/>
            </a:pPr>
            <a:r>
              <a:rPr lang="en-US" sz="1050" dirty="0">
                <a:latin typeface="Calibri" charset="0"/>
              </a:rPr>
              <a:t>Full TCP/IP stack</a:t>
            </a:r>
          </a:p>
          <a:p>
            <a:pPr eaLnBrk="1" hangingPunct="1">
              <a:defRPr/>
            </a:pPr>
            <a:r>
              <a:rPr lang="en-US" sz="1050" dirty="0">
                <a:latin typeface="Calibri" charset="0"/>
              </a:rPr>
              <a:t>RCE’s host </a:t>
            </a:r>
            <a:r>
              <a:rPr lang="en-US" sz="1050" u="sng" dirty="0">
                <a:latin typeface="Calibri" charset="0"/>
              </a:rPr>
              <a:t>all</a:t>
            </a:r>
            <a:r>
              <a:rPr lang="en-US" sz="1050" dirty="0">
                <a:latin typeface="Calibri" charset="0"/>
              </a:rPr>
              <a:t> Server software</a:t>
            </a:r>
          </a:p>
        </p:txBody>
      </p:sp>
      <p:pic>
        <p:nvPicPr>
          <p:cNvPr id="7" name="Picture 6" descr="front.jpg">
            <a:extLst>
              <a:ext uri="{FF2B5EF4-FFF2-40B4-BE49-F238E27FC236}">
                <a16:creationId xmlns:a16="http://schemas.microsoft.com/office/drawing/2014/main" id="{E6241EE1-5D58-474B-A19A-92C2A9CF877F}"/>
              </a:ext>
            </a:extLst>
          </p:cNvPr>
          <p:cNvPicPr>
            <a:picLocks noChangeAspect="1"/>
          </p:cNvPicPr>
          <p:nvPr/>
        </p:nvPicPr>
        <p:blipFill rotWithShape="1">
          <a:blip r:embed="rId4" cstate="print">
            <a:extLst>
              <a:ext uri="{28A0092B-C50C-407E-A947-70E740481C1C}">
                <a14:useLocalDpi xmlns:a14="http://schemas.microsoft.com/office/drawing/2010/main" val="0"/>
              </a:ext>
            </a:extLst>
          </a:blip>
          <a:srcRect l="3999" t="5174" r="4571" b="7277"/>
          <a:stretch/>
        </p:blipFill>
        <p:spPr>
          <a:xfrm>
            <a:off x="1509762" y="3187080"/>
            <a:ext cx="2147839" cy="1614963"/>
          </a:xfrm>
          <a:prstGeom prst="rect">
            <a:avLst/>
          </a:prstGeom>
        </p:spPr>
      </p:pic>
    </p:spTree>
    <p:extLst>
      <p:ext uri="{BB962C8B-B14F-4D97-AF65-F5344CB8AC3E}">
        <p14:creationId xmlns:p14="http://schemas.microsoft.com/office/powerpoint/2010/main" val="3523345722"/>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a:extLst>
              <a:ext uri="{FF2B5EF4-FFF2-40B4-BE49-F238E27FC236}">
                <a16:creationId xmlns:a16="http://schemas.microsoft.com/office/drawing/2014/main" id="{CD42AF24-D755-E247-8C01-2F8E159C152B}"/>
              </a:ext>
            </a:extLst>
          </p:cNvPr>
          <p:cNvPicPr>
            <a:picLocks noChangeAspect="1"/>
          </p:cNvPicPr>
          <p:nvPr/>
        </p:nvPicPr>
        <p:blipFill rotWithShape="1">
          <a:blip r:embed="rId2">
            <a:extLst>
              <a:ext uri="{28A0092B-C50C-407E-A947-70E740481C1C}">
                <a14:useLocalDpi xmlns:a14="http://schemas.microsoft.com/office/drawing/2010/main" val="0"/>
              </a:ext>
            </a:extLst>
          </a:blip>
          <a:srcRect l="3333" t="13334" b="9630"/>
          <a:stretch/>
        </p:blipFill>
        <p:spPr>
          <a:xfrm rot="10800000">
            <a:off x="1452806" y="742949"/>
            <a:ext cx="6319594" cy="3777230"/>
          </a:xfrm>
          <a:prstGeom prst="rect">
            <a:avLst/>
          </a:prstGeom>
        </p:spPr>
      </p:pic>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p:txBody>
          <a:bodyPr/>
          <a:lstStyle/>
          <a:p>
            <a:r>
              <a:rPr lang="en-US" dirty="0"/>
              <a:t>FPA-RTM</a:t>
            </a:r>
          </a:p>
        </p:txBody>
      </p:sp>
      <p:sp>
        <p:nvSpPr>
          <p:cNvPr id="6" name="Rectangular Callout 5">
            <a:extLst>
              <a:ext uri="{FF2B5EF4-FFF2-40B4-BE49-F238E27FC236}">
                <a16:creationId xmlns:a16="http://schemas.microsoft.com/office/drawing/2014/main" id="{55A72F1E-E237-3942-89FF-45C72E7AFF48}"/>
              </a:ext>
            </a:extLst>
          </p:cNvPr>
          <p:cNvSpPr/>
          <p:nvPr/>
        </p:nvSpPr>
        <p:spPr bwMode="auto">
          <a:xfrm>
            <a:off x="5022738" y="1085850"/>
            <a:ext cx="1378062" cy="457200"/>
          </a:xfrm>
          <a:prstGeom prst="wedgeRectCallout">
            <a:avLst>
              <a:gd name="adj1" fmla="val -90879"/>
              <a:gd name="adj2" fmla="val 200956"/>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CXP transceiver </a:t>
            </a:r>
          </a:p>
          <a:p>
            <a:pPr algn="ctr" defTabSz="311045" hangingPunct="0">
              <a:lnSpc>
                <a:spcPct val="93000"/>
              </a:lnSpc>
              <a:buClr>
                <a:srgbClr val="000000"/>
              </a:buClr>
              <a:buSzPct val="100000"/>
            </a:pPr>
            <a:r>
              <a:rPr lang="en-US" sz="975" dirty="0"/>
              <a:t>(12 full-duplex channels) </a:t>
            </a:r>
          </a:p>
        </p:txBody>
      </p:sp>
      <p:sp>
        <p:nvSpPr>
          <p:cNvPr id="7" name="Rectangular Callout 6">
            <a:extLst>
              <a:ext uri="{FF2B5EF4-FFF2-40B4-BE49-F238E27FC236}">
                <a16:creationId xmlns:a16="http://schemas.microsoft.com/office/drawing/2014/main" id="{F9F04D2D-FD55-3C43-8E1A-8CCB1A1D419C}"/>
              </a:ext>
            </a:extLst>
          </p:cNvPr>
          <p:cNvSpPr/>
          <p:nvPr/>
        </p:nvSpPr>
        <p:spPr bwMode="auto">
          <a:xfrm>
            <a:off x="746324" y="2800350"/>
            <a:ext cx="443423" cy="259227"/>
          </a:xfrm>
          <a:prstGeom prst="wedgeRectCallout">
            <a:avLst>
              <a:gd name="adj1" fmla="val 368177"/>
              <a:gd name="adj2" fmla="val 261649"/>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P3</a:t>
            </a:r>
          </a:p>
        </p:txBody>
      </p:sp>
      <p:sp>
        <p:nvSpPr>
          <p:cNvPr id="8" name="Up Arrow 7">
            <a:extLst>
              <a:ext uri="{FF2B5EF4-FFF2-40B4-BE49-F238E27FC236}">
                <a16:creationId xmlns:a16="http://schemas.microsoft.com/office/drawing/2014/main" id="{6F342CBD-F45B-1F43-BDB6-9922AE77D5A7}"/>
              </a:ext>
            </a:extLst>
          </p:cNvPr>
          <p:cNvSpPr/>
          <p:nvPr/>
        </p:nvSpPr>
        <p:spPr>
          <a:xfrm>
            <a:off x="3489039" y="1292186"/>
            <a:ext cx="342900" cy="228600"/>
          </a:xfrm>
          <a:prstGeom prst="upArrow">
            <a:avLst/>
          </a:prstGeom>
          <a:solidFill>
            <a:schemeClr val="accent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9" name="TextBox 8">
            <a:extLst>
              <a:ext uri="{FF2B5EF4-FFF2-40B4-BE49-F238E27FC236}">
                <a16:creationId xmlns:a16="http://schemas.microsoft.com/office/drawing/2014/main" id="{58C46E18-335F-C343-86F5-EE45C2784E06}"/>
              </a:ext>
            </a:extLst>
          </p:cNvPr>
          <p:cNvSpPr txBox="1"/>
          <p:nvPr/>
        </p:nvSpPr>
        <p:spPr>
          <a:xfrm>
            <a:off x="2438400" y="971550"/>
            <a:ext cx="2483180" cy="300082"/>
          </a:xfrm>
          <a:prstGeom prst="rect">
            <a:avLst/>
          </a:prstGeom>
          <a:noFill/>
        </p:spPr>
        <p:txBody>
          <a:bodyPr wrap="none" rtlCol="0">
            <a:spAutoFit/>
          </a:bodyPr>
          <a:lstStyle/>
          <a:p>
            <a:r>
              <a:rPr lang="en-US" sz="1350" dirty="0"/>
              <a:t>To (up to) 12 SCI’s on 1 to 4 rafts </a:t>
            </a:r>
          </a:p>
        </p:txBody>
      </p:sp>
      <p:sp>
        <p:nvSpPr>
          <p:cNvPr id="10" name="Down Arrow 9">
            <a:extLst>
              <a:ext uri="{FF2B5EF4-FFF2-40B4-BE49-F238E27FC236}">
                <a16:creationId xmlns:a16="http://schemas.microsoft.com/office/drawing/2014/main" id="{B9CCBEEE-1DD9-974A-B0FD-1E45B875194F}"/>
              </a:ext>
            </a:extLst>
          </p:cNvPr>
          <p:cNvSpPr/>
          <p:nvPr/>
        </p:nvSpPr>
        <p:spPr>
          <a:xfrm>
            <a:off x="2808228" y="4171950"/>
            <a:ext cx="457200" cy="514350"/>
          </a:xfrm>
          <a:prstGeom prst="downArrow">
            <a:avLst/>
          </a:prstGeom>
          <a:solidFill>
            <a:schemeClr val="accent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1" name="TextBox 10">
            <a:extLst>
              <a:ext uri="{FF2B5EF4-FFF2-40B4-BE49-F238E27FC236}">
                <a16:creationId xmlns:a16="http://schemas.microsoft.com/office/drawing/2014/main" id="{9C20C8B8-073B-3D4D-BE10-5F26C55D2AA3}"/>
              </a:ext>
            </a:extLst>
          </p:cNvPr>
          <p:cNvSpPr txBox="1"/>
          <p:nvPr/>
        </p:nvSpPr>
        <p:spPr>
          <a:xfrm>
            <a:off x="2133600" y="4597948"/>
            <a:ext cx="1806457" cy="300082"/>
          </a:xfrm>
          <a:prstGeom prst="rect">
            <a:avLst/>
          </a:prstGeom>
          <a:noFill/>
        </p:spPr>
        <p:txBody>
          <a:bodyPr wrap="none" rtlCol="0">
            <a:spAutoFit/>
          </a:bodyPr>
          <a:lstStyle/>
          <a:p>
            <a:r>
              <a:rPr lang="en-US" sz="1350" dirty="0"/>
              <a:t>To/From COB (its RCEs)</a:t>
            </a:r>
          </a:p>
        </p:txBody>
      </p:sp>
      <p:sp>
        <p:nvSpPr>
          <p:cNvPr id="12" name="Rectangular Callout 11">
            <a:extLst>
              <a:ext uri="{FF2B5EF4-FFF2-40B4-BE49-F238E27FC236}">
                <a16:creationId xmlns:a16="http://schemas.microsoft.com/office/drawing/2014/main" id="{317D9775-59CF-A146-9CFA-BDCF8B8C91BA}"/>
              </a:ext>
            </a:extLst>
          </p:cNvPr>
          <p:cNvSpPr/>
          <p:nvPr/>
        </p:nvSpPr>
        <p:spPr bwMode="auto">
          <a:xfrm>
            <a:off x="1314451" y="1726536"/>
            <a:ext cx="1054268" cy="388015"/>
          </a:xfrm>
          <a:prstGeom prst="wedgeRectCallout">
            <a:avLst>
              <a:gd name="adj1" fmla="val 60013"/>
              <a:gd name="adj2" fmla="val 221847"/>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GPS receiver &amp; Time-Of-Day</a:t>
            </a:r>
          </a:p>
        </p:txBody>
      </p:sp>
    </p:spTree>
    <p:extLst>
      <p:ext uri="{BB962C8B-B14F-4D97-AF65-F5344CB8AC3E}">
        <p14:creationId xmlns:p14="http://schemas.microsoft.com/office/powerpoint/2010/main" val="151526773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Google Shape;224;p7">
            <a:extLst>
              <a:ext uri="{FF2B5EF4-FFF2-40B4-BE49-F238E27FC236}">
                <a16:creationId xmlns:a16="http://schemas.microsoft.com/office/drawing/2014/main" id="{5AD12EF0-CB1F-C64D-83DC-D5DBAC322201}"/>
              </a:ext>
            </a:extLst>
          </p:cNvPr>
          <p:cNvPicPr preferRelativeResize="0">
            <a:picLocks noGrp="1"/>
          </p:cNvPicPr>
          <p:nvPr>
            <p:ph type="body" idx="1"/>
          </p:nvPr>
        </p:nvPicPr>
        <p:blipFill rotWithShape="1">
          <a:blip r:embed="rId2">
            <a:alphaModFix/>
          </a:blip>
          <a:srcRect l="1504" t="17177" b="16109"/>
          <a:stretch/>
        </p:blipFill>
        <p:spPr>
          <a:xfrm>
            <a:off x="1179255" y="2182131"/>
            <a:ext cx="6440745" cy="2374612"/>
          </a:xfrm>
          <a:prstGeom prst="rect">
            <a:avLst/>
          </a:prstGeom>
          <a:noFill/>
          <a:ln>
            <a:noFill/>
          </a:ln>
        </p:spPr>
      </p:pic>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p:txBody>
          <a:bodyPr/>
          <a:lstStyle/>
          <a:p>
            <a:r>
              <a:rPr lang="en-US" dirty="0"/>
              <a:t>SSD-RTM</a:t>
            </a:r>
          </a:p>
        </p:txBody>
      </p:sp>
      <p:pic>
        <p:nvPicPr>
          <p:cNvPr id="5" name="Picture 4" descr="Macintosh HD:Users:mehsys:Desktop:RTM-24SSD_2.pdf">
            <a:extLst>
              <a:ext uri="{FF2B5EF4-FFF2-40B4-BE49-F238E27FC236}">
                <a16:creationId xmlns:a16="http://schemas.microsoft.com/office/drawing/2014/main" id="{0D791EB4-2EAE-AE48-A15A-0A09CAFB3F1D}"/>
              </a:ext>
            </a:extLst>
          </p:cNvPr>
          <p:cNvPicPr/>
          <p:nvPr/>
        </p:nvPicPr>
        <p:blipFill rotWithShape="1">
          <a:blip r:embed="rId3">
            <a:extLst>
              <a:ext uri="{28A0092B-C50C-407E-A947-70E740481C1C}">
                <a14:useLocalDpi xmlns:a14="http://schemas.microsoft.com/office/drawing/2010/main" val="0"/>
              </a:ext>
            </a:extLst>
          </a:blip>
          <a:srcRect l="15697" t="22042" r="11299" b="25374"/>
          <a:stretch/>
        </p:blipFill>
        <p:spPr bwMode="auto">
          <a:xfrm>
            <a:off x="1342832" y="628651"/>
            <a:ext cx="2690339" cy="1594265"/>
          </a:xfrm>
          <a:prstGeom prst="rect">
            <a:avLst/>
          </a:prstGeom>
          <a:noFill/>
          <a:ln w="9525" cap="flat" cmpd="sng" algn="ctr">
            <a:noFill/>
            <a:prstDash val="solid"/>
            <a:round/>
            <a:headEnd type="none" w="med" len="med"/>
            <a:tailEnd type="none" w="med" len="med"/>
          </a:ln>
          <a:extLst>
            <a:ext uri="{53640926-AAD7-44d8-BBD7-CCE9431645EC}">
              <a14:shadowObscured xmlns="" xmlns:a14="http://schemas.microsoft.com/office/drawing/2010/main"/>
            </a:ext>
          </a:extLst>
        </p:spPr>
      </p:pic>
      <p:sp>
        <p:nvSpPr>
          <p:cNvPr id="6" name="Rectangular Callout 5">
            <a:extLst>
              <a:ext uri="{FF2B5EF4-FFF2-40B4-BE49-F238E27FC236}">
                <a16:creationId xmlns:a16="http://schemas.microsoft.com/office/drawing/2014/main" id="{FD1CC143-F093-174A-BFD9-07EB9FB9B4C7}"/>
              </a:ext>
            </a:extLst>
          </p:cNvPr>
          <p:cNvSpPr/>
          <p:nvPr/>
        </p:nvSpPr>
        <p:spPr bwMode="auto">
          <a:xfrm>
            <a:off x="2685802" y="684289"/>
            <a:ext cx="1560767" cy="277496"/>
          </a:xfrm>
          <a:prstGeom prst="wedgeRectCallout">
            <a:avLst>
              <a:gd name="adj1" fmla="val -40900"/>
              <a:gd name="adj2" fmla="val 15738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defTabSz="311045" hangingPunct="0">
              <a:lnSpc>
                <a:spcPct val="93000"/>
              </a:lnSpc>
              <a:buClr>
                <a:srgbClr val="000000"/>
              </a:buClr>
              <a:buSzPct val="100000"/>
            </a:pPr>
            <a:r>
              <a:rPr lang="en-US" sz="975" dirty="0"/>
              <a:t>One of 2 layers (8 drives)</a:t>
            </a:r>
          </a:p>
        </p:txBody>
      </p:sp>
      <p:sp>
        <p:nvSpPr>
          <p:cNvPr id="8" name="Rectangular Callout 7">
            <a:extLst>
              <a:ext uri="{FF2B5EF4-FFF2-40B4-BE49-F238E27FC236}">
                <a16:creationId xmlns:a16="http://schemas.microsoft.com/office/drawing/2014/main" id="{EAD53943-E684-7B44-8C30-147176DC4699}"/>
              </a:ext>
            </a:extLst>
          </p:cNvPr>
          <p:cNvSpPr/>
          <p:nvPr/>
        </p:nvSpPr>
        <p:spPr bwMode="auto">
          <a:xfrm>
            <a:off x="1329210" y="1681380"/>
            <a:ext cx="1213655" cy="358772"/>
          </a:xfrm>
          <a:prstGeom prst="wedgeRectCallout">
            <a:avLst>
              <a:gd name="adj1" fmla="val 79983"/>
              <a:gd name="adj2" fmla="val -7007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Layer’s</a:t>
            </a:r>
          </a:p>
          <a:p>
            <a:pPr algn="ctr" defTabSz="311045" hangingPunct="0">
              <a:lnSpc>
                <a:spcPct val="93000"/>
              </a:lnSpc>
              <a:buClr>
                <a:srgbClr val="000000"/>
              </a:buClr>
              <a:buSzPct val="100000"/>
            </a:pPr>
            <a:r>
              <a:rPr lang="en-US" sz="975" dirty="0"/>
              <a:t> power conversion</a:t>
            </a:r>
          </a:p>
        </p:txBody>
      </p:sp>
      <p:sp>
        <p:nvSpPr>
          <p:cNvPr id="9" name="Rectangular Callout 8">
            <a:extLst>
              <a:ext uri="{FF2B5EF4-FFF2-40B4-BE49-F238E27FC236}">
                <a16:creationId xmlns:a16="http://schemas.microsoft.com/office/drawing/2014/main" id="{B7C5241F-3916-CE42-83EE-6A2617CABEE7}"/>
              </a:ext>
            </a:extLst>
          </p:cNvPr>
          <p:cNvSpPr/>
          <p:nvPr/>
        </p:nvSpPr>
        <p:spPr bwMode="auto">
          <a:xfrm>
            <a:off x="3673720" y="1037819"/>
            <a:ext cx="1213367" cy="372156"/>
          </a:xfrm>
          <a:prstGeom prst="wedgeRectCallout">
            <a:avLst>
              <a:gd name="adj1" fmla="val -41220"/>
              <a:gd name="adj2" fmla="val 194192"/>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Bottom layer mated directly on RTM</a:t>
            </a:r>
          </a:p>
        </p:txBody>
      </p:sp>
      <p:sp>
        <p:nvSpPr>
          <p:cNvPr id="10" name="Rectangular Callout 9">
            <a:extLst>
              <a:ext uri="{FF2B5EF4-FFF2-40B4-BE49-F238E27FC236}">
                <a16:creationId xmlns:a16="http://schemas.microsoft.com/office/drawing/2014/main" id="{F53B497C-E7F2-9440-AA3A-46C7D76FA911}"/>
              </a:ext>
            </a:extLst>
          </p:cNvPr>
          <p:cNvSpPr/>
          <p:nvPr/>
        </p:nvSpPr>
        <p:spPr bwMode="auto">
          <a:xfrm>
            <a:off x="6781800" y="1279506"/>
            <a:ext cx="1485900" cy="344365"/>
          </a:xfrm>
          <a:prstGeom prst="wedgeRectCallout">
            <a:avLst>
              <a:gd name="adj1" fmla="val -92301"/>
              <a:gd name="adj2" fmla="val 358675"/>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1 Terabyte 1.5” SATA SSD</a:t>
            </a:r>
          </a:p>
        </p:txBody>
      </p:sp>
      <p:sp>
        <p:nvSpPr>
          <p:cNvPr id="11" name="Down Arrow 10">
            <a:extLst>
              <a:ext uri="{FF2B5EF4-FFF2-40B4-BE49-F238E27FC236}">
                <a16:creationId xmlns:a16="http://schemas.microsoft.com/office/drawing/2014/main" id="{80D29E63-6FF9-404B-9988-E97362D267D2}"/>
              </a:ext>
            </a:extLst>
          </p:cNvPr>
          <p:cNvSpPr/>
          <p:nvPr/>
        </p:nvSpPr>
        <p:spPr>
          <a:xfrm>
            <a:off x="5356343" y="1905000"/>
            <a:ext cx="457200" cy="514350"/>
          </a:xfrm>
          <a:prstGeom prst="downArrow">
            <a:avLst/>
          </a:prstGeom>
          <a:solidFill>
            <a:schemeClr val="accent2">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2" name="TextBox 11">
            <a:extLst>
              <a:ext uri="{FF2B5EF4-FFF2-40B4-BE49-F238E27FC236}">
                <a16:creationId xmlns:a16="http://schemas.microsoft.com/office/drawing/2014/main" id="{8BF7FBA6-B065-4F43-AF4D-9B5E48FA827C}"/>
              </a:ext>
            </a:extLst>
          </p:cNvPr>
          <p:cNvSpPr txBox="1"/>
          <p:nvPr/>
        </p:nvSpPr>
        <p:spPr>
          <a:xfrm>
            <a:off x="4670543" y="1533929"/>
            <a:ext cx="1806457" cy="300082"/>
          </a:xfrm>
          <a:prstGeom prst="rect">
            <a:avLst/>
          </a:prstGeom>
          <a:noFill/>
        </p:spPr>
        <p:txBody>
          <a:bodyPr wrap="none" rtlCol="0">
            <a:spAutoFit/>
          </a:bodyPr>
          <a:lstStyle/>
          <a:p>
            <a:r>
              <a:rPr lang="en-US" sz="1350" dirty="0"/>
              <a:t>To/From COB (its RCEs)</a:t>
            </a:r>
          </a:p>
        </p:txBody>
      </p:sp>
    </p:spTree>
    <p:extLst>
      <p:ext uri="{BB962C8B-B14F-4D97-AF65-F5344CB8AC3E}">
        <p14:creationId xmlns:p14="http://schemas.microsoft.com/office/powerpoint/2010/main" val="2463688478"/>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Software</a:t>
            </a:r>
          </a:p>
        </p:txBody>
      </p:sp>
    </p:spTree>
    <p:extLst>
      <p:ext uri="{BB962C8B-B14F-4D97-AF65-F5344CB8AC3E}">
        <p14:creationId xmlns:p14="http://schemas.microsoft.com/office/powerpoint/2010/main" val="73046175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3E3EE04A-A874-AA4B-B02E-2C034353CE8B}"/>
              </a:ext>
            </a:extLst>
          </p:cNvPr>
          <p:cNvSpPr txBox="1">
            <a:spLocks/>
          </p:cNvSpPr>
          <p:nvPr/>
        </p:nvSpPr>
        <p:spPr bwMode="auto">
          <a:xfrm>
            <a:off x="4857750" y="1505365"/>
            <a:ext cx="4133850" cy="2361785"/>
          </a:xfrm>
          <a:prstGeom prst="rect">
            <a:avLst/>
          </a:prstGeom>
          <a:solidFill>
            <a:srgbClr val="FFFFFF"/>
          </a:solidFill>
          <a:ln w="9525">
            <a:solidFill>
              <a:srgbClr val="000000"/>
            </a:solidFill>
            <a:miter lim="800000"/>
            <a:headEnd/>
            <a:tailEnd/>
          </a:ln>
        </p:spPr>
        <p:txBody>
          <a:bodyPr vert="horz" wrap="square" lIns="68580" tIns="34290" rIns="68580" bIns="34290" numCol="1" anchor="t" anchorCtr="0" compatLnSpc="1">
            <a:prstTxWarp prst="textNoShape">
              <a:avLst/>
            </a:prstTxWarp>
            <a:normAutofit fontScale="92500" lnSpcReduction="1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1500" dirty="0">
                <a:latin typeface="Calibri" charset="0"/>
              </a:rPr>
              <a:t>The Image Store buffers </a:t>
            </a:r>
            <a:r>
              <a:rPr lang="en-US" sz="1500" i="1" dirty="0">
                <a:latin typeface="Calibri" charset="0"/>
              </a:rPr>
              <a:t>Images</a:t>
            </a:r>
            <a:r>
              <a:rPr lang="en-US" sz="1500" dirty="0">
                <a:latin typeface="Calibri" charset="0"/>
              </a:rPr>
              <a:t> </a:t>
            </a:r>
          </a:p>
          <a:p>
            <a:pPr marL="0" indent="0">
              <a:buNone/>
            </a:pPr>
            <a:r>
              <a:rPr lang="en-US" sz="1500" dirty="0">
                <a:latin typeface="Calibri" charset="0"/>
              </a:rPr>
              <a:t>Data accessible only </a:t>
            </a:r>
            <a:r>
              <a:rPr lang="en-US" sz="1500" i="1" dirty="0">
                <a:latin typeface="Calibri" charset="0"/>
              </a:rPr>
              <a:t>after </a:t>
            </a:r>
            <a:r>
              <a:rPr lang="en-US" sz="1500" dirty="0">
                <a:latin typeface="Calibri" charset="0"/>
              </a:rPr>
              <a:t>committed</a:t>
            </a:r>
          </a:p>
          <a:p>
            <a:pPr marL="0" indent="0">
              <a:buNone/>
            </a:pPr>
            <a:r>
              <a:rPr lang="en-US" sz="1500" dirty="0"/>
              <a:t>Images sort naturally into </a:t>
            </a:r>
            <a:r>
              <a:rPr lang="en-US" sz="1500" i="1" dirty="0"/>
              <a:t>2 </a:t>
            </a:r>
            <a:r>
              <a:rPr lang="en-US" sz="1500" dirty="0"/>
              <a:t>epochs:</a:t>
            </a:r>
          </a:p>
          <a:p>
            <a:pPr lvl="1"/>
            <a:r>
              <a:rPr lang="en-US" sz="1500" dirty="0"/>
              <a:t>While </a:t>
            </a:r>
            <a:r>
              <a:rPr lang="en-US" sz="1500" u="sng" dirty="0"/>
              <a:t>filling</a:t>
            </a:r>
            <a:r>
              <a:rPr lang="en-US" sz="1500" dirty="0"/>
              <a:t>  (only one)</a:t>
            </a:r>
          </a:p>
          <a:p>
            <a:pPr lvl="1"/>
            <a:r>
              <a:rPr lang="en-US" sz="1500" dirty="0"/>
              <a:t>While </a:t>
            </a:r>
            <a:r>
              <a:rPr lang="en-US" sz="1500" u="sng" dirty="0"/>
              <a:t>resident</a:t>
            </a:r>
            <a:r>
              <a:rPr lang="en-US" sz="1500" dirty="0"/>
              <a:t> (many)</a:t>
            </a:r>
          </a:p>
          <a:p>
            <a:pPr marL="0" indent="0">
              <a:buNone/>
            </a:pPr>
            <a:r>
              <a:rPr lang="en-US" sz="1500" dirty="0"/>
              <a:t>Access is provided in </a:t>
            </a:r>
            <a:r>
              <a:rPr lang="en-US" sz="1500" i="1" dirty="0"/>
              <a:t>either</a:t>
            </a:r>
            <a:r>
              <a:rPr lang="en-US" sz="1500" dirty="0"/>
              <a:t> epoch:</a:t>
            </a:r>
          </a:p>
          <a:p>
            <a:pPr lvl="1"/>
            <a:r>
              <a:rPr lang="en-US" sz="1500" u="sng" dirty="0"/>
              <a:t>Filling</a:t>
            </a:r>
            <a:r>
              <a:rPr lang="en-US" sz="1500" dirty="0"/>
              <a:t> satisfies real-time, low latency requirements</a:t>
            </a:r>
          </a:p>
          <a:p>
            <a:pPr lvl="1"/>
            <a:r>
              <a:rPr lang="en-US" sz="1500" u="sng" dirty="0"/>
              <a:t>Resident</a:t>
            </a:r>
            <a:r>
              <a:rPr lang="en-US" sz="1500" dirty="0"/>
              <a:t> images are randomly accessible through an image </a:t>
            </a:r>
            <a:r>
              <a:rPr lang="en-US" sz="1500" u="sng" dirty="0"/>
              <a:t>catalog</a:t>
            </a:r>
          </a:p>
          <a:p>
            <a:pPr lvl="1"/>
            <a:endParaRPr lang="en-US" sz="1500" dirty="0"/>
          </a:p>
        </p:txBody>
      </p:sp>
      <p:sp>
        <p:nvSpPr>
          <p:cNvPr id="2" name="Title 1">
            <a:extLst>
              <a:ext uri="{FF2B5EF4-FFF2-40B4-BE49-F238E27FC236}">
                <a16:creationId xmlns:a16="http://schemas.microsoft.com/office/drawing/2014/main" id="{F5F31179-8AA6-954E-9632-DE01E2A6BCB8}"/>
              </a:ext>
            </a:extLst>
          </p:cNvPr>
          <p:cNvSpPr>
            <a:spLocks noGrp="1"/>
          </p:cNvSpPr>
          <p:nvPr>
            <p:ph type="title"/>
          </p:nvPr>
        </p:nvSpPr>
        <p:spPr>
          <a:xfrm>
            <a:off x="1143000" y="114300"/>
            <a:ext cx="6324600" cy="417910"/>
          </a:xfrm>
        </p:spPr>
        <p:txBody>
          <a:bodyPr/>
          <a:lstStyle/>
          <a:p>
            <a:r>
              <a:rPr lang="en-US" dirty="0"/>
              <a:t>The </a:t>
            </a:r>
            <a:r>
              <a:rPr lang="en-US" u="sng" dirty="0"/>
              <a:t>bucket</a:t>
            </a:r>
            <a:r>
              <a:rPr lang="en-US" dirty="0"/>
              <a:t> is the unit in which data are stored</a:t>
            </a:r>
          </a:p>
        </p:txBody>
      </p:sp>
      <p:pic>
        <p:nvPicPr>
          <p:cNvPr id="4" name="Picture 3" descr="IMAGE.png">
            <a:extLst>
              <a:ext uri="{FF2B5EF4-FFF2-40B4-BE49-F238E27FC236}">
                <a16:creationId xmlns:a16="http://schemas.microsoft.com/office/drawing/2014/main" id="{B21EDD41-5027-B041-B8B6-812FD92CBF46}"/>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225110" y="1028700"/>
            <a:ext cx="3589199" cy="3608190"/>
          </a:xfrm>
          <a:prstGeom prst="rect">
            <a:avLst/>
          </a:prstGeom>
        </p:spPr>
      </p:pic>
      <p:sp>
        <p:nvSpPr>
          <p:cNvPr id="5" name="Rectangular Callout 4">
            <a:extLst>
              <a:ext uri="{FF2B5EF4-FFF2-40B4-BE49-F238E27FC236}">
                <a16:creationId xmlns:a16="http://schemas.microsoft.com/office/drawing/2014/main" id="{BE85DEFA-8C15-974A-8C5E-8263713E5F61}"/>
              </a:ext>
            </a:extLst>
          </p:cNvPr>
          <p:cNvSpPr/>
          <p:nvPr/>
        </p:nvSpPr>
        <p:spPr bwMode="auto">
          <a:xfrm>
            <a:off x="1485900" y="4465440"/>
            <a:ext cx="685396" cy="319168"/>
          </a:xfrm>
          <a:prstGeom prst="wedgeRectCallout">
            <a:avLst>
              <a:gd name="adj1" fmla="val -67012"/>
              <a:gd name="adj2" fmla="val -129138"/>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975" dirty="0"/>
              <a:t>Should be 7 days!</a:t>
            </a:r>
          </a:p>
        </p:txBody>
      </p:sp>
    </p:spTree>
    <p:extLst>
      <p:ext uri="{BB962C8B-B14F-4D97-AF65-F5344CB8AC3E}">
        <p14:creationId xmlns:p14="http://schemas.microsoft.com/office/powerpoint/2010/main" val="205734153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F31179-8AA6-954E-9632-DE01E2A6BCB8}"/>
              </a:ext>
            </a:extLst>
          </p:cNvPr>
          <p:cNvSpPr>
            <a:spLocks noGrp="1"/>
          </p:cNvSpPr>
          <p:nvPr>
            <p:ph type="title"/>
          </p:nvPr>
        </p:nvSpPr>
        <p:spPr>
          <a:xfrm>
            <a:off x="1277110" y="107904"/>
            <a:ext cx="6105407" cy="417910"/>
          </a:xfrm>
        </p:spPr>
        <p:txBody>
          <a:bodyPr/>
          <a:lstStyle/>
          <a:p>
            <a:r>
              <a:rPr lang="en-US" dirty="0"/>
              <a:t>The </a:t>
            </a:r>
            <a:r>
              <a:rPr lang="en-US" u="sng" dirty="0"/>
              <a:t>sources</a:t>
            </a:r>
            <a:r>
              <a:rPr lang="en-US" dirty="0"/>
              <a:t> of an image are stored in parallel </a:t>
            </a:r>
          </a:p>
        </p:txBody>
      </p:sp>
      <p:sp>
        <p:nvSpPr>
          <p:cNvPr id="135" name="Slide Number Placeholder 2">
            <a:extLst>
              <a:ext uri="{FF2B5EF4-FFF2-40B4-BE49-F238E27FC236}">
                <a16:creationId xmlns:a16="http://schemas.microsoft.com/office/drawing/2014/main" id="{33ECE5FF-366E-ED4D-A441-939D0B2F05EC}"/>
              </a:ext>
            </a:extLst>
          </p:cNvPr>
          <p:cNvSpPr txBox="1">
            <a:spLocks/>
          </p:cNvSpPr>
          <p:nvPr/>
        </p:nvSpPr>
        <p:spPr>
          <a:xfrm>
            <a:off x="1143000" y="0"/>
            <a:ext cx="0" cy="0"/>
          </a:xfrm>
        </p:spPr>
        <p:txBody>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endParaRPr lang="en-US" sz="1350" dirty="0"/>
          </a:p>
        </p:txBody>
      </p:sp>
      <p:grpSp>
        <p:nvGrpSpPr>
          <p:cNvPr id="136" name="Group 135">
            <a:extLst>
              <a:ext uri="{FF2B5EF4-FFF2-40B4-BE49-F238E27FC236}">
                <a16:creationId xmlns:a16="http://schemas.microsoft.com/office/drawing/2014/main" id="{60F402EB-97B9-1C4F-9A7D-8AB797882C10}"/>
              </a:ext>
            </a:extLst>
          </p:cNvPr>
          <p:cNvGrpSpPr/>
          <p:nvPr/>
        </p:nvGrpSpPr>
        <p:grpSpPr>
          <a:xfrm>
            <a:off x="1169567" y="983116"/>
            <a:ext cx="6709907" cy="3679228"/>
            <a:chOff x="150881" y="1283642"/>
            <a:chExt cx="8946543" cy="4905637"/>
          </a:xfrm>
        </p:grpSpPr>
        <p:sp>
          <p:nvSpPr>
            <p:cNvPr id="137" name="Rectangle 136">
              <a:extLst>
                <a:ext uri="{FF2B5EF4-FFF2-40B4-BE49-F238E27FC236}">
                  <a16:creationId xmlns:a16="http://schemas.microsoft.com/office/drawing/2014/main" id="{4BC11D32-5146-6746-B37A-DD0E5A7ACCB0}"/>
                </a:ext>
              </a:extLst>
            </p:cNvPr>
            <p:cNvSpPr/>
            <p:nvPr/>
          </p:nvSpPr>
          <p:spPr>
            <a:xfrm>
              <a:off x="1059485" y="3051056"/>
              <a:ext cx="8010248" cy="2898542"/>
            </a:xfrm>
            <a:prstGeom prst="rect">
              <a:avLst/>
            </a:prstGeom>
            <a:pattFill prst="pct40">
              <a:fgClr>
                <a:srgbClr val="8FB7D5"/>
              </a:fgClr>
              <a:bgClr>
                <a:prstClr val="white"/>
              </a:bgClr>
            </a:patt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38" name="Rectangle 137">
              <a:extLst>
                <a:ext uri="{FF2B5EF4-FFF2-40B4-BE49-F238E27FC236}">
                  <a16:creationId xmlns:a16="http://schemas.microsoft.com/office/drawing/2014/main" id="{3F246336-35DE-974D-804A-92DF981F76EA}"/>
                </a:ext>
              </a:extLst>
            </p:cNvPr>
            <p:cNvSpPr/>
            <p:nvPr/>
          </p:nvSpPr>
          <p:spPr>
            <a:xfrm>
              <a:off x="1059485" y="1473815"/>
              <a:ext cx="8010248" cy="978017"/>
            </a:xfrm>
            <a:prstGeom prst="rect">
              <a:avLst/>
            </a:prstGeom>
            <a:pattFill prst="pct25">
              <a:fgClr>
                <a:srgbClr val="8FB7D5"/>
              </a:fgClr>
              <a:bgClr>
                <a:prstClr val="white"/>
              </a:bgClr>
            </a:patt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grpSp>
          <p:nvGrpSpPr>
            <p:cNvPr id="139" name="Group 138">
              <a:extLst>
                <a:ext uri="{FF2B5EF4-FFF2-40B4-BE49-F238E27FC236}">
                  <a16:creationId xmlns:a16="http://schemas.microsoft.com/office/drawing/2014/main" id="{4F62A779-8663-F249-9E2C-5B12151E2A8A}"/>
                </a:ext>
              </a:extLst>
            </p:cNvPr>
            <p:cNvGrpSpPr/>
            <p:nvPr/>
          </p:nvGrpSpPr>
          <p:grpSpPr>
            <a:xfrm>
              <a:off x="1585729" y="3300373"/>
              <a:ext cx="919692" cy="364933"/>
              <a:chOff x="1342354" y="2703534"/>
              <a:chExt cx="919692" cy="364933"/>
            </a:xfrm>
          </p:grpSpPr>
          <p:sp>
            <p:nvSpPr>
              <p:cNvPr id="252" name="Rectangle 251">
                <a:extLst>
                  <a:ext uri="{FF2B5EF4-FFF2-40B4-BE49-F238E27FC236}">
                    <a16:creationId xmlns:a16="http://schemas.microsoft.com/office/drawing/2014/main" id="{F537A9E8-1782-894F-B1B3-7CF0672D3722}"/>
                  </a:ext>
                </a:extLst>
              </p:cNvPr>
              <p:cNvSpPr/>
              <p:nvPr/>
            </p:nvSpPr>
            <p:spPr>
              <a:xfrm>
                <a:off x="1342354" y="2703534"/>
                <a:ext cx="919692" cy="3649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53" name="TextBox 252">
                <a:extLst>
                  <a:ext uri="{FF2B5EF4-FFF2-40B4-BE49-F238E27FC236}">
                    <a16:creationId xmlns:a16="http://schemas.microsoft.com/office/drawing/2014/main" id="{4463BF5F-E79D-754F-970B-AC6CEFFC0C8E}"/>
                  </a:ext>
                </a:extLst>
              </p:cNvPr>
              <p:cNvSpPr txBox="1"/>
              <p:nvPr/>
            </p:nvSpPr>
            <p:spPr>
              <a:xfrm>
                <a:off x="1485941" y="2762890"/>
                <a:ext cx="632520" cy="276998"/>
              </a:xfrm>
              <a:prstGeom prst="rect">
                <a:avLst/>
              </a:prstGeom>
              <a:noFill/>
            </p:spPr>
            <p:txBody>
              <a:bodyPr wrap="square" rtlCol="0">
                <a:spAutoFit/>
              </a:bodyPr>
              <a:lstStyle/>
              <a:p>
                <a:r>
                  <a:rPr lang="en-US" sz="750" dirty="0"/>
                  <a:t>source</a:t>
                </a:r>
                <a:r>
                  <a:rPr lang="en-US" sz="750" i="1" baseline="-25000" dirty="0"/>
                  <a:t>0</a:t>
                </a:r>
              </a:p>
            </p:txBody>
          </p:sp>
        </p:grpSp>
        <p:grpSp>
          <p:nvGrpSpPr>
            <p:cNvPr id="140" name="Group 139">
              <a:extLst>
                <a:ext uri="{FF2B5EF4-FFF2-40B4-BE49-F238E27FC236}">
                  <a16:creationId xmlns:a16="http://schemas.microsoft.com/office/drawing/2014/main" id="{0350C0CF-FFBC-484F-A967-CC7DDB7EE096}"/>
                </a:ext>
              </a:extLst>
            </p:cNvPr>
            <p:cNvGrpSpPr/>
            <p:nvPr/>
          </p:nvGrpSpPr>
          <p:grpSpPr>
            <a:xfrm>
              <a:off x="3466505" y="3300373"/>
              <a:ext cx="919692" cy="364933"/>
              <a:chOff x="1342354" y="2703534"/>
              <a:chExt cx="919692" cy="364933"/>
            </a:xfrm>
          </p:grpSpPr>
          <p:sp>
            <p:nvSpPr>
              <p:cNvPr id="250" name="Rectangle 249">
                <a:extLst>
                  <a:ext uri="{FF2B5EF4-FFF2-40B4-BE49-F238E27FC236}">
                    <a16:creationId xmlns:a16="http://schemas.microsoft.com/office/drawing/2014/main" id="{40C758B9-9696-7C4E-9BE2-B4A5DDEB5EC5}"/>
                  </a:ext>
                </a:extLst>
              </p:cNvPr>
              <p:cNvSpPr/>
              <p:nvPr/>
            </p:nvSpPr>
            <p:spPr>
              <a:xfrm>
                <a:off x="1342354" y="2703534"/>
                <a:ext cx="919692" cy="3649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51" name="TextBox 250">
                <a:extLst>
                  <a:ext uri="{FF2B5EF4-FFF2-40B4-BE49-F238E27FC236}">
                    <a16:creationId xmlns:a16="http://schemas.microsoft.com/office/drawing/2014/main" id="{8D81E81F-1A18-044A-B674-582E326B20AB}"/>
                  </a:ext>
                </a:extLst>
              </p:cNvPr>
              <p:cNvSpPr txBox="1"/>
              <p:nvPr/>
            </p:nvSpPr>
            <p:spPr>
              <a:xfrm>
                <a:off x="1485941" y="2762890"/>
                <a:ext cx="632520" cy="276998"/>
              </a:xfrm>
              <a:prstGeom prst="rect">
                <a:avLst/>
              </a:prstGeom>
              <a:noFill/>
            </p:spPr>
            <p:txBody>
              <a:bodyPr wrap="square" rtlCol="0">
                <a:spAutoFit/>
              </a:bodyPr>
              <a:lstStyle/>
              <a:p>
                <a:r>
                  <a:rPr lang="en-US" sz="750" dirty="0"/>
                  <a:t>source</a:t>
                </a:r>
                <a:r>
                  <a:rPr lang="en-US" sz="750" i="1" baseline="-25000" dirty="0"/>
                  <a:t>1</a:t>
                </a:r>
              </a:p>
            </p:txBody>
          </p:sp>
        </p:grpSp>
        <p:grpSp>
          <p:nvGrpSpPr>
            <p:cNvPr id="141" name="Group 140">
              <a:extLst>
                <a:ext uri="{FF2B5EF4-FFF2-40B4-BE49-F238E27FC236}">
                  <a16:creationId xmlns:a16="http://schemas.microsoft.com/office/drawing/2014/main" id="{F5D64A7A-A3B7-524C-93EC-8507D4A3F7E5}"/>
                </a:ext>
              </a:extLst>
            </p:cNvPr>
            <p:cNvGrpSpPr/>
            <p:nvPr/>
          </p:nvGrpSpPr>
          <p:grpSpPr>
            <a:xfrm>
              <a:off x="5328253" y="3300373"/>
              <a:ext cx="919692" cy="364933"/>
              <a:chOff x="1342354" y="2703534"/>
              <a:chExt cx="919692" cy="364933"/>
            </a:xfrm>
          </p:grpSpPr>
          <p:sp>
            <p:nvSpPr>
              <p:cNvPr id="248" name="Rectangle 247">
                <a:extLst>
                  <a:ext uri="{FF2B5EF4-FFF2-40B4-BE49-F238E27FC236}">
                    <a16:creationId xmlns:a16="http://schemas.microsoft.com/office/drawing/2014/main" id="{20BE91D6-3477-9E49-B9E9-F8947AF3EB7A}"/>
                  </a:ext>
                </a:extLst>
              </p:cNvPr>
              <p:cNvSpPr/>
              <p:nvPr/>
            </p:nvSpPr>
            <p:spPr>
              <a:xfrm>
                <a:off x="1342354" y="2703534"/>
                <a:ext cx="919692" cy="3649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49" name="TextBox 248">
                <a:extLst>
                  <a:ext uri="{FF2B5EF4-FFF2-40B4-BE49-F238E27FC236}">
                    <a16:creationId xmlns:a16="http://schemas.microsoft.com/office/drawing/2014/main" id="{867B5582-7F3D-8741-935D-80C239DBD9A6}"/>
                  </a:ext>
                </a:extLst>
              </p:cNvPr>
              <p:cNvSpPr txBox="1"/>
              <p:nvPr/>
            </p:nvSpPr>
            <p:spPr>
              <a:xfrm>
                <a:off x="1393027" y="2762890"/>
                <a:ext cx="808197" cy="276998"/>
              </a:xfrm>
              <a:prstGeom prst="rect">
                <a:avLst/>
              </a:prstGeom>
              <a:noFill/>
            </p:spPr>
            <p:txBody>
              <a:bodyPr wrap="square" rtlCol="0">
                <a:spAutoFit/>
              </a:bodyPr>
              <a:lstStyle/>
              <a:p>
                <a:r>
                  <a:rPr lang="en-US" sz="750" dirty="0"/>
                  <a:t>Source</a:t>
                </a:r>
                <a:r>
                  <a:rPr lang="en-US" sz="750" i="1" baseline="-25000" dirty="0"/>
                  <a:t>m-1</a:t>
                </a:r>
              </a:p>
            </p:txBody>
          </p:sp>
        </p:grpSp>
        <p:grpSp>
          <p:nvGrpSpPr>
            <p:cNvPr id="142" name="Group 141">
              <a:extLst>
                <a:ext uri="{FF2B5EF4-FFF2-40B4-BE49-F238E27FC236}">
                  <a16:creationId xmlns:a16="http://schemas.microsoft.com/office/drawing/2014/main" id="{0AC47BB9-C0EB-1940-9B8A-486718290CDB}"/>
                </a:ext>
              </a:extLst>
            </p:cNvPr>
            <p:cNvGrpSpPr/>
            <p:nvPr/>
          </p:nvGrpSpPr>
          <p:grpSpPr>
            <a:xfrm>
              <a:off x="7190002" y="3300373"/>
              <a:ext cx="919692" cy="438946"/>
              <a:chOff x="1342354" y="2703534"/>
              <a:chExt cx="919692" cy="438946"/>
            </a:xfrm>
          </p:grpSpPr>
          <p:sp>
            <p:nvSpPr>
              <p:cNvPr id="246" name="Rectangle 245">
                <a:extLst>
                  <a:ext uri="{FF2B5EF4-FFF2-40B4-BE49-F238E27FC236}">
                    <a16:creationId xmlns:a16="http://schemas.microsoft.com/office/drawing/2014/main" id="{5F8C760F-D65D-6946-82A7-9E4C25BF7262}"/>
                  </a:ext>
                </a:extLst>
              </p:cNvPr>
              <p:cNvSpPr/>
              <p:nvPr/>
            </p:nvSpPr>
            <p:spPr>
              <a:xfrm>
                <a:off x="1342354" y="2703534"/>
                <a:ext cx="919692" cy="3649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47" name="TextBox 246">
                <a:extLst>
                  <a:ext uri="{FF2B5EF4-FFF2-40B4-BE49-F238E27FC236}">
                    <a16:creationId xmlns:a16="http://schemas.microsoft.com/office/drawing/2014/main" id="{5C079220-3793-A54E-A1C7-89582932143C}"/>
                  </a:ext>
                </a:extLst>
              </p:cNvPr>
              <p:cNvSpPr txBox="1"/>
              <p:nvPr/>
            </p:nvSpPr>
            <p:spPr>
              <a:xfrm>
                <a:off x="1485941" y="2762890"/>
                <a:ext cx="632520" cy="379590"/>
              </a:xfrm>
              <a:prstGeom prst="rect">
                <a:avLst/>
              </a:prstGeom>
              <a:noFill/>
            </p:spPr>
            <p:txBody>
              <a:bodyPr wrap="square" rtlCol="0">
                <a:spAutoFit/>
              </a:bodyPr>
              <a:lstStyle/>
              <a:p>
                <a:r>
                  <a:rPr lang="en-US" sz="750" dirty="0"/>
                  <a:t>source</a:t>
                </a:r>
                <a:r>
                  <a:rPr lang="en-US" sz="750" i="1" baseline="-25000" dirty="0"/>
                  <a:t>m</a:t>
                </a:r>
              </a:p>
            </p:txBody>
          </p:sp>
        </p:grpSp>
        <p:grpSp>
          <p:nvGrpSpPr>
            <p:cNvPr id="143" name="Group 142">
              <a:extLst>
                <a:ext uri="{FF2B5EF4-FFF2-40B4-BE49-F238E27FC236}">
                  <a16:creationId xmlns:a16="http://schemas.microsoft.com/office/drawing/2014/main" id="{C2860D4A-A607-E043-ACBE-D88A116D1711}"/>
                </a:ext>
              </a:extLst>
            </p:cNvPr>
            <p:cNvGrpSpPr/>
            <p:nvPr/>
          </p:nvGrpSpPr>
          <p:grpSpPr>
            <a:xfrm>
              <a:off x="4239193" y="1582489"/>
              <a:ext cx="1236066" cy="726720"/>
              <a:chOff x="3987889" y="1650409"/>
              <a:chExt cx="1236066" cy="726720"/>
            </a:xfrm>
          </p:grpSpPr>
          <p:sp>
            <p:nvSpPr>
              <p:cNvPr id="244" name="Rectangle 243">
                <a:extLst>
                  <a:ext uri="{FF2B5EF4-FFF2-40B4-BE49-F238E27FC236}">
                    <a16:creationId xmlns:a16="http://schemas.microsoft.com/office/drawing/2014/main" id="{BBF6FB16-EF44-F547-8D43-FEF260EA0BC9}"/>
                  </a:ext>
                </a:extLst>
              </p:cNvPr>
              <p:cNvSpPr/>
              <p:nvPr/>
            </p:nvSpPr>
            <p:spPr>
              <a:xfrm>
                <a:off x="3987889" y="1650409"/>
                <a:ext cx="1236066" cy="726720"/>
              </a:xfrm>
              <a:prstGeom prst="rect">
                <a:avLst/>
              </a:prstGeom>
              <a:solidFill>
                <a:srgbClr val="FFFFFF"/>
              </a:solidFill>
              <a:ln>
                <a:solidFill>
                  <a:schemeClr val="tx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45" name="TextBox 244">
                <a:extLst>
                  <a:ext uri="{FF2B5EF4-FFF2-40B4-BE49-F238E27FC236}">
                    <a16:creationId xmlns:a16="http://schemas.microsoft.com/office/drawing/2014/main" id="{87CBE603-D86C-A34E-BE3C-13E87DAF5948}"/>
                  </a:ext>
                </a:extLst>
              </p:cNvPr>
              <p:cNvSpPr txBox="1"/>
              <p:nvPr/>
            </p:nvSpPr>
            <p:spPr>
              <a:xfrm>
                <a:off x="4167341" y="1875270"/>
                <a:ext cx="868186" cy="307776"/>
              </a:xfrm>
              <a:prstGeom prst="rect">
                <a:avLst/>
              </a:prstGeom>
              <a:noFill/>
            </p:spPr>
            <p:txBody>
              <a:bodyPr wrap="none" rtlCol="0">
                <a:spAutoFit/>
              </a:bodyPr>
              <a:lstStyle/>
              <a:p>
                <a:r>
                  <a:rPr lang="en-US" sz="900" dirty="0"/>
                  <a:t>Image</a:t>
                </a:r>
                <a:r>
                  <a:rPr lang="en-US" sz="900" i="1" baseline="-25000" dirty="0"/>
                  <a:t>name</a:t>
                </a:r>
              </a:p>
            </p:txBody>
          </p:sp>
        </p:grpSp>
        <p:cxnSp>
          <p:nvCxnSpPr>
            <p:cNvPr id="144" name="Elbow Connector 143">
              <a:extLst>
                <a:ext uri="{FF2B5EF4-FFF2-40B4-BE49-F238E27FC236}">
                  <a16:creationId xmlns:a16="http://schemas.microsoft.com/office/drawing/2014/main" id="{2392CC97-1405-3240-AABE-4FB70A57466F}"/>
                </a:ext>
              </a:extLst>
            </p:cNvPr>
            <p:cNvCxnSpPr/>
            <p:nvPr/>
          </p:nvCxnSpPr>
          <p:spPr>
            <a:xfrm rot="5400000">
              <a:off x="3800508" y="2441839"/>
              <a:ext cx="957209" cy="705522"/>
            </a:xfrm>
            <a:prstGeom prst="bentConnector3">
              <a:avLst>
                <a:gd name="adj1" fmla="val 63481"/>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45" name="Elbow Connector 144">
              <a:extLst>
                <a:ext uri="{FF2B5EF4-FFF2-40B4-BE49-F238E27FC236}">
                  <a16:creationId xmlns:a16="http://schemas.microsoft.com/office/drawing/2014/main" id="{68C36E0C-3097-E54D-BEA0-BB13D7769D1E}"/>
                </a:ext>
              </a:extLst>
            </p:cNvPr>
            <p:cNvCxnSpPr/>
            <p:nvPr/>
          </p:nvCxnSpPr>
          <p:spPr>
            <a:xfrm rot="16200000" flipH="1">
              <a:off x="4952097" y="2464371"/>
              <a:ext cx="984378" cy="687626"/>
            </a:xfrm>
            <a:prstGeom prst="bentConnector3">
              <a:avLst>
                <a:gd name="adj1" fmla="val 60349"/>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46" name="Elbow Connector 145">
              <a:extLst>
                <a:ext uri="{FF2B5EF4-FFF2-40B4-BE49-F238E27FC236}">
                  <a16:creationId xmlns:a16="http://schemas.microsoft.com/office/drawing/2014/main" id="{38BDE22F-3AF3-054A-93E2-4898DB4AEDA1}"/>
                </a:ext>
              </a:extLst>
            </p:cNvPr>
            <p:cNvCxnSpPr/>
            <p:nvPr/>
          </p:nvCxnSpPr>
          <p:spPr>
            <a:xfrm rot="16200000" flipV="1">
              <a:off x="5812291" y="1408475"/>
              <a:ext cx="977580" cy="2792622"/>
            </a:xfrm>
            <a:prstGeom prst="bentConnector3">
              <a:avLst>
                <a:gd name="adj1" fmla="val 68064"/>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cxnSp>
          <p:nvCxnSpPr>
            <p:cNvPr id="147" name="Elbow Connector 146">
              <a:extLst>
                <a:ext uri="{FF2B5EF4-FFF2-40B4-BE49-F238E27FC236}">
                  <a16:creationId xmlns:a16="http://schemas.microsoft.com/office/drawing/2014/main" id="{7C6BDBB8-7667-E44A-BD64-9692DE55096C}"/>
                </a:ext>
              </a:extLst>
            </p:cNvPr>
            <p:cNvCxnSpPr/>
            <p:nvPr/>
          </p:nvCxnSpPr>
          <p:spPr>
            <a:xfrm rot="5400000" flipH="1" flipV="1">
              <a:off x="2949235" y="1408474"/>
              <a:ext cx="977580" cy="2792622"/>
            </a:xfrm>
            <a:prstGeom prst="bentConnector3">
              <a:avLst>
                <a:gd name="adj1" fmla="val 68064"/>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148" name="Group 147">
              <a:extLst>
                <a:ext uri="{FF2B5EF4-FFF2-40B4-BE49-F238E27FC236}">
                  <a16:creationId xmlns:a16="http://schemas.microsoft.com/office/drawing/2014/main" id="{45B0CDA9-A24E-9248-AEB4-8DC95338B7CC}"/>
                </a:ext>
              </a:extLst>
            </p:cNvPr>
            <p:cNvGrpSpPr/>
            <p:nvPr/>
          </p:nvGrpSpPr>
          <p:grpSpPr>
            <a:xfrm rot="16200000">
              <a:off x="4826751" y="3382993"/>
              <a:ext cx="69660" cy="255210"/>
              <a:chOff x="6222352" y="3254376"/>
              <a:chExt cx="75261" cy="284160"/>
            </a:xfrm>
          </p:grpSpPr>
          <p:sp>
            <p:nvSpPr>
              <p:cNvPr id="241" name="Oval 240">
                <a:extLst>
                  <a:ext uri="{FF2B5EF4-FFF2-40B4-BE49-F238E27FC236}">
                    <a16:creationId xmlns:a16="http://schemas.microsoft.com/office/drawing/2014/main" id="{3A815A43-7FBD-C644-AB63-4FCFBFF9A31A}"/>
                  </a:ext>
                </a:extLst>
              </p:cNvPr>
              <p:cNvSpPr/>
              <p:nvPr/>
            </p:nvSpPr>
            <p:spPr bwMode="auto">
              <a:xfrm>
                <a:off x="6222352" y="32543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42" name="Oval 241">
                <a:extLst>
                  <a:ext uri="{FF2B5EF4-FFF2-40B4-BE49-F238E27FC236}">
                    <a16:creationId xmlns:a16="http://schemas.microsoft.com/office/drawing/2014/main" id="{41CA41E2-31DD-BC41-91E5-1E9953086D4E}"/>
                  </a:ext>
                </a:extLst>
              </p:cNvPr>
              <p:cNvSpPr/>
              <p:nvPr/>
            </p:nvSpPr>
            <p:spPr bwMode="auto">
              <a:xfrm>
                <a:off x="6222352" y="33559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43" name="Oval 242">
                <a:extLst>
                  <a:ext uri="{FF2B5EF4-FFF2-40B4-BE49-F238E27FC236}">
                    <a16:creationId xmlns:a16="http://schemas.microsoft.com/office/drawing/2014/main" id="{ADF9A6A7-43B2-2D48-9D69-8FA31B331132}"/>
                  </a:ext>
                </a:extLst>
              </p:cNvPr>
              <p:cNvSpPr/>
              <p:nvPr/>
            </p:nvSpPr>
            <p:spPr bwMode="auto">
              <a:xfrm>
                <a:off x="6222352" y="34575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sp>
          <p:nvSpPr>
            <p:cNvPr id="149" name="TextBox 148">
              <a:extLst>
                <a:ext uri="{FF2B5EF4-FFF2-40B4-BE49-F238E27FC236}">
                  <a16:creationId xmlns:a16="http://schemas.microsoft.com/office/drawing/2014/main" id="{0B7CD97D-A188-1045-B235-F7A417390F77}"/>
                </a:ext>
              </a:extLst>
            </p:cNvPr>
            <p:cNvSpPr txBox="1"/>
            <p:nvPr/>
          </p:nvSpPr>
          <p:spPr>
            <a:xfrm>
              <a:off x="8457933" y="1824325"/>
              <a:ext cx="639491" cy="307776"/>
            </a:xfrm>
            <a:prstGeom prst="rect">
              <a:avLst/>
            </a:prstGeom>
            <a:noFill/>
          </p:spPr>
          <p:txBody>
            <a:bodyPr wrap="none" rtlCol="0">
              <a:spAutoFit/>
            </a:bodyPr>
            <a:lstStyle/>
            <a:p>
              <a:r>
                <a:rPr lang="en-US" sz="900" b="1" dirty="0"/>
                <a:t>Image</a:t>
              </a:r>
            </a:p>
          </p:txBody>
        </p:sp>
        <p:sp>
          <p:nvSpPr>
            <p:cNvPr id="150" name="TextBox 149">
              <a:extLst>
                <a:ext uri="{FF2B5EF4-FFF2-40B4-BE49-F238E27FC236}">
                  <a16:creationId xmlns:a16="http://schemas.microsoft.com/office/drawing/2014/main" id="{E3084864-5DA5-EA42-A38F-50C9BCFA804A}"/>
                </a:ext>
              </a:extLst>
            </p:cNvPr>
            <p:cNvSpPr txBox="1"/>
            <p:nvPr/>
          </p:nvSpPr>
          <p:spPr>
            <a:xfrm>
              <a:off x="8380989" y="3345684"/>
              <a:ext cx="682239" cy="307776"/>
            </a:xfrm>
            <a:prstGeom prst="rect">
              <a:avLst/>
            </a:prstGeom>
            <a:noFill/>
          </p:spPr>
          <p:txBody>
            <a:bodyPr wrap="none" rtlCol="0">
              <a:spAutoFit/>
            </a:bodyPr>
            <a:lstStyle/>
            <a:p>
              <a:r>
                <a:rPr lang="en-US" sz="900" b="1" dirty="0"/>
                <a:t>Source</a:t>
              </a:r>
            </a:p>
          </p:txBody>
        </p:sp>
        <p:sp>
          <p:nvSpPr>
            <p:cNvPr id="151" name="TextBox 150">
              <a:extLst>
                <a:ext uri="{FF2B5EF4-FFF2-40B4-BE49-F238E27FC236}">
                  <a16:creationId xmlns:a16="http://schemas.microsoft.com/office/drawing/2014/main" id="{2793AEA0-EAF1-064D-9F75-4BD22B6B0982}"/>
                </a:ext>
              </a:extLst>
            </p:cNvPr>
            <p:cNvSpPr txBox="1"/>
            <p:nvPr/>
          </p:nvSpPr>
          <p:spPr>
            <a:xfrm>
              <a:off x="8415379" y="4788935"/>
              <a:ext cx="648040" cy="307776"/>
            </a:xfrm>
            <a:prstGeom prst="rect">
              <a:avLst/>
            </a:prstGeom>
            <a:noFill/>
          </p:spPr>
          <p:txBody>
            <a:bodyPr wrap="none" rtlCol="0">
              <a:spAutoFit/>
            </a:bodyPr>
            <a:lstStyle/>
            <a:p>
              <a:r>
                <a:rPr lang="en-US" sz="900" b="1" dirty="0"/>
                <a:t>Pixels </a:t>
              </a:r>
            </a:p>
          </p:txBody>
        </p:sp>
        <p:cxnSp>
          <p:nvCxnSpPr>
            <p:cNvPr id="152" name="Straight Arrow Connector 151">
              <a:extLst>
                <a:ext uri="{FF2B5EF4-FFF2-40B4-BE49-F238E27FC236}">
                  <a16:creationId xmlns:a16="http://schemas.microsoft.com/office/drawing/2014/main" id="{20ABAFAD-1C33-3240-A323-D6D394E089F7}"/>
                </a:ext>
              </a:extLst>
            </p:cNvPr>
            <p:cNvCxnSpPr/>
            <p:nvPr/>
          </p:nvCxnSpPr>
          <p:spPr>
            <a:xfrm flipH="1">
              <a:off x="346370" y="1582489"/>
              <a:ext cx="47543" cy="4305983"/>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sp>
          <p:nvSpPr>
            <p:cNvPr id="153" name="TextBox 152">
              <a:extLst>
                <a:ext uri="{FF2B5EF4-FFF2-40B4-BE49-F238E27FC236}">
                  <a16:creationId xmlns:a16="http://schemas.microsoft.com/office/drawing/2014/main" id="{7756B0AE-9852-EE42-B352-4D683FDAF2B5}"/>
                </a:ext>
              </a:extLst>
            </p:cNvPr>
            <p:cNvSpPr txBox="1"/>
            <p:nvPr/>
          </p:nvSpPr>
          <p:spPr>
            <a:xfrm>
              <a:off x="205217" y="1283642"/>
              <a:ext cx="387120" cy="338555"/>
            </a:xfrm>
            <a:prstGeom prst="rect">
              <a:avLst/>
            </a:prstGeom>
            <a:noFill/>
          </p:spPr>
          <p:txBody>
            <a:bodyPr wrap="square" rtlCol="0">
              <a:spAutoFit/>
            </a:bodyPr>
            <a:lstStyle/>
            <a:p>
              <a:r>
                <a:rPr lang="en-US" sz="1050" i="1" dirty="0"/>
                <a:t>t</a:t>
              </a:r>
              <a:r>
                <a:rPr lang="en-US" sz="1050" i="1" baseline="-25000" dirty="0"/>
                <a:t>0</a:t>
              </a:r>
            </a:p>
          </p:txBody>
        </p:sp>
        <p:sp>
          <p:nvSpPr>
            <p:cNvPr id="154" name="TextBox 153">
              <a:extLst>
                <a:ext uri="{FF2B5EF4-FFF2-40B4-BE49-F238E27FC236}">
                  <a16:creationId xmlns:a16="http://schemas.microsoft.com/office/drawing/2014/main" id="{43E18DE2-9AF2-DF4D-8CC0-7C2FC5A46BB8}"/>
                </a:ext>
              </a:extLst>
            </p:cNvPr>
            <p:cNvSpPr txBox="1"/>
            <p:nvPr/>
          </p:nvSpPr>
          <p:spPr>
            <a:xfrm>
              <a:off x="150881" y="5850724"/>
              <a:ext cx="387120" cy="338555"/>
            </a:xfrm>
            <a:prstGeom prst="rect">
              <a:avLst/>
            </a:prstGeom>
            <a:noFill/>
          </p:spPr>
          <p:txBody>
            <a:bodyPr wrap="square" rtlCol="0">
              <a:spAutoFit/>
            </a:bodyPr>
            <a:lstStyle/>
            <a:p>
              <a:r>
                <a:rPr lang="en-US" sz="1050" i="1" dirty="0"/>
                <a:t>t</a:t>
              </a:r>
              <a:r>
                <a:rPr lang="en-US" sz="1050" i="1" baseline="-25000" dirty="0"/>
                <a:t>2</a:t>
              </a:r>
            </a:p>
          </p:txBody>
        </p:sp>
        <p:cxnSp>
          <p:nvCxnSpPr>
            <p:cNvPr id="155" name="Straight Arrow Connector 154">
              <a:extLst>
                <a:ext uri="{FF2B5EF4-FFF2-40B4-BE49-F238E27FC236}">
                  <a16:creationId xmlns:a16="http://schemas.microsoft.com/office/drawing/2014/main" id="{03EE942D-89D4-B942-A9B7-9007F4CF896A}"/>
                </a:ext>
              </a:extLst>
            </p:cNvPr>
            <p:cNvCxnSpPr/>
            <p:nvPr/>
          </p:nvCxnSpPr>
          <p:spPr>
            <a:xfrm>
              <a:off x="511896" y="3479956"/>
              <a:ext cx="751340" cy="416"/>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156" name="Straight Arrow Connector 155">
              <a:extLst>
                <a:ext uri="{FF2B5EF4-FFF2-40B4-BE49-F238E27FC236}">
                  <a16:creationId xmlns:a16="http://schemas.microsoft.com/office/drawing/2014/main" id="{3536F7BF-9AAA-2B4C-9444-B8BFF4EC2D7D}"/>
                </a:ext>
              </a:extLst>
            </p:cNvPr>
            <p:cNvCxnSpPr/>
            <p:nvPr/>
          </p:nvCxnSpPr>
          <p:spPr>
            <a:xfrm>
              <a:off x="511896" y="4573431"/>
              <a:ext cx="751340" cy="416"/>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sp>
          <p:nvSpPr>
            <p:cNvPr id="157" name="TextBox 156">
              <a:extLst>
                <a:ext uri="{FF2B5EF4-FFF2-40B4-BE49-F238E27FC236}">
                  <a16:creationId xmlns:a16="http://schemas.microsoft.com/office/drawing/2014/main" id="{526CEFE1-120B-8D46-8F45-225D86D80CE6}"/>
                </a:ext>
              </a:extLst>
            </p:cNvPr>
            <p:cNvSpPr txBox="1"/>
            <p:nvPr/>
          </p:nvSpPr>
          <p:spPr>
            <a:xfrm>
              <a:off x="461826" y="4285608"/>
              <a:ext cx="868187" cy="307776"/>
            </a:xfrm>
            <a:prstGeom prst="rect">
              <a:avLst/>
            </a:prstGeom>
            <a:noFill/>
          </p:spPr>
          <p:txBody>
            <a:bodyPr wrap="none" rtlCol="0">
              <a:spAutoFit/>
            </a:bodyPr>
            <a:lstStyle/>
            <a:p>
              <a:r>
                <a:rPr lang="en-US" sz="900" i="1" dirty="0"/>
                <a:t>in parallel</a:t>
              </a:r>
            </a:p>
          </p:txBody>
        </p:sp>
        <p:sp>
          <p:nvSpPr>
            <p:cNvPr id="158" name="TextBox 157">
              <a:extLst>
                <a:ext uri="{FF2B5EF4-FFF2-40B4-BE49-F238E27FC236}">
                  <a16:creationId xmlns:a16="http://schemas.microsoft.com/office/drawing/2014/main" id="{5AE96A56-B63E-BD44-A2C1-C56E9E2AB550}"/>
                </a:ext>
              </a:extLst>
            </p:cNvPr>
            <p:cNvSpPr txBox="1"/>
            <p:nvPr/>
          </p:nvSpPr>
          <p:spPr>
            <a:xfrm>
              <a:off x="461826" y="3188318"/>
              <a:ext cx="868187" cy="307776"/>
            </a:xfrm>
            <a:prstGeom prst="rect">
              <a:avLst/>
            </a:prstGeom>
            <a:noFill/>
          </p:spPr>
          <p:txBody>
            <a:bodyPr wrap="none" rtlCol="0">
              <a:spAutoFit/>
            </a:bodyPr>
            <a:lstStyle/>
            <a:p>
              <a:r>
                <a:rPr lang="en-US" sz="900" i="1" dirty="0"/>
                <a:t>in parallel</a:t>
              </a:r>
            </a:p>
          </p:txBody>
        </p:sp>
        <p:grpSp>
          <p:nvGrpSpPr>
            <p:cNvPr id="159" name="Group 158">
              <a:extLst>
                <a:ext uri="{FF2B5EF4-FFF2-40B4-BE49-F238E27FC236}">
                  <a16:creationId xmlns:a16="http://schemas.microsoft.com/office/drawing/2014/main" id="{7C756876-247C-3944-9D1C-FAE85F4711F5}"/>
                </a:ext>
              </a:extLst>
            </p:cNvPr>
            <p:cNvGrpSpPr/>
            <p:nvPr/>
          </p:nvGrpSpPr>
          <p:grpSpPr>
            <a:xfrm>
              <a:off x="1745013" y="3665306"/>
              <a:ext cx="601124" cy="2176410"/>
              <a:chOff x="1745013" y="3710128"/>
              <a:chExt cx="601124" cy="2176410"/>
            </a:xfrm>
          </p:grpSpPr>
          <p:cxnSp>
            <p:nvCxnSpPr>
              <p:cNvPr id="223" name="Straight Connector 222">
                <a:extLst>
                  <a:ext uri="{FF2B5EF4-FFF2-40B4-BE49-F238E27FC236}">
                    <a16:creationId xmlns:a16="http://schemas.microsoft.com/office/drawing/2014/main" id="{9FB4A346-6B0E-1547-8180-22958D681E3E}"/>
                  </a:ext>
                </a:extLst>
              </p:cNvPr>
              <p:cNvCxnSpPr>
                <a:stCxn id="252" idx="2"/>
              </p:cNvCxnSpPr>
              <p:nvPr/>
            </p:nvCxnSpPr>
            <p:spPr>
              <a:xfrm flipH="1">
                <a:off x="2042049" y="3710128"/>
                <a:ext cx="3526" cy="979599"/>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224" name="Group 223">
                <a:extLst>
                  <a:ext uri="{FF2B5EF4-FFF2-40B4-BE49-F238E27FC236}">
                    <a16:creationId xmlns:a16="http://schemas.microsoft.com/office/drawing/2014/main" id="{448046DE-7199-8141-99E2-D5EF26FEBEB5}"/>
                  </a:ext>
                </a:extLst>
              </p:cNvPr>
              <p:cNvGrpSpPr/>
              <p:nvPr/>
            </p:nvGrpSpPr>
            <p:grpSpPr>
              <a:xfrm rot="10800000">
                <a:off x="2010746" y="4856626"/>
                <a:ext cx="69660" cy="255210"/>
                <a:chOff x="6222352" y="3254376"/>
                <a:chExt cx="75261" cy="284160"/>
              </a:xfrm>
            </p:grpSpPr>
            <p:sp>
              <p:nvSpPr>
                <p:cNvPr id="238" name="Oval 237">
                  <a:extLst>
                    <a:ext uri="{FF2B5EF4-FFF2-40B4-BE49-F238E27FC236}">
                      <a16:creationId xmlns:a16="http://schemas.microsoft.com/office/drawing/2014/main" id="{54EE2798-8F19-4F4C-A353-99B50FE3FDE5}"/>
                    </a:ext>
                  </a:extLst>
                </p:cNvPr>
                <p:cNvSpPr/>
                <p:nvPr/>
              </p:nvSpPr>
              <p:spPr bwMode="auto">
                <a:xfrm>
                  <a:off x="6222352" y="32543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39" name="Oval 238">
                  <a:extLst>
                    <a:ext uri="{FF2B5EF4-FFF2-40B4-BE49-F238E27FC236}">
                      <a16:creationId xmlns:a16="http://schemas.microsoft.com/office/drawing/2014/main" id="{D9B2DB42-0DC1-1E4C-8F32-A601E446CD8B}"/>
                    </a:ext>
                  </a:extLst>
                </p:cNvPr>
                <p:cNvSpPr/>
                <p:nvPr/>
              </p:nvSpPr>
              <p:spPr bwMode="auto">
                <a:xfrm>
                  <a:off x="6222352" y="33559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40" name="Oval 239">
                  <a:extLst>
                    <a:ext uri="{FF2B5EF4-FFF2-40B4-BE49-F238E27FC236}">
                      <a16:creationId xmlns:a16="http://schemas.microsoft.com/office/drawing/2014/main" id="{72EFBAEA-B420-1048-9A4B-0294543CB7A7}"/>
                    </a:ext>
                  </a:extLst>
                </p:cNvPr>
                <p:cNvSpPr/>
                <p:nvPr/>
              </p:nvSpPr>
              <p:spPr bwMode="auto">
                <a:xfrm>
                  <a:off x="6222352" y="34575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cxnSp>
            <p:nvCxnSpPr>
              <p:cNvPr id="225" name="Straight Connector 224">
                <a:extLst>
                  <a:ext uri="{FF2B5EF4-FFF2-40B4-BE49-F238E27FC236}">
                    <a16:creationId xmlns:a16="http://schemas.microsoft.com/office/drawing/2014/main" id="{3B3A35A7-6C30-0341-82AC-340A698A5C85}"/>
                  </a:ext>
                </a:extLst>
              </p:cNvPr>
              <p:cNvCxnSpPr>
                <a:stCxn id="236" idx="0"/>
              </p:cNvCxnSpPr>
              <p:nvPr/>
            </p:nvCxnSpPr>
            <p:spPr>
              <a:xfrm flipH="1">
                <a:off x="2038521" y="5257373"/>
                <a:ext cx="7054" cy="606219"/>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226" name="Group 225">
                <a:extLst>
                  <a:ext uri="{FF2B5EF4-FFF2-40B4-BE49-F238E27FC236}">
                    <a16:creationId xmlns:a16="http://schemas.microsoft.com/office/drawing/2014/main" id="{35238841-1E0C-9D4C-88D4-8392374C7FD2}"/>
                  </a:ext>
                </a:extLst>
              </p:cNvPr>
              <p:cNvGrpSpPr/>
              <p:nvPr/>
            </p:nvGrpSpPr>
            <p:grpSpPr>
              <a:xfrm>
                <a:off x="1745013" y="5257373"/>
                <a:ext cx="601124" cy="337789"/>
                <a:chOff x="1870942" y="5264185"/>
                <a:chExt cx="601124" cy="337789"/>
              </a:xfrm>
            </p:grpSpPr>
            <p:sp>
              <p:nvSpPr>
                <p:cNvPr id="236" name="Rectangle 235">
                  <a:extLst>
                    <a:ext uri="{FF2B5EF4-FFF2-40B4-BE49-F238E27FC236}">
                      <a16:creationId xmlns:a16="http://schemas.microsoft.com/office/drawing/2014/main" id="{343EA26A-E91A-BE4C-8AA5-ACD08713CF9C}"/>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37" name="TextBox 236">
                  <a:extLst>
                    <a:ext uri="{FF2B5EF4-FFF2-40B4-BE49-F238E27FC236}">
                      <a16:creationId xmlns:a16="http://schemas.microsoft.com/office/drawing/2014/main" id="{95121DFB-805A-6B4F-87BA-CEFCC61CDA33}"/>
                    </a:ext>
                  </a:extLst>
                </p:cNvPr>
                <p:cNvSpPr txBox="1"/>
                <p:nvPr/>
              </p:nvSpPr>
              <p:spPr>
                <a:xfrm>
                  <a:off x="1912378" y="5273680"/>
                  <a:ext cx="518253" cy="328294"/>
                </a:xfrm>
                <a:prstGeom prst="rect">
                  <a:avLst/>
                </a:prstGeom>
                <a:noFill/>
              </p:spPr>
              <p:txBody>
                <a:bodyPr wrap="square" rtlCol="0">
                  <a:spAutoFit/>
                </a:bodyPr>
                <a:lstStyle/>
                <a:p>
                  <a:r>
                    <a:rPr lang="en-US" sz="600" dirty="0"/>
                    <a:t>Slice</a:t>
                  </a:r>
                  <a:r>
                    <a:rPr lang="en-US" sz="600" i="1" baseline="-25000" dirty="0"/>
                    <a:t>n-1</a:t>
                  </a:r>
                </a:p>
              </p:txBody>
            </p:sp>
          </p:grpSp>
          <p:grpSp>
            <p:nvGrpSpPr>
              <p:cNvPr id="227" name="Group 226">
                <a:extLst>
                  <a:ext uri="{FF2B5EF4-FFF2-40B4-BE49-F238E27FC236}">
                    <a16:creationId xmlns:a16="http://schemas.microsoft.com/office/drawing/2014/main" id="{88609D64-D73A-EE4D-B5EA-78DDB44AA75F}"/>
                  </a:ext>
                </a:extLst>
              </p:cNvPr>
              <p:cNvGrpSpPr/>
              <p:nvPr/>
            </p:nvGrpSpPr>
            <p:grpSpPr>
              <a:xfrm>
                <a:off x="1745013" y="4137028"/>
                <a:ext cx="601124" cy="255716"/>
                <a:chOff x="1870942" y="5264185"/>
                <a:chExt cx="601124" cy="255716"/>
              </a:xfrm>
            </p:grpSpPr>
            <p:sp>
              <p:nvSpPr>
                <p:cNvPr id="234" name="Rectangle 233">
                  <a:extLst>
                    <a:ext uri="{FF2B5EF4-FFF2-40B4-BE49-F238E27FC236}">
                      <a16:creationId xmlns:a16="http://schemas.microsoft.com/office/drawing/2014/main" id="{2A36D631-0672-0349-BD46-A7447B4378DC}"/>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35" name="TextBox 234">
                  <a:extLst>
                    <a:ext uri="{FF2B5EF4-FFF2-40B4-BE49-F238E27FC236}">
                      <a16:creationId xmlns:a16="http://schemas.microsoft.com/office/drawing/2014/main" id="{82466E0D-98A5-6342-8FE1-72A69072CFCB}"/>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0</a:t>
                  </a:r>
                </a:p>
              </p:txBody>
            </p:sp>
          </p:grpSp>
          <p:grpSp>
            <p:nvGrpSpPr>
              <p:cNvPr id="228" name="Group 227">
                <a:extLst>
                  <a:ext uri="{FF2B5EF4-FFF2-40B4-BE49-F238E27FC236}">
                    <a16:creationId xmlns:a16="http://schemas.microsoft.com/office/drawing/2014/main" id="{F7A002A9-60C0-CD44-BA47-0A4708C76163}"/>
                  </a:ext>
                </a:extLst>
              </p:cNvPr>
              <p:cNvGrpSpPr/>
              <p:nvPr/>
            </p:nvGrpSpPr>
            <p:grpSpPr>
              <a:xfrm>
                <a:off x="1745013" y="4510477"/>
                <a:ext cx="601124" cy="255716"/>
                <a:chOff x="1870942" y="5264185"/>
                <a:chExt cx="601124" cy="255716"/>
              </a:xfrm>
            </p:grpSpPr>
            <p:sp>
              <p:nvSpPr>
                <p:cNvPr id="232" name="Rectangle 231">
                  <a:extLst>
                    <a:ext uri="{FF2B5EF4-FFF2-40B4-BE49-F238E27FC236}">
                      <a16:creationId xmlns:a16="http://schemas.microsoft.com/office/drawing/2014/main" id="{5EC32640-764E-7744-8E8B-09EC8E4EF8F7}"/>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33" name="TextBox 232">
                  <a:extLst>
                    <a:ext uri="{FF2B5EF4-FFF2-40B4-BE49-F238E27FC236}">
                      <a16:creationId xmlns:a16="http://schemas.microsoft.com/office/drawing/2014/main" id="{23E6B2B6-5792-D945-9BE8-3ACD0E7338F0}"/>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1</a:t>
                  </a:r>
                </a:p>
              </p:txBody>
            </p:sp>
          </p:grpSp>
          <p:grpSp>
            <p:nvGrpSpPr>
              <p:cNvPr id="229" name="Group 228">
                <a:extLst>
                  <a:ext uri="{FF2B5EF4-FFF2-40B4-BE49-F238E27FC236}">
                    <a16:creationId xmlns:a16="http://schemas.microsoft.com/office/drawing/2014/main" id="{4CEE85F3-9DB9-9746-BAC4-F25D0DE4B4D9}"/>
                  </a:ext>
                </a:extLst>
              </p:cNvPr>
              <p:cNvGrpSpPr/>
              <p:nvPr/>
            </p:nvGrpSpPr>
            <p:grpSpPr>
              <a:xfrm>
                <a:off x="1745013" y="5630822"/>
                <a:ext cx="601124" cy="255716"/>
                <a:chOff x="1870942" y="5264185"/>
                <a:chExt cx="601124" cy="255716"/>
              </a:xfrm>
            </p:grpSpPr>
            <p:sp>
              <p:nvSpPr>
                <p:cNvPr id="230" name="Rectangle 229">
                  <a:extLst>
                    <a:ext uri="{FF2B5EF4-FFF2-40B4-BE49-F238E27FC236}">
                      <a16:creationId xmlns:a16="http://schemas.microsoft.com/office/drawing/2014/main" id="{2C28D55E-5AB0-1043-895F-2A411EB5482E}"/>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31" name="TextBox 230">
                  <a:extLst>
                    <a:ext uri="{FF2B5EF4-FFF2-40B4-BE49-F238E27FC236}">
                      <a16:creationId xmlns:a16="http://schemas.microsoft.com/office/drawing/2014/main" id="{8AAAA695-3941-F946-BD7F-ABEA21E012E9}"/>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n</a:t>
                  </a:r>
                </a:p>
              </p:txBody>
            </p:sp>
          </p:grpSp>
        </p:grpSp>
        <p:grpSp>
          <p:nvGrpSpPr>
            <p:cNvPr id="160" name="Group 159">
              <a:extLst>
                <a:ext uri="{FF2B5EF4-FFF2-40B4-BE49-F238E27FC236}">
                  <a16:creationId xmlns:a16="http://schemas.microsoft.com/office/drawing/2014/main" id="{29953DB8-1DF6-2142-B1AF-1DBDCBCD2B14}"/>
                </a:ext>
              </a:extLst>
            </p:cNvPr>
            <p:cNvGrpSpPr/>
            <p:nvPr/>
          </p:nvGrpSpPr>
          <p:grpSpPr>
            <a:xfrm>
              <a:off x="3628821" y="3674820"/>
              <a:ext cx="601124" cy="2166896"/>
              <a:chOff x="1745013" y="3719642"/>
              <a:chExt cx="601124" cy="2166896"/>
            </a:xfrm>
          </p:grpSpPr>
          <p:cxnSp>
            <p:nvCxnSpPr>
              <p:cNvPr id="205" name="Straight Connector 204">
                <a:extLst>
                  <a:ext uri="{FF2B5EF4-FFF2-40B4-BE49-F238E27FC236}">
                    <a16:creationId xmlns:a16="http://schemas.microsoft.com/office/drawing/2014/main" id="{9E9D4957-B146-A344-A5BC-FB7844057D9F}"/>
                  </a:ext>
                </a:extLst>
              </p:cNvPr>
              <p:cNvCxnSpPr/>
              <p:nvPr/>
            </p:nvCxnSpPr>
            <p:spPr>
              <a:xfrm flipH="1">
                <a:off x="2042048" y="3719642"/>
                <a:ext cx="3527" cy="1024421"/>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206" name="Group 205">
                <a:extLst>
                  <a:ext uri="{FF2B5EF4-FFF2-40B4-BE49-F238E27FC236}">
                    <a16:creationId xmlns:a16="http://schemas.microsoft.com/office/drawing/2014/main" id="{14F06522-E586-D544-B595-664F415C8432}"/>
                  </a:ext>
                </a:extLst>
              </p:cNvPr>
              <p:cNvGrpSpPr/>
              <p:nvPr/>
            </p:nvGrpSpPr>
            <p:grpSpPr>
              <a:xfrm rot="10800000">
                <a:off x="2010746" y="4856626"/>
                <a:ext cx="69660" cy="255210"/>
                <a:chOff x="6222352" y="3254376"/>
                <a:chExt cx="75261" cy="284160"/>
              </a:xfrm>
            </p:grpSpPr>
            <p:sp>
              <p:nvSpPr>
                <p:cNvPr id="220" name="Oval 219">
                  <a:extLst>
                    <a:ext uri="{FF2B5EF4-FFF2-40B4-BE49-F238E27FC236}">
                      <a16:creationId xmlns:a16="http://schemas.microsoft.com/office/drawing/2014/main" id="{1ABCAA67-036F-A448-A2A4-8D4675202E52}"/>
                    </a:ext>
                  </a:extLst>
                </p:cNvPr>
                <p:cNvSpPr/>
                <p:nvPr/>
              </p:nvSpPr>
              <p:spPr bwMode="auto">
                <a:xfrm>
                  <a:off x="6222352" y="32543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21" name="Oval 220">
                  <a:extLst>
                    <a:ext uri="{FF2B5EF4-FFF2-40B4-BE49-F238E27FC236}">
                      <a16:creationId xmlns:a16="http://schemas.microsoft.com/office/drawing/2014/main" id="{BF322DE1-DA4B-4243-BF12-3AECDD097B7B}"/>
                    </a:ext>
                  </a:extLst>
                </p:cNvPr>
                <p:cNvSpPr/>
                <p:nvPr/>
              </p:nvSpPr>
              <p:spPr bwMode="auto">
                <a:xfrm>
                  <a:off x="6222352" y="33559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22" name="Oval 221">
                  <a:extLst>
                    <a:ext uri="{FF2B5EF4-FFF2-40B4-BE49-F238E27FC236}">
                      <a16:creationId xmlns:a16="http://schemas.microsoft.com/office/drawing/2014/main" id="{E2AE830B-7933-5542-82B2-90D54DA9833C}"/>
                    </a:ext>
                  </a:extLst>
                </p:cNvPr>
                <p:cNvSpPr/>
                <p:nvPr/>
              </p:nvSpPr>
              <p:spPr bwMode="auto">
                <a:xfrm>
                  <a:off x="6222352" y="34575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cxnSp>
            <p:nvCxnSpPr>
              <p:cNvPr id="207" name="Straight Connector 206">
                <a:extLst>
                  <a:ext uri="{FF2B5EF4-FFF2-40B4-BE49-F238E27FC236}">
                    <a16:creationId xmlns:a16="http://schemas.microsoft.com/office/drawing/2014/main" id="{4D021ABC-057C-174A-9EF6-3B7C2BDD3C6F}"/>
                  </a:ext>
                </a:extLst>
              </p:cNvPr>
              <p:cNvCxnSpPr>
                <a:stCxn id="218" idx="0"/>
              </p:cNvCxnSpPr>
              <p:nvPr/>
            </p:nvCxnSpPr>
            <p:spPr>
              <a:xfrm flipH="1">
                <a:off x="2038521" y="5257373"/>
                <a:ext cx="7054" cy="606219"/>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208" name="Group 207">
                <a:extLst>
                  <a:ext uri="{FF2B5EF4-FFF2-40B4-BE49-F238E27FC236}">
                    <a16:creationId xmlns:a16="http://schemas.microsoft.com/office/drawing/2014/main" id="{E234F95F-4DCD-744D-BDF9-D56949B9CCCD}"/>
                  </a:ext>
                </a:extLst>
              </p:cNvPr>
              <p:cNvGrpSpPr/>
              <p:nvPr/>
            </p:nvGrpSpPr>
            <p:grpSpPr>
              <a:xfrm>
                <a:off x="1745013" y="5257373"/>
                <a:ext cx="601124" cy="337789"/>
                <a:chOff x="1870942" y="5264185"/>
                <a:chExt cx="601124" cy="337789"/>
              </a:xfrm>
            </p:grpSpPr>
            <p:sp>
              <p:nvSpPr>
                <p:cNvPr id="218" name="Rectangle 217">
                  <a:extLst>
                    <a:ext uri="{FF2B5EF4-FFF2-40B4-BE49-F238E27FC236}">
                      <a16:creationId xmlns:a16="http://schemas.microsoft.com/office/drawing/2014/main" id="{45E12D78-4562-4C4D-87FB-F04F51FE416A}"/>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19" name="TextBox 218">
                  <a:extLst>
                    <a:ext uri="{FF2B5EF4-FFF2-40B4-BE49-F238E27FC236}">
                      <a16:creationId xmlns:a16="http://schemas.microsoft.com/office/drawing/2014/main" id="{A61A3A3A-8EE4-514A-B0E8-AB77A9ABB601}"/>
                    </a:ext>
                  </a:extLst>
                </p:cNvPr>
                <p:cNvSpPr txBox="1"/>
                <p:nvPr/>
              </p:nvSpPr>
              <p:spPr>
                <a:xfrm>
                  <a:off x="1912378" y="5273680"/>
                  <a:ext cx="518253" cy="328294"/>
                </a:xfrm>
                <a:prstGeom prst="rect">
                  <a:avLst/>
                </a:prstGeom>
                <a:noFill/>
              </p:spPr>
              <p:txBody>
                <a:bodyPr wrap="square" rtlCol="0">
                  <a:spAutoFit/>
                </a:bodyPr>
                <a:lstStyle/>
                <a:p>
                  <a:r>
                    <a:rPr lang="en-US" sz="600" dirty="0"/>
                    <a:t>Slice</a:t>
                  </a:r>
                  <a:r>
                    <a:rPr lang="en-US" sz="600" i="1" baseline="-25000" dirty="0"/>
                    <a:t>n-1</a:t>
                  </a:r>
                </a:p>
              </p:txBody>
            </p:sp>
          </p:grpSp>
          <p:grpSp>
            <p:nvGrpSpPr>
              <p:cNvPr id="209" name="Group 208">
                <a:extLst>
                  <a:ext uri="{FF2B5EF4-FFF2-40B4-BE49-F238E27FC236}">
                    <a16:creationId xmlns:a16="http://schemas.microsoft.com/office/drawing/2014/main" id="{FBFC8C8C-8824-424B-9A45-73E65D6EFA25}"/>
                  </a:ext>
                </a:extLst>
              </p:cNvPr>
              <p:cNvGrpSpPr/>
              <p:nvPr/>
            </p:nvGrpSpPr>
            <p:grpSpPr>
              <a:xfrm>
                <a:off x="1745013" y="4137028"/>
                <a:ext cx="601124" cy="255716"/>
                <a:chOff x="1870942" y="5264185"/>
                <a:chExt cx="601124" cy="255716"/>
              </a:xfrm>
            </p:grpSpPr>
            <p:sp>
              <p:nvSpPr>
                <p:cNvPr id="216" name="Rectangle 215">
                  <a:extLst>
                    <a:ext uri="{FF2B5EF4-FFF2-40B4-BE49-F238E27FC236}">
                      <a16:creationId xmlns:a16="http://schemas.microsoft.com/office/drawing/2014/main" id="{377B9713-99A1-5A44-B3E2-D4E7EB7D6F24}"/>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17" name="TextBox 216">
                  <a:extLst>
                    <a:ext uri="{FF2B5EF4-FFF2-40B4-BE49-F238E27FC236}">
                      <a16:creationId xmlns:a16="http://schemas.microsoft.com/office/drawing/2014/main" id="{6BE409BE-FD6C-DE4E-9E92-4D2C74563CE1}"/>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0</a:t>
                  </a:r>
                </a:p>
              </p:txBody>
            </p:sp>
          </p:grpSp>
          <p:grpSp>
            <p:nvGrpSpPr>
              <p:cNvPr id="210" name="Group 209">
                <a:extLst>
                  <a:ext uri="{FF2B5EF4-FFF2-40B4-BE49-F238E27FC236}">
                    <a16:creationId xmlns:a16="http://schemas.microsoft.com/office/drawing/2014/main" id="{86C5D7F9-20B6-8545-B020-498016B732A4}"/>
                  </a:ext>
                </a:extLst>
              </p:cNvPr>
              <p:cNvGrpSpPr/>
              <p:nvPr/>
            </p:nvGrpSpPr>
            <p:grpSpPr>
              <a:xfrm>
                <a:off x="1745013" y="4510477"/>
                <a:ext cx="601124" cy="255716"/>
                <a:chOff x="1870942" y="5264185"/>
                <a:chExt cx="601124" cy="255716"/>
              </a:xfrm>
            </p:grpSpPr>
            <p:sp>
              <p:nvSpPr>
                <p:cNvPr id="214" name="Rectangle 213">
                  <a:extLst>
                    <a:ext uri="{FF2B5EF4-FFF2-40B4-BE49-F238E27FC236}">
                      <a16:creationId xmlns:a16="http://schemas.microsoft.com/office/drawing/2014/main" id="{1E4CE888-92AC-434E-B8AF-CA72044C6601}"/>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15" name="TextBox 214">
                  <a:extLst>
                    <a:ext uri="{FF2B5EF4-FFF2-40B4-BE49-F238E27FC236}">
                      <a16:creationId xmlns:a16="http://schemas.microsoft.com/office/drawing/2014/main" id="{824D3D9E-1310-0D48-B23F-46D173C751D4}"/>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1</a:t>
                  </a:r>
                </a:p>
              </p:txBody>
            </p:sp>
          </p:grpSp>
          <p:grpSp>
            <p:nvGrpSpPr>
              <p:cNvPr id="211" name="Group 210">
                <a:extLst>
                  <a:ext uri="{FF2B5EF4-FFF2-40B4-BE49-F238E27FC236}">
                    <a16:creationId xmlns:a16="http://schemas.microsoft.com/office/drawing/2014/main" id="{BC86A90F-2629-DE47-9377-1DD9210006F5}"/>
                  </a:ext>
                </a:extLst>
              </p:cNvPr>
              <p:cNvGrpSpPr/>
              <p:nvPr/>
            </p:nvGrpSpPr>
            <p:grpSpPr>
              <a:xfrm>
                <a:off x="1745013" y="5630822"/>
                <a:ext cx="601124" cy="255716"/>
                <a:chOff x="1870942" y="5264185"/>
                <a:chExt cx="601124" cy="255716"/>
              </a:xfrm>
            </p:grpSpPr>
            <p:sp>
              <p:nvSpPr>
                <p:cNvPr id="212" name="Rectangle 211">
                  <a:extLst>
                    <a:ext uri="{FF2B5EF4-FFF2-40B4-BE49-F238E27FC236}">
                      <a16:creationId xmlns:a16="http://schemas.microsoft.com/office/drawing/2014/main" id="{E6EF88F9-9E27-0946-BA74-BC550590F87A}"/>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13" name="TextBox 212">
                  <a:extLst>
                    <a:ext uri="{FF2B5EF4-FFF2-40B4-BE49-F238E27FC236}">
                      <a16:creationId xmlns:a16="http://schemas.microsoft.com/office/drawing/2014/main" id="{47FF9F2D-EBD6-2249-9080-0576A5B468A1}"/>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n</a:t>
                  </a:r>
                </a:p>
              </p:txBody>
            </p:sp>
          </p:grpSp>
        </p:grpSp>
        <p:grpSp>
          <p:nvGrpSpPr>
            <p:cNvPr id="161" name="Group 160">
              <a:extLst>
                <a:ext uri="{FF2B5EF4-FFF2-40B4-BE49-F238E27FC236}">
                  <a16:creationId xmlns:a16="http://schemas.microsoft.com/office/drawing/2014/main" id="{9A6C1162-EC34-C040-880F-A301B3BD6A25}"/>
                </a:ext>
              </a:extLst>
            </p:cNvPr>
            <p:cNvGrpSpPr/>
            <p:nvPr/>
          </p:nvGrpSpPr>
          <p:grpSpPr>
            <a:xfrm>
              <a:off x="5498171" y="3674820"/>
              <a:ext cx="601124" cy="2166896"/>
              <a:chOff x="1745013" y="3719642"/>
              <a:chExt cx="601124" cy="2166896"/>
            </a:xfrm>
          </p:grpSpPr>
          <p:cxnSp>
            <p:nvCxnSpPr>
              <p:cNvPr id="187" name="Straight Connector 186">
                <a:extLst>
                  <a:ext uri="{FF2B5EF4-FFF2-40B4-BE49-F238E27FC236}">
                    <a16:creationId xmlns:a16="http://schemas.microsoft.com/office/drawing/2014/main" id="{A7EF08E1-B18E-2548-B989-29E19CA37624}"/>
                  </a:ext>
                </a:extLst>
              </p:cNvPr>
              <p:cNvCxnSpPr/>
              <p:nvPr/>
            </p:nvCxnSpPr>
            <p:spPr>
              <a:xfrm flipH="1">
                <a:off x="2042048" y="3719642"/>
                <a:ext cx="3527" cy="1024421"/>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188" name="Group 187">
                <a:extLst>
                  <a:ext uri="{FF2B5EF4-FFF2-40B4-BE49-F238E27FC236}">
                    <a16:creationId xmlns:a16="http://schemas.microsoft.com/office/drawing/2014/main" id="{D55FDCE5-BDD2-8241-8AB9-4B33BE87C234}"/>
                  </a:ext>
                </a:extLst>
              </p:cNvPr>
              <p:cNvGrpSpPr/>
              <p:nvPr/>
            </p:nvGrpSpPr>
            <p:grpSpPr>
              <a:xfrm rot="10800000">
                <a:off x="2010746" y="4856626"/>
                <a:ext cx="69660" cy="255210"/>
                <a:chOff x="6222352" y="3254376"/>
                <a:chExt cx="75261" cy="284160"/>
              </a:xfrm>
            </p:grpSpPr>
            <p:sp>
              <p:nvSpPr>
                <p:cNvPr id="202" name="Oval 201">
                  <a:extLst>
                    <a:ext uri="{FF2B5EF4-FFF2-40B4-BE49-F238E27FC236}">
                      <a16:creationId xmlns:a16="http://schemas.microsoft.com/office/drawing/2014/main" id="{5FED706A-E4E9-3848-8029-26B6F9A7BB83}"/>
                    </a:ext>
                  </a:extLst>
                </p:cNvPr>
                <p:cNvSpPr/>
                <p:nvPr/>
              </p:nvSpPr>
              <p:spPr bwMode="auto">
                <a:xfrm>
                  <a:off x="6222352" y="32543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03" name="Oval 202">
                  <a:extLst>
                    <a:ext uri="{FF2B5EF4-FFF2-40B4-BE49-F238E27FC236}">
                      <a16:creationId xmlns:a16="http://schemas.microsoft.com/office/drawing/2014/main" id="{B909DE5C-0721-2046-8BFB-2F58DDDF49BE}"/>
                    </a:ext>
                  </a:extLst>
                </p:cNvPr>
                <p:cNvSpPr/>
                <p:nvPr/>
              </p:nvSpPr>
              <p:spPr bwMode="auto">
                <a:xfrm>
                  <a:off x="6222352" y="33559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204" name="Oval 203">
                  <a:extLst>
                    <a:ext uri="{FF2B5EF4-FFF2-40B4-BE49-F238E27FC236}">
                      <a16:creationId xmlns:a16="http://schemas.microsoft.com/office/drawing/2014/main" id="{2DF87566-0D4B-E541-996E-01009A7DAD93}"/>
                    </a:ext>
                  </a:extLst>
                </p:cNvPr>
                <p:cNvSpPr/>
                <p:nvPr/>
              </p:nvSpPr>
              <p:spPr bwMode="auto">
                <a:xfrm>
                  <a:off x="6222352" y="34575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cxnSp>
            <p:nvCxnSpPr>
              <p:cNvPr id="189" name="Straight Connector 188">
                <a:extLst>
                  <a:ext uri="{FF2B5EF4-FFF2-40B4-BE49-F238E27FC236}">
                    <a16:creationId xmlns:a16="http://schemas.microsoft.com/office/drawing/2014/main" id="{77709998-FF1E-1A4C-BE90-E22F16CB01E1}"/>
                  </a:ext>
                </a:extLst>
              </p:cNvPr>
              <p:cNvCxnSpPr>
                <a:stCxn id="200" idx="0"/>
              </p:cNvCxnSpPr>
              <p:nvPr/>
            </p:nvCxnSpPr>
            <p:spPr>
              <a:xfrm flipH="1">
                <a:off x="2038521" y="5257373"/>
                <a:ext cx="7054" cy="606219"/>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190" name="Group 189">
                <a:extLst>
                  <a:ext uri="{FF2B5EF4-FFF2-40B4-BE49-F238E27FC236}">
                    <a16:creationId xmlns:a16="http://schemas.microsoft.com/office/drawing/2014/main" id="{A5C616FC-6FA7-C946-9ADC-947899365D07}"/>
                  </a:ext>
                </a:extLst>
              </p:cNvPr>
              <p:cNvGrpSpPr/>
              <p:nvPr/>
            </p:nvGrpSpPr>
            <p:grpSpPr>
              <a:xfrm>
                <a:off x="1745013" y="5257373"/>
                <a:ext cx="601124" cy="337789"/>
                <a:chOff x="1870942" y="5264185"/>
                <a:chExt cx="601124" cy="337789"/>
              </a:xfrm>
            </p:grpSpPr>
            <p:sp>
              <p:nvSpPr>
                <p:cNvPr id="200" name="Rectangle 199">
                  <a:extLst>
                    <a:ext uri="{FF2B5EF4-FFF2-40B4-BE49-F238E27FC236}">
                      <a16:creationId xmlns:a16="http://schemas.microsoft.com/office/drawing/2014/main" id="{0BB00B92-6597-194F-8153-C25C7C50790C}"/>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201" name="TextBox 200">
                  <a:extLst>
                    <a:ext uri="{FF2B5EF4-FFF2-40B4-BE49-F238E27FC236}">
                      <a16:creationId xmlns:a16="http://schemas.microsoft.com/office/drawing/2014/main" id="{96175CBB-823B-DC4E-A903-DE52B645C197}"/>
                    </a:ext>
                  </a:extLst>
                </p:cNvPr>
                <p:cNvSpPr txBox="1"/>
                <p:nvPr/>
              </p:nvSpPr>
              <p:spPr>
                <a:xfrm>
                  <a:off x="1912378" y="5273680"/>
                  <a:ext cx="518253" cy="328294"/>
                </a:xfrm>
                <a:prstGeom prst="rect">
                  <a:avLst/>
                </a:prstGeom>
                <a:noFill/>
              </p:spPr>
              <p:txBody>
                <a:bodyPr wrap="square" rtlCol="0">
                  <a:spAutoFit/>
                </a:bodyPr>
                <a:lstStyle/>
                <a:p>
                  <a:r>
                    <a:rPr lang="en-US" sz="600" dirty="0"/>
                    <a:t>Slice</a:t>
                  </a:r>
                  <a:r>
                    <a:rPr lang="en-US" sz="600" i="1" baseline="-25000" dirty="0"/>
                    <a:t>n-1</a:t>
                  </a:r>
                </a:p>
              </p:txBody>
            </p:sp>
          </p:grpSp>
          <p:grpSp>
            <p:nvGrpSpPr>
              <p:cNvPr id="191" name="Group 190">
                <a:extLst>
                  <a:ext uri="{FF2B5EF4-FFF2-40B4-BE49-F238E27FC236}">
                    <a16:creationId xmlns:a16="http://schemas.microsoft.com/office/drawing/2014/main" id="{BAD1D733-CBAF-7548-AC08-C3BEA59E4D1A}"/>
                  </a:ext>
                </a:extLst>
              </p:cNvPr>
              <p:cNvGrpSpPr/>
              <p:nvPr/>
            </p:nvGrpSpPr>
            <p:grpSpPr>
              <a:xfrm>
                <a:off x="1745013" y="4137028"/>
                <a:ext cx="601124" cy="255716"/>
                <a:chOff x="1870942" y="5264185"/>
                <a:chExt cx="601124" cy="255716"/>
              </a:xfrm>
            </p:grpSpPr>
            <p:sp>
              <p:nvSpPr>
                <p:cNvPr id="198" name="Rectangle 197">
                  <a:extLst>
                    <a:ext uri="{FF2B5EF4-FFF2-40B4-BE49-F238E27FC236}">
                      <a16:creationId xmlns:a16="http://schemas.microsoft.com/office/drawing/2014/main" id="{9781B359-A886-0E45-B295-8B715429E22A}"/>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99" name="TextBox 198">
                  <a:extLst>
                    <a:ext uri="{FF2B5EF4-FFF2-40B4-BE49-F238E27FC236}">
                      <a16:creationId xmlns:a16="http://schemas.microsoft.com/office/drawing/2014/main" id="{288FA466-CB9A-A643-805A-DE071B605ED8}"/>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0</a:t>
                  </a:r>
                </a:p>
              </p:txBody>
            </p:sp>
          </p:grpSp>
          <p:grpSp>
            <p:nvGrpSpPr>
              <p:cNvPr id="192" name="Group 191">
                <a:extLst>
                  <a:ext uri="{FF2B5EF4-FFF2-40B4-BE49-F238E27FC236}">
                    <a16:creationId xmlns:a16="http://schemas.microsoft.com/office/drawing/2014/main" id="{A8AFE89C-5CCC-3840-A9E3-9A2EA69368EE}"/>
                  </a:ext>
                </a:extLst>
              </p:cNvPr>
              <p:cNvGrpSpPr/>
              <p:nvPr/>
            </p:nvGrpSpPr>
            <p:grpSpPr>
              <a:xfrm>
                <a:off x="1745013" y="4510477"/>
                <a:ext cx="601124" cy="255716"/>
                <a:chOff x="1870942" y="5264185"/>
                <a:chExt cx="601124" cy="255716"/>
              </a:xfrm>
            </p:grpSpPr>
            <p:sp>
              <p:nvSpPr>
                <p:cNvPr id="196" name="Rectangle 195">
                  <a:extLst>
                    <a:ext uri="{FF2B5EF4-FFF2-40B4-BE49-F238E27FC236}">
                      <a16:creationId xmlns:a16="http://schemas.microsoft.com/office/drawing/2014/main" id="{5C598712-5229-1743-B967-D301E64BB04B}"/>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97" name="TextBox 196">
                  <a:extLst>
                    <a:ext uri="{FF2B5EF4-FFF2-40B4-BE49-F238E27FC236}">
                      <a16:creationId xmlns:a16="http://schemas.microsoft.com/office/drawing/2014/main" id="{FD5B55F6-5463-164D-8AE1-1572DC4283CE}"/>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1</a:t>
                  </a:r>
                </a:p>
              </p:txBody>
            </p:sp>
          </p:grpSp>
          <p:grpSp>
            <p:nvGrpSpPr>
              <p:cNvPr id="193" name="Group 192">
                <a:extLst>
                  <a:ext uri="{FF2B5EF4-FFF2-40B4-BE49-F238E27FC236}">
                    <a16:creationId xmlns:a16="http://schemas.microsoft.com/office/drawing/2014/main" id="{8396641D-A6A6-B749-A31C-3FF53F686ACC}"/>
                  </a:ext>
                </a:extLst>
              </p:cNvPr>
              <p:cNvGrpSpPr/>
              <p:nvPr/>
            </p:nvGrpSpPr>
            <p:grpSpPr>
              <a:xfrm>
                <a:off x="1745013" y="5630822"/>
                <a:ext cx="601124" cy="255716"/>
                <a:chOff x="1870942" y="5264185"/>
                <a:chExt cx="601124" cy="255716"/>
              </a:xfrm>
            </p:grpSpPr>
            <p:sp>
              <p:nvSpPr>
                <p:cNvPr id="194" name="Rectangle 193">
                  <a:extLst>
                    <a:ext uri="{FF2B5EF4-FFF2-40B4-BE49-F238E27FC236}">
                      <a16:creationId xmlns:a16="http://schemas.microsoft.com/office/drawing/2014/main" id="{93556606-3E54-2B48-B6AA-D64A44ABEBC5}"/>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95" name="TextBox 194">
                  <a:extLst>
                    <a:ext uri="{FF2B5EF4-FFF2-40B4-BE49-F238E27FC236}">
                      <a16:creationId xmlns:a16="http://schemas.microsoft.com/office/drawing/2014/main" id="{8CDFB99E-ECED-CC41-9189-AB32BEB06A8B}"/>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n</a:t>
                  </a:r>
                </a:p>
              </p:txBody>
            </p:sp>
          </p:grpSp>
        </p:grpSp>
        <p:grpSp>
          <p:nvGrpSpPr>
            <p:cNvPr id="162" name="Group 161">
              <a:extLst>
                <a:ext uri="{FF2B5EF4-FFF2-40B4-BE49-F238E27FC236}">
                  <a16:creationId xmlns:a16="http://schemas.microsoft.com/office/drawing/2014/main" id="{4F6454BD-377A-1A49-A593-C5DAE03D2982}"/>
                </a:ext>
              </a:extLst>
            </p:cNvPr>
            <p:cNvGrpSpPr/>
            <p:nvPr/>
          </p:nvGrpSpPr>
          <p:grpSpPr>
            <a:xfrm>
              <a:off x="7419845" y="3674820"/>
              <a:ext cx="601124" cy="2166896"/>
              <a:chOff x="1745013" y="3719642"/>
              <a:chExt cx="601124" cy="2166896"/>
            </a:xfrm>
          </p:grpSpPr>
          <p:cxnSp>
            <p:nvCxnSpPr>
              <p:cNvPr id="169" name="Straight Connector 168">
                <a:extLst>
                  <a:ext uri="{FF2B5EF4-FFF2-40B4-BE49-F238E27FC236}">
                    <a16:creationId xmlns:a16="http://schemas.microsoft.com/office/drawing/2014/main" id="{0D9826B4-BA1C-5342-99C3-6A86A5EA1820}"/>
                  </a:ext>
                </a:extLst>
              </p:cNvPr>
              <p:cNvCxnSpPr/>
              <p:nvPr/>
            </p:nvCxnSpPr>
            <p:spPr>
              <a:xfrm flipH="1">
                <a:off x="2042048" y="3719642"/>
                <a:ext cx="3527" cy="1024421"/>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170" name="Group 169">
                <a:extLst>
                  <a:ext uri="{FF2B5EF4-FFF2-40B4-BE49-F238E27FC236}">
                    <a16:creationId xmlns:a16="http://schemas.microsoft.com/office/drawing/2014/main" id="{45FAC950-45D4-C940-9B8A-67629AE19F21}"/>
                  </a:ext>
                </a:extLst>
              </p:cNvPr>
              <p:cNvGrpSpPr/>
              <p:nvPr/>
            </p:nvGrpSpPr>
            <p:grpSpPr>
              <a:xfrm rot="10800000">
                <a:off x="2010746" y="4856626"/>
                <a:ext cx="69660" cy="255210"/>
                <a:chOff x="6222352" y="3254376"/>
                <a:chExt cx="75261" cy="284160"/>
              </a:xfrm>
            </p:grpSpPr>
            <p:sp>
              <p:nvSpPr>
                <p:cNvPr id="184" name="Oval 183">
                  <a:extLst>
                    <a:ext uri="{FF2B5EF4-FFF2-40B4-BE49-F238E27FC236}">
                      <a16:creationId xmlns:a16="http://schemas.microsoft.com/office/drawing/2014/main" id="{21949020-DF44-2A4E-9CFA-FD6EE95E9F52}"/>
                    </a:ext>
                  </a:extLst>
                </p:cNvPr>
                <p:cNvSpPr/>
                <p:nvPr/>
              </p:nvSpPr>
              <p:spPr bwMode="auto">
                <a:xfrm>
                  <a:off x="6222352" y="32543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185" name="Oval 184">
                  <a:extLst>
                    <a:ext uri="{FF2B5EF4-FFF2-40B4-BE49-F238E27FC236}">
                      <a16:creationId xmlns:a16="http://schemas.microsoft.com/office/drawing/2014/main" id="{25EFE8CC-E5FF-4045-958B-16BDB30A9B78}"/>
                    </a:ext>
                  </a:extLst>
                </p:cNvPr>
                <p:cNvSpPr/>
                <p:nvPr/>
              </p:nvSpPr>
              <p:spPr bwMode="auto">
                <a:xfrm>
                  <a:off x="6222352" y="33559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sp>
              <p:nvSpPr>
                <p:cNvPr id="186" name="Oval 185">
                  <a:extLst>
                    <a:ext uri="{FF2B5EF4-FFF2-40B4-BE49-F238E27FC236}">
                      <a16:creationId xmlns:a16="http://schemas.microsoft.com/office/drawing/2014/main" id="{DC6AA232-1366-4541-90EF-204C1840F6E3}"/>
                    </a:ext>
                  </a:extLst>
                </p:cNvPr>
                <p:cNvSpPr/>
                <p:nvPr/>
              </p:nvSpPr>
              <p:spPr bwMode="auto">
                <a:xfrm>
                  <a:off x="6222352" y="3457576"/>
                  <a:ext cx="75261" cy="80960"/>
                </a:xfrm>
                <a:prstGeom prst="ellipse">
                  <a:avLst/>
                </a:prstGeom>
                <a:solidFill>
                  <a:schemeClr val="tx1"/>
                </a:solidFill>
                <a:ln w="9525" cap="flat" cmpd="sng" algn="ctr">
                  <a:solidFill>
                    <a:schemeClr val="tx1"/>
                  </a:solidFill>
                  <a:prstDash val="solid"/>
                  <a:round/>
                  <a:headEnd type="none" w="med" len="med"/>
                  <a:tailEnd type="none" w="med" len="med"/>
                </a:ln>
                <a:effectLst/>
              </p:spPr>
              <p:txBody>
                <a:bodyPr vert="horz" wrap="none" lIns="68580" tIns="34290" rIns="68580" bIns="34290" numCol="1" rtlCol="0" anchor="ctr" anchorCtr="0" compatLnSpc="1">
                  <a:prstTxWarp prst="textNoShape">
                    <a:avLst/>
                  </a:prstTxWarp>
                </a:bodyPr>
                <a:lstStyle/>
                <a:p>
                  <a:pPr algn="ctr" defTabSz="685800" eaLnBrk="0" fontAlgn="base" hangingPunct="0">
                    <a:spcBef>
                      <a:spcPct val="0"/>
                    </a:spcBef>
                    <a:spcAft>
                      <a:spcPct val="0"/>
                    </a:spcAft>
                  </a:pPr>
                  <a:endParaRPr lang="en-US" i="1" dirty="0">
                    <a:latin typeface="Arial" charset="0"/>
                    <a:ea typeface="ＭＳ Ｐゴシック" charset="-128"/>
                    <a:cs typeface="ＭＳ Ｐゴシック" charset="-128"/>
                  </a:endParaRPr>
                </a:p>
              </p:txBody>
            </p:sp>
          </p:grpSp>
          <p:cxnSp>
            <p:nvCxnSpPr>
              <p:cNvPr id="171" name="Straight Connector 170">
                <a:extLst>
                  <a:ext uri="{FF2B5EF4-FFF2-40B4-BE49-F238E27FC236}">
                    <a16:creationId xmlns:a16="http://schemas.microsoft.com/office/drawing/2014/main" id="{6DD4861C-0110-2E4C-940A-0B344B958270}"/>
                  </a:ext>
                </a:extLst>
              </p:cNvPr>
              <p:cNvCxnSpPr>
                <a:stCxn id="182" idx="0"/>
              </p:cNvCxnSpPr>
              <p:nvPr/>
            </p:nvCxnSpPr>
            <p:spPr>
              <a:xfrm flipH="1">
                <a:off x="2038521" y="5257373"/>
                <a:ext cx="7054" cy="606219"/>
              </a:xfrm>
              <a:prstGeom prst="line">
                <a:avLst/>
              </a:prstGeom>
              <a:ln w="3175">
                <a:solidFill>
                  <a:schemeClr val="tx1"/>
                </a:solidFill>
              </a:ln>
              <a:effectLst/>
            </p:spPr>
            <p:style>
              <a:lnRef idx="2">
                <a:schemeClr val="accent1"/>
              </a:lnRef>
              <a:fillRef idx="0">
                <a:schemeClr val="accent1"/>
              </a:fillRef>
              <a:effectRef idx="1">
                <a:schemeClr val="accent1"/>
              </a:effectRef>
              <a:fontRef idx="minor">
                <a:schemeClr val="tx1"/>
              </a:fontRef>
            </p:style>
          </p:cxnSp>
          <p:grpSp>
            <p:nvGrpSpPr>
              <p:cNvPr id="172" name="Group 171">
                <a:extLst>
                  <a:ext uri="{FF2B5EF4-FFF2-40B4-BE49-F238E27FC236}">
                    <a16:creationId xmlns:a16="http://schemas.microsoft.com/office/drawing/2014/main" id="{1CE9A919-0121-ED41-93EE-50FFE63C575D}"/>
                  </a:ext>
                </a:extLst>
              </p:cNvPr>
              <p:cNvGrpSpPr/>
              <p:nvPr/>
            </p:nvGrpSpPr>
            <p:grpSpPr>
              <a:xfrm>
                <a:off x="1745013" y="5257373"/>
                <a:ext cx="601124" cy="337789"/>
                <a:chOff x="1870942" y="5264185"/>
                <a:chExt cx="601124" cy="337789"/>
              </a:xfrm>
            </p:grpSpPr>
            <p:sp>
              <p:nvSpPr>
                <p:cNvPr id="182" name="Rectangle 181">
                  <a:extLst>
                    <a:ext uri="{FF2B5EF4-FFF2-40B4-BE49-F238E27FC236}">
                      <a16:creationId xmlns:a16="http://schemas.microsoft.com/office/drawing/2014/main" id="{9F0EBA86-7E76-8C48-BAF4-F19A5459FA31}"/>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83" name="TextBox 182">
                  <a:extLst>
                    <a:ext uri="{FF2B5EF4-FFF2-40B4-BE49-F238E27FC236}">
                      <a16:creationId xmlns:a16="http://schemas.microsoft.com/office/drawing/2014/main" id="{076946EC-D536-2145-BF60-C2DE05012E29}"/>
                    </a:ext>
                  </a:extLst>
                </p:cNvPr>
                <p:cNvSpPr txBox="1"/>
                <p:nvPr/>
              </p:nvSpPr>
              <p:spPr>
                <a:xfrm>
                  <a:off x="1912378" y="5273680"/>
                  <a:ext cx="518253" cy="328294"/>
                </a:xfrm>
                <a:prstGeom prst="rect">
                  <a:avLst/>
                </a:prstGeom>
                <a:noFill/>
              </p:spPr>
              <p:txBody>
                <a:bodyPr wrap="square" rtlCol="0">
                  <a:spAutoFit/>
                </a:bodyPr>
                <a:lstStyle/>
                <a:p>
                  <a:r>
                    <a:rPr lang="en-US" sz="600" dirty="0"/>
                    <a:t>Slice</a:t>
                  </a:r>
                  <a:r>
                    <a:rPr lang="en-US" sz="600" i="1" baseline="-25000" dirty="0"/>
                    <a:t>n-1</a:t>
                  </a:r>
                </a:p>
              </p:txBody>
            </p:sp>
          </p:grpSp>
          <p:grpSp>
            <p:nvGrpSpPr>
              <p:cNvPr id="173" name="Group 172">
                <a:extLst>
                  <a:ext uri="{FF2B5EF4-FFF2-40B4-BE49-F238E27FC236}">
                    <a16:creationId xmlns:a16="http://schemas.microsoft.com/office/drawing/2014/main" id="{4CD44EF2-6635-1A4B-85D8-10D0F51B04FD}"/>
                  </a:ext>
                </a:extLst>
              </p:cNvPr>
              <p:cNvGrpSpPr/>
              <p:nvPr/>
            </p:nvGrpSpPr>
            <p:grpSpPr>
              <a:xfrm>
                <a:off x="1745013" y="4137028"/>
                <a:ext cx="601124" cy="255716"/>
                <a:chOff x="1870942" y="5264185"/>
                <a:chExt cx="601124" cy="255716"/>
              </a:xfrm>
            </p:grpSpPr>
            <p:sp>
              <p:nvSpPr>
                <p:cNvPr id="180" name="Rectangle 179">
                  <a:extLst>
                    <a:ext uri="{FF2B5EF4-FFF2-40B4-BE49-F238E27FC236}">
                      <a16:creationId xmlns:a16="http://schemas.microsoft.com/office/drawing/2014/main" id="{D1C6C8AD-2876-504B-9824-9925330C6D6B}"/>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81" name="TextBox 180">
                  <a:extLst>
                    <a:ext uri="{FF2B5EF4-FFF2-40B4-BE49-F238E27FC236}">
                      <a16:creationId xmlns:a16="http://schemas.microsoft.com/office/drawing/2014/main" id="{2EF639AE-EC31-034E-AC10-CEA0E8B5BDC2}"/>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0</a:t>
                  </a:r>
                </a:p>
              </p:txBody>
            </p:sp>
          </p:grpSp>
          <p:grpSp>
            <p:nvGrpSpPr>
              <p:cNvPr id="174" name="Group 173">
                <a:extLst>
                  <a:ext uri="{FF2B5EF4-FFF2-40B4-BE49-F238E27FC236}">
                    <a16:creationId xmlns:a16="http://schemas.microsoft.com/office/drawing/2014/main" id="{0A50D2F1-DDC3-494F-A71F-96B8B92A7DAD}"/>
                  </a:ext>
                </a:extLst>
              </p:cNvPr>
              <p:cNvGrpSpPr/>
              <p:nvPr/>
            </p:nvGrpSpPr>
            <p:grpSpPr>
              <a:xfrm>
                <a:off x="1745013" y="4510477"/>
                <a:ext cx="601124" cy="255716"/>
                <a:chOff x="1870942" y="5264185"/>
                <a:chExt cx="601124" cy="255716"/>
              </a:xfrm>
            </p:grpSpPr>
            <p:sp>
              <p:nvSpPr>
                <p:cNvPr id="178" name="Rectangle 177">
                  <a:extLst>
                    <a:ext uri="{FF2B5EF4-FFF2-40B4-BE49-F238E27FC236}">
                      <a16:creationId xmlns:a16="http://schemas.microsoft.com/office/drawing/2014/main" id="{B4547EDC-F1AF-1645-A0E3-6A61F2974740}"/>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79" name="TextBox 178">
                  <a:extLst>
                    <a:ext uri="{FF2B5EF4-FFF2-40B4-BE49-F238E27FC236}">
                      <a16:creationId xmlns:a16="http://schemas.microsoft.com/office/drawing/2014/main" id="{57059F43-E1FB-CA43-BB2A-E924D1D9486D}"/>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1</a:t>
                  </a:r>
                </a:p>
              </p:txBody>
            </p:sp>
          </p:grpSp>
          <p:grpSp>
            <p:nvGrpSpPr>
              <p:cNvPr id="175" name="Group 174">
                <a:extLst>
                  <a:ext uri="{FF2B5EF4-FFF2-40B4-BE49-F238E27FC236}">
                    <a16:creationId xmlns:a16="http://schemas.microsoft.com/office/drawing/2014/main" id="{A9ECE5CA-27A1-FB48-B915-C24EF8A4F0DA}"/>
                  </a:ext>
                </a:extLst>
              </p:cNvPr>
              <p:cNvGrpSpPr/>
              <p:nvPr/>
            </p:nvGrpSpPr>
            <p:grpSpPr>
              <a:xfrm>
                <a:off x="1745013" y="5630822"/>
                <a:ext cx="601124" cy="255716"/>
                <a:chOff x="1870942" y="5264185"/>
                <a:chExt cx="601124" cy="255716"/>
              </a:xfrm>
            </p:grpSpPr>
            <p:sp>
              <p:nvSpPr>
                <p:cNvPr id="176" name="Rectangle 175">
                  <a:extLst>
                    <a:ext uri="{FF2B5EF4-FFF2-40B4-BE49-F238E27FC236}">
                      <a16:creationId xmlns:a16="http://schemas.microsoft.com/office/drawing/2014/main" id="{424F003A-7AAC-FC4C-B7E7-88015FC7A526}"/>
                    </a:ext>
                  </a:extLst>
                </p:cNvPr>
                <p:cNvSpPr/>
                <p:nvPr/>
              </p:nvSpPr>
              <p:spPr>
                <a:xfrm>
                  <a:off x="1870942" y="5264185"/>
                  <a:ext cx="601124" cy="234433"/>
                </a:xfrm>
                <a:prstGeom prst="rect">
                  <a:avLst/>
                </a:prstGeom>
                <a:solidFill>
                  <a:srgbClr val="FFFFFF"/>
                </a:solidFill>
                <a:ln>
                  <a:solidFill>
                    <a:srgbClr val="000000"/>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350" dirty="0"/>
                </a:p>
              </p:txBody>
            </p:sp>
            <p:sp>
              <p:nvSpPr>
                <p:cNvPr id="177" name="TextBox 176">
                  <a:extLst>
                    <a:ext uri="{FF2B5EF4-FFF2-40B4-BE49-F238E27FC236}">
                      <a16:creationId xmlns:a16="http://schemas.microsoft.com/office/drawing/2014/main" id="{8BD0278D-BE4F-9940-B000-2EB0EBB19352}"/>
                    </a:ext>
                  </a:extLst>
                </p:cNvPr>
                <p:cNvSpPr txBox="1"/>
                <p:nvPr/>
              </p:nvSpPr>
              <p:spPr>
                <a:xfrm>
                  <a:off x="1912378" y="5273680"/>
                  <a:ext cx="518253" cy="246221"/>
                </a:xfrm>
                <a:prstGeom prst="rect">
                  <a:avLst/>
                </a:prstGeom>
                <a:noFill/>
              </p:spPr>
              <p:txBody>
                <a:bodyPr wrap="square" rtlCol="0">
                  <a:spAutoFit/>
                </a:bodyPr>
                <a:lstStyle/>
                <a:p>
                  <a:r>
                    <a:rPr lang="en-US" sz="600" dirty="0"/>
                    <a:t>Slice</a:t>
                  </a:r>
                  <a:r>
                    <a:rPr lang="en-US" sz="600" i="1" baseline="-25000" dirty="0"/>
                    <a:t>n</a:t>
                  </a:r>
                </a:p>
              </p:txBody>
            </p:sp>
          </p:grpSp>
        </p:grpSp>
        <p:sp>
          <p:nvSpPr>
            <p:cNvPr id="163" name="TextBox 162">
              <a:extLst>
                <a:ext uri="{FF2B5EF4-FFF2-40B4-BE49-F238E27FC236}">
                  <a16:creationId xmlns:a16="http://schemas.microsoft.com/office/drawing/2014/main" id="{ACD3428E-9F53-994F-8E69-07AD21266BC2}"/>
                </a:ext>
              </a:extLst>
            </p:cNvPr>
            <p:cNvSpPr txBox="1"/>
            <p:nvPr/>
          </p:nvSpPr>
          <p:spPr>
            <a:xfrm>
              <a:off x="461826" y="5059039"/>
              <a:ext cx="868187" cy="307776"/>
            </a:xfrm>
            <a:prstGeom prst="rect">
              <a:avLst/>
            </a:prstGeom>
            <a:noFill/>
          </p:spPr>
          <p:txBody>
            <a:bodyPr wrap="none" rtlCol="0">
              <a:spAutoFit/>
            </a:bodyPr>
            <a:lstStyle/>
            <a:p>
              <a:r>
                <a:rPr lang="en-US" sz="900" i="1" dirty="0"/>
                <a:t>in parallel</a:t>
              </a:r>
            </a:p>
          </p:txBody>
        </p:sp>
        <p:sp>
          <p:nvSpPr>
            <p:cNvPr id="164" name="TextBox 163">
              <a:extLst>
                <a:ext uri="{FF2B5EF4-FFF2-40B4-BE49-F238E27FC236}">
                  <a16:creationId xmlns:a16="http://schemas.microsoft.com/office/drawing/2014/main" id="{95F71D1C-7855-4E4B-9793-4246100DBFB9}"/>
                </a:ext>
              </a:extLst>
            </p:cNvPr>
            <p:cNvSpPr txBox="1"/>
            <p:nvPr/>
          </p:nvSpPr>
          <p:spPr>
            <a:xfrm>
              <a:off x="461826" y="3945188"/>
              <a:ext cx="868187" cy="307776"/>
            </a:xfrm>
            <a:prstGeom prst="rect">
              <a:avLst/>
            </a:prstGeom>
            <a:noFill/>
          </p:spPr>
          <p:txBody>
            <a:bodyPr wrap="none" rtlCol="0">
              <a:spAutoFit/>
            </a:bodyPr>
            <a:lstStyle/>
            <a:p>
              <a:r>
                <a:rPr lang="en-US" sz="900" i="1" dirty="0"/>
                <a:t>in parallel</a:t>
              </a:r>
            </a:p>
          </p:txBody>
        </p:sp>
        <p:sp>
          <p:nvSpPr>
            <p:cNvPr id="165" name="TextBox 164">
              <a:extLst>
                <a:ext uri="{FF2B5EF4-FFF2-40B4-BE49-F238E27FC236}">
                  <a16:creationId xmlns:a16="http://schemas.microsoft.com/office/drawing/2014/main" id="{78A09AD2-D753-CA4E-9736-A6F4CD63F962}"/>
                </a:ext>
              </a:extLst>
            </p:cNvPr>
            <p:cNvSpPr txBox="1"/>
            <p:nvPr/>
          </p:nvSpPr>
          <p:spPr>
            <a:xfrm>
              <a:off x="461826" y="5446168"/>
              <a:ext cx="868187" cy="307776"/>
            </a:xfrm>
            <a:prstGeom prst="rect">
              <a:avLst/>
            </a:prstGeom>
            <a:noFill/>
          </p:spPr>
          <p:txBody>
            <a:bodyPr wrap="none" rtlCol="0">
              <a:spAutoFit/>
            </a:bodyPr>
            <a:lstStyle/>
            <a:p>
              <a:r>
                <a:rPr lang="en-US" sz="900" i="1" dirty="0"/>
                <a:t>in parallel</a:t>
              </a:r>
            </a:p>
          </p:txBody>
        </p:sp>
        <p:cxnSp>
          <p:nvCxnSpPr>
            <p:cNvPr id="166" name="Straight Arrow Connector 165">
              <a:extLst>
                <a:ext uri="{FF2B5EF4-FFF2-40B4-BE49-F238E27FC236}">
                  <a16:creationId xmlns:a16="http://schemas.microsoft.com/office/drawing/2014/main" id="{92E09397-2932-2140-BC9F-7B5A679AFAF9}"/>
                </a:ext>
              </a:extLst>
            </p:cNvPr>
            <p:cNvCxnSpPr/>
            <p:nvPr/>
          </p:nvCxnSpPr>
          <p:spPr>
            <a:xfrm>
              <a:off x="511896" y="4236825"/>
              <a:ext cx="751340" cy="416"/>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167" name="Straight Arrow Connector 166">
              <a:extLst>
                <a:ext uri="{FF2B5EF4-FFF2-40B4-BE49-F238E27FC236}">
                  <a16:creationId xmlns:a16="http://schemas.microsoft.com/office/drawing/2014/main" id="{0E638864-9772-4B44-8345-0AD9FFEF6D98}"/>
                </a:ext>
              </a:extLst>
            </p:cNvPr>
            <p:cNvCxnSpPr/>
            <p:nvPr/>
          </p:nvCxnSpPr>
          <p:spPr>
            <a:xfrm>
              <a:off x="511896" y="5350676"/>
              <a:ext cx="751340" cy="416"/>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cxnSp>
          <p:nvCxnSpPr>
            <p:cNvPr id="168" name="Straight Arrow Connector 167">
              <a:extLst>
                <a:ext uri="{FF2B5EF4-FFF2-40B4-BE49-F238E27FC236}">
                  <a16:creationId xmlns:a16="http://schemas.microsoft.com/office/drawing/2014/main" id="{89F701A2-9D47-C840-B927-A2C2B9C01D3B}"/>
                </a:ext>
              </a:extLst>
            </p:cNvPr>
            <p:cNvCxnSpPr/>
            <p:nvPr/>
          </p:nvCxnSpPr>
          <p:spPr>
            <a:xfrm>
              <a:off x="511896" y="5717432"/>
              <a:ext cx="751340" cy="416"/>
            </a:xfrm>
            <a:prstGeom prst="straightConnector1">
              <a:avLst/>
            </a:prstGeom>
            <a:ln w="15875">
              <a:solidFill>
                <a:srgbClr val="000000"/>
              </a:solidFill>
              <a:headEnd type="none"/>
              <a:tailEnd type="triangle"/>
            </a:ln>
            <a:effectLst/>
          </p:spPr>
          <p:style>
            <a:lnRef idx="2">
              <a:schemeClr val="accent1"/>
            </a:lnRef>
            <a:fillRef idx="0">
              <a:schemeClr val="accent1"/>
            </a:fillRef>
            <a:effectRef idx="1">
              <a:schemeClr val="accent1"/>
            </a:effectRef>
            <a:fontRef idx="minor">
              <a:schemeClr val="tx1"/>
            </a:fontRef>
          </p:style>
        </p:cxnSp>
      </p:grpSp>
    </p:spTree>
    <p:extLst>
      <p:ext uri="{BB962C8B-B14F-4D97-AF65-F5344CB8AC3E}">
        <p14:creationId xmlns:p14="http://schemas.microsoft.com/office/powerpoint/2010/main" val="379124416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F31179-8AA6-954E-9632-DE01E2A6BCB8}"/>
              </a:ext>
            </a:extLst>
          </p:cNvPr>
          <p:cNvSpPr>
            <a:spLocks noGrp="1"/>
          </p:cNvSpPr>
          <p:nvPr>
            <p:ph type="title"/>
          </p:nvPr>
        </p:nvSpPr>
        <p:spPr/>
        <p:txBody>
          <a:bodyPr/>
          <a:lstStyle/>
          <a:p>
            <a:r>
              <a:rPr lang="en-US" dirty="0"/>
              <a:t>Software Services</a:t>
            </a:r>
          </a:p>
        </p:txBody>
      </p:sp>
      <p:sp>
        <p:nvSpPr>
          <p:cNvPr id="3" name="Content Placeholder 2">
            <a:extLst>
              <a:ext uri="{FF2B5EF4-FFF2-40B4-BE49-F238E27FC236}">
                <a16:creationId xmlns:a16="http://schemas.microsoft.com/office/drawing/2014/main" id="{11B692B3-DCF2-464A-98CB-CB4B7BAB53B4}"/>
              </a:ext>
            </a:extLst>
          </p:cNvPr>
          <p:cNvSpPr txBox="1">
            <a:spLocks/>
          </p:cNvSpPr>
          <p:nvPr/>
        </p:nvSpPr>
        <p:spPr bwMode="auto">
          <a:xfrm>
            <a:off x="1181100" y="723901"/>
            <a:ext cx="5448300" cy="4057649"/>
          </a:xfrm>
          <a:prstGeom prst="rect">
            <a:avLst/>
          </a:prstGeom>
          <a:solidFill>
            <a:srgbClr val="FFFFFF"/>
          </a:solidFill>
          <a:ln w="9525">
            <a:solidFill>
              <a:srgbClr val="FFFFFF"/>
            </a:solidFill>
            <a:miter lim="800000"/>
            <a:headEnd/>
            <a:tailEnd/>
          </a:ln>
        </p:spPr>
        <p:txBody>
          <a:bodyPr vert="horz" wrap="square" lIns="68580" tIns="34290" rIns="68580" bIns="34290" numCol="1" anchor="t" anchorCtr="0" compatLnSpc="1">
            <a:prstTxWarp prst="textNoShape">
              <a:avLst/>
            </a:prstTxWarp>
            <a:normAutofit fontScale="85000" lnSpcReduction="2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500" u="sng" dirty="0"/>
              <a:t>Services</a:t>
            </a:r>
            <a:r>
              <a:rPr lang="en-US" sz="1500" dirty="0"/>
              <a:t> are the software expression of the DAQ system’s capabilities</a:t>
            </a:r>
          </a:p>
          <a:p>
            <a:pPr lvl="1"/>
            <a:r>
              <a:rPr lang="en-US" sz="1500" dirty="0"/>
              <a:t>Any one service contains multiple functions (as classes &amp; methods)</a:t>
            </a:r>
          </a:p>
          <a:p>
            <a:r>
              <a:rPr lang="en-US" sz="1500" dirty="0"/>
              <a:t>There are </a:t>
            </a:r>
            <a:r>
              <a:rPr lang="en-US" sz="1500" i="1" dirty="0"/>
              <a:t>five</a:t>
            </a:r>
            <a:r>
              <a:rPr lang="en-US" sz="1500" dirty="0"/>
              <a:t> principal services. These are:</a:t>
            </a:r>
          </a:p>
          <a:p>
            <a:r>
              <a:rPr lang="en-US" sz="1500" u="sng" dirty="0"/>
              <a:t>Raft Management</a:t>
            </a:r>
            <a:r>
              <a:rPr lang="en-US" sz="1500" dirty="0"/>
              <a:t>:</a:t>
            </a:r>
          </a:p>
          <a:p>
            <a:pPr lvl="1"/>
            <a:r>
              <a:rPr lang="en-US" sz="1500" dirty="0"/>
              <a:t>Access to raft electronics for the purposes of </a:t>
            </a:r>
          </a:p>
          <a:p>
            <a:pPr marL="342900" lvl="1" indent="0">
              <a:buNone/>
            </a:pPr>
            <a:r>
              <a:rPr lang="en-US" sz="1500" dirty="0"/>
              <a:t>configuration, monitoring &amp; control</a:t>
            </a:r>
          </a:p>
          <a:p>
            <a:r>
              <a:rPr lang="en-US" sz="1500" u="sng" dirty="0"/>
              <a:t>Raft Data Acquisition</a:t>
            </a:r>
            <a:r>
              <a:rPr lang="en-US" sz="1500" dirty="0"/>
              <a:t>:</a:t>
            </a:r>
          </a:p>
          <a:p>
            <a:pPr lvl="1"/>
            <a:r>
              <a:rPr lang="en-US" sz="1500" dirty="0"/>
              <a:t>Acquires raft-based data (both pixel &amp; metadata) </a:t>
            </a:r>
          </a:p>
          <a:p>
            <a:pPr lvl="1"/>
            <a:r>
              <a:rPr lang="en-US" sz="1500" dirty="0"/>
              <a:t>Commits that data to the </a:t>
            </a:r>
            <a:r>
              <a:rPr lang="en-US" sz="1500" i="1" dirty="0"/>
              <a:t>Image-Store </a:t>
            </a:r>
          </a:p>
          <a:p>
            <a:r>
              <a:rPr lang="en-US" sz="1500" u="sng" dirty="0"/>
              <a:t>Image Management:</a:t>
            </a:r>
          </a:p>
          <a:p>
            <a:pPr lvl="1"/>
            <a:r>
              <a:rPr lang="en-US" sz="1500" dirty="0"/>
              <a:t>Initiates and orchestrates image creation </a:t>
            </a:r>
          </a:p>
          <a:p>
            <a:pPr lvl="1"/>
            <a:r>
              <a:rPr lang="en-US" sz="1500" dirty="0"/>
              <a:t>Manages image catalog</a:t>
            </a:r>
          </a:p>
          <a:p>
            <a:r>
              <a:rPr lang="en-US" sz="1500" u="sng" dirty="0"/>
              <a:t>Storage Access</a:t>
            </a:r>
            <a:r>
              <a:rPr lang="en-US" sz="1500" dirty="0"/>
              <a:t>:</a:t>
            </a:r>
          </a:p>
          <a:p>
            <a:pPr lvl="1"/>
            <a:r>
              <a:rPr lang="en-US" sz="1500" dirty="0"/>
              <a:t>Provides access to the </a:t>
            </a:r>
            <a:r>
              <a:rPr lang="en-US" sz="1500" i="1" dirty="0"/>
              <a:t>Image-Store</a:t>
            </a:r>
          </a:p>
          <a:p>
            <a:pPr lvl="1"/>
            <a:r>
              <a:rPr lang="en-US" sz="1500" dirty="0"/>
              <a:t>Manages the allocation/de-allocations of </a:t>
            </a:r>
            <a:r>
              <a:rPr lang="en-US" sz="1500" i="1" dirty="0"/>
              <a:t>buckets</a:t>
            </a:r>
            <a:r>
              <a:rPr lang="en-US" sz="1500" dirty="0"/>
              <a:t> </a:t>
            </a:r>
          </a:p>
          <a:p>
            <a:pPr lvl="1"/>
            <a:r>
              <a:rPr lang="en-US" sz="1500" dirty="0"/>
              <a:t>Provides both read &amp; write access to the data of a bucket</a:t>
            </a:r>
          </a:p>
          <a:p>
            <a:r>
              <a:rPr lang="en-US" sz="1500" u="sng" dirty="0"/>
              <a:t>Emulation facility</a:t>
            </a:r>
          </a:p>
          <a:p>
            <a:pPr lvl="1"/>
            <a:r>
              <a:rPr lang="en-US" sz="1500" dirty="0"/>
              <a:t>API to create emulated images</a:t>
            </a:r>
          </a:p>
          <a:p>
            <a:pPr lvl="1"/>
            <a:r>
              <a:rPr lang="en-US" sz="1500" dirty="0"/>
              <a:t>Facility to “playback” images (emulated or otherwise)</a:t>
            </a:r>
          </a:p>
          <a:p>
            <a:pPr lvl="1"/>
            <a:endParaRPr lang="en-US" sz="1500" dirty="0"/>
          </a:p>
          <a:p>
            <a:pPr lvl="1"/>
            <a:endParaRPr lang="en-US" sz="1500" dirty="0"/>
          </a:p>
        </p:txBody>
      </p:sp>
      <p:sp>
        <p:nvSpPr>
          <p:cNvPr id="4" name="Line Callout 1 (Border and Accent Bar) 3">
            <a:extLst>
              <a:ext uri="{FF2B5EF4-FFF2-40B4-BE49-F238E27FC236}">
                <a16:creationId xmlns:a16="http://schemas.microsoft.com/office/drawing/2014/main" id="{F7F1386B-2DE9-D14C-A6AF-0FC07E6771F3}"/>
              </a:ext>
            </a:extLst>
          </p:cNvPr>
          <p:cNvSpPr/>
          <p:nvPr/>
        </p:nvSpPr>
        <p:spPr>
          <a:xfrm>
            <a:off x="6838950" y="1562100"/>
            <a:ext cx="1771650" cy="1085850"/>
          </a:xfrm>
          <a:prstGeom prst="accentBorderCallout1">
            <a:avLst>
              <a:gd name="adj1" fmla="val 76785"/>
              <a:gd name="adj2" fmla="val -5734"/>
              <a:gd name="adj3" fmla="val 138770"/>
              <a:gd name="adj4" fmla="val -15871"/>
            </a:avLst>
          </a:prstGeom>
          <a:solidFill>
            <a:schemeClr val="accent1">
              <a:lumMod val="40000"/>
              <a:lumOff val="60000"/>
            </a:schemeClr>
          </a:solidFill>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chemeClr val="tx1"/>
                </a:solidFill>
              </a:rPr>
              <a:t>For purposes of  development the five services  are implemented through 25 different packages </a:t>
            </a:r>
            <a:endParaRPr lang="en-US" sz="1350" u="sng" dirty="0">
              <a:solidFill>
                <a:schemeClr val="tx1"/>
              </a:solidFill>
            </a:endParaRPr>
          </a:p>
        </p:txBody>
      </p:sp>
      <p:sp>
        <p:nvSpPr>
          <p:cNvPr id="5" name="Right Brace 4">
            <a:extLst>
              <a:ext uri="{FF2B5EF4-FFF2-40B4-BE49-F238E27FC236}">
                <a16:creationId xmlns:a16="http://schemas.microsoft.com/office/drawing/2014/main" id="{BC25A074-7518-3E44-AA9E-6100550D7FC7}"/>
              </a:ext>
            </a:extLst>
          </p:cNvPr>
          <p:cNvSpPr/>
          <p:nvPr/>
        </p:nvSpPr>
        <p:spPr>
          <a:xfrm>
            <a:off x="5638800" y="1428750"/>
            <a:ext cx="800100" cy="3124200"/>
          </a:xfrm>
          <a:prstGeom prst="rightBrace">
            <a:avLst/>
          </a:prstGeom>
          <a:ln cap="rnd">
            <a:solidFill>
              <a:schemeClr val="accent2">
                <a:lumMod val="75000"/>
              </a:schemeClr>
            </a:solidFill>
            <a:prstDash val="solid"/>
            <a:headEnd type="none"/>
            <a:tailEnd type="none" w="lg" len="lg"/>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1350" dirty="0"/>
          </a:p>
        </p:txBody>
      </p:sp>
    </p:spTree>
    <p:extLst>
      <p:ext uri="{BB962C8B-B14F-4D97-AF65-F5344CB8AC3E}">
        <p14:creationId xmlns:p14="http://schemas.microsoft.com/office/powerpoint/2010/main" val="3728061296"/>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F31179-8AA6-954E-9632-DE01E2A6BCB8}"/>
              </a:ext>
            </a:extLst>
          </p:cNvPr>
          <p:cNvSpPr>
            <a:spLocks noGrp="1"/>
          </p:cNvSpPr>
          <p:nvPr>
            <p:ph type="title"/>
          </p:nvPr>
        </p:nvSpPr>
        <p:spPr>
          <a:xfrm>
            <a:off x="1066800" y="107157"/>
            <a:ext cx="6172200" cy="417910"/>
          </a:xfrm>
        </p:spPr>
        <p:txBody>
          <a:bodyPr/>
          <a:lstStyle/>
          <a:p>
            <a:r>
              <a:rPr lang="en-US" dirty="0"/>
              <a:t>A service follows  a Client/Server pattern</a:t>
            </a:r>
          </a:p>
        </p:txBody>
      </p:sp>
      <p:pic>
        <p:nvPicPr>
          <p:cNvPr id="4" name="Picture 3" descr="CLIENT-SERVER.png">
            <a:extLst>
              <a:ext uri="{FF2B5EF4-FFF2-40B4-BE49-F238E27FC236}">
                <a16:creationId xmlns:a16="http://schemas.microsoft.com/office/drawing/2014/main" id="{7BE6C5F5-957F-7C4A-80E6-CC7325D3EA5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257300" y="625474"/>
            <a:ext cx="2531669" cy="4175126"/>
          </a:xfrm>
          <a:prstGeom prst="rect">
            <a:avLst/>
          </a:prstGeom>
        </p:spPr>
      </p:pic>
      <p:sp>
        <p:nvSpPr>
          <p:cNvPr id="5" name="Content Placeholder 2">
            <a:extLst>
              <a:ext uri="{FF2B5EF4-FFF2-40B4-BE49-F238E27FC236}">
                <a16:creationId xmlns:a16="http://schemas.microsoft.com/office/drawing/2014/main" id="{7D11B9B2-48E6-7543-9349-83F710BA4BE5}"/>
              </a:ext>
            </a:extLst>
          </p:cNvPr>
          <p:cNvSpPr txBox="1">
            <a:spLocks/>
          </p:cNvSpPr>
          <p:nvPr/>
        </p:nvSpPr>
        <p:spPr bwMode="auto">
          <a:xfrm>
            <a:off x="3955180" y="735911"/>
            <a:ext cx="5112620" cy="997639"/>
          </a:xfrm>
          <a:prstGeom prst="rect">
            <a:avLst/>
          </a:prstGeom>
          <a:solidFill>
            <a:srgbClr val="FFFFFF"/>
          </a:solidFill>
          <a:ln w="9525">
            <a:solidFill>
              <a:srgbClr val="000000"/>
            </a:solidFill>
            <a:miter lim="800000"/>
            <a:headEnd/>
            <a:tailEnd/>
          </a:ln>
        </p:spPr>
        <p:txBody>
          <a:bodyPr vert="horz" wrap="square" lIns="68580" tIns="34290" rIns="68580" bIns="34290" numCol="1" anchor="t" anchorCtr="0" compatLnSpc="1">
            <a:prstTxWarp prst="textNoShape">
              <a:avLst/>
            </a:prstTxWarp>
            <a:normAutofit/>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200" dirty="0"/>
              <a:t>Two processors separated by a network</a:t>
            </a:r>
          </a:p>
          <a:p>
            <a:pPr lvl="1"/>
            <a:r>
              <a:rPr lang="en-US" sz="1200" u="sng" dirty="0"/>
              <a:t>Server</a:t>
            </a:r>
            <a:r>
              <a:rPr lang="en-US" sz="1200" dirty="0"/>
              <a:t> performs work (the </a:t>
            </a:r>
            <a:r>
              <a:rPr lang="en-US" sz="1200" u="sng" dirty="0"/>
              <a:t>Service</a:t>
            </a:r>
            <a:r>
              <a:rPr lang="en-US" sz="1200" dirty="0"/>
              <a:t>)</a:t>
            </a:r>
          </a:p>
          <a:p>
            <a:pPr lvl="1"/>
            <a:r>
              <a:rPr lang="en-US" sz="1200" u="sng" dirty="0"/>
              <a:t>Client</a:t>
            </a:r>
            <a:r>
              <a:rPr lang="en-US" sz="1200" dirty="0"/>
              <a:t> uses its results</a:t>
            </a:r>
          </a:p>
          <a:p>
            <a:r>
              <a:rPr lang="en-US" sz="1200" dirty="0"/>
              <a:t>Server &amp; Client hide the mechanics of accessing network behind </a:t>
            </a:r>
            <a:r>
              <a:rPr lang="en-US" sz="1200" u="sng" dirty="0"/>
              <a:t>interfaces</a:t>
            </a:r>
          </a:p>
        </p:txBody>
      </p:sp>
      <p:sp>
        <p:nvSpPr>
          <p:cNvPr id="6" name="Content Placeholder 2">
            <a:extLst>
              <a:ext uri="{FF2B5EF4-FFF2-40B4-BE49-F238E27FC236}">
                <a16:creationId xmlns:a16="http://schemas.microsoft.com/office/drawing/2014/main" id="{A6D6EFAB-1CF3-C241-A561-58A8E1FF9221}"/>
              </a:ext>
            </a:extLst>
          </p:cNvPr>
          <p:cNvSpPr txBox="1">
            <a:spLocks/>
          </p:cNvSpPr>
          <p:nvPr/>
        </p:nvSpPr>
        <p:spPr bwMode="auto">
          <a:xfrm>
            <a:off x="3622642" y="2238066"/>
            <a:ext cx="4309216" cy="997639"/>
          </a:xfrm>
          <a:prstGeom prst="rect">
            <a:avLst/>
          </a:prstGeom>
          <a:solidFill>
            <a:srgbClr val="FFFFFF"/>
          </a:solidFill>
          <a:ln w="9525">
            <a:solidFill>
              <a:srgbClr val="000000"/>
            </a:solidFill>
            <a:miter lim="800000"/>
            <a:headEnd/>
            <a:tailEnd/>
          </a:ln>
        </p:spPr>
        <p:txBody>
          <a:bodyPr vert="horz" wrap="square" lIns="68580" tIns="34290" rIns="68580" bIns="34290" numCol="1" anchor="t" anchorCtr="0" compatLnSpc="1">
            <a:prstTxWarp prst="textNoShape">
              <a:avLst/>
            </a:prstTxWarp>
            <a:noAutofit/>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r>
              <a:rPr lang="en-US" sz="1200" dirty="0"/>
              <a:t>Server code executes exclusively on RCEs (within the CDS)</a:t>
            </a:r>
          </a:p>
          <a:p>
            <a:pPr lvl="1"/>
            <a:r>
              <a:rPr lang="en-US" sz="1200" dirty="0"/>
              <a:t>Employs an </a:t>
            </a:r>
            <a:r>
              <a:rPr lang="en-US" sz="1200" i="1" dirty="0"/>
              <a:t>Open-Source</a:t>
            </a:r>
            <a:r>
              <a:rPr lang="en-US" sz="1200" dirty="0"/>
              <a:t> Real-Time kernel (RTEMS)</a:t>
            </a:r>
          </a:p>
          <a:p>
            <a:r>
              <a:rPr lang="en-US" sz="1200" dirty="0"/>
              <a:t>Server code is stored on each RCE’s configuration flash</a:t>
            </a:r>
          </a:p>
          <a:p>
            <a:r>
              <a:rPr lang="en-US" sz="1200" dirty="0"/>
              <a:t>Servers start automatically on RCE boot</a:t>
            </a:r>
          </a:p>
        </p:txBody>
      </p:sp>
      <p:sp>
        <p:nvSpPr>
          <p:cNvPr id="7" name="Content Placeholder 2">
            <a:extLst>
              <a:ext uri="{FF2B5EF4-FFF2-40B4-BE49-F238E27FC236}">
                <a16:creationId xmlns:a16="http://schemas.microsoft.com/office/drawing/2014/main" id="{8626CC6A-1DB0-4945-940F-F66F5BF5A717}"/>
              </a:ext>
            </a:extLst>
          </p:cNvPr>
          <p:cNvSpPr txBox="1">
            <a:spLocks/>
          </p:cNvSpPr>
          <p:nvPr/>
        </p:nvSpPr>
        <p:spPr bwMode="auto">
          <a:xfrm>
            <a:off x="3577482" y="3848316"/>
            <a:ext cx="4423518" cy="857034"/>
          </a:xfrm>
          <a:prstGeom prst="rect">
            <a:avLst/>
          </a:prstGeom>
          <a:solidFill>
            <a:srgbClr val="FFFFFF"/>
          </a:solidFill>
          <a:ln w="9525">
            <a:solidFill>
              <a:srgbClr val="000000"/>
            </a:solidFill>
            <a:miter lim="800000"/>
            <a:headEnd/>
            <a:tailEnd/>
          </a:ln>
        </p:spPr>
        <p:txBody>
          <a:bodyPr vert="horz" wrap="square" lIns="68580" tIns="34290" rIns="68580" bIns="34290" numCol="1" anchor="t" anchorCtr="0" compatLnSpc="1">
            <a:prstTxWarp prst="textNoShape">
              <a:avLst/>
            </a:prstTxWarp>
            <a:normAutofit/>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r>
              <a:rPr lang="en-US" sz="1200" dirty="0"/>
              <a:t>Client code executes on </a:t>
            </a:r>
            <a:r>
              <a:rPr lang="en-US" sz="1200" i="1" dirty="0"/>
              <a:t>either</a:t>
            </a:r>
            <a:r>
              <a:rPr lang="en-US" sz="1200" dirty="0"/>
              <a:t> hosts or RCEs</a:t>
            </a:r>
          </a:p>
          <a:p>
            <a:pPr lvl="1"/>
            <a:r>
              <a:rPr lang="en-US" sz="1200" dirty="0"/>
              <a:t>It’s designed to be portable across both Linux &amp; RTEMS</a:t>
            </a:r>
          </a:p>
          <a:p>
            <a:r>
              <a:rPr lang="en-US" sz="1200" dirty="0"/>
              <a:t>Client applications are built by linking against client libraries</a:t>
            </a:r>
          </a:p>
        </p:txBody>
      </p:sp>
    </p:spTree>
    <p:extLst>
      <p:ext uri="{BB962C8B-B14F-4D97-AF65-F5344CB8AC3E}">
        <p14:creationId xmlns:p14="http://schemas.microsoft.com/office/powerpoint/2010/main" val="159016358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Technical status</a:t>
            </a:r>
          </a:p>
        </p:txBody>
      </p:sp>
    </p:spTree>
    <p:extLst>
      <p:ext uri="{BB962C8B-B14F-4D97-AF65-F5344CB8AC3E}">
        <p14:creationId xmlns:p14="http://schemas.microsoft.com/office/powerpoint/2010/main" val="346811870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Content Placeholder 2">
            <a:extLst>
              <a:ext uri="{FF2B5EF4-FFF2-40B4-BE49-F238E27FC236}">
                <a16:creationId xmlns:a16="http://schemas.microsoft.com/office/drawing/2014/main" id="{C4C1BC1D-9179-F048-90A4-F5E7D4270042}"/>
              </a:ext>
            </a:extLst>
          </p:cNvPr>
          <p:cNvSpPr txBox="1">
            <a:spLocks/>
          </p:cNvSpPr>
          <p:nvPr/>
        </p:nvSpPr>
        <p:spPr bwMode="auto">
          <a:xfrm>
            <a:off x="1219200" y="628650"/>
            <a:ext cx="6438901" cy="4152900"/>
          </a:xfrm>
          <a:prstGeom prst="rect">
            <a:avLst/>
          </a:prstGeom>
          <a:noFill/>
          <a:ln w="9525">
            <a:solidFill>
              <a:srgbClr val="FFFFFF"/>
            </a:solidFill>
            <a:miter lim="800000"/>
            <a:headEnd/>
            <a:tailEnd/>
          </a:ln>
        </p:spPr>
        <p:txBody>
          <a:bodyPr vert="horz" wrap="square" lIns="68580" tIns="34290" rIns="68580" bIns="34290" numCol="1" anchor="t" anchorCtr="0" compatLnSpc="1">
            <a:prstTxWarp prst="textNoShape">
              <a:avLst/>
            </a:prstTxWarp>
            <a:normAutofit fontScale="77500" lnSpcReduction="2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500" dirty="0"/>
              <a:t>REB (hardware interface)</a:t>
            </a:r>
          </a:p>
          <a:p>
            <a:pPr lvl="1"/>
            <a:r>
              <a:rPr lang="en-US" sz="1500" dirty="0"/>
              <a:t>Connector pin-out stable and in use by all boards</a:t>
            </a:r>
          </a:p>
          <a:p>
            <a:pPr lvl="1"/>
            <a:r>
              <a:rPr lang="en-US" sz="1500" dirty="0"/>
              <a:t>Connector shown to be vacuum compliant</a:t>
            </a:r>
          </a:p>
          <a:p>
            <a:r>
              <a:rPr lang="en-US" sz="1500" dirty="0"/>
              <a:t>SCI (firmware + interface)</a:t>
            </a:r>
          </a:p>
          <a:p>
            <a:pPr lvl="1"/>
            <a:r>
              <a:rPr lang="en-US" sz="1500" dirty="0"/>
              <a:t>Development is </a:t>
            </a:r>
            <a:r>
              <a:rPr lang="en-US" sz="1500" u="sng" dirty="0"/>
              <a:t>complete</a:t>
            </a:r>
            <a:r>
              <a:rPr lang="en-US" sz="1500" dirty="0"/>
              <a:t> and in use in the field</a:t>
            </a:r>
          </a:p>
          <a:p>
            <a:r>
              <a:rPr lang="en-US" sz="1500" dirty="0"/>
              <a:t>Timing distribution hardware and firmware</a:t>
            </a:r>
          </a:p>
          <a:p>
            <a:pPr lvl="1"/>
            <a:r>
              <a:rPr lang="en-US" sz="1500" dirty="0"/>
              <a:t>Development is </a:t>
            </a:r>
            <a:r>
              <a:rPr lang="en-US" sz="1500" u="sng" dirty="0"/>
              <a:t>complete</a:t>
            </a:r>
            <a:r>
              <a:rPr lang="en-US" sz="1500" dirty="0"/>
              <a:t> and in use in the field</a:t>
            </a:r>
          </a:p>
          <a:p>
            <a:r>
              <a:rPr lang="en-US" sz="1500" dirty="0"/>
              <a:t>OTM + vacuum cables:</a:t>
            </a:r>
          </a:p>
          <a:p>
            <a:pPr lvl="1"/>
            <a:r>
              <a:rPr lang="en-US" sz="1500" dirty="0"/>
              <a:t>Production is </a:t>
            </a:r>
            <a:r>
              <a:rPr lang="en-US" sz="1500" u="sng" dirty="0"/>
              <a:t>complete</a:t>
            </a:r>
            <a:r>
              <a:rPr lang="en-US" sz="1500" dirty="0"/>
              <a:t> &amp; all OTMs are in the cryostat </a:t>
            </a:r>
          </a:p>
          <a:p>
            <a:r>
              <a:rPr lang="en-US" sz="1500" dirty="0"/>
              <a:t>Fiber-Runs (Telescope/Camera ICD):</a:t>
            </a:r>
          </a:p>
          <a:p>
            <a:pPr lvl="1"/>
            <a:r>
              <a:rPr lang="en-US" sz="1500" dirty="0"/>
              <a:t>Telescope is performing acquisition based on agreed ICD </a:t>
            </a:r>
          </a:p>
          <a:p>
            <a:r>
              <a:rPr lang="en-US" sz="1500" dirty="0"/>
              <a:t>ATCA shelves</a:t>
            </a:r>
          </a:p>
          <a:p>
            <a:pPr lvl="1"/>
            <a:r>
              <a:rPr lang="en-US" sz="1500" dirty="0"/>
              <a:t>Qualified one vendor,  procurement is </a:t>
            </a:r>
            <a:r>
              <a:rPr lang="en-US" sz="1500" u="sng" dirty="0"/>
              <a:t>complete</a:t>
            </a:r>
          </a:p>
          <a:p>
            <a:r>
              <a:rPr lang="en-US" sz="1500" dirty="0"/>
              <a:t>COB</a:t>
            </a:r>
          </a:p>
          <a:p>
            <a:pPr lvl="1"/>
            <a:r>
              <a:rPr lang="en-US" sz="1500" dirty="0"/>
              <a:t>Production is </a:t>
            </a:r>
            <a:r>
              <a:rPr lang="en-US" sz="1500" u="sng" dirty="0"/>
              <a:t>complete</a:t>
            </a:r>
            <a:r>
              <a:rPr lang="en-US" sz="1500" dirty="0"/>
              <a:t>  ( &gt; 200 boards)</a:t>
            </a:r>
          </a:p>
          <a:p>
            <a:r>
              <a:rPr lang="en-US" sz="1500" dirty="0"/>
              <a:t>FPA-RTM</a:t>
            </a:r>
          </a:p>
          <a:p>
            <a:pPr lvl="1"/>
            <a:r>
              <a:rPr lang="en-US" sz="1500" dirty="0"/>
              <a:t>Production is </a:t>
            </a:r>
            <a:r>
              <a:rPr lang="en-US" sz="1500" u="sng" dirty="0"/>
              <a:t>complete</a:t>
            </a:r>
            <a:r>
              <a:rPr lang="en-US" sz="1500" dirty="0"/>
              <a:t> ( 18 boards)</a:t>
            </a:r>
          </a:p>
          <a:p>
            <a:r>
              <a:rPr lang="en-US" sz="1500" dirty="0"/>
              <a:t>SSD-RTM</a:t>
            </a:r>
          </a:p>
          <a:p>
            <a:pPr lvl="1"/>
            <a:r>
              <a:rPr lang="en-US" sz="1500" dirty="0"/>
              <a:t>Production is </a:t>
            </a:r>
            <a:r>
              <a:rPr lang="en-US" sz="1500" u="sng" dirty="0"/>
              <a:t>complete</a:t>
            </a:r>
            <a:r>
              <a:rPr lang="en-US" sz="1500" dirty="0"/>
              <a:t>  (18 boards)</a:t>
            </a:r>
            <a:endParaRPr lang="en-US" sz="1500" u="sng" dirty="0"/>
          </a:p>
          <a:p>
            <a:pPr lvl="1"/>
            <a:r>
              <a:rPr lang="en-US" sz="1500" dirty="0"/>
              <a:t>Testing remains underway</a:t>
            </a:r>
          </a:p>
          <a:p>
            <a:r>
              <a:rPr lang="en-US" sz="1650" dirty="0"/>
              <a:t>SATA Firmware</a:t>
            </a:r>
          </a:p>
          <a:p>
            <a:pPr lvl="1"/>
            <a:r>
              <a:rPr lang="en-US" sz="1500" dirty="0"/>
              <a:t>Development is </a:t>
            </a:r>
            <a:r>
              <a:rPr lang="en-US" sz="1500" u="sng" dirty="0"/>
              <a:t>complete</a:t>
            </a:r>
            <a:r>
              <a:rPr lang="en-US" sz="1500" dirty="0"/>
              <a:t> </a:t>
            </a:r>
          </a:p>
        </p:txBody>
      </p:sp>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a:xfrm>
            <a:off x="1524000" y="133350"/>
            <a:ext cx="5638800" cy="417910"/>
          </a:xfrm>
        </p:spPr>
        <p:txBody>
          <a:bodyPr/>
          <a:lstStyle/>
          <a:p>
            <a:r>
              <a:rPr lang="en-US" dirty="0"/>
              <a:t>Status (major hardware/firmware blocks)</a:t>
            </a:r>
          </a:p>
        </p:txBody>
      </p:sp>
      <p:sp>
        <p:nvSpPr>
          <p:cNvPr id="2" name="Right Brace 1">
            <a:extLst>
              <a:ext uri="{FF2B5EF4-FFF2-40B4-BE49-F238E27FC236}">
                <a16:creationId xmlns:a16="http://schemas.microsoft.com/office/drawing/2014/main" id="{2AB3F72F-C78F-0B41-93D4-BBAFB5F8B652}"/>
              </a:ext>
            </a:extLst>
          </p:cNvPr>
          <p:cNvSpPr/>
          <p:nvPr/>
        </p:nvSpPr>
        <p:spPr>
          <a:xfrm>
            <a:off x="4572000" y="3181350"/>
            <a:ext cx="381000" cy="838200"/>
          </a:xfrm>
          <a:prstGeom prst="rightBrace">
            <a:avLst/>
          </a:prstGeom>
          <a:ln cap="rnd">
            <a:solidFill>
              <a:schemeClr val="accent2">
                <a:lumMod val="75000"/>
              </a:schemeClr>
            </a:solidFill>
            <a:prstDash val="solid"/>
            <a:headEnd type="none" w="med" len="med"/>
            <a:tailEnd type="none" w="med" len="med"/>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dirty="0"/>
          </a:p>
        </p:txBody>
      </p:sp>
      <p:sp>
        <p:nvSpPr>
          <p:cNvPr id="4" name="TextBox 3">
            <a:extLst>
              <a:ext uri="{FF2B5EF4-FFF2-40B4-BE49-F238E27FC236}">
                <a16:creationId xmlns:a16="http://schemas.microsoft.com/office/drawing/2014/main" id="{EAC111D6-DD23-B64F-9892-31E16BCECC44}"/>
              </a:ext>
            </a:extLst>
          </p:cNvPr>
          <p:cNvSpPr txBox="1"/>
          <p:nvPr/>
        </p:nvSpPr>
        <p:spPr>
          <a:xfrm>
            <a:off x="5029200" y="3203864"/>
            <a:ext cx="2285999" cy="923330"/>
          </a:xfrm>
          <a:prstGeom prst="rect">
            <a:avLst/>
          </a:prstGeom>
          <a:noFill/>
        </p:spPr>
        <p:txBody>
          <a:bodyPr wrap="square" rtlCol="0">
            <a:spAutoFit/>
          </a:bodyPr>
          <a:lstStyle/>
          <a:p>
            <a:r>
              <a:rPr lang="en-US" dirty="0"/>
              <a:t>Includes NCSA system, ComCam, AuxTel as well as the camera</a:t>
            </a:r>
          </a:p>
        </p:txBody>
      </p:sp>
    </p:spTree>
    <p:extLst>
      <p:ext uri="{BB962C8B-B14F-4D97-AF65-F5344CB8AC3E}">
        <p14:creationId xmlns:p14="http://schemas.microsoft.com/office/powerpoint/2010/main" val="236682625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Table 3">
            <a:extLst>
              <a:ext uri="{FF2B5EF4-FFF2-40B4-BE49-F238E27FC236}">
                <a16:creationId xmlns:a16="http://schemas.microsoft.com/office/drawing/2014/main" id="{6A419B21-262D-CF49-9BDB-BCB2D3580D05}"/>
              </a:ext>
            </a:extLst>
          </p:cNvPr>
          <p:cNvGraphicFramePr>
            <a:graphicFrameLocks noGrp="1"/>
          </p:cNvGraphicFramePr>
          <p:nvPr>
            <p:extLst>
              <p:ext uri="{D42A27DB-BD31-4B8C-83A1-F6EECF244321}">
                <p14:modId xmlns:p14="http://schemas.microsoft.com/office/powerpoint/2010/main" val="3277814115"/>
              </p:ext>
            </p:extLst>
          </p:nvPr>
        </p:nvGraphicFramePr>
        <p:xfrm>
          <a:off x="800099" y="895351"/>
          <a:ext cx="6896101" cy="3906445"/>
        </p:xfrm>
        <a:graphic>
          <a:graphicData uri="http://schemas.openxmlformats.org/drawingml/2006/table">
            <a:tbl>
              <a:tblPr firstRow="1" bandRow="1">
                <a:tableStyleId>{3C2FFA5D-87B4-456A-9821-1D502468CF0F}</a:tableStyleId>
              </a:tblPr>
              <a:tblGrid>
                <a:gridCol w="597379">
                  <a:extLst>
                    <a:ext uri="{9D8B030D-6E8A-4147-A177-3AD203B41FA5}">
                      <a16:colId xmlns:a16="http://schemas.microsoft.com/office/drawing/2014/main" val="20000"/>
                    </a:ext>
                  </a:extLst>
                </a:gridCol>
                <a:gridCol w="744277">
                  <a:extLst>
                    <a:ext uri="{9D8B030D-6E8A-4147-A177-3AD203B41FA5}">
                      <a16:colId xmlns:a16="http://schemas.microsoft.com/office/drawing/2014/main" val="20001"/>
                    </a:ext>
                  </a:extLst>
                </a:gridCol>
                <a:gridCol w="749451">
                  <a:extLst>
                    <a:ext uri="{9D8B030D-6E8A-4147-A177-3AD203B41FA5}">
                      <a16:colId xmlns:a16="http://schemas.microsoft.com/office/drawing/2014/main" val="20002"/>
                    </a:ext>
                  </a:extLst>
                </a:gridCol>
                <a:gridCol w="1828448">
                  <a:extLst>
                    <a:ext uri="{9D8B030D-6E8A-4147-A177-3AD203B41FA5}">
                      <a16:colId xmlns:a16="http://schemas.microsoft.com/office/drawing/2014/main" val="20003"/>
                    </a:ext>
                  </a:extLst>
                </a:gridCol>
                <a:gridCol w="1488273">
                  <a:extLst>
                    <a:ext uri="{9D8B030D-6E8A-4147-A177-3AD203B41FA5}">
                      <a16:colId xmlns:a16="http://schemas.microsoft.com/office/drawing/2014/main" val="20004"/>
                    </a:ext>
                  </a:extLst>
                </a:gridCol>
                <a:gridCol w="1488273">
                  <a:extLst>
                    <a:ext uri="{9D8B030D-6E8A-4147-A177-3AD203B41FA5}">
                      <a16:colId xmlns:a16="http://schemas.microsoft.com/office/drawing/2014/main" val="20005"/>
                    </a:ext>
                  </a:extLst>
                </a:gridCol>
              </a:tblGrid>
              <a:tr h="398329">
                <a:tc>
                  <a:txBody>
                    <a:bodyPr/>
                    <a:lstStyle/>
                    <a:p>
                      <a:pPr algn="ctr"/>
                      <a:r>
                        <a:rPr lang="en-US" sz="1100" dirty="0"/>
                        <a:t>Release</a:t>
                      </a:r>
                      <a:endParaRPr lang="en-US" sz="1100" b="0" dirty="0"/>
                    </a:p>
                  </a:txBody>
                  <a:tcPr marL="68580" marR="68580" marT="34290" marB="34290" anchor="ctr"/>
                </a:tc>
                <a:tc>
                  <a:txBody>
                    <a:bodyPr/>
                    <a:lstStyle/>
                    <a:p>
                      <a:pPr algn="ctr"/>
                      <a:r>
                        <a:rPr lang="en-US" sz="1100" dirty="0"/>
                        <a:t>Hardware</a:t>
                      </a:r>
                      <a:endParaRPr lang="en-US" sz="1100" b="0" dirty="0"/>
                    </a:p>
                  </a:txBody>
                  <a:tcPr marL="68580" marR="68580" marT="34290" marB="34290" anchor="ctr"/>
                </a:tc>
                <a:tc>
                  <a:txBody>
                    <a:bodyPr/>
                    <a:lstStyle/>
                    <a:p>
                      <a:pPr algn="ctr"/>
                      <a:r>
                        <a:rPr lang="en-US" sz="1100" dirty="0"/>
                        <a:t>Firmware</a:t>
                      </a:r>
                      <a:endParaRPr lang="en-US" sz="1100" b="0" dirty="0"/>
                    </a:p>
                  </a:txBody>
                  <a:tcPr marL="68580" marR="68580" marT="34290" marB="34290" anchor="ctr"/>
                </a:tc>
                <a:tc>
                  <a:txBody>
                    <a:bodyPr/>
                    <a:lstStyle/>
                    <a:p>
                      <a:pPr algn="ctr"/>
                      <a:r>
                        <a:rPr lang="en-US" sz="1100" dirty="0"/>
                        <a:t>Software Services</a:t>
                      </a:r>
                      <a:endParaRPr lang="en-US" sz="1100" b="0" dirty="0"/>
                    </a:p>
                  </a:txBody>
                  <a:tcPr marL="68580" marR="68580" marT="34290" marB="34290" anchor="ctr"/>
                </a:tc>
                <a:tc>
                  <a:txBody>
                    <a:bodyPr/>
                    <a:lstStyle/>
                    <a:p>
                      <a:pPr algn="ctr"/>
                      <a:r>
                        <a:rPr lang="en-US" sz="1100" dirty="0"/>
                        <a:t>Comments</a:t>
                      </a:r>
                      <a:endParaRPr lang="en-US" sz="1100" b="0" dirty="0"/>
                    </a:p>
                  </a:txBody>
                  <a:tcPr marL="68580" marR="68580" marT="34290" marB="34290" anchor="ctr"/>
                </a:tc>
                <a:tc>
                  <a:txBody>
                    <a:bodyPr/>
                    <a:lstStyle/>
                    <a:p>
                      <a:pPr algn="ctr"/>
                      <a:r>
                        <a:rPr lang="en-US" sz="1100" b="0" dirty="0"/>
                        <a:t>Status</a:t>
                      </a:r>
                    </a:p>
                  </a:txBody>
                  <a:tcPr marL="68580" marR="68580" marT="34290" marB="34290" anchor="ctr"/>
                </a:tc>
                <a:extLst>
                  <a:ext uri="{0D108BD9-81ED-4DB2-BD59-A6C34878D82A}">
                    <a16:rowId xmlns:a16="http://schemas.microsoft.com/office/drawing/2014/main" val="10000"/>
                  </a:ext>
                </a:extLst>
              </a:tr>
              <a:tr h="894361">
                <a:tc>
                  <a:txBody>
                    <a:bodyPr/>
                    <a:lstStyle/>
                    <a:p>
                      <a:pPr algn="ctr"/>
                      <a:r>
                        <a:rPr lang="en-US" sz="1100" dirty="0"/>
                        <a:t>V1</a:t>
                      </a:r>
                      <a:endParaRPr lang="en-US" sz="1100" b="0" dirty="0"/>
                    </a:p>
                  </a:txBody>
                  <a:tcPr marL="68580" marR="68580" marT="34290" marB="34290" anchor="ctr"/>
                </a:tc>
                <a:tc>
                  <a:txBody>
                    <a:bodyPr/>
                    <a:lstStyle/>
                    <a:p>
                      <a:pPr algn="ctr"/>
                      <a:r>
                        <a:rPr lang="en-US" sz="1100" dirty="0"/>
                        <a:t>REB</a:t>
                      </a:r>
                      <a:r>
                        <a:rPr lang="en-US" sz="1100" baseline="0" dirty="0"/>
                        <a:t> </a:t>
                      </a:r>
                    </a:p>
                    <a:p>
                      <a:pPr algn="ctr"/>
                      <a:r>
                        <a:rPr lang="en-US" sz="1100" baseline="0" dirty="0"/>
                        <a:t>COB </a:t>
                      </a:r>
                    </a:p>
                    <a:p>
                      <a:pPr algn="ctr"/>
                      <a:r>
                        <a:rPr lang="en-US" sz="1100" baseline="0" dirty="0"/>
                        <a:t>Hybrid RTM </a:t>
                      </a:r>
                      <a:endParaRPr lang="en-US" sz="1100" b="0" baseline="0" dirty="0"/>
                    </a:p>
                  </a:txBody>
                  <a:tcPr marL="68580" marR="68580" marT="34290" marB="34290" anchor="ct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100" baseline="0" dirty="0"/>
                        <a:t>SCI</a:t>
                      </a:r>
                    </a:p>
                    <a:p>
                      <a:pPr marL="0" marR="0" indent="0" algn="ctr" defTabSz="914400" rtl="0" eaLnBrk="1" fontAlgn="auto" latinLnBrk="0" hangingPunct="1">
                        <a:lnSpc>
                          <a:spcPct val="100000"/>
                        </a:lnSpc>
                        <a:spcBef>
                          <a:spcPts val="0"/>
                        </a:spcBef>
                        <a:spcAft>
                          <a:spcPts val="0"/>
                        </a:spcAft>
                        <a:buClrTx/>
                        <a:buSzTx/>
                        <a:buFontTx/>
                        <a:buNone/>
                        <a:tabLst/>
                        <a:defRPr/>
                      </a:pPr>
                      <a:r>
                        <a:rPr lang="en-US" sz="1100" baseline="0" dirty="0"/>
                        <a:t>PGP-V1</a:t>
                      </a:r>
                      <a:endParaRPr lang="en-US" sz="1100" b="0" dirty="0"/>
                    </a:p>
                  </a:txBody>
                  <a:tcPr marL="68580" marR="68580" marT="34290" marB="34290" anchor="ctr"/>
                </a:tc>
                <a:tc>
                  <a:txBody>
                    <a:bodyPr/>
                    <a:lstStyle/>
                    <a:p>
                      <a:pPr algn="ctr"/>
                      <a:r>
                        <a:rPr lang="en-US" sz="1100" dirty="0"/>
                        <a:t>Raft</a:t>
                      </a:r>
                      <a:r>
                        <a:rPr lang="en-US" sz="1100" baseline="0" dirty="0"/>
                        <a:t> Management Service</a:t>
                      </a:r>
                      <a:endParaRPr lang="en-US" sz="1100" dirty="0"/>
                    </a:p>
                    <a:p>
                      <a:pPr algn="ctr"/>
                      <a:r>
                        <a:rPr lang="en-US" sz="1100" dirty="0"/>
                        <a:t>Raft</a:t>
                      </a:r>
                      <a:r>
                        <a:rPr lang="en-US" sz="1100" baseline="0" dirty="0"/>
                        <a:t> Data Storage Service</a:t>
                      </a:r>
                      <a:endParaRPr lang="en-US" sz="1100" dirty="0"/>
                    </a:p>
                    <a:p>
                      <a:pPr algn="ctr"/>
                      <a:r>
                        <a:rPr lang="en-US" sz="1100" dirty="0"/>
                        <a:t>Image</a:t>
                      </a:r>
                      <a:r>
                        <a:rPr lang="en-US" sz="1100" baseline="0" dirty="0"/>
                        <a:t> Management Service</a:t>
                      </a:r>
                      <a:endParaRPr lang="en-US" sz="1100" dirty="0"/>
                    </a:p>
                    <a:p>
                      <a:pPr algn="ctr"/>
                      <a:r>
                        <a:rPr lang="en-US" sz="1100" baseline="0" dirty="0"/>
                        <a:t>Distributed Storage Service</a:t>
                      </a:r>
                      <a:endParaRPr lang="en-US" sz="1100" b="0" dirty="0"/>
                    </a:p>
                  </a:txBody>
                  <a:tcPr marL="68580" marR="68580" marT="34290" marB="34290" anchor="ctr"/>
                </a:tc>
                <a:tc>
                  <a:txBody>
                    <a:bodyPr/>
                    <a:lstStyle/>
                    <a:p>
                      <a:pPr algn="ctr"/>
                      <a:r>
                        <a:rPr lang="en-US" sz="1100" dirty="0"/>
                        <a:t>GEN-III</a:t>
                      </a:r>
                    </a:p>
                    <a:p>
                      <a:pPr algn="ctr"/>
                      <a:r>
                        <a:rPr lang="en-US" sz="1100" dirty="0"/>
                        <a:t>prototype</a:t>
                      </a:r>
                      <a:r>
                        <a:rPr lang="en-US" sz="1100" baseline="0" dirty="0"/>
                        <a:t> interfaces </a:t>
                      </a:r>
                    </a:p>
                    <a:p>
                      <a:pPr algn="ctr"/>
                      <a:r>
                        <a:rPr lang="en-US" sz="1100" baseline="0" dirty="0"/>
                        <a:t>3-REB readout </a:t>
                      </a:r>
                    </a:p>
                    <a:p>
                      <a:pPr algn="ctr"/>
                      <a:r>
                        <a:rPr lang="en-US" sz="1100" baseline="0" dirty="0"/>
                        <a:t>no synchronization </a:t>
                      </a:r>
                    </a:p>
                    <a:p>
                      <a:pPr algn="ctr"/>
                      <a:r>
                        <a:rPr lang="en-US" sz="1100" baseline="0" dirty="0"/>
                        <a:t>“soft” Image Store</a:t>
                      </a:r>
                      <a:endParaRPr lang="en-US" sz="1100" b="0" dirty="0"/>
                    </a:p>
                  </a:txBody>
                  <a:tcPr marL="68580" marR="68580" marT="34290" marB="34290" anchor="ctr"/>
                </a:tc>
                <a:tc>
                  <a:txBody>
                    <a:bodyPr/>
                    <a:lstStyle/>
                    <a:p>
                      <a:pPr algn="ctr"/>
                      <a:r>
                        <a:rPr lang="en-US" sz="1100" b="0" dirty="0"/>
                        <a:t>Complete</a:t>
                      </a:r>
                    </a:p>
                  </a:txBody>
                  <a:tcPr marL="68580" marR="68580" marT="34290" marB="34290" anchor="ctr"/>
                </a:tc>
                <a:extLst>
                  <a:ext uri="{0D108BD9-81ED-4DB2-BD59-A6C34878D82A}">
                    <a16:rowId xmlns:a16="http://schemas.microsoft.com/office/drawing/2014/main" val="10001"/>
                  </a:ext>
                </a:extLst>
              </a:tr>
              <a:tr h="737145">
                <a:tc>
                  <a:txBody>
                    <a:bodyPr/>
                    <a:lstStyle/>
                    <a:p>
                      <a:pPr algn="ctr"/>
                      <a:r>
                        <a:rPr lang="en-US" sz="1100" dirty="0"/>
                        <a:t>V2</a:t>
                      </a:r>
                      <a:endParaRPr lang="en-US" sz="1100" b="0" dirty="0"/>
                    </a:p>
                  </a:txBody>
                  <a:tcPr marL="68580" marR="68580" marT="34290" marB="34290"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lang="en-US" sz="1100" b="0" dirty="0"/>
                    </a:p>
                  </a:txBody>
                  <a:tcPr marL="68580" marR="68580" marT="34290" marB="34290" anchor="ctr"/>
                </a:tc>
                <a:tc>
                  <a:txBody>
                    <a:bodyPr/>
                    <a:lstStyle/>
                    <a:p>
                      <a:pPr algn="ctr"/>
                      <a:r>
                        <a:rPr lang="en-US" sz="1100" dirty="0"/>
                        <a:t>Timing firmware,</a:t>
                      </a:r>
                    </a:p>
                    <a:p>
                      <a:pPr algn="ctr"/>
                      <a:r>
                        <a:rPr lang="en-US" sz="1100" dirty="0"/>
                        <a:t>PGP-V2</a:t>
                      </a:r>
                      <a:endParaRPr lang="en-US" sz="1100" b="0" dirty="0"/>
                    </a:p>
                  </a:txBody>
                  <a:tcPr marL="68580" marR="68580" marT="34290" marB="34290" anchor="ctr"/>
                </a:tc>
                <a:tc>
                  <a:txBody>
                    <a:bodyPr/>
                    <a:lstStyle/>
                    <a:p>
                      <a:pPr algn="ctr"/>
                      <a:r>
                        <a:rPr lang="en-US" sz="1100" dirty="0"/>
                        <a:t>Implementation changes for RDS &amp; IMS.</a:t>
                      </a:r>
                      <a:endParaRPr lang="en-US" sz="1100" b="0" dirty="0"/>
                    </a:p>
                  </a:txBody>
                  <a:tcPr marL="68580" marR="68580" marT="34290" marB="34290" anchor="ctr"/>
                </a:tc>
                <a:tc>
                  <a:txBody>
                    <a:bodyPr/>
                    <a:lstStyle/>
                    <a:p>
                      <a:pPr algn="ctr"/>
                      <a:r>
                        <a:rPr lang="en-US" sz="1100" dirty="0"/>
                        <a:t>Synchronized</a:t>
                      </a:r>
                      <a:r>
                        <a:rPr lang="en-US" sz="1100" baseline="0" dirty="0"/>
                        <a:t> timing and commands</a:t>
                      </a:r>
                      <a:endParaRPr lang="en-US" sz="1100" b="0" dirty="0"/>
                    </a:p>
                  </a:txBody>
                  <a:tcPr marL="68580" marR="68580" marT="34290" marB="34290" anchor="ctr"/>
                </a:tc>
                <a:tc>
                  <a:txBody>
                    <a:bodyPr/>
                    <a:lstStyle/>
                    <a:p>
                      <a:pPr algn="ctr"/>
                      <a:r>
                        <a:rPr lang="en-US" sz="1100" b="0" dirty="0"/>
                        <a:t>Complete</a:t>
                      </a:r>
                    </a:p>
                  </a:txBody>
                  <a:tcPr marL="68580" marR="68580" marT="34290" marB="34290" anchor="ctr"/>
                </a:tc>
                <a:extLst>
                  <a:ext uri="{0D108BD9-81ED-4DB2-BD59-A6C34878D82A}">
                    <a16:rowId xmlns:a16="http://schemas.microsoft.com/office/drawing/2014/main" val="10002"/>
                  </a:ext>
                </a:extLst>
              </a:tr>
              <a:tr h="563674">
                <a:tc>
                  <a:txBody>
                    <a:bodyPr/>
                    <a:lstStyle/>
                    <a:p>
                      <a:pPr algn="ctr"/>
                      <a:r>
                        <a:rPr lang="en-US" sz="1100" dirty="0"/>
                        <a:t>V3</a:t>
                      </a:r>
                      <a:endParaRPr lang="en-US" sz="1100" b="0" dirty="0"/>
                    </a:p>
                  </a:txBody>
                  <a:tcPr marL="68580" marR="68580" marT="34290" marB="34290" anchor="ctr"/>
                </a:tc>
                <a:tc>
                  <a:txBody>
                    <a:bodyPr/>
                    <a:lstStyle/>
                    <a:p>
                      <a:pPr algn="ctr"/>
                      <a:r>
                        <a:rPr lang="en-US" sz="1100" b="0" dirty="0"/>
                        <a:t>SSD-RTM</a:t>
                      </a:r>
                    </a:p>
                  </a:txBody>
                  <a:tcPr marL="68580" marR="68580" marT="34290" marB="34290" anchor="ct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100" dirty="0"/>
                        <a:t>SATA-II firmware</a:t>
                      </a:r>
                      <a:endParaRPr lang="en-US" sz="1100" b="0" dirty="0"/>
                    </a:p>
                  </a:txBody>
                  <a:tcPr marL="68580" marR="68580" marT="34290" marB="34290" anchor="ctr"/>
                </a:tc>
                <a:tc>
                  <a:txBody>
                    <a:bodyPr/>
                    <a:lstStyle/>
                    <a:p>
                      <a:pPr algn="ctr"/>
                      <a:r>
                        <a:rPr lang="en-US" sz="1100" dirty="0"/>
                        <a:t>SATA-II driver support. Implementation changes  in XDS, RDS &amp; IMS</a:t>
                      </a:r>
                      <a:endParaRPr lang="en-US" sz="1100" b="0" dirty="0"/>
                    </a:p>
                  </a:txBody>
                  <a:tcPr marL="68580" marR="68580" marT="34290" marB="34290" anchor="ctr"/>
                </a:tc>
                <a:tc>
                  <a:txBody>
                    <a:bodyPr/>
                    <a:lstStyle/>
                    <a:p>
                      <a:pPr algn="ctr"/>
                      <a:r>
                        <a:rPr lang="en-US" sz="1100" dirty="0"/>
                        <a:t>“hard” Image Store</a:t>
                      </a:r>
                      <a:endParaRPr lang="en-US" sz="1100" b="0" dirty="0"/>
                    </a:p>
                  </a:txBody>
                  <a:tcPr marL="68580" marR="68580" marT="34290" marB="34290" anchor="ctr"/>
                </a:tc>
                <a:tc>
                  <a:txBody>
                    <a:bodyPr/>
                    <a:lstStyle/>
                    <a:p>
                      <a:pPr algn="ctr"/>
                      <a:r>
                        <a:rPr lang="en-US" sz="1100" b="0" dirty="0"/>
                        <a:t>Complete</a:t>
                      </a:r>
                      <a:endParaRPr lang="en-US" sz="1100" b="0" baseline="0" dirty="0"/>
                    </a:p>
                  </a:txBody>
                  <a:tcPr marL="68580" marR="68580" marT="34290" marB="34290" anchor="ctr"/>
                </a:tc>
                <a:extLst>
                  <a:ext uri="{0D108BD9-81ED-4DB2-BD59-A6C34878D82A}">
                    <a16:rowId xmlns:a16="http://schemas.microsoft.com/office/drawing/2014/main" val="10003"/>
                  </a:ext>
                </a:extLst>
              </a:tr>
              <a:tr h="563674">
                <a:tc>
                  <a:txBody>
                    <a:bodyPr/>
                    <a:lstStyle/>
                    <a:p>
                      <a:pPr algn="ctr"/>
                      <a:r>
                        <a:rPr lang="en-US" sz="1100" dirty="0"/>
                        <a:t>V4</a:t>
                      </a:r>
                      <a:endParaRPr lang="en-US" sz="1100" b="0" dirty="0"/>
                    </a:p>
                  </a:txBody>
                  <a:tcPr marL="68580" marR="68580" marT="34290" marB="34290" anchor="ctr"/>
                </a:tc>
                <a:tc>
                  <a:txBody>
                    <a:bodyPr/>
                    <a:lstStyle/>
                    <a:p>
                      <a:pPr algn="ctr"/>
                      <a:r>
                        <a:rPr lang="en-US" sz="1100" b="0" dirty="0"/>
                        <a:t>FPA-RTM</a:t>
                      </a:r>
                    </a:p>
                  </a:txBody>
                  <a:tcPr marL="68580" marR="68580" marT="34290" marB="34290" anchor="ctr"/>
                </a:tc>
                <a:tc>
                  <a:txBody>
                    <a:bodyPr/>
                    <a:lstStyle/>
                    <a:p>
                      <a:pPr algn="ctr"/>
                      <a:endParaRPr lang="en-US" sz="1100" b="0" dirty="0"/>
                    </a:p>
                  </a:txBody>
                  <a:tcPr marL="68580" marR="68580" marT="34290" marB="34290" anchor="ctr"/>
                </a:tc>
                <a:tc>
                  <a:txBody>
                    <a:bodyPr/>
                    <a:lstStyle/>
                    <a:p>
                      <a:pPr algn="ctr"/>
                      <a:r>
                        <a:rPr lang="en-US" sz="1100" dirty="0"/>
                        <a:t>EMU</a:t>
                      </a:r>
                      <a:r>
                        <a:rPr lang="en-US" sz="1100" baseline="0" dirty="0"/>
                        <a:t> Emulation Service</a:t>
                      </a:r>
                      <a:endParaRPr lang="en-US" sz="1100" b="0" dirty="0"/>
                    </a:p>
                  </a:txBody>
                  <a:tcPr marL="68580" marR="68580" marT="34290" marB="34290" anchor="ctr"/>
                </a:tc>
                <a:tc>
                  <a:txBody>
                    <a:bodyPr/>
                    <a:lstStyle/>
                    <a:p>
                      <a:pPr algn="ctr"/>
                      <a:r>
                        <a:rPr lang="en-US" sz="1100" dirty="0"/>
                        <a:t>Emulation Services</a:t>
                      </a:r>
                      <a:endParaRPr lang="en-US" sz="1100" b="0" dirty="0"/>
                    </a:p>
                  </a:txBody>
                  <a:tcPr marL="68580" marR="68580" marT="34290" marB="34290" anchor="ctr"/>
                </a:tc>
                <a:tc>
                  <a:txBody>
                    <a:bodyPr/>
                    <a:lstStyle/>
                    <a:p>
                      <a:pPr algn="ctr"/>
                      <a:r>
                        <a:rPr lang="en-US" sz="1100" b="0" dirty="0"/>
                        <a:t>Complete</a:t>
                      </a:r>
                    </a:p>
                  </a:txBody>
                  <a:tcPr marL="68580" marR="68580" marT="34290" marB="34290" anchor="ctr"/>
                </a:tc>
                <a:extLst>
                  <a:ext uri="{0D108BD9-81ED-4DB2-BD59-A6C34878D82A}">
                    <a16:rowId xmlns:a16="http://schemas.microsoft.com/office/drawing/2014/main" val="10004"/>
                  </a:ext>
                </a:extLst>
              </a:tr>
              <a:tr h="729017">
                <a:tc>
                  <a:txBody>
                    <a:bodyPr/>
                    <a:lstStyle/>
                    <a:p>
                      <a:pPr algn="ctr"/>
                      <a:r>
                        <a:rPr lang="en-US" sz="1100" dirty="0"/>
                        <a:t>V5</a:t>
                      </a:r>
                      <a:endParaRPr lang="en-US" sz="1100" b="0" dirty="0"/>
                    </a:p>
                  </a:txBody>
                  <a:tcPr marL="68580" marR="68580" marT="34290" marB="34290" anchor="ct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100" b="0" dirty="0"/>
                        <a:t>“New” COB</a:t>
                      </a:r>
                    </a:p>
                    <a:p>
                      <a:pPr algn="ctr"/>
                      <a:r>
                        <a:rPr lang="en-US" sz="1100" b="0" dirty="0"/>
                        <a:t>FPA-RTM</a:t>
                      </a:r>
                    </a:p>
                  </a:txBody>
                  <a:tcPr marL="68580" marR="68580" marT="34290" marB="34290" anchor="ct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100" dirty="0"/>
                        <a:t>Cross-talk</a:t>
                      </a:r>
                      <a:r>
                        <a:rPr lang="en-US" sz="1100" baseline="0" dirty="0"/>
                        <a:t> correction firmware</a:t>
                      </a:r>
                      <a:endParaRPr lang="en-US" sz="1100" b="0" dirty="0"/>
                    </a:p>
                  </a:txBody>
                  <a:tcPr marL="68580" marR="68580" marT="34290" marB="34290" anchor="ctr"/>
                </a:tc>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100" dirty="0"/>
                        <a:t>Implementation changes for IMS</a:t>
                      </a:r>
                      <a:endParaRPr lang="en-US" sz="1100" b="0" dirty="0"/>
                    </a:p>
                  </a:txBody>
                  <a:tcPr marL="68580" marR="68580" marT="34290" marB="34290" anchor="ctr"/>
                </a:tc>
                <a:tc>
                  <a:txBody>
                    <a:bodyPr/>
                    <a:lstStyle/>
                    <a:p>
                      <a:pPr algn="ctr"/>
                      <a:r>
                        <a:rPr lang="en-US" sz="1100" dirty="0"/>
                        <a:t>Cross-Talk correction</a:t>
                      </a:r>
                      <a:endParaRPr lang="en-US" sz="1100" b="0" dirty="0"/>
                    </a:p>
                  </a:txBody>
                  <a:tcPr marL="68580" marR="68580" marT="34290" marB="34290" anchor="ctr"/>
                </a:tc>
                <a:tc>
                  <a:txBody>
                    <a:bodyPr/>
                    <a:lstStyle/>
                    <a:p>
                      <a:pPr algn="ctr"/>
                      <a:r>
                        <a:rPr lang="en-US" sz="1100" b="0" dirty="0"/>
                        <a:t>Not yet started.</a:t>
                      </a:r>
                    </a:p>
                  </a:txBody>
                  <a:tcPr marL="68580" marR="68580" marT="34290" marB="34290" anchor="ctr"/>
                </a:tc>
                <a:extLst>
                  <a:ext uri="{0D108BD9-81ED-4DB2-BD59-A6C34878D82A}">
                    <a16:rowId xmlns:a16="http://schemas.microsoft.com/office/drawing/2014/main" val="10005"/>
                  </a:ext>
                </a:extLst>
              </a:tr>
            </a:tbl>
          </a:graphicData>
        </a:graphic>
      </p:graphicFrame>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a:xfrm>
            <a:off x="1752600" y="57150"/>
            <a:ext cx="5638800" cy="417910"/>
          </a:xfrm>
        </p:spPr>
        <p:txBody>
          <a:bodyPr/>
          <a:lstStyle/>
          <a:p>
            <a:r>
              <a:rPr lang="en-US" dirty="0"/>
              <a:t>Status (System Software)</a:t>
            </a:r>
          </a:p>
        </p:txBody>
      </p:sp>
      <p:sp>
        <p:nvSpPr>
          <p:cNvPr id="5" name="Content Placeholder 2">
            <a:extLst>
              <a:ext uri="{FF2B5EF4-FFF2-40B4-BE49-F238E27FC236}">
                <a16:creationId xmlns:a16="http://schemas.microsoft.com/office/drawing/2014/main" id="{3F49A3E0-34FC-5449-A82D-D32BDDA00AEE}"/>
              </a:ext>
            </a:extLst>
          </p:cNvPr>
          <p:cNvSpPr txBox="1">
            <a:spLocks/>
          </p:cNvSpPr>
          <p:nvPr/>
        </p:nvSpPr>
        <p:spPr bwMode="auto">
          <a:xfrm>
            <a:off x="1219200" y="498360"/>
            <a:ext cx="6057900" cy="457200"/>
          </a:xfrm>
          <a:prstGeom prst="rect">
            <a:avLst/>
          </a:prstGeom>
          <a:solidFill>
            <a:srgbClr val="FFFFFF"/>
          </a:solidFill>
          <a:ln w="9525">
            <a:solidFill>
              <a:schemeClr val="tx1"/>
            </a:solidFill>
            <a:miter lim="800000"/>
            <a:headEnd/>
            <a:tailEnd/>
          </a:ln>
        </p:spPr>
        <p:txBody>
          <a:bodyPr vert="horz" wrap="square" lIns="68580" tIns="34290" rIns="68580" bIns="34290" numCol="1" anchor="t" anchorCtr="0" compatLnSpc="1">
            <a:prstTxWarp prst="textNoShape">
              <a:avLst/>
            </a:prstTxWarp>
            <a:normAutofit fontScale="85000" lnSpcReduction="1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400050" lvl="1" indent="-100012">
              <a:buNone/>
            </a:pPr>
            <a:r>
              <a:rPr lang="en-US" sz="1350" dirty="0"/>
              <a:t>From software services &amp; a hardware/firmware substrate  </a:t>
            </a:r>
            <a:r>
              <a:rPr lang="en-US" sz="1350" u="sng" dirty="0"/>
              <a:t>Systems </a:t>
            </a:r>
            <a:r>
              <a:rPr lang="en-US" sz="1350" dirty="0"/>
              <a:t>are composed… </a:t>
            </a:r>
            <a:endParaRPr lang="en-US" sz="1350" u="sng" dirty="0"/>
          </a:p>
          <a:p>
            <a:pPr marL="300038" lvl="1" indent="0">
              <a:buNone/>
            </a:pPr>
            <a:r>
              <a:rPr lang="en-US" sz="1350" dirty="0"/>
              <a:t>Baseline proposed</a:t>
            </a:r>
            <a:r>
              <a:rPr lang="en-US" sz="1350" i="1" dirty="0"/>
              <a:t> five</a:t>
            </a:r>
            <a:r>
              <a:rPr lang="en-US" sz="1350" dirty="0"/>
              <a:t> different system releases, timed to match camera and project needs</a:t>
            </a:r>
            <a:endParaRPr lang="en-US" sz="1500" i="1" dirty="0"/>
          </a:p>
          <a:p>
            <a:pPr lvl="1"/>
            <a:endParaRPr lang="en-US" sz="1500" dirty="0"/>
          </a:p>
          <a:p>
            <a:pPr lvl="1"/>
            <a:endParaRPr lang="en-US" sz="1500" dirty="0"/>
          </a:p>
        </p:txBody>
      </p:sp>
      <p:sp>
        <p:nvSpPr>
          <p:cNvPr id="6" name="Rectangular Callout 5">
            <a:extLst>
              <a:ext uri="{FF2B5EF4-FFF2-40B4-BE49-F238E27FC236}">
                <a16:creationId xmlns:a16="http://schemas.microsoft.com/office/drawing/2014/main" id="{81A2B430-ACAF-7647-995B-C9FB168524B9}"/>
              </a:ext>
            </a:extLst>
          </p:cNvPr>
          <p:cNvSpPr/>
          <p:nvPr/>
        </p:nvSpPr>
        <p:spPr bwMode="auto">
          <a:xfrm>
            <a:off x="7391400" y="1657350"/>
            <a:ext cx="1636915" cy="774622"/>
          </a:xfrm>
          <a:prstGeom prst="wedgeRectCallout">
            <a:avLst>
              <a:gd name="adj1" fmla="val -52109"/>
              <a:gd name="adj2" fmla="val 135482"/>
            </a:avLst>
          </a:prstGeom>
          <a:solidFill>
            <a:schemeClr val="accent1">
              <a:lumMod val="40000"/>
              <a:lumOff val="60000"/>
            </a:schemeClr>
          </a:solidFill>
          <a:ln w="9525" cap="flat" cmpd="sng" algn="ctr">
            <a:solidFill>
              <a:schemeClr val="tx1"/>
            </a:solidFill>
            <a:prstDash val="solid"/>
            <a:round/>
            <a:headEnd type="none" w="med" len="med"/>
            <a:tailEnd type="none" w="med" len="med"/>
          </a:ln>
          <a:effectLst/>
        </p:spPr>
        <p:txBody>
          <a:bodyPr vert="horz" wrap="square" lIns="62209" tIns="31105" rIns="62209" bIns="31105" numCol="1" rtlCol="0" anchor="t" anchorCtr="0" compatLnSpc="1">
            <a:prstTxWarp prst="textNoShape">
              <a:avLst/>
            </a:prstTxWarp>
          </a:bodyPr>
          <a:lstStyle/>
          <a:p>
            <a:pPr algn="ctr" defTabSz="311045" hangingPunct="0">
              <a:lnSpc>
                <a:spcPct val="93000"/>
              </a:lnSpc>
              <a:buClr>
                <a:srgbClr val="000000"/>
              </a:buClr>
              <a:buSzPct val="100000"/>
            </a:pPr>
            <a:r>
              <a:rPr lang="en-US" sz="1200" dirty="0"/>
              <a:t>Integration of “glue” software (necessary to transit from soft to hard store) remains…</a:t>
            </a:r>
          </a:p>
        </p:txBody>
      </p:sp>
    </p:spTree>
    <p:extLst>
      <p:ext uri="{BB962C8B-B14F-4D97-AF65-F5344CB8AC3E}">
        <p14:creationId xmlns:p14="http://schemas.microsoft.com/office/powerpoint/2010/main" val="19593914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p:txBody>
          <a:bodyPr/>
          <a:lstStyle/>
          <a:p>
            <a:r>
              <a:rPr lang="en-US" dirty="0"/>
              <a:t>Status (Engineering-Test-Unit (ETU))</a:t>
            </a:r>
          </a:p>
        </p:txBody>
      </p:sp>
      <p:pic>
        <p:nvPicPr>
          <p:cNvPr id="4" name="Picture 3" descr="LSST_rack.jpeg">
            <a:extLst>
              <a:ext uri="{FF2B5EF4-FFF2-40B4-BE49-F238E27FC236}">
                <a16:creationId xmlns:a16="http://schemas.microsoft.com/office/drawing/2014/main" id="{5F9E094D-46B9-1743-9EC6-85CBB399E2E4}"/>
              </a:ext>
            </a:extLst>
          </p:cNvPr>
          <p:cNvPicPr>
            <a:picLocks noChangeAspect="1"/>
          </p:cNvPicPr>
          <p:nvPr/>
        </p:nvPicPr>
        <p:blipFill rotWithShape="1">
          <a:blip r:embed="rId2">
            <a:extLst>
              <a:ext uri="{28A0092B-C50C-407E-A947-70E740481C1C}">
                <a14:useLocalDpi xmlns:a14="http://schemas.microsoft.com/office/drawing/2010/main" val="0"/>
              </a:ext>
            </a:extLst>
          </a:blip>
          <a:srcRect b="2572"/>
          <a:stretch/>
        </p:blipFill>
        <p:spPr>
          <a:xfrm>
            <a:off x="1633375" y="698170"/>
            <a:ext cx="1052675" cy="4102430"/>
          </a:xfrm>
          <a:prstGeom prst="rect">
            <a:avLst/>
          </a:prstGeom>
        </p:spPr>
      </p:pic>
      <p:sp>
        <p:nvSpPr>
          <p:cNvPr id="5" name="Content Placeholder 2">
            <a:extLst>
              <a:ext uri="{FF2B5EF4-FFF2-40B4-BE49-F238E27FC236}">
                <a16:creationId xmlns:a16="http://schemas.microsoft.com/office/drawing/2014/main" id="{FDE2DB32-14B0-9A4E-B0AD-7530B7714CB5}"/>
              </a:ext>
            </a:extLst>
          </p:cNvPr>
          <p:cNvSpPr txBox="1">
            <a:spLocks/>
          </p:cNvSpPr>
          <p:nvPr/>
        </p:nvSpPr>
        <p:spPr bwMode="auto">
          <a:xfrm>
            <a:off x="3059405" y="1885950"/>
            <a:ext cx="4203882" cy="2050500"/>
          </a:xfrm>
          <a:prstGeom prst="rect">
            <a:avLst/>
          </a:prstGeom>
          <a:solidFill>
            <a:srgbClr val="FFFFFF"/>
          </a:solidFill>
          <a:ln w="9525">
            <a:solidFill>
              <a:srgbClr val="000000"/>
            </a:solidFill>
            <a:miter lim="800000"/>
            <a:headEnd/>
            <a:tailEnd/>
          </a:ln>
        </p:spPr>
        <p:txBody>
          <a:bodyPr vert="horz" wrap="square" lIns="68580" tIns="34290" rIns="68580" bIns="34290" numCol="1" anchor="t" anchorCtr="0" compatLnSpc="1">
            <a:prstTxWarp prst="textNoShape">
              <a:avLst/>
            </a:prstTxWarp>
            <a:noAutofit/>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a:buNone/>
            </a:pPr>
            <a:r>
              <a:rPr lang="en-US" sz="1350" dirty="0"/>
              <a:t>Designed to explore and validate scaling laws. It</a:t>
            </a:r>
            <a:r>
              <a:rPr lang="fr-FR" sz="1350" dirty="0"/>
              <a:t>’</a:t>
            </a:r>
            <a:r>
              <a:rPr lang="en-US" sz="1350" dirty="0"/>
              <a:t>s a:</a:t>
            </a:r>
          </a:p>
          <a:p>
            <a:r>
              <a:rPr lang="en-US" sz="1350" dirty="0"/>
              <a:t>Platform to simulate 50% of the FPA &amp; DAQ System:</a:t>
            </a:r>
          </a:p>
          <a:p>
            <a:pPr lvl="1"/>
            <a:r>
              <a:rPr lang="en-US" sz="1350" dirty="0"/>
              <a:t>SCIs</a:t>
            </a:r>
          </a:p>
          <a:p>
            <a:pPr lvl="1"/>
            <a:r>
              <a:rPr lang="en-US" sz="1350" dirty="0"/>
              <a:t>OTMs </a:t>
            </a:r>
          </a:p>
          <a:p>
            <a:pPr lvl="1"/>
            <a:r>
              <a:rPr lang="en-US" sz="1350" dirty="0"/>
              <a:t>CDS</a:t>
            </a:r>
          </a:p>
          <a:p>
            <a:pPr lvl="1"/>
            <a:r>
              <a:rPr lang="en-US" sz="1350" dirty="0"/>
              <a:t>Storage-Array</a:t>
            </a:r>
          </a:p>
          <a:p>
            <a:r>
              <a:rPr lang="en-US" sz="1350" dirty="0"/>
              <a:t>Platform to simulate up to 16 hosts and their clients</a:t>
            </a:r>
          </a:p>
          <a:p>
            <a:r>
              <a:rPr lang="en-US" sz="1350" dirty="0"/>
              <a:t>Status: </a:t>
            </a:r>
            <a:r>
              <a:rPr lang="en-US" sz="1350" i="1" dirty="0"/>
              <a:t>Complete</a:t>
            </a:r>
          </a:p>
        </p:txBody>
      </p:sp>
      <p:sp>
        <p:nvSpPr>
          <p:cNvPr id="6" name="Line Callout 2 5">
            <a:extLst>
              <a:ext uri="{FF2B5EF4-FFF2-40B4-BE49-F238E27FC236}">
                <a16:creationId xmlns:a16="http://schemas.microsoft.com/office/drawing/2014/main" id="{F7C39401-8C99-CF48-A37F-33A0AE8454E0}"/>
              </a:ext>
            </a:extLst>
          </p:cNvPr>
          <p:cNvSpPr/>
          <p:nvPr/>
        </p:nvSpPr>
        <p:spPr>
          <a:xfrm>
            <a:off x="3855393" y="1028701"/>
            <a:ext cx="1230958" cy="262769"/>
          </a:xfrm>
          <a:prstGeom prst="borderCallout2">
            <a:avLst>
              <a:gd name="adj1" fmla="val 18750"/>
              <a:gd name="adj2" fmla="val -8333"/>
              <a:gd name="adj3" fmla="val 18750"/>
              <a:gd name="adj4" fmla="val -16667"/>
              <a:gd name="adj5" fmla="val 296875"/>
              <a:gd name="adj6" fmla="val -104981"/>
            </a:avLst>
          </a:prstGeom>
          <a:solidFill>
            <a:schemeClr val="accent1">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6-slot CDS</a:t>
            </a:r>
          </a:p>
        </p:txBody>
      </p:sp>
      <p:sp>
        <p:nvSpPr>
          <p:cNvPr id="7" name="Line Callout 2 6">
            <a:extLst>
              <a:ext uri="{FF2B5EF4-FFF2-40B4-BE49-F238E27FC236}">
                <a16:creationId xmlns:a16="http://schemas.microsoft.com/office/drawing/2014/main" id="{26311DB9-723D-614A-A1CB-82B4C9FB007E}"/>
              </a:ext>
            </a:extLst>
          </p:cNvPr>
          <p:cNvSpPr/>
          <p:nvPr/>
        </p:nvSpPr>
        <p:spPr>
          <a:xfrm>
            <a:off x="3368037" y="4057651"/>
            <a:ext cx="1889763" cy="262769"/>
          </a:xfrm>
          <a:prstGeom prst="borderCallout2">
            <a:avLst>
              <a:gd name="adj1" fmla="val 18750"/>
              <a:gd name="adj2" fmla="val -8333"/>
              <a:gd name="adj3" fmla="val 18750"/>
              <a:gd name="adj4" fmla="val -16667"/>
              <a:gd name="adj5" fmla="val 157760"/>
              <a:gd name="adj6" fmla="val -52290"/>
            </a:avLst>
          </a:prstGeom>
          <a:solidFill>
            <a:schemeClr val="accent1">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Cluster of up to 16 hosts</a:t>
            </a:r>
          </a:p>
        </p:txBody>
      </p:sp>
    </p:spTree>
    <p:extLst>
      <p:ext uri="{BB962C8B-B14F-4D97-AF65-F5344CB8AC3E}">
        <p14:creationId xmlns:p14="http://schemas.microsoft.com/office/powerpoint/2010/main" val="124644345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p:txBody>
          <a:bodyPr/>
          <a:lstStyle/>
          <a:p>
            <a:r>
              <a:rPr lang="en-US" dirty="0"/>
              <a:t>Status (SCI board)</a:t>
            </a:r>
          </a:p>
        </p:txBody>
      </p:sp>
      <p:sp>
        <p:nvSpPr>
          <p:cNvPr id="4" name="Content Placeholder 2">
            <a:extLst>
              <a:ext uri="{FF2B5EF4-FFF2-40B4-BE49-F238E27FC236}">
                <a16:creationId xmlns:a16="http://schemas.microsoft.com/office/drawing/2014/main" id="{64198C1A-246D-3C4F-B6FF-89BE8A450CE5}"/>
              </a:ext>
            </a:extLst>
          </p:cNvPr>
          <p:cNvSpPr txBox="1">
            <a:spLocks/>
          </p:cNvSpPr>
          <p:nvPr/>
        </p:nvSpPr>
        <p:spPr bwMode="auto">
          <a:xfrm>
            <a:off x="228600" y="742951"/>
            <a:ext cx="5943600" cy="3657599"/>
          </a:xfrm>
          <a:prstGeom prst="rect">
            <a:avLst/>
          </a:prstGeom>
          <a:solidFill>
            <a:srgbClr val="FFFFFF"/>
          </a:solidFill>
          <a:ln w="9525">
            <a:solidFill>
              <a:srgbClr val="FFFFFF"/>
            </a:solidFill>
            <a:miter lim="800000"/>
            <a:headEnd/>
            <a:tailEnd/>
          </a:ln>
        </p:spPr>
        <p:txBody>
          <a:bodyPr vert="horz" wrap="square" lIns="68580" tIns="34290" rIns="68580" bIns="34290" numCol="1" anchor="t" anchorCtr="0" compatLnSpc="1">
            <a:prstTxWarp prst="textNoShape">
              <a:avLst/>
            </a:prstTxWarp>
            <a:normAutofit/>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500" dirty="0"/>
              <a:t>Single FPGA which contains 12 independent SCIs</a:t>
            </a:r>
          </a:p>
          <a:p>
            <a:pPr lvl="1"/>
            <a:r>
              <a:rPr lang="en-US" sz="1200" dirty="0"/>
              <a:t>Connects to all 12 channels of an OTM</a:t>
            </a:r>
          </a:p>
          <a:p>
            <a:pPr lvl="1"/>
            <a:r>
              <a:rPr lang="en-US" sz="1200" dirty="0"/>
              <a:t>Has a separate high frequency, high precision clock</a:t>
            </a:r>
          </a:p>
          <a:p>
            <a:r>
              <a:rPr lang="en-US" sz="1500" dirty="0"/>
              <a:t>Uses</a:t>
            </a:r>
          </a:p>
          <a:p>
            <a:pPr lvl="1"/>
            <a:r>
              <a:rPr lang="en-US" sz="1200" dirty="0"/>
              <a:t>Test synchronous commanding over an entire OTM</a:t>
            </a:r>
          </a:p>
          <a:p>
            <a:pPr lvl="1"/>
            <a:r>
              <a:rPr lang="en-US" sz="1200" dirty="0"/>
              <a:t>Simulate 12 REBs</a:t>
            </a:r>
          </a:p>
          <a:p>
            <a:pPr lvl="1"/>
            <a:r>
              <a:rPr lang="en-US" sz="1200" dirty="0"/>
              <a:t>Testing production data path…</a:t>
            </a:r>
          </a:p>
          <a:p>
            <a:pPr lvl="1"/>
            <a:r>
              <a:rPr lang="en-US" sz="1200" dirty="0"/>
              <a:t>including observatory fiber-optic cable plant without either Camera or ComCam</a:t>
            </a:r>
          </a:p>
          <a:p>
            <a:r>
              <a:rPr lang="en-US" sz="1500" dirty="0"/>
              <a:t>Used …</a:t>
            </a:r>
            <a:endParaRPr lang="en-US" sz="1200" dirty="0"/>
          </a:p>
          <a:p>
            <a:pPr lvl="1"/>
            <a:r>
              <a:rPr lang="en-US" sz="1200" dirty="0"/>
              <a:t>To test V1 DAQ installation for TS-8 at BNL</a:t>
            </a:r>
          </a:p>
          <a:p>
            <a:pPr lvl="1"/>
            <a:r>
              <a:rPr lang="en-US" sz="1200" dirty="0"/>
              <a:t>For functional tests of OTM</a:t>
            </a:r>
          </a:p>
          <a:p>
            <a:r>
              <a:rPr lang="en-US" sz="1650" dirty="0"/>
              <a:t>Status</a:t>
            </a:r>
          </a:p>
          <a:p>
            <a:pPr lvl="1"/>
            <a:r>
              <a:rPr lang="en-US" sz="1200" u="sng" dirty="0"/>
              <a:t>Complete</a:t>
            </a:r>
          </a:p>
          <a:p>
            <a:pPr lvl="1"/>
            <a:r>
              <a:rPr lang="en-US" sz="1200" dirty="0"/>
              <a:t>3 in hand</a:t>
            </a:r>
          </a:p>
        </p:txBody>
      </p:sp>
      <p:pic>
        <p:nvPicPr>
          <p:cNvPr id="5" name="Picture 4" descr=":IMG_20160113_092207.380.jpg">
            <a:extLst>
              <a:ext uri="{FF2B5EF4-FFF2-40B4-BE49-F238E27FC236}">
                <a16:creationId xmlns:a16="http://schemas.microsoft.com/office/drawing/2014/main" id="{280F728D-8D95-3441-916B-4127630F9B3F}"/>
              </a:ext>
            </a:extLst>
          </p:cNvPr>
          <p:cNvPicPr/>
          <p:nvPr/>
        </p:nvPicPr>
        <p:blipFill>
          <a:blip r:embed="rId2"/>
          <a:srcRect/>
          <a:stretch>
            <a:fillRect/>
          </a:stretch>
        </p:blipFill>
        <p:spPr bwMode="auto">
          <a:xfrm>
            <a:off x="6326981" y="1200150"/>
            <a:ext cx="2512219" cy="2457450"/>
          </a:xfrm>
          <a:prstGeom prst="rect">
            <a:avLst/>
          </a:prstGeom>
          <a:noFill/>
          <a:ln w="9525">
            <a:noFill/>
            <a:miter lim="800000"/>
            <a:headEnd/>
            <a:tailEnd/>
          </a:ln>
        </p:spPr>
      </p:pic>
    </p:spTree>
    <p:extLst>
      <p:ext uri="{BB962C8B-B14F-4D97-AF65-F5344CB8AC3E}">
        <p14:creationId xmlns:p14="http://schemas.microsoft.com/office/powerpoint/2010/main" val="387247256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a:extLst>
              <a:ext uri="{FF2B5EF4-FFF2-40B4-BE49-F238E27FC236}">
                <a16:creationId xmlns:a16="http://schemas.microsoft.com/office/drawing/2014/main" id="{7219A3BF-6DBF-394E-82CD-1B2AC259A868}"/>
              </a:ext>
            </a:extLst>
          </p:cNvPr>
          <p:cNvSpPr>
            <a:spLocks noGrp="1"/>
          </p:cNvSpPr>
          <p:nvPr>
            <p:ph type="title"/>
          </p:nvPr>
        </p:nvSpPr>
        <p:spPr/>
        <p:txBody>
          <a:bodyPr/>
          <a:lstStyle/>
          <a:p>
            <a:r>
              <a:rPr lang="en-US" dirty="0"/>
              <a:t>Support for camera &amp; project development</a:t>
            </a:r>
          </a:p>
        </p:txBody>
      </p:sp>
      <p:sp>
        <p:nvSpPr>
          <p:cNvPr id="4" name="Content Placeholder 2">
            <a:extLst>
              <a:ext uri="{FF2B5EF4-FFF2-40B4-BE49-F238E27FC236}">
                <a16:creationId xmlns:a16="http://schemas.microsoft.com/office/drawing/2014/main" id="{81F933F1-3363-4F41-AA84-91C22788EED1}"/>
              </a:ext>
            </a:extLst>
          </p:cNvPr>
          <p:cNvSpPr txBox="1">
            <a:spLocks/>
          </p:cNvSpPr>
          <p:nvPr/>
        </p:nvSpPr>
        <p:spPr bwMode="auto">
          <a:xfrm>
            <a:off x="76200" y="742951"/>
            <a:ext cx="4953000" cy="3143249"/>
          </a:xfrm>
          <a:prstGeom prst="rect">
            <a:avLst/>
          </a:prstGeom>
          <a:solidFill>
            <a:srgbClr val="FFFFFF"/>
          </a:solidFill>
          <a:ln w="9525">
            <a:solidFill>
              <a:srgbClr val="FFFFFF"/>
            </a:solidFill>
            <a:miter lim="800000"/>
            <a:headEnd/>
            <a:tailEnd/>
          </a:ln>
        </p:spPr>
        <p:txBody>
          <a:bodyPr vert="horz" wrap="square" lIns="68580" tIns="34290" rIns="68580" bIns="34290" numCol="1" anchor="t" anchorCtr="0" compatLnSpc="1">
            <a:prstTxWarp prst="textNoShape">
              <a:avLst/>
            </a:prstTxWarp>
            <a:normAutofit lnSpcReduction="1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lvl="1"/>
            <a:r>
              <a:rPr lang="en-US" sz="1500" dirty="0"/>
              <a:t>In use…</a:t>
            </a:r>
          </a:p>
          <a:p>
            <a:pPr lvl="2"/>
            <a:r>
              <a:rPr lang="en-US" sz="1500" dirty="0"/>
              <a:t>BNL  (Raft production &amp; sensor development)</a:t>
            </a:r>
          </a:p>
          <a:p>
            <a:pPr lvl="2"/>
            <a:r>
              <a:rPr lang="en-US" sz="1500" dirty="0"/>
              <a:t>Paris-IN2P3 (Sensor development)</a:t>
            </a:r>
          </a:p>
          <a:p>
            <a:pPr lvl="2"/>
            <a:r>
              <a:rPr lang="en-US" sz="1500" dirty="0"/>
              <a:t>SLAC-CCS (DAQ/CCS integration)</a:t>
            </a:r>
          </a:p>
          <a:p>
            <a:pPr lvl="2"/>
            <a:r>
              <a:rPr lang="en-US" sz="1500" dirty="0"/>
              <a:t>SLAC-I&amp;T (Raft acceptance)</a:t>
            </a:r>
          </a:p>
          <a:p>
            <a:pPr lvl="2"/>
            <a:r>
              <a:rPr lang="en-US" sz="1500" dirty="0"/>
              <a:t>NCSA (DAQ/DM integration)</a:t>
            </a:r>
          </a:p>
          <a:p>
            <a:pPr lvl="2"/>
            <a:r>
              <a:rPr lang="en-US" sz="1500" dirty="0"/>
              <a:t>Tucson (TCS/DAQ integration)</a:t>
            </a:r>
          </a:p>
          <a:p>
            <a:pPr lvl="2"/>
            <a:r>
              <a:rPr lang="en-US" sz="1500" dirty="0"/>
              <a:t>Harvard/Tucson (Aux Telescope)</a:t>
            </a:r>
          </a:p>
          <a:p>
            <a:pPr lvl="2"/>
            <a:r>
              <a:rPr lang="en-US" sz="1500" dirty="0"/>
              <a:t>Commissioning Camera</a:t>
            </a:r>
          </a:p>
          <a:p>
            <a:pPr lvl="1"/>
            <a:r>
              <a:rPr lang="en-US" sz="1650" dirty="0"/>
              <a:t>NCSA production system ready to ship…</a:t>
            </a:r>
          </a:p>
          <a:p>
            <a:pPr lvl="2"/>
            <a:r>
              <a:rPr lang="en-US" sz="1500" dirty="0"/>
              <a:t>Increases both its functionality &amp; performance</a:t>
            </a:r>
          </a:p>
          <a:p>
            <a:pPr lvl="2"/>
            <a:r>
              <a:rPr lang="en-US" sz="1500" dirty="0"/>
              <a:t>Exact copy of system used by camera</a:t>
            </a:r>
          </a:p>
        </p:txBody>
      </p:sp>
      <p:pic>
        <p:nvPicPr>
          <p:cNvPr id="5" name="Picture 4" descr="IMAG0435.png">
            <a:extLst>
              <a:ext uri="{FF2B5EF4-FFF2-40B4-BE49-F238E27FC236}">
                <a16:creationId xmlns:a16="http://schemas.microsoft.com/office/drawing/2014/main" id="{FB1D8918-A5E6-6749-84C0-6937BF3FC916}"/>
              </a:ext>
            </a:extLst>
          </p:cNvPr>
          <p:cNvPicPr>
            <a:picLocks noChangeAspect="1"/>
          </p:cNvPicPr>
          <p:nvPr/>
        </p:nvPicPr>
        <p:blipFill>
          <a:blip r:embed="rId2"/>
          <a:stretch>
            <a:fillRect/>
          </a:stretch>
        </p:blipFill>
        <p:spPr>
          <a:xfrm>
            <a:off x="7533084" y="685800"/>
            <a:ext cx="1382316" cy="2457450"/>
          </a:xfrm>
          <a:prstGeom prst="rect">
            <a:avLst/>
          </a:prstGeom>
        </p:spPr>
      </p:pic>
      <p:pic>
        <p:nvPicPr>
          <p:cNvPr id="6" name="Picture 5" descr="35220247163_4246def879_k.jpeg">
            <a:extLst>
              <a:ext uri="{FF2B5EF4-FFF2-40B4-BE49-F238E27FC236}">
                <a16:creationId xmlns:a16="http://schemas.microsoft.com/office/drawing/2014/main" id="{F87B117A-2A08-DE4E-801C-A55CDAC9CF9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29350" y="3486150"/>
            <a:ext cx="1662881" cy="1257300"/>
          </a:xfrm>
          <a:prstGeom prst="rect">
            <a:avLst/>
          </a:prstGeom>
        </p:spPr>
      </p:pic>
      <p:pic>
        <p:nvPicPr>
          <p:cNvPr id="7" name="Content Placeholder 4">
            <a:extLst>
              <a:ext uri="{FF2B5EF4-FFF2-40B4-BE49-F238E27FC236}">
                <a16:creationId xmlns:a16="http://schemas.microsoft.com/office/drawing/2014/main" id="{698FEBB9-F01C-8241-9268-991FF55942A2}"/>
              </a:ext>
            </a:extLst>
          </p:cNvPr>
          <p:cNvPicPr>
            <a:picLocks noChangeAspect="1"/>
          </p:cNvPicPr>
          <p:nvPr/>
        </p:nvPicPr>
        <p:blipFill rotWithShape="1">
          <a:blip r:embed="rId4">
            <a:extLst>
              <a:ext uri="{28A0092B-C50C-407E-A947-70E740481C1C}">
                <a14:useLocalDpi xmlns:a14="http://schemas.microsoft.com/office/drawing/2010/main" val="0"/>
              </a:ext>
            </a:extLst>
          </a:blip>
          <a:srcRect t="13399" r="11528"/>
          <a:stretch/>
        </p:blipFill>
        <p:spPr bwMode="auto">
          <a:xfrm>
            <a:off x="5511124" y="914400"/>
            <a:ext cx="1975526" cy="1450011"/>
          </a:xfrm>
          <a:prstGeom prst="rect">
            <a:avLst/>
          </a:prstGeom>
          <a:noFill/>
          <a:ln w="9525">
            <a:noFill/>
            <a:miter lim="800000"/>
            <a:headEnd/>
            <a:tailEnd/>
          </a:ln>
        </p:spPr>
      </p:pic>
      <p:cxnSp>
        <p:nvCxnSpPr>
          <p:cNvPr id="8" name="Straight Arrow Connector 7">
            <a:extLst>
              <a:ext uri="{FF2B5EF4-FFF2-40B4-BE49-F238E27FC236}">
                <a16:creationId xmlns:a16="http://schemas.microsoft.com/office/drawing/2014/main" id="{71BF3D54-126C-F746-A667-1E9F0F5AE227}"/>
              </a:ext>
            </a:extLst>
          </p:cNvPr>
          <p:cNvCxnSpPr>
            <a:cxnSpLocks/>
          </p:cNvCxnSpPr>
          <p:nvPr/>
        </p:nvCxnSpPr>
        <p:spPr>
          <a:xfrm flipV="1">
            <a:off x="4800600" y="838200"/>
            <a:ext cx="2571750" cy="285750"/>
          </a:xfrm>
          <a:prstGeom prst="straightConnector1">
            <a:avLst/>
          </a:prstGeom>
          <a:ln cap="rnd">
            <a:solidFill>
              <a:schemeClr val="accent2">
                <a:lumMod val="75000"/>
              </a:schemeClr>
            </a:solidFill>
            <a:prstDash val="solid"/>
            <a:headEnd type="none"/>
            <a:tailEnd type="arrow"/>
          </a:ln>
          <a:effectLst/>
        </p:spPr>
        <p:style>
          <a:lnRef idx="2">
            <a:schemeClr val="accent1"/>
          </a:lnRef>
          <a:fillRef idx="0">
            <a:schemeClr val="accent1"/>
          </a:fillRef>
          <a:effectRef idx="1">
            <a:schemeClr val="accent1"/>
          </a:effectRef>
          <a:fontRef idx="minor">
            <a:schemeClr val="tx1"/>
          </a:fontRef>
        </p:style>
      </p:cxnSp>
      <p:cxnSp>
        <p:nvCxnSpPr>
          <p:cNvPr id="9" name="Straight Arrow Connector 8">
            <a:extLst>
              <a:ext uri="{FF2B5EF4-FFF2-40B4-BE49-F238E27FC236}">
                <a16:creationId xmlns:a16="http://schemas.microsoft.com/office/drawing/2014/main" id="{E3ADA95C-608D-674A-B564-B96D39FD9F8E}"/>
              </a:ext>
            </a:extLst>
          </p:cNvPr>
          <p:cNvCxnSpPr>
            <a:cxnSpLocks/>
          </p:cNvCxnSpPr>
          <p:nvPr/>
        </p:nvCxnSpPr>
        <p:spPr>
          <a:xfrm flipV="1">
            <a:off x="3829050" y="1943100"/>
            <a:ext cx="1028700" cy="228600"/>
          </a:xfrm>
          <a:prstGeom prst="straightConnector1">
            <a:avLst/>
          </a:prstGeom>
          <a:ln cap="rnd">
            <a:solidFill>
              <a:schemeClr val="accent2">
                <a:lumMod val="75000"/>
              </a:schemeClr>
            </a:solidFill>
            <a:prstDash val="solid"/>
            <a:headEnd type="none"/>
            <a:tailEnd type="arrow"/>
          </a:ln>
          <a:effectLst/>
        </p:spPr>
        <p:style>
          <a:lnRef idx="2">
            <a:schemeClr val="accent1"/>
          </a:lnRef>
          <a:fillRef idx="0">
            <a:schemeClr val="accent1"/>
          </a:fillRef>
          <a:effectRef idx="1">
            <a:schemeClr val="accent1"/>
          </a:effectRef>
          <a:fontRef idx="minor">
            <a:schemeClr val="tx1"/>
          </a:fontRef>
        </p:style>
      </p:cxnSp>
      <p:cxnSp>
        <p:nvCxnSpPr>
          <p:cNvPr id="10" name="Straight Arrow Connector 9">
            <a:extLst>
              <a:ext uri="{FF2B5EF4-FFF2-40B4-BE49-F238E27FC236}">
                <a16:creationId xmlns:a16="http://schemas.microsoft.com/office/drawing/2014/main" id="{0839AC5B-039A-9C4C-901F-619F26529479}"/>
              </a:ext>
            </a:extLst>
          </p:cNvPr>
          <p:cNvCxnSpPr>
            <a:cxnSpLocks/>
          </p:cNvCxnSpPr>
          <p:nvPr/>
        </p:nvCxnSpPr>
        <p:spPr>
          <a:xfrm>
            <a:off x="3733800" y="2535861"/>
            <a:ext cx="2305050" cy="1232560"/>
          </a:xfrm>
          <a:prstGeom prst="straightConnector1">
            <a:avLst/>
          </a:prstGeom>
          <a:ln cap="rnd">
            <a:solidFill>
              <a:schemeClr val="accent2">
                <a:lumMod val="75000"/>
              </a:schemeClr>
            </a:solidFill>
            <a:prstDash val="solid"/>
            <a:headEnd type="none"/>
            <a:tailEnd type="arrow"/>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2676070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a:t>Programmatic Status</a:t>
            </a:r>
          </a:p>
        </p:txBody>
      </p:sp>
    </p:spTree>
    <p:extLst>
      <p:ext uri="{BB962C8B-B14F-4D97-AF65-F5344CB8AC3E}">
        <p14:creationId xmlns:p14="http://schemas.microsoft.com/office/powerpoint/2010/main" val="146060264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Organization chart</a:t>
            </a:r>
          </a:p>
        </p:txBody>
      </p:sp>
      <p:sp>
        <p:nvSpPr>
          <p:cNvPr id="6" name="Content Placeholder 4"/>
          <p:cNvSpPr txBox="1">
            <a:spLocks/>
          </p:cNvSpPr>
          <p:nvPr/>
        </p:nvSpPr>
        <p:spPr bwMode="auto">
          <a:xfrm>
            <a:off x="1943101" y="1143000"/>
            <a:ext cx="5111750" cy="1536318"/>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spAutoFit/>
          </a:bodyPr>
          <a:lstStyle/>
          <a:p>
            <a:pPr algn="ctr" defTabSz="685800" eaLnBrk="0" fontAlgn="base" hangingPunct="0">
              <a:spcBef>
                <a:spcPts val="450"/>
              </a:spcBef>
              <a:spcAft>
                <a:spcPts val="225"/>
              </a:spcAft>
              <a:defRPr/>
            </a:pPr>
            <a:r>
              <a:rPr lang="en-US" b="1" kern="0" dirty="0">
                <a:latin typeface="Calibri"/>
                <a:ea typeface="ＭＳ Ｐゴシック" pitchFamily="-111" charset="-128"/>
                <a:cs typeface="Calibri"/>
              </a:rPr>
              <a:t>SLAC</a:t>
            </a:r>
          </a:p>
          <a:p>
            <a:pPr marL="557213" lvl="1" indent="-214313" defTabSz="685800" eaLnBrk="0" fontAlgn="base" hangingPunct="0">
              <a:spcBef>
                <a:spcPts val="450"/>
              </a:spcBef>
              <a:spcAft>
                <a:spcPts val="225"/>
              </a:spcAft>
              <a:buFontTx/>
              <a:buChar char="–"/>
              <a:defRPr/>
            </a:pPr>
            <a:r>
              <a:rPr lang="en-US" sz="1350" kern="0" dirty="0">
                <a:solidFill>
                  <a:srgbClr val="1F497D"/>
                </a:solidFill>
                <a:latin typeface="Calibri"/>
                <a:ea typeface="ＭＳ Ｐゴシック" pitchFamily="-111" charset="-128"/>
                <a:cs typeface="Calibri"/>
              </a:rPr>
              <a:t>Michael Huffer (CAM &amp; Subsystem manager)</a:t>
            </a:r>
          </a:p>
          <a:p>
            <a:pPr marL="557213" lvl="1" indent="-214313" defTabSz="685800" eaLnBrk="0" fontAlgn="base" hangingPunct="0">
              <a:spcBef>
                <a:spcPts val="450"/>
              </a:spcBef>
              <a:spcAft>
                <a:spcPts val="225"/>
              </a:spcAft>
              <a:buFontTx/>
              <a:buChar char="–"/>
              <a:defRPr/>
            </a:pPr>
            <a:r>
              <a:rPr lang="en-US" sz="1350" kern="0" dirty="0">
                <a:solidFill>
                  <a:srgbClr val="1F497D"/>
                </a:solidFill>
                <a:latin typeface="Calibri"/>
                <a:ea typeface="ＭＳ Ｐゴシック" pitchFamily="-111" charset="-128"/>
                <a:cs typeface="Calibri"/>
              </a:rPr>
              <a:t>Gregg Thayer (Deputy)</a:t>
            </a:r>
          </a:p>
          <a:p>
            <a:pPr marL="557213" lvl="1" indent="-214313" defTabSz="685800" eaLnBrk="0" fontAlgn="base" hangingPunct="0">
              <a:spcBef>
                <a:spcPts val="450"/>
              </a:spcBef>
              <a:spcAft>
                <a:spcPts val="225"/>
              </a:spcAft>
              <a:buFontTx/>
              <a:buChar char="–"/>
              <a:defRPr/>
            </a:pPr>
            <a:r>
              <a:rPr lang="en-US" sz="1350" kern="0" dirty="0">
                <a:solidFill>
                  <a:srgbClr val="1F497D"/>
                </a:solidFill>
                <a:latin typeface="Calibri"/>
                <a:ea typeface="ＭＳ Ｐゴシック" pitchFamily="-111" charset="-128"/>
                <a:cs typeface="Calibri"/>
              </a:rPr>
              <a:t>Stefano Russo</a:t>
            </a:r>
          </a:p>
          <a:p>
            <a:pPr marL="557213" lvl="1" indent="-214313" defTabSz="685800" eaLnBrk="0" fontAlgn="base" hangingPunct="0">
              <a:spcBef>
                <a:spcPts val="450"/>
              </a:spcBef>
              <a:spcAft>
                <a:spcPts val="225"/>
              </a:spcAft>
              <a:buFontTx/>
              <a:buChar char="–"/>
              <a:defRPr/>
            </a:pPr>
            <a:r>
              <a:rPr lang="en-US" sz="1350" kern="0" dirty="0">
                <a:solidFill>
                  <a:srgbClr val="1F497D"/>
                </a:solidFill>
                <a:latin typeface="Calibri"/>
                <a:ea typeface="ＭＳ Ｐゴシック" pitchFamily="-111" charset="-128"/>
                <a:cs typeface="Calibri"/>
              </a:rPr>
              <a:t>Sergio Maldonado</a:t>
            </a:r>
          </a:p>
        </p:txBody>
      </p:sp>
      <p:sp>
        <p:nvSpPr>
          <p:cNvPr id="7" name="Content Placeholder 4"/>
          <p:cNvSpPr txBox="1">
            <a:spLocks/>
          </p:cNvSpPr>
          <p:nvPr/>
        </p:nvSpPr>
        <p:spPr bwMode="auto">
          <a:xfrm>
            <a:off x="1212573" y="2988466"/>
            <a:ext cx="6172201" cy="1231899"/>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a:bodyPr>
          <a:lstStyle/>
          <a:p>
            <a:pPr algn="ctr" defTabSz="685800" eaLnBrk="0" fontAlgn="base" hangingPunct="0">
              <a:spcBef>
                <a:spcPct val="20000"/>
              </a:spcBef>
              <a:spcAft>
                <a:spcPct val="0"/>
              </a:spcAft>
              <a:defRPr/>
            </a:pPr>
            <a:r>
              <a:rPr lang="en-US" sz="1500" kern="0" dirty="0">
                <a:latin typeface="Calibri" charset="0"/>
                <a:ea typeface="ＭＳ Ｐゴシック" pitchFamily="-111" charset="-128"/>
                <a:cs typeface="ＭＳ Ｐゴシック" pitchFamily="-111" charset="-128"/>
              </a:rPr>
              <a:t>Engineering support from Gunther Haller’s division (TID):</a:t>
            </a:r>
          </a:p>
          <a:p>
            <a:pPr algn="ctr" defTabSz="685800" eaLnBrk="0" fontAlgn="base" hangingPunct="0">
              <a:spcBef>
                <a:spcPct val="20000"/>
              </a:spcBef>
              <a:spcAft>
                <a:spcPct val="0"/>
              </a:spcAft>
              <a:defRPr/>
            </a:pPr>
            <a:r>
              <a:rPr lang="en-US" sz="1350" kern="0" dirty="0">
                <a:solidFill>
                  <a:srgbClr val="1F497D"/>
                </a:solidFill>
                <a:latin typeface="Calibri" charset="0"/>
                <a:ea typeface="ＭＳ Ｐゴシック" pitchFamily="-111" charset="-128"/>
              </a:rPr>
              <a:t>Ryan Herbst’s group for board and FPGA design</a:t>
            </a:r>
          </a:p>
          <a:p>
            <a:pPr algn="ctr" defTabSz="685800" eaLnBrk="0" fontAlgn="base" hangingPunct="0">
              <a:spcBef>
                <a:spcPct val="20000"/>
              </a:spcBef>
              <a:spcAft>
                <a:spcPct val="0"/>
              </a:spcAft>
              <a:defRPr/>
            </a:pPr>
            <a:r>
              <a:rPr lang="en-US" sz="1350" kern="0" dirty="0">
                <a:solidFill>
                  <a:srgbClr val="1F497D"/>
                </a:solidFill>
                <a:latin typeface="Calibri" charset="0"/>
                <a:ea typeface="ＭＳ Ｐゴシック" pitchFamily="-111" charset="-128"/>
              </a:rPr>
              <a:t>Lupe Salgado’s group for board production</a:t>
            </a:r>
          </a:p>
        </p:txBody>
      </p:sp>
      <p:sp>
        <p:nvSpPr>
          <p:cNvPr id="5" name="Line Callout 2 4">
            <a:extLst>
              <a:ext uri="{FF2B5EF4-FFF2-40B4-BE49-F238E27FC236}">
                <a16:creationId xmlns:a16="http://schemas.microsoft.com/office/drawing/2014/main" id="{BDA74461-E49B-C14B-A36D-2B1FEAE4083B}"/>
              </a:ext>
            </a:extLst>
          </p:cNvPr>
          <p:cNvSpPr/>
          <p:nvPr/>
        </p:nvSpPr>
        <p:spPr>
          <a:xfrm>
            <a:off x="6281092" y="1867956"/>
            <a:ext cx="2253308" cy="419764"/>
          </a:xfrm>
          <a:prstGeom prst="borderCallout2">
            <a:avLst>
              <a:gd name="adj1" fmla="val 18750"/>
              <a:gd name="adj2" fmla="val -8333"/>
              <a:gd name="adj3" fmla="val 18750"/>
              <a:gd name="adj4" fmla="val -16667"/>
              <a:gd name="adj5" fmla="val 119353"/>
              <a:gd name="adj6" fmla="val -93679"/>
            </a:avLst>
          </a:prstGeom>
          <a:solidFill>
            <a:schemeClr val="accent1">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Their work is  complete and they are now off-project</a:t>
            </a:r>
          </a:p>
        </p:txBody>
      </p:sp>
      <p:sp>
        <p:nvSpPr>
          <p:cNvPr id="3" name="Right Brace 2">
            <a:extLst>
              <a:ext uri="{FF2B5EF4-FFF2-40B4-BE49-F238E27FC236}">
                <a16:creationId xmlns:a16="http://schemas.microsoft.com/office/drawing/2014/main" id="{74793518-7DFC-3F4E-A81F-313CAEB6CFF7}"/>
              </a:ext>
            </a:extLst>
          </p:cNvPr>
          <p:cNvSpPr/>
          <p:nvPr/>
        </p:nvSpPr>
        <p:spPr>
          <a:xfrm>
            <a:off x="3886200" y="2171700"/>
            <a:ext cx="171450" cy="457200"/>
          </a:xfrm>
          <a:prstGeom prst="rightBrace">
            <a:avLst/>
          </a:prstGeom>
          <a:ln cap="rnd">
            <a:solidFill>
              <a:schemeClr val="accent2">
                <a:lumMod val="75000"/>
              </a:schemeClr>
            </a:solidFill>
            <a:prstDash val="solid"/>
            <a:headEnd type="none" w="med" len="med"/>
            <a:tailEnd type="none" w="med" len="med"/>
          </a:ln>
          <a:effectLst/>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sz="1350" dirty="0"/>
          </a:p>
        </p:txBody>
      </p:sp>
      <p:sp>
        <p:nvSpPr>
          <p:cNvPr id="8" name="Line Callout 2 7">
            <a:extLst>
              <a:ext uri="{FF2B5EF4-FFF2-40B4-BE49-F238E27FC236}">
                <a16:creationId xmlns:a16="http://schemas.microsoft.com/office/drawing/2014/main" id="{6BF76ED3-8FFC-F04A-B5FD-3EBEA44AC2C0}"/>
              </a:ext>
            </a:extLst>
          </p:cNvPr>
          <p:cNvSpPr/>
          <p:nvPr/>
        </p:nvSpPr>
        <p:spPr>
          <a:xfrm>
            <a:off x="6264746" y="4095750"/>
            <a:ext cx="2253308" cy="419764"/>
          </a:xfrm>
          <a:prstGeom prst="borderCallout2">
            <a:avLst>
              <a:gd name="adj1" fmla="val 18750"/>
              <a:gd name="adj2" fmla="val -8333"/>
              <a:gd name="adj3" fmla="val 18750"/>
              <a:gd name="adj4" fmla="val -16667"/>
              <a:gd name="adj5" fmla="val -49233"/>
              <a:gd name="adj6" fmla="val -50982"/>
            </a:avLst>
          </a:prstGeom>
          <a:solidFill>
            <a:schemeClr val="accent1">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Their work is  complete and they are now off-project</a:t>
            </a:r>
          </a:p>
        </p:txBody>
      </p:sp>
    </p:spTree>
    <p:extLst>
      <p:ext uri="{BB962C8B-B14F-4D97-AF65-F5344CB8AC3E}">
        <p14:creationId xmlns:p14="http://schemas.microsoft.com/office/powerpoint/2010/main" val="514156180"/>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21D2B6-BF6F-4155-8EFB-265FC10C76D9}"/>
              </a:ext>
            </a:extLst>
          </p:cNvPr>
          <p:cNvSpPr>
            <a:spLocks noGrp="1"/>
          </p:cNvSpPr>
          <p:nvPr>
            <p:ph type="title"/>
          </p:nvPr>
        </p:nvSpPr>
        <p:spPr/>
        <p:txBody>
          <a:bodyPr/>
          <a:lstStyle/>
          <a:p>
            <a:r>
              <a:rPr lang="en-US" dirty="0"/>
              <a:t>DAQ Performance as of May 2019</a:t>
            </a:r>
          </a:p>
        </p:txBody>
      </p:sp>
      <p:sp>
        <p:nvSpPr>
          <p:cNvPr id="3" name="Text Placeholder 2">
            <a:extLst>
              <a:ext uri="{FF2B5EF4-FFF2-40B4-BE49-F238E27FC236}">
                <a16:creationId xmlns:a16="http://schemas.microsoft.com/office/drawing/2014/main" id="{D6AEEE54-BB2B-4D3C-89EF-01EA4F585EFE}"/>
              </a:ext>
            </a:extLst>
          </p:cNvPr>
          <p:cNvSpPr>
            <a:spLocks noGrp="1"/>
          </p:cNvSpPr>
          <p:nvPr>
            <p:ph type="body" idx="1"/>
          </p:nvPr>
        </p:nvSpPr>
        <p:spPr>
          <a:xfrm>
            <a:off x="2257426" y="1213546"/>
            <a:ext cx="4629151" cy="500956"/>
          </a:xfrm>
        </p:spPr>
        <p:txBody>
          <a:bodyPr/>
          <a:lstStyle/>
          <a:p>
            <a:r>
              <a:rPr lang="en-US" dirty="0"/>
              <a:t>DAQ cumulative SPI = 0.94</a:t>
            </a:r>
          </a:p>
          <a:p>
            <a:r>
              <a:rPr lang="en-US" dirty="0"/>
              <a:t>DAQ cumulative CPI = 0.88</a:t>
            </a:r>
          </a:p>
          <a:p>
            <a:endParaRPr lang="en-US" dirty="0"/>
          </a:p>
          <a:p>
            <a:endParaRPr lang="en-US" dirty="0"/>
          </a:p>
        </p:txBody>
      </p:sp>
      <p:graphicFrame>
        <p:nvGraphicFramePr>
          <p:cNvPr id="7" name="Table 6">
            <a:extLst>
              <a:ext uri="{FF2B5EF4-FFF2-40B4-BE49-F238E27FC236}">
                <a16:creationId xmlns:a16="http://schemas.microsoft.com/office/drawing/2014/main" id="{BC3CC8DE-BB03-A645-8975-60D80F0594D6}"/>
              </a:ext>
            </a:extLst>
          </p:cNvPr>
          <p:cNvGraphicFramePr>
            <a:graphicFrameLocks noGrp="1"/>
          </p:cNvGraphicFramePr>
          <p:nvPr>
            <p:extLst>
              <p:ext uri="{D42A27DB-BD31-4B8C-83A1-F6EECF244321}">
                <p14:modId xmlns:p14="http://schemas.microsoft.com/office/powerpoint/2010/main" val="328695320"/>
              </p:ext>
            </p:extLst>
          </p:nvPr>
        </p:nvGraphicFramePr>
        <p:xfrm>
          <a:off x="152400" y="2286642"/>
          <a:ext cx="8877296" cy="1299238"/>
        </p:xfrm>
        <a:graphic>
          <a:graphicData uri="http://schemas.openxmlformats.org/drawingml/2006/table">
            <a:tbl>
              <a:tblPr>
                <a:tableStyleId>{5C22544A-7EE6-4342-B048-85BDC9FD1C3A}</a:tableStyleId>
              </a:tblPr>
              <a:tblGrid>
                <a:gridCol w="2219326">
                  <a:extLst>
                    <a:ext uri="{9D8B030D-6E8A-4147-A177-3AD203B41FA5}">
                      <a16:colId xmlns:a16="http://schemas.microsoft.com/office/drawing/2014/main" val="81335152"/>
                    </a:ext>
                  </a:extLst>
                </a:gridCol>
                <a:gridCol w="665797">
                  <a:extLst>
                    <a:ext uri="{9D8B030D-6E8A-4147-A177-3AD203B41FA5}">
                      <a16:colId xmlns:a16="http://schemas.microsoft.com/office/drawing/2014/main" val="872166716"/>
                    </a:ext>
                  </a:extLst>
                </a:gridCol>
                <a:gridCol w="665797">
                  <a:extLst>
                    <a:ext uri="{9D8B030D-6E8A-4147-A177-3AD203B41FA5}">
                      <a16:colId xmlns:a16="http://schemas.microsoft.com/office/drawing/2014/main" val="3625718161"/>
                    </a:ext>
                  </a:extLst>
                </a:gridCol>
                <a:gridCol w="665797">
                  <a:extLst>
                    <a:ext uri="{9D8B030D-6E8A-4147-A177-3AD203B41FA5}">
                      <a16:colId xmlns:a16="http://schemas.microsoft.com/office/drawing/2014/main" val="1838115472"/>
                    </a:ext>
                  </a:extLst>
                </a:gridCol>
                <a:gridCol w="665797">
                  <a:extLst>
                    <a:ext uri="{9D8B030D-6E8A-4147-A177-3AD203B41FA5}">
                      <a16:colId xmlns:a16="http://schemas.microsoft.com/office/drawing/2014/main" val="3740137614"/>
                    </a:ext>
                  </a:extLst>
                </a:gridCol>
                <a:gridCol w="665797">
                  <a:extLst>
                    <a:ext uri="{9D8B030D-6E8A-4147-A177-3AD203B41FA5}">
                      <a16:colId xmlns:a16="http://schemas.microsoft.com/office/drawing/2014/main" val="3228193854"/>
                    </a:ext>
                  </a:extLst>
                </a:gridCol>
                <a:gridCol w="665797">
                  <a:extLst>
                    <a:ext uri="{9D8B030D-6E8A-4147-A177-3AD203B41FA5}">
                      <a16:colId xmlns:a16="http://schemas.microsoft.com/office/drawing/2014/main" val="1746373961"/>
                    </a:ext>
                  </a:extLst>
                </a:gridCol>
                <a:gridCol w="665797">
                  <a:extLst>
                    <a:ext uri="{9D8B030D-6E8A-4147-A177-3AD203B41FA5}">
                      <a16:colId xmlns:a16="http://schemas.microsoft.com/office/drawing/2014/main" val="117387891"/>
                    </a:ext>
                  </a:extLst>
                </a:gridCol>
                <a:gridCol w="665797">
                  <a:extLst>
                    <a:ext uri="{9D8B030D-6E8A-4147-A177-3AD203B41FA5}">
                      <a16:colId xmlns:a16="http://schemas.microsoft.com/office/drawing/2014/main" val="4053704874"/>
                    </a:ext>
                  </a:extLst>
                </a:gridCol>
                <a:gridCol w="665797">
                  <a:extLst>
                    <a:ext uri="{9D8B030D-6E8A-4147-A177-3AD203B41FA5}">
                      <a16:colId xmlns:a16="http://schemas.microsoft.com/office/drawing/2014/main" val="1727591544"/>
                    </a:ext>
                  </a:extLst>
                </a:gridCol>
                <a:gridCol w="665797">
                  <a:extLst>
                    <a:ext uri="{9D8B030D-6E8A-4147-A177-3AD203B41FA5}">
                      <a16:colId xmlns:a16="http://schemas.microsoft.com/office/drawing/2014/main" val="3925803009"/>
                    </a:ext>
                  </a:extLst>
                </a:gridCol>
              </a:tblGrid>
              <a:tr h="649464">
                <a:tc>
                  <a:txBody>
                    <a:bodyPr/>
                    <a:lstStyle/>
                    <a:p>
                      <a:pPr algn="ctr" fontAlgn="ctr"/>
                      <a:r>
                        <a:rPr lang="en-US" sz="800" u="none" strike="noStrike" dirty="0">
                          <a:effectLst/>
                        </a:rPr>
                        <a:t>Control Account</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BCWS</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BCWP</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ACWP</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SV</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SPI</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CV</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CPI</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BAC</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EAC</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 Comp</a:t>
                      </a:r>
                      <a:endParaRPr lang="en-US" sz="800" b="1" i="0" u="none" strike="noStrike" dirty="0">
                        <a:solidFill>
                          <a:srgbClr val="FFFFFF"/>
                        </a:solidFill>
                        <a:effectLst/>
                        <a:latin typeface="Arial" panose="020B0604020202020204" pitchFamily="34" charset="0"/>
                      </a:endParaRPr>
                    </a:p>
                  </a:txBody>
                  <a:tcPr marL="6093" marR="6093" marT="6093" marB="0" anchor="ctr">
                    <a:solidFill>
                      <a:schemeClr val="tx2">
                        <a:lumMod val="40000"/>
                        <a:lumOff val="60000"/>
                      </a:schemeClr>
                    </a:solidFill>
                  </a:tcPr>
                </a:tc>
                <a:extLst>
                  <a:ext uri="{0D108BD9-81ED-4DB2-BD59-A6C34878D82A}">
                    <a16:rowId xmlns:a16="http://schemas.microsoft.com/office/drawing/2014/main" val="2051155516"/>
                  </a:ext>
                </a:extLst>
              </a:tr>
              <a:tr h="649774">
                <a:tc>
                  <a:txBody>
                    <a:bodyPr/>
                    <a:lstStyle/>
                    <a:p>
                      <a:pPr algn="ctr" fontAlgn="ctr"/>
                      <a:r>
                        <a:rPr lang="en-US" sz="800" u="none" strike="noStrike" dirty="0">
                          <a:effectLst/>
                        </a:rPr>
                        <a:t>3.07.02 Data Acquisition  System</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$5,657 </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$5,301 </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$6,011 </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($356)</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0.94</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($710)</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0.88</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$5,688 </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r" fontAlgn="ctr"/>
                      <a:r>
                        <a:rPr lang="en-US" sz="800" u="none" strike="noStrike" dirty="0">
                          <a:effectLst/>
                        </a:rPr>
                        <a:t>$6,222 </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tc>
                  <a:txBody>
                    <a:bodyPr/>
                    <a:lstStyle/>
                    <a:p>
                      <a:pPr algn="ctr" fontAlgn="ctr"/>
                      <a:r>
                        <a:rPr lang="en-US" sz="800" u="none" strike="noStrike" dirty="0">
                          <a:effectLst/>
                        </a:rPr>
                        <a:t>93%</a:t>
                      </a:r>
                      <a:endParaRPr lang="en-US" sz="800" b="0" i="0" u="none" strike="noStrike" dirty="0">
                        <a:solidFill>
                          <a:srgbClr val="000000"/>
                        </a:solidFill>
                        <a:effectLst/>
                        <a:latin typeface="Arial" panose="020B0604020202020204" pitchFamily="34" charset="0"/>
                      </a:endParaRPr>
                    </a:p>
                  </a:txBody>
                  <a:tcPr marL="6093" marR="6093" marT="6093" marB="0" anchor="ctr">
                    <a:solidFill>
                      <a:schemeClr val="tx2">
                        <a:lumMod val="40000"/>
                        <a:lumOff val="60000"/>
                      </a:schemeClr>
                    </a:solidFill>
                  </a:tcPr>
                </a:tc>
                <a:extLst>
                  <a:ext uri="{0D108BD9-81ED-4DB2-BD59-A6C34878D82A}">
                    <a16:rowId xmlns:a16="http://schemas.microsoft.com/office/drawing/2014/main" val="3404426915"/>
                  </a:ext>
                </a:extLst>
              </a:tr>
            </a:tbl>
          </a:graphicData>
        </a:graphic>
      </p:graphicFrame>
    </p:spTree>
    <p:extLst>
      <p:ext uri="{BB962C8B-B14F-4D97-AF65-F5344CB8AC3E}">
        <p14:creationId xmlns:p14="http://schemas.microsoft.com/office/powerpoint/2010/main" val="1323917599"/>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DAQ performance trend</a:t>
            </a:r>
          </a:p>
        </p:txBody>
      </p:sp>
      <p:sp>
        <p:nvSpPr>
          <p:cNvPr id="6" name="Text Placeholder 3">
            <a:extLst>
              <a:ext uri="{FF2B5EF4-FFF2-40B4-BE49-F238E27FC236}">
                <a16:creationId xmlns:a16="http://schemas.microsoft.com/office/drawing/2014/main" id="{2E057032-BA8E-CE4C-BD1A-A084FC637BD2}"/>
              </a:ext>
            </a:extLst>
          </p:cNvPr>
          <p:cNvSpPr>
            <a:spLocks noGrp="1"/>
          </p:cNvSpPr>
          <p:nvPr>
            <p:ph type="body" idx="1"/>
          </p:nvPr>
        </p:nvSpPr>
        <p:spPr/>
        <p:txBody>
          <a:bodyPr/>
          <a:lstStyle/>
          <a:p>
            <a:r>
              <a:rPr lang="en-US" sz="1350" dirty="0"/>
              <a:t>SPI has been in decline due to delays in SATA firmware development </a:t>
            </a:r>
          </a:p>
          <a:p>
            <a:r>
              <a:rPr lang="en-US" sz="1350" dirty="0"/>
              <a:t>CPI has been on a slow decline due to unanticipated labor in developing new COB </a:t>
            </a:r>
          </a:p>
          <a:p>
            <a:r>
              <a:rPr lang="en-US" sz="1350" dirty="0"/>
              <a:t>Both SPI and CPI have now stabilize as the above issues have now been resolved</a:t>
            </a:r>
          </a:p>
        </p:txBody>
      </p:sp>
      <p:pic>
        <p:nvPicPr>
          <p:cNvPr id="3" name="Picture 2">
            <a:extLst>
              <a:ext uri="{FF2B5EF4-FFF2-40B4-BE49-F238E27FC236}">
                <a16:creationId xmlns:a16="http://schemas.microsoft.com/office/drawing/2014/main" id="{66B2D78F-2882-5F49-867B-98A323D55F2F}"/>
              </a:ext>
            </a:extLst>
          </p:cNvPr>
          <p:cNvPicPr>
            <a:picLocks noChangeAspect="1"/>
          </p:cNvPicPr>
          <p:nvPr/>
        </p:nvPicPr>
        <p:blipFill>
          <a:blip r:embed="rId2"/>
          <a:stretch>
            <a:fillRect/>
          </a:stretch>
        </p:blipFill>
        <p:spPr>
          <a:xfrm>
            <a:off x="1136650" y="1555153"/>
            <a:ext cx="6559550" cy="3226397"/>
          </a:xfrm>
          <a:prstGeom prst="rect">
            <a:avLst/>
          </a:prstGeom>
        </p:spPr>
      </p:pic>
    </p:spTree>
    <p:extLst>
      <p:ext uri="{BB962C8B-B14F-4D97-AF65-F5344CB8AC3E}">
        <p14:creationId xmlns:p14="http://schemas.microsoft.com/office/powerpoint/2010/main" val="229209627"/>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DAQ Variance Analysis</a:t>
            </a:r>
          </a:p>
        </p:txBody>
      </p:sp>
      <p:sp>
        <p:nvSpPr>
          <p:cNvPr id="3" name="Content Placeholder 2"/>
          <p:cNvSpPr>
            <a:spLocks noGrp="1"/>
          </p:cNvSpPr>
          <p:nvPr>
            <p:ph type="body" idx="1"/>
          </p:nvPr>
        </p:nvSpPr>
        <p:spPr>
          <a:xfrm>
            <a:off x="1200151" y="800100"/>
            <a:ext cx="6743700" cy="3714750"/>
          </a:xfrm>
        </p:spPr>
        <p:txBody>
          <a:bodyPr/>
          <a:lstStyle/>
          <a:p>
            <a:r>
              <a:rPr lang="en-US" sz="1350" dirty="0"/>
              <a:t>DAQ has one reportable </a:t>
            </a:r>
            <a:r>
              <a:rPr lang="en-US" sz="1350" i="1" dirty="0"/>
              <a:t>negative</a:t>
            </a:r>
            <a:r>
              <a:rPr lang="en-US" sz="1350" dirty="0"/>
              <a:t> schedule variance due to:</a:t>
            </a:r>
          </a:p>
          <a:p>
            <a:pPr lvl="1"/>
            <a:r>
              <a:rPr lang="en-US" sz="1350" dirty="0"/>
              <a:t>Unanticipated delay to layout new COB PCB</a:t>
            </a:r>
          </a:p>
          <a:p>
            <a:pPr lvl="1"/>
            <a:r>
              <a:rPr lang="en-US" sz="1350" dirty="0"/>
              <a:t>Unanticipated  delay to producing SATA firmware for V3</a:t>
            </a:r>
          </a:p>
          <a:p>
            <a:r>
              <a:rPr lang="en-US" sz="1350" dirty="0"/>
              <a:t>DAQ raft has three reportable, </a:t>
            </a:r>
            <a:r>
              <a:rPr lang="en-US" sz="1350" i="1" dirty="0"/>
              <a:t>negative</a:t>
            </a:r>
            <a:r>
              <a:rPr lang="en-US" sz="1350" dirty="0"/>
              <a:t> cost variances</a:t>
            </a:r>
          </a:p>
          <a:p>
            <a:pPr lvl="1"/>
            <a:r>
              <a:rPr lang="en-US" sz="1350" dirty="0"/>
              <a:t>$250K The review committee for the DAQ FDR remarked that the labor required to meet the schedule for V1 was under-estimated and as a tier-1 action requested an additional FTE. This FTE was found (Joanne Bogart) and applied with the result that V1 was delivered on time. This cost was included in the last ETC.</a:t>
            </a:r>
          </a:p>
          <a:p>
            <a:pPr lvl="1"/>
            <a:r>
              <a:rPr lang="en-US" sz="1350" dirty="0"/>
              <a:t>$35K. The DAQ system, through its OTM, became the pathfinder for all Camera vacuum processing and the costs associated with this role were never scoped.  This cost was included in the last ETC.</a:t>
            </a:r>
          </a:p>
          <a:p>
            <a:pPr lvl="1"/>
            <a:r>
              <a:rPr lang="en-US" sz="1350" dirty="0"/>
              <a:t>$211K. The Raft Electronics Board  turned out be incapable of producing its own address with in the Camera mosaic. As a consequence a distributed, highly performing database needed to be added to the DAQ system. The technical complexity associated with this task was grossly underestimated.  This variance represents the labor necessary to add this functionality. </a:t>
            </a:r>
          </a:p>
        </p:txBody>
      </p:sp>
    </p:spTree>
    <p:extLst>
      <p:ext uri="{BB962C8B-B14F-4D97-AF65-F5344CB8AC3E}">
        <p14:creationId xmlns:p14="http://schemas.microsoft.com/office/powerpoint/2010/main" val="1660273074"/>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221D2B6-BF6F-4155-8EFB-265FC10C76D9}"/>
              </a:ext>
            </a:extLst>
          </p:cNvPr>
          <p:cNvSpPr>
            <a:spLocks noGrp="1"/>
          </p:cNvSpPr>
          <p:nvPr>
            <p:ph type="title"/>
          </p:nvPr>
        </p:nvSpPr>
        <p:spPr/>
        <p:txBody>
          <a:bodyPr/>
          <a:lstStyle/>
          <a:p>
            <a:r>
              <a:rPr lang="en-US" dirty="0"/>
              <a:t>DAQ Estimate to complete status</a:t>
            </a:r>
          </a:p>
        </p:txBody>
      </p:sp>
      <p:sp>
        <p:nvSpPr>
          <p:cNvPr id="3" name="Text Placeholder 2">
            <a:extLst>
              <a:ext uri="{FF2B5EF4-FFF2-40B4-BE49-F238E27FC236}">
                <a16:creationId xmlns:a16="http://schemas.microsoft.com/office/drawing/2014/main" id="{D6AEEE54-BB2B-4D3C-89EF-01EA4F585EFE}"/>
              </a:ext>
            </a:extLst>
          </p:cNvPr>
          <p:cNvSpPr>
            <a:spLocks noGrp="1"/>
          </p:cNvSpPr>
          <p:nvPr>
            <p:ph type="body" idx="1"/>
          </p:nvPr>
        </p:nvSpPr>
        <p:spPr>
          <a:xfrm>
            <a:off x="1158100" y="742950"/>
            <a:ext cx="6446801" cy="742952"/>
          </a:xfrm>
        </p:spPr>
        <p:txBody>
          <a:bodyPr/>
          <a:lstStyle/>
          <a:p>
            <a:r>
              <a:rPr lang="en-US" sz="1350" dirty="0"/>
              <a:t>Comprehensive estimate at completion performed on 10/2018 (performed yearly)</a:t>
            </a:r>
          </a:p>
          <a:p>
            <a:r>
              <a:rPr lang="en-US" sz="1350" dirty="0"/>
              <a:t>An additional update was done in the month of January</a:t>
            </a:r>
          </a:p>
        </p:txBody>
      </p:sp>
      <p:sp>
        <p:nvSpPr>
          <p:cNvPr id="7" name="Text Placeholder 2">
            <a:extLst>
              <a:ext uri="{FF2B5EF4-FFF2-40B4-BE49-F238E27FC236}">
                <a16:creationId xmlns:a16="http://schemas.microsoft.com/office/drawing/2014/main" id="{A9C1144E-1AE4-C64C-9DFD-664B98150CB4}"/>
              </a:ext>
            </a:extLst>
          </p:cNvPr>
          <p:cNvSpPr txBox="1">
            <a:spLocks/>
          </p:cNvSpPr>
          <p:nvPr/>
        </p:nvSpPr>
        <p:spPr bwMode="auto">
          <a:xfrm>
            <a:off x="1724025" y="3257550"/>
            <a:ext cx="5314950" cy="1485900"/>
          </a:xfrm>
          <a:prstGeom prst="rect">
            <a:avLst/>
          </a:prstGeom>
          <a:noFill/>
          <a:ln w="9525">
            <a:noFill/>
            <a:miter lim="800000"/>
            <a:headEnd/>
            <a:tailEnd/>
          </a:ln>
        </p:spPr>
        <p:txBody>
          <a:bodyPr vert="horz" wrap="square" lIns="68580" tIns="34290" rIns="68580" bIns="34290" numCol="1" anchor="t" anchorCtr="0" compatLnSpc="1">
            <a:prstTxWarp prst="textNoShape">
              <a:avLst/>
            </a:prstTxWarp>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1350" b="1" dirty="0"/>
              <a:t>EAC key drivers:</a:t>
            </a:r>
          </a:p>
          <a:p>
            <a:r>
              <a:rPr lang="en-US" sz="1350" dirty="0"/>
              <a:t>Additional, one 1 year FTE as requested by FDR committee (~ -$250K)</a:t>
            </a:r>
          </a:p>
          <a:p>
            <a:r>
              <a:rPr lang="en-US" sz="1350" dirty="0"/>
              <a:t>Over-run (Additional vacuum processing labor (~-$35K))</a:t>
            </a:r>
          </a:p>
          <a:p>
            <a:r>
              <a:rPr lang="en-US" sz="1350" dirty="0"/>
              <a:t>Over-run (Necessary re-spin of new COB (~-$80K))</a:t>
            </a:r>
          </a:p>
          <a:p>
            <a:r>
              <a:rPr lang="en-US" sz="1350" dirty="0"/>
              <a:t>Savings found in elimination of unnecessary scope (~$20K)</a:t>
            </a:r>
          </a:p>
          <a:p>
            <a:endParaRPr lang="en-US" sz="1350" dirty="0"/>
          </a:p>
        </p:txBody>
      </p:sp>
      <p:graphicFrame>
        <p:nvGraphicFramePr>
          <p:cNvPr id="5" name="Table 4">
            <a:extLst>
              <a:ext uri="{FF2B5EF4-FFF2-40B4-BE49-F238E27FC236}">
                <a16:creationId xmlns:a16="http://schemas.microsoft.com/office/drawing/2014/main" id="{E1869FB8-2011-5943-94FA-EC68E13D1857}"/>
              </a:ext>
            </a:extLst>
          </p:cNvPr>
          <p:cNvGraphicFramePr>
            <a:graphicFrameLocks noGrp="1"/>
          </p:cNvGraphicFramePr>
          <p:nvPr>
            <p:extLst>
              <p:ext uri="{D42A27DB-BD31-4B8C-83A1-F6EECF244321}">
                <p14:modId xmlns:p14="http://schemas.microsoft.com/office/powerpoint/2010/main" val="2823274360"/>
              </p:ext>
            </p:extLst>
          </p:nvPr>
        </p:nvGraphicFramePr>
        <p:xfrm>
          <a:off x="685800" y="1733550"/>
          <a:ext cx="7391400" cy="1107440"/>
        </p:xfrm>
        <a:graphic>
          <a:graphicData uri="http://schemas.openxmlformats.org/drawingml/2006/table">
            <a:tbl>
              <a:tblPr firstRow="1" bandRow="1">
                <a:tableStyleId>{5C22544A-7EE6-4342-B048-85BDC9FD1C3A}</a:tableStyleId>
              </a:tblPr>
              <a:tblGrid>
                <a:gridCol w="2743200">
                  <a:extLst>
                    <a:ext uri="{9D8B030D-6E8A-4147-A177-3AD203B41FA5}">
                      <a16:colId xmlns:a16="http://schemas.microsoft.com/office/drawing/2014/main" val="2947908020"/>
                    </a:ext>
                  </a:extLst>
                </a:gridCol>
                <a:gridCol w="1219200">
                  <a:extLst>
                    <a:ext uri="{9D8B030D-6E8A-4147-A177-3AD203B41FA5}">
                      <a16:colId xmlns:a16="http://schemas.microsoft.com/office/drawing/2014/main" val="1268632075"/>
                    </a:ext>
                  </a:extLst>
                </a:gridCol>
                <a:gridCol w="1143000">
                  <a:extLst>
                    <a:ext uri="{9D8B030D-6E8A-4147-A177-3AD203B41FA5}">
                      <a16:colId xmlns:a16="http://schemas.microsoft.com/office/drawing/2014/main" val="2653625199"/>
                    </a:ext>
                  </a:extLst>
                </a:gridCol>
                <a:gridCol w="1219200">
                  <a:extLst>
                    <a:ext uri="{9D8B030D-6E8A-4147-A177-3AD203B41FA5}">
                      <a16:colId xmlns:a16="http://schemas.microsoft.com/office/drawing/2014/main" val="2388999319"/>
                    </a:ext>
                  </a:extLst>
                </a:gridCol>
                <a:gridCol w="1066800">
                  <a:extLst>
                    <a:ext uri="{9D8B030D-6E8A-4147-A177-3AD203B41FA5}">
                      <a16:colId xmlns:a16="http://schemas.microsoft.com/office/drawing/2014/main" val="1887223640"/>
                    </a:ext>
                  </a:extLst>
                </a:gridCol>
              </a:tblGrid>
              <a:tr h="347980">
                <a:tc>
                  <a:txBody>
                    <a:bodyPr/>
                    <a:lstStyle/>
                    <a:p>
                      <a:pPr algn="ctr"/>
                      <a:r>
                        <a:rPr lang="en-US" dirty="0"/>
                        <a:t>Control Account</a:t>
                      </a:r>
                    </a:p>
                  </a:txBody>
                  <a:tcPr/>
                </a:tc>
                <a:tc>
                  <a:txBody>
                    <a:bodyPr/>
                    <a:lstStyle/>
                    <a:p>
                      <a:pPr algn="ctr"/>
                      <a:r>
                        <a:rPr lang="en-US" dirty="0"/>
                        <a:t>BAC</a:t>
                      </a:r>
                    </a:p>
                  </a:txBody>
                  <a:tcPr/>
                </a:tc>
                <a:tc>
                  <a:txBody>
                    <a:bodyPr/>
                    <a:lstStyle/>
                    <a:p>
                      <a:pPr algn="ctr"/>
                      <a:r>
                        <a:rPr lang="en-US" dirty="0"/>
                        <a:t>EAC</a:t>
                      </a:r>
                    </a:p>
                  </a:txBody>
                  <a:tcPr/>
                </a:tc>
                <a:tc>
                  <a:txBody>
                    <a:bodyPr/>
                    <a:lstStyle/>
                    <a:p>
                      <a:pPr algn="ctr"/>
                      <a:r>
                        <a:rPr lang="en-US" dirty="0"/>
                        <a:t>VAC</a:t>
                      </a:r>
                    </a:p>
                  </a:txBody>
                  <a:tcPr/>
                </a:tc>
                <a:tc>
                  <a:txBody>
                    <a:bodyPr/>
                    <a:lstStyle/>
                    <a:p>
                      <a:pPr algn="ctr"/>
                      <a:r>
                        <a:rPr lang="en-US" dirty="0"/>
                        <a:t>%Comp</a:t>
                      </a:r>
                    </a:p>
                  </a:txBody>
                  <a:tcPr/>
                </a:tc>
                <a:extLst>
                  <a:ext uri="{0D108BD9-81ED-4DB2-BD59-A6C34878D82A}">
                    <a16:rowId xmlns:a16="http://schemas.microsoft.com/office/drawing/2014/main" val="3839004078"/>
                  </a:ext>
                </a:extLst>
              </a:tr>
              <a:tr h="370840">
                <a:tc>
                  <a:txBody>
                    <a:bodyPr/>
                    <a:lstStyle/>
                    <a:p>
                      <a:pPr algn="ctr"/>
                      <a:r>
                        <a:rPr lang="en-US" dirty="0"/>
                        <a:t>DAQ Management</a:t>
                      </a:r>
                    </a:p>
                  </a:txBody>
                  <a:tcPr/>
                </a:tc>
                <a:tc>
                  <a:txBody>
                    <a:bodyPr/>
                    <a:lstStyle/>
                    <a:p>
                      <a:pPr algn="ctr"/>
                      <a:r>
                        <a:rPr lang="en-US" dirty="0"/>
                        <a:t>1,079,615</a:t>
                      </a:r>
                    </a:p>
                  </a:txBody>
                  <a:tcPr/>
                </a:tc>
                <a:tc>
                  <a:txBody>
                    <a:bodyPr/>
                    <a:lstStyle/>
                    <a:p>
                      <a:pPr algn="ctr"/>
                      <a:r>
                        <a:rPr lang="en-US" dirty="0"/>
                        <a:t>1,275,095</a:t>
                      </a:r>
                    </a:p>
                  </a:txBody>
                  <a:tcPr/>
                </a:tc>
                <a:tc>
                  <a:txBody>
                    <a:bodyPr/>
                    <a:lstStyle/>
                    <a:p>
                      <a:r>
                        <a:rPr lang="en-US" dirty="0"/>
                        <a:t>-195,480</a:t>
                      </a:r>
                    </a:p>
                  </a:txBody>
                  <a:tcPr/>
                </a:tc>
                <a:tc>
                  <a:txBody>
                    <a:bodyPr/>
                    <a:lstStyle/>
                    <a:p>
                      <a:pPr algn="ctr"/>
                      <a:r>
                        <a:rPr lang="en-US" dirty="0"/>
                        <a:t>N/A</a:t>
                      </a:r>
                    </a:p>
                  </a:txBody>
                  <a:tcPr/>
                </a:tc>
                <a:extLst>
                  <a:ext uri="{0D108BD9-81ED-4DB2-BD59-A6C34878D82A}">
                    <a16:rowId xmlns:a16="http://schemas.microsoft.com/office/drawing/2014/main" val="3588608169"/>
                  </a:ext>
                </a:extLst>
              </a:tr>
              <a:tr h="370840">
                <a:tc>
                  <a:txBody>
                    <a:bodyPr/>
                    <a:lstStyle/>
                    <a:p>
                      <a:pPr algn="ctr"/>
                      <a:r>
                        <a:rPr lang="en-US" dirty="0"/>
                        <a:t>DAQ Hardware &amp; software</a:t>
                      </a:r>
                    </a:p>
                  </a:txBody>
                  <a:tcPr/>
                </a:tc>
                <a:tc>
                  <a:txBody>
                    <a:bodyPr/>
                    <a:lstStyle/>
                    <a:p>
                      <a:r>
                        <a:rPr lang="en-US" dirty="0"/>
                        <a:t>4,608,259</a:t>
                      </a:r>
                    </a:p>
                  </a:txBody>
                  <a:tcPr/>
                </a:tc>
                <a:tc>
                  <a:txBody>
                    <a:bodyPr/>
                    <a:lstStyle/>
                    <a:p>
                      <a:r>
                        <a:rPr lang="en-US" dirty="0"/>
                        <a:t>4,946419</a:t>
                      </a:r>
                    </a:p>
                  </a:txBody>
                  <a:tcPr/>
                </a:tc>
                <a:tc>
                  <a:txBody>
                    <a:bodyPr/>
                    <a:lstStyle/>
                    <a:p>
                      <a:r>
                        <a:rPr lang="en-US" dirty="0"/>
                        <a:t>-338,160</a:t>
                      </a:r>
                    </a:p>
                  </a:txBody>
                  <a:tcPr/>
                </a:tc>
                <a:tc>
                  <a:txBody>
                    <a:bodyPr/>
                    <a:lstStyle/>
                    <a:p>
                      <a:pPr algn="ctr"/>
                      <a:r>
                        <a:rPr lang="en-US" dirty="0"/>
                        <a:t>93%</a:t>
                      </a:r>
                    </a:p>
                  </a:txBody>
                  <a:tcPr/>
                </a:tc>
                <a:extLst>
                  <a:ext uri="{0D108BD9-81ED-4DB2-BD59-A6C34878D82A}">
                    <a16:rowId xmlns:a16="http://schemas.microsoft.com/office/drawing/2014/main" val="3932789442"/>
                  </a:ext>
                </a:extLst>
              </a:tr>
            </a:tbl>
          </a:graphicData>
        </a:graphic>
      </p:graphicFrame>
    </p:spTree>
    <p:extLst>
      <p:ext uri="{BB962C8B-B14F-4D97-AF65-F5344CB8AC3E}">
        <p14:creationId xmlns:p14="http://schemas.microsoft.com/office/powerpoint/2010/main" val="753693738"/>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dirty="0">
                <a:ea typeface="ＭＳ Ｐゴシック" charset="-128"/>
              </a:rPr>
              <a:t>Definition of Risk and Risk Analysis </a:t>
            </a:r>
          </a:p>
        </p:txBody>
      </p:sp>
      <p:sp>
        <p:nvSpPr>
          <p:cNvPr id="7171" name="Content Placeholder 11"/>
          <p:cNvSpPr>
            <a:spLocks noGrp="1"/>
          </p:cNvSpPr>
          <p:nvPr>
            <p:ph sz="quarter" idx="4294967295"/>
          </p:nvPr>
        </p:nvSpPr>
        <p:spPr>
          <a:xfrm>
            <a:off x="1485900" y="685800"/>
            <a:ext cx="6172200" cy="3943350"/>
          </a:xfrm>
        </p:spPr>
        <p:txBody>
          <a:bodyPr>
            <a:normAutofit/>
          </a:bodyPr>
          <a:lstStyle/>
          <a:p>
            <a:r>
              <a:rPr lang="en-US" sz="1050" dirty="0">
                <a:ea typeface="MS PGothic" pitchFamily="34" charset="-128"/>
              </a:rPr>
              <a:t>Risk can be defined as an undesirable event during project execution that negatively affects program goals for performance, cost or schedule.</a:t>
            </a:r>
          </a:p>
          <a:p>
            <a:r>
              <a:rPr lang="en-US" sz="1050" dirty="0">
                <a:ea typeface="MS PGothic" pitchFamily="34" charset="-128"/>
              </a:rPr>
              <a:t>Risk management is the </a:t>
            </a:r>
            <a:r>
              <a:rPr lang="en-US" sz="1050" i="1" u="sng" dirty="0">
                <a:ea typeface="MS PGothic" pitchFamily="34" charset="-128"/>
              </a:rPr>
              <a:t>ongoing process</a:t>
            </a:r>
            <a:r>
              <a:rPr lang="en-US" sz="1050" i="1" dirty="0">
                <a:ea typeface="MS PGothic" pitchFamily="34" charset="-128"/>
              </a:rPr>
              <a:t> </a:t>
            </a:r>
            <a:r>
              <a:rPr lang="en-US" sz="1050" dirty="0">
                <a:ea typeface="MS PGothic" pitchFamily="34" charset="-128"/>
              </a:rPr>
              <a:t>of </a:t>
            </a:r>
            <a:r>
              <a:rPr lang="en-US" sz="1050" i="1" u="sng" dirty="0">
                <a:ea typeface="MS PGothic" pitchFamily="34" charset="-128"/>
              </a:rPr>
              <a:t>comprehensively assessing</a:t>
            </a:r>
            <a:r>
              <a:rPr lang="en-US" sz="1050" i="1" dirty="0">
                <a:ea typeface="MS PGothic" pitchFamily="34" charset="-128"/>
              </a:rPr>
              <a:t> </a:t>
            </a:r>
            <a:r>
              <a:rPr lang="en-US" sz="1050" dirty="0">
                <a:ea typeface="MS PGothic" pitchFamily="34" charset="-128"/>
              </a:rPr>
              <a:t>project risks.</a:t>
            </a:r>
          </a:p>
          <a:p>
            <a:r>
              <a:rPr lang="en-US" sz="1050" dirty="0">
                <a:ea typeface="MS PGothic" pitchFamily="34" charset="-128"/>
              </a:rPr>
              <a:t>Camera Risk Management Plan (LCA-29-A) defines the methodology to manage our risks</a:t>
            </a:r>
          </a:p>
          <a:p>
            <a:endParaRPr lang="en-US" dirty="0">
              <a:ea typeface="MS PGothic" pitchFamily="34" charset="-128"/>
            </a:endParaRPr>
          </a:p>
        </p:txBody>
      </p:sp>
      <p:pic>
        <p:nvPicPr>
          <p:cNvPr id="7174" name="Picture 7"/>
          <p:cNvPicPr>
            <a:picLocks noChangeAspect="1" noChangeArrowheads="1"/>
          </p:cNvPicPr>
          <p:nvPr/>
        </p:nvPicPr>
        <p:blipFill>
          <a:blip r:embed="rId2" cstate="email">
            <a:extLst>
              <a:ext uri="{28A0092B-C50C-407E-A947-70E740481C1C}">
                <a14:useLocalDpi xmlns:a14="http://schemas.microsoft.com/office/drawing/2010/main" val="0"/>
              </a:ext>
            </a:extLst>
          </a:blip>
          <a:srcRect/>
          <a:stretch>
            <a:fillRect/>
          </a:stretch>
        </p:blipFill>
        <p:spPr bwMode="auto">
          <a:xfrm>
            <a:off x="5661341" y="1739766"/>
            <a:ext cx="1958124" cy="898091"/>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7175" name="Rectangle 9"/>
          <p:cNvSpPr>
            <a:spLocks noChangeArrowheads="1"/>
          </p:cNvSpPr>
          <p:nvPr/>
        </p:nvSpPr>
        <p:spPr bwMode="auto">
          <a:xfrm>
            <a:off x="5979319" y="2918710"/>
            <a:ext cx="1799357" cy="1892826"/>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txBody>
          <a:bodyPr>
            <a:spAutoFit/>
          </a:bodyPr>
          <a:lstStyle/>
          <a:p>
            <a:pPr fontAlgn="b"/>
            <a:r>
              <a:rPr lang="en-US" sz="900" b="1" dirty="0">
                <a:sym typeface="Wingdings" pitchFamily="2" charset="2"/>
              </a:rPr>
              <a:t>Quasi-quantitative process to assign objective values to probability of occurrence and impact of occurrence aspects of risk.</a:t>
            </a:r>
          </a:p>
          <a:p>
            <a:pPr fontAlgn="b"/>
            <a:endParaRPr lang="en-US" sz="900" b="1" dirty="0">
              <a:sym typeface="Wingdings" pitchFamily="2" charset="2"/>
            </a:endParaRPr>
          </a:p>
          <a:p>
            <a:pPr fontAlgn="b">
              <a:buFont typeface="Wingdings" pitchFamily="2" charset="2"/>
              <a:buChar char="à"/>
            </a:pPr>
            <a:r>
              <a:rPr lang="en-US" sz="900" b="1" dirty="0"/>
              <a:t>Total Impact:</a:t>
            </a:r>
          </a:p>
          <a:p>
            <a:pPr fontAlgn="b"/>
            <a:r>
              <a:rPr lang="en-US" sz="900" b="1" dirty="0"/>
              <a:t>(0.50*Cost Impact) +            (0.33*Schedule Impact) +  (0.33*Performance Impact)</a:t>
            </a:r>
          </a:p>
          <a:p>
            <a:pPr fontAlgn="b"/>
            <a:endParaRPr lang="en-US" sz="900" b="1" dirty="0"/>
          </a:p>
          <a:p>
            <a:pPr fontAlgn="b"/>
            <a:r>
              <a:rPr lang="en-US" sz="900" b="1" dirty="0">
                <a:sym typeface="Wingdings" pitchFamily="2" charset="2"/>
              </a:rPr>
              <a:t></a:t>
            </a:r>
            <a:r>
              <a:rPr lang="en-US" sz="900" b="1" dirty="0"/>
              <a:t>Risk Score:</a:t>
            </a:r>
          </a:p>
          <a:p>
            <a:pPr fontAlgn="b"/>
            <a:r>
              <a:rPr lang="en-US" sz="900" b="1" dirty="0"/>
              <a:t>Risk Probability * Total Impact</a:t>
            </a:r>
          </a:p>
        </p:txBody>
      </p:sp>
      <p:sp>
        <p:nvSpPr>
          <p:cNvPr id="16" name="Right Brace 15"/>
          <p:cNvSpPr/>
          <p:nvPr/>
        </p:nvSpPr>
        <p:spPr bwMode="auto">
          <a:xfrm>
            <a:off x="5185173" y="1791085"/>
            <a:ext cx="105965" cy="615553"/>
          </a:xfrm>
          <a:prstGeom prst="rightBrace">
            <a:avLst>
              <a:gd name="adj1" fmla="val 34471"/>
              <a:gd name="adj2" fmla="val 50000"/>
            </a:avLst>
          </a:prstGeom>
          <a:ln w="19050">
            <a:solidFill>
              <a:srgbClr val="000099"/>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en-US" sz="1350" dirty="0"/>
          </a:p>
        </p:txBody>
      </p:sp>
      <p:cxnSp>
        <p:nvCxnSpPr>
          <p:cNvPr id="17" name="Elbow Connector 16"/>
          <p:cNvCxnSpPr>
            <a:stCxn id="16" idx="1"/>
          </p:cNvCxnSpPr>
          <p:nvPr/>
        </p:nvCxnSpPr>
        <p:spPr bwMode="auto">
          <a:xfrm rot="10800000" flipH="1" flipV="1">
            <a:off x="5291138" y="2098266"/>
            <a:ext cx="688181" cy="461963"/>
          </a:xfrm>
          <a:prstGeom prst="bentConnector3">
            <a:avLst>
              <a:gd name="adj1" fmla="val 32544"/>
            </a:avLst>
          </a:prstGeom>
          <a:ln w="19050">
            <a:solidFill>
              <a:srgbClr val="000099"/>
            </a:solidFill>
            <a:tailEnd type="arrow"/>
          </a:ln>
        </p:spPr>
        <p:style>
          <a:lnRef idx="1">
            <a:schemeClr val="accent1"/>
          </a:lnRef>
          <a:fillRef idx="0">
            <a:schemeClr val="accent1"/>
          </a:fillRef>
          <a:effectRef idx="0">
            <a:schemeClr val="accent1"/>
          </a:effectRef>
          <a:fontRef idx="minor">
            <a:schemeClr val="tx1"/>
          </a:fontRef>
        </p:style>
      </p:cxnSp>
      <p:cxnSp>
        <p:nvCxnSpPr>
          <p:cNvPr id="18" name="Elbow Connector 8"/>
          <p:cNvCxnSpPr>
            <a:stCxn id="19" idx="1"/>
          </p:cNvCxnSpPr>
          <p:nvPr/>
        </p:nvCxnSpPr>
        <p:spPr bwMode="auto">
          <a:xfrm rot="10800000" flipH="1">
            <a:off x="5329237" y="2420087"/>
            <a:ext cx="432827" cy="1398983"/>
          </a:xfrm>
          <a:prstGeom prst="bentConnector4">
            <a:avLst>
              <a:gd name="adj1" fmla="val 100194"/>
              <a:gd name="adj2" fmla="val 85362"/>
            </a:avLst>
          </a:prstGeom>
          <a:ln w="19050">
            <a:solidFill>
              <a:srgbClr val="000099"/>
            </a:solidFill>
            <a:tailEnd type="arrow"/>
          </a:ln>
        </p:spPr>
        <p:style>
          <a:lnRef idx="1">
            <a:schemeClr val="accent1"/>
          </a:lnRef>
          <a:fillRef idx="0">
            <a:schemeClr val="accent1"/>
          </a:fillRef>
          <a:effectRef idx="0">
            <a:schemeClr val="accent1"/>
          </a:effectRef>
          <a:fontRef idx="minor">
            <a:schemeClr val="tx1"/>
          </a:fontRef>
        </p:style>
      </p:cxnSp>
      <p:sp>
        <p:nvSpPr>
          <p:cNvPr id="19" name="Right Brace 18"/>
          <p:cNvSpPr/>
          <p:nvPr/>
        </p:nvSpPr>
        <p:spPr bwMode="auto">
          <a:xfrm>
            <a:off x="5185173" y="2829660"/>
            <a:ext cx="144065" cy="1978819"/>
          </a:xfrm>
          <a:prstGeom prst="rightBrace">
            <a:avLst>
              <a:gd name="adj1" fmla="val 34471"/>
              <a:gd name="adj2" fmla="val 50000"/>
            </a:avLst>
          </a:prstGeom>
          <a:ln w="19050">
            <a:solidFill>
              <a:srgbClr val="000099"/>
            </a:solidFill>
          </a:ln>
        </p:spPr>
        <p:style>
          <a:lnRef idx="1">
            <a:schemeClr val="accent1"/>
          </a:lnRef>
          <a:fillRef idx="0">
            <a:schemeClr val="accent1"/>
          </a:fillRef>
          <a:effectRef idx="0">
            <a:schemeClr val="accent1"/>
          </a:effectRef>
          <a:fontRef idx="minor">
            <a:schemeClr val="tx1"/>
          </a:fontRef>
        </p:style>
        <p:txBody>
          <a:bodyPr anchor="ctr"/>
          <a:lstStyle/>
          <a:p>
            <a:pPr algn="ctr">
              <a:defRPr/>
            </a:pPr>
            <a:endParaRPr lang="en-US" sz="1350" dirty="0"/>
          </a:p>
        </p:txBody>
      </p:sp>
      <p:graphicFrame>
        <p:nvGraphicFramePr>
          <p:cNvPr id="10" name="Table 9"/>
          <p:cNvGraphicFramePr>
            <a:graphicFrameLocks noGrp="1"/>
          </p:cNvGraphicFramePr>
          <p:nvPr/>
        </p:nvGraphicFramePr>
        <p:xfrm>
          <a:off x="1454035" y="2658028"/>
          <a:ext cx="3650456" cy="1989677"/>
        </p:xfrm>
        <a:graphic>
          <a:graphicData uri="http://schemas.openxmlformats.org/drawingml/2006/table">
            <a:tbl>
              <a:tblPr firstRow="1" firstCol="1" bandRow="1"/>
              <a:tblGrid>
                <a:gridCol w="276225">
                  <a:extLst>
                    <a:ext uri="{9D8B030D-6E8A-4147-A177-3AD203B41FA5}">
                      <a16:colId xmlns:a16="http://schemas.microsoft.com/office/drawing/2014/main" val="20000"/>
                    </a:ext>
                  </a:extLst>
                </a:gridCol>
                <a:gridCol w="606266">
                  <a:extLst>
                    <a:ext uri="{9D8B030D-6E8A-4147-A177-3AD203B41FA5}">
                      <a16:colId xmlns:a16="http://schemas.microsoft.com/office/drawing/2014/main" val="20001"/>
                    </a:ext>
                  </a:extLst>
                </a:gridCol>
                <a:gridCol w="2767965">
                  <a:extLst>
                    <a:ext uri="{9D8B030D-6E8A-4147-A177-3AD203B41FA5}">
                      <a16:colId xmlns:a16="http://schemas.microsoft.com/office/drawing/2014/main" val="20002"/>
                    </a:ext>
                  </a:extLst>
                </a:gridCol>
              </a:tblGrid>
              <a:tr h="250031">
                <a:tc>
                  <a:txBody>
                    <a:bodyPr/>
                    <a:lstStyle/>
                    <a:p>
                      <a:pPr marL="0" marR="0" algn="ctr">
                        <a:lnSpc>
                          <a:spcPct val="115000"/>
                        </a:lnSpc>
                        <a:spcBef>
                          <a:spcPts val="0"/>
                        </a:spcBef>
                        <a:spcAft>
                          <a:spcPts val="0"/>
                        </a:spcAft>
                      </a:pPr>
                      <a:r>
                        <a:rPr lang="en-US" sz="600" b="1" dirty="0">
                          <a:effectLst/>
                          <a:latin typeface="Arial"/>
                          <a:ea typeface="Times New Roman"/>
                        </a:rPr>
                        <a:t>Pts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tc>
                  <a:txBody>
                    <a:bodyPr/>
                    <a:lstStyle/>
                    <a:p>
                      <a:pPr marL="0" marR="0" algn="ctr">
                        <a:lnSpc>
                          <a:spcPct val="115000"/>
                        </a:lnSpc>
                        <a:spcBef>
                          <a:spcPts val="0"/>
                        </a:spcBef>
                        <a:spcAft>
                          <a:spcPts val="0"/>
                        </a:spcAft>
                      </a:pPr>
                      <a:r>
                        <a:rPr lang="en-US" sz="600" b="1" dirty="0">
                          <a:effectLst/>
                          <a:latin typeface="Arial"/>
                          <a:ea typeface="Times New Roman"/>
                        </a:rPr>
                        <a:t>Severity of Impact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tc>
                  <a:txBody>
                    <a:bodyPr/>
                    <a:lstStyle/>
                    <a:p>
                      <a:pPr marL="0" marR="0" algn="ctr">
                        <a:lnSpc>
                          <a:spcPct val="115000"/>
                        </a:lnSpc>
                        <a:spcBef>
                          <a:spcPts val="0"/>
                        </a:spcBef>
                        <a:spcAft>
                          <a:spcPts val="0"/>
                        </a:spcAft>
                      </a:pPr>
                      <a:r>
                        <a:rPr lang="en-US" sz="600" b="1" dirty="0">
                          <a:effectLst/>
                          <a:latin typeface="Arial"/>
                          <a:ea typeface="Times New Roman"/>
                        </a:rPr>
                        <a:t>Description of Impact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extLst>
                  <a:ext uri="{0D108BD9-81ED-4DB2-BD59-A6C34878D82A}">
                    <a16:rowId xmlns:a16="http://schemas.microsoft.com/office/drawing/2014/main" val="10000"/>
                  </a:ext>
                </a:extLst>
              </a:tr>
              <a:tr h="96632">
                <a:tc gridSpan="2">
                  <a:txBody>
                    <a:bodyPr/>
                    <a:lstStyle/>
                    <a:p>
                      <a:pPr marL="0" marR="0">
                        <a:lnSpc>
                          <a:spcPct val="115000"/>
                        </a:lnSpc>
                        <a:spcBef>
                          <a:spcPts val="0"/>
                        </a:spcBef>
                        <a:spcAft>
                          <a:spcPts val="0"/>
                        </a:spcAft>
                      </a:pPr>
                      <a:r>
                        <a:rPr lang="en-US" sz="600" b="1" dirty="0">
                          <a:effectLst/>
                          <a:latin typeface="Arial"/>
                          <a:ea typeface="Times New Roman"/>
                        </a:rPr>
                        <a:t>Cost Impact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a:noFill/>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99"/>
                    </a:solidFill>
                  </a:tcPr>
                </a:tc>
                <a:tc hMerge="1">
                  <a:txBody>
                    <a:bodyPr/>
                    <a:lstStyle/>
                    <a:p>
                      <a:endParaRPr lang="en-US"/>
                    </a:p>
                  </a:txBody>
                  <a:tcPr/>
                </a:tc>
                <a:tc>
                  <a:txBody>
                    <a:bodyPr/>
                    <a:lstStyle/>
                    <a:p>
                      <a:pPr marL="0" marR="0">
                        <a:lnSpc>
                          <a:spcPct val="115000"/>
                        </a:lnSpc>
                        <a:spcBef>
                          <a:spcPts val="0"/>
                        </a:spcBef>
                        <a:spcAft>
                          <a:spcPts val="0"/>
                        </a:spcAft>
                      </a:pPr>
                      <a:r>
                        <a:rPr lang="en-US" sz="600" dirty="0">
                          <a:effectLst/>
                          <a:latin typeface="Arial"/>
                          <a:ea typeface="Times New Roman"/>
                        </a:rPr>
                        <a:t> </a:t>
                      </a:r>
                      <a:endParaRPr lang="en-US" sz="800" dirty="0">
                        <a:effectLst/>
                        <a:latin typeface="Times New Roman"/>
                        <a:ea typeface="Times New Roman"/>
                      </a:endParaRPr>
                    </a:p>
                  </a:txBody>
                  <a:tcPr marL="51435" marR="51435" marT="0" marB="0" anchor="ctr">
                    <a:lnL>
                      <a:noFill/>
                    </a:lnL>
                    <a:lnR w="12700" cap="flat" cmpd="sng" algn="ctr">
                      <a:solidFill>
                        <a:srgbClr val="000000"/>
                      </a:solidFill>
                      <a:prstDash val="solid"/>
                      <a:round/>
                      <a:headEnd type="none" w="med" len="med"/>
                      <a:tailEnd type="none" w="med" len="med"/>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99"/>
                    </a:solidFill>
                  </a:tcPr>
                </a:tc>
                <a:extLst>
                  <a:ext uri="{0D108BD9-81ED-4DB2-BD59-A6C34878D82A}">
                    <a16:rowId xmlns:a16="http://schemas.microsoft.com/office/drawing/2014/main" val="10001"/>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1</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Insignificant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Overrun of cost of &lt; $30K, recoverable with project contingency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2"/>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2</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Minor</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Overrun of cost of $30k - $200K, recoverable with project contingency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3"/>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3</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Moderate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Overrun of cost of 200k - $1.5M, with significant impact on contingency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4"/>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4</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High</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Overrun of baseline cost of $1.5M - $10M, with re-baseline required</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5"/>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Critical</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Overrun of baseline cost of &gt;$10M, with project in jeopardy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6"/>
                  </a:ext>
                </a:extLst>
              </a:tr>
              <a:tr h="96632">
                <a:tc gridSpan="2">
                  <a:txBody>
                    <a:bodyPr/>
                    <a:lstStyle/>
                    <a:p>
                      <a:pPr marL="0" marR="0">
                        <a:lnSpc>
                          <a:spcPct val="115000"/>
                        </a:lnSpc>
                        <a:spcBef>
                          <a:spcPts val="0"/>
                        </a:spcBef>
                        <a:spcAft>
                          <a:spcPts val="0"/>
                        </a:spcAft>
                      </a:pPr>
                      <a:r>
                        <a:rPr lang="en-US" sz="600" b="1" dirty="0">
                          <a:effectLst/>
                          <a:latin typeface="Arial"/>
                          <a:ea typeface="Times New Roman"/>
                        </a:rPr>
                        <a:t>Schedule Impact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a:noFill/>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99"/>
                    </a:solidFill>
                  </a:tcPr>
                </a:tc>
                <a:tc hMerge="1">
                  <a:txBody>
                    <a:bodyPr/>
                    <a:lstStyle/>
                    <a:p>
                      <a:endParaRPr lang="en-US"/>
                    </a:p>
                  </a:txBody>
                  <a:tcPr/>
                </a:tc>
                <a:tc>
                  <a:txBody>
                    <a:bodyPr/>
                    <a:lstStyle/>
                    <a:p>
                      <a:pPr marL="0" marR="0">
                        <a:lnSpc>
                          <a:spcPct val="115000"/>
                        </a:lnSpc>
                        <a:spcBef>
                          <a:spcPts val="0"/>
                        </a:spcBef>
                        <a:spcAft>
                          <a:spcPts val="0"/>
                        </a:spcAft>
                      </a:pPr>
                      <a:r>
                        <a:rPr lang="en-US" sz="600" dirty="0">
                          <a:effectLst/>
                          <a:latin typeface="Arial"/>
                          <a:ea typeface="Times New Roman"/>
                        </a:rPr>
                        <a:t> </a:t>
                      </a:r>
                      <a:endParaRPr lang="en-US" sz="800" dirty="0">
                        <a:effectLst/>
                        <a:latin typeface="Times New Roman"/>
                        <a:ea typeface="Times New Roman"/>
                      </a:endParaRPr>
                    </a:p>
                  </a:txBody>
                  <a:tcPr marL="51435" marR="51435" marT="0" marB="0" anchor="ctr">
                    <a:lnL>
                      <a:noFill/>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99"/>
                    </a:solidFill>
                  </a:tcPr>
                </a:tc>
                <a:extLst>
                  <a:ext uri="{0D108BD9-81ED-4DB2-BD59-A6C34878D82A}">
                    <a16:rowId xmlns:a16="http://schemas.microsoft.com/office/drawing/2014/main" val="10007"/>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1</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Insignificant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Degradation of schedule margin to project critical path by &lt; 2 wks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8"/>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2</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Minor</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Degradation of schedule margin to project critical path by 2 wks to 1.5 months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9"/>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3</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Moderate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Degradation of schedule margin to project critical path by 1.5 to 3 months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0"/>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4</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High</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Degradation of schedule margin to project critical path by 3 to 6 months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1"/>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Critical</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Degradation of schedule margin to project critical path by &gt; 6 months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2"/>
                  </a:ext>
                </a:extLst>
              </a:tr>
              <a:tr h="96632">
                <a:tc gridSpan="3">
                  <a:txBody>
                    <a:bodyPr/>
                    <a:lstStyle/>
                    <a:p>
                      <a:pPr marL="0" marR="0">
                        <a:lnSpc>
                          <a:spcPct val="115000"/>
                        </a:lnSpc>
                        <a:spcBef>
                          <a:spcPts val="0"/>
                        </a:spcBef>
                        <a:spcAft>
                          <a:spcPts val="0"/>
                        </a:spcAft>
                      </a:pPr>
                      <a:r>
                        <a:rPr lang="en-US" sz="600" b="1" dirty="0">
                          <a:effectLst/>
                          <a:latin typeface="Arial"/>
                          <a:ea typeface="Times New Roman"/>
                        </a:rPr>
                        <a:t>Performance Impact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FFFF99"/>
                    </a:solidFill>
                  </a:tcPr>
                </a:tc>
                <a:tc hMerge="1">
                  <a:txBody>
                    <a:bodyPr/>
                    <a:lstStyle/>
                    <a:p>
                      <a:endParaRPr lang="en-US"/>
                    </a:p>
                  </a:txBody>
                  <a:tcPr/>
                </a:tc>
                <a:tc hMerge="1">
                  <a:txBody>
                    <a:bodyPr/>
                    <a:lstStyle/>
                    <a:p>
                      <a:endParaRPr lang="en-US"/>
                    </a:p>
                  </a:txBody>
                  <a:tcPr/>
                </a:tc>
                <a:extLst>
                  <a:ext uri="{0D108BD9-81ED-4DB2-BD59-A6C34878D82A}">
                    <a16:rowId xmlns:a16="http://schemas.microsoft.com/office/drawing/2014/main" val="10013"/>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1</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Insignificant</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No effect on ability to meet requirements; minor design changes needed</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4"/>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2</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Minor</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Minor excursion from subsystem requirement, but compensated elsewhere </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5"/>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3</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Moderate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Level 2 and/or SRD design specification exceeded</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6"/>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4</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High</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Level 1 and/or SRD minimum specification exceeded</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7"/>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Critical</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Unable to achieve any of the primary science missions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18"/>
                  </a:ext>
                </a:extLst>
              </a:tr>
            </a:tbl>
          </a:graphicData>
        </a:graphic>
      </p:graphicFrame>
      <p:graphicFrame>
        <p:nvGraphicFramePr>
          <p:cNvPr id="11" name="Table 10"/>
          <p:cNvGraphicFramePr>
            <a:graphicFrameLocks noGrp="1"/>
          </p:cNvGraphicFramePr>
          <p:nvPr/>
        </p:nvGraphicFramePr>
        <p:xfrm>
          <a:off x="1460755" y="1613949"/>
          <a:ext cx="3650457" cy="733266"/>
        </p:xfrm>
        <a:graphic>
          <a:graphicData uri="http://schemas.openxmlformats.org/drawingml/2006/table">
            <a:tbl>
              <a:tblPr firstRow="1" firstCol="1" bandRow="1"/>
              <a:tblGrid>
                <a:gridCol w="247022">
                  <a:extLst>
                    <a:ext uri="{9D8B030D-6E8A-4147-A177-3AD203B41FA5}">
                      <a16:colId xmlns:a16="http://schemas.microsoft.com/office/drawing/2014/main" val="20000"/>
                    </a:ext>
                  </a:extLst>
                </a:gridCol>
                <a:gridCol w="660235">
                  <a:extLst>
                    <a:ext uri="{9D8B030D-6E8A-4147-A177-3AD203B41FA5}">
                      <a16:colId xmlns:a16="http://schemas.microsoft.com/office/drawing/2014/main" val="20001"/>
                    </a:ext>
                  </a:extLst>
                </a:gridCol>
                <a:gridCol w="600075">
                  <a:extLst>
                    <a:ext uri="{9D8B030D-6E8A-4147-A177-3AD203B41FA5}">
                      <a16:colId xmlns:a16="http://schemas.microsoft.com/office/drawing/2014/main" val="20002"/>
                    </a:ext>
                  </a:extLst>
                </a:gridCol>
                <a:gridCol w="2143125">
                  <a:extLst>
                    <a:ext uri="{9D8B030D-6E8A-4147-A177-3AD203B41FA5}">
                      <a16:colId xmlns:a16="http://schemas.microsoft.com/office/drawing/2014/main" val="20003"/>
                    </a:ext>
                  </a:extLst>
                </a:gridCol>
              </a:tblGrid>
              <a:tr h="250031">
                <a:tc>
                  <a:txBody>
                    <a:bodyPr/>
                    <a:lstStyle/>
                    <a:p>
                      <a:pPr marL="0" marR="0" algn="ctr">
                        <a:lnSpc>
                          <a:spcPct val="115000"/>
                        </a:lnSpc>
                        <a:spcBef>
                          <a:spcPts val="0"/>
                        </a:spcBef>
                        <a:spcAft>
                          <a:spcPts val="0"/>
                        </a:spcAft>
                      </a:pPr>
                      <a:r>
                        <a:rPr lang="en-US" sz="600" b="1" dirty="0">
                          <a:effectLst/>
                          <a:latin typeface="Arial"/>
                          <a:ea typeface="Times New Roman"/>
                        </a:rPr>
                        <a:t>Pts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tc>
                  <a:txBody>
                    <a:bodyPr/>
                    <a:lstStyle/>
                    <a:p>
                      <a:pPr marL="0" marR="0" algn="ctr">
                        <a:lnSpc>
                          <a:spcPct val="115000"/>
                        </a:lnSpc>
                        <a:spcBef>
                          <a:spcPts val="0"/>
                        </a:spcBef>
                        <a:spcAft>
                          <a:spcPts val="0"/>
                        </a:spcAft>
                      </a:pPr>
                      <a:r>
                        <a:rPr lang="en-US" sz="600" b="1" dirty="0">
                          <a:effectLst/>
                          <a:latin typeface="Arial"/>
                          <a:ea typeface="Times New Roman"/>
                        </a:rPr>
                        <a:t>Likelihood of Occurrence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tc>
                  <a:txBody>
                    <a:bodyPr/>
                    <a:lstStyle/>
                    <a:p>
                      <a:pPr marL="0" marR="0" algn="ctr">
                        <a:lnSpc>
                          <a:spcPct val="115000"/>
                        </a:lnSpc>
                        <a:spcBef>
                          <a:spcPts val="0"/>
                        </a:spcBef>
                        <a:spcAft>
                          <a:spcPts val="0"/>
                        </a:spcAft>
                      </a:pPr>
                      <a:r>
                        <a:rPr lang="en-US" sz="600" b="1" dirty="0">
                          <a:effectLst/>
                          <a:latin typeface="Arial"/>
                          <a:ea typeface="Times New Roman"/>
                        </a:rPr>
                        <a:t>Approximate Probability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tc>
                  <a:txBody>
                    <a:bodyPr/>
                    <a:lstStyle/>
                    <a:p>
                      <a:pPr marL="0" marR="0" algn="ctr">
                        <a:lnSpc>
                          <a:spcPct val="115000"/>
                        </a:lnSpc>
                        <a:spcBef>
                          <a:spcPts val="0"/>
                        </a:spcBef>
                        <a:spcAft>
                          <a:spcPts val="0"/>
                        </a:spcAft>
                      </a:pPr>
                      <a:r>
                        <a:rPr lang="en-US" sz="600" b="1" dirty="0">
                          <a:effectLst/>
                          <a:latin typeface="Arial"/>
                          <a:ea typeface="Times New Roman"/>
                        </a:rPr>
                        <a:t>Description of Probability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28575" cap="flat" cmpd="dbl" algn="ctr">
                      <a:solidFill>
                        <a:srgbClr val="000000"/>
                      </a:solidFill>
                      <a:prstDash val="solid"/>
                      <a:round/>
                      <a:headEnd type="none" w="med" len="med"/>
                      <a:tailEnd type="none" w="med" len="med"/>
                    </a:lnB>
                    <a:solidFill>
                      <a:srgbClr val="8DB4E2"/>
                    </a:solidFill>
                  </a:tcPr>
                </a:tc>
                <a:extLst>
                  <a:ext uri="{0D108BD9-81ED-4DB2-BD59-A6C34878D82A}">
                    <a16:rowId xmlns:a16="http://schemas.microsoft.com/office/drawing/2014/main" val="10000"/>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1</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Rare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&lt;1%</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Likelihood of occurrence is not credible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28575" cap="flat" cmpd="dbl"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1"/>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2</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Unlikely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1-5%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Not reasonably expected to occur</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2"/>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3</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Possible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5-25%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Possible, or difficult to assess the chance of occurrence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3"/>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4</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Likely</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25-67%</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Very likely that an adverse event will occur</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4"/>
                  </a:ext>
                </a:extLst>
              </a:tr>
              <a:tr h="96632">
                <a:tc>
                  <a:txBody>
                    <a:bodyPr/>
                    <a:lstStyle/>
                    <a:p>
                      <a:pPr marL="0" marR="0" algn="ctr">
                        <a:lnSpc>
                          <a:spcPct val="115000"/>
                        </a:lnSpc>
                        <a:spcBef>
                          <a:spcPts val="0"/>
                        </a:spcBef>
                        <a:spcAft>
                          <a:spcPts val="0"/>
                        </a:spcAft>
                      </a:pPr>
                      <a:r>
                        <a:rPr lang="en-US" sz="600" b="1" dirty="0">
                          <a:effectLst/>
                          <a:latin typeface="Arial"/>
                          <a:ea typeface="Times New Roman"/>
                        </a:rPr>
                        <a:t>5</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Highly Probable</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gn="ctr">
                        <a:lnSpc>
                          <a:spcPct val="115000"/>
                        </a:lnSpc>
                        <a:spcBef>
                          <a:spcPts val="0"/>
                        </a:spcBef>
                        <a:spcAft>
                          <a:spcPts val="0"/>
                        </a:spcAft>
                      </a:pPr>
                      <a:r>
                        <a:rPr lang="en-US" sz="600" dirty="0">
                          <a:effectLst/>
                          <a:latin typeface="Arial"/>
                          <a:ea typeface="Times New Roman"/>
                        </a:rPr>
                        <a:t>&gt;67%</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tc>
                  <a:txBody>
                    <a:bodyPr/>
                    <a:lstStyle/>
                    <a:p>
                      <a:pPr marL="0" marR="0">
                        <a:lnSpc>
                          <a:spcPct val="115000"/>
                        </a:lnSpc>
                        <a:spcBef>
                          <a:spcPts val="0"/>
                        </a:spcBef>
                        <a:spcAft>
                          <a:spcPts val="0"/>
                        </a:spcAft>
                      </a:pPr>
                      <a:r>
                        <a:rPr lang="en-US" sz="600" dirty="0">
                          <a:effectLst/>
                          <a:latin typeface="Arial"/>
                          <a:ea typeface="Times New Roman"/>
                        </a:rPr>
                        <a:t>High probability that an adverse event will come to pass</a:t>
                      </a:r>
                      <a:endParaRPr lang="en-US" sz="800" dirty="0">
                        <a:effectLst/>
                        <a:latin typeface="Times New Roman"/>
                        <a:ea typeface="Times New Roman"/>
                      </a:endParaRPr>
                    </a:p>
                  </a:txBody>
                  <a:tcPr marL="51435" marR="51435"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bg1"/>
                    </a:solidFill>
                  </a:tcPr>
                </a:tc>
                <a:extLst>
                  <a:ext uri="{0D108BD9-81ED-4DB2-BD59-A6C34878D82A}">
                    <a16:rowId xmlns:a16="http://schemas.microsoft.com/office/drawing/2014/main" val="10005"/>
                  </a:ext>
                </a:extLst>
              </a:tr>
            </a:tbl>
          </a:graphicData>
        </a:graphic>
      </p:graphicFrame>
      <p:sp>
        <p:nvSpPr>
          <p:cNvPr id="13" name="Rectangle 12"/>
          <p:cNvSpPr/>
          <p:nvPr/>
        </p:nvSpPr>
        <p:spPr>
          <a:xfrm>
            <a:off x="1401749" y="1485900"/>
            <a:ext cx="1213794" cy="196208"/>
          </a:xfrm>
          <a:prstGeom prst="rect">
            <a:avLst/>
          </a:prstGeom>
        </p:spPr>
        <p:txBody>
          <a:bodyPr wrap="none">
            <a:spAutoFit/>
          </a:bodyPr>
          <a:lstStyle/>
          <a:p>
            <a:r>
              <a:rPr lang="en-US" sz="675" b="1" dirty="0"/>
              <a:t>Definition of Risk Probability</a:t>
            </a:r>
          </a:p>
        </p:txBody>
      </p:sp>
      <p:sp>
        <p:nvSpPr>
          <p:cNvPr id="14" name="Rectangle 13"/>
          <p:cNvSpPr/>
          <p:nvPr/>
        </p:nvSpPr>
        <p:spPr>
          <a:xfrm>
            <a:off x="1395024" y="2526998"/>
            <a:ext cx="1069524" cy="196208"/>
          </a:xfrm>
          <a:prstGeom prst="rect">
            <a:avLst/>
          </a:prstGeom>
        </p:spPr>
        <p:txBody>
          <a:bodyPr wrap="none">
            <a:spAutoFit/>
          </a:bodyPr>
          <a:lstStyle/>
          <a:p>
            <a:r>
              <a:rPr lang="en-US" sz="675" b="1" dirty="0"/>
              <a:t>Definition of Risk Impact</a:t>
            </a:r>
            <a:endParaRPr lang="en-US" sz="675" b="1" i="1" dirty="0"/>
          </a:p>
        </p:txBody>
      </p:sp>
    </p:spTree>
    <p:extLst>
      <p:ext uri="{BB962C8B-B14F-4D97-AF65-F5344CB8AC3E}">
        <p14:creationId xmlns:p14="http://schemas.microsoft.com/office/powerpoint/2010/main" val="2520638091"/>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33400" y="107157"/>
            <a:ext cx="7410450" cy="417910"/>
          </a:xfrm>
        </p:spPr>
        <p:txBody>
          <a:bodyPr/>
          <a:lstStyle/>
          <a:p>
            <a:r>
              <a:rPr lang="en-US" sz="1800" dirty="0"/>
              <a:t>Standardized risk management processes used to manage DAQ risks</a:t>
            </a:r>
          </a:p>
        </p:txBody>
      </p:sp>
      <p:sp>
        <p:nvSpPr>
          <p:cNvPr id="3" name="Text Placeholder 2"/>
          <p:cNvSpPr>
            <a:spLocks noGrp="1"/>
          </p:cNvSpPr>
          <p:nvPr>
            <p:ph type="body" idx="1"/>
          </p:nvPr>
        </p:nvSpPr>
        <p:spPr>
          <a:xfrm>
            <a:off x="685800" y="731320"/>
            <a:ext cx="8105542" cy="2221430"/>
          </a:xfrm>
        </p:spPr>
        <p:txBody>
          <a:bodyPr/>
          <a:lstStyle/>
          <a:p>
            <a:r>
              <a:rPr lang="en-US" sz="1400" dirty="0"/>
              <a:t>Risks are tracked in the Camera Risk registry, Document LCA-29</a:t>
            </a:r>
          </a:p>
          <a:p>
            <a:r>
              <a:rPr lang="en-US" sz="1400" dirty="0"/>
              <a:t>Risk exposure is assessed and tracked at regular intervals since 2010 </a:t>
            </a:r>
          </a:p>
          <a:p>
            <a:pPr lvl="0">
              <a:defRPr/>
            </a:pPr>
            <a:r>
              <a:rPr lang="en-US" sz="1400" dirty="0"/>
              <a:t>Actively planning mitigation to burn down risks and monitor progress</a:t>
            </a:r>
          </a:p>
          <a:p>
            <a:pPr marL="355402" lvl="1" indent="-98227">
              <a:lnSpc>
                <a:spcPct val="110000"/>
              </a:lnSpc>
              <a:defRPr/>
            </a:pPr>
            <a:r>
              <a:rPr lang="en-US" sz="1400" dirty="0">
                <a:cs typeface="ＭＳ Ｐゴシック"/>
              </a:rPr>
              <a:t>Current status: 10 total risks identified</a:t>
            </a:r>
          </a:p>
          <a:p>
            <a:pPr marL="481310" lvl="2" indent="-96441">
              <a:defRPr/>
            </a:pPr>
            <a:r>
              <a:rPr lang="en-US" sz="1400" dirty="0">
                <a:cs typeface="ＭＳ Ｐゴシック" pitchFamily="-111" charset="-128"/>
              </a:rPr>
              <a:t>1  risks is actively being mitigated </a:t>
            </a:r>
          </a:p>
          <a:p>
            <a:pPr marL="481310" lvl="2" indent="-96441">
              <a:defRPr/>
            </a:pPr>
            <a:r>
              <a:rPr lang="en-US" sz="1400" dirty="0">
                <a:cs typeface="ＭＳ Ｐゴシック" pitchFamily="-111" charset="-128"/>
              </a:rPr>
              <a:t>9 are closed or accepted due to design changes or mitigation completion</a:t>
            </a:r>
          </a:p>
          <a:p>
            <a:pPr>
              <a:defRPr/>
            </a:pPr>
            <a:r>
              <a:rPr lang="en-US" sz="1400" dirty="0"/>
              <a:t>Mitigations are budgeted in the scope of work</a:t>
            </a:r>
          </a:p>
          <a:p>
            <a:pPr>
              <a:defRPr/>
            </a:pPr>
            <a:r>
              <a:rPr lang="en-US" sz="1400" dirty="0"/>
              <a:t>After budgeted mitigation (Post-Mitigation) is performed, residual risk is analyzed</a:t>
            </a:r>
          </a:p>
          <a:p>
            <a:endParaRPr lang="en-US" dirty="0"/>
          </a:p>
        </p:txBody>
      </p:sp>
      <p:sp>
        <p:nvSpPr>
          <p:cNvPr id="6" name="Rectangle 3"/>
          <p:cNvSpPr txBox="1">
            <a:spLocks noChangeArrowheads="1"/>
          </p:cNvSpPr>
          <p:nvPr/>
        </p:nvSpPr>
        <p:spPr bwMode="auto">
          <a:xfrm>
            <a:off x="1143000" y="3177716"/>
            <a:ext cx="6477000" cy="1029973"/>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 xmlns:ma14="http://schemas.microsoft.com/office/mac/drawingml/2011/main" val="1"/>
            </a:ext>
          </a:extLst>
        </p:spPr>
        <p:txBody>
          <a:bodyPr vert="horz" wrap="square" lIns="51435" tIns="25718" rIns="51435" bIns="25718" numCol="1" anchor="t" anchorCtr="0" compatLnSpc="1">
            <a:prstTxWarp prst="textNoShape">
              <a:avLst/>
            </a:prstTxWarp>
            <a:noAutofit/>
          </a:bodyPr>
          <a:lstStyle>
            <a:lvl1pPr marL="342900" indent="-342900" algn="l" rtl="0" eaLnBrk="0" fontAlgn="base" hangingPunct="0">
              <a:spcBef>
                <a:spcPct val="20000"/>
              </a:spcBef>
              <a:spcAft>
                <a:spcPct val="0"/>
              </a:spcAft>
              <a:buChar char="•"/>
              <a:defRPr b="1">
                <a:solidFill>
                  <a:schemeClr val="tx1"/>
                </a:solidFill>
                <a:latin typeface="+mn-lt"/>
                <a:ea typeface="ＭＳ Ｐゴシック" pitchFamily="-111" charset="-128"/>
                <a:cs typeface="ＭＳ Ｐゴシック" pitchFamily="-111" charset="-128"/>
              </a:defRPr>
            </a:lvl1pPr>
            <a:lvl2pPr marL="742950" indent="-285750" algn="l" rtl="0" eaLnBrk="0" fontAlgn="base" hangingPunct="0">
              <a:spcBef>
                <a:spcPct val="20000"/>
              </a:spcBef>
              <a:spcAft>
                <a:spcPct val="0"/>
              </a:spcAft>
              <a:buChar char="–"/>
              <a:defRPr b="1">
                <a:solidFill>
                  <a:srgbClr val="1F497D"/>
                </a:solidFill>
                <a:latin typeface="+mn-lt"/>
                <a:ea typeface="ＭＳ Ｐゴシック" pitchFamily="-111" charset="-128"/>
                <a:cs typeface="ＭＳ Ｐゴシック"/>
              </a:defRPr>
            </a:lvl2pPr>
            <a:lvl3pPr marL="1143000" indent="-228600" algn="l" rtl="0" eaLnBrk="0" fontAlgn="base" hangingPunct="0">
              <a:spcBef>
                <a:spcPct val="20000"/>
              </a:spcBef>
              <a:spcAft>
                <a:spcPct val="0"/>
              </a:spcAft>
              <a:buChar char="•"/>
              <a:defRPr sz="1600">
                <a:solidFill>
                  <a:schemeClr val="tx1"/>
                </a:solidFill>
                <a:latin typeface="+mn-lt"/>
                <a:ea typeface="ＭＳ Ｐゴシック" pitchFamily="-111" charset="-128"/>
                <a:cs typeface="ＭＳ Ｐゴシック"/>
              </a:defRPr>
            </a:lvl3pPr>
            <a:lvl4pPr marL="1600200" indent="-228600" algn="l" rtl="0" eaLnBrk="0" fontAlgn="base" hangingPunct="0">
              <a:spcBef>
                <a:spcPct val="20000"/>
              </a:spcBef>
              <a:spcAft>
                <a:spcPct val="0"/>
              </a:spcAft>
              <a:buChar char="–"/>
              <a:defRPr sz="1600">
                <a:solidFill>
                  <a:srgbClr val="1F497D"/>
                </a:solidFill>
                <a:latin typeface="+mn-lt"/>
                <a:ea typeface="ＭＳ Ｐゴシック" pitchFamily="-111" charset="-128"/>
                <a:cs typeface="ＭＳ Ｐゴシック"/>
              </a:defRPr>
            </a:lvl4pPr>
            <a:lvl5pPr marL="2057400" indent="-228600" algn="l" rtl="0" eaLnBrk="0" fontAlgn="base" hangingPunct="0">
              <a:spcBef>
                <a:spcPct val="20000"/>
              </a:spcBef>
              <a:spcAft>
                <a:spcPct val="0"/>
              </a:spcAft>
              <a:buChar char="»"/>
              <a:defRPr sz="1600">
                <a:solidFill>
                  <a:schemeClr val="tx1"/>
                </a:solidFill>
                <a:latin typeface="+mn-lt"/>
                <a:ea typeface="ＭＳ Ｐゴシック" pitchFamily="-111" charset="-128"/>
                <a:cs typeface="ＭＳ Ｐゴシック"/>
              </a:defRPr>
            </a:lvl5pPr>
            <a:lvl6pPr marL="2514600" indent="-228600" algn="l" rtl="0" fontAlgn="base">
              <a:spcBef>
                <a:spcPct val="20000"/>
              </a:spcBef>
              <a:spcAft>
                <a:spcPct val="0"/>
              </a:spcAft>
              <a:buChar char="»"/>
              <a:defRPr>
                <a:solidFill>
                  <a:schemeClr val="tx1"/>
                </a:solidFill>
                <a:latin typeface="+mn-lt"/>
              </a:defRPr>
            </a:lvl6pPr>
            <a:lvl7pPr marL="2971800" indent="-228600" algn="l" rtl="0" fontAlgn="base">
              <a:spcBef>
                <a:spcPct val="20000"/>
              </a:spcBef>
              <a:spcAft>
                <a:spcPct val="0"/>
              </a:spcAft>
              <a:buChar char="»"/>
              <a:defRPr>
                <a:solidFill>
                  <a:schemeClr val="tx1"/>
                </a:solidFill>
                <a:latin typeface="+mn-lt"/>
              </a:defRPr>
            </a:lvl7pPr>
            <a:lvl8pPr marL="3429000" indent="-228600" algn="l" rtl="0" fontAlgn="base">
              <a:spcBef>
                <a:spcPct val="20000"/>
              </a:spcBef>
              <a:spcAft>
                <a:spcPct val="0"/>
              </a:spcAft>
              <a:buChar char="»"/>
              <a:defRPr>
                <a:solidFill>
                  <a:schemeClr val="tx1"/>
                </a:solidFill>
                <a:latin typeface="+mn-lt"/>
              </a:defRPr>
            </a:lvl8pPr>
            <a:lvl9pPr marL="3886200" indent="-228600" algn="l" rtl="0" fontAlgn="base">
              <a:spcBef>
                <a:spcPct val="20000"/>
              </a:spcBef>
              <a:spcAft>
                <a:spcPct val="0"/>
              </a:spcAft>
              <a:buChar char="»"/>
              <a:defRPr>
                <a:solidFill>
                  <a:schemeClr val="tx1"/>
                </a:solidFill>
                <a:latin typeface="+mn-lt"/>
              </a:defRPr>
            </a:lvl9pPr>
          </a:lstStyle>
          <a:p>
            <a:pPr>
              <a:buFontTx/>
              <a:buNone/>
            </a:pPr>
            <a:r>
              <a:rPr lang="en-US" sz="1400" dirty="0">
                <a:solidFill>
                  <a:srgbClr val="1F497D"/>
                </a:solidFill>
                <a:ea typeface="ＭＳ Ｐゴシック" charset="-128"/>
                <a:cs typeface="ＭＳ Ｐゴシック" charset="-128"/>
              </a:rPr>
              <a:t>The last  remaining active risk will be retired at the next risk management meeting…</a:t>
            </a:r>
          </a:p>
          <a:p>
            <a:pPr marL="192881" lvl="1" indent="-192881" defTabSz="257175" eaLnBrk="1" hangingPunct="1">
              <a:lnSpc>
                <a:spcPct val="110000"/>
              </a:lnSpc>
              <a:buFont typeface="Arial" pitchFamily="34" charset="0"/>
              <a:buChar char="•"/>
              <a:defRPr/>
            </a:pPr>
            <a:r>
              <a:rPr lang="en-US" sz="1400" b="0" dirty="0">
                <a:ea typeface="ＭＳ Ｐゴシック" charset="-128"/>
              </a:rPr>
              <a:t>Does DAQ have enough man-power to not impact the camera schedule?  :</a:t>
            </a:r>
          </a:p>
          <a:p>
            <a:pPr marL="192881" lvl="1" indent="-192881" defTabSz="257175" eaLnBrk="1" hangingPunct="1">
              <a:lnSpc>
                <a:spcPct val="110000"/>
              </a:lnSpc>
              <a:buFont typeface="Arial" pitchFamily="34" charset="0"/>
              <a:buChar char="•"/>
              <a:defRPr/>
            </a:pPr>
            <a:r>
              <a:rPr lang="en-US" sz="1400" b="0" dirty="0">
                <a:ea typeface="ＭＳ Ｐゴシック" charset="-128"/>
              </a:rPr>
              <a:t>Target requirement was delivery of V4 and completion of hardware production…. </a:t>
            </a:r>
          </a:p>
          <a:p>
            <a:pPr marL="592931" lvl="2" indent="-192881" defTabSz="257175" eaLnBrk="1" hangingPunct="1">
              <a:lnSpc>
                <a:spcPct val="110000"/>
              </a:lnSpc>
              <a:buFont typeface="Arial" pitchFamily="34" charset="0"/>
              <a:buChar char="•"/>
              <a:defRPr/>
            </a:pPr>
            <a:r>
              <a:rPr lang="en-US" sz="1200" b="0" dirty="0">
                <a:ea typeface="ＭＳ Ｐゴシック" charset="-128"/>
              </a:rPr>
              <a:t>done</a:t>
            </a:r>
          </a:p>
          <a:p>
            <a:pPr marL="32147" indent="0" defTabSz="257175" eaLnBrk="1" hangingPunct="1">
              <a:lnSpc>
                <a:spcPct val="110000"/>
              </a:lnSpc>
              <a:buNone/>
              <a:defRPr/>
            </a:pPr>
            <a:endParaRPr lang="en-US" sz="1200" b="0" dirty="0">
              <a:solidFill>
                <a:srgbClr val="00B050"/>
              </a:solidFill>
              <a:ea typeface="ＭＳ Ｐゴシック" charset="-128"/>
            </a:endParaRPr>
          </a:p>
        </p:txBody>
      </p:sp>
    </p:spTree>
    <p:extLst>
      <p:ext uri="{BB962C8B-B14F-4D97-AF65-F5344CB8AC3E}">
        <p14:creationId xmlns:p14="http://schemas.microsoft.com/office/powerpoint/2010/main" val="407542481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Title 6"/>
          <p:cNvSpPr>
            <a:spLocks noGrp="1"/>
          </p:cNvSpPr>
          <p:nvPr>
            <p:ph type="title"/>
          </p:nvPr>
        </p:nvSpPr>
        <p:spPr/>
        <p:txBody>
          <a:bodyPr/>
          <a:lstStyle/>
          <a:p>
            <a:pPr algn="ctr"/>
            <a:r>
              <a:rPr lang="en-US" dirty="0"/>
              <a:t>Hazard Overview</a:t>
            </a:r>
          </a:p>
        </p:txBody>
      </p:sp>
      <p:sp>
        <p:nvSpPr>
          <p:cNvPr id="6" name="Content Placeholder 2"/>
          <p:cNvSpPr>
            <a:spLocks noGrp="1"/>
          </p:cNvSpPr>
          <p:nvPr>
            <p:ph sz="quarter" idx="4294967295"/>
          </p:nvPr>
        </p:nvSpPr>
        <p:spPr>
          <a:xfrm>
            <a:off x="1485900" y="742950"/>
            <a:ext cx="6172200" cy="4229100"/>
          </a:xfrm>
          <a:prstGeom prst="rect">
            <a:avLst/>
          </a:prstGeom>
        </p:spPr>
        <p:txBody>
          <a:bodyPr>
            <a:normAutofit/>
          </a:bodyPr>
          <a:lstStyle/>
          <a:p>
            <a:r>
              <a:rPr lang="en-US" sz="1200" dirty="0"/>
              <a:t>For LSST hazards are defined as a failure of a component, system or function that could lead to personnel injury or damage to hardware (Hazards are </a:t>
            </a:r>
            <a:r>
              <a:rPr lang="en-US" sz="1200" i="1" dirty="0"/>
              <a:t>not</a:t>
            </a:r>
            <a:r>
              <a:rPr lang="en-US" sz="1200" dirty="0"/>
              <a:t> risks).</a:t>
            </a:r>
          </a:p>
          <a:p>
            <a:pPr marL="342900" lvl="1" indent="0">
              <a:buNone/>
            </a:pPr>
            <a:endParaRPr lang="en-US" sz="1050" dirty="0"/>
          </a:p>
        </p:txBody>
      </p:sp>
      <p:pic>
        <p:nvPicPr>
          <p:cNvPr id="5" name="Picture 5"/>
          <p:cNvPicPr>
            <a:picLocks noChangeAspect="1" noChangeArrowheads="1"/>
          </p:cNvPicPr>
          <p:nvPr/>
        </p:nvPicPr>
        <p:blipFill>
          <a:blip r:embed="rId3"/>
          <a:srcRect l="970" t="5434" r="970" b="1332"/>
          <a:stretch>
            <a:fillRect/>
          </a:stretch>
        </p:blipFill>
        <p:spPr bwMode="auto">
          <a:xfrm>
            <a:off x="1954237" y="1257300"/>
            <a:ext cx="5075213" cy="3517169"/>
          </a:xfrm>
          <a:prstGeom prst="rect">
            <a:avLst/>
          </a:prstGeom>
          <a:solidFill>
            <a:schemeClr val="bg1"/>
          </a:solidFill>
          <a:ln w="9525">
            <a:noFill/>
            <a:miter lim="800000"/>
            <a:headEnd/>
            <a:tailEnd/>
          </a:ln>
        </p:spPr>
      </p:pic>
    </p:spTree>
    <p:extLst>
      <p:ext uri="{BB962C8B-B14F-4D97-AF65-F5344CB8AC3E}">
        <p14:creationId xmlns:p14="http://schemas.microsoft.com/office/powerpoint/2010/main" val="226582547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DAQ Hazards</a:t>
            </a:r>
          </a:p>
        </p:txBody>
      </p:sp>
      <p:sp>
        <p:nvSpPr>
          <p:cNvPr id="4" name="Content Placeholder 2">
            <a:extLst>
              <a:ext uri="{FF2B5EF4-FFF2-40B4-BE49-F238E27FC236}">
                <a16:creationId xmlns:a16="http://schemas.microsoft.com/office/drawing/2014/main" id="{36762231-A1B5-D449-9249-76D8668278A1}"/>
              </a:ext>
            </a:extLst>
          </p:cNvPr>
          <p:cNvSpPr txBox="1">
            <a:spLocks/>
          </p:cNvSpPr>
          <p:nvPr/>
        </p:nvSpPr>
        <p:spPr bwMode="auto">
          <a:xfrm>
            <a:off x="914400" y="819150"/>
            <a:ext cx="7162800" cy="3278381"/>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92500" lnSpcReduction="2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latin typeface="Calibri" charset="0"/>
              </a:rPr>
              <a:t>In general the DAQ  system can be considered </a:t>
            </a:r>
            <a:r>
              <a:rPr lang="en-US" sz="1800" u="sng" dirty="0">
                <a:latin typeface="Calibri" charset="0"/>
              </a:rPr>
              <a:t>hazard</a:t>
            </a:r>
            <a:r>
              <a:rPr lang="en-US" sz="1800" dirty="0">
                <a:latin typeface="Calibri" charset="0"/>
              </a:rPr>
              <a:t> </a:t>
            </a:r>
            <a:r>
              <a:rPr lang="en-US" sz="1800" u="sng" dirty="0">
                <a:latin typeface="Calibri" charset="0"/>
              </a:rPr>
              <a:t>free</a:t>
            </a:r>
          </a:p>
          <a:p>
            <a:pPr lvl="1"/>
            <a:r>
              <a:rPr lang="en-US" sz="1650" dirty="0">
                <a:latin typeface="Calibri" charset="0"/>
              </a:rPr>
              <a:t>For both personnel and equipment</a:t>
            </a:r>
          </a:p>
          <a:p>
            <a:r>
              <a:rPr lang="en-US" sz="1800" dirty="0">
                <a:latin typeface="Calibri" charset="0"/>
              </a:rPr>
              <a:t>Equipment exceptions are ESD related:</a:t>
            </a:r>
          </a:p>
          <a:p>
            <a:pPr lvl="1"/>
            <a:r>
              <a:rPr lang="en-US" sz="1650" dirty="0">
                <a:latin typeface="Calibri" charset="0"/>
              </a:rPr>
              <a:t>ATCA boards, RTMs and OTMs</a:t>
            </a:r>
          </a:p>
          <a:p>
            <a:r>
              <a:rPr lang="en-US" sz="1800" dirty="0">
                <a:latin typeface="Calibri" charset="0"/>
              </a:rPr>
              <a:t>Personnel exceptions are ATCA shelf power related:</a:t>
            </a:r>
          </a:p>
          <a:p>
            <a:pPr lvl="1"/>
            <a:r>
              <a:rPr lang="en-US" sz="1650" dirty="0">
                <a:latin typeface="Calibri" charset="0"/>
              </a:rPr>
              <a:t>Low voltage supply (48 VDC), but high current</a:t>
            </a:r>
          </a:p>
          <a:p>
            <a:pPr lvl="1"/>
            <a:r>
              <a:rPr lang="en-US" sz="1650" dirty="0">
                <a:latin typeface="Calibri" charset="0"/>
              </a:rPr>
              <a:t>Input is at rear of shelf  with minimum exposure</a:t>
            </a:r>
          </a:p>
          <a:p>
            <a:pPr lvl="2"/>
            <a:r>
              <a:rPr lang="en-US" sz="1500" dirty="0">
                <a:latin typeface="Calibri" charset="0"/>
              </a:rPr>
              <a:t>Shelves are housed in summit facility supplied racks</a:t>
            </a:r>
          </a:p>
          <a:p>
            <a:pPr marL="0" indent="0">
              <a:buNone/>
            </a:pPr>
            <a:endParaRPr lang="en-US" sz="1800" dirty="0">
              <a:latin typeface="Calibri" charset="0"/>
            </a:endParaRPr>
          </a:p>
          <a:p>
            <a:r>
              <a:rPr lang="en-US" sz="1800" dirty="0">
                <a:latin typeface="Calibri" charset="0"/>
              </a:rPr>
              <a:t>These are all well-understood, </a:t>
            </a:r>
            <a:r>
              <a:rPr lang="en-US" sz="1800" u="sng" dirty="0">
                <a:latin typeface="Calibri" charset="0"/>
              </a:rPr>
              <a:t>conventional</a:t>
            </a:r>
            <a:r>
              <a:rPr lang="en-US" sz="1800" dirty="0">
                <a:latin typeface="Calibri" charset="0"/>
              </a:rPr>
              <a:t>, occupational hazards</a:t>
            </a:r>
          </a:p>
          <a:p>
            <a:pPr lvl="1"/>
            <a:r>
              <a:rPr lang="en-US" sz="1650" dirty="0">
                <a:latin typeface="Calibri" charset="0"/>
              </a:rPr>
              <a:t>Mitigation will be </a:t>
            </a:r>
            <a:r>
              <a:rPr lang="en-US" sz="1650" u="sng" dirty="0">
                <a:latin typeface="Calibri" charset="0"/>
              </a:rPr>
              <a:t>administrative</a:t>
            </a:r>
          </a:p>
          <a:p>
            <a:pPr lvl="2"/>
            <a:r>
              <a:rPr lang="en-US" sz="1500" dirty="0">
                <a:latin typeface="Calibri" charset="0"/>
              </a:rPr>
              <a:t>Well identified procedures and training</a:t>
            </a:r>
          </a:p>
          <a:p>
            <a:pPr lvl="2"/>
            <a:r>
              <a:rPr lang="en-US" sz="1500" dirty="0">
                <a:latin typeface="Calibri" charset="0"/>
              </a:rPr>
              <a:t>Follow accepted ESD plan for handling electronic boards, devices &amp; equipment</a:t>
            </a:r>
          </a:p>
        </p:txBody>
      </p:sp>
    </p:spTree>
    <p:extLst>
      <p:ext uri="{BB962C8B-B14F-4D97-AF65-F5344CB8AC3E}">
        <p14:creationId xmlns:p14="http://schemas.microsoft.com/office/powerpoint/2010/main" val="3693243289"/>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Transition to commissioning &amp; operations</a:t>
            </a:r>
          </a:p>
        </p:txBody>
      </p:sp>
      <p:sp>
        <p:nvSpPr>
          <p:cNvPr id="4" name="Content Placeholder 2">
            <a:extLst>
              <a:ext uri="{FF2B5EF4-FFF2-40B4-BE49-F238E27FC236}">
                <a16:creationId xmlns:a16="http://schemas.microsoft.com/office/drawing/2014/main" id="{36762231-A1B5-D449-9249-76D8668278A1}"/>
              </a:ext>
            </a:extLst>
          </p:cNvPr>
          <p:cNvSpPr txBox="1">
            <a:spLocks/>
          </p:cNvSpPr>
          <p:nvPr/>
        </p:nvSpPr>
        <p:spPr bwMode="auto">
          <a:xfrm>
            <a:off x="1381125" y="1512655"/>
            <a:ext cx="6924675" cy="3192695"/>
          </a:xfrm>
          <a:prstGeom prst="rect">
            <a:avLst/>
          </a:prstGeom>
          <a:noFill/>
          <a:ln w="9525">
            <a:noFill/>
            <a:miter lim="800000"/>
            <a:headEnd/>
            <a:tailEnd/>
          </a:ln>
        </p:spPr>
        <p:txBody>
          <a:bodyPr vert="horz" wrap="square" lIns="68580" tIns="34290" rIns="68580" bIns="34290" numCol="1" anchor="t" anchorCtr="0" compatLnSpc="1">
            <a:prstTxWarp prst="textNoShape">
              <a:avLst/>
            </a:prstTxWarp>
            <a:normAutofit fontScale="85000" lnSpcReduction="100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latin typeface="Calibri" charset="0"/>
              </a:rPr>
              <a:t>Installed early version of DAQ system at NCSA</a:t>
            </a:r>
          </a:p>
          <a:p>
            <a:pPr lvl="1"/>
            <a:r>
              <a:rPr lang="en-US" sz="1650" dirty="0">
                <a:latin typeface="Calibri" charset="0"/>
              </a:rPr>
              <a:t>Emulation allows DAQ/DM API to be exercised in the Camera’s absence</a:t>
            </a:r>
          </a:p>
          <a:p>
            <a:pPr lvl="1"/>
            <a:r>
              <a:rPr lang="en-US" sz="1650" dirty="0">
                <a:latin typeface="Calibri" charset="0"/>
              </a:rPr>
              <a:t>Later this summer NCSA system will grow to become a copy of summit system</a:t>
            </a:r>
          </a:p>
          <a:p>
            <a:r>
              <a:rPr lang="en-US" sz="1800" dirty="0">
                <a:latin typeface="Calibri" charset="0"/>
              </a:rPr>
              <a:t>DAQ is an integral partner in the project-wide “path-finding” exercises led by Michael Reuter from Project Systems-Engineering.</a:t>
            </a:r>
          </a:p>
          <a:p>
            <a:r>
              <a:rPr lang="en-US" sz="1800" dirty="0">
                <a:latin typeface="Calibri" charset="0"/>
              </a:rPr>
              <a:t>DAQ is a founding member of Jeff Kantor’s “tiger-team” which coordinates shared infrastructure &amp; networking on summit. </a:t>
            </a:r>
          </a:p>
          <a:p>
            <a:r>
              <a:rPr lang="en-US" sz="1800" u="sng" dirty="0">
                <a:latin typeface="Calibri" charset="0"/>
              </a:rPr>
              <a:t>ComCam</a:t>
            </a:r>
            <a:r>
              <a:rPr lang="en-US" sz="1800" dirty="0">
                <a:latin typeface="Calibri" charset="0"/>
              </a:rPr>
              <a:t> uses a DAQ system identical to the Camera</a:t>
            </a:r>
          </a:p>
          <a:p>
            <a:r>
              <a:rPr lang="en-US" sz="1800" u="sng" dirty="0">
                <a:latin typeface="Calibri" charset="0"/>
              </a:rPr>
              <a:t>The Calibration Telescope</a:t>
            </a:r>
            <a:r>
              <a:rPr lang="en-US" sz="1800" dirty="0">
                <a:latin typeface="Calibri" charset="0"/>
              </a:rPr>
              <a:t> uses a DAQ system identical to the Camera’s</a:t>
            </a:r>
          </a:p>
          <a:p>
            <a:r>
              <a:rPr lang="en-US" sz="1800" dirty="0">
                <a:latin typeface="Calibri" charset="0"/>
              </a:rPr>
              <a:t>DAQ has planned its own specific early summit integration exercises:</a:t>
            </a:r>
          </a:p>
          <a:p>
            <a:pPr lvl="1"/>
            <a:r>
              <a:rPr lang="en-US" sz="1650" dirty="0">
                <a:latin typeface="Calibri" charset="0"/>
              </a:rPr>
              <a:t>Validate telescope fiber-optic installation</a:t>
            </a:r>
          </a:p>
          <a:p>
            <a:pPr lvl="1"/>
            <a:r>
              <a:rPr lang="en-US" sz="1650" dirty="0">
                <a:latin typeface="Calibri" charset="0"/>
              </a:rPr>
              <a:t>Validate use of DWDM equipment between summit &amp; base</a:t>
            </a:r>
          </a:p>
          <a:p>
            <a:pPr lvl="1"/>
            <a:r>
              <a:rPr lang="en-US" sz="1650" dirty="0">
                <a:latin typeface="Calibri" charset="0"/>
              </a:rPr>
              <a:t>Commission and verify networking infrastructure before Camera(s) summit arrival</a:t>
            </a:r>
          </a:p>
          <a:p>
            <a:pPr marL="0" indent="0">
              <a:buNone/>
            </a:pPr>
            <a:endParaRPr lang="en-US" sz="1800" dirty="0">
              <a:latin typeface="Calibri" charset="0"/>
            </a:endParaRPr>
          </a:p>
          <a:p>
            <a:pPr lvl="1"/>
            <a:endParaRPr lang="en-US" sz="1650" dirty="0">
              <a:latin typeface="Calibri" charset="0"/>
            </a:endParaRPr>
          </a:p>
          <a:p>
            <a:pPr marL="342900" lvl="1" indent="0">
              <a:buNone/>
            </a:pPr>
            <a:endParaRPr lang="en-US" sz="1650" dirty="0">
              <a:latin typeface="Calibri" charset="0"/>
            </a:endParaRPr>
          </a:p>
        </p:txBody>
      </p:sp>
      <p:sp>
        <p:nvSpPr>
          <p:cNvPr id="5" name="Content Placeholder 2">
            <a:extLst>
              <a:ext uri="{FF2B5EF4-FFF2-40B4-BE49-F238E27FC236}">
                <a16:creationId xmlns:a16="http://schemas.microsoft.com/office/drawing/2014/main" id="{2B8FF3BA-482B-2940-94CC-EF952F41B6B2}"/>
              </a:ext>
            </a:extLst>
          </p:cNvPr>
          <p:cNvSpPr txBox="1">
            <a:spLocks/>
          </p:cNvSpPr>
          <p:nvPr/>
        </p:nvSpPr>
        <p:spPr bwMode="auto">
          <a:xfrm>
            <a:off x="971550" y="769705"/>
            <a:ext cx="7334250" cy="492016"/>
          </a:xfrm>
          <a:prstGeom prst="rect">
            <a:avLst/>
          </a:prstGeom>
          <a:noFill/>
          <a:ln w="9525">
            <a:solidFill>
              <a:schemeClr val="tx1"/>
            </a:solidFill>
            <a:miter lim="800000"/>
            <a:headEnd/>
            <a:tailEnd/>
          </a:ln>
        </p:spPr>
        <p:txBody>
          <a:bodyPr vert="horz" wrap="square" lIns="68580" tIns="34290" rIns="68580" bIns="34290" numCol="1" anchor="t" anchorCtr="0" compatLnSpc="1">
            <a:prstTxWarp prst="textNoShape">
              <a:avLst/>
            </a:prstTxWarp>
            <a:normAutofit fontScale="92500"/>
          </a:bodyPr>
          <a:lstStyle>
            <a:lvl1pPr marL="342900" indent="-342900" algn="l" defTabSz="457200" rtl="0" eaLnBrk="1" fontAlgn="base" hangingPunct="1">
              <a:spcBef>
                <a:spcPct val="20000"/>
              </a:spcBef>
              <a:spcAft>
                <a:spcPct val="0"/>
              </a:spcAft>
              <a:buFont typeface="Lucida Grande"/>
              <a:buChar char="-"/>
              <a:defRPr sz="2400" kern="1200">
                <a:solidFill>
                  <a:srgbClr val="1F497D"/>
                </a:solidFill>
                <a:latin typeface="+mn-lt"/>
                <a:ea typeface="ＭＳ Ｐゴシック" charset="-128"/>
                <a:cs typeface="ＭＳ Ｐゴシック" charset="-128"/>
              </a:defRPr>
            </a:lvl1pPr>
            <a:lvl2pPr marL="742950" indent="-285750" algn="l" defTabSz="457200" rtl="0" eaLnBrk="1" fontAlgn="base" hangingPunct="1">
              <a:spcBef>
                <a:spcPct val="20000"/>
              </a:spcBef>
              <a:spcAft>
                <a:spcPct val="0"/>
              </a:spcAft>
              <a:buFont typeface="Arial"/>
              <a:buChar char="•"/>
              <a:defRPr sz="2200" kern="1200">
                <a:solidFill>
                  <a:srgbClr val="1F497D"/>
                </a:solidFill>
                <a:latin typeface="+mn-lt"/>
                <a:ea typeface="ＭＳ Ｐゴシック" charset="-128"/>
                <a:cs typeface="+mn-cs"/>
              </a:defRPr>
            </a:lvl2pPr>
            <a:lvl3pPr marL="1143000" indent="-228600" algn="l" defTabSz="457200" rtl="0" eaLnBrk="1" fontAlgn="base" hangingPunct="1">
              <a:spcBef>
                <a:spcPct val="20000"/>
              </a:spcBef>
              <a:spcAft>
                <a:spcPct val="0"/>
              </a:spcAft>
              <a:buFont typeface="Lucida Grande"/>
              <a:buChar char="-"/>
              <a:defRPr sz="2000" kern="1200">
                <a:solidFill>
                  <a:srgbClr val="1F497D"/>
                </a:solidFill>
                <a:latin typeface="+mn-lt"/>
                <a:ea typeface="ＭＳ Ｐゴシック" charset="-128"/>
                <a:cs typeface="+mn-cs"/>
              </a:defRPr>
            </a:lvl3pPr>
            <a:lvl4pPr marL="1600200" indent="-228600" algn="l" defTabSz="457200" rtl="0" eaLnBrk="1" fontAlgn="base" hangingPunct="1">
              <a:spcBef>
                <a:spcPct val="20000"/>
              </a:spcBef>
              <a:spcAft>
                <a:spcPct val="0"/>
              </a:spcAft>
              <a:buFont typeface="Arial"/>
              <a:buChar char="•"/>
              <a:defRPr sz="1800" kern="1200">
                <a:solidFill>
                  <a:srgbClr val="1F497D"/>
                </a:solidFill>
                <a:latin typeface="+mn-lt"/>
                <a:ea typeface="ＭＳ Ｐゴシック" charset="-128"/>
                <a:cs typeface="+mn-cs"/>
              </a:defRPr>
            </a:lvl4pPr>
            <a:lvl5pPr marL="2057400" indent="-228600" algn="l" defTabSz="457200" rtl="0" eaLnBrk="1" fontAlgn="base" hangingPunct="1">
              <a:spcBef>
                <a:spcPct val="20000"/>
              </a:spcBef>
              <a:spcAft>
                <a:spcPct val="0"/>
              </a:spcAft>
              <a:buFont typeface="Lucida Grande"/>
              <a:buChar char="-"/>
              <a:defRPr sz="1800" kern="1200">
                <a:solidFill>
                  <a:srgbClr val="1F497D"/>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r>
              <a:rPr lang="en-US" sz="1800" dirty="0">
                <a:latin typeface="Calibri" charset="0"/>
              </a:rPr>
              <a:t>A significant effort has gone into  into integration of the DAQ on the summit…</a:t>
            </a:r>
          </a:p>
          <a:p>
            <a:pPr lvl="1"/>
            <a:endParaRPr lang="en-US" sz="1650" dirty="0">
              <a:latin typeface="Calibri" charset="0"/>
            </a:endParaRPr>
          </a:p>
          <a:p>
            <a:pPr marL="342900" lvl="1" indent="0">
              <a:buNone/>
            </a:pPr>
            <a:endParaRPr lang="en-US" sz="1650" dirty="0">
              <a:latin typeface="Calibri" charset="0"/>
            </a:endParaRPr>
          </a:p>
        </p:txBody>
      </p:sp>
      <p:sp>
        <p:nvSpPr>
          <p:cNvPr id="6" name="Line Callout 2 5">
            <a:extLst>
              <a:ext uri="{FF2B5EF4-FFF2-40B4-BE49-F238E27FC236}">
                <a16:creationId xmlns:a16="http://schemas.microsoft.com/office/drawing/2014/main" id="{B6D9B90C-A664-9841-BFAB-D137C5D281E9}"/>
              </a:ext>
            </a:extLst>
          </p:cNvPr>
          <p:cNvSpPr/>
          <p:nvPr/>
        </p:nvSpPr>
        <p:spPr>
          <a:xfrm>
            <a:off x="7162800" y="1081829"/>
            <a:ext cx="1657350" cy="689653"/>
          </a:xfrm>
          <a:prstGeom prst="borderCallout2">
            <a:avLst>
              <a:gd name="adj1" fmla="val 18750"/>
              <a:gd name="adj2" fmla="val -8333"/>
              <a:gd name="adj3" fmla="val 18750"/>
              <a:gd name="adj4" fmla="val -16667"/>
              <a:gd name="adj5" fmla="val 75563"/>
              <a:gd name="adj6" fmla="val -108672"/>
            </a:avLst>
          </a:prstGeom>
          <a:solidFill>
            <a:schemeClr val="accent1">
              <a:lumMod val="40000"/>
              <a:lumOff val="60000"/>
            </a:schemeClr>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Data Management is DAQ’s principal client</a:t>
            </a:r>
          </a:p>
        </p:txBody>
      </p:sp>
    </p:spTree>
    <p:extLst>
      <p:ext uri="{BB962C8B-B14F-4D97-AF65-F5344CB8AC3E}">
        <p14:creationId xmlns:p14="http://schemas.microsoft.com/office/powerpoint/2010/main" val="466343730"/>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p:txBody>
          <a:bodyPr/>
          <a:lstStyle/>
          <a:p>
            <a:r>
              <a:rPr lang="en-US" dirty="0"/>
              <a:t>Summary</a:t>
            </a:r>
          </a:p>
        </p:txBody>
      </p:sp>
      <p:sp>
        <p:nvSpPr>
          <p:cNvPr id="4" name="Content Placeholder 3"/>
          <p:cNvSpPr>
            <a:spLocks noGrp="1"/>
          </p:cNvSpPr>
          <p:nvPr>
            <p:ph sz="quarter" idx="4294967295"/>
          </p:nvPr>
        </p:nvSpPr>
        <p:spPr>
          <a:xfrm>
            <a:off x="381000" y="723900"/>
            <a:ext cx="6477000" cy="4133850"/>
          </a:xfrm>
          <a:prstGeom prst="rect">
            <a:avLst/>
          </a:prstGeom>
        </p:spPr>
        <p:txBody>
          <a:bodyPr>
            <a:normAutofit fontScale="70000" lnSpcReduction="20000"/>
          </a:bodyPr>
          <a:lstStyle/>
          <a:p>
            <a:r>
              <a:rPr lang="en-US" dirty="0"/>
              <a:t>Major Accomplishments:</a:t>
            </a:r>
          </a:p>
          <a:p>
            <a:pPr lvl="1"/>
            <a:r>
              <a:rPr lang="en-US" dirty="0"/>
              <a:t>ETU &amp; SCI board complete &amp; operational</a:t>
            </a:r>
          </a:p>
          <a:p>
            <a:pPr lvl="1"/>
            <a:r>
              <a:rPr lang="en-US" dirty="0"/>
              <a:t>All hardware/firmware for DAQ Versions 1-4 complete</a:t>
            </a:r>
          </a:p>
          <a:p>
            <a:pPr lvl="1"/>
            <a:r>
              <a:rPr lang="en-US" dirty="0"/>
              <a:t>Emulation &amp; playback facility complete</a:t>
            </a:r>
          </a:p>
          <a:p>
            <a:pPr lvl="1"/>
            <a:r>
              <a:rPr lang="en-US" u="sng" dirty="0"/>
              <a:t>Deployed </a:t>
            </a:r>
            <a:r>
              <a:rPr lang="en-US" i="1" u="sng" dirty="0"/>
              <a:t>full</a:t>
            </a:r>
            <a:r>
              <a:rPr lang="en-US" u="sng" dirty="0"/>
              <a:t> hardware + DAQ Version 4 to camera (in IR-2)</a:t>
            </a:r>
          </a:p>
          <a:p>
            <a:pPr lvl="1"/>
            <a:r>
              <a:rPr lang="en-US" dirty="0"/>
              <a:t>Deployed DAQ test-stand support to seven different sites </a:t>
            </a:r>
          </a:p>
          <a:p>
            <a:pPr lvl="1"/>
            <a:r>
              <a:rPr lang="en-US" dirty="0"/>
              <a:t>Completed OTM  production and successful integration with cryostat</a:t>
            </a:r>
          </a:p>
          <a:p>
            <a:pPr lvl="1"/>
            <a:r>
              <a:rPr lang="en-US" dirty="0"/>
              <a:t>Completed SATA II Firmware </a:t>
            </a:r>
          </a:p>
          <a:p>
            <a:pPr lvl="1"/>
            <a:r>
              <a:rPr lang="en-US" dirty="0"/>
              <a:t>Completed COB + RTM production</a:t>
            </a:r>
          </a:p>
          <a:p>
            <a:pPr marL="0" indent="0">
              <a:buNone/>
            </a:pPr>
            <a:r>
              <a:rPr lang="en-US" dirty="0"/>
              <a:t>6 Month look-a-head goals:</a:t>
            </a:r>
          </a:p>
          <a:p>
            <a:pPr lvl="1"/>
            <a:r>
              <a:rPr lang="en-US" dirty="0"/>
              <a:t>Deploy V4 + corresponding hardware to NCSA</a:t>
            </a:r>
          </a:p>
          <a:p>
            <a:pPr lvl="1"/>
            <a:r>
              <a:rPr lang="en-US" dirty="0"/>
              <a:t>Complete GDS</a:t>
            </a:r>
          </a:p>
          <a:p>
            <a:pPr lvl="1"/>
            <a:r>
              <a:rPr lang="en-US" dirty="0"/>
              <a:t>Port “soft” to “hard” storage system</a:t>
            </a:r>
          </a:p>
          <a:p>
            <a:pPr lvl="1"/>
            <a:r>
              <a:rPr lang="en-US" dirty="0"/>
              <a:t>Perform early summit integration</a:t>
            </a:r>
          </a:p>
          <a:p>
            <a:pPr lvl="1"/>
            <a:r>
              <a:rPr lang="en-US" dirty="0"/>
              <a:t>Continue to support deployed DAQ systems</a:t>
            </a:r>
          </a:p>
        </p:txBody>
      </p:sp>
      <p:grpSp>
        <p:nvGrpSpPr>
          <p:cNvPr id="13" name="Group 12">
            <a:extLst>
              <a:ext uri="{FF2B5EF4-FFF2-40B4-BE49-F238E27FC236}">
                <a16:creationId xmlns:a16="http://schemas.microsoft.com/office/drawing/2014/main" id="{9CB9309D-8C0E-D442-9597-B910B5901BBB}"/>
              </a:ext>
            </a:extLst>
          </p:cNvPr>
          <p:cNvGrpSpPr/>
          <p:nvPr/>
        </p:nvGrpSpPr>
        <p:grpSpPr>
          <a:xfrm>
            <a:off x="7297420" y="2195513"/>
            <a:ext cx="1688158" cy="1214438"/>
            <a:chOff x="6781800" y="938605"/>
            <a:chExt cx="2250877" cy="1619251"/>
          </a:xfrm>
        </p:grpSpPr>
        <p:sp>
          <p:nvSpPr>
            <p:cNvPr id="6" name="Line Callout 2 5">
              <a:extLst>
                <a:ext uri="{FF2B5EF4-FFF2-40B4-BE49-F238E27FC236}">
                  <a16:creationId xmlns:a16="http://schemas.microsoft.com/office/drawing/2014/main" id="{E88E539D-11DB-2E4C-92E6-7785D50AE8BF}"/>
                </a:ext>
              </a:extLst>
            </p:cNvPr>
            <p:cNvSpPr/>
            <p:nvPr/>
          </p:nvSpPr>
          <p:spPr>
            <a:xfrm>
              <a:off x="6781800" y="938605"/>
              <a:ext cx="2250877" cy="1619251"/>
            </a:xfrm>
            <a:prstGeom prst="borderCallout2">
              <a:avLst>
                <a:gd name="adj1" fmla="val 18750"/>
                <a:gd name="adj2" fmla="val -8333"/>
                <a:gd name="adj3" fmla="val 18750"/>
                <a:gd name="adj4" fmla="val -16667"/>
                <a:gd name="adj5" fmla="val 1541"/>
                <a:gd name="adj6" fmla="val -42662"/>
              </a:avLst>
            </a:prstGeom>
            <a:solidFill>
              <a:srgbClr val="99CCFF"/>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6-slot CDS</a:t>
              </a:r>
            </a:p>
          </p:txBody>
        </p:sp>
        <p:pic>
          <p:nvPicPr>
            <p:cNvPr id="5" name="Picture 4">
              <a:extLst>
                <a:ext uri="{FF2B5EF4-FFF2-40B4-BE49-F238E27FC236}">
                  <a16:creationId xmlns:a16="http://schemas.microsoft.com/office/drawing/2014/main" id="{12E02D46-38B3-8140-92AA-738035E8F3ED}"/>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10800000">
              <a:off x="6878539" y="976705"/>
              <a:ext cx="2057400" cy="1543051"/>
            </a:xfrm>
            <a:prstGeom prst="rect">
              <a:avLst/>
            </a:prstGeom>
          </p:spPr>
        </p:pic>
      </p:grpSp>
      <p:grpSp>
        <p:nvGrpSpPr>
          <p:cNvPr id="12" name="Group 11">
            <a:extLst>
              <a:ext uri="{FF2B5EF4-FFF2-40B4-BE49-F238E27FC236}">
                <a16:creationId xmlns:a16="http://schemas.microsoft.com/office/drawing/2014/main" id="{EBBAE22D-D6FC-0D48-B6FD-74EF9187CC9C}"/>
              </a:ext>
            </a:extLst>
          </p:cNvPr>
          <p:cNvGrpSpPr/>
          <p:nvPr/>
        </p:nvGrpSpPr>
        <p:grpSpPr>
          <a:xfrm>
            <a:off x="7250224" y="3604935"/>
            <a:ext cx="1512243" cy="1071563"/>
            <a:chOff x="7051476" y="2438400"/>
            <a:chExt cx="2016324" cy="1428750"/>
          </a:xfrm>
        </p:grpSpPr>
        <p:sp>
          <p:nvSpPr>
            <p:cNvPr id="8" name="Line Callout 2 7">
              <a:extLst>
                <a:ext uri="{FF2B5EF4-FFF2-40B4-BE49-F238E27FC236}">
                  <a16:creationId xmlns:a16="http://schemas.microsoft.com/office/drawing/2014/main" id="{2B1A0F37-347D-B648-A6D5-704BD4D96AAF}"/>
                </a:ext>
              </a:extLst>
            </p:cNvPr>
            <p:cNvSpPr/>
            <p:nvPr/>
          </p:nvSpPr>
          <p:spPr>
            <a:xfrm>
              <a:off x="7051476" y="2438400"/>
              <a:ext cx="2016324" cy="1428750"/>
            </a:xfrm>
            <a:prstGeom prst="borderCallout2">
              <a:avLst>
                <a:gd name="adj1" fmla="val 18750"/>
                <a:gd name="adj2" fmla="val -8333"/>
                <a:gd name="adj3" fmla="val 18750"/>
                <a:gd name="adj4" fmla="val -16667"/>
                <a:gd name="adj5" fmla="val -88467"/>
                <a:gd name="adj6" fmla="val -219785"/>
              </a:avLst>
            </a:prstGeom>
            <a:solidFill>
              <a:srgbClr val="99CCFF"/>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6-slot CDS</a:t>
              </a:r>
            </a:p>
          </p:txBody>
        </p:sp>
        <p:pic>
          <p:nvPicPr>
            <p:cNvPr id="11" name="Picture 10">
              <a:extLst>
                <a:ext uri="{FF2B5EF4-FFF2-40B4-BE49-F238E27FC236}">
                  <a16:creationId xmlns:a16="http://schemas.microsoft.com/office/drawing/2014/main" id="{BE7C558D-7DFB-1B47-9D1B-CAD0384C27C1}"/>
                </a:ext>
              </a:extLst>
            </p:cNvPr>
            <p:cNvPicPr>
              <a:picLocks noChangeAspect="1"/>
            </p:cNvPicPr>
            <p:nvPr/>
          </p:nvPicPr>
          <p:blipFill rotWithShape="1">
            <a:blip r:embed="rId4">
              <a:extLst>
                <a:ext uri="{28A0092B-C50C-407E-A947-70E740481C1C}">
                  <a14:useLocalDpi xmlns:a14="http://schemas.microsoft.com/office/drawing/2010/main" val="0"/>
                </a:ext>
              </a:extLst>
            </a:blip>
            <a:srcRect l="3333" t="4445" r="1827" b="7777"/>
            <a:stretch/>
          </p:blipFill>
          <p:spPr>
            <a:xfrm>
              <a:off x="7089666" y="2479471"/>
              <a:ext cx="1939945" cy="1346608"/>
            </a:xfrm>
            <a:prstGeom prst="rect">
              <a:avLst/>
            </a:prstGeom>
          </p:spPr>
        </p:pic>
      </p:grpSp>
      <p:grpSp>
        <p:nvGrpSpPr>
          <p:cNvPr id="2" name="Group 1">
            <a:extLst>
              <a:ext uri="{FF2B5EF4-FFF2-40B4-BE49-F238E27FC236}">
                <a16:creationId xmlns:a16="http://schemas.microsoft.com/office/drawing/2014/main" id="{B490F1E4-B2B2-F14C-81EA-BCCEBCBC8E85}"/>
              </a:ext>
            </a:extLst>
          </p:cNvPr>
          <p:cNvGrpSpPr/>
          <p:nvPr/>
        </p:nvGrpSpPr>
        <p:grpSpPr>
          <a:xfrm>
            <a:off x="6098563" y="438150"/>
            <a:ext cx="1521437" cy="1676400"/>
            <a:chOff x="5412763" y="2566848"/>
            <a:chExt cx="1521437" cy="1676400"/>
          </a:xfrm>
        </p:grpSpPr>
        <p:sp>
          <p:nvSpPr>
            <p:cNvPr id="15" name="Line Callout 2 14">
              <a:extLst>
                <a:ext uri="{FF2B5EF4-FFF2-40B4-BE49-F238E27FC236}">
                  <a16:creationId xmlns:a16="http://schemas.microsoft.com/office/drawing/2014/main" id="{8A67ECCE-CFA5-C243-A204-027E72998F71}"/>
                </a:ext>
              </a:extLst>
            </p:cNvPr>
            <p:cNvSpPr/>
            <p:nvPr/>
          </p:nvSpPr>
          <p:spPr>
            <a:xfrm>
              <a:off x="5412763" y="2566848"/>
              <a:ext cx="1521437" cy="1676400"/>
            </a:xfrm>
            <a:prstGeom prst="borderCallout2">
              <a:avLst>
                <a:gd name="adj1" fmla="val 18750"/>
                <a:gd name="adj2" fmla="val -8333"/>
                <a:gd name="adj3" fmla="val 18750"/>
                <a:gd name="adj4" fmla="val -16667"/>
                <a:gd name="adj5" fmla="val 68146"/>
                <a:gd name="adj6" fmla="val -33306"/>
              </a:avLst>
            </a:prstGeom>
            <a:solidFill>
              <a:srgbClr val="99CCFF"/>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350" dirty="0">
                  <a:solidFill>
                    <a:srgbClr val="000000"/>
                  </a:solidFill>
                </a:rPr>
                <a:t>6-slot CDS</a:t>
              </a:r>
            </a:p>
          </p:txBody>
        </p:sp>
        <p:pic>
          <p:nvPicPr>
            <p:cNvPr id="10" name="Picture 9">
              <a:extLst>
                <a:ext uri="{FF2B5EF4-FFF2-40B4-BE49-F238E27FC236}">
                  <a16:creationId xmlns:a16="http://schemas.microsoft.com/office/drawing/2014/main" id="{96CB7A29-C75B-6547-8DD9-DDDF8789483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502475" y="2643048"/>
              <a:ext cx="1355525" cy="1504346"/>
            </a:xfrm>
            <a:prstGeom prst="rect">
              <a:avLst/>
            </a:prstGeom>
          </p:spPr>
        </p:pic>
      </p:grpSp>
    </p:spTree>
    <p:extLst>
      <p:ext uri="{BB962C8B-B14F-4D97-AF65-F5344CB8AC3E}">
        <p14:creationId xmlns:p14="http://schemas.microsoft.com/office/powerpoint/2010/main" val="1256160000"/>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ctrTitle"/>
          </p:nvPr>
        </p:nvSpPr>
        <p:spPr/>
        <p:txBody>
          <a:bodyPr/>
          <a:lstStyle/>
          <a:p>
            <a:r>
              <a:rPr lang="en-US" dirty="0"/>
              <a:t>End of Presentation</a:t>
            </a:r>
          </a:p>
        </p:txBody>
      </p:sp>
    </p:spTree>
    <p:extLst>
      <p:ext uri="{BB962C8B-B14F-4D97-AF65-F5344CB8AC3E}">
        <p14:creationId xmlns:p14="http://schemas.microsoft.com/office/powerpoint/2010/main" val="389356799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Supporting Material</a:t>
            </a:r>
          </a:p>
        </p:txBody>
      </p:sp>
    </p:spTree>
    <p:extLst>
      <p:ext uri="{BB962C8B-B14F-4D97-AF65-F5344CB8AC3E}">
        <p14:creationId xmlns:p14="http://schemas.microsoft.com/office/powerpoint/2010/main" val="151161300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914400" y="57150"/>
            <a:ext cx="6553199" cy="514350"/>
          </a:xfrm>
        </p:spPr>
        <p:txBody>
          <a:bodyPr/>
          <a:lstStyle/>
          <a:p>
            <a:r>
              <a:rPr lang="en-US" dirty="0"/>
              <a:t>Key Documents are available on “Additional Docs” Tab in Confluence</a:t>
            </a:r>
            <a:endParaRPr lang="en-US" dirty="0">
              <a:solidFill>
                <a:srgbClr val="FF0000"/>
              </a:solidFill>
            </a:endParaRPr>
          </a:p>
        </p:txBody>
      </p:sp>
      <p:sp>
        <p:nvSpPr>
          <p:cNvPr id="6" name="Text Placeholder 5"/>
          <p:cNvSpPr>
            <a:spLocks noGrp="1"/>
          </p:cNvSpPr>
          <p:nvPr>
            <p:ph type="body" idx="4294967295"/>
          </p:nvPr>
        </p:nvSpPr>
        <p:spPr>
          <a:xfrm>
            <a:off x="1485900" y="760810"/>
            <a:ext cx="6172201" cy="3982640"/>
          </a:xfrm>
          <a:prstGeom prst="rect">
            <a:avLst/>
          </a:prstGeom>
        </p:spPr>
        <p:txBody>
          <a:bodyPr/>
          <a:lstStyle/>
          <a:p>
            <a:r>
              <a:rPr lang="en-US" sz="1350" b="1" dirty="0"/>
              <a:t>Key Documents &amp; Reviews for the corner raft subsystem can be found at (contact the Camera point of contact for access):</a:t>
            </a:r>
          </a:p>
          <a:p>
            <a:pPr lvl="1"/>
            <a:r>
              <a:rPr lang="en-US" sz="1350" dirty="0">
                <a:hlinkClick r:id="rId3"/>
              </a:rPr>
              <a:t>https://confluence.slac.stanford.edu/display/LSSTCAMREV/Home</a:t>
            </a:r>
            <a:endParaRPr lang="en-US" sz="1350" dirty="0"/>
          </a:p>
          <a:p>
            <a:pPr lvl="1">
              <a:buNone/>
            </a:pPr>
            <a:endParaRPr lang="en-US" sz="1350" dirty="0"/>
          </a:p>
          <a:p>
            <a:r>
              <a:rPr lang="en-US" sz="1350" b="1" dirty="0"/>
              <a:t>This site contains:</a:t>
            </a:r>
          </a:p>
          <a:p>
            <a:pPr lvl="1"/>
            <a:r>
              <a:rPr lang="en-US" sz="1350" dirty="0"/>
              <a:t>Project Documents</a:t>
            </a:r>
          </a:p>
          <a:p>
            <a:pPr lvl="1"/>
            <a:r>
              <a:rPr lang="en-US" sz="1350" dirty="0"/>
              <a:t>Design and Allocated Baseline Documents</a:t>
            </a:r>
          </a:p>
          <a:p>
            <a:pPr lvl="2"/>
            <a:r>
              <a:rPr lang="en-US" sz="1200" dirty="0"/>
              <a:t>Specifications</a:t>
            </a:r>
          </a:p>
          <a:p>
            <a:pPr lvl="2"/>
            <a:r>
              <a:rPr lang="en-US" sz="1200" dirty="0"/>
              <a:t>ICDs</a:t>
            </a:r>
          </a:p>
          <a:p>
            <a:pPr lvl="2"/>
            <a:r>
              <a:rPr lang="en-US" sz="1200" dirty="0"/>
              <a:t>Design Documents</a:t>
            </a:r>
          </a:p>
          <a:p>
            <a:pPr lvl="1"/>
            <a:r>
              <a:rPr lang="en-US" sz="1350" dirty="0"/>
              <a:t>Cost and Schedule Baseline</a:t>
            </a:r>
          </a:p>
          <a:p>
            <a:pPr lvl="1"/>
            <a:r>
              <a:rPr lang="en-US" sz="1350" dirty="0"/>
              <a:t>Design Reviews &amp; Relevant Presentations</a:t>
            </a:r>
          </a:p>
          <a:p>
            <a:pPr lvl="2"/>
            <a:r>
              <a:rPr lang="en-US" sz="1200" dirty="0"/>
              <a:t>Preliminary Design Review</a:t>
            </a:r>
          </a:p>
          <a:p>
            <a:pPr lvl="2"/>
            <a:r>
              <a:rPr lang="en-US" sz="1200" dirty="0"/>
              <a:t>Other reviews</a:t>
            </a:r>
          </a:p>
          <a:p>
            <a:pPr lvl="1"/>
            <a:r>
              <a:rPr lang="en-US" sz="1350" dirty="0"/>
              <a:t>Focused Topics</a:t>
            </a:r>
          </a:p>
        </p:txBody>
      </p:sp>
    </p:spTree>
    <p:extLst>
      <p:ext uri="{BB962C8B-B14F-4D97-AF65-F5344CB8AC3E}">
        <p14:creationId xmlns:p14="http://schemas.microsoft.com/office/powerpoint/2010/main" val="3864728372"/>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990601" y="57150"/>
            <a:ext cx="5649516" cy="514350"/>
          </a:xfrm>
        </p:spPr>
        <p:txBody>
          <a:bodyPr/>
          <a:lstStyle/>
          <a:p>
            <a:r>
              <a:rPr lang="en-US" dirty="0"/>
              <a:t>DAQ WBS (Management + Hardware)</a:t>
            </a:r>
            <a:endParaRPr lang="en-US" dirty="0">
              <a:solidFill>
                <a:srgbClr val="FF0000"/>
              </a:solidFill>
            </a:endParaRPr>
          </a:p>
        </p:txBody>
      </p:sp>
      <p:graphicFrame>
        <p:nvGraphicFramePr>
          <p:cNvPr id="4" name="Content Placeholder 3">
            <a:extLst>
              <a:ext uri="{FF2B5EF4-FFF2-40B4-BE49-F238E27FC236}">
                <a16:creationId xmlns:a16="http://schemas.microsoft.com/office/drawing/2014/main" id="{86C6BA8A-DB4D-2E4B-825B-E9FBC9B6B6A7}"/>
              </a:ext>
            </a:extLst>
          </p:cNvPr>
          <p:cNvGraphicFramePr>
            <a:graphicFrameLocks/>
          </p:cNvGraphicFramePr>
          <p:nvPr/>
        </p:nvGraphicFramePr>
        <p:xfrm>
          <a:off x="1425575" y="960633"/>
          <a:ext cx="6305549" cy="1033894"/>
        </p:xfrm>
        <a:graphic>
          <a:graphicData uri="http://schemas.openxmlformats.org/drawingml/2006/table">
            <a:tbl>
              <a:tblPr/>
              <a:tblGrid>
                <a:gridCol w="1130668">
                  <a:extLst>
                    <a:ext uri="{9D8B030D-6E8A-4147-A177-3AD203B41FA5}">
                      <a16:colId xmlns:a16="http://schemas.microsoft.com/office/drawing/2014/main" val="20000"/>
                    </a:ext>
                  </a:extLst>
                </a:gridCol>
                <a:gridCol w="1098182">
                  <a:extLst>
                    <a:ext uri="{9D8B030D-6E8A-4147-A177-3AD203B41FA5}">
                      <a16:colId xmlns:a16="http://schemas.microsoft.com/office/drawing/2014/main" val="20001"/>
                    </a:ext>
                  </a:extLst>
                </a:gridCol>
                <a:gridCol w="4076699">
                  <a:extLst>
                    <a:ext uri="{9D8B030D-6E8A-4147-A177-3AD203B41FA5}">
                      <a16:colId xmlns:a16="http://schemas.microsoft.com/office/drawing/2014/main" val="20002"/>
                    </a:ext>
                  </a:extLst>
                </a:gridCol>
              </a:tblGrid>
              <a:tr h="202123">
                <a:tc>
                  <a:txBody>
                    <a:bodyPr/>
                    <a:lstStyle/>
                    <a:p>
                      <a:pPr algn="ctr" fontAlgn="ctr"/>
                      <a:r>
                        <a:rPr lang="en-US" sz="1100" b="1" i="0" u="none" strike="noStrike" dirty="0">
                          <a:solidFill>
                            <a:schemeClr val="tx1"/>
                          </a:solidFill>
                          <a:effectLst/>
                          <a:latin typeface="Calibri"/>
                        </a:rPr>
                        <a:t>WBS</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Title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Key Deliverable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extLst>
                  <a:ext uri="{0D108BD9-81ED-4DB2-BD59-A6C34878D82A}">
                    <a16:rowId xmlns:a16="http://schemas.microsoft.com/office/drawing/2014/main" val="10000"/>
                  </a:ext>
                </a:extLst>
              </a:tr>
              <a:tr h="277257">
                <a:tc>
                  <a:txBody>
                    <a:bodyPr/>
                    <a:lstStyle/>
                    <a:p>
                      <a:pPr algn="ctr" fontAlgn="ctr"/>
                      <a:r>
                        <a:rPr lang="en-US" sz="900" b="1" i="0" u="none" strike="noStrike" dirty="0">
                          <a:solidFill>
                            <a:schemeClr val="tx1"/>
                          </a:solidFill>
                          <a:effectLst/>
                          <a:latin typeface="Calibri"/>
                        </a:rPr>
                        <a:t>3.07.02</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DAQ</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Management, development design, engineering, production, assembly and testing effort to produce the DAQ system hardware and software.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27725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.01</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DAQ  Integration &amp; Management</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Management effort and travel including overall system design for all the DAQ Hardware and Software.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27725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 </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DAQ Hardware &amp; Software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Hardware and software design, engineering, production, assembly and testing effort to deliver the DAQ hardware and software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bl>
          </a:graphicData>
        </a:graphic>
      </p:graphicFrame>
      <p:graphicFrame>
        <p:nvGraphicFramePr>
          <p:cNvPr id="7" name="Content Placeholder 3">
            <a:extLst>
              <a:ext uri="{FF2B5EF4-FFF2-40B4-BE49-F238E27FC236}">
                <a16:creationId xmlns:a16="http://schemas.microsoft.com/office/drawing/2014/main" id="{6C5A4B2D-C302-9946-B4B1-B3FAB3D9DCEB}"/>
              </a:ext>
            </a:extLst>
          </p:cNvPr>
          <p:cNvGraphicFramePr>
            <a:graphicFrameLocks/>
          </p:cNvGraphicFramePr>
          <p:nvPr/>
        </p:nvGraphicFramePr>
        <p:xfrm>
          <a:off x="1432056" y="2092816"/>
          <a:ext cx="6305549" cy="2250585"/>
        </p:xfrm>
        <a:graphic>
          <a:graphicData uri="http://schemas.openxmlformats.org/drawingml/2006/table">
            <a:tbl>
              <a:tblPr/>
              <a:tblGrid>
                <a:gridCol w="1130668">
                  <a:extLst>
                    <a:ext uri="{9D8B030D-6E8A-4147-A177-3AD203B41FA5}">
                      <a16:colId xmlns:a16="http://schemas.microsoft.com/office/drawing/2014/main" val="20000"/>
                    </a:ext>
                  </a:extLst>
                </a:gridCol>
                <a:gridCol w="1098182">
                  <a:extLst>
                    <a:ext uri="{9D8B030D-6E8A-4147-A177-3AD203B41FA5}">
                      <a16:colId xmlns:a16="http://schemas.microsoft.com/office/drawing/2014/main" val="20001"/>
                    </a:ext>
                  </a:extLst>
                </a:gridCol>
                <a:gridCol w="4076699">
                  <a:extLst>
                    <a:ext uri="{9D8B030D-6E8A-4147-A177-3AD203B41FA5}">
                      <a16:colId xmlns:a16="http://schemas.microsoft.com/office/drawing/2014/main" val="20002"/>
                    </a:ext>
                  </a:extLst>
                </a:gridCol>
              </a:tblGrid>
              <a:tr h="202123">
                <a:tc>
                  <a:txBody>
                    <a:bodyPr/>
                    <a:lstStyle/>
                    <a:p>
                      <a:pPr algn="ctr" fontAlgn="ctr"/>
                      <a:r>
                        <a:rPr lang="en-US" sz="1100" b="1" i="0" u="none" strike="noStrike" dirty="0">
                          <a:solidFill>
                            <a:schemeClr val="tx1"/>
                          </a:solidFill>
                          <a:effectLst/>
                          <a:latin typeface="Calibri"/>
                        </a:rPr>
                        <a:t>WBS</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Title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Key Deliverable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extLst>
                  <a:ext uri="{0D108BD9-81ED-4DB2-BD59-A6C34878D82A}">
                    <a16:rowId xmlns:a16="http://schemas.microsoft.com/office/drawing/2014/main" val="10000"/>
                  </a:ext>
                </a:extLst>
              </a:tr>
              <a:tr h="32637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.02.01</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OTM and Cabling</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&amp; testing effort to produce the Optical Transition Module &amp;associated cabling. </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30480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.02.02</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DAQ COB</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and testing effort to produce the COB main modules with associated daughter modules (DPM, DTM).</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28575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.02.03</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FPA/SSD RTM</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&amp; testing effort to produce the FPA/SSD RTM</a:t>
                      </a:r>
                      <a:r>
                        <a:rPr lang="en-US" sz="900" b="1" i="0" u="none" strike="noStrike" baseline="0" dirty="0">
                          <a:solidFill>
                            <a:schemeClr val="tx1"/>
                          </a:solidFill>
                          <a:effectLst/>
                          <a:latin typeface="Calibri"/>
                        </a:rPr>
                        <a:t> </a:t>
                      </a:r>
                      <a:r>
                        <a:rPr lang="en-US" sz="900" b="1" i="0" u="none" strike="noStrike" dirty="0">
                          <a:solidFill>
                            <a:schemeClr val="tx1"/>
                          </a:solidFill>
                          <a:effectLst/>
                          <a:latin typeface="Calibri"/>
                        </a:rPr>
                        <a:t> for communication and storage.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349488">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.02.04</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FPA RTM</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&amp; testing effort to produce the FPA/RTM for communication.</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4"/>
                  </a:ext>
                </a:extLst>
              </a:tr>
              <a:tr h="45819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.02.05</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SSD-RTM</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and testing effort to produce the SSD Rear Transition Module for data storage.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r h="32385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.02.06</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1" u="none" strike="noStrike" dirty="0">
                          <a:solidFill>
                            <a:schemeClr val="tx1"/>
                          </a:solidFill>
                          <a:effectLst/>
                          <a:latin typeface="Calibri"/>
                        </a:rPr>
                        <a:t>ATCA Shelves </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Summarizes the purchase &amp; testing effort to produce ATCA shelves.</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6"/>
                  </a:ext>
                </a:extLst>
              </a:tr>
            </a:tbl>
          </a:graphicData>
        </a:graphic>
      </p:graphicFrame>
    </p:spTree>
    <p:extLst>
      <p:ext uri="{BB962C8B-B14F-4D97-AF65-F5344CB8AC3E}">
        <p14:creationId xmlns:p14="http://schemas.microsoft.com/office/powerpoint/2010/main" val="1694856454"/>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990601" y="57150"/>
            <a:ext cx="5649516" cy="514350"/>
          </a:xfrm>
        </p:spPr>
        <p:txBody>
          <a:bodyPr/>
          <a:lstStyle/>
          <a:p>
            <a:r>
              <a:rPr lang="en-US" dirty="0"/>
              <a:t>DAQ WBS (Management + Hardware)</a:t>
            </a:r>
            <a:endParaRPr lang="en-US" dirty="0">
              <a:solidFill>
                <a:srgbClr val="FF0000"/>
              </a:solidFill>
            </a:endParaRPr>
          </a:p>
        </p:txBody>
      </p:sp>
      <p:graphicFrame>
        <p:nvGraphicFramePr>
          <p:cNvPr id="3" name="Content Placeholder 3">
            <a:extLst>
              <a:ext uri="{FF2B5EF4-FFF2-40B4-BE49-F238E27FC236}">
                <a16:creationId xmlns:a16="http://schemas.microsoft.com/office/drawing/2014/main" id="{6BAC59D1-2E47-E44A-B32D-A7D09D9BC072}"/>
              </a:ext>
            </a:extLst>
          </p:cNvPr>
          <p:cNvGraphicFramePr>
            <a:graphicFrameLocks/>
          </p:cNvGraphicFramePr>
          <p:nvPr/>
        </p:nvGraphicFramePr>
        <p:xfrm>
          <a:off x="1420150" y="634686"/>
          <a:ext cx="6305550" cy="2523194"/>
        </p:xfrm>
        <a:graphic>
          <a:graphicData uri="http://schemas.openxmlformats.org/drawingml/2006/table">
            <a:tbl>
              <a:tblPr/>
              <a:tblGrid>
                <a:gridCol w="1121818">
                  <a:extLst>
                    <a:ext uri="{9D8B030D-6E8A-4147-A177-3AD203B41FA5}">
                      <a16:colId xmlns:a16="http://schemas.microsoft.com/office/drawing/2014/main" val="20000"/>
                    </a:ext>
                  </a:extLst>
                </a:gridCol>
                <a:gridCol w="1269242">
                  <a:extLst>
                    <a:ext uri="{9D8B030D-6E8A-4147-A177-3AD203B41FA5}">
                      <a16:colId xmlns:a16="http://schemas.microsoft.com/office/drawing/2014/main" val="20001"/>
                    </a:ext>
                  </a:extLst>
                </a:gridCol>
                <a:gridCol w="3914490">
                  <a:extLst>
                    <a:ext uri="{9D8B030D-6E8A-4147-A177-3AD203B41FA5}">
                      <a16:colId xmlns:a16="http://schemas.microsoft.com/office/drawing/2014/main" val="20002"/>
                    </a:ext>
                  </a:extLst>
                </a:gridCol>
              </a:tblGrid>
              <a:tr h="202123">
                <a:tc>
                  <a:txBody>
                    <a:bodyPr/>
                    <a:lstStyle/>
                    <a:p>
                      <a:pPr algn="ctr" fontAlgn="ctr"/>
                      <a:r>
                        <a:rPr lang="en-US" sz="1100" b="1" i="0" u="none" strike="noStrike" dirty="0">
                          <a:solidFill>
                            <a:schemeClr val="tx1"/>
                          </a:solidFill>
                          <a:effectLst/>
                          <a:latin typeface="Calibri"/>
                        </a:rPr>
                        <a:t>WBS</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Title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Key Deliverable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extLst>
                  <a:ext uri="{0D108BD9-81ED-4DB2-BD59-A6C34878D82A}">
                    <a16:rowId xmlns:a16="http://schemas.microsoft.com/office/drawing/2014/main" val="10000"/>
                  </a:ext>
                </a:extLst>
              </a:tr>
              <a:tr h="32637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.02.07</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Calibri"/>
                        </a:rPr>
                        <a:t>SCI Firmware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a:t>
                      </a:r>
                      <a:r>
                        <a:rPr lang="en-US" sz="900" b="1" i="0" u="none" strike="noStrike" baseline="0" dirty="0">
                          <a:solidFill>
                            <a:schemeClr val="tx1"/>
                          </a:solidFill>
                          <a:effectLst/>
                          <a:latin typeface="Calibri"/>
                        </a:rPr>
                        <a:t> </a:t>
                      </a:r>
                      <a:r>
                        <a:rPr lang="en-US" sz="900" b="1" i="0" u="none" strike="noStrike" dirty="0">
                          <a:solidFill>
                            <a:schemeClr val="tx1"/>
                          </a:solidFill>
                          <a:effectLst/>
                          <a:latin typeface="Calibri"/>
                        </a:rPr>
                        <a:t>and testing effort to produce the Source Communication Interface Firmware. </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r h="30480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.02.08</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Calibri"/>
                        </a:rPr>
                        <a:t>Crosstalk</a:t>
                      </a:r>
                      <a:r>
                        <a:rPr lang="en-US" sz="900" b="1" i="1" u="none" strike="noStrike" baseline="0" dirty="0">
                          <a:solidFill>
                            <a:schemeClr val="tx1"/>
                          </a:solidFill>
                          <a:effectLst/>
                          <a:latin typeface="Calibri"/>
                        </a:rPr>
                        <a:t> Correction Firmware</a:t>
                      </a:r>
                      <a:endParaRPr lang="en-US" sz="900" b="1" i="1" u="none" strike="noStrike" dirty="0">
                        <a:solidFill>
                          <a:schemeClr val="tx1"/>
                        </a:solidFill>
                        <a:effectLst/>
                        <a:latin typeface="Calibri"/>
                      </a:endParaRP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and testing effort to produce the Crosstalk Correction Firmware.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2"/>
                  </a:ext>
                </a:extLst>
              </a:tr>
              <a:tr h="55157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.02.09</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mn-lt"/>
                        </a:rPr>
                        <a:t>Image Management Services</a:t>
                      </a:r>
                      <a:endParaRPr lang="en-US" sz="900" b="1" i="1" u="none" strike="noStrike" dirty="0">
                        <a:solidFill>
                          <a:schemeClr val="tx1"/>
                        </a:solidFill>
                        <a:effectLst/>
                        <a:latin typeface="Calibri"/>
                      </a:endParaRP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a:t>
                      </a:r>
                      <a:r>
                        <a:rPr lang="en-US" sz="900" b="1" i="0" u="none" strike="noStrike" baseline="0" dirty="0">
                          <a:solidFill>
                            <a:schemeClr val="tx1"/>
                          </a:solidFill>
                          <a:effectLst/>
                          <a:latin typeface="Calibri"/>
                        </a:rPr>
                        <a:t> </a:t>
                      </a:r>
                      <a:r>
                        <a:rPr lang="en-US" sz="900" b="1" i="0" u="none" strike="noStrike" dirty="0">
                          <a:solidFill>
                            <a:schemeClr val="tx1"/>
                          </a:solidFill>
                          <a:effectLst/>
                          <a:latin typeface="Calibri"/>
                        </a:rPr>
                        <a:t>and testing effort to produce the </a:t>
                      </a:r>
                      <a:r>
                        <a:rPr lang="en-US" sz="900" b="1" i="0" u="none" strike="noStrike" dirty="0">
                          <a:solidFill>
                            <a:schemeClr val="tx1"/>
                          </a:solidFill>
                          <a:effectLst/>
                          <a:latin typeface="+mn-lt"/>
                        </a:rPr>
                        <a:t>Raft Management/Data Server/Image</a:t>
                      </a:r>
                      <a:r>
                        <a:rPr lang="en-US" sz="900" b="1" i="0" u="none" strike="noStrike" baseline="0" dirty="0">
                          <a:solidFill>
                            <a:schemeClr val="tx1"/>
                          </a:solidFill>
                          <a:effectLst/>
                          <a:latin typeface="+mn-lt"/>
                        </a:rPr>
                        <a:t> Management Server Software </a:t>
                      </a:r>
                      <a:r>
                        <a:rPr lang="en-US" sz="900" b="1" i="0" u="none" strike="noStrike" dirty="0">
                          <a:solidFill>
                            <a:schemeClr val="tx1"/>
                          </a:solidFill>
                          <a:effectLst/>
                          <a:latin typeface="+mn-lt"/>
                        </a:rPr>
                        <a:t>(RMS/RDS/IMS).</a:t>
                      </a:r>
                      <a:br>
                        <a:rPr lang="en-US" sz="900" b="1" i="0" u="none" strike="noStrike" dirty="0">
                          <a:solidFill>
                            <a:schemeClr val="tx1"/>
                          </a:solidFill>
                          <a:effectLst/>
                          <a:latin typeface="Calibri"/>
                        </a:rPr>
                      </a:br>
                      <a:endParaRPr lang="en-US" sz="900" b="1" i="0" u="none" strike="noStrike" dirty="0">
                        <a:solidFill>
                          <a:schemeClr val="tx1"/>
                        </a:solidFill>
                        <a:effectLst/>
                        <a:latin typeface="Calibri"/>
                      </a:endParaRP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3"/>
                  </a:ext>
                </a:extLst>
              </a:tr>
              <a:tr h="41441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.02.10</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mn-lt"/>
                        </a:rPr>
                        <a:t>Timing Distribution Server Hardware and Software (TDS)</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production, assembly and testing effort to produce the </a:t>
                      </a:r>
                      <a:r>
                        <a:rPr lang="en-US" sz="900" b="1" i="0" u="none" strike="noStrike" dirty="0">
                          <a:solidFill>
                            <a:schemeClr val="tx1"/>
                          </a:solidFill>
                          <a:effectLst/>
                          <a:latin typeface="+mn-lt"/>
                        </a:rPr>
                        <a:t>Timing Distribution Server Hardware and Software (TDS)</a:t>
                      </a:r>
                      <a:r>
                        <a:rPr lang="en-US" sz="900" b="1" i="0" u="none" strike="noStrike" dirty="0">
                          <a:solidFill>
                            <a:schemeClr val="tx1"/>
                          </a:solidFill>
                          <a:effectLst/>
                          <a:latin typeface="Calibri"/>
                        </a:rPr>
                        <a:t>.</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4"/>
                  </a:ext>
                </a:extLst>
              </a:tr>
              <a:tr h="40005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.02.11</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mn-lt"/>
                        </a:rPr>
                        <a:t>FPA Emulation Server Software (FES/FEC)</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Calibri"/>
                        </a:rPr>
                        <a:t>Development design, engineering and testing effort to produce the </a:t>
                      </a:r>
                      <a:r>
                        <a:rPr lang="en-US" sz="900" b="1" i="0" u="none" strike="noStrike" dirty="0">
                          <a:solidFill>
                            <a:schemeClr val="tx1"/>
                          </a:solidFill>
                          <a:effectLst/>
                          <a:latin typeface="+mn-lt"/>
                        </a:rPr>
                        <a:t>FPA Emulation Server Software</a:t>
                      </a:r>
                      <a:r>
                        <a:rPr lang="en-US" sz="900" b="1" i="0" u="none" strike="noStrike" dirty="0">
                          <a:solidFill>
                            <a:schemeClr val="tx1"/>
                          </a:solidFill>
                          <a:effectLst/>
                          <a:latin typeface="Calibri"/>
                        </a:rPr>
                        <a:t>.</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5"/>
                  </a:ext>
                </a:extLst>
              </a:tr>
              <a:tr h="323850">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.02.12</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mn-lt"/>
                        </a:rPr>
                        <a:t>Storage Array Software (SAS/SAC)</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l" fontAlgn="ctr"/>
                      <a:r>
                        <a:rPr lang="en-US" sz="900" b="1" i="0" u="none" strike="noStrike" dirty="0">
                          <a:solidFill>
                            <a:schemeClr val="tx1"/>
                          </a:solidFill>
                          <a:effectLst/>
                          <a:latin typeface="+mn-lt"/>
                        </a:rPr>
                        <a:t>Development design, engineering and testing </a:t>
                      </a:r>
                      <a:r>
                        <a:rPr lang="en-US" sz="900" b="1" i="0" u="none" strike="noStrike" dirty="0">
                          <a:solidFill>
                            <a:schemeClr val="tx1"/>
                          </a:solidFill>
                          <a:effectLst/>
                          <a:latin typeface="Calibri"/>
                        </a:rPr>
                        <a:t>effort to produce the ATCA shelves</a:t>
                      </a:r>
                      <a:r>
                        <a:rPr lang="en-US" sz="900" b="1" i="0" u="none" strike="noStrike" dirty="0">
                          <a:solidFill>
                            <a:schemeClr val="tx1"/>
                          </a:solidFill>
                          <a:effectLst/>
                          <a:latin typeface="+mn-lt"/>
                        </a:rPr>
                        <a:t>. Storage Array Software (SAS/SAC)</a:t>
                      </a:r>
                      <a:endParaRPr lang="en-US" sz="900" b="1" i="0" u="none" strike="noStrike" dirty="0">
                        <a:solidFill>
                          <a:schemeClr val="tx1"/>
                        </a:solidFill>
                        <a:effectLst/>
                        <a:latin typeface="Calibri"/>
                      </a:endParaRP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6"/>
                  </a:ext>
                </a:extLst>
              </a:tr>
            </a:tbl>
          </a:graphicData>
        </a:graphic>
      </p:graphicFrame>
      <p:graphicFrame>
        <p:nvGraphicFramePr>
          <p:cNvPr id="4" name="Content Placeholder 3">
            <a:extLst>
              <a:ext uri="{FF2B5EF4-FFF2-40B4-BE49-F238E27FC236}">
                <a16:creationId xmlns:a16="http://schemas.microsoft.com/office/drawing/2014/main" id="{0202739B-C414-7448-885A-AC88F8A37EE4}"/>
              </a:ext>
            </a:extLst>
          </p:cNvPr>
          <p:cNvGraphicFramePr>
            <a:graphicFrameLocks/>
          </p:cNvGraphicFramePr>
          <p:nvPr/>
        </p:nvGraphicFramePr>
        <p:xfrm>
          <a:off x="1420150" y="3202194"/>
          <a:ext cx="6305550" cy="1427389"/>
        </p:xfrm>
        <a:graphic>
          <a:graphicData uri="http://schemas.openxmlformats.org/drawingml/2006/table">
            <a:tbl>
              <a:tblPr/>
              <a:tblGrid>
                <a:gridCol w="1121818">
                  <a:extLst>
                    <a:ext uri="{9D8B030D-6E8A-4147-A177-3AD203B41FA5}">
                      <a16:colId xmlns:a16="http://schemas.microsoft.com/office/drawing/2014/main" val="20000"/>
                    </a:ext>
                  </a:extLst>
                </a:gridCol>
                <a:gridCol w="1269242">
                  <a:extLst>
                    <a:ext uri="{9D8B030D-6E8A-4147-A177-3AD203B41FA5}">
                      <a16:colId xmlns:a16="http://schemas.microsoft.com/office/drawing/2014/main" val="20001"/>
                    </a:ext>
                  </a:extLst>
                </a:gridCol>
                <a:gridCol w="3914490">
                  <a:extLst>
                    <a:ext uri="{9D8B030D-6E8A-4147-A177-3AD203B41FA5}">
                      <a16:colId xmlns:a16="http://schemas.microsoft.com/office/drawing/2014/main" val="20002"/>
                    </a:ext>
                  </a:extLst>
                </a:gridCol>
              </a:tblGrid>
              <a:tr h="190012">
                <a:tc>
                  <a:txBody>
                    <a:bodyPr/>
                    <a:lstStyle/>
                    <a:p>
                      <a:pPr algn="ctr" fontAlgn="ctr"/>
                      <a:r>
                        <a:rPr lang="en-US" sz="1100" b="1" i="0" u="none" strike="noStrike" dirty="0">
                          <a:solidFill>
                            <a:schemeClr val="tx1"/>
                          </a:solidFill>
                          <a:effectLst/>
                          <a:latin typeface="Calibri"/>
                        </a:rPr>
                        <a:t>WBS</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Title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tc>
                  <a:txBody>
                    <a:bodyPr/>
                    <a:lstStyle/>
                    <a:p>
                      <a:pPr algn="ctr" fontAlgn="ctr"/>
                      <a:r>
                        <a:rPr lang="en-US" sz="1100" b="1" i="0" u="none" strike="noStrike" dirty="0">
                          <a:solidFill>
                            <a:schemeClr val="tx1"/>
                          </a:solidFill>
                          <a:effectLst/>
                          <a:latin typeface="Calibri"/>
                        </a:rPr>
                        <a:t>Key Deliverable</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solidFill>
                      <a:srgbClr val="00B0F0"/>
                    </a:solidFill>
                  </a:tcPr>
                </a:tc>
                <a:extLst>
                  <a:ext uri="{0D108BD9-81ED-4DB2-BD59-A6C34878D82A}">
                    <a16:rowId xmlns:a16="http://schemas.microsoft.com/office/drawing/2014/main" val="10000"/>
                  </a:ext>
                </a:extLst>
              </a:tr>
              <a:tr h="1237377">
                <a:tc>
                  <a:txBody>
                    <a:bodyPr/>
                    <a:lstStyle/>
                    <a:p>
                      <a:pPr algn="ctr" fontAlgn="ctr"/>
                      <a:r>
                        <a:rPr lang="en-US" sz="900" b="1" i="1" u="none" strike="noStrike" dirty="0">
                          <a:solidFill>
                            <a:schemeClr val="tx1"/>
                          </a:solidFill>
                          <a:effectLst/>
                          <a:latin typeface="Calibri"/>
                        </a:rPr>
                        <a:t>3.07</a:t>
                      </a:r>
                      <a:r>
                        <a:rPr lang="en-US" sz="900" b="1" i="0" u="none" strike="noStrike" dirty="0">
                          <a:solidFill>
                            <a:schemeClr val="tx1"/>
                          </a:solidFill>
                          <a:effectLst/>
                          <a:latin typeface="Calibri"/>
                        </a:rPr>
                        <a:t>.02</a:t>
                      </a:r>
                      <a:r>
                        <a:rPr lang="en-US" sz="900" b="1" i="1" u="none" strike="noStrike" dirty="0">
                          <a:solidFill>
                            <a:schemeClr val="tx1"/>
                          </a:solidFill>
                          <a:effectLst/>
                          <a:latin typeface="Calibri"/>
                        </a:rPr>
                        <a:t>.02.13</a:t>
                      </a:r>
                    </a:p>
                  </a:txBody>
                  <a:tcPr marL="2937" marR="2937"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algn="ctr" fontAlgn="ctr"/>
                      <a:r>
                        <a:rPr lang="en-US" sz="900" b="1" i="1" u="none" strike="noStrike" dirty="0">
                          <a:solidFill>
                            <a:schemeClr val="tx1"/>
                          </a:solidFill>
                          <a:effectLst/>
                          <a:latin typeface="+mn-lt"/>
                        </a:rPr>
                        <a:t>DAQ Systems </a:t>
                      </a: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tc>
                  <a:txBody>
                    <a:bodyPr/>
                    <a:lstStyle/>
                    <a:p>
                      <a:pPr marL="0" marR="0" indent="0" algn="l" defTabSz="914400" rtl="0" eaLnBrk="1" fontAlgn="ctr" latinLnBrk="0" hangingPunct="1">
                        <a:lnSpc>
                          <a:spcPct val="100000"/>
                        </a:lnSpc>
                        <a:spcBef>
                          <a:spcPts val="0"/>
                        </a:spcBef>
                        <a:spcAft>
                          <a:spcPts val="0"/>
                        </a:spcAft>
                        <a:buClrTx/>
                        <a:buSzTx/>
                        <a:buFontTx/>
                        <a:buNone/>
                        <a:tabLst/>
                        <a:defRPr/>
                      </a:pPr>
                      <a:r>
                        <a:rPr lang="en-US" sz="900" b="1" i="0" u="none" strike="noStrike" dirty="0">
                          <a:solidFill>
                            <a:schemeClr val="tx1"/>
                          </a:solidFill>
                          <a:effectLst/>
                          <a:latin typeface="+mn-lt"/>
                        </a:rPr>
                        <a:t>Development design, engineering, production, assembly and testing effort to produce all the test stands for the subsystem efforts for the Science raft testing (BNL, France), the Corner raft testing (SLAC, Harvard), for I&amp;T at SLAC, and for the Commissioning Camera. This WBS also includes the full production DAQ system to be delivered to the Camera. Development, design</a:t>
                      </a:r>
                      <a:r>
                        <a:rPr lang="en-US" sz="900" b="1" i="0" u="none" strike="noStrike" baseline="0" dirty="0">
                          <a:solidFill>
                            <a:schemeClr val="tx1"/>
                          </a:solidFill>
                          <a:effectLst/>
                          <a:latin typeface="+mn-lt"/>
                        </a:rPr>
                        <a:t>,</a:t>
                      </a:r>
                      <a:r>
                        <a:rPr lang="en-US" sz="900" b="1" i="0" u="none" strike="noStrike" dirty="0">
                          <a:solidFill>
                            <a:schemeClr val="tx1"/>
                          </a:solidFill>
                          <a:effectLst/>
                          <a:latin typeface="+mn-lt"/>
                        </a:rPr>
                        <a:t> assembly &amp; testing effort to produce the Engineering-Test-Unit.</a:t>
                      </a:r>
                      <a:r>
                        <a:rPr lang="en-US" sz="900" b="1" i="0" u="none" strike="noStrike" baseline="0" dirty="0">
                          <a:solidFill>
                            <a:schemeClr val="tx1"/>
                          </a:solidFill>
                          <a:effectLst/>
                          <a:latin typeface="+mn-lt"/>
                        </a:rPr>
                        <a:t> The ETU is designed to explore the performance scaling envelope and functions of the DAQ system before introduction on the summit.</a:t>
                      </a:r>
                      <a:endParaRPr lang="en-US" sz="900" b="1" i="0" u="none" strike="noStrike" dirty="0">
                        <a:solidFill>
                          <a:schemeClr val="tx1"/>
                        </a:solidFill>
                        <a:effectLst/>
                        <a:latin typeface="+mn-lt"/>
                      </a:endParaRPr>
                    </a:p>
                    <a:p>
                      <a:pPr algn="l" fontAlgn="ctr"/>
                      <a:endParaRPr lang="en-US" sz="900" b="1" i="0" u="none" strike="noStrike" dirty="0">
                        <a:solidFill>
                          <a:schemeClr val="tx1"/>
                        </a:solidFill>
                        <a:effectLst/>
                        <a:latin typeface="Calibri"/>
                      </a:endParaRPr>
                    </a:p>
                  </a:txBody>
                  <a:tcPr marL="68580" marR="68580" marT="2937" marB="0" anchor="ctr">
                    <a:lnL w="6350" cap="flat" cmpd="sng" algn="ctr">
                      <a:solidFill>
                        <a:srgbClr val="000000"/>
                      </a:solidFill>
                      <a:prstDash val="solid"/>
                      <a:round/>
                      <a:headEnd type="none" w="med" len="med"/>
                      <a:tailEnd type="none" w="med" len="med"/>
                    </a:lnL>
                    <a:lnR w="6350" cap="flat" cmpd="sng" algn="ctr">
                      <a:solidFill>
                        <a:srgbClr val="000000"/>
                      </a:solidFill>
                      <a:prstDash val="solid"/>
                      <a:round/>
                      <a:headEnd type="none" w="med" len="med"/>
                      <a:tailEnd type="none" w="med" len="med"/>
                    </a:lnR>
                    <a:lnT w="6350" cap="flat" cmpd="sng" algn="ctr">
                      <a:solidFill>
                        <a:srgbClr val="000000"/>
                      </a:solidFill>
                      <a:prstDash val="solid"/>
                      <a:round/>
                      <a:headEnd type="none" w="med" len="med"/>
                      <a:tailEnd type="none" w="med" len="med"/>
                    </a:lnT>
                    <a:lnB w="6350" cap="flat" cmpd="sng" algn="ctr">
                      <a:solidFill>
                        <a:srgbClr val="000000"/>
                      </a:solidFill>
                      <a:prstDash val="solid"/>
                      <a:round/>
                      <a:headEnd type="none" w="med" len="med"/>
                      <a:tailEnd type="none" w="med" len="med"/>
                    </a:lnB>
                  </a:tcPr>
                </a:tc>
                <a:extLst>
                  <a:ext uri="{0D108BD9-81ED-4DB2-BD59-A6C34878D82A}">
                    <a16:rowId xmlns:a16="http://schemas.microsoft.com/office/drawing/2014/main" val="10001"/>
                  </a:ext>
                </a:extLst>
              </a:tr>
            </a:tbl>
          </a:graphicData>
        </a:graphic>
      </p:graphicFrame>
    </p:spTree>
    <p:extLst>
      <p:ext uri="{BB962C8B-B14F-4D97-AF65-F5344CB8AC3E}">
        <p14:creationId xmlns:p14="http://schemas.microsoft.com/office/powerpoint/2010/main" val="229430926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u="sng" dirty="0"/>
              <a:t>Reviews</a:t>
            </a:r>
          </a:p>
        </p:txBody>
      </p:sp>
      <p:sp>
        <p:nvSpPr>
          <p:cNvPr id="3" name="Content Placeholder 2"/>
          <p:cNvSpPr>
            <a:spLocks noGrp="1"/>
          </p:cNvSpPr>
          <p:nvPr>
            <p:ph sz="quarter" idx="4294967295"/>
          </p:nvPr>
        </p:nvSpPr>
        <p:spPr>
          <a:xfrm>
            <a:off x="1485900" y="800100"/>
            <a:ext cx="6172200" cy="3943350"/>
          </a:xfrm>
          <a:prstGeom prst="rect">
            <a:avLst/>
          </a:prstGeom>
        </p:spPr>
        <p:txBody>
          <a:bodyPr/>
          <a:lstStyle/>
          <a:p>
            <a:r>
              <a:rPr lang="en-US" u="sng" dirty="0"/>
              <a:t>Response to CD-3 Review</a:t>
            </a:r>
            <a:endParaRPr lang="en-US" dirty="0"/>
          </a:p>
          <a:p>
            <a:pPr lvl="1"/>
            <a:r>
              <a:rPr lang="en-US" dirty="0"/>
              <a:t>No DAQ-specific recommendations</a:t>
            </a:r>
          </a:p>
          <a:p>
            <a:r>
              <a:rPr lang="en-US" u="sng" dirty="0"/>
              <a:t>Response to recent Final Design Review</a:t>
            </a:r>
            <a:endParaRPr lang="en-US" dirty="0"/>
          </a:p>
          <a:p>
            <a:pPr lvl="1"/>
            <a:r>
              <a:rPr lang="en-US" dirty="0"/>
              <a:t>DAQ FDR (June 1, 2015)</a:t>
            </a:r>
          </a:p>
          <a:p>
            <a:pPr lvl="1"/>
            <a:r>
              <a:rPr lang="en-US" dirty="0"/>
              <a:t>No Tier 1 action items</a:t>
            </a:r>
          </a:p>
          <a:p>
            <a:endParaRPr lang="en-US" dirty="0"/>
          </a:p>
        </p:txBody>
      </p:sp>
    </p:spTree>
    <p:extLst>
      <p:ext uri="{BB962C8B-B14F-4D97-AF65-F5344CB8AC3E}">
        <p14:creationId xmlns:p14="http://schemas.microsoft.com/office/powerpoint/2010/main" val="106228986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0600" y="133350"/>
            <a:ext cx="6477000" cy="417910"/>
          </a:xfrm>
        </p:spPr>
        <p:txBody>
          <a:bodyPr/>
          <a:lstStyle/>
          <a:p>
            <a:pPr algn="ctr"/>
            <a:r>
              <a:rPr lang="en-US" sz="2000" u="sng" dirty="0"/>
              <a:t>DAQ Baseline Changes since CD-2 (major changes 1)</a:t>
            </a:r>
          </a:p>
        </p:txBody>
      </p:sp>
      <p:sp>
        <p:nvSpPr>
          <p:cNvPr id="3" name="Content Placeholder 2"/>
          <p:cNvSpPr>
            <a:spLocks noGrp="1"/>
          </p:cNvSpPr>
          <p:nvPr>
            <p:ph sz="quarter" idx="4294967295"/>
          </p:nvPr>
        </p:nvSpPr>
        <p:spPr>
          <a:xfrm>
            <a:off x="76200" y="800100"/>
            <a:ext cx="8991600" cy="3943350"/>
          </a:xfrm>
          <a:prstGeom prst="rect">
            <a:avLst/>
          </a:prstGeom>
        </p:spPr>
        <p:txBody>
          <a:bodyPr>
            <a:normAutofit fontScale="92500" lnSpcReduction="10000"/>
          </a:bodyPr>
          <a:lstStyle/>
          <a:p>
            <a:r>
              <a:rPr lang="en-US" dirty="0"/>
              <a:t>BCR-002: Schedule update (Work Sequencing/Resource Allocation)</a:t>
            </a:r>
          </a:p>
          <a:p>
            <a:pPr lvl="1"/>
            <a:r>
              <a:rPr lang="en-US" dirty="0"/>
              <a:t>No Major changes, total Cost change ($150) </a:t>
            </a:r>
          </a:p>
          <a:p>
            <a:r>
              <a:rPr lang="en-US" dirty="0"/>
              <a:t>BCR-011 #2: Schedule update (Work Sequencing)</a:t>
            </a:r>
          </a:p>
          <a:p>
            <a:pPr lvl="1"/>
            <a:r>
              <a:rPr lang="en-US" dirty="0"/>
              <a:t>Re-planned DAQ/CCS V1.0 and V2.0 work going to Science Raft Test Stand 8. </a:t>
            </a:r>
          </a:p>
          <a:p>
            <a:pPr lvl="1"/>
            <a:r>
              <a:rPr lang="en-US" dirty="0"/>
              <a:t>Total Cost change $558</a:t>
            </a:r>
          </a:p>
          <a:p>
            <a:r>
              <a:rPr lang="en-US" dirty="0"/>
              <a:t>BCR-013 #2: Removed DAQ V3.1</a:t>
            </a:r>
          </a:p>
          <a:p>
            <a:pPr lvl="1"/>
            <a:r>
              <a:rPr lang="en-US" dirty="0"/>
              <a:t>DAQ V3.1 no longer an official release version.</a:t>
            </a:r>
          </a:p>
          <a:p>
            <a:pPr lvl="1"/>
            <a:r>
              <a:rPr lang="en-US" dirty="0"/>
              <a:t>Moved all DAQ V3.1 work into DAQ V3.0.</a:t>
            </a:r>
          </a:p>
          <a:p>
            <a:pPr lvl="1"/>
            <a:r>
              <a:rPr lang="en-US" dirty="0"/>
              <a:t>Total Cost change $998  </a:t>
            </a:r>
          </a:p>
          <a:p>
            <a:r>
              <a:rPr lang="en-US" dirty="0"/>
              <a:t>BCR-031 #3 DAQ Re-plan</a:t>
            </a:r>
          </a:p>
          <a:p>
            <a:pPr lvl="1"/>
            <a:r>
              <a:rPr lang="en-US" dirty="0"/>
              <a:t>Total Cost change $8,099</a:t>
            </a:r>
          </a:p>
          <a:p>
            <a:pPr marL="0" indent="0">
              <a:buNone/>
            </a:pPr>
            <a:endParaRPr lang="en-US" dirty="0"/>
          </a:p>
          <a:p>
            <a:endParaRPr lang="en-US" dirty="0"/>
          </a:p>
          <a:p>
            <a:endParaRPr lang="en-US" dirty="0"/>
          </a:p>
        </p:txBody>
      </p:sp>
    </p:spTree>
    <p:extLst>
      <p:ext uri="{BB962C8B-B14F-4D97-AF65-F5344CB8AC3E}">
        <p14:creationId xmlns:p14="http://schemas.microsoft.com/office/powerpoint/2010/main" val="718883018"/>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90600" y="133350"/>
            <a:ext cx="6400800" cy="417910"/>
          </a:xfrm>
        </p:spPr>
        <p:txBody>
          <a:bodyPr/>
          <a:lstStyle/>
          <a:p>
            <a:pPr algn="ctr"/>
            <a:r>
              <a:rPr lang="en-US" sz="2000" u="sng" dirty="0"/>
              <a:t>DAQ Baseline Changes since CD-2 (Major changes 2)</a:t>
            </a:r>
          </a:p>
        </p:txBody>
      </p:sp>
      <p:sp>
        <p:nvSpPr>
          <p:cNvPr id="3" name="Content Placeholder 2"/>
          <p:cNvSpPr>
            <a:spLocks noGrp="1"/>
          </p:cNvSpPr>
          <p:nvPr>
            <p:ph sz="quarter" idx="4294967295"/>
          </p:nvPr>
        </p:nvSpPr>
        <p:spPr>
          <a:xfrm>
            <a:off x="76200" y="666750"/>
            <a:ext cx="8991600" cy="4191000"/>
          </a:xfrm>
          <a:prstGeom prst="rect">
            <a:avLst/>
          </a:prstGeom>
        </p:spPr>
        <p:txBody>
          <a:bodyPr>
            <a:normAutofit fontScale="85000" lnSpcReduction="20000"/>
          </a:bodyPr>
          <a:lstStyle/>
          <a:p>
            <a:r>
              <a:rPr lang="en-US" dirty="0"/>
              <a:t>BCR-056 #2 DAQ SATA Firmware</a:t>
            </a:r>
          </a:p>
          <a:p>
            <a:pPr lvl="1"/>
            <a:r>
              <a:rPr lang="en-US" dirty="0"/>
              <a:t>Labor required more effort then planned</a:t>
            </a:r>
          </a:p>
          <a:p>
            <a:pPr lvl="1"/>
            <a:r>
              <a:rPr lang="en-US" dirty="0"/>
              <a:t>Total Cost change $44,367</a:t>
            </a:r>
          </a:p>
          <a:p>
            <a:r>
              <a:rPr lang="en-US" dirty="0"/>
              <a:t>BCR-066 #2 COB Hardware Components</a:t>
            </a:r>
          </a:p>
          <a:p>
            <a:pPr lvl="1"/>
            <a:r>
              <a:rPr lang="en-US" dirty="0"/>
              <a:t>Total Cost change $105,358</a:t>
            </a:r>
          </a:p>
          <a:p>
            <a:r>
              <a:rPr lang="en-US" dirty="0"/>
              <a:t>BCR-070 #1 DAQ Guiding Data System</a:t>
            </a:r>
          </a:p>
          <a:p>
            <a:pPr lvl="1"/>
            <a:r>
              <a:rPr lang="en-US" dirty="0"/>
              <a:t>New scope added to DAQ WBS</a:t>
            </a:r>
          </a:p>
          <a:p>
            <a:pPr lvl="1"/>
            <a:r>
              <a:rPr lang="en-US" dirty="0"/>
              <a:t>Total Cost change $168,397</a:t>
            </a:r>
          </a:p>
          <a:p>
            <a:r>
              <a:rPr lang="en-US" dirty="0"/>
              <a:t>BCR-081 #1 DAQ Programming of REB FPGA</a:t>
            </a:r>
          </a:p>
          <a:p>
            <a:pPr lvl="1"/>
            <a:r>
              <a:rPr lang="en-US" dirty="0"/>
              <a:t>New scope added to DAQ WBS (multi-boot support)</a:t>
            </a:r>
          </a:p>
          <a:p>
            <a:pPr lvl="1"/>
            <a:r>
              <a:rPr lang="en-US" dirty="0"/>
              <a:t>Total Cost change $76,590</a:t>
            </a:r>
          </a:p>
          <a:p>
            <a:r>
              <a:rPr lang="en-US" dirty="0"/>
              <a:t>BCR-081 #2 DAQ New Layout for the COB</a:t>
            </a:r>
          </a:p>
          <a:p>
            <a:pPr lvl="1"/>
            <a:r>
              <a:rPr lang="en-US" dirty="0"/>
              <a:t>New scope added to WBS (add 32 port switch to COB)</a:t>
            </a:r>
          </a:p>
          <a:p>
            <a:pPr lvl="1"/>
            <a:r>
              <a:rPr lang="en-US" dirty="0"/>
              <a:t>Total Cost change $70,668</a:t>
            </a:r>
          </a:p>
          <a:p>
            <a:pPr marL="0" indent="0">
              <a:buNone/>
            </a:pPr>
            <a:endParaRPr lang="en-US" dirty="0"/>
          </a:p>
          <a:p>
            <a:endParaRPr lang="en-US" dirty="0"/>
          </a:p>
          <a:p>
            <a:endParaRPr lang="en-US" dirty="0"/>
          </a:p>
        </p:txBody>
      </p:sp>
    </p:spTree>
    <p:extLst>
      <p:ext uri="{BB962C8B-B14F-4D97-AF65-F5344CB8AC3E}">
        <p14:creationId xmlns:p14="http://schemas.microsoft.com/office/powerpoint/2010/main" val="741858392"/>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33350"/>
            <a:ext cx="6553200" cy="417910"/>
          </a:xfrm>
        </p:spPr>
        <p:txBody>
          <a:bodyPr/>
          <a:lstStyle/>
          <a:p>
            <a:pPr algn="ctr"/>
            <a:r>
              <a:rPr lang="en-US" u="sng" dirty="0"/>
              <a:t>DAQ Baseline Changes since CD-2 (rate updates)</a:t>
            </a:r>
          </a:p>
        </p:txBody>
      </p:sp>
      <p:sp>
        <p:nvSpPr>
          <p:cNvPr id="3" name="Content Placeholder 2"/>
          <p:cNvSpPr>
            <a:spLocks noGrp="1"/>
          </p:cNvSpPr>
          <p:nvPr>
            <p:ph sz="quarter" idx="4294967295"/>
          </p:nvPr>
        </p:nvSpPr>
        <p:spPr>
          <a:xfrm>
            <a:off x="76200" y="666750"/>
            <a:ext cx="8991600" cy="4191000"/>
          </a:xfrm>
          <a:prstGeom prst="rect">
            <a:avLst/>
          </a:prstGeom>
        </p:spPr>
        <p:txBody>
          <a:bodyPr>
            <a:normAutofit fontScale="92500" lnSpcReduction="20000"/>
          </a:bodyPr>
          <a:lstStyle/>
          <a:p>
            <a:r>
              <a:rPr lang="en-US" dirty="0"/>
              <a:t>BCR-001: FY15 Rate update</a:t>
            </a:r>
          </a:p>
          <a:p>
            <a:pPr lvl="1"/>
            <a:r>
              <a:rPr lang="en-US" dirty="0"/>
              <a:t>No Major changes, total cost change ($12786)</a:t>
            </a:r>
          </a:p>
          <a:p>
            <a:r>
              <a:rPr lang="en-US" dirty="0"/>
              <a:t>BCR-021 #3: FY16 Rate update</a:t>
            </a:r>
          </a:p>
          <a:p>
            <a:pPr lvl="1"/>
            <a:r>
              <a:rPr lang="en-US" dirty="0"/>
              <a:t>No Major changes, total cost change $15,807</a:t>
            </a:r>
          </a:p>
          <a:p>
            <a:r>
              <a:rPr lang="en-US" dirty="0"/>
              <a:t>BCR-039 LSST Camera Re-org</a:t>
            </a:r>
          </a:p>
          <a:p>
            <a:pPr lvl="1"/>
            <a:r>
              <a:rPr lang="en-US" dirty="0"/>
              <a:t>No Major changes, total cost change ($16,563)</a:t>
            </a:r>
          </a:p>
          <a:p>
            <a:r>
              <a:rPr lang="en-US" dirty="0"/>
              <a:t>BCR-044 January 2017 FY17 Rate Update</a:t>
            </a:r>
          </a:p>
          <a:p>
            <a:pPr lvl="1"/>
            <a:r>
              <a:rPr lang="en-US" dirty="0"/>
              <a:t>No Major changes, total cost change $20,790</a:t>
            </a:r>
          </a:p>
          <a:p>
            <a:r>
              <a:rPr lang="en-US" dirty="0"/>
              <a:t>BCR-067 FY18 Rate Updates</a:t>
            </a:r>
          </a:p>
          <a:p>
            <a:pPr lvl="1"/>
            <a:r>
              <a:rPr lang="en-US" dirty="0"/>
              <a:t>No Major changes, total cost change $4,092</a:t>
            </a:r>
          </a:p>
          <a:p>
            <a:r>
              <a:rPr lang="en-US" dirty="0"/>
              <a:t>BCR-083 FY19 Rate Updates</a:t>
            </a:r>
          </a:p>
          <a:p>
            <a:pPr lvl="1"/>
            <a:r>
              <a:rPr lang="en-US" dirty="0"/>
              <a:t>No Major changes, total cost change $5,558</a:t>
            </a:r>
          </a:p>
          <a:p>
            <a:pPr lvl="1"/>
            <a:endParaRPr lang="en-US" dirty="0"/>
          </a:p>
          <a:p>
            <a:endParaRPr lang="en-US" dirty="0"/>
          </a:p>
          <a:p>
            <a:pPr marL="0" indent="0">
              <a:buNone/>
            </a:pPr>
            <a:endParaRPr lang="en-US" dirty="0"/>
          </a:p>
          <a:p>
            <a:endParaRPr lang="en-US" dirty="0"/>
          </a:p>
        </p:txBody>
      </p:sp>
    </p:spTree>
    <p:extLst>
      <p:ext uri="{BB962C8B-B14F-4D97-AF65-F5344CB8AC3E}">
        <p14:creationId xmlns:p14="http://schemas.microsoft.com/office/powerpoint/2010/main" val="1329293212"/>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133350"/>
            <a:ext cx="7239000" cy="417910"/>
          </a:xfrm>
        </p:spPr>
        <p:txBody>
          <a:bodyPr/>
          <a:lstStyle/>
          <a:p>
            <a:pPr algn="ctr"/>
            <a:r>
              <a:rPr lang="en-US" sz="2000" u="sng" dirty="0"/>
              <a:t>DAQ Baseline Changes since CD-2 (planning packages 1)</a:t>
            </a:r>
          </a:p>
        </p:txBody>
      </p:sp>
      <p:sp>
        <p:nvSpPr>
          <p:cNvPr id="3" name="Content Placeholder 2"/>
          <p:cNvSpPr>
            <a:spLocks noGrp="1"/>
          </p:cNvSpPr>
          <p:nvPr>
            <p:ph sz="quarter" idx="4294967295"/>
          </p:nvPr>
        </p:nvSpPr>
        <p:spPr>
          <a:xfrm>
            <a:off x="152400" y="666750"/>
            <a:ext cx="8686800" cy="4114800"/>
          </a:xfrm>
          <a:prstGeom prst="rect">
            <a:avLst/>
          </a:prstGeom>
        </p:spPr>
        <p:txBody>
          <a:bodyPr>
            <a:normAutofit fontScale="92500" lnSpcReduction="20000"/>
          </a:bodyPr>
          <a:lstStyle/>
          <a:p>
            <a:r>
              <a:rPr lang="en-US" dirty="0"/>
              <a:t>BCR-022 #1: Planning Package Schedule update</a:t>
            </a:r>
          </a:p>
          <a:p>
            <a:pPr lvl="1"/>
            <a:r>
              <a:rPr lang="en-US" dirty="0"/>
              <a:t>No Major changes, total Cost change $10,075</a:t>
            </a:r>
          </a:p>
          <a:p>
            <a:r>
              <a:rPr lang="en-US" dirty="0"/>
              <a:t>BCR-024 #2: Planning Package Schedule update</a:t>
            </a:r>
          </a:p>
          <a:p>
            <a:pPr lvl="1"/>
            <a:r>
              <a:rPr lang="en-US" dirty="0"/>
              <a:t>No Major changes, total Cost change $2,588 </a:t>
            </a:r>
          </a:p>
          <a:p>
            <a:r>
              <a:rPr lang="en-US" dirty="0"/>
              <a:t>BCR-028 #7: Planning Package Schedule update</a:t>
            </a:r>
          </a:p>
          <a:p>
            <a:pPr lvl="1"/>
            <a:r>
              <a:rPr lang="en-US" dirty="0"/>
              <a:t>No Major changes, total Cost change $8,099</a:t>
            </a:r>
          </a:p>
          <a:p>
            <a:r>
              <a:rPr lang="en-US" dirty="0"/>
              <a:t>BCR-031 #4 Planning Package Updates</a:t>
            </a:r>
          </a:p>
          <a:p>
            <a:pPr lvl="1"/>
            <a:r>
              <a:rPr lang="en-US" dirty="0"/>
              <a:t>No Major changes, total Cost change $19,064</a:t>
            </a:r>
          </a:p>
          <a:p>
            <a:r>
              <a:rPr lang="en-US" dirty="0"/>
              <a:t>BCR-041 #3 Planning Package Updates</a:t>
            </a:r>
          </a:p>
          <a:p>
            <a:pPr lvl="1"/>
            <a:r>
              <a:rPr lang="en-US" dirty="0"/>
              <a:t>No Major changes, total Cost change $1,493</a:t>
            </a:r>
          </a:p>
          <a:p>
            <a:r>
              <a:rPr lang="en-US" dirty="0"/>
              <a:t>BCR-047 #3 Planning Package Updates</a:t>
            </a:r>
          </a:p>
          <a:p>
            <a:pPr lvl="1"/>
            <a:r>
              <a:rPr lang="en-US" dirty="0"/>
              <a:t>No Major changes, total Cost change $1,952</a:t>
            </a:r>
          </a:p>
        </p:txBody>
      </p:sp>
    </p:spTree>
    <p:extLst>
      <p:ext uri="{BB962C8B-B14F-4D97-AF65-F5344CB8AC3E}">
        <p14:creationId xmlns:p14="http://schemas.microsoft.com/office/powerpoint/2010/main" val="1593938561"/>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133350"/>
            <a:ext cx="7239000" cy="417910"/>
          </a:xfrm>
        </p:spPr>
        <p:txBody>
          <a:bodyPr/>
          <a:lstStyle/>
          <a:p>
            <a:pPr algn="ctr"/>
            <a:r>
              <a:rPr lang="en-US" sz="2000" u="sng" dirty="0"/>
              <a:t>DAQ Baseline Changes since CD-2 (planning packages 2)</a:t>
            </a:r>
          </a:p>
        </p:txBody>
      </p:sp>
      <p:sp>
        <p:nvSpPr>
          <p:cNvPr id="3" name="Content Placeholder 2"/>
          <p:cNvSpPr>
            <a:spLocks noGrp="1"/>
          </p:cNvSpPr>
          <p:nvPr>
            <p:ph sz="quarter" idx="4294967295"/>
          </p:nvPr>
        </p:nvSpPr>
        <p:spPr>
          <a:xfrm>
            <a:off x="152400" y="666750"/>
            <a:ext cx="8686800" cy="4191000"/>
          </a:xfrm>
          <a:prstGeom prst="rect">
            <a:avLst/>
          </a:prstGeom>
        </p:spPr>
        <p:txBody>
          <a:bodyPr>
            <a:normAutofit lnSpcReduction="10000"/>
          </a:bodyPr>
          <a:lstStyle/>
          <a:p>
            <a:r>
              <a:rPr lang="en-US" dirty="0"/>
              <a:t>BCR-054 #3 Planning Package Updates</a:t>
            </a:r>
          </a:p>
          <a:p>
            <a:pPr lvl="1"/>
            <a:r>
              <a:rPr lang="en-US" dirty="0"/>
              <a:t>No Major changes, total Cost change $966</a:t>
            </a:r>
          </a:p>
          <a:p>
            <a:r>
              <a:rPr lang="en-US" dirty="0"/>
              <a:t>BCR-059 #3 Planning Package Updates</a:t>
            </a:r>
          </a:p>
          <a:p>
            <a:pPr lvl="1"/>
            <a:r>
              <a:rPr lang="en-US" dirty="0"/>
              <a:t>No Major changes, total Cost change $291</a:t>
            </a:r>
          </a:p>
          <a:p>
            <a:r>
              <a:rPr lang="en-US" dirty="0"/>
              <a:t>BCR-061 #5 Planning Package Updates</a:t>
            </a:r>
          </a:p>
          <a:p>
            <a:pPr lvl="1"/>
            <a:r>
              <a:rPr lang="en-US" dirty="0"/>
              <a:t>No Major changes, total Cost change $0</a:t>
            </a:r>
          </a:p>
          <a:p>
            <a:r>
              <a:rPr lang="en-US" dirty="0"/>
              <a:t>BCR-072 #5 Planning Package Updates</a:t>
            </a:r>
          </a:p>
          <a:p>
            <a:pPr lvl="1"/>
            <a:r>
              <a:rPr lang="en-US" dirty="0"/>
              <a:t>No Major changes, total Cost change $0</a:t>
            </a:r>
          </a:p>
          <a:p>
            <a:r>
              <a:rPr lang="en-US" dirty="0"/>
              <a:t>BCR-074 #1 Planning Package Updates</a:t>
            </a:r>
          </a:p>
          <a:p>
            <a:pPr lvl="1"/>
            <a:r>
              <a:rPr lang="en-US" dirty="0"/>
              <a:t>No Major changes, total Cost change ($164)</a:t>
            </a:r>
          </a:p>
        </p:txBody>
      </p:sp>
    </p:spTree>
    <p:extLst>
      <p:ext uri="{BB962C8B-B14F-4D97-AF65-F5344CB8AC3E}">
        <p14:creationId xmlns:p14="http://schemas.microsoft.com/office/powerpoint/2010/main" val="3888363486"/>
      </p:ext>
    </p:extLst>
  </p:cSld>
  <p:clrMapOvr>
    <a:masterClrMapping/>
  </p:clrMapOvr>
</p:sld>
</file>

<file path=ppt/theme/theme1.xml><?xml version="1.0" encoding="utf-8"?>
<a:theme xmlns:a="http://schemas.openxmlformats.org/drawingml/2006/main" name="Legacy 169 JSR2017">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2">
            <a:lumMod val="75000"/>
          </a:schemeClr>
        </a:solidFill>
        <a:ln>
          <a:noFill/>
        </a:ln>
        <a:effectLst/>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ln cap="rnd">
          <a:solidFill>
            <a:schemeClr val="accent2">
              <a:lumMod val="75000"/>
            </a:schemeClr>
          </a:solidFill>
          <a:prstDash val="solid"/>
          <a:headEnd type="none"/>
          <a:tailEnd type="triangle" w="lg" len="lg"/>
        </a:ln>
        <a:effectLst/>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Document-25506 (5)</Template>
  <TotalTime>2870</TotalTime>
  <Words>4683</Words>
  <Application>Microsoft Macintosh PowerPoint</Application>
  <PresentationFormat>On-screen Show (16:9)</PresentationFormat>
  <Paragraphs>815</Paragraphs>
  <Slides>55</Slides>
  <Notes>9</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55</vt:i4>
      </vt:variant>
    </vt:vector>
  </HeadingPairs>
  <TitlesOfParts>
    <vt:vector size="61" baseType="lpstr">
      <vt:lpstr>Arial</vt:lpstr>
      <vt:lpstr>Calibri</vt:lpstr>
      <vt:lpstr>Lucida Grande</vt:lpstr>
      <vt:lpstr>Times New Roman</vt:lpstr>
      <vt:lpstr>Wingdings</vt:lpstr>
      <vt:lpstr>Legacy 169 JSR2017</vt:lpstr>
      <vt:lpstr>LSST Camera DAQ Acquisition System (DAQ) Status  Michael Huffer (SLAC) LSST Camera DAQ System Manager  NSF/DOE Joint Status Review August 27–30, 2019</vt:lpstr>
      <vt:lpstr>Outline</vt:lpstr>
      <vt:lpstr>The DAQ  both acquires &amp; buffers image data</vt:lpstr>
      <vt:lpstr>The DAQ’s major components and  its clients</vt:lpstr>
      <vt:lpstr>An aside (The Camera’s FPA by the numbers)</vt:lpstr>
      <vt:lpstr>Acquired data buffered for as long as seven days</vt:lpstr>
      <vt:lpstr> Block diagram of the DAQ System</vt:lpstr>
      <vt:lpstr>Hardware/firmware</vt:lpstr>
      <vt:lpstr>The  REB (Raft-Electronics-Board) and its FPGA</vt:lpstr>
      <vt:lpstr>The SCI (Source-Communication-Interface)</vt:lpstr>
      <vt:lpstr>Cables between SCI &amp; OTM</vt:lpstr>
      <vt:lpstr>The OTM (Optical-Transition-Module)</vt:lpstr>
      <vt:lpstr>Fiber run between Camera &amp; Observatory computer room </vt:lpstr>
      <vt:lpstr>Camera Telescope Interface</vt:lpstr>
      <vt:lpstr>Camera Telescope Interface</vt:lpstr>
      <vt:lpstr>The CDS (Camera-Data-System) is an ATCA shelf</vt:lpstr>
      <vt:lpstr>ATCA 14 Slot Full-Mesh Shelf</vt:lpstr>
      <vt:lpstr>Cluster-On-Board (COB)</vt:lpstr>
      <vt:lpstr>The Reconfigurable-Cluster-Element (RCE)</vt:lpstr>
      <vt:lpstr>FPA-RTM</vt:lpstr>
      <vt:lpstr>SSD-RTM</vt:lpstr>
      <vt:lpstr>Software</vt:lpstr>
      <vt:lpstr>The bucket is the unit in which data are stored</vt:lpstr>
      <vt:lpstr>The sources of an image are stored in parallel </vt:lpstr>
      <vt:lpstr>Software Services</vt:lpstr>
      <vt:lpstr>A service follows  a Client/Server pattern</vt:lpstr>
      <vt:lpstr>Technical status</vt:lpstr>
      <vt:lpstr>Status (major hardware/firmware blocks)</vt:lpstr>
      <vt:lpstr>Status (System Software)</vt:lpstr>
      <vt:lpstr>Status (Engineering-Test-Unit (ETU))</vt:lpstr>
      <vt:lpstr>Status (SCI board)</vt:lpstr>
      <vt:lpstr>Support for camera &amp; project development</vt:lpstr>
      <vt:lpstr>Programmatic Status</vt:lpstr>
      <vt:lpstr>Organization chart</vt:lpstr>
      <vt:lpstr>DAQ Performance as of May 2019</vt:lpstr>
      <vt:lpstr>DAQ performance trend</vt:lpstr>
      <vt:lpstr> DAQ Variance Analysis</vt:lpstr>
      <vt:lpstr>DAQ Estimate to complete status</vt:lpstr>
      <vt:lpstr>Definition of Risk and Risk Analysis </vt:lpstr>
      <vt:lpstr>Standardized risk management processes used to manage DAQ risks</vt:lpstr>
      <vt:lpstr>Hazard Overview</vt:lpstr>
      <vt:lpstr>DAQ Hazards</vt:lpstr>
      <vt:lpstr>Transition to commissioning &amp; operations</vt:lpstr>
      <vt:lpstr>Summary</vt:lpstr>
      <vt:lpstr>End of Presentation</vt:lpstr>
      <vt:lpstr>Supporting Material</vt:lpstr>
      <vt:lpstr>Key Documents are available on “Additional Docs” Tab in Confluence</vt:lpstr>
      <vt:lpstr>DAQ WBS (Management + Hardware)</vt:lpstr>
      <vt:lpstr>DAQ WBS (Management + Hardware)</vt:lpstr>
      <vt:lpstr>Reviews</vt:lpstr>
      <vt:lpstr>DAQ Baseline Changes since CD-2 (major changes 1)</vt:lpstr>
      <vt:lpstr>DAQ Baseline Changes since CD-2 (Major changes 2)</vt:lpstr>
      <vt:lpstr>DAQ Baseline Changes since CD-2 (rate updates)</vt:lpstr>
      <vt:lpstr>DAQ Baseline Changes since CD-2 (planning packages 1)</vt:lpstr>
      <vt:lpstr>DAQ Baseline Changes since CD-2 (planning packages 2)</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Title of Presentation  Name of Presenter Title of Presenter &amp; Affiliation  NSF/DOE Joint Status Review Date in long format</dc:title>
  <dc:creator>Ranpal Gill</dc:creator>
  <cp:lastModifiedBy>Microsoft Office User</cp:lastModifiedBy>
  <cp:revision>95</cp:revision>
  <cp:lastPrinted>2019-07-25T22:16:16Z</cp:lastPrinted>
  <dcterms:created xsi:type="dcterms:W3CDTF">2018-04-26T20:33:17Z</dcterms:created>
  <dcterms:modified xsi:type="dcterms:W3CDTF">2019-07-27T17:30:54Z</dcterms:modified>
</cp:coreProperties>
</file>