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1"/>
  </p:notesMasterIdLst>
  <p:sldIdLst>
    <p:sldId id="257" r:id="rId2"/>
    <p:sldId id="265" r:id="rId3"/>
    <p:sldId id="266" r:id="rId4"/>
    <p:sldId id="838" r:id="rId5"/>
    <p:sldId id="839" r:id="rId6"/>
    <p:sldId id="840" r:id="rId7"/>
    <p:sldId id="841" r:id="rId8"/>
    <p:sldId id="842" r:id="rId9"/>
    <p:sldId id="390" r:id="rId10"/>
    <p:sldId id="843" r:id="rId11"/>
    <p:sldId id="844" r:id="rId12"/>
    <p:sldId id="845" r:id="rId13"/>
    <p:sldId id="846" r:id="rId14"/>
    <p:sldId id="847" r:id="rId15"/>
    <p:sldId id="863" r:id="rId16"/>
    <p:sldId id="268" r:id="rId17"/>
    <p:sldId id="271" r:id="rId18"/>
    <p:sldId id="848" r:id="rId19"/>
    <p:sldId id="850" r:id="rId20"/>
    <p:sldId id="849" r:id="rId21"/>
    <p:sldId id="851" r:id="rId22"/>
    <p:sldId id="708" r:id="rId23"/>
    <p:sldId id="709" r:id="rId24"/>
    <p:sldId id="852" r:id="rId25"/>
    <p:sldId id="853" r:id="rId26"/>
    <p:sldId id="831" r:id="rId27"/>
    <p:sldId id="713" r:id="rId28"/>
    <p:sldId id="854" r:id="rId29"/>
    <p:sldId id="855" r:id="rId30"/>
    <p:sldId id="856" r:id="rId31"/>
    <p:sldId id="857" r:id="rId32"/>
    <p:sldId id="864" r:id="rId33"/>
    <p:sldId id="714" r:id="rId34"/>
    <p:sldId id="865" r:id="rId35"/>
    <p:sldId id="833" r:id="rId36"/>
    <p:sldId id="859" r:id="rId37"/>
    <p:sldId id="860" r:id="rId38"/>
    <p:sldId id="861" r:id="rId39"/>
    <p:sldId id="862"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01" autoAdjust="0"/>
    <p:restoredTop sz="94660"/>
  </p:normalViewPr>
  <p:slideViewPr>
    <p:cSldViewPr>
      <p:cViewPr varScale="1">
        <p:scale>
          <a:sx n="164" d="100"/>
          <a:sy n="164" d="100"/>
        </p:scale>
        <p:origin x="348" y="16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251CE6-D8FA-8B4F-9171-0E74411A18AB}" type="datetimeFigureOut">
              <a:rPr lang="en-US" smtClean="0"/>
              <a:t>7/29/2019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797BD-0351-BA47-94F8-DCB2E288DF17}" type="slidenum">
              <a:rPr lang="en-US" smtClean="0"/>
              <a:t>‹N°›</a:t>
            </a:fld>
            <a:endParaRPr lang="en-US"/>
          </a:p>
        </p:txBody>
      </p:sp>
    </p:spTree>
    <p:extLst>
      <p:ext uri="{BB962C8B-B14F-4D97-AF65-F5344CB8AC3E}">
        <p14:creationId xmlns:p14="http://schemas.microsoft.com/office/powerpoint/2010/main" val="13732247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endParaRPr lang="en-US">
              <a:latin typeface="Arial" charset="0"/>
              <a:ea typeface="ＭＳ Ｐゴシック" pitchFamily="34" charset="-128"/>
            </a:endParaRPr>
          </a:p>
        </p:txBody>
      </p:sp>
    </p:spTree>
    <p:extLst>
      <p:ext uri="{BB962C8B-B14F-4D97-AF65-F5344CB8AC3E}">
        <p14:creationId xmlns:p14="http://schemas.microsoft.com/office/powerpoint/2010/main" val="178458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AF1A68-9488-4ED3-B5BB-4A92097A9374}" type="slidenum">
              <a:rPr lang="en-US" smtClean="0"/>
              <a:pPr/>
              <a:t>36</a:t>
            </a:fld>
            <a:endParaRPr lang="en-US" dirty="0"/>
          </a:p>
        </p:txBody>
      </p:sp>
    </p:spTree>
    <p:extLst>
      <p:ext uri="{BB962C8B-B14F-4D97-AF65-F5344CB8AC3E}">
        <p14:creationId xmlns:p14="http://schemas.microsoft.com/office/powerpoint/2010/main" val="2932319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Main Title Layout">
    <p:spTree>
      <p:nvGrpSpPr>
        <p:cNvPr id="1" name=""/>
        <p:cNvGrpSpPr/>
        <p:nvPr/>
      </p:nvGrpSpPr>
      <p:grpSpPr>
        <a:xfrm>
          <a:off x="0" y="0"/>
          <a:ext cx="0" cy="0"/>
          <a:chOff x="0" y="0"/>
          <a:chExt cx="0" cy="0"/>
        </a:xfrm>
      </p:grpSpPr>
      <p:pic>
        <p:nvPicPr>
          <p:cNvPr id="9" name="Picture 8" descr="Tele11-201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itle 1"/>
          <p:cNvSpPr>
            <a:spLocks noGrp="1"/>
          </p:cNvSpPr>
          <p:nvPr>
            <p:ph type="ctrTitle"/>
          </p:nvPr>
        </p:nvSpPr>
        <p:spPr>
          <a:xfrm>
            <a:off x="685800" y="886327"/>
            <a:ext cx="7772400" cy="2334872"/>
          </a:xfrm>
        </p:spPr>
        <p:txBody>
          <a:bodyPr/>
          <a:lstStyle>
            <a:lvl1pPr algn="r">
              <a:defRPr b="1">
                <a:solidFill>
                  <a:schemeClr val="tx2"/>
                </a:solidFill>
              </a:defRPr>
            </a:lvl1pPr>
          </a:lstStyle>
          <a:p>
            <a:r>
              <a:rPr lang="en-US"/>
              <a:t>Click to edit Master title style</a:t>
            </a:r>
            <a:endParaRPr lang="en-US" dirty="0"/>
          </a:p>
        </p:txBody>
      </p:sp>
      <p:sp>
        <p:nvSpPr>
          <p:cNvPr id="6" name="TextBox 5"/>
          <p:cNvSpPr txBox="1"/>
          <p:nvPr/>
        </p:nvSpPr>
        <p:spPr>
          <a:xfrm>
            <a:off x="457200" y="4877860"/>
            <a:ext cx="8229600" cy="246221"/>
          </a:xfrm>
          <a:prstGeom prst="rect">
            <a:avLst/>
          </a:prstGeom>
          <a:noFill/>
        </p:spPr>
        <p:txBody>
          <a:bodyPr>
            <a:spAutoFit/>
          </a:bodyPr>
          <a:lstStyle/>
          <a:p>
            <a:pPr algn="ctr">
              <a:defRPr/>
            </a:pPr>
            <a:r>
              <a:rPr lang="en-US" sz="1000" dirty="0">
                <a:solidFill>
                  <a:schemeClr val="bg1"/>
                </a:solidFill>
                <a:latin typeface="Calibri" charset="0"/>
              </a:rPr>
              <a:t>Joint Status Review • Tucson • </a:t>
            </a:r>
            <a:r>
              <a:rPr lang="en-US" sz="1000" baseline="0" dirty="0">
                <a:solidFill>
                  <a:schemeClr val="bg1"/>
                </a:solidFill>
                <a:latin typeface="Calibri" charset="0"/>
              </a:rPr>
              <a:t>August 27th – 30th</a:t>
            </a:r>
            <a:endParaRPr lang="en-US" sz="1000" dirty="0">
              <a:solidFill>
                <a:schemeClr val="bg1"/>
              </a:solidFill>
              <a:latin typeface="Calibri" charset="0"/>
            </a:endParaRPr>
          </a:p>
        </p:txBody>
      </p:sp>
      <p:pic>
        <p:nvPicPr>
          <p:cNvPr id="7" name="Picture 10" descr="LogoW-ShadowTransBac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Layout">
    <p:spTree>
      <p:nvGrpSpPr>
        <p:cNvPr id="1" name=""/>
        <p:cNvGrpSpPr/>
        <p:nvPr/>
      </p:nvGrpSpPr>
      <p:grpSpPr>
        <a:xfrm>
          <a:off x="0" y="0"/>
          <a:ext cx="0" cy="0"/>
          <a:chOff x="0" y="0"/>
          <a:chExt cx="0" cy="0"/>
        </a:xfrm>
      </p:grpSpPr>
      <p:cxnSp>
        <p:nvCxnSpPr>
          <p:cNvPr id="8" name="Straight Connector 7"/>
          <p:cNvCxnSpPr>
            <a:cxnSpLocks noChangeShapeType="1"/>
          </p:cNvCxnSpPr>
          <p:nvPr/>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3" name="Title 1"/>
          <p:cNvSpPr>
            <a:spLocks noGrp="1"/>
          </p:cNvSpPr>
          <p:nvPr>
            <p:ph type="title"/>
          </p:nvPr>
        </p:nvSpPr>
        <p:spPr>
          <a:xfrm>
            <a:off x="1733550" y="133350"/>
            <a:ext cx="5676900" cy="417910"/>
          </a:xfrm>
        </p:spPr>
        <p:txBody>
          <a:bodyPr/>
          <a:lstStyle/>
          <a:p>
            <a:r>
              <a:rPr lang="en-US"/>
              <a:t>Click to edit Master title style</a:t>
            </a:r>
          </a:p>
        </p:txBody>
      </p:sp>
      <p:pic>
        <p:nvPicPr>
          <p:cNvPr id="14"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152400" y="67516"/>
            <a:ext cx="810260" cy="625856"/>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Layout">
    <p:spTree>
      <p:nvGrpSpPr>
        <p:cNvPr id="1" name=""/>
        <p:cNvGrpSpPr/>
        <p:nvPr/>
      </p:nvGrpSpPr>
      <p:grpSpPr>
        <a:xfrm>
          <a:off x="0" y="0"/>
          <a:ext cx="0" cy="0"/>
          <a:chOff x="0" y="0"/>
          <a:chExt cx="0" cy="0"/>
        </a:xfrm>
      </p:grpSpPr>
      <p:grpSp>
        <p:nvGrpSpPr>
          <p:cNvPr id="7" name="Group 6"/>
          <p:cNvGrpSpPr/>
          <p:nvPr userDrawn="1"/>
        </p:nvGrpSpPr>
        <p:grpSpPr>
          <a:xfrm>
            <a:off x="66676" y="-19050"/>
            <a:ext cx="9028113" cy="836371"/>
            <a:chOff x="66676" y="-19050"/>
            <a:chExt cx="9028113" cy="836371"/>
          </a:xfrm>
        </p:grpSpPr>
        <p:pic>
          <p:nvPicPr>
            <p:cNvPr id="8" name="Picture 10" descr="LogoW-ShadowTransBac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9" name="Straight Connector 8"/>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0" name="Title 1"/>
          <p:cNvSpPr>
            <a:spLocks noGrp="1"/>
          </p:cNvSpPr>
          <p:nvPr>
            <p:ph type="title"/>
          </p:nvPr>
        </p:nvSpPr>
        <p:spPr>
          <a:xfrm>
            <a:off x="1790700" y="133350"/>
            <a:ext cx="5562600" cy="417910"/>
          </a:xfrm>
        </p:spPr>
        <p:txBody>
          <a:bodyPr/>
          <a:lstStyle/>
          <a:p>
            <a:r>
              <a:rPr lang="en-US"/>
              <a:t>Click to edit Master title style</a:t>
            </a:r>
          </a:p>
        </p:txBody>
      </p:sp>
      <p:pic>
        <p:nvPicPr>
          <p:cNvPr id="11"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Layout">
    <p:spTree>
      <p:nvGrpSpPr>
        <p:cNvPr id="1" name=""/>
        <p:cNvGrpSpPr/>
        <p:nvPr/>
      </p:nvGrpSpPr>
      <p:grpSpPr>
        <a:xfrm>
          <a:off x="0" y="0"/>
          <a:ext cx="0" cy="0"/>
          <a:chOff x="0" y="0"/>
          <a:chExt cx="0" cy="0"/>
        </a:xfrm>
      </p:grpSpPr>
      <p:grpSp>
        <p:nvGrpSpPr>
          <p:cNvPr id="7" name="Group 6"/>
          <p:cNvGrpSpPr/>
          <p:nvPr userDrawn="1"/>
        </p:nvGrpSpPr>
        <p:grpSpPr>
          <a:xfrm>
            <a:off x="66676" y="-19050"/>
            <a:ext cx="9028113" cy="836371"/>
            <a:chOff x="66676" y="-19050"/>
            <a:chExt cx="9028113" cy="836371"/>
          </a:xfrm>
        </p:grpSpPr>
        <p:pic>
          <p:nvPicPr>
            <p:cNvPr id="8" name="Picture 10" descr="LogoW-ShadowTransBac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9" name="Straight Connector 8"/>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0"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457200" y="133351"/>
            <a:ext cx="1143000" cy="397564"/>
          </a:xfrm>
          <a:prstGeom prst="rect">
            <a:avLst/>
          </a:prstGeom>
          <a:noFill/>
          <a:ln w="9525">
            <a:noFill/>
            <a:miter lim="800000"/>
            <a:headEnd/>
            <a:tailEnd/>
          </a:ln>
        </p:spPr>
      </p:pic>
      <p:sp>
        <p:nvSpPr>
          <p:cNvPr id="11" name="Title 1"/>
          <p:cNvSpPr>
            <a:spLocks noGrp="1"/>
          </p:cNvSpPr>
          <p:nvPr>
            <p:ph type="title"/>
          </p:nvPr>
        </p:nvSpPr>
        <p:spPr>
          <a:xfrm>
            <a:off x="1790700" y="133350"/>
            <a:ext cx="5562600" cy="417910"/>
          </a:xfrm>
        </p:spPr>
        <p:txBody>
          <a:body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5" name="Picture 4" descr="WEB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8596" y="238252"/>
            <a:ext cx="2821204" cy="1059520"/>
          </a:xfrm>
          <a:prstGeom prst="rect">
            <a:avLst/>
          </a:prstGeom>
        </p:spPr>
      </p:pic>
      <p:pic>
        <p:nvPicPr>
          <p:cNvPr id="6" name="Picture 5" descr="lsst_cutaway1200px.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19400" y="2266950"/>
            <a:ext cx="3465806" cy="248795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Layout">
    <p:spTree>
      <p:nvGrpSpPr>
        <p:cNvPr id="1" name=""/>
        <p:cNvGrpSpPr/>
        <p:nvPr/>
      </p:nvGrpSpPr>
      <p:grpSpPr>
        <a:xfrm>
          <a:off x="0" y="0"/>
          <a:ext cx="0" cy="0"/>
          <a:chOff x="0" y="0"/>
          <a:chExt cx="0" cy="0"/>
        </a:xfrm>
      </p:grpSpPr>
      <p:sp>
        <p:nvSpPr>
          <p:cNvPr id="3"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6" name="Picture 5" descr="WEB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8596" y="238252"/>
            <a:ext cx="2821204" cy="1059520"/>
          </a:xfrm>
          <a:prstGeom prst="rect">
            <a:avLst/>
          </a:prstGeom>
        </p:spPr>
      </p:pic>
      <p:pic>
        <p:nvPicPr>
          <p:cNvPr id="7" name="Picture 6" descr="Tel-45Tilt.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09800" y="1657350"/>
            <a:ext cx="4657990" cy="359829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5" name="Picture 4" descr="WEB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8596" y="238252"/>
            <a:ext cx="2821204" cy="105952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43200" y="2419350"/>
            <a:ext cx="3657600" cy="2057400"/>
          </a:xfrm>
          <a:prstGeom prst="rect">
            <a:avLst/>
          </a:prstGeom>
        </p:spPr>
      </p:pic>
    </p:spTree>
    <p:extLst>
      <p:ext uri="{BB962C8B-B14F-4D97-AF65-F5344CB8AC3E}">
        <p14:creationId xmlns:p14="http://schemas.microsoft.com/office/powerpoint/2010/main" val="2365288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Only Layout">
    <p:spTree>
      <p:nvGrpSpPr>
        <p:cNvPr id="1" name=""/>
        <p:cNvGrpSpPr/>
        <p:nvPr/>
      </p:nvGrpSpPr>
      <p:grpSpPr>
        <a:xfrm>
          <a:off x="0" y="0"/>
          <a:ext cx="0" cy="0"/>
          <a:chOff x="0" y="0"/>
          <a:chExt cx="0" cy="0"/>
        </a:xfrm>
      </p:grpSpPr>
      <p:sp>
        <p:nvSpPr>
          <p:cNvPr id="3"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6" name="Picture 5" descr="WEB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8596" y="238252"/>
            <a:ext cx="2821204" cy="1059520"/>
          </a:xfrm>
          <a:prstGeom prst="rect">
            <a:avLst/>
          </a:prstGeom>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34223" y="2419350"/>
            <a:ext cx="3549950" cy="2008397"/>
          </a:xfrm>
          <a:prstGeom prst="rect">
            <a:avLst/>
          </a:prstGeom>
        </p:spPr>
      </p:pic>
    </p:spTree>
    <p:extLst>
      <p:ext uri="{BB962C8B-B14F-4D97-AF65-F5344CB8AC3E}">
        <p14:creationId xmlns:p14="http://schemas.microsoft.com/office/powerpoint/2010/main" val="1953556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939546"/>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 y="701200"/>
            <a:ext cx="8685251" cy="15201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‹N°›</a:t>
            </a:fld>
            <a:endParaRPr lang="en-US" dirty="0"/>
          </a:p>
        </p:txBody>
      </p:sp>
      <p:sp>
        <p:nvSpPr>
          <p:cNvPr id="4" name="Title 3"/>
          <p:cNvSpPr>
            <a:spLocks noGrp="1"/>
          </p:cNvSpPr>
          <p:nvPr>
            <p:ph type="title"/>
          </p:nvPr>
        </p:nvSpPr>
        <p:spPr/>
        <p:txBody>
          <a:bodyPr/>
          <a:lstStyle/>
          <a:p>
            <a:r>
              <a:rPr lang="en-US"/>
              <a:t>Click to edit Master title style</a:t>
            </a:r>
            <a:endParaRPr lang="en-CA" dirty="0"/>
          </a:p>
        </p:txBody>
      </p:sp>
      <p:sp>
        <p:nvSpPr>
          <p:cNvPr id="12" name="Footer Placeholder 11"/>
          <p:cNvSpPr>
            <a:spLocks noGrp="1"/>
          </p:cNvSpPr>
          <p:nvPr>
            <p:ph type="ftr" sz="quarter" idx="13"/>
          </p:nvPr>
        </p:nvSpPr>
        <p:spPr>
          <a:xfrm>
            <a:off x="445472" y="4800600"/>
            <a:ext cx="4126528" cy="235745"/>
          </a:xfrm>
          <a:prstGeom prst="rect">
            <a:avLst/>
          </a:prstGeom>
        </p:spPr>
        <p:txBody>
          <a:bodyPr/>
          <a:lstStyle>
            <a:lvl1pPr algn="l">
              <a:defRPr sz="825" b="0">
                <a:solidFill>
                  <a:schemeClr val="tx1"/>
                </a:solidFill>
              </a:defRPr>
            </a:lvl1pPr>
          </a:lstStyle>
          <a:p>
            <a:r>
              <a:rPr lang="en-US" dirty="0" err="1"/>
              <a:t>LSSTCam</a:t>
            </a:r>
            <a:r>
              <a:rPr lang="en-US" dirty="0"/>
              <a:t> April, 2018 – March Data</a:t>
            </a:r>
          </a:p>
        </p:txBody>
      </p:sp>
      <p:sp>
        <p:nvSpPr>
          <p:cNvPr id="16" name="Content Placeholder 15"/>
          <p:cNvSpPr>
            <a:spLocks noGrp="1"/>
          </p:cNvSpPr>
          <p:nvPr>
            <p:ph sz="quarter" idx="14"/>
          </p:nvPr>
        </p:nvSpPr>
        <p:spPr>
          <a:xfrm>
            <a:off x="457200" y="932688"/>
            <a:ext cx="8108950" cy="379914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91364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Layout">
    <p:spTree>
      <p:nvGrpSpPr>
        <p:cNvPr id="1" name=""/>
        <p:cNvGrpSpPr/>
        <p:nvPr/>
      </p:nvGrpSpPr>
      <p:grpSpPr>
        <a:xfrm>
          <a:off x="0" y="0"/>
          <a:ext cx="0" cy="0"/>
          <a:chOff x="0" y="0"/>
          <a:chExt cx="0" cy="0"/>
        </a:xfrm>
      </p:grpSpPr>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p:cNvGrpSpPr/>
          <p:nvPr userDrawn="1"/>
        </p:nvGrpSpPr>
        <p:grpSpPr>
          <a:xfrm>
            <a:off x="66676" y="-19050"/>
            <a:ext cx="9028113" cy="836371"/>
            <a:chOff x="66676" y="-19050"/>
            <a:chExt cx="9028113" cy="836371"/>
          </a:xfrm>
        </p:grpSpPr>
        <p:pic>
          <p:nvPicPr>
            <p:cNvPr id="9" name="Picture 10" descr="LogoW-ShadowTransBac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0" name="Straight Connector 9"/>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2"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152400" y="67516"/>
            <a:ext cx="810260" cy="625856"/>
          </a:xfrm>
          <a:prstGeom prst="rect">
            <a:avLst/>
          </a:prstGeom>
          <a:noFill/>
          <a:ln w="9525">
            <a:noFill/>
            <a:miter lim="800000"/>
            <a:headEnd/>
            <a:tailEnd/>
          </a:ln>
        </p:spPr>
      </p:pic>
      <p:sp>
        <p:nvSpPr>
          <p:cNvPr id="13" name="Title 1"/>
          <p:cNvSpPr>
            <a:spLocks noGrp="1"/>
          </p:cNvSpPr>
          <p:nvPr>
            <p:ph type="title"/>
          </p:nvPr>
        </p:nvSpPr>
        <p:spPr>
          <a:xfrm>
            <a:off x="1752600" y="133350"/>
            <a:ext cx="5638800" cy="417910"/>
          </a:xfrm>
        </p:spPr>
        <p:txBody>
          <a:bodyPr/>
          <a:lstStyle/>
          <a:p>
            <a:r>
              <a:rPr lang="en-US"/>
              <a:t>Click to edit Master title style</a:t>
            </a:r>
            <a:endParaRPr lang="en-US" dirty="0"/>
          </a:p>
        </p:txBody>
      </p:sp>
    </p:spTree>
    <p:extLst>
      <p:ext uri="{BB962C8B-B14F-4D97-AF65-F5344CB8AC3E}">
        <p14:creationId xmlns:p14="http://schemas.microsoft.com/office/powerpoint/2010/main" val="389016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n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1790700" y="133350"/>
            <a:ext cx="5562600" cy="417910"/>
          </a:xfrm>
        </p:spPr>
        <p:txBody>
          <a:bodyPr/>
          <a:lstStyle/>
          <a:p>
            <a:r>
              <a:rPr lang="en-US"/>
              <a:t>Click to edit Master title style</a:t>
            </a:r>
          </a:p>
        </p:txBody>
      </p:sp>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Tree>
    <p:extLst>
      <p:ext uri="{BB962C8B-B14F-4D97-AF65-F5344CB8AC3E}">
        <p14:creationId xmlns:p14="http://schemas.microsoft.com/office/powerpoint/2010/main" val="389016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ne Column Layout">
    <p:spTree>
      <p:nvGrpSpPr>
        <p:cNvPr id="1" name=""/>
        <p:cNvGrpSpPr/>
        <p:nvPr/>
      </p:nvGrpSpPr>
      <p:grpSpPr>
        <a:xfrm>
          <a:off x="0" y="0"/>
          <a:ext cx="0" cy="0"/>
          <a:chOff x="0" y="0"/>
          <a:chExt cx="0" cy="0"/>
        </a:xfrm>
      </p:grpSpPr>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a:cxnSpLocks noChangeShapeType="1"/>
          </p:cNvCxnSpPr>
          <p:nvPr/>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nvGrpSpPr>
          <p:cNvPr id="9" name="Group 8"/>
          <p:cNvGrpSpPr/>
          <p:nvPr userDrawn="1"/>
        </p:nvGrpSpPr>
        <p:grpSpPr>
          <a:xfrm>
            <a:off x="66676" y="-19050"/>
            <a:ext cx="9028113" cy="836371"/>
            <a:chOff x="66676" y="-19050"/>
            <a:chExt cx="9028113" cy="836371"/>
          </a:xfrm>
        </p:grpSpPr>
        <p:pic>
          <p:nvPicPr>
            <p:cNvPr id="10" name="Picture 10" descr="LogoW-ShadowTransBac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1" name="Straight Connector 10"/>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2" name="Title 1"/>
          <p:cNvSpPr>
            <a:spLocks noGrp="1"/>
          </p:cNvSpPr>
          <p:nvPr>
            <p:ph type="title"/>
          </p:nvPr>
        </p:nvSpPr>
        <p:spPr>
          <a:xfrm>
            <a:off x="1790700" y="133350"/>
            <a:ext cx="5562600" cy="417910"/>
          </a:xfrm>
        </p:spPr>
        <p:txBody>
          <a:bodyPr/>
          <a:lstStyle/>
          <a:p>
            <a:r>
              <a:rPr lang="en-US"/>
              <a:t>Click to edit Master title style</a:t>
            </a:r>
          </a:p>
        </p:txBody>
      </p:sp>
      <p:pic>
        <p:nvPicPr>
          <p:cNvPr id="13"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457200" y="133351"/>
            <a:ext cx="1143000" cy="397564"/>
          </a:xfrm>
          <a:prstGeom prst="rect">
            <a:avLst/>
          </a:prstGeom>
          <a:noFill/>
          <a:ln w="9525">
            <a:noFill/>
            <a:miter lim="800000"/>
            <a:headEnd/>
            <a:tailEnd/>
          </a:ln>
        </p:spPr>
      </p:pic>
    </p:spTree>
    <p:extLst>
      <p:ext uri="{BB962C8B-B14F-4D97-AF65-F5344CB8AC3E}">
        <p14:creationId xmlns:p14="http://schemas.microsoft.com/office/powerpoint/2010/main" val="389016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66676" y="-19050"/>
            <a:ext cx="9028113" cy="836371"/>
            <a:chOff x="66676" y="-19050"/>
            <a:chExt cx="9028113" cy="836371"/>
          </a:xfrm>
        </p:grpSpPr>
        <p:pic>
          <p:nvPicPr>
            <p:cNvPr id="10" name="Picture 10" descr="LogoW-ShadowTransBac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1" name="Straight Connector 10"/>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152400" y="67516"/>
            <a:ext cx="810260" cy="625856"/>
          </a:xfrm>
          <a:prstGeom prst="rect">
            <a:avLst/>
          </a:prstGeom>
          <a:noFill/>
          <a:ln w="9525">
            <a:noFill/>
            <a:miter lim="800000"/>
            <a:headEnd/>
            <a:tailEnd/>
          </a:ln>
        </p:spPr>
      </p:pic>
      <p:sp>
        <p:nvSpPr>
          <p:cNvPr id="15" name="Title 1"/>
          <p:cNvSpPr>
            <a:spLocks noGrp="1"/>
          </p:cNvSpPr>
          <p:nvPr>
            <p:ph type="title"/>
          </p:nvPr>
        </p:nvSpPr>
        <p:spPr>
          <a:xfrm>
            <a:off x="1695450" y="133350"/>
            <a:ext cx="5753100" cy="417910"/>
          </a:xfrm>
        </p:spPr>
        <p:txBody>
          <a:bodyPr/>
          <a:lstStyle/>
          <a:p>
            <a:r>
              <a:rPr lang="en-US"/>
              <a:t>Click to edit Master title style</a:t>
            </a:r>
          </a:p>
        </p:txBody>
      </p:sp>
    </p:spTree>
    <p:extLst>
      <p:ext uri="{BB962C8B-B14F-4D97-AF65-F5344CB8AC3E}">
        <p14:creationId xmlns:p14="http://schemas.microsoft.com/office/powerpoint/2010/main" val="285848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p:cNvGrpSpPr/>
          <p:nvPr userDrawn="1"/>
        </p:nvGrpSpPr>
        <p:grpSpPr>
          <a:xfrm>
            <a:off x="66676" y="-19050"/>
            <a:ext cx="9028113" cy="836371"/>
            <a:chOff x="66676" y="-19050"/>
            <a:chExt cx="9028113" cy="836371"/>
          </a:xfrm>
        </p:grpSpPr>
        <p:pic>
          <p:nvPicPr>
            <p:cNvPr id="14" name="Picture 10" descr="LogoW-ShadowTransBac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5" name="Straight Connector 14"/>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Tree>
    <p:extLst>
      <p:ext uri="{BB962C8B-B14F-4D97-AF65-F5344CB8AC3E}">
        <p14:creationId xmlns:p14="http://schemas.microsoft.com/office/powerpoint/2010/main" val="2858482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
        <p:nvSpPr>
          <p:cNvPr id="14" name="Title 1"/>
          <p:cNvSpPr>
            <a:spLocks noGrp="1"/>
          </p:cNvSpPr>
          <p:nvPr>
            <p:ph type="title"/>
          </p:nvPr>
        </p:nvSpPr>
        <p:spPr>
          <a:xfrm>
            <a:off x="1790700" y="133350"/>
            <a:ext cx="5562600" cy="417910"/>
          </a:xfrm>
        </p:spPr>
        <p:txBody>
          <a:bodyPr/>
          <a:lstStyle/>
          <a:p>
            <a:r>
              <a:rPr lang="en-US"/>
              <a:t>Click to edit Master title style</a:t>
            </a:r>
          </a:p>
        </p:txBody>
      </p:sp>
    </p:spTree>
    <p:extLst>
      <p:ext uri="{BB962C8B-B14F-4D97-AF65-F5344CB8AC3E}">
        <p14:creationId xmlns:p14="http://schemas.microsoft.com/office/powerpoint/2010/main" val="285848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3" name="Title 1"/>
          <p:cNvSpPr>
            <a:spLocks noGrp="1"/>
          </p:cNvSpPr>
          <p:nvPr>
            <p:ph type="title"/>
          </p:nvPr>
        </p:nvSpPr>
        <p:spPr>
          <a:xfrm>
            <a:off x="1790700" y="133350"/>
            <a:ext cx="5562600" cy="417910"/>
          </a:xfrm>
        </p:spPr>
        <p:txBody>
          <a:bodyPr/>
          <a:lstStyle/>
          <a:p>
            <a:r>
              <a:rPr lang="en-US"/>
              <a:t>Click to edit Master title style</a:t>
            </a:r>
          </a:p>
        </p:txBody>
      </p:sp>
      <p:pic>
        <p:nvPicPr>
          <p:cNvPr id="14"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457200" y="133351"/>
            <a:ext cx="1143000" cy="397564"/>
          </a:xfrm>
          <a:prstGeom prst="rect">
            <a:avLst/>
          </a:prstGeom>
          <a:noFill/>
          <a:ln w="9525">
            <a:noFill/>
            <a:miter lim="800000"/>
            <a:headEnd/>
            <a:tailEnd/>
          </a:ln>
        </p:spPr>
      </p:pic>
    </p:spTree>
    <p:extLst>
      <p:ext uri="{BB962C8B-B14F-4D97-AF65-F5344CB8AC3E}">
        <p14:creationId xmlns:p14="http://schemas.microsoft.com/office/powerpoint/2010/main" val="285848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93056" y="133350"/>
            <a:ext cx="5950744" cy="417910"/>
          </a:xfrm>
        </p:spPr>
        <p:txBody>
          <a:bodyPr/>
          <a:lstStyle/>
          <a:p>
            <a:r>
              <a:rPr lang="en-US"/>
              <a:t>Click to edit Master title style</a:t>
            </a:r>
            <a:endParaRPr lang="en-US" dirty="0"/>
          </a:p>
        </p:txBody>
      </p:sp>
      <p:grpSp>
        <p:nvGrpSpPr>
          <p:cNvPr id="6" name="Group 5"/>
          <p:cNvGrpSpPr/>
          <p:nvPr userDrawn="1"/>
        </p:nvGrpSpPr>
        <p:grpSpPr>
          <a:xfrm>
            <a:off x="66676" y="-19050"/>
            <a:ext cx="9028113" cy="836371"/>
            <a:chOff x="66676" y="-19050"/>
            <a:chExt cx="9028113" cy="836371"/>
          </a:xfrm>
        </p:grpSpPr>
        <p:pic>
          <p:nvPicPr>
            <p:cNvPr id="7" name="Picture 10" descr="LogoW-ShadowTransBac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354214" y="-19050"/>
              <a:ext cx="1484986" cy="836371"/>
            </a:xfrm>
            <a:prstGeom prst="rect">
              <a:avLst/>
            </a:prstGeom>
            <a:noFill/>
            <a:ln w="9525">
              <a:noFill/>
              <a:miter lim="800000"/>
              <a:headEnd/>
              <a:tailEnd/>
            </a:ln>
          </p:spPr>
        </p:pic>
        <p:cxnSp>
          <p:nvCxnSpPr>
            <p:cNvPr id="8" name="Straight Connector 7"/>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16856" y="133350"/>
            <a:ext cx="6110288" cy="4179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a:cxnSpLocks noChangeShapeType="1"/>
          </p:cNvCxnSpPr>
          <p:nvPr/>
        </p:nvCxnSpPr>
        <p:spPr bwMode="auto">
          <a:xfrm rot="10800000">
            <a:off x="66676" y="4873229"/>
            <a:ext cx="9028113" cy="1190"/>
          </a:xfrm>
          <a:prstGeom prst="line">
            <a:avLst/>
          </a:prstGeom>
          <a:noFill/>
          <a:ln w="12700" cap="flat" cmpd="sng" algn="ctr">
            <a:solidFill>
              <a:schemeClr val="accent1"/>
            </a:solidFill>
            <a:prstDash val="solid"/>
            <a:round/>
            <a:headEnd type="none" w="med" len="med"/>
            <a:tailEnd type="none" w="med" len="med"/>
          </a:ln>
          <a:effectLst/>
        </p:spPr>
      </p:cxnSp>
      <p:sp>
        <p:nvSpPr>
          <p:cNvPr id="12" name="TextBox 11"/>
          <p:cNvSpPr txBox="1"/>
          <p:nvPr/>
        </p:nvSpPr>
        <p:spPr>
          <a:xfrm>
            <a:off x="8424864" y="4891087"/>
            <a:ext cx="566737" cy="276999"/>
          </a:xfrm>
          <a:prstGeom prst="rect">
            <a:avLst/>
          </a:prstGeom>
          <a:noFill/>
        </p:spPr>
        <p:txBody>
          <a:bodyPr>
            <a:prstTxWarp prst="textNoShape">
              <a:avLst/>
            </a:prstTxWarp>
            <a:spAutoFit/>
          </a:bodyPr>
          <a:lstStyle/>
          <a:p>
            <a:pPr defTabSz="457200"/>
            <a:fld id="{A51F6B24-625B-6B48-B1AE-970688573CDB}" type="slidenum">
              <a:rPr lang="en-US" sz="1200">
                <a:solidFill>
                  <a:prstClr val="black"/>
                </a:solidFill>
              </a:rPr>
              <a:pPr defTabSz="457200"/>
              <a:t>‹N°›</a:t>
            </a:fld>
            <a:endParaRPr lang="en-US" sz="1200">
              <a:solidFill>
                <a:prstClr val="black"/>
              </a:solidFill>
            </a:endParaRPr>
          </a:p>
        </p:txBody>
      </p:sp>
      <p:sp>
        <p:nvSpPr>
          <p:cNvPr id="10" name="TextBox 9"/>
          <p:cNvSpPr txBox="1"/>
          <p:nvPr/>
        </p:nvSpPr>
        <p:spPr>
          <a:xfrm>
            <a:off x="457200" y="4891088"/>
            <a:ext cx="8229600" cy="246221"/>
          </a:xfrm>
          <a:prstGeom prst="rect">
            <a:avLst/>
          </a:prstGeom>
          <a:noFill/>
        </p:spPr>
        <p:txBody>
          <a:bodyPr>
            <a:prstTxWarp prst="textNoShape">
              <a:avLst/>
            </a:prstTxWarp>
            <a:spAutoFit/>
          </a:bodyPr>
          <a:lstStyle/>
          <a:p>
            <a:pPr algn="ctr" defTabSz="457200">
              <a:defRPr/>
            </a:pPr>
            <a:r>
              <a:rPr lang="en-US" sz="1000" dirty="0">
                <a:solidFill>
                  <a:prstClr val="white">
                    <a:lumMod val="65000"/>
                  </a:prstClr>
                </a:solidFill>
              </a:rPr>
              <a:t>Joint Status Review • Tucson • August 27th – 30th</a:t>
            </a:r>
          </a:p>
        </p:txBody>
      </p:sp>
    </p:spTree>
  </p:cSld>
  <p:clrMap bg1="lt1" tx1="dk1" bg2="lt2" tx2="dk2" accent1="accent1" accent2="accent2" accent3="accent3" accent4="accent4" accent5="accent5" accent6="accent6" hlink="hlink" folHlink="folHlink"/>
  <p:sldLayoutIdLst>
    <p:sldLayoutId id="2147483660" r:id="rId1"/>
    <p:sldLayoutId id="2147483664" r:id="rId2"/>
    <p:sldLayoutId id="2147483665" r:id="rId3"/>
    <p:sldLayoutId id="2147483666" r:id="rId4"/>
    <p:sldLayoutId id="2147483663" r:id="rId5"/>
    <p:sldLayoutId id="2147483669" r:id="rId6"/>
    <p:sldLayoutId id="2147483674" r:id="rId7"/>
    <p:sldLayoutId id="2147483670" r:id="rId8"/>
    <p:sldLayoutId id="2147483662" r:id="rId9"/>
    <p:sldLayoutId id="2147483672" r:id="rId10"/>
    <p:sldLayoutId id="2147483673" r:id="rId11"/>
    <p:sldLayoutId id="2147483671" r:id="rId12"/>
    <p:sldLayoutId id="2147483667" r:id="rId13"/>
    <p:sldLayoutId id="2147483668" r:id="rId14"/>
    <p:sldLayoutId id="2147483675" r:id="rId15"/>
    <p:sldLayoutId id="2147483676" r:id="rId16"/>
    <p:sldLayoutId id="2147483677" r:id="rId17"/>
  </p:sldLayoutIdLst>
  <p:txStyles>
    <p:titleStyle>
      <a:lvl1pPr algn="ctr" defTabSz="457200" rtl="0" eaLnBrk="1" fontAlgn="base" hangingPunct="1">
        <a:spcBef>
          <a:spcPct val="0"/>
        </a:spcBef>
        <a:spcAft>
          <a:spcPct val="0"/>
        </a:spcAft>
        <a:defRPr sz="2400" b="1" kern="1200">
          <a:solidFill>
            <a:srgbClr val="1F497D"/>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Lucida Grande"/>
        <a:buChar char="-"/>
        <a:defRPr sz="2400" kern="1200">
          <a:solidFill>
            <a:srgbClr val="1F497D"/>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a:buChar char="•"/>
        <a:defRPr sz="2200" kern="1200">
          <a:solidFill>
            <a:srgbClr val="1F497D"/>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Lucida Grande"/>
        <a:buChar char="-"/>
        <a:defRPr sz="2000" kern="1200">
          <a:solidFill>
            <a:srgbClr val="1F497D"/>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a:buChar char="•"/>
        <a:defRPr sz="1800" kern="1200">
          <a:solidFill>
            <a:srgbClr val="1F497D"/>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Lucida Grande"/>
        <a:buChar char="-"/>
        <a:defRPr sz="1800" kern="1200">
          <a:solidFill>
            <a:srgbClr val="1F497D"/>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s://confluence.slac.stanford.edu/display/LSSTCAMREV/Hom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Filter Exchange System Status</a:t>
            </a:r>
            <a:br>
              <a:rPr lang="en-US" dirty="0"/>
            </a:br>
            <a:r>
              <a:rPr lang="en-US" dirty="0"/>
              <a:t/>
            </a:r>
            <a:br>
              <a:rPr lang="en-US" dirty="0"/>
            </a:br>
            <a:r>
              <a:rPr lang="en-US" dirty="0"/>
              <a:t>Pierre Karst</a:t>
            </a:r>
            <a:br>
              <a:rPr lang="en-US" dirty="0"/>
            </a:br>
            <a:r>
              <a:rPr lang="en-US" dirty="0"/>
              <a:t>Filter Exchange System Manager – IN2P3</a:t>
            </a:r>
            <a:br>
              <a:rPr lang="en-US" dirty="0"/>
            </a:br>
            <a:r>
              <a:rPr lang="en-US" dirty="0"/>
              <a:t/>
            </a:r>
            <a:br>
              <a:rPr lang="en-US" dirty="0"/>
            </a:br>
            <a:r>
              <a:rPr lang="en-US" dirty="0"/>
              <a:t>NSF/DOE Joint Status Review</a:t>
            </a:r>
            <a:br>
              <a:rPr lang="en-US" dirty="0"/>
            </a:br>
            <a:r>
              <a:rPr lang="en-US" dirty="0" smtClean="0"/>
              <a:t>August 27-30, 2019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0109" y="1581150"/>
            <a:ext cx="3090847" cy="3090847"/>
          </a:xfrm>
          <a:prstGeom prst="rect">
            <a:avLst/>
          </a:prstGeom>
          <a:ln>
            <a:solidFill>
              <a:schemeClr val="tx1"/>
            </a:solidFill>
          </a:ln>
        </p:spPr>
      </p:pic>
      <p:pic>
        <p:nvPicPr>
          <p:cNvPr id="15" name="Imag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796061"/>
            <a:ext cx="2814638" cy="1875936"/>
          </a:xfrm>
          <a:prstGeom prst="rect">
            <a:avLst/>
          </a:prstGeom>
          <a:ln>
            <a:solidFill>
              <a:schemeClr val="tx1"/>
            </a:solidFill>
          </a:ln>
        </p:spPr>
      </p:pic>
      <p:sp>
        <p:nvSpPr>
          <p:cNvPr id="2" name="Title 1">
            <a:extLst>
              <a:ext uri="{FF2B5EF4-FFF2-40B4-BE49-F238E27FC236}">
                <a16:creationId xmlns:a16="http://schemas.microsoft.com/office/drawing/2014/main" id="{7948F0B4-FF18-4B34-B059-AB6CB5179AAF}"/>
              </a:ext>
            </a:extLst>
          </p:cNvPr>
          <p:cNvSpPr>
            <a:spLocks noGrp="1"/>
          </p:cNvSpPr>
          <p:nvPr>
            <p:ph type="title"/>
          </p:nvPr>
        </p:nvSpPr>
        <p:spPr/>
        <p:txBody>
          <a:bodyPr/>
          <a:lstStyle/>
          <a:p>
            <a:r>
              <a:rPr lang="en-US" dirty="0" smtClean="0"/>
              <a:t>Auto Changer </a:t>
            </a:r>
            <a:r>
              <a:rPr lang="en-US" dirty="0"/>
              <a:t>progress in </a:t>
            </a:r>
            <a:r>
              <a:rPr lang="en-US" dirty="0" smtClean="0"/>
              <a:t>2018-2019</a:t>
            </a:r>
            <a:endParaRPr lang="en-US" dirty="0"/>
          </a:p>
        </p:txBody>
      </p:sp>
      <p:sp>
        <p:nvSpPr>
          <p:cNvPr id="18" name="Content Placeholder 3"/>
          <p:cNvSpPr>
            <a:spLocks noGrp="1"/>
          </p:cNvSpPr>
          <p:nvPr>
            <p:ph type="body" idx="1"/>
          </p:nvPr>
        </p:nvSpPr>
        <p:spPr>
          <a:xfrm>
            <a:off x="288769" y="735436"/>
            <a:ext cx="5561339" cy="1883180"/>
          </a:xfrm>
          <a:solidFill>
            <a:schemeClr val="bg1"/>
          </a:solidFill>
        </p:spPr>
        <p:txBody>
          <a:bodyPr/>
          <a:lstStyle/>
          <a:p>
            <a:pPr marL="0" indent="0">
              <a:buFont typeface="Arial" charset="0"/>
              <a:buChar char="•"/>
              <a:defRPr/>
            </a:pPr>
            <a:r>
              <a:rPr lang="en-US" altLang="fr-FR" sz="1200" dirty="0" smtClean="0"/>
              <a:t> Prototype unit : Fully assembled and tested (Stand-alone test, cold test, combined tests)</a:t>
            </a:r>
          </a:p>
          <a:p>
            <a:pPr marL="0" indent="0">
              <a:buFont typeface="Arial" charset="0"/>
              <a:buChar char="•"/>
              <a:defRPr/>
            </a:pPr>
            <a:r>
              <a:rPr lang="en-US" altLang="fr-FR" sz="1200" dirty="0" smtClean="0"/>
              <a:t> Final unit :</a:t>
            </a:r>
          </a:p>
          <a:p>
            <a:pPr marL="400050" lvl="1" indent="0">
              <a:buFont typeface="Arial" charset="0"/>
              <a:buChar char="•"/>
              <a:defRPr/>
            </a:pPr>
            <a:r>
              <a:rPr lang="en-US" altLang="fr-FR" sz="1200" dirty="0" smtClean="0"/>
              <a:t> The Assembly and the Stand-alone tests are complete</a:t>
            </a:r>
          </a:p>
          <a:p>
            <a:pPr marL="400050" lvl="1" indent="0">
              <a:buFont typeface="Arial" charset="0"/>
              <a:buChar char="•"/>
              <a:defRPr/>
            </a:pPr>
            <a:r>
              <a:rPr lang="en-US" altLang="fr-FR" sz="1200" dirty="0" smtClean="0"/>
              <a:t> The combined test with the Filter Loader is complete</a:t>
            </a:r>
          </a:p>
          <a:p>
            <a:pPr marL="400050" lvl="1" indent="0">
              <a:buFont typeface="Arial" charset="0"/>
              <a:buChar char="•"/>
              <a:defRPr/>
            </a:pPr>
            <a:r>
              <a:rPr lang="en-US" altLang="fr-FR" sz="1200" dirty="0" smtClean="0"/>
              <a:t> Further work (Summer 2019):</a:t>
            </a:r>
          </a:p>
          <a:p>
            <a:pPr marL="800100" lvl="2" indent="0">
              <a:buFont typeface="Arial" charset="0"/>
              <a:buChar char="•"/>
              <a:defRPr/>
            </a:pPr>
            <a:r>
              <a:rPr lang="en-US" altLang="fr-FR" sz="1200" dirty="0" smtClean="0"/>
              <a:t> Cold </a:t>
            </a:r>
            <a:r>
              <a:rPr lang="en-US" altLang="fr-FR" sz="1200" dirty="0" smtClean="0"/>
              <a:t>Test (early Aug 2019)</a:t>
            </a:r>
            <a:endParaRPr lang="en-US" altLang="fr-FR" sz="1200" dirty="0" smtClean="0"/>
          </a:p>
          <a:p>
            <a:pPr marL="800100" lvl="2" indent="0">
              <a:buFont typeface="Arial" charset="0"/>
              <a:buChar char="•"/>
              <a:defRPr/>
            </a:pPr>
            <a:r>
              <a:rPr lang="en-US" altLang="fr-FR" sz="1200" dirty="0" smtClean="0"/>
              <a:t> Combined test with the Carousel</a:t>
            </a:r>
            <a:endParaRPr lang="en-US" altLang="fr-FR" sz="1200" b="1" dirty="0">
              <a:solidFill>
                <a:srgbClr val="00B050"/>
              </a:solidFill>
            </a:endParaRPr>
          </a:p>
        </p:txBody>
      </p:sp>
      <p:sp>
        <p:nvSpPr>
          <p:cNvPr id="23" name="ZoneTexte 12"/>
          <p:cNvSpPr txBox="1">
            <a:spLocks noChangeArrowheads="1"/>
          </p:cNvSpPr>
          <p:nvPr/>
        </p:nvSpPr>
        <p:spPr bwMode="auto">
          <a:xfrm>
            <a:off x="6143302" y="4324350"/>
            <a:ext cx="2496196" cy="253916"/>
          </a:xfrm>
          <a:prstGeom prst="rect">
            <a:avLst/>
          </a:prstGeom>
          <a:solidFill>
            <a:schemeClr val="bg1"/>
          </a:solidFill>
          <a:ln w="9525">
            <a:solidFill>
              <a:schemeClr val="tx1"/>
            </a:solidFill>
            <a:miter lim="800000"/>
            <a:headEnd/>
            <a:tailEnd/>
          </a:ln>
        </p:spPr>
        <p:txBody>
          <a:bodyPr wrap="none">
            <a:spAutoFit/>
          </a:bodyPr>
          <a:lstStyle/>
          <a:p>
            <a:pPr algn="ctr">
              <a:buClr>
                <a:srgbClr val="000000"/>
              </a:buClr>
              <a:buSzPct val="100000"/>
              <a:buFont typeface="Times New Roman" pitchFamily="18" charset="0"/>
              <a:buNone/>
            </a:pPr>
            <a:r>
              <a:rPr lang="en-US" altLang="fr-FR" sz="1050" b="1" dirty="0" smtClean="0">
                <a:latin typeface="Calibri" pitchFamily="34" charset="0"/>
              </a:rPr>
              <a:t>Auto Changer on the Transport Clean Box</a:t>
            </a:r>
            <a:endParaRPr lang="en-US" altLang="fr-FR" sz="1050" b="1" dirty="0">
              <a:latin typeface="Calibri" pitchFamily="34" charset="0"/>
            </a:endParaRPr>
          </a:p>
        </p:txBody>
      </p:sp>
      <p:sp>
        <p:nvSpPr>
          <p:cNvPr id="24" name="ZoneTexte 12"/>
          <p:cNvSpPr txBox="1">
            <a:spLocks noChangeArrowheads="1"/>
          </p:cNvSpPr>
          <p:nvPr/>
        </p:nvSpPr>
        <p:spPr bwMode="auto">
          <a:xfrm>
            <a:off x="288770" y="4324350"/>
            <a:ext cx="2393605" cy="253916"/>
          </a:xfrm>
          <a:prstGeom prst="rect">
            <a:avLst/>
          </a:prstGeom>
          <a:solidFill>
            <a:schemeClr val="bg1"/>
          </a:solidFill>
          <a:ln w="9525">
            <a:solidFill>
              <a:schemeClr val="tx1"/>
            </a:solidFill>
            <a:miter lim="800000"/>
            <a:headEnd/>
            <a:tailEnd/>
          </a:ln>
        </p:spPr>
        <p:txBody>
          <a:bodyPr wrap="none">
            <a:spAutoFit/>
          </a:bodyPr>
          <a:lstStyle/>
          <a:p>
            <a:pPr algn="ctr">
              <a:buClr>
                <a:srgbClr val="000000"/>
              </a:buClr>
              <a:buSzPct val="100000"/>
              <a:buFont typeface="Times New Roman" pitchFamily="18" charset="0"/>
              <a:buNone/>
            </a:pPr>
            <a:r>
              <a:rPr lang="en-US" altLang="fr-FR" sz="1050" b="1" dirty="0" smtClean="0">
                <a:latin typeface="Calibri" pitchFamily="34" charset="0"/>
              </a:rPr>
              <a:t>Auto Changer on Stan-alone Test Bench</a:t>
            </a:r>
            <a:endParaRPr lang="en-US" altLang="fr-FR" sz="1050" b="1" dirty="0">
              <a:solidFill>
                <a:srgbClr val="1F497D"/>
              </a:solidFill>
              <a:latin typeface="Calibri" pitchFamily="34" charset="0"/>
            </a:endParaRPr>
          </a:p>
        </p:txBody>
      </p:sp>
      <p:pic>
        <p:nvPicPr>
          <p:cNvPr id="3" name="Imag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95638" y="2796061"/>
            <a:ext cx="2501248" cy="1875936"/>
          </a:xfrm>
          <a:prstGeom prst="rect">
            <a:avLst/>
          </a:prstGeom>
          <a:ln>
            <a:solidFill>
              <a:schemeClr val="tx1"/>
            </a:solidFill>
          </a:ln>
        </p:spPr>
      </p:pic>
      <p:sp>
        <p:nvSpPr>
          <p:cNvPr id="29" name="ZoneTexte 12"/>
          <p:cNvSpPr txBox="1">
            <a:spLocks noChangeArrowheads="1"/>
          </p:cNvSpPr>
          <p:nvPr/>
        </p:nvSpPr>
        <p:spPr bwMode="auto">
          <a:xfrm>
            <a:off x="3249459" y="4324350"/>
            <a:ext cx="2393605" cy="253916"/>
          </a:xfrm>
          <a:prstGeom prst="rect">
            <a:avLst/>
          </a:prstGeom>
          <a:solidFill>
            <a:schemeClr val="bg1"/>
          </a:solidFill>
          <a:ln w="9525">
            <a:solidFill>
              <a:schemeClr val="tx1"/>
            </a:solidFill>
            <a:miter lim="800000"/>
            <a:headEnd/>
            <a:tailEnd/>
          </a:ln>
        </p:spPr>
        <p:txBody>
          <a:bodyPr wrap="none">
            <a:spAutoFit/>
          </a:bodyPr>
          <a:lstStyle/>
          <a:p>
            <a:pPr algn="ctr">
              <a:buClr>
                <a:srgbClr val="000000"/>
              </a:buClr>
              <a:buSzPct val="100000"/>
              <a:buFont typeface="Times New Roman" pitchFamily="18" charset="0"/>
              <a:buNone/>
            </a:pPr>
            <a:r>
              <a:rPr lang="en-US" altLang="fr-FR" sz="1050" b="1" dirty="0" smtClean="0">
                <a:latin typeface="Calibri" pitchFamily="34" charset="0"/>
              </a:rPr>
              <a:t>Auto Changer on Stan-alone Test Bench</a:t>
            </a:r>
            <a:endParaRPr lang="en-US" altLang="fr-FR" sz="1050" b="1" dirty="0">
              <a:solidFill>
                <a:srgbClr val="1F497D"/>
              </a:solidFill>
              <a:latin typeface="Calibri" pitchFamily="34" charset="0"/>
            </a:endParaRPr>
          </a:p>
        </p:txBody>
      </p:sp>
    </p:spTree>
    <p:extLst>
      <p:ext uri="{BB962C8B-B14F-4D97-AF65-F5344CB8AC3E}">
        <p14:creationId xmlns:p14="http://schemas.microsoft.com/office/powerpoint/2010/main" val="3104391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9200" y="819150"/>
            <a:ext cx="4038600" cy="3028950"/>
          </a:xfrm>
          <a:prstGeom prst="rect">
            <a:avLst/>
          </a:prstGeom>
          <a:ln>
            <a:solidFill>
              <a:schemeClr val="tx1"/>
            </a:solidFill>
          </a:ln>
        </p:spPr>
      </p:pic>
      <p:sp>
        <p:nvSpPr>
          <p:cNvPr id="2" name="Title 1">
            <a:extLst>
              <a:ext uri="{FF2B5EF4-FFF2-40B4-BE49-F238E27FC236}">
                <a16:creationId xmlns:a16="http://schemas.microsoft.com/office/drawing/2014/main" id="{55D59A7B-D2CD-4532-AE49-3445DCFF1C53}"/>
              </a:ext>
            </a:extLst>
          </p:cNvPr>
          <p:cNvSpPr>
            <a:spLocks noGrp="1"/>
          </p:cNvSpPr>
          <p:nvPr>
            <p:ph type="title"/>
          </p:nvPr>
        </p:nvSpPr>
        <p:spPr/>
        <p:txBody>
          <a:bodyPr/>
          <a:lstStyle/>
          <a:p>
            <a:r>
              <a:rPr lang="en-US" dirty="0" smtClean="0"/>
              <a:t>Carousel </a:t>
            </a:r>
            <a:r>
              <a:rPr lang="en-US" dirty="0"/>
              <a:t>progress in 2017-2018</a:t>
            </a:r>
          </a:p>
        </p:txBody>
      </p:sp>
      <p:sp>
        <p:nvSpPr>
          <p:cNvPr id="12" name="Content Placeholder 3"/>
          <p:cNvSpPr>
            <a:spLocks noGrp="1"/>
          </p:cNvSpPr>
          <p:nvPr>
            <p:ph type="body" idx="1"/>
          </p:nvPr>
        </p:nvSpPr>
        <p:spPr>
          <a:xfrm>
            <a:off x="228600" y="971550"/>
            <a:ext cx="4648200" cy="2191940"/>
          </a:xfrm>
          <a:solidFill>
            <a:schemeClr val="bg1"/>
          </a:solidFill>
        </p:spPr>
        <p:txBody>
          <a:bodyPr/>
          <a:lstStyle/>
          <a:p>
            <a:pPr marL="0" indent="0">
              <a:buFont typeface="Arial" charset="0"/>
              <a:buChar char="•"/>
              <a:defRPr/>
            </a:pPr>
            <a:r>
              <a:rPr lang="en-US" altLang="fr-FR" sz="1400" dirty="0" smtClean="0"/>
              <a:t> Prototype : Assembled and tested at 90 %.</a:t>
            </a:r>
          </a:p>
          <a:p>
            <a:pPr marL="0" indent="0">
              <a:buNone/>
              <a:defRPr/>
            </a:pPr>
            <a:endParaRPr lang="en-US" altLang="fr-FR" sz="1400" dirty="0" smtClean="0"/>
          </a:p>
          <a:p>
            <a:pPr marL="0" indent="0">
              <a:buFont typeface="Arial" charset="0"/>
              <a:buChar char="•"/>
              <a:defRPr/>
            </a:pPr>
            <a:r>
              <a:rPr lang="en-US" altLang="fr-FR" sz="1400" dirty="0" smtClean="0"/>
              <a:t> Final Carousel </a:t>
            </a:r>
            <a:r>
              <a:rPr lang="en-US" altLang="fr-FR" sz="1400" dirty="0"/>
              <a:t>:</a:t>
            </a:r>
          </a:p>
          <a:p>
            <a:pPr marL="457200" lvl="1" indent="0">
              <a:spcBef>
                <a:spcPct val="0"/>
              </a:spcBef>
              <a:buFont typeface="Times New Roman" pitchFamily="16" charset="0"/>
              <a:buNone/>
              <a:defRPr/>
            </a:pPr>
            <a:r>
              <a:rPr lang="en-US" altLang="fr-FR" sz="1400" dirty="0"/>
              <a:t>The assembly </a:t>
            </a:r>
            <a:r>
              <a:rPr lang="en-US" altLang="fr-FR" sz="1400" dirty="0" smtClean="0"/>
              <a:t>is complete</a:t>
            </a:r>
            <a:endParaRPr lang="en-US" altLang="fr-FR" sz="1400" dirty="0" smtClean="0"/>
          </a:p>
          <a:p>
            <a:pPr marL="457200" lvl="1" indent="0">
              <a:spcBef>
                <a:spcPct val="0"/>
              </a:spcBef>
              <a:buFont typeface="Times New Roman" pitchFamily="16" charset="0"/>
              <a:buNone/>
              <a:defRPr/>
            </a:pPr>
            <a:r>
              <a:rPr lang="en-US" altLang="fr-FR" sz="1400" dirty="0"/>
              <a:t>The tuning and the validation </a:t>
            </a:r>
            <a:r>
              <a:rPr lang="en-US" altLang="fr-FR" sz="1400" dirty="0" smtClean="0"/>
              <a:t>tests </a:t>
            </a:r>
            <a:r>
              <a:rPr lang="en-US" altLang="fr-FR" sz="1400" dirty="0"/>
              <a:t>are in progress</a:t>
            </a:r>
            <a:r>
              <a:rPr lang="en-US" altLang="fr-FR" sz="1400" dirty="0" smtClean="0"/>
              <a:t>.</a:t>
            </a:r>
          </a:p>
          <a:p>
            <a:pPr marL="457200" lvl="1" indent="0">
              <a:spcBef>
                <a:spcPct val="0"/>
              </a:spcBef>
              <a:buFont typeface="Times New Roman" pitchFamily="16" charset="0"/>
              <a:buNone/>
              <a:defRPr/>
            </a:pPr>
            <a:endParaRPr lang="en-US" altLang="fr-FR" sz="1400" dirty="0"/>
          </a:p>
          <a:p>
            <a:pPr marL="0" indent="0">
              <a:buFont typeface="Arial" charset="0"/>
              <a:buChar char="•"/>
              <a:defRPr/>
            </a:pPr>
            <a:r>
              <a:rPr lang="en-US" altLang="fr-FR" sz="1400" dirty="0" smtClean="0"/>
              <a:t> </a:t>
            </a:r>
            <a:r>
              <a:rPr lang="en-US" altLang="fr-FR" sz="1400" dirty="0"/>
              <a:t>F</a:t>
            </a:r>
            <a:r>
              <a:rPr lang="en-US" altLang="fr-FR" sz="1400" dirty="0" smtClean="0"/>
              <a:t>urther work :</a:t>
            </a:r>
            <a:endParaRPr lang="en-US" altLang="fr-FR" sz="1400" b="1" dirty="0" smtClean="0">
              <a:solidFill>
                <a:srgbClr val="0070C0"/>
              </a:solidFill>
            </a:endParaRPr>
          </a:p>
          <a:p>
            <a:pPr marL="0" indent="0">
              <a:buNone/>
              <a:defRPr/>
            </a:pPr>
            <a:r>
              <a:rPr lang="en-US" altLang="fr-FR" sz="1400" dirty="0" smtClean="0"/>
              <a:t>	</a:t>
            </a:r>
            <a:r>
              <a:rPr lang="en-US" altLang="fr-FR" sz="1400" dirty="0" smtClean="0"/>
              <a:t>Complete </a:t>
            </a:r>
            <a:r>
              <a:rPr lang="en-US" altLang="fr-FR" sz="1400" dirty="0" smtClean="0"/>
              <a:t>the validation </a:t>
            </a:r>
            <a:r>
              <a:rPr lang="en-US" altLang="fr-FR" sz="1400" dirty="0" smtClean="0"/>
              <a:t>test (rotation fine tuning)</a:t>
            </a:r>
          </a:p>
          <a:p>
            <a:pPr marL="0" indent="0">
              <a:buNone/>
              <a:defRPr/>
            </a:pPr>
            <a:r>
              <a:rPr lang="en-US" altLang="fr-FR" sz="1400" dirty="0"/>
              <a:t>	</a:t>
            </a:r>
            <a:r>
              <a:rPr lang="en-US" altLang="fr-FR" sz="1400" dirty="0" smtClean="0"/>
              <a:t>Combined test with the Auto Changer</a:t>
            </a:r>
            <a:endParaRPr lang="en-US" altLang="fr-FR" sz="1400" dirty="0" smtClean="0"/>
          </a:p>
          <a:p>
            <a:pPr marL="0" indent="0">
              <a:buNone/>
              <a:defRPr/>
            </a:pPr>
            <a:r>
              <a:rPr lang="en-US" altLang="fr-FR" sz="1400" dirty="0"/>
              <a:t>	</a:t>
            </a:r>
            <a:endParaRPr lang="en-US" altLang="fr-FR" sz="1400" dirty="0" smtClean="0"/>
          </a:p>
          <a:p>
            <a:pPr marL="0" indent="0">
              <a:buNone/>
              <a:defRPr/>
            </a:pPr>
            <a:r>
              <a:rPr lang="en-US" altLang="fr-FR" sz="1400" dirty="0"/>
              <a:t>	</a:t>
            </a:r>
            <a:endParaRPr lang="en-US" altLang="fr-FR" sz="1400" dirty="0" smtClean="0"/>
          </a:p>
        </p:txBody>
      </p:sp>
      <p:sp>
        <p:nvSpPr>
          <p:cNvPr id="17" name="ZoneTexte 16"/>
          <p:cNvSpPr txBox="1">
            <a:spLocks noChangeArrowheads="1"/>
          </p:cNvSpPr>
          <p:nvPr/>
        </p:nvSpPr>
        <p:spPr bwMode="auto">
          <a:xfrm>
            <a:off x="6248400" y="3486150"/>
            <a:ext cx="1600200" cy="215444"/>
          </a:xfrm>
          <a:prstGeom prst="rect">
            <a:avLst/>
          </a:prstGeom>
          <a:solidFill>
            <a:schemeClr val="bg1"/>
          </a:solidFill>
          <a:ln w="9525">
            <a:solidFill>
              <a:schemeClr val="tx1"/>
            </a:solidFill>
            <a:miter lim="800000"/>
            <a:headEnd/>
            <a:tailEnd/>
          </a:ln>
        </p:spPr>
        <p:txBody>
          <a:bodyPr wrap="square">
            <a:spAutoFit/>
          </a:bodyPr>
          <a:lstStyle/>
          <a:p>
            <a:pPr algn="ctr">
              <a:buClr>
                <a:srgbClr val="000000"/>
              </a:buClr>
              <a:buSzPct val="100000"/>
              <a:buFont typeface="Times New Roman" pitchFamily="18" charset="0"/>
              <a:buNone/>
            </a:pPr>
            <a:r>
              <a:rPr lang="en-US" altLang="fr-FR" sz="800" b="1" dirty="0" smtClean="0">
                <a:latin typeface="Calibri" pitchFamily="34" charset="0"/>
              </a:rPr>
              <a:t>Carousel in the Back Flange</a:t>
            </a:r>
            <a:endParaRPr lang="en-US" altLang="fr-FR" sz="800" b="1" dirty="0">
              <a:latin typeface="Calibri" pitchFamily="34" charset="0"/>
            </a:endParaRPr>
          </a:p>
        </p:txBody>
      </p:sp>
    </p:spTree>
    <p:extLst>
      <p:ext uri="{BB962C8B-B14F-4D97-AF65-F5344CB8AC3E}">
        <p14:creationId xmlns:p14="http://schemas.microsoft.com/office/powerpoint/2010/main" val="2490317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a:spLocks noGrp="1"/>
          </p:cNvSpPr>
          <p:nvPr>
            <p:ph type="body" idx="1"/>
          </p:nvPr>
        </p:nvSpPr>
        <p:spPr>
          <a:xfrm>
            <a:off x="228600" y="732575"/>
            <a:ext cx="5334000" cy="2524975"/>
          </a:xfrm>
          <a:solidFill>
            <a:schemeClr val="bg1"/>
          </a:solidFill>
        </p:spPr>
        <p:txBody>
          <a:bodyPr/>
          <a:lstStyle/>
          <a:p>
            <a:pPr marL="0" indent="0">
              <a:buFont typeface="Arial" charset="0"/>
              <a:buChar char="•"/>
              <a:defRPr/>
            </a:pPr>
            <a:r>
              <a:rPr lang="en-US" altLang="fr-FR" sz="1100" dirty="0" smtClean="0"/>
              <a:t> Prototype </a:t>
            </a:r>
            <a:r>
              <a:rPr lang="en-US" altLang="fr-FR" sz="1100" dirty="0"/>
              <a:t>unit : Fully assembled and tested (Stand-alone test, cold test, combined tests</a:t>
            </a:r>
            <a:r>
              <a:rPr lang="en-US" altLang="fr-FR" sz="1100" dirty="0" smtClean="0"/>
              <a:t>)</a:t>
            </a:r>
          </a:p>
          <a:p>
            <a:pPr marL="0" indent="0">
              <a:buFont typeface="Arial" charset="0"/>
              <a:buChar char="•"/>
              <a:defRPr/>
            </a:pPr>
            <a:r>
              <a:rPr lang="en-US" altLang="fr-FR" sz="1100" dirty="0" smtClean="0"/>
              <a:t> Final unit : </a:t>
            </a:r>
          </a:p>
          <a:p>
            <a:pPr marL="400050" lvl="1" indent="0">
              <a:buFont typeface="Arial" charset="0"/>
              <a:buChar char="•"/>
              <a:defRPr/>
            </a:pPr>
            <a:r>
              <a:rPr lang="en-US" altLang="fr-FR" sz="1100" dirty="0" smtClean="0"/>
              <a:t> The assembly and the Stand-alone tests are complete</a:t>
            </a:r>
          </a:p>
          <a:p>
            <a:pPr marL="400050" lvl="1" indent="0">
              <a:buFont typeface="Arial" charset="0"/>
              <a:buChar char="•"/>
              <a:defRPr/>
            </a:pPr>
            <a:r>
              <a:rPr lang="en-US" altLang="fr-FR" sz="1100" dirty="0" smtClean="0"/>
              <a:t> The Cold test at -15°C  is complete </a:t>
            </a:r>
          </a:p>
          <a:p>
            <a:pPr marL="400050" lvl="1" indent="0">
              <a:buFont typeface="Arial" charset="0"/>
              <a:buChar char="•"/>
              <a:defRPr/>
            </a:pPr>
            <a:r>
              <a:rPr lang="en-US" altLang="fr-FR" sz="1100" dirty="0" smtClean="0"/>
              <a:t> The combined test with the Auto Changer is complete</a:t>
            </a:r>
          </a:p>
          <a:p>
            <a:pPr marL="0" indent="0">
              <a:buFont typeface="Arial" charset="0"/>
              <a:buChar char="•"/>
              <a:defRPr/>
            </a:pPr>
            <a:r>
              <a:rPr lang="en-US" altLang="fr-FR" sz="1100" dirty="0" smtClean="0"/>
              <a:t> Ancillary </a:t>
            </a:r>
            <a:r>
              <a:rPr lang="en-US" altLang="fr-FR" sz="1100" dirty="0"/>
              <a:t>Tools </a:t>
            </a:r>
            <a:r>
              <a:rPr lang="en-US" altLang="fr-FR" sz="1100" dirty="0" smtClean="0"/>
              <a:t>:</a:t>
            </a:r>
            <a:endParaRPr lang="en-US" altLang="fr-FR" sz="1100" dirty="0"/>
          </a:p>
          <a:p>
            <a:pPr marL="400050" lvl="1" indent="0">
              <a:buFont typeface="Arial" charset="0"/>
              <a:buChar char="•"/>
              <a:defRPr/>
            </a:pPr>
            <a:r>
              <a:rPr lang="en-US" altLang="fr-FR" sz="1100" dirty="0" smtClean="0"/>
              <a:t> The Loader cart is available</a:t>
            </a:r>
          </a:p>
          <a:p>
            <a:pPr marL="400050" lvl="1" indent="0">
              <a:buFont typeface="Arial" charset="0"/>
              <a:buChar char="•"/>
              <a:defRPr/>
            </a:pPr>
            <a:r>
              <a:rPr lang="en-US" altLang="fr-FR" sz="1100" dirty="0" smtClean="0"/>
              <a:t> The Bench Top Stand is available</a:t>
            </a:r>
          </a:p>
          <a:p>
            <a:pPr marL="400050" lvl="1" indent="0">
              <a:buFont typeface="Arial" charset="0"/>
              <a:buChar char="•"/>
              <a:defRPr/>
            </a:pPr>
            <a:r>
              <a:rPr lang="en-US" altLang="fr-FR" sz="1100" dirty="0" smtClean="0"/>
              <a:t> The Storage box is assembled and painted. </a:t>
            </a:r>
          </a:p>
          <a:p>
            <a:pPr marL="800100" lvl="2" indent="0">
              <a:buFont typeface="Arial" charset="0"/>
              <a:buChar char="•"/>
              <a:defRPr/>
            </a:pPr>
            <a:r>
              <a:rPr lang="en-US" altLang="fr-FR" sz="1100" dirty="0" smtClean="0"/>
              <a:t> The last adjustments are in progress</a:t>
            </a:r>
          </a:p>
          <a:p>
            <a:pPr marL="800100" lvl="2" indent="0">
              <a:buFont typeface="Arial" charset="0"/>
              <a:buChar char="•"/>
              <a:defRPr/>
            </a:pPr>
            <a:r>
              <a:rPr lang="en-US" altLang="fr-FR" sz="1100" dirty="0" smtClean="0"/>
              <a:t> The tests with the Loader prototype are in progress</a:t>
            </a:r>
            <a:endParaRPr lang="en-US" altLang="fr-FR" sz="1100" dirty="0"/>
          </a:p>
        </p:txBody>
      </p:sp>
      <p:pic>
        <p:nvPicPr>
          <p:cNvPr id="6" name="Imag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2310541" y="3016019"/>
            <a:ext cx="1769845" cy="1784210"/>
          </a:xfrm>
          <a:prstGeom prst="rect">
            <a:avLst/>
          </a:prstGeom>
          <a:ln>
            <a:solidFill>
              <a:schemeClr val="tx1"/>
            </a:solidFill>
          </a:ln>
        </p:spPr>
      </p:pic>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19571" y="819150"/>
            <a:ext cx="2648229" cy="3973896"/>
          </a:xfrm>
          <a:prstGeom prst="rect">
            <a:avLst/>
          </a:prstGeom>
          <a:ln>
            <a:solidFill>
              <a:schemeClr val="tx1"/>
            </a:solidFill>
          </a:ln>
        </p:spPr>
      </p:pic>
      <p:sp>
        <p:nvSpPr>
          <p:cNvPr id="2" name="Title 1">
            <a:extLst>
              <a:ext uri="{FF2B5EF4-FFF2-40B4-BE49-F238E27FC236}">
                <a16:creationId xmlns:a16="http://schemas.microsoft.com/office/drawing/2014/main" id="{7948F0B4-FF18-4B34-B059-AB6CB5179AAF}"/>
              </a:ext>
            </a:extLst>
          </p:cNvPr>
          <p:cNvSpPr>
            <a:spLocks noGrp="1"/>
          </p:cNvSpPr>
          <p:nvPr>
            <p:ph type="title"/>
          </p:nvPr>
        </p:nvSpPr>
        <p:spPr/>
        <p:txBody>
          <a:bodyPr/>
          <a:lstStyle/>
          <a:p>
            <a:r>
              <a:rPr lang="en-US" dirty="0" smtClean="0"/>
              <a:t>Loader progress </a:t>
            </a:r>
            <a:r>
              <a:rPr lang="en-US" dirty="0"/>
              <a:t>in 2017-2018 </a:t>
            </a:r>
          </a:p>
        </p:txBody>
      </p:sp>
      <p:sp>
        <p:nvSpPr>
          <p:cNvPr id="20" name="ZoneTexte 10"/>
          <p:cNvSpPr txBox="1">
            <a:spLocks noChangeArrowheads="1"/>
          </p:cNvSpPr>
          <p:nvPr/>
        </p:nvSpPr>
        <p:spPr bwMode="auto">
          <a:xfrm>
            <a:off x="6858000" y="1272675"/>
            <a:ext cx="870043" cy="230832"/>
          </a:xfrm>
          <a:prstGeom prst="rect">
            <a:avLst/>
          </a:prstGeom>
          <a:solidFill>
            <a:schemeClr val="bg1"/>
          </a:solidFill>
          <a:ln w="9525">
            <a:solidFill>
              <a:schemeClr val="tx1"/>
            </a:solidFill>
            <a:miter lim="800000"/>
            <a:headEnd/>
            <a:tailEnd/>
          </a:ln>
        </p:spPr>
        <p:txBody>
          <a:bodyPr wrap="square">
            <a:spAutoFit/>
          </a:bodyPr>
          <a:lstStyle/>
          <a:p>
            <a:pPr algn="ctr">
              <a:buClr>
                <a:srgbClr val="000000"/>
              </a:buClr>
              <a:buSzPct val="100000"/>
              <a:buFont typeface="Times New Roman" pitchFamily="18" charset="0"/>
              <a:buNone/>
            </a:pPr>
            <a:r>
              <a:rPr lang="en-US" altLang="fr-FR" sz="900" b="1" dirty="0" smtClean="0">
                <a:latin typeface="Calibri" pitchFamily="34" charset="0"/>
              </a:rPr>
              <a:t>Filter Loader</a:t>
            </a:r>
            <a:endParaRPr lang="en-US" altLang="fr-FR" sz="900" b="1" dirty="0">
              <a:latin typeface="Calibri" pitchFamily="34" charset="0"/>
            </a:endParaRPr>
          </a:p>
        </p:txBody>
      </p:sp>
      <p:sp>
        <p:nvSpPr>
          <p:cNvPr id="21" name="ZoneTexte 10"/>
          <p:cNvSpPr txBox="1">
            <a:spLocks noChangeArrowheads="1"/>
          </p:cNvSpPr>
          <p:nvPr/>
        </p:nvSpPr>
        <p:spPr bwMode="auto">
          <a:xfrm>
            <a:off x="7253346" y="4353371"/>
            <a:ext cx="1052454" cy="369332"/>
          </a:xfrm>
          <a:prstGeom prst="rect">
            <a:avLst/>
          </a:prstGeom>
          <a:solidFill>
            <a:schemeClr val="bg1"/>
          </a:solidFill>
          <a:ln w="9525">
            <a:solidFill>
              <a:schemeClr val="tx1"/>
            </a:solidFill>
            <a:miter lim="800000"/>
            <a:headEnd/>
            <a:tailEnd/>
          </a:ln>
        </p:spPr>
        <p:txBody>
          <a:bodyPr wrap="square">
            <a:spAutoFit/>
          </a:bodyPr>
          <a:lstStyle/>
          <a:p>
            <a:pPr algn="ctr">
              <a:buClr>
                <a:srgbClr val="000000"/>
              </a:buClr>
              <a:buSzPct val="100000"/>
              <a:buFont typeface="Times New Roman" pitchFamily="18" charset="0"/>
              <a:buNone/>
            </a:pPr>
            <a:r>
              <a:rPr lang="en-US" altLang="fr-FR" sz="900" b="1" dirty="0" smtClean="0">
                <a:latin typeface="Calibri" pitchFamily="34" charset="0"/>
              </a:rPr>
              <a:t>Bench Top Stand and Dummy Filter</a:t>
            </a:r>
            <a:endParaRPr lang="en-US" altLang="fr-FR" sz="900" b="1" dirty="0">
              <a:latin typeface="Calibri" pitchFamily="34" charset="0"/>
            </a:endParaRPr>
          </a:p>
        </p:txBody>
      </p:sp>
      <p:sp>
        <p:nvSpPr>
          <p:cNvPr id="9" name="ZoneTexte 10"/>
          <p:cNvSpPr txBox="1">
            <a:spLocks noChangeArrowheads="1"/>
          </p:cNvSpPr>
          <p:nvPr/>
        </p:nvSpPr>
        <p:spPr bwMode="auto">
          <a:xfrm>
            <a:off x="2672292" y="4476750"/>
            <a:ext cx="1046341" cy="230832"/>
          </a:xfrm>
          <a:prstGeom prst="rect">
            <a:avLst/>
          </a:prstGeom>
          <a:solidFill>
            <a:schemeClr val="bg1"/>
          </a:solidFill>
          <a:ln w="9525">
            <a:solidFill>
              <a:schemeClr val="tx1"/>
            </a:solidFill>
            <a:miter lim="800000"/>
            <a:headEnd/>
            <a:tailEnd/>
          </a:ln>
        </p:spPr>
        <p:txBody>
          <a:bodyPr wrap="square">
            <a:spAutoFit/>
          </a:bodyPr>
          <a:lstStyle/>
          <a:p>
            <a:pPr algn="ctr">
              <a:buClr>
                <a:srgbClr val="000000"/>
              </a:buClr>
              <a:buSzPct val="100000"/>
              <a:buFont typeface="Times New Roman" pitchFamily="18" charset="0"/>
              <a:buNone/>
            </a:pPr>
            <a:r>
              <a:rPr lang="en-US" altLang="fr-FR" sz="900" b="1" dirty="0" smtClean="0">
                <a:latin typeface="Calibri" pitchFamily="34" charset="0"/>
              </a:rPr>
              <a:t>Filter Loader Cart</a:t>
            </a:r>
            <a:endParaRPr lang="en-US" altLang="fr-FR" sz="900" b="1" dirty="0">
              <a:latin typeface="Calibri" pitchFamily="34" charset="0"/>
            </a:endParaRPr>
          </a:p>
        </p:txBody>
      </p:sp>
      <p:pic>
        <p:nvPicPr>
          <p:cNvPr id="5" name="Imag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63409" y="1885950"/>
            <a:ext cx="2180322" cy="2907096"/>
          </a:xfrm>
          <a:prstGeom prst="rect">
            <a:avLst/>
          </a:prstGeom>
          <a:ln>
            <a:solidFill>
              <a:schemeClr val="tx1"/>
            </a:solidFill>
          </a:ln>
        </p:spPr>
      </p:pic>
      <p:sp>
        <p:nvSpPr>
          <p:cNvPr id="11" name="ZoneTexte 10"/>
          <p:cNvSpPr txBox="1">
            <a:spLocks noChangeArrowheads="1"/>
          </p:cNvSpPr>
          <p:nvPr/>
        </p:nvSpPr>
        <p:spPr bwMode="auto">
          <a:xfrm>
            <a:off x="4744859" y="4476750"/>
            <a:ext cx="1046341" cy="230832"/>
          </a:xfrm>
          <a:prstGeom prst="rect">
            <a:avLst/>
          </a:prstGeom>
          <a:solidFill>
            <a:schemeClr val="bg1"/>
          </a:solidFill>
          <a:ln w="9525">
            <a:solidFill>
              <a:schemeClr val="tx1"/>
            </a:solidFill>
            <a:miter lim="800000"/>
            <a:headEnd/>
            <a:tailEnd/>
          </a:ln>
        </p:spPr>
        <p:txBody>
          <a:bodyPr wrap="square">
            <a:spAutoFit/>
          </a:bodyPr>
          <a:lstStyle/>
          <a:p>
            <a:pPr algn="ctr">
              <a:buClr>
                <a:srgbClr val="000000"/>
              </a:buClr>
              <a:buSzPct val="100000"/>
              <a:buFont typeface="Times New Roman" pitchFamily="18" charset="0"/>
              <a:buNone/>
            </a:pPr>
            <a:r>
              <a:rPr lang="en-US" altLang="fr-FR" sz="900" b="1" dirty="0" smtClean="0">
                <a:latin typeface="Calibri" pitchFamily="34" charset="0"/>
              </a:rPr>
              <a:t>Storage Box</a:t>
            </a:r>
            <a:endParaRPr lang="en-US" altLang="fr-FR" sz="900" b="1" dirty="0">
              <a:latin typeface="Calibri" pitchFamily="34" charset="0"/>
            </a:endParaRPr>
          </a:p>
        </p:txBody>
      </p:sp>
    </p:spTree>
    <p:extLst>
      <p:ext uri="{BB962C8B-B14F-4D97-AF65-F5344CB8AC3E}">
        <p14:creationId xmlns:p14="http://schemas.microsoft.com/office/powerpoint/2010/main" val="3755873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228600" y="742950"/>
            <a:ext cx="6629400" cy="3982640"/>
          </a:xfrm>
        </p:spPr>
        <p:txBody>
          <a:bodyPr/>
          <a:lstStyle/>
          <a:p>
            <a:pPr lvl="1">
              <a:buFont typeface="Arial" panose="020B0604020202020204" pitchFamily="34" charset="0"/>
              <a:buChar char="•"/>
            </a:pPr>
            <a:r>
              <a:rPr lang="fr-FR" sz="1000" b="1" dirty="0" smtClean="0"/>
              <a:t>Local </a:t>
            </a:r>
            <a:r>
              <a:rPr lang="fr-FR" sz="1000" b="1" dirty="0"/>
              <a:t>Protection </a:t>
            </a:r>
            <a:r>
              <a:rPr lang="fr-FR" sz="1000" b="1" dirty="0" smtClean="0"/>
              <a:t>System</a:t>
            </a:r>
          </a:p>
          <a:p>
            <a:pPr lvl="2"/>
            <a:r>
              <a:rPr lang="en-US" sz="800" dirty="0"/>
              <a:t>L</a:t>
            </a:r>
            <a:r>
              <a:rPr lang="en-US" sz="800" dirty="0" smtClean="0"/>
              <a:t>oader has been fully tested with and without LPS (python scripts)</a:t>
            </a:r>
          </a:p>
          <a:p>
            <a:pPr lvl="2"/>
            <a:r>
              <a:rPr lang="en-US" sz="800" dirty="0" smtClean="0"/>
              <a:t>Auto Changer has been partially tested with LPS</a:t>
            </a:r>
          </a:p>
          <a:p>
            <a:pPr lvl="2"/>
            <a:r>
              <a:rPr lang="en-US" sz="800" dirty="0"/>
              <a:t>D</a:t>
            </a:r>
            <a:r>
              <a:rPr lang="en-US" sz="800" dirty="0" smtClean="0"/>
              <a:t>isplay Status coming from the Local Protection System on the FCS console.</a:t>
            </a:r>
            <a:endParaRPr lang="en-US" sz="1200" dirty="0" smtClean="0"/>
          </a:p>
          <a:p>
            <a:pPr lvl="1"/>
            <a:r>
              <a:rPr lang="en-US" sz="1000" b="1" dirty="0" smtClean="0"/>
              <a:t>Software for Carousel : (write code and tests)</a:t>
            </a:r>
          </a:p>
          <a:p>
            <a:pPr lvl="2"/>
            <a:r>
              <a:rPr lang="en-US" sz="800" dirty="0" smtClean="0"/>
              <a:t>Reading of all clamp sensors, for the 5 sockets for PROTO</a:t>
            </a:r>
          </a:p>
          <a:p>
            <a:pPr lvl="2"/>
            <a:r>
              <a:rPr lang="en-US" sz="800" dirty="0"/>
              <a:t>U</a:t>
            </a:r>
            <a:r>
              <a:rPr lang="en-US" sz="800" dirty="0" smtClean="0"/>
              <a:t>nclamping for PROTO</a:t>
            </a:r>
          </a:p>
          <a:p>
            <a:pPr lvl="2"/>
            <a:r>
              <a:rPr lang="en-US" sz="800" dirty="0"/>
              <a:t>R</a:t>
            </a:r>
            <a:r>
              <a:rPr lang="en-US" sz="800" dirty="0" smtClean="0"/>
              <a:t>ead data of the devices connected to the field bus (</a:t>
            </a:r>
            <a:r>
              <a:rPr lang="en-US" sz="800" dirty="0" err="1" smtClean="0"/>
              <a:t>CANOpen</a:t>
            </a:r>
            <a:r>
              <a:rPr lang="en-US" sz="800" dirty="0" smtClean="0"/>
              <a:t>)</a:t>
            </a:r>
          </a:p>
          <a:p>
            <a:pPr lvl="2"/>
            <a:r>
              <a:rPr lang="en-US" sz="800" dirty="0"/>
              <a:t>A</a:t>
            </a:r>
            <a:r>
              <a:rPr lang="en-US" sz="800" dirty="0" smtClean="0"/>
              <a:t>dapt code to FINAL carousel and tests on FINAL AC</a:t>
            </a:r>
            <a:endParaRPr lang="en-US" sz="1200" dirty="0" smtClean="0"/>
          </a:p>
          <a:p>
            <a:pPr lvl="1"/>
            <a:r>
              <a:rPr lang="en-US" sz="1000" b="1" dirty="0" smtClean="0"/>
              <a:t>Software for Auto Changer :</a:t>
            </a:r>
          </a:p>
          <a:p>
            <a:pPr lvl="2"/>
            <a:r>
              <a:rPr lang="en-US" sz="800" dirty="0"/>
              <a:t>C</a:t>
            </a:r>
            <a:r>
              <a:rPr lang="en-US" sz="800" dirty="0" smtClean="0"/>
              <a:t>heck LPS status before actions</a:t>
            </a:r>
          </a:p>
          <a:p>
            <a:pPr lvl="2"/>
            <a:r>
              <a:rPr lang="en-US" sz="800" dirty="0"/>
              <a:t>R</a:t>
            </a:r>
            <a:r>
              <a:rPr lang="en-US" sz="800" dirty="0" smtClean="0"/>
              <a:t>ewrite process of opening and closing online clamp controllers on FINAL AC  have encoder, so the process of opening and closing have changed and a homing is to be done at start up.</a:t>
            </a:r>
          </a:p>
          <a:p>
            <a:pPr lvl="2"/>
            <a:r>
              <a:rPr lang="en-US" sz="800" dirty="0"/>
              <a:t>A</a:t>
            </a:r>
            <a:r>
              <a:rPr lang="en-US" sz="800" dirty="0" smtClean="0"/>
              <a:t>dapt code to FINAL Auto Changer and tests on FINAL AC </a:t>
            </a:r>
          </a:p>
          <a:p>
            <a:pPr lvl="1"/>
            <a:r>
              <a:rPr lang="en-US" sz="1000" b="1" dirty="0" smtClean="0"/>
              <a:t>Software for loader</a:t>
            </a:r>
          </a:p>
          <a:p>
            <a:pPr lvl="2"/>
            <a:r>
              <a:rPr lang="en-US" sz="800" dirty="0"/>
              <a:t>A</a:t>
            </a:r>
            <a:r>
              <a:rPr lang="en-US" sz="800" dirty="0" smtClean="0"/>
              <a:t>dapt speed to go up and down depending if a filter is there or not</a:t>
            </a:r>
          </a:p>
          <a:p>
            <a:pPr lvl="2"/>
            <a:r>
              <a:rPr lang="en-US" sz="800" dirty="0"/>
              <a:t>A</a:t>
            </a:r>
            <a:r>
              <a:rPr lang="en-US" sz="800" dirty="0" smtClean="0"/>
              <a:t>dapt code to FINAL loader and tests on FINAL loader</a:t>
            </a:r>
          </a:p>
          <a:p>
            <a:pPr marL="914400" lvl="2" indent="0">
              <a:buNone/>
            </a:pPr>
            <a:endParaRPr lang="en-US" sz="1200" dirty="0" smtClean="0"/>
          </a:p>
          <a:p>
            <a:pPr lvl="1"/>
            <a:r>
              <a:rPr lang="en-US" sz="1000" b="1" dirty="0" smtClean="0"/>
              <a:t>Combined tests with PROTO</a:t>
            </a:r>
            <a:endParaRPr lang="en-US" sz="1200" b="1" dirty="0" smtClean="0"/>
          </a:p>
          <a:p>
            <a:pPr lvl="1"/>
            <a:r>
              <a:rPr lang="en-US" sz="1000" b="1" dirty="0" smtClean="0"/>
              <a:t>Command and setup of 4 HCU</a:t>
            </a:r>
          </a:p>
          <a:p>
            <a:r>
              <a:rPr lang="en-US" sz="1200" dirty="0" smtClean="0"/>
              <a:t> </a:t>
            </a:r>
          </a:p>
          <a:p>
            <a:pPr lvl="1"/>
            <a:r>
              <a:rPr lang="en-US" sz="1000" b="1" dirty="0" smtClean="0"/>
              <a:t>All along the year, refactoring of the code :</a:t>
            </a:r>
          </a:p>
          <a:p>
            <a:pPr lvl="2"/>
            <a:r>
              <a:rPr lang="en-US" sz="800" dirty="0"/>
              <a:t>T</a:t>
            </a:r>
            <a:r>
              <a:rPr lang="en-US" sz="800" dirty="0" smtClean="0"/>
              <a:t>o adapt to new versions of the CCS Toolkit, </a:t>
            </a:r>
          </a:p>
          <a:p>
            <a:pPr lvl="2"/>
            <a:r>
              <a:rPr lang="en-US" sz="800" dirty="0"/>
              <a:t>T</a:t>
            </a:r>
            <a:r>
              <a:rPr lang="en-US" sz="800" dirty="0" smtClean="0"/>
              <a:t>o make the code easier to read and maintain, and more secure.</a:t>
            </a:r>
          </a:p>
          <a:p>
            <a:pPr lvl="1"/>
            <a:endParaRPr lang="fr-FR" sz="1200" dirty="0"/>
          </a:p>
          <a:p>
            <a:pPr lvl="2">
              <a:buFont typeface="Arial" panose="020B0604020202020204" pitchFamily="34" charset="0"/>
              <a:buChar char="•"/>
            </a:pPr>
            <a:endParaRPr lang="fr-FR" sz="1200" dirty="0" smtClean="0"/>
          </a:p>
          <a:p>
            <a:pPr lvl="2">
              <a:buFont typeface="Arial" panose="020B0604020202020204" pitchFamily="34" charset="0"/>
              <a:buChar char="•"/>
            </a:pPr>
            <a:endParaRPr lang="fr-FR" sz="1200" dirty="0"/>
          </a:p>
          <a:p>
            <a:pPr lvl="1">
              <a:buFont typeface="Arial" panose="020B0604020202020204" pitchFamily="34" charset="0"/>
              <a:buChar char="•"/>
            </a:pPr>
            <a:endParaRPr lang="en-US" sz="1200" kern="0" dirty="0">
              <a:solidFill>
                <a:srgbClr val="002060"/>
              </a:solidFill>
            </a:endParaRPr>
          </a:p>
        </p:txBody>
      </p:sp>
      <p:sp>
        <p:nvSpPr>
          <p:cNvPr id="3" name="Titre 2"/>
          <p:cNvSpPr>
            <a:spLocks noGrp="1"/>
          </p:cNvSpPr>
          <p:nvPr>
            <p:ph type="title"/>
          </p:nvPr>
        </p:nvSpPr>
        <p:spPr/>
        <p:txBody>
          <a:bodyPr/>
          <a:lstStyle/>
          <a:p>
            <a:r>
              <a:rPr lang="en-US" sz="2000" dirty="0" smtClean="0"/>
              <a:t>Filter Control System progress in 2018-2019</a:t>
            </a:r>
            <a:endParaRPr lang="en-US" sz="2000" dirty="0"/>
          </a:p>
        </p:txBody>
      </p:sp>
      <p:pic>
        <p:nvPicPr>
          <p:cNvPr id="4" name="Image 3" descr="carousel-rotation.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00800" y="699318"/>
            <a:ext cx="2621968" cy="1796232"/>
          </a:xfrm>
          <a:prstGeom prst="rect">
            <a:avLst/>
          </a:prstGeom>
        </p:spPr>
      </p:pic>
      <p:pic>
        <p:nvPicPr>
          <p:cNvPr id="5" name="Picture 2" descr="C:\SAUVEGARDE\LSST PHOTOTHEQUE\2- SINGLE FILTER TEST\IMG_606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747" y="2559412"/>
            <a:ext cx="1769932" cy="22423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14">
            <a:extLst>
              <a:ext uri="{FF2B5EF4-FFF2-40B4-BE49-F238E27FC236}">
                <a16:creationId xmlns:a16="http://schemas.microsoft.com/office/drawing/2014/main" id="{F0230305-4794-4E6F-9CED-549B5447D0DB}"/>
              </a:ext>
            </a:extLst>
          </p:cNvPr>
          <p:cNvSpPr txBox="1"/>
          <p:nvPr/>
        </p:nvSpPr>
        <p:spPr>
          <a:xfrm>
            <a:off x="7154695" y="2626548"/>
            <a:ext cx="1634035" cy="215444"/>
          </a:xfrm>
          <a:prstGeom prst="rect">
            <a:avLst/>
          </a:prstGeom>
          <a:solidFill>
            <a:schemeClr val="bg1"/>
          </a:solidFill>
          <a:ln>
            <a:solidFill>
              <a:schemeClr val="tx1"/>
            </a:solidFill>
          </a:ln>
        </p:spPr>
        <p:txBody>
          <a:bodyPr wrap="square" rtlCol="0">
            <a:spAutoFit/>
          </a:bodyPr>
          <a:lstStyle/>
          <a:p>
            <a:pPr algn="ctr"/>
            <a:r>
              <a:rPr lang="en-US" sz="800" b="1" dirty="0" smtClean="0">
                <a:ln w="3175">
                  <a:noFill/>
                </a:ln>
              </a:rPr>
              <a:t>FCS uploaded in the PC104</a:t>
            </a:r>
            <a:endParaRPr lang="en-US" sz="800" b="1" dirty="0">
              <a:ln w="3175">
                <a:noFill/>
              </a:ln>
            </a:endParaRPr>
          </a:p>
        </p:txBody>
      </p:sp>
      <p:sp>
        <p:nvSpPr>
          <p:cNvPr id="7" name="TextBox 14">
            <a:extLst>
              <a:ext uri="{FF2B5EF4-FFF2-40B4-BE49-F238E27FC236}">
                <a16:creationId xmlns:a16="http://schemas.microsoft.com/office/drawing/2014/main" id="{F0230305-4794-4E6F-9CED-549B5447D0DB}"/>
              </a:ext>
            </a:extLst>
          </p:cNvPr>
          <p:cNvSpPr txBox="1"/>
          <p:nvPr/>
        </p:nvSpPr>
        <p:spPr>
          <a:xfrm>
            <a:off x="6934200" y="2114550"/>
            <a:ext cx="1634035" cy="215444"/>
          </a:xfrm>
          <a:prstGeom prst="rect">
            <a:avLst/>
          </a:prstGeom>
          <a:solidFill>
            <a:schemeClr val="bg1"/>
          </a:solidFill>
          <a:ln>
            <a:solidFill>
              <a:schemeClr val="tx1"/>
            </a:solidFill>
          </a:ln>
        </p:spPr>
        <p:txBody>
          <a:bodyPr wrap="square" rtlCol="0">
            <a:spAutoFit/>
          </a:bodyPr>
          <a:lstStyle/>
          <a:p>
            <a:pPr algn="ctr"/>
            <a:r>
              <a:rPr lang="en-US" sz="800" b="1" dirty="0" smtClean="0">
                <a:ln w="3175">
                  <a:noFill/>
                </a:ln>
              </a:rPr>
              <a:t>FCS Simulator</a:t>
            </a:r>
            <a:endParaRPr lang="en-US" sz="800" b="1" dirty="0">
              <a:ln w="3175">
                <a:noFill/>
              </a:ln>
            </a:endParaRPr>
          </a:p>
        </p:txBody>
      </p:sp>
    </p:spTree>
    <p:extLst>
      <p:ext uri="{BB962C8B-B14F-4D97-AF65-F5344CB8AC3E}">
        <p14:creationId xmlns:p14="http://schemas.microsoft.com/office/powerpoint/2010/main" val="3084330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0644C-1259-447C-B74A-081F071C29FF}"/>
              </a:ext>
            </a:extLst>
          </p:cNvPr>
          <p:cNvSpPr>
            <a:spLocks noGrp="1"/>
          </p:cNvSpPr>
          <p:nvPr>
            <p:ph type="title"/>
          </p:nvPr>
        </p:nvSpPr>
        <p:spPr/>
        <p:txBody>
          <a:bodyPr/>
          <a:lstStyle/>
          <a:p>
            <a:r>
              <a:rPr lang="en-US" dirty="0"/>
              <a:t>Verification and Validation activities status</a:t>
            </a:r>
          </a:p>
        </p:txBody>
      </p:sp>
      <p:sp>
        <p:nvSpPr>
          <p:cNvPr id="3" name="Content Placeholder 2">
            <a:extLst>
              <a:ext uri="{FF2B5EF4-FFF2-40B4-BE49-F238E27FC236}">
                <a16:creationId xmlns:a16="http://schemas.microsoft.com/office/drawing/2014/main" id="{FAE9CCED-D4CA-4835-AAFA-A412FBE37308}"/>
              </a:ext>
            </a:extLst>
          </p:cNvPr>
          <p:cNvSpPr>
            <a:spLocks noGrp="1"/>
          </p:cNvSpPr>
          <p:nvPr>
            <p:ph type="body" idx="1"/>
          </p:nvPr>
        </p:nvSpPr>
        <p:spPr>
          <a:xfrm>
            <a:off x="207191" y="895350"/>
            <a:ext cx="3718682" cy="3982640"/>
          </a:xfrm>
        </p:spPr>
        <p:txBody>
          <a:bodyPr/>
          <a:lstStyle/>
          <a:p>
            <a:r>
              <a:rPr lang="en-US" sz="1200" dirty="0">
                <a:cs typeface="+mn-cs"/>
              </a:rPr>
              <a:t>The Loader and the Auto Changer are available, the stand-alone tests are complete.</a:t>
            </a:r>
          </a:p>
          <a:p>
            <a:r>
              <a:rPr lang="en-US" sz="1200" dirty="0">
                <a:cs typeface="+mn-cs"/>
              </a:rPr>
              <a:t>The Dummy Camera Body, a dummy cryostat and the Dummy filters are available on the test Bench.</a:t>
            </a:r>
          </a:p>
          <a:p>
            <a:r>
              <a:rPr lang="en-US" sz="1200" dirty="0">
                <a:cs typeface="+mn-cs"/>
              </a:rPr>
              <a:t>The Carousel is </a:t>
            </a:r>
            <a:r>
              <a:rPr lang="en-US" sz="1200" dirty="0" smtClean="0">
                <a:cs typeface="+mn-cs"/>
              </a:rPr>
              <a:t>assembled on the Back </a:t>
            </a:r>
            <a:r>
              <a:rPr lang="en-US" sz="1200" dirty="0" smtClean="0">
                <a:cs typeface="+mn-cs"/>
              </a:rPr>
              <a:t>Flange</a:t>
            </a:r>
            <a:endParaRPr lang="en-US" sz="1200" dirty="0">
              <a:cs typeface="+mn-cs"/>
            </a:endParaRPr>
          </a:p>
          <a:p>
            <a:r>
              <a:rPr lang="en-US" sz="1200" dirty="0">
                <a:cs typeface="+mn-cs"/>
              </a:rPr>
              <a:t>Test Loader/Auto Changer :</a:t>
            </a:r>
          </a:p>
          <a:p>
            <a:pPr lvl="1"/>
            <a:r>
              <a:rPr lang="en-US" sz="1100" dirty="0"/>
              <a:t>The alignment of the Loader with the Auto Changer is done.</a:t>
            </a:r>
          </a:p>
          <a:p>
            <a:pPr lvl="1"/>
            <a:r>
              <a:rPr lang="en-US" sz="1100" dirty="0"/>
              <a:t>The Filter Hand-off is verified and validated.</a:t>
            </a:r>
          </a:p>
          <a:p>
            <a:r>
              <a:rPr lang="en-US" sz="1200" dirty="0">
                <a:cs typeface="+mn-cs"/>
              </a:rPr>
              <a:t>Combined Test :</a:t>
            </a:r>
          </a:p>
          <a:p>
            <a:pPr lvl="1"/>
            <a:r>
              <a:rPr lang="en-US" sz="1100" dirty="0"/>
              <a:t>The Carousel is assembled on the Back </a:t>
            </a:r>
            <a:r>
              <a:rPr lang="en-US" sz="1100" dirty="0" smtClean="0"/>
              <a:t>Flange.</a:t>
            </a:r>
            <a:endParaRPr lang="en-US" sz="1100" dirty="0"/>
          </a:p>
          <a:p>
            <a:pPr lvl="1"/>
            <a:r>
              <a:rPr lang="en-US" sz="1100" dirty="0"/>
              <a:t>The Auto changer is mounted </a:t>
            </a:r>
            <a:r>
              <a:rPr lang="en-US" sz="1100" dirty="0" smtClean="0"/>
              <a:t>and aligned on </a:t>
            </a:r>
            <a:r>
              <a:rPr lang="en-US" sz="1100" dirty="0"/>
              <a:t>the Test </a:t>
            </a:r>
            <a:r>
              <a:rPr lang="en-US" sz="1100" dirty="0" smtClean="0"/>
              <a:t>Bench</a:t>
            </a:r>
            <a:r>
              <a:rPr lang="en-US" sz="1100" dirty="0" smtClean="0"/>
              <a:t>.</a:t>
            </a:r>
          </a:p>
          <a:p>
            <a:pPr lvl="1"/>
            <a:r>
              <a:rPr lang="en-US" sz="1100" dirty="0"/>
              <a:t>All the system has been mechanically tested with 5 filters on the carousel.</a:t>
            </a:r>
          </a:p>
          <a:p>
            <a:pPr marL="457200" lvl="1" indent="0">
              <a:buNone/>
            </a:pPr>
            <a:endParaRPr lang="en-US" sz="1100" dirty="0"/>
          </a:p>
          <a:p>
            <a:r>
              <a:rPr lang="en-US" sz="1200" dirty="0"/>
              <a:t>Further work is expected on fine tuning of the system behavior and the control/command (see next page). The optimization of the system needs one extra month.</a:t>
            </a:r>
          </a:p>
          <a:p>
            <a:pPr marL="457200" lvl="1" indent="0">
              <a:buNone/>
            </a:pPr>
            <a:endParaRPr lang="en-US" sz="1100" dirty="0" smtClean="0"/>
          </a:p>
        </p:txBody>
      </p:sp>
      <p:grpSp>
        <p:nvGrpSpPr>
          <p:cNvPr id="37" name="Groupe 36"/>
          <p:cNvGrpSpPr/>
          <p:nvPr/>
        </p:nvGrpSpPr>
        <p:grpSpPr>
          <a:xfrm>
            <a:off x="3962400" y="895351"/>
            <a:ext cx="2554271" cy="3405694"/>
            <a:chOff x="3822998" y="895351"/>
            <a:chExt cx="2554271" cy="3405694"/>
          </a:xfrm>
        </p:grpSpPr>
        <p:pic>
          <p:nvPicPr>
            <p:cNvPr id="5" name="Imag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3397287" y="1321062"/>
              <a:ext cx="3405694" cy="2554271"/>
            </a:xfrm>
            <a:prstGeom prst="rect">
              <a:avLst/>
            </a:prstGeom>
            <a:ln>
              <a:solidFill>
                <a:schemeClr val="tx1"/>
              </a:solidFill>
            </a:ln>
          </p:spPr>
        </p:pic>
        <p:sp>
          <p:nvSpPr>
            <p:cNvPr id="20" name="TextBox 14">
              <a:extLst>
                <a:ext uri="{FF2B5EF4-FFF2-40B4-BE49-F238E27FC236}">
                  <a16:creationId xmlns:a16="http://schemas.microsoft.com/office/drawing/2014/main" id="{F0230305-4794-4E6F-9CED-549B5447D0DB}"/>
                </a:ext>
              </a:extLst>
            </p:cNvPr>
            <p:cNvSpPr txBox="1"/>
            <p:nvPr/>
          </p:nvSpPr>
          <p:spPr>
            <a:xfrm>
              <a:off x="4212441" y="4022296"/>
              <a:ext cx="1858904" cy="200055"/>
            </a:xfrm>
            <a:prstGeom prst="rect">
              <a:avLst/>
            </a:prstGeom>
            <a:solidFill>
              <a:schemeClr val="bg1"/>
            </a:solidFill>
            <a:ln>
              <a:solidFill>
                <a:schemeClr val="tx1"/>
              </a:solidFill>
            </a:ln>
          </p:spPr>
          <p:txBody>
            <a:bodyPr wrap="square" rtlCol="0">
              <a:spAutoFit/>
            </a:bodyPr>
            <a:lstStyle/>
            <a:p>
              <a:pPr algn="ctr"/>
              <a:r>
                <a:rPr lang="en-US" sz="700" b="1" dirty="0" smtClean="0">
                  <a:ln w="3175">
                    <a:noFill/>
                  </a:ln>
                </a:rPr>
                <a:t>Combined Test Auto Changer/Filter Loader</a:t>
              </a:r>
              <a:endParaRPr lang="en-US" sz="700" b="1" dirty="0">
                <a:ln w="3175">
                  <a:noFill/>
                </a:ln>
              </a:endParaRPr>
            </a:p>
          </p:txBody>
        </p:sp>
        <p:sp>
          <p:nvSpPr>
            <p:cNvPr id="24" name="TextBox 14">
              <a:extLst>
                <a:ext uri="{FF2B5EF4-FFF2-40B4-BE49-F238E27FC236}">
                  <a16:creationId xmlns:a16="http://schemas.microsoft.com/office/drawing/2014/main" id="{F0230305-4794-4E6F-9CED-549B5447D0DB}"/>
                </a:ext>
              </a:extLst>
            </p:cNvPr>
            <p:cNvSpPr txBox="1"/>
            <p:nvPr/>
          </p:nvSpPr>
          <p:spPr>
            <a:xfrm>
              <a:off x="5440612" y="1726194"/>
              <a:ext cx="599141" cy="200055"/>
            </a:xfrm>
            <a:prstGeom prst="rect">
              <a:avLst/>
            </a:prstGeom>
            <a:solidFill>
              <a:schemeClr val="bg1"/>
            </a:solidFill>
            <a:ln>
              <a:solidFill>
                <a:schemeClr val="tx1"/>
              </a:solidFill>
            </a:ln>
          </p:spPr>
          <p:txBody>
            <a:bodyPr wrap="square" rtlCol="0">
              <a:spAutoFit/>
            </a:bodyPr>
            <a:lstStyle/>
            <a:p>
              <a:pPr algn="ctr"/>
              <a:r>
                <a:rPr lang="en-US" sz="700" b="1" dirty="0" smtClean="0">
                  <a:ln w="3175">
                    <a:noFill/>
                  </a:ln>
                </a:rPr>
                <a:t>Loader</a:t>
              </a:r>
              <a:endParaRPr lang="en-US" sz="700" b="1" dirty="0">
                <a:ln w="3175">
                  <a:noFill/>
                </a:ln>
              </a:endParaRPr>
            </a:p>
          </p:txBody>
        </p:sp>
        <p:cxnSp>
          <p:nvCxnSpPr>
            <p:cNvPr id="26" name="Connecteur droit avec flèche 25"/>
            <p:cNvCxnSpPr>
              <a:stCxn id="24" idx="1"/>
            </p:cNvCxnSpPr>
            <p:nvPr/>
          </p:nvCxnSpPr>
          <p:spPr>
            <a:xfrm flipH="1">
              <a:off x="5141042" y="1826222"/>
              <a:ext cx="299570" cy="39722"/>
            </a:xfrm>
            <a:prstGeom prst="straightConnector1">
              <a:avLst/>
            </a:prstGeom>
            <a:ln w="12700" cap="rnd">
              <a:solidFill>
                <a:schemeClr val="tx1"/>
              </a:solidFill>
              <a:prstDash val="solid"/>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14">
              <a:extLst>
                <a:ext uri="{FF2B5EF4-FFF2-40B4-BE49-F238E27FC236}">
                  <a16:creationId xmlns:a16="http://schemas.microsoft.com/office/drawing/2014/main" id="{F0230305-4794-4E6F-9CED-549B5447D0DB}"/>
                </a:ext>
              </a:extLst>
            </p:cNvPr>
            <p:cNvSpPr txBox="1"/>
            <p:nvPr/>
          </p:nvSpPr>
          <p:spPr>
            <a:xfrm>
              <a:off x="5440612" y="2584832"/>
              <a:ext cx="827740" cy="200055"/>
            </a:xfrm>
            <a:prstGeom prst="rect">
              <a:avLst/>
            </a:prstGeom>
            <a:solidFill>
              <a:schemeClr val="bg1"/>
            </a:solidFill>
            <a:ln>
              <a:solidFill>
                <a:schemeClr val="tx1"/>
              </a:solidFill>
            </a:ln>
          </p:spPr>
          <p:txBody>
            <a:bodyPr wrap="square" rtlCol="0">
              <a:spAutoFit/>
            </a:bodyPr>
            <a:lstStyle/>
            <a:p>
              <a:pPr algn="ctr"/>
              <a:r>
                <a:rPr lang="en-US" sz="700" b="1" dirty="0" smtClean="0">
                  <a:ln w="3175">
                    <a:noFill/>
                  </a:ln>
                </a:rPr>
                <a:t>Auto Changer</a:t>
              </a:r>
              <a:endParaRPr lang="en-US" sz="700" b="1" dirty="0">
                <a:ln w="3175">
                  <a:noFill/>
                </a:ln>
              </a:endParaRPr>
            </a:p>
          </p:txBody>
        </p:sp>
        <p:cxnSp>
          <p:nvCxnSpPr>
            <p:cNvPr id="28" name="Connecteur droit avec flèche 27"/>
            <p:cNvCxnSpPr>
              <a:stCxn id="27" idx="1"/>
            </p:cNvCxnSpPr>
            <p:nvPr/>
          </p:nvCxnSpPr>
          <p:spPr>
            <a:xfrm flipH="1">
              <a:off x="4672958" y="2684860"/>
              <a:ext cx="767654" cy="267890"/>
            </a:xfrm>
            <a:prstGeom prst="straightConnector1">
              <a:avLst/>
            </a:prstGeom>
            <a:ln w="12700" cap="rnd">
              <a:solidFill>
                <a:schemeClr val="tx1"/>
              </a:solidFill>
              <a:prstDash val="solid"/>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34" name="Groupe 33"/>
          <p:cNvGrpSpPr/>
          <p:nvPr/>
        </p:nvGrpSpPr>
        <p:grpSpPr>
          <a:xfrm>
            <a:off x="6553200" y="891717"/>
            <a:ext cx="2554272" cy="3405695"/>
            <a:chOff x="6477000" y="891717"/>
            <a:chExt cx="2554272" cy="3405695"/>
          </a:xfrm>
        </p:grpSpPr>
        <p:pic>
          <p:nvPicPr>
            <p:cNvPr id="9" name="Imag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891717"/>
              <a:ext cx="2554272" cy="3405695"/>
            </a:xfrm>
            <a:prstGeom prst="rect">
              <a:avLst/>
            </a:prstGeom>
            <a:ln>
              <a:solidFill>
                <a:schemeClr val="tx1"/>
              </a:solidFill>
            </a:ln>
          </p:spPr>
        </p:pic>
        <p:sp>
          <p:nvSpPr>
            <p:cNvPr id="17" name="TextBox 14">
              <a:extLst>
                <a:ext uri="{FF2B5EF4-FFF2-40B4-BE49-F238E27FC236}">
                  <a16:creationId xmlns:a16="http://schemas.microsoft.com/office/drawing/2014/main" id="{F0230305-4794-4E6F-9CED-549B5447D0DB}"/>
                </a:ext>
              </a:extLst>
            </p:cNvPr>
            <p:cNvSpPr txBox="1"/>
            <p:nvPr/>
          </p:nvSpPr>
          <p:spPr>
            <a:xfrm>
              <a:off x="7669642" y="2225423"/>
              <a:ext cx="1082900" cy="200055"/>
            </a:xfrm>
            <a:prstGeom prst="rect">
              <a:avLst/>
            </a:prstGeom>
            <a:solidFill>
              <a:schemeClr val="bg1"/>
            </a:solidFill>
            <a:ln>
              <a:solidFill>
                <a:schemeClr val="tx1"/>
              </a:solidFill>
            </a:ln>
          </p:spPr>
          <p:txBody>
            <a:bodyPr wrap="square" rtlCol="0">
              <a:spAutoFit/>
            </a:bodyPr>
            <a:lstStyle/>
            <a:p>
              <a:pPr algn="ctr"/>
              <a:r>
                <a:rPr lang="en-US" sz="700" b="1" dirty="0" smtClean="0">
                  <a:ln w="3175">
                    <a:noFill/>
                  </a:ln>
                </a:rPr>
                <a:t>Dummy Camera Body</a:t>
              </a:r>
              <a:endParaRPr lang="en-US" sz="700" b="1" dirty="0">
                <a:ln w="3175">
                  <a:noFill/>
                </a:ln>
              </a:endParaRPr>
            </a:p>
          </p:txBody>
        </p:sp>
        <p:sp>
          <p:nvSpPr>
            <p:cNvPr id="18" name="TextBox 14">
              <a:extLst>
                <a:ext uri="{FF2B5EF4-FFF2-40B4-BE49-F238E27FC236}">
                  <a16:creationId xmlns:a16="http://schemas.microsoft.com/office/drawing/2014/main" id="{F0230305-4794-4E6F-9CED-549B5447D0DB}"/>
                </a:ext>
              </a:extLst>
            </p:cNvPr>
            <p:cNvSpPr txBox="1"/>
            <p:nvPr/>
          </p:nvSpPr>
          <p:spPr>
            <a:xfrm>
              <a:off x="7391400" y="3537465"/>
              <a:ext cx="827740" cy="200055"/>
            </a:xfrm>
            <a:prstGeom prst="rect">
              <a:avLst/>
            </a:prstGeom>
            <a:solidFill>
              <a:schemeClr val="bg1"/>
            </a:solidFill>
            <a:ln>
              <a:solidFill>
                <a:schemeClr val="tx1"/>
              </a:solidFill>
            </a:ln>
          </p:spPr>
          <p:txBody>
            <a:bodyPr wrap="square" rtlCol="0">
              <a:spAutoFit/>
            </a:bodyPr>
            <a:lstStyle/>
            <a:p>
              <a:pPr algn="ctr"/>
              <a:r>
                <a:rPr lang="en-US" sz="700" b="1" dirty="0" smtClean="0">
                  <a:ln w="3175">
                    <a:noFill/>
                  </a:ln>
                </a:rPr>
                <a:t>Auto Changer</a:t>
              </a:r>
              <a:endParaRPr lang="en-US" sz="700" b="1" dirty="0">
                <a:ln w="3175">
                  <a:noFill/>
                </a:ln>
              </a:endParaRPr>
            </a:p>
          </p:txBody>
        </p:sp>
        <p:sp>
          <p:nvSpPr>
            <p:cNvPr id="19" name="TextBox 14">
              <a:extLst>
                <a:ext uri="{FF2B5EF4-FFF2-40B4-BE49-F238E27FC236}">
                  <a16:creationId xmlns:a16="http://schemas.microsoft.com/office/drawing/2014/main" id="{F0230305-4794-4E6F-9CED-549B5447D0DB}"/>
                </a:ext>
              </a:extLst>
            </p:cNvPr>
            <p:cNvSpPr txBox="1"/>
            <p:nvPr/>
          </p:nvSpPr>
          <p:spPr>
            <a:xfrm>
              <a:off x="8305800" y="1143848"/>
              <a:ext cx="599141" cy="200055"/>
            </a:xfrm>
            <a:prstGeom prst="rect">
              <a:avLst/>
            </a:prstGeom>
            <a:solidFill>
              <a:schemeClr val="bg1"/>
            </a:solidFill>
            <a:ln>
              <a:solidFill>
                <a:schemeClr val="tx1"/>
              </a:solidFill>
            </a:ln>
          </p:spPr>
          <p:txBody>
            <a:bodyPr wrap="square" rtlCol="0">
              <a:spAutoFit/>
            </a:bodyPr>
            <a:lstStyle/>
            <a:p>
              <a:pPr algn="ctr"/>
              <a:r>
                <a:rPr lang="en-US" sz="700" b="1" dirty="0" smtClean="0">
                  <a:ln w="3175">
                    <a:noFill/>
                  </a:ln>
                </a:rPr>
                <a:t>Carousel</a:t>
              </a:r>
              <a:endParaRPr lang="en-US" sz="700" b="1" dirty="0">
                <a:ln w="3175">
                  <a:noFill/>
                </a:ln>
              </a:endParaRPr>
            </a:p>
          </p:txBody>
        </p:sp>
        <p:cxnSp>
          <p:nvCxnSpPr>
            <p:cNvPr id="22" name="Connecteur droit avec flèche 21"/>
            <p:cNvCxnSpPr>
              <a:stCxn id="19" idx="2"/>
            </p:cNvCxnSpPr>
            <p:nvPr/>
          </p:nvCxnSpPr>
          <p:spPr>
            <a:xfrm flipH="1">
              <a:off x="7924800" y="1343903"/>
              <a:ext cx="680571" cy="465847"/>
            </a:xfrm>
            <a:prstGeom prst="straightConnector1">
              <a:avLst/>
            </a:prstGeom>
            <a:ln w="12700" cap="rnd">
              <a:solidFill>
                <a:schemeClr val="tx1"/>
              </a:solidFill>
              <a:prstDash val="solid"/>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3" name="Connecteur droit avec flèche 22"/>
            <p:cNvCxnSpPr>
              <a:stCxn id="18" idx="0"/>
            </p:cNvCxnSpPr>
            <p:nvPr/>
          </p:nvCxnSpPr>
          <p:spPr>
            <a:xfrm flipH="1" flipV="1">
              <a:off x="6982714" y="2800350"/>
              <a:ext cx="822556" cy="737115"/>
            </a:xfrm>
            <a:prstGeom prst="straightConnector1">
              <a:avLst/>
            </a:prstGeom>
            <a:ln w="12700" cap="rnd">
              <a:solidFill>
                <a:schemeClr val="tx1"/>
              </a:solidFill>
              <a:prstDash val="solid"/>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Connecteur droit avec flèche 24"/>
            <p:cNvCxnSpPr>
              <a:stCxn id="17" idx="0"/>
            </p:cNvCxnSpPr>
            <p:nvPr/>
          </p:nvCxnSpPr>
          <p:spPr>
            <a:xfrm flipH="1" flipV="1">
              <a:off x="7315200" y="2009805"/>
              <a:ext cx="895892" cy="215618"/>
            </a:xfrm>
            <a:prstGeom prst="straightConnector1">
              <a:avLst/>
            </a:prstGeom>
            <a:ln w="12700" cap="rnd">
              <a:solidFill>
                <a:schemeClr val="tx1"/>
              </a:solidFill>
              <a:prstDash val="solid"/>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3" name="TextBox 14">
              <a:extLst>
                <a:ext uri="{FF2B5EF4-FFF2-40B4-BE49-F238E27FC236}">
                  <a16:creationId xmlns:a16="http://schemas.microsoft.com/office/drawing/2014/main" id="{F0230305-4794-4E6F-9CED-549B5447D0DB}"/>
                </a:ext>
              </a:extLst>
            </p:cNvPr>
            <p:cNvSpPr txBox="1"/>
            <p:nvPr/>
          </p:nvSpPr>
          <p:spPr>
            <a:xfrm>
              <a:off x="6756267" y="4039572"/>
              <a:ext cx="2098005" cy="200055"/>
            </a:xfrm>
            <a:prstGeom prst="rect">
              <a:avLst/>
            </a:prstGeom>
            <a:solidFill>
              <a:schemeClr val="bg1"/>
            </a:solidFill>
            <a:ln>
              <a:solidFill>
                <a:schemeClr val="tx1"/>
              </a:solidFill>
            </a:ln>
          </p:spPr>
          <p:txBody>
            <a:bodyPr wrap="square" rtlCol="0">
              <a:spAutoFit/>
            </a:bodyPr>
            <a:lstStyle/>
            <a:p>
              <a:pPr algn="ctr"/>
              <a:r>
                <a:rPr lang="en-US" sz="700" b="1" dirty="0" smtClean="0">
                  <a:ln w="3175">
                    <a:noFill/>
                  </a:ln>
                </a:rPr>
                <a:t>Auto Changer and Carousel on the Test Bench</a:t>
              </a:r>
              <a:endParaRPr lang="en-US" sz="700" b="1" dirty="0">
                <a:ln w="3175">
                  <a:noFill/>
                </a:ln>
              </a:endParaRPr>
            </a:p>
          </p:txBody>
        </p:sp>
      </p:grpSp>
    </p:spTree>
    <p:extLst>
      <p:ext uri="{BB962C8B-B14F-4D97-AF65-F5344CB8AC3E}">
        <p14:creationId xmlns:p14="http://schemas.microsoft.com/office/powerpoint/2010/main" val="2585279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457199" y="666750"/>
            <a:ext cx="8229601" cy="3982640"/>
          </a:xfrm>
        </p:spPr>
        <p:txBody>
          <a:bodyPr/>
          <a:lstStyle/>
          <a:p>
            <a:r>
              <a:rPr lang="en-US" sz="1200" dirty="0" smtClean="0"/>
              <a:t>Carousel</a:t>
            </a:r>
          </a:p>
          <a:p>
            <a:pPr lvl="1"/>
            <a:r>
              <a:rPr lang="en-US" sz="1200" dirty="0" smtClean="0"/>
              <a:t>Validation of the protection system</a:t>
            </a:r>
          </a:p>
          <a:p>
            <a:pPr lvl="1"/>
            <a:r>
              <a:rPr lang="en-US" sz="1200" dirty="0" smtClean="0"/>
              <a:t>Validation of the electrical properties</a:t>
            </a:r>
          </a:p>
          <a:p>
            <a:pPr lvl="1"/>
            <a:r>
              <a:rPr lang="en-US" sz="1200" dirty="0" smtClean="0"/>
              <a:t>Qualification of the rotation under load (5 filters + maximum un-balance configuration)</a:t>
            </a:r>
          </a:p>
          <a:p>
            <a:pPr lvl="1"/>
            <a:r>
              <a:rPr lang="en-US" sz="1200" dirty="0" smtClean="0"/>
              <a:t>Qualification of a set of spare clamps</a:t>
            </a:r>
          </a:p>
          <a:p>
            <a:pPr marL="457200" lvl="1" indent="0">
              <a:buNone/>
            </a:pPr>
            <a:endParaRPr lang="en-US" sz="1200" dirty="0" smtClean="0"/>
          </a:p>
          <a:p>
            <a:r>
              <a:rPr lang="en-US" sz="1200" dirty="0" smtClean="0"/>
              <a:t>Auto Changer</a:t>
            </a:r>
          </a:p>
          <a:p>
            <a:pPr lvl="1"/>
            <a:r>
              <a:rPr lang="en-US" sz="1200" dirty="0" smtClean="0"/>
              <a:t>Fine tuning of the On-Line Clamping</a:t>
            </a:r>
          </a:p>
          <a:p>
            <a:pPr lvl="1"/>
            <a:r>
              <a:rPr lang="en-US" sz="1200" dirty="0" smtClean="0"/>
              <a:t>Implementation of the new controller configuration for the brakes of the on-line clamps</a:t>
            </a:r>
          </a:p>
          <a:p>
            <a:pPr marL="457200" lvl="1" indent="0">
              <a:buNone/>
            </a:pPr>
            <a:endParaRPr lang="en-US" sz="1200" dirty="0" smtClean="0"/>
          </a:p>
          <a:p>
            <a:r>
              <a:rPr lang="en-US" sz="1200" dirty="0" smtClean="0"/>
              <a:t>Safety System</a:t>
            </a:r>
          </a:p>
          <a:p>
            <a:pPr lvl="1"/>
            <a:r>
              <a:rPr lang="en-US" sz="1200" dirty="0" smtClean="0"/>
              <a:t>Validation in all the configurations including power down/up and shutdown of the FCS.</a:t>
            </a:r>
          </a:p>
          <a:p>
            <a:pPr lvl="1"/>
            <a:endParaRPr lang="en-US" sz="1200" dirty="0" smtClean="0"/>
          </a:p>
          <a:p>
            <a:r>
              <a:rPr lang="en-US" sz="1200" dirty="0" smtClean="0"/>
              <a:t>Filter control System (FCS)</a:t>
            </a:r>
          </a:p>
          <a:p>
            <a:pPr lvl="1"/>
            <a:r>
              <a:rPr lang="en-US" sz="1200" dirty="0" smtClean="0"/>
              <a:t>Command of the Filter Loader with the common software</a:t>
            </a:r>
          </a:p>
          <a:p>
            <a:pPr lvl="1"/>
            <a:r>
              <a:rPr lang="en-US" sz="1200" dirty="0" smtClean="0"/>
              <a:t>Resolving issues with the </a:t>
            </a:r>
            <a:r>
              <a:rPr lang="en-US" sz="1200" dirty="0" err="1" smtClean="0"/>
              <a:t>CANbus</a:t>
            </a:r>
            <a:r>
              <a:rPr lang="en-US" sz="1200" dirty="0"/>
              <a:t> </a:t>
            </a:r>
            <a:r>
              <a:rPr lang="en-US" sz="1200" dirty="0" smtClean="0"/>
              <a:t>(signals not sent, homing doesn’t work)</a:t>
            </a:r>
          </a:p>
          <a:p>
            <a:pPr lvl="1"/>
            <a:r>
              <a:rPr lang="en-US" sz="1200" dirty="0" smtClean="0"/>
              <a:t>Implementation and validation of the high level commands (</a:t>
            </a:r>
            <a:r>
              <a:rPr lang="en-US" sz="1200" dirty="0" err="1" smtClean="0"/>
              <a:t>MoveAndClampFilterOnline</a:t>
            </a:r>
            <a:r>
              <a:rPr lang="en-US" sz="1200" dirty="0" smtClean="0"/>
              <a:t> or </a:t>
            </a:r>
            <a:r>
              <a:rPr lang="en-US" sz="1200" dirty="0" err="1" smtClean="0"/>
              <a:t>SetFilter</a:t>
            </a:r>
            <a:r>
              <a:rPr lang="en-US" sz="1200" dirty="0" smtClean="0"/>
              <a:t>)</a:t>
            </a:r>
          </a:p>
          <a:p>
            <a:pPr lvl="1"/>
            <a:r>
              <a:rPr lang="en-US" sz="1200" dirty="0" smtClean="0"/>
              <a:t>Testing and Measuring of the system performance (time) with the high level commands</a:t>
            </a:r>
          </a:p>
        </p:txBody>
      </p:sp>
      <p:sp>
        <p:nvSpPr>
          <p:cNvPr id="3" name="Titre 2"/>
          <p:cNvSpPr>
            <a:spLocks noGrp="1"/>
          </p:cNvSpPr>
          <p:nvPr>
            <p:ph type="title"/>
          </p:nvPr>
        </p:nvSpPr>
        <p:spPr/>
        <p:txBody>
          <a:bodyPr/>
          <a:lstStyle/>
          <a:p>
            <a:r>
              <a:rPr lang="en-US" sz="2000" dirty="0" smtClean="0"/>
              <a:t>Verification and validation activities : further work</a:t>
            </a:r>
            <a:endParaRPr lang="en-US" sz="2000" dirty="0"/>
          </a:p>
        </p:txBody>
      </p:sp>
    </p:spTree>
    <p:extLst>
      <p:ext uri="{BB962C8B-B14F-4D97-AF65-F5344CB8AC3E}">
        <p14:creationId xmlns:p14="http://schemas.microsoft.com/office/powerpoint/2010/main" val="1051570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Risks and Mitigations</a:t>
            </a:r>
          </a:p>
        </p:txBody>
      </p:sp>
    </p:spTree>
    <p:extLst>
      <p:ext uri="{BB962C8B-B14F-4D97-AF65-F5344CB8AC3E}">
        <p14:creationId xmlns:p14="http://schemas.microsoft.com/office/powerpoint/2010/main" val="3619852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128"/>
              </a:rPr>
              <a:t>Definition of Risk and Risk Analysis</a:t>
            </a:r>
          </a:p>
        </p:txBody>
      </p:sp>
      <p:sp>
        <p:nvSpPr>
          <p:cNvPr id="7171" name="Content Placeholder 11"/>
          <p:cNvSpPr>
            <a:spLocks noGrp="1"/>
          </p:cNvSpPr>
          <p:nvPr>
            <p:ph sz="quarter" idx="10"/>
          </p:nvPr>
        </p:nvSpPr>
        <p:spPr>
          <a:xfrm>
            <a:off x="304800" y="685800"/>
            <a:ext cx="8610600" cy="3943350"/>
          </a:xfrm>
        </p:spPr>
        <p:txBody>
          <a:bodyPr>
            <a:normAutofit/>
          </a:bodyPr>
          <a:lstStyle/>
          <a:p>
            <a:r>
              <a:rPr lang="en-US" sz="1100" dirty="0">
                <a:ea typeface="MS PGothic" pitchFamily="34" charset="-128"/>
              </a:rPr>
              <a:t>Risk can be defined as an undesirable event during project execution that negatively affects program goals for performance, cost or schedule.</a:t>
            </a:r>
          </a:p>
          <a:p>
            <a:r>
              <a:rPr lang="en-US" sz="1100" dirty="0">
                <a:ea typeface="MS PGothic" pitchFamily="34" charset="-128"/>
              </a:rPr>
              <a:t>Risk management is the </a:t>
            </a:r>
            <a:r>
              <a:rPr lang="en-US" sz="1100" i="1" u="sng" dirty="0">
                <a:ea typeface="MS PGothic" pitchFamily="34" charset="-128"/>
              </a:rPr>
              <a:t>ongoing process</a:t>
            </a:r>
            <a:r>
              <a:rPr lang="en-US" sz="1100" i="1" dirty="0">
                <a:ea typeface="MS PGothic" pitchFamily="34" charset="-128"/>
              </a:rPr>
              <a:t> </a:t>
            </a:r>
            <a:r>
              <a:rPr lang="en-US" sz="1100" dirty="0">
                <a:ea typeface="MS PGothic" pitchFamily="34" charset="-128"/>
              </a:rPr>
              <a:t>of </a:t>
            </a:r>
            <a:r>
              <a:rPr lang="en-US" sz="1100" i="1" u="sng" dirty="0">
                <a:ea typeface="MS PGothic" pitchFamily="34" charset="-128"/>
              </a:rPr>
              <a:t>comprehensively assessing</a:t>
            </a:r>
            <a:r>
              <a:rPr lang="en-US" sz="1100" i="1" dirty="0">
                <a:ea typeface="MS PGothic" pitchFamily="34" charset="-128"/>
              </a:rPr>
              <a:t> </a:t>
            </a:r>
            <a:r>
              <a:rPr lang="en-US" sz="1100" dirty="0">
                <a:ea typeface="MS PGothic" pitchFamily="34" charset="-128"/>
              </a:rPr>
              <a:t>project risks.</a:t>
            </a:r>
          </a:p>
          <a:p>
            <a:r>
              <a:rPr lang="en-US" sz="1100" dirty="0">
                <a:ea typeface="MS PGothic" pitchFamily="34" charset="-128"/>
              </a:rPr>
              <a:t>Camera Risk Management Plan (LCA-29-A) defines the methodology to manage our risks</a:t>
            </a:r>
          </a:p>
          <a:p>
            <a:endParaRPr lang="en-US" sz="2800" dirty="0">
              <a:ea typeface="MS PGothic" pitchFamily="34" charset="-128"/>
            </a:endParaRPr>
          </a:p>
        </p:txBody>
      </p:sp>
      <p:pic>
        <p:nvPicPr>
          <p:cNvPr id="7174"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61341" y="1739766"/>
            <a:ext cx="1958124" cy="89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9"/>
          <p:cNvSpPr>
            <a:spLocks noChangeArrowheads="1"/>
          </p:cNvSpPr>
          <p:nvPr/>
        </p:nvSpPr>
        <p:spPr bwMode="auto">
          <a:xfrm>
            <a:off x="5979319" y="2918710"/>
            <a:ext cx="1799357"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
            <a:r>
              <a:rPr lang="en-US" sz="900" b="1" dirty="0">
                <a:sym typeface="Wingdings" pitchFamily="2" charset="2"/>
              </a:rPr>
              <a:t>Quasi-quantitative process to assign objective values to probability of occurrence and impact of occurrence aspects of risk.</a:t>
            </a:r>
          </a:p>
          <a:p>
            <a:pPr fontAlgn="b"/>
            <a:endParaRPr lang="en-US" sz="900" b="1" dirty="0">
              <a:sym typeface="Wingdings" pitchFamily="2" charset="2"/>
            </a:endParaRPr>
          </a:p>
          <a:p>
            <a:pPr fontAlgn="b">
              <a:buFont typeface="Wingdings" pitchFamily="2" charset="2"/>
              <a:buChar char="à"/>
            </a:pPr>
            <a:r>
              <a:rPr lang="en-US" sz="900" b="1" dirty="0"/>
              <a:t>Total Impact:</a:t>
            </a:r>
          </a:p>
          <a:p>
            <a:pPr fontAlgn="b"/>
            <a:r>
              <a:rPr lang="en-US" sz="900" b="1" dirty="0"/>
              <a:t>(0.50*Cost Impact) +            (0.33*Schedule Impact) +  (0.33*Performance Impact)</a:t>
            </a:r>
          </a:p>
          <a:p>
            <a:pPr fontAlgn="b"/>
            <a:endParaRPr lang="en-US" sz="900" b="1" dirty="0"/>
          </a:p>
          <a:p>
            <a:pPr fontAlgn="b"/>
            <a:r>
              <a:rPr lang="en-US" sz="900" b="1" dirty="0">
                <a:sym typeface="Wingdings" pitchFamily="2" charset="2"/>
              </a:rPr>
              <a:t></a:t>
            </a:r>
            <a:r>
              <a:rPr lang="en-US" sz="900" b="1" dirty="0"/>
              <a:t>Risk Score:</a:t>
            </a:r>
          </a:p>
          <a:p>
            <a:pPr fontAlgn="b"/>
            <a:r>
              <a:rPr lang="en-US" sz="900" b="1" dirty="0"/>
              <a:t>Risk Probability * Total Impact</a:t>
            </a:r>
          </a:p>
        </p:txBody>
      </p:sp>
      <p:sp>
        <p:nvSpPr>
          <p:cNvPr id="16" name="Right Brace 15"/>
          <p:cNvSpPr/>
          <p:nvPr/>
        </p:nvSpPr>
        <p:spPr bwMode="auto">
          <a:xfrm>
            <a:off x="5185173" y="1791085"/>
            <a:ext cx="105965" cy="615553"/>
          </a:xfrm>
          <a:prstGeom prst="rightBrace">
            <a:avLst>
              <a:gd name="adj1" fmla="val 34471"/>
              <a:gd name="adj2" fmla="val 50000"/>
            </a:avLst>
          </a:prstGeom>
          <a:ln w="19050">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dirty="0"/>
          </a:p>
        </p:txBody>
      </p:sp>
      <p:cxnSp>
        <p:nvCxnSpPr>
          <p:cNvPr id="17" name="Elbow Connector 16"/>
          <p:cNvCxnSpPr>
            <a:stCxn id="16" idx="1"/>
          </p:cNvCxnSpPr>
          <p:nvPr/>
        </p:nvCxnSpPr>
        <p:spPr bwMode="auto">
          <a:xfrm rot="10800000" flipH="1" flipV="1">
            <a:off x="5291138" y="2098266"/>
            <a:ext cx="688181" cy="461963"/>
          </a:xfrm>
          <a:prstGeom prst="bentConnector3">
            <a:avLst>
              <a:gd name="adj1" fmla="val 32544"/>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8"/>
          <p:cNvCxnSpPr>
            <a:stCxn id="19" idx="1"/>
          </p:cNvCxnSpPr>
          <p:nvPr/>
        </p:nvCxnSpPr>
        <p:spPr bwMode="auto">
          <a:xfrm rot="10800000" flipH="1">
            <a:off x="5329237" y="2420087"/>
            <a:ext cx="432827" cy="1398983"/>
          </a:xfrm>
          <a:prstGeom prst="bentConnector4">
            <a:avLst>
              <a:gd name="adj1" fmla="val 100194"/>
              <a:gd name="adj2" fmla="val 85362"/>
            </a:avLst>
          </a:prstGeom>
          <a:ln w="1905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9" name="Right Brace 18"/>
          <p:cNvSpPr/>
          <p:nvPr/>
        </p:nvSpPr>
        <p:spPr bwMode="auto">
          <a:xfrm>
            <a:off x="5185173" y="2829660"/>
            <a:ext cx="144065" cy="1978819"/>
          </a:xfrm>
          <a:prstGeom prst="rightBrace">
            <a:avLst>
              <a:gd name="adj1" fmla="val 34471"/>
              <a:gd name="adj2" fmla="val 50000"/>
            </a:avLst>
          </a:prstGeom>
          <a:ln w="19050">
            <a:solidFill>
              <a:srgbClr val="0000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dirty="0"/>
          </a:p>
        </p:txBody>
      </p:sp>
      <p:graphicFrame>
        <p:nvGraphicFramePr>
          <p:cNvPr id="10" name="Table 9"/>
          <p:cNvGraphicFramePr>
            <a:graphicFrameLocks noGrp="1"/>
          </p:cNvGraphicFramePr>
          <p:nvPr/>
        </p:nvGraphicFramePr>
        <p:xfrm>
          <a:off x="1454035" y="2658028"/>
          <a:ext cx="3650456" cy="2142839"/>
        </p:xfrm>
        <a:graphic>
          <a:graphicData uri="http://schemas.openxmlformats.org/drawingml/2006/table">
            <a:tbl>
              <a:tblPr firstRow="1" firstCol="1" bandRow="1"/>
              <a:tblGrid>
                <a:gridCol w="276225">
                  <a:extLst>
                    <a:ext uri="{9D8B030D-6E8A-4147-A177-3AD203B41FA5}">
                      <a16:colId xmlns:a16="http://schemas.microsoft.com/office/drawing/2014/main" val="20000"/>
                    </a:ext>
                  </a:extLst>
                </a:gridCol>
                <a:gridCol w="606266">
                  <a:extLst>
                    <a:ext uri="{9D8B030D-6E8A-4147-A177-3AD203B41FA5}">
                      <a16:colId xmlns:a16="http://schemas.microsoft.com/office/drawing/2014/main" val="20001"/>
                    </a:ext>
                  </a:extLst>
                </a:gridCol>
                <a:gridCol w="2767965">
                  <a:extLst>
                    <a:ext uri="{9D8B030D-6E8A-4147-A177-3AD203B41FA5}">
                      <a16:colId xmlns:a16="http://schemas.microsoft.com/office/drawing/2014/main" val="20002"/>
                    </a:ext>
                  </a:extLst>
                </a:gridCol>
              </a:tblGrid>
              <a:tr h="250031">
                <a:tc>
                  <a:txBody>
                    <a:bodyPr/>
                    <a:lstStyle/>
                    <a:p>
                      <a:pPr marL="0" marR="0" algn="ctr">
                        <a:lnSpc>
                          <a:spcPct val="115000"/>
                        </a:lnSpc>
                        <a:spcBef>
                          <a:spcPts val="0"/>
                        </a:spcBef>
                        <a:spcAft>
                          <a:spcPts val="0"/>
                        </a:spcAft>
                      </a:pPr>
                      <a:r>
                        <a:rPr lang="en-US" sz="600" b="1" dirty="0">
                          <a:effectLst/>
                          <a:latin typeface="Arial"/>
                          <a:ea typeface="Times New Roman"/>
                        </a:rPr>
                        <a:t>Pts</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DB4E2"/>
                    </a:solidFill>
                  </a:tcPr>
                </a:tc>
                <a:tc>
                  <a:txBody>
                    <a:bodyPr/>
                    <a:lstStyle/>
                    <a:p>
                      <a:pPr marL="0" marR="0" algn="ctr">
                        <a:lnSpc>
                          <a:spcPct val="115000"/>
                        </a:lnSpc>
                        <a:spcBef>
                          <a:spcPts val="0"/>
                        </a:spcBef>
                        <a:spcAft>
                          <a:spcPts val="0"/>
                        </a:spcAft>
                      </a:pPr>
                      <a:r>
                        <a:rPr lang="en-US" sz="600" b="1">
                          <a:effectLst/>
                          <a:latin typeface="Arial"/>
                          <a:ea typeface="Times New Roman"/>
                        </a:rPr>
                        <a:t>Severity of Impact</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DB4E2"/>
                    </a:solidFill>
                  </a:tcPr>
                </a:tc>
                <a:tc>
                  <a:txBody>
                    <a:bodyPr/>
                    <a:lstStyle/>
                    <a:p>
                      <a:pPr marL="0" marR="0" algn="ctr">
                        <a:lnSpc>
                          <a:spcPct val="115000"/>
                        </a:lnSpc>
                        <a:spcBef>
                          <a:spcPts val="0"/>
                        </a:spcBef>
                        <a:spcAft>
                          <a:spcPts val="0"/>
                        </a:spcAft>
                      </a:pPr>
                      <a:r>
                        <a:rPr lang="en-US" sz="600" b="1">
                          <a:effectLst/>
                          <a:latin typeface="Arial"/>
                          <a:ea typeface="Times New Roman"/>
                        </a:rPr>
                        <a:t>Description of Impact</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10000"/>
                  </a:ext>
                </a:extLst>
              </a:tr>
              <a:tr h="96632">
                <a:tc gridSpan="2">
                  <a:txBody>
                    <a:bodyPr/>
                    <a:lstStyle/>
                    <a:p>
                      <a:pPr marL="0" marR="0">
                        <a:lnSpc>
                          <a:spcPct val="115000"/>
                        </a:lnSpc>
                        <a:spcBef>
                          <a:spcPts val="0"/>
                        </a:spcBef>
                        <a:spcAft>
                          <a:spcPts val="0"/>
                        </a:spcAft>
                      </a:pPr>
                      <a:r>
                        <a:rPr lang="en-US" sz="600" b="1">
                          <a:effectLst/>
                          <a:latin typeface="Arial"/>
                          <a:ea typeface="Times New Roman"/>
                        </a:rPr>
                        <a:t>Cost Impact</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a:txBody>
                    <a:bodyPr/>
                    <a:lstStyle/>
                    <a:p>
                      <a:pPr marL="0" marR="0">
                        <a:lnSpc>
                          <a:spcPct val="115000"/>
                        </a:lnSpc>
                        <a:spcBef>
                          <a:spcPts val="0"/>
                        </a:spcBef>
                        <a:spcAft>
                          <a:spcPts val="0"/>
                        </a:spcAft>
                      </a:pPr>
                      <a:r>
                        <a:rPr lang="en-US" sz="600">
                          <a:effectLst/>
                          <a:latin typeface="Arial"/>
                          <a:ea typeface="Times New Roman"/>
                        </a:rPr>
                        <a:t> </a:t>
                      </a:r>
                      <a:endParaRPr lang="en-US" sz="800">
                        <a:effectLst/>
                        <a:latin typeface="Times New Roman"/>
                        <a:ea typeface="Times New Roman"/>
                      </a:endParaRPr>
                    </a:p>
                  </a:txBody>
                  <a:tcPr marL="51435" marR="51435" marT="0" marB="0" anchor="ctr">
                    <a:lnL>
                      <a:noFill/>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96632">
                <a:tc>
                  <a:txBody>
                    <a:bodyPr/>
                    <a:lstStyle/>
                    <a:p>
                      <a:pPr marL="0" marR="0" algn="ctr">
                        <a:lnSpc>
                          <a:spcPct val="115000"/>
                        </a:lnSpc>
                        <a:spcBef>
                          <a:spcPts val="0"/>
                        </a:spcBef>
                        <a:spcAft>
                          <a:spcPts val="0"/>
                        </a:spcAft>
                      </a:pPr>
                      <a:r>
                        <a:rPr lang="en-US" sz="600" b="1" dirty="0">
                          <a:effectLst/>
                          <a:latin typeface="Arial"/>
                          <a:ea typeface="Times New Roman"/>
                        </a:rPr>
                        <a:t>1</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Insignificant</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Arial"/>
                          <a:ea typeface="Times New Roman"/>
                        </a:rPr>
                        <a:t>Overrun of cost of &lt; $30K, recoverable with project contingency</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6632">
                <a:tc>
                  <a:txBody>
                    <a:bodyPr/>
                    <a:lstStyle/>
                    <a:p>
                      <a:pPr marL="0" marR="0" algn="ctr">
                        <a:lnSpc>
                          <a:spcPct val="115000"/>
                        </a:lnSpc>
                        <a:spcBef>
                          <a:spcPts val="0"/>
                        </a:spcBef>
                        <a:spcAft>
                          <a:spcPts val="0"/>
                        </a:spcAft>
                      </a:pPr>
                      <a:r>
                        <a:rPr lang="en-US" sz="600" b="1">
                          <a:effectLst/>
                          <a:latin typeface="Arial"/>
                          <a:ea typeface="Times New Roman"/>
                        </a:rPr>
                        <a:t>2</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Minor</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Overrun of cost of $30k - $200K, recoverable with project contingency</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6632">
                <a:tc>
                  <a:txBody>
                    <a:bodyPr/>
                    <a:lstStyle/>
                    <a:p>
                      <a:pPr marL="0" marR="0" algn="ctr">
                        <a:lnSpc>
                          <a:spcPct val="115000"/>
                        </a:lnSpc>
                        <a:spcBef>
                          <a:spcPts val="0"/>
                        </a:spcBef>
                        <a:spcAft>
                          <a:spcPts val="0"/>
                        </a:spcAft>
                      </a:pPr>
                      <a:r>
                        <a:rPr lang="en-US" sz="600" b="1">
                          <a:effectLst/>
                          <a:latin typeface="Arial"/>
                          <a:ea typeface="Times New Roman"/>
                        </a:rPr>
                        <a:t>3</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Moderate</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Overrun of cost of 200k - $1.5M, with significant impact on contingency</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96632">
                <a:tc>
                  <a:txBody>
                    <a:bodyPr/>
                    <a:lstStyle/>
                    <a:p>
                      <a:pPr marL="0" marR="0" algn="ctr">
                        <a:lnSpc>
                          <a:spcPct val="115000"/>
                        </a:lnSpc>
                        <a:spcBef>
                          <a:spcPts val="0"/>
                        </a:spcBef>
                        <a:spcAft>
                          <a:spcPts val="0"/>
                        </a:spcAft>
                      </a:pPr>
                      <a:r>
                        <a:rPr lang="en-US" sz="600" b="1">
                          <a:effectLst/>
                          <a:latin typeface="Arial"/>
                          <a:ea typeface="Times New Roman"/>
                        </a:rPr>
                        <a:t>4</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High</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Overrun of baseline cost of $1.5M - $10M, with re-baseline required</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96632">
                <a:tc>
                  <a:txBody>
                    <a:bodyPr/>
                    <a:lstStyle/>
                    <a:p>
                      <a:pPr marL="0" marR="0" algn="ctr">
                        <a:lnSpc>
                          <a:spcPct val="115000"/>
                        </a:lnSpc>
                        <a:spcBef>
                          <a:spcPts val="0"/>
                        </a:spcBef>
                        <a:spcAft>
                          <a:spcPts val="0"/>
                        </a:spcAft>
                      </a:pPr>
                      <a:r>
                        <a:rPr lang="en-US" sz="600" b="1">
                          <a:effectLst/>
                          <a:latin typeface="Arial"/>
                          <a:ea typeface="Times New Roman"/>
                        </a:rPr>
                        <a:t>5</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Critical</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Overrun of baseline cost of &gt;$10M, with project in jeopardy</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96632">
                <a:tc gridSpan="2">
                  <a:txBody>
                    <a:bodyPr/>
                    <a:lstStyle/>
                    <a:p>
                      <a:pPr marL="0" marR="0">
                        <a:lnSpc>
                          <a:spcPct val="115000"/>
                        </a:lnSpc>
                        <a:spcBef>
                          <a:spcPts val="0"/>
                        </a:spcBef>
                        <a:spcAft>
                          <a:spcPts val="0"/>
                        </a:spcAft>
                      </a:pPr>
                      <a:r>
                        <a:rPr lang="en-US" sz="600" b="1">
                          <a:effectLst/>
                          <a:latin typeface="Arial"/>
                          <a:ea typeface="Times New Roman"/>
                        </a:rPr>
                        <a:t>Schedule Impact</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a:txBody>
                    <a:bodyPr/>
                    <a:lstStyle/>
                    <a:p>
                      <a:pPr marL="0" marR="0">
                        <a:lnSpc>
                          <a:spcPct val="115000"/>
                        </a:lnSpc>
                        <a:spcBef>
                          <a:spcPts val="0"/>
                        </a:spcBef>
                        <a:spcAft>
                          <a:spcPts val="0"/>
                        </a:spcAft>
                      </a:pPr>
                      <a:r>
                        <a:rPr lang="en-US" sz="600">
                          <a:effectLst/>
                          <a:latin typeface="Arial"/>
                          <a:ea typeface="Times New Roman"/>
                        </a:rPr>
                        <a:t> </a:t>
                      </a:r>
                      <a:endParaRPr lang="en-US" sz="800">
                        <a:effectLst/>
                        <a:latin typeface="Times New Roman"/>
                        <a:ea typeface="Times New Roman"/>
                      </a:endParaRPr>
                    </a:p>
                  </a:txBody>
                  <a:tcPr marL="51435" marR="5143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7"/>
                  </a:ext>
                </a:extLst>
              </a:tr>
              <a:tr h="96632">
                <a:tc>
                  <a:txBody>
                    <a:bodyPr/>
                    <a:lstStyle/>
                    <a:p>
                      <a:pPr marL="0" marR="0" algn="ctr">
                        <a:lnSpc>
                          <a:spcPct val="115000"/>
                        </a:lnSpc>
                        <a:spcBef>
                          <a:spcPts val="0"/>
                        </a:spcBef>
                        <a:spcAft>
                          <a:spcPts val="0"/>
                        </a:spcAft>
                      </a:pPr>
                      <a:r>
                        <a:rPr lang="en-US" sz="600" b="1" dirty="0">
                          <a:effectLst/>
                          <a:latin typeface="Arial"/>
                          <a:ea typeface="Times New Roman"/>
                        </a:rPr>
                        <a:t>1</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Insignificant</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Arial"/>
                          <a:ea typeface="Times New Roman"/>
                        </a:rPr>
                        <a:t>Degradation of schedule margin to project critical path by &lt; 2 wks</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96632">
                <a:tc>
                  <a:txBody>
                    <a:bodyPr/>
                    <a:lstStyle/>
                    <a:p>
                      <a:pPr marL="0" marR="0" algn="ctr">
                        <a:lnSpc>
                          <a:spcPct val="115000"/>
                        </a:lnSpc>
                        <a:spcBef>
                          <a:spcPts val="0"/>
                        </a:spcBef>
                        <a:spcAft>
                          <a:spcPts val="0"/>
                        </a:spcAft>
                      </a:pPr>
                      <a:r>
                        <a:rPr lang="en-US" sz="600" b="1">
                          <a:effectLst/>
                          <a:latin typeface="Arial"/>
                          <a:ea typeface="Times New Roman"/>
                        </a:rPr>
                        <a:t>2</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Minor</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Arial"/>
                          <a:ea typeface="Times New Roman"/>
                        </a:rPr>
                        <a:t>Degradation of schedule margin to project critical path by 2 wks to 1.5 months</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96632">
                <a:tc>
                  <a:txBody>
                    <a:bodyPr/>
                    <a:lstStyle/>
                    <a:p>
                      <a:pPr marL="0" marR="0" algn="ctr">
                        <a:lnSpc>
                          <a:spcPct val="115000"/>
                        </a:lnSpc>
                        <a:spcBef>
                          <a:spcPts val="0"/>
                        </a:spcBef>
                        <a:spcAft>
                          <a:spcPts val="0"/>
                        </a:spcAft>
                      </a:pPr>
                      <a:r>
                        <a:rPr lang="en-US" sz="600" b="1">
                          <a:effectLst/>
                          <a:latin typeface="Arial"/>
                          <a:ea typeface="Times New Roman"/>
                        </a:rPr>
                        <a:t>3</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Moderate</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Degradation of schedule margin to project critical path by 1.5 to 3 months</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96632">
                <a:tc>
                  <a:txBody>
                    <a:bodyPr/>
                    <a:lstStyle/>
                    <a:p>
                      <a:pPr marL="0" marR="0" algn="ctr">
                        <a:lnSpc>
                          <a:spcPct val="115000"/>
                        </a:lnSpc>
                        <a:spcBef>
                          <a:spcPts val="0"/>
                        </a:spcBef>
                        <a:spcAft>
                          <a:spcPts val="0"/>
                        </a:spcAft>
                      </a:pPr>
                      <a:r>
                        <a:rPr lang="en-US" sz="600" b="1">
                          <a:effectLst/>
                          <a:latin typeface="Arial"/>
                          <a:ea typeface="Times New Roman"/>
                        </a:rPr>
                        <a:t>4</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High</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Degradation of schedule margin to project critical path by 3 to 6 months</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96632">
                <a:tc>
                  <a:txBody>
                    <a:bodyPr/>
                    <a:lstStyle/>
                    <a:p>
                      <a:pPr marL="0" marR="0" algn="ctr">
                        <a:lnSpc>
                          <a:spcPct val="115000"/>
                        </a:lnSpc>
                        <a:spcBef>
                          <a:spcPts val="0"/>
                        </a:spcBef>
                        <a:spcAft>
                          <a:spcPts val="0"/>
                        </a:spcAft>
                      </a:pPr>
                      <a:r>
                        <a:rPr lang="en-US" sz="600" b="1">
                          <a:effectLst/>
                          <a:latin typeface="Arial"/>
                          <a:ea typeface="Times New Roman"/>
                        </a:rPr>
                        <a:t>5</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Critical</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Degradation of schedule margin to project critical path by &gt; 6 months</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96632">
                <a:tc gridSpan="3">
                  <a:txBody>
                    <a:bodyPr/>
                    <a:lstStyle/>
                    <a:p>
                      <a:pPr marL="0" marR="0">
                        <a:lnSpc>
                          <a:spcPct val="115000"/>
                        </a:lnSpc>
                        <a:spcBef>
                          <a:spcPts val="0"/>
                        </a:spcBef>
                        <a:spcAft>
                          <a:spcPts val="0"/>
                        </a:spcAft>
                      </a:pPr>
                      <a:r>
                        <a:rPr lang="en-US" sz="600" b="1">
                          <a:effectLst/>
                          <a:latin typeface="Arial"/>
                          <a:ea typeface="Times New Roman"/>
                        </a:rPr>
                        <a:t>Performance Impact</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96632">
                <a:tc>
                  <a:txBody>
                    <a:bodyPr/>
                    <a:lstStyle/>
                    <a:p>
                      <a:pPr marL="0" marR="0" algn="ctr">
                        <a:lnSpc>
                          <a:spcPct val="115000"/>
                        </a:lnSpc>
                        <a:spcBef>
                          <a:spcPts val="0"/>
                        </a:spcBef>
                        <a:spcAft>
                          <a:spcPts val="0"/>
                        </a:spcAft>
                      </a:pPr>
                      <a:r>
                        <a:rPr lang="en-US" sz="600" b="1" dirty="0">
                          <a:effectLst/>
                          <a:latin typeface="Arial"/>
                          <a:ea typeface="Times New Roman"/>
                        </a:rPr>
                        <a:t>1</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Insignificant</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Arial"/>
                          <a:ea typeface="Times New Roman"/>
                        </a:rPr>
                        <a:t>No effect on ability to meet requirements; minor design changes needed</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96632">
                <a:tc>
                  <a:txBody>
                    <a:bodyPr/>
                    <a:lstStyle/>
                    <a:p>
                      <a:pPr marL="0" marR="0" algn="ctr">
                        <a:lnSpc>
                          <a:spcPct val="115000"/>
                        </a:lnSpc>
                        <a:spcBef>
                          <a:spcPts val="0"/>
                        </a:spcBef>
                        <a:spcAft>
                          <a:spcPts val="0"/>
                        </a:spcAft>
                      </a:pPr>
                      <a:r>
                        <a:rPr lang="en-US" sz="600" b="1">
                          <a:effectLst/>
                          <a:latin typeface="Arial"/>
                          <a:ea typeface="Times New Roman"/>
                        </a:rPr>
                        <a:t>2</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Minor</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a:effectLst/>
                          <a:latin typeface="Arial"/>
                          <a:ea typeface="Times New Roman"/>
                        </a:rPr>
                        <a:t>Minor excursion from subsystem requirement, but compensated elsewhere </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96632">
                <a:tc>
                  <a:txBody>
                    <a:bodyPr/>
                    <a:lstStyle/>
                    <a:p>
                      <a:pPr marL="0" marR="0" algn="ctr">
                        <a:lnSpc>
                          <a:spcPct val="115000"/>
                        </a:lnSpc>
                        <a:spcBef>
                          <a:spcPts val="0"/>
                        </a:spcBef>
                        <a:spcAft>
                          <a:spcPts val="0"/>
                        </a:spcAft>
                      </a:pPr>
                      <a:r>
                        <a:rPr lang="en-US" sz="600" b="1">
                          <a:effectLst/>
                          <a:latin typeface="Arial"/>
                          <a:ea typeface="Times New Roman"/>
                        </a:rPr>
                        <a:t>3</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Moderate</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Level 2 and/or SRD design specification exceeded</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96632">
                <a:tc>
                  <a:txBody>
                    <a:bodyPr/>
                    <a:lstStyle/>
                    <a:p>
                      <a:pPr marL="0" marR="0" algn="ctr">
                        <a:lnSpc>
                          <a:spcPct val="115000"/>
                        </a:lnSpc>
                        <a:spcBef>
                          <a:spcPts val="0"/>
                        </a:spcBef>
                        <a:spcAft>
                          <a:spcPts val="0"/>
                        </a:spcAft>
                      </a:pPr>
                      <a:r>
                        <a:rPr lang="en-US" sz="600" b="1">
                          <a:effectLst/>
                          <a:latin typeface="Arial"/>
                          <a:ea typeface="Times New Roman"/>
                        </a:rPr>
                        <a:t>4</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High</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Level 1 and/or SRD minimum specification exceeded</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96632">
                <a:tc>
                  <a:txBody>
                    <a:bodyPr/>
                    <a:lstStyle/>
                    <a:p>
                      <a:pPr marL="0" marR="0" algn="ctr">
                        <a:lnSpc>
                          <a:spcPct val="115000"/>
                        </a:lnSpc>
                        <a:spcBef>
                          <a:spcPts val="0"/>
                        </a:spcBef>
                        <a:spcAft>
                          <a:spcPts val="0"/>
                        </a:spcAft>
                      </a:pPr>
                      <a:r>
                        <a:rPr lang="en-US" sz="600" b="1">
                          <a:effectLst/>
                          <a:latin typeface="Arial"/>
                          <a:ea typeface="Times New Roman"/>
                        </a:rPr>
                        <a:t>5</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Critical</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Unable to achieve any of the primary science missions</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bl>
          </a:graphicData>
        </a:graphic>
      </p:graphicFrame>
      <p:graphicFrame>
        <p:nvGraphicFramePr>
          <p:cNvPr id="11" name="Table 10"/>
          <p:cNvGraphicFramePr>
            <a:graphicFrameLocks noGrp="1"/>
          </p:cNvGraphicFramePr>
          <p:nvPr/>
        </p:nvGraphicFramePr>
        <p:xfrm>
          <a:off x="1460755" y="1613950"/>
          <a:ext cx="3650457" cy="775811"/>
        </p:xfrm>
        <a:graphic>
          <a:graphicData uri="http://schemas.openxmlformats.org/drawingml/2006/table">
            <a:tbl>
              <a:tblPr firstRow="1" firstCol="1" bandRow="1"/>
              <a:tblGrid>
                <a:gridCol w="247022">
                  <a:extLst>
                    <a:ext uri="{9D8B030D-6E8A-4147-A177-3AD203B41FA5}">
                      <a16:colId xmlns:a16="http://schemas.microsoft.com/office/drawing/2014/main" val="20000"/>
                    </a:ext>
                  </a:extLst>
                </a:gridCol>
                <a:gridCol w="660235">
                  <a:extLst>
                    <a:ext uri="{9D8B030D-6E8A-4147-A177-3AD203B41FA5}">
                      <a16:colId xmlns:a16="http://schemas.microsoft.com/office/drawing/2014/main" val="20001"/>
                    </a:ext>
                  </a:extLst>
                </a:gridCol>
                <a:gridCol w="600075">
                  <a:extLst>
                    <a:ext uri="{9D8B030D-6E8A-4147-A177-3AD203B41FA5}">
                      <a16:colId xmlns:a16="http://schemas.microsoft.com/office/drawing/2014/main" val="20002"/>
                    </a:ext>
                  </a:extLst>
                </a:gridCol>
                <a:gridCol w="2143125">
                  <a:extLst>
                    <a:ext uri="{9D8B030D-6E8A-4147-A177-3AD203B41FA5}">
                      <a16:colId xmlns:a16="http://schemas.microsoft.com/office/drawing/2014/main" val="20003"/>
                    </a:ext>
                  </a:extLst>
                </a:gridCol>
              </a:tblGrid>
              <a:tr h="250031">
                <a:tc>
                  <a:txBody>
                    <a:bodyPr/>
                    <a:lstStyle/>
                    <a:p>
                      <a:pPr marL="0" marR="0" algn="ctr">
                        <a:lnSpc>
                          <a:spcPct val="115000"/>
                        </a:lnSpc>
                        <a:spcBef>
                          <a:spcPts val="0"/>
                        </a:spcBef>
                        <a:spcAft>
                          <a:spcPts val="0"/>
                        </a:spcAft>
                      </a:pPr>
                      <a:r>
                        <a:rPr lang="en-US" sz="600" b="1" dirty="0">
                          <a:effectLst/>
                          <a:latin typeface="Arial"/>
                          <a:ea typeface="Times New Roman"/>
                        </a:rPr>
                        <a:t>Pts</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DB4E2"/>
                    </a:solidFill>
                  </a:tcPr>
                </a:tc>
                <a:tc>
                  <a:txBody>
                    <a:bodyPr/>
                    <a:lstStyle/>
                    <a:p>
                      <a:pPr marL="0" marR="0" algn="ctr">
                        <a:lnSpc>
                          <a:spcPct val="115000"/>
                        </a:lnSpc>
                        <a:spcBef>
                          <a:spcPts val="0"/>
                        </a:spcBef>
                        <a:spcAft>
                          <a:spcPts val="0"/>
                        </a:spcAft>
                      </a:pPr>
                      <a:r>
                        <a:rPr lang="en-US" sz="600" b="1">
                          <a:effectLst/>
                          <a:latin typeface="Arial"/>
                          <a:ea typeface="Times New Roman"/>
                        </a:rPr>
                        <a:t>Likelihood of Occurrence</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DB4E2"/>
                    </a:solidFill>
                  </a:tcPr>
                </a:tc>
                <a:tc>
                  <a:txBody>
                    <a:bodyPr/>
                    <a:lstStyle/>
                    <a:p>
                      <a:pPr marL="0" marR="0" algn="ctr">
                        <a:lnSpc>
                          <a:spcPct val="115000"/>
                        </a:lnSpc>
                        <a:spcBef>
                          <a:spcPts val="0"/>
                        </a:spcBef>
                        <a:spcAft>
                          <a:spcPts val="0"/>
                        </a:spcAft>
                      </a:pPr>
                      <a:r>
                        <a:rPr lang="en-US" sz="600" b="1">
                          <a:effectLst/>
                          <a:latin typeface="Arial"/>
                          <a:ea typeface="Times New Roman"/>
                        </a:rPr>
                        <a:t>Approximate Probability</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DB4E2"/>
                    </a:solidFill>
                  </a:tcPr>
                </a:tc>
                <a:tc>
                  <a:txBody>
                    <a:bodyPr/>
                    <a:lstStyle/>
                    <a:p>
                      <a:pPr marL="0" marR="0" algn="ctr">
                        <a:lnSpc>
                          <a:spcPct val="115000"/>
                        </a:lnSpc>
                        <a:spcBef>
                          <a:spcPts val="0"/>
                        </a:spcBef>
                        <a:spcAft>
                          <a:spcPts val="0"/>
                        </a:spcAft>
                      </a:pPr>
                      <a:r>
                        <a:rPr lang="en-US" sz="600" b="1" dirty="0">
                          <a:effectLst/>
                          <a:latin typeface="Arial"/>
                          <a:ea typeface="Times New Roman"/>
                        </a:rPr>
                        <a:t>Description of Probability</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10000"/>
                  </a:ext>
                </a:extLst>
              </a:tr>
              <a:tr h="96632">
                <a:tc>
                  <a:txBody>
                    <a:bodyPr/>
                    <a:lstStyle/>
                    <a:p>
                      <a:pPr marL="0" marR="0" algn="ctr">
                        <a:lnSpc>
                          <a:spcPct val="115000"/>
                        </a:lnSpc>
                        <a:spcBef>
                          <a:spcPts val="0"/>
                        </a:spcBef>
                        <a:spcAft>
                          <a:spcPts val="0"/>
                        </a:spcAft>
                      </a:pPr>
                      <a:r>
                        <a:rPr lang="en-US" sz="600" b="1" dirty="0">
                          <a:effectLst/>
                          <a:latin typeface="Arial"/>
                          <a:ea typeface="Times New Roman"/>
                        </a:rPr>
                        <a:t>1</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Rare</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&lt;1%</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Likelihood of occurrence is not credible</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6632">
                <a:tc>
                  <a:txBody>
                    <a:bodyPr/>
                    <a:lstStyle/>
                    <a:p>
                      <a:pPr marL="0" marR="0" algn="ctr">
                        <a:lnSpc>
                          <a:spcPct val="115000"/>
                        </a:lnSpc>
                        <a:spcBef>
                          <a:spcPts val="0"/>
                        </a:spcBef>
                        <a:spcAft>
                          <a:spcPts val="0"/>
                        </a:spcAft>
                      </a:pPr>
                      <a:r>
                        <a:rPr lang="en-US" sz="600" b="1" dirty="0">
                          <a:effectLst/>
                          <a:latin typeface="Arial"/>
                          <a:ea typeface="Times New Roman"/>
                        </a:rPr>
                        <a:t>2</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Unlikely</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1-5%</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Not reasonably expected to occur</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6632">
                <a:tc>
                  <a:txBody>
                    <a:bodyPr/>
                    <a:lstStyle/>
                    <a:p>
                      <a:pPr marL="0" marR="0" algn="ctr">
                        <a:lnSpc>
                          <a:spcPct val="115000"/>
                        </a:lnSpc>
                        <a:spcBef>
                          <a:spcPts val="0"/>
                        </a:spcBef>
                        <a:spcAft>
                          <a:spcPts val="0"/>
                        </a:spcAft>
                      </a:pPr>
                      <a:r>
                        <a:rPr lang="en-US" sz="600" b="1">
                          <a:effectLst/>
                          <a:latin typeface="Arial"/>
                          <a:ea typeface="Times New Roman"/>
                        </a:rPr>
                        <a:t>3</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Possible</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5-25%</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Possible, or difficult to assess the chance of occurrence</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6632">
                <a:tc>
                  <a:txBody>
                    <a:bodyPr/>
                    <a:lstStyle/>
                    <a:p>
                      <a:pPr marL="0" marR="0" algn="ctr">
                        <a:lnSpc>
                          <a:spcPct val="115000"/>
                        </a:lnSpc>
                        <a:spcBef>
                          <a:spcPts val="0"/>
                        </a:spcBef>
                        <a:spcAft>
                          <a:spcPts val="0"/>
                        </a:spcAft>
                      </a:pPr>
                      <a:r>
                        <a:rPr lang="en-US" sz="600" b="1">
                          <a:effectLst/>
                          <a:latin typeface="Arial"/>
                          <a:ea typeface="Times New Roman"/>
                        </a:rPr>
                        <a:t>4</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Likely</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a:effectLst/>
                          <a:latin typeface="Arial"/>
                          <a:ea typeface="Times New Roman"/>
                        </a:rPr>
                        <a:t>25-67%</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Very likely that an adverse event will occur</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96632">
                <a:tc>
                  <a:txBody>
                    <a:bodyPr/>
                    <a:lstStyle/>
                    <a:p>
                      <a:pPr marL="0" marR="0" algn="ctr">
                        <a:lnSpc>
                          <a:spcPct val="115000"/>
                        </a:lnSpc>
                        <a:spcBef>
                          <a:spcPts val="0"/>
                        </a:spcBef>
                        <a:spcAft>
                          <a:spcPts val="0"/>
                        </a:spcAft>
                      </a:pPr>
                      <a:r>
                        <a:rPr lang="en-US" sz="600" b="1">
                          <a:effectLst/>
                          <a:latin typeface="Arial"/>
                          <a:ea typeface="Times New Roman"/>
                        </a:rPr>
                        <a:t>5</a:t>
                      </a:r>
                      <a:endParaRPr lang="en-US" sz="80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Highly Probable</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600" dirty="0">
                          <a:effectLst/>
                          <a:latin typeface="Arial"/>
                          <a:ea typeface="Times New Roman"/>
                        </a:rPr>
                        <a:t>&gt;67%</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600" dirty="0">
                          <a:effectLst/>
                          <a:latin typeface="Arial"/>
                          <a:ea typeface="Times New Roman"/>
                        </a:rPr>
                        <a:t>High probability that an adverse event will come to pass</a:t>
                      </a:r>
                      <a:endParaRPr lang="en-US" sz="8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13" name="Rectangle 12"/>
          <p:cNvSpPr/>
          <p:nvPr/>
        </p:nvSpPr>
        <p:spPr>
          <a:xfrm>
            <a:off x="1401749" y="1428750"/>
            <a:ext cx="1213794" cy="196208"/>
          </a:xfrm>
          <a:prstGeom prst="rect">
            <a:avLst/>
          </a:prstGeom>
        </p:spPr>
        <p:txBody>
          <a:bodyPr wrap="none">
            <a:spAutoFit/>
          </a:bodyPr>
          <a:lstStyle/>
          <a:p>
            <a:r>
              <a:rPr lang="en-US" sz="675" b="1" dirty="0"/>
              <a:t>Definition of Risk Probability</a:t>
            </a:r>
          </a:p>
        </p:txBody>
      </p:sp>
      <p:sp>
        <p:nvSpPr>
          <p:cNvPr id="14" name="Rectangle 13"/>
          <p:cNvSpPr/>
          <p:nvPr/>
        </p:nvSpPr>
        <p:spPr>
          <a:xfrm>
            <a:off x="1395024" y="2495550"/>
            <a:ext cx="1069524" cy="196208"/>
          </a:xfrm>
          <a:prstGeom prst="rect">
            <a:avLst/>
          </a:prstGeom>
        </p:spPr>
        <p:txBody>
          <a:bodyPr wrap="none">
            <a:spAutoFit/>
          </a:bodyPr>
          <a:lstStyle/>
          <a:p>
            <a:r>
              <a:rPr lang="en-US" sz="675" b="1" dirty="0"/>
              <a:t>Definition of Risk Impact</a:t>
            </a:r>
            <a:endParaRPr lang="en-US" sz="675" b="1" i="1" dirty="0"/>
          </a:p>
        </p:txBody>
      </p:sp>
    </p:spTree>
    <p:extLst>
      <p:ext uri="{BB962C8B-B14F-4D97-AF65-F5344CB8AC3E}">
        <p14:creationId xmlns:p14="http://schemas.microsoft.com/office/powerpoint/2010/main" val="2890815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z="1800" dirty="0"/>
              <a:t>Standardized risk management processes are used to manage Exchange System risks</a:t>
            </a:r>
            <a:endParaRPr lang="fr-FR" sz="1800" dirty="0"/>
          </a:p>
        </p:txBody>
      </p:sp>
      <p:sp>
        <p:nvSpPr>
          <p:cNvPr id="4" name="Text Placeholder 2"/>
          <p:cNvSpPr>
            <a:spLocks noGrp="1"/>
          </p:cNvSpPr>
          <p:nvPr>
            <p:ph type="body" idx="1"/>
          </p:nvPr>
        </p:nvSpPr>
        <p:spPr>
          <a:xfrm>
            <a:off x="533400" y="760810"/>
            <a:ext cx="4038601" cy="4039790"/>
          </a:xfrm>
        </p:spPr>
        <p:txBody>
          <a:bodyPr/>
          <a:lstStyle/>
          <a:p>
            <a:r>
              <a:rPr lang="en-US" sz="1050" dirty="0"/>
              <a:t>Risks are tracked in the Camera Risk </a:t>
            </a:r>
            <a:r>
              <a:rPr lang="en-US" sz="1050" dirty="0" smtClean="0"/>
              <a:t>Registry</a:t>
            </a:r>
            <a:r>
              <a:rPr lang="en-US" sz="1050" dirty="0"/>
              <a:t>, Document </a:t>
            </a:r>
            <a:r>
              <a:rPr lang="en-US" sz="1050" dirty="0" smtClean="0"/>
              <a:t>LCA-30</a:t>
            </a:r>
            <a:endParaRPr lang="en-US" sz="1050" dirty="0"/>
          </a:p>
          <a:p>
            <a:r>
              <a:rPr lang="en-US" sz="1050" dirty="0"/>
              <a:t>Risk exposure is assessed and tracked at regular intervals since 2010 (initial assessment)</a:t>
            </a:r>
          </a:p>
          <a:p>
            <a:pPr lvl="0">
              <a:defRPr/>
            </a:pPr>
            <a:r>
              <a:rPr lang="en-US" sz="1050" dirty="0"/>
              <a:t>Actively planning mitigation to burn down risks and monitor progress</a:t>
            </a:r>
          </a:p>
          <a:p>
            <a:pPr marL="473869" lvl="1" indent="-130969">
              <a:lnSpc>
                <a:spcPct val="110000"/>
              </a:lnSpc>
              <a:defRPr/>
            </a:pPr>
            <a:r>
              <a:rPr lang="en-US" sz="788" dirty="0">
                <a:cs typeface="ＭＳ Ｐゴシック"/>
              </a:rPr>
              <a:t>There are </a:t>
            </a:r>
            <a:r>
              <a:rPr lang="en-US" sz="788" dirty="0" smtClean="0">
                <a:cs typeface="ＭＳ Ｐゴシック"/>
              </a:rPr>
              <a:t>16 </a:t>
            </a:r>
            <a:r>
              <a:rPr lang="en-US" sz="788" dirty="0">
                <a:cs typeface="ＭＳ Ｐゴシック"/>
              </a:rPr>
              <a:t>active risks in the risk registry for the Filter Exchange System and an additional </a:t>
            </a:r>
            <a:r>
              <a:rPr lang="en-US" sz="788" dirty="0" smtClean="0">
                <a:cs typeface="ＭＳ Ｐゴシック"/>
              </a:rPr>
              <a:t>23 </a:t>
            </a:r>
            <a:r>
              <a:rPr lang="en-US" sz="788" dirty="0">
                <a:cs typeface="ＭＳ Ｐゴシック"/>
              </a:rPr>
              <a:t>risks are closed due to design changes or mitigation </a:t>
            </a:r>
            <a:r>
              <a:rPr lang="en-US" sz="788" dirty="0" smtClean="0">
                <a:cs typeface="ＭＳ Ｐゴシック"/>
              </a:rPr>
              <a:t>completion.</a:t>
            </a:r>
            <a:endParaRPr lang="en-US" sz="788" dirty="0">
              <a:cs typeface="ＭＳ Ｐゴシック"/>
            </a:endParaRPr>
          </a:p>
          <a:p>
            <a:pPr>
              <a:defRPr/>
            </a:pPr>
            <a:r>
              <a:rPr lang="en-US" sz="900" dirty="0" smtClean="0"/>
              <a:t>Mitigations </a:t>
            </a:r>
            <a:r>
              <a:rPr lang="en-US" sz="900" dirty="0"/>
              <a:t>are budgeted in the scope of work</a:t>
            </a:r>
          </a:p>
          <a:p>
            <a:pPr>
              <a:defRPr/>
            </a:pPr>
            <a:r>
              <a:rPr lang="en-US" sz="900" dirty="0"/>
              <a:t>After budgeted mitigation (Post-Mitigation) is performed, residual risk is analyzed</a:t>
            </a:r>
          </a:p>
          <a:p>
            <a:endParaRPr lang="en-US" dirty="0"/>
          </a:p>
        </p:txBody>
      </p:sp>
      <p:sp>
        <p:nvSpPr>
          <p:cNvPr id="8" name="Rectangle 3"/>
          <p:cNvSpPr txBox="1">
            <a:spLocks noChangeArrowheads="1"/>
          </p:cNvSpPr>
          <p:nvPr/>
        </p:nvSpPr>
        <p:spPr bwMode="auto">
          <a:xfrm>
            <a:off x="4953001" y="764172"/>
            <a:ext cx="4049712" cy="371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450"/>
              </a:spcBef>
              <a:defRPr b="1">
                <a:solidFill>
                  <a:srgbClr val="000066"/>
                </a:solidFill>
                <a:latin typeface="Verdana" pitchFamily="32" charset="0"/>
                <a:ea typeface="MS PGothic" pitchFamily="32" charset="-128"/>
              </a:defRPr>
            </a:lvl1pPr>
            <a:lvl2pPr marL="342900" indent="-342900">
              <a:spcBef>
                <a:spcPts val="400"/>
              </a:spcBef>
              <a:defRPr sz="1600">
                <a:solidFill>
                  <a:srgbClr val="000066"/>
                </a:solidFill>
                <a:latin typeface="Verdana" pitchFamily="32" charset="0"/>
                <a:ea typeface="MS PGothic" pitchFamily="32" charset="-128"/>
              </a:defRPr>
            </a:lvl2pPr>
            <a:lvl3pPr>
              <a:spcBef>
                <a:spcPts val="350"/>
              </a:spcBef>
              <a:defRPr sz="1400">
                <a:solidFill>
                  <a:srgbClr val="000066"/>
                </a:solidFill>
                <a:latin typeface="Verdana" pitchFamily="32" charset="0"/>
                <a:ea typeface="MS PGothic" pitchFamily="32" charset="-128"/>
              </a:defRPr>
            </a:lvl3pPr>
            <a:lvl4pPr>
              <a:spcBef>
                <a:spcPts val="300"/>
              </a:spcBef>
              <a:defRPr sz="1200">
                <a:solidFill>
                  <a:srgbClr val="000066"/>
                </a:solidFill>
                <a:latin typeface="Verdana" pitchFamily="32" charset="0"/>
                <a:ea typeface="MS PGothic" pitchFamily="32" charset="-128"/>
              </a:defRPr>
            </a:lvl4pPr>
            <a:lvl5pPr>
              <a:spcBef>
                <a:spcPts val="250"/>
              </a:spcBef>
              <a:defRPr sz="1000">
                <a:solidFill>
                  <a:srgbClr val="000066"/>
                </a:solidFill>
                <a:latin typeface="Verdana" pitchFamily="32" charset="0"/>
                <a:ea typeface="MS PGothic" pitchFamily="32" charset="-128"/>
              </a:defRPr>
            </a:lvl5pPr>
            <a:lvl6pPr marL="2514600" indent="-228600" defTabSz="449263" eaLnBrk="0" fontAlgn="base" hangingPunct="0">
              <a:spcBef>
                <a:spcPts val="250"/>
              </a:spcBef>
              <a:spcAft>
                <a:spcPct val="0"/>
              </a:spcAft>
              <a:buClr>
                <a:srgbClr val="000000"/>
              </a:buClr>
              <a:buSzPct val="100000"/>
              <a:buFont typeface="Times New Roman" pitchFamily="16" charset="0"/>
              <a:defRPr sz="1000">
                <a:solidFill>
                  <a:srgbClr val="000066"/>
                </a:solidFill>
                <a:latin typeface="Verdana" pitchFamily="32" charset="0"/>
                <a:ea typeface="MS PGothic" pitchFamily="32" charset="-128"/>
              </a:defRPr>
            </a:lvl6pPr>
            <a:lvl7pPr marL="2971800" indent="-228600" defTabSz="449263" eaLnBrk="0" fontAlgn="base" hangingPunct="0">
              <a:spcBef>
                <a:spcPts val="250"/>
              </a:spcBef>
              <a:spcAft>
                <a:spcPct val="0"/>
              </a:spcAft>
              <a:buClr>
                <a:srgbClr val="000000"/>
              </a:buClr>
              <a:buSzPct val="100000"/>
              <a:buFont typeface="Times New Roman" pitchFamily="16" charset="0"/>
              <a:defRPr sz="1000">
                <a:solidFill>
                  <a:srgbClr val="000066"/>
                </a:solidFill>
                <a:latin typeface="Verdana" pitchFamily="32" charset="0"/>
                <a:ea typeface="MS PGothic" pitchFamily="32" charset="-128"/>
              </a:defRPr>
            </a:lvl7pPr>
            <a:lvl8pPr marL="3429000" indent="-228600" defTabSz="449263" eaLnBrk="0" fontAlgn="base" hangingPunct="0">
              <a:spcBef>
                <a:spcPts val="250"/>
              </a:spcBef>
              <a:spcAft>
                <a:spcPct val="0"/>
              </a:spcAft>
              <a:buClr>
                <a:srgbClr val="000000"/>
              </a:buClr>
              <a:buSzPct val="100000"/>
              <a:buFont typeface="Times New Roman" pitchFamily="16" charset="0"/>
              <a:defRPr sz="1000">
                <a:solidFill>
                  <a:srgbClr val="000066"/>
                </a:solidFill>
                <a:latin typeface="Verdana" pitchFamily="32" charset="0"/>
                <a:ea typeface="MS PGothic" pitchFamily="32" charset="-128"/>
              </a:defRPr>
            </a:lvl8pPr>
            <a:lvl9pPr marL="3886200" indent="-228600" defTabSz="449263" eaLnBrk="0" fontAlgn="base" hangingPunct="0">
              <a:spcBef>
                <a:spcPts val="250"/>
              </a:spcBef>
              <a:spcAft>
                <a:spcPct val="0"/>
              </a:spcAft>
              <a:buClr>
                <a:srgbClr val="000000"/>
              </a:buClr>
              <a:buSzPct val="100000"/>
              <a:buFont typeface="Times New Roman" pitchFamily="16" charset="0"/>
              <a:defRPr sz="1000">
                <a:solidFill>
                  <a:srgbClr val="000066"/>
                </a:solidFill>
                <a:latin typeface="Verdana" pitchFamily="32" charset="0"/>
                <a:ea typeface="MS PGothic" pitchFamily="32" charset="-128"/>
              </a:defRPr>
            </a:lvl9pPr>
          </a:lstStyle>
          <a:p>
            <a:pPr>
              <a:spcBef>
                <a:spcPct val="20000"/>
              </a:spcBef>
              <a:buClr>
                <a:srgbClr val="000000"/>
              </a:buClr>
              <a:buSzPct val="100000"/>
              <a:defRPr/>
            </a:pPr>
            <a:r>
              <a:rPr lang="en-US" altLang="fr-FR" sz="1200" dirty="0" smtClean="0">
                <a:solidFill>
                  <a:srgbClr val="1F497D"/>
                </a:solidFill>
                <a:latin typeface="Calibri" panose="020F0502020204030204" pitchFamily="34" charset="0"/>
              </a:rPr>
              <a:t>The top 3 risks are shown below: </a:t>
            </a:r>
          </a:p>
          <a:p>
            <a:pPr>
              <a:spcBef>
                <a:spcPct val="20000"/>
              </a:spcBef>
              <a:buClr>
                <a:srgbClr val="000000"/>
              </a:buClr>
              <a:buSzPct val="100000"/>
              <a:defRPr/>
            </a:pPr>
            <a:endParaRPr lang="en-US" altLang="fr-FR" sz="1050" b="1" dirty="0">
              <a:solidFill>
                <a:srgbClr val="1F497D"/>
              </a:solidFill>
              <a:latin typeface="Calibri" panose="020F0502020204030204" pitchFamily="34" charset="0"/>
            </a:endParaRPr>
          </a:p>
          <a:p>
            <a:pPr marL="268288" lvl="1" indent="-268288">
              <a:lnSpc>
                <a:spcPct val="110000"/>
              </a:lnSpc>
              <a:spcBef>
                <a:spcPct val="20000"/>
              </a:spcBef>
              <a:buClr>
                <a:srgbClr val="000000"/>
              </a:buClr>
              <a:buSzPct val="100000"/>
              <a:buFont typeface="Arial" panose="020B0604020202020204" pitchFamily="34" charset="0"/>
              <a:buChar char="•"/>
              <a:defRPr/>
            </a:pPr>
            <a:r>
              <a:rPr lang="en-US" altLang="fr-FR" sz="1050" b="1" dirty="0" smtClean="0">
                <a:solidFill>
                  <a:srgbClr val="1F497D"/>
                </a:solidFill>
                <a:latin typeface="Calibri" panose="020F0502020204030204" pitchFamily="34" charset="0"/>
              </a:rPr>
              <a:t>EXCH-029: </a:t>
            </a:r>
            <a:r>
              <a:rPr lang="en-US" altLang="fr-FR" sz="1050" b="1" dirty="0">
                <a:solidFill>
                  <a:srgbClr val="1F497D"/>
                </a:solidFill>
                <a:latin typeface="Calibri" panose="020F0502020204030204" pitchFamily="34" charset="0"/>
              </a:rPr>
              <a:t>IF the Auto Changer sheds particles during operation, THEN L2 and Filters throughput will be degraded (</a:t>
            </a:r>
            <a:r>
              <a:rPr lang="en-US" altLang="fr-FR" sz="1050" b="1" dirty="0" smtClean="0">
                <a:solidFill>
                  <a:srgbClr val="1F497D"/>
                </a:solidFill>
                <a:latin typeface="Calibri" panose="020F0502020204030204" pitchFamily="34" charset="0"/>
              </a:rPr>
              <a:t>Minor Risk)</a:t>
            </a:r>
          </a:p>
          <a:p>
            <a:pPr marL="708025" lvl="2" indent="-171450" eaLnBrk="1" hangingPunct="1">
              <a:lnSpc>
                <a:spcPct val="110000"/>
              </a:lnSpc>
              <a:spcBef>
                <a:spcPct val="20000"/>
              </a:spcBef>
              <a:buClr>
                <a:srgbClr val="000000"/>
              </a:buClr>
              <a:buSzPct val="100000"/>
              <a:buFont typeface="Calibri" panose="020F0502020204030204" pitchFamily="34" charset="0"/>
              <a:buChar char="₋"/>
              <a:defRPr/>
            </a:pPr>
            <a:r>
              <a:rPr lang="en-US" altLang="fr-FR" sz="900" dirty="0">
                <a:solidFill>
                  <a:srgbClr val="1F497D"/>
                </a:solidFill>
                <a:latin typeface="+mn-lt"/>
                <a:ea typeface="ＭＳ Ｐゴシック" charset="-128"/>
                <a:cs typeface="ＭＳ Ｐゴシック"/>
              </a:rPr>
              <a:t>Test materials and lubricant in clean environment.</a:t>
            </a:r>
          </a:p>
          <a:p>
            <a:pPr marL="708025" lvl="2" indent="-171450" eaLnBrk="1" hangingPunct="1">
              <a:lnSpc>
                <a:spcPct val="110000"/>
              </a:lnSpc>
              <a:spcBef>
                <a:spcPct val="20000"/>
              </a:spcBef>
              <a:buClr>
                <a:srgbClr val="000000"/>
              </a:buClr>
              <a:buSzPct val="100000"/>
              <a:buFont typeface="Calibri" panose="020F0502020204030204" pitchFamily="34" charset="0"/>
              <a:buChar char="₋"/>
              <a:defRPr/>
            </a:pPr>
            <a:r>
              <a:rPr lang="en-US" altLang="fr-FR" sz="900" dirty="0" smtClean="0">
                <a:solidFill>
                  <a:srgbClr val="00B050"/>
                </a:solidFill>
                <a:latin typeface="Calibri" panose="020F0502020204030204" pitchFamily="34" charset="0"/>
              </a:rPr>
              <a:t>Risk will close after the long duration tests with the full scale prototypes.</a:t>
            </a:r>
          </a:p>
          <a:p>
            <a:pPr marL="268288" lvl="2" indent="-268288" eaLnBrk="1" hangingPunct="1">
              <a:lnSpc>
                <a:spcPct val="110000"/>
              </a:lnSpc>
              <a:spcBef>
                <a:spcPct val="20000"/>
              </a:spcBef>
              <a:buClr>
                <a:srgbClr val="000000"/>
              </a:buClr>
              <a:buSzPct val="100000"/>
              <a:buFont typeface="Times New Roman" pitchFamily="16" charset="0"/>
              <a:buNone/>
              <a:defRPr/>
            </a:pPr>
            <a:endParaRPr lang="en-US" altLang="fr-FR" sz="1050" dirty="0" smtClean="0">
              <a:solidFill>
                <a:schemeClr val="tx1"/>
              </a:solidFill>
              <a:latin typeface="Calibri" panose="020F0502020204030204" pitchFamily="34" charset="0"/>
            </a:endParaRPr>
          </a:p>
          <a:p>
            <a:pPr marL="268288" lvl="1" indent="-268288" eaLnBrk="1" hangingPunct="1">
              <a:lnSpc>
                <a:spcPct val="110000"/>
              </a:lnSpc>
              <a:spcBef>
                <a:spcPct val="20000"/>
              </a:spcBef>
              <a:buClr>
                <a:srgbClr val="000000"/>
              </a:buClr>
              <a:buSzPct val="100000"/>
              <a:buFont typeface="Arial" panose="020B0604020202020204" pitchFamily="34" charset="0"/>
              <a:buChar char="•"/>
              <a:defRPr/>
            </a:pPr>
            <a:r>
              <a:rPr lang="en-US" altLang="fr-FR" sz="1050" b="1" dirty="0" smtClean="0">
                <a:solidFill>
                  <a:srgbClr val="1F497D"/>
                </a:solidFill>
                <a:latin typeface="Calibri" panose="020F0502020204030204" pitchFamily="34" charset="0"/>
              </a:rPr>
              <a:t>EXCH-046 : Filter change Time (Minor Risk)</a:t>
            </a:r>
          </a:p>
          <a:p>
            <a:pPr marL="708025" lvl="2" indent="-171450" eaLnBrk="1" hangingPunct="1">
              <a:lnSpc>
                <a:spcPct val="110000"/>
              </a:lnSpc>
              <a:spcBef>
                <a:spcPct val="20000"/>
              </a:spcBef>
              <a:buClr>
                <a:srgbClr val="000000"/>
              </a:buClr>
              <a:buSzPct val="100000"/>
              <a:buFont typeface="Calibri" panose="020F0502020204030204" pitchFamily="34" charset="0"/>
              <a:buChar char="₋"/>
              <a:defRPr/>
            </a:pPr>
            <a:r>
              <a:rPr lang="en-US" altLang="fr-FR" sz="900" dirty="0" smtClean="0">
                <a:solidFill>
                  <a:schemeClr val="tx1"/>
                </a:solidFill>
                <a:latin typeface="Calibri" panose="020F0502020204030204" pitchFamily="34" charset="0"/>
              </a:rPr>
              <a:t>Measure the step duration during the test</a:t>
            </a:r>
          </a:p>
          <a:p>
            <a:pPr marL="708025" lvl="2" indent="-171450" eaLnBrk="1" hangingPunct="1">
              <a:lnSpc>
                <a:spcPct val="110000"/>
              </a:lnSpc>
              <a:spcBef>
                <a:spcPct val="20000"/>
              </a:spcBef>
              <a:buClr>
                <a:srgbClr val="000000"/>
              </a:buClr>
              <a:buSzPct val="100000"/>
              <a:buFont typeface="Calibri" panose="020F0502020204030204" pitchFamily="34" charset="0"/>
              <a:buChar char="₋"/>
              <a:defRPr/>
            </a:pPr>
            <a:r>
              <a:rPr lang="en-US" altLang="fr-FR" sz="900" dirty="0" smtClean="0">
                <a:solidFill>
                  <a:schemeClr val="tx1"/>
                </a:solidFill>
                <a:latin typeface="Calibri" panose="020F0502020204030204" pitchFamily="34" charset="0"/>
              </a:rPr>
              <a:t>Optimize the sequence with simultaneous actions</a:t>
            </a:r>
          </a:p>
          <a:p>
            <a:pPr marL="708025" lvl="2" indent="-171450" eaLnBrk="1" hangingPunct="1">
              <a:lnSpc>
                <a:spcPct val="110000"/>
              </a:lnSpc>
              <a:spcBef>
                <a:spcPct val="20000"/>
              </a:spcBef>
              <a:buClr>
                <a:srgbClr val="000000"/>
              </a:buClr>
              <a:buSzPct val="100000"/>
              <a:buFont typeface="Calibri" panose="020F0502020204030204" pitchFamily="34" charset="0"/>
              <a:buChar char="₋"/>
              <a:defRPr/>
            </a:pPr>
            <a:r>
              <a:rPr lang="en-US" altLang="fr-FR" sz="900" dirty="0" smtClean="0">
                <a:solidFill>
                  <a:schemeClr val="tx1"/>
                </a:solidFill>
                <a:latin typeface="Calibri" panose="020F0502020204030204" pitchFamily="34" charset="0"/>
              </a:rPr>
              <a:t>Increase the communication speed</a:t>
            </a:r>
          </a:p>
          <a:p>
            <a:pPr marL="708025" lvl="2" indent="-171450" eaLnBrk="1" hangingPunct="1">
              <a:lnSpc>
                <a:spcPct val="110000"/>
              </a:lnSpc>
              <a:spcBef>
                <a:spcPct val="20000"/>
              </a:spcBef>
              <a:buClr>
                <a:srgbClr val="000000"/>
              </a:buClr>
              <a:buSzPct val="100000"/>
              <a:buFont typeface="Calibri" panose="020F0502020204030204" pitchFamily="34" charset="0"/>
              <a:buChar char="₋"/>
              <a:defRPr/>
            </a:pPr>
            <a:r>
              <a:rPr lang="en-US" altLang="fr-FR" sz="900" dirty="0" smtClean="0">
                <a:solidFill>
                  <a:srgbClr val="00B050"/>
                </a:solidFill>
                <a:latin typeface="Calibri" panose="020F0502020204030204" pitchFamily="34" charset="0"/>
              </a:rPr>
              <a:t>Risk will close after the combined test</a:t>
            </a:r>
          </a:p>
          <a:p>
            <a:pPr marL="268288" lvl="2" indent="-268288" eaLnBrk="1" hangingPunct="1">
              <a:lnSpc>
                <a:spcPct val="110000"/>
              </a:lnSpc>
              <a:spcBef>
                <a:spcPct val="20000"/>
              </a:spcBef>
              <a:buClr>
                <a:srgbClr val="000000"/>
              </a:buClr>
              <a:buSzPct val="100000"/>
              <a:buFont typeface="Times New Roman" pitchFamily="16" charset="0"/>
              <a:buNone/>
              <a:defRPr/>
            </a:pPr>
            <a:endParaRPr lang="en-US" altLang="fr-FR" sz="1050" dirty="0" smtClean="0">
              <a:solidFill>
                <a:schemeClr val="tx1"/>
              </a:solidFill>
              <a:latin typeface="Calibri" panose="020F0502020204030204" pitchFamily="34" charset="0"/>
            </a:endParaRPr>
          </a:p>
          <a:p>
            <a:pPr marL="268288" lvl="1" indent="-268288">
              <a:lnSpc>
                <a:spcPct val="110000"/>
              </a:lnSpc>
              <a:spcBef>
                <a:spcPct val="20000"/>
              </a:spcBef>
              <a:buClr>
                <a:srgbClr val="000000"/>
              </a:buClr>
              <a:buSzPct val="100000"/>
              <a:buFont typeface="Arial" panose="020B0604020202020204" pitchFamily="34" charset="0"/>
              <a:buChar char="•"/>
              <a:defRPr/>
            </a:pPr>
            <a:r>
              <a:rPr lang="en-US" altLang="fr-FR" sz="1050" b="1" dirty="0" smtClean="0">
                <a:solidFill>
                  <a:srgbClr val="1F497D"/>
                </a:solidFill>
                <a:latin typeface="Calibri" panose="020F0502020204030204" pitchFamily="34" charset="0"/>
              </a:rPr>
              <a:t>EXCH-036 : </a:t>
            </a:r>
            <a:r>
              <a:rPr lang="en-US" sz="1050" b="1" dirty="0" smtClean="0">
                <a:solidFill>
                  <a:srgbClr val="1F497D"/>
                </a:solidFill>
                <a:latin typeface="Calibri" panose="020F0502020204030204" pitchFamily="34" charset="0"/>
              </a:rPr>
              <a:t>Broken mechanisms during transportation and handling </a:t>
            </a:r>
            <a:r>
              <a:rPr lang="en-US" altLang="fr-FR" sz="1050" b="1" dirty="0" smtClean="0">
                <a:solidFill>
                  <a:srgbClr val="1F497D"/>
                </a:solidFill>
                <a:latin typeface="Calibri" panose="020F0502020204030204" pitchFamily="34" charset="0"/>
              </a:rPr>
              <a:t>(Minor Risk)</a:t>
            </a:r>
          </a:p>
          <a:p>
            <a:pPr marL="708025" lvl="2" indent="-171450" eaLnBrk="1" hangingPunct="1">
              <a:lnSpc>
                <a:spcPct val="110000"/>
              </a:lnSpc>
              <a:spcBef>
                <a:spcPct val="20000"/>
              </a:spcBef>
              <a:buClr>
                <a:srgbClr val="000000"/>
              </a:buClr>
              <a:buSzPct val="100000"/>
              <a:buFont typeface="Calibri" panose="020F0502020204030204" pitchFamily="34" charset="0"/>
              <a:buChar char="₋"/>
              <a:defRPr/>
            </a:pPr>
            <a:r>
              <a:rPr lang="en-US" altLang="fr-FR" sz="900" dirty="0" smtClean="0">
                <a:solidFill>
                  <a:schemeClr val="tx1"/>
                </a:solidFill>
                <a:latin typeface="Calibri" panose="020F0502020204030204" pitchFamily="34" charset="0"/>
              </a:rPr>
              <a:t>Check the insurance</a:t>
            </a:r>
          </a:p>
          <a:p>
            <a:pPr marL="708025" lvl="2" indent="-171450" eaLnBrk="1" hangingPunct="1">
              <a:lnSpc>
                <a:spcPct val="110000"/>
              </a:lnSpc>
              <a:spcBef>
                <a:spcPct val="20000"/>
              </a:spcBef>
              <a:buClr>
                <a:srgbClr val="000000"/>
              </a:buClr>
              <a:buSzPct val="100000"/>
              <a:buFont typeface="Calibri" panose="020F0502020204030204" pitchFamily="34" charset="0"/>
              <a:buChar char="₋"/>
              <a:defRPr/>
            </a:pPr>
            <a:r>
              <a:rPr lang="en-US" altLang="fr-FR" sz="900" dirty="0" smtClean="0">
                <a:solidFill>
                  <a:schemeClr val="tx1"/>
                </a:solidFill>
                <a:latin typeface="Calibri" panose="020F0502020204030204" pitchFamily="34" charset="0"/>
              </a:rPr>
              <a:t>Divide into several shipments as possible</a:t>
            </a:r>
          </a:p>
          <a:p>
            <a:pPr marL="708025" lvl="2" indent="-171450" eaLnBrk="1" hangingPunct="1">
              <a:lnSpc>
                <a:spcPct val="110000"/>
              </a:lnSpc>
              <a:spcBef>
                <a:spcPct val="20000"/>
              </a:spcBef>
              <a:buClr>
                <a:srgbClr val="000000"/>
              </a:buClr>
              <a:buSzPct val="100000"/>
              <a:buFont typeface="Calibri" panose="020F0502020204030204" pitchFamily="34" charset="0"/>
              <a:buChar char="₋"/>
              <a:defRPr/>
            </a:pPr>
            <a:r>
              <a:rPr lang="en-US" altLang="fr-FR" sz="900" dirty="0" smtClean="0">
                <a:solidFill>
                  <a:srgbClr val="00B050"/>
                </a:solidFill>
                <a:latin typeface="Calibri" panose="020F0502020204030204" pitchFamily="34" charset="0"/>
              </a:rPr>
              <a:t>Risk will close after the shipment  arrives at SLAC</a:t>
            </a:r>
          </a:p>
          <a:p>
            <a:pPr lvl="1" eaLnBrk="1" hangingPunct="1">
              <a:lnSpc>
                <a:spcPct val="110000"/>
              </a:lnSpc>
              <a:spcBef>
                <a:spcPct val="20000"/>
              </a:spcBef>
              <a:buClr>
                <a:srgbClr val="000000"/>
              </a:buClr>
              <a:buSzPct val="100000"/>
              <a:buFont typeface="Times New Roman" pitchFamily="16" charset="0"/>
              <a:buNone/>
              <a:defRPr/>
            </a:pPr>
            <a:endParaRPr lang="en-US" altLang="fr-FR" sz="1050" dirty="0" smtClean="0">
              <a:solidFill>
                <a:srgbClr val="1F497D"/>
              </a:solidFill>
            </a:endParaRPr>
          </a:p>
        </p:txBody>
      </p:sp>
      <p:pic>
        <p:nvPicPr>
          <p:cNvPr id="2" name="Imag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3977" y="2635020"/>
            <a:ext cx="4008024" cy="2165580"/>
          </a:xfrm>
          <a:prstGeom prst="rect">
            <a:avLst/>
          </a:prstGeom>
        </p:spPr>
      </p:pic>
    </p:spTree>
    <p:extLst>
      <p:ext uri="{BB962C8B-B14F-4D97-AF65-F5344CB8AC3E}">
        <p14:creationId xmlns:p14="http://schemas.microsoft.com/office/powerpoint/2010/main" val="3385791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z="2000" dirty="0" smtClean="0"/>
              <a:t>Filter Exchange System </a:t>
            </a:r>
            <a:r>
              <a:rPr lang="en-US" sz="2000" dirty="0"/>
              <a:t>top 10 risks as of </a:t>
            </a:r>
            <a:r>
              <a:rPr lang="en-US" sz="2000" dirty="0" smtClean="0"/>
              <a:t>June </a:t>
            </a:r>
            <a:r>
              <a:rPr lang="en-US" sz="2000" dirty="0"/>
              <a:t>2019</a:t>
            </a:r>
          </a:p>
        </p:txBody>
      </p:sp>
      <p:graphicFrame>
        <p:nvGraphicFramePr>
          <p:cNvPr id="4" name="Tableau 3"/>
          <p:cNvGraphicFramePr>
            <a:graphicFrameLocks noGrp="1"/>
          </p:cNvGraphicFramePr>
          <p:nvPr>
            <p:extLst>
              <p:ext uri="{D42A27DB-BD31-4B8C-83A1-F6EECF244321}">
                <p14:modId xmlns:p14="http://schemas.microsoft.com/office/powerpoint/2010/main" val="487515101"/>
              </p:ext>
            </p:extLst>
          </p:nvPr>
        </p:nvGraphicFramePr>
        <p:xfrm>
          <a:off x="152401" y="742951"/>
          <a:ext cx="8839198" cy="3962398"/>
        </p:xfrm>
        <a:graphic>
          <a:graphicData uri="http://schemas.openxmlformats.org/drawingml/2006/table">
            <a:tbl>
              <a:tblPr/>
              <a:tblGrid>
                <a:gridCol w="1323124">
                  <a:extLst>
                    <a:ext uri="{9D8B030D-6E8A-4147-A177-3AD203B41FA5}">
                      <a16:colId xmlns:a16="http://schemas.microsoft.com/office/drawing/2014/main" val="3476229445"/>
                    </a:ext>
                  </a:extLst>
                </a:gridCol>
                <a:gridCol w="3601838">
                  <a:extLst>
                    <a:ext uri="{9D8B030D-6E8A-4147-A177-3AD203B41FA5}">
                      <a16:colId xmlns:a16="http://schemas.microsoft.com/office/drawing/2014/main" val="3586360813"/>
                    </a:ext>
                  </a:extLst>
                </a:gridCol>
                <a:gridCol w="351454">
                  <a:extLst>
                    <a:ext uri="{9D8B030D-6E8A-4147-A177-3AD203B41FA5}">
                      <a16:colId xmlns:a16="http://schemas.microsoft.com/office/drawing/2014/main" val="1305151529"/>
                    </a:ext>
                  </a:extLst>
                </a:gridCol>
                <a:gridCol w="351454">
                  <a:extLst>
                    <a:ext uri="{9D8B030D-6E8A-4147-A177-3AD203B41FA5}">
                      <a16:colId xmlns:a16="http://schemas.microsoft.com/office/drawing/2014/main" val="3709685310"/>
                    </a:ext>
                  </a:extLst>
                </a:gridCol>
                <a:gridCol w="351454">
                  <a:extLst>
                    <a:ext uri="{9D8B030D-6E8A-4147-A177-3AD203B41FA5}">
                      <a16:colId xmlns:a16="http://schemas.microsoft.com/office/drawing/2014/main" val="112413629"/>
                    </a:ext>
                  </a:extLst>
                </a:gridCol>
                <a:gridCol w="351454">
                  <a:extLst>
                    <a:ext uri="{9D8B030D-6E8A-4147-A177-3AD203B41FA5}">
                      <a16:colId xmlns:a16="http://schemas.microsoft.com/office/drawing/2014/main" val="2583595309"/>
                    </a:ext>
                  </a:extLst>
                </a:gridCol>
                <a:gridCol w="551302">
                  <a:extLst>
                    <a:ext uri="{9D8B030D-6E8A-4147-A177-3AD203B41FA5}">
                      <a16:colId xmlns:a16="http://schemas.microsoft.com/office/drawing/2014/main" val="1597435094"/>
                    </a:ext>
                  </a:extLst>
                </a:gridCol>
                <a:gridCol w="351454">
                  <a:extLst>
                    <a:ext uri="{9D8B030D-6E8A-4147-A177-3AD203B41FA5}">
                      <a16:colId xmlns:a16="http://schemas.microsoft.com/office/drawing/2014/main" val="3045248644"/>
                    </a:ext>
                  </a:extLst>
                </a:gridCol>
                <a:gridCol w="351454">
                  <a:extLst>
                    <a:ext uri="{9D8B030D-6E8A-4147-A177-3AD203B41FA5}">
                      <a16:colId xmlns:a16="http://schemas.microsoft.com/office/drawing/2014/main" val="1454295186"/>
                    </a:ext>
                  </a:extLst>
                </a:gridCol>
                <a:gridCol w="351454">
                  <a:extLst>
                    <a:ext uri="{9D8B030D-6E8A-4147-A177-3AD203B41FA5}">
                      <a16:colId xmlns:a16="http://schemas.microsoft.com/office/drawing/2014/main" val="377859136"/>
                    </a:ext>
                  </a:extLst>
                </a:gridCol>
                <a:gridCol w="351454">
                  <a:extLst>
                    <a:ext uri="{9D8B030D-6E8A-4147-A177-3AD203B41FA5}">
                      <a16:colId xmlns:a16="http://schemas.microsoft.com/office/drawing/2014/main" val="2497678150"/>
                    </a:ext>
                  </a:extLst>
                </a:gridCol>
                <a:gridCol w="551302">
                  <a:extLst>
                    <a:ext uri="{9D8B030D-6E8A-4147-A177-3AD203B41FA5}">
                      <a16:colId xmlns:a16="http://schemas.microsoft.com/office/drawing/2014/main" val="3202608367"/>
                    </a:ext>
                  </a:extLst>
                </a:gridCol>
              </a:tblGrid>
              <a:tr h="340206">
                <a:tc>
                  <a:txBody>
                    <a:bodyPr/>
                    <a:lstStyle/>
                    <a:p>
                      <a:pPr algn="ctr" fontAlgn="ctr"/>
                      <a:r>
                        <a:rPr lang="fr-FR" sz="700" b="1" i="0" u="none" strike="noStrike" dirty="0" err="1">
                          <a:solidFill>
                            <a:srgbClr val="000000"/>
                          </a:solidFill>
                          <a:effectLst/>
                          <a:latin typeface="Arial" panose="020B0604020202020204" pitchFamily="34" charset="0"/>
                        </a:rPr>
                        <a:t>Risk</a:t>
                      </a:r>
                      <a:r>
                        <a:rPr lang="fr-FR" sz="700" b="1" i="0" u="none" strike="noStrike" dirty="0">
                          <a:solidFill>
                            <a:srgbClr val="000000"/>
                          </a:solidFill>
                          <a:effectLst/>
                          <a:latin typeface="Arial" panose="020B0604020202020204" pitchFamily="34" charset="0"/>
                        </a:rPr>
                        <a:t> </a:t>
                      </a:r>
                      <a:r>
                        <a:rPr lang="fr-FR" sz="700" b="1" i="0" u="none" strike="noStrike" dirty="0" err="1">
                          <a:solidFill>
                            <a:srgbClr val="000000"/>
                          </a:solidFill>
                          <a:effectLst/>
                          <a:latin typeface="Arial" panose="020B0604020202020204" pitchFamily="34" charset="0"/>
                        </a:rPr>
                        <a:t>Title</a:t>
                      </a:r>
                      <a:endParaRPr lang="fr-FR" sz="700" b="1" i="0" u="none" strike="noStrike" dirty="0">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fr-FR" sz="700" b="1" i="0" u="none" strike="noStrike">
                          <a:effectLst/>
                          <a:latin typeface="Arial" panose="020B0604020202020204" pitchFamily="34" charset="0"/>
                        </a:rPr>
                        <a:t>Risk Description (if/then)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fr-FR" sz="700" b="1" i="0" u="none" strike="noStrike">
                          <a:effectLst/>
                          <a:latin typeface="Arial" panose="020B0604020202020204" pitchFamily="34" charset="0"/>
                        </a:rPr>
                        <a:t>Prob ability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fr-FR" sz="700" b="1" i="0" u="none" strike="noStrike">
                          <a:effectLst/>
                          <a:latin typeface="Arial" panose="020B0604020202020204" pitchFamily="34" charset="0"/>
                        </a:rPr>
                        <a:t>Cost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fr-FR" sz="700" b="1" i="0" u="none" strike="noStrike">
                          <a:effectLst/>
                          <a:latin typeface="Arial" panose="020B0604020202020204" pitchFamily="34" charset="0"/>
                        </a:rPr>
                        <a:t>Schd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fr-FR" sz="700" b="1" i="0" u="none" strike="noStrike">
                          <a:effectLst/>
                          <a:latin typeface="Arial" panose="020B0604020202020204" pitchFamily="34" charset="0"/>
                        </a:rPr>
                        <a:t>Perf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fr-FR" sz="700" b="1" i="0" u="none" strike="noStrike">
                          <a:effectLst/>
                          <a:latin typeface="Arial" panose="020B0604020202020204" pitchFamily="34" charset="0"/>
                        </a:rPr>
                        <a:t>Current Exposure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fr-FR" sz="700" b="1" i="0" u="none" strike="noStrike">
                          <a:effectLst/>
                          <a:latin typeface="Arial" panose="020B0604020202020204" pitchFamily="34" charset="0"/>
                        </a:rPr>
                        <a:t>Prob ability1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fr-FR" sz="700" b="1" i="0" u="none" strike="noStrike">
                          <a:effectLst/>
                          <a:latin typeface="Arial" panose="020B0604020202020204" pitchFamily="34" charset="0"/>
                        </a:rPr>
                        <a:t>Cost1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fr-FR" sz="700" b="1" i="0" u="none" strike="noStrike">
                          <a:effectLst/>
                          <a:latin typeface="Arial" panose="020B0604020202020204" pitchFamily="34" charset="0"/>
                        </a:rPr>
                        <a:t>Schd1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fr-FR" sz="700" b="1" i="0" u="none" strike="noStrike">
                          <a:effectLst/>
                          <a:latin typeface="Arial" panose="020B0604020202020204" pitchFamily="34" charset="0"/>
                        </a:rPr>
                        <a:t>Perf1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fr-FR" sz="700" b="1" i="0" u="none" strike="noStrike">
                          <a:effectLst/>
                          <a:latin typeface="Arial" panose="020B0604020202020204" pitchFamily="34" charset="0"/>
                        </a:rPr>
                        <a:t>Residual Exposure</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2550231737"/>
                  </a:ext>
                </a:extLst>
              </a:tr>
              <a:tr h="320194">
                <a:tc>
                  <a:txBody>
                    <a:bodyPr/>
                    <a:lstStyle/>
                    <a:p>
                      <a:pPr algn="l" fontAlgn="ctr"/>
                      <a:r>
                        <a:rPr lang="fr-FR" sz="700" b="0" i="0" u="none" strike="noStrike">
                          <a:effectLst/>
                          <a:latin typeface="Arial" panose="020B0604020202020204" pitchFamily="34" charset="0"/>
                        </a:rPr>
                        <a:t>Auto Changer particulate generation</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effectLst/>
                          <a:latin typeface="Arial" panose="020B0604020202020204" pitchFamily="34" charset="0"/>
                        </a:rPr>
                        <a:t>IF the Auto Changer sheds particles during operation, THEN L2 and Filters throughput will be degraded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Minor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Insignificant</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423925105"/>
                  </a:ext>
                </a:extLst>
              </a:tr>
              <a:tr h="366889">
                <a:tc>
                  <a:txBody>
                    <a:bodyPr/>
                    <a:lstStyle/>
                    <a:p>
                      <a:pPr algn="l" fontAlgn="ctr"/>
                      <a:r>
                        <a:rPr lang="fr-FR" sz="700" b="0" i="0" u="none" strike="noStrike">
                          <a:effectLst/>
                          <a:latin typeface="Arial" panose="020B0604020202020204" pitchFamily="34" charset="0"/>
                        </a:rPr>
                        <a:t>Filter Change Time</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effectLst/>
                          <a:latin typeface="Arial" panose="020B0604020202020204" pitchFamily="34" charset="0"/>
                        </a:rPr>
                        <a:t>If some filter change steps take a too long time, then the system will not meet the filter change time specification, forcing modification of the driving device and modification of the control/command architecture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Minor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Insignificant</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806324490"/>
                  </a:ext>
                </a:extLst>
              </a:tr>
              <a:tr h="386901">
                <a:tc>
                  <a:txBody>
                    <a:bodyPr/>
                    <a:lstStyle/>
                    <a:p>
                      <a:pPr algn="l" fontAlgn="ctr"/>
                      <a:r>
                        <a:rPr lang="en-US" sz="700" b="0" i="0" u="none" strike="noStrike">
                          <a:effectLst/>
                          <a:latin typeface="Arial" panose="020B0604020202020204" pitchFamily="34" charset="0"/>
                        </a:rPr>
                        <a:t>Broken mechanisms during transportation and Handling</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effectLst/>
                          <a:latin typeface="Arial" panose="020B0604020202020204" pitchFamily="34" charset="0"/>
                        </a:rPr>
                        <a:t>If a major part or mechanism are broken or lost during the transportation or the handling, THEN It cannot be replaced quickly and the </a:t>
                      </a:r>
                      <a:r>
                        <a:rPr lang="en-US" sz="700" b="0" i="0" u="none" strike="noStrike" dirty="0" smtClean="0">
                          <a:effectLst/>
                          <a:latin typeface="Arial" panose="020B0604020202020204" pitchFamily="34" charset="0"/>
                        </a:rPr>
                        <a:t>integration </a:t>
                      </a:r>
                      <a:r>
                        <a:rPr lang="en-US" sz="700" b="0" i="0" u="none" strike="noStrike" dirty="0">
                          <a:effectLst/>
                          <a:latin typeface="Arial" panose="020B0604020202020204" pitchFamily="34" charset="0"/>
                        </a:rPr>
                        <a:t>will be shifted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Minor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700" b="0" i="0" u="none" strike="noStrike" dirty="0">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Insignificant</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801567475"/>
                  </a:ext>
                </a:extLst>
              </a:tr>
              <a:tr h="393572">
                <a:tc>
                  <a:txBody>
                    <a:bodyPr/>
                    <a:lstStyle/>
                    <a:p>
                      <a:pPr algn="l" fontAlgn="ctr"/>
                      <a:r>
                        <a:rPr lang="fr-FR" sz="700" b="0" i="0" u="none" strike="noStrike">
                          <a:effectLst/>
                          <a:latin typeface="Arial" panose="020B0604020202020204" pitchFamily="34" charset="0"/>
                        </a:rPr>
                        <a:t>Carousel ring gear failure</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effectLst/>
                          <a:latin typeface="Arial" panose="020B0604020202020204" pitchFamily="34" charset="0"/>
                        </a:rPr>
                        <a:t>IF the Carousel ring gear fails from pitting, scuffing, or breakage, THEN Carousel rotation capability would be lost, significantly impacting observing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Minor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Insignificant</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921885223"/>
                  </a:ext>
                </a:extLst>
              </a:tr>
              <a:tr h="373559">
                <a:tc>
                  <a:txBody>
                    <a:bodyPr/>
                    <a:lstStyle/>
                    <a:p>
                      <a:pPr algn="l" fontAlgn="ctr"/>
                      <a:r>
                        <a:rPr lang="en-US" sz="700" b="0" i="0" u="none" strike="noStrike">
                          <a:effectLst/>
                          <a:latin typeface="Arial" panose="020B0604020202020204" pitchFamily="34" charset="0"/>
                        </a:rPr>
                        <a:t>Auto Changer lifetime and wear</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effectLst/>
                          <a:latin typeface="Arial" panose="020B0604020202020204" pitchFamily="34" charset="0"/>
                        </a:rPr>
                        <a:t>IF Auto Changer components wear, THEN we will need more down time to troubleshoot and repair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dirty="0">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Minor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Insignificant</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549653615"/>
                  </a:ext>
                </a:extLst>
              </a:tr>
              <a:tr h="413583">
                <a:tc>
                  <a:txBody>
                    <a:bodyPr/>
                    <a:lstStyle/>
                    <a:p>
                      <a:pPr algn="l" fontAlgn="ctr"/>
                      <a:r>
                        <a:rPr lang="fr-FR" sz="700" b="0" i="0" u="none" strike="noStrike">
                          <a:effectLst/>
                          <a:latin typeface="Arial" panose="020B0604020202020204" pitchFamily="34" charset="0"/>
                        </a:rPr>
                        <a:t>Filter attach latch</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panose="020B0604020202020204" pitchFamily="34" charset="0"/>
                        </a:rPr>
                        <a:t>IF the filter latch mechanism does not operate reliably, THEN the subsequent re-design will have a big impact on the entire system, given that we are out of room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dirty="0">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dirty="0">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Insignificant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Insignificant</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766681394"/>
                  </a:ext>
                </a:extLst>
              </a:tr>
              <a:tr h="366889">
                <a:tc>
                  <a:txBody>
                    <a:bodyPr/>
                    <a:lstStyle/>
                    <a:p>
                      <a:pPr algn="l" fontAlgn="ctr"/>
                      <a:r>
                        <a:rPr lang="fr-FR" sz="700" b="0" i="0" u="none" strike="noStrike">
                          <a:effectLst/>
                          <a:latin typeface="Arial" panose="020B0604020202020204" pitchFamily="34" charset="0"/>
                        </a:rPr>
                        <a:t>Carousel particulate generation</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panose="020B0604020202020204" pitchFamily="34" charset="0"/>
                        </a:rPr>
                        <a:t>IF Carousel moving parts generate tiny wear particles or shed lubricant, THEN dust and lubricant could contaminate the optics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dirty="0">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dirty="0">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Insignificant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Insignificant</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795496828"/>
                  </a:ext>
                </a:extLst>
              </a:tr>
              <a:tr h="346876">
                <a:tc>
                  <a:txBody>
                    <a:bodyPr/>
                    <a:lstStyle/>
                    <a:p>
                      <a:pPr algn="l" fontAlgn="ctr"/>
                      <a:r>
                        <a:rPr lang="fr-FR" sz="700" b="0" i="0" u="none" strike="noStrike">
                          <a:effectLst/>
                          <a:latin typeface="Arial" panose="020B0604020202020204" pitchFamily="34" charset="0"/>
                        </a:rPr>
                        <a:t>Carousel clamp</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a:effectLst/>
                          <a:latin typeface="Arial" panose="020B0604020202020204" pitchFamily="34" charset="0"/>
                        </a:rPr>
                        <a:t>IF Carousel clamp does not function reliably, THEN exchange capability may be severely limited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dirty="0">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dirty="0">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Insignificant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Insignificant</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957889454"/>
                  </a:ext>
                </a:extLst>
              </a:tr>
              <a:tr h="353547">
                <a:tc>
                  <a:txBody>
                    <a:bodyPr/>
                    <a:lstStyle/>
                    <a:p>
                      <a:pPr algn="l" fontAlgn="ctr"/>
                      <a:r>
                        <a:rPr lang="en-US" sz="700" b="0" i="0" u="none" strike="noStrike">
                          <a:effectLst/>
                          <a:latin typeface="Arial" panose="020B0604020202020204" pitchFamily="34" charset="0"/>
                        </a:rPr>
                        <a:t>Impossible alignement of the Filter sub-systems</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effectLst/>
                          <a:latin typeface="Arial" panose="020B0604020202020204" pitchFamily="34" charset="0"/>
                        </a:rPr>
                        <a:t>If the sub-system can not be together aligned. THEN all the sub-systems need to be dismounted for the adjustment and the modification, the camera integration will be shifted.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dirty="0">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dirty="0" err="1">
                          <a:effectLst/>
                          <a:latin typeface="Arial" panose="020B0604020202020204" pitchFamily="34" charset="0"/>
                        </a:rPr>
                        <a:t>Insignificant</a:t>
                      </a:r>
                      <a:endParaRPr lang="fr-FR" sz="700" b="0" i="0" u="none" strike="noStrike" dirty="0">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Insignificant</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418596397"/>
                  </a:ext>
                </a:extLst>
              </a:tr>
              <a:tr h="300182">
                <a:tc>
                  <a:txBody>
                    <a:bodyPr/>
                    <a:lstStyle/>
                    <a:p>
                      <a:pPr algn="l" fontAlgn="ctr"/>
                      <a:r>
                        <a:rPr lang="fr-FR" sz="700" b="0" i="0" u="none" strike="noStrike">
                          <a:effectLst/>
                          <a:latin typeface="Arial" panose="020B0604020202020204" pitchFamily="34" charset="0"/>
                        </a:rPr>
                        <a:t>Carousel circular rail failure</a:t>
                      </a:r>
                    </a:p>
                  </a:txBody>
                  <a:tcPr marL="0" marR="0" marT="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700" b="0" i="0" u="none" strike="noStrike">
                          <a:effectLst/>
                          <a:latin typeface="Arial" panose="020B0604020202020204" pitchFamily="34" charset="0"/>
                        </a:rPr>
                        <a:t>IF the Carousel circular THK rail system fails or jams, THEN filter exchange capability would be lost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700" b="0" i="0" u="none" strike="noStrike">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700" b="0" i="0" u="none" strike="noStrike" dirty="0" err="1">
                          <a:effectLst/>
                          <a:latin typeface="Arial" panose="020B0604020202020204" pitchFamily="34" charset="0"/>
                        </a:rPr>
                        <a:t>Insignificant</a:t>
                      </a:r>
                      <a:endParaRPr lang="fr-FR" sz="700" b="0" i="0" u="none" strike="noStrike" dirty="0">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r>
                        <a:rPr lang="fr-FR" sz="700" b="0" i="0" u="none" strike="noStrike" dirty="0">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700" b="0" i="0" u="none" strike="noStrike" dirty="0">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700" b="0" i="0" u="none" strike="noStrike" dirty="0">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700" b="0" i="0" u="none" strike="noStrike" dirty="0">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700" b="0" i="0" u="none" strike="noStrike" dirty="0" err="1">
                          <a:effectLst/>
                          <a:latin typeface="Arial" panose="020B0604020202020204" pitchFamily="34" charset="0"/>
                        </a:rPr>
                        <a:t>Insignificant</a:t>
                      </a:r>
                      <a:endParaRPr lang="fr-FR" sz="700" b="0" i="0" u="none" strike="noStrike" dirty="0">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621893576"/>
                  </a:ext>
                </a:extLst>
              </a:tr>
            </a:tbl>
          </a:graphicData>
        </a:graphic>
      </p:graphicFrame>
    </p:spTree>
    <p:extLst>
      <p:ext uri="{BB962C8B-B14F-4D97-AF65-F5344CB8AC3E}">
        <p14:creationId xmlns:p14="http://schemas.microsoft.com/office/powerpoint/2010/main" val="544417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1" y="666750"/>
            <a:ext cx="8381999" cy="4222340"/>
          </a:xfrm>
        </p:spPr>
        <p:txBody>
          <a:bodyPr/>
          <a:lstStyle/>
          <a:p>
            <a:r>
              <a:rPr lang="en-US" sz="1300" dirty="0"/>
              <a:t>Introduction and Scope</a:t>
            </a:r>
          </a:p>
          <a:p>
            <a:r>
              <a:rPr lang="en-US" sz="1300" dirty="0"/>
              <a:t>Technical Status</a:t>
            </a:r>
          </a:p>
          <a:p>
            <a:r>
              <a:rPr lang="en-US" sz="1300" dirty="0"/>
              <a:t>Recent Accomplishments &amp; Notable Outcomes</a:t>
            </a:r>
          </a:p>
          <a:p>
            <a:pPr lvl="1"/>
            <a:r>
              <a:rPr lang="en-US" sz="1300" dirty="0"/>
              <a:t>Recent Accomplishments and Technical Status</a:t>
            </a:r>
          </a:p>
          <a:p>
            <a:pPr lvl="1"/>
            <a:r>
              <a:rPr lang="en-US" sz="1300" dirty="0"/>
              <a:t>Verification and Validation </a:t>
            </a:r>
            <a:r>
              <a:rPr lang="en-US" sz="1300" dirty="0" smtClean="0"/>
              <a:t>Activities</a:t>
            </a:r>
            <a:endParaRPr lang="en-US" sz="1300" dirty="0"/>
          </a:p>
          <a:p>
            <a:r>
              <a:rPr lang="en-US" sz="1300" dirty="0"/>
              <a:t>Risks and Mitigations Status</a:t>
            </a:r>
          </a:p>
          <a:p>
            <a:r>
              <a:rPr lang="en-US" sz="1300" dirty="0"/>
              <a:t>Hazards</a:t>
            </a:r>
          </a:p>
          <a:p>
            <a:r>
              <a:rPr lang="en-US" sz="1300" dirty="0"/>
              <a:t>Programmatic Status</a:t>
            </a:r>
          </a:p>
          <a:p>
            <a:pPr lvl="1"/>
            <a:r>
              <a:rPr lang="en-US" sz="1300" dirty="0"/>
              <a:t>Organizational Structure</a:t>
            </a:r>
          </a:p>
          <a:p>
            <a:pPr lvl="1"/>
            <a:r>
              <a:rPr lang="en-US" sz="1300" dirty="0" smtClean="0"/>
              <a:t>Schedule</a:t>
            </a:r>
            <a:endParaRPr lang="en-US" sz="1300" dirty="0"/>
          </a:p>
          <a:p>
            <a:pPr lvl="1"/>
            <a:r>
              <a:rPr lang="en-US" sz="1300" dirty="0"/>
              <a:t>Upcoming Major Milestones</a:t>
            </a:r>
          </a:p>
          <a:p>
            <a:r>
              <a:rPr lang="en-US" sz="1300" dirty="0"/>
              <a:t>Summary</a:t>
            </a:r>
          </a:p>
          <a:p>
            <a:r>
              <a:rPr lang="en-US" sz="1300" dirty="0"/>
              <a:t>Supporting Material</a:t>
            </a:r>
          </a:p>
          <a:p>
            <a:pPr lvl="1"/>
            <a:r>
              <a:rPr lang="en-US" sz="1300" dirty="0"/>
              <a:t>Key Documents</a:t>
            </a:r>
          </a:p>
          <a:p>
            <a:pPr lvl="1"/>
            <a:r>
              <a:rPr lang="en-US" sz="1300" dirty="0"/>
              <a:t>Past Review </a:t>
            </a:r>
            <a:r>
              <a:rPr lang="en-US" sz="1300" dirty="0" smtClean="0"/>
              <a:t>recommendations</a:t>
            </a:r>
            <a:endParaRPr lang="en-US" sz="1300" dirty="0"/>
          </a:p>
        </p:txBody>
      </p:sp>
      <p:sp>
        <p:nvSpPr>
          <p:cNvPr id="6" name="Title 5"/>
          <p:cNvSpPr>
            <a:spLocks noGrp="1"/>
          </p:cNvSpPr>
          <p:nvPr>
            <p:ph type="title"/>
          </p:nvPr>
        </p:nvSpPr>
        <p:spPr/>
        <p:txBody>
          <a:bodyPr/>
          <a:lstStyle/>
          <a:p>
            <a:r>
              <a:rPr lang="en-US" dirty="0"/>
              <a:t>Outline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9703" y="3322310"/>
            <a:ext cx="2022497" cy="1508576"/>
          </a:xfrm>
          <a:prstGeom prst="rect">
            <a:avLst/>
          </a:prstGeom>
          <a:ln>
            <a:solidFill>
              <a:schemeClr val="tx1"/>
            </a:solidFill>
          </a:ln>
        </p:spPr>
      </p:pic>
      <p:sp>
        <p:nvSpPr>
          <p:cNvPr id="2" name="Title 1">
            <a:extLst>
              <a:ext uri="{FF2B5EF4-FFF2-40B4-BE49-F238E27FC236}">
                <a16:creationId xmlns:a16="http://schemas.microsoft.com/office/drawing/2014/main" id="{07658D93-0808-4301-A365-141E42452513}"/>
              </a:ext>
            </a:extLst>
          </p:cNvPr>
          <p:cNvSpPr>
            <a:spLocks noGrp="1"/>
          </p:cNvSpPr>
          <p:nvPr>
            <p:ph type="title"/>
          </p:nvPr>
        </p:nvSpPr>
        <p:spPr>
          <a:xfrm>
            <a:off x="2114551" y="107157"/>
            <a:ext cx="4525565" cy="417910"/>
          </a:xfrm>
        </p:spPr>
        <p:txBody>
          <a:bodyPr/>
          <a:lstStyle/>
          <a:p>
            <a:r>
              <a:rPr lang="en-US" sz="1600" dirty="0"/>
              <a:t>Filter </a:t>
            </a:r>
            <a:r>
              <a:rPr lang="en-US" sz="1600" dirty="0" smtClean="0"/>
              <a:t>Exchange System risk </a:t>
            </a:r>
            <a:r>
              <a:rPr lang="en-US" sz="1600" dirty="0"/>
              <a:t>mitigations </a:t>
            </a:r>
            <a:r>
              <a:rPr lang="en-US" sz="1600" dirty="0" smtClean="0"/>
              <a:t>have been implemented</a:t>
            </a:r>
            <a:endParaRPr lang="en-US" sz="1600" dirty="0"/>
          </a:p>
        </p:txBody>
      </p:sp>
      <p:sp>
        <p:nvSpPr>
          <p:cNvPr id="3" name="Text Placeholder 2">
            <a:extLst>
              <a:ext uri="{FF2B5EF4-FFF2-40B4-BE49-F238E27FC236}">
                <a16:creationId xmlns:a16="http://schemas.microsoft.com/office/drawing/2014/main" id="{20F5DFBB-CB6C-4A8D-BEC8-2EBF8126B60F}"/>
              </a:ext>
            </a:extLst>
          </p:cNvPr>
          <p:cNvSpPr>
            <a:spLocks noGrp="1"/>
          </p:cNvSpPr>
          <p:nvPr>
            <p:ph type="body" idx="1"/>
          </p:nvPr>
        </p:nvSpPr>
        <p:spPr>
          <a:xfrm>
            <a:off x="960353" y="633774"/>
            <a:ext cx="6342044" cy="3004776"/>
          </a:xfrm>
        </p:spPr>
        <p:txBody>
          <a:bodyPr/>
          <a:lstStyle/>
          <a:p>
            <a:r>
              <a:rPr lang="en-US" sz="1100" dirty="0" smtClean="0"/>
              <a:t>Construction of </a:t>
            </a:r>
            <a:r>
              <a:rPr lang="en-US" sz="1100" b="1" dirty="0" smtClean="0"/>
              <a:t>prototypes of components </a:t>
            </a:r>
            <a:r>
              <a:rPr lang="en-US" sz="1100" dirty="0" smtClean="0"/>
              <a:t>and test :</a:t>
            </a:r>
          </a:p>
          <a:p>
            <a:pPr lvl="1"/>
            <a:r>
              <a:rPr lang="en-US" sz="900" dirty="0" smtClean="0"/>
              <a:t>Single filter test : validation of the filter hand-off Carousel/Auto changer.</a:t>
            </a:r>
          </a:p>
          <a:p>
            <a:pPr lvl="1"/>
            <a:r>
              <a:rPr lang="en-US" sz="900" dirty="0" smtClean="0"/>
              <a:t>Carousel Clamps with a dedicated test bench.</a:t>
            </a:r>
            <a:endParaRPr lang="en-US" sz="900" dirty="0"/>
          </a:p>
          <a:p>
            <a:r>
              <a:rPr lang="en-US" sz="1100" dirty="0" smtClean="0"/>
              <a:t>Construction of the </a:t>
            </a:r>
            <a:r>
              <a:rPr lang="en-US" sz="1100" b="1" dirty="0" smtClean="0"/>
              <a:t>full scale prototypes </a:t>
            </a:r>
            <a:r>
              <a:rPr lang="en-US" sz="1100" dirty="0" smtClean="0"/>
              <a:t>:</a:t>
            </a:r>
          </a:p>
          <a:p>
            <a:pPr lvl="1"/>
            <a:r>
              <a:rPr lang="en-US" sz="900" dirty="0" smtClean="0"/>
              <a:t>Stand-Alone tests and improvement of the design (stiffness, filter position accuracy, clamping).</a:t>
            </a:r>
          </a:p>
          <a:p>
            <a:pPr lvl="1"/>
            <a:r>
              <a:rPr lang="en-US" sz="900" dirty="0" smtClean="0"/>
              <a:t>Proof test under load and validate the margins.</a:t>
            </a:r>
          </a:p>
          <a:p>
            <a:pPr lvl="1"/>
            <a:r>
              <a:rPr lang="en-US" sz="900" dirty="0" smtClean="0"/>
              <a:t>Perform the Alignment and test the filter Hand-off.</a:t>
            </a:r>
            <a:endParaRPr lang="en-US" sz="900" dirty="0"/>
          </a:p>
          <a:p>
            <a:r>
              <a:rPr lang="en-US" sz="1100" dirty="0" smtClean="0"/>
              <a:t>Detailed </a:t>
            </a:r>
            <a:r>
              <a:rPr lang="en-US" sz="1100" b="1" dirty="0" smtClean="0"/>
              <a:t>FEA models </a:t>
            </a:r>
            <a:r>
              <a:rPr lang="en-US" sz="1100" dirty="0" smtClean="0"/>
              <a:t>:</a:t>
            </a:r>
          </a:p>
          <a:p>
            <a:pPr lvl="1"/>
            <a:r>
              <a:rPr lang="en-US" sz="900" dirty="0" smtClean="0"/>
              <a:t>Estimate the filter stiffness and freeze the design as soon as possible.</a:t>
            </a:r>
          </a:p>
          <a:p>
            <a:pPr lvl="1"/>
            <a:r>
              <a:rPr lang="en-US" sz="900" dirty="0" smtClean="0"/>
              <a:t>Stress Analysis for each sub-system.</a:t>
            </a:r>
            <a:endParaRPr lang="en-US" sz="900" dirty="0"/>
          </a:p>
          <a:p>
            <a:r>
              <a:rPr lang="en-US" sz="1100" dirty="0" smtClean="0"/>
              <a:t>Construction of </a:t>
            </a:r>
            <a:r>
              <a:rPr lang="en-US" sz="1100" b="1" dirty="0" smtClean="0"/>
              <a:t>dummy filters</a:t>
            </a:r>
            <a:r>
              <a:rPr lang="en-US" sz="1100" dirty="0" smtClean="0"/>
              <a:t> and a </a:t>
            </a:r>
            <a:r>
              <a:rPr lang="en-US" sz="1100" b="1" dirty="0" smtClean="0"/>
              <a:t>dummy Camera Body </a:t>
            </a:r>
            <a:r>
              <a:rPr lang="en-US" sz="1100" dirty="0" smtClean="0"/>
              <a:t>:</a:t>
            </a:r>
          </a:p>
          <a:p>
            <a:pPr lvl="1"/>
            <a:r>
              <a:rPr lang="en-US" sz="900" dirty="0" smtClean="0"/>
              <a:t>Tests at various angles.</a:t>
            </a:r>
          </a:p>
          <a:p>
            <a:pPr lvl="1"/>
            <a:r>
              <a:rPr lang="en-US" sz="900" dirty="0" smtClean="0"/>
              <a:t>Combined tests.</a:t>
            </a:r>
          </a:p>
          <a:p>
            <a:pPr lvl="1"/>
            <a:r>
              <a:rPr lang="en-US" sz="900" dirty="0" smtClean="0"/>
              <a:t>Long-duration test for measuring the wear rates.</a:t>
            </a:r>
          </a:p>
          <a:p>
            <a:pPr lvl="1"/>
            <a:r>
              <a:rPr lang="en-US" sz="900" dirty="0" smtClean="0"/>
              <a:t>Validate the maintenance plan.</a:t>
            </a:r>
          </a:p>
          <a:p>
            <a:pPr marL="457200" lvl="1" indent="0">
              <a:buNone/>
            </a:pPr>
            <a:endParaRPr lang="en-US" sz="900" dirty="0"/>
          </a:p>
          <a:p>
            <a:pPr marL="0" indent="0">
              <a:buNone/>
            </a:pPr>
            <a:r>
              <a:rPr lang="en-US" sz="2000" dirty="0"/>
              <a:t> </a:t>
            </a:r>
          </a:p>
        </p:txBody>
      </p:sp>
      <p:sp>
        <p:nvSpPr>
          <p:cNvPr id="5" name="TextBox 4">
            <a:extLst>
              <a:ext uri="{FF2B5EF4-FFF2-40B4-BE49-F238E27FC236}">
                <a16:creationId xmlns:a16="http://schemas.microsoft.com/office/drawing/2014/main" id="{D742B781-630B-42A0-BE1E-C838FF09CBB6}"/>
              </a:ext>
            </a:extLst>
          </p:cNvPr>
          <p:cNvSpPr txBox="1"/>
          <p:nvPr/>
        </p:nvSpPr>
        <p:spPr>
          <a:xfrm>
            <a:off x="381000" y="4535329"/>
            <a:ext cx="1874231" cy="246221"/>
          </a:xfrm>
          <a:prstGeom prst="rect">
            <a:avLst/>
          </a:prstGeom>
          <a:solidFill>
            <a:schemeClr val="bg1"/>
          </a:solidFill>
          <a:ln>
            <a:solidFill>
              <a:schemeClr val="tx1"/>
            </a:solidFill>
          </a:ln>
        </p:spPr>
        <p:txBody>
          <a:bodyPr wrap="none" rtlCol="0">
            <a:spAutoFit/>
          </a:bodyPr>
          <a:lstStyle/>
          <a:p>
            <a:r>
              <a:rPr lang="en-US" sz="1000" dirty="0" smtClean="0"/>
              <a:t>Carousel Filter Clamp test Bench</a:t>
            </a:r>
            <a:endParaRPr lang="en-US" sz="1000" dirty="0"/>
          </a:p>
        </p:txBody>
      </p:sp>
      <p:grpSp>
        <p:nvGrpSpPr>
          <p:cNvPr id="16" name="Groupe 15"/>
          <p:cNvGrpSpPr>
            <a:grpSpLocks noChangeAspect="1"/>
          </p:cNvGrpSpPr>
          <p:nvPr/>
        </p:nvGrpSpPr>
        <p:grpSpPr>
          <a:xfrm>
            <a:off x="6772950" y="829558"/>
            <a:ext cx="2273640" cy="3922470"/>
            <a:chOff x="3698216" y="895350"/>
            <a:chExt cx="2309009" cy="3486150"/>
          </a:xfrm>
        </p:grpSpPr>
        <p:pic>
          <p:nvPicPr>
            <p:cNvPr id="18" name="Imag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98216" y="895350"/>
              <a:ext cx="2309009" cy="3486150"/>
            </a:xfrm>
            <a:prstGeom prst="rect">
              <a:avLst/>
            </a:prstGeom>
            <a:ln>
              <a:solidFill>
                <a:schemeClr val="tx1"/>
              </a:solidFill>
            </a:ln>
          </p:spPr>
        </p:pic>
        <p:sp>
          <p:nvSpPr>
            <p:cNvPr id="19" name="TextBox 14">
              <a:extLst>
                <a:ext uri="{FF2B5EF4-FFF2-40B4-BE49-F238E27FC236}">
                  <a16:creationId xmlns:a16="http://schemas.microsoft.com/office/drawing/2014/main" id="{F0230305-4794-4E6F-9CED-549B5447D0DB}"/>
                </a:ext>
              </a:extLst>
            </p:cNvPr>
            <p:cNvSpPr txBox="1"/>
            <p:nvPr/>
          </p:nvSpPr>
          <p:spPr>
            <a:xfrm>
              <a:off x="3810000" y="930198"/>
              <a:ext cx="2144401" cy="300895"/>
            </a:xfrm>
            <a:prstGeom prst="rect">
              <a:avLst/>
            </a:prstGeom>
            <a:solidFill>
              <a:schemeClr val="bg1"/>
            </a:solidFill>
            <a:ln>
              <a:solidFill>
                <a:schemeClr val="tx1"/>
              </a:solidFill>
            </a:ln>
          </p:spPr>
          <p:txBody>
            <a:bodyPr wrap="square" rtlCol="0">
              <a:spAutoFit/>
            </a:bodyPr>
            <a:lstStyle/>
            <a:p>
              <a:pPr algn="ctr"/>
              <a:r>
                <a:rPr lang="en-US" sz="800" b="1" dirty="0" smtClean="0">
                  <a:ln w="3175">
                    <a:noFill/>
                  </a:ln>
                </a:rPr>
                <a:t>Filter Hand-off between the Loader Prototype and the Auto Changer Prototype</a:t>
              </a:r>
              <a:endParaRPr lang="en-US" sz="800" b="1" dirty="0">
                <a:ln w="3175">
                  <a:noFill/>
                </a:ln>
              </a:endParaRPr>
            </a:p>
          </p:txBody>
        </p:sp>
      </p:grpSp>
      <p:pic>
        <p:nvPicPr>
          <p:cNvPr id="13"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74175" y="3151981"/>
            <a:ext cx="2031426" cy="167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7809" y="3322310"/>
            <a:ext cx="2160756" cy="1508576"/>
          </a:xfrm>
          <a:prstGeom prst="rect">
            <a:avLst/>
          </a:prstGeom>
          <a:ln>
            <a:solidFill>
              <a:schemeClr val="tx1"/>
            </a:solidFill>
          </a:ln>
        </p:spPr>
      </p:pic>
      <p:sp>
        <p:nvSpPr>
          <p:cNvPr id="12" name="TextBox 11">
            <a:extLst>
              <a:ext uri="{FF2B5EF4-FFF2-40B4-BE49-F238E27FC236}">
                <a16:creationId xmlns:a16="http://schemas.microsoft.com/office/drawing/2014/main" id="{DA633383-7212-4E4E-82D5-6D20912F6F51}"/>
              </a:ext>
            </a:extLst>
          </p:cNvPr>
          <p:cNvSpPr txBox="1"/>
          <p:nvPr/>
        </p:nvSpPr>
        <p:spPr>
          <a:xfrm>
            <a:off x="4819768" y="4442996"/>
            <a:ext cx="1679271" cy="338554"/>
          </a:xfrm>
          <a:prstGeom prst="rect">
            <a:avLst/>
          </a:prstGeom>
          <a:solidFill>
            <a:schemeClr val="bg1"/>
          </a:solidFill>
          <a:ln>
            <a:solidFill>
              <a:schemeClr val="tx1"/>
            </a:solidFill>
          </a:ln>
        </p:spPr>
        <p:txBody>
          <a:bodyPr wrap="square" rtlCol="0">
            <a:spAutoFit/>
          </a:bodyPr>
          <a:lstStyle/>
          <a:p>
            <a:pPr algn="ctr"/>
            <a:r>
              <a:rPr lang="en-US" sz="800" dirty="0" smtClean="0"/>
              <a:t>Filter Hand-off test Carousel/Auto Changer</a:t>
            </a:r>
            <a:endParaRPr lang="en-US" sz="800" dirty="0"/>
          </a:p>
        </p:txBody>
      </p:sp>
      <p:sp>
        <p:nvSpPr>
          <p:cNvPr id="17" name="TextBox 16">
            <a:extLst>
              <a:ext uri="{FF2B5EF4-FFF2-40B4-BE49-F238E27FC236}">
                <a16:creationId xmlns:a16="http://schemas.microsoft.com/office/drawing/2014/main" id="{27B549F6-3473-4455-8AF6-64FCF4D48CC7}"/>
              </a:ext>
            </a:extLst>
          </p:cNvPr>
          <p:cNvSpPr txBox="1"/>
          <p:nvPr/>
        </p:nvSpPr>
        <p:spPr>
          <a:xfrm>
            <a:off x="2811298" y="4523163"/>
            <a:ext cx="1306768" cy="246221"/>
          </a:xfrm>
          <a:prstGeom prst="rect">
            <a:avLst/>
          </a:prstGeom>
          <a:solidFill>
            <a:schemeClr val="bg1"/>
          </a:solidFill>
          <a:ln>
            <a:solidFill>
              <a:schemeClr val="tx1"/>
            </a:solidFill>
          </a:ln>
        </p:spPr>
        <p:txBody>
          <a:bodyPr wrap="none" rtlCol="0">
            <a:spAutoFit/>
          </a:bodyPr>
          <a:lstStyle/>
          <a:p>
            <a:r>
              <a:rPr lang="en-US" sz="1000" dirty="0" smtClean="0"/>
              <a:t>Carousel FEA Analysis</a:t>
            </a:r>
            <a:endParaRPr lang="en-US" sz="1000" dirty="0"/>
          </a:p>
        </p:txBody>
      </p:sp>
    </p:spTree>
    <p:extLst>
      <p:ext uri="{BB962C8B-B14F-4D97-AF65-F5344CB8AC3E}">
        <p14:creationId xmlns:p14="http://schemas.microsoft.com/office/powerpoint/2010/main" val="2798796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Filter Exchange System Key </a:t>
            </a:r>
            <a:r>
              <a:rPr lang="en-US" sz="2000" dirty="0"/>
              <a:t>Risks Retired/Accepted </a:t>
            </a:r>
          </a:p>
        </p:txBody>
      </p:sp>
      <p:sp>
        <p:nvSpPr>
          <p:cNvPr id="12" name="Rectangle 3"/>
          <p:cNvSpPr txBox="1">
            <a:spLocks noChangeArrowheads="1"/>
          </p:cNvSpPr>
          <p:nvPr/>
        </p:nvSpPr>
        <p:spPr bwMode="auto">
          <a:xfrm>
            <a:off x="1657350" y="800100"/>
            <a:ext cx="6229350" cy="3995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b="1">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b="1">
                <a:solidFill>
                  <a:srgbClr val="1F497D"/>
                </a:solidFill>
                <a:latin typeface="+mn-lt"/>
                <a:ea typeface="ＭＳ Ｐゴシック" pitchFamily="-111" charset="-128"/>
                <a:cs typeface="ＭＳ Ｐゴシック"/>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11" charset="-128"/>
                <a:cs typeface="ＭＳ Ｐゴシック"/>
              </a:defRPr>
            </a:lvl3pPr>
            <a:lvl4pPr marL="1600200" indent="-228600" algn="l" rtl="0" eaLnBrk="0" fontAlgn="base" hangingPunct="0">
              <a:spcBef>
                <a:spcPct val="20000"/>
              </a:spcBef>
              <a:spcAft>
                <a:spcPct val="0"/>
              </a:spcAft>
              <a:buChar char="–"/>
              <a:defRPr sz="1600">
                <a:solidFill>
                  <a:srgbClr val="1F497D"/>
                </a:solidFill>
                <a:latin typeface="+mn-lt"/>
                <a:ea typeface="ＭＳ Ｐゴシック" pitchFamily="-111" charset="-128"/>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111" charset="-128"/>
                <a:cs typeface="ＭＳ Ｐゴシック"/>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558404" lvl="1" indent="-558404" defTabSz="342900" eaLnBrk="1" hangingPunct="1">
              <a:lnSpc>
                <a:spcPct val="110000"/>
              </a:lnSpc>
              <a:buNone/>
              <a:defRPr/>
            </a:pPr>
            <a:r>
              <a:rPr lang="en-US" sz="975" dirty="0" smtClean="0">
                <a:solidFill>
                  <a:schemeClr val="tx1"/>
                </a:solidFill>
                <a:ea typeface="ＭＳ Ｐゴシック" charset="-128"/>
                <a:cs typeface="ＭＳ Ｐゴシック" charset="-128"/>
              </a:rPr>
              <a:t>EXCH-013</a:t>
            </a:r>
            <a:r>
              <a:rPr lang="en-US" sz="975" b="0" dirty="0" smtClean="0">
                <a:solidFill>
                  <a:schemeClr val="tx1"/>
                </a:solidFill>
                <a:ea typeface="ＭＳ Ｐゴシック" charset="-128"/>
                <a:cs typeface="ＭＳ Ｐゴシック" charset="-128"/>
              </a:rPr>
              <a:t>   </a:t>
            </a:r>
            <a:r>
              <a:rPr lang="en-US" sz="975" dirty="0">
                <a:solidFill>
                  <a:schemeClr val="tx1"/>
                </a:solidFill>
                <a:ea typeface="ＭＳ Ｐゴシック" charset="-128"/>
                <a:cs typeface="ＭＳ Ｐゴシック" charset="-128"/>
              </a:rPr>
              <a:t>IF the Auto Changer and Carousel cannot reliably hand off filters, THEN we would be forced into re-design that would very likely impact operational capability of the system </a:t>
            </a:r>
          </a:p>
          <a:p>
            <a:pPr marL="773906" lvl="2" indent="-130969" defTabSz="342900" eaLnBrk="1" hangingPunct="1">
              <a:lnSpc>
                <a:spcPct val="110000"/>
              </a:lnSpc>
              <a:buFont typeface="Arial" charset="0"/>
              <a:buChar char="–"/>
              <a:defRPr/>
            </a:pPr>
            <a:r>
              <a:rPr lang="en-US" sz="975" dirty="0">
                <a:solidFill>
                  <a:srgbClr val="0070C0"/>
                </a:solidFill>
                <a:ea typeface="ＭＳ Ｐゴシック" charset="-128"/>
              </a:rPr>
              <a:t>All modifications done on both clamps, the positioning of the Auto Changer has been adjusted, the clamping parameters are well defined (speed and adjusting of the pins). The Hand-Off can be done at any angle.</a:t>
            </a:r>
            <a:endParaRPr lang="en-US" sz="975" dirty="0">
              <a:solidFill>
                <a:schemeClr val="tx1"/>
              </a:solidFill>
              <a:ea typeface="ＭＳ Ｐゴシック" charset="-128"/>
              <a:cs typeface="ＭＳ Ｐゴシック" charset="-128"/>
            </a:endParaRPr>
          </a:p>
          <a:p>
            <a:pPr marL="558404" lvl="1" indent="-558404" defTabSz="342900" eaLnBrk="1" hangingPunct="1">
              <a:lnSpc>
                <a:spcPct val="110000"/>
              </a:lnSpc>
              <a:buNone/>
              <a:defRPr/>
            </a:pPr>
            <a:r>
              <a:rPr lang="en-US" sz="975" dirty="0" smtClean="0">
                <a:solidFill>
                  <a:schemeClr val="tx1"/>
                </a:solidFill>
                <a:ea typeface="ＭＳ Ｐゴシック" charset="-128"/>
                <a:cs typeface="ＭＳ Ｐゴシック" charset="-128"/>
              </a:rPr>
              <a:t>EXCH-041</a:t>
            </a:r>
            <a:r>
              <a:rPr lang="en-US" sz="975" dirty="0" smtClean="0">
                <a:solidFill>
                  <a:schemeClr val="tx1"/>
                </a:solidFill>
                <a:ea typeface="ＭＳ Ｐゴシック" charset="-128"/>
              </a:rPr>
              <a:t>   </a:t>
            </a:r>
            <a:r>
              <a:rPr lang="en-US" sz="975" dirty="0">
                <a:solidFill>
                  <a:schemeClr val="tx1"/>
                </a:solidFill>
                <a:ea typeface="ＭＳ Ｐゴシック" charset="-128"/>
              </a:rPr>
              <a:t>If the full scale prototype is not ready in time for the validation of the design, then the design updating and the purchase of the final unit component will be delayed. The final units will not be delivered in time for the integration into the camera.</a:t>
            </a:r>
          </a:p>
          <a:p>
            <a:pPr marL="773906" lvl="2" indent="-130969" defTabSz="342900" eaLnBrk="1" hangingPunct="1">
              <a:lnSpc>
                <a:spcPct val="110000"/>
              </a:lnSpc>
              <a:buFont typeface="Arial" charset="0"/>
              <a:buChar char="–"/>
              <a:defRPr/>
            </a:pPr>
            <a:r>
              <a:rPr lang="en-US" sz="975" dirty="0">
                <a:solidFill>
                  <a:srgbClr val="0070C0"/>
                </a:solidFill>
                <a:ea typeface="ＭＳ Ｐゴシック" charset="-128"/>
              </a:rPr>
              <a:t>The filter Hand-off with the Auto Changer has been validated. The tests with the </a:t>
            </a:r>
            <a:r>
              <a:rPr lang="en-US" sz="975" dirty="0" smtClean="0">
                <a:solidFill>
                  <a:srgbClr val="0070C0"/>
                </a:solidFill>
                <a:ea typeface="ＭＳ Ｐゴシック" charset="-128"/>
              </a:rPr>
              <a:t>prototype </a:t>
            </a:r>
            <a:r>
              <a:rPr lang="en-US" sz="975" dirty="0">
                <a:solidFill>
                  <a:srgbClr val="0070C0"/>
                </a:solidFill>
                <a:ea typeface="ＭＳ Ｐゴシック" charset="-128"/>
              </a:rPr>
              <a:t>are </a:t>
            </a:r>
            <a:r>
              <a:rPr lang="en-US" sz="975" dirty="0" smtClean="0">
                <a:solidFill>
                  <a:srgbClr val="0070C0"/>
                </a:solidFill>
                <a:ea typeface="ＭＳ Ｐゴシック" charset="-128"/>
              </a:rPr>
              <a:t>finished</a:t>
            </a:r>
          </a:p>
          <a:p>
            <a:pPr marL="642937" lvl="2" indent="0" defTabSz="342900" eaLnBrk="1" hangingPunct="1">
              <a:lnSpc>
                <a:spcPct val="110000"/>
              </a:lnSpc>
              <a:buNone/>
              <a:defRPr/>
            </a:pPr>
            <a:endParaRPr lang="en-US" sz="975" dirty="0">
              <a:solidFill>
                <a:schemeClr val="tx1"/>
              </a:solidFill>
              <a:ea typeface="ＭＳ Ｐゴシック" charset="-128"/>
            </a:endParaRPr>
          </a:p>
          <a:p>
            <a:pPr marL="560785" lvl="1" indent="-560785" defTabSz="342900" eaLnBrk="1" hangingPunct="1">
              <a:lnSpc>
                <a:spcPct val="110000"/>
              </a:lnSpc>
              <a:buNone/>
              <a:defRPr/>
            </a:pPr>
            <a:r>
              <a:rPr lang="en-US" sz="975" dirty="0">
                <a:solidFill>
                  <a:schemeClr val="tx1"/>
                </a:solidFill>
                <a:ea typeface="ＭＳ Ｐゴシック" charset="-128"/>
                <a:cs typeface="ＭＳ Ｐゴシック" charset="-128"/>
              </a:rPr>
              <a:t>EXCH-048  The lead time for the THK linear rails of the final Auto Changer is now 46 weeks, If there is not any other solution than buying new rails, then the Final Auto Changer delivery will be delayed.</a:t>
            </a:r>
          </a:p>
          <a:p>
            <a:pPr marL="773906" lvl="2" indent="-130969" defTabSz="342900" eaLnBrk="1" hangingPunct="1">
              <a:lnSpc>
                <a:spcPct val="110000"/>
              </a:lnSpc>
              <a:buFont typeface="Arial" charset="0"/>
              <a:buChar char="–"/>
              <a:defRPr/>
            </a:pPr>
            <a:r>
              <a:rPr lang="en-US" sz="975" dirty="0">
                <a:solidFill>
                  <a:srgbClr val="0070C0"/>
                </a:solidFill>
                <a:ea typeface="ＭＳ Ｐゴシック" charset="-128"/>
              </a:rPr>
              <a:t>The THK rails have been delivered earlier than foreseen in June 2018</a:t>
            </a:r>
            <a:r>
              <a:rPr lang="en-US" sz="975" dirty="0" smtClean="0">
                <a:solidFill>
                  <a:srgbClr val="0070C0"/>
                </a:solidFill>
                <a:ea typeface="ＭＳ Ｐゴシック" charset="-128"/>
              </a:rPr>
              <a:t>.</a:t>
            </a:r>
          </a:p>
          <a:p>
            <a:pPr marL="773906" lvl="2" indent="-130969" defTabSz="342900" eaLnBrk="1" hangingPunct="1">
              <a:lnSpc>
                <a:spcPct val="110000"/>
              </a:lnSpc>
              <a:buFont typeface="Arial" charset="0"/>
              <a:buChar char="–"/>
              <a:defRPr/>
            </a:pPr>
            <a:endParaRPr lang="en-US" sz="975" dirty="0">
              <a:solidFill>
                <a:srgbClr val="0070C0"/>
              </a:solidFill>
              <a:ea typeface="ＭＳ Ｐゴシック" charset="-128"/>
            </a:endParaRPr>
          </a:p>
          <a:p>
            <a:pPr marL="642937" lvl="2" indent="0" defTabSz="342900" eaLnBrk="1" hangingPunct="1">
              <a:lnSpc>
                <a:spcPct val="110000"/>
              </a:lnSpc>
              <a:buNone/>
              <a:defRPr/>
            </a:pPr>
            <a:endParaRPr lang="en-US" sz="975" dirty="0">
              <a:solidFill>
                <a:srgbClr val="0070C0"/>
              </a:solidFill>
              <a:ea typeface="ＭＳ Ｐゴシック" charset="-128"/>
            </a:endParaRPr>
          </a:p>
          <a:p>
            <a:pPr marL="558404" lvl="1" indent="-558404" defTabSz="342900" eaLnBrk="1" hangingPunct="1">
              <a:lnSpc>
                <a:spcPct val="110000"/>
              </a:lnSpc>
              <a:buNone/>
              <a:defRPr/>
            </a:pPr>
            <a:r>
              <a:rPr lang="en-US" sz="975" dirty="0">
                <a:solidFill>
                  <a:schemeClr val="tx1"/>
                </a:solidFill>
                <a:ea typeface="ＭＳ Ｐゴシック" charset="-128"/>
              </a:rPr>
              <a:t>EXCH-044  If the Back Flange is not available in time at LPNHE, the Carousel assembly in France will be delayed and the Carousel integration in the Camera will be delayed.</a:t>
            </a:r>
          </a:p>
          <a:p>
            <a:pPr marL="773906" lvl="2" indent="-130969" defTabSz="342900" eaLnBrk="1" hangingPunct="1">
              <a:lnSpc>
                <a:spcPct val="110000"/>
              </a:lnSpc>
              <a:buFont typeface="Arial" charset="0"/>
              <a:buChar char="–"/>
              <a:defRPr/>
            </a:pPr>
            <a:r>
              <a:rPr lang="en-US" sz="975" dirty="0" smtClean="0">
                <a:solidFill>
                  <a:srgbClr val="0070C0"/>
                </a:solidFill>
                <a:ea typeface="ＭＳ Ｐゴシック" charset="-128"/>
              </a:rPr>
              <a:t>The Back Flange has been delivered in July 2018, this does not impact the Carousel schedule.</a:t>
            </a:r>
            <a:endParaRPr lang="en-US" sz="975" dirty="0" smtClean="0">
              <a:solidFill>
                <a:schemeClr val="tx1"/>
              </a:solidFill>
              <a:ea typeface="ＭＳ Ｐゴシック" charset="-128"/>
            </a:endParaRPr>
          </a:p>
          <a:p>
            <a:pPr marL="42862" indent="0" defTabSz="342900" eaLnBrk="1" hangingPunct="1">
              <a:lnSpc>
                <a:spcPct val="110000"/>
              </a:lnSpc>
              <a:buNone/>
              <a:defRPr/>
            </a:pPr>
            <a:endParaRPr lang="en-US" sz="975" b="0" dirty="0">
              <a:ea typeface="ＭＳ Ｐゴシック" charset="-128"/>
            </a:endParaRPr>
          </a:p>
          <a:p>
            <a:pPr marL="173831" indent="-130969" defTabSz="342900" eaLnBrk="1" hangingPunct="1">
              <a:lnSpc>
                <a:spcPct val="110000"/>
              </a:lnSpc>
              <a:buFont typeface="Arial" charset="0"/>
              <a:buChar char="–"/>
              <a:defRPr/>
            </a:pPr>
            <a:endParaRPr lang="en-US" sz="975" b="0" dirty="0">
              <a:ea typeface="ＭＳ Ｐゴシック" charset="-128"/>
            </a:endParaRPr>
          </a:p>
          <a:p>
            <a:pPr marL="342900" lvl="1" indent="0" defTabSz="342900" eaLnBrk="1" hangingPunct="1">
              <a:lnSpc>
                <a:spcPct val="110000"/>
              </a:lnSpc>
              <a:buNone/>
              <a:defRPr/>
            </a:pPr>
            <a:endParaRPr lang="en-US" sz="975" b="0" dirty="0">
              <a:ea typeface="ＭＳ Ｐゴシック" charset="-128"/>
            </a:endParaRPr>
          </a:p>
        </p:txBody>
      </p:sp>
      <p:pic>
        <p:nvPicPr>
          <p:cNvPr id="3075"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85900" y="750094"/>
            <a:ext cx="221456" cy="221456"/>
          </a:xfrm>
          <a:prstGeom prst="rect">
            <a:avLst/>
          </a:prstGeom>
          <a:noFill/>
          <a:ln w="9525">
            <a:noFill/>
            <a:miter lim="800000"/>
            <a:headEnd/>
            <a:tailEnd/>
          </a:ln>
        </p:spPr>
      </p:pic>
      <p:pic>
        <p:nvPicPr>
          <p:cNvPr id="1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85900" y="1657350"/>
            <a:ext cx="221456" cy="221456"/>
          </a:xfrm>
          <a:prstGeom prst="rect">
            <a:avLst/>
          </a:prstGeom>
          <a:noFill/>
          <a:ln w="9525">
            <a:noFill/>
            <a:miter lim="800000"/>
            <a:headEnd/>
            <a:tailEnd/>
          </a:ln>
        </p:spPr>
      </p:pic>
      <p:pic>
        <p:nvPicPr>
          <p:cNvPr id="13"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85900" y="2578894"/>
            <a:ext cx="221456" cy="221456"/>
          </a:xfrm>
          <a:prstGeom prst="rect">
            <a:avLst/>
          </a:prstGeom>
          <a:noFill/>
          <a:ln w="9525">
            <a:noFill/>
            <a:miter lim="800000"/>
            <a:headEnd/>
            <a:tailEnd/>
          </a:ln>
        </p:spPr>
      </p:pic>
      <p:pic>
        <p:nvPicPr>
          <p:cNvPr id="15"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85900" y="3486150"/>
            <a:ext cx="221456" cy="221456"/>
          </a:xfrm>
          <a:prstGeom prst="rect">
            <a:avLst/>
          </a:prstGeom>
          <a:noFill/>
          <a:ln w="9525">
            <a:noFill/>
            <a:miter lim="800000"/>
            <a:headEnd/>
            <a:tailEnd/>
          </a:ln>
        </p:spPr>
      </p:pic>
    </p:spTree>
    <p:extLst>
      <p:ext uri="{BB962C8B-B14F-4D97-AF65-F5344CB8AC3E}">
        <p14:creationId xmlns:p14="http://schemas.microsoft.com/office/powerpoint/2010/main" val="617233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Hazards</a:t>
            </a:r>
          </a:p>
        </p:txBody>
      </p:sp>
    </p:spTree>
    <p:extLst>
      <p:ext uri="{BB962C8B-B14F-4D97-AF65-F5344CB8AC3E}">
        <p14:creationId xmlns:p14="http://schemas.microsoft.com/office/powerpoint/2010/main" val="3651653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p:txBody>
          <a:bodyPr/>
          <a:lstStyle/>
          <a:p>
            <a:r>
              <a:rPr lang="en-US" dirty="0"/>
              <a:t>Hazard Analysis</a:t>
            </a:r>
          </a:p>
        </p:txBody>
      </p:sp>
      <p:sp>
        <p:nvSpPr>
          <p:cNvPr id="6" name="Content Placeholder 2"/>
          <p:cNvSpPr>
            <a:spLocks noGrp="1"/>
          </p:cNvSpPr>
          <p:nvPr>
            <p:ph sz="quarter" idx="10"/>
          </p:nvPr>
        </p:nvSpPr>
        <p:spPr>
          <a:xfrm>
            <a:off x="990600" y="666750"/>
            <a:ext cx="7581900" cy="3943350"/>
          </a:xfrm>
        </p:spPr>
        <p:txBody>
          <a:bodyPr>
            <a:normAutofit/>
          </a:bodyPr>
          <a:lstStyle/>
          <a:p>
            <a:r>
              <a:rPr lang="en-US" sz="1200" dirty="0"/>
              <a:t>Hazards can be defined as a failure of a component, system or function that could lead to personnel injury or damage to hardware.</a:t>
            </a:r>
          </a:p>
          <a:p>
            <a:pPr lvl="1"/>
            <a:r>
              <a:rPr lang="en-US" sz="1050" dirty="0"/>
              <a:t>Hazards are </a:t>
            </a:r>
            <a:r>
              <a:rPr lang="en-US" sz="1050" dirty="0">
                <a:solidFill>
                  <a:srgbClr val="FF0000"/>
                </a:solidFill>
              </a:rPr>
              <a:t>NOT</a:t>
            </a:r>
            <a:r>
              <a:rPr lang="en-US" sz="1050" dirty="0"/>
              <a:t> risks.</a:t>
            </a:r>
          </a:p>
        </p:txBody>
      </p:sp>
      <p:pic>
        <p:nvPicPr>
          <p:cNvPr id="5"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l="970" t="5434" r="970" b="1332"/>
          <a:stretch>
            <a:fillRect/>
          </a:stretch>
        </p:blipFill>
        <p:spPr bwMode="auto">
          <a:xfrm>
            <a:off x="2057400" y="1339522"/>
            <a:ext cx="5075213" cy="3517169"/>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661919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a:t>Hazard are fully identified and mitigated</a:t>
            </a:r>
            <a:endParaRPr lang="fr-FR" dirty="0"/>
          </a:p>
        </p:txBody>
      </p:sp>
      <p:pic>
        <p:nvPicPr>
          <p:cNvPr id="8" name="Imag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71600" y="666750"/>
            <a:ext cx="6884604" cy="4355373"/>
          </a:xfrm>
          <a:prstGeom prst="rect">
            <a:avLst/>
          </a:prstGeom>
        </p:spPr>
      </p:pic>
    </p:spTree>
    <p:extLst>
      <p:ext uri="{BB962C8B-B14F-4D97-AF65-F5344CB8AC3E}">
        <p14:creationId xmlns:p14="http://schemas.microsoft.com/office/powerpoint/2010/main" val="1732482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2527384" y="3846591"/>
          <a:ext cx="4243028" cy="822960"/>
        </p:xfrm>
        <a:graphic>
          <a:graphicData uri="http://schemas.openxmlformats.org/drawingml/2006/table">
            <a:tbl>
              <a:tblPr firstRow="1" firstCol="1" bandRow="1"/>
              <a:tblGrid>
                <a:gridCol w="1015364">
                  <a:extLst>
                    <a:ext uri="{9D8B030D-6E8A-4147-A177-3AD203B41FA5}">
                      <a16:colId xmlns:a16="http://schemas.microsoft.com/office/drawing/2014/main" val="20000"/>
                    </a:ext>
                  </a:extLst>
                </a:gridCol>
                <a:gridCol w="811635">
                  <a:extLst>
                    <a:ext uri="{9D8B030D-6E8A-4147-A177-3AD203B41FA5}">
                      <a16:colId xmlns:a16="http://schemas.microsoft.com/office/drawing/2014/main" val="20001"/>
                    </a:ext>
                  </a:extLst>
                </a:gridCol>
                <a:gridCol w="2416029">
                  <a:extLst>
                    <a:ext uri="{9D8B030D-6E8A-4147-A177-3AD203B41FA5}">
                      <a16:colId xmlns:a16="http://schemas.microsoft.com/office/drawing/2014/main" val="20002"/>
                    </a:ext>
                  </a:extLst>
                </a:gridCol>
              </a:tblGrid>
              <a:tr h="274320">
                <a:tc>
                  <a:txBody>
                    <a:bodyPr/>
                    <a:lstStyle/>
                    <a:p>
                      <a:pPr marL="0" marR="0" algn="ctr">
                        <a:spcBef>
                          <a:spcPts val="600"/>
                        </a:spcBef>
                        <a:spcAft>
                          <a:spcPts val="600"/>
                        </a:spcAft>
                      </a:pPr>
                      <a:r>
                        <a:rPr lang="en-US" sz="900" b="1" dirty="0">
                          <a:effectLst/>
                          <a:latin typeface="Times New Roman"/>
                          <a:ea typeface="Times New Roman"/>
                        </a:rPr>
                        <a:t>Risk Assessment Value</a:t>
                      </a:r>
                      <a:endParaRPr lang="en-US" sz="9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spcBef>
                          <a:spcPts val="600"/>
                        </a:spcBef>
                        <a:spcAft>
                          <a:spcPts val="600"/>
                        </a:spcAft>
                      </a:pPr>
                      <a:r>
                        <a:rPr lang="en-US" sz="900" b="1" dirty="0">
                          <a:effectLst/>
                          <a:latin typeface="Times New Roman"/>
                          <a:ea typeface="Times New Roman"/>
                        </a:rPr>
                        <a:t>Mishap Risk Category</a:t>
                      </a:r>
                      <a:endParaRPr lang="en-US" sz="9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spcBef>
                          <a:spcPts val="600"/>
                        </a:spcBef>
                        <a:spcAft>
                          <a:spcPts val="600"/>
                        </a:spcAft>
                      </a:pPr>
                      <a:r>
                        <a:rPr lang="en-US" sz="900" b="1" dirty="0">
                          <a:effectLst/>
                          <a:latin typeface="Times New Roman"/>
                          <a:ea typeface="Times New Roman"/>
                        </a:rPr>
                        <a:t>Acceptance Criteria</a:t>
                      </a:r>
                      <a:endParaRPr lang="en-US" sz="9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0"/>
                  </a:ext>
                </a:extLst>
              </a:tr>
              <a:tr h="137160">
                <a:tc>
                  <a:txBody>
                    <a:bodyPr/>
                    <a:lstStyle/>
                    <a:p>
                      <a:pPr marL="0" marR="0" algn="ctr">
                        <a:spcBef>
                          <a:spcPts val="600"/>
                        </a:spcBef>
                        <a:spcAft>
                          <a:spcPts val="600"/>
                        </a:spcAft>
                      </a:pPr>
                      <a:r>
                        <a:rPr lang="en-US" sz="900" b="1" dirty="0">
                          <a:effectLst/>
                          <a:latin typeface="Times New Roman"/>
                          <a:ea typeface="Times New Roman"/>
                        </a:rPr>
                        <a:t>1-5</a:t>
                      </a:r>
                      <a:endParaRPr lang="en-US" sz="9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228600" marR="0" indent="-228600">
                        <a:spcBef>
                          <a:spcPts val="0"/>
                        </a:spcBef>
                        <a:spcAft>
                          <a:spcPts val="0"/>
                        </a:spcAft>
                      </a:pPr>
                      <a:r>
                        <a:rPr lang="en-US" sz="900" dirty="0">
                          <a:effectLst/>
                          <a:latin typeface="Times New Roman"/>
                          <a:ea typeface="Times New Roman"/>
                        </a:rPr>
                        <a:t>High</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228600" marR="0" indent="-228600">
                        <a:spcBef>
                          <a:spcPts val="0"/>
                        </a:spcBef>
                        <a:spcAft>
                          <a:spcPts val="0"/>
                        </a:spcAft>
                      </a:pPr>
                      <a:r>
                        <a:rPr lang="en-US" sz="900" dirty="0">
                          <a:effectLst/>
                          <a:latin typeface="Times New Roman"/>
                          <a:ea typeface="Times New Roman"/>
                        </a:rPr>
                        <a:t>Not Acceptable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7160">
                <a:tc>
                  <a:txBody>
                    <a:bodyPr/>
                    <a:lstStyle/>
                    <a:p>
                      <a:pPr marL="0" marR="0" algn="ctr">
                        <a:spcBef>
                          <a:spcPts val="600"/>
                        </a:spcBef>
                        <a:spcAft>
                          <a:spcPts val="600"/>
                        </a:spcAft>
                      </a:pPr>
                      <a:r>
                        <a:rPr lang="en-US" sz="900" b="1" dirty="0">
                          <a:effectLst/>
                          <a:latin typeface="Times New Roman"/>
                          <a:ea typeface="Times New Roman"/>
                        </a:rPr>
                        <a:t>6-9</a:t>
                      </a:r>
                      <a:endParaRPr lang="en-US" sz="9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228600" marR="0" indent="-228600">
                        <a:spcBef>
                          <a:spcPts val="0"/>
                        </a:spcBef>
                        <a:spcAft>
                          <a:spcPts val="0"/>
                        </a:spcAft>
                      </a:pPr>
                      <a:r>
                        <a:rPr lang="en-US" sz="900" dirty="0">
                          <a:effectLst/>
                          <a:latin typeface="Times New Roman"/>
                          <a:ea typeface="Times New Roman"/>
                        </a:rPr>
                        <a:t>Serious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n-US" sz="900" dirty="0">
                          <a:effectLst/>
                          <a:latin typeface="Times New Roman"/>
                          <a:ea typeface="Times New Roman"/>
                        </a:rPr>
                        <a:t>Require decision by LSST Project Office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7160">
                <a:tc>
                  <a:txBody>
                    <a:bodyPr/>
                    <a:lstStyle/>
                    <a:p>
                      <a:pPr marL="0" marR="0" algn="ctr">
                        <a:spcBef>
                          <a:spcPts val="600"/>
                        </a:spcBef>
                        <a:spcAft>
                          <a:spcPts val="600"/>
                        </a:spcAft>
                      </a:pPr>
                      <a:r>
                        <a:rPr lang="en-US" sz="900" b="1" dirty="0">
                          <a:effectLst/>
                          <a:latin typeface="Times New Roman"/>
                          <a:ea typeface="Times New Roman"/>
                        </a:rPr>
                        <a:t>10-17</a:t>
                      </a:r>
                      <a:endParaRPr lang="en-US" sz="9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228600" marR="0" indent="-228600">
                        <a:spcBef>
                          <a:spcPts val="0"/>
                        </a:spcBef>
                        <a:spcAft>
                          <a:spcPts val="0"/>
                        </a:spcAft>
                      </a:pPr>
                      <a:r>
                        <a:rPr lang="en-US" sz="900" dirty="0">
                          <a:effectLst/>
                          <a:latin typeface="Times New Roman"/>
                          <a:ea typeface="Times New Roman"/>
                        </a:rPr>
                        <a:t>Medium</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n-US" sz="900" dirty="0">
                          <a:effectLst/>
                          <a:latin typeface="Times New Roman"/>
                          <a:ea typeface="Times New Roman"/>
                        </a:rPr>
                        <a:t>Require decision by Camera Project Manager</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7160">
                <a:tc>
                  <a:txBody>
                    <a:bodyPr/>
                    <a:lstStyle/>
                    <a:p>
                      <a:pPr marL="0" marR="0" algn="ctr">
                        <a:spcBef>
                          <a:spcPts val="600"/>
                        </a:spcBef>
                        <a:spcAft>
                          <a:spcPts val="600"/>
                        </a:spcAft>
                      </a:pPr>
                      <a:r>
                        <a:rPr lang="en-US" sz="900" b="1" dirty="0">
                          <a:effectLst/>
                          <a:latin typeface="Times New Roman"/>
                          <a:ea typeface="Times New Roman"/>
                        </a:rPr>
                        <a:t>18-20</a:t>
                      </a:r>
                      <a:endParaRPr lang="en-US" sz="900" dirty="0">
                        <a:effectLst/>
                        <a:latin typeface="Times New Roman"/>
                        <a:ea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228600" marR="0" indent="-228600">
                        <a:spcBef>
                          <a:spcPts val="0"/>
                        </a:spcBef>
                        <a:spcAft>
                          <a:spcPts val="0"/>
                        </a:spcAft>
                      </a:pPr>
                      <a:r>
                        <a:rPr lang="en-US" sz="900" dirty="0">
                          <a:effectLst/>
                          <a:latin typeface="Times New Roman"/>
                          <a:ea typeface="Times New Roman"/>
                        </a:rPr>
                        <a:t>Low</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spcBef>
                          <a:spcPts val="0"/>
                        </a:spcBef>
                        <a:spcAft>
                          <a:spcPts val="0"/>
                        </a:spcAft>
                      </a:pPr>
                      <a:r>
                        <a:rPr lang="en-US" sz="900" dirty="0">
                          <a:effectLst/>
                          <a:latin typeface="Times New Roman"/>
                          <a:ea typeface="Times New Roman"/>
                        </a:rPr>
                        <a:t>Acceptable without Review</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Title 3"/>
          <p:cNvSpPr>
            <a:spLocks noGrp="1"/>
          </p:cNvSpPr>
          <p:nvPr>
            <p:ph type="title"/>
          </p:nvPr>
        </p:nvSpPr>
        <p:spPr/>
        <p:txBody>
          <a:bodyPr/>
          <a:lstStyle/>
          <a:p>
            <a:r>
              <a:rPr lang="en-US" sz="1500" dirty="0"/>
              <a:t>Integrated Safety Management practices are applied and hazards are tracked</a:t>
            </a:r>
          </a:p>
        </p:txBody>
      </p:sp>
      <p:sp>
        <p:nvSpPr>
          <p:cNvPr id="5" name="Content Placeholder 4"/>
          <p:cNvSpPr>
            <a:spLocks noGrp="1"/>
          </p:cNvSpPr>
          <p:nvPr>
            <p:ph type="body" idx="1"/>
          </p:nvPr>
        </p:nvSpPr>
        <p:spPr>
          <a:xfrm>
            <a:off x="457199" y="666750"/>
            <a:ext cx="8229601" cy="1078441"/>
          </a:xfrm>
        </p:spPr>
        <p:txBody>
          <a:bodyPr/>
          <a:lstStyle/>
          <a:p>
            <a:r>
              <a:rPr lang="en-US" sz="1350" dirty="0"/>
              <a:t>Hazards are tracked in the Camera Hazard registry, Document </a:t>
            </a:r>
            <a:r>
              <a:rPr lang="en-US" sz="1350" dirty="0" smtClean="0"/>
              <a:t>LCA-15.</a:t>
            </a:r>
            <a:endParaRPr lang="en-US" sz="1350" dirty="0"/>
          </a:p>
          <a:p>
            <a:r>
              <a:rPr lang="en-US" sz="1350" dirty="0"/>
              <a:t>Hazards are identified at regular </a:t>
            </a:r>
            <a:r>
              <a:rPr lang="en-US" sz="1350" dirty="0" smtClean="0"/>
              <a:t>intervals.</a:t>
            </a:r>
            <a:endParaRPr lang="en-US" sz="1350" dirty="0"/>
          </a:p>
          <a:p>
            <a:r>
              <a:rPr lang="en-US" sz="1350" dirty="0"/>
              <a:t>There are currently </a:t>
            </a:r>
            <a:r>
              <a:rPr lang="en-US" sz="1350" dirty="0" smtClean="0"/>
              <a:t>19 </a:t>
            </a:r>
            <a:r>
              <a:rPr lang="en-US" sz="1350" dirty="0"/>
              <a:t>hazards in the hazard registry for the </a:t>
            </a:r>
            <a:r>
              <a:rPr lang="en-US" sz="1350" dirty="0" smtClean="0"/>
              <a:t>Filter Exchange System.</a:t>
            </a:r>
            <a:endParaRPr lang="en-US" sz="1350" dirty="0"/>
          </a:p>
          <a:p>
            <a:r>
              <a:rPr lang="en-US" sz="1350" dirty="0"/>
              <a:t>Highest hazards are related to dropping </a:t>
            </a:r>
            <a:r>
              <a:rPr lang="en-US" sz="1350" dirty="0" smtClean="0"/>
              <a:t>a filter </a:t>
            </a:r>
            <a:r>
              <a:rPr lang="en-US" sz="1350" dirty="0"/>
              <a:t>or </a:t>
            </a:r>
            <a:r>
              <a:rPr lang="en-US" sz="1350" dirty="0" smtClean="0"/>
              <a:t>collision.</a:t>
            </a:r>
            <a:endParaRPr lang="en-US" sz="1350" dirty="0"/>
          </a:p>
          <a:p>
            <a:pPr marL="0" indent="0">
              <a:buNone/>
            </a:pPr>
            <a:endParaRPr lang="en-US" sz="1350" dirty="0"/>
          </a:p>
        </p:txBody>
      </p:sp>
      <p:pic>
        <p:nvPicPr>
          <p:cNvPr id="6" name="Imag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1750722"/>
            <a:ext cx="2940450" cy="2011462"/>
          </a:xfrm>
          <a:prstGeom prst="rect">
            <a:avLst/>
          </a:prstGeom>
          <a:ln>
            <a:solidFill>
              <a:schemeClr val="tx1"/>
            </a:solidFill>
          </a:ln>
        </p:spPr>
      </p:pic>
      <p:pic>
        <p:nvPicPr>
          <p:cNvPr id="10" name="Imag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3000" y="1748264"/>
            <a:ext cx="2903674" cy="2013920"/>
          </a:xfrm>
          <a:prstGeom prst="rect">
            <a:avLst/>
          </a:prstGeom>
          <a:ln>
            <a:solidFill>
              <a:schemeClr val="tx1"/>
            </a:solidFill>
          </a:ln>
        </p:spPr>
      </p:pic>
    </p:spTree>
    <p:extLst>
      <p:ext uri="{BB962C8B-B14F-4D97-AF65-F5344CB8AC3E}">
        <p14:creationId xmlns:p14="http://schemas.microsoft.com/office/powerpoint/2010/main" val="23337624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F6B7A2C-9BF9-4DCF-927D-EEFEC695AE00}"/>
              </a:ext>
            </a:extLst>
          </p:cNvPr>
          <p:cNvGrpSpPr/>
          <p:nvPr/>
        </p:nvGrpSpPr>
        <p:grpSpPr>
          <a:xfrm>
            <a:off x="5715000" y="1306551"/>
            <a:ext cx="3111936" cy="2530397"/>
            <a:chOff x="3743877" y="2607545"/>
            <a:chExt cx="5333593" cy="4119117"/>
          </a:xfrm>
        </p:grpSpPr>
        <p:pic>
          <p:nvPicPr>
            <p:cNvPr id="36" name="Picture 35"/>
            <p:cNvPicPr/>
            <p:nvPr/>
          </p:nvPicPr>
          <p:blipFill>
            <a:blip r:embed="rId2" cstate="screen">
              <a:extLst>
                <a:ext uri="{28A0092B-C50C-407E-A947-70E740481C1C}">
                  <a14:useLocalDpi xmlns:a14="http://schemas.microsoft.com/office/drawing/2010/main"/>
                </a:ext>
              </a:extLst>
            </a:blip>
            <a:stretch/>
          </p:blipFill>
          <p:spPr>
            <a:xfrm>
              <a:off x="4506407" y="3298528"/>
              <a:ext cx="4571063" cy="3428134"/>
            </a:xfrm>
            <a:prstGeom prst="rect">
              <a:avLst/>
            </a:prstGeom>
            <a:ln>
              <a:noFill/>
            </a:ln>
            <a:effectLst>
              <a:outerShdw blurRad="292100" dist="139700" dir="2700000" algn="tl" rotWithShape="0">
                <a:srgbClr val="333333">
                  <a:alpha val="65000"/>
                </a:srgbClr>
              </a:outerShdw>
            </a:effectLst>
          </p:spPr>
        </p:pic>
        <p:sp>
          <p:nvSpPr>
            <p:cNvPr id="37" name="CustomShape 1"/>
            <p:cNvSpPr/>
            <p:nvPr/>
          </p:nvSpPr>
          <p:spPr>
            <a:xfrm>
              <a:off x="7088121" y="2607545"/>
              <a:ext cx="1140643" cy="313489"/>
            </a:xfrm>
            <a:prstGeom prst="rect">
              <a:avLst/>
            </a:prstGeom>
            <a:noFill/>
            <a:ln>
              <a:noFill/>
            </a:ln>
          </p:spPr>
          <p:style>
            <a:lnRef idx="0">
              <a:scrgbClr r="0" g="0" b="0"/>
            </a:lnRef>
            <a:fillRef idx="0">
              <a:scrgbClr r="0" g="0" b="0"/>
            </a:fillRef>
            <a:effectRef idx="0">
              <a:scrgbClr r="0" g="0" b="0"/>
            </a:effectRef>
            <a:fontRef idx="minor"/>
          </p:style>
          <p:txBody>
            <a:bodyPr lIns="61229" tIns="30614" rIns="61229" bIns="30614"/>
            <a:lstStyle/>
            <a:p>
              <a:r>
                <a:rPr lang="fr-FR" sz="825" spc="-1">
                  <a:solidFill>
                    <a:srgbClr val="000000"/>
                  </a:solidFill>
                  <a:uFill>
                    <a:solidFill>
                      <a:srgbClr val="FFFFFF"/>
                    </a:solidFill>
                  </a:uFill>
                  <a:latin typeface="Arial"/>
                  <a:ea typeface="DejaVu Sans"/>
                </a:rPr>
                <a:t>Chimneys </a:t>
              </a:r>
              <a:endParaRPr lang="fr-FR" sz="825" spc="-1">
                <a:solidFill>
                  <a:srgbClr val="000000"/>
                </a:solidFill>
                <a:uFill>
                  <a:solidFill>
                    <a:srgbClr val="FFFFFF"/>
                  </a:solidFill>
                </a:uFill>
                <a:latin typeface="Arial"/>
              </a:endParaRPr>
            </a:p>
          </p:txBody>
        </p:sp>
        <p:sp>
          <p:nvSpPr>
            <p:cNvPr id="38" name="Line 2"/>
            <p:cNvSpPr/>
            <p:nvPr/>
          </p:nvSpPr>
          <p:spPr>
            <a:xfrm>
              <a:off x="7771919" y="2921687"/>
              <a:ext cx="130620" cy="1389149"/>
            </a:xfrm>
            <a:prstGeom prst="line">
              <a:avLst/>
            </a:prstGeom>
            <a:ln>
              <a:solidFill>
                <a:srgbClr val="FF0000"/>
              </a:solidFill>
              <a:tailEnd type="triangle" w="med" len="med"/>
            </a:ln>
          </p:spPr>
          <p:style>
            <a:lnRef idx="0">
              <a:scrgbClr r="0" g="0" b="0"/>
            </a:lnRef>
            <a:fillRef idx="0">
              <a:scrgbClr r="0" g="0" b="0"/>
            </a:fillRef>
            <a:effectRef idx="0">
              <a:scrgbClr r="0" g="0" b="0"/>
            </a:effectRef>
            <a:fontRef idx="minor"/>
          </p:style>
        </p:sp>
        <p:sp>
          <p:nvSpPr>
            <p:cNvPr id="39" name="Line 3"/>
            <p:cNvSpPr/>
            <p:nvPr/>
          </p:nvSpPr>
          <p:spPr>
            <a:xfrm flipH="1">
              <a:off x="7510678" y="2921687"/>
              <a:ext cx="65310" cy="1389149"/>
            </a:xfrm>
            <a:prstGeom prst="line">
              <a:avLst/>
            </a:prstGeom>
            <a:ln>
              <a:solidFill>
                <a:srgbClr val="FF0000"/>
              </a:solidFill>
              <a:tailEnd type="triangle" w="med" len="med"/>
            </a:ln>
          </p:spPr>
          <p:style>
            <a:lnRef idx="0">
              <a:scrgbClr r="0" g="0" b="0"/>
            </a:lnRef>
            <a:fillRef idx="0">
              <a:scrgbClr r="0" g="0" b="0"/>
            </a:fillRef>
            <a:effectRef idx="0">
              <a:scrgbClr r="0" g="0" b="0"/>
            </a:effectRef>
            <a:fontRef idx="minor"/>
          </p:style>
        </p:sp>
        <p:sp>
          <p:nvSpPr>
            <p:cNvPr id="40" name="CustomShape 4"/>
            <p:cNvSpPr/>
            <p:nvPr/>
          </p:nvSpPr>
          <p:spPr>
            <a:xfrm>
              <a:off x="3743877" y="5863661"/>
              <a:ext cx="714821" cy="313489"/>
            </a:xfrm>
            <a:prstGeom prst="rect">
              <a:avLst/>
            </a:prstGeom>
            <a:noFill/>
            <a:ln>
              <a:noFill/>
            </a:ln>
          </p:spPr>
          <p:style>
            <a:lnRef idx="0">
              <a:scrgbClr r="0" g="0" b="0"/>
            </a:lnRef>
            <a:fillRef idx="0">
              <a:scrgbClr r="0" g="0" b="0"/>
            </a:fillRef>
            <a:effectRef idx="0">
              <a:scrgbClr r="0" g="0" b="0"/>
            </a:effectRef>
            <a:fontRef idx="minor"/>
          </p:style>
          <p:txBody>
            <a:bodyPr lIns="61229" tIns="30614" rIns="61229" bIns="30614"/>
            <a:lstStyle/>
            <a:p>
              <a:r>
                <a:rPr lang="fr-FR" sz="825" spc="-1" dirty="0">
                  <a:solidFill>
                    <a:srgbClr val="000000"/>
                  </a:solidFill>
                  <a:uFill>
                    <a:solidFill>
                      <a:srgbClr val="FFFFFF"/>
                    </a:solidFill>
                  </a:uFill>
                  <a:latin typeface="Arial"/>
                  <a:ea typeface="DejaVu Sans"/>
                </a:rPr>
                <a:t>clamp</a:t>
              </a:r>
              <a:endParaRPr lang="fr-FR" sz="825" spc="-1" dirty="0">
                <a:solidFill>
                  <a:srgbClr val="000000"/>
                </a:solidFill>
                <a:uFill>
                  <a:solidFill>
                    <a:srgbClr val="FFFFFF"/>
                  </a:solidFill>
                </a:uFill>
                <a:latin typeface="Arial"/>
              </a:endParaRPr>
            </a:p>
          </p:txBody>
        </p:sp>
        <p:sp>
          <p:nvSpPr>
            <p:cNvPr id="41" name="Line 5"/>
            <p:cNvSpPr/>
            <p:nvPr/>
          </p:nvSpPr>
          <p:spPr>
            <a:xfrm flipV="1">
              <a:off x="4375605" y="4898628"/>
              <a:ext cx="3396314" cy="1151096"/>
            </a:xfrm>
            <a:prstGeom prst="line">
              <a:avLst/>
            </a:prstGeom>
            <a:ln w="19080">
              <a:solidFill>
                <a:srgbClr val="FF0000"/>
              </a:solidFill>
              <a:round/>
              <a:tailEnd type="triangle" w="med" len="med"/>
            </a:ln>
          </p:spPr>
          <p:style>
            <a:lnRef idx="0">
              <a:scrgbClr r="0" g="0" b="0"/>
            </a:lnRef>
            <a:fillRef idx="0">
              <a:scrgbClr r="0" g="0" b="0"/>
            </a:fillRef>
            <a:effectRef idx="0">
              <a:scrgbClr r="0" g="0" b="0"/>
            </a:effectRef>
            <a:fontRef idx="minor"/>
          </p:style>
        </p:sp>
      </p:grpSp>
      <p:sp>
        <p:nvSpPr>
          <p:cNvPr id="3" name="Text Placeholder 2">
            <a:extLst>
              <a:ext uri="{FF2B5EF4-FFF2-40B4-BE49-F238E27FC236}">
                <a16:creationId xmlns:a16="http://schemas.microsoft.com/office/drawing/2014/main" id="{5FA31310-7476-4AD8-89A4-F02FE02A0B47}"/>
              </a:ext>
            </a:extLst>
          </p:cNvPr>
          <p:cNvSpPr>
            <a:spLocks noGrp="1"/>
          </p:cNvSpPr>
          <p:nvPr>
            <p:ph type="body" idx="1"/>
          </p:nvPr>
        </p:nvSpPr>
        <p:spPr>
          <a:xfrm>
            <a:off x="457199" y="742950"/>
            <a:ext cx="5143483" cy="3982640"/>
          </a:xfrm>
        </p:spPr>
        <p:txBody>
          <a:bodyPr/>
          <a:lstStyle/>
          <a:p>
            <a:r>
              <a:rPr lang="en-US" sz="1200" dirty="0"/>
              <a:t>What happened</a:t>
            </a:r>
          </a:p>
          <a:p>
            <a:pPr lvl="1"/>
            <a:r>
              <a:rPr lang="en-US" sz="1000" dirty="0" smtClean="0"/>
              <a:t>The person </a:t>
            </a:r>
            <a:r>
              <a:rPr lang="en-US" sz="1000" dirty="0"/>
              <a:t>entered into the stay-clear area while the carousel was rotating and his right arm was  caught by a (rotating) clamp and  compressed between the clamp and the (static) chimney.</a:t>
            </a:r>
          </a:p>
          <a:p>
            <a:pPr lvl="1"/>
            <a:r>
              <a:rPr lang="en-US" sz="1000" dirty="0" smtClean="0"/>
              <a:t>A colleague </a:t>
            </a:r>
            <a:r>
              <a:rPr lang="en-US" sz="1000" dirty="0"/>
              <a:t>immediately pressed the emergency switch, and </a:t>
            </a:r>
            <a:r>
              <a:rPr lang="en-US" sz="1000" dirty="0" smtClean="0"/>
              <a:t>the person </a:t>
            </a:r>
            <a:r>
              <a:rPr lang="en-US" sz="1000" dirty="0"/>
              <a:t>was able to free his arm.</a:t>
            </a:r>
          </a:p>
          <a:p>
            <a:pPr lvl="1"/>
            <a:r>
              <a:rPr lang="en-US" sz="1000" dirty="0" smtClean="0"/>
              <a:t>The colleague </a:t>
            </a:r>
            <a:r>
              <a:rPr lang="en-US" sz="1000" dirty="0"/>
              <a:t>called the local firemen and </a:t>
            </a:r>
            <a:r>
              <a:rPr lang="en-US" sz="1000" dirty="0" smtClean="0"/>
              <a:t>the person </a:t>
            </a:r>
            <a:r>
              <a:rPr lang="en-US" sz="1000" dirty="0"/>
              <a:t>was fully conscious when he was rapidly taken to the nearest hospital. </a:t>
            </a:r>
          </a:p>
          <a:p>
            <a:pPr lvl="1"/>
            <a:r>
              <a:rPr lang="en-US" sz="1000" dirty="0"/>
              <a:t>Both </a:t>
            </a:r>
            <a:r>
              <a:rPr lang="en-US" sz="1000" dirty="0" smtClean="0"/>
              <a:t>the person and his colleague (and </a:t>
            </a:r>
            <a:r>
              <a:rPr lang="en-US" sz="1000" dirty="0"/>
              <a:t>the whole team) were under deadline stress.</a:t>
            </a:r>
          </a:p>
          <a:p>
            <a:endParaRPr lang="en-US" sz="1200" dirty="0"/>
          </a:p>
          <a:p>
            <a:r>
              <a:rPr lang="en-US" sz="1200" dirty="0"/>
              <a:t>The carousel was idle, until the safety measures are approved, with a re-start 5/28/2019.</a:t>
            </a:r>
          </a:p>
          <a:p>
            <a:endParaRPr lang="en-US" sz="1200" dirty="0"/>
          </a:p>
          <a:p>
            <a:r>
              <a:rPr lang="en-US" sz="1200" dirty="0"/>
              <a:t>The safety measures implemented to correct for the incident:</a:t>
            </a:r>
          </a:p>
          <a:p>
            <a:pPr lvl="1"/>
            <a:r>
              <a:rPr lang="en-US" sz="1000" dirty="0"/>
              <a:t>Rigid plastic foils (800mm in height)  placed vertically on the  largest radius of the stator.</a:t>
            </a:r>
          </a:p>
          <a:p>
            <a:pPr lvl="1"/>
            <a:r>
              <a:rPr lang="en-US" sz="1000" dirty="0"/>
              <a:t>6 emergency switches placed every  60 degrees on the stator.</a:t>
            </a:r>
          </a:p>
          <a:p>
            <a:pPr lvl="1"/>
            <a:r>
              <a:rPr lang="en-US" sz="1000" dirty="0"/>
              <a:t>one extra lockable switch placed besides  the control keyboard.</a:t>
            </a:r>
          </a:p>
          <a:p>
            <a:pPr lvl="1"/>
            <a:r>
              <a:rPr lang="en-US" sz="1000" dirty="0"/>
              <a:t>a rotating lamp indicating the motor power status</a:t>
            </a:r>
          </a:p>
          <a:p>
            <a:pPr lvl="1"/>
            <a:r>
              <a:rPr lang="en-US" sz="1000" dirty="0"/>
              <a:t>The switches cut the motor power, without any intervening software.</a:t>
            </a:r>
          </a:p>
          <a:p>
            <a:endParaRPr lang="en-US" sz="1200" dirty="0"/>
          </a:p>
          <a:p>
            <a:r>
              <a:rPr lang="en-US" sz="1200" dirty="0"/>
              <a:t> </a:t>
            </a:r>
          </a:p>
          <a:p>
            <a:endParaRPr lang="en-US" sz="1200" dirty="0"/>
          </a:p>
        </p:txBody>
      </p:sp>
      <p:sp>
        <p:nvSpPr>
          <p:cNvPr id="2" name="Title 1">
            <a:extLst>
              <a:ext uri="{FF2B5EF4-FFF2-40B4-BE49-F238E27FC236}">
                <a16:creationId xmlns:a16="http://schemas.microsoft.com/office/drawing/2014/main" id="{727A488F-E6EF-4609-9182-9D32F59217E3}"/>
              </a:ext>
            </a:extLst>
          </p:cNvPr>
          <p:cNvSpPr>
            <a:spLocks noGrp="1"/>
          </p:cNvSpPr>
          <p:nvPr>
            <p:ph type="title"/>
          </p:nvPr>
        </p:nvSpPr>
        <p:spPr/>
        <p:txBody>
          <a:bodyPr/>
          <a:lstStyle/>
          <a:p>
            <a:r>
              <a:rPr lang="en-US" dirty="0"/>
              <a:t>Filter exchange system safety Incident</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Programmatic Status</a:t>
            </a:r>
          </a:p>
        </p:txBody>
      </p:sp>
    </p:spTree>
    <p:extLst>
      <p:ext uri="{BB962C8B-B14F-4D97-AF65-F5344CB8AC3E}">
        <p14:creationId xmlns:p14="http://schemas.microsoft.com/office/powerpoint/2010/main" val="3817763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smtClean="0"/>
              <a:t>Filter</a:t>
            </a:r>
            <a:r>
              <a:rPr lang="fr-FR" dirty="0" smtClean="0"/>
              <a:t> Exchange System Management</a:t>
            </a:r>
            <a:endParaRPr lang="fr-FR" dirty="0"/>
          </a:p>
        </p:txBody>
      </p:sp>
      <p:grpSp>
        <p:nvGrpSpPr>
          <p:cNvPr id="4" name="Groupe 4"/>
          <p:cNvGrpSpPr>
            <a:grpSpLocks/>
          </p:cNvGrpSpPr>
          <p:nvPr/>
        </p:nvGrpSpPr>
        <p:grpSpPr bwMode="auto">
          <a:xfrm>
            <a:off x="152400" y="742950"/>
            <a:ext cx="8744113" cy="4038601"/>
            <a:chOff x="101354" y="1712089"/>
            <a:chExt cx="8942576" cy="4345959"/>
          </a:xfrm>
        </p:grpSpPr>
        <p:sp>
          <p:nvSpPr>
            <p:cNvPr id="5" name="Rectangle à coins arrondis 4"/>
            <p:cNvSpPr/>
            <p:nvPr/>
          </p:nvSpPr>
          <p:spPr>
            <a:xfrm>
              <a:off x="101354" y="1712089"/>
              <a:ext cx="8934471" cy="4345959"/>
            </a:xfrm>
            <a:prstGeom prst="roundRect">
              <a:avLst>
                <a:gd name="adj" fmla="val 9436"/>
              </a:avLst>
            </a:prstGeom>
            <a:blipFill>
              <a:blip r:embed="rId2">
                <a:extLst>
                  <a:ext uri="{28A0092B-C50C-407E-A947-70E740481C1C}">
                    <a14:useLocalDpi xmlns:a14="http://schemas.microsoft.com/office/drawing/2010/main"/>
                  </a:ext>
                </a:extLst>
              </a:blip>
              <a:tile tx="0" ty="0" sx="100000" sy="100000" flip="none" algn="tl"/>
            </a:blip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itchFamily="16" charset="0"/>
                <a:buNone/>
                <a:defRPr/>
              </a:pPr>
              <a:endParaRPr lang="fr-FR" b="1">
                <a:ln>
                  <a:solidFill>
                    <a:schemeClr val="tx1"/>
                  </a:solidFill>
                </a:ln>
                <a:solidFill>
                  <a:schemeClr val="bg1"/>
                </a:solidFill>
              </a:endParaRPr>
            </a:p>
          </p:txBody>
        </p:sp>
        <p:sp>
          <p:nvSpPr>
            <p:cNvPr id="6" name="Rectangle à coins arrondis 5"/>
            <p:cNvSpPr/>
            <p:nvPr/>
          </p:nvSpPr>
          <p:spPr>
            <a:xfrm>
              <a:off x="3362086" y="1896207"/>
              <a:ext cx="2657482" cy="834020"/>
            </a:xfrm>
            <a:prstGeom prst="roundRect">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anchor="ctr"/>
            <a:lstStyle/>
            <a:p>
              <a:pPr algn="ctr">
                <a:buClr>
                  <a:srgbClr val="000000"/>
                </a:buClr>
                <a:buSzPct val="100000"/>
                <a:buFont typeface="Times New Roman" pitchFamily="16" charset="0"/>
                <a:buNone/>
                <a:defRPr/>
              </a:pPr>
              <a:r>
                <a:rPr lang="en-US" sz="1200" b="1" u="sng" dirty="0" smtClean="0"/>
                <a:t>Filter Exchange System</a:t>
              </a:r>
            </a:p>
            <a:p>
              <a:pPr algn="ctr">
                <a:buClr>
                  <a:srgbClr val="000000"/>
                </a:buClr>
                <a:buSzPct val="100000"/>
                <a:buFont typeface="Times New Roman" pitchFamily="16" charset="0"/>
                <a:buNone/>
                <a:defRPr/>
              </a:pPr>
              <a:endParaRPr lang="en-US" sz="1200" b="1" u="sng" dirty="0" smtClean="0"/>
            </a:p>
            <a:p>
              <a:pPr>
                <a:buClr>
                  <a:srgbClr val="000000"/>
                </a:buClr>
                <a:buSzPct val="100000"/>
                <a:buFont typeface="Times New Roman" pitchFamily="16" charset="0"/>
                <a:buNone/>
                <a:defRPr/>
              </a:pPr>
              <a:r>
                <a:rPr lang="en-US" sz="1200" b="1" dirty="0" smtClean="0"/>
                <a:t>Project Manager. : P. Karst</a:t>
              </a:r>
            </a:p>
            <a:p>
              <a:pPr>
                <a:buClr>
                  <a:srgbClr val="000000"/>
                </a:buClr>
                <a:buSzPct val="100000"/>
                <a:buFont typeface="Times New Roman" pitchFamily="16" charset="0"/>
                <a:buNone/>
                <a:defRPr/>
              </a:pPr>
              <a:r>
                <a:rPr lang="en-US" sz="1200" b="1" dirty="0" smtClean="0"/>
                <a:t>Project Scientist: </a:t>
              </a:r>
              <a:r>
                <a:rPr lang="en-US" sz="1200" b="1" dirty="0" smtClean="0">
                  <a:solidFill>
                    <a:schemeClr val="tx1"/>
                  </a:solidFill>
                </a:rPr>
                <a:t>P. </a:t>
              </a:r>
              <a:r>
                <a:rPr lang="en-US" sz="1200" b="1" dirty="0" err="1" smtClean="0">
                  <a:solidFill>
                    <a:schemeClr val="tx1"/>
                  </a:solidFill>
                </a:rPr>
                <a:t>Antilogus</a:t>
              </a:r>
              <a:endParaRPr lang="en-US" sz="1200" b="1" dirty="0">
                <a:solidFill>
                  <a:schemeClr val="tx1"/>
                </a:solidFill>
              </a:endParaRPr>
            </a:p>
          </p:txBody>
        </p:sp>
        <p:sp>
          <p:nvSpPr>
            <p:cNvPr id="7" name="Rectangle à coins arrondis 6"/>
            <p:cNvSpPr/>
            <p:nvPr/>
          </p:nvSpPr>
          <p:spPr>
            <a:xfrm>
              <a:off x="423970" y="2889734"/>
              <a:ext cx="2907488" cy="564980"/>
            </a:xfrm>
            <a:prstGeom prst="roundRect">
              <a:avLst/>
            </a:prstGeom>
            <a:solidFill>
              <a:srgbClr val="92D050"/>
            </a:solidFill>
          </p:spPr>
          <p:style>
            <a:lnRef idx="1">
              <a:schemeClr val="dk1"/>
            </a:lnRef>
            <a:fillRef idx="2">
              <a:schemeClr val="dk1"/>
            </a:fillRef>
            <a:effectRef idx="1">
              <a:schemeClr val="dk1"/>
            </a:effectRef>
            <a:fontRef idx="minor">
              <a:schemeClr val="dk1"/>
            </a:fontRef>
          </p:style>
          <p:txBody>
            <a:bodyPr anchor="ctr"/>
            <a:lstStyle/>
            <a:p>
              <a:pPr algn="ctr">
                <a:buClr>
                  <a:srgbClr val="000000"/>
                </a:buClr>
                <a:buSzPct val="100000"/>
                <a:buFont typeface="Times New Roman" pitchFamily="16" charset="0"/>
                <a:buNone/>
                <a:defRPr/>
              </a:pPr>
              <a:r>
                <a:rPr lang="fr-FR" sz="1200" b="1" u="sng" dirty="0"/>
                <a:t>System Engineering</a:t>
              </a:r>
              <a:r>
                <a:rPr lang="fr-FR" sz="1200" b="1" dirty="0"/>
                <a:t>: P. Karst</a:t>
              </a:r>
            </a:p>
            <a:p>
              <a:pPr algn="ctr">
                <a:buClr>
                  <a:srgbClr val="000000"/>
                </a:buClr>
                <a:buSzPct val="100000"/>
                <a:buFont typeface="Times New Roman" pitchFamily="16" charset="0"/>
                <a:buNone/>
                <a:defRPr/>
              </a:pPr>
              <a:r>
                <a:rPr lang="fr-FR" sz="1200" b="1" u="sng" dirty="0"/>
                <a:t>Science support :</a:t>
              </a:r>
              <a:r>
                <a:rPr lang="fr-FR" sz="1200" b="1" dirty="0"/>
                <a:t> P. </a:t>
              </a:r>
              <a:r>
                <a:rPr lang="fr-FR" sz="1200" b="1" dirty="0" err="1"/>
                <a:t>Antilogus</a:t>
              </a:r>
              <a:r>
                <a:rPr lang="fr-FR" sz="1200" b="1" dirty="0"/>
                <a:t>, </a:t>
              </a:r>
              <a:r>
                <a:rPr lang="fr-FR" sz="1200" b="1" dirty="0" smtClean="0"/>
                <a:t>E. </a:t>
              </a:r>
              <a:r>
                <a:rPr lang="fr-FR" sz="1200" b="1" dirty="0" err="1" smtClean="0"/>
                <a:t>Gangler</a:t>
              </a:r>
              <a:endParaRPr lang="fr-FR" sz="1200" b="1" dirty="0"/>
            </a:p>
          </p:txBody>
        </p:sp>
        <p:sp>
          <p:nvSpPr>
            <p:cNvPr id="8" name="Rectangle à coins arrondis 7"/>
            <p:cNvSpPr/>
            <p:nvPr/>
          </p:nvSpPr>
          <p:spPr>
            <a:xfrm>
              <a:off x="227036" y="4545785"/>
              <a:ext cx="1655767" cy="1020266"/>
            </a:xfrm>
            <a:prstGeom prst="roundRect">
              <a:avLst/>
            </a:prstGeom>
            <a:solidFill>
              <a:schemeClr val="accent5">
                <a:lumMod val="20000"/>
                <a:lumOff val="80000"/>
              </a:schemeClr>
            </a:solidFill>
          </p:spPr>
          <p:style>
            <a:lnRef idx="1">
              <a:schemeClr val="dk1"/>
            </a:lnRef>
            <a:fillRef idx="2">
              <a:schemeClr val="dk1"/>
            </a:fillRef>
            <a:effectRef idx="1">
              <a:schemeClr val="dk1"/>
            </a:effectRef>
            <a:fontRef idx="minor">
              <a:schemeClr val="dk1"/>
            </a:fontRef>
          </p:style>
          <p:txBody>
            <a:bodyPr anchor="ctr"/>
            <a:lstStyle/>
            <a:p>
              <a:pPr algn="ctr">
                <a:buClr>
                  <a:srgbClr val="000000"/>
                </a:buClr>
                <a:buSzPct val="100000"/>
                <a:buFont typeface="Times New Roman" pitchFamily="16" charset="0"/>
                <a:buNone/>
                <a:defRPr/>
              </a:pPr>
              <a:r>
                <a:rPr lang="fr-FR" sz="1200" b="1" u="sng" dirty="0" err="1"/>
                <a:t>Carousel</a:t>
              </a:r>
              <a:endParaRPr lang="fr-FR" sz="1200" b="1" u="sng" dirty="0"/>
            </a:p>
            <a:p>
              <a:pPr algn="ctr">
                <a:buClr>
                  <a:srgbClr val="000000"/>
                </a:buClr>
                <a:buSzPct val="100000"/>
                <a:buFont typeface="Times New Roman" pitchFamily="16" charset="0"/>
                <a:buNone/>
                <a:defRPr/>
              </a:pPr>
              <a:r>
                <a:rPr lang="fr-FR" sz="1200" b="1" dirty="0"/>
                <a:t>LPNHE (Paris)</a:t>
              </a:r>
            </a:p>
            <a:p>
              <a:pPr algn="ctr">
                <a:buClr>
                  <a:srgbClr val="000000"/>
                </a:buClr>
                <a:buSzPct val="100000"/>
                <a:buFont typeface="Times New Roman" pitchFamily="16" charset="0"/>
                <a:buNone/>
                <a:defRPr/>
              </a:pPr>
              <a:r>
                <a:rPr lang="fr-FR" sz="1200" b="1" dirty="0"/>
                <a:t>Tech.: D. Laporte</a:t>
              </a:r>
            </a:p>
            <a:p>
              <a:pPr algn="ctr">
                <a:buClr>
                  <a:srgbClr val="000000"/>
                </a:buClr>
                <a:buSzPct val="100000"/>
                <a:buFont typeface="Times New Roman" pitchFamily="16" charset="0"/>
                <a:buNone/>
                <a:defRPr/>
              </a:pPr>
              <a:r>
                <a:rPr lang="fr-FR" sz="1200" b="1" dirty="0"/>
                <a:t>Sc.: P. </a:t>
              </a:r>
              <a:r>
                <a:rPr lang="fr-FR" sz="1200" b="1" dirty="0" err="1"/>
                <a:t>Antilogus</a:t>
              </a:r>
              <a:endParaRPr lang="fr-FR" sz="1200" b="1" dirty="0"/>
            </a:p>
          </p:txBody>
        </p:sp>
        <p:sp>
          <p:nvSpPr>
            <p:cNvPr id="9" name="Rectangle à coins arrondis 8"/>
            <p:cNvSpPr/>
            <p:nvPr/>
          </p:nvSpPr>
          <p:spPr>
            <a:xfrm>
              <a:off x="2027924" y="4550486"/>
              <a:ext cx="1584329" cy="1015565"/>
            </a:xfrm>
            <a:prstGeom prst="roundRect">
              <a:avLst/>
            </a:prstGeom>
            <a:solidFill>
              <a:srgbClr val="99CCFF"/>
            </a:solidFill>
          </p:spPr>
          <p:style>
            <a:lnRef idx="1">
              <a:schemeClr val="dk1"/>
            </a:lnRef>
            <a:fillRef idx="2">
              <a:schemeClr val="dk1"/>
            </a:fillRef>
            <a:effectRef idx="1">
              <a:schemeClr val="dk1"/>
            </a:effectRef>
            <a:fontRef idx="minor">
              <a:schemeClr val="dk1"/>
            </a:fontRef>
          </p:style>
          <p:txBody>
            <a:bodyPr anchor="ctr"/>
            <a:lstStyle/>
            <a:p>
              <a:pPr algn="ctr">
                <a:buClr>
                  <a:srgbClr val="000000"/>
                </a:buClr>
                <a:buSzPct val="100000"/>
                <a:buFont typeface="Times New Roman" pitchFamily="16" charset="0"/>
                <a:buNone/>
                <a:defRPr/>
              </a:pPr>
              <a:r>
                <a:rPr lang="fr-FR" sz="1200" b="1" u="sng" dirty="0" err="1"/>
                <a:t>Filter</a:t>
              </a:r>
              <a:r>
                <a:rPr lang="fr-FR" sz="1200" b="1" u="sng" dirty="0"/>
                <a:t> Control System</a:t>
              </a:r>
            </a:p>
            <a:p>
              <a:pPr algn="ctr">
                <a:buClr>
                  <a:srgbClr val="000000"/>
                </a:buClr>
                <a:buSzPct val="100000"/>
                <a:buFont typeface="Times New Roman" pitchFamily="16" charset="0"/>
                <a:buNone/>
                <a:defRPr/>
              </a:pPr>
              <a:r>
                <a:rPr lang="fr-FR" sz="1200" b="1" dirty="0"/>
                <a:t>APC (Paris)</a:t>
              </a:r>
            </a:p>
            <a:p>
              <a:pPr algn="ctr">
                <a:buClr>
                  <a:srgbClr val="000000"/>
                </a:buClr>
                <a:buSzPct val="100000"/>
                <a:buFont typeface="Times New Roman" pitchFamily="16" charset="0"/>
                <a:buNone/>
                <a:defRPr/>
              </a:pPr>
              <a:r>
                <a:rPr lang="fr-FR" sz="1200" b="1" dirty="0"/>
                <a:t>Tech.: F. </a:t>
              </a:r>
              <a:r>
                <a:rPr lang="fr-FR" sz="1200" b="1" dirty="0" err="1"/>
                <a:t>Virieux</a:t>
              </a:r>
              <a:endParaRPr lang="fr-FR" sz="1200" b="1" dirty="0"/>
            </a:p>
            <a:p>
              <a:pPr algn="ctr">
                <a:buClr>
                  <a:srgbClr val="000000"/>
                </a:buClr>
                <a:buSzPct val="100000"/>
                <a:buFont typeface="Times New Roman" pitchFamily="16" charset="0"/>
                <a:buNone/>
                <a:defRPr/>
              </a:pPr>
              <a:r>
                <a:rPr lang="fr-FR" sz="1200" b="1" dirty="0"/>
                <a:t>Sc.: E. </a:t>
              </a:r>
              <a:r>
                <a:rPr lang="fr-FR" sz="1200" b="1" dirty="0" err="1"/>
                <a:t>Aubourg</a:t>
              </a:r>
              <a:endParaRPr lang="fr-FR" sz="1200" b="1" dirty="0"/>
            </a:p>
          </p:txBody>
        </p:sp>
        <p:sp>
          <p:nvSpPr>
            <p:cNvPr id="10" name="Rectangle à coins arrondis 9"/>
            <p:cNvSpPr/>
            <p:nvPr/>
          </p:nvSpPr>
          <p:spPr>
            <a:xfrm>
              <a:off x="3829894" y="4554265"/>
              <a:ext cx="1582741" cy="1011784"/>
            </a:xfrm>
            <a:prstGeom prst="roundRect">
              <a:avLst/>
            </a:prstGeom>
            <a:solidFill>
              <a:srgbClr val="6BEE36"/>
            </a:solidFill>
          </p:spPr>
          <p:style>
            <a:lnRef idx="1">
              <a:schemeClr val="dk1"/>
            </a:lnRef>
            <a:fillRef idx="2">
              <a:schemeClr val="dk1"/>
            </a:fillRef>
            <a:effectRef idx="1">
              <a:schemeClr val="dk1"/>
            </a:effectRef>
            <a:fontRef idx="minor">
              <a:schemeClr val="dk1"/>
            </a:fontRef>
          </p:style>
          <p:txBody>
            <a:bodyPr anchor="ctr"/>
            <a:lstStyle/>
            <a:p>
              <a:pPr algn="ctr">
                <a:buClr>
                  <a:srgbClr val="000000"/>
                </a:buClr>
                <a:buSzPct val="100000"/>
                <a:buFont typeface="Times New Roman" pitchFamily="16" charset="0"/>
                <a:buNone/>
                <a:defRPr/>
              </a:pPr>
              <a:r>
                <a:rPr lang="fr-FR" sz="1200" b="1" u="sng" dirty="0" err="1"/>
                <a:t>AutoChanger</a:t>
              </a:r>
              <a:endParaRPr lang="fr-FR" sz="1200" b="1" u="sng" dirty="0"/>
            </a:p>
            <a:p>
              <a:pPr algn="ctr">
                <a:buClr>
                  <a:srgbClr val="000000"/>
                </a:buClr>
                <a:buSzPct val="100000"/>
                <a:buFont typeface="Times New Roman" pitchFamily="16" charset="0"/>
                <a:buNone/>
                <a:defRPr/>
              </a:pPr>
              <a:r>
                <a:rPr lang="fr-FR" sz="1200" b="1" dirty="0"/>
                <a:t>CPPM (Marseille)</a:t>
              </a:r>
            </a:p>
            <a:p>
              <a:pPr algn="ctr">
                <a:buClr>
                  <a:srgbClr val="000000"/>
                </a:buClr>
                <a:buSzPct val="100000"/>
                <a:buFont typeface="Times New Roman" pitchFamily="16" charset="0"/>
                <a:buNone/>
                <a:defRPr/>
              </a:pPr>
              <a:r>
                <a:rPr lang="fr-FR" sz="1200" b="1" dirty="0"/>
                <a:t>Tech.: A. Marini</a:t>
              </a:r>
            </a:p>
            <a:p>
              <a:pPr algn="ctr">
                <a:buClr>
                  <a:srgbClr val="000000"/>
                </a:buClr>
                <a:buSzPct val="100000"/>
                <a:buFont typeface="Times New Roman" pitchFamily="16" charset="0"/>
                <a:buNone/>
                <a:defRPr/>
              </a:pPr>
              <a:r>
                <a:rPr lang="fr-FR" sz="1200" b="1" dirty="0"/>
                <a:t>Sc.: D. </a:t>
              </a:r>
              <a:r>
                <a:rPr lang="fr-FR" sz="1200" b="1" dirty="0" err="1"/>
                <a:t>Fouchez</a:t>
              </a:r>
              <a:endParaRPr lang="fr-FR" sz="1200" b="1" dirty="0"/>
            </a:p>
          </p:txBody>
        </p:sp>
        <p:sp>
          <p:nvSpPr>
            <p:cNvPr id="11" name="Rectangle à coins arrondis 10"/>
            <p:cNvSpPr/>
            <p:nvPr/>
          </p:nvSpPr>
          <p:spPr>
            <a:xfrm>
              <a:off x="5555245" y="4560426"/>
              <a:ext cx="1584329" cy="1005621"/>
            </a:xfrm>
            <a:prstGeom prst="roundRect">
              <a:avLst/>
            </a:prstGeom>
            <a:solidFill>
              <a:srgbClr val="FFC000"/>
            </a:solidFill>
          </p:spPr>
          <p:style>
            <a:lnRef idx="1">
              <a:schemeClr val="dk1"/>
            </a:lnRef>
            <a:fillRef idx="2">
              <a:schemeClr val="dk1"/>
            </a:fillRef>
            <a:effectRef idx="1">
              <a:schemeClr val="dk1"/>
            </a:effectRef>
            <a:fontRef idx="minor">
              <a:schemeClr val="dk1"/>
            </a:fontRef>
          </p:style>
          <p:txBody>
            <a:bodyPr anchor="ctr"/>
            <a:lstStyle/>
            <a:p>
              <a:pPr algn="ctr">
                <a:buClr>
                  <a:srgbClr val="000000"/>
                </a:buClr>
                <a:buSzPct val="100000"/>
                <a:buFont typeface="Times New Roman" pitchFamily="16" charset="0"/>
                <a:buNone/>
                <a:defRPr/>
              </a:pPr>
              <a:r>
                <a:rPr lang="fr-FR" sz="1200" b="1" u="sng" dirty="0" err="1"/>
                <a:t>Filter</a:t>
              </a:r>
              <a:r>
                <a:rPr lang="fr-FR" sz="1200" b="1" u="sng" dirty="0"/>
                <a:t> Loader</a:t>
              </a:r>
            </a:p>
            <a:p>
              <a:pPr algn="ctr">
                <a:buClr>
                  <a:srgbClr val="000000"/>
                </a:buClr>
                <a:buSzPct val="100000"/>
                <a:buFont typeface="Times New Roman" pitchFamily="16" charset="0"/>
                <a:buNone/>
                <a:defRPr/>
              </a:pPr>
              <a:r>
                <a:rPr lang="fr-FR" sz="1200" b="1" dirty="0"/>
                <a:t>LPSC (Grenoble)</a:t>
              </a:r>
            </a:p>
            <a:p>
              <a:pPr algn="ctr">
                <a:buClr>
                  <a:srgbClr val="000000"/>
                </a:buClr>
                <a:buSzPct val="100000"/>
                <a:buFont typeface="Times New Roman" pitchFamily="16" charset="0"/>
                <a:buNone/>
                <a:defRPr/>
              </a:pPr>
              <a:r>
                <a:rPr lang="fr-FR" sz="1200" b="1" dirty="0"/>
                <a:t>Tech.: F. </a:t>
              </a:r>
              <a:r>
                <a:rPr lang="fr-FR" sz="1200" b="1" dirty="0" err="1"/>
                <a:t>Vezzu</a:t>
              </a:r>
              <a:endParaRPr lang="fr-FR" sz="1200" b="1" dirty="0"/>
            </a:p>
            <a:p>
              <a:pPr algn="ctr">
                <a:buClr>
                  <a:srgbClr val="000000"/>
                </a:buClr>
                <a:buSzPct val="100000"/>
                <a:buFont typeface="Times New Roman" pitchFamily="16" charset="0"/>
                <a:buNone/>
                <a:defRPr/>
              </a:pPr>
              <a:r>
                <a:rPr lang="fr-FR" sz="1200" b="1" dirty="0"/>
                <a:t>Sc.: </a:t>
              </a:r>
              <a:r>
                <a:rPr lang="fr-FR" sz="1200" b="1" dirty="0" smtClean="0"/>
                <a:t>C. Renault</a:t>
              </a:r>
              <a:endParaRPr lang="fr-FR" sz="1200" b="1" dirty="0"/>
            </a:p>
          </p:txBody>
        </p:sp>
        <p:sp>
          <p:nvSpPr>
            <p:cNvPr id="12" name="Rectangle à coins arrondis 11"/>
            <p:cNvSpPr/>
            <p:nvPr/>
          </p:nvSpPr>
          <p:spPr>
            <a:xfrm>
              <a:off x="7241693" y="4554263"/>
              <a:ext cx="1697042" cy="1011783"/>
            </a:xfrm>
            <a:prstGeom prst="roundRect">
              <a:avLst/>
            </a:prstGeom>
            <a:solidFill>
              <a:srgbClr val="BD7DAB"/>
            </a:solidFill>
          </p:spPr>
          <p:style>
            <a:lnRef idx="1">
              <a:schemeClr val="dk1"/>
            </a:lnRef>
            <a:fillRef idx="2">
              <a:schemeClr val="dk1"/>
            </a:fillRef>
            <a:effectRef idx="1">
              <a:schemeClr val="dk1"/>
            </a:effectRef>
            <a:fontRef idx="minor">
              <a:schemeClr val="dk1"/>
            </a:fontRef>
          </p:style>
          <p:txBody>
            <a:bodyPr anchor="ctr"/>
            <a:lstStyle/>
            <a:p>
              <a:pPr algn="ctr">
                <a:buClr>
                  <a:srgbClr val="000000"/>
                </a:buClr>
                <a:buSzPct val="100000"/>
                <a:buFont typeface="Times New Roman" pitchFamily="16" charset="0"/>
                <a:buNone/>
                <a:defRPr/>
              </a:pPr>
              <a:r>
                <a:rPr lang="fr-FR" sz="1200" b="1" u="sng" dirty="0"/>
                <a:t>Test </a:t>
              </a:r>
              <a:r>
                <a:rPr lang="fr-FR" sz="1200" b="1" u="sng" dirty="0" err="1"/>
                <a:t>Bench</a:t>
              </a:r>
              <a:endParaRPr lang="fr-FR" sz="1200" b="1" u="sng" dirty="0"/>
            </a:p>
            <a:p>
              <a:pPr algn="ctr">
                <a:buClr>
                  <a:srgbClr val="000000"/>
                </a:buClr>
                <a:buSzPct val="100000"/>
                <a:buFont typeface="Times New Roman" pitchFamily="16" charset="0"/>
                <a:buNone/>
                <a:defRPr/>
              </a:pPr>
              <a:r>
                <a:rPr lang="fr-FR" sz="1200" b="1" dirty="0"/>
                <a:t>LPCC (Clermont)</a:t>
              </a:r>
            </a:p>
            <a:p>
              <a:pPr algn="ctr">
                <a:buClr>
                  <a:srgbClr val="000000"/>
                </a:buClr>
                <a:buSzPct val="100000"/>
                <a:buFont typeface="Times New Roman" pitchFamily="16" charset="0"/>
                <a:buNone/>
                <a:defRPr/>
              </a:pPr>
              <a:r>
                <a:rPr lang="fr-FR" sz="1200" b="1" dirty="0"/>
                <a:t>Tech.: </a:t>
              </a:r>
              <a:r>
                <a:rPr lang="fr-FR" sz="1200" b="1" dirty="0" err="1"/>
                <a:t>H.Croizet</a:t>
              </a:r>
              <a:endParaRPr lang="fr-FR" sz="1200" b="1" dirty="0"/>
            </a:p>
            <a:p>
              <a:pPr algn="ctr">
                <a:buClr>
                  <a:srgbClr val="000000"/>
                </a:buClr>
                <a:buSzPct val="100000"/>
                <a:buFont typeface="Times New Roman" pitchFamily="16" charset="0"/>
                <a:buNone/>
                <a:defRPr/>
              </a:pPr>
              <a:r>
                <a:rPr lang="fr-FR" sz="1200" b="1" dirty="0"/>
                <a:t>Sc.: E. </a:t>
              </a:r>
              <a:r>
                <a:rPr lang="fr-FR" sz="1200" b="1" dirty="0" err="1"/>
                <a:t>Gangler</a:t>
              </a:r>
              <a:endParaRPr lang="fr-FR" sz="1200" b="1" dirty="0"/>
            </a:p>
          </p:txBody>
        </p:sp>
        <p:cxnSp>
          <p:nvCxnSpPr>
            <p:cNvPr id="13" name="Connecteur en angle 12"/>
            <p:cNvCxnSpPr>
              <a:stCxn id="6" idx="2"/>
              <a:endCxn id="12" idx="0"/>
            </p:cNvCxnSpPr>
            <p:nvPr/>
          </p:nvCxnSpPr>
          <p:spPr>
            <a:xfrm rot="16200000" flipH="1">
              <a:off x="5478502" y="1942551"/>
              <a:ext cx="1824036" cy="3399388"/>
            </a:xfrm>
            <a:prstGeom prst="bentConnector3">
              <a:avLst>
                <a:gd name="adj1" fmla="val 50000"/>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4" name="Connecteur en angle 13"/>
            <p:cNvCxnSpPr>
              <a:stCxn id="6" idx="2"/>
              <a:endCxn id="11" idx="0"/>
            </p:cNvCxnSpPr>
            <p:nvPr/>
          </p:nvCxnSpPr>
          <p:spPr>
            <a:xfrm rot="16200000" flipH="1">
              <a:off x="4604018" y="2817035"/>
              <a:ext cx="1830199" cy="1656584"/>
            </a:xfrm>
            <a:prstGeom prst="bentConnector3">
              <a:avLst>
                <a:gd name="adj1" fmla="val 50000"/>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 name="Connecteur en angle 14"/>
            <p:cNvCxnSpPr>
              <a:stCxn id="6" idx="2"/>
              <a:endCxn id="10" idx="0"/>
            </p:cNvCxnSpPr>
            <p:nvPr/>
          </p:nvCxnSpPr>
          <p:spPr>
            <a:xfrm rot="5400000">
              <a:off x="3744027" y="3607465"/>
              <a:ext cx="1824037" cy="69562"/>
            </a:xfrm>
            <a:prstGeom prst="bentConnector3">
              <a:avLst>
                <a:gd name="adj1" fmla="val 50000"/>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6" name="Connecteur en angle 15"/>
            <p:cNvCxnSpPr>
              <a:stCxn id="6" idx="2"/>
              <a:endCxn id="9" idx="0"/>
            </p:cNvCxnSpPr>
            <p:nvPr/>
          </p:nvCxnSpPr>
          <p:spPr>
            <a:xfrm rot="5400000">
              <a:off x="2845329" y="2704988"/>
              <a:ext cx="1820259" cy="1870737"/>
            </a:xfrm>
            <a:prstGeom prst="bentConnector3">
              <a:avLst>
                <a:gd name="adj1" fmla="val 50000"/>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7" name="Connecteur en angle 16"/>
            <p:cNvCxnSpPr>
              <a:stCxn id="6" idx="2"/>
              <a:endCxn id="8" idx="0"/>
            </p:cNvCxnSpPr>
            <p:nvPr/>
          </p:nvCxnSpPr>
          <p:spPr>
            <a:xfrm rot="5400000">
              <a:off x="1965095" y="1820053"/>
              <a:ext cx="1815557" cy="3635907"/>
            </a:xfrm>
            <a:prstGeom prst="bentConnector3">
              <a:avLst>
                <a:gd name="adj1" fmla="val 50000"/>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8" name="Connecteur en angle 17"/>
            <p:cNvCxnSpPr>
              <a:stCxn id="6" idx="2"/>
              <a:endCxn id="7" idx="3"/>
            </p:cNvCxnSpPr>
            <p:nvPr/>
          </p:nvCxnSpPr>
          <p:spPr>
            <a:xfrm rot="5400000">
              <a:off x="3790143" y="2271542"/>
              <a:ext cx="441997" cy="1359369"/>
            </a:xfrm>
            <a:prstGeom prst="bentConnector2">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9" name="ZoneTexte 21"/>
            <p:cNvSpPr txBox="1">
              <a:spLocks noChangeArrowheads="1"/>
            </p:cNvSpPr>
            <p:nvPr/>
          </p:nvSpPr>
          <p:spPr bwMode="auto">
            <a:xfrm>
              <a:off x="2361309" y="5660607"/>
              <a:ext cx="4582673" cy="39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fr-FR" altLang="fr-FR" b="1" dirty="0"/>
                <a:t>IN2P3 – </a:t>
              </a:r>
              <a:r>
                <a:rPr lang="fr-FR" altLang="fr-FR" b="1" dirty="0" err="1"/>
                <a:t>Filter</a:t>
              </a:r>
              <a:r>
                <a:rPr lang="fr-FR" altLang="fr-FR" b="1" dirty="0"/>
                <a:t> Exchange System Management</a:t>
              </a:r>
            </a:p>
          </p:txBody>
        </p:sp>
        <p:cxnSp>
          <p:nvCxnSpPr>
            <p:cNvPr id="20" name="Connecteur droit 19"/>
            <p:cNvCxnSpPr/>
            <p:nvPr/>
          </p:nvCxnSpPr>
          <p:spPr>
            <a:xfrm>
              <a:off x="101521" y="5705658"/>
              <a:ext cx="8942409" cy="1114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7" name="Rectangle à coins arrondis 56"/>
          <p:cNvSpPr/>
          <p:nvPr/>
        </p:nvSpPr>
        <p:spPr bwMode="auto">
          <a:xfrm>
            <a:off x="5413826" y="1932692"/>
            <a:ext cx="2668290" cy="334258"/>
          </a:xfrm>
          <a:prstGeom prst="roundRect">
            <a:avLst/>
          </a:prstGeom>
          <a:solidFill>
            <a:schemeClr val="accent5">
              <a:lumMod val="40000"/>
              <a:lumOff val="60000"/>
            </a:schemeClr>
          </a:solidFill>
        </p:spPr>
        <p:style>
          <a:lnRef idx="1">
            <a:schemeClr val="dk1"/>
          </a:lnRef>
          <a:fillRef idx="2">
            <a:schemeClr val="dk1"/>
          </a:fillRef>
          <a:effectRef idx="1">
            <a:schemeClr val="dk1"/>
          </a:effectRef>
          <a:fontRef idx="minor">
            <a:schemeClr val="dk1"/>
          </a:fontRef>
        </p:style>
        <p:txBody>
          <a:bodyPr anchor="ctr"/>
          <a:lstStyle/>
          <a:p>
            <a:pPr algn="ctr">
              <a:buClr>
                <a:srgbClr val="000000"/>
              </a:buClr>
              <a:buSzPct val="100000"/>
              <a:buFont typeface="Times New Roman" pitchFamily="16" charset="0"/>
              <a:buNone/>
              <a:defRPr/>
            </a:pPr>
            <a:r>
              <a:rPr lang="en-US" sz="1200" b="1" u="sng" dirty="0" smtClean="0"/>
              <a:t>Quality Assurance </a:t>
            </a:r>
            <a:r>
              <a:rPr lang="en-US" sz="1200" b="1" dirty="0" smtClean="0"/>
              <a:t>: P. De </a:t>
            </a:r>
            <a:r>
              <a:rPr lang="en-US" sz="1200" b="1" dirty="0" err="1" smtClean="0"/>
              <a:t>Lamberterie</a:t>
            </a:r>
            <a:endParaRPr lang="en-US" sz="1200" b="1" dirty="0"/>
          </a:p>
        </p:txBody>
      </p:sp>
      <p:cxnSp>
        <p:nvCxnSpPr>
          <p:cNvPr id="58" name="Connecteur en angle 57"/>
          <p:cNvCxnSpPr>
            <a:stCxn id="6" idx="2"/>
            <a:endCxn id="57" idx="1"/>
          </p:cNvCxnSpPr>
          <p:nvPr/>
        </p:nvCxnSpPr>
        <p:spPr bwMode="auto">
          <a:xfrm rot="16200000" flipH="1">
            <a:off x="4821553" y="1507548"/>
            <a:ext cx="410738" cy="773808"/>
          </a:xfrm>
          <a:prstGeom prst="bentConnector2">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4853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IN2P3 Team</a:t>
            </a:r>
            <a:endParaRPr lang="fr-FR" dirty="0"/>
          </a:p>
        </p:txBody>
      </p:sp>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71600" y="666750"/>
            <a:ext cx="6787329" cy="4153993"/>
          </a:xfrm>
          <a:prstGeom prst="rect">
            <a:avLst/>
          </a:prstGeom>
        </p:spPr>
      </p:pic>
      <p:sp>
        <p:nvSpPr>
          <p:cNvPr id="2" name="ZoneTexte 1"/>
          <p:cNvSpPr txBox="1"/>
          <p:nvPr/>
        </p:nvSpPr>
        <p:spPr>
          <a:xfrm>
            <a:off x="1447800" y="1123950"/>
            <a:ext cx="1083951" cy="276999"/>
          </a:xfrm>
          <a:prstGeom prst="rect">
            <a:avLst/>
          </a:prstGeom>
          <a:solidFill>
            <a:schemeClr val="bg1"/>
          </a:solidFill>
        </p:spPr>
        <p:txBody>
          <a:bodyPr wrap="none" rtlCol="0">
            <a:spAutoFit/>
          </a:bodyPr>
          <a:lstStyle/>
          <a:p>
            <a:r>
              <a:rPr lang="en-US" sz="600" b="1" dirty="0" smtClean="0">
                <a:solidFill>
                  <a:srgbClr val="0070C0"/>
                </a:solidFill>
              </a:rPr>
              <a:t>Françoise </a:t>
            </a:r>
            <a:r>
              <a:rPr lang="en-US" sz="600" b="1" dirty="0" err="1" smtClean="0">
                <a:solidFill>
                  <a:srgbClr val="0070C0"/>
                </a:solidFill>
              </a:rPr>
              <a:t>Virieux</a:t>
            </a:r>
            <a:r>
              <a:rPr lang="en-US" sz="600" b="1" dirty="0" smtClean="0">
                <a:solidFill>
                  <a:srgbClr val="00B0F0"/>
                </a:solidFill>
              </a:rPr>
              <a:t>, PM &amp; </a:t>
            </a:r>
            <a:r>
              <a:rPr lang="en-US" sz="600" b="1" dirty="0" err="1" smtClean="0">
                <a:solidFill>
                  <a:srgbClr val="00B0F0"/>
                </a:solidFill>
              </a:rPr>
              <a:t>Eng</a:t>
            </a:r>
            <a:endParaRPr lang="en-US" sz="600" b="1" dirty="0" smtClean="0">
              <a:solidFill>
                <a:srgbClr val="00B0F0"/>
              </a:solidFill>
            </a:endParaRPr>
          </a:p>
          <a:p>
            <a:r>
              <a:rPr lang="en-US" sz="600" b="1" dirty="0" smtClean="0">
                <a:solidFill>
                  <a:srgbClr val="00B0F0"/>
                </a:solidFill>
              </a:rPr>
              <a:t>Alexandre </a:t>
            </a:r>
            <a:r>
              <a:rPr lang="en-US" sz="600" b="1" dirty="0" err="1" smtClean="0">
                <a:solidFill>
                  <a:srgbClr val="00B0F0"/>
                </a:solidFill>
              </a:rPr>
              <a:t>Boucaud</a:t>
            </a:r>
            <a:r>
              <a:rPr lang="en-US" sz="600" b="1" dirty="0" smtClean="0">
                <a:solidFill>
                  <a:srgbClr val="00B0F0"/>
                </a:solidFill>
              </a:rPr>
              <a:t>, </a:t>
            </a:r>
            <a:r>
              <a:rPr lang="en-US" sz="600" b="1" dirty="0" err="1" smtClean="0">
                <a:solidFill>
                  <a:srgbClr val="00B0F0"/>
                </a:solidFill>
              </a:rPr>
              <a:t>Eng</a:t>
            </a:r>
            <a:endParaRPr lang="en-US" sz="600" b="1" dirty="0">
              <a:solidFill>
                <a:srgbClr val="00B0F0"/>
              </a:solidFill>
            </a:endParaRPr>
          </a:p>
        </p:txBody>
      </p:sp>
    </p:spTree>
    <p:extLst>
      <p:ext uri="{BB962C8B-B14F-4D97-AF65-F5344CB8AC3E}">
        <p14:creationId xmlns:p14="http://schemas.microsoft.com/office/powerpoint/2010/main" val="576549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 and Scope</a:t>
            </a:r>
          </a:p>
        </p:txBody>
      </p:sp>
    </p:spTree>
    <p:extLst>
      <p:ext uri="{BB962C8B-B14F-4D97-AF65-F5344CB8AC3E}">
        <p14:creationId xmlns:p14="http://schemas.microsoft.com/office/powerpoint/2010/main" val="1854752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0" y="666750"/>
            <a:ext cx="6589604" cy="4082386"/>
          </a:xfrm>
          <a:prstGeom prst="rect">
            <a:avLst/>
          </a:prstGeom>
        </p:spPr>
      </p:pic>
      <p:sp>
        <p:nvSpPr>
          <p:cNvPr id="3" name="Titre 2"/>
          <p:cNvSpPr>
            <a:spLocks noGrp="1"/>
          </p:cNvSpPr>
          <p:nvPr>
            <p:ph type="title"/>
          </p:nvPr>
        </p:nvSpPr>
        <p:spPr/>
        <p:txBody>
          <a:bodyPr/>
          <a:lstStyle/>
          <a:p>
            <a:r>
              <a:rPr lang="fr-FR" altLang="fr-FR" dirty="0" err="1"/>
              <a:t>Filter</a:t>
            </a:r>
            <a:r>
              <a:rPr lang="fr-FR" altLang="fr-FR" dirty="0"/>
              <a:t> Exchange System: Manpower</a:t>
            </a:r>
            <a:endParaRPr lang="fr-FR" dirty="0"/>
          </a:p>
        </p:txBody>
      </p:sp>
    </p:spTree>
    <p:extLst>
      <p:ext uri="{BB962C8B-B14F-4D97-AF65-F5344CB8AC3E}">
        <p14:creationId xmlns:p14="http://schemas.microsoft.com/office/powerpoint/2010/main" val="1905358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smtClean="0"/>
              <a:t>Filter</a:t>
            </a:r>
            <a:r>
              <a:rPr lang="fr-FR" dirty="0" smtClean="0"/>
              <a:t> Exchange System </a:t>
            </a:r>
            <a:r>
              <a:rPr lang="fr-FR" dirty="0" err="1" smtClean="0"/>
              <a:t>Summary</a:t>
            </a:r>
            <a:r>
              <a:rPr lang="fr-FR" dirty="0" smtClean="0"/>
              <a:t> Schedule</a:t>
            </a:r>
            <a:endParaRPr lang="fr-FR" dirty="0"/>
          </a:p>
        </p:txBody>
      </p:sp>
      <p:pic>
        <p:nvPicPr>
          <p:cNvPr id="2" name="Image 1"/>
          <p:cNvPicPr>
            <a:picLocks noChangeAspect="1"/>
          </p:cNvPicPr>
          <p:nvPr/>
        </p:nvPicPr>
        <p:blipFill>
          <a:blip r:embed="rId2"/>
          <a:stretch>
            <a:fillRect/>
          </a:stretch>
        </p:blipFill>
        <p:spPr>
          <a:xfrm>
            <a:off x="1524000" y="662673"/>
            <a:ext cx="6705600" cy="4136693"/>
          </a:xfrm>
          <a:prstGeom prst="rect">
            <a:avLst/>
          </a:prstGeom>
        </p:spPr>
      </p:pic>
    </p:spTree>
    <p:extLst>
      <p:ext uri="{BB962C8B-B14F-4D97-AF65-F5344CB8AC3E}">
        <p14:creationId xmlns:p14="http://schemas.microsoft.com/office/powerpoint/2010/main" val="39404566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3350"/>
            <a:ext cx="6629400" cy="417910"/>
          </a:xfrm>
        </p:spPr>
        <p:txBody>
          <a:bodyPr/>
          <a:lstStyle/>
          <a:p>
            <a:r>
              <a:rPr lang="en-US" sz="2000" dirty="0">
                <a:solidFill>
                  <a:schemeClr val="tx1"/>
                </a:solidFill>
              </a:rPr>
              <a:t>Upcoming Major Milestones – 6 month look ahead</a:t>
            </a:r>
          </a:p>
        </p:txBody>
      </p:sp>
      <p:graphicFrame>
        <p:nvGraphicFramePr>
          <p:cNvPr id="5" name="Table 4">
            <a:extLst>
              <a:ext uri="{FF2B5EF4-FFF2-40B4-BE49-F238E27FC236}">
                <a16:creationId xmlns:a16="http://schemas.microsoft.com/office/drawing/2014/main" id="{9A0F47EA-0520-4A70-8AB4-723C3621924E}"/>
              </a:ext>
            </a:extLst>
          </p:cNvPr>
          <p:cNvGraphicFramePr>
            <a:graphicFrameLocks noGrp="1"/>
          </p:cNvGraphicFramePr>
          <p:nvPr>
            <p:extLst/>
          </p:nvPr>
        </p:nvGraphicFramePr>
        <p:xfrm>
          <a:off x="1428750" y="742951"/>
          <a:ext cx="6343651" cy="2506980"/>
        </p:xfrm>
        <a:graphic>
          <a:graphicData uri="http://schemas.openxmlformats.org/drawingml/2006/table">
            <a:tbl>
              <a:tblPr firstRow="1" bandRow="1">
                <a:tableStyleId>{5C22544A-7EE6-4342-B048-85BDC9FD1C3A}</a:tableStyleId>
              </a:tblPr>
              <a:tblGrid>
                <a:gridCol w="4406657">
                  <a:extLst>
                    <a:ext uri="{9D8B030D-6E8A-4147-A177-3AD203B41FA5}">
                      <a16:colId xmlns:a16="http://schemas.microsoft.com/office/drawing/2014/main" val="3027886436"/>
                    </a:ext>
                  </a:extLst>
                </a:gridCol>
                <a:gridCol w="968497">
                  <a:extLst>
                    <a:ext uri="{9D8B030D-6E8A-4147-A177-3AD203B41FA5}">
                      <a16:colId xmlns:a16="http://schemas.microsoft.com/office/drawing/2014/main" val="1716762771"/>
                    </a:ext>
                  </a:extLst>
                </a:gridCol>
                <a:gridCol w="968497">
                  <a:extLst>
                    <a:ext uri="{9D8B030D-6E8A-4147-A177-3AD203B41FA5}">
                      <a16:colId xmlns:a16="http://schemas.microsoft.com/office/drawing/2014/main" val="75754678"/>
                    </a:ext>
                  </a:extLst>
                </a:gridCol>
              </a:tblGrid>
              <a:tr h="483971">
                <a:tc>
                  <a:txBody>
                    <a:bodyPr/>
                    <a:lstStyle/>
                    <a:p>
                      <a:pPr algn="ctr"/>
                      <a:r>
                        <a:rPr lang="en-US" sz="1400" dirty="0"/>
                        <a:t>Milestones</a:t>
                      </a:r>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smtClean="0"/>
                        <a:t>Forecast Finish Date</a:t>
                      </a:r>
                    </a:p>
                  </a:txBody>
                  <a:tcPr marL="68580" marR="68580" marT="34290" marB="34290"/>
                </a:tc>
                <a:tc>
                  <a:txBody>
                    <a:bodyPr/>
                    <a:lstStyle/>
                    <a:p>
                      <a:pPr algn="ctr"/>
                      <a:r>
                        <a:rPr lang="en-US" sz="1400" dirty="0" smtClean="0"/>
                        <a:t>Expected</a:t>
                      </a:r>
                    </a:p>
                    <a:p>
                      <a:pPr algn="ctr"/>
                      <a:r>
                        <a:rPr lang="en-US" sz="1400" dirty="0" smtClean="0"/>
                        <a:t>Finish </a:t>
                      </a:r>
                      <a:r>
                        <a:rPr lang="en-US" sz="1400" dirty="0"/>
                        <a:t>Date</a:t>
                      </a:r>
                    </a:p>
                  </a:txBody>
                  <a:tcPr marL="68580" marR="68580" marT="34290" marB="34290"/>
                </a:tc>
                <a:extLst>
                  <a:ext uri="{0D108BD9-81ED-4DB2-BD59-A6C34878D82A}">
                    <a16:rowId xmlns:a16="http://schemas.microsoft.com/office/drawing/2014/main" val="3226615232"/>
                  </a:ext>
                </a:extLst>
              </a:tr>
              <a:tr h="251460">
                <a:tc>
                  <a:txBody>
                    <a:bodyPr/>
                    <a:lstStyle/>
                    <a:p>
                      <a:pPr algn="ctr"/>
                      <a:r>
                        <a:rPr lang="en-US" sz="1200" dirty="0" smtClean="0"/>
                        <a:t>3.06.03.01 Auto Changer</a:t>
                      </a:r>
                      <a:endParaRPr lang="en-US" sz="1200" dirty="0"/>
                    </a:p>
                  </a:txBody>
                  <a:tcPr marL="68580" marR="68580" marT="34290" marB="34290">
                    <a:solidFill>
                      <a:schemeClr val="bg1">
                        <a:lumMod val="85000"/>
                      </a:schemeClr>
                    </a:solidFill>
                  </a:tcPr>
                </a:tc>
                <a:tc>
                  <a:txBody>
                    <a:bodyPr/>
                    <a:lstStyle/>
                    <a:p>
                      <a:pPr algn="ctr"/>
                      <a:endParaRPr lang="en-US" sz="1200" dirty="0"/>
                    </a:p>
                  </a:txBody>
                  <a:tcPr marL="68580" marR="68580" marT="34290" marB="34290">
                    <a:solidFill>
                      <a:schemeClr val="bg1">
                        <a:lumMod val="85000"/>
                      </a:schemeClr>
                    </a:solidFill>
                  </a:tcPr>
                </a:tc>
                <a:tc>
                  <a:txBody>
                    <a:bodyPr/>
                    <a:lstStyle/>
                    <a:p>
                      <a:pPr algn="ctr"/>
                      <a:endParaRPr lang="en-US" sz="1200" dirty="0"/>
                    </a:p>
                  </a:txBody>
                  <a:tcPr marL="68580" marR="68580" marT="34290" marB="34290">
                    <a:solidFill>
                      <a:schemeClr val="bg1">
                        <a:lumMod val="85000"/>
                      </a:schemeClr>
                    </a:solidFill>
                  </a:tcPr>
                </a:tc>
                <a:extLst>
                  <a:ext uri="{0D108BD9-81ED-4DB2-BD59-A6C34878D82A}">
                    <a16:rowId xmlns:a16="http://schemas.microsoft.com/office/drawing/2014/main" val="4283011492"/>
                  </a:ext>
                </a:extLst>
              </a:tr>
              <a:tr h="251460">
                <a:tc>
                  <a:txBody>
                    <a:bodyPr/>
                    <a:lstStyle/>
                    <a:p>
                      <a:r>
                        <a:rPr lang="en-US" sz="1200" dirty="0" smtClean="0"/>
                        <a:t>AVAIL</a:t>
                      </a:r>
                      <a:r>
                        <a:rPr lang="en-US" sz="1200" baseline="0" dirty="0" smtClean="0"/>
                        <a:t>: Ready for Integration – Auto Changer</a:t>
                      </a:r>
                      <a:endParaRPr lang="en-US" sz="1200" dirty="0"/>
                    </a:p>
                  </a:txBody>
                  <a:tcPr marL="68580" marR="68580" marT="34290" marB="34290"/>
                </a:tc>
                <a:tc>
                  <a:txBody>
                    <a:bodyPr/>
                    <a:lstStyle/>
                    <a:p>
                      <a:pPr algn="ctr"/>
                      <a:r>
                        <a:rPr lang="en-US" sz="1200" dirty="0" smtClean="0"/>
                        <a:t>Oct 10,2019</a:t>
                      </a:r>
                      <a:endParaRPr lang="en-US" sz="1200" dirty="0"/>
                    </a:p>
                  </a:txBody>
                  <a:tcPr marL="68580" marR="68580" marT="34290" marB="34290"/>
                </a:tc>
                <a:tc>
                  <a:txBody>
                    <a:bodyPr/>
                    <a:lstStyle/>
                    <a:p>
                      <a:pPr algn="ctr"/>
                      <a:r>
                        <a:rPr lang="en-US" sz="1200" baseline="0" dirty="0" smtClean="0"/>
                        <a:t>Dec 2, 2019</a:t>
                      </a:r>
                      <a:endParaRPr lang="en-US" sz="1200" dirty="0"/>
                    </a:p>
                  </a:txBody>
                  <a:tcPr marL="68580" marR="68580" marT="34290" marB="34290"/>
                </a:tc>
                <a:extLst>
                  <a:ext uri="{0D108BD9-81ED-4DB2-BD59-A6C34878D82A}">
                    <a16:rowId xmlns:a16="http://schemas.microsoft.com/office/drawing/2014/main" val="10004"/>
                  </a:ext>
                </a:extLst>
              </a:tr>
              <a:tr h="251460">
                <a:tc>
                  <a:txBody>
                    <a:bodyPr/>
                    <a:lstStyle/>
                    <a:p>
                      <a:pPr algn="ctr"/>
                      <a:r>
                        <a:rPr lang="en-US" sz="1200" dirty="0" smtClean="0"/>
                        <a:t>3.06.03.02</a:t>
                      </a:r>
                      <a:r>
                        <a:rPr lang="en-US" sz="1200" baseline="0" dirty="0" smtClean="0"/>
                        <a:t> Filter Loader</a:t>
                      </a:r>
                      <a:endParaRPr lang="en-US" sz="1200" dirty="0"/>
                    </a:p>
                  </a:txBody>
                  <a:tcPr marL="68580" marR="68580" marT="34290" marB="34290">
                    <a:solidFill>
                      <a:schemeClr val="bg1">
                        <a:lumMod val="85000"/>
                      </a:schemeClr>
                    </a:solidFill>
                  </a:tcPr>
                </a:tc>
                <a:tc>
                  <a:txBody>
                    <a:bodyPr/>
                    <a:lstStyle/>
                    <a:p>
                      <a:pPr algn="ctr"/>
                      <a:endParaRPr lang="en-US" sz="1200" dirty="0"/>
                    </a:p>
                  </a:txBody>
                  <a:tcPr marL="68580" marR="68580" marT="34290" marB="34290">
                    <a:solidFill>
                      <a:schemeClr val="bg1">
                        <a:lumMod val="85000"/>
                      </a:schemeClr>
                    </a:solidFill>
                  </a:tcPr>
                </a:tc>
                <a:tc>
                  <a:txBody>
                    <a:bodyPr/>
                    <a:lstStyle/>
                    <a:p>
                      <a:pPr algn="ctr"/>
                      <a:endParaRPr lang="en-US" sz="1200" dirty="0"/>
                    </a:p>
                  </a:txBody>
                  <a:tcPr marL="68580" marR="68580" marT="34290" marB="34290">
                    <a:solidFill>
                      <a:schemeClr val="bg1">
                        <a:lumMod val="85000"/>
                      </a:schemeClr>
                    </a:solidFill>
                  </a:tcPr>
                </a:tc>
                <a:extLst>
                  <a:ext uri="{0D108BD9-81ED-4DB2-BD59-A6C34878D82A}">
                    <a16:rowId xmlns:a16="http://schemas.microsoft.com/office/drawing/2014/main" val="4255012826"/>
                  </a:ext>
                </a:extLst>
              </a:tr>
              <a:tr h="251460">
                <a:tc>
                  <a:txBody>
                    <a:bodyPr/>
                    <a:lstStyle/>
                    <a:p>
                      <a:r>
                        <a:rPr lang="en-US" sz="1200" dirty="0" smtClean="0"/>
                        <a:t>AVAIL: Ready for Integration – Filter Loader</a:t>
                      </a:r>
                      <a:endParaRPr lang="en-US" sz="1200" dirty="0"/>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smtClean="0"/>
                        <a:t>Oct 10,2019</a:t>
                      </a:r>
                    </a:p>
                  </a:txBody>
                  <a:tcPr marL="68580" marR="68580" marT="34290" marB="34290"/>
                </a:tc>
                <a:tc>
                  <a:txBody>
                    <a:bodyPr/>
                    <a:lstStyle/>
                    <a:p>
                      <a:pPr algn="ctr"/>
                      <a:r>
                        <a:rPr lang="en-US" sz="1200" baseline="0" dirty="0" smtClean="0"/>
                        <a:t>Dec 2, 2019</a:t>
                      </a:r>
                      <a:endParaRPr lang="en-US" sz="1200" dirty="0"/>
                    </a:p>
                  </a:txBody>
                  <a:tcPr marL="68580" marR="68580" marT="34290" marB="34290"/>
                </a:tc>
                <a:extLst>
                  <a:ext uri="{0D108BD9-81ED-4DB2-BD59-A6C34878D82A}">
                    <a16:rowId xmlns:a16="http://schemas.microsoft.com/office/drawing/2014/main" val="2118177445"/>
                  </a:ext>
                </a:extLst>
              </a:tr>
              <a:tr h="251460">
                <a:tc>
                  <a:txBody>
                    <a:bodyPr/>
                    <a:lstStyle/>
                    <a:p>
                      <a:r>
                        <a:rPr lang="en-US" sz="1200" dirty="0" smtClean="0"/>
                        <a:t>AVAIL: Ready for Integration – Production Filter</a:t>
                      </a:r>
                      <a:r>
                        <a:rPr lang="en-US" sz="1200" baseline="0" dirty="0" smtClean="0"/>
                        <a:t> Blocks</a:t>
                      </a:r>
                      <a:endParaRPr lang="en-US" sz="1200" dirty="0"/>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smtClean="0"/>
                        <a:t>Jul 15, 2019</a:t>
                      </a:r>
                    </a:p>
                  </a:txBody>
                  <a:tcPr marL="68580" marR="68580" marT="34290" marB="34290"/>
                </a:tc>
                <a:tc>
                  <a:txBody>
                    <a:bodyPr/>
                    <a:lstStyle/>
                    <a:p>
                      <a:pPr algn="ctr"/>
                      <a:r>
                        <a:rPr lang="en-US" sz="1200" dirty="0" smtClean="0"/>
                        <a:t>Jul 15, 2019</a:t>
                      </a:r>
                      <a:endParaRPr lang="en-US" sz="1200" dirty="0"/>
                    </a:p>
                  </a:txBody>
                  <a:tcPr marL="68580" marR="68580" marT="34290" marB="34290"/>
                </a:tc>
                <a:extLst>
                  <a:ext uri="{0D108BD9-81ED-4DB2-BD59-A6C34878D82A}">
                    <a16:rowId xmlns:a16="http://schemas.microsoft.com/office/drawing/2014/main" val="10009"/>
                  </a:ext>
                </a:extLst>
              </a:tr>
              <a:tr h="251460">
                <a:tc>
                  <a:txBody>
                    <a:bodyPr/>
                    <a:lstStyle/>
                    <a:p>
                      <a:pPr algn="ctr"/>
                      <a:r>
                        <a:rPr lang="en-US" sz="1200" dirty="0" smtClean="0"/>
                        <a:t>3.06.03.03 Carousel</a:t>
                      </a:r>
                      <a:endParaRPr lang="en-US" sz="1200" dirty="0"/>
                    </a:p>
                  </a:txBody>
                  <a:tcPr marL="68580" marR="68580" marT="34290" marB="34290">
                    <a:solidFill>
                      <a:schemeClr val="bg1">
                        <a:lumMod val="85000"/>
                      </a:schemeClr>
                    </a:solidFill>
                  </a:tcPr>
                </a:tc>
                <a:tc>
                  <a:txBody>
                    <a:bodyPr/>
                    <a:lstStyle/>
                    <a:p>
                      <a:pPr algn="ctr"/>
                      <a:endParaRPr lang="en-US" sz="1200" dirty="0"/>
                    </a:p>
                  </a:txBody>
                  <a:tcPr marL="68580" marR="68580" marT="34290" marB="34290">
                    <a:solidFill>
                      <a:schemeClr val="bg1">
                        <a:lumMod val="85000"/>
                      </a:schemeClr>
                    </a:solidFill>
                  </a:tcPr>
                </a:tc>
                <a:tc>
                  <a:txBody>
                    <a:bodyPr/>
                    <a:lstStyle/>
                    <a:p>
                      <a:pPr algn="ctr"/>
                      <a:endParaRPr lang="en-US" sz="1200" dirty="0"/>
                    </a:p>
                  </a:txBody>
                  <a:tcPr marL="68580" marR="68580" marT="34290" marB="34290">
                    <a:solidFill>
                      <a:schemeClr val="bg1">
                        <a:lumMod val="85000"/>
                      </a:schemeClr>
                    </a:solidFill>
                  </a:tcPr>
                </a:tc>
                <a:extLst>
                  <a:ext uri="{0D108BD9-81ED-4DB2-BD59-A6C34878D82A}">
                    <a16:rowId xmlns:a16="http://schemas.microsoft.com/office/drawing/2014/main" val="622209987"/>
                  </a:ext>
                </a:extLst>
              </a:tr>
              <a:tr h="251460">
                <a:tc>
                  <a:txBody>
                    <a:bodyPr/>
                    <a:lstStyle/>
                    <a:p>
                      <a:r>
                        <a:rPr lang="en-US" sz="1200" dirty="0" smtClean="0"/>
                        <a:t>Integration and Test - Carousel</a:t>
                      </a:r>
                      <a:endParaRPr lang="en-US" sz="1200" dirty="0"/>
                    </a:p>
                  </a:txBody>
                  <a:tcPr marL="68580" marR="68580" marT="34290" marB="34290"/>
                </a:tc>
                <a:tc>
                  <a:txBody>
                    <a:bodyPr/>
                    <a:lstStyle/>
                    <a:p>
                      <a:pPr algn="ctr"/>
                      <a:r>
                        <a:rPr lang="en-US" sz="1200" dirty="0" smtClean="0"/>
                        <a:t>Aug</a:t>
                      </a:r>
                      <a:r>
                        <a:rPr lang="en-US" sz="1200" baseline="0" dirty="0" smtClean="0"/>
                        <a:t> 19, 2019</a:t>
                      </a:r>
                      <a:endParaRPr lang="en-US" sz="1200" dirty="0"/>
                    </a:p>
                  </a:txBody>
                  <a:tcPr marL="68580" marR="68580" marT="34290" marB="34290"/>
                </a:tc>
                <a:tc>
                  <a:txBody>
                    <a:bodyPr/>
                    <a:lstStyle/>
                    <a:p>
                      <a:pPr algn="ctr"/>
                      <a:r>
                        <a:rPr lang="en-US" sz="1200" dirty="0" smtClean="0"/>
                        <a:t>Sep 27, 2019</a:t>
                      </a:r>
                      <a:endParaRPr lang="en-US" sz="1200" dirty="0"/>
                    </a:p>
                  </a:txBody>
                  <a:tcPr marL="68580" marR="68580" marT="34290" marB="34290"/>
                </a:tc>
                <a:extLst>
                  <a:ext uri="{0D108BD9-81ED-4DB2-BD59-A6C34878D82A}">
                    <a16:rowId xmlns:a16="http://schemas.microsoft.com/office/drawing/2014/main" val="2221842573"/>
                  </a:ext>
                </a:extLst>
              </a:tr>
              <a:tr h="251460">
                <a:tc>
                  <a:txBody>
                    <a:bodyPr/>
                    <a:lstStyle/>
                    <a:p>
                      <a:r>
                        <a:rPr lang="en-US" sz="1200" dirty="0" smtClean="0"/>
                        <a:t>AVAIL: Ready for Integration – Carousel</a:t>
                      </a:r>
                      <a:endParaRPr lang="en-US" sz="1200" dirty="0"/>
                    </a:p>
                  </a:txBody>
                  <a:tcPr marL="68580" marR="68580" marT="34290" marB="3429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smtClean="0"/>
                        <a:t>Oct 10,2019</a:t>
                      </a:r>
                    </a:p>
                  </a:txBody>
                  <a:tcPr marL="68580" marR="68580" marT="34290" marB="34290"/>
                </a:tc>
                <a:tc>
                  <a:txBody>
                    <a:bodyPr/>
                    <a:lstStyle/>
                    <a:p>
                      <a:pPr algn="ctr"/>
                      <a:r>
                        <a:rPr lang="en-US" sz="1200" baseline="0" dirty="0" smtClean="0"/>
                        <a:t>Nov 11, 2019</a:t>
                      </a:r>
                      <a:endParaRPr lang="en-US" sz="1200" dirty="0"/>
                    </a:p>
                  </a:txBody>
                  <a:tcPr marL="68580" marR="68580" marT="34290" marB="34290"/>
                </a:tc>
                <a:extLst>
                  <a:ext uri="{0D108BD9-81ED-4DB2-BD59-A6C34878D82A}">
                    <a16:rowId xmlns:a16="http://schemas.microsoft.com/office/drawing/2014/main" val="10014"/>
                  </a:ext>
                </a:extLst>
              </a:tr>
            </a:tbl>
          </a:graphicData>
        </a:graphic>
      </p:graphicFrame>
      <p:sp>
        <p:nvSpPr>
          <p:cNvPr id="3" name="ZoneTexte 2"/>
          <p:cNvSpPr txBox="1"/>
          <p:nvPr/>
        </p:nvSpPr>
        <p:spPr>
          <a:xfrm>
            <a:off x="304800" y="3441622"/>
            <a:ext cx="8382000" cy="738664"/>
          </a:xfrm>
          <a:prstGeom prst="rect">
            <a:avLst/>
          </a:prstGeom>
          <a:noFill/>
        </p:spPr>
        <p:txBody>
          <a:bodyPr wrap="square" rtlCol="0">
            <a:spAutoFit/>
          </a:bodyPr>
          <a:lstStyle/>
          <a:p>
            <a:r>
              <a:rPr lang="en-US" sz="1200" dirty="0" smtClean="0"/>
              <a:t>Due to the needed work left to be done on the Filter control System and the fine tuning, the finish dates are delayed of one month.</a:t>
            </a:r>
          </a:p>
          <a:p>
            <a:r>
              <a:rPr lang="en-US" sz="1200" dirty="0" smtClean="0"/>
              <a:t>But this is still </a:t>
            </a:r>
            <a:r>
              <a:rPr lang="en-US" sz="1200" dirty="0"/>
              <a:t>within the schedule float of the project although it is expected to be critical path in </a:t>
            </a:r>
            <a:r>
              <a:rPr lang="en-US" sz="1200" dirty="0" smtClean="0"/>
              <a:t>August.</a:t>
            </a:r>
          </a:p>
          <a:p>
            <a:endParaRPr lang="en-US" dirty="0"/>
          </a:p>
        </p:txBody>
      </p:sp>
    </p:spTree>
    <p:extLst>
      <p:ext uri="{BB962C8B-B14F-4D97-AF65-F5344CB8AC3E}">
        <p14:creationId xmlns:p14="http://schemas.microsoft.com/office/powerpoint/2010/main" val="3200930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2699872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a:t>
            </a:r>
          </a:p>
        </p:txBody>
      </p:sp>
      <p:sp>
        <p:nvSpPr>
          <p:cNvPr id="3" name="Content Placeholder 2"/>
          <p:cNvSpPr>
            <a:spLocks noGrp="1"/>
          </p:cNvSpPr>
          <p:nvPr>
            <p:ph type="body" idx="1"/>
          </p:nvPr>
        </p:nvSpPr>
        <p:spPr/>
        <p:txBody>
          <a:bodyPr/>
          <a:lstStyle/>
          <a:p>
            <a:r>
              <a:rPr lang="en-US" sz="1600" dirty="0" smtClean="0"/>
              <a:t>The full scale prototypes have been fully assembled and tested in 2018.</a:t>
            </a:r>
            <a:endParaRPr lang="en-US" sz="1600" dirty="0"/>
          </a:p>
          <a:p>
            <a:r>
              <a:rPr lang="en-US" sz="1600" dirty="0" smtClean="0"/>
              <a:t>The Assembly and the Stand-Alone Test of the Filter Loader and the Auto Changer are complete</a:t>
            </a:r>
            <a:endParaRPr lang="en-US" sz="1600" dirty="0"/>
          </a:p>
          <a:p>
            <a:r>
              <a:rPr lang="en-US" sz="1600" dirty="0" smtClean="0"/>
              <a:t>The </a:t>
            </a:r>
            <a:r>
              <a:rPr lang="en-US" sz="1600" dirty="0" smtClean="0"/>
              <a:t>Stand-alone Test </a:t>
            </a:r>
            <a:r>
              <a:rPr lang="en-US" sz="1600" dirty="0" smtClean="0"/>
              <a:t>of the Carousel is on track to be complete in </a:t>
            </a:r>
            <a:r>
              <a:rPr lang="en-US" sz="1600" dirty="0" smtClean="0"/>
              <a:t>early August 2019.</a:t>
            </a:r>
            <a:endParaRPr lang="en-US" sz="1600" dirty="0"/>
          </a:p>
          <a:p>
            <a:r>
              <a:rPr lang="en-US" sz="1600" dirty="0"/>
              <a:t>Remaining Risks have been identified and are being actively managed.</a:t>
            </a:r>
          </a:p>
          <a:p>
            <a:r>
              <a:rPr lang="en-US" sz="1600" dirty="0"/>
              <a:t>Hazards are actively managed and reviewed for commissioning and operation </a:t>
            </a:r>
            <a:r>
              <a:rPr lang="en-US" sz="1600" dirty="0" smtClean="0"/>
              <a:t>planning.</a:t>
            </a:r>
          </a:p>
          <a:p>
            <a:r>
              <a:rPr lang="en-US" sz="1600" dirty="0" smtClean="0"/>
              <a:t>After the accident, the Safety Review report confirms that :</a:t>
            </a:r>
          </a:p>
          <a:p>
            <a:pPr lvl="1"/>
            <a:r>
              <a:rPr lang="en-US" sz="1600" dirty="0" smtClean="0"/>
              <a:t>The root cause of the accident is understood. </a:t>
            </a:r>
          </a:p>
          <a:p>
            <a:pPr lvl="1"/>
            <a:r>
              <a:rPr lang="en-US" sz="1600" dirty="0"/>
              <a:t>T</a:t>
            </a:r>
            <a:r>
              <a:rPr lang="en-US" sz="1600" dirty="0" smtClean="0"/>
              <a:t>he corrective actions have been defined and applied.</a:t>
            </a:r>
          </a:p>
          <a:p>
            <a:pPr lvl="1"/>
            <a:r>
              <a:rPr lang="en-US" sz="1600" dirty="0" smtClean="0"/>
              <a:t>Improvement to the safety system and procedures will prevent incident at SLAC and on the summit</a:t>
            </a:r>
          </a:p>
          <a:p>
            <a:r>
              <a:rPr lang="en-US" sz="1600" dirty="0" smtClean="0"/>
              <a:t>One extra month is needed to provide a fully qualified system.</a:t>
            </a:r>
            <a:endParaRPr lang="en-US" sz="1600" dirty="0"/>
          </a:p>
          <a:p>
            <a:r>
              <a:rPr lang="en-US" sz="1600" dirty="0"/>
              <a:t>Budget and schedule are being managed and are consistent with project guidelines.</a:t>
            </a:r>
          </a:p>
          <a:p>
            <a:endParaRPr lang="en-US" sz="1600" dirty="0"/>
          </a:p>
        </p:txBody>
      </p:sp>
    </p:spTree>
    <p:extLst>
      <p:ext uri="{BB962C8B-B14F-4D97-AF65-F5344CB8AC3E}">
        <p14:creationId xmlns:p14="http://schemas.microsoft.com/office/powerpoint/2010/main" val="2458765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Supporting Material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a:t>Key Documents are Available on “Additional Docs” Tab in Confluence</a:t>
            </a:r>
            <a:endParaRPr lang="en-US" sz="2000" dirty="0">
              <a:solidFill>
                <a:srgbClr val="FF0000"/>
              </a:solidFill>
            </a:endParaRPr>
          </a:p>
        </p:txBody>
      </p:sp>
      <p:sp>
        <p:nvSpPr>
          <p:cNvPr id="6" name="Text Placeholder 5"/>
          <p:cNvSpPr>
            <a:spLocks noGrp="1"/>
          </p:cNvSpPr>
          <p:nvPr>
            <p:ph type="body" idx="4294967295"/>
          </p:nvPr>
        </p:nvSpPr>
        <p:spPr>
          <a:xfrm>
            <a:off x="457200" y="760810"/>
            <a:ext cx="8305800" cy="3982640"/>
          </a:xfrm>
          <a:prstGeom prst="rect">
            <a:avLst/>
          </a:prstGeom>
        </p:spPr>
        <p:txBody>
          <a:bodyPr/>
          <a:lstStyle/>
          <a:p>
            <a:r>
              <a:rPr lang="en-US" sz="1600" b="1" dirty="0"/>
              <a:t>Key Documents &amp; Reviews for the </a:t>
            </a:r>
            <a:r>
              <a:rPr lang="en-US" sz="1600" b="1" dirty="0" smtClean="0"/>
              <a:t>Filter Exchange System </a:t>
            </a:r>
            <a:r>
              <a:rPr lang="en-US" sz="1600" b="1" dirty="0"/>
              <a:t>can be found at (contact the camera point of contact for access):</a:t>
            </a:r>
          </a:p>
          <a:p>
            <a:pPr lvl="1"/>
            <a:r>
              <a:rPr lang="en-US" sz="1600" dirty="0">
                <a:hlinkClick r:id="rId3"/>
              </a:rPr>
              <a:t>https://confluence.slac.stanford.edu/display/LSSTCAMREV/Home</a:t>
            </a:r>
            <a:endParaRPr lang="en-US" sz="1600" dirty="0"/>
          </a:p>
          <a:p>
            <a:r>
              <a:rPr lang="en-US" sz="1600" b="1" dirty="0"/>
              <a:t>This site contains:</a:t>
            </a:r>
          </a:p>
          <a:p>
            <a:pPr lvl="1"/>
            <a:r>
              <a:rPr lang="en-US" sz="1600" dirty="0"/>
              <a:t>Project Documents</a:t>
            </a:r>
          </a:p>
          <a:p>
            <a:pPr lvl="1"/>
            <a:r>
              <a:rPr lang="en-US" sz="1600" dirty="0"/>
              <a:t>Design and Allocated Baseline Documents</a:t>
            </a:r>
          </a:p>
          <a:p>
            <a:pPr lvl="2"/>
            <a:r>
              <a:rPr lang="en-US" sz="1600" dirty="0"/>
              <a:t>Specifications</a:t>
            </a:r>
          </a:p>
          <a:p>
            <a:pPr lvl="2"/>
            <a:r>
              <a:rPr lang="en-US" sz="1600" dirty="0" err="1"/>
              <a:t>ICDs</a:t>
            </a:r>
            <a:endParaRPr lang="en-US" sz="1600" dirty="0"/>
          </a:p>
          <a:p>
            <a:pPr lvl="2"/>
            <a:r>
              <a:rPr lang="en-US" sz="1600" dirty="0"/>
              <a:t>Design Documents</a:t>
            </a:r>
          </a:p>
          <a:p>
            <a:pPr lvl="1"/>
            <a:r>
              <a:rPr lang="en-US" sz="1600" dirty="0"/>
              <a:t>Cost and Schedule Baseline</a:t>
            </a:r>
          </a:p>
          <a:p>
            <a:pPr lvl="1"/>
            <a:r>
              <a:rPr lang="en-US" sz="1600" dirty="0"/>
              <a:t>Design Reviews &amp; Relevant Presentations</a:t>
            </a:r>
          </a:p>
          <a:p>
            <a:pPr lvl="2"/>
            <a:r>
              <a:rPr lang="en-US" sz="1600" dirty="0"/>
              <a:t>Preliminary Design Review</a:t>
            </a:r>
          </a:p>
          <a:p>
            <a:pPr lvl="2"/>
            <a:r>
              <a:rPr lang="en-US" sz="1600" dirty="0"/>
              <a:t>Other reviews</a:t>
            </a:r>
          </a:p>
          <a:p>
            <a:pPr lvl="1"/>
            <a:r>
              <a:rPr lang="en-US" sz="1600" dirty="0"/>
              <a:t>Focused Topics</a:t>
            </a:r>
          </a:p>
        </p:txBody>
      </p:sp>
    </p:spTree>
    <p:extLst>
      <p:ext uri="{BB962C8B-B14F-4D97-AF65-F5344CB8AC3E}">
        <p14:creationId xmlns:p14="http://schemas.microsoft.com/office/powerpoint/2010/main" val="10009706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 to 2017 NSF/DOE Status Review</a:t>
            </a:r>
          </a:p>
        </p:txBody>
      </p:sp>
      <p:sp>
        <p:nvSpPr>
          <p:cNvPr id="3" name="Content Placeholder 2"/>
          <p:cNvSpPr>
            <a:spLocks noGrp="1"/>
          </p:cNvSpPr>
          <p:nvPr>
            <p:ph type="body" idx="1"/>
          </p:nvPr>
        </p:nvSpPr>
        <p:spPr/>
        <p:txBody>
          <a:bodyPr/>
          <a:lstStyle/>
          <a:p>
            <a:r>
              <a:rPr lang="en-US" dirty="0"/>
              <a:t>No </a:t>
            </a:r>
            <a:r>
              <a:rPr lang="en-US" dirty="0" smtClean="0"/>
              <a:t>Filter Exchange System specific </a:t>
            </a:r>
            <a:r>
              <a:rPr lang="en-US" dirty="0"/>
              <a:t>recommendations</a:t>
            </a:r>
          </a:p>
        </p:txBody>
      </p:sp>
    </p:spTree>
    <p:extLst>
      <p:ext uri="{BB962C8B-B14F-4D97-AF65-F5344CB8AC3E}">
        <p14:creationId xmlns:p14="http://schemas.microsoft.com/office/powerpoint/2010/main" val="42362689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B526D-7217-4378-97F8-4DECE78DE477}"/>
              </a:ext>
            </a:extLst>
          </p:cNvPr>
          <p:cNvSpPr>
            <a:spLocks noGrp="1"/>
          </p:cNvSpPr>
          <p:nvPr>
            <p:ph type="title"/>
          </p:nvPr>
        </p:nvSpPr>
        <p:spPr/>
        <p:txBody>
          <a:bodyPr/>
          <a:lstStyle/>
          <a:p>
            <a:r>
              <a:rPr lang="en-US" sz="2000" dirty="0"/>
              <a:t>Filter Exchange System MRR review Response</a:t>
            </a:r>
          </a:p>
        </p:txBody>
      </p:sp>
      <p:sp>
        <p:nvSpPr>
          <p:cNvPr id="3" name="Text Placeholder 2">
            <a:extLst>
              <a:ext uri="{FF2B5EF4-FFF2-40B4-BE49-F238E27FC236}">
                <a16:creationId xmlns:a16="http://schemas.microsoft.com/office/drawing/2014/main" id="{F24B6035-B6F0-43F9-8773-13D07BF72214}"/>
              </a:ext>
            </a:extLst>
          </p:cNvPr>
          <p:cNvSpPr>
            <a:spLocks noGrp="1"/>
          </p:cNvSpPr>
          <p:nvPr>
            <p:ph type="body" idx="1"/>
          </p:nvPr>
        </p:nvSpPr>
        <p:spPr/>
        <p:txBody>
          <a:bodyPr/>
          <a:lstStyle/>
          <a:p>
            <a:r>
              <a:rPr lang="en-US" sz="1800" dirty="0"/>
              <a:t>MRR was conducted in </a:t>
            </a:r>
            <a:r>
              <a:rPr lang="en-US" sz="1800" dirty="0" smtClean="0"/>
              <a:t>June 2017</a:t>
            </a:r>
            <a:endParaRPr lang="en-US" sz="1800" dirty="0"/>
          </a:p>
          <a:p>
            <a:pPr lvl="1"/>
            <a:r>
              <a:rPr lang="en-US" sz="1800" dirty="0"/>
              <a:t>2</a:t>
            </a:r>
            <a:r>
              <a:rPr lang="en-US" sz="1800" dirty="0" smtClean="0"/>
              <a:t> </a:t>
            </a:r>
            <a:r>
              <a:rPr lang="en-US" sz="1800" dirty="0"/>
              <a:t>Tier 1 action items</a:t>
            </a:r>
          </a:p>
          <a:p>
            <a:pPr lvl="2"/>
            <a:r>
              <a:rPr lang="en-US" sz="1600" dirty="0"/>
              <a:t>All Tier 1 have been closed</a:t>
            </a:r>
          </a:p>
          <a:p>
            <a:pPr lvl="2"/>
            <a:r>
              <a:rPr lang="en-US" sz="1600" dirty="0"/>
              <a:t>Key Items were:</a:t>
            </a:r>
          </a:p>
          <a:p>
            <a:pPr lvl="3"/>
            <a:r>
              <a:rPr lang="en-US" sz="1200" dirty="0"/>
              <a:t>Generate a clear schedule for test stand, clean room, and all hardware units: show how </a:t>
            </a:r>
            <a:r>
              <a:rPr lang="en-US" sz="1200" dirty="0" smtClean="0"/>
              <a:t>prototype,FU-1 </a:t>
            </a:r>
            <a:r>
              <a:rPr lang="en-US" sz="1200" dirty="0"/>
              <a:t>and FU-2 units for carousel, auto changer, and loader mount, de-mount, and use the </a:t>
            </a:r>
            <a:r>
              <a:rPr lang="en-US" sz="1200" dirty="0" smtClean="0"/>
              <a:t>clean room(s</a:t>
            </a:r>
            <a:r>
              <a:rPr lang="en-US" sz="1200" dirty="0"/>
              <a:t>) at LPNHE, including commissioning the room to ISO-7 cleanliness. Show that this </a:t>
            </a:r>
            <a:r>
              <a:rPr lang="en-US" sz="1200" dirty="0" smtClean="0"/>
              <a:t>schedule supports </a:t>
            </a:r>
            <a:r>
              <a:rPr lang="en-US" sz="1200" dirty="0"/>
              <a:t>delivery of FU-1 units to I&amp;T as needed, and investigate viability of securing a second </a:t>
            </a:r>
            <a:r>
              <a:rPr lang="en-US" sz="1200" dirty="0" smtClean="0"/>
              <a:t>clean room </a:t>
            </a:r>
            <a:r>
              <a:rPr lang="en-US" sz="1200" dirty="0"/>
              <a:t>for pre-assembly of </a:t>
            </a:r>
            <a:r>
              <a:rPr lang="en-US" sz="1200" dirty="0" smtClean="0"/>
              <a:t>carousel</a:t>
            </a:r>
          </a:p>
          <a:p>
            <a:pPr lvl="3"/>
            <a:r>
              <a:rPr lang="en-US" sz="1200" dirty="0"/>
              <a:t>Lay out the LPNHE clean room with major components in it: show evolution of clean room </a:t>
            </a:r>
            <a:r>
              <a:rPr lang="en-US" sz="1200" dirty="0" smtClean="0"/>
              <a:t>floor space </a:t>
            </a:r>
            <a:r>
              <a:rPr lang="en-US" sz="1200" dirty="0"/>
              <a:t>with major equipment and assembly steps, to show that crane access through hole in the roof </a:t>
            </a:r>
            <a:r>
              <a:rPr lang="en-US" sz="1200" dirty="0" smtClean="0"/>
              <a:t>is Document adequate </a:t>
            </a:r>
            <a:r>
              <a:rPr lang="en-US" sz="1200" dirty="0"/>
              <a:t>to allow for all crane lifts. How will large, heavy equipment be moved, since most </a:t>
            </a:r>
            <a:r>
              <a:rPr lang="en-US" sz="1200" dirty="0" smtClean="0"/>
              <a:t>large movers </a:t>
            </a:r>
            <a:r>
              <a:rPr lang="en-US" sz="1200" dirty="0"/>
              <a:t>are hydraulic and not clean</a:t>
            </a:r>
            <a:r>
              <a:rPr lang="en-US" sz="1200" dirty="0" smtClean="0"/>
              <a:t>.</a:t>
            </a:r>
          </a:p>
          <a:p>
            <a:pPr marL="1371600" lvl="3" indent="0">
              <a:buNone/>
            </a:pPr>
            <a:endParaRPr lang="en-US" sz="1200" dirty="0" smtClean="0"/>
          </a:p>
          <a:p>
            <a:pPr lvl="1"/>
            <a:r>
              <a:rPr lang="en-US" sz="1800" dirty="0" smtClean="0"/>
              <a:t>33 </a:t>
            </a:r>
            <a:r>
              <a:rPr lang="en-US" sz="1800" dirty="0"/>
              <a:t>Tier 2 action items</a:t>
            </a:r>
          </a:p>
          <a:p>
            <a:pPr lvl="2"/>
            <a:r>
              <a:rPr lang="en-US" sz="1600" dirty="0"/>
              <a:t>8</a:t>
            </a:r>
            <a:r>
              <a:rPr lang="en-US" sz="1600" dirty="0" smtClean="0"/>
              <a:t> </a:t>
            </a:r>
            <a:r>
              <a:rPr lang="en-US" sz="1600" dirty="0"/>
              <a:t>Tier 2 items </a:t>
            </a:r>
            <a:r>
              <a:rPr lang="en-US" sz="1600" dirty="0" smtClean="0"/>
              <a:t>closed</a:t>
            </a:r>
          </a:p>
        </p:txBody>
      </p:sp>
    </p:spTree>
    <p:extLst>
      <p:ext uri="{BB962C8B-B14F-4D97-AF65-F5344CB8AC3E}">
        <p14:creationId xmlns:p14="http://schemas.microsoft.com/office/powerpoint/2010/main" val="19891020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altLang="fr-FR" sz="2000" dirty="0"/>
              <a:t>Filter Exchange System Status Summary</a:t>
            </a:r>
            <a:br>
              <a:rPr lang="en-US" altLang="fr-FR" sz="2000" dirty="0"/>
            </a:br>
            <a:r>
              <a:rPr lang="en-US" altLang="fr-FR" sz="2000" dirty="0"/>
              <a:t>Filter Control System (APC)</a:t>
            </a:r>
            <a:endParaRPr lang="fr-FR" sz="2000" dirty="0"/>
          </a:p>
        </p:txBody>
      </p:sp>
      <p:sp>
        <p:nvSpPr>
          <p:cNvPr id="4" name="Espace réservé du texte 2"/>
          <p:cNvSpPr txBox="1">
            <a:spLocks/>
          </p:cNvSpPr>
          <p:nvPr/>
        </p:nvSpPr>
        <p:spPr>
          <a:xfrm>
            <a:off x="685800" y="779936"/>
            <a:ext cx="5105185" cy="3764274"/>
          </a:xfrm>
          <a:prstGeom prst="rect">
            <a:avLst/>
          </a:prstGeom>
          <a:solidFill>
            <a:schemeClr val="bg1"/>
          </a:solidFill>
          <a:ln>
            <a:solidFill>
              <a:schemeClr val="tx1"/>
            </a:solidFill>
          </a:ln>
        </p:spPr>
        <p:txBody>
          <a:bodyPr/>
          <a:lstStyle>
            <a:lvl1pPr marL="342900" indent="-342900" algn="l" defTabSz="449263" rtl="0" eaLnBrk="0" fontAlgn="base" hangingPunct="0">
              <a:spcBef>
                <a:spcPts val="450"/>
              </a:spcBef>
              <a:spcAft>
                <a:spcPct val="0"/>
              </a:spcAft>
              <a:buClr>
                <a:srgbClr val="000000"/>
              </a:buClr>
              <a:buSzPct val="100000"/>
              <a:buFont typeface="Times New Roman" pitchFamily="18" charset="0"/>
              <a:defRPr b="1">
                <a:solidFill>
                  <a:srgbClr val="000066"/>
                </a:solidFill>
                <a:latin typeface="+mn-lt"/>
                <a:ea typeface="+mn-ea"/>
                <a:cs typeface="+mn-cs"/>
              </a:defRPr>
            </a:lvl1pPr>
            <a:lvl2pPr marL="742950" indent="-285750" algn="l" defTabSz="449263" rtl="0" eaLnBrk="0" fontAlgn="base" hangingPunct="0">
              <a:spcBef>
                <a:spcPts val="400"/>
              </a:spcBef>
              <a:spcAft>
                <a:spcPct val="0"/>
              </a:spcAft>
              <a:buClr>
                <a:srgbClr val="000000"/>
              </a:buClr>
              <a:buSzPct val="100000"/>
              <a:buFont typeface="Times New Roman" pitchFamily="18" charset="0"/>
              <a:defRPr sz="1600">
                <a:solidFill>
                  <a:srgbClr val="000066"/>
                </a:solidFill>
                <a:latin typeface="+mn-lt"/>
                <a:ea typeface="+mn-ea"/>
              </a:defRPr>
            </a:lvl2pPr>
            <a:lvl3pPr marL="1143000" indent="-228600" algn="l" defTabSz="449263" rtl="0" eaLnBrk="0" fontAlgn="base" hangingPunct="0">
              <a:spcBef>
                <a:spcPts val="350"/>
              </a:spcBef>
              <a:spcAft>
                <a:spcPct val="0"/>
              </a:spcAft>
              <a:buClr>
                <a:srgbClr val="000000"/>
              </a:buClr>
              <a:buSzPct val="100000"/>
              <a:buFont typeface="Times New Roman" pitchFamily="18" charset="0"/>
              <a:defRPr sz="1400">
                <a:solidFill>
                  <a:srgbClr val="000066"/>
                </a:solidFill>
                <a:latin typeface="+mn-lt"/>
                <a:ea typeface="+mn-ea"/>
              </a:defRPr>
            </a:lvl3pPr>
            <a:lvl4pPr marL="1600200" indent="-228600" algn="l" defTabSz="449263" rtl="0" eaLnBrk="0" fontAlgn="base" hangingPunct="0">
              <a:spcBef>
                <a:spcPts val="300"/>
              </a:spcBef>
              <a:spcAft>
                <a:spcPct val="0"/>
              </a:spcAft>
              <a:buClr>
                <a:srgbClr val="000000"/>
              </a:buClr>
              <a:buSzPct val="100000"/>
              <a:buFont typeface="Times New Roman" pitchFamily="18" charset="0"/>
              <a:defRPr sz="1200">
                <a:solidFill>
                  <a:srgbClr val="000066"/>
                </a:solidFill>
                <a:latin typeface="+mn-lt"/>
                <a:ea typeface="+mn-ea"/>
              </a:defRPr>
            </a:lvl4pPr>
            <a:lvl5pPr marL="2057400" indent="-228600" algn="l" defTabSz="449263" rtl="0" eaLnBrk="0" fontAlgn="base" hangingPunct="0">
              <a:spcBef>
                <a:spcPts val="250"/>
              </a:spcBef>
              <a:spcAft>
                <a:spcPct val="0"/>
              </a:spcAft>
              <a:buClr>
                <a:srgbClr val="000000"/>
              </a:buClr>
              <a:buSzPct val="100000"/>
              <a:buFont typeface="Times New Roman" pitchFamily="18" charset="0"/>
              <a:defRPr sz="1000">
                <a:solidFill>
                  <a:srgbClr val="000066"/>
                </a:solidFill>
                <a:latin typeface="+mn-lt"/>
                <a:ea typeface="+mn-ea"/>
              </a:defRPr>
            </a:lvl5pPr>
            <a:lvl6pPr marL="2514600" indent="-228600" algn="l" defTabSz="449263" rtl="0" eaLnBrk="0" fontAlgn="base" hangingPunct="0">
              <a:spcBef>
                <a:spcPts val="250"/>
              </a:spcBef>
              <a:spcAft>
                <a:spcPct val="0"/>
              </a:spcAft>
              <a:buClr>
                <a:srgbClr val="000000"/>
              </a:buClr>
              <a:buSzPct val="100000"/>
              <a:buFont typeface="Times New Roman" pitchFamily="16" charset="0"/>
              <a:defRPr sz="1000">
                <a:solidFill>
                  <a:srgbClr val="000066"/>
                </a:solidFill>
                <a:latin typeface="+mn-lt"/>
                <a:ea typeface="+mn-ea"/>
              </a:defRPr>
            </a:lvl6pPr>
            <a:lvl7pPr marL="2971800" indent="-228600" algn="l" defTabSz="449263" rtl="0" eaLnBrk="0" fontAlgn="base" hangingPunct="0">
              <a:spcBef>
                <a:spcPts val="250"/>
              </a:spcBef>
              <a:spcAft>
                <a:spcPct val="0"/>
              </a:spcAft>
              <a:buClr>
                <a:srgbClr val="000000"/>
              </a:buClr>
              <a:buSzPct val="100000"/>
              <a:buFont typeface="Times New Roman" pitchFamily="16" charset="0"/>
              <a:defRPr sz="1000">
                <a:solidFill>
                  <a:srgbClr val="000066"/>
                </a:solidFill>
                <a:latin typeface="+mn-lt"/>
                <a:ea typeface="+mn-ea"/>
              </a:defRPr>
            </a:lvl7pPr>
            <a:lvl8pPr marL="3429000" indent="-228600" algn="l" defTabSz="449263" rtl="0" eaLnBrk="0" fontAlgn="base" hangingPunct="0">
              <a:spcBef>
                <a:spcPts val="250"/>
              </a:spcBef>
              <a:spcAft>
                <a:spcPct val="0"/>
              </a:spcAft>
              <a:buClr>
                <a:srgbClr val="000000"/>
              </a:buClr>
              <a:buSzPct val="100000"/>
              <a:buFont typeface="Times New Roman" pitchFamily="16" charset="0"/>
              <a:defRPr sz="1000">
                <a:solidFill>
                  <a:srgbClr val="000066"/>
                </a:solidFill>
                <a:latin typeface="+mn-lt"/>
                <a:ea typeface="+mn-ea"/>
              </a:defRPr>
            </a:lvl8pPr>
            <a:lvl9pPr marL="3886200" indent="-228600" algn="l" defTabSz="449263" rtl="0" eaLnBrk="0" fontAlgn="base" hangingPunct="0">
              <a:spcBef>
                <a:spcPts val="250"/>
              </a:spcBef>
              <a:spcAft>
                <a:spcPct val="0"/>
              </a:spcAft>
              <a:buClr>
                <a:srgbClr val="000000"/>
              </a:buClr>
              <a:buSzPct val="100000"/>
              <a:buFont typeface="Times New Roman" pitchFamily="16" charset="0"/>
              <a:defRPr sz="1000">
                <a:solidFill>
                  <a:srgbClr val="000066"/>
                </a:solidFill>
                <a:latin typeface="+mn-lt"/>
                <a:ea typeface="+mn-ea"/>
              </a:defRPr>
            </a:lvl9pPr>
          </a:lstStyle>
          <a:p>
            <a:pPr marL="0" indent="0">
              <a:buFont typeface="Arial" charset="0"/>
              <a:buChar char="•"/>
              <a:defRPr/>
            </a:pPr>
            <a:r>
              <a:rPr lang="en-US" altLang="fr-FR" sz="1200" dirty="0">
                <a:solidFill>
                  <a:srgbClr val="002060"/>
                </a:solidFill>
              </a:rPr>
              <a:t>Design :</a:t>
            </a:r>
            <a:endParaRPr lang="fr-FR" sz="1200" dirty="0">
              <a:solidFill>
                <a:srgbClr val="002060"/>
              </a:solidFill>
            </a:endParaRPr>
          </a:p>
          <a:p>
            <a:pPr marL="628650" lvl="1" indent="-171450">
              <a:buFont typeface="Wingdings" panose="05000000000000000000" pitchFamily="2" charset="2"/>
              <a:buChar char="§"/>
              <a:defRPr/>
            </a:pPr>
            <a:r>
              <a:rPr lang="en-US" sz="1100" kern="0" dirty="0" smtClean="0">
                <a:solidFill>
                  <a:srgbClr val="002060"/>
                </a:solidFill>
              </a:rPr>
              <a:t>CCS is </a:t>
            </a:r>
            <a:r>
              <a:rPr lang="en-US" sz="1100" b="1" kern="0" dirty="0" smtClean="0">
                <a:solidFill>
                  <a:srgbClr val="00B050"/>
                </a:solidFill>
              </a:rPr>
              <a:t>used in the US </a:t>
            </a:r>
            <a:r>
              <a:rPr lang="en-US" sz="1100" kern="0" dirty="0" smtClean="0">
                <a:solidFill>
                  <a:srgbClr val="002060"/>
                </a:solidFill>
              </a:rPr>
              <a:t>(with all the test benches for the CCDs and the rafts)</a:t>
            </a:r>
          </a:p>
          <a:p>
            <a:pPr marL="628650" lvl="1" indent="-171450">
              <a:buFont typeface="Wingdings" panose="05000000000000000000" pitchFamily="2" charset="2"/>
              <a:buChar char="§"/>
              <a:defRPr/>
            </a:pPr>
            <a:r>
              <a:rPr lang="en-US" sz="1100" kern="0" dirty="0" smtClean="0">
                <a:solidFill>
                  <a:srgbClr val="002060"/>
                </a:solidFill>
              </a:rPr>
              <a:t>FCS tested on the </a:t>
            </a:r>
            <a:r>
              <a:rPr lang="en-US" sz="1100" b="1" kern="0" dirty="0" smtClean="0">
                <a:solidFill>
                  <a:srgbClr val="00B050"/>
                </a:solidFill>
              </a:rPr>
              <a:t>Single Filter Test </a:t>
            </a:r>
            <a:r>
              <a:rPr lang="en-US" sz="1100" kern="0" dirty="0" smtClean="0">
                <a:solidFill>
                  <a:srgbClr val="002060"/>
                </a:solidFill>
              </a:rPr>
              <a:t>at CPPM since </a:t>
            </a:r>
            <a:r>
              <a:rPr lang="en-US" sz="1100" b="1" kern="0" dirty="0" smtClean="0">
                <a:solidFill>
                  <a:srgbClr val="00B050"/>
                </a:solidFill>
              </a:rPr>
              <a:t>2012</a:t>
            </a:r>
            <a:r>
              <a:rPr lang="en-US" sz="1100" kern="0" dirty="0" smtClean="0">
                <a:solidFill>
                  <a:srgbClr val="002060"/>
                </a:solidFill>
              </a:rPr>
              <a:t> (500 filter exchanges)</a:t>
            </a:r>
          </a:p>
          <a:p>
            <a:pPr marL="628650" lvl="1" indent="-171450">
              <a:buFont typeface="Wingdings" panose="05000000000000000000" pitchFamily="2" charset="2"/>
              <a:buChar char="§"/>
              <a:defRPr/>
            </a:pPr>
            <a:r>
              <a:rPr lang="en-US" sz="1100" kern="0" dirty="0" smtClean="0">
                <a:solidFill>
                  <a:srgbClr val="002060"/>
                </a:solidFill>
              </a:rPr>
              <a:t>The simulator Code of the Exchange System is written and tested for the </a:t>
            </a:r>
            <a:r>
              <a:rPr lang="en-US" sz="1100" b="1" kern="0" dirty="0" smtClean="0">
                <a:solidFill>
                  <a:srgbClr val="00B050"/>
                </a:solidFill>
              </a:rPr>
              <a:t>3 sub-systems in the Stand-alone mode and for the whole system</a:t>
            </a:r>
            <a:r>
              <a:rPr lang="en-US" sz="1100" kern="0" dirty="0" smtClean="0">
                <a:solidFill>
                  <a:srgbClr val="002060"/>
                </a:solidFill>
              </a:rPr>
              <a:t>.</a:t>
            </a:r>
          </a:p>
          <a:p>
            <a:pPr marL="628650" lvl="1" indent="-171450">
              <a:buFont typeface="Wingdings" panose="05000000000000000000" pitchFamily="2" charset="2"/>
              <a:buChar char="§"/>
              <a:defRPr/>
            </a:pPr>
            <a:r>
              <a:rPr lang="en-US" sz="1100" b="1" kern="0" dirty="0" smtClean="0">
                <a:solidFill>
                  <a:srgbClr val="00B050"/>
                </a:solidFill>
              </a:rPr>
              <a:t>Verification and Validation</a:t>
            </a:r>
            <a:r>
              <a:rPr lang="en-US" sz="1100" b="1" kern="0" dirty="0" smtClean="0">
                <a:solidFill>
                  <a:srgbClr val="002060"/>
                </a:solidFill>
              </a:rPr>
              <a:t> </a:t>
            </a:r>
            <a:r>
              <a:rPr lang="en-US" sz="1100" kern="0" dirty="0" smtClean="0">
                <a:solidFill>
                  <a:srgbClr val="002060"/>
                </a:solidFill>
              </a:rPr>
              <a:t>plans are defined</a:t>
            </a:r>
          </a:p>
          <a:p>
            <a:pPr marL="630238" indent="-180975">
              <a:buFont typeface="Wingdings" panose="05000000000000000000" pitchFamily="2" charset="2"/>
              <a:buChar char="§"/>
              <a:defRPr/>
            </a:pPr>
            <a:r>
              <a:rPr lang="en-US" sz="1100" b="0" kern="0" dirty="0" smtClean="0">
                <a:solidFill>
                  <a:srgbClr val="002060"/>
                </a:solidFill>
              </a:rPr>
              <a:t>FCS for the Test benches: The software is tested with the hardware prototypes at </a:t>
            </a:r>
            <a:r>
              <a:rPr lang="en-US" sz="1100" kern="0" dirty="0" smtClean="0">
                <a:solidFill>
                  <a:srgbClr val="00B050"/>
                </a:solidFill>
              </a:rPr>
              <a:t>CPPM and at LPSC</a:t>
            </a:r>
            <a:r>
              <a:rPr lang="en-US" sz="1100" b="0" kern="0" dirty="0" smtClean="0">
                <a:solidFill>
                  <a:srgbClr val="002060"/>
                </a:solidFill>
              </a:rPr>
              <a:t>.</a:t>
            </a:r>
          </a:p>
          <a:p>
            <a:pPr marL="0" indent="0">
              <a:defRPr/>
            </a:pPr>
            <a:endParaRPr lang="fr-FR" sz="1100" b="0" kern="0" dirty="0" smtClean="0">
              <a:solidFill>
                <a:srgbClr val="002060"/>
              </a:solidFill>
            </a:endParaRPr>
          </a:p>
          <a:p>
            <a:pPr marL="0" indent="0">
              <a:buFont typeface="Arial" charset="0"/>
              <a:buChar char="•"/>
              <a:defRPr/>
            </a:pPr>
            <a:r>
              <a:rPr lang="en-US" altLang="fr-FR" sz="1200" dirty="0" smtClean="0">
                <a:solidFill>
                  <a:srgbClr val="002060"/>
                </a:solidFill>
              </a:rPr>
              <a:t>Further work in the next months :</a:t>
            </a:r>
          </a:p>
          <a:p>
            <a:pPr marL="571500" lvl="1" indent="-171450">
              <a:buFont typeface="Wingdings" panose="05000000000000000000" pitchFamily="2" charset="2"/>
              <a:buChar char="§"/>
              <a:defRPr/>
            </a:pPr>
            <a:r>
              <a:rPr lang="en-US" sz="1100" kern="0" dirty="0" smtClean="0">
                <a:solidFill>
                  <a:srgbClr val="002060"/>
                </a:solidFill>
              </a:rPr>
              <a:t>Software for the </a:t>
            </a:r>
            <a:r>
              <a:rPr lang="en-US" sz="1100" b="1" kern="0" dirty="0" smtClean="0">
                <a:solidFill>
                  <a:srgbClr val="00B050"/>
                </a:solidFill>
              </a:rPr>
              <a:t>Carousel at LPNHE</a:t>
            </a:r>
          </a:p>
          <a:p>
            <a:pPr marL="571500" lvl="1" indent="-171450">
              <a:buFont typeface="Wingdings" panose="05000000000000000000" pitchFamily="2" charset="2"/>
              <a:buChar char="§"/>
              <a:defRPr/>
            </a:pPr>
            <a:r>
              <a:rPr lang="en-US" sz="1100" kern="0" dirty="0" smtClean="0">
                <a:solidFill>
                  <a:srgbClr val="002060"/>
                </a:solidFill>
              </a:rPr>
              <a:t>Define the software for the </a:t>
            </a:r>
            <a:r>
              <a:rPr lang="en-US" sz="1100" b="1" kern="0" dirty="0" smtClean="0">
                <a:solidFill>
                  <a:srgbClr val="00B050"/>
                </a:solidFill>
              </a:rPr>
              <a:t>long-duration tests</a:t>
            </a:r>
            <a:r>
              <a:rPr lang="en-US" sz="1100" kern="0" dirty="0" smtClean="0">
                <a:solidFill>
                  <a:srgbClr val="002060"/>
                </a:solidFill>
              </a:rPr>
              <a:t>.</a:t>
            </a:r>
          </a:p>
          <a:p>
            <a:pPr marL="571500" lvl="1" indent="-171450">
              <a:buFont typeface="Wingdings" panose="05000000000000000000" pitchFamily="2" charset="2"/>
              <a:buChar char="§"/>
              <a:defRPr/>
            </a:pPr>
            <a:r>
              <a:rPr lang="en-US" sz="1100" kern="0" dirty="0" smtClean="0">
                <a:solidFill>
                  <a:srgbClr val="002060"/>
                </a:solidFill>
              </a:rPr>
              <a:t>Taking into account of the various tests </a:t>
            </a:r>
            <a:r>
              <a:rPr lang="en-US" sz="1100" b="1" kern="0" dirty="0" smtClean="0">
                <a:solidFill>
                  <a:srgbClr val="00B050"/>
                </a:solidFill>
              </a:rPr>
              <a:t>for improving </a:t>
            </a:r>
            <a:r>
              <a:rPr lang="en-US" sz="1100" kern="0" dirty="0" smtClean="0">
                <a:solidFill>
                  <a:srgbClr val="002060"/>
                </a:solidFill>
              </a:rPr>
              <a:t>the software.</a:t>
            </a:r>
          </a:p>
        </p:txBody>
      </p:sp>
      <p:pic>
        <p:nvPicPr>
          <p:cNvPr id="5" name="Picture 2" descr="C:\SAUVEGARDE\LSST PHOTOTHEQUE\2- SINGLE FILTER TEST\IMG_606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43600" y="779151"/>
            <a:ext cx="2971800" cy="37650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623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
          <p:cNvPicPr>
            <a:picLocks noChangeAspect="1"/>
          </p:cNvPicPr>
          <p:nvPr/>
        </p:nvPicPr>
        <p:blipFill rotWithShape="1">
          <a:blip r:embed="rId2"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1904058" y="2119975"/>
            <a:ext cx="3796006" cy="2681881"/>
          </a:xfrm>
          <a:prstGeom prst="rect">
            <a:avLst/>
          </a:prstGeom>
        </p:spPr>
      </p:pic>
      <p:sp>
        <p:nvSpPr>
          <p:cNvPr id="3" name="Titre 2"/>
          <p:cNvSpPr>
            <a:spLocks noGrp="1"/>
          </p:cNvSpPr>
          <p:nvPr>
            <p:ph type="title"/>
          </p:nvPr>
        </p:nvSpPr>
        <p:spPr>
          <a:xfrm>
            <a:off x="1981200" y="133350"/>
            <a:ext cx="5638800" cy="417910"/>
          </a:xfrm>
        </p:spPr>
        <p:txBody>
          <a:bodyPr/>
          <a:lstStyle/>
          <a:p>
            <a:r>
              <a:rPr lang="fr-FR" dirty="0" smtClean="0"/>
              <a:t>The </a:t>
            </a:r>
            <a:r>
              <a:rPr lang="fr-FR" dirty="0" err="1" smtClean="0"/>
              <a:t>Filter</a:t>
            </a:r>
            <a:r>
              <a:rPr lang="fr-FR" dirty="0" smtClean="0"/>
              <a:t> Exchange System</a:t>
            </a:r>
            <a:endParaRPr lang="fr-FR" dirty="0"/>
          </a:p>
        </p:txBody>
      </p:sp>
      <p:pic>
        <p:nvPicPr>
          <p:cNvPr id="4" name="Espace réservé du contenu 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06793" y="652352"/>
            <a:ext cx="2673980" cy="3954318"/>
          </a:xfrm>
          <a:prstGeom prst="rect">
            <a:avLst/>
          </a:prstGeom>
          <a:noFill/>
          <a:ln w="9525">
            <a:noFill/>
            <a:miter lim="800000"/>
            <a:headEnd/>
            <a:tailEnd/>
          </a:ln>
        </p:spPr>
      </p:pic>
      <p:sp>
        <p:nvSpPr>
          <p:cNvPr id="7" name="Connecteur droit avec flèche 4"/>
          <p:cNvSpPr>
            <a:spLocks noChangeShapeType="1"/>
          </p:cNvSpPr>
          <p:nvPr/>
        </p:nvSpPr>
        <p:spPr bwMode="auto">
          <a:xfrm flipH="1">
            <a:off x="3503957" y="1011993"/>
            <a:ext cx="1890995" cy="55399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buClr>
                <a:srgbClr val="000000"/>
              </a:buClr>
              <a:buSzPct val="100000"/>
              <a:buFont typeface="Times New Roman" pitchFamily="16" charset="0"/>
              <a:buNone/>
              <a:defRPr/>
            </a:pPr>
            <a:endParaRPr lang="en-US" dirty="0">
              <a:latin typeface="+mn-lt"/>
              <a:ea typeface="MS PGothic" pitchFamily="32" charset="-128"/>
            </a:endParaRPr>
          </a:p>
        </p:txBody>
      </p:sp>
      <p:sp>
        <p:nvSpPr>
          <p:cNvPr id="8" name="Connecteur droit avec flèche 5"/>
          <p:cNvSpPr>
            <a:spLocks noChangeShapeType="1"/>
          </p:cNvSpPr>
          <p:nvPr/>
        </p:nvSpPr>
        <p:spPr bwMode="auto">
          <a:xfrm>
            <a:off x="5394952" y="1011993"/>
            <a:ext cx="1615448" cy="46073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buClr>
                <a:srgbClr val="000000"/>
              </a:buClr>
              <a:buSzPct val="100000"/>
              <a:buFont typeface="Times New Roman" pitchFamily="16" charset="0"/>
              <a:buNone/>
              <a:defRPr/>
            </a:pPr>
            <a:endParaRPr lang="en-US" dirty="0">
              <a:latin typeface="+mn-lt"/>
              <a:ea typeface="MS PGothic" pitchFamily="32" charset="-128"/>
            </a:endParaRPr>
          </a:p>
        </p:txBody>
      </p:sp>
      <p:sp>
        <p:nvSpPr>
          <p:cNvPr id="9" name="ZoneTexte 42"/>
          <p:cNvSpPr txBox="1">
            <a:spLocks noChangeArrowheads="1"/>
          </p:cNvSpPr>
          <p:nvPr/>
        </p:nvSpPr>
        <p:spPr bwMode="auto">
          <a:xfrm>
            <a:off x="4461904" y="4249987"/>
            <a:ext cx="1728872" cy="232509"/>
          </a:xfrm>
          <a:prstGeom prst="rect">
            <a:avLst/>
          </a:prstGeom>
          <a:solidFill>
            <a:srgbClr val="FFFF00"/>
          </a:solidFill>
          <a:ln w="9525">
            <a:solidFill>
              <a:schemeClr val="tx1"/>
            </a:solidFill>
            <a:miter lim="800000"/>
            <a:headEnd/>
            <a:tailEnd/>
          </a:ln>
          <a:extLst/>
        </p:spPr>
        <p:txBody>
          <a:bodyPr/>
          <a:lstStyle/>
          <a:p>
            <a:pPr algn="ctr" defTabSz="914400" eaLnBrk="1" hangingPunct="1">
              <a:defRPr/>
            </a:pPr>
            <a:r>
              <a:rPr lang="fr-FR" altLang="en-US" sz="900" b="1" dirty="0" err="1">
                <a:solidFill>
                  <a:srgbClr val="000000"/>
                </a:solidFill>
                <a:latin typeface="+mn-lt"/>
                <a:ea typeface="Calibri" pitchFamily="34" charset="0"/>
                <a:cs typeface="DokChampa" pitchFamily="34" charset="-34"/>
              </a:rPr>
              <a:t>Filter</a:t>
            </a:r>
            <a:r>
              <a:rPr lang="fr-FR" altLang="en-US" sz="900" b="1" dirty="0">
                <a:solidFill>
                  <a:srgbClr val="000000"/>
                </a:solidFill>
                <a:latin typeface="+mn-lt"/>
                <a:ea typeface="Calibri" pitchFamily="34" charset="0"/>
                <a:cs typeface="DokChampa" pitchFamily="34" charset="-34"/>
              </a:rPr>
              <a:t> </a:t>
            </a:r>
            <a:r>
              <a:rPr lang="fr-FR" altLang="en-US" sz="900" b="1" dirty="0" smtClean="0">
                <a:solidFill>
                  <a:srgbClr val="000000"/>
                </a:solidFill>
                <a:latin typeface="+mn-lt"/>
                <a:ea typeface="Calibri" pitchFamily="34" charset="0"/>
                <a:cs typeface="DokChampa" pitchFamily="34" charset="-34"/>
              </a:rPr>
              <a:t>at On-line position</a:t>
            </a:r>
            <a:endParaRPr lang="fr-FR" altLang="en-US" dirty="0">
              <a:solidFill>
                <a:schemeClr val="tx1"/>
              </a:solidFill>
              <a:latin typeface="+mn-lt"/>
              <a:ea typeface="MS PGothic" pitchFamily="32" charset="-128"/>
              <a:cs typeface="Arial" pitchFamily="34" charset="0"/>
            </a:endParaRPr>
          </a:p>
        </p:txBody>
      </p:sp>
      <p:sp>
        <p:nvSpPr>
          <p:cNvPr id="11" name="ZoneTexte 58"/>
          <p:cNvSpPr txBox="1">
            <a:spLocks noChangeArrowheads="1"/>
          </p:cNvSpPr>
          <p:nvPr/>
        </p:nvSpPr>
        <p:spPr bwMode="auto">
          <a:xfrm>
            <a:off x="4471442" y="3752533"/>
            <a:ext cx="1535351" cy="230101"/>
          </a:xfrm>
          <a:prstGeom prst="rect">
            <a:avLst/>
          </a:prstGeom>
          <a:solidFill>
            <a:srgbClr val="FFFF00"/>
          </a:solidFill>
          <a:ln w="9525">
            <a:solidFill>
              <a:srgbClr val="000000"/>
            </a:solidFill>
            <a:miter lim="800000"/>
            <a:headEnd/>
            <a:tailEnd/>
          </a:ln>
          <a:extLst/>
        </p:spPr>
        <p:txBody>
          <a:bodyPr/>
          <a:lstStyle/>
          <a:p>
            <a:pPr algn="ctr" defTabSz="914400" eaLnBrk="1" hangingPunct="1">
              <a:defRPr/>
            </a:pPr>
            <a:r>
              <a:rPr lang="en-US" altLang="en-US" sz="900" b="1" dirty="0">
                <a:solidFill>
                  <a:srgbClr val="000000"/>
                </a:solidFill>
                <a:latin typeface="+mn-lt"/>
                <a:ea typeface="Calibri" pitchFamily="34" charset="0"/>
                <a:cs typeface="DokChampa" pitchFamily="34" charset="-34"/>
              </a:rPr>
              <a:t>Off-line filters in carousel</a:t>
            </a:r>
            <a:endParaRPr lang="en-US" altLang="en-US" sz="900" b="1" dirty="0">
              <a:solidFill>
                <a:schemeClr val="tx1"/>
              </a:solidFill>
              <a:latin typeface="+mn-lt"/>
              <a:ea typeface="MS PGothic" pitchFamily="32" charset="-128"/>
              <a:cs typeface="Arial" pitchFamily="34" charset="0"/>
            </a:endParaRPr>
          </a:p>
        </p:txBody>
      </p:sp>
      <p:sp>
        <p:nvSpPr>
          <p:cNvPr id="12" name="Connecteur droit avec flèche 19"/>
          <p:cNvSpPr>
            <a:spLocks noChangeShapeType="1"/>
          </p:cNvSpPr>
          <p:nvPr/>
        </p:nvSpPr>
        <p:spPr bwMode="auto">
          <a:xfrm flipH="1" flipV="1">
            <a:off x="3305522" y="3168636"/>
            <a:ext cx="1165919" cy="67549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buClr>
                <a:srgbClr val="000000"/>
              </a:buClr>
              <a:buSzPct val="100000"/>
              <a:buFont typeface="Times New Roman" pitchFamily="16" charset="0"/>
              <a:buNone/>
              <a:defRPr/>
            </a:pPr>
            <a:endParaRPr lang="en-US">
              <a:latin typeface="+mn-lt"/>
              <a:ea typeface="MS PGothic" pitchFamily="32" charset="-128"/>
            </a:endParaRPr>
          </a:p>
        </p:txBody>
      </p:sp>
      <p:sp>
        <p:nvSpPr>
          <p:cNvPr id="20" name="Text Box 32"/>
          <p:cNvSpPr txBox="1">
            <a:spLocks noChangeArrowheads="1"/>
          </p:cNvSpPr>
          <p:nvPr/>
        </p:nvSpPr>
        <p:spPr bwMode="auto">
          <a:xfrm>
            <a:off x="8257851" y="2173508"/>
            <a:ext cx="809949" cy="276999"/>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Clr>
                <a:srgbClr val="000000"/>
              </a:buClr>
              <a:buSzPct val="100000"/>
              <a:buFont typeface="Times New Roman" pitchFamily="16" charset="0"/>
              <a:buNone/>
              <a:defRPr/>
            </a:pPr>
            <a:r>
              <a:rPr lang="fr-FR" sz="1200" b="1" dirty="0" err="1" smtClean="0">
                <a:latin typeface="+mn-lt"/>
                <a:ea typeface="MS PGothic" pitchFamily="32" charset="-128"/>
              </a:rPr>
              <a:t>Carousel</a:t>
            </a:r>
            <a:endParaRPr lang="fr-FR" sz="1200" b="1" dirty="0">
              <a:latin typeface="+mn-lt"/>
              <a:ea typeface="MS PGothic" pitchFamily="32" charset="-128"/>
            </a:endParaRPr>
          </a:p>
        </p:txBody>
      </p:sp>
      <p:sp>
        <p:nvSpPr>
          <p:cNvPr id="21" name="Line 33"/>
          <p:cNvSpPr>
            <a:spLocks noChangeShapeType="1"/>
          </p:cNvSpPr>
          <p:nvPr/>
        </p:nvSpPr>
        <p:spPr bwMode="auto">
          <a:xfrm flipH="1">
            <a:off x="7965423" y="2450507"/>
            <a:ext cx="742311" cy="64965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buSzPct val="100000"/>
              <a:buFont typeface="Times New Roman" pitchFamily="16" charset="0"/>
              <a:buNone/>
              <a:defRPr/>
            </a:pPr>
            <a:endParaRPr lang="fr-FR">
              <a:latin typeface="+mn-lt"/>
              <a:ea typeface="MS PGothic" pitchFamily="32" charset="-128"/>
            </a:endParaRPr>
          </a:p>
        </p:txBody>
      </p:sp>
      <p:sp>
        <p:nvSpPr>
          <p:cNvPr id="23" name="Line 36"/>
          <p:cNvSpPr>
            <a:spLocks noChangeShapeType="1"/>
          </p:cNvSpPr>
          <p:nvPr/>
        </p:nvSpPr>
        <p:spPr bwMode="auto">
          <a:xfrm flipH="1" flipV="1">
            <a:off x="3124415" y="3691449"/>
            <a:ext cx="1347027" cy="7091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buSzPct val="100000"/>
              <a:buFont typeface="Times New Roman" pitchFamily="16" charset="0"/>
              <a:buNone/>
              <a:defRPr/>
            </a:pPr>
            <a:endParaRPr lang="fr-FR">
              <a:latin typeface="+mn-lt"/>
              <a:ea typeface="MS PGothic" pitchFamily="32" charset="-128"/>
            </a:endParaRPr>
          </a:p>
        </p:txBody>
      </p:sp>
      <p:sp>
        <p:nvSpPr>
          <p:cNvPr id="24" name="Line 37"/>
          <p:cNvSpPr>
            <a:spLocks noChangeShapeType="1"/>
          </p:cNvSpPr>
          <p:nvPr/>
        </p:nvSpPr>
        <p:spPr bwMode="auto">
          <a:xfrm>
            <a:off x="6279013" y="2184720"/>
            <a:ext cx="309359" cy="45487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buSzPct val="100000"/>
              <a:buFont typeface="Times New Roman" pitchFamily="16" charset="0"/>
              <a:buNone/>
              <a:defRPr/>
            </a:pPr>
            <a:endParaRPr lang="fr-FR">
              <a:latin typeface="+mn-lt"/>
              <a:ea typeface="MS PGothic" pitchFamily="32" charset="-128"/>
            </a:endParaRPr>
          </a:p>
        </p:txBody>
      </p:sp>
      <p:sp>
        <p:nvSpPr>
          <p:cNvPr id="25" name="Text Box 38"/>
          <p:cNvSpPr txBox="1">
            <a:spLocks noChangeArrowheads="1"/>
          </p:cNvSpPr>
          <p:nvPr/>
        </p:nvSpPr>
        <p:spPr bwMode="auto">
          <a:xfrm>
            <a:off x="4768959" y="734994"/>
            <a:ext cx="1250841" cy="276999"/>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Clr>
                <a:srgbClr val="000000"/>
              </a:buClr>
              <a:buSzPct val="100000"/>
              <a:buFont typeface="Times New Roman" pitchFamily="16" charset="0"/>
              <a:buNone/>
              <a:defRPr/>
            </a:pPr>
            <a:r>
              <a:rPr lang="en-US" sz="1200" b="1" dirty="0" smtClean="0">
                <a:latin typeface="+mn-lt"/>
                <a:ea typeface="MS PGothic" pitchFamily="32" charset="-128"/>
              </a:rPr>
              <a:t>Filter Loader</a:t>
            </a:r>
            <a:endParaRPr lang="en-US" sz="1200" b="1" dirty="0">
              <a:latin typeface="+mn-lt"/>
              <a:ea typeface="MS PGothic" pitchFamily="32" charset="-128"/>
            </a:endParaRPr>
          </a:p>
        </p:txBody>
      </p:sp>
      <p:sp>
        <p:nvSpPr>
          <p:cNvPr id="26" name="Text Box 40"/>
          <p:cNvSpPr txBox="1">
            <a:spLocks noChangeArrowheads="1"/>
          </p:cNvSpPr>
          <p:nvPr/>
        </p:nvSpPr>
        <p:spPr bwMode="auto">
          <a:xfrm>
            <a:off x="4260334" y="1580168"/>
            <a:ext cx="1526433" cy="276999"/>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Clr>
                <a:srgbClr val="000000"/>
              </a:buClr>
              <a:buSzPct val="100000"/>
              <a:buFont typeface="Times New Roman" pitchFamily="16" charset="0"/>
              <a:buNone/>
              <a:defRPr/>
            </a:pPr>
            <a:r>
              <a:rPr lang="fr-FR" sz="1200" b="1">
                <a:latin typeface="+mn-lt"/>
                <a:ea typeface="MS PGothic" pitchFamily="32" charset="-128"/>
              </a:rPr>
              <a:t>Filter Control System</a:t>
            </a:r>
          </a:p>
        </p:txBody>
      </p:sp>
      <p:sp>
        <p:nvSpPr>
          <p:cNvPr id="27" name="Line 41"/>
          <p:cNvSpPr>
            <a:spLocks noChangeShapeType="1"/>
          </p:cNvSpPr>
          <p:nvPr/>
        </p:nvSpPr>
        <p:spPr bwMode="auto">
          <a:xfrm flipH="1">
            <a:off x="4247385" y="1857167"/>
            <a:ext cx="749123" cy="14329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buSzPct val="100000"/>
              <a:buFont typeface="Times New Roman" pitchFamily="16" charset="0"/>
              <a:buNone/>
              <a:defRPr/>
            </a:pPr>
            <a:endParaRPr lang="fr-FR">
              <a:latin typeface="+mn-lt"/>
              <a:ea typeface="MS PGothic" pitchFamily="32" charset="-128"/>
            </a:endParaRPr>
          </a:p>
        </p:txBody>
      </p:sp>
      <p:sp>
        <p:nvSpPr>
          <p:cNvPr id="29" name="Line 33"/>
          <p:cNvSpPr>
            <a:spLocks noChangeShapeType="1"/>
          </p:cNvSpPr>
          <p:nvPr/>
        </p:nvSpPr>
        <p:spPr bwMode="auto">
          <a:xfrm flipH="1">
            <a:off x="7268042" y="3548289"/>
            <a:ext cx="887249" cy="6618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Clr>
                <a:srgbClr val="000000"/>
              </a:buClr>
              <a:buSzPct val="100000"/>
              <a:buFont typeface="Times New Roman" pitchFamily="16" charset="0"/>
              <a:buNone/>
              <a:defRPr/>
            </a:pPr>
            <a:endParaRPr lang="fr-FR">
              <a:latin typeface="+mn-lt"/>
              <a:ea typeface="MS PGothic" pitchFamily="32" charset="-128"/>
            </a:endParaRPr>
          </a:p>
        </p:txBody>
      </p:sp>
      <p:sp>
        <p:nvSpPr>
          <p:cNvPr id="30" name="Text Box 35"/>
          <p:cNvSpPr txBox="1">
            <a:spLocks noChangeArrowheads="1"/>
          </p:cNvSpPr>
          <p:nvPr/>
        </p:nvSpPr>
        <p:spPr bwMode="auto">
          <a:xfrm>
            <a:off x="5709911" y="1917664"/>
            <a:ext cx="1170888" cy="276999"/>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Clr>
                <a:srgbClr val="000000"/>
              </a:buClr>
              <a:buSzPct val="100000"/>
              <a:buFont typeface="Times New Roman" pitchFamily="16" charset="0"/>
              <a:buNone/>
              <a:defRPr/>
            </a:pPr>
            <a:r>
              <a:rPr lang="fr-FR" sz="1200" b="1" dirty="0" smtClean="0">
                <a:solidFill>
                  <a:schemeClr val="tx2"/>
                </a:solidFill>
                <a:latin typeface="+mn-lt"/>
                <a:ea typeface="MS PGothic" pitchFamily="32" charset="-128"/>
              </a:rPr>
              <a:t>Auto Changer</a:t>
            </a:r>
            <a:endParaRPr lang="fr-FR" sz="1200" b="1" dirty="0">
              <a:solidFill>
                <a:schemeClr val="tx2"/>
              </a:solidFill>
              <a:latin typeface="+mn-lt"/>
              <a:ea typeface="MS PGothic" pitchFamily="32" charset="-128"/>
            </a:endParaRPr>
          </a:p>
        </p:txBody>
      </p:sp>
      <p:grpSp>
        <p:nvGrpSpPr>
          <p:cNvPr id="6" name="Groupe 22"/>
          <p:cNvGrpSpPr>
            <a:grpSpLocks noChangeAspect="1"/>
          </p:cNvGrpSpPr>
          <p:nvPr/>
        </p:nvGrpSpPr>
        <p:grpSpPr bwMode="auto">
          <a:xfrm>
            <a:off x="2660014" y="610884"/>
            <a:ext cx="844364" cy="2575596"/>
            <a:chOff x="2576" y="3574"/>
            <a:chExt cx="20935" cy="65110"/>
          </a:xfrm>
        </p:grpSpPr>
        <p:pic>
          <p:nvPicPr>
            <p:cNvPr id="14" name="Picture 2" descr="vue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76" y="3574"/>
              <a:ext cx="20935" cy="5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necteur droit avec flèche 14"/>
            <p:cNvSpPr>
              <a:spLocks noChangeShapeType="1"/>
            </p:cNvSpPr>
            <p:nvPr/>
          </p:nvSpPr>
          <p:spPr bwMode="auto">
            <a:xfrm flipH="1">
              <a:off x="4062" y="45468"/>
              <a:ext cx="231" cy="21034"/>
            </a:xfrm>
            <a:prstGeom prst="straightConnector1">
              <a:avLst/>
            </a:prstGeom>
            <a:noFill/>
            <a:ln w="9525">
              <a:solidFill>
                <a:srgbClr val="000000"/>
              </a:solidFill>
              <a:prstDash val="dash"/>
              <a:round/>
              <a:headEnd/>
              <a:tailEnd type="arrow" w="med" len="med"/>
            </a:ln>
            <a:extLst>
              <a:ext uri="{909E8E84-426E-40DD-AFC4-6F175D3DCCD1}">
                <a14:hiddenFill xmlns:a14="http://schemas.microsoft.com/office/drawing/2010/main">
                  <a:noFill/>
                </a14:hiddenFill>
              </a:ext>
            </a:extLst>
          </p:spPr>
          <p:txBody>
            <a:bodyPr/>
            <a:lstStyle/>
            <a:p>
              <a:pPr>
                <a:buClr>
                  <a:srgbClr val="000000"/>
                </a:buClr>
                <a:buSzPct val="100000"/>
                <a:buFont typeface="Times New Roman" pitchFamily="16" charset="0"/>
                <a:buNone/>
                <a:defRPr/>
              </a:pPr>
              <a:endParaRPr lang="en-US" dirty="0">
                <a:latin typeface="+mn-lt"/>
                <a:ea typeface="MS PGothic" pitchFamily="32" charset="-128"/>
              </a:endParaRPr>
            </a:p>
          </p:txBody>
        </p:sp>
        <p:sp>
          <p:nvSpPr>
            <p:cNvPr id="16" name="Connecteur droit avec flèche 15"/>
            <p:cNvSpPr>
              <a:spLocks noChangeShapeType="1"/>
            </p:cNvSpPr>
            <p:nvPr/>
          </p:nvSpPr>
          <p:spPr bwMode="auto">
            <a:xfrm flipH="1">
              <a:off x="22715" y="47155"/>
              <a:ext cx="29" cy="21529"/>
            </a:xfrm>
            <a:prstGeom prst="straightConnector1">
              <a:avLst/>
            </a:prstGeom>
            <a:noFill/>
            <a:ln w="9525">
              <a:solidFill>
                <a:srgbClr val="000000"/>
              </a:solidFill>
              <a:prstDash val="dash"/>
              <a:round/>
              <a:headEnd/>
              <a:tailEnd type="arrow" w="med" len="med"/>
            </a:ln>
            <a:extLst>
              <a:ext uri="{909E8E84-426E-40DD-AFC4-6F175D3DCCD1}">
                <a14:hiddenFill xmlns:a14="http://schemas.microsoft.com/office/drawing/2010/main">
                  <a:noFill/>
                </a14:hiddenFill>
              </a:ext>
            </a:extLst>
          </p:spPr>
          <p:txBody>
            <a:bodyPr/>
            <a:lstStyle/>
            <a:p>
              <a:pPr>
                <a:buClr>
                  <a:srgbClr val="000000"/>
                </a:buClr>
                <a:buSzPct val="100000"/>
                <a:buFont typeface="Times New Roman" pitchFamily="16" charset="0"/>
                <a:buNone/>
                <a:defRPr/>
              </a:pPr>
              <a:endParaRPr lang="en-US" dirty="0">
                <a:latin typeface="+mn-lt"/>
                <a:ea typeface="MS PGothic" pitchFamily="32" charset="-128"/>
              </a:endParaRPr>
            </a:p>
          </p:txBody>
        </p:sp>
      </p:grpSp>
      <p:pic>
        <p:nvPicPr>
          <p:cNvPr id="33" name="Picture 2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1440" y="2324491"/>
            <a:ext cx="1566476" cy="134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Down Arrow 15"/>
          <p:cNvSpPr/>
          <p:nvPr/>
        </p:nvSpPr>
        <p:spPr>
          <a:xfrm rot="16200000">
            <a:off x="1519015" y="2477850"/>
            <a:ext cx="172045" cy="1209525"/>
          </a:xfrm>
          <a:prstGeom prst="downArrow">
            <a:avLst>
              <a:gd name="adj1" fmla="val 50000"/>
              <a:gd name="adj2" fmla="val 50000"/>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pic>
        <p:nvPicPr>
          <p:cNvPr id="35" name="Picture 2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5656" y="773474"/>
            <a:ext cx="1926431" cy="11441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951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smtClean="0"/>
              <a:t>Overview</a:t>
            </a:r>
            <a:endParaRPr lang="fr-FR" dirty="0"/>
          </a:p>
        </p:txBody>
      </p:sp>
      <p:graphicFrame>
        <p:nvGraphicFramePr>
          <p:cNvPr id="4" name="Group 132"/>
          <p:cNvGraphicFramePr>
            <a:graphicFrameLocks/>
          </p:cNvGraphicFramePr>
          <p:nvPr>
            <p:extLst/>
          </p:nvPr>
        </p:nvGraphicFramePr>
        <p:xfrm>
          <a:off x="990600" y="2876550"/>
          <a:ext cx="3652398" cy="1905000"/>
        </p:xfrm>
        <a:graphic>
          <a:graphicData uri="http://schemas.openxmlformats.org/drawingml/2006/table">
            <a:tbl>
              <a:tblPr/>
              <a:tblGrid>
                <a:gridCol w="3652398">
                  <a:extLst>
                    <a:ext uri="{9D8B030D-6E8A-4147-A177-3AD203B41FA5}">
                      <a16:colId xmlns:a16="http://schemas.microsoft.com/office/drawing/2014/main" val="20000"/>
                    </a:ext>
                  </a:extLst>
                </a:gridCol>
              </a:tblGrid>
              <a:tr h="7092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charset="0"/>
                          <a:cs typeface="Times New Roman" pitchFamily="18" charset="0"/>
                        </a:rPr>
                        <a:t>Filter Loader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bg1"/>
                          </a:solidFill>
                          <a:effectLst/>
                          <a:latin typeface="Arial" charset="0"/>
                          <a:cs typeface="Times New Roman" pitchFamily="18" charset="0"/>
                        </a:rPr>
                        <a:t>(</a:t>
                      </a:r>
                      <a:r>
                        <a:rPr lang="fr-FR" sz="1200" dirty="0" smtClean="0">
                          <a:solidFill>
                            <a:schemeClr val="bg1"/>
                          </a:solidFill>
                        </a:rPr>
                        <a:t>3.06.03.02)</a:t>
                      </a:r>
                    </a:p>
                  </a:txBody>
                  <a:tcPr marL="45720" marR="45720" marT="45701" marB="45701"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4952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99"/>
                          </a:solidFill>
                          <a:effectLst/>
                          <a:latin typeface="Arial" charset="0"/>
                        </a:rPr>
                        <a:t>Extract/insert a </a:t>
                      </a:r>
                      <a:r>
                        <a:rPr kumimoji="0" lang="en-US" sz="1050" b="1" i="0" u="none" strike="noStrike" cap="none" normalizeH="0" baseline="0" dirty="0" smtClean="0">
                          <a:ln>
                            <a:noFill/>
                          </a:ln>
                          <a:solidFill>
                            <a:srgbClr val="000099"/>
                          </a:solidFill>
                          <a:effectLst/>
                          <a:latin typeface="Arial" charset="0"/>
                        </a:rPr>
                        <a:t>filter</a:t>
                      </a:r>
                      <a:r>
                        <a:rPr kumimoji="0" lang="en-US" sz="1100" b="1" i="0" u="none" strike="noStrike" cap="none" normalizeH="0" baseline="0" dirty="0" smtClean="0">
                          <a:ln>
                            <a:noFill/>
                          </a:ln>
                          <a:solidFill>
                            <a:srgbClr val="000099"/>
                          </a:solidFill>
                          <a:effectLst/>
                          <a:latin typeface="Arial" charset="0"/>
                        </a:rPr>
                        <a:t> from/into the Camera</a:t>
                      </a:r>
                    </a:p>
                  </a:txBody>
                  <a:tcPr marL="45720" marR="45720"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004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99"/>
                          </a:solidFill>
                          <a:effectLst/>
                          <a:latin typeface="Arial" charset="0"/>
                        </a:rPr>
                        <a:t>Provide a clean environment for the Filter handling and storage</a:t>
                      </a:r>
                    </a:p>
                  </a:txBody>
                  <a:tcPr marL="45720" marR="45720"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5" name="Group 134"/>
          <p:cNvGraphicFramePr>
            <a:graphicFrameLocks/>
          </p:cNvGraphicFramePr>
          <p:nvPr>
            <p:extLst/>
          </p:nvPr>
        </p:nvGraphicFramePr>
        <p:xfrm>
          <a:off x="6301062" y="3139412"/>
          <a:ext cx="2663551" cy="1610933"/>
        </p:xfrm>
        <a:graphic>
          <a:graphicData uri="http://schemas.openxmlformats.org/drawingml/2006/table">
            <a:tbl>
              <a:tblPr/>
              <a:tblGrid>
                <a:gridCol w="2663551">
                  <a:extLst>
                    <a:ext uri="{9D8B030D-6E8A-4147-A177-3AD203B41FA5}">
                      <a16:colId xmlns:a16="http://schemas.microsoft.com/office/drawing/2014/main" val="20000"/>
                    </a:ext>
                  </a:extLst>
                </a:gridCol>
              </a:tblGrid>
              <a:tr h="6187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cs typeface="Times New Roman" pitchFamily="18" charset="0"/>
                        </a:rPr>
                        <a:t>Carousel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smtClean="0">
                          <a:ln>
                            <a:noFill/>
                          </a:ln>
                          <a:solidFill>
                            <a:schemeClr val="bg1"/>
                          </a:solidFill>
                          <a:effectLst/>
                          <a:latin typeface="Arial" charset="0"/>
                          <a:cs typeface="Times New Roman" pitchFamily="18" charset="0"/>
                        </a:rPr>
                        <a:t>(</a:t>
                      </a:r>
                      <a:r>
                        <a:rPr lang="fr-FR" sz="1050" dirty="0" smtClean="0">
                          <a:solidFill>
                            <a:schemeClr val="bg1"/>
                          </a:solidFill>
                        </a:rPr>
                        <a:t>3.06.03.03)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bg1"/>
                        </a:solidFill>
                        <a:effectLst/>
                        <a:latin typeface="Arial" charset="0"/>
                      </a:endParaRPr>
                    </a:p>
                  </a:txBody>
                  <a:tcPr marL="45721" marR="45721" marT="45737" marB="45737"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4961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99"/>
                          </a:solidFill>
                          <a:effectLst/>
                          <a:latin typeface="Arial" charset="0"/>
                        </a:rPr>
                        <a:t>Keep available from 1 to 5 filters</a:t>
                      </a:r>
                    </a:p>
                  </a:txBody>
                  <a:tcPr marL="45721" marR="45721"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961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99"/>
                          </a:solidFill>
                          <a:effectLst/>
                          <a:latin typeface="Arial" charset="0"/>
                        </a:rPr>
                        <a:t>Move a filter To/From the Hand-Off position with the Auto Changer</a:t>
                      </a:r>
                    </a:p>
                  </a:txBody>
                  <a:tcPr marL="45721" marR="45721"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6" name="Group 133"/>
          <p:cNvGraphicFramePr>
            <a:graphicFrameLocks/>
          </p:cNvGraphicFramePr>
          <p:nvPr>
            <p:extLst/>
          </p:nvPr>
        </p:nvGraphicFramePr>
        <p:xfrm>
          <a:off x="3581401" y="668319"/>
          <a:ext cx="2514599" cy="2128553"/>
        </p:xfrm>
        <a:graphic>
          <a:graphicData uri="http://schemas.openxmlformats.org/drawingml/2006/table">
            <a:tbl>
              <a:tblPr/>
              <a:tblGrid>
                <a:gridCol w="2514599">
                  <a:extLst>
                    <a:ext uri="{9D8B030D-6E8A-4147-A177-3AD203B41FA5}">
                      <a16:colId xmlns:a16="http://schemas.microsoft.com/office/drawing/2014/main" val="20000"/>
                    </a:ext>
                  </a:extLst>
                </a:gridCol>
              </a:tblGrid>
              <a:tr h="4771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bg1"/>
                          </a:solidFill>
                          <a:effectLst/>
                          <a:latin typeface="Arial" charset="0"/>
                          <a:cs typeface="Times New Roman" pitchFamily="18" charset="0"/>
                        </a:rPr>
                        <a:t>Auto Changer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smtClean="0">
                          <a:ln>
                            <a:noFill/>
                          </a:ln>
                          <a:solidFill>
                            <a:schemeClr val="bg1"/>
                          </a:solidFill>
                          <a:effectLst/>
                          <a:latin typeface="Arial" charset="0"/>
                          <a:cs typeface="Times New Roman" pitchFamily="18" charset="0"/>
                        </a:rPr>
                        <a:t>(</a:t>
                      </a:r>
                      <a:r>
                        <a:rPr lang="fr-FR" sz="1050" dirty="0" smtClean="0">
                          <a:solidFill>
                            <a:schemeClr val="bg1"/>
                          </a:solidFill>
                        </a:rPr>
                        <a:t>3.06.03.01)</a:t>
                      </a:r>
                    </a:p>
                  </a:txBody>
                  <a:tcPr marL="45748" marR="45748" marT="45730" marB="45730"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extLst>
                  <a:ext uri="{0D108BD9-81ED-4DB2-BD59-A6C34878D82A}">
                    <a16:rowId xmlns:a16="http://schemas.microsoft.com/office/drawing/2014/main" val="10000"/>
                  </a:ext>
                </a:extLst>
              </a:tr>
              <a:tr h="3796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99"/>
                          </a:solidFill>
                          <a:effectLst/>
                          <a:latin typeface="Arial" charset="0"/>
                        </a:rPr>
                        <a:t>Hold the filter in the Field view</a:t>
                      </a:r>
                    </a:p>
                  </a:txBody>
                  <a:tcPr marL="45748" marR="45748"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219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99"/>
                          </a:solidFill>
                          <a:effectLst/>
                          <a:latin typeface="Arial" charset="0"/>
                        </a:rPr>
                        <a:t>Move the Filter to/from the Hand-off position with the carousel</a:t>
                      </a:r>
                    </a:p>
                  </a:txBody>
                  <a:tcPr marL="45748" marR="45748"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497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99"/>
                          </a:solidFill>
                          <a:effectLst/>
                          <a:latin typeface="Arial" charset="0"/>
                        </a:rPr>
                        <a:t>Move the filter to/from the Hand-Off position with the Loader</a:t>
                      </a:r>
                    </a:p>
                  </a:txBody>
                  <a:tcPr marL="45748" marR="45748"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42998" y="2876550"/>
            <a:ext cx="145300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01062" y="668319"/>
            <a:ext cx="2663551" cy="247109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0600" y="670293"/>
            <a:ext cx="2590801" cy="2126580"/>
          </a:xfrm>
          <a:prstGeom prst="rect">
            <a:avLst/>
          </a:prstGeom>
          <a:ln>
            <a:solidFill>
              <a:schemeClr val="tx1"/>
            </a:solidFill>
          </a:ln>
        </p:spPr>
      </p:pic>
    </p:spTree>
    <p:extLst>
      <p:ext uri="{BB962C8B-B14F-4D97-AF65-F5344CB8AC3E}">
        <p14:creationId xmlns:p14="http://schemas.microsoft.com/office/powerpoint/2010/main" val="3382639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sz="2000" dirty="0" err="1"/>
              <a:t>Filter</a:t>
            </a:r>
            <a:r>
              <a:rPr lang="fr-FR" sz="2000" dirty="0"/>
              <a:t> Control System </a:t>
            </a:r>
            <a:br>
              <a:rPr lang="fr-FR" sz="2000" dirty="0"/>
            </a:br>
            <a:r>
              <a:rPr lang="fr-FR" sz="2000" dirty="0"/>
              <a:t>and Camera Control System </a:t>
            </a:r>
            <a:r>
              <a:rPr lang="fr-FR" sz="2000" dirty="0" err="1"/>
              <a:t>Overview</a:t>
            </a:r>
            <a:endParaRPr lang="fr-FR" sz="2000" dirty="0"/>
          </a:p>
        </p:txBody>
      </p:sp>
      <p:pic>
        <p:nvPicPr>
          <p:cNvPr id="4" name="Espace réservé du contenu 5" descr="CCS_System_Description.png"/>
          <p:cNvPicPr>
            <a:picLocks noChangeAspect="1"/>
          </p:cNvPicPr>
          <p:nvPr/>
        </p:nvPicPr>
        <p:blipFill>
          <a:blip r:embed="rId2" cstate="screen">
            <a:extLst>
              <a:ext uri="{28A0092B-C50C-407E-A947-70E740481C1C}">
                <a14:useLocalDpi xmlns:a14="http://schemas.microsoft.com/office/drawing/2010/main"/>
              </a:ext>
            </a:extLst>
          </a:blip>
          <a:srcRect b="-362"/>
          <a:stretch>
            <a:fillRect/>
          </a:stretch>
        </p:blipFill>
        <p:spPr bwMode="auto">
          <a:xfrm>
            <a:off x="1447800" y="666750"/>
            <a:ext cx="6858000" cy="35411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1447801" y="4248150"/>
            <a:ext cx="6858000" cy="584775"/>
          </a:xfrm>
          <a:prstGeom prst="rect">
            <a:avLst/>
          </a:prstGeom>
          <a:noFill/>
        </p:spPr>
        <p:txBody>
          <a:bodyPr wrap="square" rtlCol="0">
            <a:spAutoFit/>
          </a:bodyPr>
          <a:lstStyle/>
          <a:p>
            <a:r>
              <a:rPr lang="en-US" sz="1600" b="1" dirty="0" smtClean="0">
                <a:solidFill>
                  <a:srgbClr val="0070C0"/>
                </a:solidFill>
              </a:rPr>
              <a:t>The Filter Control System is a module of the Camera Control System. It was designed at the same time and with the same tools.</a:t>
            </a:r>
            <a:endParaRPr lang="en-US" sz="1600" b="1" dirty="0">
              <a:solidFill>
                <a:srgbClr val="0070C0"/>
              </a:solidFill>
            </a:endParaRPr>
          </a:p>
        </p:txBody>
      </p:sp>
    </p:spTree>
    <p:extLst>
      <p:ext uri="{BB962C8B-B14F-4D97-AF65-F5344CB8AC3E}">
        <p14:creationId xmlns:p14="http://schemas.microsoft.com/office/powerpoint/2010/main" val="378843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3584077" y="666750"/>
            <a:ext cx="3350123" cy="3982640"/>
          </a:xfrm>
        </p:spPr>
        <p:txBody>
          <a:bodyPr/>
          <a:lstStyle/>
          <a:p>
            <a:pPr algn="ctr">
              <a:buClr>
                <a:srgbClr val="000000"/>
              </a:buClr>
              <a:buSzPct val="100000"/>
              <a:buFont typeface="Times New Roman" pitchFamily="18" charset="0"/>
              <a:buNone/>
            </a:pPr>
            <a:r>
              <a:rPr lang="en-US" altLang="fr-FR" sz="1100" b="1" u="sng" dirty="0" smtClean="0">
                <a:solidFill>
                  <a:schemeClr val="tx1"/>
                </a:solidFill>
                <a:latin typeface="Calibri" pitchFamily="34" charset="0"/>
              </a:rPr>
              <a:t>Verification and Validation</a:t>
            </a:r>
          </a:p>
          <a:p>
            <a:pPr algn="ctr">
              <a:buClr>
                <a:srgbClr val="000000"/>
              </a:buClr>
              <a:buSzPct val="100000"/>
              <a:buFont typeface="Times New Roman" pitchFamily="18" charset="0"/>
              <a:buNone/>
            </a:pPr>
            <a:endParaRPr lang="en-US" altLang="fr-FR" sz="1100" b="1" u="sng" dirty="0" smtClean="0">
              <a:solidFill>
                <a:schemeClr val="tx1"/>
              </a:solidFill>
              <a:latin typeface="Calibri" pitchFamily="34" charset="0"/>
            </a:endParaRPr>
          </a:p>
          <a:p>
            <a:pPr marL="0" indent="0">
              <a:buClr>
                <a:srgbClr val="000000"/>
              </a:buClr>
              <a:buSzPct val="100000"/>
              <a:buFont typeface="Times New Roman" pitchFamily="18" charset="0"/>
              <a:buNone/>
            </a:pPr>
            <a:r>
              <a:rPr lang="en-US" altLang="fr-FR" sz="1100" b="1" dirty="0" smtClean="0">
                <a:solidFill>
                  <a:schemeClr val="tx1"/>
                </a:solidFill>
                <a:latin typeface="Calibri" pitchFamily="34" charset="0"/>
              </a:rPr>
              <a:t>The set-up is composed of a full scale prototype of each sub-system and a Camera Simulator (Test Bench)</a:t>
            </a:r>
          </a:p>
          <a:p>
            <a:pPr algn="ctr">
              <a:buClr>
                <a:srgbClr val="000000"/>
              </a:buClr>
              <a:buSzPct val="100000"/>
              <a:buFont typeface="Times New Roman" pitchFamily="18" charset="0"/>
              <a:buNone/>
            </a:pPr>
            <a:endParaRPr lang="en-US" altLang="fr-FR" sz="1100" b="1" u="sng" dirty="0" smtClean="0">
              <a:solidFill>
                <a:schemeClr val="tx1"/>
              </a:solidFill>
              <a:latin typeface="Calibri" pitchFamily="34" charset="0"/>
            </a:endParaRPr>
          </a:p>
          <a:p>
            <a:pPr>
              <a:buClr>
                <a:srgbClr val="000000"/>
              </a:buClr>
              <a:buSzPct val="100000"/>
              <a:buFont typeface="Times New Roman" pitchFamily="18" charset="0"/>
              <a:buNone/>
            </a:pPr>
            <a:r>
              <a:rPr lang="en-US" altLang="fr-FR" sz="1100" b="1" u="sng" dirty="0" smtClean="0">
                <a:solidFill>
                  <a:schemeClr val="tx1"/>
                </a:solidFill>
                <a:latin typeface="Calibri" pitchFamily="34" charset="0"/>
              </a:rPr>
              <a:t>First </a:t>
            </a:r>
            <a:r>
              <a:rPr lang="en-US" altLang="fr-FR" sz="1100" b="1" u="sng" dirty="0">
                <a:solidFill>
                  <a:schemeClr val="tx1"/>
                </a:solidFill>
                <a:latin typeface="Calibri" pitchFamily="34" charset="0"/>
              </a:rPr>
              <a:t>Step : </a:t>
            </a:r>
            <a:r>
              <a:rPr lang="en-US" altLang="fr-FR" sz="1100" b="1" u="sng" dirty="0" smtClean="0">
                <a:solidFill>
                  <a:schemeClr val="tx1"/>
                </a:solidFill>
                <a:latin typeface="Calibri" pitchFamily="34" charset="0"/>
              </a:rPr>
              <a:t>Assembly (Complete)</a:t>
            </a:r>
            <a:endParaRPr lang="en-US" altLang="fr-FR" sz="1100" b="1" u="sng" dirty="0">
              <a:latin typeface="Calibri" pitchFamily="34" charset="0"/>
            </a:endParaRPr>
          </a:p>
          <a:p>
            <a:pPr marL="0" indent="0">
              <a:buClr>
                <a:srgbClr val="000000"/>
              </a:buClr>
              <a:buSzPct val="100000"/>
              <a:buFont typeface="Times New Roman" pitchFamily="18" charset="0"/>
              <a:buNone/>
            </a:pPr>
            <a:r>
              <a:rPr lang="en-US" altLang="fr-FR" sz="1100" b="1" dirty="0">
                <a:solidFill>
                  <a:srgbClr val="0070C0"/>
                </a:solidFill>
                <a:latin typeface="Calibri" pitchFamily="34" charset="0"/>
              </a:rPr>
              <a:t>Assembly and adjustment of the complete Filter </a:t>
            </a:r>
            <a:r>
              <a:rPr lang="en-US" altLang="fr-FR" sz="1100" b="1" dirty="0" smtClean="0">
                <a:solidFill>
                  <a:srgbClr val="0070C0"/>
                </a:solidFill>
                <a:latin typeface="Calibri" pitchFamily="34" charset="0"/>
              </a:rPr>
              <a:t>Exchange System</a:t>
            </a:r>
            <a:endParaRPr lang="en-US" altLang="fr-FR" sz="1100" b="1" dirty="0">
              <a:solidFill>
                <a:srgbClr val="0070C0"/>
              </a:solidFill>
              <a:latin typeface="Calibri" pitchFamily="34" charset="0"/>
            </a:endParaRPr>
          </a:p>
          <a:p>
            <a:pPr>
              <a:buClr>
                <a:srgbClr val="000000"/>
              </a:buClr>
              <a:buSzPct val="100000"/>
              <a:buFont typeface="Times New Roman" pitchFamily="18" charset="0"/>
              <a:buNone/>
            </a:pPr>
            <a:endParaRPr lang="en-US" altLang="fr-FR" sz="1100" b="1" dirty="0">
              <a:solidFill>
                <a:schemeClr val="tx1"/>
              </a:solidFill>
              <a:latin typeface="Calibri" pitchFamily="34" charset="0"/>
            </a:endParaRPr>
          </a:p>
          <a:p>
            <a:pPr>
              <a:buClr>
                <a:srgbClr val="000000"/>
              </a:buClr>
              <a:buSzPct val="100000"/>
              <a:buFont typeface="Times New Roman" pitchFamily="18" charset="0"/>
              <a:buNone/>
            </a:pPr>
            <a:r>
              <a:rPr lang="en-US" altLang="fr-FR" sz="1100" b="1" u="sng" dirty="0">
                <a:solidFill>
                  <a:schemeClr val="tx1"/>
                </a:solidFill>
                <a:latin typeface="Calibri" pitchFamily="34" charset="0"/>
              </a:rPr>
              <a:t>Second Step : Function Tests </a:t>
            </a:r>
            <a:r>
              <a:rPr lang="en-US" altLang="fr-FR" sz="1100" b="1" u="sng" dirty="0" smtClean="0">
                <a:solidFill>
                  <a:schemeClr val="tx1"/>
                </a:solidFill>
                <a:latin typeface="Calibri" pitchFamily="34" charset="0"/>
              </a:rPr>
              <a:t>(Complete in </a:t>
            </a:r>
            <a:r>
              <a:rPr lang="en-US" altLang="fr-FR" sz="1100" b="1" u="sng" dirty="0" smtClean="0">
                <a:solidFill>
                  <a:schemeClr val="tx1"/>
                </a:solidFill>
                <a:latin typeface="Calibri" pitchFamily="34" charset="0"/>
              </a:rPr>
              <a:t>Sep</a:t>
            </a:r>
            <a:r>
              <a:rPr lang="en-US" altLang="fr-FR" sz="1100" b="1" u="sng" dirty="0" smtClean="0">
                <a:solidFill>
                  <a:schemeClr val="tx1"/>
                </a:solidFill>
                <a:latin typeface="Calibri" pitchFamily="34" charset="0"/>
              </a:rPr>
              <a:t> </a:t>
            </a:r>
            <a:r>
              <a:rPr lang="en-US" altLang="fr-FR" sz="1100" b="1" u="sng" dirty="0" smtClean="0">
                <a:solidFill>
                  <a:schemeClr val="tx1"/>
                </a:solidFill>
                <a:latin typeface="Calibri" pitchFamily="34" charset="0"/>
              </a:rPr>
              <a:t>2019)</a:t>
            </a:r>
            <a:endParaRPr lang="en-US" altLang="fr-FR" sz="1100" b="1" u="sng" dirty="0">
              <a:latin typeface="Calibri" pitchFamily="34" charset="0"/>
            </a:endParaRPr>
          </a:p>
          <a:p>
            <a:pPr marL="0" indent="0">
              <a:buClr>
                <a:srgbClr val="000000"/>
              </a:buClr>
              <a:buSzPct val="100000"/>
              <a:buFont typeface="Times New Roman" pitchFamily="18" charset="0"/>
              <a:buNone/>
            </a:pPr>
            <a:r>
              <a:rPr lang="en-US" altLang="fr-FR" sz="1100" b="1" dirty="0">
                <a:solidFill>
                  <a:srgbClr val="0070C0"/>
                </a:solidFill>
                <a:latin typeface="Calibri" pitchFamily="34" charset="0"/>
              </a:rPr>
              <a:t>Mechanisms, instrumentation, Control System and Protection system.</a:t>
            </a:r>
          </a:p>
          <a:p>
            <a:pPr marL="0" indent="0">
              <a:buClr>
                <a:srgbClr val="000000"/>
              </a:buClr>
              <a:buSzPct val="100000"/>
              <a:buFont typeface="Times New Roman" pitchFamily="18" charset="0"/>
              <a:buNone/>
            </a:pPr>
            <a:r>
              <a:rPr lang="en-US" altLang="fr-FR" sz="1100" b="1" dirty="0">
                <a:solidFill>
                  <a:srgbClr val="0070C0"/>
                </a:solidFill>
                <a:latin typeface="Calibri" pitchFamily="34" charset="0"/>
              </a:rPr>
              <a:t>On all the angular positions and with all the filter </a:t>
            </a:r>
            <a:r>
              <a:rPr lang="en-US" altLang="fr-FR" sz="1100" b="1" dirty="0" smtClean="0">
                <a:solidFill>
                  <a:srgbClr val="0070C0"/>
                </a:solidFill>
                <a:latin typeface="Calibri" pitchFamily="34" charset="0"/>
              </a:rPr>
              <a:t>combinations (+ </a:t>
            </a:r>
            <a:r>
              <a:rPr lang="en-US" altLang="fr-FR" sz="1100" b="1" dirty="0">
                <a:solidFill>
                  <a:srgbClr val="0070C0"/>
                </a:solidFill>
                <a:latin typeface="Calibri" pitchFamily="34" charset="0"/>
              </a:rPr>
              <a:t>test load)</a:t>
            </a:r>
          </a:p>
          <a:p>
            <a:pPr>
              <a:buClr>
                <a:srgbClr val="000000"/>
              </a:buClr>
              <a:buSzPct val="100000"/>
              <a:buFont typeface="Times New Roman" pitchFamily="18" charset="0"/>
              <a:buNone/>
            </a:pPr>
            <a:endParaRPr lang="en-US" altLang="fr-FR" sz="1100" b="1" dirty="0">
              <a:solidFill>
                <a:schemeClr val="tx1"/>
              </a:solidFill>
              <a:latin typeface="Calibri" pitchFamily="34" charset="0"/>
            </a:endParaRPr>
          </a:p>
          <a:p>
            <a:pPr>
              <a:buClr>
                <a:srgbClr val="000000"/>
              </a:buClr>
              <a:buSzPct val="100000"/>
              <a:buFont typeface="Times New Roman" pitchFamily="18" charset="0"/>
              <a:buNone/>
            </a:pPr>
            <a:r>
              <a:rPr lang="en-US" altLang="fr-FR" sz="1100" b="1" u="sng" dirty="0">
                <a:solidFill>
                  <a:schemeClr val="tx1"/>
                </a:solidFill>
                <a:latin typeface="Calibri" pitchFamily="34" charset="0"/>
              </a:rPr>
              <a:t>Third Step : Long-duration </a:t>
            </a:r>
            <a:r>
              <a:rPr lang="en-US" altLang="fr-FR" sz="1100" b="1" u="sng" dirty="0" smtClean="0">
                <a:solidFill>
                  <a:schemeClr val="tx1"/>
                </a:solidFill>
                <a:latin typeface="Calibri" pitchFamily="34" charset="0"/>
              </a:rPr>
              <a:t>Test </a:t>
            </a:r>
          </a:p>
          <a:p>
            <a:pPr>
              <a:buClr>
                <a:srgbClr val="000000"/>
              </a:buClr>
              <a:buSzPct val="100000"/>
              <a:buFont typeface="Times New Roman" pitchFamily="18" charset="0"/>
              <a:buNone/>
            </a:pPr>
            <a:r>
              <a:rPr lang="en-US" altLang="fr-FR" sz="1100" b="1" u="sng" dirty="0" smtClean="0">
                <a:solidFill>
                  <a:schemeClr val="tx1"/>
                </a:solidFill>
                <a:latin typeface="Calibri" pitchFamily="34" charset="0"/>
              </a:rPr>
              <a:t>(Results expected in 2020)</a:t>
            </a:r>
            <a:endParaRPr lang="en-US" altLang="fr-FR" sz="1100" b="1" u="sng" dirty="0">
              <a:solidFill>
                <a:schemeClr val="tx1"/>
              </a:solidFill>
              <a:latin typeface="Calibri" pitchFamily="34" charset="0"/>
            </a:endParaRPr>
          </a:p>
          <a:p>
            <a:pPr>
              <a:buClr>
                <a:srgbClr val="000000"/>
              </a:buClr>
              <a:buSzPct val="100000"/>
              <a:buFont typeface="Times New Roman" pitchFamily="18" charset="0"/>
              <a:buNone/>
            </a:pPr>
            <a:r>
              <a:rPr lang="en-US" altLang="fr-FR" sz="1100" b="1" dirty="0">
                <a:solidFill>
                  <a:srgbClr val="0070C0"/>
                </a:solidFill>
                <a:latin typeface="Calibri" pitchFamily="34" charset="0"/>
              </a:rPr>
              <a:t>Cycling Behavior</a:t>
            </a:r>
          </a:p>
          <a:p>
            <a:pPr>
              <a:buClr>
                <a:srgbClr val="000000"/>
              </a:buClr>
              <a:buSzPct val="100000"/>
              <a:buFont typeface="Times New Roman" pitchFamily="18" charset="0"/>
              <a:buNone/>
            </a:pPr>
            <a:r>
              <a:rPr lang="en-US" altLang="fr-FR" sz="1100" b="1" dirty="0">
                <a:solidFill>
                  <a:srgbClr val="0070C0"/>
                </a:solidFill>
                <a:latin typeface="Calibri" pitchFamily="34" charset="0"/>
              </a:rPr>
              <a:t>Contamination </a:t>
            </a:r>
          </a:p>
          <a:p>
            <a:pPr>
              <a:buClr>
                <a:srgbClr val="000000"/>
              </a:buClr>
              <a:buSzPct val="100000"/>
              <a:buFont typeface="Times New Roman" pitchFamily="18" charset="0"/>
              <a:buNone/>
            </a:pPr>
            <a:r>
              <a:rPr lang="en-US" altLang="fr-FR" sz="1100" b="1" dirty="0">
                <a:solidFill>
                  <a:srgbClr val="0070C0"/>
                </a:solidFill>
                <a:latin typeface="Calibri" pitchFamily="34" charset="0"/>
              </a:rPr>
              <a:t>Maintenance</a:t>
            </a:r>
          </a:p>
          <a:p>
            <a:pPr marL="0" indent="0">
              <a:buNone/>
            </a:pPr>
            <a:endParaRPr lang="fr-FR" sz="1200" dirty="0"/>
          </a:p>
        </p:txBody>
      </p:sp>
      <p:sp>
        <p:nvSpPr>
          <p:cNvPr id="3" name="Titre 2"/>
          <p:cNvSpPr>
            <a:spLocks noGrp="1"/>
          </p:cNvSpPr>
          <p:nvPr>
            <p:ph type="title"/>
          </p:nvPr>
        </p:nvSpPr>
        <p:spPr/>
        <p:txBody>
          <a:bodyPr/>
          <a:lstStyle/>
          <a:p>
            <a:r>
              <a:rPr lang="en-US" altLang="fr-FR" dirty="0" smtClean="0"/>
              <a:t>Full Scale Prototypes and Test Bench</a:t>
            </a:r>
            <a:endParaRPr lang="en-US" dirty="0"/>
          </a:p>
        </p:txBody>
      </p:sp>
      <p:pic>
        <p:nvPicPr>
          <p:cNvPr id="4" name="Imag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9281" y="874746"/>
            <a:ext cx="3444796" cy="3566648"/>
          </a:xfrm>
          <a:prstGeom prst="rect">
            <a:avLst/>
          </a:prstGeom>
          <a:ln>
            <a:solidFill>
              <a:schemeClr val="tx1"/>
            </a:solidFill>
          </a:ln>
        </p:spPr>
      </p:pic>
      <p:pic>
        <p:nvPicPr>
          <p:cNvPr id="5" name="Imag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4200" y="1047750"/>
            <a:ext cx="2100721" cy="2800961"/>
          </a:xfrm>
          <a:prstGeom prst="rect">
            <a:avLst/>
          </a:prstGeom>
          <a:ln>
            <a:solidFill>
              <a:schemeClr val="tx1"/>
            </a:solidFill>
          </a:ln>
        </p:spPr>
      </p:pic>
      <p:sp>
        <p:nvSpPr>
          <p:cNvPr id="6" name="ZoneTexte 12"/>
          <p:cNvSpPr txBox="1">
            <a:spLocks noChangeArrowheads="1"/>
          </p:cNvSpPr>
          <p:nvPr/>
        </p:nvSpPr>
        <p:spPr bwMode="auto">
          <a:xfrm>
            <a:off x="7010400" y="1073192"/>
            <a:ext cx="1447800" cy="415498"/>
          </a:xfrm>
          <a:prstGeom prst="rect">
            <a:avLst/>
          </a:prstGeom>
          <a:solidFill>
            <a:schemeClr val="bg1"/>
          </a:solidFill>
          <a:ln w="9525">
            <a:solidFill>
              <a:schemeClr val="tx1"/>
            </a:solidFill>
            <a:miter lim="800000"/>
            <a:headEnd/>
            <a:tailEnd/>
          </a:ln>
        </p:spPr>
        <p:txBody>
          <a:bodyPr wrap="square">
            <a:spAutoFit/>
          </a:bodyPr>
          <a:lstStyle/>
          <a:p>
            <a:pPr algn="ctr">
              <a:buClr>
                <a:srgbClr val="000000"/>
              </a:buClr>
              <a:buSzPct val="100000"/>
              <a:buFont typeface="Times New Roman" pitchFamily="18" charset="0"/>
              <a:buNone/>
            </a:pPr>
            <a:r>
              <a:rPr lang="en-US" altLang="fr-FR" sz="1050" b="1" dirty="0" smtClean="0">
                <a:latin typeface="Calibri" pitchFamily="34" charset="0"/>
              </a:rPr>
              <a:t>The 3 prototypes on the Camera Simulator</a:t>
            </a:r>
            <a:endParaRPr lang="en-US" altLang="fr-FR" sz="1050" b="1" dirty="0">
              <a:latin typeface="Calibri" pitchFamily="34" charset="0"/>
            </a:endParaRPr>
          </a:p>
        </p:txBody>
      </p:sp>
      <p:sp>
        <p:nvSpPr>
          <p:cNvPr id="7" name="ZoneTexte 12"/>
          <p:cNvSpPr txBox="1">
            <a:spLocks noChangeArrowheads="1"/>
          </p:cNvSpPr>
          <p:nvPr/>
        </p:nvSpPr>
        <p:spPr bwMode="auto">
          <a:xfrm>
            <a:off x="228600" y="946234"/>
            <a:ext cx="1600200" cy="253916"/>
          </a:xfrm>
          <a:prstGeom prst="rect">
            <a:avLst/>
          </a:prstGeom>
          <a:solidFill>
            <a:schemeClr val="bg1"/>
          </a:solidFill>
          <a:ln w="9525">
            <a:solidFill>
              <a:schemeClr val="tx1"/>
            </a:solidFill>
            <a:miter lim="800000"/>
            <a:headEnd/>
            <a:tailEnd/>
          </a:ln>
        </p:spPr>
        <p:txBody>
          <a:bodyPr wrap="square">
            <a:spAutoFit/>
          </a:bodyPr>
          <a:lstStyle/>
          <a:p>
            <a:pPr algn="ctr">
              <a:buClr>
                <a:srgbClr val="000000"/>
              </a:buClr>
              <a:buSzPct val="100000"/>
              <a:buFont typeface="Times New Roman" pitchFamily="18" charset="0"/>
              <a:buNone/>
            </a:pPr>
            <a:r>
              <a:rPr lang="en-US" altLang="fr-FR" sz="1050" b="1" dirty="0" smtClean="0">
                <a:latin typeface="Calibri" pitchFamily="34" charset="0"/>
              </a:rPr>
              <a:t>Camera Simulator Design</a:t>
            </a:r>
            <a:endParaRPr lang="en-US" altLang="fr-FR" sz="1050" b="1" dirty="0">
              <a:latin typeface="Calibri" pitchFamily="34" charset="0"/>
            </a:endParaRPr>
          </a:p>
        </p:txBody>
      </p:sp>
    </p:spTree>
    <p:extLst>
      <p:ext uri="{BB962C8B-B14F-4D97-AF65-F5344CB8AC3E}">
        <p14:creationId xmlns:p14="http://schemas.microsoft.com/office/powerpoint/2010/main" val="1288281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err="1" smtClean="0"/>
              <a:t>Filter</a:t>
            </a:r>
            <a:r>
              <a:rPr lang="fr-FR" dirty="0" smtClean="0"/>
              <a:t> Exchange System </a:t>
            </a:r>
            <a:r>
              <a:rPr lang="fr-FR" dirty="0" err="1" smtClean="0"/>
              <a:t>Technical</a:t>
            </a:r>
            <a:r>
              <a:rPr lang="fr-FR" dirty="0" smtClean="0"/>
              <a:t> </a:t>
            </a:r>
            <a:r>
              <a:rPr lang="fr-FR" dirty="0" err="1" smtClean="0"/>
              <a:t>Status</a:t>
            </a:r>
            <a:endParaRPr lang="fr-FR" dirty="0"/>
          </a:p>
        </p:txBody>
      </p:sp>
      <p:pic>
        <p:nvPicPr>
          <p:cNvPr id="4" name="Espace réservé du contenu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05000" y="666750"/>
            <a:ext cx="2819400" cy="4169367"/>
          </a:xfrm>
          <a:prstGeom prst="rect">
            <a:avLst/>
          </a:prstGeom>
          <a:noFill/>
          <a:ln w="9525">
            <a:noFill/>
            <a:miter lim="800000"/>
            <a:headEnd/>
            <a:tailEnd/>
          </a:ln>
        </p:spPr>
      </p:pic>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742950"/>
            <a:ext cx="3505200" cy="2628900"/>
          </a:xfrm>
          <a:prstGeom prst="rect">
            <a:avLst/>
          </a:prstGeom>
          <a:ln>
            <a:solidFill>
              <a:schemeClr val="tx1"/>
            </a:solidFill>
          </a:ln>
        </p:spPr>
      </p:pic>
      <p:sp>
        <p:nvSpPr>
          <p:cNvPr id="8" name="ZoneTexte 7"/>
          <p:cNvSpPr txBox="1"/>
          <p:nvPr/>
        </p:nvSpPr>
        <p:spPr>
          <a:xfrm>
            <a:off x="5486400" y="3411930"/>
            <a:ext cx="3528527" cy="461665"/>
          </a:xfrm>
          <a:prstGeom prst="rect">
            <a:avLst/>
          </a:prstGeom>
          <a:noFill/>
        </p:spPr>
        <p:txBody>
          <a:bodyPr wrap="square" rtlCol="0">
            <a:spAutoFit/>
          </a:bodyPr>
          <a:lstStyle/>
          <a:p>
            <a:pPr algn="ctr"/>
            <a:r>
              <a:rPr lang="en-US" sz="1200" dirty="0" smtClean="0"/>
              <a:t>The Camera Simulator (Test Bench and Dummy Camera Body) is complete</a:t>
            </a:r>
            <a:endParaRPr lang="en-US" sz="1200" dirty="0"/>
          </a:p>
        </p:txBody>
      </p:sp>
      <p:sp>
        <p:nvSpPr>
          <p:cNvPr id="9" name="ZoneTexte 8"/>
          <p:cNvSpPr txBox="1"/>
          <p:nvPr/>
        </p:nvSpPr>
        <p:spPr>
          <a:xfrm>
            <a:off x="3604179" y="971550"/>
            <a:ext cx="2724150" cy="276999"/>
          </a:xfrm>
          <a:prstGeom prst="rect">
            <a:avLst/>
          </a:prstGeom>
          <a:noFill/>
        </p:spPr>
        <p:txBody>
          <a:bodyPr wrap="square" rtlCol="0">
            <a:spAutoFit/>
          </a:bodyPr>
          <a:lstStyle/>
          <a:p>
            <a:r>
              <a:rPr lang="en-US" sz="1200" dirty="0" smtClean="0"/>
              <a:t>The Filter Loader</a:t>
            </a:r>
            <a:endParaRPr lang="en-US" sz="1200" dirty="0"/>
          </a:p>
        </p:txBody>
      </p:sp>
      <p:sp>
        <p:nvSpPr>
          <p:cNvPr id="10" name="ZoneTexte 9"/>
          <p:cNvSpPr txBox="1"/>
          <p:nvPr/>
        </p:nvSpPr>
        <p:spPr>
          <a:xfrm>
            <a:off x="533400" y="3344252"/>
            <a:ext cx="3048000" cy="276999"/>
          </a:xfrm>
          <a:prstGeom prst="rect">
            <a:avLst/>
          </a:prstGeom>
          <a:noFill/>
        </p:spPr>
        <p:txBody>
          <a:bodyPr wrap="square" rtlCol="0">
            <a:spAutoFit/>
          </a:bodyPr>
          <a:lstStyle/>
          <a:p>
            <a:r>
              <a:rPr lang="en-US" sz="1200" dirty="0" smtClean="0"/>
              <a:t>The Auto Changer</a:t>
            </a:r>
            <a:endParaRPr lang="en-US" sz="1200" dirty="0"/>
          </a:p>
        </p:txBody>
      </p:sp>
      <p:sp>
        <p:nvSpPr>
          <p:cNvPr id="11" name="ZoneTexte 10"/>
          <p:cNvSpPr txBox="1"/>
          <p:nvPr/>
        </p:nvSpPr>
        <p:spPr>
          <a:xfrm>
            <a:off x="4876800" y="3911331"/>
            <a:ext cx="1101212" cy="276999"/>
          </a:xfrm>
          <a:prstGeom prst="rect">
            <a:avLst/>
          </a:prstGeom>
          <a:noFill/>
        </p:spPr>
        <p:txBody>
          <a:bodyPr wrap="square" rtlCol="0">
            <a:spAutoFit/>
          </a:bodyPr>
          <a:lstStyle/>
          <a:p>
            <a:r>
              <a:rPr lang="en-US" sz="1200" dirty="0" smtClean="0"/>
              <a:t>The Carousel</a:t>
            </a:r>
            <a:endParaRPr lang="en-US" sz="1200" dirty="0"/>
          </a:p>
        </p:txBody>
      </p:sp>
      <p:graphicFrame>
        <p:nvGraphicFramePr>
          <p:cNvPr id="12" name="Table 107">
            <a:extLst>
              <a:ext uri="{FF2B5EF4-FFF2-40B4-BE49-F238E27FC236}">
                <a16:creationId xmlns:a16="http://schemas.microsoft.com/office/drawing/2014/main" id="{DD9B99B4-4F1D-47C8-9CA5-F52A4515D78C}"/>
              </a:ext>
            </a:extLst>
          </p:cNvPr>
          <p:cNvGraphicFramePr>
            <a:graphicFrameLocks noGrp="1"/>
          </p:cNvGraphicFramePr>
          <p:nvPr>
            <p:extLst>
              <p:ext uri="{D42A27DB-BD31-4B8C-83A1-F6EECF244321}">
                <p14:modId xmlns:p14="http://schemas.microsoft.com/office/powerpoint/2010/main" val="1711082479"/>
              </p:ext>
            </p:extLst>
          </p:nvPr>
        </p:nvGraphicFramePr>
        <p:xfrm>
          <a:off x="326794" y="1309106"/>
          <a:ext cx="2187805" cy="685800"/>
        </p:xfrm>
        <a:graphic>
          <a:graphicData uri="http://schemas.openxmlformats.org/drawingml/2006/table">
            <a:tbl>
              <a:tblPr firstRow="1" bandRow="1"/>
              <a:tblGrid>
                <a:gridCol w="1425806">
                  <a:extLst>
                    <a:ext uri="{9D8B030D-6E8A-4147-A177-3AD203B41FA5}">
                      <a16:colId xmlns:a16="http://schemas.microsoft.com/office/drawing/2014/main" val="2621057795"/>
                    </a:ext>
                  </a:extLst>
                </a:gridCol>
                <a:gridCol w="761999">
                  <a:extLst>
                    <a:ext uri="{9D8B030D-6E8A-4147-A177-3AD203B41FA5}">
                      <a16:colId xmlns:a16="http://schemas.microsoft.com/office/drawing/2014/main" val="2354392649"/>
                    </a:ext>
                  </a:extLst>
                </a:gridCol>
              </a:tblGrid>
              <a:tr h="5096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900" dirty="0"/>
                        <a:t>WBS</a:t>
                      </a: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latin typeface="+mn-lt"/>
                          <a:ea typeface="+mn-ea"/>
                          <a:cs typeface="+mn-cs"/>
                        </a:rPr>
                        <a:t>% complete</a:t>
                      </a:r>
                    </a:p>
                  </a:txBody>
                  <a:tcPr marL="0" marR="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36004324"/>
                  </a:ext>
                </a:extLst>
              </a:tr>
              <a:tr h="13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latin typeface="+mn-lt"/>
                          <a:ea typeface="+mn-ea"/>
                          <a:cs typeface="+mn-cs"/>
                        </a:rPr>
                        <a:t>3.06.03</a:t>
                      </a:r>
                      <a:r>
                        <a:rPr lang="en-US" sz="900" kern="1200" baseline="0" dirty="0" smtClean="0">
                          <a:solidFill>
                            <a:schemeClr val="dk1"/>
                          </a:solidFill>
                          <a:latin typeface="+mn-lt"/>
                          <a:ea typeface="+mn-ea"/>
                          <a:cs typeface="+mn-cs"/>
                        </a:rPr>
                        <a:t> Exchange System</a:t>
                      </a:r>
                      <a:endParaRPr lang="en-US" sz="900" kern="1200" dirty="0">
                        <a:solidFill>
                          <a:schemeClr val="dk1"/>
                        </a:solidFill>
                        <a:latin typeface="+mn-lt"/>
                        <a:ea typeface="+mn-ea"/>
                        <a:cs typeface="+mn-cs"/>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US" sz="900" dirty="0" smtClean="0"/>
                        <a:t>90%</a:t>
                      </a:r>
                      <a:endParaRPr lang="en-US" sz="900" dirty="0"/>
                    </a:p>
                  </a:txBody>
                  <a:tcPr marL="0" marR="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0322619"/>
                  </a:ext>
                </a:extLst>
              </a:tr>
              <a:tr h="13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latin typeface="+mn-lt"/>
                          <a:ea typeface="+mn-ea"/>
                          <a:cs typeface="+mn-cs"/>
                        </a:rPr>
                        <a:t>3.06.03.01 Auto Changer</a:t>
                      </a:r>
                      <a:endParaRPr lang="en-US" sz="900" kern="1200" dirty="0">
                        <a:solidFill>
                          <a:schemeClr val="dk1"/>
                        </a:solidFill>
                        <a:latin typeface="+mn-lt"/>
                        <a:ea typeface="+mn-ea"/>
                        <a:cs typeface="+mn-cs"/>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en-US" sz="900" dirty="0" smtClean="0"/>
                        <a:t>100%</a:t>
                      </a:r>
                      <a:endParaRPr lang="en-US" sz="900" dirty="0"/>
                    </a:p>
                  </a:txBody>
                  <a:tcPr marL="0" marR="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989545060"/>
                  </a:ext>
                </a:extLst>
              </a:tr>
              <a:tr h="13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latin typeface="+mn-lt"/>
                          <a:ea typeface="+mn-ea"/>
                          <a:cs typeface="+mn-cs"/>
                        </a:rPr>
                        <a:t>3.06.03.02</a:t>
                      </a:r>
                      <a:r>
                        <a:rPr lang="en-US" sz="900" kern="1200" baseline="0" dirty="0" smtClean="0">
                          <a:solidFill>
                            <a:schemeClr val="dk1"/>
                          </a:solidFill>
                          <a:latin typeface="+mn-lt"/>
                          <a:ea typeface="+mn-ea"/>
                          <a:cs typeface="+mn-cs"/>
                        </a:rPr>
                        <a:t> Filter Loader</a:t>
                      </a:r>
                      <a:endParaRPr lang="en-US" sz="900" kern="1200" dirty="0">
                        <a:solidFill>
                          <a:schemeClr val="dk1"/>
                        </a:solidFill>
                        <a:latin typeface="+mn-lt"/>
                        <a:ea typeface="+mn-ea"/>
                        <a:cs typeface="+mn-cs"/>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ctr"/>
                      <a:r>
                        <a:rPr lang="en-US" sz="900" dirty="0" smtClean="0"/>
                        <a:t>100%</a:t>
                      </a:r>
                      <a:endParaRPr lang="en-US" sz="900" dirty="0"/>
                    </a:p>
                  </a:txBody>
                  <a:tcPr marL="0" marR="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832167300"/>
                  </a:ext>
                </a:extLst>
              </a:tr>
              <a:tr h="1371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latin typeface="+mn-lt"/>
                          <a:ea typeface="+mn-ea"/>
                          <a:cs typeface="+mn-cs"/>
                        </a:rPr>
                        <a:t>3.06.03.03</a:t>
                      </a:r>
                      <a:r>
                        <a:rPr lang="en-US" sz="900" kern="1200" baseline="0" dirty="0" smtClean="0">
                          <a:solidFill>
                            <a:schemeClr val="dk1"/>
                          </a:solidFill>
                          <a:latin typeface="+mn-lt"/>
                          <a:ea typeface="+mn-ea"/>
                          <a:cs typeface="+mn-cs"/>
                        </a:rPr>
                        <a:t> Carousel</a:t>
                      </a:r>
                      <a:endParaRPr lang="en-US" sz="900" kern="1200" dirty="0">
                        <a:solidFill>
                          <a:schemeClr val="dk1"/>
                        </a:solidFill>
                        <a:latin typeface="+mn-lt"/>
                        <a:ea typeface="+mn-ea"/>
                        <a:cs typeface="+mn-cs"/>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en-US" sz="900" dirty="0" smtClean="0"/>
                        <a:t>100</a:t>
                      </a:r>
                      <a:r>
                        <a:rPr lang="en-US" sz="900" dirty="0" smtClean="0"/>
                        <a:t>%</a:t>
                      </a:r>
                      <a:endParaRPr lang="en-US" sz="900" dirty="0"/>
                    </a:p>
                  </a:txBody>
                  <a:tcPr marL="0" marR="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431836174"/>
                  </a:ext>
                </a:extLst>
              </a:tr>
            </a:tbl>
          </a:graphicData>
        </a:graphic>
      </p:graphicFrame>
    </p:spTree>
    <p:extLst>
      <p:ext uri="{BB962C8B-B14F-4D97-AF65-F5344CB8AC3E}">
        <p14:creationId xmlns:p14="http://schemas.microsoft.com/office/powerpoint/2010/main" val="3877377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Recent Accomplishments &amp; Notable Outcomes</a:t>
            </a:r>
          </a:p>
        </p:txBody>
      </p:sp>
    </p:spTree>
    <p:extLst>
      <p:ext uri="{BB962C8B-B14F-4D97-AF65-F5344CB8AC3E}">
        <p14:creationId xmlns:p14="http://schemas.microsoft.com/office/powerpoint/2010/main" val="201674595"/>
      </p:ext>
    </p:extLst>
  </p:cSld>
  <p:clrMapOvr>
    <a:masterClrMapping/>
  </p:clrMapOvr>
</p:sld>
</file>

<file path=ppt/theme/theme1.xml><?xml version="1.0" encoding="utf-8"?>
<a:theme xmlns:a="http://schemas.openxmlformats.org/drawingml/2006/main" name="Legacy 169 JSR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7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cap="rnd">
          <a:solidFill>
            <a:schemeClr val="accent2">
              <a:lumMod val="75000"/>
            </a:schemeClr>
          </a:solidFill>
          <a:prstDash val="solid"/>
          <a:headEnd type="none"/>
          <a:tailEnd type="triangl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Document-25506 (5)</Template>
  <TotalTime>3917</TotalTime>
  <Words>3581</Words>
  <Application>Microsoft Office PowerPoint</Application>
  <PresentationFormat>Affichage à l'écran (16:9)</PresentationFormat>
  <Paragraphs>622</Paragraphs>
  <Slides>39</Slides>
  <Notes>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39</vt:i4>
      </vt:variant>
    </vt:vector>
  </HeadingPairs>
  <TitlesOfParts>
    <vt:vector size="50" baseType="lpstr">
      <vt:lpstr>MS PGothic</vt:lpstr>
      <vt:lpstr>MS PGothic</vt:lpstr>
      <vt:lpstr>Arial</vt:lpstr>
      <vt:lpstr>Calibri</vt:lpstr>
      <vt:lpstr>DejaVu Sans</vt:lpstr>
      <vt:lpstr>DokChampa</vt:lpstr>
      <vt:lpstr>Lucida Grande</vt:lpstr>
      <vt:lpstr>Times New Roman</vt:lpstr>
      <vt:lpstr>Verdana</vt:lpstr>
      <vt:lpstr>Wingdings</vt:lpstr>
      <vt:lpstr>Legacy 169 JSR2017</vt:lpstr>
      <vt:lpstr>Filter Exchange System Status  Pierre Karst Filter Exchange System Manager – IN2P3  NSF/DOE Joint Status Review August 27-30, 2019</vt:lpstr>
      <vt:lpstr>Outline</vt:lpstr>
      <vt:lpstr>Introduction and Scope</vt:lpstr>
      <vt:lpstr>The Filter Exchange System</vt:lpstr>
      <vt:lpstr>Overview</vt:lpstr>
      <vt:lpstr>Filter Control System  and Camera Control System Overview</vt:lpstr>
      <vt:lpstr>Full Scale Prototypes and Test Bench</vt:lpstr>
      <vt:lpstr>Filter Exchange System Technical Status</vt:lpstr>
      <vt:lpstr>Recent Accomplishments &amp; Notable Outcomes</vt:lpstr>
      <vt:lpstr>Auto Changer progress in 2018-2019</vt:lpstr>
      <vt:lpstr>Carousel progress in 2017-2018</vt:lpstr>
      <vt:lpstr>Loader progress in 2017-2018 </vt:lpstr>
      <vt:lpstr>Filter Control System progress in 2018-2019</vt:lpstr>
      <vt:lpstr>Verification and Validation activities status</vt:lpstr>
      <vt:lpstr>Verification and validation activities : further work</vt:lpstr>
      <vt:lpstr>Risks and Mitigations</vt:lpstr>
      <vt:lpstr>Definition of Risk and Risk Analysis</vt:lpstr>
      <vt:lpstr>Standardized risk management processes are used to manage Exchange System risks</vt:lpstr>
      <vt:lpstr>Filter Exchange System top 10 risks as of June 2019</vt:lpstr>
      <vt:lpstr>Filter Exchange System risk mitigations have been implemented</vt:lpstr>
      <vt:lpstr>Filter Exchange System Key Risks Retired/Accepted </vt:lpstr>
      <vt:lpstr>Hazards</vt:lpstr>
      <vt:lpstr>Hazard Analysis</vt:lpstr>
      <vt:lpstr>Hazard are fully identified and mitigated</vt:lpstr>
      <vt:lpstr>Integrated Safety Management practices are applied and hazards are tracked</vt:lpstr>
      <vt:lpstr>Filter exchange system safety Incident</vt:lpstr>
      <vt:lpstr>Programmatic Status</vt:lpstr>
      <vt:lpstr>Filter Exchange System Management</vt:lpstr>
      <vt:lpstr>IN2P3 Team</vt:lpstr>
      <vt:lpstr>Filter Exchange System: Manpower</vt:lpstr>
      <vt:lpstr>Filter Exchange System Summary Schedule</vt:lpstr>
      <vt:lpstr>Upcoming Major Milestones – 6 month look ahead</vt:lpstr>
      <vt:lpstr>Summary</vt:lpstr>
      <vt:lpstr>Summary</vt:lpstr>
      <vt:lpstr>Supporting Material</vt:lpstr>
      <vt:lpstr>Key Documents are Available on “Additional Docs” Tab in Confluence</vt:lpstr>
      <vt:lpstr>Response to 2017 NSF/DOE Status Review</vt:lpstr>
      <vt:lpstr>Filter Exchange System MRR review Response</vt:lpstr>
      <vt:lpstr>Filter Exchange System Status Summary Filter Control System (APC)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of Presenter &amp; Affiliation  NSF/DOE Joint Status Review Date in long format</dc:title>
  <dc:creator>Ranpal Gill</dc:creator>
  <cp:lastModifiedBy>Pierre Karst</cp:lastModifiedBy>
  <cp:revision>71</cp:revision>
  <dcterms:created xsi:type="dcterms:W3CDTF">2018-04-26T20:33:17Z</dcterms:created>
  <dcterms:modified xsi:type="dcterms:W3CDTF">2019-07-29T15:47:42Z</dcterms:modified>
</cp:coreProperties>
</file>