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01"/>
  </p:notesMasterIdLst>
  <p:sldIdLst>
    <p:sldId id="257" r:id="rId2"/>
    <p:sldId id="259" r:id="rId3"/>
    <p:sldId id="262" r:id="rId4"/>
    <p:sldId id="851" r:id="rId5"/>
    <p:sldId id="843" r:id="rId6"/>
    <p:sldId id="715" r:id="rId7"/>
    <p:sldId id="716" r:id="rId8"/>
    <p:sldId id="825" r:id="rId9"/>
    <p:sldId id="739" r:id="rId10"/>
    <p:sldId id="822" r:id="rId11"/>
    <p:sldId id="831" r:id="rId12"/>
    <p:sldId id="832" r:id="rId13"/>
    <p:sldId id="736" r:id="rId14"/>
    <p:sldId id="390" r:id="rId15"/>
    <p:sldId id="782" r:id="rId16"/>
    <p:sldId id="783" r:id="rId17"/>
    <p:sldId id="784" r:id="rId18"/>
    <p:sldId id="796" r:id="rId19"/>
    <p:sldId id="742" r:id="rId20"/>
    <p:sldId id="839" r:id="rId21"/>
    <p:sldId id="854" r:id="rId22"/>
    <p:sldId id="840" r:id="rId23"/>
    <p:sldId id="845" r:id="rId24"/>
    <p:sldId id="833" r:id="rId25"/>
    <p:sldId id="821" r:id="rId26"/>
    <p:sldId id="834" r:id="rId27"/>
    <p:sldId id="812" r:id="rId28"/>
    <p:sldId id="837" r:id="rId29"/>
    <p:sldId id="855" r:id="rId30"/>
    <p:sldId id="859" r:id="rId31"/>
    <p:sldId id="856" r:id="rId32"/>
    <p:sldId id="838" r:id="rId33"/>
    <p:sldId id="846" r:id="rId34"/>
    <p:sldId id="761" r:id="rId35"/>
    <p:sldId id="836" r:id="rId36"/>
    <p:sldId id="268" r:id="rId37"/>
    <p:sldId id="271" r:id="rId38"/>
    <p:sldId id="727" r:id="rId39"/>
    <p:sldId id="734" r:id="rId40"/>
    <p:sldId id="729" r:id="rId41"/>
    <p:sldId id="848" r:id="rId42"/>
    <p:sldId id="850" r:id="rId43"/>
    <p:sldId id="829" r:id="rId44"/>
    <p:sldId id="830" r:id="rId45"/>
    <p:sldId id="827" r:id="rId46"/>
    <p:sldId id="730" r:id="rId47"/>
    <p:sldId id="731" r:id="rId48"/>
    <p:sldId id="732" r:id="rId49"/>
    <p:sldId id="780" r:id="rId50"/>
    <p:sldId id="708" r:id="rId51"/>
    <p:sldId id="709" r:id="rId52"/>
    <p:sldId id="779" r:id="rId53"/>
    <p:sldId id="777" r:id="rId54"/>
    <p:sldId id="847" r:id="rId55"/>
    <p:sldId id="778" r:id="rId56"/>
    <p:sldId id="852" r:id="rId57"/>
    <p:sldId id="853" r:id="rId58"/>
    <p:sldId id="713" r:id="rId59"/>
    <p:sldId id="725" r:id="rId60"/>
    <p:sldId id="762" r:id="rId61"/>
    <p:sldId id="798" r:id="rId62"/>
    <p:sldId id="720" r:id="rId63"/>
    <p:sldId id="764" r:id="rId64"/>
    <p:sldId id="800" r:id="rId65"/>
    <p:sldId id="765" r:id="rId66"/>
    <p:sldId id="766" r:id="rId67"/>
    <p:sldId id="799" r:id="rId68"/>
    <p:sldId id="723" r:id="rId69"/>
    <p:sldId id="724" r:id="rId70"/>
    <p:sldId id="714" r:id="rId71"/>
    <p:sldId id="326" r:id="rId72"/>
    <p:sldId id="261" r:id="rId73"/>
    <p:sldId id="290" r:id="rId74"/>
    <p:sldId id="817" r:id="rId75"/>
    <p:sldId id="292" r:id="rId76"/>
    <p:sldId id="791" r:id="rId77"/>
    <p:sldId id="818" r:id="rId78"/>
    <p:sldId id="790" r:id="rId79"/>
    <p:sldId id="802" r:id="rId80"/>
    <p:sldId id="806" r:id="rId81"/>
    <p:sldId id="803" r:id="rId82"/>
    <p:sldId id="807" r:id="rId83"/>
    <p:sldId id="804" r:id="rId84"/>
    <p:sldId id="808" r:id="rId85"/>
    <p:sldId id="805" r:id="rId86"/>
    <p:sldId id="819" r:id="rId87"/>
    <p:sldId id="773" r:id="rId88"/>
    <p:sldId id="774" r:id="rId89"/>
    <p:sldId id="820" r:id="rId90"/>
    <p:sldId id="813" r:id="rId91"/>
    <p:sldId id="866" r:id="rId92"/>
    <p:sldId id="814" r:id="rId93"/>
    <p:sldId id="860" r:id="rId94"/>
    <p:sldId id="861" r:id="rId95"/>
    <p:sldId id="862" r:id="rId96"/>
    <p:sldId id="863" r:id="rId97"/>
    <p:sldId id="864" r:id="rId98"/>
    <p:sldId id="815" r:id="rId99"/>
    <p:sldId id="816" r:id="rId100"/>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0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01" autoAdjust="0"/>
    <p:restoredTop sz="94660"/>
  </p:normalViewPr>
  <p:slideViewPr>
    <p:cSldViewPr snapToGrid="0">
      <p:cViewPr varScale="1">
        <p:scale>
          <a:sx n="211" d="100"/>
          <a:sy n="211" d="100"/>
        </p:scale>
        <p:origin x="-678" y="-7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2251CE6-D8FA-8B4F-9171-0E74411A18AB}" type="datetimeFigureOut">
              <a:rPr lang="en-US" smtClean="0"/>
              <a:t>7/30/2019</a:t>
            </a:fld>
            <a:endParaRPr lang="en-US"/>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3F1797BD-0351-BA47-94F8-DCB2E288DF17}" type="slidenum">
              <a:rPr lang="en-US" smtClean="0"/>
              <a:t>‹#›</a:t>
            </a:fld>
            <a:endParaRPr lang="en-US"/>
          </a:p>
        </p:txBody>
      </p:sp>
    </p:spTree>
    <p:extLst>
      <p:ext uri="{BB962C8B-B14F-4D97-AF65-F5344CB8AC3E}">
        <p14:creationId xmlns:p14="http://schemas.microsoft.com/office/powerpoint/2010/main" val="1373224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44</a:t>
            </a:fld>
            <a:endParaRPr lang="en-US"/>
          </a:p>
        </p:txBody>
      </p:sp>
    </p:spTree>
    <p:extLst>
      <p:ext uri="{BB962C8B-B14F-4D97-AF65-F5344CB8AC3E}">
        <p14:creationId xmlns:p14="http://schemas.microsoft.com/office/powerpoint/2010/main" val="406923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a:latin typeface="Arial" charset="0"/>
              <a:ea typeface="ＭＳ Ｐゴシック" pitchFamily="34" charset="-128"/>
            </a:endParaRPr>
          </a:p>
        </p:txBody>
      </p:sp>
    </p:spTree>
    <p:extLst>
      <p:ext uri="{BB962C8B-B14F-4D97-AF65-F5344CB8AC3E}">
        <p14:creationId xmlns:p14="http://schemas.microsoft.com/office/powerpoint/2010/main" val="178458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57</a:t>
            </a:fld>
            <a:endParaRPr lang="en-US"/>
          </a:p>
        </p:txBody>
      </p:sp>
    </p:spTree>
    <p:extLst>
      <p:ext uri="{BB962C8B-B14F-4D97-AF65-F5344CB8AC3E}">
        <p14:creationId xmlns:p14="http://schemas.microsoft.com/office/powerpoint/2010/main" val="3496675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AF1A68-9488-4ED3-B5BB-4A92097A9374}" type="slidenum">
              <a:rPr lang="en-US" smtClean="0"/>
              <a:pPr/>
              <a:t>73</a:t>
            </a:fld>
            <a:endParaRPr lang="en-US" dirty="0"/>
          </a:p>
        </p:txBody>
      </p:sp>
    </p:spTree>
    <p:extLst>
      <p:ext uri="{BB962C8B-B14F-4D97-AF65-F5344CB8AC3E}">
        <p14:creationId xmlns:p14="http://schemas.microsoft.com/office/powerpoint/2010/main" val="4029143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a:solidFill>
                  <a:schemeClr val="bg1"/>
                </a:solidFill>
                <a:latin typeface="Calibri" charset="0"/>
              </a:rPr>
              <a:t>Joint Status Review • Tucson • Aug</a:t>
            </a:r>
            <a:r>
              <a:rPr lang="en-US" sz="1000" baseline="0" dirty="0">
                <a:solidFill>
                  <a:schemeClr val="bg1"/>
                </a:solidFill>
                <a:latin typeface="Calibri" charset="0"/>
              </a:rPr>
              <a:t> 27th – 30th</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4" y="-19050"/>
            <a:ext cx="1484986" cy="836371"/>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a:t>Click to edit Master title style</a:t>
            </a:r>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a:t>Click to edit Master title style</a:t>
            </a:r>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2419350"/>
            <a:ext cx="3657600" cy="2057400"/>
          </a:xfrm>
          <a:prstGeom prst="rect">
            <a:avLst/>
          </a:prstGeom>
        </p:spPr>
      </p:pic>
    </p:spTree>
    <p:extLst>
      <p:ext uri="{BB962C8B-B14F-4D97-AF65-F5344CB8AC3E}">
        <p14:creationId xmlns:p14="http://schemas.microsoft.com/office/powerpoint/2010/main" val="236528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223" y="2419350"/>
            <a:ext cx="3549950" cy="2008397"/>
          </a:xfrm>
          <a:prstGeom prst="rect">
            <a:avLst/>
          </a:prstGeom>
        </p:spPr>
      </p:pic>
    </p:spTree>
    <p:extLst>
      <p:ext uri="{BB962C8B-B14F-4D97-AF65-F5344CB8AC3E}">
        <p14:creationId xmlns:p14="http://schemas.microsoft.com/office/powerpoint/2010/main" val="1953556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a:t>Click to edit Master title style</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a:t>Click to edit Master title style</a:t>
            </a:r>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a:t>Click to edit Master title style</a:t>
            </a:r>
          </a:p>
        </p:txBody>
      </p:sp>
      <p:pic>
        <p:nvPicPr>
          <p:cNvPr id="13"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a:t>Click to edit Master title style</a:t>
            </a:r>
          </a:p>
        </p:txBody>
      </p:sp>
      <p:pic>
        <p:nvPicPr>
          <p:cNvPr id="14"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93056" y="133350"/>
            <a:ext cx="5950744" cy="417910"/>
          </a:xfrm>
        </p:spPr>
        <p:txBody>
          <a:bodyPr/>
          <a:lstStyle/>
          <a:p>
            <a:r>
              <a:rPr lang="en-US"/>
              <a:t>Click to edit Master title style</a:t>
            </a:r>
            <a:endParaRPr lang="en-US" dirty="0"/>
          </a:p>
        </p:txBody>
      </p:sp>
      <p:grpSp>
        <p:nvGrpSpPr>
          <p:cNvPr id="6" name="Group 5"/>
          <p:cNvGrpSpPr/>
          <p:nvPr userDrawn="1"/>
        </p:nvGrpSpPr>
        <p:grpSpPr>
          <a:xfrm>
            <a:off x="66676" y="-19050"/>
            <a:ext cx="9028113" cy="836371"/>
            <a:chOff x="66676" y="-19050"/>
            <a:chExt cx="9028113" cy="836371"/>
          </a:xfrm>
        </p:grpSpPr>
        <p:pic>
          <p:nvPicPr>
            <p:cNvPr id="7"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8" name="Straight Connector 7"/>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Joint</a:t>
            </a:r>
            <a:r>
              <a:rPr lang="en-US" sz="1000" baseline="0" dirty="0">
                <a:solidFill>
                  <a:prstClr val="white">
                    <a:lumMod val="65000"/>
                  </a:prstClr>
                </a:solidFill>
              </a:rPr>
              <a:t> Status Review</a:t>
            </a:r>
            <a:r>
              <a:rPr lang="en-US" sz="1000" dirty="0">
                <a:solidFill>
                  <a:prstClr val="white">
                    <a:lumMod val="65000"/>
                  </a:prstClr>
                </a:solidFill>
              </a:rPr>
              <a:t> • Tucson  • Aug 27</a:t>
            </a:r>
            <a:r>
              <a:rPr lang="en-US" sz="1000" baseline="30000" dirty="0">
                <a:solidFill>
                  <a:prstClr val="white">
                    <a:lumMod val="65000"/>
                  </a:prstClr>
                </a:solidFill>
              </a:rPr>
              <a:t>th</a:t>
            </a:r>
            <a:r>
              <a:rPr lang="en-US" sz="1000" dirty="0">
                <a:solidFill>
                  <a:prstClr val="white">
                    <a:lumMod val="65000"/>
                  </a:prstClr>
                </a:solidFill>
              </a:rPr>
              <a:t> – 30th</a:t>
            </a: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5" r:id="rId15"/>
    <p:sldLayoutId id="2147483676" r:id="rId16"/>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0.pn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confluence.slac.stanford.edu/display/LSSTCAMREV/Hom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LSST Camera: I&amp;T Subsystem</a:t>
            </a:r>
            <a:br>
              <a:rPr lang="en-US" dirty="0"/>
            </a:br>
            <a:r>
              <a:rPr lang="en-US" dirty="0"/>
              <a:t/>
            </a:r>
            <a:br>
              <a:rPr lang="en-US" dirty="0"/>
            </a:br>
            <a:r>
              <a:rPr lang="en-US" dirty="0"/>
              <a:t>Tim Bond</a:t>
            </a:r>
            <a:br>
              <a:rPr lang="en-US" dirty="0"/>
            </a:br>
            <a:r>
              <a:rPr lang="en-US" dirty="0"/>
              <a:t>I&amp;T Subsystem Manager (SLAC)</a:t>
            </a:r>
            <a:br>
              <a:rPr lang="en-US" dirty="0"/>
            </a:br>
            <a:r>
              <a:rPr lang="en-US" dirty="0"/>
              <a:t/>
            </a:r>
            <a:br>
              <a:rPr lang="en-US" dirty="0"/>
            </a:br>
            <a:r>
              <a:rPr lang="en-US" dirty="0"/>
              <a:t>NSF/DOE Joint Status Review</a:t>
            </a:r>
            <a:br>
              <a:rPr lang="en-US" dirty="0"/>
            </a:br>
            <a:r>
              <a:rPr lang="en-US" dirty="0"/>
              <a:t>July 30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350"/>
            <a:ext cx="6677939" cy="417910"/>
          </a:xfrm>
        </p:spPr>
        <p:txBody>
          <a:bodyPr/>
          <a:lstStyle/>
          <a:p>
            <a:r>
              <a:rPr lang="en-US" dirty="0"/>
              <a:t>I&amp;T Subsystem – Support Equipment Development</a:t>
            </a:r>
          </a:p>
        </p:txBody>
      </p:sp>
      <p:sp>
        <p:nvSpPr>
          <p:cNvPr id="50" name="Text Placeholder 2"/>
          <p:cNvSpPr>
            <a:spLocks noGrp="1"/>
          </p:cNvSpPr>
          <p:nvPr>
            <p:ph type="body" idx="1"/>
          </p:nvPr>
        </p:nvSpPr>
        <p:spPr>
          <a:xfrm>
            <a:off x="457200" y="760809"/>
            <a:ext cx="8229601" cy="4096941"/>
          </a:xfrm>
        </p:spPr>
        <p:txBody>
          <a:bodyPr>
            <a:normAutofit/>
          </a:bodyPr>
          <a:lstStyle/>
          <a:p>
            <a:pPr marL="0" indent="0">
              <a:buNone/>
            </a:pPr>
            <a:r>
              <a:rPr lang="en-US" sz="1600" u="sng" dirty="0"/>
              <a:t>Cryostat Integration (Support Equipment I)</a:t>
            </a:r>
          </a:p>
          <a:p>
            <a:r>
              <a:rPr lang="en-US" sz="1600" dirty="0"/>
              <a:t>Bench for Optical Testing (BOT):</a:t>
            </a:r>
          </a:p>
          <a:p>
            <a:pPr lvl="2"/>
            <a:r>
              <a:rPr lang="en-US" sz="1200" dirty="0"/>
              <a:t>Main support structure for the Cryostat during raft integration and EO testing.</a:t>
            </a:r>
          </a:p>
          <a:p>
            <a:pPr lvl="2"/>
            <a:r>
              <a:rPr lang="en-US" sz="1200" dirty="0"/>
              <a:t>Provides a suite of 4 EO test heads for RTM characterization.</a:t>
            </a:r>
          </a:p>
          <a:p>
            <a:pPr lvl="2"/>
            <a:r>
              <a:rPr lang="en-US" sz="1200" dirty="0"/>
              <a:t>Provides the hardware for performing full focal plane metrology.</a:t>
            </a:r>
          </a:p>
          <a:p>
            <a:r>
              <a:rPr lang="en-US" sz="1600" dirty="0"/>
              <a:t>Quad-box Support Stand.</a:t>
            </a:r>
          </a:p>
          <a:p>
            <a:pPr lvl="2"/>
            <a:r>
              <a:rPr lang="en-US" sz="1200" dirty="0"/>
              <a:t>Temporary stand for Quad Box during I&amp;T prior to </a:t>
            </a:r>
            <a:br>
              <a:rPr lang="en-US" sz="1200" dirty="0"/>
            </a:br>
            <a:r>
              <a:rPr lang="en-US" sz="1200" dirty="0"/>
              <a:t>installation of the Utility Trunk.</a:t>
            </a:r>
          </a:p>
          <a:p>
            <a:pPr lvl="2"/>
            <a:r>
              <a:rPr lang="en-US" sz="1200" dirty="0"/>
              <a:t>Provides structural support, power, cooling water </a:t>
            </a:r>
            <a:br>
              <a:rPr lang="en-US" sz="1200" dirty="0"/>
            </a:br>
            <a:r>
              <a:rPr lang="en-US" sz="1200" dirty="0"/>
              <a:t>and cable routing to the Cryostat.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8838"/>
          <a:stretch/>
        </p:blipFill>
        <p:spPr>
          <a:xfrm>
            <a:off x="5004426" y="2374683"/>
            <a:ext cx="3617288" cy="2394712"/>
          </a:xfrm>
          <a:prstGeom prst="rect">
            <a:avLst/>
          </a:prstGeom>
          <a:ln>
            <a:solidFill>
              <a:schemeClr val="tx1"/>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128" y="796363"/>
            <a:ext cx="1925586" cy="1444189"/>
          </a:xfrm>
          <a:prstGeom prst="rect">
            <a:avLst/>
          </a:prstGeom>
          <a:ln>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7946" b="10301"/>
          <a:stretch/>
        </p:blipFill>
        <p:spPr>
          <a:xfrm>
            <a:off x="2207314" y="3206161"/>
            <a:ext cx="2549510" cy="1563233"/>
          </a:xfrm>
          <a:prstGeom prst="rect">
            <a:avLst/>
          </a:prstGeom>
          <a:ln>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988" y="4091231"/>
            <a:ext cx="786020" cy="678164"/>
          </a:xfrm>
          <a:prstGeom prst="rect">
            <a:avLst/>
          </a:prstGeom>
          <a:ln>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6821" y="3206162"/>
            <a:ext cx="654188" cy="722560"/>
          </a:xfrm>
          <a:prstGeom prst="rect">
            <a:avLst/>
          </a:prstGeom>
          <a:ln>
            <a:solidFill>
              <a:schemeClr val="tx1"/>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6825" y="4123283"/>
            <a:ext cx="654188" cy="646112"/>
          </a:xfrm>
          <a:prstGeom prst="rect">
            <a:avLst/>
          </a:prstGeom>
          <a:ln>
            <a:solidFill>
              <a:schemeClr val="tx1"/>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988" y="3208018"/>
            <a:ext cx="785984" cy="705448"/>
          </a:xfrm>
          <a:prstGeom prst="rect">
            <a:avLst/>
          </a:prstGeom>
          <a:ln>
            <a:solidFill>
              <a:schemeClr val="tx1"/>
            </a:solidFill>
          </a:ln>
        </p:spPr>
      </p:pic>
    </p:spTree>
    <p:extLst>
      <p:ext uri="{BB962C8B-B14F-4D97-AF65-F5344CB8AC3E}">
        <p14:creationId xmlns:p14="http://schemas.microsoft.com/office/powerpoint/2010/main" val="2670158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350"/>
            <a:ext cx="6677939" cy="417910"/>
          </a:xfrm>
        </p:spPr>
        <p:txBody>
          <a:bodyPr/>
          <a:lstStyle/>
          <a:p>
            <a:r>
              <a:rPr lang="en-US" dirty="0"/>
              <a:t>I&amp;T Subsystem – Support Equipment Development</a:t>
            </a:r>
          </a:p>
        </p:txBody>
      </p:sp>
      <p:sp>
        <p:nvSpPr>
          <p:cNvPr id="50" name="Text Placeholder 2"/>
          <p:cNvSpPr>
            <a:spLocks noGrp="1"/>
          </p:cNvSpPr>
          <p:nvPr>
            <p:ph type="body" idx="1"/>
          </p:nvPr>
        </p:nvSpPr>
        <p:spPr>
          <a:xfrm>
            <a:off x="457200" y="760809"/>
            <a:ext cx="8229601" cy="4096941"/>
          </a:xfrm>
        </p:spPr>
        <p:txBody>
          <a:bodyPr>
            <a:normAutofit/>
          </a:bodyPr>
          <a:lstStyle/>
          <a:p>
            <a:pPr marL="0" indent="0">
              <a:buNone/>
            </a:pPr>
            <a:r>
              <a:rPr lang="en-US" sz="1600" u="sng" dirty="0"/>
              <a:t>Cryostat Integration (Support Equipment II)</a:t>
            </a:r>
          </a:p>
          <a:p>
            <a:r>
              <a:rPr lang="en-US" sz="1600" dirty="0"/>
              <a:t>Raft Integration Gantries (IG) + Related hardware:</a:t>
            </a:r>
          </a:p>
          <a:p>
            <a:pPr lvl="2"/>
            <a:r>
              <a:rPr lang="en-US" sz="1200" dirty="0"/>
              <a:t>Two flavors of gantry: Corner Raft-specific and Science Raft-specific.</a:t>
            </a:r>
          </a:p>
          <a:p>
            <a:pPr lvl="2"/>
            <a:r>
              <a:rPr lang="en-US" sz="1200" dirty="0"/>
              <a:t>Raft installation dedicated Camera Monitoring System.</a:t>
            </a:r>
          </a:p>
          <a:p>
            <a:pPr lvl="2"/>
            <a:r>
              <a:rPr lang="en-US" sz="1200" dirty="0"/>
              <a:t>Suite of 5 Mechanical Test Rafts.</a:t>
            </a:r>
          </a:p>
          <a:p>
            <a:pPr lvl="2"/>
            <a:r>
              <a:rPr lang="en-US" sz="1200" dirty="0"/>
              <a:t>Full cryostat mock-up (9 bay version).</a:t>
            </a:r>
          </a:p>
          <a:p>
            <a:r>
              <a:rPr lang="en-US" sz="1600" dirty="0"/>
              <a:t>Cryostat Handling Fixture (still in fabrication).</a:t>
            </a:r>
          </a:p>
          <a:p>
            <a:pPr lvl="2"/>
            <a:r>
              <a:rPr lang="en-US" sz="1200" dirty="0"/>
              <a:t>Used to tip the final Cryostat horizontal for Utility trunk installation.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525" y="3076031"/>
            <a:ext cx="2467251" cy="1678733"/>
          </a:xfrm>
          <a:prstGeom prst="rect">
            <a:avLst/>
          </a:prstGeom>
          <a:ln>
            <a:solidFill>
              <a:schemeClr val="tx1"/>
            </a:solidFill>
          </a:ln>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3426" r="9118"/>
          <a:stretch/>
        </p:blipFill>
        <p:spPr>
          <a:xfrm>
            <a:off x="6691313" y="785813"/>
            <a:ext cx="2047875" cy="3968951"/>
          </a:xfrm>
          <a:prstGeom prst="rect">
            <a:avLst/>
          </a:prstGeom>
          <a:ln>
            <a:solidFill>
              <a:schemeClr val="tx1"/>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7038" y="3076031"/>
            <a:ext cx="1196144" cy="897108"/>
          </a:xfrm>
          <a:prstGeom prst="rect">
            <a:avLst/>
          </a:prstGeom>
          <a:ln>
            <a:solidFill>
              <a:schemeClr val="tx1"/>
            </a:solidFill>
          </a:ln>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 y="3076031"/>
            <a:ext cx="2109788" cy="1676099"/>
          </a:xfrm>
          <a:prstGeom prst="rect">
            <a:avLst/>
          </a:prstGeom>
          <a:ln>
            <a:solidFill>
              <a:schemeClr val="tx1"/>
            </a:solidFill>
          </a:ln>
        </p:spPr>
      </p:pic>
    </p:spTree>
    <p:extLst>
      <p:ext uri="{BB962C8B-B14F-4D97-AF65-F5344CB8AC3E}">
        <p14:creationId xmlns:p14="http://schemas.microsoft.com/office/powerpoint/2010/main" val="4221764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350"/>
            <a:ext cx="6677939" cy="417910"/>
          </a:xfrm>
        </p:spPr>
        <p:txBody>
          <a:bodyPr/>
          <a:lstStyle/>
          <a:p>
            <a:r>
              <a:rPr lang="en-US" dirty="0"/>
              <a:t>I&amp;T Subsystem – Support Equipment Development</a:t>
            </a:r>
          </a:p>
        </p:txBody>
      </p:sp>
      <p:sp>
        <p:nvSpPr>
          <p:cNvPr id="50" name="Text Placeholder 2"/>
          <p:cNvSpPr>
            <a:spLocks noGrp="1"/>
          </p:cNvSpPr>
          <p:nvPr>
            <p:ph type="body" idx="1"/>
          </p:nvPr>
        </p:nvSpPr>
        <p:spPr>
          <a:xfrm>
            <a:off x="457200" y="760809"/>
            <a:ext cx="6005513" cy="4096941"/>
          </a:xfrm>
        </p:spPr>
        <p:txBody>
          <a:bodyPr>
            <a:normAutofit/>
          </a:bodyPr>
          <a:lstStyle/>
          <a:p>
            <a:pPr marL="0" indent="0">
              <a:buNone/>
            </a:pPr>
            <a:r>
              <a:rPr lang="en-US" sz="1600" u="sng" dirty="0"/>
              <a:t>Camera Integration (Support Equipment)</a:t>
            </a:r>
          </a:p>
          <a:p>
            <a:r>
              <a:rPr lang="en-US" sz="1600" dirty="0"/>
              <a:t>Camera Integration Stand:</a:t>
            </a:r>
          </a:p>
          <a:p>
            <a:pPr lvl="2"/>
            <a:r>
              <a:rPr lang="en-US" sz="1200" dirty="0"/>
              <a:t>Used for the assembly of the main Camera components.</a:t>
            </a:r>
          </a:p>
          <a:p>
            <a:pPr lvl="2"/>
            <a:r>
              <a:rPr lang="en-US" sz="1200" dirty="0"/>
              <a:t>Largest fixture in the clean room and allows reorientation of the full Camera for multiple operations.</a:t>
            </a:r>
          </a:p>
          <a:p>
            <a:r>
              <a:rPr lang="en-US" sz="1600" dirty="0"/>
              <a:t>Camera Saddle Stands:</a:t>
            </a:r>
          </a:p>
          <a:p>
            <a:pPr lvl="2"/>
            <a:r>
              <a:rPr lang="en-US" sz="1200" dirty="0"/>
              <a:t>Just arrived at I&amp;T from fabrication Vendor (July).</a:t>
            </a:r>
          </a:p>
          <a:p>
            <a:pPr lvl="2"/>
            <a:r>
              <a:rPr lang="en-US" sz="1200" dirty="0"/>
              <a:t>Used to support the Camera Body as the Cryostat is installed.</a:t>
            </a:r>
          </a:p>
          <a:p>
            <a:pPr lvl="2"/>
            <a:r>
              <a:rPr lang="en-US" sz="1200" dirty="0"/>
              <a:t>Also used to support the fully integrated Camera during shipping to Chile.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9974" y="1209675"/>
            <a:ext cx="2315987" cy="1728788"/>
          </a:xfrm>
          <a:prstGeom prst="rect">
            <a:avLst/>
          </a:prstGeom>
          <a:ln>
            <a:solidFill>
              <a:schemeClr val="tx1"/>
            </a:solidFill>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81675" y="3042213"/>
            <a:ext cx="3084286" cy="1618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2006" y="3042213"/>
            <a:ext cx="3695275" cy="1618666"/>
          </a:xfrm>
          <a:prstGeom prst="rect">
            <a:avLst/>
          </a:prstGeom>
          <a:ln>
            <a:solidFill>
              <a:schemeClr val="tx1"/>
            </a:solidFill>
          </a:ln>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139" y="3571875"/>
            <a:ext cx="1476125" cy="10890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28422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 Camera Verification</a:t>
            </a:r>
          </a:p>
        </p:txBody>
      </p:sp>
      <p:sp>
        <p:nvSpPr>
          <p:cNvPr id="3" name="Text Placeholder 2"/>
          <p:cNvSpPr>
            <a:spLocks noGrp="1"/>
          </p:cNvSpPr>
          <p:nvPr>
            <p:ph type="body" idx="1"/>
          </p:nvPr>
        </p:nvSpPr>
        <p:spPr>
          <a:xfrm>
            <a:off x="457200" y="760809"/>
            <a:ext cx="8229601" cy="4096941"/>
          </a:xfrm>
        </p:spPr>
        <p:txBody>
          <a:bodyPr>
            <a:normAutofit fontScale="92500" lnSpcReduction="20000"/>
          </a:bodyPr>
          <a:lstStyle/>
          <a:p>
            <a:r>
              <a:rPr lang="en-US" dirty="0"/>
              <a:t>Camera requirements from Camera Specification: LCA-048.</a:t>
            </a:r>
          </a:p>
          <a:p>
            <a:pPr lvl="2"/>
            <a:r>
              <a:rPr lang="en-US" dirty="0"/>
              <a:t>Many camera requirements are verified at the sub-system level and the appropriate information is delivered to I&amp;T with the hardware.</a:t>
            </a:r>
          </a:p>
          <a:p>
            <a:pPr lvl="2"/>
            <a:r>
              <a:rPr lang="en-US" dirty="0"/>
              <a:t>Remaining I&amp;T verified Camera requirements fall into several general categories:</a:t>
            </a:r>
          </a:p>
          <a:p>
            <a:pPr lvl="3"/>
            <a:r>
              <a:rPr lang="en-US" dirty="0"/>
              <a:t>Electro Optical tests (BOT- EO configuration &amp; CCOB).</a:t>
            </a:r>
          </a:p>
          <a:p>
            <a:pPr lvl="3"/>
            <a:r>
              <a:rPr lang="en-US" dirty="0"/>
              <a:t>Focal Plane Metrology tests (BOT-Metrology configuration).</a:t>
            </a:r>
          </a:p>
          <a:p>
            <a:pPr lvl="3"/>
            <a:r>
              <a:rPr lang="en-US" dirty="0"/>
              <a:t>Survey &amp; Alignment tests.</a:t>
            </a:r>
          </a:p>
          <a:p>
            <a:pPr lvl="3"/>
            <a:r>
              <a:rPr lang="en-US" dirty="0"/>
              <a:t>System Dynamics / Mass Properties tests.</a:t>
            </a:r>
          </a:p>
          <a:p>
            <a:pPr lvl="3"/>
            <a:r>
              <a:rPr lang="en-US" dirty="0"/>
              <a:t>Cryostat &amp; Camera Functional tests.</a:t>
            </a:r>
          </a:p>
          <a:p>
            <a:pPr marL="914400" lvl="2" indent="0">
              <a:buNone/>
            </a:pPr>
            <a:endParaRPr lang="en-US" dirty="0"/>
          </a:p>
          <a:p>
            <a:r>
              <a:rPr lang="en-US" dirty="0"/>
              <a:t>Brief overview given in the Camera I&amp;T Plan: LCA-40.</a:t>
            </a:r>
          </a:p>
          <a:p>
            <a:r>
              <a:rPr lang="en-US" dirty="0"/>
              <a:t>Details described in Camera Verification Test Plan: LCA-0283.</a:t>
            </a:r>
          </a:p>
          <a:p>
            <a:r>
              <a:rPr lang="en-US" b="1" dirty="0"/>
              <a:t>Aaron Roodman </a:t>
            </a:r>
            <a:r>
              <a:rPr lang="en-US" dirty="0"/>
              <a:t>to give full talk on this subject…</a:t>
            </a:r>
          </a:p>
        </p:txBody>
      </p:sp>
    </p:spTree>
    <p:extLst>
      <p:ext uri="{BB962C8B-B14F-4D97-AF65-F5344CB8AC3E}">
        <p14:creationId xmlns:p14="http://schemas.microsoft.com/office/powerpoint/2010/main" val="2721588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Technical Status</a:t>
            </a:r>
          </a:p>
        </p:txBody>
      </p:sp>
    </p:spTree>
    <p:extLst>
      <p:ext uri="{BB962C8B-B14F-4D97-AF65-F5344CB8AC3E}">
        <p14:creationId xmlns:p14="http://schemas.microsoft.com/office/powerpoint/2010/main" val="20167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799" y="133350"/>
            <a:ext cx="6370399" cy="417910"/>
          </a:xfrm>
        </p:spPr>
        <p:txBody>
          <a:bodyPr/>
          <a:lstStyle/>
          <a:p>
            <a:r>
              <a:rPr lang="en-US" dirty="0"/>
              <a:t>Camera I&amp;T Facility </a:t>
            </a:r>
            <a:r>
              <a:rPr lang="en-US" dirty="0">
                <a:solidFill>
                  <a:srgbClr val="FF0000"/>
                </a:solidFill>
              </a:rPr>
              <a:t>– 2016 REVIEW</a:t>
            </a:r>
          </a:p>
        </p:txBody>
      </p:sp>
      <p:pic>
        <p:nvPicPr>
          <p:cNvPr id="2050"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bwMode="auto">
          <a:xfrm>
            <a:off x="609600" y="742950"/>
            <a:ext cx="5488123" cy="411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91200" y="2609850"/>
            <a:ext cx="2834799" cy="2126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25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I&amp;T Facility </a:t>
            </a:r>
            <a:r>
              <a:rPr lang="en-US" dirty="0">
                <a:solidFill>
                  <a:srgbClr val="FF0000"/>
                </a:solidFill>
              </a:rPr>
              <a:t>– 2017 REVIEW</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742950"/>
            <a:ext cx="5276248" cy="3962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419350"/>
            <a:ext cx="2851265" cy="2136876"/>
          </a:xfrm>
          <a:prstGeom prst="rect">
            <a:avLst/>
          </a:prstGeom>
        </p:spPr>
      </p:pic>
    </p:spTree>
    <p:extLst>
      <p:ext uri="{BB962C8B-B14F-4D97-AF65-F5344CB8AC3E}">
        <p14:creationId xmlns:p14="http://schemas.microsoft.com/office/powerpoint/2010/main" val="3420434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I&amp;T Facility </a:t>
            </a:r>
            <a:r>
              <a:rPr lang="en-US" dirty="0">
                <a:solidFill>
                  <a:srgbClr val="FF0000"/>
                </a:solidFill>
              </a:rPr>
              <a:t>– 2018 REVIEW</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01070" y="920335"/>
            <a:ext cx="5237967" cy="3962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5019" y="2419350"/>
            <a:ext cx="2838826" cy="2136876"/>
          </a:xfrm>
          <a:prstGeom prst="rect">
            <a:avLst/>
          </a:prstGeom>
        </p:spPr>
      </p:pic>
    </p:spTree>
    <p:extLst>
      <p:ext uri="{BB962C8B-B14F-4D97-AF65-F5344CB8AC3E}">
        <p14:creationId xmlns:p14="http://schemas.microsoft.com/office/powerpoint/2010/main" val="3403526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I&amp;T Facility </a:t>
            </a:r>
            <a:r>
              <a:rPr lang="en-US" dirty="0">
                <a:solidFill>
                  <a:srgbClr val="FF0000"/>
                </a:solidFill>
              </a:rPr>
              <a:t>– 2019 REVIEW</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2540" y="763787"/>
            <a:ext cx="5237967" cy="39207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3781" y="2419350"/>
            <a:ext cx="2741301" cy="2136876"/>
          </a:xfrm>
          <a:prstGeom prst="rect">
            <a:avLst/>
          </a:prstGeom>
        </p:spPr>
      </p:pic>
    </p:spTree>
    <p:extLst>
      <p:ext uri="{BB962C8B-B14F-4D97-AF65-F5344CB8AC3E}">
        <p14:creationId xmlns:p14="http://schemas.microsoft.com/office/powerpoint/2010/main" val="835473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Procurements Status:</a:t>
            </a:r>
          </a:p>
        </p:txBody>
      </p:sp>
      <p:sp>
        <p:nvSpPr>
          <p:cNvPr id="3" name="Text Placeholder 2"/>
          <p:cNvSpPr>
            <a:spLocks noGrp="1"/>
          </p:cNvSpPr>
          <p:nvPr>
            <p:ph type="body" idx="1"/>
          </p:nvPr>
        </p:nvSpPr>
        <p:spPr>
          <a:xfrm>
            <a:off x="457200" y="760810"/>
            <a:ext cx="8229601" cy="4154090"/>
          </a:xfrm>
        </p:spPr>
        <p:txBody>
          <a:bodyPr>
            <a:normAutofit fontScale="47500" lnSpcReduction="20000"/>
          </a:bodyPr>
          <a:lstStyle/>
          <a:p>
            <a:r>
              <a:rPr lang="en-US" sz="2500" dirty="0"/>
              <a:t>I&amp;T’s largest procurements are less significant in cost compared to some of the other Camera Hardware; however,</a:t>
            </a:r>
          </a:p>
          <a:p>
            <a:pPr marL="1371600" lvl="3" indent="0">
              <a:buNone/>
            </a:pPr>
            <a:endParaRPr lang="en-US" dirty="0"/>
          </a:p>
          <a:p>
            <a:pPr lvl="1"/>
            <a:r>
              <a:rPr lang="en-US" b="1" dirty="0"/>
              <a:t>COMPLETED IN PREVIOUS YEARS:</a:t>
            </a:r>
          </a:p>
          <a:p>
            <a:pPr lvl="1"/>
            <a:endParaRPr lang="en-US" dirty="0"/>
          </a:p>
          <a:p>
            <a:pPr lvl="1"/>
            <a:r>
              <a:rPr lang="en-US" dirty="0"/>
              <a:t>BOT – XY(</a:t>
            </a:r>
            <a:r>
              <a:rPr lang="el-GR" dirty="0"/>
              <a:t>θ</a:t>
            </a:r>
            <a:r>
              <a:rPr lang="en-US" dirty="0"/>
              <a:t>) stages: </a:t>
            </a:r>
          </a:p>
          <a:p>
            <a:pPr lvl="2"/>
            <a:r>
              <a:rPr lang="en-US" dirty="0"/>
              <a:t>Precision XY(</a:t>
            </a:r>
            <a:r>
              <a:rPr lang="el-GR" dirty="0"/>
              <a:t>θ</a:t>
            </a:r>
            <a:r>
              <a:rPr lang="en-US" dirty="0"/>
              <a:t>) Stage @ </a:t>
            </a:r>
            <a:r>
              <a:rPr lang="en-US" b="1" dirty="0"/>
              <a:t>~$70k </a:t>
            </a:r>
            <a:r>
              <a:rPr lang="en-US" dirty="0"/>
              <a:t>total.</a:t>
            </a:r>
          </a:p>
          <a:p>
            <a:pPr lvl="2"/>
            <a:endParaRPr lang="en-US" dirty="0"/>
          </a:p>
          <a:p>
            <a:pPr lvl="1"/>
            <a:r>
              <a:rPr lang="en-US" dirty="0"/>
              <a:t>BOT – Main Structure / Chassis:</a:t>
            </a:r>
          </a:p>
          <a:p>
            <a:pPr lvl="2"/>
            <a:r>
              <a:rPr lang="en-US" dirty="0"/>
              <a:t>Large weldment @ </a:t>
            </a:r>
            <a:r>
              <a:rPr lang="en-US" b="1" dirty="0"/>
              <a:t>~$76k</a:t>
            </a:r>
            <a:r>
              <a:rPr lang="en-US" dirty="0"/>
              <a:t> total.</a:t>
            </a:r>
          </a:p>
          <a:p>
            <a:pPr lvl="2"/>
            <a:endParaRPr lang="en-US" dirty="0"/>
          </a:p>
          <a:p>
            <a:pPr lvl="1"/>
            <a:r>
              <a:rPr lang="en-US" dirty="0"/>
              <a:t>Integration Gantries (IG):</a:t>
            </a:r>
          </a:p>
          <a:p>
            <a:pPr lvl="2"/>
            <a:r>
              <a:rPr lang="en-US" dirty="0"/>
              <a:t>2 large custom precision stages @ </a:t>
            </a:r>
            <a:r>
              <a:rPr lang="en-US" b="1" dirty="0"/>
              <a:t>~$114k </a:t>
            </a:r>
            <a:r>
              <a:rPr lang="en-US" dirty="0"/>
              <a:t>total.</a:t>
            </a:r>
          </a:p>
          <a:p>
            <a:pPr lvl="2"/>
            <a:endParaRPr lang="en-US" dirty="0"/>
          </a:p>
          <a:p>
            <a:pPr lvl="1"/>
            <a:r>
              <a:rPr lang="en-US" dirty="0"/>
              <a:t>Cryostat Waffle Plate:</a:t>
            </a:r>
          </a:p>
          <a:p>
            <a:pPr lvl="2"/>
            <a:r>
              <a:rPr lang="en-US" dirty="0"/>
              <a:t>Custom granite mounting plate for IG @ </a:t>
            </a:r>
            <a:r>
              <a:rPr lang="en-US" b="1" dirty="0"/>
              <a:t>~$30k </a:t>
            </a:r>
            <a:r>
              <a:rPr lang="en-US" dirty="0"/>
              <a:t>total.</a:t>
            </a:r>
          </a:p>
          <a:p>
            <a:pPr lvl="2"/>
            <a:endParaRPr lang="en-US" dirty="0"/>
          </a:p>
          <a:p>
            <a:pPr marL="457200" lvl="1" indent="0">
              <a:buNone/>
            </a:pPr>
            <a:r>
              <a:rPr lang="en-US" dirty="0"/>
              <a:t>-----------------------------------------------------------------------------</a:t>
            </a:r>
          </a:p>
          <a:p>
            <a:pPr lvl="1"/>
            <a:endParaRPr lang="en-US" dirty="0"/>
          </a:p>
          <a:p>
            <a:pPr lvl="1"/>
            <a:r>
              <a:rPr lang="en-US" dirty="0"/>
              <a:t>Camera Integration Stand: (</a:t>
            </a:r>
            <a:r>
              <a:rPr lang="en-US" b="1" dirty="0"/>
              <a:t>COMPLETED THIS YEAR</a:t>
            </a:r>
            <a:r>
              <a:rPr lang="en-US" dirty="0"/>
              <a:t>)</a:t>
            </a:r>
          </a:p>
          <a:p>
            <a:pPr lvl="2"/>
            <a:r>
              <a:rPr lang="en-US" dirty="0"/>
              <a:t>Main structure + access stands + control system @ </a:t>
            </a:r>
            <a:r>
              <a:rPr lang="en-US" b="1" dirty="0"/>
              <a:t>~$146k </a:t>
            </a:r>
            <a:r>
              <a:rPr lang="en-US" dirty="0"/>
              <a:t>total.</a:t>
            </a:r>
          </a:p>
          <a:p>
            <a:pPr lvl="2"/>
            <a:endParaRPr lang="en-US" dirty="0"/>
          </a:p>
          <a:p>
            <a:pPr lvl="1"/>
            <a:r>
              <a:rPr lang="en-US" dirty="0"/>
              <a:t>Camera Saddle Stands: (</a:t>
            </a:r>
            <a:r>
              <a:rPr lang="en-US" b="1" dirty="0"/>
              <a:t>COMPLETED THIS YEAR</a:t>
            </a:r>
            <a:r>
              <a:rPr lang="en-US" dirty="0"/>
              <a:t>)</a:t>
            </a:r>
          </a:p>
          <a:p>
            <a:pPr lvl="2"/>
            <a:r>
              <a:rPr lang="en-US" dirty="0"/>
              <a:t>2 large weldments provided to I&amp;T and Commissioning @ </a:t>
            </a:r>
            <a:r>
              <a:rPr lang="en-US" b="1" dirty="0"/>
              <a:t>~$41k </a:t>
            </a:r>
            <a:r>
              <a:rPr lang="en-US" dirty="0"/>
              <a:t>total.</a:t>
            </a:r>
          </a:p>
          <a:p>
            <a:pPr lvl="1"/>
            <a:endParaRPr lang="en-US" dirty="0"/>
          </a:p>
          <a:p>
            <a:pPr lvl="1"/>
            <a:r>
              <a:rPr lang="en-US" dirty="0"/>
              <a:t>Cryostat Integration Stand: (</a:t>
            </a:r>
            <a:r>
              <a:rPr lang="en-US" b="1" dirty="0"/>
              <a:t>IN PROGRESS – Aug delivery</a:t>
            </a:r>
            <a:r>
              <a:rPr lang="en-US" dirty="0"/>
              <a:t>)</a:t>
            </a:r>
          </a:p>
          <a:p>
            <a:pPr lvl="2"/>
            <a:r>
              <a:rPr lang="en-US" dirty="0"/>
              <a:t>Last scheduled major procurement to arrive @ </a:t>
            </a:r>
            <a:r>
              <a:rPr lang="en-US" b="1" dirty="0"/>
              <a:t>~$38k </a:t>
            </a:r>
            <a:r>
              <a:rPr lang="en-US" dirty="0"/>
              <a:t>total.</a:t>
            </a:r>
          </a:p>
        </p:txBody>
      </p:sp>
      <p:cxnSp>
        <p:nvCxnSpPr>
          <p:cNvPr id="23" name="Straight Arrow Connector 22"/>
          <p:cNvCxnSpPr/>
          <p:nvPr/>
        </p:nvCxnSpPr>
        <p:spPr>
          <a:xfrm flipV="1">
            <a:off x="4121944" y="2737246"/>
            <a:ext cx="1235868" cy="842963"/>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3063" y="1067357"/>
            <a:ext cx="2062257" cy="1566306"/>
          </a:xfrm>
          <a:prstGeom prst="rect">
            <a:avLst/>
          </a:prstGeom>
          <a:ln>
            <a:solidFill>
              <a:schemeClr val="tx1"/>
            </a:solidFill>
          </a:ln>
        </p:spPr>
      </p:pic>
      <p:cxnSp>
        <p:nvCxnSpPr>
          <p:cNvPr id="18" name="Straight Arrow Connector 17"/>
          <p:cNvCxnSpPr/>
          <p:nvPr/>
        </p:nvCxnSpPr>
        <p:spPr>
          <a:xfrm flipV="1">
            <a:off x="4121944" y="3395664"/>
            <a:ext cx="2864644" cy="664368"/>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443413" y="4371975"/>
            <a:ext cx="2852737" cy="152400"/>
          </a:xfrm>
          <a:prstGeom prst="straightConnector1">
            <a:avLst/>
          </a:prstGeom>
          <a:ln cap="rnd">
            <a:solidFill>
              <a:schemeClr val="accent2">
                <a:lumMod val="75000"/>
              </a:schemeClr>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21"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477125" y="3669704"/>
            <a:ext cx="1238250" cy="1099743"/>
          </a:xfrm>
          <a:prstGeom prst="rect">
            <a:avLst/>
          </a:prstGeom>
          <a:noFill/>
          <a:ln w="9525">
            <a:solidFill>
              <a:schemeClr val="tx1"/>
            </a:solidFill>
            <a:miter lim="800000"/>
            <a:headEnd/>
            <a:tailEnd/>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3426" y="2209800"/>
            <a:ext cx="1631949" cy="122396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20508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199" y="633413"/>
            <a:ext cx="8229601" cy="4357687"/>
          </a:xfrm>
        </p:spPr>
        <p:txBody>
          <a:bodyPr>
            <a:normAutofit lnSpcReduction="10000"/>
          </a:bodyPr>
          <a:lstStyle/>
          <a:p>
            <a:r>
              <a:rPr lang="en-US" sz="1400" dirty="0"/>
              <a:t>Introduction and Scope</a:t>
            </a:r>
          </a:p>
          <a:p>
            <a:r>
              <a:rPr lang="en-US" sz="1400" dirty="0"/>
              <a:t>Technical Status</a:t>
            </a:r>
          </a:p>
          <a:p>
            <a:pPr lvl="1"/>
            <a:r>
              <a:rPr lang="en-US" sz="1400" dirty="0"/>
              <a:t>Recent Accomplishments &amp; Notable Outcomes </a:t>
            </a:r>
          </a:p>
          <a:p>
            <a:pPr lvl="1"/>
            <a:r>
              <a:rPr lang="en-US" sz="1400" dirty="0"/>
              <a:t>Upcoming Major Milestones</a:t>
            </a:r>
          </a:p>
          <a:p>
            <a:pPr lvl="1"/>
            <a:r>
              <a:rPr lang="en-US" sz="1400" dirty="0"/>
              <a:t>Remaining Work and Challenges</a:t>
            </a:r>
          </a:p>
          <a:p>
            <a:pPr lvl="1"/>
            <a:r>
              <a:rPr lang="en-US" sz="1400" i="1" dirty="0">
                <a:solidFill>
                  <a:schemeClr val="bg1">
                    <a:lumMod val="50000"/>
                  </a:schemeClr>
                </a:solidFill>
              </a:rPr>
              <a:t>Verification and Validation Activities (supplemental talk by Roodman)</a:t>
            </a:r>
          </a:p>
          <a:p>
            <a:r>
              <a:rPr lang="en-US" sz="1400" dirty="0"/>
              <a:t>Risks and Mitigations Status </a:t>
            </a:r>
          </a:p>
          <a:p>
            <a:r>
              <a:rPr lang="en-US" sz="1400" dirty="0"/>
              <a:t>Hazards Status</a:t>
            </a:r>
          </a:p>
          <a:p>
            <a:r>
              <a:rPr lang="en-US" sz="1400" dirty="0"/>
              <a:t>Programmatic Status</a:t>
            </a:r>
          </a:p>
          <a:p>
            <a:pPr lvl="1"/>
            <a:r>
              <a:rPr lang="en-US" sz="1400" dirty="0"/>
              <a:t>Organizational Structure </a:t>
            </a:r>
          </a:p>
          <a:p>
            <a:pPr lvl="1"/>
            <a:r>
              <a:rPr lang="en-US" sz="1400" dirty="0"/>
              <a:t>Cost and Schedule Performance Status</a:t>
            </a:r>
          </a:p>
          <a:p>
            <a:pPr lvl="1"/>
            <a:r>
              <a:rPr lang="en-US" sz="1400" dirty="0"/>
              <a:t>Upcoming Major Milestones</a:t>
            </a:r>
          </a:p>
          <a:p>
            <a:r>
              <a:rPr lang="en-US" sz="1400" dirty="0"/>
              <a:t>Summary </a:t>
            </a:r>
          </a:p>
          <a:p>
            <a:r>
              <a:rPr lang="en-US" sz="1400" dirty="0"/>
              <a:t>Supporting Material</a:t>
            </a:r>
          </a:p>
          <a:p>
            <a:pPr lvl="1"/>
            <a:r>
              <a:rPr lang="en-US" sz="1400" dirty="0"/>
              <a:t>Key Documents </a:t>
            </a:r>
          </a:p>
          <a:p>
            <a:pPr lvl="1"/>
            <a:r>
              <a:rPr lang="en-US" sz="1400" dirty="0"/>
              <a:t>Past Review</a:t>
            </a:r>
          </a:p>
          <a:p>
            <a:pPr lvl="1"/>
            <a:r>
              <a:rPr lang="en-US" sz="1400" dirty="0"/>
              <a:t>BCR / EAC Details</a:t>
            </a:r>
          </a:p>
          <a:p>
            <a:pPr lvl="1"/>
            <a:r>
              <a:rPr lang="en-US" sz="1400" dirty="0"/>
              <a:t>I&amp;T Process Development</a:t>
            </a:r>
          </a:p>
        </p:txBody>
      </p:sp>
      <p:sp>
        <p:nvSpPr>
          <p:cNvPr id="6" name="Title 5"/>
          <p:cNvSpPr>
            <a:spLocks noGrp="1"/>
          </p:cNvSpPr>
          <p:nvPr>
            <p:ph type="title"/>
          </p:nvPr>
        </p:nvSpPr>
        <p:spPr/>
        <p:txBody>
          <a:bodyPr/>
          <a:lstStyle/>
          <a:p>
            <a:r>
              <a:rPr lang="en-US" dirty="0"/>
              <a:t>Presentation Outline</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799"/>
            <a:ext cx="8229601" cy="4214813"/>
          </a:xfrm>
        </p:spPr>
        <p:txBody>
          <a:bodyPr>
            <a:normAutofit fontScale="70000" lnSpcReduction="20000"/>
          </a:bodyPr>
          <a:lstStyle/>
          <a:p>
            <a:r>
              <a:rPr lang="en-US" dirty="0"/>
              <a:t>Science Raft &amp; Corner Raft Acceptance / Re-Verification .</a:t>
            </a:r>
          </a:p>
          <a:p>
            <a:pPr lvl="2"/>
            <a:endParaRPr lang="en-US" dirty="0"/>
          </a:p>
          <a:p>
            <a:pPr lvl="2"/>
            <a:r>
              <a:rPr lang="en-US" dirty="0"/>
              <a:t>We have all </a:t>
            </a:r>
            <a:r>
              <a:rPr lang="en-US" b="1" dirty="0"/>
              <a:t>22 Science Rafts </a:t>
            </a:r>
            <a:r>
              <a:rPr lang="en-US" dirty="0"/>
              <a:t>on site and we are in the process of re-verifying our 11th Raft.</a:t>
            </a:r>
          </a:p>
          <a:p>
            <a:pPr lvl="3"/>
            <a:r>
              <a:rPr lang="en-US" dirty="0"/>
              <a:t>The delivery of these rafts from BNL was a significant schedule risk for I&amp;T (IT-001) that has now been retired.</a:t>
            </a:r>
          </a:p>
          <a:p>
            <a:pPr lvl="3"/>
            <a:r>
              <a:rPr lang="en-US" dirty="0"/>
              <a:t>Re-verification efforts here at SLAC unearthed several issues – the most significant being particulate contamination that was resulting in a loss of channels.</a:t>
            </a:r>
          </a:p>
          <a:p>
            <a:pPr lvl="3"/>
            <a:r>
              <a:rPr lang="en-US" dirty="0"/>
              <a:t>As a result of the comprehensive cleaning and repairing efforts that were undertaken, hardware in now in place (TS6) and a significant amount of knowledge and skill regarding the Science Raft assembly and disassembly processes has been transferred to the SLAC staff.</a:t>
            </a:r>
          </a:p>
          <a:p>
            <a:pPr lvl="3"/>
            <a:r>
              <a:rPr lang="en-US" u="sng" dirty="0"/>
              <a:t>REMAINING CONCERN</a:t>
            </a:r>
            <a:r>
              <a:rPr lang="en-US" dirty="0"/>
              <a:t>: </a:t>
            </a:r>
          </a:p>
          <a:p>
            <a:pPr lvl="4"/>
            <a:r>
              <a:rPr lang="en-US" dirty="0"/>
              <a:t>We will need to re-verify another 11 rafts in a 3-4 month period (~1 per week cadence). But this is becoming less of a concern with a second TS7 now about to come on line. </a:t>
            </a:r>
          </a:p>
          <a:p>
            <a:pPr marL="914400" lvl="2" indent="0">
              <a:buNone/>
            </a:pPr>
            <a:endParaRPr lang="en-US" dirty="0"/>
          </a:p>
          <a:p>
            <a:pPr lvl="2"/>
            <a:endParaRPr lang="en-US" dirty="0"/>
          </a:p>
          <a:p>
            <a:pPr lvl="2"/>
            <a:r>
              <a:rPr lang="en-US" dirty="0"/>
              <a:t>We have all </a:t>
            </a:r>
            <a:r>
              <a:rPr lang="en-US" b="1" dirty="0"/>
              <a:t>4 Corner Rafts </a:t>
            </a:r>
            <a:r>
              <a:rPr lang="en-US" dirty="0"/>
              <a:t>in hand and have begun installing them into the Cryostat.</a:t>
            </a:r>
          </a:p>
          <a:p>
            <a:pPr lvl="3"/>
            <a:r>
              <a:rPr lang="en-US" dirty="0"/>
              <a:t>The timing of the corner raft testing was identified early as a possible issue with I&amp;T schedule (IT-027) due to the shared use of TS8. </a:t>
            </a:r>
          </a:p>
          <a:p>
            <a:pPr lvl="3"/>
            <a:r>
              <a:rPr lang="en-US" dirty="0"/>
              <a:t>This risk has been significantly reduced with the CR delivery now complete.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2"/>
            <a:endParaRPr lang="en-US" dirty="0"/>
          </a:p>
        </p:txBody>
      </p:sp>
    </p:spTree>
    <p:extLst>
      <p:ext uri="{BB962C8B-B14F-4D97-AF65-F5344CB8AC3E}">
        <p14:creationId xmlns:p14="http://schemas.microsoft.com/office/powerpoint/2010/main" val="214932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800"/>
            <a:ext cx="8229601" cy="1924050"/>
          </a:xfrm>
        </p:spPr>
        <p:txBody>
          <a:bodyPr>
            <a:normAutofit fontScale="77500" lnSpcReduction="20000"/>
          </a:bodyPr>
          <a:lstStyle/>
          <a:p>
            <a:r>
              <a:rPr lang="en-US" dirty="0"/>
              <a:t>Completed Pathfinder / Test Raft integration (</a:t>
            </a:r>
            <a:r>
              <a:rPr lang="en-US" b="1" dirty="0"/>
              <a:t>July 2018</a:t>
            </a:r>
            <a:r>
              <a:rPr lang="en-US" dirty="0"/>
              <a:t>).</a:t>
            </a:r>
          </a:p>
          <a:p>
            <a:pPr lvl="2"/>
            <a:r>
              <a:rPr lang="en-US" dirty="0"/>
              <a:t>Extensive use of BOT and Integration Gantries with the Cryostat Mockup and 5 Mechanical Test Rafts.</a:t>
            </a:r>
          </a:p>
          <a:p>
            <a:pPr lvl="2"/>
            <a:r>
              <a:rPr lang="en-US" dirty="0"/>
              <a:t>This allowed full system verification of I&amp;T equipment prior to having the real Cryostat available.</a:t>
            </a:r>
          </a:p>
          <a:p>
            <a:pPr lvl="2"/>
            <a:r>
              <a:rPr lang="en-US" dirty="0"/>
              <a:t>Preliminary testing of metrology systems.</a:t>
            </a:r>
          </a:p>
          <a:p>
            <a:pPr lvl="3"/>
            <a:r>
              <a:rPr lang="en-US" dirty="0"/>
              <a:t>Able to mount the reference flat / hex table to the Cryostat Mock-up. </a:t>
            </a:r>
          </a:p>
          <a:p>
            <a:pPr lvl="3"/>
            <a:r>
              <a:rPr lang="en-US" dirty="0"/>
              <a:t>Performed metrology with a single MTR in Cryostat Mock-up.</a:t>
            </a:r>
          </a:p>
          <a:p>
            <a:pPr lvl="2"/>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2"/>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7558" y="2564003"/>
            <a:ext cx="1223920" cy="917940"/>
          </a:xfrm>
          <a:prstGeom prst="rect">
            <a:avLst/>
          </a:prstGeom>
          <a:ln>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489" y="2564003"/>
            <a:ext cx="1614374" cy="2152498"/>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4722" y="3569307"/>
            <a:ext cx="1529592" cy="1147194"/>
          </a:xfrm>
          <a:prstGeom prst="rect">
            <a:avLst/>
          </a:prstGeom>
          <a:ln>
            <a:solidFill>
              <a:schemeClr val="tx1"/>
            </a:solid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9452" y="2673554"/>
            <a:ext cx="1532211" cy="2042947"/>
          </a:xfrm>
          <a:prstGeom prst="rect">
            <a:avLst/>
          </a:prstGeom>
          <a:ln>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9074" y="2943262"/>
            <a:ext cx="2916905" cy="1503533"/>
          </a:xfrm>
          <a:prstGeom prst="rect">
            <a:avLst/>
          </a:prstGeom>
          <a:ln>
            <a:solidFill>
              <a:schemeClr val="tx1"/>
            </a:solidFill>
          </a:ln>
        </p:spPr>
      </p:pic>
    </p:spTree>
    <p:extLst>
      <p:ext uri="{BB962C8B-B14F-4D97-AF65-F5344CB8AC3E}">
        <p14:creationId xmlns:p14="http://schemas.microsoft.com/office/powerpoint/2010/main" val="410583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1" y="685801"/>
            <a:ext cx="5815012" cy="1676400"/>
          </a:xfrm>
        </p:spPr>
        <p:txBody>
          <a:bodyPr>
            <a:normAutofit fontScale="62500" lnSpcReduction="20000"/>
          </a:bodyPr>
          <a:lstStyle/>
          <a:p>
            <a:r>
              <a:rPr lang="en-US" dirty="0"/>
              <a:t>Completed final verification of the Raft insertion/removal processes with the real Cryostat prior to using production rafts (</a:t>
            </a:r>
            <a:r>
              <a:rPr lang="en-US" b="1" dirty="0"/>
              <a:t>Sept 2018</a:t>
            </a:r>
            <a:r>
              <a:rPr lang="en-US" dirty="0"/>
              <a:t>).</a:t>
            </a:r>
          </a:p>
          <a:p>
            <a:pPr lvl="2"/>
            <a:r>
              <a:rPr lang="en-US" dirty="0"/>
              <a:t>Complete installation of 5 MTRs and 2 ETUs into real Cryostat. </a:t>
            </a:r>
          </a:p>
          <a:p>
            <a:pPr lvl="2"/>
            <a:r>
              <a:rPr lang="en-US" dirty="0"/>
              <a:t>Included removal of the 5 MTRs from the Cryostat.</a:t>
            </a:r>
          </a:p>
          <a:p>
            <a:pPr lvl="2"/>
            <a:r>
              <a:rPr lang="en-US" dirty="0"/>
              <a:t>Confirmed use of both types of gantries (Science and Corner Raft) in both insertion and removal configurations.</a:t>
            </a:r>
          </a:p>
          <a:p>
            <a:pPr lvl="2"/>
            <a:r>
              <a:rPr lang="en-US" dirty="0"/>
              <a:t>Confirmed the use of the telecentric Camera Monitoring Systems.</a:t>
            </a:r>
          </a:p>
          <a:p>
            <a:pPr lvl="2"/>
            <a:r>
              <a:rPr lang="en-US" dirty="0"/>
              <a:t>Full vetting of the process eTravelers for future production runs. </a:t>
            </a:r>
          </a:p>
          <a:p>
            <a:endParaRPr lang="en-US" dirty="0"/>
          </a:p>
          <a:p>
            <a:endParaRPr lang="en-US" dirty="0"/>
          </a:p>
          <a:p>
            <a:endParaRPr lang="en-US" dirty="0"/>
          </a:p>
          <a:p>
            <a:endParaRPr lang="en-US" dirty="0"/>
          </a:p>
          <a:p>
            <a:pPr lvl="2"/>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7976" y="802480"/>
            <a:ext cx="1940595" cy="1455446"/>
          </a:xfrm>
          <a:prstGeom prst="rect">
            <a:avLst/>
          </a:prstGeom>
          <a:ln>
            <a:solidFill>
              <a:schemeClr val="tx1"/>
            </a:solidFill>
          </a:ln>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885" y="2397916"/>
            <a:ext cx="1750929" cy="2334571"/>
          </a:xfrm>
          <a:prstGeom prst="rect">
            <a:avLst/>
          </a:prstGeom>
          <a:ln>
            <a:solidFill>
              <a:schemeClr val="tx1"/>
            </a:solidFill>
          </a:ln>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2397509"/>
            <a:ext cx="3616971" cy="2334979"/>
          </a:xfrm>
          <a:prstGeom prst="rect">
            <a:avLst/>
          </a:prstGeom>
          <a:ln>
            <a:solidFill>
              <a:schemeClr val="tx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270" y="2397917"/>
            <a:ext cx="2534405" cy="2334571"/>
          </a:xfrm>
          <a:prstGeom prst="rect">
            <a:avLst/>
          </a:prstGeom>
          <a:ln>
            <a:solidFill>
              <a:schemeClr val="tx1"/>
            </a:solidFill>
          </a:ln>
        </p:spPr>
      </p:pic>
    </p:spTree>
    <p:extLst>
      <p:ext uri="{BB962C8B-B14F-4D97-AF65-F5344CB8AC3E}">
        <p14:creationId xmlns:p14="http://schemas.microsoft.com/office/powerpoint/2010/main" val="223582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801"/>
            <a:ext cx="8096249" cy="1042988"/>
          </a:xfrm>
        </p:spPr>
        <p:txBody>
          <a:bodyPr>
            <a:normAutofit fontScale="92500"/>
          </a:bodyPr>
          <a:lstStyle/>
          <a:p>
            <a:r>
              <a:rPr lang="en-US" b="1" u="sng" dirty="0"/>
              <a:t>CONFIRMED</a:t>
            </a:r>
            <a:r>
              <a:rPr lang="en-US" dirty="0"/>
              <a:t> our ability to safely install (and remove) both Science and Corner Rafts to the extremely tight tolerances specified.</a:t>
            </a:r>
          </a:p>
          <a:p>
            <a:endParaRPr lang="en-US" dirty="0"/>
          </a:p>
          <a:p>
            <a:endParaRPr lang="en-US" dirty="0"/>
          </a:p>
          <a:p>
            <a:pPr lvl="2"/>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75" y="1651290"/>
            <a:ext cx="6629401" cy="3100557"/>
          </a:xfrm>
          <a:prstGeom prst="rect">
            <a:avLst/>
          </a:prstGeom>
          <a:ln>
            <a:solidFill>
              <a:schemeClr val="tx1"/>
            </a:solidFill>
          </a:ln>
        </p:spPr>
      </p:pic>
    </p:spTree>
    <p:extLst>
      <p:ext uri="{BB962C8B-B14F-4D97-AF65-F5344CB8AC3E}">
        <p14:creationId xmlns:p14="http://schemas.microsoft.com/office/powerpoint/2010/main" val="1899190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799"/>
            <a:ext cx="8229601" cy="3971925"/>
          </a:xfrm>
        </p:spPr>
        <p:txBody>
          <a:bodyPr>
            <a:normAutofit fontScale="70000" lnSpcReduction="20000"/>
          </a:bodyPr>
          <a:lstStyle/>
          <a:p>
            <a:r>
              <a:rPr lang="en-US" dirty="0"/>
              <a:t>Completed verification of the full BOT Metrology system (</a:t>
            </a:r>
            <a:r>
              <a:rPr lang="en-US" b="1" dirty="0"/>
              <a:t>Sept 2018</a:t>
            </a:r>
            <a:r>
              <a:rPr lang="en-US" dirty="0"/>
              <a:t>).</a:t>
            </a:r>
          </a:p>
          <a:p>
            <a:pPr lvl="2"/>
            <a:r>
              <a:rPr lang="en-US" dirty="0"/>
              <a:t>Final verification of the BOT metrology process with 7 rafts inserted.</a:t>
            </a:r>
          </a:p>
          <a:p>
            <a:pPr lvl="2"/>
            <a:r>
              <a:rPr lang="en-US" dirty="0"/>
              <a:t>Confirmed use of metrology hardware and preliminary use of the stitching algorithms necessary for multiple reference flat location measurements.</a:t>
            </a:r>
          </a:p>
          <a:p>
            <a:pPr lvl="2"/>
            <a:r>
              <a:rPr lang="en-US" dirty="0"/>
              <a:t>Consistent results shown with sub-micron resolution.</a:t>
            </a:r>
          </a:p>
          <a:p>
            <a:pPr marL="914400" lvl="2" indent="0">
              <a:buNone/>
            </a:pPr>
            <a:endParaRPr lang="en-US" dirty="0"/>
          </a:p>
          <a:p>
            <a:r>
              <a:rPr lang="en-US" dirty="0"/>
              <a:t>Completed verification of the 4 BOT </a:t>
            </a:r>
            <a:br>
              <a:rPr lang="en-US" dirty="0"/>
            </a:br>
            <a:r>
              <a:rPr lang="en-US" dirty="0"/>
              <a:t>Electro-optical heads (</a:t>
            </a:r>
            <a:r>
              <a:rPr lang="en-US" b="1" dirty="0"/>
              <a:t>Apr 2019</a:t>
            </a:r>
            <a:r>
              <a:rPr lang="en-US" dirty="0"/>
              <a:t>).</a:t>
            </a:r>
          </a:p>
          <a:p>
            <a:pPr lvl="2"/>
            <a:r>
              <a:rPr lang="en-US" dirty="0"/>
              <a:t>Final verification of the EO Heads:</a:t>
            </a:r>
          </a:p>
          <a:p>
            <a:pPr lvl="3"/>
            <a:r>
              <a:rPr lang="en-US" dirty="0"/>
              <a:t>Flat field.</a:t>
            </a:r>
          </a:p>
          <a:p>
            <a:pPr lvl="3"/>
            <a:r>
              <a:rPr lang="en-US" dirty="0"/>
              <a:t>Single spot.</a:t>
            </a:r>
          </a:p>
          <a:p>
            <a:pPr lvl="3"/>
            <a:r>
              <a:rPr lang="en-US" dirty="0"/>
              <a:t>X-talk.</a:t>
            </a:r>
          </a:p>
          <a:p>
            <a:pPr lvl="3"/>
            <a:r>
              <a:rPr lang="en-US" dirty="0"/>
              <a:t>Image projector.</a:t>
            </a:r>
          </a:p>
          <a:p>
            <a:pPr lvl="2"/>
            <a:r>
              <a:rPr lang="en-US" dirty="0"/>
              <a:t>Used with 2 ETUs installed and the </a:t>
            </a:r>
            <a:br>
              <a:rPr lang="en-US" dirty="0"/>
            </a:br>
            <a:r>
              <a:rPr lang="en-US" dirty="0"/>
              <a:t>Cryostat vacuum and cooling systems </a:t>
            </a:r>
            <a:br>
              <a:rPr lang="en-US" dirty="0"/>
            </a:br>
            <a:r>
              <a:rPr lang="en-US" dirty="0"/>
              <a:t>in operation (2 Cold + 2 Cryogenic).</a:t>
            </a:r>
          </a:p>
          <a:p>
            <a:pPr lvl="2"/>
            <a:r>
              <a:rPr lang="en-US" dirty="0"/>
              <a:t>EO Results - Subject of talk by </a:t>
            </a:r>
            <a:br>
              <a:rPr lang="en-US" dirty="0"/>
            </a:br>
            <a:r>
              <a:rPr lang="en-US" dirty="0"/>
              <a:t>Aaron Roodman.</a:t>
            </a:r>
          </a:p>
          <a:p>
            <a:pPr lvl="2"/>
            <a:endParaRPr lang="en-US" dirty="0"/>
          </a:p>
          <a:p>
            <a:endParaRPr lang="en-US" dirty="0"/>
          </a:p>
          <a:p>
            <a:pPr lvl="2"/>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3913" y="2127603"/>
            <a:ext cx="4052884" cy="2163410"/>
          </a:xfrm>
          <a:prstGeom prst="rect">
            <a:avLst/>
          </a:prstGeom>
          <a:ln>
            <a:solidFill>
              <a:schemeClr val="tx1"/>
            </a:solidFill>
          </a:ln>
        </p:spPr>
      </p:pic>
    </p:spTree>
    <p:extLst>
      <p:ext uri="{BB962C8B-B14F-4D97-AF65-F5344CB8AC3E}">
        <p14:creationId xmlns:p14="http://schemas.microsoft.com/office/powerpoint/2010/main" val="1448231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801"/>
            <a:ext cx="8229601" cy="1509712"/>
          </a:xfrm>
        </p:spPr>
        <p:txBody>
          <a:bodyPr>
            <a:normAutofit fontScale="70000" lnSpcReduction="20000"/>
          </a:bodyPr>
          <a:lstStyle/>
          <a:p>
            <a:pPr lvl="0"/>
            <a:r>
              <a:rPr lang="en-US" sz="2500" dirty="0"/>
              <a:t>Completed EPR for Camera Integration Stand (</a:t>
            </a:r>
            <a:r>
              <a:rPr lang="en-US" sz="2500" b="1" dirty="0"/>
              <a:t>Sept 2018</a:t>
            </a:r>
            <a:r>
              <a:rPr lang="en-US" sz="2500" dirty="0"/>
              <a:t>).</a:t>
            </a:r>
          </a:p>
          <a:p>
            <a:pPr lvl="2"/>
            <a:r>
              <a:rPr lang="en-US" dirty="0"/>
              <a:t>All action items addressed and some refinement work was performed to reduce the overall cost of the main weldment structure.</a:t>
            </a:r>
          </a:p>
          <a:p>
            <a:pPr lvl="2"/>
            <a:r>
              <a:rPr lang="en-US" dirty="0"/>
              <a:t>Procurement process initiated immediately after for main weldment.</a:t>
            </a:r>
          </a:p>
          <a:p>
            <a:r>
              <a:rPr lang="en-US" sz="2500" dirty="0"/>
              <a:t>Taken Delivery of Completed CIS Structure (</a:t>
            </a:r>
            <a:r>
              <a:rPr lang="en-US" sz="2500" b="1" dirty="0"/>
              <a:t>Mar 2019</a:t>
            </a:r>
            <a:r>
              <a:rPr lang="en-US" sz="2500" dirty="0"/>
              <a:t>).</a:t>
            </a:r>
          </a:p>
          <a:p>
            <a:pPr lvl="2"/>
            <a:r>
              <a:rPr lang="en-US" dirty="0"/>
              <a:t>Major deliverable for the Clean Room infrastructure.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887" y="2342620"/>
            <a:ext cx="3122124" cy="2341594"/>
          </a:xfrm>
          <a:prstGeom prst="rect">
            <a:avLst/>
          </a:prstGeom>
          <a:ln>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1338" b="5979"/>
          <a:stretch/>
        </p:blipFill>
        <p:spPr>
          <a:xfrm>
            <a:off x="4967288" y="2342620"/>
            <a:ext cx="3776043" cy="2341594"/>
          </a:xfrm>
          <a:prstGeom prst="rect">
            <a:avLst/>
          </a:prstGeom>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856" y="1218759"/>
            <a:ext cx="1895475" cy="1014879"/>
          </a:xfrm>
          <a:prstGeom prst="rect">
            <a:avLst/>
          </a:prstGeom>
        </p:spPr>
      </p:pic>
    </p:spTree>
    <p:extLst>
      <p:ext uri="{BB962C8B-B14F-4D97-AF65-F5344CB8AC3E}">
        <p14:creationId xmlns:p14="http://schemas.microsoft.com/office/powerpoint/2010/main" val="2834337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61962" y="657225"/>
            <a:ext cx="8229601" cy="1628775"/>
          </a:xfrm>
        </p:spPr>
        <p:txBody>
          <a:bodyPr>
            <a:normAutofit fontScale="62500" lnSpcReduction="20000"/>
          </a:bodyPr>
          <a:lstStyle/>
          <a:p>
            <a:pPr lvl="0"/>
            <a:r>
              <a:rPr lang="en-US" sz="2500" dirty="0"/>
              <a:t>Completed EPR for Camera Saddle Stand, Cryostat Lift Fixture, and  Cryostat Handling Stand (Dec 2018).</a:t>
            </a:r>
          </a:p>
          <a:p>
            <a:pPr lvl="2"/>
            <a:r>
              <a:rPr lang="en-US" dirty="0"/>
              <a:t>All action items addressed and procurement processes completed.</a:t>
            </a:r>
          </a:p>
          <a:p>
            <a:r>
              <a:rPr lang="en-US" sz="2500" dirty="0"/>
              <a:t>Taken Delivery of Saddle Stands (July 2019).</a:t>
            </a:r>
          </a:p>
          <a:p>
            <a:pPr lvl="2"/>
            <a:r>
              <a:rPr lang="en-US" dirty="0"/>
              <a:t>Major deliverable for the Clean Room infrastructure.</a:t>
            </a:r>
          </a:p>
          <a:p>
            <a:r>
              <a:rPr lang="en-US" sz="2500" dirty="0"/>
              <a:t>Taken Delivery of Cryostat Handling Fixture (In progress - Aug 2019).</a:t>
            </a:r>
          </a:p>
          <a:p>
            <a:pPr lvl="2"/>
            <a:r>
              <a:rPr lang="en-US" dirty="0"/>
              <a:t>Major deliverable for the Clean Room infrastructure.</a:t>
            </a:r>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53042" y="2480728"/>
            <a:ext cx="2517757" cy="2238375"/>
          </a:xfrm>
          <a:prstGeom prst="rect">
            <a:avLst/>
          </a:prstGeom>
          <a:noFill/>
          <a:ln w="9525">
            <a:solidFill>
              <a:schemeClr val="tx1"/>
            </a:solidFill>
            <a:miter lim="800000"/>
            <a:headEnd/>
            <a:tailEnd/>
          </a:ln>
        </p:spPr>
      </p:pic>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862260" y="2480728"/>
            <a:ext cx="1247385" cy="1015811"/>
          </a:xfrm>
          <a:prstGeom prst="rect">
            <a:avLst/>
          </a:prstGeom>
          <a:noFill/>
          <a:ln w="9525">
            <a:solidFill>
              <a:schemeClr val="tx1"/>
            </a:solidFill>
            <a:miter lim="800000"/>
            <a:headEnd/>
            <a:tailEnd/>
          </a:ln>
        </p:spPr>
      </p:pic>
      <p:pic>
        <p:nvPicPr>
          <p:cNvPr id="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862260" y="3557150"/>
            <a:ext cx="1938537" cy="1162770"/>
          </a:xfrm>
          <a:prstGeom prst="rect">
            <a:avLst/>
          </a:prstGeom>
          <a:noFill/>
          <a:ln w="9525">
            <a:solidFill>
              <a:schemeClr val="tx1"/>
            </a:solidFill>
            <a:miter lim="800000"/>
            <a:headEnd/>
            <a:tailEnd/>
          </a:ln>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3040" y="2480727"/>
            <a:ext cx="2171596" cy="10158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8749" y="3557150"/>
            <a:ext cx="1385887" cy="11619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0512" y="2895882"/>
            <a:ext cx="2432050" cy="18240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815659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800"/>
            <a:ext cx="8229601" cy="1481138"/>
          </a:xfrm>
        </p:spPr>
        <p:txBody>
          <a:bodyPr>
            <a:normAutofit fontScale="70000" lnSpcReduction="20000"/>
          </a:bodyPr>
          <a:lstStyle/>
          <a:p>
            <a:r>
              <a:rPr lang="en-US" dirty="0"/>
              <a:t>Taken delivery of the completed Cryostat, Cryostat Vacuum Systems, and Cryostat Cooling &amp; Refrigeration Systems (</a:t>
            </a:r>
            <a:r>
              <a:rPr lang="en-US" b="1" dirty="0"/>
              <a:t>Aug 2018 - June 2019</a:t>
            </a:r>
            <a:r>
              <a:rPr lang="en-US" dirty="0"/>
              <a:t>). </a:t>
            </a:r>
          </a:p>
          <a:p>
            <a:pPr lvl="2"/>
            <a:r>
              <a:rPr lang="en-US" dirty="0"/>
              <a:t>Cryostat Structure arrived Aug 2018.</a:t>
            </a:r>
          </a:p>
          <a:p>
            <a:pPr lvl="2"/>
            <a:r>
              <a:rPr lang="en-US" dirty="0"/>
              <a:t>Cryostat Vacuum Systems arrived Dec 2018.</a:t>
            </a:r>
          </a:p>
          <a:p>
            <a:pPr lvl="2"/>
            <a:r>
              <a:rPr lang="en-US" dirty="0"/>
              <a:t>Two Cryostat Refrigeration cabinets and HX#1 arrived Feb 2019.</a:t>
            </a:r>
          </a:p>
          <a:p>
            <a:pPr lvl="2"/>
            <a:r>
              <a:rPr lang="en-US" dirty="0"/>
              <a:t>Remaining Cryostat Refrigeration cabinets and HX#2 arrived May 2019.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4803" y="2155625"/>
            <a:ext cx="3480195" cy="2610146"/>
          </a:xfrm>
          <a:prstGeom prst="rect">
            <a:avLst/>
          </a:prstGeom>
          <a:ln>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728" y="2155625"/>
            <a:ext cx="1647427" cy="1235571"/>
          </a:xfrm>
          <a:prstGeom prst="rect">
            <a:avLst/>
          </a:prstGeom>
          <a:ln>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2728" y="3530200"/>
            <a:ext cx="1647428" cy="1235571"/>
          </a:xfrm>
          <a:prstGeom prst="rect">
            <a:avLst/>
          </a:prstGeom>
          <a:ln>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6195" y="1099242"/>
            <a:ext cx="1223961" cy="917970"/>
          </a:xfrm>
          <a:prstGeom prst="rect">
            <a:avLst/>
          </a:prstGeom>
          <a:ln>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019" y="2155624"/>
            <a:ext cx="2595415" cy="2610195"/>
          </a:xfrm>
          <a:prstGeom prst="rect">
            <a:avLst/>
          </a:prstGeom>
          <a:ln>
            <a:solidFill>
              <a:schemeClr val="tx1"/>
            </a:solidFill>
          </a:ln>
        </p:spPr>
      </p:pic>
    </p:spTree>
    <p:extLst>
      <p:ext uri="{BB962C8B-B14F-4D97-AF65-F5344CB8AC3E}">
        <p14:creationId xmlns:p14="http://schemas.microsoft.com/office/powerpoint/2010/main" val="4189335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800"/>
            <a:ext cx="6886575" cy="1881188"/>
          </a:xfrm>
        </p:spPr>
        <p:txBody>
          <a:bodyPr>
            <a:normAutofit fontScale="55000" lnSpcReduction="20000"/>
          </a:bodyPr>
          <a:lstStyle/>
          <a:p>
            <a:r>
              <a:rPr lang="en-US" dirty="0"/>
              <a:t>Taken delivery of the completed Cryostat Power Feedthroughs and have installed them onto the Cryostat (</a:t>
            </a:r>
            <a:r>
              <a:rPr lang="en-US" b="1" dirty="0"/>
              <a:t>May 2019</a:t>
            </a:r>
            <a:r>
              <a:rPr lang="en-US" dirty="0"/>
              <a:t>). </a:t>
            </a:r>
          </a:p>
          <a:p>
            <a:pPr lvl="2"/>
            <a:r>
              <a:rPr lang="en-US" dirty="0"/>
              <a:t>Includes 4 production versions and 2 spares.</a:t>
            </a:r>
          </a:p>
          <a:p>
            <a:pPr lvl="2"/>
            <a:r>
              <a:rPr lang="en-US" dirty="0"/>
              <a:t>Installation was completed, vacuum integrity verified and connectivity was confirmed.</a:t>
            </a:r>
          </a:p>
          <a:p>
            <a:pPr lvl="2"/>
            <a:endParaRPr lang="en-US" dirty="0"/>
          </a:p>
          <a:p>
            <a:r>
              <a:rPr lang="en-US" dirty="0"/>
              <a:t>Taken delivery of the completed Optical Transfer Modules (OTMs) and have installed them onto the Cryostat (</a:t>
            </a:r>
            <a:r>
              <a:rPr lang="en-US" b="1" dirty="0"/>
              <a:t>May 2019</a:t>
            </a:r>
            <a:r>
              <a:rPr lang="en-US" dirty="0"/>
              <a:t>). </a:t>
            </a:r>
          </a:p>
          <a:p>
            <a:pPr lvl="2"/>
            <a:r>
              <a:rPr lang="en-US" dirty="0"/>
              <a:t>Includes 6 production versions and 3 spares.</a:t>
            </a:r>
          </a:p>
          <a:p>
            <a:pPr lvl="2"/>
            <a:r>
              <a:rPr lang="en-US" dirty="0"/>
              <a:t>Installation was completed, vacuum integrity verified and data transfer rates were confirmed.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795" y="3682156"/>
            <a:ext cx="1812131" cy="1019324"/>
          </a:xfrm>
          <a:prstGeom prst="rect">
            <a:avLst/>
          </a:prstGeom>
          <a:ln>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796" y="2595413"/>
            <a:ext cx="1812131" cy="1019324"/>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608" y="2594073"/>
            <a:ext cx="2809876" cy="2107407"/>
          </a:xfrm>
          <a:prstGeom prst="rect">
            <a:avLst/>
          </a:prstGeom>
          <a:ln>
            <a:solidFill>
              <a:schemeClr val="tx1"/>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2478" b="7440"/>
          <a:stretch/>
        </p:blipFill>
        <p:spPr>
          <a:xfrm>
            <a:off x="5339909" y="2594073"/>
            <a:ext cx="1970787" cy="2106067"/>
          </a:xfrm>
          <a:prstGeom prst="rect">
            <a:avLst/>
          </a:prstGeom>
          <a:ln>
            <a:solidFill>
              <a:schemeClr val="tx1"/>
            </a:solidFill>
          </a:ln>
        </p:spPr>
      </p:pic>
      <p:pic>
        <p:nvPicPr>
          <p:cNvPr id="9" name="Picture 8">
            <a:extLst>
              <a:ext uri="{FF2B5EF4-FFF2-40B4-BE49-F238E27FC236}">
                <a16:creationId xmlns:a16="http://schemas.microsoft.com/office/drawing/2014/main" xmlns="" id="{DA623A71-A8D5-E049-90A3-B1C555ABE9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73" t="23646" r="6381" b="34444"/>
          <a:stretch/>
        </p:blipFill>
        <p:spPr>
          <a:xfrm rot="5400000">
            <a:off x="6202054" y="2083386"/>
            <a:ext cx="3868958" cy="1367231"/>
          </a:xfrm>
          <a:prstGeom prst="rect">
            <a:avLst/>
          </a:prstGeom>
          <a:ln>
            <a:solidFill>
              <a:schemeClr val="tx1"/>
            </a:solidFill>
          </a:ln>
        </p:spPr>
      </p:pic>
    </p:spTree>
    <p:extLst>
      <p:ext uri="{BB962C8B-B14F-4D97-AF65-F5344CB8AC3E}">
        <p14:creationId xmlns:p14="http://schemas.microsoft.com/office/powerpoint/2010/main" val="4103437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799"/>
            <a:ext cx="8229601" cy="4214813"/>
          </a:xfrm>
        </p:spPr>
        <p:txBody>
          <a:bodyPr>
            <a:normAutofit fontScale="70000" lnSpcReduction="20000"/>
          </a:bodyPr>
          <a:lstStyle/>
          <a:p>
            <a:r>
              <a:rPr lang="en-US" dirty="0"/>
              <a:t>Cryostat Operation (Vacuum Systems).</a:t>
            </a:r>
          </a:p>
          <a:p>
            <a:pPr lvl="2"/>
            <a:r>
              <a:rPr lang="en-US" u="sng" dirty="0"/>
              <a:t>Pump-down time:</a:t>
            </a:r>
          </a:p>
          <a:p>
            <a:pPr lvl="3"/>
            <a:r>
              <a:rPr lang="en-US" dirty="0"/>
              <a:t>To reduce the pump-down time, we perform approximately 80 pump &amp; purge cycles with warm N2 and the internal cryostat heaters activated (50-65 minutes each) – with roughing pump only.</a:t>
            </a:r>
          </a:p>
          <a:p>
            <a:pPr lvl="3"/>
            <a:r>
              <a:rPr lang="en-US" dirty="0"/>
              <a:t>Without P-P, turbo pump vacuum flattens out midway through 4</a:t>
            </a:r>
            <a:r>
              <a:rPr lang="en-US" baseline="30000" dirty="0"/>
              <a:t>th</a:t>
            </a:r>
            <a:r>
              <a:rPr lang="en-US" dirty="0"/>
              <a:t> scale, but with P-P, turbo pump vacuum flattens out midway through 5</a:t>
            </a:r>
            <a:r>
              <a:rPr lang="en-US" baseline="30000" dirty="0"/>
              <a:t>th</a:t>
            </a:r>
            <a:r>
              <a:rPr lang="en-US" dirty="0"/>
              <a:t> scale – a significant improvement (on the order of 10s of days in total pumping time).</a:t>
            </a:r>
          </a:p>
          <a:p>
            <a:pPr lvl="3"/>
            <a:r>
              <a:rPr lang="en-US" dirty="0"/>
              <a:t>With operation of the pumping system (with P-P) we have reduced the I&amp;T risk related to possible excessive pump-down time (IT-011). </a:t>
            </a:r>
          </a:p>
          <a:p>
            <a:pPr lvl="3"/>
            <a:r>
              <a:rPr lang="en-US" dirty="0"/>
              <a:t>We can routinely achieving pump-down to 5</a:t>
            </a:r>
            <a:r>
              <a:rPr lang="en-US" baseline="30000" dirty="0"/>
              <a:t>th</a:t>
            </a:r>
            <a:r>
              <a:rPr lang="en-US" dirty="0"/>
              <a:t> scale in roughly 3 days.</a:t>
            </a:r>
          </a:p>
          <a:p>
            <a:pPr lvl="2"/>
            <a:r>
              <a:rPr lang="en-US" dirty="0"/>
              <a:t>All of the vacuum system’s final control electronics has been provided by Aux Electronics Subsystem and has been vetted in these operations (mounted in it’s final configuration within the Quad Box).</a:t>
            </a:r>
          </a:p>
          <a:p>
            <a:pPr lvl="2"/>
            <a:r>
              <a:rPr lang="en-US" dirty="0"/>
              <a:t>We have also performed a successful operation of the ion pumps with the turbo pump off to prove their ability to hold vacuum (note: cooling systems were also activated during this test).</a:t>
            </a:r>
          </a:p>
          <a:p>
            <a:pPr lvl="2"/>
            <a:r>
              <a:rPr lang="en-US" dirty="0"/>
              <a:t>With cooling systems running we are achieving vacuum at low enough levels (well below 10</a:t>
            </a:r>
            <a:r>
              <a:rPr lang="en-US" baseline="30000" dirty="0"/>
              <a:t>-6</a:t>
            </a:r>
            <a:r>
              <a:rPr lang="en-US" dirty="0"/>
              <a:t>) that we are no longer concerned about the reduced life of the ion pumps that occur when running at higher pressures.</a:t>
            </a:r>
          </a:p>
          <a:p>
            <a:pPr lvl="2"/>
            <a:r>
              <a:rPr lang="en-US" u="sng" dirty="0"/>
              <a:t>REMAINING CONCERNS</a:t>
            </a:r>
            <a:r>
              <a:rPr lang="en-US" dirty="0"/>
              <a:t>: </a:t>
            </a:r>
          </a:p>
          <a:p>
            <a:pPr lvl="3"/>
            <a:r>
              <a:rPr lang="en-US" dirty="0"/>
              <a:t>We will need to pump down on substantially more hardware with the full raft compliment installed (although this is somewhat alleviated by the fact that we have already pumped on all of the associated cabling).</a:t>
            </a:r>
          </a:p>
          <a:p>
            <a:pPr marL="914400" lvl="2" indent="0">
              <a:buNone/>
            </a:pPr>
            <a:endParaRPr lang="en-US" dirty="0"/>
          </a:p>
          <a:p>
            <a:pPr lvl="2"/>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2"/>
            <a:endParaRPr lang="en-US" dirty="0"/>
          </a:p>
        </p:txBody>
      </p:sp>
    </p:spTree>
    <p:extLst>
      <p:ext uri="{BB962C8B-B14F-4D97-AF65-F5344CB8AC3E}">
        <p14:creationId xmlns:p14="http://schemas.microsoft.com/office/powerpoint/2010/main" val="347745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 and Scope</a:t>
            </a:r>
          </a:p>
        </p:txBody>
      </p:sp>
    </p:spTree>
    <p:extLst>
      <p:ext uri="{BB962C8B-B14F-4D97-AF65-F5344CB8AC3E}">
        <p14:creationId xmlns:p14="http://schemas.microsoft.com/office/powerpoint/2010/main" val="185475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a:xfrm>
                <a:off x="457200" y="685799"/>
                <a:ext cx="8229601" cy="4214813"/>
              </a:xfrm>
            </p:spPr>
            <p:txBody>
              <a:bodyPr>
                <a:normAutofit fontScale="62500" lnSpcReduction="20000"/>
              </a:bodyPr>
              <a:lstStyle/>
              <a:p>
                <a:r>
                  <a:rPr lang="en-US" dirty="0"/>
                  <a:t>Cryostat Operation (Cooling Systems).</a:t>
                </a:r>
              </a:p>
              <a:p>
                <a:pPr lvl="2"/>
                <a:r>
                  <a:rPr lang="en-US" dirty="0"/>
                  <a:t>We have been able to operate the cooling systems with all power/control provided by the final Quad Box electronics (Aux Electronics Subsystems deliverable) and controlled by CCS (CCS Subsystem deliverable).</a:t>
                </a:r>
              </a:p>
              <a:p>
                <a:pPr lvl="2"/>
                <a:r>
                  <a:rPr lang="en-US" dirty="0"/>
                  <a:t>Verified operation of the associated Hardware Protection System.</a:t>
                </a:r>
              </a:p>
              <a:p>
                <a:pPr lvl="2"/>
                <a:r>
                  <a:rPr lang="en-US" u="sng" dirty="0"/>
                  <a:t>KEY Parameters</a:t>
                </a:r>
                <a:r>
                  <a:rPr lang="en-US" dirty="0"/>
                  <a:t>:</a:t>
                </a:r>
              </a:p>
              <a:p>
                <a:pPr lvl="3"/>
                <a:r>
                  <a:rPr lang="en-US" dirty="0"/>
                  <a:t>Operation of the cooling systems has demonstrated that they are in fact meeting (or exceeding) their “key” primary cooling requirements:</a:t>
                </a:r>
              </a:p>
              <a:p>
                <a:pPr lvl="4"/>
                <a:r>
                  <a:rPr lang="en-US" dirty="0"/>
                  <a:t>Able to maintain cold systems temperature of -41</a:t>
                </a:r>
                <a14:m>
                  <m:oMath xmlns:m="http://schemas.openxmlformats.org/officeDocument/2006/math">
                    <m:r>
                      <a:rPr lang="en-US" i="1" smtClean="0">
                        <a:latin typeface="Cambria Math"/>
                        <a:ea typeface="Cambria Math"/>
                      </a:rPr>
                      <m:t>°</m:t>
                    </m:r>
                  </m:oMath>
                </a14:m>
                <a:r>
                  <a:rPr lang="en-US" dirty="0"/>
                  <a:t>C with ~800W cooling (little colder than the 30</a:t>
                </a:r>
                <a14:m>
                  <m:oMath xmlns:m="http://schemas.openxmlformats.org/officeDocument/2006/math">
                    <m:r>
                      <a:rPr lang="en-US" i="1">
                        <a:latin typeface="Cambria Math"/>
                        <a:ea typeface="Cambria Math"/>
                      </a:rPr>
                      <m:t>°</m:t>
                    </m:r>
                  </m:oMath>
                </a14:m>
                <a:r>
                  <a:rPr lang="en-US" dirty="0"/>
                  <a:t> to 40</a:t>
                </a:r>
                <a14:m>
                  <m:oMath xmlns:m="http://schemas.openxmlformats.org/officeDocument/2006/math">
                    <m:r>
                      <a:rPr lang="en-US" i="1">
                        <a:latin typeface="Cambria Math"/>
                        <a:ea typeface="Cambria Math"/>
                      </a:rPr>
                      <m:t>°</m:t>
                    </m:r>
                  </m:oMath>
                </a14:m>
                <a:r>
                  <a:rPr lang="en-US" dirty="0"/>
                  <a:t>C called for in the specification).</a:t>
                </a:r>
              </a:p>
              <a:p>
                <a:pPr lvl="4"/>
                <a:r>
                  <a:rPr lang="en-US" dirty="0"/>
                  <a:t>Able to maintain temperature stability to &lt; 2</a:t>
                </a:r>
                <a14:m>
                  <m:oMath xmlns:m="http://schemas.openxmlformats.org/officeDocument/2006/math">
                    <m:r>
                      <a:rPr lang="en-US" i="1">
                        <a:latin typeface="Cambria Math"/>
                        <a:ea typeface="Cambria Math"/>
                      </a:rPr>
                      <m:t>°</m:t>
                    </m:r>
                  </m:oMath>
                </a14:m>
                <a:r>
                  <a:rPr lang="en-US" dirty="0"/>
                  <a:t>C over the environmental range of -5</a:t>
                </a:r>
                <a14:m>
                  <m:oMath xmlns:m="http://schemas.openxmlformats.org/officeDocument/2006/math">
                    <m:r>
                      <a:rPr lang="en-US" i="1">
                        <a:latin typeface="Cambria Math"/>
                        <a:ea typeface="Cambria Math"/>
                      </a:rPr>
                      <m:t>°</m:t>
                    </m:r>
                  </m:oMath>
                </a14:m>
                <a:r>
                  <a:rPr lang="en-US" dirty="0"/>
                  <a:t> to +30</a:t>
                </a:r>
                <a14:m>
                  <m:oMath xmlns:m="http://schemas.openxmlformats.org/officeDocument/2006/math">
                    <m:r>
                      <a:rPr lang="en-US" i="1">
                        <a:latin typeface="Cambria Math"/>
                        <a:ea typeface="Cambria Math"/>
                      </a:rPr>
                      <m:t>°</m:t>
                    </m:r>
                  </m:oMath>
                </a14:m>
                <a:r>
                  <a:rPr lang="en-US" dirty="0"/>
                  <a:t>C. </a:t>
                </a:r>
              </a:p>
              <a:p>
                <a:pPr lvl="3"/>
                <a:r>
                  <a:rPr lang="en-US" dirty="0"/>
                  <a:t>Operation of the cryogenic systems has demonstrated that they are meeting their “key” primary cooling requirements:</a:t>
                </a:r>
              </a:p>
              <a:p>
                <a:pPr lvl="4"/>
                <a:r>
                  <a:rPr lang="en-US" dirty="0"/>
                  <a:t>Able to achieve a cryogenic temperature in the range of -125</a:t>
                </a:r>
                <a:r>
                  <a:rPr lang="en-US" dirty="0">
                    <a:ea typeface="Cambria Math"/>
                  </a:rPr>
                  <a:t> </a:t>
                </a:r>
                <a14:m>
                  <m:oMath xmlns:m="http://schemas.openxmlformats.org/officeDocument/2006/math">
                    <m:r>
                      <a:rPr lang="en-US" i="1">
                        <a:latin typeface="Cambria Math"/>
                        <a:ea typeface="Cambria Math"/>
                      </a:rPr>
                      <m:t>°</m:t>
                    </m:r>
                  </m:oMath>
                </a14:m>
                <a:r>
                  <a:rPr lang="en-US" dirty="0"/>
                  <a:t> to -135</a:t>
                </a:r>
                <a:r>
                  <a:rPr lang="en-US" dirty="0">
                    <a:ea typeface="Cambria Math"/>
                  </a:rPr>
                  <a:t> </a:t>
                </a:r>
                <a14:m>
                  <m:oMath xmlns:m="http://schemas.openxmlformats.org/officeDocument/2006/math">
                    <m:r>
                      <a:rPr lang="en-US" i="1">
                        <a:latin typeface="Cambria Math"/>
                        <a:ea typeface="Cambria Math"/>
                      </a:rPr>
                      <m:t>°</m:t>
                    </m:r>
                  </m:oMath>
                </a14:m>
                <a:r>
                  <a:rPr lang="en-US" dirty="0"/>
                  <a:t>C when subjected to a heat load of 83W/circuit (498 W).</a:t>
                </a:r>
              </a:p>
              <a:p>
                <a:pPr lvl="4"/>
                <a:r>
                  <a:rPr lang="en-US" dirty="0"/>
                  <a:t>Able to demonstrate a temperature stability of +/- 1.5</a:t>
                </a:r>
                <a:r>
                  <a:rPr lang="en-US" dirty="0">
                    <a:ea typeface="Cambria Math"/>
                  </a:rPr>
                  <a:t> </a:t>
                </a:r>
                <a14:m>
                  <m:oMath xmlns:m="http://schemas.openxmlformats.org/officeDocument/2006/math">
                    <m:r>
                      <a:rPr lang="en-US" i="1">
                        <a:latin typeface="Cambria Math"/>
                        <a:ea typeface="Cambria Math"/>
                      </a:rPr>
                      <m:t>°</m:t>
                    </m:r>
                  </m:oMath>
                </a14:m>
                <a:r>
                  <a:rPr lang="en-US" dirty="0"/>
                  <a:t>C over 136 W thermal load range.</a:t>
                </a:r>
              </a:p>
              <a:p>
                <a:pPr lvl="2"/>
                <a:r>
                  <a:rPr lang="en-US" dirty="0"/>
                  <a:t>We have been able to significantly reduce the risk associated with the full refrigeration system testing (IT-037) to “minor” levels with the completion of the ETU testing phase.</a:t>
                </a:r>
              </a:p>
              <a:p>
                <a:pPr lvl="2"/>
                <a:r>
                  <a:rPr lang="en-US" u="sng" dirty="0"/>
                  <a:t>REMAINING CONCERNS</a:t>
                </a:r>
                <a:r>
                  <a:rPr lang="en-US" dirty="0"/>
                  <a:t>: </a:t>
                </a:r>
              </a:p>
              <a:p>
                <a:pPr lvl="3"/>
                <a:r>
                  <a:rPr lang="en-US" dirty="0"/>
                  <a:t>We are confident that our testing results will scale to the fully populated Cryostat case, but this is not absolutely assured.</a:t>
                </a:r>
              </a:p>
              <a:p>
                <a:pPr lvl="3"/>
                <a:r>
                  <a:rPr lang="en-US" dirty="0"/>
                  <a:t>We encountered a capacity reduction issue that we were able to overcome by cycling compressor operation. We have since implemented a phased starting process that should ensure do not encounter this issue again in the future, but the first test of this will be when we complete the 9+4 raft installation (Sept 2019).</a:t>
                </a:r>
              </a:p>
              <a:p>
                <a:pPr lvl="2"/>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2"/>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xfrm>
                <a:off x="457200" y="685799"/>
                <a:ext cx="8229601" cy="4214813"/>
              </a:xfrm>
              <a:blipFill rotWithShape="1">
                <a:blip r:embed="rId2"/>
                <a:stretch>
                  <a:fillRect l="-148" t="-1012"/>
                </a:stretch>
              </a:blipFill>
            </p:spPr>
            <p:txBody>
              <a:bodyPr/>
              <a:lstStyle/>
              <a:p>
                <a:r>
                  <a:rPr lang="en-US">
                    <a:noFill/>
                  </a:rPr>
                  <a:t> </a:t>
                </a:r>
              </a:p>
            </p:txBody>
          </p:sp>
        </mc:Fallback>
      </mc:AlternateContent>
    </p:spTree>
    <p:extLst>
      <p:ext uri="{BB962C8B-B14F-4D97-AF65-F5344CB8AC3E}">
        <p14:creationId xmlns:p14="http://schemas.microsoft.com/office/powerpoint/2010/main" val="3627612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799"/>
            <a:ext cx="8229601" cy="4214813"/>
          </a:xfrm>
        </p:spPr>
        <p:txBody>
          <a:bodyPr>
            <a:normAutofit fontScale="62500" lnSpcReduction="20000"/>
          </a:bodyPr>
          <a:lstStyle/>
          <a:p>
            <a:r>
              <a:rPr lang="en-US" dirty="0"/>
              <a:t>Cryostat Operation (ETU / BOT Testing).</a:t>
            </a:r>
          </a:p>
          <a:p>
            <a:pPr lvl="2"/>
            <a:r>
              <a:rPr lang="en-US" dirty="0"/>
              <a:t>We have performed two separate campaigns using the following subsystem deliverables: </a:t>
            </a:r>
          </a:p>
          <a:p>
            <a:pPr lvl="3"/>
            <a:r>
              <a:rPr lang="en-US" dirty="0"/>
              <a:t>Cryostat (+ Vacuum System + Cooling Systems).</a:t>
            </a:r>
          </a:p>
          <a:p>
            <a:pPr lvl="3"/>
            <a:r>
              <a:rPr lang="en-US" dirty="0"/>
              <a:t>Power Feedthroughs &amp; Optical Transfer Modules (OTMs).</a:t>
            </a:r>
          </a:p>
          <a:p>
            <a:pPr lvl="3"/>
            <a:r>
              <a:rPr lang="en-US" dirty="0"/>
              <a:t>Quad Box populated with the necessary Aux Electronics Subsystem deliverables</a:t>
            </a:r>
          </a:p>
          <a:p>
            <a:pPr lvl="3"/>
            <a:r>
              <a:rPr lang="en-US" dirty="0"/>
              <a:t>CCS (all necessary software and associated control interfaces).</a:t>
            </a:r>
          </a:p>
          <a:p>
            <a:pPr lvl="3"/>
            <a:r>
              <a:rPr lang="en-US" dirty="0"/>
              <a:t>DAQ (all hardware and fiber optic networks necessary).</a:t>
            </a:r>
          </a:p>
          <a:p>
            <a:pPr lvl="2"/>
            <a:r>
              <a:rPr lang="en-US" dirty="0"/>
              <a:t>These campaigns used non-production Science Rafts - Engineering Test Units (ETUs) to confirm operation of the BOT Electro-optical heads and all of the associated support and readout electronics. </a:t>
            </a:r>
          </a:p>
          <a:p>
            <a:pPr lvl="2"/>
            <a:r>
              <a:rPr lang="en-US" dirty="0"/>
              <a:t>These campaigns occurred with the cryostat evacuated and cooled to final operational parameters.</a:t>
            </a:r>
          </a:p>
          <a:p>
            <a:pPr lvl="3"/>
            <a:r>
              <a:rPr lang="en-US" dirty="0"/>
              <a:t>BOT/ETU Run #1: During the period of 3/17 to 4/13, we acquired </a:t>
            </a:r>
            <a:r>
              <a:rPr lang="en-US" b="1" dirty="0"/>
              <a:t>16 817</a:t>
            </a:r>
            <a:r>
              <a:rPr lang="en-US" dirty="0"/>
              <a:t> images.</a:t>
            </a:r>
          </a:p>
          <a:p>
            <a:pPr lvl="3"/>
            <a:r>
              <a:rPr lang="en-US" dirty="0"/>
              <a:t>BOT/ETU Run #2: During the period of 6/5 to 6/10, we acquired  </a:t>
            </a:r>
            <a:r>
              <a:rPr lang="en-US" b="1" dirty="0"/>
              <a:t>14 874</a:t>
            </a:r>
            <a:r>
              <a:rPr lang="en-US" dirty="0"/>
              <a:t> images.</a:t>
            </a:r>
          </a:p>
          <a:p>
            <a:pPr lvl="2"/>
            <a:r>
              <a:rPr lang="en-US" dirty="0"/>
              <a:t>The images acquired demonstrated the following functionality:</a:t>
            </a:r>
          </a:p>
          <a:p>
            <a:pPr lvl="3"/>
            <a:r>
              <a:rPr lang="en-US" dirty="0"/>
              <a:t>BIAS images show reasonable noise</a:t>
            </a:r>
          </a:p>
          <a:p>
            <a:pPr lvl="3"/>
            <a:r>
              <a:rPr lang="en-US" dirty="0"/>
              <a:t>DARK images show little or no stray light</a:t>
            </a:r>
          </a:p>
          <a:p>
            <a:pPr lvl="3"/>
            <a:r>
              <a:rPr lang="en-US" dirty="0"/>
              <a:t>Fe55 produce x-ray hits in both rafts</a:t>
            </a:r>
          </a:p>
          <a:p>
            <a:pPr lvl="3"/>
            <a:r>
              <a:rPr lang="en-US" dirty="0"/>
              <a:t>FLAT illuminates both rafts</a:t>
            </a:r>
            <a:endParaRPr lang="en-US" u="sng" dirty="0"/>
          </a:p>
          <a:p>
            <a:pPr lvl="2"/>
            <a:r>
              <a:rPr lang="en-US" u="sng" dirty="0"/>
              <a:t>REMAINING CONCERNS</a:t>
            </a:r>
            <a:r>
              <a:rPr lang="en-US" dirty="0"/>
              <a:t>: </a:t>
            </a:r>
          </a:p>
          <a:p>
            <a:pPr lvl="3"/>
            <a:r>
              <a:rPr lang="en-US" dirty="0"/>
              <a:t>We are confident in our hardware and our processes but we are definitely looking forward to demonstrating the CCS’s and DAQ’s ability to scale to the larger formats necessary.</a:t>
            </a:r>
          </a:p>
          <a:p>
            <a:endParaRPr lang="en-US" dirty="0"/>
          </a:p>
          <a:p>
            <a:endParaRPr lang="en-US" dirty="0"/>
          </a:p>
          <a:p>
            <a:endParaRPr lang="en-US" dirty="0"/>
          </a:p>
          <a:p>
            <a:endParaRPr lang="en-US" dirty="0"/>
          </a:p>
          <a:p>
            <a:endParaRPr lang="en-US" dirty="0"/>
          </a:p>
          <a:p>
            <a:endParaRPr lang="en-US" dirty="0"/>
          </a:p>
          <a:p>
            <a:endParaRPr lang="en-US" dirty="0"/>
          </a:p>
          <a:p>
            <a:pPr lvl="2"/>
            <a:endParaRPr lang="en-US" dirty="0"/>
          </a:p>
        </p:txBody>
      </p:sp>
    </p:spTree>
    <p:extLst>
      <p:ext uri="{BB962C8B-B14F-4D97-AF65-F5344CB8AC3E}">
        <p14:creationId xmlns:p14="http://schemas.microsoft.com/office/powerpoint/2010/main" val="238724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(Upcoming)</a:t>
            </a:r>
          </a:p>
        </p:txBody>
      </p:sp>
      <p:sp>
        <p:nvSpPr>
          <p:cNvPr id="3" name="Text Placeholder 2"/>
          <p:cNvSpPr>
            <a:spLocks noGrp="1"/>
          </p:cNvSpPr>
          <p:nvPr>
            <p:ph type="body" idx="1"/>
          </p:nvPr>
        </p:nvSpPr>
        <p:spPr>
          <a:xfrm>
            <a:off x="457200" y="685800"/>
            <a:ext cx="8229601" cy="1581150"/>
          </a:xfrm>
        </p:spPr>
        <p:txBody>
          <a:bodyPr>
            <a:normAutofit fontScale="92500" lnSpcReduction="20000"/>
          </a:bodyPr>
          <a:lstStyle/>
          <a:p>
            <a:r>
              <a:rPr lang="en-US" dirty="0"/>
              <a:t>Taken delivery of L2-L2 (Expected Aug 13th 2019). </a:t>
            </a:r>
          </a:p>
          <a:p>
            <a:pPr lvl="2"/>
            <a:r>
              <a:rPr lang="en-US" dirty="0"/>
              <a:t>Arguably our largest, most expensive, and most fragile component.</a:t>
            </a:r>
          </a:p>
          <a:p>
            <a:pPr lvl="2"/>
            <a:r>
              <a:rPr lang="en-US" dirty="0"/>
              <a:t>Includes handling fixtures and shipping containers.</a:t>
            </a:r>
          </a:p>
          <a:p>
            <a:pPr lvl="2"/>
            <a:r>
              <a:rPr lang="en-US" dirty="0"/>
              <a:t>Acceptance review completed (July 2019)</a:t>
            </a:r>
          </a:p>
          <a:p>
            <a:pPr lvl="2"/>
            <a:r>
              <a:rPr lang="en-US" dirty="0"/>
              <a:t>Will remain in storage in the clean room until needed mid-2020.</a:t>
            </a:r>
          </a:p>
          <a:p>
            <a:pPr lvl="2"/>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537" y="2266950"/>
            <a:ext cx="3295650" cy="2471738"/>
          </a:xfrm>
          <a:prstGeom prst="rect">
            <a:avLst/>
          </a:prstGeom>
          <a:ln>
            <a:solidFill>
              <a:schemeClr val="tx1"/>
            </a:solidFill>
          </a:ln>
        </p:spPr>
      </p:pic>
      <p:pic>
        <p:nvPicPr>
          <p:cNvPr id="7" name="Picture 6">
            <a:extLst>
              <a:ext uri="{FF2B5EF4-FFF2-40B4-BE49-F238E27FC236}">
                <a16:creationId xmlns:a16="http://schemas.microsoft.com/office/drawing/2014/main" xmlns="" id="{FBC258A5-171C-4DA2-A975-7B624B4FC2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34757" y="2266950"/>
            <a:ext cx="3004305" cy="2474133"/>
          </a:xfrm>
          <a:prstGeom prst="rect">
            <a:avLst/>
          </a:prstGeom>
          <a:ln>
            <a:solidFill>
              <a:schemeClr val="tx1"/>
            </a:solidFill>
          </a:ln>
        </p:spPr>
      </p:pic>
    </p:spTree>
    <p:extLst>
      <p:ext uri="{BB962C8B-B14F-4D97-AF65-F5344CB8AC3E}">
        <p14:creationId xmlns:p14="http://schemas.microsoft.com/office/powerpoint/2010/main" val="34531620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Major Milestones Accomplished</a:t>
            </a:r>
          </a:p>
        </p:txBody>
      </p:sp>
      <p:sp>
        <p:nvSpPr>
          <p:cNvPr id="3" name="Text Placeholder 2"/>
          <p:cNvSpPr>
            <a:spLocks noGrp="1"/>
          </p:cNvSpPr>
          <p:nvPr>
            <p:ph type="body" idx="1"/>
          </p:nvPr>
        </p:nvSpPr>
        <p:spPr>
          <a:xfrm>
            <a:off x="457200" y="685800"/>
            <a:ext cx="8229601" cy="1357313"/>
          </a:xfrm>
        </p:spPr>
        <p:txBody>
          <a:bodyPr>
            <a:normAutofit fontScale="92500" lnSpcReduction="10000"/>
          </a:bodyPr>
          <a:lstStyle/>
          <a:p>
            <a:r>
              <a:rPr lang="en-US" dirty="0"/>
              <a:t>Have begun installation of the first 9 production Science Rafts and the 4 production Corner Rafts (</a:t>
            </a:r>
            <a:r>
              <a:rPr lang="en-US" b="1" dirty="0"/>
              <a:t>July 2019</a:t>
            </a:r>
            <a:r>
              <a:rPr lang="en-US" dirty="0"/>
              <a:t>). </a:t>
            </a:r>
          </a:p>
          <a:p>
            <a:pPr lvl="2"/>
            <a:r>
              <a:rPr lang="en-US" dirty="0"/>
              <a:t>As of </a:t>
            </a:r>
            <a:r>
              <a:rPr lang="en-US" dirty="0" smtClean="0"/>
              <a:t>8/1/2019 </a:t>
            </a:r>
            <a:r>
              <a:rPr lang="en-US" dirty="0"/>
              <a:t>we have </a:t>
            </a:r>
            <a:r>
              <a:rPr lang="en-US" dirty="0" smtClean="0"/>
              <a:t>4 </a:t>
            </a:r>
            <a:r>
              <a:rPr lang="en-US" dirty="0"/>
              <a:t>Corner rafts installed and expect to have </a:t>
            </a:r>
            <a:r>
              <a:rPr lang="en-US" dirty="0" smtClean="0"/>
              <a:t>at least 1 </a:t>
            </a:r>
            <a:r>
              <a:rPr lang="en-US" dirty="0"/>
              <a:t>more </a:t>
            </a:r>
            <a:r>
              <a:rPr lang="en-US" dirty="0" smtClean="0"/>
              <a:t>Science Raft installed </a:t>
            </a:r>
            <a:r>
              <a:rPr lang="en-US" dirty="0"/>
              <a:t>by the time of the review.</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084" t="1852" r="10695" b="18334"/>
          <a:stretch/>
        </p:blipFill>
        <p:spPr>
          <a:xfrm>
            <a:off x="338136" y="2085975"/>
            <a:ext cx="3597843" cy="2619375"/>
          </a:xfrm>
          <a:prstGeom prst="rect">
            <a:avLst/>
          </a:prstGeom>
          <a:ln>
            <a:solidFill>
              <a:schemeClr val="tx1"/>
            </a:solidFill>
          </a:ln>
        </p:spPr>
      </p:pic>
      <p:pic>
        <p:nvPicPr>
          <p:cNvPr id="9" name="CRTM_0002 Install 2019_07_19">
            <a:hlinkClick r:id="" action="ppaction://media"/>
            <a:extLst>
              <a:ext uri="{FF2B5EF4-FFF2-40B4-BE49-F238E27FC236}">
                <a16:creationId xmlns:a16="http://schemas.microsoft.com/office/drawing/2014/main" xmlns="" id="{F753A21D-3A8B-479E-A0DC-6A16FF974C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54475" y="2085975"/>
            <a:ext cx="4656666" cy="2619375"/>
          </a:xfrm>
          <a:prstGeom prst="rect">
            <a:avLst/>
          </a:prstGeom>
          <a:ln>
            <a:solidFill>
              <a:schemeClr val="tx1"/>
            </a:solidFill>
          </a:ln>
        </p:spPr>
      </p:pic>
    </p:spTree>
    <p:extLst>
      <p:ext uri="{BB962C8B-B14F-4D97-AF65-F5344CB8AC3E}">
        <p14:creationId xmlns:p14="http://schemas.microsoft.com/office/powerpoint/2010/main" val="142543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Upcoming Major Milestones – Cryostat Track</a:t>
            </a:r>
          </a:p>
        </p:txBody>
      </p:sp>
      <p:sp>
        <p:nvSpPr>
          <p:cNvPr id="3" name="Text Placeholder 2"/>
          <p:cNvSpPr>
            <a:spLocks noGrp="1"/>
          </p:cNvSpPr>
          <p:nvPr>
            <p:ph type="body" idx="1"/>
          </p:nvPr>
        </p:nvSpPr>
        <p:spPr>
          <a:xfrm>
            <a:off x="457200" y="685800"/>
            <a:ext cx="8229601" cy="4171950"/>
          </a:xfrm>
        </p:spPr>
        <p:txBody>
          <a:bodyPr>
            <a:normAutofit fontScale="77500" lnSpcReduction="20000"/>
          </a:bodyPr>
          <a:lstStyle/>
          <a:p>
            <a:r>
              <a:rPr lang="en-US" dirty="0"/>
              <a:t>Complete the Installation of first 9 Science Rafts (Aug 2019).</a:t>
            </a:r>
          </a:p>
          <a:p>
            <a:pPr lvl="2"/>
            <a:r>
              <a:rPr lang="en-US" dirty="0"/>
              <a:t>First 9 Science Rafts in focal plane, ready for testing.</a:t>
            </a:r>
          </a:p>
          <a:p>
            <a:pPr lvl="2"/>
            <a:endParaRPr lang="en-US" dirty="0"/>
          </a:p>
          <a:p>
            <a:r>
              <a:rPr lang="en-US" dirty="0"/>
              <a:t>Complete EO/Metrology Testing of first 9 Science Rafts (Oct 2019).</a:t>
            </a:r>
          </a:p>
          <a:p>
            <a:pPr lvl="2"/>
            <a:r>
              <a:rPr lang="en-US" dirty="0"/>
              <a:t>Electro-Optical  and Metrology tests of the partially populated focal plane.</a:t>
            </a:r>
          </a:p>
          <a:p>
            <a:pPr lvl="2"/>
            <a:endParaRPr lang="en-US" dirty="0"/>
          </a:p>
          <a:p>
            <a:r>
              <a:rPr lang="en-US" dirty="0"/>
              <a:t>Complete Installation of all 21 Science Rafts + 4 Corner Rafts (Nov 2019).</a:t>
            </a:r>
          </a:p>
          <a:p>
            <a:pPr lvl="2"/>
            <a:r>
              <a:rPr lang="en-US" dirty="0"/>
              <a:t>All Science Rafts and Corner Rafts in focal plane, ready for testing.</a:t>
            </a:r>
          </a:p>
          <a:p>
            <a:pPr lvl="2"/>
            <a:endParaRPr lang="en-US" dirty="0"/>
          </a:p>
          <a:p>
            <a:r>
              <a:rPr lang="en-US" dirty="0"/>
              <a:t>Complete EO/Metrology Testing of full focal plane (Jan 2020).</a:t>
            </a:r>
          </a:p>
          <a:p>
            <a:pPr lvl="2"/>
            <a:r>
              <a:rPr lang="en-US" dirty="0"/>
              <a:t>Electro-Optical  and Metrology tests of the fully populated focal plane.</a:t>
            </a:r>
          </a:p>
          <a:p>
            <a:pPr lvl="2"/>
            <a:endParaRPr lang="en-US" dirty="0"/>
          </a:p>
          <a:p>
            <a:r>
              <a:rPr lang="en-US" dirty="0"/>
              <a:t>Assembly of the Cryostat with the Utility Trunk (Mar 2020).</a:t>
            </a:r>
          </a:p>
          <a:p>
            <a:endParaRPr lang="en-US" dirty="0"/>
          </a:p>
          <a:p>
            <a:r>
              <a:rPr lang="en-US" dirty="0"/>
              <a:t>Integration of the Cryostat into the Camera (May 2020).</a:t>
            </a:r>
          </a:p>
          <a:p>
            <a:pPr marL="914400" lvl="2" indent="0">
              <a:buNone/>
            </a:pPr>
            <a:endParaRPr lang="en-US" dirty="0"/>
          </a:p>
        </p:txBody>
      </p:sp>
    </p:spTree>
    <p:extLst>
      <p:ext uri="{BB962C8B-B14F-4D97-AF65-F5344CB8AC3E}">
        <p14:creationId xmlns:p14="http://schemas.microsoft.com/office/powerpoint/2010/main" val="22773801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107157"/>
            <a:ext cx="6110287" cy="417910"/>
          </a:xfrm>
        </p:spPr>
        <p:txBody>
          <a:bodyPr/>
          <a:lstStyle/>
          <a:p>
            <a:r>
              <a:rPr lang="en-US" dirty="0"/>
              <a:t>Upcoming Major Milestones – Camera Track</a:t>
            </a:r>
          </a:p>
        </p:txBody>
      </p:sp>
      <p:sp>
        <p:nvSpPr>
          <p:cNvPr id="3" name="Text Placeholder 2"/>
          <p:cNvSpPr>
            <a:spLocks noGrp="1"/>
          </p:cNvSpPr>
          <p:nvPr>
            <p:ph type="body" idx="1"/>
          </p:nvPr>
        </p:nvSpPr>
        <p:spPr>
          <a:xfrm>
            <a:off x="457200" y="685800"/>
            <a:ext cx="8229601" cy="4171950"/>
          </a:xfrm>
        </p:spPr>
        <p:txBody>
          <a:bodyPr>
            <a:normAutofit fontScale="70000" lnSpcReduction="20000"/>
          </a:bodyPr>
          <a:lstStyle/>
          <a:p>
            <a:r>
              <a:rPr lang="en-US" dirty="0"/>
              <a:t>Completed IRR for Camera I&amp;T (Oct 2019)</a:t>
            </a:r>
          </a:p>
          <a:p>
            <a:pPr lvl="2"/>
            <a:r>
              <a:rPr lang="en-US" dirty="0"/>
              <a:t>All Camera assembly processes verified and approved.</a:t>
            </a:r>
          </a:p>
          <a:p>
            <a:pPr lvl="2"/>
            <a:r>
              <a:rPr lang="en-US" dirty="0"/>
              <a:t>Work assembling the Camera is approved to proceed.</a:t>
            </a:r>
          </a:p>
          <a:p>
            <a:endParaRPr lang="en-US" dirty="0"/>
          </a:p>
          <a:p>
            <a:r>
              <a:rPr lang="en-US" dirty="0"/>
              <a:t>Take Delivery of Carousel with Back Flange (Oct 2019)</a:t>
            </a:r>
          </a:p>
          <a:p>
            <a:pPr lvl="2"/>
            <a:r>
              <a:rPr lang="en-US" dirty="0"/>
              <a:t>Scheduled need date of Oct 10/2019.</a:t>
            </a:r>
          </a:p>
          <a:p>
            <a:endParaRPr lang="en-US" dirty="0"/>
          </a:p>
          <a:p>
            <a:r>
              <a:rPr lang="en-US" dirty="0"/>
              <a:t>Take Delivery of Auto changer (Nov 2019)</a:t>
            </a:r>
          </a:p>
          <a:p>
            <a:pPr lvl="2"/>
            <a:r>
              <a:rPr lang="en-US" dirty="0"/>
              <a:t>Scheduled need date of Nov 4/2019.</a:t>
            </a:r>
          </a:p>
          <a:p>
            <a:endParaRPr lang="en-US" dirty="0"/>
          </a:p>
          <a:p>
            <a:r>
              <a:rPr lang="en-US" dirty="0"/>
              <a:t>Take Delivery of Shutter (Dec 2019)</a:t>
            </a:r>
          </a:p>
          <a:p>
            <a:pPr lvl="2"/>
            <a:r>
              <a:rPr lang="en-US" dirty="0"/>
              <a:t>Scheduled need date of Dec 18/2019.</a:t>
            </a:r>
          </a:p>
          <a:p>
            <a:endParaRPr lang="en-US" dirty="0"/>
          </a:p>
          <a:p>
            <a:r>
              <a:rPr lang="en-US" dirty="0"/>
              <a:t>Integration Cryostat into Camera (May 2020).</a:t>
            </a:r>
          </a:p>
          <a:p>
            <a:endParaRPr lang="en-US" dirty="0"/>
          </a:p>
          <a:p>
            <a:r>
              <a:rPr lang="en-US" dirty="0"/>
              <a:t>Integration of L1-L2 onto Camera (June 2020).</a:t>
            </a:r>
          </a:p>
          <a:p>
            <a:pPr lvl="2"/>
            <a:r>
              <a:rPr lang="en-US" dirty="0"/>
              <a:t>Scheduled need Date of May 20/2020</a:t>
            </a:r>
          </a:p>
          <a:p>
            <a:pPr marL="914400" lvl="2" indent="0">
              <a:buNone/>
            </a:pPr>
            <a:endParaRPr lang="en-US" dirty="0"/>
          </a:p>
        </p:txBody>
      </p:sp>
    </p:spTree>
    <p:extLst>
      <p:ext uri="{BB962C8B-B14F-4D97-AF65-F5344CB8AC3E}">
        <p14:creationId xmlns:p14="http://schemas.microsoft.com/office/powerpoint/2010/main" val="685118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Risks and Mitigations Status </a:t>
            </a:r>
          </a:p>
        </p:txBody>
      </p:sp>
    </p:spTree>
    <p:extLst>
      <p:ext uri="{BB962C8B-B14F-4D97-AF65-F5344CB8AC3E}">
        <p14:creationId xmlns:p14="http://schemas.microsoft.com/office/powerpoint/2010/main" val="36198528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a typeface="ＭＳ Ｐゴシック" charset="-128"/>
              </a:rPr>
              <a:t>Definition of Risk and Risk Analysis</a:t>
            </a:r>
          </a:p>
        </p:txBody>
      </p:sp>
      <p:sp>
        <p:nvSpPr>
          <p:cNvPr id="7171" name="Content Placeholder 11"/>
          <p:cNvSpPr>
            <a:spLocks noGrp="1"/>
          </p:cNvSpPr>
          <p:nvPr>
            <p:ph sz="quarter" idx="10"/>
          </p:nvPr>
        </p:nvSpPr>
        <p:spPr>
          <a:xfrm>
            <a:off x="304800" y="685800"/>
            <a:ext cx="8610600" cy="4248150"/>
          </a:xfrm>
        </p:spPr>
        <p:txBody>
          <a:bodyPr>
            <a:normAutofit/>
          </a:bodyPr>
          <a:lstStyle/>
          <a:p>
            <a:r>
              <a:rPr lang="en-US" sz="1200" dirty="0">
                <a:ea typeface="MS PGothic" pitchFamily="34" charset="-128"/>
              </a:rPr>
              <a:t>Risk can be defined as an undesirable event during project execution that negatively affects program goals for performance, cost or schedule.</a:t>
            </a:r>
          </a:p>
          <a:p>
            <a:r>
              <a:rPr lang="en-US" sz="1200" dirty="0">
                <a:ea typeface="MS PGothic" pitchFamily="34" charset="-128"/>
              </a:rPr>
              <a:t>Risk management is the </a:t>
            </a:r>
            <a:r>
              <a:rPr lang="en-US" sz="1200" i="1" u="sng" dirty="0">
                <a:ea typeface="MS PGothic" pitchFamily="34" charset="-128"/>
              </a:rPr>
              <a:t>ongoing process</a:t>
            </a:r>
            <a:r>
              <a:rPr lang="en-US" sz="1200" i="1" dirty="0">
                <a:ea typeface="MS PGothic" pitchFamily="34" charset="-128"/>
              </a:rPr>
              <a:t> </a:t>
            </a:r>
            <a:r>
              <a:rPr lang="en-US" sz="1200" dirty="0">
                <a:ea typeface="MS PGothic" pitchFamily="34" charset="-128"/>
              </a:rPr>
              <a:t>of </a:t>
            </a:r>
            <a:r>
              <a:rPr lang="en-US" sz="1200" i="1" u="sng" dirty="0">
                <a:ea typeface="MS PGothic" pitchFamily="34" charset="-128"/>
              </a:rPr>
              <a:t>comprehensively assessing</a:t>
            </a:r>
            <a:r>
              <a:rPr lang="en-US" sz="1200" i="1" dirty="0">
                <a:ea typeface="MS PGothic" pitchFamily="34" charset="-128"/>
              </a:rPr>
              <a:t> </a:t>
            </a:r>
            <a:r>
              <a:rPr lang="en-US" sz="1200" dirty="0">
                <a:ea typeface="MS PGothic" pitchFamily="34" charset="-128"/>
              </a:rPr>
              <a:t>project risks.</a:t>
            </a:r>
          </a:p>
          <a:p>
            <a:r>
              <a:rPr lang="en-US" sz="1200" dirty="0">
                <a:ea typeface="MS PGothic" pitchFamily="34" charset="-128"/>
              </a:rPr>
              <a:t>Camera Risk Management Plan (LCA-29-A) defines the methodology to manage our risks.</a:t>
            </a:r>
          </a:p>
          <a:p>
            <a:endParaRPr lang="en-US" sz="2800" dirty="0">
              <a:ea typeface="MS PGothic" pitchFamily="34" charset="-128"/>
            </a:endParaRPr>
          </a:p>
        </p:txBody>
      </p:sp>
      <p:pic>
        <p:nvPicPr>
          <p:cNvPr id="7174"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61341" y="1739766"/>
            <a:ext cx="1958124" cy="89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9"/>
          <p:cNvSpPr>
            <a:spLocks noChangeArrowheads="1"/>
          </p:cNvSpPr>
          <p:nvPr/>
        </p:nvSpPr>
        <p:spPr bwMode="auto">
          <a:xfrm>
            <a:off x="6172200" y="2829660"/>
            <a:ext cx="1799357"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
            <a:r>
              <a:rPr lang="en-US" sz="900" b="1" dirty="0">
                <a:sym typeface="Wingdings" pitchFamily="2" charset="2"/>
              </a:rPr>
              <a:t>Quasi-quantitative process to assign objective values to probability of occurrence and impact of occurrence aspects of risk.</a:t>
            </a:r>
          </a:p>
          <a:p>
            <a:pPr fontAlgn="b"/>
            <a:endParaRPr lang="en-US" sz="900" b="1" dirty="0">
              <a:sym typeface="Wingdings" pitchFamily="2" charset="2"/>
            </a:endParaRPr>
          </a:p>
          <a:p>
            <a:pPr fontAlgn="b">
              <a:buFont typeface="Wingdings" pitchFamily="2" charset="2"/>
              <a:buChar char="à"/>
            </a:pPr>
            <a:r>
              <a:rPr lang="en-US" sz="900" b="1" dirty="0"/>
              <a:t>Total Impact:</a:t>
            </a:r>
          </a:p>
          <a:p>
            <a:pPr fontAlgn="b"/>
            <a:r>
              <a:rPr lang="en-US" sz="900" b="1" dirty="0"/>
              <a:t>(0.50*Cost Impact) +            (0.33*Schedule Impact) +  (0.33*Performance Impact)</a:t>
            </a:r>
          </a:p>
          <a:p>
            <a:pPr fontAlgn="b"/>
            <a:endParaRPr lang="en-US" sz="900" b="1" dirty="0"/>
          </a:p>
          <a:p>
            <a:pPr fontAlgn="b"/>
            <a:r>
              <a:rPr lang="en-US" sz="900" b="1" dirty="0">
                <a:sym typeface="Wingdings" pitchFamily="2" charset="2"/>
              </a:rPr>
              <a:t></a:t>
            </a:r>
            <a:r>
              <a:rPr lang="en-US" sz="900" b="1" dirty="0"/>
              <a:t>Risk Score:</a:t>
            </a:r>
          </a:p>
          <a:p>
            <a:pPr fontAlgn="b"/>
            <a:r>
              <a:rPr lang="en-US" sz="900" b="1" dirty="0"/>
              <a:t>Risk Probability * Total Impact</a:t>
            </a:r>
          </a:p>
        </p:txBody>
      </p:sp>
      <p:sp>
        <p:nvSpPr>
          <p:cNvPr id="16" name="Right Brace 15"/>
          <p:cNvSpPr/>
          <p:nvPr/>
        </p:nvSpPr>
        <p:spPr bwMode="auto">
          <a:xfrm>
            <a:off x="5185173" y="1791085"/>
            <a:ext cx="105965" cy="615553"/>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cxnSp>
        <p:nvCxnSpPr>
          <p:cNvPr id="17" name="Elbow Connector 16"/>
          <p:cNvCxnSpPr>
            <a:stCxn id="16" idx="1"/>
          </p:cNvCxnSpPr>
          <p:nvPr/>
        </p:nvCxnSpPr>
        <p:spPr bwMode="auto">
          <a:xfrm rot="10800000" flipH="1" flipV="1">
            <a:off x="5291138" y="2098266"/>
            <a:ext cx="688181" cy="461963"/>
          </a:xfrm>
          <a:prstGeom prst="bentConnector3">
            <a:avLst>
              <a:gd name="adj1" fmla="val 32544"/>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8"/>
          <p:cNvCxnSpPr>
            <a:stCxn id="19" idx="1"/>
          </p:cNvCxnSpPr>
          <p:nvPr/>
        </p:nvCxnSpPr>
        <p:spPr bwMode="auto">
          <a:xfrm rot="10800000" flipH="1">
            <a:off x="5329237" y="2420087"/>
            <a:ext cx="432827" cy="1398983"/>
          </a:xfrm>
          <a:prstGeom prst="bentConnector4">
            <a:avLst>
              <a:gd name="adj1" fmla="val 100194"/>
              <a:gd name="adj2" fmla="val 85362"/>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9" name="Right Brace 18"/>
          <p:cNvSpPr/>
          <p:nvPr/>
        </p:nvSpPr>
        <p:spPr bwMode="auto">
          <a:xfrm>
            <a:off x="5185173" y="2829660"/>
            <a:ext cx="144065" cy="1978819"/>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graphicFrame>
        <p:nvGraphicFramePr>
          <p:cNvPr id="10" name="Table 9"/>
          <p:cNvGraphicFramePr>
            <a:graphicFrameLocks noGrp="1"/>
          </p:cNvGraphicFramePr>
          <p:nvPr/>
        </p:nvGraphicFramePr>
        <p:xfrm>
          <a:off x="1454035" y="2658028"/>
          <a:ext cx="3650456" cy="2142839"/>
        </p:xfrm>
        <a:graphic>
          <a:graphicData uri="http://schemas.openxmlformats.org/drawingml/2006/table">
            <a:tbl>
              <a:tblPr firstRow="1" firstCol="1" bandRow="1"/>
              <a:tblGrid>
                <a:gridCol w="276225">
                  <a:extLst>
                    <a:ext uri="{9D8B030D-6E8A-4147-A177-3AD203B41FA5}">
                      <a16:colId xmlns:a16="http://schemas.microsoft.com/office/drawing/2014/main" xmlns="" val="20000"/>
                    </a:ext>
                  </a:extLst>
                </a:gridCol>
                <a:gridCol w="606266">
                  <a:extLst>
                    <a:ext uri="{9D8B030D-6E8A-4147-A177-3AD203B41FA5}">
                      <a16:colId xmlns:a16="http://schemas.microsoft.com/office/drawing/2014/main" xmlns="" val="20001"/>
                    </a:ext>
                  </a:extLst>
                </a:gridCol>
                <a:gridCol w="2767965">
                  <a:extLst>
                    <a:ext uri="{9D8B030D-6E8A-4147-A177-3AD203B41FA5}">
                      <a16:colId xmlns:a16="http://schemas.microsoft.com/office/drawing/2014/main" xmlns="" val="20002"/>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Severity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Description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xmlns="" val="10000"/>
                  </a:ext>
                </a:extLst>
              </a:tr>
              <a:tr h="96632">
                <a:tc gridSpan="2">
                  <a:txBody>
                    <a:bodyPr/>
                    <a:lstStyle/>
                    <a:p>
                      <a:pPr marL="0" marR="0">
                        <a:lnSpc>
                          <a:spcPct val="115000"/>
                        </a:lnSpc>
                        <a:spcBef>
                          <a:spcPts val="0"/>
                        </a:spcBef>
                        <a:spcAft>
                          <a:spcPts val="0"/>
                        </a:spcAft>
                      </a:pPr>
                      <a:r>
                        <a:rPr lang="en-US" sz="600" b="1">
                          <a:effectLst/>
                          <a:latin typeface="Arial"/>
                          <a:ea typeface="Times New Roman"/>
                        </a:rPr>
                        <a:t>Cost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Insignificant</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Overrun of cost of &lt; $30K, recoverable with project contingency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$30k - $200K, recoverable with project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Moderate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200k - $1.5M, with significant impact on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$1.5M - $10M, with re-baseline required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&gt;$10M, with project in jeopardy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96632">
                <a:tc gridSpan="2">
                  <a:txBody>
                    <a:bodyPr/>
                    <a:lstStyle/>
                    <a:p>
                      <a:pPr marL="0" marR="0">
                        <a:lnSpc>
                          <a:spcPct val="115000"/>
                        </a:lnSpc>
                        <a:spcBef>
                          <a:spcPts val="0"/>
                        </a:spcBef>
                        <a:spcAft>
                          <a:spcPts val="0"/>
                        </a:spcAft>
                      </a:pPr>
                      <a:r>
                        <a:rPr lang="en-US" sz="600" b="1">
                          <a:effectLst/>
                          <a:latin typeface="Arial"/>
                          <a:ea typeface="Times New Roman"/>
                        </a:rPr>
                        <a:t>Schedule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7"/>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&lt; 2 wks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2 wks to 1.5 months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1.5 to 3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3 to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&gt;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96632">
                <a:tc gridSpan="3">
                  <a:txBody>
                    <a:bodyPr/>
                    <a:lstStyle/>
                    <a:p>
                      <a:pPr marL="0" marR="0">
                        <a:lnSpc>
                          <a:spcPct val="115000"/>
                        </a:lnSpc>
                        <a:spcBef>
                          <a:spcPts val="0"/>
                        </a:spcBef>
                        <a:spcAft>
                          <a:spcPts val="0"/>
                        </a:spcAft>
                      </a:pPr>
                      <a:r>
                        <a:rPr lang="en-US" sz="600" b="1">
                          <a:effectLst/>
                          <a:latin typeface="Arial"/>
                          <a:ea typeface="Times New Roman"/>
                        </a:rPr>
                        <a:t>Performance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3"/>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No effect on ability to meet requirements; minor design changes needed</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Minor excursion from subsystem requirement, but compensated elsewhere </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2 and/or SRD design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6"/>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1 and/or SRD minimum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7"/>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Unable to achieve any of the primary science missions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8"/>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438200068"/>
              </p:ext>
            </p:extLst>
          </p:nvPr>
        </p:nvGraphicFramePr>
        <p:xfrm>
          <a:off x="1447800" y="1710955"/>
          <a:ext cx="3650457" cy="775811"/>
        </p:xfrm>
        <a:graphic>
          <a:graphicData uri="http://schemas.openxmlformats.org/drawingml/2006/table">
            <a:tbl>
              <a:tblPr firstRow="1" firstCol="1" bandRow="1"/>
              <a:tblGrid>
                <a:gridCol w="247022">
                  <a:extLst>
                    <a:ext uri="{9D8B030D-6E8A-4147-A177-3AD203B41FA5}">
                      <a16:colId xmlns:a16="http://schemas.microsoft.com/office/drawing/2014/main" xmlns="" val="20000"/>
                    </a:ext>
                  </a:extLst>
                </a:gridCol>
                <a:gridCol w="660235">
                  <a:extLst>
                    <a:ext uri="{9D8B030D-6E8A-4147-A177-3AD203B41FA5}">
                      <a16:colId xmlns:a16="http://schemas.microsoft.com/office/drawing/2014/main" xmlns="" val="20001"/>
                    </a:ext>
                  </a:extLst>
                </a:gridCol>
                <a:gridCol w="600075">
                  <a:extLst>
                    <a:ext uri="{9D8B030D-6E8A-4147-A177-3AD203B41FA5}">
                      <a16:colId xmlns:a16="http://schemas.microsoft.com/office/drawing/2014/main" xmlns="" val="20002"/>
                    </a:ext>
                  </a:extLst>
                </a:gridCol>
                <a:gridCol w="2143125">
                  <a:extLst>
                    <a:ext uri="{9D8B030D-6E8A-4147-A177-3AD203B41FA5}">
                      <a16:colId xmlns:a16="http://schemas.microsoft.com/office/drawing/2014/main" xmlns="" val="20003"/>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Likelihood of Occurrence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dirty="0">
                          <a:effectLst/>
                          <a:latin typeface="Arial"/>
                          <a:ea typeface="Times New Roman"/>
                        </a:rPr>
                        <a:t>Approximate Probability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dirty="0">
                          <a:effectLst/>
                          <a:latin typeface="Arial"/>
                          <a:ea typeface="Times New Roman"/>
                        </a:rPr>
                        <a:t>Description of Probability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xmlns="" val="10000"/>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Rare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&lt;1%</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Likelihood of occurrence is not credible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2</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Unlikely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1-5%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Not reasonably expected to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Possible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5-25%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Possible, or difficult to assess the chance of occurrence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Likely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25-67%</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Very likely that an adverse event will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Highly Probable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&gt;67%</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High probability that an adverse event will come to pass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bl>
          </a:graphicData>
        </a:graphic>
      </p:graphicFrame>
      <p:sp>
        <p:nvSpPr>
          <p:cNvPr id="13" name="Rectangle 12"/>
          <p:cNvSpPr/>
          <p:nvPr/>
        </p:nvSpPr>
        <p:spPr>
          <a:xfrm>
            <a:off x="765495" y="1902058"/>
            <a:ext cx="611660" cy="403957"/>
          </a:xfrm>
          <a:prstGeom prst="rect">
            <a:avLst/>
          </a:prstGeom>
        </p:spPr>
        <p:txBody>
          <a:bodyPr wrap="square">
            <a:spAutoFit/>
          </a:bodyPr>
          <a:lstStyle/>
          <a:p>
            <a:r>
              <a:rPr lang="en-US" sz="675" b="1" dirty="0"/>
              <a:t>Definition of Risk Probability</a:t>
            </a:r>
          </a:p>
        </p:txBody>
      </p:sp>
      <p:sp>
        <p:nvSpPr>
          <p:cNvPr id="14" name="Rectangle 13"/>
          <p:cNvSpPr/>
          <p:nvPr/>
        </p:nvSpPr>
        <p:spPr>
          <a:xfrm>
            <a:off x="765495" y="2800350"/>
            <a:ext cx="611660" cy="403957"/>
          </a:xfrm>
          <a:prstGeom prst="rect">
            <a:avLst/>
          </a:prstGeom>
        </p:spPr>
        <p:txBody>
          <a:bodyPr wrap="square">
            <a:spAutoFit/>
          </a:bodyPr>
          <a:lstStyle/>
          <a:p>
            <a:r>
              <a:rPr lang="en-US" sz="675" b="1" dirty="0"/>
              <a:t>Definition of Risk Impact</a:t>
            </a:r>
            <a:endParaRPr lang="en-US" sz="675" b="1" i="1" dirty="0"/>
          </a:p>
        </p:txBody>
      </p:sp>
    </p:spTree>
    <p:extLst>
      <p:ext uri="{BB962C8B-B14F-4D97-AF65-F5344CB8AC3E}">
        <p14:creationId xmlns:p14="http://schemas.microsoft.com/office/powerpoint/2010/main" val="2890815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Specific Risks</a:t>
            </a:r>
          </a:p>
        </p:txBody>
      </p:sp>
      <p:sp>
        <p:nvSpPr>
          <p:cNvPr id="3" name="Content Placeholder 2"/>
          <p:cNvSpPr>
            <a:spLocks noGrp="1"/>
          </p:cNvSpPr>
          <p:nvPr>
            <p:ph sz="quarter" idx="4294967295"/>
          </p:nvPr>
        </p:nvSpPr>
        <p:spPr>
          <a:xfrm>
            <a:off x="233361" y="709503"/>
            <a:ext cx="4343399" cy="3943350"/>
          </a:xfrm>
        </p:spPr>
        <p:txBody>
          <a:bodyPr>
            <a:normAutofit/>
          </a:bodyPr>
          <a:lstStyle/>
          <a:p>
            <a:r>
              <a:rPr lang="en-US" sz="1400" dirty="0"/>
              <a:t>Risks are tracked in the Camera Risk registry, Document LCA-29.</a:t>
            </a:r>
          </a:p>
          <a:p>
            <a:r>
              <a:rPr lang="en-US" sz="1400" dirty="0"/>
              <a:t>Risk exposure is assessed and tracked at regular intervals since 2010 (initial assessment).</a:t>
            </a:r>
          </a:p>
          <a:p>
            <a:pPr lvl="0">
              <a:defRPr/>
            </a:pPr>
            <a:r>
              <a:rPr lang="en-US" sz="1400" dirty="0"/>
              <a:t>Actively planning mitigation to burn down risks and monitor progress.</a:t>
            </a:r>
          </a:p>
          <a:p>
            <a:pPr marL="631825" lvl="1" indent="-174625">
              <a:lnSpc>
                <a:spcPct val="110000"/>
              </a:lnSpc>
              <a:defRPr/>
            </a:pPr>
            <a:r>
              <a:rPr lang="en-US" sz="1050" kern="1200" dirty="0">
                <a:cs typeface="ＭＳ Ｐゴシック"/>
              </a:rPr>
              <a:t>Current status: 61 total risks identified.</a:t>
            </a:r>
          </a:p>
          <a:p>
            <a:pPr marL="855663" lvl="2" indent="-171450">
              <a:defRPr/>
            </a:pPr>
            <a:r>
              <a:rPr lang="en-US" sz="1100" dirty="0">
                <a:cs typeface="ＭＳ Ｐゴシック" pitchFamily="-111" charset="-128"/>
              </a:rPr>
              <a:t>50 risks are active (11 are obsolete or complete).</a:t>
            </a:r>
          </a:p>
          <a:p>
            <a:pPr marL="1312863" lvl="3" indent="-171450">
              <a:defRPr/>
            </a:pPr>
            <a:r>
              <a:rPr lang="en-US" sz="900" dirty="0">
                <a:cs typeface="ＭＳ Ｐゴシック" pitchFamily="-111" charset="-128"/>
              </a:rPr>
              <a:t>36 are actively being worked.</a:t>
            </a:r>
          </a:p>
          <a:p>
            <a:pPr marL="1312863" lvl="3" indent="-171450">
              <a:defRPr/>
            </a:pPr>
            <a:r>
              <a:rPr lang="en-US" sz="900" dirty="0">
                <a:cs typeface="ＭＳ Ｐゴシック" pitchFamily="-111" charset="-128"/>
              </a:rPr>
              <a:t>14 are holding (future work) or accepted (no future work).</a:t>
            </a:r>
          </a:p>
          <a:p>
            <a:pPr>
              <a:defRPr/>
            </a:pPr>
            <a:r>
              <a:rPr lang="en-US" sz="1200" dirty="0"/>
              <a:t>Mitigations are budgeted in the scope of work.</a:t>
            </a:r>
          </a:p>
          <a:p>
            <a:pPr>
              <a:defRPr/>
            </a:pPr>
            <a:r>
              <a:rPr lang="en-US" sz="1200" dirty="0"/>
              <a:t>After the budgeted mitigation is performed, the Post-Mitigation residual risk is analyzed/tracked.</a:t>
            </a:r>
          </a:p>
        </p:txBody>
      </p:sp>
      <p:sp>
        <p:nvSpPr>
          <p:cNvPr id="12" name="Rectangle 3"/>
          <p:cNvSpPr txBox="1">
            <a:spLocks noChangeArrowheads="1"/>
          </p:cNvSpPr>
          <p:nvPr/>
        </p:nvSpPr>
        <p:spPr bwMode="auto">
          <a:xfrm>
            <a:off x="4724400" y="615595"/>
            <a:ext cx="4343399" cy="423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b="1">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b="1">
                <a:solidFill>
                  <a:srgbClr val="1F497D"/>
                </a:solidFill>
                <a:latin typeface="+mn-lt"/>
                <a:ea typeface="ＭＳ Ｐゴシック" pitchFamily="-111" charset="-128"/>
                <a:cs typeface="ＭＳ Ｐゴシック"/>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11" charset="-128"/>
                <a:cs typeface="ＭＳ Ｐゴシック"/>
              </a:defRPr>
            </a:lvl3pPr>
            <a:lvl4pPr marL="1600200" indent="-228600" algn="l" rtl="0" eaLnBrk="0" fontAlgn="base" hangingPunct="0">
              <a:spcBef>
                <a:spcPct val="20000"/>
              </a:spcBef>
              <a:spcAft>
                <a:spcPct val="0"/>
              </a:spcAft>
              <a:buChar char="–"/>
              <a:defRPr sz="1600">
                <a:solidFill>
                  <a:srgbClr val="1F497D"/>
                </a:solidFill>
                <a:latin typeface="+mn-lt"/>
                <a:ea typeface="ＭＳ Ｐゴシック" pitchFamily="-111" charset="-128"/>
                <a:cs typeface="ＭＳ Ｐゴシック"/>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11" charset="-128"/>
                <a:cs typeface="ＭＳ Ｐゴシック"/>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buFontTx/>
              <a:buNone/>
            </a:pPr>
            <a:r>
              <a:rPr lang="en-US" sz="1200" dirty="0">
                <a:solidFill>
                  <a:srgbClr val="1F497D"/>
                </a:solidFill>
                <a:ea typeface="ＭＳ Ｐゴシック" charset="-128"/>
                <a:cs typeface="ＭＳ Ｐゴシック" charset="-128"/>
              </a:rPr>
              <a:t>The current top 12 risks are shown below:</a:t>
            </a:r>
          </a:p>
          <a:p>
            <a:pPr>
              <a:buFontTx/>
              <a:buNone/>
            </a:pPr>
            <a:endParaRPr lang="en-US" sz="1200" dirty="0">
              <a:solidFill>
                <a:srgbClr val="1F497D"/>
              </a:solidFill>
              <a:ea typeface="ＭＳ Ｐゴシック" charset="-128"/>
              <a:cs typeface="ＭＳ Ｐゴシック" charset="-128"/>
            </a:endParaRPr>
          </a:p>
          <a:p>
            <a:pPr marL="0" lvl="1" indent="0" defTabSz="457200" eaLnBrk="1" hangingPunct="1">
              <a:lnSpc>
                <a:spcPct val="110000"/>
              </a:lnSpc>
              <a:buNone/>
              <a:defRPr/>
            </a:pPr>
            <a:r>
              <a:rPr lang="en-US" sz="1200" b="0" u="sng" dirty="0">
                <a:ea typeface="ＭＳ Ｐゴシック" charset="-128"/>
              </a:rPr>
              <a:t>SUBSYSTEM SCHEDULE RISKS:</a:t>
            </a:r>
          </a:p>
          <a:p>
            <a:pPr marL="342900" lvl="1" indent="-342900" defTabSz="457200" eaLnBrk="1" hangingPunct="1">
              <a:buFont typeface="Arial" pitchFamily="34" charset="0"/>
              <a:buChar char="•"/>
              <a:defRPr/>
            </a:pPr>
            <a:r>
              <a:rPr lang="en-US" sz="1200" b="0" dirty="0">
                <a:ea typeface="ＭＳ Ｐゴシック" charset="-128"/>
              </a:rPr>
              <a:t>IT-022: CCS Schedule. </a:t>
            </a:r>
          </a:p>
          <a:p>
            <a:pPr marL="342900" lvl="1" indent="-342900" defTabSz="457200" eaLnBrk="1" hangingPunct="1">
              <a:buFont typeface="Arial" pitchFamily="34" charset="0"/>
              <a:buChar char="•"/>
              <a:defRPr/>
            </a:pPr>
            <a:r>
              <a:rPr lang="en-US" sz="1200" b="0" dirty="0">
                <a:ea typeface="ＭＳ Ｐゴシック" charset="-128"/>
              </a:rPr>
              <a:t>IT-017: Back Flange Schedule.</a:t>
            </a:r>
          </a:p>
          <a:p>
            <a:pPr marL="342900" lvl="1" indent="-342900" defTabSz="457200" eaLnBrk="1" hangingPunct="1">
              <a:buFont typeface="Arial" pitchFamily="34" charset="0"/>
              <a:buChar char="•"/>
              <a:defRPr/>
            </a:pPr>
            <a:r>
              <a:rPr lang="en-US" sz="1200" b="0" dirty="0">
                <a:ea typeface="ＭＳ Ｐゴシック" charset="-128"/>
              </a:rPr>
              <a:t>IT-047: Corner Raft Deliverables Schedule.</a:t>
            </a:r>
          </a:p>
          <a:p>
            <a:pPr marL="342900" lvl="1" indent="-342900" defTabSz="457200" eaLnBrk="1" hangingPunct="1">
              <a:buFont typeface="Arial" pitchFamily="34" charset="0"/>
              <a:buChar char="•"/>
              <a:defRPr/>
            </a:pPr>
            <a:r>
              <a:rPr lang="en-US" sz="1200" b="0" dirty="0">
                <a:ea typeface="ＭＳ Ｐゴシック" charset="-128"/>
              </a:rPr>
              <a:t>IT-033: Utility trunk utilities available during BOT activities.</a:t>
            </a:r>
          </a:p>
          <a:p>
            <a:pPr marL="0" lvl="1" indent="0" defTabSz="457200" eaLnBrk="1" hangingPunct="1">
              <a:buNone/>
              <a:defRPr/>
            </a:pPr>
            <a:endParaRPr lang="en-US" sz="1200" b="0" u="sng" dirty="0">
              <a:ea typeface="ＭＳ Ｐゴシック" charset="-128"/>
            </a:endParaRPr>
          </a:p>
          <a:p>
            <a:pPr marL="0" lvl="1" indent="0" defTabSz="457200" eaLnBrk="1" hangingPunct="1">
              <a:lnSpc>
                <a:spcPct val="110000"/>
              </a:lnSpc>
              <a:buNone/>
              <a:defRPr/>
            </a:pPr>
            <a:r>
              <a:rPr lang="en-US" sz="1200" b="0" u="sng" dirty="0">
                <a:ea typeface="ＭＳ Ｐゴシック" charset="-128"/>
              </a:rPr>
              <a:t>TECHNICAL RISKS:</a:t>
            </a:r>
          </a:p>
          <a:p>
            <a:pPr marL="342900" lvl="1" indent="-342900" defTabSz="457200" eaLnBrk="1" hangingPunct="1">
              <a:buFont typeface="Arial" pitchFamily="34" charset="0"/>
              <a:buChar char="•"/>
              <a:defRPr/>
            </a:pPr>
            <a:r>
              <a:rPr lang="en-US" sz="1200" b="0" dirty="0">
                <a:ea typeface="ＭＳ Ｐゴシック" charset="-128"/>
              </a:rPr>
              <a:t>IT-031: RTM Performance Degradation.</a:t>
            </a:r>
          </a:p>
          <a:p>
            <a:pPr marL="342900" lvl="1" indent="-342900" defTabSz="457200" eaLnBrk="1" hangingPunct="1">
              <a:buFont typeface="Arial" pitchFamily="34" charset="0"/>
              <a:buChar char="•"/>
              <a:defRPr/>
            </a:pPr>
            <a:r>
              <a:rPr lang="en-US" sz="1200" b="0" dirty="0">
                <a:ea typeface="ＭＳ Ｐゴシック" charset="-128"/>
              </a:rPr>
              <a:t>IT-045: Metal Particulate Contamination.</a:t>
            </a:r>
          </a:p>
          <a:p>
            <a:pPr marL="342900" lvl="1" indent="-342900" defTabSz="457200" eaLnBrk="1" hangingPunct="1">
              <a:buFont typeface="Arial" pitchFamily="34" charset="0"/>
              <a:buChar char="•"/>
              <a:defRPr/>
            </a:pPr>
            <a:r>
              <a:rPr lang="en-US" sz="1200" b="0" dirty="0">
                <a:ea typeface="ＭＳ Ｐゴシック" charset="-128"/>
              </a:rPr>
              <a:t>IT-010: Camera Level Noise.</a:t>
            </a:r>
          </a:p>
          <a:p>
            <a:pPr marL="342900" lvl="1" indent="-342900" defTabSz="457200" eaLnBrk="1" hangingPunct="1">
              <a:buFont typeface="Arial" pitchFamily="34" charset="0"/>
              <a:buChar char="•"/>
              <a:defRPr/>
            </a:pPr>
            <a:r>
              <a:rPr lang="en-US" sz="1200" b="0" dirty="0">
                <a:ea typeface="ＭＳ Ｐゴシック" charset="-128"/>
              </a:rPr>
              <a:t>IT-030: Camera Housing Fit-up to Back Flange.</a:t>
            </a:r>
          </a:p>
          <a:p>
            <a:pPr marL="342900" lvl="1" indent="-342900" defTabSz="457200" eaLnBrk="1" hangingPunct="1">
              <a:buFont typeface="Arial" pitchFamily="34" charset="0"/>
              <a:buChar char="•"/>
              <a:defRPr/>
            </a:pPr>
            <a:r>
              <a:rPr lang="en-US" sz="1200" b="0" dirty="0">
                <a:ea typeface="ＭＳ Ｐゴシック" charset="-128"/>
              </a:rPr>
              <a:t>IT-032: Refrigeration System Maintenance During I&amp;T.</a:t>
            </a:r>
          </a:p>
          <a:p>
            <a:pPr marL="342900" lvl="1" indent="-342900" defTabSz="457200" eaLnBrk="1" hangingPunct="1">
              <a:buFont typeface="Arial" pitchFamily="34" charset="0"/>
              <a:buChar char="•"/>
              <a:defRPr/>
            </a:pPr>
            <a:endParaRPr lang="en-US" sz="1200" b="0" dirty="0">
              <a:ea typeface="ＭＳ Ｐゴシック" charset="-128"/>
            </a:endParaRPr>
          </a:p>
          <a:p>
            <a:pPr marL="0" lvl="1" indent="0" defTabSz="457200" eaLnBrk="1" hangingPunct="1">
              <a:lnSpc>
                <a:spcPct val="110000"/>
              </a:lnSpc>
              <a:buNone/>
              <a:defRPr/>
            </a:pPr>
            <a:r>
              <a:rPr lang="en-US" sz="1200" b="0" u="sng" dirty="0">
                <a:ea typeface="ＭＳ Ｐゴシック" charset="-128"/>
              </a:rPr>
              <a:t>PROGRAMMATIC RISKS:</a:t>
            </a:r>
          </a:p>
          <a:p>
            <a:pPr marL="342900" lvl="1" indent="-342900" defTabSz="457200" eaLnBrk="1" hangingPunct="1">
              <a:buFont typeface="Arial" pitchFamily="34" charset="0"/>
              <a:buChar char="•"/>
              <a:defRPr/>
            </a:pPr>
            <a:r>
              <a:rPr lang="en-US" sz="1200" b="0" dirty="0">
                <a:ea typeface="ＭＳ Ｐゴシック" charset="-128"/>
              </a:rPr>
              <a:t>IT-023: Sustaining Engineering.</a:t>
            </a:r>
          </a:p>
          <a:p>
            <a:pPr marL="342900" lvl="1" indent="-342900" defTabSz="457200" eaLnBrk="1" hangingPunct="1">
              <a:buFont typeface="Arial" pitchFamily="34" charset="0"/>
              <a:buChar char="•"/>
              <a:defRPr/>
            </a:pPr>
            <a:r>
              <a:rPr lang="en-US" sz="1200" b="0" dirty="0">
                <a:ea typeface="ＭＳ Ｐゴシック" charset="-128"/>
              </a:rPr>
              <a:t>IT-023: I&amp;T Manpower.</a:t>
            </a:r>
          </a:p>
          <a:p>
            <a:pPr marL="342900" lvl="1" indent="-342900" defTabSz="457200" eaLnBrk="1" hangingPunct="1">
              <a:buFont typeface="Arial" pitchFamily="34" charset="0"/>
              <a:buChar char="•"/>
              <a:defRPr/>
            </a:pPr>
            <a:r>
              <a:rPr lang="en-US" sz="1200" b="0" dirty="0">
                <a:ea typeface="ＭＳ Ｐゴシック" charset="-128"/>
              </a:rPr>
              <a:t>IT-027: Overburdened TS8 at SLAC.</a:t>
            </a:r>
          </a:p>
          <a:p>
            <a:pPr marL="342900" lvl="1" indent="-342900" defTabSz="457200" eaLnBrk="1" hangingPunct="1">
              <a:lnSpc>
                <a:spcPct val="110000"/>
              </a:lnSpc>
              <a:buFont typeface="Arial" pitchFamily="34" charset="0"/>
              <a:buChar char="•"/>
              <a:defRPr/>
            </a:pPr>
            <a:endParaRPr lang="en-US" sz="1200" b="0" dirty="0">
              <a:ea typeface="ＭＳ Ｐゴシック" charset="-128"/>
            </a:endParaRPr>
          </a:p>
          <a:p>
            <a:pPr marL="342900" lvl="1" indent="-342900" defTabSz="457200" eaLnBrk="1" hangingPunct="1">
              <a:lnSpc>
                <a:spcPct val="110000"/>
              </a:lnSpc>
              <a:buFont typeface="Arial" pitchFamily="34" charset="0"/>
              <a:buChar char="•"/>
              <a:defRPr/>
            </a:pPr>
            <a:endParaRPr lang="en-US" sz="1200" b="0" dirty="0">
              <a:ea typeface="ＭＳ Ｐゴシック" charset="-128"/>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43000" y="3534450"/>
            <a:ext cx="2362200" cy="124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215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 Top 12 Risks</a:t>
            </a: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400" y="688302"/>
            <a:ext cx="7134225" cy="411372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863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w="9525">
            <a:noFill/>
            <a:miter lim="800000"/>
            <a:headEnd/>
            <a:tailEnd/>
          </a:ln>
        </p:spPr>
        <p:txBody>
          <a:bodyPr vert="horz" wrap="square" lIns="68580" tIns="34290" rIns="68580" bIns="34290" numCol="1" anchor="ctr" anchorCtr="0" compatLnSpc="1">
            <a:prstTxWarp prst="textNoShape">
              <a:avLst/>
            </a:prstTxWarp>
          </a:bodyPr>
          <a:lstStyle/>
          <a:p>
            <a:r>
              <a:rPr lang="en-US" dirty="0"/>
              <a:t>Major Camera Elements</a:t>
            </a:r>
          </a:p>
        </p:txBody>
      </p:sp>
      <p:pic>
        <p:nvPicPr>
          <p:cNvPr id="84" name="Picture 83">
            <a:extLst>
              <a:ext uri="{FF2B5EF4-FFF2-40B4-BE49-F238E27FC236}">
                <a16:creationId xmlns:a16="http://schemas.microsoft.com/office/drawing/2014/main" xmlns="" id="{26248605-D374-42C1-BA68-A28EF32E02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10" r="6450"/>
          <a:stretch/>
        </p:blipFill>
        <p:spPr>
          <a:xfrm>
            <a:off x="1720626" y="846499"/>
            <a:ext cx="6629400" cy="3820219"/>
          </a:xfrm>
          <a:prstGeom prst="rect">
            <a:avLst/>
          </a:prstGeom>
        </p:spPr>
      </p:pic>
      <p:sp>
        <p:nvSpPr>
          <p:cNvPr id="85" name="TextBox 84">
            <a:extLst>
              <a:ext uri="{FF2B5EF4-FFF2-40B4-BE49-F238E27FC236}">
                <a16:creationId xmlns:a16="http://schemas.microsoft.com/office/drawing/2014/main" xmlns="" id="{347AE7D7-2F99-412D-B6BB-36CDC4C23165}"/>
              </a:ext>
            </a:extLst>
          </p:cNvPr>
          <p:cNvSpPr txBox="1"/>
          <p:nvPr/>
        </p:nvSpPr>
        <p:spPr>
          <a:xfrm>
            <a:off x="2878905" y="4476596"/>
            <a:ext cx="1826495" cy="253916"/>
          </a:xfrm>
          <a:prstGeom prst="rect">
            <a:avLst/>
          </a:prstGeom>
          <a:noFill/>
        </p:spPr>
        <p:txBody>
          <a:bodyPr wrap="square" lIns="0" rIns="0" rtlCol="0">
            <a:spAutoFit/>
          </a:bodyPr>
          <a:lstStyle/>
          <a:p>
            <a:r>
              <a:rPr lang="en-US" sz="1050" dirty="0">
                <a:solidFill>
                  <a:prstClr val="black"/>
                </a:solidFill>
                <a:latin typeface="Calibri"/>
              </a:rPr>
              <a:t>3.05.03 L1-L2 Lens Assembly</a:t>
            </a:r>
          </a:p>
        </p:txBody>
      </p:sp>
      <p:sp>
        <p:nvSpPr>
          <p:cNvPr id="86" name="TextBox 85">
            <a:extLst>
              <a:ext uri="{FF2B5EF4-FFF2-40B4-BE49-F238E27FC236}">
                <a16:creationId xmlns:a16="http://schemas.microsoft.com/office/drawing/2014/main" xmlns="" id="{A2C46600-C1BD-4753-AAEF-61B913A92644}"/>
              </a:ext>
            </a:extLst>
          </p:cNvPr>
          <p:cNvSpPr txBox="1"/>
          <p:nvPr/>
        </p:nvSpPr>
        <p:spPr>
          <a:xfrm>
            <a:off x="5689732" y="3070820"/>
            <a:ext cx="1201079" cy="253916"/>
          </a:xfrm>
          <a:prstGeom prst="rect">
            <a:avLst/>
          </a:prstGeom>
          <a:noFill/>
        </p:spPr>
        <p:txBody>
          <a:bodyPr wrap="square" lIns="0" rIns="0" rtlCol="0">
            <a:spAutoFit/>
          </a:bodyPr>
          <a:lstStyle/>
          <a:p>
            <a:pPr algn="r"/>
            <a:r>
              <a:rPr lang="en-US" sz="1050" dirty="0">
                <a:solidFill>
                  <a:prstClr val="black"/>
                </a:solidFill>
                <a:latin typeface="Calibri"/>
              </a:rPr>
              <a:t>3.05.02 Filters (6)</a:t>
            </a:r>
          </a:p>
        </p:txBody>
      </p:sp>
      <p:sp>
        <p:nvSpPr>
          <p:cNvPr id="87" name="TextBox 86">
            <a:extLst>
              <a:ext uri="{FF2B5EF4-FFF2-40B4-BE49-F238E27FC236}">
                <a16:creationId xmlns:a16="http://schemas.microsoft.com/office/drawing/2014/main" xmlns="" id="{DCEC4BCA-DFE6-4E13-AB42-770BEE9FC412}"/>
              </a:ext>
            </a:extLst>
          </p:cNvPr>
          <p:cNvSpPr txBox="1"/>
          <p:nvPr/>
        </p:nvSpPr>
        <p:spPr>
          <a:xfrm>
            <a:off x="6221403" y="2806511"/>
            <a:ext cx="1883485" cy="253916"/>
          </a:xfrm>
          <a:prstGeom prst="rect">
            <a:avLst/>
          </a:prstGeom>
          <a:noFill/>
        </p:spPr>
        <p:txBody>
          <a:bodyPr wrap="square" lIns="0" rIns="0" rtlCol="0">
            <a:spAutoFit/>
          </a:bodyPr>
          <a:lstStyle/>
          <a:p>
            <a:r>
              <a:rPr lang="en-US" sz="1050" dirty="0">
                <a:solidFill>
                  <a:prstClr val="black"/>
                </a:solidFill>
                <a:latin typeface="Calibri"/>
              </a:rPr>
              <a:t>3.05.04 L3 Lens Assembly</a:t>
            </a:r>
          </a:p>
        </p:txBody>
      </p:sp>
      <p:cxnSp>
        <p:nvCxnSpPr>
          <p:cNvPr id="88" name="Straight Arrow Connector 87">
            <a:extLst>
              <a:ext uri="{FF2B5EF4-FFF2-40B4-BE49-F238E27FC236}">
                <a16:creationId xmlns:a16="http://schemas.microsoft.com/office/drawing/2014/main" xmlns="" id="{E613B085-D28C-4DDA-8C3F-C96CB99A99AC}"/>
              </a:ext>
            </a:extLst>
          </p:cNvPr>
          <p:cNvCxnSpPr>
            <a:cxnSpLocks/>
            <a:stCxn id="85" idx="1"/>
          </p:cNvCxnSpPr>
          <p:nvPr/>
        </p:nvCxnSpPr>
        <p:spPr>
          <a:xfrm flipH="1" flipV="1">
            <a:off x="2447039" y="4476597"/>
            <a:ext cx="431866" cy="126957"/>
          </a:xfrm>
          <a:prstGeom prst="straightConnector1">
            <a:avLst/>
          </a:prstGeom>
          <a:noFill/>
          <a:ln w="9525" cap="flat" cmpd="sng" algn="ctr">
            <a:solidFill>
              <a:sysClr val="windowText" lastClr="000000"/>
            </a:solidFill>
            <a:prstDash val="solid"/>
            <a:tailEnd type="arrow"/>
          </a:ln>
          <a:effectLst/>
        </p:spPr>
      </p:cxnSp>
      <p:cxnSp>
        <p:nvCxnSpPr>
          <p:cNvPr id="89" name="Straight Arrow Connector 88">
            <a:extLst>
              <a:ext uri="{FF2B5EF4-FFF2-40B4-BE49-F238E27FC236}">
                <a16:creationId xmlns:a16="http://schemas.microsoft.com/office/drawing/2014/main" xmlns="" id="{C6371ED2-E648-489E-B965-B3086CA91C02}"/>
              </a:ext>
            </a:extLst>
          </p:cNvPr>
          <p:cNvCxnSpPr>
            <a:cxnSpLocks/>
          </p:cNvCxnSpPr>
          <p:nvPr/>
        </p:nvCxnSpPr>
        <p:spPr>
          <a:xfrm>
            <a:off x="4291021" y="1858209"/>
            <a:ext cx="679367" cy="38242"/>
          </a:xfrm>
          <a:prstGeom prst="straightConnector1">
            <a:avLst/>
          </a:prstGeom>
          <a:noFill/>
          <a:ln w="9525" cap="flat" cmpd="sng" algn="ctr">
            <a:solidFill>
              <a:sysClr val="windowText" lastClr="000000"/>
            </a:solidFill>
            <a:prstDash val="solid"/>
            <a:tailEnd type="arrow"/>
          </a:ln>
          <a:effectLst/>
        </p:spPr>
      </p:cxnSp>
      <p:cxnSp>
        <p:nvCxnSpPr>
          <p:cNvPr id="90" name="Straight Arrow Connector 89">
            <a:extLst>
              <a:ext uri="{FF2B5EF4-FFF2-40B4-BE49-F238E27FC236}">
                <a16:creationId xmlns:a16="http://schemas.microsoft.com/office/drawing/2014/main" xmlns="" id="{1FF035FF-EDEE-45B2-BB5C-E16ECBF68035}"/>
              </a:ext>
            </a:extLst>
          </p:cNvPr>
          <p:cNvCxnSpPr>
            <a:cxnSpLocks/>
          </p:cNvCxnSpPr>
          <p:nvPr/>
        </p:nvCxnSpPr>
        <p:spPr>
          <a:xfrm flipH="1" flipV="1">
            <a:off x="5552510" y="1700838"/>
            <a:ext cx="269758" cy="283452"/>
          </a:xfrm>
          <a:prstGeom prst="straightConnector1">
            <a:avLst/>
          </a:prstGeom>
          <a:noFill/>
          <a:ln w="9525" cap="flat" cmpd="sng" algn="ctr">
            <a:solidFill>
              <a:sysClr val="windowText" lastClr="000000"/>
            </a:solidFill>
            <a:prstDash val="solid"/>
            <a:headEnd type="arrow"/>
            <a:tailEnd type="none"/>
          </a:ln>
          <a:effectLst/>
        </p:spPr>
      </p:cxnSp>
      <p:cxnSp>
        <p:nvCxnSpPr>
          <p:cNvPr id="91" name="Straight Arrow Connector 90">
            <a:extLst>
              <a:ext uri="{FF2B5EF4-FFF2-40B4-BE49-F238E27FC236}">
                <a16:creationId xmlns:a16="http://schemas.microsoft.com/office/drawing/2014/main" xmlns="" id="{9942B942-7E5E-4EA7-82E6-808CE4B194E7}"/>
              </a:ext>
            </a:extLst>
          </p:cNvPr>
          <p:cNvCxnSpPr>
            <a:cxnSpLocks/>
          </p:cNvCxnSpPr>
          <p:nvPr/>
        </p:nvCxnSpPr>
        <p:spPr>
          <a:xfrm>
            <a:off x="3792152" y="2527511"/>
            <a:ext cx="261872" cy="182208"/>
          </a:xfrm>
          <a:prstGeom prst="straightConnector1">
            <a:avLst/>
          </a:prstGeom>
          <a:noFill/>
          <a:ln w="9525" cap="flat" cmpd="sng" algn="ctr">
            <a:solidFill>
              <a:sysClr val="windowText" lastClr="000000"/>
            </a:solidFill>
            <a:prstDash val="solid"/>
            <a:tailEnd type="arrow"/>
          </a:ln>
          <a:effectLst/>
        </p:spPr>
      </p:cxnSp>
      <p:cxnSp>
        <p:nvCxnSpPr>
          <p:cNvPr id="92" name="Straight Arrow Connector 91">
            <a:extLst>
              <a:ext uri="{FF2B5EF4-FFF2-40B4-BE49-F238E27FC236}">
                <a16:creationId xmlns:a16="http://schemas.microsoft.com/office/drawing/2014/main" xmlns="" id="{6703BB09-C0E9-4D59-BECC-1801FFF0E9B7}"/>
              </a:ext>
            </a:extLst>
          </p:cNvPr>
          <p:cNvCxnSpPr>
            <a:cxnSpLocks/>
          </p:cNvCxnSpPr>
          <p:nvPr/>
        </p:nvCxnSpPr>
        <p:spPr>
          <a:xfrm>
            <a:off x="2697384" y="3025172"/>
            <a:ext cx="506336" cy="278787"/>
          </a:xfrm>
          <a:prstGeom prst="straightConnector1">
            <a:avLst/>
          </a:prstGeom>
          <a:noFill/>
          <a:ln w="9525" cap="flat" cmpd="sng" algn="ctr">
            <a:solidFill>
              <a:sysClr val="windowText" lastClr="000000"/>
            </a:solidFill>
            <a:prstDash val="solid"/>
            <a:tailEnd type="arrow"/>
          </a:ln>
          <a:effectLst/>
        </p:spPr>
      </p:cxnSp>
      <p:cxnSp>
        <p:nvCxnSpPr>
          <p:cNvPr id="94" name="Straight Arrow Connector 93">
            <a:extLst>
              <a:ext uri="{FF2B5EF4-FFF2-40B4-BE49-F238E27FC236}">
                <a16:creationId xmlns:a16="http://schemas.microsoft.com/office/drawing/2014/main" xmlns="" id="{7F0F6148-D2C6-401C-8E0C-F5D019548720}"/>
              </a:ext>
            </a:extLst>
          </p:cNvPr>
          <p:cNvCxnSpPr>
            <a:cxnSpLocks/>
          </p:cNvCxnSpPr>
          <p:nvPr/>
        </p:nvCxnSpPr>
        <p:spPr>
          <a:xfrm flipH="1" flipV="1">
            <a:off x="5497574" y="2989724"/>
            <a:ext cx="324693" cy="174842"/>
          </a:xfrm>
          <a:prstGeom prst="straightConnector1">
            <a:avLst/>
          </a:prstGeom>
          <a:noFill/>
          <a:ln w="9525" cap="flat" cmpd="sng" algn="ctr">
            <a:solidFill>
              <a:sysClr val="windowText" lastClr="000000"/>
            </a:solidFill>
            <a:prstDash val="solid"/>
            <a:tailEnd type="arrow"/>
          </a:ln>
          <a:effectLst/>
        </p:spPr>
      </p:cxnSp>
      <p:cxnSp>
        <p:nvCxnSpPr>
          <p:cNvPr id="96" name="Straight Arrow Connector 95">
            <a:extLst>
              <a:ext uri="{FF2B5EF4-FFF2-40B4-BE49-F238E27FC236}">
                <a16:creationId xmlns:a16="http://schemas.microsoft.com/office/drawing/2014/main" xmlns="" id="{C332F823-08D7-4B55-9D84-7CF65A0E4C63}"/>
              </a:ext>
            </a:extLst>
          </p:cNvPr>
          <p:cNvCxnSpPr>
            <a:cxnSpLocks/>
            <a:stCxn id="87" idx="1"/>
          </p:cNvCxnSpPr>
          <p:nvPr/>
        </p:nvCxnSpPr>
        <p:spPr>
          <a:xfrm flipH="1" flipV="1">
            <a:off x="5746421" y="2731040"/>
            <a:ext cx="474982" cy="202429"/>
          </a:xfrm>
          <a:prstGeom prst="straightConnector1">
            <a:avLst/>
          </a:prstGeom>
          <a:noFill/>
          <a:ln w="9525" cap="flat" cmpd="sng" algn="ctr">
            <a:solidFill>
              <a:sysClr val="windowText" lastClr="000000"/>
            </a:solidFill>
            <a:prstDash val="solid"/>
            <a:tailEnd type="arrow"/>
          </a:ln>
          <a:effectLst/>
        </p:spPr>
      </p:cxnSp>
      <p:cxnSp>
        <p:nvCxnSpPr>
          <p:cNvPr id="97" name="Straight Arrow Connector 96">
            <a:extLst>
              <a:ext uri="{FF2B5EF4-FFF2-40B4-BE49-F238E27FC236}">
                <a16:creationId xmlns:a16="http://schemas.microsoft.com/office/drawing/2014/main" xmlns="" id="{427FBFE0-2ED4-4082-BCDA-E43B2EFD52F9}"/>
              </a:ext>
            </a:extLst>
          </p:cNvPr>
          <p:cNvCxnSpPr>
            <a:cxnSpLocks/>
          </p:cNvCxnSpPr>
          <p:nvPr/>
        </p:nvCxnSpPr>
        <p:spPr>
          <a:xfrm flipH="1" flipV="1">
            <a:off x="6267228" y="2494032"/>
            <a:ext cx="449996" cy="109127"/>
          </a:xfrm>
          <a:prstGeom prst="straightConnector1">
            <a:avLst/>
          </a:prstGeom>
          <a:noFill/>
          <a:ln w="9525" cap="flat" cmpd="sng" algn="ctr">
            <a:solidFill>
              <a:sysClr val="windowText" lastClr="000000"/>
            </a:solidFill>
            <a:prstDash val="solid"/>
            <a:tailEnd type="arrow"/>
          </a:ln>
          <a:effectLst/>
        </p:spPr>
      </p:cxnSp>
      <p:cxnSp>
        <p:nvCxnSpPr>
          <p:cNvPr id="98" name="Straight Arrow Connector 97">
            <a:extLst>
              <a:ext uri="{FF2B5EF4-FFF2-40B4-BE49-F238E27FC236}">
                <a16:creationId xmlns:a16="http://schemas.microsoft.com/office/drawing/2014/main" xmlns="" id="{9FAA1CBF-8ED3-452B-A8B0-24DE5DD3C22C}"/>
              </a:ext>
            </a:extLst>
          </p:cNvPr>
          <p:cNvCxnSpPr>
            <a:cxnSpLocks/>
          </p:cNvCxnSpPr>
          <p:nvPr/>
        </p:nvCxnSpPr>
        <p:spPr>
          <a:xfrm flipH="1">
            <a:off x="5928419" y="877484"/>
            <a:ext cx="185655" cy="304666"/>
          </a:xfrm>
          <a:prstGeom prst="straightConnector1">
            <a:avLst/>
          </a:prstGeom>
          <a:noFill/>
          <a:ln w="9525" cap="flat" cmpd="sng" algn="ctr">
            <a:solidFill>
              <a:sysClr val="windowText" lastClr="000000"/>
            </a:solidFill>
            <a:prstDash val="solid"/>
            <a:tailEnd type="arrow"/>
          </a:ln>
          <a:effectLst/>
        </p:spPr>
      </p:cxnSp>
      <p:cxnSp>
        <p:nvCxnSpPr>
          <p:cNvPr id="99" name="Straight Arrow Connector 98">
            <a:extLst>
              <a:ext uri="{FF2B5EF4-FFF2-40B4-BE49-F238E27FC236}">
                <a16:creationId xmlns:a16="http://schemas.microsoft.com/office/drawing/2014/main" xmlns="" id="{78E83E96-34C9-4DF2-84B8-0C92F6014857}"/>
              </a:ext>
            </a:extLst>
          </p:cNvPr>
          <p:cNvCxnSpPr>
            <a:cxnSpLocks/>
          </p:cNvCxnSpPr>
          <p:nvPr/>
        </p:nvCxnSpPr>
        <p:spPr>
          <a:xfrm>
            <a:off x="6114074" y="877484"/>
            <a:ext cx="642213" cy="708128"/>
          </a:xfrm>
          <a:prstGeom prst="straightConnector1">
            <a:avLst/>
          </a:prstGeom>
          <a:noFill/>
          <a:ln w="9525" cap="flat" cmpd="sng" algn="ctr">
            <a:solidFill>
              <a:sysClr val="windowText" lastClr="000000"/>
            </a:solidFill>
            <a:prstDash val="solid"/>
            <a:tailEnd type="arrow"/>
          </a:ln>
          <a:effectLst/>
        </p:spPr>
      </p:cxnSp>
      <p:cxnSp>
        <p:nvCxnSpPr>
          <p:cNvPr id="100" name="Straight Arrow Connector 99">
            <a:extLst>
              <a:ext uri="{FF2B5EF4-FFF2-40B4-BE49-F238E27FC236}">
                <a16:creationId xmlns:a16="http://schemas.microsoft.com/office/drawing/2014/main" xmlns="" id="{10301DF1-7B67-433D-9319-94F50C1C03A4}"/>
              </a:ext>
            </a:extLst>
          </p:cNvPr>
          <p:cNvCxnSpPr>
            <a:cxnSpLocks/>
          </p:cNvCxnSpPr>
          <p:nvPr/>
        </p:nvCxnSpPr>
        <p:spPr>
          <a:xfrm flipH="1" flipV="1">
            <a:off x="7236117" y="1984290"/>
            <a:ext cx="414310" cy="223932"/>
          </a:xfrm>
          <a:prstGeom prst="straightConnector1">
            <a:avLst/>
          </a:prstGeom>
          <a:noFill/>
          <a:ln w="9525" cap="flat" cmpd="sng" algn="ctr">
            <a:solidFill>
              <a:sysClr val="windowText" lastClr="000000"/>
            </a:solidFill>
            <a:prstDash val="solid"/>
            <a:tailEnd type="arrow"/>
          </a:ln>
          <a:effectLst/>
        </p:spPr>
      </p:cxnSp>
      <p:cxnSp>
        <p:nvCxnSpPr>
          <p:cNvPr id="101" name="Straight Arrow Connector 100">
            <a:extLst>
              <a:ext uri="{FF2B5EF4-FFF2-40B4-BE49-F238E27FC236}">
                <a16:creationId xmlns:a16="http://schemas.microsoft.com/office/drawing/2014/main" xmlns="" id="{487E2C31-534C-4F69-BEFF-CB4D748F8D8E}"/>
              </a:ext>
            </a:extLst>
          </p:cNvPr>
          <p:cNvCxnSpPr>
            <a:cxnSpLocks/>
            <a:stCxn id="112" idx="1"/>
          </p:cNvCxnSpPr>
          <p:nvPr/>
        </p:nvCxnSpPr>
        <p:spPr>
          <a:xfrm flipH="1">
            <a:off x="3109183" y="3511579"/>
            <a:ext cx="1775400" cy="543296"/>
          </a:xfrm>
          <a:prstGeom prst="straightConnector1">
            <a:avLst/>
          </a:prstGeom>
          <a:noFill/>
          <a:ln w="9525" cap="flat" cmpd="sng" algn="ctr">
            <a:solidFill>
              <a:sysClr val="windowText" lastClr="000000"/>
            </a:solidFill>
            <a:prstDash val="solid"/>
            <a:tailEnd type="arrow"/>
          </a:ln>
          <a:effectLst/>
        </p:spPr>
      </p:cxnSp>
      <p:cxnSp>
        <p:nvCxnSpPr>
          <p:cNvPr id="102" name="Straight Arrow Connector 101">
            <a:extLst>
              <a:ext uri="{FF2B5EF4-FFF2-40B4-BE49-F238E27FC236}">
                <a16:creationId xmlns:a16="http://schemas.microsoft.com/office/drawing/2014/main" xmlns="" id="{7E74DB03-77C7-4653-A225-737C6592B2EF}"/>
              </a:ext>
            </a:extLst>
          </p:cNvPr>
          <p:cNvCxnSpPr>
            <a:cxnSpLocks/>
          </p:cNvCxnSpPr>
          <p:nvPr/>
        </p:nvCxnSpPr>
        <p:spPr>
          <a:xfrm flipV="1">
            <a:off x="5069754" y="3086583"/>
            <a:ext cx="82889" cy="375712"/>
          </a:xfrm>
          <a:prstGeom prst="straightConnector1">
            <a:avLst/>
          </a:prstGeom>
          <a:noFill/>
          <a:ln w="9525" cap="flat" cmpd="sng" algn="ctr">
            <a:solidFill>
              <a:sysClr val="windowText" lastClr="000000"/>
            </a:solidFill>
            <a:prstDash val="solid"/>
            <a:tailEnd type="arrow"/>
          </a:ln>
          <a:effectLst/>
        </p:spPr>
      </p:cxnSp>
      <p:cxnSp>
        <p:nvCxnSpPr>
          <p:cNvPr id="103" name="Straight Arrow Connector 102">
            <a:extLst>
              <a:ext uri="{FF2B5EF4-FFF2-40B4-BE49-F238E27FC236}">
                <a16:creationId xmlns:a16="http://schemas.microsoft.com/office/drawing/2014/main" xmlns="" id="{0F9A7E04-D596-4808-AA50-64EDF96715F2}"/>
              </a:ext>
            </a:extLst>
          </p:cNvPr>
          <p:cNvCxnSpPr>
            <a:cxnSpLocks/>
          </p:cNvCxnSpPr>
          <p:nvPr/>
        </p:nvCxnSpPr>
        <p:spPr>
          <a:xfrm>
            <a:off x="4633191" y="1559558"/>
            <a:ext cx="398307" cy="248618"/>
          </a:xfrm>
          <a:prstGeom prst="straightConnector1">
            <a:avLst/>
          </a:prstGeom>
          <a:noFill/>
          <a:ln w="9525" cap="flat" cmpd="sng" algn="ctr">
            <a:solidFill>
              <a:sysClr val="windowText" lastClr="000000"/>
            </a:solidFill>
            <a:prstDash val="solid"/>
            <a:tailEnd type="arrow"/>
          </a:ln>
          <a:effectLst/>
        </p:spPr>
      </p:cxnSp>
      <p:cxnSp>
        <p:nvCxnSpPr>
          <p:cNvPr id="104" name="Straight Arrow Connector 103">
            <a:extLst>
              <a:ext uri="{FF2B5EF4-FFF2-40B4-BE49-F238E27FC236}">
                <a16:creationId xmlns:a16="http://schemas.microsoft.com/office/drawing/2014/main" xmlns="" id="{33C69E1E-11C3-4BCE-BB4B-62B7ABF7CA9F}"/>
              </a:ext>
            </a:extLst>
          </p:cNvPr>
          <p:cNvCxnSpPr>
            <a:cxnSpLocks/>
          </p:cNvCxnSpPr>
          <p:nvPr/>
        </p:nvCxnSpPr>
        <p:spPr>
          <a:xfrm>
            <a:off x="4689996" y="1275446"/>
            <a:ext cx="341503" cy="403340"/>
          </a:xfrm>
          <a:prstGeom prst="straightConnector1">
            <a:avLst/>
          </a:prstGeom>
          <a:noFill/>
          <a:ln w="9525" cap="flat" cmpd="sng" algn="ctr">
            <a:solidFill>
              <a:sysClr val="windowText" lastClr="000000"/>
            </a:solidFill>
            <a:prstDash val="solid"/>
            <a:tailEnd type="arrow"/>
          </a:ln>
          <a:effectLst/>
        </p:spPr>
      </p:cxnSp>
      <p:graphicFrame>
        <p:nvGraphicFramePr>
          <p:cNvPr id="105" name="Table 104">
            <a:extLst>
              <a:ext uri="{FF2B5EF4-FFF2-40B4-BE49-F238E27FC236}">
                <a16:creationId xmlns:a16="http://schemas.microsoft.com/office/drawing/2014/main" xmlns="" id="{1B7E0693-5A67-4DC7-85C4-5DD7BF91F92F}"/>
              </a:ext>
            </a:extLst>
          </p:cNvPr>
          <p:cNvGraphicFramePr>
            <a:graphicFrameLocks noGrp="1"/>
          </p:cNvGraphicFramePr>
          <p:nvPr>
            <p:extLst>
              <p:ext uri="{D42A27DB-BD31-4B8C-83A1-F6EECF244321}">
                <p14:modId xmlns:p14="http://schemas.microsoft.com/office/powerpoint/2010/main" val="1653141717"/>
              </p:ext>
            </p:extLst>
          </p:nvPr>
        </p:nvGraphicFramePr>
        <p:xfrm>
          <a:off x="2827182" y="1000830"/>
          <a:ext cx="2584969" cy="274320"/>
        </p:xfrm>
        <a:graphic>
          <a:graphicData uri="http://schemas.openxmlformats.org/drawingml/2006/table">
            <a:tbl>
              <a:tblPr firstRow="1" bandRow="1"/>
              <a:tblGrid>
                <a:gridCol w="1292239">
                  <a:extLst>
                    <a:ext uri="{9D8B030D-6E8A-4147-A177-3AD203B41FA5}">
                      <a16:colId xmlns:a16="http://schemas.microsoft.com/office/drawing/2014/main" xmlns="" val="2621057795"/>
                    </a:ext>
                  </a:extLst>
                </a:gridCol>
                <a:gridCol w="646365">
                  <a:extLst>
                    <a:ext uri="{9D8B030D-6E8A-4147-A177-3AD203B41FA5}">
                      <a16:colId xmlns:a16="http://schemas.microsoft.com/office/drawing/2014/main" xmlns="" val="2905065136"/>
                    </a:ext>
                  </a:extLst>
                </a:gridCol>
                <a:gridCol w="646365">
                  <a:extLst>
                    <a:ext uri="{9D8B030D-6E8A-4147-A177-3AD203B41FA5}">
                      <a16:colId xmlns:a16="http://schemas.microsoft.com/office/drawing/2014/main" xmlns="" val="4221125412"/>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3.04.02 Corner Raft Tower</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$7,064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99%</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106" name="Table 105">
            <a:extLst>
              <a:ext uri="{FF2B5EF4-FFF2-40B4-BE49-F238E27FC236}">
                <a16:creationId xmlns:a16="http://schemas.microsoft.com/office/drawing/2014/main" xmlns="" id="{83F8C6D6-A9EA-4ADD-9AEC-321FE262E1C7}"/>
              </a:ext>
            </a:extLst>
          </p:cNvPr>
          <p:cNvGraphicFramePr>
            <a:graphicFrameLocks noGrp="1"/>
          </p:cNvGraphicFramePr>
          <p:nvPr>
            <p:extLst>
              <p:ext uri="{D42A27DB-BD31-4B8C-83A1-F6EECF244321}">
                <p14:modId xmlns:p14="http://schemas.microsoft.com/office/powerpoint/2010/main" val="1290722337"/>
              </p:ext>
            </p:extLst>
          </p:nvPr>
        </p:nvGraphicFramePr>
        <p:xfrm>
          <a:off x="2073975" y="1396162"/>
          <a:ext cx="2574520" cy="274320"/>
        </p:xfrm>
        <a:graphic>
          <a:graphicData uri="http://schemas.openxmlformats.org/drawingml/2006/table">
            <a:tbl>
              <a:tblPr firstRow="1" bandRow="1"/>
              <a:tblGrid>
                <a:gridCol w="1295400">
                  <a:extLst>
                    <a:ext uri="{9D8B030D-6E8A-4147-A177-3AD203B41FA5}">
                      <a16:colId xmlns:a16="http://schemas.microsoft.com/office/drawing/2014/main" xmlns="" val="2621057795"/>
                    </a:ext>
                  </a:extLst>
                </a:gridCol>
                <a:gridCol w="685800">
                  <a:extLst>
                    <a:ext uri="{9D8B030D-6E8A-4147-A177-3AD203B41FA5}">
                      <a16:colId xmlns:a16="http://schemas.microsoft.com/office/drawing/2014/main" xmlns="" val="2905065136"/>
                    </a:ext>
                  </a:extLst>
                </a:gridCol>
                <a:gridCol w="593320">
                  <a:extLst>
                    <a:ext uri="{9D8B030D-6E8A-4147-A177-3AD203B41FA5}">
                      <a16:colId xmlns:a16="http://schemas.microsoft.com/office/drawing/2014/main" xmlns="" val="1587577415"/>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3.04.01 Science Raft Tower</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$17,507</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99%</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107" name="Table 106">
            <a:extLst>
              <a:ext uri="{FF2B5EF4-FFF2-40B4-BE49-F238E27FC236}">
                <a16:creationId xmlns:a16="http://schemas.microsoft.com/office/drawing/2014/main" xmlns="" id="{86D96884-ECD0-46DF-9C49-72C90F597575}"/>
              </a:ext>
            </a:extLst>
          </p:cNvPr>
          <p:cNvGraphicFramePr>
            <a:graphicFrameLocks noGrp="1"/>
          </p:cNvGraphicFramePr>
          <p:nvPr>
            <p:extLst>
              <p:ext uri="{D42A27DB-BD31-4B8C-83A1-F6EECF244321}">
                <p14:modId xmlns:p14="http://schemas.microsoft.com/office/powerpoint/2010/main" val="3320441522"/>
              </p:ext>
            </p:extLst>
          </p:nvPr>
        </p:nvGraphicFramePr>
        <p:xfrm>
          <a:off x="2454975" y="1745799"/>
          <a:ext cx="1887154" cy="274320"/>
        </p:xfrm>
        <a:graphic>
          <a:graphicData uri="http://schemas.openxmlformats.org/drawingml/2006/table">
            <a:tbl>
              <a:tblPr firstRow="1" bandRow="1"/>
              <a:tblGrid>
                <a:gridCol w="652598">
                  <a:extLst>
                    <a:ext uri="{9D8B030D-6E8A-4147-A177-3AD203B41FA5}">
                      <a16:colId xmlns:a16="http://schemas.microsoft.com/office/drawing/2014/main" xmlns="" val="2621057795"/>
                    </a:ext>
                  </a:extLst>
                </a:gridCol>
                <a:gridCol w="617278">
                  <a:extLst>
                    <a:ext uri="{9D8B030D-6E8A-4147-A177-3AD203B41FA5}">
                      <a16:colId xmlns:a16="http://schemas.microsoft.com/office/drawing/2014/main" xmlns="" val="2905065136"/>
                    </a:ext>
                  </a:extLst>
                </a:gridCol>
                <a:gridCol w="617278">
                  <a:extLst>
                    <a:ext uri="{9D8B030D-6E8A-4147-A177-3AD203B41FA5}">
                      <a16:colId xmlns:a16="http://schemas.microsoft.com/office/drawing/2014/main" xmlns="" val="594024403"/>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3.03 Sensors</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$34,011</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100%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108" name="Table 107">
            <a:extLst>
              <a:ext uri="{FF2B5EF4-FFF2-40B4-BE49-F238E27FC236}">
                <a16:creationId xmlns:a16="http://schemas.microsoft.com/office/drawing/2014/main" xmlns="" id="{DD9B99B4-4F1D-47C8-9CA5-F52A4515D78C}"/>
              </a:ext>
            </a:extLst>
          </p:cNvPr>
          <p:cNvGraphicFramePr>
            <a:graphicFrameLocks noGrp="1"/>
          </p:cNvGraphicFramePr>
          <p:nvPr>
            <p:extLst>
              <p:ext uri="{D42A27DB-BD31-4B8C-83A1-F6EECF244321}">
                <p14:modId xmlns:p14="http://schemas.microsoft.com/office/powerpoint/2010/main" val="1587621615"/>
              </p:ext>
            </p:extLst>
          </p:nvPr>
        </p:nvGraphicFramePr>
        <p:xfrm>
          <a:off x="5822268" y="3716510"/>
          <a:ext cx="2527759" cy="1097280"/>
        </p:xfrm>
        <a:graphic>
          <a:graphicData uri="http://schemas.openxmlformats.org/drawingml/2006/table">
            <a:tbl>
              <a:tblPr firstRow="1" bandRow="1"/>
              <a:tblGrid>
                <a:gridCol w="1283261">
                  <a:extLst>
                    <a:ext uri="{9D8B030D-6E8A-4147-A177-3AD203B41FA5}">
                      <a16:colId xmlns:a16="http://schemas.microsoft.com/office/drawing/2014/main" xmlns="" val="2621057795"/>
                    </a:ext>
                  </a:extLst>
                </a:gridCol>
                <a:gridCol w="622249">
                  <a:extLst>
                    <a:ext uri="{9D8B030D-6E8A-4147-A177-3AD203B41FA5}">
                      <a16:colId xmlns:a16="http://schemas.microsoft.com/office/drawing/2014/main" xmlns="" val="2905065136"/>
                    </a:ext>
                  </a:extLst>
                </a:gridCol>
                <a:gridCol w="622249">
                  <a:extLst>
                    <a:ext uri="{9D8B030D-6E8A-4147-A177-3AD203B41FA5}">
                      <a16:colId xmlns:a16="http://schemas.microsoft.com/office/drawing/2014/main" xmlns="" val="2354392649"/>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3.01 Management</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$15,225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3.02 Systems Integration</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$9, 308</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900" dirty="0"/>
                        <a:t>91%</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2989545060"/>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3.05 Optics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$28,094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87%</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3832167300"/>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3.07.01 Control System</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$5,055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900" dirty="0"/>
                        <a:t>89%</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343183617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3.07.02 Data </a:t>
                      </a:r>
                      <a:r>
                        <a:rPr lang="en-US" sz="900" kern="1200" dirty="0" err="1">
                          <a:solidFill>
                            <a:schemeClr val="dk1"/>
                          </a:solidFill>
                          <a:latin typeface="+mn-lt"/>
                          <a:ea typeface="+mn-ea"/>
                          <a:cs typeface="+mn-cs"/>
                        </a:rPr>
                        <a:t>Acq</a:t>
                      </a:r>
                      <a:r>
                        <a:rPr lang="en-US" sz="900" kern="1200" dirty="0">
                          <a:solidFill>
                            <a:schemeClr val="dk1"/>
                          </a:solidFill>
                          <a:latin typeface="+mn-lt"/>
                          <a:ea typeface="+mn-ea"/>
                          <a:cs typeface="+mn-cs"/>
                        </a:rPr>
                        <a:t> Sys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$5,688</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93%</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19380685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3.08 Integration and Test</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$12,847</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900" dirty="0"/>
                        <a:t>76%</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2084898941"/>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mn-lt"/>
                          <a:ea typeface="+mn-ea"/>
                          <a:cs typeface="+mn-cs"/>
                        </a:rPr>
                        <a:t>TOTAL</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b="1" dirty="0"/>
                        <a:t>$158,103</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b="1" dirty="0"/>
                        <a:t>92.8%</a:t>
                      </a:r>
                    </a:p>
                  </a:txBody>
                  <a:tcPr marL="0" marR="0" marT="0" marB="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3390003277"/>
                  </a:ext>
                </a:extLst>
              </a:tr>
            </a:tbl>
          </a:graphicData>
        </a:graphic>
      </p:graphicFrame>
      <p:graphicFrame>
        <p:nvGraphicFramePr>
          <p:cNvPr id="109" name="Table 108">
            <a:extLst>
              <a:ext uri="{FF2B5EF4-FFF2-40B4-BE49-F238E27FC236}">
                <a16:creationId xmlns:a16="http://schemas.microsoft.com/office/drawing/2014/main" xmlns="" id="{CE1D3192-A0F9-449C-8D51-A1D7E586341D}"/>
              </a:ext>
            </a:extLst>
          </p:cNvPr>
          <p:cNvGraphicFramePr>
            <a:graphicFrameLocks noGrp="1"/>
          </p:cNvGraphicFramePr>
          <p:nvPr>
            <p:extLst>
              <p:ext uri="{D42A27DB-BD31-4B8C-83A1-F6EECF244321}">
                <p14:modId xmlns:p14="http://schemas.microsoft.com/office/powerpoint/2010/main" val="1227110170"/>
              </p:ext>
            </p:extLst>
          </p:nvPr>
        </p:nvGraphicFramePr>
        <p:xfrm>
          <a:off x="1528469" y="2343150"/>
          <a:ext cx="2263682" cy="274320"/>
        </p:xfrm>
        <a:graphic>
          <a:graphicData uri="http://schemas.openxmlformats.org/drawingml/2006/table">
            <a:tbl>
              <a:tblPr firstRow="1" bandRow="1"/>
              <a:tblGrid>
                <a:gridCol w="1032328">
                  <a:extLst>
                    <a:ext uri="{9D8B030D-6E8A-4147-A177-3AD203B41FA5}">
                      <a16:colId xmlns:a16="http://schemas.microsoft.com/office/drawing/2014/main" xmlns="" val="2621057795"/>
                    </a:ext>
                  </a:extLst>
                </a:gridCol>
                <a:gridCol w="615677">
                  <a:extLst>
                    <a:ext uri="{9D8B030D-6E8A-4147-A177-3AD203B41FA5}">
                      <a16:colId xmlns:a16="http://schemas.microsoft.com/office/drawing/2014/main" xmlns="" val="2905065136"/>
                    </a:ext>
                  </a:extLst>
                </a:gridCol>
                <a:gridCol w="615677">
                  <a:extLst>
                    <a:ext uri="{9D8B030D-6E8A-4147-A177-3AD203B41FA5}">
                      <a16:colId xmlns:a16="http://schemas.microsoft.com/office/drawing/2014/main" xmlns="" val="2845794516"/>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kern="1200" dirty="0">
                          <a:solidFill>
                            <a:schemeClr val="dk1"/>
                          </a:solidFill>
                          <a:latin typeface="+mn-lt"/>
                          <a:ea typeface="+mn-ea"/>
                          <a:cs typeface="+mn-cs"/>
                        </a:rPr>
                        <a:t>3.06.01 Camera Body</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$2,395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95%</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110" name="Table 109">
            <a:extLst>
              <a:ext uri="{FF2B5EF4-FFF2-40B4-BE49-F238E27FC236}">
                <a16:creationId xmlns:a16="http://schemas.microsoft.com/office/drawing/2014/main" xmlns="" id="{5C6ECCDD-049F-4D70-9D75-827130B63705}"/>
              </a:ext>
            </a:extLst>
          </p:cNvPr>
          <p:cNvGraphicFramePr>
            <a:graphicFrameLocks noGrp="1"/>
          </p:cNvGraphicFramePr>
          <p:nvPr>
            <p:extLst>
              <p:ext uri="{D42A27DB-BD31-4B8C-83A1-F6EECF244321}">
                <p14:modId xmlns:p14="http://schemas.microsoft.com/office/powerpoint/2010/main" val="4121914410"/>
              </p:ext>
            </p:extLst>
          </p:nvPr>
        </p:nvGraphicFramePr>
        <p:xfrm>
          <a:off x="1002852" y="2788399"/>
          <a:ext cx="2263682" cy="274320"/>
        </p:xfrm>
        <a:graphic>
          <a:graphicData uri="http://schemas.openxmlformats.org/drawingml/2006/table">
            <a:tbl>
              <a:tblPr firstRow="1" bandRow="1"/>
              <a:tblGrid>
                <a:gridCol w="846710">
                  <a:extLst>
                    <a:ext uri="{9D8B030D-6E8A-4147-A177-3AD203B41FA5}">
                      <a16:colId xmlns:a16="http://schemas.microsoft.com/office/drawing/2014/main" xmlns="" val="2621057795"/>
                    </a:ext>
                  </a:extLst>
                </a:gridCol>
                <a:gridCol w="708486">
                  <a:extLst>
                    <a:ext uri="{9D8B030D-6E8A-4147-A177-3AD203B41FA5}">
                      <a16:colId xmlns:a16="http://schemas.microsoft.com/office/drawing/2014/main" xmlns="" val="2905065136"/>
                    </a:ext>
                  </a:extLst>
                </a:gridCol>
                <a:gridCol w="708486">
                  <a:extLst>
                    <a:ext uri="{9D8B030D-6E8A-4147-A177-3AD203B41FA5}">
                      <a16:colId xmlns:a16="http://schemas.microsoft.com/office/drawing/2014/main" xmlns="" val="1962006285"/>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dirty="0">
                          <a:solidFill>
                            <a:schemeClr val="dk1"/>
                          </a:solidFill>
                          <a:latin typeface="+mn-lt"/>
                          <a:ea typeface="+mn-ea"/>
                          <a:cs typeface="+mn-cs"/>
                        </a:rPr>
                        <a:t>3.06.02 Shutter</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$3,030</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111" name="Table 110">
            <a:extLst>
              <a:ext uri="{FF2B5EF4-FFF2-40B4-BE49-F238E27FC236}">
                <a16:creationId xmlns:a16="http://schemas.microsoft.com/office/drawing/2014/main" xmlns="" id="{F106FBB7-EA5E-4F69-9372-07791910935D}"/>
              </a:ext>
            </a:extLst>
          </p:cNvPr>
          <p:cNvGraphicFramePr>
            <a:graphicFrameLocks noGrp="1"/>
          </p:cNvGraphicFramePr>
          <p:nvPr>
            <p:extLst>
              <p:ext uri="{D42A27DB-BD31-4B8C-83A1-F6EECF244321}">
                <p14:modId xmlns:p14="http://schemas.microsoft.com/office/powerpoint/2010/main" val="2865810288"/>
              </p:ext>
            </p:extLst>
          </p:nvPr>
        </p:nvGraphicFramePr>
        <p:xfrm>
          <a:off x="4970388" y="669208"/>
          <a:ext cx="2343150" cy="287199"/>
        </p:xfrm>
        <a:graphic>
          <a:graphicData uri="http://schemas.openxmlformats.org/drawingml/2006/table">
            <a:tbl>
              <a:tblPr firstRow="1" bandRow="1"/>
              <a:tblGrid>
                <a:gridCol w="1030218">
                  <a:extLst>
                    <a:ext uri="{9D8B030D-6E8A-4147-A177-3AD203B41FA5}">
                      <a16:colId xmlns:a16="http://schemas.microsoft.com/office/drawing/2014/main" xmlns="" val="2621057795"/>
                    </a:ext>
                  </a:extLst>
                </a:gridCol>
                <a:gridCol w="698909">
                  <a:extLst>
                    <a:ext uri="{9D8B030D-6E8A-4147-A177-3AD203B41FA5}">
                      <a16:colId xmlns:a16="http://schemas.microsoft.com/office/drawing/2014/main" xmlns="" val="2905065136"/>
                    </a:ext>
                  </a:extLst>
                </a:gridCol>
                <a:gridCol w="614023">
                  <a:extLst>
                    <a:ext uri="{9D8B030D-6E8A-4147-A177-3AD203B41FA5}">
                      <a16:colId xmlns:a16="http://schemas.microsoft.com/office/drawing/2014/main" xmlns="" val="2077989412"/>
                    </a:ext>
                  </a:extLst>
                </a:gridCol>
              </a:tblGrid>
              <a:tr h="15003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algn="l" defTabSz="914400" rtl="0" eaLnBrk="1" latinLnBrk="0" hangingPunct="1"/>
                      <a:r>
                        <a:rPr lang="en-US" sz="900" b="1" kern="1200" dirty="0">
                          <a:solidFill>
                            <a:schemeClr val="lt1"/>
                          </a:solidFill>
                          <a:latin typeface="Calibri"/>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kern="1200" dirty="0">
                          <a:solidFill>
                            <a:schemeClr val="dk1"/>
                          </a:solidFill>
                          <a:latin typeface="+mn-lt"/>
                          <a:ea typeface="+mn-ea"/>
                          <a:cs typeface="+mn-cs"/>
                        </a:rPr>
                        <a:t>3.06.05 Utility Trunk</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$1,385</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69%</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112" name="Table 111">
            <a:extLst>
              <a:ext uri="{FF2B5EF4-FFF2-40B4-BE49-F238E27FC236}">
                <a16:creationId xmlns:a16="http://schemas.microsoft.com/office/drawing/2014/main" xmlns="" id="{C9D28C64-B1B0-4011-932D-1DF638EFAF13}"/>
              </a:ext>
            </a:extLst>
          </p:cNvPr>
          <p:cNvGraphicFramePr>
            <a:graphicFrameLocks noGrp="1"/>
          </p:cNvGraphicFramePr>
          <p:nvPr/>
        </p:nvGraphicFramePr>
        <p:xfrm>
          <a:off x="4884583" y="3374419"/>
          <a:ext cx="2294792" cy="274320"/>
        </p:xfrm>
        <a:graphic>
          <a:graphicData uri="http://schemas.openxmlformats.org/drawingml/2006/table">
            <a:tbl>
              <a:tblPr firstRow="1" bandRow="1"/>
              <a:tblGrid>
                <a:gridCol w="1532792">
                  <a:extLst>
                    <a:ext uri="{9D8B030D-6E8A-4147-A177-3AD203B41FA5}">
                      <a16:colId xmlns:a16="http://schemas.microsoft.com/office/drawing/2014/main" xmlns="" val="2621057795"/>
                    </a:ext>
                  </a:extLst>
                </a:gridCol>
                <a:gridCol w="762000">
                  <a:extLst>
                    <a:ext uri="{9D8B030D-6E8A-4147-A177-3AD203B41FA5}">
                      <a16:colId xmlns:a16="http://schemas.microsoft.com/office/drawing/2014/main" xmlns="" val="2905065136"/>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dirty="0">
                          <a:solidFill>
                            <a:schemeClr val="dk1"/>
                          </a:solidFill>
                          <a:latin typeface="+mn-lt"/>
                          <a:ea typeface="+mn-ea"/>
                          <a:cs typeface="+mn-cs"/>
                        </a:rPr>
                        <a:t>3.06.03 Filter Exchange System</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Contributed</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113" name="Table 112">
            <a:extLst>
              <a:ext uri="{FF2B5EF4-FFF2-40B4-BE49-F238E27FC236}">
                <a16:creationId xmlns:a16="http://schemas.microsoft.com/office/drawing/2014/main" xmlns="" id="{4B469F4D-5F5D-4B80-8DA6-63311FCA555D}"/>
              </a:ext>
            </a:extLst>
          </p:cNvPr>
          <p:cNvGraphicFramePr>
            <a:graphicFrameLocks noGrp="1"/>
          </p:cNvGraphicFramePr>
          <p:nvPr>
            <p:extLst>
              <p:ext uri="{D42A27DB-BD31-4B8C-83A1-F6EECF244321}">
                <p14:modId xmlns:p14="http://schemas.microsoft.com/office/powerpoint/2010/main" val="2574707619"/>
              </p:ext>
            </p:extLst>
          </p:nvPr>
        </p:nvGraphicFramePr>
        <p:xfrm>
          <a:off x="6580259" y="2519135"/>
          <a:ext cx="2199317" cy="274320"/>
        </p:xfrm>
        <a:graphic>
          <a:graphicData uri="http://schemas.openxmlformats.org/drawingml/2006/table">
            <a:tbl>
              <a:tblPr firstRow="1" bandRow="1"/>
              <a:tblGrid>
                <a:gridCol w="863679">
                  <a:extLst>
                    <a:ext uri="{9D8B030D-6E8A-4147-A177-3AD203B41FA5}">
                      <a16:colId xmlns:a16="http://schemas.microsoft.com/office/drawing/2014/main" xmlns="" val="2621057795"/>
                    </a:ext>
                  </a:extLst>
                </a:gridCol>
                <a:gridCol w="667819">
                  <a:extLst>
                    <a:ext uri="{9D8B030D-6E8A-4147-A177-3AD203B41FA5}">
                      <a16:colId xmlns:a16="http://schemas.microsoft.com/office/drawing/2014/main" xmlns="" val="2905065136"/>
                    </a:ext>
                  </a:extLst>
                </a:gridCol>
                <a:gridCol w="667819">
                  <a:extLst>
                    <a:ext uri="{9D8B030D-6E8A-4147-A177-3AD203B41FA5}">
                      <a16:colId xmlns:a16="http://schemas.microsoft.com/office/drawing/2014/main" xmlns="" val="3761470604"/>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900" kern="1200" dirty="0">
                          <a:solidFill>
                            <a:schemeClr val="dk1"/>
                          </a:solidFill>
                          <a:latin typeface="+mn-lt"/>
                          <a:ea typeface="+mn-ea"/>
                          <a:cs typeface="+mn-cs"/>
                        </a:rPr>
                        <a:t>3.06.04 Cryostat</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$16,394</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98%</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graphicFrame>
        <p:nvGraphicFramePr>
          <p:cNvPr id="114" name="Table 113">
            <a:extLst>
              <a:ext uri="{FF2B5EF4-FFF2-40B4-BE49-F238E27FC236}">
                <a16:creationId xmlns:a16="http://schemas.microsoft.com/office/drawing/2014/main" xmlns="" id="{3266B31C-87A3-4A08-84EE-E80D3FBC0EC5}"/>
              </a:ext>
            </a:extLst>
          </p:cNvPr>
          <p:cNvGraphicFramePr>
            <a:graphicFrameLocks noGrp="1"/>
          </p:cNvGraphicFramePr>
          <p:nvPr>
            <p:extLst>
              <p:ext uri="{D42A27DB-BD31-4B8C-83A1-F6EECF244321}">
                <p14:modId xmlns:p14="http://schemas.microsoft.com/office/powerpoint/2010/main" val="2478207444"/>
              </p:ext>
            </p:extLst>
          </p:nvPr>
        </p:nvGraphicFramePr>
        <p:xfrm>
          <a:off x="6656232" y="2172739"/>
          <a:ext cx="2411568" cy="274320"/>
        </p:xfrm>
        <a:graphic>
          <a:graphicData uri="http://schemas.openxmlformats.org/drawingml/2006/table">
            <a:tbl>
              <a:tblPr firstRow="1" bandRow="1"/>
              <a:tblGrid>
                <a:gridCol w="1148952">
                  <a:extLst>
                    <a:ext uri="{9D8B030D-6E8A-4147-A177-3AD203B41FA5}">
                      <a16:colId xmlns:a16="http://schemas.microsoft.com/office/drawing/2014/main" xmlns="" val="2621057795"/>
                    </a:ext>
                  </a:extLst>
                </a:gridCol>
                <a:gridCol w="631308">
                  <a:extLst>
                    <a:ext uri="{9D8B030D-6E8A-4147-A177-3AD203B41FA5}">
                      <a16:colId xmlns:a16="http://schemas.microsoft.com/office/drawing/2014/main" xmlns="" val="2905065136"/>
                    </a:ext>
                  </a:extLst>
                </a:gridCol>
                <a:gridCol w="631308">
                  <a:extLst>
                    <a:ext uri="{9D8B030D-6E8A-4147-A177-3AD203B41FA5}">
                      <a16:colId xmlns:a16="http://schemas.microsoft.com/office/drawing/2014/main" xmlns="" val="2518659700"/>
                    </a:ext>
                  </a:extLst>
                </a:gridCol>
              </a:tblGrid>
              <a:tr h="1371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WBS</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t>Baseline ($K)</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latin typeface="+mn-lt"/>
                          <a:ea typeface="+mn-ea"/>
                          <a:cs typeface="+mn-cs"/>
                        </a:rPr>
                        <a:t>% complete</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36004324"/>
                  </a:ext>
                </a:extLst>
              </a:tr>
              <a:tr h="137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900" kern="1200" dirty="0">
                          <a:solidFill>
                            <a:schemeClr val="dk1"/>
                          </a:solidFill>
                          <a:latin typeface="+mn-lt"/>
                          <a:ea typeface="+mn-ea"/>
                          <a:cs typeface="+mn-cs"/>
                        </a:rPr>
                        <a:t>3.07.02 Aux Electronics</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900" dirty="0"/>
                        <a:t>$2,298</a:t>
                      </a: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900" dirty="0"/>
                        <a:t>100%</a:t>
                      </a:r>
                    </a:p>
                  </a:txBody>
                  <a:tcPr marL="0" marR="0" marT="0" marB="0">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40322619"/>
                  </a:ext>
                </a:extLst>
              </a:tr>
            </a:tbl>
          </a:graphicData>
        </a:graphic>
      </p:graphicFrame>
      <p:pic>
        <p:nvPicPr>
          <p:cNvPr id="32" name="Picture 31">
            <a:extLst>
              <a:ext uri="{FF2B5EF4-FFF2-40B4-BE49-F238E27FC236}">
                <a16:creationId xmlns:a16="http://schemas.microsoft.com/office/drawing/2014/main" xmlns="" id="{42396C00-5029-49BE-9354-CA9E4B3CE2D2}"/>
              </a:ext>
            </a:extLst>
          </p:cNvPr>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rot="408356">
            <a:off x="80444" y="484773"/>
            <a:ext cx="2450431" cy="1731230"/>
          </a:xfrm>
          <a:prstGeom prst="rect">
            <a:avLst/>
          </a:prstGeom>
        </p:spPr>
      </p:pic>
    </p:spTree>
    <p:extLst>
      <p:ext uri="{BB962C8B-B14F-4D97-AF65-F5344CB8AC3E}">
        <p14:creationId xmlns:p14="http://schemas.microsoft.com/office/powerpoint/2010/main" val="785097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 I&amp;T Subsystem Risks</a:t>
            </a:r>
          </a:p>
        </p:txBody>
      </p:sp>
      <p:sp>
        <p:nvSpPr>
          <p:cNvPr id="3" name="Text Placeholder 2"/>
          <p:cNvSpPr>
            <a:spLocks noGrp="1"/>
          </p:cNvSpPr>
          <p:nvPr>
            <p:ph type="body" idx="1"/>
          </p:nvPr>
        </p:nvSpPr>
        <p:spPr>
          <a:xfrm>
            <a:off x="457200" y="742950"/>
            <a:ext cx="8229601" cy="4173140"/>
          </a:xfrm>
        </p:spPr>
        <p:txBody>
          <a:bodyPr>
            <a:normAutofit fontScale="62500" lnSpcReduction="20000"/>
          </a:bodyPr>
          <a:lstStyle/>
          <a:p>
            <a:pPr marL="0" indent="0">
              <a:buNone/>
            </a:pPr>
            <a:r>
              <a:rPr lang="en-US" u="sng" dirty="0"/>
              <a:t>TOP I&amp;T “TECHNICAL” RISKS:</a:t>
            </a:r>
          </a:p>
          <a:p>
            <a:endParaRPr lang="en-US" dirty="0"/>
          </a:p>
          <a:p>
            <a:pPr marL="0" indent="0">
              <a:buNone/>
            </a:pPr>
            <a:r>
              <a:rPr lang="en-US" b="1" dirty="0"/>
              <a:t>IT-031: RTM Performance Degradation</a:t>
            </a:r>
            <a:endParaRPr lang="en-US" dirty="0"/>
          </a:p>
          <a:p>
            <a:pPr lvl="1"/>
            <a:r>
              <a:rPr lang="en-US" dirty="0"/>
              <a:t>IF RTM performance degrades over time (flex cable failure, RTD failure, Sensor Glow)  THEN RTM may have to be de-integrated and refurbished.</a:t>
            </a:r>
          </a:p>
          <a:p>
            <a:endParaRPr lang="en-US" dirty="0"/>
          </a:p>
          <a:p>
            <a:r>
              <a:rPr lang="en-US" dirty="0"/>
              <a:t>This particular risk is being addressed via attempted early diagnostics of any of the potential problems identified.</a:t>
            </a:r>
          </a:p>
          <a:p>
            <a:r>
              <a:rPr lang="en-US" dirty="0"/>
              <a:t>All RTM’s are re-verified individually when they arrive at I&amp;T – both electro-optically and metrologically. </a:t>
            </a:r>
          </a:p>
          <a:p>
            <a:r>
              <a:rPr lang="en-US" dirty="0"/>
              <a:t>In addition to being re-verified upon arrival, there are several iterations of verification during the I&amp;T process, thus affording opportunities to address possible issues should they arise. </a:t>
            </a:r>
          </a:p>
          <a:p>
            <a:pPr lvl="2"/>
            <a:r>
              <a:rPr lang="en-US" dirty="0"/>
              <a:t>Full EO testing and metrology runs are performed after 9 rafts are installed </a:t>
            </a:r>
          </a:p>
          <a:p>
            <a:pPr lvl="2"/>
            <a:r>
              <a:rPr lang="en-US" dirty="0"/>
              <a:t>Full EO testing and metrology runs are performed once all of the rafts are installed (prior to installing L3)</a:t>
            </a:r>
          </a:p>
          <a:p>
            <a:r>
              <a:rPr lang="en-US" dirty="0"/>
              <a:t>Additional efforts have gone into verifying the raft de-integration process from the cryostat using the integration gantries.</a:t>
            </a:r>
          </a:p>
          <a:p>
            <a:r>
              <a:rPr lang="en-US" dirty="0"/>
              <a:t>The I&amp;T Group has also developed significant knowledge and resources that would allow it to perform RTM disassembly and servicing on short notice, if required. </a:t>
            </a:r>
          </a:p>
        </p:txBody>
      </p:sp>
    </p:spTree>
    <p:extLst>
      <p:ext uri="{BB962C8B-B14F-4D97-AF65-F5344CB8AC3E}">
        <p14:creationId xmlns:p14="http://schemas.microsoft.com/office/powerpoint/2010/main" val="3088699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 I&amp;T Subsystem Risks</a:t>
            </a:r>
          </a:p>
        </p:txBody>
      </p:sp>
      <p:sp>
        <p:nvSpPr>
          <p:cNvPr id="3" name="Text Placeholder 2"/>
          <p:cNvSpPr>
            <a:spLocks noGrp="1"/>
          </p:cNvSpPr>
          <p:nvPr>
            <p:ph type="body" idx="1"/>
          </p:nvPr>
        </p:nvSpPr>
        <p:spPr>
          <a:xfrm>
            <a:off x="457200" y="742950"/>
            <a:ext cx="8229601" cy="2571750"/>
          </a:xfrm>
        </p:spPr>
        <p:txBody>
          <a:bodyPr>
            <a:normAutofit fontScale="62500" lnSpcReduction="20000"/>
          </a:bodyPr>
          <a:lstStyle/>
          <a:p>
            <a:pPr marL="0" indent="0">
              <a:buNone/>
            </a:pPr>
            <a:r>
              <a:rPr lang="en-US" u="sng" dirty="0"/>
              <a:t>TOP I&amp;T “TECHNICAL” RISKS:</a:t>
            </a:r>
          </a:p>
          <a:p>
            <a:endParaRPr lang="en-US" dirty="0"/>
          </a:p>
          <a:p>
            <a:pPr marL="0" indent="0">
              <a:buNone/>
            </a:pPr>
            <a:r>
              <a:rPr lang="en-US" b="1" dirty="0"/>
              <a:t>IT-045: Metal Particulate Contamination</a:t>
            </a:r>
          </a:p>
          <a:p>
            <a:pPr lvl="1"/>
            <a:r>
              <a:rPr lang="en-US" dirty="0"/>
              <a:t>IF metal particulate are generated or present inside the cryostat THEN additional efforts will be required for decontamination and re-verify.</a:t>
            </a:r>
          </a:p>
          <a:p>
            <a:endParaRPr lang="en-US" dirty="0"/>
          </a:p>
          <a:p>
            <a:r>
              <a:rPr lang="en-US" dirty="0"/>
              <a:t>This particular risk has been somewhat realized and is the subject of significant efforts both at BNL and at SLAC (see BCR-086: RTM refurbishment Replan).</a:t>
            </a:r>
          </a:p>
          <a:p>
            <a:r>
              <a:rPr lang="en-US" dirty="0"/>
              <a:t>In Sept 2018, it was noticed that several of the rafts in the I&amp;T reverification process were presenting “missing channels” compared to the original BNL testing. Further investigation revealed a contamination issue on the backs of the RSA plates (and in some cases upon the sensor’s exposed wire bonds themselves) that would pose a significant problem in the future if not addressed. </a:t>
            </a:r>
          </a:p>
          <a:p>
            <a:endParaRPr lang="en-US" dirty="0"/>
          </a:p>
          <a:p>
            <a:endParaRPr lang="en-US" dirty="0"/>
          </a:p>
        </p:txBody>
      </p:sp>
      <p:pic>
        <p:nvPicPr>
          <p:cNvPr id="4" name="Picture 3">
            <a:extLst>
              <a:ext uri="{FF2B5EF4-FFF2-40B4-BE49-F238E27FC236}">
                <a16:creationId xmlns:a16="http://schemas.microsoft.com/office/drawing/2014/main" xmlns="" id="{39090633-A41B-473C-9E63-3A4102A7B69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72051" y="3314700"/>
            <a:ext cx="2971800" cy="1404713"/>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95F3DA8E-26BE-4A61-8810-50746208EAE1}"/>
              </a:ext>
            </a:extLst>
          </p:cNvPr>
          <p:cNvPicPr/>
          <p:nvPr/>
        </p:nvPicPr>
        <p:blipFill rotWithShape="1">
          <a:blip r:embed="rId3" cstate="print">
            <a:extLst>
              <a:ext uri="{28A0092B-C50C-407E-A947-70E740481C1C}">
                <a14:useLocalDpi xmlns:a14="http://schemas.microsoft.com/office/drawing/2010/main" val="0"/>
              </a:ext>
            </a:extLst>
          </a:blip>
          <a:srcRect b="24800"/>
          <a:stretch/>
        </p:blipFill>
        <p:spPr>
          <a:xfrm>
            <a:off x="1362074" y="3314700"/>
            <a:ext cx="3167383" cy="140471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5870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 I&amp;T Subsystem Risks</a:t>
            </a:r>
          </a:p>
        </p:txBody>
      </p:sp>
      <p:sp>
        <p:nvSpPr>
          <p:cNvPr id="3" name="Text Placeholder 2"/>
          <p:cNvSpPr>
            <a:spLocks noGrp="1"/>
          </p:cNvSpPr>
          <p:nvPr>
            <p:ph type="body" idx="1"/>
          </p:nvPr>
        </p:nvSpPr>
        <p:spPr>
          <a:xfrm>
            <a:off x="457200" y="661989"/>
            <a:ext cx="8229601" cy="4248150"/>
          </a:xfrm>
        </p:spPr>
        <p:txBody>
          <a:bodyPr>
            <a:normAutofit fontScale="62500" lnSpcReduction="20000"/>
          </a:bodyPr>
          <a:lstStyle/>
          <a:p>
            <a:pPr marL="0" indent="0">
              <a:buNone/>
            </a:pPr>
            <a:r>
              <a:rPr lang="en-US" u="sng" dirty="0"/>
              <a:t>TOP I&amp;T “TECHNICAL” RISKS:</a:t>
            </a:r>
          </a:p>
          <a:p>
            <a:endParaRPr lang="en-US" dirty="0"/>
          </a:p>
          <a:p>
            <a:pPr marL="0" indent="0">
              <a:buNone/>
            </a:pPr>
            <a:r>
              <a:rPr lang="en-US" b="1" dirty="0"/>
              <a:t>IT-045: Metal Particulate Contamination</a:t>
            </a:r>
          </a:p>
          <a:p>
            <a:pPr lvl="1"/>
            <a:r>
              <a:rPr lang="en-US" dirty="0"/>
              <a:t>IF metal particulate are generated or present inside the cryostat THEN additional efforts will be required for decontamination and re-verify.</a:t>
            </a:r>
          </a:p>
          <a:p>
            <a:endParaRPr lang="en-US" dirty="0"/>
          </a:p>
          <a:p>
            <a:r>
              <a:rPr lang="en-US" dirty="0"/>
              <a:t>SLAC and BNL mobilized and developed a three-pronged approach for addressing the issue:</a:t>
            </a:r>
          </a:p>
          <a:p>
            <a:pPr lvl="2"/>
            <a:r>
              <a:rPr lang="en-US" dirty="0"/>
              <a:t>Determine and minimize the source of the particulate.</a:t>
            </a:r>
          </a:p>
          <a:p>
            <a:pPr lvl="2"/>
            <a:r>
              <a:rPr lang="en-US" dirty="0"/>
              <a:t>Comprehensively clean and repair all of the effected rafts.</a:t>
            </a:r>
          </a:p>
          <a:p>
            <a:pPr lvl="2"/>
            <a:r>
              <a:rPr lang="en-US" dirty="0"/>
              <a:t>Protect the sensitive areas with shields or covers.</a:t>
            </a:r>
          </a:p>
          <a:p>
            <a:r>
              <a:rPr lang="en-US" dirty="0"/>
              <a:t>Dedicated protective covers were added to the backs of the RSAs to help minimize the impact of any possible future contamination events.</a:t>
            </a:r>
          </a:p>
          <a:p>
            <a:r>
              <a:rPr lang="en-US" dirty="0"/>
              <a:t>As a result of the comprehensive cleaning and repairing efforts that were undertaken, a significant amount of knowledge and skill regarding the Science Raft assembly and disassembly processes has been transferred to the SLAC staff.</a:t>
            </a:r>
          </a:p>
          <a:p>
            <a:r>
              <a:rPr lang="en-US" dirty="0"/>
              <a:t>Processes were developed for cleaning of the two different types of RSA assemblies:</a:t>
            </a:r>
          </a:p>
          <a:p>
            <a:pPr lvl="2"/>
            <a:r>
              <a:rPr lang="en-US" dirty="0"/>
              <a:t>ITL: a cleaning process was developed at SLAC and can be performed again on short notice if required.</a:t>
            </a:r>
          </a:p>
          <a:p>
            <a:pPr lvl="2"/>
            <a:r>
              <a:rPr lang="en-US" dirty="0"/>
              <a:t>E2V: this particular cleaning process requires the use of a wire bond expert at BNL and could be handled by that expert again in the future should the need arise.</a:t>
            </a:r>
          </a:p>
          <a:p>
            <a:r>
              <a:rPr lang="en-US" dirty="0"/>
              <a:t>Current re-verification efforts have revealed a recovery of the lost channels identified.</a:t>
            </a:r>
          </a:p>
          <a:p>
            <a:endParaRPr lang="en-US" dirty="0"/>
          </a:p>
        </p:txBody>
      </p:sp>
    </p:spTree>
    <p:extLst>
      <p:ext uri="{BB962C8B-B14F-4D97-AF65-F5344CB8AC3E}">
        <p14:creationId xmlns:p14="http://schemas.microsoft.com/office/powerpoint/2010/main" val="1607478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 I&amp;T Subsystem Risks</a:t>
            </a:r>
          </a:p>
        </p:txBody>
      </p:sp>
      <p:sp>
        <p:nvSpPr>
          <p:cNvPr id="3" name="Text Placeholder 2"/>
          <p:cNvSpPr>
            <a:spLocks noGrp="1"/>
          </p:cNvSpPr>
          <p:nvPr>
            <p:ph type="body" idx="1"/>
          </p:nvPr>
        </p:nvSpPr>
        <p:spPr>
          <a:xfrm>
            <a:off x="457200" y="742950"/>
            <a:ext cx="8229601" cy="4173140"/>
          </a:xfrm>
        </p:spPr>
        <p:txBody>
          <a:bodyPr>
            <a:normAutofit fontScale="55000" lnSpcReduction="20000"/>
          </a:bodyPr>
          <a:lstStyle/>
          <a:p>
            <a:pPr marL="0" indent="0">
              <a:buNone/>
            </a:pPr>
            <a:r>
              <a:rPr lang="en-US" u="sng" dirty="0"/>
              <a:t>RISKS RELATED TO LATE DELIVERY FROM OTHER SUBSYSTEMS:</a:t>
            </a:r>
          </a:p>
          <a:p>
            <a:endParaRPr lang="en-US" dirty="0"/>
          </a:p>
          <a:p>
            <a:pPr marL="0" indent="0">
              <a:buNone/>
            </a:pPr>
            <a:r>
              <a:rPr lang="en-US" b="1" dirty="0"/>
              <a:t>IT-017: Back Flange Schedule</a:t>
            </a:r>
          </a:p>
          <a:p>
            <a:pPr lvl="1"/>
            <a:r>
              <a:rPr lang="en-US" dirty="0"/>
              <a:t>IF the back flange is delayed THEN integration of the carousel and/or camera body will be delayed. Second shift can help mitigate.</a:t>
            </a:r>
            <a:endParaRPr lang="en-US" b="1" dirty="0"/>
          </a:p>
          <a:p>
            <a:pPr marL="0" indent="0">
              <a:buNone/>
            </a:pPr>
            <a:r>
              <a:rPr lang="en-US" b="1" dirty="0"/>
              <a:t>IT-022: CCS Schedule</a:t>
            </a:r>
            <a:r>
              <a:rPr lang="en-US" dirty="0"/>
              <a:t> </a:t>
            </a:r>
          </a:p>
          <a:p>
            <a:pPr lvl="1"/>
            <a:r>
              <a:rPr lang="en-US" dirty="0"/>
              <a:t>IF CCS software is not fully tested prior to verification testing THEN significant delays in test program could occur. Additional support of CCS development during I&amp;T may be required.</a:t>
            </a:r>
          </a:p>
          <a:p>
            <a:pPr marL="0" indent="0">
              <a:buNone/>
            </a:pPr>
            <a:r>
              <a:rPr lang="en-US" b="1" dirty="0"/>
              <a:t>IT-033: Utility trunk utilities available during BOT activities - Schedule</a:t>
            </a:r>
          </a:p>
          <a:p>
            <a:pPr lvl="1"/>
            <a:r>
              <a:rPr lang="en-US" dirty="0"/>
              <a:t>IF the Utility Trunk utilities are not available during BOT testing due to maintenance issues or capabilities shortfalls, then BOT testing will be delayed.</a:t>
            </a:r>
          </a:p>
          <a:p>
            <a:pPr marL="0" indent="0">
              <a:buNone/>
            </a:pPr>
            <a:r>
              <a:rPr lang="en-US" b="1" dirty="0"/>
              <a:t>IT-047: Corner Raft Deliverables Schedule</a:t>
            </a:r>
          </a:p>
          <a:p>
            <a:pPr lvl="1"/>
            <a:r>
              <a:rPr lang="en-US" dirty="0"/>
              <a:t>IF Corner Raft tower delivery is delayed, THEN the I&amp;T schedule and camera delivery will be delayed.</a:t>
            </a:r>
          </a:p>
          <a:p>
            <a:pPr marL="0" indent="0">
              <a:buNone/>
            </a:pPr>
            <a:endParaRPr lang="en-US" dirty="0"/>
          </a:p>
          <a:p>
            <a:r>
              <a:rPr lang="en-US" dirty="0"/>
              <a:t>Essentially we have to hold these risks until the delivery dates for the corresponding hardware at which point the risk will retire.</a:t>
            </a:r>
          </a:p>
          <a:p>
            <a:r>
              <a:rPr lang="en-US" dirty="0"/>
              <a:t>Some of these have been realized and the I&amp;T schedule has been adjusted or altered to help accommodate:</a:t>
            </a:r>
          </a:p>
          <a:p>
            <a:pPr lvl="2"/>
            <a:r>
              <a:rPr lang="en-US" dirty="0"/>
              <a:t>CCS – I&amp;T has prepared to move forward with BOT testing using a “2 raft” CCS system that has been vetted in the past. Should the “9 raft” system not be available, we can move forward with an improvised BOT testing schedule.</a:t>
            </a:r>
          </a:p>
          <a:p>
            <a:pPr lvl="2"/>
            <a:r>
              <a:rPr lang="en-US" dirty="0"/>
              <a:t>Corner Raft delays – I&amp;T is prepared to complete the “9 raft” testing with a reduced number of corner rafts if necessary. The additional Corner Rafts will be installed in the second phase of raft installation and testing will be completed with the full Cryostat.</a:t>
            </a:r>
          </a:p>
          <a:p>
            <a:pPr lvl="2"/>
            <a:endParaRPr lang="en-US" dirty="0"/>
          </a:p>
          <a:p>
            <a:endParaRPr lang="en-US" dirty="0"/>
          </a:p>
          <a:p>
            <a:endParaRPr lang="en-US" dirty="0"/>
          </a:p>
        </p:txBody>
      </p:sp>
    </p:spTree>
    <p:extLst>
      <p:ext uri="{BB962C8B-B14F-4D97-AF65-F5344CB8AC3E}">
        <p14:creationId xmlns:p14="http://schemas.microsoft.com/office/powerpoint/2010/main" val="564919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 I&amp;T Subsystem Risks</a:t>
            </a:r>
          </a:p>
        </p:txBody>
      </p:sp>
      <p:sp>
        <p:nvSpPr>
          <p:cNvPr id="3" name="Text Placeholder 2"/>
          <p:cNvSpPr>
            <a:spLocks noGrp="1"/>
          </p:cNvSpPr>
          <p:nvPr>
            <p:ph type="body" idx="1"/>
          </p:nvPr>
        </p:nvSpPr>
        <p:spPr>
          <a:xfrm>
            <a:off x="457200" y="742950"/>
            <a:ext cx="8229601" cy="4173140"/>
          </a:xfrm>
        </p:spPr>
        <p:txBody>
          <a:bodyPr>
            <a:normAutofit fontScale="62500" lnSpcReduction="20000"/>
          </a:bodyPr>
          <a:lstStyle/>
          <a:p>
            <a:pPr marL="0" indent="0">
              <a:buNone/>
            </a:pPr>
            <a:r>
              <a:rPr lang="en-US" u="sng" dirty="0"/>
              <a:t>“NEW RISKS” RELATED TO UNEXPECTED RECENT EVENTS AND DRIVEN BY SCHEDULE:</a:t>
            </a:r>
          </a:p>
          <a:p>
            <a:endParaRPr lang="en-US" dirty="0"/>
          </a:p>
          <a:p>
            <a:pPr marL="0" indent="0">
              <a:buNone/>
            </a:pPr>
            <a:r>
              <a:rPr lang="en-US" b="1" dirty="0"/>
              <a:t>IT-058: Missing Fastener Washer </a:t>
            </a:r>
            <a:r>
              <a:rPr lang="en-US" dirty="0"/>
              <a:t> </a:t>
            </a:r>
          </a:p>
          <a:p>
            <a:pPr lvl="1"/>
            <a:r>
              <a:rPr lang="en-US" dirty="0"/>
              <a:t>IF the lost washer is in the Cryostat THEN it could damage the focal plane.</a:t>
            </a:r>
          </a:p>
          <a:p>
            <a:pPr marL="0" indent="0">
              <a:buNone/>
            </a:pPr>
            <a:r>
              <a:rPr lang="en-US" b="1" dirty="0"/>
              <a:t>IT-059: Loss of Trim Heater</a:t>
            </a:r>
          </a:p>
          <a:p>
            <a:pPr lvl="1"/>
            <a:r>
              <a:rPr lang="en-US" dirty="0"/>
              <a:t>IF the trim heaters develop short circuits THEN control authority and cool down may be impaired.</a:t>
            </a:r>
          </a:p>
          <a:p>
            <a:pPr marL="0" indent="0">
              <a:buNone/>
            </a:pPr>
            <a:r>
              <a:rPr lang="en-US" b="1" dirty="0"/>
              <a:t>IT-060: Guide Sensor Glow</a:t>
            </a:r>
          </a:p>
          <a:p>
            <a:pPr lvl="1"/>
            <a:r>
              <a:rPr lang="en-US" dirty="0"/>
              <a:t>IF the Guide sensors glow ends up polluting the focal plane with spurious light THEN performance may be impacted.</a:t>
            </a:r>
            <a:endParaRPr lang="en-US" b="1" dirty="0"/>
          </a:p>
          <a:p>
            <a:pPr marL="0" indent="0">
              <a:buNone/>
            </a:pPr>
            <a:r>
              <a:rPr lang="en-US" b="1" dirty="0"/>
              <a:t>IT-061: Heater Shroud Ground Short</a:t>
            </a:r>
          </a:p>
          <a:p>
            <a:pPr lvl="1"/>
            <a:r>
              <a:rPr lang="en-US" dirty="0"/>
              <a:t>IF the heater and RTD cable shroud connects </a:t>
            </a:r>
            <a:r>
              <a:rPr lang="en-US" dirty="0" err="1"/>
              <a:t>cryo</a:t>
            </a:r>
            <a:r>
              <a:rPr lang="en-US" dirty="0"/>
              <a:t> and cold together and to the cryostat shell THEN ground could be created and read noise impacted.</a:t>
            </a:r>
          </a:p>
          <a:p>
            <a:endParaRPr lang="en-US" dirty="0"/>
          </a:p>
          <a:p>
            <a:r>
              <a:rPr lang="en-US" dirty="0"/>
              <a:t>Essentially there are risks that have been identified late in the I&amp;T process and mitigations/dispositions are being driven by the Camera schedule. </a:t>
            </a:r>
          </a:p>
          <a:p>
            <a:r>
              <a:rPr lang="en-US" dirty="0"/>
              <a:t>They have been evaluated extensively, and the determination is that we need to proceed “at risk” (given the current schedule constraints).</a:t>
            </a:r>
          </a:p>
          <a:p>
            <a:r>
              <a:rPr lang="en-US" dirty="0"/>
              <a:t>They have been added to the Risk Registry as a matter of record and will serve as a “lien” on the budget contingency should they become an issue in the future.</a:t>
            </a:r>
          </a:p>
          <a:p>
            <a:endParaRPr lang="en-US" dirty="0"/>
          </a:p>
          <a:p>
            <a:endParaRPr lang="en-US" dirty="0"/>
          </a:p>
        </p:txBody>
      </p:sp>
    </p:spTree>
    <p:extLst>
      <p:ext uri="{BB962C8B-B14F-4D97-AF65-F5344CB8AC3E}">
        <p14:creationId xmlns:p14="http://schemas.microsoft.com/office/powerpoint/2010/main" val="188221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Risks Retired (or Reduced Significantly)</a:t>
            </a:r>
          </a:p>
        </p:txBody>
      </p:sp>
      <p:sp>
        <p:nvSpPr>
          <p:cNvPr id="12" name="Rectangle 3"/>
          <p:cNvSpPr txBox="1">
            <a:spLocks noChangeArrowheads="1"/>
          </p:cNvSpPr>
          <p:nvPr/>
        </p:nvSpPr>
        <p:spPr bwMode="auto">
          <a:xfrm>
            <a:off x="1250155" y="666750"/>
            <a:ext cx="62293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b="1">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b="1">
                <a:solidFill>
                  <a:srgbClr val="1F497D"/>
                </a:solidFill>
                <a:latin typeface="+mn-lt"/>
                <a:ea typeface="ＭＳ Ｐゴシック" pitchFamily="-111" charset="-128"/>
                <a:cs typeface="ＭＳ Ｐゴシック"/>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11" charset="-128"/>
                <a:cs typeface="ＭＳ Ｐゴシック"/>
              </a:defRPr>
            </a:lvl3pPr>
            <a:lvl4pPr marL="1600200" indent="-228600" algn="l" rtl="0" eaLnBrk="0" fontAlgn="base" hangingPunct="0">
              <a:spcBef>
                <a:spcPct val="20000"/>
              </a:spcBef>
              <a:spcAft>
                <a:spcPct val="0"/>
              </a:spcAft>
              <a:buChar char="–"/>
              <a:defRPr sz="1600">
                <a:solidFill>
                  <a:srgbClr val="1F497D"/>
                </a:solidFill>
                <a:latin typeface="+mn-lt"/>
                <a:ea typeface="ＭＳ Ｐゴシック" pitchFamily="-111" charset="-128"/>
                <a:cs typeface="ＭＳ Ｐゴシック"/>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11" charset="-128"/>
                <a:cs typeface="ＭＳ Ｐゴシック"/>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558404" lvl="1" indent="-558404" defTabSz="342900" eaLnBrk="1" hangingPunct="1">
              <a:lnSpc>
                <a:spcPct val="110000"/>
              </a:lnSpc>
              <a:buNone/>
              <a:defRPr/>
            </a:pPr>
            <a:r>
              <a:rPr lang="en-US" sz="1100" dirty="0">
                <a:solidFill>
                  <a:schemeClr val="tx1"/>
                </a:solidFill>
                <a:ea typeface="ＭＳ Ｐゴシック" charset="-128"/>
                <a:cs typeface="ＭＳ Ｐゴシック" charset="-128"/>
              </a:rPr>
              <a:t>IT-001: Science Raft Schedule.</a:t>
            </a:r>
          </a:p>
          <a:p>
            <a:pPr marL="571500" lvl="2" indent="-171450" defTabSz="342900" eaLnBrk="1" hangingPunct="1">
              <a:lnSpc>
                <a:spcPct val="110000"/>
              </a:lnSpc>
              <a:defRPr/>
            </a:pPr>
            <a:r>
              <a:rPr lang="en-US" sz="900" u="sng" dirty="0">
                <a:solidFill>
                  <a:schemeClr val="tx1"/>
                </a:solidFill>
                <a:ea typeface="ＭＳ Ｐゴシック" charset="-128"/>
                <a:cs typeface="ＭＳ Ｐゴシック" charset="-128"/>
              </a:rPr>
              <a:t>IF</a:t>
            </a:r>
            <a:r>
              <a:rPr lang="en-US" sz="900" dirty="0">
                <a:ea typeface="ＭＳ Ｐゴシック" charset="-128"/>
                <a:cs typeface="ＭＳ Ｐゴシック" charset="-128"/>
              </a:rPr>
              <a:t> Science Raft tower delivery is delayed, </a:t>
            </a:r>
            <a:r>
              <a:rPr lang="en-US" sz="900" u="sng" dirty="0">
                <a:ea typeface="ＭＳ Ｐゴシック" charset="-128"/>
                <a:cs typeface="ＭＳ Ｐゴシック" charset="-128"/>
              </a:rPr>
              <a:t>THEN</a:t>
            </a:r>
            <a:r>
              <a:rPr lang="en-US" sz="900" dirty="0">
                <a:ea typeface="ＭＳ Ｐゴシック" charset="-128"/>
                <a:cs typeface="ＭＳ Ｐゴシック" charset="-128"/>
              </a:rPr>
              <a:t> the I&amp;T schedule and camera delivery will be delayed.</a:t>
            </a:r>
          </a:p>
          <a:p>
            <a:pPr marL="1028700" lvl="3" indent="-171450" defTabSz="342900" eaLnBrk="1" hangingPunct="1">
              <a:lnSpc>
                <a:spcPct val="110000"/>
              </a:lnSpc>
              <a:defRPr/>
            </a:pPr>
            <a:r>
              <a:rPr lang="en-US" sz="900" dirty="0">
                <a:solidFill>
                  <a:srgbClr val="0070C0"/>
                </a:solidFill>
                <a:ea typeface="ＭＳ Ｐゴシック" charset="-128"/>
              </a:rPr>
              <a:t>Risk Retired (completed).</a:t>
            </a:r>
          </a:p>
          <a:p>
            <a:pPr marL="1028700" lvl="3" indent="-171450" defTabSz="342900" eaLnBrk="1" hangingPunct="1">
              <a:lnSpc>
                <a:spcPct val="110000"/>
              </a:lnSpc>
              <a:defRPr/>
            </a:pPr>
            <a:r>
              <a:rPr lang="en-US" sz="900" dirty="0">
                <a:solidFill>
                  <a:srgbClr val="0070C0"/>
                </a:solidFill>
                <a:ea typeface="ＭＳ Ｐゴシック" charset="-128"/>
              </a:rPr>
              <a:t>All Science Rafts have been delivered from BNL as of July 1/2019.</a:t>
            </a:r>
          </a:p>
          <a:p>
            <a:pPr marL="257175" lvl="1" indent="-257175" defTabSz="342900" eaLnBrk="1" hangingPunct="1">
              <a:lnSpc>
                <a:spcPct val="110000"/>
              </a:lnSpc>
              <a:buNone/>
              <a:defRPr/>
            </a:pPr>
            <a:endParaRPr lang="en-US" sz="975" dirty="0">
              <a:solidFill>
                <a:schemeClr val="tx1"/>
              </a:solidFill>
              <a:ea typeface="ＭＳ Ｐゴシック" charset="-128"/>
              <a:cs typeface="ＭＳ Ｐゴシック" charset="-128"/>
            </a:endParaRPr>
          </a:p>
          <a:p>
            <a:pPr marL="558404" lvl="1" indent="-558404" defTabSz="342900" eaLnBrk="1" hangingPunct="1">
              <a:lnSpc>
                <a:spcPct val="110000"/>
              </a:lnSpc>
              <a:buNone/>
              <a:defRPr/>
            </a:pPr>
            <a:r>
              <a:rPr lang="en-US" sz="1100" dirty="0">
                <a:solidFill>
                  <a:schemeClr val="tx1"/>
                </a:solidFill>
                <a:ea typeface="ＭＳ Ｐゴシック" charset="-128"/>
              </a:rPr>
              <a:t>IT-014: Cryostat Deliverables.</a:t>
            </a:r>
          </a:p>
          <a:p>
            <a:pPr marL="571500" lvl="2" indent="-171450" defTabSz="342900" eaLnBrk="1" hangingPunct="1">
              <a:lnSpc>
                <a:spcPct val="110000"/>
              </a:lnSpc>
              <a:defRPr/>
            </a:pPr>
            <a:r>
              <a:rPr lang="en-US" sz="900" u="sng" dirty="0">
                <a:ea typeface="ＭＳ Ｐゴシック" charset="-128"/>
              </a:rPr>
              <a:t>IF</a:t>
            </a:r>
            <a:r>
              <a:rPr lang="en-US" sz="900" dirty="0">
                <a:ea typeface="ＭＳ Ｐゴシック" charset="-128"/>
              </a:rPr>
              <a:t> the cryostat assembly (and/or associated parts) are delayed in their availability to I&amp;T </a:t>
            </a:r>
            <a:r>
              <a:rPr lang="en-US" sz="900" u="sng" dirty="0">
                <a:ea typeface="ＭＳ Ｐゴシック" charset="-128"/>
              </a:rPr>
              <a:t>THEN</a:t>
            </a:r>
            <a:r>
              <a:rPr lang="en-US" sz="900" dirty="0">
                <a:ea typeface="ＭＳ Ｐゴシック" charset="-128"/>
              </a:rPr>
              <a:t> mechanical integration of RAFT towers into the cryostat will be.</a:t>
            </a:r>
          </a:p>
          <a:p>
            <a:pPr marL="571500" lvl="2" indent="-171450" defTabSz="342900" eaLnBrk="1" hangingPunct="1">
              <a:lnSpc>
                <a:spcPct val="110000"/>
              </a:lnSpc>
              <a:defRPr/>
            </a:pPr>
            <a:endParaRPr lang="en-US" sz="975" b="0" dirty="0">
              <a:ea typeface="ＭＳ Ｐゴシック" charset="-128"/>
            </a:endParaRPr>
          </a:p>
          <a:p>
            <a:pPr marL="558404" lvl="1" indent="-558404" defTabSz="342900" eaLnBrk="1" hangingPunct="1">
              <a:lnSpc>
                <a:spcPct val="110000"/>
              </a:lnSpc>
              <a:buNone/>
              <a:defRPr/>
            </a:pPr>
            <a:r>
              <a:rPr lang="en-US" sz="1100" dirty="0">
                <a:solidFill>
                  <a:schemeClr val="tx1"/>
                </a:solidFill>
                <a:ea typeface="ＭＳ Ｐゴシック" charset="-128"/>
              </a:rPr>
              <a:t>IT-015: Refrigeration Deliverables.</a:t>
            </a:r>
          </a:p>
          <a:p>
            <a:pPr marL="571500" lvl="2" indent="-171450" defTabSz="342900" eaLnBrk="1" hangingPunct="1">
              <a:lnSpc>
                <a:spcPct val="110000"/>
              </a:lnSpc>
              <a:defRPr/>
            </a:pPr>
            <a:r>
              <a:rPr lang="en-US" sz="900" u="sng" dirty="0">
                <a:ea typeface="ＭＳ Ｐゴシック" charset="-128"/>
              </a:rPr>
              <a:t>IF</a:t>
            </a:r>
            <a:r>
              <a:rPr lang="en-US" sz="900" dirty="0">
                <a:ea typeface="ＭＳ Ｐゴシック" charset="-128"/>
              </a:rPr>
              <a:t> the I&amp;T refrigeration system is delayed </a:t>
            </a:r>
            <a:r>
              <a:rPr lang="en-US" sz="900" u="sng" dirty="0">
                <a:ea typeface="ＭＳ Ｐゴシック" charset="-128"/>
              </a:rPr>
              <a:t>THEN</a:t>
            </a:r>
            <a:r>
              <a:rPr lang="en-US" sz="900" dirty="0">
                <a:ea typeface="ＭＳ Ｐゴシック" charset="-128"/>
              </a:rPr>
              <a:t> Science Raft integration cannot proceed as scheduled.</a:t>
            </a:r>
          </a:p>
          <a:p>
            <a:pPr marL="1028700" lvl="3" indent="-171450" defTabSz="342900" eaLnBrk="1" hangingPunct="1">
              <a:lnSpc>
                <a:spcPct val="110000"/>
              </a:lnSpc>
              <a:defRPr/>
            </a:pPr>
            <a:r>
              <a:rPr lang="en-US" sz="975" dirty="0">
                <a:solidFill>
                  <a:srgbClr val="0070C0"/>
                </a:solidFill>
                <a:ea typeface="ＭＳ Ｐゴシック" charset="-128"/>
              </a:rPr>
              <a:t>Risk reduced significantly - holding.</a:t>
            </a:r>
          </a:p>
          <a:p>
            <a:pPr marL="1028700" lvl="3" indent="-171450" defTabSz="342900" eaLnBrk="1" hangingPunct="1">
              <a:lnSpc>
                <a:spcPct val="110000"/>
              </a:lnSpc>
              <a:defRPr/>
            </a:pPr>
            <a:r>
              <a:rPr lang="en-US" sz="975" dirty="0">
                <a:solidFill>
                  <a:srgbClr val="0070C0"/>
                </a:solidFill>
                <a:ea typeface="ＭＳ Ｐゴシック" charset="-128"/>
              </a:rPr>
              <a:t>The major components of this hardware have been delivered and are in use.</a:t>
            </a:r>
          </a:p>
          <a:p>
            <a:pPr marL="1028700" lvl="3" indent="-171450" defTabSz="342900" eaLnBrk="1" hangingPunct="1">
              <a:lnSpc>
                <a:spcPct val="110000"/>
              </a:lnSpc>
              <a:defRPr/>
            </a:pPr>
            <a:r>
              <a:rPr lang="en-US" sz="975" dirty="0">
                <a:solidFill>
                  <a:srgbClr val="0070C0"/>
                </a:solidFill>
                <a:ea typeface="ＭＳ Ｐゴシック" charset="-128"/>
              </a:rPr>
              <a:t>Risk has reduced significantly and will close with the final deliverables within Utility Trunk.</a:t>
            </a:r>
          </a:p>
          <a:p>
            <a:pPr marL="558404" lvl="1" indent="-558404" defTabSz="342900" eaLnBrk="1" hangingPunct="1">
              <a:lnSpc>
                <a:spcPct val="110000"/>
              </a:lnSpc>
              <a:buNone/>
              <a:defRPr/>
            </a:pPr>
            <a:endParaRPr lang="en-US" sz="1100" dirty="0">
              <a:solidFill>
                <a:schemeClr val="tx1"/>
              </a:solidFill>
              <a:ea typeface="ＭＳ Ｐゴシック" charset="-128"/>
            </a:endParaRPr>
          </a:p>
          <a:p>
            <a:pPr marL="558404" lvl="1" indent="-558404" defTabSz="342900" eaLnBrk="1" hangingPunct="1">
              <a:lnSpc>
                <a:spcPct val="110000"/>
              </a:lnSpc>
              <a:buNone/>
              <a:defRPr/>
            </a:pPr>
            <a:r>
              <a:rPr lang="en-US" sz="1100" dirty="0">
                <a:solidFill>
                  <a:schemeClr val="tx1"/>
                </a:solidFill>
                <a:ea typeface="ＭＳ Ｐゴシック" charset="-128"/>
              </a:rPr>
              <a:t>IT-006: Raft Tower Collision.</a:t>
            </a:r>
          </a:p>
          <a:p>
            <a:pPr marL="571500" lvl="2" indent="-171450" defTabSz="342900" eaLnBrk="1" hangingPunct="1">
              <a:lnSpc>
                <a:spcPct val="110000"/>
              </a:lnSpc>
              <a:defRPr/>
            </a:pPr>
            <a:r>
              <a:rPr lang="en-US" sz="900" u="sng" dirty="0">
                <a:ea typeface="ＭＳ Ｐゴシック" charset="-128"/>
              </a:rPr>
              <a:t>IF</a:t>
            </a:r>
            <a:r>
              <a:rPr lang="en-US" sz="900" dirty="0">
                <a:ea typeface="ＭＳ Ｐゴシック" charset="-128"/>
              </a:rPr>
              <a:t> rafts/sensors collide with neighbors during integration, THEN additional sensors/rafts would need to be procured and assembled.</a:t>
            </a:r>
          </a:p>
          <a:p>
            <a:pPr marL="1028700" lvl="3" indent="-171450" defTabSz="342900" eaLnBrk="1" hangingPunct="1">
              <a:lnSpc>
                <a:spcPct val="110000"/>
              </a:lnSpc>
              <a:defRPr/>
            </a:pPr>
            <a:r>
              <a:rPr lang="en-US" sz="975" dirty="0">
                <a:solidFill>
                  <a:srgbClr val="0070C0"/>
                </a:solidFill>
                <a:ea typeface="ＭＳ Ｐゴシック" charset="-128"/>
              </a:rPr>
              <a:t>Risk reduced significantly (to minor) – currently “working” this risk and will complete in Dec 2019.</a:t>
            </a:r>
          </a:p>
          <a:p>
            <a:pPr marL="1028700" lvl="3" indent="-171450" defTabSz="342900" eaLnBrk="1" hangingPunct="1">
              <a:lnSpc>
                <a:spcPct val="110000"/>
              </a:lnSpc>
              <a:defRPr/>
            </a:pPr>
            <a:r>
              <a:rPr lang="en-US" sz="975" dirty="0">
                <a:solidFill>
                  <a:srgbClr val="0070C0"/>
                </a:solidFill>
                <a:ea typeface="ＭＳ Ｐゴシック" charset="-128"/>
              </a:rPr>
              <a:t>See slides below for details…</a:t>
            </a:r>
          </a:p>
          <a:p>
            <a:pPr marL="173831" indent="-130969" defTabSz="342900" eaLnBrk="1" hangingPunct="1">
              <a:lnSpc>
                <a:spcPct val="110000"/>
              </a:lnSpc>
              <a:buFont typeface="Arial" charset="0"/>
              <a:buChar char="–"/>
              <a:defRPr/>
            </a:pPr>
            <a:endParaRPr lang="en-US" sz="975" b="0" dirty="0">
              <a:ea typeface="ＭＳ Ｐゴシック" charset="-128"/>
            </a:endParaRPr>
          </a:p>
        </p:txBody>
      </p:sp>
      <p:pic>
        <p:nvPicPr>
          <p:cNvPr id="3075" name="Picture 3"/>
          <p:cNvPicPr>
            <a:picLocks noChangeAspect="1" noChangeArrowheads="1"/>
          </p:cNvPicPr>
          <p:nvPr/>
        </p:nvPicPr>
        <p:blipFill>
          <a:blip r:embed="rId2" cstate="print"/>
          <a:srcRect/>
          <a:stretch>
            <a:fillRect/>
          </a:stretch>
        </p:blipFill>
        <p:spPr bwMode="auto">
          <a:xfrm>
            <a:off x="995362" y="742950"/>
            <a:ext cx="221456" cy="221456"/>
          </a:xfrm>
          <a:prstGeom prst="rect">
            <a:avLst/>
          </a:prstGeom>
          <a:noFill/>
          <a:ln w="9525">
            <a:noFill/>
            <a:miter lim="800000"/>
            <a:headEnd/>
            <a:tailEnd/>
          </a:ln>
        </p:spPr>
      </p:pic>
      <p:pic>
        <p:nvPicPr>
          <p:cNvPr id="13" name="Picture 3"/>
          <p:cNvPicPr>
            <a:picLocks noChangeAspect="1" noChangeArrowheads="1"/>
          </p:cNvPicPr>
          <p:nvPr/>
        </p:nvPicPr>
        <p:blipFill>
          <a:blip r:embed="rId2" cstate="print"/>
          <a:srcRect/>
          <a:stretch>
            <a:fillRect/>
          </a:stretch>
        </p:blipFill>
        <p:spPr bwMode="auto">
          <a:xfrm>
            <a:off x="995362" y="2251472"/>
            <a:ext cx="221456" cy="221456"/>
          </a:xfrm>
          <a:prstGeom prst="rect">
            <a:avLst/>
          </a:prstGeom>
          <a:noFill/>
          <a:ln w="9525">
            <a:noFill/>
            <a:miter lim="800000"/>
            <a:headEnd/>
            <a:tailEnd/>
          </a:ln>
        </p:spPr>
      </p:pic>
      <p:pic>
        <p:nvPicPr>
          <p:cNvPr id="14" name="Picture 3"/>
          <p:cNvPicPr>
            <a:picLocks noChangeAspect="1" noChangeArrowheads="1"/>
          </p:cNvPicPr>
          <p:nvPr/>
        </p:nvPicPr>
        <p:blipFill>
          <a:blip r:embed="rId2" cstate="print"/>
          <a:srcRect/>
          <a:stretch>
            <a:fillRect/>
          </a:stretch>
        </p:blipFill>
        <p:spPr bwMode="auto">
          <a:xfrm>
            <a:off x="995362" y="3436143"/>
            <a:ext cx="221456" cy="221456"/>
          </a:xfrm>
          <a:prstGeom prst="rect">
            <a:avLst/>
          </a:prstGeom>
          <a:noFill/>
          <a:ln w="9525">
            <a:noFill/>
            <a:miter lim="800000"/>
            <a:headEnd/>
            <a:tailEnd/>
          </a:ln>
        </p:spPr>
      </p:pic>
      <p:pic>
        <p:nvPicPr>
          <p:cNvPr id="7" name="Picture 3"/>
          <p:cNvPicPr>
            <a:picLocks noChangeAspect="1" noChangeArrowheads="1"/>
          </p:cNvPicPr>
          <p:nvPr/>
        </p:nvPicPr>
        <p:blipFill>
          <a:blip r:embed="rId2" cstate="print"/>
          <a:srcRect/>
          <a:stretch>
            <a:fillRect/>
          </a:stretch>
        </p:blipFill>
        <p:spPr bwMode="auto">
          <a:xfrm>
            <a:off x="995362" y="1694259"/>
            <a:ext cx="221456" cy="221456"/>
          </a:xfrm>
          <a:prstGeom prst="rect">
            <a:avLst/>
          </a:prstGeom>
          <a:noFill/>
          <a:ln w="9525">
            <a:noFill/>
            <a:miter lim="800000"/>
            <a:headEnd/>
            <a:tailEnd/>
          </a:ln>
        </p:spPr>
      </p:pic>
    </p:spTree>
    <p:extLst>
      <p:ext uri="{BB962C8B-B14F-4D97-AF65-F5344CB8AC3E}">
        <p14:creationId xmlns:p14="http://schemas.microsoft.com/office/powerpoint/2010/main" val="654072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 Top - I&amp;T Subsystem Risk</a:t>
            </a:r>
          </a:p>
        </p:txBody>
      </p:sp>
      <p:sp>
        <p:nvSpPr>
          <p:cNvPr id="3" name="Text Placeholder 2"/>
          <p:cNvSpPr>
            <a:spLocks noGrp="1"/>
          </p:cNvSpPr>
          <p:nvPr>
            <p:ph type="body" idx="1"/>
          </p:nvPr>
        </p:nvSpPr>
        <p:spPr/>
        <p:txBody>
          <a:bodyPr>
            <a:normAutofit fontScale="62500" lnSpcReduction="20000"/>
          </a:bodyPr>
          <a:lstStyle/>
          <a:p>
            <a:pPr marL="0" indent="0">
              <a:buNone/>
            </a:pPr>
            <a:r>
              <a:rPr lang="en-US" b="1" dirty="0"/>
              <a:t>IT-006: Raft Tower Collision.</a:t>
            </a:r>
          </a:p>
          <a:p>
            <a:pPr lvl="1"/>
            <a:r>
              <a:rPr lang="en-US" u="sng" dirty="0"/>
              <a:t>IF</a:t>
            </a:r>
            <a:r>
              <a:rPr lang="en-US" dirty="0"/>
              <a:t> rafts/sensors collide with neighbors during integration, </a:t>
            </a:r>
            <a:r>
              <a:rPr lang="en-US" u="sng" dirty="0"/>
              <a:t>THEN</a:t>
            </a:r>
            <a:r>
              <a:rPr lang="en-US" dirty="0"/>
              <a:t> additional sensors/rafts would need to be procured and assembled.</a:t>
            </a:r>
          </a:p>
          <a:p>
            <a:endParaRPr lang="en-US" dirty="0"/>
          </a:p>
          <a:p>
            <a:r>
              <a:rPr lang="en-US" dirty="0"/>
              <a:t>This particular risk had been what we considered to be our most serious/significant risk. It has been thoroughly studied and currently addressed by multiple mitigation approaches.</a:t>
            </a:r>
          </a:p>
          <a:p>
            <a:pPr lvl="2"/>
            <a:endParaRPr lang="en-US" dirty="0"/>
          </a:p>
          <a:p>
            <a:pPr lvl="2"/>
            <a:r>
              <a:rPr lang="en-US" dirty="0"/>
              <a:t>Added high quality /resolution monitoring cameras with edge detection to implement closed loop visual tracking of the critical clearances.</a:t>
            </a:r>
          </a:p>
          <a:p>
            <a:pPr lvl="2"/>
            <a:r>
              <a:rPr lang="en-US" dirty="0"/>
              <a:t>Added and developed two separate IG designs through to EPR for purposes of determining best possible HW / actuation system available for the job.</a:t>
            </a:r>
          </a:p>
          <a:p>
            <a:pPr lvl="2"/>
            <a:r>
              <a:rPr lang="en-US" dirty="0"/>
              <a:t>Implemented a Mechanical Test Raft / Cryostat Mockup program for thorough vetting of the IG hardware systems and associated process.</a:t>
            </a:r>
          </a:p>
          <a:p>
            <a:pPr lvl="2"/>
            <a:r>
              <a:rPr lang="en-US" dirty="0"/>
              <a:t>Performed extensive trial runs with the real Cryostat and the MTRs performing both insertions and extractions.</a:t>
            </a:r>
          </a:p>
          <a:p>
            <a:pPr lvl="2"/>
            <a:r>
              <a:rPr lang="en-US" dirty="0"/>
              <a:t>Have inserted, tested and removed 2x Engineering Test Units (ETUs) that have operational (engineering grade) sensors on them.</a:t>
            </a:r>
          </a:p>
          <a:p>
            <a:pPr lvl="2"/>
            <a:endParaRPr lang="en-US" dirty="0"/>
          </a:p>
          <a:p>
            <a:r>
              <a:rPr lang="en-US" dirty="0"/>
              <a:t>This risk is held until all raft installation is complete and then retired (Dec 2019).</a:t>
            </a:r>
          </a:p>
          <a:p>
            <a:pPr lvl="2"/>
            <a:endParaRPr lang="en-US" dirty="0"/>
          </a:p>
          <a:p>
            <a:pPr lvl="2"/>
            <a:endParaRPr lang="en-US" dirty="0"/>
          </a:p>
        </p:txBody>
      </p:sp>
    </p:spTree>
    <p:extLst>
      <p:ext uri="{BB962C8B-B14F-4D97-AF65-F5344CB8AC3E}">
        <p14:creationId xmlns:p14="http://schemas.microsoft.com/office/powerpoint/2010/main" val="1891774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IT-006: Raft Tower Collision</a:t>
            </a:r>
          </a:p>
        </p:txBody>
      </p:sp>
      <p:sp>
        <p:nvSpPr>
          <p:cNvPr id="3" name="Text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7203" y="777240"/>
            <a:ext cx="3200398" cy="17914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2646045"/>
            <a:ext cx="1366837" cy="20502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57402" y="2910637"/>
            <a:ext cx="2533648" cy="1785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2537" y="2911340"/>
            <a:ext cx="2828926" cy="17852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4"/>
          <p:cNvSpPr txBox="1">
            <a:spLocks/>
          </p:cNvSpPr>
          <p:nvPr/>
        </p:nvSpPr>
        <p:spPr>
          <a:xfrm>
            <a:off x="4443412" y="713423"/>
            <a:ext cx="4191000" cy="2005964"/>
          </a:xfrm>
          <a:prstGeom prst="rect">
            <a:avLst/>
          </a:prstGeom>
        </p:spPr>
        <p:txBody>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The Integration Gantry needs to reach through the back of the cryostat.</a:t>
            </a:r>
          </a:p>
          <a:p>
            <a:r>
              <a:rPr lang="en-US" sz="1600" dirty="0"/>
              <a:t>Attaches to the middle of an RTM.</a:t>
            </a:r>
          </a:p>
          <a:p>
            <a:r>
              <a:rPr lang="en-US" sz="1600" dirty="0"/>
              <a:t>620 mm draw of RTM into final position.</a:t>
            </a:r>
          </a:p>
          <a:p>
            <a:r>
              <a:rPr lang="en-US" sz="1600" dirty="0"/>
              <a:t>~1 mm spacing over the majority of the draw into the cryostat.</a:t>
            </a:r>
          </a:p>
          <a:p>
            <a:r>
              <a:rPr lang="en-US" sz="1600" dirty="0"/>
              <a:t>&lt; 500 um spacing near the end of the draw.</a:t>
            </a:r>
          </a:p>
        </p:txBody>
      </p:sp>
    </p:spTree>
    <p:extLst>
      <p:ext uri="{BB962C8B-B14F-4D97-AF65-F5344CB8AC3E}">
        <p14:creationId xmlns:p14="http://schemas.microsoft.com/office/powerpoint/2010/main" val="2702213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IT-006: Raft Tower Collision</a:t>
            </a:r>
          </a:p>
        </p:txBody>
      </p:sp>
      <p:pic>
        <p:nvPicPr>
          <p:cNvPr id="4" name="Picture 3"/>
          <p:cNvPicPr>
            <a:picLocks noChangeAspect="1"/>
          </p:cNvPicPr>
          <p:nvPr/>
        </p:nvPicPr>
        <p:blipFill>
          <a:blip r:embed="rId2"/>
          <a:stretch>
            <a:fillRect/>
          </a:stretch>
        </p:blipFill>
        <p:spPr>
          <a:xfrm>
            <a:off x="154746" y="753093"/>
            <a:ext cx="8841545" cy="3227885"/>
          </a:xfrm>
          <a:prstGeom prst="rect">
            <a:avLst/>
          </a:prstGeom>
        </p:spPr>
      </p:pic>
      <p:sp>
        <p:nvSpPr>
          <p:cNvPr id="5" name="TextBox 4"/>
          <p:cNvSpPr txBox="1"/>
          <p:nvPr/>
        </p:nvSpPr>
        <p:spPr bwMode="auto">
          <a:xfrm>
            <a:off x="2947181" y="4057650"/>
            <a:ext cx="3130062" cy="68580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rmAutofit fontScale="70000" lnSpcReduction="20000"/>
          </a:bodyPr>
          <a:lstStyle/>
          <a:p>
            <a:pPr algn="ctr" eaLnBrk="0" hangingPunct="0">
              <a:lnSpc>
                <a:spcPct val="90000"/>
              </a:lnSpc>
              <a:spcBef>
                <a:spcPts val="600"/>
              </a:spcBef>
            </a:pPr>
            <a:r>
              <a:rPr lang="en-US" b="1" kern="0" dirty="0">
                <a:latin typeface="+mn-lt"/>
                <a:ea typeface="ＭＳ Ｐゴシック" pitchFamily="-111" charset="-128"/>
                <a:cs typeface="ＭＳ Ｐゴシック" pitchFamily="-111" charset="-128"/>
              </a:rPr>
              <a:t>500 microns spacing - “nominally”</a:t>
            </a:r>
          </a:p>
          <a:p>
            <a:pPr algn="ctr" eaLnBrk="0" hangingPunct="0">
              <a:lnSpc>
                <a:spcPct val="90000"/>
              </a:lnSpc>
              <a:spcBef>
                <a:spcPts val="600"/>
              </a:spcBef>
            </a:pPr>
            <a:r>
              <a:rPr lang="en-US" b="1" kern="0" dirty="0">
                <a:latin typeface="+mn-lt"/>
                <a:ea typeface="ＭＳ Ｐゴシック" pitchFamily="-111" charset="-128"/>
                <a:cs typeface="ＭＳ Ｐゴシック" pitchFamily="-111" charset="-128"/>
              </a:rPr>
              <a:t>250 micron spacing - “bad cases”</a:t>
            </a:r>
          </a:p>
          <a:p>
            <a:pPr algn="ctr" eaLnBrk="0" hangingPunct="0">
              <a:lnSpc>
                <a:spcPct val="90000"/>
              </a:lnSpc>
              <a:spcBef>
                <a:spcPts val="600"/>
              </a:spcBef>
            </a:pPr>
            <a:r>
              <a:rPr lang="en-US" b="1" kern="0" dirty="0">
                <a:latin typeface="+mn-lt"/>
                <a:ea typeface="ＭＳ Ｐゴシック" pitchFamily="-111" charset="-128"/>
                <a:cs typeface="ＭＳ Ｐゴシック" pitchFamily="-111" charset="-128"/>
              </a:rPr>
              <a:t>125 micron spacing - “absolute worst case”</a:t>
            </a:r>
          </a:p>
        </p:txBody>
      </p:sp>
    </p:spTree>
    <p:extLst>
      <p:ext uri="{BB962C8B-B14F-4D97-AF65-F5344CB8AC3E}">
        <p14:creationId xmlns:p14="http://schemas.microsoft.com/office/powerpoint/2010/main" val="3324789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IT-006: Raft Tower Collision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899" y="753093"/>
            <a:ext cx="6133239" cy="3227885"/>
          </a:xfrm>
          <a:prstGeom prst="rect">
            <a:avLst/>
          </a:prstGeom>
        </p:spPr>
      </p:pic>
      <p:sp>
        <p:nvSpPr>
          <p:cNvPr id="5" name="TextBox 4"/>
          <p:cNvSpPr txBox="1"/>
          <p:nvPr/>
        </p:nvSpPr>
        <p:spPr bwMode="auto">
          <a:xfrm>
            <a:off x="2947181" y="4057650"/>
            <a:ext cx="3130062" cy="68580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rmAutofit fontScale="70000" lnSpcReduction="20000"/>
          </a:bodyPr>
          <a:lstStyle/>
          <a:p>
            <a:pPr algn="ctr" eaLnBrk="0" hangingPunct="0">
              <a:lnSpc>
                <a:spcPct val="90000"/>
              </a:lnSpc>
              <a:spcBef>
                <a:spcPts val="600"/>
              </a:spcBef>
            </a:pPr>
            <a:r>
              <a:rPr lang="en-US" b="1" kern="0" dirty="0">
                <a:latin typeface="+mn-lt"/>
                <a:ea typeface="ＭＳ Ｐゴシック" pitchFamily="-111" charset="-128"/>
                <a:cs typeface="ＭＳ Ｐゴシック" pitchFamily="-111" charset="-128"/>
              </a:rPr>
              <a:t>500 microns spacing - “nominally”</a:t>
            </a:r>
          </a:p>
          <a:p>
            <a:pPr algn="ctr" eaLnBrk="0" hangingPunct="0">
              <a:lnSpc>
                <a:spcPct val="90000"/>
              </a:lnSpc>
              <a:spcBef>
                <a:spcPts val="600"/>
              </a:spcBef>
            </a:pPr>
            <a:r>
              <a:rPr lang="en-US" b="1" kern="0" dirty="0">
                <a:latin typeface="+mn-lt"/>
                <a:ea typeface="ＭＳ Ｐゴシック" pitchFamily="-111" charset="-128"/>
                <a:cs typeface="ＭＳ Ｐゴシック" pitchFamily="-111" charset="-128"/>
              </a:rPr>
              <a:t>250 micron spacing - “bad cases”</a:t>
            </a:r>
          </a:p>
          <a:p>
            <a:pPr algn="ctr" eaLnBrk="0" hangingPunct="0">
              <a:lnSpc>
                <a:spcPct val="90000"/>
              </a:lnSpc>
              <a:spcBef>
                <a:spcPts val="600"/>
              </a:spcBef>
            </a:pPr>
            <a:r>
              <a:rPr lang="en-US" b="1" kern="0" dirty="0">
                <a:latin typeface="+mn-lt"/>
                <a:ea typeface="ＭＳ Ｐゴシック" pitchFamily="-111" charset="-128"/>
                <a:cs typeface="ＭＳ Ｐゴシック" pitchFamily="-111" charset="-128"/>
              </a:rPr>
              <a:t>125 micron spacing - “absolute worst case”</a:t>
            </a:r>
          </a:p>
        </p:txBody>
      </p:sp>
    </p:spTree>
    <p:extLst>
      <p:ext uri="{BB962C8B-B14F-4D97-AF65-F5344CB8AC3E}">
        <p14:creationId xmlns:p14="http://schemas.microsoft.com/office/powerpoint/2010/main" val="1969271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I&amp;T Subsystem / Systems Engineering</a:t>
            </a:r>
          </a:p>
        </p:txBody>
      </p:sp>
      <p:sp>
        <p:nvSpPr>
          <p:cNvPr id="4" name="Text Placeholder 2"/>
          <p:cNvSpPr txBox="1">
            <a:spLocks/>
          </p:cNvSpPr>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endParaRPr lang="en-US"/>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1733550"/>
            <a:ext cx="4515978" cy="2875172"/>
          </a:xfrm>
          <a:prstGeom prst="rect">
            <a:avLst/>
          </a:prstGeom>
          <a:ln>
            <a:solidFill>
              <a:schemeClr val="tx1"/>
            </a:solidFill>
          </a:ln>
        </p:spPr>
      </p:pic>
      <p:sp>
        <p:nvSpPr>
          <p:cNvPr id="6" name="Text Placeholder 2"/>
          <p:cNvSpPr txBox="1">
            <a:spLocks/>
          </p:cNvSpPr>
          <p:nvPr/>
        </p:nvSpPr>
        <p:spPr bwMode="auto">
          <a:xfrm>
            <a:off x="457200" y="1605307"/>
            <a:ext cx="3581399" cy="31381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As can be seen in the familiar Systems Engineering “V-diagram” the LSST Camera model has divided the necessary sets of tasks amongst two individual subsystems. </a:t>
            </a:r>
          </a:p>
          <a:p>
            <a:pPr marL="0" indent="0">
              <a:buNone/>
            </a:pPr>
            <a:endParaRPr lang="en-US" sz="1600" dirty="0"/>
          </a:p>
          <a:p>
            <a:r>
              <a:rPr lang="en-US" sz="1600" dirty="0"/>
              <a:t>Tasks on the left side of the lifecycle diagram that are realized in the early design and development phases of the Camera are allocated to the Systems Integration Subsystem (3.02).</a:t>
            </a:r>
          </a:p>
          <a:p>
            <a:endParaRPr lang="en-US" sz="1600" dirty="0"/>
          </a:p>
          <a:p>
            <a:r>
              <a:rPr lang="en-US" sz="1600" dirty="0"/>
              <a:t>Tasks  associated with the receiving and verifying of actual hardware are shown on the right side of the diagram and have been allocated to the I&amp;T Subsystem (3.08).</a:t>
            </a:r>
          </a:p>
        </p:txBody>
      </p:sp>
      <p:sp>
        <p:nvSpPr>
          <p:cNvPr id="7" name="Text Placeholder 2"/>
          <p:cNvSpPr txBox="1">
            <a:spLocks/>
          </p:cNvSpPr>
          <p:nvPr/>
        </p:nvSpPr>
        <p:spPr bwMode="auto">
          <a:xfrm>
            <a:off x="493776" y="742950"/>
            <a:ext cx="8193024" cy="8623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The LSST Camera design and development process incorporates an extremely thorough Systems Engineering process, but unlike many similar projects, the I&amp;T Subsystem is not a subgroup of the overall Systems Engineering group.</a:t>
            </a:r>
          </a:p>
        </p:txBody>
      </p:sp>
    </p:spTree>
    <p:extLst>
      <p:ext uri="{BB962C8B-B14F-4D97-AF65-F5344CB8AC3E}">
        <p14:creationId xmlns:p14="http://schemas.microsoft.com/office/powerpoint/2010/main" val="4203198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Hazards Status</a:t>
            </a:r>
          </a:p>
        </p:txBody>
      </p:sp>
    </p:spTree>
    <p:extLst>
      <p:ext uri="{BB962C8B-B14F-4D97-AF65-F5344CB8AC3E}">
        <p14:creationId xmlns:p14="http://schemas.microsoft.com/office/powerpoint/2010/main" val="3651653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p:cNvSpPr>
            <a:spLocks noGrp="1"/>
          </p:cNvSpPr>
          <p:nvPr>
            <p:ph type="title"/>
          </p:nvPr>
        </p:nvSpPr>
        <p:spPr/>
        <p:txBody>
          <a:bodyPr/>
          <a:lstStyle/>
          <a:p>
            <a:r>
              <a:rPr lang="en-US" dirty="0"/>
              <a:t>Hazard Analysis</a:t>
            </a:r>
          </a:p>
        </p:txBody>
      </p:sp>
      <p:sp>
        <p:nvSpPr>
          <p:cNvPr id="6" name="Content Placeholder 2"/>
          <p:cNvSpPr>
            <a:spLocks noGrp="1"/>
          </p:cNvSpPr>
          <p:nvPr>
            <p:ph sz="quarter" idx="10"/>
          </p:nvPr>
        </p:nvSpPr>
        <p:spPr>
          <a:xfrm>
            <a:off x="990600" y="666750"/>
            <a:ext cx="7581900" cy="3943350"/>
          </a:xfrm>
        </p:spPr>
        <p:txBody>
          <a:bodyPr>
            <a:normAutofit/>
          </a:bodyPr>
          <a:lstStyle/>
          <a:p>
            <a:r>
              <a:rPr lang="en-US" sz="1200" dirty="0"/>
              <a:t>Hazards can be defined as a failure of a component, system or function that could lead to personnel injury or damage to hardware.</a:t>
            </a:r>
          </a:p>
          <a:p>
            <a:pPr lvl="1"/>
            <a:r>
              <a:rPr lang="en-US" sz="1050" dirty="0"/>
              <a:t>Hazards are </a:t>
            </a:r>
            <a:r>
              <a:rPr lang="en-US" sz="1050" dirty="0">
                <a:solidFill>
                  <a:srgbClr val="FF0000"/>
                </a:solidFill>
              </a:rPr>
              <a:t>NOT</a:t>
            </a:r>
            <a:r>
              <a:rPr lang="en-US" sz="1050" dirty="0"/>
              <a:t> risks.</a:t>
            </a:r>
          </a:p>
        </p:txBody>
      </p:sp>
      <p:pic>
        <p:nvPicPr>
          <p:cNvPr id="5" name="Picture 5"/>
          <p:cNvPicPr>
            <a:picLocks noChangeAspect="1" noChangeArrowheads="1"/>
          </p:cNvPicPr>
          <p:nvPr/>
        </p:nvPicPr>
        <p:blipFill>
          <a:blip r:embed="rId3"/>
          <a:srcRect l="970" t="5434" r="970" b="1332"/>
          <a:stretch>
            <a:fillRect/>
          </a:stretch>
        </p:blipFill>
        <p:spPr bwMode="auto">
          <a:xfrm>
            <a:off x="2057400" y="1339522"/>
            <a:ext cx="5075213" cy="3517169"/>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661919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I&amp;T Subsystem - Hazards Details</a:t>
            </a:r>
          </a:p>
        </p:txBody>
      </p:sp>
      <p:sp>
        <p:nvSpPr>
          <p:cNvPr id="5" name="Content Placeholder 4"/>
          <p:cNvSpPr>
            <a:spLocks noGrp="1"/>
          </p:cNvSpPr>
          <p:nvPr>
            <p:ph type="body" idx="1"/>
          </p:nvPr>
        </p:nvSpPr>
        <p:spPr>
          <a:xfrm>
            <a:off x="457200" y="760810"/>
            <a:ext cx="8229601" cy="3487340"/>
          </a:xfrm>
        </p:spPr>
        <p:txBody>
          <a:bodyPr>
            <a:normAutofit fontScale="70000" lnSpcReduction="20000"/>
          </a:bodyPr>
          <a:lstStyle/>
          <a:p>
            <a:r>
              <a:rPr lang="en-US" sz="1800" dirty="0"/>
              <a:t>The severity of the current registered hazards can be categorized as follows:</a:t>
            </a:r>
          </a:p>
          <a:p>
            <a:endParaRPr lang="en-US" sz="1800" dirty="0"/>
          </a:p>
          <a:p>
            <a:endParaRPr lang="en-US" sz="1800" dirty="0"/>
          </a:p>
          <a:p>
            <a:endParaRPr lang="en-US" sz="1800" dirty="0"/>
          </a:p>
          <a:p>
            <a:endParaRPr lang="en-US" sz="1800" dirty="0"/>
          </a:p>
          <a:p>
            <a:r>
              <a:rPr lang="en-US" sz="1800" dirty="0"/>
              <a:t>I&amp;T has been actively mitigating these Hazards to an acceptable level (Medium or Low):</a:t>
            </a:r>
          </a:p>
          <a:p>
            <a:endParaRPr lang="en-US" sz="1800" dirty="0"/>
          </a:p>
          <a:p>
            <a:endParaRPr lang="en-US" sz="1800" dirty="0"/>
          </a:p>
          <a:p>
            <a:endParaRPr lang="en-US" sz="1800" dirty="0"/>
          </a:p>
          <a:p>
            <a:endParaRPr lang="en-US" sz="1800" dirty="0"/>
          </a:p>
          <a:p>
            <a:endParaRPr lang="en-US" sz="1800" dirty="0"/>
          </a:p>
          <a:p>
            <a:endParaRPr lang="en-US" sz="1800" dirty="0"/>
          </a:p>
          <a:p>
            <a:r>
              <a:rPr lang="en-US" sz="2300" dirty="0"/>
              <a:t>Operational and Commissioning hazards</a:t>
            </a:r>
          </a:p>
          <a:p>
            <a:pPr lvl="1"/>
            <a:r>
              <a:rPr lang="en-US" sz="1700" dirty="0"/>
              <a:t>We have been identifying and actively tracking the risks that will be inherited from the subsystems as they hand off their deliverables to I&amp;T. </a:t>
            </a:r>
          </a:p>
          <a:p>
            <a:pPr lvl="1"/>
            <a:r>
              <a:rPr lang="en-US" sz="1700" dirty="0"/>
              <a:t>This includes hazards for the integration and test phase here at SLAC, as well as the hazards that will be passed on to the Commissioning and Operations teams when we deliver the camera to LSST.</a:t>
            </a:r>
          </a:p>
          <a:p>
            <a:endParaRPr lang="en-US" sz="1600" dirty="0"/>
          </a:p>
          <a:p>
            <a:endParaRPr lang="en-US" sz="1800" dirty="0"/>
          </a:p>
          <a:p>
            <a:endParaRPr lang="en-US"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71550"/>
            <a:ext cx="3421062" cy="74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038350"/>
            <a:ext cx="7036528" cy="762000"/>
          </a:xfrm>
          <a:prstGeom prst="rect">
            <a:avLst/>
          </a:prstGeom>
        </p:spPr>
      </p:pic>
    </p:spTree>
    <p:extLst>
      <p:ext uri="{BB962C8B-B14F-4D97-AF65-F5344CB8AC3E}">
        <p14:creationId xmlns:p14="http://schemas.microsoft.com/office/powerpoint/2010/main" val="1371097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 Hazards Registry</a:t>
            </a:r>
          </a:p>
        </p:txBody>
      </p:sp>
      <p:sp>
        <p:nvSpPr>
          <p:cNvPr id="7" name="TextBox 6"/>
          <p:cNvSpPr txBox="1"/>
          <p:nvPr/>
        </p:nvSpPr>
        <p:spPr>
          <a:xfrm>
            <a:off x="2801301" y="4572000"/>
            <a:ext cx="3518271"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tIns="0" bIns="0" rtlCol="0">
            <a:spAutoFit/>
          </a:bodyPr>
          <a:lstStyle/>
          <a:p>
            <a:pPr algn="ctr"/>
            <a:r>
              <a:rPr lang="en-US" sz="2000" b="1" dirty="0"/>
              <a:t>Top 6 Hazards – Post Mitigation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83" y="815812"/>
            <a:ext cx="8283801" cy="2357631"/>
          </a:xfrm>
          <a:prstGeom prst="rect">
            <a:avLst/>
          </a:prstGeom>
          <a:ln>
            <a:solidFill>
              <a:schemeClr val="tx1"/>
            </a:solidFill>
          </a:ln>
        </p:spPr>
      </p:pic>
    </p:spTree>
    <p:extLst>
      <p:ext uri="{BB962C8B-B14F-4D97-AF65-F5344CB8AC3E}">
        <p14:creationId xmlns:p14="http://schemas.microsoft.com/office/powerpoint/2010/main" val="3137713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 Hazards Registry</a:t>
            </a:r>
          </a:p>
        </p:txBody>
      </p:sp>
      <p:sp>
        <p:nvSpPr>
          <p:cNvPr id="7" name="TextBox 6"/>
          <p:cNvSpPr txBox="1"/>
          <p:nvPr/>
        </p:nvSpPr>
        <p:spPr>
          <a:xfrm>
            <a:off x="2637353" y="4572000"/>
            <a:ext cx="3846181"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tIns="0" bIns="0" rtlCol="0">
            <a:spAutoFit/>
          </a:bodyPr>
          <a:lstStyle/>
          <a:p>
            <a:pPr algn="ctr"/>
            <a:r>
              <a:rPr lang="en-US" sz="2000" b="1" dirty="0"/>
              <a:t>Top 7-16 Hazards – Post Mitigation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83" y="770070"/>
            <a:ext cx="8283801" cy="3734991"/>
          </a:xfrm>
          <a:prstGeom prst="rect">
            <a:avLst/>
          </a:prstGeom>
          <a:ln>
            <a:solidFill>
              <a:schemeClr val="tx1"/>
            </a:solidFill>
          </a:ln>
        </p:spPr>
      </p:pic>
    </p:spTree>
    <p:extLst>
      <p:ext uri="{BB962C8B-B14F-4D97-AF65-F5344CB8AC3E}">
        <p14:creationId xmlns:p14="http://schemas.microsoft.com/office/powerpoint/2010/main" val="2944521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I&amp;T Subsystem - Hazards Details</a:t>
            </a:r>
          </a:p>
        </p:txBody>
      </p:sp>
      <p:sp>
        <p:nvSpPr>
          <p:cNvPr id="5" name="Content Placeholder 4"/>
          <p:cNvSpPr>
            <a:spLocks noGrp="1"/>
          </p:cNvSpPr>
          <p:nvPr>
            <p:ph type="body" idx="1"/>
          </p:nvPr>
        </p:nvSpPr>
        <p:spPr>
          <a:xfrm>
            <a:off x="457200" y="760810"/>
            <a:ext cx="8229601" cy="1353741"/>
          </a:xfrm>
        </p:spPr>
        <p:txBody>
          <a:bodyPr>
            <a:normAutofit fontScale="77500" lnSpcReduction="20000"/>
          </a:bodyPr>
          <a:lstStyle/>
          <a:p>
            <a:r>
              <a:rPr lang="en-US" sz="1800" dirty="0"/>
              <a:t>Hazards are identified at regular intervals and tracked in the Camera Hazard registry, Document LCA-15.</a:t>
            </a:r>
          </a:p>
          <a:p>
            <a:r>
              <a:rPr lang="en-US" sz="1800" dirty="0"/>
              <a:t>Mitigations are established for hazards to reduce hazard risk to acceptable levels (medium or lower).</a:t>
            </a:r>
          </a:p>
          <a:p>
            <a:r>
              <a:rPr lang="en-US" sz="1800" dirty="0"/>
              <a:t>There are currently 38 hazards in the hazard registry for the I&amp;T Subsystem.</a:t>
            </a:r>
          </a:p>
          <a:p>
            <a:endParaRPr lang="en-US" sz="1600" dirty="0"/>
          </a:p>
          <a:p>
            <a:r>
              <a:rPr lang="en-US" sz="1800" dirty="0"/>
              <a:t>Current registered Hazards can be categorized as follows:</a:t>
            </a:r>
          </a:p>
          <a:p>
            <a:endParaRPr lang="en-US" sz="1800" dirty="0"/>
          </a:p>
          <a:p>
            <a:endParaRPr lang="en-US" sz="1800" dirty="0"/>
          </a:p>
        </p:txBody>
      </p:sp>
      <p:graphicFrame>
        <p:nvGraphicFramePr>
          <p:cNvPr id="7" name="Group 120"/>
          <p:cNvGraphicFramePr>
            <a:graphicFrameLocks noGrp="1"/>
          </p:cNvGraphicFramePr>
          <p:nvPr>
            <p:extLst>
              <p:ext uri="{D42A27DB-BD31-4B8C-83A1-F6EECF244321}">
                <p14:modId xmlns:p14="http://schemas.microsoft.com/office/powerpoint/2010/main" val="3187590459"/>
              </p:ext>
            </p:extLst>
          </p:nvPr>
        </p:nvGraphicFramePr>
        <p:xfrm>
          <a:off x="838200" y="2190750"/>
          <a:ext cx="7620002" cy="2537460"/>
        </p:xfrm>
        <a:graphic>
          <a:graphicData uri="http://schemas.openxmlformats.org/drawingml/2006/table">
            <a:tbl>
              <a:tblPr/>
              <a:tblGrid>
                <a:gridCol w="1006165">
                  <a:extLst>
                    <a:ext uri="{9D8B030D-6E8A-4147-A177-3AD203B41FA5}">
                      <a16:colId xmlns:a16="http://schemas.microsoft.com/office/drawing/2014/main" xmlns="" val="20000"/>
                    </a:ext>
                  </a:extLst>
                </a:gridCol>
                <a:gridCol w="2515739">
                  <a:extLst>
                    <a:ext uri="{9D8B030D-6E8A-4147-A177-3AD203B41FA5}">
                      <a16:colId xmlns:a16="http://schemas.microsoft.com/office/drawing/2014/main" xmlns="" val="20001"/>
                    </a:ext>
                  </a:extLst>
                </a:gridCol>
                <a:gridCol w="4098098">
                  <a:extLst>
                    <a:ext uri="{9D8B030D-6E8A-4147-A177-3AD203B41FA5}">
                      <a16:colId xmlns:a16="http://schemas.microsoft.com/office/drawing/2014/main" xmlns="" val="20002"/>
                    </a:ext>
                  </a:extLst>
                </a:gridCol>
              </a:tblGrid>
              <a:tr h="119148">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Number</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Type</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Description, e.g.</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extLst>
                  <a:ext uri="{0D108BD9-81ED-4DB2-BD59-A6C34878D82A}">
                    <a16:rowId xmlns:a16="http://schemas.microsoft.com/office/drawing/2014/main" xmlns="" val="10000"/>
                  </a:ext>
                </a:extLst>
              </a:tr>
              <a:tr h="222543">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6</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lang="en-US" sz="1400" b="1" i="1" u="none" strike="noStrike" kern="1200" dirty="0">
                          <a:solidFill>
                            <a:srgbClr val="0000D4"/>
                          </a:solidFill>
                          <a:latin typeface="+mn-lt"/>
                          <a:ea typeface="+mn-ea"/>
                          <a:cs typeface="+mn-cs"/>
                        </a:rPr>
                        <a:t>Materials</a:t>
                      </a:r>
                    </a:p>
                  </a:txBody>
                  <a:tcPr marL="5549" marR="5549" marT="41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Spraying refrigerant</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22543">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3</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lang="en-US" sz="1400" b="1" i="1" u="none" strike="noStrike" kern="1200" dirty="0">
                          <a:solidFill>
                            <a:srgbClr val="0000D4"/>
                          </a:solidFill>
                          <a:latin typeface="+mn-lt"/>
                          <a:ea typeface="+mn-ea"/>
                          <a:cs typeface="+mn-cs"/>
                        </a:rPr>
                        <a:t>Thermal/</a:t>
                      </a:r>
                      <a:r>
                        <a:rPr lang="en-US" sz="1400" b="1" i="1" u="none" strike="noStrike" kern="1200" dirty="0" err="1">
                          <a:solidFill>
                            <a:srgbClr val="0000D4"/>
                          </a:solidFill>
                          <a:latin typeface="+mn-lt"/>
                          <a:ea typeface="+mn-ea"/>
                          <a:cs typeface="+mn-cs"/>
                        </a:rPr>
                        <a:t>Cryo</a:t>
                      </a:r>
                      <a:endParaRPr lang="en-US" sz="1400" b="1" i="1" u="none" strike="noStrike" kern="1200" dirty="0">
                        <a:solidFill>
                          <a:srgbClr val="0000D4"/>
                        </a:solidFill>
                        <a:latin typeface="+mn-lt"/>
                        <a:ea typeface="+mn-ea"/>
                        <a:cs typeface="+mn-cs"/>
                      </a:endParaRPr>
                    </a:p>
                  </a:txBody>
                  <a:tcPr marL="5549" marR="5549" marT="41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Burns from hot surfaces</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22543">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8</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lang="en-US" sz="1400" b="1" i="1" u="none" strike="noStrike" kern="1200" dirty="0">
                          <a:solidFill>
                            <a:srgbClr val="0000D4"/>
                          </a:solidFill>
                          <a:latin typeface="+mn-lt"/>
                          <a:ea typeface="+mn-ea"/>
                          <a:cs typeface="+mn-cs"/>
                        </a:rPr>
                        <a:t>Environmental</a:t>
                      </a:r>
                    </a:p>
                  </a:txBody>
                  <a:tcPr marL="5549" marR="5549" marT="41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Oxygen deficiency from N</a:t>
                      </a:r>
                      <a:r>
                        <a:rPr kumimoji="0" lang="en-US" sz="1400" b="1" i="0" u="none" strike="noStrike" cap="none" normalizeH="0" baseline="-25000" dirty="0">
                          <a:ln>
                            <a:noFill/>
                          </a:ln>
                          <a:solidFill>
                            <a:schemeClr val="tx1"/>
                          </a:solidFill>
                          <a:effectLst/>
                          <a:latin typeface="Calibri" pitchFamily="34" charset="0"/>
                          <a:cs typeface="Arial" pitchFamily="34" charset="0"/>
                        </a:rPr>
                        <a:t>2</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22543">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3</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lang="en-US" sz="1400" b="1" i="1" u="none" strike="noStrike" kern="1200" dirty="0">
                          <a:solidFill>
                            <a:srgbClr val="0000D4"/>
                          </a:solidFill>
                          <a:latin typeface="+mn-lt"/>
                          <a:ea typeface="+mn-ea"/>
                          <a:cs typeface="+mn-cs"/>
                        </a:rPr>
                        <a:t>Electrical</a:t>
                      </a:r>
                    </a:p>
                  </a:txBody>
                  <a:tcPr marL="5549" marR="5549" marT="41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Shock, startle hazard</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22543">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4</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lang="en-US" sz="1400" b="1" i="1" u="none" strike="noStrike" kern="1200" dirty="0">
                          <a:solidFill>
                            <a:srgbClr val="0000D4"/>
                          </a:solidFill>
                          <a:latin typeface="+mn-lt"/>
                          <a:ea typeface="+mn-ea"/>
                          <a:cs typeface="+mn-cs"/>
                        </a:rPr>
                        <a:t>Pressure/Vacuum</a:t>
                      </a:r>
                    </a:p>
                  </a:txBody>
                  <a:tcPr marL="5549" marR="5549" marT="41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Rupture, implosion</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22543">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10</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lang="en-US" sz="1400" b="1" i="1" u="none" strike="noStrike" kern="1200" baseline="0" dirty="0">
                          <a:solidFill>
                            <a:srgbClr val="0000D4"/>
                          </a:solidFill>
                          <a:latin typeface="+mn-lt"/>
                          <a:ea typeface="+mn-ea"/>
                          <a:cs typeface="+mn-cs"/>
                        </a:rPr>
                        <a:t>Mechanical</a:t>
                      </a:r>
                      <a:endParaRPr lang="en-US" sz="1400" b="1" i="1" u="none" strike="noStrike" kern="1200" dirty="0">
                        <a:solidFill>
                          <a:srgbClr val="0000D4"/>
                        </a:solidFill>
                        <a:latin typeface="+mn-lt"/>
                        <a:ea typeface="+mn-ea"/>
                        <a:cs typeface="+mn-cs"/>
                      </a:endParaRPr>
                    </a:p>
                  </a:txBody>
                  <a:tcPr marL="5549" marR="5549" marT="41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Crushing from entrapment</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222543">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3</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lang="en-US" sz="1400" b="1" i="1" u="none" strike="noStrike" kern="1200" dirty="0">
                          <a:solidFill>
                            <a:srgbClr val="0000D4"/>
                          </a:solidFill>
                          <a:latin typeface="+mn-lt"/>
                          <a:ea typeface="+mn-ea"/>
                          <a:cs typeface="+mn-cs"/>
                        </a:rPr>
                        <a:t>Structural </a:t>
                      </a:r>
                    </a:p>
                  </a:txBody>
                  <a:tcPr marL="5549" marR="5549" marT="41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Injury from falling equipment</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222543">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1</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lang="en-US" sz="1400" b="1" i="1" u="none" strike="noStrike" kern="1200" dirty="0">
                          <a:solidFill>
                            <a:srgbClr val="0000D4"/>
                          </a:solidFill>
                          <a:latin typeface="+mn-lt"/>
                          <a:ea typeface="+mn-ea"/>
                          <a:cs typeface="+mn-cs"/>
                        </a:rPr>
                        <a:t>Fire</a:t>
                      </a:r>
                    </a:p>
                  </a:txBody>
                  <a:tcPr marL="5549" marR="5549" marT="41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itchFamily="34" charset="0"/>
                          <a:cs typeface="Arial" pitchFamily="34" charset="0"/>
                        </a:rPr>
                        <a:t>Burns, smoke inhalation</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399988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I&amp;T Subsystem – Processes in Place</a:t>
            </a:r>
          </a:p>
        </p:txBody>
      </p:sp>
      <p:sp>
        <p:nvSpPr>
          <p:cNvPr id="5" name="Content Placeholder 4"/>
          <p:cNvSpPr>
            <a:spLocks noGrp="1"/>
          </p:cNvSpPr>
          <p:nvPr>
            <p:ph type="body" idx="1"/>
          </p:nvPr>
        </p:nvSpPr>
        <p:spPr>
          <a:xfrm>
            <a:off x="457200" y="760810"/>
            <a:ext cx="8229601" cy="4144565"/>
          </a:xfrm>
        </p:spPr>
        <p:txBody>
          <a:bodyPr>
            <a:normAutofit fontScale="92500" lnSpcReduction="10000"/>
          </a:bodyPr>
          <a:lstStyle/>
          <a:p>
            <a:r>
              <a:rPr lang="en-US" sz="1800" dirty="0"/>
              <a:t>In addition to the individual Hazards (and Risks) that I&amp;T has targeted, there are also a significant number of ancillary activities that I&amp;T undertakes in an effort to reduce the likelihood of an unexpected incident.</a:t>
            </a:r>
          </a:p>
          <a:p>
            <a:pPr lvl="1"/>
            <a:r>
              <a:rPr lang="en-US" sz="1600" dirty="0"/>
              <a:t>Hold daily “Tailgate Meetings” (8:00am) to serve as work release for that days activities in the Clean Room – attendance mandatory.</a:t>
            </a:r>
          </a:p>
          <a:p>
            <a:pPr lvl="1"/>
            <a:r>
              <a:rPr lang="en-US" sz="1600" dirty="0"/>
              <a:t>Perform auditing of Clean Room entry to confirm conformance to the days work release.</a:t>
            </a:r>
          </a:p>
          <a:p>
            <a:pPr lvl="1"/>
            <a:r>
              <a:rPr lang="en-US" sz="1600" dirty="0"/>
              <a:t>Perform a daily 1 hour Quality Control audit in the Clean Room (by the Lead Technician) prior to the tailgate meeting – any violations are dealt with that day.</a:t>
            </a:r>
          </a:p>
          <a:p>
            <a:pPr lvl="1"/>
            <a:r>
              <a:rPr lang="en-US" sz="1600" dirty="0"/>
              <a:t>Hold “Plan of the Week” – weekly I&amp;T meeting (Mon 9:00am) used to give a higher level view of all I&amp;T activities occurring in the coming week and the near future.</a:t>
            </a:r>
          </a:p>
          <a:p>
            <a:pPr lvl="1"/>
            <a:r>
              <a:rPr lang="en-US" sz="1600" dirty="0"/>
              <a:t>Hold a variety of “Notice-To-Proceed” reviews at key times and dates prior to undertaking any new significant activities.</a:t>
            </a:r>
          </a:p>
          <a:p>
            <a:pPr lvl="1"/>
            <a:r>
              <a:rPr lang="en-US" sz="1600" dirty="0"/>
              <a:t>Perform dry-run / Pathfinder operations for vetting of processes and equipment.</a:t>
            </a:r>
          </a:p>
          <a:p>
            <a:pPr lvl="1"/>
            <a:r>
              <a:rPr lang="en-US" sz="1600" dirty="0"/>
              <a:t>Establish extremely detailed eTravelers that require thorough approvals prior to performing any processes on Camera hardware.</a:t>
            </a:r>
          </a:p>
          <a:p>
            <a:pPr lvl="1"/>
            <a:r>
              <a:rPr lang="en-US" sz="1600" dirty="0"/>
              <a:t>Adhere to a thorough NCR process with all required approvals necessary prior to implementation of proposed solutions or proceeding with any related work.</a:t>
            </a:r>
            <a:endParaRPr lang="en-US" sz="1800" dirty="0"/>
          </a:p>
          <a:p>
            <a:endParaRPr lang="en-US" sz="1800" dirty="0"/>
          </a:p>
        </p:txBody>
      </p:sp>
    </p:spTree>
    <p:extLst>
      <p:ext uri="{BB962C8B-B14F-4D97-AF65-F5344CB8AC3E}">
        <p14:creationId xmlns:p14="http://schemas.microsoft.com/office/powerpoint/2010/main" val="425281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I&amp;T Subsystem – Events / Incidents</a:t>
            </a:r>
          </a:p>
        </p:txBody>
      </p:sp>
      <p:sp>
        <p:nvSpPr>
          <p:cNvPr id="5" name="Content Placeholder 4"/>
          <p:cNvSpPr>
            <a:spLocks noGrp="1"/>
          </p:cNvSpPr>
          <p:nvPr>
            <p:ph type="body" idx="1"/>
          </p:nvPr>
        </p:nvSpPr>
        <p:spPr>
          <a:xfrm>
            <a:off x="457200" y="760811"/>
            <a:ext cx="8229601" cy="4225528"/>
          </a:xfrm>
        </p:spPr>
        <p:txBody>
          <a:bodyPr>
            <a:normAutofit fontScale="77500" lnSpcReduction="20000"/>
          </a:bodyPr>
          <a:lstStyle/>
          <a:p>
            <a:r>
              <a:rPr lang="en-US" sz="1800" u="sng" dirty="0"/>
              <a:t>Raft Contamination Issue</a:t>
            </a:r>
            <a:r>
              <a:rPr lang="en-US" sz="1800" dirty="0"/>
              <a:t>: During I&amp;T reverification activities, it was discovered that several Science Rafts were exhibiting missing channels in excess to that what was previously seen in the BNL verification testing.</a:t>
            </a:r>
          </a:p>
          <a:p>
            <a:pPr lvl="1"/>
            <a:endParaRPr lang="en-US" sz="1600" dirty="0"/>
          </a:p>
          <a:p>
            <a:pPr lvl="1"/>
            <a:r>
              <a:rPr lang="en-US" sz="1600" dirty="0"/>
              <a:t>A “stop work order” was issued and both the SLAC I&amp;T Team and the BNL Science Raft Team mobilized to aggressively investigate and address the issue.</a:t>
            </a:r>
          </a:p>
          <a:p>
            <a:pPr lvl="1"/>
            <a:r>
              <a:rPr lang="en-US" sz="1600" dirty="0"/>
              <a:t>An external committee of experts was convened and a thorough review of all past activities and processes were audited. Recommendations were also presented to the committee for dispositioning.</a:t>
            </a:r>
          </a:p>
          <a:p>
            <a:pPr lvl="1"/>
            <a:r>
              <a:rPr lang="en-US" sz="1600" dirty="0"/>
              <a:t>All recommendations made by the two teams and the reviewing committee were implemented in BCR-086.  A very thorough “Raft Refurbishment Program” was immediately undertaken.</a:t>
            </a:r>
          </a:p>
          <a:p>
            <a:pPr lvl="1"/>
            <a:r>
              <a:rPr lang="en-US" sz="1600" b="1" dirty="0"/>
              <a:t>OUTCOME</a:t>
            </a:r>
            <a:r>
              <a:rPr lang="en-US" sz="1600" dirty="0"/>
              <a:t>: Very positive results with the side effect of having built a wealth of experience in dealing with the handling of Science Raft Hardware and non-lubricated hardware/fasteners in general.</a:t>
            </a:r>
          </a:p>
          <a:p>
            <a:pPr lvl="1"/>
            <a:endParaRPr lang="en-US" sz="1600" dirty="0"/>
          </a:p>
          <a:p>
            <a:r>
              <a:rPr lang="en-US" sz="1800" u="sng" dirty="0"/>
              <a:t>Crane Incident involving a RTM-022</a:t>
            </a:r>
            <a:r>
              <a:rPr lang="en-US" sz="1800" dirty="0"/>
              <a:t>: There was a clean room incident involving the crane and one of the Science Rafts being removed from its shipping Bell Jar.</a:t>
            </a:r>
          </a:p>
          <a:p>
            <a:pPr lvl="1"/>
            <a:endParaRPr lang="en-US" sz="1600" dirty="0"/>
          </a:p>
          <a:p>
            <a:pPr lvl="1"/>
            <a:r>
              <a:rPr lang="en-US" sz="1600" dirty="0"/>
              <a:t>A “stop work order” was issued, and all clean room activities were halted until a thorough assessment completed.</a:t>
            </a:r>
          </a:p>
          <a:p>
            <a:pPr lvl="1"/>
            <a:r>
              <a:rPr lang="en-US" sz="1600" dirty="0"/>
              <a:t>A detailed investigation of the incident took place and it was determined that several coincidental process and hardware flaws conspired to allowing for the actual incident to occur.</a:t>
            </a:r>
          </a:p>
          <a:p>
            <a:pPr lvl="1"/>
            <a:r>
              <a:rPr lang="en-US" sz="1600" dirty="0"/>
              <a:t>After the incident, the phased ramping up of Clean Room operations took upwards of a week for full Clean Room activities to resume (including Lab level approvals to proceed).</a:t>
            </a:r>
          </a:p>
          <a:p>
            <a:pPr lvl="1"/>
            <a:r>
              <a:rPr lang="en-US" sz="1600" b="1" dirty="0"/>
              <a:t>OUTCOME:</a:t>
            </a:r>
            <a:r>
              <a:rPr lang="en-US" sz="1600" dirty="0"/>
              <a:t> The damage to the raft was assessed as minor, and full recovery took less than two weeks. A possible improvement in our crane operation process was discovered, and the mitigation to that flaw has been implemented not only in crane operations, but to many other I&amp;T Critical Hardware activities.</a:t>
            </a:r>
          </a:p>
        </p:txBody>
      </p:sp>
    </p:spTree>
    <p:extLst>
      <p:ext uri="{BB962C8B-B14F-4D97-AF65-F5344CB8AC3E}">
        <p14:creationId xmlns:p14="http://schemas.microsoft.com/office/powerpoint/2010/main" val="4095828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Programmatic Status</a:t>
            </a:r>
          </a:p>
        </p:txBody>
      </p:sp>
    </p:spTree>
    <p:extLst>
      <p:ext uri="{BB962C8B-B14F-4D97-AF65-F5344CB8AC3E}">
        <p14:creationId xmlns:p14="http://schemas.microsoft.com/office/powerpoint/2010/main" val="3817763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Organizational Chart</a:t>
            </a:r>
          </a:p>
        </p:txBody>
      </p:sp>
      <p:sp>
        <p:nvSpPr>
          <p:cNvPr id="3" name="Text Placeholder 2"/>
          <p:cNvSpPr>
            <a:spLocks noGrp="1"/>
          </p:cNvSpPr>
          <p:nvPr>
            <p:ph type="body" idx="1"/>
          </p:nvPr>
        </p:nvSpPr>
        <p:spPr>
          <a:xfrm>
            <a:off x="462066" y="4400550"/>
            <a:ext cx="8229601" cy="400050"/>
          </a:xfrm>
        </p:spPr>
        <p:txBody>
          <a:bodyPr/>
          <a:lstStyle/>
          <a:p>
            <a:r>
              <a:rPr lang="en-US" sz="1200" dirty="0"/>
              <a:t>The I&amp;T Team leverage their technical efforts from other Camera subsystem team members as well as many additional people at SLAC, BNL, LLNL, and IN2P3.</a:t>
            </a:r>
          </a:p>
          <a:p>
            <a:endParaRPr lang="en-US" sz="1200" dirty="0"/>
          </a:p>
        </p:txBody>
      </p:sp>
      <p:sp>
        <p:nvSpPr>
          <p:cNvPr id="4" name="Rounded Rectangle 3"/>
          <p:cNvSpPr/>
          <p:nvPr/>
        </p:nvSpPr>
        <p:spPr>
          <a:xfrm>
            <a:off x="2325719" y="686756"/>
            <a:ext cx="4177991" cy="741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r>
              <a:rPr lang="en-US" sz="1200" b="1" u="sng" dirty="0">
                <a:solidFill>
                  <a:srgbClr val="000000"/>
                </a:solidFill>
              </a:rPr>
              <a:t>I&amp;T Management</a:t>
            </a:r>
          </a:p>
          <a:p>
            <a:r>
              <a:rPr lang="en-US" sz="1200" b="1" dirty="0">
                <a:solidFill>
                  <a:srgbClr val="000000"/>
                </a:solidFill>
              </a:rPr>
              <a:t>Engineering Manager / CAM: </a:t>
            </a:r>
            <a:r>
              <a:rPr lang="en-US" sz="1200" dirty="0">
                <a:solidFill>
                  <a:srgbClr val="000000"/>
                </a:solidFill>
              </a:rPr>
              <a:t>Tim Bond </a:t>
            </a:r>
          </a:p>
          <a:p>
            <a:pPr fontAlgn="base">
              <a:spcBef>
                <a:spcPct val="0"/>
              </a:spcBef>
              <a:spcAft>
                <a:spcPct val="0"/>
              </a:spcAft>
            </a:pPr>
            <a:r>
              <a:rPr lang="en-US" sz="1200" b="1" dirty="0">
                <a:solidFill>
                  <a:srgbClr val="000000"/>
                </a:solidFill>
              </a:rPr>
              <a:t>Scientist: </a:t>
            </a:r>
            <a:r>
              <a:rPr lang="en-US" sz="1200" dirty="0">
                <a:solidFill>
                  <a:srgbClr val="000000"/>
                </a:solidFill>
              </a:rPr>
              <a:t>Aaron Roodman</a:t>
            </a:r>
          </a:p>
          <a:p>
            <a:pPr fontAlgn="base">
              <a:spcBef>
                <a:spcPct val="0"/>
              </a:spcBef>
              <a:spcAft>
                <a:spcPct val="0"/>
              </a:spcAft>
            </a:pPr>
            <a:r>
              <a:rPr lang="en-US" sz="1200" b="1" dirty="0">
                <a:solidFill>
                  <a:srgbClr val="000000"/>
                </a:solidFill>
              </a:rPr>
              <a:t>Deputy Scientist: </a:t>
            </a:r>
            <a:r>
              <a:rPr lang="en-US" sz="1200" dirty="0">
                <a:solidFill>
                  <a:srgbClr val="000000"/>
                </a:solidFill>
              </a:rPr>
              <a:t>Kevin Reil</a:t>
            </a:r>
          </a:p>
        </p:txBody>
      </p:sp>
      <p:sp>
        <p:nvSpPr>
          <p:cNvPr id="5" name="Rounded Rectangle 4"/>
          <p:cNvSpPr/>
          <p:nvPr/>
        </p:nvSpPr>
        <p:spPr>
          <a:xfrm>
            <a:off x="381000" y="1543052"/>
            <a:ext cx="3508783" cy="146968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r>
              <a:rPr lang="en-US" sz="1000" b="1" u="sng" dirty="0">
                <a:solidFill>
                  <a:srgbClr val="000000"/>
                </a:solidFill>
              </a:rPr>
              <a:t>I&amp;T Core Engineering Team</a:t>
            </a:r>
          </a:p>
          <a:p>
            <a:pPr fontAlgn="base">
              <a:spcBef>
                <a:spcPct val="0"/>
              </a:spcBef>
              <a:spcAft>
                <a:spcPct val="0"/>
              </a:spcAft>
            </a:pPr>
            <a:r>
              <a:rPr lang="en-US" sz="1000" b="1" dirty="0">
                <a:solidFill>
                  <a:srgbClr val="000000"/>
                </a:solidFill>
              </a:rPr>
              <a:t>Lead Mechanical Engineer: </a:t>
            </a:r>
            <a:r>
              <a:rPr lang="en-US" sz="1000" dirty="0">
                <a:solidFill>
                  <a:srgbClr val="000000"/>
                </a:solidFill>
              </a:rPr>
              <a:t>Travis Lange </a:t>
            </a:r>
          </a:p>
          <a:p>
            <a:pPr fontAlgn="base">
              <a:spcBef>
                <a:spcPct val="0"/>
              </a:spcBef>
              <a:spcAft>
                <a:spcPct val="0"/>
              </a:spcAft>
            </a:pPr>
            <a:r>
              <a:rPr lang="en-US" sz="1000" b="1" dirty="0">
                <a:solidFill>
                  <a:srgbClr val="000000"/>
                </a:solidFill>
              </a:rPr>
              <a:t>Mechanical Engineer: </a:t>
            </a:r>
            <a:r>
              <a:rPr lang="en-US" sz="1000" dirty="0">
                <a:solidFill>
                  <a:srgbClr val="000000"/>
                </a:solidFill>
              </a:rPr>
              <a:t>Scott Newbry</a:t>
            </a:r>
            <a:endParaRPr lang="en-US" sz="1000" b="1" dirty="0">
              <a:solidFill>
                <a:srgbClr val="000000"/>
              </a:solidFill>
            </a:endParaRPr>
          </a:p>
          <a:p>
            <a:pPr fontAlgn="base">
              <a:spcBef>
                <a:spcPct val="0"/>
              </a:spcBef>
              <a:spcAft>
                <a:spcPct val="0"/>
              </a:spcAft>
            </a:pPr>
            <a:r>
              <a:rPr lang="en-US" sz="1000" b="1" dirty="0">
                <a:solidFill>
                  <a:srgbClr val="000000"/>
                </a:solidFill>
              </a:rPr>
              <a:t>Mechanical Engineer: </a:t>
            </a:r>
            <a:r>
              <a:rPr lang="en-US" sz="1000" dirty="0">
                <a:solidFill>
                  <a:srgbClr val="000000"/>
                </a:solidFill>
              </a:rPr>
              <a:t>Boyd </a:t>
            </a:r>
            <a:r>
              <a:rPr lang="en-US" sz="1000" dirty="0" err="1">
                <a:solidFill>
                  <a:srgbClr val="000000"/>
                </a:solidFill>
              </a:rPr>
              <a:t>Bowdish</a:t>
            </a:r>
            <a:endParaRPr lang="en-US" sz="1000" dirty="0">
              <a:solidFill>
                <a:srgbClr val="000000"/>
              </a:solidFill>
            </a:endParaRPr>
          </a:p>
          <a:p>
            <a:pPr fontAlgn="base">
              <a:spcBef>
                <a:spcPct val="0"/>
              </a:spcBef>
              <a:spcAft>
                <a:spcPct val="0"/>
              </a:spcAft>
            </a:pPr>
            <a:r>
              <a:rPr lang="en-US" sz="1000" b="1" dirty="0">
                <a:solidFill>
                  <a:srgbClr val="000000"/>
                </a:solidFill>
              </a:rPr>
              <a:t>Mechanical Engineer: </a:t>
            </a:r>
            <a:r>
              <a:rPr lang="en-US" sz="1000" dirty="0">
                <a:solidFill>
                  <a:srgbClr val="000000"/>
                </a:solidFill>
              </a:rPr>
              <a:t>Vincent Lee</a:t>
            </a:r>
          </a:p>
          <a:p>
            <a:pPr fontAlgn="base">
              <a:spcBef>
                <a:spcPct val="0"/>
              </a:spcBef>
              <a:spcAft>
                <a:spcPct val="0"/>
              </a:spcAft>
            </a:pPr>
            <a:r>
              <a:rPr lang="en-US" sz="1000" b="1" dirty="0">
                <a:solidFill>
                  <a:srgbClr val="000000"/>
                </a:solidFill>
              </a:rPr>
              <a:t>Electrical Engineer: </a:t>
            </a:r>
            <a:r>
              <a:rPr lang="en-US" sz="1000" dirty="0">
                <a:solidFill>
                  <a:srgbClr val="000000"/>
                </a:solidFill>
              </a:rPr>
              <a:t>Stephen Cisneros</a:t>
            </a:r>
          </a:p>
          <a:p>
            <a:pPr fontAlgn="base">
              <a:spcBef>
                <a:spcPct val="0"/>
              </a:spcBef>
              <a:spcAft>
                <a:spcPct val="0"/>
              </a:spcAft>
            </a:pPr>
            <a:r>
              <a:rPr lang="en-US" sz="1000" b="1" dirty="0">
                <a:solidFill>
                  <a:srgbClr val="000000"/>
                </a:solidFill>
              </a:rPr>
              <a:t>Junior Mechanical Engineer: </a:t>
            </a:r>
            <a:r>
              <a:rPr lang="en-US" sz="1000" dirty="0">
                <a:solidFill>
                  <a:srgbClr val="000000"/>
                </a:solidFill>
              </a:rPr>
              <a:t>Hannah Pollek</a:t>
            </a:r>
          </a:p>
          <a:p>
            <a:pPr fontAlgn="base">
              <a:spcBef>
                <a:spcPct val="0"/>
              </a:spcBef>
              <a:spcAft>
                <a:spcPct val="0"/>
              </a:spcAft>
            </a:pPr>
            <a:r>
              <a:rPr lang="en-US" sz="1000" b="1" dirty="0">
                <a:solidFill>
                  <a:srgbClr val="000000"/>
                </a:solidFill>
              </a:rPr>
              <a:t>Mechanical Engineer: </a:t>
            </a:r>
            <a:r>
              <a:rPr lang="en-US" sz="1000" dirty="0">
                <a:solidFill>
                  <a:srgbClr val="000000"/>
                </a:solidFill>
              </a:rPr>
              <a:t>Margaux Lopez (to Commissioning)</a:t>
            </a:r>
          </a:p>
          <a:p>
            <a:pPr fontAlgn="base">
              <a:spcBef>
                <a:spcPct val="0"/>
              </a:spcBef>
              <a:spcAft>
                <a:spcPct val="0"/>
              </a:spcAft>
            </a:pPr>
            <a:r>
              <a:rPr lang="en-US" sz="1000" b="1" dirty="0">
                <a:solidFill>
                  <a:srgbClr val="000000"/>
                </a:solidFill>
              </a:rPr>
              <a:t>Mechanical Engineer: </a:t>
            </a:r>
            <a:r>
              <a:rPr lang="en-US" sz="1000" dirty="0">
                <a:solidFill>
                  <a:srgbClr val="000000"/>
                </a:solidFill>
              </a:rPr>
              <a:t>Diane Hascall (to Commissioning)</a:t>
            </a:r>
          </a:p>
        </p:txBody>
      </p:sp>
      <p:sp>
        <p:nvSpPr>
          <p:cNvPr id="6" name="Rounded Rectangle 5"/>
          <p:cNvSpPr/>
          <p:nvPr/>
        </p:nvSpPr>
        <p:spPr>
          <a:xfrm>
            <a:off x="4800600" y="1543052"/>
            <a:ext cx="3881499" cy="165734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r>
              <a:rPr lang="en-US" sz="1000" b="1" u="sng" dirty="0">
                <a:solidFill>
                  <a:srgbClr val="000000"/>
                </a:solidFill>
              </a:rPr>
              <a:t>I&amp;T Software / Physicist Support </a:t>
            </a:r>
          </a:p>
          <a:p>
            <a:pPr fontAlgn="base">
              <a:spcBef>
                <a:spcPct val="0"/>
              </a:spcBef>
              <a:spcAft>
                <a:spcPct val="0"/>
              </a:spcAft>
            </a:pPr>
            <a:r>
              <a:rPr lang="en-US" sz="1000" b="1" dirty="0">
                <a:solidFill>
                  <a:srgbClr val="000000"/>
                </a:solidFill>
              </a:rPr>
              <a:t>Staff Scientist: </a:t>
            </a:r>
            <a:r>
              <a:rPr lang="en-US" sz="1000" dirty="0">
                <a:solidFill>
                  <a:srgbClr val="000000"/>
                </a:solidFill>
              </a:rPr>
              <a:t>Stuart Marshall</a:t>
            </a:r>
          </a:p>
          <a:p>
            <a:pPr fontAlgn="base">
              <a:spcBef>
                <a:spcPct val="0"/>
              </a:spcBef>
              <a:spcAft>
                <a:spcPct val="0"/>
              </a:spcAft>
            </a:pPr>
            <a:r>
              <a:rPr lang="en-US" sz="1000" b="1" dirty="0">
                <a:solidFill>
                  <a:srgbClr val="000000"/>
                </a:solidFill>
              </a:rPr>
              <a:t>Staff Scientist: </a:t>
            </a:r>
            <a:r>
              <a:rPr lang="en-US" sz="1000" dirty="0">
                <a:solidFill>
                  <a:srgbClr val="000000"/>
                </a:solidFill>
              </a:rPr>
              <a:t>Andy Rasmussen</a:t>
            </a:r>
          </a:p>
          <a:p>
            <a:r>
              <a:rPr lang="en-US" sz="1000" b="1" dirty="0">
                <a:solidFill>
                  <a:srgbClr val="000000"/>
                </a:solidFill>
              </a:rPr>
              <a:t>Staff Scientist: </a:t>
            </a:r>
            <a:r>
              <a:rPr lang="en-US" sz="1000" dirty="0">
                <a:solidFill>
                  <a:srgbClr val="000000"/>
                </a:solidFill>
              </a:rPr>
              <a:t>Yousuke Utsumi</a:t>
            </a:r>
          </a:p>
          <a:p>
            <a:r>
              <a:rPr lang="en-US" sz="1000" b="1" dirty="0">
                <a:solidFill>
                  <a:srgbClr val="000000"/>
                </a:solidFill>
              </a:rPr>
              <a:t>Staff Scientist: </a:t>
            </a:r>
            <a:r>
              <a:rPr lang="en-US" sz="1000" dirty="0">
                <a:solidFill>
                  <a:srgbClr val="000000"/>
                </a:solidFill>
              </a:rPr>
              <a:t>Homer Neil</a:t>
            </a:r>
          </a:p>
          <a:p>
            <a:r>
              <a:rPr lang="en-US" sz="1000" b="1" dirty="0">
                <a:solidFill>
                  <a:srgbClr val="000000"/>
                </a:solidFill>
              </a:rPr>
              <a:t>Staff Scientist: </a:t>
            </a:r>
            <a:r>
              <a:rPr lang="en-US" sz="1000" dirty="0">
                <a:solidFill>
                  <a:srgbClr val="000000"/>
                </a:solidFill>
              </a:rPr>
              <a:t>Seth Digel</a:t>
            </a:r>
          </a:p>
          <a:p>
            <a:r>
              <a:rPr lang="en-US" sz="1000" b="1" dirty="0">
                <a:solidFill>
                  <a:srgbClr val="000000"/>
                </a:solidFill>
              </a:rPr>
              <a:t>Staff Scientist: </a:t>
            </a:r>
            <a:r>
              <a:rPr lang="en-US" sz="1000" dirty="0">
                <a:solidFill>
                  <a:srgbClr val="000000"/>
                </a:solidFill>
              </a:rPr>
              <a:t>Jim Chiang</a:t>
            </a:r>
          </a:p>
          <a:p>
            <a:r>
              <a:rPr lang="en-US" sz="1000" b="1" dirty="0">
                <a:solidFill>
                  <a:srgbClr val="000000"/>
                </a:solidFill>
              </a:rPr>
              <a:t>Sr. Staff Scientist: </a:t>
            </a:r>
            <a:r>
              <a:rPr lang="en-US" sz="1000" dirty="0">
                <a:solidFill>
                  <a:srgbClr val="000000"/>
                </a:solidFill>
              </a:rPr>
              <a:t>Tony Johnson (CCS support)</a:t>
            </a:r>
          </a:p>
          <a:p>
            <a:r>
              <a:rPr lang="en-US" sz="1000" b="1" dirty="0">
                <a:solidFill>
                  <a:srgbClr val="000000"/>
                </a:solidFill>
              </a:rPr>
              <a:t>Sr. Staff Scientist: </a:t>
            </a:r>
            <a:r>
              <a:rPr lang="en-US" sz="1000" dirty="0">
                <a:solidFill>
                  <a:srgbClr val="000000"/>
                </a:solidFill>
              </a:rPr>
              <a:t>Mike </a:t>
            </a:r>
            <a:r>
              <a:rPr lang="en-US" sz="1000" dirty="0" err="1">
                <a:solidFill>
                  <a:srgbClr val="000000"/>
                </a:solidFill>
              </a:rPr>
              <a:t>Huffer</a:t>
            </a:r>
            <a:r>
              <a:rPr lang="en-US" sz="1000" dirty="0">
                <a:solidFill>
                  <a:srgbClr val="000000"/>
                </a:solidFill>
              </a:rPr>
              <a:t> (DAQ support)</a:t>
            </a:r>
          </a:p>
          <a:p>
            <a:r>
              <a:rPr lang="en-US" sz="1000" b="1" dirty="0">
                <a:solidFill>
                  <a:srgbClr val="000000"/>
                </a:solidFill>
              </a:rPr>
              <a:t>Sr. Staff Scientist: </a:t>
            </a:r>
            <a:r>
              <a:rPr lang="en-US" sz="1000" dirty="0">
                <a:solidFill>
                  <a:srgbClr val="000000"/>
                </a:solidFill>
              </a:rPr>
              <a:t>Richard Dubois</a:t>
            </a:r>
          </a:p>
        </p:txBody>
      </p:sp>
      <p:sp>
        <p:nvSpPr>
          <p:cNvPr id="9" name="Rounded Rectangle 8"/>
          <p:cNvSpPr/>
          <p:nvPr/>
        </p:nvSpPr>
        <p:spPr>
          <a:xfrm>
            <a:off x="381000" y="3086100"/>
            <a:ext cx="3581400" cy="120015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r>
              <a:rPr lang="en-US" sz="1000" b="1" u="sng" dirty="0">
                <a:solidFill>
                  <a:srgbClr val="000000"/>
                </a:solidFill>
              </a:rPr>
              <a:t>I&amp;T Core Technical Team</a:t>
            </a:r>
          </a:p>
          <a:p>
            <a:r>
              <a:rPr lang="en-US" sz="1000" b="1" dirty="0">
                <a:solidFill>
                  <a:srgbClr val="000000"/>
                </a:solidFill>
              </a:rPr>
              <a:t>Facilities Management: </a:t>
            </a:r>
            <a:r>
              <a:rPr lang="en-US" sz="1000" dirty="0">
                <a:solidFill>
                  <a:srgbClr val="000000"/>
                </a:solidFill>
              </a:rPr>
              <a:t>Jeff Tice</a:t>
            </a:r>
          </a:p>
          <a:p>
            <a:r>
              <a:rPr lang="en-US" sz="1000" b="1" dirty="0">
                <a:solidFill>
                  <a:srgbClr val="000000"/>
                </a:solidFill>
              </a:rPr>
              <a:t>Mechanical Technician:</a:t>
            </a:r>
            <a:r>
              <a:rPr lang="en-US" sz="1000" dirty="0">
                <a:solidFill>
                  <a:srgbClr val="000000"/>
                </a:solidFill>
              </a:rPr>
              <a:t> Mike Silva</a:t>
            </a:r>
          </a:p>
          <a:p>
            <a:r>
              <a:rPr lang="en-US" sz="1000" b="1" dirty="0">
                <a:solidFill>
                  <a:srgbClr val="000000"/>
                </a:solidFill>
              </a:rPr>
              <a:t>Mechanical Technician:</a:t>
            </a:r>
            <a:r>
              <a:rPr lang="en-US" sz="1000" dirty="0">
                <a:solidFill>
                  <a:srgbClr val="000000"/>
                </a:solidFill>
              </a:rPr>
              <a:t> Andy </a:t>
            </a:r>
            <a:r>
              <a:rPr lang="en-US" sz="1000" dirty="0" err="1">
                <a:solidFill>
                  <a:srgbClr val="000000"/>
                </a:solidFill>
              </a:rPr>
              <a:t>Hau</a:t>
            </a:r>
            <a:endParaRPr lang="en-US" sz="1000" dirty="0">
              <a:solidFill>
                <a:srgbClr val="000000"/>
              </a:solidFill>
            </a:endParaRPr>
          </a:p>
          <a:p>
            <a:pPr fontAlgn="base">
              <a:spcBef>
                <a:spcPct val="0"/>
              </a:spcBef>
              <a:spcAft>
                <a:spcPct val="0"/>
              </a:spcAft>
            </a:pPr>
            <a:r>
              <a:rPr lang="en-US" sz="1000" b="1" dirty="0">
                <a:solidFill>
                  <a:srgbClr val="000000"/>
                </a:solidFill>
              </a:rPr>
              <a:t>Mechanical Technician:</a:t>
            </a:r>
            <a:r>
              <a:rPr lang="en-US" sz="1000" dirty="0">
                <a:solidFill>
                  <a:srgbClr val="000000"/>
                </a:solidFill>
              </a:rPr>
              <a:t> Tom </a:t>
            </a:r>
            <a:r>
              <a:rPr lang="en-US" sz="1000" dirty="0" err="1">
                <a:solidFill>
                  <a:srgbClr val="000000"/>
                </a:solidFill>
              </a:rPr>
              <a:t>Nieland</a:t>
            </a:r>
            <a:endParaRPr lang="en-US" sz="1000" dirty="0">
              <a:solidFill>
                <a:srgbClr val="000000"/>
              </a:solidFill>
            </a:endParaRPr>
          </a:p>
          <a:p>
            <a:r>
              <a:rPr lang="en-US" sz="1000" b="1" dirty="0">
                <a:solidFill>
                  <a:srgbClr val="000000"/>
                </a:solidFill>
              </a:rPr>
              <a:t>Safety Officer: </a:t>
            </a:r>
            <a:r>
              <a:rPr lang="en-US" sz="1000" dirty="0">
                <a:solidFill>
                  <a:srgbClr val="000000"/>
                </a:solidFill>
              </a:rPr>
              <a:t>Joe Kenny</a:t>
            </a:r>
          </a:p>
        </p:txBody>
      </p:sp>
      <p:sp>
        <p:nvSpPr>
          <p:cNvPr id="16" name="Rounded Rectangle 15"/>
          <p:cNvSpPr/>
          <p:nvPr/>
        </p:nvSpPr>
        <p:spPr>
          <a:xfrm>
            <a:off x="4800598" y="3324703"/>
            <a:ext cx="3881500" cy="96154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r>
              <a:rPr lang="en-US" sz="1000" b="1" u="sng" dirty="0">
                <a:solidFill>
                  <a:srgbClr val="000000"/>
                </a:solidFill>
              </a:rPr>
              <a:t>I&amp;T CCOB Team (Grenoble - FR)</a:t>
            </a:r>
          </a:p>
          <a:p>
            <a:pPr fontAlgn="base">
              <a:spcBef>
                <a:spcPct val="0"/>
              </a:spcBef>
              <a:spcAft>
                <a:spcPct val="0"/>
              </a:spcAft>
            </a:pPr>
            <a:r>
              <a:rPr lang="en-US" sz="1000" b="1" dirty="0">
                <a:solidFill>
                  <a:srgbClr val="000000"/>
                </a:solidFill>
              </a:rPr>
              <a:t>CCOB Lead: </a:t>
            </a:r>
            <a:r>
              <a:rPr lang="en-US" sz="1000" dirty="0" err="1">
                <a:solidFill>
                  <a:srgbClr val="000000"/>
                </a:solidFill>
              </a:rPr>
              <a:t>Aurelien</a:t>
            </a:r>
            <a:r>
              <a:rPr lang="en-US" sz="1000" dirty="0">
                <a:solidFill>
                  <a:srgbClr val="000000"/>
                </a:solidFill>
              </a:rPr>
              <a:t> </a:t>
            </a:r>
            <a:r>
              <a:rPr lang="en-US" sz="1000" dirty="0" err="1">
                <a:solidFill>
                  <a:srgbClr val="000000"/>
                </a:solidFill>
              </a:rPr>
              <a:t>Barrau</a:t>
            </a:r>
            <a:r>
              <a:rPr lang="en-US" sz="1000" dirty="0">
                <a:solidFill>
                  <a:srgbClr val="000000"/>
                </a:solidFill>
              </a:rPr>
              <a:t> (IN2P3)</a:t>
            </a:r>
          </a:p>
          <a:p>
            <a:pPr fontAlgn="base">
              <a:spcBef>
                <a:spcPct val="0"/>
              </a:spcBef>
              <a:spcAft>
                <a:spcPct val="0"/>
              </a:spcAft>
            </a:pPr>
            <a:r>
              <a:rPr lang="en-US" sz="1000" b="1" dirty="0">
                <a:solidFill>
                  <a:srgbClr val="000000"/>
                </a:solidFill>
              </a:rPr>
              <a:t>CCOB Physicist: </a:t>
            </a:r>
            <a:r>
              <a:rPr lang="en-US" sz="1000" dirty="0">
                <a:solidFill>
                  <a:srgbClr val="000000"/>
                </a:solidFill>
              </a:rPr>
              <a:t>Christophe </a:t>
            </a:r>
            <a:r>
              <a:rPr lang="en-US" sz="1000" dirty="0" err="1">
                <a:solidFill>
                  <a:srgbClr val="000000"/>
                </a:solidFill>
              </a:rPr>
              <a:t>Vescovi</a:t>
            </a:r>
            <a:r>
              <a:rPr lang="en-US" sz="1000" dirty="0">
                <a:solidFill>
                  <a:srgbClr val="000000"/>
                </a:solidFill>
              </a:rPr>
              <a:t> (IN2P3)</a:t>
            </a:r>
          </a:p>
          <a:p>
            <a:pPr fontAlgn="base">
              <a:spcBef>
                <a:spcPct val="0"/>
              </a:spcBef>
              <a:spcAft>
                <a:spcPct val="0"/>
              </a:spcAft>
            </a:pPr>
            <a:r>
              <a:rPr lang="en-US" sz="1000" b="1" dirty="0">
                <a:solidFill>
                  <a:srgbClr val="000000"/>
                </a:solidFill>
              </a:rPr>
              <a:t>CCOB Engineer: </a:t>
            </a:r>
            <a:r>
              <a:rPr lang="en-US" sz="1000" dirty="0">
                <a:solidFill>
                  <a:srgbClr val="000000"/>
                </a:solidFill>
              </a:rPr>
              <a:t>Myriam </a:t>
            </a:r>
            <a:r>
              <a:rPr lang="en-US" sz="1000" dirty="0" err="1">
                <a:solidFill>
                  <a:srgbClr val="000000"/>
                </a:solidFill>
              </a:rPr>
              <a:t>Vigliore</a:t>
            </a:r>
            <a:r>
              <a:rPr lang="en-US" sz="1000" dirty="0">
                <a:solidFill>
                  <a:srgbClr val="000000"/>
                </a:solidFill>
              </a:rPr>
              <a:t> (IN2P3)</a:t>
            </a:r>
          </a:p>
          <a:p>
            <a:pPr fontAlgn="base">
              <a:spcBef>
                <a:spcPct val="0"/>
              </a:spcBef>
              <a:spcAft>
                <a:spcPct val="0"/>
              </a:spcAft>
            </a:pPr>
            <a:r>
              <a:rPr lang="en-US" sz="1000" b="1" dirty="0">
                <a:solidFill>
                  <a:srgbClr val="000000"/>
                </a:solidFill>
              </a:rPr>
              <a:t>CCOB Engineer</a:t>
            </a:r>
            <a:r>
              <a:rPr lang="en-US" sz="1000" dirty="0">
                <a:solidFill>
                  <a:srgbClr val="000000"/>
                </a:solidFill>
              </a:rPr>
              <a:t>: Jean-Stephane Ricol (IN2P3)</a:t>
            </a:r>
          </a:p>
          <a:p>
            <a:pPr fontAlgn="base">
              <a:spcBef>
                <a:spcPct val="0"/>
              </a:spcBef>
              <a:spcAft>
                <a:spcPct val="0"/>
              </a:spcAft>
            </a:pPr>
            <a:r>
              <a:rPr lang="en-US" sz="1000" b="1" dirty="0">
                <a:solidFill>
                  <a:srgbClr val="000000"/>
                </a:solidFill>
              </a:rPr>
              <a:t>CCOB Engineer: </a:t>
            </a:r>
            <a:r>
              <a:rPr lang="en-US" sz="1000" dirty="0">
                <a:solidFill>
                  <a:srgbClr val="000000"/>
                </a:solidFill>
              </a:rPr>
              <a:t>Marion Moneuse (IN2P3)</a:t>
            </a:r>
          </a:p>
        </p:txBody>
      </p:sp>
      <p:cxnSp>
        <p:nvCxnSpPr>
          <p:cNvPr id="21" name="Elbow Connector 20"/>
          <p:cNvCxnSpPr>
            <a:stCxn id="4" idx="2"/>
            <a:endCxn id="5" idx="3"/>
          </p:cNvCxnSpPr>
          <p:nvPr/>
        </p:nvCxnSpPr>
        <p:spPr>
          <a:xfrm rot="5400000">
            <a:off x="3727613" y="1590793"/>
            <a:ext cx="849272" cy="524932"/>
          </a:xfrm>
          <a:prstGeom prst="bentConnector2">
            <a:avLst/>
          </a:prstGeom>
          <a:ln cap="rnd">
            <a:solidFill>
              <a:schemeClr val="accent2">
                <a:lumMod val="75000"/>
              </a:schemeClr>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4" idx="2"/>
            <a:endCxn id="6" idx="1"/>
          </p:cNvCxnSpPr>
          <p:nvPr/>
        </p:nvCxnSpPr>
        <p:spPr>
          <a:xfrm rot="16200000" flipH="1">
            <a:off x="4136107" y="1707231"/>
            <a:ext cx="943103" cy="385887"/>
          </a:xfrm>
          <a:prstGeom prst="bentConnector2">
            <a:avLst/>
          </a:prstGeom>
          <a:ln cap="rnd">
            <a:solidFill>
              <a:schemeClr val="accent2">
                <a:lumMod val="75000"/>
              </a:schemeClr>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4" idx="2"/>
            <a:endCxn id="9" idx="3"/>
          </p:cNvCxnSpPr>
          <p:nvPr/>
        </p:nvCxnSpPr>
        <p:spPr>
          <a:xfrm rot="5400000">
            <a:off x="3059782" y="2331243"/>
            <a:ext cx="2257553" cy="452312"/>
          </a:xfrm>
          <a:prstGeom prst="bentConnector2">
            <a:avLst/>
          </a:prstGeom>
          <a:ln cap="rnd">
            <a:solidFill>
              <a:schemeClr val="accent2">
                <a:lumMod val="75000"/>
              </a:schemeClr>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4" idx="2"/>
            <a:endCxn id="16" idx="1"/>
          </p:cNvCxnSpPr>
          <p:nvPr/>
        </p:nvCxnSpPr>
        <p:spPr>
          <a:xfrm rot="16200000" flipH="1">
            <a:off x="3419229" y="2424106"/>
            <a:ext cx="2376854" cy="385886"/>
          </a:xfrm>
          <a:prstGeom prst="bentConnector2">
            <a:avLst/>
          </a:prstGeom>
          <a:ln cap="rnd">
            <a:solidFill>
              <a:schemeClr val="accent2">
                <a:lumMod val="75000"/>
              </a:schemeClr>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81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 Scope Overview</a:t>
            </a:r>
          </a:p>
        </p:txBody>
      </p:sp>
      <p:sp>
        <p:nvSpPr>
          <p:cNvPr id="3" name="Text Placeholder 2"/>
          <p:cNvSpPr>
            <a:spLocks noGrp="1"/>
          </p:cNvSpPr>
          <p:nvPr>
            <p:ph type="body" idx="1"/>
          </p:nvPr>
        </p:nvSpPr>
        <p:spPr/>
        <p:txBody>
          <a:bodyPr/>
          <a:lstStyle/>
          <a:p>
            <a:r>
              <a:rPr lang="en-US" sz="2000" dirty="0"/>
              <a:t>L2 WBS: </a:t>
            </a:r>
          </a:p>
          <a:p>
            <a:endParaRPr lang="en-US" sz="2000" dirty="0"/>
          </a:p>
          <a:p>
            <a:endParaRPr lang="en-US" sz="2000" dirty="0"/>
          </a:p>
          <a:p>
            <a:pPr marL="0" indent="0">
              <a:buNone/>
            </a:pPr>
            <a:endParaRPr lang="en-US" sz="2000" dirty="0"/>
          </a:p>
          <a:p>
            <a:pPr marL="0" indent="0">
              <a:buNone/>
            </a:pPr>
            <a:endParaRPr lang="en-US" sz="2000" dirty="0"/>
          </a:p>
          <a:p>
            <a:pPr marL="0" indent="0">
              <a:buNone/>
            </a:pPr>
            <a:endParaRPr lang="en-US" sz="2000" dirty="0"/>
          </a:p>
          <a:p>
            <a:endParaRPr lang="en-US" sz="2000" dirty="0"/>
          </a:p>
          <a:p>
            <a:r>
              <a:rPr lang="en-US" sz="2000" dirty="0"/>
              <a:t>I&amp;T Entry in WBS Dictionary (LCA-125).</a:t>
            </a:r>
          </a:p>
          <a:p>
            <a:pPr lvl="2"/>
            <a:r>
              <a:rPr lang="en-US" sz="1600" dirty="0"/>
              <a:t>This WBS element captures the effort to manage development and execution of the Camera Integration and Test Plans, including upgrading facilities and equipment at SLAC, designing and fabricating integration and test fixtures and equipment for Cryostat and Camera integration.</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19150"/>
            <a:ext cx="3570873" cy="2152343"/>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48410"/>
            <a:ext cx="4191000" cy="35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6270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Subsystem Staffing Profile</a:t>
            </a:r>
          </a:p>
        </p:txBody>
      </p:sp>
      <p:sp>
        <p:nvSpPr>
          <p:cNvPr id="3" name="Text Placeholder 2"/>
          <p:cNvSpPr>
            <a:spLocks noGrp="1"/>
          </p:cNvSpPr>
          <p:nvPr>
            <p:ph type="body" idx="1"/>
          </p:nvPr>
        </p:nvSpPr>
        <p:spPr/>
        <p:txBody>
          <a:bodyPr/>
          <a:lstStyle/>
          <a:p>
            <a:r>
              <a:rPr lang="en-US" sz="1600" dirty="0"/>
              <a:t>We were somewhat slow to come up to required staffing levels but are positioned very well for moving forward during the next two years. We have taken advantage of staff transitioning to Commissioning to accommodate past schedule peaks and valleys.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140" y="1657350"/>
            <a:ext cx="4321120" cy="3114321"/>
          </a:xfrm>
          <a:prstGeom prst="rect">
            <a:avLst/>
          </a:prstGeom>
          <a:ln>
            <a:solidFill>
              <a:schemeClr val="tx1"/>
            </a:solidFill>
          </a:ln>
        </p:spPr>
      </p:pic>
    </p:spTree>
    <p:extLst>
      <p:ext uri="{BB962C8B-B14F-4D97-AF65-F5344CB8AC3E}">
        <p14:creationId xmlns:p14="http://schemas.microsoft.com/office/powerpoint/2010/main" val="2604088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107157"/>
            <a:ext cx="6186487" cy="417910"/>
          </a:xfrm>
        </p:spPr>
        <p:txBody>
          <a:bodyPr/>
          <a:lstStyle/>
          <a:p>
            <a:r>
              <a:rPr lang="en-US" dirty="0"/>
              <a:t>I&amp;T Subsystem Performance (as of May 2018)</a:t>
            </a:r>
          </a:p>
        </p:txBody>
      </p:sp>
      <p:sp>
        <p:nvSpPr>
          <p:cNvPr id="3" name="Text Placeholder 2"/>
          <p:cNvSpPr>
            <a:spLocks noGrp="1"/>
          </p:cNvSpPr>
          <p:nvPr>
            <p:ph type="body" idx="1"/>
          </p:nvPr>
        </p:nvSpPr>
        <p:spPr>
          <a:xfrm>
            <a:off x="457200" y="760809"/>
            <a:ext cx="8229601" cy="4211241"/>
          </a:xfrm>
        </p:spPr>
        <p:txBody>
          <a:bodyPr>
            <a:normAutofit fontScale="85000" lnSpcReduction="20000"/>
          </a:bodyPr>
          <a:lstStyle/>
          <a:p>
            <a:r>
              <a:rPr lang="en-US" dirty="0"/>
              <a:t>I&amp;T Cumulative SPI = </a:t>
            </a:r>
            <a:r>
              <a:rPr lang="en-US" b="1" dirty="0"/>
              <a:t>0.92</a:t>
            </a:r>
            <a:r>
              <a:rPr lang="en-US" dirty="0"/>
              <a:t> (JSR 2018=0.89 &amp; JSR 2017=0.79)</a:t>
            </a:r>
          </a:p>
          <a:p>
            <a:r>
              <a:rPr lang="en-US" dirty="0"/>
              <a:t>I&amp;T Cumulative CPI = </a:t>
            </a:r>
            <a:r>
              <a:rPr lang="en-US" b="1" dirty="0"/>
              <a:t>0.90</a:t>
            </a:r>
            <a:r>
              <a:rPr lang="en-US" dirty="0"/>
              <a:t> (JSR 2018=0.86 &amp; JSR 2017=0.86)</a:t>
            </a:r>
          </a:p>
          <a:p>
            <a:endParaRPr lang="en-US" dirty="0"/>
          </a:p>
          <a:p>
            <a:endParaRPr lang="en-US" dirty="0"/>
          </a:p>
          <a:p>
            <a:endParaRPr lang="en-US" dirty="0"/>
          </a:p>
          <a:p>
            <a:endParaRPr lang="en-US" dirty="0"/>
          </a:p>
          <a:p>
            <a:endParaRPr lang="en-US" dirty="0"/>
          </a:p>
          <a:p>
            <a:endParaRPr lang="en-US" dirty="0"/>
          </a:p>
          <a:p>
            <a:r>
              <a:rPr lang="en-US" sz="2300" dirty="0"/>
              <a:t>High Level SCHEDULE summary</a:t>
            </a:r>
          </a:p>
          <a:p>
            <a:pPr lvl="2"/>
            <a:r>
              <a:rPr lang="en-US" sz="1800" dirty="0"/>
              <a:t>SPI has improved despite some challenging staffing issues (significantly understaffed and we allowed some developments to be delayed in order to accommodate).</a:t>
            </a:r>
          </a:p>
          <a:p>
            <a:r>
              <a:rPr lang="en-US" sz="2300" dirty="0"/>
              <a:t>High level COST summary:</a:t>
            </a:r>
          </a:p>
          <a:p>
            <a:pPr lvl="2"/>
            <a:r>
              <a:rPr lang="en-US" sz="1800" dirty="0"/>
              <a:t>CPI has improved – many of the costs associated with the development of our support equipment have reached completion and overruns have been captured in the Nov 2016, Nov 2017, and Nov 2018 Comprehensive EAC (see details in appropriate section below).</a:t>
            </a:r>
            <a:endParaRPr lang="en-US" dirty="0"/>
          </a:p>
          <a:p>
            <a:pPr lvl="2"/>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382" y="1319212"/>
            <a:ext cx="6830476" cy="1862137"/>
          </a:xfrm>
          <a:prstGeom prst="rect">
            <a:avLst/>
          </a:prstGeom>
        </p:spPr>
      </p:pic>
    </p:spTree>
    <p:extLst>
      <p:ext uri="{BB962C8B-B14F-4D97-AF65-F5344CB8AC3E}">
        <p14:creationId xmlns:p14="http://schemas.microsoft.com/office/powerpoint/2010/main" val="97796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Performance Trend</a:t>
            </a:r>
          </a:p>
        </p:txBody>
      </p:sp>
      <p:sp>
        <p:nvSpPr>
          <p:cNvPr id="4" name="Text Placeholder 3"/>
          <p:cNvSpPr>
            <a:spLocks noGrp="1"/>
          </p:cNvSpPr>
          <p:nvPr>
            <p:ph type="body" idx="1"/>
          </p:nvPr>
        </p:nvSpPr>
        <p:spPr>
          <a:xfrm>
            <a:off x="914400" y="742950"/>
            <a:ext cx="7848600" cy="1200150"/>
          </a:xfrm>
        </p:spPr>
        <p:txBody>
          <a:bodyPr/>
          <a:lstStyle/>
          <a:p>
            <a:r>
              <a:rPr lang="en-US" sz="1400" dirty="0"/>
              <a:t>SPI = </a:t>
            </a:r>
            <a:r>
              <a:rPr lang="en-US" sz="1400" dirty="0">
                <a:sym typeface="Wingdings" panose="05000000000000000000" pitchFamily="2" charset="2"/>
              </a:rPr>
              <a:t>0.92: </a:t>
            </a:r>
            <a:r>
              <a:rPr lang="en-US" sz="1400" dirty="0"/>
              <a:t>improved early in the year and has been holding fairly steady.</a:t>
            </a:r>
          </a:p>
          <a:p>
            <a:r>
              <a:rPr lang="en-US" sz="1400" dirty="0"/>
              <a:t>CPI = </a:t>
            </a:r>
            <a:r>
              <a:rPr lang="en-US" sz="1400" dirty="0">
                <a:sym typeface="Wingdings" panose="05000000000000000000" pitchFamily="2" charset="2"/>
              </a:rPr>
              <a:t>0.90: </a:t>
            </a:r>
            <a:r>
              <a:rPr lang="en-US" sz="1400" dirty="0"/>
              <a:t>has been slowly improving over the course of the year.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722" y="1428750"/>
            <a:ext cx="6475753" cy="3261554"/>
          </a:xfrm>
          <a:prstGeom prst="rect">
            <a:avLst/>
          </a:prstGeom>
          <a:ln>
            <a:noFill/>
          </a:ln>
        </p:spPr>
      </p:pic>
    </p:spTree>
    <p:extLst>
      <p:ext uri="{BB962C8B-B14F-4D97-AF65-F5344CB8AC3E}">
        <p14:creationId xmlns:p14="http://schemas.microsoft.com/office/powerpoint/2010/main" val="2947860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Variance Analysis – 3.08.01</a:t>
            </a:r>
          </a:p>
        </p:txBody>
      </p:sp>
      <p:sp>
        <p:nvSpPr>
          <p:cNvPr id="3" name="Text Placeholder 2"/>
          <p:cNvSpPr>
            <a:spLocks noGrp="1"/>
          </p:cNvSpPr>
          <p:nvPr>
            <p:ph type="body" idx="1"/>
          </p:nvPr>
        </p:nvSpPr>
        <p:spPr>
          <a:xfrm>
            <a:off x="457200" y="699507"/>
            <a:ext cx="8229601" cy="4158244"/>
          </a:xfrm>
          <a:ln>
            <a:noFill/>
          </a:ln>
        </p:spPr>
        <p:txBody>
          <a:bodyPr>
            <a:normAutofit/>
          </a:bodyPr>
          <a:lstStyle/>
          <a:p>
            <a:r>
              <a:rPr lang="en-US" sz="2000" u="sng" dirty="0"/>
              <a:t>I&amp;T Management</a:t>
            </a:r>
          </a:p>
          <a:p>
            <a:pPr lvl="2"/>
            <a:endParaRPr lang="en-US" b="1" dirty="0"/>
          </a:p>
          <a:p>
            <a:pPr marL="914400" lvl="2" indent="0">
              <a:buNone/>
            </a:pPr>
            <a:endParaRPr lang="en-US" b="1" dirty="0"/>
          </a:p>
          <a:p>
            <a:pPr lvl="2"/>
            <a:endParaRPr lang="en-US" b="1" dirty="0"/>
          </a:p>
          <a:p>
            <a:pPr lvl="2"/>
            <a:r>
              <a:rPr lang="en-US" b="1" dirty="0"/>
              <a:t>SPI=1.00 ; CPI=1.02 – (improved from SPI=1.00 ; CPI=0.96)</a:t>
            </a:r>
          </a:p>
          <a:p>
            <a:pPr lvl="2"/>
            <a:endParaRPr lang="en-US" dirty="0"/>
          </a:p>
          <a:p>
            <a:pPr lvl="2"/>
            <a:r>
              <a:rPr lang="en-US" dirty="0"/>
              <a:t>SV = $0k </a:t>
            </a:r>
          </a:p>
          <a:p>
            <a:pPr lvl="3"/>
            <a:r>
              <a:rPr lang="en-US" dirty="0"/>
              <a:t>This is a “level of effort” account ($0k variance by definition).</a:t>
            </a:r>
          </a:p>
          <a:p>
            <a:pPr lvl="2"/>
            <a:r>
              <a:rPr lang="en-US" dirty="0"/>
              <a:t>CV=+$39k </a:t>
            </a:r>
          </a:p>
          <a:p>
            <a:pPr lvl="3"/>
            <a:r>
              <a:rPr lang="en-US" dirty="0"/>
              <a:t>Small positive cost variance (at the level of “noise” compared to the ~$2.4M already spent in this account). </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157" y="1304385"/>
            <a:ext cx="7681000" cy="729829"/>
          </a:xfrm>
          <a:prstGeom prst="rect">
            <a:avLst/>
          </a:prstGeom>
        </p:spPr>
      </p:pic>
    </p:spTree>
    <p:extLst>
      <p:ext uri="{BB962C8B-B14F-4D97-AF65-F5344CB8AC3E}">
        <p14:creationId xmlns:p14="http://schemas.microsoft.com/office/powerpoint/2010/main" val="1416040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Variance Analysis – 3.08.02</a:t>
            </a:r>
          </a:p>
        </p:txBody>
      </p:sp>
      <p:sp>
        <p:nvSpPr>
          <p:cNvPr id="3" name="Text Placeholder 2"/>
          <p:cNvSpPr>
            <a:spLocks noGrp="1"/>
          </p:cNvSpPr>
          <p:nvPr>
            <p:ph type="body" idx="1"/>
          </p:nvPr>
        </p:nvSpPr>
        <p:spPr>
          <a:xfrm>
            <a:off x="457200" y="699507"/>
            <a:ext cx="8229601" cy="4158244"/>
          </a:xfrm>
          <a:ln>
            <a:noFill/>
          </a:ln>
        </p:spPr>
        <p:txBody>
          <a:bodyPr>
            <a:normAutofit fontScale="85000" lnSpcReduction="20000"/>
          </a:bodyPr>
          <a:lstStyle/>
          <a:p>
            <a:r>
              <a:rPr lang="en-US" u="sng" dirty="0"/>
              <a:t>Verification Test Systems</a:t>
            </a:r>
          </a:p>
          <a:p>
            <a:pPr lvl="2"/>
            <a:endParaRPr lang="en-US" b="1" dirty="0"/>
          </a:p>
          <a:p>
            <a:pPr lvl="2"/>
            <a:endParaRPr lang="en-US" b="1" dirty="0"/>
          </a:p>
          <a:p>
            <a:pPr lvl="2"/>
            <a:endParaRPr lang="en-US" b="1" dirty="0"/>
          </a:p>
          <a:p>
            <a:pPr lvl="2"/>
            <a:endParaRPr lang="en-US" b="1" dirty="0"/>
          </a:p>
          <a:p>
            <a:pPr lvl="2"/>
            <a:r>
              <a:rPr lang="en-US" b="1" dirty="0"/>
              <a:t>SPI=0.96 ; CPI=0.95 – (worsened slightly from SPI=0.98 ; CPI=0.97)</a:t>
            </a:r>
          </a:p>
          <a:p>
            <a:pPr lvl="2"/>
            <a:endParaRPr lang="en-US" b="1" dirty="0"/>
          </a:p>
          <a:p>
            <a:pPr lvl="2"/>
            <a:r>
              <a:rPr lang="en-US" dirty="0"/>
              <a:t>SV = -$111k </a:t>
            </a:r>
          </a:p>
          <a:p>
            <a:pPr lvl="3"/>
            <a:r>
              <a:rPr lang="en-US" dirty="0"/>
              <a:t>All of this variance can be attributed to late Camera verification analysis software development - behind schedule awaiting completion of the Camera HW.</a:t>
            </a:r>
          </a:p>
          <a:p>
            <a:pPr lvl="2"/>
            <a:r>
              <a:rPr lang="en-US" dirty="0"/>
              <a:t>CV = -$151k</a:t>
            </a:r>
          </a:p>
          <a:p>
            <a:pPr lvl="3"/>
            <a:r>
              <a:rPr lang="en-US" dirty="0"/>
              <a:t>This variance has many contributors including overruns on the BOT development, overruns on the Cryostat Mock-up hardware, and unplanned servicing of the Raft Verification Test Stands.</a:t>
            </a:r>
          </a:p>
          <a:p>
            <a:pPr lvl="4"/>
            <a:r>
              <a:rPr lang="en-US" dirty="0"/>
              <a:t>-$92k of this was captured in the Oct 2018 Comprehensive EAC.</a:t>
            </a:r>
          </a:p>
          <a:p>
            <a:pPr lvl="4"/>
            <a:r>
              <a:rPr lang="en-US" dirty="0"/>
              <a:t>-$59k of this variance is related to recent overruns in the BOT development activities and may need to be captured in a future EAC change.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15" y="1150766"/>
            <a:ext cx="7796215" cy="748942"/>
          </a:xfrm>
          <a:prstGeom prst="rect">
            <a:avLst/>
          </a:prstGeom>
        </p:spPr>
      </p:pic>
    </p:spTree>
    <p:extLst>
      <p:ext uri="{BB962C8B-B14F-4D97-AF65-F5344CB8AC3E}">
        <p14:creationId xmlns:p14="http://schemas.microsoft.com/office/powerpoint/2010/main" val="687977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Variance Analysis – 3.08.03</a:t>
            </a:r>
          </a:p>
        </p:txBody>
      </p:sp>
      <p:sp>
        <p:nvSpPr>
          <p:cNvPr id="3" name="Text Placeholder 2"/>
          <p:cNvSpPr>
            <a:spLocks noGrp="1"/>
          </p:cNvSpPr>
          <p:nvPr>
            <p:ph type="body" idx="1"/>
          </p:nvPr>
        </p:nvSpPr>
        <p:spPr>
          <a:ln>
            <a:noFill/>
          </a:ln>
        </p:spPr>
        <p:txBody>
          <a:bodyPr>
            <a:normAutofit fontScale="70000" lnSpcReduction="20000"/>
          </a:bodyPr>
          <a:lstStyle/>
          <a:p>
            <a:r>
              <a:rPr lang="en-US" u="sng" dirty="0"/>
              <a:t>Cryostat I&amp;T</a:t>
            </a:r>
          </a:p>
          <a:p>
            <a:pPr lvl="2"/>
            <a:endParaRPr lang="en-US" b="1" dirty="0"/>
          </a:p>
          <a:p>
            <a:pPr lvl="2"/>
            <a:endParaRPr lang="en-US" b="1" dirty="0"/>
          </a:p>
          <a:p>
            <a:pPr lvl="2"/>
            <a:endParaRPr lang="en-US" b="1" dirty="0"/>
          </a:p>
          <a:p>
            <a:pPr lvl="2"/>
            <a:endParaRPr lang="en-US" b="1" dirty="0"/>
          </a:p>
          <a:p>
            <a:pPr lvl="2"/>
            <a:r>
              <a:rPr lang="en-US" b="1" dirty="0"/>
              <a:t>SPI=0.85 ; CPI=0.87 – (improved from SPI=0.78 ; CPI=0.79)</a:t>
            </a:r>
          </a:p>
          <a:p>
            <a:pPr lvl="2"/>
            <a:endParaRPr lang="en-US" b="1" dirty="0"/>
          </a:p>
          <a:p>
            <a:pPr lvl="2"/>
            <a:r>
              <a:rPr lang="en-US" dirty="0"/>
              <a:t>SV = -$312k </a:t>
            </a:r>
          </a:p>
          <a:p>
            <a:pPr lvl="3"/>
            <a:r>
              <a:rPr lang="en-US" dirty="0"/>
              <a:t>$79k - from delays in Cryostat assembly due to late Cryostat delivery.</a:t>
            </a:r>
          </a:p>
          <a:p>
            <a:pPr lvl="3"/>
            <a:r>
              <a:rPr lang="en-US" dirty="0"/>
              <a:t>$73k – due to delayed Science Raft Acceptance Testing held up by Raft verification issues.</a:t>
            </a:r>
          </a:p>
          <a:p>
            <a:pPr lvl="3"/>
            <a:r>
              <a:rPr lang="en-US" dirty="0"/>
              <a:t>$160k – due to Cryostat Handling Equipment development efforts delayed by staffing issues.</a:t>
            </a:r>
          </a:p>
          <a:p>
            <a:pPr lvl="3"/>
            <a:endParaRPr lang="en-US" dirty="0"/>
          </a:p>
          <a:p>
            <a:pPr lvl="2"/>
            <a:r>
              <a:rPr lang="en-US" dirty="0"/>
              <a:t>CV= -$259k </a:t>
            </a:r>
          </a:p>
          <a:p>
            <a:pPr lvl="3"/>
            <a:r>
              <a:rPr lang="en-US" dirty="0"/>
              <a:t>-$311k past variance due to cost overruns associated with difficulties with the Raft Integration Gantry. </a:t>
            </a:r>
          </a:p>
          <a:p>
            <a:pPr lvl="4"/>
            <a:r>
              <a:rPr lang="en-US" dirty="0"/>
              <a:t>-220k of this was substantiated in the Comprehensive Nov 2017 EAC.</a:t>
            </a:r>
          </a:p>
          <a:p>
            <a:pPr lvl="4"/>
            <a:r>
              <a:rPr lang="en-US" dirty="0"/>
              <a:t>-91k of this was substantiated in the Comprehensive Nov 2018 EAC.</a:t>
            </a:r>
          </a:p>
          <a:p>
            <a:pPr lvl="3"/>
            <a:r>
              <a:rPr lang="en-US" dirty="0"/>
              <a:t>$87k of this overrun is associated with difficulties occurring in the Cryostat assembly.</a:t>
            </a:r>
          </a:p>
          <a:p>
            <a:pPr lvl="4"/>
            <a:r>
              <a:rPr lang="en-US" dirty="0"/>
              <a:t>87k of this was submitted in a Mar 2019 EAC update.</a:t>
            </a:r>
          </a:p>
          <a:p>
            <a:pPr lvl="3"/>
            <a:endParaRPr lang="en-US" dirty="0"/>
          </a:p>
          <a:p>
            <a:pPr lvl="3"/>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15" y="1073956"/>
            <a:ext cx="7719405" cy="742422"/>
          </a:xfrm>
          <a:prstGeom prst="rect">
            <a:avLst/>
          </a:prstGeom>
        </p:spPr>
      </p:pic>
    </p:spTree>
    <p:extLst>
      <p:ext uri="{BB962C8B-B14F-4D97-AF65-F5344CB8AC3E}">
        <p14:creationId xmlns:p14="http://schemas.microsoft.com/office/powerpoint/2010/main" val="17762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Variance Analysis – 3.08.04</a:t>
            </a:r>
          </a:p>
        </p:txBody>
      </p:sp>
      <p:sp>
        <p:nvSpPr>
          <p:cNvPr id="3" name="Text Placeholder 2"/>
          <p:cNvSpPr>
            <a:spLocks noGrp="1"/>
          </p:cNvSpPr>
          <p:nvPr>
            <p:ph type="body" idx="1"/>
          </p:nvPr>
        </p:nvSpPr>
        <p:spPr>
          <a:xfrm>
            <a:off x="457200" y="760809"/>
            <a:ext cx="8229601" cy="4076835"/>
          </a:xfrm>
          <a:ln>
            <a:noFill/>
          </a:ln>
        </p:spPr>
        <p:txBody>
          <a:bodyPr>
            <a:normAutofit fontScale="62500" lnSpcReduction="20000"/>
          </a:bodyPr>
          <a:lstStyle/>
          <a:p>
            <a:r>
              <a:rPr lang="en-US" u="sng" dirty="0"/>
              <a:t>Camera I&amp;T</a:t>
            </a:r>
          </a:p>
          <a:p>
            <a:pPr lvl="2"/>
            <a:endParaRPr lang="en-US" b="1" dirty="0"/>
          </a:p>
          <a:p>
            <a:pPr lvl="2"/>
            <a:endParaRPr lang="en-US" b="1" dirty="0"/>
          </a:p>
          <a:p>
            <a:pPr lvl="2"/>
            <a:endParaRPr lang="en-US" b="1" dirty="0"/>
          </a:p>
          <a:p>
            <a:pPr lvl="2"/>
            <a:endParaRPr lang="en-US" b="1" dirty="0"/>
          </a:p>
          <a:p>
            <a:pPr lvl="2"/>
            <a:r>
              <a:rPr lang="en-US" b="1" dirty="0"/>
              <a:t>SPI=0.80 ; CPI=0.72 – (improved from SPI=0.68 ; CPI=0.63)</a:t>
            </a:r>
          </a:p>
          <a:p>
            <a:pPr lvl="2"/>
            <a:endParaRPr lang="en-US" b="1" dirty="0"/>
          </a:p>
          <a:p>
            <a:pPr lvl="2"/>
            <a:r>
              <a:rPr lang="en-US" dirty="0"/>
              <a:t>SV = -$310k </a:t>
            </a:r>
          </a:p>
          <a:p>
            <a:pPr lvl="3"/>
            <a:r>
              <a:rPr lang="en-US" dirty="0"/>
              <a:t>-$90k is due to delays in completion of the Camera Integration Stand. This was previously delayed due to staffing constraints. Staffing remains an issue, but variance is expected to improve in the next few months.</a:t>
            </a:r>
          </a:p>
          <a:p>
            <a:pPr lvl="3"/>
            <a:r>
              <a:rPr lang="en-US" dirty="0"/>
              <a:t>-$220k is due to delays in starting the assembly of the Camera Body with the Back Flange – due to be delivered from IN2P3 in late September 2019.</a:t>
            </a:r>
          </a:p>
          <a:p>
            <a:pPr lvl="3"/>
            <a:endParaRPr lang="en-US" dirty="0"/>
          </a:p>
          <a:p>
            <a:pPr lvl="2"/>
            <a:r>
              <a:rPr lang="en-US" dirty="0"/>
              <a:t>CV=~-$494k </a:t>
            </a:r>
          </a:p>
          <a:p>
            <a:pPr lvl="3"/>
            <a:r>
              <a:rPr lang="en-US" dirty="0"/>
              <a:t>This variance is mainly due to cost overruns associated with the completion of the IR2 Clean Room (this includes finishing construction of the clean room and populating/outfitting the clean room). Also some of this variance is due to cost overruns on the Camera Integration Stand structure.</a:t>
            </a:r>
          </a:p>
          <a:p>
            <a:pPr lvl="4"/>
            <a:r>
              <a:rPr lang="en-US" dirty="0"/>
              <a:t>-$278k of this was substantiated in the Comprehensive Nov 2016 EAC.</a:t>
            </a:r>
          </a:p>
          <a:p>
            <a:pPr lvl="4"/>
            <a:r>
              <a:rPr lang="en-US" dirty="0"/>
              <a:t>-$144k of this was substantiated in the Comprehensive Nov 2017 EAC.</a:t>
            </a:r>
          </a:p>
          <a:p>
            <a:pPr lvl="4"/>
            <a:r>
              <a:rPr lang="en-US" dirty="0"/>
              <a:t>-$90k of this was substantiated in the Comprehensive Nov 2018 EAC.</a:t>
            </a:r>
          </a:p>
          <a:p>
            <a:pPr lvl="3"/>
            <a:r>
              <a:rPr lang="en-US" dirty="0"/>
              <a:t>Note that $62k of the cost variance is due to rate changes and this was also substantiated in the Comprehensive Nov 2018 EAC.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15" y="1035550"/>
            <a:ext cx="7719405" cy="734329"/>
          </a:xfrm>
          <a:prstGeom prst="rect">
            <a:avLst/>
          </a:prstGeom>
        </p:spPr>
      </p:pic>
    </p:spTree>
    <p:extLst>
      <p:ext uri="{BB962C8B-B14F-4D97-AF65-F5344CB8AC3E}">
        <p14:creationId xmlns:p14="http://schemas.microsoft.com/office/powerpoint/2010/main" val="1362017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1D2B6-BF6F-4155-8EFB-265FC10C76D9}"/>
              </a:ext>
            </a:extLst>
          </p:cNvPr>
          <p:cNvSpPr>
            <a:spLocks noGrp="1"/>
          </p:cNvSpPr>
          <p:nvPr>
            <p:ph type="title"/>
          </p:nvPr>
        </p:nvSpPr>
        <p:spPr/>
        <p:txBody>
          <a:bodyPr/>
          <a:lstStyle/>
          <a:p>
            <a:r>
              <a:rPr lang="en-US" dirty="0"/>
              <a:t>I&amp;T Subsystem Estimate to Complete </a:t>
            </a:r>
          </a:p>
        </p:txBody>
      </p:sp>
      <p:sp>
        <p:nvSpPr>
          <p:cNvPr id="3" name="Text Placeholder 2">
            <a:extLst>
              <a:ext uri="{FF2B5EF4-FFF2-40B4-BE49-F238E27FC236}">
                <a16:creationId xmlns:a16="http://schemas.microsoft.com/office/drawing/2014/main" xmlns="" id="{D6AEEE54-BB2B-4D3C-89EF-01EA4F585EFE}"/>
              </a:ext>
            </a:extLst>
          </p:cNvPr>
          <p:cNvSpPr>
            <a:spLocks noGrp="1"/>
          </p:cNvSpPr>
          <p:nvPr>
            <p:ph type="body" idx="1"/>
          </p:nvPr>
        </p:nvSpPr>
        <p:spPr>
          <a:xfrm>
            <a:off x="1314451" y="760810"/>
            <a:ext cx="6572250" cy="667941"/>
          </a:xfrm>
        </p:spPr>
        <p:txBody>
          <a:bodyPr/>
          <a:lstStyle/>
          <a:p>
            <a:r>
              <a:rPr lang="en-US" sz="1350" dirty="0"/>
              <a:t>Comprehensive estimate at completion performed on 10/2018 (performed yearly).</a:t>
            </a:r>
          </a:p>
          <a:p>
            <a:r>
              <a:rPr lang="en-US" sz="1350" dirty="0"/>
              <a:t>Some smaller additional updates were done for individual cost accounts.</a:t>
            </a:r>
          </a:p>
        </p:txBody>
      </p:sp>
      <p:sp>
        <p:nvSpPr>
          <p:cNvPr id="6" name="Text Placeholder 2">
            <a:extLst>
              <a:ext uri="{FF2B5EF4-FFF2-40B4-BE49-F238E27FC236}">
                <a16:creationId xmlns:a16="http://schemas.microsoft.com/office/drawing/2014/main" xmlns="" id="{78B2B930-BD18-481B-ABFE-4CBF064EA421}"/>
              </a:ext>
            </a:extLst>
          </p:cNvPr>
          <p:cNvSpPr txBox="1">
            <a:spLocks/>
          </p:cNvSpPr>
          <p:nvPr/>
        </p:nvSpPr>
        <p:spPr bwMode="auto">
          <a:xfrm>
            <a:off x="1524000" y="3477072"/>
            <a:ext cx="6572250" cy="14287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0" b="1" dirty="0"/>
              <a:t>EAC key drivers:</a:t>
            </a:r>
          </a:p>
          <a:p>
            <a:r>
              <a:rPr lang="en-US" sz="1350" dirty="0"/>
              <a:t>Substantial savings in project management account due to an identified reduction in the total needed Sustained Engineering efforts.</a:t>
            </a:r>
          </a:p>
          <a:p>
            <a:r>
              <a:rPr lang="en-US" sz="1350" dirty="0"/>
              <a:t>Cost over-runs on the IG design and development (3.08.03).</a:t>
            </a:r>
          </a:p>
          <a:p>
            <a:r>
              <a:rPr lang="en-US" sz="1350" dirty="0"/>
              <a:t>Cost over-runs on the Clean Room completion (3.08.04).</a:t>
            </a:r>
          </a:p>
          <a:p>
            <a:pPr marL="0" indent="0">
              <a:buNone/>
            </a:pPr>
            <a:endParaRPr lang="en-US" sz="1350" dirty="0"/>
          </a:p>
          <a:p>
            <a:endParaRPr lang="en-US" sz="13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708" y="1484819"/>
            <a:ext cx="5265835" cy="1812461"/>
          </a:xfrm>
          <a:prstGeom prst="rect">
            <a:avLst/>
          </a:prstGeom>
        </p:spPr>
      </p:pic>
    </p:spTree>
    <p:extLst>
      <p:ext uri="{BB962C8B-B14F-4D97-AF65-F5344CB8AC3E}">
        <p14:creationId xmlns:p14="http://schemas.microsoft.com/office/powerpoint/2010/main" val="2810684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776981-7803-46BE-9123-787CEB6B5312}"/>
              </a:ext>
            </a:extLst>
          </p:cNvPr>
          <p:cNvSpPr>
            <a:spLocks noGrp="1"/>
          </p:cNvSpPr>
          <p:nvPr>
            <p:ph type="title"/>
          </p:nvPr>
        </p:nvSpPr>
        <p:spPr/>
        <p:txBody>
          <a:bodyPr/>
          <a:lstStyle/>
          <a:p>
            <a:r>
              <a:rPr lang="en-US" dirty="0"/>
              <a:t>I&amp;T Summary Schedule</a:t>
            </a:r>
          </a:p>
        </p:txBody>
      </p:sp>
      <p:pic>
        <p:nvPicPr>
          <p:cNvPr id="3" name="Picture 2">
            <a:extLst>
              <a:ext uri="{FF2B5EF4-FFF2-40B4-BE49-F238E27FC236}">
                <a16:creationId xmlns:a16="http://schemas.microsoft.com/office/drawing/2014/main" xmlns="" id="{EC306ABE-D055-452F-97E0-0B07DE677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730665"/>
            <a:ext cx="6189112" cy="4011020"/>
          </a:xfrm>
          <a:prstGeom prst="rect">
            <a:avLst/>
          </a:prstGeom>
        </p:spPr>
      </p:pic>
    </p:spTree>
    <p:extLst>
      <p:ext uri="{BB962C8B-B14F-4D97-AF65-F5344CB8AC3E}">
        <p14:creationId xmlns:p14="http://schemas.microsoft.com/office/powerpoint/2010/main" val="21995036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00" y="152235"/>
            <a:ext cx="6874495" cy="417910"/>
          </a:xfrm>
        </p:spPr>
        <p:txBody>
          <a:bodyPr/>
          <a:lstStyle/>
          <a:p>
            <a:r>
              <a:rPr lang="en-US" dirty="0"/>
              <a:t>Upcoming Milestones – 12 Month Look Ahead</a:t>
            </a:r>
            <a:endParaRPr lang="en-US"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55" y="971550"/>
            <a:ext cx="7304290" cy="3159436"/>
          </a:xfrm>
          <a:prstGeom prst="rect">
            <a:avLst/>
          </a:prstGeom>
        </p:spPr>
      </p:pic>
    </p:spTree>
    <p:extLst>
      <p:ext uri="{BB962C8B-B14F-4D97-AF65-F5344CB8AC3E}">
        <p14:creationId xmlns:p14="http://schemas.microsoft.com/office/powerpoint/2010/main" val="982229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 Scope Overview</a:t>
            </a:r>
          </a:p>
        </p:txBody>
      </p:sp>
      <p:sp>
        <p:nvSpPr>
          <p:cNvPr id="3" name="Text Placeholder 2"/>
          <p:cNvSpPr>
            <a:spLocks noGrp="1"/>
          </p:cNvSpPr>
          <p:nvPr>
            <p:ph type="body" idx="1"/>
          </p:nvPr>
        </p:nvSpPr>
        <p:spPr/>
        <p:txBody>
          <a:bodyPr/>
          <a:lstStyle/>
          <a:p>
            <a:r>
              <a:rPr lang="en-US" sz="2000" dirty="0"/>
              <a:t>L3 WBS with the “key” deliverables identified.</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majority of the actual effort for the final LSST Camera assembly and testing takes place in the following WBS elements:</a:t>
            </a:r>
          </a:p>
          <a:p>
            <a:pPr lvl="2"/>
            <a:r>
              <a:rPr lang="en-US" sz="1800" dirty="0"/>
              <a:t>3.08.03 – Integrated Cryostat.</a:t>
            </a:r>
          </a:p>
          <a:p>
            <a:pPr lvl="2"/>
            <a:r>
              <a:rPr lang="en-US" sz="1800" dirty="0"/>
              <a:t>3.08.04 – Integrated Camera.</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2349" y="1276350"/>
            <a:ext cx="7357484" cy="182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761085" y="2379725"/>
            <a:ext cx="1036935" cy="228600"/>
          </a:xfrm>
          <a:prstGeom prst="roundRect">
            <a:avLst/>
          </a:prstGeom>
          <a:solidFill>
            <a:srgbClr val="FF0000">
              <a:alpha val="10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825862" y="2787680"/>
            <a:ext cx="1066800" cy="228600"/>
          </a:xfrm>
          <a:prstGeom prst="roundRect">
            <a:avLst/>
          </a:prstGeom>
          <a:solidFill>
            <a:srgbClr val="FF0000">
              <a:alpha val="10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94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6998726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type="body" idx="1"/>
          </p:nvPr>
        </p:nvSpPr>
        <p:spPr/>
        <p:txBody>
          <a:bodyPr>
            <a:normAutofit fontScale="85000" lnSpcReduction="10000"/>
          </a:bodyPr>
          <a:lstStyle/>
          <a:p>
            <a:r>
              <a:rPr lang="en-US" sz="2000" dirty="0"/>
              <a:t>An experienced team has been assembled to integrate and test all of the Camera Subsystem deliverables.</a:t>
            </a:r>
          </a:p>
          <a:p>
            <a:r>
              <a:rPr lang="en-US" sz="2000" dirty="0"/>
              <a:t>All of the higher-level I&amp;T flow sequences have been methodically developed.</a:t>
            </a:r>
          </a:p>
          <a:p>
            <a:r>
              <a:rPr lang="en-US" sz="2000" dirty="0"/>
              <a:t>All large procurements are complete.</a:t>
            </a:r>
          </a:p>
          <a:p>
            <a:r>
              <a:rPr lang="en-US" sz="2000" dirty="0"/>
              <a:t>The development of all I&amp;T support and handling equipment has been completed or is in the final stages of completion.</a:t>
            </a:r>
          </a:p>
          <a:p>
            <a:r>
              <a:rPr lang="en-US" sz="2000" dirty="0"/>
              <a:t>All of the I&amp;T verification activities have been well planned, and the appropriate hardware prototypes have been completed.</a:t>
            </a:r>
          </a:p>
          <a:p>
            <a:r>
              <a:rPr lang="en-US" sz="2000" dirty="0"/>
              <a:t>Risks have been identified and are being actively managed.</a:t>
            </a:r>
          </a:p>
          <a:p>
            <a:r>
              <a:rPr lang="en-US" sz="2000" dirty="0"/>
              <a:t>Hazards are being actively managed. Hazards that are inherited from the other subsystems are being tracked and reviewed for commissioning and operation planning.</a:t>
            </a:r>
          </a:p>
          <a:p>
            <a:r>
              <a:rPr lang="en-US" sz="2000" dirty="0"/>
              <a:t>Budget and schedule are being managed and are consistent with project guidelines.</a:t>
            </a:r>
          </a:p>
          <a:p>
            <a:endParaRPr lang="en-US" sz="2000" dirty="0"/>
          </a:p>
          <a:p>
            <a:r>
              <a:rPr lang="en-US" sz="2000" dirty="0"/>
              <a:t>“</a:t>
            </a:r>
            <a:r>
              <a:rPr lang="en-US" sz="2000" i="1" dirty="0"/>
              <a:t>I&amp;T is fully prepared to integrate and test the LSST Camera as designed</a:t>
            </a:r>
            <a:r>
              <a:rPr lang="en-US" sz="2000" dirty="0"/>
              <a:t>”.</a:t>
            </a:r>
          </a:p>
          <a:p>
            <a:endParaRPr lang="en-US" sz="2000" dirty="0"/>
          </a:p>
          <a:p>
            <a:endParaRPr lang="en-US" sz="2000" dirty="0"/>
          </a:p>
          <a:p>
            <a:endParaRPr lang="en-US" sz="2000" dirty="0"/>
          </a:p>
          <a:p>
            <a:endParaRPr lang="en-US" sz="3600" dirty="0"/>
          </a:p>
        </p:txBody>
      </p:sp>
    </p:spTree>
    <p:extLst>
      <p:ext uri="{BB962C8B-B14F-4D97-AF65-F5344CB8AC3E}">
        <p14:creationId xmlns:p14="http://schemas.microsoft.com/office/powerpoint/2010/main" val="23923059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Supporting Material – Key Documents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I&amp;T Key Documents</a:t>
            </a:r>
            <a:endParaRPr lang="en-US" dirty="0">
              <a:solidFill>
                <a:srgbClr val="FF0000"/>
              </a:solidFill>
            </a:endParaRPr>
          </a:p>
        </p:txBody>
      </p:sp>
      <p:sp>
        <p:nvSpPr>
          <p:cNvPr id="6" name="Text Placeholder 5"/>
          <p:cNvSpPr>
            <a:spLocks noGrp="1"/>
          </p:cNvSpPr>
          <p:nvPr>
            <p:ph type="body" idx="4294967295"/>
          </p:nvPr>
        </p:nvSpPr>
        <p:spPr>
          <a:xfrm>
            <a:off x="457200" y="760810"/>
            <a:ext cx="8305800" cy="3982640"/>
          </a:xfrm>
          <a:prstGeom prst="rect">
            <a:avLst/>
          </a:prstGeom>
        </p:spPr>
        <p:txBody>
          <a:bodyPr/>
          <a:lstStyle/>
          <a:p>
            <a:r>
              <a:rPr lang="en-US" sz="1600" b="1" dirty="0"/>
              <a:t>I&amp;T Documents are Available on “Additional Docs” Tab in Confluence.</a:t>
            </a:r>
          </a:p>
          <a:p>
            <a:r>
              <a:rPr lang="en-US" sz="1600" b="1" dirty="0"/>
              <a:t>Key Documents &amp; Reviews for the I&amp;T subsystem can be found at:</a:t>
            </a:r>
          </a:p>
          <a:p>
            <a:pPr lvl="1"/>
            <a:r>
              <a:rPr lang="en-US" sz="1600" dirty="0">
                <a:hlinkClick r:id="rId3"/>
              </a:rPr>
              <a:t>https://confluence.slac.stanford.edu/display/LSSTCAMREV/Home</a:t>
            </a:r>
            <a:endParaRPr lang="en-US" sz="1600" dirty="0"/>
          </a:p>
          <a:p>
            <a:pPr lvl="1"/>
            <a:r>
              <a:rPr lang="en-US" sz="1600" dirty="0"/>
              <a:t>Contact the Camera point of contact for access.</a:t>
            </a:r>
          </a:p>
          <a:p>
            <a:r>
              <a:rPr lang="en-US" sz="1600" b="1" dirty="0"/>
              <a:t>This site contains:</a:t>
            </a:r>
          </a:p>
          <a:p>
            <a:pPr lvl="1"/>
            <a:r>
              <a:rPr lang="en-US" sz="1200" dirty="0"/>
              <a:t>Project Documents</a:t>
            </a:r>
          </a:p>
          <a:p>
            <a:pPr lvl="1"/>
            <a:r>
              <a:rPr lang="en-US" sz="1200" dirty="0"/>
              <a:t>Design and Allocated Baseline Documents</a:t>
            </a:r>
          </a:p>
          <a:p>
            <a:pPr lvl="2"/>
            <a:r>
              <a:rPr lang="en-US" sz="1200" dirty="0"/>
              <a:t>Specifications</a:t>
            </a:r>
          </a:p>
          <a:p>
            <a:pPr lvl="2"/>
            <a:r>
              <a:rPr lang="en-US" sz="1200" dirty="0" err="1"/>
              <a:t>ICDs</a:t>
            </a:r>
            <a:endParaRPr lang="en-US" sz="1200" dirty="0"/>
          </a:p>
          <a:p>
            <a:pPr lvl="2"/>
            <a:r>
              <a:rPr lang="en-US" sz="1200" dirty="0"/>
              <a:t>Design Documents</a:t>
            </a:r>
          </a:p>
          <a:p>
            <a:pPr lvl="1"/>
            <a:r>
              <a:rPr lang="en-US" sz="1200" dirty="0"/>
              <a:t>Cost and Schedule Baseline</a:t>
            </a:r>
          </a:p>
          <a:p>
            <a:pPr lvl="1"/>
            <a:r>
              <a:rPr lang="en-US" sz="1200" dirty="0"/>
              <a:t>Design Reviews &amp; Relevant Presentations</a:t>
            </a:r>
          </a:p>
          <a:p>
            <a:pPr lvl="2"/>
            <a:r>
              <a:rPr lang="en-US" sz="1200" dirty="0"/>
              <a:t>Preliminary Design Review</a:t>
            </a:r>
          </a:p>
          <a:p>
            <a:pPr lvl="2"/>
            <a:r>
              <a:rPr lang="en-US" sz="1200" dirty="0"/>
              <a:t>Other reviews</a:t>
            </a:r>
          </a:p>
          <a:p>
            <a:pPr lvl="1"/>
            <a:r>
              <a:rPr lang="en-US" sz="1200" dirty="0"/>
              <a:t>Focused Topics</a:t>
            </a:r>
          </a:p>
        </p:txBody>
      </p:sp>
    </p:spTree>
    <p:extLst>
      <p:ext uri="{BB962C8B-B14F-4D97-AF65-F5344CB8AC3E}">
        <p14:creationId xmlns:p14="http://schemas.microsoft.com/office/powerpoint/2010/main" val="582458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Supporting Material – Past Reviews</a:t>
            </a:r>
          </a:p>
        </p:txBody>
      </p:sp>
    </p:spTree>
    <p:extLst>
      <p:ext uri="{BB962C8B-B14F-4D97-AF65-F5344CB8AC3E}">
        <p14:creationId xmlns:p14="http://schemas.microsoft.com/office/powerpoint/2010/main" val="41883330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to Past NSF/DOE Status Review</a:t>
            </a:r>
          </a:p>
        </p:txBody>
      </p:sp>
      <p:sp>
        <p:nvSpPr>
          <p:cNvPr id="3" name="Content Placeholder 2"/>
          <p:cNvSpPr>
            <a:spLocks noGrp="1"/>
          </p:cNvSpPr>
          <p:nvPr>
            <p:ph type="body" idx="1"/>
          </p:nvPr>
        </p:nvSpPr>
        <p:spPr/>
        <p:txBody>
          <a:bodyPr/>
          <a:lstStyle/>
          <a:p>
            <a:r>
              <a:rPr lang="en-US" dirty="0"/>
              <a:t>No I&amp;T Subsystem specific recommendations.</a:t>
            </a:r>
          </a:p>
        </p:txBody>
      </p:sp>
    </p:spTree>
    <p:extLst>
      <p:ext uri="{BB962C8B-B14F-4D97-AF65-F5344CB8AC3E}">
        <p14:creationId xmlns:p14="http://schemas.microsoft.com/office/powerpoint/2010/main" val="741016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EB526D-7217-4378-97F8-4DECE78DE477}"/>
              </a:ext>
            </a:extLst>
          </p:cNvPr>
          <p:cNvSpPr>
            <a:spLocks noGrp="1"/>
          </p:cNvSpPr>
          <p:nvPr>
            <p:ph type="title"/>
          </p:nvPr>
        </p:nvSpPr>
        <p:spPr/>
        <p:txBody>
          <a:bodyPr/>
          <a:lstStyle/>
          <a:p>
            <a:r>
              <a:rPr lang="en-US" dirty="0"/>
              <a:t>I&amp;T Past Review Responses</a:t>
            </a:r>
          </a:p>
        </p:txBody>
      </p:sp>
      <p:sp>
        <p:nvSpPr>
          <p:cNvPr id="3" name="Text Placeholder 2">
            <a:extLst>
              <a:ext uri="{FF2B5EF4-FFF2-40B4-BE49-F238E27FC236}">
                <a16:creationId xmlns:a16="http://schemas.microsoft.com/office/drawing/2014/main" xmlns="" id="{F24B6035-B6F0-43F9-8773-13D07BF72214}"/>
              </a:ext>
            </a:extLst>
          </p:cNvPr>
          <p:cNvSpPr>
            <a:spLocks noGrp="1"/>
          </p:cNvSpPr>
          <p:nvPr>
            <p:ph type="body" idx="1"/>
          </p:nvPr>
        </p:nvSpPr>
        <p:spPr>
          <a:xfrm>
            <a:off x="457200" y="760809"/>
            <a:ext cx="8229601" cy="4120753"/>
          </a:xfrm>
        </p:spPr>
        <p:txBody>
          <a:bodyPr>
            <a:normAutofit fontScale="77500" lnSpcReduction="20000"/>
          </a:bodyPr>
          <a:lstStyle/>
          <a:p>
            <a:pPr marL="0" indent="0">
              <a:buNone/>
            </a:pPr>
            <a:r>
              <a:rPr lang="en-US" dirty="0"/>
              <a:t>	There has been 1 major review with the I&amp;T subsystem in the past year – the combined Integration Gantry TRR / BOT TRR / Cryostat IRR. All action items from this June 2018 review have been addressed:</a:t>
            </a:r>
          </a:p>
          <a:p>
            <a:endParaRPr lang="en-US" dirty="0"/>
          </a:p>
          <a:p>
            <a:r>
              <a:rPr lang="en-US" dirty="0"/>
              <a:t>Cryostat I&amp;T Integration Readiness Review (June 2018):</a:t>
            </a:r>
          </a:p>
          <a:p>
            <a:pPr lvl="2"/>
            <a:r>
              <a:rPr lang="en-US" sz="1900" dirty="0"/>
              <a:t>Completed lift cart proof test and validation testing.</a:t>
            </a:r>
          </a:p>
          <a:p>
            <a:pPr lvl="2"/>
            <a:r>
              <a:rPr lang="en-US" sz="1900" dirty="0"/>
              <a:t>Completed RGA and procedure validation testing of Fe55 ring.</a:t>
            </a:r>
          </a:p>
          <a:p>
            <a:pPr lvl="2"/>
            <a:r>
              <a:rPr lang="en-US" sz="1900" dirty="0"/>
              <a:t>Completed seismic analysis of Quad Box support stand.</a:t>
            </a:r>
          </a:p>
          <a:p>
            <a:pPr lvl="2"/>
            <a:r>
              <a:rPr lang="en-US" sz="1900" dirty="0"/>
              <a:t>Updated integration gantry hazards and mitigations.</a:t>
            </a:r>
          </a:p>
          <a:p>
            <a:pPr lvl="2"/>
            <a:r>
              <a:rPr lang="en-US" sz="1900" dirty="0"/>
              <a:t>Designed specialized tools to hold fasteners.</a:t>
            </a:r>
          </a:p>
          <a:p>
            <a:pPr lvl="2"/>
            <a:r>
              <a:rPr lang="en-US" sz="1900" dirty="0"/>
              <a:t>Completed plans for testing and retro-fit of RTMs to address de-integration problems.</a:t>
            </a:r>
          </a:p>
          <a:p>
            <a:pPr lvl="2"/>
            <a:r>
              <a:rPr lang="en-US" sz="1900" dirty="0"/>
              <a:t>Developed standardized gantry motion protocols for each bay.</a:t>
            </a:r>
          </a:p>
          <a:p>
            <a:pPr lvl="2"/>
            <a:r>
              <a:rPr lang="en-US" sz="1900" dirty="0"/>
              <a:t>Held 2 follow-on hold point pre-start reviews to confirm that all tier 1 and tier 2 RFAs have been closed.</a:t>
            </a:r>
          </a:p>
          <a:p>
            <a:pPr lvl="2"/>
            <a:r>
              <a:rPr lang="en-US" sz="1900" dirty="0"/>
              <a:t>Defined and documented the process for I&amp;T utilization of "paper" travelers and eTravelers.</a:t>
            </a:r>
          </a:p>
          <a:p>
            <a:pPr lvl="2"/>
            <a:r>
              <a:rPr lang="en-US" sz="1900" dirty="0"/>
              <a:t>Developed list of qualified, trained personnel to handle critical hardware and equipment.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1328737"/>
            <a:ext cx="2425700" cy="60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98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Supporting Material – BCR / EAC Details</a:t>
            </a:r>
          </a:p>
        </p:txBody>
      </p:sp>
    </p:spTree>
    <p:extLst>
      <p:ext uri="{BB962C8B-B14F-4D97-AF65-F5344CB8AC3E}">
        <p14:creationId xmlns:p14="http://schemas.microsoft.com/office/powerpoint/2010/main" val="142297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1" y="107157"/>
            <a:ext cx="5957887" cy="417910"/>
          </a:xfrm>
        </p:spPr>
        <p:txBody>
          <a:bodyPr/>
          <a:lstStyle/>
          <a:p>
            <a:r>
              <a:rPr lang="en-US" dirty="0"/>
              <a:t>3.08.01: I&amp;T Management – BCR/EAC Trail</a:t>
            </a:r>
          </a:p>
        </p:txBody>
      </p:sp>
      <p:sp>
        <p:nvSpPr>
          <p:cNvPr id="3" name="Text Placeholder 2"/>
          <p:cNvSpPr>
            <a:spLocks noGrp="1"/>
          </p:cNvSpPr>
          <p:nvPr>
            <p:ph type="body" idx="1"/>
          </p:nvPr>
        </p:nvSpPr>
        <p:spPr>
          <a:xfrm>
            <a:off x="457200" y="760809"/>
            <a:ext cx="8229601" cy="4154091"/>
          </a:xfrm>
        </p:spPr>
        <p:txBody>
          <a:bodyPr>
            <a:normAutofit fontScale="62500" lnSpcReduction="20000"/>
          </a:bodyPr>
          <a:lstStyle/>
          <a:p>
            <a:pPr marL="0" indent="0">
              <a:buNone/>
            </a:pPr>
            <a:r>
              <a:rPr lang="en-US" b="1" u="sng" dirty="0"/>
              <a:t>BAC = $3 574 k ----- </a:t>
            </a:r>
            <a:r>
              <a:rPr lang="el-GR" b="1" u="sng" dirty="0"/>
              <a:t>Δ</a:t>
            </a:r>
            <a:r>
              <a:rPr lang="en-US" b="1" u="sng" dirty="0"/>
              <a:t>BAC = +$508k (From PMB Start)</a:t>
            </a:r>
          </a:p>
          <a:p>
            <a:r>
              <a:rPr lang="en-US" dirty="0"/>
              <a:t>The major contributors to this total are: </a:t>
            </a:r>
          </a:p>
          <a:p>
            <a:pPr lvl="1"/>
            <a:r>
              <a:rPr lang="en-US" b="1" dirty="0"/>
              <a:t>$113k </a:t>
            </a:r>
            <a:r>
              <a:rPr lang="en-US" dirty="0"/>
              <a:t>- BCR-023: I&amp;T Replan (Feb 2016) - see slide #45 - #47.</a:t>
            </a:r>
          </a:p>
          <a:p>
            <a:pPr lvl="1"/>
            <a:r>
              <a:rPr lang="en-US" b="1" dirty="0"/>
              <a:t>$149k</a:t>
            </a:r>
            <a:r>
              <a:rPr lang="en-US" dirty="0"/>
              <a:t> - BCR-075: Standing Army updates.</a:t>
            </a:r>
          </a:p>
          <a:p>
            <a:pPr lvl="1"/>
            <a:r>
              <a:rPr lang="en-US" b="1" dirty="0"/>
              <a:t>$68k </a:t>
            </a:r>
            <a:r>
              <a:rPr lang="en-US" dirty="0"/>
              <a:t>- BCR-077: Standing Army updates (missed in BCR-075).</a:t>
            </a:r>
          </a:p>
          <a:p>
            <a:pPr lvl="1"/>
            <a:r>
              <a:rPr lang="en-US" b="1" dirty="0"/>
              <a:t>$32k </a:t>
            </a:r>
            <a:r>
              <a:rPr lang="en-US" dirty="0"/>
              <a:t>– BCR-080: Additional Scientific Intern Support</a:t>
            </a:r>
          </a:p>
          <a:p>
            <a:pPr lvl="1"/>
            <a:r>
              <a:rPr lang="en-US" b="1" dirty="0"/>
              <a:t>$121k </a:t>
            </a:r>
            <a:r>
              <a:rPr lang="en-US" dirty="0"/>
              <a:t>- BCR-086: RTM Remediation Replan.</a:t>
            </a:r>
          </a:p>
          <a:p>
            <a:pPr lvl="1"/>
            <a:endParaRPr lang="en-US" dirty="0"/>
          </a:p>
          <a:p>
            <a:pPr marL="0" indent="0">
              <a:buNone/>
            </a:pPr>
            <a:r>
              <a:rPr lang="en-US" b="1" u="sng" dirty="0"/>
              <a:t>EAC = $3 435 k ----- Predicted VAC = +$139k</a:t>
            </a:r>
          </a:p>
          <a:p>
            <a:r>
              <a:rPr lang="en-US" dirty="0"/>
              <a:t>EAC-014: FY17 Comprehensive EAC Update (-</a:t>
            </a:r>
            <a:r>
              <a:rPr lang="en-US" b="1" dirty="0"/>
              <a:t>$30K</a:t>
            </a:r>
            <a:r>
              <a:rPr lang="en-US" dirty="0"/>
              <a:t>).</a:t>
            </a:r>
          </a:p>
          <a:p>
            <a:pPr lvl="3"/>
            <a:r>
              <a:rPr lang="en-US" dirty="0"/>
              <a:t>Costs associated with multiple additional reviews and 2016 I&amp;T Re-plan efforts.</a:t>
            </a:r>
          </a:p>
          <a:p>
            <a:r>
              <a:rPr lang="en-US" dirty="0"/>
              <a:t>EAC-021a: FY18 Comprehensive EAC Update (</a:t>
            </a:r>
            <a:r>
              <a:rPr lang="en-US" b="1" dirty="0"/>
              <a:t>+$253k</a:t>
            </a:r>
            <a:r>
              <a:rPr lang="en-US" dirty="0"/>
              <a:t>).</a:t>
            </a:r>
          </a:p>
          <a:p>
            <a:pPr lvl="3"/>
            <a:r>
              <a:rPr lang="en-US" dirty="0"/>
              <a:t>+$58k overruns in management effort (increase from 40% to 50% level).</a:t>
            </a:r>
          </a:p>
          <a:p>
            <a:pPr lvl="3"/>
            <a:r>
              <a:rPr lang="en-US" dirty="0"/>
              <a:t>-$327k reduction due to reduced levels of Sustained Engineering.</a:t>
            </a:r>
          </a:p>
          <a:p>
            <a:pPr lvl="3"/>
            <a:r>
              <a:rPr lang="en-US" dirty="0"/>
              <a:t>$16k due to project wide rate changes and previous overruns. </a:t>
            </a:r>
          </a:p>
          <a:p>
            <a:r>
              <a:rPr lang="en-US" dirty="0"/>
              <a:t>EAC-033: FY19 Comprehensive EAC Update (-</a:t>
            </a:r>
            <a:r>
              <a:rPr lang="en-US" b="1" dirty="0"/>
              <a:t>$30k</a:t>
            </a:r>
            <a:r>
              <a:rPr lang="en-US" dirty="0"/>
              <a:t>).</a:t>
            </a:r>
          </a:p>
          <a:p>
            <a:pPr lvl="3"/>
            <a:r>
              <a:rPr lang="en-US" dirty="0"/>
              <a:t>Costs associated 2 month project extension </a:t>
            </a:r>
          </a:p>
          <a:p>
            <a:r>
              <a:rPr lang="en-US" dirty="0"/>
              <a:t>EAC-029: Labor overruns due to management effort over the allocated 50% FTE (-</a:t>
            </a:r>
            <a:r>
              <a:rPr lang="en-US" b="1" dirty="0"/>
              <a:t>$115k</a:t>
            </a:r>
            <a:r>
              <a:rPr lang="en-US" dirty="0"/>
              <a:t>).</a:t>
            </a:r>
          </a:p>
          <a:p>
            <a:r>
              <a:rPr lang="en-US" dirty="0"/>
              <a:t>EAC-039: Efficiencies in use of Clean Room manager and savings in travel (</a:t>
            </a:r>
            <a:r>
              <a:rPr lang="en-US" b="1" dirty="0"/>
              <a:t>+$66k</a:t>
            </a:r>
            <a:r>
              <a:rPr lang="en-US" dirty="0"/>
              <a:t>).	</a:t>
            </a:r>
          </a:p>
          <a:p>
            <a:endParaRPr lang="en-US" dirty="0"/>
          </a:p>
        </p:txBody>
      </p:sp>
    </p:spTree>
    <p:extLst>
      <p:ext uri="{BB962C8B-B14F-4D97-AF65-F5344CB8AC3E}">
        <p14:creationId xmlns:p14="http://schemas.microsoft.com/office/powerpoint/2010/main" val="3056482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1" y="107157"/>
            <a:ext cx="5957887" cy="417910"/>
          </a:xfrm>
        </p:spPr>
        <p:txBody>
          <a:bodyPr/>
          <a:lstStyle/>
          <a:p>
            <a:r>
              <a:rPr lang="en-US" dirty="0"/>
              <a:t>3.08.01: I&amp;T Management – BCR/EAC Trail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580" y="633599"/>
            <a:ext cx="6288409" cy="4212803"/>
          </a:xfrm>
          <a:prstGeom prst="rect">
            <a:avLst/>
          </a:prstGeom>
        </p:spPr>
      </p:pic>
      <p:sp>
        <p:nvSpPr>
          <p:cNvPr id="5" name="Rounded Rectangle 4"/>
          <p:cNvSpPr/>
          <p:nvPr/>
        </p:nvSpPr>
        <p:spPr>
          <a:xfrm>
            <a:off x="7216939" y="1927053"/>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691150" y="171407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7216939" y="1189170"/>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216939" y="2974921"/>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7216939" y="3289246"/>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7216939" y="4651321"/>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7216939" y="4013145"/>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7216939" y="4222696"/>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7216939" y="171407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6674987" y="256687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7216939" y="2566752"/>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674987" y="2663072"/>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7216939" y="2664329"/>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7216939" y="4361418"/>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6638763" y="380957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6638763" y="393145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7153112" y="3695278"/>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638763" y="4438228"/>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7216939" y="411259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6645870" y="410795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216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I&amp;T Subsystem – Scope Breakdown</a:t>
            </a:r>
          </a:p>
        </p:txBody>
      </p:sp>
      <p:sp>
        <p:nvSpPr>
          <p:cNvPr id="3" name="Text Placeholder 2"/>
          <p:cNvSpPr>
            <a:spLocks noGrp="1"/>
          </p:cNvSpPr>
          <p:nvPr>
            <p:ph type="body" idx="1"/>
          </p:nvPr>
        </p:nvSpPr>
        <p:spPr/>
        <p:txBody>
          <a:bodyPr/>
          <a:lstStyle/>
          <a:p>
            <a:r>
              <a:rPr lang="en-US" sz="2000" dirty="0"/>
              <a:t>L3 WBS broken down by cost for reference.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54369" y="1185862"/>
            <a:ext cx="4818177"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1654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15" y="107157"/>
            <a:ext cx="6482773" cy="417910"/>
          </a:xfrm>
        </p:spPr>
        <p:txBody>
          <a:bodyPr/>
          <a:lstStyle/>
          <a:p>
            <a:r>
              <a:rPr lang="en-US" dirty="0"/>
              <a:t>3.08.02: Verification Test Systems – BCR/EAC Trail</a:t>
            </a:r>
          </a:p>
        </p:txBody>
      </p:sp>
      <p:sp>
        <p:nvSpPr>
          <p:cNvPr id="3" name="Text Placeholder 2"/>
          <p:cNvSpPr>
            <a:spLocks noGrp="1"/>
          </p:cNvSpPr>
          <p:nvPr>
            <p:ph type="body" idx="1"/>
          </p:nvPr>
        </p:nvSpPr>
        <p:spPr>
          <a:xfrm>
            <a:off x="457200" y="689905"/>
            <a:ext cx="8229601" cy="4224995"/>
          </a:xfrm>
        </p:spPr>
        <p:txBody>
          <a:bodyPr>
            <a:normAutofit fontScale="55000" lnSpcReduction="20000"/>
          </a:bodyPr>
          <a:lstStyle/>
          <a:p>
            <a:pPr marL="0" indent="0">
              <a:buNone/>
            </a:pPr>
            <a:r>
              <a:rPr lang="en-US" b="1" u="sng" dirty="0"/>
              <a:t>BAC = $2 887 k ----- </a:t>
            </a:r>
            <a:r>
              <a:rPr lang="el-GR" b="1" u="sng" dirty="0"/>
              <a:t>Δ</a:t>
            </a:r>
            <a:r>
              <a:rPr lang="en-US" b="1" u="sng" dirty="0"/>
              <a:t>BAC = +$96k (From PMB Start)</a:t>
            </a:r>
          </a:p>
          <a:p>
            <a:r>
              <a:rPr lang="en-US" dirty="0"/>
              <a:t>The major contributors to this total are: </a:t>
            </a:r>
          </a:p>
          <a:p>
            <a:pPr lvl="1"/>
            <a:r>
              <a:rPr lang="en-US" b="1" dirty="0"/>
              <a:t>$235k </a:t>
            </a:r>
            <a:r>
              <a:rPr lang="en-US" dirty="0"/>
              <a:t>- BCR-023: I&amp;T Replan (Feb 2016) - see slide #45 - #47.</a:t>
            </a:r>
          </a:p>
          <a:p>
            <a:pPr lvl="1"/>
            <a:r>
              <a:rPr lang="en-US" b="1" dirty="0"/>
              <a:t>-$264k</a:t>
            </a:r>
            <a:r>
              <a:rPr lang="en-US" dirty="0"/>
              <a:t> - BCR-28, BCR-33, BCR-34: Use of previously developed TSx Science Raft Test Systems from BNL.</a:t>
            </a:r>
          </a:p>
          <a:p>
            <a:pPr lvl="1"/>
            <a:r>
              <a:rPr lang="en-US" b="1" dirty="0"/>
              <a:t>-$51k </a:t>
            </a:r>
            <a:r>
              <a:rPr lang="en-US" dirty="0"/>
              <a:t>- BCR-039: LSST Camera Reorganization – the reclassification of ME effort.</a:t>
            </a:r>
          </a:p>
          <a:p>
            <a:pPr lvl="1"/>
            <a:r>
              <a:rPr lang="en-US" b="1" dirty="0"/>
              <a:t>$23k </a:t>
            </a:r>
            <a:r>
              <a:rPr lang="en-US" dirty="0"/>
              <a:t>– BCR-051: Missing scope (Leak Cart and a TS-6 for raft disassembly/re-assembly at SLAC).</a:t>
            </a:r>
          </a:p>
          <a:p>
            <a:pPr lvl="1"/>
            <a:r>
              <a:rPr lang="en-US" b="1" dirty="0"/>
              <a:t>$33k </a:t>
            </a:r>
            <a:r>
              <a:rPr lang="en-US" dirty="0"/>
              <a:t>- BCR-070: Augmented BOT testing processes.</a:t>
            </a:r>
          </a:p>
          <a:p>
            <a:pPr lvl="1"/>
            <a:r>
              <a:rPr lang="en-US" b="1" dirty="0"/>
              <a:t>$25k </a:t>
            </a:r>
            <a:r>
              <a:rPr lang="en-US" dirty="0"/>
              <a:t>- BCR-072: Upgrade of ETU#1 REB4 boards to REB5 boards.</a:t>
            </a:r>
          </a:p>
          <a:p>
            <a:pPr lvl="1"/>
            <a:r>
              <a:rPr lang="en-US" b="1" dirty="0"/>
              <a:t>$25k </a:t>
            </a:r>
            <a:r>
              <a:rPr lang="en-US" dirty="0"/>
              <a:t>- BCR-076: Servicing and Maintenance of both TS7 refrigerant systems.</a:t>
            </a:r>
          </a:p>
          <a:p>
            <a:pPr marL="457200" lvl="1" indent="0">
              <a:buNone/>
            </a:pPr>
            <a:endParaRPr lang="en-US" dirty="0"/>
          </a:p>
          <a:p>
            <a:pPr marL="0" indent="0">
              <a:buNone/>
            </a:pPr>
            <a:r>
              <a:rPr lang="en-US" b="1" u="sng" dirty="0"/>
              <a:t>EAC = $3 020 k ----- Predicted VAC = -$134k</a:t>
            </a:r>
          </a:p>
          <a:p>
            <a:r>
              <a:rPr lang="en-US" dirty="0"/>
              <a:t>EAC-002: Apr 2015 EAC Update (</a:t>
            </a:r>
            <a:r>
              <a:rPr lang="en-US" b="1" dirty="0"/>
              <a:t>+$99K</a:t>
            </a:r>
            <a:r>
              <a:rPr lang="en-US" dirty="0"/>
              <a:t>).</a:t>
            </a:r>
          </a:p>
          <a:p>
            <a:pPr lvl="3"/>
            <a:r>
              <a:rPr lang="en-US" dirty="0"/>
              <a:t>Returned due to removal of Camera final integrated image quality testing efforts.</a:t>
            </a:r>
          </a:p>
          <a:p>
            <a:r>
              <a:rPr lang="en-US" dirty="0"/>
              <a:t>EAC-014: FY17 Comprehensive EAC Update (</a:t>
            </a:r>
            <a:r>
              <a:rPr lang="en-US" b="1" dirty="0"/>
              <a:t>+$92K</a:t>
            </a:r>
            <a:r>
              <a:rPr lang="en-US" dirty="0"/>
              <a:t>).</a:t>
            </a:r>
          </a:p>
          <a:p>
            <a:pPr lvl="3"/>
            <a:r>
              <a:rPr lang="en-US" dirty="0"/>
              <a:t>Returned due to saving on Junior Mechanical Engineer salary.</a:t>
            </a:r>
          </a:p>
          <a:p>
            <a:r>
              <a:rPr lang="en-US" dirty="0"/>
              <a:t>EAC-021a: FY18 Comprehensive EAC Update (</a:t>
            </a:r>
            <a:r>
              <a:rPr lang="en-US" b="1" dirty="0"/>
              <a:t>-$269k</a:t>
            </a:r>
            <a:r>
              <a:rPr lang="en-US" dirty="0"/>
              <a:t>).</a:t>
            </a:r>
          </a:p>
          <a:p>
            <a:pPr lvl="3"/>
            <a:r>
              <a:rPr lang="en-US" dirty="0"/>
              <a:t>Due to increased efforts/costs related to the BOT development and the Cryostat Mock-up.</a:t>
            </a:r>
          </a:p>
          <a:p>
            <a:r>
              <a:rPr lang="en-US" dirty="0"/>
              <a:t>EAC-023: Correction of accounting error in previously processed BCR-070. (</a:t>
            </a:r>
            <a:r>
              <a:rPr lang="en-US" b="1" dirty="0"/>
              <a:t>+$30k</a:t>
            </a:r>
            <a:r>
              <a:rPr lang="en-US" dirty="0"/>
              <a:t>).</a:t>
            </a:r>
          </a:p>
          <a:p>
            <a:r>
              <a:rPr lang="en-US" dirty="0"/>
              <a:t>EAC-029: Completion of the BOT and the Cryostat Mockup (</a:t>
            </a:r>
            <a:r>
              <a:rPr lang="en-US" b="1" dirty="0"/>
              <a:t>-$27k</a:t>
            </a:r>
            <a:r>
              <a:rPr lang="en-US" dirty="0"/>
              <a:t>).</a:t>
            </a:r>
          </a:p>
          <a:p>
            <a:r>
              <a:rPr lang="en-US" dirty="0"/>
              <a:t>EAC-033: FY19 Comprehensive EAC Update (-</a:t>
            </a:r>
            <a:r>
              <a:rPr lang="en-US" b="1" dirty="0"/>
              <a:t>$92k</a:t>
            </a:r>
            <a:r>
              <a:rPr lang="en-US" dirty="0"/>
              <a:t>).</a:t>
            </a:r>
          </a:p>
          <a:p>
            <a:pPr lvl="3"/>
            <a:r>
              <a:rPr lang="en-US" dirty="0"/>
              <a:t>$40k Due to additional materials needed to complete the BOT.</a:t>
            </a:r>
          </a:p>
          <a:p>
            <a:pPr lvl="3"/>
            <a:r>
              <a:rPr lang="en-US" dirty="0"/>
              <a:t>$22k due to increased efforts/costs related to servicing verification test stands.</a:t>
            </a:r>
          </a:p>
          <a:p>
            <a:pPr lvl="3"/>
            <a:r>
              <a:rPr lang="en-US" dirty="0"/>
              <a:t>$30k due to increased efforts/costs related to servicing BOT.</a:t>
            </a:r>
          </a:p>
        </p:txBody>
      </p:sp>
    </p:spTree>
    <p:extLst>
      <p:ext uri="{BB962C8B-B14F-4D97-AF65-F5344CB8AC3E}">
        <p14:creationId xmlns:p14="http://schemas.microsoft.com/office/powerpoint/2010/main" val="19805990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157"/>
            <a:ext cx="6629400" cy="417910"/>
          </a:xfrm>
        </p:spPr>
        <p:txBody>
          <a:bodyPr/>
          <a:lstStyle/>
          <a:p>
            <a:r>
              <a:rPr lang="en-US" dirty="0"/>
              <a:t>3.08.02: Verification Test Systems – BCR/EAC Trail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1195" y="651148"/>
            <a:ext cx="6260015" cy="4204030"/>
          </a:xfrm>
          <a:prstGeom prst="rect">
            <a:avLst/>
          </a:prstGeom>
        </p:spPr>
      </p:pic>
      <p:sp>
        <p:nvSpPr>
          <p:cNvPr id="5" name="Rounded Rectangle 4"/>
          <p:cNvSpPr/>
          <p:nvPr/>
        </p:nvSpPr>
        <p:spPr>
          <a:xfrm>
            <a:off x="7337160" y="1307482"/>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7337160" y="2866460"/>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7337160" y="3703583"/>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337160" y="4127445"/>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7337160" y="4437008"/>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7337160" y="4641795"/>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7289700" y="172226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6803925" y="172226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6803925" y="194073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7337160" y="194073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7337160" y="235560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6803925" y="236048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805125" y="2480839"/>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6803925" y="267623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6805125" y="318569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7337160" y="2480721"/>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7337160" y="2676353"/>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7337160" y="318569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803925" y="401436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7337160" y="401436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6805125" y="424296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6805125" y="432442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7337160" y="424284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7337160" y="4324302"/>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4768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15" y="107157"/>
            <a:ext cx="6482773" cy="417910"/>
          </a:xfrm>
        </p:spPr>
        <p:txBody>
          <a:bodyPr/>
          <a:lstStyle/>
          <a:p>
            <a:r>
              <a:rPr lang="en-US" dirty="0"/>
              <a:t>3.08.03: Cryostat I&amp;T – BCR/EAC Trail</a:t>
            </a:r>
          </a:p>
        </p:txBody>
      </p:sp>
      <p:sp>
        <p:nvSpPr>
          <p:cNvPr id="3" name="Text Placeholder 2"/>
          <p:cNvSpPr>
            <a:spLocks noGrp="1"/>
          </p:cNvSpPr>
          <p:nvPr>
            <p:ph type="body" idx="1"/>
          </p:nvPr>
        </p:nvSpPr>
        <p:spPr>
          <a:xfrm>
            <a:off x="457200" y="647701"/>
            <a:ext cx="8229601" cy="4267200"/>
          </a:xfrm>
        </p:spPr>
        <p:txBody>
          <a:bodyPr>
            <a:normAutofit fontScale="62500" lnSpcReduction="20000"/>
          </a:bodyPr>
          <a:lstStyle/>
          <a:p>
            <a:pPr marL="0" indent="0">
              <a:buNone/>
            </a:pPr>
            <a:r>
              <a:rPr lang="en-US" b="1" u="sng" dirty="0"/>
              <a:t>BAC = $2 710 k ----- </a:t>
            </a:r>
            <a:r>
              <a:rPr lang="el-GR" b="1" u="sng" dirty="0"/>
              <a:t>Δ</a:t>
            </a:r>
            <a:r>
              <a:rPr lang="en-US" b="1" u="sng" dirty="0"/>
              <a:t>BAC = +$367k (From PMB Start)</a:t>
            </a:r>
          </a:p>
          <a:p>
            <a:r>
              <a:rPr lang="en-US" dirty="0"/>
              <a:t>The major contributors to this total are: </a:t>
            </a:r>
          </a:p>
          <a:p>
            <a:pPr lvl="1"/>
            <a:r>
              <a:rPr lang="en-US" b="1" dirty="0"/>
              <a:t>-$346k </a:t>
            </a:r>
            <a:r>
              <a:rPr lang="en-US" dirty="0"/>
              <a:t>- BCR-023: I&amp;T Replan (Feb 2016) - see slide #45 - #47.</a:t>
            </a:r>
          </a:p>
          <a:p>
            <a:pPr lvl="1"/>
            <a:r>
              <a:rPr lang="en-US" b="1" dirty="0"/>
              <a:t>+$72k</a:t>
            </a:r>
            <a:r>
              <a:rPr lang="en-US" dirty="0"/>
              <a:t> - BCR-001, BCR-021, BCR-044, BCR-67, BCR-83: Impacts from project wide rate updates.</a:t>
            </a:r>
          </a:p>
          <a:p>
            <a:pPr lvl="1"/>
            <a:r>
              <a:rPr lang="en-US" b="1" dirty="0"/>
              <a:t>-$67k </a:t>
            </a:r>
            <a:r>
              <a:rPr lang="en-US" dirty="0"/>
              <a:t>- BCR-039: LSST Camera Reorganization – the reclassification of ME effort.</a:t>
            </a:r>
          </a:p>
          <a:p>
            <a:pPr lvl="1"/>
            <a:r>
              <a:rPr lang="en-US" b="1" dirty="0"/>
              <a:t>+$85k </a:t>
            </a:r>
            <a:r>
              <a:rPr lang="en-US" dirty="0"/>
              <a:t>- BCR-070: Augmented Gantry testing processes.</a:t>
            </a:r>
          </a:p>
          <a:p>
            <a:pPr lvl="1"/>
            <a:r>
              <a:rPr lang="en-US" b="1" dirty="0"/>
              <a:t>+$111k </a:t>
            </a:r>
            <a:r>
              <a:rPr lang="en-US" dirty="0"/>
              <a:t>- BCR-084, BCR-088, BCR-089: Science Raft Reconstruction.</a:t>
            </a:r>
          </a:p>
          <a:p>
            <a:pPr lvl="1"/>
            <a:r>
              <a:rPr lang="en-US" b="1" dirty="0"/>
              <a:t>+$457k </a:t>
            </a:r>
            <a:r>
              <a:rPr lang="en-US" dirty="0"/>
              <a:t>- BCR-086: RTM Remediation (contamination).</a:t>
            </a:r>
          </a:p>
          <a:p>
            <a:pPr marL="457200" lvl="1" indent="0">
              <a:buNone/>
            </a:pPr>
            <a:endParaRPr lang="en-US" dirty="0"/>
          </a:p>
          <a:p>
            <a:pPr marL="0" indent="0">
              <a:buNone/>
            </a:pPr>
            <a:r>
              <a:rPr lang="en-US" b="1" u="sng" dirty="0"/>
              <a:t>EAC = $3 082 k ----- Predicted VAC = -$372k</a:t>
            </a:r>
          </a:p>
          <a:p>
            <a:r>
              <a:rPr lang="en-US" dirty="0"/>
              <a:t>EAC-014: FY17 Comprehensive EAC Update (</a:t>
            </a:r>
            <a:r>
              <a:rPr lang="en-US" b="1" dirty="0"/>
              <a:t>-$220K</a:t>
            </a:r>
            <a:r>
              <a:rPr lang="en-US" dirty="0"/>
              <a:t>).</a:t>
            </a:r>
          </a:p>
          <a:p>
            <a:pPr lvl="3"/>
            <a:r>
              <a:rPr lang="en-US" dirty="0"/>
              <a:t>Due to increased efforts/costs related to completing the Integration Gantry design and development.</a:t>
            </a:r>
          </a:p>
          <a:p>
            <a:r>
              <a:rPr lang="en-US" dirty="0"/>
              <a:t>EAC-021a: FY18 Comprehensive EAC Update (</a:t>
            </a:r>
            <a:r>
              <a:rPr lang="en-US" b="1" dirty="0"/>
              <a:t>-$276k</a:t>
            </a:r>
            <a:r>
              <a:rPr lang="en-US" dirty="0"/>
              <a:t>).</a:t>
            </a:r>
          </a:p>
          <a:p>
            <a:pPr lvl="3"/>
            <a:r>
              <a:rPr lang="en-US" dirty="0"/>
              <a:t>$201k Due to increased efforts/costs related to completing the Integration Gantry design and development.</a:t>
            </a:r>
          </a:p>
          <a:p>
            <a:pPr lvl="3"/>
            <a:r>
              <a:rPr lang="en-US" dirty="0"/>
              <a:t>$75k due to project wide rate changes.</a:t>
            </a:r>
          </a:p>
          <a:p>
            <a:r>
              <a:rPr lang="en-US" dirty="0"/>
              <a:t>EAC-029: Labor underrun by use of Scientists (contributed) and Junior Engineers (</a:t>
            </a:r>
            <a:r>
              <a:rPr lang="en-US" b="1" dirty="0"/>
              <a:t>+$135K</a:t>
            </a:r>
            <a:r>
              <a:rPr lang="en-US" dirty="0"/>
              <a:t>).</a:t>
            </a:r>
          </a:p>
          <a:p>
            <a:r>
              <a:rPr lang="en-US" dirty="0"/>
              <a:t>EAC-031: Integration Gantry TRR / IRR action items (</a:t>
            </a:r>
            <a:r>
              <a:rPr lang="en-US" b="1" dirty="0"/>
              <a:t>-$72K</a:t>
            </a:r>
            <a:r>
              <a:rPr lang="en-US" dirty="0"/>
              <a:t>).</a:t>
            </a:r>
          </a:p>
          <a:p>
            <a:r>
              <a:rPr lang="en-US" dirty="0"/>
              <a:t>EAC-033: FY19 Comprehensive EAC Update (</a:t>
            </a:r>
            <a:r>
              <a:rPr lang="en-US" b="1" dirty="0"/>
              <a:t>+$11k</a:t>
            </a:r>
            <a:r>
              <a:rPr lang="en-US" dirty="0"/>
              <a:t>).</a:t>
            </a:r>
          </a:p>
          <a:p>
            <a:pPr lvl="3"/>
            <a:r>
              <a:rPr lang="en-US" dirty="0"/>
              <a:t>Due to efficiencies in RTM reverification efforts.</a:t>
            </a:r>
          </a:p>
          <a:p>
            <a:r>
              <a:rPr lang="en-US" dirty="0"/>
              <a:t>EAC-039: Cryostat and Quad Box completion efforts by I&amp;T staff. (</a:t>
            </a:r>
            <a:r>
              <a:rPr lang="en-US" b="1" dirty="0"/>
              <a:t>-$87k</a:t>
            </a:r>
            <a:r>
              <a:rPr lang="en-US" dirty="0"/>
              <a:t>).</a:t>
            </a:r>
          </a:p>
        </p:txBody>
      </p:sp>
    </p:spTree>
    <p:extLst>
      <p:ext uri="{BB962C8B-B14F-4D97-AF65-F5344CB8AC3E}">
        <p14:creationId xmlns:p14="http://schemas.microsoft.com/office/powerpoint/2010/main" val="8604642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1" y="107157"/>
            <a:ext cx="5957887" cy="417910"/>
          </a:xfrm>
        </p:spPr>
        <p:txBody>
          <a:bodyPr/>
          <a:lstStyle/>
          <a:p>
            <a:r>
              <a:rPr lang="en-US" dirty="0"/>
              <a:t>3.08.03: Cryostat I&amp;T – BCR/EAC Trail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840" y="647395"/>
            <a:ext cx="5576794" cy="4186685"/>
          </a:xfrm>
          <a:prstGeom prst="rect">
            <a:avLst/>
          </a:prstGeom>
        </p:spPr>
      </p:pic>
      <p:sp>
        <p:nvSpPr>
          <p:cNvPr id="6" name="Rounded Rectangle 5"/>
          <p:cNvSpPr/>
          <p:nvPr/>
        </p:nvSpPr>
        <p:spPr>
          <a:xfrm>
            <a:off x="6999584" y="2342585"/>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6999584" y="2789650"/>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999584" y="3557023"/>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6999584" y="4104710"/>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999584" y="3647860"/>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999584" y="4566672"/>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6999584" y="86501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6508650" y="86501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6999584" y="132697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6508650" y="132697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7008946" y="141185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508650" y="141992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7008946" y="207469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6508650" y="207469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6999584" y="309241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6508650" y="309095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508650" y="290306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508650" y="252712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6508650" y="391301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6514775" y="4659622"/>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6999584" y="4651552"/>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6508650" y="4498516"/>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991421" y="4489862"/>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6514775" y="4279232"/>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7008946" y="4194352"/>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6514775" y="400265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166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15" y="107157"/>
            <a:ext cx="6482773" cy="417910"/>
          </a:xfrm>
        </p:spPr>
        <p:txBody>
          <a:bodyPr/>
          <a:lstStyle/>
          <a:p>
            <a:r>
              <a:rPr lang="en-US" dirty="0"/>
              <a:t>3.08.04: Camera I&amp;T – BCR/EAC Trail</a:t>
            </a:r>
          </a:p>
        </p:txBody>
      </p:sp>
      <p:sp>
        <p:nvSpPr>
          <p:cNvPr id="3" name="Text Placeholder 2"/>
          <p:cNvSpPr>
            <a:spLocks noGrp="1"/>
          </p:cNvSpPr>
          <p:nvPr>
            <p:ph type="body" idx="1"/>
          </p:nvPr>
        </p:nvSpPr>
        <p:spPr>
          <a:xfrm>
            <a:off x="457200" y="647701"/>
            <a:ext cx="8229601" cy="4267200"/>
          </a:xfrm>
        </p:spPr>
        <p:txBody>
          <a:bodyPr>
            <a:normAutofit fontScale="55000" lnSpcReduction="20000"/>
          </a:bodyPr>
          <a:lstStyle/>
          <a:p>
            <a:pPr marL="0" indent="0">
              <a:buNone/>
            </a:pPr>
            <a:r>
              <a:rPr lang="en-US" b="1" u="sng" dirty="0"/>
              <a:t>BAC = $2 107 k ----- </a:t>
            </a:r>
            <a:r>
              <a:rPr lang="el-GR" b="1" u="sng" dirty="0"/>
              <a:t>Δ</a:t>
            </a:r>
            <a:r>
              <a:rPr lang="en-US" b="1" u="sng" dirty="0"/>
              <a:t>BAC = -$38k (From PMB Start)</a:t>
            </a:r>
          </a:p>
          <a:p>
            <a:r>
              <a:rPr lang="en-US" dirty="0"/>
              <a:t>The major contributors to this total are: </a:t>
            </a:r>
          </a:p>
          <a:p>
            <a:pPr lvl="1"/>
            <a:r>
              <a:rPr lang="en-US" b="1" dirty="0"/>
              <a:t>-$30k </a:t>
            </a:r>
            <a:r>
              <a:rPr lang="en-US" dirty="0"/>
              <a:t>- BCR-023: I&amp;T Replan (Feb 2016) - see slide #45 - #47.</a:t>
            </a:r>
          </a:p>
          <a:p>
            <a:pPr lvl="1"/>
            <a:r>
              <a:rPr lang="en-US" b="1" dirty="0"/>
              <a:t>+$0k</a:t>
            </a:r>
            <a:r>
              <a:rPr lang="en-US" dirty="0"/>
              <a:t> - BCR-001, BCR-021, BCR-044, BCR-67, BCR-83: Impacts from project wide rate updates.</a:t>
            </a:r>
          </a:p>
          <a:p>
            <a:pPr lvl="1"/>
            <a:r>
              <a:rPr lang="en-US" b="1" dirty="0"/>
              <a:t>-$45k </a:t>
            </a:r>
            <a:r>
              <a:rPr lang="en-US" dirty="0"/>
              <a:t>- BCR-031: Addition of 2</a:t>
            </a:r>
            <a:r>
              <a:rPr lang="en-US" baseline="30000" dirty="0"/>
              <a:t>nd</a:t>
            </a:r>
            <a:r>
              <a:rPr lang="en-US" dirty="0"/>
              <a:t> Backflange Scope.</a:t>
            </a:r>
          </a:p>
          <a:p>
            <a:pPr lvl="1"/>
            <a:r>
              <a:rPr lang="en-US" b="1" dirty="0"/>
              <a:t>-$57k </a:t>
            </a:r>
            <a:r>
              <a:rPr lang="en-US" dirty="0"/>
              <a:t>- BCR-039: LSST Camera Reorganization – the reclassification of ME effort.</a:t>
            </a:r>
          </a:p>
          <a:p>
            <a:pPr lvl="1"/>
            <a:r>
              <a:rPr lang="en-US" b="1" dirty="0"/>
              <a:t>+$49k </a:t>
            </a:r>
            <a:r>
              <a:rPr lang="en-US" dirty="0"/>
              <a:t>- BCR-049: Bldg#33 and Bldg#660 Security updates.</a:t>
            </a:r>
          </a:p>
          <a:p>
            <a:pPr lvl="1"/>
            <a:r>
              <a:rPr lang="en-US" b="1" dirty="0"/>
              <a:t>+$49k </a:t>
            </a:r>
            <a:r>
              <a:rPr lang="en-US" dirty="0"/>
              <a:t>– BCR-051: IR2 Clean Room dedicated vacuum testing / leak cart.</a:t>
            </a:r>
          </a:p>
          <a:p>
            <a:pPr lvl="1"/>
            <a:r>
              <a:rPr lang="en-US" b="1" dirty="0"/>
              <a:t>+$100k </a:t>
            </a:r>
            <a:r>
              <a:rPr lang="en-US" dirty="0"/>
              <a:t>- BCR-071: IR2 Services Upgrades.</a:t>
            </a:r>
          </a:p>
          <a:p>
            <a:pPr lvl="1"/>
            <a:r>
              <a:rPr lang="en-US" b="1" dirty="0"/>
              <a:t>-$154k </a:t>
            </a:r>
            <a:r>
              <a:rPr lang="en-US" dirty="0"/>
              <a:t>- BCR-082: Descope of Camera Saddle Stand fabrication.</a:t>
            </a:r>
          </a:p>
          <a:p>
            <a:pPr marL="457200" lvl="1" indent="0">
              <a:buNone/>
            </a:pPr>
            <a:endParaRPr lang="en-US" dirty="0"/>
          </a:p>
          <a:p>
            <a:pPr marL="0" indent="0">
              <a:buNone/>
            </a:pPr>
            <a:r>
              <a:rPr lang="en-US" b="1" u="sng" dirty="0"/>
              <a:t>EAC = $2 286 k ----- Predicted VAC = -$178k</a:t>
            </a:r>
          </a:p>
          <a:p>
            <a:r>
              <a:rPr lang="en-US" dirty="0"/>
              <a:t>EAC-014: FY17 Comprehensive EAC Update (</a:t>
            </a:r>
            <a:r>
              <a:rPr lang="en-US" b="1" dirty="0"/>
              <a:t>-$278K</a:t>
            </a:r>
            <a:r>
              <a:rPr lang="en-US" dirty="0"/>
              <a:t>).</a:t>
            </a:r>
          </a:p>
          <a:p>
            <a:pPr lvl="3"/>
            <a:r>
              <a:rPr lang="en-US" dirty="0"/>
              <a:t>Due to increased efforts/costs related to completing the IR2 Clean Room.</a:t>
            </a:r>
          </a:p>
          <a:p>
            <a:r>
              <a:rPr lang="en-US" dirty="0"/>
              <a:t>EAC-021a: FY18 Comprehensive EAC Update (</a:t>
            </a:r>
            <a:r>
              <a:rPr lang="en-US" b="1" dirty="0"/>
              <a:t>-$206k</a:t>
            </a:r>
            <a:r>
              <a:rPr lang="en-US" dirty="0"/>
              <a:t>).</a:t>
            </a:r>
          </a:p>
          <a:p>
            <a:pPr lvl="3"/>
            <a:r>
              <a:rPr lang="en-US" dirty="0"/>
              <a:t>-$144k increase due to additional increased efforts/costs related to completing the IR2 Clean Room.</a:t>
            </a:r>
          </a:p>
          <a:p>
            <a:pPr lvl="3"/>
            <a:r>
              <a:rPr lang="en-US" dirty="0"/>
              <a:t>-$62k due to project wide rate changes.</a:t>
            </a:r>
          </a:p>
          <a:p>
            <a:r>
              <a:rPr lang="en-US" dirty="0"/>
              <a:t>EAC-033: FY19 Comprehensive EAC Update (</a:t>
            </a:r>
            <a:r>
              <a:rPr lang="en-US" b="1" dirty="0"/>
              <a:t>+$239k</a:t>
            </a:r>
            <a:r>
              <a:rPr lang="en-US" dirty="0"/>
              <a:t>).</a:t>
            </a:r>
          </a:p>
          <a:p>
            <a:pPr lvl="3"/>
            <a:r>
              <a:rPr lang="en-US" dirty="0"/>
              <a:t>-$61k Due to increased costs for procurement of the Camera Integration Stand weldment.</a:t>
            </a:r>
          </a:p>
          <a:p>
            <a:pPr lvl="3"/>
            <a:r>
              <a:rPr lang="en-US" dirty="0"/>
              <a:t>-$30k Due to increased costs for redesign of Camera Integration Stand weldment to simplify.</a:t>
            </a:r>
          </a:p>
          <a:p>
            <a:pPr lvl="3"/>
            <a:r>
              <a:rPr lang="en-US" dirty="0"/>
              <a:t>+$343k due to moving of effort to IN2P3 funding account.</a:t>
            </a:r>
          </a:p>
        </p:txBody>
      </p:sp>
    </p:spTree>
    <p:extLst>
      <p:ext uri="{BB962C8B-B14F-4D97-AF65-F5344CB8AC3E}">
        <p14:creationId xmlns:p14="http://schemas.microsoft.com/office/powerpoint/2010/main" val="39488476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1" y="107157"/>
            <a:ext cx="5957887" cy="417910"/>
          </a:xfrm>
        </p:spPr>
        <p:txBody>
          <a:bodyPr/>
          <a:lstStyle/>
          <a:p>
            <a:r>
              <a:rPr lang="en-US" dirty="0"/>
              <a:t>3.08.04: Camera I&amp;T – BCR/EAC Trail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1195" y="651500"/>
            <a:ext cx="5691547" cy="4203160"/>
          </a:xfrm>
          <a:prstGeom prst="rect">
            <a:avLst/>
          </a:prstGeom>
        </p:spPr>
      </p:pic>
      <p:sp>
        <p:nvSpPr>
          <p:cNvPr id="5" name="Rounded Rectangle 4"/>
          <p:cNvSpPr/>
          <p:nvPr/>
        </p:nvSpPr>
        <p:spPr>
          <a:xfrm>
            <a:off x="6783213" y="2188685"/>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761951" y="2961710"/>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775050" y="4390460"/>
            <a:ext cx="384050" cy="76810"/>
          </a:xfrm>
          <a:prstGeom prst="roundRect">
            <a:avLst/>
          </a:prstGeom>
          <a:solidFill>
            <a:srgbClr val="00B05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6275521" y="135079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753717" y="135409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275592" y="1631778"/>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6767934" y="1631778"/>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6275521" y="192229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6783213" y="192229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6275521" y="248250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6783213" y="248250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275521" y="2578365"/>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6783213" y="2580217"/>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6275521" y="3336753"/>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6783213" y="3336753"/>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6275521" y="409399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753717" y="4093990"/>
            <a:ext cx="384050" cy="76810"/>
          </a:xfrm>
          <a:prstGeom prst="roundRect">
            <a:avLst/>
          </a:prstGeom>
          <a:solidFill>
            <a:srgbClr val="AF01AF">
              <a:alpha val="2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7907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Supporting Material – I&amp;T 2016 Replan Details</a:t>
            </a:r>
          </a:p>
        </p:txBody>
      </p:sp>
    </p:spTree>
    <p:extLst>
      <p:ext uri="{BB962C8B-B14F-4D97-AF65-F5344CB8AC3E}">
        <p14:creationId xmlns:p14="http://schemas.microsoft.com/office/powerpoint/2010/main" val="4053438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I&amp;T Subsystem: BCR-023</a:t>
            </a:r>
          </a:p>
        </p:txBody>
      </p:sp>
      <p:sp>
        <p:nvSpPr>
          <p:cNvPr id="3" name="Text Placeholder 2"/>
          <p:cNvSpPr>
            <a:spLocks noGrp="1"/>
          </p:cNvSpPr>
          <p:nvPr>
            <p:ph type="body" idx="1"/>
          </p:nvPr>
        </p:nvSpPr>
        <p:spPr/>
        <p:txBody>
          <a:bodyPr>
            <a:normAutofit/>
          </a:bodyPr>
          <a:lstStyle/>
          <a:p>
            <a:r>
              <a:rPr lang="en-US" i="1" dirty="0"/>
              <a:t>I&amp;T BCR-023 (Feb 2016) - REPLAN</a:t>
            </a:r>
          </a:p>
          <a:p>
            <a:pPr lvl="1"/>
            <a:r>
              <a:rPr lang="en-US" i="1" dirty="0"/>
              <a:t>Major I&amp;T Subsystem Baseline Change Request incorporating a lot of significant changes to the I&amp;T WBS.</a:t>
            </a:r>
          </a:p>
          <a:p>
            <a:pPr lvl="2"/>
            <a:r>
              <a:rPr lang="en-US" b="1" i="1" dirty="0"/>
              <a:t>+$764k</a:t>
            </a:r>
            <a:r>
              <a:rPr lang="en-US" i="1" dirty="0"/>
              <a:t> of new scope</a:t>
            </a:r>
          </a:p>
          <a:p>
            <a:pPr lvl="2"/>
            <a:r>
              <a:rPr lang="en-US" b="1" i="1" dirty="0"/>
              <a:t>-$375k </a:t>
            </a:r>
            <a:r>
              <a:rPr lang="en-US" i="1" dirty="0"/>
              <a:t>of scope transfer</a:t>
            </a:r>
          </a:p>
          <a:p>
            <a:pPr lvl="2"/>
            <a:r>
              <a:rPr lang="en-US" b="1" i="1" dirty="0"/>
              <a:t>-$138k </a:t>
            </a:r>
            <a:r>
              <a:rPr lang="en-US" i="1" dirty="0"/>
              <a:t>budget reductions (bottoms up estimates)</a:t>
            </a:r>
          </a:p>
          <a:p>
            <a:pPr lvl="1"/>
            <a:r>
              <a:rPr lang="en-US" i="1" dirty="0"/>
              <a:t>Total increase in budget of </a:t>
            </a:r>
            <a:r>
              <a:rPr lang="en-US" b="1" i="1" dirty="0"/>
              <a:t>$251k</a:t>
            </a:r>
          </a:p>
          <a:p>
            <a:pPr marL="0" indent="0">
              <a:buNone/>
            </a:pPr>
            <a:endParaRPr lang="en-US" dirty="0"/>
          </a:p>
          <a:p>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513" y="3044062"/>
            <a:ext cx="7394980" cy="1234325"/>
          </a:xfrm>
          <a:prstGeom prst="rect">
            <a:avLst/>
          </a:prstGeom>
          <a:ln>
            <a:solidFill>
              <a:schemeClr val="tx1"/>
            </a:solidFill>
          </a:ln>
        </p:spPr>
      </p:pic>
    </p:spTree>
    <p:extLst>
      <p:ext uri="{BB962C8B-B14F-4D97-AF65-F5344CB8AC3E}">
        <p14:creationId xmlns:p14="http://schemas.microsoft.com/office/powerpoint/2010/main" val="36227866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I&amp;T Subsystem: BCR-023</a:t>
            </a:r>
          </a:p>
        </p:txBody>
      </p:sp>
      <p:sp>
        <p:nvSpPr>
          <p:cNvPr id="3" name="Text Placeholder 2"/>
          <p:cNvSpPr>
            <a:spLocks noGrp="1"/>
          </p:cNvSpPr>
          <p:nvPr>
            <p:ph type="body" idx="1"/>
          </p:nvPr>
        </p:nvSpPr>
        <p:spPr/>
        <p:txBody>
          <a:bodyPr>
            <a:normAutofit fontScale="55000" lnSpcReduction="20000"/>
          </a:bodyPr>
          <a:lstStyle/>
          <a:p>
            <a:pPr marL="0" indent="0">
              <a:buNone/>
            </a:pPr>
            <a:r>
              <a:rPr lang="en-US" i="1" dirty="0"/>
              <a:t>New Scope ($764k):</a:t>
            </a:r>
          </a:p>
          <a:p>
            <a:pPr lvl="1"/>
            <a:r>
              <a:rPr lang="en-US" dirty="0"/>
              <a:t>Addition of missing scope to build the shipping container and to prepare the instrument for shipment: +$280k.</a:t>
            </a:r>
          </a:p>
          <a:p>
            <a:pPr lvl="1"/>
            <a:r>
              <a:rPr lang="en-US" dirty="0"/>
              <a:t>Addition of missing scope for ongoing Clean Room Facility operations (incl. maintenance, janitorial, and consumables): +$163k.</a:t>
            </a:r>
          </a:p>
          <a:p>
            <a:pPr lvl="1"/>
            <a:r>
              <a:rPr lang="en-US" dirty="0"/>
              <a:t>Addition of missing scope for clean room management support through FY2020: +$150k.</a:t>
            </a:r>
          </a:p>
          <a:p>
            <a:pPr lvl="1"/>
            <a:r>
              <a:rPr lang="en-US" dirty="0"/>
              <a:t>Addition of missing scope to build a cryostat “mock-up” for process verification of the raft integration: +$111k.</a:t>
            </a:r>
          </a:p>
          <a:p>
            <a:pPr lvl="1"/>
            <a:r>
              <a:rPr lang="en-US" dirty="0"/>
              <a:t>Addition of missing scope for I&amp;T Subsystem Management FY2020: +$59k</a:t>
            </a:r>
          </a:p>
          <a:p>
            <a:pPr lvl="1"/>
            <a:endParaRPr lang="en-US" dirty="0"/>
          </a:p>
          <a:p>
            <a:pPr marL="0" indent="0">
              <a:buNone/>
            </a:pPr>
            <a:r>
              <a:rPr lang="en-US" i="1" dirty="0"/>
              <a:t>Scope transfer ($375k):</a:t>
            </a:r>
          </a:p>
          <a:p>
            <a:pPr lvl="1"/>
            <a:r>
              <a:rPr lang="en-US" dirty="0"/>
              <a:t>Vacuum qualification systems (MTF): -$201k.</a:t>
            </a:r>
          </a:p>
          <a:p>
            <a:pPr lvl="2"/>
            <a:r>
              <a:rPr lang="en-US" dirty="0"/>
              <a:t>Scope/budget transferred to Systems Integration.</a:t>
            </a:r>
          </a:p>
          <a:p>
            <a:pPr lvl="2"/>
            <a:r>
              <a:rPr lang="en-US" dirty="0"/>
              <a:t>$29k remains for hot N2 purge HW.</a:t>
            </a:r>
          </a:p>
          <a:p>
            <a:pPr lvl="1"/>
            <a:r>
              <a:rPr lang="en-US" dirty="0"/>
              <a:t>Integration Gantry HCU: -$174k</a:t>
            </a:r>
          </a:p>
          <a:p>
            <a:pPr lvl="2"/>
            <a:r>
              <a:rPr lang="en-US" dirty="0"/>
              <a:t>Scope budget transferred to CCS.</a:t>
            </a:r>
          </a:p>
          <a:p>
            <a:pPr lvl="2"/>
            <a:endParaRPr lang="en-US" dirty="0"/>
          </a:p>
          <a:p>
            <a:pPr marL="0" indent="0">
              <a:buNone/>
            </a:pPr>
            <a:r>
              <a:rPr lang="en-US" i="1" dirty="0"/>
              <a:t>Budget reduction (-$138k):</a:t>
            </a:r>
          </a:p>
          <a:p>
            <a:pPr lvl="1"/>
            <a:r>
              <a:rPr lang="en-US" dirty="0"/>
              <a:t>Based on a bottoms up review of the existing plan and technical process changes. </a:t>
            </a:r>
          </a:p>
          <a:p>
            <a:pPr lvl="1"/>
            <a:r>
              <a:rPr lang="en-US" dirty="0"/>
              <a:t>New Basis of Estimate (BOE) established.</a:t>
            </a:r>
          </a:p>
          <a:p>
            <a:pPr lvl="2"/>
            <a:r>
              <a:rPr lang="en-US" dirty="0"/>
              <a:t>All of the equipment handling and testing systems that are being developed by I&amp;T were re-planned (new activities established) and re-estimated (new estimates for both effort and M&amp;S).</a:t>
            </a:r>
          </a:p>
          <a:p>
            <a:pPr lvl="2"/>
            <a:r>
              <a:rPr lang="en-US" dirty="0"/>
              <a:t> All of the I&amp;T process activities (i.e. assembly and testing sequences) have been re-planned based on the flow diagrams and the estimates of the effort for the identified activities refined.</a:t>
            </a:r>
          </a:p>
          <a:p>
            <a:pPr lvl="2"/>
            <a:endParaRPr lang="en-US" dirty="0"/>
          </a:p>
          <a:p>
            <a:endParaRPr lang="en-US" dirty="0"/>
          </a:p>
        </p:txBody>
      </p:sp>
    </p:spTree>
    <p:extLst>
      <p:ext uri="{BB962C8B-B14F-4D97-AF65-F5344CB8AC3E}">
        <p14:creationId xmlns:p14="http://schemas.microsoft.com/office/powerpoint/2010/main" val="39052811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Supporting Material – I&amp;T Process Development</a:t>
            </a:r>
          </a:p>
        </p:txBody>
      </p:sp>
    </p:spTree>
    <p:extLst>
      <p:ext uri="{BB962C8B-B14F-4D97-AF65-F5344CB8AC3E}">
        <p14:creationId xmlns:p14="http://schemas.microsoft.com/office/powerpoint/2010/main" val="4054006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350"/>
            <a:ext cx="6677939" cy="417910"/>
          </a:xfrm>
        </p:spPr>
        <p:txBody>
          <a:bodyPr/>
          <a:lstStyle/>
          <a:p>
            <a:r>
              <a:rPr lang="en-US" dirty="0"/>
              <a:t>I&amp;T Subsystem – Support Equipment Development</a:t>
            </a:r>
          </a:p>
        </p:txBody>
      </p:sp>
      <p:sp>
        <p:nvSpPr>
          <p:cNvPr id="50" name="Text Placeholder 2"/>
          <p:cNvSpPr>
            <a:spLocks noGrp="1"/>
          </p:cNvSpPr>
          <p:nvPr>
            <p:ph type="body" idx="1"/>
          </p:nvPr>
        </p:nvSpPr>
        <p:spPr>
          <a:xfrm>
            <a:off x="457201" y="760809"/>
            <a:ext cx="6537309" cy="1731871"/>
          </a:xfrm>
        </p:spPr>
        <p:txBody>
          <a:bodyPr>
            <a:normAutofit/>
          </a:bodyPr>
          <a:lstStyle/>
          <a:p>
            <a:pPr marL="0" indent="0">
              <a:buNone/>
            </a:pPr>
            <a:r>
              <a:rPr lang="en-US" sz="1600" u="sng" dirty="0"/>
              <a:t>Science Raft Verification (Support Equipment) </a:t>
            </a:r>
          </a:p>
          <a:p>
            <a:r>
              <a:rPr lang="en-US" sz="1200" dirty="0"/>
              <a:t>I&amp;T performs a complete reverification of the individual Science Rafts once they arrive at SLAC. </a:t>
            </a:r>
          </a:p>
          <a:p>
            <a:r>
              <a:rPr lang="en-US" sz="1200" dirty="0"/>
              <a:t>I&amp;T utilizes test stands similar to those used at BNL (with some minor modifications) – TS5, TS6, TS7, and TS8.</a:t>
            </a:r>
          </a:p>
          <a:p>
            <a:r>
              <a:rPr lang="en-US" sz="1200" dirty="0"/>
              <a:t>The first Science Raft arrived at SLAC on Nov 20/2017 (we have since been receiving them at roughly a 1 month cadence). </a:t>
            </a:r>
          </a:p>
          <a:p>
            <a:pPr lvl="1"/>
            <a:endParaRPr lang="en-US" sz="1400" dirty="0"/>
          </a:p>
          <a:p>
            <a:pPr lvl="1"/>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512" y="2350265"/>
            <a:ext cx="4423211" cy="2458386"/>
          </a:xfrm>
          <a:prstGeom prst="rect">
            <a:avLst/>
          </a:prstGeom>
          <a:ln>
            <a:solidFill>
              <a:schemeClr val="tx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0947" y="819060"/>
            <a:ext cx="1534715" cy="1946640"/>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8419" y="2886210"/>
            <a:ext cx="3027243" cy="1922441"/>
          </a:xfrm>
          <a:prstGeom prst="rect">
            <a:avLst/>
          </a:prstGeom>
          <a:ln>
            <a:solidFill>
              <a:schemeClr val="tx1"/>
            </a:solidFill>
          </a:ln>
        </p:spPr>
      </p:pic>
    </p:spTree>
    <p:extLst>
      <p:ext uri="{BB962C8B-B14F-4D97-AF65-F5344CB8AC3E}">
        <p14:creationId xmlns:p14="http://schemas.microsoft.com/office/powerpoint/2010/main" val="42570912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07157"/>
            <a:ext cx="5805487" cy="417910"/>
          </a:xfrm>
        </p:spPr>
        <p:txBody>
          <a:bodyPr/>
          <a:lstStyle/>
          <a:p>
            <a:r>
              <a:rPr lang="en-US" dirty="0"/>
              <a:t>I&amp;T Process Development</a:t>
            </a:r>
            <a:endParaRPr lang="en-US" dirty="0"/>
          </a:p>
        </p:txBody>
      </p:sp>
      <p:sp>
        <p:nvSpPr>
          <p:cNvPr id="6" name="Content Placeholder 8"/>
          <p:cNvSpPr txBox="1">
            <a:spLocks/>
          </p:cNvSpPr>
          <p:nvPr/>
        </p:nvSpPr>
        <p:spPr bwMode="auto">
          <a:xfrm>
            <a:off x="292100" y="810816"/>
            <a:ext cx="8610600" cy="4106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I&amp;T has produced highly detailed schematic work flow diagrams for all assembly and test processes:</a:t>
            </a:r>
          </a:p>
          <a:p>
            <a:pPr lvl="1"/>
            <a:r>
              <a:rPr lang="en-US" dirty="0" smtClean="0"/>
              <a:t>Enabled us to identify exactly where in the I&amp;T sequence individual camera components are needed and/or expected.</a:t>
            </a:r>
          </a:p>
          <a:p>
            <a:pPr lvl="1"/>
            <a:r>
              <a:rPr lang="en-US" dirty="0" smtClean="0"/>
              <a:t>Identified where all the individual verification tests occur within the assembly flow sequence.</a:t>
            </a:r>
          </a:p>
          <a:p>
            <a:pPr lvl="1"/>
            <a:r>
              <a:rPr lang="en-US" dirty="0" smtClean="0"/>
              <a:t>Identified all individual components or subassemblies very specifically (i.e. by drawing #).</a:t>
            </a:r>
          </a:p>
          <a:p>
            <a:pPr lvl="1"/>
            <a:r>
              <a:rPr lang="en-US" dirty="0" smtClean="0"/>
              <a:t>Includes all deliverables from individual subsystems.</a:t>
            </a:r>
          </a:p>
          <a:p>
            <a:pPr lvl="2"/>
            <a:r>
              <a:rPr lang="en-US" dirty="0" smtClean="0"/>
              <a:t>Camera components.</a:t>
            </a:r>
          </a:p>
          <a:p>
            <a:pPr lvl="2"/>
            <a:r>
              <a:rPr lang="en-US" dirty="0" smtClean="0"/>
              <a:t>Any additional fixtures required specific to the subsystem.</a:t>
            </a:r>
          </a:p>
          <a:p>
            <a:pPr lvl="2"/>
            <a:r>
              <a:rPr lang="en-US" dirty="0" smtClean="0"/>
              <a:t>I&amp;T developed fixtures and equipment.</a:t>
            </a:r>
          </a:p>
          <a:p>
            <a:pPr lvl="2"/>
            <a:r>
              <a:rPr lang="en-US" dirty="0" smtClean="0"/>
              <a:t>Temporary “engineering” level operating or test equipment.</a:t>
            </a:r>
          </a:p>
          <a:p>
            <a:pPr lvl="1"/>
            <a:r>
              <a:rPr lang="en-US" dirty="0" smtClean="0"/>
              <a:t>Captured onto formal drawings and added to LSST Camera configuration control system.</a:t>
            </a:r>
          </a:p>
          <a:p>
            <a:pPr lvl="2"/>
            <a:r>
              <a:rPr lang="en-US" dirty="0" smtClean="0"/>
              <a:t>LCA-11685: Camera Integration and Test Flow Diagram (live document).</a:t>
            </a:r>
          </a:p>
          <a:p>
            <a:pPr lvl="2"/>
            <a:r>
              <a:rPr lang="en-US" dirty="0" smtClean="0"/>
              <a:t>LCA-15106: Camera Integration </a:t>
            </a:r>
            <a:r>
              <a:rPr lang="en-US" dirty="0"/>
              <a:t>and Test eTraveler Flow </a:t>
            </a:r>
            <a:r>
              <a:rPr lang="en-US" dirty="0" smtClean="0"/>
              <a:t>Chart.</a:t>
            </a:r>
          </a:p>
          <a:p>
            <a:pPr marL="457200" lvl="1" indent="0">
              <a:buFont typeface="Arial"/>
              <a:buNone/>
            </a:pPr>
            <a:endParaRPr lang="en-US" dirty="0" smtClean="0"/>
          </a:p>
          <a:p>
            <a:r>
              <a:rPr lang="en-US" dirty="0" smtClean="0"/>
              <a:t>Helps us to identify additional elements needed from subsystems and to ensure they were identified in the appropriate ICD/IDD with I&amp;T.</a:t>
            </a:r>
          </a:p>
          <a:p>
            <a:pPr marL="0" indent="0">
              <a:buFont typeface="Lucida Grande"/>
              <a:buNone/>
            </a:pPr>
            <a:endParaRPr lang="en-US" dirty="0" smtClean="0"/>
          </a:p>
          <a:p>
            <a:pPr lvl="1"/>
            <a:endParaRPr lang="en-US" dirty="0" smtClean="0"/>
          </a:p>
          <a:p>
            <a:pPr marL="457200" lvl="1" indent="0">
              <a:buFont typeface="Arial"/>
              <a:buNone/>
            </a:pPr>
            <a:endParaRPr lang="en-US" dirty="0" smtClean="0"/>
          </a:p>
        </p:txBody>
      </p:sp>
    </p:spTree>
    <p:extLst>
      <p:ext uri="{BB962C8B-B14F-4D97-AF65-F5344CB8AC3E}">
        <p14:creationId xmlns:p14="http://schemas.microsoft.com/office/powerpoint/2010/main" val="4035114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07157"/>
            <a:ext cx="5805487" cy="417910"/>
          </a:xfrm>
        </p:spPr>
        <p:txBody>
          <a:bodyPr/>
          <a:lstStyle/>
          <a:p>
            <a:r>
              <a:rPr lang="en-US" dirty="0"/>
              <a:t>Science Raft Verification – </a:t>
            </a:r>
            <a:r>
              <a:rPr lang="en-US" dirty="0" smtClean="0"/>
              <a:t>Processes</a:t>
            </a:r>
            <a:endParaRPr lang="en-US" dirty="0"/>
          </a:p>
        </p:txBody>
      </p:sp>
      <p:sp>
        <p:nvSpPr>
          <p:cNvPr id="3" name="Text Placeholder 2"/>
          <p:cNvSpPr>
            <a:spLocks noGrp="1"/>
          </p:cNvSpPr>
          <p:nvPr>
            <p:ph type="body" idx="1"/>
          </p:nvPr>
        </p:nvSpPr>
        <p:spPr>
          <a:xfrm>
            <a:off x="457200" y="693683"/>
            <a:ext cx="8229601" cy="824311"/>
          </a:xfrm>
        </p:spPr>
        <p:txBody>
          <a:bodyPr>
            <a:normAutofit fontScale="55000" lnSpcReduction="20000"/>
          </a:bodyPr>
          <a:lstStyle/>
          <a:p>
            <a:r>
              <a:rPr lang="en-US" dirty="0" smtClean="0"/>
              <a:t>I&amp;T’s Science Raft Verification processes were internally developed and were subject to a dedicated Integration Readiness Review (IRR) performed in Sept 2017.</a:t>
            </a:r>
          </a:p>
          <a:p>
            <a:r>
              <a:rPr lang="en-US" dirty="0" smtClean="0"/>
              <a:t>This </a:t>
            </a:r>
            <a:r>
              <a:rPr lang="en-US" dirty="0"/>
              <a:t>figure captures all of the possible states that a raft may exist in while proceeding through the I&amp;T acceptance testing </a:t>
            </a:r>
            <a:r>
              <a:rPr lang="en-US" dirty="0" smtClean="0"/>
              <a:t>/ re-verification sequence</a:t>
            </a:r>
            <a:r>
              <a:rPr lang="en-US" dirty="0"/>
              <a:t>. This flow diagram is currently under revision control (LCA-15106).</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4383" y="1565882"/>
            <a:ext cx="4960507" cy="3201699"/>
          </a:xfrm>
          <a:prstGeom prst="rect">
            <a:avLst/>
          </a:prstGeom>
        </p:spPr>
      </p:pic>
    </p:spTree>
    <p:extLst>
      <p:ext uri="{BB962C8B-B14F-4D97-AF65-F5344CB8AC3E}">
        <p14:creationId xmlns:p14="http://schemas.microsoft.com/office/powerpoint/2010/main" val="16790459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Raft Verification - eTraveler List</a:t>
            </a:r>
          </a:p>
        </p:txBody>
      </p:sp>
      <p:sp>
        <p:nvSpPr>
          <p:cNvPr id="3" name="Content Placeholder 2"/>
          <p:cNvSpPr>
            <a:spLocks noGrp="1"/>
          </p:cNvSpPr>
          <p:nvPr>
            <p:ph type="body" idx="1"/>
          </p:nvPr>
        </p:nvSpPr>
        <p:spPr>
          <a:xfrm>
            <a:off x="457200" y="760810"/>
            <a:ext cx="8229601" cy="663632"/>
          </a:xfrm>
        </p:spPr>
        <p:txBody>
          <a:bodyPr>
            <a:normAutofit fontScale="92500" lnSpcReduction="20000"/>
          </a:bodyPr>
          <a:lstStyle/>
          <a:p>
            <a:r>
              <a:rPr lang="en-US" sz="1600" dirty="0" smtClean="0"/>
              <a:t>An example screen </a:t>
            </a:r>
            <a:r>
              <a:rPr lang="en-US" sz="1600" dirty="0"/>
              <a:t>shot of our </a:t>
            </a:r>
            <a:r>
              <a:rPr lang="en-US" sz="1600" dirty="0" smtClean="0"/>
              <a:t>Science Raft Re-verification eTraveler confluence </a:t>
            </a:r>
            <a:r>
              <a:rPr lang="en-US" sz="1600" dirty="0"/>
              <a:t>page - listing </a:t>
            </a:r>
            <a:r>
              <a:rPr lang="en-US" sz="1600" dirty="0" smtClean="0"/>
              <a:t>the first 15 </a:t>
            </a:r>
            <a:r>
              <a:rPr lang="en-US" sz="1600" dirty="0"/>
              <a:t>of the </a:t>
            </a:r>
            <a:r>
              <a:rPr lang="en-US" sz="1600" dirty="0" smtClean="0"/>
              <a:t>35+ total necessary </a:t>
            </a:r>
            <a:r>
              <a:rPr lang="en-US" sz="1600" dirty="0"/>
              <a:t>eTravelers </a:t>
            </a:r>
            <a:r>
              <a:rPr lang="en-US" sz="1600" dirty="0" smtClean="0"/>
              <a:t>identified, and </a:t>
            </a:r>
            <a:r>
              <a:rPr lang="en-US" sz="1600" dirty="0"/>
              <a:t>also providing </a:t>
            </a:r>
            <a:r>
              <a:rPr lang="en-US" sz="1600" dirty="0" smtClean="0"/>
              <a:t>links to the eTraveler and </a:t>
            </a:r>
            <a:r>
              <a:rPr lang="en-US" sz="1600" dirty="0"/>
              <a:t>their current status: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955" y="1472020"/>
            <a:ext cx="6612865" cy="3302356"/>
          </a:xfrm>
          <a:prstGeom prst="rect">
            <a:avLst/>
          </a:prstGeom>
          <a:ln>
            <a:solidFill>
              <a:schemeClr val="tx1"/>
            </a:solidFill>
          </a:ln>
        </p:spPr>
      </p:pic>
    </p:spTree>
    <p:extLst>
      <p:ext uri="{BB962C8B-B14F-4D97-AF65-F5344CB8AC3E}">
        <p14:creationId xmlns:p14="http://schemas.microsoft.com/office/powerpoint/2010/main" val="164187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07157"/>
            <a:ext cx="5805487" cy="417910"/>
          </a:xfrm>
        </p:spPr>
        <p:txBody>
          <a:bodyPr/>
          <a:lstStyle/>
          <a:p>
            <a:r>
              <a:rPr lang="en-US" dirty="0" smtClean="0"/>
              <a:t>Cryostat Integration </a:t>
            </a:r>
            <a:r>
              <a:rPr lang="en-US" dirty="0"/>
              <a:t>– </a:t>
            </a:r>
            <a:r>
              <a:rPr lang="en-US" dirty="0" smtClean="0"/>
              <a:t>Processes</a:t>
            </a:r>
            <a:endParaRPr lang="en-US" dirty="0"/>
          </a:p>
        </p:txBody>
      </p:sp>
      <p:sp>
        <p:nvSpPr>
          <p:cNvPr id="3" name="Text Placeholder 2"/>
          <p:cNvSpPr>
            <a:spLocks noGrp="1"/>
          </p:cNvSpPr>
          <p:nvPr>
            <p:ph type="body" idx="1"/>
          </p:nvPr>
        </p:nvSpPr>
        <p:spPr>
          <a:xfrm>
            <a:off x="457200" y="747621"/>
            <a:ext cx="8229601" cy="845789"/>
          </a:xfrm>
        </p:spPr>
        <p:txBody>
          <a:bodyPr>
            <a:normAutofit fontScale="55000" lnSpcReduction="20000"/>
          </a:bodyPr>
          <a:lstStyle/>
          <a:p>
            <a:r>
              <a:rPr lang="en-US" dirty="0" smtClean="0"/>
              <a:t>I&amp;T’s Cryostat Integration processes </a:t>
            </a:r>
            <a:r>
              <a:rPr lang="en-US" dirty="0"/>
              <a:t>were internally developed and were subject to a dedicated Integration Readiness Review (IRR) performed in </a:t>
            </a:r>
            <a:r>
              <a:rPr lang="en-US" dirty="0" smtClean="0"/>
              <a:t>July 2018.</a:t>
            </a:r>
            <a:endParaRPr lang="en-US" dirty="0"/>
          </a:p>
          <a:p>
            <a:r>
              <a:rPr lang="en-US" dirty="0"/>
              <a:t>This figure captures </a:t>
            </a:r>
            <a:r>
              <a:rPr lang="en-US" dirty="0" smtClean="0"/>
              <a:t>the assembly and testing flow sequences that the Cryostat will proceed </a:t>
            </a:r>
            <a:r>
              <a:rPr lang="en-US" dirty="0"/>
              <a:t>through </a:t>
            </a:r>
            <a:r>
              <a:rPr lang="en-US" dirty="0" smtClean="0"/>
              <a:t>during the I&amp;T phase of the Camera schedule. </a:t>
            </a:r>
            <a:r>
              <a:rPr lang="en-US" dirty="0"/>
              <a:t>This flow diagram is currently under revision control (</a:t>
            </a:r>
            <a:r>
              <a:rPr lang="en-US" dirty="0" smtClean="0"/>
              <a:t>LCA-11685).</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869" y="1593124"/>
            <a:ext cx="4837762" cy="308547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663" y="1555293"/>
            <a:ext cx="2394318" cy="2869490"/>
          </a:xfrm>
          <a:prstGeom prst="rect">
            <a:avLst/>
          </a:prstGeom>
          <a:ln>
            <a:solidFill>
              <a:srgbClr val="FF0000"/>
            </a:solidFill>
          </a:ln>
        </p:spPr>
      </p:pic>
      <p:sp>
        <p:nvSpPr>
          <p:cNvPr id="5" name="Oval 4"/>
          <p:cNvSpPr/>
          <p:nvPr/>
        </p:nvSpPr>
        <p:spPr>
          <a:xfrm>
            <a:off x="4383606" y="2637516"/>
            <a:ext cx="1010895" cy="1043059"/>
          </a:xfrm>
          <a:prstGeom prst="ellipse">
            <a:avLst/>
          </a:prstGeom>
          <a:solidFill>
            <a:schemeClr val="accent2">
              <a:lumMod val="75000"/>
              <a:alpha val="20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endCxn id="4" idx="1"/>
          </p:cNvCxnSpPr>
          <p:nvPr/>
        </p:nvCxnSpPr>
        <p:spPr>
          <a:xfrm flipV="1">
            <a:off x="5394501" y="2990038"/>
            <a:ext cx="828162" cy="169007"/>
          </a:xfrm>
          <a:prstGeom prst="straightConnector1">
            <a:avLst/>
          </a:prstGeom>
          <a:ln cap="rnd">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13400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07157"/>
            <a:ext cx="5805487" cy="417910"/>
          </a:xfrm>
        </p:spPr>
        <p:txBody>
          <a:bodyPr/>
          <a:lstStyle/>
          <a:p>
            <a:r>
              <a:rPr lang="en-US" dirty="0"/>
              <a:t>Cryostat Integration – </a:t>
            </a:r>
            <a:r>
              <a:rPr lang="en-US" dirty="0" smtClean="0"/>
              <a:t>P6 Resolution</a:t>
            </a:r>
            <a:endParaRPr lang="en-US" dirty="0"/>
          </a:p>
        </p:txBody>
      </p:sp>
      <p:sp>
        <p:nvSpPr>
          <p:cNvPr id="3" name="Text Placeholder 2"/>
          <p:cNvSpPr>
            <a:spLocks noGrp="1"/>
          </p:cNvSpPr>
          <p:nvPr>
            <p:ph type="body" idx="1"/>
          </p:nvPr>
        </p:nvSpPr>
        <p:spPr>
          <a:xfrm>
            <a:off x="457200" y="651126"/>
            <a:ext cx="8229601" cy="603302"/>
          </a:xfrm>
        </p:spPr>
        <p:txBody>
          <a:bodyPr>
            <a:normAutofit fontScale="55000" lnSpcReduction="20000"/>
          </a:bodyPr>
          <a:lstStyle/>
          <a:p>
            <a:r>
              <a:rPr lang="en-US" dirty="0" smtClean="0"/>
              <a:t>In most cases, the resolution was further improved to capture and match the P6 estimates for both the durations </a:t>
            </a:r>
            <a:r>
              <a:rPr lang="en-US" dirty="0" smtClean="0"/>
              <a:t>and the required efforts necessary to complete the individual tasks</a:t>
            </a:r>
            <a:r>
              <a:rPr lang="en-US" dirty="0" smtClean="0"/>
              <a:t>. In a few cases, the P6 estimates had to be replanned</a:t>
            </a:r>
            <a:r>
              <a:rPr lang="en-US" dirty="0"/>
              <a:t> </a:t>
            </a:r>
            <a:r>
              <a:rPr lang="en-US" dirty="0" smtClean="0"/>
              <a:t>to match the new higher fidelity estimates.</a:t>
            </a:r>
            <a:endParaRPr lang="en-US" dirty="0"/>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443708" y="1313412"/>
            <a:ext cx="3448091" cy="343985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199594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843" y="107157"/>
            <a:ext cx="5964645" cy="417910"/>
          </a:xfrm>
        </p:spPr>
        <p:txBody>
          <a:bodyPr/>
          <a:lstStyle/>
          <a:p>
            <a:r>
              <a:rPr lang="en-US" dirty="0"/>
              <a:t>Cryostat Integration – </a:t>
            </a:r>
            <a:r>
              <a:rPr lang="en-US" dirty="0" smtClean="0"/>
              <a:t>eTraveler </a:t>
            </a:r>
            <a:r>
              <a:rPr lang="en-US" dirty="0" smtClean="0"/>
              <a:t>Identification</a:t>
            </a:r>
            <a:endParaRPr lang="en-US" dirty="0"/>
          </a:p>
        </p:txBody>
      </p:sp>
      <p:sp>
        <p:nvSpPr>
          <p:cNvPr id="3" name="Text Placeholder 2"/>
          <p:cNvSpPr>
            <a:spLocks noGrp="1"/>
          </p:cNvSpPr>
          <p:nvPr>
            <p:ph type="body" idx="1"/>
          </p:nvPr>
        </p:nvSpPr>
        <p:spPr>
          <a:xfrm>
            <a:off x="457200" y="747621"/>
            <a:ext cx="8229601" cy="514351"/>
          </a:xfrm>
        </p:spPr>
        <p:txBody>
          <a:bodyPr>
            <a:normAutofit fontScale="47500" lnSpcReduction="20000"/>
          </a:bodyPr>
          <a:lstStyle/>
          <a:p>
            <a:r>
              <a:rPr lang="en-US" dirty="0" smtClean="0"/>
              <a:t>Finally – the list of activities was broken down into individual procedures and processes. Each of these were developed into its own process document (EXCEL) or an </a:t>
            </a:r>
            <a:r>
              <a:rPr lang="en-US" dirty="0" smtClean="0"/>
              <a:t>eTraveler (both requiring submission through the appropriate approvals process). </a:t>
            </a:r>
            <a:endParaRPr lang="en-US" dirty="0"/>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450427" y="1183429"/>
            <a:ext cx="6731756" cy="1706887"/>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513" y="3178031"/>
            <a:ext cx="6751583" cy="1655226"/>
          </a:xfrm>
          <a:prstGeom prst="rect">
            <a:avLst/>
          </a:prstGeom>
        </p:spPr>
      </p:pic>
    </p:spTree>
    <p:extLst>
      <p:ext uri="{BB962C8B-B14F-4D97-AF65-F5344CB8AC3E}">
        <p14:creationId xmlns:p14="http://schemas.microsoft.com/office/powerpoint/2010/main" val="13807053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07157"/>
            <a:ext cx="5805487" cy="417910"/>
          </a:xfrm>
        </p:spPr>
        <p:txBody>
          <a:bodyPr/>
          <a:lstStyle/>
          <a:p>
            <a:r>
              <a:rPr lang="en-US" dirty="0"/>
              <a:t>Cryostat Integration – eTraveler </a:t>
            </a:r>
            <a:r>
              <a:rPr lang="en-US" dirty="0" smtClean="0"/>
              <a:t>List</a:t>
            </a:r>
            <a:endParaRPr lang="en-US" dirty="0"/>
          </a:p>
        </p:txBody>
      </p:sp>
      <p:sp>
        <p:nvSpPr>
          <p:cNvPr id="3" name="Text Placeholder 2"/>
          <p:cNvSpPr>
            <a:spLocks noGrp="1"/>
          </p:cNvSpPr>
          <p:nvPr>
            <p:ph type="body" idx="1"/>
          </p:nvPr>
        </p:nvSpPr>
        <p:spPr>
          <a:xfrm>
            <a:off x="457200" y="747621"/>
            <a:ext cx="8229601" cy="514351"/>
          </a:xfrm>
        </p:spPr>
        <p:txBody>
          <a:bodyPr>
            <a:normAutofit fontScale="70000" lnSpcReduction="20000"/>
          </a:bodyPr>
          <a:lstStyle/>
          <a:p>
            <a:r>
              <a:rPr lang="en-US" dirty="0" smtClean="0"/>
              <a:t>Example screen </a:t>
            </a:r>
            <a:r>
              <a:rPr lang="en-US" dirty="0"/>
              <a:t>shot of our </a:t>
            </a:r>
            <a:r>
              <a:rPr lang="en-US" dirty="0" smtClean="0"/>
              <a:t>eTraveler confluence </a:t>
            </a:r>
            <a:r>
              <a:rPr lang="en-US" dirty="0"/>
              <a:t>page - listing </a:t>
            </a:r>
            <a:r>
              <a:rPr lang="en-US" dirty="0" smtClean="0"/>
              <a:t>several </a:t>
            </a:r>
            <a:r>
              <a:rPr lang="en-US" dirty="0"/>
              <a:t>of </a:t>
            </a:r>
            <a:r>
              <a:rPr lang="en-US" dirty="0" smtClean="0"/>
              <a:t>our necessary Cryostat Integration eTravelers, </a:t>
            </a:r>
            <a:r>
              <a:rPr lang="en-US" dirty="0"/>
              <a:t>and also providing links with their current </a:t>
            </a:r>
            <a:r>
              <a:rPr lang="en-US" dirty="0" smtClean="0"/>
              <a:t>status.</a:t>
            </a:r>
            <a:endParaRPr lang="en-US" dirty="0"/>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481937" y="1344403"/>
            <a:ext cx="5896325" cy="344638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929818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07157"/>
            <a:ext cx="5805487" cy="417910"/>
          </a:xfrm>
        </p:spPr>
        <p:txBody>
          <a:bodyPr/>
          <a:lstStyle/>
          <a:p>
            <a:r>
              <a:rPr lang="en-US" dirty="0" smtClean="0"/>
              <a:t>Camera Integration – Processes</a:t>
            </a:r>
            <a:endParaRPr lang="en-US" dirty="0"/>
          </a:p>
        </p:txBody>
      </p:sp>
      <p:sp>
        <p:nvSpPr>
          <p:cNvPr id="3" name="Text Placeholder 2"/>
          <p:cNvSpPr>
            <a:spLocks noGrp="1"/>
          </p:cNvSpPr>
          <p:nvPr>
            <p:ph type="body" idx="1"/>
          </p:nvPr>
        </p:nvSpPr>
        <p:spPr>
          <a:xfrm>
            <a:off x="461795" y="687885"/>
            <a:ext cx="8264062" cy="796291"/>
          </a:xfrm>
        </p:spPr>
        <p:txBody>
          <a:bodyPr>
            <a:normAutofit fontScale="55000" lnSpcReduction="20000"/>
          </a:bodyPr>
          <a:lstStyle/>
          <a:p>
            <a:r>
              <a:rPr lang="en-US" dirty="0" smtClean="0"/>
              <a:t>I&amp;T’s Camera </a:t>
            </a:r>
            <a:r>
              <a:rPr lang="en-US" dirty="0"/>
              <a:t>Integration </a:t>
            </a:r>
            <a:r>
              <a:rPr lang="en-US" dirty="0" smtClean="0"/>
              <a:t>processes are currently being developed </a:t>
            </a:r>
            <a:r>
              <a:rPr lang="en-US" dirty="0"/>
              <a:t>and </a:t>
            </a:r>
            <a:r>
              <a:rPr lang="en-US" dirty="0" smtClean="0"/>
              <a:t>will be </a:t>
            </a:r>
            <a:r>
              <a:rPr lang="en-US" dirty="0"/>
              <a:t>subject to </a:t>
            </a:r>
            <a:r>
              <a:rPr lang="en-US" dirty="0" smtClean="0"/>
              <a:t>its own </a:t>
            </a:r>
            <a:r>
              <a:rPr lang="en-US" dirty="0"/>
              <a:t>dedicated Integration Readiness Review (IRR) </a:t>
            </a:r>
            <a:r>
              <a:rPr lang="en-US" dirty="0" smtClean="0"/>
              <a:t>– to be held </a:t>
            </a:r>
            <a:r>
              <a:rPr lang="en-US" dirty="0"/>
              <a:t>in </a:t>
            </a:r>
            <a:r>
              <a:rPr lang="en-US" dirty="0" smtClean="0"/>
              <a:t>Oct 2019.</a:t>
            </a:r>
            <a:endParaRPr lang="en-US" dirty="0"/>
          </a:p>
          <a:p>
            <a:r>
              <a:rPr lang="en-US" dirty="0"/>
              <a:t>This figure captures the assembly and testing flow sequences that the Cryostat will proceed through during the I&amp;T phase of the Camera schedule. This flow diagram is currently under revision control (LCA-11685</a:t>
            </a:r>
            <a:r>
              <a:rPr lang="en-US" dirty="0" smtClean="0"/>
              <a:t>).</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366" y="1484177"/>
            <a:ext cx="5252873" cy="3358016"/>
          </a:xfrm>
          <a:prstGeom prst="rect">
            <a:avLst/>
          </a:prstGeom>
        </p:spPr>
      </p:pic>
    </p:spTree>
    <p:extLst>
      <p:ext uri="{BB962C8B-B14F-4D97-AF65-F5344CB8AC3E}">
        <p14:creationId xmlns:p14="http://schemas.microsoft.com/office/powerpoint/2010/main" val="30154395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07157"/>
            <a:ext cx="5805487" cy="417910"/>
          </a:xfrm>
        </p:spPr>
        <p:txBody>
          <a:bodyPr/>
          <a:lstStyle/>
          <a:p>
            <a:r>
              <a:rPr lang="en-US" dirty="0"/>
              <a:t>Example eTraveler: INT-SR-INT-01 v4</a:t>
            </a:r>
          </a:p>
        </p:txBody>
      </p:sp>
      <p:sp>
        <p:nvSpPr>
          <p:cNvPr id="3" name="Text Placeholder 2"/>
          <p:cNvSpPr>
            <a:spLocks noGrp="1"/>
          </p:cNvSpPr>
          <p:nvPr>
            <p:ph type="body" idx="1"/>
          </p:nvPr>
        </p:nvSpPr>
        <p:spPr>
          <a:xfrm>
            <a:off x="457200" y="760810"/>
            <a:ext cx="8229601" cy="716398"/>
          </a:xfrm>
        </p:spPr>
        <p:txBody>
          <a:bodyPr>
            <a:normAutofit fontScale="62500" lnSpcReduction="20000"/>
          </a:bodyPr>
          <a:lstStyle/>
          <a:p>
            <a:r>
              <a:rPr lang="en-US" dirty="0"/>
              <a:t>The eTraveler contains highly detailed procedures for process along with all information necessary to perform the activity.</a:t>
            </a:r>
          </a:p>
          <a:p>
            <a:r>
              <a:rPr lang="en-US" dirty="0"/>
              <a:t>Example “screen shots” from a typical eTraveler are shown below:</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481672"/>
            <a:ext cx="5181600" cy="3290854"/>
          </a:xfrm>
          <a:prstGeom prst="rect">
            <a:avLst/>
          </a:prstGeom>
          <a:ln>
            <a:solidFill>
              <a:schemeClr val="tx1"/>
            </a:solidFill>
          </a:ln>
        </p:spPr>
      </p:pic>
    </p:spTree>
    <p:extLst>
      <p:ext uri="{BB962C8B-B14F-4D97-AF65-F5344CB8AC3E}">
        <p14:creationId xmlns:p14="http://schemas.microsoft.com/office/powerpoint/2010/main" val="5261495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07157"/>
            <a:ext cx="5805487" cy="417910"/>
          </a:xfrm>
        </p:spPr>
        <p:txBody>
          <a:bodyPr/>
          <a:lstStyle/>
          <a:p>
            <a:r>
              <a:rPr lang="en-US" dirty="0"/>
              <a:t>Example eTraveler: INT-SR-INT-01 v4</a:t>
            </a:r>
          </a:p>
        </p:txBody>
      </p:sp>
      <p:sp>
        <p:nvSpPr>
          <p:cNvPr id="3" name="Text Placeholder 2"/>
          <p:cNvSpPr>
            <a:spLocks noGrp="1"/>
          </p:cNvSpPr>
          <p:nvPr>
            <p:ph type="body" idx="1"/>
          </p:nvPr>
        </p:nvSpPr>
        <p:spPr>
          <a:xfrm>
            <a:off x="457200" y="760810"/>
            <a:ext cx="8229601" cy="716398"/>
          </a:xfrm>
        </p:spPr>
        <p:txBody>
          <a:bodyPr>
            <a:normAutofit fontScale="62500" lnSpcReduction="20000"/>
          </a:bodyPr>
          <a:lstStyle/>
          <a:p>
            <a:r>
              <a:rPr lang="en-US" dirty="0"/>
              <a:t>The eTraveler contains highly detailed procedures for process along with all information necessary to perform the activity.</a:t>
            </a:r>
          </a:p>
          <a:p>
            <a:r>
              <a:rPr lang="en-US" dirty="0"/>
              <a:t>Example “screen shots” from a typical eTraveler are shown below:</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466850"/>
            <a:ext cx="5226310" cy="3340486"/>
          </a:xfrm>
          <a:prstGeom prst="rect">
            <a:avLst/>
          </a:prstGeom>
          <a:ln>
            <a:solidFill>
              <a:schemeClr val="tx1"/>
            </a:solidFill>
          </a:ln>
        </p:spPr>
      </p:pic>
    </p:spTree>
    <p:extLst>
      <p:ext uri="{BB962C8B-B14F-4D97-AF65-F5344CB8AC3E}">
        <p14:creationId xmlns:p14="http://schemas.microsoft.com/office/powerpoint/2010/main" val="2072159077"/>
      </p:ext>
    </p:extLst>
  </p:cSld>
  <p:clrMapOvr>
    <a:masterClrMapping/>
  </p:clrMapOvr>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Document-25506 (5)</Template>
  <TotalTime>60214</TotalTime>
  <Words>9233</Words>
  <Application>Microsoft Office PowerPoint</Application>
  <PresentationFormat>On-screen Show (16:9)</PresentationFormat>
  <Paragraphs>1082</Paragraphs>
  <Slides>99</Slides>
  <Notes>4</Notes>
  <HiddenSlides>0</HiddenSlides>
  <MMClips>1</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Legacy 169 JSR2017</vt:lpstr>
      <vt:lpstr>LSST Camera: I&amp;T Subsystem  Tim Bond I&amp;T Subsystem Manager (SLAC)  NSF/DOE Joint Status Review July 30 2018</vt:lpstr>
      <vt:lpstr>Presentation Outline</vt:lpstr>
      <vt:lpstr>Introduction and Scope</vt:lpstr>
      <vt:lpstr>Major Camera Elements</vt:lpstr>
      <vt:lpstr>I&amp;T Subsystem / Systems Engineering</vt:lpstr>
      <vt:lpstr>I&amp;T Subsystem – Scope Overview</vt:lpstr>
      <vt:lpstr>I&amp;T Subsystem – Scope Overview</vt:lpstr>
      <vt:lpstr>I&amp;T Subsystem – Scope Breakdown</vt:lpstr>
      <vt:lpstr>I&amp;T Subsystem – Support Equipment Development</vt:lpstr>
      <vt:lpstr>I&amp;T Subsystem – Support Equipment Development</vt:lpstr>
      <vt:lpstr>I&amp;T Subsystem – Support Equipment Development</vt:lpstr>
      <vt:lpstr>I&amp;T Subsystem – Support Equipment Development</vt:lpstr>
      <vt:lpstr>I&amp;T Subsystem – Camera Verification</vt:lpstr>
      <vt:lpstr>Technical Status</vt:lpstr>
      <vt:lpstr>Camera I&amp;T Facility – 2016 REVIEW</vt:lpstr>
      <vt:lpstr>Camera I&amp;T Facility – 2017 REVIEW</vt:lpstr>
      <vt:lpstr>Camera I&amp;T Facility – 2018 REVIEW</vt:lpstr>
      <vt:lpstr>Camera I&amp;T Facility – 2019 REVIEW</vt:lpstr>
      <vt:lpstr>Major Procurements Status:</vt:lpstr>
      <vt:lpstr>Major Milestones Accomplished</vt:lpstr>
      <vt:lpstr>Major Milestones Accomplished</vt:lpstr>
      <vt:lpstr>Major Milestones Accomplished</vt:lpstr>
      <vt:lpstr>Major Milestones Accomplished</vt:lpstr>
      <vt:lpstr>Major Milestones Accomplished</vt:lpstr>
      <vt:lpstr>Major Milestones Accomplished</vt:lpstr>
      <vt:lpstr>Major Milestones Accomplished</vt:lpstr>
      <vt:lpstr>Major Milestones Accomplished</vt:lpstr>
      <vt:lpstr>Major Milestones Accomplished</vt:lpstr>
      <vt:lpstr>Major Milestones Accomplished</vt:lpstr>
      <vt:lpstr>Major Milestones Accomplished</vt:lpstr>
      <vt:lpstr>Major Milestones Accomplished</vt:lpstr>
      <vt:lpstr>Major Milestones (Upcoming)</vt:lpstr>
      <vt:lpstr>Major Milestones Accomplished</vt:lpstr>
      <vt:lpstr>Upcoming Major Milestones – Cryostat Track</vt:lpstr>
      <vt:lpstr>Upcoming Major Milestones – Camera Track</vt:lpstr>
      <vt:lpstr>Risks and Mitigations Status </vt:lpstr>
      <vt:lpstr>Definition of Risk and Risk Analysis</vt:lpstr>
      <vt:lpstr>I&amp;T Subsystem Specific Risks</vt:lpstr>
      <vt:lpstr>I&amp;T Subsystem – Top 12 Risks</vt:lpstr>
      <vt:lpstr>Top - I&amp;T Subsystem Risks</vt:lpstr>
      <vt:lpstr>Top - I&amp;T Subsystem Risks</vt:lpstr>
      <vt:lpstr>Top - I&amp;T Subsystem Risks</vt:lpstr>
      <vt:lpstr>Top - I&amp;T Subsystem Risks</vt:lpstr>
      <vt:lpstr>Top - I&amp;T Subsystem Risks</vt:lpstr>
      <vt:lpstr>Key Risks Retired (or Reduced Significantly)</vt:lpstr>
      <vt:lpstr>“Past” Top - I&amp;T Subsystem Risk</vt:lpstr>
      <vt:lpstr>RISK IT-006: Raft Tower Collision</vt:lpstr>
      <vt:lpstr>RISK IT-006: Raft Tower Collision</vt:lpstr>
      <vt:lpstr>RISK IT-006: Raft Tower Collision</vt:lpstr>
      <vt:lpstr>Hazards Status</vt:lpstr>
      <vt:lpstr>Hazard Analysis</vt:lpstr>
      <vt:lpstr>I&amp;T Subsystem - Hazards Details</vt:lpstr>
      <vt:lpstr>I&amp;T Subsystem - Hazards Registry</vt:lpstr>
      <vt:lpstr>I&amp;T Subsystem - Hazards Registry</vt:lpstr>
      <vt:lpstr>I&amp;T Subsystem - Hazards Details</vt:lpstr>
      <vt:lpstr>I&amp;T Subsystem – Processes in Place</vt:lpstr>
      <vt:lpstr>I&amp;T Subsystem – Events / Incidents</vt:lpstr>
      <vt:lpstr>Programmatic Status</vt:lpstr>
      <vt:lpstr>I&amp;T Organizational Chart</vt:lpstr>
      <vt:lpstr>Subsystem Staffing Profile</vt:lpstr>
      <vt:lpstr>I&amp;T Subsystem Performance (as of May 2018)</vt:lpstr>
      <vt:lpstr>I&amp;T Performance Trend</vt:lpstr>
      <vt:lpstr>I&amp;T Subsystem Variance Analysis – 3.08.01</vt:lpstr>
      <vt:lpstr>I&amp;T Subsystem Variance Analysis – 3.08.02</vt:lpstr>
      <vt:lpstr>I&amp;T Subsystem Variance Analysis – 3.08.03</vt:lpstr>
      <vt:lpstr>I&amp;T Subsystem Variance Analysis – 3.08.04</vt:lpstr>
      <vt:lpstr>I&amp;T Subsystem Estimate to Complete </vt:lpstr>
      <vt:lpstr>I&amp;T Summary Schedule</vt:lpstr>
      <vt:lpstr>Upcoming Milestones – 12 Month Look Ahead</vt:lpstr>
      <vt:lpstr>Summary</vt:lpstr>
      <vt:lpstr>Summary</vt:lpstr>
      <vt:lpstr>Supporting Material – Key Documents</vt:lpstr>
      <vt:lpstr>I&amp;T Key Documents</vt:lpstr>
      <vt:lpstr>Supporting Material – Past Reviews</vt:lpstr>
      <vt:lpstr>Response to Past NSF/DOE Status Review</vt:lpstr>
      <vt:lpstr>I&amp;T Past Review Responses</vt:lpstr>
      <vt:lpstr>Supporting Material – BCR / EAC Details</vt:lpstr>
      <vt:lpstr>3.08.01: I&amp;T Management – BCR/EAC Trail</vt:lpstr>
      <vt:lpstr>3.08.01: I&amp;T Management – BCR/EAC Trail</vt:lpstr>
      <vt:lpstr>3.08.02: Verification Test Systems – BCR/EAC Trail</vt:lpstr>
      <vt:lpstr>3.08.02: Verification Test Systems – BCR/EAC Trail</vt:lpstr>
      <vt:lpstr>3.08.03: Cryostat I&amp;T – BCR/EAC Trail</vt:lpstr>
      <vt:lpstr>3.08.03: Cryostat I&amp;T – BCR/EAC Trail</vt:lpstr>
      <vt:lpstr>3.08.04: Camera I&amp;T – BCR/EAC Trail</vt:lpstr>
      <vt:lpstr>3.08.04: Camera I&amp;T – BCR/EAC Trail</vt:lpstr>
      <vt:lpstr>Supporting Material – I&amp;T 2016 Replan Details</vt:lpstr>
      <vt:lpstr>I&amp;T Subsystem: BCR-023</vt:lpstr>
      <vt:lpstr>I&amp;T Subsystem: BCR-023</vt:lpstr>
      <vt:lpstr>Supporting Material – I&amp;T Process Development</vt:lpstr>
      <vt:lpstr>I&amp;T Process Development</vt:lpstr>
      <vt:lpstr>Science Raft Verification – Processes</vt:lpstr>
      <vt:lpstr>Science Raft Verification - eTraveler List</vt:lpstr>
      <vt:lpstr>Cryostat Integration – Processes</vt:lpstr>
      <vt:lpstr>Cryostat Integration – P6 Resolution</vt:lpstr>
      <vt:lpstr>Cryostat Integration – eTraveler Identification</vt:lpstr>
      <vt:lpstr>Cryostat Integration – eTraveler List</vt:lpstr>
      <vt:lpstr>Camera Integration – Processes</vt:lpstr>
      <vt:lpstr>Example eTraveler: INT-SR-INT-01 v4</vt:lpstr>
      <vt:lpstr>Example eTraveler: INT-SR-INT-01 v4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&amp; Affiliation  NSF/DOE Joint Status Review Date in long format</dc:title>
  <dc:creator>Ranpal Gill</dc:creator>
  <cp:lastModifiedBy>Bond, Tim</cp:lastModifiedBy>
  <cp:revision>301</cp:revision>
  <cp:lastPrinted>2019-07-25T22:10:34Z</cp:lastPrinted>
  <dcterms:created xsi:type="dcterms:W3CDTF">2018-04-26T20:33:17Z</dcterms:created>
  <dcterms:modified xsi:type="dcterms:W3CDTF">2019-08-01T23:24:45Z</dcterms:modified>
</cp:coreProperties>
</file>