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7"/>
  </p:notesMasterIdLst>
  <p:sldIdLst>
    <p:sldId id="265" r:id="rId2"/>
    <p:sldId id="266" r:id="rId3"/>
    <p:sldId id="267" r:id="rId4"/>
    <p:sldId id="284" r:id="rId5"/>
    <p:sldId id="272" r:id="rId6"/>
    <p:sldId id="268" r:id="rId7"/>
    <p:sldId id="269" r:id="rId8"/>
    <p:sldId id="270" r:id="rId9"/>
    <p:sldId id="271" r:id="rId10"/>
    <p:sldId id="285" r:id="rId11"/>
    <p:sldId id="580" r:id="rId12"/>
    <p:sldId id="740" r:id="rId13"/>
    <p:sldId id="741" r:id="rId14"/>
    <p:sldId id="275" r:id="rId15"/>
    <p:sldId id="281" r:id="rId16"/>
    <p:sldId id="578" r:id="rId17"/>
    <p:sldId id="277" r:id="rId18"/>
    <p:sldId id="276" r:id="rId19"/>
    <p:sldId id="283" r:id="rId20"/>
    <p:sldId id="278" r:id="rId21"/>
    <p:sldId id="742" r:id="rId22"/>
    <p:sldId id="897" r:id="rId23"/>
    <p:sldId id="744" r:id="rId24"/>
    <p:sldId id="743" r:id="rId25"/>
    <p:sldId id="579" r:id="rId2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01" autoAdjust="0"/>
    <p:restoredTop sz="94660"/>
  </p:normalViewPr>
  <p:slideViewPr>
    <p:cSldViewPr>
      <p:cViewPr varScale="1">
        <p:scale>
          <a:sx n="117" d="100"/>
          <a:sy n="117" d="100"/>
        </p:scale>
        <p:origin x="318" y="96"/>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251CE6-D8FA-8B4F-9171-0E74411A18AB}" type="datetimeFigureOut">
              <a:rPr lang="en-US" smtClean="0"/>
              <a:t>7/17/2019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1797BD-0351-BA47-94F8-DCB2E288DF17}" type="slidenum">
              <a:rPr lang="en-US" smtClean="0"/>
              <a:t>‹#›</a:t>
            </a:fld>
            <a:endParaRPr lang="en-US"/>
          </a:p>
        </p:txBody>
      </p:sp>
    </p:spTree>
    <p:extLst>
      <p:ext uri="{BB962C8B-B14F-4D97-AF65-F5344CB8AC3E}">
        <p14:creationId xmlns:p14="http://schemas.microsoft.com/office/powerpoint/2010/main" val="13732247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Main Title Layout">
    <p:spTree>
      <p:nvGrpSpPr>
        <p:cNvPr id="1" name=""/>
        <p:cNvGrpSpPr/>
        <p:nvPr/>
      </p:nvGrpSpPr>
      <p:grpSpPr>
        <a:xfrm>
          <a:off x="0" y="0"/>
          <a:ext cx="0" cy="0"/>
          <a:chOff x="0" y="0"/>
          <a:chExt cx="0" cy="0"/>
        </a:xfrm>
      </p:grpSpPr>
      <p:pic>
        <p:nvPicPr>
          <p:cNvPr id="9" name="Picture 8" descr="Tele11-2012.jpg"/>
          <p:cNvPicPr>
            <a:picLocks noChangeAspect="1"/>
          </p:cNvPicPr>
          <p:nvPr userDrawn="1"/>
        </p:nvPicPr>
        <p:blipFill>
          <a:blip r:embed="rId2"/>
          <a:stretch>
            <a:fillRect/>
          </a:stretch>
        </p:blipFill>
        <p:spPr>
          <a:xfrm>
            <a:off x="0" y="0"/>
            <a:ext cx="9144000" cy="5143500"/>
          </a:xfrm>
          <a:prstGeom prst="rect">
            <a:avLst/>
          </a:prstGeom>
        </p:spPr>
      </p:pic>
      <p:sp>
        <p:nvSpPr>
          <p:cNvPr id="4" name="Title 1"/>
          <p:cNvSpPr>
            <a:spLocks noGrp="1"/>
          </p:cNvSpPr>
          <p:nvPr>
            <p:ph type="ctrTitle"/>
          </p:nvPr>
        </p:nvSpPr>
        <p:spPr>
          <a:xfrm>
            <a:off x="685800" y="886327"/>
            <a:ext cx="7772400" cy="2334872"/>
          </a:xfrm>
        </p:spPr>
        <p:txBody>
          <a:bodyPr/>
          <a:lstStyle>
            <a:lvl1pPr algn="r">
              <a:defRPr b="1">
                <a:solidFill>
                  <a:schemeClr val="tx2"/>
                </a:solidFill>
              </a:defRPr>
            </a:lvl1pPr>
          </a:lstStyle>
          <a:p>
            <a:r>
              <a:rPr lang="en-US"/>
              <a:t>Click to edit Master title style</a:t>
            </a:r>
            <a:endParaRPr lang="en-US" dirty="0"/>
          </a:p>
        </p:txBody>
      </p:sp>
      <p:sp>
        <p:nvSpPr>
          <p:cNvPr id="6" name="TextBox 5"/>
          <p:cNvSpPr txBox="1"/>
          <p:nvPr/>
        </p:nvSpPr>
        <p:spPr>
          <a:xfrm>
            <a:off x="457200" y="4877860"/>
            <a:ext cx="8229600" cy="246221"/>
          </a:xfrm>
          <a:prstGeom prst="rect">
            <a:avLst/>
          </a:prstGeom>
          <a:noFill/>
        </p:spPr>
        <p:txBody>
          <a:bodyPr>
            <a:spAutoFit/>
          </a:bodyPr>
          <a:lstStyle/>
          <a:p>
            <a:pPr algn="ctr">
              <a:defRPr/>
            </a:pPr>
            <a:r>
              <a:rPr lang="en-US" sz="1000" dirty="0">
                <a:solidFill>
                  <a:schemeClr val="bg1"/>
                </a:solidFill>
                <a:latin typeface="Calibri" charset="0"/>
              </a:rPr>
              <a:t>Joint Status Review • Tucson • </a:t>
            </a:r>
            <a:r>
              <a:rPr lang="en-US" sz="1000" baseline="0" dirty="0">
                <a:solidFill>
                  <a:schemeClr val="bg1"/>
                </a:solidFill>
                <a:latin typeface="Calibri" charset="0"/>
              </a:rPr>
              <a:t>August 27th – 30th</a:t>
            </a:r>
            <a:endParaRPr lang="en-US" sz="1000" dirty="0">
              <a:solidFill>
                <a:schemeClr val="bg1"/>
              </a:solidFill>
              <a:latin typeface="Calibri" charset="0"/>
            </a:endParaRPr>
          </a:p>
        </p:txBody>
      </p:sp>
      <p:pic>
        <p:nvPicPr>
          <p:cNvPr id="7" name="Picture 10" descr="LogoW-ShadowTransBack.png"/>
          <p:cNvPicPr>
            <a:picLocks noChangeAspect="1"/>
          </p:cNvPicPr>
          <p:nvPr userDrawn="1"/>
        </p:nvPicPr>
        <p:blipFill>
          <a:blip r:embed="rId3"/>
          <a:stretch>
            <a:fillRect/>
          </a:stretch>
        </p:blipFill>
        <p:spPr bwMode="auto">
          <a:xfrm>
            <a:off x="7354214" y="-19050"/>
            <a:ext cx="1484986" cy="836371"/>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Only Layout">
    <p:spTree>
      <p:nvGrpSpPr>
        <p:cNvPr id="1" name=""/>
        <p:cNvGrpSpPr/>
        <p:nvPr/>
      </p:nvGrpSpPr>
      <p:grpSpPr>
        <a:xfrm>
          <a:off x="0" y="0"/>
          <a:ext cx="0" cy="0"/>
          <a:chOff x="0" y="0"/>
          <a:chExt cx="0" cy="0"/>
        </a:xfrm>
      </p:grpSpPr>
      <p:cxnSp>
        <p:nvCxnSpPr>
          <p:cNvPr id="8" name="Straight Connector 7"/>
          <p:cNvCxnSpPr>
            <a:cxnSpLocks noChangeShapeType="1"/>
          </p:cNvCxnSpPr>
          <p:nvPr/>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nvGrpSpPr>
          <p:cNvPr id="10" name="Group 9"/>
          <p:cNvGrpSpPr/>
          <p:nvPr userDrawn="1"/>
        </p:nvGrpSpPr>
        <p:grpSpPr>
          <a:xfrm>
            <a:off x="66676" y="-19050"/>
            <a:ext cx="9028113" cy="836371"/>
            <a:chOff x="66676" y="-19050"/>
            <a:chExt cx="9028113" cy="836371"/>
          </a:xfrm>
        </p:grpSpPr>
        <p:pic>
          <p:nvPicPr>
            <p:cNvPr id="11" name="Picture 10" descr="LogoW-ShadowTransBack.png"/>
            <p:cNvPicPr>
              <a:picLocks noChangeAspect="1"/>
            </p:cNvPicPr>
            <p:nvPr userDrawn="1"/>
          </p:nvPicPr>
          <p:blipFill>
            <a:blip r:embed="rId2"/>
            <a:stretch>
              <a:fillRect/>
            </a:stretch>
          </p:blipFill>
          <p:spPr bwMode="auto">
            <a:xfrm>
              <a:off x="7354214" y="-19050"/>
              <a:ext cx="1484986" cy="836371"/>
            </a:xfrm>
            <a:prstGeom prst="rect">
              <a:avLst/>
            </a:prstGeom>
            <a:noFill/>
            <a:ln w="9525">
              <a:noFill/>
              <a:miter lim="800000"/>
              <a:headEnd/>
              <a:tailEnd/>
            </a:ln>
          </p:spPr>
        </p:pic>
        <p:cxnSp>
          <p:nvCxnSpPr>
            <p:cNvPr id="12" name="Straight Connector 11"/>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sp>
        <p:nvSpPr>
          <p:cNvPr id="13" name="Title 1"/>
          <p:cNvSpPr>
            <a:spLocks noGrp="1"/>
          </p:cNvSpPr>
          <p:nvPr>
            <p:ph type="title"/>
          </p:nvPr>
        </p:nvSpPr>
        <p:spPr>
          <a:xfrm>
            <a:off x="1733550" y="133350"/>
            <a:ext cx="5676900" cy="417910"/>
          </a:xfrm>
        </p:spPr>
        <p:txBody>
          <a:bodyPr/>
          <a:lstStyle/>
          <a:p>
            <a:r>
              <a:rPr lang="en-US"/>
              <a:t>Click to edit Master title style</a:t>
            </a:r>
          </a:p>
        </p:txBody>
      </p:sp>
      <p:pic>
        <p:nvPicPr>
          <p:cNvPr id="14" name="Picture 10"/>
          <p:cNvPicPr>
            <a:picLocks noChangeAspect="1"/>
          </p:cNvPicPr>
          <p:nvPr userDrawn="1"/>
        </p:nvPicPr>
        <p:blipFill>
          <a:blip r:embed="rId3" cstate="print"/>
          <a:stretch>
            <a:fillRect/>
          </a:stretch>
        </p:blipFill>
        <p:spPr bwMode="auto">
          <a:xfrm>
            <a:off x="152400" y="67516"/>
            <a:ext cx="810260" cy="625856"/>
          </a:xfrm>
          <a:prstGeom prst="rect">
            <a:avLst/>
          </a:prstGeom>
          <a:noFill/>
          <a:ln w="9525">
            <a:noFill/>
            <a:miter lim="800000"/>
            <a:headEnd/>
            <a:tailEnd/>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Only Layout">
    <p:spTree>
      <p:nvGrpSpPr>
        <p:cNvPr id="1" name=""/>
        <p:cNvGrpSpPr/>
        <p:nvPr/>
      </p:nvGrpSpPr>
      <p:grpSpPr>
        <a:xfrm>
          <a:off x="0" y="0"/>
          <a:ext cx="0" cy="0"/>
          <a:chOff x="0" y="0"/>
          <a:chExt cx="0" cy="0"/>
        </a:xfrm>
      </p:grpSpPr>
      <p:grpSp>
        <p:nvGrpSpPr>
          <p:cNvPr id="7" name="Group 6"/>
          <p:cNvGrpSpPr/>
          <p:nvPr userDrawn="1"/>
        </p:nvGrpSpPr>
        <p:grpSpPr>
          <a:xfrm>
            <a:off x="66676" y="-19050"/>
            <a:ext cx="9028113" cy="836371"/>
            <a:chOff x="66676" y="-19050"/>
            <a:chExt cx="9028113" cy="836371"/>
          </a:xfrm>
        </p:grpSpPr>
        <p:pic>
          <p:nvPicPr>
            <p:cNvPr id="8" name="Picture 10" descr="LogoW-ShadowTransBack.png"/>
            <p:cNvPicPr>
              <a:picLocks noChangeAspect="1"/>
            </p:cNvPicPr>
            <p:nvPr userDrawn="1"/>
          </p:nvPicPr>
          <p:blipFill>
            <a:blip r:embed="rId2"/>
            <a:stretch>
              <a:fillRect/>
            </a:stretch>
          </p:blipFill>
          <p:spPr bwMode="auto">
            <a:xfrm>
              <a:off x="7354214" y="-19050"/>
              <a:ext cx="1484986" cy="836371"/>
            </a:xfrm>
            <a:prstGeom prst="rect">
              <a:avLst/>
            </a:prstGeom>
            <a:noFill/>
            <a:ln w="9525">
              <a:noFill/>
              <a:miter lim="800000"/>
              <a:headEnd/>
              <a:tailEnd/>
            </a:ln>
          </p:spPr>
        </p:pic>
        <p:cxnSp>
          <p:nvCxnSpPr>
            <p:cNvPr id="9" name="Straight Connector 8"/>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sp>
        <p:nvSpPr>
          <p:cNvPr id="10" name="Title 1"/>
          <p:cNvSpPr>
            <a:spLocks noGrp="1"/>
          </p:cNvSpPr>
          <p:nvPr>
            <p:ph type="title"/>
          </p:nvPr>
        </p:nvSpPr>
        <p:spPr>
          <a:xfrm>
            <a:off x="1790700" y="133350"/>
            <a:ext cx="5562600" cy="417910"/>
          </a:xfrm>
        </p:spPr>
        <p:txBody>
          <a:bodyPr/>
          <a:lstStyle/>
          <a:p>
            <a:r>
              <a:rPr lang="en-US"/>
              <a:t>Click to edit Master title style</a:t>
            </a:r>
          </a:p>
        </p:txBody>
      </p:sp>
      <p:pic>
        <p:nvPicPr>
          <p:cNvPr id="11" name="Picture 10"/>
          <p:cNvPicPr>
            <a:picLocks noChangeAspect="1"/>
          </p:cNvPicPr>
          <p:nvPr userDrawn="1"/>
        </p:nvPicPr>
        <p:blipFill>
          <a:blip r:embed="rId3"/>
          <a:stretch>
            <a:fillRect/>
          </a:stretch>
        </p:blipFill>
        <p:spPr bwMode="auto">
          <a:xfrm>
            <a:off x="304800" y="82296"/>
            <a:ext cx="1295400" cy="427482"/>
          </a:xfrm>
          <a:prstGeom prst="rect">
            <a:avLst/>
          </a:prstGeom>
          <a:noFill/>
          <a:ln w="9525">
            <a:noFill/>
            <a:miter lim="800000"/>
            <a:headEnd/>
            <a:tailEnd/>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Only Layout">
    <p:spTree>
      <p:nvGrpSpPr>
        <p:cNvPr id="1" name=""/>
        <p:cNvGrpSpPr/>
        <p:nvPr/>
      </p:nvGrpSpPr>
      <p:grpSpPr>
        <a:xfrm>
          <a:off x="0" y="0"/>
          <a:ext cx="0" cy="0"/>
          <a:chOff x="0" y="0"/>
          <a:chExt cx="0" cy="0"/>
        </a:xfrm>
      </p:grpSpPr>
      <p:grpSp>
        <p:nvGrpSpPr>
          <p:cNvPr id="7" name="Group 6"/>
          <p:cNvGrpSpPr/>
          <p:nvPr userDrawn="1"/>
        </p:nvGrpSpPr>
        <p:grpSpPr>
          <a:xfrm>
            <a:off x="66676" y="-19050"/>
            <a:ext cx="9028113" cy="836371"/>
            <a:chOff x="66676" y="-19050"/>
            <a:chExt cx="9028113" cy="836371"/>
          </a:xfrm>
        </p:grpSpPr>
        <p:pic>
          <p:nvPicPr>
            <p:cNvPr id="8" name="Picture 10" descr="LogoW-ShadowTransBack.png"/>
            <p:cNvPicPr>
              <a:picLocks noChangeAspect="1"/>
            </p:cNvPicPr>
            <p:nvPr userDrawn="1"/>
          </p:nvPicPr>
          <p:blipFill>
            <a:blip r:embed="rId2"/>
            <a:stretch>
              <a:fillRect/>
            </a:stretch>
          </p:blipFill>
          <p:spPr bwMode="auto">
            <a:xfrm>
              <a:off x="7354214" y="-19050"/>
              <a:ext cx="1484986" cy="836371"/>
            </a:xfrm>
            <a:prstGeom prst="rect">
              <a:avLst/>
            </a:prstGeom>
            <a:noFill/>
            <a:ln w="9525">
              <a:noFill/>
              <a:miter lim="800000"/>
              <a:headEnd/>
              <a:tailEnd/>
            </a:ln>
          </p:spPr>
        </p:pic>
        <p:cxnSp>
          <p:nvCxnSpPr>
            <p:cNvPr id="9" name="Straight Connector 8"/>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pic>
        <p:nvPicPr>
          <p:cNvPr id="10" name="Picture 10"/>
          <p:cNvPicPr>
            <a:picLocks noChangeAspect="1"/>
          </p:cNvPicPr>
          <p:nvPr userDrawn="1"/>
        </p:nvPicPr>
        <p:blipFill>
          <a:blip r:embed="rId3"/>
          <a:stretch>
            <a:fillRect/>
          </a:stretch>
        </p:blipFill>
        <p:spPr bwMode="auto">
          <a:xfrm>
            <a:off x="457200" y="133351"/>
            <a:ext cx="1143000" cy="397564"/>
          </a:xfrm>
          <a:prstGeom prst="rect">
            <a:avLst/>
          </a:prstGeom>
          <a:noFill/>
          <a:ln w="9525">
            <a:noFill/>
            <a:miter lim="800000"/>
            <a:headEnd/>
            <a:tailEnd/>
          </a:ln>
        </p:spPr>
      </p:pic>
      <p:sp>
        <p:nvSpPr>
          <p:cNvPr id="11" name="Title 1"/>
          <p:cNvSpPr>
            <a:spLocks noGrp="1"/>
          </p:cNvSpPr>
          <p:nvPr>
            <p:ph type="title"/>
          </p:nvPr>
        </p:nvSpPr>
        <p:spPr>
          <a:xfrm>
            <a:off x="1790700" y="133350"/>
            <a:ext cx="5562600" cy="417910"/>
          </a:xfrm>
        </p:spPr>
        <p:txBody>
          <a:bodyPr/>
          <a:lstStyle/>
          <a:p>
            <a:r>
              <a:rPr lang="en-US"/>
              <a:t>Click to edit Master 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Layout">
    <p:spTree>
      <p:nvGrpSpPr>
        <p:cNvPr id="1" name=""/>
        <p:cNvGrpSpPr/>
        <p:nvPr/>
      </p:nvGrpSpPr>
      <p:grpSpPr>
        <a:xfrm>
          <a:off x="0" y="0"/>
          <a:ext cx="0" cy="0"/>
          <a:chOff x="0" y="0"/>
          <a:chExt cx="0" cy="0"/>
        </a:xfrm>
      </p:grpSpPr>
      <p:sp>
        <p:nvSpPr>
          <p:cNvPr id="2" name="Title 1"/>
          <p:cNvSpPr>
            <a:spLocks noGrp="1"/>
          </p:cNvSpPr>
          <p:nvPr>
            <p:ph type="title"/>
          </p:nvPr>
        </p:nvSpPr>
        <p:spPr>
          <a:xfrm>
            <a:off x="152400" y="1200150"/>
            <a:ext cx="8839200" cy="857250"/>
          </a:xfrm>
        </p:spPr>
        <p:txBody>
          <a:bodyPr/>
          <a:lstStyle/>
          <a:p>
            <a:r>
              <a:rPr lang="en-US"/>
              <a:t>Click to edit Master title style</a:t>
            </a:r>
            <a:endParaRPr lang="en-US" dirty="0"/>
          </a:p>
        </p:txBody>
      </p:sp>
      <p:pic>
        <p:nvPicPr>
          <p:cNvPr id="5" name="Picture 4" descr="WEBLogo.png"/>
          <p:cNvPicPr>
            <a:picLocks noChangeAspect="1"/>
          </p:cNvPicPr>
          <p:nvPr userDrawn="1"/>
        </p:nvPicPr>
        <p:blipFill>
          <a:blip r:embed="rId2"/>
          <a:stretch>
            <a:fillRect/>
          </a:stretch>
        </p:blipFill>
        <p:spPr>
          <a:xfrm>
            <a:off x="3198596" y="238252"/>
            <a:ext cx="2821204" cy="1059520"/>
          </a:xfrm>
          <a:prstGeom prst="rect">
            <a:avLst/>
          </a:prstGeom>
        </p:spPr>
      </p:pic>
      <p:pic>
        <p:nvPicPr>
          <p:cNvPr id="6" name="Picture 5" descr="lsst_cutaway1200px.png"/>
          <p:cNvPicPr>
            <a:picLocks noChangeAspect="1"/>
          </p:cNvPicPr>
          <p:nvPr userDrawn="1"/>
        </p:nvPicPr>
        <p:blipFill>
          <a:blip r:embed="rId3"/>
          <a:stretch>
            <a:fillRect/>
          </a:stretch>
        </p:blipFill>
        <p:spPr>
          <a:xfrm>
            <a:off x="2819400" y="2266950"/>
            <a:ext cx="3465806" cy="2487954"/>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Only Layout">
    <p:spTree>
      <p:nvGrpSpPr>
        <p:cNvPr id="1" name=""/>
        <p:cNvGrpSpPr/>
        <p:nvPr/>
      </p:nvGrpSpPr>
      <p:grpSpPr>
        <a:xfrm>
          <a:off x="0" y="0"/>
          <a:ext cx="0" cy="0"/>
          <a:chOff x="0" y="0"/>
          <a:chExt cx="0" cy="0"/>
        </a:xfrm>
      </p:grpSpPr>
      <p:sp>
        <p:nvSpPr>
          <p:cNvPr id="3" name="Title 1"/>
          <p:cNvSpPr>
            <a:spLocks noGrp="1"/>
          </p:cNvSpPr>
          <p:nvPr>
            <p:ph type="title"/>
          </p:nvPr>
        </p:nvSpPr>
        <p:spPr>
          <a:xfrm>
            <a:off x="152400" y="1200150"/>
            <a:ext cx="8839200" cy="857250"/>
          </a:xfrm>
        </p:spPr>
        <p:txBody>
          <a:bodyPr/>
          <a:lstStyle/>
          <a:p>
            <a:r>
              <a:rPr lang="en-US"/>
              <a:t>Click to edit Master title style</a:t>
            </a:r>
            <a:endParaRPr lang="en-US" dirty="0"/>
          </a:p>
        </p:txBody>
      </p:sp>
      <p:pic>
        <p:nvPicPr>
          <p:cNvPr id="6" name="Picture 5" descr="WEBLogo.png"/>
          <p:cNvPicPr>
            <a:picLocks noChangeAspect="1"/>
          </p:cNvPicPr>
          <p:nvPr userDrawn="1"/>
        </p:nvPicPr>
        <p:blipFill>
          <a:blip r:embed="rId2"/>
          <a:stretch>
            <a:fillRect/>
          </a:stretch>
        </p:blipFill>
        <p:spPr>
          <a:xfrm>
            <a:off x="3198596" y="238252"/>
            <a:ext cx="2821204" cy="1059520"/>
          </a:xfrm>
          <a:prstGeom prst="rect">
            <a:avLst/>
          </a:prstGeom>
        </p:spPr>
      </p:pic>
      <p:pic>
        <p:nvPicPr>
          <p:cNvPr id="7" name="Picture 6" descr="Tel-45Tilt.JPG"/>
          <p:cNvPicPr>
            <a:picLocks noChangeAspect="1"/>
          </p:cNvPicPr>
          <p:nvPr userDrawn="1"/>
        </p:nvPicPr>
        <p:blipFill>
          <a:blip r:embed="rId3"/>
          <a:stretch>
            <a:fillRect/>
          </a:stretch>
        </p:blipFill>
        <p:spPr>
          <a:xfrm>
            <a:off x="2209800" y="1657350"/>
            <a:ext cx="4657990" cy="3598296"/>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Only Layout">
    <p:spTree>
      <p:nvGrpSpPr>
        <p:cNvPr id="1" name=""/>
        <p:cNvGrpSpPr/>
        <p:nvPr/>
      </p:nvGrpSpPr>
      <p:grpSpPr>
        <a:xfrm>
          <a:off x="0" y="0"/>
          <a:ext cx="0" cy="0"/>
          <a:chOff x="0" y="0"/>
          <a:chExt cx="0" cy="0"/>
        </a:xfrm>
      </p:grpSpPr>
      <p:sp>
        <p:nvSpPr>
          <p:cNvPr id="2" name="Title 1"/>
          <p:cNvSpPr>
            <a:spLocks noGrp="1"/>
          </p:cNvSpPr>
          <p:nvPr>
            <p:ph type="title"/>
          </p:nvPr>
        </p:nvSpPr>
        <p:spPr>
          <a:xfrm>
            <a:off x="152400" y="1200150"/>
            <a:ext cx="8839200" cy="857250"/>
          </a:xfrm>
        </p:spPr>
        <p:txBody>
          <a:bodyPr/>
          <a:lstStyle/>
          <a:p>
            <a:r>
              <a:rPr lang="en-US"/>
              <a:t>Click to edit Master title style</a:t>
            </a:r>
            <a:endParaRPr lang="en-US" dirty="0"/>
          </a:p>
        </p:txBody>
      </p:sp>
      <p:pic>
        <p:nvPicPr>
          <p:cNvPr id="5" name="Picture 4" descr="WEBLogo.png"/>
          <p:cNvPicPr>
            <a:picLocks noChangeAspect="1"/>
          </p:cNvPicPr>
          <p:nvPr userDrawn="1"/>
        </p:nvPicPr>
        <p:blipFill>
          <a:blip r:embed="rId2"/>
          <a:stretch>
            <a:fillRect/>
          </a:stretch>
        </p:blipFill>
        <p:spPr>
          <a:xfrm>
            <a:off x="3198596" y="238252"/>
            <a:ext cx="2821204" cy="105952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43200" y="2419350"/>
            <a:ext cx="3657600" cy="2057400"/>
          </a:xfrm>
          <a:prstGeom prst="rect">
            <a:avLst/>
          </a:prstGeom>
        </p:spPr>
      </p:pic>
    </p:spTree>
    <p:extLst>
      <p:ext uri="{BB962C8B-B14F-4D97-AF65-F5344CB8AC3E}">
        <p14:creationId xmlns:p14="http://schemas.microsoft.com/office/powerpoint/2010/main" val="2365288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Only Layout">
    <p:spTree>
      <p:nvGrpSpPr>
        <p:cNvPr id="1" name=""/>
        <p:cNvGrpSpPr/>
        <p:nvPr/>
      </p:nvGrpSpPr>
      <p:grpSpPr>
        <a:xfrm>
          <a:off x="0" y="0"/>
          <a:ext cx="0" cy="0"/>
          <a:chOff x="0" y="0"/>
          <a:chExt cx="0" cy="0"/>
        </a:xfrm>
      </p:grpSpPr>
      <p:sp>
        <p:nvSpPr>
          <p:cNvPr id="3" name="Title 1"/>
          <p:cNvSpPr>
            <a:spLocks noGrp="1"/>
          </p:cNvSpPr>
          <p:nvPr>
            <p:ph type="title"/>
          </p:nvPr>
        </p:nvSpPr>
        <p:spPr>
          <a:xfrm>
            <a:off x="152400" y="1200150"/>
            <a:ext cx="8839200" cy="857250"/>
          </a:xfrm>
        </p:spPr>
        <p:txBody>
          <a:bodyPr/>
          <a:lstStyle/>
          <a:p>
            <a:r>
              <a:rPr lang="en-US"/>
              <a:t>Click to edit Master title style</a:t>
            </a:r>
            <a:endParaRPr lang="en-US" dirty="0"/>
          </a:p>
        </p:txBody>
      </p:sp>
      <p:pic>
        <p:nvPicPr>
          <p:cNvPr id="6" name="Picture 5" descr="WEBLogo.png"/>
          <p:cNvPicPr>
            <a:picLocks noChangeAspect="1"/>
          </p:cNvPicPr>
          <p:nvPr userDrawn="1"/>
        </p:nvPicPr>
        <p:blipFill>
          <a:blip r:embed="rId2"/>
          <a:stretch>
            <a:fillRect/>
          </a:stretch>
        </p:blipFill>
        <p:spPr>
          <a:xfrm>
            <a:off x="3198596" y="238252"/>
            <a:ext cx="2821204" cy="1059520"/>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34223" y="2419350"/>
            <a:ext cx="3549950" cy="2008397"/>
          </a:xfrm>
          <a:prstGeom prst="rect">
            <a:avLst/>
          </a:prstGeom>
        </p:spPr>
      </p:pic>
    </p:spTree>
    <p:extLst>
      <p:ext uri="{BB962C8B-B14F-4D97-AF65-F5344CB8AC3E}">
        <p14:creationId xmlns:p14="http://schemas.microsoft.com/office/powerpoint/2010/main" val="1953556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Column Layout">
    <p:spTree>
      <p:nvGrpSpPr>
        <p:cNvPr id="1" name=""/>
        <p:cNvGrpSpPr/>
        <p:nvPr/>
      </p:nvGrpSpPr>
      <p:grpSpPr>
        <a:xfrm>
          <a:off x="0" y="0"/>
          <a:ext cx="0" cy="0"/>
          <a:chOff x="0" y="0"/>
          <a:chExt cx="0" cy="0"/>
        </a:xfrm>
      </p:grpSpPr>
      <p:sp>
        <p:nvSpPr>
          <p:cNvPr id="5" name="Text Placeholder 2"/>
          <p:cNvSpPr>
            <a:spLocks noGrp="1"/>
          </p:cNvSpPr>
          <p:nvPr>
            <p:ph type="body" idx="1"/>
          </p:nvPr>
        </p:nvSpPr>
        <p:spPr bwMode="auto">
          <a:xfrm>
            <a:off x="457200" y="760810"/>
            <a:ext cx="8229601"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1" name="Group 10"/>
          <p:cNvGrpSpPr/>
          <p:nvPr userDrawn="1"/>
        </p:nvGrpSpPr>
        <p:grpSpPr>
          <a:xfrm>
            <a:off x="66676" y="-19050"/>
            <a:ext cx="9028113" cy="836371"/>
            <a:chOff x="66676" y="-19050"/>
            <a:chExt cx="9028113" cy="836371"/>
          </a:xfrm>
        </p:grpSpPr>
        <p:pic>
          <p:nvPicPr>
            <p:cNvPr id="9" name="Picture 10" descr="LogoW-ShadowTransBack.png"/>
            <p:cNvPicPr>
              <a:picLocks noChangeAspect="1"/>
            </p:cNvPicPr>
            <p:nvPr userDrawn="1"/>
          </p:nvPicPr>
          <p:blipFill>
            <a:blip r:embed="rId2"/>
            <a:stretch>
              <a:fillRect/>
            </a:stretch>
          </p:blipFill>
          <p:spPr bwMode="auto">
            <a:xfrm>
              <a:off x="7354214" y="-19050"/>
              <a:ext cx="1484986" cy="836371"/>
            </a:xfrm>
            <a:prstGeom prst="rect">
              <a:avLst/>
            </a:prstGeom>
            <a:noFill/>
            <a:ln w="9525">
              <a:noFill/>
              <a:miter lim="800000"/>
              <a:headEnd/>
              <a:tailEnd/>
            </a:ln>
          </p:spPr>
        </p:pic>
        <p:cxnSp>
          <p:nvCxnSpPr>
            <p:cNvPr id="10" name="Straight Connector 9"/>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pic>
        <p:nvPicPr>
          <p:cNvPr id="12" name="Picture 10"/>
          <p:cNvPicPr>
            <a:picLocks noChangeAspect="1"/>
          </p:cNvPicPr>
          <p:nvPr userDrawn="1"/>
        </p:nvPicPr>
        <p:blipFill>
          <a:blip r:embed="rId3" cstate="print"/>
          <a:stretch>
            <a:fillRect/>
          </a:stretch>
        </p:blipFill>
        <p:spPr bwMode="auto">
          <a:xfrm>
            <a:off x="152400" y="67516"/>
            <a:ext cx="810260" cy="625856"/>
          </a:xfrm>
          <a:prstGeom prst="rect">
            <a:avLst/>
          </a:prstGeom>
          <a:noFill/>
          <a:ln w="9525">
            <a:noFill/>
            <a:miter lim="800000"/>
            <a:headEnd/>
            <a:tailEnd/>
          </a:ln>
        </p:spPr>
      </p:pic>
      <p:sp>
        <p:nvSpPr>
          <p:cNvPr id="13" name="Title 1"/>
          <p:cNvSpPr>
            <a:spLocks noGrp="1"/>
          </p:cNvSpPr>
          <p:nvPr>
            <p:ph type="title"/>
          </p:nvPr>
        </p:nvSpPr>
        <p:spPr>
          <a:xfrm>
            <a:off x="1752600" y="133350"/>
            <a:ext cx="5638800" cy="417910"/>
          </a:xfrm>
        </p:spPr>
        <p:txBody>
          <a:bodyPr/>
          <a:lstStyle/>
          <a:p>
            <a:r>
              <a:rPr lang="en-US"/>
              <a:t>Click to edit Master title style</a:t>
            </a:r>
            <a:endParaRPr lang="en-US" dirty="0"/>
          </a:p>
        </p:txBody>
      </p:sp>
    </p:spTree>
    <p:extLst>
      <p:ext uri="{BB962C8B-B14F-4D97-AF65-F5344CB8AC3E}">
        <p14:creationId xmlns:p14="http://schemas.microsoft.com/office/powerpoint/2010/main" val="3890161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One Column Layout">
    <p:spTree>
      <p:nvGrpSpPr>
        <p:cNvPr id="1" name=""/>
        <p:cNvGrpSpPr/>
        <p:nvPr/>
      </p:nvGrpSpPr>
      <p:grpSpPr>
        <a:xfrm>
          <a:off x="0" y="0"/>
          <a:ext cx="0" cy="0"/>
          <a:chOff x="0" y="0"/>
          <a:chExt cx="0" cy="0"/>
        </a:xfrm>
      </p:grpSpPr>
      <p:sp>
        <p:nvSpPr>
          <p:cNvPr id="2" name="Title 1"/>
          <p:cNvSpPr>
            <a:spLocks noGrp="1"/>
          </p:cNvSpPr>
          <p:nvPr>
            <p:ph type="title"/>
          </p:nvPr>
        </p:nvSpPr>
        <p:spPr>
          <a:xfrm>
            <a:off x="1790700" y="133350"/>
            <a:ext cx="5562600" cy="417910"/>
          </a:xfrm>
        </p:spPr>
        <p:txBody>
          <a:bodyPr/>
          <a:lstStyle/>
          <a:p>
            <a:r>
              <a:rPr lang="en-US"/>
              <a:t>Click to edit Master title style</a:t>
            </a:r>
          </a:p>
        </p:txBody>
      </p:sp>
      <p:sp>
        <p:nvSpPr>
          <p:cNvPr id="5" name="Text Placeholder 2"/>
          <p:cNvSpPr>
            <a:spLocks noGrp="1"/>
          </p:cNvSpPr>
          <p:nvPr>
            <p:ph type="body" idx="1"/>
          </p:nvPr>
        </p:nvSpPr>
        <p:spPr bwMode="auto">
          <a:xfrm>
            <a:off x="457200" y="760810"/>
            <a:ext cx="8229601"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 name="Group 9"/>
          <p:cNvGrpSpPr/>
          <p:nvPr userDrawn="1"/>
        </p:nvGrpSpPr>
        <p:grpSpPr>
          <a:xfrm>
            <a:off x="66676" y="-19050"/>
            <a:ext cx="9028113" cy="836371"/>
            <a:chOff x="66676" y="-19050"/>
            <a:chExt cx="9028113" cy="836371"/>
          </a:xfrm>
        </p:grpSpPr>
        <p:pic>
          <p:nvPicPr>
            <p:cNvPr id="11" name="Picture 10" descr="LogoW-ShadowTransBack.png"/>
            <p:cNvPicPr>
              <a:picLocks noChangeAspect="1"/>
            </p:cNvPicPr>
            <p:nvPr userDrawn="1"/>
          </p:nvPicPr>
          <p:blipFill>
            <a:blip r:embed="rId2"/>
            <a:stretch>
              <a:fillRect/>
            </a:stretch>
          </p:blipFill>
          <p:spPr bwMode="auto">
            <a:xfrm>
              <a:off x="7354214" y="-19050"/>
              <a:ext cx="1484986" cy="836371"/>
            </a:xfrm>
            <a:prstGeom prst="rect">
              <a:avLst/>
            </a:prstGeom>
            <a:noFill/>
            <a:ln w="9525">
              <a:noFill/>
              <a:miter lim="800000"/>
              <a:headEnd/>
              <a:tailEnd/>
            </a:ln>
          </p:spPr>
        </p:pic>
        <p:cxnSp>
          <p:nvCxnSpPr>
            <p:cNvPr id="12" name="Straight Connector 11"/>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pic>
        <p:nvPicPr>
          <p:cNvPr id="13" name="Picture 10"/>
          <p:cNvPicPr>
            <a:picLocks noChangeAspect="1"/>
          </p:cNvPicPr>
          <p:nvPr userDrawn="1"/>
        </p:nvPicPr>
        <p:blipFill>
          <a:blip r:embed="rId3"/>
          <a:stretch>
            <a:fillRect/>
          </a:stretch>
        </p:blipFill>
        <p:spPr bwMode="auto">
          <a:xfrm>
            <a:off x="304800" y="82296"/>
            <a:ext cx="1295400" cy="427482"/>
          </a:xfrm>
          <a:prstGeom prst="rect">
            <a:avLst/>
          </a:prstGeom>
          <a:noFill/>
          <a:ln w="9525">
            <a:noFill/>
            <a:miter lim="800000"/>
            <a:headEnd/>
            <a:tailEnd/>
          </a:ln>
        </p:spPr>
      </p:pic>
    </p:spTree>
    <p:extLst>
      <p:ext uri="{BB962C8B-B14F-4D97-AF65-F5344CB8AC3E}">
        <p14:creationId xmlns:p14="http://schemas.microsoft.com/office/powerpoint/2010/main" val="3890161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One Column Layout">
    <p:spTree>
      <p:nvGrpSpPr>
        <p:cNvPr id="1" name=""/>
        <p:cNvGrpSpPr/>
        <p:nvPr/>
      </p:nvGrpSpPr>
      <p:grpSpPr>
        <a:xfrm>
          <a:off x="0" y="0"/>
          <a:ext cx="0" cy="0"/>
          <a:chOff x="0" y="0"/>
          <a:chExt cx="0" cy="0"/>
        </a:xfrm>
      </p:grpSpPr>
      <p:sp>
        <p:nvSpPr>
          <p:cNvPr id="5" name="Text Placeholder 2"/>
          <p:cNvSpPr>
            <a:spLocks noGrp="1"/>
          </p:cNvSpPr>
          <p:nvPr>
            <p:ph type="body" idx="1"/>
          </p:nvPr>
        </p:nvSpPr>
        <p:spPr bwMode="auto">
          <a:xfrm>
            <a:off x="457200" y="760810"/>
            <a:ext cx="8229601"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a:cxnSpLocks noChangeShapeType="1"/>
          </p:cNvCxnSpPr>
          <p:nvPr/>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nvGrpSpPr>
          <p:cNvPr id="9" name="Group 8"/>
          <p:cNvGrpSpPr/>
          <p:nvPr userDrawn="1"/>
        </p:nvGrpSpPr>
        <p:grpSpPr>
          <a:xfrm>
            <a:off x="66676" y="-19050"/>
            <a:ext cx="9028113" cy="836371"/>
            <a:chOff x="66676" y="-19050"/>
            <a:chExt cx="9028113" cy="836371"/>
          </a:xfrm>
        </p:grpSpPr>
        <p:pic>
          <p:nvPicPr>
            <p:cNvPr id="10" name="Picture 10" descr="LogoW-ShadowTransBack.png"/>
            <p:cNvPicPr>
              <a:picLocks noChangeAspect="1"/>
            </p:cNvPicPr>
            <p:nvPr userDrawn="1"/>
          </p:nvPicPr>
          <p:blipFill>
            <a:blip r:embed="rId2"/>
            <a:stretch>
              <a:fillRect/>
            </a:stretch>
          </p:blipFill>
          <p:spPr bwMode="auto">
            <a:xfrm>
              <a:off x="7354214" y="-19050"/>
              <a:ext cx="1484986" cy="836371"/>
            </a:xfrm>
            <a:prstGeom prst="rect">
              <a:avLst/>
            </a:prstGeom>
            <a:noFill/>
            <a:ln w="9525">
              <a:noFill/>
              <a:miter lim="800000"/>
              <a:headEnd/>
              <a:tailEnd/>
            </a:ln>
          </p:spPr>
        </p:pic>
        <p:cxnSp>
          <p:nvCxnSpPr>
            <p:cNvPr id="11" name="Straight Connector 10"/>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sp>
        <p:nvSpPr>
          <p:cNvPr id="12" name="Title 1"/>
          <p:cNvSpPr>
            <a:spLocks noGrp="1"/>
          </p:cNvSpPr>
          <p:nvPr>
            <p:ph type="title"/>
          </p:nvPr>
        </p:nvSpPr>
        <p:spPr>
          <a:xfrm>
            <a:off x="1790700" y="133350"/>
            <a:ext cx="5562600" cy="417910"/>
          </a:xfrm>
        </p:spPr>
        <p:txBody>
          <a:bodyPr/>
          <a:lstStyle/>
          <a:p>
            <a:r>
              <a:rPr lang="en-US"/>
              <a:t>Click to edit Master title style</a:t>
            </a:r>
          </a:p>
        </p:txBody>
      </p:sp>
      <p:pic>
        <p:nvPicPr>
          <p:cNvPr id="13" name="Picture 10"/>
          <p:cNvPicPr>
            <a:picLocks noChangeAspect="1"/>
          </p:cNvPicPr>
          <p:nvPr userDrawn="1"/>
        </p:nvPicPr>
        <p:blipFill>
          <a:blip r:embed="rId3"/>
          <a:stretch>
            <a:fillRect/>
          </a:stretch>
        </p:blipFill>
        <p:spPr bwMode="auto">
          <a:xfrm>
            <a:off x="457200" y="133351"/>
            <a:ext cx="1143000" cy="397564"/>
          </a:xfrm>
          <a:prstGeom prst="rect">
            <a:avLst/>
          </a:prstGeom>
          <a:noFill/>
          <a:ln w="9525">
            <a:noFill/>
            <a:miter lim="800000"/>
            <a:headEnd/>
            <a:tailEnd/>
          </a:ln>
        </p:spPr>
      </p:pic>
    </p:spTree>
    <p:extLst>
      <p:ext uri="{BB962C8B-B14F-4D97-AF65-F5344CB8AC3E}">
        <p14:creationId xmlns:p14="http://schemas.microsoft.com/office/powerpoint/2010/main" val="3890161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Layout">
    <p:spTree>
      <p:nvGrpSpPr>
        <p:cNvPr id="1" name=""/>
        <p:cNvGrpSpPr/>
        <p:nvPr/>
      </p:nvGrpSpPr>
      <p:grpSpPr>
        <a:xfrm>
          <a:off x="0" y="0"/>
          <a:ext cx="0" cy="0"/>
          <a:chOff x="0" y="0"/>
          <a:chExt cx="0" cy="0"/>
        </a:xfrm>
      </p:grpSpPr>
      <p:sp>
        <p:nvSpPr>
          <p:cNvPr id="4" name="Text Placeholder 2"/>
          <p:cNvSpPr>
            <a:spLocks noGrp="1"/>
          </p:cNvSpPr>
          <p:nvPr>
            <p:ph idx="1"/>
          </p:nvPr>
        </p:nvSpPr>
        <p:spPr bwMode="auto">
          <a:xfrm>
            <a:off x="457200" y="760810"/>
            <a:ext cx="4038601"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2"/>
          <p:cNvSpPr>
            <a:spLocks noGrp="1"/>
          </p:cNvSpPr>
          <p:nvPr>
            <p:ph idx="10"/>
          </p:nvPr>
        </p:nvSpPr>
        <p:spPr bwMode="auto">
          <a:xfrm>
            <a:off x="4724400" y="760810"/>
            <a:ext cx="3962400"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 name="Group 8"/>
          <p:cNvGrpSpPr/>
          <p:nvPr userDrawn="1"/>
        </p:nvGrpSpPr>
        <p:grpSpPr>
          <a:xfrm>
            <a:off x="66676" y="-19050"/>
            <a:ext cx="9028113" cy="836371"/>
            <a:chOff x="66676" y="-19050"/>
            <a:chExt cx="9028113" cy="836371"/>
          </a:xfrm>
        </p:grpSpPr>
        <p:pic>
          <p:nvPicPr>
            <p:cNvPr id="10" name="Picture 10" descr="LogoW-ShadowTransBack.png"/>
            <p:cNvPicPr>
              <a:picLocks noChangeAspect="1"/>
            </p:cNvPicPr>
            <p:nvPr userDrawn="1"/>
          </p:nvPicPr>
          <p:blipFill>
            <a:blip r:embed="rId2"/>
            <a:stretch>
              <a:fillRect/>
            </a:stretch>
          </p:blipFill>
          <p:spPr bwMode="auto">
            <a:xfrm>
              <a:off x="7354214" y="-19050"/>
              <a:ext cx="1484986" cy="836371"/>
            </a:xfrm>
            <a:prstGeom prst="rect">
              <a:avLst/>
            </a:prstGeom>
            <a:noFill/>
            <a:ln w="9525">
              <a:noFill/>
              <a:miter lim="800000"/>
              <a:headEnd/>
              <a:tailEnd/>
            </a:ln>
          </p:spPr>
        </p:pic>
        <p:cxnSp>
          <p:nvCxnSpPr>
            <p:cNvPr id="11" name="Straight Connector 10"/>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pic>
        <p:nvPicPr>
          <p:cNvPr id="13" name="Picture 10"/>
          <p:cNvPicPr>
            <a:picLocks noChangeAspect="1"/>
          </p:cNvPicPr>
          <p:nvPr userDrawn="1"/>
        </p:nvPicPr>
        <p:blipFill>
          <a:blip r:embed="rId3" cstate="print"/>
          <a:stretch>
            <a:fillRect/>
          </a:stretch>
        </p:blipFill>
        <p:spPr bwMode="auto">
          <a:xfrm>
            <a:off x="152400" y="67516"/>
            <a:ext cx="810260" cy="625856"/>
          </a:xfrm>
          <a:prstGeom prst="rect">
            <a:avLst/>
          </a:prstGeom>
          <a:noFill/>
          <a:ln w="9525">
            <a:noFill/>
            <a:miter lim="800000"/>
            <a:headEnd/>
            <a:tailEnd/>
          </a:ln>
        </p:spPr>
      </p:pic>
      <p:sp>
        <p:nvSpPr>
          <p:cNvPr id="15" name="Title 1"/>
          <p:cNvSpPr>
            <a:spLocks noGrp="1"/>
          </p:cNvSpPr>
          <p:nvPr>
            <p:ph type="title"/>
          </p:nvPr>
        </p:nvSpPr>
        <p:spPr>
          <a:xfrm>
            <a:off x="1695450" y="133350"/>
            <a:ext cx="5753100" cy="417910"/>
          </a:xfrm>
        </p:spPr>
        <p:txBody>
          <a:bodyPr/>
          <a:lstStyle/>
          <a:p>
            <a:r>
              <a:rPr lang="en-US"/>
              <a:t>Click to edit Master title style</a:t>
            </a:r>
          </a:p>
        </p:txBody>
      </p:sp>
    </p:spTree>
    <p:extLst>
      <p:ext uri="{BB962C8B-B14F-4D97-AF65-F5344CB8AC3E}">
        <p14:creationId xmlns:p14="http://schemas.microsoft.com/office/powerpoint/2010/main" val="2858482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lumn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2"/>
          <p:cNvSpPr>
            <a:spLocks noGrp="1"/>
          </p:cNvSpPr>
          <p:nvPr>
            <p:ph idx="1"/>
          </p:nvPr>
        </p:nvSpPr>
        <p:spPr bwMode="auto">
          <a:xfrm>
            <a:off x="457200" y="760810"/>
            <a:ext cx="4038601"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2"/>
          <p:cNvSpPr>
            <a:spLocks noGrp="1"/>
          </p:cNvSpPr>
          <p:nvPr>
            <p:ph idx="10"/>
          </p:nvPr>
        </p:nvSpPr>
        <p:spPr bwMode="auto">
          <a:xfrm>
            <a:off x="4724400" y="760810"/>
            <a:ext cx="3962400"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3" name="Group 12"/>
          <p:cNvGrpSpPr/>
          <p:nvPr userDrawn="1"/>
        </p:nvGrpSpPr>
        <p:grpSpPr>
          <a:xfrm>
            <a:off x="66676" y="-19050"/>
            <a:ext cx="9028113" cy="836371"/>
            <a:chOff x="66676" y="-19050"/>
            <a:chExt cx="9028113" cy="836371"/>
          </a:xfrm>
        </p:grpSpPr>
        <p:pic>
          <p:nvPicPr>
            <p:cNvPr id="14" name="Picture 10" descr="LogoW-ShadowTransBack.png"/>
            <p:cNvPicPr>
              <a:picLocks noChangeAspect="1"/>
            </p:cNvPicPr>
            <p:nvPr userDrawn="1"/>
          </p:nvPicPr>
          <p:blipFill>
            <a:blip r:embed="rId2"/>
            <a:stretch>
              <a:fillRect/>
            </a:stretch>
          </p:blipFill>
          <p:spPr bwMode="auto">
            <a:xfrm>
              <a:off x="7354214" y="-19050"/>
              <a:ext cx="1484986" cy="836371"/>
            </a:xfrm>
            <a:prstGeom prst="rect">
              <a:avLst/>
            </a:prstGeom>
            <a:noFill/>
            <a:ln w="9525">
              <a:noFill/>
              <a:miter lim="800000"/>
              <a:headEnd/>
              <a:tailEnd/>
            </a:ln>
          </p:spPr>
        </p:pic>
        <p:cxnSp>
          <p:nvCxnSpPr>
            <p:cNvPr id="15" name="Straight Connector 14"/>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spTree>
    <p:extLst>
      <p:ext uri="{BB962C8B-B14F-4D97-AF65-F5344CB8AC3E}">
        <p14:creationId xmlns:p14="http://schemas.microsoft.com/office/powerpoint/2010/main" val="2858482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wo Column Layout">
    <p:spTree>
      <p:nvGrpSpPr>
        <p:cNvPr id="1" name=""/>
        <p:cNvGrpSpPr/>
        <p:nvPr/>
      </p:nvGrpSpPr>
      <p:grpSpPr>
        <a:xfrm>
          <a:off x="0" y="0"/>
          <a:ext cx="0" cy="0"/>
          <a:chOff x="0" y="0"/>
          <a:chExt cx="0" cy="0"/>
        </a:xfrm>
      </p:grpSpPr>
      <p:sp>
        <p:nvSpPr>
          <p:cNvPr id="4" name="Text Placeholder 2"/>
          <p:cNvSpPr>
            <a:spLocks noGrp="1"/>
          </p:cNvSpPr>
          <p:nvPr>
            <p:ph idx="1"/>
          </p:nvPr>
        </p:nvSpPr>
        <p:spPr bwMode="auto">
          <a:xfrm>
            <a:off x="457200" y="760810"/>
            <a:ext cx="4038601"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2"/>
          <p:cNvSpPr>
            <a:spLocks noGrp="1"/>
          </p:cNvSpPr>
          <p:nvPr>
            <p:ph idx="10"/>
          </p:nvPr>
        </p:nvSpPr>
        <p:spPr bwMode="auto">
          <a:xfrm>
            <a:off x="4724400" y="760810"/>
            <a:ext cx="3962400"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 name="Group 9"/>
          <p:cNvGrpSpPr/>
          <p:nvPr userDrawn="1"/>
        </p:nvGrpSpPr>
        <p:grpSpPr>
          <a:xfrm>
            <a:off x="66676" y="-19050"/>
            <a:ext cx="9028113" cy="836371"/>
            <a:chOff x="66676" y="-19050"/>
            <a:chExt cx="9028113" cy="836371"/>
          </a:xfrm>
        </p:grpSpPr>
        <p:pic>
          <p:nvPicPr>
            <p:cNvPr id="11" name="Picture 10" descr="LogoW-ShadowTransBack.png"/>
            <p:cNvPicPr>
              <a:picLocks noChangeAspect="1"/>
            </p:cNvPicPr>
            <p:nvPr userDrawn="1"/>
          </p:nvPicPr>
          <p:blipFill>
            <a:blip r:embed="rId2"/>
            <a:stretch>
              <a:fillRect/>
            </a:stretch>
          </p:blipFill>
          <p:spPr bwMode="auto">
            <a:xfrm>
              <a:off x="7354214" y="-19050"/>
              <a:ext cx="1484986" cy="836371"/>
            </a:xfrm>
            <a:prstGeom prst="rect">
              <a:avLst/>
            </a:prstGeom>
            <a:noFill/>
            <a:ln w="9525">
              <a:noFill/>
              <a:miter lim="800000"/>
              <a:headEnd/>
              <a:tailEnd/>
            </a:ln>
          </p:spPr>
        </p:pic>
        <p:cxnSp>
          <p:nvCxnSpPr>
            <p:cNvPr id="12" name="Straight Connector 11"/>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pic>
        <p:nvPicPr>
          <p:cNvPr id="13" name="Picture 10"/>
          <p:cNvPicPr>
            <a:picLocks noChangeAspect="1"/>
          </p:cNvPicPr>
          <p:nvPr userDrawn="1"/>
        </p:nvPicPr>
        <p:blipFill>
          <a:blip r:embed="rId3"/>
          <a:stretch>
            <a:fillRect/>
          </a:stretch>
        </p:blipFill>
        <p:spPr bwMode="auto">
          <a:xfrm>
            <a:off x="304800" y="82296"/>
            <a:ext cx="1295400" cy="427482"/>
          </a:xfrm>
          <a:prstGeom prst="rect">
            <a:avLst/>
          </a:prstGeom>
          <a:noFill/>
          <a:ln w="9525">
            <a:noFill/>
            <a:miter lim="800000"/>
            <a:headEnd/>
            <a:tailEnd/>
          </a:ln>
        </p:spPr>
      </p:pic>
      <p:sp>
        <p:nvSpPr>
          <p:cNvPr id="14" name="Title 1"/>
          <p:cNvSpPr>
            <a:spLocks noGrp="1"/>
          </p:cNvSpPr>
          <p:nvPr>
            <p:ph type="title"/>
          </p:nvPr>
        </p:nvSpPr>
        <p:spPr>
          <a:xfrm>
            <a:off x="1790700" y="133350"/>
            <a:ext cx="5562600" cy="417910"/>
          </a:xfrm>
        </p:spPr>
        <p:txBody>
          <a:bodyPr/>
          <a:lstStyle/>
          <a:p>
            <a:r>
              <a:rPr lang="en-US"/>
              <a:t>Click to edit Master title style</a:t>
            </a:r>
          </a:p>
        </p:txBody>
      </p:sp>
    </p:spTree>
    <p:extLst>
      <p:ext uri="{BB962C8B-B14F-4D97-AF65-F5344CB8AC3E}">
        <p14:creationId xmlns:p14="http://schemas.microsoft.com/office/powerpoint/2010/main" val="2858482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wo Column Layout">
    <p:spTree>
      <p:nvGrpSpPr>
        <p:cNvPr id="1" name=""/>
        <p:cNvGrpSpPr/>
        <p:nvPr/>
      </p:nvGrpSpPr>
      <p:grpSpPr>
        <a:xfrm>
          <a:off x="0" y="0"/>
          <a:ext cx="0" cy="0"/>
          <a:chOff x="0" y="0"/>
          <a:chExt cx="0" cy="0"/>
        </a:xfrm>
      </p:grpSpPr>
      <p:sp>
        <p:nvSpPr>
          <p:cNvPr id="4" name="Text Placeholder 2"/>
          <p:cNvSpPr>
            <a:spLocks noGrp="1"/>
          </p:cNvSpPr>
          <p:nvPr>
            <p:ph idx="1"/>
          </p:nvPr>
        </p:nvSpPr>
        <p:spPr bwMode="auto">
          <a:xfrm>
            <a:off x="457200" y="760810"/>
            <a:ext cx="4038601"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2"/>
          <p:cNvSpPr>
            <a:spLocks noGrp="1"/>
          </p:cNvSpPr>
          <p:nvPr>
            <p:ph idx="10"/>
          </p:nvPr>
        </p:nvSpPr>
        <p:spPr bwMode="auto">
          <a:xfrm>
            <a:off x="4724400" y="760810"/>
            <a:ext cx="3962400"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 name="Group 9"/>
          <p:cNvGrpSpPr/>
          <p:nvPr userDrawn="1"/>
        </p:nvGrpSpPr>
        <p:grpSpPr>
          <a:xfrm>
            <a:off x="66676" y="-19050"/>
            <a:ext cx="9028113" cy="836371"/>
            <a:chOff x="66676" y="-19050"/>
            <a:chExt cx="9028113" cy="836371"/>
          </a:xfrm>
        </p:grpSpPr>
        <p:pic>
          <p:nvPicPr>
            <p:cNvPr id="11" name="Picture 10" descr="LogoW-ShadowTransBack.png"/>
            <p:cNvPicPr>
              <a:picLocks noChangeAspect="1"/>
            </p:cNvPicPr>
            <p:nvPr userDrawn="1"/>
          </p:nvPicPr>
          <p:blipFill>
            <a:blip r:embed="rId2"/>
            <a:stretch>
              <a:fillRect/>
            </a:stretch>
          </p:blipFill>
          <p:spPr bwMode="auto">
            <a:xfrm>
              <a:off x="7354214" y="-19050"/>
              <a:ext cx="1484986" cy="836371"/>
            </a:xfrm>
            <a:prstGeom prst="rect">
              <a:avLst/>
            </a:prstGeom>
            <a:noFill/>
            <a:ln w="9525">
              <a:noFill/>
              <a:miter lim="800000"/>
              <a:headEnd/>
              <a:tailEnd/>
            </a:ln>
          </p:spPr>
        </p:pic>
        <p:cxnSp>
          <p:nvCxnSpPr>
            <p:cNvPr id="12" name="Straight Connector 11"/>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sp>
        <p:nvSpPr>
          <p:cNvPr id="13" name="Title 1"/>
          <p:cNvSpPr>
            <a:spLocks noGrp="1"/>
          </p:cNvSpPr>
          <p:nvPr>
            <p:ph type="title"/>
          </p:nvPr>
        </p:nvSpPr>
        <p:spPr>
          <a:xfrm>
            <a:off x="1790700" y="133350"/>
            <a:ext cx="5562600" cy="417910"/>
          </a:xfrm>
        </p:spPr>
        <p:txBody>
          <a:bodyPr/>
          <a:lstStyle/>
          <a:p>
            <a:r>
              <a:rPr lang="en-US"/>
              <a:t>Click to edit Master title style</a:t>
            </a:r>
          </a:p>
        </p:txBody>
      </p:sp>
      <p:pic>
        <p:nvPicPr>
          <p:cNvPr id="14" name="Picture 10"/>
          <p:cNvPicPr>
            <a:picLocks noChangeAspect="1"/>
          </p:cNvPicPr>
          <p:nvPr userDrawn="1"/>
        </p:nvPicPr>
        <p:blipFill>
          <a:blip r:embed="rId3"/>
          <a:stretch>
            <a:fillRect/>
          </a:stretch>
        </p:blipFill>
        <p:spPr bwMode="auto">
          <a:xfrm>
            <a:off x="457200" y="133351"/>
            <a:ext cx="1143000" cy="397564"/>
          </a:xfrm>
          <a:prstGeom prst="rect">
            <a:avLst/>
          </a:prstGeom>
          <a:noFill/>
          <a:ln w="9525">
            <a:noFill/>
            <a:miter lim="800000"/>
            <a:headEnd/>
            <a:tailEnd/>
          </a:ln>
        </p:spPr>
      </p:pic>
    </p:spTree>
    <p:extLst>
      <p:ext uri="{BB962C8B-B14F-4D97-AF65-F5344CB8AC3E}">
        <p14:creationId xmlns:p14="http://schemas.microsoft.com/office/powerpoint/2010/main" val="2858482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Only Layout">
    <p:spTree>
      <p:nvGrpSpPr>
        <p:cNvPr id="1" name=""/>
        <p:cNvGrpSpPr/>
        <p:nvPr/>
      </p:nvGrpSpPr>
      <p:grpSpPr>
        <a:xfrm>
          <a:off x="0" y="0"/>
          <a:ext cx="0" cy="0"/>
          <a:chOff x="0" y="0"/>
          <a:chExt cx="0" cy="0"/>
        </a:xfrm>
      </p:grpSpPr>
      <p:sp>
        <p:nvSpPr>
          <p:cNvPr id="2" name="Title 1"/>
          <p:cNvSpPr>
            <a:spLocks noGrp="1"/>
          </p:cNvSpPr>
          <p:nvPr>
            <p:ph type="title"/>
          </p:nvPr>
        </p:nvSpPr>
        <p:spPr>
          <a:xfrm>
            <a:off x="1593056" y="133350"/>
            <a:ext cx="5950744" cy="417910"/>
          </a:xfrm>
        </p:spPr>
        <p:txBody>
          <a:bodyPr/>
          <a:lstStyle/>
          <a:p>
            <a:r>
              <a:rPr lang="en-US"/>
              <a:t>Click to edit Master title style</a:t>
            </a:r>
            <a:endParaRPr lang="en-US" dirty="0"/>
          </a:p>
        </p:txBody>
      </p:sp>
      <p:grpSp>
        <p:nvGrpSpPr>
          <p:cNvPr id="6" name="Group 5"/>
          <p:cNvGrpSpPr/>
          <p:nvPr userDrawn="1"/>
        </p:nvGrpSpPr>
        <p:grpSpPr>
          <a:xfrm>
            <a:off x="66676" y="-19050"/>
            <a:ext cx="9028113" cy="836371"/>
            <a:chOff x="66676" y="-19050"/>
            <a:chExt cx="9028113" cy="836371"/>
          </a:xfrm>
        </p:grpSpPr>
        <p:pic>
          <p:nvPicPr>
            <p:cNvPr id="7" name="Picture 10" descr="LogoW-ShadowTransBack.png"/>
            <p:cNvPicPr>
              <a:picLocks noChangeAspect="1"/>
            </p:cNvPicPr>
            <p:nvPr userDrawn="1"/>
          </p:nvPicPr>
          <p:blipFill>
            <a:blip r:embed="rId2"/>
            <a:stretch>
              <a:fillRect/>
            </a:stretch>
          </p:blipFill>
          <p:spPr bwMode="auto">
            <a:xfrm>
              <a:off x="7354214" y="-19050"/>
              <a:ext cx="1484986" cy="836371"/>
            </a:xfrm>
            <a:prstGeom prst="rect">
              <a:avLst/>
            </a:prstGeom>
            <a:noFill/>
            <a:ln w="9525">
              <a:noFill/>
              <a:miter lim="800000"/>
              <a:headEnd/>
              <a:tailEnd/>
            </a:ln>
          </p:spPr>
        </p:pic>
        <p:cxnSp>
          <p:nvCxnSpPr>
            <p:cNvPr id="8" name="Straight Connector 7"/>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16856" y="133350"/>
            <a:ext cx="6110288" cy="41791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457200" y="760810"/>
            <a:ext cx="8229601"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a:cxnSpLocks noChangeShapeType="1"/>
          </p:cNvCxnSpPr>
          <p:nvPr/>
        </p:nvCxnSpPr>
        <p:spPr bwMode="auto">
          <a:xfrm rot="10800000">
            <a:off x="66676" y="4873229"/>
            <a:ext cx="9028113" cy="1190"/>
          </a:xfrm>
          <a:prstGeom prst="line">
            <a:avLst/>
          </a:prstGeom>
          <a:noFill/>
          <a:ln w="12700" cap="flat" cmpd="sng" algn="ctr">
            <a:solidFill>
              <a:schemeClr val="accent1"/>
            </a:solidFill>
            <a:prstDash val="solid"/>
            <a:round/>
            <a:headEnd type="none" w="med" len="med"/>
            <a:tailEnd type="none" w="med" len="med"/>
          </a:ln>
          <a:effectLst/>
        </p:spPr>
      </p:cxnSp>
      <p:sp>
        <p:nvSpPr>
          <p:cNvPr id="12" name="TextBox 11"/>
          <p:cNvSpPr txBox="1"/>
          <p:nvPr/>
        </p:nvSpPr>
        <p:spPr>
          <a:xfrm>
            <a:off x="8424864" y="4891087"/>
            <a:ext cx="566737" cy="276999"/>
          </a:xfrm>
          <a:prstGeom prst="rect">
            <a:avLst/>
          </a:prstGeom>
          <a:noFill/>
        </p:spPr>
        <p:txBody>
          <a:bodyPr>
            <a:prstTxWarp prst="textNoShape">
              <a:avLst/>
            </a:prstTxWarp>
            <a:spAutoFit/>
          </a:bodyPr>
          <a:lstStyle/>
          <a:p>
            <a:pPr defTabSz="457200"/>
            <a:fld id="{A51F6B24-625B-6B48-B1AE-970688573CDB}" type="slidenum">
              <a:rPr lang="en-US" sz="1200">
                <a:solidFill>
                  <a:prstClr val="black"/>
                </a:solidFill>
              </a:rPr>
              <a:pPr defTabSz="457200"/>
              <a:t>‹#›</a:t>
            </a:fld>
            <a:endParaRPr lang="en-US" sz="1200">
              <a:solidFill>
                <a:prstClr val="black"/>
              </a:solidFill>
            </a:endParaRPr>
          </a:p>
        </p:txBody>
      </p:sp>
      <p:sp>
        <p:nvSpPr>
          <p:cNvPr id="10" name="TextBox 9"/>
          <p:cNvSpPr txBox="1"/>
          <p:nvPr/>
        </p:nvSpPr>
        <p:spPr>
          <a:xfrm>
            <a:off x="457200" y="4891088"/>
            <a:ext cx="8229600" cy="246221"/>
          </a:xfrm>
          <a:prstGeom prst="rect">
            <a:avLst/>
          </a:prstGeom>
          <a:noFill/>
        </p:spPr>
        <p:txBody>
          <a:bodyPr>
            <a:prstTxWarp prst="textNoShape">
              <a:avLst/>
            </a:prstTxWarp>
            <a:spAutoFit/>
          </a:bodyPr>
          <a:lstStyle/>
          <a:p>
            <a:pPr algn="ctr" defTabSz="457200">
              <a:defRPr/>
            </a:pPr>
            <a:r>
              <a:rPr lang="en-US" sz="1000" dirty="0">
                <a:solidFill>
                  <a:prstClr val="white">
                    <a:lumMod val="65000"/>
                  </a:prstClr>
                </a:solidFill>
              </a:rPr>
              <a:t>Joint Status Review • Tucson • August 27th – 30th</a:t>
            </a:r>
          </a:p>
        </p:txBody>
      </p:sp>
    </p:spTree>
  </p:cSld>
  <p:clrMap bg1="lt1" tx1="dk1" bg2="lt2" tx2="dk2" accent1="accent1" accent2="accent2" accent3="accent3" accent4="accent4" accent5="accent5" accent6="accent6" hlink="hlink" folHlink="folHlink"/>
  <p:sldLayoutIdLst>
    <p:sldLayoutId id="2147483660" r:id="rId1"/>
    <p:sldLayoutId id="2147483664" r:id="rId2"/>
    <p:sldLayoutId id="2147483665" r:id="rId3"/>
    <p:sldLayoutId id="2147483666" r:id="rId4"/>
    <p:sldLayoutId id="2147483663" r:id="rId5"/>
    <p:sldLayoutId id="2147483669" r:id="rId6"/>
    <p:sldLayoutId id="2147483674" r:id="rId7"/>
    <p:sldLayoutId id="2147483670" r:id="rId8"/>
    <p:sldLayoutId id="2147483662" r:id="rId9"/>
    <p:sldLayoutId id="2147483672" r:id="rId10"/>
    <p:sldLayoutId id="2147483673" r:id="rId11"/>
    <p:sldLayoutId id="2147483671" r:id="rId12"/>
    <p:sldLayoutId id="2147483667" r:id="rId13"/>
    <p:sldLayoutId id="2147483668" r:id="rId14"/>
    <p:sldLayoutId id="2147483675" r:id="rId15"/>
    <p:sldLayoutId id="2147483676" r:id="rId16"/>
  </p:sldLayoutIdLst>
  <p:txStyles>
    <p:titleStyle>
      <a:lvl1pPr algn="ctr" defTabSz="457200" rtl="0" eaLnBrk="1" fontAlgn="base" hangingPunct="1">
        <a:spcBef>
          <a:spcPct val="0"/>
        </a:spcBef>
        <a:spcAft>
          <a:spcPct val="0"/>
        </a:spcAft>
        <a:defRPr sz="2400" b="1" kern="1200">
          <a:solidFill>
            <a:srgbClr val="1F497D"/>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Lucida Grande"/>
        <a:buChar char="-"/>
        <a:defRPr sz="2400" kern="1200">
          <a:solidFill>
            <a:srgbClr val="1F497D"/>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a:buChar char="•"/>
        <a:defRPr sz="2200" kern="1200">
          <a:solidFill>
            <a:srgbClr val="1F497D"/>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Lucida Grande"/>
        <a:buChar char="-"/>
        <a:defRPr sz="2000" kern="1200">
          <a:solidFill>
            <a:srgbClr val="1F497D"/>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a:buChar char="•"/>
        <a:defRPr sz="1800" kern="1200">
          <a:solidFill>
            <a:srgbClr val="1F497D"/>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Lucida Grande"/>
        <a:buChar char="-"/>
        <a:defRPr sz="1800" kern="1200">
          <a:solidFill>
            <a:srgbClr val="1F497D"/>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jira.lsstcorp.org/issues/?jql=project%20%3D%20RM%20AND%20component%20%3D%20%22DOE%20Funded%20Commissioning%22"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71550"/>
            <a:ext cx="7772400" cy="2334872"/>
          </a:xfrm>
        </p:spPr>
        <p:txBody>
          <a:bodyPr/>
          <a:lstStyle/>
          <a:p>
            <a:r>
              <a:rPr lang="en-US" dirty="0"/>
              <a:t>Camera Risk and Opportunity Management</a:t>
            </a:r>
            <a:br>
              <a:rPr lang="en-US" dirty="0"/>
            </a:br>
            <a:br>
              <a:rPr lang="en-US" dirty="0"/>
            </a:br>
            <a:r>
              <a:rPr lang="en-US" dirty="0"/>
              <a:t>Vincent Riot</a:t>
            </a:r>
            <a:br>
              <a:rPr lang="en-US" dirty="0"/>
            </a:br>
            <a:r>
              <a:rPr lang="en-US" dirty="0"/>
              <a:t>LSST Camera Project Manager</a:t>
            </a:r>
            <a:br>
              <a:rPr lang="en-US" dirty="0"/>
            </a:br>
            <a:r>
              <a:rPr lang="en-US" dirty="0"/>
              <a:t>Karl Flick</a:t>
            </a:r>
            <a:br>
              <a:rPr lang="en-US" dirty="0"/>
            </a:br>
            <a:r>
              <a:rPr lang="en-US" dirty="0"/>
              <a:t>LSST Camera Risk Manager</a:t>
            </a:r>
            <a:br>
              <a:rPr lang="en-US" dirty="0"/>
            </a:br>
            <a:br>
              <a:rPr lang="en-US" dirty="0"/>
            </a:br>
            <a:r>
              <a:rPr lang="en-US" dirty="0"/>
              <a:t>NSF/DOE Joint Status Review</a:t>
            </a:r>
            <a:br>
              <a:rPr lang="en-US" dirty="0"/>
            </a:br>
            <a:r>
              <a:rPr lang="en-US" dirty="0"/>
              <a:t>August 28,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39"/>
          <p:cNvSpPr>
            <a:spLocks noGrp="1"/>
          </p:cNvSpPr>
          <p:nvPr>
            <p:ph type="title"/>
          </p:nvPr>
        </p:nvSpPr>
        <p:spPr>
          <a:xfrm>
            <a:off x="762000" y="133350"/>
            <a:ext cx="6629400" cy="417910"/>
          </a:xfrm>
        </p:spPr>
        <p:txBody>
          <a:bodyPr/>
          <a:lstStyle/>
          <a:p>
            <a:r>
              <a:rPr lang="en-US" sz="2200" dirty="0"/>
              <a:t>LSST Camera Project Risk Processes: Risk Review Board</a:t>
            </a:r>
          </a:p>
        </p:txBody>
      </p:sp>
      <p:sp>
        <p:nvSpPr>
          <p:cNvPr id="2" name="Content Placeholder 1"/>
          <p:cNvSpPr>
            <a:spLocks noGrp="1"/>
          </p:cNvSpPr>
          <p:nvPr>
            <p:ph type="body" idx="1"/>
          </p:nvPr>
        </p:nvSpPr>
        <p:spPr>
          <a:xfrm>
            <a:off x="457199" y="654274"/>
            <a:ext cx="8229601" cy="3982640"/>
          </a:xfrm>
        </p:spPr>
        <p:txBody>
          <a:bodyPr/>
          <a:lstStyle/>
          <a:p>
            <a:pPr lvl="0">
              <a:defRPr/>
            </a:pPr>
            <a:r>
              <a:rPr lang="en-US" sz="1400" dirty="0"/>
              <a:t>Action items from any meetings relevant to risks are captured in Confluence.</a:t>
            </a:r>
          </a:p>
          <a:p>
            <a:pPr lvl="1">
              <a:defRPr/>
            </a:pPr>
            <a:r>
              <a:rPr lang="en-US" sz="1400" dirty="0"/>
              <a:t>Risk management action items</a:t>
            </a:r>
          </a:p>
          <a:p>
            <a:pPr lvl="1">
              <a:defRPr/>
            </a:pPr>
            <a:r>
              <a:rPr lang="en-US" sz="1400" dirty="0"/>
              <a:t>Top 10 risks</a:t>
            </a:r>
          </a:p>
          <a:p>
            <a:pPr lvl="1">
              <a:defRPr/>
            </a:pPr>
            <a:r>
              <a:rPr lang="en-US" sz="1400" dirty="0"/>
              <a:t>Activities needed to execute risk mitigations.</a:t>
            </a:r>
          </a:p>
          <a:p>
            <a:pPr lvl="1">
              <a:defRPr/>
            </a:pPr>
            <a:r>
              <a:rPr lang="en-US" sz="1400" dirty="0"/>
              <a:t>New, closed, updated risks</a:t>
            </a:r>
          </a:p>
          <a:p>
            <a:pPr lvl="1">
              <a:defRPr/>
            </a:pPr>
            <a:endParaRPr lang="en-US" sz="1400" dirty="0"/>
          </a:p>
          <a:p>
            <a:endParaRPr lang="en-US" sz="1400" dirty="0"/>
          </a:p>
        </p:txBody>
      </p:sp>
      <p:pic>
        <p:nvPicPr>
          <p:cNvPr id="6" name="Picture 5">
            <a:extLst>
              <a:ext uri="{FF2B5EF4-FFF2-40B4-BE49-F238E27FC236}">
                <a16:creationId xmlns:a16="http://schemas.microsoft.com/office/drawing/2014/main" id="{7DA87727-7BCF-4FA4-88A1-E046FDC7D62E}"/>
              </a:ext>
            </a:extLst>
          </p:cNvPr>
          <p:cNvPicPr>
            <a:picLocks noChangeAspect="1"/>
          </p:cNvPicPr>
          <p:nvPr/>
        </p:nvPicPr>
        <p:blipFill>
          <a:blip r:embed="rId2"/>
          <a:stretch>
            <a:fillRect/>
          </a:stretch>
        </p:blipFill>
        <p:spPr>
          <a:xfrm>
            <a:off x="1524000" y="2093034"/>
            <a:ext cx="3769546" cy="2520793"/>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7A0DC1A0-9DEF-4D23-940C-85735EBEBE88}"/>
              </a:ext>
            </a:extLst>
          </p:cNvPr>
          <p:cNvPicPr>
            <a:picLocks noChangeAspect="1"/>
          </p:cNvPicPr>
          <p:nvPr/>
        </p:nvPicPr>
        <p:blipFill>
          <a:blip r:embed="rId3"/>
          <a:stretch>
            <a:fillRect/>
          </a:stretch>
        </p:blipFill>
        <p:spPr>
          <a:xfrm>
            <a:off x="4343400" y="1883484"/>
            <a:ext cx="3946031" cy="24761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32760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39"/>
          <p:cNvSpPr>
            <a:spLocks noGrp="1"/>
          </p:cNvSpPr>
          <p:nvPr>
            <p:ph type="title"/>
          </p:nvPr>
        </p:nvSpPr>
        <p:spPr>
          <a:xfrm>
            <a:off x="990600" y="133350"/>
            <a:ext cx="6400800" cy="417910"/>
          </a:xfrm>
        </p:spPr>
        <p:txBody>
          <a:bodyPr/>
          <a:lstStyle/>
          <a:p>
            <a:r>
              <a:rPr lang="en-US" dirty="0"/>
              <a:t>LSST Camera Project Risk: Current Risk Statistics</a:t>
            </a:r>
          </a:p>
        </p:txBody>
      </p:sp>
      <p:sp>
        <p:nvSpPr>
          <p:cNvPr id="2" name="Content Placeholder 1"/>
          <p:cNvSpPr>
            <a:spLocks noGrp="1"/>
          </p:cNvSpPr>
          <p:nvPr>
            <p:ph type="body" idx="1"/>
          </p:nvPr>
        </p:nvSpPr>
        <p:spPr>
          <a:xfrm>
            <a:off x="259334" y="590550"/>
            <a:ext cx="8382000" cy="1468041"/>
          </a:xfrm>
        </p:spPr>
        <p:txBody>
          <a:bodyPr/>
          <a:lstStyle/>
          <a:p>
            <a:pPr>
              <a:defRPr/>
            </a:pPr>
            <a:r>
              <a:rPr lang="en-US" sz="1600" kern="0" dirty="0"/>
              <a:t>Camera risks are documented in the risk registry, LCA-30, and have been monitored starting prior to CD-1 review</a:t>
            </a:r>
          </a:p>
          <a:p>
            <a:pPr>
              <a:defRPr/>
            </a:pPr>
            <a:r>
              <a:rPr lang="en-US" sz="1600" kern="0" dirty="0"/>
              <a:t>Current status: 475 total risks identified</a:t>
            </a:r>
          </a:p>
          <a:p>
            <a:pPr lvl="1">
              <a:defRPr/>
            </a:pPr>
            <a:r>
              <a:rPr lang="en-US" sz="1200" kern="0" dirty="0"/>
              <a:t>Managing 185 active risks / opportunities or accepted risk (residual risk present and no further mitigation planned)</a:t>
            </a:r>
          </a:p>
          <a:p>
            <a:pPr lvl="1">
              <a:defRPr/>
            </a:pPr>
            <a:r>
              <a:rPr lang="en-US" sz="1200" kern="0" dirty="0"/>
              <a:t>290 are closed (risk was mitigated) or obsolete (risk is no longer applicable, and mitigations are not needed due to design updates.)</a:t>
            </a:r>
          </a:p>
        </p:txBody>
      </p:sp>
      <p:pic>
        <p:nvPicPr>
          <p:cNvPr id="3" name="Picture 2">
            <a:extLst>
              <a:ext uri="{FF2B5EF4-FFF2-40B4-BE49-F238E27FC236}">
                <a16:creationId xmlns:a16="http://schemas.microsoft.com/office/drawing/2014/main" id="{1BBC3C93-D2B7-4BE5-900F-E61C0FFCE7A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348307" y="2104423"/>
            <a:ext cx="3102027" cy="2219927"/>
          </a:xfrm>
          <a:prstGeom prst="rect">
            <a:avLst/>
          </a:prstGeom>
        </p:spPr>
      </p:pic>
      <p:pic>
        <p:nvPicPr>
          <p:cNvPr id="4" name="Picture 3">
            <a:extLst>
              <a:ext uri="{FF2B5EF4-FFF2-40B4-BE49-F238E27FC236}">
                <a16:creationId xmlns:a16="http://schemas.microsoft.com/office/drawing/2014/main" id="{772B5F97-57A4-4042-8390-79C58314E51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687207" y="2104423"/>
            <a:ext cx="3200156" cy="2219927"/>
          </a:xfrm>
          <a:prstGeom prst="rect">
            <a:avLst/>
          </a:prstGeom>
        </p:spPr>
      </p:pic>
      <p:sp>
        <p:nvSpPr>
          <p:cNvPr id="6" name="Speech Bubble: Rectangle with Corners Rounded 5">
            <a:extLst>
              <a:ext uri="{FF2B5EF4-FFF2-40B4-BE49-F238E27FC236}">
                <a16:creationId xmlns:a16="http://schemas.microsoft.com/office/drawing/2014/main" id="{80D74D32-F2A7-42FF-9B0E-D654CF6AFF93}"/>
              </a:ext>
            </a:extLst>
          </p:cNvPr>
          <p:cNvSpPr/>
          <p:nvPr/>
        </p:nvSpPr>
        <p:spPr>
          <a:xfrm>
            <a:off x="4724400" y="4476750"/>
            <a:ext cx="762000" cy="304800"/>
          </a:xfrm>
          <a:prstGeom prst="wedgeRoundRectCallout">
            <a:avLst>
              <a:gd name="adj1" fmla="val 32749"/>
              <a:gd name="adj2" fmla="val -122628"/>
              <a:gd name="adj3" fmla="val 16667"/>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100" dirty="0"/>
              <a:t>I&amp;T Flow Mitigations</a:t>
            </a:r>
          </a:p>
        </p:txBody>
      </p:sp>
      <p:sp>
        <p:nvSpPr>
          <p:cNvPr id="7" name="Speech Bubble: Rectangle with Corners Rounded 6">
            <a:extLst>
              <a:ext uri="{FF2B5EF4-FFF2-40B4-BE49-F238E27FC236}">
                <a16:creationId xmlns:a16="http://schemas.microsoft.com/office/drawing/2014/main" id="{0A5B3854-E099-4E1E-AACB-44BCED127824}"/>
              </a:ext>
            </a:extLst>
          </p:cNvPr>
          <p:cNvSpPr/>
          <p:nvPr/>
        </p:nvSpPr>
        <p:spPr>
          <a:xfrm>
            <a:off x="5638800" y="4476750"/>
            <a:ext cx="914400" cy="304800"/>
          </a:xfrm>
          <a:prstGeom prst="wedgeRoundRectCallout">
            <a:avLst>
              <a:gd name="adj1" fmla="val -32019"/>
              <a:gd name="adj2" fmla="val -120641"/>
              <a:gd name="adj3" fmla="val 16667"/>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000" dirty="0"/>
              <a:t>Filter Exchange shipping</a:t>
            </a:r>
          </a:p>
        </p:txBody>
      </p:sp>
    </p:spTree>
    <p:extLst>
      <p:ext uri="{BB962C8B-B14F-4D97-AF65-F5344CB8AC3E}">
        <p14:creationId xmlns:p14="http://schemas.microsoft.com/office/powerpoint/2010/main" val="4088323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39"/>
          <p:cNvSpPr>
            <a:spLocks noGrp="1"/>
          </p:cNvSpPr>
          <p:nvPr>
            <p:ph type="title"/>
          </p:nvPr>
        </p:nvSpPr>
        <p:spPr>
          <a:xfrm>
            <a:off x="838200" y="133350"/>
            <a:ext cx="6553200" cy="417910"/>
          </a:xfrm>
        </p:spPr>
        <p:txBody>
          <a:bodyPr/>
          <a:lstStyle/>
          <a:p>
            <a:r>
              <a:rPr lang="en-US" dirty="0"/>
              <a:t>LSST Camera Project Risk: Risk evolution</a:t>
            </a:r>
          </a:p>
        </p:txBody>
      </p:sp>
      <p:sp>
        <p:nvSpPr>
          <p:cNvPr id="2" name="Content Placeholder 1"/>
          <p:cNvSpPr>
            <a:spLocks noGrp="1"/>
          </p:cNvSpPr>
          <p:nvPr>
            <p:ph type="body" idx="1"/>
          </p:nvPr>
        </p:nvSpPr>
        <p:spPr>
          <a:xfrm>
            <a:off x="152400" y="760810"/>
            <a:ext cx="8839200" cy="3982640"/>
          </a:xfrm>
        </p:spPr>
        <p:txBody>
          <a:bodyPr/>
          <a:lstStyle/>
          <a:p>
            <a:pPr marL="342900" lvl="1" indent="0" eaLnBrk="0" hangingPunct="0">
              <a:buNone/>
              <a:defRPr/>
            </a:pPr>
            <a:r>
              <a:rPr lang="en-US" kern="0" dirty="0">
                <a:ea typeface="ＭＳ Ｐゴシック"/>
                <a:cs typeface="ＭＳ Ｐゴシック"/>
              </a:rPr>
              <a:t>Active Risks at CD-3, July 2017, May 2018, May 2019:</a:t>
            </a:r>
          </a:p>
        </p:txBody>
      </p:sp>
      <p:graphicFrame>
        <p:nvGraphicFramePr>
          <p:cNvPr id="5" name="Table 4"/>
          <p:cNvGraphicFramePr>
            <a:graphicFrameLocks noGrp="1"/>
          </p:cNvGraphicFramePr>
          <p:nvPr/>
        </p:nvGraphicFramePr>
        <p:xfrm>
          <a:off x="609600" y="1273255"/>
          <a:ext cx="4876800" cy="1315880"/>
        </p:xfrm>
        <a:graphic>
          <a:graphicData uri="http://schemas.openxmlformats.org/drawingml/2006/table">
            <a:tbl>
              <a:tblPr/>
              <a:tblGrid>
                <a:gridCol w="13716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464638315"/>
                    </a:ext>
                  </a:extLst>
                </a:gridCol>
                <a:gridCol w="838200">
                  <a:extLst>
                    <a:ext uri="{9D8B030D-6E8A-4147-A177-3AD203B41FA5}">
                      <a16:colId xmlns:a16="http://schemas.microsoft.com/office/drawing/2014/main" val="751394628"/>
                    </a:ext>
                  </a:extLst>
                </a:gridCol>
              </a:tblGrid>
              <a:tr h="418624">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en-US" sz="1400" b="1" i="0" u="none" strike="noStrike" dirty="0">
                          <a:solidFill>
                            <a:srgbClr val="000000"/>
                          </a:solidFill>
                          <a:effectLst/>
                          <a:latin typeface="Calibri"/>
                        </a:rPr>
                        <a:t>Post Mitigation Assessed Impact</a:t>
                      </a:r>
                    </a:p>
                  </a:txBody>
                  <a:tcPr marL="7144" marR="7144" marT="71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en-US" sz="1400" b="1" i="0" u="none" strike="noStrike" dirty="0">
                          <a:solidFill>
                            <a:srgbClr val="000000"/>
                          </a:solidFill>
                          <a:effectLst/>
                          <a:latin typeface="Calibri"/>
                        </a:rPr>
                        <a:t>CD-3</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en-US" sz="1400" b="1" i="0" u="none" strike="noStrike" dirty="0">
                          <a:solidFill>
                            <a:srgbClr val="000000"/>
                          </a:solidFill>
                          <a:effectLst/>
                          <a:latin typeface="Calibri"/>
                        </a:rPr>
                        <a:t>July 2017</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fontAlgn="ctr"/>
                      <a:r>
                        <a:rPr lang="en-US" sz="1400" b="1" i="0" u="none" strike="noStrike" dirty="0">
                          <a:solidFill>
                            <a:srgbClr val="000000"/>
                          </a:solidFill>
                          <a:effectLst/>
                          <a:latin typeface="Calibri"/>
                        </a:rPr>
                        <a:t>May 2018</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May 2019</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212884">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en-US" sz="1400" b="1" i="0" u="none" strike="noStrike">
                          <a:solidFill>
                            <a:srgbClr val="000000"/>
                          </a:solidFill>
                          <a:effectLst/>
                          <a:latin typeface="Calibri"/>
                        </a:rPr>
                        <a:t>Insignificant</a:t>
                      </a:r>
                    </a:p>
                  </a:txBody>
                  <a:tcPr marL="7144" marR="7144" marT="71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en-US" sz="1400" b="0" i="0" u="none" strike="noStrike" dirty="0">
                          <a:solidFill>
                            <a:schemeClr val="tx1"/>
                          </a:solidFill>
                          <a:effectLst/>
                          <a:latin typeface="Calibri"/>
                        </a:rPr>
                        <a:t>128</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en-US" sz="1400" b="0" i="0" u="none" strike="noStrike" dirty="0">
                          <a:solidFill>
                            <a:srgbClr val="000000"/>
                          </a:solidFill>
                          <a:effectLst/>
                          <a:latin typeface="Calibri"/>
                        </a:rPr>
                        <a:t>258</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ctr" latinLnBrk="0" hangingPunct="1"/>
                      <a:r>
                        <a:rPr lang="en-US" sz="1400" b="0" i="0" u="none" strike="noStrike" kern="1200" dirty="0">
                          <a:solidFill>
                            <a:srgbClr val="000000"/>
                          </a:solidFill>
                          <a:effectLst/>
                          <a:latin typeface="Calibri"/>
                          <a:ea typeface="+mn-ea"/>
                          <a:cs typeface="+mn-cs"/>
                        </a:rPr>
                        <a:t>379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ctr" latinLnBrk="0" hangingPunct="1"/>
                      <a:r>
                        <a:rPr lang="en-US" sz="1400" b="0" i="0" u="none" strike="noStrike" kern="1200" dirty="0">
                          <a:solidFill>
                            <a:srgbClr val="000000"/>
                          </a:solidFill>
                          <a:effectLst/>
                          <a:latin typeface="Calibri"/>
                          <a:ea typeface="+mn-ea"/>
                          <a:cs typeface="+mn-cs"/>
                        </a:rPr>
                        <a:t>424</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12884">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en-US" sz="1400" b="1" i="0" u="none" strike="noStrike">
                          <a:solidFill>
                            <a:srgbClr val="000000"/>
                          </a:solidFill>
                          <a:effectLst/>
                          <a:latin typeface="Calibri"/>
                        </a:rPr>
                        <a:t>Minor</a:t>
                      </a:r>
                    </a:p>
                  </a:txBody>
                  <a:tcPr marL="7144" marR="7144" marT="71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en-US" sz="1400" b="0" i="0" u="none" strike="noStrike" dirty="0">
                          <a:solidFill>
                            <a:schemeClr val="tx1"/>
                          </a:solidFill>
                          <a:effectLst/>
                          <a:latin typeface="Calibri"/>
                        </a:rPr>
                        <a:t>43</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en-US" sz="1400" b="0" i="0" u="none" strike="noStrike" dirty="0">
                          <a:solidFill>
                            <a:srgbClr val="000000"/>
                          </a:solidFill>
                          <a:effectLst/>
                          <a:latin typeface="Calibri"/>
                        </a:rPr>
                        <a:t>139</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ctr" latinLnBrk="0" hangingPunct="1"/>
                      <a:r>
                        <a:rPr lang="en-US" sz="1400" b="0" i="0" u="none" strike="noStrike" kern="1200" dirty="0">
                          <a:solidFill>
                            <a:srgbClr val="000000"/>
                          </a:solidFill>
                          <a:effectLst/>
                          <a:latin typeface="Calibri"/>
                          <a:ea typeface="+mn-ea"/>
                          <a:cs typeface="+mn-cs"/>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ctr" latinLnBrk="0" hangingPunct="1"/>
                      <a:r>
                        <a:rPr lang="en-US" sz="1400" b="0" i="0" u="none" strike="noStrike" kern="1200" dirty="0">
                          <a:solidFill>
                            <a:srgbClr val="000000"/>
                          </a:solidFill>
                          <a:effectLst/>
                          <a:latin typeface="Calibri"/>
                          <a:ea typeface="+mn-ea"/>
                          <a:cs typeface="+mn-cs"/>
                        </a:rPr>
                        <a:t>49</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12884">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en-US" sz="1400" b="1" i="0" u="none" strike="noStrike" dirty="0">
                          <a:solidFill>
                            <a:srgbClr val="000000"/>
                          </a:solidFill>
                          <a:effectLst/>
                          <a:latin typeface="Calibri"/>
                        </a:rPr>
                        <a:t>Moderate</a:t>
                      </a:r>
                    </a:p>
                  </a:txBody>
                  <a:tcPr marL="7144" marR="7144" marT="71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en-US" sz="1400" b="0" i="0" u="none" strike="noStrike" dirty="0">
                          <a:solidFill>
                            <a:schemeClr val="tx1"/>
                          </a:solidFill>
                          <a:effectLst/>
                          <a:latin typeface="Calibri"/>
                        </a:rPr>
                        <a:t>3</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en-US" sz="1400" b="0" i="0" u="none" strike="noStrike" dirty="0">
                          <a:solidFill>
                            <a:srgbClr val="000000"/>
                          </a:solidFill>
                          <a:effectLst/>
                          <a:latin typeface="Calibri"/>
                        </a:rPr>
                        <a:t>28</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ctr" latinLnBrk="0" hangingPunct="1"/>
                      <a:r>
                        <a:rPr lang="en-US" sz="1400" b="0" i="0" u="none" strike="noStrike" kern="1200" dirty="0">
                          <a:solidFill>
                            <a:srgbClr val="000000"/>
                          </a:solidFill>
                          <a:effectLst/>
                          <a:latin typeface="Calibri"/>
                          <a:ea typeface="+mn-ea"/>
                          <a:cs typeface="+mn-cs"/>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ctr" latinLnBrk="0" hangingPunct="1"/>
                      <a:r>
                        <a:rPr lang="en-US" sz="1400" b="0" i="0" u="none" strike="noStrike" kern="1200" dirty="0">
                          <a:solidFill>
                            <a:srgbClr val="000000"/>
                          </a:solidFill>
                          <a:effectLst/>
                          <a:latin typeface="Calibri"/>
                          <a:ea typeface="+mn-ea"/>
                          <a:cs typeface="+mn-cs"/>
                        </a:rPr>
                        <a:t>2</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12884">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en-US" sz="1400" b="1" i="0" u="none" strike="noStrike">
                          <a:solidFill>
                            <a:srgbClr val="000000"/>
                          </a:solidFill>
                          <a:effectLst/>
                          <a:latin typeface="Calibri"/>
                        </a:rPr>
                        <a:t>High</a:t>
                      </a:r>
                    </a:p>
                  </a:txBody>
                  <a:tcPr marL="7144" marR="7144" marT="71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en-US" sz="1400" b="0" i="0" u="none" strike="noStrike" dirty="0">
                          <a:solidFill>
                            <a:schemeClr val="tx1"/>
                          </a:solidFill>
                          <a:effectLst/>
                          <a:latin typeface="Calibri"/>
                        </a:rPr>
                        <a:t>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en-US" sz="1400" b="0" i="0" u="none" strike="noStrike" dirty="0">
                          <a:solidFill>
                            <a:srgbClr val="000000"/>
                          </a:solidFill>
                          <a:effectLst/>
                          <a:latin typeface="Calibri"/>
                        </a:rPr>
                        <a:t>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ctr" latinLnBrk="0" hangingPunct="1"/>
                      <a:r>
                        <a:rPr lang="en-US" sz="1400" b="0" i="0" u="none" strike="noStrike" kern="1200" dirty="0">
                          <a:solidFill>
                            <a:srgbClr val="000000"/>
                          </a:solidFill>
                          <a:effectLst/>
                          <a:latin typeface="Calibri"/>
                          <a:ea typeface="+mn-ea"/>
                          <a:cs typeface="+mn-cs"/>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ctr" latinLnBrk="0" hangingPunct="1"/>
                      <a:r>
                        <a:rPr lang="en-US" sz="1400" b="0" i="0" u="none" strike="noStrike" kern="1200" dirty="0">
                          <a:solidFill>
                            <a:srgbClr val="000000"/>
                          </a:solidFill>
                          <a:effectLst/>
                          <a:latin typeface="Calibri"/>
                          <a:ea typeface="+mn-ea"/>
                          <a:cs typeface="+mn-cs"/>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6" name="Table 5"/>
          <p:cNvGraphicFramePr>
            <a:graphicFrameLocks noGrp="1"/>
          </p:cNvGraphicFramePr>
          <p:nvPr/>
        </p:nvGraphicFramePr>
        <p:xfrm>
          <a:off x="609602" y="2824763"/>
          <a:ext cx="4876798" cy="1792991"/>
        </p:xfrm>
        <a:graphic>
          <a:graphicData uri="http://schemas.openxmlformats.org/drawingml/2006/table">
            <a:tbl>
              <a:tblPr/>
              <a:tblGrid>
                <a:gridCol w="1371598">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418283346"/>
                    </a:ext>
                  </a:extLst>
                </a:gridCol>
                <a:gridCol w="838200">
                  <a:extLst>
                    <a:ext uri="{9D8B030D-6E8A-4147-A177-3AD203B41FA5}">
                      <a16:colId xmlns:a16="http://schemas.microsoft.com/office/drawing/2014/main" val="692098954"/>
                    </a:ext>
                  </a:extLst>
                </a:gridCol>
              </a:tblGrid>
              <a:tr h="212884">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en-US" sz="1400" b="1" i="0" u="none" strike="noStrike" dirty="0">
                          <a:solidFill>
                            <a:srgbClr val="000000"/>
                          </a:solidFill>
                          <a:effectLst/>
                          <a:latin typeface="Calibri"/>
                        </a:rPr>
                        <a:t>Mitigation Status</a:t>
                      </a:r>
                    </a:p>
                  </a:txBody>
                  <a:tcPr marL="7144" marR="7144" marT="71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en-US" sz="1400" b="1" i="0" u="none" strike="noStrike" dirty="0">
                          <a:solidFill>
                            <a:srgbClr val="000000"/>
                          </a:solidFill>
                          <a:effectLst/>
                          <a:latin typeface="Calibri"/>
                        </a:rPr>
                        <a:t>CD-3</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en-US" sz="1400" b="1" i="0" u="none" strike="noStrike" dirty="0">
                          <a:solidFill>
                            <a:srgbClr val="000000"/>
                          </a:solidFill>
                          <a:effectLst/>
                          <a:latin typeface="Calibri"/>
                        </a:rPr>
                        <a:t>July 2017</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fontAlgn="ctr"/>
                      <a:r>
                        <a:rPr lang="en-US" sz="1400" b="1" i="0" u="none" strike="noStrike" dirty="0">
                          <a:solidFill>
                            <a:srgbClr val="000000"/>
                          </a:solidFill>
                          <a:effectLst/>
                          <a:latin typeface="Calibri"/>
                        </a:rPr>
                        <a:t>May 2018</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May 2019</a:t>
                      </a:r>
                    </a:p>
                  </a:txBody>
                  <a:tcPr marL="7144" marR="7144" marT="71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212884">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en-US" sz="1400" b="1" i="0" u="none" strike="noStrike" dirty="0">
                          <a:solidFill>
                            <a:srgbClr val="000000"/>
                          </a:solidFill>
                          <a:effectLst/>
                          <a:latin typeface="Calibri"/>
                        </a:rPr>
                        <a:t>Hold</a:t>
                      </a:r>
                    </a:p>
                  </a:txBody>
                  <a:tcPr marL="7144" marR="7144" marT="71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en-US" sz="1400" b="0" i="0" u="none" strike="noStrike" dirty="0">
                          <a:solidFill>
                            <a:schemeClr val="tx1"/>
                          </a:solidFill>
                          <a:effectLst/>
                          <a:latin typeface="Calibri"/>
                        </a:rPr>
                        <a:t>8</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en-US" sz="1400" b="0" i="0" u="none" strike="noStrike" dirty="0">
                          <a:solidFill>
                            <a:srgbClr val="000000"/>
                          </a:solidFill>
                          <a:effectLst/>
                          <a:latin typeface="Calibri"/>
                        </a:rPr>
                        <a:t>14</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ctr" latinLnBrk="0" hangingPunct="1"/>
                      <a:r>
                        <a:rPr lang="en-US" sz="1400" b="0" i="0" u="none" strike="noStrike" kern="1200" dirty="0">
                          <a:solidFill>
                            <a:srgbClr val="000000"/>
                          </a:solidFill>
                          <a:effectLst/>
                          <a:latin typeface="Calibri"/>
                          <a:ea typeface="+mn-ea"/>
                          <a:cs typeface="+mn-cs"/>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ctr" latinLnBrk="0" hangingPunct="1"/>
                      <a:r>
                        <a:rPr lang="en-US" sz="1400" b="0" i="0" u="none" strike="noStrike" kern="1200" dirty="0">
                          <a:solidFill>
                            <a:srgbClr val="000000"/>
                          </a:solidFill>
                          <a:effectLst/>
                          <a:latin typeface="Calibri"/>
                          <a:ea typeface="+mn-ea"/>
                          <a:cs typeface="+mn-cs"/>
                        </a:rPr>
                        <a:t>15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12884">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en-US" sz="1400" b="1" i="0" u="none" strike="noStrike">
                          <a:solidFill>
                            <a:srgbClr val="000000"/>
                          </a:solidFill>
                          <a:effectLst/>
                          <a:latin typeface="Calibri"/>
                        </a:rPr>
                        <a:t>Not Started</a:t>
                      </a:r>
                    </a:p>
                  </a:txBody>
                  <a:tcPr marL="7144" marR="7144" marT="71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en-US" sz="1400" b="0" i="0" u="none" strike="noStrike" dirty="0">
                          <a:solidFill>
                            <a:schemeClr val="tx1"/>
                          </a:solidFill>
                          <a:effectLst/>
                          <a:latin typeface="Calibri"/>
                        </a:rPr>
                        <a:t>9</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en-US" sz="1400" b="0" i="0" u="none" strike="noStrike" dirty="0">
                          <a:solidFill>
                            <a:srgbClr val="000000"/>
                          </a:solidFill>
                          <a:effectLst/>
                          <a:latin typeface="Calibri"/>
                        </a:rPr>
                        <a:t>4</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ctr" latinLnBrk="0" hangingPunct="1"/>
                      <a:r>
                        <a:rPr lang="en-US" sz="1400" b="0" i="0" u="none" strike="noStrike" kern="1200" dirty="0">
                          <a:solidFill>
                            <a:srgbClr val="000000"/>
                          </a:solidFill>
                          <a:effectLst/>
                          <a:latin typeface="Calibri"/>
                          <a:ea typeface="+mn-ea"/>
                          <a:cs typeface="+mn-cs"/>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ctr" latinLnBrk="0" hangingPunct="1"/>
                      <a:r>
                        <a:rPr lang="en-US" sz="1400" b="0" i="0" u="none" strike="noStrike" kern="1200" dirty="0">
                          <a:solidFill>
                            <a:srgbClr val="000000"/>
                          </a:solidFill>
                          <a:effectLst/>
                          <a:latin typeface="Calibri"/>
                          <a:ea typeface="+mn-ea"/>
                          <a:cs typeface="+mn-cs"/>
                        </a:rPr>
                        <a:t>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49463">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en-US" sz="1400" b="1" i="0" u="none" strike="noStrike" dirty="0">
                          <a:solidFill>
                            <a:srgbClr val="000000"/>
                          </a:solidFill>
                          <a:effectLst/>
                          <a:latin typeface="Calibri"/>
                        </a:rPr>
                        <a:t>Working</a:t>
                      </a:r>
                    </a:p>
                  </a:txBody>
                  <a:tcPr marL="7144" marR="7144" marT="71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en-US" sz="1400" b="0" i="0" u="none" strike="noStrike" dirty="0">
                          <a:solidFill>
                            <a:schemeClr val="tx1"/>
                          </a:solidFill>
                          <a:effectLst/>
                          <a:latin typeface="Calibri"/>
                        </a:rPr>
                        <a:t>157</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en-US" sz="1400" b="0" i="0" u="none" strike="noStrike" dirty="0">
                          <a:solidFill>
                            <a:srgbClr val="000000"/>
                          </a:solidFill>
                          <a:effectLst/>
                          <a:latin typeface="Calibri"/>
                        </a:rPr>
                        <a:t>208</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ctr" latinLnBrk="0" hangingPunct="1"/>
                      <a:r>
                        <a:rPr lang="en-US" sz="1400" b="0" i="0" u="none" strike="noStrike" kern="1200" dirty="0">
                          <a:solidFill>
                            <a:srgbClr val="000000"/>
                          </a:solidFill>
                          <a:effectLst/>
                          <a:latin typeface="Calibri"/>
                          <a:ea typeface="+mn-ea"/>
                          <a:cs typeface="+mn-cs"/>
                        </a:rPr>
                        <a:t>179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ctr" latinLnBrk="0" hangingPunct="1"/>
                      <a:r>
                        <a:rPr lang="en-US" sz="1400" b="0" i="0" u="none" strike="noStrike" kern="1200" dirty="0">
                          <a:solidFill>
                            <a:srgbClr val="000000"/>
                          </a:solidFill>
                          <a:effectLst/>
                          <a:latin typeface="Calibri"/>
                          <a:ea typeface="+mn-ea"/>
                          <a:cs typeface="+mn-cs"/>
                        </a:rPr>
                        <a:t>150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12884">
                <a:tc>
                  <a:txBody>
                    <a:bodyPr/>
                    <a:lstStyle/>
                    <a:p>
                      <a:pPr algn="ctr" fontAlgn="ctr"/>
                      <a:r>
                        <a:rPr lang="en-US" sz="1400" b="1" i="0" u="none" strike="noStrike" dirty="0">
                          <a:solidFill>
                            <a:srgbClr val="000000"/>
                          </a:solidFill>
                          <a:effectLst/>
                          <a:latin typeface="Calibri"/>
                        </a:rPr>
                        <a:t>Accepted</a:t>
                      </a:r>
                    </a:p>
                  </a:txBody>
                  <a:tcPr marL="7144" marR="7144" marT="71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b="0" i="0" u="none" strike="noStrike" dirty="0">
                          <a:solidFill>
                            <a:schemeClr val="tx1"/>
                          </a:solidFill>
                          <a:effectLst/>
                          <a:latin typeface="Calibri"/>
                        </a:rPr>
                        <a:t>N/A</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b="0" i="0" u="none" strike="noStrike" dirty="0">
                          <a:solidFill>
                            <a:srgbClr val="000000"/>
                          </a:solidFill>
                          <a:effectLst/>
                          <a:latin typeface="Calibri"/>
                        </a:rPr>
                        <a:t>6</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fontAlgn="ctr" latinLnBrk="0" hangingPunct="1"/>
                      <a:r>
                        <a:rPr lang="en-US" sz="1400" b="0" i="0" u="none" strike="noStrike" kern="1200" dirty="0">
                          <a:solidFill>
                            <a:srgbClr val="000000"/>
                          </a:solidFill>
                          <a:effectLst/>
                          <a:latin typeface="Calibri"/>
                          <a:ea typeface="+mn-ea"/>
                          <a:cs typeface="+mn-cs"/>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fontAlgn="ctr" latinLnBrk="0" hangingPunct="1"/>
                      <a:r>
                        <a:rPr lang="en-US" sz="1400" b="0" i="0" u="none" strike="noStrike" kern="1200" dirty="0">
                          <a:solidFill>
                            <a:srgbClr val="000000"/>
                          </a:solidFill>
                          <a:effectLst/>
                          <a:latin typeface="Calibri"/>
                          <a:ea typeface="+mn-ea"/>
                          <a:cs typeface="+mn-cs"/>
                        </a:rPr>
                        <a:t>19</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9540599"/>
                  </a:ext>
                </a:extLst>
              </a:tr>
              <a:tr h="212884">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en-US" sz="1400" b="1" i="0" u="none" strike="noStrike" dirty="0">
                          <a:solidFill>
                            <a:srgbClr val="000000"/>
                          </a:solidFill>
                          <a:effectLst/>
                          <a:latin typeface="Calibri"/>
                        </a:rPr>
                        <a:t>Complete</a:t>
                      </a:r>
                    </a:p>
                  </a:txBody>
                  <a:tcPr marL="7144" marR="7144" marT="71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lumMod val="50000"/>
                        <a:lumOff val="50000"/>
                      </a:srgb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en-US" sz="1400" b="0" i="0" u="none" strike="noStrike" dirty="0">
                          <a:solidFill>
                            <a:schemeClr val="tx1"/>
                          </a:solidFill>
                          <a:effectLst/>
                          <a:latin typeface="Calibri"/>
                        </a:rPr>
                        <a:t>84</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lumMod val="50000"/>
                        <a:lumOff val="50000"/>
                      </a:srgb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en-US" sz="1400" b="0" i="0" u="none" strike="noStrike" dirty="0">
                          <a:solidFill>
                            <a:srgbClr val="000000"/>
                          </a:solidFill>
                          <a:effectLst/>
                          <a:latin typeface="Calibri"/>
                        </a:rPr>
                        <a:t>123</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lumMod val="50000"/>
                        <a:lumOff val="50000"/>
                      </a:srgbClr>
                    </a:solidFill>
                  </a:tcPr>
                </a:tc>
                <a:tc>
                  <a:txBody>
                    <a:bodyPr/>
                    <a:lstStyle/>
                    <a:p>
                      <a:pPr marL="0" algn="ctr" defTabSz="457200" rtl="0" eaLnBrk="1" fontAlgn="ctr" latinLnBrk="0" hangingPunct="1"/>
                      <a:r>
                        <a:rPr lang="en-US" sz="1400" b="0" i="0" u="none" strike="noStrike" kern="1200" dirty="0">
                          <a:solidFill>
                            <a:srgbClr val="000000"/>
                          </a:solidFill>
                          <a:effectLst/>
                          <a:latin typeface="Calibri"/>
                          <a:ea typeface="+mn-ea"/>
                          <a:cs typeface="+mn-cs"/>
                        </a:rPr>
                        <a:t>168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lumMod val="50000"/>
                        <a:lumOff val="50000"/>
                      </a:srgbClr>
                    </a:solidFill>
                  </a:tcPr>
                </a:tc>
                <a:tc>
                  <a:txBody>
                    <a:bodyPr/>
                    <a:lstStyle/>
                    <a:p>
                      <a:pPr marL="0" algn="ctr" defTabSz="457200" rtl="0" eaLnBrk="1" fontAlgn="ctr" latinLnBrk="0" hangingPunct="1"/>
                      <a:r>
                        <a:rPr lang="en-US" sz="1400" b="0" i="0" u="none" strike="noStrike" kern="1200" dirty="0">
                          <a:solidFill>
                            <a:srgbClr val="000000"/>
                          </a:solidFill>
                          <a:effectLst/>
                          <a:latin typeface="Calibri"/>
                          <a:ea typeface="+mn-ea"/>
                          <a:cs typeface="+mn-cs"/>
                        </a:rPr>
                        <a:t>216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lumMod val="50000"/>
                        <a:lumOff val="50000"/>
                      </a:srgbClr>
                    </a:solidFill>
                  </a:tcPr>
                </a:tc>
                <a:extLst>
                  <a:ext uri="{0D108BD9-81ED-4DB2-BD59-A6C34878D82A}">
                    <a16:rowId xmlns:a16="http://schemas.microsoft.com/office/drawing/2014/main" val="10004"/>
                  </a:ext>
                </a:extLst>
              </a:tr>
              <a:tr h="212884">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en-US" sz="1400" b="1" i="0" u="none" strike="noStrike" dirty="0">
                          <a:solidFill>
                            <a:srgbClr val="000000"/>
                          </a:solidFill>
                          <a:effectLst/>
                          <a:latin typeface="Calibri"/>
                        </a:rPr>
                        <a:t>Obsolete</a:t>
                      </a:r>
                    </a:p>
                  </a:txBody>
                  <a:tcPr marL="7144" marR="7144" marT="71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lumMod val="50000"/>
                        <a:lumOff val="50000"/>
                      </a:srgb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en-US" sz="1400" b="0" i="0" u="none" strike="noStrike" dirty="0">
                          <a:solidFill>
                            <a:schemeClr val="tx1"/>
                          </a:solidFill>
                          <a:effectLst/>
                          <a:latin typeface="Calibri"/>
                        </a:rPr>
                        <a:t>51</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lumMod val="50000"/>
                        <a:lumOff val="50000"/>
                      </a:srgb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en-US" sz="1400" b="0" i="0" u="none" strike="noStrike" dirty="0">
                          <a:solidFill>
                            <a:srgbClr val="000000"/>
                          </a:solidFill>
                          <a:effectLst/>
                          <a:latin typeface="Calibri"/>
                        </a:rPr>
                        <a:t>72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lumMod val="50000"/>
                        <a:lumOff val="50000"/>
                      </a:srgbClr>
                    </a:solidFill>
                  </a:tcPr>
                </a:tc>
                <a:tc>
                  <a:txBody>
                    <a:bodyPr/>
                    <a:lstStyle/>
                    <a:p>
                      <a:pPr marL="0" algn="ctr" defTabSz="457200" rtl="0" eaLnBrk="1" fontAlgn="ctr" latinLnBrk="0" hangingPunct="1"/>
                      <a:r>
                        <a:rPr lang="en-US" sz="1400" b="0" i="0" u="none" strike="noStrike" kern="1200" dirty="0">
                          <a:solidFill>
                            <a:srgbClr val="000000"/>
                          </a:solidFill>
                          <a:effectLst/>
                          <a:latin typeface="Calibri"/>
                          <a:ea typeface="+mn-ea"/>
                          <a:cs typeface="+mn-cs"/>
                        </a:rPr>
                        <a:t>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lumMod val="50000"/>
                        <a:lumOff val="50000"/>
                      </a:srgbClr>
                    </a:solidFill>
                  </a:tcPr>
                </a:tc>
                <a:tc>
                  <a:txBody>
                    <a:bodyPr/>
                    <a:lstStyle/>
                    <a:p>
                      <a:pPr marL="0" algn="ctr" defTabSz="457200" rtl="0" eaLnBrk="1" fontAlgn="ctr" latinLnBrk="0" hangingPunct="1"/>
                      <a:r>
                        <a:rPr lang="en-US" sz="1400" b="0" i="0" u="none" strike="noStrike" kern="1200" dirty="0">
                          <a:solidFill>
                            <a:srgbClr val="000000"/>
                          </a:solidFill>
                          <a:effectLst/>
                          <a:latin typeface="Calibri"/>
                          <a:ea typeface="+mn-ea"/>
                          <a:cs typeface="+mn-cs"/>
                        </a:rPr>
                        <a:t>74</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lumMod val="50000"/>
                        <a:lumOff val="50000"/>
                      </a:srgbClr>
                    </a:solidFill>
                  </a:tcPr>
                </a:tc>
                <a:extLst>
                  <a:ext uri="{0D108BD9-81ED-4DB2-BD59-A6C34878D82A}">
                    <a16:rowId xmlns:a16="http://schemas.microsoft.com/office/drawing/2014/main" val="10005"/>
                  </a:ext>
                </a:extLst>
              </a:tr>
              <a:tr h="212884">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en-US" sz="1400" b="1" i="0" u="none" strike="noStrike">
                          <a:solidFill>
                            <a:srgbClr val="000000"/>
                          </a:solidFill>
                          <a:effectLst/>
                          <a:latin typeface="Calibri"/>
                        </a:rPr>
                        <a:t>Totals:</a:t>
                      </a:r>
                    </a:p>
                  </a:txBody>
                  <a:tcPr marL="7144" marR="7144" marT="71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en-US" sz="1400" b="0" i="0" u="none" strike="noStrike" dirty="0">
                          <a:solidFill>
                            <a:schemeClr val="tx1"/>
                          </a:solidFill>
                          <a:effectLst/>
                          <a:latin typeface="Calibri"/>
                        </a:rPr>
                        <a:t>309</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en-US" sz="1400" b="0" i="0" u="none" strike="noStrike" dirty="0">
                          <a:solidFill>
                            <a:srgbClr val="000000"/>
                          </a:solidFill>
                          <a:effectLst/>
                          <a:latin typeface="Calibri"/>
                        </a:rPr>
                        <a:t>427</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alibri"/>
                        </a:rPr>
                        <a:t>457</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alibri"/>
                        </a:rPr>
                        <a:t>475</a:t>
                      </a:r>
                    </a:p>
                  </a:txBody>
                  <a:tcPr marL="7144" marR="7144" marT="71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3" name="TextBox 2">
            <a:extLst>
              <a:ext uri="{FF2B5EF4-FFF2-40B4-BE49-F238E27FC236}">
                <a16:creationId xmlns:a16="http://schemas.microsoft.com/office/drawing/2014/main" id="{DC433470-F840-406E-8AB2-D302929632C4}"/>
              </a:ext>
            </a:extLst>
          </p:cNvPr>
          <p:cNvSpPr txBox="1"/>
          <p:nvPr/>
        </p:nvSpPr>
        <p:spPr>
          <a:xfrm>
            <a:off x="6096000" y="1733550"/>
            <a:ext cx="2895599" cy="2369880"/>
          </a:xfrm>
          <a:prstGeom prst="rect">
            <a:avLst/>
          </a:prstGeom>
          <a:noFill/>
        </p:spPr>
        <p:txBody>
          <a:bodyPr wrap="square" rtlCol="0">
            <a:spAutoFit/>
          </a:bodyPr>
          <a:lstStyle/>
          <a:p>
            <a:pPr marL="342900" lvl="1" indent="-342900" defTabSz="457200" eaLnBrk="0" fontAlgn="base" hangingPunct="0">
              <a:spcBef>
                <a:spcPct val="20000"/>
              </a:spcBef>
              <a:spcAft>
                <a:spcPct val="0"/>
              </a:spcAft>
              <a:buFont typeface="Arial" panose="020B0604020202020204" pitchFamily="34" charset="0"/>
              <a:buChar char="•"/>
              <a:defRPr/>
            </a:pPr>
            <a:r>
              <a:rPr lang="en-US" sz="2000" kern="0" dirty="0">
                <a:solidFill>
                  <a:srgbClr val="1F497D"/>
                </a:solidFill>
                <a:ea typeface="ＭＳ Ｐゴシック"/>
              </a:rPr>
              <a:t>18 new risks identified since May 2018</a:t>
            </a:r>
          </a:p>
          <a:p>
            <a:pPr marL="342900" lvl="1" indent="-342900" defTabSz="457200" eaLnBrk="0" fontAlgn="base" hangingPunct="0">
              <a:spcBef>
                <a:spcPct val="20000"/>
              </a:spcBef>
              <a:spcAft>
                <a:spcPct val="0"/>
              </a:spcAft>
              <a:buFont typeface="Arial" panose="020B0604020202020204" pitchFamily="34" charset="0"/>
              <a:buChar char="•"/>
              <a:defRPr/>
            </a:pPr>
            <a:r>
              <a:rPr lang="en-US" sz="2000" kern="0" dirty="0">
                <a:solidFill>
                  <a:srgbClr val="1F497D"/>
                </a:solidFill>
                <a:ea typeface="ＭＳ Ｐゴシック"/>
              </a:rPr>
              <a:t>50 risks retired since May 2018</a:t>
            </a:r>
          </a:p>
          <a:p>
            <a:pPr marL="342900" lvl="1" indent="-342900" defTabSz="457200" eaLnBrk="0" fontAlgn="base" hangingPunct="0">
              <a:spcBef>
                <a:spcPct val="20000"/>
              </a:spcBef>
              <a:spcAft>
                <a:spcPct val="0"/>
              </a:spcAft>
              <a:buFont typeface="Arial" panose="020B0604020202020204" pitchFamily="34" charset="0"/>
              <a:buChar char="•"/>
              <a:defRPr/>
            </a:pPr>
            <a:r>
              <a:rPr lang="en-US" sz="2000" kern="0" dirty="0">
                <a:solidFill>
                  <a:srgbClr val="1F497D"/>
                </a:solidFill>
                <a:ea typeface="ＭＳ Ｐゴシック"/>
              </a:rPr>
              <a:t>19 risks are accepted (no more mitigations identified)</a:t>
            </a:r>
          </a:p>
        </p:txBody>
      </p:sp>
    </p:spTree>
    <p:extLst>
      <p:ext uri="{BB962C8B-B14F-4D97-AF65-F5344CB8AC3E}">
        <p14:creationId xmlns:p14="http://schemas.microsoft.com/office/powerpoint/2010/main" val="4215096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07157"/>
            <a:ext cx="5344716" cy="417910"/>
          </a:xfrm>
        </p:spPr>
        <p:txBody>
          <a:bodyPr/>
          <a:lstStyle/>
          <a:p>
            <a:r>
              <a:rPr lang="en-US" dirty="0"/>
              <a:t>Camera top 10 risks as of May 2019</a:t>
            </a:r>
          </a:p>
        </p:txBody>
      </p:sp>
      <p:graphicFrame>
        <p:nvGraphicFramePr>
          <p:cNvPr id="4" name="Table 3">
            <a:extLst>
              <a:ext uri="{FF2B5EF4-FFF2-40B4-BE49-F238E27FC236}">
                <a16:creationId xmlns:a16="http://schemas.microsoft.com/office/drawing/2014/main" id="{2A975F19-3B69-411C-BCA2-47BDE21B3D1E}"/>
              </a:ext>
            </a:extLst>
          </p:cNvPr>
          <p:cNvGraphicFramePr>
            <a:graphicFrameLocks noGrp="1"/>
          </p:cNvGraphicFramePr>
          <p:nvPr/>
        </p:nvGraphicFramePr>
        <p:xfrm>
          <a:off x="190500" y="742950"/>
          <a:ext cx="8763000" cy="4024436"/>
        </p:xfrm>
        <a:graphic>
          <a:graphicData uri="http://schemas.openxmlformats.org/drawingml/2006/table">
            <a:tbl>
              <a:tblPr/>
              <a:tblGrid>
                <a:gridCol w="1421028">
                  <a:extLst>
                    <a:ext uri="{9D8B030D-6E8A-4147-A177-3AD203B41FA5}">
                      <a16:colId xmlns:a16="http://schemas.microsoft.com/office/drawing/2014/main" val="1780325496"/>
                    </a:ext>
                  </a:extLst>
                </a:gridCol>
                <a:gridCol w="3297504">
                  <a:extLst>
                    <a:ext uri="{9D8B030D-6E8A-4147-A177-3AD203B41FA5}">
                      <a16:colId xmlns:a16="http://schemas.microsoft.com/office/drawing/2014/main" val="3858037739"/>
                    </a:ext>
                  </a:extLst>
                </a:gridCol>
                <a:gridCol w="404447">
                  <a:extLst>
                    <a:ext uri="{9D8B030D-6E8A-4147-A177-3AD203B41FA5}">
                      <a16:colId xmlns:a16="http://schemas.microsoft.com/office/drawing/2014/main" val="4071350579"/>
                    </a:ext>
                  </a:extLst>
                </a:gridCol>
                <a:gridCol w="404447">
                  <a:extLst>
                    <a:ext uri="{9D8B030D-6E8A-4147-A177-3AD203B41FA5}">
                      <a16:colId xmlns:a16="http://schemas.microsoft.com/office/drawing/2014/main" val="3141562546"/>
                    </a:ext>
                  </a:extLst>
                </a:gridCol>
                <a:gridCol w="404447">
                  <a:extLst>
                    <a:ext uri="{9D8B030D-6E8A-4147-A177-3AD203B41FA5}">
                      <a16:colId xmlns:a16="http://schemas.microsoft.com/office/drawing/2014/main" val="165820948"/>
                    </a:ext>
                  </a:extLst>
                </a:gridCol>
                <a:gridCol w="404447">
                  <a:extLst>
                    <a:ext uri="{9D8B030D-6E8A-4147-A177-3AD203B41FA5}">
                      <a16:colId xmlns:a16="http://schemas.microsoft.com/office/drawing/2014/main" val="1172780149"/>
                    </a:ext>
                  </a:extLst>
                </a:gridCol>
                <a:gridCol w="404447">
                  <a:extLst>
                    <a:ext uri="{9D8B030D-6E8A-4147-A177-3AD203B41FA5}">
                      <a16:colId xmlns:a16="http://schemas.microsoft.com/office/drawing/2014/main" val="2922056256"/>
                    </a:ext>
                  </a:extLst>
                </a:gridCol>
                <a:gridCol w="404447">
                  <a:extLst>
                    <a:ext uri="{9D8B030D-6E8A-4147-A177-3AD203B41FA5}">
                      <a16:colId xmlns:a16="http://schemas.microsoft.com/office/drawing/2014/main" val="1694010221"/>
                    </a:ext>
                  </a:extLst>
                </a:gridCol>
                <a:gridCol w="404447">
                  <a:extLst>
                    <a:ext uri="{9D8B030D-6E8A-4147-A177-3AD203B41FA5}">
                      <a16:colId xmlns:a16="http://schemas.microsoft.com/office/drawing/2014/main" val="1972367340"/>
                    </a:ext>
                  </a:extLst>
                </a:gridCol>
                <a:gridCol w="404447">
                  <a:extLst>
                    <a:ext uri="{9D8B030D-6E8A-4147-A177-3AD203B41FA5}">
                      <a16:colId xmlns:a16="http://schemas.microsoft.com/office/drawing/2014/main" val="1416551410"/>
                    </a:ext>
                  </a:extLst>
                </a:gridCol>
                <a:gridCol w="284604">
                  <a:extLst>
                    <a:ext uri="{9D8B030D-6E8A-4147-A177-3AD203B41FA5}">
                      <a16:colId xmlns:a16="http://schemas.microsoft.com/office/drawing/2014/main" val="629166813"/>
                    </a:ext>
                  </a:extLst>
                </a:gridCol>
                <a:gridCol w="524288">
                  <a:extLst>
                    <a:ext uri="{9D8B030D-6E8A-4147-A177-3AD203B41FA5}">
                      <a16:colId xmlns:a16="http://schemas.microsoft.com/office/drawing/2014/main" val="1208100159"/>
                    </a:ext>
                  </a:extLst>
                </a:gridCol>
              </a:tblGrid>
              <a:tr h="481476">
                <a:tc>
                  <a:txBody>
                    <a:bodyPr/>
                    <a:lstStyle/>
                    <a:p>
                      <a:pPr algn="ctr" fontAlgn="ctr"/>
                      <a:r>
                        <a:rPr lang="en-US" sz="900" b="1" i="0" u="none" strike="noStrike" dirty="0">
                          <a:solidFill>
                            <a:srgbClr val="000000"/>
                          </a:solidFill>
                          <a:effectLst/>
                          <a:latin typeface="Arial" panose="020B0604020202020204" pitchFamily="34" charset="0"/>
                        </a:rPr>
                        <a:t>Risk Title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n-US" sz="900" b="1" i="0" u="none" strike="noStrike" dirty="0">
                          <a:effectLst/>
                          <a:latin typeface="Arial" panose="020B0604020202020204" pitchFamily="34" charset="0"/>
                        </a:rPr>
                        <a:t>Risk Description (if/then)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n-US" sz="700" b="1" i="0" u="none" strike="noStrike" dirty="0" err="1">
                          <a:effectLst/>
                          <a:latin typeface="Arial" panose="020B0604020202020204" pitchFamily="34" charset="0"/>
                        </a:rPr>
                        <a:t>Prob</a:t>
                      </a:r>
                      <a:r>
                        <a:rPr lang="en-US" sz="700" b="1" i="0" u="none" strike="noStrike" dirty="0">
                          <a:effectLst/>
                          <a:latin typeface="Arial" panose="020B0604020202020204" pitchFamily="34" charset="0"/>
                        </a:rPr>
                        <a:t> ability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fontAlgn="ctr"/>
                      <a:r>
                        <a:rPr lang="en-US" sz="700" b="1" i="0" u="none" strike="noStrike" dirty="0">
                          <a:effectLst/>
                          <a:latin typeface="Arial" panose="020B0604020202020204" pitchFamily="34" charset="0"/>
                        </a:rPr>
                        <a:t>Cost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fontAlgn="ctr"/>
                      <a:r>
                        <a:rPr lang="en-US" sz="700" b="1" i="0" u="none" strike="noStrike" dirty="0" err="1">
                          <a:effectLst/>
                          <a:latin typeface="Arial" panose="020B0604020202020204" pitchFamily="34" charset="0"/>
                        </a:rPr>
                        <a:t>Schd</a:t>
                      </a:r>
                      <a:endParaRPr lang="en-US" sz="700" b="1" i="0" u="none" strike="noStrike" dirty="0">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fontAlgn="ctr"/>
                      <a:r>
                        <a:rPr lang="en-US" sz="700" b="1" i="0" u="none" strike="noStrike" dirty="0">
                          <a:effectLst/>
                          <a:latin typeface="Arial" panose="020B0604020202020204" pitchFamily="34" charset="0"/>
                        </a:rPr>
                        <a:t>Perf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fontAlgn="ctr"/>
                      <a:r>
                        <a:rPr lang="en-US" sz="700" b="1" i="0" u="none" strike="noStrike" dirty="0">
                          <a:effectLst/>
                          <a:latin typeface="Arial" panose="020B0604020202020204" pitchFamily="34" charset="0"/>
                        </a:rPr>
                        <a:t>Current Exposure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fontAlgn="ctr"/>
                      <a:r>
                        <a:rPr lang="en-US" sz="700" b="1" i="0" u="none" strike="noStrike" dirty="0">
                          <a:effectLst/>
                          <a:latin typeface="Arial" panose="020B0604020202020204" pitchFamily="34" charset="0"/>
                        </a:rPr>
                        <a:t>Prob ability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US" sz="700" b="1" i="0" u="none" strike="noStrike" dirty="0">
                          <a:effectLst/>
                          <a:latin typeface="Arial" panose="020B0604020202020204" pitchFamily="34" charset="0"/>
                        </a:rPr>
                        <a:t>Cost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US" sz="700" b="1" i="0" u="none" strike="noStrike" dirty="0" err="1">
                          <a:effectLst/>
                          <a:latin typeface="Arial" panose="020B0604020202020204" pitchFamily="34" charset="0"/>
                        </a:rPr>
                        <a:t>Schd</a:t>
                      </a:r>
                      <a:endParaRPr lang="en-US" sz="700" b="1" i="0" u="none" strike="noStrike" dirty="0">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US" sz="700" b="1" i="0" u="none" strike="noStrike" dirty="0">
                          <a:effectLst/>
                          <a:latin typeface="Arial" panose="020B0604020202020204" pitchFamily="34" charset="0"/>
                        </a:rPr>
                        <a:t>Perf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US" sz="700" b="1" i="0" u="none" strike="noStrike" dirty="0">
                          <a:effectLst/>
                          <a:latin typeface="Arial" panose="020B0604020202020204" pitchFamily="34" charset="0"/>
                        </a:rPr>
                        <a:t>Residual Exposure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2498772497"/>
                  </a:ext>
                </a:extLst>
              </a:tr>
              <a:tr h="309520">
                <a:tc>
                  <a:txBody>
                    <a:bodyPr/>
                    <a:lstStyle/>
                    <a:p>
                      <a:pPr algn="l" fontAlgn="ctr"/>
                      <a:r>
                        <a:rPr lang="en-US" sz="700" b="0" i="0" u="none" strike="noStrike">
                          <a:effectLst/>
                          <a:latin typeface="Arial" panose="020B0604020202020204" pitchFamily="34" charset="0"/>
                        </a:rPr>
                        <a:t>RTM performance degradation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Arial" panose="020B0604020202020204" pitchFamily="34" charset="0"/>
                        </a:rPr>
                        <a:t>IF RTM performance degrades over time (flex cable failure, RTD failure, Sensor Glow)  THEN RTM may have to be de-integrated and refurbished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Moderate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700" b="0" i="0" u="none" strike="noStrike">
                          <a:effectLst/>
                          <a:latin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Moderate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455872475"/>
                  </a:ext>
                </a:extLst>
              </a:tr>
              <a:tr h="309520">
                <a:tc>
                  <a:txBody>
                    <a:bodyPr/>
                    <a:lstStyle/>
                    <a:p>
                      <a:pPr algn="l" fontAlgn="ctr"/>
                      <a:r>
                        <a:rPr lang="en-US" sz="700" b="0" i="0" u="none" strike="noStrike">
                          <a:effectLst/>
                          <a:latin typeface="Arial" panose="020B0604020202020204" pitchFamily="34" charset="0"/>
                        </a:rPr>
                        <a:t>Metal Particulate Contamination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Arial" panose="020B0604020202020204" pitchFamily="34" charset="0"/>
                        </a:rPr>
                        <a:t>IF metal particulate are generated or present inside the cryostat THEN additional efforts will be required for decontamination and re-verify.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Moderate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700" b="0" i="0" u="none" strike="noStrike">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Minor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8456814"/>
                  </a:ext>
                </a:extLst>
              </a:tr>
              <a:tr h="309520">
                <a:tc>
                  <a:txBody>
                    <a:bodyPr/>
                    <a:lstStyle/>
                    <a:p>
                      <a:pPr algn="l" fontAlgn="ctr"/>
                      <a:r>
                        <a:rPr lang="en-US" sz="700" b="0" i="0" u="none" strike="noStrike">
                          <a:effectLst/>
                          <a:latin typeface="Arial" panose="020B0604020202020204" pitchFamily="34" charset="0"/>
                        </a:rPr>
                        <a:t>Standing Army Costs 6 months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Arial" panose="020B0604020202020204" pitchFamily="34" charset="0"/>
                        </a:rPr>
                        <a:t>If the camera is late on  elements, THEN standing army costs will be needed to complete the project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Moderate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700" b="0" i="0" u="none" strike="noStrike">
                          <a:effectLst/>
                          <a:latin typeface="Arial" panose="020B060402020202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effectLst/>
                          <a:latin typeface="Arial" panose="020B0604020202020204" pitchFamily="34" charset="0"/>
                        </a:rPr>
                        <a:t>Moderate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608903243"/>
                  </a:ext>
                </a:extLst>
              </a:tr>
              <a:tr h="309520">
                <a:tc>
                  <a:txBody>
                    <a:bodyPr/>
                    <a:lstStyle/>
                    <a:p>
                      <a:pPr algn="l" fontAlgn="ctr"/>
                      <a:r>
                        <a:rPr lang="en-US" sz="700" b="0" i="0" u="none" strike="noStrike">
                          <a:effectLst/>
                          <a:latin typeface="Arial" panose="020B0604020202020204" pitchFamily="34" charset="0"/>
                        </a:rPr>
                        <a:t>DAQ Schedule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Arial" panose="020B0604020202020204" pitchFamily="34" charset="0"/>
                        </a:rPr>
                        <a:t>IF full DAQ is not available when final RAFTs are integrated THEN final camera verification cannot occur until it becomes available.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Moderate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700" b="0" i="0" u="none" strike="noStrike">
                          <a:effectLst/>
                          <a:latin typeface="Arial" panose="020B060402020202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Minor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03511054"/>
                  </a:ext>
                </a:extLst>
              </a:tr>
              <a:tr h="309520">
                <a:tc>
                  <a:txBody>
                    <a:bodyPr/>
                    <a:lstStyle/>
                    <a:p>
                      <a:pPr algn="l" fontAlgn="ctr"/>
                      <a:r>
                        <a:rPr lang="en-US" sz="700" b="0" i="0" u="none" strike="noStrike">
                          <a:effectLst/>
                          <a:latin typeface="Arial" panose="020B0604020202020204" pitchFamily="34" charset="0"/>
                        </a:rPr>
                        <a:t>ITL sensor integrated performance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Arial" panose="020B0604020202020204" pitchFamily="34" charset="0"/>
                        </a:rPr>
                        <a:t>IF ITL sensors cannot be operated when integrated in a raft with adequate performance THEN the project will not be able to deliver the camera successfully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Moderate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700" b="0" i="0" u="none" strike="noStrike">
                          <a:effectLst/>
                          <a:latin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Minor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463546902"/>
                  </a:ext>
                </a:extLst>
              </a:tr>
              <a:tr h="309520">
                <a:tc>
                  <a:txBody>
                    <a:bodyPr/>
                    <a:lstStyle/>
                    <a:p>
                      <a:pPr algn="l" fontAlgn="ctr"/>
                      <a:r>
                        <a:rPr lang="en-US" sz="700" b="0" i="0" u="none" strike="noStrike">
                          <a:effectLst/>
                          <a:latin typeface="Arial" panose="020B0604020202020204" pitchFamily="34" charset="0"/>
                        </a:rPr>
                        <a:t>Sustaining Engineering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Arial" panose="020B0604020202020204" pitchFamily="34" charset="0"/>
                        </a:rPr>
                        <a:t>IF the current program plans do not maintain personnel with adequate technical knowledge, THEN the technical staff may not be available to support issues that arise during I&amp;T.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effectLst/>
                          <a:latin typeface="Arial" panose="020B0604020202020204" pitchFamily="34" charset="0"/>
                        </a:rPr>
                        <a:t>Minor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700" b="0" i="0" u="none" strike="noStrike">
                          <a:effectLst/>
                          <a:latin typeface="Arial" panose="020B060402020202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Minor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585281325"/>
                  </a:ext>
                </a:extLst>
              </a:tr>
              <a:tr h="309520">
                <a:tc>
                  <a:txBody>
                    <a:bodyPr/>
                    <a:lstStyle/>
                    <a:p>
                      <a:pPr algn="l" fontAlgn="ctr"/>
                      <a:r>
                        <a:rPr lang="en-US" sz="700" b="0" i="0" u="none" strike="noStrike">
                          <a:effectLst/>
                          <a:latin typeface="Arial" panose="020B0604020202020204" pitchFamily="34" charset="0"/>
                        </a:rPr>
                        <a:t>Filter Coating Failure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Arial" panose="020B0604020202020204" pitchFamily="34" charset="0"/>
                        </a:rPr>
                        <a:t>IF a filter coating run fails THEN the filter coating will not meet all specifications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effectLst/>
                          <a:latin typeface="Arial" panose="020B0604020202020204" pitchFamily="34" charset="0"/>
                        </a:rPr>
                        <a:t>Minor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700" b="0" i="0" u="none" strike="noStrike">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effectLst/>
                          <a:latin typeface="Arial" panose="020B0604020202020204" pitchFamily="34" charset="0"/>
                        </a:rPr>
                        <a:t>Minor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153249624"/>
                  </a:ext>
                </a:extLst>
              </a:tr>
              <a:tr h="309520">
                <a:tc>
                  <a:txBody>
                    <a:bodyPr/>
                    <a:lstStyle/>
                    <a:p>
                      <a:pPr algn="l" fontAlgn="ctr"/>
                      <a:r>
                        <a:rPr lang="en-US" sz="700" b="0" i="0" u="none" strike="noStrike">
                          <a:effectLst/>
                          <a:latin typeface="Arial" panose="020B0604020202020204" pitchFamily="34" charset="0"/>
                        </a:rPr>
                        <a:t>Late scope changes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Arial" panose="020B0604020202020204" pitchFamily="34" charset="0"/>
                        </a:rPr>
                        <a:t>IF subsystems come with late changes to CCS interface scope, THEN CCS-provided software modifications will be required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effectLst/>
                          <a:latin typeface="Arial" panose="020B0604020202020204" pitchFamily="34" charset="0"/>
                        </a:rPr>
                        <a:t>Minor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700" b="0" i="0" u="none" strike="noStrike">
                          <a:effectLst/>
                          <a:latin typeface="Arial" panose="020B060402020202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effectLst/>
                          <a:latin typeface="Arial" panose="020B0604020202020204" pitchFamily="34" charset="0"/>
                        </a:rPr>
                        <a:t>Minor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594162834"/>
                  </a:ext>
                </a:extLst>
              </a:tr>
              <a:tr h="309520">
                <a:tc>
                  <a:txBody>
                    <a:bodyPr/>
                    <a:lstStyle/>
                    <a:p>
                      <a:pPr algn="l" fontAlgn="ctr"/>
                      <a:r>
                        <a:rPr lang="en-US" sz="700" b="0" i="0" u="none" strike="noStrike">
                          <a:effectLst/>
                          <a:latin typeface="Arial" panose="020B0604020202020204" pitchFamily="34" charset="0"/>
                        </a:rPr>
                        <a:t>L3 Position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Arial" panose="020B0604020202020204" pitchFamily="34" charset="0"/>
                        </a:rPr>
                        <a:t>IF the L3 frame does not hold the optic in place to required levels THEN the image quality may suffer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effectLst/>
                          <a:latin typeface="Arial" panose="020B0604020202020204" pitchFamily="34" charset="0"/>
                        </a:rPr>
                        <a:t>Minor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700" b="0" i="0" u="none" strike="noStrike">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effectLst/>
                          <a:latin typeface="Arial" panose="020B0604020202020204" pitchFamily="34" charset="0"/>
                        </a:rPr>
                        <a:t>Insignificant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4028556608"/>
                  </a:ext>
                </a:extLst>
              </a:tr>
              <a:tr h="309520">
                <a:tc>
                  <a:txBody>
                    <a:bodyPr/>
                    <a:lstStyle/>
                    <a:p>
                      <a:pPr algn="l" fontAlgn="ctr"/>
                      <a:r>
                        <a:rPr lang="en-US" sz="700" b="0" i="0" u="none" strike="noStrike">
                          <a:effectLst/>
                          <a:latin typeface="Arial" panose="020B0604020202020204" pitchFamily="34" charset="0"/>
                        </a:rPr>
                        <a:t>Contributed Labor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Arial" panose="020B0604020202020204" pitchFamily="34" charset="0"/>
                        </a:rPr>
                        <a:t>IF the CCS relies on substantial amounts of contributed labor and if that contributed labor fails to materialize, fails to deliver the expected software, or delivers software that does not meet the requirements THEN additional on-project manpower may be needed to compensate.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effectLst/>
                          <a:latin typeface="Arial" panose="020B0604020202020204" pitchFamily="34" charset="0"/>
                        </a:rPr>
                        <a:t>Minor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700" b="0" i="0" u="none" strike="noStrike">
                          <a:effectLst/>
                          <a:latin typeface="Arial" panose="020B060402020202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Minor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523495154"/>
                  </a:ext>
                </a:extLst>
              </a:tr>
              <a:tr h="309520">
                <a:tc>
                  <a:txBody>
                    <a:bodyPr/>
                    <a:lstStyle/>
                    <a:p>
                      <a:pPr algn="l" fontAlgn="ctr"/>
                      <a:r>
                        <a:rPr lang="en-US" sz="700" b="0" i="0" u="none" strike="noStrike">
                          <a:effectLst/>
                          <a:latin typeface="Arial" panose="020B0604020202020204" pitchFamily="34" charset="0"/>
                        </a:rPr>
                        <a:t>Communication problems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Arial" panose="020B0604020202020204" pitchFamily="34" charset="0"/>
                        </a:rPr>
                        <a:t>The camera is a distributed project;  IF communication is not adequate, THEN poorly-understood interfaces could lead to delays, cost increases or reduction in performance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effectLst/>
                          <a:latin typeface="Arial" panose="020B0604020202020204" pitchFamily="34" charset="0"/>
                        </a:rPr>
                        <a:t>Minor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700" b="0" i="0" u="none" strike="noStrike">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effectLst/>
                          <a:latin typeface="Arial" panose="020B0604020202020204" pitchFamily="34" charset="0"/>
                        </a:rPr>
                        <a:t>Insignificant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505666325"/>
                  </a:ext>
                </a:extLst>
              </a:tr>
            </a:tbl>
          </a:graphicData>
        </a:graphic>
      </p:graphicFrame>
    </p:spTree>
    <p:extLst>
      <p:ext uri="{BB962C8B-B14F-4D97-AF65-F5344CB8AC3E}">
        <p14:creationId xmlns:p14="http://schemas.microsoft.com/office/powerpoint/2010/main" val="1313057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39"/>
          <p:cNvSpPr>
            <a:spLocks noGrp="1"/>
          </p:cNvSpPr>
          <p:nvPr>
            <p:ph type="title"/>
          </p:nvPr>
        </p:nvSpPr>
        <p:spPr>
          <a:xfrm>
            <a:off x="838200" y="133350"/>
            <a:ext cx="6553200" cy="417910"/>
          </a:xfrm>
        </p:spPr>
        <p:txBody>
          <a:bodyPr/>
          <a:lstStyle/>
          <a:p>
            <a:r>
              <a:rPr lang="en-US" sz="2000" dirty="0"/>
              <a:t>LSST Camera Project Risk: Risk / Opportunity Impact Model</a:t>
            </a:r>
          </a:p>
        </p:txBody>
      </p:sp>
      <p:sp>
        <p:nvSpPr>
          <p:cNvPr id="2" name="Content Placeholder 1"/>
          <p:cNvSpPr>
            <a:spLocks noGrp="1"/>
          </p:cNvSpPr>
          <p:nvPr>
            <p:ph type="body" idx="1"/>
          </p:nvPr>
        </p:nvSpPr>
        <p:spPr>
          <a:xfrm>
            <a:off x="914400" y="685801"/>
            <a:ext cx="7620000" cy="3982640"/>
          </a:xfrm>
        </p:spPr>
        <p:txBody>
          <a:bodyPr/>
          <a:lstStyle/>
          <a:p>
            <a:r>
              <a:rPr lang="en-US" sz="1500" kern="0" dirty="0"/>
              <a:t>Risk Modeling Methodology:</a:t>
            </a:r>
          </a:p>
          <a:p>
            <a:pPr marL="630238" lvl="2"/>
            <a:r>
              <a:rPr lang="en-US" sz="1350" kern="0" dirty="0"/>
              <a:t>Model includes both risk and opportunity. </a:t>
            </a:r>
          </a:p>
          <a:p>
            <a:pPr marL="630238" lvl="2"/>
            <a:r>
              <a:rPr lang="en-US" sz="1350" kern="0" dirty="0"/>
              <a:t>Monte Carlo Simulation using Palisade “@RISK7” software.</a:t>
            </a:r>
          </a:p>
          <a:p>
            <a:pPr marL="630238" lvl="2"/>
            <a:r>
              <a:rPr lang="en-US" sz="1350" kern="0" dirty="0"/>
              <a:t>All active risks with mitigated cost severity of greater than “Insignificant” levels included in analysis (70 risks).</a:t>
            </a:r>
          </a:p>
          <a:p>
            <a:pPr marL="630238" lvl="2"/>
            <a:r>
              <a:rPr lang="en-US" sz="1350" kern="0" dirty="0"/>
              <a:t>Three data points used in pert analysis for each cost risk: Minimum, Expected, Maximum. </a:t>
            </a:r>
          </a:p>
          <a:p>
            <a:pPr marL="630238" lvl="2"/>
            <a:r>
              <a:rPr lang="en-US" sz="1350" kern="0" dirty="0"/>
              <a:t>Pert (Beta) curve used for each data point, anchors at 5% and 95%</a:t>
            </a:r>
          </a:p>
          <a:p>
            <a:pPr marL="630238" lvl="2"/>
            <a:r>
              <a:rPr lang="en-US" sz="1350" kern="0" dirty="0"/>
              <a:t>Post-mitigation expected impact values are used for each case.</a:t>
            </a:r>
          </a:p>
          <a:p>
            <a:pPr marL="630238" lvl="2"/>
            <a:r>
              <a:rPr lang="en-US" sz="1350" kern="0" dirty="0"/>
              <a:t>80% confidence is used to assess potential impact to contingency.</a:t>
            </a:r>
          </a:p>
        </p:txBody>
      </p:sp>
      <p:pic>
        <p:nvPicPr>
          <p:cNvPr id="1026" name="Picture 2" descr="C:\Users\kflick\Documents\Risk Registries\LSST\2016-07-20\Snap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2753" y="3175107"/>
            <a:ext cx="1662113" cy="147576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flick\Documents\Risk Registries\LSST\2016-07-20\Snap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2486" y="3204709"/>
            <a:ext cx="2233238" cy="1463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425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829D0-A584-4A8F-B3A8-C926859FF044}"/>
              </a:ext>
            </a:extLst>
          </p:cNvPr>
          <p:cNvSpPr>
            <a:spLocks noGrp="1"/>
          </p:cNvSpPr>
          <p:nvPr>
            <p:ph type="title"/>
          </p:nvPr>
        </p:nvSpPr>
        <p:spPr>
          <a:xfrm>
            <a:off x="914400" y="57150"/>
            <a:ext cx="6553200" cy="417910"/>
          </a:xfrm>
        </p:spPr>
        <p:txBody>
          <a:bodyPr/>
          <a:lstStyle/>
          <a:p>
            <a:r>
              <a:rPr lang="en-US" sz="2000" dirty="0"/>
              <a:t>LSST Camera Project Risk: Cost Impact Model</a:t>
            </a:r>
          </a:p>
        </p:txBody>
      </p:sp>
      <p:pic>
        <p:nvPicPr>
          <p:cNvPr id="4" name="Picture 3">
            <a:extLst>
              <a:ext uri="{FF2B5EF4-FFF2-40B4-BE49-F238E27FC236}">
                <a16:creationId xmlns:a16="http://schemas.microsoft.com/office/drawing/2014/main" id="{8568E132-095E-45F2-BEC1-D3EB49EA767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33999" y="695669"/>
            <a:ext cx="7344537" cy="4085881"/>
          </a:xfrm>
          <a:prstGeom prst="rect">
            <a:avLst/>
          </a:prstGeom>
        </p:spPr>
      </p:pic>
    </p:spTree>
    <p:extLst>
      <p:ext uri="{BB962C8B-B14F-4D97-AF65-F5344CB8AC3E}">
        <p14:creationId xmlns:p14="http://schemas.microsoft.com/office/powerpoint/2010/main" val="1061925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91D85E-5D9C-4EC1-8E53-49DB4CA13063}"/>
              </a:ext>
            </a:extLst>
          </p:cNvPr>
          <p:cNvSpPr>
            <a:spLocks noGrp="1"/>
          </p:cNvSpPr>
          <p:nvPr>
            <p:ph type="body" idx="1"/>
          </p:nvPr>
        </p:nvSpPr>
        <p:spPr>
          <a:xfrm>
            <a:off x="457200" y="760810"/>
            <a:ext cx="8229601" cy="515540"/>
          </a:xfrm>
        </p:spPr>
        <p:txBody>
          <a:bodyPr/>
          <a:lstStyle/>
          <a:p>
            <a:r>
              <a:rPr lang="en-US" dirty="0"/>
              <a:t>Risk-based cost exposure has been declining in the past year</a:t>
            </a:r>
          </a:p>
        </p:txBody>
      </p:sp>
      <p:sp>
        <p:nvSpPr>
          <p:cNvPr id="3" name="Title 2">
            <a:extLst>
              <a:ext uri="{FF2B5EF4-FFF2-40B4-BE49-F238E27FC236}">
                <a16:creationId xmlns:a16="http://schemas.microsoft.com/office/drawing/2014/main" id="{A0F612CA-0697-45C7-9CD4-4CCC0EF365FE}"/>
              </a:ext>
            </a:extLst>
          </p:cNvPr>
          <p:cNvSpPr>
            <a:spLocks noGrp="1"/>
          </p:cNvSpPr>
          <p:nvPr>
            <p:ph type="title"/>
          </p:nvPr>
        </p:nvSpPr>
        <p:spPr>
          <a:xfrm>
            <a:off x="762000" y="163238"/>
            <a:ext cx="6705600" cy="417910"/>
          </a:xfrm>
        </p:spPr>
        <p:txBody>
          <a:bodyPr/>
          <a:lstStyle/>
          <a:p>
            <a:r>
              <a:rPr lang="en-US" sz="2200" dirty="0"/>
              <a:t>LSST Camera Project Risk: Cost Impact Model with time</a:t>
            </a:r>
          </a:p>
        </p:txBody>
      </p:sp>
      <p:pic>
        <p:nvPicPr>
          <p:cNvPr id="5" name="Picture 4">
            <a:extLst>
              <a:ext uri="{FF2B5EF4-FFF2-40B4-BE49-F238E27FC236}">
                <a16:creationId xmlns:a16="http://schemas.microsoft.com/office/drawing/2014/main" id="{4E288E0F-CCE1-42E2-B67D-E0B65A343D7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30655" y="1581150"/>
            <a:ext cx="5592031" cy="2981202"/>
          </a:xfrm>
          <a:prstGeom prst="rect">
            <a:avLst/>
          </a:prstGeom>
        </p:spPr>
      </p:pic>
    </p:spTree>
    <p:extLst>
      <p:ext uri="{BB962C8B-B14F-4D97-AF65-F5344CB8AC3E}">
        <p14:creationId xmlns:p14="http://schemas.microsoft.com/office/powerpoint/2010/main" val="2425562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39"/>
          <p:cNvSpPr>
            <a:spLocks noGrp="1"/>
          </p:cNvSpPr>
          <p:nvPr>
            <p:ph type="title"/>
          </p:nvPr>
        </p:nvSpPr>
        <p:spPr>
          <a:xfrm>
            <a:off x="762000" y="133350"/>
            <a:ext cx="6781800" cy="417910"/>
          </a:xfrm>
        </p:spPr>
        <p:txBody>
          <a:bodyPr/>
          <a:lstStyle/>
          <a:p>
            <a:r>
              <a:rPr lang="en-US" dirty="0"/>
              <a:t>LSST Camera Project Risk: Cost Sensitivity</a:t>
            </a:r>
          </a:p>
        </p:txBody>
      </p:sp>
      <p:pic>
        <p:nvPicPr>
          <p:cNvPr id="3" name="Picture 2">
            <a:extLst>
              <a:ext uri="{FF2B5EF4-FFF2-40B4-BE49-F238E27FC236}">
                <a16:creationId xmlns:a16="http://schemas.microsoft.com/office/drawing/2014/main" id="{D70D77ED-84B4-4756-A49E-1681171DC0D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66800" y="722588"/>
            <a:ext cx="7228238" cy="4058962"/>
          </a:xfrm>
          <a:prstGeom prst="rect">
            <a:avLst/>
          </a:prstGeom>
        </p:spPr>
      </p:pic>
    </p:spTree>
    <p:extLst>
      <p:ext uri="{BB962C8B-B14F-4D97-AF65-F5344CB8AC3E}">
        <p14:creationId xmlns:p14="http://schemas.microsoft.com/office/powerpoint/2010/main" val="2997929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39"/>
          <p:cNvSpPr>
            <a:spLocks noGrp="1"/>
          </p:cNvSpPr>
          <p:nvPr>
            <p:ph type="title"/>
          </p:nvPr>
        </p:nvSpPr>
        <p:spPr>
          <a:xfrm>
            <a:off x="762000" y="133350"/>
            <a:ext cx="6629400" cy="417910"/>
          </a:xfrm>
        </p:spPr>
        <p:txBody>
          <a:bodyPr/>
          <a:lstStyle/>
          <a:p>
            <a:r>
              <a:rPr lang="en-US" dirty="0"/>
              <a:t>LSST Camera Project Risk: Schedule Impact Model</a:t>
            </a:r>
          </a:p>
        </p:txBody>
      </p:sp>
      <p:pic>
        <p:nvPicPr>
          <p:cNvPr id="3" name="Picture 2">
            <a:extLst>
              <a:ext uri="{FF2B5EF4-FFF2-40B4-BE49-F238E27FC236}">
                <a16:creationId xmlns:a16="http://schemas.microsoft.com/office/drawing/2014/main" id="{108F6B42-8C84-42CF-9874-6980385DF03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32760" y="666750"/>
            <a:ext cx="7230460" cy="4015213"/>
          </a:xfrm>
          <a:prstGeom prst="rect">
            <a:avLst/>
          </a:prstGeom>
        </p:spPr>
      </p:pic>
    </p:spTree>
    <p:extLst>
      <p:ext uri="{BB962C8B-B14F-4D97-AF65-F5344CB8AC3E}">
        <p14:creationId xmlns:p14="http://schemas.microsoft.com/office/powerpoint/2010/main" val="1473659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BF2F2-33F5-4361-95AC-9A414F9439BF}"/>
              </a:ext>
            </a:extLst>
          </p:cNvPr>
          <p:cNvSpPr>
            <a:spLocks noGrp="1"/>
          </p:cNvSpPr>
          <p:nvPr>
            <p:ph type="title"/>
          </p:nvPr>
        </p:nvSpPr>
        <p:spPr>
          <a:xfrm>
            <a:off x="1066800" y="133350"/>
            <a:ext cx="6324600" cy="417910"/>
          </a:xfrm>
        </p:spPr>
        <p:txBody>
          <a:bodyPr/>
          <a:lstStyle/>
          <a:p>
            <a:r>
              <a:rPr lang="en-US" dirty="0"/>
              <a:t>LSST Camera Project Risk: Schedule Sensitivity</a:t>
            </a:r>
          </a:p>
        </p:txBody>
      </p:sp>
      <p:pic>
        <p:nvPicPr>
          <p:cNvPr id="4" name="Picture 3">
            <a:extLst>
              <a:ext uri="{FF2B5EF4-FFF2-40B4-BE49-F238E27FC236}">
                <a16:creationId xmlns:a16="http://schemas.microsoft.com/office/drawing/2014/main" id="{84FB0CD3-A1AE-4768-9972-DD06B4CC1E1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86035" y="744374"/>
            <a:ext cx="7212268" cy="4037176"/>
          </a:xfrm>
          <a:prstGeom prst="rect">
            <a:avLst/>
          </a:prstGeom>
        </p:spPr>
      </p:pic>
    </p:spTree>
    <p:extLst>
      <p:ext uri="{BB962C8B-B14F-4D97-AF65-F5344CB8AC3E}">
        <p14:creationId xmlns:p14="http://schemas.microsoft.com/office/powerpoint/2010/main" val="2485256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39"/>
          <p:cNvSpPr>
            <a:spLocks noGrp="1"/>
          </p:cNvSpPr>
          <p:nvPr>
            <p:ph type="title"/>
          </p:nvPr>
        </p:nvSpPr>
        <p:spPr/>
        <p:txBody>
          <a:bodyPr/>
          <a:lstStyle/>
          <a:p>
            <a:r>
              <a:rPr lang="en-US" dirty="0"/>
              <a:t>Outline</a:t>
            </a:r>
          </a:p>
        </p:txBody>
      </p:sp>
      <p:sp>
        <p:nvSpPr>
          <p:cNvPr id="41" name="Content Placeholder 40"/>
          <p:cNvSpPr>
            <a:spLocks noGrp="1"/>
          </p:cNvSpPr>
          <p:nvPr>
            <p:ph type="body" idx="1"/>
          </p:nvPr>
        </p:nvSpPr>
        <p:spPr/>
        <p:txBody>
          <a:bodyPr/>
          <a:lstStyle/>
          <a:p>
            <a:r>
              <a:rPr lang="en-US" sz="2100" dirty="0"/>
              <a:t>Risk Processes</a:t>
            </a:r>
          </a:p>
          <a:p>
            <a:pPr lvl="1"/>
            <a:r>
              <a:rPr lang="en-US" sz="1500" dirty="0"/>
              <a:t>Risk Documentation</a:t>
            </a:r>
          </a:p>
          <a:p>
            <a:pPr lvl="1"/>
            <a:r>
              <a:rPr lang="en-US" sz="1500" dirty="0"/>
              <a:t>Risk Review Board</a:t>
            </a:r>
          </a:p>
          <a:p>
            <a:pPr lvl="1"/>
            <a:r>
              <a:rPr lang="en-US" sz="1500" dirty="0"/>
              <a:t>Risk Registry</a:t>
            </a:r>
          </a:p>
          <a:p>
            <a:r>
              <a:rPr lang="en-US" sz="2100" dirty="0"/>
              <a:t>Current Risk Statistics</a:t>
            </a:r>
          </a:p>
          <a:p>
            <a:r>
              <a:rPr lang="en-US" sz="2100" dirty="0"/>
              <a:t>Risk Impact Model</a:t>
            </a:r>
          </a:p>
          <a:p>
            <a:r>
              <a:rPr lang="en-US" sz="2100" dirty="0"/>
              <a:t>Summary</a:t>
            </a:r>
          </a:p>
          <a:p>
            <a:pPr marL="685800" lvl="2" indent="0">
              <a:buNone/>
            </a:pPr>
            <a:endParaRPr lang="en-US" dirty="0"/>
          </a:p>
        </p:txBody>
      </p:sp>
    </p:spTree>
    <p:extLst>
      <p:ext uri="{BB962C8B-B14F-4D97-AF65-F5344CB8AC3E}">
        <p14:creationId xmlns:p14="http://schemas.microsoft.com/office/powerpoint/2010/main" val="1726496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39"/>
          <p:cNvSpPr>
            <a:spLocks noGrp="1"/>
          </p:cNvSpPr>
          <p:nvPr>
            <p:ph type="title"/>
          </p:nvPr>
        </p:nvSpPr>
        <p:spPr/>
        <p:txBody>
          <a:bodyPr/>
          <a:lstStyle/>
          <a:p>
            <a:r>
              <a:rPr lang="en-US" dirty="0"/>
              <a:t>LSST Camera Project Risk: Summary</a:t>
            </a:r>
          </a:p>
        </p:txBody>
      </p:sp>
      <p:sp>
        <p:nvSpPr>
          <p:cNvPr id="2" name="Content Placeholder 1"/>
          <p:cNvSpPr>
            <a:spLocks noGrp="1"/>
          </p:cNvSpPr>
          <p:nvPr>
            <p:ph type="body" idx="1"/>
          </p:nvPr>
        </p:nvSpPr>
        <p:spPr/>
        <p:txBody>
          <a:bodyPr/>
          <a:lstStyle/>
          <a:p>
            <a:pPr lvl="0" eaLnBrk="0" hangingPunct="0">
              <a:buFontTx/>
              <a:buChar char="•"/>
              <a:defRPr/>
            </a:pPr>
            <a:r>
              <a:rPr lang="en-US" sz="2000" kern="0" dirty="0">
                <a:ea typeface="ＭＳ Ｐゴシック" pitchFamily="-111" charset="-128"/>
                <a:cs typeface="ＭＳ Ｐゴシック" pitchFamily="-111" charset="-128"/>
              </a:rPr>
              <a:t>The Camera risk management process is mature, standards-based, active and integrated into the project, with regular monthly review.</a:t>
            </a:r>
          </a:p>
          <a:p>
            <a:pPr lvl="0" eaLnBrk="0" hangingPunct="0">
              <a:buFontTx/>
              <a:buChar char="•"/>
              <a:defRPr/>
            </a:pPr>
            <a:r>
              <a:rPr lang="en-US" sz="2000" kern="0" dirty="0">
                <a:ea typeface="ＭＳ Ｐゴシック" pitchFamily="-111" charset="-128"/>
                <a:cs typeface="ＭＳ Ｐゴシック" pitchFamily="-111" charset="-128"/>
              </a:rPr>
              <a:t>Managers and sub-system managers are engaged in this process.</a:t>
            </a:r>
          </a:p>
          <a:p>
            <a:pPr lvl="0" eaLnBrk="0" hangingPunct="0">
              <a:buFontTx/>
              <a:buChar char="•"/>
              <a:defRPr/>
            </a:pPr>
            <a:r>
              <a:rPr lang="en-US" sz="2000" kern="0" dirty="0">
                <a:ea typeface="ＭＳ Ｐゴシック" pitchFamily="-111" charset="-128"/>
                <a:cs typeface="ＭＳ Ｐゴシック" pitchFamily="-111" charset="-128"/>
              </a:rPr>
              <a:t>The project is mitigating risks and has planned and captured the mitigations in the cost and schedule. </a:t>
            </a:r>
          </a:p>
          <a:p>
            <a:pPr lvl="0" eaLnBrk="0" hangingPunct="0">
              <a:buFontTx/>
              <a:buChar char="•"/>
              <a:defRPr/>
            </a:pPr>
            <a:r>
              <a:rPr lang="en-US" sz="2000" kern="0" dirty="0">
                <a:ea typeface="ＭＳ Ｐゴシック" pitchFamily="-111" charset="-128"/>
                <a:cs typeface="ＭＳ Ｐゴシック" pitchFamily="-111" charset="-128"/>
              </a:rPr>
              <a:t>The highest risks to the project have been successfully mitigated to acceptable levels to date. </a:t>
            </a:r>
          </a:p>
          <a:p>
            <a:pPr lvl="0" eaLnBrk="0" hangingPunct="0">
              <a:buFontTx/>
              <a:buChar char="•"/>
              <a:defRPr/>
            </a:pPr>
            <a:r>
              <a:rPr lang="en-US" sz="2000" kern="0" dirty="0">
                <a:ea typeface="ＭＳ Ｐゴシック" pitchFamily="-111" charset="-128"/>
                <a:cs typeface="ＭＳ Ｐゴシック" pitchFamily="-111" charset="-128"/>
              </a:rPr>
              <a:t>The project is &gt; 90% complete and many mitigations have been completed with many risk impacts limited to the residual exposure.</a:t>
            </a:r>
          </a:p>
          <a:p>
            <a:pPr lvl="0" eaLnBrk="0" hangingPunct="0">
              <a:buFontTx/>
              <a:buChar char="•"/>
              <a:defRPr/>
            </a:pPr>
            <a:r>
              <a:rPr lang="en-US" sz="2000" kern="0" dirty="0">
                <a:ea typeface="ＭＳ Ｐゴシック" pitchFamily="-111" charset="-128"/>
                <a:cs typeface="ＭＳ Ｐゴシック" pitchFamily="-111" charset="-128"/>
              </a:rPr>
              <a:t>Confidence Analysis suggests that we have limited but still mostly adequate contingency.</a:t>
            </a:r>
          </a:p>
        </p:txBody>
      </p:sp>
    </p:spTree>
    <p:extLst>
      <p:ext uri="{BB962C8B-B14F-4D97-AF65-F5344CB8AC3E}">
        <p14:creationId xmlns:p14="http://schemas.microsoft.com/office/powerpoint/2010/main" val="3234065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085AAB-1960-4573-8B5C-49301BC9393E}"/>
              </a:ext>
            </a:extLst>
          </p:cNvPr>
          <p:cNvSpPr>
            <a:spLocks noGrp="1"/>
          </p:cNvSpPr>
          <p:nvPr>
            <p:ph type="body" idx="1"/>
          </p:nvPr>
        </p:nvSpPr>
        <p:spPr>
          <a:xfrm>
            <a:off x="457201" y="760810"/>
            <a:ext cx="4343399" cy="3982640"/>
          </a:xfrm>
        </p:spPr>
        <p:txBody>
          <a:bodyPr/>
          <a:lstStyle/>
          <a:p>
            <a:r>
              <a:rPr lang="en-US" sz="1600" dirty="0"/>
              <a:t>Commissioning risks are tracked in JIRA with all the MREFC risks (</a:t>
            </a:r>
            <a:r>
              <a:rPr lang="en-US" sz="1600" dirty="0">
                <a:hlinkClick r:id="rId2"/>
              </a:rPr>
              <a:t>https://jira.lsstcorp.org/issues/?jql=project%20%3D%20RM%20AND%20component%20%3D%20%22DOE%20Funded%20Commissioning%22</a:t>
            </a:r>
            <a:r>
              <a:rPr lang="en-US" sz="1600" dirty="0"/>
              <a:t>)</a:t>
            </a:r>
          </a:p>
          <a:p>
            <a:r>
              <a:rPr lang="en-US" sz="1600" dirty="0"/>
              <a:t>DOE-funded activity related risks are tagged for filtering</a:t>
            </a:r>
          </a:p>
          <a:p>
            <a:r>
              <a:rPr lang="en-US" sz="1600" dirty="0"/>
              <a:t>Project has a monthly Risk Review Board with attendance from the Camera/DOE commissioning leadership. </a:t>
            </a:r>
          </a:p>
          <a:p>
            <a:r>
              <a:rPr lang="en-US" sz="1600" dirty="0"/>
              <a:t>Risk and Opportunity Meetings are tracked in confluence</a:t>
            </a:r>
          </a:p>
        </p:txBody>
      </p:sp>
      <p:sp>
        <p:nvSpPr>
          <p:cNvPr id="3" name="Title 2">
            <a:extLst>
              <a:ext uri="{FF2B5EF4-FFF2-40B4-BE49-F238E27FC236}">
                <a16:creationId xmlns:a16="http://schemas.microsoft.com/office/drawing/2014/main" id="{7DFD862F-2D88-44E1-A8CB-B110D3A2B610}"/>
              </a:ext>
            </a:extLst>
          </p:cNvPr>
          <p:cNvSpPr>
            <a:spLocks noGrp="1"/>
          </p:cNvSpPr>
          <p:nvPr>
            <p:ph type="title"/>
          </p:nvPr>
        </p:nvSpPr>
        <p:spPr/>
        <p:txBody>
          <a:bodyPr/>
          <a:lstStyle/>
          <a:p>
            <a:r>
              <a:rPr lang="en-US" dirty="0"/>
              <a:t>Commissioning Risk Management</a:t>
            </a:r>
          </a:p>
        </p:txBody>
      </p:sp>
      <p:pic>
        <p:nvPicPr>
          <p:cNvPr id="4" name="Picture 3">
            <a:extLst>
              <a:ext uri="{FF2B5EF4-FFF2-40B4-BE49-F238E27FC236}">
                <a16:creationId xmlns:a16="http://schemas.microsoft.com/office/drawing/2014/main" id="{7CD80CB4-2ECA-45AA-B867-26CB4DA37880}"/>
              </a:ext>
            </a:extLst>
          </p:cNvPr>
          <p:cNvPicPr>
            <a:picLocks noChangeAspect="1"/>
          </p:cNvPicPr>
          <p:nvPr/>
        </p:nvPicPr>
        <p:blipFill>
          <a:blip r:embed="rId3"/>
          <a:stretch>
            <a:fillRect/>
          </a:stretch>
        </p:blipFill>
        <p:spPr>
          <a:xfrm>
            <a:off x="5029200" y="1617655"/>
            <a:ext cx="3996894" cy="22689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3031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7087A8-043D-4FEF-A275-31E3D60878D4}"/>
              </a:ext>
            </a:extLst>
          </p:cNvPr>
          <p:cNvSpPr>
            <a:spLocks noGrp="1"/>
          </p:cNvSpPr>
          <p:nvPr>
            <p:ph type="title"/>
          </p:nvPr>
        </p:nvSpPr>
        <p:spPr/>
        <p:txBody>
          <a:bodyPr/>
          <a:lstStyle/>
          <a:p>
            <a:r>
              <a:rPr lang="en-US" dirty="0"/>
              <a:t>DOE Commissioning top 10 risks</a:t>
            </a:r>
          </a:p>
        </p:txBody>
      </p:sp>
      <p:graphicFrame>
        <p:nvGraphicFramePr>
          <p:cNvPr id="5" name="Table 4">
            <a:extLst>
              <a:ext uri="{FF2B5EF4-FFF2-40B4-BE49-F238E27FC236}">
                <a16:creationId xmlns:a16="http://schemas.microsoft.com/office/drawing/2014/main" id="{9A647667-7D7B-421D-BC90-4F32E356812E}"/>
              </a:ext>
            </a:extLst>
          </p:cNvPr>
          <p:cNvGraphicFramePr>
            <a:graphicFrameLocks noGrp="1"/>
          </p:cNvGraphicFramePr>
          <p:nvPr/>
        </p:nvGraphicFramePr>
        <p:xfrm>
          <a:off x="228600" y="895350"/>
          <a:ext cx="8801101" cy="3463290"/>
        </p:xfrm>
        <a:graphic>
          <a:graphicData uri="http://schemas.openxmlformats.org/drawingml/2006/table">
            <a:tbl>
              <a:tblPr/>
              <a:tblGrid>
                <a:gridCol w="2108375">
                  <a:extLst>
                    <a:ext uri="{9D8B030D-6E8A-4147-A177-3AD203B41FA5}">
                      <a16:colId xmlns:a16="http://schemas.microsoft.com/office/drawing/2014/main" val="1780325496"/>
                    </a:ext>
                  </a:extLst>
                </a:gridCol>
                <a:gridCol w="4892495">
                  <a:extLst>
                    <a:ext uri="{9D8B030D-6E8A-4147-A177-3AD203B41FA5}">
                      <a16:colId xmlns:a16="http://schemas.microsoft.com/office/drawing/2014/main" val="3858037739"/>
                    </a:ext>
                  </a:extLst>
                </a:gridCol>
                <a:gridCol w="600077">
                  <a:extLst>
                    <a:ext uri="{9D8B030D-6E8A-4147-A177-3AD203B41FA5}">
                      <a16:colId xmlns:a16="http://schemas.microsoft.com/office/drawing/2014/main" val="4071350579"/>
                    </a:ext>
                  </a:extLst>
                </a:gridCol>
                <a:gridCol w="600077">
                  <a:extLst>
                    <a:ext uri="{9D8B030D-6E8A-4147-A177-3AD203B41FA5}">
                      <a16:colId xmlns:a16="http://schemas.microsoft.com/office/drawing/2014/main" val="3141562546"/>
                    </a:ext>
                  </a:extLst>
                </a:gridCol>
                <a:gridCol w="600077">
                  <a:extLst>
                    <a:ext uri="{9D8B030D-6E8A-4147-A177-3AD203B41FA5}">
                      <a16:colId xmlns:a16="http://schemas.microsoft.com/office/drawing/2014/main" val="165820948"/>
                    </a:ext>
                  </a:extLst>
                </a:gridCol>
              </a:tblGrid>
              <a:tr h="251852">
                <a:tc>
                  <a:txBody>
                    <a:bodyPr/>
                    <a:lstStyle/>
                    <a:p>
                      <a:pPr algn="ctr" fontAlgn="ctr"/>
                      <a:r>
                        <a:rPr lang="en-US" sz="900" b="1" i="0" u="none" strike="noStrike" dirty="0">
                          <a:solidFill>
                            <a:srgbClr val="000000"/>
                          </a:solidFill>
                          <a:effectLst/>
                          <a:latin typeface="Arial" panose="020B0604020202020204" pitchFamily="34" charset="0"/>
                        </a:rPr>
                        <a:t>Risk Title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n-US" sz="900" b="1" i="0" u="none" strike="noStrike" dirty="0">
                          <a:effectLst/>
                          <a:latin typeface="Arial" panose="020B0604020202020204" pitchFamily="34" charset="0"/>
                        </a:rPr>
                        <a:t>Risk Description (if/then)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n-US" sz="700" b="1" i="0" u="none" strike="noStrike" dirty="0">
                          <a:effectLst/>
                          <a:latin typeface="Arial" panose="020B0604020202020204" pitchFamily="34" charset="0"/>
                        </a:rPr>
                        <a:t>Probability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fontAlgn="ctr"/>
                      <a:r>
                        <a:rPr lang="en-US" sz="700" b="1" i="0" u="none" strike="noStrike" dirty="0">
                          <a:effectLst/>
                          <a:latin typeface="Arial" panose="020B0604020202020204" pitchFamily="34" charset="0"/>
                        </a:rPr>
                        <a:t>Risk 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fontAlgn="ctr"/>
                      <a:r>
                        <a:rPr lang="en-US" sz="700" b="1" i="0" u="none" strike="noStrike" dirty="0">
                          <a:effectLst/>
                          <a:latin typeface="Arial" panose="020B0604020202020204" pitchFamily="34" charset="0"/>
                        </a:rPr>
                        <a:t>Probability Weighted Cost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extLst>
                  <a:ext uri="{0D108BD9-81ED-4DB2-BD59-A6C34878D82A}">
                    <a16:rowId xmlns:a16="http://schemas.microsoft.com/office/drawing/2014/main" val="2498772497"/>
                  </a:ext>
                </a:extLst>
              </a:tr>
              <a:tr h="268050">
                <a:tc>
                  <a:txBody>
                    <a:bodyPr/>
                    <a:lstStyle/>
                    <a:p>
                      <a:pPr algn="l" fontAlgn="b"/>
                      <a:r>
                        <a:rPr lang="en-US" sz="1000" b="0" i="0" u="none" strike="noStrike" dirty="0">
                          <a:solidFill>
                            <a:srgbClr val="000000"/>
                          </a:solidFill>
                          <a:effectLst/>
                          <a:latin typeface="Calibri" panose="020F0502020204030204" pitchFamily="34" charset="0"/>
                        </a:rPr>
                        <a:t>Contributed Labor - See CAM-CCS-026 for example.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IF research funded individuals do not fill expected roles THEN new hires may be needed.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25%-50%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381.1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5872475"/>
                  </a:ext>
                </a:extLst>
              </a:tr>
              <a:tr h="268050">
                <a:tc>
                  <a:txBody>
                    <a:bodyPr/>
                    <a:lstStyle/>
                    <a:p>
                      <a:pPr algn="l" fontAlgn="b"/>
                      <a:r>
                        <a:rPr lang="en-US" sz="1000" b="0" i="0" u="none" strike="noStrike">
                          <a:solidFill>
                            <a:srgbClr val="000000"/>
                          </a:solidFill>
                          <a:effectLst/>
                          <a:latin typeface="Calibri" panose="020F0502020204030204" pitchFamily="34" charset="0"/>
                        </a:rPr>
                        <a:t>Major Camera Servicing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IF the camera needs to be removed from the telescope and work interior to the cryostat is needed to perform servicing THEN schedule contingency will be used.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10%-25%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173.4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456814"/>
                  </a:ext>
                </a:extLst>
              </a:tr>
              <a:tr h="268050">
                <a:tc>
                  <a:txBody>
                    <a:bodyPr/>
                    <a:lstStyle/>
                    <a:p>
                      <a:pPr algn="l" fontAlgn="b"/>
                      <a:r>
                        <a:rPr lang="en-US" sz="1000" b="0" i="0" u="none" strike="noStrike">
                          <a:solidFill>
                            <a:srgbClr val="000000"/>
                          </a:solidFill>
                          <a:effectLst/>
                          <a:latin typeface="Calibri" panose="020F0502020204030204" pitchFamily="34" charset="0"/>
                        </a:rPr>
                        <a:t>ITL Integrated Performance - See CAM-049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IF CAM-049 risks is not closed THEN commissioning will carry risk.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25%-50%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314.5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8903243"/>
                  </a:ext>
                </a:extLst>
              </a:tr>
              <a:tr h="268050">
                <a:tc>
                  <a:txBody>
                    <a:bodyPr/>
                    <a:lstStyle/>
                    <a:p>
                      <a:pPr algn="l" fontAlgn="b"/>
                      <a:r>
                        <a:rPr lang="en-US" sz="1000" b="0" i="0" u="none" strike="noStrike">
                          <a:solidFill>
                            <a:srgbClr val="000000"/>
                          </a:solidFill>
                          <a:effectLst/>
                          <a:latin typeface="Calibri" panose="020F0502020204030204" pitchFamily="34" charset="0"/>
                        </a:rPr>
                        <a:t>Camera Damage during Shipping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A poorly designed shipping container or poor logistical planning could result in shipping damage.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25%-50%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296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511054"/>
                  </a:ext>
                </a:extLst>
              </a:tr>
              <a:tr h="268050">
                <a:tc>
                  <a:txBody>
                    <a:bodyPr/>
                    <a:lstStyle/>
                    <a:p>
                      <a:pPr algn="l" fontAlgn="b"/>
                      <a:r>
                        <a:rPr lang="en-US" sz="1000" b="0" i="0" u="none" strike="noStrike">
                          <a:solidFill>
                            <a:srgbClr val="000000"/>
                          </a:solidFill>
                          <a:effectLst/>
                          <a:latin typeface="Calibri" panose="020F0502020204030204" pitchFamily="34" charset="0"/>
                        </a:rPr>
                        <a:t>Accelerated Camera MIE Roll Off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IF the camera MIE project needs to downsize their FTE count and key persons will be lost THEN DOE commissioning may need to accelerate ramp up.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25%-50%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222.37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3546902"/>
                  </a:ext>
                </a:extLst>
              </a:tr>
              <a:tr h="268050">
                <a:tc>
                  <a:txBody>
                    <a:bodyPr/>
                    <a:lstStyle/>
                    <a:p>
                      <a:pPr algn="l" fontAlgn="b"/>
                      <a:r>
                        <a:rPr lang="en-US" sz="1000" b="0" i="0" u="none" strike="noStrike">
                          <a:solidFill>
                            <a:srgbClr val="000000"/>
                          </a:solidFill>
                          <a:effectLst/>
                          <a:latin typeface="Calibri" panose="020F0502020204030204" pitchFamily="34" charset="0"/>
                        </a:rPr>
                        <a:t>Minor Camera Servicing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IF the camera needs to be removed from the telescope to perform servicing THEN schedule contingency will be used.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50%-75%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129.15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5281325"/>
                  </a:ext>
                </a:extLst>
              </a:tr>
              <a:tr h="268050">
                <a:tc>
                  <a:txBody>
                    <a:bodyPr/>
                    <a:lstStyle/>
                    <a:p>
                      <a:pPr algn="l" fontAlgn="b"/>
                      <a:r>
                        <a:rPr lang="en-US" sz="1000" b="0" i="0" u="none" strike="noStrike">
                          <a:solidFill>
                            <a:srgbClr val="000000"/>
                          </a:solidFill>
                          <a:effectLst/>
                          <a:latin typeface="Calibri" panose="020F0502020204030204" pitchFamily="34" charset="0"/>
                        </a:rPr>
                        <a:t>Extended On Telescope Camera Work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IF the required on-telescope camera maintenance and procedures take longer than planned THEN additional down-time and resources will be needed.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75%-100%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79.2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3249624"/>
                  </a:ext>
                </a:extLst>
              </a:tr>
              <a:tr h="268050">
                <a:tc>
                  <a:txBody>
                    <a:bodyPr/>
                    <a:lstStyle/>
                    <a:p>
                      <a:pPr algn="l" fontAlgn="b"/>
                      <a:r>
                        <a:rPr lang="en-US" sz="1000" b="0" i="0" u="none" strike="noStrike">
                          <a:solidFill>
                            <a:srgbClr val="000000"/>
                          </a:solidFill>
                          <a:effectLst/>
                          <a:latin typeface="Calibri" panose="020F0502020204030204" pitchFamily="34" charset="0"/>
                        </a:rPr>
                        <a:t>Moderate Camera Servicing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IF the camera needs to be removed from the telescope and partially dissassembled to perform servicing THEN schedule contingency will be used.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25%-50%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151.7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4162834"/>
                  </a:ext>
                </a:extLst>
              </a:tr>
              <a:tr h="268050">
                <a:tc>
                  <a:txBody>
                    <a:bodyPr/>
                    <a:lstStyle/>
                    <a:p>
                      <a:pPr algn="l" fontAlgn="b"/>
                      <a:r>
                        <a:rPr lang="en-US" sz="1000" b="0" i="0" u="none" strike="noStrike">
                          <a:solidFill>
                            <a:srgbClr val="000000"/>
                          </a:solidFill>
                          <a:effectLst/>
                          <a:latin typeface="Calibri" panose="020F0502020204030204" pitchFamily="34" charset="0"/>
                        </a:rPr>
                        <a:t>Refrigeration ICD mismatch - See CAM-Cryo-056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IF late refrigeration system changes occur THEN modification of TMA/Camera interfaces may be needed.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25%-50%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148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8556608"/>
                  </a:ext>
                </a:extLst>
              </a:tr>
              <a:tr h="268050">
                <a:tc>
                  <a:txBody>
                    <a:bodyPr/>
                    <a:lstStyle/>
                    <a:p>
                      <a:pPr algn="l" fontAlgn="b"/>
                      <a:r>
                        <a:rPr lang="en-US" sz="1000" b="0" i="0" u="none" strike="noStrike">
                          <a:solidFill>
                            <a:srgbClr val="000000"/>
                          </a:solidFill>
                          <a:effectLst/>
                          <a:latin typeface="Calibri" panose="020F0502020204030204" pitchFamily="34" charset="0"/>
                        </a:rPr>
                        <a:t>Excessive travel costs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IF all planned travel requires hotel accomodations THEN  travel budget may be used before completion.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25%-50%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148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3495154"/>
                  </a:ext>
                </a:extLst>
              </a:tr>
            </a:tbl>
          </a:graphicData>
        </a:graphic>
      </p:graphicFrame>
    </p:spTree>
    <p:extLst>
      <p:ext uri="{BB962C8B-B14F-4D97-AF65-F5344CB8AC3E}">
        <p14:creationId xmlns:p14="http://schemas.microsoft.com/office/powerpoint/2010/main" val="200860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E773B6-1A22-4EF5-A3F2-FA8FA84B2C54}"/>
              </a:ext>
            </a:extLst>
          </p:cNvPr>
          <p:cNvSpPr>
            <a:spLocks noGrp="1"/>
          </p:cNvSpPr>
          <p:nvPr>
            <p:ph type="title"/>
          </p:nvPr>
        </p:nvSpPr>
        <p:spPr>
          <a:xfrm>
            <a:off x="838200" y="133350"/>
            <a:ext cx="6781800" cy="417910"/>
          </a:xfrm>
        </p:spPr>
        <p:txBody>
          <a:bodyPr/>
          <a:lstStyle/>
          <a:p>
            <a:r>
              <a:rPr lang="en-US" sz="2000" dirty="0"/>
              <a:t>DOE funded commissioning top probability weighted cost risks</a:t>
            </a:r>
          </a:p>
        </p:txBody>
      </p:sp>
      <p:pic>
        <p:nvPicPr>
          <p:cNvPr id="4" name="Picture 3">
            <a:extLst>
              <a:ext uri="{FF2B5EF4-FFF2-40B4-BE49-F238E27FC236}">
                <a16:creationId xmlns:a16="http://schemas.microsoft.com/office/drawing/2014/main" id="{080443D9-5A1D-4CB6-AD14-A5BBF55EAD9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075" y="1032365"/>
            <a:ext cx="9067849" cy="3078770"/>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FE51F6DC-2FD7-4832-8F34-41A8655DD198}"/>
              </a:ext>
            </a:extLst>
          </p:cNvPr>
          <p:cNvSpPr txBox="1"/>
          <p:nvPr/>
        </p:nvSpPr>
        <p:spPr>
          <a:xfrm>
            <a:off x="1598749" y="4324350"/>
            <a:ext cx="5946500" cy="369332"/>
          </a:xfrm>
          <a:prstGeom prst="rect">
            <a:avLst/>
          </a:prstGeom>
          <a:noFill/>
        </p:spPr>
        <p:txBody>
          <a:bodyPr wrap="none" rtlCol="0">
            <a:spAutoFit/>
          </a:bodyPr>
          <a:lstStyle/>
          <a:p>
            <a:r>
              <a:rPr lang="en-US" dirty="0"/>
              <a:t>Cost exposure of all Commissioning DOE tagged risks: $3,015K</a:t>
            </a:r>
          </a:p>
        </p:txBody>
      </p:sp>
    </p:spTree>
    <p:extLst>
      <p:ext uri="{BB962C8B-B14F-4D97-AF65-F5344CB8AC3E}">
        <p14:creationId xmlns:p14="http://schemas.microsoft.com/office/powerpoint/2010/main" val="3805444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39"/>
          <p:cNvSpPr>
            <a:spLocks noGrp="1"/>
          </p:cNvSpPr>
          <p:nvPr>
            <p:ph type="title"/>
          </p:nvPr>
        </p:nvSpPr>
        <p:spPr>
          <a:xfrm>
            <a:off x="1143000" y="133350"/>
            <a:ext cx="6248400" cy="417910"/>
          </a:xfrm>
        </p:spPr>
        <p:txBody>
          <a:bodyPr/>
          <a:lstStyle/>
          <a:p>
            <a:r>
              <a:rPr lang="en-US" dirty="0"/>
              <a:t>LSST DOE Commissioning Risk: Summary</a:t>
            </a:r>
          </a:p>
        </p:txBody>
      </p:sp>
      <p:sp>
        <p:nvSpPr>
          <p:cNvPr id="2" name="Content Placeholder 1"/>
          <p:cNvSpPr>
            <a:spLocks noGrp="1"/>
          </p:cNvSpPr>
          <p:nvPr>
            <p:ph type="body" idx="1"/>
          </p:nvPr>
        </p:nvSpPr>
        <p:spPr/>
        <p:txBody>
          <a:bodyPr/>
          <a:lstStyle/>
          <a:p>
            <a:pPr lvl="0" eaLnBrk="0" hangingPunct="0">
              <a:buFontTx/>
              <a:buChar char="•"/>
              <a:defRPr/>
            </a:pPr>
            <a:r>
              <a:rPr lang="en-US" sz="2000" kern="0" dirty="0">
                <a:ea typeface="ＭＳ Ｐゴシック" pitchFamily="-111" charset="-128"/>
                <a:cs typeface="ＭＳ Ｐゴシック" pitchFamily="-111" charset="-128"/>
              </a:rPr>
              <a:t>The Commissioning risk management process is mature, standards-based, active and integrated into the project, with regular monthly review.</a:t>
            </a:r>
          </a:p>
          <a:p>
            <a:pPr lvl="0" eaLnBrk="0" hangingPunct="0">
              <a:buFontTx/>
              <a:buChar char="•"/>
              <a:defRPr/>
            </a:pPr>
            <a:r>
              <a:rPr lang="en-US" sz="2000" kern="0" dirty="0">
                <a:ea typeface="ＭＳ Ｐゴシック" pitchFamily="-111" charset="-128"/>
                <a:cs typeface="ＭＳ Ｐゴシック" pitchFamily="-111" charset="-128"/>
              </a:rPr>
              <a:t>Managers and sub-system managers are engaged in this process.</a:t>
            </a:r>
          </a:p>
          <a:p>
            <a:pPr lvl="0" eaLnBrk="0" hangingPunct="0">
              <a:buFontTx/>
              <a:buChar char="•"/>
              <a:defRPr/>
            </a:pPr>
            <a:r>
              <a:rPr lang="en-US" sz="2000" kern="0" dirty="0">
                <a:ea typeface="ＭＳ Ｐゴシック" pitchFamily="-111" charset="-128"/>
                <a:cs typeface="ＭＳ Ｐゴシック" pitchFamily="-111" charset="-128"/>
              </a:rPr>
              <a:t>The project is mitigating risks and has planned and captured the mitigations in the cost and schedule. </a:t>
            </a:r>
          </a:p>
          <a:p>
            <a:pPr lvl="0" eaLnBrk="0" hangingPunct="0">
              <a:buFontTx/>
              <a:buChar char="•"/>
              <a:defRPr/>
            </a:pPr>
            <a:r>
              <a:rPr lang="en-US" sz="2000" kern="0" dirty="0">
                <a:ea typeface="ＭＳ Ｐゴシック" pitchFamily="-111" charset="-128"/>
                <a:cs typeface="ＭＳ Ｐゴシック" pitchFamily="-111" charset="-128"/>
              </a:rPr>
              <a:t>The Camera MIE project has a process in place to transfer risks to the commissioning register.</a:t>
            </a:r>
          </a:p>
          <a:p>
            <a:pPr lvl="0" eaLnBrk="0" hangingPunct="0">
              <a:buFontTx/>
              <a:buChar char="•"/>
              <a:defRPr/>
            </a:pPr>
            <a:r>
              <a:rPr lang="en-US" sz="2000" kern="0" dirty="0">
                <a:ea typeface="ＭＳ Ｐゴシック" pitchFamily="-111" charset="-128"/>
                <a:cs typeface="ＭＳ Ｐゴシック" pitchFamily="-111" charset="-128"/>
              </a:rPr>
              <a:t>A simple analysis (probability weighted exposure) is used to estimate the risk exposure level and potential contingency needs from the DOE funding source</a:t>
            </a:r>
          </a:p>
          <a:p>
            <a:pPr lvl="0" eaLnBrk="0" hangingPunct="0">
              <a:buFontTx/>
              <a:buChar char="•"/>
              <a:defRPr/>
            </a:pPr>
            <a:r>
              <a:rPr lang="en-US" sz="2000" kern="0" dirty="0">
                <a:ea typeface="ＭＳ Ｐゴシック" pitchFamily="-111" charset="-128"/>
                <a:cs typeface="ＭＳ Ｐゴシック" pitchFamily="-111" charset="-128"/>
              </a:rPr>
              <a:t>Schedule analysis is combined in the full project schedule Monte-Carlo</a:t>
            </a:r>
          </a:p>
        </p:txBody>
      </p:sp>
    </p:spTree>
    <p:extLst>
      <p:ext uri="{BB962C8B-B14F-4D97-AF65-F5344CB8AC3E}">
        <p14:creationId xmlns:p14="http://schemas.microsoft.com/office/powerpoint/2010/main" val="31316694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39"/>
          <p:cNvSpPr>
            <a:spLocks noGrp="1"/>
          </p:cNvSpPr>
          <p:nvPr>
            <p:ph type="title"/>
          </p:nvPr>
        </p:nvSpPr>
        <p:spPr>
          <a:xfrm>
            <a:off x="685800" y="133350"/>
            <a:ext cx="7010400" cy="417910"/>
          </a:xfrm>
        </p:spPr>
        <p:txBody>
          <a:bodyPr/>
          <a:lstStyle/>
          <a:p>
            <a:r>
              <a:rPr lang="en-US" dirty="0"/>
              <a:t>LSST Camera Project Risk Processes: Risk Documents</a:t>
            </a:r>
          </a:p>
        </p:txBody>
      </p:sp>
      <p:sp>
        <p:nvSpPr>
          <p:cNvPr id="2" name="Content Placeholder 1"/>
          <p:cNvSpPr>
            <a:spLocks noGrp="1"/>
          </p:cNvSpPr>
          <p:nvPr>
            <p:ph type="body" idx="1"/>
          </p:nvPr>
        </p:nvSpPr>
        <p:spPr>
          <a:xfrm>
            <a:off x="228600" y="760810"/>
            <a:ext cx="8686800" cy="3982640"/>
          </a:xfrm>
        </p:spPr>
        <p:txBody>
          <a:bodyPr/>
          <a:lstStyle/>
          <a:p>
            <a:r>
              <a:rPr lang="en-US" sz="2000" dirty="0"/>
              <a:t>The Risk Management Plan is consistent with agency and institution requirements:</a:t>
            </a:r>
          </a:p>
          <a:p>
            <a:pPr lvl="1"/>
            <a:r>
              <a:rPr lang="en-US" sz="2000" dirty="0"/>
              <a:t>DOE O413.3B, “Project Management for the Acquisition of Capital Assets”</a:t>
            </a:r>
          </a:p>
          <a:p>
            <a:pPr lvl="1"/>
            <a:r>
              <a:rPr lang="en-US" sz="2000" dirty="0"/>
              <a:t>DOE G413.3-7A, “Risk Management Guide”</a:t>
            </a:r>
          </a:p>
          <a:p>
            <a:pPr lvl="2"/>
            <a:r>
              <a:rPr lang="en-US" sz="1800" dirty="0"/>
              <a:t>Aligned with ISO and PMI Standards </a:t>
            </a:r>
          </a:p>
          <a:p>
            <a:pPr lvl="1"/>
            <a:r>
              <a:rPr lang="en-US" sz="2000" dirty="0"/>
              <a:t>SLAC-I-PMO-005-R000, “SLAC Risk Management Plan”</a:t>
            </a:r>
          </a:p>
          <a:p>
            <a:r>
              <a:rPr lang="en-US" sz="2000" dirty="0"/>
              <a:t>The Risk Management Plan is consistent with overall project requirements:</a:t>
            </a:r>
          </a:p>
          <a:p>
            <a:pPr lvl="1"/>
            <a:r>
              <a:rPr lang="en-US" sz="2000" dirty="0"/>
              <a:t>LCA-29-E, “LSST Risk Management Plan”</a:t>
            </a:r>
          </a:p>
          <a:p>
            <a:pPr lvl="1"/>
            <a:r>
              <a:rPr lang="en-US" sz="2000" dirty="0"/>
              <a:t>Camera Risks that impact the Observatory system cost, schedule or performance are promoted to the Observatory Risk Registry</a:t>
            </a:r>
          </a:p>
          <a:p>
            <a:pPr lvl="1"/>
            <a:endParaRPr lang="en-US" sz="2000" dirty="0"/>
          </a:p>
          <a:p>
            <a:endParaRPr lang="en-US" sz="2000" dirty="0"/>
          </a:p>
        </p:txBody>
      </p:sp>
    </p:spTree>
    <p:extLst>
      <p:ext uri="{BB962C8B-B14F-4D97-AF65-F5344CB8AC3E}">
        <p14:creationId xmlns:p14="http://schemas.microsoft.com/office/powerpoint/2010/main" val="3300332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265" y="134564"/>
            <a:ext cx="6934200" cy="417910"/>
          </a:xfrm>
        </p:spPr>
        <p:txBody>
          <a:bodyPr/>
          <a:lstStyle/>
          <a:p>
            <a:pPr>
              <a:defRPr/>
            </a:pPr>
            <a:r>
              <a:rPr lang="en-US" sz="2200" dirty="0">
                <a:ea typeface="ＭＳ Ｐゴシック" charset="-128"/>
              </a:rPr>
              <a:t>Definition of Risk and Risk Analysis for normalization</a:t>
            </a:r>
          </a:p>
        </p:txBody>
      </p:sp>
      <p:sp>
        <p:nvSpPr>
          <p:cNvPr id="7171" name="Content Placeholder 11"/>
          <p:cNvSpPr>
            <a:spLocks noGrp="1"/>
          </p:cNvSpPr>
          <p:nvPr>
            <p:ph sz="quarter" idx="10"/>
          </p:nvPr>
        </p:nvSpPr>
        <p:spPr>
          <a:xfrm>
            <a:off x="457200" y="685800"/>
            <a:ext cx="8534400" cy="3943350"/>
          </a:xfrm>
        </p:spPr>
        <p:txBody>
          <a:bodyPr>
            <a:normAutofit/>
          </a:bodyPr>
          <a:lstStyle/>
          <a:p>
            <a:r>
              <a:rPr lang="en-US" sz="1400" dirty="0">
                <a:ea typeface="MS PGothic" pitchFamily="34" charset="-128"/>
              </a:rPr>
              <a:t>Risk can be defined as an undesirable event during project execution that negatively affects program goals for performance, cost or schedule.</a:t>
            </a:r>
          </a:p>
          <a:p>
            <a:r>
              <a:rPr lang="en-US" sz="1400" dirty="0">
                <a:ea typeface="MS PGothic" pitchFamily="34" charset="-128"/>
              </a:rPr>
              <a:t>Risk management is the </a:t>
            </a:r>
            <a:r>
              <a:rPr lang="en-US" sz="1400" i="1" u="sng" dirty="0">
                <a:ea typeface="MS PGothic" pitchFamily="34" charset="-128"/>
              </a:rPr>
              <a:t>ongoing process</a:t>
            </a:r>
            <a:r>
              <a:rPr lang="en-US" sz="1400" i="1" dirty="0">
                <a:ea typeface="MS PGothic" pitchFamily="34" charset="-128"/>
              </a:rPr>
              <a:t> </a:t>
            </a:r>
            <a:r>
              <a:rPr lang="en-US" sz="1400" dirty="0">
                <a:ea typeface="MS PGothic" pitchFamily="34" charset="-128"/>
              </a:rPr>
              <a:t>of </a:t>
            </a:r>
            <a:r>
              <a:rPr lang="en-US" sz="1400" i="1" u="sng" dirty="0">
                <a:ea typeface="MS PGothic" pitchFamily="34" charset="-128"/>
              </a:rPr>
              <a:t>comprehensively assessing</a:t>
            </a:r>
            <a:r>
              <a:rPr lang="en-US" sz="1400" i="1" dirty="0">
                <a:ea typeface="MS PGothic" pitchFamily="34" charset="-128"/>
              </a:rPr>
              <a:t> </a:t>
            </a:r>
            <a:r>
              <a:rPr lang="en-US" sz="1400" dirty="0">
                <a:ea typeface="MS PGothic" pitchFamily="34" charset="-128"/>
              </a:rPr>
              <a:t>project risks.</a:t>
            </a:r>
          </a:p>
          <a:p>
            <a:r>
              <a:rPr lang="en-US" sz="1400" dirty="0">
                <a:ea typeface="MS PGothic" pitchFamily="34" charset="-128"/>
              </a:rPr>
              <a:t>Camera Risk Management Plan (LCA-29-A) defines the methodology to manage our risks.</a:t>
            </a:r>
          </a:p>
          <a:p>
            <a:endParaRPr lang="en-US" sz="3600" dirty="0">
              <a:ea typeface="MS PGothic" pitchFamily="34" charset="-128"/>
            </a:endParaRPr>
          </a:p>
        </p:txBody>
      </p:sp>
      <p:pic>
        <p:nvPicPr>
          <p:cNvPr id="7174" name="Picture 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661341" y="1785980"/>
            <a:ext cx="1958124" cy="898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Rectangle 9"/>
          <p:cNvSpPr>
            <a:spLocks noChangeArrowheads="1"/>
          </p:cNvSpPr>
          <p:nvPr/>
        </p:nvSpPr>
        <p:spPr bwMode="auto">
          <a:xfrm>
            <a:off x="5979319" y="2964924"/>
            <a:ext cx="195812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
            <a:r>
              <a:rPr lang="en-US" sz="900" b="1" dirty="0">
                <a:sym typeface="Wingdings" pitchFamily="2" charset="2"/>
              </a:rPr>
              <a:t>Quasi-quantitative process to assign objective values to probability of occurrence and impact of occurrence aspects of risk.</a:t>
            </a:r>
          </a:p>
          <a:p>
            <a:pPr fontAlgn="b"/>
            <a:endParaRPr lang="en-US" sz="900" b="1" dirty="0">
              <a:sym typeface="Wingdings" pitchFamily="2" charset="2"/>
            </a:endParaRPr>
          </a:p>
          <a:p>
            <a:pPr fontAlgn="b">
              <a:buFont typeface="Wingdings" pitchFamily="2" charset="2"/>
              <a:buChar char="à"/>
            </a:pPr>
            <a:r>
              <a:rPr lang="en-US" sz="900" b="1" dirty="0"/>
              <a:t>Total Impact:</a:t>
            </a:r>
          </a:p>
          <a:p>
            <a:pPr fontAlgn="b"/>
            <a:r>
              <a:rPr lang="en-US" sz="900" b="1" dirty="0"/>
              <a:t>(0.50*Cost Impact) +            (0.33*Schedule Impact) +  (0.33*Performance Impact)</a:t>
            </a:r>
          </a:p>
          <a:p>
            <a:pPr fontAlgn="b"/>
            <a:endParaRPr lang="en-US" sz="900" b="1" dirty="0"/>
          </a:p>
          <a:p>
            <a:pPr fontAlgn="b"/>
            <a:r>
              <a:rPr lang="en-US" sz="900" b="1" dirty="0">
                <a:sym typeface="Wingdings" pitchFamily="2" charset="2"/>
              </a:rPr>
              <a:t></a:t>
            </a:r>
            <a:r>
              <a:rPr lang="en-US" sz="900" b="1" dirty="0"/>
              <a:t>Risk Score:</a:t>
            </a:r>
          </a:p>
          <a:p>
            <a:pPr fontAlgn="b"/>
            <a:r>
              <a:rPr lang="en-US" sz="900" b="1" dirty="0"/>
              <a:t>Risk Probability * Total Impact</a:t>
            </a:r>
          </a:p>
        </p:txBody>
      </p:sp>
      <p:sp>
        <p:nvSpPr>
          <p:cNvPr id="16" name="Right Brace 15"/>
          <p:cNvSpPr/>
          <p:nvPr/>
        </p:nvSpPr>
        <p:spPr bwMode="auto">
          <a:xfrm>
            <a:off x="5170218" y="1901168"/>
            <a:ext cx="105965" cy="615553"/>
          </a:xfrm>
          <a:prstGeom prst="rightBrace">
            <a:avLst>
              <a:gd name="adj1" fmla="val 34471"/>
              <a:gd name="adj2" fmla="val 50000"/>
            </a:avLst>
          </a:prstGeom>
          <a:ln w="19050">
            <a:solidFill>
              <a:srgbClr val="000099"/>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350" dirty="0"/>
          </a:p>
        </p:txBody>
      </p:sp>
      <p:cxnSp>
        <p:nvCxnSpPr>
          <p:cNvPr id="17" name="Elbow Connector 16"/>
          <p:cNvCxnSpPr>
            <a:cxnSpLocks/>
            <a:stCxn id="16" idx="1"/>
          </p:cNvCxnSpPr>
          <p:nvPr/>
        </p:nvCxnSpPr>
        <p:spPr bwMode="auto">
          <a:xfrm rot="10800000" flipH="1" flipV="1">
            <a:off x="5276182" y="2208944"/>
            <a:ext cx="743617" cy="417835"/>
          </a:xfrm>
          <a:prstGeom prst="bentConnector3">
            <a:avLst>
              <a:gd name="adj1" fmla="val 32608"/>
            </a:avLst>
          </a:prstGeom>
          <a:ln w="19050">
            <a:solidFill>
              <a:srgbClr val="000099"/>
            </a:solidFill>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8"/>
          <p:cNvCxnSpPr>
            <a:cxnSpLocks/>
          </p:cNvCxnSpPr>
          <p:nvPr/>
        </p:nvCxnSpPr>
        <p:spPr bwMode="auto">
          <a:xfrm rot="10800000" flipH="1">
            <a:off x="5329238" y="2419350"/>
            <a:ext cx="461962" cy="1294210"/>
          </a:xfrm>
          <a:prstGeom prst="bentConnector4">
            <a:avLst>
              <a:gd name="adj1" fmla="val 100410"/>
              <a:gd name="adj2" fmla="val 88224"/>
            </a:avLst>
          </a:prstGeom>
          <a:ln w="19050">
            <a:solidFill>
              <a:srgbClr val="000099"/>
            </a:solidFill>
            <a:tailEnd type="arrow"/>
          </a:ln>
        </p:spPr>
        <p:style>
          <a:lnRef idx="1">
            <a:schemeClr val="accent1"/>
          </a:lnRef>
          <a:fillRef idx="0">
            <a:schemeClr val="accent1"/>
          </a:fillRef>
          <a:effectRef idx="0">
            <a:schemeClr val="accent1"/>
          </a:effectRef>
          <a:fontRef idx="minor">
            <a:schemeClr val="tx1"/>
          </a:fontRef>
        </p:style>
      </p:cxnSp>
      <p:sp>
        <p:nvSpPr>
          <p:cNvPr id="19" name="Right Brace 18"/>
          <p:cNvSpPr/>
          <p:nvPr/>
        </p:nvSpPr>
        <p:spPr bwMode="auto">
          <a:xfrm>
            <a:off x="5185173" y="2724150"/>
            <a:ext cx="144065" cy="1978819"/>
          </a:xfrm>
          <a:prstGeom prst="rightBrace">
            <a:avLst>
              <a:gd name="adj1" fmla="val 34471"/>
              <a:gd name="adj2" fmla="val 50000"/>
            </a:avLst>
          </a:prstGeom>
          <a:ln w="19050">
            <a:solidFill>
              <a:srgbClr val="000099"/>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350" dirty="0"/>
          </a:p>
        </p:txBody>
      </p:sp>
      <p:graphicFrame>
        <p:nvGraphicFramePr>
          <p:cNvPr id="10" name="Table 9"/>
          <p:cNvGraphicFramePr>
            <a:graphicFrameLocks noGrp="1"/>
          </p:cNvGraphicFramePr>
          <p:nvPr/>
        </p:nvGraphicFramePr>
        <p:xfrm>
          <a:off x="1460756" y="2724150"/>
          <a:ext cx="3650456" cy="1989677"/>
        </p:xfrm>
        <a:graphic>
          <a:graphicData uri="http://schemas.openxmlformats.org/drawingml/2006/table">
            <a:tbl>
              <a:tblPr firstRow="1" firstCol="1" bandRow="1"/>
              <a:tblGrid>
                <a:gridCol w="276225">
                  <a:extLst>
                    <a:ext uri="{9D8B030D-6E8A-4147-A177-3AD203B41FA5}">
                      <a16:colId xmlns:a16="http://schemas.microsoft.com/office/drawing/2014/main" val="20000"/>
                    </a:ext>
                  </a:extLst>
                </a:gridCol>
                <a:gridCol w="606266">
                  <a:extLst>
                    <a:ext uri="{9D8B030D-6E8A-4147-A177-3AD203B41FA5}">
                      <a16:colId xmlns:a16="http://schemas.microsoft.com/office/drawing/2014/main" val="20001"/>
                    </a:ext>
                  </a:extLst>
                </a:gridCol>
                <a:gridCol w="2767965">
                  <a:extLst>
                    <a:ext uri="{9D8B030D-6E8A-4147-A177-3AD203B41FA5}">
                      <a16:colId xmlns:a16="http://schemas.microsoft.com/office/drawing/2014/main" val="20002"/>
                    </a:ext>
                  </a:extLst>
                </a:gridCol>
              </a:tblGrid>
              <a:tr h="250031">
                <a:tc>
                  <a:txBody>
                    <a:bodyPr/>
                    <a:lstStyle/>
                    <a:p>
                      <a:pPr marL="0" marR="0" algn="ctr">
                        <a:lnSpc>
                          <a:spcPct val="115000"/>
                        </a:lnSpc>
                        <a:spcBef>
                          <a:spcPts val="0"/>
                        </a:spcBef>
                        <a:spcAft>
                          <a:spcPts val="0"/>
                        </a:spcAft>
                      </a:pPr>
                      <a:r>
                        <a:rPr lang="en-US" sz="600" b="1" dirty="0">
                          <a:effectLst/>
                          <a:latin typeface="Arial"/>
                          <a:ea typeface="Times New Roman"/>
                        </a:rPr>
                        <a:t>Pts</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8DB4E2"/>
                    </a:solidFill>
                  </a:tcPr>
                </a:tc>
                <a:tc>
                  <a:txBody>
                    <a:bodyPr/>
                    <a:lstStyle/>
                    <a:p>
                      <a:pPr marL="0" marR="0" algn="ctr">
                        <a:lnSpc>
                          <a:spcPct val="115000"/>
                        </a:lnSpc>
                        <a:spcBef>
                          <a:spcPts val="0"/>
                        </a:spcBef>
                        <a:spcAft>
                          <a:spcPts val="0"/>
                        </a:spcAft>
                      </a:pPr>
                      <a:r>
                        <a:rPr lang="en-US" sz="600" b="1">
                          <a:effectLst/>
                          <a:latin typeface="Arial"/>
                          <a:ea typeface="Times New Roman"/>
                        </a:rPr>
                        <a:t>Severity of Impact</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8DB4E2"/>
                    </a:solidFill>
                  </a:tcPr>
                </a:tc>
                <a:tc>
                  <a:txBody>
                    <a:bodyPr/>
                    <a:lstStyle/>
                    <a:p>
                      <a:pPr marL="0" marR="0" algn="ctr">
                        <a:lnSpc>
                          <a:spcPct val="115000"/>
                        </a:lnSpc>
                        <a:spcBef>
                          <a:spcPts val="0"/>
                        </a:spcBef>
                        <a:spcAft>
                          <a:spcPts val="0"/>
                        </a:spcAft>
                      </a:pPr>
                      <a:r>
                        <a:rPr lang="en-US" sz="600" b="1">
                          <a:effectLst/>
                          <a:latin typeface="Arial"/>
                          <a:ea typeface="Times New Roman"/>
                        </a:rPr>
                        <a:t>Description of Impact</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8DB4E2"/>
                    </a:solidFill>
                  </a:tcPr>
                </a:tc>
                <a:extLst>
                  <a:ext uri="{0D108BD9-81ED-4DB2-BD59-A6C34878D82A}">
                    <a16:rowId xmlns:a16="http://schemas.microsoft.com/office/drawing/2014/main" val="10000"/>
                  </a:ext>
                </a:extLst>
              </a:tr>
              <a:tr h="96632">
                <a:tc gridSpan="2">
                  <a:txBody>
                    <a:bodyPr/>
                    <a:lstStyle/>
                    <a:p>
                      <a:pPr marL="0" marR="0">
                        <a:lnSpc>
                          <a:spcPct val="115000"/>
                        </a:lnSpc>
                        <a:spcBef>
                          <a:spcPts val="0"/>
                        </a:spcBef>
                        <a:spcAft>
                          <a:spcPts val="0"/>
                        </a:spcAft>
                      </a:pPr>
                      <a:r>
                        <a:rPr lang="en-US" sz="600" b="1">
                          <a:effectLst/>
                          <a:latin typeface="Arial"/>
                          <a:ea typeface="Times New Roman"/>
                        </a:rPr>
                        <a:t>Cost Impact</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en-US"/>
                    </a:p>
                  </a:txBody>
                  <a:tcPr/>
                </a:tc>
                <a:tc>
                  <a:txBody>
                    <a:bodyPr/>
                    <a:lstStyle/>
                    <a:p>
                      <a:pPr marL="0" marR="0">
                        <a:lnSpc>
                          <a:spcPct val="115000"/>
                        </a:lnSpc>
                        <a:spcBef>
                          <a:spcPts val="0"/>
                        </a:spcBef>
                        <a:spcAft>
                          <a:spcPts val="0"/>
                        </a:spcAft>
                      </a:pPr>
                      <a:r>
                        <a:rPr lang="en-US" sz="600">
                          <a:effectLst/>
                          <a:latin typeface="Arial"/>
                          <a:ea typeface="Times New Roman"/>
                        </a:rPr>
                        <a:t> </a:t>
                      </a:r>
                      <a:endParaRPr lang="en-US" sz="800">
                        <a:effectLst/>
                        <a:latin typeface="Times New Roman"/>
                        <a:ea typeface="Times New Roman"/>
                      </a:endParaRPr>
                    </a:p>
                  </a:txBody>
                  <a:tcPr marL="51435" marR="51435" marT="0" marB="0" anchor="ctr">
                    <a:lnL>
                      <a:noFill/>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1"/>
                  </a:ext>
                </a:extLst>
              </a:tr>
              <a:tr h="96632">
                <a:tc>
                  <a:txBody>
                    <a:bodyPr/>
                    <a:lstStyle/>
                    <a:p>
                      <a:pPr marL="0" marR="0" algn="ctr">
                        <a:lnSpc>
                          <a:spcPct val="115000"/>
                        </a:lnSpc>
                        <a:spcBef>
                          <a:spcPts val="0"/>
                        </a:spcBef>
                        <a:spcAft>
                          <a:spcPts val="0"/>
                        </a:spcAft>
                      </a:pPr>
                      <a:r>
                        <a:rPr lang="en-US" sz="600" b="1" dirty="0">
                          <a:effectLst/>
                          <a:latin typeface="Arial"/>
                          <a:ea typeface="Times New Roman"/>
                        </a:rPr>
                        <a:t>1</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600" dirty="0">
                          <a:effectLst/>
                          <a:latin typeface="Arial"/>
                          <a:ea typeface="Times New Roman"/>
                        </a:rPr>
                        <a:t>Insignificant</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dirty="0">
                          <a:effectLst/>
                          <a:latin typeface="Arial"/>
                          <a:ea typeface="Times New Roman"/>
                        </a:rPr>
                        <a:t>Overrun of cost of &lt; $30K, recoverable with project contingency</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96632">
                <a:tc>
                  <a:txBody>
                    <a:bodyPr/>
                    <a:lstStyle/>
                    <a:p>
                      <a:pPr marL="0" marR="0" algn="ctr">
                        <a:lnSpc>
                          <a:spcPct val="115000"/>
                        </a:lnSpc>
                        <a:spcBef>
                          <a:spcPts val="0"/>
                        </a:spcBef>
                        <a:spcAft>
                          <a:spcPts val="0"/>
                        </a:spcAft>
                      </a:pPr>
                      <a:r>
                        <a:rPr lang="en-US" sz="600" b="1">
                          <a:effectLst/>
                          <a:latin typeface="Arial"/>
                          <a:ea typeface="Times New Roman"/>
                        </a:rPr>
                        <a:t>2</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600" dirty="0">
                          <a:effectLst/>
                          <a:latin typeface="Arial"/>
                          <a:ea typeface="Times New Roman"/>
                        </a:rPr>
                        <a:t>Minor</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dirty="0">
                          <a:effectLst/>
                          <a:latin typeface="Arial"/>
                          <a:ea typeface="Times New Roman"/>
                        </a:rPr>
                        <a:t>Overrun of cost of $30k - $200K, recoverable with project contingency</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96632">
                <a:tc>
                  <a:txBody>
                    <a:bodyPr/>
                    <a:lstStyle/>
                    <a:p>
                      <a:pPr marL="0" marR="0" algn="ctr">
                        <a:lnSpc>
                          <a:spcPct val="115000"/>
                        </a:lnSpc>
                        <a:spcBef>
                          <a:spcPts val="0"/>
                        </a:spcBef>
                        <a:spcAft>
                          <a:spcPts val="0"/>
                        </a:spcAft>
                      </a:pPr>
                      <a:r>
                        <a:rPr lang="en-US" sz="600" b="1">
                          <a:effectLst/>
                          <a:latin typeface="Arial"/>
                          <a:ea typeface="Times New Roman"/>
                        </a:rPr>
                        <a:t>3</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600">
                          <a:effectLst/>
                          <a:latin typeface="Arial"/>
                          <a:ea typeface="Times New Roman"/>
                        </a:rPr>
                        <a:t>Moderate</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dirty="0">
                          <a:effectLst/>
                          <a:latin typeface="Arial"/>
                          <a:ea typeface="Times New Roman"/>
                        </a:rPr>
                        <a:t>Overrun of cost of 200k - $1.5M, with significant impact on contingency</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96632">
                <a:tc>
                  <a:txBody>
                    <a:bodyPr/>
                    <a:lstStyle/>
                    <a:p>
                      <a:pPr marL="0" marR="0" algn="ctr">
                        <a:lnSpc>
                          <a:spcPct val="115000"/>
                        </a:lnSpc>
                        <a:spcBef>
                          <a:spcPts val="0"/>
                        </a:spcBef>
                        <a:spcAft>
                          <a:spcPts val="0"/>
                        </a:spcAft>
                      </a:pPr>
                      <a:r>
                        <a:rPr lang="en-US" sz="600" b="1">
                          <a:effectLst/>
                          <a:latin typeface="Arial"/>
                          <a:ea typeface="Times New Roman"/>
                        </a:rPr>
                        <a:t>4</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600">
                          <a:effectLst/>
                          <a:latin typeface="Arial"/>
                          <a:ea typeface="Times New Roman"/>
                        </a:rPr>
                        <a:t>High</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dirty="0">
                          <a:effectLst/>
                          <a:latin typeface="Arial"/>
                          <a:ea typeface="Times New Roman"/>
                        </a:rPr>
                        <a:t>Overrun of baseline cost of $1.5M - $10M, with re-baseline required</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96632">
                <a:tc>
                  <a:txBody>
                    <a:bodyPr/>
                    <a:lstStyle/>
                    <a:p>
                      <a:pPr marL="0" marR="0" algn="ctr">
                        <a:lnSpc>
                          <a:spcPct val="115000"/>
                        </a:lnSpc>
                        <a:spcBef>
                          <a:spcPts val="0"/>
                        </a:spcBef>
                        <a:spcAft>
                          <a:spcPts val="0"/>
                        </a:spcAft>
                      </a:pPr>
                      <a:r>
                        <a:rPr lang="en-US" sz="600" b="1">
                          <a:effectLst/>
                          <a:latin typeface="Arial"/>
                          <a:ea typeface="Times New Roman"/>
                        </a:rPr>
                        <a:t>5</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600">
                          <a:effectLst/>
                          <a:latin typeface="Arial"/>
                          <a:ea typeface="Times New Roman"/>
                        </a:rPr>
                        <a:t>Critical</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dirty="0">
                          <a:effectLst/>
                          <a:latin typeface="Arial"/>
                          <a:ea typeface="Times New Roman"/>
                        </a:rPr>
                        <a:t>Overrun of baseline cost of &gt;$10M, with project in jeopardy</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96632">
                <a:tc gridSpan="2">
                  <a:txBody>
                    <a:bodyPr/>
                    <a:lstStyle/>
                    <a:p>
                      <a:pPr marL="0" marR="0">
                        <a:lnSpc>
                          <a:spcPct val="115000"/>
                        </a:lnSpc>
                        <a:spcBef>
                          <a:spcPts val="0"/>
                        </a:spcBef>
                        <a:spcAft>
                          <a:spcPts val="0"/>
                        </a:spcAft>
                      </a:pPr>
                      <a:r>
                        <a:rPr lang="en-US" sz="600" b="1">
                          <a:effectLst/>
                          <a:latin typeface="Arial"/>
                          <a:ea typeface="Times New Roman"/>
                        </a:rPr>
                        <a:t>Schedule Impact</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en-US"/>
                    </a:p>
                  </a:txBody>
                  <a:tcPr/>
                </a:tc>
                <a:tc>
                  <a:txBody>
                    <a:bodyPr/>
                    <a:lstStyle/>
                    <a:p>
                      <a:pPr marL="0" marR="0">
                        <a:lnSpc>
                          <a:spcPct val="115000"/>
                        </a:lnSpc>
                        <a:spcBef>
                          <a:spcPts val="0"/>
                        </a:spcBef>
                        <a:spcAft>
                          <a:spcPts val="0"/>
                        </a:spcAft>
                      </a:pPr>
                      <a:r>
                        <a:rPr lang="en-US" sz="600">
                          <a:effectLst/>
                          <a:latin typeface="Arial"/>
                          <a:ea typeface="Times New Roman"/>
                        </a:rPr>
                        <a:t> </a:t>
                      </a:r>
                      <a:endParaRPr lang="en-US" sz="800">
                        <a:effectLst/>
                        <a:latin typeface="Times New Roman"/>
                        <a:ea typeface="Times New Roman"/>
                      </a:endParaRPr>
                    </a:p>
                  </a:txBody>
                  <a:tcPr marL="51435" marR="5143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7"/>
                  </a:ext>
                </a:extLst>
              </a:tr>
              <a:tr h="96632">
                <a:tc>
                  <a:txBody>
                    <a:bodyPr/>
                    <a:lstStyle/>
                    <a:p>
                      <a:pPr marL="0" marR="0" algn="ctr">
                        <a:lnSpc>
                          <a:spcPct val="115000"/>
                        </a:lnSpc>
                        <a:spcBef>
                          <a:spcPts val="0"/>
                        </a:spcBef>
                        <a:spcAft>
                          <a:spcPts val="0"/>
                        </a:spcAft>
                      </a:pPr>
                      <a:r>
                        <a:rPr lang="en-US" sz="600" b="1" dirty="0">
                          <a:effectLst/>
                          <a:latin typeface="Arial"/>
                          <a:ea typeface="Times New Roman"/>
                        </a:rPr>
                        <a:t>1</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600">
                          <a:effectLst/>
                          <a:latin typeface="Arial"/>
                          <a:ea typeface="Times New Roman"/>
                        </a:rPr>
                        <a:t>Insignificant</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a:effectLst/>
                          <a:latin typeface="Arial"/>
                          <a:ea typeface="Times New Roman"/>
                        </a:rPr>
                        <a:t>Degradation of schedule margin to project critical path by &lt; 2 wks</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96632">
                <a:tc>
                  <a:txBody>
                    <a:bodyPr/>
                    <a:lstStyle/>
                    <a:p>
                      <a:pPr marL="0" marR="0" algn="ctr">
                        <a:lnSpc>
                          <a:spcPct val="115000"/>
                        </a:lnSpc>
                        <a:spcBef>
                          <a:spcPts val="0"/>
                        </a:spcBef>
                        <a:spcAft>
                          <a:spcPts val="0"/>
                        </a:spcAft>
                      </a:pPr>
                      <a:r>
                        <a:rPr lang="en-US" sz="600" b="1">
                          <a:effectLst/>
                          <a:latin typeface="Arial"/>
                          <a:ea typeface="Times New Roman"/>
                        </a:rPr>
                        <a:t>2</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600" dirty="0">
                          <a:effectLst/>
                          <a:latin typeface="Arial"/>
                          <a:ea typeface="Times New Roman"/>
                        </a:rPr>
                        <a:t>Minor</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a:effectLst/>
                          <a:latin typeface="Arial"/>
                          <a:ea typeface="Times New Roman"/>
                        </a:rPr>
                        <a:t>Degradation of schedule margin to project critical path by 2 wks to 1.5 months</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96632">
                <a:tc>
                  <a:txBody>
                    <a:bodyPr/>
                    <a:lstStyle/>
                    <a:p>
                      <a:pPr marL="0" marR="0" algn="ctr">
                        <a:lnSpc>
                          <a:spcPct val="115000"/>
                        </a:lnSpc>
                        <a:spcBef>
                          <a:spcPts val="0"/>
                        </a:spcBef>
                        <a:spcAft>
                          <a:spcPts val="0"/>
                        </a:spcAft>
                      </a:pPr>
                      <a:r>
                        <a:rPr lang="en-US" sz="600" b="1">
                          <a:effectLst/>
                          <a:latin typeface="Arial"/>
                          <a:ea typeface="Times New Roman"/>
                        </a:rPr>
                        <a:t>3</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600" dirty="0">
                          <a:effectLst/>
                          <a:latin typeface="Arial"/>
                          <a:ea typeface="Times New Roman"/>
                        </a:rPr>
                        <a:t>Moderate</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dirty="0">
                          <a:effectLst/>
                          <a:latin typeface="Arial"/>
                          <a:ea typeface="Times New Roman"/>
                        </a:rPr>
                        <a:t>Degradation of schedule margin to project critical path by 1.5 to 3 months</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96632">
                <a:tc>
                  <a:txBody>
                    <a:bodyPr/>
                    <a:lstStyle/>
                    <a:p>
                      <a:pPr marL="0" marR="0" algn="ctr">
                        <a:lnSpc>
                          <a:spcPct val="115000"/>
                        </a:lnSpc>
                        <a:spcBef>
                          <a:spcPts val="0"/>
                        </a:spcBef>
                        <a:spcAft>
                          <a:spcPts val="0"/>
                        </a:spcAft>
                      </a:pPr>
                      <a:r>
                        <a:rPr lang="en-US" sz="600" b="1">
                          <a:effectLst/>
                          <a:latin typeface="Arial"/>
                          <a:ea typeface="Times New Roman"/>
                        </a:rPr>
                        <a:t>4</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600">
                          <a:effectLst/>
                          <a:latin typeface="Arial"/>
                          <a:ea typeface="Times New Roman"/>
                        </a:rPr>
                        <a:t>High</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dirty="0">
                          <a:effectLst/>
                          <a:latin typeface="Arial"/>
                          <a:ea typeface="Times New Roman"/>
                        </a:rPr>
                        <a:t>Degradation of schedule margin to project critical path by 3 to 6 months</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96632">
                <a:tc>
                  <a:txBody>
                    <a:bodyPr/>
                    <a:lstStyle/>
                    <a:p>
                      <a:pPr marL="0" marR="0" algn="ctr">
                        <a:lnSpc>
                          <a:spcPct val="115000"/>
                        </a:lnSpc>
                        <a:spcBef>
                          <a:spcPts val="0"/>
                        </a:spcBef>
                        <a:spcAft>
                          <a:spcPts val="0"/>
                        </a:spcAft>
                      </a:pPr>
                      <a:r>
                        <a:rPr lang="en-US" sz="600" b="1">
                          <a:effectLst/>
                          <a:latin typeface="Arial"/>
                          <a:ea typeface="Times New Roman"/>
                        </a:rPr>
                        <a:t>5</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600">
                          <a:effectLst/>
                          <a:latin typeface="Arial"/>
                          <a:ea typeface="Times New Roman"/>
                        </a:rPr>
                        <a:t>Critical</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dirty="0">
                          <a:effectLst/>
                          <a:latin typeface="Arial"/>
                          <a:ea typeface="Times New Roman"/>
                        </a:rPr>
                        <a:t>Degradation of schedule margin to project critical path by &gt; 6 months</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96632">
                <a:tc gridSpan="3">
                  <a:txBody>
                    <a:bodyPr/>
                    <a:lstStyle/>
                    <a:p>
                      <a:pPr marL="0" marR="0">
                        <a:lnSpc>
                          <a:spcPct val="115000"/>
                        </a:lnSpc>
                        <a:spcBef>
                          <a:spcPts val="0"/>
                        </a:spcBef>
                        <a:spcAft>
                          <a:spcPts val="0"/>
                        </a:spcAft>
                      </a:pPr>
                      <a:r>
                        <a:rPr lang="en-US" sz="600" b="1">
                          <a:effectLst/>
                          <a:latin typeface="Arial"/>
                          <a:ea typeface="Times New Roman"/>
                        </a:rPr>
                        <a:t>Performance Impact</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3"/>
                  </a:ext>
                </a:extLst>
              </a:tr>
              <a:tr h="96632">
                <a:tc>
                  <a:txBody>
                    <a:bodyPr/>
                    <a:lstStyle/>
                    <a:p>
                      <a:pPr marL="0" marR="0" algn="ctr">
                        <a:lnSpc>
                          <a:spcPct val="115000"/>
                        </a:lnSpc>
                        <a:spcBef>
                          <a:spcPts val="0"/>
                        </a:spcBef>
                        <a:spcAft>
                          <a:spcPts val="0"/>
                        </a:spcAft>
                      </a:pPr>
                      <a:r>
                        <a:rPr lang="en-US" sz="600" b="1" dirty="0">
                          <a:effectLst/>
                          <a:latin typeface="Arial"/>
                          <a:ea typeface="Times New Roman"/>
                        </a:rPr>
                        <a:t>1</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600">
                          <a:effectLst/>
                          <a:latin typeface="Arial"/>
                          <a:ea typeface="Times New Roman"/>
                        </a:rPr>
                        <a:t>Insignificant</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a:effectLst/>
                          <a:latin typeface="Arial"/>
                          <a:ea typeface="Times New Roman"/>
                        </a:rPr>
                        <a:t>No effect on ability to meet requirements; minor design changes needed</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96632">
                <a:tc>
                  <a:txBody>
                    <a:bodyPr/>
                    <a:lstStyle/>
                    <a:p>
                      <a:pPr marL="0" marR="0" algn="ctr">
                        <a:lnSpc>
                          <a:spcPct val="115000"/>
                        </a:lnSpc>
                        <a:spcBef>
                          <a:spcPts val="0"/>
                        </a:spcBef>
                        <a:spcAft>
                          <a:spcPts val="0"/>
                        </a:spcAft>
                      </a:pPr>
                      <a:r>
                        <a:rPr lang="en-US" sz="600" b="1">
                          <a:effectLst/>
                          <a:latin typeface="Arial"/>
                          <a:ea typeface="Times New Roman"/>
                        </a:rPr>
                        <a:t>2</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600" dirty="0">
                          <a:effectLst/>
                          <a:latin typeface="Arial"/>
                          <a:ea typeface="Times New Roman"/>
                        </a:rPr>
                        <a:t>Minor</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a:effectLst/>
                          <a:latin typeface="Arial"/>
                          <a:ea typeface="Times New Roman"/>
                        </a:rPr>
                        <a:t>Minor excursion from subsystem requirement, but compensated elsewhere </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96632">
                <a:tc>
                  <a:txBody>
                    <a:bodyPr/>
                    <a:lstStyle/>
                    <a:p>
                      <a:pPr marL="0" marR="0" algn="ctr">
                        <a:lnSpc>
                          <a:spcPct val="115000"/>
                        </a:lnSpc>
                        <a:spcBef>
                          <a:spcPts val="0"/>
                        </a:spcBef>
                        <a:spcAft>
                          <a:spcPts val="0"/>
                        </a:spcAft>
                      </a:pPr>
                      <a:r>
                        <a:rPr lang="en-US" sz="600" b="1">
                          <a:effectLst/>
                          <a:latin typeface="Arial"/>
                          <a:ea typeface="Times New Roman"/>
                        </a:rPr>
                        <a:t>3</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600" dirty="0">
                          <a:effectLst/>
                          <a:latin typeface="Arial"/>
                          <a:ea typeface="Times New Roman"/>
                        </a:rPr>
                        <a:t>Moderate</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dirty="0">
                          <a:effectLst/>
                          <a:latin typeface="Arial"/>
                          <a:ea typeface="Times New Roman"/>
                        </a:rPr>
                        <a:t>Level 2 and/or SRD design specification exceeded</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96632">
                <a:tc>
                  <a:txBody>
                    <a:bodyPr/>
                    <a:lstStyle/>
                    <a:p>
                      <a:pPr marL="0" marR="0" algn="ctr">
                        <a:lnSpc>
                          <a:spcPct val="115000"/>
                        </a:lnSpc>
                        <a:spcBef>
                          <a:spcPts val="0"/>
                        </a:spcBef>
                        <a:spcAft>
                          <a:spcPts val="0"/>
                        </a:spcAft>
                      </a:pPr>
                      <a:r>
                        <a:rPr lang="en-US" sz="600" b="1">
                          <a:effectLst/>
                          <a:latin typeface="Arial"/>
                          <a:ea typeface="Times New Roman"/>
                        </a:rPr>
                        <a:t>4</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600">
                          <a:effectLst/>
                          <a:latin typeface="Arial"/>
                          <a:ea typeface="Times New Roman"/>
                        </a:rPr>
                        <a:t>High</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dirty="0">
                          <a:effectLst/>
                          <a:latin typeface="Arial"/>
                          <a:ea typeface="Times New Roman"/>
                        </a:rPr>
                        <a:t>Level 1 and/or SRD minimum specification exceeded</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96632">
                <a:tc>
                  <a:txBody>
                    <a:bodyPr/>
                    <a:lstStyle/>
                    <a:p>
                      <a:pPr marL="0" marR="0" algn="ctr">
                        <a:lnSpc>
                          <a:spcPct val="115000"/>
                        </a:lnSpc>
                        <a:spcBef>
                          <a:spcPts val="0"/>
                        </a:spcBef>
                        <a:spcAft>
                          <a:spcPts val="0"/>
                        </a:spcAft>
                      </a:pPr>
                      <a:r>
                        <a:rPr lang="en-US" sz="600" b="1">
                          <a:effectLst/>
                          <a:latin typeface="Arial"/>
                          <a:ea typeface="Times New Roman"/>
                        </a:rPr>
                        <a:t>5</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600">
                          <a:effectLst/>
                          <a:latin typeface="Arial"/>
                          <a:ea typeface="Times New Roman"/>
                        </a:rPr>
                        <a:t>Critical</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dirty="0">
                          <a:effectLst/>
                          <a:latin typeface="Arial"/>
                          <a:ea typeface="Times New Roman"/>
                        </a:rPr>
                        <a:t>Unable to achieve any of the primary science missions</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bl>
          </a:graphicData>
        </a:graphic>
      </p:graphicFrame>
      <p:graphicFrame>
        <p:nvGraphicFramePr>
          <p:cNvPr id="11" name="Table 10"/>
          <p:cNvGraphicFramePr>
            <a:graphicFrameLocks noGrp="1"/>
          </p:cNvGraphicFramePr>
          <p:nvPr/>
        </p:nvGraphicFramePr>
        <p:xfrm>
          <a:off x="1460755" y="1855262"/>
          <a:ext cx="3650457" cy="733266"/>
        </p:xfrm>
        <a:graphic>
          <a:graphicData uri="http://schemas.openxmlformats.org/drawingml/2006/table">
            <a:tbl>
              <a:tblPr firstRow="1" firstCol="1" bandRow="1"/>
              <a:tblGrid>
                <a:gridCol w="247022">
                  <a:extLst>
                    <a:ext uri="{9D8B030D-6E8A-4147-A177-3AD203B41FA5}">
                      <a16:colId xmlns:a16="http://schemas.microsoft.com/office/drawing/2014/main" val="20000"/>
                    </a:ext>
                  </a:extLst>
                </a:gridCol>
                <a:gridCol w="660235">
                  <a:extLst>
                    <a:ext uri="{9D8B030D-6E8A-4147-A177-3AD203B41FA5}">
                      <a16:colId xmlns:a16="http://schemas.microsoft.com/office/drawing/2014/main" val="20001"/>
                    </a:ext>
                  </a:extLst>
                </a:gridCol>
                <a:gridCol w="600075">
                  <a:extLst>
                    <a:ext uri="{9D8B030D-6E8A-4147-A177-3AD203B41FA5}">
                      <a16:colId xmlns:a16="http://schemas.microsoft.com/office/drawing/2014/main" val="20002"/>
                    </a:ext>
                  </a:extLst>
                </a:gridCol>
                <a:gridCol w="2143125">
                  <a:extLst>
                    <a:ext uri="{9D8B030D-6E8A-4147-A177-3AD203B41FA5}">
                      <a16:colId xmlns:a16="http://schemas.microsoft.com/office/drawing/2014/main" val="20003"/>
                    </a:ext>
                  </a:extLst>
                </a:gridCol>
              </a:tblGrid>
              <a:tr h="250031">
                <a:tc>
                  <a:txBody>
                    <a:bodyPr/>
                    <a:lstStyle/>
                    <a:p>
                      <a:pPr marL="0" marR="0" algn="ctr">
                        <a:lnSpc>
                          <a:spcPct val="115000"/>
                        </a:lnSpc>
                        <a:spcBef>
                          <a:spcPts val="0"/>
                        </a:spcBef>
                        <a:spcAft>
                          <a:spcPts val="0"/>
                        </a:spcAft>
                      </a:pPr>
                      <a:r>
                        <a:rPr lang="en-US" sz="600" b="1" dirty="0">
                          <a:effectLst/>
                          <a:latin typeface="Arial"/>
                          <a:ea typeface="Times New Roman"/>
                        </a:rPr>
                        <a:t>Pts</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8DB4E2"/>
                    </a:solidFill>
                  </a:tcPr>
                </a:tc>
                <a:tc>
                  <a:txBody>
                    <a:bodyPr/>
                    <a:lstStyle/>
                    <a:p>
                      <a:pPr marL="0" marR="0" algn="ctr">
                        <a:lnSpc>
                          <a:spcPct val="115000"/>
                        </a:lnSpc>
                        <a:spcBef>
                          <a:spcPts val="0"/>
                        </a:spcBef>
                        <a:spcAft>
                          <a:spcPts val="0"/>
                        </a:spcAft>
                      </a:pPr>
                      <a:r>
                        <a:rPr lang="en-US" sz="600" b="1">
                          <a:effectLst/>
                          <a:latin typeface="Arial"/>
                          <a:ea typeface="Times New Roman"/>
                        </a:rPr>
                        <a:t>Likelihood of Occurrence</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8DB4E2"/>
                    </a:solidFill>
                  </a:tcPr>
                </a:tc>
                <a:tc>
                  <a:txBody>
                    <a:bodyPr/>
                    <a:lstStyle/>
                    <a:p>
                      <a:pPr marL="0" marR="0" algn="ctr">
                        <a:lnSpc>
                          <a:spcPct val="115000"/>
                        </a:lnSpc>
                        <a:spcBef>
                          <a:spcPts val="0"/>
                        </a:spcBef>
                        <a:spcAft>
                          <a:spcPts val="0"/>
                        </a:spcAft>
                      </a:pPr>
                      <a:r>
                        <a:rPr lang="en-US" sz="600" b="1">
                          <a:effectLst/>
                          <a:latin typeface="Arial"/>
                          <a:ea typeface="Times New Roman"/>
                        </a:rPr>
                        <a:t>Approximate Probability</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8DB4E2"/>
                    </a:solidFill>
                  </a:tcPr>
                </a:tc>
                <a:tc>
                  <a:txBody>
                    <a:bodyPr/>
                    <a:lstStyle/>
                    <a:p>
                      <a:pPr marL="0" marR="0" algn="ctr">
                        <a:lnSpc>
                          <a:spcPct val="115000"/>
                        </a:lnSpc>
                        <a:spcBef>
                          <a:spcPts val="0"/>
                        </a:spcBef>
                        <a:spcAft>
                          <a:spcPts val="0"/>
                        </a:spcAft>
                      </a:pPr>
                      <a:r>
                        <a:rPr lang="en-US" sz="600" b="1" dirty="0">
                          <a:effectLst/>
                          <a:latin typeface="Arial"/>
                          <a:ea typeface="Times New Roman"/>
                        </a:rPr>
                        <a:t>Description of Probability</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8DB4E2"/>
                    </a:solidFill>
                  </a:tcPr>
                </a:tc>
                <a:extLst>
                  <a:ext uri="{0D108BD9-81ED-4DB2-BD59-A6C34878D82A}">
                    <a16:rowId xmlns:a16="http://schemas.microsoft.com/office/drawing/2014/main" val="10000"/>
                  </a:ext>
                </a:extLst>
              </a:tr>
              <a:tr h="96632">
                <a:tc>
                  <a:txBody>
                    <a:bodyPr/>
                    <a:lstStyle/>
                    <a:p>
                      <a:pPr marL="0" marR="0" algn="ctr">
                        <a:lnSpc>
                          <a:spcPct val="115000"/>
                        </a:lnSpc>
                        <a:spcBef>
                          <a:spcPts val="0"/>
                        </a:spcBef>
                        <a:spcAft>
                          <a:spcPts val="0"/>
                        </a:spcAft>
                      </a:pPr>
                      <a:r>
                        <a:rPr lang="en-US" sz="600" b="1" dirty="0">
                          <a:effectLst/>
                          <a:latin typeface="Arial"/>
                          <a:ea typeface="Times New Roman"/>
                        </a:rPr>
                        <a:t>1</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600">
                          <a:effectLst/>
                          <a:latin typeface="Arial"/>
                          <a:ea typeface="Times New Roman"/>
                        </a:rPr>
                        <a:t>Rare</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600">
                          <a:effectLst/>
                          <a:latin typeface="Arial"/>
                          <a:ea typeface="Times New Roman"/>
                        </a:rPr>
                        <a:t>&lt;1%</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dirty="0">
                          <a:effectLst/>
                          <a:latin typeface="Arial"/>
                          <a:ea typeface="Times New Roman"/>
                        </a:rPr>
                        <a:t>Likelihood of occurrence is not credible</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96632">
                <a:tc>
                  <a:txBody>
                    <a:bodyPr/>
                    <a:lstStyle/>
                    <a:p>
                      <a:pPr marL="0" marR="0" algn="ctr">
                        <a:lnSpc>
                          <a:spcPct val="115000"/>
                        </a:lnSpc>
                        <a:spcBef>
                          <a:spcPts val="0"/>
                        </a:spcBef>
                        <a:spcAft>
                          <a:spcPts val="0"/>
                        </a:spcAft>
                      </a:pPr>
                      <a:r>
                        <a:rPr lang="en-US" sz="600" b="1" dirty="0">
                          <a:effectLst/>
                          <a:latin typeface="Arial"/>
                          <a:ea typeface="Times New Roman"/>
                        </a:rPr>
                        <a:t>2</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600" dirty="0">
                          <a:effectLst/>
                          <a:latin typeface="Arial"/>
                          <a:ea typeface="Times New Roman"/>
                        </a:rPr>
                        <a:t>Unlikely</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600" dirty="0">
                          <a:effectLst/>
                          <a:latin typeface="Arial"/>
                          <a:ea typeface="Times New Roman"/>
                        </a:rPr>
                        <a:t>1-5%</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dirty="0">
                          <a:effectLst/>
                          <a:latin typeface="Arial"/>
                          <a:ea typeface="Times New Roman"/>
                        </a:rPr>
                        <a:t>Not reasonably expected to occur</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96632">
                <a:tc>
                  <a:txBody>
                    <a:bodyPr/>
                    <a:lstStyle/>
                    <a:p>
                      <a:pPr marL="0" marR="0" algn="ctr">
                        <a:lnSpc>
                          <a:spcPct val="115000"/>
                        </a:lnSpc>
                        <a:spcBef>
                          <a:spcPts val="0"/>
                        </a:spcBef>
                        <a:spcAft>
                          <a:spcPts val="0"/>
                        </a:spcAft>
                      </a:pPr>
                      <a:r>
                        <a:rPr lang="en-US" sz="600" b="1">
                          <a:effectLst/>
                          <a:latin typeface="Arial"/>
                          <a:ea typeface="Times New Roman"/>
                        </a:rPr>
                        <a:t>3</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600">
                          <a:effectLst/>
                          <a:latin typeface="Arial"/>
                          <a:ea typeface="Times New Roman"/>
                        </a:rPr>
                        <a:t>Possible</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600" dirty="0">
                          <a:effectLst/>
                          <a:latin typeface="Arial"/>
                          <a:ea typeface="Times New Roman"/>
                        </a:rPr>
                        <a:t>5-25%</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dirty="0">
                          <a:effectLst/>
                          <a:latin typeface="Arial"/>
                          <a:ea typeface="Times New Roman"/>
                        </a:rPr>
                        <a:t>Possible, or difficult to assess the chance of occurrence</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96632">
                <a:tc>
                  <a:txBody>
                    <a:bodyPr/>
                    <a:lstStyle/>
                    <a:p>
                      <a:pPr marL="0" marR="0" algn="ctr">
                        <a:lnSpc>
                          <a:spcPct val="115000"/>
                        </a:lnSpc>
                        <a:spcBef>
                          <a:spcPts val="0"/>
                        </a:spcBef>
                        <a:spcAft>
                          <a:spcPts val="0"/>
                        </a:spcAft>
                      </a:pPr>
                      <a:r>
                        <a:rPr lang="en-US" sz="600" b="1">
                          <a:effectLst/>
                          <a:latin typeface="Arial"/>
                          <a:ea typeface="Times New Roman"/>
                        </a:rPr>
                        <a:t>4</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600">
                          <a:effectLst/>
                          <a:latin typeface="Arial"/>
                          <a:ea typeface="Times New Roman"/>
                        </a:rPr>
                        <a:t>Likely</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600">
                          <a:effectLst/>
                          <a:latin typeface="Arial"/>
                          <a:ea typeface="Times New Roman"/>
                        </a:rPr>
                        <a:t>25-67%</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dirty="0">
                          <a:effectLst/>
                          <a:latin typeface="Arial"/>
                          <a:ea typeface="Times New Roman"/>
                        </a:rPr>
                        <a:t>Very likely that an adverse event will occur</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96632">
                <a:tc>
                  <a:txBody>
                    <a:bodyPr/>
                    <a:lstStyle/>
                    <a:p>
                      <a:pPr marL="0" marR="0" algn="ctr">
                        <a:lnSpc>
                          <a:spcPct val="115000"/>
                        </a:lnSpc>
                        <a:spcBef>
                          <a:spcPts val="0"/>
                        </a:spcBef>
                        <a:spcAft>
                          <a:spcPts val="0"/>
                        </a:spcAft>
                      </a:pPr>
                      <a:r>
                        <a:rPr lang="en-US" sz="600" b="1">
                          <a:effectLst/>
                          <a:latin typeface="Arial"/>
                          <a:ea typeface="Times New Roman"/>
                        </a:rPr>
                        <a:t>5</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600" dirty="0">
                          <a:effectLst/>
                          <a:latin typeface="Arial"/>
                          <a:ea typeface="Times New Roman"/>
                        </a:rPr>
                        <a:t>Highly Probable</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600" dirty="0">
                          <a:effectLst/>
                          <a:latin typeface="Arial"/>
                          <a:ea typeface="Times New Roman"/>
                        </a:rPr>
                        <a:t>&gt;67%</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dirty="0">
                          <a:effectLst/>
                          <a:latin typeface="Arial"/>
                          <a:ea typeface="Times New Roman"/>
                        </a:rPr>
                        <a:t>High probability that an adverse event will come to pass</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13" name="Rectangle 12"/>
          <p:cNvSpPr/>
          <p:nvPr/>
        </p:nvSpPr>
        <p:spPr>
          <a:xfrm>
            <a:off x="1401749" y="1689742"/>
            <a:ext cx="1213794" cy="196208"/>
          </a:xfrm>
          <a:prstGeom prst="rect">
            <a:avLst/>
          </a:prstGeom>
        </p:spPr>
        <p:txBody>
          <a:bodyPr wrap="none">
            <a:spAutoFit/>
          </a:bodyPr>
          <a:lstStyle/>
          <a:p>
            <a:r>
              <a:rPr lang="en-US" sz="675" b="1" dirty="0"/>
              <a:t>Definition of Risk Probability</a:t>
            </a:r>
          </a:p>
        </p:txBody>
      </p:sp>
      <p:sp>
        <p:nvSpPr>
          <p:cNvPr id="14" name="Rectangle 13"/>
          <p:cNvSpPr/>
          <p:nvPr/>
        </p:nvSpPr>
        <p:spPr>
          <a:xfrm>
            <a:off x="1395024" y="2571750"/>
            <a:ext cx="1069524" cy="196208"/>
          </a:xfrm>
          <a:prstGeom prst="rect">
            <a:avLst/>
          </a:prstGeom>
        </p:spPr>
        <p:txBody>
          <a:bodyPr wrap="none">
            <a:spAutoFit/>
          </a:bodyPr>
          <a:lstStyle/>
          <a:p>
            <a:r>
              <a:rPr lang="en-US" sz="675" b="1" dirty="0"/>
              <a:t>Definition of Risk Impact</a:t>
            </a:r>
            <a:endParaRPr lang="en-US" sz="675" b="1" i="1" dirty="0"/>
          </a:p>
        </p:txBody>
      </p:sp>
    </p:spTree>
    <p:extLst>
      <p:ext uri="{BB962C8B-B14F-4D97-AF65-F5344CB8AC3E}">
        <p14:creationId xmlns:p14="http://schemas.microsoft.com/office/powerpoint/2010/main" val="2385891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39"/>
          <p:cNvSpPr>
            <a:spLocks noGrp="1"/>
          </p:cNvSpPr>
          <p:nvPr>
            <p:ph type="title"/>
          </p:nvPr>
        </p:nvSpPr>
        <p:spPr>
          <a:xfrm>
            <a:off x="1066800" y="133350"/>
            <a:ext cx="6324600" cy="417910"/>
          </a:xfrm>
        </p:spPr>
        <p:txBody>
          <a:bodyPr/>
          <a:lstStyle/>
          <a:p>
            <a:r>
              <a:rPr lang="en-US" sz="2200" dirty="0"/>
              <a:t>LSST Camera Project Risk Processes: Risk Registry</a:t>
            </a:r>
          </a:p>
        </p:txBody>
      </p:sp>
      <p:sp>
        <p:nvSpPr>
          <p:cNvPr id="2" name="Content Placeholder 1"/>
          <p:cNvSpPr>
            <a:spLocks noGrp="1"/>
          </p:cNvSpPr>
          <p:nvPr>
            <p:ph type="body" idx="1"/>
          </p:nvPr>
        </p:nvSpPr>
        <p:spPr/>
        <p:txBody>
          <a:bodyPr/>
          <a:lstStyle/>
          <a:p>
            <a:r>
              <a:rPr lang="en-US" sz="1350" kern="0" dirty="0"/>
              <a:t>Risk Registry: Identification, Assessment, Mitigation Planning, Status, and Modeling</a:t>
            </a:r>
          </a:p>
          <a:p>
            <a:r>
              <a:rPr lang="en-US" sz="1350" kern="0" dirty="0"/>
              <a:t>The LSST Camera Risk Registry (LCA-30) is the Project’s risk-tracking repository :</a:t>
            </a:r>
          </a:p>
          <a:p>
            <a:pPr lvl="1"/>
            <a:r>
              <a:rPr lang="en-US" sz="1050" kern="0" dirty="0"/>
              <a:t>Specific discrete risks/opportunities are identified.</a:t>
            </a:r>
          </a:p>
          <a:p>
            <a:pPr lvl="1"/>
            <a:r>
              <a:rPr lang="en-US" sz="1050" kern="0" dirty="0"/>
              <a:t>Qualitative assessment is recorded/tracked for current and post-mitigation (residual) levels.</a:t>
            </a:r>
          </a:p>
          <a:p>
            <a:pPr lvl="1"/>
            <a:r>
              <a:rPr lang="en-US" sz="1050" kern="0" dirty="0"/>
              <a:t>Mitigation planning and status for each identified risk is tracked directly in the Risk Registry.</a:t>
            </a:r>
          </a:p>
          <a:p>
            <a:pPr lvl="1"/>
            <a:r>
              <a:rPr lang="en-US" sz="1050" kern="0" dirty="0">
                <a:solidFill>
                  <a:srgbClr val="00B050"/>
                </a:solidFill>
              </a:rPr>
              <a:t>A transfer column has been added to track whether risk applies to commissioning</a:t>
            </a:r>
          </a:p>
          <a:p>
            <a:pPr lvl="1"/>
            <a:r>
              <a:rPr lang="en-US" sz="1050" kern="0" dirty="0"/>
              <a:t>Registry is fully filter/sortable to aid in tracking / reporting cost and schedule risk drivers and associated mitigations, for all identified risks.</a:t>
            </a:r>
          </a:p>
          <a:p>
            <a:r>
              <a:rPr lang="en-US" sz="1350" kern="0" dirty="0"/>
              <a:t>Quantitative Assessment and Modeling:</a:t>
            </a:r>
          </a:p>
          <a:p>
            <a:pPr lvl="1"/>
            <a:r>
              <a:rPr lang="en-US" sz="1050" kern="0" dirty="0"/>
              <a:t>Potential cost and schedule impact ranges are calculated and tracked in the registry</a:t>
            </a:r>
          </a:p>
          <a:p>
            <a:pPr lvl="1"/>
            <a:r>
              <a:rPr lang="en-US" sz="1050" kern="0" dirty="0"/>
              <a:t>Cost and schedule impact ranges are applied directly to schedule and cost Monte Carlo models to develop discrete risk contingency estimates.  </a:t>
            </a:r>
          </a:p>
          <a:p>
            <a:endParaRPr lang="en-US" sz="15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714" y="3279950"/>
            <a:ext cx="4490111" cy="342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646016"/>
            <a:ext cx="4291001" cy="342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2299" y="4020994"/>
            <a:ext cx="3804289" cy="342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6899" y="4391036"/>
            <a:ext cx="1897074" cy="33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C9E73E57-513E-4351-95C0-31400F04E14C}"/>
              </a:ext>
            </a:extLst>
          </p:cNvPr>
          <p:cNvPicPr>
            <a:picLocks noChangeAspect="1"/>
          </p:cNvPicPr>
          <p:nvPr/>
        </p:nvPicPr>
        <p:blipFill>
          <a:blip r:embed="rId6"/>
          <a:stretch>
            <a:fillRect/>
          </a:stretch>
        </p:blipFill>
        <p:spPr>
          <a:xfrm>
            <a:off x="7696199" y="4020994"/>
            <a:ext cx="477024" cy="473995"/>
          </a:xfrm>
          <a:prstGeom prst="rect">
            <a:avLst/>
          </a:prstGeom>
        </p:spPr>
      </p:pic>
    </p:spTree>
    <p:extLst>
      <p:ext uri="{BB962C8B-B14F-4D97-AF65-F5344CB8AC3E}">
        <p14:creationId xmlns:p14="http://schemas.microsoft.com/office/powerpoint/2010/main" val="3367086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39"/>
          <p:cNvSpPr>
            <a:spLocks noGrp="1"/>
          </p:cNvSpPr>
          <p:nvPr>
            <p:ph type="title"/>
          </p:nvPr>
        </p:nvSpPr>
        <p:spPr>
          <a:xfrm>
            <a:off x="762000" y="133350"/>
            <a:ext cx="6629400" cy="417910"/>
          </a:xfrm>
        </p:spPr>
        <p:txBody>
          <a:bodyPr/>
          <a:lstStyle/>
          <a:p>
            <a:r>
              <a:rPr lang="en-US" sz="2200" dirty="0"/>
              <a:t>LSST Camera Project Risk Processes: Risk Review Board</a:t>
            </a:r>
          </a:p>
        </p:txBody>
      </p:sp>
      <p:sp>
        <p:nvSpPr>
          <p:cNvPr id="2" name="Content Placeholder 1"/>
          <p:cNvSpPr>
            <a:spLocks noGrp="1"/>
          </p:cNvSpPr>
          <p:nvPr>
            <p:ph type="body" idx="1"/>
          </p:nvPr>
        </p:nvSpPr>
        <p:spPr/>
        <p:txBody>
          <a:bodyPr/>
          <a:lstStyle/>
          <a:p>
            <a:pPr lvl="0" eaLnBrk="0" hangingPunct="0">
              <a:buFontTx/>
              <a:buChar char="•"/>
              <a:defRPr/>
            </a:pPr>
            <a:r>
              <a:rPr lang="en-US" sz="1650" dirty="0"/>
              <a:t>Risk registry is updated monthly by Camera sub-system managers prior to the Risk Review Board meeting</a:t>
            </a:r>
          </a:p>
          <a:p>
            <a:pPr lvl="0" eaLnBrk="0" hangingPunct="0">
              <a:buFontTx/>
              <a:buChar char="•"/>
              <a:defRPr/>
            </a:pPr>
            <a:r>
              <a:rPr lang="en-US" sz="1650" dirty="0"/>
              <a:t>The registry changes are consolidated and discussed during the RRB meeting:</a:t>
            </a:r>
          </a:p>
          <a:p>
            <a:pPr marL="600075" lvl="1" indent="-257175" eaLnBrk="0" hangingPunct="0">
              <a:buFontTx/>
              <a:buChar char="•"/>
              <a:defRPr/>
            </a:pPr>
            <a:r>
              <a:rPr lang="en-US" sz="1500" dirty="0"/>
              <a:t>Review top 10/watch list</a:t>
            </a:r>
          </a:p>
          <a:p>
            <a:pPr marL="600075" lvl="1" indent="-257175" eaLnBrk="0" hangingPunct="0">
              <a:buFontTx/>
              <a:buChar char="•"/>
              <a:defRPr/>
            </a:pPr>
            <a:r>
              <a:rPr lang="en-US" sz="1500" dirty="0"/>
              <a:t>Discuss risk / opportunity status</a:t>
            </a:r>
          </a:p>
          <a:p>
            <a:pPr marL="600075" lvl="1" indent="-257175" eaLnBrk="0" hangingPunct="0">
              <a:buFontTx/>
              <a:buChar char="•"/>
              <a:defRPr/>
            </a:pPr>
            <a:r>
              <a:rPr lang="en-US" sz="1500" dirty="0"/>
              <a:t>Review update to risk exposure</a:t>
            </a:r>
          </a:p>
          <a:p>
            <a:pPr marL="600075" lvl="1" indent="-257175" eaLnBrk="0" hangingPunct="0">
              <a:buFontTx/>
              <a:buChar char="•"/>
              <a:defRPr/>
            </a:pPr>
            <a:r>
              <a:rPr lang="en-US" sz="1500" dirty="0"/>
              <a:t>Review proposed new risks/opportunities</a:t>
            </a:r>
          </a:p>
          <a:p>
            <a:pPr marL="600075" lvl="1" indent="-257175" eaLnBrk="0" hangingPunct="0">
              <a:buFontTx/>
              <a:buChar char="•"/>
              <a:defRPr/>
            </a:pPr>
            <a:r>
              <a:rPr lang="en-US" sz="1500" dirty="0"/>
              <a:t>Review risks that are proposed to be completed</a:t>
            </a:r>
          </a:p>
          <a:p>
            <a:pPr marL="600075" lvl="1" indent="-257175" eaLnBrk="0" hangingPunct="0">
              <a:buFontTx/>
              <a:buChar char="•"/>
              <a:defRPr/>
            </a:pPr>
            <a:r>
              <a:rPr lang="en-US" sz="1500" dirty="0"/>
              <a:t>Review unfunded risks for pre-approval to generate a change notice for addition to the baseline via a BCR</a:t>
            </a:r>
          </a:p>
          <a:p>
            <a:pPr marL="600075" lvl="1" indent="-257175" eaLnBrk="0" hangingPunct="0">
              <a:buFontTx/>
              <a:buChar char="•"/>
              <a:defRPr/>
            </a:pPr>
            <a:r>
              <a:rPr lang="en-US" sz="1500" dirty="0"/>
              <a:t>Review risk-related action items</a:t>
            </a:r>
          </a:p>
          <a:p>
            <a:pPr eaLnBrk="0" hangingPunct="0">
              <a:buFontTx/>
              <a:buChar char="•"/>
              <a:defRPr/>
            </a:pPr>
            <a:r>
              <a:rPr lang="en-US" sz="1650" dirty="0"/>
              <a:t>Commissioning risks (while managed by the project) are reviewed as well and project risk reviewed for transfer</a:t>
            </a:r>
          </a:p>
        </p:txBody>
      </p:sp>
    </p:spTree>
    <p:extLst>
      <p:ext uri="{BB962C8B-B14F-4D97-AF65-F5344CB8AC3E}">
        <p14:creationId xmlns:p14="http://schemas.microsoft.com/office/powerpoint/2010/main" val="1583763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39"/>
          <p:cNvSpPr>
            <a:spLocks noGrp="1"/>
          </p:cNvSpPr>
          <p:nvPr>
            <p:ph type="title"/>
          </p:nvPr>
        </p:nvSpPr>
        <p:spPr>
          <a:xfrm>
            <a:off x="838200" y="133350"/>
            <a:ext cx="6553200" cy="417910"/>
          </a:xfrm>
        </p:spPr>
        <p:txBody>
          <a:bodyPr/>
          <a:lstStyle/>
          <a:p>
            <a:r>
              <a:rPr lang="en-US" sz="2200" dirty="0"/>
              <a:t>LSST Camera Project Risk Processes: Risk Review Board</a:t>
            </a:r>
          </a:p>
        </p:txBody>
      </p:sp>
      <p:sp>
        <p:nvSpPr>
          <p:cNvPr id="2" name="Content Placeholder 1"/>
          <p:cNvSpPr>
            <a:spLocks noGrp="1"/>
          </p:cNvSpPr>
          <p:nvPr>
            <p:ph type="body" idx="1"/>
          </p:nvPr>
        </p:nvSpPr>
        <p:spPr>
          <a:xfrm>
            <a:off x="76200" y="685801"/>
            <a:ext cx="8915400" cy="3982640"/>
          </a:xfrm>
        </p:spPr>
        <p:txBody>
          <a:bodyPr/>
          <a:lstStyle/>
          <a:p>
            <a:r>
              <a:rPr lang="en-US" sz="1800" dirty="0"/>
              <a:t>Risk Normalization and Verification:</a:t>
            </a:r>
          </a:p>
          <a:p>
            <a:pPr lvl="1"/>
            <a:r>
              <a:rPr lang="en-US" sz="1800" dirty="0"/>
              <a:t>LSST Director (Steve Kahn): provides senior management insight and supports Observatory-level impact assessments.</a:t>
            </a:r>
          </a:p>
          <a:p>
            <a:pPr lvl="1"/>
            <a:r>
              <a:rPr lang="en-US" sz="1800" dirty="0"/>
              <a:t>Camera Project Manager (Vincent Riot): approves/rejects recommendations of the Board.</a:t>
            </a:r>
          </a:p>
          <a:p>
            <a:pPr lvl="1"/>
            <a:r>
              <a:rPr lang="en-US" sz="1800" dirty="0"/>
              <a:t>Camera Production Manager (Lydia Young): reviews risk assessments for issues on the floor and works with the camera scientist and subsystem managers to provide additional risk information, as needed.</a:t>
            </a:r>
          </a:p>
          <a:p>
            <a:pPr lvl="1"/>
            <a:r>
              <a:rPr lang="en-US" sz="1800" dirty="0"/>
              <a:t>Camera Scientist (Steve Ritz): evaluates impacts to system performance and science requirements.</a:t>
            </a:r>
          </a:p>
          <a:p>
            <a:pPr lvl="1"/>
            <a:r>
              <a:rPr lang="en-US" sz="1800" dirty="0"/>
              <a:t>Camera Subsystem Managers: collect subsystem risks for submission to the risk coordinator. Represent the subsystem in evaluating risk trade-offs, proposing mitigation alternatives and mitigation recommendations.</a:t>
            </a:r>
          </a:p>
          <a:p>
            <a:endParaRPr lang="en-US" sz="1800" dirty="0"/>
          </a:p>
        </p:txBody>
      </p:sp>
    </p:spTree>
    <p:extLst>
      <p:ext uri="{BB962C8B-B14F-4D97-AF65-F5344CB8AC3E}">
        <p14:creationId xmlns:p14="http://schemas.microsoft.com/office/powerpoint/2010/main" val="2483786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39"/>
          <p:cNvSpPr>
            <a:spLocks noGrp="1"/>
          </p:cNvSpPr>
          <p:nvPr>
            <p:ph type="title"/>
          </p:nvPr>
        </p:nvSpPr>
        <p:spPr>
          <a:xfrm>
            <a:off x="685800" y="133350"/>
            <a:ext cx="6934200" cy="417910"/>
          </a:xfrm>
        </p:spPr>
        <p:txBody>
          <a:bodyPr/>
          <a:lstStyle/>
          <a:p>
            <a:r>
              <a:rPr lang="en-US" sz="2200" dirty="0"/>
              <a:t>LSST Camera Project Risk Processes: Risk Review Board</a:t>
            </a:r>
          </a:p>
        </p:txBody>
      </p:sp>
      <p:sp>
        <p:nvSpPr>
          <p:cNvPr id="2" name="Content Placeholder 1"/>
          <p:cNvSpPr>
            <a:spLocks noGrp="1"/>
          </p:cNvSpPr>
          <p:nvPr>
            <p:ph type="body" idx="1"/>
          </p:nvPr>
        </p:nvSpPr>
        <p:spPr/>
        <p:txBody>
          <a:bodyPr/>
          <a:lstStyle/>
          <a:p>
            <a:r>
              <a:rPr lang="en-US" dirty="0"/>
              <a:t>Risk Process and Tracking:</a:t>
            </a:r>
          </a:p>
          <a:p>
            <a:pPr lvl="1"/>
            <a:r>
              <a:rPr lang="en-US" dirty="0"/>
              <a:t>Camera Project Risk Manager (Karl Flick): assists in the execution, technical oversight and coordination of risk management activities.</a:t>
            </a:r>
          </a:p>
          <a:p>
            <a:pPr lvl="1"/>
            <a:r>
              <a:rPr lang="en-US" dirty="0"/>
              <a:t>Camera Project Manager (Vincent Riot): maintains up-to-date Risk Registry and action items for the RRB, tracks changes, and records RRB decisions.</a:t>
            </a:r>
          </a:p>
          <a:p>
            <a:pPr lvl="1"/>
            <a:r>
              <a:rPr lang="en-US" dirty="0"/>
              <a:t>Project Administration PMCS (Craig Brackett): oversees risk and mitigation schedule impact.</a:t>
            </a:r>
          </a:p>
          <a:p>
            <a:endParaRPr lang="en-US" dirty="0"/>
          </a:p>
        </p:txBody>
      </p:sp>
    </p:spTree>
    <p:extLst>
      <p:ext uri="{BB962C8B-B14F-4D97-AF65-F5344CB8AC3E}">
        <p14:creationId xmlns:p14="http://schemas.microsoft.com/office/powerpoint/2010/main" val="3675015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39"/>
          <p:cNvSpPr>
            <a:spLocks noGrp="1"/>
          </p:cNvSpPr>
          <p:nvPr>
            <p:ph type="title"/>
          </p:nvPr>
        </p:nvSpPr>
        <p:spPr>
          <a:xfrm>
            <a:off x="685800" y="133350"/>
            <a:ext cx="6934200" cy="417910"/>
          </a:xfrm>
        </p:spPr>
        <p:txBody>
          <a:bodyPr/>
          <a:lstStyle/>
          <a:p>
            <a:r>
              <a:rPr lang="en-US" sz="2200" dirty="0"/>
              <a:t>LSST Camera Project Risk Processes: Risk Review Board</a:t>
            </a:r>
          </a:p>
        </p:txBody>
      </p:sp>
      <p:sp>
        <p:nvSpPr>
          <p:cNvPr id="2" name="Content Placeholder 1"/>
          <p:cNvSpPr>
            <a:spLocks noGrp="1"/>
          </p:cNvSpPr>
          <p:nvPr>
            <p:ph type="body" idx="1"/>
          </p:nvPr>
        </p:nvSpPr>
        <p:spPr/>
        <p:txBody>
          <a:bodyPr/>
          <a:lstStyle/>
          <a:p>
            <a:r>
              <a:rPr lang="en-US" dirty="0"/>
              <a:t>Risk Identification, Assessment, Mitigation:</a:t>
            </a:r>
          </a:p>
          <a:p>
            <a:pPr lvl="1"/>
            <a:r>
              <a:rPr lang="en-US" dirty="0"/>
              <a:t>Performance and Safety Assurance Manager (J. Kenny), Chief Electrical Engineer (Gunther Haller), Chief Mechanical Engineer (Martin Nordby), Computing Coordinator (Richard Dubois):</a:t>
            </a:r>
          </a:p>
          <a:p>
            <a:pPr lvl="2"/>
            <a:r>
              <a:rPr lang="en-US" dirty="0"/>
              <a:t>Assess risks associated with safety and process control issues and evaluate reliability studies in light of identified risks</a:t>
            </a:r>
          </a:p>
          <a:p>
            <a:pPr lvl="1"/>
            <a:r>
              <a:rPr lang="en-US" dirty="0"/>
              <a:t>Subsystem Managers: collect subsystem risks for submission to the risk registry. Represents the subsystem in evaluating risk trade-offs, proposing mitigation alternatives and mitigation recommendations.</a:t>
            </a:r>
          </a:p>
        </p:txBody>
      </p:sp>
    </p:spTree>
    <p:extLst>
      <p:ext uri="{BB962C8B-B14F-4D97-AF65-F5344CB8AC3E}">
        <p14:creationId xmlns:p14="http://schemas.microsoft.com/office/powerpoint/2010/main" val="806995160"/>
      </p:ext>
    </p:extLst>
  </p:cSld>
  <p:clrMapOvr>
    <a:masterClrMapping/>
  </p:clrMapOvr>
</p:sld>
</file>

<file path=ppt/theme/theme1.xml><?xml version="1.0" encoding="utf-8"?>
<a:theme xmlns:a="http://schemas.openxmlformats.org/drawingml/2006/main" name="Legacy 169 JSR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7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cap="rnd">
          <a:solidFill>
            <a:schemeClr val="accent2">
              <a:lumMod val="75000"/>
            </a:schemeClr>
          </a:solidFill>
          <a:prstDash val="solid"/>
          <a:headEnd type="none"/>
          <a:tailEnd type="triangle" w="lg" len="lg"/>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Document-25506 (5)</Template>
  <TotalTime>548</TotalTime>
  <Words>2569</Words>
  <Application>Microsoft Office PowerPoint</Application>
  <PresentationFormat>On-screen Show (16:9)</PresentationFormat>
  <Paragraphs>467</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Lucida Grande</vt:lpstr>
      <vt:lpstr>Times New Roman</vt:lpstr>
      <vt:lpstr>Wingdings</vt:lpstr>
      <vt:lpstr>Legacy 169 JSR2017</vt:lpstr>
      <vt:lpstr>Camera Risk and Opportunity Management  Vincent Riot LSST Camera Project Manager Karl Flick LSST Camera Risk Manager  NSF/DOE Joint Status Review August 28, 2019</vt:lpstr>
      <vt:lpstr>Outline</vt:lpstr>
      <vt:lpstr>LSST Camera Project Risk Processes: Risk Documents</vt:lpstr>
      <vt:lpstr>Definition of Risk and Risk Analysis for normalization</vt:lpstr>
      <vt:lpstr>LSST Camera Project Risk Processes: Risk Registry</vt:lpstr>
      <vt:lpstr>LSST Camera Project Risk Processes: Risk Review Board</vt:lpstr>
      <vt:lpstr>LSST Camera Project Risk Processes: Risk Review Board</vt:lpstr>
      <vt:lpstr>LSST Camera Project Risk Processes: Risk Review Board</vt:lpstr>
      <vt:lpstr>LSST Camera Project Risk Processes: Risk Review Board</vt:lpstr>
      <vt:lpstr>LSST Camera Project Risk Processes: Risk Review Board</vt:lpstr>
      <vt:lpstr>LSST Camera Project Risk: Current Risk Statistics</vt:lpstr>
      <vt:lpstr>LSST Camera Project Risk: Risk evolution</vt:lpstr>
      <vt:lpstr>Camera top 10 risks as of May 2019</vt:lpstr>
      <vt:lpstr>LSST Camera Project Risk: Risk / Opportunity Impact Model</vt:lpstr>
      <vt:lpstr>LSST Camera Project Risk: Cost Impact Model</vt:lpstr>
      <vt:lpstr>LSST Camera Project Risk: Cost Impact Model with time</vt:lpstr>
      <vt:lpstr>LSST Camera Project Risk: Cost Sensitivity</vt:lpstr>
      <vt:lpstr>LSST Camera Project Risk: Schedule Impact Model</vt:lpstr>
      <vt:lpstr>LSST Camera Project Risk: Schedule Sensitivity</vt:lpstr>
      <vt:lpstr>LSST Camera Project Risk: Summary</vt:lpstr>
      <vt:lpstr>Commissioning Risk Management</vt:lpstr>
      <vt:lpstr>DOE Commissioning top 10 risks</vt:lpstr>
      <vt:lpstr>DOE funded commissioning top probability weighted cost risks</vt:lpstr>
      <vt:lpstr>LSST DOE Commissioning Risk: 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Name of Presenter Title of Presenter &amp; Affiliation  NSF/DOE Joint Status Review Date in long format</dc:title>
  <dc:creator>Ranpal Gill</dc:creator>
  <cp:lastModifiedBy>Riot, Vincent J.</cp:lastModifiedBy>
  <cp:revision>15</cp:revision>
  <dcterms:created xsi:type="dcterms:W3CDTF">2018-04-26T20:33:17Z</dcterms:created>
  <dcterms:modified xsi:type="dcterms:W3CDTF">2019-07-18T00:28:42Z</dcterms:modified>
</cp:coreProperties>
</file>