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265" r:id="rId2"/>
    <p:sldId id="756" r:id="rId3"/>
    <p:sldId id="340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94660"/>
  </p:normalViewPr>
  <p:slideViewPr>
    <p:cSldViewPr>
      <p:cViewPr>
        <p:scale>
          <a:sx n="96" d="100"/>
          <a:sy n="96" d="100"/>
        </p:scale>
        <p:origin x="66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April, 2018 – March Data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53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Camera responses to 2</a:t>
            </a:r>
            <a:r>
              <a:rPr lang="en-US" baseline="30000" dirty="0"/>
              <a:t>nd</a:t>
            </a:r>
            <a:r>
              <a:rPr lang="en-US" dirty="0"/>
              <a:t> day questions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NSF/DOE Joint Director’s Review</a:t>
            </a:r>
            <a:br>
              <a:rPr lang="en-US" dirty="0"/>
            </a:br>
            <a:r>
              <a:rPr lang="en-US" dirty="0"/>
              <a:t>August 7,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9CDDC9-1344-43D5-B753-D80B933B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3350"/>
            <a:ext cx="6324600" cy="417910"/>
          </a:xfrm>
        </p:spPr>
        <p:txBody>
          <a:bodyPr/>
          <a:lstStyle/>
          <a:p>
            <a:r>
              <a:rPr lang="en-US" dirty="0"/>
              <a:t>Remaining 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A79FA4-5954-4DC7-AEDF-C5D689C1E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38528"/>
              </p:ext>
            </p:extLst>
          </p:nvPr>
        </p:nvGraphicFramePr>
        <p:xfrm>
          <a:off x="457200" y="666750"/>
          <a:ext cx="8153400" cy="41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239">
                  <a:extLst>
                    <a:ext uri="{9D8B030D-6E8A-4147-A177-3AD203B41FA5}">
                      <a16:colId xmlns:a16="http://schemas.microsoft.com/office/drawing/2014/main" val="3954373528"/>
                    </a:ext>
                  </a:extLst>
                </a:gridCol>
                <a:gridCol w="965872">
                  <a:extLst>
                    <a:ext uri="{9D8B030D-6E8A-4147-A177-3AD203B41FA5}">
                      <a16:colId xmlns:a16="http://schemas.microsoft.com/office/drawing/2014/main" val="3987302676"/>
                    </a:ext>
                  </a:extLst>
                </a:gridCol>
                <a:gridCol w="965872">
                  <a:extLst>
                    <a:ext uri="{9D8B030D-6E8A-4147-A177-3AD203B41FA5}">
                      <a16:colId xmlns:a16="http://schemas.microsoft.com/office/drawing/2014/main" val="1058394342"/>
                    </a:ext>
                  </a:extLst>
                </a:gridCol>
                <a:gridCol w="965872">
                  <a:extLst>
                    <a:ext uri="{9D8B030D-6E8A-4147-A177-3AD203B41FA5}">
                      <a16:colId xmlns:a16="http://schemas.microsoft.com/office/drawing/2014/main" val="643770228"/>
                    </a:ext>
                  </a:extLst>
                </a:gridCol>
                <a:gridCol w="965872">
                  <a:extLst>
                    <a:ext uri="{9D8B030D-6E8A-4147-A177-3AD203B41FA5}">
                      <a16:colId xmlns:a16="http://schemas.microsoft.com/office/drawing/2014/main" val="4062529134"/>
                    </a:ext>
                  </a:extLst>
                </a:gridCol>
                <a:gridCol w="1270673">
                  <a:extLst>
                    <a:ext uri="{9D8B030D-6E8A-4147-A177-3AD203B41FA5}">
                      <a16:colId xmlns:a16="http://schemas.microsoft.com/office/drawing/2014/main" val="655581071"/>
                    </a:ext>
                  </a:extLst>
                </a:gridCol>
              </a:tblGrid>
              <a:tr h="5295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WBS (L2,L3)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Number of Control Accounts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Closed Control Accounts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Delivery as of July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ETC (May19)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FTE year for ETC (May19)</a:t>
                      </a:r>
                    </a:p>
                  </a:txBody>
                  <a:tcPr marL="7144" marR="7144" marT="7144" marB="34290" anchor="ctr"/>
                </a:tc>
                <a:extLst>
                  <a:ext uri="{0D108BD9-81ED-4DB2-BD59-A6C34878D82A}">
                    <a16:rowId xmlns:a16="http://schemas.microsoft.com/office/drawing/2014/main" val="2488407309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3.01 Management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2718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 Systems Integration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932431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3.03 Science Sensors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263322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3.04.01 Science Raft Systems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0458589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3.04.02 Corner Raft Systems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659122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3.05 Optics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054084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3.06.01 Camera Body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230437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3.06.02 Shutter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121600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3.06.04 Cryostat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7695339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3.06.05 Utility Trunk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012568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3.07.01 Control System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645345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3.07.02 Data Acq Sys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9954763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3.07.03 Aux Elec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8826995"/>
                  </a:ext>
                </a:extLst>
              </a:tr>
              <a:tr h="340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 Integration and Test </a:t>
                      </a:r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(3.08.06 </a:t>
                      </a:r>
                      <a:r>
                        <a:rPr lang="en-US" sz="12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ComCam</a:t>
                      </a:r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ComCam</a:t>
                      </a: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+mn-cs"/>
                        </a:rPr>
                        <a:t> Complete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262843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 </a:t>
                      </a:r>
                    </a:p>
                  </a:txBody>
                  <a:tcPr marL="7144" marR="7144" marT="7144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Microsoft Sans Serif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198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30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1791B2-C2D1-4206-8EFF-C0D1BB37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458" y="133350"/>
            <a:ext cx="5801916" cy="417910"/>
          </a:xfrm>
        </p:spPr>
        <p:txBody>
          <a:bodyPr/>
          <a:lstStyle/>
          <a:p>
            <a:r>
              <a:rPr lang="en-US" sz="1800" dirty="0"/>
              <a:t>There are no single procurements larger than $50K remaining to be awarded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E24BC1-E5B0-4338-970E-4B99C04D3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52580"/>
              </p:ext>
            </p:extLst>
          </p:nvPr>
        </p:nvGraphicFramePr>
        <p:xfrm>
          <a:off x="1295400" y="819150"/>
          <a:ext cx="6343650" cy="328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06565068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946868382"/>
                    </a:ext>
                  </a:extLst>
                </a:gridCol>
                <a:gridCol w="781863">
                  <a:extLst>
                    <a:ext uri="{9D8B030D-6E8A-4147-A177-3AD203B41FA5}">
                      <a16:colId xmlns:a16="http://schemas.microsoft.com/office/drawing/2014/main" val="3974026255"/>
                    </a:ext>
                  </a:extLst>
                </a:gridCol>
                <a:gridCol w="977629">
                  <a:extLst>
                    <a:ext uri="{9D8B030D-6E8A-4147-A177-3AD203B41FA5}">
                      <a16:colId xmlns:a16="http://schemas.microsoft.com/office/drawing/2014/main" val="3909184919"/>
                    </a:ext>
                  </a:extLst>
                </a:gridCol>
                <a:gridCol w="977629">
                  <a:extLst>
                    <a:ext uri="{9D8B030D-6E8A-4147-A177-3AD203B41FA5}">
                      <a16:colId xmlns:a16="http://schemas.microsoft.com/office/drawing/2014/main" val="1957522910"/>
                    </a:ext>
                  </a:extLst>
                </a:gridCol>
                <a:gridCol w="977629">
                  <a:extLst>
                    <a:ext uri="{9D8B030D-6E8A-4147-A177-3AD203B41FA5}">
                      <a16:colId xmlns:a16="http://schemas.microsoft.com/office/drawing/2014/main" val="418238175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WBS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Total procurement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% Completed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%</a:t>
                      </a:r>
                    </a:p>
                    <a:p>
                      <a:r>
                        <a:rPr lang="en-US" sz="1100" dirty="0"/>
                        <a:t>Awarded in progress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% Not awarded but locked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% Not awarded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2232896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3.03 Science Sensors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$25,338K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4325205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3.04.01 Science Raft Systems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$4,549K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0601952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3.04.02 Corner Raft Systems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$3,096K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3388090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3.05 Optics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$19,439K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448322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3.06.01 Camera Body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$555K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465490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3.06.02 Shutter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$848K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839687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3.06.04 Cryostat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$6,028K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0873591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3.06.05 Utility Trunk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58092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3.07.01 Control System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$576K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8820781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3.07.02 Data Acq Sys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$1,515K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873244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3.07.03 Aux Elec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$515K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3611154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3.08 Integration and Test</a:t>
                      </a:r>
                    </a:p>
                  </a:txBody>
                  <a:tcPr marL="7144" marR="7144" marT="7144" marB="3429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$2,901K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992050"/>
                  </a:ext>
                </a:extLst>
              </a:tr>
              <a:tr h="2014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(as of May 2019)</a:t>
                      </a:r>
                    </a:p>
                  </a:txBody>
                  <a:tcPr marL="7144" marR="7144" marT="7144" marB="3429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$65,525K 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94.3%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374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5FF00-4486-4CC8-ABFD-35051A081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00363"/>
              </p:ext>
            </p:extLst>
          </p:nvPr>
        </p:nvGraphicFramePr>
        <p:xfrm>
          <a:off x="1295401" y="4383009"/>
          <a:ext cx="6343650" cy="20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13466773"/>
                    </a:ext>
                  </a:extLst>
                </a:gridCol>
                <a:gridCol w="781863">
                  <a:extLst>
                    <a:ext uri="{9D8B030D-6E8A-4147-A177-3AD203B41FA5}">
                      <a16:colId xmlns:a16="http://schemas.microsoft.com/office/drawing/2014/main" val="364219967"/>
                    </a:ext>
                  </a:extLst>
                </a:gridCol>
                <a:gridCol w="977629">
                  <a:extLst>
                    <a:ext uri="{9D8B030D-6E8A-4147-A177-3AD203B41FA5}">
                      <a16:colId xmlns:a16="http://schemas.microsoft.com/office/drawing/2014/main" val="1908451249"/>
                    </a:ext>
                  </a:extLst>
                </a:gridCol>
                <a:gridCol w="977629">
                  <a:extLst>
                    <a:ext uri="{9D8B030D-6E8A-4147-A177-3AD203B41FA5}">
                      <a16:colId xmlns:a16="http://schemas.microsoft.com/office/drawing/2014/main" val="303298377"/>
                    </a:ext>
                  </a:extLst>
                </a:gridCol>
                <a:gridCol w="977629">
                  <a:extLst>
                    <a:ext uri="{9D8B030D-6E8A-4147-A177-3AD203B41FA5}">
                      <a16:colId xmlns:a16="http://schemas.microsoft.com/office/drawing/2014/main" val="2571097161"/>
                    </a:ext>
                  </a:extLst>
                </a:gridCol>
              </a:tblGrid>
              <a:tr h="16739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(as of May 2018)</a:t>
                      </a:r>
                    </a:p>
                  </a:txBody>
                  <a:tcPr marL="7144" marR="7144" marT="7144" marB="3429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3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4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2705</TotalTime>
  <Words>383</Words>
  <Application>Microsoft Office PowerPoint</Application>
  <PresentationFormat>On-screen Show (16:9)</PresentationFormat>
  <Paragraphs>179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Lucida Grande</vt:lpstr>
      <vt:lpstr>Microsoft Sans Serif</vt:lpstr>
      <vt:lpstr>Legacy 169 JSR2017</vt:lpstr>
      <vt:lpstr>Camera responses to 2nd day questions  NSF/DOE Joint Director’s Review August 7, 2019</vt:lpstr>
      <vt:lpstr>Remaining work</vt:lpstr>
      <vt:lpstr>There are no single procurements larger than $50K remaining to be awarded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Riot, Vincent J.</cp:lastModifiedBy>
  <cp:revision>114</cp:revision>
  <dcterms:created xsi:type="dcterms:W3CDTF">2018-04-26T20:33:17Z</dcterms:created>
  <dcterms:modified xsi:type="dcterms:W3CDTF">2019-08-08T15:41:01Z</dcterms:modified>
</cp:coreProperties>
</file>