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3"/>
  </p:notesMasterIdLst>
  <p:sldIdLst>
    <p:sldId id="265" r:id="rId2"/>
    <p:sldId id="266" r:id="rId3"/>
    <p:sldId id="805" r:id="rId4"/>
    <p:sldId id="809" r:id="rId5"/>
    <p:sldId id="810" r:id="rId6"/>
    <p:sldId id="580" r:id="rId7"/>
    <p:sldId id="811" r:id="rId8"/>
    <p:sldId id="813" r:id="rId9"/>
    <p:sldId id="320" r:id="rId10"/>
    <p:sldId id="812" r:id="rId11"/>
    <p:sldId id="579"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09" autoAdjust="0"/>
    <p:restoredTop sz="94668"/>
  </p:normalViewPr>
  <p:slideViewPr>
    <p:cSldViewPr>
      <p:cViewPr varScale="1">
        <p:scale>
          <a:sx n="47" d="100"/>
          <a:sy n="47" d="100"/>
        </p:scale>
        <p:origin x="212" y="2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251CE6-D8FA-8B4F-9171-0E74411A18AB}" type="datetimeFigureOut">
              <a:rPr lang="en-US" smtClean="0"/>
              <a:t>8/7/2019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1797BD-0351-BA47-94F8-DCB2E288DF17}" type="slidenum">
              <a:rPr lang="en-US" smtClean="0"/>
              <a:t>‹#›</a:t>
            </a:fld>
            <a:endParaRPr lang="en-US"/>
          </a:p>
        </p:txBody>
      </p:sp>
    </p:spTree>
    <p:extLst>
      <p:ext uri="{BB962C8B-B14F-4D97-AF65-F5344CB8AC3E}">
        <p14:creationId xmlns:p14="http://schemas.microsoft.com/office/powerpoint/2010/main" val="13732247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Main Title Layout">
    <p:spTree>
      <p:nvGrpSpPr>
        <p:cNvPr id="1" name=""/>
        <p:cNvGrpSpPr/>
        <p:nvPr/>
      </p:nvGrpSpPr>
      <p:grpSpPr>
        <a:xfrm>
          <a:off x="0" y="0"/>
          <a:ext cx="0" cy="0"/>
          <a:chOff x="0" y="0"/>
          <a:chExt cx="0" cy="0"/>
        </a:xfrm>
      </p:grpSpPr>
      <p:pic>
        <p:nvPicPr>
          <p:cNvPr id="9" name="Picture 8" descr="Tele11-2012.jpg"/>
          <p:cNvPicPr>
            <a:picLocks noChangeAspect="1"/>
          </p:cNvPicPr>
          <p:nvPr userDrawn="1"/>
        </p:nvPicPr>
        <p:blipFill>
          <a:blip r:embed="rId2"/>
          <a:stretch>
            <a:fillRect/>
          </a:stretch>
        </p:blipFill>
        <p:spPr>
          <a:xfrm>
            <a:off x="0" y="0"/>
            <a:ext cx="9144000" cy="5143500"/>
          </a:xfrm>
          <a:prstGeom prst="rect">
            <a:avLst/>
          </a:prstGeom>
        </p:spPr>
      </p:pic>
      <p:sp>
        <p:nvSpPr>
          <p:cNvPr id="4" name="Title 1"/>
          <p:cNvSpPr>
            <a:spLocks noGrp="1"/>
          </p:cNvSpPr>
          <p:nvPr>
            <p:ph type="ctrTitle"/>
          </p:nvPr>
        </p:nvSpPr>
        <p:spPr>
          <a:xfrm>
            <a:off x="685800" y="886327"/>
            <a:ext cx="7772400" cy="2334872"/>
          </a:xfrm>
        </p:spPr>
        <p:txBody>
          <a:bodyPr/>
          <a:lstStyle>
            <a:lvl1pPr algn="r">
              <a:defRPr b="1">
                <a:solidFill>
                  <a:schemeClr val="tx2"/>
                </a:solidFill>
              </a:defRPr>
            </a:lvl1pPr>
          </a:lstStyle>
          <a:p>
            <a:r>
              <a:rPr lang="en-US"/>
              <a:t>Click to edit Master title style</a:t>
            </a:r>
            <a:endParaRPr lang="en-US" dirty="0"/>
          </a:p>
        </p:txBody>
      </p:sp>
      <p:sp>
        <p:nvSpPr>
          <p:cNvPr id="6" name="TextBox 5"/>
          <p:cNvSpPr txBox="1"/>
          <p:nvPr/>
        </p:nvSpPr>
        <p:spPr>
          <a:xfrm>
            <a:off x="457200" y="4877860"/>
            <a:ext cx="8229600" cy="246221"/>
          </a:xfrm>
          <a:prstGeom prst="rect">
            <a:avLst/>
          </a:prstGeom>
          <a:noFill/>
        </p:spPr>
        <p:txBody>
          <a:bodyPr>
            <a:spAutoFit/>
          </a:bodyPr>
          <a:lstStyle/>
          <a:p>
            <a:pPr algn="ctr">
              <a:defRPr/>
            </a:pPr>
            <a:r>
              <a:rPr lang="en-US" sz="1000" dirty="0">
                <a:solidFill>
                  <a:schemeClr val="bg1"/>
                </a:solidFill>
                <a:latin typeface="Calibri" charset="0"/>
              </a:rPr>
              <a:t>Joint Status Review • Tucson • </a:t>
            </a:r>
            <a:r>
              <a:rPr lang="en-US" sz="1000" baseline="0" dirty="0">
                <a:solidFill>
                  <a:schemeClr val="bg1"/>
                </a:solidFill>
                <a:latin typeface="Calibri" charset="0"/>
              </a:rPr>
              <a:t>August 27th – 30th</a:t>
            </a:r>
            <a:endParaRPr lang="en-US" sz="1000" dirty="0">
              <a:solidFill>
                <a:schemeClr val="bg1"/>
              </a:solidFill>
              <a:latin typeface="Calibri" charset="0"/>
            </a:endParaRPr>
          </a:p>
        </p:txBody>
      </p:sp>
      <p:pic>
        <p:nvPicPr>
          <p:cNvPr id="7" name="Picture 10" descr="LogoW-ShadowTransBack.png"/>
          <p:cNvPicPr>
            <a:picLocks noChangeAspect="1"/>
          </p:cNvPicPr>
          <p:nvPr userDrawn="1"/>
        </p:nvPicPr>
        <p:blipFill>
          <a:blip r:embed="rId3"/>
          <a:stretch>
            <a:fillRect/>
          </a:stretch>
        </p:blipFill>
        <p:spPr bwMode="auto">
          <a:xfrm>
            <a:off x="7354214" y="-19050"/>
            <a:ext cx="1484986" cy="836371"/>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Layout">
    <p:spTree>
      <p:nvGrpSpPr>
        <p:cNvPr id="1" name=""/>
        <p:cNvGrpSpPr/>
        <p:nvPr/>
      </p:nvGrpSpPr>
      <p:grpSpPr>
        <a:xfrm>
          <a:off x="0" y="0"/>
          <a:ext cx="0" cy="0"/>
          <a:chOff x="0" y="0"/>
          <a:chExt cx="0" cy="0"/>
        </a:xfrm>
      </p:grpSpPr>
      <p:cxnSp>
        <p:nvCxnSpPr>
          <p:cNvPr id="8" name="Straight Connector 7"/>
          <p:cNvCxnSpPr>
            <a:cxnSpLocks noChangeShapeType="1"/>
          </p:cNvCxnSpPr>
          <p:nvPr/>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3" name="Title 1"/>
          <p:cNvSpPr>
            <a:spLocks noGrp="1"/>
          </p:cNvSpPr>
          <p:nvPr>
            <p:ph type="title"/>
          </p:nvPr>
        </p:nvSpPr>
        <p:spPr>
          <a:xfrm>
            <a:off x="1733550" y="133350"/>
            <a:ext cx="5676900" cy="417910"/>
          </a:xfrm>
        </p:spPr>
        <p:txBody>
          <a:bodyPr/>
          <a:lstStyle/>
          <a:p>
            <a:r>
              <a:rPr lang="en-US"/>
              <a:t>Click to edit Master title style</a:t>
            </a:r>
          </a:p>
        </p:txBody>
      </p:sp>
      <p:pic>
        <p:nvPicPr>
          <p:cNvPr id="14" name="Picture 10"/>
          <p:cNvPicPr>
            <a:picLocks noChangeAspect="1"/>
          </p:cNvPicPr>
          <p:nvPr userDrawn="1"/>
        </p:nvPicPr>
        <p:blipFill>
          <a:blip r:embed="rId3" cstate="print"/>
          <a:stretch>
            <a:fillRect/>
          </a:stretch>
        </p:blipFill>
        <p:spPr bwMode="auto">
          <a:xfrm>
            <a:off x="152400" y="67516"/>
            <a:ext cx="810260" cy="625856"/>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Layout">
    <p:spTree>
      <p:nvGrpSpPr>
        <p:cNvPr id="1" name=""/>
        <p:cNvGrpSpPr/>
        <p:nvPr/>
      </p:nvGrpSpPr>
      <p:grpSpPr>
        <a:xfrm>
          <a:off x="0" y="0"/>
          <a:ext cx="0" cy="0"/>
          <a:chOff x="0" y="0"/>
          <a:chExt cx="0" cy="0"/>
        </a:xfrm>
      </p:grpSpPr>
      <p:grpSp>
        <p:nvGrpSpPr>
          <p:cNvPr id="7" name="Group 6"/>
          <p:cNvGrpSpPr/>
          <p:nvPr userDrawn="1"/>
        </p:nvGrpSpPr>
        <p:grpSpPr>
          <a:xfrm>
            <a:off x="66676" y="-19050"/>
            <a:ext cx="9028113" cy="836371"/>
            <a:chOff x="66676" y="-19050"/>
            <a:chExt cx="9028113" cy="836371"/>
          </a:xfrm>
        </p:grpSpPr>
        <p:pic>
          <p:nvPicPr>
            <p:cNvPr id="8"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9" name="Straight Connector 8"/>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0" name="Title 1"/>
          <p:cNvSpPr>
            <a:spLocks noGrp="1"/>
          </p:cNvSpPr>
          <p:nvPr>
            <p:ph type="title"/>
          </p:nvPr>
        </p:nvSpPr>
        <p:spPr>
          <a:xfrm>
            <a:off x="1790700" y="133350"/>
            <a:ext cx="5562600" cy="417910"/>
          </a:xfrm>
        </p:spPr>
        <p:txBody>
          <a:bodyPr/>
          <a:lstStyle/>
          <a:p>
            <a:r>
              <a:rPr lang="en-US"/>
              <a:t>Click to edit Master title style</a:t>
            </a:r>
          </a:p>
        </p:txBody>
      </p:sp>
      <p:pic>
        <p:nvPicPr>
          <p:cNvPr id="11" name="Picture 10"/>
          <p:cNvPicPr>
            <a:picLocks noChangeAspect="1"/>
          </p:cNvPicPr>
          <p:nvPr userDrawn="1"/>
        </p:nvPicPr>
        <p:blipFill>
          <a:blip r:embed="rId3"/>
          <a:stretch>
            <a:fillRect/>
          </a:stretch>
        </p:blipFill>
        <p:spPr bwMode="auto">
          <a:xfrm>
            <a:off x="304800" y="82296"/>
            <a:ext cx="1295400" cy="427482"/>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Layout">
    <p:spTree>
      <p:nvGrpSpPr>
        <p:cNvPr id="1" name=""/>
        <p:cNvGrpSpPr/>
        <p:nvPr/>
      </p:nvGrpSpPr>
      <p:grpSpPr>
        <a:xfrm>
          <a:off x="0" y="0"/>
          <a:ext cx="0" cy="0"/>
          <a:chOff x="0" y="0"/>
          <a:chExt cx="0" cy="0"/>
        </a:xfrm>
      </p:grpSpPr>
      <p:grpSp>
        <p:nvGrpSpPr>
          <p:cNvPr id="7" name="Group 6"/>
          <p:cNvGrpSpPr/>
          <p:nvPr userDrawn="1"/>
        </p:nvGrpSpPr>
        <p:grpSpPr>
          <a:xfrm>
            <a:off x="66676" y="-19050"/>
            <a:ext cx="9028113" cy="836371"/>
            <a:chOff x="66676" y="-19050"/>
            <a:chExt cx="9028113" cy="836371"/>
          </a:xfrm>
        </p:grpSpPr>
        <p:pic>
          <p:nvPicPr>
            <p:cNvPr id="8"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9" name="Straight Connector 8"/>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0" name="Picture 10"/>
          <p:cNvPicPr>
            <a:picLocks noChangeAspect="1"/>
          </p:cNvPicPr>
          <p:nvPr userDrawn="1"/>
        </p:nvPicPr>
        <p:blipFill>
          <a:blip r:embed="rId3"/>
          <a:stretch>
            <a:fillRect/>
          </a:stretch>
        </p:blipFill>
        <p:spPr bwMode="auto">
          <a:xfrm>
            <a:off x="457200" y="133351"/>
            <a:ext cx="1143000" cy="397564"/>
          </a:xfrm>
          <a:prstGeom prst="rect">
            <a:avLst/>
          </a:prstGeom>
          <a:noFill/>
          <a:ln w="9525">
            <a:noFill/>
            <a:miter lim="800000"/>
            <a:headEnd/>
            <a:tailEnd/>
          </a:ln>
        </p:spPr>
      </p:pic>
      <p:sp>
        <p:nvSpPr>
          <p:cNvPr id="11" name="Title 1"/>
          <p:cNvSpPr>
            <a:spLocks noGrp="1"/>
          </p:cNvSpPr>
          <p:nvPr>
            <p:ph type="title"/>
          </p:nvPr>
        </p:nvSpPr>
        <p:spPr>
          <a:xfrm>
            <a:off x="1790700" y="133350"/>
            <a:ext cx="5562600" cy="417910"/>
          </a:xfrm>
        </p:spPr>
        <p:txBody>
          <a:body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5" name="Picture 4"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6" name="Picture 5" descr="lsst_cutaway1200px.png"/>
          <p:cNvPicPr>
            <a:picLocks noChangeAspect="1"/>
          </p:cNvPicPr>
          <p:nvPr userDrawn="1"/>
        </p:nvPicPr>
        <p:blipFill>
          <a:blip r:embed="rId3"/>
          <a:stretch>
            <a:fillRect/>
          </a:stretch>
        </p:blipFill>
        <p:spPr>
          <a:xfrm>
            <a:off x="2819400" y="2266950"/>
            <a:ext cx="3465806" cy="248795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Layout">
    <p:spTree>
      <p:nvGrpSpPr>
        <p:cNvPr id="1" name=""/>
        <p:cNvGrpSpPr/>
        <p:nvPr/>
      </p:nvGrpSpPr>
      <p:grpSpPr>
        <a:xfrm>
          <a:off x="0" y="0"/>
          <a:ext cx="0" cy="0"/>
          <a:chOff x="0" y="0"/>
          <a:chExt cx="0" cy="0"/>
        </a:xfrm>
      </p:grpSpPr>
      <p:sp>
        <p:nvSpPr>
          <p:cNvPr id="3"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6" name="Picture 5"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7" name="Picture 6" descr="Tel-45Tilt.JPG"/>
          <p:cNvPicPr>
            <a:picLocks noChangeAspect="1"/>
          </p:cNvPicPr>
          <p:nvPr userDrawn="1"/>
        </p:nvPicPr>
        <p:blipFill>
          <a:blip r:embed="rId3"/>
          <a:stretch>
            <a:fillRect/>
          </a:stretch>
        </p:blipFill>
        <p:spPr>
          <a:xfrm>
            <a:off x="2209800" y="1657350"/>
            <a:ext cx="4657990" cy="359829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5" name="Picture 4"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2419350"/>
            <a:ext cx="3657600" cy="2057400"/>
          </a:xfrm>
          <a:prstGeom prst="rect">
            <a:avLst/>
          </a:prstGeom>
        </p:spPr>
      </p:pic>
    </p:spTree>
    <p:extLst>
      <p:ext uri="{BB962C8B-B14F-4D97-AF65-F5344CB8AC3E}">
        <p14:creationId xmlns:p14="http://schemas.microsoft.com/office/powerpoint/2010/main" val="2365288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Only Layout">
    <p:spTree>
      <p:nvGrpSpPr>
        <p:cNvPr id="1" name=""/>
        <p:cNvGrpSpPr/>
        <p:nvPr/>
      </p:nvGrpSpPr>
      <p:grpSpPr>
        <a:xfrm>
          <a:off x="0" y="0"/>
          <a:ext cx="0" cy="0"/>
          <a:chOff x="0" y="0"/>
          <a:chExt cx="0" cy="0"/>
        </a:xfrm>
      </p:grpSpPr>
      <p:sp>
        <p:nvSpPr>
          <p:cNvPr id="3"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6" name="Picture 5"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34223" y="2419350"/>
            <a:ext cx="3549950" cy="2008397"/>
          </a:xfrm>
          <a:prstGeom prst="rect">
            <a:avLst/>
          </a:prstGeom>
        </p:spPr>
      </p:pic>
    </p:spTree>
    <p:extLst>
      <p:ext uri="{BB962C8B-B14F-4D97-AF65-F5344CB8AC3E}">
        <p14:creationId xmlns:p14="http://schemas.microsoft.com/office/powerpoint/2010/main" val="1953556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Layout">
    <p:spTree>
      <p:nvGrpSpPr>
        <p:cNvPr id="1" name=""/>
        <p:cNvGrpSpPr/>
        <p:nvPr/>
      </p:nvGrpSpPr>
      <p:grpSpPr>
        <a:xfrm>
          <a:off x="0" y="0"/>
          <a:ext cx="0" cy="0"/>
          <a:chOff x="0" y="0"/>
          <a:chExt cx="0" cy="0"/>
        </a:xfrm>
      </p:grpSpPr>
      <p:sp>
        <p:nvSpPr>
          <p:cNvPr id="5"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p:cNvGrpSpPr/>
          <p:nvPr userDrawn="1"/>
        </p:nvGrpSpPr>
        <p:grpSpPr>
          <a:xfrm>
            <a:off x="66676" y="-19050"/>
            <a:ext cx="9028113" cy="836371"/>
            <a:chOff x="66676" y="-19050"/>
            <a:chExt cx="9028113" cy="836371"/>
          </a:xfrm>
        </p:grpSpPr>
        <p:pic>
          <p:nvPicPr>
            <p:cNvPr id="9"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0" name="Straight Connector 9"/>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2" name="Picture 10"/>
          <p:cNvPicPr>
            <a:picLocks noChangeAspect="1"/>
          </p:cNvPicPr>
          <p:nvPr userDrawn="1"/>
        </p:nvPicPr>
        <p:blipFill>
          <a:blip r:embed="rId3" cstate="print"/>
          <a:stretch>
            <a:fillRect/>
          </a:stretch>
        </p:blipFill>
        <p:spPr bwMode="auto">
          <a:xfrm>
            <a:off x="152400" y="67516"/>
            <a:ext cx="810260" cy="625856"/>
          </a:xfrm>
          <a:prstGeom prst="rect">
            <a:avLst/>
          </a:prstGeom>
          <a:noFill/>
          <a:ln w="9525">
            <a:noFill/>
            <a:miter lim="800000"/>
            <a:headEnd/>
            <a:tailEnd/>
          </a:ln>
        </p:spPr>
      </p:pic>
      <p:sp>
        <p:nvSpPr>
          <p:cNvPr id="13" name="Title 1"/>
          <p:cNvSpPr>
            <a:spLocks noGrp="1"/>
          </p:cNvSpPr>
          <p:nvPr>
            <p:ph type="title"/>
          </p:nvPr>
        </p:nvSpPr>
        <p:spPr>
          <a:xfrm>
            <a:off x="1752600" y="133350"/>
            <a:ext cx="5638800" cy="417910"/>
          </a:xfrm>
        </p:spPr>
        <p:txBody>
          <a:bodyPr/>
          <a:lstStyle/>
          <a:p>
            <a:r>
              <a:rPr lang="en-US"/>
              <a:t>Click to edit Master title style</a:t>
            </a:r>
            <a:endParaRPr lang="en-US" dirty="0"/>
          </a:p>
        </p:txBody>
      </p:sp>
    </p:spTree>
    <p:extLst>
      <p:ext uri="{BB962C8B-B14F-4D97-AF65-F5344CB8AC3E}">
        <p14:creationId xmlns:p14="http://schemas.microsoft.com/office/powerpoint/2010/main" val="389016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ne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1790700" y="133350"/>
            <a:ext cx="5562600" cy="417910"/>
          </a:xfrm>
        </p:spPr>
        <p:txBody>
          <a:bodyPr/>
          <a:lstStyle/>
          <a:p>
            <a:r>
              <a:rPr lang="en-US"/>
              <a:t>Click to edit Master title style</a:t>
            </a:r>
          </a:p>
        </p:txBody>
      </p:sp>
      <p:sp>
        <p:nvSpPr>
          <p:cNvPr id="5"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3" name="Picture 10"/>
          <p:cNvPicPr>
            <a:picLocks noChangeAspect="1"/>
          </p:cNvPicPr>
          <p:nvPr userDrawn="1"/>
        </p:nvPicPr>
        <p:blipFill>
          <a:blip r:embed="rId3"/>
          <a:stretch>
            <a:fillRect/>
          </a:stretch>
        </p:blipFill>
        <p:spPr bwMode="auto">
          <a:xfrm>
            <a:off x="304800" y="82296"/>
            <a:ext cx="1295400" cy="427482"/>
          </a:xfrm>
          <a:prstGeom prst="rect">
            <a:avLst/>
          </a:prstGeom>
          <a:noFill/>
          <a:ln w="9525">
            <a:noFill/>
            <a:miter lim="800000"/>
            <a:headEnd/>
            <a:tailEnd/>
          </a:ln>
        </p:spPr>
      </p:pic>
    </p:spTree>
    <p:extLst>
      <p:ext uri="{BB962C8B-B14F-4D97-AF65-F5344CB8AC3E}">
        <p14:creationId xmlns:p14="http://schemas.microsoft.com/office/powerpoint/2010/main" val="3890161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One Column Layout">
    <p:spTree>
      <p:nvGrpSpPr>
        <p:cNvPr id="1" name=""/>
        <p:cNvGrpSpPr/>
        <p:nvPr/>
      </p:nvGrpSpPr>
      <p:grpSpPr>
        <a:xfrm>
          <a:off x="0" y="0"/>
          <a:ext cx="0" cy="0"/>
          <a:chOff x="0" y="0"/>
          <a:chExt cx="0" cy="0"/>
        </a:xfrm>
      </p:grpSpPr>
      <p:sp>
        <p:nvSpPr>
          <p:cNvPr id="5"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a:cxnSpLocks noChangeShapeType="1"/>
          </p:cNvCxnSpPr>
          <p:nvPr/>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nvGrpSpPr>
          <p:cNvPr id="9" name="Group 8"/>
          <p:cNvGrpSpPr/>
          <p:nvPr userDrawn="1"/>
        </p:nvGrpSpPr>
        <p:grpSpPr>
          <a:xfrm>
            <a:off x="66676" y="-19050"/>
            <a:ext cx="9028113" cy="836371"/>
            <a:chOff x="66676" y="-19050"/>
            <a:chExt cx="9028113" cy="836371"/>
          </a:xfrm>
        </p:grpSpPr>
        <p:pic>
          <p:nvPicPr>
            <p:cNvPr id="10"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1" name="Straight Connector 10"/>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2" name="Title 1"/>
          <p:cNvSpPr>
            <a:spLocks noGrp="1"/>
          </p:cNvSpPr>
          <p:nvPr>
            <p:ph type="title"/>
          </p:nvPr>
        </p:nvSpPr>
        <p:spPr>
          <a:xfrm>
            <a:off x="1790700" y="133350"/>
            <a:ext cx="5562600" cy="417910"/>
          </a:xfrm>
        </p:spPr>
        <p:txBody>
          <a:bodyPr/>
          <a:lstStyle/>
          <a:p>
            <a:r>
              <a:rPr lang="en-US"/>
              <a:t>Click to edit Master title style</a:t>
            </a:r>
          </a:p>
        </p:txBody>
      </p:sp>
      <p:pic>
        <p:nvPicPr>
          <p:cNvPr id="13" name="Picture 10"/>
          <p:cNvPicPr>
            <a:picLocks noChangeAspect="1"/>
          </p:cNvPicPr>
          <p:nvPr userDrawn="1"/>
        </p:nvPicPr>
        <p:blipFill>
          <a:blip r:embed="rId3"/>
          <a:stretch>
            <a:fillRect/>
          </a:stretch>
        </p:blipFill>
        <p:spPr bwMode="auto">
          <a:xfrm>
            <a:off x="457200" y="133351"/>
            <a:ext cx="1143000" cy="397564"/>
          </a:xfrm>
          <a:prstGeom prst="rect">
            <a:avLst/>
          </a:prstGeom>
          <a:noFill/>
          <a:ln w="9525">
            <a:noFill/>
            <a:miter lim="800000"/>
            <a:headEnd/>
            <a:tailEnd/>
          </a:ln>
        </p:spPr>
      </p:pic>
    </p:spTree>
    <p:extLst>
      <p:ext uri="{BB962C8B-B14F-4D97-AF65-F5344CB8AC3E}">
        <p14:creationId xmlns:p14="http://schemas.microsoft.com/office/powerpoint/2010/main" val="3890161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66676" y="-19050"/>
            <a:ext cx="9028113" cy="836371"/>
            <a:chOff x="66676" y="-19050"/>
            <a:chExt cx="9028113" cy="836371"/>
          </a:xfrm>
        </p:grpSpPr>
        <p:pic>
          <p:nvPicPr>
            <p:cNvPr id="10"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1" name="Straight Connector 10"/>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3" name="Picture 10"/>
          <p:cNvPicPr>
            <a:picLocks noChangeAspect="1"/>
          </p:cNvPicPr>
          <p:nvPr userDrawn="1"/>
        </p:nvPicPr>
        <p:blipFill>
          <a:blip r:embed="rId3" cstate="print"/>
          <a:stretch>
            <a:fillRect/>
          </a:stretch>
        </p:blipFill>
        <p:spPr bwMode="auto">
          <a:xfrm>
            <a:off x="152400" y="67516"/>
            <a:ext cx="810260" cy="625856"/>
          </a:xfrm>
          <a:prstGeom prst="rect">
            <a:avLst/>
          </a:prstGeom>
          <a:noFill/>
          <a:ln w="9525">
            <a:noFill/>
            <a:miter lim="800000"/>
            <a:headEnd/>
            <a:tailEnd/>
          </a:ln>
        </p:spPr>
      </p:pic>
      <p:sp>
        <p:nvSpPr>
          <p:cNvPr id="15" name="Title 1"/>
          <p:cNvSpPr>
            <a:spLocks noGrp="1"/>
          </p:cNvSpPr>
          <p:nvPr>
            <p:ph type="title"/>
          </p:nvPr>
        </p:nvSpPr>
        <p:spPr>
          <a:xfrm>
            <a:off x="1695450" y="133350"/>
            <a:ext cx="5753100" cy="417910"/>
          </a:xfrm>
        </p:spPr>
        <p:txBody>
          <a:bodyPr/>
          <a:lstStyle/>
          <a:p>
            <a:r>
              <a:rPr lang="en-US"/>
              <a:t>Click to edit Master title style</a:t>
            </a:r>
          </a:p>
        </p:txBody>
      </p:sp>
    </p:spTree>
    <p:extLst>
      <p:ext uri="{BB962C8B-B14F-4D97-AF65-F5344CB8AC3E}">
        <p14:creationId xmlns:p14="http://schemas.microsoft.com/office/powerpoint/2010/main" val="2858482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p:cNvGrpSpPr/>
          <p:nvPr userDrawn="1"/>
        </p:nvGrpSpPr>
        <p:grpSpPr>
          <a:xfrm>
            <a:off x="66676" y="-19050"/>
            <a:ext cx="9028113" cy="836371"/>
            <a:chOff x="66676" y="-19050"/>
            <a:chExt cx="9028113" cy="836371"/>
          </a:xfrm>
        </p:grpSpPr>
        <p:pic>
          <p:nvPicPr>
            <p:cNvPr id="14"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5" name="Straight Connector 14"/>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Tree>
    <p:extLst>
      <p:ext uri="{BB962C8B-B14F-4D97-AF65-F5344CB8AC3E}">
        <p14:creationId xmlns:p14="http://schemas.microsoft.com/office/powerpoint/2010/main" val="2858482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lumn Layout">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3" name="Picture 10"/>
          <p:cNvPicPr>
            <a:picLocks noChangeAspect="1"/>
          </p:cNvPicPr>
          <p:nvPr userDrawn="1"/>
        </p:nvPicPr>
        <p:blipFill>
          <a:blip r:embed="rId3"/>
          <a:stretch>
            <a:fillRect/>
          </a:stretch>
        </p:blipFill>
        <p:spPr bwMode="auto">
          <a:xfrm>
            <a:off x="304800" y="82296"/>
            <a:ext cx="1295400" cy="427482"/>
          </a:xfrm>
          <a:prstGeom prst="rect">
            <a:avLst/>
          </a:prstGeom>
          <a:noFill/>
          <a:ln w="9525">
            <a:noFill/>
            <a:miter lim="800000"/>
            <a:headEnd/>
            <a:tailEnd/>
          </a:ln>
        </p:spPr>
      </p:pic>
      <p:sp>
        <p:nvSpPr>
          <p:cNvPr id="14" name="Title 1"/>
          <p:cNvSpPr>
            <a:spLocks noGrp="1"/>
          </p:cNvSpPr>
          <p:nvPr>
            <p:ph type="title"/>
          </p:nvPr>
        </p:nvSpPr>
        <p:spPr>
          <a:xfrm>
            <a:off x="1790700" y="133350"/>
            <a:ext cx="5562600" cy="417910"/>
          </a:xfrm>
        </p:spPr>
        <p:txBody>
          <a:bodyPr/>
          <a:lstStyle/>
          <a:p>
            <a:r>
              <a:rPr lang="en-US"/>
              <a:t>Click to edit Master title style</a:t>
            </a:r>
          </a:p>
        </p:txBody>
      </p:sp>
    </p:spTree>
    <p:extLst>
      <p:ext uri="{BB962C8B-B14F-4D97-AF65-F5344CB8AC3E}">
        <p14:creationId xmlns:p14="http://schemas.microsoft.com/office/powerpoint/2010/main" val="285848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lumn Layout">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3" name="Title 1"/>
          <p:cNvSpPr>
            <a:spLocks noGrp="1"/>
          </p:cNvSpPr>
          <p:nvPr>
            <p:ph type="title"/>
          </p:nvPr>
        </p:nvSpPr>
        <p:spPr>
          <a:xfrm>
            <a:off x="1790700" y="133350"/>
            <a:ext cx="5562600" cy="417910"/>
          </a:xfrm>
        </p:spPr>
        <p:txBody>
          <a:bodyPr/>
          <a:lstStyle/>
          <a:p>
            <a:r>
              <a:rPr lang="en-US"/>
              <a:t>Click to edit Master title style</a:t>
            </a:r>
          </a:p>
        </p:txBody>
      </p:sp>
      <p:pic>
        <p:nvPicPr>
          <p:cNvPr id="14" name="Picture 10"/>
          <p:cNvPicPr>
            <a:picLocks noChangeAspect="1"/>
          </p:cNvPicPr>
          <p:nvPr userDrawn="1"/>
        </p:nvPicPr>
        <p:blipFill>
          <a:blip r:embed="rId3"/>
          <a:stretch>
            <a:fillRect/>
          </a:stretch>
        </p:blipFill>
        <p:spPr bwMode="auto">
          <a:xfrm>
            <a:off x="457200" y="133351"/>
            <a:ext cx="1143000" cy="397564"/>
          </a:xfrm>
          <a:prstGeom prst="rect">
            <a:avLst/>
          </a:prstGeom>
          <a:noFill/>
          <a:ln w="9525">
            <a:noFill/>
            <a:miter lim="800000"/>
            <a:headEnd/>
            <a:tailEnd/>
          </a:ln>
        </p:spPr>
      </p:pic>
    </p:spTree>
    <p:extLst>
      <p:ext uri="{BB962C8B-B14F-4D97-AF65-F5344CB8AC3E}">
        <p14:creationId xmlns:p14="http://schemas.microsoft.com/office/powerpoint/2010/main" val="2858482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1593056" y="133350"/>
            <a:ext cx="5950744" cy="417910"/>
          </a:xfrm>
        </p:spPr>
        <p:txBody>
          <a:bodyPr/>
          <a:lstStyle/>
          <a:p>
            <a:r>
              <a:rPr lang="en-US"/>
              <a:t>Click to edit Master title style</a:t>
            </a:r>
            <a:endParaRPr lang="en-US" dirty="0"/>
          </a:p>
        </p:txBody>
      </p:sp>
      <p:grpSp>
        <p:nvGrpSpPr>
          <p:cNvPr id="6" name="Group 5"/>
          <p:cNvGrpSpPr/>
          <p:nvPr userDrawn="1"/>
        </p:nvGrpSpPr>
        <p:grpSpPr>
          <a:xfrm>
            <a:off x="66676" y="-19050"/>
            <a:ext cx="9028113" cy="836371"/>
            <a:chOff x="66676" y="-19050"/>
            <a:chExt cx="9028113" cy="836371"/>
          </a:xfrm>
        </p:grpSpPr>
        <p:pic>
          <p:nvPicPr>
            <p:cNvPr id="7"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8" name="Straight Connector 7"/>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16856" y="133350"/>
            <a:ext cx="6110288" cy="4179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a:cxnSpLocks noChangeShapeType="1"/>
          </p:cNvCxnSpPr>
          <p:nvPr/>
        </p:nvCxnSpPr>
        <p:spPr bwMode="auto">
          <a:xfrm rot="10800000">
            <a:off x="66676" y="4873229"/>
            <a:ext cx="9028113" cy="1190"/>
          </a:xfrm>
          <a:prstGeom prst="line">
            <a:avLst/>
          </a:prstGeom>
          <a:noFill/>
          <a:ln w="12700" cap="flat" cmpd="sng" algn="ctr">
            <a:solidFill>
              <a:schemeClr val="accent1"/>
            </a:solidFill>
            <a:prstDash val="solid"/>
            <a:round/>
            <a:headEnd type="none" w="med" len="med"/>
            <a:tailEnd type="none" w="med" len="med"/>
          </a:ln>
          <a:effectLst/>
        </p:spPr>
      </p:cxnSp>
      <p:sp>
        <p:nvSpPr>
          <p:cNvPr id="12" name="TextBox 11"/>
          <p:cNvSpPr txBox="1"/>
          <p:nvPr/>
        </p:nvSpPr>
        <p:spPr>
          <a:xfrm>
            <a:off x="8424864" y="4891087"/>
            <a:ext cx="566737" cy="276999"/>
          </a:xfrm>
          <a:prstGeom prst="rect">
            <a:avLst/>
          </a:prstGeom>
          <a:noFill/>
        </p:spPr>
        <p:txBody>
          <a:bodyPr>
            <a:prstTxWarp prst="textNoShape">
              <a:avLst/>
            </a:prstTxWarp>
            <a:spAutoFit/>
          </a:bodyPr>
          <a:lstStyle/>
          <a:p>
            <a:pPr defTabSz="457200"/>
            <a:fld id="{A51F6B24-625B-6B48-B1AE-970688573CDB}" type="slidenum">
              <a:rPr lang="en-US" sz="1200">
                <a:solidFill>
                  <a:prstClr val="black"/>
                </a:solidFill>
              </a:rPr>
              <a:pPr defTabSz="457200"/>
              <a:t>‹#›</a:t>
            </a:fld>
            <a:endParaRPr lang="en-US" sz="1200">
              <a:solidFill>
                <a:prstClr val="black"/>
              </a:solidFill>
            </a:endParaRPr>
          </a:p>
        </p:txBody>
      </p:sp>
      <p:sp>
        <p:nvSpPr>
          <p:cNvPr id="10" name="TextBox 9"/>
          <p:cNvSpPr txBox="1"/>
          <p:nvPr/>
        </p:nvSpPr>
        <p:spPr>
          <a:xfrm>
            <a:off x="457200" y="4891088"/>
            <a:ext cx="8229600" cy="246221"/>
          </a:xfrm>
          <a:prstGeom prst="rect">
            <a:avLst/>
          </a:prstGeom>
          <a:noFill/>
        </p:spPr>
        <p:txBody>
          <a:bodyPr>
            <a:prstTxWarp prst="textNoShape">
              <a:avLst/>
            </a:prstTxWarp>
            <a:spAutoFit/>
          </a:bodyPr>
          <a:lstStyle/>
          <a:p>
            <a:pPr algn="ctr" defTabSz="457200">
              <a:defRPr/>
            </a:pPr>
            <a:r>
              <a:rPr lang="en-US" sz="1000" dirty="0">
                <a:solidFill>
                  <a:prstClr val="white">
                    <a:lumMod val="65000"/>
                  </a:prstClr>
                </a:solidFill>
              </a:rPr>
              <a:t>Joint Status Review • Tucson • August 27th – 30th</a:t>
            </a:r>
          </a:p>
        </p:txBody>
      </p:sp>
    </p:spTree>
  </p:cSld>
  <p:clrMap bg1="lt1" tx1="dk1" bg2="lt2" tx2="dk2" accent1="accent1" accent2="accent2" accent3="accent3" accent4="accent4" accent5="accent5" accent6="accent6" hlink="hlink" folHlink="folHlink"/>
  <p:sldLayoutIdLst>
    <p:sldLayoutId id="2147483660" r:id="rId1"/>
    <p:sldLayoutId id="2147483664" r:id="rId2"/>
    <p:sldLayoutId id="2147483665" r:id="rId3"/>
    <p:sldLayoutId id="2147483666" r:id="rId4"/>
    <p:sldLayoutId id="2147483663" r:id="rId5"/>
    <p:sldLayoutId id="2147483669" r:id="rId6"/>
    <p:sldLayoutId id="2147483674" r:id="rId7"/>
    <p:sldLayoutId id="2147483670" r:id="rId8"/>
    <p:sldLayoutId id="2147483662" r:id="rId9"/>
    <p:sldLayoutId id="2147483672" r:id="rId10"/>
    <p:sldLayoutId id="2147483673" r:id="rId11"/>
    <p:sldLayoutId id="2147483671" r:id="rId12"/>
    <p:sldLayoutId id="2147483667" r:id="rId13"/>
    <p:sldLayoutId id="2147483668" r:id="rId14"/>
    <p:sldLayoutId id="2147483675" r:id="rId15"/>
    <p:sldLayoutId id="2147483676" r:id="rId16"/>
  </p:sldLayoutIdLst>
  <p:txStyles>
    <p:titleStyle>
      <a:lvl1pPr algn="ctr" defTabSz="457200" rtl="0" eaLnBrk="1" fontAlgn="base" hangingPunct="1">
        <a:spcBef>
          <a:spcPct val="0"/>
        </a:spcBef>
        <a:spcAft>
          <a:spcPct val="0"/>
        </a:spcAft>
        <a:defRPr sz="2400" b="1" kern="1200">
          <a:solidFill>
            <a:srgbClr val="1F497D"/>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Lucida Grande"/>
        <a:buChar char="-"/>
        <a:defRPr sz="2400" kern="1200">
          <a:solidFill>
            <a:srgbClr val="1F497D"/>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a:buChar char="•"/>
        <a:defRPr sz="2200" kern="1200">
          <a:solidFill>
            <a:srgbClr val="1F497D"/>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Lucida Grande"/>
        <a:buChar char="-"/>
        <a:defRPr sz="2000" kern="1200">
          <a:solidFill>
            <a:srgbClr val="1F497D"/>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a:buChar char="•"/>
        <a:defRPr sz="1800" kern="1200">
          <a:solidFill>
            <a:srgbClr val="1F497D"/>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Lucida Grande"/>
        <a:buChar char="-"/>
        <a:defRPr sz="1800" kern="1200">
          <a:solidFill>
            <a:srgbClr val="1F497D"/>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71550"/>
            <a:ext cx="7772400" cy="2334872"/>
          </a:xfrm>
        </p:spPr>
        <p:txBody>
          <a:bodyPr/>
          <a:lstStyle/>
          <a:p>
            <a:r>
              <a:rPr lang="en-US" dirty="0"/>
              <a:t>Camera responses to 1</a:t>
            </a:r>
            <a:r>
              <a:rPr lang="en-US" baseline="30000" dirty="0"/>
              <a:t>st</a:t>
            </a:r>
            <a:r>
              <a:rPr lang="en-US" dirty="0"/>
              <a:t> day questions</a:t>
            </a:r>
            <a:br>
              <a:rPr lang="en-US" dirty="0"/>
            </a:br>
            <a:r>
              <a:rPr lang="en-US" dirty="0"/>
              <a:t/>
            </a:r>
            <a:br>
              <a:rPr lang="en-US" dirty="0"/>
            </a:br>
            <a:r>
              <a:rPr lang="en-US" dirty="0"/>
              <a:t>NSF/DOE Joint Director’s Review</a:t>
            </a:r>
            <a:br>
              <a:rPr lang="en-US" dirty="0"/>
            </a:br>
            <a:r>
              <a:rPr lang="en-US" dirty="0"/>
              <a:t>August 7,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p:txBody>
          <a:bodyPr/>
          <a:lstStyle/>
          <a:p>
            <a:r>
              <a:rPr lang="en-US" dirty="0"/>
              <a:t>Response to questions</a:t>
            </a:r>
          </a:p>
        </p:txBody>
      </p:sp>
      <p:sp>
        <p:nvSpPr>
          <p:cNvPr id="41" name="Content Placeholder 40"/>
          <p:cNvSpPr>
            <a:spLocks noGrp="1"/>
          </p:cNvSpPr>
          <p:nvPr>
            <p:ph type="body" idx="1"/>
          </p:nvPr>
        </p:nvSpPr>
        <p:spPr/>
        <p:txBody>
          <a:bodyPr/>
          <a:lstStyle/>
          <a:p>
            <a:r>
              <a:rPr lang="en-US" sz="2100" dirty="0"/>
              <a:t>Camera Shipping plans - what parts go as an assembly what parts are shipped separately and how is this managed, how are shipments tracked, accepted stored on site.</a:t>
            </a:r>
          </a:p>
          <a:p>
            <a:pPr lvl="1"/>
            <a:r>
              <a:rPr lang="en-US" sz="1900" dirty="0"/>
              <a:t>See Camera shipping presentation (commissioning breakout)</a:t>
            </a:r>
          </a:p>
          <a:p>
            <a:pPr lvl="1"/>
            <a:r>
              <a:rPr lang="en-US" sz="1900" dirty="0"/>
              <a:t>Camera will ship without the L1-L2 assembly attached, on a custom support stand, in a standard 20-ft shipping container via a chartered aircraft.</a:t>
            </a:r>
          </a:p>
          <a:p>
            <a:pPr lvl="1"/>
            <a:r>
              <a:rPr lang="en-US" sz="1900" dirty="0"/>
              <a:t>Optical filters, L1-L2 assembly and auxiliary hardware will be shipped in standard 20-ft shipping containers. The L1-L2 vendor-provided inner container is planned to be re-used. </a:t>
            </a:r>
          </a:p>
          <a:p>
            <a:pPr lvl="1"/>
            <a:r>
              <a:rPr lang="en-US" sz="1900" dirty="0"/>
              <a:t>Final design for the shipping approach is expected in Q2FY20.</a:t>
            </a:r>
          </a:p>
          <a:p>
            <a:endParaRPr lang="en-US" sz="2100" dirty="0"/>
          </a:p>
          <a:p>
            <a:pPr marL="685800" lvl="2" indent="0">
              <a:buNone/>
            </a:pPr>
            <a:endParaRPr lang="en-US" dirty="0"/>
          </a:p>
        </p:txBody>
      </p:sp>
    </p:spTree>
    <p:extLst>
      <p:ext uri="{BB962C8B-B14F-4D97-AF65-F5344CB8AC3E}">
        <p14:creationId xmlns:p14="http://schemas.microsoft.com/office/powerpoint/2010/main" val="2610456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p:txBody>
          <a:bodyPr/>
          <a:lstStyle/>
          <a:p>
            <a:r>
              <a:rPr lang="en-US" dirty="0"/>
              <a:t>Response to questions</a:t>
            </a:r>
          </a:p>
        </p:txBody>
      </p:sp>
      <p:sp>
        <p:nvSpPr>
          <p:cNvPr id="41" name="Content Placeholder 40"/>
          <p:cNvSpPr>
            <a:spLocks noGrp="1"/>
          </p:cNvSpPr>
          <p:nvPr>
            <p:ph type="body" idx="1"/>
          </p:nvPr>
        </p:nvSpPr>
        <p:spPr/>
        <p:txBody>
          <a:bodyPr>
            <a:normAutofit fontScale="92500" lnSpcReduction="10000"/>
          </a:bodyPr>
          <a:lstStyle/>
          <a:p>
            <a:r>
              <a:rPr lang="en-US" sz="2000" dirty="0"/>
              <a:t>We would like to hear more about the debris, the identified sources, how the mitigations address them.  In addition, what tests have been done to ensure you have identified all the sources?</a:t>
            </a:r>
          </a:p>
          <a:p>
            <a:pPr lvl="1"/>
            <a:r>
              <a:rPr lang="en-US" sz="1800" dirty="0"/>
              <a:t>Debris was analyzed</a:t>
            </a:r>
            <a:r>
              <a:rPr lang="en-US" sz="1800" dirty="0">
                <a:solidFill>
                  <a:schemeClr val="tx2"/>
                </a:solidFill>
              </a:rPr>
              <a:t> via SEM </a:t>
            </a:r>
            <a:r>
              <a:rPr lang="en-US" sz="1800" dirty="0"/>
              <a:t>and demonstrated to originate from bare fastener engaging Ni Plated copper walls (generated during assembly and in fixtures</a:t>
            </a:r>
            <a:r>
              <a:rPr lang="en-US" sz="1800" dirty="0">
                <a:solidFill>
                  <a:schemeClr val="tx2"/>
                </a:solidFill>
              </a:rPr>
              <a:t>). The raft materials, and assembly and handling procedures, were re-assessed for potential to create debris.</a:t>
            </a:r>
          </a:p>
          <a:p>
            <a:pPr lvl="1"/>
            <a:r>
              <a:rPr lang="en-US" sz="1800" dirty="0"/>
              <a:t>See the external committee review report (LCA-17271 posted on the breakout committee site) from November 2018.</a:t>
            </a:r>
          </a:p>
          <a:p>
            <a:pPr lvl="1"/>
            <a:r>
              <a:rPr lang="en-US" sz="1800" dirty="0"/>
              <a:t>See the remediation plan (LCN-2281). Rafts were cleaned and made less susceptible. </a:t>
            </a:r>
          </a:p>
          <a:p>
            <a:pPr lvl="1"/>
            <a:r>
              <a:rPr lang="en-US" sz="1800" dirty="0"/>
              <a:t>See the following two slides from the plenary.</a:t>
            </a:r>
          </a:p>
          <a:p>
            <a:pPr lvl="1"/>
            <a:r>
              <a:rPr lang="en-US" sz="1800" dirty="0">
                <a:solidFill>
                  <a:schemeClr val="tx2"/>
                </a:solidFill>
              </a:rPr>
              <a:t>The debris issues that we experienced were primarily internal to the rafts, which have been cleaned, shipped, rotated, re-inspected and re-tested after the remediation (10 rafts to dates have undergone this successfully).</a:t>
            </a:r>
          </a:p>
          <a:p>
            <a:pPr lvl="1"/>
            <a:endParaRPr lang="en-US" sz="1800" dirty="0"/>
          </a:p>
          <a:p>
            <a:pPr marL="685800" lvl="2" indent="0">
              <a:buNone/>
            </a:pPr>
            <a:endParaRPr lang="en-US" sz="1800" dirty="0"/>
          </a:p>
        </p:txBody>
      </p:sp>
    </p:spTree>
    <p:extLst>
      <p:ext uri="{BB962C8B-B14F-4D97-AF65-F5344CB8AC3E}">
        <p14:creationId xmlns:p14="http://schemas.microsoft.com/office/powerpoint/2010/main" val="1726496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E84F17D-E114-404C-B8A9-C7727DF117FA}"/>
              </a:ext>
            </a:extLst>
          </p:cNvPr>
          <p:cNvSpPr>
            <a:spLocks noGrp="1"/>
          </p:cNvSpPr>
          <p:nvPr>
            <p:ph type="body" idx="1"/>
          </p:nvPr>
        </p:nvSpPr>
        <p:spPr>
          <a:xfrm>
            <a:off x="-14833" y="790401"/>
            <a:ext cx="5211266" cy="2175471"/>
          </a:xfrm>
        </p:spPr>
        <p:txBody>
          <a:bodyPr/>
          <a:lstStyle/>
          <a:p>
            <a:r>
              <a:rPr lang="en-US" sz="1200" b="1" dirty="0"/>
              <a:t>Summary</a:t>
            </a:r>
            <a:endParaRPr lang="en-US" sz="1200" dirty="0"/>
          </a:p>
          <a:p>
            <a:pPr lvl="1"/>
            <a:r>
              <a:rPr lang="en-US" sz="1200" dirty="0"/>
              <a:t>0.5% of the pixels were identified as lost in November 2018 (requirement is &lt;2%)</a:t>
            </a:r>
          </a:p>
          <a:p>
            <a:pPr lvl="1"/>
            <a:r>
              <a:rPr lang="en-US" sz="1200" dirty="0"/>
              <a:t>External review was conducted on 11/16/2018 to address plan</a:t>
            </a:r>
          </a:p>
          <a:p>
            <a:pPr lvl="1"/>
            <a:r>
              <a:rPr lang="en-US" sz="1200" dirty="0"/>
              <a:t>The observed pixel loss problems were consistent with shorts caused</a:t>
            </a:r>
          </a:p>
          <a:p>
            <a:pPr lvl="1"/>
            <a:r>
              <a:rPr lang="en-US" sz="1200" dirty="0"/>
              <a:t>by conductive particulates which was visually confirmed.</a:t>
            </a:r>
          </a:p>
          <a:p>
            <a:pPr lvl="1"/>
            <a:r>
              <a:rPr lang="en-US" sz="1200" dirty="0"/>
              <a:t>The most likely source was debris from Ni plated tapped holes, and perhaps from thermal conduction braids.</a:t>
            </a:r>
          </a:p>
          <a:p>
            <a:pPr lvl="1"/>
            <a:r>
              <a:rPr lang="en-US" sz="1200" b="1" u="sng" dirty="0"/>
              <a:t>The debris was too prevalent to ignore, and removal of the debris was necessary. </a:t>
            </a:r>
          </a:p>
          <a:p>
            <a:pPr lvl="1"/>
            <a:endParaRPr lang="en-US" sz="1200" dirty="0"/>
          </a:p>
          <a:p>
            <a:endParaRPr lang="en-US" sz="1200" dirty="0"/>
          </a:p>
        </p:txBody>
      </p:sp>
      <p:sp>
        <p:nvSpPr>
          <p:cNvPr id="3" name="Title 2">
            <a:extLst>
              <a:ext uri="{FF2B5EF4-FFF2-40B4-BE49-F238E27FC236}">
                <a16:creationId xmlns:a16="http://schemas.microsoft.com/office/drawing/2014/main" xmlns="" id="{056FDCEC-875A-4D21-A9FF-6D0D4444A901}"/>
              </a:ext>
            </a:extLst>
          </p:cNvPr>
          <p:cNvSpPr>
            <a:spLocks noGrp="1"/>
          </p:cNvSpPr>
          <p:nvPr>
            <p:ph type="title"/>
          </p:nvPr>
        </p:nvSpPr>
        <p:spPr>
          <a:xfrm>
            <a:off x="903348" y="91385"/>
            <a:ext cx="6553200" cy="417910"/>
          </a:xfrm>
        </p:spPr>
        <p:txBody>
          <a:bodyPr>
            <a:normAutofit fontScale="90000"/>
          </a:bodyPr>
          <a:lstStyle/>
          <a:p>
            <a:r>
              <a:rPr lang="en-US" sz="2000" dirty="0"/>
              <a:t>We experienced contamination on the rafts in the fall of 2018</a:t>
            </a:r>
          </a:p>
        </p:txBody>
      </p:sp>
      <p:pic>
        <p:nvPicPr>
          <p:cNvPr id="4" name="Picture 3">
            <a:extLst>
              <a:ext uri="{FF2B5EF4-FFF2-40B4-BE49-F238E27FC236}">
                <a16:creationId xmlns:a16="http://schemas.microsoft.com/office/drawing/2014/main" xmlns="" id="{39090633-A41B-473C-9E63-3A4102A7B69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410201" y="666750"/>
            <a:ext cx="2971800" cy="1410534"/>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xmlns="" id="{95F3DA8E-26BE-4A61-8810-50746208EAE1}"/>
              </a:ext>
            </a:extLst>
          </p:cNvPr>
          <p:cNvPicPr/>
          <p:nvPr/>
        </p:nvPicPr>
        <p:blipFill rotWithShape="1">
          <a:blip r:embed="rId3" cstate="print">
            <a:extLst>
              <a:ext uri="{28A0092B-C50C-407E-A947-70E740481C1C}">
                <a14:useLocalDpi xmlns:a14="http://schemas.microsoft.com/office/drawing/2010/main" val="0"/>
              </a:ext>
            </a:extLst>
          </a:blip>
          <a:srcRect b="24800"/>
          <a:stretch/>
        </p:blipFill>
        <p:spPr>
          <a:xfrm>
            <a:off x="5181600" y="1793248"/>
            <a:ext cx="3319784" cy="1513192"/>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xmlns="" id="{5D53F5CD-B2EB-4594-8D23-938CAB5147E9}"/>
              </a:ext>
            </a:extLst>
          </p:cNvPr>
          <p:cNvSpPr txBox="1"/>
          <p:nvPr/>
        </p:nvSpPr>
        <p:spPr>
          <a:xfrm>
            <a:off x="5572173" y="701417"/>
            <a:ext cx="2691850" cy="507831"/>
          </a:xfrm>
          <a:prstGeom prst="rect">
            <a:avLst/>
          </a:prstGeom>
          <a:noFill/>
        </p:spPr>
        <p:txBody>
          <a:bodyPr wrap="square" rtlCol="0">
            <a:spAutoFit/>
          </a:bodyPr>
          <a:lstStyle>
            <a:defPPr>
              <a:defRPr lang="en-US"/>
            </a:defPPr>
            <a:lvl1pPr>
              <a:defRPr sz="1400" b="1">
                <a:ln w="3175">
                  <a:solidFill>
                    <a:schemeClr val="bg1"/>
                  </a:solidFill>
                </a:ln>
              </a:defRPr>
            </a:lvl1pPr>
          </a:lstStyle>
          <a:p>
            <a:r>
              <a:rPr lang="en-US" dirty="0"/>
              <a:t>ITL sensor particulate contamination example</a:t>
            </a:r>
          </a:p>
        </p:txBody>
      </p:sp>
      <p:sp>
        <p:nvSpPr>
          <p:cNvPr id="7" name="TextBox 6">
            <a:extLst>
              <a:ext uri="{FF2B5EF4-FFF2-40B4-BE49-F238E27FC236}">
                <a16:creationId xmlns:a16="http://schemas.microsoft.com/office/drawing/2014/main" xmlns="" id="{C0380856-65C3-4D7E-94E6-8E13A701D08D}"/>
              </a:ext>
            </a:extLst>
          </p:cNvPr>
          <p:cNvSpPr txBox="1"/>
          <p:nvPr/>
        </p:nvSpPr>
        <p:spPr>
          <a:xfrm>
            <a:off x="5211266" y="1776834"/>
            <a:ext cx="2691850" cy="523220"/>
          </a:xfrm>
          <a:prstGeom prst="rect">
            <a:avLst/>
          </a:prstGeom>
          <a:noFill/>
        </p:spPr>
        <p:txBody>
          <a:bodyPr wrap="square" rtlCol="0">
            <a:spAutoFit/>
          </a:bodyPr>
          <a:lstStyle>
            <a:defPPr>
              <a:defRPr lang="en-US"/>
            </a:defPPr>
            <a:lvl1pPr>
              <a:defRPr sz="1400" b="1">
                <a:ln w="3175">
                  <a:solidFill>
                    <a:schemeClr val="bg1"/>
                  </a:solidFill>
                </a:ln>
              </a:defRPr>
            </a:lvl1pPr>
          </a:lstStyle>
          <a:p>
            <a:r>
              <a:rPr lang="en-US" dirty="0"/>
              <a:t>E2v sensor particulate contamination example</a:t>
            </a:r>
          </a:p>
        </p:txBody>
      </p:sp>
      <p:pic>
        <p:nvPicPr>
          <p:cNvPr id="8" name="Picture 7">
            <a:extLst>
              <a:ext uri="{FF2B5EF4-FFF2-40B4-BE49-F238E27FC236}">
                <a16:creationId xmlns:a16="http://schemas.microsoft.com/office/drawing/2014/main" xmlns="" id="{60717BCA-5F0D-4058-A59E-050B7D9EC2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9948" y="3157994"/>
            <a:ext cx="1824037" cy="161529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xmlns="" id="{FD786143-CDDC-4C0E-957E-3C7CAA0366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383" y="3521120"/>
            <a:ext cx="3497935" cy="1129496"/>
          </a:xfrm>
          <a:prstGeom prst="rect">
            <a:avLst/>
          </a:prstGeom>
          <a:ln>
            <a:noFill/>
          </a:ln>
          <a:effectLst>
            <a:outerShdw blurRad="292100" dist="139700" dir="2700000" algn="tl" rotWithShape="0">
              <a:srgbClr val="333333">
                <a:alpha val="65000"/>
              </a:srgbClr>
            </a:outerShdw>
          </a:effectLst>
        </p:spPr>
      </p:pic>
      <p:graphicFrame>
        <p:nvGraphicFramePr>
          <p:cNvPr id="10" name="Table 9">
            <a:extLst>
              <a:ext uri="{FF2B5EF4-FFF2-40B4-BE49-F238E27FC236}">
                <a16:creationId xmlns:a16="http://schemas.microsoft.com/office/drawing/2014/main" xmlns="" id="{2395F02D-7623-4CA2-9D31-C592C8008C5E}"/>
              </a:ext>
            </a:extLst>
          </p:cNvPr>
          <p:cNvGraphicFramePr>
            <a:graphicFrameLocks noGrp="1"/>
          </p:cNvGraphicFramePr>
          <p:nvPr/>
        </p:nvGraphicFramePr>
        <p:xfrm>
          <a:off x="290397" y="3129363"/>
          <a:ext cx="3798671" cy="1661160"/>
        </p:xfrm>
        <a:graphic>
          <a:graphicData uri="http://schemas.openxmlformats.org/drawingml/2006/table">
            <a:tbl>
              <a:tblPr firstRow="1" firstCol="1" bandRow="1">
                <a:tableStyleId>{B301B821-A1FF-4177-AEE7-76D212191A09}</a:tableStyleId>
              </a:tblPr>
              <a:tblGrid>
                <a:gridCol w="878863">
                  <a:extLst>
                    <a:ext uri="{9D8B030D-6E8A-4147-A177-3AD203B41FA5}">
                      <a16:colId xmlns:a16="http://schemas.microsoft.com/office/drawing/2014/main" xmlns="" val="507953575"/>
                    </a:ext>
                  </a:extLst>
                </a:gridCol>
                <a:gridCol w="1052547">
                  <a:extLst>
                    <a:ext uri="{9D8B030D-6E8A-4147-A177-3AD203B41FA5}">
                      <a16:colId xmlns:a16="http://schemas.microsoft.com/office/drawing/2014/main" xmlns="" val="778718740"/>
                    </a:ext>
                  </a:extLst>
                </a:gridCol>
                <a:gridCol w="1400445">
                  <a:extLst>
                    <a:ext uri="{9D8B030D-6E8A-4147-A177-3AD203B41FA5}">
                      <a16:colId xmlns:a16="http://schemas.microsoft.com/office/drawing/2014/main" xmlns="" val="3513327807"/>
                    </a:ext>
                  </a:extLst>
                </a:gridCol>
                <a:gridCol w="466816">
                  <a:extLst>
                    <a:ext uri="{9D8B030D-6E8A-4147-A177-3AD203B41FA5}">
                      <a16:colId xmlns:a16="http://schemas.microsoft.com/office/drawing/2014/main" xmlns="" val="3907102783"/>
                    </a:ext>
                  </a:extLst>
                </a:gridCol>
              </a:tblGrid>
              <a:tr h="81414">
                <a:tc>
                  <a:txBody>
                    <a:bodyPr/>
                    <a:lstStyle/>
                    <a:p>
                      <a:pPr marL="0" marR="0">
                        <a:spcBef>
                          <a:spcPts val="0"/>
                        </a:spcBef>
                        <a:spcAft>
                          <a:spcPts val="0"/>
                        </a:spcAft>
                      </a:pPr>
                      <a:r>
                        <a:rPr lang="en-US" sz="1100" dirty="0">
                          <a:effectLst/>
                        </a:rPr>
                        <a:t>Particle shape</a:t>
                      </a:r>
                      <a:endParaRPr lang="en-US" sz="11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1100" dirty="0">
                          <a:effectLst/>
                        </a:rPr>
                        <a:t>Composition</a:t>
                      </a:r>
                      <a:endParaRPr lang="en-US" sz="11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1100" dirty="0">
                          <a:effectLst/>
                        </a:rPr>
                        <a:t>Match</a:t>
                      </a:r>
                      <a:endParaRPr lang="en-US" sz="11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1100" dirty="0">
                          <a:effectLst/>
                        </a:rPr>
                        <a:t>~%</a:t>
                      </a:r>
                      <a:endParaRPr lang="en-US" sz="11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xmlns="" val="3059832628"/>
                  </a:ext>
                </a:extLst>
              </a:tr>
              <a:tr h="174309">
                <a:tc>
                  <a:txBody>
                    <a:bodyPr/>
                    <a:lstStyle/>
                    <a:p>
                      <a:pPr marL="0" marR="0">
                        <a:spcBef>
                          <a:spcPts val="0"/>
                        </a:spcBef>
                        <a:spcAft>
                          <a:spcPts val="0"/>
                        </a:spcAft>
                      </a:pPr>
                      <a:r>
                        <a:rPr lang="en-US" sz="1100" dirty="0">
                          <a:effectLst/>
                        </a:rPr>
                        <a:t>Shaving</a:t>
                      </a:r>
                      <a:endParaRPr lang="en-US" sz="11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900" dirty="0">
                          <a:effectLst/>
                        </a:rPr>
                        <a:t>Copper + Nickel + trace Al in some case</a:t>
                      </a:r>
                      <a:endParaRPr lang="en-US" sz="9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800" dirty="0">
                          <a:effectLst/>
                        </a:rPr>
                        <a:t>Appear to match sidewall REC shavings</a:t>
                      </a:r>
                      <a:endParaRPr lang="en-US" sz="8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1100">
                          <a:effectLst/>
                        </a:rPr>
                        <a:t>50%</a:t>
                      </a:r>
                      <a:endParaRPr lang="en-US"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xmlns="" val="2001438614"/>
                  </a:ext>
                </a:extLst>
              </a:tr>
              <a:tr h="118421">
                <a:tc>
                  <a:txBody>
                    <a:bodyPr/>
                    <a:lstStyle/>
                    <a:p>
                      <a:pPr marL="0" marR="0">
                        <a:spcBef>
                          <a:spcPts val="0"/>
                        </a:spcBef>
                        <a:spcAft>
                          <a:spcPts val="0"/>
                        </a:spcAft>
                      </a:pPr>
                      <a:r>
                        <a:rPr lang="en-US" sz="1100" dirty="0">
                          <a:effectLst/>
                        </a:rPr>
                        <a:t>Blob/Shaving</a:t>
                      </a:r>
                      <a:endParaRPr lang="en-US" sz="11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900" dirty="0">
                          <a:effectLst/>
                        </a:rPr>
                        <a:t>Phosphor bronze</a:t>
                      </a:r>
                      <a:endParaRPr lang="en-US" sz="9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800" dirty="0">
                          <a:effectLst/>
                        </a:rPr>
                        <a:t>Could come from grounding brush or alligator grounding clip</a:t>
                      </a:r>
                      <a:endParaRPr lang="en-US" sz="8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1100">
                          <a:effectLst/>
                        </a:rPr>
                        <a:t>10%</a:t>
                      </a:r>
                      <a:endParaRPr lang="en-US"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xmlns="" val="1807445398"/>
                  </a:ext>
                </a:extLst>
              </a:tr>
              <a:tr h="118421">
                <a:tc>
                  <a:txBody>
                    <a:bodyPr/>
                    <a:lstStyle/>
                    <a:p>
                      <a:pPr marL="0" marR="0">
                        <a:spcBef>
                          <a:spcPts val="0"/>
                        </a:spcBef>
                        <a:spcAft>
                          <a:spcPts val="0"/>
                        </a:spcAft>
                      </a:pPr>
                      <a:r>
                        <a:rPr lang="en-US" sz="1100" dirty="0">
                          <a:effectLst/>
                        </a:rPr>
                        <a:t>Blob/Shaving</a:t>
                      </a:r>
                      <a:endParaRPr lang="en-US" sz="11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900" dirty="0">
                          <a:effectLst/>
                        </a:rPr>
                        <a:t>Copper</a:t>
                      </a:r>
                      <a:endParaRPr lang="en-US" sz="9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800" dirty="0">
                          <a:effectLst/>
                        </a:rPr>
                        <a:t>Could come from non-plated copper pieces</a:t>
                      </a:r>
                      <a:endParaRPr lang="en-US" sz="8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1100" dirty="0">
                          <a:effectLst/>
                        </a:rPr>
                        <a:t>10%</a:t>
                      </a:r>
                      <a:endParaRPr lang="en-US" sz="11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xmlns="" val="1591878856"/>
                  </a:ext>
                </a:extLst>
              </a:tr>
              <a:tr h="118421">
                <a:tc>
                  <a:txBody>
                    <a:bodyPr/>
                    <a:lstStyle/>
                    <a:p>
                      <a:pPr marL="0" marR="0">
                        <a:spcBef>
                          <a:spcPts val="0"/>
                        </a:spcBef>
                        <a:spcAft>
                          <a:spcPts val="0"/>
                        </a:spcAft>
                      </a:pPr>
                      <a:r>
                        <a:rPr lang="en-US" sz="1100" dirty="0">
                          <a:effectLst/>
                        </a:rPr>
                        <a:t>Blob/Shaving</a:t>
                      </a:r>
                      <a:endParaRPr lang="en-US" sz="11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900" dirty="0">
                          <a:effectLst/>
                        </a:rPr>
                        <a:t>Aluminum</a:t>
                      </a:r>
                      <a:endParaRPr lang="en-US" sz="9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800" dirty="0">
                          <a:effectLst/>
                        </a:rPr>
                        <a:t>Appear to match A-Frame fixture particle</a:t>
                      </a:r>
                      <a:endParaRPr lang="en-US" sz="8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1100" dirty="0">
                          <a:effectLst/>
                        </a:rPr>
                        <a:t>10%</a:t>
                      </a:r>
                      <a:endParaRPr lang="en-US" sz="11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xmlns="" val="1729039704"/>
                  </a:ext>
                </a:extLst>
              </a:tr>
              <a:tr h="118421">
                <a:tc>
                  <a:txBody>
                    <a:bodyPr/>
                    <a:lstStyle/>
                    <a:p>
                      <a:pPr marL="0" marR="0">
                        <a:spcBef>
                          <a:spcPts val="0"/>
                        </a:spcBef>
                        <a:spcAft>
                          <a:spcPts val="0"/>
                        </a:spcAft>
                      </a:pPr>
                      <a:r>
                        <a:rPr lang="en-US" sz="1100" dirty="0">
                          <a:effectLst/>
                        </a:rPr>
                        <a:t>Fibers</a:t>
                      </a:r>
                      <a:endParaRPr lang="en-US" sz="11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900" dirty="0">
                          <a:effectLst/>
                        </a:rPr>
                        <a:t>Copper</a:t>
                      </a:r>
                      <a:endParaRPr lang="en-US" sz="9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800" dirty="0">
                          <a:effectLst/>
                        </a:rPr>
                        <a:t>Appear to match thermal straps particle. Not high quantities.</a:t>
                      </a:r>
                      <a:endParaRPr lang="en-US" sz="8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1100" dirty="0">
                          <a:effectLst/>
                        </a:rPr>
                        <a:t>Rare. </a:t>
                      </a:r>
                      <a:endParaRPr lang="en-US" sz="11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xmlns="" val="3233955300"/>
                  </a:ext>
                </a:extLst>
              </a:tr>
              <a:tr h="118421">
                <a:tc gridSpan="2">
                  <a:txBody>
                    <a:bodyPr/>
                    <a:lstStyle/>
                    <a:p>
                      <a:pPr marL="0" marR="0" algn="l" defTabSz="914400" rtl="0" eaLnBrk="1" fontAlgn="b" latinLnBrk="0" hangingPunct="1">
                        <a:spcBef>
                          <a:spcPts val="0"/>
                        </a:spcBef>
                        <a:spcAft>
                          <a:spcPts val="0"/>
                        </a:spcAft>
                      </a:pPr>
                      <a:r>
                        <a:rPr lang="en-US" sz="1050" u="none" strike="noStrike" kern="1200" dirty="0">
                          <a:effectLst/>
                        </a:rPr>
                        <a:t>Organic particles</a:t>
                      </a:r>
                      <a:endParaRPr lang="en-US" sz="1050" b="1" i="0" u="none" strike="noStrike" kern="1200" dirty="0">
                        <a:solidFill>
                          <a:schemeClr val="bg1"/>
                        </a:solidFill>
                        <a:effectLst/>
                        <a:latin typeface="Calibri" panose="020F0502020204030204" pitchFamily="34" charset="0"/>
                        <a:ea typeface="+mn-ea"/>
                        <a:cs typeface="+mn-cs"/>
                      </a:endParaRPr>
                    </a:p>
                  </a:txBody>
                  <a:tcPr marL="0" marR="0" marT="0" marB="0"/>
                </a:tc>
                <a:tc hMerge="1">
                  <a:txBody>
                    <a:bodyPr/>
                    <a:lstStyle/>
                    <a:p>
                      <a:endParaRPr lang="en-US"/>
                    </a:p>
                  </a:txBody>
                  <a:tcPr/>
                </a:tc>
                <a:tc>
                  <a:txBody>
                    <a:bodyPr/>
                    <a:lstStyle/>
                    <a:p>
                      <a:pPr marL="0" marR="0">
                        <a:spcBef>
                          <a:spcPts val="0"/>
                        </a:spcBef>
                        <a:spcAft>
                          <a:spcPts val="0"/>
                        </a:spcAft>
                      </a:pPr>
                      <a:r>
                        <a:rPr lang="en-US" sz="800" dirty="0">
                          <a:effectLst/>
                        </a:rPr>
                        <a:t>Likely from cleaning process (expected)</a:t>
                      </a:r>
                      <a:endParaRPr lang="en-US" sz="8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1100" dirty="0">
                          <a:effectLst/>
                        </a:rPr>
                        <a:t>20%</a:t>
                      </a:r>
                      <a:endParaRPr lang="en-US" sz="11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xmlns="" val="1596174291"/>
                  </a:ext>
                </a:extLst>
              </a:tr>
            </a:tbl>
          </a:graphicData>
        </a:graphic>
      </p:graphicFrame>
    </p:spTree>
    <p:extLst>
      <p:ext uri="{BB962C8B-B14F-4D97-AF65-F5344CB8AC3E}">
        <p14:creationId xmlns:p14="http://schemas.microsoft.com/office/powerpoint/2010/main" val="352680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E9867CF-9D57-4343-8FB2-5C8A2CC5D5AE}"/>
              </a:ext>
            </a:extLst>
          </p:cNvPr>
          <p:cNvSpPr>
            <a:spLocks noGrp="1"/>
          </p:cNvSpPr>
          <p:nvPr>
            <p:ph type="body" idx="1"/>
          </p:nvPr>
        </p:nvSpPr>
        <p:spPr>
          <a:xfrm>
            <a:off x="152401" y="666750"/>
            <a:ext cx="3892376" cy="3982640"/>
          </a:xfrm>
        </p:spPr>
        <p:txBody>
          <a:bodyPr/>
          <a:lstStyle/>
          <a:p>
            <a:pPr marL="230188" indent="-230188"/>
            <a:r>
              <a:rPr lang="en-US" sz="1600" dirty="0"/>
              <a:t>Clean</a:t>
            </a:r>
          </a:p>
          <a:p>
            <a:pPr marL="346075" lvl="1" indent="-111125"/>
            <a:r>
              <a:rPr lang="en-US" sz="1200" dirty="0"/>
              <a:t>Different for e2v Sensors and ITL sensors</a:t>
            </a:r>
          </a:p>
          <a:p>
            <a:pPr marL="346075" lvl="1" indent="-111125"/>
            <a:r>
              <a:rPr lang="en-US" sz="1200" dirty="0"/>
              <a:t>ITL cleaning using vacuum and Q-Tip</a:t>
            </a:r>
          </a:p>
          <a:p>
            <a:pPr marL="346075" lvl="1" indent="-111125"/>
            <a:r>
              <a:rPr lang="en-US" sz="1200" dirty="0"/>
              <a:t>e2v cleaning using </a:t>
            </a:r>
            <a:r>
              <a:rPr lang="en-US" sz="1200" dirty="0" err="1"/>
              <a:t>wirebond</a:t>
            </a:r>
            <a:r>
              <a:rPr lang="en-US" sz="1200" dirty="0"/>
              <a:t> equipment by an expert at BNL who has significant </a:t>
            </a:r>
            <a:r>
              <a:rPr lang="en-US" sz="1200" dirty="0" err="1"/>
              <a:t>wirebond</a:t>
            </a:r>
            <a:r>
              <a:rPr lang="en-US" sz="1200" dirty="0"/>
              <a:t> experience including the removal of particulates</a:t>
            </a:r>
          </a:p>
          <a:p>
            <a:pPr marL="230188" indent="-230188"/>
            <a:r>
              <a:rPr lang="en-US" sz="1600" dirty="0"/>
              <a:t>Protect</a:t>
            </a:r>
          </a:p>
          <a:p>
            <a:pPr marL="346075" lvl="1" indent="-111125"/>
            <a:r>
              <a:rPr lang="en-US" sz="1200" dirty="0"/>
              <a:t>In‐system shields (“pocket covers”) developed for permanent protection (see image on right)</a:t>
            </a:r>
          </a:p>
          <a:p>
            <a:pPr marL="346075" lvl="1" indent="-111125"/>
            <a:r>
              <a:rPr lang="en-US" sz="1200" dirty="0"/>
              <a:t>During assembly processes (vacuum/shield) being developed</a:t>
            </a:r>
          </a:p>
          <a:p>
            <a:pPr marL="230188" indent="-230188"/>
            <a:r>
              <a:rPr lang="en-US" sz="1600" dirty="0"/>
              <a:t>Prevent</a:t>
            </a:r>
          </a:p>
          <a:p>
            <a:pPr marL="346075" lvl="1" indent="-111125"/>
            <a:r>
              <a:rPr lang="en-US" sz="1400" dirty="0"/>
              <a:t>Retrofit high generating areas:</a:t>
            </a:r>
          </a:p>
          <a:p>
            <a:pPr marL="568325" lvl="2" indent="-115888"/>
            <a:r>
              <a:rPr lang="en-US" sz="1200" dirty="0"/>
              <a:t>Wherever possible, upgrade with coated inserts on raft components and fixtures that have high-risk holes</a:t>
            </a:r>
          </a:p>
          <a:p>
            <a:pPr marL="568325" lvl="2" indent="-115888"/>
            <a:r>
              <a:rPr lang="en-US" sz="1200" dirty="0"/>
              <a:t>Retrofit with </a:t>
            </a:r>
            <a:r>
              <a:rPr lang="en-US" sz="1200" dirty="0" err="1"/>
              <a:t>dicronite</a:t>
            </a:r>
            <a:r>
              <a:rPr lang="en-US" sz="1200" dirty="0"/>
              <a:t> coated fasteners on raft hardware and fixtures where possible</a:t>
            </a:r>
          </a:p>
        </p:txBody>
      </p:sp>
      <p:sp>
        <p:nvSpPr>
          <p:cNvPr id="3" name="Title 2">
            <a:extLst>
              <a:ext uri="{FF2B5EF4-FFF2-40B4-BE49-F238E27FC236}">
                <a16:creationId xmlns:a16="http://schemas.microsoft.com/office/drawing/2014/main" xmlns="" id="{29B7182F-C4A3-4D7F-9AC1-445E642EE214}"/>
              </a:ext>
            </a:extLst>
          </p:cNvPr>
          <p:cNvSpPr>
            <a:spLocks noGrp="1"/>
          </p:cNvSpPr>
          <p:nvPr>
            <p:ph type="title"/>
          </p:nvPr>
        </p:nvSpPr>
        <p:spPr>
          <a:xfrm>
            <a:off x="762000" y="133350"/>
            <a:ext cx="6934200" cy="417910"/>
          </a:xfrm>
        </p:spPr>
        <p:txBody>
          <a:bodyPr/>
          <a:lstStyle/>
          <a:p>
            <a:r>
              <a:rPr lang="en-US" sz="2000" dirty="0"/>
              <a:t>Three-prong approach was implemented successfully</a:t>
            </a:r>
          </a:p>
        </p:txBody>
      </p:sp>
      <p:pic>
        <p:nvPicPr>
          <p:cNvPr id="4" name="Picture 3">
            <a:extLst>
              <a:ext uri="{FF2B5EF4-FFF2-40B4-BE49-F238E27FC236}">
                <a16:creationId xmlns:a16="http://schemas.microsoft.com/office/drawing/2014/main" xmlns="" id="{5761870C-6A0A-4D33-8482-A15E73AB3E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711781"/>
            <a:ext cx="1113529" cy="145173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xmlns="" id="{E78FF616-66EF-4C4C-8638-BF11B2F09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976222"/>
            <a:ext cx="1147835" cy="1451036"/>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xmlns="" id="{F8A50230-5E6E-41C9-AEDD-47E475EA6C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9931" y="667594"/>
            <a:ext cx="953241" cy="894480"/>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xmlns="" id="{9F2BC2E4-7B09-4989-B44E-CDA042BEEA09}"/>
              </a:ext>
            </a:extLst>
          </p:cNvPr>
          <p:cNvSpPr txBox="1"/>
          <p:nvPr/>
        </p:nvSpPr>
        <p:spPr>
          <a:xfrm>
            <a:off x="4997454" y="983476"/>
            <a:ext cx="1815124" cy="738664"/>
          </a:xfrm>
          <a:prstGeom prst="rect">
            <a:avLst/>
          </a:prstGeom>
          <a:noFill/>
        </p:spPr>
        <p:txBody>
          <a:bodyPr wrap="square" rtlCol="0">
            <a:spAutoFit/>
          </a:bodyPr>
          <a:lstStyle>
            <a:defPPr>
              <a:defRPr lang="en-US"/>
            </a:defPPr>
            <a:lvl1pPr>
              <a:defRPr sz="1400" b="1">
                <a:ln w="3175">
                  <a:solidFill>
                    <a:schemeClr val="bg1"/>
                  </a:solidFill>
                </a:ln>
              </a:defRPr>
            </a:lvl1pPr>
          </a:lstStyle>
          <a:p>
            <a:r>
              <a:rPr lang="en-US" dirty="0"/>
              <a:t>ESD Vacuum cleaning</a:t>
            </a:r>
          </a:p>
          <a:p>
            <a:r>
              <a:rPr lang="en-US" dirty="0"/>
              <a:t>(not very effective on sensors)</a:t>
            </a:r>
          </a:p>
        </p:txBody>
      </p:sp>
      <p:sp>
        <p:nvSpPr>
          <p:cNvPr id="11" name="TextBox 10">
            <a:extLst>
              <a:ext uri="{FF2B5EF4-FFF2-40B4-BE49-F238E27FC236}">
                <a16:creationId xmlns:a16="http://schemas.microsoft.com/office/drawing/2014/main" xmlns="" id="{635F1232-FDFC-4D28-89D9-3E3E8E6B1931}"/>
              </a:ext>
            </a:extLst>
          </p:cNvPr>
          <p:cNvSpPr txBox="1"/>
          <p:nvPr/>
        </p:nvSpPr>
        <p:spPr>
          <a:xfrm>
            <a:off x="6887955" y="605420"/>
            <a:ext cx="915223" cy="830997"/>
          </a:xfrm>
          <a:prstGeom prst="rect">
            <a:avLst/>
          </a:prstGeom>
          <a:noFill/>
          <a:effectLst/>
        </p:spPr>
        <p:txBody>
          <a:bodyPr wrap="square" rtlCol="0">
            <a:spAutoFit/>
          </a:bodyPr>
          <a:lstStyle>
            <a:defPPr>
              <a:defRPr lang="en-US"/>
            </a:defPPr>
            <a:lvl1pPr>
              <a:defRPr sz="1400" b="1">
                <a:ln w="3175">
                  <a:solidFill>
                    <a:schemeClr val="bg1"/>
                  </a:solidFill>
                </a:ln>
              </a:defRPr>
            </a:lvl1pPr>
          </a:lstStyle>
          <a:p>
            <a:r>
              <a:rPr lang="en-US" sz="1200" dirty="0"/>
              <a:t>Dissipative Q-Tip cleaning</a:t>
            </a:r>
          </a:p>
          <a:p>
            <a:r>
              <a:rPr lang="en-US" sz="1200" dirty="0"/>
              <a:t>(Effective)</a:t>
            </a:r>
          </a:p>
        </p:txBody>
      </p:sp>
      <p:pic>
        <p:nvPicPr>
          <p:cNvPr id="14" name="Picture 13">
            <a:extLst>
              <a:ext uri="{FF2B5EF4-FFF2-40B4-BE49-F238E27FC236}">
                <a16:creationId xmlns:a16="http://schemas.microsoft.com/office/drawing/2014/main" xmlns="" id="{BF256801-AD9A-489F-AA9A-ED403C8A3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5317" y="2344065"/>
            <a:ext cx="1886805" cy="1231444"/>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xmlns="" id="{1C1F938B-2324-431A-ACC5-82429B6E4AC6}"/>
              </a:ext>
            </a:extLst>
          </p:cNvPr>
          <p:cNvSpPr txBox="1"/>
          <p:nvPr/>
        </p:nvSpPr>
        <p:spPr>
          <a:xfrm>
            <a:off x="5053778" y="3282412"/>
            <a:ext cx="1815124" cy="307777"/>
          </a:xfrm>
          <a:prstGeom prst="rect">
            <a:avLst/>
          </a:prstGeom>
          <a:noFill/>
        </p:spPr>
        <p:txBody>
          <a:bodyPr wrap="square" rtlCol="0">
            <a:spAutoFit/>
          </a:bodyPr>
          <a:lstStyle>
            <a:defPPr>
              <a:defRPr lang="en-US"/>
            </a:defPPr>
            <a:lvl1pPr>
              <a:defRPr sz="1400" b="1">
                <a:ln w="3175">
                  <a:solidFill>
                    <a:schemeClr val="bg1"/>
                  </a:solidFill>
                </a:ln>
              </a:defRPr>
            </a:lvl1pPr>
          </a:lstStyle>
          <a:p>
            <a:r>
              <a:rPr lang="en-US" dirty="0"/>
              <a:t>Sensor pocket cover</a:t>
            </a:r>
          </a:p>
        </p:txBody>
      </p:sp>
      <p:graphicFrame>
        <p:nvGraphicFramePr>
          <p:cNvPr id="16" name="Table 15">
            <a:extLst>
              <a:ext uri="{FF2B5EF4-FFF2-40B4-BE49-F238E27FC236}">
                <a16:creationId xmlns:a16="http://schemas.microsoft.com/office/drawing/2014/main" xmlns="" id="{47656BB1-7B2A-470F-B439-8F2123A91318}"/>
              </a:ext>
            </a:extLst>
          </p:cNvPr>
          <p:cNvGraphicFramePr>
            <a:graphicFrameLocks noGrp="1"/>
          </p:cNvGraphicFramePr>
          <p:nvPr/>
        </p:nvGraphicFramePr>
        <p:xfrm>
          <a:off x="5235466" y="3772063"/>
          <a:ext cx="3786869" cy="990600"/>
        </p:xfrm>
        <a:graphic>
          <a:graphicData uri="http://schemas.openxmlformats.org/drawingml/2006/table">
            <a:tbl>
              <a:tblPr>
                <a:tableStyleId>{5C22544A-7EE6-4342-B048-85BDC9FD1C3A}</a:tableStyleId>
              </a:tblPr>
              <a:tblGrid>
                <a:gridCol w="429063">
                  <a:extLst>
                    <a:ext uri="{9D8B030D-6E8A-4147-A177-3AD203B41FA5}">
                      <a16:colId xmlns:a16="http://schemas.microsoft.com/office/drawing/2014/main" xmlns="" val="4177537019"/>
                    </a:ext>
                  </a:extLst>
                </a:gridCol>
                <a:gridCol w="683444">
                  <a:extLst>
                    <a:ext uri="{9D8B030D-6E8A-4147-A177-3AD203B41FA5}">
                      <a16:colId xmlns:a16="http://schemas.microsoft.com/office/drawing/2014/main" xmlns="" val="208779375"/>
                    </a:ext>
                  </a:extLst>
                </a:gridCol>
                <a:gridCol w="559812">
                  <a:extLst>
                    <a:ext uri="{9D8B030D-6E8A-4147-A177-3AD203B41FA5}">
                      <a16:colId xmlns:a16="http://schemas.microsoft.com/office/drawing/2014/main" xmlns="" val="3449394302"/>
                    </a:ext>
                  </a:extLst>
                </a:gridCol>
                <a:gridCol w="400050">
                  <a:extLst>
                    <a:ext uri="{9D8B030D-6E8A-4147-A177-3AD203B41FA5}">
                      <a16:colId xmlns:a16="http://schemas.microsoft.com/office/drawing/2014/main" xmlns="" val="1446433858"/>
                    </a:ext>
                  </a:extLst>
                </a:gridCol>
                <a:gridCol w="628650">
                  <a:extLst>
                    <a:ext uri="{9D8B030D-6E8A-4147-A177-3AD203B41FA5}">
                      <a16:colId xmlns:a16="http://schemas.microsoft.com/office/drawing/2014/main" xmlns="" val="3732207509"/>
                    </a:ext>
                  </a:extLst>
                </a:gridCol>
                <a:gridCol w="628650">
                  <a:extLst>
                    <a:ext uri="{9D8B030D-6E8A-4147-A177-3AD203B41FA5}">
                      <a16:colId xmlns:a16="http://schemas.microsoft.com/office/drawing/2014/main" xmlns="" val="1387712366"/>
                    </a:ext>
                  </a:extLst>
                </a:gridCol>
                <a:gridCol w="457200">
                  <a:extLst>
                    <a:ext uri="{9D8B030D-6E8A-4147-A177-3AD203B41FA5}">
                      <a16:colId xmlns:a16="http://schemas.microsoft.com/office/drawing/2014/main" xmlns="" val="112726210"/>
                    </a:ext>
                  </a:extLst>
                </a:gridCol>
              </a:tblGrid>
              <a:tr h="84007">
                <a:tc>
                  <a:txBody>
                    <a:bodyPr/>
                    <a:lstStyle/>
                    <a:p>
                      <a:pPr algn="ctr" fontAlgn="ctr"/>
                      <a:r>
                        <a:rPr lang="en-US" sz="800" b="1" u="none" strike="noStrike" dirty="0">
                          <a:solidFill>
                            <a:schemeClr val="bg1"/>
                          </a:solidFill>
                          <a:effectLst/>
                        </a:rPr>
                        <a:t>Hole Title</a:t>
                      </a:r>
                      <a:endParaRPr lang="en-US" sz="800" b="1" i="0" u="none" strike="noStrike" dirty="0">
                        <a:solidFill>
                          <a:schemeClr val="bg1"/>
                        </a:solidFill>
                        <a:effectLst/>
                        <a:latin typeface="Calibri" panose="020F0502020204030204" pitchFamily="34" charset="0"/>
                      </a:endParaRPr>
                    </a:p>
                  </a:txBody>
                  <a:tcPr marL="0" marR="0" marT="0" marB="0" anchor="ctr">
                    <a:solidFill>
                      <a:schemeClr val="tx2"/>
                    </a:solidFill>
                  </a:tcPr>
                </a:tc>
                <a:tc>
                  <a:txBody>
                    <a:bodyPr/>
                    <a:lstStyle/>
                    <a:p>
                      <a:pPr algn="ctr" fontAlgn="ctr"/>
                      <a:r>
                        <a:rPr lang="en-US" sz="800" b="1" u="none" strike="noStrike" dirty="0">
                          <a:solidFill>
                            <a:schemeClr val="bg1"/>
                          </a:solidFill>
                          <a:effectLst/>
                        </a:rPr>
                        <a:t>Original Dimension</a:t>
                      </a:r>
                      <a:endParaRPr lang="en-US" sz="800" b="1" i="0" u="none" strike="noStrike" dirty="0">
                        <a:solidFill>
                          <a:schemeClr val="bg1"/>
                        </a:solidFill>
                        <a:effectLst/>
                        <a:latin typeface="Calibri" panose="020F0502020204030204" pitchFamily="34" charset="0"/>
                      </a:endParaRPr>
                    </a:p>
                  </a:txBody>
                  <a:tcPr marL="0" marR="0" marT="0" marB="0" anchor="ctr">
                    <a:solidFill>
                      <a:schemeClr val="tx2"/>
                    </a:solidFill>
                  </a:tcPr>
                </a:tc>
                <a:tc>
                  <a:txBody>
                    <a:bodyPr/>
                    <a:lstStyle/>
                    <a:p>
                      <a:pPr algn="ctr" fontAlgn="ctr"/>
                      <a:r>
                        <a:rPr lang="en-US" sz="800" b="1" u="none" strike="noStrike" dirty="0">
                          <a:solidFill>
                            <a:schemeClr val="bg1"/>
                          </a:solidFill>
                          <a:effectLst/>
                        </a:rPr>
                        <a:t>Current Engagement</a:t>
                      </a:r>
                      <a:endParaRPr lang="en-US" sz="800" b="1" i="0" u="none" strike="noStrike" dirty="0">
                        <a:solidFill>
                          <a:schemeClr val="bg1"/>
                        </a:solidFill>
                        <a:effectLst/>
                        <a:latin typeface="Calibri" panose="020F0502020204030204" pitchFamily="34" charset="0"/>
                      </a:endParaRPr>
                    </a:p>
                  </a:txBody>
                  <a:tcPr marL="0" marR="0" marT="0" marB="0" anchor="ctr">
                    <a:solidFill>
                      <a:schemeClr val="tx2"/>
                    </a:solidFill>
                  </a:tcPr>
                </a:tc>
                <a:tc>
                  <a:txBody>
                    <a:bodyPr/>
                    <a:lstStyle/>
                    <a:p>
                      <a:pPr algn="ctr" fontAlgn="ctr"/>
                      <a:r>
                        <a:rPr lang="en-US" sz="800" b="1" u="none" strike="noStrike" dirty="0">
                          <a:solidFill>
                            <a:schemeClr val="bg1"/>
                          </a:solidFill>
                          <a:effectLst/>
                        </a:rPr>
                        <a:t>Threads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tx2"/>
                    </a:solidFill>
                  </a:tcPr>
                </a:tc>
                <a:tc>
                  <a:txBody>
                    <a:bodyPr/>
                    <a:lstStyle/>
                    <a:p>
                      <a:pPr algn="ctr" fontAlgn="ctr"/>
                      <a:r>
                        <a:rPr lang="en-US" sz="800" b="1" u="none" strike="noStrike" dirty="0">
                          <a:solidFill>
                            <a:schemeClr val="bg1"/>
                          </a:solidFill>
                          <a:effectLst/>
                        </a:rPr>
                        <a:t>Heli-Coil</a:t>
                      </a:r>
                      <a:endParaRPr lang="en-US" sz="800" b="1" i="0" u="none" strike="noStrike" dirty="0">
                        <a:solidFill>
                          <a:schemeClr val="bg1"/>
                        </a:solidFill>
                        <a:effectLst/>
                        <a:latin typeface="Calibri" panose="020F0502020204030204" pitchFamily="34" charset="0"/>
                      </a:endParaRPr>
                    </a:p>
                  </a:txBody>
                  <a:tcPr marL="0" marR="0" marT="0" marB="0" anchor="ctr">
                    <a:solidFill>
                      <a:schemeClr val="tx2"/>
                    </a:solidFill>
                  </a:tcPr>
                </a:tc>
                <a:tc>
                  <a:txBody>
                    <a:bodyPr/>
                    <a:lstStyle/>
                    <a:p>
                      <a:pPr algn="ctr" fontAlgn="ctr"/>
                      <a:r>
                        <a:rPr lang="en-US" sz="800" b="1" u="none" strike="noStrike" dirty="0">
                          <a:solidFill>
                            <a:schemeClr val="bg1"/>
                          </a:solidFill>
                          <a:effectLst/>
                        </a:rPr>
                        <a:t>New Engagement</a:t>
                      </a:r>
                      <a:endParaRPr lang="en-US" sz="800" b="1" i="0" u="none" strike="noStrike" dirty="0">
                        <a:solidFill>
                          <a:schemeClr val="bg1"/>
                        </a:solidFill>
                        <a:effectLst/>
                        <a:latin typeface="Calibri" panose="020F0502020204030204" pitchFamily="34" charset="0"/>
                      </a:endParaRPr>
                    </a:p>
                  </a:txBody>
                  <a:tcPr marL="0" marR="0" marT="0" marB="0" anchor="ctr">
                    <a:solidFill>
                      <a:schemeClr val="tx2"/>
                    </a:solidFill>
                  </a:tcPr>
                </a:tc>
                <a:tc>
                  <a:txBody>
                    <a:bodyPr/>
                    <a:lstStyle/>
                    <a:p>
                      <a:pPr algn="ctr" fontAlgn="ctr"/>
                      <a:r>
                        <a:rPr lang="en-US" sz="800" b="1" u="none" strike="noStrike" dirty="0">
                          <a:solidFill>
                            <a:schemeClr val="bg1"/>
                          </a:solidFill>
                          <a:effectLst/>
                        </a:rPr>
                        <a:t>Threads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tx2"/>
                    </a:solidFill>
                  </a:tcPr>
                </a:tc>
                <a:extLst>
                  <a:ext uri="{0D108BD9-81ED-4DB2-BD59-A6C34878D82A}">
                    <a16:rowId xmlns:a16="http://schemas.microsoft.com/office/drawing/2014/main" xmlns="" val="1301817545"/>
                  </a:ext>
                </a:extLst>
              </a:tr>
              <a:tr h="76130">
                <a:tc>
                  <a:txBody>
                    <a:bodyPr/>
                    <a:lstStyle/>
                    <a:p>
                      <a:pPr algn="ctr" fontAlgn="ctr"/>
                      <a:r>
                        <a:rPr lang="en-US" sz="700" b="1" u="none" strike="noStrike" dirty="0">
                          <a:solidFill>
                            <a:schemeClr val="bg1"/>
                          </a:solidFill>
                          <a:effectLst/>
                        </a:rPr>
                        <a:t>A</a:t>
                      </a:r>
                      <a:endParaRPr lang="en-US" sz="700" b="1" i="0" u="none" strike="noStrike" dirty="0">
                        <a:solidFill>
                          <a:schemeClr val="bg1"/>
                        </a:solidFill>
                        <a:effectLst/>
                        <a:latin typeface="Calibri" panose="020F0502020204030204" pitchFamily="34" charset="0"/>
                      </a:endParaRPr>
                    </a:p>
                  </a:txBody>
                  <a:tcPr marL="0" marR="0" marT="0" marB="0" anchor="ctr">
                    <a:solidFill>
                      <a:schemeClr val="tx2"/>
                    </a:solidFill>
                  </a:tcPr>
                </a:tc>
                <a:tc>
                  <a:txBody>
                    <a:bodyPr/>
                    <a:lstStyle/>
                    <a:p>
                      <a:pPr algn="ctr" fontAlgn="ctr"/>
                      <a:r>
                        <a:rPr lang="en-US" sz="700" u="none" strike="noStrike" dirty="0">
                          <a:effectLst/>
                        </a:rPr>
                        <a:t>M3X0.5-6H THRU</a:t>
                      </a:r>
                      <a:endParaRPr lang="en-US" sz="700" b="0" i="0" u="none" strike="noStrike" dirty="0">
                        <a:solidFill>
                          <a:srgbClr val="000000"/>
                        </a:solidFill>
                        <a:effectLst/>
                        <a:latin typeface="Calibri" panose="020F0502020204030204" pitchFamily="34" charset="0"/>
                      </a:endParaRPr>
                    </a:p>
                  </a:txBody>
                  <a:tcPr marL="0" marR="0" marT="0" marB="0" anchor="ctr">
                    <a:solidFill>
                      <a:schemeClr val="tx2">
                        <a:lumMod val="40000"/>
                        <a:lumOff val="60000"/>
                      </a:schemeClr>
                    </a:solidFill>
                  </a:tcPr>
                </a:tc>
                <a:tc>
                  <a:txBody>
                    <a:bodyPr/>
                    <a:lstStyle/>
                    <a:p>
                      <a:pPr algn="ctr" fontAlgn="ctr"/>
                      <a:r>
                        <a:rPr lang="en-US" sz="700" u="none" strike="noStrike" dirty="0">
                          <a:effectLst/>
                        </a:rPr>
                        <a:t>4.34 mm</a:t>
                      </a:r>
                      <a:endParaRPr lang="en-US" sz="700" b="0" i="0" u="none" strike="noStrike" dirty="0">
                        <a:solidFill>
                          <a:srgbClr val="000000"/>
                        </a:solidFill>
                        <a:effectLst/>
                        <a:latin typeface="Calibri" panose="020F0502020204030204" pitchFamily="34" charset="0"/>
                      </a:endParaRPr>
                    </a:p>
                  </a:txBody>
                  <a:tcPr marL="0" marR="0" marT="0" marB="0" anchor="ctr">
                    <a:solidFill>
                      <a:schemeClr val="tx2">
                        <a:lumMod val="40000"/>
                        <a:lumOff val="60000"/>
                      </a:schemeClr>
                    </a:solidFill>
                  </a:tcPr>
                </a:tc>
                <a:tc>
                  <a:txBody>
                    <a:bodyPr/>
                    <a:lstStyle/>
                    <a:p>
                      <a:pPr algn="ctr" fontAlgn="ctr"/>
                      <a:r>
                        <a:rPr lang="en-US" sz="700" u="none" strike="noStrike" dirty="0">
                          <a:effectLst/>
                        </a:rPr>
                        <a:t>8.68</a:t>
                      </a:r>
                      <a:endParaRPr lang="en-US" sz="700" b="0" i="0" u="none" strike="noStrike" dirty="0">
                        <a:solidFill>
                          <a:srgbClr val="000000"/>
                        </a:solidFill>
                        <a:effectLst/>
                        <a:latin typeface="Calibri" panose="020F0502020204030204" pitchFamily="34" charset="0"/>
                      </a:endParaRPr>
                    </a:p>
                  </a:txBody>
                  <a:tcPr marL="0" marR="0" marT="0" marB="0" anchor="ctr">
                    <a:solidFill>
                      <a:schemeClr val="tx2">
                        <a:lumMod val="40000"/>
                        <a:lumOff val="60000"/>
                      </a:schemeClr>
                    </a:solidFill>
                  </a:tcPr>
                </a:tc>
                <a:tc>
                  <a:txBody>
                    <a:bodyPr/>
                    <a:lstStyle/>
                    <a:p>
                      <a:pPr algn="ctr" fontAlgn="ctr"/>
                      <a:r>
                        <a:rPr lang="en-US" sz="700" u="none" strike="noStrike" dirty="0">
                          <a:effectLst/>
                        </a:rPr>
                        <a:t>1D M3 Heli-Coil</a:t>
                      </a:r>
                      <a:endParaRPr lang="en-US" sz="700" b="0" i="0" u="none" strike="noStrike" dirty="0">
                        <a:solidFill>
                          <a:srgbClr val="000000"/>
                        </a:solidFill>
                        <a:effectLst/>
                        <a:latin typeface="Calibri" panose="020F0502020204030204" pitchFamily="34" charset="0"/>
                      </a:endParaRPr>
                    </a:p>
                  </a:txBody>
                  <a:tcPr marL="0" marR="0" marT="0" marB="0" anchor="ctr">
                    <a:solidFill>
                      <a:schemeClr val="tx2">
                        <a:lumMod val="40000"/>
                        <a:lumOff val="60000"/>
                      </a:schemeClr>
                    </a:solidFill>
                  </a:tcPr>
                </a:tc>
                <a:tc>
                  <a:txBody>
                    <a:bodyPr/>
                    <a:lstStyle/>
                    <a:p>
                      <a:pPr algn="ctr" fontAlgn="ctr"/>
                      <a:r>
                        <a:rPr lang="en-US" sz="700" u="none" strike="noStrike" dirty="0">
                          <a:effectLst/>
                        </a:rPr>
                        <a:t>3 mm (-1.34)</a:t>
                      </a:r>
                      <a:endParaRPr lang="en-US" sz="700" b="0" i="0" u="none" strike="noStrike" dirty="0">
                        <a:solidFill>
                          <a:srgbClr val="000000"/>
                        </a:solidFill>
                        <a:effectLst/>
                        <a:latin typeface="Calibri" panose="020F0502020204030204" pitchFamily="34" charset="0"/>
                      </a:endParaRPr>
                    </a:p>
                  </a:txBody>
                  <a:tcPr marL="0" marR="0" marT="0" marB="0" anchor="ctr">
                    <a:solidFill>
                      <a:schemeClr val="tx2">
                        <a:lumMod val="40000"/>
                        <a:lumOff val="60000"/>
                      </a:schemeClr>
                    </a:solidFill>
                  </a:tcPr>
                </a:tc>
                <a:tc>
                  <a:txBody>
                    <a:bodyPr/>
                    <a:lstStyle/>
                    <a:p>
                      <a:pPr algn="ctr" fontAlgn="ctr"/>
                      <a:r>
                        <a:rPr lang="en-US" sz="700" u="none" strike="noStrike" dirty="0">
                          <a:effectLst/>
                        </a:rPr>
                        <a:t>6</a:t>
                      </a:r>
                      <a:endParaRPr lang="en-US" sz="700" b="0" i="0" u="none" strike="noStrike" dirty="0">
                        <a:solidFill>
                          <a:srgbClr val="000000"/>
                        </a:solidFill>
                        <a:effectLst/>
                        <a:latin typeface="Calibri" panose="020F0502020204030204" pitchFamily="34" charset="0"/>
                      </a:endParaRPr>
                    </a:p>
                  </a:txBody>
                  <a:tcPr marL="0" marR="0" marT="0" marB="0" anchor="ctr">
                    <a:solidFill>
                      <a:schemeClr val="tx2">
                        <a:lumMod val="40000"/>
                        <a:lumOff val="60000"/>
                      </a:schemeClr>
                    </a:solidFill>
                  </a:tcPr>
                </a:tc>
                <a:extLst>
                  <a:ext uri="{0D108BD9-81ED-4DB2-BD59-A6C34878D82A}">
                    <a16:rowId xmlns:a16="http://schemas.microsoft.com/office/drawing/2014/main" xmlns="" val="2812956440"/>
                  </a:ext>
                </a:extLst>
              </a:tr>
              <a:tr h="98434">
                <a:tc>
                  <a:txBody>
                    <a:bodyPr/>
                    <a:lstStyle/>
                    <a:p>
                      <a:pPr algn="ctr" fontAlgn="ctr"/>
                      <a:r>
                        <a:rPr lang="en-US" sz="700" b="1" u="none" strike="noStrike" dirty="0">
                          <a:solidFill>
                            <a:schemeClr val="bg1"/>
                          </a:solidFill>
                          <a:effectLst/>
                        </a:rPr>
                        <a:t>B</a:t>
                      </a:r>
                      <a:endParaRPr lang="en-US" sz="700" b="1" i="0" u="none" strike="noStrike" dirty="0">
                        <a:solidFill>
                          <a:schemeClr val="bg1"/>
                        </a:solidFill>
                        <a:effectLst/>
                        <a:latin typeface="Calibri" panose="020F0502020204030204" pitchFamily="34" charset="0"/>
                      </a:endParaRPr>
                    </a:p>
                  </a:txBody>
                  <a:tcPr marL="0" marR="0" marT="0" marB="0" anchor="ctr">
                    <a:solidFill>
                      <a:schemeClr val="tx2"/>
                    </a:solidFill>
                  </a:tcPr>
                </a:tc>
                <a:tc>
                  <a:txBody>
                    <a:bodyPr/>
                    <a:lstStyle/>
                    <a:p>
                      <a:pPr algn="ctr" fontAlgn="ctr"/>
                      <a:r>
                        <a:rPr lang="en-US" sz="700" u="none" strike="noStrike" dirty="0">
                          <a:effectLst/>
                        </a:rPr>
                        <a:t>M6X1-6H THRU</a:t>
                      </a:r>
                      <a:endParaRPr lang="en-US" sz="7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700" u="none" strike="noStrike" dirty="0">
                          <a:effectLst/>
                        </a:rPr>
                        <a:t>6.32 mm</a:t>
                      </a:r>
                      <a:endParaRPr lang="en-US" sz="7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700" u="none" strike="noStrike" dirty="0">
                          <a:effectLst/>
                        </a:rPr>
                        <a:t>6.32</a:t>
                      </a:r>
                      <a:endParaRPr lang="en-US" sz="7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700" u="none" strike="noStrike" dirty="0">
                          <a:effectLst/>
                        </a:rPr>
                        <a:t>1D M6 Heli-Coil</a:t>
                      </a:r>
                      <a:endParaRPr lang="en-US" sz="7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700" u="none" strike="noStrike" dirty="0">
                          <a:effectLst/>
                        </a:rPr>
                        <a:t>4.48 mm (-1.84)</a:t>
                      </a:r>
                      <a:endParaRPr lang="en-US" sz="700" b="1" i="0" u="none" strike="noStrike" dirty="0">
                        <a:solidFill>
                          <a:srgbClr val="FF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700" u="none" strike="noStrike" dirty="0">
                          <a:effectLst/>
                        </a:rPr>
                        <a:t>4.48</a:t>
                      </a:r>
                      <a:endParaRPr lang="en-US" sz="700" b="1" i="0" u="none" strike="noStrike" dirty="0">
                        <a:solidFill>
                          <a:srgbClr val="FF0000"/>
                        </a:solidFill>
                        <a:effectLst/>
                        <a:latin typeface="Calibri" panose="020F0502020204030204" pitchFamily="34" charset="0"/>
                      </a:endParaRPr>
                    </a:p>
                  </a:txBody>
                  <a:tcPr marL="0" marR="0" marT="0" marB="0" anchor="ctr">
                    <a:solidFill>
                      <a:schemeClr val="accent1">
                        <a:lumMod val="20000"/>
                        <a:lumOff val="80000"/>
                      </a:schemeClr>
                    </a:solidFill>
                  </a:tcPr>
                </a:tc>
                <a:extLst>
                  <a:ext uri="{0D108BD9-81ED-4DB2-BD59-A6C34878D82A}">
                    <a16:rowId xmlns:a16="http://schemas.microsoft.com/office/drawing/2014/main" xmlns="" val="718062974"/>
                  </a:ext>
                </a:extLst>
              </a:tr>
              <a:tr h="77853">
                <a:tc>
                  <a:txBody>
                    <a:bodyPr/>
                    <a:lstStyle/>
                    <a:p>
                      <a:pPr algn="ctr" fontAlgn="ctr"/>
                      <a:r>
                        <a:rPr lang="en-US" sz="700" b="1" u="none" strike="noStrike" dirty="0">
                          <a:solidFill>
                            <a:schemeClr val="bg1"/>
                          </a:solidFill>
                          <a:effectLst/>
                        </a:rPr>
                        <a:t>C</a:t>
                      </a:r>
                      <a:endParaRPr lang="en-US" sz="700" b="1" i="0" u="none" strike="noStrike" dirty="0">
                        <a:solidFill>
                          <a:schemeClr val="bg1"/>
                        </a:solidFill>
                        <a:effectLst/>
                        <a:latin typeface="Calibri" panose="020F0502020204030204" pitchFamily="34" charset="0"/>
                      </a:endParaRPr>
                    </a:p>
                  </a:txBody>
                  <a:tcPr marL="0" marR="0" marT="0" marB="0" anchor="ctr">
                    <a:solidFill>
                      <a:schemeClr val="tx2"/>
                    </a:solidFill>
                  </a:tcPr>
                </a:tc>
                <a:tc>
                  <a:txBody>
                    <a:bodyPr/>
                    <a:lstStyle/>
                    <a:p>
                      <a:pPr algn="ctr" fontAlgn="ctr"/>
                      <a:r>
                        <a:rPr lang="en-US" sz="700" u="none" strike="noStrike" dirty="0">
                          <a:effectLst/>
                        </a:rPr>
                        <a:t>M3X0.5-6H THRU</a:t>
                      </a:r>
                      <a:endParaRPr lang="en-US" sz="700" b="0" i="0" u="none" strike="noStrike" dirty="0">
                        <a:solidFill>
                          <a:srgbClr val="000000"/>
                        </a:solidFill>
                        <a:effectLst/>
                        <a:latin typeface="Calibri" panose="020F0502020204030204" pitchFamily="34" charset="0"/>
                      </a:endParaRPr>
                    </a:p>
                  </a:txBody>
                  <a:tcPr marL="0" marR="0" marT="0" marB="0" anchor="ctr">
                    <a:solidFill>
                      <a:schemeClr val="tx2">
                        <a:lumMod val="40000"/>
                        <a:lumOff val="60000"/>
                      </a:schemeClr>
                    </a:solidFill>
                  </a:tcPr>
                </a:tc>
                <a:tc>
                  <a:txBody>
                    <a:bodyPr/>
                    <a:lstStyle/>
                    <a:p>
                      <a:pPr algn="ctr" fontAlgn="ctr"/>
                      <a:r>
                        <a:rPr lang="en-US" sz="700" u="none" strike="noStrike" dirty="0">
                          <a:effectLst/>
                        </a:rPr>
                        <a:t>2.82 mm</a:t>
                      </a:r>
                      <a:endParaRPr lang="en-US" sz="700" b="0" i="0" u="none" strike="noStrike" dirty="0">
                        <a:solidFill>
                          <a:srgbClr val="000000"/>
                        </a:solidFill>
                        <a:effectLst/>
                        <a:latin typeface="Calibri" panose="020F0502020204030204" pitchFamily="34" charset="0"/>
                      </a:endParaRPr>
                    </a:p>
                  </a:txBody>
                  <a:tcPr marL="0" marR="0" marT="0" marB="0" anchor="ctr">
                    <a:solidFill>
                      <a:schemeClr val="tx2">
                        <a:lumMod val="40000"/>
                        <a:lumOff val="60000"/>
                      </a:schemeClr>
                    </a:solidFill>
                  </a:tcPr>
                </a:tc>
                <a:tc>
                  <a:txBody>
                    <a:bodyPr/>
                    <a:lstStyle/>
                    <a:p>
                      <a:pPr algn="ctr" fontAlgn="ctr"/>
                      <a:r>
                        <a:rPr lang="en-US" sz="700" u="none" strike="noStrike" dirty="0">
                          <a:effectLst/>
                        </a:rPr>
                        <a:t>5.64</a:t>
                      </a:r>
                      <a:endParaRPr lang="en-US" sz="700" b="0" i="0" u="none" strike="noStrike" dirty="0">
                        <a:solidFill>
                          <a:srgbClr val="000000"/>
                        </a:solidFill>
                        <a:effectLst/>
                        <a:latin typeface="Calibri" panose="020F0502020204030204" pitchFamily="34" charset="0"/>
                      </a:endParaRPr>
                    </a:p>
                  </a:txBody>
                  <a:tcPr marL="0" marR="0" marT="0" marB="0" anchor="ctr">
                    <a:solidFill>
                      <a:schemeClr val="tx2">
                        <a:lumMod val="40000"/>
                        <a:lumOff val="60000"/>
                      </a:schemeClr>
                    </a:solidFill>
                  </a:tcPr>
                </a:tc>
                <a:tc>
                  <a:txBody>
                    <a:bodyPr/>
                    <a:lstStyle/>
                    <a:p>
                      <a:pPr algn="ctr" fontAlgn="ctr"/>
                      <a:r>
                        <a:rPr lang="en-US" sz="700" u="none" strike="noStrike" dirty="0">
                          <a:effectLst/>
                        </a:rPr>
                        <a:t>2.5D M3 Heli-Coil</a:t>
                      </a:r>
                      <a:endParaRPr lang="en-US" sz="700" b="0" i="0" u="none" strike="noStrike" dirty="0">
                        <a:solidFill>
                          <a:srgbClr val="000000"/>
                        </a:solidFill>
                        <a:effectLst/>
                        <a:latin typeface="Calibri" panose="020F0502020204030204" pitchFamily="34" charset="0"/>
                      </a:endParaRPr>
                    </a:p>
                  </a:txBody>
                  <a:tcPr marL="0" marR="0" marT="0" marB="0" anchor="ctr">
                    <a:solidFill>
                      <a:schemeClr val="tx2">
                        <a:lumMod val="40000"/>
                        <a:lumOff val="60000"/>
                      </a:schemeClr>
                    </a:solidFill>
                  </a:tcPr>
                </a:tc>
                <a:tc>
                  <a:txBody>
                    <a:bodyPr/>
                    <a:lstStyle/>
                    <a:p>
                      <a:pPr algn="ctr" fontAlgn="ctr"/>
                      <a:r>
                        <a:rPr lang="en-US" sz="700" u="none" strike="noStrike" dirty="0">
                          <a:effectLst/>
                        </a:rPr>
                        <a:t>6.82 mm (+4)</a:t>
                      </a:r>
                      <a:endParaRPr lang="en-US" sz="700" b="0" i="0" u="none" strike="noStrike" dirty="0">
                        <a:solidFill>
                          <a:srgbClr val="000000"/>
                        </a:solidFill>
                        <a:effectLst/>
                        <a:latin typeface="Calibri" panose="020F0502020204030204" pitchFamily="34" charset="0"/>
                      </a:endParaRPr>
                    </a:p>
                  </a:txBody>
                  <a:tcPr marL="0" marR="0" marT="0" marB="0" anchor="ctr">
                    <a:solidFill>
                      <a:schemeClr val="tx2">
                        <a:lumMod val="40000"/>
                        <a:lumOff val="60000"/>
                      </a:schemeClr>
                    </a:solidFill>
                  </a:tcPr>
                </a:tc>
                <a:tc>
                  <a:txBody>
                    <a:bodyPr/>
                    <a:lstStyle/>
                    <a:p>
                      <a:pPr algn="ctr" fontAlgn="ctr"/>
                      <a:r>
                        <a:rPr lang="en-US" sz="700" u="none" strike="noStrike" dirty="0">
                          <a:effectLst/>
                        </a:rPr>
                        <a:t>13.64</a:t>
                      </a:r>
                      <a:endParaRPr lang="en-US" sz="700" b="0" i="0" u="none" strike="noStrike" dirty="0">
                        <a:solidFill>
                          <a:srgbClr val="000000"/>
                        </a:solidFill>
                        <a:effectLst/>
                        <a:latin typeface="Calibri" panose="020F0502020204030204" pitchFamily="34" charset="0"/>
                      </a:endParaRPr>
                    </a:p>
                  </a:txBody>
                  <a:tcPr marL="0" marR="0" marT="0" marB="0" anchor="ctr">
                    <a:solidFill>
                      <a:schemeClr val="tx2">
                        <a:lumMod val="40000"/>
                        <a:lumOff val="60000"/>
                      </a:schemeClr>
                    </a:solidFill>
                  </a:tcPr>
                </a:tc>
                <a:extLst>
                  <a:ext uri="{0D108BD9-81ED-4DB2-BD59-A6C34878D82A}">
                    <a16:rowId xmlns:a16="http://schemas.microsoft.com/office/drawing/2014/main" xmlns="" val="1144061515"/>
                  </a:ext>
                </a:extLst>
              </a:tr>
              <a:tr h="71558">
                <a:tc>
                  <a:txBody>
                    <a:bodyPr/>
                    <a:lstStyle/>
                    <a:p>
                      <a:pPr algn="ctr" fontAlgn="ctr"/>
                      <a:r>
                        <a:rPr lang="en-US" sz="700" b="1" u="none" strike="noStrike" dirty="0">
                          <a:solidFill>
                            <a:schemeClr val="bg1"/>
                          </a:solidFill>
                          <a:effectLst/>
                        </a:rPr>
                        <a:t>D</a:t>
                      </a:r>
                      <a:endParaRPr lang="en-US" sz="700" b="1" i="0" u="none" strike="noStrike" dirty="0">
                        <a:solidFill>
                          <a:schemeClr val="bg1"/>
                        </a:solidFill>
                        <a:effectLst/>
                        <a:latin typeface="Calibri" panose="020F0502020204030204" pitchFamily="34" charset="0"/>
                      </a:endParaRPr>
                    </a:p>
                  </a:txBody>
                  <a:tcPr marL="0" marR="0" marT="0" marB="0" anchor="ctr">
                    <a:solidFill>
                      <a:schemeClr val="tx2"/>
                    </a:solidFill>
                  </a:tcPr>
                </a:tc>
                <a:tc>
                  <a:txBody>
                    <a:bodyPr/>
                    <a:lstStyle/>
                    <a:p>
                      <a:pPr algn="ctr" fontAlgn="ctr"/>
                      <a:r>
                        <a:rPr lang="en-US" sz="700" u="none" strike="noStrike" dirty="0">
                          <a:effectLst/>
                        </a:rPr>
                        <a:t>M3X0.5-6H x 8</a:t>
                      </a:r>
                      <a:endParaRPr lang="en-US" sz="7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700" u="none" strike="noStrike" dirty="0">
                          <a:effectLst/>
                        </a:rPr>
                        <a:t>4.3 mm</a:t>
                      </a:r>
                      <a:endParaRPr lang="en-US" sz="7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700" u="none" strike="noStrike" dirty="0">
                          <a:effectLst/>
                        </a:rPr>
                        <a:t>8.6</a:t>
                      </a:r>
                      <a:endParaRPr lang="en-US" sz="7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700" u="none" strike="noStrike" dirty="0">
                          <a:effectLst/>
                        </a:rPr>
                        <a:t>1.5D M3 Heli-Coil</a:t>
                      </a:r>
                      <a:endParaRPr lang="en-US" sz="7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700" u="none" strike="noStrike" dirty="0">
                          <a:effectLst/>
                        </a:rPr>
                        <a:t>4.3 mm</a:t>
                      </a:r>
                      <a:endParaRPr lang="en-US" sz="7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700" u="none" strike="noStrike" dirty="0">
                          <a:effectLst/>
                        </a:rPr>
                        <a:t>8.6</a:t>
                      </a:r>
                      <a:endParaRPr lang="en-US" sz="7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extLst>
                  <a:ext uri="{0D108BD9-81ED-4DB2-BD59-A6C34878D82A}">
                    <a16:rowId xmlns:a16="http://schemas.microsoft.com/office/drawing/2014/main" xmlns="" val="626939024"/>
                  </a:ext>
                </a:extLst>
              </a:tr>
              <a:tr h="49217">
                <a:tc>
                  <a:txBody>
                    <a:bodyPr/>
                    <a:lstStyle/>
                    <a:p>
                      <a:pPr algn="ctr" fontAlgn="ctr"/>
                      <a:r>
                        <a:rPr lang="en-US" sz="700" b="1" u="none" strike="noStrike" dirty="0">
                          <a:solidFill>
                            <a:schemeClr val="bg1"/>
                          </a:solidFill>
                          <a:effectLst/>
                        </a:rPr>
                        <a:t>E</a:t>
                      </a:r>
                      <a:endParaRPr lang="en-US" sz="700" b="1" i="0" u="none" strike="noStrike" dirty="0">
                        <a:solidFill>
                          <a:schemeClr val="bg1"/>
                        </a:solidFill>
                        <a:effectLst/>
                        <a:latin typeface="Calibri" panose="020F0502020204030204" pitchFamily="34" charset="0"/>
                      </a:endParaRPr>
                    </a:p>
                  </a:txBody>
                  <a:tcPr marL="0" marR="0" marT="0" marB="0" anchor="ctr">
                    <a:solidFill>
                      <a:schemeClr val="tx2"/>
                    </a:solidFill>
                  </a:tcPr>
                </a:tc>
                <a:tc>
                  <a:txBody>
                    <a:bodyPr/>
                    <a:lstStyle/>
                    <a:p>
                      <a:pPr algn="ctr" fontAlgn="ctr"/>
                      <a:r>
                        <a:rPr lang="en-US" sz="700" u="none" strike="noStrike" dirty="0">
                          <a:effectLst/>
                        </a:rPr>
                        <a:t>M3X0.5-6H THRU</a:t>
                      </a:r>
                      <a:endParaRPr lang="en-US" sz="700" b="0" i="0" u="none" strike="noStrike" dirty="0">
                        <a:solidFill>
                          <a:srgbClr val="000000"/>
                        </a:solidFill>
                        <a:effectLst/>
                        <a:latin typeface="Calibri" panose="020F0502020204030204" pitchFamily="34" charset="0"/>
                      </a:endParaRPr>
                    </a:p>
                  </a:txBody>
                  <a:tcPr marL="0" marR="0" marT="0" marB="0" anchor="ctr">
                    <a:solidFill>
                      <a:schemeClr val="tx2">
                        <a:lumMod val="40000"/>
                        <a:lumOff val="60000"/>
                      </a:schemeClr>
                    </a:solidFill>
                  </a:tcPr>
                </a:tc>
                <a:tc>
                  <a:txBody>
                    <a:bodyPr/>
                    <a:lstStyle/>
                    <a:p>
                      <a:pPr algn="ctr" fontAlgn="ctr"/>
                      <a:r>
                        <a:rPr lang="en-US" sz="700" u="none" strike="noStrike" dirty="0">
                          <a:effectLst/>
                        </a:rPr>
                        <a:t>3.5 mm</a:t>
                      </a:r>
                      <a:endParaRPr lang="en-US" sz="700" b="0" i="0" u="none" strike="noStrike" dirty="0">
                        <a:solidFill>
                          <a:srgbClr val="000000"/>
                        </a:solidFill>
                        <a:effectLst/>
                        <a:latin typeface="Calibri" panose="020F0502020204030204" pitchFamily="34" charset="0"/>
                      </a:endParaRPr>
                    </a:p>
                  </a:txBody>
                  <a:tcPr marL="0" marR="0" marT="0" marB="0" anchor="ctr">
                    <a:solidFill>
                      <a:schemeClr val="tx2">
                        <a:lumMod val="40000"/>
                        <a:lumOff val="60000"/>
                      </a:schemeClr>
                    </a:solidFill>
                  </a:tcPr>
                </a:tc>
                <a:tc>
                  <a:txBody>
                    <a:bodyPr/>
                    <a:lstStyle/>
                    <a:p>
                      <a:pPr algn="ctr" fontAlgn="ctr"/>
                      <a:r>
                        <a:rPr lang="en-US" sz="700" u="none" strike="noStrike" dirty="0">
                          <a:effectLst/>
                        </a:rPr>
                        <a:t>7</a:t>
                      </a:r>
                      <a:endParaRPr lang="en-US" sz="700" b="0" i="0" u="none" strike="noStrike" dirty="0">
                        <a:solidFill>
                          <a:srgbClr val="000000"/>
                        </a:solidFill>
                        <a:effectLst/>
                        <a:latin typeface="Calibri" panose="020F0502020204030204" pitchFamily="34" charset="0"/>
                      </a:endParaRPr>
                    </a:p>
                  </a:txBody>
                  <a:tcPr marL="0" marR="0" marT="0" marB="0" anchor="ctr">
                    <a:solidFill>
                      <a:schemeClr val="tx2">
                        <a:lumMod val="40000"/>
                        <a:lumOff val="60000"/>
                      </a:schemeClr>
                    </a:solidFill>
                  </a:tcPr>
                </a:tc>
                <a:tc>
                  <a:txBody>
                    <a:bodyPr/>
                    <a:lstStyle/>
                    <a:p>
                      <a:pPr algn="ctr" fontAlgn="ctr"/>
                      <a:r>
                        <a:rPr lang="en-US" sz="700" u="none" strike="noStrike" dirty="0">
                          <a:effectLst/>
                        </a:rPr>
                        <a:t>1D M3 Heli-Coil</a:t>
                      </a:r>
                      <a:endParaRPr lang="en-US" sz="700" b="0" i="0" u="none" strike="noStrike" dirty="0">
                        <a:solidFill>
                          <a:srgbClr val="000000"/>
                        </a:solidFill>
                        <a:effectLst/>
                        <a:latin typeface="Calibri" panose="020F0502020204030204" pitchFamily="34" charset="0"/>
                      </a:endParaRPr>
                    </a:p>
                  </a:txBody>
                  <a:tcPr marL="0" marR="0" marT="0" marB="0" anchor="ctr">
                    <a:solidFill>
                      <a:schemeClr val="tx2">
                        <a:lumMod val="40000"/>
                        <a:lumOff val="60000"/>
                      </a:schemeClr>
                    </a:solidFill>
                  </a:tcPr>
                </a:tc>
                <a:tc>
                  <a:txBody>
                    <a:bodyPr/>
                    <a:lstStyle/>
                    <a:p>
                      <a:pPr algn="ctr" fontAlgn="ctr"/>
                      <a:r>
                        <a:rPr lang="en-US" sz="700" u="none" strike="noStrike" dirty="0">
                          <a:effectLst/>
                        </a:rPr>
                        <a:t>3 mm (-0.5)</a:t>
                      </a:r>
                      <a:endParaRPr lang="en-US" sz="700" b="0" i="0" u="none" strike="noStrike" dirty="0">
                        <a:solidFill>
                          <a:srgbClr val="000000"/>
                        </a:solidFill>
                        <a:effectLst/>
                        <a:latin typeface="Calibri" panose="020F0502020204030204" pitchFamily="34" charset="0"/>
                      </a:endParaRPr>
                    </a:p>
                  </a:txBody>
                  <a:tcPr marL="0" marR="0" marT="0" marB="0" anchor="ctr">
                    <a:solidFill>
                      <a:schemeClr val="tx2">
                        <a:lumMod val="40000"/>
                        <a:lumOff val="60000"/>
                      </a:schemeClr>
                    </a:solidFill>
                  </a:tcPr>
                </a:tc>
                <a:tc>
                  <a:txBody>
                    <a:bodyPr/>
                    <a:lstStyle/>
                    <a:p>
                      <a:pPr algn="ctr" fontAlgn="ctr"/>
                      <a:r>
                        <a:rPr lang="en-US" sz="700" u="none" strike="noStrike" dirty="0">
                          <a:effectLst/>
                        </a:rPr>
                        <a:t>6</a:t>
                      </a:r>
                      <a:endParaRPr lang="en-US" sz="700" b="0" i="0" u="none" strike="noStrike" dirty="0">
                        <a:solidFill>
                          <a:srgbClr val="000000"/>
                        </a:solidFill>
                        <a:effectLst/>
                        <a:latin typeface="Calibri" panose="020F0502020204030204" pitchFamily="34" charset="0"/>
                      </a:endParaRPr>
                    </a:p>
                  </a:txBody>
                  <a:tcPr marL="0" marR="0" marT="0" marB="0" anchor="ctr">
                    <a:solidFill>
                      <a:schemeClr val="tx2">
                        <a:lumMod val="40000"/>
                        <a:lumOff val="60000"/>
                      </a:schemeClr>
                    </a:solidFill>
                  </a:tcPr>
                </a:tc>
                <a:extLst>
                  <a:ext uri="{0D108BD9-81ED-4DB2-BD59-A6C34878D82A}">
                    <a16:rowId xmlns:a16="http://schemas.microsoft.com/office/drawing/2014/main" xmlns="" val="3303122900"/>
                  </a:ext>
                </a:extLst>
              </a:tr>
            </a:tbl>
          </a:graphicData>
        </a:graphic>
      </p:graphicFrame>
      <p:pic>
        <p:nvPicPr>
          <p:cNvPr id="33" name="Picture 32">
            <a:extLst>
              <a:ext uri="{FF2B5EF4-FFF2-40B4-BE49-F238E27FC236}">
                <a16:creationId xmlns:a16="http://schemas.microsoft.com/office/drawing/2014/main" xmlns="" id="{8C462DD2-80ED-431E-B527-F67EECC1B2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5770" y="3296518"/>
            <a:ext cx="931807" cy="1551695"/>
          </a:xfrm>
          <a:prstGeom prst="rect">
            <a:avLst/>
          </a:prstGeom>
        </p:spPr>
      </p:pic>
      <p:pic>
        <p:nvPicPr>
          <p:cNvPr id="17" name="Picture 16">
            <a:extLst>
              <a:ext uri="{FF2B5EF4-FFF2-40B4-BE49-F238E27FC236}">
                <a16:creationId xmlns:a16="http://schemas.microsoft.com/office/drawing/2014/main" xmlns="" id="{BFB15C2E-158E-47FD-A196-41A65DD0B5D9}"/>
              </a:ext>
            </a:extLst>
          </p:cNvPr>
          <p:cNvPicPr>
            <a:picLocks noChangeAspect="1"/>
          </p:cNvPicPr>
          <p:nvPr/>
        </p:nvPicPr>
        <p:blipFill>
          <a:blip r:embed="rId7"/>
          <a:stretch>
            <a:fillRect/>
          </a:stretch>
        </p:blipFill>
        <p:spPr>
          <a:xfrm>
            <a:off x="7053262" y="1467480"/>
            <a:ext cx="1854426" cy="1104269"/>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xmlns="" id="{33AEA2C3-1CF9-42E1-B71A-B8664A88BED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94973" y="2447760"/>
            <a:ext cx="1229827" cy="1241652"/>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xmlns="" id="{639EA8CE-5243-49E9-806C-20F415F95651}"/>
              </a:ext>
            </a:extLst>
          </p:cNvPr>
          <p:cNvSpPr txBox="1"/>
          <p:nvPr/>
        </p:nvSpPr>
        <p:spPr>
          <a:xfrm>
            <a:off x="7001419" y="1428750"/>
            <a:ext cx="1815124" cy="738664"/>
          </a:xfrm>
          <a:prstGeom prst="rect">
            <a:avLst/>
          </a:prstGeom>
          <a:noFill/>
        </p:spPr>
        <p:txBody>
          <a:bodyPr wrap="square" rtlCol="0">
            <a:spAutoFit/>
          </a:bodyPr>
          <a:lstStyle>
            <a:defPPr>
              <a:defRPr lang="en-US"/>
            </a:defPPr>
            <a:lvl1pPr>
              <a:defRPr sz="1400" b="1">
                <a:ln w="3175">
                  <a:solidFill>
                    <a:schemeClr val="bg1"/>
                  </a:solidFill>
                </a:ln>
              </a:defRPr>
            </a:lvl1pPr>
          </a:lstStyle>
          <a:p>
            <a:r>
              <a:rPr lang="en-US" dirty="0"/>
              <a:t>Magnet cleaning</a:t>
            </a:r>
          </a:p>
          <a:p>
            <a:r>
              <a:rPr lang="en-US" dirty="0"/>
              <a:t>(effective for some particles)</a:t>
            </a:r>
          </a:p>
        </p:txBody>
      </p:sp>
    </p:spTree>
    <p:extLst>
      <p:ext uri="{BB962C8B-B14F-4D97-AF65-F5344CB8AC3E}">
        <p14:creationId xmlns:p14="http://schemas.microsoft.com/office/powerpoint/2010/main" val="3688425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p:txBody>
          <a:bodyPr/>
          <a:lstStyle/>
          <a:p>
            <a:r>
              <a:rPr lang="en-US" dirty="0"/>
              <a:t>Response to questions</a:t>
            </a:r>
          </a:p>
        </p:txBody>
      </p:sp>
      <p:sp>
        <p:nvSpPr>
          <p:cNvPr id="41" name="Content Placeholder 40"/>
          <p:cNvSpPr>
            <a:spLocks noGrp="1"/>
          </p:cNvSpPr>
          <p:nvPr>
            <p:ph type="body" idx="1"/>
          </p:nvPr>
        </p:nvSpPr>
        <p:spPr>
          <a:xfrm>
            <a:off x="609600" y="742950"/>
            <a:ext cx="8229601" cy="3982640"/>
          </a:xfrm>
        </p:spPr>
        <p:txBody>
          <a:bodyPr/>
          <a:lstStyle/>
          <a:p>
            <a:r>
              <a:rPr lang="en-US" sz="1800" dirty="0"/>
              <a:t>Have you changed the orientation of the camera since they installed some of the rafts? This could dislodge more debris and the washer and also check for other potential surprises due to orientation changes.</a:t>
            </a:r>
          </a:p>
          <a:p>
            <a:pPr lvl="1"/>
            <a:r>
              <a:rPr lang="en-US" sz="1600" dirty="0"/>
              <a:t>The full cryostat has not been rotated since rafts have been installed because it is not possible to rotate in its current configuration.</a:t>
            </a:r>
          </a:p>
          <a:p>
            <a:pPr lvl="1"/>
            <a:r>
              <a:rPr lang="en-US" sz="1600" dirty="0"/>
              <a:t>The debris issues that we experienced were primarily internal to the rafts, which have been cleaned, shipped, rotated, re-inspected and re-tested after the remediation (10 rafts to dates have undergone this successfully).</a:t>
            </a:r>
          </a:p>
          <a:p>
            <a:pPr lvl="1"/>
            <a:r>
              <a:rPr lang="en-US" sz="1600" dirty="0">
                <a:solidFill>
                  <a:schemeClr val="tx2"/>
                </a:solidFill>
              </a:rPr>
              <a:t>The washer is a risk that we are tracking and we will take this into account as procedures are finalized prior to rotating the cryostat.</a:t>
            </a:r>
          </a:p>
          <a:p>
            <a:endParaRPr lang="en-US" sz="1800" dirty="0"/>
          </a:p>
          <a:p>
            <a:pPr marL="685800" lvl="2" indent="0">
              <a:buNone/>
            </a:pPr>
            <a:endParaRPr lang="en-US" sz="1600" dirty="0"/>
          </a:p>
        </p:txBody>
      </p:sp>
    </p:spTree>
    <p:extLst>
      <p:ext uri="{BB962C8B-B14F-4D97-AF65-F5344CB8AC3E}">
        <p14:creationId xmlns:p14="http://schemas.microsoft.com/office/powerpoint/2010/main" val="1047421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p:txBody>
          <a:bodyPr/>
          <a:lstStyle/>
          <a:p>
            <a:r>
              <a:rPr lang="en-US" dirty="0"/>
              <a:t>Response to questions</a:t>
            </a:r>
          </a:p>
        </p:txBody>
      </p:sp>
      <p:sp>
        <p:nvSpPr>
          <p:cNvPr id="41" name="Content Placeholder 40"/>
          <p:cNvSpPr>
            <a:spLocks noGrp="1"/>
          </p:cNvSpPr>
          <p:nvPr>
            <p:ph type="body" idx="1"/>
          </p:nvPr>
        </p:nvSpPr>
        <p:spPr>
          <a:xfrm>
            <a:off x="457200" y="551260"/>
            <a:ext cx="8229601" cy="4382690"/>
          </a:xfrm>
        </p:spPr>
        <p:txBody>
          <a:bodyPr>
            <a:normAutofit fontScale="85000" lnSpcReduction="20000"/>
          </a:bodyPr>
          <a:lstStyle/>
          <a:p>
            <a:r>
              <a:rPr lang="en-US" sz="2300" dirty="0"/>
              <a:t>We would like to hear about the refrigeration clogging issue. </a:t>
            </a:r>
            <a:r>
              <a:rPr lang="en-US" dirty="0"/>
              <a:t>What are the plans and potential additional problems as you scale up</a:t>
            </a:r>
            <a:r>
              <a:rPr lang="en-US" sz="2000" dirty="0"/>
              <a:t/>
            </a:r>
            <a:br>
              <a:rPr lang="en-US" sz="2000" dirty="0"/>
            </a:br>
            <a:r>
              <a:rPr lang="en-US" dirty="0"/>
              <a:t>dealing with a full focal surface...</a:t>
            </a:r>
            <a:endParaRPr lang="en-US" sz="2300" dirty="0"/>
          </a:p>
          <a:p>
            <a:pPr marL="628650" lvl="1" indent="-342900"/>
            <a:r>
              <a:rPr lang="en-US" sz="2100" dirty="0"/>
              <a:t>This will be discussed in the breakout.</a:t>
            </a:r>
          </a:p>
          <a:p>
            <a:pPr marL="628650" lvl="1" indent="-342900"/>
            <a:r>
              <a:rPr lang="en-US" sz="2100" dirty="0"/>
              <a:t>This does not affect the cold system. When the </a:t>
            </a:r>
            <a:r>
              <a:rPr lang="en-US" sz="2100" dirty="0" err="1"/>
              <a:t>cryo</a:t>
            </a:r>
            <a:r>
              <a:rPr lang="en-US" sz="2100" dirty="0"/>
              <a:t> system is off, and the </a:t>
            </a:r>
            <a:r>
              <a:rPr lang="en-US" sz="2100" dirty="0" err="1"/>
              <a:t>HeX</a:t>
            </a:r>
            <a:r>
              <a:rPr lang="en-US" sz="2100" dirty="0"/>
              <a:t> are in the vertical orientation as on the BOT for an extended time, oil drains down into the </a:t>
            </a:r>
            <a:r>
              <a:rPr lang="en-US" sz="2100" dirty="0" err="1"/>
              <a:t>cryoplate</a:t>
            </a:r>
            <a:r>
              <a:rPr lang="en-US" sz="2100" dirty="0"/>
              <a:t> and sits.  This causes a clogging if we switch the system on, because of the oil viscosity and the cold refrigerant flow.  The simple solution involves pre-heating the </a:t>
            </a:r>
            <a:r>
              <a:rPr lang="en-US" sz="2100" dirty="0" err="1"/>
              <a:t>cryoplate</a:t>
            </a:r>
            <a:r>
              <a:rPr lang="en-US" sz="2100" dirty="0"/>
              <a:t> with the trim heaters to ~40deg C then starting the compressors, leaving the trim heat on feedback so the </a:t>
            </a:r>
            <a:r>
              <a:rPr lang="en-US" sz="2100" dirty="0" err="1"/>
              <a:t>cryoplate</a:t>
            </a:r>
            <a:r>
              <a:rPr lang="en-US" sz="2100" dirty="0"/>
              <a:t> stays warm at the setpoint temperature (~40C) while the refrigerant circulates and washes out the oil. When done, we turn off the feedback and allow the cooldown to proceed.</a:t>
            </a:r>
          </a:p>
          <a:p>
            <a:pPr marL="628650" lvl="1" indent="-342900"/>
            <a:r>
              <a:rPr lang="en-US" sz="2100" dirty="0"/>
              <a:t>Each circuit has been tested successfully already with expected load and by group of 3 circuits for </a:t>
            </a:r>
            <a:r>
              <a:rPr lang="en-US" sz="2100" dirty="0" err="1"/>
              <a:t>cryo</a:t>
            </a:r>
            <a:r>
              <a:rPr lang="en-US" sz="2100" dirty="0"/>
              <a:t> and both circuits for cold. The next test is with 9 rafts. The procedures are in place and will be further tested.</a:t>
            </a:r>
          </a:p>
          <a:p>
            <a:pPr marL="628650" lvl="1" indent="-342900"/>
            <a:r>
              <a:rPr lang="en-US" sz="2100" dirty="0"/>
              <a:t>A concern is operation on the summit, which is mitigated by the refrigeration pathfinder exercise to be conducted by the commissioning team next year.</a:t>
            </a:r>
          </a:p>
          <a:p>
            <a:pPr marL="285750" lvl="1" indent="0">
              <a:buNone/>
            </a:pPr>
            <a:endParaRPr lang="en-US" sz="2100" dirty="0"/>
          </a:p>
        </p:txBody>
      </p:sp>
    </p:spTree>
    <p:extLst>
      <p:ext uri="{BB962C8B-B14F-4D97-AF65-F5344CB8AC3E}">
        <p14:creationId xmlns:p14="http://schemas.microsoft.com/office/powerpoint/2010/main" val="3076556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p:txBody>
          <a:bodyPr/>
          <a:lstStyle/>
          <a:p>
            <a:r>
              <a:rPr lang="en-US" dirty="0"/>
              <a:t>Response to questions</a:t>
            </a:r>
          </a:p>
        </p:txBody>
      </p:sp>
      <p:sp>
        <p:nvSpPr>
          <p:cNvPr id="41" name="Content Placeholder 40"/>
          <p:cNvSpPr>
            <a:spLocks noGrp="1"/>
          </p:cNvSpPr>
          <p:nvPr>
            <p:ph type="body" idx="1"/>
          </p:nvPr>
        </p:nvSpPr>
        <p:spPr/>
        <p:txBody>
          <a:bodyPr/>
          <a:lstStyle/>
          <a:p>
            <a:r>
              <a:rPr lang="en-US" sz="2100" dirty="0"/>
              <a:t>What are the plans for scaling up the DAQ speed to account for the full focal surface?</a:t>
            </a:r>
          </a:p>
          <a:p>
            <a:r>
              <a:rPr lang="en-US" sz="2100" dirty="0"/>
              <a:t>Any potential issues there?</a:t>
            </a:r>
          </a:p>
          <a:p>
            <a:pPr lvl="1"/>
            <a:r>
              <a:rPr lang="en-US" sz="1900" dirty="0"/>
              <a:t>To be discussed in the breakout. We are receiving from the vendor a solution that will be implemented prior to the 21 rafts test in Q2 FY20. This does not impact the upcoming 9-raft test.</a:t>
            </a:r>
          </a:p>
          <a:p>
            <a:endParaRPr lang="en-US" sz="2100" dirty="0"/>
          </a:p>
          <a:p>
            <a:pPr marL="685800" lvl="2" indent="0">
              <a:buNone/>
            </a:pPr>
            <a:endParaRPr lang="en-US" dirty="0"/>
          </a:p>
        </p:txBody>
      </p:sp>
    </p:spTree>
    <p:extLst>
      <p:ext uri="{BB962C8B-B14F-4D97-AF65-F5344CB8AC3E}">
        <p14:creationId xmlns:p14="http://schemas.microsoft.com/office/powerpoint/2010/main" val="2544611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p:txBody>
          <a:bodyPr/>
          <a:lstStyle/>
          <a:p>
            <a:r>
              <a:rPr lang="en-US" dirty="0"/>
              <a:t>Response to questions</a:t>
            </a:r>
          </a:p>
        </p:txBody>
      </p:sp>
      <p:sp>
        <p:nvSpPr>
          <p:cNvPr id="41" name="Content Placeholder 40"/>
          <p:cNvSpPr>
            <a:spLocks noGrp="1"/>
          </p:cNvSpPr>
          <p:nvPr>
            <p:ph type="body" idx="1"/>
          </p:nvPr>
        </p:nvSpPr>
        <p:spPr>
          <a:xfrm>
            <a:off x="457199" y="666750"/>
            <a:ext cx="8229601" cy="3982640"/>
          </a:xfrm>
        </p:spPr>
        <p:txBody>
          <a:bodyPr/>
          <a:lstStyle/>
          <a:p>
            <a:r>
              <a:rPr lang="en-US" sz="2000" dirty="0"/>
              <a:t>Please explain the schedule for filter testing, production and delivery in detail.</a:t>
            </a:r>
          </a:p>
          <a:p>
            <a:r>
              <a:rPr lang="en-US" sz="2000" dirty="0"/>
              <a:t>When do the filters get installed on the camera.</a:t>
            </a:r>
          </a:p>
          <a:p>
            <a:pPr lvl="1"/>
            <a:r>
              <a:rPr lang="en-US" sz="1800" dirty="0"/>
              <a:t>Detailed schedule will be presented during the breakout.</a:t>
            </a:r>
          </a:p>
          <a:p>
            <a:pPr lvl="1"/>
            <a:r>
              <a:rPr lang="en-US" sz="1800" dirty="0"/>
              <a:t>First filter is expected to be available Q2FY20 and only needed in Q4FY20 (100 days of float).</a:t>
            </a:r>
          </a:p>
          <a:p>
            <a:pPr lvl="1"/>
            <a:r>
              <a:rPr lang="en-US" sz="1800" dirty="0"/>
              <a:t>Remainder of the filters expected to be available Q3FY20 but not needed until Q1 FY21 (100 days of float) and could be delayed even further until after the camera has shipped without significant impacts.</a:t>
            </a:r>
          </a:p>
          <a:p>
            <a:r>
              <a:rPr lang="en-US" sz="2000" dirty="0"/>
              <a:t>Also, Explain the shutter assembly testing and delivery schedule in detail.</a:t>
            </a:r>
          </a:p>
          <a:p>
            <a:pPr lvl="1"/>
            <a:r>
              <a:rPr lang="en-US" sz="1800" dirty="0"/>
              <a:t>The shutter assembly and test is under way and expected to complete end of Q4FY19. The need date is end of Q1FY20 (45 days of float). More details on the schedule and technical status is available in the shutter breakout talk.</a:t>
            </a:r>
          </a:p>
          <a:p>
            <a:pPr marL="685800" lvl="2" indent="0">
              <a:buNone/>
            </a:pPr>
            <a:endParaRPr lang="en-US" sz="1800" dirty="0"/>
          </a:p>
        </p:txBody>
      </p:sp>
    </p:spTree>
    <p:extLst>
      <p:ext uri="{BB962C8B-B14F-4D97-AF65-F5344CB8AC3E}">
        <p14:creationId xmlns:p14="http://schemas.microsoft.com/office/powerpoint/2010/main" val="2973613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88D4A04-0381-4744-96B5-47EA60D04952}"/>
              </a:ext>
            </a:extLst>
          </p:cNvPr>
          <p:cNvSpPr>
            <a:spLocks noGrp="1"/>
          </p:cNvSpPr>
          <p:nvPr>
            <p:ph type="title"/>
          </p:nvPr>
        </p:nvSpPr>
        <p:spPr>
          <a:xfrm>
            <a:off x="1066800" y="133350"/>
            <a:ext cx="6324600" cy="417910"/>
          </a:xfrm>
        </p:spPr>
        <p:txBody>
          <a:bodyPr/>
          <a:lstStyle/>
          <a:p>
            <a:r>
              <a:rPr lang="en-US" sz="2000" dirty="0"/>
              <a:t>Main needs and schedule status to I&amp;T (Consistent with June 2019 forecast data)</a:t>
            </a:r>
          </a:p>
        </p:txBody>
      </p:sp>
      <p:pic>
        <p:nvPicPr>
          <p:cNvPr id="2" name="Picture 1">
            <a:extLst>
              <a:ext uri="{FF2B5EF4-FFF2-40B4-BE49-F238E27FC236}">
                <a16:creationId xmlns:a16="http://schemas.microsoft.com/office/drawing/2014/main" xmlns="" id="{D1260743-62D3-4FE7-A4AC-7E732549B75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607939" y="519976"/>
            <a:ext cx="5928121" cy="4340492"/>
          </a:xfrm>
          <a:prstGeom prst="rect">
            <a:avLst/>
          </a:prstGeom>
        </p:spPr>
      </p:pic>
    </p:spTree>
    <p:extLst>
      <p:ext uri="{BB962C8B-B14F-4D97-AF65-F5344CB8AC3E}">
        <p14:creationId xmlns:p14="http://schemas.microsoft.com/office/powerpoint/2010/main" val="1998852720"/>
      </p:ext>
    </p:extLst>
  </p:cSld>
  <p:clrMapOvr>
    <a:masterClrMapping/>
  </p:clrMapOvr>
</p:sld>
</file>

<file path=ppt/theme/theme1.xml><?xml version="1.0" encoding="utf-8"?>
<a:theme xmlns:a="http://schemas.openxmlformats.org/drawingml/2006/main" name="Legacy 169 JSR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7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cap="rnd">
          <a:solidFill>
            <a:schemeClr val="accent2">
              <a:lumMod val="75000"/>
            </a:schemeClr>
          </a:solidFill>
          <a:prstDash val="solid"/>
          <a:headEnd type="none"/>
          <a:tailEnd type="triangl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Document-25506 (5)</Template>
  <TotalTime>814</TotalTime>
  <Words>1053</Words>
  <Application>Microsoft Office PowerPoint</Application>
  <PresentationFormat>On-screen Show (16:9)</PresentationFormat>
  <Paragraphs>136</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ＭＳ Ｐゴシック</vt:lpstr>
      <vt:lpstr>Arial</vt:lpstr>
      <vt:lpstr>Calibri</vt:lpstr>
      <vt:lpstr>Lucida Grande</vt:lpstr>
      <vt:lpstr>Times New Roman</vt:lpstr>
      <vt:lpstr>Legacy 169 JSR2017</vt:lpstr>
      <vt:lpstr>Camera responses to 1st day questions  NSF/DOE Joint Director’s Review August 7, 2019</vt:lpstr>
      <vt:lpstr>Response to questions</vt:lpstr>
      <vt:lpstr>We experienced contamination on the rafts in the fall of 2018</vt:lpstr>
      <vt:lpstr>Three-prong approach was implemented successfully</vt:lpstr>
      <vt:lpstr>Response to questions</vt:lpstr>
      <vt:lpstr>Response to questions</vt:lpstr>
      <vt:lpstr>Response to questions</vt:lpstr>
      <vt:lpstr>Response to questions</vt:lpstr>
      <vt:lpstr>Main needs and schedule status to I&amp;T (Consistent with June 2019 forecast data)</vt:lpstr>
      <vt:lpstr>Response to 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 Title of Presenter &amp; Affiliation  NSF/DOE Joint Status Review Date in long format</dc:title>
  <dc:creator>Ranpal Gill</dc:creator>
  <cp:lastModifiedBy>robm</cp:lastModifiedBy>
  <cp:revision>34</cp:revision>
  <dcterms:created xsi:type="dcterms:W3CDTF">2018-04-26T20:33:17Z</dcterms:created>
  <dcterms:modified xsi:type="dcterms:W3CDTF">2019-08-07T22:57:11Z</dcterms:modified>
</cp:coreProperties>
</file>