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8"/>
  </p:notesMasterIdLst>
  <p:sldIdLst>
    <p:sldId id="265" r:id="rId2"/>
    <p:sldId id="266" r:id="rId3"/>
    <p:sldId id="267" r:id="rId4"/>
    <p:sldId id="522" r:id="rId5"/>
    <p:sldId id="727" r:id="rId6"/>
    <p:sldId id="280" r:id="rId7"/>
    <p:sldId id="285" r:id="rId8"/>
    <p:sldId id="335" r:id="rId9"/>
    <p:sldId id="284" r:id="rId10"/>
    <p:sldId id="756" r:id="rId11"/>
    <p:sldId id="523" r:id="rId12"/>
    <p:sldId id="654" r:id="rId13"/>
    <p:sldId id="278" r:id="rId14"/>
    <p:sldId id="805" r:id="rId15"/>
    <p:sldId id="809" r:id="rId16"/>
    <p:sldId id="824" r:id="rId17"/>
    <p:sldId id="279" r:id="rId18"/>
    <p:sldId id="825" r:id="rId19"/>
    <p:sldId id="288" r:id="rId20"/>
    <p:sldId id="283" r:id="rId21"/>
    <p:sldId id="281" r:id="rId22"/>
    <p:sldId id="745" r:id="rId23"/>
    <p:sldId id="749" r:id="rId24"/>
    <p:sldId id="289" r:id="rId25"/>
    <p:sldId id="746" r:id="rId26"/>
    <p:sldId id="836" r:id="rId27"/>
    <p:sldId id="525" r:id="rId28"/>
    <p:sldId id="336" r:id="rId29"/>
    <p:sldId id="526" r:id="rId30"/>
    <p:sldId id="743" r:id="rId31"/>
    <p:sldId id="734" r:id="rId32"/>
    <p:sldId id="832" r:id="rId33"/>
    <p:sldId id="736" r:id="rId34"/>
    <p:sldId id="737" r:id="rId35"/>
    <p:sldId id="738" r:id="rId36"/>
    <p:sldId id="739" r:id="rId37"/>
    <p:sldId id="273" r:id="rId38"/>
    <p:sldId id="740" r:id="rId39"/>
    <p:sldId id="577" r:id="rId40"/>
    <p:sldId id="709" r:id="rId41"/>
    <p:sldId id="742" r:id="rId42"/>
    <p:sldId id="831" r:id="rId43"/>
    <p:sldId id="834" r:id="rId44"/>
    <p:sldId id="741" r:id="rId45"/>
    <p:sldId id="311" r:id="rId46"/>
    <p:sldId id="315" r:id="rId47"/>
    <p:sldId id="320" r:id="rId48"/>
    <p:sldId id="835" r:id="rId49"/>
    <p:sldId id="312" r:id="rId50"/>
    <p:sldId id="323" r:id="rId51"/>
    <p:sldId id="837" r:id="rId52"/>
    <p:sldId id="316" r:id="rId53"/>
    <p:sldId id="318" r:id="rId54"/>
    <p:sldId id="313" r:id="rId55"/>
    <p:sldId id="833" r:id="rId56"/>
    <p:sldId id="325" r:id="rId57"/>
    <p:sldId id="342" r:id="rId58"/>
    <p:sldId id="330" r:id="rId59"/>
    <p:sldId id="341" r:id="rId60"/>
    <p:sldId id="747" r:id="rId61"/>
    <p:sldId id="590" r:id="rId62"/>
    <p:sldId id="532" r:id="rId63"/>
    <p:sldId id="748" r:id="rId64"/>
    <p:sldId id="524" r:id="rId65"/>
    <p:sldId id="340" r:id="rId66"/>
    <p:sldId id="823" r:id="rId6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01" autoAdjust="0"/>
    <p:restoredTop sz="94660"/>
  </p:normalViewPr>
  <p:slideViewPr>
    <p:cSldViewPr>
      <p:cViewPr varScale="1">
        <p:scale>
          <a:sx n="117" d="100"/>
          <a:sy n="117" d="100"/>
        </p:scale>
        <p:origin x="330" y="9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251CE6-D8FA-8B4F-9171-0E74411A18AB}" type="datetimeFigureOut">
              <a:rPr lang="en-US" smtClean="0"/>
              <a:t>7/26/2019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1797BD-0351-BA47-94F8-DCB2E288DF17}" type="slidenum">
              <a:rPr lang="en-US" smtClean="0"/>
              <a:t>‹#›</a:t>
            </a:fld>
            <a:endParaRPr lang="en-US"/>
          </a:p>
        </p:txBody>
      </p:sp>
    </p:spTree>
    <p:extLst>
      <p:ext uri="{BB962C8B-B14F-4D97-AF65-F5344CB8AC3E}">
        <p14:creationId xmlns:p14="http://schemas.microsoft.com/office/powerpoint/2010/main" val="13732247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1797BD-0351-BA47-94F8-DCB2E288DF17}" type="slidenum">
              <a:rPr lang="en-US" smtClean="0"/>
              <a:t>20</a:t>
            </a:fld>
            <a:endParaRPr lang="en-US"/>
          </a:p>
        </p:txBody>
      </p:sp>
    </p:spTree>
    <p:extLst>
      <p:ext uri="{BB962C8B-B14F-4D97-AF65-F5344CB8AC3E}">
        <p14:creationId xmlns:p14="http://schemas.microsoft.com/office/powerpoint/2010/main" val="935802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8205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p:spPr>
        <p:txBody>
          <a:bodyPr/>
          <a:lstStyle/>
          <a:p>
            <a:endParaRPr lang="en-US">
              <a:latin typeface="Arial" charset="0"/>
              <a:ea typeface="ＭＳ Ｐゴシック" pitchFamily="34" charset="-128"/>
            </a:endParaRPr>
          </a:p>
        </p:txBody>
      </p:sp>
    </p:spTree>
    <p:extLst>
      <p:ext uri="{BB962C8B-B14F-4D97-AF65-F5344CB8AC3E}">
        <p14:creationId xmlns:p14="http://schemas.microsoft.com/office/powerpoint/2010/main" val="2020259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endParaRPr lang="en-US" sz="1900" dirty="0">
              <a:ea typeface="ＭＳ Ｐゴシック" pitchFamily="34" charset="-128"/>
            </a:endParaRPr>
          </a:p>
        </p:txBody>
      </p:sp>
      <p:sp>
        <p:nvSpPr>
          <p:cNvPr id="36868" name="Slide Number Placeholder 3"/>
          <p:cNvSpPr>
            <a:spLocks noGrp="1"/>
          </p:cNvSpPr>
          <p:nvPr>
            <p:ph type="sldNum" sz="quarter" idx="5"/>
          </p:nvPr>
        </p:nvSpPr>
        <p:spPr>
          <a:noFill/>
        </p:spPr>
        <p:txBody>
          <a:bodyPr/>
          <a:lstStyle/>
          <a:p>
            <a:fld id="{4802F8F0-A694-4F0F-8DFE-91D370F05EA4}" type="slidenum">
              <a:rPr lang="en-US"/>
              <a:pPr/>
              <a:t>46</a:t>
            </a:fld>
            <a:endParaRPr lang="en-US" dirty="0"/>
          </a:p>
        </p:txBody>
      </p:sp>
    </p:spTree>
    <p:extLst>
      <p:ext uri="{BB962C8B-B14F-4D97-AF65-F5344CB8AC3E}">
        <p14:creationId xmlns:p14="http://schemas.microsoft.com/office/powerpoint/2010/main" val="1002494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081729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9" name="Picture 8" descr="Tele11-2012.jpg"/>
          <p:cNvPicPr>
            <a:picLocks noChangeAspect="1"/>
          </p:cNvPicPr>
          <p:nvPr userDrawn="1"/>
        </p:nvPicPr>
        <p:blipFill>
          <a:blip r:embed="rId2"/>
          <a:stretch>
            <a:fillRect/>
          </a:stretch>
        </p:blipFill>
        <p:spPr>
          <a:xfrm>
            <a:off x="0" y="0"/>
            <a:ext cx="9144000" cy="5143500"/>
          </a:xfrm>
          <a:prstGeom prst="rect">
            <a:avLst/>
          </a:prstGeom>
        </p:spPr>
      </p:pic>
      <p:sp>
        <p:nvSpPr>
          <p:cNvPr id="4" name="Title 1"/>
          <p:cNvSpPr>
            <a:spLocks noGrp="1"/>
          </p:cNvSpPr>
          <p:nvPr>
            <p:ph type="ctrTitle"/>
          </p:nvPr>
        </p:nvSpPr>
        <p:spPr>
          <a:xfrm>
            <a:off x="685800" y="886327"/>
            <a:ext cx="7772400" cy="2334872"/>
          </a:xfrm>
        </p:spPr>
        <p:txBody>
          <a:bodyPr/>
          <a:lstStyle>
            <a:lvl1pPr algn="r">
              <a:defRPr b="1">
                <a:solidFill>
                  <a:schemeClr val="tx2"/>
                </a:solidFill>
              </a:defRPr>
            </a:lvl1pPr>
          </a:lstStyle>
          <a:p>
            <a:r>
              <a:rPr lang="en-US"/>
              <a:t>Click to edit Master title style</a:t>
            </a:r>
            <a:endParaRPr lang="en-US" dirty="0"/>
          </a:p>
        </p:txBody>
      </p:sp>
      <p:sp>
        <p:nvSpPr>
          <p:cNvPr id="6" name="TextBox 5"/>
          <p:cNvSpPr txBox="1"/>
          <p:nvPr/>
        </p:nvSpPr>
        <p:spPr>
          <a:xfrm>
            <a:off x="457200" y="4877860"/>
            <a:ext cx="8229600" cy="246221"/>
          </a:xfrm>
          <a:prstGeom prst="rect">
            <a:avLst/>
          </a:prstGeom>
          <a:noFill/>
        </p:spPr>
        <p:txBody>
          <a:bodyPr>
            <a:spAutoFit/>
          </a:bodyPr>
          <a:lstStyle/>
          <a:p>
            <a:pPr algn="ctr">
              <a:defRPr/>
            </a:pPr>
            <a:r>
              <a:rPr lang="en-US" sz="1000" dirty="0">
                <a:solidFill>
                  <a:schemeClr val="bg1"/>
                </a:solidFill>
                <a:latin typeface="Calibri" charset="0"/>
              </a:rPr>
              <a:t>Joint Status Review • Tucson • </a:t>
            </a:r>
            <a:r>
              <a:rPr lang="en-US" sz="1000" baseline="0" dirty="0">
                <a:solidFill>
                  <a:schemeClr val="bg1"/>
                </a:solidFill>
                <a:latin typeface="Calibri" charset="0"/>
              </a:rPr>
              <a:t>August 27th – 30th</a:t>
            </a:r>
            <a:endParaRPr lang="en-US" sz="1000" dirty="0">
              <a:solidFill>
                <a:schemeClr val="bg1"/>
              </a:solidFill>
              <a:latin typeface="Calibri" charset="0"/>
            </a:endParaRPr>
          </a:p>
        </p:txBody>
      </p:sp>
      <p:pic>
        <p:nvPicPr>
          <p:cNvPr id="7" name="Picture 10" descr="LogoW-ShadowTransBack.png"/>
          <p:cNvPicPr>
            <a:picLocks noChangeAspect="1"/>
          </p:cNvPicPr>
          <p:nvPr userDrawn="1"/>
        </p:nvPicPr>
        <p:blipFill>
          <a:blip r:embed="rId3"/>
          <a:stretch>
            <a:fillRect/>
          </a:stretch>
        </p:blipFill>
        <p:spPr bwMode="auto">
          <a:xfrm>
            <a:off x="7354214" y="-19050"/>
            <a:ext cx="1484986" cy="836371"/>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Layout">
    <p:spTree>
      <p:nvGrpSpPr>
        <p:cNvPr id="1" name=""/>
        <p:cNvGrpSpPr/>
        <p:nvPr/>
      </p:nvGrpSpPr>
      <p:grpSpPr>
        <a:xfrm>
          <a:off x="0" y="0"/>
          <a:ext cx="0" cy="0"/>
          <a:chOff x="0" y="0"/>
          <a:chExt cx="0" cy="0"/>
        </a:xfrm>
      </p:grpSpPr>
      <p:cxnSp>
        <p:nvCxnSpPr>
          <p:cNvPr id="8" name="Straight Connector 7"/>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33550" y="133350"/>
            <a:ext cx="5676900" cy="417910"/>
          </a:xfrm>
        </p:spPr>
        <p:txBody>
          <a:bodyPr/>
          <a:lstStyle/>
          <a:p>
            <a:r>
              <a:rPr lang="en-US"/>
              <a:t>Click to edit Master title style</a:t>
            </a:r>
          </a:p>
        </p:txBody>
      </p:sp>
      <p:pic>
        <p:nvPicPr>
          <p:cNvPr id="14"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0" name="Title 1"/>
          <p:cNvSpPr>
            <a:spLocks noGrp="1"/>
          </p:cNvSpPr>
          <p:nvPr>
            <p:ph type="title"/>
          </p:nvPr>
        </p:nvSpPr>
        <p:spPr>
          <a:xfrm>
            <a:off x="1790700" y="133350"/>
            <a:ext cx="5562600" cy="417910"/>
          </a:xfrm>
        </p:spPr>
        <p:txBody>
          <a:bodyPr/>
          <a:lstStyle/>
          <a:p>
            <a:r>
              <a:rPr lang="en-US"/>
              <a:t>Click to edit Master title style</a:t>
            </a:r>
          </a:p>
        </p:txBody>
      </p:sp>
      <p:pic>
        <p:nvPicPr>
          <p:cNvPr id="11"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0"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
        <p:nvSpPr>
          <p:cNvPr id="11" name="Title 1"/>
          <p:cNvSpPr>
            <a:spLocks noGrp="1"/>
          </p:cNvSpPr>
          <p:nvPr>
            <p:ph type="title"/>
          </p:nvPr>
        </p:nvSpPr>
        <p:spPr>
          <a:xfrm>
            <a:off x="1790700" y="133350"/>
            <a:ext cx="5562600" cy="417910"/>
          </a:xfrm>
        </p:spPr>
        <p:txBody>
          <a:bodyPr/>
          <a:lstStyle/>
          <a:p>
            <a:r>
              <a:rPr lang="en-US"/>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6" name="Picture 5" descr="lsst_cutaway1200px.png"/>
          <p:cNvPicPr>
            <a:picLocks noChangeAspect="1"/>
          </p:cNvPicPr>
          <p:nvPr userDrawn="1"/>
        </p:nvPicPr>
        <p:blipFill>
          <a:blip r:embed="rId3"/>
          <a:stretch>
            <a:fillRect/>
          </a:stretch>
        </p:blipFill>
        <p:spPr>
          <a:xfrm>
            <a:off x="2819400" y="2266950"/>
            <a:ext cx="3465806" cy="248795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7" name="Picture 6" descr="Tel-45Tilt.JPG"/>
          <p:cNvPicPr>
            <a:picLocks noChangeAspect="1"/>
          </p:cNvPicPr>
          <p:nvPr userDrawn="1"/>
        </p:nvPicPr>
        <p:blipFill>
          <a:blip r:embed="rId3"/>
          <a:stretch>
            <a:fillRect/>
          </a:stretch>
        </p:blipFill>
        <p:spPr>
          <a:xfrm>
            <a:off x="2209800" y="1657350"/>
            <a:ext cx="4657990" cy="359829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0" y="2419350"/>
            <a:ext cx="3657600" cy="2057400"/>
          </a:xfrm>
          <a:prstGeom prst="rect">
            <a:avLst/>
          </a:prstGeom>
        </p:spPr>
      </p:pic>
    </p:spTree>
    <p:extLst>
      <p:ext uri="{BB962C8B-B14F-4D97-AF65-F5344CB8AC3E}">
        <p14:creationId xmlns:p14="http://schemas.microsoft.com/office/powerpoint/2010/main" val="236528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223" y="2419350"/>
            <a:ext cx="3549950" cy="2008397"/>
          </a:xfrm>
          <a:prstGeom prst="rect">
            <a:avLst/>
          </a:prstGeom>
        </p:spPr>
      </p:pic>
    </p:spTree>
    <p:extLst>
      <p:ext uri="{BB962C8B-B14F-4D97-AF65-F5344CB8AC3E}">
        <p14:creationId xmlns:p14="http://schemas.microsoft.com/office/powerpoint/2010/main" val="1953556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4800600"/>
            <a:ext cx="4126528" cy="235745"/>
          </a:xfrm>
          <a:prstGeom prst="rect">
            <a:avLst/>
          </a:prstGeom>
        </p:spPr>
        <p:txBody>
          <a:bodyPr/>
          <a:lstStyle>
            <a:lvl1pPr algn="l">
              <a:defRPr sz="825" b="0">
                <a:solidFill>
                  <a:schemeClr val="tx1"/>
                </a:solidFill>
              </a:defRPr>
            </a:lvl1pPr>
          </a:lstStyle>
          <a:p>
            <a:r>
              <a:rPr lang="en-US" dirty="0" err="1"/>
              <a:t>LSSTCam</a:t>
            </a:r>
            <a:r>
              <a:rPr lang="en-US" dirty="0"/>
              <a:t> April, 2018 – March Data</a:t>
            </a:r>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605364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66676" y="-19050"/>
            <a:ext cx="9028113" cy="836371"/>
            <a:chOff x="66676" y="-19050"/>
            <a:chExt cx="9028113" cy="836371"/>
          </a:xfrm>
        </p:grpSpPr>
        <p:pic>
          <p:nvPicPr>
            <p:cNvPr id="9"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0" name="Straight Connector 9"/>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2"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3" name="Title 1"/>
          <p:cNvSpPr>
            <a:spLocks noGrp="1"/>
          </p:cNvSpPr>
          <p:nvPr>
            <p:ph type="title"/>
          </p:nvPr>
        </p:nvSpPr>
        <p:spPr>
          <a:xfrm>
            <a:off x="1752600" y="133350"/>
            <a:ext cx="5638800" cy="417910"/>
          </a:xfrm>
        </p:spPr>
        <p:txBody>
          <a:bodyPr/>
          <a:lstStyle/>
          <a:p>
            <a:r>
              <a:rPr lang="en-US"/>
              <a:t>Click to edit Master title style</a:t>
            </a:r>
            <a:endParaRPr lang="en-US" dirty="0"/>
          </a:p>
        </p:txBody>
      </p:sp>
    </p:spTree>
    <p:extLst>
      <p:ext uri="{BB962C8B-B14F-4D97-AF65-F5344CB8AC3E}">
        <p14:creationId xmlns:p14="http://schemas.microsoft.com/office/powerpoint/2010/main" val="389016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790700" y="133350"/>
            <a:ext cx="5562600" cy="417910"/>
          </a:xfrm>
        </p:spPr>
        <p:txBody>
          <a:bodyPr/>
          <a:lstStyle/>
          <a:p>
            <a:r>
              <a:rPr lang="en-US"/>
              <a:t>Click to edit Master title style</a:t>
            </a:r>
          </a:p>
        </p:txBody>
      </p:sp>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2" name="Title 1"/>
          <p:cNvSpPr>
            <a:spLocks noGrp="1"/>
          </p:cNvSpPr>
          <p:nvPr>
            <p:ph type="title"/>
          </p:nvPr>
        </p:nvSpPr>
        <p:spPr>
          <a:xfrm>
            <a:off x="1790700" y="133350"/>
            <a:ext cx="5562600" cy="417910"/>
          </a:xfrm>
        </p:spPr>
        <p:txBody>
          <a:bodyPr/>
          <a:lstStyle/>
          <a:p>
            <a:r>
              <a:rPr lang="en-US"/>
              <a:t>Click to edit Master title style</a:t>
            </a:r>
          </a:p>
        </p:txBody>
      </p:sp>
      <p:pic>
        <p:nvPicPr>
          <p:cNvPr id="13"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5" name="Title 1"/>
          <p:cNvSpPr>
            <a:spLocks noGrp="1"/>
          </p:cNvSpPr>
          <p:nvPr>
            <p:ph type="title"/>
          </p:nvPr>
        </p:nvSpPr>
        <p:spPr>
          <a:xfrm>
            <a:off x="1695450" y="133350"/>
            <a:ext cx="57531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66676" y="-19050"/>
            <a:ext cx="9028113" cy="836371"/>
            <a:chOff x="66676" y="-19050"/>
            <a:chExt cx="9028113" cy="836371"/>
          </a:xfrm>
        </p:grpSpPr>
        <p:pic>
          <p:nvPicPr>
            <p:cNvPr id="14"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5" name="Straight Connector 14"/>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extLst>
      <p:ext uri="{BB962C8B-B14F-4D97-AF65-F5344CB8AC3E}">
        <p14:creationId xmlns:p14="http://schemas.microsoft.com/office/powerpoint/2010/main" val="28584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
        <p:nvSpPr>
          <p:cNvPr id="14" name="Title 1"/>
          <p:cNvSpPr>
            <a:spLocks noGrp="1"/>
          </p:cNvSpPr>
          <p:nvPr>
            <p:ph type="title"/>
          </p:nvPr>
        </p:nvSpPr>
        <p:spPr>
          <a:xfrm>
            <a:off x="1790700" y="133350"/>
            <a:ext cx="55626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90700" y="133350"/>
            <a:ext cx="5562600" cy="417910"/>
          </a:xfrm>
        </p:spPr>
        <p:txBody>
          <a:bodyPr/>
          <a:lstStyle/>
          <a:p>
            <a:r>
              <a:rPr lang="en-US"/>
              <a:t>Click to edit Master title style</a:t>
            </a:r>
          </a:p>
        </p:txBody>
      </p:sp>
      <p:pic>
        <p:nvPicPr>
          <p:cNvPr id="14"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93056" y="133350"/>
            <a:ext cx="5950744" cy="417910"/>
          </a:xfrm>
        </p:spPr>
        <p:txBody>
          <a:bodyPr/>
          <a:lstStyle/>
          <a:p>
            <a:r>
              <a:rPr lang="en-US"/>
              <a:t>Click to edit Master title style</a:t>
            </a:r>
            <a:endParaRPr lang="en-US" dirty="0"/>
          </a:p>
        </p:txBody>
      </p:sp>
      <p:grpSp>
        <p:nvGrpSpPr>
          <p:cNvPr id="6" name="Group 5"/>
          <p:cNvGrpSpPr/>
          <p:nvPr userDrawn="1"/>
        </p:nvGrpSpPr>
        <p:grpSpPr>
          <a:xfrm>
            <a:off x="66676" y="-19050"/>
            <a:ext cx="9028113" cy="836371"/>
            <a:chOff x="66676" y="-19050"/>
            <a:chExt cx="9028113" cy="836371"/>
          </a:xfrm>
        </p:grpSpPr>
        <p:pic>
          <p:nvPicPr>
            <p:cNvPr id="7"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8" name="Straight Connector 7"/>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16856" y="133350"/>
            <a:ext cx="6110288" cy="4179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a:cxnSpLocks noChangeShapeType="1"/>
          </p:cNvCxnSpPr>
          <p:nvPr/>
        </p:nvCxnSpPr>
        <p:spPr bwMode="auto">
          <a:xfrm rot="10800000">
            <a:off x="66676" y="4873229"/>
            <a:ext cx="9028113" cy="1190"/>
          </a:xfrm>
          <a:prstGeom prst="line">
            <a:avLst/>
          </a:prstGeom>
          <a:noFill/>
          <a:ln w="12700" cap="flat" cmpd="sng" algn="ctr">
            <a:solidFill>
              <a:schemeClr val="accent1"/>
            </a:solidFill>
            <a:prstDash val="solid"/>
            <a:round/>
            <a:headEnd type="none" w="med" len="med"/>
            <a:tailEnd type="none" w="med" len="med"/>
          </a:ln>
          <a:effectLst/>
        </p:spPr>
      </p:cxnSp>
      <p:sp>
        <p:nvSpPr>
          <p:cNvPr id="12" name="TextBox 11"/>
          <p:cNvSpPr txBox="1"/>
          <p:nvPr/>
        </p:nvSpPr>
        <p:spPr>
          <a:xfrm>
            <a:off x="8424864" y="4891087"/>
            <a:ext cx="566737" cy="276999"/>
          </a:xfrm>
          <a:prstGeom prst="rect">
            <a:avLst/>
          </a:prstGeom>
          <a:noFill/>
        </p:spPr>
        <p:txBody>
          <a:bodyPr>
            <a:prstTxWarp prst="textNoShape">
              <a:avLst/>
            </a:prstTxWarp>
            <a:spAutoFit/>
          </a:bodyPr>
          <a:lstStyle/>
          <a:p>
            <a:pPr defTabSz="457200"/>
            <a:fld id="{A51F6B24-625B-6B48-B1AE-970688573CDB}" type="slidenum">
              <a:rPr lang="en-US" sz="1200">
                <a:solidFill>
                  <a:prstClr val="black"/>
                </a:solidFill>
              </a:rPr>
              <a:pPr defTabSz="457200"/>
              <a:t>‹#›</a:t>
            </a:fld>
            <a:endParaRPr lang="en-US" sz="1200">
              <a:solidFill>
                <a:prstClr val="black"/>
              </a:solidFill>
            </a:endParaRPr>
          </a:p>
        </p:txBody>
      </p:sp>
      <p:sp>
        <p:nvSpPr>
          <p:cNvPr id="10" name="TextBox 9"/>
          <p:cNvSpPr txBox="1"/>
          <p:nvPr/>
        </p:nvSpPr>
        <p:spPr>
          <a:xfrm>
            <a:off x="457200" y="4891088"/>
            <a:ext cx="8229600" cy="246221"/>
          </a:xfrm>
          <a:prstGeom prst="rect">
            <a:avLst/>
          </a:prstGeom>
          <a:noFill/>
        </p:spPr>
        <p:txBody>
          <a:bodyPr>
            <a:prstTxWarp prst="textNoShape">
              <a:avLst/>
            </a:prstTxWarp>
            <a:spAutoFit/>
          </a:bodyPr>
          <a:lstStyle/>
          <a:p>
            <a:pPr algn="ctr" defTabSz="457200">
              <a:defRPr/>
            </a:pPr>
            <a:r>
              <a:rPr lang="en-US" sz="1000" dirty="0">
                <a:solidFill>
                  <a:prstClr val="white">
                    <a:lumMod val="65000"/>
                  </a:prstClr>
                </a:solidFill>
              </a:rPr>
              <a:t>Joint Status Review • Tucson • August 27th – 30th</a:t>
            </a:r>
          </a:p>
        </p:txBody>
      </p:sp>
    </p:spTree>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3" r:id="rId5"/>
    <p:sldLayoutId id="2147483669" r:id="rId6"/>
    <p:sldLayoutId id="2147483674" r:id="rId7"/>
    <p:sldLayoutId id="2147483670" r:id="rId8"/>
    <p:sldLayoutId id="2147483662" r:id="rId9"/>
    <p:sldLayoutId id="2147483672" r:id="rId10"/>
    <p:sldLayoutId id="2147483673" r:id="rId11"/>
    <p:sldLayoutId id="2147483671" r:id="rId12"/>
    <p:sldLayoutId id="2147483667" r:id="rId13"/>
    <p:sldLayoutId id="2147483668" r:id="rId14"/>
    <p:sldLayoutId id="2147483675" r:id="rId15"/>
    <p:sldLayoutId id="2147483676" r:id="rId16"/>
    <p:sldLayoutId id="2147483677" r:id="rId17"/>
  </p:sldLayoutIdLst>
  <p:txStyles>
    <p:title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LSST Camera Status</a:t>
            </a:r>
            <a:br>
              <a:rPr lang="en-US" dirty="0"/>
            </a:br>
            <a:br>
              <a:rPr lang="en-US" dirty="0"/>
            </a:br>
            <a:r>
              <a:rPr lang="en-US" dirty="0"/>
              <a:t>Vincent Riot</a:t>
            </a:r>
            <a:br>
              <a:rPr lang="en-US" dirty="0"/>
            </a:br>
            <a:r>
              <a:rPr lang="en-US" dirty="0"/>
              <a:t>LSST Camera Project Manager</a:t>
            </a:r>
            <a:br>
              <a:rPr lang="en-US" dirty="0"/>
            </a:br>
            <a:br>
              <a:rPr lang="en-US" dirty="0"/>
            </a:br>
            <a:r>
              <a:rPr lang="en-US" dirty="0"/>
              <a:t>NSF/DOE Joint Status Review</a:t>
            </a:r>
            <a:br>
              <a:rPr lang="en-US" dirty="0"/>
            </a:br>
            <a:r>
              <a:rPr lang="en-US" dirty="0"/>
              <a:t>August 27,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9CDDC9-1344-43D5-B753-D80B933B6905}"/>
              </a:ext>
            </a:extLst>
          </p:cNvPr>
          <p:cNvSpPr>
            <a:spLocks noGrp="1"/>
          </p:cNvSpPr>
          <p:nvPr>
            <p:ph type="title"/>
          </p:nvPr>
        </p:nvSpPr>
        <p:spPr>
          <a:xfrm>
            <a:off x="1066800" y="133350"/>
            <a:ext cx="6324600" cy="417910"/>
          </a:xfrm>
        </p:spPr>
        <p:txBody>
          <a:bodyPr/>
          <a:lstStyle/>
          <a:p>
            <a:r>
              <a:rPr lang="en-US" dirty="0"/>
              <a:t>Closeout of several sub-system are in progress</a:t>
            </a:r>
          </a:p>
        </p:txBody>
      </p:sp>
      <p:sp>
        <p:nvSpPr>
          <p:cNvPr id="5" name="Text Placeholder 4">
            <a:extLst>
              <a:ext uri="{FF2B5EF4-FFF2-40B4-BE49-F238E27FC236}">
                <a16:creationId xmlns:a16="http://schemas.microsoft.com/office/drawing/2014/main" id="{F534FF13-49A0-40F7-8893-92BFB077494D}"/>
              </a:ext>
            </a:extLst>
          </p:cNvPr>
          <p:cNvSpPr>
            <a:spLocks noGrp="1"/>
          </p:cNvSpPr>
          <p:nvPr>
            <p:ph type="body" idx="1"/>
          </p:nvPr>
        </p:nvSpPr>
        <p:spPr>
          <a:xfrm>
            <a:off x="5486400" y="1047750"/>
            <a:ext cx="3306609" cy="1905000"/>
          </a:xfrm>
        </p:spPr>
        <p:txBody>
          <a:bodyPr/>
          <a:lstStyle/>
          <a:p>
            <a:pPr marL="119063" indent="-119063"/>
            <a:r>
              <a:rPr lang="en-US" sz="1400" dirty="0"/>
              <a:t>Sub-system closeout process has been setup.</a:t>
            </a:r>
          </a:p>
          <a:p>
            <a:pPr marL="119063" indent="-119063"/>
            <a:endParaRPr lang="en-US" sz="1400" dirty="0"/>
          </a:p>
          <a:p>
            <a:pPr marL="119063" indent="-119063"/>
            <a:r>
              <a:rPr lang="en-US" sz="1400" dirty="0"/>
              <a:t>No sub-system has fully closed under the process, but several are well advanced (see sub-system in green) and expected to complete the process by the end of September.</a:t>
            </a:r>
          </a:p>
          <a:p>
            <a:pPr marL="119063" indent="-119063"/>
            <a:endParaRPr lang="en-US" sz="1400" dirty="0"/>
          </a:p>
          <a:p>
            <a:pPr marL="119063" indent="-119063"/>
            <a:r>
              <a:rPr lang="en-US" sz="1400" dirty="0"/>
              <a:t>Sub-system in the process of closing do not have a breakout. This plenary talk and the system integration breakout talk covers any technical items to be presented on these sub-systems</a:t>
            </a:r>
          </a:p>
        </p:txBody>
      </p:sp>
      <p:graphicFrame>
        <p:nvGraphicFramePr>
          <p:cNvPr id="6" name="Table 5">
            <a:extLst>
              <a:ext uri="{FF2B5EF4-FFF2-40B4-BE49-F238E27FC236}">
                <a16:creationId xmlns:a16="http://schemas.microsoft.com/office/drawing/2014/main" id="{D2A79FA4-5954-4DC7-AEDF-C5D689C1E42E}"/>
              </a:ext>
            </a:extLst>
          </p:cNvPr>
          <p:cNvGraphicFramePr>
            <a:graphicFrameLocks noGrp="1"/>
          </p:cNvGraphicFramePr>
          <p:nvPr>
            <p:extLst>
              <p:ext uri="{D42A27DB-BD31-4B8C-83A1-F6EECF244321}">
                <p14:modId xmlns:p14="http://schemas.microsoft.com/office/powerpoint/2010/main" val="4224781675"/>
              </p:ext>
            </p:extLst>
          </p:nvPr>
        </p:nvGraphicFramePr>
        <p:xfrm>
          <a:off x="457200" y="1047750"/>
          <a:ext cx="4571999" cy="3131824"/>
        </p:xfrm>
        <a:graphic>
          <a:graphicData uri="http://schemas.openxmlformats.org/drawingml/2006/table">
            <a:tbl>
              <a:tblPr firstRow="1" bandRow="1">
                <a:tableStyleId>{5C22544A-7EE6-4342-B048-85BDC9FD1C3A}</a:tableStyleId>
              </a:tblPr>
              <a:tblGrid>
                <a:gridCol w="2788127">
                  <a:extLst>
                    <a:ext uri="{9D8B030D-6E8A-4147-A177-3AD203B41FA5}">
                      <a16:colId xmlns:a16="http://schemas.microsoft.com/office/drawing/2014/main" val="3954373528"/>
                    </a:ext>
                  </a:extLst>
                </a:gridCol>
                <a:gridCol w="891936">
                  <a:extLst>
                    <a:ext uri="{9D8B030D-6E8A-4147-A177-3AD203B41FA5}">
                      <a16:colId xmlns:a16="http://schemas.microsoft.com/office/drawing/2014/main" val="3987302676"/>
                    </a:ext>
                  </a:extLst>
                </a:gridCol>
                <a:gridCol w="891936">
                  <a:extLst>
                    <a:ext uri="{9D8B030D-6E8A-4147-A177-3AD203B41FA5}">
                      <a16:colId xmlns:a16="http://schemas.microsoft.com/office/drawing/2014/main" val="1058394342"/>
                    </a:ext>
                  </a:extLst>
                </a:gridCol>
              </a:tblGrid>
              <a:tr h="133350">
                <a:tc>
                  <a:txBody>
                    <a:bodyPr/>
                    <a:lstStyle/>
                    <a:p>
                      <a:pPr algn="ctr" fontAlgn="ctr"/>
                      <a:r>
                        <a:rPr lang="en-US" sz="900" b="1" i="0" u="none" strike="noStrike" dirty="0">
                          <a:solidFill>
                            <a:srgbClr val="FFFFFF"/>
                          </a:solidFill>
                          <a:effectLst/>
                          <a:latin typeface="Arial" panose="020B0604020202020204" pitchFamily="34" charset="0"/>
                        </a:rPr>
                        <a:t>WBS (L2,L3)</a:t>
                      </a:r>
                    </a:p>
                  </a:txBody>
                  <a:tcPr marL="7144" marR="7144" marT="7144" marB="34290" anchor="ctr"/>
                </a:tc>
                <a:tc>
                  <a:txBody>
                    <a:bodyPr/>
                    <a:lstStyle/>
                    <a:p>
                      <a:pPr algn="ctr" fontAlgn="ctr"/>
                      <a:r>
                        <a:rPr lang="en-US" sz="900" b="1" i="0" u="none" strike="noStrike" dirty="0">
                          <a:solidFill>
                            <a:srgbClr val="FFFFFF"/>
                          </a:solidFill>
                          <a:effectLst/>
                          <a:latin typeface="Arial" panose="020B0604020202020204" pitchFamily="34" charset="0"/>
                        </a:rPr>
                        <a:t>Number of Control Accounts</a:t>
                      </a:r>
                    </a:p>
                  </a:txBody>
                  <a:tcPr marL="7144" marR="7144" marT="7144" marB="34290" anchor="ctr"/>
                </a:tc>
                <a:tc>
                  <a:txBody>
                    <a:bodyPr/>
                    <a:lstStyle/>
                    <a:p>
                      <a:pPr algn="ctr" fontAlgn="ctr"/>
                      <a:r>
                        <a:rPr lang="en-US" sz="900" b="1" i="0" u="none" strike="noStrike" dirty="0">
                          <a:solidFill>
                            <a:srgbClr val="FFFFFF"/>
                          </a:solidFill>
                          <a:effectLst/>
                          <a:latin typeface="Arial" panose="020B0604020202020204" pitchFamily="34" charset="0"/>
                        </a:rPr>
                        <a:t>Closed Control Accounts</a:t>
                      </a:r>
                    </a:p>
                  </a:txBody>
                  <a:tcPr marL="7144" marR="7144" marT="7144" marB="34290" anchor="ctr"/>
                </a:tc>
                <a:extLst>
                  <a:ext uri="{0D108BD9-81ED-4DB2-BD59-A6C34878D82A}">
                    <a16:rowId xmlns:a16="http://schemas.microsoft.com/office/drawing/2014/main" val="2488407309"/>
                  </a:ext>
                </a:extLst>
              </a:tr>
              <a:tr h="133350">
                <a:tc>
                  <a:txBody>
                    <a:bodyPr/>
                    <a:lstStyle/>
                    <a:p>
                      <a:pPr algn="l" fontAlgn="ctr"/>
                      <a:r>
                        <a:rPr lang="en-US" sz="900" b="0" i="0" u="none" strike="noStrike" dirty="0">
                          <a:solidFill>
                            <a:srgbClr val="000000"/>
                          </a:solidFill>
                          <a:effectLst/>
                          <a:latin typeface="Arial" panose="020B0604020202020204" pitchFamily="34" charset="0"/>
                        </a:rPr>
                        <a:t>3.01 Management</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3</a:t>
                      </a:r>
                    </a:p>
                  </a:txBody>
                  <a:tcPr marL="0" marR="0" marT="0" marB="0" anchor="ctr"/>
                </a:tc>
                <a:tc>
                  <a:txBody>
                    <a:bodyPr/>
                    <a:lstStyle/>
                    <a:p>
                      <a:pPr algn="r" fontAlgn="b"/>
                      <a:r>
                        <a:rPr lang="en-US" sz="1000" b="0" i="0" u="none" strike="noStrike" dirty="0">
                          <a:effectLst/>
                          <a:latin typeface="Microsoft Sans Serif" panose="020B0604020202020204" pitchFamily="34" charset="0"/>
                        </a:rPr>
                        <a:t>0</a:t>
                      </a:r>
                    </a:p>
                  </a:txBody>
                  <a:tcPr marL="0" marR="0" marT="0" marB="0" anchor="ctr"/>
                </a:tc>
                <a:extLst>
                  <a:ext uri="{0D108BD9-81ED-4DB2-BD59-A6C34878D82A}">
                    <a16:rowId xmlns:a16="http://schemas.microsoft.com/office/drawing/2014/main" val="27682718"/>
                  </a:ext>
                </a:extLst>
              </a:tr>
              <a:tr h="133350">
                <a:tc>
                  <a:txBody>
                    <a:bodyPr/>
                    <a:lstStyle/>
                    <a:p>
                      <a:pPr algn="l" fontAlgn="ctr"/>
                      <a:r>
                        <a:rPr lang="en-US" sz="900" b="0" i="0" u="none" strike="noStrike">
                          <a:solidFill>
                            <a:srgbClr val="000000"/>
                          </a:solidFill>
                          <a:effectLst/>
                          <a:latin typeface="Arial" panose="020B0604020202020204" pitchFamily="34" charset="0"/>
                        </a:rPr>
                        <a:t>3.02 Systems Integration</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2</a:t>
                      </a:r>
                    </a:p>
                  </a:txBody>
                  <a:tcPr marL="0" marR="0" marT="0" marB="0" anchor="ctr"/>
                </a:tc>
                <a:tc>
                  <a:txBody>
                    <a:bodyPr/>
                    <a:lstStyle/>
                    <a:p>
                      <a:pPr algn="r" fontAlgn="b"/>
                      <a:r>
                        <a:rPr lang="en-US" sz="1000" b="0" i="0" u="none" strike="noStrike" dirty="0">
                          <a:effectLst/>
                          <a:latin typeface="Microsoft Sans Serif" panose="020B0604020202020204" pitchFamily="34" charset="0"/>
                        </a:rPr>
                        <a:t>0</a:t>
                      </a:r>
                    </a:p>
                  </a:txBody>
                  <a:tcPr marL="0" marR="0" marT="0" marB="0" anchor="ctr"/>
                </a:tc>
                <a:extLst>
                  <a:ext uri="{0D108BD9-81ED-4DB2-BD59-A6C34878D82A}">
                    <a16:rowId xmlns:a16="http://schemas.microsoft.com/office/drawing/2014/main" val="2974932431"/>
                  </a:ext>
                </a:extLst>
              </a:tr>
              <a:tr h="133350">
                <a:tc>
                  <a:txBody>
                    <a:bodyPr/>
                    <a:lstStyle/>
                    <a:p>
                      <a:pPr algn="l" fontAlgn="ctr"/>
                      <a:r>
                        <a:rPr lang="en-US" sz="900" b="0" i="0" u="none" strike="noStrike" dirty="0">
                          <a:solidFill>
                            <a:srgbClr val="00B050"/>
                          </a:solidFill>
                          <a:effectLst/>
                          <a:latin typeface="Arial" panose="020B0604020202020204" pitchFamily="34" charset="0"/>
                        </a:rPr>
                        <a:t>3.03 Science Sensors</a:t>
                      </a:r>
                    </a:p>
                  </a:txBody>
                  <a:tcPr marL="7144" marR="7144" marT="7144" marB="34290" anchor="ctr"/>
                </a:tc>
                <a:tc>
                  <a:txBody>
                    <a:bodyPr/>
                    <a:lstStyle/>
                    <a:p>
                      <a:pPr algn="r" fontAlgn="b"/>
                      <a:r>
                        <a:rPr lang="en-US" sz="1000" b="0" i="0" u="none" strike="noStrike" dirty="0">
                          <a:solidFill>
                            <a:srgbClr val="00B050"/>
                          </a:solidFill>
                          <a:effectLst/>
                          <a:latin typeface="Microsoft Sans Serif" panose="020B0604020202020204" pitchFamily="34" charset="0"/>
                        </a:rPr>
                        <a:t>5</a:t>
                      </a:r>
                    </a:p>
                  </a:txBody>
                  <a:tcPr marL="0" marR="0" marT="0" marB="0" anchor="ctr"/>
                </a:tc>
                <a:tc>
                  <a:txBody>
                    <a:bodyPr/>
                    <a:lstStyle/>
                    <a:p>
                      <a:pPr algn="r" fontAlgn="b"/>
                      <a:r>
                        <a:rPr lang="en-US" sz="1000" b="0" i="0" u="none" strike="noStrike" dirty="0">
                          <a:solidFill>
                            <a:srgbClr val="00B050"/>
                          </a:solidFill>
                          <a:effectLst/>
                          <a:latin typeface="Microsoft Sans Serif" panose="020B0604020202020204" pitchFamily="34" charset="0"/>
                        </a:rPr>
                        <a:t>2</a:t>
                      </a:r>
                    </a:p>
                  </a:txBody>
                  <a:tcPr marL="0" marR="0" marT="0" marB="0" anchor="ctr"/>
                </a:tc>
                <a:extLst>
                  <a:ext uri="{0D108BD9-81ED-4DB2-BD59-A6C34878D82A}">
                    <a16:rowId xmlns:a16="http://schemas.microsoft.com/office/drawing/2014/main" val="3603263322"/>
                  </a:ext>
                </a:extLst>
              </a:tr>
              <a:tr h="133350">
                <a:tc>
                  <a:txBody>
                    <a:bodyPr/>
                    <a:lstStyle/>
                    <a:p>
                      <a:pPr algn="l" fontAlgn="ctr"/>
                      <a:r>
                        <a:rPr lang="en-US" sz="900" b="0" i="0" u="none" strike="noStrike" dirty="0">
                          <a:solidFill>
                            <a:srgbClr val="00B050"/>
                          </a:solidFill>
                          <a:effectLst/>
                          <a:latin typeface="Arial" panose="020B0604020202020204" pitchFamily="34" charset="0"/>
                        </a:rPr>
                        <a:t>3.04.01 Science Raft Systems</a:t>
                      </a:r>
                    </a:p>
                  </a:txBody>
                  <a:tcPr marL="7144" marR="7144" marT="7144" marB="34290" anchor="ctr"/>
                </a:tc>
                <a:tc>
                  <a:txBody>
                    <a:bodyPr/>
                    <a:lstStyle/>
                    <a:p>
                      <a:pPr algn="r" fontAlgn="b"/>
                      <a:r>
                        <a:rPr lang="en-US" sz="1000" b="0" i="0" u="none" strike="noStrike" dirty="0">
                          <a:solidFill>
                            <a:srgbClr val="00B050"/>
                          </a:solidFill>
                          <a:effectLst/>
                          <a:latin typeface="Microsoft Sans Serif" panose="020B0604020202020204" pitchFamily="34" charset="0"/>
                        </a:rPr>
                        <a:t>7</a:t>
                      </a:r>
                    </a:p>
                  </a:txBody>
                  <a:tcPr marL="0" marR="0" marT="0" marB="0" anchor="ctr"/>
                </a:tc>
                <a:tc>
                  <a:txBody>
                    <a:bodyPr/>
                    <a:lstStyle/>
                    <a:p>
                      <a:pPr algn="r" fontAlgn="b"/>
                      <a:r>
                        <a:rPr lang="en-US" sz="1000" b="0" i="0" u="none" strike="noStrike" dirty="0">
                          <a:solidFill>
                            <a:srgbClr val="00B050"/>
                          </a:solidFill>
                          <a:effectLst/>
                          <a:latin typeface="Microsoft Sans Serif" panose="020B0604020202020204" pitchFamily="34" charset="0"/>
                        </a:rPr>
                        <a:t>4</a:t>
                      </a:r>
                    </a:p>
                  </a:txBody>
                  <a:tcPr marL="0" marR="0" marT="0" marB="0" anchor="ctr"/>
                </a:tc>
                <a:extLst>
                  <a:ext uri="{0D108BD9-81ED-4DB2-BD59-A6C34878D82A}">
                    <a16:rowId xmlns:a16="http://schemas.microsoft.com/office/drawing/2014/main" val="3410458589"/>
                  </a:ext>
                </a:extLst>
              </a:tr>
              <a:tr h="133350">
                <a:tc>
                  <a:txBody>
                    <a:bodyPr/>
                    <a:lstStyle/>
                    <a:p>
                      <a:pPr algn="l" fontAlgn="ctr"/>
                      <a:r>
                        <a:rPr lang="en-US" sz="900" b="0" i="0" u="none" strike="noStrike" dirty="0">
                          <a:solidFill>
                            <a:srgbClr val="00B050"/>
                          </a:solidFill>
                          <a:effectLst/>
                          <a:latin typeface="Arial" panose="020B0604020202020204" pitchFamily="34" charset="0"/>
                        </a:rPr>
                        <a:t>3.04.02 Corner Raft Systems</a:t>
                      </a:r>
                    </a:p>
                  </a:txBody>
                  <a:tcPr marL="7144" marR="7144" marT="7144" marB="34290" anchor="ctr"/>
                </a:tc>
                <a:tc>
                  <a:txBody>
                    <a:bodyPr/>
                    <a:lstStyle/>
                    <a:p>
                      <a:pPr algn="r" fontAlgn="b"/>
                      <a:r>
                        <a:rPr lang="en-US" sz="1000" b="0" i="0" u="none" strike="noStrike" dirty="0">
                          <a:solidFill>
                            <a:srgbClr val="00B050"/>
                          </a:solidFill>
                          <a:effectLst/>
                          <a:latin typeface="Microsoft Sans Serif" panose="020B0604020202020204" pitchFamily="34" charset="0"/>
                        </a:rPr>
                        <a:t>5</a:t>
                      </a:r>
                    </a:p>
                  </a:txBody>
                  <a:tcPr marL="0" marR="0" marT="0" marB="0" anchor="ctr"/>
                </a:tc>
                <a:tc>
                  <a:txBody>
                    <a:bodyPr/>
                    <a:lstStyle/>
                    <a:p>
                      <a:pPr algn="r" fontAlgn="b"/>
                      <a:r>
                        <a:rPr lang="en-US" sz="1000" b="0" i="0" u="none" strike="noStrike" dirty="0">
                          <a:solidFill>
                            <a:srgbClr val="00B050"/>
                          </a:solidFill>
                          <a:effectLst/>
                          <a:latin typeface="Microsoft Sans Serif" panose="020B0604020202020204" pitchFamily="34" charset="0"/>
                        </a:rPr>
                        <a:t>2</a:t>
                      </a:r>
                    </a:p>
                  </a:txBody>
                  <a:tcPr marL="0" marR="0" marT="0" marB="0" anchor="ctr"/>
                </a:tc>
                <a:extLst>
                  <a:ext uri="{0D108BD9-81ED-4DB2-BD59-A6C34878D82A}">
                    <a16:rowId xmlns:a16="http://schemas.microsoft.com/office/drawing/2014/main" val="487659122"/>
                  </a:ext>
                </a:extLst>
              </a:tr>
              <a:tr h="133350">
                <a:tc>
                  <a:txBody>
                    <a:bodyPr/>
                    <a:lstStyle/>
                    <a:p>
                      <a:pPr algn="l" fontAlgn="ctr"/>
                      <a:r>
                        <a:rPr lang="en-US" sz="900" b="0" i="0" u="none" strike="noStrike">
                          <a:solidFill>
                            <a:srgbClr val="000000"/>
                          </a:solidFill>
                          <a:effectLst/>
                          <a:latin typeface="Arial" panose="020B0604020202020204" pitchFamily="34" charset="0"/>
                        </a:rPr>
                        <a:t>3.05 Optics</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4</a:t>
                      </a:r>
                    </a:p>
                  </a:txBody>
                  <a:tcPr marL="0" marR="0" marT="0" marB="0" anchor="ctr"/>
                </a:tc>
                <a:tc>
                  <a:txBody>
                    <a:bodyPr/>
                    <a:lstStyle/>
                    <a:p>
                      <a:pPr algn="r" fontAlgn="b"/>
                      <a:r>
                        <a:rPr lang="en-US" sz="1000" b="0" i="0" u="none" strike="noStrike" dirty="0">
                          <a:effectLst/>
                          <a:latin typeface="Microsoft Sans Serif" panose="020B0604020202020204" pitchFamily="34" charset="0"/>
                        </a:rPr>
                        <a:t>0</a:t>
                      </a:r>
                    </a:p>
                  </a:txBody>
                  <a:tcPr marL="0" marR="0" marT="0" marB="0" anchor="ctr"/>
                </a:tc>
                <a:extLst>
                  <a:ext uri="{0D108BD9-81ED-4DB2-BD59-A6C34878D82A}">
                    <a16:rowId xmlns:a16="http://schemas.microsoft.com/office/drawing/2014/main" val="797054084"/>
                  </a:ext>
                </a:extLst>
              </a:tr>
              <a:tr h="133350">
                <a:tc>
                  <a:txBody>
                    <a:bodyPr/>
                    <a:lstStyle/>
                    <a:p>
                      <a:pPr algn="l" fontAlgn="ctr"/>
                      <a:r>
                        <a:rPr lang="en-US" sz="900" b="0" i="0" u="none" strike="noStrike" dirty="0">
                          <a:solidFill>
                            <a:srgbClr val="000000"/>
                          </a:solidFill>
                          <a:effectLst/>
                          <a:latin typeface="Arial" panose="020B0604020202020204" pitchFamily="34" charset="0"/>
                        </a:rPr>
                        <a:t>3.06.01 Camera Body</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2</a:t>
                      </a:r>
                    </a:p>
                  </a:txBody>
                  <a:tcPr marL="0" marR="0" marT="0" marB="0" anchor="ctr"/>
                </a:tc>
                <a:tc>
                  <a:txBody>
                    <a:bodyPr/>
                    <a:lstStyle/>
                    <a:p>
                      <a:pPr algn="r" fontAlgn="b"/>
                      <a:r>
                        <a:rPr lang="en-US" sz="1000" b="0" i="0" u="none" strike="noStrike" dirty="0">
                          <a:effectLst/>
                          <a:latin typeface="Microsoft Sans Serif" panose="020B0604020202020204" pitchFamily="34" charset="0"/>
                        </a:rPr>
                        <a:t>0</a:t>
                      </a:r>
                    </a:p>
                  </a:txBody>
                  <a:tcPr marL="0" marR="0" marT="0" marB="0" anchor="ctr"/>
                </a:tc>
                <a:extLst>
                  <a:ext uri="{0D108BD9-81ED-4DB2-BD59-A6C34878D82A}">
                    <a16:rowId xmlns:a16="http://schemas.microsoft.com/office/drawing/2014/main" val="3811230437"/>
                  </a:ext>
                </a:extLst>
              </a:tr>
              <a:tr h="133350">
                <a:tc>
                  <a:txBody>
                    <a:bodyPr/>
                    <a:lstStyle/>
                    <a:p>
                      <a:pPr algn="l" fontAlgn="ctr"/>
                      <a:r>
                        <a:rPr lang="en-US" sz="900" b="0" i="0" u="none" strike="noStrike" dirty="0">
                          <a:solidFill>
                            <a:srgbClr val="000000"/>
                          </a:solidFill>
                          <a:effectLst/>
                          <a:latin typeface="Arial" panose="020B0604020202020204" pitchFamily="34" charset="0"/>
                        </a:rPr>
                        <a:t>3.06.02 Shutter</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2</a:t>
                      </a:r>
                    </a:p>
                  </a:txBody>
                  <a:tcPr marL="0" marR="0" marT="0" marB="0" anchor="ctr"/>
                </a:tc>
                <a:tc>
                  <a:txBody>
                    <a:bodyPr/>
                    <a:lstStyle/>
                    <a:p>
                      <a:pPr algn="r" fontAlgn="b"/>
                      <a:r>
                        <a:rPr lang="en-US" sz="1000" b="0" i="0" u="none" strike="noStrike" dirty="0">
                          <a:effectLst/>
                          <a:latin typeface="Microsoft Sans Serif" panose="020B0604020202020204" pitchFamily="34" charset="0"/>
                        </a:rPr>
                        <a:t>0</a:t>
                      </a:r>
                    </a:p>
                  </a:txBody>
                  <a:tcPr marL="0" marR="0" marT="0" marB="0" anchor="ctr"/>
                </a:tc>
                <a:extLst>
                  <a:ext uri="{0D108BD9-81ED-4DB2-BD59-A6C34878D82A}">
                    <a16:rowId xmlns:a16="http://schemas.microsoft.com/office/drawing/2014/main" val="1303121600"/>
                  </a:ext>
                </a:extLst>
              </a:tr>
              <a:tr h="133350">
                <a:tc>
                  <a:txBody>
                    <a:bodyPr/>
                    <a:lstStyle/>
                    <a:p>
                      <a:pPr marL="0" algn="l" defTabSz="457200" rtl="0" eaLnBrk="1" fontAlgn="ctr" latinLnBrk="0" hangingPunct="1"/>
                      <a:r>
                        <a:rPr lang="en-US" sz="900" b="0" i="0" u="none" strike="noStrike" kern="1200" dirty="0">
                          <a:solidFill>
                            <a:srgbClr val="000000"/>
                          </a:solidFill>
                          <a:effectLst/>
                          <a:latin typeface="Arial" panose="020B0604020202020204" pitchFamily="34" charset="0"/>
                          <a:ea typeface="+mn-ea"/>
                          <a:cs typeface="+mn-cs"/>
                        </a:rPr>
                        <a:t>3.06.04 Cryostat</a:t>
                      </a:r>
                    </a:p>
                  </a:txBody>
                  <a:tcPr marL="7144" marR="7144" marT="7144" marB="34290" anchor="ctr"/>
                </a:tc>
                <a:tc>
                  <a:txBody>
                    <a:bodyPr/>
                    <a:lstStyle/>
                    <a:p>
                      <a:pPr marL="0" algn="r" defTabSz="457200" rtl="0" eaLnBrk="1" fontAlgn="ctr" latinLnBrk="0" hangingPunct="1"/>
                      <a:r>
                        <a:rPr lang="en-US" sz="900" b="0" i="0" u="none" strike="noStrike" kern="1200" dirty="0">
                          <a:solidFill>
                            <a:srgbClr val="000000"/>
                          </a:solidFill>
                          <a:effectLst/>
                          <a:latin typeface="Arial" panose="020B0604020202020204" pitchFamily="34" charset="0"/>
                          <a:ea typeface="+mn-ea"/>
                          <a:cs typeface="+mn-cs"/>
                        </a:rPr>
                        <a:t>6</a:t>
                      </a:r>
                    </a:p>
                  </a:txBody>
                  <a:tcPr marL="0" marR="0" marT="0" marB="0" anchor="ctr"/>
                </a:tc>
                <a:tc>
                  <a:txBody>
                    <a:bodyPr/>
                    <a:lstStyle/>
                    <a:p>
                      <a:pPr marL="0" algn="r" defTabSz="457200" rtl="0" eaLnBrk="1" fontAlgn="ctr" latinLnBrk="0" hangingPunct="1"/>
                      <a:r>
                        <a:rPr lang="en-US" sz="900" b="0" i="0" u="none" strike="noStrike" kern="1200" dirty="0">
                          <a:solidFill>
                            <a:srgbClr val="000000"/>
                          </a:solidFill>
                          <a:effectLst/>
                          <a:latin typeface="Arial" panose="020B0604020202020204" pitchFamily="34" charset="0"/>
                          <a:ea typeface="+mn-ea"/>
                          <a:cs typeface="+mn-cs"/>
                        </a:rPr>
                        <a:t>2</a:t>
                      </a:r>
                    </a:p>
                  </a:txBody>
                  <a:tcPr marL="0" marR="0" marT="0" marB="0" anchor="ctr"/>
                </a:tc>
                <a:extLst>
                  <a:ext uri="{0D108BD9-81ED-4DB2-BD59-A6C34878D82A}">
                    <a16:rowId xmlns:a16="http://schemas.microsoft.com/office/drawing/2014/main" val="2127695339"/>
                  </a:ext>
                </a:extLst>
              </a:tr>
              <a:tr h="133350">
                <a:tc>
                  <a:txBody>
                    <a:bodyPr/>
                    <a:lstStyle/>
                    <a:p>
                      <a:pPr algn="l" fontAlgn="ctr"/>
                      <a:r>
                        <a:rPr lang="en-US" sz="900" b="0" i="0" u="none" strike="noStrike" dirty="0">
                          <a:solidFill>
                            <a:srgbClr val="000000"/>
                          </a:solidFill>
                          <a:effectLst/>
                          <a:latin typeface="Arial" panose="020B0604020202020204" pitchFamily="34" charset="0"/>
                        </a:rPr>
                        <a:t>3.06.05 Utility Trunk</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2</a:t>
                      </a:r>
                    </a:p>
                  </a:txBody>
                  <a:tcPr marL="0" marR="0" marT="0" marB="0" anchor="ctr"/>
                </a:tc>
                <a:tc>
                  <a:txBody>
                    <a:bodyPr/>
                    <a:lstStyle/>
                    <a:p>
                      <a:pPr algn="r" fontAlgn="b"/>
                      <a:r>
                        <a:rPr lang="en-US" sz="1000" b="0" i="0" u="none" strike="noStrike" dirty="0">
                          <a:effectLst/>
                          <a:latin typeface="Microsoft Sans Serif" panose="020B0604020202020204" pitchFamily="34" charset="0"/>
                        </a:rPr>
                        <a:t>0</a:t>
                      </a:r>
                    </a:p>
                  </a:txBody>
                  <a:tcPr marL="0" marR="0" marT="0" marB="0" anchor="ctr"/>
                </a:tc>
                <a:extLst>
                  <a:ext uri="{0D108BD9-81ED-4DB2-BD59-A6C34878D82A}">
                    <a16:rowId xmlns:a16="http://schemas.microsoft.com/office/drawing/2014/main" val="3602012568"/>
                  </a:ext>
                </a:extLst>
              </a:tr>
              <a:tr h="133350">
                <a:tc>
                  <a:txBody>
                    <a:bodyPr/>
                    <a:lstStyle/>
                    <a:p>
                      <a:pPr algn="l" fontAlgn="ctr"/>
                      <a:r>
                        <a:rPr lang="en-US" sz="900" b="0" i="0" u="none" strike="noStrike">
                          <a:solidFill>
                            <a:srgbClr val="000000"/>
                          </a:solidFill>
                          <a:effectLst/>
                          <a:latin typeface="Arial" panose="020B0604020202020204" pitchFamily="34" charset="0"/>
                        </a:rPr>
                        <a:t>3.07.01 Control System</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3</a:t>
                      </a:r>
                    </a:p>
                  </a:txBody>
                  <a:tcPr marL="0" marR="0" marT="0" marB="0" anchor="ctr"/>
                </a:tc>
                <a:tc>
                  <a:txBody>
                    <a:bodyPr/>
                    <a:lstStyle/>
                    <a:p>
                      <a:pPr algn="r" fontAlgn="b"/>
                      <a:r>
                        <a:rPr lang="en-US" sz="1000" b="0" i="0" u="none" strike="noStrike" dirty="0">
                          <a:effectLst/>
                          <a:latin typeface="Microsoft Sans Serif" panose="020B0604020202020204" pitchFamily="34" charset="0"/>
                        </a:rPr>
                        <a:t>0</a:t>
                      </a:r>
                    </a:p>
                  </a:txBody>
                  <a:tcPr marL="0" marR="0" marT="0" marB="0" anchor="ctr"/>
                </a:tc>
                <a:extLst>
                  <a:ext uri="{0D108BD9-81ED-4DB2-BD59-A6C34878D82A}">
                    <a16:rowId xmlns:a16="http://schemas.microsoft.com/office/drawing/2014/main" val="1468645345"/>
                  </a:ext>
                </a:extLst>
              </a:tr>
              <a:tr h="133350">
                <a:tc>
                  <a:txBody>
                    <a:bodyPr/>
                    <a:lstStyle/>
                    <a:p>
                      <a:pPr algn="l" fontAlgn="ctr"/>
                      <a:r>
                        <a:rPr lang="en-US" sz="900" b="0" i="0" u="none" strike="noStrike">
                          <a:solidFill>
                            <a:srgbClr val="000000"/>
                          </a:solidFill>
                          <a:effectLst/>
                          <a:latin typeface="Arial" panose="020B0604020202020204" pitchFamily="34" charset="0"/>
                        </a:rPr>
                        <a:t>3.07.02 Data Acq Sys</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2</a:t>
                      </a:r>
                    </a:p>
                  </a:txBody>
                  <a:tcPr marL="0" marR="0" marT="0" marB="0" anchor="ctr"/>
                </a:tc>
                <a:tc>
                  <a:txBody>
                    <a:bodyPr/>
                    <a:lstStyle/>
                    <a:p>
                      <a:pPr algn="r" fontAlgn="b"/>
                      <a:r>
                        <a:rPr lang="en-US" sz="1000" b="0" i="0" u="none" strike="noStrike" dirty="0">
                          <a:effectLst/>
                          <a:latin typeface="Microsoft Sans Serif" panose="020B0604020202020204" pitchFamily="34" charset="0"/>
                        </a:rPr>
                        <a:t>0</a:t>
                      </a:r>
                    </a:p>
                  </a:txBody>
                  <a:tcPr marL="0" marR="0" marT="0" marB="0" anchor="ctr"/>
                </a:tc>
                <a:extLst>
                  <a:ext uri="{0D108BD9-81ED-4DB2-BD59-A6C34878D82A}">
                    <a16:rowId xmlns:a16="http://schemas.microsoft.com/office/drawing/2014/main" val="2739954763"/>
                  </a:ext>
                </a:extLst>
              </a:tr>
              <a:tr h="133350">
                <a:tc>
                  <a:txBody>
                    <a:bodyPr/>
                    <a:lstStyle/>
                    <a:p>
                      <a:pPr algn="l" fontAlgn="ctr"/>
                      <a:r>
                        <a:rPr lang="en-US" sz="900" b="0" i="0" u="none" strike="noStrike" dirty="0">
                          <a:solidFill>
                            <a:srgbClr val="00B050"/>
                          </a:solidFill>
                          <a:effectLst/>
                          <a:latin typeface="Arial" panose="020B0604020202020204" pitchFamily="34" charset="0"/>
                        </a:rPr>
                        <a:t>3.07.03 Aux Elec</a:t>
                      </a:r>
                    </a:p>
                  </a:txBody>
                  <a:tcPr marL="7144" marR="7144" marT="7144" marB="34290" anchor="ctr"/>
                </a:tc>
                <a:tc>
                  <a:txBody>
                    <a:bodyPr/>
                    <a:lstStyle/>
                    <a:p>
                      <a:pPr algn="r" fontAlgn="b"/>
                      <a:r>
                        <a:rPr lang="en-US" sz="1000" b="0" i="0" u="none" strike="noStrike" dirty="0">
                          <a:solidFill>
                            <a:srgbClr val="00B050"/>
                          </a:solidFill>
                          <a:effectLst/>
                          <a:latin typeface="Microsoft Sans Serif" panose="020B0604020202020204" pitchFamily="34" charset="0"/>
                        </a:rPr>
                        <a:t>2</a:t>
                      </a:r>
                    </a:p>
                  </a:txBody>
                  <a:tcPr marL="0" marR="0" marT="0" marB="0" anchor="ctr"/>
                </a:tc>
                <a:tc>
                  <a:txBody>
                    <a:bodyPr/>
                    <a:lstStyle/>
                    <a:p>
                      <a:pPr algn="r" fontAlgn="b"/>
                      <a:r>
                        <a:rPr lang="en-US" sz="1000" b="0" i="0" u="none" strike="noStrike" dirty="0">
                          <a:solidFill>
                            <a:srgbClr val="00B050"/>
                          </a:solidFill>
                          <a:effectLst/>
                          <a:latin typeface="Microsoft Sans Serif" panose="020B0604020202020204" pitchFamily="34" charset="0"/>
                        </a:rPr>
                        <a:t>0</a:t>
                      </a:r>
                    </a:p>
                  </a:txBody>
                  <a:tcPr marL="0" marR="0" marT="0" marB="0" anchor="ctr"/>
                </a:tc>
                <a:extLst>
                  <a:ext uri="{0D108BD9-81ED-4DB2-BD59-A6C34878D82A}">
                    <a16:rowId xmlns:a16="http://schemas.microsoft.com/office/drawing/2014/main" val="958826995"/>
                  </a:ext>
                </a:extLst>
              </a:tr>
              <a:tr h="133350">
                <a:tc>
                  <a:txBody>
                    <a:bodyPr/>
                    <a:lstStyle/>
                    <a:p>
                      <a:pPr algn="l" fontAlgn="ctr"/>
                      <a:r>
                        <a:rPr lang="en-US" sz="900" b="0" i="0" u="none" strike="noStrike" dirty="0">
                          <a:solidFill>
                            <a:srgbClr val="000000"/>
                          </a:solidFill>
                          <a:effectLst/>
                          <a:latin typeface="Arial" panose="020B0604020202020204" pitchFamily="34" charset="0"/>
                        </a:rPr>
                        <a:t>3.08 Integration and Test </a:t>
                      </a:r>
                      <a:r>
                        <a:rPr lang="en-US" sz="900" b="0" i="0" u="none" strike="noStrike" dirty="0">
                          <a:solidFill>
                            <a:srgbClr val="00B050"/>
                          </a:solidFill>
                          <a:effectLst/>
                          <a:latin typeface="Arial" panose="020B0604020202020204" pitchFamily="34" charset="0"/>
                        </a:rPr>
                        <a:t>(3.08.06 </a:t>
                      </a:r>
                      <a:r>
                        <a:rPr lang="en-US" sz="900" b="0" i="0" u="none" strike="noStrike" dirty="0" err="1">
                          <a:solidFill>
                            <a:srgbClr val="00B050"/>
                          </a:solidFill>
                          <a:effectLst/>
                          <a:latin typeface="Arial" panose="020B0604020202020204" pitchFamily="34" charset="0"/>
                        </a:rPr>
                        <a:t>ComCam</a:t>
                      </a:r>
                      <a:r>
                        <a:rPr lang="en-US" sz="900" b="0" i="0" u="none" strike="noStrike" dirty="0">
                          <a:solidFill>
                            <a:srgbClr val="00B050"/>
                          </a:solidFill>
                          <a:effectLst/>
                          <a:latin typeface="Arial" panose="020B0604020202020204" pitchFamily="34" charset="0"/>
                        </a:rPr>
                        <a:t>)</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6</a:t>
                      </a:r>
                    </a:p>
                  </a:txBody>
                  <a:tcPr marL="0" marR="0" marT="0" marB="0" anchor="ctr"/>
                </a:tc>
                <a:tc>
                  <a:txBody>
                    <a:bodyPr/>
                    <a:lstStyle/>
                    <a:p>
                      <a:pPr algn="r" fontAlgn="b"/>
                      <a:r>
                        <a:rPr lang="en-US" sz="1000" b="0" i="0" u="none" strike="noStrike" dirty="0">
                          <a:effectLst/>
                          <a:latin typeface="Microsoft Sans Serif" panose="020B0604020202020204" pitchFamily="34" charset="0"/>
                        </a:rPr>
                        <a:t>1</a:t>
                      </a:r>
                    </a:p>
                  </a:txBody>
                  <a:tcPr marL="0" marR="0" marT="0" marB="0" anchor="ctr"/>
                </a:tc>
                <a:extLst>
                  <a:ext uri="{0D108BD9-81ED-4DB2-BD59-A6C34878D82A}">
                    <a16:rowId xmlns:a16="http://schemas.microsoft.com/office/drawing/2014/main" val="3672262843"/>
                  </a:ext>
                </a:extLst>
              </a:tr>
              <a:tr h="133350">
                <a:tc>
                  <a:txBody>
                    <a:bodyPr/>
                    <a:lstStyle/>
                    <a:p>
                      <a:pPr algn="ctr" fontAlgn="ctr"/>
                      <a:r>
                        <a:rPr lang="en-US" sz="900" b="1" i="0" u="none" strike="noStrike" dirty="0">
                          <a:solidFill>
                            <a:schemeClr val="tx1"/>
                          </a:solidFill>
                          <a:effectLst/>
                          <a:latin typeface="Arial" panose="020B0604020202020204" pitchFamily="34" charset="0"/>
                        </a:rPr>
                        <a:t>Total  </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51</a:t>
                      </a:r>
                    </a:p>
                  </a:txBody>
                  <a:tcPr marL="0" marR="0" marT="0" marB="0" anchor="ctr"/>
                </a:tc>
                <a:tc>
                  <a:txBody>
                    <a:bodyPr/>
                    <a:lstStyle/>
                    <a:p>
                      <a:pPr algn="r" fontAlgn="b"/>
                      <a:r>
                        <a:rPr lang="en-US" sz="1000" b="0" i="0" u="none" strike="noStrike" dirty="0">
                          <a:effectLst/>
                          <a:latin typeface="Microsoft Sans Serif" panose="020B0604020202020204" pitchFamily="34" charset="0"/>
                        </a:rPr>
                        <a:t>11</a:t>
                      </a:r>
                    </a:p>
                  </a:txBody>
                  <a:tcPr marL="0" marR="0" marT="0" marB="0" anchor="ctr"/>
                </a:tc>
                <a:extLst>
                  <a:ext uri="{0D108BD9-81ED-4DB2-BD59-A6C34878D82A}">
                    <a16:rowId xmlns:a16="http://schemas.microsoft.com/office/drawing/2014/main" val="3311198470"/>
                  </a:ext>
                </a:extLst>
              </a:tr>
            </a:tbl>
          </a:graphicData>
        </a:graphic>
      </p:graphicFrame>
    </p:spTree>
    <p:extLst>
      <p:ext uri="{BB962C8B-B14F-4D97-AF65-F5344CB8AC3E}">
        <p14:creationId xmlns:p14="http://schemas.microsoft.com/office/powerpoint/2010/main" val="578306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Technical Status</a:t>
            </a:r>
          </a:p>
        </p:txBody>
      </p:sp>
    </p:spTree>
    <p:extLst>
      <p:ext uri="{BB962C8B-B14F-4D97-AF65-F5344CB8AC3E}">
        <p14:creationId xmlns:p14="http://schemas.microsoft.com/office/powerpoint/2010/main" val="1568499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133350"/>
            <a:ext cx="6400800" cy="417910"/>
          </a:xfrm>
        </p:spPr>
        <p:txBody>
          <a:bodyPr/>
          <a:lstStyle/>
          <a:p>
            <a:r>
              <a:rPr lang="en-US" sz="2000" dirty="0"/>
              <a:t>LSST Science Sensor procurement is complete</a:t>
            </a:r>
          </a:p>
        </p:txBody>
      </p:sp>
      <p:pic>
        <p:nvPicPr>
          <p:cNvPr id="13" name="Picture 12">
            <a:extLst>
              <a:ext uri="{FF2B5EF4-FFF2-40B4-BE49-F238E27FC236}">
                <a16:creationId xmlns:a16="http://schemas.microsoft.com/office/drawing/2014/main" id="{DCF524E6-3E21-40F6-A25F-A987DDAC50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634893"/>
            <a:ext cx="3567584" cy="1912364"/>
          </a:xfrm>
          <a:prstGeom prst="rect">
            <a:avLst/>
          </a:prstGeom>
        </p:spPr>
      </p:pic>
      <p:cxnSp>
        <p:nvCxnSpPr>
          <p:cNvPr id="16" name="Straight Connector 15">
            <a:extLst>
              <a:ext uri="{FF2B5EF4-FFF2-40B4-BE49-F238E27FC236}">
                <a16:creationId xmlns:a16="http://schemas.microsoft.com/office/drawing/2014/main" id="{87D48F92-8886-494E-8BC6-2823A2884EEE}"/>
              </a:ext>
            </a:extLst>
          </p:cNvPr>
          <p:cNvCxnSpPr>
            <a:cxnSpLocks/>
          </p:cNvCxnSpPr>
          <p:nvPr/>
        </p:nvCxnSpPr>
        <p:spPr>
          <a:xfrm>
            <a:off x="6244932" y="1522206"/>
            <a:ext cx="2009017" cy="0"/>
          </a:xfrm>
          <a:prstGeom prst="line">
            <a:avLst/>
          </a:prstGeom>
          <a:ln w="28575">
            <a:solidFill>
              <a:srgbClr val="92D050"/>
            </a:solidFill>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7450B3CD-ED35-420F-9181-D52A6B4EFF5D}"/>
              </a:ext>
            </a:extLst>
          </p:cNvPr>
          <p:cNvSpPr txBox="1"/>
          <p:nvPr/>
        </p:nvSpPr>
        <p:spPr>
          <a:xfrm>
            <a:off x="6321132" y="1475659"/>
            <a:ext cx="1146468" cy="230832"/>
          </a:xfrm>
          <a:prstGeom prst="rect">
            <a:avLst/>
          </a:prstGeom>
          <a:noFill/>
        </p:spPr>
        <p:txBody>
          <a:bodyPr wrap="none" rtlCol="0">
            <a:spAutoFit/>
          </a:bodyPr>
          <a:lstStyle/>
          <a:p>
            <a:r>
              <a:rPr lang="en-US" sz="900" b="1" dirty="0">
                <a:solidFill>
                  <a:srgbClr val="92D050"/>
                </a:solidFill>
              </a:rPr>
              <a:t>Threshold KPP (170)</a:t>
            </a:r>
          </a:p>
        </p:txBody>
      </p:sp>
      <p:sp>
        <p:nvSpPr>
          <p:cNvPr id="18" name="TextBox 17">
            <a:extLst>
              <a:ext uri="{FF2B5EF4-FFF2-40B4-BE49-F238E27FC236}">
                <a16:creationId xmlns:a16="http://schemas.microsoft.com/office/drawing/2014/main" id="{0380E0BF-595D-433E-AD25-C67AF6FA34D1}"/>
              </a:ext>
            </a:extLst>
          </p:cNvPr>
          <p:cNvSpPr txBox="1"/>
          <p:nvPr/>
        </p:nvSpPr>
        <p:spPr>
          <a:xfrm>
            <a:off x="6262205" y="1159466"/>
            <a:ext cx="857927" cy="230832"/>
          </a:xfrm>
          <a:prstGeom prst="rect">
            <a:avLst/>
          </a:prstGeom>
          <a:noFill/>
        </p:spPr>
        <p:txBody>
          <a:bodyPr wrap="none" rtlCol="0">
            <a:spAutoFit/>
          </a:bodyPr>
          <a:lstStyle/>
          <a:p>
            <a:r>
              <a:rPr lang="en-US" sz="900" b="1" dirty="0">
                <a:solidFill>
                  <a:srgbClr val="92D050"/>
                </a:solidFill>
              </a:rPr>
              <a:t>Baseline (208)</a:t>
            </a:r>
          </a:p>
        </p:txBody>
      </p:sp>
      <p:graphicFrame>
        <p:nvGraphicFramePr>
          <p:cNvPr id="19" name="Table 18">
            <a:extLst>
              <a:ext uri="{FF2B5EF4-FFF2-40B4-BE49-F238E27FC236}">
                <a16:creationId xmlns:a16="http://schemas.microsoft.com/office/drawing/2014/main" id="{5582F218-046C-4593-B206-4AB6A3FF6053}"/>
              </a:ext>
            </a:extLst>
          </p:cNvPr>
          <p:cNvGraphicFramePr>
            <a:graphicFrameLocks noGrp="1"/>
          </p:cNvGraphicFramePr>
          <p:nvPr>
            <p:extLst>
              <p:ext uri="{D42A27DB-BD31-4B8C-83A1-F6EECF244321}">
                <p14:modId xmlns:p14="http://schemas.microsoft.com/office/powerpoint/2010/main" val="2899064105"/>
              </p:ext>
            </p:extLst>
          </p:nvPr>
        </p:nvGraphicFramePr>
        <p:xfrm>
          <a:off x="664980" y="1182760"/>
          <a:ext cx="3429000" cy="1047462"/>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3610158160"/>
                    </a:ext>
                  </a:extLst>
                </a:gridCol>
                <a:gridCol w="756359">
                  <a:extLst>
                    <a:ext uri="{9D8B030D-6E8A-4147-A177-3AD203B41FA5}">
                      <a16:colId xmlns:a16="http://schemas.microsoft.com/office/drawing/2014/main" val="2620877259"/>
                    </a:ext>
                  </a:extLst>
                </a:gridCol>
                <a:gridCol w="641007">
                  <a:extLst>
                    <a:ext uri="{9D8B030D-6E8A-4147-A177-3AD203B41FA5}">
                      <a16:colId xmlns:a16="http://schemas.microsoft.com/office/drawing/2014/main" val="614469561"/>
                    </a:ext>
                  </a:extLst>
                </a:gridCol>
                <a:gridCol w="556332">
                  <a:extLst>
                    <a:ext uri="{9D8B030D-6E8A-4147-A177-3AD203B41FA5}">
                      <a16:colId xmlns:a16="http://schemas.microsoft.com/office/drawing/2014/main" val="1236029804"/>
                    </a:ext>
                  </a:extLst>
                </a:gridCol>
                <a:gridCol w="941902">
                  <a:extLst>
                    <a:ext uri="{9D8B030D-6E8A-4147-A177-3AD203B41FA5}">
                      <a16:colId xmlns:a16="http://schemas.microsoft.com/office/drawing/2014/main" val="2414523743"/>
                    </a:ext>
                  </a:extLst>
                </a:gridCol>
              </a:tblGrid>
              <a:tr h="249909">
                <a:tc>
                  <a:txBody>
                    <a:bodyPr/>
                    <a:lstStyle/>
                    <a:p>
                      <a:pPr algn="ctr" fontAlgn="ctr"/>
                      <a:r>
                        <a:rPr lang="en-US" sz="1100" u="none" strike="noStrike" dirty="0">
                          <a:effectLst/>
                        </a:rPr>
                        <a:t>Vendor</a:t>
                      </a:r>
                      <a:endParaRPr lang="en-US" sz="1100" b="1" i="0" u="none" strike="noStrike" dirty="0">
                        <a:solidFill>
                          <a:srgbClr val="000000"/>
                        </a:solidFill>
                        <a:effectLst/>
                        <a:latin typeface="Calibri" panose="020F0502020204030204" pitchFamily="34" charset="0"/>
                      </a:endParaRPr>
                    </a:p>
                  </a:txBody>
                  <a:tcPr marL="0" marR="0" marT="0"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100" b="1" u="none" strike="noStrike" kern="1200" dirty="0">
                          <a:solidFill>
                            <a:schemeClr val="lt1"/>
                          </a:solidFill>
                          <a:effectLst/>
                          <a:latin typeface="+mn-lt"/>
                          <a:ea typeface="+mn-ea"/>
                          <a:cs typeface="+mn-cs"/>
                        </a:rPr>
                        <a:t>Received</a:t>
                      </a:r>
                    </a:p>
                  </a:txBody>
                  <a:tcPr anchor="ctr"/>
                </a:tc>
                <a:tc>
                  <a:txBody>
                    <a:bodyPr/>
                    <a:lstStyle/>
                    <a:p>
                      <a:pPr marL="0" algn="ctr" defTabSz="457200" rtl="0" eaLnBrk="1" fontAlgn="ctr" latinLnBrk="0" hangingPunct="1"/>
                      <a:r>
                        <a:rPr lang="en-US" sz="1100" b="1" u="none" strike="noStrike" kern="1200" dirty="0">
                          <a:solidFill>
                            <a:schemeClr val="lt1"/>
                          </a:solidFill>
                          <a:effectLst/>
                          <a:latin typeface="+mn-lt"/>
                          <a:ea typeface="+mn-ea"/>
                          <a:cs typeface="+mn-cs"/>
                        </a:rPr>
                        <a:t>Science Grade</a:t>
                      </a:r>
                    </a:p>
                  </a:txBody>
                  <a:tcPr marL="0" marR="0" marT="0" marB="0" anchor="ctr"/>
                </a:tc>
                <a:tc>
                  <a:txBody>
                    <a:bodyPr/>
                    <a:lstStyle/>
                    <a:p>
                      <a:pPr marL="0" algn="ctr" defTabSz="457200" rtl="0" eaLnBrk="1" fontAlgn="ctr" latinLnBrk="0" hangingPunct="1"/>
                      <a:r>
                        <a:rPr lang="en-US" sz="1100" b="1" u="none" strike="noStrike" kern="1200" dirty="0">
                          <a:solidFill>
                            <a:schemeClr val="lt1"/>
                          </a:solidFill>
                          <a:effectLst/>
                          <a:latin typeface="+mn-lt"/>
                          <a:ea typeface="+mn-ea"/>
                          <a:cs typeface="+mn-cs"/>
                        </a:rPr>
                        <a:t>Reserve</a:t>
                      </a:r>
                    </a:p>
                  </a:txBody>
                  <a:tcPr marL="0" marR="0" marT="0"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100" b="1" u="none" strike="noStrike" kern="1200" dirty="0">
                          <a:solidFill>
                            <a:schemeClr val="lt1"/>
                          </a:solidFill>
                          <a:effectLst/>
                          <a:latin typeface="+mn-lt"/>
                          <a:ea typeface="+mn-ea"/>
                          <a:cs typeface="+mn-cs"/>
                        </a:rPr>
                        <a:t>Engineering Grade</a:t>
                      </a:r>
                    </a:p>
                  </a:txBody>
                  <a:tcPr anchor="ctr"/>
                </a:tc>
                <a:extLst>
                  <a:ext uri="{0D108BD9-81ED-4DB2-BD59-A6C34878D82A}">
                    <a16:rowId xmlns:a16="http://schemas.microsoft.com/office/drawing/2014/main" val="2635844032"/>
                  </a:ext>
                </a:extLst>
              </a:tr>
              <a:tr h="177355">
                <a:tc>
                  <a:txBody>
                    <a:bodyPr/>
                    <a:lstStyle/>
                    <a:p>
                      <a:pPr algn="l" fontAlgn="b"/>
                      <a:r>
                        <a:rPr lang="en-US" sz="1100" u="none" strike="noStrike" dirty="0">
                          <a:effectLst/>
                        </a:rPr>
                        <a:t>e2v</a:t>
                      </a:r>
                      <a:endParaRPr lang="en-US" sz="11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dirty="0">
                          <a:effectLst/>
                        </a:rPr>
                        <a:t>125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dirty="0">
                          <a:effectLst/>
                        </a:rPr>
                        <a:t>121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19793980"/>
                  </a:ext>
                </a:extLst>
              </a:tr>
              <a:tr h="177355">
                <a:tc>
                  <a:txBody>
                    <a:bodyPr/>
                    <a:lstStyle/>
                    <a:p>
                      <a:pPr algn="l" fontAlgn="b"/>
                      <a:r>
                        <a:rPr lang="en-US" sz="1100" u="none" strike="noStrike" dirty="0">
                          <a:effectLst/>
                        </a:rPr>
                        <a:t>ITL</a:t>
                      </a:r>
                      <a:endParaRPr lang="en-US" sz="11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dirty="0">
                          <a:effectLst/>
                        </a:rPr>
                        <a:t>256</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dirty="0">
                          <a:effectLst/>
                        </a:rPr>
                        <a:t>109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dirty="0">
                          <a:effectLst/>
                        </a:rPr>
                        <a:t>59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dirty="0">
                          <a:effectLst/>
                        </a:rPr>
                        <a:t>88</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37133510"/>
                  </a:ext>
                </a:extLst>
              </a:tr>
              <a:tr h="266032">
                <a:tc>
                  <a:txBody>
                    <a:bodyPr/>
                    <a:lstStyle/>
                    <a:p>
                      <a:pPr algn="l" fontAlgn="b"/>
                      <a:r>
                        <a:rPr lang="en-US" sz="1100" u="none" strike="noStrike" dirty="0">
                          <a:effectLst/>
                        </a:rPr>
                        <a:t>Total</a:t>
                      </a:r>
                      <a:endParaRPr lang="en-US" sz="11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dirty="0">
                          <a:effectLst/>
                        </a:rPr>
                        <a:t>381</a:t>
                      </a:r>
                      <a:endParaRPr lang="en-US" sz="11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230</a:t>
                      </a:r>
                      <a:endParaRPr lang="en-US"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63</a:t>
                      </a:r>
                      <a:endParaRPr lang="en-US"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dirty="0">
                          <a:effectLst/>
                        </a:rPr>
                        <a:t>88</a:t>
                      </a:r>
                      <a:endParaRPr lang="en-US" sz="11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2316621"/>
                  </a:ext>
                </a:extLst>
              </a:tr>
            </a:tbl>
          </a:graphicData>
        </a:graphic>
      </p:graphicFrame>
      <p:sp>
        <p:nvSpPr>
          <p:cNvPr id="2" name="TextBox 1">
            <a:extLst>
              <a:ext uri="{FF2B5EF4-FFF2-40B4-BE49-F238E27FC236}">
                <a16:creationId xmlns:a16="http://schemas.microsoft.com/office/drawing/2014/main" id="{F40B8093-FE95-4688-B965-C27CB42D096D}"/>
              </a:ext>
            </a:extLst>
          </p:cNvPr>
          <p:cNvSpPr txBox="1"/>
          <p:nvPr/>
        </p:nvSpPr>
        <p:spPr>
          <a:xfrm>
            <a:off x="1454069" y="888590"/>
            <a:ext cx="1797352" cy="307777"/>
          </a:xfrm>
          <a:prstGeom prst="rect">
            <a:avLst/>
          </a:prstGeom>
          <a:noFill/>
        </p:spPr>
        <p:txBody>
          <a:bodyPr wrap="none" rtlCol="0">
            <a:spAutoFit/>
          </a:bodyPr>
          <a:lstStyle/>
          <a:p>
            <a:r>
              <a:rPr lang="en-US" sz="1400" i="1" dirty="0"/>
              <a:t>Accepted from Vendor</a:t>
            </a:r>
          </a:p>
        </p:txBody>
      </p:sp>
      <p:sp>
        <p:nvSpPr>
          <p:cNvPr id="20" name="TextBox 19">
            <a:extLst>
              <a:ext uri="{FF2B5EF4-FFF2-40B4-BE49-F238E27FC236}">
                <a16:creationId xmlns:a16="http://schemas.microsoft.com/office/drawing/2014/main" id="{D478B10E-C54B-47A0-BD9E-DD0D6D099A89}"/>
              </a:ext>
            </a:extLst>
          </p:cNvPr>
          <p:cNvSpPr txBox="1"/>
          <p:nvPr/>
        </p:nvSpPr>
        <p:spPr>
          <a:xfrm>
            <a:off x="5480652" y="2724150"/>
            <a:ext cx="3358548" cy="307777"/>
          </a:xfrm>
          <a:prstGeom prst="rect">
            <a:avLst/>
          </a:prstGeom>
          <a:noFill/>
        </p:spPr>
        <p:txBody>
          <a:bodyPr wrap="none" rtlCol="0">
            <a:spAutoFit/>
          </a:bodyPr>
          <a:lstStyle/>
          <a:p>
            <a:r>
              <a:rPr lang="en-US" sz="1400" i="1" dirty="0"/>
              <a:t>Current Spare Summary (unused by project)</a:t>
            </a:r>
          </a:p>
        </p:txBody>
      </p:sp>
      <p:graphicFrame>
        <p:nvGraphicFramePr>
          <p:cNvPr id="24" name="Table 23">
            <a:extLst>
              <a:ext uri="{FF2B5EF4-FFF2-40B4-BE49-F238E27FC236}">
                <a16:creationId xmlns:a16="http://schemas.microsoft.com/office/drawing/2014/main" id="{5EDEB6A9-038F-434C-A390-8800C145604E}"/>
              </a:ext>
            </a:extLst>
          </p:cNvPr>
          <p:cNvGraphicFramePr>
            <a:graphicFrameLocks noGrp="1"/>
          </p:cNvGraphicFramePr>
          <p:nvPr>
            <p:extLst>
              <p:ext uri="{D42A27DB-BD31-4B8C-83A1-F6EECF244321}">
                <p14:modId xmlns:p14="http://schemas.microsoft.com/office/powerpoint/2010/main" val="1476550940"/>
              </p:ext>
            </p:extLst>
          </p:nvPr>
        </p:nvGraphicFramePr>
        <p:xfrm>
          <a:off x="304800" y="2815180"/>
          <a:ext cx="4419600" cy="178308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3610158160"/>
                    </a:ext>
                  </a:extLst>
                </a:gridCol>
                <a:gridCol w="685800">
                  <a:extLst>
                    <a:ext uri="{9D8B030D-6E8A-4147-A177-3AD203B41FA5}">
                      <a16:colId xmlns:a16="http://schemas.microsoft.com/office/drawing/2014/main" val="2620877259"/>
                    </a:ext>
                  </a:extLst>
                </a:gridCol>
                <a:gridCol w="2133600">
                  <a:extLst>
                    <a:ext uri="{9D8B030D-6E8A-4147-A177-3AD203B41FA5}">
                      <a16:colId xmlns:a16="http://schemas.microsoft.com/office/drawing/2014/main" val="614469561"/>
                    </a:ext>
                  </a:extLst>
                </a:gridCol>
              </a:tblGrid>
              <a:tr h="0">
                <a:tc>
                  <a:txBody>
                    <a:bodyPr/>
                    <a:lstStyle/>
                    <a:p>
                      <a:pPr algn="ctr" fontAlgn="ctr"/>
                      <a:r>
                        <a:rPr lang="en-US" sz="1100" u="none" strike="noStrike" dirty="0">
                          <a:effectLst/>
                        </a:rPr>
                        <a:t>Closeout Item</a:t>
                      </a:r>
                      <a:endParaRPr lang="en-US" sz="1100" b="1" i="0" u="none" strike="noStrike" dirty="0">
                        <a:solidFill>
                          <a:srgbClr val="000000"/>
                        </a:solidFill>
                        <a:effectLst/>
                        <a:latin typeface="Calibri" panose="020F0502020204030204" pitchFamily="34" charset="0"/>
                      </a:endParaRPr>
                    </a:p>
                  </a:txBody>
                  <a:tcPr marL="0" marR="0" marT="0"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100" b="1" u="none" strike="noStrike" kern="1200" dirty="0">
                          <a:solidFill>
                            <a:schemeClr val="lt1"/>
                          </a:solidFill>
                          <a:effectLst/>
                          <a:latin typeface="+mn-lt"/>
                          <a:ea typeface="+mn-ea"/>
                          <a:cs typeface="+mn-cs"/>
                        </a:rPr>
                        <a:t>Status</a:t>
                      </a:r>
                    </a:p>
                  </a:txBody>
                  <a:tcPr anchor="ctr"/>
                </a:tc>
                <a:tc>
                  <a:txBody>
                    <a:bodyPr/>
                    <a:lstStyle/>
                    <a:p>
                      <a:pPr marL="0" algn="ctr" defTabSz="457200" rtl="0" eaLnBrk="1" fontAlgn="ctr" latinLnBrk="0" hangingPunct="1"/>
                      <a:r>
                        <a:rPr lang="en-US" sz="1100" b="1" u="none" strike="noStrike" kern="1200" dirty="0">
                          <a:solidFill>
                            <a:schemeClr val="lt1"/>
                          </a:solidFill>
                          <a:effectLst/>
                          <a:latin typeface="+mn-lt"/>
                          <a:ea typeface="+mn-ea"/>
                          <a:cs typeface="+mn-cs"/>
                        </a:rPr>
                        <a:t>Comment</a:t>
                      </a:r>
                    </a:p>
                  </a:txBody>
                  <a:tcPr marL="0" marR="0" marT="0" marB="0" anchor="ctr"/>
                </a:tc>
                <a:extLst>
                  <a:ext uri="{0D108BD9-81ED-4DB2-BD59-A6C34878D82A}">
                    <a16:rowId xmlns:a16="http://schemas.microsoft.com/office/drawing/2014/main" val="2635844032"/>
                  </a:ext>
                </a:extLst>
              </a:tr>
              <a:tr h="61151">
                <a:tc>
                  <a:txBody>
                    <a:bodyPr/>
                    <a:lstStyle/>
                    <a:p>
                      <a:pPr algn="l" fontAlgn="b"/>
                      <a:r>
                        <a:rPr lang="en-US" sz="1000" b="0" i="0" u="none" strike="noStrike" dirty="0">
                          <a:solidFill>
                            <a:srgbClr val="000000"/>
                          </a:solidFill>
                          <a:effectLst/>
                          <a:latin typeface="Calibri" panose="020F0502020204030204" pitchFamily="34" charset="0"/>
                        </a:rPr>
                        <a:t>WBS deliverables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19793980"/>
                  </a:ext>
                </a:extLst>
              </a:tr>
              <a:tr h="61151">
                <a:tc>
                  <a:txBody>
                    <a:bodyPr/>
                    <a:lstStyle/>
                    <a:p>
                      <a:pPr algn="l" fontAlgn="b"/>
                      <a:r>
                        <a:rPr lang="en-US" sz="1000" b="0" i="0" u="none" strike="noStrike" dirty="0">
                          <a:solidFill>
                            <a:srgbClr val="000000"/>
                          </a:solidFill>
                          <a:effectLst/>
                          <a:latin typeface="Calibri" panose="020F0502020204030204" pitchFamily="34" charset="0"/>
                        </a:rPr>
                        <a:t>Acceptance package</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000" b="0" i="0" u="none" strike="noStrike" dirty="0">
                          <a:solidFill>
                            <a:srgbClr val="000000"/>
                          </a:solidFill>
                          <a:effectLst/>
                          <a:latin typeface="Calibri" panose="020F0502020204030204" pitchFamily="34" charset="0"/>
                        </a:rPr>
                        <a:t>Needs to complete for unused sensors</a:t>
                      </a:r>
                    </a:p>
                  </a:txBody>
                  <a:tcPr marL="0" marR="0" marT="0" marB="0" anchor="b"/>
                </a:tc>
                <a:extLst>
                  <a:ext uri="{0D108BD9-81ED-4DB2-BD59-A6C34878D82A}">
                    <a16:rowId xmlns:a16="http://schemas.microsoft.com/office/drawing/2014/main" val="1337133510"/>
                  </a:ext>
                </a:extLst>
              </a:tr>
              <a:tr h="91727">
                <a:tc>
                  <a:txBody>
                    <a:bodyPr/>
                    <a:lstStyle/>
                    <a:p>
                      <a:pPr algn="l" fontAlgn="b"/>
                      <a:r>
                        <a:rPr lang="en-US" sz="1000" b="0" i="0" u="none" strike="noStrike" dirty="0">
                          <a:solidFill>
                            <a:srgbClr val="000000"/>
                          </a:solidFill>
                          <a:effectLst/>
                          <a:latin typeface="Calibri" panose="020F0502020204030204" pitchFamily="34" charset="0"/>
                        </a:rPr>
                        <a:t>Closure of Non-Conformances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Needs to complete for unused sensors</a:t>
                      </a:r>
                    </a:p>
                  </a:txBody>
                  <a:tcPr marL="0" marR="0" marT="0" marB="0" anchor="b"/>
                </a:tc>
                <a:extLst>
                  <a:ext uri="{0D108BD9-81ED-4DB2-BD59-A6C34878D82A}">
                    <a16:rowId xmlns:a16="http://schemas.microsoft.com/office/drawing/2014/main" val="2362316621"/>
                  </a:ext>
                </a:extLst>
              </a:tr>
              <a:tr h="91727">
                <a:tc>
                  <a:txBody>
                    <a:bodyPr/>
                    <a:lstStyle/>
                    <a:p>
                      <a:pPr algn="l" fontAlgn="b"/>
                      <a:r>
                        <a:rPr lang="en-US" sz="1000" b="0" i="0" u="none" strike="noStrike" dirty="0">
                          <a:solidFill>
                            <a:srgbClr val="000000"/>
                          </a:solidFill>
                          <a:effectLst/>
                          <a:latin typeface="Calibri" panose="020F0502020204030204" pitchFamily="34" charset="0"/>
                        </a:rPr>
                        <a:t>Closure of Action Items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5864018"/>
                  </a:ext>
                </a:extLst>
              </a:tr>
              <a:tr h="91727">
                <a:tc>
                  <a:txBody>
                    <a:bodyPr/>
                    <a:lstStyle/>
                    <a:p>
                      <a:pPr algn="l" fontAlgn="b"/>
                      <a:r>
                        <a:rPr lang="en-US" sz="1000" b="0" i="0" u="none" strike="noStrike" dirty="0">
                          <a:solidFill>
                            <a:srgbClr val="000000"/>
                          </a:solidFill>
                          <a:effectLst/>
                          <a:latin typeface="Calibri" panose="020F0502020204030204" pitchFamily="34" charset="0"/>
                        </a:rPr>
                        <a:t>Transfer Risks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51625845"/>
                  </a:ext>
                </a:extLst>
              </a:tr>
              <a:tr h="91727">
                <a:tc>
                  <a:txBody>
                    <a:bodyPr/>
                    <a:lstStyle/>
                    <a:p>
                      <a:pPr algn="l" fontAlgn="b"/>
                      <a:r>
                        <a:rPr lang="en-US" sz="1000" b="0" i="0" u="none" strike="noStrike" dirty="0">
                          <a:solidFill>
                            <a:srgbClr val="000000"/>
                          </a:solidFill>
                          <a:effectLst/>
                          <a:latin typeface="Calibri" panose="020F0502020204030204" pitchFamily="34" charset="0"/>
                        </a:rPr>
                        <a:t>Lesson’s learned</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See LCA-17337</a:t>
                      </a:r>
                    </a:p>
                  </a:txBody>
                  <a:tcPr marL="0" marR="0" marT="0" marB="0" anchor="b"/>
                </a:tc>
                <a:extLst>
                  <a:ext uri="{0D108BD9-81ED-4DB2-BD59-A6C34878D82A}">
                    <a16:rowId xmlns:a16="http://schemas.microsoft.com/office/drawing/2014/main" val="160775487"/>
                  </a:ext>
                </a:extLst>
              </a:tr>
              <a:tr h="91727">
                <a:tc>
                  <a:txBody>
                    <a:bodyPr/>
                    <a:lstStyle/>
                    <a:p>
                      <a:pPr algn="l" fontAlgn="b"/>
                      <a:r>
                        <a:rPr lang="en-US" sz="1000" b="0" i="0" u="none" strike="noStrike" dirty="0">
                          <a:solidFill>
                            <a:srgbClr val="000000"/>
                          </a:solidFill>
                          <a:effectLst/>
                          <a:latin typeface="Calibri" panose="020F0502020204030204" pitchFamily="34" charset="0"/>
                        </a:rPr>
                        <a:t>Drawings and documents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Being reviewed</a:t>
                      </a:r>
                    </a:p>
                  </a:txBody>
                  <a:tcPr marL="0" marR="0" marT="0" marB="0" anchor="b"/>
                </a:tc>
                <a:extLst>
                  <a:ext uri="{0D108BD9-81ED-4DB2-BD59-A6C34878D82A}">
                    <a16:rowId xmlns:a16="http://schemas.microsoft.com/office/drawing/2014/main" val="1467432639"/>
                  </a:ext>
                </a:extLst>
              </a:tr>
              <a:tr h="91727">
                <a:tc>
                  <a:txBody>
                    <a:bodyPr/>
                    <a:lstStyle/>
                    <a:p>
                      <a:pPr algn="l" fontAlgn="b"/>
                      <a:r>
                        <a:rPr lang="en-US" sz="1000" b="0" i="0" u="none" strike="noStrike" dirty="0">
                          <a:solidFill>
                            <a:srgbClr val="000000"/>
                          </a:solidFill>
                          <a:effectLst/>
                          <a:latin typeface="Calibri" panose="020F0502020204030204" pitchFamily="34" charset="0"/>
                        </a:rPr>
                        <a:t>Close control accounts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2 out of 5 closed</a:t>
                      </a:r>
                    </a:p>
                  </a:txBody>
                  <a:tcPr marL="0" marR="0" marT="0" marB="0" anchor="b"/>
                </a:tc>
                <a:extLst>
                  <a:ext uri="{0D108BD9-81ED-4DB2-BD59-A6C34878D82A}">
                    <a16:rowId xmlns:a16="http://schemas.microsoft.com/office/drawing/2014/main" val="3166186511"/>
                  </a:ext>
                </a:extLst>
              </a:tr>
              <a:tr h="91727">
                <a:tc>
                  <a:txBody>
                    <a:bodyPr/>
                    <a:lstStyle/>
                    <a:p>
                      <a:pPr algn="l" fontAlgn="b"/>
                      <a:r>
                        <a:rPr lang="en-US" sz="1000" b="0" i="0" u="none" strike="noStrike" dirty="0">
                          <a:solidFill>
                            <a:srgbClr val="000000"/>
                          </a:solidFill>
                          <a:effectLst/>
                          <a:latin typeface="Calibri" panose="020F0502020204030204" pitchFamily="34" charset="0"/>
                        </a:rPr>
                        <a:t>Close corrective actions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54202650"/>
                  </a:ext>
                </a:extLst>
              </a:tr>
              <a:tr h="91727">
                <a:tc>
                  <a:txBody>
                    <a:bodyPr/>
                    <a:lstStyle/>
                    <a:p>
                      <a:pPr algn="l" fontAlgn="b"/>
                      <a:r>
                        <a:rPr lang="en-US" sz="1000" b="0" i="0" u="none" strike="noStrike" dirty="0">
                          <a:solidFill>
                            <a:srgbClr val="000000"/>
                          </a:solidFill>
                          <a:effectLst/>
                          <a:latin typeface="Calibri" panose="020F0502020204030204" pitchFamily="34" charset="0"/>
                        </a:rPr>
                        <a:t>Final Design report</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3781715"/>
                  </a:ext>
                </a:extLst>
              </a:tr>
            </a:tbl>
          </a:graphicData>
        </a:graphic>
      </p:graphicFrame>
      <p:sp>
        <p:nvSpPr>
          <p:cNvPr id="25" name="TextBox 24">
            <a:extLst>
              <a:ext uri="{FF2B5EF4-FFF2-40B4-BE49-F238E27FC236}">
                <a16:creationId xmlns:a16="http://schemas.microsoft.com/office/drawing/2014/main" id="{6D7C9C87-FAB1-400D-83CA-728174B5E1AD}"/>
              </a:ext>
            </a:extLst>
          </p:cNvPr>
          <p:cNvSpPr txBox="1"/>
          <p:nvPr/>
        </p:nvSpPr>
        <p:spPr>
          <a:xfrm>
            <a:off x="1573060" y="2547303"/>
            <a:ext cx="1883080" cy="307777"/>
          </a:xfrm>
          <a:prstGeom prst="rect">
            <a:avLst/>
          </a:prstGeom>
          <a:noFill/>
        </p:spPr>
        <p:txBody>
          <a:bodyPr wrap="none" rtlCol="0">
            <a:spAutoFit/>
          </a:bodyPr>
          <a:lstStyle/>
          <a:p>
            <a:r>
              <a:rPr lang="en-US" sz="1400" i="1" dirty="0"/>
              <a:t>Closeout process status</a:t>
            </a:r>
          </a:p>
        </p:txBody>
      </p:sp>
      <p:graphicFrame>
        <p:nvGraphicFramePr>
          <p:cNvPr id="26" name="Table 25">
            <a:extLst>
              <a:ext uri="{FF2B5EF4-FFF2-40B4-BE49-F238E27FC236}">
                <a16:creationId xmlns:a16="http://schemas.microsoft.com/office/drawing/2014/main" id="{54F7C63D-6517-4A96-970F-DDE93E9C0AB1}"/>
              </a:ext>
            </a:extLst>
          </p:cNvPr>
          <p:cNvGraphicFramePr>
            <a:graphicFrameLocks noGrp="1"/>
          </p:cNvGraphicFramePr>
          <p:nvPr>
            <p:extLst>
              <p:ext uri="{D42A27DB-BD31-4B8C-83A1-F6EECF244321}">
                <p14:modId xmlns:p14="http://schemas.microsoft.com/office/powerpoint/2010/main" val="973199079"/>
              </p:ext>
            </p:extLst>
          </p:nvPr>
        </p:nvGraphicFramePr>
        <p:xfrm>
          <a:off x="5257800" y="3002940"/>
          <a:ext cx="3733800" cy="1215102"/>
        </p:xfrm>
        <a:graphic>
          <a:graphicData uri="http://schemas.openxmlformats.org/drawingml/2006/table">
            <a:tbl>
              <a:tblPr firstRow="1" bandRow="1">
                <a:tableStyleId>{5C22544A-7EE6-4342-B048-85BDC9FD1C3A}</a:tableStyleId>
              </a:tblPr>
              <a:tblGrid>
                <a:gridCol w="591618">
                  <a:extLst>
                    <a:ext uri="{9D8B030D-6E8A-4147-A177-3AD203B41FA5}">
                      <a16:colId xmlns:a16="http://schemas.microsoft.com/office/drawing/2014/main" val="3610158160"/>
                    </a:ext>
                  </a:extLst>
                </a:gridCol>
                <a:gridCol w="710970">
                  <a:extLst>
                    <a:ext uri="{9D8B030D-6E8A-4147-A177-3AD203B41FA5}">
                      <a16:colId xmlns:a16="http://schemas.microsoft.com/office/drawing/2014/main" val="614469561"/>
                    </a:ext>
                  </a:extLst>
                </a:gridCol>
                <a:gridCol w="754812">
                  <a:extLst>
                    <a:ext uri="{9D8B030D-6E8A-4147-A177-3AD203B41FA5}">
                      <a16:colId xmlns:a16="http://schemas.microsoft.com/office/drawing/2014/main" val="622306134"/>
                    </a:ext>
                  </a:extLst>
                </a:gridCol>
                <a:gridCol w="609600">
                  <a:extLst>
                    <a:ext uri="{9D8B030D-6E8A-4147-A177-3AD203B41FA5}">
                      <a16:colId xmlns:a16="http://schemas.microsoft.com/office/drawing/2014/main" val="1236029804"/>
                    </a:ext>
                  </a:extLst>
                </a:gridCol>
                <a:gridCol w="1066800">
                  <a:extLst>
                    <a:ext uri="{9D8B030D-6E8A-4147-A177-3AD203B41FA5}">
                      <a16:colId xmlns:a16="http://schemas.microsoft.com/office/drawing/2014/main" val="2414523743"/>
                    </a:ext>
                  </a:extLst>
                </a:gridCol>
              </a:tblGrid>
              <a:tr h="249909">
                <a:tc>
                  <a:txBody>
                    <a:bodyPr/>
                    <a:lstStyle/>
                    <a:p>
                      <a:pPr algn="ctr" fontAlgn="ctr"/>
                      <a:r>
                        <a:rPr lang="en-US" sz="1100" u="none" strike="noStrike" dirty="0">
                          <a:effectLst/>
                        </a:rPr>
                        <a:t>Vendor</a:t>
                      </a:r>
                      <a:endParaRPr lang="en-US" sz="1100" b="1" i="0" u="none" strike="noStrike" dirty="0">
                        <a:solidFill>
                          <a:srgbClr val="000000"/>
                        </a:solidFill>
                        <a:effectLst/>
                        <a:latin typeface="Calibri" panose="020F0502020204030204" pitchFamily="34" charset="0"/>
                      </a:endParaRPr>
                    </a:p>
                  </a:txBody>
                  <a:tcPr marL="0" marR="0" marT="0" marB="0" anchor="ctr"/>
                </a:tc>
                <a:tc>
                  <a:txBody>
                    <a:bodyPr/>
                    <a:lstStyle/>
                    <a:p>
                      <a:pPr marL="0" algn="ctr" defTabSz="457200" rtl="0" eaLnBrk="1" fontAlgn="ctr" latinLnBrk="0" hangingPunct="1"/>
                      <a:r>
                        <a:rPr lang="en-US" sz="1100" b="1" u="none" strike="noStrike" kern="1200" dirty="0">
                          <a:solidFill>
                            <a:schemeClr val="lt1"/>
                          </a:solidFill>
                          <a:effectLst/>
                          <a:latin typeface="+mn-lt"/>
                          <a:ea typeface="+mn-ea"/>
                          <a:cs typeface="+mn-cs"/>
                        </a:rPr>
                        <a:t>Science Grade</a:t>
                      </a:r>
                    </a:p>
                  </a:txBody>
                  <a:tcPr marL="0" marR="0" marT="0" marB="0" anchor="ctr"/>
                </a:tc>
                <a:tc>
                  <a:txBody>
                    <a:bodyPr/>
                    <a:lstStyle/>
                    <a:p>
                      <a:pPr marL="0" algn="ctr" defTabSz="457200" rtl="0" eaLnBrk="1" fontAlgn="ctr" latinLnBrk="0" hangingPunct="1"/>
                      <a:r>
                        <a:rPr lang="en-US" sz="1100" b="1" u="none" strike="noStrike" kern="1200" dirty="0">
                          <a:solidFill>
                            <a:schemeClr val="lt1"/>
                          </a:solidFill>
                          <a:effectLst/>
                          <a:latin typeface="+mn-lt"/>
                          <a:ea typeface="+mn-ea"/>
                          <a:cs typeface="+mn-cs"/>
                        </a:rPr>
                        <a:t>Science Grade noise sensitivity</a:t>
                      </a:r>
                    </a:p>
                  </a:txBody>
                  <a:tcPr marL="0" marR="0" marT="0" marB="0" anchor="ctr"/>
                </a:tc>
                <a:tc>
                  <a:txBody>
                    <a:bodyPr/>
                    <a:lstStyle/>
                    <a:p>
                      <a:pPr marL="0" algn="ctr" defTabSz="457200" rtl="0" eaLnBrk="1" fontAlgn="ctr" latinLnBrk="0" hangingPunct="1"/>
                      <a:r>
                        <a:rPr lang="en-US" sz="1100" b="1" u="none" strike="noStrike" kern="1200" dirty="0">
                          <a:solidFill>
                            <a:schemeClr val="lt1"/>
                          </a:solidFill>
                          <a:effectLst/>
                          <a:latin typeface="+mn-lt"/>
                          <a:ea typeface="+mn-ea"/>
                          <a:cs typeface="+mn-cs"/>
                        </a:rPr>
                        <a:t>Reserve / Small issues*</a:t>
                      </a:r>
                    </a:p>
                  </a:txBody>
                  <a:tcPr marL="0" marR="0" marT="0"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100" b="1" u="none" strike="noStrike" kern="1200" dirty="0">
                          <a:solidFill>
                            <a:schemeClr val="lt1"/>
                          </a:solidFill>
                          <a:effectLst/>
                          <a:latin typeface="+mn-lt"/>
                          <a:ea typeface="+mn-ea"/>
                          <a:cs typeface="+mn-cs"/>
                        </a:rPr>
                        <a:t>Engineering Grade / Severe Issues</a:t>
                      </a:r>
                    </a:p>
                  </a:txBody>
                  <a:tcPr anchor="ctr"/>
                </a:tc>
                <a:extLst>
                  <a:ext uri="{0D108BD9-81ED-4DB2-BD59-A6C34878D82A}">
                    <a16:rowId xmlns:a16="http://schemas.microsoft.com/office/drawing/2014/main" val="2635844032"/>
                  </a:ext>
                </a:extLst>
              </a:tr>
              <a:tr h="177355">
                <a:tc>
                  <a:txBody>
                    <a:bodyPr/>
                    <a:lstStyle/>
                    <a:p>
                      <a:pPr algn="l" fontAlgn="b"/>
                      <a:r>
                        <a:rPr lang="en-US" sz="1100" u="none" strike="noStrike" dirty="0">
                          <a:effectLst/>
                        </a:rPr>
                        <a:t>e2v</a:t>
                      </a:r>
                      <a:endParaRPr lang="en-US" sz="11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2</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0</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3</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1</a:t>
                      </a:r>
                    </a:p>
                  </a:txBody>
                  <a:tcPr marL="0" marR="0" marT="0" marB="0" anchor="b"/>
                </a:tc>
                <a:extLst>
                  <a:ext uri="{0D108BD9-81ED-4DB2-BD59-A6C34878D82A}">
                    <a16:rowId xmlns:a16="http://schemas.microsoft.com/office/drawing/2014/main" val="1119793980"/>
                  </a:ext>
                </a:extLst>
              </a:tr>
              <a:tr h="177355">
                <a:tc>
                  <a:txBody>
                    <a:bodyPr/>
                    <a:lstStyle/>
                    <a:p>
                      <a:pPr algn="l" fontAlgn="b"/>
                      <a:r>
                        <a:rPr lang="en-US" sz="1100" u="none" strike="noStrike" dirty="0">
                          <a:effectLst/>
                        </a:rPr>
                        <a:t>ITL</a:t>
                      </a:r>
                      <a:endParaRPr lang="en-US" sz="11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0</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22</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38</a:t>
                      </a:r>
                    </a:p>
                  </a:txBody>
                  <a:tcPr marL="0" marR="0" marT="0" marB="0" anchor="b"/>
                </a:tc>
                <a:tc>
                  <a:txBody>
                    <a:bodyPr/>
                    <a:lstStyle/>
                    <a:p>
                      <a:pPr algn="r" fontAlgn="b"/>
                      <a:r>
                        <a:rPr lang="en-US" sz="1100" b="0" i="0" u="none" strike="noStrike" dirty="0">
                          <a:solidFill>
                            <a:srgbClr val="000000"/>
                          </a:solidFill>
                          <a:effectLst/>
                          <a:latin typeface="Calibri" panose="020F0502020204030204" pitchFamily="34" charset="0"/>
                        </a:rPr>
                        <a:t>58</a:t>
                      </a:r>
                    </a:p>
                  </a:txBody>
                  <a:tcPr marL="0" marR="0" marT="0" marB="0" anchor="b"/>
                </a:tc>
                <a:extLst>
                  <a:ext uri="{0D108BD9-81ED-4DB2-BD59-A6C34878D82A}">
                    <a16:rowId xmlns:a16="http://schemas.microsoft.com/office/drawing/2014/main" val="1337133510"/>
                  </a:ext>
                </a:extLst>
              </a:tr>
              <a:tr h="266032">
                <a:tc>
                  <a:txBody>
                    <a:bodyPr/>
                    <a:lstStyle/>
                    <a:p>
                      <a:pPr algn="l" fontAlgn="b"/>
                      <a:r>
                        <a:rPr lang="en-US" sz="1100" u="none" strike="noStrike" dirty="0">
                          <a:effectLst/>
                        </a:rPr>
                        <a:t>Total</a:t>
                      </a:r>
                      <a:endParaRPr lang="en-US" sz="11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100" b="1" i="0" u="none" strike="noStrike" dirty="0">
                          <a:solidFill>
                            <a:srgbClr val="000000"/>
                          </a:solidFill>
                          <a:effectLst/>
                          <a:latin typeface="Calibri" panose="020F0502020204030204" pitchFamily="34" charset="0"/>
                        </a:rPr>
                        <a:t>2</a:t>
                      </a:r>
                    </a:p>
                  </a:txBody>
                  <a:tcPr marL="0" marR="0" marT="0" marB="0" anchor="b"/>
                </a:tc>
                <a:tc>
                  <a:txBody>
                    <a:bodyPr/>
                    <a:lstStyle/>
                    <a:p>
                      <a:pPr algn="r" fontAlgn="b"/>
                      <a:r>
                        <a:rPr lang="en-US" sz="1100" b="1" i="0" u="none" strike="noStrike" dirty="0">
                          <a:solidFill>
                            <a:srgbClr val="000000"/>
                          </a:solidFill>
                          <a:effectLst/>
                          <a:latin typeface="Calibri" panose="020F0502020204030204" pitchFamily="34" charset="0"/>
                        </a:rPr>
                        <a:t>22</a:t>
                      </a:r>
                    </a:p>
                  </a:txBody>
                  <a:tcPr marL="0" marR="0" marT="0" marB="0" anchor="b"/>
                </a:tc>
                <a:tc>
                  <a:txBody>
                    <a:bodyPr/>
                    <a:lstStyle/>
                    <a:p>
                      <a:pPr algn="r" fontAlgn="b"/>
                      <a:r>
                        <a:rPr lang="en-US" sz="1100" b="1" i="0" u="none" strike="noStrike" dirty="0">
                          <a:solidFill>
                            <a:srgbClr val="000000"/>
                          </a:solidFill>
                          <a:effectLst/>
                          <a:latin typeface="Calibri" panose="020F0502020204030204" pitchFamily="34" charset="0"/>
                        </a:rPr>
                        <a:t>41</a:t>
                      </a:r>
                    </a:p>
                  </a:txBody>
                  <a:tcPr marL="0" marR="0" marT="0" marB="0" anchor="b"/>
                </a:tc>
                <a:tc>
                  <a:txBody>
                    <a:bodyPr/>
                    <a:lstStyle/>
                    <a:p>
                      <a:pPr algn="r" fontAlgn="b"/>
                      <a:r>
                        <a:rPr lang="en-US" sz="1100" b="1" i="0" u="none" strike="noStrike" dirty="0">
                          <a:solidFill>
                            <a:srgbClr val="000000"/>
                          </a:solidFill>
                          <a:effectLst/>
                          <a:latin typeface="Calibri" panose="020F0502020204030204" pitchFamily="34" charset="0"/>
                        </a:rPr>
                        <a:t>59</a:t>
                      </a:r>
                    </a:p>
                  </a:txBody>
                  <a:tcPr marL="0" marR="0" marT="0" marB="0" anchor="b"/>
                </a:tc>
                <a:extLst>
                  <a:ext uri="{0D108BD9-81ED-4DB2-BD59-A6C34878D82A}">
                    <a16:rowId xmlns:a16="http://schemas.microsoft.com/office/drawing/2014/main" val="2362316621"/>
                  </a:ext>
                </a:extLst>
              </a:tr>
            </a:tbl>
          </a:graphicData>
        </a:graphic>
      </p:graphicFrame>
      <p:sp>
        <p:nvSpPr>
          <p:cNvPr id="14" name="TextBox 13">
            <a:extLst>
              <a:ext uri="{FF2B5EF4-FFF2-40B4-BE49-F238E27FC236}">
                <a16:creationId xmlns:a16="http://schemas.microsoft.com/office/drawing/2014/main" id="{2EC63E3A-33AB-4B37-A5C1-514BDE06C83C}"/>
              </a:ext>
            </a:extLst>
          </p:cNvPr>
          <p:cNvSpPr txBox="1"/>
          <p:nvPr/>
        </p:nvSpPr>
        <p:spPr>
          <a:xfrm>
            <a:off x="5257800" y="4247171"/>
            <a:ext cx="3733801" cy="430887"/>
          </a:xfrm>
          <a:prstGeom prst="rect">
            <a:avLst/>
          </a:prstGeom>
          <a:noFill/>
        </p:spPr>
        <p:txBody>
          <a:bodyPr wrap="square" rtlCol="0">
            <a:spAutoFit/>
          </a:bodyPr>
          <a:lstStyle/>
          <a:p>
            <a:r>
              <a:rPr lang="en-US" sz="1100" i="1" dirty="0"/>
              <a:t>*Small issues include dead channels, CTE issues, Metrology issues, Cosmetic issues, higher noise</a:t>
            </a:r>
          </a:p>
        </p:txBody>
      </p:sp>
    </p:spTree>
    <p:extLst>
      <p:ext uri="{BB962C8B-B14F-4D97-AF65-F5344CB8AC3E}">
        <p14:creationId xmlns:p14="http://schemas.microsoft.com/office/powerpoint/2010/main" val="3145133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0BC59D-35F4-46BC-930F-98AA441473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105" b="13516"/>
          <a:stretch/>
        </p:blipFill>
        <p:spPr>
          <a:xfrm>
            <a:off x="1459406" y="770287"/>
            <a:ext cx="2225670" cy="1623980"/>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CC6D8FB8-2978-4657-8784-294448F0E382}"/>
              </a:ext>
            </a:extLst>
          </p:cNvPr>
          <p:cNvSpPr>
            <a:spLocks noGrp="1"/>
          </p:cNvSpPr>
          <p:nvPr>
            <p:ph type="body" idx="1"/>
          </p:nvPr>
        </p:nvSpPr>
        <p:spPr>
          <a:xfrm>
            <a:off x="4565530" y="1213852"/>
            <a:ext cx="4419599" cy="1092742"/>
          </a:xfrm>
        </p:spPr>
        <p:txBody>
          <a:bodyPr/>
          <a:lstStyle/>
          <a:p>
            <a:r>
              <a:rPr lang="en-US" sz="1800" dirty="0"/>
              <a:t>22 science rafts have been accepted and delivered to SLAC</a:t>
            </a:r>
          </a:p>
          <a:p>
            <a:endParaRPr lang="en-US" sz="1800" dirty="0"/>
          </a:p>
        </p:txBody>
      </p:sp>
      <p:sp>
        <p:nvSpPr>
          <p:cNvPr id="2" name="Title 1">
            <a:extLst>
              <a:ext uri="{FF2B5EF4-FFF2-40B4-BE49-F238E27FC236}">
                <a16:creationId xmlns:a16="http://schemas.microsoft.com/office/drawing/2014/main" id="{44674FC5-2A1D-44A3-B3DB-F3CE13E8A34A}"/>
              </a:ext>
            </a:extLst>
          </p:cNvPr>
          <p:cNvSpPr>
            <a:spLocks noGrp="1"/>
          </p:cNvSpPr>
          <p:nvPr>
            <p:ph type="title"/>
          </p:nvPr>
        </p:nvSpPr>
        <p:spPr>
          <a:xfrm>
            <a:off x="1802364" y="133350"/>
            <a:ext cx="5589035" cy="417910"/>
          </a:xfrm>
        </p:spPr>
        <p:txBody>
          <a:bodyPr/>
          <a:lstStyle/>
          <a:p>
            <a:r>
              <a:rPr lang="en-US" sz="2000" dirty="0"/>
              <a:t>Science Raft Production is complete</a:t>
            </a:r>
          </a:p>
        </p:txBody>
      </p:sp>
      <p:sp>
        <p:nvSpPr>
          <p:cNvPr id="7" name="TextBox 6">
            <a:extLst>
              <a:ext uri="{FF2B5EF4-FFF2-40B4-BE49-F238E27FC236}">
                <a16:creationId xmlns:a16="http://schemas.microsoft.com/office/drawing/2014/main" id="{FFC2356F-A632-4B99-973A-FA58C66ACC88}"/>
              </a:ext>
            </a:extLst>
          </p:cNvPr>
          <p:cNvSpPr txBox="1"/>
          <p:nvPr/>
        </p:nvSpPr>
        <p:spPr>
          <a:xfrm>
            <a:off x="1459406" y="734711"/>
            <a:ext cx="2678918" cy="276999"/>
          </a:xfrm>
          <a:prstGeom prst="rect">
            <a:avLst/>
          </a:prstGeom>
          <a:noFill/>
        </p:spPr>
        <p:txBody>
          <a:bodyPr wrap="square" rtlCol="0">
            <a:spAutoFit/>
          </a:bodyPr>
          <a:lstStyle/>
          <a:p>
            <a:r>
              <a:rPr lang="en-US" sz="1200" b="1" dirty="0">
                <a:ln w="3175">
                  <a:solidFill>
                    <a:schemeClr val="bg1"/>
                  </a:solidFill>
                </a:ln>
              </a:rPr>
              <a:t>RTM6 in test Dewar (e2v sensors)</a:t>
            </a:r>
          </a:p>
        </p:txBody>
      </p:sp>
      <p:pic>
        <p:nvPicPr>
          <p:cNvPr id="8" name="Picture 7">
            <a:extLst>
              <a:ext uri="{FF2B5EF4-FFF2-40B4-BE49-F238E27FC236}">
                <a16:creationId xmlns:a16="http://schemas.microsoft.com/office/drawing/2014/main" id="{5FE3572A-1A10-4AEB-802A-0B6EAFFA9383}"/>
              </a:ext>
            </a:extLst>
          </p:cNvPr>
          <p:cNvPicPr/>
          <p:nvPr/>
        </p:nvPicPr>
        <p:blipFill>
          <a:blip r:embed="rId3">
            <a:extLst>
              <a:ext uri="{28A0092B-C50C-407E-A947-70E740481C1C}">
                <a14:useLocalDpi xmlns:a14="http://schemas.microsoft.com/office/drawing/2010/main" val="0"/>
              </a:ext>
            </a:extLst>
          </a:blip>
          <a:stretch>
            <a:fillRect/>
          </a:stretch>
        </p:blipFill>
        <p:spPr>
          <a:xfrm>
            <a:off x="1244579" y="2114550"/>
            <a:ext cx="2878680" cy="222436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00A6EDE-2701-457F-A8DE-0CE2AABB4E57}"/>
              </a:ext>
            </a:extLst>
          </p:cNvPr>
          <p:cNvSpPr txBox="1"/>
          <p:nvPr/>
        </p:nvSpPr>
        <p:spPr>
          <a:xfrm>
            <a:off x="1244579" y="2385641"/>
            <a:ext cx="559897" cy="276999"/>
          </a:xfrm>
          <a:prstGeom prst="rect">
            <a:avLst/>
          </a:prstGeom>
          <a:noFill/>
        </p:spPr>
        <p:txBody>
          <a:bodyPr wrap="none" rtlCol="0">
            <a:spAutoFit/>
          </a:bodyPr>
          <a:lstStyle/>
          <a:p>
            <a:r>
              <a:rPr lang="en-US" sz="1200" b="1" dirty="0">
                <a:ln w="3175">
                  <a:solidFill>
                    <a:schemeClr val="bg1"/>
                  </a:solidFill>
                </a:ln>
              </a:rPr>
              <a:t>RTM1</a:t>
            </a:r>
          </a:p>
        </p:txBody>
      </p:sp>
      <p:sp>
        <p:nvSpPr>
          <p:cNvPr id="10" name="TextBox 9">
            <a:extLst>
              <a:ext uri="{FF2B5EF4-FFF2-40B4-BE49-F238E27FC236}">
                <a16:creationId xmlns:a16="http://schemas.microsoft.com/office/drawing/2014/main" id="{FD4B56F5-24BF-4C7F-AF23-59E0945AEA3A}"/>
              </a:ext>
            </a:extLst>
          </p:cNvPr>
          <p:cNvSpPr txBox="1"/>
          <p:nvPr/>
        </p:nvSpPr>
        <p:spPr>
          <a:xfrm>
            <a:off x="2664404" y="2308181"/>
            <a:ext cx="559897" cy="276999"/>
          </a:xfrm>
          <a:prstGeom prst="rect">
            <a:avLst/>
          </a:prstGeom>
          <a:noFill/>
        </p:spPr>
        <p:txBody>
          <a:bodyPr wrap="none" rtlCol="0">
            <a:spAutoFit/>
          </a:bodyPr>
          <a:lstStyle/>
          <a:p>
            <a:r>
              <a:rPr lang="en-US" sz="1200" b="1" dirty="0">
                <a:ln w="3175">
                  <a:solidFill>
                    <a:schemeClr val="bg1"/>
                  </a:solidFill>
                </a:ln>
              </a:rPr>
              <a:t>RTM4</a:t>
            </a:r>
          </a:p>
        </p:txBody>
      </p:sp>
      <p:sp>
        <p:nvSpPr>
          <p:cNvPr id="11" name="TextBox 10">
            <a:extLst>
              <a:ext uri="{FF2B5EF4-FFF2-40B4-BE49-F238E27FC236}">
                <a16:creationId xmlns:a16="http://schemas.microsoft.com/office/drawing/2014/main" id="{DF31A541-9031-4DA5-BAEC-329B683AB37F}"/>
              </a:ext>
            </a:extLst>
          </p:cNvPr>
          <p:cNvSpPr txBox="1"/>
          <p:nvPr/>
        </p:nvSpPr>
        <p:spPr>
          <a:xfrm>
            <a:off x="3148874" y="2423597"/>
            <a:ext cx="516488" cy="276999"/>
          </a:xfrm>
          <a:prstGeom prst="rect">
            <a:avLst/>
          </a:prstGeom>
          <a:noFill/>
        </p:spPr>
        <p:txBody>
          <a:bodyPr wrap="none" rtlCol="0">
            <a:spAutoFit/>
          </a:bodyPr>
          <a:lstStyle/>
          <a:p>
            <a:r>
              <a:rPr lang="en-US" sz="1200" b="1" dirty="0">
                <a:ln w="3175">
                  <a:solidFill>
                    <a:schemeClr val="bg1"/>
                  </a:solidFill>
                </a:ln>
              </a:rPr>
              <a:t>ETU2</a:t>
            </a:r>
          </a:p>
        </p:txBody>
      </p:sp>
      <p:sp>
        <p:nvSpPr>
          <p:cNvPr id="12" name="TextBox 11">
            <a:extLst>
              <a:ext uri="{FF2B5EF4-FFF2-40B4-BE49-F238E27FC236}">
                <a16:creationId xmlns:a16="http://schemas.microsoft.com/office/drawing/2014/main" id="{C88E2128-ADB0-4CA1-9ADB-01B8928A8BDE}"/>
              </a:ext>
            </a:extLst>
          </p:cNvPr>
          <p:cNvSpPr txBox="1"/>
          <p:nvPr/>
        </p:nvSpPr>
        <p:spPr>
          <a:xfrm>
            <a:off x="3680427" y="2255608"/>
            <a:ext cx="559897" cy="276999"/>
          </a:xfrm>
          <a:prstGeom prst="rect">
            <a:avLst/>
          </a:prstGeom>
          <a:noFill/>
        </p:spPr>
        <p:txBody>
          <a:bodyPr wrap="none" rtlCol="0">
            <a:spAutoFit/>
          </a:bodyPr>
          <a:lstStyle/>
          <a:p>
            <a:r>
              <a:rPr lang="en-US" sz="1200" b="1" dirty="0">
                <a:ln w="3175">
                  <a:solidFill>
                    <a:schemeClr val="bg1"/>
                  </a:solidFill>
                </a:ln>
              </a:rPr>
              <a:t>RTM2</a:t>
            </a:r>
          </a:p>
        </p:txBody>
      </p:sp>
      <p:pic>
        <p:nvPicPr>
          <p:cNvPr id="4" name="Picture 3">
            <a:extLst>
              <a:ext uri="{FF2B5EF4-FFF2-40B4-BE49-F238E27FC236}">
                <a16:creationId xmlns:a16="http://schemas.microsoft.com/office/drawing/2014/main" id="{3686F6DC-DB97-47DF-B802-D0A154B78C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086351"/>
            <a:ext cx="2156045" cy="161703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C1274BC-94E6-4539-858F-8A0811DE7F01}"/>
              </a:ext>
            </a:extLst>
          </p:cNvPr>
          <p:cNvSpPr txBox="1"/>
          <p:nvPr/>
        </p:nvSpPr>
        <p:spPr>
          <a:xfrm>
            <a:off x="212271" y="3063267"/>
            <a:ext cx="2156045" cy="276999"/>
          </a:xfrm>
          <a:prstGeom prst="rect">
            <a:avLst/>
          </a:prstGeom>
          <a:noFill/>
        </p:spPr>
        <p:txBody>
          <a:bodyPr wrap="square" rtlCol="0">
            <a:spAutoFit/>
          </a:bodyPr>
          <a:lstStyle/>
          <a:p>
            <a:r>
              <a:rPr lang="en-US" sz="1200" b="1" dirty="0">
                <a:ln w="3175">
                  <a:solidFill>
                    <a:schemeClr val="bg1"/>
                  </a:solidFill>
                </a:ln>
              </a:rPr>
              <a:t>RTM8 (ITL sensors)</a:t>
            </a:r>
          </a:p>
        </p:txBody>
      </p:sp>
      <p:graphicFrame>
        <p:nvGraphicFramePr>
          <p:cNvPr id="15" name="Table 14">
            <a:extLst>
              <a:ext uri="{FF2B5EF4-FFF2-40B4-BE49-F238E27FC236}">
                <a16:creationId xmlns:a16="http://schemas.microsoft.com/office/drawing/2014/main" id="{90C40D53-3F6A-4493-8DAE-6D634FFAB4FB}"/>
              </a:ext>
            </a:extLst>
          </p:cNvPr>
          <p:cNvGraphicFramePr>
            <a:graphicFrameLocks noGrp="1"/>
          </p:cNvGraphicFramePr>
          <p:nvPr>
            <p:extLst>
              <p:ext uri="{D42A27DB-BD31-4B8C-83A1-F6EECF244321}">
                <p14:modId xmlns:p14="http://schemas.microsoft.com/office/powerpoint/2010/main" val="4091210864"/>
              </p:ext>
            </p:extLst>
          </p:nvPr>
        </p:nvGraphicFramePr>
        <p:xfrm>
          <a:off x="4434742" y="2836906"/>
          <a:ext cx="4419600" cy="178308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3610158160"/>
                    </a:ext>
                  </a:extLst>
                </a:gridCol>
                <a:gridCol w="685800">
                  <a:extLst>
                    <a:ext uri="{9D8B030D-6E8A-4147-A177-3AD203B41FA5}">
                      <a16:colId xmlns:a16="http://schemas.microsoft.com/office/drawing/2014/main" val="2620877259"/>
                    </a:ext>
                  </a:extLst>
                </a:gridCol>
                <a:gridCol w="2133600">
                  <a:extLst>
                    <a:ext uri="{9D8B030D-6E8A-4147-A177-3AD203B41FA5}">
                      <a16:colId xmlns:a16="http://schemas.microsoft.com/office/drawing/2014/main" val="614469561"/>
                    </a:ext>
                  </a:extLst>
                </a:gridCol>
              </a:tblGrid>
              <a:tr h="0">
                <a:tc>
                  <a:txBody>
                    <a:bodyPr/>
                    <a:lstStyle/>
                    <a:p>
                      <a:pPr algn="ctr" fontAlgn="ctr"/>
                      <a:r>
                        <a:rPr lang="en-US" sz="1100" u="none" strike="noStrike" dirty="0">
                          <a:effectLst/>
                        </a:rPr>
                        <a:t>Closeout Item</a:t>
                      </a:r>
                      <a:endParaRPr lang="en-US" sz="1100" b="1" i="0" u="none" strike="noStrike" dirty="0">
                        <a:solidFill>
                          <a:srgbClr val="000000"/>
                        </a:solidFill>
                        <a:effectLst/>
                        <a:latin typeface="Calibri" panose="020F0502020204030204" pitchFamily="34" charset="0"/>
                      </a:endParaRPr>
                    </a:p>
                  </a:txBody>
                  <a:tcPr marL="0" marR="0" marT="0"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100" b="1" u="none" strike="noStrike" kern="1200" dirty="0">
                          <a:solidFill>
                            <a:schemeClr val="lt1"/>
                          </a:solidFill>
                          <a:effectLst/>
                          <a:latin typeface="+mn-lt"/>
                          <a:ea typeface="+mn-ea"/>
                          <a:cs typeface="+mn-cs"/>
                        </a:rPr>
                        <a:t>Status</a:t>
                      </a:r>
                    </a:p>
                  </a:txBody>
                  <a:tcPr anchor="ctr"/>
                </a:tc>
                <a:tc>
                  <a:txBody>
                    <a:bodyPr/>
                    <a:lstStyle/>
                    <a:p>
                      <a:pPr marL="0" algn="ctr" defTabSz="457200" rtl="0" eaLnBrk="1" fontAlgn="ctr" latinLnBrk="0" hangingPunct="1"/>
                      <a:r>
                        <a:rPr lang="en-US" sz="1100" b="1" u="none" strike="noStrike" kern="1200" dirty="0">
                          <a:solidFill>
                            <a:schemeClr val="lt1"/>
                          </a:solidFill>
                          <a:effectLst/>
                          <a:latin typeface="+mn-lt"/>
                          <a:ea typeface="+mn-ea"/>
                          <a:cs typeface="+mn-cs"/>
                        </a:rPr>
                        <a:t>Comment</a:t>
                      </a:r>
                    </a:p>
                  </a:txBody>
                  <a:tcPr marL="0" marR="0" marT="0" marB="0" anchor="ctr"/>
                </a:tc>
                <a:extLst>
                  <a:ext uri="{0D108BD9-81ED-4DB2-BD59-A6C34878D82A}">
                    <a16:rowId xmlns:a16="http://schemas.microsoft.com/office/drawing/2014/main" val="2635844032"/>
                  </a:ext>
                </a:extLst>
              </a:tr>
              <a:tr h="61151">
                <a:tc>
                  <a:txBody>
                    <a:bodyPr/>
                    <a:lstStyle/>
                    <a:p>
                      <a:pPr algn="l" fontAlgn="b"/>
                      <a:r>
                        <a:rPr lang="en-US" sz="1000" b="0" i="0" u="none" strike="noStrike" dirty="0">
                          <a:solidFill>
                            <a:srgbClr val="000000"/>
                          </a:solidFill>
                          <a:effectLst/>
                          <a:latin typeface="Calibri" panose="020F0502020204030204" pitchFamily="34" charset="0"/>
                        </a:rPr>
                        <a:t>WBS deliverables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19793980"/>
                  </a:ext>
                </a:extLst>
              </a:tr>
              <a:tr h="61151">
                <a:tc>
                  <a:txBody>
                    <a:bodyPr/>
                    <a:lstStyle/>
                    <a:p>
                      <a:pPr algn="l" fontAlgn="b"/>
                      <a:r>
                        <a:rPr lang="en-US" sz="1000" b="0" i="0" u="none" strike="noStrike" dirty="0">
                          <a:solidFill>
                            <a:srgbClr val="000000"/>
                          </a:solidFill>
                          <a:effectLst/>
                          <a:latin typeface="Calibri" panose="020F0502020204030204" pitchFamily="34" charset="0"/>
                        </a:rPr>
                        <a:t>Acceptance package</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37133510"/>
                  </a:ext>
                </a:extLst>
              </a:tr>
              <a:tr h="91727">
                <a:tc>
                  <a:txBody>
                    <a:bodyPr/>
                    <a:lstStyle/>
                    <a:p>
                      <a:pPr algn="l" fontAlgn="b"/>
                      <a:r>
                        <a:rPr lang="en-US" sz="1000" b="0" i="0" u="none" strike="noStrike" dirty="0">
                          <a:solidFill>
                            <a:srgbClr val="000000"/>
                          </a:solidFill>
                          <a:effectLst/>
                          <a:latin typeface="Calibri" panose="020F0502020204030204" pitchFamily="34" charset="0"/>
                        </a:rPr>
                        <a:t>Closure of Non-Conformances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In the process of transferring to I&amp;T</a:t>
                      </a:r>
                    </a:p>
                  </a:txBody>
                  <a:tcPr marL="0" marR="0" marT="0" marB="0" anchor="b"/>
                </a:tc>
                <a:extLst>
                  <a:ext uri="{0D108BD9-81ED-4DB2-BD59-A6C34878D82A}">
                    <a16:rowId xmlns:a16="http://schemas.microsoft.com/office/drawing/2014/main" val="2362316621"/>
                  </a:ext>
                </a:extLst>
              </a:tr>
              <a:tr h="91727">
                <a:tc>
                  <a:txBody>
                    <a:bodyPr/>
                    <a:lstStyle/>
                    <a:p>
                      <a:pPr algn="l" fontAlgn="b"/>
                      <a:r>
                        <a:rPr lang="en-US" sz="1000" b="0" i="0" u="none" strike="noStrike" dirty="0">
                          <a:solidFill>
                            <a:srgbClr val="000000"/>
                          </a:solidFill>
                          <a:effectLst/>
                          <a:latin typeface="Calibri" panose="020F0502020204030204" pitchFamily="34" charset="0"/>
                        </a:rPr>
                        <a:t>Closure of Action Items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In progress</a:t>
                      </a:r>
                    </a:p>
                  </a:txBody>
                  <a:tcPr marL="0" marR="0" marT="0" marB="0" anchor="b"/>
                </a:tc>
                <a:extLst>
                  <a:ext uri="{0D108BD9-81ED-4DB2-BD59-A6C34878D82A}">
                    <a16:rowId xmlns:a16="http://schemas.microsoft.com/office/drawing/2014/main" val="125864018"/>
                  </a:ext>
                </a:extLst>
              </a:tr>
              <a:tr h="91727">
                <a:tc>
                  <a:txBody>
                    <a:bodyPr/>
                    <a:lstStyle/>
                    <a:p>
                      <a:pPr algn="l" fontAlgn="b"/>
                      <a:r>
                        <a:rPr lang="en-US" sz="1000" b="0" i="0" u="none" strike="noStrike" dirty="0">
                          <a:solidFill>
                            <a:srgbClr val="000000"/>
                          </a:solidFill>
                          <a:effectLst/>
                          <a:latin typeface="Calibri" panose="020F0502020204030204" pitchFamily="34" charset="0"/>
                        </a:rPr>
                        <a:t>Transfer Risks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51625845"/>
                  </a:ext>
                </a:extLst>
              </a:tr>
              <a:tr h="91727">
                <a:tc>
                  <a:txBody>
                    <a:bodyPr/>
                    <a:lstStyle/>
                    <a:p>
                      <a:pPr algn="l" fontAlgn="b"/>
                      <a:r>
                        <a:rPr lang="en-US" sz="1000" b="0" i="0" u="none" strike="noStrike" dirty="0">
                          <a:solidFill>
                            <a:srgbClr val="000000"/>
                          </a:solidFill>
                          <a:effectLst/>
                          <a:latin typeface="Calibri" panose="020F0502020204030204" pitchFamily="34" charset="0"/>
                        </a:rPr>
                        <a:t>Lesson’s learned</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See LCA-17337</a:t>
                      </a:r>
                    </a:p>
                  </a:txBody>
                  <a:tcPr marL="0" marR="0" marT="0" marB="0" anchor="b"/>
                </a:tc>
                <a:extLst>
                  <a:ext uri="{0D108BD9-81ED-4DB2-BD59-A6C34878D82A}">
                    <a16:rowId xmlns:a16="http://schemas.microsoft.com/office/drawing/2014/main" val="160775487"/>
                  </a:ext>
                </a:extLst>
              </a:tr>
              <a:tr h="91727">
                <a:tc>
                  <a:txBody>
                    <a:bodyPr/>
                    <a:lstStyle/>
                    <a:p>
                      <a:pPr algn="l" fontAlgn="b"/>
                      <a:r>
                        <a:rPr lang="en-US" sz="1000" b="0" i="0" u="none" strike="noStrike" dirty="0">
                          <a:solidFill>
                            <a:srgbClr val="000000"/>
                          </a:solidFill>
                          <a:effectLst/>
                          <a:latin typeface="Calibri" panose="020F0502020204030204" pitchFamily="34" charset="0"/>
                        </a:rPr>
                        <a:t>Drawings and documents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In progress for final redlines</a:t>
                      </a:r>
                    </a:p>
                  </a:txBody>
                  <a:tcPr marL="0" marR="0" marT="0" marB="0" anchor="b"/>
                </a:tc>
                <a:extLst>
                  <a:ext uri="{0D108BD9-81ED-4DB2-BD59-A6C34878D82A}">
                    <a16:rowId xmlns:a16="http://schemas.microsoft.com/office/drawing/2014/main" val="1467432639"/>
                  </a:ext>
                </a:extLst>
              </a:tr>
              <a:tr h="91727">
                <a:tc>
                  <a:txBody>
                    <a:bodyPr/>
                    <a:lstStyle/>
                    <a:p>
                      <a:pPr algn="l" fontAlgn="b"/>
                      <a:r>
                        <a:rPr lang="en-US" sz="1000" b="0" i="0" u="none" strike="noStrike" dirty="0">
                          <a:solidFill>
                            <a:srgbClr val="000000"/>
                          </a:solidFill>
                          <a:effectLst/>
                          <a:latin typeface="Calibri" panose="020F0502020204030204" pitchFamily="34" charset="0"/>
                        </a:rPr>
                        <a:t>Close control accounts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4 out of 7 closed</a:t>
                      </a:r>
                    </a:p>
                  </a:txBody>
                  <a:tcPr marL="0" marR="0" marT="0" marB="0" anchor="b"/>
                </a:tc>
                <a:extLst>
                  <a:ext uri="{0D108BD9-81ED-4DB2-BD59-A6C34878D82A}">
                    <a16:rowId xmlns:a16="http://schemas.microsoft.com/office/drawing/2014/main" val="3166186511"/>
                  </a:ext>
                </a:extLst>
              </a:tr>
              <a:tr h="91727">
                <a:tc>
                  <a:txBody>
                    <a:bodyPr/>
                    <a:lstStyle/>
                    <a:p>
                      <a:pPr algn="l" fontAlgn="b"/>
                      <a:r>
                        <a:rPr lang="en-US" sz="1000" b="0" i="0" u="none" strike="noStrike" dirty="0">
                          <a:solidFill>
                            <a:srgbClr val="000000"/>
                          </a:solidFill>
                          <a:effectLst/>
                          <a:latin typeface="Calibri" panose="020F0502020204030204" pitchFamily="34" charset="0"/>
                        </a:rPr>
                        <a:t>Close corrective actions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54202650"/>
                  </a:ext>
                </a:extLst>
              </a:tr>
              <a:tr h="91727">
                <a:tc>
                  <a:txBody>
                    <a:bodyPr/>
                    <a:lstStyle/>
                    <a:p>
                      <a:pPr algn="l" fontAlgn="b"/>
                      <a:r>
                        <a:rPr lang="en-US" sz="1000" b="0" i="0" u="none" strike="noStrike" dirty="0">
                          <a:solidFill>
                            <a:srgbClr val="000000"/>
                          </a:solidFill>
                          <a:effectLst/>
                          <a:latin typeface="Calibri" panose="020F0502020204030204" pitchFamily="34" charset="0"/>
                        </a:rPr>
                        <a:t>Final Design report</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Review needed for updates</a:t>
                      </a:r>
                    </a:p>
                  </a:txBody>
                  <a:tcPr marL="0" marR="0" marT="0" marB="0" anchor="b"/>
                </a:tc>
                <a:extLst>
                  <a:ext uri="{0D108BD9-81ED-4DB2-BD59-A6C34878D82A}">
                    <a16:rowId xmlns:a16="http://schemas.microsoft.com/office/drawing/2014/main" val="373781715"/>
                  </a:ext>
                </a:extLst>
              </a:tr>
            </a:tbl>
          </a:graphicData>
        </a:graphic>
      </p:graphicFrame>
      <p:sp>
        <p:nvSpPr>
          <p:cNvPr id="16" name="TextBox 15">
            <a:extLst>
              <a:ext uri="{FF2B5EF4-FFF2-40B4-BE49-F238E27FC236}">
                <a16:creationId xmlns:a16="http://schemas.microsoft.com/office/drawing/2014/main" id="{77CAB6D9-55E5-4EBA-BB49-86AC025E9659}"/>
              </a:ext>
            </a:extLst>
          </p:cNvPr>
          <p:cNvSpPr txBox="1"/>
          <p:nvPr/>
        </p:nvSpPr>
        <p:spPr>
          <a:xfrm>
            <a:off x="5703002" y="2569029"/>
            <a:ext cx="1883080" cy="307777"/>
          </a:xfrm>
          <a:prstGeom prst="rect">
            <a:avLst/>
          </a:prstGeom>
          <a:noFill/>
        </p:spPr>
        <p:txBody>
          <a:bodyPr wrap="none" rtlCol="0">
            <a:spAutoFit/>
          </a:bodyPr>
          <a:lstStyle/>
          <a:p>
            <a:r>
              <a:rPr lang="en-US" sz="1400" i="1" dirty="0"/>
              <a:t>Closeout process status</a:t>
            </a:r>
          </a:p>
        </p:txBody>
      </p:sp>
    </p:spTree>
    <p:extLst>
      <p:ext uri="{BB962C8B-B14F-4D97-AF65-F5344CB8AC3E}">
        <p14:creationId xmlns:p14="http://schemas.microsoft.com/office/powerpoint/2010/main" val="2599864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84F17D-E114-404C-B8A9-C7727DF117FA}"/>
              </a:ext>
            </a:extLst>
          </p:cNvPr>
          <p:cNvSpPr>
            <a:spLocks noGrp="1"/>
          </p:cNvSpPr>
          <p:nvPr>
            <p:ph type="body" idx="1"/>
          </p:nvPr>
        </p:nvSpPr>
        <p:spPr>
          <a:xfrm>
            <a:off x="-14833" y="790401"/>
            <a:ext cx="5211266" cy="2175471"/>
          </a:xfrm>
        </p:spPr>
        <p:txBody>
          <a:bodyPr/>
          <a:lstStyle/>
          <a:p>
            <a:r>
              <a:rPr lang="en-US" sz="1200" b="1" dirty="0"/>
              <a:t>Summary</a:t>
            </a:r>
            <a:endParaRPr lang="en-US" sz="1200" dirty="0"/>
          </a:p>
          <a:p>
            <a:pPr lvl="1"/>
            <a:r>
              <a:rPr lang="en-US" sz="1200" dirty="0"/>
              <a:t>0.5% of the pixels were identified as lost in November 2018 (requirement is &lt;2%)</a:t>
            </a:r>
          </a:p>
          <a:p>
            <a:pPr lvl="1"/>
            <a:r>
              <a:rPr lang="en-US" sz="1200" dirty="0"/>
              <a:t>External review was conducted on 11/16/2018 to address plan</a:t>
            </a:r>
          </a:p>
          <a:p>
            <a:pPr lvl="1"/>
            <a:r>
              <a:rPr lang="en-US" sz="1200" dirty="0"/>
              <a:t>The observed pixel loss problems were consistent with shorts caused</a:t>
            </a:r>
          </a:p>
          <a:p>
            <a:pPr lvl="1"/>
            <a:r>
              <a:rPr lang="en-US" sz="1200" dirty="0"/>
              <a:t>by conductive particulates which was visually confirmed.</a:t>
            </a:r>
          </a:p>
          <a:p>
            <a:pPr lvl="1"/>
            <a:r>
              <a:rPr lang="en-US" sz="1200" dirty="0"/>
              <a:t>The most likely source was debris from Ni plated tapped holes, and perhaps from thermal conduction braids.</a:t>
            </a:r>
          </a:p>
          <a:p>
            <a:pPr lvl="1"/>
            <a:r>
              <a:rPr lang="en-US" sz="1200" b="1" u="sng" dirty="0"/>
              <a:t>The debris was too prevalent to ignore, and removal of the debris was necessary. </a:t>
            </a:r>
          </a:p>
          <a:p>
            <a:pPr lvl="1"/>
            <a:endParaRPr lang="en-US" sz="1200" dirty="0"/>
          </a:p>
          <a:p>
            <a:endParaRPr lang="en-US" sz="1200" dirty="0"/>
          </a:p>
        </p:txBody>
      </p:sp>
      <p:sp>
        <p:nvSpPr>
          <p:cNvPr id="3" name="Title 2">
            <a:extLst>
              <a:ext uri="{FF2B5EF4-FFF2-40B4-BE49-F238E27FC236}">
                <a16:creationId xmlns:a16="http://schemas.microsoft.com/office/drawing/2014/main" id="{056FDCEC-875A-4D21-A9FF-6D0D4444A901}"/>
              </a:ext>
            </a:extLst>
          </p:cNvPr>
          <p:cNvSpPr>
            <a:spLocks noGrp="1"/>
          </p:cNvSpPr>
          <p:nvPr>
            <p:ph type="title"/>
          </p:nvPr>
        </p:nvSpPr>
        <p:spPr>
          <a:xfrm>
            <a:off x="903348" y="91385"/>
            <a:ext cx="6553200" cy="417910"/>
          </a:xfrm>
        </p:spPr>
        <p:txBody>
          <a:bodyPr/>
          <a:lstStyle/>
          <a:p>
            <a:r>
              <a:rPr lang="en-US" sz="2000" dirty="0"/>
              <a:t>We experienced contamination on the rafts in the fall of 2018</a:t>
            </a:r>
          </a:p>
        </p:txBody>
      </p:sp>
      <p:pic>
        <p:nvPicPr>
          <p:cNvPr id="4" name="Picture 3">
            <a:extLst>
              <a:ext uri="{FF2B5EF4-FFF2-40B4-BE49-F238E27FC236}">
                <a16:creationId xmlns:a16="http://schemas.microsoft.com/office/drawing/2014/main" id="{39090633-A41B-473C-9E63-3A4102A7B69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410201" y="666750"/>
            <a:ext cx="2971800" cy="141053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5F3DA8E-26BE-4A61-8810-50746208EAE1}"/>
              </a:ext>
            </a:extLst>
          </p:cNvPr>
          <p:cNvPicPr/>
          <p:nvPr/>
        </p:nvPicPr>
        <p:blipFill rotWithShape="1">
          <a:blip r:embed="rId3" cstate="print">
            <a:extLst>
              <a:ext uri="{28A0092B-C50C-407E-A947-70E740481C1C}">
                <a14:useLocalDpi xmlns:a14="http://schemas.microsoft.com/office/drawing/2010/main" val="0"/>
              </a:ext>
            </a:extLst>
          </a:blip>
          <a:srcRect b="24800"/>
          <a:stretch/>
        </p:blipFill>
        <p:spPr>
          <a:xfrm>
            <a:off x="5181600" y="1793248"/>
            <a:ext cx="3319784" cy="151319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D53F5CD-B2EB-4594-8D23-938CAB5147E9}"/>
              </a:ext>
            </a:extLst>
          </p:cNvPr>
          <p:cNvSpPr txBox="1"/>
          <p:nvPr/>
        </p:nvSpPr>
        <p:spPr>
          <a:xfrm>
            <a:off x="5572173" y="701417"/>
            <a:ext cx="2691850" cy="507831"/>
          </a:xfrm>
          <a:prstGeom prst="rect">
            <a:avLst/>
          </a:prstGeom>
          <a:noFill/>
        </p:spPr>
        <p:txBody>
          <a:bodyPr wrap="square" rtlCol="0">
            <a:spAutoFit/>
          </a:bodyPr>
          <a:lstStyle>
            <a:defPPr>
              <a:defRPr lang="en-US"/>
            </a:defPPr>
            <a:lvl1pPr>
              <a:defRPr sz="1400" b="1">
                <a:ln w="3175">
                  <a:solidFill>
                    <a:schemeClr val="bg1"/>
                  </a:solidFill>
                </a:ln>
              </a:defRPr>
            </a:lvl1pPr>
          </a:lstStyle>
          <a:p>
            <a:r>
              <a:rPr lang="en-US" dirty="0"/>
              <a:t>ITL sensor particulate contamination example</a:t>
            </a:r>
          </a:p>
        </p:txBody>
      </p:sp>
      <p:sp>
        <p:nvSpPr>
          <p:cNvPr id="7" name="TextBox 6">
            <a:extLst>
              <a:ext uri="{FF2B5EF4-FFF2-40B4-BE49-F238E27FC236}">
                <a16:creationId xmlns:a16="http://schemas.microsoft.com/office/drawing/2014/main" id="{C0380856-65C3-4D7E-94E6-8E13A701D08D}"/>
              </a:ext>
            </a:extLst>
          </p:cNvPr>
          <p:cNvSpPr txBox="1"/>
          <p:nvPr/>
        </p:nvSpPr>
        <p:spPr>
          <a:xfrm>
            <a:off x="5211266" y="1776834"/>
            <a:ext cx="2691850" cy="523220"/>
          </a:xfrm>
          <a:prstGeom prst="rect">
            <a:avLst/>
          </a:prstGeom>
          <a:noFill/>
        </p:spPr>
        <p:txBody>
          <a:bodyPr wrap="square" rtlCol="0">
            <a:spAutoFit/>
          </a:bodyPr>
          <a:lstStyle>
            <a:defPPr>
              <a:defRPr lang="en-US"/>
            </a:defPPr>
            <a:lvl1pPr>
              <a:defRPr sz="1400" b="1">
                <a:ln w="3175">
                  <a:solidFill>
                    <a:schemeClr val="bg1"/>
                  </a:solidFill>
                </a:ln>
              </a:defRPr>
            </a:lvl1pPr>
          </a:lstStyle>
          <a:p>
            <a:r>
              <a:rPr lang="en-US" dirty="0"/>
              <a:t>E2v sensor particulate contamination example</a:t>
            </a:r>
          </a:p>
        </p:txBody>
      </p:sp>
      <p:pic>
        <p:nvPicPr>
          <p:cNvPr id="8" name="Picture 7">
            <a:extLst>
              <a:ext uri="{FF2B5EF4-FFF2-40B4-BE49-F238E27FC236}">
                <a16:creationId xmlns:a16="http://schemas.microsoft.com/office/drawing/2014/main" id="{60717BCA-5F0D-4058-A59E-050B7D9EC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9948" y="3157994"/>
            <a:ext cx="1824037" cy="161529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D786143-CDDC-4C0E-957E-3C7CAA036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383" y="3521120"/>
            <a:ext cx="3497935" cy="1129496"/>
          </a:xfrm>
          <a:prstGeom prst="rect">
            <a:avLst/>
          </a:prstGeom>
          <a:ln>
            <a:noFill/>
          </a:ln>
          <a:effectLst>
            <a:outerShdw blurRad="292100" dist="139700" dir="2700000" algn="tl" rotWithShape="0">
              <a:srgbClr val="333333">
                <a:alpha val="65000"/>
              </a:srgbClr>
            </a:outerShdw>
          </a:effectLst>
        </p:spPr>
      </p:pic>
      <p:graphicFrame>
        <p:nvGraphicFramePr>
          <p:cNvPr id="10" name="Table 9">
            <a:extLst>
              <a:ext uri="{FF2B5EF4-FFF2-40B4-BE49-F238E27FC236}">
                <a16:creationId xmlns:a16="http://schemas.microsoft.com/office/drawing/2014/main" id="{2395F02D-7623-4CA2-9D31-C592C8008C5E}"/>
              </a:ext>
            </a:extLst>
          </p:cNvPr>
          <p:cNvGraphicFramePr>
            <a:graphicFrameLocks noGrp="1"/>
          </p:cNvGraphicFramePr>
          <p:nvPr/>
        </p:nvGraphicFramePr>
        <p:xfrm>
          <a:off x="290397" y="3129363"/>
          <a:ext cx="3798671" cy="1661160"/>
        </p:xfrm>
        <a:graphic>
          <a:graphicData uri="http://schemas.openxmlformats.org/drawingml/2006/table">
            <a:tbl>
              <a:tblPr firstRow="1" firstCol="1" bandRow="1">
                <a:tableStyleId>{B301B821-A1FF-4177-AEE7-76D212191A09}</a:tableStyleId>
              </a:tblPr>
              <a:tblGrid>
                <a:gridCol w="878863">
                  <a:extLst>
                    <a:ext uri="{9D8B030D-6E8A-4147-A177-3AD203B41FA5}">
                      <a16:colId xmlns:a16="http://schemas.microsoft.com/office/drawing/2014/main" val="507953575"/>
                    </a:ext>
                  </a:extLst>
                </a:gridCol>
                <a:gridCol w="1052547">
                  <a:extLst>
                    <a:ext uri="{9D8B030D-6E8A-4147-A177-3AD203B41FA5}">
                      <a16:colId xmlns:a16="http://schemas.microsoft.com/office/drawing/2014/main" val="778718740"/>
                    </a:ext>
                  </a:extLst>
                </a:gridCol>
                <a:gridCol w="1400445">
                  <a:extLst>
                    <a:ext uri="{9D8B030D-6E8A-4147-A177-3AD203B41FA5}">
                      <a16:colId xmlns:a16="http://schemas.microsoft.com/office/drawing/2014/main" val="3513327807"/>
                    </a:ext>
                  </a:extLst>
                </a:gridCol>
                <a:gridCol w="466816">
                  <a:extLst>
                    <a:ext uri="{9D8B030D-6E8A-4147-A177-3AD203B41FA5}">
                      <a16:colId xmlns:a16="http://schemas.microsoft.com/office/drawing/2014/main" val="3907102783"/>
                    </a:ext>
                  </a:extLst>
                </a:gridCol>
              </a:tblGrid>
              <a:tr h="81414">
                <a:tc>
                  <a:txBody>
                    <a:bodyPr/>
                    <a:lstStyle/>
                    <a:p>
                      <a:pPr marL="0" marR="0">
                        <a:spcBef>
                          <a:spcPts val="0"/>
                        </a:spcBef>
                        <a:spcAft>
                          <a:spcPts val="0"/>
                        </a:spcAft>
                      </a:pPr>
                      <a:r>
                        <a:rPr lang="en-US" sz="1100" dirty="0">
                          <a:effectLst/>
                        </a:rPr>
                        <a:t>Particle shape</a:t>
                      </a:r>
                      <a:endParaRPr lang="en-US" sz="11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100" dirty="0">
                          <a:effectLst/>
                        </a:rPr>
                        <a:t>Composition</a:t>
                      </a:r>
                      <a:endParaRPr lang="en-US" sz="11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100" dirty="0">
                          <a:effectLst/>
                        </a:rPr>
                        <a:t>Match</a:t>
                      </a:r>
                      <a:endParaRPr lang="en-US" sz="11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100" dirty="0">
                          <a:effectLst/>
                        </a:rPr>
                        <a:t>~%</a:t>
                      </a:r>
                      <a:endParaRPr lang="en-US" sz="11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3059832628"/>
                  </a:ext>
                </a:extLst>
              </a:tr>
              <a:tr h="174309">
                <a:tc>
                  <a:txBody>
                    <a:bodyPr/>
                    <a:lstStyle/>
                    <a:p>
                      <a:pPr marL="0" marR="0">
                        <a:spcBef>
                          <a:spcPts val="0"/>
                        </a:spcBef>
                        <a:spcAft>
                          <a:spcPts val="0"/>
                        </a:spcAft>
                      </a:pPr>
                      <a:r>
                        <a:rPr lang="en-US" sz="1100" dirty="0">
                          <a:effectLst/>
                        </a:rPr>
                        <a:t>Shaving</a:t>
                      </a:r>
                      <a:endParaRPr lang="en-US" sz="11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900" dirty="0">
                          <a:effectLst/>
                        </a:rPr>
                        <a:t>Copper + Nickel + trace Al in some case</a:t>
                      </a:r>
                      <a:endParaRPr lang="en-US" sz="9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800" dirty="0">
                          <a:effectLst/>
                        </a:rPr>
                        <a:t>Appear to match sidewall REC shavings</a:t>
                      </a:r>
                      <a:endParaRPr lang="en-US" sz="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100">
                          <a:effectLst/>
                        </a:rPr>
                        <a:t>50%</a:t>
                      </a:r>
                      <a:endParaRPr lang="en-US" sz="11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001438614"/>
                  </a:ext>
                </a:extLst>
              </a:tr>
              <a:tr h="118421">
                <a:tc>
                  <a:txBody>
                    <a:bodyPr/>
                    <a:lstStyle/>
                    <a:p>
                      <a:pPr marL="0" marR="0">
                        <a:spcBef>
                          <a:spcPts val="0"/>
                        </a:spcBef>
                        <a:spcAft>
                          <a:spcPts val="0"/>
                        </a:spcAft>
                      </a:pPr>
                      <a:r>
                        <a:rPr lang="en-US" sz="1100" dirty="0">
                          <a:effectLst/>
                        </a:rPr>
                        <a:t>Blob/Shaving</a:t>
                      </a:r>
                      <a:endParaRPr lang="en-US" sz="11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900" dirty="0">
                          <a:effectLst/>
                        </a:rPr>
                        <a:t>Phosphor bronze</a:t>
                      </a:r>
                      <a:endParaRPr lang="en-US" sz="9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800" dirty="0">
                          <a:effectLst/>
                        </a:rPr>
                        <a:t>Could come from grounding brush or alligator grounding clip</a:t>
                      </a:r>
                      <a:endParaRPr lang="en-US" sz="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100">
                          <a:effectLst/>
                        </a:rPr>
                        <a:t>10%</a:t>
                      </a:r>
                      <a:endParaRPr lang="en-US" sz="11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807445398"/>
                  </a:ext>
                </a:extLst>
              </a:tr>
              <a:tr h="118421">
                <a:tc>
                  <a:txBody>
                    <a:bodyPr/>
                    <a:lstStyle/>
                    <a:p>
                      <a:pPr marL="0" marR="0">
                        <a:spcBef>
                          <a:spcPts val="0"/>
                        </a:spcBef>
                        <a:spcAft>
                          <a:spcPts val="0"/>
                        </a:spcAft>
                      </a:pPr>
                      <a:r>
                        <a:rPr lang="en-US" sz="1100" dirty="0">
                          <a:effectLst/>
                        </a:rPr>
                        <a:t>Blob/Shaving</a:t>
                      </a:r>
                      <a:endParaRPr lang="en-US" sz="11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900" dirty="0">
                          <a:effectLst/>
                        </a:rPr>
                        <a:t>Copper</a:t>
                      </a:r>
                      <a:endParaRPr lang="en-US" sz="9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800" dirty="0">
                          <a:effectLst/>
                        </a:rPr>
                        <a:t>Could come from non-plated copper pieces</a:t>
                      </a:r>
                      <a:endParaRPr lang="en-US" sz="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100" dirty="0">
                          <a:effectLst/>
                        </a:rPr>
                        <a:t>10%</a:t>
                      </a:r>
                      <a:endParaRPr lang="en-US" sz="11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591878856"/>
                  </a:ext>
                </a:extLst>
              </a:tr>
              <a:tr h="118421">
                <a:tc>
                  <a:txBody>
                    <a:bodyPr/>
                    <a:lstStyle/>
                    <a:p>
                      <a:pPr marL="0" marR="0">
                        <a:spcBef>
                          <a:spcPts val="0"/>
                        </a:spcBef>
                        <a:spcAft>
                          <a:spcPts val="0"/>
                        </a:spcAft>
                      </a:pPr>
                      <a:r>
                        <a:rPr lang="en-US" sz="1100" dirty="0">
                          <a:effectLst/>
                        </a:rPr>
                        <a:t>Blob/Shaving</a:t>
                      </a:r>
                      <a:endParaRPr lang="en-US" sz="11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900" dirty="0">
                          <a:effectLst/>
                        </a:rPr>
                        <a:t>Aluminum</a:t>
                      </a:r>
                      <a:endParaRPr lang="en-US" sz="9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800" dirty="0">
                          <a:effectLst/>
                        </a:rPr>
                        <a:t>Appear to match A-Frame fixture particle</a:t>
                      </a:r>
                      <a:endParaRPr lang="en-US" sz="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100" dirty="0">
                          <a:effectLst/>
                        </a:rPr>
                        <a:t>10%</a:t>
                      </a:r>
                      <a:endParaRPr lang="en-US" sz="11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729039704"/>
                  </a:ext>
                </a:extLst>
              </a:tr>
              <a:tr h="118421">
                <a:tc>
                  <a:txBody>
                    <a:bodyPr/>
                    <a:lstStyle/>
                    <a:p>
                      <a:pPr marL="0" marR="0">
                        <a:spcBef>
                          <a:spcPts val="0"/>
                        </a:spcBef>
                        <a:spcAft>
                          <a:spcPts val="0"/>
                        </a:spcAft>
                      </a:pPr>
                      <a:r>
                        <a:rPr lang="en-US" sz="1100" dirty="0">
                          <a:effectLst/>
                        </a:rPr>
                        <a:t>Fibers</a:t>
                      </a:r>
                      <a:endParaRPr lang="en-US" sz="11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900" dirty="0">
                          <a:effectLst/>
                        </a:rPr>
                        <a:t>Copper</a:t>
                      </a:r>
                      <a:endParaRPr lang="en-US" sz="9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800" dirty="0">
                          <a:effectLst/>
                        </a:rPr>
                        <a:t>Appear to match thermal straps particle. Not high quantities.</a:t>
                      </a:r>
                      <a:endParaRPr lang="en-US" sz="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100" dirty="0">
                          <a:effectLst/>
                        </a:rPr>
                        <a:t>Rare. </a:t>
                      </a:r>
                      <a:endParaRPr lang="en-US" sz="11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3233955300"/>
                  </a:ext>
                </a:extLst>
              </a:tr>
              <a:tr h="118421">
                <a:tc gridSpan="2">
                  <a:txBody>
                    <a:bodyPr/>
                    <a:lstStyle/>
                    <a:p>
                      <a:pPr marL="0" marR="0" algn="l" defTabSz="914400" rtl="0" eaLnBrk="1" fontAlgn="b" latinLnBrk="0" hangingPunct="1">
                        <a:spcBef>
                          <a:spcPts val="0"/>
                        </a:spcBef>
                        <a:spcAft>
                          <a:spcPts val="0"/>
                        </a:spcAft>
                      </a:pPr>
                      <a:r>
                        <a:rPr lang="en-US" sz="1050" u="none" strike="noStrike" kern="1200" dirty="0">
                          <a:effectLst/>
                        </a:rPr>
                        <a:t>Organic particles</a:t>
                      </a:r>
                      <a:endParaRPr lang="en-US" sz="1050" b="1" i="0" u="none" strike="noStrike" kern="1200" dirty="0">
                        <a:solidFill>
                          <a:schemeClr val="bg1"/>
                        </a:solidFill>
                        <a:effectLst/>
                        <a:latin typeface="Calibri" panose="020F0502020204030204" pitchFamily="34" charset="0"/>
                        <a:ea typeface="+mn-ea"/>
                        <a:cs typeface="+mn-cs"/>
                      </a:endParaRPr>
                    </a:p>
                  </a:txBody>
                  <a:tcPr marL="0" marR="0" marT="0" marB="0"/>
                </a:tc>
                <a:tc hMerge="1">
                  <a:txBody>
                    <a:bodyPr/>
                    <a:lstStyle/>
                    <a:p>
                      <a:endParaRPr lang="en-US"/>
                    </a:p>
                  </a:txBody>
                  <a:tcPr/>
                </a:tc>
                <a:tc>
                  <a:txBody>
                    <a:bodyPr/>
                    <a:lstStyle/>
                    <a:p>
                      <a:pPr marL="0" marR="0">
                        <a:spcBef>
                          <a:spcPts val="0"/>
                        </a:spcBef>
                        <a:spcAft>
                          <a:spcPts val="0"/>
                        </a:spcAft>
                      </a:pPr>
                      <a:r>
                        <a:rPr lang="en-US" sz="800" dirty="0">
                          <a:effectLst/>
                        </a:rPr>
                        <a:t>Likely from cleaning process (expected)</a:t>
                      </a:r>
                      <a:endParaRPr lang="en-US" sz="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a:spcBef>
                          <a:spcPts val="0"/>
                        </a:spcBef>
                        <a:spcAft>
                          <a:spcPts val="0"/>
                        </a:spcAft>
                      </a:pPr>
                      <a:r>
                        <a:rPr lang="en-US" sz="1100" dirty="0">
                          <a:effectLst/>
                        </a:rPr>
                        <a:t>20%</a:t>
                      </a:r>
                      <a:endParaRPr lang="en-US" sz="11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596174291"/>
                  </a:ext>
                </a:extLst>
              </a:tr>
            </a:tbl>
          </a:graphicData>
        </a:graphic>
      </p:graphicFrame>
    </p:spTree>
    <p:extLst>
      <p:ext uri="{BB962C8B-B14F-4D97-AF65-F5344CB8AC3E}">
        <p14:creationId xmlns:p14="http://schemas.microsoft.com/office/powerpoint/2010/main" val="352680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9867CF-9D57-4343-8FB2-5C8A2CC5D5AE}"/>
              </a:ext>
            </a:extLst>
          </p:cNvPr>
          <p:cNvSpPr>
            <a:spLocks noGrp="1"/>
          </p:cNvSpPr>
          <p:nvPr>
            <p:ph type="body" idx="1"/>
          </p:nvPr>
        </p:nvSpPr>
        <p:spPr>
          <a:xfrm>
            <a:off x="152401" y="666750"/>
            <a:ext cx="3892376" cy="3982640"/>
          </a:xfrm>
        </p:spPr>
        <p:txBody>
          <a:bodyPr/>
          <a:lstStyle/>
          <a:p>
            <a:pPr marL="230188" indent="-230188"/>
            <a:r>
              <a:rPr lang="en-US" sz="1600" dirty="0"/>
              <a:t>Clean</a:t>
            </a:r>
          </a:p>
          <a:p>
            <a:pPr marL="346075" lvl="1" indent="-111125"/>
            <a:r>
              <a:rPr lang="en-US" sz="1200" dirty="0"/>
              <a:t>Different for e2v Sensors and ITL sensors</a:t>
            </a:r>
          </a:p>
          <a:p>
            <a:pPr marL="346075" lvl="1" indent="-111125"/>
            <a:r>
              <a:rPr lang="en-US" sz="1200" dirty="0"/>
              <a:t>ITL cleaning using vacuum and Q-Tip</a:t>
            </a:r>
          </a:p>
          <a:p>
            <a:pPr marL="346075" lvl="1" indent="-111125"/>
            <a:r>
              <a:rPr lang="en-US" sz="1200" dirty="0"/>
              <a:t>e2v cleaning using </a:t>
            </a:r>
            <a:r>
              <a:rPr lang="en-US" sz="1200" dirty="0" err="1"/>
              <a:t>wirebond</a:t>
            </a:r>
            <a:r>
              <a:rPr lang="en-US" sz="1200" dirty="0"/>
              <a:t> equipment by an expert at BNL who has significant </a:t>
            </a:r>
            <a:r>
              <a:rPr lang="en-US" sz="1200" dirty="0" err="1"/>
              <a:t>wirebond</a:t>
            </a:r>
            <a:r>
              <a:rPr lang="en-US" sz="1200" dirty="0"/>
              <a:t> experience including the removal of particulates</a:t>
            </a:r>
          </a:p>
          <a:p>
            <a:pPr marL="230188" indent="-230188"/>
            <a:r>
              <a:rPr lang="en-US" sz="1600" dirty="0"/>
              <a:t>Protect</a:t>
            </a:r>
          </a:p>
          <a:p>
            <a:pPr marL="346075" lvl="1" indent="-111125"/>
            <a:r>
              <a:rPr lang="en-US" sz="1200" dirty="0"/>
              <a:t>In‐system shields (“pocket covers”) developed for permanent protection (see image on right)</a:t>
            </a:r>
          </a:p>
          <a:p>
            <a:pPr marL="346075" lvl="1" indent="-111125"/>
            <a:r>
              <a:rPr lang="en-US" sz="1200" dirty="0"/>
              <a:t>During assembly processes (vacuum/shield) being developed</a:t>
            </a:r>
          </a:p>
          <a:p>
            <a:pPr marL="230188" indent="-230188"/>
            <a:r>
              <a:rPr lang="en-US" sz="1600" dirty="0"/>
              <a:t>Prevent</a:t>
            </a:r>
          </a:p>
          <a:p>
            <a:pPr marL="346075" lvl="1" indent="-111125"/>
            <a:r>
              <a:rPr lang="en-US" sz="1400" dirty="0"/>
              <a:t>Retrofit high generating areas:</a:t>
            </a:r>
          </a:p>
          <a:p>
            <a:pPr marL="568325" lvl="2" indent="-115888"/>
            <a:r>
              <a:rPr lang="en-US" sz="1200" dirty="0"/>
              <a:t>Wherever possible, upgrade with coated inserts on raft components and fixtures that have high-risk holes</a:t>
            </a:r>
          </a:p>
          <a:p>
            <a:pPr marL="568325" lvl="2" indent="-115888"/>
            <a:r>
              <a:rPr lang="en-US" sz="1200" dirty="0"/>
              <a:t>Retrofit with </a:t>
            </a:r>
            <a:r>
              <a:rPr lang="en-US" sz="1200" dirty="0" err="1"/>
              <a:t>dicronite</a:t>
            </a:r>
            <a:r>
              <a:rPr lang="en-US" sz="1200" dirty="0"/>
              <a:t> coated fasteners on raft hardware and fixtures where possible</a:t>
            </a:r>
          </a:p>
        </p:txBody>
      </p:sp>
      <p:sp>
        <p:nvSpPr>
          <p:cNvPr id="3" name="Title 2">
            <a:extLst>
              <a:ext uri="{FF2B5EF4-FFF2-40B4-BE49-F238E27FC236}">
                <a16:creationId xmlns:a16="http://schemas.microsoft.com/office/drawing/2014/main" id="{29B7182F-C4A3-4D7F-9AC1-445E642EE214}"/>
              </a:ext>
            </a:extLst>
          </p:cNvPr>
          <p:cNvSpPr>
            <a:spLocks noGrp="1"/>
          </p:cNvSpPr>
          <p:nvPr>
            <p:ph type="title"/>
          </p:nvPr>
        </p:nvSpPr>
        <p:spPr>
          <a:xfrm>
            <a:off x="762000" y="133350"/>
            <a:ext cx="6934200" cy="417910"/>
          </a:xfrm>
        </p:spPr>
        <p:txBody>
          <a:bodyPr/>
          <a:lstStyle/>
          <a:p>
            <a:r>
              <a:rPr lang="en-US" sz="2000" dirty="0"/>
              <a:t>Three-prong approach was implemented successfully</a:t>
            </a:r>
          </a:p>
        </p:txBody>
      </p:sp>
      <p:pic>
        <p:nvPicPr>
          <p:cNvPr id="4" name="Picture 3">
            <a:extLst>
              <a:ext uri="{FF2B5EF4-FFF2-40B4-BE49-F238E27FC236}">
                <a16:creationId xmlns:a16="http://schemas.microsoft.com/office/drawing/2014/main" id="{5761870C-6A0A-4D33-8482-A15E73AB3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711781"/>
            <a:ext cx="1113529" cy="145173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78FF616-66EF-4C4C-8638-BF11B2F09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976222"/>
            <a:ext cx="1147835" cy="145103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8A50230-5E6E-41C9-AEDD-47E475EA6C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9931" y="667594"/>
            <a:ext cx="953241" cy="89448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F2BC2E4-7B09-4989-B44E-CDA042BEEA09}"/>
              </a:ext>
            </a:extLst>
          </p:cNvPr>
          <p:cNvSpPr txBox="1"/>
          <p:nvPr/>
        </p:nvSpPr>
        <p:spPr>
          <a:xfrm>
            <a:off x="4997454" y="983476"/>
            <a:ext cx="1815124" cy="738664"/>
          </a:xfrm>
          <a:prstGeom prst="rect">
            <a:avLst/>
          </a:prstGeom>
          <a:noFill/>
        </p:spPr>
        <p:txBody>
          <a:bodyPr wrap="square" rtlCol="0">
            <a:spAutoFit/>
          </a:bodyPr>
          <a:lstStyle>
            <a:defPPr>
              <a:defRPr lang="en-US"/>
            </a:defPPr>
            <a:lvl1pPr>
              <a:defRPr sz="1400" b="1">
                <a:ln w="3175">
                  <a:solidFill>
                    <a:schemeClr val="bg1"/>
                  </a:solidFill>
                </a:ln>
              </a:defRPr>
            </a:lvl1pPr>
          </a:lstStyle>
          <a:p>
            <a:r>
              <a:rPr lang="en-US" dirty="0"/>
              <a:t>ESD Vacuum cleaning</a:t>
            </a:r>
          </a:p>
          <a:p>
            <a:r>
              <a:rPr lang="en-US" dirty="0"/>
              <a:t>(not very effective on sensors)</a:t>
            </a:r>
          </a:p>
        </p:txBody>
      </p:sp>
      <p:sp>
        <p:nvSpPr>
          <p:cNvPr id="11" name="TextBox 10">
            <a:extLst>
              <a:ext uri="{FF2B5EF4-FFF2-40B4-BE49-F238E27FC236}">
                <a16:creationId xmlns:a16="http://schemas.microsoft.com/office/drawing/2014/main" id="{635F1232-FDFC-4D28-89D9-3E3E8E6B1931}"/>
              </a:ext>
            </a:extLst>
          </p:cNvPr>
          <p:cNvSpPr txBox="1"/>
          <p:nvPr/>
        </p:nvSpPr>
        <p:spPr>
          <a:xfrm>
            <a:off x="6887955" y="605420"/>
            <a:ext cx="915223" cy="830997"/>
          </a:xfrm>
          <a:prstGeom prst="rect">
            <a:avLst/>
          </a:prstGeom>
          <a:noFill/>
          <a:effectLst/>
        </p:spPr>
        <p:txBody>
          <a:bodyPr wrap="square" rtlCol="0">
            <a:spAutoFit/>
          </a:bodyPr>
          <a:lstStyle>
            <a:defPPr>
              <a:defRPr lang="en-US"/>
            </a:defPPr>
            <a:lvl1pPr>
              <a:defRPr sz="1400" b="1">
                <a:ln w="3175">
                  <a:solidFill>
                    <a:schemeClr val="bg1"/>
                  </a:solidFill>
                </a:ln>
              </a:defRPr>
            </a:lvl1pPr>
          </a:lstStyle>
          <a:p>
            <a:r>
              <a:rPr lang="en-US" sz="1200" dirty="0"/>
              <a:t>Dissipative Q-Tip cleaning</a:t>
            </a:r>
          </a:p>
          <a:p>
            <a:r>
              <a:rPr lang="en-US" sz="1200" dirty="0"/>
              <a:t>(Effective)</a:t>
            </a:r>
          </a:p>
        </p:txBody>
      </p:sp>
      <p:pic>
        <p:nvPicPr>
          <p:cNvPr id="14" name="Picture 13">
            <a:extLst>
              <a:ext uri="{FF2B5EF4-FFF2-40B4-BE49-F238E27FC236}">
                <a16:creationId xmlns:a16="http://schemas.microsoft.com/office/drawing/2014/main" id="{BF256801-AD9A-489F-AA9A-ED403C8A3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5317" y="2344065"/>
            <a:ext cx="1886805" cy="1231444"/>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1C1F938B-2324-431A-ACC5-82429B6E4AC6}"/>
              </a:ext>
            </a:extLst>
          </p:cNvPr>
          <p:cNvSpPr txBox="1"/>
          <p:nvPr/>
        </p:nvSpPr>
        <p:spPr>
          <a:xfrm>
            <a:off x="5053778" y="3282412"/>
            <a:ext cx="1815124" cy="307777"/>
          </a:xfrm>
          <a:prstGeom prst="rect">
            <a:avLst/>
          </a:prstGeom>
          <a:noFill/>
        </p:spPr>
        <p:txBody>
          <a:bodyPr wrap="square" rtlCol="0">
            <a:spAutoFit/>
          </a:bodyPr>
          <a:lstStyle>
            <a:defPPr>
              <a:defRPr lang="en-US"/>
            </a:defPPr>
            <a:lvl1pPr>
              <a:defRPr sz="1400" b="1">
                <a:ln w="3175">
                  <a:solidFill>
                    <a:schemeClr val="bg1"/>
                  </a:solidFill>
                </a:ln>
              </a:defRPr>
            </a:lvl1pPr>
          </a:lstStyle>
          <a:p>
            <a:r>
              <a:rPr lang="en-US" dirty="0"/>
              <a:t>Sensor pocket cover</a:t>
            </a:r>
          </a:p>
        </p:txBody>
      </p:sp>
      <p:graphicFrame>
        <p:nvGraphicFramePr>
          <p:cNvPr id="16" name="Table 15">
            <a:extLst>
              <a:ext uri="{FF2B5EF4-FFF2-40B4-BE49-F238E27FC236}">
                <a16:creationId xmlns:a16="http://schemas.microsoft.com/office/drawing/2014/main" id="{47656BB1-7B2A-470F-B439-8F2123A91318}"/>
              </a:ext>
            </a:extLst>
          </p:cNvPr>
          <p:cNvGraphicFramePr>
            <a:graphicFrameLocks noGrp="1"/>
          </p:cNvGraphicFramePr>
          <p:nvPr/>
        </p:nvGraphicFramePr>
        <p:xfrm>
          <a:off x="5235466" y="3772063"/>
          <a:ext cx="3786869" cy="990600"/>
        </p:xfrm>
        <a:graphic>
          <a:graphicData uri="http://schemas.openxmlformats.org/drawingml/2006/table">
            <a:tbl>
              <a:tblPr>
                <a:tableStyleId>{5C22544A-7EE6-4342-B048-85BDC9FD1C3A}</a:tableStyleId>
              </a:tblPr>
              <a:tblGrid>
                <a:gridCol w="429063">
                  <a:extLst>
                    <a:ext uri="{9D8B030D-6E8A-4147-A177-3AD203B41FA5}">
                      <a16:colId xmlns:a16="http://schemas.microsoft.com/office/drawing/2014/main" val="4177537019"/>
                    </a:ext>
                  </a:extLst>
                </a:gridCol>
                <a:gridCol w="683444">
                  <a:extLst>
                    <a:ext uri="{9D8B030D-6E8A-4147-A177-3AD203B41FA5}">
                      <a16:colId xmlns:a16="http://schemas.microsoft.com/office/drawing/2014/main" val="208779375"/>
                    </a:ext>
                  </a:extLst>
                </a:gridCol>
                <a:gridCol w="559812">
                  <a:extLst>
                    <a:ext uri="{9D8B030D-6E8A-4147-A177-3AD203B41FA5}">
                      <a16:colId xmlns:a16="http://schemas.microsoft.com/office/drawing/2014/main" val="3449394302"/>
                    </a:ext>
                  </a:extLst>
                </a:gridCol>
                <a:gridCol w="400050">
                  <a:extLst>
                    <a:ext uri="{9D8B030D-6E8A-4147-A177-3AD203B41FA5}">
                      <a16:colId xmlns:a16="http://schemas.microsoft.com/office/drawing/2014/main" val="1446433858"/>
                    </a:ext>
                  </a:extLst>
                </a:gridCol>
                <a:gridCol w="628650">
                  <a:extLst>
                    <a:ext uri="{9D8B030D-6E8A-4147-A177-3AD203B41FA5}">
                      <a16:colId xmlns:a16="http://schemas.microsoft.com/office/drawing/2014/main" val="3732207509"/>
                    </a:ext>
                  </a:extLst>
                </a:gridCol>
                <a:gridCol w="628650">
                  <a:extLst>
                    <a:ext uri="{9D8B030D-6E8A-4147-A177-3AD203B41FA5}">
                      <a16:colId xmlns:a16="http://schemas.microsoft.com/office/drawing/2014/main" val="1387712366"/>
                    </a:ext>
                  </a:extLst>
                </a:gridCol>
                <a:gridCol w="457200">
                  <a:extLst>
                    <a:ext uri="{9D8B030D-6E8A-4147-A177-3AD203B41FA5}">
                      <a16:colId xmlns:a16="http://schemas.microsoft.com/office/drawing/2014/main" val="112726210"/>
                    </a:ext>
                  </a:extLst>
                </a:gridCol>
              </a:tblGrid>
              <a:tr h="84007">
                <a:tc>
                  <a:txBody>
                    <a:bodyPr/>
                    <a:lstStyle/>
                    <a:p>
                      <a:pPr algn="ctr" fontAlgn="ctr"/>
                      <a:r>
                        <a:rPr lang="en-US" sz="800" b="1" u="none" strike="noStrike" dirty="0">
                          <a:solidFill>
                            <a:schemeClr val="bg1"/>
                          </a:solidFill>
                          <a:effectLst/>
                        </a:rPr>
                        <a:t>Hole Title</a:t>
                      </a:r>
                      <a:endParaRPr lang="en-US" sz="800" b="1" i="0" u="none" strike="noStrike" dirty="0">
                        <a:solidFill>
                          <a:schemeClr val="bg1"/>
                        </a:solidFill>
                        <a:effectLst/>
                        <a:latin typeface="Calibri" panose="020F0502020204030204" pitchFamily="34" charset="0"/>
                      </a:endParaRPr>
                    </a:p>
                  </a:txBody>
                  <a:tcPr marL="0" marR="0" marT="0" marB="0" anchor="ctr">
                    <a:solidFill>
                      <a:schemeClr val="tx2"/>
                    </a:solidFill>
                  </a:tcPr>
                </a:tc>
                <a:tc>
                  <a:txBody>
                    <a:bodyPr/>
                    <a:lstStyle/>
                    <a:p>
                      <a:pPr algn="ctr" fontAlgn="ctr"/>
                      <a:r>
                        <a:rPr lang="en-US" sz="800" b="1" u="none" strike="noStrike" dirty="0">
                          <a:solidFill>
                            <a:schemeClr val="bg1"/>
                          </a:solidFill>
                          <a:effectLst/>
                        </a:rPr>
                        <a:t>Original Dimension</a:t>
                      </a:r>
                      <a:endParaRPr lang="en-US" sz="800" b="1" i="0" u="none" strike="noStrike" dirty="0">
                        <a:solidFill>
                          <a:schemeClr val="bg1"/>
                        </a:solidFill>
                        <a:effectLst/>
                        <a:latin typeface="Calibri" panose="020F0502020204030204" pitchFamily="34" charset="0"/>
                      </a:endParaRPr>
                    </a:p>
                  </a:txBody>
                  <a:tcPr marL="0" marR="0" marT="0" marB="0" anchor="ctr">
                    <a:solidFill>
                      <a:schemeClr val="tx2"/>
                    </a:solidFill>
                  </a:tcPr>
                </a:tc>
                <a:tc>
                  <a:txBody>
                    <a:bodyPr/>
                    <a:lstStyle/>
                    <a:p>
                      <a:pPr algn="ctr" fontAlgn="ctr"/>
                      <a:r>
                        <a:rPr lang="en-US" sz="800" b="1" u="none" strike="noStrike" dirty="0">
                          <a:solidFill>
                            <a:schemeClr val="bg1"/>
                          </a:solidFill>
                          <a:effectLst/>
                        </a:rPr>
                        <a:t>Current Engagement</a:t>
                      </a:r>
                      <a:endParaRPr lang="en-US" sz="800" b="1" i="0" u="none" strike="noStrike" dirty="0">
                        <a:solidFill>
                          <a:schemeClr val="bg1"/>
                        </a:solidFill>
                        <a:effectLst/>
                        <a:latin typeface="Calibri" panose="020F0502020204030204" pitchFamily="34" charset="0"/>
                      </a:endParaRPr>
                    </a:p>
                  </a:txBody>
                  <a:tcPr marL="0" marR="0" marT="0" marB="0" anchor="ctr">
                    <a:solidFill>
                      <a:schemeClr val="tx2"/>
                    </a:solidFill>
                  </a:tcPr>
                </a:tc>
                <a:tc>
                  <a:txBody>
                    <a:bodyPr/>
                    <a:lstStyle/>
                    <a:p>
                      <a:pPr algn="ctr" fontAlgn="ctr"/>
                      <a:r>
                        <a:rPr lang="en-US" sz="800" b="1" u="none" strike="noStrike" dirty="0">
                          <a:solidFill>
                            <a:schemeClr val="bg1"/>
                          </a:solidFill>
                          <a:effectLst/>
                        </a:rPr>
                        <a:t>Threads</a:t>
                      </a:r>
                      <a:endParaRPr lang="en-US" sz="800" b="1" i="0" u="none" strike="noStrike" dirty="0">
                        <a:solidFill>
                          <a:schemeClr val="bg1"/>
                        </a:solidFill>
                        <a:effectLst/>
                        <a:latin typeface="Calibri" panose="020F0502020204030204" pitchFamily="34" charset="0"/>
                      </a:endParaRPr>
                    </a:p>
                  </a:txBody>
                  <a:tcPr marL="0" marR="0" marT="0" marB="0" anchor="ctr">
                    <a:solidFill>
                      <a:schemeClr val="tx2"/>
                    </a:solidFill>
                  </a:tcPr>
                </a:tc>
                <a:tc>
                  <a:txBody>
                    <a:bodyPr/>
                    <a:lstStyle/>
                    <a:p>
                      <a:pPr algn="ctr" fontAlgn="ctr"/>
                      <a:r>
                        <a:rPr lang="en-US" sz="800" b="1" u="none" strike="noStrike" dirty="0">
                          <a:solidFill>
                            <a:schemeClr val="bg1"/>
                          </a:solidFill>
                          <a:effectLst/>
                        </a:rPr>
                        <a:t>Heli-Coil</a:t>
                      </a:r>
                      <a:endParaRPr lang="en-US" sz="800" b="1" i="0" u="none" strike="noStrike" dirty="0">
                        <a:solidFill>
                          <a:schemeClr val="bg1"/>
                        </a:solidFill>
                        <a:effectLst/>
                        <a:latin typeface="Calibri" panose="020F0502020204030204" pitchFamily="34" charset="0"/>
                      </a:endParaRPr>
                    </a:p>
                  </a:txBody>
                  <a:tcPr marL="0" marR="0" marT="0" marB="0" anchor="ctr">
                    <a:solidFill>
                      <a:schemeClr val="tx2"/>
                    </a:solidFill>
                  </a:tcPr>
                </a:tc>
                <a:tc>
                  <a:txBody>
                    <a:bodyPr/>
                    <a:lstStyle/>
                    <a:p>
                      <a:pPr algn="ctr" fontAlgn="ctr"/>
                      <a:r>
                        <a:rPr lang="en-US" sz="800" b="1" u="none" strike="noStrike" dirty="0">
                          <a:solidFill>
                            <a:schemeClr val="bg1"/>
                          </a:solidFill>
                          <a:effectLst/>
                        </a:rPr>
                        <a:t>New Engagement</a:t>
                      </a:r>
                      <a:endParaRPr lang="en-US" sz="800" b="1" i="0" u="none" strike="noStrike" dirty="0">
                        <a:solidFill>
                          <a:schemeClr val="bg1"/>
                        </a:solidFill>
                        <a:effectLst/>
                        <a:latin typeface="Calibri" panose="020F0502020204030204" pitchFamily="34" charset="0"/>
                      </a:endParaRPr>
                    </a:p>
                  </a:txBody>
                  <a:tcPr marL="0" marR="0" marT="0" marB="0" anchor="ctr">
                    <a:solidFill>
                      <a:schemeClr val="tx2"/>
                    </a:solidFill>
                  </a:tcPr>
                </a:tc>
                <a:tc>
                  <a:txBody>
                    <a:bodyPr/>
                    <a:lstStyle/>
                    <a:p>
                      <a:pPr algn="ctr" fontAlgn="ctr"/>
                      <a:r>
                        <a:rPr lang="en-US" sz="800" b="1" u="none" strike="noStrike" dirty="0">
                          <a:solidFill>
                            <a:schemeClr val="bg1"/>
                          </a:solidFill>
                          <a:effectLst/>
                        </a:rPr>
                        <a:t>Threads</a:t>
                      </a:r>
                      <a:endParaRPr lang="en-US" sz="800" b="1" i="0" u="none" strike="noStrike" dirty="0">
                        <a:solidFill>
                          <a:schemeClr val="bg1"/>
                        </a:solidFill>
                        <a:effectLst/>
                        <a:latin typeface="Calibri" panose="020F0502020204030204" pitchFamily="34" charset="0"/>
                      </a:endParaRPr>
                    </a:p>
                  </a:txBody>
                  <a:tcPr marL="0" marR="0" marT="0" marB="0" anchor="ctr">
                    <a:solidFill>
                      <a:schemeClr val="tx2"/>
                    </a:solidFill>
                  </a:tcPr>
                </a:tc>
                <a:extLst>
                  <a:ext uri="{0D108BD9-81ED-4DB2-BD59-A6C34878D82A}">
                    <a16:rowId xmlns:a16="http://schemas.microsoft.com/office/drawing/2014/main" val="1301817545"/>
                  </a:ext>
                </a:extLst>
              </a:tr>
              <a:tr h="76130">
                <a:tc>
                  <a:txBody>
                    <a:bodyPr/>
                    <a:lstStyle/>
                    <a:p>
                      <a:pPr algn="ctr" fontAlgn="ctr"/>
                      <a:r>
                        <a:rPr lang="en-US" sz="700" b="1" u="none" strike="noStrike" dirty="0">
                          <a:solidFill>
                            <a:schemeClr val="bg1"/>
                          </a:solidFill>
                          <a:effectLst/>
                        </a:rPr>
                        <a:t>A</a:t>
                      </a:r>
                      <a:endParaRPr lang="en-US" sz="700" b="1" i="0" u="none" strike="noStrike" dirty="0">
                        <a:solidFill>
                          <a:schemeClr val="bg1"/>
                        </a:solidFill>
                        <a:effectLst/>
                        <a:latin typeface="Calibri" panose="020F0502020204030204" pitchFamily="34" charset="0"/>
                      </a:endParaRPr>
                    </a:p>
                  </a:txBody>
                  <a:tcPr marL="0" marR="0" marT="0" marB="0" anchor="ctr">
                    <a:solidFill>
                      <a:schemeClr val="tx2"/>
                    </a:solidFill>
                  </a:tcPr>
                </a:tc>
                <a:tc>
                  <a:txBody>
                    <a:bodyPr/>
                    <a:lstStyle/>
                    <a:p>
                      <a:pPr algn="ctr" fontAlgn="ctr"/>
                      <a:r>
                        <a:rPr lang="en-US" sz="700" u="none" strike="noStrike" dirty="0">
                          <a:effectLst/>
                        </a:rPr>
                        <a:t>M3X0.5-6H THRU</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4.34 mm</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8.68</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1D M3 Heli-Coil</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3 mm (-1.34)</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6</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extLst>
                  <a:ext uri="{0D108BD9-81ED-4DB2-BD59-A6C34878D82A}">
                    <a16:rowId xmlns:a16="http://schemas.microsoft.com/office/drawing/2014/main" val="2812956440"/>
                  </a:ext>
                </a:extLst>
              </a:tr>
              <a:tr h="98434">
                <a:tc>
                  <a:txBody>
                    <a:bodyPr/>
                    <a:lstStyle/>
                    <a:p>
                      <a:pPr algn="ctr" fontAlgn="ctr"/>
                      <a:r>
                        <a:rPr lang="en-US" sz="700" b="1" u="none" strike="noStrike" dirty="0">
                          <a:solidFill>
                            <a:schemeClr val="bg1"/>
                          </a:solidFill>
                          <a:effectLst/>
                        </a:rPr>
                        <a:t>B</a:t>
                      </a:r>
                      <a:endParaRPr lang="en-US" sz="700" b="1" i="0" u="none" strike="noStrike" dirty="0">
                        <a:solidFill>
                          <a:schemeClr val="bg1"/>
                        </a:solidFill>
                        <a:effectLst/>
                        <a:latin typeface="Calibri" panose="020F0502020204030204" pitchFamily="34" charset="0"/>
                      </a:endParaRPr>
                    </a:p>
                  </a:txBody>
                  <a:tcPr marL="0" marR="0" marT="0" marB="0" anchor="ctr">
                    <a:solidFill>
                      <a:schemeClr val="tx2"/>
                    </a:solidFill>
                  </a:tcPr>
                </a:tc>
                <a:tc>
                  <a:txBody>
                    <a:bodyPr/>
                    <a:lstStyle/>
                    <a:p>
                      <a:pPr algn="ctr" fontAlgn="ctr"/>
                      <a:r>
                        <a:rPr lang="en-US" sz="700" u="none" strike="noStrike" dirty="0">
                          <a:effectLst/>
                        </a:rPr>
                        <a:t>M6X1-6H THRU</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en-US" sz="700" u="none" strike="noStrike" dirty="0">
                          <a:effectLst/>
                        </a:rPr>
                        <a:t>6.32 mm</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en-US" sz="700" u="none" strike="noStrike" dirty="0">
                          <a:effectLst/>
                        </a:rPr>
                        <a:t>6.32</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en-US" sz="700" u="none" strike="noStrike" dirty="0">
                          <a:effectLst/>
                        </a:rPr>
                        <a:t>1D M6 Heli-Coil</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en-US" sz="700" u="none" strike="noStrike" dirty="0">
                          <a:effectLst/>
                        </a:rPr>
                        <a:t>4.48 mm (-1.84)</a:t>
                      </a:r>
                      <a:endParaRPr lang="en-US" sz="700" b="1" i="0" u="none" strike="noStrike" dirty="0">
                        <a:solidFill>
                          <a:srgbClr val="FF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en-US" sz="700" u="none" strike="noStrike" dirty="0">
                          <a:effectLst/>
                        </a:rPr>
                        <a:t>4.48</a:t>
                      </a:r>
                      <a:endParaRPr lang="en-US" sz="700" b="1" i="0" u="none" strike="noStrike" dirty="0">
                        <a:solidFill>
                          <a:srgbClr val="FF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718062974"/>
                  </a:ext>
                </a:extLst>
              </a:tr>
              <a:tr h="77853">
                <a:tc>
                  <a:txBody>
                    <a:bodyPr/>
                    <a:lstStyle/>
                    <a:p>
                      <a:pPr algn="ctr" fontAlgn="ctr"/>
                      <a:r>
                        <a:rPr lang="en-US" sz="700" b="1" u="none" strike="noStrike" dirty="0">
                          <a:solidFill>
                            <a:schemeClr val="bg1"/>
                          </a:solidFill>
                          <a:effectLst/>
                        </a:rPr>
                        <a:t>C</a:t>
                      </a:r>
                      <a:endParaRPr lang="en-US" sz="700" b="1" i="0" u="none" strike="noStrike" dirty="0">
                        <a:solidFill>
                          <a:schemeClr val="bg1"/>
                        </a:solidFill>
                        <a:effectLst/>
                        <a:latin typeface="Calibri" panose="020F0502020204030204" pitchFamily="34" charset="0"/>
                      </a:endParaRPr>
                    </a:p>
                  </a:txBody>
                  <a:tcPr marL="0" marR="0" marT="0" marB="0" anchor="ctr">
                    <a:solidFill>
                      <a:schemeClr val="tx2"/>
                    </a:solidFill>
                  </a:tcPr>
                </a:tc>
                <a:tc>
                  <a:txBody>
                    <a:bodyPr/>
                    <a:lstStyle/>
                    <a:p>
                      <a:pPr algn="ctr" fontAlgn="ctr"/>
                      <a:r>
                        <a:rPr lang="en-US" sz="700" u="none" strike="noStrike" dirty="0">
                          <a:effectLst/>
                        </a:rPr>
                        <a:t>M3X0.5-6H THRU</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2.82 mm</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5.64</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2.5D M3 Heli-Coil</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6.82 mm (+4)</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13.64</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extLst>
                  <a:ext uri="{0D108BD9-81ED-4DB2-BD59-A6C34878D82A}">
                    <a16:rowId xmlns:a16="http://schemas.microsoft.com/office/drawing/2014/main" val="1144061515"/>
                  </a:ext>
                </a:extLst>
              </a:tr>
              <a:tr h="71558">
                <a:tc>
                  <a:txBody>
                    <a:bodyPr/>
                    <a:lstStyle/>
                    <a:p>
                      <a:pPr algn="ctr" fontAlgn="ctr"/>
                      <a:r>
                        <a:rPr lang="en-US" sz="700" b="1" u="none" strike="noStrike" dirty="0">
                          <a:solidFill>
                            <a:schemeClr val="bg1"/>
                          </a:solidFill>
                          <a:effectLst/>
                        </a:rPr>
                        <a:t>D</a:t>
                      </a:r>
                      <a:endParaRPr lang="en-US" sz="700" b="1" i="0" u="none" strike="noStrike" dirty="0">
                        <a:solidFill>
                          <a:schemeClr val="bg1"/>
                        </a:solidFill>
                        <a:effectLst/>
                        <a:latin typeface="Calibri" panose="020F0502020204030204" pitchFamily="34" charset="0"/>
                      </a:endParaRPr>
                    </a:p>
                  </a:txBody>
                  <a:tcPr marL="0" marR="0" marT="0" marB="0" anchor="ctr">
                    <a:solidFill>
                      <a:schemeClr val="tx2"/>
                    </a:solidFill>
                  </a:tcPr>
                </a:tc>
                <a:tc>
                  <a:txBody>
                    <a:bodyPr/>
                    <a:lstStyle/>
                    <a:p>
                      <a:pPr algn="ctr" fontAlgn="ctr"/>
                      <a:r>
                        <a:rPr lang="en-US" sz="700" u="none" strike="noStrike" dirty="0">
                          <a:effectLst/>
                        </a:rPr>
                        <a:t>M3X0.5-6H x 8</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en-US" sz="700" u="none" strike="noStrike" dirty="0">
                          <a:effectLst/>
                        </a:rPr>
                        <a:t>4.3 mm</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en-US" sz="700" u="none" strike="noStrike" dirty="0">
                          <a:effectLst/>
                        </a:rPr>
                        <a:t>8.6</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en-US" sz="700" u="none" strike="noStrike" dirty="0">
                          <a:effectLst/>
                        </a:rPr>
                        <a:t>1.5D M3 Heli-Coil</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en-US" sz="700" u="none" strike="noStrike" dirty="0">
                          <a:effectLst/>
                        </a:rPr>
                        <a:t>4.3 mm</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en-US" sz="700" u="none" strike="noStrike" dirty="0">
                          <a:effectLst/>
                        </a:rPr>
                        <a:t>8.6</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626939024"/>
                  </a:ext>
                </a:extLst>
              </a:tr>
              <a:tr h="49217">
                <a:tc>
                  <a:txBody>
                    <a:bodyPr/>
                    <a:lstStyle/>
                    <a:p>
                      <a:pPr algn="ctr" fontAlgn="ctr"/>
                      <a:r>
                        <a:rPr lang="en-US" sz="700" b="1" u="none" strike="noStrike" dirty="0">
                          <a:solidFill>
                            <a:schemeClr val="bg1"/>
                          </a:solidFill>
                          <a:effectLst/>
                        </a:rPr>
                        <a:t>E</a:t>
                      </a:r>
                      <a:endParaRPr lang="en-US" sz="700" b="1" i="0" u="none" strike="noStrike" dirty="0">
                        <a:solidFill>
                          <a:schemeClr val="bg1"/>
                        </a:solidFill>
                        <a:effectLst/>
                        <a:latin typeface="Calibri" panose="020F0502020204030204" pitchFamily="34" charset="0"/>
                      </a:endParaRPr>
                    </a:p>
                  </a:txBody>
                  <a:tcPr marL="0" marR="0" marT="0" marB="0" anchor="ctr">
                    <a:solidFill>
                      <a:schemeClr val="tx2"/>
                    </a:solidFill>
                  </a:tcPr>
                </a:tc>
                <a:tc>
                  <a:txBody>
                    <a:bodyPr/>
                    <a:lstStyle/>
                    <a:p>
                      <a:pPr algn="ctr" fontAlgn="ctr"/>
                      <a:r>
                        <a:rPr lang="en-US" sz="700" u="none" strike="noStrike" dirty="0">
                          <a:effectLst/>
                        </a:rPr>
                        <a:t>M3X0.5-6H THRU</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3.5 mm</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7</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1D M3 Heli-Coil</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3 mm (-0.5)</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en-US" sz="700" u="none" strike="noStrike" dirty="0">
                          <a:effectLst/>
                        </a:rPr>
                        <a:t>6</a:t>
                      </a:r>
                      <a:endParaRPr lang="en-US" sz="700" b="0"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extLst>
                  <a:ext uri="{0D108BD9-81ED-4DB2-BD59-A6C34878D82A}">
                    <a16:rowId xmlns:a16="http://schemas.microsoft.com/office/drawing/2014/main" val="3303122900"/>
                  </a:ext>
                </a:extLst>
              </a:tr>
            </a:tbl>
          </a:graphicData>
        </a:graphic>
      </p:graphicFrame>
      <p:pic>
        <p:nvPicPr>
          <p:cNvPr id="33" name="Picture 32">
            <a:extLst>
              <a:ext uri="{FF2B5EF4-FFF2-40B4-BE49-F238E27FC236}">
                <a16:creationId xmlns:a16="http://schemas.microsoft.com/office/drawing/2014/main" id="{8C462DD2-80ED-431E-B527-F67EECC1B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5770" y="3296518"/>
            <a:ext cx="931807" cy="1551695"/>
          </a:xfrm>
          <a:prstGeom prst="rect">
            <a:avLst/>
          </a:prstGeom>
        </p:spPr>
      </p:pic>
      <p:pic>
        <p:nvPicPr>
          <p:cNvPr id="17" name="Picture 16">
            <a:extLst>
              <a:ext uri="{FF2B5EF4-FFF2-40B4-BE49-F238E27FC236}">
                <a16:creationId xmlns:a16="http://schemas.microsoft.com/office/drawing/2014/main" id="{BFB15C2E-158E-47FD-A196-41A65DD0B5D9}"/>
              </a:ext>
            </a:extLst>
          </p:cNvPr>
          <p:cNvPicPr>
            <a:picLocks noChangeAspect="1"/>
          </p:cNvPicPr>
          <p:nvPr/>
        </p:nvPicPr>
        <p:blipFill>
          <a:blip r:embed="rId7"/>
          <a:stretch>
            <a:fillRect/>
          </a:stretch>
        </p:blipFill>
        <p:spPr>
          <a:xfrm>
            <a:off x="7053262" y="1467480"/>
            <a:ext cx="1854426" cy="110426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33AEA2C3-1CF9-42E1-B71A-B8664A88BE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4973" y="2447760"/>
            <a:ext cx="1229827" cy="124165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639EA8CE-5243-49E9-806C-20F415F95651}"/>
              </a:ext>
            </a:extLst>
          </p:cNvPr>
          <p:cNvSpPr txBox="1"/>
          <p:nvPr/>
        </p:nvSpPr>
        <p:spPr>
          <a:xfrm>
            <a:off x="7001419" y="1428750"/>
            <a:ext cx="1815124" cy="738664"/>
          </a:xfrm>
          <a:prstGeom prst="rect">
            <a:avLst/>
          </a:prstGeom>
          <a:noFill/>
        </p:spPr>
        <p:txBody>
          <a:bodyPr wrap="square" rtlCol="0">
            <a:spAutoFit/>
          </a:bodyPr>
          <a:lstStyle>
            <a:defPPr>
              <a:defRPr lang="en-US"/>
            </a:defPPr>
            <a:lvl1pPr>
              <a:defRPr sz="1400" b="1">
                <a:ln w="3175">
                  <a:solidFill>
                    <a:schemeClr val="bg1"/>
                  </a:solidFill>
                </a:ln>
              </a:defRPr>
            </a:lvl1pPr>
          </a:lstStyle>
          <a:p>
            <a:r>
              <a:rPr lang="en-US" dirty="0"/>
              <a:t>Magnet cleaning</a:t>
            </a:r>
          </a:p>
          <a:p>
            <a:r>
              <a:rPr lang="en-US" dirty="0"/>
              <a:t>(effective for some particles)</a:t>
            </a:r>
          </a:p>
        </p:txBody>
      </p:sp>
    </p:spTree>
    <p:extLst>
      <p:ext uri="{BB962C8B-B14F-4D97-AF65-F5344CB8AC3E}">
        <p14:creationId xmlns:p14="http://schemas.microsoft.com/office/powerpoint/2010/main" val="3688425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5C1E9B-DDC9-4404-872C-5E3231D3C7A0}"/>
              </a:ext>
            </a:extLst>
          </p:cNvPr>
          <p:cNvSpPr>
            <a:spLocks noGrp="1"/>
          </p:cNvSpPr>
          <p:nvPr>
            <p:ph type="body" idx="1"/>
          </p:nvPr>
        </p:nvSpPr>
        <p:spPr>
          <a:xfrm>
            <a:off x="457200" y="760810"/>
            <a:ext cx="8229601" cy="591740"/>
          </a:xfrm>
        </p:spPr>
        <p:txBody>
          <a:bodyPr/>
          <a:lstStyle/>
          <a:p>
            <a:r>
              <a:rPr lang="en-US" dirty="0"/>
              <a:t>Raft refurbishment at SLAC is well ahead of need date</a:t>
            </a:r>
          </a:p>
        </p:txBody>
      </p:sp>
      <p:sp>
        <p:nvSpPr>
          <p:cNvPr id="3" name="Title 2">
            <a:extLst>
              <a:ext uri="{FF2B5EF4-FFF2-40B4-BE49-F238E27FC236}">
                <a16:creationId xmlns:a16="http://schemas.microsoft.com/office/drawing/2014/main" id="{72DED3FD-A4FE-4D65-863E-7E81A20315C1}"/>
              </a:ext>
            </a:extLst>
          </p:cNvPr>
          <p:cNvSpPr>
            <a:spLocks noGrp="1"/>
          </p:cNvSpPr>
          <p:nvPr>
            <p:ph type="title"/>
          </p:nvPr>
        </p:nvSpPr>
        <p:spPr>
          <a:xfrm>
            <a:off x="1143000" y="133350"/>
            <a:ext cx="6248400" cy="417910"/>
          </a:xfrm>
        </p:spPr>
        <p:txBody>
          <a:bodyPr/>
          <a:lstStyle/>
          <a:p>
            <a:r>
              <a:rPr lang="en-US" sz="2000" dirty="0"/>
              <a:t>Some of the raft refurbishment scope in I&amp;T sub-system remains</a:t>
            </a:r>
          </a:p>
        </p:txBody>
      </p:sp>
      <p:pic>
        <p:nvPicPr>
          <p:cNvPr id="4" name="Picture 3">
            <a:extLst>
              <a:ext uri="{FF2B5EF4-FFF2-40B4-BE49-F238E27FC236}">
                <a16:creationId xmlns:a16="http://schemas.microsoft.com/office/drawing/2014/main" id="{95A5E2AB-2E24-4956-A5E6-8067284D112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27264" y="1809752"/>
            <a:ext cx="3962400" cy="2429544"/>
          </a:xfrm>
          <a:prstGeom prst="rect">
            <a:avLst/>
          </a:prstGeom>
        </p:spPr>
      </p:pic>
      <p:pic>
        <p:nvPicPr>
          <p:cNvPr id="5" name="Picture 4">
            <a:extLst>
              <a:ext uri="{FF2B5EF4-FFF2-40B4-BE49-F238E27FC236}">
                <a16:creationId xmlns:a16="http://schemas.microsoft.com/office/drawing/2014/main" id="{09264D5D-25D7-4EEC-B140-8A926C3917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18264" y="1809752"/>
            <a:ext cx="3962400" cy="2429544"/>
          </a:xfrm>
          <a:prstGeom prst="rect">
            <a:avLst/>
          </a:prstGeom>
        </p:spPr>
      </p:pic>
      <p:sp>
        <p:nvSpPr>
          <p:cNvPr id="6" name="Speech Bubble: Rectangle with Corners Rounded 5">
            <a:extLst>
              <a:ext uri="{FF2B5EF4-FFF2-40B4-BE49-F238E27FC236}">
                <a16:creationId xmlns:a16="http://schemas.microsoft.com/office/drawing/2014/main" id="{DA5CF844-B671-43DF-B83C-5B53F79F2360}"/>
              </a:ext>
            </a:extLst>
          </p:cNvPr>
          <p:cNvSpPr/>
          <p:nvPr/>
        </p:nvSpPr>
        <p:spPr>
          <a:xfrm>
            <a:off x="2789464" y="1428750"/>
            <a:ext cx="1524000" cy="457200"/>
          </a:xfrm>
          <a:prstGeom prst="wedgeRoundRectCallout">
            <a:avLst>
              <a:gd name="adj1" fmla="val 15755"/>
              <a:gd name="adj2" fmla="val 183333"/>
              <a:gd name="adj3" fmla="val 16667"/>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a:t>1 ITL rafts remain to be cleaned at SLAC</a:t>
            </a:r>
          </a:p>
        </p:txBody>
      </p:sp>
    </p:spTree>
    <p:extLst>
      <p:ext uri="{BB962C8B-B14F-4D97-AF65-F5344CB8AC3E}">
        <p14:creationId xmlns:p14="http://schemas.microsoft.com/office/powerpoint/2010/main" val="27370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06AED3-FBA0-4CFE-9593-1D2BFDFB2CAE}"/>
              </a:ext>
            </a:extLst>
          </p:cNvPr>
          <p:cNvSpPr>
            <a:spLocks noGrp="1"/>
          </p:cNvSpPr>
          <p:nvPr>
            <p:ph type="body" idx="1"/>
          </p:nvPr>
        </p:nvSpPr>
        <p:spPr>
          <a:xfrm>
            <a:off x="5485539" y="895350"/>
            <a:ext cx="3489517" cy="3848100"/>
          </a:xfrm>
        </p:spPr>
        <p:txBody>
          <a:bodyPr/>
          <a:lstStyle/>
          <a:p>
            <a:r>
              <a:rPr lang="en-US" sz="1700" dirty="0"/>
              <a:t>All production corner rafts plus a spare were assembled successfully using reserve sensors for guiders to maximize science focal plane quality</a:t>
            </a:r>
          </a:p>
          <a:p>
            <a:r>
              <a:rPr lang="en-US" sz="1700" dirty="0"/>
              <a:t>4 production corner rafts were fully tested. </a:t>
            </a:r>
          </a:p>
          <a:p>
            <a:r>
              <a:rPr lang="en-US" sz="1700" dirty="0"/>
              <a:t>Performance degradation due to using reserve sensors for guiders was assessed and deemed acceptable (elevated read noise between 9e- to 15e-, “glow” defects, minor metrology excursions)</a:t>
            </a:r>
          </a:p>
        </p:txBody>
      </p:sp>
      <p:sp>
        <p:nvSpPr>
          <p:cNvPr id="2" name="Title 1">
            <a:extLst>
              <a:ext uri="{FF2B5EF4-FFF2-40B4-BE49-F238E27FC236}">
                <a16:creationId xmlns:a16="http://schemas.microsoft.com/office/drawing/2014/main" id="{F6273761-DA06-4F8F-9753-C0CC20114FC0}"/>
              </a:ext>
            </a:extLst>
          </p:cNvPr>
          <p:cNvSpPr>
            <a:spLocks noGrp="1"/>
          </p:cNvSpPr>
          <p:nvPr>
            <p:ph type="title"/>
          </p:nvPr>
        </p:nvSpPr>
        <p:spPr/>
        <p:txBody>
          <a:bodyPr/>
          <a:lstStyle/>
          <a:p>
            <a:r>
              <a:rPr lang="en-US" dirty="0"/>
              <a:t>Corner raft status</a:t>
            </a:r>
          </a:p>
        </p:txBody>
      </p:sp>
      <p:pic>
        <p:nvPicPr>
          <p:cNvPr id="7" name="Picture 6">
            <a:extLst>
              <a:ext uri="{FF2B5EF4-FFF2-40B4-BE49-F238E27FC236}">
                <a16:creationId xmlns:a16="http://schemas.microsoft.com/office/drawing/2014/main" id="{143E3E9B-77C8-4908-973E-E77E9BF2D4E5}"/>
              </a:ext>
            </a:extLst>
          </p:cNvPr>
          <p:cNvPicPr>
            <a:picLocks noChangeAspect="1"/>
          </p:cNvPicPr>
          <p:nvPr/>
        </p:nvPicPr>
        <p:blipFill rotWithShape="1">
          <a:blip r:embed="rId2"/>
          <a:srcRect l="10000" t="13275" r="19648" b="10702"/>
          <a:stretch/>
        </p:blipFill>
        <p:spPr>
          <a:xfrm>
            <a:off x="214002" y="760810"/>
            <a:ext cx="2310063" cy="187224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198A0BE-B42B-4592-930F-96EB4536BE4C}"/>
              </a:ext>
            </a:extLst>
          </p:cNvPr>
          <p:cNvSpPr txBox="1"/>
          <p:nvPr/>
        </p:nvSpPr>
        <p:spPr>
          <a:xfrm>
            <a:off x="214002" y="749007"/>
            <a:ext cx="1343156" cy="276999"/>
          </a:xfrm>
          <a:prstGeom prst="rect">
            <a:avLst/>
          </a:prstGeom>
          <a:noFill/>
        </p:spPr>
        <p:txBody>
          <a:bodyPr wrap="square" rtlCol="0">
            <a:spAutoFit/>
          </a:bodyPr>
          <a:lstStyle>
            <a:defPPr marR="0" lvl="0" algn="l" rtl="0">
              <a:lnSpc>
                <a:spcPct val="100000"/>
              </a:lnSpc>
              <a:spcBef>
                <a:spcPts val="0"/>
              </a:spcBef>
              <a:spcAft>
                <a:spcPts val="0"/>
              </a:spcAft>
            </a:defPPr>
            <a:lvl1pPr>
              <a:defRPr sz="1600" b="1">
                <a:ln w="3175">
                  <a:solidFill>
                    <a:schemeClr val="bg1"/>
                  </a:solidFill>
                </a:ln>
              </a:defRPr>
            </a:lvl1pPr>
          </a:lstStyle>
          <a:p>
            <a:r>
              <a:rPr lang="en-US" sz="1200" dirty="0"/>
              <a:t>Assembled WFS</a:t>
            </a:r>
          </a:p>
        </p:txBody>
      </p:sp>
      <p:pic>
        <p:nvPicPr>
          <p:cNvPr id="1026" name="53D6779E-3144-4D4D-8025-90A736ACB25C" descr="F2FFD837-0D32-499C-A2A8-9AEB107797D3@slac">
            <a:extLst>
              <a:ext uri="{FF2B5EF4-FFF2-40B4-BE49-F238E27FC236}">
                <a16:creationId xmlns:a16="http://schemas.microsoft.com/office/drawing/2014/main" id="{6D72C9FD-FFB8-46F1-A5A7-F21FF454C4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7396" y="1026006"/>
            <a:ext cx="2809646" cy="2192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729A5FF-51BB-43A5-BA76-05FEA8E2B9CC}"/>
              </a:ext>
            </a:extLst>
          </p:cNvPr>
          <p:cNvSpPr txBox="1"/>
          <p:nvPr/>
        </p:nvSpPr>
        <p:spPr>
          <a:xfrm>
            <a:off x="2289063" y="1034847"/>
            <a:ext cx="2310063" cy="461665"/>
          </a:xfrm>
          <a:prstGeom prst="rect">
            <a:avLst/>
          </a:prstGeom>
          <a:noFill/>
        </p:spPr>
        <p:txBody>
          <a:bodyPr wrap="square" rtlCol="0">
            <a:spAutoFit/>
          </a:bodyPr>
          <a:lstStyle>
            <a:defPPr marR="0" lvl="0" algn="l" rtl="0">
              <a:lnSpc>
                <a:spcPct val="100000"/>
              </a:lnSpc>
              <a:spcBef>
                <a:spcPts val="0"/>
              </a:spcBef>
              <a:spcAft>
                <a:spcPts val="0"/>
              </a:spcAft>
            </a:defPPr>
            <a:lvl1pPr>
              <a:defRPr sz="1600" b="1">
                <a:ln w="3175">
                  <a:solidFill>
                    <a:schemeClr val="bg1"/>
                  </a:solidFill>
                </a:ln>
              </a:defRPr>
            </a:lvl1pPr>
          </a:lstStyle>
          <a:p>
            <a:r>
              <a:rPr lang="en-US" sz="1200" dirty="0"/>
              <a:t>Production Corner Raft in test chamber</a:t>
            </a:r>
          </a:p>
        </p:txBody>
      </p:sp>
      <p:graphicFrame>
        <p:nvGraphicFramePr>
          <p:cNvPr id="9" name="Table 8">
            <a:extLst>
              <a:ext uri="{FF2B5EF4-FFF2-40B4-BE49-F238E27FC236}">
                <a16:creationId xmlns:a16="http://schemas.microsoft.com/office/drawing/2014/main" id="{57B079FC-34BA-4AC3-8CCE-67A9B65C1082}"/>
              </a:ext>
            </a:extLst>
          </p:cNvPr>
          <p:cNvGraphicFramePr>
            <a:graphicFrameLocks noGrp="1"/>
          </p:cNvGraphicFramePr>
          <p:nvPr>
            <p:extLst>
              <p:ext uri="{D42A27DB-BD31-4B8C-83A1-F6EECF244321}">
                <p14:modId xmlns:p14="http://schemas.microsoft.com/office/powerpoint/2010/main" val="3504380759"/>
              </p:ext>
            </p:extLst>
          </p:nvPr>
        </p:nvGraphicFramePr>
        <p:xfrm>
          <a:off x="617442" y="2960370"/>
          <a:ext cx="4419600" cy="178308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3610158160"/>
                    </a:ext>
                  </a:extLst>
                </a:gridCol>
                <a:gridCol w="685800">
                  <a:extLst>
                    <a:ext uri="{9D8B030D-6E8A-4147-A177-3AD203B41FA5}">
                      <a16:colId xmlns:a16="http://schemas.microsoft.com/office/drawing/2014/main" val="2620877259"/>
                    </a:ext>
                  </a:extLst>
                </a:gridCol>
                <a:gridCol w="2133600">
                  <a:extLst>
                    <a:ext uri="{9D8B030D-6E8A-4147-A177-3AD203B41FA5}">
                      <a16:colId xmlns:a16="http://schemas.microsoft.com/office/drawing/2014/main" val="614469561"/>
                    </a:ext>
                  </a:extLst>
                </a:gridCol>
              </a:tblGrid>
              <a:tr h="0">
                <a:tc>
                  <a:txBody>
                    <a:bodyPr/>
                    <a:lstStyle/>
                    <a:p>
                      <a:pPr algn="ctr" fontAlgn="ctr"/>
                      <a:r>
                        <a:rPr lang="en-US" sz="1100" u="none" strike="noStrike" dirty="0">
                          <a:effectLst/>
                        </a:rPr>
                        <a:t>Closeout Item</a:t>
                      </a:r>
                      <a:endParaRPr lang="en-US" sz="1100" b="1" i="0" u="none" strike="noStrike" dirty="0">
                        <a:solidFill>
                          <a:srgbClr val="000000"/>
                        </a:solidFill>
                        <a:effectLst/>
                        <a:latin typeface="Calibri" panose="020F0502020204030204" pitchFamily="34" charset="0"/>
                      </a:endParaRPr>
                    </a:p>
                  </a:txBody>
                  <a:tcPr marL="0" marR="0" marT="0"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100" b="1" u="none" strike="noStrike" kern="1200" dirty="0">
                          <a:solidFill>
                            <a:schemeClr val="lt1"/>
                          </a:solidFill>
                          <a:effectLst/>
                          <a:latin typeface="+mn-lt"/>
                          <a:ea typeface="+mn-ea"/>
                          <a:cs typeface="+mn-cs"/>
                        </a:rPr>
                        <a:t>Status</a:t>
                      </a:r>
                    </a:p>
                  </a:txBody>
                  <a:tcPr anchor="ctr"/>
                </a:tc>
                <a:tc>
                  <a:txBody>
                    <a:bodyPr/>
                    <a:lstStyle/>
                    <a:p>
                      <a:pPr marL="0" algn="ctr" defTabSz="457200" rtl="0" eaLnBrk="1" fontAlgn="ctr" latinLnBrk="0" hangingPunct="1"/>
                      <a:r>
                        <a:rPr lang="en-US" sz="1100" b="1" u="none" strike="noStrike" kern="1200" dirty="0">
                          <a:solidFill>
                            <a:schemeClr val="lt1"/>
                          </a:solidFill>
                          <a:effectLst/>
                          <a:latin typeface="+mn-lt"/>
                          <a:ea typeface="+mn-ea"/>
                          <a:cs typeface="+mn-cs"/>
                        </a:rPr>
                        <a:t>Comment</a:t>
                      </a:r>
                    </a:p>
                  </a:txBody>
                  <a:tcPr marL="0" marR="0" marT="0" marB="0" anchor="ctr"/>
                </a:tc>
                <a:extLst>
                  <a:ext uri="{0D108BD9-81ED-4DB2-BD59-A6C34878D82A}">
                    <a16:rowId xmlns:a16="http://schemas.microsoft.com/office/drawing/2014/main" val="2635844032"/>
                  </a:ext>
                </a:extLst>
              </a:tr>
              <a:tr h="61151">
                <a:tc>
                  <a:txBody>
                    <a:bodyPr/>
                    <a:lstStyle/>
                    <a:p>
                      <a:pPr algn="l" fontAlgn="b"/>
                      <a:r>
                        <a:rPr lang="en-US" sz="1000" b="0" i="0" u="none" strike="noStrike" dirty="0">
                          <a:solidFill>
                            <a:srgbClr val="000000"/>
                          </a:solidFill>
                          <a:effectLst/>
                          <a:latin typeface="Calibri" panose="020F0502020204030204" pitchFamily="34" charset="0"/>
                        </a:rPr>
                        <a:t>WBS deliverables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19793980"/>
                  </a:ext>
                </a:extLst>
              </a:tr>
              <a:tr h="61151">
                <a:tc>
                  <a:txBody>
                    <a:bodyPr/>
                    <a:lstStyle/>
                    <a:p>
                      <a:pPr algn="l" fontAlgn="b"/>
                      <a:r>
                        <a:rPr lang="en-US" sz="1000" b="0" i="0" u="none" strike="noStrike" dirty="0">
                          <a:solidFill>
                            <a:srgbClr val="000000"/>
                          </a:solidFill>
                          <a:effectLst/>
                          <a:latin typeface="Calibri" panose="020F0502020204030204" pitchFamily="34" charset="0"/>
                        </a:rPr>
                        <a:t>Acceptance package</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000" b="0" i="0" u="none" strike="noStrike" dirty="0">
                          <a:solidFill>
                            <a:srgbClr val="000000"/>
                          </a:solidFill>
                          <a:effectLst/>
                          <a:latin typeface="Calibri" panose="020F0502020204030204" pitchFamily="34" charset="0"/>
                        </a:rPr>
                        <a:t>In progress</a:t>
                      </a:r>
                    </a:p>
                  </a:txBody>
                  <a:tcPr marL="0" marR="0" marT="0" marB="0" anchor="b"/>
                </a:tc>
                <a:extLst>
                  <a:ext uri="{0D108BD9-81ED-4DB2-BD59-A6C34878D82A}">
                    <a16:rowId xmlns:a16="http://schemas.microsoft.com/office/drawing/2014/main" val="1337133510"/>
                  </a:ext>
                </a:extLst>
              </a:tr>
              <a:tr h="91727">
                <a:tc>
                  <a:txBody>
                    <a:bodyPr/>
                    <a:lstStyle/>
                    <a:p>
                      <a:pPr algn="l" fontAlgn="b"/>
                      <a:r>
                        <a:rPr lang="en-US" sz="1000" b="0" i="0" u="none" strike="noStrike" dirty="0">
                          <a:solidFill>
                            <a:srgbClr val="000000"/>
                          </a:solidFill>
                          <a:effectLst/>
                          <a:latin typeface="Calibri" panose="020F0502020204030204" pitchFamily="34" charset="0"/>
                        </a:rPr>
                        <a:t>Closure of Non-Conformances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In progress</a:t>
                      </a:r>
                    </a:p>
                  </a:txBody>
                  <a:tcPr marL="0" marR="0" marT="0" marB="0" anchor="b"/>
                </a:tc>
                <a:extLst>
                  <a:ext uri="{0D108BD9-81ED-4DB2-BD59-A6C34878D82A}">
                    <a16:rowId xmlns:a16="http://schemas.microsoft.com/office/drawing/2014/main" val="2362316621"/>
                  </a:ext>
                </a:extLst>
              </a:tr>
              <a:tr h="91727">
                <a:tc>
                  <a:txBody>
                    <a:bodyPr/>
                    <a:lstStyle/>
                    <a:p>
                      <a:pPr algn="l" fontAlgn="b"/>
                      <a:r>
                        <a:rPr lang="en-US" sz="1000" b="0" i="0" u="none" strike="noStrike" dirty="0">
                          <a:solidFill>
                            <a:srgbClr val="000000"/>
                          </a:solidFill>
                          <a:effectLst/>
                          <a:latin typeface="Calibri" panose="020F0502020204030204" pitchFamily="34" charset="0"/>
                        </a:rPr>
                        <a:t>Closure of Action Items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In progress. 87 out of 90 closed</a:t>
                      </a:r>
                    </a:p>
                  </a:txBody>
                  <a:tcPr marL="0" marR="0" marT="0" marB="0" anchor="b"/>
                </a:tc>
                <a:extLst>
                  <a:ext uri="{0D108BD9-81ED-4DB2-BD59-A6C34878D82A}">
                    <a16:rowId xmlns:a16="http://schemas.microsoft.com/office/drawing/2014/main" val="125864018"/>
                  </a:ext>
                </a:extLst>
              </a:tr>
              <a:tr h="91727">
                <a:tc>
                  <a:txBody>
                    <a:bodyPr/>
                    <a:lstStyle/>
                    <a:p>
                      <a:pPr algn="l" fontAlgn="b"/>
                      <a:r>
                        <a:rPr lang="en-US" sz="1000" b="0" i="0" u="none" strike="noStrike" dirty="0">
                          <a:solidFill>
                            <a:srgbClr val="000000"/>
                          </a:solidFill>
                          <a:effectLst/>
                          <a:latin typeface="Calibri" panose="020F0502020204030204" pitchFamily="34" charset="0"/>
                        </a:rPr>
                        <a:t>Transfer Risks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In progress</a:t>
                      </a:r>
                    </a:p>
                  </a:txBody>
                  <a:tcPr marL="0" marR="0" marT="0" marB="0" anchor="b"/>
                </a:tc>
                <a:extLst>
                  <a:ext uri="{0D108BD9-81ED-4DB2-BD59-A6C34878D82A}">
                    <a16:rowId xmlns:a16="http://schemas.microsoft.com/office/drawing/2014/main" val="751625845"/>
                  </a:ext>
                </a:extLst>
              </a:tr>
              <a:tr h="91727">
                <a:tc>
                  <a:txBody>
                    <a:bodyPr/>
                    <a:lstStyle/>
                    <a:p>
                      <a:pPr algn="l" fontAlgn="b"/>
                      <a:r>
                        <a:rPr lang="en-US" sz="1000" b="0" i="0" u="none" strike="noStrike" dirty="0">
                          <a:solidFill>
                            <a:srgbClr val="000000"/>
                          </a:solidFill>
                          <a:effectLst/>
                          <a:latin typeface="Calibri" panose="020F0502020204030204" pitchFamily="34" charset="0"/>
                        </a:rPr>
                        <a:t>Lesson’s learned</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See LCA-17337</a:t>
                      </a:r>
                    </a:p>
                  </a:txBody>
                  <a:tcPr marL="0" marR="0" marT="0" marB="0" anchor="b"/>
                </a:tc>
                <a:extLst>
                  <a:ext uri="{0D108BD9-81ED-4DB2-BD59-A6C34878D82A}">
                    <a16:rowId xmlns:a16="http://schemas.microsoft.com/office/drawing/2014/main" val="160775487"/>
                  </a:ext>
                </a:extLst>
              </a:tr>
              <a:tr h="91727">
                <a:tc>
                  <a:txBody>
                    <a:bodyPr/>
                    <a:lstStyle/>
                    <a:p>
                      <a:pPr algn="l" fontAlgn="b"/>
                      <a:r>
                        <a:rPr lang="en-US" sz="1000" b="0" i="0" u="none" strike="noStrike" dirty="0">
                          <a:solidFill>
                            <a:srgbClr val="000000"/>
                          </a:solidFill>
                          <a:effectLst/>
                          <a:latin typeface="Calibri" panose="020F0502020204030204" pitchFamily="34" charset="0"/>
                        </a:rPr>
                        <a:t>Drawings and documents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In progress</a:t>
                      </a:r>
                    </a:p>
                  </a:txBody>
                  <a:tcPr marL="0" marR="0" marT="0" marB="0" anchor="b"/>
                </a:tc>
                <a:extLst>
                  <a:ext uri="{0D108BD9-81ED-4DB2-BD59-A6C34878D82A}">
                    <a16:rowId xmlns:a16="http://schemas.microsoft.com/office/drawing/2014/main" val="1467432639"/>
                  </a:ext>
                </a:extLst>
              </a:tr>
              <a:tr h="91727">
                <a:tc>
                  <a:txBody>
                    <a:bodyPr/>
                    <a:lstStyle/>
                    <a:p>
                      <a:pPr algn="l" fontAlgn="b"/>
                      <a:r>
                        <a:rPr lang="en-US" sz="1000" b="0" i="0" u="none" strike="noStrike" dirty="0">
                          <a:solidFill>
                            <a:srgbClr val="000000"/>
                          </a:solidFill>
                          <a:effectLst/>
                          <a:latin typeface="Calibri" panose="020F0502020204030204" pitchFamily="34" charset="0"/>
                        </a:rPr>
                        <a:t>Close control accounts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2 out of 5 closed</a:t>
                      </a:r>
                    </a:p>
                  </a:txBody>
                  <a:tcPr marL="0" marR="0" marT="0" marB="0" anchor="b"/>
                </a:tc>
                <a:extLst>
                  <a:ext uri="{0D108BD9-81ED-4DB2-BD59-A6C34878D82A}">
                    <a16:rowId xmlns:a16="http://schemas.microsoft.com/office/drawing/2014/main" val="3166186511"/>
                  </a:ext>
                </a:extLst>
              </a:tr>
              <a:tr h="91727">
                <a:tc>
                  <a:txBody>
                    <a:bodyPr/>
                    <a:lstStyle/>
                    <a:p>
                      <a:pPr algn="l" fontAlgn="b"/>
                      <a:r>
                        <a:rPr lang="en-US" sz="1000" b="0" i="0" u="none" strike="noStrike" dirty="0">
                          <a:solidFill>
                            <a:srgbClr val="000000"/>
                          </a:solidFill>
                          <a:effectLst/>
                          <a:latin typeface="Calibri" panose="020F0502020204030204" pitchFamily="34" charset="0"/>
                        </a:rPr>
                        <a:t>Close corrective actions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54202650"/>
                  </a:ext>
                </a:extLst>
              </a:tr>
              <a:tr h="91727">
                <a:tc>
                  <a:txBody>
                    <a:bodyPr/>
                    <a:lstStyle/>
                    <a:p>
                      <a:pPr algn="l" fontAlgn="b"/>
                      <a:r>
                        <a:rPr lang="en-US" sz="1000" b="0" i="0" u="none" strike="noStrike" dirty="0">
                          <a:solidFill>
                            <a:srgbClr val="000000"/>
                          </a:solidFill>
                          <a:effectLst/>
                          <a:latin typeface="Calibri" panose="020F0502020204030204" pitchFamily="34" charset="0"/>
                        </a:rPr>
                        <a:t>Final Design report</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Review needed for updates</a:t>
                      </a:r>
                    </a:p>
                  </a:txBody>
                  <a:tcPr marL="0" marR="0" marT="0" marB="0" anchor="b"/>
                </a:tc>
                <a:extLst>
                  <a:ext uri="{0D108BD9-81ED-4DB2-BD59-A6C34878D82A}">
                    <a16:rowId xmlns:a16="http://schemas.microsoft.com/office/drawing/2014/main" val="373781715"/>
                  </a:ext>
                </a:extLst>
              </a:tr>
            </a:tbl>
          </a:graphicData>
        </a:graphic>
      </p:graphicFrame>
    </p:spTree>
    <p:extLst>
      <p:ext uri="{BB962C8B-B14F-4D97-AF65-F5344CB8AC3E}">
        <p14:creationId xmlns:p14="http://schemas.microsoft.com/office/powerpoint/2010/main" val="3744854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56691A7-397B-4EEA-8480-7E122C8C3136}"/>
              </a:ext>
            </a:extLst>
          </p:cNvPr>
          <p:cNvSpPr>
            <a:spLocks noGrp="1"/>
          </p:cNvSpPr>
          <p:nvPr>
            <p:ph type="body" idx="1"/>
          </p:nvPr>
        </p:nvSpPr>
        <p:spPr>
          <a:xfrm>
            <a:off x="261401" y="817558"/>
            <a:ext cx="4648200" cy="3582992"/>
          </a:xfrm>
        </p:spPr>
        <p:txBody>
          <a:bodyPr>
            <a:normAutofit fontScale="92500" lnSpcReduction="20000"/>
          </a:bodyPr>
          <a:lstStyle/>
          <a:p>
            <a:pPr marL="257175" indent="-257175">
              <a:buFont typeface="Arial" panose="020B0604020202020204" pitchFamily="34" charset="0"/>
              <a:buChar char="•"/>
            </a:pPr>
            <a:r>
              <a:rPr lang="en-US" sz="1800" dirty="0"/>
              <a:t>Recent accomplishments</a:t>
            </a:r>
          </a:p>
          <a:p>
            <a:pPr marL="657225" lvl="1" indent="-257175">
              <a:buFont typeface="Arial" panose="020B0604020202020204" pitchFamily="34" charset="0"/>
              <a:buChar char="•"/>
            </a:pPr>
            <a:r>
              <a:rPr lang="en-US" sz="1600" dirty="0"/>
              <a:t>L1-L2 completed. Acceptance review performed 7/22/2019, delivery expected 8/13/2019.</a:t>
            </a:r>
          </a:p>
          <a:p>
            <a:pPr marL="657225" lvl="1" indent="-257175">
              <a:buFont typeface="Arial" panose="020B0604020202020204" pitchFamily="34" charset="0"/>
              <a:buChar char="•"/>
            </a:pPr>
            <a:r>
              <a:rPr lang="en-US" sz="1600" dirty="0"/>
              <a:t>L3 assembly and test complete. Acceptance review conducted 7/29/2019</a:t>
            </a:r>
          </a:p>
          <a:p>
            <a:pPr marL="657225" lvl="1" indent="-257175">
              <a:buFont typeface="Arial" panose="020B0604020202020204" pitchFamily="34" charset="0"/>
              <a:buChar char="•"/>
            </a:pPr>
            <a:r>
              <a:rPr lang="en-US" sz="1600" dirty="0"/>
              <a:t>Coating R&amp;D effort completed. R-band production filter coated</a:t>
            </a:r>
          </a:p>
          <a:p>
            <a:pPr marL="257175" indent="-257175">
              <a:buFont typeface="Arial" panose="020B0604020202020204" pitchFamily="34" charset="0"/>
              <a:buChar char="•"/>
            </a:pPr>
            <a:r>
              <a:rPr lang="en-US" sz="1800" dirty="0"/>
              <a:t>Upcoming work</a:t>
            </a:r>
          </a:p>
          <a:p>
            <a:pPr marL="657225" lvl="1" indent="-257175">
              <a:buFont typeface="Arial" panose="020B0604020202020204" pitchFamily="34" charset="0"/>
              <a:buChar char="•"/>
            </a:pPr>
            <a:r>
              <a:rPr lang="en-US" sz="1600" dirty="0"/>
              <a:t>Resolve L1 cover residual issue</a:t>
            </a:r>
          </a:p>
          <a:p>
            <a:pPr marL="657225" lvl="1" indent="-257175">
              <a:buFont typeface="Arial" panose="020B0604020202020204" pitchFamily="34" charset="0"/>
              <a:buChar char="•"/>
            </a:pPr>
            <a:r>
              <a:rPr lang="en-US" sz="1600" dirty="0"/>
              <a:t>Closeout L1-L2 and L3 scope of work</a:t>
            </a:r>
          </a:p>
          <a:p>
            <a:pPr marL="657225" lvl="1" indent="-257175">
              <a:buFont typeface="Arial" panose="020B0604020202020204" pitchFamily="34" charset="0"/>
              <a:buChar char="•"/>
            </a:pPr>
            <a:r>
              <a:rPr lang="en-US" sz="1600" dirty="0"/>
              <a:t>Complete assembly and coating of the filters</a:t>
            </a:r>
          </a:p>
          <a:p>
            <a:pPr marL="257175" indent="-257175">
              <a:buFont typeface="Arial" panose="020B0604020202020204" pitchFamily="34" charset="0"/>
              <a:buChar char="•"/>
            </a:pPr>
            <a:r>
              <a:rPr lang="en-US" sz="1800" dirty="0"/>
              <a:t>Remaining Issues</a:t>
            </a:r>
          </a:p>
          <a:p>
            <a:pPr marL="657225" lvl="1" indent="-257175">
              <a:buFont typeface="Arial" panose="020B0604020202020204" pitchFamily="34" charset="0"/>
              <a:buChar char="•"/>
            </a:pPr>
            <a:r>
              <a:rPr lang="en-US" sz="1600" dirty="0"/>
              <a:t>Filter coating is still a risk until completed</a:t>
            </a:r>
          </a:p>
          <a:p>
            <a:pPr marL="657225" lvl="1" indent="-257175">
              <a:buFont typeface="Arial" panose="020B0604020202020204" pitchFamily="34" charset="0"/>
              <a:buChar char="•"/>
            </a:pPr>
            <a:r>
              <a:rPr lang="en-US" sz="1600" dirty="0"/>
              <a:t>Filter coating performance measurement on full size part is still a challenge</a:t>
            </a:r>
          </a:p>
          <a:p>
            <a:pPr marL="257175" indent="-257175">
              <a:buFont typeface="Arial" panose="020B0604020202020204" pitchFamily="34" charset="0"/>
              <a:buChar char="•"/>
            </a:pPr>
            <a:endParaRPr lang="en-US" sz="1800" dirty="0"/>
          </a:p>
        </p:txBody>
      </p:sp>
      <p:sp>
        <p:nvSpPr>
          <p:cNvPr id="3" name="Title 2">
            <a:extLst>
              <a:ext uri="{FF2B5EF4-FFF2-40B4-BE49-F238E27FC236}">
                <a16:creationId xmlns:a16="http://schemas.microsoft.com/office/drawing/2014/main" id="{24F1A9CE-1347-4D5C-B45C-0B01414D204E}"/>
              </a:ext>
            </a:extLst>
          </p:cNvPr>
          <p:cNvSpPr>
            <a:spLocks noGrp="1"/>
          </p:cNvSpPr>
          <p:nvPr>
            <p:ph type="title"/>
          </p:nvPr>
        </p:nvSpPr>
        <p:spPr/>
        <p:txBody>
          <a:bodyPr/>
          <a:lstStyle/>
          <a:p>
            <a:r>
              <a:rPr lang="en-US" dirty="0"/>
              <a:t>Optics status</a:t>
            </a:r>
          </a:p>
        </p:txBody>
      </p:sp>
      <p:pic>
        <p:nvPicPr>
          <p:cNvPr id="6" name="Picture 5">
            <a:extLst>
              <a:ext uri="{FF2B5EF4-FFF2-40B4-BE49-F238E27FC236}">
                <a16:creationId xmlns:a16="http://schemas.microsoft.com/office/drawing/2014/main" id="{7ED669CE-ABB1-48A2-A40D-F7746FDA9D8C}"/>
              </a:ext>
            </a:extLst>
          </p:cNvPr>
          <p:cNvPicPr/>
          <p:nvPr/>
        </p:nvPicPr>
        <p:blipFill rotWithShape="1">
          <a:blip r:embed="rId2">
            <a:extLst>
              <a:ext uri="{28A0092B-C50C-407E-A947-70E740481C1C}">
                <a14:useLocalDpi xmlns:a14="http://schemas.microsoft.com/office/drawing/2010/main" val="0"/>
              </a:ext>
            </a:extLst>
          </a:blip>
          <a:srcRect l="5107" t="2257" r="3463" b="2250"/>
          <a:stretch/>
        </p:blipFill>
        <p:spPr>
          <a:xfrm>
            <a:off x="5855380" y="718121"/>
            <a:ext cx="2514600" cy="196833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B41CB49-8341-4676-BFE4-2F5A88D7FAD0}"/>
              </a:ext>
            </a:extLst>
          </p:cNvPr>
          <p:cNvPicPr/>
          <p:nvPr/>
        </p:nvPicPr>
        <p:blipFill>
          <a:blip r:embed="rId3">
            <a:extLst>
              <a:ext uri="{28A0092B-C50C-407E-A947-70E740481C1C}">
                <a14:useLocalDpi xmlns:a14="http://schemas.microsoft.com/office/drawing/2010/main" val="0"/>
              </a:ext>
            </a:extLst>
          </a:blip>
          <a:stretch>
            <a:fillRect/>
          </a:stretch>
        </p:blipFill>
        <p:spPr>
          <a:xfrm>
            <a:off x="6356975" y="2625590"/>
            <a:ext cx="2719388" cy="185832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E70F038-1D28-47E0-AF65-778BEB733AE4}"/>
              </a:ext>
            </a:extLst>
          </p:cNvPr>
          <p:cNvSpPr txBox="1"/>
          <p:nvPr/>
        </p:nvSpPr>
        <p:spPr>
          <a:xfrm>
            <a:off x="5855380" y="707118"/>
            <a:ext cx="2643672" cy="307777"/>
          </a:xfrm>
          <a:prstGeom prst="rect">
            <a:avLst/>
          </a:prstGeom>
          <a:noFill/>
        </p:spPr>
        <p:txBody>
          <a:bodyPr wrap="square" rtlCol="0">
            <a:spAutoFit/>
          </a:bodyPr>
          <a:lstStyle>
            <a:defPPr>
              <a:defRPr lang="en-US"/>
            </a:defPPr>
            <a:lvl1pPr>
              <a:defRPr sz="1400" b="1">
                <a:ln w="3175">
                  <a:solidFill>
                    <a:schemeClr val="bg1"/>
                  </a:solidFill>
                </a:ln>
              </a:defRPr>
            </a:lvl1pPr>
          </a:lstStyle>
          <a:p>
            <a:r>
              <a:rPr lang="en-US" dirty="0"/>
              <a:t>L1-L2 assembly during inspection</a:t>
            </a:r>
          </a:p>
        </p:txBody>
      </p:sp>
      <p:sp>
        <p:nvSpPr>
          <p:cNvPr id="9" name="TextBox 8">
            <a:extLst>
              <a:ext uri="{FF2B5EF4-FFF2-40B4-BE49-F238E27FC236}">
                <a16:creationId xmlns:a16="http://schemas.microsoft.com/office/drawing/2014/main" id="{85642222-8A0D-48D6-901F-0BB5225E6E61}"/>
              </a:ext>
            </a:extLst>
          </p:cNvPr>
          <p:cNvSpPr txBox="1"/>
          <p:nvPr/>
        </p:nvSpPr>
        <p:spPr>
          <a:xfrm>
            <a:off x="6322322" y="2606462"/>
            <a:ext cx="2754041" cy="523220"/>
          </a:xfrm>
          <a:prstGeom prst="rect">
            <a:avLst/>
          </a:prstGeom>
          <a:noFill/>
        </p:spPr>
        <p:txBody>
          <a:bodyPr wrap="square" rtlCol="0">
            <a:spAutoFit/>
          </a:bodyPr>
          <a:lstStyle>
            <a:defPPr>
              <a:defRPr lang="en-US"/>
            </a:defPPr>
            <a:lvl1pPr>
              <a:defRPr sz="1400" b="1">
                <a:ln w="3175">
                  <a:solidFill>
                    <a:schemeClr val="bg1"/>
                  </a:solidFill>
                </a:ln>
              </a:defRPr>
            </a:lvl1pPr>
          </a:lstStyle>
          <a:p>
            <a:pPr algn="r"/>
            <a:r>
              <a:rPr lang="en-US" dirty="0"/>
              <a:t>Team in front of r-band coating chamber</a:t>
            </a:r>
          </a:p>
        </p:txBody>
      </p:sp>
      <p:sp>
        <p:nvSpPr>
          <p:cNvPr id="10" name="Rectangle: Rounded Corners 9">
            <a:extLst>
              <a:ext uri="{FF2B5EF4-FFF2-40B4-BE49-F238E27FC236}">
                <a16:creationId xmlns:a16="http://schemas.microsoft.com/office/drawing/2014/main" id="{1F055EC5-B042-4B4D-88C0-56F50335F965}"/>
              </a:ext>
            </a:extLst>
          </p:cNvPr>
          <p:cNvSpPr/>
          <p:nvPr/>
        </p:nvSpPr>
        <p:spPr>
          <a:xfrm>
            <a:off x="4844559" y="2062553"/>
            <a:ext cx="1447800" cy="697798"/>
          </a:xfrm>
          <a:prstGeom prst="roundRect">
            <a:avLst/>
          </a:prstGeom>
          <a:ln w="38100"/>
        </p:spPr>
        <p:style>
          <a:lnRef idx="1">
            <a:schemeClr val="accent3"/>
          </a:lnRef>
          <a:fillRef idx="2">
            <a:schemeClr val="accent3"/>
          </a:fillRef>
          <a:effectRef idx="1">
            <a:schemeClr val="accent3"/>
          </a:effectRef>
          <a:fontRef idx="minor">
            <a:schemeClr val="dk1"/>
          </a:fontRef>
        </p:style>
        <p:txBody>
          <a:bodyPr lIns="45720" rIns="45720" rtlCol="0" anchor="ctr"/>
          <a:lstStyle/>
          <a:p>
            <a:pPr algn="ctr"/>
            <a:r>
              <a:rPr lang="en-US" sz="1400" b="1" dirty="0">
                <a:solidFill>
                  <a:schemeClr val="accent3">
                    <a:lumMod val="75000"/>
                  </a:schemeClr>
                </a:solidFill>
              </a:rPr>
              <a:t>See Camera Optics Breakout talk (Wolfe)</a:t>
            </a:r>
          </a:p>
        </p:txBody>
      </p:sp>
      <p:pic>
        <p:nvPicPr>
          <p:cNvPr id="4" name="Picture 3" descr="A picture containing indoor, sitting, object&#10;&#10;Description automatically generated">
            <a:extLst>
              <a:ext uri="{FF2B5EF4-FFF2-40B4-BE49-F238E27FC236}">
                <a16:creationId xmlns:a16="http://schemas.microsoft.com/office/drawing/2014/main" id="{D3CACB86-CC33-4B43-81CA-D6FA53D768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2952750"/>
            <a:ext cx="2266950" cy="170021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60EAD85D-DA2C-4856-938E-92AE9F7448B3}"/>
              </a:ext>
            </a:extLst>
          </p:cNvPr>
          <p:cNvSpPr txBox="1"/>
          <p:nvPr/>
        </p:nvSpPr>
        <p:spPr>
          <a:xfrm>
            <a:off x="4836087" y="2903182"/>
            <a:ext cx="2266950" cy="523220"/>
          </a:xfrm>
          <a:prstGeom prst="rect">
            <a:avLst/>
          </a:prstGeom>
          <a:noFill/>
        </p:spPr>
        <p:txBody>
          <a:bodyPr wrap="square" rtlCol="0">
            <a:spAutoFit/>
          </a:bodyPr>
          <a:lstStyle>
            <a:defPPr>
              <a:defRPr lang="en-US"/>
            </a:defPPr>
            <a:lvl1pPr>
              <a:defRPr sz="1400" b="1">
                <a:ln w="3175">
                  <a:solidFill>
                    <a:schemeClr val="bg1"/>
                  </a:solidFill>
                </a:ln>
              </a:defRPr>
            </a:lvl1pPr>
          </a:lstStyle>
          <a:p>
            <a:r>
              <a:rPr lang="en-US" dirty="0"/>
              <a:t>i-band filter in its mount prior to coating</a:t>
            </a:r>
          </a:p>
        </p:txBody>
      </p:sp>
    </p:spTree>
    <p:extLst>
      <p:ext uri="{BB962C8B-B14F-4D97-AF65-F5344CB8AC3E}">
        <p14:creationId xmlns:p14="http://schemas.microsoft.com/office/powerpoint/2010/main" val="3141809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3C212F-E40F-40F2-9D23-BEB4B90022AD}"/>
              </a:ext>
            </a:extLst>
          </p:cNvPr>
          <p:cNvSpPr>
            <a:spLocks noGrp="1"/>
          </p:cNvSpPr>
          <p:nvPr>
            <p:ph type="body" idx="1"/>
          </p:nvPr>
        </p:nvSpPr>
        <p:spPr>
          <a:xfrm>
            <a:off x="135355" y="760810"/>
            <a:ext cx="4309541" cy="3982640"/>
          </a:xfrm>
        </p:spPr>
        <p:txBody>
          <a:bodyPr/>
          <a:lstStyle/>
          <a:p>
            <a:pPr marL="257175" indent="-257175">
              <a:buFont typeface="Arial" panose="020B0604020202020204" pitchFamily="34" charset="0"/>
              <a:buChar char="•"/>
            </a:pPr>
            <a:r>
              <a:rPr lang="en-US" sz="1400" dirty="0"/>
              <a:t>Recent accomplishments</a:t>
            </a:r>
          </a:p>
          <a:p>
            <a:pPr marL="657225" lvl="1" indent="-257175">
              <a:buFont typeface="Arial" panose="020B0604020202020204" pitchFamily="34" charset="0"/>
              <a:buChar char="•"/>
            </a:pPr>
            <a:r>
              <a:rPr lang="en-US" sz="1200" dirty="0"/>
              <a:t>Camera back-flange delivered to filter exchange team</a:t>
            </a:r>
          </a:p>
          <a:p>
            <a:pPr marL="657225" lvl="1" indent="-257175">
              <a:buFont typeface="Arial" panose="020B0604020202020204" pitchFamily="34" charset="0"/>
              <a:buChar char="•"/>
            </a:pPr>
            <a:r>
              <a:rPr lang="en-US" sz="1200" dirty="0"/>
              <a:t>Camera Body housing and purge system complete</a:t>
            </a:r>
          </a:p>
          <a:p>
            <a:pPr marL="657225" lvl="1" indent="-257175">
              <a:buFont typeface="Arial" panose="020B0604020202020204" pitchFamily="34" charset="0"/>
              <a:buChar char="•"/>
            </a:pPr>
            <a:r>
              <a:rPr lang="en-US" sz="1200" dirty="0"/>
              <a:t>Shutter prototype testing complete</a:t>
            </a:r>
          </a:p>
          <a:p>
            <a:pPr marL="657225" lvl="1" indent="-257175">
              <a:buFont typeface="Arial" panose="020B0604020202020204" pitchFamily="34" charset="0"/>
              <a:buChar char="•"/>
            </a:pPr>
            <a:r>
              <a:rPr lang="en-US" sz="1200" dirty="0"/>
              <a:t>Shutter assembly started (all hardware is in hand)</a:t>
            </a:r>
          </a:p>
          <a:p>
            <a:pPr marL="257175" indent="-257175">
              <a:buFont typeface="Arial" panose="020B0604020202020204" pitchFamily="34" charset="0"/>
              <a:buChar char="•"/>
            </a:pPr>
            <a:r>
              <a:rPr lang="en-US" sz="1400" dirty="0"/>
              <a:t>Remaining work</a:t>
            </a:r>
          </a:p>
          <a:p>
            <a:pPr marL="657225" lvl="1" indent="-257175">
              <a:buFont typeface="Arial" panose="020B0604020202020204" pitchFamily="34" charset="0"/>
              <a:buChar char="•"/>
            </a:pPr>
            <a:r>
              <a:rPr lang="en-US" sz="1200" dirty="0"/>
              <a:t>Complete fabrication and test of the two shutters and the insertion fixture</a:t>
            </a:r>
          </a:p>
          <a:p>
            <a:pPr marL="657225" lvl="1" indent="-257175">
              <a:buFont typeface="Arial" panose="020B0604020202020204" pitchFamily="34" charset="0"/>
              <a:buChar char="•"/>
            </a:pPr>
            <a:r>
              <a:rPr lang="en-US" sz="1200" dirty="0"/>
              <a:t>Complete acceptance of the camera Body system</a:t>
            </a:r>
          </a:p>
          <a:p>
            <a:endParaRPr lang="en-US" sz="1800" dirty="0"/>
          </a:p>
        </p:txBody>
      </p:sp>
      <p:sp>
        <p:nvSpPr>
          <p:cNvPr id="2" name="Title 1">
            <a:extLst>
              <a:ext uri="{FF2B5EF4-FFF2-40B4-BE49-F238E27FC236}">
                <a16:creationId xmlns:a16="http://schemas.microsoft.com/office/drawing/2014/main" id="{5AAAF5A8-2D66-4C6F-850E-7A41AD00B14D}"/>
              </a:ext>
            </a:extLst>
          </p:cNvPr>
          <p:cNvSpPr>
            <a:spLocks noGrp="1"/>
          </p:cNvSpPr>
          <p:nvPr>
            <p:ph type="title"/>
          </p:nvPr>
        </p:nvSpPr>
        <p:spPr/>
        <p:txBody>
          <a:bodyPr/>
          <a:lstStyle/>
          <a:p>
            <a:r>
              <a:rPr lang="en-US" dirty="0"/>
              <a:t>Camera Body and Shutter progress</a:t>
            </a:r>
          </a:p>
        </p:txBody>
      </p:sp>
      <p:sp>
        <p:nvSpPr>
          <p:cNvPr id="10" name="Rectangle: Rounded Corners 9">
            <a:extLst>
              <a:ext uri="{FF2B5EF4-FFF2-40B4-BE49-F238E27FC236}">
                <a16:creationId xmlns:a16="http://schemas.microsoft.com/office/drawing/2014/main" id="{85BB073C-6603-477F-9331-7D5E7FC4AC74}"/>
              </a:ext>
            </a:extLst>
          </p:cNvPr>
          <p:cNvSpPr/>
          <p:nvPr/>
        </p:nvSpPr>
        <p:spPr>
          <a:xfrm>
            <a:off x="609600" y="3562350"/>
            <a:ext cx="1981200" cy="697798"/>
          </a:xfrm>
          <a:prstGeom prst="roundRect">
            <a:avLst/>
          </a:prstGeom>
          <a:ln w="38100"/>
        </p:spPr>
        <p:style>
          <a:lnRef idx="1">
            <a:schemeClr val="accent3"/>
          </a:lnRef>
          <a:fillRef idx="2">
            <a:schemeClr val="accent3"/>
          </a:fillRef>
          <a:effectRef idx="1">
            <a:schemeClr val="accent3"/>
          </a:effectRef>
          <a:fontRef idx="minor">
            <a:schemeClr val="dk1"/>
          </a:fontRef>
        </p:style>
        <p:txBody>
          <a:bodyPr lIns="45720" rIns="45720" rtlCol="0" anchor="ctr"/>
          <a:lstStyle/>
          <a:p>
            <a:pPr algn="ctr"/>
            <a:r>
              <a:rPr lang="en-US" sz="1400" b="1" dirty="0">
                <a:solidFill>
                  <a:schemeClr val="accent3">
                    <a:lumMod val="75000"/>
                  </a:schemeClr>
                </a:solidFill>
              </a:rPr>
              <a:t>See Camera Body &amp; Shutter Breakout talk (Oriunno)</a:t>
            </a:r>
          </a:p>
        </p:txBody>
      </p:sp>
      <p:pic>
        <p:nvPicPr>
          <p:cNvPr id="11" name="Picture 10">
            <a:extLst>
              <a:ext uri="{FF2B5EF4-FFF2-40B4-BE49-F238E27FC236}">
                <a16:creationId xmlns:a16="http://schemas.microsoft.com/office/drawing/2014/main" id="{715DC6E0-E910-414F-AFE5-D6ACB1A2DC47}"/>
              </a:ext>
            </a:extLst>
          </p:cNvPr>
          <p:cNvPicPr>
            <a:picLocks noChangeAspect="1"/>
          </p:cNvPicPr>
          <p:nvPr/>
        </p:nvPicPr>
        <p:blipFill>
          <a:blip r:embed="rId4"/>
          <a:stretch>
            <a:fillRect/>
          </a:stretch>
        </p:blipFill>
        <p:spPr>
          <a:xfrm>
            <a:off x="6249135" y="706257"/>
            <a:ext cx="2779830" cy="198700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C04A7E8-337E-4757-98B7-F970187DF7FE}"/>
              </a:ext>
            </a:extLst>
          </p:cNvPr>
          <p:cNvSpPr txBox="1"/>
          <p:nvPr/>
        </p:nvSpPr>
        <p:spPr>
          <a:xfrm>
            <a:off x="6210664" y="706256"/>
            <a:ext cx="2120068" cy="300082"/>
          </a:xfrm>
          <a:prstGeom prst="rect">
            <a:avLst/>
          </a:prstGeom>
          <a:noFill/>
        </p:spPr>
        <p:txBody>
          <a:bodyPr wrap="none" rtlCol="0">
            <a:spAutoFit/>
          </a:bodyPr>
          <a:lstStyle/>
          <a:p>
            <a:r>
              <a:rPr lang="en-US" sz="1350" b="1" dirty="0">
                <a:ln w="3175">
                  <a:solidFill>
                    <a:schemeClr val="bg1"/>
                  </a:solidFill>
                </a:ln>
              </a:rPr>
              <a:t>Camera Body Purge system</a:t>
            </a:r>
          </a:p>
        </p:txBody>
      </p:sp>
      <p:pic>
        <p:nvPicPr>
          <p:cNvPr id="13" name="Picture 12">
            <a:extLst>
              <a:ext uri="{FF2B5EF4-FFF2-40B4-BE49-F238E27FC236}">
                <a16:creationId xmlns:a16="http://schemas.microsoft.com/office/drawing/2014/main" id="{62356FA9-171D-44A7-9033-2C672B1BE0DF}"/>
              </a:ext>
            </a:extLst>
          </p:cNvPr>
          <p:cNvPicPr/>
          <p:nvPr/>
        </p:nvPicPr>
        <p:blipFill>
          <a:blip r:embed="rId5">
            <a:extLst>
              <a:ext uri="{28A0092B-C50C-407E-A947-70E740481C1C}">
                <a14:useLocalDpi xmlns:a14="http://schemas.microsoft.com/office/drawing/2010/main" val="0"/>
              </a:ext>
            </a:extLst>
          </a:blip>
          <a:stretch>
            <a:fillRect/>
          </a:stretch>
        </p:blipFill>
        <p:spPr>
          <a:xfrm>
            <a:off x="5943600" y="2419350"/>
            <a:ext cx="2747143" cy="197662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1F9981BE-FDF9-42D3-8F45-95BFE37FB93A}"/>
              </a:ext>
            </a:extLst>
          </p:cNvPr>
          <p:cNvSpPr txBox="1"/>
          <p:nvPr/>
        </p:nvSpPr>
        <p:spPr>
          <a:xfrm>
            <a:off x="5943600" y="2439733"/>
            <a:ext cx="1755032" cy="300082"/>
          </a:xfrm>
          <a:prstGeom prst="rect">
            <a:avLst/>
          </a:prstGeom>
          <a:noFill/>
        </p:spPr>
        <p:txBody>
          <a:bodyPr wrap="none" rtlCol="0">
            <a:spAutoFit/>
          </a:bodyPr>
          <a:lstStyle/>
          <a:p>
            <a:r>
              <a:rPr lang="en-US" sz="1350" b="1" dirty="0">
                <a:ln w="3175">
                  <a:solidFill>
                    <a:schemeClr val="bg1"/>
                  </a:solidFill>
                </a:ln>
              </a:rPr>
              <a:t>Camera Body Housing</a:t>
            </a:r>
          </a:p>
        </p:txBody>
      </p:sp>
      <p:pic>
        <p:nvPicPr>
          <p:cNvPr id="15" name="IMG_5440">
            <a:hlinkClick r:id="" action="ppaction://media"/>
            <a:extLst>
              <a:ext uri="{FF2B5EF4-FFF2-40B4-BE49-F238E27FC236}">
                <a16:creationId xmlns:a16="http://schemas.microsoft.com/office/drawing/2014/main" id="{48F2CD2E-AA19-41C6-88AA-F9417D1FABB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24200" y="2936094"/>
            <a:ext cx="3249314" cy="1827739"/>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6551F043-A872-4D36-9257-009A0FD338CD}"/>
              </a:ext>
            </a:extLst>
          </p:cNvPr>
          <p:cNvSpPr txBox="1"/>
          <p:nvPr/>
        </p:nvSpPr>
        <p:spPr>
          <a:xfrm>
            <a:off x="4465556" y="4483674"/>
            <a:ext cx="1468735" cy="300082"/>
          </a:xfrm>
          <a:prstGeom prst="rect">
            <a:avLst/>
          </a:prstGeom>
          <a:noFill/>
        </p:spPr>
        <p:txBody>
          <a:bodyPr wrap="none" rtlCol="0">
            <a:spAutoFit/>
          </a:bodyPr>
          <a:lstStyle/>
          <a:p>
            <a:r>
              <a:rPr lang="en-US" sz="1350" b="1" dirty="0">
                <a:ln w="3175">
                  <a:solidFill>
                    <a:schemeClr val="bg1"/>
                  </a:solidFill>
                </a:ln>
              </a:rPr>
              <a:t>Shutter prototype</a:t>
            </a:r>
          </a:p>
        </p:txBody>
      </p:sp>
    </p:spTree>
    <p:extLst>
      <p:ext uri="{BB962C8B-B14F-4D97-AF65-F5344CB8AC3E}">
        <p14:creationId xmlns:p14="http://schemas.microsoft.com/office/powerpoint/2010/main" val="309678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Outline</a:t>
            </a:r>
          </a:p>
        </p:txBody>
      </p:sp>
      <p:sp>
        <p:nvSpPr>
          <p:cNvPr id="3" name="Text Placeholder 2"/>
          <p:cNvSpPr>
            <a:spLocks noGrp="1"/>
          </p:cNvSpPr>
          <p:nvPr>
            <p:ph type="body" idx="1"/>
          </p:nvPr>
        </p:nvSpPr>
        <p:spPr/>
        <p:txBody>
          <a:bodyPr/>
          <a:lstStyle/>
          <a:p>
            <a:pPr>
              <a:buFont typeface="Lucida Grande"/>
              <a:buChar char="-"/>
            </a:pPr>
            <a:r>
              <a:rPr lang="en-US" sz="1800" dirty="0"/>
              <a:t>Introduction and Scope</a:t>
            </a:r>
          </a:p>
          <a:p>
            <a:r>
              <a:rPr lang="en-US" sz="1800" dirty="0"/>
              <a:t>Technical Status</a:t>
            </a:r>
          </a:p>
          <a:p>
            <a:pPr lvl="1"/>
            <a:r>
              <a:rPr lang="en-US" sz="1800" dirty="0"/>
              <a:t>Recent progress and achievement</a:t>
            </a:r>
          </a:p>
          <a:p>
            <a:pPr lvl="1"/>
            <a:r>
              <a:rPr lang="en-US" sz="1800" dirty="0"/>
              <a:t>Past issues resolution</a:t>
            </a:r>
          </a:p>
          <a:p>
            <a:pPr lvl="1"/>
            <a:r>
              <a:rPr lang="en-US" sz="1800" dirty="0"/>
              <a:t>Remaining concerns</a:t>
            </a:r>
          </a:p>
          <a:p>
            <a:r>
              <a:rPr lang="en-US" sz="1800" dirty="0"/>
              <a:t>Performance Verification</a:t>
            </a:r>
          </a:p>
          <a:p>
            <a:r>
              <a:rPr lang="en-US" sz="1800" dirty="0"/>
              <a:t>Risk Management and ESH summary</a:t>
            </a:r>
          </a:p>
          <a:p>
            <a:r>
              <a:rPr lang="en-US" sz="1800" dirty="0"/>
              <a:t>Cost and Schedule Status (May 2019 month end)</a:t>
            </a:r>
          </a:p>
          <a:p>
            <a:pPr lvl="1"/>
            <a:r>
              <a:rPr lang="en-US" sz="1800" dirty="0"/>
              <a:t>Past performance</a:t>
            </a:r>
          </a:p>
          <a:p>
            <a:pPr lvl="1"/>
            <a:r>
              <a:rPr lang="en-US" sz="1800" dirty="0"/>
              <a:t>Forecast and estimate to completion</a:t>
            </a:r>
          </a:p>
          <a:p>
            <a:pPr lvl="1"/>
            <a:r>
              <a:rPr lang="en-US" sz="1800" dirty="0"/>
              <a:t>Contingency management</a:t>
            </a:r>
          </a:p>
          <a:p>
            <a:r>
              <a:rPr lang="en-US" sz="1800" dirty="0"/>
              <a:t>Upcoming Milestones and Summary</a:t>
            </a:r>
          </a:p>
        </p:txBody>
      </p:sp>
      <p:sp>
        <p:nvSpPr>
          <p:cNvPr id="19" name="TextBox 18"/>
          <p:cNvSpPr txBox="1"/>
          <p:nvPr/>
        </p:nvSpPr>
        <p:spPr>
          <a:xfrm>
            <a:off x="6057900" y="3771900"/>
            <a:ext cx="1657350" cy="646331"/>
          </a:xfrm>
          <a:prstGeom prst="rect">
            <a:avLst/>
          </a:prstGeom>
          <a:noFill/>
        </p:spPr>
        <p:txBody>
          <a:bodyPr wrap="square" rtlCol="0">
            <a:spAutoFit/>
          </a:bodyPr>
          <a:lstStyle/>
          <a:p>
            <a:pPr algn="ctr"/>
            <a:r>
              <a:rPr lang="en-US" sz="1200" dirty="0">
                <a:solidFill>
                  <a:schemeClr val="bg1"/>
                </a:solidFill>
              </a:rPr>
              <a:t>Message box example for short highlighted messages.</a:t>
            </a:r>
          </a:p>
        </p:txBody>
      </p:sp>
    </p:spTree>
    <p:extLst>
      <p:ext uri="{BB962C8B-B14F-4D97-AF65-F5344CB8AC3E}">
        <p14:creationId xmlns:p14="http://schemas.microsoft.com/office/powerpoint/2010/main" val="4093498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4F2C84-335B-4538-9396-C0726F81D71B}"/>
              </a:ext>
            </a:extLst>
          </p:cNvPr>
          <p:cNvPicPr/>
          <p:nvPr/>
        </p:nvPicPr>
        <p:blipFill rotWithShape="1">
          <a:blip r:embed="rId3">
            <a:extLst>
              <a:ext uri="{28A0092B-C50C-407E-A947-70E740481C1C}">
                <a14:useLocalDpi xmlns:a14="http://schemas.microsoft.com/office/drawing/2010/main" val="0"/>
              </a:ext>
            </a:extLst>
          </a:blip>
          <a:srcRect r="9677"/>
          <a:stretch/>
        </p:blipFill>
        <p:spPr>
          <a:xfrm>
            <a:off x="3877039" y="2322125"/>
            <a:ext cx="3284621" cy="2282529"/>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C7E0E804-F721-4E1C-B49C-5F36D978A9DE}"/>
              </a:ext>
            </a:extLst>
          </p:cNvPr>
          <p:cNvSpPr>
            <a:spLocks noGrp="1"/>
          </p:cNvSpPr>
          <p:nvPr>
            <p:ph type="body" idx="1"/>
          </p:nvPr>
        </p:nvSpPr>
        <p:spPr>
          <a:xfrm>
            <a:off x="39240" y="892413"/>
            <a:ext cx="3772089" cy="3982640"/>
          </a:xfrm>
        </p:spPr>
        <p:txBody>
          <a:bodyPr/>
          <a:lstStyle/>
          <a:p>
            <a:pPr marL="257175" indent="-257175">
              <a:buFont typeface="Arial" panose="020B0604020202020204" pitchFamily="34" charset="0"/>
              <a:buChar char="•"/>
            </a:pPr>
            <a:r>
              <a:rPr lang="en-US" sz="1600" dirty="0"/>
              <a:t>Recent accomplishments</a:t>
            </a:r>
          </a:p>
          <a:p>
            <a:pPr marL="657225" lvl="1" indent="-257175">
              <a:buFont typeface="Arial" panose="020B0604020202020204" pitchFamily="34" charset="0"/>
              <a:buChar char="•"/>
            </a:pPr>
            <a:r>
              <a:rPr lang="en-US" sz="1400" dirty="0"/>
              <a:t>Production carousel, manual loader and auto-changer assembled and testing well advanced</a:t>
            </a:r>
          </a:p>
          <a:p>
            <a:pPr marL="257175" indent="-257175">
              <a:buFont typeface="Arial" panose="020B0604020202020204" pitchFamily="34" charset="0"/>
              <a:buChar char="•"/>
            </a:pPr>
            <a:r>
              <a:rPr lang="en-US" sz="1600" dirty="0"/>
              <a:t>Remaining Issues</a:t>
            </a:r>
          </a:p>
          <a:p>
            <a:pPr marL="657225" lvl="1" indent="-257175">
              <a:buFont typeface="Arial" panose="020B0604020202020204" pitchFamily="34" charset="0"/>
              <a:buChar char="•"/>
            </a:pPr>
            <a:r>
              <a:rPr lang="en-US" sz="1400" dirty="0"/>
              <a:t>Software optimization (currently delaying delivery at SLAC to 11/2019)</a:t>
            </a:r>
          </a:p>
          <a:p>
            <a:pPr marL="657225" lvl="1" indent="-257175">
              <a:buFont typeface="Arial" panose="020B0604020202020204" pitchFamily="34" charset="0"/>
              <a:buChar char="•"/>
            </a:pPr>
            <a:r>
              <a:rPr lang="en-US" sz="1400" dirty="0"/>
              <a:t>Complete acceptance testing in IN2P3</a:t>
            </a:r>
          </a:p>
          <a:p>
            <a:pPr marL="657225" lvl="1" indent="-257175">
              <a:buFont typeface="Arial" panose="020B0604020202020204" pitchFamily="34" charset="0"/>
              <a:buChar char="•"/>
            </a:pPr>
            <a:r>
              <a:rPr lang="en-US" sz="1400" dirty="0"/>
              <a:t>System now critical path after a safety incident</a:t>
            </a:r>
          </a:p>
          <a:p>
            <a:pPr marL="257175" indent="-257175">
              <a:buFont typeface="Arial" panose="020B0604020202020204" pitchFamily="34" charset="0"/>
              <a:buChar char="•"/>
            </a:pPr>
            <a:r>
              <a:rPr lang="en-US" sz="1600" dirty="0"/>
              <a:t>Upcoming work</a:t>
            </a:r>
          </a:p>
          <a:p>
            <a:pPr marL="657225" lvl="1" indent="-257175">
              <a:buFont typeface="Arial" panose="020B0604020202020204" pitchFamily="34" charset="0"/>
              <a:buChar char="•"/>
            </a:pPr>
            <a:r>
              <a:rPr lang="en-US" sz="1400" dirty="0"/>
              <a:t>Complete assembly of spare auto-changer</a:t>
            </a:r>
          </a:p>
          <a:p>
            <a:pPr marL="657225" lvl="1" indent="-257175">
              <a:buFont typeface="Arial" panose="020B0604020202020204" pitchFamily="34" charset="0"/>
              <a:buChar char="•"/>
            </a:pPr>
            <a:r>
              <a:rPr lang="en-US" sz="1400" dirty="0"/>
              <a:t>Ship Carousel, Loader and Auto-changer to SLAC</a:t>
            </a:r>
          </a:p>
        </p:txBody>
      </p:sp>
      <p:sp>
        <p:nvSpPr>
          <p:cNvPr id="2" name="Title 1">
            <a:extLst>
              <a:ext uri="{FF2B5EF4-FFF2-40B4-BE49-F238E27FC236}">
                <a16:creationId xmlns:a16="http://schemas.microsoft.com/office/drawing/2014/main" id="{9E0F3E81-0EE3-4A74-80A9-0BD8A33CCFA1}"/>
              </a:ext>
            </a:extLst>
          </p:cNvPr>
          <p:cNvSpPr>
            <a:spLocks noGrp="1"/>
          </p:cNvSpPr>
          <p:nvPr>
            <p:ph type="title"/>
          </p:nvPr>
        </p:nvSpPr>
        <p:spPr/>
        <p:txBody>
          <a:bodyPr/>
          <a:lstStyle/>
          <a:p>
            <a:r>
              <a:rPr lang="en-US" dirty="0"/>
              <a:t>Filter Exchange System Progress (IN2P3)</a:t>
            </a:r>
          </a:p>
        </p:txBody>
      </p:sp>
      <p:sp>
        <p:nvSpPr>
          <p:cNvPr id="9" name="TextBox 8">
            <a:extLst>
              <a:ext uri="{FF2B5EF4-FFF2-40B4-BE49-F238E27FC236}">
                <a16:creationId xmlns:a16="http://schemas.microsoft.com/office/drawing/2014/main" id="{10C88694-7B25-447F-9327-D5E5C9B770F1}"/>
              </a:ext>
            </a:extLst>
          </p:cNvPr>
          <p:cNvSpPr txBox="1"/>
          <p:nvPr/>
        </p:nvSpPr>
        <p:spPr>
          <a:xfrm>
            <a:off x="5682139" y="4304572"/>
            <a:ext cx="1709261" cy="300082"/>
          </a:xfrm>
          <a:prstGeom prst="rect">
            <a:avLst/>
          </a:prstGeom>
          <a:noFill/>
        </p:spPr>
        <p:txBody>
          <a:bodyPr wrap="square" rtlCol="0">
            <a:spAutoFit/>
          </a:bodyPr>
          <a:lstStyle/>
          <a:p>
            <a:r>
              <a:rPr lang="en-US" sz="1350" b="1" dirty="0">
                <a:ln w="3175">
                  <a:solidFill>
                    <a:schemeClr val="bg1"/>
                  </a:solidFill>
                </a:ln>
              </a:rPr>
              <a:t>Prototype carousel</a:t>
            </a:r>
          </a:p>
        </p:txBody>
      </p:sp>
      <p:pic>
        <p:nvPicPr>
          <p:cNvPr id="13" name="Picture 12">
            <a:extLst>
              <a:ext uri="{FF2B5EF4-FFF2-40B4-BE49-F238E27FC236}">
                <a16:creationId xmlns:a16="http://schemas.microsoft.com/office/drawing/2014/main" id="{F0081DE7-9FDB-4DB4-8F22-B1199FFBB39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408829" y="833226"/>
            <a:ext cx="2221043" cy="1649497"/>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3E8D04C9-9DBB-4C81-8805-2DD4F3FA2621}"/>
              </a:ext>
            </a:extLst>
          </p:cNvPr>
          <p:cNvSpPr txBox="1"/>
          <p:nvPr/>
        </p:nvSpPr>
        <p:spPr>
          <a:xfrm>
            <a:off x="4408829" y="833226"/>
            <a:ext cx="1709261" cy="300082"/>
          </a:xfrm>
          <a:prstGeom prst="rect">
            <a:avLst/>
          </a:prstGeom>
          <a:noFill/>
        </p:spPr>
        <p:txBody>
          <a:bodyPr wrap="square" rtlCol="0">
            <a:spAutoFit/>
          </a:bodyPr>
          <a:lstStyle>
            <a:defPPr>
              <a:defRPr lang="en-US"/>
            </a:defPPr>
            <a:lvl1pPr>
              <a:defRPr sz="1350" b="1">
                <a:ln w="3175">
                  <a:solidFill>
                    <a:schemeClr val="bg1"/>
                  </a:solidFill>
                </a:ln>
              </a:defRPr>
            </a:lvl1pPr>
          </a:lstStyle>
          <a:p>
            <a:r>
              <a:rPr lang="en-US" dirty="0"/>
              <a:t>Production Carousel</a:t>
            </a:r>
          </a:p>
        </p:txBody>
      </p:sp>
      <p:pic>
        <p:nvPicPr>
          <p:cNvPr id="12" name="Picture 11" descr="A picture containing building, indoor, snow&#10;&#10;Description automatically generated">
            <a:extLst>
              <a:ext uri="{FF2B5EF4-FFF2-40B4-BE49-F238E27FC236}">
                <a16:creationId xmlns:a16="http://schemas.microsoft.com/office/drawing/2014/main" id="{447540F1-3178-4FA2-88C0-4E993D5BC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2228" y="892413"/>
            <a:ext cx="2221043" cy="2961391"/>
          </a:xfrm>
          <a:prstGeom prst="rect">
            <a:avLst/>
          </a:prstGeom>
        </p:spPr>
      </p:pic>
      <p:sp>
        <p:nvSpPr>
          <p:cNvPr id="7" name="TextBox 6">
            <a:extLst>
              <a:ext uri="{FF2B5EF4-FFF2-40B4-BE49-F238E27FC236}">
                <a16:creationId xmlns:a16="http://schemas.microsoft.com/office/drawing/2014/main" id="{B92AF06F-02E0-4D96-9F8A-64C74FB9A02A}"/>
              </a:ext>
            </a:extLst>
          </p:cNvPr>
          <p:cNvSpPr txBox="1"/>
          <p:nvPr/>
        </p:nvSpPr>
        <p:spPr>
          <a:xfrm>
            <a:off x="6492228" y="897395"/>
            <a:ext cx="1709261" cy="715581"/>
          </a:xfrm>
          <a:prstGeom prst="rect">
            <a:avLst/>
          </a:prstGeom>
          <a:noFill/>
        </p:spPr>
        <p:txBody>
          <a:bodyPr wrap="square" rtlCol="0">
            <a:spAutoFit/>
          </a:bodyPr>
          <a:lstStyle/>
          <a:p>
            <a:r>
              <a:rPr lang="en-US" sz="1350" b="1" dirty="0">
                <a:ln w="3175">
                  <a:solidFill>
                    <a:schemeClr val="bg1"/>
                  </a:solidFill>
                </a:ln>
              </a:rPr>
              <a:t>Production Filter loader on production auto-changer in </a:t>
            </a:r>
            <a:r>
              <a:rPr lang="en-US" sz="1350" b="1" dirty="0" err="1">
                <a:ln w="3175">
                  <a:solidFill>
                    <a:schemeClr val="bg1"/>
                  </a:solidFill>
                </a:ln>
              </a:rPr>
              <a:t>paris</a:t>
            </a:r>
            <a:endParaRPr lang="en-US" sz="1350" b="1" dirty="0">
              <a:ln w="3175">
                <a:solidFill>
                  <a:schemeClr val="bg1"/>
                </a:solidFill>
              </a:ln>
            </a:endParaRPr>
          </a:p>
        </p:txBody>
      </p:sp>
      <p:sp>
        <p:nvSpPr>
          <p:cNvPr id="11" name="Rectangle: Rounded Corners 10">
            <a:extLst>
              <a:ext uri="{FF2B5EF4-FFF2-40B4-BE49-F238E27FC236}">
                <a16:creationId xmlns:a16="http://schemas.microsoft.com/office/drawing/2014/main" id="{A33092D7-6CB2-41A8-AC0B-4B05921C75CD}"/>
              </a:ext>
            </a:extLst>
          </p:cNvPr>
          <p:cNvSpPr/>
          <p:nvPr/>
        </p:nvSpPr>
        <p:spPr>
          <a:xfrm>
            <a:off x="3811329" y="1955661"/>
            <a:ext cx="1524000" cy="476599"/>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lIns="45720" rIns="45720" rtlCol="0" anchor="ctr"/>
          <a:lstStyle/>
          <a:p>
            <a:pPr algn="ctr"/>
            <a:r>
              <a:rPr lang="en-US" sz="1400" b="1" dirty="0">
                <a:solidFill>
                  <a:schemeClr val="bg1"/>
                </a:solidFill>
              </a:rPr>
              <a:t>Safety Incident (see ESH section)</a:t>
            </a:r>
          </a:p>
        </p:txBody>
      </p:sp>
      <p:sp>
        <p:nvSpPr>
          <p:cNvPr id="10" name="Rectangle: Rounded Corners 9">
            <a:extLst>
              <a:ext uri="{FF2B5EF4-FFF2-40B4-BE49-F238E27FC236}">
                <a16:creationId xmlns:a16="http://schemas.microsoft.com/office/drawing/2014/main" id="{EDBAC6A0-1FDE-4F8A-9B3C-BF28828D225C}"/>
              </a:ext>
            </a:extLst>
          </p:cNvPr>
          <p:cNvSpPr/>
          <p:nvPr/>
        </p:nvSpPr>
        <p:spPr>
          <a:xfrm>
            <a:off x="6587269" y="3709968"/>
            <a:ext cx="2351937" cy="451723"/>
          </a:xfrm>
          <a:prstGeom prst="roundRect">
            <a:avLst/>
          </a:prstGeom>
          <a:ln w="38100"/>
        </p:spPr>
        <p:style>
          <a:lnRef idx="1">
            <a:schemeClr val="accent3"/>
          </a:lnRef>
          <a:fillRef idx="2">
            <a:schemeClr val="accent3"/>
          </a:fillRef>
          <a:effectRef idx="1">
            <a:schemeClr val="accent3"/>
          </a:effectRef>
          <a:fontRef idx="minor">
            <a:schemeClr val="dk1"/>
          </a:fontRef>
        </p:style>
        <p:txBody>
          <a:bodyPr lIns="45720" rIns="45720" rtlCol="0" anchor="ctr"/>
          <a:lstStyle/>
          <a:p>
            <a:pPr algn="ctr"/>
            <a:r>
              <a:rPr lang="en-US" sz="1400" b="1" dirty="0">
                <a:solidFill>
                  <a:schemeClr val="accent3">
                    <a:lumMod val="75000"/>
                  </a:schemeClr>
                </a:solidFill>
              </a:rPr>
              <a:t>See Camera Exchange System Breakout talk (Nordby/Karst)</a:t>
            </a:r>
          </a:p>
        </p:txBody>
      </p:sp>
    </p:spTree>
    <p:extLst>
      <p:ext uri="{BB962C8B-B14F-4D97-AF65-F5344CB8AC3E}">
        <p14:creationId xmlns:p14="http://schemas.microsoft.com/office/powerpoint/2010/main" val="589393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B076B9F-64D4-4443-9B61-BE9CB8E529B5}"/>
              </a:ext>
            </a:extLst>
          </p:cNvPr>
          <p:cNvPicPr>
            <a:picLocks noChangeAspect="1"/>
          </p:cNvPicPr>
          <p:nvPr/>
        </p:nvPicPr>
        <p:blipFill>
          <a:blip r:embed="rId2"/>
          <a:stretch>
            <a:fillRect/>
          </a:stretch>
        </p:blipFill>
        <p:spPr>
          <a:xfrm>
            <a:off x="4906055" y="742950"/>
            <a:ext cx="2388601" cy="179340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9505D783-DB2A-4FFB-9CC3-CCE03AF7C49F}"/>
              </a:ext>
            </a:extLst>
          </p:cNvPr>
          <p:cNvSpPr txBox="1"/>
          <p:nvPr/>
        </p:nvSpPr>
        <p:spPr>
          <a:xfrm>
            <a:off x="4906055" y="714817"/>
            <a:ext cx="1605988" cy="461665"/>
          </a:xfrm>
          <a:prstGeom prst="rect">
            <a:avLst/>
          </a:prstGeom>
          <a:noFill/>
        </p:spPr>
        <p:txBody>
          <a:bodyPr wrap="square" rtlCol="0">
            <a:spAutoFit/>
          </a:bodyPr>
          <a:lstStyle/>
          <a:p>
            <a:r>
              <a:rPr lang="en-US" sz="1200" dirty="0">
                <a:ln w="3175">
                  <a:solidFill>
                    <a:schemeClr val="bg1"/>
                  </a:solidFill>
                </a:ln>
              </a:rPr>
              <a:t>Refrigeration cabinet commissioning</a:t>
            </a:r>
            <a:endParaRPr lang="en-US" sz="1200" b="1" dirty="0">
              <a:ln w="3175">
                <a:solidFill>
                  <a:schemeClr val="bg1"/>
                </a:solidFill>
              </a:ln>
            </a:endParaRPr>
          </a:p>
        </p:txBody>
      </p:sp>
      <p:sp>
        <p:nvSpPr>
          <p:cNvPr id="3" name="Content Placeholder 2">
            <a:extLst>
              <a:ext uri="{FF2B5EF4-FFF2-40B4-BE49-F238E27FC236}">
                <a16:creationId xmlns:a16="http://schemas.microsoft.com/office/drawing/2014/main" id="{1ABCA293-FC88-43D9-BDB4-520AD7A18436}"/>
              </a:ext>
            </a:extLst>
          </p:cNvPr>
          <p:cNvSpPr>
            <a:spLocks noGrp="1"/>
          </p:cNvSpPr>
          <p:nvPr>
            <p:ph type="body" idx="1"/>
          </p:nvPr>
        </p:nvSpPr>
        <p:spPr>
          <a:xfrm>
            <a:off x="113497" y="742950"/>
            <a:ext cx="4891314" cy="3800012"/>
          </a:xfrm>
        </p:spPr>
        <p:txBody>
          <a:bodyPr/>
          <a:lstStyle/>
          <a:p>
            <a:pPr marL="257175" indent="-257175">
              <a:buFont typeface="Arial" panose="020B0604020202020204" pitchFamily="34" charset="0"/>
              <a:buChar char="•"/>
            </a:pPr>
            <a:r>
              <a:rPr lang="en-US" sz="1400" dirty="0"/>
              <a:t>Recent accomplishments</a:t>
            </a:r>
          </a:p>
          <a:p>
            <a:pPr marL="657225" lvl="1" indent="-257175">
              <a:buFont typeface="Arial" panose="020B0604020202020204" pitchFamily="34" charset="0"/>
              <a:buChar char="•"/>
            </a:pPr>
            <a:r>
              <a:rPr lang="en-US" sz="1200" dirty="0"/>
              <a:t>Cryostat complete and accepted</a:t>
            </a:r>
          </a:p>
          <a:p>
            <a:pPr marL="657225" lvl="1" indent="-257175">
              <a:buFont typeface="Arial" panose="020B0604020202020204" pitchFamily="34" charset="0"/>
              <a:buChar char="•"/>
            </a:pPr>
            <a:r>
              <a:rPr lang="en-US" sz="1200" dirty="0"/>
              <a:t>Refrigeration for I&amp;T use completed and tested demonstrating adequate capacity</a:t>
            </a:r>
          </a:p>
          <a:p>
            <a:pPr marL="657225" lvl="1" indent="-257175">
              <a:buFont typeface="Arial" panose="020B0604020202020204" pitchFamily="34" charset="0"/>
              <a:buChar char="•"/>
            </a:pPr>
            <a:r>
              <a:rPr lang="en-US" sz="1200" dirty="0"/>
              <a:t>Vacuum system completed and accepted with good performance to date</a:t>
            </a:r>
          </a:p>
          <a:p>
            <a:pPr marL="657225" lvl="1" indent="-257175">
              <a:buFont typeface="Arial" panose="020B0604020202020204" pitchFamily="34" charset="0"/>
              <a:buChar char="•"/>
            </a:pPr>
            <a:r>
              <a:rPr lang="en-US" sz="1200" dirty="0"/>
              <a:t>Power feedthroughs completed and installed in cryostat</a:t>
            </a:r>
          </a:p>
          <a:p>
            <a:pPr marL="257175" indent="-257175">
              <a:buFont typeface="Arial" panose="020B0604020202020204" pitchFamily="34" charset="0"/>
              <a:buChar char="•"/>
            </a:pPr>
            <a:r>
              <a:rPr lang="en-US" sz="1400" dirty="0"/>
              <a:t>Remaining work</a:t>
            </a:r>
          </a:p>
          <a:p>
            <a:pPr marL="657225" lvl="1" indent="-257175">
              <a:buFont typeface="Arial" panose="020B0604020202020204" pitchFamily="34" charset="0"/>
              <a:buChar char="•"/>
            </a:pPr>
            <a:r>
              <a:rPr lang="en-US" sz="1200" dirty="0"/>
              <a:t>Complete fabrication of the final heat exchangers to be installed in the utility trunk (2 of the 8 circuits have been received at SLAC so far)</a:t>
            </a:r>
          </a:p>
          <a:p>
            <a:pPr marL="657225" lvl="1" indent="-257175">
              <a:buFont typeface="Arial" panose="020B0604020202020204" pitchFamily="34" charset="0"/>
              <a:buChar char="•"/>
            </a:pPr>
            <a:r>
              <a:rPr lang="en-US" sz="1200" dirty="0"/>
              <a:t>Complete acceptance of the on-telescope refrigeration cabinets.</a:t>
            </a:r>
          </a:p>
          <a:p>
            <a:pPr marL="657225" lvl="1" indent="-257175">
              <a:buFont typeface="Arial" panose="020B0604020202020204" pitchFamily="34" charset="0"/>
              <a:buChar char="•"/>
            </a:pPr>
            <a:r>
              <a:rPr lang="en-US" sz="1200" dirty="0"/>
              <a:t>Complete the utility trunk manufacturing and assembly</a:t>
            </a:r>
          </a:p>
          <a:p>
            <a:pPr marL="257175" indent="-257175">
              <a:buFont typeface="Arial" panose="020B0604020202020204" pitchFamily="34" charset="0"/>
              <a:buChar char="•"/>
            </a:pPr>
            <a:r>
              <a:rPr lang="en-US" sz="1400" dirty="0"/>
              <a:t>Remaining Risks</a:t>
            </a:r>
          </a:p>
          <a:p>
            <a:pPr marL="657225" lvl="1" indent="-257175">
              <a:buFont typeface="Arial" panose="020B0604020202020204" pitchFamily="34" charset="0"/>
              <a:buChar char="•"/>
            </a:pPr>
            <a:r>
              <a:rPr lang="en-US" sz="1200" dirty="0"/>
              <a:t>Pumping time once all rafts are installed </a:t>
            </a:r>
            <a:r>
              <a:rPr lang="en-US" sz="1200" dirty="0">
                <a:solidFill>
                  <a:srgbClr val="00B050"/>
                </a:solidFill>
              </a:rPr>
              <a:t>→ N2 Pump/Purge procedure has worked well so far to reach adequate vacuum in ~ 2days</a:t>
            </a:r>
          </a:p>
          <a:p>
            <a:pPr marL="657225" lvl="1" indent="-257175">
              <a:buFont typeface="Arial" panose="020B0604020202020204" pitchFamily="34" charset="0"/>
              <a:buChar char="•"/>
            </a:pPr>
            <a:r>
              <a:rPr lang="en-US" sz="1200" dirty="0"/>
              <a:t>Refrigeration maintenance especially during re-starts </a:t>
            </a:r>
            <a:r>
              <a:rPr lang="en-US" sz="1200" dirty="0">
                <a:solidFill>
                  <a:srgbClr val="00B050"/>
                </a:solidFill>
              </a:rPr>
              <a:t>→ capillary de-clog procedure successful so far</a:t>
            </a:r>
          </a:p>
        </p:txBody>
      </p:sp>
      <p:sp>
        <p:nvSpPr>
          <p:cNvPr id="2" name="Title 1">
            <a:extLst>
              <a:ext uri="{FF2B5EF4-FFF2-40B4-BE49-F238E27FC236}">
                <a16:creationId xmlns:a16="http://schemas.microsoft.com/office/drawing/2014/main" id="{55D59A7B-D2CD-4532-AE49-3445DCFF1C53}"/>
              </a:ext>
            </a:extLst>
          </p:cNvPr>
          <p:cNvSpPr>
            <a:spLocks noGrp="1"/>
          </p:cNvSpPr>
          <p:nvPr>
            <p:ph type="title"/>
          </p:nvPr>
        </p:nvSpPr>
        <p:spPr>
          <a:xfrm>
            <a:off x="1524000" y="130777"/>
            <a:ext cx="5638800" cy="417910"/>
          </a:xfrm>
        </p:spPr>
        <p:txBody>
          <a:bodyPr/>
          <a:lstStyle/>
          <a:p>
            <a:r>
              <a:rPr lang="en-US" dirty="0"/>
              <a:t>Cryostat effort is mostly complete</a:t>
            </a:r>
          </a:p>
        </p:txBody>
      </p:sp>
      <p:pic>
        <p:nvPicPr>
          <p:cNvPr id="12" name="Picture 11">
            <a:extLst>
              <a:ext uri="{FF2B5EF4-FFF2-40B4-BE49-F238E27FC236}">
                <a16:creationId xmlns:a16="http://schemas.microsoft.com/office/drawing/2014/main" id="{7DBC3EEF-705F-4A5D-BFF7-AF09AAABB3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45" r="9173"/>
          <a:stretch/>
        </p:blipFill>
        <p:spPr>
          <a:xfrm>
            <a:off x="6781800" y="1047750"/>
            <a:ext cx="2135334" cy="279557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21B6CA7D-02B0-4F65-A5C6-BD34F1508192}"/>
              </a:ext>
            </a:extLst>
          </p:cNvPr>
          <p:cNvSpPr txBox="1"/>
          <p:nvPr/>
        </p:nvSpPr>
        <p:spPr>
          <a:xfrm>
            <a:off x="6781800" y="1134547"/>
            <a:ext cx="2422292" cy="646331"/>
          </a:xfrm>
          <a:prstGeom prst="rect">
            <a:avLst/>
          </a:prstGeom>
          <a:noFill/>
        </p:spPr>
        <p:txBody>
          <a:bodyPr wrap="square" rtlCol="0">
            <a:spAutoFit/>
          </a:bodyPr>
          <a:lstStyle/>
          <a:p>
            <a:r>
              <a:rPr lang="en-US" sz="1200" b="1" dirty="0">
                <a:ln w="3175">
                  <a:solidFill>
                    <a:schemeClr val="bg1"/>
                  </a:solidFill>
                </a:ln>
              </a:rPr>
              <a:t>Assembled </a:t>
            </a:r>
            <a:r>
              <a:rPr lang="en-US" sz="1200" b="1" dirty="0" err="1">
                <a:ln w="3175">
                  <a:solidFill>
                    <a:schemeClr val="bg1"/>
                  </a:solidFill>
                </a:ln>
              </a:rPr>
              <a:t>cryoplate</a:t>
            </a:r>
            <a:r>
              <a:rPr lang="en-US" sz="1200" b="1" dirty="0">
                <a:ln w="3175">
                  <a:solidFill>
                    <a:schemeClr val="bg1"/>
                  </a:solidFill>
                </a:ln>
              </a:rPr>
              <a:t>, cold plate and grid prior to insertion in housing</a:t>
            </a:r>
          </a:p>
        </p:txBody>
      </p:sp>
      <p:pic>
        <p:nvPicPr>
          <p:cNvPr id="15" name="Picture 14">
            <a:extLst>
              <a:ext uri="{FF2B5EF4-FFF2-40B4-BE49-F238E27FC236}">
                <a16:creationId xmlns:a16="http://schemas.microsoft.com/office/drawing/2014/main" id="{C39C849B-308F-4813-960D-23DB4B925988}"/>
              </a:ext>
            </a:extLst>
          </p:cNvPr>
          <p:cNvPicPr>
            <a:picLocks noChangeAspect="1"/>
          </p:cNvPicPr>
          <p:nvPr/>
        </p:nvPicPr>
        <p:blipFill>
          <a:blip r:embed="rId4"/>
          <a:stretch>
            <a:fillRect/>
          </a:stretch>
        </p:blipFill>
        <p:spPr>
          <a:xfrm>
            <a:off x="5663483" y="1801027"/>
            <a:ext cx="1605988" cy="2165939"/>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7F9AD718-4C65-42D9-87B6-0AFBD8E6D0BF}"/>
              </a:ext>
            </a:extLst>
          </p:cNvPr>
          <p:cNvSpPr txBox="1"/>
          <p:nvPr/>
        </p:nvSpPr>
        <p:spPr>
          <a:xfrm>
            <a:off x="5831867" y="3346927"/>
            <a:ext cx="1454762" cy="646331"/>
          </a:xfrm>
          <a:prstGeom prst="rect">
            <a:avLst/>
          </a:prstGeom>
          <a:noFill/>
        </p:spPr>
        <p:txBody>
          <a:bodyPr wrap="square" rtlCol="0">
            <a:spAutoFit/>
          </a:bodyPr>
          <a:lstStyle/>
          <a:p>
            <a:pPr algn="r"/>
            <a:r>
              <a:rPr lang="en-US" sz="1200" dirty="0">
                <a:ln w="3175">
                  <a:solidFill>
                    <a:schemeClr val="bg1"/>
                  </a:solidFill>
                </a:ln>
              </a:rPr>
              <a:t>I&amp;T heat exchanger installation on cryostat</a:t>
            </a:r>
            <a:endParaRPr lang="en-US" sz="1200" b="1" dirty="0">
              <a:ln w="3175">
                <a:solidFill>
                  <a:schemeClr val="bg1"/>
                </a:solidFill>
              </a:ln>
            </a:endParaRPr>
          </a:p>
        </p:txBody>
      </p:sp>
      <p:sp>
        <p:nvSpPr>
          <p:cNvPr id="11" name="Rectangle: Rounded Corners 10">
            <a:extLst>
              <a:ext uri="{FF2B5EF4-FFF2-40B4-BE49-F238E27FC236}">
                <a16:creationId xmlns:a16="http://schemas.microsoft.com/office/drawing/2014/main" id="{3D14F43E-528C-4E86-A8D4-209BA19C5E6D}"/>
              </a:ext>
            </a:extLst>
          </p:cNvPr>
          <p:cNvSpPr/>
          <p:nvPr/>
        </p:nvSpPr>
        <p:spPr>
          <a:xfrm>
            <a:off x="5351643" y="3966966"/>
            <a:ext cx="1667446" cy="697798"/>
          </a:xfrm>
          <a:prstGeom prst="roundRect">
            <a:avLst/>
          </a:prstGeom>
          <a:ln w="38100"/>
        </p:spPr>
        <p:style>
          <a:lnRef idx="1">
            <a:schemeClr val="accent3"/>
          </a:lnRef>
          <a:fillRef idx="2">
            <a:schemeClr val="accent3"/>
          </a:fillRef>
          <a:effectRef idx="1">
            <a:schemeClr val="accent3"/>
          </a:effectRef>
          <a:fontRef idx="minor">
            <a:schemeClr val="dk1"/>
          </a:fontRef>
        </p:style>
        <p:txBody>
          <a:bodyPr lIns="45720" rIns="45720" rtlCol="0" anchor="ctr"/>
          <a:lstStyle/>
          <a:p>
            <a:pPr algn="ctr"/>
            <a:r>
              <a:rPr lang="en-US" sz="1200" b="1" dirty="0">
                <a:solidFill>
                  <a:schemeClr val="accent3">
                    <a:lumMod val="75000"/>
                  </a:schemeClr>
                </a:solidFill>
              </a:rPr>
              <a:t>See Camera UT Breakout talk (Markiewicz)</a:t>
            </a:r>
          </a:p>
        </p:txBody>
      </p:sp>
      <p:pic>
        <p:nvPicPr>
          <p:cNvPr id="17" name="Picture 16">
            <a:extLst>
              <a:ext uri="{FF2B5EF4-FFF2-40B4-BE49-F238E27FC236}">
                <a16:creationId xmlns:a16="http://schemas.microsoft.com/office/drawing/2014/main" id="{FA73DFC3-4AB6-414F-9E10-24B6C738C789}"/>
              </a:ext>
            </a:extLst>
          </p:cNvPr>
          <p:cNvPicPr>
            <a:picLocks noChangeAspect="1"/>
          </p:cNvPicPr>
          <p:nvPr/>
        </p:nvPicPr>
        <p:blipFill>
          <a:blip r:embed="rId5"/>
          <a:stretch>
            <a:fillRect/>
          </a:stretch>
        </p:blipFill>
        <p:spPr>
          <a:xfrm rot="5400000">
            <a:off x="7540302" y="3420744"/>
            <a:ext cx="1106000" cy="1454761"/>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DA183119-DB5F-4A69-9110-2CBC08ED8CDE}"/>
              </a:ext>
            </a:extLst>
          </p:cNvPr>
          <p:cNvSpPr txBox="1"/>
          <p:nvPr/>
        </p:nvSpPr>
        <p:spPr>
          <a:xfrm>
            <a:off x="7192055" y="4285627"/>
            <a:ext cx="1650135" cy="415498"/>
          </a:xfrm>
          <a:prstGeom prst="rect">
            <a:avLst/>
          </a:prstGeom>
          <a:noFill/>
        </p:spPr>
        <p:txBody>
          <a:bodyPr wrap="square" rtlCol="0">
            <a:spAutoFit/>
          </a:bodyPr>
          <a:lstStyle/>
          <a:p>
            <a:pPr algn="r"/>
            <a:r>
              <a:rPr lang="en-US" sz="1050" dirty="0">
                <a:ln w="3175">
                  <a:solidFill>
                    <a:schemeClr val="bg1"/>
                  </a:solidFill>
                </a:ln>
              </a:rPr>
              <a:t>500 wire power feedthrough (4 needed)</a:t>
            </a:r>
            <a:endParaRPr lang="en-US" sz="1050" b="1" dirty="0">
              <a:ln w="3175">
                <a:solidFill>
                  <a:schemeClr val="bg1"/>
                </a:solidFill>
              </a:ln>
            </a:endParaRPr>
          </a:p>
        </p:txBody>
      </p:sp>
    </p:spTree>
    <p:extLst>
      <p:ext uri="{BB962C8B-B14F-4D97-AF65-F5344CB8AC3E}">
        <p14:creationId xmlns:p14="http://schemas.microsoft.com/office/powerpoint/2010/main" val="247893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3315-20F6-4FAE-A37D-4CC112C5E8F2}"/>
              </a:ext>
            </a:extLst>
          </p:cNvPr>
          <p:cNvSpPr>
            <a:spLocks noGrp="1"/>
          </p:cNvSpPr>
          <p:nvPr>
            <p:ph type="title"/>
          </p:nvPr>
        </p:nvSpPr>
        <p:spPr>
          <a:xfrm>
            <a:off x="990600" y="133350"/>
            <a:ext cx="6400800" cy="417910"/>
          </a:xfrm>
        </p:spPr>
        <p:txBody>
          <a:bodyPr/>
          <a:lstStyle/>
          <a:p>
            <a:r>
              <a:rPr lang="en-US" sz="2000" dirty="0"/>
              <a:t>Auxiliary electronics scope is mostly complete</a:t>
            </a:r>
          </a:p>
        </p:txBody>
      </p:sp>
      <p:pic>
        <p:nvPicPr>
          <p:cNvPr id="7" name="Picture 6">
            <a:extLst>
              <a:ext uri="{FF2B5EF4-FFF2-40B4-BE49-F238E27FC236}">
                <a16:creationId xmlns:a16="http://schemas.microsoft.com/office/drawing/2014/main" id="{1987ED7A-A849-467E-8653-1D0F62CA10D1}"/>
              </a:ext>
            </a:extLst>
          </p:cNvPr>
          <p:cNvPicPr/>
          <p:nvPr/>
        </p:nvPicPr>
        <p:blipFill>
          <a:blip r:embed="rId2">
            <a:extLst>
              <a:ext uri="{28A0092B-C50C-407E-A947-70E740481C1C}">
                <a14:useLocalDpi xmlns:a14="http://schemas.microsoft.com/office/drawing/2010/main" val="0"/>
              </a:ext>
            </a:extLst>
          </a:blip>
          <a:stretch>
            <a:fillRect/>
          </a:stretch>
        </p:blipFill>
        <p:spPr>
          <a:xfrm>
            <a:off x="4800600" y="1123950"/>
            <a:ext cx="4102735" cy="307657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F03C17F-859F-421E-AC8E-4E13EDC2C25F}"/>
              </a:ext>
            </a:extLst>
          </p:cNvPr>
          <p:cNvSpPr txBox="1"/>
          <p:nvPr/>
        </p:nvSpPr>
        <p:spPr>
          <a:xfrm>
            <a:off x="4756393" y="3900443"/>
            <a:ext cx="2970429" cy="300082"/>
          </a:xfrm>
          <a:prstGeom prst="rect">
            <a:avLst/>
          </a:prstGeom>
          <a:noFill/>
        </p:spPr>
        <p:txBody>
          <a:bodyPr wrap="none" rtlCol="0">
            <a:spAutoFit/>
          </a:bodyPr>
          <a:lstStyle/>
          <a:p>
            <a:r>
              <a:rPr lang="en-US" sz="1350" b="1" dirty="0">
                <a:ln w="3175">
                  <a:solidFill>
                    <a:schemeClr val="bg1"/>
                  </a:solidFill>
                </a:ln>
              </a:rPr>
              <a:t>Utility trunk quad box during assembly</a:t>
            </a:r>
          </a:p>
        </p:txBody>
      </p:sp>
      <p:graphicFrame>
        <p:nvGraphicFramePr>
          <p:cNvPr id="9" name="Table 8">
            <a:extLst>
              <a:ext uri="{FF2B5EF4-FFF2-40B4-BE49-F238E27FC236}">
                <a16:creationId xmlns:a16="http://schemas.microsoft.com/office/drawing/2014/main" id="{0ECB62C8-1CAE-46FA-AF28-2C7BE96885F4}"/>
              </a:ext>
            </a:extLst>
          </p:cNvPr>
          <p:cNvGraphicFramePr>
            <a:graphicFrameLocks noGrp="1"/>
          </p:cNvGraphicFramePr>
          <p:nvPr>
            <p:extLst>
              <p:ext uri="{D42A27DB-BD31-4B8C-83A1-F6EECF244321}">
                <p14:modId xmlns:p14="http://schemas.microsoft.com/office/powerpoint/2010/main" val="2164826782"/>
              </p:ext>
            </p:extLst>
          </p:nvPr>
        </p:nvGraphicFramePr>
        <p:xfrm>
          <a:off x="501408" y="2437408"/>
          <a:ext cx="3886200" cy="178308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3610158160"/>
                    </a:ext>
                  </a:extLst>
                </a:gridCol>
                <a:gridCol w="685800">
                  <a:extLst>
                    <a:ext uri="{9D8B030D-6E8A-4147-A177-3AD203B41FA5}">
                      <a16:colId xmlns:a16="http://schemas.microsoft.com/office/drawing/2014/main" val="2620877259"/>
                    </a:ext>
                  </a:extLst>
                </a:gridCol>
                <a:gridCol w="1600200">
                  <a:extLst>
                    <a:ext uri="{9D8B030D-6E8A-4147-A177-3AD203B41FA5}">
                      <a16:colId xmlns:a16="http://schemas.microsoft.com/office/drawing/2014/main" val="614469561"/>
                    </a:ext>
                  </a:extLst>
                </a:gridCol>
              </a:tblGrid>
              <a:tr h="0">
                <a:tc>
                  <a:txBody>
                    <a:bodyPr/>
                    <a:lstStyle/>
                    <a:p>
                      <a:pPr algn="ctr" fontAlgn="ctr"/>
                      <a:r>
                        <a:rPr lang="en-US" sz="1100" u="none" strike="noStrike" dirty="0">
                          <a:effectLst/>
                        </a:rPr>
                        <a:t>Closeout Item</a:t>
                      </a:r>
                      <a:endParaRPr lang="en-US" sz="1100" b="1" i="0" u="none" strike="noStrike" dirty="0">
                        <a:solidFill>
                          <a:srgbClr val="000000"/>
                        </a:solidFill>
                        <a:effectLst/>
                        <a:latin typeface="Calibri" panose="020F0502020204030204" pitchFamily="34" charset="0"/>
                      </a:endParaRPr>
                    </a:p>
                  </a:txBody>
                  <a:tcPr marL="0" marR="0" marT="0"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100" b="1" u="none" strike="noStrike" kern="1200" dirty="0">
                          <a:solidFill>
                            <a:schemeClr val="lt1"/>
                          </a:solidFill>
                          <a:effectLst/>
                          <a:latin typeface="+mn-lt"/>
                          <a:ea typeface="+mn-ea"/>
                          <a:cs typeface="+mn-cs"/>
                        </a:rPr>
                        <a:t>Status</a:t>
                      </a:r>
                    </a:p>
                  </a:txBody>
                  <a:tcPr anchor="ctr"/>
                </a:tc>
                <a:tc>
                  <a:txBody>
                    <a:bodyPr/>
                    <a:lstStyle/>
                    <a:p>
                      <a:pPr marL="0" algn="ctr" defTabSz="457200" rtl="0" eaLnBrk="1" fontAlgn="ctr" latinLnBrk="0" hangingPunct="1"/>
                      <a:r>
                        <a:rPr lang="en-US" sz="1100" b="1" u="none" strike="noStrike" kern="1200" dirty="0">
                          <a:solidFill>
                            <a:schemeClr val="lt1"/>
                          </a:solidFill>
                          <a:effectLst/>
                          <a:latin typeface="+mn-lt"/>
                          <a:ea typeface="+mn-ea"/>
                          <a:cs typeface="+mn-cs"/>
                        </a:rPr>
                        <a:t>Comment</a:t>
                      </a:r>
                    </a:p>
                  </a:txBody>
                  <a:tcPr marL="0" marR="0" marT="0" marB="0" anchor="ctr"/>
                </a:tc>
                <a:extLst>
                  <a:ext uri="{0D108BD9-81ED-4DB2-BD59-A6C34878D82A}">
                    <a16:rowId xmlns:a16="http://schemas.microsoft.com/office/drawing/2014/main" val="2635844032"/>
                  </a:ext>
                </a:extLst>
              </a:tr>
              <a:tr h="61151">
                <a:tc>
                  <a:txBody>
                    <a:bodyPr/>
                    <a:lstStyle/>
                    <a:p>
                      <a:pPr algn="l" fontAlgn="b"/>
                      <a:r>
                        <a:rPr lang="en-US" sz="1000" b="0" i="0" u="none" strike="noStrike" dirty="0">
                          <a:solidFill>
                            <a:srgbClr val="000000"/>
                          </a:solidFill>
                          <a:effectLst/>
                          <a:latin typeface="Calibri" panose="020F0502020204030204" pitchFamily="34" charset="0"/>
                        </a:rPr>
                        <a:t>WBS deliverables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19793980"/>
                  </a:ext>
                </a:extLst>
              </a:tr>
              <a:tr h="61151">
                <a:tc>
                  <a:txBody>
                    <a:bodyPr/>
                    <a:lstStyle/>
                    <a:p>
                      <a:pPr algn="l" fontAlgn="b"/>
                      <a:r>
                        <a:rPr lang="en-US" sz="1000" b="0" i="0" u="none" strike="noStrike" dirty="0">
                          <a:solidFill>
                            <a:srgbClr val="000000"/>
                          </a:solidFill>
                          <a:effectLst/>
                          <a:latin typeface="Calibri" panose="020F0502020204030204" pitchFamily="34" charset="0"/>
                        </a:rPr>
                        <a:t>Acceptance package</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37133510"/>
                  </a:ext>
                </a:extLst>
              </a:tr>
              <a:tr h="91727">
                <a:tc>
                  <a:txBody>
                    <a:bodyPr/>
                    <a:lstStyle/>
                    <a:p>
                      <a:pPr algn="l" fontAlgn="b"/>
                      <a:r>
                        <a:rPr lang="en-US" sz="1000" b="0" i="0" u="none" strike="noStrike" dirty="0">
                          <a:solidFill>
                            <a:srgbClr val="000000"/>
                          </a:solidFill>
                          <a:effectLst/>
                          <a:latin typeface="Calibri" panose="020F0502020204030204" pitchFamily="34" charset="0"/>
                        </a:rPr>
                        <a:t>Closure of Non-Conformances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In the process of closing</a:t>
                      </a:r>
                    </a:p>
                  </a:txBody>
                  <a:tcPr marL="0" marR="0" marT="0" marB="0" anchor="b"/>
                </a:tc>
                <a:extLst>
                  <a:ext uri="{0D108BD9-81ED-4DB2-BD59-A6C34878D82A}">
                    <a16:rowId xmlns:a16="http://schemas.microsoft.com/office/drawing/2014/main" val="2362316621"/>
                  </a:ext>
                </a:extLst>
              </a:tr>
              <a:tr h="91727">
                <a:tc>
                  <a:txBody>
                    <a:bodyPr/>
                    <a:lstStyle/>
                    <a:p>
                      <a:pPr algn="l" fontAlgn="b"/>
                      <a:r>
                        <a:rPr lang="en-US" sz="1000" b="0" i="0" u="none" strike="noStrike" dirty="0">
                          <a:solidFill>
                            <a:srgbClr val="000000"/>
                          </a:solidFill>
                          <a:effectLst/>
                          <a:latin typeface="Calibri" panose="020F0502020204030204" pitchFamily="34" charset="0"/>
                        </a:rPr>
                        <a:t>Closure of Action Items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In progress</a:t>
                      </a:r>
                    </a:p>
                  </a:txBody>
                  <a:tcPr marL="0" marR="0" marT="0" marB="0" anchor="b"/>
                </a:tc>
                <a:extLst>
                  <a:ext uri="{0D108BD9-81ED-4DB2-BD59-A6C34878D82A}">
                    <a16:rowId xmlns:a16="http://schemas.microsoft.com/office/drawing/2014/main" val="125864018"/>
                  </a:ext>
                </a:extLst>
              </a:tr>
              <a:tr h="91727">
                <a:tc>
                  <a:txBody>
                    <a:bodyPr/>
                    <a:lstStyle/>
                    <a:p>
                      <a:pPr algn="l" fontAlgn="b"/>
                      <a:r>
                        <a:rPr lang="en-US" sz="1000" b="0" i="0" u="none" strike="noStrike" dirty="0">
                          <a:solidFill>
                            <a:srgbClr val="000000"/>
                          </a:solidFill>
                          <a:effectLst/>
                          <a:latin typeface="Calibri" panose="020F0502020204030204" pitchFamily="34" charset="0"/>
                        </a:rPr>
                        <a:t>Transfer Risks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In progress</a:t>
                      </a:r>
                    </a:p>
                  </a:txBody>
                  <a:tcPr marL="0" marR="0" marT="0" marB="0" anchor="b"/>
                </a:tc>
                <a:extLst>
                  <a:ext uri="{0D108BD9-81ED-4DB2-BD59-A6C34878D82A}">
                    <a16:rowId xmlns:a16="http://schemas.microsoft.com/office/drawing/2014/main" val="751625845"/>
                  </a:ext>
                </a:extLst>
              </a:tr>
              <a:tr h="91727">
                <a:tc>
                  <a:txBody>
                    <a:bodyPr/>
                    <a:lstStyle/>
                    <a:p>
                      <a:pPr algn="l" fontAlgn="b"/>
                      <a:r>
                        <a:rPr lang="en-US" sz="1000" b="0" i="0" u="none" strike="noStrike" dirty="0">
                          <a:solidFill>
                            <a:srgbClr val="000000"/>
                          </a:solidFill>
                          <a:effectLst/>
                          <a:latin typeface="Calibri" panose="020F0502020204030204" pitchFamily="34" charset="0"/>
                        </a:rPr>
                        <a:t>Lesson’s learned</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See LCA-17337</a:t>
                      </a:r>
                    </a:p>
                  </a:txBody>
                  <a:tcPr marL="0" marR="0" marT="0" marB="0" anchor="b"/>
                </a:tc>
                <a:extLst>
                  <a:ext uri="{0D108BD9-81ED-4DB2-BD59-A6C34878D82A}">
                    <a16:rowId xmlns:a16="http://schemas.microsoft.com/office/drawing/2014/main" val="160775487"/>
                  </a:ext>
                </a:extLst>
              </a:tr>
              <a:tr h="91727">
                <a:tc>
                  <a:txBody>
                    <a:bodyPr/>
                    <a:lstStyle/>
                    <a:p>
                      <a:pPr algn="l" fontAlgn="b"/>
                      <a:r>
                        <a:rPr lang="en-US" sz="1000" b="0" i="0" u="none" strike="noStrike" dirty="0">
                          <a:solidFill>
                            <a:srgbClr val="000000"/>
                          </a:solidFill>
                          <a:effectLst/>
                          <a:latin typeface="Calibri" panose="020F0502020204030204" pitchFamily="34" charset="0"/>
                        </a:rPr>
                        <a:t>Drawings and documents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In progress</a:t>
                      </a:r>
                    </a:p>
                  </a:txBody>
                  <a:tcPr marL="0" marR="0" marT="0" marB="0" anchor="b"/>
                </a:tc>
                <a:extLst>
                  <a:ext uri="{0D108BD9-81ED-4DB2-BD59-A6C34878D82A}">
                    <a16:rowId xmlns:a16="http://schemas.microsoft.com/office/drawing/2014/main" val="1467432639"/>
                  </a:ext>
                </a:extLst>
              </a:tr>
              <a:tr h="91727">
                <a:tc>
                  <a:txBody>
                    <a:bodyPr/>
                    <a:lstStyle/>
                    <a:p>
                      <a:pPr algn="l" fontAlgn="b"/>
                      <a:r>
                        <a:rPr lang="en-US" sz="1000" b="0" i="0" u="none" strike="noStrike" dirty="0">
                          <a:solidFill>
                            <a:srgbClr val="000000"/>
                          </a:solidFill>
                          <a:effectLst/>
                          <a:latin typeface="Calibri" panose="020F0502020204030204" pitchFamily="34" charset="0"/>
                        </a:rPr>
                        <a:t>Close control accounts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 none closed yet</a:t>
                      </a:r>
                    </a:p>
                  </a:txBody>
                  <a:tcPr marL="0" marR="0" marT="0" marB="0" anchor="b"/>
                </a:tc>
                <a:extLst>
                  <a:ext uri="{0D108BD9-81ED-4DB2-BD59-A6C34878D82A}">
                    <a16:rowId xmlns:a16="http://schemas.microsoft.com/office/drawing/2014/main" val="3166186511"/>
                  </a:ext>
                </a:extLst>
              </a:tr>
              <a:tr h="91727">
                <a:tc>
                  <a:txBody>
                    <a:bodyPr/>
                    <a:lstStyle/>
                    <a:p>
                      <a:pPr algn="l" fontAlgn="b"/>
                      <a:r>
                        <a:rPr lang="en-US" sz="1000" b="0" i="0" u="none" strike="noStrike" dirty="0">
                          <a:solidFill>
                            <a:srgbClr val="000000"/>
                          </a:solidFill>
                          <a:effectLst/>
                          <a:latin typeface="Calibri" panose="020F0502020204030204" pitchFamily="34" charset="0"/>
                        </a:rPr>
                        <a:t>Close corrective actions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54202650"/>
                  </a:ext>
                </a:extLst>
              </a:tr>
              <a:tr h="91727">
                <a:tc>
                  <a:txBody>
                    <a:bodyPr/>
                    <a:lstStyle/>
                    <a:p>
                      <a:pPr algn="l" fontAlgn="b"/>
                      <a:r>
                        <a:rPr lang="en-US" sz="1000" b="0" i="0" u="none" strike="noStrike" dirty="0">
                          <a:solidFill>
                            <a:srgbClr val="000000"/>
                          </a:solidFill>
                          <a:effectLst/>
                          <a:latin typeface="Calibri" panose="020F0502020204030204" pitchFamily="34" charset="0"/>
                        </a:rPr>
                        <a:t>Final Design report</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Review needed for updates</a:t>
                      </a:r>
                    </a:p>
                  </a:txBody>
                  <a:tcPr marL="0" marR="0" marT="0" marB="0" anchor="b"/>
                </a:tc>
                <a:extLst>
                  <a:ext uri="{0D108BD9-81ED-4DB2-BD59-A6C34878D82A}">
                    <a16:rowId xmlns:a16="http://schemas.microsoft.com/office/drawing/2014/main" val="373781715"/>
                  </a:ext>
                </a:extLst>
              </a:tr>
            </a:tbl>
          </a:graphicData>
        </a:graphic>
      </p:graphicFrame>
      <p:sp>
        <p:nvSpPr>
          <p:cNvPr id="10" name="TextBox 9">
            <a:extLst>
              <a:ext uri="{FF2B5EF4-FFF2-40B4-BE49-F238E27FC236}">
                <a16:creationId xmlns:a16="http://schemas.microsoft.com/office/drawing/2014/main" id="{AE2B4DA3-F34F-4036-9A30-181C42FB6A69}"/>
              </a:ext>
            </a:extLst>
          </p:cNvPr>
          <p:cNvSpPr txBox="1"/>
          <p:nvPr/>
        </p:nvSpPr>
        <p:spPr>
          <a:xfrm>
            <a:off x="1447800" y="2164732"/>
            <a:ext cx="1883080" cy="307777"/>
          </a:xfrm>
          <a:prstGeom prst="rect">
            <a:avLst/>
          </a:prstGeom>
          <a:noFill/>
        </p:spPr>
        <p:txBody>
          <a:bodyPr wrap="none" rtlCol="0">
            <a:spAutoFit/>
          </a:bodyPr>
          <a:lstStyle/>
          <a:p>
            <a:r>
              <a:rPr lang="en-US" sz="1400" i="1" dirty="0"/>
              <a:t>Closeout process status</a:t>
            </a:r>
          </a:p>
        </p:txBody>
      </p:sp>
      <p:sp>
        <p:nvSpPr>
          <p:cNvPr id="11" name="Text Placeholder 2">
            <a:extLst>
              <a:ext uri="{FF2B5EF4-FFF2-40B4-BE49-F238E27FC236}">
                <a16:creationId xmlns:a16="http://schemas.microsoft.com/office/drawing/2014/main" id="{8E5830C8-E2E2-49B0-8BB9-07BE035D8A95}"/>
              </a:ext>
            </a:extLst>
          </p:cNvPr>
          <p:cNvSpPr>
            <a:spLocks noGrp="1"/>
          </p:cNvSpPr>
          <p:nvPr>
            <p:ph type="body" idx="1"/>
          </p:nvPr>
        </p:nvSpPr>
        <p:spPr>
          <a:xfrm>
            <a:off x="287642" y="949435"/>
            <a:ext cx="4267200" cy="936515"/>
          </a:xfrm>
        </p:spPr>
        <p:txBody>
          <a:bodyPr/>
          <a:lstStyle/>
          <a:p>
            <a:r>
              <a:rPr lang="en-US" sz="1400" dirty="0"/>
              <a:t>Closeout process in progress. Sub-system has stayed open to address various cabling and wiring issues discovered during early testing in I&amp;T with the refrigeration system and the engineering rafts</a:t>
            </a:r>
          </a:p>
          <a:p>
            <a:pPr marL="0" indent="0">
              <a:buNone/>
            </a:pPr>
            <a:endParaRPr lang="en-US" sz="1400" dirty="0"/>
          </a:p>
          <a:p>
            <a:endParaRPr lang="en-US" sz="1400" dirty="0"/>
          </a:p>
        </p:txBody>
      </p:sp>
    </p:spTree>
    <p:extLst>
      <p:ext uri="{BB962C8B-B14F-4D97-AF65-F5344CB8AC3E}">
        <p14:creationId xmlns:p14="http://schemas.microsoft.com/office/powerpoint/2010/main" val="3906266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B9B8CC-AF50-4EC5-A6C7-09BB0BA21AC6}"/>
              </a:ext>
            </a:extLst>
          </p:cNvPr>
          <p:cNvPicPr/>
          <p:nvPr/>
        </p:nvPicPr>
        <p:blipFill>
          <a:blip r:embed="rId2">
            <a:extLst>
              <a:ext uri="{28A0092B-C50C-407E-A947-70E740481C1C}">
                <a14:useLocalDpi xmlns:a14="http://schemas.microsoft.com/office/drawing/2010/main" val="0"/>
              </a:ext>
            </a:extLst>
          </a:blip>
          <a:stretch>
            <a:fillRect/>
          </a:stretch>
        </p:blipFill>
        <p:spPr>
          <a:xfrm>
            <a:off x="152400" y="722710"/>
            <a:ext cx="3977120" cy="294404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476AF4E-8F56-49F1-8766-157571600A0A}"/>
              </a:ext>
            </a:extLst>
          </p:cNvPr>
          <p:cNvPicPr>
            <a:picLocks noChangeAspect="1"/>
          </p:cNvPicPr>
          <p:nvPr/>
        </p:nvPicPr>
        <p:blipFill>
          <a:blip r:embed="rId3"/>
          <a:stretch>
            <a:fillRect/>
          </a:stretch>
        </p:blipFill>
        <p:spPr>
          <a:xfrm>
            <a:off x="813005" y="3198036"/>
            <a:ext cx="3704892" cy="1544240"/>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ADC62805-85E5-4AAE-843F-6D97274339F4}"/>
              </a:ext>
            </a:extLst>
          </p:cNvPr>
          <p:cNvSpPr>
            <a:spLocks noGrp="1"/>
          </p:cNvSpPr>
          <p:nvPr>
            <p:ph type="body" idx="1"/>
          </p:nvPr>
        </p:nvSpPr>
        <p:spPr>
          <a:xfrm>
            <a:off x="4601611" y="912406"/>
            <a:ext cx="4466189" cy="2286000"/>
          </a:xfrm>
        </p:spPr>
        <p:txBody>
          <a:bodyPr/>
          <a:lstStyle/>
          <a:p>
            <a:r>
              <a:rPr lang="en-US" sz="1600" dirty="0"/>
              <a:t>Recent accomplishments</a:t>
            </a:r>
          </a:p>
          <a:p>
            <a:pPr marL="657225" lvl="1" indent="-257175">
              <a:buFont typeface="Arial" panose="020B0604020202020204" pitchFamily="34" charset="0"/>
              <a:buChar char="•"/>
            </a:pPr>
            <a:r>
              <a:rPr lang="en-US" sz="1200" dirty="0"/>
              <a:t>Optical rear transition modules (OTM) completed and installed in the cryostat.</a:t>
            </a:r>
          </a:p>
          <a:p>
            <a:pPr marL="657225" lvl="1" indent="-257175">
              <a:buFont typeface="Arial" panose="020B0604020202020204" pitchFamily="34" charset="0"/>
              <a:buChar char="•"/>
            </a:pPr>
            <a:r>
              <a:rPr lang="en-US" sz="1200" dirty="0"/>
              <a:t>DAQ version 4 released and deployed supporting multiple raft synchronized readout although not at full speed yet for all 21 rafts</a:t>
            </a:r>
          </a:p>
          <a:p>
            <a:pPr marL="657225" lvl="1" indent="-257175">
              <a:buFont typeface="Arial" panose="020B0604020202020204" pitchFamily="34" charset="0"/>
              <a:buChar char="•"/>
            </a:pPr>
            <a:r>
              <a:rPr lang="en-US" sz="1200" dirty="0"/>
              <a:t>Camera Control System Implementation in support of raft testing, I&amp;T testing, shutter testing, filter exchange testing, refrigeration testing completed</a:t>
            </a:r>
          </a:p>
          <a:p>
            <a:r>
              <a:rPr lang="en-US" sz="1600" dirty="0"/>
              <a:t>Upcoming work</a:t>
            </a:r>
          </a:p>
          <a:p>
            <a:pPr marL="657225" lvl="1" indent="-257175">
              <a:buFont typeface="Arial" panose="020B0604020202020204" pitchFamily="34" charset="0"/>
              <a:buChar char="•"/>
            </a:pPr>
            <a:r>
              <a:rPr lang="en-US" sz="1200" dirty="0"/>
              <a:t>Support the 9-raft test</a:t>
            </a:r>
          </a:p>
          <a:p>
            <a:pPr marL="657225" lvl="1" indent="-257175">
              <a:buFont typeface="Arial" panose="020B0604020202020204" pitchFamily="34" charset="0"/>
              <a:buChar char="•"/>
            </a:pPr>
            <a:r>
              <a:rPr lang="en-US" sz="1200" dirty="0"/>
              <a:t>Implement the guider DAQ</a:t>
            </a:r>
          </a:p>
          <a:p>
            <a:pPr marL="657225" lvl="1" indent="-257175">
              <a:buFont typeface="Arial" panose="020B0604020202020204" pitchFamily="34" charset="0"/>
              <a:buChar char="•"/>
            </a:pPr>
            <a:r>
              <a:rPr lang="en-US" sz="1200" dirty="0"/>
              <a:t>OCS to CCS bridge</a:t>
            </a:r>
          </a:p>
          <a:p>
            <a:r>
              <a:rPr lang="en-US" sz="1600" dirty="0"/>
              <a:t>Remaining Risks</a:t>
            </a:r>
          </a:p>
          <a:p>
            <a:pPr marL="657225" lvl="1" indent="-257175">
              <a:buFont typeface="Arial" panose="020B0604020202020204" pitchFamily="34" charset="0"/>
              <a:buChar char="•"/>
            </a:pPr>
            <a:r>
              <a:rPr lang="en-US" sz="1200" dirty="0"/>
              <a:t>DAQ scaling from 16 rafts to full camera from a performance standpoint (multicast issue with the switch) needs to be resolved by Q2 FY20</a:t>
            </a:r>
          </a:p>
          <a:p>
            <a:pPr lvl="1"/>
            <a:endParaRPr lang="en-US" sz="1400" dirty="0"/>
          </a:p>
        </p:txBody>
      </p:sp>
      <p:sp>
        <p:nvSpPr>
          <p:cNvPr id="2" name="Title 1">
            <a:extLst>
              <a:ext uri="{FF2B5EF4-FFF2-40B4-BE49-F238E27FC236}">
                <a16:creationId xmlns:a16="http://schemas.microsoft.com/office/drawing/2014/main" id="{8322EF85-B9EA-4DF4-BB29-13639A4E46DE}"/>
              </a:ext>
            </a:extLst>
          </p:cNvPr>
          <p:cNvSpPr>
            <a:spLocks noGrp="1"/>
          </p:cNvSpPr>
          <p:nvPr>
            <p:ph type="title"/>
          </p:nvPr>
        </p:nvSpPr>
        <p:spPr>
          <a:xfrm>
            <a:off x="685800" y="191095"/>
            <a:ext cx="7010400" cy="417910"/>
          </a:xfrm>
        </p:spPr>
        <p:txBody>
          <a:bodyPr/>
          <a:lstStyle/>
          <a:p>
            <a:r>
              <a:rPr lang="en-US" sz="2000" dirty="0"/>
              <a:t>Data Acquisition and Camera Control System progress</a:t>
            </a:r>
          </a:p>
        </p:txBody>
      </p:sp>
      <p:sp>
        <p:nvSpPr>
          <p:cNvPr id="5" name="TextBox 4">
            <a:extLst>
              <a:ext uri="{FF2B5EF4-FFF2-40B4-BE49-F238E27FC236}">
                <a16:creationId xmlns:a16="http://schemas.microsoft.com/office/drawing/2014/main" id="{681DF255-75A6-4F26-B1FC-93CDA9C7C24A}"/>
              </a:ext>
            </a:extLst>
          </p:cNvPr>
          <p:cNvSpPr txBox="1"/>
          <p:nvPr/>
        </p:nvSpPr>
        <p:spPr>
          <a:xfrm>
            <a:off x="1325632" y="4442194"/>
            <a:ext cx="1361783" cy="300082"/>
          </a:xfrm>
          <a:prstGeom prst="rect">
            <a:avLst/>
          </a:prstGeom>
          <a:noFill/>
        </p:spPr>
        <p:txBody>
          <a:bodyPr wrap="none" rtlCol="0">
            <a:spAutoFit/>
          </a:bodyPr>
          <a:lstStyle/>
          <a:p>
            <a:r>
              <a:rPr lang="en-US" sz="1350" b="1" dirty="0">
                <a:ln w="3175">
                  <a:solidFill>
                    <a:schemeClr val="bg1"/>
                  </a:solidFill>
                </a:ln>
              </a:rPr>
              <a:t>Production OTM</a:t>
            </a:r>
          </a:p>
        </p:txBody>
      </p:sp>
      <p:sp>
        <p:nvSpPr>
          <p:cNvPr id="7" name="TextBox 6">
            <a:extLst>
              <a:ext uri="{FF2B5EF4-FFF2-40B4-BE49-F238E27FC236}">
                <a16:creationId xmlns:a16="http://schemas.microsoft.com/office/drawing/2014/main" id="{23B6A430-CE94-45BC-81E4-C9A18E9C4278}"/>
              </a:ext>
            </a:extLst>
          </p:cNvPr>
          <p:cNvSpPr txBox="1"/>
          <p:nvPr/>
        </p:nvSpPr>
        <p:spPr>
          <a:xfrm>
            <a:off x="167118" y="758517"/>
            <a:ext cx="3947684" cy="307777"/>
          </a:xfrm>
          <a:prstGeom prst="rect">
            <a:avLst/>
          </a:prstGeom>
          <a:noFill/>
        </p:spPr>
        <p:txBody>
          <a:bodyPr wrap="none" rtlCol="0">
            <a:spAutoFit/>
          </a:bodyPr>
          <a:lstStyle/>
          <a:p>
            <a:r>
              <a:rPr lang="en-US" sz="1400" b="1" dirty="0">
                <a:ln w="3175">
                  <a:solidFill>
                    <a:schemeClr val="bg1"/>
                  </a:solidFill>
                </a:ln>
              </a:rPr>
              <a:t>DAQ hardware deployed in the SLAC Control Room</a:t>
            </a:r>
          </a:p>
        </p:txBody>
      </p:sp>
      <p:sp>
        <p:nvSpPr>
          <p:cNvPr id="8" name="Rectangle: Rounded Corners 7">
            <a:extLst>
              <a:ext uri="{FF2B5EF4-FFF2-40B4-BE49-F238E27FC236}">
                <a16:creationId xmlns:a16="http://schemas.microsoft.com/office/drawing/2014/main" id="{4FFFFB7E-14E2-45BD-8AD2-EFF60FEB6128}"/>
              </a:ext>
            </a:extLst>
          </p:cNvPr>
          <p:cNvSpPr/>
          <p:nvPr/>
        </p:nvSpPr>
        <p:spPr>
          <a:xfrm>
            <a:off x="2886272" y="2920962"/>
            <a:ext cx="1739833" cy="697798"/>
          </a:xfrm>
          <a:prstGeom prst="roundRect">
            <a:avLst/>
          </a:prstGeom>
          <a:ln w="38100"/>
        </p:spPr>
        <p:style>
          <a:lnRef idx="1">
            <a:schemeClr val="accent3"/>
          </a:lnRef>
          <a:fillRef idx="2">
            <a:schemeClr val="accent3"/>
          </a:fillRef>
          <a:effectRef idx="1">
            <a:schemeClr val="accent3"/>
          </a:effectRef>
          <a:fontRef idx="minor">
            <a:schemeClr val="dk1"/>
          </a:fontRef>
        </p:style>
        <p:txBody>
          <a:bodyPr lIns="45720" rIns="45720" rtlCol="0" anchor="ctr"/>
          <a:lstStyle/>
          <a:p>
            <a:pPr algn="ctr"/>
            <a:r>
              <a:rPr lang="en-US" sz="1400" b="1" dirty="0">
                <a:solidFill>
                  <a:schemeClr val="accent3">
                    <a:lumMod val="75000"/>
                  </a:schemeClr>
                </a:solidFill>
              </a:rPr>
              <a:t>See Camera DAQ and CCS Breakout talks (Huffer, Johnson)</a:t>
            </a:r>
          </a:p>
        </p:txBody>
      </p:sp>
    </p:spTree>
    <p:extLst>
      <p:ext uri="{BB962C8B-B14F-4D97-AF65-F5344CB8AC3E}">
        <p14:creationId xmlns:p14="http://schemas.microsoft.com/office/powerpoint/2010/main" val="753881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5BC3843-D854-4FD5-896C-1E80C3A145C2}"/>
              </a:ext>
            </a:extLst>
          </p:cNvPr>
          <p:cNvPicPr/>
          <p:nvPr/>
        </p:nvPicPr>
        <p:blipFill rotWithShape="1">
          <a:blip r:embed="rId2">
            <a:extLst>
              <a:ext uri="{28A0092B-C50C-407E-A947-70E740481C1C}">
                <a14:useLocalDpi xmlns:a14="http://schemas.microsoft.com/office/drawing/2010/main" val="0"/>
              </a:ext>
            </a:extLst>
          </a:blip>
          <a:srcRect b="22198"/>
          <a:stretch/>
        </p:blipFill>
        <p:spPr>
          <a:xfrm>
            <a:off x="4036102" y="3026396"/>
            <a:ext cx="3200399" cy="180566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FDB8A29D-802F-4C79-A479-4E1CE983CACD}"/>
              </a:ext>
            </a:extLst>
          </p:cNvPr>
          <p:cNvPicPr/>
          <p:nvPr/>
        </p:nvPicPr>
        <p:blipFill>
          <a:blip r:embed="rId3">
            <a:extLst>
              <a:ext uri="{28A0092B-C50C-407E-A947-70E740481C1C}">
                <a14:useLocalDpi xmlns:a14="http://schemas.microsoft.com/office/drawing/2010/main" val="0"/>
              </a:ext>
            </a:extLst>
          </a:blip>
          <a:stretch>
            <a:fillRect/>
          </a:stretch>
        </p:blipFill>
        <p:spPr>
          <a:xfrm>
            <a:off x="6562347" y="1666706"/>
            <a:ext cx="2446337" cy="3057525"/>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19BA3BDC-1B2F-4E31-8157-4C1CD262C881}"/>
              </a:ext>
            </a:extLst>
          </p:cNvPr>
          <p:cNvSpPr>
            <a:spLocks noGrp="1"/>
          </p:cNvSpPr>
          <p:nvPr>
            <p:ph type="body" idx="1"/>
          </p:nvPr>
        </p:nvSpPr>
        <p:spPr>
          <a:xfrm>
            <a:off x="182669" y="735198"/>
            <a:ext cx="4084531" cy="3589151"/>
          </a:xfrm>
        </p:spPr>
        <p:txBody>
          <a:bodyPr/>
          <a:lstStyle/>
          <a:p>
            <a:pPr marL="257175" indent="-257175">
              <a:buFont typeface="Arial" panose="020B0604020202020204" pitchFamily="34" charset="0"/>
              <a:buChar char="•"/>
            </a:pPr>
            <a:r>
              <a:rPr lang="en-US" sz="1400" dirty="0"/>
              <a:t>Recent accomplishments</a:t>
            </a:r>
          </a:p>
          <a:p>
            <a:pPr marL="657225" lvl="1" indent="-257175">
              <a:buFont typeface="Arial" panose="020B0604020202020204" pitchFamily="34" charset="0"/>
              <a:buChar char="•"/>
            </a:pPr>
            <a:r>
              <a:rPr lang="en-US" sz="1200" dirty="0"/>
              <a:t>2 Engineering Raft testing Complete</a:t>
            </a:r>
          </a:p>
          <a:p>
            <a:pPr marL="657225" lvl="1" indent="-257175">
              <a:buFont typeface="Arial" panose="020B0604020202020204" pitchFamily="34" charset="0"/>
              <a:buChar char="•"/>
            </a:pPr>
            <a:r>
              <a:rPr lang="en-US" sz="1200" dirty="0"/>
              <a:t>Cabling installation complete</a:t>
            </a:r>
          </a:p>
          <a:p>
            <a:pPr marL="657225" lvl="1" indent="-257175">
              <a:buFont typeface="Arial" panose="020B0604020202020204" pitchFamily="34" charset="0"/>
              <a:buChar char="•"/>
            </a:pPr>
            <a:r>
              <a:rPr lang="en-US" sz="1200" dirty="0"/>
              <a:t>Vacuum system performance demonstrated with ion pumps</a:t>
            </a:r>
          </a:p>
          <a:p>
            <a:pPr marL="657225" lvl="1" indent="-257175">
              <a:buFont typeface="Arial" panose="020B0604020202020204" pitchFamily="34" charset="0"/>
              <a:buChar char="•"/>
            </a:pPr>
            <a:r>
              <a:rPr lang="en-US" sz="1200" dirty="0"/>
              <a:t>Refrigeration testing complete</a:t>
            </a:r>
          </a:p>
          <a:p>
            <a:pPr marL="657225" lvl="1" indent="-257175">
              <a:buFont typeface="Arial" panose="020B0604020202020204" pitchFamily="34" charset="0"/>
              <a:buChar char="•"/>
            </a:pPr>
            <a:r>
              <a:rPr lang="en-US" sz="1200" dirty="0"/>
              <a:t>Integration Stand installed in IR2</a:t>
            </a:r>
          </a:p>
          <a:p>
            <a:pPr marL="657225" lvl="1" indent="-257175">
              <a:buFont typeface="Arial" panose="020B0604020202020204" pitchFamily="34" charset="0"/>
              <a:buChar char="•"/>
            </a:pPr>
            <a:r>
              <a:rPr lang="en-US" sz="1200" dirty="0"/>
              <a:t>First production rafts inserted in July</a:t>
            </a:r>
          </a:p>
          <a:p>
            <a:pPr marL="257175" indent="-257175">
              <a:buFont typeface="Arial" panose="020B0604020202020204" pitchFamily="34" charset="0"/>
              <a:buChar char="•"/>
            </a:pPr>
            <a:r>
              <a:rPr lang="en-US" sz="1400" dirty="0"/>
              <a:t>Upcoming work</a:t>
            </a:r>
          </a:p>
          <a:p>
            <a:pPr marL="657225" lvl="1" indent="-257175">
              <a:buFont typeface="Arial" panose="020B0604020202020204" pitchFamily="34" charset="0"/>
              <a:buChar char="•"/>
            </a:pPr>
            <a:r>
              <a:rPr lang="en-US" sz="1200" dirty="0"/>
              <a:t>Raft insertion until Q2 FY20.</a:t>
            </a:r>
          </a:p>
          <a:p>
            <a:pPr marL="657225" lvl="1" indent="-257175">
              <a:buFont typeface="Arial" panose="020B0604020202020204" pitchFamily="34" charset="0"/>
              <a:buChar char="•"/>
            </a:pPr>
            <a:r>
              <a:rPr lang="en-US" sz="1200" dirty="0"/>
              <a:t>Camera Integration start Q1 FY20</a:t>
            </a:r>
          </a:p>
          <a:p>
            <a:pPr marL="257175" indent="-257175">
              <a:buFont typeface="Arial" panose="020B0604020202020204" pitchFamily="34" charset="0"/>
              <a:buChar char="•"/>
            </a:pPr>
            <a:r>
              <a:rPr lang="en-US" sz="1400" dirty="0"/>
              <a:t>Remaining Risks</a:t>
            </a:r>
          </a:p>
          <a:p>
            <a:pPr marL="657225" lvl="1" indent="-257175">
              <a:buFont typeface="Arial" panose="020B0604020202020204" pitchFamily="34" charset="0"/>
              <a:buChar char="•"/>
            </a:pPr>
            <a:r>
              <a:rPr lang="en-US" sz="1200" dirty="0"/>
              <a:t>Raft performance in full system environment</a:t>
            </a:r>
          </a:p>
          <a:p>
            <a:pPr marL="657225" lvl="1" indent="-257175">
              <a:buFont typeface="Arial" panose="020B0604020202020204" pitchFamily="34" charset="0"/>
              <a:buChar char="•"/>
            </a:pPr>
            <a:r>
              <a:rPr lang="en-US" sz="1200" dirty="0"/>
              <a:t>Refrigeration maintenance</a:t>
            </a:r>
          </a:p>
          <a:p>
            <a:pPr marL="657225" lvl="1" indent="-257175">
              <a:buFont typeface="Arial" panose="020B0604020202020204" pitchFamily="34" charset="0"/>
              <a:buChar char="•"/>
            </a:pPr>
            <a:r>
              <a:rPr lang="en-US" sz="1200" dirty="0"/>
              <a:t>Schedule of remaining deliveries (final DAQ, filter exchange, shutter, utility trunk)</a:t>
            </a:r>
          </a:p>
          <a:p>
            <a:endParaRPr lang="en-US" sz="1200" dirty="0"/>
          </a:p>
        </p:txBody>
      </p:sp>
      <p:sp>
        <p:nvSpPr>
          <p:cNvPr id="2" name="Title 1">
            <a:extLst>
              <a:ext uri="{FF2B5EF4-FFF2-40B4-BE49-F238E27FC236}">
                <a16:creationId xmlns:a16="http://schemas.microsoft.com/office/drawing/2014/main" id="{CBCA30BE-4F99-4C26-BAA0-73F1721107E1}"/>
              </a:ext>
            </a:extLst>
          </p:cNvPr>
          <p:cNvSpPr>
            <a:spLocks noGrp="1"/>
          </p:cNvSpPr>
          <p:nvPr>
            <p:ph type="title"/>
          </p:nvPr>
        </p:nvSpPr>
        <p:spPr>
          <a:xfrm>
            <a:off x="1143000" y="133350"/>
            <a:ext cx="6248400" cy="417910"/>
          </a:xfrm>
        </p:spPr>
        <p:txBody>
          <a:bodyPr/>
          <a:lstStyle/>
          <a:p>
            <a:r>
              <a:rPr lang="en-US" dirty="0"/>
              <a:t>Integration and test activities progress</a:t>
            </a:r>
          </a:p>
        </p:txBody>
      </p:sp>
      <p:pic>
        <p:nvPicPr>
          <p:cNvPr id="14" name="Picture 13">
            <a:extLst>
              <a:ext uri="{FF2B5EF4-FFF2-40B4-BE49-F238E27FC236}">
                <a16:creationId xmlns:a16="http://schemas.microsoft.com/office/drawing/2014/main" id="{C656D1CD-B981-4238-8FDC-305CA8F7ED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6009" y="721584"/>
            <a:ext cx="3200400" cy="2400300"/>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4247FEB0-5D36-4BCB-915A-67D40AD8D7EA}"/>
              </a:ext>
            </a:extLst>
          </p:cNvPr>
          <p:cNvSpPr txBox="1"/>
          <p:nvPr/>
        </p:nvSpPr>
        <p:spPr>
          <a:xfrm>
            <a:off x="4116009" y="2610761"/>
            <a:ext cx="3581400" cy="523220"/>
          </a:xfrm>
          <a:prstGeom prst="rect">
            <a:avLst/>
          </a:prstGeom>
          <a:noFill/>
        </p:spPr>
        <p:txBody>
          <a:bodyPr wrap="square" rtlCol="0">
            <a:spAutoFit/>
          </a:bodyPr>
          <a:lstStyle/>
          <a:p>
            <a:r>
              <a:rPr lang="en-US" sz="1400" b="1" dirty="0">
                <a:ln w="3175">
                  <a:solidFill>
                    <a:schemeClr val="bg1"/>
                  </a:solidFill>
                </a:ln>
              </a:rPr>
              <a:t>5 mechanical rafts and 2 engineering rafts inserted in the production cryostat</a:t>
            </a:r>
          </a:p>
        </p:txBody>
      </p:sp>
      <p:sp>
        <p:nvSpPr>
          <p:cNvPr id="17" name="TextBox 16">
            <a:extLst>
              <a:ext uri="{FF2B5EF4-FFF2-40B4-BE49-F238E27FC236}">
                <a16:creationId xmlns:a16="http://schemas.microsoft.com/office/drawing/2014/main" id="{2EE4FB46-AFD4-4BD2-983E-54239BF2D1E1}"/>
              </a:ext>
            </a:extLst>
          </p:cNvPr>
          <p:cNvSpPr txBox="1"/>
          <p:nvPr/>
        </p:nvSpPr>
        <p:spPr>
          <a:xfrm>
            <a:off x="6489065" y="4416454"/>
            <a:ext cx="2519619" cy="307777"/>
          </a:xfrm>
          <a:prstGeom prst="rect">
            <a:avLst/>
          </a:prstGeom>
          <a:noFill/>
        </p:spPr>
        <p:txBody>
          <a:bodyPr wrap="square" rtlCol="0">
            <a:spAutoFit/>
          </a:bodyPr>
          <a:lstStyle/>
          <a:p>
            <a:r>
              <a:rPr lang="en-US" sz="1400" b="1" dirty="0">
                <a:ln w="3175">
                  <a:solidFill>
                    <a:schemeClr val="bg1"/>
                  </a:solidFill>
                </a:ln>
              </a:rPr>
              <a:t>Power feedthrough Installation</a:t>
            </a:r>
          </a:p>
        </p:txBody>
      </p:sp>
      <p:sp>
        <p:nvSpPr>
          <p:cNvPr id="13" name="Rectangle: Rounded Corners 12">
            <a:extLst>
              <a:ext uri="{FF2B5EF4-FFF2-40B4-BE49-F238E27FC236}">
                <a16:creationId xmlns:a16="http://schemas.microsoft.com/office/drawing/2014/main" id="{4B9E290C-E9A4-4616-825F-900A0E489F1D}"/>
              </a:ext>
            </a:extLst>
          </p:cNvPr>
          <p:cNvSpPr/>
          <p:nvPr/>
        </p:nvSpPr>
        <p:spPr>
          <a:xfrm>
            <a:off x="7236501" y="825696"/>
            <a:ext cx="1533841" cy="697798"/>
          </a:xfrm>
          <a:prstGeom prst="roundRect">
            <a:avLst/>
          </a:prstGeom>
          <a:ln w="38100"/>
        </p:spPr>
        <p:style>
          <a:lnRef idx="1">
            <a:schemeClr val="accent3"/>
          </a:lnRef>
          <a:fillRef idx="2">
            <a:schemeClr val="accent3"/>
          </a:fillRef>
          <a:effectRef idx="1">
            <a:schemeClr val="accent3"/>
          </a:effectRef>
          <a:fontRef idx="minor">
            <a:schemeClr val="dk1"/>
          </a:fontRef>
        </p:style>
        <p:txBody>
          <a:bodyPr lIns="45720" rIns="45720" rtlCol="0" anchor="ctr"/>
          <a:lstStyle/>
          <a:p>
            <a:pPr algn="ctr"/>
            <a:r>
              <a:rPr lang="en-US" sz="1400" b="1" dirty="0">
                <a:solidFill>
                  <a:schemeClr val="accent3">
                    <a:lumMod val="75000"/>
                  </a:schemeClr>
                </a:solidFill>
              </a:rPr>
              <a:t>See Camera I&amp;T Breakout talk (Bond)</a:t>
            </a:r>
          </a:p>
        </p:txBody>
      </p:sp>
      <p:sp>
        <p:nvSpPr>
          <p:cNvPr id="20" name="TextBox 19">
            <a:extLst>
              <a:ext uri="{FF2B5EF4-FFF2-40B4-BE49-F238E27FC236}">
                <a16:creationId xmlns:a16="http://schemas.microsoft.com/office/drawing/2014/main" id="{7440B361-094F-4E97-9078-EBA89693DB86}"/>
              </a:ext>
            </a:extLst>
          </p:cNvPr>
          <p:cNvSpPr txBox="1"/>
          <p:nvPr/>
        </p:nvSpPr>
        <p:spPr>
          <a:xfrm>
            <a:off x="4042728" y="4534629"/>
            <a:ext cx="2519619" cy="307777"/>
          </a:xfrm>
          <a:prstGeom prst="rect">
            <a:avLst/>
          </a:prstGeom>
          <a:noFill/>
        </p:spPr>
        <p:txBody>
          <a:bodyPr wrap="square" rtlCol="0">
            <a:spAutoFit/>
          </a:bodyPr>
          <a:lstStyle/>
          <a:p>
            <a:r>
              <a:rPr lang="en-US" sz="1400" b="1" dirty="0">
                <a:ln w="3175">
                  <a:solidFill>
                    <a:schemeClr val="bg1"/>
                  </a:solidFill>
                </a:ln>
              </a:rPr>
              <a:t>Camera Integration Stand</a:t>
            </a:r>
          </a:p>
        </p:txBody>
      </p:sp>
    </p:spTree>
    <p:extLst>
      <p:ext uri="{BB962C8B-B14F-4D97-AF65-F5344CB8AC3E}">
        <p14:creationId xmlns:p14="http://schemas.microsoft.com/office/powerpoint/2010/main" val="3209740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6019BF-E166-4FCB-904A-CFA495686E68}"/>
              </a:ext>
            </a:extLst>
          </p:cNvPr>
          <p:cNvSpPr>
            <a:spLocks noGrp="1"/>
          </p:cNvSpPr>
          <p:nvPr>
            <p:ph type="body" idx="1"/>
          </p:nvPr>
        </p:nvSpPr>
        <p:spPr>
          <a:xfrm>
            <a:off x="5107520" y="866677"/>
            <a:ext cx="3892757" cy="1628873"/>
          </a:xfrm>
        </p:spPr>
        <p:txBody>
          <a:bodyPr/>
          <a:lstStyle/>
          <a:p>
            <a:r>
              <a:rPr lang="en-US" sz="1800" dirty="0"/>
              <a:t>Project level acceptance and pre-ship review completed 5/30/2019</a:t>
            </a:r>
          </a:p>
          <a:p>
            <a:r>
              <a:rPr lang="en-US" sz="1800" dirty="0"/>
              <a:t>No action items remaining</a:t>
            </a:r>
          </a:p>
          <a:p>
            <a:r>
              <a:rPr lang="en-US" sz="1800" dirty="0" err="1"/>
              <a:t>ComCam</a:t>
            </a:r>
            <a:r>
              <a:rPr lang="en-US" sz="1800" dirty="0"/>
              <a:t> has shipped to Tucson 6/19/2019</a:t>
            </a:r>
          </a:p>
        </p:txBody>
      </p:sp>
      <p:sp>
        <p:nvSpPr>
          <p:cNvPr id="2" name="Title 1">
            <a:extLst>
              <a:ext uri="{FF2B5EF4-FFF2-40B4-BE49-F238E27FC236}">
                <a16:creationId xmlns:a16="http://schemas.microsoft.com/office/drawing/2014/main" id="{0BAAABFA-4BB4-4ED9-854C-A8D54B38A562}"/>
              </a:ext>
            </a:extLst>
          </p:cNvPr>
          <p:cNvSpPr>
            <a:spLocks noGrp="1"/>
          </p:cNvSpPr>
          <p:nvPr>
            <p:ph type="title"/>
          </p:nvPr>
        </p:nvSpPr>
        <p:spPr/>
        <p:txBody>
          <a:bodyPr/>
          <a:lstStyle/>
          <a:p>
            <a:r>
              <a:rPr lang="en-US" dirty="0" err="1"/>
              <a:t>ComCam</a:t>
            </a:r>
            <a:r>
              <a:rPr lang="en-US" dirty="0"/>
              <a:t> has been delivered to the project</a:t>
            </a:r>
          </a:p>
        </p:txBody>
      </p:sp>
      <p:pic>
        <p:nvPicPr>
          <p:cNvPr id="10" name="Picture 2" descr="Y:\Documents\Papers+Presentations_Mine\Meetings\ComCam_PreShipReview_2019\IMG_20190521_174445.jpg">
            <a:extLst>
              <a:ext uri="{FF2B5EF4-FFF2-40B4-BE49-F238E27FC236}">
                <a16:creationId xmlns:a16="http://schemas.microsoft.com/office/drawing/2014/main" id="{2C90C28D-2F94-42EB-94E9-0212F5E0041F}"/>
              </a:ext>
            </a:extLst>
          </p:cNvPr>
          <p:cNvPicPr>
            <a:picLocks noChangeAspect="1" noChangeArrowheads="1"/>
          </p:cNvPicPr>
          <p:nvPr/>
        </p:nvPicPr>
        <p:blipFill>
          <a:blip r:embed="rId2"/>
          <a:srcRect/>
          <a:stretch>
            <a:fillRect/>
          </a:stretch>
        </p:blipFill>
        <p:spPr bwMode="auto">
          <a:xfrm>
            <a:off x="228600" y="866678"/>
            <a:ext cx="4523165" cy="268605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D521610-E3FA-4D02-8BD1-CBEAE300F100}"/>
              </a:ext>
            </a:extLst>
          </p:cNvPr>
          <p:cNvSpPr txBox="1"/>
          <p:nvPr/>
        </p:nvSpPr>
        <p:spPr>
          <a:xfrm>
            <a:off x="228600" y="866678"/>
            <a:ext cx="3228000" cy="338554"/>
          </a:xfrm>
          <a:prstGeom prst="rect">
            <a:avLst/>
          </a:prstGeom>
          <a:noFill/>
        </p:spPr>
        <p:txBody>
          <a:bodyPr wrap="none" rtlCol="0">
            <a:spAutoFit/>
          </a:bodyPr>
          <a:lstStyle/>
          <a:p>
            <a:r>
              <a:rPr lang="en-US" sz="1600" b="1" dirty="0" err="1">
                <a:ln w="3175">
                  <a:solidFill>
                    <a:schemeClr val="bg1"/>
                  </a:solidFill>
                </a:ln>
              </a:rPr>
              <a:t>ComCam</a:t>
            </a:r>
            <a:r>
              <a:rPr lang="en-US" sz="1600" b="1" dirty="0">
                <a:ln w="3175">
                  <a:solidFill>
                    <a:schemeClr val="bg1"/>
                  </a:solidFill>
                </a:ln>
              </a:rPr>
              <a:t> at SLAC during acceptance</a:t>
            </a:r>
          </a:p>
        </p:txBody>
      </p:sp>
      <p:pic>
        <p:nvPicPr>
          <p:cNvPr id="11" name="Picture 10" descr="A picture containing indoor, sitting, table&#10;&#10;Description automatically generated">
            <a:extLst>
              <a:ext uri="{FF2B5EF4-FFF2-40B4-BE49-F238E27FC236}">
                <a16:creationId xmlns:a16="http://schemas.microsoft.com/office/drawing/2014/main" id="{151F1E62-D204-49B4-A82D-0E7CD29468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8448" y="2272168"/>
            <a:ext cx="1776412" cy="2368549"/>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478C0F3F-3A4E-4345-9203-DC4D40FD02F5}"/>
              </a:ext>
            </a:extLst>
          </p:cNvPr>
          <p:cNvSpPr txBox="1"/>
          <p:nvPr/>
        </p:nvSpPr>
        <p:spPr>
          <a:xfrm>
            <a:off x="3008448" y="2221205"/>
            <a:ext cx="1667605" cy="507831"/>
          </a:xfrm>
          <a:prstGeom prst="rect">
            <a:avLst/>
          </a:prstGeom>
          <a:noFill/>
        </p:spPr>
        <p:txBody>
          <a:bodyPr wrap="square" rtlCol="0">
            <a:spAutoFit/>
          </a:bodyPr>
          <a:lstStyle/>
          <a:p>
            <a:r>
              <a:rPr lang="en-US" sz="1350" b="1" dirty="0" err="1">
                <a:ln w="3175">
                  <a:solidFill>
                    <a:schemeClr val="bg1"/>
                  </a:solidFill>
                </a:ln>
              </a:rPr>
              <a:t>ComCam</a:t>
            </a:r>
            <a:r>
              <a:rPr lang="en-US" sz="1350" b="1" dirty="0">
                <a:ln w="3175">
                  <a:solidFill>
                    <a:schemeClr val="bg1"/>
                  </a:solidFill>
                </a:ln>
              </a:rPr>
              <a:t> packed for shipping</a:t>
            </a:r>
          </a:p>
        </p:txBody>
      </p:sp>
      <p:pic>
        <p:nvPicPr>
          <p:cNvPr id="14" name="Picture 13" descr="A picture containing building, parking, row, indoor&#10;&#10;Description automatically generated">
            <a:extLst>
              <a:ext uri="{FF2B5EF4-FFF2-40B4-BE49-F238E27FC236}">
                <a16:creationId xmlns:a16="http://schemas.microsoft.com/office/drawing/2014/main" id="{0E23BCC1-C743-40F6-90E4-E32CE44C68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484" y="2958795"/>
            <a:ext cx="1364026" cy="1818701"/>
          </a:xfrm>
          <a:prstGeom prst="rect">
            <a:avLst/>
          </a:prstGeom>
          <a:ln>
            <a:noFill/>
          </a:ln>
          <a:effectLst>
            <a:outerShdw blurRad="292100" dist="139700" dir="2700000" algn="tl" rotWithShape="0">
              <a:srgbClr val="333333">
                <a:alpha val="65000"/>
              </a:srgbClr>
            </a:outerShdw>
          </a:effectLst>
        </p:spPr>
      </p:pic>
      <p:graphicFrame>
        <p:nvGraphicFramePr>
          <p:cNvPr id="15" name="Table 14">
            <a:extLst>
              <a:ext uri="{FF2B5EF4-FFF2-40B4-BE49-F238E27FC236}">
                <a16:creationId xmlns:a16="http://schemas.microsoft.com/office/drawing/2014/main" id="{8690623C-2493-458E-94E4-7004C5B05119}"/>
              </a:ext>
            </a:extLst>
          </p:cNvPr>
          <p:cNvGraphicFramePr>
            <a:graphicFrameLocks noGrp="1"/>
          </p:cNvGraphicFramePr>
          <p:nvPr>
            <p:extLst>
              <p:ext uri="{D42A27DB-BD31-4B8C-83A1-F6EECF244321}">
                <p14:modId xmlns:p14="http://schemas.microsoft.com/office/powerpoint/2010/main" val="1787063677"/>
              </p:ext>
            </p:extLst>
          </p:nvPr>
        </p:nvGraphicFramePr>
        <p:xfrm>
          <a:off x="5114077" y="2880321"/>
          <a:ext cx="3886200" cy="178308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3610158160"/>
                    </a:ext>
                  </a:extLst>
                </a:gridCol>
                <a:gridCol w="685800">
                  <a:extLst>
                    <a:ext uri="{9D8B030D-6E8A-4147-A177-3AD203B41FA5}">
                      <a16:colId xmlns:a16="http://schemas.microsoft.com/office/drawing/2014/main" val="2620877259"/>
                    </a:ext>
                  </a:extLst>
                </a:gridCol>
                <a:gridCol w="1600200">
                  <a:extLst>
                    <a:ext uri="{9D8B030D-6E8A-4147-A177-3AD203B41FA5}">
                      <a16:colId xmlns:a16="http://schemas.microsoft.com/office/drawing/2014/main" val="614469561"/>
                    </a:ext>
                  </a:extLst>
                </a:gridCol>
              </a:tblGrid>
              <a:tr h="0">
                <a:tc>
                  <a:txBody>
                    <a:bodyPr/>
                    <a:lstStyle/>
                    <a:p>
                      <a:pPr algn="ctr" fontAlgn="ctr"/>
                      <a:r>
                        <a:rPr lang="en-US" sz="1100" u="none" strike="noStrike" dirty="0">
                          <a:effectLst/>
                        </a:rPr>
                        <a:t>Closeout Item</a:t>
                      </a:r>
                      <a:endParaRPr lang="en-US" sz="1100" b="1" i="0" u="none" strike="noStrike" dirty="0">
                        <a:solidFill>
                          <a:srgbClr val="000000"/>
                        </a:solidFill>
                        <a:effectLst/>
                        <a:latin typeface="Calibri" panose="020F0502020204030204" pitchFamily="34" charset="0"/>
                      </a:endParaRPr>
                    </a:p>
                  </a:txBody>
                  <a:tcPr marL="0" marR="0" marT="0"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100" b="1" u="none" strike="noStrike" kern="1200" dirty="0">
                          <a:solidFill>
                            <a:schemeClr val="lt1"/>
                          </a:solidFill>
                          <a:effectLst/>
                          <a:latin typeface="+mn-lt"/>
                          <a:ea typeface="+mn-ea"/>
                          <a:cs typeface="+mn-cs"/>
                        </a:rPr>
                        <a:t>Status</a:t>
                      </a:r>
                    </a:p>
                  </a:txBody>
                  <a:tcPr anchor="ctr"/>
                </a:tc>
                <a:tc>
                  <a:txBody>
                    <a:bodyPr/>
                    <a:lstStyle/>
                    <a:p>
                      <a:pPr marL="0" algn="ctr" defTabSz="457200" rtl="0" eaLnBrk="1" fontAlgn="ctr" latinLnBrk="0" hangingPunct="1"/>
                      <a:r>
                        <a:rPr lang="en-US" sz="1100" b="1" u="none" strike="noStrike" kern="1200" dirty="0">
                          <a:solidFill>
                            <a:schemeClr val="lt1"/>
                          </a:solidFill>
                          <a:effectLst/>
                          <a:latin typeface="+mn-lt"/>
                          <a:ea typeface="+mn-ea"/>
                          <a:cs typeface="+mn-cs"/>
                        </a:rPr>
                        <a:t>Comment</a:t>
                      </a:r>
                    </a:p>
                  </a:txBody>
                  <a:tcPr marL="0" marR="0" marT="0" marB="0" anchor="ctr"/>
                </a:tc>
                <a:extLst>
                  <a:ext uri="{0D108BD9-81ED-4DB2-BD59-A6C34878D82A}">
                    <a16:rowId xmlns:a16="http://schemas.microsoft.com/office/drawing/2014/main" val="2635844032"/>
                  </a:ext>
                </a:extLst>
              </a:tr>
              <a:tr h="61151">
                <a:tc>
                  <a:txBody>
                    <a:bodyPr/>
                    <a:lstStyle/>
                    <a:p>
                      <a:pPr algn="l" fontAlgn="b"/>
                      <a:r>
                        <a:rPr lang="en-US" sz="1000" b="0" i="0" u="none" strike="noStrike" dirty="0">
                          <a:solidFill>
                            <a:srgbClr val="000000"/>
                          </a:solidFill>
                          <a:effectLst/>
                          <a:latin typeface="Calibri" panose="020F0502020204030204" pitchFamily="34" charset="0"/>
                        </a:rPr>
                        <a:t>WBS deliverables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19793980"/>
                  </a:ext>
                </a:extLst>
              </a:tr>
              <a:tr h="61151">
                <a:tc>
                  <a:txBody>
                    <a:bodyPr/>
                    <a:lstStyle/>
                    <a:p>
                      <a:pPr algn="l" fontAlgn="b"/>
                      <a:r>
                        <a:rPr lang="en-US" sz="1000" b="0" i="0" u="none" strike="noStrike" dirty="0">
                          <a:solidFill>
                            <a:srgbClr val="000000"/>
                          </a:solidFill>
                          <a:effectLst/>
                          <a:latin typeface="Calibri" panose="020F0502020204030204" pitchFamily="34" charset="0"/>
                        </a:rPr>
                        <a:t>Acceptance package</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37133510"/>
                  </a:ext>
                </a:extLst>
              </a:tr>
              <a:tr h="91727">
                <a:tc>
                  <a:txBody>
                    <a:bodyPr/>
                    <a:lstStyle/>
                    <a:p>
                      <a:pPr algn="l" fontAlgn="b"/>
                      <a:r>
                        <a:rPr lang="en-US" sz="1000" b="0" i="0" u="none" strike="noStrike" dirty="0">
                          <a:solidFill>
                            <a:srgbClr val="000000"/>
                          </a:solidFill>
                          <a:effectLst/>
                          <a:latin typeface="Calibri" panose="020F0502020204030204" pitchFamily="34" charset="0"/>
                        </a:rPr>
                        <a:t>Closure of Non-Conformances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2316621"/>
                  </a:ext>
                </a:extLst>
              </a:tr>
              <a:tr h="91727">
                <a:tc>
                  <a:txBody>
                    <a:bodyPr/>
                    <a:lstStyle/>
                    <a:p>
                      <a:pPr algn="l" fontAlgn="b"/>
                      <a:r>
                        <a:rPr lang="en-US" sz="1000" b="0" i="0" u="none" strike="noStrike" dirty="0">
                          <a:solidFill>
                            <a:srgbClr val="000000"/>
                          </a:solidFill>
                          <a:effectLst/>
                          <a:latin typeface="Calibri" panose="020F0502020204030204" pitchFamily="34" charset="0"/>
                        </a:rPr>
                        <a:t>Closure of Action Items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5864018"/>
                  </a:ext>
                </a:extLst>
              </a:tr>
              <a:tr h="91727">
                <a:tc>
                  <a:txBody>
                    <a:bodyPr/>
                    <a:lstStyle/>
                    <a:p>
                      <a:pPr algn="l" fontAlgn="b"/>
                      <a:r>
                        <a:rPr lang="en-US" sz="1000" b="0" i="0" u="none" strike="noStrike" dirty="0">
                          <a:solidFill>
                            <a:srgbClr val="000000"/>
                          </a:solidFill>
                          <a:effectLst/>
                          <a:latin typeface="Calibri" panose="020F0502020204030204" pitchFamily="34" charset="0"/>
                        </a:rPr>
                        <a:t>Transfer Risks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51625845"/>
                  </a:ext>
                </a:extLst>
              </a:tr>
              <a:tr h="91727">
                <a:tc>
                  <a:txBody>
                    <a:bodyPr/>
                    <a:lstStyle/>
                    <a:p>
                      <a:pPr algn="l" fontAlgn="b"/>
                      <a:r>
                        <a:rPr lang="en-US" sz="1000" b="0" i="0" u="none" strike="noStrike" dirty="0">
                          <a:solidFill>
                            <a:srgbClr val="000000"/>
                          </a:solidFill>
                          <a:effectLst/>
                          <a:latin typeface="Calibri" panose="020F0502020204030204" pitchFamily="34" charset="0"/>
                        </a:rPr>
                        <a:t>Lesson’s learned</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See LCA-17337</a:t>
                      </a:r>
                    </a:p>
                  </a:txBody>
                  <a:tcPr marL="0" marR="0" marT="0" marB="0" anchor="b"/>
                </a:tc>
                <a:extLst>
                  <a:ext uri="{0D108BD9-81ED-4DB2-BD59-A6C34878D82A}">
                    <a16:rowId xmlns:a16="http://schemas.microsoft.com/office/drawing/2014/main" val="160775487"/>
                  </a:ext>
                </a:extLst>
              </a:tr>
              <a:tr h="91727">
                <a:tc>
                  <a:txBody>
                    <a:bodyPr/>
                    <a:lstStyle/>
                    <a:p>
                      <a:pPr algn="l" fontAlgn="b"/>
                      <a:r>
                        <a:rPr lang="en-US" sz="1000" b="0" i="0" u="none" strike="noStrike" dirty="0">
                          <a:solidFill>
                            <a:srgbClr val="000000"/>
                          </a:solidFill>
                          <a:effectLst/>
                          <a:latin typeface="Calibri" panose="020F0502020204030204" pitchFamily="34" charset="0"/>
                        </a:rPr>
                        <a:t>Drawings and documents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67432639"/>
                  </a:ext>
                </a:extLst>
              </a:tr>
              <a:tr h="91727">
                <a:tc>
                  <a:txBody>
                    <a:bodyPr/>
                    <a:lstStyle/>
                    <a:p>
                      <a:pPr algn="l" fontAlgn="b"/>
                      <a:r>
                        <a:rPr lang="en-US" sz="1000" b="0" i="0" u="none" strike="noStrike" dirty="0">
                          <a:solidFill>
                            <a:srgbClr val="000000"/>
                          </a:solidFill>
                          <a:effectLst/>
                          <a:latin typeface="Calibri" panose="020F0502020204030204" pitchFamily="34" charset="0"/>
                        </a:rPr>
                        <a:t>Close control accounts</a:t>
                      </a:r>
                    </a:p>
                  </a:txBody>
                  <a:tcPr marL="0" marR="0" marT="0" marB="0" anchor="b"/>
                </a:tc>
                <a:tc>
                  <a:txBody>
                    <a:bodyPr/>
                    <a:lstStyle/>
                    <a:p>
                      <a:pPr algn="r"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 1 </a:t>
                      </a:r>
                      <a:r>
                        <a:rPr lang="en-US" sz="1000" b="0" i="0" u="none" strike="noStrike">
                          <a:solidFill>
                            <a:srgbClr val="000000"/>
                          </a:solidFill>
                          <a:effectLst/>
                          <a:latin typeface="Calibri" panose="020F0502020204030204" pitchFamily="34" charset="0"/>
                        </a:rPr>
                        <a:t>closed out of 2</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66186511"/>
                  </a:ext>
                </a:extLst>
              </a:tr>
              <a:tr h="91727">
                <a:tc>
                  <a:txBody>
                    <a:bodyPr/>
                    <a:lstStyle/>
                    <a:p>
                      <a:pPr algn="l" fontAlgn="b"/>
                      <a:r>
                        <a:rPr lang="en-US" sz="1000" b="0" i="0" u="none" strike="noStrike" dirty="0">
                          <a:solidFill>
                            <a:srgbClr val="000000"/>
                          </a:solidFill>
                          <a:effectLst/>
                          <a:latin typeface="Calibri" panose="020F0502020204030204" pitchFamily="34" charset="0"/>
                        </a:rPr>
                        <a:t>Close corrective actions</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54202650"/>
                  </a:ext>
                </a:extLst>
              </a:tr>
              <a:tr h="91727">
                <a:tc>
                  <a:txBody>
                    <a:bodyPr/>
                    <a:lstStyle/>
                    <a:p>
                      <a:pPr algn="l" fontAlgn="b"/>
                      <a:r>
                        <a:rPr lang="en-US" sz="1000" b="0" i="0" u="none" strike="noStrike" dirty="0">
                          <a:solidFill>
                            <a:srgbClr val="000000"/>
                          </a:solidFill>
                          <a:effectLst/>
                          <a:latin typeface="Calibri" panose="020F0502020204030204" pitchFamily="34" charset="0"/>
                        </a:rPr>
                        <a:t>Final Design report</a:t>
                      </a:r>
                    </a:p>
                  </a:txBody>
                  <a:tcPr marL="0" marR="0" marT="0" marB="0" anchor="b"/>
                </a:tc>
                <a:tc>
                  <a:txBody>
                    <a:bodyPr/>
                    <a:lstStyle/>
                    <a:p>
                      <a:pPr algn="r" fontAlgn="b"/>
                      <a:r>
                        <a:rPr lang="en-US" sz="1000" b="0" i="0" u="none" strike="noStrike" dirty="0">
                          <a:solidFill>
                            <a:srgbClr val="000000"/>
                          </a:solidFill>
                          <a:effectLst/>
                          <a:latin typeface="Calibri" panose="020F0502020204030204" pitchFamily="34" charset="0"/>
                        </a:rPr>
                        <a:t>Done</a:t>
                      </a:r>
                    </a:p>
                  </a:txBody>
                  <a:tcPr marL="0" marR="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3781715"/>
                  </a:ext>
                </a:extLst>
              </a:tr>
            </a:tbl>
          </a:graphicData>
        </a:graphic>
      </p:graphicFrame>
      <p:sp>
        <p:nvSpPr>
          <p:cNvPr id="16" name="TextBox 15">
            <a:extLst>
              <a:ext uri="{FF2B5EF4-FFF2-40B4-BE49-F238E27FC236}">
                <a16:creationId xmlns:a16="http://schemas.microsoft.com/office/drawing/2014/main" id="{6F0E30D6-1EA4-48E8-8BE2-8772A4CBB4CE}"/>
              </a:ext>
            </a:extLst>
          </p:cNvPr>
          <p:cNvSpPr txBox="1"/>
          <p:nvPr/>
        </p:nvSpPr>
        <p:spPr>
          <a:xfrm>
            <a:off x="6060469" y="2607645"/>
            <a:ext cx="1883080" cy="307777"/>
          </a:xfrm>
          <a:prstGeom prst="rect">
            <a:avLst/>
          </a:prstGeom>
          <a:noFill/>
        </p:spPr>
        <p:txBody>
          <a:bodyPr wrap="none" rtlCol="0">
            <a:spAutoFit/>
          </a:bodyPr>
          <a:lstStyle/>
          <a:p>
            <a:r>
              <a:rPr lang="en-US" sz="1400" i="1" dirty="0"/>
              <a:t>Closeout process status</a:t>
            </a:r>
          </a:p>
        </p:txBody>
      </p:sp>
    </p:spTree>
    <p:extLst>
      <p:ext uri="{BB962C8B-B14F-4D97-AF65-F5344CB8AC3E}">
        <p14:creationId xmlns:p14="http://schemas.microsoft.com/office/powerpoint/2010/main" val="3284621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E933AC-49DF-46A2-BF39-53E81FD18F70}"/>
              </a:ext>
            </a:extLst>
          </p:cNvPr>
          <p:cNvSpPr>
            <a:spLocks noGrp="1"/>
          </p:cNvSpPr>
          <p:nvPr>
            <p:ph type="body" idx="1"/>
          </p:nvPr>
        </p:nvSpPr>
        <p:spPr>
          <a:xfrm>
            <a:off x="228600" y="742950"/>
            <a:ext cx="6504358" cy="3982640"/>
          </a:xfrm>
        </p:spPr>
        <p:txBody>
          <a:bodyPr/>
          <a:lstStyle/>
          <a:p>
            <a:r>
              <a:rPr lang="en-US" sz="1200" dirty="0"/>
              <a:t>Guider sensor glows</a:t>
            </a:r>
          </a:p>
          <a:p>
            <a:pPr lvl="1"/>
            <a:r>
              <a:rPr lang="en-US" sz="1100" dirty="0"/>
              <a:t>Measurement showed no measurable light on neighboring sensors.</a:t>
            </a:r>
          </a:p>
          <a:p>
            <a:pPr lvl="1"/>
            <a:r>
              <a:rPr lang="en-US" sz="1100" dirty="0"/>
              <a:t>Mitigation if impacts are found later is to turn off the affected sensors (3 out of 8).</a:t>
            </a:r>
          </a:p>
          <a:p>
            <a:r>
              <a:rPr lang="en-US" sz="1200" dirty="0"/>
              <a:t>Lost 2-56 washer in the cryostat at time of insertion of the feedthrough. </a:t>
            </a:r>
          </a:p>
          <a:p>
            <a:pPr lvl="1"/>
            <a:r>
              <a:rPr lang="en-US" sz="1100" dirty="0"/>
              <a:t>Every attempt was made to find the threaded retaining washer (it is likely not inside the cryostat).</a:t>
            </a:r>
          </a:p>
          <a:p>
            <a:pPr lvl="1"/>
            <a:r>
              <a:rPr lang="en-US" sz="1100" dirty="0"/>
              <a:t>Root cause corrected by adding an additional securing nut.</a:t>
            </a:r>
          </a:p>
          <a:p>
            <a:pPr lvl="1"/>
            <a:r>
              <a:rPr lang="en-US" sz="1100" dirty="0"/>
              <a:t>We have approved proceeding without having found it and keeping it in mind in our procedures.</a:t>
            </a:r>
          </a:p>
          <a:p>
            <a:r>
              <a:rPr lang="en-US" sz="1200" dirty="0"/>
              <a:t>Shorted 1 cold trim heater out of 36</a:t>
            </a:r>
          </a:p>
          <a:p>
            <a:pPr lvl="1"/>
            <a:r>
              <a:rPr lang="en-US" sz="1100" dirty="0"/>
              <a:t>No root cause identified for sudden short during one of the cooldowns but possibly caused by the retaining metal clip used. Heater clips cannot be accessed anymore.</a:t>
            </a:r>
          </a:p>
          <a:p>
            <a:pPr lvl="1"/>
            <a:r>
              <a:rPr lang="en-US" sz="1100" dirty="0"/>
              <a:t>Heater disabled at the power supply and power supply moved to Utility trunk accessible space to allow access while on the telescope.</a:t>
            </a:r>
          </a:p>
          <a:p>
            <a:r>
              <a:rPr lang="en-US" sz="1200" dirty="0"/>
              <a:t>RTD/Heater cable ground contact</a:t>
            </a:r>
          </a:p>
          <a:p>
            <a:pPr lvl="1"/>
            <a:r>
              <a:rPr lang="en-US" sz="1100" dirty="0"/>
              <a:t>Intermittent potential ground loop due to shields touching at the feedthrough.</a:t>
            </a:r>
          </a:p>
          <a:p>
            <a:pPr lvl="1"/>
            <a:r>
              <a:rPr lang="en-US" sz="1100" dirty="0"/>
              <a:t>Mitigation is to make it a permanent known ground loop.</a:t>
            </a:r>
          </a:p>
          <a:p>
            <a:r>
              <a:rPr lang="en-US" sz="1300" dirty="0"/>
              <a:t>Residual particulate on the cryostat shroud</a:t>
            </a:r>
          </a:p>
          <a:p>
            <a:pPr lvl="1"/>
            <a:r>
              <a:rPr lang="en-US" sz="1100" dirty="0"/>
              <a:t>Best effort clean up completed. Number of particle of concern (large metallic) is small.</a:t>
            </a:r>
          </a:p>
          <a:p>
            <a:pPr lvl="1"/>
            <a:r>
              <a:rPr lang="en-US" sz="1100" dirty="0"/>
              <a:t>Already in place intra raft particulate mitigation applies to other particulate mitigations (pocket covers).</a:t>
            </a:r>
          </a:p>
          <a:p>
            <a:pPr lvl="1"/>
            <a:endParaRPr lang="en-US" sz="1200" dirty="0"/>
          </a:p>
          <a:p>
            <a:endParaRPr lang="en-US" sz="1200" dirty="0"/>
          </a:p>
        </p:txBody>
      </p:sp>
      <p:sp>
        <p:nvSpPr>
          <p:cNvPr id="3" name="Title 2">
            <a:extLst>
              <a:ext uri="{FF2B5EF4-FFF2-40B4-BE49-F238E27FC236}">
                <a16:creationId xmlns:a16="http://schemas.microsoft.com/office/drawing/2014/main" id="{4025B937-E999-48F7-BE92-57CBD3DD676C}"/>
              </a:ext>
            </a:extLst>
          </p:cNvPr>
          <p:cNvSpPr>
            <a:spLocks noGrp="1"/>
          </p:cNvSpPr>
          <p:nvPr>
            <p:ph type="title"/>
          </p:nvPr>
        </p:nvSpPr>
        <p:spPr>
          <a:xfrm>
            <a:off x="1066800" y="133350"/>
            <a:ext cx="6324600" cy="417910"/>
          </a:xfrm>
        </p:spPr>
        <p:txBody>
          <a:bodyPr/>
          <a:lstStyle/>
          <a:p>
            <a:r>
              <a:rPr lang="en-US" sz="2000" dirty="0"/>
              <a:t>Recent anomalies and associated risks</a:t>
            </a:r>
          </a:p>
        </p:txBody>
      </p:sp>
      <p:pic>
        <p:nvPicPr>
          <p:cNvPr id="4" name="Picture 3">
            <a:extLst>
              <a:ext uri="{FF2B5EF4-FFF2-40B4-BE49-F238E27FC236}">
                <a16:creationId xmlns:a16="http://schemas.microsoft.com/office/drawing/2014/main" id="{1EB1BEA0-EBF7-4506-8753-131654C7FDC8}"/>
              </a:ext>
            </a:extLst>
          </p:cNvPr>
          <p:cNvPicPr>
            <a:picLocks noChangeAspect="1"/>
          </p:cNvPicPr>
          <p:nvPr/>
        </p:nvPicPr>
        <p:blipFill>
          <a:blip r:embed="rId2"/>
          <a:stretch>
            <a:fillRect/>
          </a:stretch>
        </p:blipFill>
        <p:spPr>
          <a:xfrm>
            <a:off x="7095179" y="2131021"/>
            <a:ext cx="1191552" cy="108585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AB5C9CD-B26E-417A-A05B-B6ECBF318F05}"/>
              </a:ext>
            </a:extLst>
          </p:cNvPr>
          <p:cNvPicPr>
            <a:picLocks noChangeAspect="1"/>
          </p:cNvPicPr>
          <p:nvPr/>
        </p:nvPicPr>
        <p:blipFill>
          <a:blip r:embed="rId3"/>
          <a:stretch>
            <a:fillRect/>
          </a:stretch>
        </p:blipFill>
        <p:spPr>
          <a:xfrm>
            <a:off x="6732958" y="895350"/>
            <a:ext cx="1045689" cy="82503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3F60DDF-E97C-45ED-8DF9-6FBC531285AF}"/>
              </a:ext>
            </a:extLst>
          </p:cNvPr>
          <p:cNvPicPr>
            <a:picLocks noChangeAspect="1"/>
          </p:cNvPicPr>
          <p:nvPr/>
        </p:nvPicPr>
        <p:blipFill>
          <a:blip r:embed="rId4"/>
          <a:stretch>
            <a:fillRect/>
          </a:stretch>
        </p:blipFill>
        <p:spPr>
          <a:xfrm>
            <a:off x="7690955" y="1141052"/>
            <a:ext cx="1003522" cy="74426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05F8AE9-8F8F-4732-B610-D2FCF4E21D7A}"/>
              </a:ext>
            </a:extLst>
          </p:cNvPr>
          <p:cNvPicPr>
            <a:picLocks noChangeAspect="1"/>
          </p:cNvPicPr>
          <p:nvPr/>
        </p:nvPicPr>
        <p:blipFill>
          <a:blip r:embed="rId5"/>
          <a:stretch>
            <a:fillRect/>
          </a:stretch>
        </p:blipFill>
        <p:spPr>
          <a:xfrm>
            <a:off x="8001000" y="3024582"/>
            <a:ext cx="847743" cy="1205842"/>
          </a:xfrm>
          <a:prstGeom prst="rect">
            <a:avLst/>
          </a:prstGeom>
          <a:ln>
            <a:noFill/>
          </a:ln>
          <a:effectLst>
            <a:outerShdw blurRad="292100" dist="139700" dir="2700000" algn="tl" rotWithShape="0">
              <a:srgbClr val="333333">
                <a:alpha val="65000"/>
              </a:srgbClr>
            </a:outerShdw>
          </a:effectLst>
        </p:spPr>
      </p:pic>
      <p:sp>
        <p:nvSpPr>
          <p:cNvPr id="8" name="Rectangle: Rounded Corners 7">
            <a:extLst>
              <a:ext uri="{FF2B5EF4-FFF2-40B4-BE49-F238E27FC236}">
                <a16:creationId xmlns:a16="http://schemas.microsoft.com/office/drawing/2014/main" id="{CA3FE899-E17A-4B75-9E66-21D994F3B069}"/>
              </a:ext>
            </a:extLst>
          </p:cNvPr>
          <p:cNvSpPr/>
          <p:nvPr/>
        </p:nvSpPr>
        <p:spPr>
          <a:xfrm>
            <a:off x="6924034" y="4110432"/>
            <a:ext cx="1533841" cy="697798"/>
          </a:xfrm>
          <a:prstGeom prst="roundRect">
            <a:avLst/>
          </a:prstGeom>
          <a:ln w="38100"/>
        </p:spPr>
        <p:style>
          <a:lnRef idx="1">
            <a:schemeClr val="accent3"/>
          </a:lnRef>
          <a:fillRef idx="2">
            <a:schemeClr val="accent3"/>
          </a:fillRef>
          <a:effectRef idx="1">
            <a:schemeClr val="accent3"/>
          </a:effectRef>
          <a:fontRef idx="minor">
            <a:schemeClr val="dk1"/>
          </a:fontRef>
        </p:style>
        <p:txBody>
          <a:bodyPr lIns="45720" rIns="45720" rtlCol="0" anchor="ctr"/>
          <a:lstStyle/>
          <a:p>
            <a:pPr algn="ctr"/>
            <a:r>
              <a:rPr lang="en-US" sz="1400" b="1" dirty="0">
                <a:solidFill>
                  <a:schemeClr val="accent3">
                    <a:lumMod val="75000"/>
                  </a:schemeClr>
                </a:solidFill>
              </a:rPr>
              <a:t>See Camera I&amp;T Breakout talk (Bond)</a:t>
            </a:r>
          </a:p>
        </p:txBody>
      </p:sp>
    </p:spTree>
    <p:extLst>
      <p:ext uri="{BB962C8B-B14F-4D97-AF65-F5344CB8AC3E}">
        <p14:creationId xmlns:p14="http://schemas.microsoft.com/office/powerpoint/2010/main" val="3438540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Performance Verification</a:t>
            </a:r>
          </a:p>
        </p:txBody>
      </p:sp>
    </p:spTree>
    <p:extLst>
      <p:ext uri="{BB962C8B-B14F-4D97-AF65-F5344CB8AC3E}">
        <p14:creationId xmlns:p14="http://schemas.microsoft.com/office/powerpoint/2010/main" val="3192861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33350"/>
            <a:ext cx="6096000" cy="417910"/>
          </a:xfrm>
        </p:spPr>
        <p:txBody>
          <a:bodyPr/>
          <a:lstStyle/>
          <a:p>
            <a:r>
              <a:rPr lang="en-US" sz="2000" dirty="0"/>
              <a:t>Project level requirements management supports flow down and verification</a:t>
            </a:r>
          </a:p>
        </p:txBody>
      </p:sp>
      <p:sp>
        <p:nvSpPr>
          <p:cNvPr id="3" name="Content Placeholder 2"/>
          <p:cNvSpPr>
            <a:spLocks noGrp="1"/>
          </p:cNvSpPr>
          <p:nvPr>
            <p:ph sz="quarter" idx="10"/>
          </p:nvPr>
        </p:nvSpPr>
        <p:spPr>
          <a:xfrm>
            <a:off x="381018" y="868985"/>
            <a:ext cx="4473963" cy="3943350"/>
          </a:xfrm>
        </p:spPr>
        <p:txBody>
          <a:bodyPr>
            <a:noAutofit/>
          </a:bodyPr>
          <a:lstStyle/>
          <a:p>
            <a:r>
              <a:rPr lang="en-US" sz="1600" dirty="0"/>
              <a:t>LCA-00038, “System Engineering Management Plan” describes processes for requirements management</a:t>
            </a:r>
          </a:p>
          <a:p>
            <a:r>
              <a:rPr lang="en-US" sz="1600" dirty="0"/>
              <a:t>Camera and subsystem requirements have been developed in conjunction with observatory-level analyses of science performance and component design</a:t>
            </a:r>
          </a:p>
          <a:p>
            <a:r>
              <a:rPr lang="en-US" sz="1600" dirty="0"/>
              <a:t>LCA-48, “Camera Specification” contains requirements derived from 3 sources:</a:t>
            </a:r>
          </a:p>
          <a:p>
            <a:pPr lvl="1"/>
            <a:r>
              <a:rPr lang="en-US" sz="1600" dirty="0"/>
              <a:t>Observatory-level requirements</a:t>
            </a:r>
          </a:p>
          <a:p>
            <a:pPr lvl="1"/>
            <a:r>
              <a:rPr lang="en-US" sz="1600" dirty="0"/>
              <a:t>System-level interface agreements</a:t>
            </a:r>
          </a:p>
          <a:p>
            <a:pPr lvl="1"/>
            <a:r>
              <a:rPr lang="en-US" sz="1600" dirty="0"/>
              <a:t>Camera plans</a:t>
            </a:r>
          </a:p>
          <a:p>
            <a:r>
              <a:rPr lang="en-US" sz="1600" dirty="0"/>
              <a:t>LCA-283, “Camera Verification Plan” contains the verification against LCA-48</a:t>
            </a:r>
          </a:p>
        </p:txBody>
      </p:sp>
      <p:sp>
        <p:nvSpPr>
          <p:cNvPr id="38" name="TextBox 37"/>
          <p:cNvSpPr txBox="1"/>
          <p:nvPr/>
        </p:nvSpPr>
        <p:spPr bwMode="auto">
          <a:xfrm>
            <a:off x="6323948" y="4241753"/>
            <a:ext cx="1143000" cy="342900"/>
          </a:xfrm>
          <a:prstGeom prst="rect">
            <a:avLst/>
          </a:prstGeom>
          <a:solidFill>
            <a:schemeClr val="accent4">
              <a:lumMod val="20000"/>
              <a:lumOff val="80000"/>
            </a:schemeClr>
          </a:solidFill>
          <a:ln>
            <a:solidFill>
              <a:srgbClr val="0000CC"/>
            </a:solidFill>
          </a:ln>
        </p:spPr>
        <p:txBody>
          <a:bodyPr lIns="34290" rIns="34290" anchor="ctr"/>
          <a:lstStyle/>
          <a:p>
            <a:pPr algn="ctr">
              <a:defRPr/>
            </a:pPr>
            <a:r>
              <a:rPr lang="en-US" sz="900" b="1"/>
              <a:t>Camera Subsystem Specification</a:t>
            </a:r>
          </a:p>
        </p:txBody>
      </p:sp>
      <p:cxnSp>
        <p:nvCxnSpPr>
          <p:cNvPr id="39" name="Straight Arrow Connector 38"/>
          <p:cNvCxnSpPr/>
          <p:nvPr/>
        </p:nvCxnSpPr>
        <p:spPr bwMode="auto">
          <a:xfrm rot="16200000" flipH="1">
            <a:off x="6901665" y="3178797"/>
            <a:ext cx="2686050" cy="0"/>
          </a:xfrm>
          <a:prstGeom prst="straightConnector1">
            <a:avLst/>
          </a:prstGeom>
          <a:ln w="19050">
            <a:solidFill>
              <a:srgbClr val="990033"/>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bwMode="auto">
          <a:xfrm>
            <a:off x="5806289" y="876128"/>
            <a:ext cx="1320036" cy="342900"/>
          </a:xfrm>
          <a:prstGeom prst="rect">
            <a:avLst/>
          </a:prstGeom>
          <a:solidFill>
            <a:schemeClr val="accent5">
              <a:lumMod val="90000"/>
            </a:schemeClr>
          </a:solidFill>
          <a:ln>
            <a:solidFill>
              <a:srgbClr val="0000CC"/>
            </a:solidFill>
          </a:ln>
        </p:spPr>
        <p:txBody>
          <a:bodyPr lIns="34290" rIns="34290" anchor="ctr"/>
          <a:lstStyle/>
          <a:p>
            <a:pPr algn="ctr">
              <a:defRPr/>
            </a:pPr>
            <a:r>
              <a:rPr lang="en-US" sz="900" b="1" dirty="0"/>
              <a:t>LPM-17: LSST Science </a:t>
            </a:r>
            <a:r>
              <a:rPr lang="en-US" sz="900" b="1" dirty="0" err="1"/>
              <a:t>Reqs</a:t>
            </a:r>
            <a:r>
              <a:rPr lang="en-US" sz="900" b="1" dirty="0"/>
              <a:t> Doc (SRD)</a:t>
            </a:r>
          </a:p>
        </p:txBody>
      </p:sp>
      <p:sp>
        <p:nvSpPr>
          <p:cNvPr id="41" name="TextBox 40"/>
          <p:cNvSpPr txBox="1"/>
          <p:nvPr/>
        </p:nvSpPr>
        <p:spPr bwMode="auto">
          <a:xfrm>
            <a:off x="5806290" y="1333328"/>
            <a:ext cx="1320035" cy="342900"/>
          </a:xfrm>
          <a:prstGeom prst="rect">
            <a:avLst/>
          </a:prstGeom>
          <a:solidFill>
            <a:schemeClr val="accent5">
              <a:lumMod val="90000"/>
            </a:schemeClr>
          </a:solidFill>
          <a:ln>
            <a:solidFill>
              <a:srgbClr val="0000CC"/>
            </a:solidFill>
          </a:ln>
        </p:spPr>
        <p:txBody>
          <a:bodyPr lIns="34290" rIns="34290" anchor="ctr"/>
          <a:lstStyle/>
          <a:p>
            <a:pPr algn="ctr">
              <a:defRPr/>
            </a:pPr>
            <a:r>
              <a:rPr lang="en-US" sz="900" b="1" dirty="0"/>
              <a:t>LSE-29: LSST System </a:t>
            </a:r>
            <a:r>
              <a:rPr lang="en-US" sz="900" b="1" dirty="0" err="1"/>
              <a:t>Req’s</a:t>
            </a:r>
            <a:r>
              <a:rPr lang="en-US" sz="900" b="1" dirty="0"/>
              <a:t> (LSR)</a:t>
            </a:r>
          </a:p>
        </p:txBody>
      </p:sp>
      <p:cxnSp>
        <p:nvCxnSpPr>
          <p:cNvPr id="42" name="Straight Arrow Connector 41"/>
          <p:cNvCxnSpPr>
            <a:stCxn id="40" idx="2"/>
            <a:endCxn id="41" idx="0"/>
          </p:cNvCxnSpPr>
          <p:nvPr/>
        </p:nvCxnSpPr>
        <p:spPr bwMode="auto">
          <a:xfrm>
            <a:off x="6466307" y="1219028"/>
            <a:ext cx="0" cy="11430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bwMode="auto">
          <a:xfrm>
            <a:off x="5806290" y="1847678"/>
            <a:ext cx="1320035" cy="342900"/>
          </a:xfrm>
          <a:prstGeom prst="rect">
            <a:avLst/>
          </a:prstGeom>
          <a:solidFill>
            <a:schemeClr val="accent5">
              <a:lumMod val="90000"/>
            </a:schemeClr>
          </a:solidFill>
          <a:ln>
            <a:solidFill>
              <a:srgbClr val="0000CC"/>
            </a:solidFill>
          </a:ln>
        </p:spPr>
        <p:txBody>
          <a:bodyPr lIns="34290" rIns="34290" anchor="ctr"/>
          <a:lstStyle/>
          <a:p>
            <a:pPr algn="ctr">
              <a:defRPr/>
            </a:pPr>
            <a:r>
              <a:rPr lang="en-US" sz="900" b="1" dirty="0"/>
              <a:t>LSE-30: Observatory System Spec (OSS)</a:t>
            </a:r>
          </a:p>
        </p:txBody>
      </p:sp>
      <p:cxnSp>
        <p:nvCxnSpPr>
          <p:cNvPr id="44" name="Straight Arrow Connector 43"/>
          <p:cNvCxnSpPr>
            <a:stCxn id="41" idx="2"/>
            <a:endCxn id="43" idx="0"/>
          </p:cNvCxnSpPr>
          <p:nvPr/>
        </p:nvCxnSpPr>
        <p:spPr bwMode="auto">
          <a:xfrm>
            <a:off x="6466307" y="1676228"/>
            <a:ext cx="0" cy="17145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bwMode="auto">
          <a:xfrm>
            <a:off x="5680084" y="2456087"/>
            <a:ext cx="945356" cy="342900"/>
          </a:xfrm>
          <a:prstGeom prst="rect">
            <a:avLst/>
          </a:prstGeom>
          <a:solidFill>
            <a:schemeClr val="accent1">
              <a:lumMod val="20000"/>
              <a:lumOff val="80000"/>
            </a:schemeClr>
          </a:solidFill>
          <a:ln>
            <a:solidFill>
              <a:srgbClr val="1F497D"/>
            </a:solidFill>
          </a:ln>
        </p:spPr>
        <p:txBody>
          <a:bodyPr lIns="34290" rIns="34290" anchor="ctr"/>
          <a:lstStyle/>
          <a:p>
            <a:pPr algn="ctr">
              <a:defRPr/>
            </a:pPr>
            <a:r>
              <a:rPr lang="en-US" sz="900" b="1" dirty="0"/>
              <a:t>LSE-59: Camera Requirements</a:t>
            </a:r>
          </a:p>
        </p:txBody>
      </p:sp>
      <p:sp>
        <p:nvSpPr>
          <p:cNvPr id="46" name="TextBox 45"/>
          <p:cNvSpPr txBox="1"/>
          <p:nvPr/>
        </p:nvSpPr>
        <p:spPr bwMode="auto">
          <a:xfrm>
            <a:off x="6684971" y="2456087"/>
            <a:ext cx="639366" cy="342900"/>
          </a:xfrm>
          <a:prstGeom prst="rect">
            <a:avLst/>
          </a:prstGeom>
          <a:solidFill>
            <a:schemeClr val="accent1">
              <a:lumMod val="20000"/>
              <a:lumOff val="80000"/>
            </a:schemeClr>
          </a:solidFill>
          <a:ln>
            <a:solidFill>
              <a:srgbClr val="0000CC"/>
            </a:solidFill>
          </a:ln>
        </p:spPr>
        <p:txBody>
          <a:bodyPr lIns="34290" rIns="34290" anchor="ctr"/>
          <a:lstStyle/>
          <a:p>
            <a:pPr algn="ctr">
              <a:defRPr/>
            </a:pPr>
            <a:r>
              <a:rPr lang="en-US" sz="900" b="1"/>
              <a:t>Tel &amp; Site Req’s</a:t>
            </a:r>
          </a:p>
        </p:txBody>
      </p:sp>
      <p:sp>
        <p:nvSpPr>
          <p:cNvPr id="47" name="TextBox 46"/>
          <p:cNvSpPr txBox="1"/>
          <p:nvPr/>
        </p:nvSpPr>
        <p:spPr bwMode="auto">
          <a:xfrm>
            <a:off x="5077627" y="2456087"/>
            <a:ext cx="500063" cy="342900"/>
          </a:xfrm>
          <a:prstGeom prst="rect">
            <a:avLst/>
          </a:prstGeom>
          <a:solidFill>
            <a:schemeClr val="accent1">
              <a:lumMod val="20000"/>
              <a:lumOff val="80000"/>
            </a:schemeClr>
          </a:solidFill>
          <a:ln>
            <a:solidFill>
              <a:srgbClr val="0000CC"/>
            </a:solidFill>
          </a:ln>
        </p:spPr>
        <p:txBody>
          <a:bodyPr lIns="34290" rIns="34290" anchor="ctr"/>
          <a:lstStyle/>
          <a:p>
            <a:pPr algn="ctr">
              <a:defRPr/>
            </a:pPr>
            <a:r>
              <a:rPr lang="en-US" sz="900" b="1"/>
              <a:t>DM Req’s</a:t>
            </a:r>
          </a:p>
        </p:txBody>
      </p:sp>
      <p:cxnSp>
        <p:nvCxnSpPr>
          <p:cNvPr id="48" name="Elbow Connector 47"/>
          <p:cNvCxnSpPr>
            <a:stCxn id="43" idx="2"/>
            <a:endCxn id="46" idx="0"/>
          </p:cNvCxnSpPr>
          <p:nvPr/>
        </p:nvCxnSpPr>
        <p:spPr bwMode="auto">
          <a:xfrm rot="16200000" flipH="1">
            <a:off x="6602726" y="2054159"/>
            <a:ext cx="265509" cy="538347"/>
          </a:xfrm>
          <a:prstGeom prst="bentConnector3">
            <a:avLst>
              <a:gd name="adj1" fmla="val 50000"/>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43" idx="2"/>
            <a:endCxn id="47" idx="0"/>
          </p:cNvCxnSpPr>
          <p:nvPr/>
        </p:nvCxnSpPr>
        <p:spPr bwMode="auto">
          <a:xfrm rot="5400000">
            <a:off x="5764229" y="1754008"/>
            <a:ext cx="265509" cy="1138649"/>
          </a:xfrm>
          <a:prstGeom prst="bentConnector3">
            <a:avLst>
              <a:gd name="adj1" fmla="val 50000"/>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bwMode="auto">
          <a:xfrm>
            <a:off x="7387440" y="2456087"/>
            <a:ext cx="381000" cy="342900"/>
          </a:xfrm>
          <a:prstGeom prst="rect">
            <a:avLst/>
          </a:prstGeom>
          <a:solidFill>
            <a:schemeClr val="accent1">
              <a:lumMod val="20000"/>
              <a:lumOff val="80000"/>
            </a:schemeClr>
          </a:solidFill>
          <a:ln>
            <a:solidFill>
              <a:srgbClr val="0000CC"/>
            </a:solidFill>
          </a:ln>
        </p:spPr>
        <p:txBody>
          <a:bodyPr lIns="34290" rIns="34290" anchor="ctr"/>
          <a:lstStyle/>
          <a:p>
            <a:pPr algn="ctr">
              <a:defRPr/>
            </a:pPr>
            <a:r>
              <a:rPr lang="en-US" sz="900" b="1"/>
              <a:t>OCS Req’s</a:t>
            </a:r>
          </a:p>
        </p:txBody>
      </p:sp>
      <p:cxnSp>
        <p:nvCxnSpPr>
          <p:cNvPr id="51" name="Elbow Connector 50"/>
          <p:cNvCxnSpPr>
            <a:stCxn id="43" idx="2"/>
            <a:endCxn id="50" idx="0"/>
          </p:cNvCxnSpPr>
          <p:nvPr/>
        </p:nvCxnSpPr>
        <p:spPr bwMode="auto">
          <a:xfrm rot="16200000" flipH="1">
            <a:off x="6889369" y="1767516"/>
            <a:ext cx="265509" cy="1111633"/>
          </a:xfrm>
          <a:prstGeom prst="bentConnector3">
            <a:avLst>
              <a:gd name="adj1" fmla="val 50000"/>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43" idx="2"/>
            <a:endCxn id="45" idx="0"/>
          </p:cNvCxnSpPr>
          <p:nvPr/>
        </p:nvCxnSpPr>
        <p:spPr bwMode="auto">
          <a:xfrm rot="5400000">
            <a:off x="6176780" y="2166560"/>
            <a:ext cx="265509" cy="313545"/>
          </a:xfrm>
          <a:prstGeom prst="bentConnector3">
            <a:avLst>
              <a:gd name="adj1" fmla="val 50000"/>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bwMode="auto">
          <a:xfrm>
            <a:off x="5475497" y="3473142"/>
            <a:ext cx="1200150" cy="342900"/>
          </a:xfrm>
          <a:prstGeom prst="rect">
            <a:avLst/>
          </a:prstGeom>
          <a:solidFill>
            <a:srgbClr val="92D050"/>
          </a:solidFill>
          <a:ln>
            <a:solidFill>
              <a:srgbClr val="1F497D"/>
            </a:solidFill>
          </a:ln>
        </p:spPr>
        <p:txBody>
          <a:bodyPr lIns="34290" rIns="34290" anchor="ctr"/>
          <a:lstStyle/>
          <a:p>
            <a:pPr algn="ctr">
              <a:defRPr/>
            </a:pPr>
            <a:r>
              <a:rPr lang="en-US" sz="900" b="1"/>
              <a:t>LCA-48:  Camera Specification</a:t>
            </a:r>
          </a:p>
        </p:txBody>
      </p:sp>
      <p:cxnSp>
        <p:nvCxnSpPr>
          <p:cNvPr id="54" name="Elbow Connector 53"/>
          <p:cNvCxnSpPr>
            <a:stCxn id="45" idx="2"/>
            <a:endCxn id="53" idx="0"/>
          </p:cNvCxnSpPr>
          <p:nvPr/>
        </p:nvCxnSpPr>
        <p:spPr bwMode="auto">
          <a:xfrm rot="5400000">
            <a:off x="5777091" y="3097470"/>
            <a:ext cx="674155" cy="77191"/>
          </a:xfrm>
          <a:prstGeom prst="bentConnector3">
            <a:avLst>
              <a:gd name="adj1" fmla="val 39403"/>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55" name="Elbow Connector 54"/>
          <p:cNvCxnSpPr>
            <a:stCxn id="53" idx="2"/>
            <a:endCxn id="38" idx="0"/>
          </p:cNvCxnSpPr>
          <p:nvPr/>
        </p:nvCxnSpPr>
        <p:spPr bwMode="auto">
          <a:xfrm rot="16200000" flipH="1">
            <a:off x="6272655" y="3618959"/>
            <a:ext cx="425711" cy="819877"/>
          </a:xfrm>
          <a:prstGeom prst="bentConnector3">
            <a:avLst>
              <a:gd name="adj1" fmla="val 34802"/>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53" idx="2"/>
            <a:endCxn id="66" idx="0"/>
          </p:cNvCxnSpPr>
          <p:nvPr/>
        </p:nvCxnSpPr>
        <p:spPr bwMode="auto">
          <a:xfrm rot="16200000" flipH="1">
            <a:off x="6071736" y="3819877"/>
            <a:ext cx="356655" cy="348985"/>
          </a:xfrm>
          <a:prstGeom prst="bentConnector3">
            <a:avLst>
              <a:gd name="adj1" fmla="val 41496"/>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53" idx="2"/>
            <a:endCxn id="67" idx="0"/>
          </p:cNvCxnSpPr>
          <p:nvPr/>
        </p:nvCxnSpPr>
        <p:spPr bwMode="auto">
          <a:xfrm rot="5400000">
            <a:off x="5864272" y="3895912"/>
            <a:ext cx="291170" cy="131432"/>
          </a:xfrm>
          <a:prstGeom prst="bentConnector3">
            <a:avLst>
              <a:gd name="adj1" fmla="val 50000"/>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auto">
          <a:xfrm>
            <a:off x="5106977" y="3287917"/>
            <a:ext cx="2898398" cy="0"/>
          </a:xfrm>
          <a:prstGeom prst="line">
            <a:avLst/>
          </a:prstGeom>
          <a:ln>
            <a:solidFill>
              <a:srgbClr val="0000CC"/>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bwMode="auto">
          <a:xfrm rot="5400000">
            <a:off x="7241813" y="3967581"/>
            <a:ext cx="1363265" cy="1190"/>
          </a:xfrm>
          <a:prstGeom prst="straightConnector1">
            <a:avLst/>
          </a:prstGeom>
          <a:ln w="19050">
            <a:solidFill>
              <a:srgbClr val="0000C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0" name="TextBox 75"/>
          <p:cNvSpPr txBox="1">
            <a:spLocks noChangeArrowheads="1"/>
          </p:cNvSpPr>
          <p:nvPr/>
        </p:nvSpPr>
        <p:spPr bwMode="auto">
          <a:xfrm rot="5400000">
            <a:off x="7445617" y="3858136"/>
            <a:ext cx="964406" cy="230832"/>
          </a:xfrm>
          <a:prstGeom prst="rect">
            <a:avLst/>
          </a:prstGeom>
          <a:solidFill>
            <a:schemeClr val="bg1"/>
          </a:solidFill>
          <a:ln w="9525">
            <a:noFill/>
            <a:miter lim="800000"/>
            <a:headEnd/>
            <a:tailEnd/>
          </a:ln>
        </p:spPr>
        <p:txBody>
          <a:bodyPr lIns="34290" rIns="34290">
            <a:spAutoFit/>
          </a:bodyPr>
          <a:lstStyle/>
          <a:p>
            <a:pPr algn="ctr"/>
            <a:r>
              <a:rPr lang="en-US" sz="900" b="1">
                <a:solidFill>
                  <a:srgbClr val="000099"/>
                </a:solidFill>
              </a:rPr>
              <a:t>Camera control</a:t>
            </a:r>
          </a:p>
        </p:txBody>
      </p:sp>
      <p:cxnSp>
        <p:nvCxnSpPr>
          <p:cNvPr id="61" name="Straight Arrow Connector 60"/>
          <p:cNvCxnSpPr/>
          <p:nvPr/>
        </p:nvCxnSpPr>
        <p:spPr bwMode="auto">
          <a:xfrm flipH="1">
            <a:off x="7925603" y="868985"/>
            <a:ext cx="1" cy="2417500"/>
          </a:xfrm>
          <a:prstGeom prst="straightConnector1">
            <a:avLst/>
          </a:prstGeom>
          <a:ln w="19050">
            <a:solidFill>
              <a:srgbClr val="0000C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2" name="TextBox 51"/>
          <p:cNvSpPr txBox="1">
            <a:spLocks noChangeArrowheads="1"/>
          </p:cNvSpPr>
          <p:nvPr/>
        </p:nvSpPr>
        <p:spPr bwMode="auto">
          <a:xfrm rot="5400000">
            <a:off x="7281475" y="2040584"/>
            <a:ext cx="1293019" cy="230832"/>
          </a:xfrm>
          <a:prstGeom prst="rect">
            <a:avLst/>
          </a:prstGeom>
          <a:solidFill>
            <a:schemeClr val="bg1"/>
          </a:solidFill>
          <a:ln w="9525">
            <a:noFill/>
            <a:miter lim="800000"/>
            <a:headEnd/>
            <a:tailEnd/>
          </a:ln>
        </p:spPr>
        <p:txBody>
          <a:bodyPr lIns="34290" rIns="34290">
            <a:spAutoFit/>
          </a:bodyPr>
          <a:lstStyle/>
          <a:p>
            <a:pPr algn="ctr"/>
            <a:r>
              <a:rPr lang="en-US" sz="900" b="1" dirty="0">
                <a:solidFill>
                  <a:srgbClr val="000099"/>
                </a:solidFill>
              </a:rPr>
              <a:t>LSST project control</a:t>
            </a:r>
          </a:p>
        </p:txBody>
      </p:sp>
      <p:cxnSp>
        <p:nvCxnSpPr>
          <p:cNvPr id="63" name="Straight Arrow Connector 62"/>
          <p:cNvCxnSpPr/>
          <p:nvPr/>
        </p:nvCxnSpPr>
        <p:spPr bwMode="auto">
          <a:xfrm rot="5400000">
            <a:off x="7761297" y="1351188"/>
            <a:ext cx="959644" cy="0"/>
          </a:xfrm>
          <a:prstGeom prst="straightConnector1">
            <a:avLst/>
          </a:prstGeom>
          <a:ln w="19050">
            <a:solidFill>
              <a:srgbClr val="990033"/>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4" name="TextBox 51"/>
          <p:cNvSpPr txBox="1">
            <a:spLocks noChangeArrowheads="1"/>
          </p:cNvSpPr>
          <p:nvPr/>
        </p:nvSpPr>
        <p:spPr bwMode="auto">
          <a:xfrm rot="5400000">
            <a:off x="7908339" y="1208521"/>
            <a:ext cx="670322" cy="276999"/>
          </a:xfrm>
          <a:prstGeom prst="rect">
            <a:avLst/>
          </a:prstGeom>
          <a:solidFill>
            <a:schemeClr val="bg1"/>
          </a:solidFill>
          <a:ln w="9525">
            <a:noFill/>
            <a:miter lim="800000"/>
            <a:headEnd/>
            <a:tailEnd/>
          </a:ln>
        </p:spPr>
        <p:txBody>
          <a:bodyPr lIns="0" tIns="0" rIns="0" bIns="0">
            <a:spAutoFit/>
          </a:bodyPr>
          <a:lstStyle/>
          <a:p>
            <a:pPr algn="ctr"/>
            <a:r>
              <a:rPr lang="en-US" sz="900" b="1">
                <a:solidFill>
                  <a:srgbClr val="990033"/>
                </a:solidFill>
              </a:rPr>
              <a:t>“physics req’s doc’s”</a:t>
            </a:r>
          </a:p>
        </p:txBody>
      </p:sp>
      <p:sp>
        <p:nvSpPr>
          <p:cNvPr id="65" name="TextBox 51"/>
          <p:cNvSpPr txBox="1">
            <a:spLocks noChangeArrowheads="1"/>
          </p:cNvSpPr>
          <p:nvPr/>
        </p:nvSpPr>
        <p:spPr bwMode="auto">
          <a:xfrm rot="5400000">
            <a:off x="7647592" y="2854159"/>
            <a:ext cx="1189434" cy="138499"/>
          </a:xfrm>
          <a:prstGeom prst="rect">
            <a:avLst/>
          </a:prstGeom>
          <a:solidFill>
            <a:schemeClr val="bg1"/>
          </a:solidFill>
          <a:ln w="9525">
            <a:noFill/>
            <a:miter lim="800000"/>
            <a:headEnd/>
            <a:tailEnd/>
          </a:ln>
        </p:spPr>
        <p:txBody>
          <a:bodyPr lIns="0" tIns="0" rIns="0" bIns="0">
            <a:spAutoFit/>
          </a:bodyPr>
          <a:lstStyle/>
          <a:p>
            <a:pPr algn="ctr"/>
            <a:r>
              <a:rPr lang="en-US" sz="900" b="1">
                <a:solidFill>
                  <a:srgbClr val="990033"/>
                </a:solidFill>
              </a:rPr>
              <a:t>“engineering spec’s”</a:t>
            </a:r>
          </a:p>
        </p:txBody>
      </p:sp>
      <p:sp>
        <p:nvSpPr>
          <p:cNvPr id="66" name="TextBox 65"/>
          <p:cNvSpPr txBox="1"/>
          <p:nvPr/>
        </p:nvSpPr>
        <p:spPr bwMode="auto">
          <a:xfrm>
            <a:off x="5854842" y="4172697"/>
            <a:ext cx="1139429" cy="342900"/>
          </a:xfrm>
          <a:prstGeom prst="rect">
            <a:avLst/>
          </a:prstGeom>
          <a:solidFill>
            <a:schemeClr val="accent4">
              <a:lumMod val="20000"/>
              <a:lumOff val="80000"/>
            </a:schemeClr>
          </a:solidFill>
          <a:ln>
            <a:solidFill>
              <a:srgbClr val="0000CC"/>
            </a:solidFill>
          </a:ln>
        </p:spPr>
        <p:txBody>
          <a:bodyPr lIns="34290" rIns="34290" anchor="ctr"/>
          <a:lstStyle/>
          <a:p>
            <a:pPr algn="ctr">
              <a:defRPr/>
            </a:pPr>
            <a:r>
              <a:rPr lang="en-US" sz="900" b="1"/>
              <a:t>Camera Subsystem Specification</a:t>
            </a:r>
          </a:p>
        </p:txBody>
      </p:sp>
      <p:sp>
        <p:nvSpPr>
          <p:cNvPr id="67" name="TextBox 66"/>
          <p:cNvSpPr txBox="1"/>
          <p:nvPr/>
        </p:nvSpPr>
        <p:spPr bwMode="auto">
          <a:xfrm>
            <a:off x="5361924" y="4107212"/>
            <a:ext cx="1164431" cy="342900"/>
          </a:xfrm>
          <a:prstGeom prst="rect">
            <a:avLst/>
          </a:prstGeom>
          <a:solidFill>
            <a:schemeClr val="accent4">
              <a:lumMod val="20000"/>
              <a:lumOff val="80000"/>
            </a:schemeClr>
          </a:solidFill>
          <a:ln>
            <a:solidFill>
              <a:srgbClr val="0000CC"/>
            </a:solidFill>
          </a:ln>
        </p:spPr>
        <p:txBody>
          <a:bodyPr lIns="34290" rIns="34290" anchor="ctr"/>
          <a:lstStyle/>
          <a:p>
            <a:pPr algn="ctr">
              <a:defRPr/>
            </a:pPr>
            <a:r>
              <a:rPr lang="en-US" sz="900" b="1"/>
              <a:t>Camera Subsystem Specification</a:t>
            </a:r>
          </a:p>
        </p:txBody>
      </p:sp>
      <p:sp>
        <p:nvSpPr>
          <p:cNvPr id="68" name="TextBox 67"/>
          <p:cNvSpPr txBox="1"/>
          <p:nvPr/>
        </p:nvSpPr>
        <p:spPr bwMode="auto">
          <a:xfrm>
            <a:off x="6623243" y="2895947"/>
            <a:ext cx="1145052" cy="342900"/>
          </a:xfrm>
          <a:prstGeom prst="rect">
            <a:avLst/>
          </a:prstGeom>
          <a:solidFill>
            <a:schemeClr val="tx2">
              <a:lumMod val="20000"/>
              <a:lumOff val="80000"/>
            </a:schemeClr>
          </a:solidFill>
          <a:ln>
            <a:solidFill>
              <a:srgbClr val="0000CC"/>
            </a:solidFill>
          </a:ln>
        </p:spPr>
        <p:txBody>
          <a:bodyPr lIns="34290" rIns="34290" anchor="ctr"/>
          <a:lstStyle/>
          <a:p>
            <a:pPr algn="ctr">
              <a:defRPr/>
            </a:pPr>
            <a:r>
              <a:rPr lang="en-US" sz="900" b="1" dirty="0">
                <a:latin typeface="Arial" charset="0"/>
              </a:rPr>
              <a:t>System Interface Control Documents</a:t>
            </a:r>
          </a:p>
        </p:txBody>
      </p:sp>
      <p:cxnSp>
        <p:nvCxnSpPr>
          <p:cNvPr id="69" name="Elbow Connector 44"/>
          <p:cNvCxnSpPr>
            <a:stCxn id="68" idx="1"/>
            <a:endCxn id="53" idx="0"/>
          </p:cNvCxnSpPr>
          <p:nvPr/>
        </p:nvCxnSpPr>
        <p:spPr bwMode="auto">
          <a:xfrm rot="10800000" flipV="1">
            <a:off x="6075572" y="3067396"/>
            <a:ext cx="547671" cy="405746"/>
          </a:xfrm>
          <a:prstGeom prst="bentConnector2">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895449" y="3471468"/>
            <a:ext cx="872846" cy="369332"/>
          </a:xfrm>
          <a:prstGeom prst="rect">
            <a:avLst/>
          </a:prstGeom>
          <a:solidFill>
            <a:schemeClr val="bg1"/>
          </a:solidFill>
          <a:ln>
            <a:solidFill>
              <a:srgbClr val="1F497D"/>
            </a:solidFill>
          </a:ln>
        </p:spPr>
        <p:txBody>
          <a:bodyPr wrap="square" rtlCol="0">
            <a:spAutoFit/>
          </a:bodyPr>
          <a:lstStyle/>
          <a:p>
            <a:r>
              <a:rPr lang="en-US" sz="900" dirty="0"/>
              <a:t>Camera Plans and Standards </a:t>
            </a:r>
          </a:p>
        </p:txBody>
      </p:sp>
      <p:cxnSp>
        <p:nvCxnSpPr>
          <p:cNvPr id="71" name="Elbow Connector 44"/>
          <p:cNvCxnSpPr>
            <a:stCxn id="70" idx="1"/>
            <a:endCxn id="53" idx="3"/>
          </p:cNvCxnSpPr>
          <p:nvPr/>
        </p:nvCxnSpPr>
        <p:spPr bwMode="auto">
          <a:xfrm flipH="1" flipV="1">
            <a:off x="6675647" y="3644592"/>
            <a:ext cx="219802" cy="11542"/>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964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A1F629-FEAA-431C-A065-49DA4AC654D2}"/>
              </a:ext>
            </a:extLst>
          </p:cNvPr>
          <p:cNvSpPr>
            <a:spLocks noGrp="1"/>
          </p:cNvSpPr>
          <p:nvPr>
            <p:ph type="body" idx="1"/>
          </p:nvPr>
        </p:nvSpPr>
        <p:spPr>
          <a:xfrm>
            <a:off x="76200" y="580430"/>
            <a:ext cx="5208591" cy="3982640"/>
          </a:xfrm>
        </p:spPr>
        <p:txBody>
          <a:bodyPr/>
          <a:lstStyle/>
          <a:p>
            <a:r>
              <a:rPr lang="en-US" sz="1400" b="1" u="sng" dirty="0"/>
              <a:t>Formal acceptance of completion:</a:t>
            </a:r>
          </a:p>
          <a:p>
            <a:pPr lvl="1"/>
            <a:r>
              <a:rPr lang="en-US" sz="1200" dirty="0"/>
              <a:t>Authorizes: authorizes the sub-system to claim completion of the deliverable</a:t>
            </a:r>
          </a:p>
          <a:p>
            <a:pPr lvl="1"/>
            <a:r>
              <a:rPr lang="en-US" sz="1200" dirty="0"/>
              <a:t>Pre-requisite: completion of all travelers and analysis needed as evidence to demonstrate compliance against requirements per the Verification Test Plan. For non-compliant requirements an approved NCR must be secured. </a:t>
            </a:r>
          </a:p>
          <a:p>
            <a:r>
              <a:rPr lang="en-US" sz="1400" b="1" u="sng" dirty="0"/>
              <a:t>Pre-ship Review :</a:t>
            </a:r>
          </a:p>
          <a:p>
            <a:pPr lvl="1"/>
            <a:r>
              <a:rPr lang="en-US" sz="1200" dirty="0"/>
              <a:t>Authorizes: shipment of the sub-system or delivery of the deliverable to I&amp;T</a:t>
            </a:r>
          </a:p>
          <a:p>
            <a:pPr lvl="1"/>
            <a:r>
              <a:rPr lang="en-US" sz="1200" dirty="0"/>
              <a:t>Pre-requisite: completion of “acceptance of completion”, completion of shipping plan, completion of shipping logistics. Review of provisional NCRs action items/corrective actions and approval.</a:t>
            </a:r>
          </a:p>
          <a:p>
            <a:r>
              <a:rPr lang="en-US" sz="1400" b="1" u="sng" dirty="0"/>
              <a:t>Delivery acknowledgement:</a:t>
            </a:r>
          </a:p>
          <a:p>
            <a:pPr lvl="1"/>
            <a:r>
              <a:rPr lang="en-US" sz="1200" dirty="0"/>
              <a:t>Authorizes: N/A</a:t>
            </a:r>
          </a:p>
          <a:p>
            <a:pPr lvl="1"/>
            <a:r>
              <a:rPr lang="en-US" sz="1200" dirty="0"/>
              <a:t>Pre-requisite: Deliverable (hardware/software) arrival at IR2</a:t>
            </a:r>
          </a:p>
          <a:p>
            <a:r>
              <a:rPr lang="en-US" sz="1400" b="1" u="sng" dirty="0"/>
              <a:t>I&amp;T readiness acceptance:</a:t>
            </a:r>
          </a:p>
          <a:p>
            <a:pPr lvl="1"/>
            <a:r>
              <a:rPr lang="en-US" sz="1200" dirty="0"/>
              <a:t>Authorizes: integration of component into the camera</a:t>
            </a:r>
          </a:p>
          <a:p>
            <a:pPr lvl="1"/>
            <a:r>
              <a:rPr lang="en-US" sz="1200" dirty="0"/>
              <a:t>Pre-requisite: I&amp;T-conducted test completed and evidence that results are within acceptable range for integration</a:t>
            </a:r>
          </a:p>
        </p:txBody>
      </p:sp>
      <p:sp>
        <p:nvSpPr>
          <p:cNvPr id="3" name="Title 2">
            <a:extLst>
              <a:ext uri="{FF2B5EF4-FFF2-40B4-BE49-F238E27FC236}">
                <a16:creationId xmlns:a16="http://schemas.microsoft.com/office/drawing/2014/main" id="{3A1D65F6-3169-45C5-9E60-14BE3D641691}"/>
              </a:ext>
            </a:extLst>
          </p:cNvPr>
          <p:cNvSpPr>
            <a:spLocks noGrp="1"/>
          </p:cNvSpPr>
          <p:nvPr>
            <p:ph type="title"/>
          </p:nvPr>
        </p:nvSpPr>
        <p:spPr>
          <a:xfrm>
            <a:off x="1371600" y="133350"/>
            <a:ext cx="6019800" cy="417910"/>
          </a:xfrm>
        </p:spPr>
        <p:txBody>
          <a:bodyPr/>
          <a:lstStyle/>
          <a:p>
            <a:r>
              <a:rPr lang="en-US" sz="2000" dirty="0"/>
              <a:t>Camera sub-systems have a well defined acceptance process to I&amp;T</a:t>
            </a:r>
          </a:p>
        </p:txBody>
      </p:sp>
      <p:pic>
        <p:nvPicPr>
          <p:cNvPr id="4" name="Picture 3">
            <a:extLst>
              <a:ext uri="{FF2B5EF4-FFF2-40B4-BE49-F238E27FC236}">
                <a16:creationId xmlns:a16="http://schemas.microsoft.com/office/drawing/2014/main" id="{510DD721-00A1-4131-9503-0EEC787D576F}"/>
              </a:ext>
            </a:extLst>
          </p:cNvPr>
          <p:cNvPicPr>
            <a:picLocks noChangeAspect="1"/>
          </p:cNvPicPr>
          <p:nvPr/>
        </p:nvPicPr>
        <p:blipFill rotWithShape="1">
          <a:blip r:embed="rId2"/>
          <a:srcRect r="37240"/>
          <a:stretch/>
        </p:blipFill>
        <p:spPr>
          <a:xfrm>
            <a:off x="5314571" y="1464935"/>
            <a:ext cx="3723448" cy="13716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219B9AD-7871-4CEB-91F0-2100256475C6}"/>
              </a:ext>
            </a:extLst>
          </p:cNvPr>
          <p:cNvPicPr>
            <a:picLocks noChangeAspect="1"/>
          </p:cNvPicPr>
          <p:nvPr/>
        </p:nvPicPr>
        <p:blipFill>
          <a:blip r:embed="rId3"/>
          <a:stretch>
            <a:fillRect/>
          </a:stretch>
        </p:blipFill>
        <p:spPr>
          <a:xfrm>
            <a:off x="5284791" y="2890673"/>
            <a:ext cx="3783009" cy="137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1120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Introduction and Scope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40AC15-7033-4A89-80FC-9A5F2058C474}"/>
              </a:ext>
            </a:extLst>
          </p:cNvPr>
          <p:cNvSpPr>
            <a:spLocks noGrp="1"/>
          </p:cNvSpPr>
          <p:nvPr>
            <p:ph type="body" idx="1"/>
          </p:nvPr>
        </p:nvSpPr>
        <p:spPr>
          <a:xfrm>
            <a:off x="152400" y="666750"/>
            <a:ext cx="5410200" cy="3982640"/>
          </a:xfrm>
        </p:spPr>
        <p:txBody>
          <a:bodyPr/>
          <a:lstStyle/>
          <a:p>
            <a:r>
              <a:rPr lang="en-US" sz="1600" u="sng" dirty="0"/>
              <a:t>All non-conformance is documented in the camera </a:t>
            </a:r>
            <a:r>
              <a:rPr lang="en-US" sz="1600" u="sng" dirty="0" err="1"/>
              <a:t>eTraveler</a:t>
            </a:r>
            <a:r>
              <a:rPr lang="en-US" sz="1600" u="sng" dirty="0"/>
              <a:t> online system as camera NCRs:</a:t>
            </a:r>
          </a:p>
          <a:p>
            <a:pPr lvl="1"/>
            <a:r>
              <a:rPr lang="en-US" sz="1400" dirty="0"/>
              <a:t>Deviation from approved procedures during manufacturing or test process</a:t>
            </a:r>
          </a:p>
          <a:p>
            <a:pPr lvl="1"/>
            <a:r>
              <a:rPr lang="en-US" sz="1400" dirty="0"/>
              <a:t>Incidents requiring stop work or re-work</a:t>
            </a:r>
          </a:p>
          <a:p>
            <a:pPr lvl="1"/>
            <a:r>
              <a:rPr lang="en-US" sz="1400" dirty="0"/>
              <a:t>Deviation from requirements at time of sub-system acceptance or vendor acceptance</a:t>
            </a:r>
          </a:p>
          <a:p>
            <a:r>
              <a:rPr lang="en-US" sz="1600" u="sng" dirty="0"/>
              <a:t>All Camera level non-conformance impacting the LSST observatory are also reported as an LCR in the Tucson-based system:</a:t>
            </a:r>
          </a:p>
          <a:p>
            <a:pPr lvl="1"/>
            <a:r>
              <a:rPr lang="en-US" sz="1400" dirty="0"/>
              <a:t>All Optics deviations including non-requirement related (optics is an integrated design)</a:t>
            </a:r>
          </a:p>
          <a:p>
            <a:pPr lvl="1"/>
            <a:r>
              <a:rPr lang="en-US" sz="1400" dirty="0"/>
              <a:t>All deviations from requirements at time of sub-system acceptance or vendor acceptance that would impact compliance against ICDs or LSE-59</a:t>
            </a:r>
          </a:p>
          <a:p>
            <a:pPr lvl="1"/>
            <a:r>
              <a:rPr lang="en-US" sz="1400" dirty="0"/>
              <a:t>All waivers addressing foreseen deviation in the future (these do not have an </a:t>
            </a:r>
            <a:r>
              <a:rPr lang="en-US" sz="1400" dirty="0" err="1"/>
              <a:t>eTraveler</a:t>
            </a:r>
            <a:r>
              <a:rPr lang="en-US" sz="1400" dirty="0"/>
              <a:t> NCR until hardware is complete) </a:t>
            </a:r>
          </a:p>
          <a:p>
            <a:pPr lvl="1"/>
            <a:endParaRPr lang="en-US" sz="1400" dirty="0"/>
          </a:p>
          <a:p>
            <a:pPr lvl="1"/>
            <a:endParaRPr lang="en-US" sz="1400" dirty="0"/>
          </a:p>
        </p:txBody>
      </p:sp>
      <p:sp>
        <p:nvSpPr>
          <p:cNvPr id="3" name="Title 2">
            <a:extLst>
              <a:ext uri="{FF2B5EF4-FFF2-40B4-BE49-F238E27FC236}">
                <a16:creationId xmlns:a16="http://schemas.microsoft.com/office/drawing/2014/main" id="{813D89DA-4EC8-4D83-8658-FC0FAF3D5812}"/>
              </a:ext>
            </a:extLst>
          </p:cNvPr>
          <p:cNvSpPr>
            <a:spLocks noGrp="1"/>
          </p:cNvSpPr>
          <p:nvPr>
            <p:ph type="title"/>
          </p:nvPr>
        </p:nvSpPr>
        <p:spPr>
          <a:xfrm>
            <a:off x="914400" y="133350"/>
            <a:ext cx="6248400" cy="417910"/>
          </a:xfrm>
        </p:spPr>
        <p:txBody>
          <a:bodyPr/>
          <a:lstStyle/>
          <a:p>
            <a:r>
              <a:rPr lang="en-US" sz="2000" dirty="0"/>
              <a:t>The Camera has an integrated non-conformance process</a:t>
            </a:r>
          </a:p>
        </p:txBody>
      </p:sp>
      <p:graphicFrame>
        <p:nvGraphicFramePr>
          <p:cNvPr id="5" name="Table 4">
            <a:extLst>
              <a:ext uri="{FF2B5EF4-FFF2-40B4-BE49-F238E27FC236}">
                <a16:creationId xmlns:a16="http://schemas.microsoft.com/office/drawing/2014/main" id="{3754CAF4-17D3-44E2-8D8D-6B2E13577D65}"/>
              </a:ext>
            </a:extLst>
          </p:cNvPr>
          <p:cNvGraphicFramePr>
            <a:graphicFrameLocks noGrp="1"/>
          </p:cNvGraphicFramePr>
          <p:nvPr>
            <p:extLst>
              <p:ext uri="{D42A27DB-BD31-4B8C-83A1-F6EECF244321}">
                <p14:modId xmlns:p14="http://schemas.microsoft.com/office/powerpoint/2010/main" val="1007114874"/>
              </p:ext>
            </p:extLst>
          </p:nvPr>
        </p:nvGraphicFramePr>
        <p:xfrm>
          <a:off x="5601951" y="2843074"/>
          <a:ext cx="3200401" cy="186309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3954373528"/>
                    </a:ext>
                  </a:extLst>
                </a:gridCol>
                <a:gridCol w="838200">
                  <a:extLst>
                    <a:ext uri="{9D8B030D-6E8A-4147-A177-3AD203B41FA5}">
                      <a16:colId xmlns:a16="http://schemas.microsoft.com/office/drawing/2014/main" val="3987302676"/>
                    </a:ext>
                  </a:extLst>
                </a:gridCol>
                <a:gridCol w="762001">
                  <a:extLst>
                    <a:ext uri="{9D8B030D-6E8A-4147-A177-3AD203B41FA5}">
                      <a16:colId xmlns:a16="http://schemas.microsoft.com/office/drawing/2014/main" val="1058394342"/>
                    </a:ext>
                  </a:extLst>
                </a:gridCol>
              </a:tblGrid>
              <a:tr h="89787">
                <a:tc>
                  <a:txBody>
                    <a:bodyPr/>
                    <a:lstStyle/>
                    <a:p>
                      <a:pPr marL="0" algn="l" defTabSz="457200" rtl="0" eaLnBrk="1" fontAlgn="b" latinLnBrk="0" hangingPunct="1"/>
                      <a:r>
                        <a:rPr lang="en-US" sz="1100" b="1" u="none" strike="noStrike" kern="1200" dirty="0">
                          <a:solidFill>
                            <a:schemeClr val="lt1"/>
                          </a:solidFill>
                          <a:effectLst/>
                          <a:latin typeface="+mn-lt"/>
                          <a:ea typeface="+mn-ea"/>
                          <a:cs typeface="+mn-cs"/>
                        </a:rPr>
                        <a:t>Sub-System</a:t>
                      </a:r>
                    </a:p>
                  </a:txBody>
                  <a:tcPr marL="9525" marR="9525" marT="0" marB="0" anchor="b"/>
                </a:tc>
                <a:tc>
                  <a:txBody>
                    <a:bodyPr/>
                    <a:lstStyle/>
                    <a:p>
                      <a:pPr algn="l" fontAlgn="b"/>
                      <a:r>
                        <a:rPr lang="en-US" sz="1100" u="none" strike="noStrike" dirty="0">
                          <a:effectLst/>
                        </a:rPr>
                        <a:t>Camera NCRs</a:t>
                      </a:r>
                      <a:endParaRPr lang="en-US" sz="1100" b="0" i="0" u="none" strike="noStrike" dirty="0">
                        <a:solidFill>
                          <a:srgbClr val="000000"/>
                        </a:solidFill>
                        <a:effectLst/>
                        <a:latin typeface="Calibri" panose="020F0502020204030204" pitchFamily="34" charset="0"/>
                      </a:endParaRPr>
                    </a:p>
                  </a:txBody>
                  <a:tcPr marL="9525" marR="9525" marT="0" marB="0" anchor="b"/>
                </a:tc>
                <a:tc>
                  <a:txBody>
                    <a:bodyPr/>
                    <a:lstStyle/>
                    <a:p>
                      <a:pPr algn="l" fontAlgn="b"/>
                      <a:r>
                        <a:rPr lang="en-US" sz="1100" u="none" strike="noStrike">
                          <a:effectLst/>
                        </a:rPr>
                        <a:t>Project LCRs</a:t>
                      </a:r>
                      <a:endParaRPr lang="en-US" sz="1100" b="0" i="0" u="none" strike="noStrike">
                        <a:solidFill>
                          <a:srgbClr val="000000"/>
                        </a:solidFill>
                        <a:effectLst/>
                        <a:latin typeface="Calibri" panose="020F0502020204030204" pitchFamily="34" charset="0"/>
                      </a:endParaRPr>
                    </a:p>
                  </a:txBody>
                  <a:tcPr marL="9525" marR="9525" marT="0" marB="0" anchor="b"/>
                </a:tc>
                <a:extLst>
                  <a:ext uri="{0D108BD9-81ED-4DB2-BD59-A6C34878D82A}">
                    <a16:rowId xmlns:a16="http://schemas.microsoft.com/office/drawing/2014/main" val="2488407309"/>
                  </a:ext>
                </a:extLst>
              </a:tr>
              <a:tr h="89787">
                <a:tc>
                  <a:txBody>
                    <a:bodyPr/>
                    <a:lstStyle/>
                    <a:p>
                      <a:pPr algn="l" fontAlgn="b"/>
                      <a:r>
                        <a:rPr lang="en-US" sz="1100" u="none" strike="noStrike" dirty="0">
                          <a:effectLst/>
                        </a:rPr>
                        <a:t>Camera</a:t>
                      </a:r>
                      <a:endParaRPr lang="en-US" sz="1100" b="0" i="0" u="none" strike="noStrike" dirty="0">
                        <a:solidFill>
                          <a:srgbClr val="000000"/>
                        </a:solidFill>
                        <a:effectLst/>
                        <a:latin typeface="Calibri" panose="020F0502020204030204" pitchFamily="34" charset="0"/>
                      </a:endParaRPr>
                    </a:p>
                  </a:txBody>
                  <a:tcPr marL="9525" marR="9525" marT="0" marB="0" anchor="b"/>
                </a:tc>
                <a:tc>
                  <a:txBody>
                    <a:bodyPr/>
                    <a:lstStyle/>
                    <a:p>
                      <a:pPr algn="r" fontAlgn="b"/>
                      <a:r>
                        <a:rPr lang="en-US" sz="1050" b="0" i="0" u="none" strike="noStrike">
                          <a:solidFill>
                            <a:srgbClr val="000000"/>
                          </a:solidFill>
                          <a:effectLst/>
                          <a:latin typeface="Calibri" panose="020F0502020204030204" pitchFamily="34" charset="0"/>
                        </a:rPr>
                        <a:t>1</a:t>
                      </a:r>
                    </a:p>
                  </a:txBody>
                  <a:tcPr marL="9525" marR="9525" marT="9525" marB="0" anchor="b"/>
                </a:tc>
                <a:tc>
                  <a:txBody>
                    <a:bodyPr/>
                    <a:lstStyle/>
                    <a:p>
                      <a:pPr algn="r" fontAlgn="b"/>
                      <a:r>
                        <a:rPr lang="en-US" sz="1050" b="0" i="0" u="none" strike="noStrike">
                          <a:solidFill>
                            <a:srgbClr val="000000"/>
                          </a:solidFill>
                          <a:effectLst/>
                          <a:latin typeface="Calibri" panose="020F0502020204030204" pitchFamily="34" charset="0"/>
                        </a:rPr>
                        <a:t>1</a:t>
                      </a:r>
                    </a:p>
                  </a:txBody>
                  <a:tcPr marL="9525" marR="9525" marT="9525" marB="0" anchor="b"/>
                </a:tc>
                <a:extLst>
                  <a:ext uri="{0D108BD9-81ED-4DB2-BD59-A6C34878D82A}">
                    <a16:rowId xmlns:a16="http://schemas.microsoft.com/office/drawing/2014/main" val="27682718"/>
                  </a:ext>
                </a:extLst>
              </a:tr>
              <a:tr h="92735">
                <a:tc>
                  <a:txBody>
                    <a:bodyPr/>
                    <a:lstStyle/>
                    <a:p>
                      <a:pPr algn="l" fontAlgn="b"/>
                      <a:r>
                        <a:rPr lang="en-US" sz="1100" u="none" strike="noStrike" dirty="0">
                          <a:effectLst/>
                        </a:rPr>
                        <a:t>Camera Body and Shutter</a:t>
                      </a:r>
                      <a:endParaRPr lang="en-US" sz="1100" b="0" i="0" u="none" strike="noStrike" dirty="0">
                        <a:solidFill>
                          <a:srgbClr val="000000"/>
                        </a:solidFill>
                        <a:effectLst/>
                        <a:latin typeface="Calibri" panose="020F0502020204030204" pitchFamily="34" charset="0"/>
                      </a:endParaRPr>
                    </a:p>
                  </a:txBody>
                  <a:tcPr marL="9525" marR="9525" marT="0" marB="0" anchor="b"/>
                </a:tc>
                <a:tc>
                  <a:txBody>
                    <a:bodyPr/>
                    <a:lstStyle/>
                    <a:p>
                      <a:pPr algn="r" fontAlgn="b"/>
                      <a:r>
                        <a:rPr lang="en-US" sz="1050" b="0" i="0" u="none" strike="noStrike">
                          <a:solidFill>
                            <a:srgbClr val="000000"/>
                          </a:solidFill>
                          <a:effectLst/>
                          <a:latin typeface="Calibri" panose="020F0502020204030204" pitchFamily="34" charset="0"/>
                        </a:rPr>
                        <a:t>14</a:t>
                      </a:r>
                    </a:p>
                  </a:txBody>
                  <a:tcPr marL="9525" marR="9525" marT="9525" marB="0" anchor="b"/>
                </a:tc>
                <a:tc>
                  <a:txBody>
                    <a:bodyPr/>
                    <a:lstStyle/>
                    <a:p>
                      <a:pPr algn="r" fontAlgn="b"/>
                      <a:r>
                        <a:rPr lang="en-US" sz="1050" b="0" i="0" u="none" strike="noStrike">
                          <a:solidFill>
                            <a:srgbClr val="000000"/>
                          </a:solidFill>
                          <a:effectLst/>
                          <a:latin typeface="Calibri" panose="020F0502020204030204" pitchFamily="34" charset="0"/>
                        </a:rPr>
                        <a:t>1</a:t>
                      </a:r>
                    </a:p>
                  </a:txBody>
                  <a:tcPr marL="9525" marR="9525" marT="9525" marB="0" anchor="b"/>
                </a:tc>
                <a:extLst>
                  <a:ext uri="{0D108BD9-81ED-4DB2-BD59-A6C34878D82A}">
                    <a16:rowId xmlns:a16="http://schemas.microsoft.com/office/drawing/2014/main" val="2974932431"/>
                  </a:ext>
                </a:extLst>
              </a:tr>
              <a:tr h="89787">
                <a:tc>
                  <a:txBody>
                    <a:bodyPr/>
                    <a:lstStyle/>
                    <a:p>
                      <a:pPr algn="l" fontAlgn="b"/>
                      <a:r>
                        <a:rPr lang="en-US" sz="1100" u="none" strike="noStrike">
                          <a:effectLst/>
                        </a:rPr>
                        <a:t>Corner Raft</a:t>
                      </a:r>
                      <a:endParaRPr lang="en-US" sz="1100" b="0" i="0" u="none" strike="noStrike">
                        <a:solidFill>
                          <a:srgbClr val="000000"/>
                        </a:solidFill>
                        <a:effectLst/>
                        <a:latin typeface="Calibri" panose="020F0502020204030204" pitchFamily="34" charset="0"/>
                      </a:endParaRPr>
                    </a:p>
                  </a:txBody>
                  <a:tcPr marL="9525" marR="9525" marT="0" marB="0" anchor="b"/>
                </a:tc>
                <a:tc>
                  <a:txBody>
                    <a:bodyPr/>
                    <a:lstStyle/>
                    <a:p>
                      <a:pPr algn="r" fontAlgn="b"/>
                      <a:r>
                        <a:rPr lang="en-US" sz="1050" b="0" i="0" u="none" strike="noStrike">
                          <a:solidFill>
                            <a:srgbClr val="000000"/>
                          </a:solidFill>
                          <a:effectLst/>
                          <a:latin typeface="Calibri" panose="020F0502020204030204" pitchFamily="34" charset="0"/>
                        </a:rPr>
                        <a:t>3</a:t>
                      </a:r>
                    </a:p>
                  </a:txBody>
                  <a:tcPr marL="9525" marR="9525" marT="9525" marB="0" anchor="b"/>
                </a:tc>
                <a:tc>
                  <a:txBody>
                    <a:bodyPr/>
                    <a:lstStyle/>
                    <a:p>
                      <a:pPr algn="r" fontAlgn="b"/>
                      <a:r>
                        <a:rPr lang="en-US" sz="1050" b="0" i="0" u="none" strike="noStrike">
                          <a:solidFill>
                            <a:srgbClr val="000000"/>
                          </a:solidFill>
                          <a:effectLst/>
                          <a:latin typeface="Calibri" panose="020F0502020204030204" pitchFamily="34" charset="0"/>
                        </a:rPr>
                        <a:t>2</a:t>
                      </a:r>
                    </a:p>
                  </a:txBody>
                  <a:tcPr marL="9525" marR="9525" marT="9525" marB="0" anchor="b"/>
                </a:tc>
                <a:extLst>
                  <a:ext uri="{0D108BD9-81ED-4DB2-BD59-A6C34878D82A}">
                    <a16:rowId xmlns:a16="http://schemas.microsoft.com/office/drawing/2014/main" val="3603263322"/>
                  </a:ext>
                </a:extLst>
              </a:tr>
              <a:tr h="89787">
                <a:tc>
                  <a:txBody>
                    <a:bodyPr/>
                    <a:lstStyle/>
                    <a:p>
                      <a:pPr algn="l" fontAlgn="b"/>
                      <a:r>
                        <a:rPr lang="en-US" sz="1100" u="none" strike="noStrike" dirty="0">
                          <a:effectLst/>
                        </a:rPr>
                        <a:t>Cryostat</a:t>
                      </a:r>
                      <a:endParaRPr lang="en-US" sz="1100" b="0" i="0" u="none" strike="noStrike" dirty="0">
                        <a:solidFill>
                          <a:srgbClr val="000000"/>
                        </a:solidFill>
                        <a:effectLst/>
                        <a:latin typeface="Calibri" panose="020F0502020204030204" pitchFamily="34" charset="0"/>
                      </a:endParaRPr>
                    </a:p>
                  </a:txBody>
                  <a:tcPr marL="9525" marR="9525" marT="0" marB="0" anchor="b"/>
                </a:tc>
                <a:tc>
                  <a:txBody>
                    <a:bodyPr/>
                    <a:lstStyle/>
                    <a:p>
                      <a:pPr algn="r" fontAlgn="b"/>
                      <a:r>
                        <a:rPr lang="en-US" sz="1050" b="0" i="0" u="none" strike="noStrike">
                          <a:solidFill>
                            <a:srgbClr val="000000"/>
                          </a:solidFill>
                          <a:effectLst/>
                          <a:latin typeface="Calibri" panose="020F0502020204030204" pitchFamily="34" charset="0"/>
                        </a:rPr>
                        <a:t>64</a:t>
                      </a:r>
                    </a:p>
                  </a:txBody>
                  <a:tcPr marL="9525" marR="9525" marT="9525" marB="0" anchor="b"/>
                </a:tc>
                <a:tc>
                  <a:txBody>
                    <a:bodyPr/>
                    <a:lstStyle/>
                    <a:p>
                      <a:pPr algn="r" fontAlgn="b"/>
                      <a:r>
                        <a:rPr lang="en-US" sz="1050" b="0" i="0" u="none" strike="noStrike">
                          <a:solidFill>
                            <a:srgbClr val="000000"/>
                          </a:solidFill>
                          <a:effectLst/>
                          <a:latin typeface="Calibri" panose="020F0502020204030204" pitchFamily="34" charset="0"/>
                        </a:rPr>
                        <a:t>1</a:t>
                      </a:r>
                    </a:p>
                  </a:txBody>
                  <a:tcPr marL="9525" marR="9525" marT="9525" marB="0" anchor="b"/>
                </a:tc>
                <a:extLst>
                  <a:ext uri="{0D108BD9-81ED-4DB2-BD59-A6C34878D82A}">
                    <a16:rowId xmlns:a16="http://schemas.microsoft.com/office/drawing/2014/main" val="3410458589"/>
                  </a:ext>
                </a:extLst>
              </a:tr>
              <a:tr h="89787">
                <a:tc>
                  <a:txBody>
                    <a:bodyPr/>
                    <a:lstStyle/>
                    <a:p>
                      <a:pPr algn="l" fontAlgn="b"/>
                      <a:r>
                        <a:rPr lang="en-US" sz="1100" u="none" strike="noStrike">
                          <a:effectLst/>
                        </a:rPr>
                        <a:t>Data Acquisition</a:t>
                      </a:r>
                      <a:endParaRPr lang="en-US" sz="1100" b="0" i="0" u="none" strike="noStrike">
                        <a:solidFill>
                          <a:srgbClr val="000000"/>
                        </a:solidFill>
                        <a:effectLst/>
                        <a:latin typeface="Calibri" panose="020F0502020204030204" pitchFamily="34" charset="0"/>
                      </a:endParaRPr>
                    </a:p>
                  </a:txBody>
                  <a:tcPr marL="9525" marR="9525" marT="0" marB="0" anchor="b"/>
                </a:tc>
                <a:tc>
                  <a:txBody>
                    <a:bodyPr/>
                    <a:lstStyle/>
                    <a:p>
                      <a:pPr algn="r" fontAlgn="b"/>
                      <a:r>
                        <a:rPr lang="en-US" sz="1050" b="0" i="0" u="none" strike="noStrike">
                          <a:solidFill>
                            <a:srgbClr val="000000"/>
                          </a:solidFill>
                          <a:effectLst/>
                          <a:latin typeface="Calibri" panose="020F0502020204030204" pitchFamily="34" charset="0"/>
                        </a:rPr>
                        <a:t>4</a:t>
                      </a:r>
                    </a:p>
                  </a:txBody>
                  <a:tcPr marL="9525" marR="9525" marT="9525" marB="0" anchor="b"/>
                </a:tc>
                <a:tc>
                  <a:txBody>
                    <a:bodyPr/>
                    <a:lstStyle/>
                    <a:p>
                      <a:pPr algn="r" fontAlgn="b"/>
                      <a:r>
                        <a:rPr lang="en-US" sz="1050" b="0" i="0" u="none" strike="noStrike">
                          <a:solidFill>
                            <a:srgbClr val="000000"/>
                          </a:solidFill>
                          <a:effectLst/>
                          <a:latin typeface="Calibri" panose="020F0502020204030204" pitchFamily="34" charset="0"/>
                        </a:rPr>
                        <a:t>0</a:t>
                      </a:r>
                    </a:p>
                  </a:txBody>
                  <a:tcPr marL="9525" marR="9525" marT="9525" marB="0" anchor="b"/>
                </a:tc>
                <a:extLst>
                  <a:ext uri="{0D108BD9-81ED-4DB2-BD59-A6C34878D82A}">
                    <a16:rowId xmlns:a16="http://schemas.microsoft.com/office/drawing/2014/main" val="487659122"/>
                  </a:ext>
                </a:extLst>
              </a:tr>
              <a:tr h="89787">
                <a:tc>
                  <a:txBody>
                    <a:bodyPr/>
                    <a:lstStyle/>
                    <a:p>
                      <a:pPr algn="l" fontAlgn="b"/>
                      <a:r>
                        <a:rPr lang="en-US" sz="1100" u="none" strike="noStrike">
                          <a:effectLst/>
                        </a:rPr>
                        <a:t>Exchange System</a:t>
                      </a:r>
                      <a:endParaRPr lang="en-US" sz="1100" b="0" i="0" u="none" strike="noStrike">
                        <a:solidFill>
                          <a:srgbClr val="000000"/>
                        </a:solidFill>
                        <a:effectLst/>
                        <a:latin typeface="Calibri" panose="020F0502020204030204" pitchFamily="34" charset="0"/>
                      </a:endParaRPr>
                    </a:p>
                  </a:txBody>
                  <a:tcPr marL="9525" marR="9525" marT="0" marB="0" anchor="b"/>
                </a:tc>
                <a:tc>
                  <a:txBody>
                    <a:bodyPr/>
                    <a:lstStyle/>
                    <a:p>
                      <a:pPr algn="r" fontAlgn="b"/>
                      <a:r>
                        <a:rPr lang="en-US" sz="1050" b="0" i="0" u="none" strike="noStrike">
                          <a:solidFill>
                            <a:srgbClr val="000000"/>
                          </a:solidFill>
                          <a:effectLst/>
                          <a:latin typeface="Calibri" panose="020F0502020204030204" pitchFamily="34" charset="0"/>
                        </a:rPr>
                        <a:t>0</a:t>
                      </a:r>
                    </a:p>
                  </a:txBody>
                  <a:tcPr marL="9525" marR="9525" marT="9525" marB="0" anchor="b"/>
                </a:tc>
                <a:tc>
                  <a:txBody>
                    <a:bodyPr/>
                    <a:lstStyle/>
                    <a:p>
                      <a:pPr algn="r" fontAlgn="b"/>
                      <a:r>
                        <a:rPr lang="en-US" sz="1050" b="0" i="0" u="none" strike="noStrike">
                          <a:solidFill>
                            <a:srgbClr val="000000"/>
                          </a:solidFill>
                          <a:effectLst/>
                          <a:latin typeface="Calibri" panose="020F0502020204030204" pitchFamily="34" charset="0"/>
                        </a:rPr>
                        <a:t>0</a:t>
                      </a:r>
                    </a:p>
                  </a:txBody>
                  <a:tcPr marL="9525" marR="9525" marT="9525" marB="0" anchor="b"/>
                </a:tc>
                <a:extLst>
                  <a:ext uri="{0D108BD9-81ED-4DB2-BD59-A6C34878D82A}">
                    <a16:rowId xmlns:a16="http://schemas.microsoft.com/office/drawing/2014/main" val="797054084"/>
                  </a:ext>
                </a:extLst>
              </a:tr>
              <a:tr h="89787">
                <a:tc>
                  <a:txBody>
                    <a:bodyPr/>
                    <a:lstStyle/>
                    <a:p>
                      <a:pPr algn="l" fontAlgn="b"/>
                      <a:r>
                        <a:rPr lang="en-US" sz="1100" u="none" strike="noStrike" dirty="0">
                          <a:effectLst/>
                        </a:rPr>
                        <a:t>I&amp;T</a:t>
                      </a:r>
                      <a:endParaRPr lang="en-US" sz="1100" b="0" i="0" u="none" strike="noStrike" dirty="0">
                        <a:solidFill>
                          <a:srgbClr val="000000"/>
                        </a:solidFill>
                        <a:effectLst/>
                        <a:latin typeface="Calibri" panose="020F0502020204030204" pitchFamily="34" charset="0"/>
                      </a:endParaRPr>
                    </a:p>
                  </a:txBody>
                  <a:tcPr marL="9525" marR="9525" marT="0" marB="0" anchor="b"/>
                </a:tc>
                <a:tc>
                  <a:txBody>
                    <a:bodyPr/>
                    <a:lstStyle/>
                    <a:p>
                      <a:pPr algn="r" fontAlgn="b"/>
                      <a:r>
                        <a:rPr lang="en-US" sz="1050" b="0" i="0" u="none" strike="noStrike">
                          <a:solidFill>
                            <a:srgbClr val="000000"/>
                          </a:solidFill>
                          <a:effectLst/>
                          <a:latin typeface="Calibri" panose="020F0502020204030204" pitchFamily="34" charset="0"/>
                        </a:rPr>
                        <a:t>10</a:t>
                      </a:r>
                    </a:p>
                  </a:txBody>
                  <a:tcPr marL="9525" marR="9525" marT="9525" marB="0" anchor="b"/>
                </a:tc>
                <a:tc>
                  <a:txBody>
                    <a:bodyPr/>
                    <a:lstStyle/>
                    <a:p>
                      <a:pPr algn="r" fontAlgn="b"/>
                      <a:r>
                        <a:rPr lang="en-US" sz="1050" b="0" i="0" u="none" strike="noStrike">
                          <a:solidFill>
                            <a:srgbClr val="000000"/>
                          </a:solidFill>
                          <a:effectLst/>
                          <a:latin typeface="Calibri" panose="020F0502020204030204" pitchFamily="34" charset="0"/>
                        </a:rPr>
                        <a:t>0</a:t>
                      </a:r>
                    </a:p>
                  </a:txBody>
                  <a:tcPr marL="9525" marR="9525" marT="9525" marB="0" anchor="b"/>
                </a:tc>
                <a:extLst>
                  <a:ext uri="{0D108BD9-81ED-4DB2-BD59-A6C34878D82A}">
                    <a16:rowId xmlns:a16="http://schemas.microsoft.com/office/drawing/2014/main" val="3811230437"/>
                  </a:ext>
                </a:extLst>
              </a:tr>
              <a:tr h="89787">
                <a:tc>
                  <a:txBody>
                    <a:bodyPr/>
                    <a:lstStyle/>
                    <a:p>
                      <a:pPr algn="l" fontAlgn="b"/>
                      <a:r>
                        <a:rPr lang="en-US" sz="1100" u="none" strike="noStrike">
                          <a:effectLst/>
                        </a:rPr>
                        <a:t>Optics</a:t>
                      </a:r>
                      <a:endParaRPr lang="en-US" sz="1100" b="0" i="0" u="none" strike="noStrike">
                        <a:solidFill>
                          <a:srgbClr val="000000"/>
                        </a:solidFill>
                        <a:effectLst/>
                        <a:latin typeface="Calibri" panose="020F0502020204030204" pitchFamily="34" charset="0"/>
                      </a:endParaRPr>
                    </a:p>
                  </a:txBody>
                  <a:tcPr marL="9525" marR="9525" marT="0" marB="0" anchor="b"/>
                </a:tc>
                <a:tc>
                  <a:txBody>
                    <a:bodyPr/>
                    <a:lstStyle/>
                    <a:p>
                      <a:pPr algn="r" fontAlgn="b"/>
                      <a:r>
                        <a:rPr lang="en-US" sz="1050" b="0" i="0" u="none" strike="noStrike">
                          <a:solidFill>
                            <a:srgbClr val="000000"/>
                          </a:solidFill>
                          <a:effectLst/>
                          <a:latin typeface="Calibri" panose="020F0502020204030204" pitchFamily="34" charset="0"/>
                        </a:rPr>
                        <a:t>23</a:t>
                      </a:r>
                    </a:p>
                  </a:txBody>
                  <a:tcPr marL="9525" marR="9525" marT="9525" marB="0" anchor="b"/>
                </a:tc>
                <a:tc>
                  <a:txBody>
                    <a:bodyPr/>
                    <a:lstStyle/>
                    <a:p>
                      <a:pPr algn="r" fontAlgn="b"/>
                      <a:r>
                        <a:rPr lang="en-US" sz="1050" b="0" i="0" u="none" strike="noStrike">
                          <a:solidFill>
                            <a:srgbClr val="000000"/>
                          </a:solidFill>
                          <a:effectLst/>
                          <a:latin typeface="Calibri" panose="020F0502020204030204" pitchFamily="34" charset="0"/>
                        </a:rPr>
                        <a:t>17</a:t>
                      </a:r>
                    </a:p>
                  </a:txBody>
                  <a:tcPr marL="9525" marR="9525" marT="9525" marB="0" anchor="b"/>
                </a:tc>
                <a:extLst>
                  <a:ext uri="{0D108BD9-81ED-4DB2-BD59-A6C34878D82A}">
                    <a16:rowId xmlns:a16="http://schemas.microsoft.com/office/drawing/2014/main" val="2028674523"/>
                  </a:ext>
                </a:extLst>
              </a:tr>
              <a:tr h="89787">
                <a:tc>
                  <a:txBody>
                    <a:bodyPr/>
                    <a:lstStyle/>
                    <a:p>
                      <a:pPr algn="l" fontAlgn="b"/>
                      <a:r>
                        <a:rPr lang="en-US" sz="1100" u="none" strike="noStrike">
                          <a:effectLst/>
                        </a:rPr>
                        <a:t>Science Raft</a:t>
                      </a:r>
                      <a:endParaRPr lang="en-US" sz="1100" b="0" i="0" u="none" strike="noStrike">
                        <a:solidFill>
                          <a:srgbClr val="000000"/>
                        </a:solidFill>
                        <a:effectLst/>
                        <a:latin typeface="Calibri" panose="020F0502020204030204" pitchFamily="34" charset="0"/>
                      </a:endParaRPr>
                    </a:p>
                  </a:txBody>
                  <a:tcPr marL="9525" marR="9525" marT="0" marB="0" anchor="b"/>
                </a:tc>
                <a:tc>
                  <a:txBody>
                    <a:bodyPr/>
                    <a:lstStyle/>
                    <a:p>
                      <a:pPr algn="r" fontAlgn="b"/>
                      <a:r>
                        <a:rPr lang="en-US" sz="1050" b="0" i="0" u="none" strike="noStrike">
                          <a:solidFill>
                            <a:srgbClr val="000000"/>
                          </a:solidFill>
                          <a:effectLst/>
                          <a:latin typeface="Calibri" panose="020F0502020204030204" pitchFamily="34" charset="0"/>
                        </a:rPr>
                        <a:t>605</a:t>
                      </a:r>
                    </a:p>
                  </a:txBody>
                  <a:tcPr marL="9525" marR="9525" marT="9525" marB="0" anchor="b"/>
                </a:tc>
                <a:tc>
                  <a:txBody>
                    <a:bodyPr/>
                    <a:lstStyle/>
                    <a:p>
                      <a:pPr algn="r" fontAlgn="b"/>
                      <a:r>
                        <a:rPr lang="en-US" sz="1050" b="0" i="0" u="none" strike="noStrike">
                          <a:solidFill>
                            <a:srgbClr val="000000"/>
                          </a:solidFill>
                          <a:effectLst/>
                          <a:latin typeface="Calibri" panose="020F0502020204030204" pitchFamily="34" charset="0"/>
                        </a:rPr>
                        <a:t>10</a:t>
                      </a:r>
                    </a:p>
                  </a:txBody>
                  <a:tcPr marL="9525" marR="9525" marT="9525" marB="0" anchor="b"/>
                </a:tc>
                <a:extLst>
                  <a:ext uri="{0D108BD9-81ED-4DB2-BD59-A6C34878D82A}">
                    <a16:rowId xmlns:a16="http://schemas.microsoft.com/office/drawing/2014/main" val="2127695339"/>
                  </a:ext>
                </a:extLst>
              </a:tr>
              <a:tr h="89787">
                <a:tc>
                  <a:txBody>
                    <a:bodyPr/>
                    <a:lstStyle/>
                    <a:p>
                      <a:pPr algn="l" fontAlgn="b"/>
                      <a:r>
                        <a:rPr lang="en-US" sz="1100" u="none" strike="noStrike">
                          <a:effectLst/>
                        </a:rPr>
                        <a:t>Utility Trunk</a:t>
                      </a:r>
                      <a:endParaRPr lang="en-US" sz="1100" b="0" i="0" u="none" strike="noStrike">
                        <a:solidFill>
                          <a:srgbClr val="000000"/>
                        </a:solidFill>
                        <a:effectLst/>
                        <a:latin typeface="Calibri" panose="020F0502020204030204" pitchFamily="34" charset="0"/>
                      </a:endParaRPr>
                    </a:p>
                  </a:txBody>
                  <a:tcPr marL="9525" marR="9525" marT="0" marB="0" anchor="b"/>
                </a:tc>
                <a:tc>
                  <a:txBody>
                    <a:bodyPr/>
                    <a:lstStyle/>
                    <a:p>
                      <a:pPr algn="r" fontAlgn="b"/>
                      <a:r>
                        <a:rPr lang="en-US" sz="1050" b="0" i="0" u="none" strike="noStrike">
                          <a:solidFill>
                            <a:srgbClr val="000000"/>
                          </a:solidFill>
                          <a:effectLst/>
                          <a:latin typeface="Calibri" panose="020F0502020204030204" pitchFamily="34" charset="0"/>
                        </a:rPr>
                        <a:t>28</a:t>
                      </a:r>
                    </a:p>
                  </a:txBody>
                  <a:tcPr marL="9525" marR="9525" marT="9525" marB="0" anchor="b"/>
                </a:tc>
                <a:tc>
                  <a:txBody>
                    <a:bodyPr/>
                    <a:lstStyle/>
                    <a:p>
                      <a:pPr algn="r" fontAlgn="b"/>
                      <a:r>
                        <a:rPr lang="en-US" sz="1050" b="0" i="0" u="none" strike="noStrike" dirty="0">
                          <a:solidFill>
                            <a:srgbClr val="000000"/>
                          </a:solidFill>
                          <a:effectLst/>
                          <a:latin typeface="Calibri" panose="020F0502020204030204" pitchFamily="34" charset="0"/>
                        </a:rPr>
                        <a:t>0</a:t>
                      </a:r>
                    </a:p>
                  </a:txBody>
                  <a:tcPr marL="9525" marR="9525" marT="9525" marB="0" anchor="b"/>
                </a:tc>
                <a:extLst>
                  <a:ext uri="{0D108BD9-81ED-4DB2-BD59-A6C34878D82A}">
                    <a16:rowId xmlns:a16="http://schemas.microsoft.com/office/drawing/2014/main" val="3029753812"/>
                  </a:ext>
                </a:extLst>
              </a:tr>
            </a:tbl>
          </a:graphicData>
        </a:graphic>
      </p:graphicFrame>
      <p:pic>
        <p:nvPicPr>
          <p:cNvPr id="6" name="Picture 5">
            <a:extLst>
              <a:ext uri="{FF2B5EF4-FFF2-40B4-BE49-F238E27FC236}">
                <a16:creationId xmlns:a16="http://schemas.microsoft.com/office/drawing/2014/main" id="{06C518FA-CD68-4752-9DB1-E4465DAEE149}"/>
              </a:ext>
            </a:extLst>
          </p:cNvPr>
          <p:cNvPicPr>
            <a:picLocks noChangeAspect="1"/>
          </p:cNvPicPr>
          <p:nvPr/>
        </p:nvPicPr>
        <p:blipFill>
          <a:blip r:embed="rId2"/>
          <a:stretch>
            <a:fillRect/>
          </a:stretch>
        </p:blipFill>
        <p:spPr>
          <a:xfrm>
            <a:off x="5601951" y="822584"/>
            <a:ext cx="3262143" cy="1749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6716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2353F-6880-48EF-8A3A-E6E0EE47C952}"/>
              </a:ext>
            </a:extLst>
          </p:cNvPr>
          <p:cNvSpPr>
            <a:spLocks noGrp="1"/>
          </p:cNvSpPr>
          <p:nvPr>
            <p:ph type="title"/>
          </p:nvPr>
        </p:nvSpPr>
        <p:spPr>
          <a:xfrm>
            <a:off x="1487483" y="107157"/>
            <a:ext cx="5827717" cy="417910"/>
          </a:xfrm>
        </p:spPr>
        <p:txBody>
          <a:bodyPr/>
          <a:lstStyle/>
          <a:p>
            <a:r>
              <a:rPr lang="en-US" dirty="0"/>
              <a:t>Key Performance Parameters Verification</a:t>
            </a:r>
          </a:p>
        </p:txBody>
      </p:sp>
      <p:graphicFrame>
        <p:nvGraphicFramePr>
          <p:cNvPr id="4" name="Table 3">
            <a:extLst>
              <a:ext uri="{FF2B5EF4-FFF2-40B4-BE49-F238E27FC236}">
                <a16:creationId xmlns:a16="http://schemas.microsoft.com/office/drawing/2014/main" id="{782A7018-0E7F-47F1-A6EF-AED3B134DBB9}"/>
              </a:ext>
            </a:extLst>
          </p:cNvPr>
          <p:cNvGraphicFramePr>
            <a:graphicFrameLocks noGrp="1"/>
          </p:cNvGraphicFramePr>
          <p:nvPr/>
        </p:nvGraphicFramePr>
        <p:xfrm>
          <a:off x="1023654" y="2436550"/>
          <a:ext cx="2704869" cy="1881952"/>
        </p:xfrm>
        <a:graphic>
          <a:graphicData uri="http://schemas.openxmlformats.org/drawingml/2006/table">
            <a:tbl>
              <a:tblPr firstRow="1" firstCol="1" bandRow="1"/>
              <a:tblGrid>
                <a:gridCol w="1159229">
                  <a:extLst>
                    <a:ext uri="{9D8B030D-6E8A-4147-A177-3AD203B41FA5}">
                      <a16:colId xmlns:a16="http://schemas.microsoft.com/office/drawing/2014/main" val="828755376"/>
                    </a:ext>
                  </a:extLst>
                </a:gridCol>
                <a:gridCol w="772820">
                  <a:extLst>
                    <a:ext uri="{9D8B030D-6E8A-4147-A177-3AD203B41FA5}">
                      <a16:colId xmlns:a16="http://schemas.microsoft.com/office/drawing/2014/main" val="3410541053"/>
                    </a:ext>
                  </a:extLst>
                </a:gridCol>
                <a:gridCol w="772820">
                  <a:extLst>
                    <a:ext uri="{9D8B030D-6E8A-4147-A177-3AD203B41FA5}">
                      <a16:colId xmlns:a16="http://schemas.microsoft.com/office/drawing/2014/main" val="3337662478"/>
                    </a:ext>
                  </a:extLst>
                </a:gridCol>
              </a:tblGrid>
              <a:tr h="324779">
                <a:tc>
                  <a: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rPr>
                        <a:t>Description of Scope</a:t>
                      </a:r>
                      <a:endParaRPr lang="en-US" sz="1100" dirty="0">
                        <a:effectLst/>
                        <a:latin typeface="Calibri" panose="020F0502020204030204" pitchFamily="34" charset="0"/>
                        <a:ea typeface="Calibri" panose="020F0502020204030204" pitchFamily="34" charset="0"/>
                      </a:endParaRPr>
                    </a:p>
                  </a:txBody>
                  <a:tcPr marL="34124" marR="34124"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rPr>
                        <a:t>Threshold KPP</a:t>
                      </a:r>
                      <a:endParaRPr lang="en-US" sz="1100" dirty="0">
                        <a:effectLst/>
                        <a:latin typeface="Calibri" panose="020F0502020204030204" pitchFamily="34" charset="0"/>
                        <a:ea typeface="Calibri" panose="020F0502020204030204" pitchFamily="34" charset="0"/>
                      </a:endParaRPr>
                    </a:p>
                  </a:txBody>
                  <a:tcPr marL="34124" marR="34124"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rPr>
                        <a:t>Objective KPP</a:t>
                      </a:r>
                      <a:endParaRPr lang="en-US" sz="1100" dirty="0">
                        <a:effectLst/>
                        <a:latin typeface="Calibri" panose="020F0502020204030204" pitchFamily="34" charset="0"/>
                        <a:ea typeface="Calibri" panose="020F0502020204030204" pitchFamily="34" charset="0"/>
                      </a:endParaRPr>
                    </a:p>
                  </a:txBody>
                  <a:tcPr marL="34124" marR="34124"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extLst>
                  <a:ext uri="{0D108BD9-81ED-4DB2-BD59-A6C34878D82A}">
                    <a16:rowId xmlns:a16="http://schemas.microsoft.com/office/drawing/2014/main" val="2623429634"/>
                  </a:ext>
                </a:extLst>
              </a:tr>
              <a:tr h="279059">
                <a:tc>
                  <a:txBody>
                    <a:bodyPr/>
                    <a:lstStyle/>
                    <a:p>
                      <a:pPr marL="0" marR="0">
                        <a:spcBef>
                          <a:spcPts val="0"/>
                        </a:spcBef>
                        <a:spcAft>
                          <a:spcPts val="0"/>
                        </a:spcAft>
                      </a:pPr>
                      <a:r>
                        <a:rPr lang="en-US" sz="900" dirty="0">
                          <a:effectLst/>
                          <a:latin typeface="Calibri" panose="020F0502020204030204" pitchFamily="34" charset="0"/>
                          <a:ea typeface="Calibri" panose="020F0502020204030204" pitchFamily="34" charset="0"/>
                        </a:rPr>
                        <a:t>Field of view coverage (square degrees)</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dirty="0">
                          <a:effectLst/>
                          <a:latin typeface="Calibri" panose="020F0502020204030204" pitchFamily="34" charset="0"/>
                          <a:ea typeface="Calibri" panose="020F0502020204030204" pitchFamily="34" charset="0"/>
                        </a:rPr>
                        <a:t>&gt; 9.3</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Calibri" panose="020F0502020204030204" pitchFamily="34" charset="0"/>
                          <a:ea typeface="Calibri" panose="020F0502020204030204" pitchFamily="34" charset="0"/>
                        </a:rPr>
                        <a:t>&gt; 9.6</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4833985"/>
                  </a:ext>
                </a:extLst>
              </a:tr>
              <a:tr h="141899">
                <a:tc>
                  <a:txBody>
                    <a:bodyPr/>
                    <a:lstStyle/>
                    <a:p>
                      <a:pPr marL="0" marR="0">
                        <a:spcBef>
                          <a:spcPts val="0"/>
                        </a:spcBef>
                        <a:spcAft>
                          <a:spcPts val="0"/>
                        </a:spcAft>
                      </a:pPr>
                      <a:r>
                        <a:rPr lang="en-US" sz="900">
                          <a:effectLst/>
                          <a:latin typeface="Calibri" panose="020F0502020204030204" pitchFamily="34" charset="0"/>
                          <a:ea typeface="Calibri" panose="020F0502020204030204" pitchFamily="34" charset="0"/>
                        </a:rPr>
                        <a:t>Pixel size</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dirty="0">
                          <a:effectLst/>
                          <a:latin typeface="Calibri" panose="020F0502020204030204" pitchFamily="34" charset="0"/>
                          <a:ea typeface="Calibri" panose="020F0502020204030204" pitchFamily="34" charset="0"/>
                        </a:rPr>
                        <a:t>0.2 arcsec</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dirty="0">
                          <a:effectLst/>
                          <a:latin typeface="Calibri" panose="020F0502020204030204" pitchFamily="34" charset="0"/>
                          <a:ea typeface="Calibri" panose="020F0502020204030204" pitchFamily="34" charset="0"/>
                        </a:rPr>
                        <a:t>0.2 arcsec</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0134639"/>
                  </a:ext>
                </a:extLst>
              </a:tr>
              <a:tr h="279059">
                <a:tc>
                  <a:txBody>
                    <a:bodyPr/>
                    <a:lstStyle/>
                    <a:p>
                      <a:pPr marL="0" marR="0">
                        <a:spcBef>
                          <a:spcPts val="0"/>
                        </a:spcBef>
                        <a:spcAft>
                          <a:spcPts val="0"/>
                        </a:spcAft>
                      </a:pPr>
                      <a:r>
                        <a:rPr lang="en-US" sz="900" b="1" dirty="0">
                          <a:effectLst/>
                          <a:latin typeface="Calibri" panose="020F0502020204030204" pitchFamily="34" charset="0"/>
                          <a:ea typeface="Calibri" panose="020F0502020204030204" pitchFamily="34" charset="0"/>
                        </a:rPr>
                        <a:t>Number of pixels</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900" b="1" dirty="0">
                          <a:effectLst/>
                          <a:latin typeface="Calibri" panose="020F0502020204030204" pitchFamily="34" charset="0"/>
                          <a:ea typeface="Calibri" panose="020F0502020204030204" pitchFamily="34" charset="0"/>
                        </a:rPr>
                        <a:t>&gt; 2.6 Gigapixels</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900" b="1" dirty="0">
                          <a:effectLst/>
                          <a:latin typeface="Calibri" panose="020F0502020204030204" pitchFamily="34" charset="0"/>
                          <a:ea typeface="Calibri" panose="020F0502020204030204" pitchFamily="34" charset="0"/>
                        </a:rPr>
                        <a:t>&gt; 3.2 Gigapixels</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35279897"/>
                  </a:ext>
                </a:extLst>
              </a:tr>
              <a:tr h="141899">
                <a:tc>
                  <a:txBody>
                    <a:bodyPr/>
                    <a:lstStyle/>
                    <a:p>
                      <a:pPr marL="0" marR="0">
                        <a:spcBef>
                          <a:spcPts val="0"/>
                        </a:spcBef>
                        <a:spcAft>
                          <a:spcPts val="0"/>
                        </a:spcAft>
                      </a:pPr>
                      <a:r>
                        <a:rPr lang="en-US" sz="900" b="1" dirty="0">
                          <a:effectLst/>
                          <a:latin typeface="Calibri" panose="020F0502020204030204" pitchFamily="34" charset="0"/>
                          <a:ea typeface="Calibri" panose="020F0502020204030204" pitchFamily="34" charset="0"/>
                        </a:rPr>
                        <a:t>Array readout time</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900" b="1" dirty="0">
                          <a:effectLst/>
                          <a:latin typeface="Calibri" panose="020F0502020204030204" pitchFamily="34" charset="0"/>
                          <a:ea typeface="Calibri" panose="020F0502020204030204" pitchFamily="34" charset="0"/>
                        </a:rPr>
                        <a:t>&lt; 3 seconds</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900" b="1" dirty="0">
                          <a:effectLst/>
                          <a:latin typeface="Calibri" panose="020F0502020204030204" pitchFamily="34" charset="0"/>
                          <a:ea typeface="Calibri" panose="020F0502020204030204" pitchFamily="34" charset="0"/>
                        </a:rPr>
                        <a:t>&lt; 2 seconds</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35063642"/>
                  </a:ext>
                </a:extLst>
              </a:tr>
              <a:tr h="141899">
                <a:tc>
                  <a:txBody>
                    <a:bodyPr/>
                    <a:lstStyle/>
                    <a:p>
                      <a:pPr marL="0" marR="0">
                        <a:spcBef>
                          <a:spcPts val="0"/>
                        </a:spcBef>
                        <a:spcAft>
                          <a:spcPts val="0"/>
                        </a:spcAft>
                      </a:pPr>
                      <a:r>
                        <a:rPr lang="en-US" sz="900">
                          <a:effectLst/>
                          <a:latin typeface="Calibri" panose="020F0502020204030204" pitchFamily="34" charset="0"/>
                          <a:ea typeface="Calibri" panose="020F0502020204030204" pitchFamily="34" charset="0"/>
                        </a:rPr>
                        <a:t>Sensitivity range</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Calibri" panose="020F0502020204030204" pitchFamily="34" charset="0"/>
                          <a:ea typeface="Calibri" panose="020F0502020204030204" pitchFamily="34" charset="0"/>
                        </a:rPr>
                        <a:t>320-1050 nm</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dirty="0">
                          <a:effectLst/>
                          <a:latin typeface="Calibri" panose="020F0502020204030204" pitchFamily="34" charset="0"/>
                          <a:ea typeface="Calibri" panose="020F0502020204030204" pitchFamily="34" charset="0"/>
                        </a:rPr>
                        <a:t>320-1050 nm</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50700721"/>
                  </a:ext>
                </a:extLst>
              </a:tr>
              <a:tr h="279059">
                <a:tc>
                  <a:txBody>
                    <a:bodyPr/>
                    <a:lstStyle/>
                    <a:p>
                      <a:pPr marL="0" marR="0">
                        <a:spcBef>
                          <a:spcPts val="0"/>
                        </a:spcBef>
                        <a:spcAft>
                          <a:spcPts val="0"/>
                        </a:spcAft>
                      </a:pPr>
                      <a:r>
                        <a:rPr lang="en-US" sz="900">
                          <a:effectLst/>
                          <a:latin typeface="Calibri" panose="020F0502020204030204" pitchFamily="34" charset="0"/>
                          <a:ea typeface="Calibri" panose="020F0502020204030204" pitchFamily="34" charset="0"/>
                        </a:rPr>
                        <a:t>Shutter minimum exposure time</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dirty="0">
                          <a:effectLst/>
                          <a:latin typeface="Calibri" panose="020F0502020204030204" pitchFamily="34" charset="0"/>
                          <a:ea typeface="Calibri" panose="020F0502020204030204" pitchFamily="34" charset="0"/>
                        </a:rPr>
                        <a:t>&lt; 2 seconds</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dirty="0">
                          <a:effectLst/>
                          <a:latin typeface="Calibri" panose="020F0502020204030204" pitchFamily="34" charset="0"/>
                          <a:ea typeface="Calibri" panose="020F0502020204030204" pitchFamily="34" charset="0"/>
                        </a:rPr>
                        <a:t>&lt; 1 second</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2397531"/>
                  </a:ext>
                </a:extLst>
              </a:tr>
              <a:tr h="279059">
                <a:tc>
                  <a:txBody>
                    <a:bodyPr/>
                    <a:lstStyle/>
                    <a:p>
                      <a:pPr marL="0" marR="0">
                        <a:spcBef>
                          <a:spcPts val="0"/>
                        </a:spcBef>
                        <a:spcAft>
                          <a:spcPts val="0"/>
                        </a:spcAft>
                      </a:pPr>
                      <a:r>
                        <a:rPr lang="en-US" sz="900" b="1" dirty="0">
                          <a:effectLst/>
                          <a:latin typeface="Calibri" panose="020F0502020204030204" pitchFamily="34" charset="0"/>
                          <a:ea typeface="Calibri" panose="020F0502020204030204" pitchFamily="34" charset="0"/>
                        </a:rPr>
                        <a:t>Readout electronic noise, single exposure </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900" b="1" dirty="0">
                          <a:effectLst/>
                          <a:latin typeface="Calibri" panose="020F0502020204030204" pitchFamily="34" charset="0"/>
                          <a:ea typeface="Calibri" panose="020F0502020204030204" pitchFamily="34" charset="0"/>
                        </a:rPr>
                        <a:t>&lt; 13 electrons</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900" b="1" dirty="0">
                          <a:effectLst/>
                          <a:latin typeface="Calibri" panose="020F0502020204030204" pitchFamily="34" charset="0"/>
                          <a:ea typeface="Calibri" panose="020F0502020204030204" pitchFamily="34" charset="0"/>
                        </a:rPr>
                        <a:t>&lt; 9 electrons</a:t>
                      </a:r>
                    </a:p>
                  </a:txBody>
                  <a:tcPr marL="45499" marR="45499" marT="47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90928234"/>
                  </a:ext>
                </a:extLst>
              </a:tr>
            </a:tbl>
          </a:graphicData>
        </a:graphic>
      </p:graphicFrame>
      <p:sp>
        <p:nvSpPr>
          <p:cNvPr id="5" name="Text Placeholder 4">
            <a:extLst>
              <a:ext uri="{FF2B5EF4-FFF2-40B4-BE49-F238E27FC236}">
                <a16:creationId xmlns:a16="http://schemas.microsoft.com/office/drawing/2014/main" id="{AE31FFB9-83BD-4528-930F-4D541070632C}"/>
              </a:ext>
            </a:extLst>
          </p:cNvPr>
          <p:cNvSpPr>
            <a:spLocks noGrp="1"/>
          </p:cNvSpPr>
          <p:nvPr>
            <p:ph type="body" idx="1"/>
          </p:nvPr>
        </p:nvSpPr>
        <p:spPr>
          <a:xfrm>
            <a:off x="381000" y="752714"/>
            <a:ext cx="3886200" cy="1666636"/>
          </a:xfrm>
        </p:spPr>
        <p:txBody>
          <a:bodyPr>
            <a:normAutofit fontScale="92500" lnSpcReduction="20000"/>
          </a:bodyPr>
          <a:lstStyle/>
          <a:p>
            <a:r>
              <a:rPr lang="en-US" sz="1500" dirty="0"/>
              <a:t>KPPs were defined to keep the Camera requirements self-contained</a:t>
            </a:r>
          </a:p>
          <a:p>
            <a:r>
              <a:rPr lang="en-US" sz="1500" dirty="0"/>
              <a:t>KPPs constrain requirement trade-offs within the LSST project</a:t>
            </a:r>
          </a:p>
          <a:p>
            <a:r>
              <a:rPr lang="en-US" sz="1500" dirty="0"/>
              <a:t>Objective KPPs will not be fully met for the combination of readout time, readout noise and number of pixels but </a:t>
            </a:r>
            <a:r>
              <a:rPr lang="en-US" sz="1500" u="sng" dirty="0"/>
              <a:t>threshold will be met</a:t>
            </a:r>
            <a:r>
              <a:rPr lang="en-US" sz="1500" dirty="0"/>
              <a:t>. </a:t>
            </a:r>
          </a:p>
        </p:txBody>
      </p:sp>
      <p:sp>
        <p:nvSpPr>
          <p:cNvPr id="6" name="TextBox 5">
            <a:extLst>
              <a:ext uri="{FF2B5EF4-FFF2-40B4-BE49-F238E27FC236}">
                <a16:creationId xmlns:a16="http://schemas.microsoft.com/office/drawing/2014/main" id="{0EA7D264-EF8B-43A0-989C-680BA239DFC5}"/>
              </a:ext>
            </a:extLst>
          </p:cNvPr>
          <p:cNvSpPr txBox="1"/>
          <p:nvPr/>
        </p:nvSpPr>
        <p:spPr>
          <a:xfrm>
            <a:off x="1241882" y="4411947"/>
            <a:ext cx="2268414" cy="300082"/>
          </a:xfrm>
          <a:prstGeom prst="rect">
            <a:avLst/>
          </a:prstGeom>
          <a:solidFill>
            <a:schemeClr val="accent6">
              <a:lumMod val="20000"/>
              <a:lumOff val="80000"/>
            </a:schemeClr>
          </a:solidFill>
          <a:ln w="38100">
            <a:solidFill>
              <a:srgbClr val="C00000"/>
            </a:solidFill>
          </a:ln>
        </p:spPr>
        <p:txBody>
          <a:bodyPr wrap="square" rtlCol="0">
            <a:spAutoFit/>
          </a:bodyPr>
          <a:lstStyle/>
          <a:p>
            <a:pPr marL="114300">
              <a:spcBef>
                <a:spcPts val="360"/>
              </a:spcBef>
              <a:buClr>
                <a:srgbClr val="1F497D"/>
              </a:buClr>
              <a:buSzPct val="100000"/>
            </a:pPr>
            <a:r>
              <a:rPr lang="en-US" sz="1350" b="1" dirty="0">
                <a:solidFill>
                  <a:srgbClr val="C00000"/>
                </a:solidFill>
                <a:latin typeface="Calibri"/>
                <a:cs typeface="Calibri"/>
                <a:sym typeface="Calibri"/>
              </a:rPr>
              <a:t>Threshold KPPs will be met</a:t>
            </a:r>
          </a:p>
        </p:txBody>
      </p:sp>
      <p:pic>
        <p:nvPicPr>
          <p:cNvPr id="7" name="Picture 6">
            <a:extLst>
              <a:ext uri="{FF2B5EF4-FFF2-40B4-BE49-F238E27FC236}">
                <a16:creationId xmlns:a16="http://schemas.microsoft.com/office/drawing/2014/main" id="{CCED381F-CE7F-42DA-8FDC-6E91827556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47179" y="685817"/>
            <a:ext cx="3734819" cy="1966553"/>
          </a:xfrm>
          <a:prstGeom prst="rect">
            <a:avLst/>
          </a:prstGeom>
        </p:spPr>
      </p:pic>
      <p:pic>
        <p:nvPicPr>
          <p:cNvPr id="8" name="Picture 7">
            <a:extLst>
              <a:ext uri="{FF2B5EF4-FFF2-40B4-BE49-F238E27FC236}">
                <a16:creationId xmlns:a16="http://schemas.microsoft.com/office/drawing/2014/main" id="{9E2D432D-1FB5-440C-9AE3-F1505BA356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47179" y="2810034"/>
            <a:ext cx="3734818" cy="1954346"/>
          </a:xfrm>
          <a:prstGeom prst="rect">
            <a:avLst/>
          </a:prstGeom>
        </p:spPr>
      </p:pic>
    </p:spTree>
    <p:extLst>
      <p:ext uri="{BB962C8B-B14F-4D97-AF65-F5344CB8AC3E}">
        <p14:creationId xmlns:p14="http://schemas.microsoft.com/office/powerpoint/2010/main" val="1748220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E9A514-1EC4-4294-ACA8-787218399B96}"/>
              </a:ext>
            </a:extLst>
          </p:cNvPr>
          <p:cNvPicPr>
            <a:picLocks noChangeAspect="1"/>
          </p:cNvPicPr>
          <p:nvPr/>
        </p:nvPicPr>
        <p:blipFill>
          <a:blip r:embed="rId2"/>
          <a:stretch>
            <a:fillRect/>
          </a:stretch>
        </p:blipFill>
        <p:spPr>
          <a:xfrm>
            <a:off x="4403311" y="3562350"/>
            <a:ext cx="1965499" cy="1077977"/>
          </a:xfrm>
          <a:prstGeom prst="rect">
            <a:avLst/>
          </a:prstGeom>
        </p:spPr>
      </p:pic>
      <p:sp>
        <p:nvSpPr>
          <p:cNvPr id="3" name="Title 2">
            <a:extLst>
              <a:ext uri="{FF2B5EF4-FFF2-40B4-BE49-F238E27FC236}">
                <a16:creationId xmlns:a16="http://schemas.microsoft.com/office/drawing/2014/main" id="{AF550D22-4972-4913-8BA8-DB6B463F1399}"/>
              </a:ext>
            </a:extLst>
          </p:cNvPr>
          <p:cNvSpPr>
            <a:spLocks noGrp="1"/>
          </p:cNvSpPr>
          <p:nvPr>
            <p:ph type="title"/>
          </p:nvPr>
        </p:nvSpPr>
        <p:spPr>
          <a:xfrm>
            <a:off x="762000" y="133350"/>
            <a:ext cx="6629400" cy="417910"/>
          </a:xfrm>
        </p:spPr>
        <p:txBody>
          <a:bodyPr/>
          <a:lstStyle/>
          <a:p>
            <a:r>
              <a:rPr lang="en-US" sz="1400" dirty="0"/>
              <a:t>On track to meet LSST project camera key performance based on as-built or prototype results to date</a:t>
            </a:r>
          </a:p>
        </p:txBody>
      </p:sp>
      <p:graphicFrame>
        <p:nvGraphicFramePr>
          <p:cNvPr id="4" name="Table 3">
            <a:extLst>
              <a:ext uri="{FF2B5EF4-FFF2-40B4-BE49-F238E27FC236}">
                <a16:creationId xmlns:a16="http://schemas.microsoft.com/office/drawing/2014/main" id="{9A7B7975-90AB-4594-AACC-8D99F74CB5BC}"/>
              </a:ext>
            </a:extLst>
          </p:cNvPr>
          <p:cNvGraphicFramePr>
            <a:graphicFrameLocks noGrp="1"/>
          </p:cNvGraphicFramePr>
          <p:nvPr>
            <p:extLst>
              <p:ext uri="{D42A27DB-BD31-4B8C-83A1-F6EECF244321}">
                <p14:modId xmlns:p14="http://schemas.microsoft.com/office/powerpoint/2010/main" val="2447324287"/>
              </p:ext>
            </p:extLst>
          </p:nvPr>
        </p:nvGraphicFramePr>
        <p:xfrm>
          <a:off x="184108" y="903219"/>
          <a:ext cx="4191001" cy="585788"/>
        </p:xfrm>
        <a:graphic>
          <a:graphicData uri="http://schemas.openxmlformats.org/drawingml/2006/table">
            <a:tbl>
              <a:tblPr firstRow="1" bandRow="1">
                <a:tableStyleId>{5C22544A-7EE6-4342-B048-85BDC9FD1C3A}</a:tableStyleId>
              </a:tblPr>
              <a:tblGrid>
                <a:gridCol w="1905001">
                  <a:extLst>
                    <a:ext uri="{9D8B030D-6E8A-4147-A177-3AD203B41FA5}">
                      <a16:colId xmlns:a16="http://schemas.microsoft.com/office/drawing/2014/main" val="3954373528"/>
                    </a:ext>
                  </a:extLst>
                </a:gridCol>
                <a:gridCol w="928116">
                  <a:extLst>
                    <a:ext uri="{9D8B030D-6E8A-4147-A177-3AD203B41FA5}">
                      <a16:colId xmlns:a16="http://schemas.microsoft.com/office/drawing/2014/main" val="3987302676"/>
                    </a:ext>
                  </a:extLst>
                </a:gridCol>
                <a:gridCol w="704088">
                  <a:extLst>
                    <a:ext uri="{9D8B030D-6E8A-4147-A177-3AD203B41FA5}">
                      <a16:colId xmlns:a16="http://schemas.microsoft.com/office/drawing/2014/main" val="1058394342"/>
                    </a:ext>
                  </a:extLst>
                </a:gridCol>
                <a:gridCol w="653796">
                  <a:extLst>
                    <a:ext uri="{9D8B030D-6E8A-4147-A177-3AD203B41FA5}">
                      <a16:colId xmlns:a16="http://schemas.microsoft.com/office/drawing/2014/main" val="3631667381"/>
                    </a:ext>
                  </a:extLst>
                </a:gridCol>
              </a:tblGrid>
              <a:tr h="201454">
                <a:tc>
                  <a:txBody>
                    <a:bodyPr/>
                    <a:lstStyle/>
                    <a:p>
                      <a:pPr algn="ctr" fontAlgn="ctr"/>
                      <a:r>
                        <a:rPr lang="en-US" sz="1100" b="1" i="0" u="none" strike="noStrike" dirty="0">
                          <a:solidFill>
                            <a:srgbClr val="FFFFFF"/>
                          </a:solidFill>
                          <a:effectLst/>
                          <a:latin typeface="Arial" panose="020B0604020202020204" pitchFamily="34" charset="0"/>
                        </a:rPr>
                        <a:t>LCA-17</a:t>
                      </a:r>
                    </a:p>
                  </a:txBody>
                  <a:tcPr marL="7144" marR="7144" marT="7144" marB="34290" anchor="ctr"/>
                </a:tc>
                <a:tc>
                  <a:txBody>
                    <a:bodyPr/>
                    <a:lstStyle/>
                    <a:p>
                      <a:pPr algn="ctr" fontAlgn="ctr"/>
                      <a:r>
                        <a:rPr lang="en-US" sz="1100" b="1" i="0" u="none" strike="noStrike" dirty="0">
                          <a:solidFill>
                            <a:srgbClr val="FFFFFF"/>
                          </a:solidFill>
                          <a:effectLst/>
                          <a:latin typeface="Arial" panose="020B0604020202020204" pitchFamily="34" charset="0"/>
                        </a:rPr>
                        <a:t>Requirement</a:t>
                      </a:r>
                    </a:p>
                  </a:txBody>
                  <a:tcPr marL="7144" marR="7144" marT="7144" marB="34290" anchor="ctr"/>
                </a:tc>
                <a:tc>
                  <a:txBody>
                    <a:bodyPr/>
                    <a:lstStyle/>
                    <a:p>
                      <a:pPr algn="ctr" fontAlgn="ctr"/>
                      <a:r>
                        <a:rPr lang="en-US" sz="1100" b="1" i="0" u="none" strike="noStrike" dirty="0">
                          <a:solidFill>
                            <a:srgbClr val="FFFFFF"/>
                          </a:solidFill>
                          <a:effectLst/>
                          <a:latin typeface="Arial" panose="020B0604020202020204" pitchFamily="34" charset="0"/>
                        </a:rPr>
                        <a:t>Design Estimate</a:t>
                      </a:r>
                    </a:p>
                  </a:txBody>
                  <a:tcPr marL="7144" marR="7144" marT="7144" marB="34290" anchor="ctr"/>
                </a:tc>
                <a:tc>
                  <a:txBody>
                    <a:bodyPr/>
                    <a:lstStyle/>
                    <a:p>
                      <a:pPr algn="ctr" fontAlgn="ctr"/>
                      <a:r>
                        <a:rPr lang="en-US" sz="1100" b="1" i="0" u="none" strike="noStrike" dirty="0">
                          <a:solidFill>
                            <a:srgbClr val="FFFFFF"/>
                          </a:solidFill>
                          <a:effectLst/>
                          <a:latin typeface="Arial" panose="020B0604020202020204" pitchFamily="34" charset="0"/>
                        </a:rPr>
                        <a:t>Current Estimate</a:t>
                      </a:r>
                    </a:p>
                  </a:txBody>
                  <a:tcPr marL="7144" marR="7144" marT="7144" marB="34290" anchor="ctr"/>
                </a:tc>
                <a:extLst>
                  <a:ext uri="{0D108BD9-81ED-4DB2-BD59-A6C34878D82A}">
                    <a16:rowId xmlns:a16="http://schemas.microsoft.com/office/drawing/2014/main" val="2488407309"/>
                  </a:ext>
                </a:extLst>
              </a:tr>
              <a:tr h="201454">
                <a:tc>
                  <a:txBody>
                    <a:bodyPr/>
                    <a:lstStyle/>
                    <a:p>
                      <a:pPr algn="l" fontAlgn="ctr"/>
                      <a:r>
                        <a:rPr lang="en-US" sz="1100" b="0" i="0" u="none" strike="noStrike" dirty="0">
                          <a:solidFill>
                            <a:srgbClr val="000000"/>
                          </a:solidFill>
                          <a:effectLst/>
                          <a:latin typeface="Arial" panose="020B0604020202020204" pitchFamily="34" charset="0"/>
                        </a:rPr>
                        <a:t>Image quality FWHM (arcsec)</a:t>
                      </a:r>
                    </a:p>
                  </a:txBody>
                  <a:tcPr marL="7144" marR="7144" marT="7144" marB="34290" anchor="ctr"/>
                </a:tc>
                <a:tc>
                  <a:txBody>
                    <a:bodyPr/>
                    <a:lstStyle/>
                    <a:p>
                      <a:pPr algn="r" fontAlgn="b"/>
                      <a:r>
                        <a:rPr lang="en-US" sz="1000" b="0" i="0" u="none" strike="noStrike" kern="1200" dirty="0">
                          <a:solidFill>
                            <a:schemeClr val="dk1"/>
                          </a:solidFill>
                          <a:effectLst/>
                          <a:latin typeface="Microsoft Sans Serif" panose="020B0604020202020204" pitchFamily="34" charset="0"/>
                          <a:ea typeface="+mn-ea"/>
                          <a:cs typeface="+mn-cs"/>
                        </a:rPr>
                        <a:t>0.300</a:t>
                      </a:r>
                    </a:p>
                  </a:txBody>
                  <a:tcPr marL="0" marR="0" marT="0" marB="0" anchor="ctr"/>
                </a:tc>
                <a:tc>
                  <a:txBody>
                    <a:bodyPr/>
                    <a:lstStyle/>
                    <a:p>
                      <a:pPr algn="r" fontAlgn="b"/>
                      <a:r>
                        <a:rPr lang="en-US" sz="1000" b="0" i="0" u="none" strike="noStrike" dirty="0">
                          <a:effectLst/>
                          <a:latin typeface="Microsoft Sans Serif" panose="020B0604020202020204" pitchFamily="34" charset="0"/>
                        </a:rPr>
                        <a:t>0.229</a:t>
                      </a:r>
                    </a:p>
                  </a:txBody>
                  <a:tcPr marL="0" marR="0" marT="0" marB="0" anchor="ctr"/>
                </a:tc>
                <a:tc>
                  <a:txBody>
                    <a:bodyPr/>
                    <a:lstStyle/>
                    <a:p>
                      <a:pPr algn="r" fontAlgn="b"/>
                      <a:r>
                        <a:rPr lang="en-US" sz="1000" b="1" i="0" u="none" strike="noStrike" dirty="0">
                          <a:effectLst/>
                          <a:latin typeface="Microsoft Sans Serif" panose="020B0604020202020204" pitchFamily="34" charset="0"/>
                        </a:rPr>
                        <a:t>0.248</a:t>
                      </a:r>
                    </a:p>
                  </a:txBody>
                  <a:tcPr marL="0" marR="0" marT="0" marB="0" anchor="ctr">
                    <a:solidFill>
                      <a:srgbClr val="00B050"/>
                    </a:solidFill>
                  </a:tcPr>
                </a:tc>
                <a:extLst>
                  <a:ext uri="{0D108BD9-81ED-4DB2-BD59-A6C34878D82A}">
                    <a16:rowId xmlns:a16="http://schemas.microsoft.com/office/drawing/2014/main" val="27682718"/>
                  </a:ext>
                </a:extLst>
              </a:tr>
            </a:tbl>
          </a:graphicData>
        </a:graphic>
      </p:graphicFrame>
      <p:pic>
        <p:nvPicPr>
          <p:cNvPr id="2" name="Picture 1">
            <a:extLst>
              <a:ext uri="{FF2B5EF4-FFF2-40B4-BE49-F238E27FC236}">
                <a16:creationId xmlns:a16="http://schemas.microsoft.com/office/drawing/2014/main" id="{9F1C325C-FFA3-4CE8-A508-1B4338E7E4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71904" y="731004"/>
            <a:ext cx="1937628" cy="1294998"/>
          </a:xfrm>
          <a:prstGeom prst="rect">
            <a:avLst/>
          </a:prstGeom>
        </p:spPr>
      </p:pic>
      <p:sp>
        <p:nvSpPr>
          <p:cNvPr id="6" name="TextBox 5">
            <a:extLst>
              <a:ext uri="{FF2B5EF4-FFF2-40B4-BE49-F238E27FC236}">
                <a16:creationId xmlns:a16="http://schemas.microsoft.com/office/drawing/2014/main" id="{F0312205-63E4-4629-AB0C-784904587943}"/>
              </a:ext>
            </a:extLst>
          </p:cNvPr>
          <p:cNvSpPr txBox="1"/>
          <p:nvPr/>
        </p:nvSpPr>
        <p:spPr>
          <a:xfrm>
            <a:off x="4343400" y="1959918"/>
            <a:ext cx="1908108" cy="230832"/>
          </a:xfrm>
          <a:prstGeom prst="rect">
            <a:avLst/>
          </a:prstGeom>
          <a:noFill/>
        </p:spPr>
        <p:txBody>
          <a:bodyPr wrap="square" rtlCol="0">
            <a:spAutoFit/>
          </a:bodyPr>
          <a:lstStyle/>
          <a:p>
            <a:r>
              <a:rPr lang="en-US" sz="900" i="1" dirty="0"/>
              <a:t>As built CCD charge diffusion to date</a:t>
            </a:r>
          </a:p>
        </p:txBody>
      </p:sp>
      <p:pic>
        <p:nvPicPr>
          <p:cNvPr id="7" name="Picture 6">
            <a:extLst>
              <a:ext uri="{FF2B5EF4-FFF2-40B4-BE49-F238E27FC236}">
                <a16:creationId xmlns:a16="http://schemas.microsoft.com/office/drawing/2014/main" id="{785963A8-74EC-4C90-8D96-2B91D87F1F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90768" y="650033"/>
            <a:ext cx="1936361" cy="1301489"/>
          </a:xfrm>
          <a:prstGeom prst="rect">
            <a:avLst/>
          </a:prstGeom>
        </p:spPr>
      </p:pic>
      <p:sp>
        <p:nvSpPr>
          <p:cNvPr id="8" name="TextBox 7">
            <a:extLst>
              <a:ext uri="{FF2B5EF4-FFF2-40B4-BE49-F238E27FC236}">
                <a16:creationId xmlns:a16="http://schemas.microsoft.com/office/drawing/2014/main" id="{7B283FD5-CFC8-4F9D-A58D-E9D29D496A18}"/>
              </a:ext>
            </a:extLst>
          </p:cNvPr>
          <p:cNvSpPr txBox="1"/>
          <p:nvPr/>
        </p:nvSpPr>
        <p:spPr>
          <a:xfrm>
            <a:off x="6489315" y="1897618"/>
            <a:ext cx="1466437" cy="369332"/>
          </a:xfrm>
          <a:prstGeom prst="rect">
            <a:avLst/>
          </a:prstGeom>
          <a:noFill/>
        </p:spPr>
        <p:txBody>
          <a:bodyPr wrap="square" rtlCol="0">
            <a:spAutoFit/>
          </a:bodyPr>
          <a:lstStyle/>
          <a:p>
            <a:r>
              <a:rPr lang="en-US" sz="900" i="1" dirty="0"/>
              <a:t>Raft contribution to focal plane flatness to date</a:t>
            </a:r>
          </a:p>
        </p:txBody>
      </p:sp>
      <p:pic>
        <p:nvPicPr>
          <p:cNvPr id="9" name="Picture 4" descr="Machine generated alternative text:&#10;LI TWE#5&#10;RMS: O.03735pm P-V: O.2058pm&#10;-761.5&#10;L&#10;-380.75 L&#10;A&#10;E&#10;E 0 0&#10;380.75&#10;r&#10;761.5 ‘&#10;t t&#10;0.1&#10;E&#10;n&#10;-0.1&#10;mm">
            <a:extLst>
              <a:ext uri="{FF2B5EF4-FFF2-40B4-BE49-F238E27FC236}">
                <a16:creationId xmlns:a16="http://schemas.microsoft.com/office/drawing/2014/main" id="{C5FA962A-A7AB-429A-8161-7D1EEB653DF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56" r="9179"/>
          <a:stretch/>
        </p:blipFill>
        <p:spPr bwMode="auto">
          <a:xfrm>
            <a:off x="7762371" y="850016"/>
            <a:ext cx="1221005" cy="1092691"/>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F6F091D-FB7E-4F2D-82F5-24D994E50E73}"/>
              </a:ext>
            </a:extLst>
          </p:cNvPr>
          <p:cNvSpPr txBox="1"/>
          <p:nvPr/>
        </p:nvSpPr>
        <p:spPr>
          <a:xfrm>
            <a:off x="7955752" y="1903580"/>
            <a:ext cx="1221005" cy="369332"/>
          </a:xfrm>
          <a:prstGeom prst="rect">
            <a:avLst/>
          </a:prstGeom>
          <a:noFill/>
        </p:spPr>
        <p:txBody>
          <a:bodyPr wrap="square" rtlCol="0">
            <a:spAutoFit/>
          </a:bodyPr>
          <a:lstStyle/>
          <a:p>
            <a:r>
              <a:rPr lang="en-US" sz="900" i="1" dirty="0"/>
              <a:t>L1 and L2 performance</a:t>
            </a:r>
          </a:p>
        </p:txBody>
      </p:sp>
      <p:graphicFrame>
        <p:nvGraphicFramePr>
          <p:cNvPr id="13" name="Table 12">
            <a:extLst>
              <a:ext uri="{FF2B5EF4-FFF2-40B4-BE49-F238E27FC236}">
                <a16:creationId xmlns:a16="http://schemas.microsoft.com/office/drawing/2014/main" id="{87649AF3-575C-4C13-94C9-10148DEC27ED}"/>
              </a:ext>
            </a:extLst>
          </p:cNvPr>
          <p:cNvGraphicFramePr>
            <a:graphicFrameLocks noGrp="1"/>
          </p:cNvGraphicFramePr>
          <p:nvPr>
            <p:extLst>
              <p:ext uri="{D42A27DB-BD31-4B8C-83A1-F6EECF244321}">
                <p14:modId xmlns:p14="http://schemas.microsoft.com/office/powerpoint/2010/main" val="272137656"/>
              </p:ext>
            </p:extLst>
          </p:nvPr>
        </p:nvGraphicFramePr>
        <p:xfrm>
          <a:off x="4538943" y="2266950"/>
          <a:ext cx="4250924" cy="1167765"/>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3954373528"/>
                    </a:ext>
                  </a:extLst>
                </a:gridCol>
                <a:gridCol w="914400">
                  <a:extLst>
                    <a:ext uri="{9D8B030D-6E8A-4147-A177-3AD203B41FA5}">
                      <a16:colId xmlns:a16="http://schemas.microsoft.com/office/drawing/2014/main" val="3987302676"/>
                    </a:ext>
                  </a:extLst>
                </a:gridCol>
                <a:gridCol w="990600">
                  <a:extLst>
                    <a:ext uri="{9D8B030D-6E8A-4147-A177-3AD203B41FA5}">
                      <a16:colId xmlns:a16="http://schemas.microsoft.com/office/drawing/2014/main" val="1058394342"/>
                    </a:ext>
                  </a:extLst>
                </a:gridCol>
                <a:gridCol w="609600">
                  <a:extLst>
                    <a:ext uri="{9D8B030D-6E8A-4147-A177-3AD203B41FA5}">
                      <a16:colId xmlns:a16="http://schemas.microsoft.com/office/drawing/2014/main" val="3631667381"/>
                    </a:ext>
                  </a:extLst>
                </a:gridCol>
                <a:gridCol w="593324">
                  <a:extLst>
                    <a:ext uri="{9D8B030D-6E8A-4147-A177-3AD203B41FA5}">
                      <a16:colId xmlns:a16="http://schemas.microsoft.com/office/drawing/2014/main" val="4226627014"/>
                    </a:ext>
                  </a:extLst>
                </a:gridCol>
              </a:tblGrid>
              <a:tr h="120768">
                <a:tc>
                  <a:txBody>
                    <a:bodyPr/>
                    <a:lstStyle/>
                    <a:p>
                      <a:pPr marL="0" algn="ctr" defTabSz="457200" rtl="0" eaLnBrk="1" fontAlgn="ctr" latinLnBrk="0" hangingPunct="1"/>
                      <a:r>
                        <a:rPr lang="en-US" sz="1050" b="1" i="0" u="none" strike="noStrike" kern="1200" dirty="0">
                          <a:solidFill>
                            <a:srgbClr val="FFFFFF"/>
                          </a:solidFill>
                          <a:effectLst/>
                          <a:latin typeface="Arial" panose="020B0604020202020204" pitchFamily="34" charset="0"/>
                          <a:ea typeface="+mn-ea"/>
                          <a:cs typeface="+mn-cs"/>
                        </a:rPr>
                        <a:t>Read Noise (e-)</a:t>
                      </a:r>
                    </a:p>
                  </a:txBody>
                  <a:tcPr marL="9525" marR="9525" marT="9525" marB="0" anchor="b"/>
                </a:tc>
                <a:tc>
                  <a:txBody>
                    <a:bodyPr/>
                    <a:lstStyle/>
                    <a:p>
                      <a:pPr marL="0" algn="ctr" defTabSz="457200" rtl="0" eaLnBrk="1" fontAlgn="ctr" latinLnBrk="0" hangingPunct="1"/>
                      <a:r>
                        <a:rPr lang="en-US" sz="1050" b="1" i="0" u="none" strike="noStrike" kern="1200" dirty="0">
                          <a:solidFill>
                            <a:srgbClr val="FFFFFF"/>
                          </a:solidFill>
                          <a:effectLst/>
                          <a:latin typeface="Arial" panose="020B0604020202020204" pitchFamily="34" charset="0"/>
                          <a:ea typeface="+mn-ea"/>
                          <a:cs typeface="+mn-cs"/>
                        </a:rPr>
                        <a:t>LSE-59 requirement</a:t>
                      </a:r>
                    </a:p>
                  </a:txBody>
                  <a:tcPr marL="9525" marR="9525" marT="9525" marB="0" anchor="b"/>
                </a:tc>
                <a:tc>
                  <a:txBody>
                    <a:bodyPr/>
                    <a:lstStyle/>
                    <a:p>
                      <a:pPr marL="0" algn="ctr" defTabSz="457200" rtl="0" eaLnBrk="1" fontAlgn="ctr" latinLnBrk="0" hangingPunct="1"/>
                      <a:r>
                        <a:rPr lang="en-US" sz="1050" b="1" i="0" u="none" strike="noStrike" kern="1200" dirty="0">
                          <a:solidFill>
                            <a:srgbClr val="FFFFFF"/>
                          </a:solidFill>
                          <a:effectLst/>
                          <a:latin typeface="Arial" panose="020B0604020202020204" pitchFamily="34" charset="0"/>
                          <a:ea typeface="+mn-ea"/>
                          <a:cs typeface="+mn-cs"/>
                        </a:rPr>
                        <a:t>LPM-262 deviation</a:t>
                      </a:r>
                    </a:p>
                  </a:txBody>
                  <a:tcPr marL="9525" marR="9525" marT="9525" marB="0" anchor="b"/>
                </a:tc>
                <a:tc>
                  <a:txBody>
                    <a:bodyPr/>
                    <a:lstStyle/>
                    <a:p>
                      <a:pPr marL="0" algn="ctr" defTabSz="457200" rtl="0" eaLnBrk="1" fontAlgn="ctr" latinLnBrk="0" hangingPunct="1"/>
                      <a:r>
                        <a:rPr lang="en-US" sz="1050" b="1" i="0" u="none" strike="noStrike" kern="1200" dirty="0">
                          <a:solidFill>
                            <a:srgbClr val="FFFFFF"/>
                          </a:solidFill>
                          <a:effectLst/>
                          <a:latin typeface="Arial" panose="020B0604020202020204" pitchFamily="34" charset="0"/>
                          <a:ea typeface="+mn-ea"/>
                          <a:cs typeface="+mn-cs"/>
                        </a:rPr>
                        <a:t>2sec readout</a:t>
                      </a:r>
                    </a:p>
                  </a:txBody>
                  <a:tcPr marL="9525" marR="9525" marT="9525" marB="0" anchor="b"/>
                </a:tc>
                <a:tc>
                  <a:txBody>
                    <a:bodyPr/>
                    <a:lstStyle/>
                    <a:p>
                      <a:pPr marL="0" algn="ctr" defTabSz="457200" rtl="0" eaLnBrk="1" fontAlgn="ctr" latinLnBrk="0" hangingPunct="1"/>
                      <a:r>
                        <a:rPr lang="en-US" sz="1050" b="1" i="0" u="none" strike="noStrike" kern="1200" dirty="0">
                          <a:solidFill>
                            <a:srgbClr val="FFFFFF"/>
                          </a:solidFill>
                          <a:effectLst/>
                          <a:latin typeface="Arial" panose="020B0604020202020204" pitchFamily="34" charset="0"/>
                          <a:ea typeface="+mn-ea"/>
                          <a:cs typeface="+mn-cs"/>
                        </a:rPr>
                        <a:t>3sec readout</a:t>
                      </a:r>
                    </a:p>
                  </a:txBody>
                  <a:tcPr marL="9525" marR="9525" marT="9525" marB="0" anchor="b"/>
                </a:tc>
                <a:extLst>
                  <a:ext uri="{0D108BD9-81ED-4DB2-BD59-A6C34878D82A}">
                    <a16:rowId xmlns:a16="http://schemas.microsoft.com/office/drawing/2014/main" val="2488407309"/>
                  </a:ext>
                </a:extLst>
              </a:tr>
              <a:tr h="61431">
                <a:tc>
                  <a:txBody>
                    <a:bodyPr/>
                    <a:lstStyle/>
                    <a:p>
                      <a:pPr algn="r" fontAlgn="b"/>
                      <a:r>
                        <a:rPr lang="en-US" sz="1100" b="0" i="0" u="none" strike="noStrike" kern="1200" dirty="0">
                          <a:solidFill>
                            <a:srgbClr val="000000"/>
                          </a:solidFill>
                          <a:effectLst/>
                          <a:latin typeface="Arial" panose="020B0604020202020204" pitchFamily="34" charset="0"/>
                          <a:ea typeface="+mn-ea"/>
                          <a:cs typeface="+mn-cs"/>
                        </a:rPr>
                        <a:t>7</a:t>
                      </a:r>
                    </a:p>
                  </a:txBody>
                  <a:tcPr marL="9525" marR="9525" marT="0" marB="0" anchor="b"/>
                </a:tc>
                <a:tc rowSpan="2">
                  <a:txBody>
                    <a:bodyPr/>
                    <a:lstStyle/>
                    <a:p>
                      <a:pPr algn="r" fontAlgn="ctr"/>
                      <a:r>
                        <a:rPr lang="en-US" sz="1100" b="0" i="0" u="none" strike="noStrike" dirty="0">
                          <a:solidFill>
                            <a:srgbClr val="000000"/>
                          </a:solidFill>
                          <a:effectLst/>
                          <a:latin typeface="Calibri" panose="020F0502020204030204" pitchFamily="34" charset="0"/>
                        </a:rPr>
                        <a:t>100%</a:t>
                      </a:r>
                    </a:p>
                  </a:txBody>
                  <a:tcPr marL="9525" marR="9525" marT="0" marB="0" anchor="ct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0" marB="0" anchor="b"/>
                </a:tc>
                <a:tc>
                  <a:txBody>
                    <a:bodyPr/>
                    <a:lstStyle/>
                    <a:p>
                      <a:pPr algn="r" fontAlgn="b"/>
                      <a:r>
                        <a:rPr lang="en-US" sz="1100" b="0" i="0" u="none" strike="noStrike" dirty="0">
                          <a:solidFill>
                            <a:schemeClr val="tx1"/>
                          </a:solidFill>
                          <a:effectLst/>
                          <a:latin typeface="Calibri" panose="020F0502020204030204" pitchFamily="34" charset="0"/>
                        </a:rPr>
                        <a:t>87.9%</a:t>
                      </a:r>
                    </a:p>
                  </a:txBody>
                  <a:tcPr marL="0" marR="0" marT="0" marB="0" anchor="b">
                    <a:solidFill>
                      <a:srgbClr val="00B050"/>
                    </a:solidFill>
                  </a:tcPr>
                </a:tc>
                <a:tc>
                  <a:txBody>
                    <a:bodyPr/>
                    <a:lstStyle/>
                    <a:p>
                      <a:pPr algn="r" fontAlgn="b"/>
                      <a:r>
                        <a:rPr lang="en-US" sz="1100" b="0" i="0" u="none" strike="noStrike" dirty="0">
                          <a:solidFill>
                            <a:schemeClr val="tx1"/>
                          </a:solidFill>
                          <a:effectLst/>
                          <a:latin typeface="Calibri" panose="020F0502020204030204" pitchFamily="34" charset="0"/>
                        </a:rPr>
                        <a:t>97.2%</a:t>
                      </a:r>
                    </a:p>
                  </a:txBody>
                  <a:tcPr marL="0" marR="0" marT="0" marB="0" anchor="b">
                    <a:solidFill>
                      <a:srgbClr val="00B050"/>
                    </a:solidFill>
                  </a:tcPr>
                </a:tc>
                <a:extLst>
                  <a:ext uri="{0D108BD9-81ED-4DB2-BD59-A6C34878D82A}">
                    <a16:rowId xmlns:a16="http://schemas.microsoft.com/office/drawing/2014/main" val="27682718"/>
                  </a:ext>
                </a:extLst>
              </a:tr>
              <a:tr h="61431">
                <a:tc>
                  <a:txBody>
                    <a:bodyPr/>
                    <a:lstStyle/>
                    <a:p>
                      <a:pPr algn="r" fontAlgn="b"/>
                      <a:r>
                        <a:rPr lang="en-US" sz="1100" b="0" i="0" u="none" strike="noStrike" kern="1200" dirty="0">
                          <a:solidFill>
                            <a:srgbClr val="000000"/>
                          </a:solidFill>
                          <a:effectLst/>
                          <a:latin typeface="Arial" panose="020B0604020202020204" pitchFamily="34" charset="0"/>
                          <a:ea typeface="+mn-ea"/>
                          <a:cs typeface="+mn-cs"/>
                        </a:rPr>
                        <a:t>9</a:t>
                      </a:r>
                    </a:p>
                  </a:txBody>
                  <a:tcPr marL="9525" marR="9525" marT="0" marB="0" anchor="b"/>
                </a:tc>
                <a:tc vMerge="1">
                  <a:txBody>
                    <a:bodyPr/>
                    <a:lstStyle/>
                    <a:p>
                      <a:endParaRPr lang="en-US"/>
                    </a:p>
                  </a:txBody>
                  <a:tcPr/>
                </a:tc>
                <a:tc>
                  <a:txBody>
                    <a:bodyPr/>
                    <a:lstStyle/>
                    <a:p>
                      <a:pPr algn="r" fontAlgn="b"/>
                      <a:r>
                        <a:rPr lang="en-US" sz="1100" b="0" i="0" u="none" strike="noStrike" dirty="0">
                          <a:solidFill>
                            <a:srgbClr val="000000"/>
                          </a:solidFill>
                          <a:effectLst/>
                          <a:latin typeface="Calibri" panose="020F0502020204030204" pitchFamily="34" charset="0"/>
                        </a:rPr>
                        <a:t>25%</a:t>
                      </a:r>
                    </a:p>
                  </a:txBody>
                  <a:tcPr marL="9525" marR="9525" marT="0" marB="0" anchor="b"/>
                </a:tc>
                <a:tc>
                  <a:txBody>
                    <a:bodyPr/>
                    <a:lstStyle/>
                    <a:p>
                      <a:pPr algn="r" fontAlgn="b"/>
                      <a:r>
                        <a:rPr lang="en-US" sz="1100" b="0" i="0" u="none" strike="noStrike" dirty="0">
                          <a:solidFill>
                            <a:schemeClr val="tx1"/>
                          </a:solidFill>
                          <a:effectLst/>
                          <a:latin typeface="Calibri" panose="020F0502020204030204" pitchFamily="34" charset="0"/>
                        </a:rPr>
                        <a:t>7.9%</a:t>
                      </a:r>
                    </a:p>
                  </a:txBody>
                  <a:tcPr marL="0" marR="0" marT="0" marB="0" anchor="b">
                    <a:solidFill>
                      <a:srgbClr val="00B050"/>
                    </a:solidFill>
                  </a:tcPr>
                </a:tc>
                <a:tc>
                  <a:txBody>
                    <a:bodyPr/>
                    <a:lstStyle/>
                    <a:p>
                      <a:pPr algn="r" fontAlgn="b"/>
                      <a:r>
                        <a:rPr lang="en-US" sz="1100" b="0" i="0" u="none" strike="noStrike" dirty="0">
                          <a:solidFill>
                            <a:schemeClr val="tx1"/>
                          </a:solidFill>
                          <a:effectLst/>
                          <a:latin typeface="Calibri" panose="020F0502020204030204" pitchFamily="34" charset="0"/>
                        </a:rPr>
                        <a:t>2.3%</a:t>
                      </a:r>
                    </a:p>
                  </a:txBody>
                  <a:tcPr marL="0" marR="0" marT="0" marB="0" anchor="b">
                    <a:solidFill>
                      <a:srgbClr val="00B050"/>
                    </a:solidFill>
                  </a:tcPr>
                </a:tc>
                <a:extLst>
                  <a:ext uri="{0D108BD9-81ED-4DB2-BD59-A6C34878D82A}">
                    <a16:rowId xmlns:a16="http://schemas.microsoft.com/office/drawing/2014/main" val="1906004625"/>
                  </a:ext>
                </a:extLst>
              </a:tr>
              <a:tr h="61431">
                <a:tc>
                  <a:txBody>
                    <a:bodyPr/>
                    <a:lstStyle/>
                    <a:p>
                      <a:pPr algn="r" fontAlgn="b"/>
                      <a:r>
                        <a:rPr lang="en-US" sz="1100" b="0" i="0" u="none" strike="noStrike" kern="1200" dirty="0">
                          <a:solidFill>
                            <a:srgbClr val="000000"/>
                          </a:solidFill>
                          <a:effectLst/>
                          <a:latin typeface="Arial" panose="020B0604020202020204" pitchFamily="34" charset="0"/>
                          <a:ea typeface="+mn-ea"/>
                          <a:cs typeface="+mn-cs"/>
                        </a:rPr>
                        <a:t>13</a:t>
                      </a:r>
                    </a:p>
                  </a:txBody>
                  <a:tcPr marL="9525" marR="9525" marT="0" marB="0" anchor="b"/>
                </a:tc>
                <a:tc>
                  <a:txBody>
                    <a:bodyPr/>
                    <a:lstStyle/>
                    <a:p>
                      <a:pPr algn="r" fontAlgn="b"/>
                      <a:r>
                        <a:rPr lang="en-US" sz="1100" b="0" i="0" u="none" strike="noStrike">
                          <a:solidFill>
                            <a:srgbClr val="000000"/>
                          </a:solidFill>
                          <a:effectLst/>
                          <a:latin typeface="Calibri" panose="020F0502020204030204" pitchFamily="34" charset="0"/>
                        </a:rPr>
                        <a:t>0%</a:t>
                      </a:r>
                    </a:p>
                  </a:txBody>
                  <a:tcPr marL="9525" marR="9525" marT="0" marB="0" anchor="b"/>
                </a:tc>
                <a:tc>
                  <a:txBody>
                    <a:bodyPr/>
                    <a:lstStyle/>
                    <a:p>
                      <a:pPr algn="r" fontAlgn="b"/>
                      <a:r>
                        <a:rPr lang="en-US" sz="1100" b="0" i="0" u="none" strike="noStrike" dirty="0">
                          <a:solidFill>
                            <a:srgbClr val="000000"/>
                          </a:solidFill>
                          <a:effectLst/>
                          <a:latin typeface="Calibri" panose="020F0502020204030204" pitchFamily="34" charset="0"/>
                        </a:rPr>
                        <a:t>20%</a:t>
                      </a:r>
                    </a:p>
                  </a:txBody>
                  <a:tcPr marL="9525" marR="9525" marT="0" marB="0" anchor="b"/>
                </a:tc>
                <a:tc>
                  <a:txBody>
                    <a:bodyPr/>
                    <a:lstStyle/>
                    <a:p>
                      <a:pPr algn="r" fontAlgn="b"/>
                      <a:r>
                        <a:rPr lang="en-US" sz="1100" b="0" i="0" u="none" strike="noStrike" dirty="0">
                          <a:solidFill>
                            <a:schemeClr val="tx1"/>
                          </a:solidFill>
                          <a:effectLst/>
                          <a:latin typeface="Calibri" panose="020F0502020204030204" pitchFamily="34" charset="0"/>
                        </a:rPr>
                        <a:t>3.4%</a:t>
                      </a:r>
                    </a:p>
                  </a:txBody>
                  <a:tcPr marL="0" marR="0" marT="0" marB="0" anchor="b">
                    <a:solidFill>
                      <a:srgbClr val="00B050"/>
                    </a:solidFill>
                  </a:tcPr>
                </a:tc>
                <a:tc>
                  <a:txBody>
                    <a:bodyPr/>
                    <a:lstStyle/>
                    <a:p>
                      <a:pPr algn="r" fontAlgn="b"/>
                      <a:r>
                        <a:rPr lang="en-US" sz="1100" b="0" i="0" u="none" strike="noStrike" dirty="0">
                          <a:solidFill>
                            <a:schemeClr val="tx1"/>
                          </a:solidFill>
                          <a:effectLst/>
                          <a:latin typeface="Calibri" panose="020F0502020204030204" pitchFamily="34" charset="0"/>
                        </a:rPr>
                        <a:t>0.5%</a:t>
                      </a:r>
                    </a:p>
                  </a:txBody>
                  <a:tcPr marL="0" marR="0" marT="0" marB="0" anchor="b">
                    <a:solidFill>
                      <a:srgbClr val="00B050"/>
                    </a:solidFill>
                  </a:tcPr>
                </a:tc>
                <a:extLst>
                  <a:ext uri="{0D108BD9-81ED-4DB2-BD59-A6C34878D82A}">
                    <a16:rowId xmlns:a16="http://schemas.microsoft.com/office/drawing/2014/main" val="541882416"/>
                  </a:ext>
                </a:extLst>
              </a:tr>
              <a:tr h="61431">
                <a:tc>
                  <a:txBody>
                    <a:bodyPr/>
                    <a:lstStyle/>
                    <a:p>
                      <a:pPr algn="r" fontAlgn="b"/>
                      <a:r>
                        <a:rPr lang="en-US" sz="1100" b="0" i="0" u="none" strike="noStrike" kern="1200" dirty="0">
                          <a:solidFill>
                            <a:srgbClr val="000000"/>
                          </a:solidFill>
                          <a:effectLst/>
                          <a:latin typeface="Arial" panose="020B0604020202020204" pitchFamily="34" charset="0"/>
                          <a:ea typeface="+mn-ea"/>
                          <a:cs typeface="+mn-cs"/>
                        </a:rPr>
                        <a:t>18</a:t>
                      </a:r>
                    </a:p>
                  </a:txBody>
                  <a:tcPr marL="9525" marR="9525" marT="0" marB="0" anchor="b"/>
                </a:tc>
                <a:tc>
                  <a:txBody>
                    <a:bodyPr/>
                    <a:lstStyle/>
                    <a:p>
                      <a:pPr algn="r" fontAlgn="b"/>
                      <a:r>
                        <a:rPr lang="en-US" sz="1100" b="0" i="0" u="none" strike="noStrike">
                          <a:solidFill>
                            <a:srgbClr val="000000"/>
                          </a:solidFill>
                          <a:effectLst/>
                          <a:latin typeface="Calibri" panose="020F0502020204030204" pitchFamily="34" charset="0"/>
                        </a:rPr>
                        <a:t>0%</a:t>
                      </a:r>
                    </a:p>
                  </a:txBody>
                  <a:tcPr marL="9525" marR="9525" marT="0" marB="0" anchor="b"/>
                </a:tc>
                <a:tc>
                  <a:txBody>
                    <a:bodyPr/>
                    <a:lstStyle/>
                    <a:p>
                      <a:pPr algn="r" fontAlgn="b"/>
                      <a:r>
                        <a:rPr lang="en-US" sz="1100" b="0" i="0" u="none" strike="noStrike">
                          <a:solidFill>
                            <a:srgbClr val="000000"/>
                          </a:solidFill>
                          <a:effectLst/>
                          <a:latin typeface="Calibri" panose="020F0502020204030204" pitchFamily="34" charset="0"/>
                        </a:rPr>
                        <a:t>5%</a:t>
                      </a:r>
                    </a:p>
                  </a:txBody>
                  <a:tcPr marL="9525" marR="9525" marT="0" marB="0" anchor="b"/>
                </a:tc>
                <a:tc>
                  <a:txBody>
                    <a:bodyPr/>
                    <a:lstStyle/>
                    <a:p>
                      <a:pPr algn="r" fontAlgn="b"/>
                      <a:r>
                        <a:rPr lang="en-US" sz="1100" b="0" i="0" u="none" strike="noStrike" dirty="0">
                          <a:solidFill>
                            <a:schemeClr val="tx1"/>
                          </a:solidFill>
                          <a:effectLst/>
                          <a:latin typeface="Calibri" panose="020F0502020204030204" pitchFamily="34" charset="0"/>
                        </a:rPr>
                        <a:t>0.7%</a:t>
                      </a:r>
                    </a:p>
                  </a:txBody>
                  <a:tcPr marL="0" marR="0" marT="0" marB="0" anchor="b">
                    <a:solidFill>
                      <a:srgbClr val="00B050"/>
                    </a:solidFill>
                  </a:tcPr>
                </a:tc>
                <a:tc>
                  <a:txBody>
                    <a:bodyPr/>
                    <a:lstStyle/>
                    <a:p>
                      <a:pPr algn="r" fontAlgn="b"/>
                      <a:r>
                        <a:rPr lang="en-US" sz="1100" b="0" i="0" u="none" strike="noStrike">
                          <a:solidFill>
                            <a:schemeClr val="tx1"/>
                          </a:solidFill>
                          <a:effectLst/>
                          <a:latin typeface="Calibri" panose="020F0502020204030204" pitchFamily="34" charset="0"/>
                        </a:rPr>
                        <a:t>0.0%</a:t>
                      </a:r>
                    </a:p>
                  </a:txBody>
                  <a:tcPr marL="0" marR="0" marT="0" marB="0" anchor="b">
                    <a:solidFill>
                      <a:srgbClr val="00B050"/>
                    </a:solidFill>
                  </a:tcPr>
                </a:tc>
                <a:extLst>
                  <a:ext uri="{0D108BD9-81ED-4DB2-BD59-A6C34878D82A}">
                    <a16:rowId xmlns:a16="http://schemas.microsoft.com/office/drawing/2014/main" val="3776980146"/>
                  </a:ext>
                </a:extLst>
              </a:tr>
              <a:tr h="61431">
                <a:tc>
                  <a:txBody>
                    <a:bodyPr/>
                    <a:lstStyle/>
                    <a:p>
                      <a:pPr algn="r" fontAlgn="b"/>
                      <a:r>
                        <a:rPr lang="en-US" sz="1100" b="0" i="0" u="none" strike="noStrike" kern="1200" dirty="0">
                          <a:solidFill>
                            <a:srgbClr val="000000"/>
                          </a:solidFill>
                          <a:effectLst/>
                          <a:latin typeface="Arial" panose="020B0604020202020204" pitchFamily="34" charset="0"/>
                          <a:ea typeface="+mn-ea"/>
                          <a:cs typeface="+mn-cs"/>
                        </a:rPr>
                        <a:t>Defective pixels</a:t>
                      </a:r>
                    </a:p>
                  </a:txBody>
                  <a:tcPr marL="9525" marR="9525" marT="0" marB="0" anchor="b"/>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0" marB="0" anchor="b"/>
                </a:tc>
                <a:tc>
                  <a:txBody>
                    <a:bodyPr/>
                    <a:lstStyle/>
                    <a:p>
                      <a:pPr algn="l" fontAlgn="b"/>
                      <a:r>
                        <a:rPr lang="en-US" sz="1100" b="0" i="0" u="none" strike="noStrike">
                          <a:solidFill>
                            <a:srgbClr val="000000"/>
                          </a:solidFill>
                          <a:effectLst/>
                          <a:latin typeface="Calibri" panose="020F0502020204030204" pitchFamily="34" charset="0"/>
                        </a:rPr>
                        <a:t>N/A</a:t>
                      </a:r>
                    </a:p>
                  </a:txBody>
                  <a:tcPr marL="9525" marR="9525" marT="0" marB="0" anchor="b"/>
                </a:tc>
                <a:tc>
                  <a:txBody>
                    <a:bodyPr/>
                    <a:lstStyle/>
                    <a:p>
                      <a:pPr algn="r" fontAlgn="b"/>
                      <a:r>
                        <a:rPr lang="en-US" sz="1100" b="0" i="0" u="none" strike="noStrike">
                          <a:solidFill>
                            <a:schemeClr val="tx1"/>
                          </a:solidFill>
                          <a:effectLst/>
                          <a:latin typeface="Calibri" panose="020F0502020204030204" pitchFamily="34" charset="0"/>
                        </a:rPr>
                        <a:t>0.2%</a:t>
                      </a:r>
                    </a:p>
                  </a:txBody>
                  <a:tcPr marL="0" marR="0" marT="0" marB="0" anchor="b">
                    <a:solidFill>
                      <a:srgbClr val="00B050"/>
                    </a:solidFill>
                  </a:tcPr>
                </a:tc>
                <a:tc>
                  <a:txBody>
                    <a:bodyPr/>
                    <a:lstStyle/>
                    <a:p>
                      <a:pPr algn="r" fontAlgn="b"/>
                      <a:r>
                        <a:rPr lang="en-US" sz="1100" b="0" i="0" u="none" strike="noStrike" dirty="0">
                          <a:solidFill>
                            <a:schemeClr val="tx1"/>
                          </a:solidFill>
                          <a:effectLst/>
                          <a:latin typeface="Calibri" panose="020F0502020204030204" pitchFamily="34" charset="0"/>
                        </a:rPr>
                        <a:t>0.2%</a:t>
                      </a:r>
                    </a:p>
                  </a:txBody>
                  <a:tcPr marL="0" marR="0" marT="0" marB="0" anchor="b">
                    <a:solidFill>
                      <a:srgbClr val="00B050"/>
                    </a:solidFill>
                  </a:tcPr>
                </a:tc>
                <a:extLst>
                  <a:ext uri="{0D108BD9-81ED-4DB2-BD59-A6C34878D82A}">
                    <a16:rowId xmlns:a16="http://schemas.microsoft.com/office/drawing/2014/main" val="4108791336"/>
                  </a:ext>
                </a:extLst>
              </a:tr>
            </a:tbl>
          </a:graphicData>
        </a:graphic>
      </p:graphicFrame>
      <p:pic>
        <p:nvPicPr>
          <p:cNvPr id="14" name="Picture 13">
            <a:extLst>
              <a:ext uri="{FF2B5EF4-FFF2-40B4-BE49-F238E27FC236}">
                <a16:creationId xmlns:a16="http://schemas.microsoft.com/office/drawing/2014/main" id="{6DDA0DDE-FA4D-465A-A6DE-90572BDEE19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84946" y="1890491"/>
            <a:ext cx="2618285" cy="1748059"/>
          </a:xfrm>
          <a:prstGeom prst="rect">
            <a:avLst/>
          </a:prstGeom>
        </p:spPr>
      </p:pic>
      <p:sp>
        <p:nvSpPr>
          <p:cNvPr id="15" name="TextBox 14">
            <a:extLst>
              <a:ext uri="{FF2B5EF4-FFF2-40B4-BE49-F238E27FC236}">
                <a16:creationId xmlns:a16="http://schemas.microsoft.com/office/drawing/2014/main" id="{4DD82C79-8002-47A6-9370-08EBA5847E19}"/>
              </a:ext>
            </a:extLst>
          </p:cNvPr>
          <p:cNvSpPr txBox="1"/>
          <p:nvPr/>
        </p:nvSpPr>
        <p:spPr>
          <a:xfrm>
            <a:off x="3247922" y="2385918"/>
            <a:ext cx="1005256" cy="507831"/>
          </a:xfrm>
          <a:prstGeom prst="rect">
            <a:avLst/>
          </a:prstGeom>
          <a:noFill/>
        </p:spPr>
        <p:txBody>
          <a:bodyPr wrap="square" rtlCol="0">
            <a:spAutoFit/>
          </a:bodyPr>
          <a:lstStyle/>
          <a:p>
            <a:r>
              <a:rPr lang="en-US" sz="900" i="1" dirty="0"/>
              <a:t>Read noise distribution on raft acceptance</a:t>
            </a:r>
          </a:p>
        </p:txBody>
      </p:sp>
      <p:graphicFrame>
        <p:nvGraphicFramePr>
          <p:cNvPr id="17" name="Table 16">
            <a:extLst>
              <a:ext uri="{FF2B5EF4-FFF2-40B4-BE49-F238E27FC236}">
                <a16:creationId xmlns:a16="http://schemas.microsoft.com/office/drawing/2014/main" id="{D5CDA293-6F1B-4272-9471-646064370CEB}"/>
              </a:ext>
            </a:extLst>
          </p:cNvPr>
          <p:cNvGraphicFramePr>
            <a:graphicFrameLocks noGrp="1"/>
          </p:cNvGraphicFramePr>
          <p:nvPr/>
        </p:nvGraphicFramePr>
        <p:xfrm>
          <a:off x="288061" y="3929161"/>
          <a:ext cx="4047318" cy="708660"/>
        </p:xfrm>
        <a:graphic>
          <a:graphicData uri="http://schemas.openxmlformats.org/drawingml/2006/table">
            <a:tbl>
              <a:tblPr firstRow="1" bandRow="1">
                <a:tableStyleId>{5C22544A-7EE6-4342-B048-85BDC9FD1C3A}</a:tableStyleId>
              </a:tblPr>
              <a:tblGrid>
                <a:gridCol w="1131388">
                  <a:extLst>
                    <a:ext uri="{9D8B030D-6E8A-4147-A177-3AD203B41FA5}">
                      <a16:colId xmlns:a16="http://schemas.microsoft.com/office/drawing/2014/main" val="3954373528"/>
                    </a:ext>
                  </a:extLst>
                </a:gridCol>
                <a:gridCol w="507852">
                  <a:extLst>
                    <a:ext uri="{9D8B030D-6E8A-4147-A177-3AD203B41FA5}">
                      <a16:colId xmlns:a16="http://schemas.microsoft.com/office/drawing/2014/main" val="3987302676"/>
                    </a:ext>
                  </a:extLst>
                </a:gridCol>
                <a:gridCol w="463464">
                  <a:extLst>
                    <a:ext uri="{9D8B030D-6E8A-4147-A177-3AD203B41FA5}">
                      <a16:colId xmlns:a16="http://schemas.microsoft.com/office/drawing/2014/main" val="1058394342"/>
                    </a:ext>
                  </a:extLst>
                </a:gridCol>
                <a:gridCol w="533400">
                  <a:extLst>
                    <a:ext uri="{9D8B030D-6E8A-4147-A177-3AD203B41FA5}">
                      <a16:colId xmlns:a16="http://schemas.microsoft.com/office/drawing/2014/main" val="3631667381"/>
                    </a:ext>
                  </a:extLst>
                </a:gridCol>
                <a:gridCol w="527962">
                  <a:extLst>
                    <a:ext uri="{9D8B030D-6E8A-4147-A177-3AD203B41FA5}">
                      <a16:colId xmlns:a16="http://schemas.microsoft.com/office/drawing/2014/main" val="4226627014"/>
                    </a:ext>
                  </a:extLst>
                </a:gridCol>
                <a:gridCol w="441626">
                  <a:extLst>
                    <a:ext uri="{9D8B030D-6E8A-4147-A177-3AD203B41FA5}">
                      <a16:colId xmlns:a16="http://schemas.microsoft.com/office/drawing/2014/main" val="2233338239"/>
                    </a:ext>
                  </a:extLst>
                </a:gridCol>
                <a:gridCol w="441626">
                  <a:extLst>
                    <a:ext uri="{9D8B030D-6E8A-4147-A177-3AD203B41FA5}">
                      <a16:colId xmlns:a16="http://schemas.microsoft.com/office/drawing/2014/main" val="325210519"/>
                    </a:ext>
                  </a:extLst>
                </a:gridCol>
              </a:tblGrid>
              <a:tr h="132471">
                <a:tc>
                  <a:txBody>
                    <a:bodyPr/>
                    <a:lstStyle/>
                    <a:p>
                      <a:pPr marL="0" algn="ctr" defTabSz="457200" rtl="0" eaLnBrk="1" fontAlgn="ctr" latinLnBrk="0" hangingPunct="1"/>
                      <a:r>
                        <a:rPr lang="en-US" sz="1100" b="1" i="0" u="none" strike="noStrike" kern="1200" dirty="0">
                          <a:solidFill>
                            <a:srgbClr val="FFFFFF"/>
                          </a:solidFill>
                          <a:effectLst/>
                          <a:latin typeface="Arial" panose="020B0604020202020204" pitchFamily="34" charset="0"/>
                          <a:ea typeface="+mn-ea"/>
                          <a:cs typeface="+mn-cs"/>
                        </a:rPr>
                        <a:t>Throughput</a:t>
                      </a:r>
                    </a:p>
                  </a:txBody>
                  <a:tcPr marL="9525" marR="9525" marT="9525" marB="0" anchor="b"/>
                </a:tc>
                <a:tc>
                  <a:txBody>
                    <a:bodyPr/>
                    <a:lstStyle/>
                    <a:p>
                      <a:pPr marL="0" algn="ctr" defTabSz="457200" rtl="0" eaLnBrk="1" fontAlgn="ctr" latinLnBrk="0" hangingPunct="1"/>
                      <a:r>
                        <a:rPr lang="en-US" sz="1100" b="1" i="0" u="none" strike="noStrike" kern="1200" dirty="0">
                          <a:solidFill>
                            <a:srgbClr val="FFFFFF"/>
                          </a:solidFill>
                          <a:effectLst/>
                          <a:latin typeface="Arial" panose="020B0604020202020204" pitchFamily="34" charset="0"/>
                          <a:ea typeface="+mn-ea"/>
                          <a:cs typeface="+mn-cs"/>
                        </a:rPr>
                        <a:t>u</a:t>
                      </a:r>
                    </a:p>
                  </a:txBody>
                  <a:tcPr marL="9525" marR="9525" marT="9525" marB="0" anchor="b"/>
                </a:tc>
                <a:tc>
                  <a:txBody>
                    <a:bodyPr/>
                    <a:lstStyle/>
                    <a:p>
                      <a:pPr marL="0" algn="ctr" defTabSz="457200" rtl="0" eaLnBrk="1" fontAlgn="ctr" latinLnBrk="0" hangingPunct="1"/>
                      <a:r>
                        <a:rPr lang="en-US" sz="1100" b="1" i="0" u="none" strike="noStrike" kern="1200" dirty="0">
                          <a:solidFill>
                            <a:srgbClr val="FFFFFF"/>
                          </a:solidFill>
                          <a:effectLst/>
                          <a:latin typeface="Arial" panose="020B0604020202020204" pitchFamily="34" charset="0"/>
                          <a:ea typeface="+mn-ea"/>
                          <a:cs typeface="+mn-cs"/>
                        </a:rPr>
                        <a:t>g</a:t>
                      </a:r>
                    </a:p>
                  </a:txBody>
                  <a:tcPr marL="9525" marR="9525" marT="9525" marB="0" anchor="b"/>
                </a:tc>
                <a:tc>
                  <a:txBody>
                    <a:bodyPr/>
                    <a:lstStyle/>
                    <a:p>
                      <a:pPr marL="0" algn="ctr" defTabSz="457200" rtl="0" eaLnBrk="1" fontAlgn="ctr" latinLnBrk="0" hangingPunct="1"/>
                      <a:r>
                        <a:rPr lang="en-US" sz="1100" b="1" i="0" u="none" strike="noStrike" kern="1200" dirty="0">
                          <a:solidFill>
                            <a:srgbClr val="FFFFFF"/>
                          </a:solidFill>
                          <a:effectLst/>
                          <a:latin typeface="Arial" panose="020B0604020202020204" pitchFamily="34" charset="0"/>
                          <a:ea typeface="+mn-ea"/>
                          <a:cs typeface="+mn-cs"/>
                        </a:rPr>
                        <a:t>r</a:t>
                      </a:r>
                    </a:p>
                  </a:txBody>
                  <a:tcPr marL="9525" marR="9525" marT="9525" marB="0" anchor="b"/>
                </a:tc>
                <a:tc>
                  <a:txBody>
                    <a:bodyPr/>
                    <a:lstStyle/>
                    <a:p>
                      <a:pPr marL="0" algn="ctr" defTabSz="457200" rtl="0" eaLnBrk="1" fontAlgn="ctr" latinLnBrk="0" hangingPunct="1"/>
                      <a:r>
                        <a:rPr lang="en-US" sz="1100" b="1" i="0" u="none" strike="noStrike" kern="1200" dirty="0">
                          <a:solidFill>
                            <a:srgbClr val="FFFFFF"/>
                          </a:solidFill>
                          <a:effectLst/>
                          <a:latin typeface="Arial" panose="020B0604020202020204" pitchFamily="34" charset="0"/>
                          <a:ea typeface="+mn-ea"/>
                          <a:cs typeface="+mn-cs"/>
                        </a:rPr>
                        <a:t>i</a:t>
                      </a:r>
                    </a:p>
                  </a:txBody>
                  <a:tcPr marL="9525" marR="9525" marT="9525" marB="0" anchor="b"/>
                </a:tc>
                <a:tc>
                  <a:txBody>
                    <a:bodyPr/>
                    <a:lstStyle/>
                    <a:p>
                      <a:pPr marL="0" algn="ctr" defTabSz="457200" rtl="0" eaLnBrk="1" fontAlgn="ctr" latinLnBrk="0" hangingPunct="1"/>
                      <a:r>
                        <a:rPr lang="en-US" sz="1100" b="1" i="0" u="none" strike="noStrike" kern="1200" dirty="0">
                          <a:solidFill>
                            <a:srgbClr val="FFFFFF"/>
                          </a:solidFill>
                          <a:effectLst/>
                          <a:latin typeface="Arial" panose="020B0604020202020204" pitchFamily="34" charset="0"/>
                          <a:ea typeface="+mn-ea"/>
                          <a:cs typeface="+mn-cs"/>
                        </a:rPr>
                        <a:t>z</a:t>
                      </a:r>
                    </a:p>
                  </a:txBody>
                  <a:tcPr marL="9525" marR="9525" marT="9525" marB="0" anchor="b"/>
                </a:tc>
                <a:tc>
                  <a:txBody>
                    <a:bodyPr/>
                    <a:lstStyle/>
                    <a:p>
                      <a:pPr marL="0" algn="ctr" defTabSz="457200" rtl="0" eaLnBrk="1" fontAlgn="ctr" latinLnBrk="0" hangingPunct="1"/>
                      <a:r>
                        <a:rPr lang="en-US" sz="1100" b="1" i="0" u="none" strike="noStrike" kern="1200" dirty="0">
                          <a:solidFill>
                            <a:srgbClr val="FFFFFF"/>
                          </a:solidFill>
                          <a:effectLst/>
                          <a:latin typeface="Arial" panose="020B0604020202020204" pitchFamily="34" charset="0"/>
                          <a:ea typeface="+mn-ea"/>
                          <a:cs typeface="+mn-cs"/>
                        </a:rPr>
                        <a:t>y</a:t>
                      </a:r>
                    </a:p>
                  </a:txBody>
                  <a:tcPr marL="9525" marR="9525" marT="9525" marB="0" anchor="b"/>
                </a:tc>
                <a:extLst>
                  <a:ext uri="{0D108BD9-81ED-4DB2-BD59-A6C34878D82A}">
                    <a16:rowId xmlns:a16="http://schemas.microsoft.com/office/drawing/2014/main" val="2488407309"/>
                  </a:ext>
                </a:extLst>
              </a:tr>
              <a:tr h="77397">
                <a:tc>
                  <a:txBody>
                    <a:bodyPr/>
                    <a:lstStyle/>
                    <a:p>
                      <a:pPr algn="r" fontAlgn="b"/>
                      <a:r>
                        <a:rPr lang="en-US" sz="1100" b="0" i="0" u="none" strike="noStrike" kern="1200" dirty="0">
                          <a:solidFill>
                            <a:srgbClr val="000000"/>
                          </a:solidFill>
                          <a:effectLst/>
                          <a:latin typeface="Arial" panose="020B0604020202020204" pitchFamily="34" charset="0"/>
                          <a:ea typeface="+mn-ea"/>
                          <a:cs typeface="+mn-cs"/>
                        </a:rPr>
                        <a:t>Requirement</a:t>
                      </a:r>
                    </a:p>
                  </a:txBody>
                  <a:tcPr marL="9525" marR="9525" marT="9525" marB="0" anchor="b">
                    <a:solidFill>
                      <a:srgbClr val="D0D8E8"/>
                    </a:solidFill>
                  </a:tcPr>
                </a:tc>
                <a:tc>
                  <a:txBody>
                    <a:bodyPr/>
                    <a:lstStyle/>
                    <a:p>
                      <a:pPr algn="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0.065</a:t>
                      </a:r>
                    </a:p>
                  </a:txBody>
                  <a:tcPr marL="9525" marR="9525" marT="9525" marB="0" anchor="ctr">
                    <a:solidFill>
                      <a:srgbClr val="D0D8E8"/>
                    </a:solidFill>
                  </a:tcPr>
                </a:tc>
                <a:tc>
                  <a:txBody>
                    <a:bodyPr/>
                    <a:lstStyle/>
                    <a:p>
                      <a:pPr algn="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0.170</a:t>
                      </a:r>
                    </a:p>
                  </a:txBody>
                  <a:tcPr marL="9525" marR="9525" marT="9525" marB="0" anchor="ctr">
                    <a:solidFill>
                      <a:srgbClr val="D0D8E8"/>
                    </a:solidFill>
                  </a:tcPr>
                </a:tc>
                <a:tc>
                  <a:txBody>
                    <a:bodyPr/>
                    <a:lstStyle/>
                    <a:p>
                      <a:pPr algn="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0.135</a:t>
                      </a:r>
                    </a:p>
                  </a:txBody>
                  <a:tcPr marL="9525" marR="9525" marT="9525" marB="0" anchor="ctr">
                    <a:solidFill>
                      <a:srgbClr val="D0D8E8"/>
                    </a:solidFill>
                  </a:tcPr>
                </a:tc>
                <a:tc>
                  <a:txBody>
                    <a:bodyPr/>
                    <a:lstStyle/>
                    <a:p>
                      <a:pPr algn="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0.097</a:t>
                      </a:r>
                    </a:p>
                  </a:txBody>
                  <a:tcPr marL="9525" marR="9525" marT="9525" marB="0" anchor="ctr">
                    <a:solidFill>
                      <a:srgbClr val="D0D8E8"/>
                    </a:solidFill>
                  </a:tcPr>
                </a:tc>
                <a:tc>
                  <a:txBody>
                    <a:bodyPr/>
                    <a:lstStyle/>
                    <a:p>
                      <a:pPr algn="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0.065</a:t>
                      </a:r>
                    </a:p>
                  </a:txBody>
                  <a:tcPr marL="9525" marR="9525" marT="9525" marB="0" anchor="ctr">
                    <a:solidFill>
                      <a:srgbClr val="D0D8E8"/>
                    </a:solidFill>
                  </a:tcPr>
                </a:tc>
                <a:tc>
                  <a:txBody>
                    <a:bodyPr/>
                    <a:lstStyle/>
                    <a:p>
                      <a:pPr algn="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0.024</a:t>
                      </a:r>
                    </a:p>
                  </a:txBody>
                  <a:tcPr marL="9525" marR="9525" marT="9525" marB="0" anchor="ctr">
                    <a:solidFill>
                      <a:srgbClr val="D0D8E8"/>
                    </a:solidFill>
                  </a:tcPr>
                </a:tc>
                <a:extLst>
                  <a:ext uri="{0D108BD9-81ED-4DB2-BD59-A6C34878D82A}">
                    <a16:rowId xmlns:a16="http://schemas.microsoft.com/office/drawing/2014/main" val="541882416"/>
                  </a:ext>
                </a:extLst>
              </a:tr>
              <a:tr h="77397">
                <a:tc>
                  <a:txBody>
                    <a:bodyPr/>
                    <a:lstStyle/>
                    <a:p>
                      <a:pPr algn="r" fontAlgn="b"/>
                      <a:r>
                        <a:rPr lang="en-US" sz="1100" b="0" i="0" u="none" strike="noStrike" kern="1200" dirty="0">
                          <a:solidFill>
                            <a:srgbClr val="000000"/>
                          </a:solidFill>
                          <a:effectLst/>
                          <a:latin typeface="Arial" panose="020B0604020202020204" pitchFamily="34" charset="0"/>
                          <a:ea typeface="+mn-ea"/>
                          <a:cs typeface="+mn-cs"/>
                        </a:rPr>
                        <a:t>Design</a:t>
                      </a:r>
                    </a:p>
                  </a:txBody>
                  <a:tcPr marL="9525" marR="9525" marT="9525" marB="0" anchor="b">
                    <a:solidFill>
                      <a:srgbClr val="E9EDF4"/>
                    </a:solidFill>
                  </a:tcPr>
                </a:tc>
                <a:tc>
                  <a:txBody>
                    <a:bodyPr/>
                    <a:lstStyle/>
                    <a:p>
                      <a:pPr algn="r" fontAlgn="ctr"/>
                      <a:r>
                        <a:rPr lang="en-US" sz="1000" b="0" i="0" u="none" strike="noStrike">
                          <a:solidFill>
                            <a:srgbClr val="000000"/>
                          </a:solidFill>
                          <a:effectLst/>
                          <a:latin typeface="Microsoft Sans Serif" panose="020B0604020202020204" pitchFamily="34" charset="0"/>
                          <a:cs typeface="Microsoft Sans Serif" panose="020B0604020202020204" pitchFamily="34" charset="0"/>
                        </a:rPr>
                        <a:t>0.106</a:t>
                      </a:r>
                    </a:p>
                  </a:txBody>
                  <a:tcPr marL="9525" marR="9525" marT="9525" marB="0" anchor="ctr">
                    <a:solidFill>
                      <a:srgbClr val="E9EDF4"/>
                    </a:solidFill>
                  </a:tcPr>
                </a:tc>
                <a:tc>
                  <a:txBody>
                    <a:bodyPr/>
                    <a:lstStyle/>
                    <a:p>
                      <a:pPr algn="r" fontAlgn="ctr"/>
                      <a:r>
                        <a:rPr lang="en-US" sz="1000" b="0" i="0" u="none" strike="noStrike">
                          <a:solidFill>
                            <a:srgbClr val="000000"/>
                          </a:solidFill>
                          <a:effectLst/>
                          <a:latin typeface="Microsoft Sans Serif" panose="020B0604020202020204" pitchFamily="34" charset="0"/>
                          <a:cs typeface="Microsoft Sans Serif" panose="020B0604020202020204" pitchFamily="34" charset="0"/>
                        </a:rPr>
                        <a:t>0.237</a:t>
                      </a:r>
                    </a:p>
                  </a:txBody>
                  <a:tcPr marL="9525" marR="9525" marT="9525" marB="0" anchor="ctr">
                    <a:solidFill>
                      <a:srgbClr val="E9EDF4"/>
                    </a:solidFill>
                  </a:tcPr>
                </a:tc>
                <a:tc>
                  <a:txBody>
                    <a:bodyPr/>
                    <a:lstStyle/>
                    <a:p>
                      <a:pPr algn="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0.172</a:t>
                      </a:r>
                    </a:p>
                  </a:txBody>
                  <a:tcPr marL="9525" marR="9525" marT="9525" marB="0" anchor="ctr">
                    <a:solidFill>
                      <a:srgbClr val="E9EDF4"/>
                    </a:solidFill>
                  </a:tcPr>
                </a:tc>
                <a:tc>
                  <a:txBody>
                    <a:bodyPr/>
                    <a:lstStyle/>
                    <a:p>
                      <a:pPr algn="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0.140</a:t>
                      </a:r>
                    </a:p>
                  </a:txBody>
                  <a:tcPr marL="9525" marR="9525" marT="9525" marB="0" anchor="ctr">
                    <a:solidFill>
                      <a:srgbClr val="E9EDF4"/>
                    </a:solidFill>
                  </a:tcPr>
                </a:tc>
                <a:tc>
                  <a:txBody>
                    <a:bodyPr/>
                    <a:lstStyle/>
                    <a:p>
                      <a:pPr algn="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0.092</a:t>
                      </a:r>
                    </a:p>
                  </a:txBody>
                  <a:tcPr marL="9525" marR="9525" marT="9525" marB="0" anchor="ctr">
                    <a:solidFill>
                      <a:srgbClr val="E9EDF4"/>
                    </a:solidFill>
                  </a:tcPr>
                </a:tc>
                <a:tc>
                  <a:txBody>
                    <a:bodyPr/>
                    <a:lstStyle/>
                    <a:p>
                      <a:pPr algn="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0.047</a:t>
                      </a:r>
                    </a:p>
                  </a:txBody>
                  <a:tcPr marL="9525" marR="9525" marT="9525" marB="0" anchor="ctr">
                    <a:solidFill>
                      <a:srgbClr val="E9EDF4"/>
                    </a:solidFill>
                  </a:tcPr>
                </a:tc>
                <a:extLst>
                  <a:ext uri="{0D108BD9-81ED-4DB2-BD59-A6C34878D82A}">
                    <a16:rowId xmlns:a16="http://schemas.microsoft.com/office/drawing/2014/main" val="3776980146"/>
                  </a:ext>
                </a:extLst>
              </a:tr>
              <a:tr h="77397">
                <a:tc>
                  <a:txBody>
                    <a:bodyPr/>
                    <a:lstStyle/>
                    <a:p>
                      <a:pPr algn="r" fontAlgn="b"/>
                      <a:r>
                        <a:rPr lang="en-US" sz="1100" b="0" i="0" u="none" strike="noStrike" kern="1200" dirty="0">
                          <a:solidFill>
                            <a:srgbClr val="000000"/>
                          </a:solidFill>
                          <a:effectLst/>
                          <a:latin typeface="Arial" panose="020B0604020202020204" pitchFamily="34" charset="0"/>
                          <a:ea typeface="+mn-ea"/>
                          <a:cs typeface="+mn-cs"/>
                        </a:rPr>
                        <a:t>Prototype/as built</a:t>
                      </a:r>
                    </a:p>
                  </a:txBody>
                  <a:tcPr marL="9525" marR="9525" marT="9525" marB="0" anchor="b"/>
                </a:tc>
                <a:tc>
                  <a:txBody>
                    <a:bodyPr/>
                    <a:lstStyle/>
                    <a:p>
                      <a:pPr algn="r" fontAlgn="ctr"/>
                      <a:r>
                        <a:rPr lang="en-US" sz="1000" b="1" i="0" u="none" strike="noStrike" dirty="0">
                          <a:solidFill>
                            <a:srgbClr val="000000"/>
                          </a:solidFill>
                          <a:effectLst/>
                          <a:latin typeface="Arial" panose="020B0604020202020204" pitchFamily="34" charset="0"/>
                        </a:rPr>
                        <a:t>0.102</a:t>
                      </a:r>
                    </a:p>
                  </a:txBody>
                  <a:tcPr marL="9525" marR="9525" marT="9525" marB="0" anchor="ctr">
                    <a:solidFill>
                      <a:srgbClr val="00B050"/>
                    </a:solidFill>
                  </a:tcPr>
                </a:tc>
                <a:tc>
                  <a:txBody>
                    <a:bodyPr/>
                    <a:lstStyle/>
                    <a:p>
                      <a:pPr algn="r" fontAlgn="ctr"/>
                      <a:r>
                        <a:rPr lang="en-US" sz="1000" b="1" i="0" u="none" strike="noStrike" dirty="0">
                          <a:solidFill>
                            <a:srgbClr val="000000"/>
                          </a:solidFill>
                          <a:effectLst/>
                          <a:latin typeface="Arial" panose="020B0604020202020204" pitchFamily="34" charset="0"/>
                        </a:rPr>
                        <a:t>0.219</a:t>
                      </a:r>
                    </a:p>
                  </a:txBody>
                  <a:tcPr marL="9525" marR="9525" marT="9525" marB="0" anchor="ctr">
                    <a:solidFill>
                      <a:srgbClr val="00B050"/>
                    </a:solidFill>
                  </a:tcPr>
                </a:tc>
                <a:tc>
                  <a:txBody>
                    <a:bodyPr/>
                    <a:lstStyle/>
                    <a:p>
                      <a:pPr algn="r" fontAlgn="ctr"/>
                      <a:r>
                        <a:rPr lang="en-US" sz="1000" b="1" i="0" u="none" strike="noStrike" dirty="0">
                          <a:solidFill>
                            <a:srgbClr val="000000"/>
                          </a:solidFill>
                          <a:effectLst/>
                          <a:latin typeface="Arial" panose="020B0604020202020204" pitchFamily="34" charset="0"/>
                        </a:rPr>
                        <a:t>0.168</a:t>
                      </a:r>
                    </a:p>
                  </a:txBody>
                  <a:tcPr marL="9525" marR="9525" marT="9525" marB="0" anchor="ctr">
                    <a:solidFill>
                      <a:srgbClr val="00B050"/>
                    </a:solidFill>
                  </a:tcPr>
                </a:tc>
                <a:tc>
                  <a:txBody>
                    <a:bodyPr/>
                    <a:lstStyle/>
                    <a:p>
                      <a:pPr algn="r" fontAlgn="ctr"/>
                      <a:r>
                        <a:rPr lang="en-US" sz="1000" b="1" i="0" u="none" strike="noStrike" dirty="0">
                          <a:solidFill>
                            <a:srgbClr val="000000"/>
                          </a:solidFill>
                          <a:effectLst/>
                          <a:latin typeface="Arial" panose="020B0604020202020204" pitchFamily="34" charset="0"/>
                        </a:rPr>
                        <a:t>0.126</a:t>
                      </a:r>
                    </a:p>
                  </a:txBody>
                  <a:tcPr marL="9525" marR="9525" marT="9525" marB="0" anchor="ctr">
                    <a:solidFill>
                      <a:srgbClr val="00B050"/>
                    </a:solidFill>
                  </a:tcPr>
                </a:tc>
                <a:tc>
                  <a:txBody>
                    <a:bodyPr/>
                    <a:lstStyle/>
                    <a:p>
                      <a:pPr algn="r" fontAlgn="ctr"/>
                      <a:r>
                        <a:rPr lang="en-US" sz="1000" b="1" i="0" u="none" strike="noStrike" dirty="0">
                          <a:solidFill>
                            <a:srgbClr val="000000"/>
                          </a:solidFill>
                          <a:effectLst/>
                          <a:latin typeface="Arial" panose="020B0604020202020204" pitchFamily="34" charset="0"/>
                        </a:rPr>
                        <a:t>0.095</a:t>
                      </a:r>
                    </a:p>
                  </a:txBody>
                  <a:tcPr marL="9525" marR="9525" marT="9525" marB="0" anchor="ctr">
                    <a:solidFill>
                      <a:srgbClr val="00B050"/>
                    </a:solidFill>
                  </a:tcPr>
                </a:tc>
                <a:tc>
                  <a:txBody>
                    <a:bodyPr/>
                    <a:lstStyle/>
                    <a:p>
                      <a:pPr algn="r" fontAlgn="ctr"/>
                      <a:r>
                        <a:rPr lang="en-US" sz="1000" b="1" i="0" u="none" strike="noStrike" dirty="0">
                          <a:solidFill>
                            <a:srgbClr val="000000"/>
                          </a:solidFill>
                          <a:effectLst/>
                          <a:latin typeface="Arial" panose="020B0604020202020204" pitchFamily="34" charset="0"/>
                        </a:rPr>
                        <a:t>0.045</a:t>
                      </a:r>
                    </a:p>
                  </a:txBody>
                  <a:tcPr marL="9525" marR="9525" marT="9525" marB="0" anchor="ctr">
                    <a:solidFill>
                      <a:srgbClr val="00B050"/>
                    </a:solidFill>
                  </a:tcPr>
                </a:tc>
                <a:extLst>
                  <a:ext uri="{0D108BD9-81ED-4DB2-BD59-A6C34878D82A}">
                    <a16:rowId xmlns:a16="http://schemas.microsoft.com/office/drawing/2014/main" val="4108791336"/>
                  </a:ext>
                </a:extLst>
              </a:tr>
            </a:tbl>
          </a:graphicData>
        </a:graphic>
      </p:graphicFrame>
      <p:sp>
        <p:nvSpPr>
          <p:cNvPr id="18" name="TextBox 17">
            <a:extLst>
              <a:ext uri="{FF2B5EF4-FFF2-40B4-BE49-F238E27FC236}">
                <a16:creationId xmlns:a16="http://schemas.microsoft.com/office/drawing/2014/main" id="{04F1E1F4-42CA-4CE2-A882-C047664EB18D}"/>
              </a:ext>
            </a:extLst>
          </p:cNvPr>
          <p:cNvSpPr txBox="1"/>
          <p:nvPr/>
        </p:nvSpPr>
        <p:spPr>
          <a:xfrm>
            <a:off x="4653362" y="4601111"/>
            <a:ext cx="1005256" cy="230832"/>
          </a:xfrm>
          <a:prstGeom prst="rect">
            <a:avLst/>
          </a:prstGeom>
          <a:noFill/>
        </p:spPr>
        <p:txBody>
          <a:bodyPr wrap="square" rtlCol="0">
            <a:spAutoFit/>
          </a:bodyPr>
          <a:lstStyle/>
          <a:p>
            <a:r>
              <a:rPr lang="en-US" sz="900" i="1" dirty="0"/>
              <a:t>As built QE</a:t>
            </a:r>
          </a:p>
        </p:txBody>
      </p:sp>
      <p:sp>
        <p:nvSpPr>
          <p:cNvPr id="19" name="TextBox 18">
            <a:extLst>
              <a:ext uri="{FF2B5EF4-FFF2-40B4-BE49-F238E27FC236}">
                <a16:creationId xmlns:a16="http://schemas.microsoft.com/office/drawing/2014/main" id="{18BB8E77-356C-4904-A454-16C58CBE98C9}"/>
              </a:ext>
            </a:extLst>
          </p:cNvPr>
          <p:cNvSpPr txBox="1"/>
          <p:nvPr/>
        </p:nvSpPr>
        <p:spPr>
          <a:xfrm>
            <a:off x="8630473" y="3806904"/>
            <a:ext cx="665927" cy="784830"/>
          </a:xfrm>
          <a:prstGeom prst="rect">
            <a:avLst/>
          </a:prstGeom>
          <a:noFill/>
        </p:spPr>
        <p:txBody>
          <a:bodyPr wrap="square" rtlCol="0">
            <a:spAutoFit/>
          </a:bodyPr>
          <a:lstStyle/>
          <a:p>
            <a:r>
              <a:rPr lang="en-US" sz="900" i="1" dirty="0"/>
              <a:t>Filter coating witness sample runs</a:t>
            </a:r>
          </a:p>
        </p:txBody>
      </p:sp>
      <p:pic>
        <p:nvPicPr>
          <p:cNvPr id="11" name="Picture 10">
            <a:extLst>
              <a:ext uri="{FF2B5EF4-FFF2-40B4-BE49-F238E27FC236}">
                <a16:creationId xmlns:a16="http://schemas.microsoft.com/office/drawing/2014/main" id="{76A4654B-8D5D-410C-B090-11F5A8BC36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0173" y="3536728"/>
            <a:ext cx="1532359" cy="1167764"/>
          </a:xfrm>
          <a:prstGeom prst="rect">
            <a:avLst/>
          </a:prstGeom>
        </p:spPr>
      </p:pic>
      <p:sp>
        <p:nvSpPr>
          <p:cNvPr id="20" name="TextBox 19">
            <a:extLst>
              <a:ext uri="{FF2B5EF4-FFF2-40B4-BE49-F238E27FC236}">
                <a16:creationId xmlns:a16="http://schemas.microsoft.com/office/drawing/2014/main" id="{A1BC8429-8E6C-4EB6-A09B-9A2DDAB0EF99}"/>
              </a:ext>
            </a:extLst>
          </p:cNvPr>
          <p:cNvSpPr txBox="1"/>
          <p:nvPr/>
        </p:nvSpPr>
        <p:spPr>
          <a:xfrm>
            <a:off x="5569962" y="4656795"/>
            <a:ext cx="1205461" cy="230832"/>
          </a:xfrm>
          <a:prstGeom prst="rect">
            <a:avLst/>
          </a:prstGeom>
          <a:noFill/>
        </p:spPr>
        <p:txBody>
          <a:bodyPr wrap="square" rtlCol="0">
            <a:spAutoFit/>
          </a:bodyPr>
          <a:lstStyle/>
          <a:p>
            <a:r>
              <a:rPr lang="en-US" sz="900" i="1" dirty="0"/>
              <a:t>As built L1, L2 and L3</a:t>
            </a:r>
          </a:p>
        </p:txBody>
      </p:sp>
      <p:pic>
        <p:nvPicPr>
          <p:cNvPr id="5" name="Picture 4">
            <a:extLst>
              <a:ext uri="{FF2B5EF4-FFF2-40B4-BE49-F238E27FC236}">
                <a16:creationId xmlns:a16="http://schemas.microsoft.com/office/drawing/2014/main" id="{60DDF8B8-DEA3-48E1-AFC6-C313C71EE9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9350" y="3562350"/>
            <a:ext cx="1969704" cy="1273938"/>
          </a:xfrm>
          <a:prstGeom prst="rect">
            <a:avLst/>
          </a:prstGeom>
        </p:spPr>
      </p:pic>
    </p:spTree>
    <p:extLst>
      <p:ext uri="{BB962C8B-B14F-4D97-AF65-F5344CB8AC3E}">
        <p14:creationId xmlns:p14="http://schemas.microsoft.com/office/powerpoint/2010/main" val="2358701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Risk Management and ESH summary</a:t>
            </a:r>
          </a:p>
        </p:txBody>
      </p:sp>
    </p:spTree>
    <p:extLst>
      <p:ext uri="{BB962C8B-B14F-4D97-AF65-F5344CB8AC3E}">
        <p14:creationId xmlns:p14="http://schemas.microsoft.com/office/powerpoint/2010/main" val="3380584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265" y="134564"/>
            <a:ext cx="6934200" cy="417910"/>
          </a:xfrm>
        </p:spPr>
        <p:txBody>
          <a:bodyPr/>
          <a:lstStyle/>
          <a:p>
            <a:pPr>
              <a:defRPr/>
            </a:pPr>
            <a:r>
              <a:rPr lang="en-US" sz="2200" dirty="0">
                <a:ea typeface="ＭＳ Ｐゴシック" charset="-128"/>
              </a:rPr>
              <a:t>Definition of Risk and Risk Analysis for normalization</a:t>
            </a:r>
          </a:p>
        </p:txBody>
      </p:sp>
      <p:sp>
        <p:nvSpPr>
          <p:cNvPr id="7171" name="Content Placeholder 11"/>
          <p:cNvSpPr>
            <a:spLocks noGrp="1"/>
          </p:cNvSpPr>
          <p:nvPr>
            <p:ph sz="quarter" idx="10"/>
          </p:nvPr>
        </p:nvSpPr>
        <p:spPr>
          <a:xfrm>
            <a:off x="457200" y="685800"/>
            <a:ext cx="8534400" cy="3943350"/>
          </a:xfrm>
        </p:spPr>
        <p:txBody>
          <a:bodyPr>
            <a:normAutofit/>
          </a:bodyPr>
          <a:lstStyle/>
          <a:p>
            <a:r>
              <a:rPr lang="en-US" sz="1400" dirty="0">
                <a:ea typeface="MS PGothic" pitchFamily="34" charset="-128"/>
              </a:rPr>
              <a:t>Risk are defined as an undesirable event during project execution that negatively affects program goals for performance, cost or schedule.</a:t>
            </a:r>
          </a:p>
          <a:p>
            <a:r>
              <a:rPr lang="en-US" sz="1400" dirty="0">
                <a:ea typeface="MS PGothic" pitchFamily="34" charset="-128"/>
              </a:rPr>
              <a:t>Risk management is the </a:t>
            </a:r>
            <a:r>
              <a:rPr lang="en-US" sz="1400" i="1" u="sng" dirty="0">
                <a:ea typeface="MS PGothic" pitchFamily="34" charset="-128"/>
              </a:rPr>
              <a:t>ongoing process</a:t>
            </a:r>
            <a:r>
              <a:rPr lang="en-US" sz="1400" i="1" dirty="0">
                <a:ea typeface="MS PGothic" pitchFamily="34" charset="-128"/>
              </a:rPr>
              <a:t> </a:t>
            </a:r>
            <a:r>
              <a:rPr lang="en-US" sz="1400" dirty="0">
                <a:ea typeface="MS PGothic" pitchFamily="34" charset="-128"/>
              </a:rPr>
              <a:t>of </a:t>
            </a:r>
            <a:r>
              <a:rPr lang="en-US" sz="1400" i="1" u="sng" dirty="0">
                <a:ea typeface="MS PGothic" pitchFamily="34" charset="-128"/>
              </a:rPr>
              <a:t>comprehensively assessing</a:t>
            </a:r>
            <a:r>
              <a:rPr lang="en-US" sz="1400" i="1" dirty="0">
                <a:ea typeface="MS PGothic" pitchFamily="34" charset="-128"/>
              </a:rPr>
              <a:t> </a:t>
            </a:r>
            <a:r>
              <a:rPr lang="en-US" sz="1400" dirty="0">
                <a:ea typeface="MS PGothic" pitchFamily="34" charset="-128"/>
              </a:rPr>
              <a:t>project risks.</a:t>
            </a:r>
          </a:p>
          <a:p>
            <a:r>
              <a:rPr lang="en-US" sz="1400" dirty="0">
                <a:ea typeface="MS PGothic" pitchFamily="34" charset="-128"/>
              </a:rPr>
              <a:t>Camera Risk Management Plan (LCA-29-A) defines the methodology to manage our risks</a:t>
            </a:r>
          </a:p>
          <a:p>
            <a:endParaRPr lang="en-US" sz="3600" dirty="0">
              <a:ea typeface="MS PGothic" pitchFamily="34" charset="-128"/>
            </a:endParaRPr>
          </a:p>
        </p:txBody>
      </p:sp>
      <p:pic>
        <p:nvPicPr>
          <p:cNvPr id="7174"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61341" y="1785980"/>
            <a:ext cx="1958124" cy="89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9"/>
          <p:cNvSpPr>
            <a:spLocks noChangeArrowheads="1"/>
          </p:cNvSpPr>
          <p:nvPr/>
        </p:nvSpPr>
        <p:spPr bwMode="auto">
          <a:xfrm>
            <a:off x="5979319" y="2964924"/>
            <a:ext cx="195812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
            <a:r>
              <a:rPr lang="en-US" sz="900" b="1" dirty="0">
                <a:sym typeface="Wingdings" pitchFamily="2" charset="2"/>
              </a:rPr>
              <a:t>Quasi-quantitative process to assign objective values to probability of occurrence and impact of occurrence aspects of risk.</a:t>
            </a:r>
          </a:p>
          <a:p>
            <a:pPr fontAlgn="b"/>
            <a:endParaRPr lang="en-US" sz="900" b="1" dirty="0">
              <a:sym typeface="Wingdings" pitchFamily="2" charset="2"/>
            </a:endParaRPr>
          </a:p>
          <a:p>
            <a:pPr fontAlgn="b">
              <a:buFont typeface="Wingdings" pitchFamily="2" charset="2"/>
              <a:buChar char="à"/>
            </a:pPr>
            <a:r>
              <a:rPr lang="en-US" sz="900" b="1" dirty="0"/>
              <a:t>Total Impact:</a:t>
            </a:r>
          </a:p>
          <a:p>
            <a:pPr fontAlgn="b"/>
            <a:r>
              <a:rPr lang="en-US" sz="900" b="1" dirty="0"/>
              <a:t>(0.50*Cost Impact) +(0.33*Schedule Impact) +  (0.33*Performance Impact)</a:t>
            </a:r>
          </a:p>
          <a:p>
            <a:pPr fontAlgn="b"/>
            <a:endParaRPr lang="en-US" sz="900" b="1" dirty="0"/>
          </a:p>
          <a:p>
            <a:pPr fontAlgn="b"/>
            <a:r>
              <a:rPr lang="en-US" sz="900" b="1" dirty="0">
                <a:sym typeface="Wingdings" pitchFamily="2" charset="2"/>
              </a:rPr>
              <a:t></a:t>
            </a:r>
            <a:r>
              <a:rPr lang="en-US" sz="900" b="1" dirty="0"/>
              <a:t>Risk Score:</a:t>
            </a:r>
          </a:p>
          <a:p>
            <a:pPr fontAlgn="b"/>
            <a:r>
              <a:rPr lang="en-US" sz="900" b="1" dirty="0"/>
              <a:t>Risk Probability * Total Impact</a:t>
            </a:r>
          </a:p>
        </p:txBody>
      </p:sp>
      <p:sp>
        <p:nvSpPr>
          <p:cNvPr id="16" name="Right Brace 15"/>
          <p:cNvSpPr/>
          <p:nvPr/>
        </p:nvSpPr>
        <p:spPr bwMode="auto">
          <a:xfrm>
            <a:off x="5170218" y="1901168"/>
            <a:ext cx="105965" cy="615553"/>
          </a:xfrm>
          <a:prstGeom prst="rightBrace">
            <a:avLst>
              <a:gd name="adj1" fmla="val 34471"/>
              <a:gd name="adj2" fmla="val 50000"/>
            </a:avLst>
          </a:prstGeom>
          <a:ln w="1905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dirty="0"/>
          </a:p>
        </p:txBody>
      </p:sp>
      <p:cxnSp>
        <p:nvCxnSpPr>
          <p:cNvPr id="17" name="Elbow Connector 16"/>
          <p:cNvCxnSpPr>
            <a:cxnSpLocks/>
            <a:stCxn id="16" idx="1"/>
          </p:cNvCxnSpPr>
          <p:nvPr/>
        </p:nvCxnSpPr>
        <p:spPr bwMode="auto">
          <a:xfrm rot="10800000" flipH="1" flipV="1">
            <a:off x="5276182" y="2208944"/>
            <a:ext cx="743617" cy="417835"/>
          </a:xfrm>
          <a:prstGeom prst="bentConnector3">
            <a:avLst>
              <a:gd name="adj1" fmla="val 32608"/>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8"/>
          <p:cNvCxnSpPr>
            <a:cxnSpLocks/>
          </p:cNvCxnSpPr>
          <p:nvPr/>
        </p:nvCxnSpPr>
        <p:spPr bwMode="auto">
          <a:xfrm rot="10800000" flipH="1">
            <a:off x="5329238" y="2419350"/>
            <a:ext cx="461962" cy="1294210"/>
          </a:xfrm>
          <a:prstGeom prst="bentConnector4">
            <a:avLst>
              <a:gd name="adj1" fmla="val 100410"/>
              <a:gd name="adj2" fmla="val 88224"/>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9" name="Right Brace 18"/>
          <p:cNvSpPr/>
          <p:nvPr/>
        </p:nvSpPr>
        <p:spPr bwMode="auto">
          <a:xfrm>
            <a:off x="5185173" y="2724150"/>
            <a:ext cx="144065" cy="1978819"/>
          </a:xfrm>
          <a:prstGeom prst="rightBrace">
            <a:avLst>
              <a:gd name="adj1" fmla="val 34471"/>
              <a:gd name="adj2" fmla="val 50000"/>
            </a:avLst>
          </a:prstGeom>
          <a:ln w="1905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dirty="0"/>
          </a:p>
        </p:txBody>
      </p:sp>
      <p:graphicFrame>
        <p:nvGraphicFramePr>
          <p:cNvPr id="10" name="Table 9"/>
          <p:cNvGraphicFramePr>
            <a:graphicFrameLocks noGrp="1"/>
          </p:cNvGraphicFramePr>
          <p:nvPr/>
        </p:nvGraphicFramePr>
        <p:xfrm>
          <a:off x="1460756" y="2724150"/>
          <a:ext cx="3650456" cy="1989677"/>
        </p:xfrm>
        <a:graphic>
          <a:graphicData uri="http://schemas.openxmlformats.org/drawingml/2006/table">
            <a:tbl>
              <a:tblPr firstRow="1" firstCol="1" bandRow="1"/>
              <a:tblGrid>
                <a:gridCol w="276225">
                  <a:extLst>
                    <a:ext uri="{9D8B030D-6E8A-4147-A177-3AD203B41FA5}">
                      <a16:colId xmlns:a16="http://schemas.microsoft.com/office/drawing/2014/main" val="20000"/>
                    </a:ext>
                  </a:extLst>
                </a:gridCol>
                <a:gridCol w="606266">
                  <a:extLst>
                    <a:ext uri="{9D8B030D-6E8A-4147-A177-3AD203B41FA5}">
                      <a16:colId xmlns:a16="http://schemas.microsoft.com/office/drawing/2014/main" val="20001"/>
                    </a:ext>
                  </a:extLst>
                </a:gridCol>
                <a:gridCol w="2767965">
                  <a:extLst>
                    <a:ext uri="{9D8B030D-6E8A-4147-A177-3AD203B41FA5}">
                      <a16:colId xmlns:a16="http://schemas.microsoft.com/office/drawing/2014/main" val="20002"/>
                    </a:ext>
                  </a:extLst>
                </a:gridCol>
              </a:tblGrid>
              <a:tr h="250031">
                <a:tc>
                  <a:txBody>
                    <a:bodyPr/>
                    <a:lstStyle/>
                    <a:p>
                      <a:pPr marL="0" marR="0" algn="ctr">
                        <a:lnSpc>
                          <a:spcPct val="115000"/>
                        </a:lnSpc>
                        <a:spcBef>
                          <a:spcPts val="0"/>
                        </a:spcBef>
                        <a:spcAft>
                          <a:spcPts val="0"/>
                        </a:spcAft>
                      </a:pPr>
                      <a:r>
                        <a:rPr lang="en-US" sz="600" b="1" dirty="0">
                          <a:effectLst/>
                          <a:latin typeface="Arial"/>
                          <a:ea typeface="Times New Roman"/>
                        </a:rPr>
                        <a:t>Pts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Severity of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Description of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000"/>
                  </a:ext>
                </a:extLst>
              </a:tr>
              <a:tr h="96632">
                <a:tc gridSpan="2">
                  <a:txBody>
                    <a:bodyPr/>
                    <a:lstStyle/>
                    <a:p>
                      <a:pPr marL="0" marR="0">
                        <a:lnSpc>
                          <a:spcPct val="115000"/>
                        </a:lnSpc>
                        <a:spcBef>
                          <a:spcPts val="0"/>
                        </a:spcBef>
                        <a:spcAft>
                          <a:spcPts val="0"/>
                        </a:spcAft>
                      </a:pPr>
                      <a:r>
                        <a:rPr lang="en-US" sz="600" b="1">
                          <a:effectLst/>
                          <a:latin typeface="Arial"/>
                          <a:ea typeface="Times New Roman"/>
                        </a:rPr>
                        <a:t>Cost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a:txBody>
                    <a:bodyPr/>
                    <a:lstStyle/>
                    <a:p>
                      <a:pPr marL="0" marR="0">
                        <a:lnSpc>
                          <a:spcPct val="115000"/>
                        </a:lnSpc>
                        <a:spcBef>
                          <a:spcPts val="0"/>
                        </a:spcBef>
                        <a:spcAft>
                          <a:spcPts val="0"/>
                        </a:spcAft>
                      </a:pPr>
                      <a:r>
                        <a:rPr lang="en-US" sz="600">
                          <a:effectLst/>
                          <a:latin typeface="Arial"/>
                          <a:ea typeface="Times New Roman"/>
                        </a:rPr>
                        <a:t> </a:t>
                      </a:r>
                      <a:endParaRPr lang="en-US" sz="800">
                        <a:effectLst/>
                        <a:latin typeface="Times New Roman"/>
                        <a:ea typeface="Times New Roman"/>
                      </a:endParaRPr>
                    </a:p>
                  </a:txBody>
                  <a:tcPr marL="51435" marR="51435" marT="0" marB="0" anchor="ctr">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Insignificant</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cost of &lt; $30K, recoverable with project contingency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cost of $30k - $200K, recoverable with project contingency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Moderate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cost of 200k - $1.5M, with significant impact on contingency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baseline cost of $1.5M - $10M, with re-baseline required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baseline cost of &gt;$10M, with project in jeopardy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96632">
                <a:tc gridSpan="2">
                  <a:txBody>
                    <a:bodyPr/>
                    <a:lstStyle/>
                    <a:p>
                      <a:pPr marL="0" marR="0">
                        <a:lnSpc>
                          <a:spcPct val="115000"/>
                        </a:lnSpc>
                        <a:spcBef>
                          <a:spcPts val="0"/>
                        </a:spcBef>
                        <a:spcAft>
                          <a:spcPts val="0"/>
                        </a:spcAft>
                      </a:pPr>
                      <a:r>
                        <a:rPr lang="en-US" sz="600" b="1">
                          <a:effectLst/>
                          <a:latin typeface="Arial"/>
                          <a:ea typeface="Times New Roman"/>
                        </a:rPr>
                        <a:t>Schedule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a:txBody>
                    <a:bodyPr/>
                    <a:lstStyle/>
                    <a:p>
                      <a:pPr marL="0" marR="0">
                        <a:lnSpc>
                          <a:spcPct val="115000"/>
                        </a:lnSpc>
                        <a:spcBef>
                          <a:spcPts val="0"/>
                        </a:spcBef>
                        <a:spcAft>
                          <a:spcPts val="0"/>
                        </a:spcAft>
                      </a:pPr>
                      <a:r>
                        <a:rPr lang="en-US" sz="600">
                          <a:effectLst/>
                          <a:latin typeface="Arial"/>
                          <a:ea typeface="Times New Roman"/>
                        </a:rPr>
                        <a:t> </a:t>
                      </a:r>
                      <a:endParaRPr lang="en-US" sz="800">
                        <a:effectLst/>
                        <a:latin typeface="Times New Roman"/>
                        <a:ea typeface="Times New Roman"/>
                      </a:endParaRPr>
                    </a:p>
                  </a:txBody>
                  <a:tcPr marL="51435" marR="5143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7"/>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Insignificant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Degradation of schedule margin to project critical path by &lt; 2 wks</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Degradation of schedule margin to project critical path by 2 wks to 1.5 months</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Moderate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1.5 to 3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3 to 6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&gt; 6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96632">
                <a:tc gridSpan="3">
                  <a:txBody>
                    <a:bodyPr/>
                    <a:lstStyle/>
                    <a:p>
                      <a:pPr marL="0" marR="0">
                        <a:lnSpc>
                          <a:spcPct val="115000"/>
                        </a:lnSpc>
                        <a:spcBef>
                          <a:spcPts val="0"/>
                        </a:spcBef>
                        <a:spcAft>
                          <a:spcPts val="0"/>
                        </a:spcAft>
                      </a:pPr>
                      <a:r>
                        <a:rPr lang="en-US" sz="600" b="1">
                          <a:effectLst/>
                          <a:latin typeface="Arial"/>
                          <a:ea typeface="Times New Roman"/>
                        </a:rPr>
                        <a:t>Performance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Insignificant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No effect on ability to meet requirements; minor design changes needed</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Minor excursion from subsystem requirement, but compensated elsewhere </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Moderate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Level 2 and/or SRD design specification exceeded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Level 1 and/or SRD minimum specification exceeded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Unable to achieve any of the primary science missions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bl>
          </a:graphicData>
        </a:graphic>
      </p:graphicFrame>
      <p:graphicFrame>
        <p:nvGraphicFramePr>
          <p:cNvPr id="11" name="Table 10"/>
          <p:cNvGraphicFramePr>
            <a:graphicFrameLocks noGrp="1"/>
          </p:cNvGraphicFramePr>
          <p:nvPr/>
        </p:nvGraphicFramePr>
        <p:xfrm>
          <a:off x="1460755" y="1855262"/>
          <a:ext cx="3650457" cy="733266"/>
        </p:xfrm>
        <a:graphic>
          <a:graphicData uri="http://schemas.openxmlformats.org/drawingml/2006/table">
            <a:tbl>
              <a:tblPr firstRow="1" firstCol="1" bandRow="1"/>
              <a:tblGrid>
                <a:gridCol w="247022">
                  <a:extLst>
                    <a:ext uri="{9D8B030D-6E8A-4147-A177-3AD203B41FA5}">
                      <a16:colId xmlns:a16="http://schemas.microsoft.com/office/drawing/2014/main" val="20000"/>
                    </a:ext>
                  </a:extLst>
                </a:gridCol>
                <a:gridCol w="660235">
                  <a:extLst>
                    <a:ext uri="{9D8B030D-6E8A-4147-A177-3AD203B41FA5}">
                      <a16:colId xmlns:a16="http://schemas.microsoft.com/office/drawing/2014/main" val="20001"/>
                    </a:ext>
                  </a:extLst>
                </a:gridCol>
                <a:gridCol w="600075">
                  <a:extLst>
                    <a:ext uri="{9D8B030D-6E8A-4147-A177-3AD203B41FA5}">
                      <a16:colId xmlns:a16="http://schemas.microsoft.com/office/drawing/2014/main" val="20002"/>
                    </a:ext>
                  </a:extLst>
                </a:gridCol>
                <a:gridCol w="2143125">
                  <a:extLst>
                    <a:ext uri="{9D8B030D-6E8A-4147-A177-3AD203B41FA5}">
                      <a16:colId xmlns:a16="http://schemas.microsoft.com/office/drawing/2014/main" val="20003"/>
                    </a:ext>
                  </a:extLst>
                </a:gridCol>
              </a:tblGrid>
              <a:tr h="250031">
                <a:tc>
                  <a:txBody>
                    <a:bodyPr/>
                    <a:lstStyle/>
                    <a:p>
                      <a:pPr marL="0" marR="0" algn="ctr">
                        <a:lnSpc>
                          <a:spcPct val="115000"/>
                        </a:lnSpc>
                        <a:spcBef>
                          <a:spcPts val="0"/>
                        </a:spcBef>
                        <a:spcAft>
                          <a:spcPts val="0"/>
                        </a:spcAft>
                      </a:pPr>
                      <a:r>
                        <a:rPr lang="en-US" sz="600" b="1" dirty="0">
                          <a:effectLst/>
                          <a:latin typeface="Arial"/>
                          <a:ea typeface="Times New Roman"/>
                        </a:rPr>
                        <a:t>Pts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Likelihood of Occurrence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Approximate Probability</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dirty="0">
                          <a:effectLst/>
                          <a:latin typeface="Arial"/>
                          <a:ea typeface="Times New Roman"/>
                        </a:rPr>
                        <a:t>Description of Probability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000"/>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Rare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&lt;1%</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Likelihood of occurrence is not credible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2</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Unlikely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1-5%</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Not reasonably expected to occur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Possible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5-25%</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Possible, or difficult to assess the chance of occurrence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Likely</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25-67%</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Very likely that an adverse event will occur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Highly Probable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&gt;67%</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High probability that an adverse event will come to pass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13" name="Rectangle 12"/>
          <p:cNvSpPr/>
          <p:nvPr/>
        </p:nvSpPr>
        <p:spPr>
          <a:xfrm>
            <a:off x="1401749" y="1689742"/>
            <a:ext cx="1213794" cy="196208"/>
          </a:xfrm>
          <a:prstGeom prst="rect">
            <a:avLst/>
          </a:prstGeom>
        </p:spPr>
        <p:txBody>
          <a:bodyPr wrap="none">
            <a:spAutoFit/>
          </a:bodyPr>
          <a:lstStyle/>
          <a:p>
            <a:r>
              <a:rPr lang="en-US" sz="675" b="1" dirty="0"/>
              <a:t>Definition of Risk Probability</a:t>
            </a:r>
          </a:p>
        </p:txBody>
      </p:sp>
      <p:sp>
        <p:nvSpPr>
          <p:cNvPr id="14" name="Rectangle 13"/>
          <p:cNvSpPr/>
          <p:nvPr/>
        </p:nvSpPr>
        <p:spPr>
          <a:xfrm>
            <a:off x="1395024" y="2571750"/>
            <a:ext cx="1069524" cy="196208"/>
          </a:xfrm>
          <a:prstGeom prst="rect">
            <a:avLst/>
          </a:prstGeom>
        </p:spPr>
        <p:txBody>
          <a:bodyPr wrap="none">
            <a:spAutoFit/>
          </a:bodyPr>
          <a:lstStyle/>
          <a:p>
            <a:r>
              <a:rPr lang="en-US" sz="675" b="1" dirty="0"/>
              <a:t>Definition of Risk Impact</a:t>
            </a:r>
            <a:endParaRPr lang="en-US" sz="675" b="1" i="1" dirty="0"/>
          </a:p>
        </p:txBody>
      </p:sp>
    </p:spTree>
    <p:extLst>
      <p:ext uri="{BB962C8B-B14F-4D97-AF65-F5344CB8AC3E}">
        <p14:creationId xmlns:p14="http://schemas.microsoft.com/office/powerpoint/2010/main" val="2385891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265" y="134564"/>
            <a:ext cx="6934200" cy="417910"/>
          </a:xfrm>
        </p:spPr>
        <p:txBody>
          <a:bodyPr/>
          <a:lstStyle/>
          <a:p>
            <a:pPr>
              <a:defRPr/>
            </a:pPr>
            <a:r>
              <a:rPr lang="en-US" sz="2200" dirty="0">
                <a:ea typeface="ＭＳ Ｐゴシック" charset="-128"/>
              </a:rPr>
              <a:t>Definition of Risk and Risk Analysis for normalization</a:t>
            </a:r>
          </a:p>
        </p:txBody>
      </p:sp>
      <p:sp>
        <p:nvSpPr>
          <p:cNvPr id="7171" name="Content Placeholder 11"/>
          <p:cNvSpPr>
            <a:spLocks noGrp="1"/>
          </p:cNvSpPr>
          <p:nvPr>
            <p:ph sz="quarter" idx="10"/>
          </p:nvPr>
        </p:nvSpPr>
        <p:spPr>
          <a:xfrm>
            <a:off x="457200" y="685800"/>
            <a:ext cx="8534400" cy="3943350"/>
          </a:xfrm>
        </p:spPr>
        <p:txBody>
          <a:bodyPr>
            <a:normAutofit/>
          </a:bodyPr>
          <a:lstStyle/>
          <a:p>
            <a:r>
              <a:rPr lang="en-US" sz="1400" dirty="0">
                <a:ea typeface="MS PGothic" pitchFamily="34" charset="-128"/>
              </a:rPr>
              <a:t>Risk can be defined as an undesirable event during project execution that negatively affects program goals for performance, cost or schedule.</a:t>
            </a:r>
          </a:p>
          <a:p>
            <a:r>
              <a:rPr lang="en-US" sz="1400" dirty="0">
                <a:ea typeface="MS PGothic" pitchFamily="34" charset="-128"/>
              </a:rPr>
              <a:t>Risk management is the </a:t>
            </a:r>
            <a:r>
              <a:rPr lang="en-US" sz="1400" i="1" u="sng" dirty="0">
                <a:ea typeface="MS PGothic" pitchFamily="34" charset="-128"/>
              </a:rPr>
              <a:t>ongoing process</a:t>
            </a:r>
            <a:r>
              <a:rPr lang="en-US" sz="1400" i="1" dirty="0">
                <a:ea typeface="MS PGothic" pitchFamily="34" charset="-128"/>
              </a:rPr>
              <a:t> </a:t>
            </a:r>
            <a:r>
              <a:rPr lang="en-US" sz="1400" dirty="0">
                <a:ea typeface="MS PGothic" pitchFamily="34" charset="-128"/>
              </a:rPr>
              <a:t>of </a:t>
            </a:r>
            <a:r>
              <a:rPr lang="en-US" sz="1400" i="1" u="sng" dirty="0">
                <a:ea typeface="MS PGothic" pitchFamily="34" charset="-128"/>
              </a:rPr>
              <a:t>comprehensively assessing</a:t>
            </a:r>
            <a:r>
              <a:rPr lang="en-US" sz="1400" i="1" dirty="0">
                <a:ea typeface="MS PGothic" pitchFamily="34" charset="-128"/>
              </a:rPr>
              <a:t> </a:t>
            </a:r>
            <a:r>
              <a:rPr lang="en-US" sz="1400" dirty="0">
                <a:ea typeface="MS PGothic" pitchFamily="34" charset="-128"/>
              </a:rPr>
              <a:t>project risks.</a:t>
            </a:r>
          </a:p>
          <a:p>
            <a:r>
              <a:rPr lang="en-US" sz="1400" dirty="0">
                <a:ea typeface="MS PGothic" pitchFamily="34" charset="-128"/>
              </a:rPr>
              <a:t>Camera Risk Management Plan (LCA-29-A) defines the methodology to manage our risks</a:t>
            </a:r>
          </a:p>
          <a:p>
            <a:endParaRPr lang="en-US" sz="3600" dirty="0">
              <a:ea typeface="MS PGothic" pitchFamily="34" charset="-128"/>
            </a:endParaRPr>
          </a:p>
        </p:txBody>
      </p:sp>
      <p:pic>
        <p:nvPicPr>
          <p:cNvPr id="7174"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61341" y="1785980"/>
            <a:ext cx="1958124" cy="89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9"/>
          <p:cNvSpPr>
            <a:spLocks noChangeArrowheads="1"/>
          </p:cNvSpPr>
          <p:nvPr/>
        </p:nvSpPr>
        <p:spPr bwMode="auto">
          <a:xfrm>
            <a:off x="5979319" y="2964924"/>
            <a:ext cx="195812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
            <a:r>
              <a:rPr lang="en-US" sz="900" b="1" dirty="0">
                <a:sym typeface="Wingdings" pitchFamily="2" charset="2"/>
              </a:rPr>
              <a:t>Quasi-quantitative process to assign objective values to probability of occurrence and impact of occurrence aspects of risk.</a:t>
            </a:r>
          </a:p>
          <a:p>
            <a:pPr fontAlgn="b"/>
            <a:endParaRPr lang="en-US" sz="900" b="1" dirty="0">
              <a:sym typeface="Wingdings" pitchFamily="2" charset="2"/>
            </a:endParaRPr>
          </a:p>
          <a:p>
            <a:pPr fontAlgn="b">
              <a:buFont typeface="Wingdings" pitchFamily="2" charset="2"/>
              <a:buChar char="à"/>
            </a:pPr>
            <a:r>
              <a:rPr lang="en-US" sz="900" b="1" dirty="0"/>
              <a:t>Total Impact:</a:t>
            </a:r>
          </a:p>
          <a:p>
            <a:pPr fontAlgn="b"/>
            <a:r>
              <a:rPr lang="en-US" sz="900" b="1" dirty="0"/>
              <a:t>(0.50*Cost Impact) +(0.33*Schedule Impact) +  (0.33*Performance Impact)</a:t>
            </a:r>
          </a:p>
          <a:p>
            <a:pPr fontAlgn="b"/>
            <a:endParaRPr lang="en-US" sz="900" b="1" dirty="0"/>
          </a:p>
          <a:p>
            <a:pPr fontAlgn="b"/>
            <a:r>
              <a:rPr lang="en-US" sz="900" b="1" dirty="0">
                <a:sym typeface="Wingdings" pitchFamily="2" charset="2"/>
              </a:rPr>
              <a:t></a:t>
            </a:r>
            <a:r>
              <a:rPr lang="en-US" sz="900" b="1" dirty="0"/>
              <a:t>Risk Score:</a:t>
            </a:r>
          </a:p>
          <a:p>
            <a:pPr fontAlgn="b"/>
            <a:r>
              <a:rPr lang="en-US" sz="900" b="1" dirty="0"/>
              <a:t>Risk Probability * Total Impact</a:t>
            </a:r>
          </a:p>
        </p:txBody>
      </p:sp>
      <p:sp>
        <p:nvSpPr>
          <p:cNvPr id="16" name="Right Brace 15"/>
          <p:cNvSpPr/>
          <p:nvPr/>
        </p:nvSpPr>
        <p:spPr bwMode="auto">
          <a:xfrm>
            <a:off x="5170218" y="1901168"/>
            <a:ext cx="105965" cy="615553"/>
          </a:xfrm>
          <a:prstGeom prst="rightBrace">
            <a:avLst>
              <a:gd name="adj1" fmla="val 34471"/>
              <a:gd name="adj2" fmla="val 50000"/>
            </a:avLst>
          </a:prstGeom>
          <a:ln w="1905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dirty="0"/>
          </a:p>
        </p:txBody>
      </p:sp>
      <p:cxnSp>
        <p:nvCxnSpPr>
          <p:cNvPr id="17" name="Elbow Connector 16"/>
          <p:cNvCxnSpPr>
            <a:cxnSpLocks/>
            <a:stCxn id="16" idx="1"/>
          </p:cNvCxnSpPr>
          <p:nvPr/>
        </p:nvCxnSpPr>
        <p:spPr bwMode="auto">
          <a:xfrm rot="10800000" flipH="1" flipV="1">
            <a:off x="5276182" y="2208944"/>
            <a:ext cx="743617" cy="417835"/>
          </a:xfrm>
          <a:prstGeom prst="bentConnector3">
            <a:avLst>
              <a:gd name="adj1" fmla="val 32608"/>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8"/>
          <p:cNvCxnSpPr>
            <a:cxnSpLocks/>
          </p:cNvCxnSpPr>
          <p:nvPr/>
        </p:nvCxnSpPr>
        <p:spPr bwMode="auto">
          <a:xfrm rot="10800000" flipH="1">
            <a:off x="5329238" y="2419350"/>
            <a:ext cx="461962" cy="1294210"/>
          </a:xfrm>
          <a:prstGeom prst="bentConnector4">
            <a:avLst>
              <a:gd name="adj1" fmla="val 100410"/>
              <a:gd name="adj2" fmla="val 88224"/>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9" name="Right Brace 18"/>
          <p:cNvSpPr/>
          <p:nvPr/>
        </p:nvSpPr>
        <p:spPr bwMode="auto">
          <a:xfrm>
            <a:off x="5185173" y="2724150"/>
            <a:ext cx="144065" cy="1978819"/>
          </a:xfrm>
          <a:prstGeom prst="rightBrace">
            <a:avLst>
              <a:gd name="adj1" fmla="val 34471"/>
              <a:gd name="adj2" fmla="val 50000"/>
            </a:avLst>
          </a:prstGeom>
          <a:ln w="1905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dirty="0"/>
          </a:p>
        </p:txBody>
      </p:sp>
      <p:graphicFrame>
        <p:nvGraphicFramePr>
          <p:cNvPr id="10" name="Table 9"/>
          <p:cNvGraphicFramePr>
            <a:graphicFrameLocks noGrp="1"/>
          </p:cNvGraphicFramePr>
          <p:nvPr/>
        </p:nvGraphicFramePr>
        <p:xfrm>
          <a:off x="1460756" y="2724150"/>
          <a:ext cx="3650456" cy="1989677"/>
        </p:xfrm>
        <a:graphic>
          <a:graphicData uri="http://schemas.openxmlformats.org/drawingml/2006/table">
            <a:tbl>
              <a:tblPr firstRow="1" firstCol="1" bandRow="1"/>
              <a:tblGrid>
                <a:gridCol w="276225">
                  <a:extLst>
                    <a:ext uri="{9D8B030D-6E8A-4147-A177-3AD203B41FA5}">
                      <a16:colId xmlns:a16="http://schemas.microsoft.com/office/drawing/2014/main" val="20000"/>
                    </a:ext>
                  </a:extLst>
                </a:gridCol>
                <a:gridCol w="606266">
                  <a:extLst>
                    <a:ext uri="{9D8B030D-6E8A-4147-A177-3AD203B41FA5}">
                      <a16:colId xmlns:a16="http://schemas.microsoft.com/office/drawing/2014/main" val="20001"/>
                    </a:ext>
                  </a:extLst>
                </a:gridCol>
                <a:gridCol w="2767965">
                  <a:extLst>
                    <a:ext uri="{9D8B030D-6E8A-4147-A177-3AD203B41FA5}">
                      <a16:colId xmlns:a16="http://schemas.microsoft.com/office/drawing/2014/main" val="20002"/>
                    </a:ext>
                  </a:extLst>
                </a:gridCol>
              </a:tblGrid>
              <a:tr h="250031">
                <a:tc>
                  <a:txBody>
                    <a:bodyPr/>
                    <a:lstStyle/>
                    <a:p>
                      <a:pPr marL="0" marR="0" algn="ctr">
                        <a:lnSpc>
                          <a:spcPct val="115000"/>
                        </a:lnSpc>
                        <a:spcBef>
                          <a:spcPts val="0"/>
                        </a:spcBef>
                        <a:spcAft>
                          <a:spcPts val="0"/>
                        </a:spcAft>
                      </a:pPr>
                      <a:r>
                        <a:rPr lang="en-US" sz="600" b="1" dirty="0">
                          <a:effectLst/>
                          <a:latin typeface="Arial"/>
                          <a:ea typeface="Times New Roman"/>
                        </a:rPr>
                        <a:t>Pts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Severity of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Description of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000"/>
                  </a:ext>
                </a:extLst>
              </a:tr>
              <a:tr h="96632">
                <a:tc gridSpan="2">
                  <a:txBody>
                    <a:bodyPr/>
                    <a:lstStyle/>
                    <a:p>
                      <a:pPr marL="0" marR="0">
                        <a:lnSpc>
                          <a:spcPct val="115000"/>
                        </a:lnSpc>
                        <a:spcBef>
                          <a:spcPts val="0"/>
                        </a:spcBef>
                        <a:spcAft>
                          <a:spcPts val="0"/>
                        </a:spcAft>
                      </a:pPr>
                      <a:r>
                        <a:rPr lang="en-US" sz="600" b="1">
                          <a:effectLst/>
                          <a:latin typeface="Arial"/>
                          <a:ea typeface="Times New Roman"/>
                        </a:rPr>
                        <a:t>Cost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a:txBody>
                    <a:bodyPr/>
                    <a:lstStyle/>
                    <a:p>
                      <a:pPr marL="0" marR="0">
                        <a:lnSpc>
                          <a:spcPct val="115000"/>
                        </a:lnSpc>
                        <a:spcBef>
                          <a:spcPts val="0"/>
                        </a:spcBef>
                        <a:spcAft>
                          <a:spcPts val="0"/>
                        </a:spcAft>
                      </a:pPr>
                      <a:r>
                        <a:rPr lang="en-US" sz="600">
                          <a:effectLst/>
                          <a:latin typeface="Arial"/>
                          <a:ea typeface="Times New Roman"/>
                        </a:rPr>
                        <a:t> </a:t>
                      </a:r>
                      <a:endParaRPr lang="en-US" sz="800">
                        <a:effectLst/>
                        <a:latin typeface="Times New Roman"/>
                        <a:ea typeface="Times New Roman"/>
                      </a:endParaRPr>
                    </a:p>
                  </a:txBody>
                  <a:tcPr marL="51435" marR="51435" marT="0" marB="0" anchor="ctr">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Insignificant</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cost of &lt; $30K, recoverable with project contingency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cost of $30k - $200K, recoverable with project contingency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Moderate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cost of 200k - $1.5M, with significant impact on contingency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baseline cost of $1.5M - $10M, with re-baseline required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baseline cost of &gt;$10M, with project in jeopardy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96632">
                <a:tc gridSpan="2">
                  <a:txBody>
                    <a:bodyPr/>
                    <a:lstStyle/>
                    <a:p>
                      <a:pPr marL="0" marR="0">
                        <a:lnSpc>
                          <a:spcPct val="115000"/>
                        </a:lnSpc>
                        <a:spcBef>
                          <a:spcPts val="0"/>
                        </a:spcBef>
                        <a:spcAft>
                          <a:spcPts val="0"/>
                        </a:spcAft>
                      </a:pPr>
                      <a:r>
                        <a:rPr lang="en-US" sz="600" b="1">
                          <a:effectLst/>
                          <a:latin typeface="Arial"/>
                          <a:ea typeface="Times New Roman"/>
                        </a:rPr>
                        <a:t>Schedule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a:txBody>
                    <a:bodyPr/>
                    <a:lstStyle/>
                    <a:p>
                      <a:pPr marL="0" marR="0">
                        <a:lnSpc>
                          <a:spcPct val="115000"/>
                        </a:lnSpc>
                        <a:spcBef>
                          <a:spcPts val="0"/>
                        </a:spcBef>
                        <a:spcAft>
                          <a:spcPts val="0"/>
                        </a:spcAft>
                      </a:pPr>
                      <a:r>
                        <a:rPr lang="en-US" sz="600">
                          <a:effectLst/>
                          <a:latin typeface="Arial"/>
                          <a:ea typeface="Times New Roman"/>
                        </a:rPr>
                        <a:t> </a:t>
                      </a:r>
                      <a:endParaRPr lang="en-US" sz="800">
                        <a:effectLst/>
                        <a:latin typeface="Times New Roman"/>
                        <a:ea typeface="Times New Roman"/>
                      </a:endParaRPr>
                    </a:p>
                  </a:txBody>
                  <a:tcPr marL="51435" marR="5143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7"/>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Insignificant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Degradation of schedule margin to project critical path by &lt; 2 wks</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Degradation of schedule margin to project critical path by 2 wks to 1.5 months</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Moderate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1.5 to 3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3 to 6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&gt; 6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96632">
                <a:tc gridSpan="3">
                  <a:txBody>
                    <a:bodyPr/>
                    <a:lstStyle/>
                    <a:p>
                      <a:pPr marL="0" marR="0">
                        <a:lnSpc>
                          <a:spcPct val="115000"/>
                        </a:lnSpc>
                        <a:spcBef>
                          <a:spcPts val="0"/>
                        </a:spcBef>
                        <a:spcAft>
                          <a:spcPts val="0"/>
                        </a:spcAft>
                      </a:pPr>
                      <a:r>
                        <a:rPr lang="en-US" sz="600" b="1">
                          <a:effectLst/>
                          <a:latin typeface="Arial"/>
                          <a:ea typeface="Times New Roman"/>
                        </a:rPr>
                        <a:t>Performance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Insignificant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No effect on ability to meet requirements; minor design changes needed</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Minor excursion from subsystem requirement, but compensated elsewhere </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Moderate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Level 2 and/or SRD design specification exceeded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Level 1 and/or SRD minimum specification exceeded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Unable to achieve any of the primary science missions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bl>
          </a:graphicData>
        </a:graphic>
      </p:graphicFrame>
      <p:graphicFrame>
        <p:nvGraphicFramePr>
          <p:cNvPr id="11" name="Table 10"/>
          <p:cNvGraphicFramePr>
            <a:graphicFrameLocks noGrp="1"/>
          </p:cNvGraphicFramePr>
          <p:nvPr/>
        </p:nvGraphicFramePr>
        <p:xfrm>
          <a:off x="1460755" y="1855262"/>
          <a:ext cx="3650457" cy="733266"/>
        </p:xfrm>
        <a:graphic>
          <a:graphicData uri="http://schemas.openxmlformats.org/drawingml/2006/table">
            <a:tbl>
              <a:tblPr firstRow="1" firstCol="1" bandRow="1"/>
              <a:tblGrid>
                <a:gridCol w="247022">
                  <a:extLst>
                    <a:ext uri="{9D8B030D-6E8A-4147-A177-3AD203B41FA5}">
                      <a16:colId xmlns:a16="http://schemas.microsoft.com/office/drawing/2014/main" val="20000"/>
                    </a:ext>
                  </a:extLst>
                </a:gridCol>
                <a:gridCol w="660235">
                  <a:extLst>
                    <a:ext uri="{9D8B030D-6E8A-4147-A177-3AD203B41FA5}">
                      <a16:colId xmlns:a16="http://schemas.microsoft.com/office/drawing/2014/main" val="20001"/>
                    </a:ext>
                  </a:extLst>
                </a:gridCol>
                <a:gridCol w="600075">
                  <a:extLst>
                    <a:ext uri="{9D8B030D-6E8A-4147-A177-3AD203B41FA5}">
                      <a16:colId xmlns:a16="http://schemas.microsoft.com/office/drawing/2014/main" val="20002"/>
                    </a:ext>
                  </a:extLst>
                </a:gridCol>
                <a:gridCol w="2143125">
                  <a:extLst>
                    <a:ext uri="{9D8B030D-6E8A-4147-A177-3AD203B41FA5}">
                      <a16:colId xmlns:a16="http://schemas.microsoft.com/office/drawing/2014/main" val="20003"/>
                    </a:ext>
                  </a:extLst>
                </a:gridCol>
              </a:tblGrid>
              <a:tr h="250031">
                <a:tc>
                  <a:txBody>
                    <a:bodyPr/>
                    <a:lstStyle/>
                    <a:p>
                      <a:pPr marL="0" marR="0" algn="ctr">
                        <a:lnSpc>
                          <a:spcPct val="115000"/>
                        </a:lnSpc>
                        <a:spcBef>
                          <a:spcPts val="0"/>
                        </a:spcBef>
                        <a:spcAft>
                          <a:spcPts val="0"/>
                        </a:spcAft>
                      </a:pPr>
                      <a:r>
                        <a:rPr lang="en-US" sz="600" b="1" dirty="0">
                          <a:effectLst/>
                          <a:latin typeface="Arial"/>
                          <a:ea typeface="Times New Roman"/>
                        </a:rPr>
                        <a:t>Pts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Likelihood of Occurrence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Approximate Probability</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dirty="0">
                          <a:effectLst/>
                          <a:latin typeface="Arial"/>
                          <a:ea typeface="Times New Roman"/>
                        </a:rPr>
                        <a:t>Description of Probability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000"/>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Rare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&lt;1%</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Likelihood of occurrence is not credible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2</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Unlikely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1-5%</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Not reasonably expected to occur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Possible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5-25%</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Possible, or difficult to assess the chance of occurrence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Likely</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25-67%</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Very likely that an adverse event will occur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Highly Probable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&gt;67%</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High probability that an adverse event will come to pass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13" name="Rectangle 12"/>
          <p:cNvSpPr/>
          <p:nvPr/>
        </p:nvSpPr>
        <p:spPr>
          <a:xfrm>
            <a:off x="1401749" y="1689742"/>
            <a:ext cx="1213794" cy="196208"/>
          </a:xfrm>
          <a:prstGeom prst="rect">
            <a:avLst/>
          </a:prstGeom>
        </p:spPr>
        <p:txBody>
          <a:bodyPr wrap="none">
            <a:spAutoFit/>
          </a:bodyPr>
          <a:lstStyle/>
          <a:p>
            <a:r>
              <a:rPr lang="en-US" sz="675" b="1" dirty="0"/>
              <a:t>Definition of Risk Probability</a:t>
            </a:r>
          </a:p>
        </p:txBody>
      </p:sp>
      <p:sp>
        <p:nvSpPr>
          <p:cNvPr id="14" name="Rectangle 13"/>
          <p:cNvSpPr/>
          <p:nvPr/>
        </p:nvSpPr>
        <p:spPr>
          <a:xfrm>
            <a:off x="1395024" y="2571750"/>
            <a:ext cx="1069524" cy="196208"/>
          </a:xfrm>
          <a:prstGeom prst="rect">
            <a:avLst/>
          </a:prstGeom>
        </p:spPr>
        <p:txBody>
          <a:bodyPr wrap="none">
            <a:spAutoFit/>
          </a:bodyPr>
          <a:lstStyle/>
          <a:p>
            <a:r>
              <a:rPr lang="en-US" sz="675" b="1" dirty="0"/>
              <a:t>Definition of Risk Impact</a:t>
            </a:r>
            <a:endParaRPr lang="en-US" sz="675" b="1" i="1" dirty="0"/>
          </a:p>
        </p:txBody>
      </p:sp>
      <p:graphicFrame>
        <p:nvGraphicFramePr>
          <p:cNvPr id="15" name="Table 14">
            <a:extLst>
              <a:ext uri="{FF2B5EF4-FFF2-40B4-BE49-F238E27FC236}">
                <a16:creationId xmlns:a16="http://schemas.microsoft.com/office/drawing/2014/main" id="{6093D49A-F57E-4385-8C4F-F8A7B600341F}"/>
              </a:ext>
            </a:extLst>
          </p:cNvPr>
          <p:cNvGraphicFramePr>
            <a:graphicFrameLocks noGrp="1"/>
          </p:cNvGraphicFramePr>
          <p:nvPr/>
        </p:nvGraphicFramePr>
        <p:xfrm>
          <a:off x="762000" y="2964923"/>
          <a:ext cx="4926629" cy="615552"/>
        </p:xfrm>
        <a:graphic>
          <a:graphicData uri="http://schemas.openxmlformats.org/drawingml/2006/table">
            <a:tbl>
              <a:tblPr firstRow="1" firstCol="1" bandRow="1"/>
              <a:tblGrid>
                <a:gridCol w="372792">
                  <a:extLst>
                    <a:ext uri="{9D8B030D-6E8A-4147-A177-3AD203B41FA5}">
                      <a16:colId xmlns:a16="http://schemas.microsoft.com/office/drawing/2014/main" val="20000"/>
                    </a:ext>
                  </a:extLst>
                </a:gridCol>
                <a:gridCol w="818212">
                  <a:extLst>
                    <a:ext uri="{9D8B030D-6E8A-4147-A177-3AD203B41FA5}">
                      <a16:colId xmlns:a16="http://schemas.microsoft.com/office/drawing/2014/main" val="20001"/>
                    </a:ext>
                  </a:extLst>
                </a:gridCol>
                <a:gridCol w="3735625">
                  <a:extLst>
                    <a:ext uri="{9D8B030D-6E8A-4147-A177-3AD203B41FA5}">
                      <a16:colId xmlns:a16="http://schemas.microsoft.com/office/drawing/2014/main" val="20002"/>
                    </a:ext>
                  </a:extLst>
                </a:gridCol>
              </a:tblGrid>
              <a:tr h="205184">
                <a:tc>
                  <a:txBody>
                    <a:bodyPr/>
                    <a:lstStyle/>
                    <a:p>
                      <a:pPr marL="0" marR="0" algn="ctr">
                        <a:lnSpc>
                          <a:spcPct val="115000"/>
                        </a:lnSpc>
                        <a:spcBef>
                          <a:spcPts val="0"/>
                        </a:spcBef>
                        <a:spcAft>
                          <a:spcPts val="0"/>
                        </a:spcAft>
                      </a:pPr>
                      <a:r>
                        <a:rPr lang="en-US" sz="900" b="1" dirty="0">
                          <a:effectLst/>
                          <a:latin typeface="Arial"/>
                          <a:ea typeface="Times New Roman"/>
                        </a:rPr>
                        <a:t>1</a:t>
                      </a:r>
                      <a:endParaRPr lang="en-US" sz="1200" dirty="0">
                        <a:effectLst/>
                        <a:latin typeface="Times New Roman"/>
                        <a:ea typeface="Times New Roman"/>
                      </a:endParaRPr>
                    </a:p>
                  </a:txBody>
                  <a:tcPr marL="51435" marR="51435" marT="0" marB="0" anchor="ctr">
                    <a:lnL w="57150"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sng" algn="ctr">
                      <a:solidFill>
                        <a:srgbClr val="00B05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900" dirty="0">
                          <a:effectLst/>
                          <a:latin typeface="Arial"/>
                          <a:ea typeface="Times New Roman"/>
                        </a:rPr>
                        <a:t>Insignificant</a:t>
                      </a:r>
                      <a:endParaRPr lang="en-US" sz="12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sng" algn="ctr">
                      <a:solidFill>
                        <a:srgbClr val="00B05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dirty="0">
                          <a:effectLst/>
                          <a:latin typeface="Arial"/>
                          <a:ea typeface="Times New Roman"/>
                        </a:rPr>
                        <a:t>Overrun of cost of &lt; $30K, recoverable with project contingency</a:t>
                      </a:r>
                      <a:endParaRPr lang="en-US" sz="12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5184">
                <a:tc>
                  <a:txBody>
                    <a:bodyPr/>
                    <a:lstStyle/>
                    <a:p>
                      <a:pPr marL="0" marR="0" algn="ctr">
                        <a:lnSpc>
                          <a:spcPct val="115000"/>
                        </a:lnSpc>
                        <a:spcBef>
                          <a:spcPts val="0"/>
                        </a:spcBef>
                        <a:spcAft>
                          <a:spcPts val="0"/>
                        </a:spcAft>
                      </a:pPr>
                      <a:r>
                        <a:rPr lang="en-US" sz="900" b="1" dirty="0">
                          <a:effectLst/>
                          <a:latin typeface="Arial"/>
                          <a:ea typeface="Times New Roman"/>
                        </a:rPr>
                        <a:t>2</a:t>
                      </a:r>
                      <a:endParaRPr lang="en-US" sz="1200" dirty="0">
                        <a:effectLst/>
                        <a:latin typeface="Times New Roman"/>
                        <a:ea typeface="Times New Roman"/>
                      </a:endParaRPr>
                    </a:p>
                  </a:txBody>
                  <a:tcPr marL="51435" marR="51435" marT="0" marB="0" anchor="ctr">
                    <a:lnL w="57150"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900" dirty="0">
                          <a:effectLst/>
                          <a:latin typeface="Arial"/>
                          <a:ea typeface="Times New Roman"/>
                        </a:rPr>
                        <a:t>Minor</a:t>
                      </a:r>
                      <a:endParaRPr lang="en-US" sz="12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dirty="0">
                          <a:effectLst/>
                          <a:latin typeface="Arial"/>
                          <a:ea typeface="Times New Roman"/>
                        </a:rPr>
                        <a:t>Overrun of cost of $30k - $200K, recoverable with project contingency</a:t>
                      </a:r>
                      <a:endParaRPr lang="en-US" sz="12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57150"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05184">
                <a:tc>
                  <a:txBody>
                    <a:bodyPr/>
                    <a:lstStyle/>
                    <a:p>
                      <a:pPr marL="0" marR="0" algn="ctr">
                        <a:lnSpc>
                          <a:spcPct val="115000"/>
                        </a:lnSpc>
                        <a:spcBef>
                          <a:spcPts val="0"/>
                        </a:spcBef>
                        <a:spcAft>
                          <a:spcPts val="0"/>
                        </a:spcAft>
                      </a:pPr>
                      <a:r>
                        <a:rPr lang="en-US" sz="900" b="1" dirty="0">
                          <a:effectLst/>
                          <a:latin typeface="Arial"/>
                          <a:ea typeface="Times New Roman"/>
                        </a:rPr>
                        <a:t>3</a:t>
                      </a:r>
                      <a:endParaRPr lang="en-US" sz="1200" dirty="0">
                        <a:effectLst/>
                        <a:latin typeface="Times New Roman"/>
                        <a:ea typeface="Times New Roman"/>
                      </a:endParaRPr>
                    </a:p>
                  </a:txBody>
                  <a:tcPr marL="51435" marR="51435" marT="0" marB="0" anchor="ctr">
                    <a:lnL w="57150"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sng" algn="ctr">
                      <a:solidFill>
                        <a:srgbClr val="00B05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900" dirty="0">
                          <a:effectLst/>
                          <a:latin typeface="Arial"/>
                          <a:ea typeface="Times New Roman"/>
                        </a:rPr>
                        <a:t>Moderate</a:t>
                      </a:r>
                      <a:endParaRPr lang="en-US" sz="12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sng" algn="ctr">
                      <a:solidFill>
                        <a:srgbClr val="00B05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dirty="0">
                          <a:effectLst/>
                          <a:latin typeface="Arial"/>
                          <a:ea typeface="Times New Roman"/>
                        </a:rPr>
                        <a:t>Overrun of cost of 200k - $1.5M, with significant impact on contingency</a:t>
                      </a:r>
                      <a:endParaRPr lang="en-US" sz="12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57150"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sng" algn="ctr">
                      <a:solidFill>
                        <a:srgbClr val="00B05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3383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265" y="134564"/>
            <a:ext cx="6934200" cy="417910"/>
          </a:xfrm>
        </p:spPr>
        <p:txBody>
          <a:bodyPr/>
          <a:lstStyle/>
          <a:p>
            <a:pPr>
              <a:defRPr/>
            </a:pPr>
            <a:r>
              <a:rPr lang="en-US" sz="2200" dirty="0">
                <a:ea typeface="ＭＳ Ｐゴシック" charset="-128"/>
              </a:rPr>
              <a:t>Definition of Risk and Risk Analysis for normalization</a:t>
            </a:r>
          </a:p>
        </p:txBody>
      </p:sp>
      <p:sp>
        <p:nvSpPr>
          <p:cNvPr id="7171" name="Content Placeholder 11"/>
          <p:cNvSpPr>
            <a:spLocks noGrp="1"/>
          </p:cNvSpPr>
          <p:nvPr>
            <p:ph sz="quarter" idx="10"/>
          </p:nvPr>
        </p:nvSpPr>
        <p:spPr>
          <a:xfrm>
            <a:off x="457200" y="685800"/>
            <a:ext cx="8534400" cy="3943350"/>
          </a:xfrm>
        </p:spPr>
        <p:txBody>
          <a:bodyPr>
            <a:normAutofit/>
          </a:bodyPr>
          <a:lstStyle/>
          <a:p>
            <a:r>
              <a:rPr lang="en-US" sz="1400" dirty="0">
                <a:ea typeface="MS PGothic" pitchFamily="34" charset="-128"/>
              </a:rPr>
              <a:t>Risk can be defined as an undesirable event during project execution that negatively affects program goals for performance, cost or schedule.</a:t>
            </a:r>
          </a:p>
          <a:p>
            <a:r>
              <a:rPr lang="en-US" sz="1400" dirty="0">
                <a:ea typeface="MS PGothic" pitchFamily="34" charset="-128"/>
              </a:rPr>
              <a:t>Risk management is the </a:t>
            </a:r>
            <a:r>
              <a:rPr lang="en-US" sz="1400" i="1" u="sng" dirty="0">
                <a:ea typeface="MS PGothic" pitchFamily="34" charset="-128"/>
              </a:rPr>
              <a:t>ongoing process</a:t>
            </a:r>
            <a:r>
              <a:rPr lang="en-US" sz="1400" i="1" dirty="0">
                <a:ea typeface="MS PGothic" pitchFamily="34" charset="-128"/>
              </a:rPr>
              <a:t> </a:t>
            </a:r>
            <a:r>
              <a:rPr lang="en-US" sz="1400" dirty="0">
                <a:ea typeface="MS PGothic" pitchFamily="34" charset="-128"/>
              </a:rPr>
              <a:t>of </a:t>
            </a:r>
            <a:r>
              <a:rPr lang="en-US" sz="1400" i="1" u="sng" dirty="0">
                <a:ea typeface="MS PGothic" pitchFamily="34" charset="-128"/>
              </a:rPr>
              <a:t>comprehensively assessing</a:t>
            </a:r>
            <a:r>
              <a:rPr lang="en-US" sz="1400" i="1" dirty="0">
                <a:ea typeface="MS PGothic" pitchFamily="34" charset="-128"/>
              </a:rPr>
              <a:t> </a:t>
            </a:r>
            <a:r>
              <a:rPr lang="en-US" sz="1400" dirty="0">
                <a:ea typeface="MS PGothic" pitchFamily="34" charset="-128"/>
              </a:rPr>
              <a:t>project risks.</a:t>
            </a:r>
          </a:p>
          <a:p>
            <a:r>
              <a:rPr lang="en-US" sz="1400" dirty="0">
                <a:ea typeface="MS PGothic" pitchFamily="34" charset="-128"/>
              </a:rPr>
              <a:t>Camera Risk Management Plan (LCA-29-A) defines the methodology to manage our risks</a:t>
            </a:r>
          </a:p>
          <a:p>
            <a:endParaRPr lang="en-US" sz="3600" dirty="0">
              <a:ea typeface="MS PGothic" pitchFamily="34" charset="-128"/>
            </a:endParaRPr>
          </a:p>
        </p:txBody>
      </p:sp>
      <p:pic>
        <p:nvPicPr>
          <p:cNvPr id="7174"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61341" y="1785980"/>
            <a:ext cx="1958124" cy="89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9"/>
          <p:cNvSpPr>
            <a:spLocks noChangeArrowheads="1"/>
          </p:cNvSpPr>
          <p:nvPr/>
        </p:nvSpPr>
        <p:spPr bwMode="auto">
          <a:xfrm>
            <a:off x="5979319" y="2964924"/>
            <a:ext cx="195812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
            <a:r>
              <a:rPr lang="en-US" sz="900" b="1" dirty="0">
                <a:sym typeface="Wingdings" pitchFamily="2" charset="2"/>
              </a:rPr>
              <a:t>Quasi-quantitative process to assign objective values to probability of occurrence and impact of occurrence aspects of risk.</a:t>
            </a:r>
          </a:p>
          <a:p>
            <a:pPr fontAlgn="b"/>
            <a:endParaRPr lang="en-US" sz="900" b="1" dirty="0">
              <a:sym typeface="Wingdings" pitchFamily="2" charset="2"/>
            </a:endParaRPr>
          </a:p>
          <a:p>
            <a:pPr fontAlgn="b">
              <a:buFont typeface="Wingdings" pitchFamily="2" charset="2"/>
              <a:buChar char="à"/>
            </a:pPr>
            <a:r>
              <a:rPr lang="en-US" sz="900" b="1" dirty="0"/>
              <a:t>Total Impact:</a:t>
            </a:r>
          </a:p>
          <a:p>
            <a:pPr fontAlgn="b"/>
            <a:r>
              <a:rPr lang="en-US" sz="900" b="1" dirty="0"/>
              <a:t>(0.50*Cost Impact) +(0.33*Schedule Impact) +  (0.33*Performance Impact)</a:t>
            </a:r>
          </a:p>
          <a:p>
            <a:pPr fontAlgn="b"/>
            <a:endParaRPr lang="en-US" sz="900" b="1" dirty="0"/>
          </a:p>
          <a:p>
            <a:pPr fontAlgn="b"/>
            <a:r>
              <a:rPr lang="en-US" sz="900" b="1" dirty="0">
                <a:sym typeface="Wingdings" pitchFamily="2" charset="2"/>
              </a:rPr>
              <a:t></a:t>
            </a:r>
            <a:r>
              <a:rPr lang="en-US" sz="900" b="1" dirty="0"/>
              <a:t>Risk Score:</a:t>
            </a:r>
          </a:p>
          <a:p>
            <a:pPr fontAlgn="b"/>
            <a:r>
              <a:rPr lang="en-US" sz="900" b="1" dirty="0"/>
              <a:t>Risk Probability * Total Impact</a:t>
            </a:r>
          </a:p>
        </p:txBody>
      </p:sp>
      <p:sp>
        <p:nvSpPr>
          <p:cNvPr id="16" name="Right Brace 15"/>
          <p:cNvSpPr/>
          <p:nvPr/>
        </p:nvSpPr>
        <p:spPr bwMode="auto">
          <a:xfrm>
            <a:off x="5170218" y="1901168"/>
            <a:ext cx="105965" cy="615553"/>
          </a:xfrm>
          <a:prstGeom prst="rightBrace">
            <a:avLst>
              <a:gd name="adj1" fmla="val 34471"/>
              <a:gd name="adj2" fmla="val 50000"/>
            </a:avLst>
          </a:prstGeom>
          <a:ln w="1905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dirty="0"/>
          </a:p>
        </p:txBody>
      </p:sp>
      <p:cxnSp>
        <p:nvCxnSpPr>
          <p:cNvPr id="17" name="Elbow Connector 16"/>
          <p:cNvCxnSpPr>
            <a:cxnSpLocks/>
            <a:stCxn id="16" idx="1"/>
          </p:cNvCxnSpPr>
          <p:nvPr/>
        </p:nvCxnSpPr>
        <p:spPr bwMode="auto">
          <a:xfrm rot="10800000" flipH="1" flipV="1">
            <a:off x="5276182" y="2208944"/>
            <a:ext cx="743617" cy="417835"/>
          </a:xfrm>
          <a:prstGeom prst="bentConnector3">
            <a:avLst>
              <a:gd name="adj1" fmla="val 32608"/>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8"/>
          <p:cNvCxnSpPr>
            <a:cxnSpLocks/>
          </p:cNvCxnSpPr>
          <p:nvPr/>
        </p:nvCxnSpPr>
        <p:spPr bwMode="auto">
          <a:xfrm rot="10800000" flipH="1">
            <a:off x="5329238" y="2419350"/>
            <a:ext cx="461962" cy="1294210"/>
          </a:xfrm>
          <a:prstGeom prst="bentConnector4">
            <a:avLst>
              <a:gd name="adj1" fmla="val 100410"/>
              <a:gd name="adj2" fmla="val 88224"/>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9" name="Right Brace 18"/>
          <p:cNvSpPr/>
          <p:nvPr/>
        </p:nvSpPr>
        <p:spPr bwMode="auto">
          <a:xfrm>
            <a:off x="5185173" y="2724150"/>
            <a:ext cx="144065" cy="1978819"/>
          </a:xfrm>
          <a:prstGeom prst="rightBrace">
            <a:avLst>
              <a:gd name="adj1" fmla="val 34471"/>
              <a:gd name="adj2" fmla="val 50000"/>
            </a:avLst>
          </a:prstGeom>
          <a:ln w="1905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dirty="0"/>
          </a:p>
        </p:txBody>
      </p:sp>
      <p:graphicFrame>
        <p:nvGraphicFramePr>
          <p:cNvPr id="10" name="Table 9"/>
          <p:cNvGraphicFramePr>
            <a:graphicFrameLocks noGrp="1"/>
          </p:cNvGraphicFramePr>
          <p:nvPr/>
        </p:nvGraphicFramePr>
        <p:xfrm>
          <a:off x="1460756" y="2724150"/>
          <a:ext cx="3650456" cy="1989677"/>
        </p:xfrm>
        <a:graphic>
          <a:graphicData uri="http://schemas.openxmlformats.org/drawingml/2006/table">
            <a:tbl>
              <a:tblPr firstRow="1" firstCol="1" bandRow="1"/>
              <a:tblGrid>
                <a:gridCol w="276225">
                  <a:extLst>
                    <a:ext uri="{9D8B030D-6E8A-4147-A177-3AD203B41FA5}">
                      <a16:colId xmlns:a16="http://schemas.microsoft.com/office/drawing/2014/main" val="20000"/>
                    </a:ext>
                  </a:extLst>
                </a:gridCol>
                <a:gridCol w="606266">
                  <a:extLst>
                    <a:ext uri="{9D8B030D-6E8A-4147-A177-3AD203B41FA5}">
                      <a16:colId xmlns:a16="http://schemas.microsoft.com/office/drawing/2014/main" val="20001"/>
                    </a:ext>
                  </a:extLst>
                </a:gridCol>
                <a:gridCol w="2767965">
                  <a:extLst>
                    <a:ext uri="{9D8B030D-6E8A-4147-A177-3AD203B41FA5}">
                      <a16:colId xmlns:a16="http://schemas.microsoft.com/office/drawing/2014/main" val="20002"/>
                    </a:ext>
                  </a:extLst>
                </a:gridCol>
              </a:tblGrid>
              <a:tr h="250031">
                <a:tc>
                  <a:txBody>
                    <a:bodyPr/>
                    <a:lstStyle/>
                    <a:p>
                      <a:pPr marL="0" marR="0" algn="ctr">
                        <a:lnSpc>
                          <a:spcPct val="115000"/>
                        </a:lnSpc>
                        <a:spcBef>
                          <a:spcPts val="0"/>
                        </a:spcBef>
                        <a:spcAft>
                          <a:spcPts val="0"/>
                        </a:spcAft>
                      </a:pPr>
                      <a:r>
                        <a:rPr lang="en-US" sz="600" b="1" dirty="0">
                          <a:effectLst/>
                          <a:latin typeface="Arial"/>
                          <a:ea typeface="Times New Roman"/>
                        </a:rPr>
                        <a:t>Pts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Severity of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Description of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000"/>
                  </a:ext>
                </a:extLst>
              </a:tr>
              <a:tr h="96632">
                <a:tc gridSpan="2">
                  <a:txBody>
                    <a:bodyPr/>
                    <a:lstStyle/>
                    <a:p>
                      <a:pPr marL="0" marR="0">
                        <a:lnSpc>
                          <a:spcPct val="115000"/>
                        </a:lnSpc>
                        <a:spcBef>
                          <a:spcPts val="0"/>
                        </a:spcBef>
                        <a:spcAft>
                          <a:spcPts val="0"/>
                        </a:spcAft>
                      </a:pPr>
                      <a:r>
                        <a:rPr lang="en-US" sz="600" b="1">
                          <a:effectLst/>
                          <a:latin typeface="Arial"/>
                          <a:ea typeface="Times New Roman"/>
                        </a:rPr>
                        <a:t>Cost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a:txBody>
                    <a:bodyPr/>
                    <a:lstStyle/>
                    <a:p>
                      <a:pPr marL="0" marR="0">
                        <a:lnSpc>
                          <a:spcPct val="115000"/>
                        </a:lnSpc>
                        <a:spcBef>
                          <a:spcPts val="0"/>
                        </a:spcBef>
                        <a:spcAft>
                          <a:spcPts val="0"/>
                        </a:spcAft>
                      </a:pPr>
                      <a:r>
                        <a:rPr lang="en-US" sz="600">
                          <a:effectLst/>
                          <a:latin typeface="Arial"/>
                          <a:ea typeface="Times New Roman"/>
                        </a:rPr>
                        <a:t> </a:t>
                      </a:r>
                      <a:endParaRPr lang="en-US" sz="800">
                        <a:effectLst/>
                        <a:latin typeface="Times New Roman"/>
                        <a:ea typeface="Times New Roman"/>
                      </a:endParaRPr>
                    </a:p>
                  </a:txBody>
                  <a:tcPr marL="51435" marR="51435" marT="0" marB="0" anchor="ctr">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Insignificant</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cost of &lt; $30K, recoverable with project contingency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cost of $30k - $200K, recoverable with project contingency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Moderate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cost of 200k - $1.5M, with significant impact on contingency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baseline cost of $1.5M - $10M, with re-baseline required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baseline cost of &gt;$10M, with project in jeopardy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96632">
                <a:tc gridSpan="2">
                  <a:txBody>
                    <a:bodyPr/>
                    <a:lstStyle/>
                    <a:p>
                      <a:pPr marL="0" marR="0">
                        <a:lnSpc>
                          <a:spcPct val="115000"/>
                        </a:lnSpc>
                        <a:spcBef>
                          <a:spcPts val="0"/>
                        </a:spcBef>
                        <a:spcAft>
                          <a:spcPts val="0"/>
                        </a:spcAft>
                      </a:pPr>
                      <a:r>
                        <a:rPr lang="en-US" sz="600" b="1">
                          <a:effectLst/>
                          <a:latin typeface="Arial"/>
                          <a:ea typeface="Times New Roman"/>
                        </a:rPr>
                        <a:t>Schedule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a:txBody>
                    <a:bodyPr/>
                    <a:lstStyle/>
                    <a:p>
                      <a:pPr marL="0" marR="0">
                        <a:lnSpc>
                          <a:spcPct val="115000"/>
                        </a:lnSpc>
                        <a:spcBef>
                          <a:spcPts val="0"/>
                        </a:spcBef>
                        <a:spcAft>
                          <a:spcPts val="0"/>
                        </a:spcAft>
                      </a:pPr>
                      <a:r>
                        <a:rPr lang="en-US" sz="600">
                          <a:effectLst/>
                          <a:latin typeface="Arial"/>
                          <a:ea typeface="Times New Roman"/>
                        </a:rPr>
                        <a:t> </a:t>
                      </a:r>
                      <a:endParaRPr lang="en-US" sz="800">
                        <a:effectLst/>
                        <a:latin typeface="Times New Roman"/>
                        <a:ea typeface="Times New Roman"/>
                      </a:endParaRPr>
                    </a:p>
                  </a:txBody>
                  <a:tcPr marL="51435" marR="5143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7"/>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Insignificant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Degradation of schedule margin to project critical path by &lt; 2 wks</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Degradation of schedule margin to project critical path by 2 wks to 1.5 months</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Moderate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1.5 to 3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3 to 6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&gt; 6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96632">
                <a:tc gridSpan="3">
                  <a:txBody>
                    <a:bodyPr/>
                    <a:lstStyle/>
                    <a:p>
                      <a:pPr marL="0" marR="0">
                        <a:lnSpc>
                          <a:spcPct val="115000"/>
                        </a:lnSpc>
                        <a:spcBef>
                          <a:spcPts val="0"/>
                        </a:spcBef>
                        <a:spcAft>
                          <a:spcPts val="0"/>
                        </a:spcAft>
                      </a:pPr>
                      <a:r>
                        <a:rPr lang="en-US" sz="600" b="1">
                          <a:effectLst/>
                          <a:latin typeface="Arial"/>
                          <a:ea typeface="Times New Roman"/>
                        </a:rPr>
                        <a:t>Performance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Insignificant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No effect on ability to meet requirements; minor design changes needed</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Minor excursion from subsystem requirement, but compensated elsewhere </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Moderate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Level 2 and/or SRD design specification exceeded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Level 1 and/or SRD minimum specification exceeded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Unable to achieve any of the primary science missions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bl>
          </a:graphicData>
        </a:graphic>
      </p:graphicFrame>
      <p:graphicFrame>
        <p:nvGraphicFramePr>
          <p:cNvPr id="11" name="Table 10"/>
          <p:cNvGraphicFramePr>
            <a:graphicFrameLocks noGrp="1"/>
          </p:cNvGraphicFramePr>
          <p:nvPr/>
        </p:nvGraphicFramePr>
        <p:xfrm>
          <a:off x="1460755" y="1855262"/>
          <a:ext cx="3650457" cy="733266"/>
        </p:xfrm>
        <a:graphic>
          <a:graphicData uri="http://schemas.openxmlformats.org/drawingml/2006/table">
            <a:tbl>
              <a:tblPr firstRow="1" firstCol="1" bandRow="1"/>
              <a:tblGrid>
                <a:gridCol w="247022">
                  <a:extLst>
                    <a:ext uri="{9D8B030D-6E8A-4147-A177-3AD203B41FA5}">
                      <a16:colId xmlns:a16="http://schemas.microsoft.com/office/drawing/2014/main" val="20000"/>
                    </a:ext>
                  </a:extLst>
                </a:gridCol>
                <a:gridCol w="660235">
                  <a:extLst>
                    <a:ext uri="{9D8B030D-6E8A-4147-A177-3AD203B41FA5}">
                      <a16:colId xmlns:a16="http://schemas.microsoft.com/office/drawing/2014/main" val="20001"/>
                    </a:ext>
                  </a:extLst>
                </a:gridCol>
                <a:gridCol w="600075">
                  <a:extLst>
                    <a:ext uri="{9D8B030D-6E8A-4147-A177-3AD203B41FA5}">
                      <a16:colId xmlns:a16="http://schemas.microsoft.com/office/drawing/2014/main" val="20002"/>
                    </a:ext>
                  </a:extLst>
                </a:gridCol>
                <a:gridCol w="2143125">
                  <a:extLst>
                    <a:ext uri="{9D8B030D-6E8A-4147-A177-3AD203B41FA5}">
                      <a16:colId xmlns:a16="http://schemas.microsoft.com/office/drawing/2014/main" val="20003"/>
                    </a:ext>
                  </a:extLst>
                </a:gridCol>
              </a:tblGrid>
              <a:tr h="250031">
                <a:tc>
                  <a:txBody>
                    <a:bodyPr/>
                    <a:lstStyle/>
                    <a:p>
                      <a:pPr marL="0" marR="0" algn="ctr">
                        <a:lnSpc>
                          <a:spcPct val="115000"/>
                        </a:lnSpc>
                        <a:spcBef>
                          <a:spcPts val="0"/>
                        </a:spcBef>
                        <a:spcAft>
                          <a:spcPts val="0"/>
                        </a:spcAft>
                      </a:pPr>
                      <a:r>
                        <a:rPr lang="en-US" sz="600" b="1" dirty="0">
                          <a:effectLst/>
                          <a:latin typeface="Arial"/>
                          <a:ea typeface="Times New Roman"/>
                        </a:rPr>
                        <a:t>Pts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Likelihood of Occurrence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Approximate Probability</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dirty="0">
                          <a:effectLst/>
                          <a:latin typeface="Arial"/>
                          <a:ea typeface="Times New Roman"/>
                        </a:rPr>
                        <a:t>Description of Probability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000"/>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Rare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&lt;1%</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Likelihood of occurrence is not credible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2</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Unlikely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1-5%</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Not reasonably expected to occur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Possible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5-25%</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Possible, or difficult to assess the chance of occurrence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Likely</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25-67%</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Very likely that an adverse event will occur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Highly Probable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&gt;67%</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High probability that an adverse event will come to pass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13" name="Rectangle 12"/>
          <p:cNvSpPr/>
          <p:nvPr/>
        </p:nvSpPr>
        <p:spPr>
          <a:xfrm>
            <a:off x="1401749" y="1689742"/>
            <a:ext cx="1213794" cy="196208"/>
          </a:xfrm>
          <a:prstGeom prst="rect">
            <a:avLst/>
          </a:prstGeom>
        </p:spPr>
        <p:txBody>
          <a:bodyPr wrap="none">
            <a:spAutoFit/>
          </a:bodyPr>
          <a:lstStyle/>
          <a:p>
            <a:r>
              <a:rPr lang="en-US" sz="675" b="1" dirty="0"/>
              <a:t>Definition of Risk Probability</a:t>
            </a:r>
          </a:p>
        </p:txBody>
      </p:sp>
      <p:sp>
        <p:nvSpPr>
          <p:cNvPr id="14" name="Rectangle 13"/>
          <p:cNvSpPr/>
          <p:nvPr/>
        </p:nvSpPr>
        <p:spPr>
          <a:xfrm>
            <a:off x="1395024" y="2571750"/>
            <a:ext cx="1069524" cy="196208"/>
          </a:xfrm>
          <a:prstGeom prst="rect">
            <a:avLst/>
          </a:prstGeom>
        </p:spPr>
        <p:txBody>
          <a:bodyPr wrap="none">
            <a:spAutoFit/>
          </a:bodyPr>
          <a:lstStyle/>
          <a:p>
            <a:r>
              <a:rPr lang="en-US" sz="675" b="1" dirty="0"/>
              <a:t>Definition of Risk Impact</a:t>
            </a:r>
            <a:endParaRPr lang="en-US" sz="675" b="1" i="1" dirty="0"/>
          </a:p>
        </p:txBody>
      </p:sp>
      <p:graphicFrame>
        <p:nvGraphicFramePr>
          <p:cNvPr id="15" name="Table 14">
            <a:extLst>
              <a:ext uri="{FF2B5EF4-FFF2-40B4-BE49-F238E27FC236}">
                <a16:creationId xmlns:a16="http://schemas.microsoft.com/office/drawing/2014/main" id="{0E1FBCE8-1382-48E6-B483-EC5429F33F54}"/>
              </a:ext>
            </a:extLst>
          </p:cNvPr>
          <p:cNvGraphicFramePr>
            <a:graphicFrameLocks noGrp="1"/>
          </p:cNvGraphicFramePr>
          <p:nvPr/>
        </p:nvGraphicFramePr>
        <p:xfrm>
          <a:off x="367286" y="3550575"/>
          <a:ext cx="5294055" cy="583023"/>
        </p:xfrm>
        <a:graphic>
          <a:graphicData uri="http://schemas.openxmlformats.org/drawingml/2006/table">
            <a:tbl>
              <a:tblPr firstRow="1" firstCol="1" bandRow="1"/>
              <a:tblGrid>
                <a:gridCol w="400594">
                  <a:extLst>
                    <a:ext uri="{9D8B030D-6E8A-4147-A177-3AD203B41FA5}">
                      <a16:colId xmlns:a16="http://schemas.microsoft.com/office/drawing/2014/main" val="20000"/>
                    </a:ext>
                  </a:extLst>
                </a:gridCol>
                <a:gridCol w="819141">
                  <a:extLst>
                    <a:ext uri="{9D8B030D-6E8A-4147-A177-3AD203B41FA5}">
                      <a16:colId xmlns:a16="http://schemas.microsoft.com/office/drawing/2014/main" val="20001"/>
                    </a:ext>
                  </a:extLst>
                </a:gridCol>
                <a:gridCol w="4074320">
                  <a:extLst>
                    <a:ext uri="{9D8B030D-6E8A-4147-A177-3AD203B41FA5}">
                      <a16:colId xmlns:a16="http://schemas.microsoft.com/office/drawing/2014/main" val="20002"/>
                    </a:ext>
                  </a:extLst>
                </a:gridCol>
              </a:tblGrid>
              <a:tr h="194341">
                <a:tc>
                  <a:txBody>
                    <a:bodyPr/>
                    <a:lstStyle/>
                    <a:p>
                      <a:pPr marL="0" marR="0" algn="ctr">
                        <a:lnSpc>
                          <a:spcPct val="115000"/>
                        </a:lnSpc>
                        <a:spcBef>
                          <a:spcPts val="0"/>
                        </a:spcBef>
                        <a:spcAft>
                          <a:spcPts val="0"/>
                        </a:spcAft>
                      </a:pPr>
                      <a:r>
                        <a:rPr lang="en-US" sz="900" b="1" dirty="0">
                          <a:effectLst/>
                          <a:latin typeface="Arial"/>
                          <a:ea typeface="Times New Roman"/>
                        </a:rPr>
                        <a:t>1</a:t>
                      </a:r>
                      <a:endParaRPr lang="en-US" sz="1200" dirty="0">
                        <a:effectLst/>
                        <a:latin typeface="Times New Roman"/>
                        <a:ea typeface="Times New Roman"/>
                      </a:endParaRPr>
                    </a:p>
                  </a:txBody>
                  <a:tcPr marL="51435" marR="51435" marT="0" marB="0" anchor="ctr">
                    <a:lnL w="57150"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sng" algn="ctr">
                      <a:solidFill>
                        <a:srgbClr val="00B05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900">
                          <a:effectLst/>
                          <a:latin typeface="Arial"/>
                          <a:ea typeface="Times New Roman"/>
                        </a:rPr>
                        <a:t>Insignificant</a:t>
                      </a:r>
                      <a:endParaRPr lang="en-US" sz="12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sng" algn="ctr">
                      <a:solidFill>
                        <a:srgbClr val="00B05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dirty="0">
                          <a:effectLst/>
                          <a:latin typeface="Arial"/>
                          <a:ea typeface="Times New Roman"/>
                        </a:rPr>
                        <a:t>Degradation of schedule margin to project critical path by &lt; 2 </a:t>
                      </a:r>
                      <a:r>
                        <a:rPr lang="en-US" sz="900" dirty="0" err="1">
                          <a:effectLst/>
                          <a:latin typeface="Arial"/>
                          <a:ea typeface="Times New Roman"/>
                        </a:rPr>
                        <a:t>wks</a:t>
                      </a:r>
                      <a:endParaRPr lang="en-US" sz="12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94341">
                <a:tc>
                  <a:txBody>
                    <a:bodyPr/>
                    <a:lstStyle/>
                    <a:p>
                      <a:pPr marL="0" marR="0" algn="ctr">
                        <a:lnSpc>
                          <a:spcPct val="115000"/>
                        </a:lnSpc>
                        <a:spcBef>
                          <a:spcPts val="0"/>
                        </a:spcBef>
                        <a:spcAft>
                          <a:spcPts val="0"/>
                        </a:spcAft>
                      </a:pPr>
                      <a:r>
                        <a:rPr lang="en-US" sz="900" b="1">
                          <a:effectLst/>
                          <a:latin typeface="Arial"/>
                          <a:ea typeface="Times New Roman"/>
                        </a:rPr>
                        <a:t>2</a:t>
                      </a:r>
                      <a:endParaRPr lang="en-US" sz="1200">
                        <a:effectLst/>
                        <a:latin typeface="Times New Roman"/>
                        <a:ea typeface="Times New Roman"/>
                      </a:endParaRPr>
                    </a:p>
                  </a:txBody>
                  <a:tcPr marL="51435" marR="51435" marT="0" marB="0" anchor="ctr">
                    <a:lnL w="57150"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900" dirty="0">
                          <a:effectLst/>
                          <a:latin typeface="Arial"/>
                          <a:ea typeface="Times New Roman"/>
                        </a:rPr>
                        <a:t>Minor</a:t>
                      </a:r>
                      <a:endParaRPr lang="en-US" sz="12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a:effectLst/>
                          <a:latin typeface="Arial"/>
                          <a:ea typeface="Times New Roman"/>
                        </a:rPr>
                        <a:t>Degradation of schedule margin to project critical path by 2 wks to 1.5 months</a:t>
                      </a:r>
                      <a:endParaRPr lang="en-US" sz="12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57150"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94341">
                <a:tc>
                  <a:txBody>
                    <a:bodyPr/>
                    <a:lstStyle/>
                    <a:p>
                      <a:pPr marL="0" marR="0" algn="ctr">
                        <a:lnSpc>
                          <a:spcPct val="115000"/>
                        </a:lnSpc>
                        <a:spcBef>
                          <a:spcPts val="0"/>
                        </a:spcBef>
                        <a:spcAft>
                          <a:spcPts val="0"/>
                        </a:spcAft>
                      </a:pPr>
                      <a:r>
                        <a:rPr lang="en-US" sz="900" b="1">
                          <a:effectLst/>
                          <a:latin typeface="Arial"/>
                          <a:ea typeface="Times New Roman"/>
                        </a:rPr>
                        <a:t>3</a:t>
                      </a:r>
                      <a:endParaRPr lang="en-US" sz="1200">
                        <a:effectLst/>
                        <a:latin typeface="Times New Roman"/>
                        <a:ea typeface="Times New Roman"/>
                      </a:endParaRPr>
                    </a:p>
                  </a:txBody>
                  <a:tcPr marL="51435" marR="51435" marT="0" marB="0" anchor="ctr">
                    <a:lnL w="57150"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sng" algn="ctr">
                      <a:solidFill>
                        <a:srgbClr val="00B05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900" dirty="0">
                          <a:effectLst/>
                          <a:latin typeface="Arial"/>
                          <a:ea typeface="Times New Roman"/>
                        </a:rPr>
                        <a:t>Moderate</a:t>
                      </a:r>
                      <a:endParaRPr lang="en-US" sz="12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sng" algn="ctr">
                      <a:solidFill>
                        <a:srgbClr val="00B05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900" dirty="0">
                          <a:effectLst/>
                          <a:latin typeface="Arial"/>
                          <a:ea typeface="Times New Roman"/>
                        </a:rPr>
                        <a:t>Degradation of schedule margin to project critical path by 1.5 to 3 months</a:t>
                      </a:r>
                      <a:endParaRPr lang="en-US" sz="12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57150"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sng" algn="ctr">
                      <a:solidFill>
                        <a:srgbClr val="00B05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30734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p:cNvSpPr>
            <a:spLocks noGrp="1"/>
          </p:cNvSpPr>
          <p:nvPr>
            <p:ph type="title"/>
          </p:nvPr>
        </p:nvSpPr>
        <p:spPr>
          <a:xfrm>
            <a:off x="990600" y="133350"/>
            <a:ext cx="6400800" cy="417910"/>
          </a:xfrm>
        </p:spPr>
        <p:txBody>
          <a:bodyPr/>
          <a:lstStyle/>
          <a:p>
            <a:r>
              <a:rPr lang="en-US" dirty="0"/>
              <a:t>LSST Camera Project Risk: Current Risk Statistics</a:t>
            </a:r>
          </a:p>
        </p:txBody>
      </p:sp>
      <p:sp>
        <p:nvSpPr>
          <p:cNvPr id="2" name="Content Placeholder 1"/>
          <p:cNvSpPr>
            <a:spLocks noGrp="1"/>
          </p:cNvSpPr>
          <p:nvPr>
            <p:ph type="body" idx="1"/>
          </p:nvPr>
        </p:nvSpPr>
        <p:spPr>
          <a:xfrm>
            <a:off x="259334" y="590550"/>
            <a:ext cx="8382000" cy="1468041"/>
          </a:xfrm>
        </p:spPr>
        <p:txBody>
          <a:bodyPr/>
          <a:lstStyle/>
          <a:p>
            <a:pPr>
              <a:defRPr/>
            </a:pPr>
            <a:r>
              <a:rPr lang="en-US" sz="1600" kern="0" dirty="0"/>
              <a:t>Camera risks are documented in the risk registry, LCA-30, and have been monitored starting prior to CD-1 review</a:t>
            </a:r>
          </a:p>
          <a:p>
            <a:pPr>
              <a:defRPr/>
            </a:pPr>
            <a:r>
              <a:rPr lang="en-US" sz="1600" kern="0" dirty="0"/>
              <a:t>Current status: 475 total risks identified</a:t>
            </a:r>
          </a:p>
          <a:p>
            <a:pPr lvl="1">
              <a:defRPr/>
            </a:pPr>
            <a:r>
              <a:rPr lang="en-US" sz="1200" kern="0" dirty="0"/>
              <a:t>Managing 185 active risks / opportunities or accepted risk (residual risk present and no further mitigation planned)</a:t>
            </a:r>
          </a:p>
          <a:p>
            <a:pPr lvl="1">
              <a:defRPr/>
            </a:pPr>
            <a:r>
              <a:rPr lang="en-US" sz="1200" kern="0" dirty="0"/>
              <a:t>290 are closed (risk was mitigated) or obsolete (risk is no longer applicable, and mitigations are not needed due to design updates.)</a:t>
            </a:r>
          </a:p>
        </p:txBody>
      </p:sp>
      <p:pic>
        <p:nvPicPr>
          <p:cNvPr id="3" name="Picture 2">
            <a:extLst>
              <a:ext uri="{FF2B5EF4-FFF2-40B4-BE49-F238E27FC236}">
                <a16:creationId xmlns:a16="http://schemas.microsoft.com/office/drawing/2014/main" id="{1BBC3C93-D2B7-4BE5-900F-E61C0FFCE7A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48307" y="2104423"/>
            <a:ext cx="3102027" cy="2219927"/>
          </a:xfrm>
          <a:prstGeom prst="rect">
            <a:avLst/>
          </a:prstGeom>
        </p:spPr>
      </p:pic>
      <p:pic>
        <p:nvPicPr>
          <p:cNvPr id="4" name="Picture 3">
            <a:extLst>
              <a:ext uri="{FF2B5EF4-FFF2-40B4-BE49-F238E27FC236}">
                <a16:creationId xmlns:a16="http://schemas.microsoft.com/office/drawing/2014/main" id="{772B5F97-57A4-4042-8390-79C58314E5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87207" y="2104423"/>
            <a:ext cx="3200156" cy="2219927"/>
          </a:xfrm>
          <a:prstGeom prst="rect">
            <a:avLst/>
          </a:prstGeom>
        </p:spPr>
      </p:pic>
      <p:sp>
        <p:nvSpPr>
          <p:cNvPr id="6" name="Speech Bubble: Rectangle with Corners Rounded 5">
            <a:extLst>
              <a:ext uri="{FF2B5EF4-FFF2-40B4-BE49-F238E27FC236}">
                <a16:creationId xmlns:a16="http://schemas.microsoft.com/office/drawing/2014/main" id="{80D74D32-F2A7-42FF-9B0E-D654CF6AFF93}"/>
              </a:ext>
            </a:extLst>
          </p:cNvPr>
          <p:cNvSpPr/>
          <p:nvPr/>
        </p:nvSpPr>
        <p:spPr>
          <a:xfrm>
            <a:off x="4724400" y="4476750"/>
            <a:ext cx="762000" cy="304800"/>
          </a:xfrm>
          <a:prstGeom prst="wedgeRoundRectCallout">
            <a:avLst>
              <a:gd name="adj1" fmla="val 32749"/>
              <a:gd name="adj2" fmla="val -122628"/>
              <a:gd name="adj3" fmla="val 16667"/>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a:t>I&amp;T Flow Mitigations</a:t>
            </a:r>
          </a:p>
        </p:txBody>
      </p:sp>
      <p:sp>
        <p:nvSpPr>
          <p:cNvPr id="7" name="Speech Bubble: Rectangle with Corners Rounded 6">
            <a:extLst>
              <a:ext uri="{FF2B5EF4-FFF2-40B4-BE49-F238E27FC236}">
                <a16:creationId xmlns:a16="http://schemas.microsoft.com/office/drawing/2014/main" id="{0A5B3854-E099-4E1E-AACB-44BCED127824}"/>
              </a:ext>
            </a:extLst>
          </p:cNvPr>
          <p:cNvSpPr/>
          <p:nvPr/>
        </p:nvSpPr>
        <p:spPr>
          <a:xfrm>
            <a:off x="5638800" y="4476750"/>
            <a:ext cx="914400" cy="304800"/>
          </a:xfrm>
          <a:prstGeom prst="wedgeRoundRectCallout">
            <a:avLst>
              <a:gd name="adj1" fmla="val -32019"/>
              <a:gd name="adj2" fmla="val -120641"/>
              <a:gd name="adj3" fmla="val 16667"/>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dirty="0"/>
              <a:t>Filter Exchange shipping</a:t>
            </a:r>
          </a:p>
        </p:txBody>
      </p:sp>
    </p:spTree>
    <p:extLst>
      <p:ext uri="{BB962C8B-B14F-4D97-AF65-F5344CB8AC3E}">
        <p14:creationId xmlns:p14="http://schemas.microsoft.com/office/powerpoint/2010/main" val="3301040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p:cNvSpPr>
            <a:spLocks noGrp="1"/>
          </p:cNvSpPr>
          <p:nvPr>
            <p:ph type="title"/>
          </p:nvPr>
        </p:nvSpPr>
        <p:spPr>
          <a:xfrm>
            <a:off x="838200" y="133350"/>
            <a:ext cx="6553200" cy="417910"/>
          </a:xfrm>
        </p:spPr>
        <p:txBody>
          <a:bodyPr/>
          <a:lstStyle/>
          <a:p>
            <a:r>
              <a:rPr lang="en-US" dirty="0"/>
              <a:t>LSST Camera Project Risk: Risk evolution</a:t>
            </a:r>
          </a:p>
        </p:txBody>
      </p:sp>
      <p:sp>
        <p:nvSpPr>
          <p:cNvPr id="2" name="Content Placeholder 1"/>
          <p:cNvSpPr>
            <a:spLocks noGrp="1"/>
          </p:cNvSpPr>
          <p:nvPr>
            <p:ph type="body" idx="1"/>
          </p:nvPr>
        </p:nvSpPr>
        <p:spPr>
          <a:xfrm>
            <a:off x="152400" y="760810"/>
            <a:ext cx="8839200" cy="3982640"/>
          </a:xfrm>
        </p:spPr>
        <p:txBody>
          <a:bodyPr/>
          <a:lstStyle/>
          <a:p>
            <a:pPr marL="342900" lvl="1" indent="0" eaLnBrk="0" hangingPunct="0">
              <a:buNone/>
              <a:defRPr/>
            </a:pPr>
            <a:r>
              <a:rPr lang="en-US" kern="0" dirty="0">
                <a:ea typeface="ＭＳ Ｐゴシック"/>
                <a:cs typeface="ＭＳ Ｐゴシック"/>
              </a:rPr>
              <a:t>Active Risks at CD-3, July 2017, May 2018, May 2019:</a:t>
            </a:r>
          </a:p>
        </p:txBody>
      </p:sp>
      <p:graphicFrame>
        <p:nvGraphicFramePr>
          <p:cNvPr id="5" name="Table 4"/>
          <p:cNvGraphicFramePr>
            <a:graphicFrameLocks noGrp="1"/>
          </p:cNvGraphicFramePr>
          <p:nvPr>
            <p:extLst>
              <p:ext uri="{D42A27DB-BD31-4B8C-83A1-F6EECF244321}">
                <p14:modId xmlns:p14="http://schemas.microsoft.com/office/powerpoint/2010/main" val="1728428570"/>
              </p:ext>
            </p:extLst>
          </p:nvPr>
        </p:nvGraphicFramePr>
        <p:xfrm>
          <a:off x="609600" y="1273255"/>
          <a:ext cx="4876800" cy="1315880"/>
        </p:xfrm>
        <a:graphic>
          <a:graphicData uri="http://schemas.openxmlformats.org/drawingml/2006/table">
            <a:tbl>
              <a:tblPr/>
              <a:tblGrid>
                <a:gridCol w="13716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464638315"/>
                    </a:ext>
                  </a:extLst>
                </a:gridCol>
                <a:gridCol w="838200">
                  <a:extLst>
                    <a:ext uri="{9D8B030D-6E8A-4147-A177-3AD203B41FA5}">
                      <a16:colId xmlns:a16="http://schemas.microsoft.com/office/drawing/2014/main" val="751394628"/>
                    </a:ext>
                  </a:extLst>
                </a:gridCol>
              </a:tblGrid>
              <a:tr h="41862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dirty="0">
                          <a:solidFill>
                            <a:srgbClr val="000000"/>
                          </a:solidFill>
                          <a:effectLst/>
                          <a:latin typeface="Calibri"/>
                        </a:rPr>
                        <a:t>Post Mitigation Assessed Impact</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dirty="0">
                          <a:solidFill>
                            <a:srgbClr val="000000"/>
                          </a:solidFill>
                          <a:effectLst/>
                          <a:latin typeface="Calibri"/>
                        </a:rPr>
                        <a:t>CD-3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dirty="0">
                          <a:solidFill>
                            <a:srgbClr val="000000"/>
                          </a:solidFill>
                          <a:effectLst/>
                          <a:latin typeface="Calibri"/>
                        </a:rPr>
                        <a:t>July 2017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n-US" sz="1400" b="1" i="0" u="none" strike="noStrike" dirty="0">
                          <a:solidFill>
                            <a:srgbClr val="000000"/>
                          </a:solidFill>
                          <a:effectLst/>
                          <a:latin typeface="Calibri"/>
                        </a:rPr>
                        <a:t>May 2018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May 2019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r h="2128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a:solidFill>
                            <a:srgbClr val="000000"/>
                          </a:solidFill>
                          <a:effectLst/>
                          <a:latin typeface="Calibri"/>
                        </a:rPr>
                        <a:t>Insignificant</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chemeClr val="tx1"/>
                          </a:solidFill>
                          <a:effectLst/>
                          <a:latin typeface="Calibri"/>
                        </a:rPr>
                        <a:t>128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rgbClr val="000000"/>
                          </a:solidFill>
                          <a:effectLst/>
                          <a:latin typeface="Calibri"/>
                        </a:rPr>
                        <a:t>258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379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424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28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a:solidFill>
                            <a:srgbClr val="000000"/>
                          </a:solidFill>
                          <a:effectLst/>
                          <a:latin typeface="Calibri"/>
                        </a:rPr>
                        <a:t>Minor</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chemeClr val="tx1"/>
                          </a:solidFill>
                          <a:effectLst/>
                          <a:latin typeface="Calibri"/>
                        </a:rPr>
                        <a:t>43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rgbClr val="000000"/>
                          </a:solidFill>
                          <a:effectLst/>
                          <a:latin typeface="Calibri"/>
                        </a:rPr>
                        <a:t>139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49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28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dirty="0">
                          <a:solidFill>
                            <a:srgbClr val="000000"/>
                          </a:solidFill>
                          <a:effectLst/>
                          <a:latin typeface="Calibri"/>
                        </a:rPr>
                        <a:t>Moderate</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chemeClr val="tx1"/>
                          </a:solidFill>
                          <a:effectLst/>
                          <a:latin typeface="Calibri"/>
                        </a:rPr>
                        <a:t>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rgbClr val="000000"/>
                          </a:solidFill>
                          <a:effectLst/>
                          <a:latin typeface="Calibri"/>
                        </a:rPr>
                        <a:t>28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28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a:solidFill>
                            <a:srgbClr val="000000"/>
                          </a:solidFill>
                          <a:effectLst/>
                          <a:latin typeface="Calibri"/>
                        </a:rPr>
                        <a:t>High</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chemeClr val="tx1"/>
                          </a:solidFill>
                          <a:effectLst/>
                          <a:latin typeface="Calibri"/>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rgbClr val="000000"/>
                          </a:solidFill>
                          <a:effectLst/>
                          <a:latin typeface="Calibri"/>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60999859"/>
              </p:ext>
            </p:extLst>
          </p:nvPr>
        </p:nvGraphicFramePr>
        <p:xfrm>
          <a:off x="609602" y="2824763"/>
          <a:ext cx="4876798" cy="1792991"/>
        </p:xfrm>
        <a:graphic>
          <a:graphicData uri="http://schemas.openxmlformats.org/drawingml/2006/table">
            <a:tbl>
              <a:tblPr/>
              <a:tblGrid>
                <a:gridCol w="1371598">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418283346"/>
                    </a:ext>
                  </a:extLst>
                </a:gridCol>
                <a:gridCol w="838200">
                  <a:extLst>
                    <a:ext uri="{9D8B030D-6E8A-4147-A177-3AD203B41FA5}">
                      <a16:colId xmlns:a16="http://schemas.microsoft.com/office/drawing/2014/main" val="692098954"/>
                    </a:ext>
                  </a:extLst>
                </a:gridCol>
              </a:tblGrid>
              <a:tr h="2128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dirty="0">
                          <a:solidFill>
                            <a:srgbClr val="000000"/>
                          </a:solidFill>
                          <a:effectLst/>
                          <a:latin typeface="Calibri"/>
                        </a:rPr>
                        <a:t>Mitigation Status</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dirty="0">
                          <a:solidFill>
                            <a:srgbClr val="000000"/>
                          </a:solidFill>
                          <a:effectLst/>
                          <a:latin typeface="Calibri"/>
                        </a:rPr>
                        <a:t>CD-3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dirty="0">
                          <a:solidFill>
                            <a:srgbClr val="000000"/>
                          </a:solidFill>
                          <a:effectLst/>
                          <a:latin typeface="Calibri"/>
                        </a:rPr>
                        <a:t>July 2017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n-US" sz="1400" b="1" i="0" u="none" strike="noStrike" dirty="0">
                          <a:solidFill>
                            <a:srgbClr val="000000"/>
                          </a:solidFill>
                          <a:effectLst/>
                          <a:latin typeface="Calibri"/>
                        </a:rPr>
                        <a:t>May 2018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May 2019</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r h="2128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dirty="0">
                          <a:solidFill>
                            <a:srgbClr val="000000"/>
                          </a:solidFill>
                          <a:effectLst/>
                          <a:latin typeface="Calibri"/>
                        </a:rPr>
                        <a:t>Hold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chemeClr val="tx1"/>
                          </a:solidFill>
                          <a:effectLst/>
                          <a:latin typeface="Calibri"/>
                        </a:rPr>
                        <a:t>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rgbClr val="000000"/>
                          </a:solidFill>
                          <a:effectLst/>
                          <a:latin typeface="Calibri"/>
                        </a:rPr>
                        <a:t>14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15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28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a:solidFill>
                            <a:srgbClr val="000000"/>
                          </a:solidFill>
                          <a:effectLst/>
                          <a:latin typeface="Calibri"/>
                        </a:rPr>
                        <a:t>Not Started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chemeClr val="tx1"/>
                          </a:solidFill>
                          <a:effectLst/>
                          <a:latin typeface="Calibri"/>
                        </a:rPr>
                        <a:t>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rgbClr val="000000"/>
                          </a:solidFill>
                          <a:effectLst/>
                          <a:latin typeface="Calibri"/>
                        </a:rPr>
                        <a:t>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946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dirty="0">
                          <a:solidFill>
                            <a:srgbClr val="000000"/>
                          </a:solidFill>
                          <a:effectLst/>
                          <a:latin typeface="Calibri"/>
                        </a:rPr>
                        <a:t>Working</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chemeClr val="tx1"/>
                          </a:solidFill>
                          <a:effectLst/>
                          <a:latin typeface="Calibri"/>
                        </a:rPr>
                        <a:t>157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rgbClr val="000000"/>
                          </a:solidFill>
                          <a:effectLst/>
                          <a:latin typeface="Calibri"/>
                        </a:rPr>
                        <a:t>208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179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150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2884">
                <a:tc>
                  <a:txBody>
                    <a:bodyPr/>
                    <a:lstStyle/>
                    <a:p>
                      <a:pPr algn="ctr" fontAlgn="ctr"/>
                      <a:r>
                        <a:rPr lang="en-US" sz="1400" b="1" i="0" u="none" strike="noStrike" dirty="0">
                          <a:solidFill>
                            <a:srgbClr val="000000"/>
                          </a:solidFill>
                          <a:effectLst/>
                          <a:latin typeface="Calibri"/>
                        </a:rPr>
                        <a:t>Accepted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chemeClr val="tx1"/>
                          </a:solidFill>
                          <a:effectLst/>
                          <a:latin typeface="Calibri"/>
                        </a:rPr>
                        <a:t>N/A</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Calibri"/>
                        </a:rPr>
                        <a:t>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19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29540599"/>
                  </a:ext>
                </a:extLst>
              </a:tr>
              <a:tr h="2128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dirty="0">
                          <a:solidFill>
                            <a:srgbClr val="000000"/>
                          </a:solidFill>
                          <a:effectLst/>
                          <a:latin typeface="Calibri"/>
                        </a:rPr>
                        <a:t>Complete</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lumMod val="50000"/>
                        <a:lumOff val="5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chemeClr val="tx1"/>
                          </a:solidFill>
                          <a:effectLst/>
                          <a:latin typeface="Calibri"/>
                        </a:rPr>
                        <a:t>84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lumMod val="50000"/>
                        <a:lumOff val="5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rgbClr val="000000"/>
                          </a:solidFill>
                          <a:effectLst/>
                          <a:latin typeface="Calibri"/>
                        </a:rPr>
                        <a:t>123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lumMod val="50000"/>
                        <a:lumOff val="50000"/>
                      </a:srgbClr>
                    </a:solid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168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lumMod val="50000"/>
                        <a:lumOff val="50000"/>
                      </a:srgbClr>
                    </a:solid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216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lumMod val="50000"/>
                        <a:lumOff val="50000"/>
                      </a:srgbClr>
                    </a:solidFill>
                  </a:tcPr>
                </a:tc>
                <a:extLst>
                  <a:ext uri="{0D108BD9-81ED-4DB2-BD59-A6C34878D82A}">
                    <a16:rowId xmlns:a16="http://schemas.microsoft.com/office/drawing/2014/main" val="10004"/>
                  </a:ext>
                </a:extLst>
              </a:tr>
              <a:tr h="2128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dirty="0">
                          <a:solidFill>
                            <a:srgbClr val="000000"/>
                          </a:solidFill>
                          <a:effectLst/>
                          <a:latin typeface="Calibri"/>
                        </a:rPr>
                        <a:t>Obsolete</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lumMod val="50000"/>
                        <a:lumOff val="5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chemeClr val="tx1"/>
                          </a:solidFill>
                          <a:effectLst/>
                          <a:latin typeface="Calibri"/>
                        </a:rPr>
                        <a:t>51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lumMod val="50000"/>
                        <a:lumOff val="5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rgbClr val="000000"/>
                          </a:solidFill>
                          <a:effectLst/>
                          <a:latin typeface="Calibri"/>
                        </a:rPr>
                        <a:t>72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lumMod val="50000"/>
                        <a:lumOff val="50000"/>
                      </a:srgbClr>
                    </a:solid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lumMod val="50000"/>
                        <a:lumOff val="50000"/>
                      </a:srgbClr>
                    </a:solidFill>
                  </a:tcPr>
                </a:tc>
                <a:tc>
                  <a:txBody>
                    <a:bodyPr/>
                    <a:lstStyle/>
                    <a:p>
                      <a:pPr marL="0" algn="ctr" defTabSz="457200" rtl="0" eaLnBrk="1" fontAlgn="ctr" latinLnBrk="0" hangingPunct="1"/>
                      <a:r>
                        <a:rPr lang="en-US" sz="1400" b="0" i="0" u="none" strike="noStrike" kern="1200" dirty="0">
                          <a:solidFill>
                            <a:srgbClr val="000000"/>
                          </a:solidFill>
                          <a:effectLst/>
                          <a:latin typeface="Calibri"/>
                          <a:ea typeface="+mn-ea"/>
                          <a:cs typeface="+mn-cs"/>
                        </a:rPr>
                        <a:t>74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lumMod val="50000"/>
                        <a:lumOff val="50000"/>
                      </a:srgbClr>
                    </a:solidFill>
                  </a:tcPr>
                </a:tc>
                <a:extLst>
                  <a:ext uri="{0D108BD9-81ED-4DB2-BD59-A6C34878D82A}">
                    <a16:rowId xmlns:a16="http://schemas.microsoft.com/office/drawing/2014/main" val="10005"/>
                  </a:ext>
                </a:extLst>
              </a:tr>
              <a:tr h="2128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1" i="0" u="none" strike="noStrike">
                          <a:solidFill>
                            <a:srgbClr val="000000"/>
                          </a:solidFill>
                          <a:effectLst/>
                          <a:latin typeface="Calibri"/>
                        </a:rPr>
                        <a:t>Totals:</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chemeClr val="tx1"/>
                          </a:solidFill>
                          <a:effectLst/>
                          <a:latin typeface="Calibri"/>
                        </a:rPr>
                        <a:t>309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n-US" sz="1400" b="0" i="0" u="none" strike="noStrike" dirty="0">
                          <a:solidFill>
                            <a:srgbClr val="000000"/>
                          </a:solidFill>
                          <a:effectLst/>
                          <a:latin typeface="Calibri"/>
                        </a:rPr>
                        <a:t>427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Calibri"/>
                        </a:rPr>
                        <a:t>457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Calibri"/>
                        </a:rPr>
                        <a:t>475</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3" name="TextBox 2">
            <a:extLst>
              <a:ext uri="{FF2B5EF4-FFF2-40B4-BE49-F238E27FC236}">
                <a16:creationId xmlns:a16="http://schemas.microsoft.com/office/drawing/2014/main" id="{DC433470-F840-406E-8AB2-D302929632C4}"/>
              </a:ext>
            </a:extLst>
          </p:cNvPr>
          <p:cNvSpPr txBox="1"/>
          <p:nvPr/>
        </p:nvSpPr>
        <p:spPr>
          <a:xfrm>
            <a:off x="6096000" y="1733550"/>
            <a:ext cx="2895599" cy="2369880"/>
          </a:xfrm>
          <a:prstGeom prst="rect">
            <a:avLst/>
          </a:prstGeom>
          <a:noFill/>
        </p:spPr>
        <p:txBody>
          <a:bodyPr wrap="square" rtlCol="0">
            <a:spAutoFit/>
          </a:bodyPr>
          <a:lstStyle/>
          <a:p>
            <a:pPr marL="342900" lvl="1" indent="-342900" defTabSz="457200" eaLnBrk="0" fontAlgn="base" hangingPunct="0">
              <a:spcBef>
                <a:spcPct val="20000"/>
              </a:spcBef>
              <a:spcAft>
                <a:spcPct val="0"/>
              </a:spcAft>
              <a:buFont typeface="Arial" panose="020B0604020202020204" pitchFamily="34" charset="0"/>
              <a:buChar char="•"/>
              <a:defRPr/>
            </a:pPr>
            <a:r>
              <a:rPr lang="en-US" sz="2000" kern="0" dirty="0">
                <a:solidFill>
                  <a:srgbClr val="1F497D"/>
                </a:solidFill>
                <a:ea typeface="ＭＳ Ｐゴシック"/>
              </a:rPr>
              <a:t>18 new risks identified since May 2018</a:t>
            </a:r>
          </a:p>
          <a:p>
            <a:pPr marL="342900" lvl="1" indent="-342900" defTabSz="457200" eaLnBrk="0" fontAlgn="base" hangingPunct="0">
              <a:spcBef>
                <a:spcPct val="20000"/>
              </a:spcBef>
              <a:spcAft>
                <a:spcPct val="0"/>
              </a:spcAft>
              <a:buFont typeface="Arial" panose="020B0604020202020204" pitchFamily="34" charset="0"/>
              <a:buChar char="•"/>
              <a:defRPr/>
            </a:pPr>
            <a:r>
              <a:rPr lang="en-US" sz="2000" kern="0" dirty="0">
                <a:solidFill>
                  <a:srgbClr val="1F497D"/>
                </a:solidFill>
                <a:ea typeface="ＭＳ Ｐゴシック"/>
              </a:rPr>
              <a:t>50 risks retired since May 2018</a:t>
            </a:r>
          </a:p>
          <a:p>
            <a:pPr marL="342900" lvl="1" indent="-342900" defTabSz="457200" eaLnBrk="0" fontAlgn="base" hangingPunct="0">
              <a:spcBef>
                <a:spcPct val="20000"/>
              </a:spcBef>
              <a:spcAft>
                <a:spcPct val="0"/>
              </a:spcAft>
              <a:buFont typeface="Arial" panose="020B0604020202020204" pitchFamily="34" charset="0"/>
              <a:buChar char="•"/>
              <a:defRPr/>
            </a:pPr>
            <a:r>
              <a:rPr lang="en-US" sz="2000" kern="0" dirty="0">
                <a:solidFill>
                  <a:srgbClr val="1F497D"/>
                </a:solidFill>
                <a:ea typeface="ＭＳ Ｐゴシック"/>
              </a:rPr>
              <a:t>19 risks are accepted (no more mitigations identified)</a:t>
            </a:r>
          </a:p>
        </p:txBody>
      </p:sp>
    </p:spTree>
    <p:extLst>
      <p:ext uri="{BB962C8B-B14F-4D97-AF65-F5344CB8AC3E}">
        <p14:creationId xmlns:p14="http://schemas.microsoft.com/office/powerpoint/2010/main" val="3068833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07157"/>
            <a:ext cx="5344716" cy="417910"/>
          </a:xfrm>
        </p:spPr>
        <p:txBody>
          <a:bodyPr/>
          <a:lstStyle/>
          <a:p>
            <a:r>
              <a:rPr lang="en-US" dirty="0"/>
              <a:t>Camera top 10 risks as of May 2019</a:t>
            </a:r>
          </a:p>
        </p:txBody>
      </p:sp>
      <p:graphicFrame>
        <p:nvGraphicFramePr>
          <p:cNvPr id="4" name="Table 3">
            <a:extLst>
              <a:ext uri="{FF2B5EF4-FFF2-40B4-BE49-F238E27FC236}">
                <a16:creationId xmlns:a16="http://schemas.microsoft.com/office/drawing/2014/main" id="{2A975F19-3B69-411C-BCA2-47BDE21B3D1E}"/>
              </a:ext>
            </a:extLst>
          </p:cNvPr>
          <p:cNvGraphicFramePr>
            <a:graphicFrameLocks noGrp="1"/>
          </p:cNvGraphicFramePr>
          <p:nvPr>
            <p:extLst>
              <p:ext uri="{D42A27DB-BD31-4B8C-83A1-F6EECF244321}">
                <p14:modId xmlns:p14="http://schemas.microsoft.com/office/powerpoint/2010/main" val="3029352263"/>
              </p:ext>
            </p:extLst>
          </p:nvPr>
        </p:nvGraphicFramePr>
        <p:xfrm>
          <a:off x="190500" y="742950"/>
          <a:ext cx="8763000" cy="4024436"/>
        </p:xfrm>
        <a:graphic>
          <a:graphicData uri="http://schemas.openxmlformats.org/drawingml/2006/table">
            <a:tbl>
              <a:tblPr/>
              <a:tblGrid>
                <a:gridCol w="1421028">
                  <a:extLst>
                    <a:ext uri="{9D8B030D-6E8A-4147-A177-3AD203B41FA5}">
                      <a16:colId xmlns:a16="http://schemas.microsoft.com/office/drawing/2014/main" val="1780325496"/>
                    </a:ext>
                  </a:extLst>
                </a:gridCol>
                <a:gridCol w="3297504">
                  <a:extLst>
                    <a:ext uri="{9D8B030D-6E8A-4147-A177-3AD203B41FA5}">
                      <a16:colId xmlns:a16="http://schemas.microsoft.com/office/drawing/2014/main" val="3858037739"/>
                    </a:ext>
                  </a:extLst>
                </a:gridCol>
                <a:gridCol w="404447">
                  <a:extLst>
                    <a:ext uri="{9D8B030D-6E8A-4147-A177-3AD203B41FA5}">
                      <a16:colId xmlns:a16="http://schemas.microsoft.com/office/drawing/2014/main" val="4071350579"/>
                    </a:ext>
                  </a:extLst>
                </a:gridCol>
                <a:gridCol w="404447">
                  <a:extLst>
                    <a:ext uri="{9D8B030D-6E8A-4147-A177-3AD203B41FA5}">
                      <a16:colId xmlns:a16="http://schemas.microsoft.com/office/drawing/2014/main" val="3141562546"/>
                    </a:ext>
                  </a:extLst>
                </a:gridCol>
                <a:gridCol w="404447">
                  <a:extLst>
                    <a:ext uri="{9D8B030D-6E8A-4147-A177-3AD203B41FA5}">
                      <a16:colId xmlns:a16="http://schemas.microsoft.com/office/drawing/2014/main" val="165820948"/>
                    </a:ext>
                  </a:extLst>
                </a:gridCol>
                <a:gridCol w="404447">
                  <a:extLst>
                    <a:ext uri="{9D8B030D-6E8A-4147-A177-3AD203B41FA5}">
                      <a16:colId xmlns:a16="http://schemas.microsoft.com/office/drawing/2014/main" val="1172780149"/>
                    </a:ext>
                  </a:extLst>
                </a:gridCol>
                <a:gridCol w="404447">
                  <a:extLst>
                    <a:ext uri="{9D8B030D-6E8A-4147-A177-3AD203B41FA5}">
                      <a16:colId xmlns:a16="http://schemas.microsoft.com/office/drawing/2014/main" val="2922056256"/>
                    </a:ext>
                  </a:extLst>
                </a:gridCol>
                <a:gridCol w="404447">
                  <a:extLst>
                    <a:ext uri="{9D8B030D-6E8A-4147-A177-3AD203B41FA5}">
                      <a16:colId xmlns:a16="http://schemas.microsoft.com/office/drawing/2014/main" val="1694010221"/>
                    </a:ext>
                  </a:extLst>
                </a:gridCol>
                <a:gridCol w="404447">
                  <a:extLst>
                    <a:ext uri="{9D8B030D-6E8A-4147-A177-3AD203B41FA5}">
                      <a16:colId xmlns:a16="http://schemas.microsoft.com/office/drawing/2014/main" val="1972367340"/>
                    </a:ext>
                  </a:extLst>
                </a:gridCol>
                <a:gridCol w="404447">
                  <a:extLst>
                    <a:ext uri="{9D8B030D-6E8A-4147-A177-3AD203B41FA5}">
                      <a16:colId xmlns:a16="http://schemas.microsoft.com/office/drawing/2014/main" val="1416551410"/>
                    </a:ext>
                  </a:extLst>
                </a:gridCol>
                <a:gridCol w="284604">
                  <a:extLst>
                    <a:ext uri="{9D8B030D-6E8A-4147-A177-3AD203B41FA5}">
                      <a16:colId xmlns:a16="http://schemas.microsoft.com/office/drawing/2014/main" val="629166813"/>
                    </a:ext>
                  </a:extLst>
                </a:gridCol>
                <a:gridCol w="524288">
                  <a:extLst>
                    <a:ext uri="{9D8B030D-6E8A-4147-A177-3AD203B41FA5}">
                      <a16:colId xmlns:a16="http://schemas.microsoft.com/office/drawing/2014/main" val="1208100159"/>
                    </a:ext>
                  </a:extLst>
                </a:gridCol>
              </a:tblGrid>
              <a:tr h="481476">
                <a:tc>
                  <a:txBody>
                    <a:bodyPr/>
                    <a:lstStyle/>
                    <a:p>
                      <a:pPr algn="ctr" fontAlgn="ctr"/>
                      <a:r>
                        <a:rPr lang="en-US" sz="900" b="1" i="0" u="none" strike="noStrike" dirty="0">
                          <a:solidFill>
                            <a:srgbClr val="000000"/>
                          </a:solidFill>
                          <a:effectLst/>
                          <a:latin typeface="Arial" panose="020B0604020202020204" pitchFamily="34" charset="0"/>
                        </a:rPr>
                        <a:t>Risk Title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900" b="1" i="0" u="none" strike="noStrike" dirty="0">
                          <a:effectLst/>
                          <a:latin typeface="Arial" panose="020B0604020202020204" pitchFamily="34" charset="0"/>
                        </a:rPr>
                        <a:t>Risk Description (if/then)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700" b="1" i="0" u="none" strike="noStrike" dirty="0" err="1">
                          <a:effectLst/>
                          <a:latin typeface="Arial" panose="020B0604020202020204" pitchFamily="34" charset="0"/>
                        </a:rPr>
                        <a:t>Prob</a:t>
                      </a:r>
                      <a:r>
                        <a:rPr lang="en-US" sz="700" b="1" i="0" u="none" strike="noStrike" dirty="0">
                          <a:effectLst/>
                          <a:latin typeface="Arial" panose="020B0604020202020204" pitchFamily="34" charset="0"/>
                        </a:rPr>
                        <a:t> ability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ctr" fontAlgn="ctr"/>
                      <a:r>
                        <a:rPr lang="en-US" sz="700" b="1" i="0" u="none" strike="noStrike" dirty="0">
                          <a:effectLst/>
                          <a:latin typeface="Arial" panose="020B0604020202020204" pitchFamily="34" charset="0"/>
                        </a:rPr>
                        <a:t>Cost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ctr" fontAlgn="ctr"/>
                      <a:r>
                        <a:rPr lang="en-US" sz="700" b="1" i="0" u="none" strike="noStrike" dirty="0" err="1">
                          <a:effectLst/>
                          <a:latin typeface="Arial" panose="020B0604020202020204" pitchFamily="34" charset="0"/>
                        </a:rPr>
                        <a:t>Schd</a:t>
                      </a:r>
                      <a:endParaRPr lang="en-US" sz="700" b="1" i="0" u="none" strike="no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ctr" fontAlgn="ctr"/>
                      <a:r>
                        <a:rPr lang="en-US" sz="700" b="1" i="0" u="none" strike="noStrike" dirty="0">
                          <a:effectLst/>
                          <a:latin typeface="Arial" panose="020B0604020202020204" pitchFamily="34" charset="0"/>
                        </a:rPr>
                        <a:t>Perf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ctr" fontAlgn="ctr"/>
                      <a:r>
                        <a:rPr lang="en-US" sz="700" b="1" i="0" u="none" strike="noStrike" dirty="0">
                          <a:effectLst/>
                          <a:latin typeface="Arial" panose="020B0604020202020204" pitchFamily="34" charset="0"/>
                        </a:rPr>
                        <a:t>Current Exposure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ctr" fontAlgn="ctr"/>
                      <a:r>
                        <a:rPr lang="en-US" sz="700" b="1" i="0" u="none" strike="noStrike" dirty="0">
                          <a:effectLst/>
                          <a:latin typeface="Arial" panose="020B0604020202020204" pitchFamily="34" charset="0"/>
                        </a:rPr>
                        <a:t>Prob ability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700" b="1" i="0" u="none" strike="noStrike" dirty="0">
                          <a:effectLst/>
                          <a:latin typeface="Arial" panose="020B0604020202020204" pitchFamily="34" charset="0"/>
                        </a:rPr>
                        <a:t>Cost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700" b="1" i="0" u="none" strike="noStrike" dirty="0" err="1">
                          <a:effectLst/>
                          <a:latin typeface="Arial" panose="020B0604020202020204" pitchFamily="34" charset="0"/>
                        </a:rPr>
                        <a:t>Schd</a:t>
                      </a:r>
                      <a:endParaRPr lang="en-US" sz="700" b="1" i="0" u="none" strike="no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700" b="1" i="0" u="none" strike="noStrike" dirty="0">
                          <a:effectLst/>
                          <a:latin typeface="Arial" panose="020B0604020202020204" pitchFamily="34" charset="0"/>
                        </a:rPr>
                        <a:t>Perf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700" b="1" i="0" u="none" strike="noStrike" dirty="0">
                          <a:effectLst/>
                          <a:latin typeface="Arial" panose="020B0604020202020204" pitchFamily="34" charset="0"/>
                        </a:rPr>
                        <a:t>Residual Exposure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2498772497"/>
                  </a:ext>
                </a:extLst>
              </a:tr>
              <a:tr h="309520">
                <a:tc>
                  <a:txBody>
                    <a:bodyPr/>
                    <a:lstStyle/>
                    <a:p>
                      <a:pPr algn="l" fontAlgn="ctr"/>
                      <a:r>
                        <a:rPr lang="en-US" sz="700" b="0" i="0" u="none" strike="noStrike">
                          <a:effectLst/>
                          <a:latin typeface="Arial" panose="020B0604020202020204" pitchFamily="34" charset="0"/>
                        </a:rPr>
                        <a:t>RTM performance degradation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effectLst/>
                          <a:latin typeface="Arial" panose="020B0604020202020204" pitchFamily="34" charset="0"/>
                        </a:rPr>
                        <a:t>IF RTM performance degrades over time (flex cable failure, RTD failure, Sensor Glow)  THEN RTM may have to be de-integrated and refurbished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Moderate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Moderate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455872475"/>
                  </a:ext>
                </a:extLst>
              </a:tr>
              <a:tr h="309520">
                <a:tc>
                  <a:txBody>
                    <a:bodyPr/>
                    <a:lstStyle/>
                    <a:p>
                      <a:pPr algn="l" fontAlgn="ctr"/>
                      <a:r>
                        <a:rPr lang="en-US" sz="700" b="0" i="0" u="none" strike="noStrike">
                          <a:effectLst/>
                          <a:latin typeface="Arial" panose="020B0604020202020204" pitchFamily="34" charset="0"/>
                        </a:rPr>
                        <a:t>Metal Particulate Contamination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effectLst/>
                          <a:latin typeface="Arial" panose="020B0604020202020204" pitchFamily="34" charset="0"/>
                        </a:rPr>
                        <a:t>IF metal particulate are generated or present inside the cryostat THEN additional efforts will be required for decontamination and re-verify.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Moderate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8456814"/>
                  </a:ext>
                </a:extLst>
              </a:tr>
              <a:tr h="309520">
                <a:tc>
                  <a:txBody>
                    <a:bodyPr/>
                    <a:lstStyle/>
                    <a:p>
                      <a:pPr algn="l" fontAlgn="ctr"/>
                      <a:r>
                        <a:rPr lang="en-US" sz="700" b="0" i="0" u="none" strike="noStrike">
                          <a:effectLst/>
                          <a:latin typeface="Arial" panose="020B0604020202020204" pitchFamily="34" charset="0"/>
                        </a:rPr>
                        <a:t>Standing Army Costs 6 months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effectLst/>
                          <a:latin typeface="Arial" panose="020B0604020202020204" pitchFamily="34" charset="0"/>
                        </a:rPr>
                        <a:t>If the camera is late on  elements, THEN standing army costs will be needed to complete the project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Moderate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effectLst/>
                          <a:latin typeface="Arial" panose="020B0604020202020204" pitchFamily="34" charset="0"/>
                        </a:rPr>
                        <a:t>Moderate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608903243"/>
                  </a:ext>
                </a:extLst>
              </a:tr>
              <a:tr h="309520">
                <a:tc>
                  <a:txBody>
                    <a:bodyPr/>
                    <a:lstStyle/>
                    <a:p>
                      <a:pPr algn="l" fontAlgn="ctr"/>
                      <a:r>
                        <a:rPr lang="en-US" sz="700" b="0" i="0" u="none" strike="noStrike" dirty="0">
                          <a:effectLst/>
                          <a:latin typeface="Arial" panose="020B0604020202020204" pitchFamily="34" charset="0"/>
                        </a:rPr>
                        <a:t>DAQ Schedule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effectLst/>
                          <a:latin typeface="Arial" panose="020B0604020202020204" pitchFamily="34" charset="0"/>
                        </a:rPr>
                        <a:t>IF full DAQ is not available when final RAFTs are integrated THEN final camera verification cannot occur until it becomes available.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Moderate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effectLst/>
                          <a:latin typeface="Arial" panose="020B060402020202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3511054"/>
                  </a:ext>
                </a:extLst>
              </a:tr>
              <a:tr h="309520">
                <a:tc>
                  <a:txBody>
                    <a:bodyPr/>
                    <a:lstStyle/>
                    <a:p>
                      <a:pPr algn="l" fontAlgn="ctr"/>
                      <a:r>
                        <a:rPr lang="en-US" sz="700" b="0" i="0" u="none" strike="noStrike">
                          <a:effectLst/>
                          <a:latin typeface="Arial" panose="020B0604020202020204" pitchFamily="34" charset="0"/>
                        </a:rPr>
                        <a:t>ITL sensor integrated performance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effectLst/>
                          <a:latin typeface="Arial" panose="020B0604020202020204" pitchFamily="34" charset="0"/>
                        </a:rPr>
                        <a:t>IF ITL sensors cannot be operated when integrated in a raft with adequate performance THEN the project will not be able to deliver the camera successfully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Moderate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63546902"/>
                  </a:ext>
                </a:extLst>
              </a:tr>
              <a:tr h="309520">
                <a:tc>
                  <a:txBody>
                    <a:bodyPr/>
                    <a:lstStyle/>
                    <a:p>
                      <a:pPr algn="l" fontAlgn="ctr"/>
                      <a:r>
                        <a:rPr lang="en-US" sz="700" b="0" i="0" u="none" strike="noStrike">
                          <a:effectLst/>
                          <a:latin typeface="Arial" panose="020B0604020202020204" pitchFamily="34" charset="0"/>
                        </a:rPr>
                        <a:t>Sustaining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effectLst/>
                          <a:latin typeface="Arial" panose="020B0604020202020204" pitchFamily="34" charset="0"/>
                        </a:rPr>
                        <a:t>IF the current program plans do not maintain personnel with adequate technical knowledge, THEN the technical staff may not be available to support issues that arise during I&amp;T.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effectLst/>
                          <a:latin typeface="Arial" panose="020B0604020202020204" pitchFamily="34" charset="0"/>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0"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5281325"/>
                  </a:ext>
                </a:extLst>
              </a:tr>
              <a:tr h="309520">
                <a:tc>
                  <a:txBody>
                    <a:bodyPr/>
                    <a:lstStyle/>
                    <a:p>
                      <a:pPr algn="l" fontAlgn="ctr"/>
                      <a:r>
                        <a:rPr lang="en-US" sz="700" b="0" i="0" u="none" strike="noStrike">
                          <a:effectLst/>
                          <a:latin typeface="Arial" panose="020B0604020202020204" pitchFamily="34" charset="0"/>
                        </a:rPr>
                        <a:t>Filter Coating Failure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effectLst/>
                          <a:latin typeface="Arial" panose="020B0604020202020204" pitchFamily="34" charset="0"/>
                        </a:rPr>
                        <a:t>IF a filter coating run fails THEN the filter coating will not meet all specifications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effectLst/>
                          <a:latin typeface="Arial" panose="020B0604020202020204" pitchFamily="34" charset="0"/>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effectLst/>
                          <a:latin typeface="Arial" panose="020B0604020202020204" pitchFamily="34" charset="0"/>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53249624"/>
                  </a:ext>
                </a:extLst>
              </a:tr>
              <a:tr h="309520">
                <a:tc>
                  <a:txBody>
                    <a:bodyPr/>
                    <a:lstStyle/>
                    <a:p>
                      <a:pPr algn="l" fontAlgn="ctr"/>
                      <a:r>
                        <a:rPr lang="en-US" sz="700" b="0" i="0" u="none" strike="noStrike">
                          <a:effectLst/>
                          <a:latin typeface="Arial" panose="020B0604020202020204" pitchFamily="34" charset="0"/>
                        </a:rPr>
                        <a:t>Late scope changes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effectLst/>
                          <a:latin typeface="Arial" panose="020B0604020202020204" pitchFamily="34" charset="0"/>
                        </a:rPr>
                        <a:t>IF subsystems come with late changes to CCS interface scope, THEN CCS-provided software modifications will be required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effectLst/>
                          <a:latin typeface="Arial" panose="020B0604020202020204" pitchFamily="34" charset="0"/>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0"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effectLst/>
                          <a:latin typeface="Arial" panose="020B0604020202020204" pitchFamily="34" charset="0"/>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94162834"/>
                  </a:ext>
                </a:extLst>
              </a:tr>
              <a:tr h="309520">
                <a:tc>
                  <a:txBody>
                    <a:bodyPr/>
                    <a:lstStyle/>
                    <a:p>
                      <a:pPr algn="l" fontAlgn="ctr"/>
                      <a:r>
                        <a:rPr lang="en-US" sz="700" b="0" i="0" u="none" strike="noStrike">
                          <a:effectLst/>
                          <a:latin typeface="Arial" panose="020B0604020202020204" pitchFamily="34" charset="0"/>
                        </a:rPr>
                        <a:t>L3 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effectLst/>
                          <a:latin typeface="Arial" panose="020B0604020202020204" pitchFamily="34" charset="0"/>
                        </a:rPr>
                        <a:t>IF the L3 frame does not hold the optic in place to required levels THEN the image quality may suffer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effectLst/>
                          <a:latin typeface="Arial" panose="020B0604020202020204" pitchFamily="34" charset="0"/>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0"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effectLst/>
                          <a:latin typeface="Arial" panose="020B0604020202020204" pitchFamily="34" charset="0"/>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028556608"/>
                  </a:ext>
                </a:extLst>
              </a:tr>
              <a:tr h="309520">
                <a:tc>
                  <a:txBody>
                    <a:bodyPr/>
                    <a:lstStyle/>
                    <a:p>
                      <a:pPr algn="l" fontAlgn="ctr"/>
                      <a:r>
                        <a:rPr lang="en-US" sz="700" b="0" i="0" u="none" strike="noStrike">
                          <a:effectLst/>
                          <a:latin typeface="Arial" panose="020B0604020202020204" pitchFamily="34" charset="0"/>
                        </a:rPr>
                        <a:t>Contributed Labor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effectLst/>
                          <a:latin typeface="Arial" panose="020B0604020202020204" pitchFamily="34" charset="0"/>
                        </a:rPr>
                        <a:t>IF the CCS relies on substantial amounts of contributed labor and if that contributed labor fails to materialize, fails to deliver the expected software, or delivers software that does not meet the requirements THEN additional on-project manpower may be needed to compensate.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effectLst/>
                          <a:latin typeface="Arial" panose="020B0604020202020204" pitchFamily="34" charset="0"/>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0"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23495154"/>
                  </a:ext>
                </a:extLst>
              </a:tr>
              <a:tr h="309520">
                <a:tc>
                  <a:txBody>
                    <a:bodyPr/>
                    <a:lstStyle/>
                    <a:p>
                      <a:pPr algn="l" fontAlgn="ctr"/>
                      <a:r>
                        <a:rPr lang="en-US" sz="700" b="0" i="0" u="none" strike="noStrike">
                          <a:effectLst/>
                          <a:latin typeface="Arial" panose="020B0604020202020204" pitchFamily="34" charset="0"/>
                        </a:rPr>
                        <a:t>Communication problems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effectLst/>
                          <a:latin typeface="Arial" panose="020B0604020202020204" pitchFamily="34" charset="0"/>
                        </a:rPr>
                        <a:t>The camera is a distributed project;  IF communication is not adequate, THEN poorly-understood interfaces could lead to delays, cost increases or reduction in performance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effectLst/>
                          <a:latin typeface="Arial" panose="020B0604020202020204" pitchFamily="34" charset="0"/>
                        </a:rPr>
                        <a:t>Minor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effectLst/>
                          <a:latin typeface="Arial" panose="020B0604020202020204" pitchFamily="34" charset="0"/>
                        </a:rPr>
                        <a:t>Insignificant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505666325"/>
                  </a:ext>
                </a:extLst>
              </a:tr>
            </a:tbl>
          </a:graphicData>
        </a:graphic>
      </p:graphicFrame>
    </p:spTree>
    <p:extLst>
      <p:ext uri="{BB962C8B-B14F-4D97-AF65-F5344CB8AC3E}">
        <p14:creationId xmlns:p14="http://schemas.microsoft.com/office/powerpoint/2010/main" val="299498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w="9525">
            <a:noFill/>
            <a:miter lim="800000"/>
            <a:headEnd/>
            <a:tailEnd/>
          </a:ln>
        </p:spPr>
        <p:txBody>
          <a:bodyPr vert="horz" wrap="square" lIns="68580" tIns="34290" rIns="68580" bIns="34290" numCol="1" anchor="ctr" anchorCtr="0" compatLnSpc="1">
            <a:prstTxWarp prst="textNoShape">
              <a:avLst/>
            </a:prstTxWarp>
          </a:bodyPr>
          <a:lstStyle/>
          <a:p>
            <a:pPr algn="l"/>
            <a:r>
              <a:rPr lang="en-US" dirty="0"/>
              <a:t>Major Camera Elements</a:t>
            </a:r>
          </a:p>
        </p:txBody>
      </p:sp>
      <p:pic>
        <p:nvPicPr>
          <p:cNvPr id="84" name="Picture 83">
            <a:extLst>
              <a:ext uri="{FF2B5EF4-FFF2-40B4-BE49-F238E27FC236}">
                <a16:creationId xmlns:a16="http://schemas.microsoft.com/office/drawing/2014/main" id="{26248605-D374-42C1-BA68-A28EF32E02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10" r="6450"/>
          <a:stretch/>
        </p:blipFill>
        <p:spPr>
          <a:xfrm>
            <a:off x="1720626" y="846499"/>
            <a:ext cx="6629400" cy="3820219"/>
          </a:xfrm>
          <a:prstGeom prst="rect">
            <a:avLst/>
          </a:prstGeom>
        </p:spPr>
      </p:pic>
      <p:sp>
        <p:nvSpPr>
          <p:cNvPr id="85" name="TextBox 84">
            <a:extLst>
              <a:ext uri="{FF2B5EF4-FFF2-40B4-BE49-F238E27FC236}">
                <a16:creationId xmlns:a16="http://schemas.microsoft.com/office/drawing/2014/main" id="{347AE7D7-2F99-412D-B6BB-36CDC4C23165}"/>
              </a:ext>
            </a:extLst>
          </p:cNvPr>
          <p:cNvSpPr txBox="1"/>
          <p:nvPr/>
        </p:nvSpPr>
        <p:spPr>
          <a:xfrm>
            <a:off x="2878905" y="4476596"/>
            <a:ext cx="1826495" cy="253916"/>
          </a:xfrm>
          <a:prstGeom prst="rect">
            <a:avLst/>
          </a:prstGeom>
          <a:noFill/>
        </p:spPr>
        <p:txBody>
          <a:bodyPr wrap="square" lIns="0" rIns="0" rtlCol="0">
            <a:spAutoFit/>
          </a:bodyPr>
          <a:lstStyle/>
          <a:p>
            <a:r>
              <a:rPr lang="en-US" sz="1050" dirty="0">
                <a:solidFill>
                  <a:prstClr val="black"/>
                </a:solidFill>
                <a:latin typeface="Calibri"/>
              </a:rPr>
              <a:t>3.05.03 L1-L2 Lens Assembly</a:t>
            </a:r>
          </a:p>
        </p:txBody>
      </p:sp>
      <p:sp>
        <p:nvSpPr>
          <p:cNvPr id="86" name="TextBox 85">
            <a:extLst>
              <a:ext uri="{FF2B5EF4-FFF2-40B4-BE49-F238E27FC236}">
                <a16:creationId xmlns:a16="http://schemas.microsoft.com/office/drawing/2014/main" id="{A2C46600-C1BD-4753-AAEF-61B913A92644}"/>
              </a:ext>
            </a:extLst>
          </p:cNvPr>
          <p:cNvSpPr txBox="1"/>
          <p:nvPr/>
        </p:nvSpPr>
        <p:spPr>
          <a:xfrm>
            <a:off x="5689732" y="3070820"/>
            <a:ext cx="1201079" cy="253916"/>
          </a:xfrm>
          <a:prstGeom prst="rect">
            <a:avLst/>
          </a:prstGeom>
          <a:noFill/>
        </p:spPr>
        <p:txBody>
          <a:bodyPr wrap="square" lIns="0" rIns="0" rtlCol="0">
            <a:spAutoFit/>
          </a:bodyPr>
          <a:lstStyle/>
          <a:p>
            <a:pPr algn="r"/>
            <a:r>
              <a:rPr lang="en-US" sz="1050" dirty="0">
                <a:solidFill>
                  <a:prstClr val="black"/>
                </a:solidFill>
                <a:latin typeface="Calibri"/>
              </a:rPr>
              <a:t>3.05.02 Filters (6)</a:t>
            </a:r>
          </a:p>
        </p:txBody>
      </p:sp>
      <p:sp>
        <p:nvSpPr>
          <p:cNvPr id="87" name="TextBox 86">
            <a:extLst>
              <a:ext uri="{FF2B5EF4-FFF2-40B4-BE49-F238E27FC236}">
                <a16:creationId xmlns:a16="http://schemas.microsoft.com/office/drawing/2014/main" id="{DCEC4BCA-DFE6-4E13-AB42-770BEE9FC412}"/>
              </a:ext>
            </a:extLst>
          </p:cNvPr>
          <p:cNvSpPr txBox="1"/>
          <p:nvPr/>
        </p:nvSpPr>
        <p:spPr>
          <a:xfrm>
            <a:off x="6221403" y="2806511"/>
            <a:ext cx="1883485" cy="253916"/>
          </a:xfrm>
          <a:prstGeom prst="rect">
            <a:avLst/>
          </a:prstGeom>
          <a:noFill/>
        </p:spPr>
        <p:txBody>
          <a:bodyPr wrap="square" lIns="0" rIns="0" rtlCol="0">
            <a:spAutoFit/>
          </a:bodyPr>
          <a:lstStyle/>
          <a:p>
            <a:r>
              <a:rPr lang="en-US" sz="1050" dirty="0">
                <a:solidFill>
                  <a:prstClr val="black"/>
                </a:solidFill>
                <a:latin typeface="Calibri"/>
              </a:rPr>
              <a:t>3.05.04 L3 Lens Assembly</a:t>
            </a:r>
          </a:p>
        </p:txBody>
      </p:sp>
      <p:cxnSp>
        <p:nvCxnSpPr>
          <p:cNvPr id="88" name="Straight Arrow Connector 87">
            <a:extLst>
              <a:ext uri="{FF2B5EF4-FFF2-40B4-BE49-F238E27FC236}">
                <a16:creationId xmlns:a16="http://schemas.microsoft.com/office/drawing/2014/main" id="{E613B085-D28C-4DDA-8C3F-C96CB99A99AC}"/>
              </a:ext>
            </a:extLst>
          </p:cNvPr>
          <p:cNvCxnSpPr>
            <a:cxnSpLocks/>
            <a:stCxn id="85" idx="1"/>
          </p:cNvCxnSpPr>
          <p:nvPr/>
        </p:nvCxnSpPr>
        <p:spPr>
          <a:xfrm flipH="1" flipV="1">
            <a:off x="2447039" y="4476597"/>
            <a:ext cx="431866" cy="126957"/>
          </a:xfrm>
          <a:prstGeom prst="straightConnector1">
            <a:avLst/>
          </a:prstGeom>
          <a:noFill/>
          <a:ln w="9525" cap="flat" cmpd="sng" algn="ctr">
            <a:solidFill>
              <a:sysClr val="windowText" lastClr="000000"/>
            </a:solidFill>
            <a:prstDash val="solid"/>
            <a:tailEnd type="arrow"/>
          </a:ln>
          <a:effectLst/>
        </p:spPr>
      </p:cxnSp>
      <p:cxnSp>
        <p:nvCxnSpPr>
          <p:cNvPr id="89" name="Straight Arrow Connector 88">
            <a:extLst>
              <a:ext uri="{FF2B5EF4-FFF2-40B4-BE49-F238E27FC236}">
                <a16:creationId xmlns:a16="http://schemas.microsoft.com/office/drawing/2014/main" id="{C6371ED2-E648-489E-B965-B3086CA91C02}"/>
              </a:ext>
            </a:extLst>
          </p:cNvPr>
          <p:cNvCxnSpPr>
            <a:cxnSpLocks/>
          </p:cNvCxnSpPr>
          <p:nvPr/>
        </p:nvCxnSpPr>
        <p:spPr>
          <a:xfrm>
            <a:off x="4291021" y="1858209"/>
            <a:ext cx="679367" cy="38242"/>
          </a:xfrm>
          <a:prstGeom prst="straightConnector1">
            <a:avLst/>
          </a:prstGeom>
          <a:noFill/>
          <a:ln w="9525" cap="flat" cmpd="sng" algn="ctr">
            <a:solidFill>
              <a:sysClr val="windowText" lastClr="000000"/>
            </a:solidFill>
            <a:prstDash val="solid"/>
            <a:tailEnd type="arrow"/>
          </a:ln>
          <a:effectLst/>
        </p:spPr>
      </p:cxnSp>
      <p:cxnSp>
        <p:nvCxnSpPr>
          <p:cNvPr id="90" name="Straight Arrow Connector 89">
            <a:extLst>
              <a:ext uri="{FF2B5EF4-FFF2-40B4-BE49-F238E27FC236}">
                <a16:creationId xmlns:a16="http://schemas.microsoft.com/office/drawing/2014/main" id="{1FF035FF-EDEE-45B2-BB5C-E16ECBF68035}"/>
              </a:ext>
            </a:extLst>
          </p:cNvPr>
          <p:cNvCxnSpPr>
            <a:cxnSpLocks/>
          </p:cNvCxnSpPr>
          <p:nvPr/>
        </p:nvCxnSpPr>
        <p:spPr>
          <a:xfrm flipH="1" flipV="1">
            <a:off x="5552510" y="1700838"/>
            <a:ext cx="269758" cy="283452"/>
          </a:xfrm>
          <a:prstGeom prst="straightConnector1">
            <a:avLst/>
          </a:prstGeom>
          <a:noFill/>
          <a:ln w="9525" cap="flat" cmpd="sng" algn="ctr">
            <a:solidFill>
              <a:sysClr val="windowText" lastClr="000000"/>
            </a:solidFill>
            <a:prstDash val="solid"/>
            <a:headEnd type="arrow"/>
            <a:tailEnd type="none"/>
          </a:ln>
          <a:effectLst/>
        </p:spPr>
      </p:cxnSp>
      <p:cxnSp>
        <p:nvCxnSpPr>
          <p:cNvPr id="91" name="Straight Arrow Connector 90">
            <a:extLst>
              <a:ext uri="{FF2B5EF4-FFF2-40B4-BE49-F238E27FC236}">
                <a16:creationId xmlns:a16="http://schemas.microsoft.com/office/drawing/2014/main" id="{9942B942-7E5E-4EA7-82E6-808CE4B194E7}"/>
              </a:ext>
            </a:extLst>
          </p:cNvPr>
          <p:cNvCxnSpPr>
            <a:cxnSpLocks/>
          </p:cNvCxnSpPr>
          <p:nvPr/>
        </p:nvCxnSpPr>
        <p:spPr>
          <a:xfrm>
            <a:off x="3792152" y="2527511"/>
            <a:ext cx="261872" cy="182208"/>
          </a:xfrm>
          <a:prstGeom prst="straightConnector1">
            <a:avLst/>
          </a:prstGeom>
          <a:noFill/>
          <a:ln w="9525" cap="flat" cmpd="sng" algn="ctr">
            <a:solidFill>
              <a:sysClr val="windowText" lastClr="000000"/>
            </a:solidFill>
            <a:prstDash val="solid"/>
            <a:tailEnd type="arrow"/>
          </a:ln>
          <a:effectLst/>
        </p:spPr>
      </p:cxnSp>
      <p:cxnSp>
        <p:nvCxnSpPr>
          <p:cNvPr id="92" name="Straight Arrow Connector 91">
            <a:extLst>
              <a:ext uri="{FF2B5EF4-FFF2-40B4-BE49-F238E27FC236}">
                <a16:creationId xmlns:a16="http://schemas.microsoft.com/office/drawing/2014/main" id="{6703BB09-C0E9-4D59-BECC-1801FFF0E9B7}"/>
              </a:ext>
            </a:extLst>
          </p:cNvPr>
          <p:cNvCxnSpPr>
            <a:cxnSpLocks/>
          </p:cNvCxnSpPr>
          <p:nvPr/>
        </p:nvCxnSpPr>
        <p:spPr>
          <a:xfrm>
            <a:off x="2697384" y="3025172"/>
            <a:ext cx="506336" cy="278787"/>
          </a:xfrm>
          <a:prstGeom prst="straightConnector1">
            <a:avLst/>
          </a:prstGeom>
          <a:noFill/>
          <a:ln w="9525" cap="flat" cmpd="sng" algn="ctr">
            <a:solidFill>
              <a:sysClr val="windowText" lastClr="000000"/>
            </a:solidFill>
            <a:prstDash val="solid"/>
            <a:tailEnd type="arrow"/>
          </a:ln>
          <a:effectLst/>
        </p:spPr>
      </p:cxnSp>
      <p:cxnSp>
        <p:nvCxnSpPr>
          <p:cNvPr id="94" name="Straight Arrow Connector 93">
            <a:extLst>
              <a:ext uri="{FF2B5EF4-FFF2-40B4-BE49-F238E27FC236}">
                <a16:creationId xmlns:a16="http://schemas.microsoft.com/office/drawing/2014/main" id="{7F0F6148-D2C6-401C-8E0C-F5D019548720}"/>
              </a:ext>
            </a:extLst>
          </p:cNvPr>
          <p:cNvCxnSpPr>
            <a:cxnSpLocks/>
          </p:cNvCxnSpPr>
          <p:nvPr/>
        </p:nvCxnSpPr>
        <p:spPr>
          <a:xfrm flipH="1" flipV="1">
            <a:off x="5497574" y="2989724"/>
            <a:ext cx="324693" cy="174842"/>
          </a:xfrm>
          <a:prstGeom prst="straightConnector1">
            <a:avLst/>
          </a:prstGeom>
          <a:noFill/>
          <a:ln w="9525" cap="flat" cmpd="sng" algn="ctr">
            <a:solidFill>
              <a:sysClr val="windowText" lastClr="000000"/>
            </a:solidFill>
            <a:prstDash val="solid"/>
            <a:tailEnd type="arrow"/>
          </a:ln>
          <a:effectLst/>
        </p:spPr>
      </p:cxnSp>
      <p:cxnSp>
        <p:nvCxnSpPr>
          <p:cNvPr id="96" name="Straight Arrow Connector 95">
            <a:extLst>
              <a:ext uri="{FF2B5EF4-FFF2-40B4-BE49-F238E27FC236}">
                <a16:creationId xmlns:a16="http://schemas.microsoft.com/office/drawing/2014/main" id="{C332F823-08D7-4B55-9D84-7CF65A0E4C63}"/>
              </a:ext>
            </a:extLst>
          </p:cNvPr>
          <p:cNvCxnSpPr>
            <a:cxnSpLocks/>
            <a:stCxn id="87" idx="1"/>
          </p:cNvCxnSpPr>
          <p:nvPr/>
        </p:nvCxnSpPr>
        <p:spPr>
          <a:xfrm flipH="1" flipV="1">
            <a:off x="5746421" y="2731040"/>
            <a:ext cx="474982" cy="202429"/>
          </a:xfrm>
          <a:prstGeom prst="straightConnector1">
            <a:avLst/>
          </a:prstGeom>
          <a:noFill/>
          <a:ln w="9525" cap="flat" cmpd="sng" algn="ctr">
            <a:solidFill>
              <a:sysClr val="windowText" lastClr="000000"/>
            </a:solidFill>
            <a:prstDash val="solid"/>
            <a:tailEnd type="arrow"/>
          </a:ln>
          <a:effectLst/>
        </p:spPr>
      </p:cxnSp>
      <p:cxnSp>
        <p:nvCxnSpPr>
          <p:cNvPr id="97" name="Straight Arrow Connector 96">
            <a:extLst>
              <a:ext uri="{FF2B5EF4-FFF2-40B4-BE49-F238E27FC236}">
                <a16:creationId xmlns:a16="http://schemas.microsoft.com/office/drawing/2014/main" id="{427FBFE0-2ED4-4082-BCDA-E43B2EFD52F9}"/>
              </a:ext>
            </a:extLst>
          </p:cNvPr>
          <p:cNvCxnSpPr>
            <a:cxnSpLocks/>
          </p:cNvCxnSpPr>
          <p:nvPr/>
        </p:nvCxnSpPr>
        <p:spPr>
          <a:xfrm flipH="1" flipV="1">
            <a:off x="6267228" y="2494032"/>
            <a:ext cx="449996" cy="109127"/>
          </a:xfrm>
          <a:prstGeom prst="straightConnector1">
            <a:avLst/>
          </a:prstGeom>
          <a:noFill/>
          <a:ln w="9525" cap="flat" cmpd="sng" algn="ctr">
            <a:solidFill>
              <a:sysClr val="windowText" lastClr="000000"/>
            </a:solidFill>
            <a:prstDash val="solid"/>
            <a:tailEnd type="arrow"/>
          </a:ln>
          <a:effectLst/>
        </p:spPr>
      </p:cxnSp>
      <p:cxnSp>
        <p:nvCxnSpPr>
          <p:cNvPr id="98" name="Straight Arrow Connector 97">
            <a:extLst>
              <a:ext uri="{FF2B5EF4-FFF2-40B4-BE49-F238E27FC236}">
                <a16:creationId xmlns:a16="http://schemas.microsoft.com/office/drawing/2014/main" id="{9FAA1CBF-8ED3-452B-A8B0-24DE5DD3C22C}"/>
              </a:ext>
            </a:extLst>
          </p:cNvPr>
          <p:cNvCxnSpPr>
            <a:cxnSpLocks/>
          </p:cNvCxnSpPr>
          <p:nvPr/>
        </p:nvCxnSpPr>
        <p:spPr>
          <a:xfrm flipH="1">
            <a:off x="5928419" y="877484"/>
            <a:ext cx="185655" cy="304666"/>
          </a:xfrm>
          <a:prstGeom prst="straightConnector1">
            <a:avLst/>
          </a:prstGeom>
          <a:noFill/>
          <a:ln w="9525" cap="flat" cmpd="sng" algn="ctr">
            <a:solidFill>
              <a:sysClr val="windowText" lastClr="000000"/>
            </a:solidFill>
            <a:prstDash val="solid"/>
            <a:tailEnd type="arrow"/>
          </a:ln>
          <a:effectLst/>
        </p:spPr>
      </p:cxnSp>
      <p:cxnSp>
        <p:nvCxnSpPr>
          <p:cNvPr id="99" name="Straight Arrow Connector 98">
            <a:extLst>
              <a:ext uri="{FF2B5EF4-FFF2-40B4-BE49-F238E27FC236}">
                <a16:creationId xmlns:a16="http://schemas.microsoft.com/office/drawing/2014/main" id="{78E83E96-34C9-4DF2-84B8-0C92F6014857}"/>
              </a:ext>
            </a:extLst>
          </p:cNvPr>
          <p:cNvCxnSpPr>
            <a:cxnSpLocks/>
          </p:cNvCxnSpPr>
          <p:nvPr/>
        </p:nvCxnSpPr>
        <p:spPr>
          <a:xfrm>
            <a:off x="6114074" y="877484"/>
            <a:ext cx="642213" cy="708128"/>
          </a:xfrm>
          <a:prstGeom prst="straightConnector1">
            <a:avLst/>
          </a:prstGeom>
          <a:noFill/>
          <a:ln w="9525" cap="flat" cmpd="sng" algn="ctr">
            <a:solidFill>
              <a:sysClr val="windowText" lastClr="000000"/>
            </a:solidFill>
            <a:prstDash val="solid"/>
            <a:tailEnd type="arrow"/>
          </a:ln>
          <a:effectLst/>
        </p:spPr>
      </p:cxnSp>
      <p:cxnSp>
        <p:nvCxnSpPr>
          <p:cNvPr id="100" name="Straight Arrow Connector 99">
            <a:extLst>
              <a:ext uri="{FF2B5EF4-FFF2-40B4-BE49-F238E27FC236}">
                <a16:creationId xmlns:a16="http://schemas.microsoft.com/office/drawing/2014/main" id="{10301DF1-7B67-433D-9319-94F50C1C03A4}"/>
              </a:ext>
            </a:extLst>
          </p:cNvPr>
          <p:cNvCxnSpPr>
            <a:cxnSpLocks/>
          </p:cNvCxnSpPr>
          <p:nvPr/>
        </p:nvCxnSpPr>
        <p:spPr>
          <a:xfrm flipH="1" flipV="1">
            <a:off x="7236117" y="1984290"/>
            <a:ext cx="414310" cy="223932"/>
          </a:xfrm>
          <a:prstGeom prst="straightConnector1">
            <a:avLst/>
          </a:prstGeom>
          <a:noFill/>
          <a:ln w="9525" cap="flat" cmpd="sng" algn="ctr">
            <a:solidFill>
              <a:sysClr val="windowText" lastClr="000000"/>
            </a:solidFill>
            <a:prstDash val="solid"/>
            <a:tailEnd type="arrow"/>
          </a:ln>
          <a:effectLst/>
        </p:spPr>
      </p:cxnSp>
      <p:cxnSp>
        <p:nvCxnSpPr>
          <p:cNvPr id="101" name="Straight Arrow Connector 100">
            <a:extLst>
              <a:ext uri="{FF2B5EF4-FFF2-40B4-BE49-F238E27FC236}">
                <a16:creationId xmlns:a16="http://schemas.microsoft.com/office/drawing/2014/main" id="{487E2C31-534C-4F69-BEFF-CB4D748F8D8E}"/>
              </a:ext>
            </a:extLst>
          </p:cNvPr>
          <p:cNvCxnSpPr>
            <a:cxnSpLocks/>
            <a:stCxn id="112" idx="1"/>
          </p:cNvCxnSpPr>
          <p:nvPr/>
        </p:nvCxnSpPr>
        <p:spPr>
          <a:xfrm flipH="1">
            <a:off x="3109183" y="3511579"/>
            <a:ext cx="1775400" cy="543296"/>
          </a:xfrm>
          <a:prstGeom prst="straightConnector1">
            <a:avLst/>
          </a:prstGeom>
          <a:noFill/>
          <a:ln w="9525" cap="flat" cmpd="sng" algn="ctr">
            <a:solidFill>
              <a:sysClr val="windowText" lastClr="000000"/>
            </a:solidFill>
            <a:prstDash val="solid"/>
            <a:tailEnd type="arrow"/>
          </a:ln>
          <a:effectLst/>
        </p:spPr>
      </p:cxnSp>
      <p:cxnSp>
        <p:nvCxnSpPr>
          <p:cNvPr id="102" name="Straight Arrow Connector 101">
            <a:extLst>
              <a:ext uri="{FF2B5EF4-FFF2-40B4-BE49-F238E27FC236}">
                <a16:creationId xmlns:a16="http://schemas.microsoft.com/office/drawing/2014/main" id="{7E74DB03-77C7-4653-A225-737C6592B2EF}"/>
              </a:ext>
            </a:extLst>
          </p:cNvPr>
          <p:cNvCxnSpPr>
            <a:cxnSpLocks/>
          </p:cNvCxnSpPr>
          <p:nvPr/>
        </p:nvCxnSpPr>
        <p:spPr>
          <a:xfrm flipV="1">
            <a:off x="5069754" y="3086583"/>
            <a:ext cx="82889" cy="375712"/>
          </a:xfrm>
          <a:prstGeom prst="straightConnector1">
            <a:avLst/>
          </a:prstGeom>
          <a:noFill/>
          <a:ln w="9525" cap="flat" cmpd="sng" algn="ctr">
            <a:solidFill>
              <a:sysClr val="windowText" lastClr="000000"/>
            </a:solidFill>
            <a:prstDash val="solid"/>
            <a:tailEnd type="arrow"/>
          </a:ln>
          <a:effectLst/>
        </p:spPr>
      </p:cxnSp>
      <p:cxnSp>
        <p:nvCxnSpPr>
          <p:cNvPr id="103" name="Straight Arrow Connector 102">
            <a:extLst>
              <a:ext uri="{FF2B5EF4-FFF2-40B4-BE49-F238E27FC236}">
                <a16:creationId xmlns:a16="http://schemas.microsoft.com/office/drawing/2014/main" id="{0F9A7E04-D596-4808-AA50-64EDF96715F2}"/>
              </a:ext>
            </a:extLst>
          </p:cNvPr>
          <p:cNvCxnSpPr>
            <a:cxnSpLocks/>
          </p:cNvCxnSpPr>
          <p:nvPr/>
        </p:nvCxnSpPr>
        <p:spPr>
          <a:xfrm>
            <a:off x="4633191" y="1559558"/>
            <a:ext cx="398307" cy="248618"/>
          </a:xfrm>
          <a:prstGeom prst="straightConnector1">
            <a:avLst/>
          </a:prstGeom>
          <a:noFill/>
          <a:ln w="9525" cap="flat" cmpd="sng" algn="ctr">
            <a:solidFill>
              <a:sysClr val="windowText" lastClr="000000"/>
            </a:solidFill>
            <a:prstDash val="solid"/>
            <a:tailEnd type="arrow"/>
          </a:ln>
          <a:effectLst/>
        </p:spPr>
      </p:cxnSp>
      <p:cxnSp>
        <p:nvCxnSpPr>
          <p:cNvPr id="104" name="Straight Arrow Connector 103">
            <a:extLst>
              <a:ext uri="{FF2B5EF4-FFF2-40B4-BE49-F238E27FC236}">
                <a16:creationId xmlns:a16="http://schemas.microsoft.com/office/drawing/2014/main" id="{33C69E1E-11C3-4BCE-BB4B-62B7ABF7CA9F}"/>
              </a:ext>
            </a:extLst>
          </p:cNvPr>
          <p:cNvCxnSpPr>
            <a:cxnSpLocks/>
          </p:cNvCxnSpPr>
          <p:nvPr/>
        </p:nvCxnSpPr>
        <p:spPr>
          <a:xfrm>
            <a:off x="4689996" y="1275446"/>
            <a:ext cx="341503" cy="403340"/>
          </a:xfrm>
          <a:prstGeom prst="straightConnector1">
            <a:avLst/>
          </a:prstGeom>
          <a:noFill/>
          <a:ln w="9525" cap="flat" cmpd="sng" algn="ctr">
            <a:solidFill>
              <a:sysClr val="windowText" lastClr="000000"/>
            </a:solidFill>
            <a:prstDash val="solid"/>
            <a:tailEnd type="arrow"/>
          </a:ln>
          <a:effectLst/>
        </p:spPr>
      </p:cxnSp>
      <p:graphicFrame>
        <p:nvGraphicFramePr>
          <p:cNvPr id="105" name="Table 104">
            <a:extLst>
              <a:ext uri="{FF2B5EF4-FFF2-40B4-BE49-F238E27FC236}">
                <a16:creationId xmlns:a16="http://schemas.microsoft.com/office/drawing/2014/main" id="{1B7E0693-5A67-4DC7-85C4-5DD7BF91F92F}"/>
              </a:ext>
            </a:extLst>
          </p:cNvPr>
          <p:cNvGraphicFramePr>
            <a:graphicFrameLocks noGrp="1"/>
          </p:cNvGraphicFramePr>
          <p:nvPr>
            <p:extLst>
              <p:ext uri="{D42A27DB-BD31-4B8C-83A1-F6EECF244321}">
                <p14:modId xmlns:p14="http://schemas.microsoft.com/office/powerpoint/2010/main" val="4245636905"/>
              </p:ext>
            </p:extLst>
          </p:nvPr>
        </p:nvGraphicFramePr>
        <p:xfrm>
          <a:off x="2827182" y="1000830"/>
          <a:ext cx="2584969" cy="274320"/>
        </p:xfrm>
        <a:graphic>
          <a:graphicData uri="http://schemas.openxmlformats.org/drawingml/2006/table">
            <a:tbl>
              <a:tblPr firstRow="1" bandRow="1"/>
              <a:tblGrid>
                <a:gridCol w="1292239">
                  <a:extLst>
                    <a:ext uri="{9D8B030D-6E8A-4147-A177-3AD203B41FA5}">
                      <a16:colId xmlns:a16="http://schemas.microsoft.com/office/drawing/2014/main" val="2621057795"/>
                    </a:ext>
                  </a:extLst>
                </a:gridCol>
                <a:gridCol w="646365">
                  <a:extLst>
                    <a:ext uri="{9D8B030D-6E8A-4147-A177-3AD203B41FA5}">
                      <a16:colId xmlns:a16="http://schemas.microsoft.com/office/drawing/2014/main" val="2905065136"/>
                    </a:ext>
                  </a:extLst>
                </a:gridCol>
                <a:gridCol w="646365">
                  <a:extLst>
                    <a:ext uri="{9D8B030D-6E8A-4147-A177-3AD203B41FA5}">
                      <a16:colId xmlns:a16="http://schemas.microsoft.com/office/drawing/2014/main" val="4221125412"/>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3.04.02 Corner Raft Tower</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$7,064</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99%</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322619"/>
                  </a:ext>
                </a:extLst>
              </a:tr>
            </a:tbl>
          </a:graphicData>
        </a:graphic>
      </p:graphicFrame>
      <p:graphicFrame>
        <p:nvGraphicFramePr>
          <p:cNvPr id="106" name="Table 105">
            <a:extLst>
              <a:ext uri="{FF2B5EF4-FFF2-40B4-BE49-F238E27FC236}">
                <a16:creationId xmlns:a16="http://schemas.microsoft.com/office/drawing/2014/main" id="{83F8C6D6-A9EA-4ADD-9AEC-321FE262E1C7}"/>
              </a:ext>
            </a:extLst>
          </p:cNvPr>
          <p:cNvGraphicFramePr>
            <a:graphicFrameLocks noGrp="1"/>
          </p:cNvGraphicFramePr>
          <p:nvPr>
            <p:extLst>
              <p:ext uri="{D42A27DB-BD31-4B8C-83A1-F6EECF244321}">
                <p14:modId xmlns:p14="http://schemas.microsoft.com/office/powerpoint/2010/main" val="2293275193"/>
              </p:ext>
            </p:extLst>
          </p:nvPr>
        </p:nvGraphicFramePr>
        <p:xfrm>
          <a:off x="2073975" y="1396162"/>
          <a:ext cx="2574520" cy="274320"/>
        </p:xfrm>
        <a:graphic>
          <a:graphicData uri="http://schemas.openxmlformats.org/drawingml/2006/table">
            <a:tbl>
              <a:tblPr firstRow="1" bandRow="1"/>
              <a:tblGrid>
                <a:gridCol w="1295400">
                  <a:extLst>
                    <a:ext uri="{9D8B030D-6E8A-4147-A177-3AD203B41FA5}">
                      <a16:colId xmlns:a16="http://schemas.microsoft.com/office/drawing/2014/main" val="2621057795"/>
                    </a:ext>
                  </a:extLst>
                </a:gridCol>
                <a:gridCol w="685800">
                  <a:extLst>
                    <a:ext uri="{9D8B030D-6E8A-4147-A177-3AD203B41FA5}">
                      <a16:colId xmlns:a16="http://schemas.microsoft.com/office/drawing/2014/main" val="2905065136"/>
                    </a:ext>
                  </a:extLst>
                </a:gridCol>
                <a:gridCol w="593320">
                  <a:extLst>
                    <a:ext uri="{9D8B030D-6E8A-4147-A177-3AD203B41FA5}">
                      <a16:colId xmlns:a16="http://schemas.microsoft.com/office/drawing/2014/main" val="1587577415"/>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3.04.01 Science Raft Tower</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$17,507</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99%</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322619"/>
                  </a:ext>
                </a:extLst>
              </a:tr>
            </a:tbl>
          </a:graphicData>
        </a:graphic>
      </p:graphicFrame>
      <p:graphicFrame>
        <p:nvGraphicFramePr>
          <p:cNvPr id="107" name="Table 106">
            <a:extLst>
              <a:ext uri="{FF2B5EF4-FFF2-40B4-BE49-F238E27FC236}">
                <a16:creationId xmlns:a16="http://schemas.microsoft.com/office/drawing/2014/main" id="{86D96884-ECD0-46DF-9C49-72C90F597575}"/>
              </a:ext>
            </a:extLst>
          </p:cNvPr>
          <p:cNvGraphicFramePr>
            <a:graphicFrameLocks noGrp="1"/>
          </p:cNvGraphicFramePr>
          <p:nvPr>
            <p:extLst>
              <p:ext uri="{D42A27DB-BD31-4B8C-83A1-F6EECF244321}">
                <p14:modId xmlns:p14="http://schemas.microsoft.com/office/powerpoint/2010/main" val="587443231"/>
              </p:ext>
            </p:extLst>
          </p:nvPr>
        </p:nvGraphicFramePr>
        <p:xfrm>
          <a:off x="2454975" y="1745799"/>
          <a:ext cx="1887154" cy="274320"/>
        </p:xfrm>
        <a:graphic>
          <a:graphicData uri="http://schemas.openxmlformats.org/drawingml/2006/table">
            <a:tbl>
              <a:tblPr firstRow="1" bandRow="1"/>
              <a:tblGrid>
                <a:gridCol w="652598">
                  <a:extLst>
                    <a:ext uri="{9D8B030D-6E8A-4147-A177-3AD203B41FA5}">
                      <a16:colId xmlns:a16="http://schemas.microsoft.com/office/drawing/2014/main" val="2621057795"/>
                    </a:ext>
                  </a:extLst>
                </a:gridCol>
                <a:gridCol w="617278">
                  <a:extLst>
                    <a:ext uri="{9D8B030D-6E8A-4147-A177-3AD203B41FA5}">
                      <a16:colId xmlns:a16="http://schemas.microsoft.com/office/drawing/2014/main" val="2905065136"/>
                    </a:ext>
                  </a:extLst>
                </a:gridCol>
                <a:gridCol w="617278">
                  <a:extLst>
                    <a:ext uri="{9D8B030D-6E8A-4147-A177-3AD203B41FA5}">
                      <a16:colId xmlns:a16="http://schemas.microsoft.com/office/drawing/2014/main" val="594024403"/>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3.03 Sensors</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$34,011</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100%</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322619"/>
                  </a:ext>
                </a:extLst>
              </a:tr>
            </a:tbl>
          </a:graphicData>
        </a:graphic>
      </p:graphicFrame>
      <p:graphicFrame>
        <p:nvGraphicFramePr>
          <p:cNvPr id="108" name="Table 107">
            <a:extLst>
              <a:ext uri="{FF2B5EF4-FFF2-40B4-BE49-F238E27FC236}">
                <a16:creationId xmlns:a16="http://schemas.microsoft.com/office/drawing/2014/main" id="{DD9B99B4-4F1D-47C8-9CA5-F52A4515D78C}"/>
              </a:ext>
            </a:extLst>
          </p:cNvPr>
          <p:cNvGraphicFramePr>
            <a:graphicFrameLocks noGrp="1"/>
          </p:cNvGraphicFramePr>
          <p:nvPr>
            <p:extLst>
              <p:ext uri="{D42A27DB-BD31-4B8C-83A1-F6EECF244321}">
                <p14:modId xmlns:p14="http://schemas.microsoft.com/office/powerpoint/2010/main" val="3080976355"/>
              </p:ext>
            </p:extLst>
          </p:nvPr>
        </p:nvGraphicFramePr>
        <p:xfrm>
          <a:off x="5822268" y="3716510"/>
          <a:ext cx="2527759" cy="1097280"/>
        </p:xfrm>
        <a:graphic>
          <a:graphicData uri="http://schemas.openxmlformats.org/drawingml/2006/table">
            <a:tbl>
              <a:tblPr firstRow="1" bandRow="1"/>
              <a:tblGrid>
                <a:gridCol w="1283261">
                  <a:extLst>
                    <a:ext uri="{9D8B030D-6E8A-4147-A177-3AD203B41FA5}">
                      <a16:colId xmlns:a16="http://schemas.microsoft.com/office/drawing/2014/main" val="2621057795"/>
                    </a:ext>
                  </a:extLst>
                </a:gridCol>
                <a:gridCol w="622249">
                  <a:extLst>
                    <a:ext uri="{9D8B030D-6E8A-4147-A177-3AD203B41FA5}">
                      <a16:colId xmlns:a16="http://schemas.microsoft.com/office/drawing/2014/main" val="2905065136"/>
                    </a:ext>
                  </a:extLst>
                </a:gridCol>
                <a:gridCol w="622249">
                  <a:extLst>
                    <a:ext uri="{9D8B030D-6E8A-4147-A177-3AD203B41FA5}">
                      <a16:colId xmlns:a16="http://schemas.microsoft.com/office/drawing/2014/main" val="2354392649"/>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3.01 Management</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$15,225</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90%</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322619"/>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3.02 Systems Integration</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$9, 308</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900" dirty="0"/>
                        <a:t>91%</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989545060"/>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3.05 Optics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$28,094</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87%</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832167300"/>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3.07.01 Control System</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$5,055</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900" dirty="0"/>
                        <a:t>89%</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43183617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3.07.02 Data </a:t>
                      </a:r>
                      <a:r>
                        <a:rPr lang="en-US" sz="900" kern="1200" dirty="0" err="1">
                          <a:solidFill>
                            <a:schemeClr val="dk1"/>
                          </a:solidFill>
                          <a:latin typeface="+mn-lt"/>
                          <a:ea typeface="+mn-ea"/>
                          <a:cs typeface="+mn-cs"/>
                        </a:rPr>
                        <a:t>Acq</a:t>
                      </a:r>
                      <a:r>
                        <a:rPr lang="en-US" sz="900" kern="1200" dirty="0">
                          <a:solidFill>
                            <a:schemeClr val="dk1"/>
                          </a:solidFill>
                          <a:latin typeface="+mn-lt"/>
                          <a:ea typeface="+mn-ea"/>
                          <a:cs typeface="+mn-cs"/>
                        </a:rPr>
                        <a:t> Sys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$5,688</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93%</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9380685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3.08 Integration and Test</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$12,847</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900" dirty="0"/>
                        <a:t>76%</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084898941"/>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dk1"/>
                          </a:solidFill>
                          <a:latin typeface="+mn-lt"/>
                          <a:ea typeface="+mn-ea"/>
                          <a:cs typeface="+mn-cs"/>
                        </a:rPr>
                        <a:t>TOTAL</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b="1" dirty="0"/>
                        <a:t>$158,103</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b="1" dirty="0"/>
                        <a:t>92.8%</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390003277"/>
                  </a:ext>
                </a:extLst>
              </a:tr>
            </a:tbl>
          </a:graphicData>
        </a:graphic>
      </p:graphicFrame>
      <p:graphicFrame>
        <p:nvGraphicFramePr>
          <p:cNvPr id="109" name="Table 108">
            <a:extLst>
              <a:ext uri="{FF2B5EF4-FFF2-40B4-BE49-F238E27FC236}">
                <a16:creationId xmlns:a16="http://schemas.microsoft.com/office/drawing/2014/main" id="{CE1D3192-A0F9-449C-8D51-A1D7E586341D}"/>
              </a:ext>
            </a:extLst>
          </p:cNvPr>
          <p:cNvGraphicFramePr>
            <a:graphicFrameLocks noGrp="1"/>
          </p:cNvGraphicFramePr>
          <p:nvPr>
            <p:extLst>
              <p:ext uri="{D42A27DB-BD31-4B8C-83A1-F6EECF244321}">
                <p14:modId xmlns:p14="http://schemas.microsoft.com/office/powerpoint/2010/main" val="1495127116"/>
              </p:ext>
            </p:extLst>
          </p:nvPr>
        </p:nvGraphicFramePr>
        <p:xfrm>
          <a:off x="1528469" y="2343150"/>
          <a:ext cx="2263682" cy="274320"/>
        </p:xfrm>
        <a:graphic>
          <a:graphicData uri="http://schemas.openxmlformats.org/drawingml/2006/table">
            <a:tbl>
              <a:tblPr firstRow="1" bandRow="1"/>
              <a:tblGrid>
                <a:gridCol w="1032328">
                  <a:extLst>
                    <a:ext uri="{9D8B030D-6E8A-4147-A177-3AD203B41FA5}">
                      <a16:colId xmlns:a16="http://schemas.microsoft.com/office/drawing/2014/main" val="2621057795"/>
                    </a:ext>
                  </a:extLst>
                </a:gridCol>
                <a:gridCol w="615677">
                  <a:extLst>
                    <a:ext uri="{9D8B030D-6E8A-4147-A177-3AD203B41FA5}">
                      <a16:colId xmlns:a16="http://schemas.microsoft.com/office/drawing/2014/main" val="2905065136"/>
                    </a:ext>
                  </a:extLst>
                </a:gridCol>
                <a:gridCol w="615677">
                  <a:extLst>
                    <a:ext uri="{9D8B030D-6E8A-4147-A177-3AD203B41FA5}">
                      <a16:colId xmlns:a16="http://schemas.microsoft.com/office/drawing/2014/main" val="2845794516"/>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900" kern="1200" dirty="0">
                          <a:solidFill>
                            <a:schemeClr val="dk1"/>
                          </a:solidFill>
                          <a:latin typeface="+mn-lt"/>
                          <a:ea typeface="+mn-ea"/>
                          <a:cs typeface="+mn-cs"/>
                        </a:rPr>
                        <a:t>3.06.01 Camera Body</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$2,395</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95%</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322619"/>
                  </a:ext>
                </a:extLst>
              </a:tr>
            </a:tbl>
          </a:graphicData>
        </a:graphic>
      </p:graphicFrame>
      <p:graphicFrame>
        <p:nvGraphicFramePr>
          <p:cNvPr id="110" name="Table 109">
            <a:extLst>
              <a:ext uri="{FF2B5EF4-FFF2-40B4-BE49-F238E27FC236}">
                <a16:creationId xmlns:a16="http://schemas.microsoft.com/office/drawing/2014/main" id="{5C6ECCDD-049F-4D70-9D75-827130B63705}"/>
              </a:ext>
            </a:extLst>
          </p:cNvPr>
          <p:cNvGraphicFramePr>
            <a:graphicFrameLocks noGrp="1"/>
          </p:cNvGraphicFramePr>
          <p:nvPr>
            <p:extLst>
              <p:ext uri="{D42A27DB-BD31-4B8C-83A1-F6EECF244321}">
                <p14:modId xmlns:p14="http://schemas.microsoft.com/office/powerpoint/2010/main" val="936561272"/>
              </p:ext>
            </p:extLst>
          </p:nvPr>
        </p:nvGraphicFramePr>
        <p:xfrm>
          <a:off x="1002852" y="2788399"/>
          <a:ext cx="2263682" cy="274320"/>
        </p:xfrm>
        <a:graphic>
          <a:graphicData uri="http://schemas.openxmlformats.org/drawingml/2006/table">
            <a:tbl>
              <a:tblPr firstRow="1" bandRow="1"/>
              <a:tblGrid>
                <a:gridCol w="846710">
                  <a:extLst>
                    <a:ext uri="{9D8B030D-6E8A-4147-A177-3AD203B41FA5}">
                      <a16:colId xmlns:a16="http://schemas.microsoft.com/office/drawing/2014/main" val="2621057795"/>
                    </a:ext>
                  </a:extLst>
                </a:gridCol>
                <a:gridCol w="708486">
                  <a:extLst>
                    <a:ext uri="{9D8B030D-6E8A-4147-A177-3AD203B41FA5}">
                      <a16:colId xmlns:a16="http://schemas.microsoft.com/office/drawing/2014/main" val="2905065136"/>
                    </a:ext>
                  </a:extLst>
                </a:gridCol>
                <a:gridCol w="708486">
                  <a:extLst>
                    <a:ext uri="{9D8B030D-6E8A-4147-A177-3AD203B41FA5}">
                      <a16:colId xmlns:a16="http://schemas.microsoft.com/office/drawing/2014/main" val="1962006285"/>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kern="1200" dirty="0">
                          <a:solidFill>
                            <a:schemeClr val="dk1"/>
                          </a:solidFill>
                          <a:latin typeface="+mn-lt"/>
                          <a:ea typeface="+mn-ea"/>
                          <a:cs typeface="+mn-cs"/>
                        </a:rPr>
                        <a:t>3.06.02 Shutter</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$3,030</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90%</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322619"/>
                  </a:ext>
                </a:extLst>
              </a:tr>
            </a:tbl>
          </a:graphicData>
        </a:graphic>
      </p:graphicFrame>
      <p:graphicFrame>
        <p:nvGraphicFramePr>
          <p:cNvPr id="111" name="Table 110">
            <a:extLst>
              <a:ext uri="{FF2B5EF4-FFF2-40B4-BE49-F238E27FC236}">
                <a16:creationId xmlns:a16="http://schemas.microsoft.com/office/drawing/2014/main" id="{F106FBB7-EA5E-4F69-9372-07791910935D}"/>
              </a:ext>
            </a:extLst>
          </p:cNvPr>
          <p:cNvGraphicFramePr>
            <a:graphicFrameLocks noGrp="1"/>
          </p:cNvGraphicFramePr>
          <p:nvPr>
            <p:extLst>
              <p:ext uri="{D42A27DB-BD31-4B8C-83A1-F6EECF244321}">
                <p14:modId xmlns:p14="http://schemas.microsoft.com/office/powerpoint/2010/main" val="598545041"/>
              </p:ext>
            </p:extLst>
          </p:nvPr>
        </p:nvGraphicFramePr>
        <p:xfrm>
          <a:off x="4970388" y="669208"/>
          <a:ext cx="2343150" cy="287199"/>
        </p:xfrm>
        <a:graphic>
          <a:graphicData uri="http://schemas.openxmlformats.org/drawingml/2006/table">
            <a:tbl>
              <a:tblPr firstRow="1" bandRow="1"/>
              <a:tblGrid>
                <a:gridCol w="1030218">
                  <a:extLst>
                    <a:ext uri="{9D8B030D-6E8A-4147-A177-3AD203B41FA5}">
                      <a16:colId xmlns:a16="http://schemas.microsoft.com/office/drawing/2014/main" val="2621057795"/>
                    </a:ext>
                  </a:extLst>
                </a:gridCol>
                <a:gridCol w="698909">
                  <a:extLst>
                    <a:ext uri="{9D8B030D-6E8A-4147-A177-3AD203B41FA5}">
                      <a16:colId xmlns:a16="http://schemas.microsoft.com/office/drawing/2014/main" val="2905065136"/>
                    </a:ext>
                  </a:extLst>
                </a:gridCol>
                <a:gridCol w="614023">
                  <a:extLst>
                    <a:ext uri="{9D8B030D-6E8A-4147-A177-3AD203B41FA5}">
                      <a16:colId xmlns:a16="http://schemas.microsoft.com/office/drawing/2014/main" val="2077989412"/>
                    </a:ext>
                  </a:extLst>
                </a:gridCol>
              </a:tblGrid>
              <a:tr h="15003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algn="l" defTabSz="914400" rtl="0" eaLnBrk="1" latinLnBrk="0" hangingPunct="1"/>
                      <a:r>
                        <a:rPr lang="en-US" sz="900" b="1" kern="1200" dirty="0">
                          <a:solidFill>
                            <a:schemeClr val="lt1"/>
                          </a:solidFill>
                          <a:latin typeface="Calibri"/>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900" kern="1200" dirty="0">
                          <a:solidFill>
                            <a:schemeClr val="dk1"/>
                          </a:solidFill>
                          <a:latin typeface="+mn-lt"/>
                          <a:ea typeface="+mn-ea"/>
                          <a:cs typeface="+mn-cs"/>
                        </a:rPr>
                        <a:t>3.06.05 Utility Trunk</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$1,385</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69%</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322619"/>
                  </a:ext>
                </a:extLst>
              </a:tr>
            </a:tbl>
          </a:graphicData>
        </a:graphic>
      </p:graphicFrame>
      <p:graphicFrame>
        <p:nvGraphicFramePr>
          <p:cNvPr id="112" name="Table 111">
            <a:extLst>
              <a:ext uri="{FF2B5EF4-FFF2-40B4-BE49-F238E27FC236}">
                <a16:creationId xmlns:a16="http://schemas.microsoft.com/office/drawing/2014/main" id="{C9D28C64-B1B0-4011-932D-1DF638EFAF13}"/>
              </a:ext>
            </a:extLst>
          </p:cNvPr>
          <p:cNvGraphicFramePr>
            <a:graphicFrameLocks noGrp="1"/>
          </p:cNvGraphicFramePr>
          <p:nvPr/>
        </p:nvGraphicFramePr>
        <p:xfrm>
          <a:off x="4884583" y="3374419"/>
          <a:ext cx="2294792" cy="274320"/>
        </p:xfrm>
        <a:graphic>
          <a:graphicData uri="http://schemas.openxmlformats.org/drawingml/2006/table">
            <a:tbl>
              <a:tblPr firstRow="1" bandRow="1"/>
              <a:tblGrid>
                <a:gridCol w="1532792">
                  <a:extLst>
                    <a:ext uri="{9D8B030D-6E8A-4147-A177-3AD203B41FA5}">
                      <a16:colId xmlns:a16="http://schemas.microsoft.com/office/drawing/2014/main" val="2621057795"/>
                    </a:ext>
                  </a:extLst>
                </a:gridCol>
                <a:gridCol w="762000">
                  <a:extLst>
                    <a:ext uri="{9D8B030D-6E8A-4147-A177-3AD203B41FA5}">
                      <a16:colId xmlns:a16="http://schemas.microsoft.com/office/drawing/2014/main" val="2905065136"/>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kern="1200" dirty="0">
                          <a:solidFill>
                            <a:schemeClr val="dk1"/>
                          </a:solidFill>
                          <a:latin typeface="+mn-lt"/>
                          <a:ea typeface="+mn-ea"/>
                          <a:cs typeface="+mn-cs"/>
                        </a:rPr>
                        <a:t>3.06.03 Filter Exchange System</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Contributed</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322619"/>
                  </a:ext>
                </a:extLst>
              </a:tr>
            </a:tbl>
          </a:graphicData>
        </a:graphic>
      </p:graphicFrame>
      <p:graphicFrame>
        <p:nvGraphicFramePr>
          <p:cNvPr id="113" name="Table 112">
            <a:extLst>
              <a:ext uri="{FF2B5EF4-FFF2-40B4-BE49-F238E27FC236}">
                <a16:creationId xmlns:a16="http://schemas.microsoft.com/office/drawing/2014/main" id="{4B469F4D-5F5D-4B80-8DA6-63311FCA555D}"/>
              </a:ext>
            </a:extLst>
          </p:cNvPr>
          <p:cNvGraphicFramePr>
            <a:graphicFrameLocks noGrp="1"/>
          </p:cNvGraphicFramePr>
          <p:nvPr>
            <p:extLst>
              <p:ext uri="{D42A27DB-BD31-4B8C-83A1-F6EECF244321}">
                <p14:modId xmlns:p14="http://schemas.microsoft.com/office/powerpoint/2010/main" val="2968309173"/>
              </p:ext>
            </p:extLst>
          </p:nvPr>
        </p:nvGraphicFramePr>
        <p:xfrm>
          <a:off x="6580259" y="2519135"/>
          <a:ext cx="2199317" cy="274320"/>
        </p:xfrm>
        <a:graphic>
          <a:graphicData uri="http://schemas.openxmlformats.org/drawingml/2006/table">
            <a:tbl>
              <a:tblPr firstRow="1" bandRow="1"/>
              <a:tblGrid>
                <a:gridCol w="863679">
                  <a:extLst>
                    <a:ext uri="{9D8B030D-6E8A-4147-A177-3AD203B41FA5}">
                      <a16:colId xmlns:a16="http://schemas.microsoft.com/office/drawing/2014/main" val="2621057795"/>
                    </a:ext>
                  </a:extLst>
                </a:gridCol>
                <a:gridCol w="667819">
                  <a:extLst>
                    <a:ext uri="{9D8B030D-6E8A-4147-A177-3AD203B41FA5}">
                      <a16:colId xmlns:a16="http://schemas.microsoft.com/office/drawing/2014/main" val="2905065136"/>
                    </a:ext>
                  </a:extLst>
                </a:gridCol>
                <a:gridCol w="667819">
                  <a:extLst>
                    <a:ext uri="{9D8B030D-6E8A-4147-A177-3AD203B41FA5}">
                      <a16:colId xmlns:a16="http://schemas.microsoft.com/office/drawing/2014/main" val="3761470604"/>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kern="1200" dirty="0">
                          <a:solidFill>
                            <a:schemeClr val="dk1"/>
                          </a:solidFill>
                          <a:latin typeface="+mn-lt"/>
                          <a:ea typeface="+mn-ea"/>
                          <a:cs typeface="+mn-cs"/>
                        </a:rPr>
                        <a:t>3.06.04 Cryostat</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$16,394</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98%</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322619"/>
                  </a:ext>
                </a:extLst>
              </a:tr>
            </a:tbl>
          </a:graphicData>
        </a:graphic>
      </p:graphicFrame>
      <p:graphicFrame>
        <p:nvGraphicFramePr>
          <p:cNvPr id="114" name="Table 113">
            <a:extLst>
              <a:ext uri="{FF2B5EF4-FFF2-40B4-BE49-F238E27FC236}">
                <a16:creationId xmlns:a16="http://schemas.microsoft.com/office/drawing/2014/main" id="{3266B31C-87A3-4A08-84EE-E80D3FBC0EC5}"/>
              </a:ext>
            </a:extLst>
          </p:cNvPr>
          <p:cNvGraphicFramePr>
            <a:graphicFrameLocks noGrp="1"/>
          </p:cNvGraphicFramePr>
          <p:nvPr>
            <p:extLst>
              <p:ext uri="{D42A27DB-BD31-4B8C-83A1-F6EECF244321}">
                <p14:modId xmlns:p14="http://schemas.microsoft.com/office/powerpoint/2010/main" val="3211109519"/>
              </p:ext>
            </p:extLst>
          </p:nvPr>
        </p:nvGraphicFramePr>
        <p:xfrm>
          <a:off x="6656232" y="2172739"/>
          <a:ext cx="2411568" cy="274320"/>
        </p:xfrm>
        <a:graphic>
          <a:graphicData uri="http://schemas.openxmlformats.org/drawingml/2006/table">
            <a:tbl>
              <a:tblPr firstRow="1" bandRow="1"/>
              <a:tblGrid>
                <a:gridCol w="1148952">
                  <a:extLst>
                    <a:ext uri="{9D8B030D-6E8A-4147-A177-3AD203B41FA5}">
                      <a16:colId xmlns:a16="http://schemas.microsoft.com/office/drawing/2014/main" val="2621057795"/>
                    </a:ext>
                  </a:extLst>
                </a:gridCol>
                <a:gridCol w="631308">
                  <a:extLst>
                    <a:ext uri="{9D8B030D-6E8A-4147-A177-3AD203B41FA5}">
                      <a16:colId xmlns:a16="http://schemas.microsoft.com/office/drawing/2014/main" val="2905065136"/>
                    </a:ext>
                  </a:extLst>
                </a:gridCol>
                <a:gridCol w="631308">
                  <a:extLst>
                    <a:ext uri="{9D8B030D-6E8A-4147-A177-3AD203B41FA5}">
                      <a16:colId xmlns:a16="http://schemas.microsoft.com/office/drawing/2014/main" val="2518659700"/>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900" kern="1200" dirty="0">
                          <a:solidFill>
                            <a:schemeClr val="dk1"/>
                          </a:solidFill>
                          <a:latin typeface="+mn-lt"/>
                          <a:ea typeface="+mn-ea"/>
                          <a:cs typeface="+mn-cs"/>
                        </a:rPr>
                        <a:t>3.07.02 Aux Electronics</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$2,298</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100%</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322619"/>
                  </a:ext>
                </a:extLst>
              </a:tr>
            </a:tbl>
          </a:graphicData>
        </a:graphic>
      </p:graphicFrame>
      <p:pic>
        <p:nvPicPr>
          <p:cNvPr id="32" name="Picture 31">
            <a:extLst>
              <a:ext uri="{FF2B5EF4-FFF2-40B4-BE49-F238E27FC236}">
                <a16:creationId xmlns:a16="http://schemas.microsoft.com/office/drawing/2014/main" id="{42396C00-5029-49BE-9354-CA9E4B3CE2D2}"/>
              </a:ext>
            </a:extLst>
          </p:cNvPr>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rot="408356">
            <a:off x="80444" y="484773"/>
            <a:ext cx="2450431" cy="1731230"/>
          </a:xfrm>
          <a:prstGeom prst="rect">
            <a:avLst/>
          </a:prstGeom>
        </p:spPr>
      </p:pic>
    </p:spTree>
    <p:extLst>
      <p:ext uri="{BB962C8B-B14F-4D97-AF65-F5344CB8AC3E}">
        <p14:creationId xmlns:p14="http://schemas.microsoft.com/office/powerpoint/2010/main" val="59338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6"/>
          <p:cNvSpPr>
            <a:spLocks noGrp="1"/>
          </p:cNvSpPr>
          <p:nvPr>
            <p:ph type="title"/>
          </p:nvPr>
        </p:nvSpPr>
        <p:spPr/>
        <p:txBody>
          <a:bodyPr/>
          <a:lstStyle/>
          <a:p>
            <a:r>
              <a:rPr lang="en-US" dirty="0"/>
              <a:t>Hazard Analysis</a:t>
            </a:r>
          </a:p>
        </p:txBody>
      </p:sp>
      <p:sp>
        <p:nvSpPr>
          <p:cNvPr id="6" name="Content Placeholder 2"/>
          <p:cNvSpPr>
            <a:spLocks noGrp="1"/>
          </p:cNvSpPr>
          <p:nvPr>
            <p:ph sz="quarter" idx="10"/>
          </p:nvPr>
        </p:nvSpPr>
        <p:spPr>
          <a:xfrm>
            <a:off x="533400" y="666750"/>
            <a:ext cx="8305800" cy="3943350"/>
          </a:xfrm>
        </p:spPr>
        <p:txBody>
          <a:bodyPr>
            <a:normAutofit/>
          </a:bodyPr>
          <a:lstStyle/>
          <a:p>
            <a:r>
              <a:rPr lang="en-US" sz="1600" dirty="0"/>
              <a:t>Hazards can be defined as a failure of a component, system or function that could lead to personnel injury or damage to hardware. They are managed in LCA-15 and hazard reports.</a:t>
            </a:r>
          </a:p>
          <a:p>
            <a:r>
              <a:rPr lang="en-US" sz="1600" dirty="0"/>
              <a:t>Hazards are </a:t>
            </a:r>
            <a:r>
              <a:rPr lang="en-US" sz="1600" dirty="0">
                <a:solidFill>
                  <a:srgbClr val="FF0000"/>
                </a:solidFill>
              </a:rPr>
              <a:t>NOT</a:t>
            </a:r>
            <a:r>
              <a:rPr lang="en-US" sz="1600" dirty="0"/>
              <a:t> risks but some of them are risks.</a:t>
            </a:r>
            <a:endParaRPr lang="en-US" sz="1050" dirty="0"/>
          </a:p>
        </p:txBody>
      </p:sp>
      <p:graphicFrame>
        <p:nvGraphicFramePr>
          <p:cNvPr id="2" name="Table 1">
            <a:extLst>
              <a:ext uri="{FF2B5EF4-FFF2-40B4-BE49-F238E27FC236}">
                <a16:creationId xmlns:a16="http://schemas.microsoft.com/office/drawing/2014/main" id="{127638AD-A6BA-4701-8055-3333A646B130}"/>
              </a:ext>
            </a:extLst>
          </p:cNvPr>
          <p:cNvGraphicFramePr>
            <a:graphicFrameLocks noGrp="1"/>
          </p:cNvGraphicFramePr>
          <p:nvPr/>
        </p:nvGraphicFramePr>
        <p:xfrm>
          <a:off x="1943103" y="1657350"/>
          <a:ext cx="3124201" cy="1783080"/>
        </p:xfrm>
        <a:graphic>
          <a:graphicData uri="http://schemas.openxmlformats.org/drawingml/2006/table">
            <a:tbl>
              <a:tblPr/>
              <a:tblGrid>
                <a:gridCol w="250613">
                  <a:extLst>
                    <a:ext uri="{9D8B030D-6E8A-4147-A177-3AD203B41FA5}">
                      <a16:colId xmlns:a16="http://schemas.microsoft.com/office/drawing/2014/main" val="3861710571"/>
                    </a:ext>
                  </a:extLst>
                </a:gridCol>
                <a:gridCol w="511387">
                  <a:extLst>
                    <a:ext uri="{9D8B030D-6E8A-4147-A177-3AD203B41FA5}">
                      <a16:colId xmlns:a16="http://schemas.microsoft.com/office/drawing/2014/main" val="1978043196"/>
                    </a:ext>
                  </a:extLst>
                </a:gridCol>
                <a:gridCol w="2362201">
                  <a:extLst>
                    <a:ext uri="{9D8B030D-6E8A-4147-A177-3AD203B41FA5}">
                      <a16:colId xmlns:a16="http://schemas.microsoft.com/office/drawing/2014/main" val="2060944934"/>
                    </a:ext>
                  </a:extLst>
                </a:gridCol>
              </a:tblGrid>
              <a:tr h="65779">
                <a:tc gridSpan="3">
                  <a:txBody>
                    <a:bodyPr/>
                    <a:lstStyle/>
                    <a:p>
                      <a:pPr algn="ctr" fontAlgn="b"/>
                      <a:r>
                        <a:rPr lang="en-US" sz="100" b="0" i="0" u="none" strike="noStrike" dirty="0">
                          <a:solidFill>
                            <a:srgbClr val="000000"/>
                          </a:solidFill>
                          <a:effectLst/>
                          <a:latin typeface="Arial" panose="020B0604020202020204" pitchFamily="34" charset="0"/>
                        </a:rPr>
                        <a:t> </a:t>
                      </a:r>
                    </a:p>
                    <a:p>
                      <a:pPr algn="ctr" fontAlgn="b"/>
                      <a:r>
                        <a:rPr lang="en-US" sz="100" b="0" i="0" u="none" strike="noStrike" dirty="0">
                          <a:solidFill>
                            <a:srgbClr val="000000"/>
                          </a:solidFill>
                          <a:effectLst/>
                          <a:latin typeface="Arial" panose="020B0604020202020204" pitchFamily="34" charset="0"/>
                        </a:rPr>
                        <a:t> </a:t>
                      </a:r>
                    </a:p>
                    <a:p>
                      <a:pPr algn="ctr" fontAlgn="b"/>
                      <a:r>
                        <a:rPr lang="en-US" sz="600" b="1" i="0" u="none" strike="noStrike" dirty="0">
                          <a:solidFill>
                            <a:srgbClr val="000000"/>
                          </a:solidFill>
                          <a:effectLst/>
                          <a:latin typeface="Arial" panose="020B0604020202020204" pitchFamily="34" charset="0"/>
                        </a:rPr>
                        <a:t>Hazard Severity Classification</a:t>
                      </a:r>
                    </a:p>
                  </a:txBody>
                  <a:tcPr marL="0" marR="0" marT="0"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DB4E2"/>
                    </a:solidFill>
                  </a:tcPr>
                </a:tc>
                <a:tc hMerge="1">
                  <a:txBody>
                    <a:bodyPr/>
                    <a:lstStyle/>
                    <a:p>
                      <a:pPr algn="l" fontAlgn="b"/>
                      <a:endParaRPr lang="en-US" sz="700" b="0" i="0" u="none" strike="noStrike" dirty="0">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hMerge="1">
                  <a:txBody>
                    <a:bodyPr/>
                    <a:lstStyle/>
                    <a:p>
                      <a:pPr algn="l" fontAlgn="b"/>
                      <a:endParaRPr lang="en-US" sz="600" b="1" i="0" u="none" strike="noStrike" dirty="0">
                        <a:solidFill>
                          <a:srgbClr val="000000"/>
                        </a:solidFill>
                        <a:effectLst/>
                        <a:latin typeface="Arial" panose="020B0604020202020204" pitchFamily="34" charset="0"/>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947195205"/>
                  </a:ext>
                </a:extLst>
              </a:tr>
              <a:tr h="57557">
                <a:tc>
                  <a:txBody>
                    <a:bodyPr/>
                    <a:lstStyle/>
                    <a:p>
                      <a:pPr algn="ctr" fontAlgn="ctr"/>
                      <a:r>
                        <a:rPr lang="en-US" sz="700" b="1" i="0" u="none" strike="noStrike" dirty="0">
                          <a:solidFill>
                            <a:srgbClr val="000000"/>
                          </a:solidFill>
                          <a:effectLst/>
                          <a:latin typeface="Arial" panose="020B0604020202020204" pitchFamily="34" charset="0"/>
                        </a:rPr>
                        <a:t>Class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p>
                      <a:pPr algn="ctr" fontAlgn="ctr"/>
                      <a:r>
                        <a:rPr lang="en-US" sz="600" b="1" i="0" u="none" strike="noStrike" dirty="0">
                          <a:solidFill>
                            <a:srgbClr val="000000"/>
                          </a:solidFill>
                          <a:effectLst/>
                          <a:latin typeface="Arial" panose="020B0604020202020204" pitchFamily="34" charset="0"/>
                        </a:rPr>
                        <a:t>Description</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p>
                      <a:pPr algn="ctr" fontAlgn="ctr"/>
                      <a:r>
                        <a:rPr lang="en-US" sz="600" b="1" i="0" u="none" strike="noStrike" dirty="0">
                          <a:solidFill>
                            <a:srgbClr val="000000"/>
                          </a:solidFill>
                          <a:effectLst/>
                          <a:latin typeface="Arial" panose="020B0604020202020204" pitchFamily="34" charset="0"/>
                        </a:rPr>
                        <a:t>Potential Consequences</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B3E2"/>
                    </a:solidFill>
                  </a:tcPr>
                </a:tc>
                <a:extLst>
                  <a:ext uri="{0D108BD9-81ED-4DB2-BD59-A6C34878D82A}">
                    <a16:rowId xmlns:a16="http://schemas.microsoft.com/office/drawing/2014/main" val="1719126396"/>
                  </a:ext>
                </a:extLst>
              </a:tr>
              <a:tr h="49335">
                <a:tc rowSpan="3">
                  <a:txBody>
                    <a:bodyPr/>
                    <a:lstStyle/>
                    <a:p>
                      <a:pPr algn="ctr" fontAlgn="ctr"/>
                      <a:r>
                        <a:rPr lang="en-US" sz="700" b="0" i="0" u="none" strike="noStrike">
                          <a:solidFill>
                            <a:srgbClr val="000000"/>
                          </a:solidFill>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600" b="0" i="0" u="none" strike="noStrike" dirty="0">
                          <a:solidFill>
                            <a:srgbClr val="000000"/>
                          </a:solidFill>
                          <a:effectLst/>
                          <a:latin typeface="Arial" panose="020B0604020202020204" pitchFamily="34" charset="0"/>
                        </a:rPr>
                        <a:t>Catastrophic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Arial" panose="020B0604020202020204" pitchFamily="34" charset="0"/>
                        </a:rPr>
                        <a:t>Injury:  may cause death or permanently-disabling injury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955868"/>
                  </a:ext>
                </a:extLst>
              </a:tr>
              <a:tr h="49335">
                <a:tc vMerge="1">
                  <a:txBody>
                    <a:bodyPr/>
                    <a:lstStyle/>
                    <a:p>
                      <a:endParaRPr lang="en-US"/>
                    </a:p>
                  </a:txBody>
                  <a:tcPr/>
                </a:tc>
                <a:tc vMerge="1">
                  <a:txBody>
                    <a:bodyPr/>
                    <a:lstStyle/>
                    <a:p>
                      <a:endParaRPr lang="en-US"/>
                    </a:p>
                  </a:txBody>
                  <a:tcPr/>
                </a:tc>
                <a:tc>
                  <a:txBody>
                    <a:bodyPr/>
                    <a:lstStyle/>
                    <a:p>
                      <a:pPr algn="l" fontAlgn="ctr"/>
                      <a:r>
                        <a:rPr lang="en-US" sz="600" b="0" i="0" u="none" strike="noStrike" dirty="0">
                          <a:solidFill>
                            <a:srgbClr val="000000"/>
                          </a:solidFill>
                          <a:effectLst/>
                          <a:latin typeface="Arial" panose="020B0604020202020204" pitchFamily="34" charset="0"/>
                        </a:rPr>
                        <a:t>Property damage:  near-complete loss of camera system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1169497"/>
                  </a:ext>
                </a:extLst>
              </a:tr>
              <a:tr h="49335">
                <a:tc vMerge="1">
                  <a:txBody>
                    <a:bodyPr/>
                    <a:lstStyle/>
                    <a:p>
                      <a:endParaRPr lang="en-US"/>
                    </a:p>
                  </a:txBody>
                  <a:tcPr/>
                </a:tc>
                <a:tc vMerge="1">
                  <a:txBody>
                    <a:bodyPr/>
                    <a:lstStyle/>
                    <a:p>
                      <a:endParaRPr lang="en-US"/>
                    </a:p>
                  </a:txBody>
                  <a:tcPr/>
                </a:tc>
                <a:tc>
                  <a:txBody>
                    <a:bodyPr/>
                    <a:lstStyle/>
                    <a:p>
                      <a:pPr algn="l" fontAlgn="ctr"/>
                      <a:r>
                        <a:rPr lang="fr-FR" sz="600" b="0" i="0" u="none" strike="noStrike" dirty="0" err="1">
                          <a:solidFill>
                            <a:srgbClr val="000000"/>
                          </a:solidFill>
                          <a:effectLst/>
                          <a:latin typeface="Arial" panose="020B0604020202020204" pitchFamily="34" charset="0"/>
                        </a:rPr>
                        <a:t>Environment</a:t>
                      </a:r>
                      <a:r>
                        <a:rPr lang="fr-FR" sz="600" b="0" i="0" u="none" strike="noStrike" dirty="0">
                          <a:solidFill>
                            <a:srgbClr val="000000"/>
                          </a:solidFill>
                          <a:effectLst/>
                          <a:latin typeface="Arial" panose="020B0604020202020204" pitchFamily="34" charset="0"/>
                        </a:rPr>
                        <a:t>:  </a:t>
                      </a:r>
                      <a:r>
                        <a:rPr lang="fr-FR" sz="600" b="0" i="0" u="none" strike="noStrike" dirty="0" err="1">
                          <a:solidFill>
                            <a:srgbClr val="000000"/>
                          </a:solidFill>
                          <a:effectLst/>
                          <a:latin typeface="Arial" panose="020B0604020202020204" pitchFamily="34" charset="0"/>
                        </a:rPr>
                        <a:t>irreversible</a:t>
                      </a:r>
                      <a:r>
                        <a:rPr lang="fr-FR" sz="600" b="0" i="0" u="none" strike="noStrike" dirty="0">
                          <a:solidFill>
                            <a:srgbClr val="000000"/>
                          </a:solidFill>
                          <a:effectLst/>
                          <a:latin typeface="Arial" panose="020B0604020202020204" pitchFamily="34" charset="0"/>
                        </a:rPr>
                        <a:t> </a:t>
                      </a:r>
                      <a:r>
                        <a:rPr lang="fr-FR" sz="600" b="0" i="0" u="none" strike="noStrike" dirty="0" err="1">
                          <a:solidFill>
                            <a:srgbClr val="000000"/>
                          </a:solidFill>
                          <a:effectLst/>
                          <a:latin typeface="Arial" panose="020B0604020202020204" pitchFamily="34" charset="0"/>
                        </a:rPr>
                        <a:t>severe</a:t>
                      </a:r>
                      <a:r>
                        <a:rPr lang="fr-FR" sz="600" b="0" i="0" u="none" strike="noStrike" dirty="0">
                          <a:solidFill>
                            <a:srgbClr val="000000"/>
                          </a:solidFill>
                          <a:effectLst/>
                          <a:latin typeface="Arial" panose="020B0604020202020204" pitchFamily="34" charset="0"/>
                        </a:rPr>
                        <a:t> </a:t>
                      </a:r>
                      <a:r>
                        <a:rPr lang="fr-FR" sz="600" b="0" i="0" u="none" strike="noStrike" dirty="0" err="1">
                          <a:solidFill>
                            <a:srgbClr val="000000"/>
                          </a:solidFill>
                          <a:effectLst/>
                          <a:latin typeface="Arial" panose="020B0604020202020204" pitchFamily="34" charset="0"/>
                        </a:rPr>
                        <a:t>environmental</a:t>
                      </a:r>
                      <a:r>
                        <a:rPr lang="fr-FR" sz="600" b="0" i="0" u="none" strike="noStrike" dirty="0">
                          <a:solidFill>
                            <a:srgbClr val="000000"/>
                          </a:solidFill>
                          <a:effectLst/>
                          <a:latin typeface="Arial" panose="020B0604020202020204" pitchFamily="34" charset="0"/>
                        </a:rPr>
                        <a:t> damage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4372077"/>
                  </a:ext>
                </a:extLst>
              </a:tr>
              <a:tr h="98669">
                <a:tc rowSpan="3">
                  <a:txBody>
                    <a:bodyPr/>
                    <a:lstStyle/>
                    <a:p>
                      <a:pPr algn="ctr" fontAlgn="ctr"/>
                      <a:r>
                        <a:rPr lang="en-US" sz="700" b="0" i="0" u="none" strike="noStrike" dirty="0">
                          <a:solidFill>
                            <a:srgbClr val="000000"/>
                          </a:solidFill>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600" b="0" i="0" u="none" strike="noStrike">
                          <a:solidFill>
                            <a:srgbClr val="000000"/>
                          </a:solidFill>
                          <a:effectLst/>
                          <a:latin typeface="Arial" panose="020B0604020202020204" pitchFamily="34" charset="0"/>
                        </a:rPr>
                        <a:t>Critical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dirty="0" err="1">
                          <a:solidFill>
                            <a:srgbClr val="000000"/>
                          </a:solidFill>
                          <a:effectLst/>
                          <a:latin typeface="Arial" panose="020B0604020202020204" pitchFamily="34" charset="0"/>
                        </a:rPr>
                        <a:t>Injury:severe</a:t>
                      </a:r>
                      <a:r>
                        <a:rPr lang="en-US" sz="600" b="0" i="0" u="none" strike="noStrike" dirty="0">
                          <a:solidFill>
                            <a:srgbClr val="000000"/>
                          </a:solidFill>
                          <a:effectLst/>
                          <a:latin typeface="Arial" panose="020B0604020202020204" pitchFamily="34" charset="0"/>
                        </a:rPr>
                        <a:t> injury, occupational illness, or permanent partial disability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2644876"/>
                  </a:ext>
                </a:extLst>
              </a:tr>
              <a:tr h="98669">
                <a:tc vMerge="1">
                  <a:txBody>
                    <a:bodyPr/>
                    <a:lstStyle/>
                    <a:p>
                      <a:endParaRPr lang="en-US"/>
                    </a:p>
                  </a:txBody>
                  <a:tcPr/>
                </a:tc>
                <a:tc vMerge="1">
                  <a:txBody>
                    <a:bodyPr/>
                    <a:lstStyle/>
                    <a:p>
                      <a:endParaRPr lang="en-US"/>
                    </a:p>
                  </a:txBody>
                  <a:tcPr/>
                </a:tc>
                <a:tc>
                  <a:txBody>
                    <a:bodyPr/>
                    <a:lstStyle/>
                    <a:p>
                      <a:pPr algn="l" fontAlgn="ctr"/>
                      <a:r>
                        <a:rPr lang="en-US" sz="600" b="0" i="0" u="none" strike="noStrike" dirty="0">
                          <a:solidFill>
                            <a:srgbClr val="000000"/>
                          </a:solidFill>
                          <a:effectLst/>
                          <a:latin typeface="Arial" panose="020B0604020202020204" pitchFamily="34" charset="0"/>
                        </a:rPr>
                        <a:t>Property damage:  major damage to system; loss of major subsystem(s)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5297951"/>
                  </a:ext>
                </a:extLst>
              </a:tr>
              <a:tr h="49335">
                <a:tc vMerge="1">
                  <a:txBody>
                    <a:bodyPr/>
                    <a:lstStyle/>
                    <a:p>
                      <a:endParaRPr lang="en-US"/>
                    </a:p>
                  </a:txBody>
                  <a:tcPr/>
                </a:tc>
                <a:tc vMerge="1">
                  <a:txBody>
                    <a:bodyPr/>
                    <a:lstStyle/>
                    <a:p>
                      <a:endParaRPr lang="en-US"/>
                    </a:p>
                  </a:txBody>
                  <a:tcPr/>
                </a:tc>
                <a:tc>
                  <a:txBody>
                    <a:bodyPr/>
                    <a:lstStyle/>
                    <a:p>
                      <a:pPr algn="l" fontAlgn="ctr"/>
                      <a:r>
                        <a:rPr lang="fr-FR" sz="600" b="0" i="0" u="none" strike="noStrike" dirty="0" err="1">
                          <a:solidFill>
                            <a:srgbClr val="000000"/>
                          </a:solidFill>
                          <a:effectLst/>
                          <a:latin typeface="Arial" panose="020B0604020202020204" pitchFamily="34" charset="0"/>
                        </a:rPr>
                        <a:t>Environment</a:t>
                      </a:r>
                      <a:r>
                        <a:rPr lang="fr-FR" sz="600" b="0" i="0" u="none" strike="noStrike" dirty="0">
                          <a:solidFill>
                            <a:srgbClr val="000000"/>
                          </a:solidFill>
                          <a:effectLst/>
                          <a:latin typeface="Arial" panose="020B0604020202020204" pitchFamily="34" charset="0"/>
                        </a:rPr>
                        <a:t>:  </a:t>
                      </a:r>
                      <a:r>
                        <a:rPr lang="fr-FR" sz="600" b="0" i="0" u="none" strike="noStrike" dirty="0" err="1">
                          <a:solidFill>
                            <a:srgbClr val="000000"/>
                          </a:solidFill>
                          <a:effectLst/>
                          <a:latin typeface="Arial" panose="020B0604020202020204" pitchFamily="34" charset="0"/>
                        </a:rPr>
                        <a:t>significant</a:t>
                      </a:r>
                      <a:r>
                        <a:rPr lang="fr-FR" sz="600" b="0" i="0" u="none" strike="noStrike" dirty="0">
                          <a:solidFill>
                            <a:srgbClr val="000000"/>
                          </a:solidFill>
                          <a:effectLst/>
                          <a:latin typeface="Arial" panose="020B0604020202020204" pitchFamily="34" charset="0"/>
                        </a:rPr>
                        <a:t> </a:t>
                      </a:r>
                      <a:r>
                        <a:rPr lang="fr-FR" sz="600" b="0" i="0" u="none" strike="noStrike" dirty="0" err="1">
                          <a:solidFill>
                            <a:srgbClr val="000000"/>
                          </a:solidFill>
                          <a:effectLst/>
                          <a:latin typeface="Arial" panose="020B0604020202020204" pitchFamily="34" charset="0"/>
                        </a:rPr>
                        <a:t>reversible</a:t>
                      </a:r>
                      <a:r>
                        <a:rPr lang="fr-FR" sz="600" b="0" i="0" u="none" strike="noStrike" dirty="0">
                          <a:solidFill>
                            <a:srgbClr val="000000"/>
                          </a:solidFill>
                          <a:effectLst/>
                          <a:latin typeface="Arial" panose="020B0604020202020204" pitchFamily="34" charset="0"/>
                        </a:rPr>
                        <a:t> </a:t>
                      </a:r>
                      <a:r>
                        <a:rPr lang="fr-FR" sz="600" b="0" i="0" u="none" strike="noStrike" dirty="0" err="1">
                          <a:solidFill>
                            <a:srgbClr val="000000"/>
                          </a:solidFill>
                          <a:effectLst/>
                          <a:latin typeface="Arial" panose="020B0604020202020204" pitchFamily="34" charset="0"/>
                        </a:rPr>
                        <a:t>environmental</a:t>
                      </a:r>
                      <a:r>
                        <a:rPr lang="fr-FR" sz="600" b="0" i="0" u="none" strike="noStrike" dirty="0">
                          <a:solidFill>
                            <a:srgbClr val="000000"/>
                          </a:solidFill>
                          <a:effectLst/>
                          <a:latin typeface="Arial" panose="020B0604020202020204" pitchFamily="34" charset="0"/>
                        </a:rPr>
                        <a:t> damage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690417"/>
                  </a:ext>
                </a:extLst>
              </a:tr>
              <a:tr h="49335">
                <a:tc rowSpan="3">
                  <a:txBody>
                    <a:bodyPr/>
                    <a:lstStyle/>
                    <a:p>
                      <a:pPr algn="ctr" fontAlgn="ctr"/>
                      <a:r>
                        <a:rPr lang="en-US" sz="700" b="0" i="0" u="none" strike="noStrike">
                          <a:solidFill>
                            <a:srgbClr val="000000"/>
                          </a:solidFill>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600" b="0" i="0" u="none" strike="noStrike">
                          <a:solidFill>
                            <a:srgbClr val="000000"/>
                          </a:solidFill>
                          <a:effectLst/>
                          <a:latin typeface="Arial" panose="020B0604020202020204" pitchFamily="34" charset="0"/>
                        </a:rPr>
                        <a:t>Marginal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dirty="0">
                          <a:solidFill>
                            <a:srgbClr val="000000"/>
                          </a:solidFill>
                          <a:effectLst/>
                          <a:latin typeface="Arial" panose="020B0604020202020204" pitchFamily="34" charset="0"/>
                        </a:rPr>
                        <a:t>Injury:  minor injury or occupational illness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5398218"/>
                  </a:ext>
                </a:extLst>
              </a:tr>
              <a:tr h="98669">
                <a:tc vMerge="1">
                  <a:txBody>
                    <a:bodyPr/>
                    <a:lstStyle/>
                    <a:p>
                      <a:endParaRPr lang="en-US"/>
                    </a:p>
                  </a:txBody>
                  <a:tcPr/>
                </a:tc>
                <a:tc vMerge="1">
                  <a:txBody>
                    <a:bodyPr/>
                    <a:lstStyle/>
                    <a:p>
                      <a:endParaRPr lang="en-US"/>
                    </a:p>
                  </a:txBody>
                  <a:tcPr/>
                </a:tc>
                <a:tc>
                  <a:txBody>
                    <a:bodyPr/>
                    <a:lstStyle/>
                    <a:p>
                      <a:pPr algn="l" fontAlgn="ctr"/>
                      <a:r>
                        <a:rPr lang="en-US" sz="600" b="0" i="0" u="none" strike="noStrike" dirty="0">
                          <a:solidFill>
                            <a:srgbClr val="000000"/>
                          </a:solidFill>
                          <a:effectLst/>
                          <a:latin typeface="Arial" panose="020B0604020202020204" pitchFamily="34" charset="0"/>
                        </a:rPr>
                        <a:t>Property damage:  minor damage to camera or subsystem, recoverable with minimal impact on program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8999645"/>
                  </a:ext>
                </a:extLst>
              </a:tr>
              <a:tr h="98669">
                <a:tc vMerge="1">
                  <a:txBody>
                    <a:bodyPr/>
                    <a:lstStyle/>
                    <a:p>
                      <a:endParaRPr lang="en-US"/>
                    </a:p>
                  </a:txBody>
                  <a:tcPr/>
                </a:tc>
                <a:tc vMerge="1">
                  <a:txBody>
                    <a:bodyPr/>
                    <a:lstStyle/>
                    <a:p>
                      <a:endParaRPr lang="en-US"/>
                    </a:p>
                  </a:txBody>
                  <a:tcPr/>
                </a:tc>
                <a:tc>
                  <a:txBody>
                    <a:bodyPr/>
                    <a:lstStyle/>
                    <a:p>
                      <a:pPr algn="l" fontAlgn="ctr"/>
                      <a:r>
                        <a:rPr lang="en-US" sz="600" b="0" i="0" u="none" strike="noStrike" dirty="0">
                          <a:solidFill>
                            <a:srgbClr val="000000"/>
                          </a:solidFill>
                          <a:effectLst/>
                          <a:latin typeface="Arial" panose="020B0604020202020204" pitchFamily="34" charset="0"/>
                        </a:rPr>
                        <a:t>Environment:  mitigatable environmental damage, where restoration activities can be accomplished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4955791"/>
                  </a:ext>
                </a:extLst>
              </a:tr>
              <a:tr h="49335">
                <a:tc rowSpan="3">
                  <a:txBody>
                    <a:bodyPr/>
                    <a:lstStyle/>
                    <a:p>
                      <a:pPr algn="ctr" fontAlgn="ctr"/>
                      <a:r>
                        <a:rPr lang="en-US" sz="700" b="0" i="0" u="none" strike="noStrike">
                          <a:solidFill>
                            <a:srgbClr val="000000"/>
                          </a:solidFill>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600" b="0" i="0" u="none" strike="noStrike">
                          <a:solidFill>
                            <a:srgbClr val="000000"/>
                          </a:solidFill>
                          <a:effectLst/>
                          <a:latin typeface="Arial" panose="020B0604020202020204" pitchFamily="34" charset="0"/>
                        </a:rPr>
                        <a:t>Negligible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dirty="0">
                          <a:solidFill>
                            <a:srgbClr val="000000"/>
                          </a:solidFill>
                          <a:effectLst/>
                          <a:latin typeface="Arial" panose="020B0604020202020204" pitchFamily="34" charset="0"/>
                        </a:rPr>
                        <a:t>Injury:  minor first aid treatment; personal health not affected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8122031"/>
                  </a:ext>
                </a:extLst>
              </a:tr>
              <a:tr h="98669">
                <a:tc vMerge="1">
                  <a:txBody>
                    <a:bodyPr/>
                    <a:lstStyle/>
                    <a:p>
                      <a:endParaRPr lang="en-US"/>
                    </a:p>
                  </a:txBody>
                  <a:tcPr/>
                </a:tc>
                <a:tc vMerge="1">
                  <a:txBody>
                    <a:bodyPr/>
                    <a:lstStyle/>
                    <a:p>
                      <a:endParaRPr lang="en-US"/>
                    </a:p>
                  </a:txBody>
                  <a:tcPr/>
                </a:tc>
                <a:tc>
                  <a:txBody>
                    <a:bodyPr/>
                    <a:lstStyle/>
                    <a:p>
                      <a:pPr algn="l" fontAlgn="ctr"/>
                      <a:r>
                        <a:rPr lang="en-US" sz="600" b="0" i="0" u="none" strike="noStrike" dirty="0">
                          <a:solidFill>
                            <a:srgbClr val="000000"/>
                          </a:solidFill>
                          <a:effectLst/>
                          <a:latin typeface="Arial" panose="020B0604020202020204" pitchFamily="34" charset="0"/>
                        </a:rPr>
                        <a:t>Property damage:  more than normal wear and tear; easily recoverable within scope of standard maintenance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5076601"/>
                  </a:ext>
                </a:extLst>
              </a:tr>
              <a:tr h="49335">
                <a:tc vMerge="1">
                  <a:txBody>
                    <a:bodyPr/>
                    <a:lstStyle/>
                    <a:p>
                      <a:endParaRPr lang="en-US"/>
                    </a:p>
                  </a:txBody>
                  <a:tcPr/>
                </a:tc>
                <a:tc vMerge="1">
                  <a:txBody>
                    <a:bodyPr/>
                    <a:lstStyle/>
                    <a:p>
                      <a:endParaRPr lang="en-US"/>
                    </a:p>
                  </a:txBody>
                  <a:tcPr/>
                </a:tc>
                <a:tc>
                  <a:txBody>
                    <a:bodyPr/>
                    <a:lstStyle/>
                    <a:p>
                      <a:pPr algn="l" fontAlgn="ctr"/>
                      <a:r>
                        <a:rPr lang="en-US" sz="600" b="0" i="0" u="none" strike="noStrike" dirty="0">
                          <a:solidFill>
                            <a:srgbClr val="000000"/>
                          </a:solidFill>
                          <a:effectLst/>
                          <a:latin typeface="Arial" panose="020B0604020202020204" pitchFamily="34" charset="0"/>
                        </a:rPr>
                        <a:t>Environment:  minimal environmental damage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4279716"/>
                  </a:ext>
                </a:extLst>
              </a:tr>
            </a:tbl>
          </a:graphicData>
        </a:graphic>
      </p:graphicFrame>
      <p:graphicFrame>
        <p:nvGraphicFramePr>
          <p:cNvPr id="3" name="Table 2">
            <a:extLst>
              <a:ext uri="{FF2B5EF4-FFF2-40B4-BE49-F238E27FC236}">
                <a16:creationId xmlns:a16="http://schemas.microsoft.com/office/drawing/2014/main" id="{77EC2353-B8AD-4FC2-9A2D-165C439E639E}"/>
              </a:ext>
            </a:extLst>
          </p:cNvPr>
          <p:cNvGraphicFramePr>
            <a:graphicFrameLocks noGrp="1"/>
          </p:cNvGraphicFramePr>
          <p:nvPr/>
        </p:nvGraphicFramePr>
        <p:xfrm>
          <a:off x="6172202" y="1742974"/>
          <a:ext cx="1846553" cy="1895576"/>
        </p:xfrm>
        <a:graphic>
          <a:graphicData uri="http://schemas.openxmlformats.org/drawingml/2006/table">
            <a:tbl>
              <a:tblPr/>
              <a:tblGrid>
                <a:gridCol w="186731">
                  <a:extLst>
                    <a:ext uri="{9D8B030D-6E8A-4147-A177-3AD203B41FA5}">
                      <a16:colId xmlns:a16="http://schemas.microsoft.com/office/drawing/2014/main" val="3729151141"/>
                    </a:ext>
                  </a:extLst>
                </a:gridCol>
                <a:gridCol w="851213">
                  <a:extLst>
                    <a:ext uri="{9D8B030D-6E8A-4147-A177-3AD203B41FA5}">
                      <a16:colId xmlns:a16="http://schemas.microsoft.com/office/drawing/2014/main" val="4171636295"/>
                    </a:ext>
                  </a:extLst>
                </a:gridCol>
                <a:gridCol w="203129">
                  <a:extLst>
                    <a:ext uri="{9D8B030D-6E8A-4147-A177-3AD203B41FA5}">
                      <a16:colId xmlns:a16="http://schemas.microsoft.com/office/drawing/2014/main" val="1621303957"/>
                    </a:ext>
                  </a:extLst>
                </a:gridCol>
                <a:gridCol w="203129">
                  <a:extLst>
                    <a:ext uri="{9D8B030D-6E8A-4147-A177-3AD203B41FA5}">
                      <a16:colId xmlns:a16="http://schemas.microsoft.com/office/drawing/2014/main" val="2237987869"/>
                    </a:ext>
                  </a:extLst>
                </a:gridCol>
                <a:gridCol w="203129">
                  <a:extLst>
                    <a:ext uri="{9D8B030D-6E8A-4147-A177-3AD203B41FA5}">
                      <a16:colId xmlns:a16="http://schemas.microsoft.com/office/drawing/2014/main" val="3917143419"/>
                    </a:ext>
                  </a:extLst>
                </a:gridCol>
                <a:gridCol w="199222">
                  <a:extLst>
                    <a:ext uri="{9D8B030D-6E8A-4147-A177-3AD203B41FA5}">
                      <a16:colId xmlns:a16="http://schemas.microsoft.com/office/drawing/2014/main" val="1088457000"/>
                    </a:ext>
                  </a:extLst>
                </a:gridCol>
              </a:tblGrid>
              <a:tr h="185381">
                <a:tc rowSpan="2" gridSpan="2">
                  <a:txBody>
                    <a:bodyPr/>
                    <a:lstStyle/>
                    <a:p>
                      <a:pPr algn="ctr" fontAlgn="b"/>
                      <a:r>
                        <a:rPr lang="en-US" sz="800" b="1" i="0" u="none" strike="noStrike" dirty="0">
                          <a:solidFill>
                            <a:srgbClr val="000000"/>
                          </a:solidFill>
                          <a:effectLst/>
                          <a:latin typeface="Arial" panose="020B0604020202020204" pitchFamily="34" charset="0"/>
                        </a:rPr>
                        <a:t>Mishap Risk </a:t>
                      </a:r>
                    </a:p>
                    <a:p>
                      <a:pPr algn="ctr" fontAlgn="b"/>
                      <a:r>
                        <a:rPr lang="en-US" sz="800" b="1" i="0" u="none" strike="noStrike" dirty="0">
                          <a:solidFill>
                            <a:srgbClr val="000000"/>
                          </a:solidFill>
                          <a:effectLst/>
                          <a:latin typeface="Arial" panose="020B0604020202020204" pitchFamily="34" charset="0"/>
                        </a:rPr>
                        <a:t>Assessment Value</a:t>
                      </a:r>
                      <a:r>
                        <a:rPr lang="en-US" sz="8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rowSpan="2" hMerge="1">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DB4E2"/>
                    </a:solidFill>
                  </a:tcPr>
                </a:tc>
                <a:tc gridSpan="4">
                  <a:txBody>
                    <a:bodyPr/>
                    <a:lstStyle/>
                    <a:p>
                      <a:pPr algn="ctr" fontAlgn="ctr"/>
                      <a:r>
                        <a:rPr lang="en-US" sz="900" b="1" i="0" u="none" strike="noStrike" dirty="0">
                          <a:solidFill>
                            <a:srgbClr val="000000"/>
                          </a:solidFill>
                          <a:effectLst/>
                          <a:latin typeface="Arial" panose="020B0604020202020204" pitchFamily="34" charset="0"/>
                        </a:rPr>
                        <a:t>Severity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3192465"/>
                  </a:ext>
                </a:extLst>
              </a:tr>
              <a:tr h="832485">
                <a:tc gridSpan="2" vMerge="1">
                  <a:txBody>
                    <a:bodyPr/>
                    <a:lstStyle/>
                    <a:p>
                      <a:pPr algn="l" fontAlgn="b"/>
                      <a:endParaRPr lang="en-US" sz="10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8DB4E2"/>
                    </a:solidFill>
                  </a:tcPr>
                </a:tc>
                <a:tc hMerge="1" vMerge="1">
                  <a:txBody>
                    <a:bodyPr/>
                    <a:lstStyle/>
                    <a:p>
                      <a:pPr algn="l" fontAlgn="b"/>
                      <a:endParaRPr lang="en-US" sz="1000" b="0" i="0" u="none" strike="noStrike" dirty="0">
                        <a:solidFill>
                          <a:srgbClr val="000000"/>
                        </a:solidFill>
                        <a:effectLst/>
                        <a:latin typeface="Arial" panose="020B060402020202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8DB4E2"/>
                    </a:solidFill>
                  </a:tcPr>
                </a:tc>
                <a:tc>
                  <a:txBody>
                    <a:bodyPr/>
                    <a:lstStyle/>
                    <a:p>
                      <a:pPr algn="l" fontAlgn="b"/>
                      <a:r>
                        <a:rPr lang="en-US" sz="800" b="1" i="0" u="none" strike="noStrike" dirty="0">
                          <a:solidFill>
                            <a:srgbClr val="000000"/>
                          </a:solidFill>
                          <a:effectLst/>
                          <a:latin typeface="Arial" panose="020B0604020202020204" pitchFamily="34" charset="0"/>
                        </a:rPr>
                        <a:t>1—Catastrophic</a:t>
                      </a:r>
                    </a:p>
                  </a:txBody>
                  <a:tcPr marL="9525" marR="9525" marT="9525" marB="9144"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800" b="1" i="0" u="none" strike="noStrike" dirty="0">
                          <a:solidFill>
                            <a:srgbClr val="000000"/>
                          </a:solidFill>
                          <a:effectLst/>
                          <a:latin typeface="Arial" panose="020B0604020202020204" pitchFamily="34" charset="0"/>
                        </a:rPr>
                        <a:t>2—Critical</a:t>
                      </a:r>
                    </a:p>
                  </a:txBody>
                  <a:tcPr marL="9525" marR="9525" marT="9525" marB="9144"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800" b="1" i="0" u="none" strike="noStrike" dirty="0">
                          <a:solidFill>
                            <a:srgbClr val="000000"/>
                          </a:solidFill>
                          <a:effectLst/>
                          <a:latin typeface="Arial" panose="020B0604020202020204" pitchFamily="34" charset="0"/>
                        </a:rPr>
                        <a:t>3—Marginal</a:t>
                      </a:r>
                    </a:p>
                  </a:txBody>
                  <a:tcPr marL="9525" marR="9525" marT="9525" marB="9144"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800" b="1" i="0" u="none" strike="noStrike" dirty="0">
                          <a:solidFill>
                            <a:srgbClr val="000000"/>
                          </a:solidFill>
                          <a:effectLst/>
                          <a:latin typeface="Arial" panose="020B0604020202020204" pitchFamily="34" charset="0"/>
                        </a:rPr>
                        <a:t>4—Negligible</a:t>
                      </a:r>
                    </a:p>
                  </a:txBody>
                  <a:tcPr marL="9525" marR="9525" marT="9525" marB="9144"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041957244"/>
                  </a:ext>
                </a:extLst>
              </a:tr>
              <a:tr h="175542">
                <a:tc rowSpan="5">
                  <a:txBody>
                    <a:bodyPr/>
                    <a:lstStyle/>
                    <a:p>
                      <a:pPr algn="ctr" fontAlgn="ctr"/>
                      <a:r>
                        <a:rPr lang="en-US" sz="900" b="1" i="0" u="none" strike="noStrike" dirty="0">
                          <a:solidFill>
                            <a:srgbClr val="000000"/>
                          </a:solidFill>
                          <a:effectLst/>
                          <a:latin typeface="Arial" panose="020B0604020202020204" pitchFamily="34" charset="0"/>
                        </a:rPr>
                        <a:t>Probability</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ctr"/>
                      <a:r>
                        <a:rPr lang="en-US" sz="800" b="1" i="0" u="none" strike="noStrike" dirty="0">
                          <a:solidFill>
                            <a:srgbClr val="000000"/>
                          </a:solidFill>
                          <a:effectLst/>
                          <a:latin typeface="Arial" panose="020B0604020202020204" pitchFamily="34" charset="0"/>
                        </a:rPr>
                        <a:t>A—Frequent</a:t>
                      </a:r>
                    </a:p>
                  </a:txBody>
                  <a:tcPr marL="1143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9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9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900" b="0" i="0" u="none" strike="noStrike" dirty="0">
                          <a:solidFill>
                            <a:srgbClr val="000000"/>
                          </a:solidFill>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900" b="0" i="0" u="none" strike="noStrike">
                          <a:solidFill>
                            <a:srgbClr val="000000"/>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73989212"/>
                  </a:ext>
                </a:extLst>
              </a:tr>
              <a:tr h="175542">
                <a:tc vMerge="1">
                  <a:txBody>
                    <a:bodyPr/>
                    <a:lstStyle/>
                    <a:p>
                      <a:endParaRPr lang="en-US"/>
                    </a:p>
                  </a:txBody>
                  <a:tcPr/>
                </a:tc>
                <a:tc>
                  <a:txBody>
                    <a:bodyPr/>
                    <a:lstStyle/>
                    <a:p>
                      <a:pPr algn="l" fontAlgn="ctr"/>
                      <a:r>
                        <a:rPr lang="en-US" sz="800" b="1" i="0" u="none" strike="noStrike" dirty="0">
                          <a:solidFill>
                            <a:srgbClr val="000000"/>
                          </a:solidFill>
                          <a:effectLst/>
                          <a:latin typeface="Arial" panose="020B0604020202020204" pitchFamily="34" charset="0"/>
                        </a:rPr>
                        <a:t>B—Probable</a:t>
                      </a:r>
                    </a:p>
                  </a:txBody>
                  <a:tcPr marL="1143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9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9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900" b="0" i="0" u="none" strike="noStrike" dirty="0">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900" b="0" i="0" u="none" strike="noStrike" dirty="0">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80735637"/>
                  </a:ext>
                </a:extLst>
              </a:tr>
              <a:tr h="175542">
                <a:tc vMerge="1">
                  <a:txBody>
                    <a:bodyPr/>
                    <a:lstStyle/>
                    <a:p>
                      <a:endParaRPr lang="en-US"/>
                    </a:p>
                  </a:txBody>
                  <a:tcPr/>
                </a:tc>
                <a:tc>
                  <a:txBody>
                    <a:bodyPr/>
                    <a:lstStyle/>
                    <a:p>
                      <a:pPr algn="l" fontAlgn="ctr"/>
                      <a:r>
                        <a:rPr lang="en-US" sz="800" b="1" i="0" u="none" strike="noStrike" dirty="0">
                          <a:solidFill>
                            <a:srgbClr val="000000"/>
                          </a:solidFill>
                          <a:effectLst/>
                          <a:latin typeface="Arial" panose="020B0604020202020204" pitchFamily="34" charset="0"/>
                        </a:rPr>
                        <a:t>C—Possible</a:t>
                      </a:r>
                    </a:p>
                  </a:txBody>
                  <a:tcPr marL="1143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9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9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900" b="0"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dirty="0">
                          <a:solidFill>
                            <a:srgbClr val="000000"/>
                          </a:solidFill>
                          <a:effectLst/>
                          <a:latin typeface="Arial" panose="020B060402020202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630434097"/>
                  </a:ext>
                </a:extLst>
              </a:tr>
              <a:tr h="175542">
                <a:tc vMerge="1">
                  <a:txBody>
                    <a:bodyPr/>
                    <a:lstStyle/>
                    <a:p>
                      <a:endParaRPr lang="en-US"/>
                    </a:p>
                  </a:txBody>
                  <a:tcPr/>
                </a:tc>
                <a:tc>
                  <a:txBody>
                    <a:bodyPr/>
                    <a:lstStyle/>
                    <a:p>
                      <a:pPr algn="l" fontAlgn="ctr"/>
                      <a:r>
                        <a:rPr lang="en-US" sz="800" b="1" i="0" u="none" strike="noStrike" dirty="0">
                          <a:solidFill>
                            <a:srgbClr val="000000"/>
                          </a:solidFill>
                          <a:effectLst/>
                          <a:latin typeface="Arial" panose="020B0604020202020204" pitchFamily="34" charset="0"/>
                        </a:rPr>
                        <a:t>D—Remote</a:t>
                      </a:r>
                    </a:p>
                  </a:txBody>
                  <a:tcPr marL="1143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9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dirty="0">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037505387"/>
                  </a:ext>
                </a:extLst>
              </a:tr>
              <a:tr h="175542">
                <a:tc vMerge="1">
                  <a:txBody>
                    <a:bodyPr/>
                    <a:lstStyle/>
                    <a:p>
                      <a:endParaRPr lang="en-US"/>
                    </a:p>
                  </a:txBody>
                  <a:tcPr/>
                </a:tc>
                <a:tc>
                  <a:txBody>
                    <a:bodyPr/>
                    <a:lstStyle/>
                    <a:p>
                      <a:pPr algn="l" fontAlgn="ctr"/>
                      <a:r>
                        <a:rPr lang="en-US" sz="800" b="1" i="0" u="none" strike="noStrike" dirty="0">
                          <a:solidFill>
                            <a:srgbClr val="000000"/>
                          </a:solidFill>
                          <a:effectLst/>
                          <a:latin typeface="Arial" panose="020B0604020202020204" pitchFamily="34" charset="0"/>
                        </a:rPr>
                        <a:t>E—Improbable</a:t>
                      </a:r>
                    </a:p>
                  </a:txBody>
                  <a:tcPr marL="1143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9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dirty="0">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940600044"/>
                  </a:ext>
                </a:extLst>
              </a:tr>
            </a:tbl>
          </a:graphicData>
        </a:graphic>
      </p:graphicFrame>
      <p:graphicFrame>
        <p:nvGraphicFramePr>
          <p:cNvPr id="4" name="Table 3">
            <a:extLst>
              <a:ext uri="{FF2B5EF4-FFF2-40B4-BE49-F238E27FC236}">
                <a16:creationId xmlns:a16="http://schemas.microsoft.com/office/drawing/2014/main" id="{5646BAA9-734A-438F-8658-54972A1C0938}"/>
              </a:ext>
            </a:extLst>
          </p:cNvPr>
          <p:cNvGraphicFramePr>
            <a:graphicFrameLocks noGrp="1"/>
          </p:cNvGraphicFramePr>
          <p:nvPr/>
        </p:nvGraphicFramePr>
        <p:xfrm>
          <a:off x="6790679" y="3870960"/>
          <a:ext cx="1600200" cy="910590"/>
        </p:xfrm>
        <a:graphic>
          <a:graphicData uri="http://schemas.openxmlformats.org/drawingml/2006/table">
            <a:tbl>
              <a:tblPr/>
              <a:tblGrid>
                <a:gridCol w="914400">
                  <a:extLst>
                    <a:ext uri="{9D8B030D-6E8A-4147-A177-3AD203B41FA5}">
                      <a16:colId xmlns:a16="http://schemas.microsoft.com/office/drawing/2014/main" val="2759661414"/>
                    </a:ext>
                  </a:extLst>
                </a:gridCol>
                <a:gridCol w="685800">
                  <a:extLst>
                    <a:ext uri="{9D8B030D-6E8A-4147-A177-3AD203B41FA5}">
                      <a16:colId xmlns:a16="http://schemas.microsoft.com/office/drawing/2014/main" val="4180776462"/>
                    </a:ext>
                  </a:extLst>
                </a:gridCol>
              </a:tblGrid>
              <a:tr h="122267">
                <a:tc gridSpan="2">
                  <a:txBody>
                    <a:bodyPr/>
                    <a:lstStyle/>
                    <a:p>
                      <a:pPr algn="ctr" fontAlgn="ctr"/>
                      <a:r>
                        <a:rPr lang="en-US" sz="800" b="1" i="0" u="none" strike="noStrike" dirty="0">
                          <a:solidFill>
                            <a:srgbClr val="000000"/>
                          </a:solidFill>
                          <a:effectLst/>
                          <a:latin typeface="Arial" panose="020B0604020202020204" pitchFamily="34" charset="0"/>
                        </a:rPr>
                        <a:t>Mishap Risk Categories</a:t>
                      </a:r>
                    </a:p>
                  </a:txBody>
                  <a:tcPr marL="228600"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DB4E2"/>
                    </a:solidFill>
                  </a:tcPr>
                </a:tc>
                <a:tc hMerge="1">
                  <a:txBody>
                    <a:bodyPr/>
                    <a:lstStyle/>
                    <a:p>
                      <a:pPr algn="l" fontAlgn="b"/>
                      <a:endParaRPr lang="en-US" sz="10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96233915"/>
                  </a:ext>
                </a:extLst>
              </a:tr>
              <a:tr h="122267">
                <a:tc>
                  <a:txBody>
                    <a:bodyPr/>
                    <a:lstStyle/>
                    <a:p>
                      <a:pPr algn="ctr" fontAlgn="ctr"/>
                      <a:r>
                        <a:rPr lang="en-US" sz="800" b="1" i="0" u="none" strike="noStrike" dirty="0">
                          <a:solidFill>
                            <a:srgbClr val="000000"/>
                          </a:solidFill>
                          <a:effectLst/>
                          <a:latin typeface="Arial" panose="020B0604020202020204" pitchFamily="34" charset="0"/>
                        </a:rPr>
                        <a:t>Risk Assessment Value</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DB3E2"/>
                    </a:solidFill>
                  </a:tcPr>
                </a:tc>
                <a:tc>
                  <a:txBody>
                    <a:bodyPr/>
                    <a:lstStyle/>
                    <a:p>
                      <a:pPr algn="ctr" fontAlgn="ctr"/>
                      <a:r>
                        <a:rPr lang="en-US" sz="800" b="1" i="0" u="none" strike="noStrike" dirty="0">
                          <a:solidFill>
                            <a:srgbClr val="000000"/>
                          </a:solidFill>
                          <a:effectLst/>
                          <a:latin typeface="Arial" panose="020B0604020202020204" pitchFamily="34" charset="0"/>
                        </a:rPr>
                        <a:t>Description</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DB4E2"/>
                    </a:solidFill>
                  </a:tcPr>
                </a:tc>
                <a:extLst>
                  <a:ext uri="{0D108BD9-81ED-4DB2-BD59-A6C34878D82A}">
                    <a16:rowId xmlns:a16="http://schemas.microsoft.com/office/drawing/2014/main" val="909229567"/>
                  </a:ext>
                </a:extLst>
              </a:tr>
              <a:tr h="94320">
                <a:tc>
                  <a:txBody>
                    <a:bodyPr/>
                    <a:lstStyle/>
                    <a:p>
                      <a:pPr algn="ctr" fontAlgn="ctr"/>
                      <a:r>
                        <a:rPr lang="en-US" sz="800" b="1" i="0" u="none" strike="noStrike">
                          <a:solidFill>
                            <a:srgbClr val="000000"/>
                          </a:solidFill>
                          <a:effectLst/>
                          <a:latin typeface="Arial" panose="020B0604020202020204" pitchFamily="34" charset="0"/>
                        </a:rPr>
                        <a:t>1-5</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pPr algn="ctr" fontAlgn="ctr"/>
                      <a:r>
                        <a:rPr lang="en-US" sz="800" b="0" i="0" u="none" strike="noStrike" dirty="0">
                          <a:solidFill>
                            <a:srgbClr val="000000"/>
                          </a:solidFill>
                          <a:effectLst/>
                          <a:latin typeface="Arial" panose="020B0604020202020204" pitchFamily="34" charset="0"/>
                        </a:rPr>
                        <a:t>High</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DB4E2"/>
                    </a:solidFill>
                  </a:tcPr>
                </a:tc>
                <a:extLst>
                  <a:ext uri="{0D108BD9-81ED-4DB2-BD59-A6C34878D82A}">
                    <a16:rowId xmlns:a16="http://schemas.microsoft.com/office/drawing/2014/main" val="2091911269"/>
                  </a:ext>
                </a:extLst>
              </a:tr>
              <a:tr h="94320">
                <a:tc>
                  <a:txBody>
                    <a:bodyPr/>
                    <a:lstStyle/>
                    <a:p>
                      <a:pPr algn="ctr" fontAlgn="ctr"/>
                      <a:r>
                        <a:rPr lang="en-US" sz="800" b="1" i="0" u="none" strike="noStrike">
                          <a:solidFill>
                            <a:srgbClr val="000000"/>
                          </a:solidFill>
                          <a:effectLst/>
                          <a:latin typeface="Arial" panose="020B0604020202020204" pitchFamily="34" charset="0"/>
                        </a:rPr>
                        <a:t>6-9</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800" b="0" i="0" u="none" strike="noStrike" dirty="0">
                          <a:solidFill>
                            <a:srgbClr val="000000"/>
                          </a:solidFill>
                          <a:effectLst/>
                          <a:latin typeface="Arial" panose="020B0604020202020204" pitchFamily="34" charset="0"/>
                        </a:rPr>
                        <a:t>Serious</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DB4E2"/>
                    </a:solidFill>
                  </a:tcPr>
                </a:tc>
                <a:extLst>
                  <a:ext uri="{0D108BD9-81ED-4DB2-BD59-A6C34878D82A}">
                    <a16:rowId xmlns:a16="http://schemas.microsoft.com/office/drawing/2014/main" val="1748990371"/>
                  </a:ext>
                </a:extLst>
              </a:tr>
              <a:tr h="125761">
                <a:tc>
                  <a:txBody>
                    <a:bodyPr/>
                    <a:lstStyle/>
                    <a:p>
                      <a:pPr algn="ctr" fontAlgn="ctr"/>
                      <a:r>
                        <a:rPr lang="en-US" sz="800" b="1" i="0" u="none" strike="noStrike">
                          <a:solidFill>
                            <a:srgbClr val="000000"/>
                          </a:solidFill>
                          <a:effectLst/>
                          <a:latin typeface="Arial" panose="020B0604020202020204" pitchFamily="34" charset="0"/>
                        </a:rPr>
                        <a:t>10-17</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800" b="0" i="0" u="none" strike="noStrike" dirty="0">
                          <a:solidFill>
                            <a:srgbClr val="000000"/>
                          </a:solidFill>
                          <a:effectLst/>
                          <a:latin typeface="Arial" panose="020B0604020202020204" pitchFamily="34" charset="0"/>
                        </a:rPr>
                        <a:t>Medium</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DB4E2"/>
                    </a:solidFill>
                  </a:tcPr>
                </a:tc>
                <a:extLst>
                  <a:ext uri="{0D108BD9-81ED-4DB2-BD59-A6C34878D82A}">
                    <a16:rowId xmlns:a16="http://schemas.microsoft.com/office/drawing/2014/main" val="1648365023"/>
                  </a:ext>
                </a:extLst>
              </a:tr>
              <a:tr h="94320">
                <a:tc>
                  <a:txBody>
                    <a:bodyPr/>
                    <a:lstStyle/>
                    <a:p>
                      <a:pPr algn="ctr" fontAlgn="ctr"/>
                      <a:r>
                        <a:rPr lang="en-US" sz="800" b="1" i="0" u="none" strike="noStrike">
                          <a:solidFill>
                            <a:srgbClr val="000000"/>
                          </a:solidFill>
                          <a:effectLst/>
                          <a:latin typeface="Arial" panose="020B0604020202020204" pitchFamily="34" charset="0"/>
                        </a:rPr>
                        <a:t>18-20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50"/>
                    </a:solidFill>
                  </a:tcPr>
                </a:tc>
                <a:tc>
                  <a:txBody>
                    <a:bodyPr/>
                    <a:lstStyle/>
                    <a:p>
                      <a:pPr algn="ctr" fontAlgn="ctr"/>
                      <a:r>
                        <a:rPr lang="en-US" sz="800" b="0" i="0" u="none" strike="noStrike" dirty="0">
                          <a:solidFill>
                            <a:srgbClr val="000000"/>
                          </a:solidFill>
                          <a:effectLst/>
                          <a:latin typeface="Arial" panose="020B0604020202020204" pitchFamily="34" charset="0"/>
                        </a:rPr>
                        <a:t>Low</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DB4E2"/>
                    </a:solidFill>
                  </a:tcPr>
                </a:tc>
                <a:extLst>
                  <a:ext uri="{0D108BD9-81ED-4DB2-BD59-A6C34878D82A}">
                    <a16:rowId xmlns:a16="http://schemas.microsoft.com/office/drawing/2014/main" val="1285738454"/>
                  </a:ext>
                </a:extLst>
              </a:tr>
            </a:tbl>
          </a:graphicData>
        </a:graphic>
      </p:graphicFrame>
      <p:graphicFrame>
        <p:nvGraphicFramePr>
          <p:cNvPr id="7" name="Table 6">
            <a:extLst>
              <a:ext uri="{FF2B5EF4-FFF2-40B4-BE49-F238E27FC236}">
                <a16:creationId xmlns:a16="http://schemas.microsoft.com/office/drawing/2014/main" id="{29FB4FE6-1A07-45E6-B2CE-D5B0CBE64B02}"/>
              </a:ext>
            </a:extLst>
          </p:cNvPr>
          <p:cNvGraphicFramePr>
            <a:graphicFrameLocks noGrp="1"/>
          </p:cNvGraphicFramePr>
          <p:nvPr/>
        </p:nvGraphicFramePr>
        <p:xfrm>
          <a:off x="1815486" y="3684815"/>
          <a:ext cx="3337634" cy="854825"/>
        </p:xfrm>
        <a:graphic>
          <a:graphicData uri="http://schemas.openxmlformats.org/drawingml/2006/table">
            <a:tbl>
              <a:tblPr/>
              <a:tblGrid>
                <a:gridCol w="295922">
                  <a:extLst>
                    <a:ext uri="{9D8B030D-6E8A-4147-A177-3AD203B41FA5}">
                      <a16:colId xmlns:a16="http://schemas.microsoft.com/office/drawing/2014/main" val="2527533250"/>
                    </a:ext>
                  </a:extLst>
                </a:gridCol>
                <a:gridCol w="609600">
                  <a:extLst>
                    <a:ext uri="{9D8B030D-6E8A-4147-A177-3AD203B41FA5}">
                      <a16:colId xmlns:a16="http://schemas.microsoft.com/office/drawing/2014/main" val="2225809857"/>
                    </a:ext>
                  </a:extLst>
                </a:gridCol>
                <a:gridCol w="2432112">
                  <a:extLst>
                    <a:ext uri="{9D8B030D-6E8A-4147-A177-3AD203B41FA5}">
                      <a16:colId xmlns:a16="http://schemas.microsoft.com/office/drawing/2014/main" val="4132408430"/>
                    </a:ext>
                  </a:extLst>
                </a:gridCol>
              </a:tblGrid>
              <a:tr h="50962">
                <a:tc gridSpan="3">
                  <a:txBody>
                    <a:bodyPr/>
                    <a:lstStyle/>
                    <a:p>
                      <a:pPr algn="ctr" fontAlgn="b"/>
                      <a:r>
                        <a:rPr lang="en-US" sz="700" b="1" i="0" u="none" strike="noStrike" dirty="0">
                          <a:solidFill>
                            <a:srgbClr val="000000"/>
                          </a:solidFill>
                          <a:effectLst/>
                          <a:latin typeface="Arial" panose="020B0604020202020204" pitchFamily="34" charset="0"/>
                        </a:rPr>
                        <a:t>Hazard Probability Level</a:t>
                      </a:r>
                    </a:p>
                  </a:txBody>
                  <a:tcPr marL="9525" marR="9525" marT="9525"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DB4E2"/>
                    </a:solidFill>
                  </a:tcPr>
                </a:tc>
                <a:tc hMerge="1">
                  <a:txBody>
                    <a:bodyPr/>
                    <a:lstStyle/>
                    <a:p>
                      <a:pPr algn="l" fontAlgn="b"/>
                      <a:endParaRPr lang="en-US" sz="1000" b="0" i="0" u="none" strike="noStrike" dirty="0">
                        <a:solidFill>
                          <a:srgbClr val="000000"/>
                        </a:solidFill>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hMerge="1">
                  <a:txBody>
                    <a:bodyPr/>
                    <a:lstStyle/>
                    <a:p>
                      <a:pPr algn="l" fontAlgn="b"/>
                      <a:endParaRPr lang="en-US" sz="1000" b="1" i="0" u="none" strike="noStrike" dirty="0">
                        <a:solidFill>
                          <a:srgbClr val="000000"/>
                        </a:solidFill>
                        <a:effectLst/>
                        <a:latin typeface="Arial" panose="020B060402020202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971449959"/>
                  </a:ext>
                </a:extLst>
              </a:tr>
              <a:tr h="104921">
                <a:tc>
                  <a:txBody>
                    <a:bodyPr/>
                    <a:lstStyle/>
                    <a:p>
                      <a:pPr algn="ctr" fontAlgn="ctr"/>
                      <a:r>
                        <a:rPr lang="en-US" sz="800" b="1" i="0" u="none" strike="noStrike">
                          <a:solidFill>
                            <a:srgbClr val="000000"/>
                          </a:solidFill>
                          <a:effectLst/>
                          <a:latin typeface="Arial" panose="020B0604020202020204" pitchFamily="34" charset="0"/>
                        </a:rPr>
                        <a:t>Level</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DB3E2"/>
                    </a:solidFill>
                  </a:tcPr>
                </a:tc>
                <a:tc>
                  <a:txBody>
                    <a:bodyPr/>
                    <a:lstStyle/>
                    <a:p>
                      <a:pPr algn="ctr" fontAlgn="ctr"/>
                      <a:r>
                        <a:rPr lang="en-US" sz="700" b="1" i="0" u="none" strike="noStrike" dirty="0">
                          <a:solidFill>
                            <a:srgbClr val="000000"/>
                          </a:solidFill>
                          <a:effectLst/>
                          <a:latin typeface="Arial" panose="020B0604020202020204" pitchFamily="34" charset="0"/>
                        </a:rPr>
                        <a:t>Frequency of Occurrence</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DB3E2"/>
                    </a:solidFill>
                  </a:tcPr>
                </a:tc>
                <a:tc>
                  <a:txBody>
                    <a:bodyPr/>
                    <a:lstStyle/>
                    <a:p>
                      <a:pPr algn="ctr" fontAlgn="ctr"/>
                      <a:r>
                        <a:rPr lang="en-US" sz="700" b="1" i="0" u="none" strike="noStrike" dirty="0">
                          <a:solidFill>
                            <a:srgbClr val="000000"/>
                          </a:solidFill>
                          <a:effectLst/>
                          <a:latin typeface="Arial" panose="020B0604020202020204" pitchFamily="34" charset="0"/>
                        </a:rPr>
                        <a:t>Definition</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DB3E2"/>
                    </a:solidFill>
                  </a:tcPr>
                </a:tc>
                <a:extLst>
                  <a:ext uri="{0D108BD9-81ED-4DB2-BD59-A6C34878D82A}">
                    <a16:rowId xmlns:a16="http://schemas.microsoft.com/office/drawing/2014/main" val="415200276"/>
                  </a:ext>
                </a:extLst>
              </a:tr>
              <a:tr h="104921">
                <a:tc>
                  <a:txBody>
                    <a:bodyPr/>
                    <a:lstStyle/>
                    <a:p>
                      <a:pPr algn="ctr" fontAlgn="ctr"/>
                      <a:r>
                        <a:rPr lang="en-US" sz="600" b="0" i="0" u="none" strike="noStrike" dirty="0">
                          <a:solidFill>
                            <a:srgbClr val="000000"/>
                          </a:solidFill>
                          <a:effectLst/>
                          <a:latin typeface="Arial" panose="020B0604020202020204" pitchFamily="34" charset="0"/>
                        </a:rPr>
                        <a:t>A</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panose="020B0604020202020204" pitchFamily="34" charset="0"/>
                        </a:rPr>
                        <a:t>Frequent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en-US" sz="600" b="0" i="0" u="none" strike="noStrike" dirty="0">
                          <a:solidFill>
                            <a:srgbClr val="000000"/>
                          </a:solidFill>
                          <a:effectLst/>
                          <a:latin typeface="Arial" panose="020B0604020202020204" pitchFamily="34" charset="0"/>
                        </a:rPr>
                        <a:t>Likely to occur often in the life of the Camera (X &gt; 10</a:t>
                      </a:r>
                      <a:r>
                        <a:rPr lang="en-US" sz="600" b="0" i="0" u="none" strike="noStrike" baseline="30000" dirty="0">
                          <a:solidFill>
                            <a:srgbClr val="000000"/>
                          </a:solidFill>
                          <a:effectLst/>
                          <a:latin typeface="Arial" panose="020B0604020202020204" pitchFamily="34" charset="0"/>
                        </a:rPr>
                        <a:t>-1</a:t>
                      </a:r>
                      <a:r>
                        <a:rPr lang="en-US" sz="600" b="0" i="0" u="none" strike="noStrike" dirty="0">
                          <a:solidFill>
                            <a:srgbClr val="000000"/>
                          </a:solidFill>
                          <a:effectLst/>
                          <a:latin typeface="Arial" panose="020B0604020202020204" pitchFamily="34" charset="0"/>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0877161"/>
                  </a:ext>
                </a:extLst>
              </a:tr>
              <a:tr h="80939">
                <a:tc>
                  <a:txBody>
                    <a:bodyPr/>
                    <a:lstStyle/>
                    <a:p>
                      <a:pPr algn="ctr" fontAlgn="ctr"/>
                      <a:r>
                        <a:rPr lang="en-US" sz="600" b="0" i="0" u="none" strike="noStrike">
                          <a:solidFill>
                            <a:srgbClr val="000000"/>
                          </a:solidFill>
                          <a:effectLst/>
                          <a:latin typeface="Arial" panose="020B0604020202020204" pitchFamily="34" charset="0"/>
                        </a:rPr>
                        <a:t>B</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panose="020B0604020202020204" pitchFamily="34" charset="0"/>
                        </a:rPr>
                        <a:t>Probable</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en-US" sz="600" b="0" i="0" u="none" strike="noStrike" dirty="0">
                          <a:solidFill>
                            <a:srgbClr val="000000"/>
                          </a:solidFill>
                          <a:effectLst/>
                          <a:latin typeface="Arial" panose="020B0604020202020204" pitchFamily="34" charset="0"/>
                        </a:rPr>
                        <a:t>Will occur several times in the life of the Camera  (10</a:t>
                      </a:r>
                      <a:r>
                        <a:rPr lang="en-US" sz="600" b="0" i="0" u="none" strike="noStrike" baseline="30000" dirty="0">
                          <a:solidFill>
                            <a:srgbClr val="000000"/>
                          </a:solidFill>
                          <a:effectLst/>
                          <a:latin typeface="Arial" panose="020B0604020202020204" pitchFamily="34" charset="0"/>
                        </a:rPr>
                        <a:t>-1</a:t>
                      </a:r>
                      <a:r>
                        <a:rPr lang="en-US" sz="600" b="0" i="0" u="none" strike="noStrike" dirty="0">
                          <a:solidFill>
                            <a:srgbClr val="000000"/>
                          </a:solidFill>
                          <a:effectLst/>
                          <a:latin typeface="Arial" panose="020B0604020202020204" pitchFamily="34" charset="0"/>
                        </a:rPr>
                        <a:t> &gt; X &gt; 10</a:t>
                      </a:r>
                      <a:r>
                        <a:rPr lang="en-US" sz="600" b="0" i="0" u="none" strike="noStrike" baseline="30000" dirty="0">
                          <a:solidFill>
                            <a:srgbClr val="000000"/>
                          </a:solidFill>
                          <a:effectLst/>
                          <a:latin typeface="Arial" panose="020B0604020202020204" pitchFamily="34" charset="0"/>
                        </a:rPr>
                        <a:t>-2</a:t>
                      </a:r>
                      <a:r>
                        <a:rPr lang="en-US" sz="600" b="0" i="0" u="none" strike="noStrike" dirty="0">
                          <a:solidFill>
                            <a:srgbClr val="000000"/>
                          </a:solidFill>
                          <a:effectLst/>
                          <a:latin typeface="Arial" panose="020B0604020202020204" pitchFamily="34" charset="0"/>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7151253"/>
                  </a:ext>
                </a:extLst>
              </a:tr>
              <a:tr h="80939">
                <a:tc>
                  <a:txBody>
                    <a:bodyPr/>
                    <a:lstStyle/>
                    <a:p>
                      <a:pPr algn="ctr" fontAlgn="ctr"/>
                      <a:r>
                        <a:rPr lang="en-US" sz="600" b="0" i="0" u="none" strike="noStrike">
                          <a:solidFill>
                            <a:srgbClr val="000000"/>
                          </a:solidFill>
                          <a:effectLst/>
                          <a:latin typeface="Arial" panose="020B0604020202020204" pitchFamily="34" charset="0"/>
                        </a:rPr>
                        <a:t>C</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Arial" panose="020B0604020202020204" pitchFamily="34" charset="0"/>
                        </a:rPr>
                        <a:t>Possible</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en-US" sz="600" b="0" i="0" u="none" strike="noStrike" dirty="0">
                          <a:solidFill>
                            <a:srgbClr val="000000"/>
                          </a:solidFill>
                          <a:effectLst/>
                          <a:latin typeface="Arial" panose="020B0604020202020204" pitchFamily="34" charset="0"/>
                        </a:rPr>
                        <a:t>Likely to occur sometime in the life of the Camera (10</a:t>
                      </a:r>
                      <a:r>
                        <a:rPr lang="en-US" sz="600" b="0" i="0" u="none" strike="noStrike" baseline="30000" dirty="0">
                          <a:solidFill>
                            <a:srgbClr val="000000"/>
                          </a:solidFill>
                          <a:effectLst/>
                          <a:latin typeface="Arial" panose="020B0604020202020204" pitchFamily="34" charset="0"/>
                        </a:rPr>
                        <a:t>-2</a:t>
                      </a:r>
                      <a:r>
                        <a:rPr lang="en-US" sz="600" b="0" i="0" u="none" strike="noStrike" dirty="0">
                          <a:solidFill>
                            <a:srgbClr val="000000"/>
                          </a:solidFill>
                          <a:effectLst/>
                          <a:latin typeface="Arial" panose="020B0604020202020204" pitchFamily="34" charset="0"/>
                        </a:rPr>
                        <a:t> &gt; X &gt; 10</a:t>
                      </a:r>
                      <a:r>
                        <a:rPr lang="en-US" sz="600" b="0" i="0" u="none" strike="noStrike" baseline="30000" dirty="0">
                          <a:solidFill>
                            <a:srgbClr val="000000"/>
                          </a:solidFill>
                          <a:effectLst/>
                          <a:latin typeface="Arial" panose="020B0604020202020204" pitchFamily="34" charset="0"/>
                        </a:rPr>
                        <a:t>-3</a:t>
                      </a:r>
                      <a:r>
                        <a:rPr lang="en-US" sz="600" b="0" i="0" u="none" strike="noStrike" dirty="0">
                          <a:solidFill>
                            <a:srgbClr val="000000"/>
                          </a:solidFill>
                          <a:effectLst/>
                          <a:latin typeface="Arial" panose="020B0604020202020204" pitchFamily="34" charset="0"/>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252351"/>
                  </a:ext>
                </a:extLst>
              </a:tr>
              <a:tr h="107919">
                <a:tc>
                  <a:txBody>
                    <a:bodyPr/>
                    <a:lstStyle/>
                    <a:p>
                      <a:pPr algn="ctr" fontAlgn="ctr"/>
                      <a:r>
                        <a:rPr lang="en-US" sz="600" b="0" i="0" u="none" strike="noStrike">
                          <a:solidFill>
                            <a:srgbClr val="000000"/>
                          </a:solidFill>
                          <a:effectLst/>
                          <a:latin typeface="Arial" panose="020B0604020202020204" pitchFamily="34" charset="0"/>
                        </a:rPr>
                        <a:t>D</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Arial" panose="020B0604020202020204" pitchFamily="34" charset="0"/>
                        </a:rPr>
                        <a:t>Remote</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en-US" sz="600" b="0" i="0" u="none" strike="noStrike" dirty="0">
                          <a:solidFill>
                            <a:srgbClr val="000000"/>
                          </a:solidFill>
                          <a:effectLst/>
                          <a:latin typeface="Arial" panose="020B0604020202020204" pitchFamily="34" charset="0"/>
                        </a:rPr>
                        <a:t>Unlikely but possible to occur in the life of the Camera  (10</a:t>
                      </a:r>
                      <a:r>
                        <a:rPr lang="en-US" sz="600" b="0" i="0" u="none" strike="noStrike" baseline="30000" dirty="0">
                          <a:solidFill>
                            <a:srgbClr val="000000"/>
                          </a:solidFill>
                          <a:effectLst/>
                          <a:latin typeface="Arial" panose="020B0604020202020204" pitchFamily="34" charset="0"/>
                        </a:rPr>
                        <a:t>-3</a:t>
                      </a:r>
                      <a:r>
                        <a:rPr lang="en-US" sz="600" b="0" i="0" u="none" strike="noStrike" dirty="0">
                          <a:solidFill>
                            <a:srgbClr val="000000"/>
                          </a:solidFill>
                          <a:effectLst/>
                          <a:latin typeface="Arial" panose="020B0604020202020204" pitchFamily="34" charset="0"/>
                        </a:rPr>
                        <a:t> &gt; X &gt; 10</a:t>
                      </a:r>
                      <a:r>
                        <a:rPr lang="en-US" sz="600" b="0" i="0" u="none" strike="noStrike" baseline="30000" dirty="0">
                          <a:solidFill>
                            <a:srgbClr val="000000"/>
                          </a:solidFill>
                          <a:effectLst/>
                          <a:latin typeface="Arial" panose="020B0604020202020204" pitchFamily="34" charset="0"/>
                        </a:rPr>
                        <a:t>-6</a:t>
                      </a:r>
                      <a:r>
                        <a:rPr lang="en-US" sz="600" b="0" i="0" u="none" strike="noStrike" dirty="0">
                          <a:solidFill>
                            <a:srgbClr val="000000"/>
                          </a:solidFill>
                          <a:effectLst/>
                          <a:latin typeface="Arial" panose="020B0604020202020204" pitchFamily="34" charset="0"/>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669070"/>
                  </a:ext>
                </a:extLst>
              </a:tr>
              <a:tr h="80939">
                <a:tc>
                  <a:txBody>
                    <a:bodyPr/>
                    <a:lstStyle/>
                    <a:p>
                      <a:pPr algn="ctr" fontAlgn="ctr"/>
                      <a:r>
                        <a:rPr lang="en-US" sz="600" b="0" i="0" u="none" strike="noStrike">
                          <a:solidFill>
                            <a:srgbClr val="000000"/>
                          </a:solidFill>
                          <a:effectLst/>
                          <a:latin typeface="Arial" panose="020B0604020202020204" pitchFamily="34" charset="0"/>
                        </a:rPr>
                        <a:t>E</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Arial" panose="020B0604020202020204" pitchFamily="34" charset="0"/>
                        </a:rPr>
                        <a:t>Improbable</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r>
                        <a:rPr lang="en-US" sz="600" b="0" i="0" u="none" strike="noStrike" dirty="0">
                          <a:solidFill>
                            <a:srgbClr val="000000"/>
                          </a:solidFill>
                          <a:effectLst/>
                          <a:latin typeface="Arial" panose="020B0604020202020204" pitchFamily="34" charset="0"/>
                        </a:rPr>
                        <a:t>So unlikely, it can be assumed occurrence may not be experienced</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765721"/>
                  </a:ext>
                </a:extLst>
              </a:tr>
            </a:tbl>
          </a:graphicData>
        </a:graphic>
      </p:graphicFrame>
      <p:sp>
        <p:nvSpPr>
          <p:cNvPr id="9" name="Left Brace 8">
            <a:extLst>
              <a:ext uri="{FF2B5EF4-FFF2-40B4-BE49-F238E27FC236}">
                <a16:creationId xmlns:a16="http://schemas.microsoft.com/office/drawing/2014/main" id="{00000000-0008-0000-0200-000004000000}"/>
              </a:ext>
            </a:extLst>
          </p:cNvPr>
          <p:cNvSpPr/>
          <p:nvPr/>
        </p:nvSpPr>
        <p:spPr>
          <a:xfrm rot="16200000">
            <a:off x="7490308" y="3299069"/>
            <a:ext cx="200943" cy="855956"/>
          </a:xfrm>
          <a:prstGeom prst="leftBrace">
            <a:avLst>
              <a:gd name="adj1" fmla="val 40247"/>
              <a:gd name="adj2" fmla="val 32871"/>
            </a:avLst>
          </a:prstGeom>
          <a:ln w="28575"/>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0" name="Left Brace 9">
            <a:extLst>
              <a:ext uri="{FF2B5EF4-FFF2-40B4-BE49-F238E27FC236}">
                <a16:creationId xmlns:a16="http://schemas.microsoft.com/office/drawing/2014/main" id="{00000000-0008-0000-0200-000006000000}"/>
              </a:ext>
            </a:extLst>
          </p:cNvPr>
          <p:cNvSpPr/>
          <p:nvPr/>
        </p:nvSpPr>
        <p:spPr>
          <a:xfrm>
            <a:off x="5955592" y="2701735"/>
            <a:ext cx="216610" cy="872860"/>
          </a:xfrm>
          <a:prstGeom prst="leftBrace">
            <a:avLst>
              <a:gd name="adj1" fmla="val 37938"/>
              <a:gd name="adj2" fmla="val 87434"/>
            </a:avLst>
          </a:prstGeom>
          <a:ln w="28575"/>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cxnSp>
        <p:nvCxnSpPr>
          <p:cNvPr id="11" name="Elbow Connector 8">
            <a:extLst>
              <a:ext uri="{FF2B5EF4-FFF2-40B4-BE49-F238E27FC236}">
                <a16:creationId xmlns:a16="http://schemas.microsoft.com/office/drawing/2014/main" id="{00000000-0008-0000-0200-000010000000}"/>
              </a:ext>
            </a:extLst>
          </p:cNvPr>
          <p:cNvCxnSpPr>
            <a:cxnSpLocks/>
            <a:stCxn id="12" idx="1"/>
            <a:endCxn id="10" idx="1"/>
          </p:cNvCxnSpPr>
          <p:nvPr/>
        </p:nvCxnSpPr>
        <p:spPr>
          <a:xfrm flipV="1">
            <a:off x="5333999" y="3464911"/>
            <a:ext cx="621593" cy="806319"/>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00000000-0008-0000-0200-00001C000000}"/>
              </a:ext>
            </a:extLst>
          </p:cNvPr>
          <p:cNvSpPr/>
          <p:nvPr/>
        </p:nvSpPr>
        <p:spPr>
          <a:xfrm flipH="1">
            <a:off x="5136842" y="4004855"/>
            <a:ext cx="197157" cy="532750"/>
          </a:xfrm>
          <a:prstGeom prst="leftBrace">
            <a:avLst>
              <a:gd name="adj1" fmla="val 4122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8" name="Left Brace 17">
            <a:extLst>
              <a:ext uri="{FF2B5EF4-FFF2-40B4-BE49-F238E27FC236}">
                <a16:creationId xmlns:a16="http://schemas.microsoft.com/office/drawing/2014/main" id="{00000000-0008-0000-0200-000007000000}"/>
              </a:ext>
            </a:extLst>
          </p:cNvPr>
          <p:cNvSpPr/>
          <p:nvPr/>
        </p:nvSpPr>
        <p:spPr>
          <a:xfrm rot="5400000" flipV="1">
            <a:off x="7526624" y="1271622"/>
            <a:ext cx="143912" cy="779687"/>
          </a:xfrm>
          <a:prstGeom prst="leftBrace">
            <a:avLst>
              <a:gd name="adj1" fmla="val 36702"/>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cxnSp>
        <p:nvCxnSpPr>
          <p:cNvPr id="19" name="Elbow Connector 8">
            <a:extLst>
              <a:ext uri="{FF2B5EF4-FFF2-40B4-BE49-F238E27FC236}">
                <a16:creationId xmlns:a16="http://schemas.microsoft.com/office/drawing/2014/main" id="{00000000-0008-0000-0200-000009000000}"/>
              </a:ext>
            </a:extLst>
          </p:cNvPr>
          <p:cNvCxnSpPr>
            <a:cxnSpLocks/>
            <a:stCxn id="20" idx="1"/>
            <a:endCxn id="18" idx="1"/>
          </p:cNvCxnSpPr>
          <p:nvPr/>
        </p:nvCxnSpPr>
        <p:spPr>
          <a:xfrm flipV="1">
            <a:off x="5298418" y="1589510"/>
            <a:ext cx="2300163" cy="456577"/>
          </a:xfrm>
          <a:prstGeom prst="bentConnector4">
            <a:avLst>
              <a:gd name="adj1" fmla="val 13314"/>
              <a:gd name="adj2" fmla="val 149694"/>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Left Brace 19">
            <a:extLst>
              <a:ext uri="{FF2B5EF4-FFF2-40B4-BE49-F238E27FC236}">
                <a16:creationId xmlns:a16="http://schemas.microsoft.com/office/drawing/2014/main" id="{00000000-0008-0000-0200-000018000000}"/>
              </a:ext>
            </a:extLst>
          </p:cNvPr>
          <p:cNvSpPr/>
          <p:nvPr/>
        </p:nvSpPr>
        <p:spPr>
          <a:xfrm flipH="1">
            <a:off x="5051646" y="1871019"/>
            <a:ext cx="246772" cy="1569411"/>
          </a:xfrm>
          <a:prstGeom prst="leftBrace">
            <a:avLst>
              <a:gd name="adj1" fmla="val 30555"/>
              <a:gd name="adj2" fmla="val 11155"/>
            </a:avLst>
          </a:prstGeom>
          <a:ln w="28575"/>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661919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0926BC-D5F9-4383-8449-FDDBF9696D3D}"/>
              </a:ext>
            </a:extLst>
          </p:cNvPr>
          <p:cNvSpPr>
            <a:spLocks noGrp="1"/>
          </p:cNvSpPr>
          <p:nvPr>
            <p:ph type="body" idx="1"/>
          </p:nvPr>
        </p:nvSpPr>
        <p:spPr>
          <a:xfrm>
            <a:off x="457201" y="760810"/>
            <a:ext cx="4571999" cy="4173140"/>
          </a:xfrm>
        </p:spPr>
        <p:txBody>
          <a:bodyPr/>
          <a:lstStyle/>
          <a:p>
            <a:r>
              <a:rPr lang="en-US" sz="1800" dirty="0"/>
              <a:t>Tail gate meetings conducted at SLAC (IR2 and B33) and BNL clean rooms prior to start of activities</a:t>
            </a:r>
          </a:p>
          <a:p>
            <a:r>
              <a:rPr lang="en-US" sz="1800" dirty="0"/>
              <a:t>Acceptance process includes verification of proper implementation of all hazard mitigations per LCA-15</a:t>
            </a:r>
          </a:p>
          <a:p>
            <a:r>
              <a:rPr lang="en-US" sz="1800" dirty="0"/>
              <a:t>Safety review conducted prior to any key sub-system being turned on</a:t>
            </a:r>
          </a:p>
          <a:p>
            <a:r>
              <a:rPr lang="en-US" sz="1800" dirty="0"/>
              <a:t>Quarterly Hazard review board meeting run by LSST camera safety coordination</a:t>
            </a:r>
          </a:p>
          <a:p>
            <a:r>
              <a:rPr lang="en-US" sz="1800" dirty="0"/>
              <a:t>Commissioning and operation hazards coordinated with the broader project via workshops</a:t>
            </a:r>
          </a:p>
        </p:txBody>
      </p:sp>
      <p:sp>
        <p:nvSpPr>
          <p:cNvPr id="3" name="Title 2">
            <a:extLst>
              <a:ext uri="{FF2B5EF4-FFF2-40B4-BE49-F238E27FC236}">
                <a16:creationId xmlns:a16="http://schemas.microsoft.com/office/drawing/2014/main" id="{FEA86FD2-9734-4D01-8895-5BBA09659733}"/>
              </a:ext>
            </a:extLst>
          </p:cNvPr>
          <p:cNvSpPr>
            <a:spLocks noGrp="1"/>
          </p:cNvSpPr>
          <p:nvPr>
            <p:ph type="title"/>
          </p:nvPr>
        </p:nvSpPr>
        <p:spPr>
          <a:xfrm>
            <a:off x="990600" y="133350"/>
            <a:ext cx="6400800" cy="417910"/>
          </a:xfrm>
        </p:spPr>
        <p:txBody>
          <a:bodyPr/>
          <a:lstStyle/>
          <a:p>
            <a:r>
              <a:rPr lang="en-US" sz="2000" dirty="0"/>
              <a:t>The project is implementing Integrated Safety Management in its day-to-day activities</a:t>
            </a:r>
          </a:p>
        </p:txBody>
      </p:sp>
      <p:pic>
        <p:nvPicPr>
          <p:cNvPr id="4" name="Picture 3">
            <a:extLst>
              <a:ext uri="{FF2B5EF4-FFF2-40B4-BE49-F238E27FC236}">
                <a16:creationId xmlns:a16="http://schemas.microsoft.com/office/drawing/2014/main" id="{746D7D60-5EF1-4A22-949C-22364557D99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290702" y="697027"/>
            <a:ext cx="2862698" cy="172895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3227C9F-1440-43B0-BB83-BB31F36501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1243" y="2589589"/>
            <a:ext cx="3295556" cy="209441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63B8D20-775E-4B24-AB99-C373EFD25E18}"/>
              </a:ext>
            </a:extLst>
          </p:cNvPr>
          <p:cNvSpPr txBox="1"/>
          <p:nvPr/>
        </p:nvSpPr>
        <p:spPr>
          <a:xfrm>
            <a:off x="8153400" y="1297123"/>
            <a:ext cx="762000" cy="646331"/>
          </a:xfrm>
          <a:prstGeom prst="rect">
            <a:avLst/>
          </a:prstGeom>
          <a:noFill/>
        </p:spPr>
        <p:txBody>
          <a:bodyPr wrap="square" rtlCol="0">
            <a:spAutoFit/>
          </a:bodyPr>
          <a:lstStyle/>
          <a:p>
            <a:r>
              <a:rPr lang="en-US" sz="900" dirty="0"/>
              <a:t>Safety Review Minute example</a:t>
            </a:r>
          </a:p>
        </p:txBody>
      </p:sp>
    </p:spTree>
    <p:extLst>
      <p:ext uri="{BB962C8B-B14F-4D97-AF65-F5344CB8AC3E}">
        <p14:creationId xmlns:p14="http://schemas.microsoft.com/office/powerpoint/2010/main" val="3224975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F6B7A2C-9BF9-4DCF-927D-EEFEC695AE00}"/>
              </a:ext>
            </a:extLst>
          </p:cNvPr>
          <p:cNvGrpSpPr/>
          <p:nvPr/>
        </p:nvGrpSpPr>
        <p:grpSpPr>
          <a:xfrm>
            <a:off x="5791200" y="850178"/>
            <a:ext cx="2605727" cy="1855293"/>
            <a:chOff x="4431268" y="3298528"/>
            <a:chExt cx="4811043" cy="3428134"/>
          </a:xfrm>
        </p:grpSpPr>
        <p:pic>
          <p:nvPicPr>
            <p:cNvPr id="36" name="Picture 35"/>
            <p:cNvPicPr/>
            <p:nvPr/>
          </p:nvPicPr>
          <p:blipFill>
            <a:blip r:embed="rId2"/>
            <a:stretch/>
          </p:blipFill>
          <p:spPr>
            <a:xfrm>
              <a:off x="4506407" y="3298528"/>
              <a:ext cx="4571063" cy="3428134"/>
            </a:xfrm>
            <a:prstGeom prst="rect">
              <a:avLst/>
            </a:prstGeom>
            <a:ln>
              <a:noFill/>
            </a:ln>
            <a:effectLst>
              <a:outerShdw blurRad="292100" dist="139700" dir="2700000" algn="tl" rotWithShape="0">
                <a:srgbClr val="333333">
                  <a:alpha val="65000"/>
                </a:srgbClr>
              </a:outerShdw>
            </a:effectLst>
          </p:spPr>
        </p:pic>
        <p:sp>
          <p:nvSpPr>
            <p:cNvPr id="37" name="CustomShape 1"/>
            <p:cNvSpPr/>
            <p:nvPr/>
          </p:nvSpPr>
          <p:spPr>
            <a:xfrm>
              <a:off x="8101668" y="3653508"/>
              <a:ext cx="1140643" cy="313489"/>
            </a:xfrm>
            <a:prstGeom prst="rect">
              <a:avLst/>
            </a:prstGeom>
            <a:noFill/>
            <a:ln>
              <a:noFill/>
            </a:ln>
          </p:spPr>
          <p:style>
            <a:lnRef idx="0">
              <a:scrgbClr r="0" g="0" b="0"/>
            </a:lnRef>
            <a:fillRef idx="0">
              <a:scrgbClr r="0" g="0" b="0"/>
            </a:fillRef>
            <a:effectRef idx="0">
              <a:scrgbClr r="0" g="0" b="0"/>
            </a:effectRef>
            <a:fontRef idx="minor"/>
          </p:style>
          <p:txBody>
            <a:bodyPr lIns="61229" tIns="30614" rIns="61229" bIns="30614"/>
            <a:lstStyle/>
            <a:p>
              <a:r>
                <a:rPr lang="fr-FR" sz="825" spc="-1" dirty="0" err="1">
                  <a:solidFill>
                    <a:srgbClr val="000000"/>
                  </a:solidFill>
                  <a:uFill>
                    <a:solidFill>
                      <a:srgbClr val="FFFFFF"/>
                    </a:solidFill>
                  </a:uFill>
                  <a:latin typeface="Arial"/>
                  <a:ea typeface="DejaVu Sans"/>
                </a:rPr>
                <a:t>Chimneys</a:t>
              </a:r>
              <a:r>
                <a:rPr lang="fr-FR" sz="825" spc="-1" dirty="0">
                  <a:solidFill>
                    <a:srgbClr val="000000"/>
                  </a:solidFill>
                  <a:uFill>
                    <a:solidFill>
                      <a:srgbClr val="FFFFFF"/>
                    </a:solidFill>
                  </a:uFill>
                  <a:latin typeface="Arial"/>
                  <a:ea typeface="DejaVu Sans"/>
                </a:rPr>
                <a:t> </a:t>
              </a:r>
              <a:endParaRPr lang="fr-FR" sz="825" spc="-1" dirty="0">
                <a:solidFill>
                  <a:srgbClr val="000000"/>
                </a:solidFill>
                <a:uFill>
                  <a:solidFill>
                    <a:srgbClr val="FFFFFF"/>
                  </a:solidFill>
                </a:uFill>
                <a:latin typeface="Arial"/>
              </a:endParaRPr>
            </a:p>
          </p:txBody>
        </p:sp>
        <p:sp>
          <p:nvSpPr>
            <p:cNvPr id="38" name="Line 2"/>
            <p:cNvSpPr/>
            <p:nvPr/>
          </p:nvSpPr>
          <p:spPr>
            <a:xfrm flipH="1">
              <a:off x="7902539" y="3951030"/>
              <a:ext cx="447459" cy="359805"/>
            </a:xfrm>
            <a:prstGeom prst="line">
              <a:avLst/>
            </a:prstGeom>
            <a:ln>
              <a:solidFill>
                <a:srgbClr val="FF0000"/>
              </a:solidFill>
              <a:tailEnd type="triangle" w="med" len="med"/>
            </a:ln>
          </p:spPr>
          <p:style>
            <a:lnRef idx="0">
              <a:scrgbClr r="0" g="0" b="0"/>
            </a:lnRef>
            <a:fillRef idx="0">
              <a:scrgbClr r="0" g="0" b="0"/>
            </a:fillRef>
            <a:effectRef idx="0">
              <a:scrgbClr r="0" g="0" b="0"/>
            </a:effectRef>
            <a:fontRef idx="minor"/>
          </p:style>
        </p:sp>
        <p:sp>
          <p:nvSpPr>
            <p:cNvPr id="39" name="Line 3"/>
            <p:cNvSpPr/>
            <p:nvPr/>
          </p:nvSpPr>
          <p:spPr>
            <a:xfrm flipH="1">
              <a:off x="7510676" y="3951030"/>
              <a:ext cx="769451" cy="359805"/>
            </a:xfrm>
            <a:prstGeom prst="line">
              <a:avLst/>
            </a:prstGeom>
            <a:ln>
              <a:solidFill>
                <a:srgbClr val="FF0000"/>
              </a:solidFill>
              <a:tailEnd type="triangle" w="med" len="med"/>
            </a:ln>
          </p:spPr>
          <p:style>
            <a:lnRef idx="0">
              <a:scrgbClr r="0" g="0" b="0"/>
            </a:lnRef>
            <a:fillRef idx="0">
              <a:scrgbClr r="0" g="0" b="0"/>
            </a:fillRef>
            <a:effectRef idx="0">
              <a:scrgbClr r="0" g="0" b="0"/>
            </a:effectRef>
            <a:fontRef idx="minor"/>
          </p:style>
        </p:sp>
        <p:sp>
          <p:nvSpPr>
            <p:cNvPr id="40" name="CustomShape 4"/>
            <p:cNvSpPr/>
            <p:nvPr/>
          </p:nvSpPr>
          <p:spPr>
            <a:xfrm>
              <a:off x="4431268" y="5832650"/>
              <a:ext cx="807097" cy="313489"/>
            </a:xfrm>
            <a:prstGeom prst="rect">
              <a:avLst/>
            </a:prstGeom>
            <a:noFill/>
            <a:ln>
              <a:noFill/>
            </a:ln>
          </p:spPr>
          <p:style>
            <a:lnRef idx="0">
              <a:scrgbClr r="0" g="0" b="0"/>
            </a:lnRef>
            <a:fillRef idx="0">
              <a:scrgbClr r="0" g="0" b="0"/>
            </a:fillRef>
            <a:effectRef idx="0">
              <a:scrgbClr r="0" g="0" b="0"/>
            </a:effectRef>
            <a:fontRef idx="minor"/>
          </p:style>
          <p:txBody>
            <a:bodyPr lIns="61229" tIns="30614" rIns="61229" bIns="30614"/>
            <a:lstStyle/>
            <a:p>
              <a:r>
                <a:rPr lang="fr-FR" sz="825" spc="-1" dirty="0">
                  <a:solidFill>
                    <a:srgbClr val="000000"/>
                  </a:solidFill>
                  <a:uFill>
                    <a:solidFill>
                      <a:srgbClr val="FFFFFF"/>
                    </a:solidFill>
                  </a:uFill>
                  <a:latin typeface="Arial"/>
                  <a:ea typeface="DejaVu Sans"/>
                </a:rPr>
                <a:t>clamp</a:t>
              </a:r>
              <a:endParaRPr lang="fr-FR" sz="825" spc="-1" dirty="0">
                <a:solidFill>
                  <a:srgbClr val="000000"/>
                </a:solidFill>
                <a:uFill>
                  <a:solidFill>
                    <a:srgbClr val="FFFFFF"/>
                  </a:solidFill>
                </a:uFill>
                <a:latin typeface="Arial"/>
              </a:endParaRPr>
            </a:p>
          </p:txBody>
        </p:sp>
        <p:sp>
          <p:nvSpPr>
            <p:cNvPr id="41" name="Line 5"/>
            <p:cNvSpPr/>
            <p:nvPr/>
          </p:nvSpPr>
          <p:spPr>
            <a:xfrm flipV="1">
              <a:off x="4788679" y="4898628"/>
              <a:ext cx="2983240" cy="965034"/>
            </a:xfrm>
            <a:prstGeom prst="line">
              <a:avLst/>
            </a:prstGeom>
            <a:ln w="19080">
              <a:solidFill>
                <a:srgbClr val="FF0000"/>
              </a:solidFill>
              <a:round/>
              <a:tailEnd type="triangle" w="med" len="med"/>
            </a:ln>
          </p:spPr>
          <p:style>
            <a:lnRef idx="0">
              <a:scrgbClr r="0" g="0" b="0"/>
            </a:lnRef>
            <a:fillRef idx="0">
              <a:scrgbClr r="0" g="0" b="0"/>
            </a:fillRef>
            <a:effectRef idx="0">
              <a:scrgbClr r="0" g="0" b="0"/>
            </a:effectRef>
            <a:fontRef idx="minor"/>
          </p:style>
        </p:sp>
      </p:grpSp>
      <p:sp>
        <p:nvSpPr>
          <p:cNvPr id="3" name="Text Placeholder 2">
            <a:extLst>
              <a:ext uri="{FF2B5EF4-FFF2-40B4-BE49-F238E27FC236}">
                <a16:creationId xmlns:a16="http://schemas.microsoft.com/office/drawing/2014/main" id="{CB34A360-8DB9-4144-84D8-FD55CE3C880C}"/>
              </a:ext>
            </a:extLst>
          </p:cNvPr>
          <p:cNvSpPr>
            <a:spLocks noGrp="1"/>
          </p:cNvSpPr>
          <p:nvPr>
            <p:ph type="body" idx="1"/>
          </p:nvPr>
        </p:nvSpPr>
        <p:spPr>
          <a:xfrm>
            <a:off x="152400" y="742950"/>
            <a:ext cx="5590216" cy="3982640"/>
          </a:xfrm>
        </p:spPr>
        <p:txBody>
          <a:bodyPr/>
          <a:lstStyle/>
          <a:p>
            <a:r>
              <a:rPr lang="en-US" sz="1400" dirty="0"/>
              <a:t>What happened</a:t>
            </a:r>
          </a:p>
          <a:p>
            <a:pPr lvl="1"/>
            <a:r>
              <a:rPr lang="en-US" sz="1100" dirty="0"/>
              <a:t>LPNHE employee entered into the stay-clear area while the carousel was rotating and his right arm was  caught by a (rotating) clamp and  compressed between the clamp and the (static) chimney.</a:t>
            </a:r>
          </a:p>
          <a:p>
            <a:pPr lvl="1"/>
            <a:r>
              <a:rPr lang="en-US" sz="1100" dirty="0"/>
              <a:t>Co-worker immediately pressed the emergency switch, and employee was able to free his arm.</a:t>
            </a:r>
          </a:p>
          <a:p>
            <a:pPr lvl="1"/>
            <a:r>
              <a:rPr lang="en-US" sz="1100" dirty="0"/>
              <a:t>Coworker called the local firemen and employee was fully conscious when he was rapidly taken to the nearest hospital. </a:t>
            </a:r>
          </a:p>
          <a:p>
            <a:pPr lvl="1"/>
            <a:r>
              <a:rPr lang="en-US" sz="1100" dirty="0"/>
              <a:t>Both workers (and the whole team) were under deadline stress.</a:t>
            </a:r>
          </a:p>
          <a:p>
            <a:r>
              <a:rPr lang="en-US" sz="1400" dirty="0"/>
              <a:t>The carousel was idle, until the safety measures upgrades were approved, and work re-started 5/28/2019.</a:t>
            </a:r>
          </a:p>
          <a:p>
            <a:r>
              <a:rPr lang="en-US" sz="1400" dirty="0"/>
              <a:t>The safety measures implemented at IN2P3 and to be transferred at SLAC and the summit when applicable:</a:t>
            </a:r>
          </a:p>
          <a:p>
            <a:pPr lvl="1"/>
            <a:r>
              <a:rPr lang="en-US" sz="1100" dirty="0"/>
              <a:t>Rigid plastic foils (800mm in height)  placed vertically on the  largest radius of the stator.</a:t>
            </a:r>
          </a:p>
          <a:p>
            <a:pPr lvl="1"/>
            <a:r>
              <a:rPr lang="en-US" sz="1100" dirty="0"/>
              <a:t>6 emergency switches placed every  60 degrees on the stator.</a:t>
            </a:r>
          </a:p>
          <a:p>
            <a:pPr lvl="1"/>
            <a:r>
              <a:rPr lang="en-US" sz="1100" dirty="0"/>
              <a:t>One extra lockable switch placed beside the control keyboard.</a:t>
            </a:r>
          </a:p>
          <a:p>
            <a:pPr lvl="1"/>
            <a:r>
              <a:rPr lang="en-US" sz="1100" dirty="0"/>
              <a:t>A rotating lamp indicating the motor power status</a:t>
            </a:r>
          </a:p>
          <a:p>
            <a:pPr lvl="1"/>
            <a:r>
              <a:rPr lang="en-US" sz="1100" dirty="0"/>
              <a:t>The switches cut the motor power, without any intervening software.</a:t>
            </a:r>
          </a:p>
          <a:p>
            <a:endParaRPr lang="en-US" sz="1400" dirty="0"/>
          </a:p>
          <a:p>
            <a:r>
              <a:rPr lang="en-US" sz="1400" dirty="0"/>
              <a:t> </a:t>
            </a:r>
          </a:p>
          <a:p>
            <a:endParaRPr lang="en-US" sz="1400" dirty="0"/>
          </a:p>
        </p:txBody>
      </p:sp>
      <p:sp>
        <p:nvSpPr>
          <p:cNvPr id="2" name="Title 1">
            <a:extLst>
              <a:ext uri="{FF2B5EF4-FFF2-40B4-BE49-F238E27FC236}">
                <a16:creationId xmlns:a16="http://schemas.microsoft.com/office/drawing/2014/main" id="{727A488F-E6EF-4609-9182-9D32F59217E3}"/>
              </a:ext>
            </a:extLst>
          </p:cNvPr>
          <p:cNvSpPr>
            <a:spLocks noGrp="1"/>
          </p:cNvSpPr>
          <p:nvPr>
            <p:ph type="title"/>
          </p:nvPr>
        </p:nvSpPr>
        <p:spPr>
          <a:xfrm>
            <a:off x="685800" y="133350"/>
            <a:ext cx="6705600" cy="417910"/>
          </a:xfrm>
        </p:spPr>
        <p:txBody>
          <a:bodyPr/>
          <a:lstStyle/>
          <a:p>
            <a:r>
              <a:rPr lang="en-US" sz="1800" dirty="0"/>
              <a:t>Filter exchange system safety Incident at IN2P3/LPNHE (Paris)</a:t>
            </a:r>
          </a:p>
        </p:txBody>
      </p:sp>
      <p:pic>
        <p:nvPicPr>
          <p:cNvPr id="6" name="Picture 5" descr="A picture containing indoor, refrigerator, floor, wall&#10;&#10;Description automatically generated">
            <a:extLst>
              <a:ext uri="{FF2B5EF4-FFF2-40B4-BE49-F238E27FC236}">
                <a16:creationId xmlns:a16="http://schemas.microsoft.com/office/drawing/2014/main" id="{2D8F64F2-7D96-4A79-984D-734D93FAEF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8357" y="2605793"/>
            <a:ext cx="2453839" cy="1839388"/>
          </a:xfrm>
          <a:prstGeom prst="rect">
            <a:avLst/>
          </a:prstGeom>
        </p:spPr>
      </p:pic>
      <p:sp>
        <p:nvSpPr>
          <p:cNvPr id="14" name="TextBox 13">
            <a:extLst>
              <a:ext uri="{FF2B5EF4-FFF2-40B4-BE49-F238E27FC236}">
                <a16:creationId xmlns:a16="http://schemas.microsoft.com/office/drawing/2014/main" id="{0577432C-3526-4EBE-862D-B095E4524BA6}"/>
              </a:ext>
            </a:extLst>
          </p:cNvPr>
          <p:cNvSpPr txBox="1"/>
          <p:nvPr/>
        </p:nvSpPr>
        <p:spPr>
          <a:xfrm>
            <a:off x="5772588" y="796519"/>
            <a:ext cx="2168053" cy="507831"/>
          </a:xfrm>
          <a:prstGeom prst="rect">
            <a:avLst/>
          </a:prstGeom>
          <a:noFill/>
        </p:spPr>
        <p:txBody>
          <a:bodyPr wrap="square" rtlCol="0">
            <a:spAutoFit/>
          </a:bodyPr>
          <a:lstStyle>
            <a:defPPr>
              <a:defRPr lang="en-US"/>
            </a:defPPr>
            <a:lvl1pPr>
              <a:defRPr sz="1350" b="1">
                <a:ln w="3175">
                  <a:solidFill>
                    <a:schemeClr val="bg1"/>
                  </a:solidFill>
                </a:ln>
              </a:defRPr>
            </a:lvl1pPr>
          </a:lstStyle>
          <a:p>
            <a:r>
              <a:rPr lang="en-US" dirty="0"/>
              <a:t>Carousel configuration at time of accident</a:t>
            </a:r>
          </a:p>
        </p:txBody>
      </p:sp>
      <p:sp>
        <p:nvSpPr>
          <p:cNvPr id="15" name="TextBox 14">
            <a:extLst>
              <a:ext uri="{FF2B5EF4-FFF2-40B4-BE49-F238E27FC236}">
                <a16:creationId xmlns:a16="http://schemas.microsoft.com/office/drawing/2014/main" id="{DB8DC7DF-4E02-4CA8-9041-9CCCBF820B76}"/>
              </a:ext>
            </a:extLst>
          </p:cNvPr>
          <p:cNvSpPr txBox="1"/>
          <p:nvPr/>
        </p:nvSpPr>
        <p:spPr>
          <a:xfrm>
            <a:off x="6139594" y="2635243"/>
            <a:ext cx="2168053" cy="300082"/>
          </a:xfrm>
          <a:prstGeom prst="rect">
            <a:avLst/>
          </a:prstGeom>
          <a:noFill/>
        </p:spPr>
        <p:txBody>
          <a:bodyPr wrap="square" rtlCol="0">
            <a:spAutoFit/>
          </a:bodyPr>
          <a:lstStyle>
            <a:defPPr>
              <a:defRPr lang="en-US"/>
            </a:defPPr>
            <a:lvl1pPr>
              <a:defRPr sz="1350" b="1">
                <a:ln w="3175">
                  <a:solidFill>
                    <a:schemeClr val="bg1"/>
                  </a:solidFill>
                </a:ln>
              </a:defRPr>
            </a:lvl1pPr>
          </a:lstStyle>
          <a:p>
            <a:r>
              <a:rPr lang="en-US" dirty="0"/>
              <a:t>Carousel safety upgrades</a:t>
            </a:r>
          </a:p>
        </p:txBody>
      </p:sp>
    </p:spTree>
    <p:extLst>
      <p:ext uri="{BB962C8B-B14F-4D97-AF65-F5344CB8AC3E}">
        <p14:creationId xmlns:p14="http://schemas.microsoft.com/office/powerpoint/2010/main" val="363687689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55F86-F480-4FD4-A8A6-DD5060C968F3}"/>
              </a:ext>
            </a:extLst>
          </p:cNvPr>
          <p:cNvSpPr>
            <a:spLocks noGrp="1"/>
          </p:cNvSpPr>
          <p:nvPr>
            <p:ph type="body" idx="1"/>
          </p:nvPr>
        </p:nvSpPr>
        <p:spPr>
          <a:xfrm>
            <a:off x="410935" y="821530"/>
            <a:ext cx="4846865" cy="3982640"/>
          </a:xfrm>
        </p:spPr>
        <p:txBody>
          <a:bodyPr/>
          <a:lstStyle/>
          <a:p>
            <a:r>
              <a:rPr lang="en-US" sz="2000" dirty="0"/>
              <a:t>A few incidents occurred during handling</a:t>
            </a:r>
          </a:p>
          <a:p>
            <a:pPr lvl="1"/>
            <a:r>
              <a:rPr lang="en-US" sz="2000" dirty="0"/>
              <a:t>Refrigeration compressor sliding off pallet in May 2019</a:t>
            </a:r>
          </a:p>
          <a:p>
            <a:pPr lvl="1"/>
            <a:r>
              <a:rPr lang="en-US" sz="2000" dirty="0"/>
              <a:t>Science raft collision with Bell Jar during removal in July 2019</a:t>
            </a:r>
          </a:p>
          <a:p>
            <a:r>
              <a:rPr lang="en-US" sz="2000" dirty="0"/>
              <a:t>QA and Human performance training conducted in May 2019</a:t>
            </a:r>
          </a:p>
          <a:p>
            <a:r>
              <a:rPr lang="en-US" sz="2000" dirty="0"/>
              <a:t>Safety stand-down and safety all-hands meeting in July 2019</a:t>
            </a:r>
          </a:p>
          <a:p>
            <a:endParaRPr lang="en-US" sz="2000" dirty="0"/>
          </a:p>
        </p:txBody>
      </p:sp>
      <p:sp>
        <p:nvSpPr>
          <p:cNvPr id="3" name="Title 2">
            <a:extLst>
              <a:ext uri="{FF2B5EF4-FFF2-40B4-BE49-F238E27FC236}">
                <a16:creationId xmlns:a16="http://schemas.microsoft.com/office/drawing/2014/main" id="{BFEC0E79-3A6E-4158-A37A-C7B3305D0EBE}"/>
              </a:ext>
            </a:extLst>
          </p:cNvPr>
          <p:cNvSpPr>
            <a:spLocks noGrp="1"/>
          </p:cNvSpPr>
          <p:nvPr>
            <p:ph type="title"/>
          </p:nvPr>
        </p:nvSpPr>
        <p:spPr>
          <a:xfrm>
            <a:off x="1219200" y="133350"/>
            <a:ext cx="6172200" cy="417910"/>
          </a:xfrm>
        </p:spPr>
        <p:txBody>
          <a:bodyPr/>
          <a:lstStyle/>
          <a:p>
            <a:r>
              <a:rPr lang="en-US" dirty="0"/>
              <a:t>The project has had several moving incidents</a:t>
            </a:r>
          </a:p>
        </p:txBody>
      </p:sp>
      <p:pic>
        <p:nvPicPr>
          <p:cNvPr id="4" name="Picture 3">
            <a:extLst>
              <a:ext uri="{FF2B5EF4-FFF2-40B4-BE49-F238E27FC236}">
                <a16:creationId xmlns:a16="http://schemas.microsoft.com/office/drawing/2014/main" id="{E620FFA3-046E-4936-90F5-5F3331CE9382}"/>
              </a:ext>
            </a:extLst>
          </p:cNvPr>
          <p:cNvPicPr>
            <a:picLocks noChangeAspect="1"/>
          </p:cNvPicPr>
          <p:nvPr/>
        </p:nvPicPr>
        <p:blipFill>
          <a:blip r:embed="rId2"/>
          <a:stretch>
            <a:fillRect/>
          </a:stretch>
        </p:blipFill>
        <p:spPr>
          <a:xfrm>
            <a:off x="6417131" y="782240"/>
            <a:ext cx="1964870" cy="203014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1741DD8-7274-49ED-9AB2-32217C52A739}"/>
              </a:ext>
            </a:extLst>
          </p:cNvPr>
          <p:cNvPicPr>
            <a:picLocks noChangeAspect="1"/>
          </p:cNvPicPr>
          <p:nvPr/>
        </p:nvPicPr>
        <p:blipFill>
          <a:blip r:embed="rId3"/>
          <a:stretch>
            <a:fillRect/>
          </a:stretch>
        </p:blipFill>
        <p:spPr>
          <a:xfrm>
            <a:off x="5062539" y="2647950"/>
            <a:ext cx="2366963" cy="178035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0E62E42-EEFE-43B1-B22C-608CB07E056F}"/>
              </a:ext>
            </a:extLst>
          </p:cNvPr>
          <p:cNvPicPr>
            <a:picLocks noChangeAspect="1"/>
          </p:cNvPicPr>
          <p:nvPr/>
        </p:nvPicPr>
        <p:blipFill>
          <a:blip r:embed="rId4"/>
          <a:stretch>
            <a:fillRect/>
          </a:stretch>
        </p:blipFill>
        <p:spPr>
          <a:xfrm>
            <a:off x="6934200" y="3142702"/>
            <a:ext cx="2066925" cy="14716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257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Cost and Schedule Status</a:t>
            </a:r>
          </a:p>
        </p:txBody>
      </p:sp>
    </p:spTree>
    <p:extLst>
      <p:ext uri="{BB962C8B-B14F-4D97-AF65-F5344CB8AC3E}">
        <p14:creationId xmlns:p14="http://schemas.microsoft.com/office/powerpoint/2010/main" val="2537924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A1476-FDB4-40BE-8820-5644AE3B3623}"/>
              </a:ext>
            </a:extLst>
          </p:cNvPr>
          <p:cNvSpPr>
            <a:spLocks noGrp="1"/>
          </p:cNvSpPr>
          <p:nvPr>
            <p:ph type="title"/>
          </p:nvPr>
        </p:nvSpPr>
        <p:spPr>
          <a:xfrm>
            <a:off x="990600" y="107157"/>
            <a:ext cx="6529915" cy="417910"/>
          </a:xfrm>
        </p:spPr>
        <p:txBody>
          <a:bodyPr/>
          <a:lstStyle/>
          <a:p>
            <a:r>
              <a:rPr lang="en-US" dirty="0"/>
              <a:t>Camera Cost and Schedule performance (May19)</a:t>
            </a:r>
          </a:p>
        </p:txBody>
      </p:sp>
      <p:sp>
        <p:nvSpPr>
          <p:cNvPr id="4" name="Text Placeholder 3">
            <a:extLst>
              <a:ext uri="{FF2B5EF4-FFF2-40B4-BE49-F238E27FC236}">
                <a16:creationId xmlns:a16="http://schemas.microsoft.com/office/drawing/2014/main" id="{DD675726-99A4-4F71-9B83-08F7FCE21599}"/>
              </a:ext>
            </a:extLst>
          </p:cNvPr>
          <p:cNvSpPr>
            <a:spLocks noGrp="1"/>
          </p:cNvSpPr>
          <p:nvPr>
            <p:ph type="body" idx="1"/>
          </p:nvPr>
        </p:nvSpPr>
        <p:spPr>
          <a:xfrm>
            <a:off x="1258886" y="638463"/>
            <a:ext cx="6172201" cy="610791"/>
          </a:xfrm>
        </p:spPr>
        <p:txBody>
          <a:bodyPr/>
          <a:lstStyle/>
          <a:p>
            <a:r>
              <a:rPr lang="en-US" sz="1500" dirty="0"/>
              <a:t>Camera cumulative SPI: 0.97</a:t>
            </a:r>
          </a:p>
          <a:p>
            <a:r>
              <a:rPr lang="en-US" sz="1500" dirty="0"/>
              <a:t>Camera cumulative CPI: 0.97</a:t>
            </a:r>
          </a:p>
        </p:txBody>
      </p:sp>
      <p:graphicFrame>
        <p:nvGraphicFramePr>
          <p:cNvPr id="5" name="Table 4">
            <a:extLst>
              <a:ext uri="{FF2B5EF4-FFF2-40B4-BE49-F238E27FC236}">
                <a16:creationId xmlns:a16="http://schemas.microsoft.com/office/drawing/2014/main" id="{7231F137-8F1A-4757-B62A-62CF3505B010}"/>
              </a:ext>
            </a:extLst>
          </p:cNvPr>
          <p:cNvGraphicFramePr>
            <a:graphicFrameLocks noGrp="1"/>
          </p:cNvGraphicFramePr>
          <p:nvPr>
            <p:extLst>
              <p:ext uri="{D42A27DB-BD31-4B8C-83A1-F6EECF244321}">
                <p14:modId xmlns:p14="http://schemas.microsoft.com/office/powerpoint/2010/main" val="3495006344"/>
              </p:ext>
            </p:extLst>
          </p:nvPr>
        </p:nvGraphicFramePr>
        <p:xfrm>
          <a:off x="838199" y="1276350"/>
          <a:ext cx="7013574" cy="3345184"/>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3954373528"/>
                    </a:ext>
                  </a:extLst>
                </a:gridCol>
                <a:gridCol w="857250">
                  <a:extLst>
                    <a:ext uri="{9D8B030D-6E8A-4147-A177-3AD203B41FA5}">
                      <a16:colId xmlns:a16="http://schemas.microsoft.com/office/drawing/2014/main" val="3987302676"/>
                    </a:ext>
                  </a:extLst>
                </a:gridCol>
                <a:gridCol w="800100">
                  <a:extLst>
                    <a:ext uri="{9D8B030D-6E8A-4147-A177-3AD203B41FA5}">
                      <a16:colId xmlns:a16="http://schemas.microsoft.com/office/drawing/2014/main" val="1058394342"/>
                    </a:ext>
                  </a:extLst>
                </a:gridCol>
                <a:gridCol w="742950">
                  <a:extLst>
                    <a:ext uri="{9D8B030D-6E8A-4147-A177-3AD203B41FA5}">
                      <a16:colId xmlns:a16="http://schemas.microsoft.com/office/drawing/2014/main" val="3631667381"/>
                    </a:ext>
                  </a:extLst>
                </a:gridCol>
                <a:gridCol w="571500">
                  <a:extLst>
                    <a:ext uri="{9D8B030D-6E8A-4147-A177-3AD203B41FA5}">
                      <a16:colId xmlns:a16="http://schemas.microsoft.com/office/drawing/2014/main" val="3883845343"/>
                    </a:ext>
                  </a:extLst>
                </a:gridCol>
                <a:gridCol w="571500">
                  <a:extLst>
                    <a:ext uri="{9D8B030D-6E8A-4147-A177-3AD203B41FA5}">
                      <a16:colId xmlns:a16="http://schemas.microsoft.com/office/drawing/2014/main" val="714402531"/>
                    </a:ext>
                  </a:extLst>
                </a:gridCol>
                <a:gridCol w="571500">
                  <a:extLst>
                    <a:ext uri="{9D8B030D-6E8A-4147-A177-3AD203B41FA5}">
                      <a16:colId xmlns:a16="http://schemas.microsoft.com/office/drawing/2014/main" val="2268520298"/>
                    </a:ext>
                  </a:extLst>
                </a:gridCol>
                <a:gridCol w="536574">
                  <a:extLst>
                    <a:ext uri="{9D8B030D-6E8A-4147-A177-3AD203B41FA5}">
                      <a16:colId xmlns:a16="http://schemas.microsoft.com/office/drawing/2014/main" val="187842883"/>
                    </a:ext>
                  </a:extLst>
                </a:gridCol>
              </a:tblGrid>
              <a:tr h="201454">
                <a:tc>
                  <a:txBody>
                    <a:bodyPr/>
                    <a:lstStyle/>
                    <a:p>
                      <a:pPr algn="ctr" fontAlgn="ctr"/>
                      <a:r>
                        <a:rPr lang="en-US" sz="1100" b="1" i="0" u="none" strike="noStrike" dirty="0">
                          <a:solidFill>
                            <a:srgbClr val="FFFFFF"/>
                          </a:solidFill>
                          <a:effectLst/>
                          <a:latin typeface="Arial" panose="020B0604020202020204" pitchFamily="34" charset="0"/>
                        </a:rPr>
                        <a:t>WBS (L2,L3)</a:t>
                      </a:r>
                    </a:p>
                  </a:txBody>
                  <a:tcPr marL="7144" marR="7144" marT="7144" marB="34290" anchor="ctr"/>
                </a:tc>
                <a:tc>
                  <a:txBody>
                    <a:bodyPr/>
                    <a:lstStyle/>
                    <a:p>
                      <a:pPr algn="ctr" fontAlgn="ctr"/>
                      <a:r>
                        <a:rPr lang="en-US" sz="1100" b="1" i="0" u="none" strike="noStrike" dirty="0">
                          <a:solidFill>
                            <a:srgbClr val="FFFFFF"/>
                          </a:solidFill>
                          <a:effectLst/>
                          <a:latin typeface="Arial" panose="020B0604020202020204" pitchFamily="34" charset="0"/>
                        </a:rPr>
                        <a:t>BCWS ($k)</a:t>
                      </a:r>
                    </a:p>
                  </a:txBody>
                  <a:tcPr marL="7144" marR="7144" marT="7144" marB="34290" anchor="ctr"/>
                </a:tc>
                <a:tc>
                  <a:txBody>
                    <a:bodyPr/>
                    <a:lstStyle/>
                    <a:p>
                      <a:pPr algn="ctr" fontAlgn="ctr"/>
                      <a:r>
                        <a:rPr lang="en-US" sz="1100" b="1" i="0" u="none" strike="noStrike" dirty="0">
                          <a:solidFill>
                            <a:srgbClr val="FFFFFF"/>
                          </a:solidFill>
                          <a:effectLst/>
                          <a:latin typeface="Arial" panose="020B0604020202020204" pitchFamily="34" charset="0"/>
                        </a:rPr>
                        <a:t>BCWP ($k)</a:t>
                      </a:r>
                    </a:p>
                  </a:txBody>
                  <a:tcPr marL="7144" marR="7144" marT="7144" marB="34290" anchor="ctr"/>
                </a:tc>
                <a:tc>
                  <a:txBody>
                    <a:bodyPr/>
                    <a:lstStyle/>
                    <a:p>
                      <a:pPr algn="ctr" fontAlgn="ctr"/>
                      <a:r>
                        <a:rPr lang="en-US" sz="1100" b="1" i="0" u="none" strike="noStrike" dirty="0">
                          <a:solidFill>
                            <a:srgbClr val="FFFFFF"/>
                          </a:solidFill>
                          <a:effectLst/>
                          <a:latin typeface="Arial" panose="020B0604020202020204" pitchFamily="34" charset="0"/>
                        </a:rPr>
                        <a:t>ACWP ($k)</a:t>
                      </a:r>
                    </a:p>
                  </a:txBody>
                  <a:tcPr marL="7144" marR="7144" marT="7144" marB="34290" anchor="ctr"/>
                </a:tc>
                <a:tc>
                  <a:txBody>
                    <a:bodyPr/>
                    <a:lstStyle/>
                    <a:p>
                      <a:pPr algn="ctr" fontAlgn="ctr"/>
                      <a:r>
                        <a:rPr lang="en-US" sz="1100" b="1" i="0" u="none" strike="noStrike" dirty="0">
                          <a:solidFill>
                            <a:srgbClr val="FFFFFF"/>
                          </a:solidFill>
                          <a:effectLst/>
                          <a:latin typeface="Arial" panose="020B0604020202020204" pitchFamily="34" charset="0"/>
                        </a:rPr>
                        <a:t>SV ($k)</a:t>
                      </a:r>
                    </a:p>
                  </a:txBody>
                  <a:tcPr marL="7144" marR="7144" marT="7144" marB="34290" anchor="ctr"/>
                </a:tc>
                <a:tc>
                  <a:txBody>
                    <a:bodyPr/>
                    <a:lstStyle/>
                    <a:p>
                      <a:pPr algn="ctr" fontAlgn="ctr"/>
                      <a:r>
                        <a:rPr lang="en-US" sz="1100" b="1" i="0" u="none" strike="noStrike">
                          <a:solidFill>
                            <a:srgbClr val="FFFFFF"/>
                          </a:solidFill>
                          <a:effectLst/>
                          <a:latin typeface="Arial" panose="020B0604020202020204" pitchFamily="34" charset="0"/>
                        </a:rPr>
                        <a:t>SPI</a:t>
                      </a:r>
                    </a:p>
                  </a:txBody>
                  <a:tcPr marL="7144" marR="7144" marT="7144" marB="34290" anchor="ctr"/>
                </a:tc>
                <a:tc>
                  <a:txBody>
                    <a:bodyPr/>
                    <a:lstStyle/>
                    <a:p>
                      <a:pPr algn="ctr" fontAlgn="ctr"/>
                      <a:r>
                        <a:rPr lang="en-US" sz="1100" b="1" i="0" u="none" strike="noStrike" dirty="0">
                          <a:solidFill>
                            <a:srgbClr val="FFFFFF"/>
                          </a:solidFill>
                          <a:effectLst/>
                          <a:latin typeface="Arial" panose="020B0604020202020204" pitchFamily="34" charset="0"/>
                        </a:rPr>
                        <a:t>CV ($k)</a:t>
                      </a:r>
                    </a:p>
                  </a:txBody>
                  <a:tcPr marL="7144" marR="7144" marT="7144" marB="34290" anchor="ctr"/>
                </a:tc>
                <a:tc>
                  <a:txBody>
                    <a:bodyPr/>
                    <a:lstStyle/>
                    <a:p>
                      <a:pPr algn="ctr" fontAlgn="ctr"/>
                      <a:r>
                        <a:rPr lang="en-US" sz="1100" b="1" i="0" u="none" strike="noStrike">
                          <a:solidFill>
                            <a:srgbClr val="FFFFFF"/>
                          </a:solidFill>
                          <a:effectLst/>
                          <a:latin typeface="Arial" panose="020B0604020202020204" pitchFamily="34" charset="0"/>
                        </a:rPr>
                        <a:t>CPI</a:t>
                      </a:r>
                    </a:p>
                  </a:txBody>
                  <a:tcPr marL="7144" marR="7144" marT="7144" marB="34290" anchor="ctr"/>
                </a:tc>
                <a:extLst>
                  <a:ext uri="{0D108BD9-81ED-4DB2-BD59-A6C34878D82A}">
                    <a16:rowId xmlns:a16="http://schemas.microsoft.com/office/drawing/2014/main" val="2488407309"/>
                  </a:ext>
                </a:extLst>
              </a:tr>
              <a:tr h="201454">
                <a:tc>
                  <a:txBody>
                    <a:bodyPr/>
                    <a:lstStyle/>
                    <a:p>
                      <a:pPr algn="l" fontAlgn="ctr"/>
                      <a:r>
                        <a:rPr lang="en-US" sz="1100" b="0" i="0" u="none" strike="noStrike" dirty="0">
                          <a:solidFill>
                            <a:srgbClr val="000000"/>
                          </a:solidFill>
                          <a:effectLst/>
                          <a:latin typeface="Arial" panose="020B0604020202020204" pitchFamily="34" charset="0"/>
                        </a:rPr>
                        <a:t>3.01 Management</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$13,722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$13,722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$13,086 </a:t>
                      </a:r>
                    </a:p>
                  </a:txBody>
                  <a:tcPr marL="0" marR="0" marT="0" marB="0" anchor="ctr"/>
                </a:tc>
                <a:tc>
                  <a:txBody>
                    <a:bodyPr/>
                    <a:lstStyle/>
                    <a:p>
                      <a:pPr algn="r" fontAlgn="b"/>
                      <a:r>
                        <a:rPr lang="en-US" sz="1000" b="0" i="0" u="none" strike="noStrike" dirty="0">
                          <a:effectLst/>
                          <a:latin typeface="Microsoft Sans Serif" panose="020B0604020202020204" pitchFamily="34" charset="0"/>
                        </a:rPr>
                        <a:t> $0 </a:t>
                      </a:r>
                    </a:p>
                  </a:txBody>
                  <a:tcPr marL="0" marR="0" marT="0" marB="0" anchor="ctr"/>
                </a:tc>
                <a:tc>
                  <a:txBody>
                    <a:bodyPr/>
                    <a:lstStyle/>
                    <a:p>
                      <a:pPr algn="r" fontAlgn="b"/>
                      <a:r>
                        <a:rPr lang="en-US" sz="1000" b="0" i="0" u="none" strike="noStrike">
                          <a:effectLst/>
                          <a:latin typeface="Microsoft Sans Serif" panose="020B0604020202020204" pitchFamily="34" charset="0"/>
                        </a:rPr>
                        <a:t>1.00</a:t>
                      </a:r>
                    </a:p>
                  </a:txBody>
                  <a:tcPr marL="0" marR="0" marT="0" marB="0" anchor="ctr"/>
                </a:tc>
                <a:tc>
                  <a:txBody>
                    <a:bodyPr/>
                    <a:lstStyle/>
                    <a:p>
                      <a:pPr algn="r" fontAlgn="b"/>
                      <a:r>
                        <a:rPr lang="en-US" sz="1000" b="0" i="0" u="none" strike="noStrike" dirty="0">
                          <a:effectLst/>
                          <a:latin typeface="Microsoft Sans Serif" panose="020B0604020202020204" pitchFamily="34" charset="0"/>
                        </a:rPr>
                        <a:t> $636 </a:t>
                      </a:r>
                    </a:p>
                  </a:txBody>
                  <a:tcPr marL="0" marR="0" marT="0" marB="0" anchor="ctr"/>
                </a:tc>
                <a:tc>
                  <a:txBody>
                    <a:bodyPr/>
                    <a:lstStyle/>
                    <a:p>
                      <a:pPr algn="r" fontAlgn="b"/>
                      <a:r>
                        <a:rPr lang="en-US" sz="1000" b="0" i="0" u="none" strike="noStrike">
                          <a:effectLst/>
                          <a:latin typeface="Microsoft Sans Serif" panose="020B0604020202020204" pitchFamily="34" charset="0"/>
                        </a:rPr>
                        <a:t>1.05</a:t>
                      </a:r>
                    </a:p>
                  </a:txBody>
                  <a:tcPr marL="0" marR="0" marT="0" marB="0" anchor="ctr"/>
                </a:tc>
                <a:extLst>
                  <a:ext uri="{0D108BD9-81ED-4DB2-BD59-A6C34878D82A}">
                    <a16:rowId xmlns:a16="http://schemas.microsoft.com/office/drawing/2014/main" val="27682718"/>
                  </a:ext>
                </a:extLst>
              </a:tr>
              <a:tr h="201454">
                <a:tc>
                  <a:txBody>
                    <a:bodyPr/>
                    <a:lstStyle/>
                    <a:p>
                      <a:pPr algn="l" fontAlgn="ctr"/>
                      <a:r>
                        <a:rPr lang="en-US" sz="1100" b="0" i="0" u="none" strike="noStrike">
                          <a:solidFill>
                            <a:srgbClr val="000000"/>
                          </a:solidFill>
                          <a:effectLst/>
                          <a:latin typeface="Arial" panose="020B0604020202020204" pitchFamily="34" charset="0"/>
                        </a:rPr>
                        <a:t>3.02 Systems Integration</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$8,513 </a:t>
                      </a:r>
                    </a:p>
                  </a:txBody>
                  <a:tcPr marL="0" marR="0" marT="0" marB="0" anchor="ctr"/>
                </a:tc>
                <a:tc>
                  <a:txBody>
                    <a:bodyPr/>
                    <a:lstStyle/>
                    <a:p>
                      <a:pPr algn="r" fontAlgn="b"/>
                      <a:r>
                        <a:rPr lang="en-US" sz="1000" b="0" i="0" u="none" strike="noStrike" dirty="0">
                          <a:effectLst/>
                          <a:latin typeface="Microsoft Sans Serif" panose="020B0604020202020204" pitchFamily="34" charset="0"/>
                        </a:rPr>
                        <a:t> $8,440 </a:t>
                      </a:r>
                    </a:p>
                  </a:txBody>
                  <a:tcPr marL="0" marR="0" marT="0" marB="0" anchor="ctr"/>
                </a:tc>
                <a:tc>
                  <a:txBody>
                    <a:bodyPr/>
                    <a:lstStyle/>
                    <a:p>
                      <a:pPr algn="r" fontAlgn="b"/>
                      <a:r>
                        <a:rPr lang="en-US" sz="1000" b="0" i="0" u="none" strike="noStrike" dirty="0">
                          <a:effectLst/>
                          <a:latin typeface="Microsoft Sans Serif" panose="020B0604020202020204" pitchFamily="34" charset="0"/>
                        </a:rPr>
                        <a:t> $8,123 </a:t>
                      </a:r>
                    </a:p>
                  </a:txBody>
                  <a:tcPr marL="0" marR="0" marT="0" marB="0" anchor="ctr"/>
                </a:tc>
                <a:tc>
                  <a:txBody>
                    <a:bodyPr/>
                    <a:lstStyle/>
                    <a:p>
                      <a:pPr algn="r" fontAlgn="b"/>
                      <a:r>
                        <a:rPr lang="en-US" sz="1000" b="0" i="0" u="none" strike="noStrike" dirty="0">
                          <a:effectLst/>
                          <a:latin typeface="Microsoft Sans Serif" panose="020B0604020202020204" pitchFamily="34" charset="0"/>
                        </a:rPr>
                        <a:t> $(73)</a:t>
                      </a:r>
                    </a:p>
                  </a:txBody>
                  <a:tcPr marL="0" marR="0" marT="0" marB="0" anchor="ctr"/>
                </a:tc>
                <a:tc>
                  <a:txBody>
                    <a:bodyPr/>
                    <a:lstStyle/>
                    <a:p>
                      <a:pPr algn="r" fontAlgn="b"/>
                      <a:r>
                        <a:rPr lang="en-US" sz="1000" b="0" i="0" u="none" strike="noStrike" dirty="0">
                          <a:effectLst/>
                          <a:latin typeface="Microsoft Sans Serif" panose="020B0604020202020204" pitchFamily="34" charset="0"/>
                        </a:rPr>
                        <a:t>0.99</a:t>
                      </a:r>
                    </a:p>
                  </a:txBody>
                  <a:tcPr marL="0" marR="0" marT="0" marB="0" anchor="ctr"/>
                </a:tc>
                <a:tc>
                  <a:txBody>
                    <a:bodyPr/>
                    <a:lstStyle/>
                    <a:p>
                      <a:pPr algn="r" fontAlgn="b"/>
                      <a:r>
                        <a:rPr lang="en-US" sz="1000" b="0" i="0" u="none" strike="noStrike" dirty="0">
                          <a:effectLst/>
                          <a:latin typeface="Microsoft Sans Serif" panose="020B0604020202020204" pitchFamily="34" charset="0"/>
                        </a:rPr>
                        <a:t> $316 </a:t>
                      </a:r>
                    </a:p>
                  </a:txBody>
                  <a:tcPr marL="0" marR="0" marT="0" marB="0" anchor="ctr"/>
                </a:tc>
                <a:tc>
                  <a:txBody>
                    <a:bodyPr/>
                    <a:lstStyle/>
                    <a:p>
                      <a:pPr algn="r" fontAlgn="b"/>
                      <a:r>
                        <a:rPr lang="en-US" sz="1000" b="0" i="0" u="none" strike="noStrike">
                          <a:effectLst/>
                          <a:latin typeface="Microsoft Sans Serif" panose="020B0604020202020204" pitchFamily="34" charset="0"/>
                        </a:rPr>
                        <a:t>1.04</a:t>
                      </a:r>
                    </a:p>
                  </a:txBody>
                  <a:tcPr marL="0" marR="0" marT="0" marB="0" anchor="ctr"/>
                </a:tc>
                <a:extLst>
                  <a:ext uri="{0D108BD9-81ED-4DB2-BD59-A6C34878D82A}">
                    <a16:rowId xmlns:a16="http://schemas.microsoft.com/office/drawing/2014/main" val="2974932431"/>
                  </a:ext>
                </a:extLst>
              </a:tr>
              <a:tr h="201454">
                <a:tc>
                  <a:txBody>
                    <a:bodyPr/>
                    <a:lstStyle/>
                    <a:p>
                      <a:pPr algn="l" fontAlgn="ctr"/>
                      <a:r>
                        <a:rPr lang="en-US" sz="1100" b="0" i="0" u="none" strike="noStrike">
                          <a:solidFill>
                            <a:srgbClr val="000000"/>
                          </a:solidFill>
                          <a:effectLst/>
                          <a:latin typeface="Arial" panose="020B0604020202020204" pitchFamily="34" charset="0"/>
                        </a:rPr>
                        <a:t>3.03 Science Sensors</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$34,006 </a:t>
                      </a:r>
                    </a:p>
                  </a:txBody>
                  <a:tcPr marL="0" marR="0" marT="0" marB="0" anchor="ctr"/>
                </a:tc>
                <a:tc>
                  <a:txBody>
                    <a:bodyPr/>
                    <a:lstStyle/>
                    <a:p>
                      <a:pPr algn="r" fontAlgn="b"/>
                      <a:r>
                        <a:rPr lang="en-US" sz="1000" b="0" i="0" u="none" strike="noStrike" dirty="0">
                          <a:effectLst/>
                          <a:latin typeface="Microsoft Sans Serif" panose="020B0604020202020204" pitchFamily="34" charset="0"/>
                        </a:rPr>
                        <a:t> $34,006 </a:t>
                      </a:r>
                    </a:p>
                  </a:txBody>
                  <a:tcPr marL="0" marR="0" marT="0" marB="0" anchor="ctr"/>
                </a:tc>
                <a:tc>
                  <a:txBody>
                    <a:bodyPr/>
                    <a:lstStyle/>
                    <a:p>
                      <a:pPr algn="r" fontAlgn="b"/>
                      <a:r>
                        <a:rPr lang="en-US" sz="1000" b="0" i="0" u="none" strike="noStrike" dirty="0">
                          <a:effectLst/>
                          <a:latin typeface="Microsoft Sans Serif" panose="020B0604020202020204" pitchFamily="34" charset="0"/>
                        </a:rPr>
                        <a:t> $33,775 </a:t>
                      </a:r>
                    </a:p>
                  </a:txBody>
                  <a:tcPr marL="0" marR="0" marT="0" marB="0" anchor="ctr"/>
                </a:tc>
                <a:tc>
                  <a:txBody>
                    <a:bodyPr/>
                    <a:lstStyle/>
                    <a:p>
                      <a:pPr algn="r" fontAlgn="b"/>
                      <a:r>
                        <a:rPr lang="en-US" sz="1000" b="0" i="0" u="none" strike="noStrike" dirty="0">
                          <a:effectLst/>
                          <a:latin typeface="Microsoft Sans Serif" panose="020B0604020202020204" pitchFamily="34" charset="0"/>
                        </a:rPr>
                        <a:t> $0 </a:t>
                      </a:r>
                    </a:p>
                  </a:txBody>
                  <a:tcPr marL="0" marR="0" marT="0" marB="0" anchor="ctr"/>
                </a:tc>
                <a:tc>
                  <a:txBody>
                    <a:bodyPr/>
                    <a:lstStyle/>
                    <a:p>
                      <a:pPr algn="r" fontAlgn="b"/>
                      <a:r>
                        <a:rPr lang="en-US" sz="1000" b="0" i="0" u="none" strike="noStrike" dirty="0">
                          <a:effectLst/>
                          <a:latin typeface="Microsoft Sans Serif" panose="020B0604020202020204" pitchFamily="34" charset="0"/>
                        </a:rPr>
                        <a:t>1.00</a:t>
                      </a:r>
                    </a:p>
                  </a:txBody>
                  <a:tcPr marL="0" marR="0" marT="0" marB="0" anchor="ctr"/>
                </a:tc>
                <a:tc>
                  <a:txBody>
                    <a:bodyPr/>
                    <a:lstStyle/>
                    <a:p>
                      <a:pPr algn="r" fontAlgn="b"/>
                      <a:r>
                        <a:rPr lang="en-US" sz="1000" b="0" i="0" u="none" strike="noStrike" dirty="0">
                          <a:effectLst/>
                          <a:latin typeface="Microsoft Sans Serif" panose="020B0604020202020204" pitchFamily="34" charset="0"/>
                        </a:rPr>
                        <a:t> $231 </a:t>
                      </a:r>
                    </a:p>
                  </a:txBody>
                  <a:tcPr marL="0" marR="0" marT="0" marB="0" anchor="ctr"/>
                </a:tc>
                <a:tc>
                  <a:txBody>
                    <a:bodyPr/>
                    <a:lstStyle/>
                    <a:p>
                      <a:pPr algn="r" fontAlgn="b"/>
                      <a:r>
                        <a:rPr lang="en-US" sz="1000" b="0" i="0" u="none" strike="noStrike">
                          <a:effectLst/>
                          <a:latin typeface="Microsoft Sans Serif" panose="020B0604020202020204" pitchFamily="34" charset="0"/>
                        </a:rPr>
                        <a:t>1.01</a:t>
                      </a:r>
                    </a:p>
                  </a:txBody>
                  <a:tcPr marL="0" marR="0" marT="0" marB="0" anchor="ctr"/>
                </a:tc>
                <a:extLst>
                  <a:ext uri="{0D108BD9-81ED-4DB2-BD59-A6C34878D82A}">
                    <a16:rowId xmlns:a16="http://schemas.microsoft.com/office/drawing/2014/main" val="3603263322"/>
                  </a:ext>
                </a:extLst>
              </a:tr>
              <a:tr h="201454">
                <a:tc>
                  <a:txBody>
                    <a:bodyPr/>
                    <a:lstStyle/>
                    <a:p>
                      <a:pPr algn="l" fontAlgn="ctr"/>
                      <a:r>
                        <a:rPr lang="en-US" sz="1100" b="0" i="0" u="none" strike="noStrike" dirty="0">
                          <a:solidFill>
                            <a:srgbClr val="000000"/>
                          </a:solidFill>
                          <a:effectLst/>
                          <a:latin typeface="Arial" panose="020B0604020202020204" pitchFamily="34" charset="0"/>
                        </a:rPr>
                        <a:t>3.04.01 Science Raft Systems</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$17,448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$17,394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$17,005 </a:t>
                      </a:r>
                    </a:p>
                  </a:txBody>
                  <a:tcPr marL="0" marR="0" marT="0" marB="0" anchor="ctr"/>
                </a:tc>
                <a:tc>
                  <a:txBody>
                    <a:bodyPr/>
                    <a:lstStyle/>
                    <a:p>
                      <a:pPr algn="r" fontAlgn="b"/>
                      <a:r>
                        <a:rPr lang="en-US" sz="1000" b="0" i="0" u="none" strike="noStrike" dirty="0">
                          <a:effectLst/>
                          <a:latin typeface="Microsoft Sans Serif" panose="020B0604020202020204" pitchFamily="34" charset="0"/>
                        </a:rPr>
                        <a:t> $(54)</a:t>
                      </a:r>
                    </a:p>
                  </a:txBody>
                  <a:tcPr marL="0" marR="0" marT="0" marB="0" anchor="ctr"/>
                </a:tc>
                <a:tc>
                  <a:txBody>
                    <a:bodyPr/>
                    <a:lstStyle/>
                    <a:p>
                      <a:pPr algn="r" fontAlgn="b"/>
                      <a:r>
                        <a:rPr lang="en-US" sz="1000" b="0" i="0" u="none" strike="noStrike">
                          <a:effectLst/>
                          <a:latin typeface="Microsoft Sans Serif" panose="020B0604020202020204" pitchFamily="34" charset="0"/>
                        </a:rPr>
                        <a:t>1.00</a:t>
                      </a:r>
                    </a:p>
                  </a:txBody>
                  <a:tcPr marL="0" marR="0" marT="0" marB="0" anchor="ctr"/>
                </a:tc>
                <a:tc>
                  <a:txBody>
                    <a:bodyPr/>
                    <a:lstStyle/>
                    <a:p>
                      <a:pPr algn="r" fontAlgn="b"/>
                      <a:r>
                        <a:rPr lang="en-US" sz="1000" b="0" i="0" u="none" strike="noStrike" dirty="0">
                          <a:effectLst/>
                          <a:latin typeface="Microsoft Sans Serif" panose="020B0604020202020204" pitchFamily="34" charset="0"/>
                        </a:rPr>
                        <a:t> $389 </a:t>
                      </a:r>
                    </a:p>
                  </a:txBody>
                  <a:tcPr marL="0" marR="0" marT="0" marB="0" anchor="ctr"/>
                </a:tc>
                <a:tc>
                  <a:txBody>
                    <a:bodyPr/>
                    <a:lstStyle/>
                    <a:p>
                      <a:pPr algn="r" fontAlgn="b"/>
                      <a:r>
                        <a:rPr lang="en-US" sz="1000" b="0" i="0" u="none" strike="noStrike">
                          <a:effectLst/>
                          <a:latin typeface="Microsoft Sans Serif" panose="020B0604020202020204" pitchFamily="34" charset="0"/>
                        </a:rPr>
                        <a:t>1.02</a:t>
                      </a:r>
                    </a:p>
                  </a:txBody>
                  <a:tcPr marL="0" marR="0" marT="0" marB="0" anchor="ctr"/>
                </a:tc>
                <a:extLst>
                  <a:ext uri="{0D108BD9-81ED-4DB2-BD59-A6C34878D82A}">
                    <a16:rowId xmlns:a16="http://schemas.microsoft.com/office/drawing/2014/main" val="3410458589"/>
                  </a:ext>
                </a:extLst>
              </a:tr>
              <a:tr h="201454">
                <a:tc>
                  <a:txBody>
                    <a:bodyPr/>
                    <a:lstStyle/>
                    <a:p>
                      <a:pPr algn="l" fontAlgn="ctr"/>
                      <a:r>
                        <a:rPr lang="en-US" sz="1100" b="0" i="0" u="none" strike="noStrike">
                          <a:solidFill>
                            <a:srgbClr val="000000"/>
                          </a:solidFill>
                          <a:effectLst/>
                          <a:latin typeface="Arial" panose="020B0604020202020204" pitchFamily="34" charset="0"/>
                        </a:rPr>
                        <a:t>3.04.02 Corner Raft Systems</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$7,064 </a:t>
                      </a:r>
                    </a:p>
                  </a:txBody>
                  <a:tcPr marL="0" marR="0" marT="0" marB="0" anchor="ctr"/>
                </a:tc>
                <a:tc>
                  <a:txBody>
                    <a:bodyPr/>
                    <a:lstStyle/>
                    <a:p>
                      <a:pPr algn="r" fontAlgn="b"/>
                      <a:r>
                        <a:rPr lang="en-US" sz="1000" b="0" i="0" u="none" strike="noStrike" dirty="0">
                          <a:effectLst/>
                          <a:latin typeface="Microsoft Sans Serif" panose="020B0604020202020204" pitchFamily="34" charset="0"/>
                        </a:rPr>
                        <a:t> $7,003 </a:t>
                      </a:r>
                    </a:p>
                  </a:txBody>
                  <a:tcPr marL="0" marR="0" marT="0" marB="0" anchor="ctr"/>
                </a:tc>
                <a:tc>
                  <a:txBody>
                    <a:bodyPr/>
                    <a:lstStyle/>
                    <a:p>
                      <a:pPr algn="r" fontAlgn="b"/>
                      <a:r>
                        <a:rPr lang="en-US" sz="1000" b="0" i="0" u="none" strike="noStrike" dirty="0">
                          <a:effectLst/>
                          <a:latin typeface="Microsoft Sans Serif" panose="020B0604020202020204" pitchFamily="34" charset="0"/>
                        </a:rPr>
                        <a:t> $6,875 </a:t>
                      </a:r>
                    </a:p>
                  </a:txBody>
                  <a:tcPr marL="0" marR="0" marT="0" marB="0" anchor="ctr"/>
                </a:tc>
                <a:tc>
                  <a:txBody>
                    <a:bodyPr/>
                    <a:lstStyle/>
                    <a:p>
                      <a:pPr algn="r" fontAlgn="b"/>
                      <a:r>
                        <a:rPr lang="en-US" sz="1000" b="0" i="0" u="none" strike="noStrike" dirty="0">
                          <a:effectLst/>
                          <a:latin typeface="Microsoft Sans Serif" panose="020B0604020202020204" pitchFamily="34" charset="0"/>
                        </a:rPr>
                        <a:t> $(62)</a:t>
                      </a:r>
                    </a:p>
                  </a:txBody>
                  <a:tcPr marL="0" marR="0" marT="0" marB="0" anchor="ctr"/>
                </a:tc>
                <a:tc>
                  <a:txBody>
                    <a:bodyPr/>
                    <a:lstStyle/>
                    <a:p>
                      <a:pPr algn="r" fontAlgn="b"/>
                      <a:r>
                        <a:rPr lang="en-US" sz="1000" b="0" i="0" u="none" strike="noStrike">
                          <a:effectLst/>
                          <a:latin typeface="Microsoft Sans Serif" panose="020B0604020202020204" pitchFamily="34" charset="0"/>
                        </a:rPr>
                        <a:t>0.99</a:t>
                      </a:r>
                    </a:p>
                  </a:txBody>
                  <a:tcPr marL="0" marR="0" marT="0" marB="0" anchor="ctr"/>
                </a:tc>
                <a:tc>
                  <a:txBody>
                    <a:bodyPr/>
                    <a:lstStyle/>
                    <a:p>
                      <a:pPr algn="r" fontAlgn="b"/>
                      <a:r>
                        <a:rPr lang="en-US" sz="1000" b="0" i="0" u="none" strike="noStrike" dirty="0">
                          <a:effectLst/>
                          <a:latin typeface="Microsoft Sans Serif" panose="020B0604020202020204" pitchFamily="34" charset="0"/>
                        </a:rPr>
                        <a:t> $128 </a:t>
                      </a:r>
                    </a:p>
                  </a:txBody>
                  <a:tcPr marL="0" marR="0" marT="0" marB="0" anchor="ctr"/>
                </a:tc>
                <a:tc>
                  <a:txBody>
                    <a:bodyPr/>
                    <a:lstStyle/>
                    <a:p>
                      <a:pPr algn="r" fontAlgn="b"/>
                      <a:r>
                        <a:rPr lang="en-US" sz="1000" b="0" i="0" u="none" strike="noStrike">
                          <a:effectLst/>
                          <a:latin typeface="Microsoft Sans Serif" panose="020B0604020202020204" pitchFamily="34" charset="0"/>
                        </a:rPr>
                        <a:t>1.02</a:t>
                      </a:r>
                    </a:p>
                  </a:txBody>
                  <a:tcPr marL="0" marR="0" marT="0" marB="0" anchor="ctr"/>
                </a:tc>
                <a:extLst>
                  <a:ext uri="{0D108BD9-81ED-4DB2-BD59-A6C34878D82A}">
                    <a16:rowId xmlns:a16="http://schemas.microsoft.com/office/drawing/2014/main" val="487659122"/>
                  </a:ext>
                </a:extLst>
              </a:tr>
              <a:tr h="201454">
                <a:tc>
                  <a:txBody>
                    <a:bodyPr/>
                    <a:lstStyle/>
                    <a:p>
                      <a:pPr algn="l" fontAlgn="ctr"/>
                      <a:r>
                        <a:rPr lang="en-US" sz="1100" b="0" i="0" u="none" strike="noStrike">
                          <a:solidFill>
                            <a:srgbClr val="000000"/>
                          </a:solidFill>
                          <a:effectLst/>
                          <a:latin typeface="Arial" panose="020B0604020202020204" pitchFamily="34" charset="0"/>
                        </a:rPr>
                        <a:t>3.05 Optics</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$26,494 </a:t>
                      </a:r>
                    </a:p>
                  </a:txBody>
                  <a:tcPr marL="0" marR="0" marT="0" marB="0" anchor="ctr"/>
                </a:tc>
                <a:tc>
                  <a:txBody>
                    <a:bodyPr/>
                    <a:lstStyle/>
                    <a:p>
                      <a:pPr algn="r" fontAlgn="b"/>
                      <a:r>
                        <a:rPr lang="en-US" sz="1000" b="0" i="0" u="none" strike="noStrike" dirty="0">
                          <a:effectLst/>
                          <a:latin typeface="Microsoft Sans Serif" panose="020B0604020202020204" pitchFamily="34" charset="0"/>
                        </a:rPr>
                        <a:t> $24,380 </a:t>
                      </a:r>
                    </a:p>
                  </a:txBody>
                  <a:tcPr marL="0" marR="0" marT="0" marB="0" anchor="ctr"/>
                </a:tc>
                <a:tc>
                  <a:txBody>
                    <a:bodyPr/>
                    <a:lstStyle/>
                    <a:p>
                      <a:pPr algn="r" fontAlgn="b"/>
                      <a:r>
                        <a:rPr lang="en-US" sz="1000" b="0" i="0" u="none" strike="noStrike" dirty="0">
                          <a:effectLst/>
                          <a:latin typeface="Microsoft Sans Serif" panose="020B0604020202020204" pitchFamily="34" charset="0"/>
                        </a:rPr>
                        <a:t> $23,470 </a:t>
                      </a:r>
                    </a:p>
                  </a:txBody>
                  <a:tcPr marL="0" marR="0" marT="0" marB="0" anchor="ctr"/>
                </a:tc>
                <a:tc>
                  <a:txBody>
                    <a:bodyPr/>
                    <a:lstStyle/>
                    <a:p>
                      <a:pPr algn="r" fontAlgn="b"/>
                      <a:r>
                        <a:rPr lang="en-US" sz="1000" b="0" i="0" u="none" strike="noStrike" dirty="0">
                          <a:effectLst/>
                          <a:latin typeface="Microsoft Sans Serif" panose="020B0604020202020204" pitchFamily="34" charset="0"/>
                        </a:rPr>
                        <a:t> $(2,114)</a:t>
                      </a:r>
                    </a:p>
                  </a:txBody>
                  <a:tcPr marL="0" marR="0" marT="0" marB="0" anchor="ctr"/>
                </a:tc>
                <a:tc>
                  <a:txBody>
                    <a:bodyPr/>
                    <a:lstStyle/>
                    <a:p>
                      <a:pPr algn="r" fontAlgn="b"/>
                      <a:r>
                        <a:rPr lang="en-US" sz="1000" b="0" i="0" u="none" strike="noStrike">
                          <a:effectLst/>
                          <a:latin typeface="Microsoft Sans Serif" panose="020B0604020202020204" pitchFamily="34" charset="0"/>
                        </a:rPr>
                        <a:t>0.92</a:t>
                      </a:r>
                    </a:p>
                  </a:txBody>
                  <a:tcPr marL="0" marR="0" marT="0" marB="0" anchor="ctr"/>
                </a:tc>
                <a:tc>
                  <a:txBody>
                    <a:bodyPr/>
                    <a:lstStyle/>
                    <a:p>
                      <a:pPr algn="r" fontAlgn="b"/>
                      <a:r>
                        <a:rPr lang="en-US" sz="1000" b="0" i="0" u="none" strike="noStrike" dirty="0">
                          <a:effectLst/>
                          <a:latin typeface="Microsoft Sans Serif" panose="020B0604020202020204" pitchFamily="34" charset="0"/>
                        </a:rPr>
                        <a:t> $909 </a:t>
                      </a:r>
                    </a:p>
                  </a:txBody>
                  <a:tcPr marL="0" marR="0" marT="0" marB="0" anchor="ctr"/>
                </a:tc>
                <a:tc>
                  <a:txBody>
                    <a:bodyPr/>
                    <a:lstStyle/>
                    <a:p>
                      <a:pPr algn="r" fontAlgn="b"/>
                      <a:r>
                        <a:rPr lang="en-US" sz="1000" b="0" i="0" u="none" strike="noStrike">
                          <a:effectLst/>
                          <a:latin typeface="Microsoft Sans Serif" panose="020B0604020202020204" pitchFamily="34" charset="0"/>
                        </a:rPr>
                        <a:t>1.04</a:t>
                      </a:r>
                    </a:p>
                  </a:txBody>
                  <a:tcPr marL="0" marR="0" marT="0" marB="0" anchor="ctr"/>
                </a:tc>
                <a:extLst>
                  <a:ext uri="{0D108BD9-81ED-4DB2-BD59-A6C34878D82A}">
                    <a16:rowId xmlns:a16="http://schemas.microsoft.com/office/drawing/2014/main" val="797054084"/>
                  </a:ext>
                </a:extLst>
              </a:tr>
              <a:tr h="201454">
                <a:tc>
                  <a:txBody>
                    <a:bodyPr/>
                    <a:lstStyle/>
                    <a:p>
                      <a:pPr algn="l" fontAlgn="ctr"/>
                      <a:r>
                        <a:rPr lang="en-US" sz="1100" b="0" i="0" u="none" strike="noStrike" dirty="0">
                          <a:solidFill>
                            <a:srgbClr val="000000"/>
                          </a:solidFill>
                          <a:effectLst/>
                          <a:latin typeface="Arial" panose="020B0604020202020204" pitchFamily="34" charset="0"/>
                        </a:rPr>
                        <a:t>3.06.01 Camera Body</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$2,395 </a:t>
                      </a:r>
                    </a:p>
                  </a:txBody>
                  <a:tcPr marL="0" marR="0" marT="0" marB="0" anchor="ctr"/>
                </a:tc>
                <a:tc>
                  <a:txBody>
                    <a:bodyPr/>
                    <a:lstStyle/>
                    <a:p>
                      <a:pPr algn="r" fontAlgn="b"/>
                      <a:r>
                        <a:rPr lang="en-US" sz="1000" b="0" i="0" u="none" strike="noStrike" dirty="0">
                          <a:effectLst/>
                          <a:latin typeface="Microsoft Sans Serif" panose="020B0604020202020204" pitchFamily="34" charset="0"/>
                        </a:rPr>
                        <a:t> $2,272 </a:t>
                      </a:r>
                    </a:p>
                  </a:txBody>
                  <a:tcPr marL="0" marR="0" marT="0" marB="0" anchor="ctr"/>
                </a:tc>
                <a:tc>
                  <a:txBody>
                    <a:bodyPr/>
                    <a:lstStyle/>
                    <a:p>
                      <a:pPr algn="r" fontAlgn="b"/>
                      <a:r>
                        <a:rPr lang="en-US" sz="1000" b="0" i="0" u="none" strike="noStrike" dirty="0">
                          <a:effectLst/>
                          <a:latin typeface="Microsoft Sans Serif" panose="020B0604020202020204" pitchFamily="34" charset="0"/>
                        </a:rPr>
                        <a:t> $3,129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$(123)</a:t>
                      </a:r>
                    </a:p>
                  </a:txBody>
                  <a:tcPr marL="0" marR="0" marT="0" marB="0" anchor="ctr"/>
                </a:tc>
                <a:tc>
                  <a:txBody>
                    <a:bodyPr/>
                    <a:lstStyle/>
                    <a:p>
                      <a:pPr algn="r" fontAlgn="b"/>
                      <a:r>
                        <a:rPr lang="en-US" sz="1000" b="0" i="0" u="none" strike="noStrike">
                          <a:effectLst/>
                          <a:latin typeface="Microsoft Sans Serif" panose="020B0604020202020204" pitchFamily="34" charset="0"/>
                        </a:rPr>
                        <a:t>0.95</a:t>
                      </a:r>
                    </a:p>
                  </a:txBody>
                  <a:tcPr marL="0" marR="0" marT="0" marB="0" anchor="ctr"/>
                </a:tc>
                <a:tc>
                  <a:txBody>
                    <a:bodyPr/>
                    <a:lstStyle/>
                    <a:p>
                      <a:pPr algn="r" fontAlgn="b"/>
                      <a:r>
                        <a:rPr lang="en-US" sz="1000" b="0" i="0" u="none" strike="noStrike" dirty="0">
                          <a:effectLst/>
                          <a:latin typeface="Microsoft Sans Serif" panose="020B0604020202020204" pitchFamily="34" charset="0"/>
                        </a:rPr>
                        <a:t> $(857)</a:t>
                      </a:r>
                    </a:p>
                  </a:txBody>
                  <a:tcPr marL="0" marR="0" marT="0" marB="0" anchor="ctr"/>
                </a:tc>
                <a:tc>
                  <a:txBody>
                    <a:bodyPr/>
                    <a:lstStyle/>
                    <a:p>
                      <a:pPr algn="r" fontAlgn="b"/>
                      <a:r>
                        <a:rPr lang="en-US" sz="1000" b="0" i="0" u="none" strike="noStrike">
                          <a:effectLst/>
                          <a:latin typeface="Microsoft Sans Serif" panose="020B0604020202020204" pitchFamily="34" charset="0"/>
                        </a:rPr>
                        <a:t>0.73</a:t>
                      </a:r>
                    </a:p>
                  </a:txBody>
                  <a:tcPr marL="0" marR="0" marT="0" marB="0" anchor="ctr"/>
                </a:tc>
                <a:extLst>
                  <a:ext uri="{0D108BD9-81ED-4DB2-BD59-A6C34878D82A}">
                    <a16:rowId xmlns:a16="http://schemas.microsoft.com/office/drawing/2014/main" val="3811230437"/>
                  </a:ext>
                </a:extLst>
              </a:tr>
              <a:tr h="201454">
                <a:tc>
                  <a:txBody>
                    <a:bodyPr/>
                    <a:lstStyle/>
                    <a:p>
                      <a:pPr algn="l" fontAlgn="ctr"/>
                      <a:r>
                        <a:rPr lang="en-US" sz="1100" b="0" i="0" u="none" strike="noStrike" dirty="0">
                          <a:solidFill>
                            <a:srgbClr val="000000"/>
                          </a:solidFill>
                          <a:effectLst/>
                          <a:latin typeface="Arial" panose="020B0604020202020204" pitchFamily="34" charset="0"/>
                        </a:rPr>
                        <a:t>3.06.02 Shutter</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$3,030 </a:t>
                      </a:r>
                    </a:p>
                  </a:txBody>
                  <a:tcPr marL="0" marR="0" marT="0" marB="0" anchor="ctr"/>
                </a:tc>
                <a:tc>
                  <a:txBody>
                    <a:bodyPr/>
                    <a:lstStyle/>
                    <a:p>
                      <a:pPr algn="r" fontAlgn="b"/>
                      <a:r>
                        <a:rPr lang="en-US" sz="1000" b="0" i="0" u="none" strike="noStrike" dirty="0">
                          <a:effectLst/>
                          <a:latin typeface="Microsoft Sans Serif" panose="020B0604020202020204" pitchFamily="34" charset="0"/>
                        </a:rPr>
                        <a:t> $2,722 </a:t>
                      </a:r>
                    </a:p>
                  </a:txBody>
                  <a:tcPr marL="0" marR="0" marT="0" marB="0" anchor="ctr"/>
                </a:tc>
                <a:tc>
                  <a:txBody>
                    <a:bodyPr/>
                    <a:lstStyle/>
                    <a:p>
                      <a:pPr algn="r" fontAlgn="b"/>
                      <a:r>
                        <a:rPr lang="en-US" sz="1000" b="0" i="0" u="none" strike="noStrike" dirty="0">
                          <a:effectLst/>
                          <a:latin typeface="Microsoft Sans Serif" panose="020B0604020202020204" pitchFamily="34" charset="0"/>
                        </a:rPr>
                        <a:t> $3,582 </a:t>
                      </a:r>
                    </a:p>
                  </a:txBody>
                  <a:tcPr marL="0" marR="0" marT="0" marB="0" anchor="ctr"/>
                </a:tc>
                <a:tc>
                  <a:txBody>
                    <a:bodyPr/>
                    <a:lstStyle/>
                    <a:p>
                      <a:pPr algn="r" fontAlgn="b"/>
                      <a:r>
                        <a:rPr lang="en-US" sz="1000" b="0" i="0" u="none" strike="noStrike" dirty="0">
                          <a:effectLst/>
                          <a:latin typeface="Microsoft Sans Serif" panose="020B0604020202020204" pitchFamily="34" charset="0"/>
                        </a:rPr>
                        <a:t> $(308)</a:t>
                      </a:r>
                    </a:p>
                  </a:txBody>
                  <a:tcPr marL="0" marR="0" marT="0" marB="0" anchor="ctr"/>
                </a:tc>
                <a:tc>
                  <a:txBody>
                    <a:bodyPr/>
                    <a:lstStyle/>
                    <a:p>
                      <a:pPr algn="r" fontAlgn="b"/>
                      <a:r>
                        <a:rPr lang="en-US" sz="1000" b="0" i="0" u="none" strike="noStrike">
                          <a:effectLst/>
                          <a:latin typeface="Microsoft Sans Serif" panose="020B0604020202020204" pitchFamily="34" charset="0"/>
                        </a:rPr>
                        <a:t>0.90</a:t>
                      </a:r>
                    </a:p>
                  </a:txBody>
                  <a:tcPr marL="0" marR="0" marT="0" marB="0" anchor="ctr"/>
                </a:tc>
                <a:tc>
                  <a:txBody>
                    <a:bodyPr/>
                    <a:lstStyle/>
                    <a:p>
                      <a:pPr algn="r" fontAlgn="b"/>
                      <a:r>
                        <a:rPr lang="en-US" sz="1000" b="0" i="0" u="none" strike="noStrike" dirty="0">
                          <a:effectLst/>
                          <a:latin typeface="Microsoft Sans Serif" panose="020B0604020202020204" pitchFamily="34" charset="0"/>
                        </a:rPr>
                        <a:t> $(860)</a:t>
                      </a:r>
                    </a:p>
                  </a:txBody>
                  <a:tcPr marL="0" marR="0" marT="0" marB="0" anchor="ctr"/>
                </a:tc>
                <a:tc>
                  <a:txBody>
                    <a:bodyPr/>
                    <a:lstStyle/>
                    <a:p>
                      <a:pPr algn="r" fontAlgn="b"/>
                      <a:r>
                        <a:rPr lang="en-US" sz="1000" b="0" i="0" u="none" strike="noStrike">
                          <a:effectLst/>
                          <a:latin typeface="Microsoft Sans Serif" panose="020B0604020202020204" pitchFamily="34" charset="0"/>
                        </a:rPr>
                        <a:t>0.76</a:t>
                      </a:r>
                    </a:p>
                  </a:txBody>
                  <a:tcPr marL="0" marR="0" marT="0" marB="0" anchor="ctr"/>
                </a:tc>
                <a:extLst>
                  <a:ext uri="{0D108BD9-81ED-4DB2-BD59-A6C34878D82A}">
                    <a16:rowId xmlns:a16="http://schemas.microsoft.com/office/drawing/2014/main" val="2028674523"/>
                  </a:ext>
                </a:extLst>
              </a:tr>
              <a:tr h="201454">
                <a:tc>
                  <a:txBody>
                    <a:bodyPr/>
                    <a:lstStyle/>
                    <a:p>
                      <a:pPr algn="l" fontAlgn="ctr"/>
                      <a:r>
                        <a:rPr lang="en-US" sz="1100" b="0" i="0" u="none" strike="noStrike" dirty="0">
                          <a:solidFill>
                            <a:srgbClr val="000000"/>
                          </a:solidFill>
                          <a:effectLst/>
                          <a:latin typeface="Arial" panose="020B0604020202020204" pitchFamily="34" charset="0"/>
                        </a:rPr>
                        <a:t>3.06.04 Cryostat</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$16,284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$16,063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$18,759 </a:t>
                      </a:r>
                    </a:p>
                  </a:txBody>
                  <a:tcPr marL="0" marR="0" marT="0" marB="0" anchor="ctr"/>
                </a:tc>
                <a:tc>
                  <a:txBody>
                    <a:bodyPr/>
                    <a:lstStyle/>
                    <a:p>
                      <a:pPr algn="r" fontAlgn="b"/>
                      <a:r>
                        <a:rPr lang="en-US" sz="1000" b="0" i="0" u="none" strike="noStrike" dirty="0">
                          <a:effectLst/>
                          <a:latin typeface="Microsoft Sans Serif" panose="020B0604020202020204" pitchFamily="34" charset="0"/>
                        </a:rPr>
                        <a:t> $(221)</a:t>
                      </a:r>
                    </a:p>
                  </a:txBody>
                  <a:tcPr marL="0" marR="0" marT="0" marB="0" anchor="ctr"/>
                </a:tc>
                <a:tc>
                  <a:txBody>
                    <a:bodyPr/>
                    <a:lstStyle/>
                    <a:p>
                      <a:pPr algn="r" fontAlgn="b"/>
                      <a:r>
                        <a:rPr lang="en-US" sz="1000" b="0" i="0" u="none" strike="noStrike">
                          <a:effectLst/>
                          <a:latin typeface="Microsoft Sans Serif" panose="020B0604020202020204" pitchFamily="34" charset="0"/>
                        </a:rPr>
                        <a:t>0.99</a:t>
                      </a:r>
                    </a:p>
                  </a:txBody>
                  <a:tcPr marL="0" marR="0" marT="0" marB="0" anchor="ctr"/>
                </a:tc>
                <a:tc>
                  <a:txBody>
                    <a:bodyPr/>
                    <a:lstStyle/>
                    <a:p>
                      <a:pPr algn="r" fontAlgn="b"/>
                      <a:r>
                        <a:rPr lang="en-US" sz="1000" b="0" i="0" u="none" strike="noStrike" dirty="0">
                          <a:effectLst/>
                          <a:latin typeface="Microsoft Sans Serif" panose="020B0604020202020204" pitchFamily="34" charset="0"/>
                        </a:rPr>
                        <a:t> $(2,697)</a:t>
                      </a:r>
                    </a:p>
                  </a:txBody>
                  <a:tcPr marL="0" marR="0" marT="0" marB="0" anchor="ctr"/>
                </a:tc>
                <a:tc>
                  <a:txBody>
                    <a:bodyPr/>
                    <a:lstStyle/>
                    <a:p>
                      <a:pPr algn="r" fontAlgn="b"/>
                      <a:r>
                        <a:rPr lang="en-US" sz="1000" b="0" i="0" u="none" strike="noStrike">
                          <a:effectLst/>
                          <a:latin typeface="Microsoft Sans Serif" panose="020B0604020202020204" pitchFamily="34" charset="0"/>
                        </a:rPr>
                        <a:t>0.86</a:t>
                      </a:r>
                    </a:p>
                  </a:txBody>
                  <a:tcPr marL="0" marR="0" marT="0" marB="0" anchor="ctr"/>
                </a:tc>
                <a:extLst>
                  <a:ext uri="{0D108BD9-81ED-4DB2-BD59-A6C34878D82A}">
                    <a16:rowId xmlns:a16="http://schemas.microsoft.com/office/drawing/2014/main" val="2127695339"/>
                  </a:ext>
                </a:extLst>
              </a:tr>
              <a:tr h="201454">
                <a:tc>
                  <a:txBody>
                    <a:bodyPr/>
                    <a:lstStyle/>
                    <a:p>
                      <a:pPr algn="l" fontAlgn="ctr"/>
                      <a:r>
                        <a:rPr lang="en-US" sz="1100" b="0" i="0" u="none" strike="noStrike" dirty="0">
                          <a:solidFill>
                            <a:srgbClr val="000000"/>
                          </a:solidFill>
                          <a:effectLst/>
                          <a:latin typeface="Arial" panose="020B0604020202020204" pitchFamily="34" charset="0"/>
                        </a:rPr>
                        <a:t>3.06.05 Utility Trunk</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$1,385 </a:t>
                      </a:r>
                    </a:p>
                  </a:txBody>
                  <a:tcPr marL="0" marR="0" marT="0" marB="0" anchor="ctr"/>
                </a:tc>
                <a:tc>
                  <a:txBody>
                    <a:bodyPr/>
                    <a:lstStyle/>
                    <a:p>
                      <a:pPr algn="r" fontAlgn="b"/>
                      <a:r>
                        <a:rPr lang="en-US" sz="1000" b="0" i="0" u="none" strike="noStrike" dirty="0">
                          <a:effectLst/>
                          <a:latin typeface="Microsoft Sans Serif" panose="020B0604020202020204" pitchFamily="34" charset="0"/>
                        </a:rPr>
                        <a:t> $950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$1,144 </a:t>
                      </a:r>
                    </a:p>
                  </a:txBody>
                  <a:tcPr marL="0" marR="0" marT="0" marB="0" anchor="ctr"/>
                </a:tc>
                <a:tc>
                  <a:txBody>
                    <a:bodyPr/>
                    <a:lstStyle/>
                    <a:p>
                      <a:pPr algn="r" fontAlgn="b"/>
                      <a:r>
                        <a:rPr lang="en-US" sz="1000" b="0" i="0" u="none" strike="noStrike" dirty="0">
                          <a:effectLst/>
                          <a:latin typeface="Microsoft Sans Serif" panose="020B0604020202020204" pitchFamily="34" charset="0"/>
                        </a:rPr>
                        <a:t> $(435)</a:t>
                      </a:r>
                    </a:p>
                  </a:txBody>
                  <a:tcPr marL="0" marR="0" marT="0" marB="0" anchor="ctr"/>
                </a:tc>
                <a:tc>
                  <a:txBody>
                    <a:bodyPr/>
                    <a:lstStyle/>
                    <a:p>
                      <a:pPr algn="r" fontAlgn="b"/>
                      <a:r>
                        <a:rPr lang="en-US" sz="1000" b="0" i="0" u="none" strike="noStrike">
                          <a:effectLst/>
                          <a:latin typeface="Microsoft Sans Serif" panose="020B0604020202020204" pitchFamily="34" charset="0"/>
                        </a:rPr>
                        <a:t>0.69</a:t>
                      </a:r>
                    </a:p>
                  </a:txBody>
                  <a:tcPr marL="0" marR="0" marT="0" marB="0" anchor="ctr"/>
                </a:tc>
                <a:tc>
                  <a:txBody>
                    <a:bodyPr/>
                    <a:lstStyle/>
                    <a:p>
                      <a:pPr algn="r" fontAlgn="b"/>
                      <a:r>
                        <a:rPr lang="en-US" sz="1000" b="0" i="0" u="none" strike="noStrike" dirty="0">
                          <a:effectLst/>
                          <a:latin typeface="Microsoft Sans Serif" panose="020B0604020202020204" pitchFamily="34" charset="0"/>
                        </a:rPr>
                        <a:t> $(194)</a:t>
                      </a:r>
                    </a:p>
                  </a:txBody>
                  <a:tcPr marL="0" marR="0" marT="0" marB="0" anchor="ctr"/>
                </a:tc>
                <a:tc>
                  <a:txBody>
                    <a:bodyPr/>
                    <a:lstStyle/>
                    <a:p>
                      <a:pPr algn="r" fontAlgn="b"/>
                      <a:r>
                        <a:rPr lang="en-US" sz="1000" b="0" i="0" u="none" strike="noStrike">
                          <a:effectLst/>
                          <a:latin typeface="Microsoft Sans Serif" panose="020B0604020202020204" pitchFamily="34" charset="0"/>
                        </a:rPr>
                        <a:t>0.83</a:t>
                      </a:r>
                    </a:p>
                  </a:txBody>
                  <a:tcPr marL="0" marR="0" marT="0" marB="0" anchor="ctr"/>
                </a:tc>
                <a:extLst>
                  <a:ext uri="{0D108BD9-81ED-4DB2-BD59-A6C34878D82A}">
                    <a16:rowId xmlns:a16="http://schemas.microsoft.com/office/drawing/2014/main" val="3029753812"/>
                  </a:ext>
                </a:extLst>
              </a:tr>
              <a:tr h="201454">
                <a:tc>
                  <a:txBody>
                    <a:bodyPr/>
                    <a:lstStyle/>
                    <a:p>
                      <a:pPr algn="l" fontAlgn="ctr"/>
                      <a:r>
                        <a:rPr lang="en-US" sz="1100" b="0" i="0" u="none" strike="noStrike">
                          <a:solidFill>
                            <a:srgbClr val="000000"/>
                          </a:solidFill>
                          <a:effectLst/>
                          <a:latin typeface="Arial" panose="020B0604020202020204" pitchFamily="34" charset="0"/>
                        </a:rPr>
                        <a:t>3.07.01 Control System</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$4,611 </a:t>
                      </a:r>
                    </a:p>
                  </a:txBody>
                  <a:tcPr marL="0" marR="0" marT="0" marB="0" anchor="ctr"/>
                </a:tc>
                <a:tc>
                  <a:txBody>
                    <a:bodyPr/>
                    <a:lstStyle/>
                    <a:p>
                      <a:pPr algn="r" fontAlgn="b"/>
                      <a:r>
                        <a:rPr lang="en-US" sz="1000" b="0" i="0" u="none" strike="noStrike" dirty="0">
                          <a:effectLst/>
                          <a:latin typeface="Microsoft Sans Serif" panose="020B0604020202020204" pitchFamily="34" charset="0"/>
                        </a:rPr>
                        <a:t> $4,476 </a:t>
                      </a:r>
                    </a:p>
                  </a:txBody>
                  <a:tcPr marL="0" marR="0" marT="0" marB="0" anchor="ctr"/>
                </a:tc>
                <a:tc>
                  <a:txBody>
                    <a:bodyPr/>
                    <a:lstStyle/>
                    <a:p>
                      <a:pPr algn="r" fontAlgn="b"/>
                      <a:r>
                        <a:rPr lang="en-US" sz="1000" b="0" i="0" u="none" strike="noStrike" dirty="0">
                          <a:effectLst/>
                          <a:latin typeface="Microsoft Sans Serif" panose="020B0604020202020204" pitchFamily="34" charset="0"/>
                        </a:rPr>
                        <a:t> $4,753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$(135)</a:t>
                      </a:r>
                    </a:p>
                  </a:txBody>
                  <a:tcPr marL="0" marR="0" marT="0" marB="0" anchor="ctr"/>
                </a:tc>
                <a:tc>
                  <a:txBody>
                    <a:bodyPr/>
                    <a:lstStyle/>
                    <a:p>
                      <a:pPr algn="r" fontAlgn="b"/>
                      <a:r>
                        <a:rPr lang="en-US" sz="1000" b="0" i="0" u="none" strike="noStrike">
                          <a:effectLst/>
                          <a:latin typeface="Microsoft Sans Serif" panose="020B0604020202020204" pitchFamily="34" charset="0"/>
                        </a:rPr>
                        <a:t>0.97</a:t>
                      </a:r>
                    </a:p>
                  </a:txBody>
                  <a:tcPr marL="0" marR="0" marT="0" marB="0" anchor="ctr"/>
                </a:tc>
                <a:tc>
                  <a:txBody>
                    <a:bodyPr/>
                    <a:lstStyle/>
                    <a:p>
                      <a:pPr algn="r" fontAlgn="b"/>
                      <a:r>
                        <a:rPr lang="en-US" sz="1000" b="0" i="0" u="none" strike="noStrike" dirty="0">
                          <a:effectLst/>
                          <a:latin typeface="Microsoft Sans Serif" panose="020B0604020202020204" pitchFamily="34" charset="0"/>
                        </a:rPr>
                        <a:t> $(278)</a:t>
                      </a:r>
                    </a:p>
                  </a:txBody>
                  <a:tcPr marL="0" marR="0" marT="0" marB="0" anchor="ctr"/>
                </a:tc>
                <a:tc>
                  <a:txBody>
                    <a:bodyPr/>
                    <a:lstStyle/>
                    <a:p>
                      <a:pPr algn="r" fontAlgn="b"/>
                      <a:r>
                        <a:rPr lang="en-US" sz="1000" b="0" i="0" u="none" strike="noStrike" dirty="0">
                          <a:effectLst/>
                          <a:latin typeface="Microsoft Sans Serif" panose="020B0604020202020204" pitchFamily="34" charset="0"/>
                        </a:rPr>
                        <a:t>0.94</a:t>
                      </a:r>
                    </a:p>
                  </a:txBody>
                  <a:tcPr marL="0" marR="0" marT="0" marB="0" anchor="ctr"/>
                </a:tc>
                <a:extLst>
                  <a:ext uri="{0D108BD9-81ED-4DB2-BD59-A6C34878D82A}">
                    <a16:rowId xmlns:a16="http://schemas.microsoft.com/office/drawing/2014/main" val="1468645345"/>
                  </a:ext>
                </a:extLst>
              </a:tr>
              <a:tr h="201454">
                <a:tc>
                  <a:txBody>
                    <a:bodyPr/>
                    <a:lstStyle/>
                    <a:p>
                      <a:pPr algn="l" fontAlgn="ctr"/>
                      <a:r>
                        <a:rPr lang="en-US" sz="1100" b="0" i="0" u="none" strike="noStrike">
                          <a:solidFill>
                            <a:srgbClr val="000000"/>
                          </a:solidFill>
                          <a:effectLst/>
                          <a:latin typeface="Arial" panose="020B0604020202020204" pitchFamily="34" charset="0"/>
                        </a:rPr>
                        <a:t>3.07.02 Data Acq Sys</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$5,657 </a:t>
                      </a:r>
                    </a:p>
                  </a:txBody>
                  <a:tcPr marL="0" marR="0" marT="0" marB="0" anchor="ctr"/>
                </a:tc>
                <a:tc>
                  <a:txBody>
                    <a:bodyPr/>
                    <a:lstStyle/>
                    <a:p>
                      <a:pPr algn="r" fontAlgn="b"/>
                      <a:r>
                        <a:rPr lang="en-US" sz="1000" b="0" i="0" u="none" strike="noStrike" dirty="0">
                          <a:effectLst/>
                          <a:latin typeface="Microsoft Sans Serif" panose="020B0604020202020204" pitchFamily="34" charset="0"/>
                        </a:rPr>
                        <a:t> $5,301 </a:t>
                      </a:r>
                    </a:p>
                  </a:txBody>
                  <a:tcPr marL="0" marR="0" marT="0" marB="0" anchor="ctr"/>
                </a:tc>
                <a:tc>
                  <a:txBody>
                    <a:bodyPr/>
                    <a:lstStyle/>
                    <a:p>
                      <a:pPr algn="r" fontAlgn="b"/>
                      <a:r>
                        <a:rPr lang="en-US" sz="1000" b="0" i="0" u="none" strike="noStrike" dirty="0">
                          <a:effectLst/>
                          <a:latin typeface="Microsoft Sans Serif" panose="020B0604020202020204" pitchFamily="34" charset="0"/>
                        </a:rPr>
                        <a:t> $6,011 </a:t>
                      </a:r>
                    </a:p>
                  </a:txBody>
                  <a:tcPr marL="0" marR="0" marT="0" marB="0" anchor="ctr"/>
                </a:tc>
                <a:tc>
                  <a:txBody>
                    <a:bodyPr/>
                    <a:lstStyle/>
                    <a:p>
                      <a:pPr algn="r" fontAlgn="b"/>
                      <a:r>
                        <a:rPr lang="en-US" sz="1000" b="0" i="0" u="none" strike="noStrike" dirty="0">
                          <a:effectLst/>
                          <a:latin typeface="Microsoft Sans Serif" panose="020B0604020202020204" pitchFamily="34" charset="0"/>
                        </a:rPr>
                        <a:t> $(356)</a:t>
                      </a:r>
                    </a:p>
                  </a:txBody>
                  <a:tcPr marL="0" marR="0" marT="0" marB="0" anchor="ctr"/>
                </a:tc>
                <a:tc>
                  <a:txBody>
                    <a:bodyPr/>
                    <a:lstStyle/>
                    <a:p>
                      <a:pPr algn="r" fontAlgn="b"/>
                      <a:r>
                        <a:rPr lang="en-US" sz="1000" b="0" i="0" u="none" strike="noStrike">
                          <a:effectLst/>
                          <a:latin typeface="Microsoft Sans Serif" panose="020B0604020202020204" pitchFamily="34" charset="0"/>
                        </a:rPr>
                        <a:t>0.94</a:t>
                      </a:r>
                    </a:p>
                  </a:txBody>
                  <a:tcPr marL="0" marR="0" marT="0" marB="0" anchor="ctr"/>
                </a:tc>
                <a:tc>
                  <a:txBody>
                    <a:bodyPr/>
                    <a:lstStyle/>
                    <a:p>
                      <a:pPr algn="r" fontAlgn="b"/>
                      <a:r>
                        <a:rPr lang="en-US" sz="1000" b="0" i="0" u="none" strike="noStrike" dirty="0">
                          <a:effectLst/>
                          <a:latin typeface="Microsoft Sans Serif" panose="020B0604020202020204" pitchFamily="34" charset="0"/>
                        </a:rPr>
                        <a:t> $(710)</a:t>
                      </a:r>
                    </a:p>
                  </a:txBody>
                  <a:tcPr marL="0" marR="0" marT="0" marB="0" anchor="ctr"/>
                </a:tc>
                <a:tc>
                  <a:txBody>
                    <a:bodyPr/>
                    <a:lstStyle/>
                    <a:p>
                      <a:pPr algn="r" fontAlgn="b"/>
                      <a:r>
                        <a:rPr lang="en-US" sz="1000" b="0" i="0" u="none" strike="noStrike" dirty="0">
                          <a:effectLst/>
                          <a:latin typeface="Microsoft Sans Serif" panose="020B0604020202020204" pitchFamily="34" charset="0"/>
                        </a:rPr>
                        <a:t>0.88</a:t>
                      </a:r>
                    </a:p>
                  </a:txBody>
                  <a:tcPr marL="0" marR="0" marT="0" marB="0" anchor="ctr"/>
                </a:tc>
                <a:extLst>
                  <a:ext uri="{0D108BD9-81ED-4DB2-BD59-A6C34878D82A}">
                    <a16:rowId xmlns:a16="http://schemas.microsoft.com/office/drawing/2014/main" val="2739954763"/>
                  </a:ext>
                </a:extLst>
              </a:tr>
              <a:tr h="201454">
                <a:tc>
                  <a:txBody>
                    <a:bodyPr/>
                    <a:lstStyle/>
                    <a:p>
                      <a:pPr algn="l" fontAlgn="ctr"/>
                      <a:r>
                        <a:rPr lang="en-US" sz="1100" b="0" i="0" u="none" strike="noStrike">
                          <a:solidFill>
                            <a:srgbClr val="000000"/>
                          </a:solidFill>
                          <a:effectLst/>
                          <a:latin typeface="Arial" panose="020B0604020202020204" pitchFamily="34" charset="0"/>
                        </a:rPr>
                        <a:t>3.07.03 Aux Elec</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$2,298 </a:t>
                      </a:r>
                    </a:p>
                  </a:txBody>
                  <a:tcPr marL="0" marR="0" marT="0" marB="0" anchor="ctr"/>
                </a:tc>
                <a:tc>
                  <a:txBody>
                    <a:bodyPr/>
                    <a:lstStyle/>
                    <a:p>
                      <a:pPr algn="r" fontAlgn="b"/>
                      <a:r>
                        <a:rPr lang="en-US" sz="1000" b="0" i="0" u="none" strike="noStrike" dirty="0">
                          <a:effectLst/>
                          <a:latin typeface="Microsoft Sans Serif" panose="020B0604020202020204" pitchFamily="34" charset="0"/>
                        </a:rPr>
                        <a:t> $2,289 </a:t>
                      </a:r>
                    </a:p>
                  </a:txBody>
                  <a:tcPr marL="0" marR="0" marT="0" marB="0" anchor="ctr"/>
                </a:tc>
                <a:tc>
                  <a:txBody>
                    <a:bodyPr/>
                    <a:lstStyle/>
                    <a:p>
                      <a:pPr algn="r" fontAlgn="b"/>
                      <a:r>
                        <a:rPr lang="en-US" sz="1000" b="0" i="0" u="none" strike="noStrike" dirty="0">
                          <a:effectLst/>
                          <a:latin typeface="Microsoft Sans Serif" panose="020B0604020202020204" pitchFamily="34" charset="0"/>
                        </a:rPr>
                        <a:t> $3,138 </a:t>
                      </a:r>
                    </a:p>
                  </a:txBody>
                  <a:tcPr marL="0" marR="0" marT="0" marB="0" anchor="ctr"/>
                </a:tc>
                <a:tc>
                  <a:txBody>
                    <a:bodyPr/>
                    <a:lstStyle/>
                    <a:p>
                      <a:pPr algn="r" fontAlgn="b"/>
                      <a:r>
                        <a:rPr lang="en-US" sz="1000" b="0" i="0" u="none" strike="noStrike" dirty="0">
                          <a:effectLst/>
                          <a:latin typeface="Microsoft Sans Serif" panose="020B0604020202020204" pitchFamily="34" charset="0"/>
                        </a:rPr>
                        <a:t> $(9)</a:t>
                      </a:r>
                    </a:p>
                  </a:txBody>
                  <a:tcPr marL="0" marR="0" marT="0" marB="0" anchor="ctr"/>
                </a:tc>
                <a:tc>
                  <a:txBody>
                    <a:bodyPr/>
                    <a:lstStyle/>
                    <a:p>
                      <a:pPr algn="r" fontAlgn="b"/>
                      <a:r>
                        <a:rPr lang="en-US" sz="1000" b="0" i="0" u="none" strike="noStrike">
                          <a:effectLst/>
                          <a:latin typeface="Microsoft Sans Serif" panose="020B0604020202020204" pitchFamily="34" charset="0"/>
                        </a:rPr>
                        <a:t>1.00</a:t>
                      </a:r>
                    </a:p>
                  </a:txBody>
                  <a:tcPr marL="0" marR="0" marT="0" marB="0" anchor="ctr"/>
                </a:tc>
                <a:tc>
                  <a:txBody>
                    <a:bodyPr/>
                    <a:lstStyle/>
                    <a:p>
                      <a:pPr algn="r" fontAlgn="b"/>
                      <a:r>
                        <a:rPr lang="en-US" sz="1000" b="0" i="0" u="none" strike="noStrike" dirty="0">
                          <a:effectLst/>
                          <a:latin typeface="Microsoft Sans Serif" panose="020B0604020202020204" pitchFamily="34" charset="0"/>
                        </a:rPr>
                        <a:t> $(848)</a:t>
                      </a:r>
                    </a:p>
                  </a:txBody>
                  <a:tcPr marL="0" marR="0" marT="0" marB="0" anchor="ctr"/>
                </a:tc>
                <a:tc>
                  <a:txBody>
                    <a:bodyPr/>
                    <a:lstStyle/>
                    <a:p>
                      <a:pPr algn="r" fontAlgn="b"/>
                      <a:r>
                        <a:rPr lang="en-US" sz="1000" b="0" i="0" u="none" strike="noStrike" dirty="0">
                          <a:effectLst/>
                          <a:latin typeface="Microsoft Sans Serif" panose="020B0604020202020204" pitchFamily="34" charset="0"/>
                        </a:rPr>
                        <a:t>0.73</a:t>
                      </a:r>
                    </a:p>
                  </a:txBody>
                  <a:tcPr marL="0" marR="0" marT="0" marB="0" anchor="ctr"/>
                </a:tc>
                <a:extLst>
                  <a:ext uri="{0D108BD9-81ED-4DB2-BD59-A6C34878D82A}">
                    <a16:rowId xmlns:a16="http://schemas.microsoft.com/office/drawing/2014/main" val="958826995"/>
                  </a:ext>
                </a:extLst>
              </a:tr>
              <a:tr h="201454">
                <a:tc>
                  <a:txBody>
                    <a:bodyPr/>
                    <a:lstStyle/>
                    <a:p>
                      <a:pPr algn="l" fontAlgn="ctr"/>
                      <a:r>
                        <a:rPr lang="en-US" sz="1100" b="0" i="0" u="none" strike="noStrike">
                          <a:solidFill>
                            <a:srgbClr val="000000"/>
                          </a:solidFill>
                          <a:effectLst/>
                          <a:latin typeface="Arial" panose="020B0604020202020204" pitchFamily="34" charset="0"/>
                        </a:rPr>
                        <a:t>3.08 Integration and Test</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$10,446 </a:t>
                      </a:r>
                    </a:p>
                  </a:txBody>
                  <a:tcPr marL="0" marR="0" marT="0" marB="0" anchor="ctr"/>
                </a:tc>
                <a:tc>
                  <a:txBody>
                    <a:bodyPr/>
                    <a:lstStyle/>
                    <a:p>
                      <a:pPr algn="r" fontAlgn="b"/>
                      <a:r>
                        <a:rPr lang="en-US" sz="1000" b="0" i="0" u="none" strike="noStrike" dirty="0">
                          <a:effectLst/>
                          <a:latin typeface="Microsoft Sans Serif" panose="020B0604020202020204" pitchFamily="34" charset="0"/>
                        </a:rPr>
                        <a:t> $9,700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$10,318 </a:t>
                      </a:r>
                    </a:p>
                  </a:txBody>
                  <a:tcPr marL="0" marR="0" marT="0" marB="0" anchor="ctr"/>
                </a:tc>
                <a:tc>
                  <a:txBody>
                    <a:bodyPr/>
                    <a:lstStyle/>
                    <a:p>
                      <a:pPr algn="r" fontAlgn="b"/>
                      <a:r>
                        <a:rPr lang="en-US" sz="1000" b="0" i="0" u="none" strike="noStrike" dirty="0">
                          <a:effectLst/>
                          <a:latin typeface="Microsoft Sans Serif" panose="020B0604020202020204" pitchFamily="34" charset="0"/>
                        </a:rPr>
                        <a:t> $(746)</a:t>
                      </a:r>
                    </a:p>
                  </a:txBody>
                  <a:tcPr marL="0" marR="0" marT="0" marB="0" anchor="ctr"/>
                </a:tc>
                <a:tc>
                  <a:txBody>
                    <a:bodyPr/>
                    <a:lstStyle/>
                    <a:p>
                      <a:pPr algn="r" fontAlgn="b"/>
                      <a:r>
                        <a:rPr lang="en-US" sz="1000" b="0" i="0" u="none" strike="noStrike">
                          <a:effectLst/>
                          <a:latin typeface="Microsoft Sans Serif" panose="020B0604020202020204" pitchFamily="34" charset="0"/>
                        </a:rPr>
                        <a:t>0.93</a:t>
                      </a:r>
                    </a:p>
                  </a:txBody>
                  <a:tcPr marL="0" marR="0" marT="0" marB="0" anchor="ctr"/>
                </a:tc>
                <a:tc>
                  <a:txBody>
                    <a:bodyPr/>
                    <a:lstStyle/>
                    <a:p>
                      <a:pPr algn="r" fontAlgn="b"/>
                      <a:r>
                        <a:rPr lang="en-US" sz="1000" b="0" i="0" u="none" strike="noStrike" dirty="0">
                          <a:effectLst/>
                          <a:latin typeface="Microsoft Sans Serif" panose="020B0604020202020204" pitchFamily="34" charset="0"/>
                        </a:rPr>
                        <a:t> $(618)</a:t>
                      </a:r>
                    </a:p>
                  </a:txBody>
                  <a:tcPr marL="0" marR="0" marT="0" marB="0" anchor="ctr"/>
                </a:tc>
                <a:tc>
                  <a:txBody>
                    <a:bodyPr/>
                    <a:lstStyle/>
                    <a:p>
                      <a:pPr algn="r" fontAlgn="b"/>
                      <a:r>
                        <a:rPr lang="en-US" sz="1000" b="0" i="0" u="none" strike="noStrike" dirty="0">
                          <a:effectLst/>
                          <a:latin typeface="Microsoft Sans Serif" panose="020B0604020202020204" pitchFamily="34" charset="0"/>
                        </a:rPr>
                        <a:t>0.94</a:t>
                      </a:r>
                    </a:p>
                  </a:txBody>
                  <a:tcPr marL="0" marR="0" marT="0" marB="0" anchor="ctr"/>
                </a:tc>
                <a:extLst>
                  <a:ext uri="{0D108BD9-81ED-4DB2-BD59-A6C34878D82A}">
                    <a16:rowId xmlns:a16="http://schemas.microsoft.com/office/drawing/2014/main" val="3672262843"/>
                  </a:ext>
                </a:extLst>
              </a:tr>
              <a:tr h="201454">
                <a:tc>
                  <a:txBody>
                    <a:bodyPr/>
                    <a:lstStyle/>
                    <a:p>
                      <a:pPr algn="ctr" fontAlgn="ctr"/>
                      <a:r>
                        <a:rPr lang="en-US" sz="1100" b="1" i="0" u="none" strike="noStrike" dirty="0">
                          <a:solidFill>
                            <a:schemeClr val="tx1"/>
                          </a:solidFill>
                          <a:effectLst/>
                          <a:latin typeface="Arial" panose="020B0604020202020204" pitchFamily="34" charset="0"/>
                        </a:rPr>
                        <a:t>Total  </a:t>
                      </a:r>
                    </a:p>
                  </a:txBody>
                  <a:tcPr marL="7144" marR="7144" marT="7144" marB="34290" anchor="ctr"/>
                </a:tc>
                <a:tc>
                  <a:txBody>
                    <a:bodyPr/>
                    <a:lstStyle/>
                    <a:p>
                      <a:pPr marL="0" algn="r" defTabSz="457200" rtl="0" eaLnBrk="1" fontAlgn="b" latinLnBrk="0" hangingPunct="1"/>
                      <a:r>
                        <a:rPr lang="en-US" sz="1050" b="1" i="0" u="none" strike="noStrike" kern="1200" dirty="0">
                          <a:solidFill>
                            <a:schemeClr val="dk1"/>
                          </a:solidFill>
                          <a:effectLst/>
                          <a:latin typeface="Microsoft Sans Serif" panose="020B0604020202020204" pitchFamily="34" charset="0"/>
                          <a:ea typeface="+mn-ea"/>
                          <a:cs typeface="+mn-cs"/>
                        </a:rPr>
                        <a:t> $153,352 </a:t>
                      </a:r>
                    </a:p>
                  </a:txBody>
                  <a:tcPr marL="0" marR="0" marT="0" marB="0" anchor="ctr"/>
                </a:tc>
                <a:tc>
                  <a:txBody>
                    <a:bodyPr/>
                    <a:lstStyle/>
                    <a:p>
                      <a:pPr marL="0" algn="r" defTabSz="457200" rtl="0" eaLnBrk="1" fontAlgn="b" latinLnBrk="0" hangingPunct="1"/>
                      <a:r>
                        <a:rPr lang="en-US" sz="1050" b="1" i="0" u="none" strike="noStrike" kern="1200" dirty="0">
                          <a:solidFill>
                            <a:schemeClr val="dk1"/>
                          </a:solidFill>
                          <a:effectLst/>
                          <a:latin typeface="Microsoft Sans Serif" panose="020B0604020202020204" pitchFamily="34" charset="0"/>
                          <a:ea typeface="+mn-ea"/>
                          <a:cs typeface="+mn-cs"/>
                        </a:rPr>
                        <a:t> $148,716 </a:t>
                      </a:r>
                    </a:p>
                  </a:txBody>
                  <a:tcPr marL="0" marR="0" marT="0" marB="0" anchor="ctr"/>
                </a:tc>
                <a:tc>
                  <a:txBody>
                    <a:bodyPr/>
                    <a:lstStyle/>
                    <a:p>
                      <a:pPr marL="0" algn="r" defTabSz="457200" rtl="0" eaLnBrk="1" fontAlgn="b" latinLnBrk="0" hangingPunct="1"/>
                      <a:r>
                        <a:rPr lang="en-US" sz="1050" b="1" i="0" u="none" strike="noStrike" kern="1200" dirty="0">
                          <a:solidFill>
                            <a:schemeClr val="dk1"/>
                          </a:solidFill>
                          <a:effectLst/>
                          <a:latin typeface="Microsoft Sans Serif" panose="020B0604020202020204" pitchFamily="34" charset="0"/>
                          <a:ea typeface="+mn-ea"/>
                          <a:cs typeface="+mn-cs"/>
                        </a:rPr>
                        <a:t> $153,169 </a:t>
                      </a:r>
                    </a:p>
                  </a:txBody>
                  <a:tcPr marL="0" marR="0" marT="0" marB="0" anchor="ctr"/>
                </a:tc>
                <a:tc>
                  <a:txBody>
                    <a:bodyPr/>
                    <a:lstStyle/>
                    <a:p>
                      <a:pPr algn="r" fontAlgn="b"/>
                      <a:r>
                        <a:rPr lang="en-US" sz="1050" b="1" i="0" u="none" strike="noStrike" kern="1200" dirty="0">
                          <a:solidFill>
                            <a:schemeClr val="dk1"/>
                          </a:solidFill>
                          <a:effectLst/>
                          <a:latin typeface="Microsoft Sans Serif" panose="020B0604020202020204" pitchFamily="34" charset="0"/>
                          <a:ea typeface="+mn-ea"/>
                          <a:cs typeface="+mn-cs"/>
                        </a:rPr>
                        <a:t> $(4,635)</a:t>
                      </a:r>
                    </a:p>
                  </a:txBody>
                  <a:tcPr marL="0" marR="0" marT="0" marB="0" anchor="ctr"/>
                </a:tc>
                <a:tc>
                  <a:txBody>
                    <a:bodyPr/>
                    <a:lstStyle/>
                    <a:p>
                      <a:pPr algn="r" fontAlgn="b"/>
                      <a:r>
                        <a:rPr lang="en-US" sz="1050" b="1" i="0" u="none" strike="noStrike" kern="1200" dirty="0">
                          <a:solidFill>
                            <a:schemeClr val="dk1"/>
                          </a:solidFill>
                          <a:effectLst/>
                          <a:latin typeface="Microsoft Sans Serif" panose="020B0604020202020204" pitchFamily="34" charset="0"/>
                          <a:ea typeface="+mn-ea"/>
                          <a:cs typeface="+mn-cs"/>
                        </a:rPr>
                        <a:t>0.97</a:t>
                      </a:r>
                    </a:p>
                  </a:txBody>
                  <a:tcPr marL="0" marR="0" marT="0" marB="0" anchor="ctr"/>
                </a:tc>
                <a:tc>
                  <a:txBody>
                    <a:bodyPr/>
                    <a:lstStyle/>
                    <a:p>
                      <a:pPr algn="r" fontAlgn="b"/>
                      <a:r>
                        <a:rPr lang="en-US" sz="1050" b="1" i="0" u="none" strike="noStrike" kern="1200" dirty="0">
                          <a:solidFill>
                            <a:schemeClr val="dk1"/>
                          </a:solidFill>
                          <a:effectLst/>
                          <a:latin typeface="Microsoft Sans Serif" panose="020B0604020202020204" pitchFamily="34" charset="0"/>
                          <a:ea typeface="+mn-ea"/>
                          <a:cs typeface="+mn-cs"/>
                        </a:rPr>
                        <a:t> $(4,452)</a:t>
                      </a:r>
                    </a:p>
                  </a:txBody>
                  <a:tcPr marL="0" marR="0" marT="0" marB="0" anchor="ctr"/>
                </a:tc>
                <a:tc>
                  <a:txBody>
                    <a:bodyPr/>
                    <a:lstStyle/>
                    <a:p>
                      <a:pPr algn="r" fontAlgn="b"/>
                      <a:r>
                        <a:rPr lang="en-US" sz="1050" b="1" i="0" u="none" strike="noStrike" kern="1200" dirty="0">
                          <a:solidFill>
                            <a:schemeClr val="dk1"/>
                          </a:solidFill>
                          <a:effectLst/>
                          <a:latin typeface="Microsoft Sans Serif" panose="020B0604020202020204" pitchFamily="34" charset="0"/>
                          <a:ea typeface="+mn-ea"/>
                          <a:cs typeface="+mn-cs"/>
                        </a:rPr>
                        <a:t>0.97</a:t>
                      </a:r>
                    </a:p>
                  </a:txBody>
                  <a:tcPr marL="0" marR="0" marT="0" marB="0" anchor="ctr"/>
                </a:tc>
                <a:extLst>
                  <a:ext uri="{0D108BD9-81ED-4DB2-BD59-A6C34878D82A}">
                    <a16:rowId xmlns:a16="http://schemas.microsoft.com/office/drawing/2014/main" val="3311198470"/>
                  </a:ext>
                </a:extLst>
              </a:tr>
            </a:tbl>
          </a:graphicData>
        </a:graphic>
      </p:graphicFrame>
    </p:spTree>
    <p:extLst>
      <p:ext uri="{BB962C8B-B14F-4D97-AF65-F5344CB8AC3E}">
        <p14:creationId xmlns:p14="http://schemas.microsoft.com/office/powerpoint/2010/main" val="2253260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B2A1A8-5DC8-4CFB-AD12-F6AAE473F9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000" y="885397"/>
            <a:ext cx="6857999" cy="3372706"/>
          </a:xfrm>
          <a:prstGeom prst="rect">
            <a:avLst/>
          </a:prstGeom>
        </p:spPr>
      </p:pic>
      <p:sp>
        <p:nvSpPr>
          <p:cNvPr id="17410" name="Title 1"/>
          <p:cNvSpPr>
            <a:spLocks noGrp="1"/>
          </p:cNvSpPr>
          <p:nvPr>
            <p:ph type="title"/>
          </p:nvPr>
        </p:nvSpPr>
        <p:spPr>
          <a:xfrm>
            <a:off x="1066800" y="133350"/>
            <a:ext cx="6324600" cy="417910"/>
          </a:xfrm>
        </p:spPr>
        <p:txBody>
          <a:bodyPr/>
          <a:lstStyle/>
          <a:p>
            <a:r>
              <a:rPr lang="en-US" sz="2000" dirty="0"/>
              <a:t>Camera Trend Data shows a stable performance as it reaches completion</a:t>
            </a:r>
          </a:p>
        </p:txBody>
      </p:sp>
    </p:spTree>
    <p:extLst>
      <p:ext uri="{BB962C8B-B14F-4D97-AF65-F5344CB8AC3E}">
        <p14:creationId xmlns:p14="http://schemas.microsoft.com/office/powerpoint/2010/main" val="1419810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8D4A04-0381-4744-96B5-47EA60D04952}"/>
              </a:ext>
            </a:extLst>
          </p:cNvPr>
          <p:cNvSpPr>
            <a:spLocks noGrp="1"/>
          </p:cNvSpPr>
          <p:nvPr>
            <p:ph type="title"/>
          </p:nvPr>
        </p:nvSpPr>
        <p:spPr>
          <a:xfrm>
            <a:off x="1066800" y="133350"/>
            <a:ext cx="6324600" cy="417910"/>
          </a:xfrm>
        </p:spPr>
        <p:txBody>
          <a:bodyPr/>
          <a:lstStyle/>
          <a:p>
            <a:r>
              <a:rPr lang="en-US" sz="2000" dirty="0"/>
              <a:t>Main needs and schedule status to I&amp;T (Consistent with May 2019 forecast data)</a:t>
            </a:r>
          </a:p>
        </p:txBody>
      </p:sp>
      <p:pic>
        <p:nvPicPr>
          <p:cNvPr id="2" name="Picture 1">
            <a:extLst>
              <a:ext uri="{FF2B5EF4-FFF2-40B4-BE49-F238E27FC236}">
                <a16:creationId xmlns:a16="http://schemas.microsoft.com/office/drawing/2014/main" id="{D1260743-62D3-4FE7-A4AC-7E732549B75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524000" y="519976"/>
            <a:ext cx="6096000" cy="4340492"/>
          </a:xfrm>
          <a:prstGeom prst="rect">
            <a:avLst/>
          </a:prstGeom>
        </p:spPr>
      </p:pic>
    </p:spTree>
    <p:extLst>
      <p:ext uri="{BB962C8B-B14F-4D97-AF65-F5344CB8AC3E}">
        <p14:creationId xmlns:p14="http://schemas.microsoft.com/office/powerpoint/2010/main" val="1998852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BD66D9-C8F1-478A-8CFD-7947A43372BF}"/>
              </a:ext>
            </a:extLst>
          </p:cNvPr>
          <p:cNvSpPr>
            <a:spLocks noGrp="1"/>
          </p:cNvSpPr>
          <p:nvPr>
            <p:ph type="body" idx="1"/>
          </p:nvPr>
        </p:nvSpPr>
        <p:spPr/>
        <p:txBody>
          <a:bodyPr/>
          <a:lstStyle/>
          <a:p>
            <a:r>
              <a:rPr lang="en-US" dirty="0"/>
              <a:t>Raft integrations (-18 days in May data and -27 days in June data)</a:t>
            </a:r>
          </a:p>
          <a:p>
            <a:r>
              <a:rPr lang="en-US" dirty="0"/>
              <a:t>DAQ/CCS software (2 days in May data, -27 days in June data) is now on critical path after technical issues with DAQ on scaling the multicast. Current temporary solution allows up to 16 rafts full speed and all 21 raft with degraded performance.</a:t>
            </a:r>
          </a:p>
          <a:p>
            <a:r>
              <a:rPr lang="en-US" dirty="0"/>
              <a:t>Start of Camera Integration with Filter exchange assembly with back flange and camera body (-8 days of schedule float)</a:t>
            </a:r>
          </a:p>
          <a:p>
            <a:endParaRPr lang="en-US" dirty="0"/>
          </a:p>
          <a:p>
            <a:endParaRPr lang="en-US" dirty="0"/>
          </a:p>
        </p:txBody>
      </p:sp>
      <p:sp>
        <p:nvSpPr>
          <p:cNvPr id="3" name="Title 2">
            <a:extLst>
              <a:ext uri="{FF2B5EF4-FFF2-40B4-BE49-F238E27FC236}">
                <a16:creationId xmlns:a16="http://schemas.microsoft.com/office/drawing/2014/main" id="{6A656087-AB87-42AA-A688-4CF2761FD39E}"/>
              </a:ext>
            </a:extLst>
          </p:cNvPr>
          <p:cNvSpPr>
            <a:spLocks noGrp="1"/>
          </p:cNvSpPr>
          <p:nvPr>
            <p:ph type="title"/>
          </p:nvPr>
        </p:nvSpPr>
        <p:spPr/>
        <p:txBody>
          <a:bodyPr/>
          <a:lstStyle/>
          <a:p>
            <a:r>
              <a:rPr lang="en-US" dirty="0"/>
              <a:t>Camera Critical Paths</a:t>
            </a:r>
          </a:p>
        </p:txBody>
      </p:sp>
    </p:spTree>
    <p:extLst>
      <p:ext uri="{BB962C8B-B14F-4D97-AF65-F5344CB8AC3E}">
        <p14:creationId xmlns:p14="http://schemas.microsoft.com/office/powerpoint/2010/main" val="3653321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D5E7E-4626-4A09-801E-6AE82DDFBD18}"/>
              </a:ext>
            </a:extLst>
          </p:cNvPr>
          <p:cNvSpPr>
            <a:spLocks noGrp="1"/>
          </p:cNvSpPr>
          <p:nvPr>
            <p:ph type="title"/>
          </p:nvPr>
        </p:nvSpPr>
        <p:spPr/>
        <p:txBody>
          <a:bodyPr/>
          <a:lstStyle/>
          <a:p>
            <a:r>
              <a:rPr lang="en-US" dirty="0"/>
              <a:t>Camera key schedule variance drivers</a:t>
            </a:r>
          </a:p>
        </p:txBody>
      </p:sp>
      <p:sp>
        <p:nvSpPr>
          <p:cNvPr id="3" name="Text Placeholder 2">
            <a:extLst>
              <a:ext uri="{FF2B5EF4-FFF2-40B4-BE49-F238E27FC236}">
                <a16:creationId xmlns:a16="http://schemas.microsoft.com/office/drawing/2014/main" id="{3C2E8474-1385-4D9F-8708-B8467E6B15DB}"/>
              </a:ext>
            </a:extLst>
          </p:cNvPr>
          <p:cNvSpPr>
            <a:spLocks noGrp="1"/>
          </p:cNvSpPr>
          <p:nvPr>
            <p:ph type="body" idx="1"/>
          </p:nvPr>
        </p:nvSpPr>
        <p:spPr>
          <a:xfrm>
            <a:off x="228600" y="666750"/>
            <a:ext cx="8610600" cy="3982640"/>
          </a:xfrm>
        </p:spPr>
        <p:txBody>
          <a:bodyPr/>
          <a:lstStyle/>
          <a:p>
            <a:r>
              <a:rPr lang="en-US" sz="1500" b="1" u="sng" dirty="0"/>
              <a:t>Schedule Variance drivers</a:t>
            </a:r>
          </a:p>
          <a:p>
            <a:pPr marL="514350" lvl="1"/>
            <a:r>
              <a:rPr lang="en-US" sz="1200" dirty="0"/>
              <a:t>L1-L2 assembly delays at BATC/AOS in Tucson due to various manufacturing delays with the mount, glass and accessories. Schedule variance expected to recover after delivery and is currently </a:t>
            </a:r>
            <a:r>
              <a:rPr lang="en-US" sz="1200" dirty="0">
                <a:solidFill>
                  <a:srgbClr val="FF0000"/>
                </a:solidFill>
              </a:rPr>
              <a:t>~-$1,000K </a:t>
            </a:r>
            <a:r>
              <a:rPr lang="en-US" sz="1200" dirty="0"/>
              <a:t>. </a:t>
            </a:r>
            <a:r>
              <a:rPr lang="en-US" sz="1200" dirty="0">
                <a:solidFill>
                  <a:srgbClr val="00B0F0"/>
                </a:solidFill>
              </a:rPr>
              <a:t>L1-L2 is complete, with an acceptance review on 7/9/2019..</a:t>
            </a:r>
          </a:p>
          <a:p>
            <a:pPr marL="514350" lvl="1"/>
            <a:r>
              <a:rPr lang="en-US" sz="1200" dirty="0"/>
              <a:t>Filter coating and glass polishing has been delayed due to reproducibility, manufacturability issues and equipment availability. Still active with </a:t>
            </a:r>
            <a:r>
              <a:rPr lang="en-US" sz="1200" dirty="0">
                <a:solidFill>
                  <a:srgbClr val="FF0000"/>
                </a:solidFill>
              </a:rPr>
              <a:t>~-$675K </a:t>
            </a:r>
            <a:r>
              <a:rPr lang="en-US" sz="1200" dirty="0"/>
              <a:t>schedule variance left. </a:t>
            </a:r>
            <a:r>
              <a:rPr lang="en-US" sz="1200" dirty="0">
                <a:solidFill>
                  <a:srgbClr val="00B0F0"/>
                </a:solidFill>
              </a:rPr>
              <a:t>The r-band filter has been coated and needs to be mounted in its frame, i-band and z-band have been polished and are awaiting coating, while the other filters are still being polished. Technical risk has now been mostly retired with successful witness sample program and filter frame early testing.</a:t>
            </a:r>
          </a:p>
          <a:p>
            <a:pPr marL="514350" lvl="1"/>
            <a:r>
              <a:rPr lang="en-US" sz="1200" dirty="0"/>
              <a:t>Utility trunk delays at SLAC due to lack of initial maturity and re-direction of personnel in support of critical path items (refrigeration, power feedthrough). Still recovering with </a:t>
            </a:r>
            <a:r>
              <a:rPr lang="en-US" sz="1200" dirty="0">
                <a:solidFill>
                  <a:srgbClr val="FF0000"/>
                </a:solidFill>
              </a:rPr>
              <a:t>~-$435K </a:t>
            </a:r>
            <a:r>
              <a:rPr lang="en-US" sz="1200" dirty="0"/>
              <a:t>schedule variance left. </a:t>
            </a:r>
            <a:r>
              <a:rPr lang="en-US" sz="1200" dirty="0">
                <a:solidFill>
                  <a:srgbClr val="00B0F0"/>
                </a:solidFill>
              </a:rPr>
              <a:t>Utility trunk work is now fully engaged with expected delivery by end of 2019 calendar year.</a:t>
            </a:r>
            <a:endParaRPr lang="en-US" sz="1200" dirty="0"/>
          </a:p>
          <a:p>
            <a:pPr marL="514350" lvl="1"/>
            <a:r>
              <a:rPr lang="en-US" sz="1200" dirty="0"/>
              <a:t>L3 assembly delays at TSESO in France due to various manufacturing delays with the mount and glass. Still recovering with </a:t>
            </a:r>
            <a:r>
              <a:rPr lang="en-US" sz="1200" dirty="0">
                <a:solidFill>
                  <a:srgbClr val="FF0000"/>
                </a:solidFill>
              </a:rPr>
              <a:t>~-$375K </a:t>
            </a:r>
            <a:r>
              <a:rPr lang="en-US" sz="1200" dirty="0"/>
              <a:t>schedule variance left. </a:t>
            </a:r>
            <a:r>
              <a:rPr lang="en-US" sz="1200" dirty="0">
                <a:solidFill>
                  <a:srgbClr val="00B0F0"/>
                </a:solidFill>
              </a:rPr>
              <a:t>L3 Assembly is complete and awaiting acceptance.</a:t>
            </a:r>
          </a:p>
          <a:p>
            <a:pPr marL="514350" lvl="1"/>
            <a:r>
              <a:rPr lang="en-US" sz="1200" dirty="0"/>
              <a:t>DAQ delays at SLAC on crosstalk correction firmware and Guider acquisition to support DAQ V4 release in support of integrated raft testing. Active at </a:t>
            </a:r>
            <a:r>
              <a:rPr lang="en-US" sz="1200" dirty="0">
                <a:solidFill>
                  <a:srgbClr val="FF0000"/>
                </a:solidFill>
              </a:rPr>
              <a:t>~-$350K </a:t>
            </a:r>
            <a:r>
              <a:rPr lang="en-US" sz="1200" dirty="0"/>
              <a:t>schedule variance left. </a:t>
            </a:r>
            <a:r>
              <a:rPr lang="en-US" sz="1200" dirty="0">
                <a:solidFill>
                  <a:srgbClr val="00B0F0"/>
                </a:solidFill>
              </a:rPr>
              <a:t>Purposely delayed to accommodate V4 release.</a:t>
            </a:r>
          </a:p>
          <a:p>
            <a:pPr marL="514350" lvl="1"/>
            <a:r>
              <a:rPr lang="en-US" sz="1200" dirty="0"/>
              <a:t>I&amp;T Integration delays due to delays in raft refurbishment and raft integration. Still recovering with </a:t>
            </a:r>
            <a:r>
              <a:rPr lang="en-US" sz="1200" dirty="0">
                <a:solidFill>
                  <a:srgbClr val="FF0000"/>
                </a:solidFill>
              </a:rPr>
              <a:t>~-$300K</a:t>
            </a:r>
            <a:r>
              <a:rPr lang="en-US" sz="1200" dirty="0"/>
              <a:t>. </a:t>
            </a:r>
            <a:r>
              <a:rPr lang="en-US" sz="1200" dirty="0">
                <a:solidFill>
                  <a:srgbClr val="00B0F0"/>
                </a:solidFill>
              </a:rPr>
              <a:t>Integration has now started.</a:t>
            </a:r>
          </a:p>
          <a:p>
            <a:pPr marL="514350" lvl="1"/>
            <a:r>
              <a:rPr lang="en-US" sz="1200" dirty="0"/>
              <a:t>I&amp;T Integration stand and handling equipment delays to allow focusing on more critical items (Raft Integration readiness and Raft Refurbishment). Still active with </a:t>
            </a:r>
            <a:r>
              <a:rPr lang="en-US" sz="1200" dirty="0">
                <a:solidFill>
                  <a:srgbClr val="FF0000"/>
                </a:solidFill>
              </a:rPr>
              <a:t>~-$300K </a:t>
            </a:r>
            <a:r>
              <a:rPr lang="en-US" sz="1200" dirty="0"/>
              <a:t>schedule variance. </a:t>
            </a:r>
            <a:r>
              <a:rPr lang="en-US" sz="1200" dirty="0">
                <a:solidFill>
                  <a:srgbClr val="00B0F0"/>
                </a:solidFill>
              </a:rPr>
              <a:t>Integration stand and handling equipment work started after gantry was completed.</a:t>
            </a:r>
          </a:p>
          <a:p>
            <a:pPr lvl="1"/>
            <a:endParaRPr lang="en-US" sz="1500" dirty="0"/>
          </a:p>
        </p:txBody>
      </p:sp>
    </p:spTree>
    <p:extLst>
      <p:ext uri="{BB962C8B-B14F-4D97-AF65-F5344CB8AC3E}">
        <p14:creationId xmlns:p14="http://schemas.microsoft.com/office/powerpoint/2010/main" val="733786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794" y="89101"/>
            <a:ext cx="5018037" cy="417910"/>
          </a:xfrm>
        </p:spPr>
        <p:txBody>
          <a:bodyPr/>
          <a:lstStyle/>
          <a:p>
            <a:r>
              <a:rPr lang="en-US" sz="2000" dirty="0"/>
              <a:t>Rafts and Cryostat/Refrigeration are at the core of the camera</a:t>
            </a:r>
          </a:p>
        </p:txBody>
      </p:sp>
      <p:pic>
        <p:nvPicPr>
          <p:cNvPr id="4" name="Picture 3"/>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2787188" y="666750"/>
            <a:ext cx="5209161" cy="4146492"/>
          </a:xfrm>
          <a:prstGeom prst="rect">
            <a:avLst/>
          </a:prstGeom>
        </p:spPr>
      </p:pic>
      <p:cxnSp>
        <p:nvCxnSpPr>
          <p:cNvPr id="8" name="Straight Arrow Connector 7"/>
          <p:cNvCxnSpPr/>
          <p:nvPr/>
        </p:nvCxnSpPr>
        <p:spPr>
          <a:xfrm flipV="1">
            <a:off x="4498939" y="3696070"/>
            <a:ext cx="594643" cy="377723"/>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221865" y="3420687"/>
            <a:ext cx="384382" cy="19998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flipV="1">
            <a:off x="5900078" y="3473652"/>
            <a:ext cx="551614" cy="678978"/>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6501560" y="4037214"/>
            <a:ext cx="1320962" cy="230832"/>
          </a:xfrm>
          <a:prstGeom prst="rect">
            <a:avLst/>
          </a:prstGeom>
          <a:noFill/>
          <a:ln w="9525">
            <a:noFill/>
            <a:miter lim="800000"/>
            <a:headEnd/>
            <a:tailEnd/>
          </a:ln>
        </p:spPr>
        <p:txBody>
          <a:bodyPr wrap="square" lIns="0" rIns="0">
            <a:spAutoFit/>
          </a:bodyPr>
          <a:lstStyle>
            <a:defPPr>
              <a:defRPr lang="en-US"/>
            </a:defPPr>
            <a:lvl1pPr>
              <a:defRPr sz="900" b="1" u="sng">
                <a:solidFill>
                  <a:srgbClr val="000099"/>
                </a:solidFill>
              </a:defRPr>
            </a:lvl1pPr>
          </a:lstStyle>
          <a:p>
            <a:r>
              <a:rPr lang="en-US" dirty="0"/>
              <a:t>Grid support structure</a:t>
            </a:r>
          </a:p>
        </p:txBody>
      </p:sp>
      <p:cxnSp>
        <p:nvCxnSpPr>
          <p:cNvPr id="12" name="Straight Arrow Connector 11"/>
          <p:cNvCxnSpPr>
            <a:cxnSpLocks/>
            <a:stCxn id="15" idx="3"/>
          </p:cNvCxnSpPr>
          <p:nvPr/>
        </p:nvCxnSpPr>
        <p:spPr>
          <a:xfrm>
            <a:off x="4606246" y="1404138"/>
            <a:ext cx="516483" cy="39323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3733800" y="1288722"/>
            <a:ext cx="872446" cy="230832"/>
          </a:xfrm>
          <a:prstGeom prst="rect">
            <a:avLst/>
          </a:prstGeom>
          <a:noFill/>
          <a:ln w="9525">
            <a:noFill/>
            <a:miter lim="800000"/>
            <a:headEnd/>
            <a:tailEnd/>
          </a:ln>
        </p:spPr>
        <p:txBody>
          <a:bodyPr wrap="square" lIns="0" rIns="0">
            <a:spAutoFit/>
          </a:bodyPr>
          <a:lstStyle>
            <a:defPPr>
              <a:defRPr lang="en-US"/>
            </a:defPPr>
            <a:lvl1pPr>
              <a:defRPr sz="900" b="1" u="sng">
                <a:solidFill>
                  <a:srgbClr val="000099"/>
                </a:solidFill>
              </a:defRPr>
            </a:lvl1pPr>
          </a:lstStyle>
          <a:p>
            <a:r>
              <a:rPr lang="en-US" dirty="0"/>
              <a:t>Cryostat Housing</a:t>
            </a:r>
          </a:p>
        </p:txBody>
      </p:sp>
      <p:sp>
        <p:nvSpPr>
          <p:cNvPr id="18" name="TextBox 17"/>
          <p:cNvSpPr txBox="1">
            <a:spLocks noChangeArrowheads="1"/>
          </p:cNvSpPr>
          <p:nvPr/>
        </p:nvSpPr>
        <p:spPr bwMode="auto">
          <a:xfrm>
            <a:off x="7301151" y="3748329"/>
            <a:ext cx="1390395" cy="230832"/>
          </a:xfrm>
          <a:prstGeom prst="rect">
            <a:avLst/>
          </a:prstGeom>
          <a:noFill/>
          <a:ln w="9525">
            <a:noFill/>
            <a:miter lim="800000"/>
            <a:headEnd/>
            <a:tailEnd/>
          </a:ln>
        </p:spPr>
        <p:txBody>
          <a:bodyPr wrap="square" lIns="0" rIns="0">
            <a:spAutoFit/>
          </a:bodyPr>
          <a:lstStyle>
            <a:defPPr>
              <a:defRPr lang="en-US"/>
            </a:defPPr>
            <a:lvl1pPr>
              <a:defRPr sz="900" b="1" u="sng">
                <a:solidFill>
                  <a:srgbClr val="000099"/>
                </a:solidFill>
              </a:defRPr>
            </a:lvl1pPr>
          </a:lstStyle>
          <a:p>
            <a:r>
              <a:rPr lang="en-US" dirty="0" err="1"/>
              <a:t>Cryo</a:t>
            </a:r>
            <a:r>
              <a:rPr lang="en-US" dirty="0"/>
              <a:t> and Cold Plates</a:t>
            </a:r>
          </a:p>
        </p:txBody>
      </p:sp>
      <p:cxnSp>
        <p:nvCxnSpPr>
          <p:cNvPr id="19" name="Straight Arrow Connector 18"/>
          <p:cNvCxnSpPr/>
          <p:nvPr/>
        </p:nvCxnSpPr>
        <p:spPr>
          <a:xfrm flipH="1" flipV="1">
            <a:off x="6161037" y="3232825"/>
            <a:ext cx="1054597" cy="64465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a:spLocks noChangeArrowheads="1"/>
          </p:cNvSpPr>
          <p:nvPr/>
        </p:nvSpPr>
        <p:spPr bwMode="auto">
          <a:xfrm>
            <a:off x="2493328" y="3092676"/>
            <a:ext cx="725008" cy="230832"/>
          </a:xfrm>
          <a:prstGeom prst="rect">
            <a:avLst/>
          </a:prstGeom>
          <a:noFill/>
          <a:ln w="9525">
            <a:noFill/>
            <a:miter lim="800000"/>
            <a:headEnd/>
            <a:tailEnd/>
          </a:ln>
        </p:spPr>
        <p:txBody>
          <a:bodyPr wrap="square" lIns="34290" rIns="34290">
            <a:spAutoFit/>
          </a:bodyPr>
          <a:lstStyle/>
          <a:p>
            <a:r>
              <a:rPr lang="en-US" sz="900" b="1" u="sng" dirty="0">
                <a:solidFill>
                  <a:srgbClr val="000099"/>
                </a:solidFill>
              </a:rPr>
              <a:t>Science Raft</a:t>
            </a:r>
          </a:p>
        </p:txBody>
      </p:sp>
      <p:cxnSp>
        <p:nvCxnSpPr>
          <p:cNvPr id="46" name="Straight Arrow Connector 45"/>
          <p:cNvCxnSpPr>
            <a:cxnSpLocks/>
            <a:stCxn id="53" idx="3"/>
          </p:cNvCxnSpPr>
          <p:nvPr/>
        </p:nvCxnSpPr>
        <p:spPr>
          <a:xfrm>
            <a:off x="3912241" y="2609738"/>
            <a:ext cx="1023515" cy="458627"/>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p:cNvCxnSpPr>
          <p:nvPr/>
        </p:nvCxnSpPr>
        <p:spPr>
          <a:xfrm>
            <a:off x="3188525" y="3244696"/>
            <a:ext cx="723716" cy="1007267"/>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a:spLocks noChangeArrowheads="1"/>
          </p:cNvSpPr>
          <p:nvPr/>
        </p:nvSpPr>
        <p:spPr bwMode="auto">
          <a:xfrm>
            <a:off x="2963595" y="2425072"/>
            <a:ext cx="948646" cy="369332"/>
          </a:xfrm>
          <a:prstGeom prst="rect">
            <a:avLst/>
          </a:prstGeom>
          <a:noFill/>
          <a:ln w="9525">
            <a:noFill/>
            <a:miter lim="800000"/>
            <a:headEnd/>
            <a:tailEnd/>
          </a:ln>
        </p:spPr>
        <p:txBody>
          <a:bodyPr wrap="square" lIns="0" rIns="0">
            <a:spAutoFit/>
          </a:bodyPr>
          <a:lstStyle>
            <a:defPPr>
              <a:defRPr lang="en-US"/>
            </a:defPPr>
            <a:lvl1pPr>
              <a:defRPr sz="900" b="1" u="sng">
                <a:solidFill>
                  <a:srgbClr val="000099"/>
                </a:solidFill>
              </a:defRPr>
            </a:lvl1pPr>
          </a:lstStyle>
          <a:p>
            <a:r>
              <a:rPr lang="en-US" dirty="0"/>
              <a:t>Detector plane I&amp;T assembly</a:t>
            </a:r>
          </a:p>
        </p:txBody>
      </p:sp>
      <p:sp>
        <p:nvSpPr>
          <p:cNvPr id="29" name="TextBox 28">
            <a:extLst>
              <a:ext uri="{FF2B5EF4-FFF2-40B4-BE49-F238E27FC236}">
                <a16:creationId xmlns:a16="http://schemas.microsoft.com/office/drawing/2014/main" id="{058F80C2-FBA1-4970-9CCA-9AEAF3CCC751}"/>
              </a:ext>
            </a:extLst>
          </p:cNvPr>
          <p:cNvSpPr txBox="1">
            <a:spLocks noChangeArrowheads="1"/>
          </p:cNvSpPr>
          <p:nvPr/>
        </p:nvSpPr>
        <p:spPr bwMode="auto">
          <a:xfrm>
            <a:off x="2332056" y="4442958"/>
            <a:ext cx="756981" cy="230832"/>
          </a:xfrm>
          <a:prstGeom prst="rect">
            <a:avLst/>
          </a:prstGeom>
          <a:noFill/>
          <a:ln w="9525">
            <a:noFill/>
            <a:miter lim="800000"/>
            <a:headEnd/>
            <a:tailEnd/>
          </a:ln>
        </p:spPr>
        <p:txBody>
          <a:bodyPr wrap="square" lIns="34290" rIns="34290">
            <a:spAutoFit/>
          </a:bodyPr>
          <a:lstStyle/>
          <a:p>
            <a:r>
              <a:rPr lang="en-US" sz="900" b="1" u="sng" dirty="0">
                <a:solidFill>
                  <a:srgbClr val="000099"/>
                </a:solidFill>
              </a:rPr>
              <a:t>Sensors</a:t>
            </a:r>
          </a:p>
        </p:txBody>
      </p:sp>
      <p:cxnSp>
        <p:nvCxnSpPr>
          <p:cNvPr id="30" name="Straight Arrow Connector 29">
            <a:extLst>
              <a:ext uri="{FF2B5EF4-FFF2-40B4-BE49-F238E27FC236}">
                <a16:creationId xmlns:a16="http://schemas.microsoft.com/office/drawing/2014/main" id="{7BD874F6-41EA-4779-9951-F0F497AB2330}"/>
              </a:ext>
            </a:extLst>
          </p:cNvPr>
          <p:cNvCxnSpPr>
            <a:cxnSpLocks/>
          </p:cNvCxnSpPr>
          <p:nvPr/>
        </p:nvCxnSpPr>
        <p:spPr>
          <a:xfrm flipV="1">
            <a:off x="2790101" y="4377041"/>
            <a:ext cx="258368" cy="169792"/>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BA5C0F3-6115-4D91-A744-8E6042515F45}"/>
              </a:ext>
            </a:extLst>
          </p:cNvPr>
          <p:cNvCxnSpPr>
            <a:cxnSpLocks/>
          </p:cNvCxnSpPr>
          <p:nvPr/>
        </p:nvCxnSpPr>
        <p:spPr>
          <a:xfrm>
            <a:off x="2790100" y="4546832"/>
            <a:ext cx="597877" cy="28832"/>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E53100C-DC2C-4F22-9B85-85624DD8D71D}"/>
              </a:ext>
            </a:extLst>
          </p:cNvPr>
          <p:cNvSpPr txBox="1">
            <a:spLocks noChangeArrowheads="1"/>
          </p:cNvSpPr>
          <p:nvPr/>
        </p:nvSpPr>
        <p:spPr bwMode="auto">
          <a:xfrm>
            <a:off x="1926794" y="3388566"/>
            <a:ext cx="810526" cy="230832"/>
          </a:xfrm>
          <a:prstGeom prst="rect">
            <a:avLst/>
          </a:prstGeom>
          <a:noFill/>
          <a:ln w="9525">
            <a:noFill/>
            <a:miter lim="800000"/>
            <a:headEnd/>
            <a:tailEnd/>
          </a:ln>
        </p:spPr>
        <p:txBody>
          <a:bodyPr wrap="square" lIns="34290" rIns="34290">
            <a:spAutoFit/>
          </a:bodyPr>
          <a:lstStyle/>
          <a:p>
            <a:r>
              <a:rPr lang="en-US" sz="900" b="1" u="sng" dirty="0">
                <a:solidFill>
                  <a:srgbClr val="000099"/>
                </a:solidFill>
              </a:rPr>
              <a:t>Corner Raft</a:t>
            </a:r>
          </a:p>
        </p:txBody>
      </p:sp>
      <p:cxnSp>
        <p:nvCxnSpPr>
          <p:cNvPr id="43" name="Straight Arrow Connector 42">
            <a:extLst>
              <a:ext uri="{FF2B5EF4-FFF2-40B4-BE49-F238E27FC236}">
                <a16:creationId xmlns:a16="http://schemas.microsoft.com/office/drawing/2014/main" id="{721F0200-83D9-4DE3-8CEC-302988D4CAEB}"/>
              </a:ext>
            </a:extLst>
          </p:cNvPr>
          <p:cNvCxnSpPr>
            <a:cxnSpLocks/>
            <a:stCxn id="42" idx="2"/>
          </p:cNvCxnSpPr>
          <p:nvPr/>
        </p:nvCxnSpPr>
        <p:spPr>
          <a:xfrm>
            <a:off x="2332057" y="3619398"/>
            <a:ext cx="1027825" cy="406024"/>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FFCC2C40-082F-4841-92E1-0CDFC4A4F3EF}"/>
              </a:ext>
            </a:extLst>
          </p:cNvPr>
          <p:cNvGrpSpPr>
            <a:grpSpLocks noChangeAspect="1"/>
          </p:cNvGrpSpPr>
          <p:nvPr/>
        </p:nvGrpSpPr>
        <p:grpSpPr>
          <a:xfrm>
            <a:off x="572267" y="712993"/>
            <a:ext cx="1942333" cy="2290597"/>
            <a:chOff x="4140078" y="1050175"/>
            <a:chExt cx="4224460" cy="4981913"/>
          </a:xfrm>
        </p:grpSpPr>
        <p:sp>
          <p:nvSpPr>
            <p:cNvPr id="27" name="Text Box 11">
              <a:extLst>
                <a:ext uri="{FF2B5EF4-FFF2-40B4-BE49-F238E27FC236}">
                  <a16:creationId xmlns:a16="http://schemas.microsoft.com/office/drawing/2014/main" id="{3C19E7B1-F583-41AB-89D0-69131F0BBFA0}"/>
                </a:ext>
              </a:extLst>
            </p:cNvPr>
            <p:cNvSpPr txBox="1">
              <a:spLocks noChangeArrowheads="1"/>
            </p:cNvSpPr>
            <p:nvPr/>
          </p:nvSpPr>
          <p:spPr bwMode="auto">
            <a:xfrm>
              <a:off x="4140078" y="1050175"/>
              <a:ext cx="4022980" cy="669397"/>
            </a:xfrm>
            <a:prstGeom prst="rect">
              <a:avLst/>
            </a:prstGeom>
            <a:noFill/>
            <a:ln w="9525">
              <a:noFill/>
              <a:miter lim="800000"/>
              <a:headEnd/>
              <a:tailEnd/>
            </a:ln>
          </p:spPr>
          <p:txBody>
            <a:bodyPr wrap="square">
              <a:spAutoFit/>
            </a:bodyPr>
            <a:lstStyle/>
            <a:p>
              <a:r>
                <a:rPr lang="en-US" sz="700" b="1" i="1" dirty="0">
                  <a:ea typeface="ＭＳ Ｐゴシック" pitchFamily="34" charset="-128"/>
                </a:rPr>
                <a:t>4 Corner areas for wavefront sensing (green) and guiding (yellow).</a:t>
              </a:r>
            </a:p>
          </p:txBody>
        </p:sp>
        <p:grpSp>
          <p:nvGrpSpPr>
            <p:cNvPr id="28" name="Group 18">
              <a:extLst>
                <a:ext uri="{FF2B5EF4-FFF2-40B4-BE49-F238E27FC236}">
                  <a16:creationId xmlns:a16="http://schemas.microsoft.com/office/drawing/2014/main" id="{5F88BCC3-3CA9-456A-925E-1ACF5E88C7BC}"/>
                </a:ext>
              </a:extLst>
            </p:cNvPr>
            <p:cNvGrpSpPr>
              <a:grpSpLocks/>
            </p:cNvGrpSpPr>
            <p:nvPr/>
          </p:nvGrpSpPr>
          <p:grpSpPr bwMode="auto">
            <a:xfrm>
              <a:off x="4572000" y="1689320"/>
              <a:ext cx="3792538" cy="4342768"/>
              <a:chOff x="2825750" y="1491386"/>
              <a:chExt cx="4495800" cy="5081699"/>
            </a:xfrm>
          </p:grpSpPr>
          <p:pic>
            <p:nvPicPr>
              <p:cNvPr id="31" name="Picture 2" descr="FocalPlane">
                <a:extLst>
                  <a:ext uri="{FF2B5EF4-FFF2-40B4-BE49-F238E27FC236}">
                    <a16:creationId xmlns:a16="http://schemas.microsoft.com/office/drawing/2014/main" id="{9136B6FE-A961-4C24-8754-4A6206D9D5F3}"/>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27031"/>
              <a:stretch>
                <a:fillRect/>
              </a:stretch>
            </p:blipFill>
            <p:spPr bwMode="auto">
              <a:xfrm>
                <a:off x="2825750" y="1508125"/>
                <a:ext cx="4495800" cy="4454525"/>
              </a:xfrm>
              <a:prstGeom prst="rect">
                <a:avLst/>
              </a:prstGeom>
              <a:noFill/>
              <a:ln w="9525">
                <a:noFill/>
                <a:miter lim="800000"/>
                <a:headEnd/>
                <a:tailEnd/>
              </a:ln>
            </p:spPr>
          </p:pic>
          <p:grpSp>
            <p:nvGrpSpPr>
              <p:cNvPr id="33" name="Group 4">
                <a:extLst>
                  <a:ext uri="{FF2B5EF4-FFF2-40B4-BE49-F238E27FC236}">
                    <a16:creationId xmlns:a16="http://schemas.microsoft.com/office/drawing/2014/main" id="{4C178049-B8FE-4FEA-B702-7434EC21F5E9}"/>
                  </a:ext>
                </a:extLst>
              </p:cNvPr>
              <p:cNvGrpSpPr>
                <a:grpSpLocks/>
              </p:cNvGrpSpPr>
              <p:nvPr/>
            </p:nvGrpSpPr>
            <p:grpSpPr bwMode="auto">
              <a:xfrm rot="10800000">
                <a:off x="3159125" y="1812925"/>
                <a:ext cx="609600" cy="609600"/>
                <a:chOff x="3696" y="3063"/>
                <a:chExt cx="384" cy="384"/>
              </a:xfrm>
            </p:grpSpPr>
            <p:sp>
              <p:nvSpPr>
                <p:cNvPr id="37" name="Line 5">
                  <a:extLst>
                    <a:ext uri="{FF2B5EF4-FFF2-40B4-BE49-F238E27FC236}">
                      <a16:creationId xmlns:a16="http://schemas.microsoft.com/office/drawing/2014/main" id="{714AEAAD-F417-4E3F-A21B-F41A64D3D545}"/>
                    </a:ext>
                  </a:extLst>
                </p:cNvPr>
                <p:cNvSpPr>
                  <a:spLocks noChangeShapeType="1"/>
                </p:cNvSpPr>
                <p:nvPr/>
              </p:nvSpPr>
              <p:spPr bwMode="auto">
                <a:xfrm flipV="1">
                  <a:off x="3696" y="3063"/>
                  <a:ext cx="0" cy="384"/>
                </a:xfrm>
                <a:prstGeom prst="line">
                  <a:avLst/>
                </a:prstGeom>
                <a:noFill/>
                <a:ln w="38100">
                  <a:solidFill>
                    <a:schemeClr val="tx1"/>
                  </a:solidFill>
                  <a:round/>
                  <a:headEnd/>
                  <a:tailEnd/>
                </a:ln>
              </p:spPr>
              <p:txBody>
                <a:bodyPr/>
                <a:lstStyle/>
                <a:p>
                  <a:endParaRPr lang="en-US" sz="600" dirty="0"/>
                </a:p>
              </p:txBody>
            </p:sp>
            <p:sp>
              <p:nvSpPr>
                <p:cNvPr id="38" name="Line 6">
                  <a:extLst>
                    <a:ext uri="{FF2B5EF4-FFF2-40B4-BE49-F238E27FC236}">
                      <a16:creationId xmlns:a16="http://schemas.microsoft.com/office/drawing/2014/main" id="{0489F5E7-D6CB-47C0-8342-D3280B6D25B5}"/>
                    </a:ext>
                  </a:extLst>
                </p:cNvPr>
                <p:cNvSpPr>
                  <a:spLocks noChangeShapeType="1"/>
                </p:cNvSpPr>
                <p:nvPr/>
              </p:nvSpPr>
              <p:spPr bwMode="auto">
                <a:xfrm flipH="1">
                  <a:off x="3696" y="3072"/>
                  <a:ext cx="384" cy="0"/>
                </a:xfrm>
                <a:prstGeom prst="line">
                  <a:avLst/>
                </a:prstGeom>
                <a:noFill/>
                <a:ln w="38100">
                  <a:solidFill>
                    <a:schemeClr val="tx1"/>
                  </a:solidFill>
                  <a:round/>
                  <a:headEnd/>
                  <a:tailEnd/>
                </a:ln>
              </p:spPr>
              <p:txBody>
                <a:bodyPr/>
                <a:lstStyle/>
                <a:p>
                  <a:endParaRPr lang="en-US" sz="600" dirty="0"/>
                </a:p>
              </p:txBody>
            </p:sp>
            <p:sp>
              <p:nvSpPr>
                <p:cNvPr id="39" name="Line 7">
                  <a:extLst>
                    <a:ext uri="{FF2B5EF4-FFF2-40B4-BE49-F238E27FC236}">
                      <a16:creationId xmlns:a16="http://schemas.microsoft.com/office/drawing/2014/main" id="{2340C7DF-5BD2-4896-B81F-51AF58C505AB}"/>
                    </a:ext>
                  </a:extLst>
                </p:cNvPr>
                <p:cNvSpPr>
                  <a:spLocks noChangeShapeType="1"/>
                </p:cNvSpPr>
                <p:nvPr/>
              </p:nvSpPr>
              <p:spPr bwMode="auto">
                <a:xfrm>
                  <a:off x="4080" y="3072"/>
                  <a:ext cx="0" cy="192"/>
                </a:xfrm>
                <a:prstGeom prst="line">
                  <a:avLst/>
                </a:prstGeom>
                <a:noFill/>
                <a:ln w="38100">
                  <a:solidFill>
                    <a:schemeClr val="tx1"/>
                  </a:solidFill>
                  <a:round/>
                  <a:headEnd/>
                  <a:tailEnd/>
                </a:ln>
              </p:spPr>
              <p:txBody>
                <a:bodyPr/>
                <a:lstStyle/>
                <a:p>
                  <a:endParaRPr lang="en-US" sz="600" dirty="0"/>
                </a:p>
              </p:txBody>
            </p:sp>
            <p:sp>
              <p:nvSpPr>
                <p:cNvPr id="40" name="Line 8">
                  <a:extLst>
                    <a:ext uri="{FF2B5EF4-FFF2-40B4-BE49-F238E27FC236}">
                      <a16:creationId xmlns:a16="http://schemas.microsoft.com/office/drawing/2014/main" id="{513F86F5-2F7A-4600-B135-8B0453D28970}"/>
                    </a:ext>
                  </a:extLst>
                </p:cNvPr>
                <p:cNvSpPr>
                  <a:spLocks noChangeShapeType="1"/>
                </p:cNvSpPr>
                <p:nvPr/>
              </p:nvSpPr>
              <p:spPr bwMode="auto">
                <a:xfrm flipH="1">
                  <a:off x="3888" y="3255"/>
                  <a:ext cx="192" cy="0"/>
                </a:xfrm>
                <a:prstGeom prst="line">
                  <a:avLst/>
                </a:prstGeom>
                <a:noFill/>
                <a:ln w="38100">
                  <a:solidFill>
                    <a:schemeClr val="tx1"/>
                  </a:solidFill>
                  <a:round/>
                  <a:headEnd/>
                  <a:tailEnd/>
                </a:ln>
              </p:spPr>
              <p:txBody>
                <a:bodyPr/>
                <a:lstStyle/>
                <a:p>
                  <a:endParaRPr lang="en-US" sz="600" dirty="0"/>
                </a:p>
              </p:txBody>
            </p:sp>
            <p:sp>
              <p:nvSpPr>
                <p:cNvPr id="41" name="Line 9">
                  <a:extLst>
                    <a:ext uri="{FF2B5EF4-FFF2-40B4-BE49-F238E27FC236}">
                      <a16:creationId xmlns:a16="http://schemas.microsoft.com/office/drawing/2014/main" id="{EBE3DD41-BD40-40E4-9C3F-0B891CB8594D}"/>
                    </a:ext>
                  </a:extLst>
                </p:cNvPr>
                <p:cNvSpPr>
                  <a:spLocks noChangeShapeType="1"/>
                </p:cNvSpPr>
                <p:nvPr/>
              </p:nvSpPr>
              <p:spPr bwMode="auto">
                <a:xfrm>
                  <a:off x="3888" y="3255"/>
                  <a:ext cx="0" cy="184"/>
                </a:xfrm>
                <a:prstGeom prst="line">
                  <a:avLst/>
                </a:prstGeom>
                <a:noFill/>
                <a:ln w="38100">
                  <a:solidFill>
                    <a:schemeClr val="tx1"/>
                  </a:solidFill>
                  <a:round/>
                  <a:headEnd/>
                  <a:tailEnd/>
                </a:ln>
              </p:spPr>
              <p:txBody>
                <a:bodyPr/>
                <a:lstStyle/>
                <a:p>
                  <a:endParaRPr lang="en-US" sz="600" dirty="0"/>
                </a:p>
              </p:txBody>
            </p:sp>
            <p:sp>
              <p:nvSpPr>
                <p:cNvPr id="44" name="Line 10">
                  <a:extLst>
                    <a:ext uri="{FF2B5EF4-FFF2-40B4-BE49-F238E27FC236}">
                      <a16:creationId xmlns:a16="http://schemas.microsoft.com/office/drawing/2014/main" id="{94266E77-5C76-4940-918A-B1F7189E551D}"/>
                    </a:ext>
                  </a:extLst>
                </p:cNvPr>
                <p:cNvSpPr>
                  <a:spLocks noChangeShapeType="1"/>
                </p:cNvSpPr>
                <p:nvPr/>
              </p:nvSpPr>
              <p:spPr bwMode="auto">
                <a:xfrm flipH="1">
                  <a:off x="3696" y="3438"/>
                  <a:ext cx="192" cy="0"/>
                </a:xfrm>
                <a:prstGeom prst="line">
                  <a:avLst/>
                </a:prstGeom>
                <a:noFill/>
                <a:ln w="38100">
                  <a:solidFill>
                    <a:schemeClr val="tx1"/>
                  </a:solidFill>
                  <a:round/>
                  <a:headEnd/>
                  <a:tailEnd/>
                </a:ln>
              </p:spPr>
              <p:txBody>
                <a:bodyPr/>
                <a:lstStyle/>
                <a:p>
                  <a:endParaRPr lang="en-US" sz="600" dirty="0"/>
                </a:p>
              </p:txBody>
            </p:sp>
          </p:grpSp>
          <p:sp>
            <p:nvSpPr>
              <p:cNvPr id="34" name="Line 13">
                <a:extLst>
                  <a:ext uri="{FF2B5EF4-FFF2-40B4-BE49-F238E27FC236}">
                    <a16:creationId xmlns:a16="http://schemas.microsoft.com/office/drawing/2014/main" id="{BEF2C9B0-15C2-4704-AD61-ADA786BDED33}"/>
                  </a:ext>
                </a:extLst>
              </p:cNvPr>
              <p:cNvSpPr>
                <a:spLocks noChangeShapeType="1"/>
              </p:cNvSpPr>
              <p:nvPr/>
            </p:nvSpPr>
            <p:spPr bwMode="auto">
              <a:xfrm>
                <a:off x="3296729" y="1491386"/>
                <a:ext cx="62421" cy="473938"/>
              </a:xfrm>
              <a:prstGeom prst="line">
                <a:avLst/>
              </a:prstGeom>
              <a:noFill/>
              <a:ln w="19050">
                <a:solidFill>
                  <a:schemeClr val="tx1"/>
                </a:solidFill>
                <a:round/>
                <a:headEnd/>
                <a:tailEnd type="arrow" w="lg" len="lg"/>
              </a:ln>
            </p:spPr>
            <p:txBody>
              <a:bodyPr/>
              <a:lstStyle/>
              <a:p>
                <a:endParaRPr lang="en-US" sz="600" dirty="0"/>
              </a:p>
            </p:txBody>
          </p:sp>
          <p:sp>
            <p:nvSpPr>
              <p:cNvPr id="35" name="Text Box 17">
                <a:extLst>
                  <a:ext uri="{FF2B5EF4-FFF2-40B4-BE49-F238E27FC236}">
                    <a16:creationId xmlns:a16="http://schemas.microsoft.com/office/drawing/2014/main" id="{3ADD5AB1-87D1-4339-8A16-D13A296F4639}"/>
                  </a:ext>
                </a:extLst>
              </p:cNvPr>
              <p:cNvSpPr txBox="1">
                <a:spLocks noChangeArrowheads="1"/>
              </p:cNvSpPr>
              <p:nvPr/>
            </p:nvSpPr>
            <p:spPr bwMode="auto">
              <a:xfrm>
                <a:off x="3029300" y="6063943"/>
                <a:ext cx="4180292" cy="509142"/>
              </a:xfrm>
              <a:prstGeom prst="rect">
                <a:avLst/>
              </a:prstGeom>
              <a:noFill/>
              <a:ln w="9525">
                <a:noFill/>
                <a:miter lim="800000"/>
                <a:headEnd/>
                <a:tailEnd/>
              </a:ln>
            </p:spPr>
            <p:txBody>
              <a:bodyPr wrap="square">
                <a:spAutoFit/>
              </a:bodyPr>
              <a:lstStyle/>
              <a:p>
                <a:r>
                  <a:rPr lang="en-US" sz="700" b="1" i="1" dirty="0">
                    <a:ea typeface="ＭＳ Ｐゴシック" pitchFamily="34" charset="-128"/>
                  </a:rPr>
                  <a:t>21 rafts make up the science array </a:t>
                </a:r>
              </a:p>
            </p:txBody>
          </p:sp>
          <p:sp>
            <p:nvSpPr>
              <p:cNvPr id="36" name="Rectangle 19">
                <a:extLst>
                  <a:ext uri="{FF2B5EF4-FFF2-40B4-BE49-F238E27FC236}">
                    <a16:creationId xmlns:a16="http://schemas.microsoft.com/office/drawing/2014/main" id="{44745300-37DA-4B82-8FF6-AE297A0C170C}"/>
                  </a:ext>
                </a:extLst>
              </p:cNvPr>
              <p:cNvSpPr>
                <a:spLocks noChangeArrowheads="1"/>
              </p:cNvSpPr>
              <p:nvPr/>
            </p:nvSpPr>
            <p:spPr bwMode="auto">
              <a:xfrm>
                <a:off x="5519738" y="4165600"/>
                <a:ext cx="895350" cy="895350"/>
              </a:xfrm>
              <a:prstGeom prst="rect">
                <a:avLst/>
              </a:prstGeom>
              <a:solidFill>
                <a:srgbClr val="FFFFFF">
                  <a:alpha val="72156"/>
                </a:srgbClr>
              </a:solidFill>
              <a:ln w="53975">
                <a:solidFill>
                  <a:schemeClr val="tx1"/>
                </a:solidFill>
                <a:miter lim="800000"/>
                <a:headEnd/>
                <a:tailEnd/>
              </a:ln>
            </p:spPr>
            <p:txBody>
              <a:bodyPr lIns="0" tIns="0" rIns="0" bIns="0" anchor="ctr"/>
              <a:lstStyle/>
              <a:p>
                <a:pPr algn="ctr"/>
                <a:r>
                  <a:rPr lang="en-US" sz="600" dirty="0">
                    <a:ea typeface="ＭＳ Ｐゴシック" pitchFamily="34" charset="-128"/>
                  </a:rPr>
                  <a:t>3X3 CCD “RAFT”</a:t>
                </a:r>
              </a:p>
            </p:txBody>
          </p:sp>
        </p:grpSp>
      </p:grpSp>
    </p:spTree>
    <p:extLst>
      <p:ext uri="{BB962C8B-B14F-4D97-AF65-F5344CB8AC3E}">
        <p14:creationId xmlns:p14="http://schemas.microsoft.com/office/powerpoint/2010/main" val="3152469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6CA11-3740-466A-A90E-C1B78BBC4D68}"/>
              </a:ext>
            </a:extLst>
          </p:cNvPr>
          <p:cNvSpPr>
            <a:spLocks noGrp="1"/>
          </p:cNvSpPr>
          <p:nvPr>
            <p:ph type="title"/>
          </p:nvPr>
        </p:nvSpPr>
        <p:spPr/>
        <p:txBody>
          <a:bodyPr/>
          <a:lstStyle/>
          <a:p>
            <a:r>
              <a:rPr lang="en-US" dirty="0"/>
              <a:t>Risk Based Schedule Confidence</a:t>
            </a:r>
          </a:p>
        </p:txBody>
      </p:sp>
      <p:sp>
        <p:nvSpPr>
          <p:cNvPr id="3" name="Text Placeholder 2">
            <a:extLst>
              <a:ext uri="{FF2B5EF4-FFF2-40B4-BE49-F238E27FC236}">
                <a16:creationId xmlns:a16="http://schemas.microsoft.com/office/drawing/2014/main" id="{8499CFF1-58BB-4DE1-B65B-2338E7E83536}"/>
              </a:ext>
            </a:extLst>
          </p:cNvPr>
          <p:cNvSpPr>
            <a:spLocks noGrp="1"/>
          </p:cNvSpPr>
          <p:nvPr>
            <p:ph type="body" idx="1"/>
          </p:nvPr>
        </p:nvSpPr>
        <p:spPr>
          <a:xfrm>
            <a:off x="1066800" y="647088"/>
            <a:ext cx="7543800" cy="1011437"/>
          </a:xfrm>
        </p:spPr>
        <p:txBody>
          <a:bodyPr/>
          <a:lstStyle/>
          <a:p>
            <a:r>
              <a:rPr lang="en-US" sz="1400" dirty="0"/>
              <a:t>80% confidence that the camera will not be delayed by more than ~4 months from current forecast of 12/17/2020 (58 days/3 months of float to forecasted project need date)</a:t>
            </a:r>
          </a:p>
          <a:p>
            <a:r>
              <a:rPr lang="en-US" sz="1400" dirty="0"/>
              <a:t>Limited opportunities to mitigate schedule delays beyond the 58 days without impacting significantly commissioning activities or delaying the start of operation</a:t>
            </a:r>
          </a:p>
        </p:txBody>
      </p:sp>
      <p:pic>
        <p:nvPicPr>
          <p:cNvPr id="6" name="Picture 5">
            <a:extLst>
              <a:ext uri="{FF2B5EF4-FFF2-40B4-BE49-F238E27FC236}">
                <a16:creationId xmlns:a16="http://schemas.microsoft.com/office/drawing/2014/main" id="{9B906705-8CF0-45B1-9BC2-C356D73484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81200" y="1782563"/>
            <a:ext cx="5301512" cy="2944031"/>
          </a:xfrm>
          <a:prstGeom prst="rect">
            <a:avLst/>
          </a:prstGeom>
        </p:spPr>
      </p:pic>
    </p:spTree>
    <p:extLst>
      <p:ext uri="{BB962C8B-B14F-4D97-AF65-F5344CB8AC3E}">
        <p14:creationId xmlns:p14="http://schemas.microsoft.com/office/powerpoint/2010/main" val="3087611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8614CA-5990-4D35-BC8B-C073E110A00C}"/>
              </a:ext>
            </a:extLst>
          </p:cNvPr>
          <p:cNvSpPr>
            <a:spLocks noGrp="1"/>
          </p:cNvSpPr>
          <p:nvPr>
            <p:ph type="body" idx="1"/>
          </p:nvPr>
        </p:nvSpPr>
        <p:spPr>
          <a:xfrm>
            <a:off x="468086" y="666750"/>
            <a:ext cx="8229601" cy="3982640"/>
          </a:xfrm>
        </p:spPr>
        <p:txBody>
          <a:bodyPr/>
          <a:lstStyle/>
          <a:p>
            <a:r>
              <a:rPr lang="en-US" sz="1600" dirty="0"/>
              <a:t>While the camera has a few month of schedule float to its need date, a few potential mitigations have been identified should significant delays be experienced on the camera. </a:t>
            </a:r>
          </a:p>
          <a:p>
            <a:r>
              <a:rPr lang="en-US" sz="1600" dirty="0"/>
              <a:t>These would have to be taken in concurrence with the broader project and the agencies and are not proposed at this time</a:t>
            </a:r>
          </a:p>
        </p:txBody>
      </p:sp>
      <p:sp>
        <p:nvSpPr>
          <p:cNvPr id="3" name="Title 2">
            <a:extLst>
              <a:ext uri="{FF2B5EF4-FFF2-40B4-BE49-F238E27FC236}">
                <a16:creationId xmlns:a16="http://schemas.microsoft.com/office/drawing/2014/main" id="{9651A120-1D5D-495F-9C99-EB5491DBD9DA}"/>
              </a:ext>
            </a:extLst>
          </p:cNvPr>
          <p:cNvSpPr>
            <a:spLocks noGrp="1"/>
          </p:cNvSpPr>
          <p:nvPr>
            <p:ph type="title"/>
          </p:nvPr>
        </p:nvSpPr>
        <p:spPr/>
        <p:txBody>
          <a:bodyPr/>
          <a:lstStyle/>
          <a:p>
            <a:r>
              <a:rPr lang="en-US" dirty="0"/>
              <a:t>Camera Schedule Mitigations</a:t>
            </a:r>
          </a:p>
        </p:txBody>
      </p:sp>
      <p:graphicFrame>
        <p:nvGraphicFramePr>
          <p:cNvPr id="4" name="Table 3">
            <a:extLst>
              <a:ext uri="{FF2B5EF4-FFF2-40B4-BE49-F238E27FC236}">
                <a16:creationId xmlns:a16="http://schemas.microsoft.com/office/drawing/2014/main" id="{5B1316E4-96A0-46AA-ABD8-06C44625DF32}"/>
              </a:ext>
            </a:extLst>
          </p:cNvPr>
          <p:cNvGraphicFramePr>
            <a:graphicFrameLocks noGrp="1"/>
          </p:cNvGraphicFramePr>
          <p:nvPr>
            <p:extLst>
              <p:ext uri="{D42A27DB-BD31-4B8C-83A1-F6EECF244321}">
                <p14:modId xmlns:p14="http://schemas.microsoft.com/office/powerpoint/2010/main" val="2128149281"/>
              </p:ext>
            </p:extLst>
          </p:nvPr>
        </p:nvGraphicFramePr>
        <p:xfrm>
          <a:off x="446313" y="1809750"/>
          <a:ext cx="8459788" cy="2982754"/>
        </p:xfrm>
        <a:graphic>
          <a:graphicData uri="http://schemas.openxmlformats.org/drawingml/2006/table">
            <a:tbl>
              <a:tblPr firstRow="1" bandRow="1">
                <a:tableStyleId>{5C22544A-7EE6-4342-B048-85BDC9FD1C3A}</a:tableStyleId>
              </a:tblPr>
              <a:tblGrid>
                <a:gridCol w="1824549">
                  <a:extLst>
                    <a:ext uri="{9D8B030D-6E8A-4147-A177-3AD203B41FA5}">
                      <a16:colId xmlns:a16="http://schemas.microsoft.com/office/drawing/2014/main" val="3954373528"/>
                    </a:ext>
                  </a:extLst>
                </a:gridCol>
                <a:gridCol w="1833051">
                  <a:extLst>
                    <a:ext uri="{9D8B030D-6E8A-4147-A177-3AD203B41FA5}">
                      <a16:colId xmlns:a16="http://schemas.microsoft.com/office/drawing/2014/main" val="2808990151"/>
                    </a:ext>
                  </a:extLst>
                </a:gridCol>
                <a:gridCol w="1447800">
                  <a:extLst>
                    <a:ext uri="{9D8B030D-6E8A-4147-A177-3AD203B41FA5}">
                      <a16:colId xmlns:a16="http://schemas.microsoft.com/office/drawing/2014/main" val="3987302676"/>
                    </a:ext>
                  </a:extLst>
                </a:gridCol>
                <a:gridCol w="1828800">
                  <a:extLst>
                    <a:ext uri="{9D8B030D-6E8A-4147-A177-3AD203B41FA5}">
                      <a16:colId xmlns:a16="http://schemas.microsoft.com/office/drawing/2014/main" val="2848509152"/>
                    </a:ext>
                  </a:extLst>
                </a:gridCol>
                <a:gridCol w="700515">
                  <a:extLst>
                    <a:ext uri="{9D8B030D-6E8A-4147-A177-3AD203B41FA5}">
                      <a16:colId xmlns:a16="http://schemas.microsoft.com/office/drawing/2014/main" val="1058394342"/>
                    </a:ext>
                  </a:extLst>
                </a:gridCol>
                <a:gridCol w="825073">
                  <a:extLst>
                    <a:ext uri="{9D8B030D-6E8A-4147-A177-3AD203B41FA5}">
                      <a16:colId xmlns:a16="http://schemas.microsoft.com/office/drawing/2014/main" val="2107199996"/>
                    </a:ext>
                  </a:extLst>
                </a:gridCol>
              </a:tblGrid>
              <a:tr h="201454">
                <a:tc>
                  <a:txBody>
                    <a:bodyPr/>
                    <a:lstStyle/>
                    <a:p>
                      <a:pPr algn="ctr" fontAlgn="ctr"/>
                      <a:r>
                        <a:rPr lang="en-US" sz="1100" b="1" i="0" u="none" strike="noStrike" dirty="0">
                          <a:solidFill>
                            <a:srgbClr val="FFFFFF"/>
                          </a:solidFill>
                          <a:effectLst/>
                          <a:latin typeface="Arial" panose="020B0604020202020204" pitchFamily="34" charset="0"/>
                        </a:rPr>
                        <a:t>Schedule Mitigation ordered by increasing impact</a:t>
                      </a:r>
                    </a:p>
                  </a:txBody>
                  <a:tcPr marL="7144" marR="7144" marT="7144" marB="34290" anchor="ctr"/>
                </a:tc>
                <a:tc>
                  <a:txBody>
                    <a:bodyPr/>
                    <a:lstStyle/>
                    <a:p>
                      <a:pPr algn="ctr" fontAlgn="ctr"/>
                      <a:r>
                        <a:rPr lang="en-US" sz="1100" b="1" i="0" u="none" strike="noStrike" dirty="0">
                          <a:solidFill>
                            <a:srgbClr val="FFFFFF"/>
                          </a:solidFill>
                          <a:effectLst/>
                          <a:latin typeface="Arial" panose="020B0604020202020204" pitchFamily="34" charset="0"/>
                        </a:rPr>
                        <a:t>Plan</a:t>
                      </a:r>
                    </a:p>
                  </a:txBody>
                  <a:tcPr marL="7144" marR="7144" marT="7144" marB="34290" anchor="ctr"/>
                </a:tc>
                <a:tc>
                  <a:txBody>
                    <a:bodyPr/>
                    <a:lstStyle/>
                    <a:p>
                      <a:pPr algn="ctr" fontAlgn="ctr"/>
                      <a:r>
                        <a:rPr lang="en-US" sz="1100" b="1" i="0" u="none" strike="noStrike" dirty="0">
                          <a:solidFill>
                            <a:srgbClr val="FFFFFF"/>
                          </a:solidFill>
                          <a:effectLst/>
                          <a:latin typeface="Arial" panose="020B0604020202020204" pitchFamily="34" charset="0"/>
                        </a:rPr>
                        <a:t>Risk</a:t>
                      </a:r>
                    </a:p>
                  </a:txBody>
                  <a:tcPr marL="7144" marR="7144" marT="7144" marB="34290" anchor="ctr"/>
                </a:tc>
                <a:tc>
                  <a:txBody>
                    <a:bodyPr/>
                    <a:lstStyle/>
                    <a:p>
                      <a:pPr algn="ctr" fontAlgn="ctr"/>
                      <a:r>
                        <a:rPr lang="en-US" sz="1100" b="1" i="0" u="none" strike="noStrike" dirty="0">
                          <a:solidFill>
                            <a:srgbClr val="FFFFFF"/>
                          </a:solidFill>
                          <a:effectLst/>
                          <a:latin typeface="Arial" panose="020B0604020202020204" pitchFamily="34" charset="0"/>
                        </a:rPr>
                        <a:t>Mitigation</a:t>
                      </a:r>
                    </a:p>
                  </a:txBody>
                  <a:tcPr marL="7144" marR="7144" marT="7144" marB="34290" anchor="ctr"/>
                </a:tc>
                <a:tc>
                  <a:txBody>
                    <a:bodyPr/>
                    <a:lstStyle/>
                    <a:p>
                      <a:pPr algn="ctr" fontAlgn="ctr"/>
                      <a:r>
                        <a:rPr lang="en-US" sz="1100" b="1" i="0" u="none" strike="noStrike" dirty="0">
                          <a:solidFill>
                            <a:srgbClr val="FFFFFF"/>
                          </a:solidFill>
                          <a:effectLst/>
                          <a:latin typeface="Arial" panose="020B0604020202020204" pitchFamily="34" charset="0"/>
                        </a:rPr>
                        <a:t>Schedule gain</a:t>
                      </a:r>
                    </a:p>
                  </a:txBody>
                  <a:tcPr marL="7144" marR="7144" marT="7144" marB="34290" anchor="ctr"/>
                </a:tc>
                <a:tc>
                  <a:txBody>
                    <a:bodyPr/>
                    <a:lstStyle/>
                    <a:p>
                      <a:pPr algn="ctr" fontAlgn="ctr"/>
                      <a:r>
                        <a:rPr lang="en-US" sz="1100" b="1" i="0" u="none" strike="noStrike" dirty="0">
                          <a:solidFill>
                            <a:srgbClr val="FFFFFF"/>
                          </a:solidFill>
                          <a:effectLst/>
                          <a:latin typeface="Arial" panose="020B0604020202020204" pitchFamily="34" charset="0"/>
                        </a:rPr>
                        <a:t>P6 Activity</a:t>
                      </a:r>
                    </a:p>
                  </a:txBody>
                  <a:tcPr marL="7144" marR="7144" marT="7144" marB="34290" anchor="ctr"/>
                </a:tc>
                <a:extLst>
                  <a:ext uri="{0D108BD9-81ED-4DB2-BD59-A6C34878D82A}">
                    <a16:rowId xmlns:a16="http://schemas.microsoft.com/office/drawing/2014/main" val="2488407309"/>
                  </a:ext>
                </a:extLst>
              </a:tr>
              <a:tr h="201454">
                <a:tc>
                  <a:txBody>
                    <a:bodyPr/>
                    <a:lstStyle/>
                    <a:p>
                      <a:pPr algn="l" fontAlgn="ctr"/>
                      <a:r>
                        <a:rPr lang="en-US" sz="1100" b="0" i="0" u="none" strike="noStrike" dirty="0">
                          <a:solidFill>
                            <a:srgbClr val="000000"/>
                          </a:solidFill>
                          <a:effectLst/>
                          <a:latin typeface="Arial" panose="020B0604020202020204" pitchFamily="34" charset="0"/>
                        </a:rPr>
                        <a:t>Forego Camera Verification Testing</a:t>
                      </a:r>
                    </a:p>
                  </a:txBody>
                  <a:tcPr marL="7144" marR="7144" marT="7144" marB="34290" anchor="ctr"/>
                </a:tc>
                <a:tc>
                  <a:txBody>
                    <a:bodyPr/>
                    <a:lstStyle/>
                    <a:p>
                      <a:pPr algn="l" fontAlgn="b"/>
                      <a:r>
                        <a:rPr lang="en-US" sz="1000" b="0" i="0" u="none" strike="noStrike" dirty="0">
                          <a:effectLst/>
                          <a:latin typeface="Microsoft Sans Serif" panose="020B0604020202020204" pitchFamily="34" charset="0"/>
                        </a:rPr>
                        <a:t>Accept Camera MIE deliverable using functional test and cryostat level verification testing for the KPPs. </a:t>
                      </a:r>
                    </a:p>
                  </a:txBody>
                  <a:tcPr marL="0" marR="0" marT="0" marB="0" anchor="ctr"/>
                </a:tc>
                <a:tc>
                  <a:txBody>
                    <a:bodyPr/>
                    <a:lstStyle/>
                    <a:p>
                      <a:pPr algn="l" fontAlgn="b"/>
                      <a:r>
                        <a:rPr lang="en-US" sz="1000" b="0" i="0" u="none" strike="noStrike" dirty="0">
                          <a:effectLst/>
                          <a:latin typeface="Microsoft Sans Serif" panose="020B0604020202020204" pitchFamily="34" charset="0"/>
                        </a:rPr>
                        <a:t>Risk that full performance are impacted by unknown full assembly issues</a:t>
                      </a:r>
                    </a:p>
                  </a:txBody>
                  <a:tcPr marL="0" marR="0" marT="0" marB="0" anchor="ctr"/>
                </a:tc>
                <a:tc>
                  <a:txBody>
                    <a:bodyPr/>
                    <a:lstStyle/>
                    <a:p>
                      <a:pPr algn="l" fontAlgn="b"/>
                      <a:r>
                        <a:rPr lang="en-US" sz="1000" b="0" i="0" u="none" strike="noStrike" dirty="0">
                          <a:effectLst/>
                          <a:latin typeface="Microsoft Sans Serif" panose="020B0604020202020204" pitchFamily="34" charset="0"/>
                        </a:rPr>
                        <a:t>Functional verification is still occurring prior to shipping.</a:t>
                      </a:r>
                    </a:p>
                    <a:p>
                      <a:pPr algn="l" fontAlgn="b"/>
                      <a:r>
                        <a:rPr lang="en-US" sz="1000" b="0" i="0" u="none" strike="noStrike" dirty="0">
                          <a:effectLst/>
                          <a:latin typeface="Microsoft Sans Serif" panose="020B0604020202020204" pitchFamily="34" charset="0"/>
                        </a:rPr>
                        <a:t>Re-verification planned already on the summit prior to integration on the telescope</a:t>
                      </a:r>
                    </a:p>
                  </a:txBody>
                  <a:tcPr marL="0" marR="0" marT="0" marB="0" anchor="ctr"/>
                </a:tc>
                <a:tc>
                  <a:txBody>
                    <a:bodyPr/>
                    <a:lstStyle/>
                    <a:p>
                      <a:pPr algn="l" fontAlgn="b"/>
                      <a:r>
                        <a:rPr lang="en-US" sz="1000" b="0" i="0" u="none" strike="noStrike" dirty="0">
                          <a:effectLst/>
                          <a:latin typeface="Microsoft Sans Serif" panose="020B0604020202020204" pitchFamily="34" charset="0"/>
                        </a:rPr>
                        <a:t>45 days</a:t>
                      </a:r>
                    </a:p>
                  </a:txBody>
                  <a:tcPr marL="0" marR="0" marT="0" marB="0" anchor="ctr"/>
                </a:tc>
                <a:tc>
                  <a:txBody>
                    <a:bodyPr/>
                    <a:lstStyle/>
                    <a:p>
                      <a:pPr algn="l" fontAlgn="b"/>
                      <a:r>
                        <a:rPr lang="en-US" sz="1000" b="0" i="0" u="none" strike="noStrike" dirty="0">
                          <a:effectLst/>
                          <a:latin typeface="Microsoft Sans Serif" panose="020B0604020202020204" pitchFamily="34" charset="0"/>
                        </a:rPr>
                        <a:t>ITC20150</a:t>
                      </a:r>
                    </a:p>
                  </a:txBody>
                  <a:tcPr marL="0" marR="0" marT="0" marB="0" anchor="ctr"/>
                </a:tc>
                <a:extLst>
                  <a:ext uri="{0D108BD9-81ED-4DB2-BD59-A6C34878D82A}">
                    <a16:rowId xmlns:a16="http://schemas.microsoft.com/office/drawing/2014/main" val="27682718"/>
                  </a:ext>
                </a:extLst>
              </a:tr>
              <a:tr h="0">
                <a:tc>
                  <a:txBody>
                    <a:bodyPr/>
                    <a:lstStyle/>
                    <a:p>
                      <a:pPr algn="l" fontAlgn="ctr"/>
                      <a:r>
                        <a:rPr lang="en-US" sz="1100" b="0" i="0" u="none" strike="noStrike" dirty="0">
                          <a:solidFill>
                            <a:srgbClr val="000000"/>
                          </a:solidFill>
                          <a:effectLst/>
                          <a:latin typeface="Arial" panose="020B0604020202020204" pitchFamily="34" charset="0"/>
                        </a:rPr>
                        <a:t>Forego Camera Functional Testing and Verification Testing</a:t>
                      </a:r>
                    </a:p>
                  </a:txBody>
                  <a:tcPr marL="7144" marR="7144" marT="7144" marB="34290" anchor="ctr"/>
                </a:tc>
                <a:tc>
                  <a:txBody>
                    <a:bodyPr/>
                    <a:lstStyle/>
                    <a:p>
                      <a:pPr algn="l" fontAlgn="b"/>
                      <a:r>
                        <a:rPr lang="en-US" sz="1000" b="0" i="0" u="none" strike="noStrike" dirty="0">
                          <a:effectLst/>
                          <a:latin typeface="Microsoft Sans Serif" panose="020B0604020202020204" pitchFamily="34" charset="0"/>
                        </a:rPr>
                        <a:t>Accept Camera MIE deliverable using sub-system acceptance data and cryostat level verification testing for the KPPs</a:t>
                      </a:r>
                    </a:p>
                  </a:txBody>
                  <a:tcPr marL="0" marR="0" marT="0" marB="0" anchor="ctr"/>
                </a:tc>
                <a:tc>
                  <a:txBody>
                    <a:bodyPr/>
                    <a:lstStyle/>
                    <a:p>
                      <a:pPr algn="l" fontAlgn="b"/>
                      <a:r>
                        <a:rPr lang="en-US" sz="1000" b="0" i="0" u="none" strike="noStrike" dirty="0">
                          <a:effectLst/>
                          <a:latin typeface="Microsoft Sans Serif" panose="020B0604020202020204" pitchFamily="34" charset="0"/>
                        </a:rPr>
                        <a:t>Risk that the camera does not operate when all together and integrated performance are impacted by unknown issues</a:t>
                      </a:r>
                    </a:p>
                  </a:txBody>
                  <a:tcPr marL="0" marR="0" marT="0" marB="0" anchor="ct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effectLst/>
                          <a:latin typeface="Microsoft Sans Serif" panose="020B0604020202020204" pitchFamily="34" charset="0"/>
                        </a:rPr>
                        <a:t>Functional testing and re-verification planned already on the summit prior to integration on the telescope</a:t>
                      </a:r>
                    </a:p>
                    <a:p>
                      <a:pPr algn="l" fontAlgn="b"/>
                      <a:endParaRPr lang="en-US" sz="1000" b="0" i="0" u="none" strike="noStrike" dirty="0">
                        <a:effectLst/>
                        <a:latin typeface="Microsoft Sans Serif" panose="020B0604020202020204" pitchFamily="34" charset="0"/>
                      </a:endParaRPr>
                    </a:p>
                  </a:txBody>
                  <a:tcPr marL="0" marR="0" marT="0" marB="0" anchor="ctr"/>
                </a:tc>
                <a:tc>
                  <a:txBody>
                    <a:bodyPr/>
                    <a:lstStyle/>
                    <a:p>
                      <a:pPr algn="l" fontAlgn="b"/>
                      <a:r>
                        <a:rPr lang="en-US" sz="1000" b="0" i="0" u="none" strike="noStrike" dirty="0">
                          <a:effectLst/>
                          <a:latin typeface="Microsoft Sans Serif" panose="020B0604020202020204" pitchFamily="34" charset="0"/>
                        </a:rPr>
                        <a:t>91 days</a:t>
                      </a:r>
                    </a:p>
                  </a:txBody>
                  <a:tcPr marL="0" marR="0" marT="0" marB="0" anchor="ctr"/>
                </a:tc>
                <a:tc>
                  <a:txBody>
                    <a:bodyPr/>
                    <a:lstStyle/>
                    <a:p>
                      <a:pPr algn="l" fontAlgn="b"/>
                      <a:r>
                        <a:rPr lang="en-US" sz="1000" b="0" i="0" u="none" strike="noStrike" dirty="0">
                          <a:effectLst/>
                          <a:latin typeface="Microsoft Sans Serif" panose="020B0604020202020204" pitchFamily="34" charset="0"/>
                        </a:rPr>
                        <a:t>ITC20125</a:t>
                      </a:r>
                    </a:p>
                    <a:p>
                      <a:pPr algn="l" fontAlgn="b"/>
                      <a:r>
                        <a:rPr lang="en-US" sz="1000" b="0" i="0" u="none" strike="noStrike" dirty="0">
                          <a:effectLst/>
                          <a:latin typeface="Microsoft Sans Serif" panose="020B0604020202020204" pitchFamily="34" charset="0"/>
                        </a:rPr>
                        <a:t>ITC20150</a:t>
                      </a:r>
                    </a:p>
                  </a:txBody>
                  <a:tcPr marL="0" marR="0" marT="0" marB="0" anchor="ctr"/>
                </a:tc>
                <a:extLst>
                  <a:ext uri="{0D108BD9-81ED-4DB2-BD59-A6C34878D82A}">
                    <a16:rowId xmlns:a16="http://schemas.microsoft.com/office/drawing/2014/main" val="2974932431"/>
                  </a:ext>
                </a:extLst>
              </a:tr>
              <a:tr h="201454">
                <a:tc>
                  <a:txBody>
                    <a:bodyPr/>
                    <a:lstStyle/>
                    <a:p>
                      <a:pPr algn="l" fontAlgn="ctr"/>
                      <a:r>
                        <a:rPr lang="en-US" sz="1100" b="0" i="0" u="none" strike="noStrike" dirty="0">
                          <a:solidFill>
                            <a:srgbClr val="000000"/>
                          </a:solidFill>
                          <a:effectLst/>
                          <a:latin typeface="Arial" panose="020B0604020202020204" pitchFamily="34" charset="0"/>
                        </a:rPr>
                        <a:t>Forego Assembling L1-L2 at SLAC, no further testing after camera and cryostat integration</a:t>
                      </a:r>
                    </a:p>
                  </a:txBody>
                  <a:tcPr marL="7144" marR="7144" marT="7144" marB="34290" anchor="ct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effectLst/>
                          <a:latin typeface="Microsoft Sans Serif" panose="020B0604020202020204" pitchFamily="34" charset="0"/>
                        </a:rPr>
                        <a:t>Accept Camera MIE deliverable using sub-system acceptance data and cryostat level verification testing for the KPPs</a:t>
                      </a:r>
                    </a:p>
                  </a:txBody>
                  <a:tcPr marL="0" marR="0" marT="0" marB="0" anchor="ctr"/>
                </a:tc>
                <a:tc>
                  <a:txBody>
                    <a:bodyPr/>
                    <a:lstStyle/>
                    <a:p>
                      <a:pPr algn="l" fontAlgn="b"/>
                      <a:r>
                        <a:rPr lang="en-US" sz="1000" b="0" i="0" u="none" strike="noStrike" dirty="0">
                          <a:effectLst/>
                          <a:latin typeface="Microsoft Sans Serif" panose="020B0604020202020204" pitchFamily="34" charset="0"/>
                        </a:rPr>
                        <a:t>Risk that L1-L2 integration cannot be done plus all risks above</a:t>
                      </a:r>
                    </a:p>
                  </a:txBody>
                  <a:tcPr marL="0" marR="0" marT="0" marB="0" anchor="ctr"/>
                </a:tc>
                <a:tc>
                  <a:txBody>
                    <a:bodyPr/>
                    <a:lstStyle/>
                    <a:p>
                      <a:pPr algn="l" fontAlgn="b"/>
                      <a:r>
                        <a:rPr lang="en-US" sz="1000" b="0" i="0" u="none" strike="noStrike" dirty="0">
                          <a:effectLst/>
                          <a:latin typeface="Microsoft Sans Serif" panose="020B0604020202020204" pitchFamily="34" charset="0"/>
                        </a:rPr>
                        <a:t>The baseline shipping plan is to dis-assemble L1-L2 from the camera prior o shipping. The commissioning plan is already in place to assemble and re-test</a:t>
                      </a:r>
                    </a:p>
                  </a:txBody>
                  <a:tcPr marL="0" marR="0" marT="0" marB="0" anchor="ctr"/>
                </a:tc>
                <a:tc>
                  <a:txBody>
                    <a:bodyPr/>
                    <a:lstStyle/>
                    <a:p>
                      <a:pPr algn="l" fontAlgn="b"/>
                      <a:r>
                        <a:rPr lang="en-US" sz="1000" b="0" i="0" u="none" strike="noStrike" dirty="0">
                          <a:effectLst/>
                          <a:latin typeface="Microsoft Sans Serif" panose="020B0604020202020204" pitchFamily="34" charset="0"/>
                        </a:rPr>
                        <a:t>131 days</a:t>
                      </a:r>
                    </a:p>
                  </a:txBody>
                  <a:tcPr marL="0" marR="0" marT="0" marB="0" anchor="ctr"/>
                </a:tc>
                <a:tc>
                  <a:txBody>
                    <a:bodyPr/>
                    <a:lstStyle/>
                    <a:p>
                      <a:pPr algn="l" fontAlgn="b"/>
                      <a:r>
                        <a:rPr lang="en-US" sz="1000" b="0" i="0" u="none" strike="noStrike" dirty="0">
                          <a:effectLst/>
                          <a:latin typeface="Microsoft Sans Serif" panose="020B0604020202020204" pitchFamily="34" charset="0"/>
                        </a:rPr>
                        <a:t>ITC20025</a:t>
                      </a:r>
                    </a:p>
                    <a:p>
                      <a:pPr algn="l" fontAlgn="b"/>
                      <a:r>
                        <a:rPr lang="en-US" sz="1000" b="0" i="0" u="none" strike="noStrike" dirty="0">
                          <a:effectLst/>
                          <a:latin typeface="Microsoft Sans Serif" panose="020B0604020202020204" pitchFamily="34" charset="0"/>
                        </a:rPr>
                        <a:t>ITC20050</a:t>
                      </a:r>
                    </a:p>
                    <a:p>
                      <a:pPr algn="l" fontAlgn="b"/>
                      <a:r>
                        <a:rPr lang="en-US" sz="1000" b="0" i="0" u="none" strike="noStrike" dirty="0">
                          <a:effectLst/>
                          <a:latin typeface="Microsoft Sans Serif" panose="020B0604020202020204" pitchFamily="34" charset="0"/>
                        </a:rPr>
                        <a:t>ITC20125</a:t>
                      </a:r>
                    </a:p>
                    <a:p>
                      <a:pPr algn="l" fontAlgn="b"/>
                      <a:r>
                        <a:rPr lang="en-US" sz="1000" b="0" i="0" u="none" strike="noStrike" dirty="0">
                          <a:effectLst/>
                          <a:latin typeface="Microsoft Sans Serif" panose="020B0604020202020204" pitchFamily="34" charset="0"/>
                        </a:rPr>
                        <a:t>ITC20150</a:t>
                      </a:r>
                    </a:p>
                    <a:p>
                      <a:pPr algn="l" fontAlgn="b"/>
                      <a:endParaRPr lang="en-US" sz="1000" b="0" i="0" u="none" strike="noStrike" dirty="0">
                        <a:effectLst/>
                        <a:latin typeface="Microsoft Sans Serif" panose="020B0604020202020204" pitchFamily="34" charset="0"/>
                      </a:endParaRPr>
                    </a:p>
                  </a:txBody>
                  <a:tcPr marL="0" marR="0" marT="0" marB="0" anchor="ctr"/>
                </a:tc>
                <a:extLst>
                  <a:ext uri="{0D108BD9-81ED-4DB2-BD59-A6C34878D82A}">
                    <a16:rowId xmlns:a16="http://schemas.microsoft.com/office/drawing/2014/main" val="3603263322"/>
                  </a:ext>
                </a:extLst>
              </a:tr>
            </a:tbl>
          </a:graphicData>
        </a:graphic>
      </p:graphicFrame>
    </p:spTree>
    <p:extLst>
      <p:ext uri="{BB962C8B-B14F-4D97-AF65-F5344CB8AC3E}">
        <p14:creationId xmlns:p14="http://schemas.microsoft.com/office/powerpoint/2010/main" val="4287401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0A6F-1055-4162-BBED-925D2596E9F6}"/>
              </a:ext>
            </a:extLst>
          </p:cNvPr>
          <p:cNvSpPr>
            <a:spLocks noGrp="1"/>
          </p:cNvSpPr>
          <p:nvPr>
            <p:ph type="title"/>
          </p:nvPr>
        </p:nvSpPr>
        <p:spPr>
          <a:xfrm>
            <a:off x="1295400" y="107157"/>
            <a:ext cx="5943599" cy="417910"/>
          </a:xfrm>
        </p:spPr>
        <p:txBody>
          <a:bodyPr/>
          <a:lstStyle/>
          <a:p>
            <a:r>
              <a:rPr lang="en-US" dirty="0"/>
              <a:t>Camera project has actively conducted EACs</a:t>
            </a:r>
          </a:p>
        </p:txBody>
      </p:sp>
      <p:sp>
        <p:nvSpPr>
          <p:cNvPr id="3" name="Text Placeholder 2">
            <a:extLst>
              <a:ext uri="{FF2B5EF4-FFF2-40B4-BE49-F238E27FC236}">
                <a16:creationId xmlns:a16="http://schemas.microsoft.com/office/drawing/2014/main" id="{49AD205F-5235-4E70-94AF-DD872582BEF2}"/>
              </a:ext>
            </a:extLst>
          </p:cNvPr>
          <p:cNvSpPr>
            <a:spLocks noGrp="1"/>
          </p:cNvSpPr>
          <p:nvPr>
            <p:ph type="body" idx="1"/>
          </p:nvPr>
        </p:nvSpPr>
        <p:spPr>
          <a:xfrm>
            <a:off x="914400" y="647766"/>
            <a:ext cx="7924800" cy="1295335"/>
          </a:xfrm>
        </p:spPr>
        <p:txBody>
          <a:bodyPr/>
          <a:lstStyle/>
          <a:p>
            <a:r>
              <a:rPr lang="en-US" sz="1200" dirty="0"/>
              <a:t>Comprehensive EAC conducted across all control accounts at the beginning of FY17, FY18 and FY19</a:t>
            </a:r>
          </a:p>
          <a:p>
            <a:r>
              <a:rPr lang="en-US" sz="1200" dirty="0"/>
              <a:t>Each month, Control Accounts are required to review their EAC if:</a:t>
            </a:r>
          </a:p>
          <a:p>
            <a:pPr lvl="1"/>
            <a:r>
              <a:rPr lang="en-US" sz="1200" dirty="0"/>
              <a:t>Actuals are greater than EAC</a:t>
            </a:r>
          </a:p>
          <a:p>
            <a:pPr lvl="1"/>
            <a:r>
              <a:rPr lang="en-US" sz="1200" dirty="0"/>
              <a:t>Performance-based forecast EAC is greater than formal EAC by more than $75K in either labor or M&amp;S category</a:t>
            </a:r>
          </a:p>
          <a:p>
            <a:r>
              <a:rPr lang="en-US" sz="1200" dirty="0"/>
              <a:t>Comprehensive FY20 EAC is planned for October 2019 on remaining control accounts (mostly I&amp;T at that time)</a:t>
            </a:r>
          </a:p>
        </p:txBody>
      </p:sp>
      <p:graphicFrame>
        <p:nvGraphicFramePr>
          <p:cNvPr id="4" name="Table 3">
            <a:extLst>
              <a:ext uri="{FF2B5EF4-FFF2-40B4-BE49-F238E27FC236}">
                <a16:creationId xmlns:a16="http://schemas.microsoft.com/office/drawing/2014/main" id="{3F7FF637-B2A2-4C7E-8DE4-9980ECF3574F}"/>
              </a:ext>
            </a:extLst>
          </p:cNvPr>
          <p:cNvGraphicFramePr>
            <a:graphicFrameLocks noGrp="1"/>
          </p:cNvGraphicFramePr>
          <p:nvPr>
            <p:extLst>
              <p:ext uri="{D42A27DB-BD31-4B8C-83A1-F6EECF244321}">
                <p14:modId xmlns:p14="http://schemas.microsoft.com/office/powerpoint/2010/main" val="1233247042"/>
              </p:ext>
            </p:extLst>
          </p:nvPr>
        </p:nvGraphicFramePr>
        <p:xfrm>
          <a:off x="1500715" y="1885950"/>
          <a:ext cx="6050492" cy="2862266"/>
        </p:xfrm>
        <a:graphic>
          <a:graphicData uri="http://schemas.openxmlformats.org/drawingml/2006/table">
            <a:tbl>
              <a:tblPr firstRow="1" bandRow="1">
                <a:tableStyleId>{5C22544A-7EE6-4342-B048-85BDC9FD1C3A}</a:tableStyleId>
              </a:tblPr>
              <a:tblGrid>
                <a:gridCol w="2327537">
                  <a:extLst>
                    <a:ext uri="{9D8B030D-6E8A-4147-A177-3AD203B41FA5}">
                      <a16:colId xmlns:a16="http://schemas.microsoft.com/office/drawing/2014/main" val="3954373528"/>
                    </a:ext>
                  </a:extLst>
                </a:gridCol>
                <a:gridCol w="744591">
                  <a:extLst>
                    <a:ext uri="{9D8B030D-6E8A-4147-A177-3AD203B41FA5}">
                      <a16:colId xmlns:a16="http://schemas.microsoft.com/office/drawing/2014/main" val="3987302676"/>
                    </a:ext>
                  </a:extLst>
                </a:gridCol>
                <a:gridCol w="744591">
                  <a:extLst>
                    <a:ext uri="{9D8B030D-6E8A-4147-A177-3AD203B41FA5}">
                      <a16:colId xmlns:a16="http://schemas.microsoft.com/office/drawing/2014/main" val="1058394342"/>
                    </a:ext>
                  </a:extLst>
                </a:gridCol>
                <a:gridCol w="744591">
                  <a:extLst>
                    <a:ext uri="{9D8B030D-6E8A-4147-A177-3AD203B41FA5}">
                      <a16:colId xmlns:a16="http://schemas.microsoft.com/office/drawing/2014/main" val="3631667381"/>
                    </a:ext>
                  </a:extLst>
                </a:gridCol>
                <a:gridCol w="744591">
                  <a:extLst>
                    <a:ext uri="{9D8B030D-6E8A-4147-A177-3AD203B41FA5}">
                      <a16:colId xmlns:a16="http://schemas.microsoft.com/office/drawing/2014/main" val="3883845343"/>
                    </a:ext>
                  </a:extLst>
                </a:gridCol>
                <a:gridCol w="744591">
                  <a:extLst>
                    <a:ext uri="{9D8B030D-6E8A-4147-A177-3AD203B41FA5}">
                      <a16:colId xmlns:a16="http://schemas.microsoft.com/office/drawing/2014/main" val="714402531"/>
                    </a:ext>
                  </a:extLst>
                </a:gridCol>
              </a:tblGrid>
              <a:tr h="183356">
                <a:tc>
                  <a:txBody>
                    <a:bodyPr/>
                    <a:lstStyle/>
                    <a:p>
                      <a:pPr algn="ctr" fontAlgn="ctr"/>
                      <a:r>
                        <a:rPr lang="en-US" sz="900" b="1" i="0" u="none" strike="noStrike" dirty="0">
                          <a:solidFill>
                            <a:srgbClr val="FFFFFF"/>
                          </a:solidFill>
                          <a:effectLst/>
                          <a:latin typeface="Arial" panose="020B0604020202020204" pitchFamily="34" charset="0"/>
                        </a:rPr>
                        <a:t>WBS (L2,L3)</a:t>
                      </a:r>
                    </a:p>
                  </a:txBody>
                  <a:tcPr marL="7144" marR="7144" marT="7144" marB="34290" anchor="ctr"/>
                </a:tc>
                <a:tc>
                  <a:txBody>
                    <a:bodyPr/>
                    <a:lstStyle/>
                    <a:p>
                      <a:pPr algn="ctr" fontAlgn="ctr"/>
                      <a:r>
                        <a:rPr lang="en-US" sz="900" b="1" i="0" u="none" strike="noStrike" dirty="0">
                          <a:solidFill>
                            <a:srgbClr val="FFFFFF"/>
                          </a:solidFill>
                          <a:effectLst/>
                          <a:latin typeface="Arial" panose="020B0604020202020204" pitchFamily="34" charset="0"/>
                        </a:rPr>
                        <a:t>BAC</a:t>
                      </a:r>
                    </a:p>
                  </a:txBody>
                  <a:tcPr marL="7144" marR="7144" marT="7144" marB="34290" anchor="ctr"/>
                </a:tc>
                <a:tc>
                  <a:txBody>
                    <a:bodyPr/>
                    <a:lstStyle/>
                    <a:p>
                      <a:pPr algn="ctr" fontAlgn="ctr"/>
                      <a:r>
                        <a:rPr lang="en-US" sz="900" b="1" i="0" u="none" strike="noStrike">
                          <a:solidFill>
                            <a:srgbClr val="FFFFFF"/>
                          </a:solidFill>
                          <a:effectLst/>
                          <a:latin typeface="Arial" panose="020B0604020202020204" pitchFamily="34" charset="0"/>
                        </a:rPr>
                        <a:t>EAC</a:t>
                      </a:r>
                    </a:p>
                  </a:txBody>
                  <a:tcPr marL="7144" marR="7144" marT="7144" marB="34290" anchor="ctr"/>
                </a:tc>
                <a:tc>
                  <a:txBody>
                    <a:bodyPr/>
                    <a:lstStyle/>
                    <a:p>
                      <a:pPr algn="ctr" fontAlgn="ctr"/>
                      <a:r>
                        <a:rPr lang="en-US" sz="900" b="1" i="0" u="none" strike="noStrike" dirty="0">
                          <a:solidFill>
                            <a:srgbClr val="FFFFFF"/>
                          </a:solidFill>
                          <a:effectLst/>
                          <a:latin typeface="Arial" panose="020B0604020202020204" pitchFamily="34" charset="0"/>
                        </a:rPr>
                        <a:t>VAC</a:t>
                      </a:r>
                    </a:p>
                  </a:txBody>
                  <a:tcPr marL="7144" marR="7144" marT="7144" marB="34290" anchor="ctr"/>
                </a:tc>
                <a:tc>
                  <a:txBody>
                    <a:bodyPr/>
                    <a:lstStyle/>
                    <a:p>
                      <a:pPr algn="ctr" fontAlgn="ctr"/>
                      <a:r>
                        <a:rPr lang="en-US" sz="900" b="1" i="0" u="none" strike="noStrike" dirty="0">
                          <a:solidFill>
                            <a:srgbClr val="FFFFFF"/>
                          </a:solidFill>
                          <a:effectLst/>
                          <a:latin typeface="Arial" panose="020B0604020202020204" pitchFamily="34" charset="0"/>
                        </a:rPr>
                        <a:t>CV</a:t>
                      </a:r>
                    </a:p>
                  </a:txBody>
                  <a:tcPr marL="7144" marR="7144" marT="7144" marB="34290" anchor="ctr"/>
                </a:tc>
                <a:tc>
                  <a:txBody>
                    <a:bodyPr/>
                    <a:lstStyle/>
                    <a:p>
                      <a:pPr algn="ctr" fontAlgn="ctr"/>
                      <a:r>
                        <a:rPr lang="en-US" sz="900" b="1" i="0" u="none" strike="noStrike">
                          <a:solidFill>
                            <a:srgbClr val="FFFFFF"/>
                          </a:solidFill>
                          <a:effectLst/>
                          <a:latin typeface="Arial" panose="020B0604020202020204" pitchFamily="34" charset="0"/>
                        </a:rPr>
                        <a:t>% Comp</a:t>
                      </a:r>
                    </a:p>
                  </a:txBody>
                  <a:tcPr marL="7144" marR="7144" marT="7144" marB="34290" anchor="ctr"/>
                </a:tc>
                <a:extLst>
                  <a:ext uri="{0D108BD9-81ED-4DB2-BD59-A6C34878D82A}">
                    <a16:rowId xmlns:a16="http://schemas.microsoft.com/office/drawing/2014/main" val="2488407309"/>
                  </a:ext>
                </a:extLst>
              </a:tr>
              <a:tr h="133350">
                <a:tc>
                  <a:txBody>
                    <a:bodyPr/>
                    <a:lstStyle/>
                    <a:p>
                      <a:pPr algn="l" fontAlgn="ctr"/>
                      <a:r>
                        <a:rPr lang="en-US" sz="900" b="0" i="0" u="none" strike="noStrike" dirty="0">
                          <a:solidFill>
                            <a:srgbClr val="000000"/>
                          </a:solidFill>
                          <a:effectLst/>
                          <a:latin typeface="Arial" panose="020B0604020202020204" pitchFamily="34" charset="0"/>
                        </a:rPr>
                        <a:t>3.01 Management</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$15,225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$14,750 </a:t>
                      </a:r>
                    </a:p>
                  </a:txBody>
                  <a:tcPr marL="0" marR="0" marT="0" marB="0" anchor="ctr"/>
                </a:tc>
                <a:tc>
                  <a:txBody>
                    <a:bodyPr/>
                    <a:lstStyle/>
                    <a:p>
                      <a:pPr algn="r" fontAlgn="b"/>
                      <a:r>
                        <a:rPr lang="en-US" sz="1000" b="0" i="0" u="none" strike="noStrike" dirty="0">
                          <a:effectLst/>
                          <a:latin typeface="Microsoft Sans Serif" panose="020B0604020202020204" pitchFamily="34" charset="0"/>
                        </a:rPr>
                        <a:t> $475 </a:t>
                      </a:r>
                    </a:p>
                  </a:txBody>
                  <a:tcPr marL="0" marR="0" marT="0" marB="0" anchor="ctr"/>
                </a:tc>
                <a:tc>
                  <a:txBody>
                    <a:bodyPr/>
                    <a:lstStyle/>
                    <a:p>
                      <a:pPr algn="r" fontAlgn="b"/>
                      <a:r>
                        <a:rPr lang="en-US" sz="1000" b="0" i="0" u="none" strike="noStrike" dirty="0">
                          <a:effectLst/>
                          <a:latin typeface="Microsoft Sans Serif" panose="020B0604020202020204" pitchFamily="34" charset="0"/>
                        </a:rPr>
                        <a:t> $636 </a:t>
                      </a:r>
                    </a:p>
                  </a:txBody>
                  <a:tcPr marL="0" marR="0" marT="0" marB="0" anchor="ctr"/>
                </a:tc>
                <a:tc>
                  <a:txBody>
                    <a:bodyPr/>
                    <a:lstStyle/>
                    <a:p>
                      <a:pPr algn="r" fontAlgn="ctr"/>
                      <a:r>
                        <a:rPr lang="en-US" sz="1100" b="0" i="0" u="none" strike="noStrike">
                          <a:solidFill>
                            <a:srgbClr val="000000"/>
                          </a:solidFill>
                          <a:effectLst/>
                          <a:latin typeface="Calibri" panose="020F0502020204030204" pitchFamily="34" charset="0"/>
                        </a:rPr>
                        <a:t>90%</a:t>
                      </a:r>
                    </a:p>
                  </a:txBody>
                  <a:tcPr marL="9525" marR="9525" marT="9525" marB="0" anchor="ctr"/>
                </a:tc>
                <a:extLst>
                  <a:ext uri="{0D108BD9-81ED-4DB2-BD59-A6C34878D82A}">
                    <a16:rowId xmlns:a16="http://schemas.microsoft.com/office/drawing/2014/main" val="27682718"/>
                  </a:ext>
                </a:extLst>
              </a:tr>
              <a:tr h="133350">
                <a:tc>
                  <a:txBody>
                    <a:bodyPr/>
                    <a:lstStyle/>
                    <a:p>
                      <a:pPr algn="l" fontAlgn="ctr"/>
                      <a:r>
                        <a:rPr lang="en-US" sz="900" b="0" i="0" u="none" strike="noStrike">
                          <a:solidFill>
                            <a:srgbClr val="000000"/>
                          </a:solidFill>
                          <a:effectLst/>
                          <a:latin typeface="Arial" panose="020B0604020202020204" pitchFamily="34" charset="0"/>
                        </a:rPr>
                        <a:t>3.02 Systems Integration</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$9,308 </a:t>
                      </a:r>
                    </a:p>
                  </a:txBody>
                  <a:tcPr marL="0" marR="0" marT="0" marB="0" anchor="ctr"/>
                </a:tc>
                <a:tc>
                  <a:txBody>
                    <a:bodyPr/>
                    <a:lstStyle/>
                    <a:p>
                      <a:pPr algn="r" fontAlgn="b"/>
                      <a:r>
                        <a:rPr lang="en-US" sz="1000" b="0" i="0" u="none" strike="noStrike" dirty="0">
                          <a:effectLst/>
                          <a:latin typeface="Microsoft Sans Serif" panose="020B0604020202020204" pitchFamily="34" charset="0"/>
                        </a:rPr>
                        <a:t> $9,026 </a:t>
                      </a:r>
                    </a:p>
                  </a:txBody>
                  <a:tcPr marL="0" marR="0" marT="0" marB="0" anchor="ctr"/>
                </a:tc>
                <a:tc>
                  <a:txBody>
                    <a:bodyPr/>
                    <a:lstStyle/>
                    <a:p>
                      <a:pPr algn="r" fontAlgn="b"/>
                      <a:r>
                        <a:rPr lang="en-US" sz="1000" b="0" i="0" u="none" strike="noStrike" dirty="0">
                          <a:effectLst/>
                          <a:latin typeface="Microsoft Sans Serif" panose="020B0604020202020204" pitchFamily="34" charset="0"/>
                        </a:rPr>
                        <a:t> $281 </a:t>
                      </a:r>
                    </a:p>
                  </a:txBody>
                  <a:tcPr marL="0" marR="0" marT="0" marB="0" anchor="ctr"/>
                </a:tc>
                <a:tc>
                  <a:txBody>
                    <a:bodyPr/>
                    <a:lstStyle/>
                    <a:p>
                      <a:pPr algn="r" fontAlgn="b"/>
                      <a:r>
                        <a:rPr lang="en-US" sz="1000" b="0" i="0" u="none" strike="noStrike" dirty="0">
                          <a:effectLst/>
                          <a:latin typeface="Microsoft Sans Serif" panose="020B0604020202020204" pitchFamily="34" charset="0"/>
                        </a:rPr>
                        <a:t> $316 </a:t>
                      </a:r>
                    </a:p>
                  </a:txBody>
                  <a:tcPr marL="0" marR="0" marT="0" marB="0" anchor="ctr"/>
                </a:tc>
                <a:tc>
                  <a:txBody>
                    <a:bodyPr/>
                    <a:lstStyle/>
                    <a:p>
                      <a:pPr algn="r" fontAlgn="ctr"/>
                      <a:r>
                        <a:rPr lang="en-US" sz="1100" b="0" i="0" u="none" strike="noStrike">
                          <a:solidFill>
                            <a:srgbClr val="000000"/>
                          </a:solidFill>
                          <a:effectLst/>
                          <a:latin typeface="Calibri" panose="020F0502020204030204" pitchFamily="34" charset="0"/>
                        </a:rPr>
                        <a:t>91%</a:t>
                      </a:r>
                    </a:p>
                  </a:txBody>
                  <a:tcPr marL="9525" marR="9525" marT="9525" marB="0" anchor="ctr"/>
                </a:tc>
                <a:extLst>
                  <a:ext uri="{0D108BD9-81ED-4DB2-BD59-A6C34878D82A}">
                    <a16:rowId xmlns:a16="http://schemas.microsoft.com/office/drawing/2014/main" val="2974932431"/>
                  </a:ext>
                </a:extLst>
              </a:tr>
              <a:tr h="133350">
                <a:tc>
                  <a:txBody>
                    <a:bodyPr/>
                    <a:lstStyle/>
                    <a:p>
                      <a:pPr algn="l" fontAlgn="ctr"/>
                      <a:r>
                        <a:rPr lang="en-US" sz="900" b="0" i="0" u="none" strike="noStrike">
                          <a:solidFill>
                            <a:srgbClr val="000000"/>
                          </a:solidFill>
                          <a:effectLst/>
                          <a:latin typeface="Arial" panose="020B0604020202020204" pitchFamily="34" charset="0"/>
                        </a:rPr>
                        <a:t>3.03 Science Sensors</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$34,011 </a:t>
                      </a:r>
                    </a:p>
                  </a:txBody>
                  <a:tcPr marL="0" marR="0" marT="0" marB="0" anchor="ctr"/>
                </a:tc>
                <a:tc>
                  <a:txBody>
                    <a:bodyPr/>
                    <a:lstStyle/>
                    <a:p>
                      <a:pPr algn="r" fontAlgn="b"/>
                      <a:r>
                        <a:rPr lang="en-US" sz="1000" b="0" i="0" u="none" strike="noStrike" dirty="0">
                          <a:effectLst/>
                          <a:latin typeface="Microsoft Sans Serif" panose="020B0604020202020204" pitchFamily="34" charset="0"/>
                        </a:rPr>
                        <a:t> $33,788 </a:t>
                      </a:r>
                    </a:p>
                  </a:txBody>
                  <a:tcPr marL="0" marR="0" marT="0" marB="0" anchor="ctr"/>
                </a:tc>
                <a:tc>
                  <a:txBody>
                    <a:bodyPr/>
                    <a:lstStyle/>
                    <a:p>
                      <a:pPr algn="r" fontAlgn="b"/>
                      <a:r>
                        <a:rPr lang="en-US" sz="1000" b="0" i="0" u="none" strike="noStrike" dirty="0">
                          <a:effectLst/>
                          <a:latin typeface="Microsoft Sans Serif" panose="020B0604020202020204" pitchFamily="34" charset="0"/>
                        </a:rPr>
                        <a:t> $223 </a:t>
                      </a:r>
                    </a:p>
                  </a:txBody>
                  <a:tcPr marL="0" marR="0" marT="0" marB="0" anchor="ctr"/>
                </a:tc>
                <a:tc>
                  <a:txBody>
                    <a:bodyPr/>
                    <a:lstStyle/>
                    <a:p>
                      <a:pPr algn="r" fontAlgn="b"/>
                      <a:r>
                        <a:rPr lang="en-US" sz="1000" b="0" i="0" u="none" strike="noStrike" dirty="0">
                          <a:effectLst/>
                          <a:latin typeface="Microsoft Sans Serif" panose="020B0604020202020204" pitchFamily="34" charset="0"/>
                        </a:rPr>
                        <a:t> $231 </a:t>
                      </a:r>
                    </a:p>
                  </a:txBody>
                  <a:tcPr marL="0" marR="0" marT="0" marB="0" anchor="ctr"/>
                </a:tc>
                <a:tc>
                  <a:txBody>
                    <a:bodyPr/>
                    <a:lstStyle/>
                    <a:p>
                      <a:pPr algn="r" fontAlgn="ctr"/>
                      <a:r>
                        <a:rPr lang="en-US" sz="1100" b="0" i="0" u="none" strike="noStrike">
                          <a:solidFill>
                            <a:srgbClr val="000000"/>
                          </a:solidFill>
                          <a:effectLst/>
                          <a:latin typeface="Calibri" panose="020F0502020204030204" pitchFamily="34" charset="0"/>
                        </a:rPr>
                        <a:t>100%</a:t>
                      </a:r>
                    </a:p>
                  </a:txBody>
                  <a:tcPr marL="9525" marR="9525" marT="9525" marB="0" anchor="ctr"/>
                </a:tc>
                <a:extLst>
                  <a:ext uri="{0D108BD9-81ED-4DB2-BD59-A6C34878D82A}">
                    <a16:rowId xmlns:a16="http://schemas.microsoft.com/office/drawing/2014/main" val="3603263322"/>
                  </a:ext>
                </a:extLst>
              </a:tr>
              <a:tr h="133350">
                <a:tc>
                  <a:txBody>
                    <a:bodyPr/>
                    <a:lstStyle/>
                    <a:p>
                      <a:pPr algn="l" fontAlgn="ctr"/>
                      <a:r>
                        <a:rPr lang="en-US" sz="900" b="0" i="0" u="none" strike="noStrike">
                          <a:solidFill>
                            <a:srgbClr val="000000"/>
                          </a:solidFill>
                          <a:effectLst/>
                          <a:latin typeface="Arial" panose="020B0604020202020204" pitchFamily="34" charset="0"/>
                        </a:rPr>
                        <a:t>3.04.01 Science Raft Systems</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$17,507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$17,495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$12 </a:t>
                      </a:r>
                    </a:p>
                  </a:txBody>
                  <a:tcPr marL="0" marR="0" marT="0" marB="0" anchor="ctr"/>
                </a:tc>
                <a:tc>
                  <a:txBody>
                    <a:bodyPr/>
                    <a:lstStyle/>
                    <a:p>
                      <a:pPr algn="r" fontAlgn="b"/>
                      <a:r>
                        <a:rPr lang="en-US" sz="1000" b="0" i="0" u="none" strike="noStrike" dirty="0">
                          <a:effectLst/>
                          <a:latin typeface="Microsoft Sans Serif" panose="020B0604020202020204" pitchFamily="34" charset="0"/>
                        </a:rPr>
                        <a:t> $389 </a:t>
                      </a:r>
                    </a:p>
                  </a:txBody>
                  <a:tcPr marL="0" marR="0" marT="0" marB="0" anchor="ctr"/>
                </a:tc>
                <a:tc>
                  <a:txBody>
                    <a:bodyPr/>
                    <a:lstStyle/>
                    <a:p>
                      <a:pPr algn="r" fontAlgn="ctr"/>
                      <a:r>
                        <a:rPr lang="en-US" sz="1100" b="0" i="0" u="none" strike="noStrike">
                          <a:solidFill>
                            <a:srgbClr val="000000"/>
                          </a:solidFill>
                          <a:effectLst/>
                          <a:latin typeface="Calibri" panose="020F0502020204030204" pitchFamily="34" charset="0"/>
                        </a:rPr>
                        <a:t>99%</a:t>
                      </a:r>
                    </a:p>
                  </a:txBody>
                  <a:tcPr marL="9525" marR="9525" marT="9525" marB="0" anchor="ctr"/>
                </a:tc>
                <a:extLst>
                  <a:ext uri="{0D108BD9-81ED-4DB2-BD59-A6C34878D82A}">
                    <a16:rowId xmlns:a16="http://schemas.microsoft.com/office/drawing/2014/main" val="3410458589"/>
                  </a:ext>
                </a:extLst>
              </a:tr>
              <a:tr h="133350">
                <a:tc>
                  <a:txBody>
                    <a:bodyPr/>
                    <a:lstStyle/>
                    <a:p>
                      <a:pPr algn="l" fontAlgn="ctr"/>
                      <a:r>
                        <a:rPr lang="en-US" sz="900" b="0" i="0" u="none" strike="noStrike">
                          <a:solidFill>
                            <a:srgbClr val="000000"/>
                          </a:solidFill>
                          <a:effectLst/>
                          <a:latin typeface="Arial" panose="020B0604020202020204" pitchFamily="34" charset="0"/>
                        </a:rPr>
                        <a:t>3.04.02 Corner Raft Systems</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$7,064 </a:t>
                      </a:r>
                    </a:p>
                  </a:txBody>
                  <a:tcPr marL="0" marR="0" marT="0" marB="0" anchor="ctr"/>
                </a:tc>
                <a:tc>
                  <a:txBody>
                    <a:bodyPr/>
                    <a:lstStyle/>
                    <a:p>
                      <a:pPr algn="r" fontAlgn="b"/>
                      <a:r>
                        <a:rPr lang="en-US" sz="1000" b="0" i="0" u="none" strike="noStrike" dirty="0">
                          <a:effectLst/>
                          <a:latin typeface="Microsoft Sans Serif" panose="020B0604020202020204" pitchFamily="34" charset="0"/>
                        </a:rPr>
                        <a:t> $6,948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$116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$128 </a:t>
                      </a:r>
                    </a:p>
                  </a:txBody>
                  <a:tcPr marL="0" marR="0" marT="0" marB="0" anchor="ctr"/>
                </a:tc>
                <a:tc>
                  <a:txBody>
                    <a:bodyPr/>
                    <a:lstStyle/>
                    <a:p>
                      <a:pPr algn="r" fontAlgn="ctr"/>
                      <a:r>
                        <a:rPr lang="en-US" sz="1100" b="0" i="0" u="none" strike="noStrike">
                          <a:solidFill>
                            <a:srgbClr val="000000"/>
                          </a:solidFill>
                          <a:effectLst/>
                          <a:latin typeface="Calibri" panose="020F0502020204030204" pitchFamily="34" charset="0"/>
                        </a:rPr>
                        <a:t>99%</a:t>
                      </a:r>
                    </a:p>
                  </a:txBody>
                  <a:tcPr marL="9525" marR="9525" marT="9525" marB="0" anchor="ctr"/>
                </a:tc>
                <a:extLst>
                  <a:ext uri="{0D108BD9-81ED-4DB2-BD59-A6C34878D82A}">
                    <a16:rowId xmlns:a16="http://schemas.microsoft.com/office/drawing/2014/main" val="487659122"/>
                  </a:ext>
                </a:extLst>
              </a:tr>
              <a:tr h="133350">
                <a:tc>
                  <a:txBody>
                    <a:bodyPr/>
                    <a:lstStyle/>
                    <a:p>
                      <a:pPr algn="l" fontAlgn="ctr"/>
                      <a:r>
                        <a:rPr lang="en-US" sz="900" b="0" i="0" u="none" strike="noStrike">
                          <a:solidFill>
                            <a:srgbClr val="000000"/>
                          </a:solidFill>
                          <a:effectLst/>
                          <a:latin typeface="Arial" panose="020B0604020202020204" pitchFamily="34" charset="0"/>
                        </a:rPr>
                        <a:t>3.05 Optics</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$28,094 </a:t>
                      </a:r>
                    </a:p>
                  </a:txBody>
                  <a:tcPr marL="0" marR="0" marT="0" marB="0" anchor="ctr"/>
                </a:tc>
                <a:tc>
                  <a:txBody>
                    <a:bodyPr/>
                    <a:lstStyle/>
                    <a:p>
                      <a:pPr algn="r" fontAlgn="b"/>
                      <a:r>
                        <a:rPr lang="en-US" sz="1000" b="0" i="0" u="none" strike="noStrike" dirty="0">
                          <a:effectLst/>
                          <a:latin typeface="Microsoft Sans Serif" panose="020B0604020202020204" pitchFamily="34" charset="0"/>
                        </a:rPr>
                        <a:t> $28,078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$16 </a:t>
                      </a:r>
                    </a:p>
                  </a:txBody>
                  <a:tcPr marL="0" marR="0" marT="0" marB="0" anchor="ctr"/>
                </a:tc>
                <a:tc>
                  <a:txBody>
                    <a:bodyPr/>
                    <a:lstStyle/>
                    <a:p>
                      <a:pPr algn="r" fontAlgn="b"/>
                      <a:r>
                        <a:rPr lang="en-US" sz="1000" b="0" i="0" u="none" strike="noStrike" dirty="0">
                          <a:effectLst/>
                          <a:latin typeface="Microsoft Sans Serif" panose="020B0604020202020204" pitchFamily="34" charset="0"/>
                        </a:rPr>
                        <a:t> $909 </a:t>
                      </a:r>
                    </a:p>
                  </a:txBody>
                  <a:tcPr marL="0" marR="0" marT="0" marB="0" anchor="ctr"/>
                </a:tc>
                <a:tc>
                  <a:txBody>
                    <a:bodyPr/>
                    <a:lstStyle/>
                    <a:p>
                      <a:pPr algn="r" fontAlgn="ctr"/>
                      <a:r>
                        <a:rPr lang="en-US" sz="1100" b="0" i="0" u="none" strike="noStrike">
                          <a:solidFill>
                            <a:srgbClr val="000000"/>
                          </a:solidFill>
                          <a:effectLst/>
                          <a:latin typeface="Calibri" panose="020F0502020204030204" pitchFamily="34" charset="0"/>
                        </a:rPr>
                        <a:t>87%</a:t>
                      </a:r>
                    </a:p>
                  </a:txBody>
                  <a:tcPr marL="9525" marR="9525" marT="9525" marB="0" anchor="ctr"/>
                </a:tc>
                <a:extLst>
                  <a:ext uri="{0D108BD9-81ED-4DB2-BD59-A6C34878D82A}">
                    <a16:rowId xmlns:a16="http://schemas.microsoft.com/office/drawing/2014/main" val="797054084"/>
                  </a:ext>
                </a:extLst>
              </a:tr>
              <a:tr h="133350">
                <a:tc>
                  <a:txBody>
                    <a:bodyPr/>
                    <a:lstStyle/>
                    <a:p>
                      <a:pPr algn="l" fontAlgn="ctr"/>
                      <a:r>
                        <a:rPr lang="en-US" sz="900" b="0" i="0" u="none" strike="noStrike" dirty="0">
                          <a:solidFill>
                            <a:srgbClr val="000000"/>
                          </a:solidFill>
                          <a:effectLst/>
                          <a:latin typeface="Arial" panose="020B0604020202020204" pitchFamily="34" charset="0"/>
                        </a:rPr>
                        <a:t>3.06.01 Camera Body</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$2,395 </a:t>
                      </a:r>
                    </a:p>
                  </a:txBody>
                  <a:tcPr marL="0" marR="0" marT="0" marB="0" anchor="ctr"/>
                </a:tc>
                <a:tc>
                  <a:txBody>
                    <a:bodyPr/>
                    <a:lstStyle/>
                    <a:p>
                      <a:pPr algn="r" fontAlgn="b"/>
                      <a:r>
                        <a:rPr lang="en-US" sz="1000" b="0" i="0" u="none" strike="noStrike" dirty="0">
                          <a:effectLst/>
                          <a:latin typeface="Microsoft Sans Serif" panose="020B0604020202020204" pitchFamily="34" charset="0"/>
                        </a:rPr>
                        <a:t> $3,248 </a:t>
                      </a:r>
                    </a:p>
                  </a:txBody>
                  <a:tcPr marL="0" marR="0" marT="0" marB="0" anchor="ctr"/>
                </a:tc>
                <a:tc>
                  <a:txBody>
                    <a:bodyPr/>
                    <a:lstStyle/>
                    <a:p>
                      <a:pPr algn="r" fontAlgn="b"/>
                      <a:r>
                        <a:rPr lang="en-US" sz="1000" b="0" i="0" u="none" strike="noStrike" dirty="0">
                          <a:effectLst/>
                          <a:latin typeface="Microsoft Sans Serif" panose="020B0604020202020204" pitchFamily="34" charset="0"/>
                        </a:rPr>
                        <a:t> $(854)</a:t>
                      </a:r>
                    </a:p>
                  </a:txBody>
                  <a:tcPr marL="0" marR="0" marT="0" marB="0" anchor="ctr"/>
                </a:tc>
                <a:tc>
                  <a:txBody>
                    <a:bodyPr/>
                    <a:lstStyle/>
                    <a:p>
                      <a:pPr algn="r" fontAlgn="b"/>
                      <a:r>
                        <a:rPr lang="en-US" sz="1000" b="0" i="0" u="none" strike="noStrike" dirty="0">
                          <a:effectLst/>
                          <a:latin typeface="Microsoft Sans Serif" panose="020B0604020202020204" pitchFamily="34" charset="0"/>
                        </a:rPr>
                        <a:t> $(857)</a:t>
                      </a:r>
                    </a:p>
                  </a:txBody>
                  <a:tcPr marL="0" marR="0" marT="0" marB="0" anchor="ctr"/>
                </a:tc>
                <a:tc>
                  <a:txBody>
                    <a:bodyPr/>
                    <a:lstStyle/>
                    <a:p>
                      <a:pPr algn="r" fontAlgn="ctr"/>
                      <a:r>
                        <a:rPr lang="en-US" sz="1100" b="0" i="0" u="none" strike="noStrike">
                          <a:solidFill>
                            <a:srgbClr val="000000"/>
                          </a:solidFill>
                          <a:effectLst/>
                          <a:latin typeface="Calibri" panose="020F0502020204030204" pitchFamily="34" charset="0"/>
                        </a:rPr>
                        <a:t>95%</a:t>
                      </a:r>
                    </a:p>
                  </a:txBody>
                  <a:tcPr marL="9525" marR="9525" marT="9525" marB="0" anchor="ctr"/>
                </a:tc>
                <a:extLst>
                  <a:ext uri="{0D108BD9-81ED-4DB2-BD59-A6C34878D82A}">
                    <a16:rowId xmlns:a16="http://schemas.microsoft.com/office/drawing/2014/main" val="3811230437"/>
                  </a:ext>
                </a:extLst>
              </a:tr>
              <a:tr h="133350">
                <a:tc>
                  <a:txBody>
                    <a:bodyPr/>
                    <a:lstStyle/>
                    <a:p>
                      <a:pPr algn="l" fontAlgn="ctr"/>
                      <a:r>
                        <a:rPr lang="en-US" sz="900" b="0" i="0" u="none" strike="noStrike" dirty="0">
                          <a:solidFill>
                            <a:srgbClr val="000000"/>
                          </a:solidFill>
                          <a:effectLst/>
                          <a:latin typeface="Arial" panose="020B0604020202020204" pitchFamily="34" charset="0"/>
                        </a:rPr>
                        <a:t>3.06.02 Shutter</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$3,030 </a:t>
                      </a:r>
                    </a:p>
                  </a:txBody>
                  <a:tcPr marL="0" marR="0" marT="0" marB="0" anchor="ctr"/>
                </a:tc>
                <a:tc>
                  <a:txBody>
                    <a:bodyPr/>
                    <a:lstStyle/>
                    <a:p>
                      <a:pPr algn="r" fontAlgn="b"/>
                      <a:r>
                        <a:rPr lang="en-US" sz="1000" b="0" i="0" u="none" strike="noStrike" dirty="0">
                          <a:effectLst/>
                          <a:latin typeface="Microsoft Sans Serif" panose="020B0604020202020204" pitchFamily="34" charset="0"/>
                        </a:rPr>
                        <a:t> $3,806 </a:t>
                      </a:r>
                    </a:p>
                  </a:txBody>
                  <a:tcPr marL="0" marR="0" marT="0" marB="0" anchor="ctr"/>
                </a:tc>
                <a:tc>
                  <a:txBody>
                    <a:bodyPr/>
                    <a:lstStyle/>
                    <a:p>
                      <a:pPr algn="r" fontAlgn="b"/>
                      <a:r>
                        <a:rPr lang="en-US" sz="1000" b="0" i="0" u="none" strike="noStrike" dirty="0">
                          <a:effectLst/>
                          <a:latin typeface="Microsoft Sans Serif" panose="020B0604020202020204" pitchFamily="34" charset="0"/>
                        </a:rPr>
                        <a:t> $(777)</a:t>
                      </a:r>
                    </a:p>
                  </a:txBody>
                  <a:tcPr marL="0" marR="0" marT="0" marB="0" anchor="ctr"/>
                </a:tc>
                <a:tc>
                  <a:txBody>
                    <a:bodyPr/>
                    <a:lstStyle/>
                    <a:p>
                      <a:pPr algn="r" fontAlgn="b"/>
                      <a:r>
                        <a:rPr lang="en-US" sz="1000" b="0" i="0" u="none" strike="noStrike" dirty="0">
                          <a:effectLst/>
                          <a:latin typeface="Microsoft Sans Serif" panose="020B0604020202020204" pitchFamily="34" charset="0"/>
                        </a:rPr>
                        <a:t> $(860)</a:t>
                      </a:r>
                    </a:p>
                  </a:txBody>
                  <a:tcPr marL="0" marR="0" marT="0" marB="0" anchor="ctr"/>
                </a:tc>
                <a:tc>
                  <a:txBody>
                    <a:bodyPr/>
                    <a:lstStyle/>
                    <a:p>
                      <a:pPr algn="r" fontAlgn="ctr"/>
                      <a:r>
                        <a:rPr lang="en-US" sz="1100" b="0" i="0" u="none" strike="noStrike">
                          <a:solidFill>
                            <a:srgbClr val="000000"/>
                          </a:solidFill>
                          <a:effectLst/>
                          <a:latin typeface="Calibri" panose="020F0502020204030204" pitchFamily="34" charset="0"/>
                        </a:rPr>
                        <a:t>90%</a:t>
                      </a:r>
                    </a:p>
                  </a:txBody>
                  <a:tcPr marL="9525" marR="9525" marT="9525" marB="0" anchor="ctr"/>
                </a:tc>
                <a:extLst>
                  <a:ext uri="{0D108BD9-81ED-4DB2-BD59-A6C34878D82A}">
                    <a16:rowId xmlns:a16="http://schemas.microsoft.com/office/drawing/2014/main" val="1303121600"/>
                  </a:ext>
                </a:extLst>
              </a:tr>
              <a:tr h="133350">
                <a:tc>
                  <a:txBody>
                    <a:bodyPr/>
                    <a:lstStyle/>
                    <a:p>
                      <a:pPr algn="l" fontAlgn="ctr"/>
                      <a:r>
                        <a:rPr lang="en-US" sz="900" b="0" i="0" u="none" strike="noStrike" dirty="0">
                          <a:solidFill>
                            <a:srgbClr val="000000"/>
                          </a:solidFill>
                          <a:effectLst/>
                          <a:latin typeface="Arial" panose="020B0604020202020204" pitchFamily="34" charset="0"/>
                        </a:rPr>
                        <a:t>3.06.04 Cryostat</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$16,394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$18,893 </a:t>
                      </a:r>
                    </a:p>
                  </a:txBody>
                  <a:tcPr marL="0" marR="0" marT="0" marB="0" anchor="ctr"/>
                </a:tc>
                <a:tc>
                  <a:txBody>
                    <a:bodyPr/>
                    <a:lstStyle/>
                    <a:p>
                      <a:pPr algn="r" fontAlgn="b"/>
                      <a:r>
                        <a:rPr lang="en-US" sz="1000" b="0" i="0" u="none" strike="noStrike" dirty="0">
                          <a:effectLst/>
                          <a:latin typeface="Microsoft Sans Serif" panose="020B0604020202020204" pitchFamily="34" charset="0"/>
                        </a:rPr>
                        <a:t> $(2,499)</a:t>
                      </a:r>
                    </a:p>
                  </a:txBody>
                  <a:tcPr marL="0" marR="0" marT="0" marB="0" anchor="ctr"/>
                </a:tc>
                <a:tc>
                  <a:txBody>
                    <a:bodyPr/>
                    <a:lstStyle/>
                    <a:p>
                      <a:pPr algn="r" fontAlgn="b"/>
                      <a:r>
                        <a:rPr lang="en-US" sz="1000" b="0" i="0" u="none" strike="noStrike" dirty="0">
                          <a:effectLst/>
                          <a:latin typeface="Microsoft Sans Serif" panose="020B0604020202020204" pitchFamily="34" charset="0"/>
                        </a:rPr>
                        <a:t> $(2,697)</a:t>
                      </a:r>
                    </a:p>
                  </a:txBody>
                  <a:tcPr marL="0" marR="0" marT="0" marB="0" anchor="ctr"/>
                </a:tc>
                <a:tc>
                  <a:txBody>
                    <a:bodyPr/>
                    <a:lstStyle/>
                    <a:p>
                      <a:pPr algn="r" fontAlgn="ctr"/>
                      <a:r>
                        <a:rPr lang="en-US" sz="1100" b="0" i="0" u="none" strike="noStrike">
                          <a:solidFill>
                            <a:srgbClr val="000000"/>
                          </a:solidFill>
                          <a:effectLst/>
                          <a:latin typeface="Calibri" panose="020F0502020204030204" pitchFamily="34" charset="0"/>
                        </a:rPr>
                        <a:t>98%</a:t>
                      </a:r>
                    </a:p>
                  </a:txBody>
                  <a:tcPr marL="9525" marR="9525" marT="9525" marB="0" anchor="ctr"/>
                </a:tc>
                <a:extLst>
                  <a:ext uri="{0D108BD9-81ED-4DB2-BD59-A6C34878D82A}">
                    <a16:rowId xmlns:a16="http://schemas.microsoft.com/office/drawing/2014/main" val="2127695339"/>
                  </a:ext>
                </a:extLst>
              </a:tr>
              <a:tr h="133350">
                <a:tc>
                  <a:txBody>
                    <a:bodyPr/>
                    <a:lstStyle/>
                    <a:p>
                      <a:pPr algn="l" fontAlgn="ctr"/>
                      <a:r>
                        <a:rPr lang="en-US" sz="900" b="0" i="0" u="none" strike="noStrike" dirty="0">
                          <a:solidFill>
                            <a:srgbClr val="000000"/>
                          </a:solidFill>
                          <a:effectLst/>
                          <a:latin typeface="Arial" panose="020B0604020202020204" pitchFamily="34" charset="0"/>
                        </a:rPr>
                        <a:t>3.06.05 Utility Trunk</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$1,385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$1,500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$(115)</a:t>
                      </a:r>
                    </a:p>
                  </a:txBody>
                  <a:tcPr marL="0" marR="0" marT="0" marB="0" anchor="ctr"/>
                </a:tc>
                <a:tc>
                  <a:txBody>
                    <a:bodyPr/>
                    <a:lstStyle/>
                    <a:p>
                      <a:pPr algn="r" fontAlgn="b"/>
                      <a:r>
                        <a:rPr lang="en-US" sz="1000" b="0" i="0" u="none" strike="noStrike" dirty="0">
                          <a:effectLst/>
                          <a:latin typeface="Microsoft Sans Serif" panose="020B0604020202020204" pitchFamily="34" charset="0"/>
                        </a:rPr>
                        <a:t> $(194)</a:t>
                      </a:r>
                    </a:p>
                  </a:txBody>
                  <a:tcPr marL="0" marR="0" marT="0" marB="0" anchor="ctr"/>
                </a:tc>
                <a:tc>
                  <a:txBody>
                    <a:bodyPr/>
                    <a:lstStyle/>
                    <a:p>
                      <a:pPr algn="r" fontAlgn="ctr"/>
                      <a:r>
                        <a:rPr lang="en-US" sz="1100" b="0" i="0" u="none" strike="noStrike">
                          <a:solidFill>
                            <a:srgbClr val="000000"/>
                          </a:solidFill>
                          <a:effectLst/>
                          <a:latin typeface="Calibri" panose="020F0502020204030204" pitchFamily="34" charset="0"/>
                        </a:rPr>
                        <a:t>69%</a:t>
                      </a:r>
                    </a:p>
                  </a:txBody>
                  <a:tcPr marL="9525" marR="9525" marT="9525" marB="0" anchor="ctr"/>
                </a:tc>
                <a:extLst>
                  <a:ext uri="{0D108BD9-81ED-4DB2-BD59-A6C34878D82A}">
                    <a16:rowId xmlns:a16="http://schemas.microsoft.com/office/drawing/2014/main" val="3602012568"/>
                  </a:ext>
                </a:extLst>
              </a:tr>
              <a:tr h="133350">
                <a:tc>
                  <a:txBody>
                    <a:bodyPr/>
                    <a:lstStyle/>
                    <a:p>
                      <a:pPr algn="l" fontAlgn="ctr"/>
                      <a:r>
                        <a:rPr lang="en-US" sz="900" b="0" i="0" u="none" strike="noStrike">
                          <a:solidFill>
                            <a:srgbClr val="000000"/>
                          </a:solidFill>
                          <a:effectLst/>
                          <a:latin typeface="Arial" panose="020B0604020202020204" pitchFamily="34" charset="0"/>
                        </a:rPr>
                        <a:t>3.07.01 Control System</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$5,055 </a:t>
                      </a:r>
                    </a:p>
                  </a:txBody>
                  <a:tcPr marL="0" marR="0" marT="0" marB="0" anchor="ctr"/>
                </a:tc>
                <a:tc>
                  <a:txBody>
                    <a:bodyPr/>
                    <a:lstStyle/>
                    <a:p>
                      <a:pPr algn="r" fontAlgn="b"/>
                      <a:r>
                        <a:rPr lang="en-US" sz="1000" b="0" i="0" u="none" strike="noStrike" dirty="0">
                          <a:effectLst/>
                          <a:latin typeface="Microsoft Sans Serif" panose="020B0604020202020204" pitchFamily="34" charset="0"/>
                        </a:rPr>
                        <a:t> $5,215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$(160)</a:t>
                      </a:r>
                    </a:p>
                  </a:txBody>
                  <a:tcPr marL="0" marR="0" marT="0" marB="0" anchor="ctr"/>
                </a:tc>
                <a:tc>
                  <a:txBody>
                    <a:bodyPr/>
                    <a:lstStyle/>
                    <a:p>
                      <a:pPr algn="r" fontAlgn="b"/>
                      <a:r>
                        <a:rPr lang="en-US" sz="1000" b="0" i="0" u="none" strike="noStrike" dirty="0">
                          <a:effectLst/>
                          <a:latin typeface="Microsoft Sans Serif" panose="020B0604020202020204" pitchFamily="34" charset="0"/>
                        </a:rPr>
                        <a:t> $(278)</a:t>
                      </a:r>
                    </a:p>
                  </a:txBody>
                  <a:tcPr marL="0" marR="0" marT="0" marB="0" anchor="ctr"/>
                </a:tc>
                <a:tc>
                  <a:txBody>
                    <a:bodyPr/>
                    <a:lstStyle/>
                    <a:p>
                      <a:pPr algn="r" fontAlgn="ctr"/>
                      <a:r>
                        <a:rPr lang="en-US" sz="1100" b="0" i="0" u="none" strike="noStrike">
                          <a:solidFill>
                            <a:srgbClr val="000000"/>
                          </a:solidFill>
                          <a:effectLst/>
                          <a:latin typeface="Calibri" panose="020F0502020204030204" pitchFamily="34" charset="0"/>
                        </a:rPr>
                        <a:t>89%</a:t>
                      </a:r>
                    </a:p>
                  </a:txBody>
                  <a:tcPr marL="9525" marR="9525" marT="9525" marB="0" anchor="ctr"/>
                </a:tc>
                <a:extLst>
                  <a:ext uri="{0D108BD9-81ED-4DB2-BD59-A6C34878D82A}">
                    <a16:rowId xmlns:a16="http://schemas.microsoft.com/office/drawing/2014/main" val="1468645345"/>
                  </a:ext>
                </a:extLst>
              </a:tr>
              <a:tr h="133350">
                <a:tc>
                  <a:txBody>
                    <a:bodyPr/>
                    <a:lstStyle/>
                    <a:p>
                      <a:pPr algn="l" fontAlgn="ctr"/>
                      <a:r>
                        <a:rPr lang="en-US" sz="900" b="0" i="0" u="none" strike="noStrike">
                          <a:solidFill>
                            <a:srgbClr val="000000"/>
                          </a:solidFill>
                          <a:effectLst/>
                          <a:latin typeface="Arial" panose="020B0604020202020204" pitchFamily="34" charset="0"/>
                        </a:rPr>
                        <a:t>3.07.02 Data Acq Sys</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$5,688 </a:t>
                      </a:r>
                    </a:p>
                  </a:txBody>
                  <a:tcPr marL="0" marR="0" marT="0" marB="0" anchor="ctr"/>
                </a:tc>
                <a:tc>
                  <a:txBody>
                    <a:bodyPr/>
                    <a:lstStyle/>
                    <a:p>
                      <a:pPr algn="r" fontAlgn="b"/>
                      <a:r>
                        <a:rPr lang="en-US" sz="1000" b="0" i="0" u="none" strike="noStrike" dirty="0">
                          <a:effectLst/>
                          <a:latin typeface="Microsoft Sans Serif" panose="020B0604020202020204" pitchFamily="34" charset="0"/>
                        </a:rPr>
                        <a:t> $6,222 </a:t>
                      </a:r>
                    </a:p>
                  </a:txBody>
                  <a:tcPr marL="0" marR="0" marT="0" marB="0" anchor="ctr"/>
                </a:tc>
                <a:tc>
                  <a:txBody>
                    <a:bodyPr/>
                    <a:lstStyle/>
                    <a:p>
                      <a:pPr algn="r" fontAlgn="b"/>
                      <a:r>
                        <a:rPr lang="en-US" sz="1000" b="0" i="0" u="none" strike="noStrike" dirty="0">
                          <a:effectLst/>
                          <a:latin typeface="Microsoft Sans Serif" panose="020B0604020202020204" pitchFamily="34" charset="0"/>
                        </a:rPr>
                        <a:t> $(534)</a:t>
                      </a:r>
                    </a:p>
                  </a:txBody>
                  <a:tcPr marL="0" marR="0" marT="0" marB="0" anchor="ctr"/>
                </a:tc>
                <a:tc>
                  <a:txBody>
                    <a:bodyPr/>
                    <a:lstStyle/>
                    <a:p>
                      <a:pPr algn="r" fontAlgn="b"/>
                      <a:r>
                        <a:rPr lang="en-US" sz="1000" b="0" i="0" u="none" strike="noStrike" dirty="0">
                          <a:effectLst/>
                          <a:latin typeface="Microsoft Sans Serif" panose="020B0604020202020204" pitchFamily="34" charset="0"/>
                        </a:rPr>
                        <a:t> $(710)</a:t>
                      </a:r>
                    </a:p>
                  </a:txBody>
                  <a:tcPr marL="0" marR="0" marT="0" marB="0" anchor="ctr"/>
                </a:tc>
                <a:tc>
                  <a:txBody>
                    <a:bodyPr/>
                    <a:lstStyle/>
                    <a:p>
                      <a:pPr algn="r" fontAlgn="ctr"/>
                      <a:r>
                        <a:rPr lang="en-US" sz="1100" b="0" i="0" u="none" strike="noStrike">
                          <a:solidFill>
                            <a:srgbClr val="000000"/>
                          </a:solidFill>
                          <a:effectLst/>
                          <a:latin typeface="Calibri" panose="020F0502020204030204" pitchFamily="34" charset="0"/>
                        </a:rPr>
                        <a:t>93%</a:t>
                      </a:r>
                    </a:p>
                  </a:txBody>
                  <a:tcPr marL="9525" marR="9525" marT="9525" marB="0" anchor="ctr"/>
                </a:tc>
                <a:extLst>
                  <a:ext uri="{0D108BD9-81ED-4DB2-BD59-A6C34878D82A}">
                    <a16:rowId xmlns:a16="http://schemas.microsoft.com/office/drawing/2014/main" val="2739954763"/>
                  </a:ext>
                </a:extLst>
              </a:tr>
              <a:tr h="133350">
                <a:tc>
                  <a:txBody>
                    <a:bodyPr/>
                    <a:lstStyle/>
                    <a:p>
                      <a:pPr algn="l" fontAlgn="ctr"/>
                      <a:r>
                        <a:rPr lang="en-US" sz="900" b="0" i="0" u="none" strike="noStrike">
                          <a:solidFill>
                            <a:srgbClr val="000000"/>
                          </a:solidFill>
                          <a:effectLst/>
                          <a:latin typeface="Arial" panose="020B0604020202020204" pitchFamily="34" charset="0"/>
                        </a:rPr>
                        <a:t>3.07.03 Aux Elec</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$2,298 </a:t>
                      </a:r>
                    </a:p>
                  </a:txBody>
                  <a:tcPr marL="0" marR="0" marT="0" marB="0" anchor="ctr"/>
                </a:tc>
                <a:tc>
                  <a:txBody>
                    <a:bodyPr/>
                    <a:lstStyle/>
                    <a:p>
                      <a:pPr algn="r" fontAlgn="b"/>
                      <a:r>
                        <a:rPr lang="en-US" sz="1000" b="0" i="0" u="none" strike="noStrike" dirty="0">
                          <a:effectLst/>
                          <a:latin typeface="Microsoft Sans Serif" panose="020B0604020202020204" pitchFamily="34" charset="0"/>
                        </a:rPr>
                        <a:t> $3,236 </a:t>
                      </a:r>
                    </a:p>
                  </a:txBody>
                  <a:tcPr marL="0" marR="0" marT="0" marB="0" anchor="ctr"/>
                </a:tc>
                <a:tc>
                  <a:txBody>
                    <a:bodyPr/>
                    <a:lstStyle/>
                    <a:p>
                      <a:pPr algn="r" fontAlgn="b"/>
                      <a:r>
                        <a:rPr lang="en-US" sz="1000" b="0" i="0" u="none" strike="noStrike" dirty="0">
                          <a:effectLst/>
                          <a:latin typeface="Microsoft Sans Serif" panose="020B0604020202020204" pitchFamily="34" charset="0"/>
                        </a:rPr>
                        <a:t> $(938)</a:t>
                      </a:r>
                    </a:p>
                  </a:txBody>
                  <a:tcPr marL="0" marR="0" marT="0" marB="0" anchor="ctr"/>
                </a:tc>
                <a:tc>
                  <a:txBody>
                    <a:bodyPr/>
                    <a:lstStyle/>
                    <a:p>
                      <a:pPr algn="r" fontAlgn="b"/>
                      <a:r>
                        <a:rPr lang="en-US" sz="1000" b="0" i="0" u="none" strike="noStrike" dirty="0">
                          <a:effectLst/>
                          <a:latin typeface="Microsoft Sans Serif" panose="020B0604020202020204" pitchFamily="34" charset="0"/>
                        </a:rPr>
                        <a:t> $(848)</a:t>
                      </a:r>
                    </a:p>
                  </a:txBody>
                  <a:tcPr marL="0" marR="0" marT="0" marB="0" anchor="ctr"/>
                </a:tc>
                <a:tc>
                  <a:txBody>
                    <a:bodyPr/>
                    <a:lstStyle/>
                    <a:p>
                      <a:pPr algn="r" fontAlgn="ctr"/>
                      <a:r>
                        <a:rPr lang="en-US" sz="1100" b="0" i="0" u="none" strike="noStrike">
                          <a:solidFill>
                            <a:srgbClr val="000000"/>
                          </a:solidFill>
                          <a:effectLst/>
                          <a:latin typeface="Calibri" panose="020F0502020204030204" pitchFamily="34" charset="0"/>
                        </a:rPr>
                        <a:t>100%</a:t>
                      </a:r>
                    </a:p>
                  </a:txBody>
                  <a:tcPr marL="9525" marR="9525" marT="9525" marB="0" anchor="ctr"/>
                </a:tc>
                <a:extLst>
                  <a:ext uri="{0D108BD9-81ED-4DB2-BD59-A6C34878D82A}">
                    <a16:rowId xmlns:a16="http://schemas.microsoft.com/office/drawing/2014/main" val="958826995"/>
                  </a:ext>
                </a:extLst>
              </a:tr>
              <a:tr h="133350">
                <a:tc>
                  <a:txBody>
                    <a:bodyPr/>
                    <a:lstStyle/>
                    <a:p>
                      <a:pPr algn="l" fontAlgn="ctr"/>
                      <a:r>
                        <a:rPr lang="en-US" sz="900" b="0" i="0" u="none" strike="noStrike">
                          <a:solidFill>
                            <a:srgbClr val="000000"/>
                          </a:solidFill>
                          <a:effectLst/>
                          <a:latin typeface="Arial" panose="020B0604020202020204" pitchFamily="34" charset="0"/>
                        </a:rPr>
                        <a:t>3.08 Integration and Test</a:t>
                      </a:r>
                    </a:p>
                  </a:txBody>
                  <a:tcPr marL="7144" marR="7144" marT="7144" marB="34290" anchor="ctr"/>
                </a:tc>
                <a:tc>
                  <a:txBody>
                    <a:bodyPr/>
                    <a:lstStyle/>
                    <a:p>
                      <a:pPr algn="r" fontAlgn="b"/>
                      <a:r>
                        <a:rPr lang="en-US" sz="1000" b="0" i="0" u="none" strike="noStrike" dirty="0">
                          <a:effectLst/>
                          <a:latin typeface="Microsoft Sans Serif" panose="020B0604020202020204" pitchFamily="34" charset="0"/>
                        </a:rPr>
                        <a:t> $12,847 </a:t>
                      </a:r>
                    </a:p>
                  </a:txBody>
                  <a:tcPr marL="0" marR="0" marT="0" marB="0" anchor="ctr"/>
                </a:tc>
                <a:tc>
                  <a:txBody>
                    <a:bodyPr/>
                    <a:lstStyle/>
                    <a:p>
                      <a:pPr algn="r" fontAlgn="b"/>
                      <a:r>
                        <a:rPr lang="en-US" sz="1000" b="0" i="0" u="none" strike="noStrike" dirty="0">
                          <a:effectLst/>
                          <a:latin typeface="Microsoft Sans Serif" panose="020B0604020202020204" pitchFamily="34" charset="0"/>
                        </a:rPr>
                        <a:t> $13,188 </a:t>
                      </a:r>
                    </a:p>
                  </a:txBody>
                  <a:tcPr marL="0" marR="0" marT="0" marB="0" anchor="ctr"/>
                </a:tc>
                <a:tc>
                  <a:txBody>
                    <a:bodyPr/>
                    <a:lstStyle/>
                    <a:p>
                      <a:pPr algn="r" fontAlgn="b"/>
                      <a:r>
                        <a:rPr lang="en-US" sz="1000" b="0" i="0" u="none" strike="noStrike" dirty="0">
                          <a:effectLst/>
                          <a:latin typeface="Microsoft Sans Serif" panose="020B0604020202020204" pitchFamily="34" charset="0"/>
                        </a:rPr>
                        <a:t> $(341)</a:t>
                      </a:r>
                    </a:p>
                  </a:txBody>
                  <a:tcPr marL="0" marR="0" marT="0" marB="0" anchor="ctr"/>
                </a:tc>
                <a:tc>
                  <a:txBody>
                    <a:bodyPr/>
                    <a:lstStyle/>
                    <a:p>
                      <a:pPr algn="r" fontAlgn="b"/>
                      <a:r>
                        <a:rPr lang="en-US" sz="1000" b="0" i="0" u="none" strike="noStrike" dirty="0">
                          <a:effectLst/>
                          <a:latin typeface="Microsoft Sans Serif" panose="020B0604020202020204" pitchFamily="34" charset="0"/>
                        </a:rPr>
                        <a:t> $(618)</a:t>
                      </a:r>
                    </a:p>
                  </a:txBody>
                  <a:tcPr marL="0" marR="0" marT="0" marB="0" anchor="ctr"/>
                </a:tc>
                <a:tc>
                  <a:txBody>
                    <a:bodyPr/>
                    <a:lstStyle/>
                    <a:p>
                      <a:pPr algn="r" fontAlgn="ctr"/>
                      <a:r>
                        <a:rPr lang="en-US" sz="1100" b="0" i="0" u="none" strike="noStrike" dirty="0">
                          <a:solidFill>
                            <a:srgbClr val="000000"/>
                          </a:solidFill>
                          <a:effectLst/>
                          <a:latin typeface="Calibri" panose="020F0502020204030204" pitchFamily="34" charset="0"/>
                        </a:rPr>
                        <a:t>76%</a:t>
                      </a:r>
                    </a:p>
                  </a:txBody>
                  <a:tcPr marL="9525" marR="9525" marT="9525" marB="0" anchor="ctr"/>
                </a:tc>
                <a:extLst>
                  <a:ext uri="{0D108BD9-81ED-4DB2-BD59-A6C34878D82A}">
                    <a16:rowId xmlns:a16="http://schemas.microsoft.com/office/drawing/2014/main" val="3672262843"/>
                  </a:ext>
                </a:extLst>
              </a:tr>
              <a:tr h="133350">
                <a:tc>
                  <a:txBody>
                    <a:bodyPr/>
                    <a:lstStyle/>
                    <a:p>
                      <a:pPr algn="ctr" fontAlgn="ctr"/>
                      <a:r>
                        <a:rPr lang="en-US" sz="900" b="1" i="0" u="none" strike="noStrike" dirty="0">
                          <a:solidFill>
                            <a:schemeClr val="tx1"/>
                          </a:solidFill>
                          <a:effectLst/>
                          <a:latin typeface="Arial" panose="020B0604020202020204" pitchFamily="34" charset="0"/>
                        </a:rPr>
                        <a:t>Total  </a:t>
                      </a:r>
                    </a:p>
                  </a:txBody>
                  <a:tcPr marL="7144" marR="7144" marT="7144" marB="34290" anchor="ctr"/>
                </a:tc>
                <a:tc>
                  <a:txBody>
                    <a:bodyPr/>
                    <a:lstStyle/>
                    <a:p>
                      <a:pPr marL="0" algn="r" defTabSz="457200" rtl="0" eaLnBrk="1" fontAlgn="b" latinLnBrk="0" hangingPunct="1"/>
                      <a:r>
                        <a:rPr lang="en-US" sz="1050" b="1" i="0" u="none" strike="noStrike" kern="1200" dirty="0">
                          <a:solidFill>
                            <a:schemeClr val="dk1"/>
                          </a:solidFill>
                          <a:effectLst/>
                          <a:latin typeface="Microsoft Sans Serif" panose="020B0604020202020204" pitchFamily="34" charset="0"/>
                          <a:ea typeface="+mn-ea"/>
                          <a:cs typeface="+mn-cs"/>
                        </a:rPr>
                        <a:t> $160,301 </a:t>
                      </a:r>
                    </a:p>
                  </a:txBody>
                  <a:tcPr marL="0" marR="0" marT="0" marB="0" anchor="ctr"/>
                </a:tc>
                <a:tc>
                  <a:txBody>
                    <a:bodyPr/>
                    <a:lstStyle/>
                    <a:p>
                      <a:pPr marL="0" algn="r" defTabSz="457200" rtl="0" eaLnBrk="1" fontAlgn="b" latinLnBrk="0" hangingPunct="1"/>
                      <a:r>
                        <a:rPr lang="en-US" sz="1050" b="1" i="0" u="none" strike="noStrike" kern="1200" dirty="0">
                          <a:solidFill>
                            <a:schemeClr val="dk1"/>
                          </a:solidFill>
                          <a:effectLst/>
                          <a:latin typeface="Microsoft Sans Serif" panose="020B0604020202020204" pitchFamily="34" charset="0"/>
                          <a:ea typeface="+mn-ea"/>
                          <a:cs typeface="+mn-cs"/>
                        </a:rPr>
                        <a:t> $165,393 </a:t>
                      </a:r>
                    </a:p>
                  </a:txBody>
                  <a:tcPr marL="0" marR="0" marT="0" marB="0" anchor="ctr"/>
                </a:tc>
                <a:tc>
                  <a:txBody>
                    <a:bodyPr/>
                    <a:lstStyle/>
                    <a:p>
                      <a:pPr marL="0" algn="r" defTabSz="457200" rtl="0" eaLnBrk="1" fontAlgn="b" latinLnBrk="0" hangingPunct="1"/>
                      <a:r>
                        <a:rPr lang="en-US" sz="1050" b="1" i="0" u="none" strike="noStrike" kern="1200" dirty="0">
                          <a:solidFill>
                            <a:schemeClr val="dk1"/>
                          </a:solidFill>
                          <a:effectLst/>
                          <a:latin typeface="Microsoft Sans Serif" panose="020B0604020202020204" pitchFamily="34" charset="0"/>
                          <a:ea typeface="+mn-ea"/>
                          <a:cs typeface="+mn-cs"/>
                        </a:rPr>
                        <a:t> $(5,092)</a:t>
                      </a:r>
                    </a:p>
                  </a:txBody>
                  <a:tcPr marL="0" marR="0" marT="0" marB="0" anchor="ctr"/>
                </a:tc>
                <a:tc>
                  <a:txBody>
                    <a:bodyPr/>
                    <a:lstStyle/>
                    <a:p>
                      <a:pPr algn="r" fontAlgn="b"/>
                      <a:r>
                        <a:rPr lang="en-US" sz="1050" b="1" i="0" u="none" strike="noStrike" kern="1200" dirty="0">
                          <a:solidFill>
                            <a:schemeClr val="dk1"/>
                          </a:solidFill>
                          <a:effectLst/>
                          <a:latin typeface="Microsoft Sans Serif" panose="020B0604020202020204" pitchFamily="34" charset="0"/>
                          <a:ea typeface="+mn-ea"/>
                          <a:cs typeface="+mn-cs"/>
                        </a:rPr>
                        <a:t> $(4,452)</a:t>
                      </a:r>
                    </a:p>
                  </a:txBody>
                  <a:tcPr marL="0" marR="0" marT="0" marB="0" anchor="ctr"/>
                </a:tc>
                <a:tc>
                  <a:txBody>
                    <a:bodyPr/>
                    <a:lstStyle/>
                    <a:p>
                      <a:pPr algn="r" fontAlgn="b"/>
                      <a:r>
                        <a:rPr lang="en-US" sz="1050" b="1" i="0" u="none" strike="noStrike" dirty="0">
                          <a:effectLst/>
                          <a:latin typeface="Microsoft Sans Serif" panose="020B0604020202020204" pitchFamily="34" charset="0"/>
                        </a:rPr>
                        <a:t>92.8%</a:t>
                      </a:r>
                    </a:p>
                  </a:txBody>
                  <a:tcPr marL="0" marR="0" marT="0" marB="0" anchor="ctr"/>
                </a:tc>
                <a:extLst>
                  <a:ext uri="{0D108BD9-81ED-4DB2-BD59-A6C34878D82A}">
                    <a16:rowId xmlns:a16="http://schemas.microsoft.com/office/drawing/2014/main" val="3311198470"/>
                  </a:ext>
                </a:extLst>
              </a:tr>
            </a:tbl>
          </a:graphicData>
        </a:graphic>
      </p:graphicFrame>
    </p:spTree>
    <p:extLst>
      <p:ext uri="{BB962C8B-B14F-4D97-AF65-F5344CB8AC3E}">
        <p14:creationId xmlns:p14="http://schemas.microsoft.com/office/powerpoint/2010/main" val="1730443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FD14-7F48-4571-A283-33D309DE152F}"/>
              </a:ext>
            </a:extLst>
          </p:cNvPr>
          <p:cNvSpPr>
            <a:spLocks noGrp="1"/>
          </p:cNvSpPr>
          <p:nvPr>
            <p:ph type="title"/>
          </p:nvPr>
        </p:nvSpPr>
        <p:spPr/>
        <p:txBody>
          <a:bodyPr/>
          <a:lstStyle/>
          <a:p>
            <a:r>
              <a:rPr lang="en-US" dirty="0"/>
              <a:t>Camera EAC key drivers</a:t>
            </a:r>
          </a:p>
        </p:txBody>
      </p:sp>
      <p:sp>
        <p:nvSpPr>
          <p:cNvPr id="3" name="Text Placeholder 2">
            <a:extLst>
              <a:ext uri="{FF2B5EF4-FFF2-40B4-BE49-F238E27FC236}">
                <a16:creationId xmlns:a16="http://schemas.microsoft.com/office/drawing/2014/main" id="{B974E5EF-DF82-4940-9292-A00813BE15EF}"/>
              </a:ext>
            </a:extLst>
          </p:cNvPr>
          <p:cNvSpPr>
            <a:spLocks noGrp="1"/>
          </p:cNvSpPr>
          <p:nvPr>
            <p:ph type="body" idx="1"/>
          </p:nvPr>
        </p:nvSpPr>
        <p:spPr>
          <a:xfrm>
            <a:off x="457200" y="685801"/>
            <a:ext cx="8229599" cy="3982640"/>
          </a:xfrm>
        </p:spPr>
        <p:txBody>
          <a:bodyPr/>
          <a:lstStyle/>
          <a:p>
            <a:r>
              <a:rPr lang="en-US" sz="1600" dirty="0"/>
              <a:t>EAC/VAC key drivers</a:t>
            </a:r>
          </a:p>
          <a:p>
            <a:pPr lvl="1"/>
            <a:r>
              <a:rPr lang="en-US" sz="1600" dirty="0"/>
              <a:t>IN2P3 contribution per </a:t>
            </a:r>
            <a:r>
              <a:rPr lang="en-US" sz="1600" dirty="0" err="1"/>
              <a:t>iCRADA</a:t>
            </a:r>
            <a:r>
              <a:rPr lang="en-US" sz="1600" dirty="0"/>
              <a:t>: </a:t>
            </a:r>
            <a:r>
              <a:rPr lang="en-US" sz="1600" dirty="0">
                <a:solidFill>
                  <a:srgbClr val="00B050"/>
                </a:solidFill>
              </a:rPr>
              <a:t>~$800K</a:t>
            </a:r>
            <a:endParaRPr lang="en-US" sz="1600" dirty="0"/>
          </a:p>
          <a:p>
            <a:pPr lvl="1"/>
            <a:r>
              <a:rPr lang="en-US" sz="1600" dirty="0"/>
              <a:t>Cryostat and Refrigeration under-estimating effort to bring manufacturing and assembly to completion including recent overrun and small effort in the future: </a:t>
            </a:r>
            <a:r>
              <a:rPr lang="en-US" sz="1600" dirty="0">
                <a:solidFill>
                  <a:srgbClr val="FF0000"/>
                </a:solidFill>
              </a:rPr>
              <a:t>~-$2.5M</a:t>
            </a:r>
          </a:p>
          <a:p>
            <a:pPr lvl="1"/>
            <a:r>
              <a:rPr lang="en-US" sz="1600" dirty="0"/>
              <a:t>Camera Body overruns to address drawing complexity increase and non-conformance support or major deliveries: </a:t>
            </a:r>
            <a:r>
              <a:rPr lang="en-US" sz="1600" dirty="0">
                <a:solidFill>
                  <a:srgbClr val="FF0000"/>
                </a:solidFill>
              </a:rPr>
              <a:t>~-$850K</a:t>
            </a:r>
          </a:p>
          <a:p>
            <a:pPr lvl="1"/>
            <a:r>
              <a:rPr lang="en-US" sz="1600" dirty="0"/>
              <a:t>Auxiliary Electronics overruns to address loss of key contributed personnel (death) and cabling under-estimated scope: </a:t>
            </a:r>
            <a:r>
              <a:rPr lang="en-US" sz="1600" dirty="0">
                <a:solidFill>
                  <a:srgbClr val="FF0000"/>
                </a:solidFill>
              </a:rPr>
              <a:t>~-$850K</a:t>
            </a:r>
          </a:p>
          <a:p>
            <a:pPr lvl="1"/>
            <a:r>
              <a:rPr lang="en-US" sz="1600" dirty="0"/>
              <a:t>Shutter overruns to address prototype effort scope of work under-estimation and personnel transition: </a:t>
            </a:r>
            <a:r>
              <a:rPr lang="en-US" sz="1600" dirty="0">
                <a:solidFill>
                  <a:srgbClr val="FF0000"/>
                </a:solidFill>
              </a:rPr>
              <a:t>~-$775K</a:t>
            </a:r>
          </a:p>
          <a:p>
            <a:pPr lvl="1"/>
            <a:r>
              <a:rPr lang="en-US" sz="1600" dirty="0"/>
              <a:t>Integration and test revised estimate in FY17 from baseline effort due to maturation of the sub-system: </a:t>
            </a:r>
            <a:r>
              <a:rPr lang="en-US" sz="1600" dirty="0">
                <a:solidFill>
                  <a:srgbClr val="FF0000"/>
                </a:solidFill>
              </a:rPr>
              <a:t>~-$550K</a:t>
            </a:r>
          </a:p>
          <a:p>
            <a:pPr lvl="1"/>
            <a:r>
              <a:rPr lang="en-US" sz="1600" dirty="0"/>
              <a:t>Data Acquisition system overrun due to technical issues with storage and ethernet switch: </a:t>
            </a:r>
            <a:r>
              <a:rPr lang="en-US" sz="1600" dirty="0">
                <a:solidFill>
                  <a:srgbClr val="FF0000"/>
                </a:solidFill>
              </a:rPr>
              <a:t>~-$500K</a:t>
            </a:r>
          </a:p>
          <a:p>
            <a:pPr lvl="1"/>
            <a:endParaRPr lang="en-US" sz="1600" dirty="0">
              <a:solidFill>
                <a:srgbClr val="FF0000"/>
              </a:solidFill>
            </a:endParaRPr>
          </a:p>
        </p:txBody>
      </p:sp>
    </p:spTree>
    <p:extLst>
      <p:ext uri="{BB962C8B-B14F-4D97-AF65-F5344CB8AC3E}">
        <p14:creationId xmlns:p14="http://schemas.microsoft.com/office/powerpoint/2010/main" val="1793401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D5E7E-4626-4A09-801E-6AE82DDFBD18}"/>
              </a:ext>
            </a:extLst>
          </p:cNvPr>
          <p:cNvSpPr>
            <a:spLocks noGrp="1"/>
          </p:cNvSpPr>
          <p:nvPr>
            <p:ph type="title"/>
          </p:nvPr>
        </p:nvSpPr>
        <p:spPr/>
        <p:txBody>
          <a:bodyPr/>
          <a:lstStyle/>
          <a:p>
            <a:r>
              <a:rPr lang="en-US" dirty="0"/>
              <a:t>Camera key cost variance drivers</a:t>
            </a:r>
          </a:p>
        </p:txBody>
      </p:sp>
      <p:sp>
        <p:nvSpPr>
          <p:cNvPr id="3" name="Text Placeholder 2">
            <a:extLst>
              <a:ext uri="{FF2B5EF4-FFF2-40B4-BE49-F238E27FC236}">
                <a16:creationId xmlns:a16="http://schemas.microsoft.com/office/drawing/2014/main" id="{3C2E8474-1385-4D9F-8708-B8467E6B15DB}"/>
              </a:ext>
            </a:extLst>
          </p:cNvPr>
          <p:cNvSpPr>
            <a:spLocks noGrp="1"/>
          </p:cNvSpPr>
          <p:nvPr>
            <p:ph type="body" idx="1"/>
          </p:nvPr>
        </p:nvSpPr>
        <p:spPr>
          <a:xfrm>
            <a:off x="342900" y="819150"/>
            <a:ext cx="8458200" cy="3982640"/>
          </a:xfrm>
        </p:spPr>
        <p:txBody>
          <a:bodyPr/>
          <a:lstStyle/>
          <a:p>
            <a:r>
              <a:rPr lang="en-US" sz="1600" b="1" u="sng" dirty="0"/>
              <a:t>Cost Variance drivers</a:t>
            </a:r>
          </a:p>
          <a:p>
            <a:pPr lvl="1"/>
            <a:r>
              <a:rPr lang="en-US" sz="1600" dirty="0"/>
              <a:t>Cryostat and Refrigeration due to issues with the cryo-cold plate manufacturing, support of the grid repair, heat exchanger manufacturing, refrigeration testing. Active at </a:t>
            </a:r>
            <a:r>
              <a:rPr lang="en-US" sz="1600" dirty="0">
                <a:solidFill>
                  <a:srgbClr val="FF0000"/>
                </a:solidFill>
              </a:rPr>
              <a:t>~-$2,700K </a:t>
            </a:r>
            <a:r>
              <a:rPr lang="en-US" sz="1600" dirty="0"/>
              <a:t>with expectation to stop as scope is mostly complete.</a:t>
            </a:r>
          </a:p>
          <a:p>
            <a:pPr lvl="1"/>
            <a:r>
              <a:rPr lang="en-US" sz="1600" dirty="0"/>
              <a:t>Auxiliary electronics due loss of key contributed personnel and under-estimation of cabling scope. Stopped at </a:t>
            </a:r>
            <a:r>
              <a:rPr lang="en-US" sz="1600" dirty="0">
                <a:solidFill>
                  <a:srgbClr val="FF0000"/>
                </a:solidFill>
              </a:rPr>
              <a:t>~-$850K</a:t>
            </a:r>
          </a:p>
          <a:p>
            <a:pPr lvl="1"/>
            <a:r>
              <a:rPr lang="en-US" sz="1600" dirty="0"/>
              <a:t>Camera Body and shutter due to under-estimated effort to complete design and drafting activities in Fy16 and FY17. Stabilized at </a:t>
            </a:r>
            <a:r>
              <a:rPr lang="en-US" sz="1600" dirty="0">
                <a:solidFill>
                  <a:srgbClr val="FF0000"/>
                </a:solidFill>
              </a:rPr>
              <a:t>~-$800K for each sub-system</a:t>
            </a:r>
          </a:p>
          <a:p>
            <a:pPr lvl="1"/>
            <a:r>
              <a:rPr lang="en-US" sz="1600" dirty="0"/>
              <a:t>Data Acquisition system due to issues related to STA storage and COB electronics development including the ethernet switch. Active at </a:t>
            </a:r>
            <a:r>
              <a:rPr lang="en-US" sz="1600" dirty="0">
                <a:solidFill>
                  <a:srgbClr val="FF0000"/>
                </a:solidFill>
              </a:rPr>
              <a:t>~-$700K </a:t>
            </a:r>
            <a:r>
              <a:rPr lang="en-US" sz="1600" dirty="0"/>
              <a:t>with expectation to recover partially </a:t>
            </a:r>
            <a:endParaRPr lang="en-US" sz="1600" dirty="0">
              <a:solidFill>
                <a:srgbClr val="FF0000"/>
              </a:solidFill>
            </a:endParaRPr>
          </a:p>
          <a:p>
            <a:pPr lvl="1"/>
            <a:r>
              <a:rPr lang="en-US" sz="1600" dirty="0"/>
              <a:t>I&amp;T effort in commissioning the IR2 clean room and attempting to catch up on overall schedule delays. Stable at </a:t>
            </a:r>
            <a:r>
              <a:rPr lang="en-US" sz="1600" dirty="0">
                <a:solidFill>
                  <a:srgbClr val="FF0000"/>
                </a:solidFill>
              </a:rPr>
              <a:t>~-$600K </a:t>
            </a:r>
            <a:r>
              <a:rPr lang="en-US" sz="1600" dirty="0"/>
              <a:t>despite the various schedule challenges</a:t>
            </a:r>
          </a:p>
          <a:p>
            <a:pPr lvl="1"/>
            <a:endParaRPr lang="en-US" sz="1600" dirty="0"/>
          </a:p>
        </p:txBody>
      </p:sp>
    </p:spTree>
    <p:extLst>
      <p:ext uri="{BB962C8B-B14F-4D97-AF65-F5344CB8AC3E}">
        <p14:creationId xmlns:p14="http://schemas.microsoft.com/office/powerpoint/2010/main" val="30106837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62F339-D637-461E-A816-89666BA701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81600" y="638499"/>
            <a:ext cx="3093178" cy="1720783"/>
          </a:xfrm>
          <a:prstGeom prst="rect">
            <a:avLst/>
          </a:prstGeom>
        </p:spPr>
      </p:pic>
      <p:sp>
        <p:nvSpPr>
          <p:cNvPr id="14" name="Content Placeholder 4">
            <a:extLst>
              <a:ext uri="{FF2B5EF4-FFF2-40B4-BE49-F238E27FC236}">
                <a16:creationId xmlns:a16="http://schemas.microsoft.com/office/drawing/2014/main" id="{F1FD2229-E47E-4562-B419-5F63449EB3C2}"/>
              </a:ext>
            </a:extLst>
          </p:cNvPr>
          <p:cNvSpPr>
            <a:spLocks noGrp="1"/>
          </p:cNvSpPr>
          <p:nvPr>
            <p:ph type="body" idx="1"/>
          </p:nvPr>
        </p:nvSpPr>
        <p:spPr>
          <a:xfrm>
            <a:off x="5950898" y="2320257"/>
            <a:ext cx="1905000" cy="286940"/>
          </a:xfrm>
        </p:spPr>
        <p:txBody>
          <a:bodyPr>
            <a:normAutofit/>
          </a:bodyPr>
          <a:lstStyle/>
          <a:p>
            <a:pPr marL="0" indent="0">
              <a:buNone/>
            </a:pPr>
            <a:r>
              <a:rPr lang="en-US" sz="1100" dirty="0"/>
              <a:t>Risk registry Monte-Carlo</a:t>
            </a:r>
          </a:p>
        </p:txBody>
      </p:sp>
      <p:sp>
        <p:nvSpPr>
          <p:cNvPr id="3" name="Title 2">
            <a:extLst>
              <a:ext uri="{FF2B5EF4-FFF2-40B4-BE49-F238E27FC236}">
                <a16:creationId xmlns:a16="http://schemas.microsoft.com/office/drawing/2014/main" id="{1337EFFF-6CB8-43FD-9694-EE987A0C4B3A}"/>
              </a:ext>
            </a:extLst>
          </p:cNvPr>
          <p:cNvSpPr>
            <a:spLocks noGrp="1"/>
          </p:cNvSpPr>
          <p:nvPr>
            <p:ph type="title"/>
          </p:nvPr>
        </p:nvSpPr>
        <p:spPr/>
        <p:txBody>
          <a:bodyPr/>
          <a:lstStyle/>
          <a:p>
            <a:r>
              <a:rPr lang="en-US" dirty="0"/>
              <a:t>Contingency analysis</a:t>
            </a:r>
          </a:p>
        </p:txBody>
      </p:sp>
      <p:sp>
        <p:nvSpPr>
          <p:cNvPr id="4" name="TextBox 3">
            <a:extLst>
              <a:ext uri="{FF2B5EF4-FFF2-40B4-BE49-F238E27FC236}">
                <a16:creationId xmlns:a16="http://schemas.microsoft.com/office/drawing/2014/main" id="{D1F202F0-29A9-43C2-B619-C14C1309CACA}"/>
              </a:ext>
            </a:extLst>
          </p:cNvPr>
          <p:cNvSpPr txBox="1"/>
          <p:nvPr/>
        </p:nvSpPr>
        <p:spPr>
          <a:xfrm>
            <a:off x="6553200" y="2994928"/>
            <a:ext cx="2254843" cy="1384995"/>
          </a:xfrm>
          <a:prstGeom prst="rect">
            <a:avLst/>
          </a:prstGeom>
          <a:noFill/>
        </p:spPr>
        <p:txBody>
          <a:bodyPr wrap="square" rtlCol="0">
            <a:spAutoFit/>
          </a:bodyPr>
          <a:lstStyle/>
          <a:p>
            <a:r>
              <a:rPr lang="en-US" sz="1050" i="1" dirty="0"/>
              <a:t>Alternate contingency assessment: The additive maturity-based uncertainty on remaining work is $1,490K and is mostly captured in the risk registry and current EAC given the completion state of the project (92.8% complete). It is less than the $2,607K of contingency available.</a:t>
            </a:r>
          </a:p>
        </p:txBody>
      </p:sp>
      <p:graphicFrame>
        <p:nvGraphicFramePr>
          <p:cNvPr id="15" name="Table 14">
            <a:extLst>
              <a:ext uri="{FF2B5EF4-FFF2-40B4-BE49-F238E27FC236}">
                <a16:creationId xmlns:a16="http://schemas.microsoft.com/office/drawing/2014/main" id="{BDA78137-1467-4DD1-868B-7AD0C68D42C6}"/>
              </a:ext>
            </a:extLst>
          </p:cNvPr>
          <p:cNvGraphicFramePr>
            <a:graphicFrameLocks noGrp="1"/>
          </p:cNvGraphicFramePr>
          <p:nvPr>
            <p:extLst>
              <p:ext uri="{D42A27DB-BD31-4B8C-83A1-F6EECF244321}">
                <p14:modId xmlns:p14="http://schemas.microsoft.com/office/powerpoint/2010/main" val="532052935"/>
              </p:ext>
            </p:extLst>
          </p:nvPr>
        </p:nvGraphicFramePr>
        <p:xfrm>
          <a:off x="3879829" y="2778225"/>
          <a:ext cx="2581640" cy="1905480"/>
        </p:xfrm>
        <a:graphic>
          <a:graphicData uri="http://schemas.openxmlformats.org/drawingml/2006/table">
            <a:tbl>
              <a:tblPr firstRow="1" bandRow="1">
                <a:tableStyleId>{5C22544A-7EE6-4342-B048-85BDC9FD1C3A}</a:tableStyleId>
              </a:tblPr>
              <a:tblGrid>
                <a:gridCol w="982774">
                  <a:extLst>
                    <a:ext uri="{9D8B030D-6E8A-4147-A177-3AD203B41FA5}">
                      <a16:colId xmlns:a16="http://schemas.microsoft.com/office/drawing/2014/main" val="3954373528"/>
                    </a:ext>
                  </a:extLst>
                </a:gridCol>
                <a:gridCol w="413799">
                  <a:extLst>
                    <a:ext uri="{9D8B030D-6E8A-4147-A177-3AD203B41FA5}">
                      <a16:colId xmlns:a16="http://schemas.microsoft.com/office/drawing/2014/main" val="3987302676"/>
                    </a:ext>
                  </a:extLst>
                </a:gridCol>
                <a:gridCol w="568975">
                  <a:extLst>
                    <a:ext uri="{9D8B030D-6E8A-4147-A177-3AD203B41FA5}">
                      <a16:colId xmlns:a16="http://schemas.microsoft.com/office/drawing/2014/main" val="1058394342"/>
                    </a:ext>
                  </a:extLst>
                </a:gridCol>
                <a:gridCol w="616092">
                  <a:extLst>
                    <a:ext uri="{9D8B030D-6E8A-4147-A177-3AD203B41FA5}">
                      <a16:colId xmlns:a16="http://schemas.microsoft.com/office/drawing/2014/main" val="3631667381"/>
                    </a:ext>
                  </a:extLst>
                </a:gridCol>
              </a:tblGrid>
              <a:tr h="160020">
                <a:tc>
                  <a:txBody>
                    <a:bodyPr/>
                    <a:lstStyle/>
                    <a:p>
                      <a:pPr algn="l" fontAlgn="b"/>
                      <a:r>
                        <a:rPr lang="en-US" sz="600" b="1" i="0" u="none" strike="noStrike" dirty="0">
                          <a:solidFill>
                            <a:srgbClr val="FFFFFF"/>
                          </a:solidFill>
                          <a:effectLst/>
                          <a:latin typeface="Calibri" panose="020F0502020204030204" pitchFamily="34" charset="0"/>
                        </a:rPr>
                        <a:t>WBS</a:t>
                      </a:r>
                    </a:p>
                  </a:txBody>
                  <a:tcPr marL="0" marR="0" marT="0" marB="0" anchor="ctr"/>
                </a:tc>
                <a:tc>
                  <a:txBody>
                    <a:bodyPr/>
                    <a:lstStyle/>
                    <a:p>
                      <a:pPr algn="l" fontAlgn="b"/>
                      <a:r>
                        <a:rPr lang="en-US" sz="600" b="1" i="0" u="none" strike="noStrike" dirty="0">
                          <a:solidFill>
                            <a:srgbClr val="FFFFFF"/>
                          </a:solidFill>
                          <a:effectLst/>
                          <a:latin typeface="Calibri" panose="020F0502020204030204" pitchFamily="34" charset="0"/>
                        </a:rPr>
                        <a:t>% complete</a:t>
                      </a:r>
                    </a:p>
                  </a:txBody>
                  <a:tcPr marL="0" marR="0" marT="0" marB="0" anchor="ctr"/>
                </a:tc>
                <a:tc>
                  <a:txBody>
                    <a:bodyPr/>
                    <a:lstStyle/>
                    <a:p>
                      <a:pPr algn="l" fontAlgn="b"/>
                      <a:r>
                        <a:rPr lang="en-US" sz="600" b="1" i="0" u="none" strike="noStrike" dirty="0">
                          <a:solidFill>
                            <a:srgbClr val="FFFFFF"/>
                          </a:solidFill>
                          <a:effectLst/>
                          <a:latin typeface="Calibri" panose="020F0502020204030204" pitchFamily="34" charset="0"/>
                        </a:rPr>
                        <a:t>Activity-based uncertainty (%)</a:t>
                      </a:r>
                    </a:p>
                  </a:txBody>
                  <a:tcPr marL="0" marR="0" marT="0" marB="0" anchor="ctr"/>
                </a:tc>
                <a:tc>
                  <a:txBody>
                    <a:bodyPr/>
                    <a:lstStyle/>
                    <a:p>
                      <a:pPr algn="l" fontAlgn="b"/>
                      <a:r>
                        <a:rPr lang="en-US" sz="600" b="1" i="0" u="none" strike="noStrike" dirty="0">
                          <a:solidFill>
                            <a:srgbClr val="FFFFFF"/>
                          </a:solidFill>
                          <a:effectLst/>
                          <a:latin typeface="Calibri" panose="020F0502020204030204" pitchFamily="34" charset="0"/>
                        </a:rPr>
                        <a:t>Activity -based uncertainty ($K)</a:t>
                      </a:r>
                    </a:p>
                  </a:txBody>
                  <a:tcPr marL="0" marR="0" marT="0" marB="0" anchor="ctr"/>
                </a:tc>
                <a:extLst>
                  <a:ext uri="{0D108BD9-81ED-4DB2-BD59-A6C34878D82A}">
                    <a16:rowId xmlns:a16="http://schemas.microsoft.com/office/drawing/2014/main" val="2488407309"/>
                  </a:ext>
                </a:extLst>
              </a:tr>
              <a:tr h="98584">
                <a:tc>
                  <a:txBody>
                    <a:bodyPr/>
                    <a:lstStyle/>
                    <a:p>
                      <a:pPr algn="l" fontAlgn="ctr"/>
                      <a:r>
                        <a:rPr lang="en-US" sz="600" b="0" i="0" u="none" strike="noStrike" dirty="0">
                          <a:solidFill>
                            <a:srgbClr val="000000"/>
                          </a:solidFill>
                          <a:effectLst/>
                          <a:latin typeface="Calibri" panose="020F0502020204030204" pitchFamily="34" charset="0"/>
                        </a:rPr>
                        <a:t>3.01 Management</a:t>
                      </a:r>
                    </a:p>
                  </a:txBody>
                  <a:tcPr marL="0" marR="0" marT="0" marB="0" anchor="ctr"/>
                </a:tc>
                <a:tc>
                  <a:txBody>
                    <a:bodyPr/>
                    <a:lstStyle/>
                    <a:p>
                      <a:pPr algn="r" fontAlgn="ctr"/>
                      <a:r>
                        <a:rPr lang="en-US" sz="700" b="0" i="0" u="none" strike="noStrike">
                          <a:solidFill>
                            <a:srgbClr val="000000"/>
                          </a:solidFill>
                          <a:effectLst/>
                          <a:latin typeface="Calibri" panose="020F0502020204030204" pitchFamily="34" charset="0"/>
                        </a:rPr>
                        <a:t>90%</a:t>
                      </a:r>
                    </a:p>
                  </a:txBody>
                  <a:tcPr marL="7144" marR="7144" marT="7144" marB="0" anchor="ctr"/>
                </a:tc>
                <a:tc>
                  <a:txBody>
                    <a:bodyPr/>
                    <a:lstStyle/>
                    <a:p>
                      <a:pPr algn="r" fontAlgn="ctr"/>
                      <a:r>
                        <a:rPr lang="en-US" sz="600" b="0" i="0" u="none" strike="noStrike" dirty="0">
                          <a:solidFill>
                            <a:srgbClr val="000000"/>
                          </a:solidFill>
                          <a:effectLst/>
                          <a:latin typeface="Calibri" panose="020F0502020204030204" pitchFamily="34" charset="0"/>
                        </a:rPr>
                        <a:t>5%</a:t>
                      </a:r>
                    </a:p>
                  </a:txBody>
                  <a:tcPr marL="7144" marR="7144" marT="7144" marB="0" anchor="ctr"/>
                </a:tc>
                <a:tc>
                  <a:txBody>
                    <a:bodyPr/>
                    <a:lstStyle/>
                    <a:p>
                      <a:pPr algn="r" fontAlgn="ctr"/>
                      <a:r>
                        <a:rPr lang="en-US" sz="700" b="0" i="0" u="none" strike="noStrike">
                          <a:solidFill>
                            <a:srgbClr val="000000"/>
                          </a:solidFill>
                          <a:effectLst/>
                          <a:latin typeface="Calibri" panose="020F0502020204030204" pitchFamily="34" charset="0"/>
                        </a:rPr>
                        <a:t>$83</a:t>
                      </a:r>
                    </a:p>
                  </a:txBody>
                  <a:tcPr marL="7144" marR="7144" marT="7144" marB="0" anchor="ctr"/>
                </a:tc>
                <a:extLst>
                  <a:ext uri="{0D108BD9-81ED-4DB2-BD59-A6C34878D82A}">
                    <a16:rowId xmlns:a16="http://schemas.microsoft.com/office/drawing/2014/main" val="582474843"/>
                  </a:ext>
                </a:extLst>
              </a:tr>
              <a:tr h="98584">
                <a:tc>
                  <a:txBody>
                    <a:bodyPr/>
                    <a:lstStyle/>
                    <a:p>
                      <a:pPr algn="l" fontAlgn="ctr"/>
                      <a:r>
                        <a:rPr lang="en-US" sz="600" b="0" i="0" u="none" strike="noStrike" dirty="0">
                          <a:solidFill>
                            <a:srgbClr val="000000"/>
                          </a:solidFill>
                          <a:effectLst/>
                          <a:latin typeface="Calibri" panose="020F0502020204030204" pitchFamily="34" charset="0"/>
                        </a:rPr>
                        <a:t>3.02 Systems Integration</a:t>
                      </a:r>
                    </a:p>
                  </a:txBody>
                  <a:tcPr marL="0" marR="0" marT="0" marB="0" anchor="ctr"/>
                </a:tc>
                <a:tc>
                  <a:txBody>
                    <a:bodyPr/>
                    <a:lstStyle/>
                    <a:p>
                      <a:pPr algn="r" fontAlgn="ctr"/>
                      <a:r>
                        <a:rPr lang="en-US" sz="700" b="0" i="0" u="none" strike="noStrike">
                          <a:solidFill>
                            <a:srgbClr val="000000"/>
                          </a:solidFill>
                          <a:effectLst/>
                          <a:latin typeface="Calibri" panose="020F0502020204030204" pitchFamily="34" charset="0"/>
                        </a:rPr>
                        <a:t>91%</a:t>
                      </a:r>
                    </a:p>
                  </a:txBody>
                  <a:tcPr marL="7144" marR="7144" marT="7144" marB="0" anchor="ctr"/>
                </a:tc>
                <a:tc>
                  <a:txBody>
                    <a:bodyPr/>
                    <a:lstStyle/>
                    <a:p>
                      <a:pPr algn="r" fontAlgn="ctr"/>
                      <a:r>
                        <a:rPr lang="en-US" sz="600" b="0" i="0" u="none" strike="noStrike" dirty="0">
                          <a:solidFill>
                            <a:srgbClr val="000000"/>
                          </a:solidFill>
                          <a:effectLst/>
                          <a:latin typeface="Calibri" panose="020F0502020204030204" pitchFamily="34" charset="0"/>
                        </a:rPr>
                        <a:t>5%</a:t>
                      </a:r>
                    </a:p>
                  </a:txBody>
                  <a:tcPr marL="7144" marR="7144" marT="7144" marB="0" anchor="ctr"/>
                </a:tc>
                <a:tc>
                  <a:txBody>
                    <a:bodyPr/>
                    <a:lstStyle/>
                    <a:p>
                      <a:pPr algn="r" fontAlgn="ctr"/>
                      <a:r>
                        <a:rPr lang="en-US" sz="700" b="0" i="0" u="none" strike="noStrike">
                          <a:solidFill>
                            <a:srgbClr val="000000"/>
                          </a:solidFill>
                          <a:effectLst/>
                          <a:latin typeface="Calibri" panose="020F0502020204030204" pitchFamily="34" charset="0"/>
                        </a:rPr>
                        <a:t>$45</a:t>
                      </a:r>
                    </a:p>
                  </a:txBody>
                  <a:tcPr marL="7144" marR="7144" marT="7144" marB="0" anchor="ctr"/>
                </a:tc>
                <a:extLst>
                  <a:ext uri="{0D108BD9-81ED-4DB2-BD59-A6C34878D82A}">
                    <a16:rowId xmlns:a16="http://schemas.microsoft.com/office/drawing/2014/main" val="27682718"/>
                  </a:ext>
                </a:extLst>
              </a:tr>
              <a:tr h="98584">
                <a:tc>
                  <a:txBody>
                    <a:bodyPr/>
                    <a:lstStyle/>
                    <a:p>
                      <a:pPr algn="l" fontAlgn="ctr"/>
                      <a:r>
                        <a:rPr lang="en-US" sz="600" b="0" i="0" u="none" strike="noStrike" dirty="0">
                          <a:solidFill>
                            <a:srgbClr val="000000"/>
                          </a:solidFill>
                          <a:effectLst/>
                          <a:latin typeface="Calibri" panose="020F0502020204030204" pitchFamily="34" charset="0"/>
                        </a:rPr>
                        <a:t>3.03 Science Sensors</a:t>
                      </a:r>
                    </a:p>
                  </a:txBody>
                  <a:tcPr marL="0" marR="0" marT="0" marB="0" anchor="ctr"/>
                </a:tc>
                <a:tc>
                  <a:txBody>
                    <a:bodyPr/>
                    <a:lstStyle/>
                    <a:p>
                      <a:pPr algn="r" fontAlgn="ctr"/>
                      <a:r>
                        <a:rPr lang="en-US" sz="700" b="0" i="0" u="none" strike="noStrike">
                          <a:solidFill>
                            <a:srgbClr val="000000"/>
                          </a:solidFill>
                          <a:effectLst/>
                          <a:latin typeface="Calibri" panose="020F0502020204030204" pitchFamily="34" charset="0"/>
                        </a:rPr>
                        <a:t>100%</a:t>
                      </a:r>
                    </a:p>
                  </a:txBody>
                  <a:tcPr marL="7144" marR="7144" marT="7144" marB="0" anchor="ctr"/>
                </a:tc>
                <a:tc>
                  <a:txBody>
                    <a:bodyPr/>
                    <a:lstStyle/>
                    <a:p>
                      <a:pPr algn="r" fontAlgn="ctr"/>
                      <a:r>
                        <a:rPr lang="en-US" sz="600" b="0" i="0" u="none" strike="noStrike" dirty="0">
                          <a:solidFill>
                            <a:srgbClr val="000000"/>
                          </a:solidFill>
                          <a:effectLst/>
                          <a:latin typeface="Calibri" panose="020F0502020204030204" pitchFamily="34" charset="0"/>
                        </a:rPr>
                        <a:t>0%</a:t>
                      </a:r>
                    </a:p>
                  </a:txBody>
                  <a:tcPr marL="7144" marR="7144" marT="7144" marB="0" anchor="ctr"/>
                </a:tc>
                <a:tc>
                  <a:txBody>
                    <a:bodyPr/>
                    <a:lstStyle/>
                    <a:p>
                      <a:pPr algn="r" fontAlgn="ctr"/>
                      <a:r>
                        <a:rPr lang="en-US" sz="700" b="0" i="0" u="none" strike="noStrike">
                          <a:solidFill>
                            <a:srgbClr val="000000"/>
                          </a:solidFill>
                          <a:effectLst/>
                          <a:latin typeface="Calibri" panose="020F0502020204030204" pitchFamily="34" charset="0"/>
                        </a:rPr>
                        <a:t>$0</a:t>
                      </a:r>
                    </a:p>
                  </a:txBody>
                  <a:tcPr marL="7144" marR="7144" marT="7144" marB="0" anchor="ctr"/>
                </a:tc>
                <a:extLst>
                  <a:ext uri="{0D108BD9-81ED-4DB2-BD59-A6C34878D82A}">
                    <a16:rowId xmlns:a16="http://schemas.microsoft.com/office/drawing/2014/main" val="2974932431"/>
                  </a:ext>
                </a:extLst>
              </a:tr>
              <a:tr h="98584">
                <a:tc>
                  <a:txBody>
                    <a:bodyPr/>
                    <a:lstStyle/>
                    <a:p>
                      <a:pPr algn="l" fontAlgn="ctr"/>
                      <a:r>
                        <a:rPr lang="en-US" sz="600" b="0" i="0" u="none" strike="noStrike" dirty="0">
                          <a:solidFill>
                            <a:srgbClr val="000000"/>
                          </a:solidFill>
                          <a:effectLst/>
                          <a:latin typeface="Calibri" panose="020F0502020204030204" pitchFamily="34" charset="0"/>
                        </a:rPr>
                        <a:t>3.04.01 Science Raft Systems</a:t>
                      </a:r>
                    </a:p>
                  </a:txBody>
                  <a:tcPr marL="0" marR="0" marT="0" marB="0" anchor="ctr"/>
                </a:tc>
                <a:tc>
                  <a:txBody>
                    <a:bodyPr/>
                    <a:lstStyle/>
                    <a:p>
                      <a:pPr algn="r" fontAlgn="ctr"/>
                      <a:r>
                        <a:rPr lang="en-US" sz="700" b="0" i="0" u="none" strike="noStrike">
                          <a:solidFill>
                            <a:srgbClr val="000000"/>
                          </a:solidFill>
                          <a:effectLst/>
                          <a:latin typeface="Calibri" panose="020F0502020204030204" pitchFamily="34" charset="0"/>
                        </a:rPr>
                        <a:t>99%</a:t>
                      </a:r>
                    </a:p>
                  </a:txBody>
                  <a:tcPr marL="7144" marR="7144" marT="7144" marB="0" anchor="ctr"/>
                </a:tc>
                <a:tc>
                  <a:txBody>
                    <a:bodyPr/>
                    <a:lstStyle/>
                    <a:p>
                      <a:pPr algn="r" fontAlgn="ctr"/>
                      <a:r>
                        <a:rPr lang="en-US" sz="600" b="0" i="0" u="none" strike="noStrike" dirty="0">
                          <a:solidFill>
                            <a:srgbClr val="000000"/>
                          </a:solidFill>
                          <a:effectLst/>
                          <a:latin typeface="Calibri" panose="020F0502020204030204" pitchFamily="34" charset="0"/>
                        </a:rPr>
                        <a:t>10%</a:t>
                      </a:r>
                    </a:p>
                  </a:txBody>
                  <a:tcPr marL="7144" marR="7144" marT="7144" marB="0" anchor="ctr"/>
                </a:tc>
                <a:tc>
                  <a:txBody>
                    <a:bodyPr/>
                    <a:lstStyle/>
                    <a:p>
                      <a:pPr algn="r" fontAlgn="ctr"/>
                      <a:r>
                        <a:rPr lang="en-US" sz="700" b="0" i="0" u="none" strike="noStrike" dirty="0">
                          <a:solidFill>
                            <a:srgbClr val="000000"/>
                          </a:solidFill>
                          <a:effectLst/>
                          <a:latin typeface="Calibri" panose="020F0502020204030204" pitchFamily="34" charset="0"/>
                        </a:rPr>
                        <a:t>$49</a:t>
                      </a:r>
                    </a:p>
                  </a:txBody>
                  <a:tcPr marL="7144" marR="7144" marT="7144" marB="0" anchor="ctr"/>
                </a:tc>
                <a:extLst>
                  <a:ext uri="{0D108BD9-81ED-4DB2-BD59-A6C34878D82A}">
                    <a16:rowId xmlns:a16="http://schemas.microsoft.com/office/drawing/2014/main" val="3603263322"/>
                  </a:ext>
                </a:extLst>
              </a:tr>
              <a:tr h="98584">
                <a:tc>
                  <a:txBody>
                    <a:bodyPr/>
                    <a:lstStyle/>
                    <a:p>
                      <a:pPr algn="l" fontAlgn="ctr"/>
                      <a:r>
                        <a:rPr lang="en-US" sz="600" b="0" i="0" u="none" strike="noStrike" dirty="0">
                          <a:solidFill>
                            <a:srgbClr val="000000"/>
                          </a:solidFill>
                          <a:effectLst/>
                          <a:latin typeface="Calibri" panose="020F0502020204030204" pitchFamily="34" charset="0"/>
                        </a:rPr>
                        <a:t>3.04.02 Corner Raft Systems</a:t>
                      </a:r>
                    </a:p>
                  </a:txBody>
                  <a:tcPr marL="0" marR="0" marT="0" marB="0" anchor="ctr"/>
                </a:tc>
                <a:tc>
                  <a:txBody>
                    <a:bodyPr/>
                    <a:lstStyle/>
                    <a:p>
                      <a:pPr algn="r" fontAlgn="ctr"/>
                      <a:r>
                        <a:rPr lang="en-US" sz="700" b="0" i="0" u="none" strike="noStrike">
                          <a:solidFill>
                            <a:srgbClr val="000000"/>
                          </a:solidFill>
                          <a:effectLst/>
                          <a:latin typeface="Calibri" panose="020F0502020204030204" pitchFamily="34" charset="0"/>
                        </a:rPr>
                        <a:t>99%</a:t>
                      </a:r>
                    </a:p>
                  </a:txBody>
                  <a:tcPr marL="7144" marR="7144" marT="7144" marB="0" anchor="ctr"/>
                </a:tc>
                <a:tc>
                  <a:txBody>
                    <a:bodyPr/>
                    <a:lstStyle/>
                    <a:p>
                      <a:pPr algn="r" fontAlgn="ctr"/>
                      <a:r>
                        <a:rPr lang="en-US" sz="600" b="0" i="0" u="none" strike="noStrike" dirty="0">
                          <a:solidFill>
                            <a:srgbClr val="000000"/>
                          </a:solidFill>
                          <a:effectLst/>
                          <a:latin typeface="Calibri" panose="020F0502020204030204" pitchFamily="34" charset="0"/>
                        </a:rPr>
                        <a:t>10%</a:t>
                      </a:r>
                    </a:p>
                  </a:txBody>
                  <a:tcPr marL="7144" marR="7144" marT="7144" marB="0" anchor="ctr"/>
                </a:tc>
                <a:tc>
                  <a:txBody>
                    <a:bodyPr/>
                    <a:lstStyle/>
                    <a:p>
                      <a:pPr algn="r" fontAlgn="ctr"/>
                      <a:r>
                        <a:rPr lang="en-US" sz="700" b="0" i="0" u="none" strike="noStrike">
                          <a:solidFill>
                            <a:srgbClr val="000000"/>
                          </a:solidFill>
                          <a:effectLst/>
                          <a:latin typeface="Calibri" panose="020F0502020204030204" pitchFamily="34" charset="0"/>
                        </a:rPr>
                        <a:t>$7</a:t>
                      </a:r>
                    </a:p>
                  </a:txBody>
                  <a:tcPr marL="7144" marR="7144" marT="7144" marB="0" anchor="ctr"/>
                </a:tc>
                <a:extLst>
                  <a:ext uri="{0D108BD9-81ED-4DB2-BD59-A6C34878D82A}">
                    <a16:rowId xmlns:a16="http://schemas.microsoft.com/office/drawing/2014/main" val="3410458589"/>
                  </a:ext>
                </a:extLst>
              </a:tr>
              <a:tr h="98584">
                <a:tc>
                  <a:txBody>
                    <a:bodyPr/>
                    <a:lstStyle/>
                    <a:p>
                      <a:pPr algn="l" fontAlgn="ctr"/>
                      <a:r>
                        <a:rPr lang="en-US" sz="600" b="0" i="0" u="none" strike="noStrike" dirty="0">
                          <a:solidFill>
                            <a:srgbClr val="000000"/>
                          </a:solidFill>
                          <a:effectLst/>
                          <a:latin typeface="Calibri" panose="020F0502020204030204" pitchFamily="34" charset="0"/>
                        </a:rPr>
                        <a:t>3.05 Optics</a:t>
                      </a:r>
                    </a:p>
                  </a:txBody>
                  <a:tcPr marL="0" marR="0" marT="0" marB="0" anchor="ctr"/>
                </a:tc>
                <a:tc>
                  <a:txBody>
                    <a:bodyPr/>
                    <a:lstStyle/>
                    <a:p>
                      <a:pPr algn="r" fontAlgn="ctr"/>
                      <a:r>
                        <a:rPr lang="en-US" sz="700" b="0" i="0" u="none" strike="noStrike">
                          <a:solidFill>
                            <a:srgbClr val="000000"/>
                          </a:solidFill>
                          <a:effectLst/>
                          <a:latin typeface="Calibri" panose="020F0502020204030204" pitchFamily="34" charset="0"/>
                        </a:rPr>
                        <a:t>87%</a:t>
                      </a:r>
                    </a:p>
                  </a:txBody>
                  <a:tcPr marL="7144" marR="7144" marT="7144" marB="0" anchor="ctr"/>
                </a:tc>
                <a:tc>
                  <a:txBody>
                    <a:bodyPr/>
                    <a:lstStyle/>
                    <a:p>
                      <a:pPr algn="r" fontAlgn="ctr"/>
                      <a:r>
                        <a:rPr lang="en-US" sz="600" b="0" i="0" u="none" strike="noStrike" dirty="0">
                          <a:solidFill>
                            <a:srgbClr val="000000"/>
                          </a:solidFill>
                          <a:effectLst/>
                          <a:latin typeface="Calibri" panose="020F0502020204030204" pitchFamily="34" charset="0"/>
                        </a:rPr>
                        <a:t>10%</a:t>
                      </a:r>
                    </a:p>
                  </a:txBody>
                  <a:tcPr marL="7144" marR="7144" marT="7144" marB="0" anchor="ctr"/>
                </a:tc>
                <a:tc>
                  <a:txBody>
                    <a:bodyPr/>
                    <a:lstStyle/>
                    <a:p>
                      <a:pPr algn="r" fontAlgn="ctr"/>
                      <a:r>
                        <a:rPr lang="en-US" sz="700" b="0" i="0" u="none" strike="noStrike">
                          <a:solidFill>
                            <a:srgbClr val="000000"/>
                          </a:solidFill>
                          <a:effectLst/>
                          <a:latin typeface="Calibri" panose="020F0502020204030204" pitchFamily="34" charset="0"/>
                        </a:rPr>
                        <a:t>$461</a:t>
                      </a:r>
                    </a:p>
                  </a:txBody>
                  <a:tcPr marL="7144" marR="7144" marT="7144" marB="0" anchor="ctr"/>
                </a:tc>
                <a:extLst>
                  <a:ext uri="{0D108BD9-81ED-4DB2-BD59-A6C34878D82A}">
                    <a16:rowId xmlns:a16="http://schemas.microsoft.com/office/drawing/2014/main" val="487659122"/>
                  </a:ext>
                </a:extLst>
              </a:tr>
              <a:tr h="98584">
                <a:tc>
                  <a:txBody>
                    <a:bodyPr/>
                    <a:lstStyle/>
                    <a:p>
                      <a:pPr algn="l" fontAlgn="ctr"/>
                      <a:r>
                        <a:rPr lang="en-US" sz="600" b="0" i="0" u="none" strike="noStrike" dirty="0">
                          <a:solidFill>
                            <a:srgbClr val="000000"/>
                          </a:solidFill>
                          <a:effectLst/>
                          <a:latin typeface="Calibri" panose="020F0502020204030204" pitchFamily="34" charset="0"/>
                        </a:rPr>
                        <a:t>3.06.01 Camera Body</a:t>
                      </a:r>
                    </a:p>
                  </a:txBody>
                  <a:tcPr marL="0" marR="0" marT="0" marB="0" anchor="ctr"/>
                </a:tc>
                <a:tc>
                  <a:txBody>
                    <a:bodyPr/>
                    <a:lstStyle/>
                    <a:p>
                      <a:pPr algn="r" fontAlgn="ctr"/>
                      <a:r>
                        <a:rPr lang="en-US" sz="700" b="0" i="0" u="none" strike="noStrike">
                          <a:solidFill>
                            <a:srgbClr val="000000"/>
                          </a:solidFill>
                          <a:effectLst/>
                          <a:latin typeface="Calibri" panose="020F0502020204030204" pitchFamily="34" charset="0"/>
                        </a:rPr>
                        <a:t>95%</a:t>
                      </a:r>
                    </a:p>
                  </a:txBody>
                  <a:tcPr marL="7144" marR="7144" marT="7144" marB="0" anchor="ctr"/>
                </a:tc>
                <a:tc>
                  <a:txBody>
                    <a:bodyPr/>
                    <a:lstStyle/>
                    <a:p>
                      <a:pPr algn="r" fontAlgn="ctr"/>
                      <a:r>
                        <a:rPr lang="en-US" sz="600" b="0" i="0" u="none" strike="noStrike" dirty="0">
                          <a:solidFill>
                            <a:srgbClr val="000000"/>
                          </a:solidFill>
                          <a:effectLst/>
                          <a:latin typeface="Calibri" panose="020F0502020204030204" pitchFamily="34" charset="0"/>
                        </a:rPr>
                        <a:t>10%</a:t>
                      </a:r>
                    </a:p>
                  </a:txBody>
                  <a:tcPr marL="7144" marR="7144" marT="7144" marB="0" anchor="ctr"/>
                </a:tc>
                <a:tc>
                  <a:txBody>
                    <a:bodyPr/>
                    <a:lstStyle/>
                    <a:p>
                      <a:pPr algn="r" fontAlgn="ctr"/>
                      <a:r>
                        <a:rPr lang="en-US" sz="700" b="0" i="0" u="none" strike="noStrike">
                          <a:solidFill>
                            <a:srgbClr val="000000"/>
                          </a:solidFill>
                          <a:effectLst/>
                          <a:latin typeface="Calibri" panose="020F0502020204030204" pitchFamily="34" charset="0"/>
                        </a:rPr>
                        <a:t>$12</a:t>
                      </a:r>
                    </a:p>
                  </a:txBody>
                  <a:tcPr marL="7144" marR="7144" marT="7144" marB="0" anchor="ctr"/>
                </a:tc>
                <a:extLst>
                  <a:ext uri="{0D108BD9-81ED-4DB2-BD59-A6C34878D82A}">
                    <a16:rowId xmlns:a16="http://schemas.microsoft.com/office/drawing/2014/main" val="797054084"/>
                  </a:ext>
                </a:extLst>
              </a:tr>
              <a:tr h="98584">
                <a:tc>
                  <a:txBody>
                    <a:bodyPr/>
                    <a:lstStyle/>
                    <a:p>
                      <a:pPr algn="l" fontAlgn="ctr"/>
                      <a:r>
                        <a:rPr lang="en-US" sz="600" b="0" i="0" u="none" strike="noStrike" dirty="0">
                          <a:solidFill>
                            <a:srgbClr val="000000"/>
                          </a:solidFill>
                          <a:effectLst/>
                          <a:latin typeface="Calibri" panose="020F0502020204030204" pitchFamily="34" charset="0"/>
                        </a:rPr>
                        <a:t>3.06.02 Shutter</a:t>
                      </a:r>
                    </a:p>
                  </a:txBody>
                  <a:tcPr marL="0" marR="0" marT="0" marB="0" anchor="ctr"/>
                </a:tc>
                <a:tc>
                  <a:txBody>
                    <a:bodyPr/>
                    <a:lstStyle/>
                    <a:p>
                      <a:pPr algn="r" fontAlgn="ctr"/>
                      <a:r>
                        <a:rPr lang="en-US" sz="700" b="0" i="0" u="none" strike="noStrike">
                          <a:solidFill>
                            <a:srgbClr val="000000"/>
                          </a:solidFill>
                          <a:effectLst/>
                          <a:latin typeface="Calibri" panose="020F0502020204030204" pitchFamily="34" charset="0"/>
                        </a:rPr>
                        <a:t>90%</a:t>
                      </a:r>
                    </a:p>
                  </a:txBody>
                  <a:tcPr marL="7144" marR="7144" marT="7144" marB="0" anchor="ctr"/>
                </a:tc>
                <a:tc>
                  <a:txBody>
                    <a:bodyPr/>
                    <a:lstStyle/>
                    <a:p>
                      <a:pPr algn="r" fontAlgn="ctr"/>
                      <a:r>
                        <a:rPr lang="en-US" sz="600" b="0" i="0" u="none" strike="noStrike" dirty="0">
                          <a:solidFill>
                            <a:srgbClr val="000000"/>
                          </a:solidFill>
                          <a:effectLst/>
                          <a:latin typeface="Calibri" panose="020F0502020204030204" pitchFamily="34" charset="0"/>
                        </a:rPr>
                        <a:t>15%</a:t>
                      </a:r>
                    </a:p>
                  </a:txBody>
                  <a:tcPr marL="7144" marR="7144" marT="7144" marB="0" anchor="ctr"/>
                </a:tc>
                <a:tc>
                  <a:txBody>
                    <a:bodyPr/>
                    <a:lstStyle/>
                    <a:p>
                      <a:pPr algn="r" fontAlgn="ctr"/>
                      <a:r>
                        <a:rPr lang="en-US" sz="700" b="0" i="0" u="none" strike="noStrike">
                          <a:solidFill>
                            <a:srgbClr val="000000"/>
                          </a:solidFill>
                          <a:effectLst/>
                          <a:latin typeface="Calibri" panose="020F0502020204030204" pitchFamily="34" charset="0"/>
                        </a:rPr>
                        <a:t>$34</a:t>
                      </a:r>
                    </a:p>
                  </a:txBody>
                  <a:tcPr marL="7144" marR="7144" marT="7144" marB="0" anchor="ctr"/>
                </a:tc>
                <a:extLst>
                  <a:ext uri="{0D108BD9-81ED-4DB2-BD59-A6C34878D82A}">
                    <a16:rowId xmlns:a16="http://schemas.microsoft.com/office/drawing/2014/main" val="3811230437"/>
                  </a:ext>
                </a:extLst>
              </a:tr>
              <a:tr h="98584">
                <a:tc>
                  <a:txBody>
                    <a:bodyPr/>
                    <a:lstStyle/>
                    <a:p>
                      <a:pPr algn="l" fontAlgn="ctr"/>
                      <a:r>
                        <a:rPr lang="en-US" sz="600" b="0" i="0" u="none" strike="noStrike" dirty="0">
                          <a:solidFill>
                            <a:srgbClr val="000000"/>
                          </a:solidFill>
                          <a:effectLst/>
                          <a:latin typeface="Calibri" panose="020F0502020204030204" pitchFamily="34" charset="0"/>
                        </a:rPr>
                        <a:t>3.06.04 Cryostat</a:t>
                      </a:r>
                    </a:p>
                  </a:txBody>
                  <a:tcPr marL="0" marR="0" marT="0" marB="0" anchor="ctr"/>
                </a:tc>
                <a:tc>
                  <a:txBody>
                    <a:bodyPr/>
                    <a:lstStyle/>
                    <a:p>
                      <a:pPr algn="r" fontAlgn="ctr"/>
                      <a:r>
                        <a:rPr lang="en-US" sz="700" b="0" i="0" u="none" strike="noStrike">
                          <a:solidFill>
                            <a:srgbClr val="000000"/>
                          </a:solidFill>
                          <a:effectLst/>
                          <a:latin typeface="Calibri" panose="020F0502020204030204" pitchFamily="34" charset="0"/>
                        </a:rPr>
                        <a:t>98%</a:t>
                      </a:r>
                    </a:p>
                  </a:txBody>
                  <a:tcPr marL="7144" marR="7144" marT="7144" marB="0" anchor="ctr"/>
                </a:tc>
                <a:tc>
                  <a:txBody>
                    <a:bodyPr/>
                    <a:lstStyle/>
                    <a:p>
                      <a:pPr algn="r" fontAlgn="ctr"/>
                      <a:r>
                        <a:rPr lang="en-US" sz="600" b="0" i="0" u="none" strike="noStrike" dirty="0">
                          <a:solidFill>
                            <a:srgbClr val="000000"/>
                          </a:solidFill>
                          <a:effectLst/>
                          <a:latin typeface="Calibri" panose="020F0502020204030204" pitchFamily="34" charset="0"/>
                        </a:rPr>
                        <a:t>15%</a:t>
                      </a:r>
                    </a:p>
                  </a:txBody>
                  <a:tcPr marL="7144" marR="7144" marT="7144" marB="0" anchor="ctr"/>
                </a:tc>
                <a:tc>
                  <a:txBody>
                    <a:bodyPr/>
                    <a:lstStyle/>
                    <a:p>
                      <a:pPr algn="r" fontAlgn="ctr"/>
                      <a:r>
                        <a:rPr lang="en-US" sz="700" b="0" i="0" u="none" strike="noStrike">
                          <a:solidFill>
                            <a:srgbClr val="000000"/>
                          </a:solidFill>
                          <a:effectLst/>
                          <a:latin typeface="Calibri" panose="020F0502020204030204" pitchFamily="34" charset="0"/>
                        </a:rPr>
                        <a:t>$20</a:t>
                      </a:r>
                    </a:p>
                  </a:txBody>
                  <a:tcPr marL="7144" marR="7144" marT="7144" marB="0" anchor="ctr"/>
                </a:tc>
                <a:extLst>
                  <a:ext uri="{0D108BD9-81ED-4DB2-BD59-A6C34878D82A}">
                    <a16:rowId xmlns:a16="http://schemas.microsoft.com/office/drawing/2014/main" val="3104028335"/>
                  </a:ext>
                </a:extLst>
              </a:tr>
              <a:tr h="98584">
                <a:tc>
                  <a:txBody>
                    <a:bodyPr/>
                    <a:lstStyle/>
                    <a:p>
                      <a:pPr algn="l" fontAlgn="ctr"/>
                      <a:r>
                        <a:rPr lang="en-US" sz="600" b="0" i="0" u="none" strike="noStrike" dirty="0">
                          <a:solidFill>
                            <a:srgbClr val="000000"/>
                          </a:solidFill>
                          <a:effectLst/>
                          <a:latin typeface="Calibri" panose="020F0502020204030204" pitchFamily="34" charset="0"/>
                        </a:rPr>
                        <a:t>3.06.05 Utility Trunk</a:t>
                      </a:r>
                    </a:p>
                  </a:txBody>
                  <a:tcPr marL="0" marR="0" marT="0" marB="0" anchor="ctr"/>
                </a:tc>
                <a:tc>
                  <a:txBody>
                    <a:bodyPr/>
                    <a:lstStyle/>
                    <a:p>
                      <a:pPr algn="r" fontAlgn="ctr"/>
                      <a:r>
                        <a:rPr lang="en-US" sz="700" b="0" i="0" u="none" strike="noStrike">
                          <a:solidFill>
                            <a:srgbClr val="000000"/>
                          </a:solidFill>
                          <a:effectLst/>
                          <a:latin typeface="Calibri" panose="020F0502020204030204" pitchFamily="34" charset="0"/>
                        </a:rPr>
                        <a:t>69%</a:t>
                      </a:r>
                    </a:p>
                  </a:txBody>
                  <a:tcPr marL="7144" marR="7144" marT="7144" marB="0" anchor="ctr"/>
                </a:tc>
                <a:tc>
                  <a:txBody>
                    <a:bodyPr/>
                    <a:lstStyle/>
                    <a:p>
                      <a:pPr algn="r" fontAlgn="ctr"/>
                      <a:r>
                        <a:rPr lang="en-US" sz="600" b="0" i="0" u="none" strike="noStrike" dirty="0">
                          <a:solidFill>
                            <a:srgbClr val="000000"/>
                          </a:solidFill>
                          <a:effectLst/>
                          <a:latin typeface="Calibri" panose="020F0502020204030204" pitchFamily="34" charset="0"/>
                        </a:rPr>
                        <a:t>20%</a:t>
                      </a:r>
                    </a:p>
                  </a:txBody>
                  <a:tcPr marL="7144" marR="7144" marT="7144" marB="0" anchor="ctr"/>
                </a:tc>
                <a:tc>
                  <a:txBody>
                    <a:bodyPr/>
                    <a:lstStyle/>
                    <a:p>
                      <a:pPr algn="r" fontAlgn="ctr"/>
                      <a:r>
                        <a:rPr lang="en-US" sz="700" b="0" i="0" u="none" strike="noStrike">
                          <a:solidFill>
                            <a:srgbClr val="000000"/>
                          </a:solidFill>
                          <a:effectLst/>
                          <a:latin typeface="Calibri" panose="020F0502020204030204" pitchFamily="34" charset="0"/>
                        </a:rPr>
                        <a:t>$71</a:t>
                      </a:r>
                    </a:p>
                  </a:txBody>
                  <a:tcPr marL="7144" marR="7144" marT="7144" marB="0" anchor="ctr"/>
                </a:tc>
                <a:extLst>
                  <a:ext uri="{0D108BD9-81ED-4DB2-BD59-A6C34878D82A}">
                    <a16:rowId xmlns:a16="http://schemas.microsoft.com/office/drawing/2014/main" val="2127695339"/>
                  </a:ext>
                </a:extLst>
              </a:tr>
              <a:tr h="98584">
                <a:tc>
                  <a:txBody>
                    <a:bodyPr/>
                    <a:lstStyle/>
                    <a:p>
                      <a:pPr algn="l" fontAlgn="ctr"/>
                      <a:r>
                        <a:rPr lang="en-US" sz="600" b="0" i="0" u="none" strike="noStrike" dirty="0">
                          <a:solidFill>
                            <a:srgbClr val="000000"/>
                          </a:solidFill>
                          <a:effectLst/>
                          <a:latin typeface="Calibri" panose="020F0502020204030204" pitchFamily="34" charset="0"/>
                        </a:rPr>
                        <a:t>3.07.01 Control System</a:t>
                      </a:r>
                    </a:p>
                  </a:txBody>
                  <a:tcPr marL="0" marR="0" marT="0" marB="0" anchor="ctr"/>
                </a:tc>
                <a:tc>
                  <a:txBody>
                    <a:bodyPr/>
                    <a:lstStyle/>
                    <a:p>
                      <a:pPr algn="r" fontAlgn="ctr"/>
                      <a:r>
                        <a:rPr lang="en-US" sz="700" b="0" i="0" u="none" strike="noStrike">
                          <a:solidFill>
                            <a:srgbClr val="000000"/>
                          </a:solidFill>
                          <a:effectLst/>
                          <a:latin typeface="Calibri" panose="020F0502020204030204" pitchFamily="34" charset="0"/>
                        </a:rPr>
                        <a:t>89%</a:t>
                      </a:r>
                    </a:p>
                  </a:txBody>
                  <a:tcPr marL="7144" marR="7144" marT="7144" marB="0" anchor="ctr"/>
                </a:tc>
                <a:tc>
                  <a:txBody>
                    <a:bodyPr/>
                    <a:lstStyle/>
                    <a:p>
                      <a:pPr algn="r" fontAlgn="ctr"/>
                      <a:r>
                        <a:rPr lang="en-US" sz="600" b="0" i="0" u="none" strike="noStrike" dirty="0">
                          <a:solidFill>
                            <a:srgbClr val="000000"/>
                          </a:solidFill>
                          <a:effectLst/>
                          <a:latin typeface="Calibri" panose="020F0502020204030204" pitchFamily="34" charset="0"/>
                        </a:rPr>
                        <a:t>20%</a:t>
                      </a:r>
                    </a:p>
                  </a:txBody>
                  <a:tcPr marL="7144" marR="7144" marT="7144" marB="0" anchor="ctr"/>
                </a:tc>
                <a:tc>
                  <a:txBody>
                    <a:bodyPr/>
                    <a:lstStyle/>
                    <a:p>
                      <a:pPr algn="r" fontAlgn="ctr"/>
                      <a:r>
                        <a:rPr lang="en-US" sz="700" b="0" i="0" u="none" strike="noStrike">
                          <a:solidFill>
                            <a:srgbClr val="000000"/>
                          </a:solidFill>
                          <a:effectLst/>
                          <a:latin typeface="Calibri" panose="020F0502020204030204" pitchFamily="34" charset="0"/>
                        </a:rPr>
                        <a:t>$92</a:t>
                      </a:r>
                    </a:p>
                  </a:txBody>
                  <a:tcPr marL="7144" marR="7144" marT="7144" marB="0" anchor="ctr"/>
                </a:tc>
                <a:extLst>
                  <a:ext uri="{0D108BD9-81ED-4DB2-BD59-A6C34878D82A}">
                    <a16:rowId xmlns:a16="http://schemas.microsoft.com/office/drawing/2014/main" val="1468645345"/>
                  </a:ext>
                </a:extLst>
              </a:tr>
              <a:tr h="98584">
                <a:tc>
                  <a:txBody>
                    <a:bodyPr/>
                    <a:lstStyle/>
                    <a:p>
                      <a:pPr algn="l" fontAlgn="ctr"/>
                      <a:r>
                        <a:rPr lang="en-US" sz="600" b="0" i="0" u="none" strike="noStrike" dirty="0">
                          <a:solidFill>
                            <a:srgbClr val="000000"/>
                          </a:solidFill>
                          <a:effectLst/>
                          <a:latin typeface="Calibri" panose="020F0502020204030204" pitchFamily="34" charset="0"/>
                        </a:rPr>
                        <a:t>3.07.02 Data </a:t>
                      </a:r>
                      <a:r>
                        <a:rPr lang="en-US" sz="600" b="0" i="0" u="none" strike="noStrike" dirty="0" err="1">
                          <a:solidFill>
                            <a:srgbClr val="000000"/>
                          </a:solidFill>
                          <a:effectLst/>
                          <a:latin typeface="Calibri" panose="020F0502020204030204" pitchFamily="34" charset="0"/>
                        </a:rPr>
                        <a:t>Acq</a:t>
                      </a:r>
                      <a:r>
                        <a:rPr lang="en-US" sz="600" b="0" i="0" u="none" strike="noStrike" dirty="0">
                          <a:solidFill>
                            <a:srgbClr val="000000"/>
                          </a:solidFill>
                          <a:effectLst/>
                          <a:latin typeface="Calibri" panose="020F0502020204030204" pitchFamily="34" charset="0"/>
                        </a:rPr>
                        <a:t> Sys</a:t>
                      </a:r>
                    </a:p>
                  </a:txBody>
                  <a:tcPr marL="0" marR="0" marT="0" marB="0" anchor="ctr"/>
                </a:tc>
                <a:tc>
                  <a:txBody>
                    <a:bodyPr/>
                    <a:lstStyle/>
                    <a:p>
                      <a:pPr algn="r" fontAlgn="ctr"/>
                      <a:r>
                        <a:rPr lang="en-US" sz="700" b="0" i="0" u="none" strike="noStrike">
                          <a:solidFill>
                            <a:srgbClr val="000000"/>
                          </a:solidFill>
                          <a:effectLst/>
                          <a:latin typeface="Calibri" panose="020F0502020204030204" pitchFamily="34" charset="0"/>
                        </a:rPr>
                        <a:t>93%</a:t>
                      </a:r>
                    </a:p>
                  </a:txBody>
                  <a:tcPr marL="7144" marR="7144" marT="7144" marB="0" anchor="ctr"/>
                </a:tc>
                <a:tc>
                  <a:txBody>
                    <a:bodyPr/>
                    <a:lstStyle/>
                    <a:p>
                      <a:pPr algn="r" fontAlgn="ctr"/>
                      <a:r>
                        <a:rPr lang="en-US" sz="600" b="0" i="0" u="none" strike="noStrike" dirty="0">
                          <a:solidFill>
                            <a:srgbClr val="000000"/>
                          </a:solidFill>
                          <a:effectLst/>
                          <a:latin typeface="Calibri" panose="020F0502020204030204" pitchFamily="34" charset="0"/>
                        </a:rPr>
                        <a:t>15%</a:t>
                      </a:r>
                    </a:p>
                  </a:txBody>
                  <a:tcPr marL="7144" marR="7144" marT="7144" marB="0" anchor="ctr"/>
                </a:tc>
                <a:tc>
                  <a:txBody>
                    <a:bodyPr/>
                    <a:lstStyle/>
                    <a:p>
                      <a:pPr algn="r" fontAlgn="ctr"/>
                      <a:r>
                        <a:rPr lang="en-US" sz="700" b="0" i="0" u="none" strike="noStrike">
                          <a:solidFill>
                            <a:srgbClr val="000000"/>
                          </a:solidFill>
                          <a:effectLst/>
                          <a:latin typeface="Calibri" panose="020F0502020204030204" pitchFamily="34" charset="0"/>
                        </a:rPr>
                        <a:t>$32</a:t>
                      </a:r>
                    </a:p>
                  </a:txBody>
                  <a:tcPr marL="7144" marR="7144" marT="7144" marB="0" anchor="ctr"/>
                </a:tc>
                <a:extLst>
                  <a:ext uri="{0D108BD9-81ED-4DB2-BD59-A6C34878D82A}">
                    <a16:rowId xmlns:a16="http://schemas.microsoft.com/office/drawing/2014/main" val="2739954763"/>
                  </a:ext>
                </a:extLst>
              </a:tr>
              <a:tr h="98584">
                <a:tc>
                  <a:txBody>
                    <a:bodyPr/>
                    <a:lstStyle/>
                    <a:p>
                      <a:pPr algn="l" fontAlgn="ctr"/>
                      <a:r>
                        <a:rPr lang="en-US" sz="600" b="0" i="0" u="none" strike="noStrike" dirty="0">
                          <a:solidFill>
                            <a:srgbClr val="000000"/>
                          </a:solidFill>
                          <a:effectLst/>
                          <a:latin typeface="Calibri" panose="020F0502020204030204" pitchFamily="34" charset="0"/>
                        </a:rPr>
                        <a:t>3.07.03 Aux Elec</a:t>
                      </a:r>
                    </a:p>
                  </a:txBody>
                  <a:tcPr marL="0" marR="0" marT="0" marB="0" anchor="ctr"/>
                </a:tc>
                <a:tc>
                  <a:txBody>
                    <a:bodyPr/>
                    <a:lstStyle/>
                    <a:p>
                      <a:pPr algn="r" fontAlgn="ctr"/>
                      <a:r>
                        <a:rPr lang="en-US" sz="700" b="0" i="0" u="none" strike="noStrike">
                          <a:solidFill>
                            <a:srgbClr val="000000"/>
                          </a:solidFill>
                          <a:effectLst/>
                          <a:latin typeface="Calibri" panose="020F0502020204030204" pitchFamily="34" charset="0"/>
                        </a:rPr>
                        <a:t>100%</a:t>
                      </a:r>
                    </a:p>
                  </a:txBody>
                  <a:tcPr marL="7144" marR="7144" marT="7144" marB="0" anchor="ctr"/>
                </a:tc>
                <a:tc>
                  <a:txBody>
                    <a:bodyPr/>
                    <a:lstStyle/>
                    <a:p>
                      <a:pPr algn="r" fontAlgn="ctr"/>
                      <a:r>
                        <a:rPr lang="en-US" sz="600" b="0" i="0" u="none" strike="noStrike">
                          <a:solidFill>
                            <a:srgbClr val="000000"/>
                          </a:solidFill>
                          <a:effectLst/>
                          <a:latin typeface="Calibri" panose="020F0502020204030204" pitchFamily="34" charset="0"/>
                        </a:rPr>
                        <a:t>10%</a:t>
                      </a:r>
                    </a:p>
                  </a:txBody>
                  <a:tcPr marL="7144" marR="7144" marT="7144" marB="0" anchor="ctr"/>
                </a:tc>
                <a:tc>
                  <a:txBody>
                    <a:bodyPr/>
                    <a:lstStyle/>
                    <a:p>
                      <a:pPr algn="r" fontAlgn="ctr"/>
                      <a:r>
                        <a:rPr lang="en-US" sz="700" b="0" i="0" u="none" strike="noStrike">
                          <a:solidFill>
                            <a:srgbClr val="000000"/>
                          </a:solidFill>
                          <a:effectLst/>
                          <a:latin typeface="Calibri" panose="020F0502020204030204" pitchFamily="34" charset="0"/>
                        </a:rPr>
                        <a:t>$10</a:t>
                      </a:r>
                    </a:p>
                  </a:txBody>
                  <a:tcPr marL="7144" marR="7144" marT="7144" marB="0" anchor="ctr"/>
                </a:tc>
                <a:extLst>
                  <a:ext uri="{0D108BD9-81ED-4DB2-BD59-A6C34878D82A}">
                    <a16:rowId xmlns:a16="http://schemas.microsoft.com/office/drawing/2014/main" val="958826995"/>
                  </a:ext>
                </a:extLst>
              </a:tr>
              <a:tr h="98584">
                <a:tc>
                  <a:txBody>
                    <a:bodyPr/>
                    <a:lstStyle/>
                    <a:p>
                      <a:pPr algn="l" fontAlgn="ctr"/>
                      <a:r>
                        <a:rPr lang="en-US" sz="600" b="0" i="0" u="none" strike="noStrike" dirty="0">
                          <a:solidFill>
                            <a:srgbClr val="000000"/>
                          </a:solidFill>
                          <a:effectLst/>
                          <a:latin typeface="Calibri" panose="020F0502020204030204" pitchFamily="34" charset="0"/>
                        </a:rPr>
                        <a:t>3.08 Integration and Test</a:t>
                      </a:r>
                    </a:p>
                  </a:txBody>
                  <a:tcPr marL="0" marR="0" marT="0" marB="0" anchor="ctr"/>
                </a:tc>
                <a:tc>
                  <a:txBody>
                    <a:bodyPr/>
                    <a:lstStyle/>
                    <a:p>
                      <a:pPr algn="r" fontAlgn="ctr"/>
                      <a:r>
                        <a:rPr lang="en-US" sz="700" b="0" i="0" u="none" strike="noStrike" dirty="0">
                          <a:solidFill>
                            <a:srgbClr val="000000"/>
                          </a:solidFill>
                          <a:effectLst/>
                          <a:latin typeface="Calibri" panose="020F0502020204030204" pitchFamily="34" charset="0"/>
                        </a:rPr>
                        <a:t>76%</a:t>
                      </a:r>
                    </a:p>
                  </a:txBody>
                  <a:tcPr marL="7144" marR="7144" marT="7144" marB="0" anchor="ctr"/>
                </a:tc>
                <a:tc>
                  <a:txBody>
                    <a:bodyPr/>
                    <a:lstStyle/>
                    <a:p>
                      <a:pPr algn="r" fontAlgn="ctr"/>
                      <a:r>
                        <a:rPr lang="en-US" sz="600" b="0" i="0" u="none" strike="noStrike" dirty="0">
                          <a:solidFill>
                            <a:srgbClr val="000000"/>
                          </a:solidFill>
                          <a:effectLst/>
                          <a:latin typeface="Calibri" panose="020F0502020204030204" pitchFamily="34" charset="0"/>
                        </a:rPr>
                        <a:t>20%</a:t>
                      </a:r>
                    </a:p>
                  </a:txBody>
                  <a:tcPr marL="7144" marR="7144" marT="7144" marB="0" anchor="ctr"/>
                </a:tc>
                <a:tc>
                  <a:txBody>
                    <a:bodyPr/>
                    <a:lstStyle/>
                    <a:p>
                      <a:pPr algn="r" fontAlgn="ctr"/>
                      <a:r>
                        <a:rPr lang="en-US" sz="700" b="0" i="0" u="none" strike="noStrike" dirty="0">
                          <a:solidFill>
                            <a:srgbClr val="000000"/>
                          </a:solidFill>
                          <a:effectLst/>
                          <a:latin typeface="Calibri" panose="020F0502020204030204" pitchFamily="34" charset="0"/>
                        </a:rPr>
                        <a:t>$574</a:t>
                      </a:r>
                    </a:p>
                  </a:txBody>
                  <a:tcPr marL="7144" marR="7144" marT="7144" marB="0" anchor="ctr"/>
                </a:tc>
                <a:extLst>
                  <a:ext uri="{0D108BD9-81ED-4DB2-BD59-A6C34878D82A}">
                    <a16:rowId xmlns:a16="http://schemas.microsoft.com/office/drawing/2014/main" val="3672262843"/>
                  </a:ext>
                </a:extLst>
              </a:tr>
              <a:tr h="110014">
                <a:tc>
                  <a:txBody>
                    <a:bodyPr/>
                    <a:lstStyle/>
                    <a:p>
                      <a:pPr algn="l" fontAlgn="ctr"/>
                      <a:r>
                        <a:rPr lang="en-US" sz="700" b="1" i="0" u="none" strike="noStrike" dirty="0">
                          <a:solidFill>
                            <a:srgbClr val="000000"/>
                          </a:solidFill>
                          <a:effectLst/>
                          <a:latin typeface="Calibri" panose="020F0502020204030204" pitchFamily="34" charset="0"/>
                        </a:rPr>
                        <a:t>TOTALS</a:t>
                      </a:r>
                    </a:p>
                  </a:txBody>
                  <a:tcPr marL="0" marR="0" marT="0" marB="0" anchor="ctr"/>
                </a:tc>
                <a:tc>
                  <a:txBody>
                    <a:bodyPr/>
                    <a:lstStyle/>
                    <a:p>
                      <a:pPr algn="r" fontAlgn="b"/>
                      <a:r>
                        <a:rPr lang="en-US" sz="800" b="1" i="0" u="none" strike="noStrike" dirty="0">
                          <a:solidFill>
                            <a:srgbClr val="000000"/>
                          </a:solidFill>
                          <a:effectLst/>
                          <a:latin typeface="Calibri" panose="020F0502020204030204" pitchFamily="34" charset="0"/>
                        </a:rPr>
                        <a:t>92.8%</a:t>
                      </a:r>
                      <a:endParaRPr lang="en-US" sz="7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r" fontAlgn="b"/>
                      <a:r>
                        <a:rPr lang="en-US" sz="800" b="1" i="0" u="none" strike="noStrike" kern="1200" dirty="0">
                          <a:solidFill>
                            <a:srgbClr val="000000"/>
                          </a:solidFill>
                          <a:effectLst/>
                          <a:latin typeface="Calibri" panose="020F0502020204030204" pitchFamily="34" charset="0"/>
                          <a:ea typeface="+mn-ea"/>
                          <a:cs typeface="+mn-cs"/>
                        </a:rPr>
                        <a:t>12%</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r" fontAlgn="b"/>
                      <a:r>
                        <a:rPr lang="en-US" sz="800" b="1" i="0" u="none" strike="noStrike" dirty="0">
                          <a:solidFill>
                            <a:srgbClr val="000000"/>
                          </a:solidFill>
                          <a:effectLst/>
                          <a:latin typeface="Calibri" panose="020F0502020204030204" pitchFamily="34" charset="0"/>
                        </a:rPr>
                        <a:t>$1,490</a:t>
                      </a:r>
                      <a:endParaRPr lang="en-US" sz="700" b="1"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3311198470"/>
                  </a:ext>
                </a:extLst>
              </a:tr>
            </a:tbl>
          </a:graphicData>
        </a:graphic>
      </p:graphicFrame>
      <p:sp>
        <p:nvSpPr>
          <p:cNvPr id="11" name="Arrow: Down 10">
            <a:extLst>
              <a:ext uri="{FF2B5EF4-FFF2-40B4-BE49-F238E27FC236}">
                <a16:creationId xmlns:a16="http://schemas.microsoft.com/office/drawing/2014/main" id="{B763F31D-85FB-4F23-B89E-FBE34FB34AC1}"/>
              </a:ext>
            </a:extLst>
          </p:cNvPr>
          <p:cNvSpPr/>
          <p:nvPr/>
        </p:nvSpPr>
        <p:spPr>
          <a:xfrm rot="5400000">
            <a:off x="5057224" y="1566569"/>
            <a:ext cx="51819" cy="342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aphicFrame>
        <p:nvGraphicFramePr>
          <p:cNvPr id="9" name="Table 8">
            <a:extLst>
              <a:ext uri="{FF2B5EF4-FFF2-40B4-BE49-F238E27FC236}">
                <a16:creationId xmlns:a16="http://schemas.microsoft.com/office/drawing/2014/main" id="{AA53C620-3137-4891-81A8-EFEFA2061984}"/>
              </a:ext>
            </a:extLst>
          </p:cNvPr>
          <p:cNvGraphicFramePr>
            <a:graphicFrameLocks noGrp="1"/>
          </p:cNvGraphicFramePr>
          <p:nvPr>
            <p:extLst>
              <p:ext uri="{D42A27DB-BD31-4B8C-83A1-F6EECF244321}">
                <p14:modId xmlns:p14="http://schemas.microsoft.com/office/powerpoint/2010/main" val="3390996718"/>
              </p:ext>
            </p:extLst>
          </p:nvPr>
        </p:nvGraphicFramePr>
        <p:xfrm>
          <a:off x="1179647" y="778682"/>
          <a:ext cx="3543300" cy="1371710"/>
        </p:xfrm>
        <a:graphic>
          <a:graphicData uri="http://schemas.openxmlformats.org/drawingml/2006/table">
            <a:tbl>
              <a:tblPr firstRow="1" bandRow="1">
                <a:tableStyleId>{5C22544A-7EE6-4342-B048-85BDC9FD1C3A}</a:tableStyleId>
              </a:tblPr>
              <a:tblGrid>
                <a:gridCol w="2857500">
                  <a:extLst>
                    <a:ext uri="{9D8B030D-6E8A-4147-A177-3AD203B41FA5}">
                      <a16:colId xmlns:a16="http://schemas.microsoft.com/office/drawing/2014/main" val="3610158160"/>
                    </a:ext>
                  </a:extLst>
                </a:gridCol>
                <a:gridCol w="685800">
                  <a:extLst>
                    <a:ext uri="{9D8B030D-6E8A-4147-A177-3AD203B41FA5}">
                      <a16:colId xmlns:a16="http://schemas.microsoft.com/office/drawing/2014/main" val="2620877259"/>
                    </a:ext>
                  </a:extLst>
                </a:gridCol>
              </a:tblGrid>
              <a:tr h="160020">
                <a:tc>
                  <a:txBody>
                    <a:bodyPr/>
                    <a:lstStyle/>
                    <a:p>
                      <a:r>
                        <a:rPr lang="en-US" sz="1100" dirty="0"/>
                        <a:t>Contingency as of May 2019 EAC</a:t>
                      </a:r>
                    </a:p>
                  </a:txBody>
                  <a:tcPr marL="68580" marR="68580" marT="0" marB="0"/>
                </a:tc>
                <a:tc>
                  <a:txBody>
                    <a:bodyPr/>
                    <a:lstStyle/>
                    <a:p>
                      <a:r>
                        <a:rPr lang="en-US" sz="1100" dirty="0"/>
                        <a:t>$2,607K</a:t>
                      </a:r>
                    </a:p>
                  </a:txBody>
                  <a:tcPr marL="68580" marR="68580" marT="0" marB="0"/>
                </a:tc>
                <a:extLst>
                  <a:ext uri="{0D108BD9-81ED-4DB2-BD59-A6C34878D82A}">
                    <a16:rowId xmlns:a16="http://schemas.microsoft.com/office/drawing/2014/main" val="2635844032"/>
                  </a:ext>
                </a:extLst>
              </a:tr>
              <a:tr h="243950">
                <a:tc>
                  <a:txBody>
                    <a:bodyPr/>
                    <a:lstStyle/>
                    <a:p>
                      <a:r>
                        <a:rPr lang="en-US" sz="1100" dirty="0"/>
                        <a:t>PM liens</a:t>
                      </a:r>
                    </a:p>
                  </a:txBody>
                  <a:tcPr marL="68580" marR="68580" marT="0" marB="0"/>
                </a:tc>
                <a:tc>
                  <a:txBody>
                    <a:bodyPr/>
                    <a:lstStyle/>
                    <a:p>
                      <a:pPr algn="r"/>
                      <a:r>
                        <a:rPr lang="en-US" sz="1100" dirty="0"/>
                        <a:t>-</a:t>
                      </a:r>
                    </a:p>
                  </a:txBody>
                  <a:tcPr marL="68580" marR="68580" marT="0" marB="0"/>
                </a:tc>
                <a:extLst>
                  <a:ext uri="{0D108BD9-81ED-4DB2-BD59-A6C34878D82A}">
                    <a16:rowId xmlns:a16="http://schemas.microsoft.com/office/drawing/2014/main" val="746926968"/>
                  </a:ext>
                </a:extLst>
              </a:tr>
              <a:tr h="160020">
                <a:tc>
                  <a:txBody>
                    <a:bodyPr/>
                    <a:lstStyle/>
                    <a:p>
                      <a:pPr marL="0" lvl="0" indent="-282575">
                        <a:buFont typeface="Arial" panose="020B0604020202020204" pitchFamily="34" charset="0"/>
                        <a:buNone/>
                      </a:pPr>
                      <a:r>
                        <a:rPr lang="en-US" sz="1100" kern="1200" dirty="0">
                          <a:solidFill>
                            <a:schemeClr val="dk1"/>
                          </a:solidFill>
                          <a:latin typeface="+mn-lt"/>
                          <a:ea typeface="+mn-ea"/>
                          <a:cs typeface="+mn-cs"/>
                        </a:rPr>
                        <a:t>Available Contingency for probabilistic events</a:t>
                      </a:r>
                    </a:p>
                  </a:txBody>
                  <a:tcPr marL="68580" marR="68580" marT="0" marB="0">
                    <a:solidFill>
                      <a:schemeClr val="accent1">
                        <a:lumMod val="60000"/>
                        <a:lumOff val="40000"/>
                      </a:schemeClr>
                    </a:solidFill>
                  </a:tcPr>
                </a:tc>
                <a:tc>
                  <a:txBody>
                    <a:bodyPr/>
                    <a:lstStyle/>
                    <a:p>
                      <a:pPr algn="r"/>
                      <a:r>
                        <a:rPr lang="en-US" sz="1100" dirty="0"/>
                        <a:t>$2,607K</a:t>
                      </a:r>
                    </a:p>
                  </a:txBody>
                  <a:tcPr marL="68580" marR="68580" marT="0" marB="0">
                    <a:solidFill>
                      <a:schemeClr val="accent1">
                        <a:lumMod val="60000"/>
                        <a:lumOff val="40000"/>
                      </a:schemeClr>
                    </a:solidFill>
                  </a:tcPr>
                </a:tc>
                <a:extLst>
                  <a:ext uri="{0D108BD9-81ED-4DB2-BD59-A6C34878D82A}">
                    <a16:rowId xmlns:a16="http://schemas.microsoft.com/office/drawing/2014/main" val="3524524364"/>
                  </a:ext>
                </a:extLst>
              </a:tr>
              <a:tr h="160020">
                <a:tc>
                  <a:txBody>
                    <a:bodyPr/>
                    <a:lstStyle/>
                    <a:p>
                      <a:pPr marL="228600" lvl="1" indent="0"/>
                      <a:r>
                        <a:rPr lang="en-US" sz="1100" dirty="0"/>
                        <a:t>Risk Based unknown </a:t>
                      </a:r>
                      <a:r>
                        <a:rPr lang="en-US" sz="800" dirty="0"/>
                        <a:t>(80% confidence)</a:t>
                      </a:r>
                      <a:endParaRPr lang="en-US" sz="1100" dirty="0"/>
                    </a:p>
                  </a:txBody>
                  <a:tcPr marL="68580" marR="68580" marT="0" marB="0"/>
                </a:tc>
                <a:tc>
                  <a:txBody>
                    <a:bodyPr/>
                    <a:lstStyle/>
                    <a:p>
                      <a:pPr algn="r"/>
                      <a:r>
                        <a:rPr lang="en-US" sz="1100" dirty="0"/>
                        <a:t>$2,712K</a:t>
                      </a:r>
                    </a:p>
                  </a:txBody>
                  <a:tcPr marL="68580" marR="68580" marT="0" marB="0"/>
                </a:tc>
                <a:extLst>
                  <a:ext uri="{0D108BD9-81ED-4DB2-BD59-A6C34878D82A}">
                    <a16:rowId xmlns:a16="http://schemas.microsoft.com/office/drawing/2014/main" val="1119793980"/>
                  </a:ext>
                </a:extLst>
              </a:tr>
              <a:tr h="160020">
                <a:tc>
                  <a:txBody>
                    <a:bodyPr/>
                    <a:lstStyle/>
                    <a:p>
                      <a:pPr marL="228600" marR="0" lvl="1" indent="0" algn="l" defTabSz="457200" rtl="0" eaLnBrk="1" fontAlgn="auto" latinLnBrk="0" hangingPunct="1">
                        <a:lnSpc>
                          <a:spcPct val="100000"/>
                        </a:lnSpc>
                        <a:spcBef>
                          <a:spcPts val="0"/>
                        </a:spcBef>
                        <a:spcAft>
                          <a:spcPts val="0"/>
                        </a:spcAft>
                        <a:buClrTx/>
                        <a:buSzTx/>
                        <a:buFontTx/>
                        <a:buNone/>
                        <a:tabLst/>
                        <a:defRPr/>
                      </a:pPr>
                      <a:r>
                        <a:rPr lang="en-US" sz="1100" dirty="0"/>
                        <a:t>Risk Based unknown </a:t>
                      </a:r>
                      <a:r>
                        <a:rPr lang="en-US" sz="800" dirty="0"/>
                        <a:t>(75% confidence)</a:t>
                      </a:r>
                      <a:endParaRPr lang="en-US" sz="1100" dirty="0"/>
                    </a:p>
                  </a:txBody>
                  <a:tcPr marL="68580" marR="68580" marT="0" marB="0"/>
                </a:tc>
                <a:tc>
                  <a:txBody>
                    <a:bodyPr/>
                    <a:lstStyle/>
                    <a:p>
                      <a:pPr algn="r"/>
                      <a:r>
                        <a:rPr lang="en-US" sz="1100" dirty="0"/>
                        <a:t>$2,566K</a:t>
                      </a:r>
                    </a:p>
                  </a:txBody>
                  <a:tcPr marL="68580" marR="68580" marT="0" marB="0"/>
                </a:tc>
                <a:extLst>
                  <a:ext uri="{0D108BD9-81ED-4DB2-BD59-A6C34878D82A}">
                    <a16:rowId xmlns:a16="http://schemas.microsoft.com/office/drawing/2014/main" val="1035937696"/>
                  </a:ext>
                </a:extLst>
              </a:tr>
              <a:tr h="285750">
                <a:tc>
                  <a:txBody>
                    <a:bodyPr/>
                    <a:lstStyle/>
                    <a:p>
                      <a:pPr marL="228600" marR="0" lvl="1" indent="0" algn="l" defTabSz="457200" rtl="0" eaLnBrk="1" fontAlgn="auto" latinLnBrk="0" hangingPunct="1">
                        <a:lnSpc>
                          <a:spcPct val="100000"/>
                        </a:lnSpc>
                        <a:spcBef>
                          <a:spcPts val="0"/>
                        </a:spcBef>
                        <a:spcAft>
                          <a:spcPts val="0"/>
                        </a:spcAft>
                        <a:buClrTx/>
                        <a:buSzTx/>
                        <a:buFontTx/>
                        <a:buNone/>
                        <a:tabLst/>
                        <a:defRPr/>
                      </a:pPr>
                      <a:r>
                        <a:rPr lang="en-US" sz="1100" dirty="0"/>
                        <a:t>Risk Based unknown </a:t>
                      </a:r>
                      <a:r>
                        <a:rPr lang="en-US" sz="800" dirty="0"/>
                        <a:t>(50% confidence likeliest outcome)</a:t>
                      </a:r>
                      <a:endParaRPr lang="en-US" sz="1100" dirty="0"/>
                    </a:p>
                  </a:txBody>
                  <a:tcPr marL="68580" marR="68580" marT="0" marB="0"/>
                </a:tc>
                <a:tc>
                  <a:txBody>
                    <a:bodyPr/>
                    <a:lstStyle/>
                    <a:p>
                      <a:pPr algn="r"/>
                      <a:r>
                        <a:rPr lang="en-US" sz="1100" dirty="0"/>
                        <a:t>$2,010K</a:t>
                      </a:r>
                    </a:p>
                  </a:txBody>
                  <a:tcPr marL="68580" marR="68580" marT="0" marB="0"/>
                </a:tc>
                <a:extLst>
                  <a:ext uri="{0D108BD9-81ED-4DB2-BD59-A6C34878D82A}">
                    <a16:rowId xmlns:a16="http://schemas.microsoft.com/office/drawing/2014/main" val="2346336397"/>
                  </a:ext>
                </a:extLst>
              </a:tr>
              <a:tr h="160020">
                <a:tc>
                  <a:txBody>
                    <a:bodyPr/>
                    <a:lstStyle/>
                    <a:p>
                      <a:pPr marL="228600" marR="0" lvl="1" indent="0" algn="l" defTabSz="457200" rtl="0" eaLnBrk="1" fontAlgn="auto" latinLnBrk="0" hangingPunct="1">
                        <a:lnSpc>
                          <a:spcPct val="100000"/>
                        </a:lnSpc>
                        <a:spcBef>
                          <a:spcPts val="0"/>
                        </a:spcBef>
                        <a:spcAft>
                          <a:spcPts val="0"/>
                        </a:spcAft>
                        <a:buClrTx/>
                        <a:buSzTx/>
                        <a:buFontTx/>
                        <a:buNone/>
                        <a:tabLst/>
                        <a:defRPr/>
                      </a:pPr>
                      <a:r>
                        <a:rPr lang="en-US" sz="1100" dirty="0"/>
                        <a:t>Maturity Based uncertainty</a:t>
                      </a:r>
                    </a:p>
                  </a:txBody>
                  <a:tcPr marL="68580" marR="68580" marT="0" marB="0"/>
                </a:tc>
                <a:tc>
                  <a:txBody>
                    <a:bodyPr/>
                    <a:lstStyle/>
                    <a:p>
                      <a:pPr algn="r"/>
                      <a:r>
                        <a:rPr lang="en-US" sz="1100" dirty="0"/>
                        <a:t>$1,490K</a:t>
                      </a:r>
                    </a:p>
                  </a:txBody>
                  <a:tcPr marL="68580" marR="68580" marT="0" marB="0"/>
                </a:tc>
                <a:extLst>
                  <a:ext uri="{0D108BD9-81ED-4DB2-BD59-A6C34878D82A}">
                    <a16:rowId xmlns:a16="http://schemas.microsoft.com/office/drawing/2014/main" val="2520245553"/>
                  </a:ext>
                </a:extLst>
              </a:tr>
            </a:tbl>
          </a:graphicData>
        </a:graphic>
      </p:graphicFrame>
      <p:sp>
        <p:nvSpPr>
          <p:cNvPr id="10" name="Right Brace 9">
            <a:extLst>
              <a:ext uri="{FF2B5EF4-FFF2-40B4-BE49-F238E27FC236}">
                <a16:creationId xmlns:a16="http://schemas.microsoft.com/office/drawing/2014/main" id="{414EEEED-F7DA-44B0-AE65-743DD6507CCD}"/>
              </a:ext>
            </a:extLst>
          </p:cNvPr>
          <p:cNvSpPr/>
          <p:nvPr/>
        </p:nvSpPr>
        <p:spPr>
          <a:xfrm>
            <a:off x="4775091" y="1501985"/>
            <a:ext cx="109119" cy="457200"/>
          </a:xfrm>
          <a:prstGeom prst="rightBrace">
            <a:avLst/>
          </a:prstGeom>
          <a:ln>
            <a:headEnd type="none"/>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2" name="Rectangle: Rounded Corners 11">
            <a:extLst>
              <a:ext uri="{FF2B5EF4-FFF2-40B4-BE49-F238E27FC236}">
                <a16:creationId xmlns:a16="http://schemas.microsoft.com/office/drawing/2014/main" id="{ACF067F9-E549-4F09-BCA8-750E66E86D61}"/>
              </a:ext>
            </a:extLst>
          </p:cNvPr>
          <p:cNvSpPr/>
          <p:nvPr/>
        </p:nvSpPr>
        <p:spPr>
          <a:xfrm>
            <a:off x="990600" y="2876550"/>
            <a:ext cx="2358197" cy="129257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CURRENT ASSESSMENT</a:t>
            </a:r>
          </a:p>
          <a:p>
            <a:pPr marL="128588" indent="-128588">
              <a:buFont typeface="Arial" panose="020B0604020202020204" pitchFamily="34" charset="0"/>
              <a:buChar char="•"/>
            </a:pPr>
            <a:r>
              <a:rPr lang="en-US" sz="1050" dirty="0"/>
              <a:t>Likeliest outcome is that we will return ~$600K</a:t>
            </a:r>
          </a:p>
          <a:p>
            <a:pPr marL="128588" indent="-128588">
              <a:buFont typeface="Arial" panose="020B0604020202020204" pitchFamily="34" charset="0"/>
              <a:buChar char="•"/>
            </a:pPr>
            <a:r>
              <a:rPr lang="en-US" sz="1050" dirty="0"/>
              <a:t>25% chance we will spend all contingency</a:t>
            </a:r>
          </a:p>
          <a:p>
            <a:pPr marL="128588" indent="-128588">
              <a:buFont typeface="Arial" panose="020B0604020202020204" pitchFamily="34" charset="0"/>
              <a:buChar char="•"/>
            </a:pPr>
            <a:r>
              <a:rPr lang="en-US" sz="1050" dirty="0"/>
              <a:t>5% chance we would need an additional $1M</a:t>
            </a:r>
          </a:p>
        </p:txBody>
      </p:sp>
      <p:sp>
        <p:nvSpPr>
          <p:cNvPr id="16" name="Arrow: Down 15">
            <a:extLst>
              <a:ext uri="{FF2B5EF4-FFF2-40B4-BE49-F238E27FC236}">
                <a16:creationId xmlns:a16="http://schemas.microsoft.com/office/drawing/2014/main" id="{4AB170CA-4A07-46F4-A3E8-32A9EA349BE6}"/>
              </a:ext>
            </a:extLst>
          </p:cNvPr>
          <p:cNvSpPr/>
          <p:nvPr/>
        </p:nvSpPr>
        <p:spPr>
          <a:xfrm rot="8668593">
            <a:off x="4755595" y="2329206"/>
            <a:ext cx="62195" cy="5173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828637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E9816-B9DE-416A-9689-8477483B4DBC}"/>
              </a:ext>
            </a:extLst>
          </p:cNvPr>
          <p:cNvSpPr>
            <a:spLocks noGrp="1"/>
          </p:cNvSpPr>
          <p:nvPr>
            <p:ph type="title"/>
          </p:nvPr>
        </p:nvSpPr>
        <p:spPr/>
        <p:txBody>
          <a:bodyPr/>
          <a:lstStyle/>
          <a:p>
            <a:r>
              <a:rPr lang="en-US" dirty="0"/>
              <a:t>Contingency Trend</a:t>
            </a:r>
          </a:p>
        </p:txBody>
      </p:sp>
      <p:sp>
        <p:nvSpPr>
          <p:cNvPr id="5" name="Text Placeholder 4">
            <a:extLst>
              <a:ext uri="{FF2B5EF4-FFF2-40B4-BE49-F238E27FC236}">
                <a16:creationId xmlns:a16="http://schemas.microsoft.com/office/drawing/2014/main" id="{10C17146-FDB3-45FF-87A2-43764103D875}"/>
              </a:ext>
            </a:extLst>
          </p:cNvPr>
          <p:cNvSpPr>
            <a:spLocks noGrp="1"/>
          </p:cNvSpPr>
          <p:nvPr>
            <p:ph type="body" idx="1"/>
          </p:nvPr>
        </p:nvSpPr>
        <p:spPr>
          <a:xfrm>
            <a:off x="304800" y="1733550"/>
            <a:ext cx="2667001" cy="2901128"/>
          </a:xfrm>
        </p:spPr>
        <p:txBody>
          <a:bodyPr/>
          <a:lstStyle/>
          <a:p>
            <a:r>
              <a:rPr lang="en-US" sz="1800" dirty="0"/>
              <a:t>Draws on Contingency have been mostly driven by mitigations to address sensor delivery and raft cleanliness.</a:t>
            </a:r>
          </a:p>
        </p:txBody>
      </p:sp>
      <p:pic>
        <p:nvPicPr>
          <p:cNvPr id="4" name="Picture 3">
            <a:extLst>
              <a:ext uri="{FF2B5EF4-FFF2-40B4-BE49-F238E27FC236}">
                <a16:creationId xmlns:a16="http://schemas.microsoft.com/office/drawing/2014/main" id="{27183409-87EF-45E5-92A0-334A083EEDB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18808" y="869749"/>
            <a:ext cx="5758329" cy="3764928"/>
          </a:xfrm>
          <a:prstGeom prst="rect">
            <a:avLst/>
          </a:prstGeom>
        </p:spPr>
      </p:pic>
    </p:spTree>
    <p:extLst>
      <p:ext uri="{BB962C8B-B14F-4D97-AF65-F5344CB8AC3E}">
        <p14:creationId xmlns:p14="http://schemas.microsoft.com/office/powerpoint/2010/main" val="3559620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8E666-BF47-4136-A3D3-7027801B70A0}"/>
              </a:ext>
            </a:extLst>
          </p:cNvPr>
          <p:cNvSpPr>
            <a:spLocks noGrp="1"/>
          </p:cNvSpPr>
          <p:nvPr>
            <p:ph type="title"/>
          </p:nvPr>
        </p:nvSpPr>
        <p:spPr/>
        <p:txBody>
          <a:bodyPr/>
          <a:lstStyle/>
          <a:p>
            <a:r>
              <a:rPr lang="en-US" dirty="0"/>
              <a:t>Camera available cost de-scope</a:t>
            </a:r>
          </a:p>
        </p:txBody>
      </p:sp>
      <p:pic>
        <p:nvPicPr>
          <p:cNvPr id="5" name="Picture 4">
            <a:extLst>
              <a:ext uri="{FF2B5EF4-FFF2-40B4-BE49-F238E27FC236}">
                <a16:creationId xmlns:a16="http://schemas.microsoft.com/office/drawing/2014/main" id="{59AF12D0-A1E2-4137-A832-7A0B91E0DE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24000" y="3028950"/>
            <a:ext cx="5715000" cy="1683395"/>
          </a:xfrm>
          <a:prstGeom prst="rect">
            <a:avLst/>
          </a:prstGeom>
        </p:spPr>
      </p:pic>
      <p:graphicFrame>
        <p:nvGraphicFramePr>
          <p:cNvPr id="6" name="Table 5">
            <a:extLst>
              <a:ext uri="{FF2B5EF4-FFF2-40B4-BE49-F238E27FC236}">
                <a16:creationId xmlns:a16="http://schemas.microsoft.com/office/drawing/2014/main" id="{02FBE9E7-6377-43E2-964E-293ED0F26863}"/>
              </a:ext>
            </a:extLst>
          </p:cNvPr>
          <p:cNvGraphicFramePr>
            <a:graphicFrameLocks noGrp="1"/>
          </p:cNvGraphicFramePr>
          <p:nvPr>
            <p:extLst>
              <p:ext uri="{D42A27DB-BD31-4B8C-83A1-F6EECF244321}">
                <p14:modId xmlns:p14="http://schemas.microsoft.com/office/powerpoint/2010/main" val="4163209041"/>
              </p:ext>
            </p:extLst>
          </p:nvPr>
        </p:nvGraphicFramePr>
        <p:xfrm>
          <a:off x="685800" y="1024930"/>
          <a:ext cx="7848600" cy="1927860"/>
        </p:xfrm>
        <a:graphic>
          <a:graphicData uri="http://schemas.openxmlformats.org/drawingml/2006/table">
            <a:tbl>
              <a:tblPr firstRow="1" bandRow="1">
                <a:tableStyleId>{5C22544A-7EE6-4342-B048-85BDC9FD1C3A}</a:tableStyleId>
              </a:tblPr>
              <a:tblGrid>
                <a:gridCol w="2371725">
                  <a:extLst>
                    <a:ext uri="{9D8B030D-6E8A-4147-A177-3AD203B41FA5}">
                      <a16:colId xmlns:a16="http://schemas.microsoft.com/office/drawing/2014/main" val="271556910"/>
                    </a:ext>
                  </a:extLst>
                </a:gridCol>
                <a:gridCol w="609600">
                  <a:extLst>
                    <a:ext uri="{9D8B030D-6E8A-4147-A177-3AD203B41FA5}">
                      <a16:colId xmlns:a16="http://schemas.microsoft.com/office/drawing/2014/main" val="588601918"/>
                    </a:ext>
                  </a:extLst>
                </a:gridCol>
                <a:gridCol w="762000">
                  <a:extLst>
                    <a:ext uri="{9D8B030D-6E8A-4147-A177-3AD203B41FA5}">
                      <a16:colId xmlns:a16="http://schemas.microsoft.com/office/drawing/2014/main" val="2053359223"/>
                    </a:ext>
                  </a:extLst>
                </a:gridCol>
                <a:gridCol w="4105275">
                  <a:extLst>
                    <a:ext uri="{9D8B030D-6E8A-4147-A177-3AD203B41FA5}">
                      <a16:colId xmlns:a16="http://schemas.microsoft.com/office/drawing/2014/main" val="3180795349"/>
                    </a:ext>
                  </a:extLst>
                </a:gridCol>
              </a:tblGrid>
              <a:tr h="75427">
                <a:tc>
                  <a:txBody>
                    <a:bodyPr/>
                    <a:lstStyle/>
                    <a:p>
                      <a:r>
                        <a:rPr lang="en-US" sz="1100" dirty="0"/>
                        <a:t>De-scope</a:t>
                      </a:r>
                    </a:p>
                  </a:txBody>
                  <a:tcPr marL="0" marR="0" marT="0" marB="0"/>
                </a:tc>
                <a:tc>
                  <a:txBody>
                    <a:bodyPr/>
                    <a:lstStyle/>
                    <a:p>
                      <a:r>
                        <a:rPr lang="en-US" sz="1100" dirty="0"/>
                        <a:t>Budget</a:t>
                      </a:r>
                    </a:p>
                  </a:txBody>
                  <a:tcPr marL="0" marR="0" marT="0" marB="0"/>
                </a:tc>
                <a:tc>
                  <a:txBody>
                    <a:bodyPr/>
                    <a:lstStyle/>
                    <a:p>
                      <a:r>
                        <a:rPr lang="en-US" sz="1100" dirty="0"/>
                        <a:t>Target Date</a:t>
                      </a:r>
                    </a:p>
                  </a:txBody>
                  <a:tcPr marL="0" marR="0" marT="0" marB="0"/>
                </a:tc>
                <a:tc>
                  <a:txBody>
                    <a:bodyPr/>
                    <a:lstStyle/>
                    <a:p>
                      <a:r>
                        <a:rPr lang="en-US" sz="1100" dirty="0"/>
                        <a:t>Status</a:t>
                      </a:r>
                    </a:p>
                  </a:txBody>
                  <a:tcPr marL="0" marR="0" marT="0" marB="0"/>
                </a:tc>
                <a:extLst>
                  <a:ext uri="{0D108BD9-81ED-4DB2-BD59-A6C34878D82A}">
                    <a16:rowId xmlns:a16="http://schemas.microsoft.com/office/drawing/2014/main" val="152549681"/>
                  </a:ext>
                </a:extLst>
              </a:tr>
              <a:tr h="215997">
                <a:tc>
                  <a:txBody>
                    <a:bodyPr/>
                    <a:lstStyle/>
                    <a:p>
                      <a:r>
                        <a:rPr lang="en-US" sz="1050" dirty="0"/>
                        <a:t>Reduce effective area of focal plane</a:t>
                      </a:r>
                    </a:p>
                  </a:txBody>
                  <a:tcPr marL="0" marR="0" marT="0" marB="0"/>
                </a:tc>
                <a:tc>
                  <a:txBody>
                    <a:bodyPr/>
                    <a:lstStyle/>
                    <a:p>
                      <a:pPr marL="0" marR="0" algn="l" defTabSz="457200" rtl="0" eaLnBrk="1" latinLnBrk="0" hangingPunct="1">
                        <a:spcBef>
                          <a:spcPts val="0"/>
                        </a:spcBef>
                        <a:spcAft>
                          <a:spcPts val="0"/>
                        </a:spcAft>
                      </a:pPr>
                      <a:r>
                        <a:rPr lang="en-US" sz="1050" kern="1200" dirty="0">
                          <a:solidFill>
                            <a:schemeClr val="dk1"/>
                          </a:solidFill>
                          <a:latin typeface="+mn-lt"/>
                          <a:ea typeface="+mn-ea"/>
                          <a:cs typeface="+mn-cs"/>
                        </a:rPr>
                        <a:t>$4,987K</a:t>
                      </a:r>
                    </a:p>
                  </a:txBody>
                  <a:tcPr marL="0" marR="0" marT="0" marB="0"/>
                </a:tc>
                <a:tc>
                  <a:txBody>
                    <a:bodyPr/>
                    <a:lstStyle/>
                    <a:p>
                      <a:pPr marL="0" marR="0" algn="l" defTabSz="457200" rtl="0" eaLnBrk="1" latinLnBrk="0" hangingPunct="1">
                        <a:spcBef>
                          <a:spcPts val="0"/>
                        </a:spcBef>
                        <a:spcAft>
                          <a:spcPts val="0"/>
                        </a:spcAft>
                      </a:pPr>
                      <a:r>
                        <a:rPr lang="en-US" sz="1050" kern="1200" dirty="0">
                          <a:solidFill>
                            <a:schemeClr val="dk1"/>
                          </a:solidFill>
                          <a:latin typeface="+mn-lt"/>
                          <a:ea typeface="+mn-ea"/>
                          <a:cs typeface="+mn-cs"/>
                        </a:rPr>
                        <a:t>Feb 2017</a:t>
                      </a:r>
                    </a:p>
                    <a:p>
                      <a:pPr marL="0" marR="0" algn="l" defTabSz="457200" rtl="0" eaLnBrk="1" latinLnBrk="0" hangingPunct="1">
                        <a:spcBef>
                          <a:spcPts val="0"/>
                        </a:spcBef>
                        <a:spcAft>
                          <a:spcPts val="0"/>
                        </a:spcAft>
                      </a:pPr>
                      <a:r>
                        <a:rPr lang="en-US" sz="1050" kern="1200" dirty="0">
                          <a:solidFill>
                            <a:schemeClr val="tx1"/>
                          </a:solidFill>
                          <a:latin typeface="+mn-lt"/>
                          <a:ea typeface="+mn-ea"/>
                          <a:cs typeface="+mn-cs"/>
                        </a:rPr>
                        <a:t>August 2018</a:t>
                      </a:r>
                    </a:p>
                  </a:txBody>
                  <a:tcPr marL="0" marR="0" marT="0" marB="0"/>
                </a:tc>
                <a:tc>
                  <a:txBody>
                    <a:bodyPr/>
                    <a:lstStyle/>
                    <a:p>
                      <a:r>
                        <a:rPr lang="en-US" sz="1050" dirty="0"/>
                        <a:t>All Science Rafts were assembled. Less than $10K available as de-scope for integration. Sensor noise sensitivity on several rafts is effectively requiring full installation of all rafts to ensure performance requirements are met.</a:t>
                      </a:r>
                      <a:endParaRPr lang="en-US" sz="1050" dirty="0">
                        <a:solidFill>
                          <a:schemeClr val="accent6">
                            <a:lumMod val="75000"/>
                          </a:schemeClr>
                        </a:solidFill>
                      </a:endParaRPr>
                    </a:p>
                  </a:txBody>
                  <a:tcPr marL="0" marR="0" marT="0" marB="0"/>
                </a:tc>
                <a:extLst>
                  <a:ext uri="{0D108BD9-81ED-4DB2-BD59-A6C34878D82A}">
                    <a16:rowId xmlns:a16="http://schemas.microsoft.com/office/drawing/2014/main" val="3558466386"/>
                  </a:ext>
                </a:extLst>
              </a:tr>
              <a:tr h="71999">
                <a:tc>
                  <a:txBody>
                    <a:bodyPr/>
                    <a:lstStyle/>
                    <a:p>
                      <a:r>
                        <a:rPr lang="en-US" sz="1050" dirty="0"/>
                        <a:t>Reduce summit data storage</a:t>
                      </a:r>
                    </a:p>
                  </a:txBody>
                  <a:tcPr marL="0" marR="0" marT="0" marB="0"/>
                </a:tc>
                <a:tc>
                  <a:txBody>
                    <a:bodyPr/>
                    <a:lstStyle/>
                    <a:p>
                      <a:pPr marL="0" marR="0" algn="l" defTabSz="457200" rtl="0" eaLnBrk="1" latinLnBrk="0" hangingPunct="1">
                        <a:spcBef>
                          <a:spcPts val="0"/>
                        </a:spcBef>
                        <a:spcAft>
                          <a:spcPts val="0"/>
                        </a:spcAft>
                      </a:pPr>
                      <a:r>
                        <a:rPr lang="en-US" sz="1050" kern="1200" dirty="0">
                          <a:solidFill>
                            <a:schemeClr val="dk1"/>
                          </a:solidFill>
                          <a:latin typeface="+mn-lt"/>
                          <a:ea typeface="+mn-ea"/>
                          <a:cs typeface="+mn-cs"/>
                        </a:rPr>
                        <a:t>$25K</a:t>
                      </a:r>
                    </a:p>
                  </a:txBody>
                  <a:tcPr marL="0" marR="0" marT="0" marB="0"/>
                </a:tc>
                <a:tc>
                  <a:txBody>
                    <a:bodyPr/>
                    <a:lstStyle/>
                    <a:p>
                      <a:pPr marL="0" marR="0" algn="l" defTabSz="457200" rtl="0" eaLnBrk="1" latinLnBrk="0" hangingPunct="1">
                        <a:spcBef>
                          <a:spcPts val="0"/>
                        </a:spcBef>
                        <a:spcAft>
                          <a:spcPts val="0"/>
                        </a:spcAft>
                      </a:pPr>
                      <a:r>
                        <a:rPr lang="en-US" sz="1050" kern="1200" dirty="0">
                          <a:solidFill>
                            <a:schemeClr val="tx1"/>
                          </a:solidFill>
                          <a:latin typeface="+mn-lt"/>
                          <a:ea typeface="+mn-ea"/>
                          <a:cs typeface="+mn-cs"/>
                        </a:rPr>
                        <a:t>June 2018</a:t>
                      </a:r>
                    </a:p>
                  </a:txBody>
                  <a:tcPr marL="0" marR="0" marT="0" marB="0"/>
                </a:tc>
                <a:tc>
                  <a:txBody>
                    <a:bodyPr/>
                    <a:lstStyle/>
                    <a:p>
                      <a:r>
                        <a:rPr lang="en-US" sz="1050" dirty="0"/>
                        <a:t>Received. Not taken. Not available.</a:t>
                      </a:r>
                    </a:p>
                  </a:txBody>
                  <a:tcPr marL="0" marR="0" marT="0" marB="0"/>
                </a:tc>
                <a:extLst>
                  <a:ext uri="{0D108BD9-81ED-4DB2-BD59-A6C34878D82A}">
                    <a16:rowId xmlns:a16="http://schemas.microsoft.com/office/drawing/2014/main" val="2579135982"/>
                  </a:ext>
                </a:extLst>
              </a:tr>
              <a:tr h="143998">
                <a:tc>
                  <a:txBody>
                    <a:bodyPr/>
                    <a:lstStyle/>
                    <a:p>
                      <a:r>
                        <a:rPr lang="en-US" sz="1050" dirty="0"/>
                        <a:t>Eliminate standby shutter and spare blades</a:t>
                      </a:r>
                    </a:p>
                  </a:txBody>
                  <a:tcPr marL="0" marR="0" marT="0" marB="0"/>
                </a:tc>
                <a:tc>
                  <a:txBody>
                    <a:bodyPr/>
                    <a:lstStyle/>
                    <a:p>
                      <a:pPr marL="0" marR="0" algn="l" defTabSz="457200" rtl="0" eaLnBrk="1" latinLnBrk="0" hangingPunct="1">
                        <a:spcBef>
                          <a:spcPts val="0"/>
                        </a:spcBef>
                        <a:spcAft>
                          <a:spcPts val="0"/>
                        </a:spcAft>
                      </a:pPr>
                      <a:r>
                        <a:rPr lang="en-US" sz="1050" kern="1200" dirty="0">
                          <a:solidFill>
                            <a:schemeClr val="dk1"/>
                          </a:solidFill>
                          <a:latin typeface="+mn-lt"/>
                          <a:ea typeface="+mn-ea"/>
                          <a:cs typeface="+mn-cs"/>
                        </a:rPr>
                        <a:t>$400K</a:t>
                      </a:r>
                    </a:p>
                  </a:txBody>
                  <a:tcPr marL="0" marR="0" marT="0" marB="0"/>
                </a:tc>
                <a:tc>
                  <a:txBody>
                    <a:bodyPr/>
                    <a:lstStyle/>
                    <a:p>
                      <a:pPr marL="0" marR="0" algn="l" defTabSz="457200" rtl="0" eaLnBrk="1" latinLnBrk="0" hangingPunct="1">
                        <a:spcBef>
                          <a:spcPts val="0"/>
                        </a:spcBef>
                        <a:spcAft>
                          <a:spcPts val="0"/>
                        </a:spcAft>
                      </a:pPr>
                      <a:r>
                        <a:rPr lang="en-US" sz="1050" kern="1200" dirty="0">
                          <a:solidFill>
                            <a:schemeClr val="tx1"/>
                          </a:solidFill>
                          <a:latin typeface="+mn-lt"/>
                          <a:ea typeface="+mn-ea"/>
                          <a:cs typeface="+mn-cs"/>
                        </a:rPr>
                        <a:t>Nov 2017</a:t>
                      </a:r>
                    </a:p>
                  </a:txBody>
                  <a:tcPr marL="0" marR="0" marT="0" marB="0"/>
                </a:tc>
                <a:tc>
                  <a:txBody>
                    <a:bodyPr/>
                    <a:lstStyle/>
                    <a:p>
                      <a:r>
                        <a:rPr lang="en-US" sz="1050" dirty="0"/>
                        <a:t>Spare blades were de-scoped. </a:t>
                      </a:r>
                      <a:r>
                        <a:rPr lang="en-US" sz="1050" dirty="0">
                          <a:solidFill>
                            <a:schemeClr val="tx1"/>
                          </a:solidFill>
                        </a:rPr>
                        <a:t>Second shutter blades were awarded. Not available.</a:t>
                      </a:r>
                    </a:p>
                  </a:txBody>
                  <a:tcPr marL="0" marR="0" marT="0" marB="0"/>
                </a:tc>
                <a:extLst>
                  <a:ext uri="{0D108BD9-81ED-4DB2-BD59-A6C34878D82A}">
                    <a16:rowId xmlns:a16="http://schemas.microsoft.com/office/drawing/2014/main" val="637329321"/>
                  </a:ext>
                </a:extLst>
              </a:tr>
              <a:tr h="143998">
                <a:tc>
                  <a:txBody>
                    <a:bodyPr/>
                    <a:lstStyle/>
                    <a:p>
                      <a:r>
                        <a:rPr lang="en-US" sz="1050" dirty="0">
                          <a:solidFill>
                            <a:srgbClr val="33CC33"/>
                          </a:solidFill>
                        </a:rPr>
                        <a:t>De-scope Crosstalk Correction</a:t>
                      </a:r>
                    </a:p>
                  </a:txBody>
                  <a:tcPr marL="0" marR="0" marT="0" marB="0"/>
                </a:tc>
                <a:tc>
                  <a:txBody>
                    <a:bodyPr/>
                    <a:lstStyle/>
                    <a:p>
                      <a:pPr marL="0" marR="0" algn="l" defTabSz="457200" rtl="0" eaLnBrk="1" latinLnBrk="0" hangingPunct="1">
                        <a:spcBef>
                          <a:spcPts val="0"/>
                        </a:spcBef>
                        <a:spcAft>
                          <a:spcPts val="0"/>
                        </a:spcAft>
                      </a:pPr>
                      <a:r>
                        <a:rPr lang="en-US" sz="1050" kern="1200" dirty="0">
                          <a:solidFill>
                            <a:srgbClr val="33CC33"/>
                          </a:solidFill>
                          <a:latin typeface="+mn-lt"/>
                          <a:ea typeface="+mn-ea"/>
                          <a:cs typeface="+mn-cs"/>
                        </a:rPr>
                        <a:t>$200K</a:t>
                      </a:r>
                    </a:p>
                  </a:txBody>
                  <a:tcPr marL="0" marR="0" marT="0" marB="0"/>
                </a:tc>
                <a:tc>
                  <a:txBody>
                    <a:bodyPr/>
                    <a:lstStyle/>
                    <a:p>
                      <a:pPr marL="0" marR="0" algn="l" defTabSz="457200" rtl="0" eaLnBrk="1" latinLnBrk="0" hangingPunct="1">
                        <a:spcBef>
                          <a:spcPts val="0"/>
                        </a:spcBef>
                        <a:spcAft>
                          <a:spcPts val="0"/>
                        </a:spcAft>
                      </a:pPr>
                      <a:r>
                        <a:rPr lang="en-US" sz="1050" kern="1200" dirty="0">
                          <a:solidFill>
                            <a:srgbClr val="33CC33"/>
                          </a:solidFill>
                          <a:latin typeface="+mn-lt"/>
                          <a:ea typeface="+mn-ea"/>
                          <a:cs typeface="+mn-cs"/>
                        </a:rPr>
                        <a:t>Oct 2019</a:t>
                      </a:r>
                    </a:p>
                  </a:txBody>
                  <a:tcPr marL="0" marR="0" marT="0" marB="0"/>
                </a:tc>
                <a:tc>
                  <a:txBody>
                    <a:bodyPr/>
                    <a:lstStyle/>
                    <a:p>
                      <a:r>
                        <a:rPr lang="en-US" sz="1050" dirty="0">
                          <a:solidFill>
                            <a:srgbClr val="33CC33"/>
                          </a:solidFill>
                        </a:rPr>
                        <a:t>Still available</a:t>
                      </a:r>
                    </a:p>
                  </a:txBody>
                  <a:tcPr marL="0" marR="0" marT="0" marB="0"/>
                </a:tc>
                <a:extLst>
                  <a:ext uri="{0D108BD9-81ED-4DB2-BD59-A6C34878D82A}">
                    <a16:rowId xmlns:a16="http://schemas.microsoft.com/office/drawing/2014/main" val="1466957356"/>
                  </a:ext>
                </a:extLst>
              </a:tr>
              <a:tr h="71999">
                <a:tc>
                  <a:txBody>
                    <a:bodyPr/>
                    <a:lstStyle/>
                    <a:p>
                      <a:r>
                        <a:rPr lang="en-US" sz="1050" dirty="0"/>
                        <a:t>Eliminate Offline refrigeration system</a:t>
                      </a:r>
                    </a:p>
                  </a:txBody>
                  <a:tcPr marL="0" marR="0" marT="0" marB="0"/>
                </a:tc>
                <a:tc>
                  <a:txBody>
                    <a:bodyPr/>
                    <a:lstStyle/>
                    <a:p>
                      <a:pPr marL="0" marR="0" algn="l" defTabSz="457200" rtl="0" eaLnBrk="1" latinLnBrk="0" hangingPunct="1">
                        <a:spcBef>
                          <a:spcPts val="0"/>
                        </a:spcBef>
                        <a:spcAft>
                          <a:spcPts val="0"/>
                        </a:spcAft>
                      </a:pPr>
                      <a:r>
                        <a:rPr lang="en-US" sz="1050" kern="1200" dirty="0">
                          <a:solidFill>
                            <a:schemeClr val="dk1"/>
                          </a:solidFill>
                          <a:latin typeface="+mn-lt"/>
                          <a:ea typeface="+mn-ea"/>
                          <a:cs typeface="+mn-cs"/>
                        </a:rPr>
                        <a:t>$150K</a:t>
                      </a:r>
                    </a:p>
                  </a:txBody>
                  <a:tcPr marL="0" marR="0" marT="0" marB="0"/>
                </a:tc>
                <a:tc>
                  <a:txBody>
                    <a:bodyPr/>
                    <a:lstStyle/>
                    <a:p>
                      <a:pPr marL="0" marR="0" algn="l" defTabSz="457200" rtl="0" eaLnBrk="1" latinLnBrk="0" hangingPunct="1">
                        <a:spcBef>
                          <a:spcPts val="0"/>
                        </a:spcBef>
                        <a:spcAft>
                          <a:spcPts val="0"/>
                        </a:spcAft>
                      </a:pPr>
                      <a:r>
                        <a:rPr lang="en-US" sz="1050" kern="1200" dirty="0">
                          <a:solidFill>
                            <a:schemeClr val="dk1"/>
                          </a:solidFill>
                          <a:latin typeface="+mn-lt"/>
                          <a:ea typeface="+mn-ea"/>
                          <a:cs typeface="+mn-cs"/>
                        </a:rPr>
                        <a:t>Feb 2017</a:t>
                      </a:r>
                    </a:p>
                  </a:txBody>
                  <a:tcPr marL="0" marR="0" marT="0" marB="0"/>
                </a:tc>
                <a:tc>
                  <a:txBody>
                    <a:bodyPr/>
                    <a:lstStyle/>
                    <a:p>
                      <a:r>
                        <a:rPr lang="en-US" sz="1050" dirty="0"/>
                        <a:t>Implemented. Not available.</a:t>
                      </a:r>
                    </a:p>
                  </a:txBody>
                  <a:tcPr marL="0" marR="0" marT="0" marB="0"/>
                </a:tc>
                <a:extLst>
                  <a:ext uri="{0D108BD9-81ED-4DB2-BD59-A6C34878D82A}">
                    <a16:rowId xmlns:a16="http://schemas.microsoft.com/office/drawing/2014/main" val="515733085"/>
                  </a:ext>
                </a:extLst>
              </a:tr>
              <a:tr h="91571">
                <a:tc>
                  <a:txBody>
                    <a:bodyPr/>
                    <a:lstStyle/>
                    <a:p>
                      <a:r>
                        <a:rPr lang="en-US" sz="1050" dirty="0"/>
                        <a:t>Scale back system-level testing</a:t>
                      </a:r>
                    </a:p>
                  </a:txBody>
                  <a:tcPr marL="0" marR="0" marT="0" marB="0"/>
                </a:tc>
                <a:tc>
                  <a:txBody>
                    <a:bodyPr/>
                    <a:lstStyle/>
                    <a:p>
                      <a:pPr marL="0" marR="0" algn="l" defTabSz="457200" rtl="0" eaLnBrk="1" latinLnBrk="0" hangingPunct="1">
                        <a:spcBef>
                          <a:spcPts val="0"/>
                        </a:spcBef>
                        <a:spcAft>
                          <a:spcPts val="0"/>
                        </a:spcAft>
                      </a:pPr>
                      <a:r>
                        <a:rPr lang="en-US" sz="1050" kern="1200" dirty="0">
                          <a:solidFill>
                            <a:schemeClr val="dk1"/>
                          </a:solidFill>
                          <a:latin typeface="+mn-lt"/>
                          <a:ea typeface="+mn-ea"/>
                          <a:cs typeface="+mn-cs"/>
                        </a:rPr>
                        <a:t>$350K</a:t>
                      </a:r>
                    </a:p>
                  </a:txBody>
                  <a:tcPr marL="0" marR="0" marT="0" marB="0"/>
                </a:tc>
                <a:tc>
                  <a:txBody>
                    <a:bodyPr/>
                    <a:lstStyle/>
                    <a:p>
                      <a:pPr marL="0" marR="0" algn="l" defTabSz="457200" rtl="0" eaLnBrk="1" latinLnBrk="0" hangingPunct="1">
                        <a:spcBef>
                          <a:spcPts val="0"/>
                        </a:spcBef>
                        <a:spcAft>
                          <a:spcPts val="0"/>
                        </a:spcAft>
                      </a:pPr>
                      <a:r>
                        <a:rPr lang="en-US" sz="1050" kern="1200" dirty="0">
                          <a:solidFill>
                            <a:schemeClr val="dk1"/>
                          </a:solidFill>
                          <a:latin typeface="+mn-lt"/>
                          <a:ea typeface="+mn-ea"/>
                          <a:cs typeface="+mn-cs"/>
                        </a:rPr>
                        <a:t>Mar 2016</a:t>
                      </a:r>
                    </a:p>
                  </a:txBody>
                  <a:tcPr marL="0" marR="0" marT="0" marB="0"/>
                </a:tc>
                <a:tc>
                  <a:txBody>
                    <a:bodyPr/>
                    <a:lstStyle/>
                    <a:p>
                      <a:r>
                        <a:rPr lang="en-US" sz="1050" dirty="0"/>
                        <a:t>Implemented to accommodate key sub-system delays. Not available.</a:t>
                      </a:r>
                    </a:p>
                  </a:txBody>
                  <a:tcPr marL="0" marR="0" marT="0" marB="0"/>
                </a:tc>
                <a:extLst>
                  <a:ext uri="{0D108BD9-81ED-4DB2-BD59-A6C34878D82A}">
                    <a16:rowId xmlns:a16="http://schemas.microsoft.com/office/drawing/2014/main" val="2343366044"/>
                  </a:ext>
                </a:extLst>
              </a:tr>
              <a:tr h="71999">
                <a:tc>
                  <a:txBody>
                    <a:bodyPr/>
                    <a:lstStyle/>
                    <a:p>
                      <a:r>
                        <a:rPr lang="en-US" sz="1050" dirty="0"/>
                        <a:t>Scale back image diagnostics</a:t>
                      </a:r>
                    </a:p>
                  </a:txBody>
                  <a:tcPr marL="0" marR="0" marT="0" marB="0"/>
                </a:tc>
                <a:tc>
                  <a:txBody>
                    <a:bodyPr/>
                    <a:lstStyle/>
                    <a:p>
                      <a:pPr marL="0" marR="0" algn="l" defTabSz="457200" rtl="0" eaLnBrk="1" latinLnBrk="0" hangingPunct="1">
                        <a:spcBef>
                          <a:spcPts val="0"/>
                        </a:spcBef>
                        <a:spcAft>
                          <a:spcPts val="0"/>
                        </a:spcAft>
                      </a:pPr>
                      <a:r>
                        <a:rPr lang="en-US" sz="1050" kern="1200" dirty="0">
                          <a:solidFill>
                            <a:schemeClr val="dk1"/>
                          </a:solidFill>
                          <a:latin typeface="+mn-lt"/>
                          <a:ea typeface="+mn-ea"/>
                          <a:cs typeface="+mn-cs"/>
                        </a:rPr>
                        <a:t>$150K</a:t>
                      </a:r>
                    </a:p>
                  </a:txBody>
                  <a:tcPr marL="0" marR="0" marT="0" marB="0"/>
                </a:tc>
                <a:tc>
                  <a:txBody>
                    <a:bodyPr/>
                    <a:lstStyle/>
                    <a:p>
                      <a:pPr marL="0" marR="0" algn="l" defTabSz="457200" rtl="0" eaLnBrk="1" latinLnBrk="0" hangingPunct="1">
                        <a:spcBef>
                          <a:spcPts val="0"/>
                        </a:spcBef>
                        <a:spcAft>
                          <a:spcPts val="0"/>
                        </a:spcAft>
                      </a:pPr>
                      <a:r>
                        <a:rPr lang="en-US" sz="1050" kern="1200" dirty="0">
                          <a:solidFill>
                            <a:schemeClr val="dk1"/>
                          </a:solidFill>
                          <a:latin typeface="+mn-lt"/>
                          <a:ea typeface="+mn-ea"/>
                          <a:cs typeface="+mn-cs"/>
                        </a:rPr>
                        <a:t>Aug 2015</a:t>
                      </a:r>
                    </a:p>
                  </a:txBody>
                  <a:tcPr marL="0" marR="0" marT="0" marB="0"/>
                </a:tc>
                <a:tc>
                  <a:txBody>
                    <a:bodyPr/>
                    <a:lstStyle/>
                    <a:p>
                      <a:r>
                        <a:rPr lang="en-US" sz="1050" dirty="0"/>
                        <a:t>Not implemented. Not available.</a:t>
                      </a:r>
                    </a:p>
                  </a:txBody>
                  <a:tcPr marL="0" marR="0" marT="0" marB="0"/>
                </a:tc>
                <a:extLst>
                  <a:ext uri="{0D108BD9-81ED-4DB2-BD59-A6C34878D82A}">
                    <a16:rowId xmlns:a16="http://schemas.microsoft.com/office/drawing/2014/main" val="1636994933"/>
                  </a:ext>
                </a:extLst>
              </a:tr>
              <a:tr h="71999">
                <a:tc>
                  <a:txBody>
                    <a:bodyPr/>
                    <a:lstStyle/>
                    <a:p>
                      <a:r>
                        <a:rPr lang="en-US" sz="1050" dirty="0"/>
                        <a:t>Eliminate Grid Spare </a:t>
                      </a:r>
                      <a:r>
                        <a:rPr lang="en-US" sz="1050" kern="1200" dirty="0" err="1">
                          <a:solidFill>
                            <a:schemeClr val="dk1"/>
                          </a:solidFill>
                          <a:latin typeface="+mn-lt"/>
                          <a:ea typeface="+mn-ea"/>
                          <a:cs typeface="+mn-cs"/>
                        </a:rPr>
                        <a:t>Cesic</a:t>
                      </a:r>
                      <a:r>
                        <a:rPr lang="en-US" sz="1050" kern="1200" dirty="0">
                          <a:solidFill>
                            <a:schemeClr val="dk1"/>
                          </a:solidFill>
                          <a:latin typeface="+mn-lt"/>
                          <a:ea typeface="+mn-ea"/>
                          <a:cs typeface="+mn-cs"/>
                        </a:rPr>
                        <a:t>®</a:t>
                      </a:r>
                    </a:p>
                  </a:txBody>
                  <a:tcPr marL="0" marR="0" marT="0" marB="0"/>
                </a:tc>
                <a:tc>
                  <a:txBody>
                    <a:bodyPr/>
                    <a:lstStyle/>
                    <a:p>
                      <a:pPr marL="0" marR="0" algn="l" defTabSz="457200" rtl="0" eaLnBrk="1" latinLnBrk="0" hangingPunct="1">
                        <a:spcBef>
                          <a:spcPts val="0"/>
                        </a:spcBef>
                        <a:spcAft>
                          <a:spcPts val="0"/>
                        </a:spcAft>
                      </a:pPr>
                      <a:r>
                        <a:rPr lang="en-US" sz="1050" kern="1200" dirty="0">
                          <a:solidFill>
                            <a:schemeClr val="dk1"/>
                          </a:solidFill>
                          <a:latin typeface="+mn-lt"/>
                          <a:ea typeface="+mn-ea"/>
                          <a:cs typeface="+mn-cs"/>
                        </a:rPr>
                        <a:t>$134K</a:t>
                      </a:r>
                    </a:p>
                  </a:txBody>
                  <a:tcPr marL="0" marR="0" marT="0" marB="0"/>
                </a:tc>
                <a:tc>
                  <a:txBody>
                    <a:bodyPr/>
                    <a:lstStyle/>
                    <a:p>
                      <a:pPr marL="0" marR="0" algn="l" defTabSz="457200" rtl="0" eaLnBrk="1" latinLnBrk="0" hangingPunct="1">
                        <a:spcBef>
                          <a:spcPts val="0"/>
                        </a:spcBef>
                        <a:spcAft>
                          <a:spcPts val="0"/>
                        </a:spcAft>
                      </a:pPr>
                      <a:r>
                        <a:rPr lang="en-US" sz="1050" kern="1200" dirty="0">
                          <a:solidFill>
                            <a:schemeClr val="dk1"/>
                          </a:solidFill>
                          <a:latin typeface="+mn-lt"/>
                          <a:ea typeface="+mn-ea"/>
                          <a:cs typeface="+mn-cs"/>
                        </a:rPr>
                        <a:t>Jul 2017</a:t>
                      </a:r>
                    </a:p>
                  </a:txBody>
                  <a:tcPr marL="0" marR="0" marT="0" marB="0"/>
                </a:tc>
                <a:tc>
                  <a:txBody>
                    <a:bodyPr/>
                    <a:lstStyle/>
                    <a:p>
                      <a:r>
                        <a:rPr lang="en-US" sz="1050" dirty="0"/>
                        <a:t>Not taken. Not available.</a:t>
                      </a:r>
                    </a:p>
                  </a:txBody>
                  <a:tcPr marL="0" marR="0" marT="0" marB="0"/>
                </a:tc>
                <a:extLst>
                  <a:ext uri="{0D108BD9-81ED-4DB2-BD59-A6C34878D82A}">
                    <a16:rowId xmlns:a16="http://schemas.microsoft.com/office/drawing/2014/main" val="1220278946"/>
                  </a:ext>
                </a:extLst>
              </a:tr>
            </a:tbl>
          </a:graphicData>
        </a:graphic>
      </p:graphicFrame>
      <p:sp>
        <p:nvSpPr>
          <p:cNvPr id="7" name="Text Placeholder 4">
            <a:extLst>
              <a:ext uri="{FF2B5EF4-FFF2-40B4-BE49-F238E27FC236}">
                <a16:creationId xmlns:a16="http://schemas.microsoft.com/office/drawing/2014/main" id="{55377356-26A3-4998-9AF7-BAABEA5BCBC6}"/>
              </a:ext>
            </a:extLst>
          </p:cNvPr>
          <p:cNvSpPr>
            <a:spLocks noGrp="1"/>
          </p:cNvSpPr>
          <p:nvPr>
            <p:ph type="body" idx="1"/>
          </p:nvPr>
        </p:nvSpPr>
        <p:spPr>
          <a:xfrm>
            <a:off x="914400" y="666750"/>
            <a:ext cx="7334251" cy="337296"/>
          </a:xfrm>
        </p:spPr>
        <p:txBody>
          <a:bodyPr/>
          <a:lstStyle/>
          <a:p>
            <a:r>
              <a:rPr lang="en-US" sz="1650" dirty="0"/>
              <a:t>$200K of de-scope is still available per the de-scope plan (LCA-276)</a:t>
            </a:r>
          </a:p>
        </p:txBody>
      </p:sp>
    </p:spTree>
    <p:extLst>
      <p:ext uri="{BB962C8B-B14F-4D97-AF65-F5344CB8AC3E}">
        <p14:creationId xmlns:p14="http://schemas.microsoft.com/office/powerpoint/2010/main" val="2707472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74A41B-78B3-42B4-A97C-F31879226A4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05001" y="644799"/>
            <a:ext cx="5653557" cy="4108065"/>
          </a:xfrm>
          <a:prstGeom prst="rect">
            <a:avLst/>
          </a:prstGeom>
        </p:spPr>
      </p:pic>
      <p:sp>
        <p:nvSpPr>
          <p:cNvPr id="2" name="Title 1">
            <a:extLst>
              <a:ext uri="{FF2B5EF4-FFF2-40B4-BE49-F238E27FC236}">
                <a16:creationId xmlns:a16="http://schemas.microsoft.com/office/drawing/2014/main" id="{F3CD106F-4DB8-4D69-B4A3-39B83C64BD63}"/>
              </a:ext>
            </a:extLst>
          </p:cNvPr>
          <p:cNvSpPr>
            <a:spLocks noGrp="1"/>
          </p:cNvSpPr>
          <p:nvPr>
            <p:ph type="title"/>
          </p:nvPr>
        </p:nvSpPr>
        <p:spPr>
          <a:xfrm>
            <a:off x="1447801" y="107157"/>
            <a:ext cx="5192316" cy="417910"/>
          </a:xfrm>
        </p:spPr>
        <p:txBody>
          <a:bodyPr/>
          <a:lstStyle/>
          <a:p>
            <a:r>
              <a:rPr lang="en-US" dirty="0"/>
              <a:t>All funding has been received in FY18</a:t>
            </a:r>
          </a:p>
        </p:txBody>
      </p:sp>
    </p:spTree>
    <p:extLst>
      <p:ext uri="{BB962C8B-B14F-4D97-AF65-F5344CB8AC3E}">
        <p14:creationId xmlns:p14="http://schemas.microsoft.com/office/powerpoint/2010/main" val="16265697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4021-C497-4197-8F5A-6BDD5BFE5EE0}"/>
              </a:ext>
            </a:extLst>
          </p:cNvPr>
          <p:cNvSpPr>
            <a:spLocks noGrp="1"/>
          </p:cNvSpPr>
          <p:nvPr>
            <p:ph type="title"/>
          </p:nvPr>
        </p:nvSpPr>
        <p:spPr/>
        <p:txBody>
          <a:bodyPr/>
          <a:lstStyle/>
          <a:p>
            <a:r>
              <a:rPr lang="en-US" dirty="0"/>
              <a:t>FTE transition has been challenging</a:t>
            </a:r>
          </a:p>
        </p:txBody>
      </p:sp>
      <p:sp>
        <p:nvSpPr>
          <p:cNvPr id="3" name="Text Placeholder 2">
            <a:extLst>
              <a:ext uri="{FF2B5EF4-FFF2-40B4-BE49-F238E27FC236}">
                <a16:creationId xmlns:a16="http://schemas.microsoft.com/office/drawing/2014/main" id="{73EE408C-F473-4C7B-96DB-96FF113ACAFF}"/>
              </a:ext>
            </a:extLst>
          </p:cNvPr>
          <p:cNvSpPr>
            <a:spLocks noGrp="1"/>
          </p:cNvSpPr>
          <p:nvPr>
            <p:ph type="body" idx="1"/>
          </p:nvPr>
        </p:nvSpPr>
        <p:spPr>
          <a:xfrm>
            <a:off x="381000" y="742950"/>
            <a:ext cx="5334000" cy="1447800"/>
          </a:xfrm>
        </p:spPr>
        <p:txBody>
          <a:bodyPr/>
          <a:lstStyle/>
          <a:p>
            <a:r>
              <a:rPr lang="en-US" sz="1400" dirty="0"/>
              <a:t>Camera staffing levels have significantly decreased in FY19</a:t>
            </a:r>
          </a:p>
          <a:p>
            <a:r>
              <a:rPr lang="en-US" sz="1400" dirty="0"/>
              <a:t>Fully named list with effort is managed every other week during our production meeting</a:t>
            </a:r>
          </a:p>
          <a:p>
            <a:r>
              <a:rPr lang="en-US" sz="1400" dirty="0"/>
              <a:t>Camera key personnel has worked with institutions (SLAC and BNL) to transfer personnel to other projects mostly with success to date.</a:t>
            </a:r>
          </a:p>
          <a:p>
            <a:r>
              <a:rPr lang="en-US" sz="1400" dirty="0"/>
              <a:t>The project is still having issues transitioning staff to commissioning based on skills, and need dates</a:t>
            </a:r>
          </a:p>
        </p:txBody>
      </p:sp>
      <p:pic>
        <p:nvPicPr>
          <p:cNvPr id="6" name="Picture 5">
            <a:extLst>
              <a:ext uri="{FF2B5EF4-FFF2-40B4-BE49-F238E27FC236}">
                <a16:creationId xmlns:a16="http://schemas.microsoft.com/office/drawing/2014/main" id="{A3EE312A-D733-4E94-B30F-3FA5CA820B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11819" y="2724150"/>
            <a:ext cx="3354145" cy="2041654"/>
          </a:xfrm>
          <a:prstGeom prst="rect">
            <a:avLst/>
          </a:prstGeom>
        </p:spPr>
      </p:pic>
      <p:pic>
        <p:nvPicPr>
          <p:cNvPr id="7" name="Picture 6">
            <a:extLst>
              <a:ext uri="{FF2B5EF4-FFF2-40B4-BE49-F238E27FC236}">
                <a16:creationId xmlns:a16="http://schemas.microsoft.com/office/drawing/2014/main" id="{3DE4D2FA-B6F6-4521-8900-EB8878E85A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46226" y="3145701"/>
            <a:ext cx="2164191" cy="1315331"/>
          </a:xfrm>
          <a:prstGeom prst="rect">
            <a:avLst/>
          </a:prstGeom>
        </p:spPr>
      </p:pic>
      <p:pic>
        <p:nvPicPr>
          <p:cNvPr id="8" name="Picture 7">
            <a:extLst>
              <a:ext uri="{FF2B5EF4-FFF2-40B4-BE49-F238E27FC236}">
                <a16:creationId xmlns:a16="http://schemas.microsoft.com/office/drawing/2014/main" id="{A23D9C89-60A6-4FDF-9824-F629272D3AFF}"/>
              </a:ext>
            </a:extLst>
          </p:cNvPr>
          <p:cNvPicPr>
            <a:picLocks noChangeAspect="1"/>
          </p:cNvPicPr>
          <p:nvPr/>
        </p:nvPicPr>
        <p:blipFill>
          <a:blip r:embed="rId4"/>
          <a:stretch>
            <a:fillRect/>
          </a:stretch>
        </p:blipFill>
        <p:spPr>
          <a:xfrm>
            <a:off x="5854091" y="1169806"/>
            <a:ext cx="3074618" cy="3466181"/>
          </a:xfrm>
          <a:prstGeom prst="rect">
            <a:avLst/>
          </a:prstGeom>
        </p:spPr>
      </p:pic>
    </p:spTree>
    <p:extLst>
      <p:ext uri="{BB962C8B-B14F-4D97-AF65-F5344CB8AC3E}">
        <p14:creationId xmlns:p14="http://schemas.microsoft.com/office/powerpoint/2010/main" val="101093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3350"/>
            <a:ext cx="6248400" cy="417910"/>
          </a:xfrm>
        </p:spPr>
        <p:txBody>
          <a:bodyPr/>
          <a:lstStyle/>
          <a:p>
            <a:r>
              <a:rPr lang="en-US" dirty="0"/>
              <a:t>Location of Camera Off-Telescope Components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94"/>
          <a:stretch/>
        </p:blipFill>
        <p:spPr bwMode="auto">
          <a:xfrm>
            <a:off x="1200150" y="666750"/>
            <a:ext cx="6743700" cy="418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8"/>
          <p:cNvSpPr txBox="1">
            <a:spLocks noChangeArrowheads="1"/>
          </p:cNvSpPr>
          <p:nvPr/>
        </p:nvSpPr>
        <p:spPr bwMode="auto">
          <a:xfrm>
            <a:off x="3778273" y="4495966"/>
            <a:ext cx="1692509" cy="276999"/>
          </a:xfrm>
          <a:prstGeom prst="rect">
            <a:avLst/>
          </a:prstGeom>
          <a:noFill/>
          <a:ln w="9525">
            <a:noFill/>
            <a:miter lim="800000"/>
            <a:headEnd/>
            <a:tailEnd/>
          </a:ln>
        </p:spPr>
        <p:txBody>
          <a:bodyPr wrap="square" lIns="34290" tIns="0" rIns="0" bIns="0">
            <a:spAutoFit/>
          </a:bodyPr>
          <a:lstStyle/>
          <a:p>
            <a:r>
              <a:rPr lang="en-US" sz="900" b="1" u="sng" dirty="0">
                <a:solidFill>
                  <a:srgbClr val="000099"/>
                </a:solidFill>
              </a:rPr>
              <a:t>Refrigeration system ground unit</a:t>
            </a:r>
          </a:p>
          <a:p>
            <a:r>
              <a:rPr lang="en-US" sz="900" b="1" dirty="0">
                <a:solidFill>
                  <a:srgbClr val="000099"/>
                </a:solidFill>
              </a:rPr>
              <a:t>Maintenance Compressor chassis</a:t>
            </a:r>
          </a:p>
        </p:txBody>
      </p:sp>
      <p:sp>
        <p:nvSpPr>
          <p:cNvPr id="14" name="Text Box 8"/>
          <p:cNvSpPr txBox="1">
            <a:spLocks noChangeArrowheads="1"/>
          </p:cNvSpPr>
          <p:nvPr/>
        </p:nvSpPr>
        <p:spPr bwMode="auto">
          <a:xfrm>
            <a:off x="6545391" y="3609413"/>
            <a:ext cx="1344206" cy="276999"/>
          </a:xfrm>
          <a:prstGeom prst="rect">
            <a:avLst/>
          </a:prstGeom>
          <a:noFill/>
          <a:ln w="9525">
            <a:noFill/>
            <a:miter lim="800000"/>
            <a:headEnd/>
            <a:tailEnd/>
          </a:ln>
        </p:spPr>
        <p:txBody>
          <a:bodyPr lIns="34290" tIns="0" rIns="0" bIns="0">
            <a:spAutoFit/>
          </a:bodyPr>
          <a:lstStyle/>
          <a:p>
            <a:r>
              <a:rPr lang="en-US" sz="900" b="1" u="sng" dirty="0">
                <a:solidFill>
                  <a:srgbClr val="000099"/>
                </a:solidFill>
              </a:rPr>
              <a:t>Camera Control System</a:t>
            </a:r>
          </a:p>
          <a:p>
            <a:r>
              <a:rPr lang="en-US" sz="900" b="1" dirty="0">
                <a:solidFill>
                  <a:srgbClr val="000099"/>
                </a:solidFill>
              </a:rPr>
              <a:t>Computer rack</a:t>
            </a:r>
          </a:p>
        </p:txBody>
      </p:sp>
      <p:sp>
        <p:nvSpPr>
          <p:cNvPr id="15" name="Text Box 8"/>
          <p:cNvSpPr txBox="1">
            <a:spLocks noChangeArrowheads="1"/>
          </p:cNvSpPr>
          <p:nvPr/>
        </p:nvSpPr>
        <p:spPr bwMode="auto">
          <a:xfrm>
            <a:off x="6290158" y="3186881"/>
            <a:ext cx="1624248" cy="276999"/>
          </a:xfrm>
          <a:prstGeom prst="rect">
            <a:avLst/>
          </a:prstGeom>
          <a:noFill/>
          <a:ln w="9525">
            <a:noFill/>
            <a:miter lim="800000"/>
            <a:headEnd/>
            <a:tailEnd/>
          </a:ln>
        </p:spPr>
        <p:txBody>
          <a:bodyPr wrap="square" lIns="34290" tIns="0" rIns="0" bIns="0">
            <a:spAutoFit/>
          </a:bodyPr>
          <a:lstStyle/>
          <a:p>
            <a:r>
              <a:rPr lang="en-US" sz="900" b="1" u="sng" dirty="0">
                <a:solidFill>
                  <a:srgbClr val="000099"/>
                </a:solidFill>
              </a:rPr>
              <a:t>Camera Data Acquisition System  </a:t>
            </a:r>
            <a:r>
              <a:rPr lang="en-US" sz="900" b="1" dirty="0">
                <a:solidFill>
                  <a:srgbClr val="000099"/>
                </a:solidFill>
              </a:rPr>
              <a:t>DAQ computer, Data storage</a:t>
            </a:r>
          </a:p>
        </p:txBody>
      </p:sp>
      <p:cxnSp>
        <p:nvCxnSpPr>
          <p:cNvPr id="17" name="Straight Arrow Connector 16"/>
          <p:cNvCxnSpPr>
            <a:cxnSpLocks/>
          </p:cNvCxnSpPr>
          <p:nvPr/>
        </p:nvCxnSpPr>
        <p:spPr>
          <a:xfrm flipH="1">
            <a:off x="5851486" y="3463880"/>
            <a:ext cx="549314" cy="770492"/>
          </a:xfrm>
          <a:prstGeom prst="straightConnector1">
            <a:avLst/>
          </a:prstGeom>
          <a:ln>
            <a:solidFill>
              <a:srgbClr val="000099"/>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H="1">
            <a:off x="5851486" y="3760666"/>
            <a:ext cx="701714" cy="473706"/>
          </a:xfrm>
          <a:prstGeom prst="straightConnector1">
            <a:avLst/>
          </a:prstGeom>
          <a:ln>
            <a:solidFill>
              <a:srgbClr val="000099"/>
            </a:solidFill>
            <a:tailEnd type="ova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400800" y="2781470"/>
            <a:ext cx="952145" cy="253916"/>
          </a:xfrm>
          <a:prstGeom prst="rect">
            <a:avLst/>
          </a:prstGeom>
          <a:solidFill>
            <a:srgbClr val="2284A4">
              <a:alpha val="84000"/>
            </a:srgbClr>
          </a:solidFill>
          <a:ln w="25400">
            <a:noFill/>
          </a:ln>
          <a:effectLst/>
        </p:spPr>
        <p:txBody>
          <a:bodyPr wrap="square" lIns="68580" rtlCol="0" anchor="t" anchorCtr="1">
            <a:spAutoFit/>
          </a:bodyPr>
          <a:lstStyle/>
          <a:p>
            <a:r>
              <a:rPr lang="en-US" sz="1050" b="1" dirty="0">
                <a:solidFill>
                  <a:schemeClr val="bg1"/>
                </a:solidFill>
              </a:rPr>
              <a:t>Control Room</a:t>
            </a:r>
          </a:p>
        </p:txBody>
      </p:sp>
      <p:cxnSp>
        <p:nvCxnSpPr>
          <p:cNvPr id="26" name="Straight Arrow Connector 25"/>
          <p:cNvCxnSpPr>
            <a:cxnSpLocks/>
            <a:stCxn id="24" idx="1"/>
          </p:cNvCxnSpPr>
          <p:nvPr/>
        </p:nvCxnSpPr>
        <p:spPr>
          <a:xfrm flipH="1">
            <a:off x="5851486" y="2908428"/>
            <a:ext cx="549314" cy="1325944"/>
          </a:xfrm>
          <a:prstGeom prst="straightConnector1">
            <a:avLst/>
          </a:prstGeom>
          <a:ln>
            <a:solidFill>
              <a:srgbClr val="000099"/>
            </a:solidFill>
            <a:tailEnd type="ova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23770" y="1909856"/>
            <a:ext cx="1288197" cy="415498"/>
          </a:xfrm>
          <a:prstGeom prst="rect">
            <a:avLst/>
          </a:prstGeom>
          <a:solidFill>
            <a:srgbClr val="2284A4">
              <a:alpha val="84000"/>
            </a:srgbClr>
          </a:solidFill>
          <a:ln w="25400">
            <a:noFill/>
          </a:ln>
          <a:effectLst/>
        </p:spPr>
        <p:txBody>
          <a:bodyPr wrap="square" lIns="68580" rtlCol="0" anchor="t" anchorCtr="1">
            <a:spAutoFit/>
          </a:bodyPr>
          <a:lstStyle/>
          <a:p>
            <a:r>
              <a:rPr lang="en-US" sz="1050" b="1" dirty="0">
                <a:solidFill>
                  <a:schemeClr val="bg1"/>
                </a:solidFill>
              </a:rPr>
              <a:t>Camera Clean Room &amp; White Room</a:t>
            </a:r>
          </a:p>
        </p:txBody>
      </p:sp>
      <p:cxnSp>
        <p:nvCxnSpPr>
          <p:cNvPr id="31" name="Straight Arrow Connector 30"/>
          <p:cNvCxnSpPr>
            <a:cxnSpLocks/>
          </p:cNvCxnSpPr>
          <p:nvPr/>
        </p:nvCxnSpPr>
        <p:spPr>
          <a:xfrm flipH="1">
            <a:off x="5176758" y="2325963"/>
            <a:ext cx="294024" cy="1118389"/>
          </a:xfrm>
          <a:prstGeom prst="straightConnector1">
            <a:avLst/>
          </a:prstGeom>
          <a:ln>
            <a:solidFill>
              <a:srgbClr val="000099"/>
            </a:solidFill>
            <a:tailEnd type="ova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150269" y="4204791"/>
            <a:ext cx="1114222" cy="253916"/>
          </a:xfrm>
          <a:prstGeom prst="rect">
            <a:avLst/>
          </a:prstGeom>
          <a:solidFill>
            <a:srgbClr val="2284A4">
              <a:alpha val="84000"/>
            </a:srgbClr>
          </a:solidFill>
          <a:ln w="25400">
            <a:noFill/>
          </a:ln>
          <a:effectLst/>
        </p:spPr>
        <p:txBody>
          <a:bodyPr wrap="square" lIns="68580" rtlCol="0" anchor="t" anchorCtr="1">
            <a:spAutoFit/>
          </a:bodyPr>
          <a:lstStyle/>
          <a:p>
            <a:r>
              <a:rPr lang="en-US" sz="1050" b="1" dirty="0">
                <a:solidFill>
                  <a:schemeClr val="bg1"/>
                </a:solidFill>
              </a:rPr>
              <a:t>Machinery Room</a:t>
            </a:r>
          </a:p>
        </p:txBody>
      </p:sp>
      <p:cxnSp>
        <p:nvCxnSpPr>
          <p:cNvPr id="35" name="Straight Arrow Connector 34"/>
          <p:cNvCxnSpPr>
            <a:cxnSpLocks/>
            <a:stCxn id="34" idx="3"/>
          </p:cNvCxnSpPr>
          <p:nvPr/>
        </p:nvCxnSpPr>
        <p:spPr>
          <a:xfrm>
            <a:off x="5264491" y="4331749"/>
            <a:ext cx="494815" cy="70337"/>
          </a:xfrm>
          <a:prstGeom prst="straightConnector1">
            <a:avLst/>
          </a:prstGeom>
          <a:ln>
            <a:solidFill>
              <a:srgbClr val="000099"/>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a:stCxn id="5" idx="3"/>
          </p:cNvCxnSpPr>
          <p:nvPr/>
        </p:nvCxnSpPr>
        <p:spPr>
          <a:xfrm flipV="1">
            <a:off x="5470782" y="4402086"/>
            <a:ext cx="288524" cy="232380"/>
          </a:xfrm>
          <a:prstGeom prst="straightConnector1">
            <a:avLst/>
          </a:prstGeom>
          <a:ln>
            <a:solidFill>
              <a:srgbClr val="000099"/>
            </a:solidFill>
            <a:tailEnd type="oval"/>
          </a:ln>
        </p:spPr>
        <p:style>
          <a:lnRef idx="1">
            <a:schemeClr val="accent1"/>
          </a:lnRef>
          <a:fillRef idx="0">
            <a:schemeClr val="accent1"/>
          </a:fillRef>
          <a:effectRef idx="0">
            <a:schemeClr val="accent1"/>
          </a:effectRef>
          <a:fontRef idx="minor">
            <a:schemeClr val="tx1"/>
          </a:fontRef>
        </p:style>
      </p:cxnSp>
      <p:sp>
        <p:nvSpPr>
          <p:cNvPr id="57" name="Text Box 8"/>
          <p:cNvSpPr txBox="1">
            <a:spLocks noChangeArrowheads="1"/>
          </p:cNvSpPr>
          <p:nvPr/>
        </p:nvSpPr>
        <p:spPr bwMode="auto">
          <a:xfrm>
            <a:off x="5745640" y="2375810"/>
            <a:ext cx="1142925" cy="276999"/>
          </a:xfrm>
          <a:prstGeom prst="rect">
            <a:avLst/>
          </a:prstGeom>
          <a:noFill/>
          <a:ln w="9525">
            <a:noFill/>
            <a:miter lim="800000"/>
            <a:headEnd/>
            <a:tailEnd/>
          </a:ln>
        </p:spPr>
        <p:txBody>
          <a:bodyPr wrap="square" lIns="34290" tIns="0" rIns="0" bIns="0">
            <a:spAutoFit/>
          </a:bodyPr>
          <a:lstStyle/>
          <a:p>
            <a:r>
              <a:rPr lang="en-US" sz="900" b="1" u="sng" dirty="0">
                <a:solidFill>
                  <a:srgbClr val="000099"/>
                </a:solidFill>
              </a:rPr>
              <a:t>Camera Maintenance Equipment</a:t>
            </a:r>
          </a:p>
        </p:txBody>
      </p:sp>
      <p:cxnSp>
        <p:nvCxnSpPr>
          <p:cNvPr id="58" name="Straight Arrow Connector 57"/>
          <p:cNvCxnSpPr>
            <a:cxnSpLocks/>
          </p:cNvCxnSpPr>
          <p:nvPr/>
        </p:nvCxnSpPr>
        <p:spPr>
          <a:xfrm flipH="1">
            <a:off x="5176760" y="2547731"/>
            <a:ext cx="582546" cy="896621"/>
          </a:xfrm>
          <a:prstGeom prst="straightConnector1">
            <a:avLst/>
          </a:prstGeom>
          <a:ln>
            <a:solidFill>
              <a:srgbClr val="000099"/>
            </a:solidFill>
            <a:tailEnd type="oval"/>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2325396" y="2351660"/>
            <a:ext cx="835054" cy="301149"/>
          </a:xfrm>
          <a:prstGeom prst="straightConnector1">
            <a:avLst/>
          </a:prstGeom>
          <a:ln>
            <a:solidFill>
              <a:srgbClr val="000099"/>
            </a:solidFill>
            <a:tailEnd type="ova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235479" y="2502234"/>
            <a:ext cx="1020229" cy="415498"/>
          </a:xfrm>
          <a:prstGeom prst="rect">
            <a:avLst/>
          </a:prstGeom>
          <a:noFill/>
          <a:ln w="9525">
            <a:noFill/>
            <a:miter lim="800000"/>
            <a:headEnd/>
            <a:tailEnd/>
          </a:ln>
        </p:spPr>
        <p:txBody>
          <a:bodyPr wrap="square" lIns="34290" tIns="0" rIns="0" bIns="0">
            <a:spAutoFit/>
          </a:bodyPr>
          <a:lstStyle>
            <a:defPPr>
              <a:defRPr lang="en-US"/>
            </a:defPPr>
            <a:lvl1pPr>
              <a:defRPr sz="1200" b="1" u="sng">
                <a:solidFill>
                  <a:srgbClr val="000099"/>
                </a:solidFill>
              </a:defRPr>
            </a:lvl1pPr>
          </a:lstStyle>
          <a:p>
            <a:pPr algn="r"/>
            <a:r>
              <a:rPr lang="en-US" sz="900" dirty="0"/>
              <a:t>Refrigeration Compressor Cabinets (2x)</a:t>
            </a:r>
          </a:p>
        </p:txBody>
      </p:sp>
      <p:pic>
        <p:nvPicPr>
          <p:cNvPr id="20" name="Picture 19">
            <a:extLst>
              <a:ext uri="{FF2B5EF4-FFF2-40B4-BE49-F238E27FC236}">
                <a16:creationId xmlns:a16="http://schemas.microsoft.com/office/drawing/2014/main" id="{E9945D23-A7AD-4B23-87F7-52D04959FA6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22246" y="1518033"/>
            <a:ext cx="1269566" cy="1005840"/>
          </a:xfrm>
          <a:prstGeom prst="rect">
            <a:avLst/>
          </a:prstGeom>
          <a:noFill/>
          <a:ln w="38100">
            <a:noFill/>
          </a:ln>
        </p:spPr>
      </p:pic>
      <p:pic>
        <p:nvPicPr>
          <p:cNvPr id="21" name="Picture 20">
            <a:extLst>
              <a:ext uri="{FF2B5EF4-FFF2-40B4-BE49-F238E27FC236}">
                <a16:creationId xmlns:a16="http://schemas.microsoft.com/office/drawing/2014/main" id="{2D9A7EE9-3398-48FC-AB31-DD48FB35584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551315" y="3760666"/>
            <a:ext cx="1269566" cy="1005840"/>
          </a:xfrm>
          <a:prstGeom prst="rect">
            <a:avLst/>
          </a:prstGeom>
          <a:noFill/>
          <a:ln w="38100">
            <a:noFill/>
          </a:ln>
        </p:spPr>
      </p:pic>
    </p:spTree>
    <p:extLst>
      <p:ext uri="{BB962C8B-B14F-4D97-AF65-F5344CB8AC3E}">
        <p14:creationId xmlns:p14="http://schemas.microsoft.com/office/powerpoint/2010/main" val="8003585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Upcoming Milestones and Summary</a:t>
            </a:r>
          </a:p>
        </p:txBody>
      </p:sp>
    </p:spTree>
    <p:extLst>
      <p:ext uri="{BB962C8B-B14F-4D97-AF65-F5344CB8AC3E}">
        <p14:creationId xmlns:p14="http://schemas.microsoft.com/office/powerpoint/2010/main" val="41712367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p:txBody>
          <a:bodyPr/>
          <a:lstStyle/>
          <a:p>
            <a:r>
              <a:rPr lang="en-US" dirty="0"/>
              <a:t>Milestone Chart – Level 2 (May 19 data)</a:t>
            </a:r>
          </a:p>
        </p:txBody>
      </p:sp>
      <p:graphicFrame>
        <p:nvGraphicFramePr>
          <p:cNvPr id="4" name="Table 3">
            <a:extLst>
              <a:ext uri="{FF2B5EF4-FFF2-40B4-BE49-F238E27FC236}">
                <a16:creationId xmlns:a16="http://schemas.microsoft.com/office/drawing/2014/main" id="{5C6BD844-41D1-4FF5-86A2-B64B732C894D}"/>
              </a:ext>
            </a:extLst>
          </p:cNvPr>
          <p:cNvGraphicFramePr>
            <a:graphicFrameLocks noGrp="1"/>
          </p:cNvGraphicFramePr>
          <p:nvPr>
            <p:extLst>
              <p:ext uri="{D42A27DB-BD31-4B8C-83A1-F6EECF244321}">
                <p14:modId xmlns:p14="http://schemas.microsoft.com/office/powerpoint/2010/main" val="2950943436"/>
              </p:ext>
            </p:extLst>
          </p:nvPr>
        </p:nvGraphicFramePr>
        <p:xfrm>
          <a:off x="152400" y="666750"/>
          <a:ext cx="8901852" cy="4118727"/>
        </p:xfrm>
        <a:graphic>
          <a:graphicData uri="http://schemas.openxmlformats.org/drawingml/2006/table">
            <a:tbl>
              <a:tblPr/>
              <a:tblGrid>
                <a:gridCol w="38862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2348652">
                  <a:extLst>
                    <a:ext uri="{9D8B030D-6E8A-4147-A177-3AD203B41FA5}">
                      <a16:colId xmlns:a16="http://schemas.microsoft.com/office/drawing/2014/main" val="20004"/>
                    </a:ext>
                  </a:extLst>
                </a:gridCol>
              </a:tblGrid>
              <a:tr h="121712">
                <a:tc>
                  <a:txBody>
                    <a:bodyPr/>
                    <a:lstStyle/>
                    <a:p>
                      <a:pPr algn="ctr" fontAlgn="ctr"/>
                      <a:r>
                        <a:rPr lang="en-US" sz="900" b="1" i="0" u="none" strike="noStrike" dirty="0">
                          <a:solidFill>
                            <a:srgbClr val="000000"/>
                          </a:solidFill>
                          <a:effectLst/>
                          <a:latin typeface="Calibri"/>
                        </a:rPr>
                        <a:t>Activity Name</a:t>
                      </a:r>
                    </a:p>
                  </a:txBody>
                  <a:tcPr marL="7737" marR="7737" marT="7737"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a:rPr>
                        <a:t>Baseline</a:t>
                      </a:r>
                    </a:p>
                  </a:txBody>
                  <a:tcPr marL="7737" marR="7737" marT="773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a:rPr>
                        <a:t>Forecast</a:t>
                      </a:r>
                    </a:p>
                  </a:txBody>
                  <a:tcPr marL="7737" marR="7737" marT="773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a:rPr>
                        <a:t>Variance</a:t>
                      </a:r>
                    </a:p>
                  </a:txBody>
                  <a:tcPr marL="7737" marR="7737" marT="773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a:rPr>
                        <a:t>Status</a:t>
                      </a:r>
                    </a:p>
                  </a:txBody>
                  <a:tcPr marL="7737" marR="7737" marT="7737"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15213">
                <a:tc>
                  <a:txBody>
                    <a:bodyPr/>
                    <a:lstStyle/>
                    <a:p>
                      <a:pPr algn="l" fontAlgn="b"/>
                      <a:r>
                        <a:rPr lang="en-US" sz="900" b="1" i="0" u="none" strike="noStrike" dirty="0">
                          <a:solidFill>
                            <a:srgbClr val="000000"/>
                          </a:solidFill>
                          <a:effectLst/>
                          <a:latin typeface="Calibri" panose="020F0502020204030204" pitchFamily="34" charset="0"/>
                        </a:rPr>
                        <a:t>COMP: Conceptual Design Complete (Ready for CD-1)</a:t>
                      </a:r>
                    </a:p>
                  </a:txBody>
                  <a:tcPr marL="9525" marR="9525"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Calibri" panose="020F0502020204030204" pitchFamily="34" charset="0"/>
                        </a:rPr>
                        <a:t>30-Nov-11</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Calibri" panose="020F0502020204030204" pitchFamily="34" charset="0"/>
                        </a:rPr>
                        <a:t>30-Nov-11 A</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panose="020F0502020204030204" pitchFamily="34" charset="0"/>
                        </a:rPr>
                        <a:t>0</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b"/>
                      <a:r>
                        <a:rPr lang="en-US" sz="900" b="1" i="0" u="none" strike="noStrike" dirty="0">
                          <a:solidFill>
                            <a:srgbClr val="000000"/>
                          </a:solidFill>
                          <a:effectLst/>
                          <a:latin typeface="Calibri" panose="020F0502020204030204" pitchFamily="34" charset="0"/>
                        </a:rPr>
                        <a:t>Completed</a:t>
                      </a: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15213">
                <a:tc>
                  <a:txBody>
                    <a:bodyPr/>
                    <a:lstStyle/>
                    <a:p>
                      <a:pPr algn="l" fontAlgn="b"/>
                      <a:r>
                        <a:rPr lang="en-US" sz="900" b="1" i="0" u="none" strike="noStrike" dirty="0">
                          <a:solidFill>
                            <a:srgbClr val="000000"/>
                          </a:solidFill>
                          <a:effectLst/>
                          <a:latin typeface="Calibri" panose="020F0502020204030204" pitchFamily="34" charset="0"/>
                        </a:rPr>
                        <a:t>COMP: Prototype Science Sensors Received</a:t>
                      </a:r>
                    </a:p>
                  </a:txBody>
                  <a:tcPr marL="9525" marR="9525"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3-Jan-12</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Calibri" panose="020F0502020204030204" pitchFamily="34" charset="0"/>
                        </a:rPr>
                        <a:t>03-Jan-12 A</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panose="020F0502020204030204" pitchFamily="34" charset="0"/>
                        </a:rPr>
                        <a:t>0</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Completed</a:t>
                      </a:r>
                      <a:endParaRPr lang="en-US" sz="900" b="1" i="0" u="none" strike="noStrike" dirty="0">
                        <a:solidFill>
                          <a:srgbClr val="000000"/>
                        </a:solidFill>
                        <a:effectLst/>
                        <a:latin typeface="Calibri" panose="020F0502020204030204" pitchFamily="34" charset="0"/>
                      </a:endParaRP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15213">
                <a:tc>
                  <a:txBody>
                    <a:bodyPr/>
                    <a:lstStyle/>
                    <a:p>
                      <a:pPr algn="l" fontAlgn="b"/>
                      <a:r>
                        <a:rPr lang="en-US" sz="900" b="1" i="0" u="none" strike="noStrike" dirty="0">
                          <a:solidFill>
                            <a:srgbClr val="000000"/>
                          </a:solidFill>
                          <a:effectLst/>
                          <a:latin typeface="Calibri" panose="020F0502020204030204" pitchFamily="34" charset="0"/>
                        </a:rPr>
                        <a:t>COMP: Vertical Slice Test - Phase 1</a:t>
                      </a:r>
                    </a:p>
                  </a:txBody>
                  <a:tcPr marL="9525" marR="9525"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16-May-13</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16-May-13 A</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panose="020F0502020204030204" pitchFamily="34" charset="0"/>
                        </a:rPr>
                        <a:t>0</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Completed</a:t>
                      </a:r>
                      <a:endParaRPr lang="en-US" sz="900" b="1" i="0" u="none" strike="noStrike" dirty="0">
                        <a:solidFill>
                          <a:srgbClr val="000000"/>
                        </a:solidFill>
                        <a:effectLst/>
                        <a:latin typeface="Calibri" panose="020F0502020204030204" pitchFamily="34" charset="0"/>
                      </a:endParaRP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15213">
                <a:tc>
                  <a:txBody>
                    <a:bodyPr/>
                    <a:lstStyle/>
                    <a:p>
                      <a:pPr algn="l" fontAlgn="b"/>
                      <a:r>
                        <a:rPr lang="en-US" sz="900" b="1" i="0" u="none" strike="noStrike" dirty="0">
                          <a:solidFill>
                            <a:srgbClr val="000000"/>
                          </a:solidFill>
                          <a:effectLst/>
                          <a:latin typeface="Calibri" panose="020F0502020204030204" pitchFamily="34" charset="0"/>
                        </a:rPr>
                        <a:t>COMP: Sensor Final Design Complete (Ready for CD-3a)</a:t>
                      </a:r>
                    </a:p>
                  </a:txBody>
                  <a:tcPr marL="9525" marR="9525"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Calibri" panose="020F0502020204030204" pitchFamily="34" charset="0"/>
                        </a:rPr>
                        <a:t>31-Mar-14</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Calibri" panose="020F0502020204030204" pitchFamily="34" charset="0"/>
                        </a:rPr>
                        <a:t>31-Mar-14 A</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panose="020F0502020204030204" pitchFamily="34" charset="0"/>
                        </a:rPr>
                        <a:t>0</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Completed</a:t>
                      </a:r>
                      <a:endParaRPr lang="en-US" sz="900" b="1" i="0" u="none" strike="noStrike" dirty="0">
                        <a:solidFill>
                          <a:srgbClr val="000000"/>
                        </a:solidFill>
                        <a:effectLst/>
                        <a:latin typeface="Calibri" panose="020F0502020204030204" pitchFamily="34" charset="0"/>
                      </a:endParaRP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15213">
                <a:tc>
                  <a:txBody>
                    <a:bodyPr/>
                    <a:lstStyle/>
                    <a:p>
                      <a:pPr algn="l" fontAlgn="b"/>
                      <a:r>
                        <a:rPr lang="en-US" sz="900" b="1" i="0" u="none" strike="noStrike" dirty="0">
                          <a:solidFill>
                            <a:srgbClr val="000000"/>
                          </a:solidFill>
                          <a:effectLst/>
                          <a:latin typeface="Calibri" panose="020F0502020204030204" pitchFamily="34" charset="0"/>
                        </a:rPr>
                        <a:t>COMP: First Article Sensor Contract Placed</a:t>
                      </a:r>
                    </a:p>
                  </a:txBody>
                  <a:tcPr marL="9525" marR="9525"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24-Apr-14</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Calibri" panose="020F0502020204030204" pitchFamily="34" charset="0"/>
                        </a:rPr>
                        <a:t>24-Apr-14 A</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panose="020F0502020204030204" pitchFamily="34" charset="0"/>
                        </a:rPr>
                        <a:t>0</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Completed</a:t>
                      </a:r>
                      <a:endParaRPr lang="en-US" sz="900" b="1" i="0" u="none" strike="noStrike" dirty="0">
                        <a:solidFill>
                          <a:srgbClr val="000000"/>
                        </a:solidFill>
                        <a:effectLst/>
                        <a:latin typeface="Calibri" panose="020F0502020204030204" pitchFamily="34" charset="0"/>
                      </a:endParaRP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15213">
                <a:tc>
                  <a:txBody>
                    <a:bodyPr/>
                    <a:lstStyle/>
                    <a:p>
                      <a:pPr algn="l" fontAlgn="b"/>
                      <a:r>
                        <a:rPr lang="en-US" sz="900" b="1" i="0" u="none" strike="noStrike" dirty="0">
                          <a:solidFill>
                            <a:srgbClr val="000000"/>
                          </a:solidFill>
                          <a:effectLst/>
                          <a:latin typeface="Calibri" panose="020F0502020204030204" pitchFamily="34" charset="0"/>
                        </a:rPr>
                        <a:t>COMP: Performance Baseline Established (Ready for CD-2)</a:t>
                      </a:r>
                    </a:p>
                  </a:txBody>
                  <a:tcPr marL="9525" marR="9525"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16-Oct-14</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Calibri" panose="020F0502020204030204" pitchFamily="34" charset="0"/>
                        </a:rPr>
                        <a:t>16-Oct-14 A</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panose="020F0502020204030204" pitchFamily="34" charset="0"/>
                        </a:rPr>
                        <a:t>1</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b"/>
                      <a:r>
                        <a:rPr lang="en-US" sz="900" b="1" i="0" u="none" strike="noStrike" dirty="0">
                          <a:solidFill>
                            <a:srgbClr val="000000"/>
                          </a:solidFill>
                          <a:effectLst/>
                          <a:latin typeface="Calibri" panose="020F0502020204030204" pitchFamily="34" charset="0"/>
                        </a:rPr>
                        <a:t>Completed</a:t>
                      </a: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15213">
                <a:tc>
                  <a:txBody>
                    <a:bodyPr/>
                    <a:lstStyle/>
                    <a:p>
                      <a:pPr algn="l" fontAlgn="b"/>
                      <a:r>
                        <a:rPr lang="en-US" sz="900" b="1" i="0" u="none" strike="noStrike" dirty="0">
                          <a:solidFill>
                            <a:srgbClr val="000000"/>
                          </a:solidFill>
                          <a:effectLst/>
                          <a:latin typeface="Calibri" panose="020F0502020204030204" pitchFamily="34" charset="0"/>
                        </a:rPr>
                        <a:t>START: ASIC production (IN2P3)</a:t>
                      </a:r>
                    </a:p>
                  </a:txBody>
                  <a:tcPr marL="9525" marR="9525"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31-Mar-16</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25-May-15 A</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panose="020F0502020204030204" pitchFamily="34" charset="0"/>
                        </a:rPr>
                        <a:t>213</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b"/>
                      <a:r>
                        <a:rPr lang="en-US" sz="900" b="1" i="0" u="none" strike="noStrike" dirty="0">
                          <a:solidFill>
                            <a:srgbClr val="000000"/>
                          </a:solidFill>
                          <a:effectLst/>
                          <a:latin typeface="Calibri" panose="020F0502020204030204" pitchFamily="34" charset="0"/>
                        </a:rPr>
                        <a:t>Completed</a:t>
                      </a: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15213">
                <a:tc>
                  <a:txBody>
                    <a:bodyPr/>
                    <a:lstStyle/>
                    <a:p>
                      <a:pPr algn="l" fontAlgn="b"/>
                      <a:r>
                        <a:rPr lang="en-US" sz="900" b="1" i="0" u="none" strike="noStrike" dirty="0">
                          <a:solidFill>
                            <a:srgbClr val="000000"/>
                          </a:solidFill>
                          <a:effectLst/>
                          <a:latin typeface="Calibri" panose="020F0502020204030204" pitchFamily="34" charset="0"/>
                        </a:rPr>
                        <a:t>COMP: Award L3 Assembly Phase 1 Contract</a:t>
                      </a:r>
                    </a:p>
                  </a:txBody>
                  <a:tcPr marL="9525" marR="9525"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31-Jul-15</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08-Jun-15 A</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panose="020F0502020204030204" pitchFamily="34" charset="0"/>
                        </a:rPr>
                        <a:t>38</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Completed</a:t>
                      </a:r>
                      <a:endParaRPr lang="en-US" sz="900" b="1" i="0" u="none" strike="noStrike" dirty="0">
                        <a:solidFill>
                          <a:srgbClr val="000000"/>
                        </a:solidFill>
                        <a:effectLst/>
                        <a:latin typeface="Calibri" panose="020F0502020204030204" pitchFamily="34" charset="0"/>
                      </a:endParaRP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115213">
                <a:tc>
                  <a:txBody>
                    <a:bodyPr/>
                    <a:lstStyle/>
                    <a:p>
                      <a:pPr algn="l" fontAlgn="b"/>
                      <a:r>
                        <a:rPr lang="en-US" sz="900" b="1" i="0" u="none" strike="noStrike" dirty="0">
                          <a:solidFill>
                            <a:srgbClr val="000000"/>
                          </a:solidFill>
                          <a:effectLst/>
                          <a:latin typeface="Calibri" panose="020F0502020204030204" pitchFamily="34" charset="0"/>
                        </a:rPr>
                        <a:t>COMP: Camera Design Complete (Ready for CD-3)</a:t>
                      </a:r>
                    </a:p>
                  </a:txBody>
                  <a:tcPr marL="9525" marR="9525"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30-Sep-15</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12-Jun-15 A</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panose="020F0502020204030204" pitchFamily="34" charset="0"/>
                        </a:rPr>
                        <a:t>77</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Completed</a:t>
                      </a:r>
                      <a:endParaRPr lang="en-US" sz="900" b="1" i="0" u="none" strike="noStrike" dirty="0">
                        <a:solidFill>
                          <a:srgbClr val="000000"/>
                        </a:solidFill>
                        <a:effectLst/>
                        <a:latin typeface="Calibri" panose="020F0502020204030204" pitchFamily="34" charset="0"/>
                      </a:endParaRP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115213">
                <a:tc>
                  <a:txBody>
                    <a:bodyPr/>
                    <a:lstStyle/>
                    <a:p>
                      <a:pPr algn="l" fontAlgn="b"/>
                      <a:r>
                        <a:rPr lang="en-US" sz="900" b="1" i="0" u="none" strike="noStrike" dirty="0">
                          <a:solidFill>
                            <a:srgbClr val="000000"/>
                          </a:solidFill>
                          <a:effectLst/>
                          <a:latin typeface="Calibri" panose="020F0502020204030204" pitchFamily="34" charset="0"/>
                        </a:rPr>
                        <a:t>COMP: L1-L2 Assembly Phase 2 FDR</a:t>
                      </a:r>
                    </a:p>
                  </a:txBody>
                  <a:tcPr marL="9525" marR="9525"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29-Feb-16</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30-Oct-15 A</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panose="020F0502020204030204" pitchFamily="34" charset="0"/>
                        </a:rPr>
                        <a:t>80</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Completed</a:t>
                      </a:r>
                      <a:endParaRPr lang="en-US" sz="900" b="1" i="0" u="none" strike="noStrike" dirty="0">
                        <a:solidFill>
                          <a:srgbClr val="000000"/>
                        </a:solidFill>
                        <a:effectLst/>
                        <a:latin typeface="Calibri" panose="020F0502020204030204" pitchFamily="34" charset="0"/>
                      </a:endParaRP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15213">
                <a:tc>
                  <a:txBody>
                    <a:bodyPr/>
                    <a:lstStyle/>
                    <a:p>
                      <a:pPr algn="l" fontAlgn="b"/>
                      <a:r>
                        <a:rPr lang="en-US" sz="900" b="1" i="0" u="none" strike="noStrike" dirty="0">
                          <a:solidFill>
                            <a:srgbClr val="000000"/>
                          </a:solidFill>
                          <a:effectLst/>
                          <a:latin typeface="Calibri" panose="020F0502020204030204" pitchFamily="34" charset="0"/>
                        </a:rPr>
                        <a:t>COMP: First Sensor Tested</a:t>
                      </a:r>
                    </a:p>
                  </a:txBody>
                  <a:tcPr marL="9525" marR="9525"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29-Feb-16</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27-Jan-16 A</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panose="020F0502020204030204" pitchFamily="34" charset="0"/>
                        </a:rPr>
                        <a:t>23</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b"/>
                      <a:r>
                        <a:rPr lang="en-US" sz="900" b="1" i="0" u="none" strike="noStrike" dirty="0">
                          <a:solidFill>
                            <a:srgbClr val="000000"/>
                          </a:solidFill>
                          <a:effectLst/>
                          <a:latin typeface="Calibri" panose="020F0502020204030204" pitchFamily="34" charset="0"/>
                        </a:rPr>
                        <a:t>Completed</a:t>
                      </a: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115213">
                <a:tc>
                  <a:txBody>
                    <a:bodyPr/>
                    <a:lstStyle/>
                    <a:p>
                      <a:pPr algn="l" fontAlgn="b"/>
                      <a:r>
                        <a:rPr lang="en-US" sz="900" b="1" i="0" u="none" strike="noStrike" dirty="0">
                          <a:solidFill>
                            <a:srgbClr val="000000"/>
                          </a:solidFill>
                          <a:effectLst/>
                          <a:latin typeface="Calibri" panose="020F0502020204030204" pitchFamily="34" charset="0"/>
                        </a:rPr>
                        <a:t>COMP: First article 2Kx4K </a:t>
                      </a:r>
                      <a:r>
                        <a:rPr lang="en-US" sz="900" b="1" i="0" u="none" strike="noStrike" dirty="0" err="1">
                          <a:solidFill>
                            <a:srgbClr val="000000"/>
                          </a:solidFill>
                          <a:effectLst/>
                          <a:latin typeface="Calibri" panose="020F0502020204030204" pitchFamily="34" charset="0"/>
                        </a:rPr>
                        <a:t>Wavefront</a:t>
                      </a:r>
                      <a:r>
                        <a:rPr lang="en-US" sz="900" b="1" i="0" u="none" strike="noStrike" dirty="0">
                          <a:solidFill>
                            <a:srgbClr val="000000"/>
                          </a:solidFill>
                          <a:effectLst/>
                          <a:latin typeface="Calibri" panose="020F0502020204030204" pitchFamily="34" charset="0"/>
                        </a:rPr>
                        <a:t> Sensor (Phase 1)</a:t>
                      </a:r>
                    </a:p>
                  </a:txBody>
                  <a:tcPr marL="9525" marR="9525"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16-Dec-16</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16-May-16 A</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panose="020F0502020204030204" pitchFamily="34" charset="0"/>
                        </a:rPr>
                        <a:t>150</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l" fontAlgn="b"/>
                      <a:r>
                        <a:rPr lang="en-US" sz="900" b="1" i="0" u="none" strike="noStrike" dirty="0">
                          <a:solidFill>
                            <a:srgbClr val="000000"/>
                          </a:solidFill>
                          <a:effectLst/>
                          <a:latin typeface="Calibri" panose="020F0502020204030204" pitchFamily="34" charset="0"/>
                        </a:rPr>
                        <a:t>Completed</a:t>
                      </a: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115213">
                <a:tc>
                  <a:txBody>
                    <a:bodyPr/>
                    <a:lstStyle/>
                    <a:p>
                      <a:pPr algn="l" fontAlgn="b"/>
                      <a:r>
                        <a:rPr lang="en-US" sz="900" b="1" i="0" u="none" strike="noStrike" dirty="0">
                          <a:solidFill>
                            <a:srgbClr val="000000"/>
                          </a:solidFill>
                          <a:effectLst/>
                          <a:latin typeface="Calibri" panose="020F0502020204030204" pitchFamily="34" charset="0"/>
                        </a:rPr>
                        <a:t>COMP: Award Sensor Lot 2</a:t>
                      </a:r>
                    </a:p>
                  </a:txBody>
                  <a:tcPr marL="9525" marR="9525"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effectLst/>
                          <a:latin typeface="Calibri" panose="020F0502020204030204" pitchFamily="34" charset="0"/>
                        </a:rPr>
                        <a:t>31-Aug-16</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solidFill>
                  </a:tcPr>
                </a:tc>
                <a:tc>
                  <a:txBody>
                    <a:bodyPr/>
                    <a:lstStyle/>
                    <a:p>
                      <a:pPr algn="ctr" fontAlgn="b"/>
                      <a:r>
                        <a:rPr lang="en-US" sz="900" b="1" i="0" u="none" strike="noStrike" dirty="0">
                          <a:solidFill>
                            <a:srgbClr val="000000"/>
                          </a:solidFill>
                          <a:effectLst/>
                          <a:latin typeface="Calibri" panose="020F0502020204030204" pitchFamily="34" charset="0"/>
                        </a:rPr>
                        <a:t>02-Aug-16 A</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Calibri" panose="020F0502020204030204" pitchFamily="34" charset="0"/>
                        </a:rPr>
                        <a:t>22</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solidFill>
                  </a:tcPr>
                </a:tc>
                <a:tc>
                  <a:txBody>
                    <a:bodyPr/>
                    <a:lstStyle/>
                    <a:p>
                      <a:pPr algn="l" fontAlgn="b"/>
                      <a:r>
                        <a:rPr lang="en-US" sz="900" b="1" i="0" u="none" strike="noStrike" dirty="0">
                          <a:solidFill>
                            <a:srgbClr val="000000"/>
                          </a:solidFill>
                          <a:effectLst/>
                          <a:latin typeface="Calibri" panose="020F0502020204030204" pitchFamily="34" charset="0"/>
                        </a:rPr>
                        <a:t>Completed</a:t>
                      </a: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115213">
                <a:tc>
                  <a:txBody>
                    <a:bodyPr/>
                    <a:lstStyle/>
                    <a:p>
                      <a:pPr algn="l" fontAlgn="b"/>
                      <a:r>
                        <a:rPr lang="en-US" sz="900" b="1" i="0" u="none" strike="noStrike" dirty="0">
                          <a:solidFill>
                            <a:srgbClr val="000000"/>
                          </a:solidFill>
                          <a:effectLst/>
                          <a:latin typeface="Calibri" panose="020F0502020204030204" pitchFamily="34" charset="0"/>
                        </a:rPr>
                        <a:t>COMP: First RTM Ready for Integration</a:t>
                      </a:r>
                    </a:p>
                  </a:txBody>
                  <a:tcPr marL="9525" marR="9525"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31-May-17</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26-May-17 A</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Calibri" panose="020F0502020204030204" pitchFamily="34" charset="0"/>
                        </a:rPr>
                        <a:t>3</a:t>
                      </a:r>
                    </a:p>
                  </a:txBody>
                  <a:tcPr marL="9525" marR="9525"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l" fontAlgn="b"/>
                      <a:r>
                        <a:rPr lang="en-US" sz="900" b="1" i="0" u="none" strike="noStrike" dirty="0">
                          <a:solidFill>
                            <a:srgbClr val="000000"/>
                          </a:solidFill>
                          <a:effectLst/>
                          <a:latin typeface="Calibri" panose="020F0502020204030204" pitchFamily="34" charset="0"/>
                        </a:rPr>
                        <a:t>Completed</a:t>
                      </a: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0015"/>
                  </a:ext>
                </a:extLst>
              </a:tr>
              <a:tr h="123214">
                <a:tc>
                  <a:txBody>
                    <a:bodyPr/>
                    <a:lstStyle/>
                    <a:p>
                      <a:pPr marL="0" lvl="0" algn="l"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COMP: Sensor Production is 50% complete (end of lot 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28-Feb-18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29-Sep-17A</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103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l" fontAlgn="b"/>
                      <a:r>
                        <a:rPr lang="en-US" sz="900" b="1" i="0" u="none" strike="noStrike" dirty="0">
                          <a:solidFill>
                            <a:srgbClr val="000000"/>
                          </a:solidFill>
                          <a:effectLst/>
                          <a:latin typeface="Calibri" panose="020F0502020204030204" pitchFamily="34" charset="0"/>
                        </a:rPr>
                        <a:t>Completed</a:t>
                      </a: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0017"/>
                  </a:ext>
                </a:extLst>
              </a:tr>
              <a:tr h="123214">
                <a:tc>
                  <a:txBody>
                    <a:bodyPr/>
                    <a:lstStyle/>
                    <a:p>
                      <a:pPr algn="l" fontAlgn="b"/>
                      <a:r>
                        <a:rPr lang="en-US" sz="900" b="1" i="0" u="none" strike="noStrike" kern="1200" dirty="0">
                          <a:solidFill>
                            <a:srgbClr val="000000"/>
                          </a:solidFill>
                          <a:effectLst/>
                          <a:latin typeface="Calibri" panose="020F0502020204030204" pitchFamily="34" charset="0"/>
                          <a:ea typeface="+mn-ea"/>
                          <a:cs typeface="+mn-cs"/>
                        </a:rPr>
                        <a:t>COMP: L1 &amp; L2 Pre-Coating Metrology (Phase 4b)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28-Feb-18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16-Feb-18 A</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r>
                        <a:rPr lang="en-US" sz="900" b="1" i="0" u="none" strike="noStrike" dirty="0">
                          <a:solidFill>
                            <a:srgbClr val="000000"/>
                          </a:solidFill>
                          <a:effectLst/>
                          <a:latin typeface="Arial" panose="020B0604020202020204" pitchFamily="34" charset="0"/>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marL="0" lvl="1" indent="0" algn="l" fontAlgn="b"/>
                      <a:r>
                        <a:rPr lang="en-US" sz="900" b="1" i="0" u="none" strike="noStrike" dirty="0">
                          <a:solidFill>
                            <a:srgbClr val="000000"/>
                          </a:solidFill>
                          <a:effectLst/>
                          <a:latin typeface="Calibri" panose="020F0502020204030204" pitchFamily="34" charset="0"/>
                        </a:rPr>
                        <a:t>Completed</a:t>
                      </a: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0018"/>
                  </a:ext>
                </a:extLst>
              </a:tr>
              <a:tr h="123214">
                <a:tc>
                  <a:txBody>
                    <a:bodyPr/>
                    <a:lstStyle/>
                    <a:p>
                      <a:pPr marL="0" indent="0" algn="l"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COMP: Sensor Production Complete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29-Mar-19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16-Nov-18 A</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Arial" panose="020B0604020202020204" pitchFamily="34" charset="0"/>
                        </a:rPr>
                        <a:t>96</a:t>
                      </a:r>
                    </a:p>
                  </a:txBody>
                  <a:tcPr marL="7620" marR="7620" marT="7620"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marL="0" algn="l" defTabSz="914400" rtl="0" eaLnBrk="1" fontAlgn="b" latinLnBrk="0" hangingPunct="1"/>
                      <a:r>
                        <a:rPr lang="en-US" sz="900" b="1" i="0" u="none" strike="noStrike" dirty="0">
                          <a:solidFill>
                            <a:srgbClr val="000000"/>
                          </a:solidFill>
                          <a:effectLst/>
                          <a:latin typeface="Calibri" panose="020F0502020204030204" pitchFamily="34" charset="0"/>
                        </a:rPr>
                        <a:t>Completed</a:t>
                      </a:r>
                      <a:endParaRPr lang="en-US" sz="900" b="1" i="0" u="none" strike="noStrike" kern="1200" dirty="0">
                        <a:solidFill>
                          <a:srgbClr val="000000"/>
                        </a:solidFill>
                        <a:effectLst/>
                        <a:latin typeface="Calibri" panose="020F0502020204030204" pitchFamily="34" charset="0"/>
                        <a:ea typeface="+mn-ea"/>
                        <a:cs typeface="+mn-cs"/>
                      </a:endParaRPr>
                    </a:p>
                  </a:txBody>
                  <a:tcPr marL="9525" marR="9525"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790668931"/>
                  </a:ext>
                </a:extLst>
              </a:tr>
              <a:tr h="123214">
                <a:tc>
                  <a:txBody>
                    <a:bodyPr/>
                    <a:lstStyle/>
                    <a:p>
                      <a:pPr marL="0" algn="l"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COMP: Cryostat Chamber &amp; I&amp;T Refrigeration System Ready for Integration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13-Dec-18</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7-Jun-19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-113</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tc>
                  <a:txBody>
                    <a:bodyPr/>
                    <a:lstStyle/>
                    <a:p>
                      <a:pPr marL="0" algn="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Completed in June</a:t>
                      </a:r>
                    </a:p>
                  </a:txBody>
                  <a:tcPr marL="7620" marR="7620" marT="7620" marB="0" anchor="b">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extLst>
                  <a:ext uri="{0D108BD9-81ED-4DB2-BD59-A6C34878D82A}">
                    <a16:rowId xmlns:a16="http://schemas.microsoft.com/office/drawing/2014/main" val="10019"/>
                  </a:ext>
                </a:extLst>
              </a:tr>
              <a:tr h="123214">
                <a:tc>
                  <a:txBody>
                    <a:bodyPr/>
                    <a:lstStyle/>
                    <a:p>
                      <a:pPr marL="0" algn="l"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COMP: Commissioning Camera Ready to Ship for Testing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31-May-19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14-Jun-19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-10</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tc>
                  <a:txBody>
                    <a:bodyPr/>
                    <a:lstStyle/>
                    <a:p>
                      <a:pPr marL="0" algn="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Completed in June</a:t>
                      </a:r>
                    </a:p>
                  </a:txBody>
                  <a:tcPr marL="7620" marR="7620" marT="7620" marB="0" anchor="b">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extLst>
                  <a:ext uri="{0D108BD9-81ED-4DB2-BD59-A6C34878D82A}">
                    <a16:rowId xmlns:a16="http://schemas.microsoft.com/office/drawing/2014/main" val="1717334298"/>
                  </a:ext>
                </a:extLst>
              </a:tr>
              <a:tr h="123214">
                <a:tc>
                  <a:txBody>
                    <a:bodyPr/>
                    <a:lstStyle/>
                    <a:p>
                      <a:pPr marL="0" algn="l"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COMP: L3 Assembly Ready for Integration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30-Apr-19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28-Jun-19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-42</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139 days to I&amp;T forecast critical path  </a:t>
                      </a:r>
                    </a:p>
                  </a:txBody>
                  <a:tcPr marL="9525" marR="9525" marT="9525" marB="0" anchor="b">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123214">
                <a:tc>
                  <a:txBody>
                    <a:bodyPr/>
                    <a:lstStyle/>
                    <a:p>
                      <a:pPr marL="0" algn="l"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COMP: 1st Filter Coated and Ready for Integration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30-Aug-19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10-Jul-19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37</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14400" rtl="0" eaLnBrk="1" fontAlgn="b" latinLnBrk="0" hangingPunct="1"/>
                      <a:endParaRPr lang="en-US" sz="900" b="1" i="0" u="none" strike="noStrike" kern="1200" dirty="0">
                        <a:solidFill>
                          <a:srgbClr val="000000"/>
                        </a:solidFill>
                        <a:effectLst/>
                        <a:latin typeface="Calibri" panose="020F0502020204030204" pitchFamily="34" charset="0"/>
                        <a:ea typeface="+mn-ea"/>
                        <a:cs typeface="+mn-cs"/>
                      </a:endParaRPr>
                    </a:p>
                  </a:txBody>
                  <a:tcPr marL="9525" marR="9525" marT="9525" marB="0" anchor="b">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22"/>
                  </a:ext>
                </a:extLst>
              </a:tr>
              <a:tr h="123214">
                <a:tc>
                  <a:txBody>
                    <a:bodyPr/>
                    <a:lstStyle/>
                    <a:p>
                      <a:pPr marL="0" algn="l"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COMP: L1/L2 Assembly Ready for Integration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31-Oct-19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31-Jul-19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64</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14400" rtl="0" eaLnBrk="1" fontAlgn="b" latinLnBrk="0" hangingPunct="1"/>
                      <a:endParaRPr lang="en-US" sz="900" b="1" i="0" u="none" strike="noStrike" kern="1200" dirty="0">
                        <a:solidFill>
                          <a:srgbClr val="000000"/>
                        </a:solidFill>
                        <a:effectLst/>
                        <a:latin typeface="Calibri" panose="020F0502020204030204" pitchFamily="34" charset="0"/>
                        <a:ea typeface="+mn-ea"/>
                        <a:cs typeface="+mn-cs"/>
                      </a:endParaRPr>
                    </a:p>
                  </a:txBody>
                  <a:tcPr marL="9525" marR="9525" marT="9525" marB="0" anchor="b">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290768912"/>
                  </a:ext>
                </a:extLst>
              </a:tr>
              <a:tr h="123214">
                <a:tc>
                  <a:txBody>
                    <a:bodyPr/>
                    <a:lstStyle/>
                    <a:p>
                      <a:pPr marL="0" algn="l"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COMP: Early Hardware &amp; Software Ready for Summit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31-Oct-19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24-Sep-19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26</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14400" rtl="0" eaLnBrk="1" fontAlgn="b" latinLnBrk="0" hangingPunct="1"/>
                      <a:endParaRPr lang="en-US" sz="900" b="1" i="0" u="none" strike="noStrike" kern="1200" dirty="0">
                        <a:solidFill>
                          <a:srgbClr val="000000"/>
                        </a:solidFill>
                        <a:effectLst/>
                        <a:latin typeface="Calibri" panose="020F0502020204030204" pitchFamily="34" charset="0"/>
                        <a:ea typeface="+mn-ea"/>
                        <a:cs typeface="+mn-cs"/>
                      </a:endParaRPr>
                    </a:p>
                  </a:txBody>
                  <a:tcPr marL="9525" marR="9525" marT="9525" marB="0" anchor="b">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23"/>
                  </a:ext>
                </a:extLst>
              </a:tr>
              <a:tr h="123214">
                <a:tc>
                  <a:txBody>
                    <a:bodyPr/>
                    <a:lstStyle/>
                    <a:p>
                      <a:pPr marL="0" algn="l"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COMP: Filter Exchange System Ready for Integration (IN2P3)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31-Jan-19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10-Oct-19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-176</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10 days to I&amp;T forecast critical path </a:t>
                      </a:r>
                    </a:p>
                  </a:txBody>
                  <a:tcPr marL="9525" marR="9525" marT="9525" marB="0" anchor="b">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25"/>
                  </a:ext>
                </a:extLst>
              </a:tr>
              <a:tr h="123214">
                <a:tc>
                  <a:txBody>
                    <a:bodyPr/>
                    <a:lstStyle/>
                    <a:p>
                      <a:pPr marL="0" algn="l"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COMP: Loaded Cryostat Ready for Integration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28-Feb-20</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30-Jan-20</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19</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14400" rtl="0" eaLnBrk="1" fontAlgn="b" latinLnBrk="0" hangingPunct="1"/>
                      <a:r>
                        <a:rPr lang="en-US" sz="900" b="1" i="0" u="none" strike="noStrike" kern="1200" noProof="0" dirty="0">
                          <a:solidFill>
                            <a:srgbClr val="000000"/>
                          </a:solidFill>
                          <a:effectLst/>
                          <a:latin typeface="Calibri" panose="020F0502020204030204" pitchFamily="34" charset="0"/>
                          <a:ea typeface="+mn-ea"/>
                          <a:cs typeface="+mn-cs"/>
                        </a:rPr>
                        <a:t>Critical path </a:t>
                      </a:r>
                      <a:endParaRPr lang="en-US" sz="900" b="1" i="0" u="none" strike="noStrike" kern="1200" dirty="0">
                        <a:solidFill>
                          <a:srgbClr val="000000"/>
                        </a:solidFill>
                        <a:effectLst/>
                        <a:latin typeface="Calibri" panose="020F0502020204030204" pitchFamily="34" charset="0"/>
                        <a:ea typeface="+mn-ea"/>
                        <a:cs typeface="+mn-cs"/>
                      </a:endParaRPr>
                    </a:p>
                  </a:txBody>
                  <a:tcPr marL="9525" marR="9525" marT="9525" marB="0" anchor="b">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26"/>
                  </a:ext>
                </a:extLst>
              </a:tr>
              <a:tr h="123214">
                <a:tc>
                  <a:txBody>
                    <a:bodyPr/>
                    <a:lstStyle/>
                    <a:p>
                      <a:pPr marL="0" algn="l"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COMP: Camera Fully Integrated &amp; Ready for Verification Testing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31-Aug-20</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17-Jul-20</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31</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14400" rtl="0" eaLnBrk="1" fontAlgn="b" latinLnBrk="0" hangingPunct="1"/>
                      <a:r>
                        <a:rPr lang="en-US" sz="900" b="1" i="0" u="none" strike="noStrike" kern="1200" noProof="0" dirty="0">
                          <a:solidFill>
                            <a:srgbClr val="000000"/>
                          </a:solidFill>
                          <a:effectLst/>
                          <a:latin typeface="Calibri" panose="020F0502020204030204" pitchFamily="34" charset="0"/>
                          <a:ea typeface="+mn-ea"/>
                          <a:cs typeface="+mn-cs"/>
                        </a:rPr>
                        <a:t>Critical path </a:t>
                      </a:r>
                      <a:endParaRPr lang="en-US" sz="900" b="1" i="0" u="none" strike="noStrike" kern="1200" dirty="0">
                        <a:solidFill>
                          <a:srgbClr val="000000"/>
                        </a:solidFill>
                        <a:effectLst/>
                        <a:latin typeface="Calibri" panose="020F0502020204030204" pitchFamily="34" charset="0"/>
                        <a:ea typeface="+mn-ea"/>
                        <a:cs typeface="+mn-cs"/>
                      </a:endParaRPr>
                    </a:p>
                  </a:txBody>
                  <a:tcPr marL="9525" marR="9525" marT="9525" marB="0" anchor="b">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27"/>
                  </a:ext>
                </a:extLst>
              </a:tr>
              <a:tr h="123214">
                <a:tc>
                  <a:txBody>
                    <a:bodyPr/>
                    <a:lstStyle/>
                    <a:p>
                      <a:pPr marL="0" algn="l"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COMP: PSR/ORR - Camera Pre-Ship/Operations Readiness Review Complete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26-Feb-21</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17-Dec-20</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40</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algn="l" defTabSz="914400" rtl="0" eaLnBrk="1" fontAlgn="b" latinLnBrk="0" hangingPunct="1"/>
                      <a:r>
                        <a:rPr lang="en-US" sz="900" b="1" i="0" u="none" strike="noStrike" kern="1200" noProof="0" dirty="0">
                          <a:solidFill>
                            <a:srgbClr val="000000"/>
                          </a:solidFill>
                          <a:effectLst/>
                          <a:latin typeface="Calibri" panose="020F0502020204030204" pitchFamily="34" charset="0"/>
                          <a:ea typeface="+mn-ea"/>
                          <a:cs typeface="+mn-cs"/>
                        </a:rPr>
                        <a:t>Critical path </a:t>
                      </a:r>
                      <a:endParaRPr lang="en-US" sz="900" b="1" i="0" u="none" strike="noStrike" kern="1200" dirty="0">
                        <a:solidFill>
                          <a:srgbClr val="000000"/>
                        </a:solidFill>
                        <a:effectLst/>
                        <a:latin typeface="Calibri" panose="020F0502020204030204" pitchFamily="34" charset="0"/>
                        <a:ea typeface="+mn-ea"/>
                        <a:cs typeface="+mn-cs"/>
                      </a:endParaRPr>
                    </a:p>
                  </a:txBody>
                  <a:tcPr marL="9525" marR="9525" marT="9525" marB="0" anchor="b">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28"/>
                  </a:ext>
                </a:extLst>
              </a:tr>
              <a:tr h="123214">
                <a:tc>
                  <a:txBody>
                    <a:bodyPr/>
                    <a:lstStyle/>
                    <a:p>
                      <a:pPr marL="0" algn="l"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COMP: KPPs achieved (Camera Readiness Review, Ready for CD-4)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29-Oct-21</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a:solidFill>
                            <a:srgbClr val="000000"/>
                          </a:solidFill>
                          <a:effectLst/>
                          <a:latin typeface="Calibri" panose="020F0502020204030204" pitchFamily="34" charset="0"/>
                          <a:ea typeface="+mn-ea"/>
                          <a:cs typeface="+mn-cs"/>
                        </a:rPr>
                        <a:t>17-Dec-20</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en-US" sz="900" b="1" i="0" u="none" strike="noStrike" kern="1200" dirty="0">
                          <a:solidFill>
                            <a:srgbClr val="000000"/>
                          </a:solidFill>
                          <a:effectLst/>
                          <a:latin typeface="Calibri" panose="020F0502020204030204" pitchFamily="34" charset="0"/>
                          <a:ea typeface="+mn-ea"/>
                          <a:cs typeface="+mn-cs"/>
                        </a:rPr>
                        <a:t>212</a:t>
                      </a:r>
                    </a:p>
                  </a:txBody>
                  <a:tcPr marL="9525" marR="9525" marT="9525"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l" defTabSz="914400" rtl="0" eaLnBrk="1" fontAlgn="b" latinLnBrk="0" hangingPunct="1"/>
                      <a:endParaRPr lang="en-US" sz="900" b="1" i="0" u="none" strike="noStrike" kern="1200" dirty="0">
                        <a:solidFill>
                          <a:srgbClr val="000000"/>
                        </a:solidFill>
                        <a:effectLst/>
                        <a:latin typeface="Calibri" panose="020F0502020204030204" pitchFamily="34" charset="0"/>
                        <a:ea typeface="+mn-ea"/>
                        <a:cs typeface="+mn-cs"/>
                      </a:endParaRPr>
                    </a:p>
                  </a:txBody>
                  <a:tcPr marL="9525" marR="9525" marT="9525" marB="0" anchor="b">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9"/>
                  </a:ext>
                </a:extLst>
              </a:tr>
            </a:tbl>
          </a:graphicData>
        </a:graphic>
      </p:graphicFrame>
    </p:spTree>
    <p:extLst>
      <p:ext uri="{BB962C8B-B14F-4D97-AF65-F5344CB8AC3E}">
        <p14:creationId xmlns:p14="http://schemas.microsoft.com/office/powerpoint/2010/main" val="8715611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LSST Camera Summary Schedule</a:t>
            </a:r>
          </a:p>
        </p:txBody>
      </p:sp>
      <p:pic>
        <p:nvPicPr>
          <p:cNvPr id="4" name="Picture 3">
            <a:extLst>
              <a:ext uri="{FF2B5EF4-FFF2-40B4-BE49-F238E27FC236}">
                <a16:creationId xmlns:a16="http://schemas.microsoft.com/office/drawing/2014/main" id="{4C458013-A060-4A4E-9D20-A46FE68FD8A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33052" y="479907"/>
            <a:ext cx="6156568" cy="4437773"/>
          </a:xfrm>
          <a:prstGeom prst="rect">
            <a:avLst/>
          </a:prstGeom>
        </p:spPr>
      </p:pic>
    </p:spTree>
    <p:extLst>
      <p:ext uri="{BB962C8B-B14F-4D97-AF65-F5344CB8AC3E}">
        <p14:creationId xmlns:p14="http://schemas.microsoft.com/office/powerpoint/2010/main" val="30364766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69EA92-BA0C-4F99-A256-CE6A37AC0DC1}"/>
              </a:ext>
            </a:extLst>
          </p:cNvPr>
          <p:cNvSpPr>
            <a:spLocks noGrp="1"/>
          </p:cNvSpPr>
          <p:nvPr>
            <p:ph type="body" idx="1"/>
          </p:nvPr>
        </p:nvSpPr>
        <p:spPr>
          <a:xfrm>
            <a:off x="457200" y="760810"/>
            <a:ext cx="8382000" cy="3982640"/>
          </a:xfrm>
        </p:spPr>
        <p:txBody>
          <a:bodyPr/>
          <a:lstStyle/>
          <a:p>
            <a:r>
              <a:rPr lang="en-US" sz="2000" dirty="0"/>
              <a:t>The LSST Camera is progressing towards completion as planned and mitigating issues promptly as they arise as evidenced by acceptable cost and schedule performance (CPI/SPI at 0.97/0.97).</a:t>
            </a:r>
          </a:p>
          <a:p>
            <a:r>
              <a:rPr lang="en-US" sz="2000" dirty="0"/>
              <a:t>Contingency remains tight (21% on remaining work)</a:t>
            </a:r>
          </a:p>
          <a:p>
            <a:r>
              <a:rPr lang="en-US" sz="2000" dirty="0"/>
              <a:t>The camera team is fully in place and personnel transition is occurring with success </a:t>
            </a:r>
          </a:p>
          <a:p>
            <a:r>
              <a:rPr lang="en-US" sz="2000" dirty="0"/>
              <a:t>Safety management is an integral part of the assembly, test and verification activities</a:t>
            </a:r>
          </a:p>
          <a:p>
            <a:r>
              <a:rPr lang="en-US" sz="2000" dirty="0"/>
              <a:t>Transition to commissioning has started</a:t>
            </a:r>
          </a:p>
          <a:p>
            <a:r>
              <a:rPr lang="en-US" sz="2000" dirty="0"/>
              <a:t>The camera has addressed the recommendations from the last status review (see response report posted)</a:t>
            </a:r>
          </a:p>
        </p:txBody>
      </p:sp>
      <p:sp>
        <p:nvSpPr>
          <p:cNvPr id="3" name="Title 2">
            <a:extLst>
              <a:ext uri="{FF2B5EF4-FFF2-40B4-BE49-F238E27FC236}">
                <a16:creationId xmlns:a16="http://schemas.microsoft.com/office/drawing/2014/main" id="{B326684F-BEE0-49BC-975C-09CF81174A52}"/>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288039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Backup</a:t>
            </a:r>
          </a:p>
        </p:txBody>
      </p:sp>
    </p:spTree>
    <p:extLst>
      <p:ext uri="{BB962C8B-B14F-4D97-AF65-F5344CB8AC3E}">
        <p14:creationId xmlns:p14="http://schemas.microsoft.com/office/powerpoint/2010/main" val="3497240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1791B2-C2D1-4206-8EFF-C0D1BB3721C9}"/>
              </a:ext>
            </a:extLst>
          </p:cNvPr>
          <p:cNvSpPr>
            <a:spLocks noGrp="1"/>
          </p:cNvSpPr>
          <p:nvPr>
            <p:ph type="title"/>
          </p:nvPr>
        </p:nvSpPr>
        <p:spPr>
          <a:xfrm>
            <a:off x="1393458" y="133350"/>
            <a:ext cx="5801916" cy="417910"/>
          </a:xfrm>
        </p:spPr>
        <p:txBody>
          <a:bodyPr/>
          <a:lstStyle/>
          <a:p>
            <a:r>
              <a:rPr lang="en-US" dirty="0"/>
              <a:t>Procurement risks have been mostly retired</a:t>
            </a:r>
          </a:p>
        </p:txBody>
      </p:sp>
      <p:graphicFrame>
        <p:nvGraphicFramePr>
          <p:cNvPr id="5" name="Table 4">
            <a:extLst>
              <a:ext uri="{FF2B5EF4-FFF2-40B4-BE49-F238E27FC236}">
                <a16:creationId xmlns:a16="http://schemas.microsoft.com/office/drawing/2014/main" id="{0CE24BC1-E5B0-4338-970E-4B99C04D39E4}"/>
              </a:ext>
            </a:extLst>
          </p:cNvPr>
          <p:cNvGraphicFramePr>
            <a:graphicFrameLocks noGrp="1"/>
          </p:cNvGraphicFramePr>
          <p:nvPr>
            <p:extLst>
              <p:ext uri="{D42A27DB-BD31-4B8C-83A1-F6EECF244321}">
                <p14:modId xmlns:p14="http://schemas.microsoft.com/office/powerpoint/2010/main" val="748252580"/>
              </p:ext>
            </p:extLst>
          </p:nvPr>
        </p:nvGraphicFramePr>
        <p:xfrm>
          <a:off x="1295400" y="819150"/>
          <a:ext cx="6343650" cy="3289462"/>
        </p:xfrm>
        <a:graphic>
          <a:graphicData uri="http://schemas.openxmlformats.org/drawingml/2006/table">
            <a:tbl>
              <a:tblPr firstRow="1" bandRow="1">
                <a:tableStyleId>{5C22544A-7EE6-4342-B048-85BDC9FD1C3A}</a:tableStyleId>
              </a:tblPr>
              <a:tblGrid>
                <a:gridCol w="1657350">
                  <a:extLst>
                    <a:ext uri="{9D8B030D-6E8A-4147-A177-3AD203B41FA5}">
                      <a16:colId xmlns:a16="http://schemas.microsoft.com/office/drawing/2014/main" val="2065650681"/>
                    </a:ext>
                  </a:extLst>
                </a:gridCol>
                <a:gridCol w="971550">
                  <a:extLst>
                    <a:ext uri="{9D8B030D-6E8A-4147-A177-3AD203B41FA5}">
                      <a16:colId xmlns:a16="http://schemas.microsoft.com/office/drawing/2014/main" val="1946868382"/>
                    </a:ext>
                  </a:extLst>
                </a:gridCol>
                <a:gridCol w="781863">
                  <a:extLst>
                    <a:ext uri="{9D8B030D-6E8A-4147-A177-3AD203B41FA5}">
                      <a16:colId xmlns:a16="http://schemas.microsoft.com/office/drawing/2014/main" val="3974026255"/>
                    </a:ext>
                  </a:extLst>
                </a:gridCol>
                <a:gridCol w="977629">
                  <a:extLst>
                    <a:ext uri="{9D8B030D-6E8A-4147-A177-3AD203B41FA5}">
                      <a16:colId xmlns:a16="http://schemas.microsoft.com/office/drawing/2014/main" val="3909184919"/>
                    </a:ext>
                  </a:extLst>
                </a:gridCol>
                <a:gridCol w="977629">
                  <a:extLst>
                    <a:ext uri="{9D8B030D-6E8A-4147-A177-3AD203B41FA5}">
                      <a16:colId xmlns:a16="http://schemas.microsoft.com/office/drawing/2014/main" val="1957522910"/>
                    </a:ext>
                  </a:extLst>
                </a:gridCol>
                <a:gridCol w="977629">
                  <a:extLst>
                    <a:ext uri="{9D8B030D-6E8A-4147-A177-3AD203B41FA5}">
                      <a16:colId xmlns:a16="http://schemas.microsoft.com/office/drawing/2014/main" val="4182381751"/>
                    </a:ext>
                  </a:extLst>
                </a:gridCol>
              </a:tblGrid>
              <a:tr h="548640">
                <a:tc>
                  <a:txBody>
                    <a:bodyPr/>
                    <a:lstStyle/>
                    <a:p>
                      <a:r>
                        <a:rPr lang="en-US" sz="1100" dirty="0"/>
                        <a:t>WBS</a:t>
                      </a:r>
                    </a:p>
                  </a:txBody>
                  <a:tcPr marL="68580" marR="68580" marT="34290" marB="34290"/>
                </a:tc>
                <a:tc>
                  <a:txBody>
                    <a:bodyPr/>
                    <a:lstStyle/>
                    <a:p>
                      <a:r>
                        <a:rPr lang="en-US" sz="1100" dirty="0"/>
                        <a:t>Total procurement</a:t>
                      </a:r>
                    </a:p>
                  </a:txBody>
                  <a:tcPr marL="68580" marR="68580" marT="34290" marB="34290"/>
                </a:tc>
                <a:tc>
                  <a:txBody>
                    <a:bodyPr/>
                    <a:lstStyle/>
                    <a:p>
                      <a:r>
                        <a:rPr lang="en-US" sz="1100" dirty="0"/>
                        <a:t>% Completed</a:t>
                      </a:r>
                    </a:p>
                  </a:txBody>
                  <a:tcPr marL="68580" marR="68580" marT="34290" marB="34290"/>
                </a:tc>
                <a:tc>
                  <a:txBody>
                    <a:bodyPr/>
                    <a:lstStyle/>
                    <a:p>
                      <a:r>
                        <a:rPr lang="en-US" sz="1100" dirty="0"/>
                        <a:t>%</a:t>
                      </a:r>
                    </a:p>
                    <a:p>
                      <a:r>
                        <a:rPr lang="en-US" sz="1100" dirty="0"/>
                        <a:t>Awarded in progress</a:t>
                      </a:r>
                    </a:p>
                  </a:txBody>
                  <a:tcPr marL="68580" marR="68580" marT="34290" marB="34290"/>
                </a:tc>
                <a:tc>
                  <a:txBody>
                    <a:bodyPr/>
                    <a:lstStyle/>
                    <a:p>
                      <a:r>
                        <a:rPr lang="en-US" sz="1100" dirty="0"/>
                        <a:t>% Not awarded but locked</a:t>
                      </a:r>
                    </a:p>
                  </a:txBody>
                  <a:tcPr marL="68580" marR="68580" marT="34290" marB="34290"/>
                </a:tc>
                <a:tc>
                  <a:txBody>
                    <a:bodyPr/>
                    <a:lstStyle/>
                    <a:p>
                      <a:r>
                        <a:rPr lang="en-US" sz="1100" dirty="0"/>
                        <a:t>% Not awarded</a:t>
                      </a:r>
                    </a:p>
                  </a:txBody>
                  <a:tcPr marL="68580" marR="68580" marT="34290" marB="34290"/>
                </a:tc>
                <a:extLst>
                  <a:ext uri="{0D108BD9-81ED-4DB2-BD59-A6C34878D82A}">
                    <a16:rowId xmlns:a16="http://schemas.microsoft.com/office/drawing/2014/main" val="1322232896"/>
                  </a:ext>
                </a:extLst>
              </a:tr>
              <a:tr h="201454">
                <a:tc>
                  <a:txBody>
                    <a:bodyPr/>
                    <a:lstStyle/>
                    <a:p>
                      <a:pPr marL="0" algn="l" defTabSz="457200" rtl="0" eaLnBrk="1" fontAlgn="b" latinLnBrk="0" hangingPunct="1"/>
                      <a:r>
                        <a:rPr lang="en-US" sz="1100" kern="1200" dirty="0">
                          <a:solidFill>
                            <a:schemeClr val="dk1"/>
                          </a:solidFill>
                          <a:latin typeface="+mn-lt"/>
                          <a:ea typeface="+mn-ea"/>
                          <a:cs typeface="+mn-cs"/>
                        </a:rPr>
                        <a:t>3.03 Science Sensors</a:t>
                      </a:r>
                    </a:p>
                  </a:txBody>
                  <a:tcPr marL="7144" marR="7144" marT="7144" marB="34290" anchor="b"/>
                </a:tc>
                <a:tc>
                  <a:txBody>
                    <a:bodyPr/>
                    <a:lstStyle/>
                    <a:p>
                      <a:pPr algn="ctr" fontAlgn="b"/>
                      <a:r>
                        <a:rPr lang="en-US" sz="1100" b="0" i="0" u="none" strike="noStrike" dirty="0">
                          <a:solidFill>
                            <a:srgbClr val="000000"/>
                          </a:solidFill>
                          <a:effectLst/>
                          <a:latin typeface="Calibri" panose="020F0502020204030204" pitchFamily="34" charset="0"/>
                        </a:rPr>
                        <a:t>$25,338K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extLst>
                  <a:ext uri="{0D108BD9-81ED-4DB2-BD59-A6C34878D82A}">
                    <a16:rowId xmlns:a16="http://schemas.microsoft.com/office/drawing/2014/main" val="3824325205"/>
                  </a:ext>
                </a:extLst>
              </a:tr>
              <a:tr h="201454">
                <a:tc>
                  <a:txBody>
                    <a:bodyPr/>
                    <a:lstStyle/>
                    <a:p>
                      <a:pPr marL="0" algn="l" defTabSz="457200" rtl="0" eaLnBrk="1" fontAlgn="b" latinLnBrk="0" hangingPunct="1"/>
                      <a:r>
                        <a:rPr lang="en-US" sz="1100" kern="1200" dirty="0">
                          <a:solidFill>
                            <a:schemeClr val="dk1"/>
                          </a:solidFill>
                          <a:latin typeface="+mn-lt"/>
                          <a:ea typeface="+mn-ea"/>
                          <a:cs typeface="+mn-cs"/>
                        </a:rPr>
                        <a:t>3.04.01 Science Raft Systems</a:t>
                      </a:r>
                    </a:p>
                  </a:txBody>
                  <a:tcPr marL="7144" marR="7144" marT="7144" marB="34290" anchor="b"/>
                </a:tc>
                <a:tc>
                  <a:txBody>
                    <a:bodyPr/>
                    <a:lstStyle/>
                    <a:p>
                      <a:pPr algn="ctr" fontAlgn="b"/>
                      <a:r>
                        <a:rPr lang="en-US" sz="1100" b="0" i="0" u="none" strike="noStrike" dirty="0">
                          <a:solidFill>
                            <a:srgbClr val="000000"/>
                          </a:solidFill>
                          <a:effectLst/>
                          <a:latin typeface="Calibri" panose="020F0502020204030204" pitchFamily="34" charset="0"/>
                        </a:rPr>
                        <a:t>$4,549K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extLst>
                  <a:ext uri="{0D108BD9-81ED-4DB2-BD59-A6C34878D82A}">
                    <a16:rowId xmlns:a16="http://schemas.microsoft.com/office/drawing/2014/main" val="3090601952"/>
                  </a:ext>
                </a:extLst>
              </a:tr>
              <a:tr h="201454">
                <a:tc>
                  <a:txBody>
                    <a:bodyPr/>
                    <a:lstStyle/>
                    <a:p>
                      <a:pPr marL="0" algn="l" defTabSz="457200" rtl="0" eaLnBrk="1" fontAlgn="b" latinLnBrk="0" hangingPunct="1"/>
                      <a:r>
                        <a:rPr lang="en-US" sz="1100" kern="1200" dirty="0">
                          <a:solidFill>
                            <a:schemeClr val="dk1"/>
                          </a:solidFill>
                          <a:latin typeface="+mn-lt"/>
                          <a:ea typeface="+mn-ea"/>
                          <a:cs typeface="+mn-cs"/>
                        </a:rPr>
                        <a:t>3.04.02 Corner Raft Systems</a:t>
                      </a:r>
                    </a:p>
                  </a:txBody>
                  <a:tcPr marL="7144" marR="7144" marT="7144" marB="34290" anchor="b"/>
                </a:tc>
                <a:tc>
                  <a:txBody>
                    <a:bodyPr/>
                    <a:lstStyle/>
                    <a:p>
                      <a:pPr algn="ctr" fontAlgn="b"/>
                      <a:r>
                        <a:rPr lang="en-US" sz="1100" b="0" i="0" u="none" strike="noStrike" dirty="0">
                          <a:solidFill>
                            <a:srgbClr val="000000"/>
                          </a:solidFill>
                          <a:effectLst/>
                          <a:latin typeface="Calibri" panose="020F0502020204030204" pitchFamily="34" charset="0"/>
                        </a:rPr>
                        <a:t>$3,096K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extLst>
                  <a:ext uri="{0D108BD9-81ED-4DB2-BD59-A6C34878D82A}">
                    <a16:rowId xmlns:a16="http://schemas.microsoft.com/office/drawing/2014/main" val="2613388090"/>
                  </a:ext>
                </a:extLst>
              </a:tr>
              <a:tr h="201454">
                <a:tc>
                  <a:txBody>
                    <a:bodyPr/>
                    <a:lstStyle/>
                    <a:p>
                      <a:pPr marL="0" algn="l" defTabSz="457200" rtl="0" eaLnBrk="1" fontAlgn="b" latinLnBrk="0" hangingPunct="1"/>
                      <a:r>
                        <a:rPr lang="en-US" sz="1100" kern="1200" dirty="0">
                          <a:solidFill>
                            <a:schemeClr val="dk1"/>
                          </a:solidFill>
                          <a:latin typeface="+mn-lt"/>
                          <a:ea typeface="+mn-ea"/>
                          <a:cs typeface="+mn-cs"/>
                        </a:rPr>
                        <a:t>3.05 Optics</a:t>
                      </a:r>
                    </a:p>
                  </a:txBody>
                  <a:tcPr marL="7144" marR="7144" marT="7144" marB="34290" anchor="b"/>
                </a:tc>
                <a:tc>
                  <a:txBody>
                    <a:bodyPr/>
                    <a:lstStyle/>
                    <a:p>
                      <a:pPr algn="ctr" fontAlgn="b"/>
                      <a:r>
                        <a:rPr lang="en-US" sz="1100" b="0" i="0" u="none" strike="noStrike" dirty="0">
                          <a:solidFill>
                            <a:srgbClr val="000000"/>
                          </a:solidFill>
                          <a:effectLst/>
                          <a:latin typeface="Calibri" panose="020F0502020204030204" pitchFamily="34" charset="0"/>
                        </a:rPr>
                        <a:t>$19,439K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85.2%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14.8%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extLst>
                  <a:ext uri="{0D108BD9-81ED-4DB2-BD59-A6C34878D82A}">
                    <a16:rowId xmlns:a16="http://schemas.microsoft.com/office/drawing/2014/main" val="3716448322"/>
                  </a:ext>
                </a:extLst>
              </a:tr>
              <a:tr h="201454">
                <a:tc>
                  <a:txBody>
                    <a:bodyPr/>
                    <a:lstStyle/>
                    <a:p>
                      <a:pPr marL="0" algn="l" defTabSz="457200" rtl="0" eaLnBrk="1" fontAlgn="b" latinLnBrk="0" hangingPunct="1"/>
                      <a:r>
                        <a:rPr lang="en-US" sz="1100" kern="1200" dirty="0">
                          <a:solidFill>
                            <a:schemeClr val="dk1"/>
                          </a:solidFill>
                          <a:latin typeface="+mn-lt"/>
                          <a:ea typeface="+mn-ea"/>
                          <a:cs typeface="+mn-cs"/>
                        </a:rPr>
                        <a:t>3.06.01 Camera Body</a:t>
                      </a:r>
                    </a:p>
                  </a:txBody>
                  <a:tcPr marL="7144" marR="7144" marT="7144" marB="34290" anchor="b"/>
                </a:tc>
                <a:tc>
                  <a:txBody>
                    <a:bodyPr/>
                    <a:lstStyle/>
                    <a:p>
                      <a:pPr algn="ctr" fontAlgn="b"/>
                      <a:r>
                        <a:rPr lang="en-US" sz="1100" b="0" i="0" u="none" strike="noStrike" dirty="0">
                          <a:solidFill>
                            <a:srgbClr val="000000"/>
                          </a:solidFill>
                          <a:effectLst/>
                          <a:latin typeface="Calibri" panose="020F0502020204030204" pitchFamily="34" charset="0"/>
                        </a:rPr>
                        <a:t>$555K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extLst>
                  <a:ext uri="{0D108BD9-81ED-4DB2-BD59-A6C34878D82A}">
                    <a16:rowId xmlns:a16="http://schemas.microsoft.com/office/drawing/2014/main" val="1183465490"/>
                  </a:ext>
                </a:extLst>
              </a:tr>
              <a:tr h="201454">
                <a:tc>
                  <a:txBody>
                    <a:bodyPr/>
                    <a:lstStyle/>
                    <a:p>
                      <a:pPr marL="0" algn="l" defTabSz="457200" rtl="0" eaLnBrk="1" fontAlgn="b" latinLnBrk="0" hangingPunct="1"/>
                      <a:r>
                        <a:rPr lang="en-US" sz="1100" kern="1200">
                          <a:solidFill>
                            <a:schemeClr val="dk1"/>
                          </a:solidFill>
                          <a:latin typeface="+mn-lt"/>
                          <a:ea typeface="+mn-ea"/>
                          <a:cs typeface="+mn-cs"/>
                        </a:rPr>
                        <a:t>3.06.02 Shutter</a:t>
                      </a:r>
                    </a:p>
                  </a:txBody>
                  <a:tcPr marL="7144" marR="7144" marT="7144" marB="34290" anchor="b"/>
                </a:tc>
                <a:tc>
                  <a:txBody>
                    <a:bodyPr/>
                    <a:lstStyle/>
                    <a:p>
                      <a:pPr algn="ctr" fontAlgn="b"/>
                      <a:r>
                        <a:rPr lang="en-US" sz="1100" b="0" i="0" u="none" strike="noStrike" dirty="0">
                          <a:solidFill>
                            <a:srgbClr val="000000"/>
                          </a:solidFill>
                          <a:effectLst/>
                          <a:latin typeface="Calibri" panose="020F0502020204030204" pitchFamily="34" charset="0"/>
                        </a:rPr>
                        <a:t>$848K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91.5%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8.5%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extLst>
                  <a:ext uri="{0D108BD9-81ED-4DB2-BD59-A6C34878D82A}">
                    <a16:rowId xmlns:a16="http://schemas.microsoft.com/office/drawing/2014/main" val="1889839687"/>
                  </a:ext>
                </a:extLst>
              </a:tr>
              <a:tr h="201454">
                <a:tc>
                  <a:txBody>
                    <a:bodyPr/>
                    <a:lstStyle/>
                    <a:p>
                      <a:pPr marL="0" algn="l" defTabSz="457200" rtl="0" eaLnBrk="1" fontAlgn="b" latinLnBrk="0" hangingPunct="1"/>
                      <a:r>
                        <a:rPr lang="en-US" sz="1100" kern="1200">
                          <a:solidFill>
                            <a:schemeClr val="dk1"/>
                          </a:solidFill>
                          <a:latin typeface="+mn-lt"/>
                          <a:ea typeface="+mn-ea"/>
                          <a:cs typeface="+mn-cs"/>
                        </a:rPr>
                        <a:t>3.06.04 Cryostat</a:t>
                      </a:r>
                    </a:p>
                  </a:txBody>
                  <a:tcPr marL="7144" marR="7144" marT="7144" marB="34290" anchor="b"/>
                </a:tc>
                <a:tc>
                  <a:txBody>
                    <a:bodyPr/>
                    <a:lstStyle/>
                    <a:p>
                      <a:pPr algn="ctr" fontAlgn="b"/>
                      <a:r>
                        <a:rPr lang="en-US" sz="1100" b="0" i="0" u="none" strike="noStrike" dirty="0">
                          <a:solidFill>
                            <a:srgbClr val="000000"/>
                          </a:solidFill>
                          <a:effectLst/>
                          <a:latin typeface="Calibri" panose="020F0502020204030204" pitchFamily="34" charset="0"/>
                        </a:rPr>
                        <a:t>$6,028K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97.0%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1.7%</a:t>
                      </a:r>
                    </a:p>
                  </a:txBody>
                  <a:tcPr marL="9525" marR="9525" marT="9525" marB="0" anchor="b"/>
                </a:tc>
                <a:extLst>
                  <a:ext uri="{0D108BD9-81ED-4DB2-BD59-A6C34878D82A}">
                    <a16:rowId xmlns:a16="http://schemas.microsoft.com/office/drawing/2014/main" val="4020873591"/>
                  </a:ext>
                </a:extLst>
              </a:tr>
              <a:tr h="201454">
                <a:tc>
                  <a:txBody>
                    <a:bodyPr/>
                    <a:lstStyle/>
                    <a:p>
                      <a:pPr marL="0" algn="l" defTabSz="457200" rtl="0" eaLnBrk="1" fontAlgn="b" latinLnBrk="0" hangingPunct="1"/>
                      <a:r>
                        <a:rPr lang="en-US" sz="1100" kern="1200">
                          <a:solidFill>
                            <a:schemeClr val="dk1"/>
                          </a:solidFill>
                          <a:latin typeface="+mn-lt"/>
                          <a:ea typeface="+mn-ea"/>
                          <a:cs typeface="+mn-cs"/>
                        </a:rPr>
                        <a:t>3.06.05 Utility Trunk</a:t>
                      </a:r>
                    </a:p>
                  </a:txBody>
                  <a:tcPr marL="7144" marR="7144" marT="7144" marB="34290" anchor="b"/>
                </a:tc>
                <a:tc>
                  <a:txBody>
                    <a:bodyPr/>
                    <a:lstStyle/>
                    <a:p>
                      <a:pPr algn="ctr" fontAlgn="b"/>
                      <a:r>
                        <a:rPr lang="en-US" sz="1100" b="0" i="0" u="none" strike="noStrike" dirty="0">
                          <a:solidFill>
                            <a:srgbClr val="000000"/>
                          </a:solidFill>
                          <a:effectLst/>
                          <a:latin typeface="Calibri" panose="020F0502020204030204" pitchFamily="34" charset="0"/>
                        </a:rPr>
                        <a:t>$165K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24.1%</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18.5%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57.3%</a:t>
                      </a:r>
                    </a:p>
                  </a:txBody>
                  <a:tcPr marL="9525" marR="9525" marT="9525" marB="0" anchor="b"/>
                </a:tc>
                <a:extLst>
                  <a:ext uri="{0D108BD9-81ED-4DB2-BD59-A6C34878D82A}">
                    <a16:rowId xmlns:a16="http://schemas.microsoft.com/office/drawing/2014/main" val="23358092"/>
                  </a:ext>
                </a:extLst>
              </a:tr>
              <a:tr h="201454">
                <a:tc>
                  <a:txBody>
                    <a:bodyPr/>
                    <a:lstStyle/>
                    <a:p>
                      <a:pPr marL="0" algn="l" defTabSz="457200" rtl="0" eaLnBrk="1" fontAlgn="b" latinLnBrk="0" hangingPunct="1"/>
                      <a:r>
                        <a:rPr lang="en-US" sz="1100" kern="1200">
                          <a:solidFill>
                            <a:schemeClr val="dk1"/>
                          </a:solidFill>
                          <a:latin typeface="+mn-lt"/>
                          <a:ea typeface="+mn-ea"/>
                          <a:cs typeface="+mn-cs"/>
                        </a:rPr>
                        <a:t>3.07.01 Control System</a:t>
                      </a:r>
                    </a:p>
                  </a:txBody>
                  <a:tcPr marL="7144" marR="7144" marT="7144" marB="34290" anchor="b"/>
                </a:tc>
                <a:tc>
                  <a:txBody>
                    <a:bodyPr/>
                    <a:lstStyle/>
                    <a:p>
                      <a:pPr algn="ctr" fontAlgn="b"/>
                      <a:r>
                        <a:rPr lang="en-US" sz="1100" b="0" i="0" u="none" strike="noStrike" dirty="0">
                          <a:solidFill>
                            <a:srgbClr val="000000"/>
                          </a:solidFill>
                          <a:effectLst/>
                          <a:latin typeface="Calibri" panose="020F0502020204030204" pitchFamily="34" charset="0"/>
                        </a:rPr>
                        <a:t>$576K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61.7%</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36.9%</a:t>
                      </a:r>
                    </a:p>
                  </a:txBody>
                  <a:tcPr marL="9525" marR="9525" marT="9525" marB="0" anchor="b"/>
                </a:tc>
                <a:extLst>
                  <a:ext uri="{0D108BD9-81ED-4DB2-BD59-A6C34878D82A}">
                    <a16:rowId xmlns:a16="http://schemas.microsoft.com/office/drawing/2014/main" val="2808820781"/>
                  </a:ext>
                </a:extLst>
              </a:tr>
              <a:tr h="201454">
                <a:tc>
                  <a:txBody>
                    <a:bodyPr/>
                    <a:lstStyle/>
                    <a:p>
                      <a:pPr marL="0" algn="l" defTabSz="457200" rtl="0" eaLnBrk="1" fontAlgn="b" latinLnBrk="0" hangingPunct="1"/>
                      <a:r>
                        <a:rPr lang="en-US" sz="1100" kern="1200">
                          <a:solidFill>
                            <a:schemeClr val="dk1"/>
                          </a:solidFill>
                          <a:latin typeface="+mn-lt"/>
                          <a:ea typeface="+mn-ea"/>
                          <a:cs typeface="+mn-cs"/>
                        </a:rPr>
                        <a:t>3.07.02 Data Acq Sys</a:t>
                      </a:r>
                    </a:p>
                  </a:txBody>
                  <a:tcPr marL="7144" marR="7144" marT="7144" marB="34290" anchor="b"/>
                </a:tc>
                <a:tc>
                  <a:txBody>
                    <a:bodyPr/>
                    <a:lstStyle/>
                    <a:p>
                      <a:pPr algn="ctr" fontAlgn="b"/>
                      <a:r>
                        <a:rPr lang="en-US" sz="1100" b="0" i="0" u="none" strike="noStrike" dirty="0">
                          <a:solidFill>
                            <a:srgbClr val="000000"/>
                          </a:solidFill>
                          <a:effectLst/>
                          <a:latin typeface="Calibri" panose="020F0502020204030204" pitchFamily="34" charset="0"/>
                        </a:rPr>
                        <a:t>$1,515K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extLst>
                  <a:ext uri="{0D108BD9-81ED-4DB2-BD59-A6C34878D82A}">
                    <a16:rowId xmlns:a16="http://schemas.microsoft.com/office/drawing/2014/main" val="3872873244"/>
                  </a:ext>
                </a:extLst>
              </a:tr>
              <a:tr h="201454">
                <a:tc>
                  <a:txBody>
                    <a:bodyPr/>
                    <a:lstStyle/>
                    <a:p>
                      <a:pPr marL="0" algn="l" defTabSz="457200" rtl="0" eaLnBrk="1" fontAlgn="b" latinLnBrk="0" hangingPunct="1"/>
                      <a:r>
                        <a:rPr lang="en-US" sz="1100" kern="1200">
                          <a:solidFill>
                            <a:schemeClr val="dk1"/>
                          </a:solidFill>
                          <a:latin typeface="+mn-lt"/>
                          <a:ea typeface="+mn-ea"/>
                          <a:cs typeface="+mn-cs"/>
                        </a:rPr>
                        <a:t>3.07.03 Aux Elec</a:t>
                      </a:r>
                    </a:p>
                  </a:txBody>
                  <a:tcPr marL="7144" marR="7144" marT="7144" marB="34290" anchor="b"/>
                </a:tc>
                <a:tc>
                  <a:txBody>
                    <a:bodyPr/>
                    <a:lstStyle/>
                    <a:p>
                      <a:pPr algn="ctr" fontAlgn="b"/>
                      <a:r>
                        <a:rPr lang="en-US" sz="1100" b="0" i="0" u="none" strike="noStrike" dirty="0">
                          <a:solidFill>
                            <a:srgbClr val="000000"/>
                          </a:solidFill>
                          <a:effectLst/>
                          <a:latin typeface="Calibri" panose="020F0502020204030204" pitchFamily="34" charset="0"/>
                        </a:rPr>
                        <a:t>$515K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extLst>
                  <a:ext uri="{0D108BD9-81ED-4DB2-BD59-A6C34878D82A}">
                    <a16:rowId xmlns:a16="http://schemas.microsoft.com/office/drawing/2014/main" val="3923611154"/>
                  </a:ext>
                </a:extLst>
              </a:tr>
              <a:tr h="201454">
                <a:tc>
                  <a:txBody>
                    <a:bodyPr/>
                    <a:lstStyle/>
                    <a:p>
                      <a:pPr marL="0" algn="l" defTabSz="457200" rtl="0" eaLnBrk="1" fontAlgn="b" latinLnBrk="0" hangingPunct="1"/>
                      <a:r>
                        <a:rPr lang="en-US" sz="1100" kern="1200">
                          <a:solidFill>
                            <a:schemeClr val="dk1"/>
                          </a:solidFill>
                          <a:latin typeface="+mn-lt"/>
                          <a:ea typeface="+mn-ea"/>
                          <a:cs typeface="+mn-cs"/>
                        </a:rPr>
                        <a:t>3.08 Integration and Test</a:t>
                      </a:r>
                    </a:p>
                  </a:txBody>
                  <a:tcPr marL="7144" marR="7144" marT="7144" marB="34290" anchor="b"/>
                </a:tc>
                <a:tc>
                  <a:txBody>
                    <a:bodyPr/>
                    <a:lstStyle/>
                    <a:p>
                      <a:pPr algn="ctr" fontAlgn="b"/>
                      <a:r>
                        <a:rPr lang="en-US" sz="1100" b="0" i="0" u="none" strike="noStrike" dirty="0">
                          <a:solidFill>
                            <a:srgbClr val="000000"/>
                          </a:solidFill>
                          <a:effectLst/>
                          <a:latin typeface="Calibri" panose="020F0502020204030204" pitchFamily="34" charset="0"/>
                        </a:rPr>
                        <a:t>$2,901K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90.9%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3.9%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5.2%</a:t>
                      </a:r>
                    </a:p>
                  </a:txBody>
                  <a:tcPr marL="9525" marR="9525" marT="9525" marB="0" anchor="b"/>
                </a:tc>
                <a:extLst>
                  <a:ext uri="{0D108BD9-81ED-4DB2-BD59-A6C34878D82A}">
                    <a16:rowId xmlns:a16="http://schemas.microsoft.com/office/drawing/2014/main" val="3926992050"/>
                  </a:ext>
                </a:extLst>
              </a:tr>
              <a:tr h="201454">
                <a:tc>
                  <a:txBody>
                    <a:bodyPr/>
                    <a:lstStyle/>
                    <a:p>
                      <a:pPr marL="0" algn="l" defTabSz="457200" rtl="0" eaLnBrk="1" fontAlgn="b" latinLnBrk="0" hangingPunct="1"/>
                      <a:r>
                        <a:rPr lang="en-US" sz="1100" b="1" kern="1200" dirty="0">
                          <a:solidFill>
                            <a:schemeClr val="lt1"/>
                          </a:solidFill>
                          <a:latin typeface="+mn-lt"/>
                          <a:ea typeface="+mn-ea"/>
                          <a:cs typeface="+mn-cs"/>
                        </a:rPr>
                        <a:t>Total (as of May 2019)</a:t>
                      </a:r>
                    </a:p>
                  </a:txBody>
                  <a:tcPr marL="7144" marR="7144" marT="7144" marB="34290" anchor="b">
                    <a:solidFill>
                      <a:srgbClr val="4F81BD"/>
                    </a:solidFill>
                  </a:tcPr>
                </a:tc>
                <a:tc>
                  <a:txBody>
                    <a:bodyPr/>
                    <a:lstStyle/>
                    <a:p>
                      <a:pPr marL="0" algn="ctr" defTabSz="457200" rtl="0" eaLnBrk="1" fontAlgn="b" latinLnBrk="0" hangingPunct="1"/>
                      <a:r>
                        <a:rPr lang="en-US" sz="1100" b="1" kern="1200" dirty="0">
                          <a:solidFill>
                            <a:schemeClr val="lt1"/>
                          </a:solidFill>
                          <a:latin typeface="+mn-lt"/>
                          <a:ea typeface="+mn-ea"/>
                          <a:cs typeface="+mn-cs"/>
                        </a:rPr>
                        <a:t>$65,525K </a:t>
                      </a:r>
                    </a:p>
                  </a:txBody>
                  <a:tcPr marL="9525" marR="9525" marT="9525" marB="0" anchor="ctr">
                    <a:solidFill>
                      <a:srgbClr val="4F81BD"/>
                    </a:solidFill>
                  </a:tcPr>
                </a:tc>
                <a:tc>
                  <a:txBody>
                    <a:bodyPr/>
                    <a:lstStyle/>
                    <a:p>
                      <a:pPr marL="0" algn="r" defTabSz="457200" rtl="0" eaLnBrk="1" fontAlgn="b" latinLnBrk="0" hangingPunct="1"/>
                      <a:r>
                        <a:rPr lang="en-US" sz="1100" b="1" kern="1200" dirty="0">
                          <a:solidFill>
                            <a:schemeClr val="lt1"/>
                          </a:solidFill>
                          <a:latin typeface="+mn-lt"/>
                          <a:ea typeface="+mn-ea"/>
                          <a:cs typeface="+mn-cs"/>
                        </a:rPr>
                        <a:t>94.3%</a:t>
                      </a:r>
                    </a:p>
                  </a:txBody>
                  <a:tcPr marL="9525" marR="9525" marT="9525" marB="0" anchor="ctr">
                    <a:solidFill>
                      <a:srgbClr val="4F81BD"/>
                    </a:solidFill>
                  </a:tcPr>
                </a:tc>
                <a:tc>
                  <a:txBody>
                    <a:bodyPr/>
                    <a:lstStyle/>
                    <a:p>
                      <a:pPr marL="0" algn="r" defTabSz="457200" rtl="0" eaLnBrk="1" fontAlgn="b" latinLnBrk="0" hangingPunct="1"/>
                      <a:r>
                        <a:rPr lang="en-US" sz="1100" b="1" kern="1200" dirty="0">
                          <a:solidFill>
                            <a:schemeClr val="lt1"/>
                          </a:solidFill>
                          <a:latin typeface="+mn-lt"/>
                          <a:ea typeface="+mn-ea"/>
                          <a:cs typeface="+mn-cs"/>
                        </a:rPr>
                        <a:t>4.8%</a:t>
                      </a:r>
                    </a:p>
                  </a:txBody>
                  <a:tcPr marL="9525" marR="9525" marT="9525" marB="0" anchor="ctr">
                    <a:solidFill>
                      <a:srgbClr val="4F81BD"/>
                    </a:solidFill>
                  </a:tcPr>
                </a:tc>
                <a:tc>
                  <a:txBody>
                    <a:bodyPr/>
                    <a:lstStyle/>
                    <a:p>
                      <a:pPr marL="0" algn="r" defTabSz="457200" rtl="0" eaLnBrk="1" fontAlgn="b" latinLnBrk="0" hangingPunct="1"/>
                      <a:r>
                        <a:rPr lang="en-US" sz="1100" b="1" kern="1200" dirty="0">
                          <a:solidFill>
                            <a:schemeClr val="lt1"/>
                          </a:solidFill>
                          <a:latin typeface="+mn-lt"/>
                          <a:ea typeface="+mn-ea"/>
                          <a:cs typeface="+mn-cs"/>
                        </a:rPr>
                        <a:t>0.0%</a:t>
                      </a:r>
                    </a:p>
                  </a:txBody>
                  <a:tcPr marL="9525" marR="9525" marT="9525" marB="0" anchor="ctr">
                    <a:solidFill>
                      <a:srgbClr val="4F81BD"/>
                    </a:solidFill>
                  </a:tcPr>
                </a:tc>
                <a:tc>
                  <a:txBody>
                    <a:bodyPr/>
                    <a:lstStyle/>
                    <a:p>
                      <a:pPr marL="0" algn="r" defTabSz="457200" rtl="0" eaLnBrk="1" fontAlgn="b" latinLnBrk="0" hangingPunct="1"/>
                      <a:r>
                        <a:rPr lang="en-US" sz="1100" b="1" kern="1200" dirty="0">
                          <a:solidFill>
                            <a:schemeClr val="lt1"/>
                          </a:solidFill>
                          <a:latin typeface="+mn-lt"/>
                          <a:ea typeface="+mn-ea"/>
                          <a:cs typeface="+mn-cs"/>
                        </a:rPr>
                        <a:t>0.9%</a:t>
                      </a:r>
                    </a:p>
                  </a:txBody>
                  <a:tcPr marL="9525" marR="9525" marT="9525" marB="0" anchor="ctr">
                    <a:solidFill>
                      <a:srgbClr val="4F81BD"/>
                    </a:solidFill>
                  </a:tcPr>
                </a:tc>
                <a:extLst>
                  <a:ext uri="{0D108BD9-81ED-4DB2-BD59-A6C34878D82A}">
                    <a16:rowId xmlns:a16="http://schemas.microsoft.com/office/drawing/2014/main" val="937273746"/>
                  </a:ext>
                </a:extLst>
              </a:tr>
            </a:tbl>
          </a:graphicData>
        </a:graphic>
      </p:graphicFrame>
      <p:graphicFrame>
        <p:nvGraphicFramePr>
          <p:cNvPr id="4" name="Table 3">
            <a:extLst>
              <a:ext uri="{FF2B5EF4-FFF2-40B4-BE49-F238E27FC236}">
                <a16:creationId xmlns:a16="http://schemas.microsoft.com/office/drawing/2014/main" id="{F9C5FF00-4486-4CC8-ABFD-35051A081810}"/>
              </a:ext>
            </a:extLst>
          </p:cNvPr>
          <p:cNvGraphicFramePr>
            <a:graphicFrameLocks noGrp="1"/>
          </p:cNvGraphicFramePr>
          <p:nvPr>
            <p:extLst>
              <p:ext uri="{D42A27DB-BD31-4B8C-83A1-F6EECF244321}">
                <p14:modId xmlns:p14="http://schemas.microsoft.com/office/powerpoint/2010/main" val="3931200363"/>
              </p:ext>
            </p:extLst>
          </p:nvPr>
        </p:nvGraphicFramePr>
        <p:xfrm>
          <a:off x="1295401" y="4383009"/>
          <a:ext cx="6343650" cy="20907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713466773"/>
                    </a:ext>
                  </a:extLst>
                </a:gridCol>
                <a:gridCol w="781863">
                  <a:extLst>
                    <a:ext uri="{9D8B030D-6E8A-4147-A177-3AD203B41FA5}">
                      <a16:colId xmlns:a16="http://schemas.microsoft.com/office/drawing/2014/main" val="364219967"/>
                    </a:ext>
                  </a:extLst>
                </a:gridCol>
                <a:gridCol w="977629">
                  <a:extLst>
                    <a:ext uri="{9D8B030D-6E8A-4147-A177-3AD203B41FA5}">
                      <a16:colId xmlns:a16="http://schemas.microsoft.com/office/drawing/2014/main" val="1908451249"/>
                    </a:ext>
                  </a:extLst>
                </a:gridCol>
                <a:gridCol w="977629">
                  <a:extLst>
                    <a:ext uri="{9D8B030D-6E8A-4147-A177-3AD203B41FA5}">
                      <a16:colId xmlns:a16="http://schemas.microsoft.com/office/drawing/2014/main" val="303298377"/>
                    </a:ext>
                  </a:extLst>
                </a:gridCol>
                <a:gridCol w="977629">
                  <a:extLst>
                    <a:ext uri="{9D8B030D-6E8A-4147-A177-3AD203B41FA5}">
                      <a16:colId xmlns:a16="http://schemas.microsoft.com/office/drawing/2014/main" val="2571097161"/>
                    </a:ext>
                  </a:extLst>
                </a:gridCol>
              </a:tblGrid>
              <a:tr h="167393">
                <a:tc>
                  <a:txBody>
                    <a:bodyPr/>
                    <a:lstStyle/>
                    <a:p>
                      <a:pPr marL="0" algn="l" defTabSz="457200" rtl="0" eaLnBrk="1" fontAlgn="b" latinLnBrk="0" hangingPunct="1"/>
                      <a:r>
                        <a:rPr lang="en-US" sz="1100" b="1" kern="1200" dirty="0">
                          <a:solidFill>
                            <a:schemeClr val="lt1"/>
                          </a:solidFill>
                          <a:latin typeface="+mn-lt"/>
                          <a:ea typeface="+mn-ea"/>
                          <a:cs typeface="+mn-cs"/>
                        </a:rPr>
                        <a:t>Total (as of May 2018)</a:t>
                      </a:r>
                    </a:p>
                  </a:txBody>
                  <a:tcPr marL="7144" marR="7144" marT="7144" marB="34290" anchor="ctr">
                    <a:solidFill>
                      <a:srgbClr val="4F81BD"/>
                    </a:solidFill>
                  </a:tcPr>
                </a:tc>
                <a:tc>
                  <a:txBody>
                    <a:bodyPr/>
                    <a:lstStyle/>
                    <a:p>
                      <a:pPr marL="0" algn="r" defTabSz="457200" rtl="0" eaLnBrk="1" fontAlgn="b" latinLnBrk="0" hangingPunct="1"/>
                      <a:r>
                        <a:rPr lang="en-US" sz="1100" b="1" kern="1200" dirty="0">
                          <a:solidFill>
                            <a:schemeClr val="lt1"/>
                          </a:solidFill>
                          <a:latin typeface="+mn-lt"/>
                          <a:ea typeface="+mn-ea"/>
                          <a:cs typeface="+mn-cs"/>
                        </a:rPr>
                        <a:t>83%</a:t>
                      </a:r>
                    </a:p>
                  </a:txBody>
                  <a:tcPr marL="9525" marR="9525" marT="9525" marB="0" anchor="ctr">
                    <a:solidFill>
                      <a:srgbClr val="4F81BD"/>
                    </a:solidFill>
                  </a:tcPr>
                </a:tc>
                <a:tc>
                  <a:txBody>
                    <a:bodyPr/>
                    <a:lstStyle/>
                    <a:p>
                      <a:pPr marL="0" algn="r" defTabSz="457200" rtl="0" eaLnBrk="1" fontAlgn="b" latinLnBrk="0" hangingPunct="1"/>
                      <a:r>
                        <a:rPr lang="en-US" sz="1100" b="1" kern="1200" dirty="0">
                          <a:solidFill>
                            <a:schemeClr val="lt1"/>
                          </a:solidFill>
                          <a:latin typeface="+mn-lt"/>
                          <a:ea typeface="+mn-ea"/>
                          <a:cs typeface="+mn-cs"/>
                        </a:rPr>
                        <a:t>11%</a:t>
                      </a:r>
                    </a:p>
                  </a:txBody>
                  <a:tcPr marL="9525" marR="9525" marT="9525" marB="0" anchor="ctr">
                    <a:solidFill>
                      <a:srgbClr val="4F81BD"/>
                    </a:solidFill>
                  </a:tcPr>
                </a:tc>
                <a:tc>
                  <a:txBody>
                    <a:bodyPr/>
                    <a:lstStyle/>
                    <a:p>
                      <a:pPr marL="0" algn="r" defTabSz="457200" rtl="0" eaLnBrk="1" fontAlgn="b" latinLnBrk="0" hangingPunct="1"/>
                      <a:r>
                        <a:rPr lang="en-US" sz="1100" b="1" kern="1200" dirty="0">
                          <a:solidFill>
                            <a:schemeClr val="lt1"/>
                          </a:solidFill>
                          <a:latin typeface="+mn-lt"/>
                          <a:ea typeface="+mn-ea"/>
                          <a:cs typeface="+mn-cs"/>
                        </a:rPr>
                        <a:t>2%</a:t>
                      </a:r>
                    </a:p>
                  </a:txBody>
                  <a:tcPr marL="9525" marR="9525" marT="9525" marB="0" anchor="ctr">
                    <a:solidFill>
                      <a:srgbClr val="4F81BD"/>
                    </a:solidFill>
                  </a:tcPr>
                </a:tc>
                <a:tc>
                  <a:txBody>
                    <a:bodyPr/>
                    <a:lstStyle/>
                    <a:p>
                      <a:pPr marL="0" algn="r" defTabSz="457200" rtl="0" eaLnBrk="1" fontAlgn="b" latinLnBrk="0" hangingPunct="1"/>
                      <a:r>
                        <a:rPr lang="en-US" sz="1100" b="1" kern="1200" dirty="0">
                          <a:solidFill>
                            <a:schemeClr val="lt1"/>
                          </a:solidFill>
                          <a:latin typeface="+mn-lt"/>
                          <a:ea typeface="+mn-ea"/>
                          <a:cs typeface="+mn-cs"/>
                        </a:rPr>
                        <a:t>4%</a:t>
                      </a:r>
                    </a:p>
                  </a:txBody>
                  <a:tcPr marL="9525" marR="9525" marT="9525" marB="0" anchor="ctr">
                    <a:solidFill>
                      <a:srgbClr val="4F81BD"/>
                    </a:solidFill>
                  </a:tcPr>
                </a:tc>
                <a:extLst>
                  <a:ext uri="{0D108BD9-81ED-4DB2-BD59-A6C34878D82A}">
                    <a16:rowId xmlns:a16="http://schemas.microsoft.com/office/drawing/2014/main" val="3836630012"/>
                  </a:ext>
                </a:extLst>
              </a:tr>
            </a:tbl>
          </a:graphicData>
        </a:graphic>
      </p:graphicFrame>
    </p:spTree>
    <p:extLst>
      <p:ext uri="{BB962C8B-B14F-4D97-AF65-F5344CB8AC3E}">
        <p14:creationId xmlns:p14="http://schemas.microsoft.com/office/powerpoint/2010/main" val="109640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57B006-9070-470F-9E58-0F7D0ADB4C72}"/>
              </a:ext>
            </a:extLst>
          </p:cNvPr>
          <p:cNvSpPr>
            <a:spLocks noGrp="1"/>
          </p:cNvSpPr>
          <p:nvPr>
            <p:ph type="body" idx="1"/>
          </p:nvPr>
        </p:nvSpPr>
        <p:spPr>
          <a:xfrm>
            <a:off x="457199" y="742950"/>
            <a:ext cx="8229601" cy="3982640"/>
          </a:xfrm>
        </p:spPr>
        <p:txBody>
          <a:bodyPr>
            <a:normAutofit fontScale="92500" lnSpcReduction="10000"/>
          </a:bodyPr>
          <a:lstStyle/>
          <a:p>
            <a:pPr>
              <a:buFont typeface="+mj-lt"/>
              <a:buAutoNum type="alphaUcPeriod"/>
            </a:pPr>
            <a:r>
              <a:rPr lang="en-US" sz="1725" dirty="0"/>
              <a:t>RTM to be </a:t>
            </a:r>
            <a:r>
              <a:rPr lang="en-US" sz="1725" dirty="0">
                <a:solidFill>
                  <a:srgbClr val="00B050"/>
                </a:solidFill>
              </a:rPr>
              <a:t>disassembled, cleaned, retrofitted, re-assembled and </a:t>
            </a:r>
            <a:r>
              <a:rPr lang="en-US" sz="1725" b="1" u="sng" dirty="0">
                <a:solidFill>
                  <a:srgbClr val="00B050"/>
                </a:solidFill>
              </a:rPr>
              <a:t>qualified</a:t>
            </a:r>
            <a:r>
              <a:rPr lang="en-US" sz="1725" dirty="0">
                <a:solidFill>
                  <a:srgbClr val="00B050"/>
                </a:solidFill>
              </a:rPr>
              <a:t> at BNL </a:t>
            </a:r>
            <a:r>
              <a:rPr lang="en-US" sz="1725" dirty="0"/>
              <a:t>and then </a:t>
            </a:r>
            <a:r>
              <a:rPr lang="en-US" sz="1725" dirty="0">
                <a:solidFill>
                  <a:srgbClr val="00B050"/>
                </a:solidFill>
              </a:rPr>
              <a:t>re-verified at SLAC</a:t>
            </a:r>
            <a:r>
              <a:rPr lang="en-US" sz="1725" dirty="0"/>
              <a:t>: Applies: to 1) RTMs that were returned to BNL that require sensor replacement due to permanent damage or performance issues; and 2) incomplete RTMs at BNL that are currently on hold. There are five RTMs in this category, all of which will be re-verified at SLAC.</a:t>
            </a:r>
          </a:p>
          <a:p>
            <a:pPr>
              <a:buFont typeface="+mj-lt"/>
              <a:buAutoNum type="alphaUcPeriod"/>
            </a:pPr>
            <a:r>
              <a:rPr lang="en-US" sz="1725" dirty="0"/>
              <a:t>RTM to be </a:t>
            </a:r>
            <a:r>
              <a:rPr lang="en-US" sz="1725" dirty="0">
                <a:solidFill>
                  <a:srgbClr val="00B050"/>
                </a:solidFill>
              </a:rPr>
              <a:t>disassembled, cleaned, retrofitted, re-assembled at BNL</a:t>
            </a:r>
            <a:r>
              <a:rPr lang="en-US" sz="1725" dirty="0"/>
              <a:t>, and then </a:t>
            </a:r>
            <a:r>
              <a:rPr lang="en-US" sz="1725" dirty="0">
                <a:solidFill>
                  <a:srgbClr val="00B050"/>
                </a:solidFill>
              </a:rPr>
              <a:t>re-verified at SLAC</a:t>
            </a:r>
            <a:r>
              <a:rPr lang="en-US" sz="1725" dirty="0"/>
              <a:t>: Applies to 1) RTMs that were returned to BNL that do NOT require sensor replacement; and 2) completed/tested RTMs at BNL that were never shipped to SLAC and are currently on hold at BNL. There are six RTMs in this category, all of which will be re-verified at SLAC. </a:t>
            </a:r>
          </a:p>
          <a:p>
            <a:pPr>
              <a:buFont typeface="+mj-lt"/>
              <a:buAutoNum type="alphaUcPeriod"/>
            </a:pPr>
            <a:r>
              <a:rPr lang="en-US" sz="1725" dirty="0"/>
              <a:t>(e2v only) RTM to be </a:t>
            </a:r>
            <a:r>
              <a:rPr lang="en-US" sz="1725" b="1" u="sng" dirty="0">
                <a:solidFill>
                  <a:srgbClr val="00B050"/>
                </a:solidFill>
              </a:rPr>
              <a:t>disassembled at SLAC </a:t>
            </a:r>
            <a:r>
              <a:rPr lang="en-US" sz="1725" dirty="0"/>
              <a:t>and the RSA will be shipped to </a:t>
            </a:r>
            <a:r>
              <a:rPr lang="en-US" sz="1725" dirty="0">
                <a:solidFill>
                  <a:srgbClr val="00B050"/>
                </a:solidFill>
              </a:rPr>
              <a:t>BNL for cleaning and retrofitting</a:t>
            </a:r>
            <a:r>
              <a:rPr lang="en-US" sz="1725" dirty="0"/>
              <a:t>, and then returned to SLAC for </a:t>
            </a:r>
            <a:r>
              <a:rPr lang="en-US" sz="1725" b="1" u="sng" dirty="0">
                <a:solidFill>
                  <a:srgbClr val="00B050"/>
                </a:solidFill>
              </a:rPr>
              <a:t>re-assembly</a:t>
            </a:r>
            <a:r>
              <a:rPr lang="en-US" sz="1725" dirty="0">
                <a:solidFill>
                  <a:srgbClr val="00B050"/>
                </a:solidFill>
              </a:rPr>
              <a:t> and re-verification at SLAC</a:t>
            </a:r>
            <a:r>
              <a:rPr lang="en-US" sz="1725" dirty="0"/>
              <a:t>: Applies to e2v-based RTMs currently at SLAC (e2v-based RTMs require sensor removal due to limited access to the wire bonds while installed on the RSA). There are eight RTMs in this category, all of which will be re-verified at SLAC.</a:t>
            </a:r>
          </a:p>
          <a:p>
            <a:pPr>
              <a:buFont typeface="+mj-lt"/>
              <a:buAutoNum type="alphaUcPeriod"/>
            </a:pPr>
            <a:r>
              <a:rPr lang="en-US" sz="1725" dirty="0"/>
              <a:t>(ITL only) RTM to </a:t>
            </a:r>
            <a:r>
              <a:rPr lang="en-US" sz="1725" b="1" u="sng" dirty="0">
                <a:solidFill>
                  <a:srgbClr val="00B050"/>
                </a:solidFill>
              </a:rPr>
              <a:t>be disassembled, cleaned, retrofitted, reassembled and re-verified at SLAC</a:t>
            </a:r>
            <a:r>
              <a:rPr lang="en-US" sz="1725" dirty="0"/>
              <a:t>: Applies to ITL-based RTMs already at SLAC. There are four RTMs in this category.</a:t>
            </a:r>
          </a:p>
        </p:txBody>
      </p:sp>
      <p:sp>
        <p:nvSpPr>
          <p:cNvPr id="3" name="Title 2">
            <a:extLst>
              <a:ext uri="{FF2B5EF4-FFF2-40B4-BE49-F238E27FC236}">
                <a16:creationId xmlns:a16="http://schemas.microsoft.com/office/drawing/2014/main" id="{B23A02AA-F4C0-4F3A-8226-7433418E1D0B}"/>
              </a:ext>
            </a:extLst>
          </p:cNvPr>
          <p:cNvSpPr>
            <a:spLocks noGrp="1"/>
          </p:cNvSpPr>
          <p:nvPr>
            <p:ph type="title"/>
          </p:nvPr>
        </p:nvSpPr>
        <p:spPr/>
        <p:txBody>
          <a:bodyPr/>
          <a:lstStyle/>
          <a:p>
            <a:r>
              <a:rPr lang="en-US" sz="1500" dirty="0"/>
              <a:t>Raft repairs fells into one of four categories with scope of work shared by both the Science raft and I&amp;T sub-systems</a:t>
            </a:r>
          </a:p>
        </p:txBody>
      </p:sp>
    </p:spTree>
    <p:extLst>
      <p:ext uri="{BB962C8B-B14F-4D97-AF65-F5344CB8AC3E}">
        <p14:creationId xmlns:p14="http://schemas.microsoft.com/office/powerpoint/2010/main" val="1230468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LSST Camera Activities spanned the world</a:t>
            </a:r>
          </a:p>
        </p:txBody>
      </p:sp>
      <p:pic>
        <p:nvPicPr>
          <p:cNvPr id="4" name="Picture 2" descr="https://upload.wikimedia.org/wikipedia/commons/e/e0/BlankMap-World-1985.png"/>
          <p:cNvPicPr>
            <a:picLocks noChangeAspect="1" noChangeArrowheads="1"/>
          </p:cNvPicPr>
          <p:nvPr/>
        </p:nvPicPr>
        <p:blipFill rotWithShape="1">
          <a:blip r:embed="rId2">
            <a:extLst>
              <a:ext uri="{28A0092B-C50C-407E-A947-70E740481C1C}">
                <a14:useLocalDpi xmlns:a14="http://schemas.microsoft.com/office/drawing/2010/main" val="0"/>
              </a:ext>
            </a:extLst>
          </a:blip>
          <a:srcRect l="8637" t="-1" r="35803" b="19943"/>
          <a:stretch/>
        </p:blipFill>
        <p:spPr bwMode="auto">
          <a:xfrm>
            <a:off x="1485900" y="743311"/>
            <a:ext cx="6420986" cy="4057289"/>
          </a:xfrm>
          <a:prstGeom prst="rect">
            <a:avLst/>
          </a:prstGeom>
          <a:noFill/>
          <a:extLst>
            <a:ext uri="{909E8E84-426E-40DD-AFC4-6F175D3DCCD1}">
              <a14:hiddenFill xmlns:a14="http://schemas.microsoft.com/office/drawing/2010/main">
                <a:solidFill>
                  <a:srgbClr val="FFFFFF"/>
                </a:solidFill>
              </a14:hiddenFill>
            </a:ext>
          </a:extLst>
        </p:spPr>
      </p:pic>
      <p:sp>
        <p:nvSpPr>
          <p:cNvPr id="5" name="Callout: Line 5"/>
          <p:cNvSpPr/>
          <p:nvPr/>
        </p:nvSpPr>
        <p:spPr>
          <a:xfrm>
            <a:off x="1482877" y="3417011"/>
            <a:ext cx="1125325" cy="662517"/>
          </a:xfrm>
          <a:prstGeom prst="borderCallout1">
            <a:avLst>
              <a:gd name="adj1" fmla="val -1711"/>
              <a:gd name="adj2" fmla="val 51973"/>
              <a:gd name="adj3" fmla="val -161860"/>
              <a:gd name="adj4" fmla="val 36055"/>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50" dirty="0"/>
              <a:t>SLAC National Laboratory (Management, Camera Body and Mechanism, DAQ, CCS, I&amp;T)</a:t>
            </a:r>
          </a:p>
          <a:p>
            <a:pPr algn="ctr"/>
            <a:r>
              <a:rPr lang="en-US" sz="750" dirty="0"/>
              <a:t>Menlo Park, CA</a:t>
            </a:r>
          </a:p>
        </p:txBody>
      </p:sp>
      <p:sp>
        <p:nvSpPr>
          <p:cNvPr id="6" name="Callout: Line 7"/>
          <p:cNvSpPr/>
          <p:nvPr/>
        </p:nvSpPr>
        <p:spPr>
          <a:xfrm>
            <a:off x="1236795" y="1281848"/>
            <a:ext cx="1037167" cy="497549"/>
          </a:xfrm>
          <a:prstGeom prst="borderCallout1">
            <a:avLst>
              <a:gd name="adj1" fmla="val 99898"/>
              <a:gd name="adj2" fmla="val 46863"/>
              <a:gd name="adj3" fmla="val 203486"/>
              <a:gd name="adj4" fmla="val 6035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50" dirty="0"/>
              <a:t>Lawrence Livermore National Laboratory (Management, Optics)</a:t>
            </a:r>
          </a:p>
          <a:p>
            <a:pPr algn="ctr"/>
            <a:r>
              <a:rPr lang="en-US" sz="750" dirty="0"/>
              <a:t>Livermore, CA</a:t>
            </a:r>
          </a:p>
        </p:txBody>
      </p:sp>
      <p:sp>
        <p:nvSpPr>
          <p:cNvPr id="7" name="Callout: Line 9"/>
          <p:cNvSpPr/>
          <p:nvPr/>
        </p:nvSpPr>
        <p:spPr>
          <a:xfrm>
            <a:off x="1662858" y="724114"/>
            <a:ext cx="854341" cy="497549"/>
          </a:xfrm>
          <a:prstGeom prst="borderCallout1">
            <a:avLst>
              <a:gd name="adj1" fmla="val 102655"/>
              <a:gd name="adj2" fmla="val 91816"/>
              <a:gd name="adj3" fmla="val 302762"/>
              <a:gd name="adj4" fmla="val 67250"/>
            </a:avLst>
          </a:prstGeom>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pPr algn="ctr"/>
            <a:r>
              <a:rPr lang="en-US" sz="750" dirty="0"/>
              <a:t>Ball Aerospace (L1-L2 design and Integration)</a:t>
            </a:r>
          </a:p>
          <a:p>
            <a:pPr algn="ctr"/>
            <a:r>
              <a:rPr lang="en-US" sz="750" dirty="0"/>
              <a:t>Boulder, CO</a:t>
            </a:r>
          </a:p>
        </p:txBody>
      </p:sp>
      <p:sp>
        <p:nvSpPr>
          <p:cNvPr id="8" name="Callout: Line 10"/>
          <p:cNvSpPr/>
          <p:nvPr/>
        </p:nvSpPr>
        <p:spPr>
          <a:xfrm>
            <a:off x="3365954" y="2835028"/>
            <a:ext cx="986367" cy="497549"/>
          </a:xfrm>
          <a:prstGeom prst="borderCallout1">
            <a:avLst>
              <a:gd name="adj1" fmla="val 42041"/>
              <a:gd name="adj2" fmla="val -1248"/>
              <a:gd name="adj3" fmla="val -78958"/>
              <a:gd name="adj4" fmla="val -133978"/>
            </a:avLst>
          </a:prstGeom>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pPr algn="ctr"/>
            <a:r>
              <a:rPr lang="en-US" sz="750" dirty="0"/>
              <a:t>Arizona Optical System (L1, L2 optics fabrication and test)</a:t>
            </a:r>
          </a:p>
          <a:p>
            <a:pPr algn="ctr"/>
            <a:r>
              <a:rPr lang="en-US" sz="750" dirty="0"/>
              <a:t>Tucson, AZ</a:t>
            </a:r>
          </a:p>
        </p:txBody>
      </p:sp>
      <p:sp>
        <p:nvSpPr>
          <p:cNvPr id="9" name="Callout: Line 11"/>
          <p:cNvSpPr/>
          <p:nvPr/>
        </p:nvSpPr>
        <p:spPr>
          <a:xfrm>
            <a:off x="3102716" y="3972970"/>
            <a:ext cx="997182" cy="639467"/>
          </a:xfrm>
          <a:prstGeom prst="borderCallout1">
            <a:avLst>
              <a:gd name="adj1" fmla="val -119"/>
              <a:gd name="adj2" fmla="val 21358"/>
              <a:gd name="adj3" fmla="val -240043"/>
              <a:gd name="adj4" fmla="val -119763"/>
            </a:avLst>
          </a:prstGeom>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pPr algn="ctr"/>
            <a:r>
              <a:rPr lang="en-US" sz="750" dirty="0"/>
              <a:t>Vanguard Space Technologies/Alliance Space Systems  (L1-L2 composite structure)</a:t>
            </a:r>
          </a:p>
          <a:p>
            <a:pPr algn="ctr"/>
            <a:r>
              <a:rPr lang="en-US" sz="750" dirty="0"/>
              <a:t>San Diego, CA</a:t>
            </a:r>
          </a:p>
        </p:txBody>
      </p:sp>
      <p:sp>
        <p:nvSpPr>
          <p:cNvPr id="10" name="Callout: Line 12"/>
          <p:cNvSpPr/>
          <p:nvPr/>
        </p:nvSpPr>
        <p:spPr>
          <a:xfrm>
            <a:off x="2594836" y="1229683"/>
            <a:ext cx="771118" cy="416888"/>
          </a:xfrm>
          <a:prstGeom prst="borderCallout1">
            <a:avLst>
              <a:gd name="adj1" fmla="val 99898"/>
              <a:gd name="adj2" fmla="val 46863"/>
              <a:gd name="adj3" fmla="val 199664"/>
              <a:gd name="adj4" fmla="val 9695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50" dirty="0" err="1"/>
              <a:t>Materion</a:t>
            </a:r>
            <a:r>
              <a:rPr lang="en-US" sz="750" dirty="0"/>
              <a:t> (Filter Coating)</a:t>
            </a:r>
          </a:p>
          <a:p>
            <a:pPr algn="ctr"/>
            <a:r>
              <a:rPr lang="en-US" sz="750" dirty="0"/>
              <a:t>Buffalo, NY</a:t>
            </a:r>
          </a:p>
        </p:txBody>
      </p:sp>
      <p:sp>
        <p:nvSpPr>
          <p:cNvPr id="11" name="Callout: Line 13"/>
          <p:cNvSpPr/>
          <p:nvPr/>
        </p:nvSpPr>
        <p:spPr>
          <a:xfrm>
            <a:off x="3162142" y="799770"/>
            <a:ext cx="828719" cy="392613"/>
          </a:xfrm>
          <a:prstGeom prst="borderCallout1">
            <a:avLst>
              <a:gd name="adj1" fmla="val 101599"/>
              <a:gd name="adj2" fmla="val 49196"/>
              <a:gd name="adj3" fmla="val 308843"/>
              <a:gd name="adj4" fmla="val 303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50" dirty="0"/>
              <a:t>Corning (Optics Fused Silica)</a:t>
            </a:r>
          </a:p>
          <a:p>
            <a:pPr algn="ctr"/>
            <a:r>
              <a:rPr lang="en-US" sz="750" dirty="0"/>
              <a:t>Corning, NY</a:t>
            </a:r>
          </a:p>
        </p:txBody>
      </p:sp>
      <p:sp>
        <p:nvSpPr>
          <p:cNvPr id="12" name="Callout: Line 14"/>
          <p:cNvSpPr/>
          <p:nvPr/>
        </p:nvSpPr>
        <p:spPr>
          <a:xfrm>
            <a:off x="5444486" y="811360"/>
            <a:ext cx="725713" cy="497549"/>
          </a:xfrm>
          <a:prstGeom prst="borderCallout1">
            <a:avLst>
              <a:gd name="adj1" fmla="val 99898"/>
              <a:gd name="adj2" fmla="val 50363"/>
              <a:gd name="adj3" fmla="val 188205"/>
              <a:gd name="adj4" fmla="val 3406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50" dirty="0"/>
              <a:t>Teledyne E2V (CCD)</a:t>
            </a:r>
          </a:p>
          <a:p>
            <a:pPr algn="ctr"/>
            <a:r>
              <a:rPr lang="en-US" sz="750" dirty="0"/>
              <a:t>Chelmsford, UK</a:t>
            </a:r>
          </a:p>
        </p:txBody>
      </p:sp>
      <p:sp>
        <p:nvSpPr>
          <p:cNvPr id="13" name="Callout: Line 15"/>
          <p:cNvSpPr/>
          <p:nvPr/>
        </p:nvSpPr>
        <p:spPr>
          <a:xfrm>
            <a:off x="3437699" y="3401042"/>
            <a:ext cx="986367" cy="497549"/>
          </a:xfrm>
          <a:prstGeom prst="borderCallout1">
            <a:avLst>
              <a:gd name="adj1" fmla="val 42041"/>
              <a:gd name="adj2" fmla="val -1248"/>
              <a:gd name="adj3" fmla="val -192970"/>
              <a:gd name="adj4" fmla="val -140844"/>
            </a:avLst>
          </a:prstGeom>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pPr algn="ctr"/>
            <a:r>
              <a:rPr lang="en-US" sz="750" dirty="0"/>
              <a:t>Imaging Technology Laboratory (CCD)</a:t>
            </a:r>
          </a:p>
          <a:p>
            <a:pPr algn="ctr"/>
            <a:r>
              <a:rPr lang="en-US" sz="750" dirty="0"/>
              <a:t>Tucson, AZ</a:t>
            </a:r>
          </a:p>
        </p:txBody>
      </p:sp>
      <p:sp>
        <p:nvSpPr>
          <p:cNvPr id="14" name="Callout: Line 16"/>
          <p:cNvSpPr/>
          <p:nvPr/>
        </p:nvSpPr>
        <p:spPr>
          <a:xfrm>
            <a:off x="6323809" y="923412"/>
            <a:ext cx="1120814" cy="588697"/>
          </a:xfrm>
          <a:prstGeom prst="borderCallout1">
            <a:avLst>
              <a:gd name="adj1" fmla="val 99898"/>
              <a:gd name="adj2" fmla="val 50363"/>
              <a:gd name="adj3" fmla="val 162317"/>
              <a:gd name="adj4" fmla="val -2561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50" dirty="0"/>
              <a:t>Engineered Ceramic Materials (Grid, Raft baseplates)</a:t>
            </a:r>
          </a:p>
          <a:p>
            <a:pPr algn="ctr"/>
            <a:r>
              <a:rPr lang="en-US" sz="750" dirty="0" err="1"/>
              <a:t>Moosinning</a:t>
            </a:r>
            <a:r>
              <a:rPr lang="en-US" sz="750" dirty="0"/>
              <a:t>, Germany</a:t>
            </a:r>
          </a:p>
        </p:txBody>
      </p:sp>
      <p:sp>
        <p:nvSpPr>
          <p:cNvPr id="15" name="Callout: Line 17"/>
          <p:cNvSpPr/>
          <p:nvPr/>
        </p:nvSpPr>
        <p:spPr>
          <a:xfrm>
            <a:off x="4610916" y="1402527"/>
            <a:ext cx="769256" cy="497549"/>
          </a:xfrm>
          <a:prstGeom prst="borderCallout1">
            <a:avLst>
              <a:gd name="adj1" fmla="val 65864"/>
              <a:gd name="adj2" fmla="val 100634"/>
              <a:gd name="adj3" fmla="val 106525"/>
              <a:gd name="adj4" fmla="val 148794"/>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50" dirty="0"/>
              <a:t>LPNHE/IN2P3 (Electronics, Carousel)</a:t>
            </a:r>
          </a:p>
          <a:p>
            <a:pPr algn="ctr"/>
            <a:r>
              <a:rPr lang="en-US" sz="750" dirty="0"/>
              <a:t>Paris, France</a:t>
            </a:r>
          </a:p>
        </p:txBody>
      </p:sp>
      <p:sp>
        <p:nvSpPr>
          <p:cNvPr id="16" name="Callout: Line 18"/>
          <p:cNvSpPr/>
          <p:nvPr/>
        </p:nvSpPr>
        <p:spPr>
          <a:xfrm>
            <a:off x="4636711" y="2617852"/>
            <a:ext cx="737078" cy="534540"/>
          </a:xfrm>
          <a:prstGeom prst="borderCallout1">
            <a:avLst>
              <a:gd name="adj1" fmla="val -2244"/>
              <a:gd name="adj2" fmla="val 96040"/>
              <a:gd name="adj3" fmla="val -124727"/>
              <a:gd name="adj4" fmla="val 152528"/>
            </a:avLst>
          </a:prstGeom>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pPr algn="ctr"/>
            <a:r>
              <a:rPr lang="en-US" sz="750" dirty="0"/>
              <a:t>REOSC (BBAR coating)</a:t>
            </a:r>
          </a:p>
          <a:p>
            <a:pPr algn="ctr"/>
            <a:r>
              <a:rPr lang="en-US" sz="750" dirty="0"/>
              <a:t>Saint-Pierre-du-</a:t>
            </a:r>
            <a:r>
              <a:rPr lang="en-US" sz="750" dirty="0" err="1"/>
              <a:t>Perray</a:t>
            </a:r>
            <a:r>
              <a:rPr lang="en-US" sz="750" dirty="0"/>
              <a:t>, France</a:t>
            </a:r>
          </a:p>
        </p:txBody>
      </p:sp>
      <p:sp>
        <p:nvSpPr>
          <p:cNvPr id="17" name="Callout: Line 20"/>
          <p:cNvSpPr/>
          <p:nvPr/>
        </p:nvSpPr>
        <p:spPr>
          <a:xfrm>
            <a:off x="4634982" y="1938498"/>
            <a:ext cx="733274" cy="497549"/>
          </a:xfrm>
          <a:prstGeom prst="borderCallout1">
            <a:avLst>
              <a:gd name="adj1" fmla="val 65864"/>
              <a:gd name="adj2" fmla="val 100634"/>
              <a:gd name="adj3" fmla="val -681"/>
              <a:gd name="adj4" fmla="val 1514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APC/IN2P3 (Filter control system, CCS)</a:t>
            </a:r>
          </a:p>
          <a:p>
            <a:pPr algn="ctr"/>
            <a:r>
              <a:rPr lang="en-US" sz="750" dirty="0"/>
              <a:t>Paris, France</a:t>
            </a:r>
          </a:p>
        </p:txBody>
      </p:sp>
      <p:sp>
        <p:nvSpPr>
          <p:cNvPr id="18" name="Callout: Line 21"/>
          <p:cNvSpPr/>
          <p:nvPr/>
        </p:nvSpPr>
        <p:spPr>
          <a:xfrm>
            <a:off x="6599848" y="2654843"/>
            <a:ext cx="1070954" cy="497549"/>
          </a:xfrm>
          <a:prstGeom prst="borderCallout1">
            <a:avLst>
              <a:gd name="adj1" fmla="val 33532"/>
              <a:gd name="adj2" fmla="val -540"/>
              <a:gd name="adj3" fmla="val -128306"/>
              <a:gd name="adj4" fmla="val -71072"/>
            </a:avLst>
          </a:prstGeom>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pPr algn="ctr"/>
            <a:r>
              <a:rPr lang="en-US" sz="750" dirty="0"/>
              <a:t>Thales SESO (L3 assembly and filters optics)</a:t>
            </a:r>
          </a:p>
          <a:p>
            <a:pPr algn="ctr"/>
            <a:r>
              <a:rPr lang="en-US" sz="750" dirty="0"/>
              <a:t>Aix-en-Provence, France</a:t>
            </a:r>
          </a:p>
        </p:txBody>
      </p:sp>
      <p:sp>
        <p:nvSpPr>
          <p:cNvPr id="19" name="Callout: Line 23"/>
          <p:cNvSpPr/>
          <p:nvPr/>
        </p:nvSpPr>
        <p:spPr>
          <a:xfrm>
            <a:off x="6181740" y="3250720"/>
            <a:ext cx="892627" cy="497549"/>
          </a:xfrm>
          <a:prstGeom prst="borderCallout1">
            <a:avLst>
              <a:gd name="adj1" fmla="val -2203"/>
              <a:gd name="adj2" fmla="val 3886"/>
              <a:gd name="adj3" fmla="val -237213"/>
              <a:gd name="adj4" fmla="val -389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CPPM/IN2P3 (Filter Autochanger)</a:t>
            </a:r>
          </a:p>
          <a:p>
            <a:pPr algn="ctr"/>
            <a:r>
              <a:rPr lang="en-US" sz="750" dirty="0"/>
              <a:t>Marseille, France</a:t>
            </a:r>
          </a:p>
        </p:txBody>
      </p:sp>
      <p:sp>
        <p:nvSpPr>
          <p:cNvPr id="20" name="Callout: Line 24"/>
          <p:cNvSpPr/>
          <p:nvPr/>
        </p:nvSpPr>
        <p:spPr>
          <a:xfrm>
            <a:off x="6557646" y="1900076"/>
            <a:ext cx="948490" cy="497549"/>
          </a:xfrm>
          <a:prstGeom prst="borderCallout1">
            <a:avLst>
              <a:gd name="adj1" fmla="val 55654"/>
              <a:gd name="adj2" fmla="val -2754"/>
              <a:gd name="adj3" fmla="val 18038"/>
              <a:gd name="adj4" fmla="val -780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LPSC/IN2P3 (Filter Loader, Optical test bench)</a:t>
            </a:r>
          </a:p>
          <a:p>
            <a:pPr algn="ctr"/>
            <a:r>
              <a:rPr lang="en-US" sz="750" dirty="0"/>
              <a:t>Grenoble, France</a:t>
            </a:r>
          </a:p>
        </p:txBody>
      </p:sp>
      <p:sp>
        <p:nvSpPr>
          <p:cNvPr id="21" name="Callout: Line 25"/>
          <p:cNvSpPr/>
          <p:nvPr/>
        </p:nvSpPr>
        <p:spPr>
          <a:xfrm>
            <a:off x="5085072" y="3238533"/>
            <a:ext cx="892627" cy="497549"/>
          </a:xfrm>
          <a:prstGeom prst="borderCallout1">
            <a:avLst>
              <a:gd name="adj1" fmla="val 1200"/>
              <a:gd name="adj2" fmla="val 51311"/>
              <a:gd name="adj3" fmla="val -254229"/>
              <a:gd name="adj4" fmla="val 78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LPC/IN2P3 (Filter Test Bench)</a:t>
            </a:r>
          </a:p>
          <a:p>
            <a:pPr algn="ctr"/>
            <a:r>
              <a:rPr lang="en-US" sz="750" dirty="0"/>
              <a:t>Clermont, France</a:t>
            </a:r>
          </a:p>
        </p:txBody>
      </p:sp>
      <p:sp>
        <p:nvSpPr>
          <p:cNvPr id="22" name="Callout: Line 26"/>
          <p:cNvSpPr/>
          <p:nvPr/>
        </p:nvSpPr>
        <p:spPr>
          <a:xfrm>
            <a:off x="3740587" y="1731233"/>
            <a:ext cx="831850" cy="497549"/>
          </a:xfrm>
          <a:prstGeom prst="borderCallout1">
            <a:avLst>
              <a:gd name="adj1" fmla="val 76074"/>
              <a:gd name="adj2" fmla="val -971"/>
              <a:gd name="adj3" fmla="val 86105"/>
              <a:gd name="adj4" fmla="val -39191"/>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50" dirty="0"/>
              <a:t>Brookhaven National Laboratory (Science Rafts)</a:t>
            </a:r>
          </a:p>
          <a:p>
            <a:pPr algn="ctr"/>
            <a:r>
              <a:rPr lang="en-US" sz="750" dirty="0"/>
              <a:t>Upton, NY</a:t>
            </a:r>
          </a:p>
        </p:txBody>
      </p:sp>
      <p:sp>
        <p:nvSpPr>
          <p:cNvPr id="23" name="Callout: Line 27"/>
          <p:cNvSpPr/>
          <p:nvPr/>
        </p:nvSpPr>
        <p:spPr>
          <a:xfrm>
            <a:off x="4099898" y="799770"/>
            <a:ext cx="885347" cy="504837"/>
          </a:xfrm>
          <a:prstGeom prst="borderCallout1">
            <a:avLst>
              <a:gd name="adj1" fmla="val 59986"/>
              <a:gd name="adj2" fmla="val -703"/>
              <a:gd name="adj3" fmla="val 257725"/>
              <a:gd name="adj4" fmla="val -71573"/>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50" dirty="0"/>
              <a:t>Harvard University (Corner Raft, Science Raft)</a:t>
            </a:r>
          </a:p>
          <a:p>
            <a:pPr algn="ctr"/>
            <a:r>
              <a:rPr lang="en-US" sz="750" dirty="0"/>
              <a:t>Cambridge, MA</a:t>
            </a:r>
          </a:p>
        </p:txBody>
      </p:sp>
      <p:sp>
        <p:nvSpPr>
          <p:cNvPr id="24" name="Callout: Line 28"/>
          <p:cNvSpPr/>
          <p:nvPr/>
        </p:nvSpPr>
        <p:spPr>
          <a:xfrm>
            <a:off x="3522181" y="2282259"/>
            <a:ext cx="831850" cy="497549"/>
          </a:xfrm>
          <a:prstGeom prst="borderCallout1">
            <a:avLst>
              <a:gd name="adj1" fmla="val 26725"/>
              <a:gd name="adj2" fmla="val -971"/>
              <a:gd name="adj3" fmla="val -17697"/>
              <a:gd name="adj4" fmla="val -25959"/>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50" dirty="0" err="1"/>
              <a:t>UPenn</a:t>
            </a:r>
            <a:r>
              <a:rPr lang="en-US" sz="750" dirty="0"/>
              <a:t> (Electronics)</a:t>
            </a:r>
          </a:p>
          <a:p>
            <a:pPr algn="ctr"/>
            <a:r>
              <a:rPr lang="en-US" sz="750" dirty="0"/>
              <a:t>Philadelphia, PA</a:t>
            </a:r>
          </a:p>
        </p:txBody>
      </p:sp>
      <p:sp>
        <p:nvSpPr>
          <p:cNvPr id="25" name="Callout: Line 29"/>
          <p:cNvSpPr/>
          <p:nvPr/>
        </p:nvSpPr>
        <p:spPr>
          <a:xfrm>
            <a:off x="1194896" y="2928315"/>
            <a:ext cx="712151" cy="422288"/>
          </a:xfrm>
          <a:prstGeom prst="borderCallout1">
            <a:avLst>
              <a:gd name="adj1" fmla="val 470"/>
              <a:gd name="adj2" fmla="val 48217"/>
              <a:gd name="adj3" fmla="val -135307"/>
              <a:gd name="adj4" fmla="val 94867"/>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750" dirty="0"/>
              <a:t>UC Santa Cruz (Management)</a:t>
            </a:r>
          </a:p>
          <a:p>
            <a:pPr algn="ctr"/>
            <a:r>
              <a:rPr lang="en-US" sz="750" dirty="0"/>
              <a:t>Santa Cruz, CA</a:t>
            </a:r>
          </a:p>
        </p:txBody>
      </p:sp>
    </p:spTree>
    <p:extLst>
      <p:ext uri="{BB962C8B-B14F-4D97-AF65-F5344CB8AC3E}">
        <p14:creationId xmlns:p14="http://schemas.microsoft.com/office/powerpoint/2010/main" val="1752786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028" y="115601"/>
            <a:ext cx="6629400" cy="417910"/>
          </a:xfrm>
        </p:spPr>
        <p:txBody>
          <a:bodyPr/>
          <a:lstStyle/>
          <a:p>
            <a:r>
              <a:rPr lang="en-US" sz="2000" dirty="0"/>
              <a:t>Camera plans and standards are used to manage all aspects of the project</a:t>
            </a:r>
          </a:p>
        </p:txBody>
      </p:sp>
      <p:sp>
        <p:nvSpPr>
          <p:cNvPr id="6" name="Up Arrow Callout 5"/>
          <p:cNvSpPr/>
          <p:nvPr/>
        </p:nvSpPr>
        <p:spPr>
          <a:xfrm>
            <a:off x="2143899" y="1614269"/>
            <a:ext cx="1919002" cy="2286691"/>
          </a:xfrm>
          <a:prstGeom prst="upArrowCallout">
            <a:avLst>
              <a:gd name="adj1" fmla="val 82204"/>
              <a:gd name="adj2" fmla="val 24469"/>
              <a:gd name="adj3" fmla="val 0"/>
              <a:gd name="adj4" fmla="val 82691"/>
            </a:avLst>
          </a:prstGeom>
          <a:solidFill>
            <a:srgbClr val="CCFFCC"/>
          </a:solidFill>
          <a:ln w="1270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9" name="Up Arrow Callout 8"/>
          <p:cNvSpPr/>
          <p:nvPr/>
        </p:nvSpPr>
        <p:spPr>
          <a:xfrm>
            <a:off x="4112805" y="1116331"/>
            <a:ext cx="3131931" cy="3505514"/>
          </a:xfrm>
          <a:prstGeom prst="upArrowCallout">
            <a:avLst>
              <a:gd name="adj1" fmla="val 82204"/>
              <a:gd name="adj2" fmla="val 16518"/>
              <a:gd name="adj3" fmla="val 0"/>
              <a:gd name="adj4" fmla="val 74120"/>
            </a:avLst>
          </a:prstGeom>
          <a:solidFill>
            <a:schemeClr val="accent5">
              <a:lumMod val="40000"/>
              <a:lumOff val="60000"/>
            </a:schemeClr>
          </a:solidFill>
          <a:ln w="1270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1" name="Rectangle 10"/>
          <p:cNvSpPr/>
          <p:nvPr/>
        </p:nvSpPr>
        <p:spPr>
          <a:xfrm>
            <a:off x="3835065" y="800101"/>
            <a:ext cx="1293763" cy="1151756"/>
          </a:xfrm>
          <a:prstGeom prst="rect">
            <a:avLst/>
          </a:prstGeom>
          <a:solidFill>
            <a:srgbClr val="DDDDDD"/>
          </a:solidFill>
          <a:ln w="1270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2" name="TextBox 11"/>
          <p:cNvSpPr txBox="1">
            <a:spLocks noChangeArrowheads="1"/>
          </p:cNvSpPr>
          <p:nvPr/>
        </p:nvSpPr>
        <p:spPr bwMode="auto">
          <a:xfrm>
            <a:off x="2156558" y="4101106"/>
            <a:ext cx="1743876" cy="415498"/>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fontAlgn="base">
              <a:spcBef>
                <a:spcPct val="0"/>
              </a:spcBef>
              <a:spcAft>
                <a:spcPct val="0"/>
              </a:spcAft>
              <a:defRPr sz="1350">
                <a:solidFill>
                  <a:srgbClr val="FFFFFF"/>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b="1" dirty="0">
                <a:solidFill>
                  <a:srgbClr val="1F497D"/>
                </a:solidFill>
              </a:rPr>
              <a:t>Camera Plans and Standards</a:t>
            </a:r>
          </a:p>
        </p:txBody>
      </p:sp>
      <p:sp>
        <p:nvSpPr>
          <p:cNvPr id="13" name="TextBox 12"/>
          <p:cNvSpPr txBox="1">
            <a:spLocks noChangeArrowheads="1"/>
          </p:cNvSpPr>
          <p:nvPr/>
        </p:nvSpPr>
        <p:spPr bwMode="auto">
          <a:xfrm>
            <a:off x="2462852" y="850843"/>
            <a:ext cx="1743876" cy="239237"/>
          </a:xfrm>
          <a:prstGeom prst="rect">
            <a:avLst/>
          </a:prstGeom>
          <a:solidFill>
            <a:schemeClr val="bg1">
              <a:lumMod val="85000"/>
            </a:schemeClr>
          </a:solidFill>
          <a:ln w="1270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fontAlgn="base">
              <a:spcBef>
                <a:spcPct val="0"/>
              </a:spcBef>
              <a:spcAft>
                <a:spcPct val="0"/>
              </a:spcAft>
            </a:pPr>
            <a:r>
              <a:rPr lang="en-US" sz="1350" b="1" dirty="0">
                <a:solidFill>
                  <a:srgbClr val="1F497D"/>
                </a:solidFill>
              </a:rPr>
              <a:t>Project Management</a:t>
            </a:r>
          </a:p>
        </p:txBody>
      </p:sp>
      <p:sp>
        <p:nvSpPr>
          <p:cNvPr id="14" name="TextBox 13"/>
          <p:cNvSpPr txBox="1">
            <a:spLocks noChangeArrowheads="1"/>
          </p:cNvSpPr>
          <p:nvPr/>
        </p:nvSpPr>
        <p:spPr bwMode="auto">
          <a:xfrm>
            <a:off x="6092992" y="841298"/>
            <a:ext cx="1429484" cy="454340"/>
          </a:xfrm>
          <a:prstGeom prst="rect">
            <a:avLst/>
          </a:prstGeom>
          <a:solidFill>
            <a:schemeClr val="accent5">
              <a:lumMod val="40000"/>
              <a:lumOff val="60000"/>
            </a:schemeClr>
          </a:solidFill>
          <a:ln w="1270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fontAlgn="base">
              <a:spcBef>
                <a:spcPct val="0"/>
              </a:spcBef>
              <a:spcAft>
                <a:spcPct val="0"/>
              </a:spcAft>
            </a:pPr>
            <a:r>
              <a:rPr lang="en-US" sz="1350" b="1" dirty="0">
                <a:solidFill>
                  <a:srgbClr val="1F497D"/>
                </a:solidFill>
              </a:rPr>
              <a:t>Performance and Safety Assurance</a:t>
            </a:r>
          </a:p>
        </p:txBody>
      </p:sp>
      <p:sp>
        <p:nvSpPr>
          <p:cNvPr id="16" name="TextBox 15"/>
          <p:cNvSpPr txBox="1">
            <a:spLocks noChangeArrowheads="1"/>
          </p:cNvSpPr>
          <p:nvPr/>
        </p:nvSpPr>
        <p:spPr bwMode="auto">
          <a:xfrm>
            <a:off x="1719157" y="1210614"/>
            <a:ext cx="1101887" cy="419443"/>
          </a:xfrm>
          <a:prstGeom prst="rect">
            <a:avLst/>
          </a:prstGeom>
          <a:solidFill>
            <a:srgbClr val="CCFFCC"/>
          </a:solidFill>
          <a:ln w="1270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fontAlgn="base">
              <a:spcBef>
                <a:spcPct val="0"/>
              </a:spcBef>
              <a:spcAft>
                <a:spcPct val="0"/>
              </a:spcAft>
            </a:pPr>
            <a:r>
              <a:rPr lang="en-US" sz="1200" b="1" dirty="0">
                <a:solidFill>
                  <a:srgbClr val="1F497D"/>
                </a:solidFill>
              </a:rPr>
              <a:t>Technical Management</a:t>
            </a:r>
          </a:p>
        </p:txBody>
      </p:sp>
      <p:sp>
        <p:nvSpPr>
          <p:cNvPr id="5" name="L-Shape 4">
            <a:extLst>
              <a:ext uri="{FF2B5EF4-FFF2-40B4-BE49-F238E27FC236}">
                <a16:creationId xmlns:a16="http://schemas.microsoft.com/office/drawing/2014/main" id="{D0F3100F-605B-42F3-A00B-1A87A148CFBC}"/>
              </a:ext>
            </a:extLst>
          </p:cNvPr>
          <p:cNvSpPr/>
          <p:nvPr/>
        </p:nvSpPr>
        <p:spPr>
          <a:xfrm flipV="1">
            <a:off x="2195254" y="3307968"/>
            <a:ext cx="2932792" cy="619242"/>
          </a:xfrm>
          <a:prstGeom prst="corner">
            <a:avLst>
              <a:gd name="adj1" fmla="val 67602"/>
              <a:gd name="adj2" fmla="val 305732"/>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pic>
        <p:nvPicPr>
          <p:cNvPr id="15" name="Picture 2"/>
          <p:cNvPicPr>
            <a:picLocks noChangeAspect="1" noChangeArrowheads="1"/>
          </p:cNvPicPr>
          <p:nvPr/>
        </p:nvPicPr>
        <p:blipFill>
          <a:blip r:embed="rId2">
            <a:clrChange>
              <a:clrFrom>
                <a:srgbClr val="B5E61D"/>
              </a:clrFrom>
              <a:clrTo>
                <a:srgbClr val="B5E61D">
                  <a:alpha val="0"/>
                </a:srgbClr>
              </a:clrTo>
            </a:clrChange>
            <a:extLst>
              <a:ext uri="{28A0092B-C50C-407E-A947-70E740481C1C}">
                <a14:useLocalDpi xmlns:a14="http://schemas.microsoft.com/office/drawing/2010/main" val="0"/>
              </a:ext>
            </a:extLst>
          </a:blip>
          <a:stretch>
            <a:fillRect/>
          </a:stretch>
        </p:blipFill>
        <p:spPr bwMode="auto">
          <a:xfrm>
            <a:off x="2143899" y="841298"/>
            <a:ext cx="5100837" cy="3305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68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513374" y="674914"/>
            <a:ext cx="5601603" cy="4170759"/>
          </a:xfrm>
          <a:prstGeom prst="rect">
            <a:avLst/>
          </a:prstGeom>
        </p:spPr>
      </p:pic>
      <p:sp>
        <p:nvSpPr>
          <p:cNvPr id="3" name="Title 2"/>
          <p:cNvSpPr>
            <a:spLocks noGrp="1"/>
          </p:cNvSpPr>
          <p:nvPr>
            <p:ph type="title"/>
          </p:nvPr>
        </p:nvSpPr>
        <p:spPr>
          <a:xfrm>
            <a:off x="914400" y="133350"/>
            <a:ext cx="6477000" cy="417910"/>
          </a:xfrm>
        </p:spPr>
        <p:txBody>
          <a:bodyPr/>
          <a:lstStyle/>
          <a:p>
            <a:r>
              <a:rPr lang="en-US" sz="2000" dirty="0"/>
              <a:t>Project Organizational Chart has been mostly stable as the project ramped down</a:t>
            </a:r>
          </a:p>
        </p:txBody>
      </p:sp>
      <p:sp>
        <p:nvSpPr>
          <p:cNvPr id="10" name="Text Placeholder 4">
            <a:extLst>
              <a:ext uri="{FF2B5EF4-FFF2-40B4-BE49-F238E27FC236}">
                <a16:creationId xmlns:a16="http://schemas.microsoft.com/office/drawing/2014/main" id="{71332D07-5D11-47F0-95A4-00BB9553143F}"/>
              </a:ext>
            </a:extLst>
          </p:cNvPr>
          <p:cNvSpPr>
            <a:spLocks noGrp="1"/>
          </p:cNvSpPr>
          <p:nvPr>
            <p:ph type="body" idx="1"/>
          </p:nvPr>
        </p:nvSpPr>
        <p:spPr>
          <a:xfrm>
            <a:off x="6114977" y="971550"/>
            <a:ext cx="3001809" cy="3771900"/>
          </a:xfrm>
        </p:spPr>
        <p:txBody>
          <a:bodyPr/>
          <a:lstStyle/>
          <a:p>
            <a:pPr marL="119063" indent="-119063"/>
            <a:r>
              <a:rPr lang="en-US" sz="1400" dirty="0"/>
              <a:t>As Sensor sub-system and Cryostat sub-system ramped down with deliveries, Tom Markiewicz has helped close out cryostat activities and has replaced Alice Callen.</a:t>
            </a:r>
          </a:p>
          <a:p>
            <a:pPr marL="119063" indent="-119063"/>
            <a:r>
              <a:rPr lang="en-US" sz="1400" dirty="0"/>
              <a:t>Stuart Marshall has taken on the role of “Camera Operation Scientist” during Integration in IR2. In this role, Stuart is responsible for arranging, coordinating and maintaining oversight all of the operational activities involving final camera hardware during the I&amp;T Phase of the project here at SLAC. He reports to the I&amp;T Physicist in this role.</a:t>
            </a:r>
          </a:p>
        </p:txBody>
      </p:sp>
    </p:spTree>
    <p:extLst>
      <p:ext uri="{BB962C8B-B14F-4D97-AF65-F5344CB8AC3E}">
        <p14:creationId xmlns:p14="http://schemas.microsoft.com/office/powerpoint/2010/main" val="2317184703"/>
      </p:ext>
    </p:extLst>
  </p:cSld>
  <p:clrMapOvr>
    <a:masterClrMapping/>
  </p:clrMapOvr>
</p:sld>
</file>

<file path=ppt/theme/theme1.xml><?xml version="1.0" encoding="utf-8"?>
<a:theme xmlns:a="http://schemas.openxmlformats.org/drawingml/2006/main" name="Legacy 169 JSR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lumMod val="75000"/>
            </a:schemeClr>
          </a:solidFill>
          <a:prstDash val="solid"/>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Document-25506 (5)</Template>
  <TotalTime>2682</TotalTime>
  <Words>9585</Words>
  <Application>Microsoft Office PowerPoint</Application>
  <PresentationFormat>On-screen Show (16:9)</PresentationFormat>
  <Paragraphs>2131</Paragraphs>
  <Slides>66</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Lucida Grande</vt:lpstr>
      <vt:lpstr>Microsoft Sans Serif</vt:lpstr>
      <vt:lpstr>Times New Roman</vt:lpstr>
      <vt:lpstr>Wingdings</vt:lpstr>
      <vt:lpstr>Legacy 169 JSR2017</vt:lpstr>
      <vt:lpstr>LSST Camera Status  Vincent Riot LSST Camera Project Manager  NSF/DOE Joint Status Review August 27, 2019</vt:lpstr>
      <vt:lpstr>Outline</vt:lpstr>
      <vt:lpstr>Introduction and Scope</vt:lpstr>
      <vt:lpstr>Major Camera Elements</vt:lpstr>
      <vt:lpstr>Rafts and Cryostat/Refrigeration are at the core of the camera</vt:lpstr>
      <vt:lpstr>Location of Camera Off-Telescope Components</vt:lpstr>
      <vt:lpstr>LSST Camera Activities spanned the world</vt:lpstr>
      <vt:lpstr>Camera plans and standards are used to manage all aspects of the project</vt:lpstr>
      <vt:lpstr>Project Organizational Chart has been mostly stable as the project ramped down</vt:lpstr>
      <vt:lpstr>Closeout of several sub-system are in progress</vt:lpstr>
      <vt:lpstr>Technical Status</vt:lpstr>
      <vt:lpstr>LSST Science Sensor procurement is complete</vt:lpstr>
      <vt:lpstr>Science Raft Production is complete</vt:lpstr>
      <vt:lpstr>We experienced contamination on the rafts in the fall of 2018</vt:lpstr>
      <vt:lpstr>Three-prong approach was implemented successfully</vt:lpstr>
      <vt:lpstr>Some of the raft refurbishment scope in I&amp;T sub-system remains</vt:lpstr>
      <vt:lpstr>Corner raft status</vt:lpstr>
      <vt:lpstr>Optics status</vt:lpstr>
      <vt:lpstr>Camera Body and Shutter progress</vt:lpstr>
      <vt:lpstr>Filter Exchange System Progress (IN2P3)</vt:lpstr>
      <vt:lpstr>Cryostat effort is mostly complete</vt:lpstr>
      <vt:lpstr>Auxiliary electronics scope is mostly complete</vt:lpstr>
      <vt:lpstr>Data Acquisition and Camera Control System progress</vt:lpstr>
      <vt:lpstr>Integration and test activities progress</vt:lpstr>
      <vt:lpstr>ComCam has been delivered to the project</vt:lpstr>
      <vt:lpstr>Recent anomalies and associated risks</vt:lpstr>
      <vt:lpstr>Performance Verification</vt:lpstr>
      <vt:lpstr>Project level requirements management supports flow down and verification</vt:lpstr>
      <vt:lpstr>Camera sub-systems have a well defined acceptance process to I&amp;T</vt:lpstr>
      <vt:lpstr>The Camera has an integrated non-conformance process</vt:lpstr>
      <vt:lpstr>Key Performance Parameters Verification</vt:lpstr>
      <vt:lpstr>On track to meet LSST project camera key performance based on as-built or prototype results to date</vt:lpstr>
      <vt:lpstr>Risk Management and ESH summary</vt:lpstr>
      <vt:lpstr>Definition of Risk and Risk Analysis for normalization</vt:lpstr>
      <vt:lpstr>Definition of Risk and Risk Analysis for normalization</vt:lpstr>
      <vt:lpstr>Definition of Risk and Risk Analysis for normalization</vt:lpstr>
      <vt:lpstr>LSST Camera Project Risk: Current Risk Statistics</vt:lpstr>
      <vt:lpstr>LSST Camera Project Risk: Risk evolution</vt:lpstr>
      <vt:lpstr>Camera top 10 risks as of May 2019</vt:lpstr>
      <vt:lpstr>Hazard Analysis</vt:lpstr>
      <vt:lpstr>The project is implementing Integrated Safety Management in its day-to-day activities</vt:lpstr>
      <vt:lpstr>Filter exchange system safety Incident at IN2P3/LPNHE (Paris)</vt:lpstr>
      <vt:lpstr>The project has had several moving incidents</vt:lpstr>
      <vt:lpstr>Cost and Schedule Status</vt:lpstr>
      <vt:lpstr>Camera Cost and Schedule performance (May19)</vt:lpstr>
      <vt:lpstr>Camera Trend Data shows a stable performance as it reaches completion</vt:lpstr>
      <vt:lpstr>Main needs and schedule status to I&amp;T (Consistent with May 2019 forecast data)</vt:lpstr>
      <vt:lpstr>Camera Critical Paths</vt:lpstr>
      <vt:lpstr>Camera key schedule variance drivers</vt:lpstr>
      <vt:lpstr>Risk Based Schedule Confidence</vt:lpstr>
      <vt:lpstr>Camera Schedule Mitigations</vt:lpstr>
      <vt:lpstr>Camera project has actively conducted EACs</vt:lpstr>
      <vt:lpstr>Camera EAC key drivers</vt:lpstr>
      <vt:lpstr>Camera key cost variance drivers</vt:lpstr>
      <vt:lpstr>Contingency analysis</vt:lpstr>
      <vt:lpstr>Contingency Trend</vt:lpstr>
      <vt:lpstr>Camera available cost de-scope</vt:lpstr>
      <vt:lpstr>All funding has been received in FY18</vt:lpstr>
      <vt:lpstr>FTE transition has been challenging</vt:lpstr>
      <vt:lpstr>Upcoming Milestones and Summary</vt:lpstr>
      <vt:lpstr>Milestone Chart – Level 2 (May 19 data)</vt:lpstr>
      <vt:lpstr>LSST Camera Summary Schedule</vt:lpstr>
      <vt:lpstr>Summary</vt:lpstr>
      <vt:lpstr>Backup</vt:lpstr>
      <vt:lpstr>Procurement risks have been mostly retired</vt:lpstr>
      <vt:lpstr>Raft repairs fells into one of four categories with scope of work shared by both the Science raft and I&amp;T sub-systems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Name of Presenter Title of Presenter &amp; Affiliation  NSF/DOE Joint Status Review Date in long format</dc:title>
  <dc:creator>Ranpal Gill</dc:creator>
  <cp:lastModifiedBy>Riot, Vincent J.</cp:lastModifiedBy>
  <cp:revision>111</cp:revision>
  <dcterms:created xsi:type="dcterms:W3CDTF">2018-04-26T20:33:17Z</dcterms:created>
  <dcterms:modified xsi:type="dcterms:W3CDTF">2019-07-26T15:40:43Z</dcterms:modified>
</cp:coreProperties>
</file>