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6"/>
  </p:notesMasterIdLst>
  <p:sldIdLst>
    <p:sldId id="257" r:id="rId2"/>
    <p:sldId id="266" r:id="rId3"/>
    <p:sldId id="267" r:id="rId4"/>
    <p:sldId id="449" r:id="rId5"/>
    <p:sldId id="450" r:id="rId6"/>
    <p:sldId id="723" r:id="rId7"/>
    <p:sldId id="718" r:id="rId8"/>
    <p:sldId id="446" r:id="rId9"/>
    <p:sldId id="447" r:id="rId10"/>
    <p:sldId id="451" r:id="rId11"/>
    <p:sldId id="452" r:id="rId12"/>
    <p:sldId id="454" r:id="rId13"/>
    <p:sldId id="453" r:id="rId14"/>
    <p:sldId id="455" r:id="rId15"/>
    <p:sldId id="456" r:id="rId16"/>
    <p:sldId id="457" r:id="rId17"/>
    <p:sldId id="897" r:id="rId18"/>
    <p:sldId id="899" r:id="rId19"/>
    <p:sldId id="741" r:id="rId20"/>
    <p:sldId id="311" r:id="rId21"/>
    <p:sldId id="315" r:id="rId22"/>
    <p:sldId id="313" r:id="rId23"/>
    <p:sldId id="316" r:id="rId24"/>
    <p:sldId id="318" r:id="rId25"/>
    <p:sldId id="833" r:id="rId26"/>
    <p:sldId id="896" r:id="rId27"/>
    <p:sldId id="898" r:id="rId28"/>
    <p:sldId id="895" r:id="rId29"/>
    <p:sldId id="747" r:id="rId30"/>
    <p:sldId id="590" r:id="rId31"/>
    <p:sldId id="748" r:id="rId32"/>
    <p:sldId id="902" r:id="rId33"/>
    <p:sldId id="901" r:id="rId34"/>
    <p:sldId id="532"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01" autoAdjust="0"/>
    <p:restoredTop sz="94660"/>
  </p:normalViewPr>
  <p:slideViewPr>
    <p:cSldViewPr>
      <p:cViewPr varScale="1">
        <p:scale>
          <a:sx n="138" d="100"/>
          <a:sy n="138" d="100"/>
        </p:scale>
        <p:origin x="1020" y="5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251CE6-D8FA-8B4F-9171-0E74411A18AB}" type="datetimeFigureOut">
              <a:rPr lang="en-US" smtClean="0"/>
              <a:t>7/22/2019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1797BD-0351-BA47-94F8-DCB2E288DF17}" type="slidenum">
              <a:rPr lang="en-US" smtClean="0"/>
              <a:t>‹#›</a:t>
            </a:fld>
            <a:endParaRPr lang="en-US"/>
          </a:p>
        </p:txBody>
      </p:sp>
    </p:spTree>
    <p:extLst>
      <p:ext uri="{BB962C8B-B14F-4D97-AF65-F5344CB8AC3E}">
        <p14:creationId xmlns:p14="http://schemas.microsoft.com/office/powerpoint/2010/main" val="137322477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master WBS</a:t>
            </a:r>
          </a:p>
        </p:txBody>
      </p:sp>
      <p:sp>
        <p:nvSpPr>
          <p:cNvPr id="4" name="Slide Number Placeholder 3"/>
          <p:cNvSpPr>
            <a:spLocks noGrp="1"/>
          </p:cNvSpPr>
          <p:nvPr>
            <p:ph type="sldNum" sz="quarter" idx="10"/>
          </p:nvPr>
        </p:nvSpPr>
        <p:spPr/>
        <p:txBody>
          <a:bodyPr/>
          <a:lstStyle/>
          <a:p>
            <a:fld id="{3EB76CE0-39EF-4361-84D4-739776B28793}" type="slidenum">
              <a:rPr lang="en-US" smtClean="0"/>
              <a:t>4</a:t>
            </a:fld>
            <a:endParaRPr lang="en-US"/>
          </a:p>
        </p:txBody>
      </p:sp>
    </p:spTree>
    <p:extLst>
      <p:ext uri="{BB962C8B-B14F-4D97-AF65-F5344CB8AC3E}">
        <p14:creationId xmlns:p14="http://schemas.microsoft.com/office/powerpoint/2010/main" val="299366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endParaRPr lang="en-US" sz="1900" dirty="0">
              <a:ea typeface="ＭＳ Ｐゴシック" pitchFamily="34" charset="-128"/>
            </a:endParaRPr>
          </a:p>
        </p:txBody>
      </p:sp>
      <p:sp>
        <p:nvSpPr>
          <p:cNvPr id="36868" name="Slide Number Placeholder 3"/>
          <p:cNvSpPr>
            <a:spLocks noGrp="1"/>
          </p:cNvSpPr>
          <p:nvPr>
            <p:ph type="sldNum" sz="quarter" idx="5"/>
          </p:nvPr>
        </p:nvSpPr>
        <p:spPr>
          <a:noFill/>
        </p:spPr>
        <p:txBody>
          <a:bodyPr/>
          <a:lstStyle/>
          <a:p>
            <a:fld id="{4802F8F0-A694-4F0F-8DFE-91D370F05EA4}" type="slidenum">
              <a:rPr lang="en-US"/>
              <a:pPr/>
              <a:t>21</a:t>
            </a:fld>
            <a:endParaRPr lang="en-US" dirty="0"/>
          </a:p>
        </p:txBody>
      </p:sp>
    </p:spTree>
    <p:extLst>
      <p:ext uri="{BB962C8B-B14F-4D97-AF65-F5344CB8AC3E}">
        <p14:creationId xmlns:p14="http://schemas.microsoft.com/office/powerpoint/2010/main" val="1002494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endParaRPr lang="en-US" dirty="0">
              <a:ea typeface="ＭＳ Ｐゴシック" pitchFamily="34" charset="-128"/>
            </a:endParaRPr>
          </a:p>
        </p:txBody>
      </p:sp>
    </p:spTree>
    <p:extLst>
      <p:ext uri="{BB962C8B-B14F-4D97-AF65-F5344CB8AC3E}">
        <p14:creationId xmlns:p14="http://schemas.microsoft.com/office/powerpoint/2010/main" val="1081729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Main Title Layout">
    <p:spTree>
      <p:nvGrpSpPr>
        <p:cNvPr id="1" name=""/>
        <p:cNvGrpSpPr/>
        <p:nvPr/>
      </p:nvGrpSpPr>
      <p:grpSpPr>
        <a:xfrm>
          <a:off x="0" y="0"/>
          <a:ext cx="0" cy="0"/>
          <a:chOff x="0" y="0"/>
          <a:chExt cx="0" cy="0"/>
        </a:xfrm>
      </p:grpSpPr>
      <p:pic>
        <p:nvPicPr>
          <p:cNvPr id="9" name="Picture 8" descr="Tele11-2012.jpg"/>
          <p:cNvPicPr>
            <a:picLocks noChangeAspect="1"/>
          </p:cNvPicPr>
          <p:nvPr userDrawn="1"/>
        </p:nvPicPr>
        <p:blipFill>
          <a:blip r:embed="rId2"/>
          <a:stretch>
            <a:fillRect/>
          </a:stretch>
        </p:blipFill>
        <p:spPr>
          <a:xfrm>
            <a:off x="0" y="0"/>
            <a:ext cx="9144000" cy="5143500"/>
          </a:xfrm>
          <a:prstGeom prst="rect">
            <a:avLst/>
          </a:prstGeom>
        </p:spPr>
      </p:pic>
      <p:sp>
        <p:nvSpPr>
          <p:cNvPr id="4" name="Title 1"/>
          <p:cNvSpPr>
            <a:spLocks noGrp="1"/>
          </p:cNvSpPr>
          <p:nvPr>
            <p:ph type="ctrTitle"/>
          </p:nvPr>
        </p:nvSpPr>
        <p:spPr>
          <a:xfrm>
            <a:off x="685800" y="886327"/>
            <a:ext cx="7772400" cy="2334872"/>
          </a:xfrm>
        </p:spPr>
        <p:txBody>
          <a:bodyPr/>
          <a:lstStyle>
            <a:lvl1pPr algn="r">
              <a:defRPr b="1">
                <a:solidFill>
                  <a:schemeClr val="tx2"/>
                </a:solidFill>
              </a:defRPr>
            </a:lvl1pPr>
          </a:lstStyle>
          <a:p>
            <a:r>
              <a:rPr lang="en-US"/>
              <a:t>Click to edit Master title style</a:t>
            </a:r>
            <a:endParaRPr lang="en-US" dirty="0"/>
          </a:p>
        </p:txBody>
      </p:sp>
      <p:sp>
        <p:nvSpPr>
          <p:cNvPr id="6" name="TextBox 5"/>
          <p:cNvSpPr txBox="1"/>
          <p:nvPr/>
        </p:nvSpPr>
        <p:spPr>
          <a:xfrm>
            <a:off x="457200" y="4877860"/>
            <a:ext cx="8229600" cy="246221"/>
          </a:xfrm>
          <a:prstGeom prst="rect">
            <a:avLst/>
          </a:prstGeom>
          <a:noFill/>
        </p:spPr>
        <p:txBody>
          <a:bodyPr>
            <a:spAutoFit/>
          </a:bodyPr>
          <a:lstStyle/>
          <a:p>
            <a:pPr algn="ctr">
              <a:defRPr/>
            </a:pPr>
            <a:r>
              <a:rPr lang="en-US" sz="1000" dirty="0">
                <a:solidFill>
                  <a:schemeClr val="bg1"/>
                </a:solidFill>
                <a:latin typeface="Calibri" charset="0"/>
              </a:rPr>
              <a:t>Joint Status Review • Tucson • </a:t>
            </a:r>
            <a:r>
              <a:rPr lang="en-US" sz="1000" baseline="0" dirty="0">
                <a:solidFill>
                  <a:schemeClr val="bg1"/>
                </a:solidFill>
                <a:latin typeface="Calibri" charset="0"/>
              </a:rPr>
              <a:t>August 27th – 30th</a:t>
            </a:r>
            <a:endParaRPr lang="en-US" sz="1000" dirty="0">
              <a:solidFill>
                <a:schemeClr val="bg1"/>
              </a:solidFill>
              <a:latin typeface="Calibri" charset="0"/>
            </a:endParaRPr>
          </a:p>
        </p:txBody>
      </p:sp>
      <p:pic>
        <p:nvPicPr>
          <p:cNvPr id="7" name="Picture 10" descr="LogoW-ShadowTransBack.png"/>
          <p:cNvPicPr>
            <a:picLocks noChangeAspect="1"/>
          </p:cNvPicPr>
          <p:nvPr userDrawn="1"/>
        </p:nvPicPr>
        <p:blipFill>
          <a:blip r:embed="rId3"/>
          <a:stretch>
            <a:fillRect/>
          </a:stretch>
        </p:blipFill>
        <p:spPr bwMode="auto">
          <a:xfrm>
            <a:off x="7354214" y="-19050"/>
            <a:ext cx="1484986" cy="83637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Only Layout">
    <p:spTree>
      <p:nvGrpSpPr>
        <p:cNvPr id="1" name=""/>
        <p:cNvGrpSpPr/>
        <p:nvPr/>
      </p:nvGrpSpPr>
      <p:grpSpPr>
        <a:xfrm>
          <a:off x="0" y="0"/>
          <a:ext cx="0" cy="0"/>
          <a:chOff x="0" y="0"/>
          <a:chExt cx="0" cy="0"/>
        </a:xfrm>
      </p:grpSpPr>
      <p:cxnSp>
        <p:nvCxnSpPr>
          <p:cNvPr id="8" name="Straight Connector 7"/>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33550" y="133350"/>
            <a:ext cx="5676900" cy="417910"/>
          </a:xfrm>
        </p:spPr>
        <p:txBody>
          <a:bodyPr/>
          <a:lstStyle/>
          <a:p>
            <a:r>
              <a:rPr lang="en-US"/>
              <a:t>Click to edit Master title style</a:t>
            </a:r>
          </a:p>
        </p:txBody>
      </p:sp>
      <p:pic>
        <p:nvPicPr>
          <p:cNvPr id="14"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0" name="Title 1"/>
          <p:cNvSpPr>
            <a:spLocks noGrp="1"/>
          </p:cNvSpPr>
          <p:nvPr>
            <p:ph type="title"/>
          </p:nvPr>
        </p:nvSpPr>
        <p:spPr>
          <a:xfrm>
            <a:off x="1790700" y="133350"/>
            <a:ext cx="5562600" cy="417910"/>
          </a:xfrm>
        </p:spPr>
        <p:txBody>
          <a:bodyPr/>
          <a:lstStyle/>
          <a:p>
            <a:r>
              <a:rPr lang="en-US"/>
              <a:t>Click to edit Master title style</a:t>
            </a:r>
          </a:p>
        </p:txBody>
      </p:sp>
      <p:pic>
        <p:nvPicPr>
          <p:cNvPr id="11"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Layout">
    <p:spTree>
      <p:nvGrpSpPr>
        <p:cNvPr id="1" name=""/>
        <p:cNvGrpSpPr/>
        <p:nvPr/>
      </p:nvGrpSpPr>
      <p:grpSpPr>
        <a:xfrm>
          <a:off x="0" y="0"/>
          <a:ext cx="0" cy="0"/>
          <a:chOff x="0" y="0"/>
          <a:chExt cx="0" cy="0"/>
        </a:xfrm>
      </p:grpSpPr>
      <p:grpSp>
        <p:nvGrpSpPr>
          <p:cNvPr id="7" name="Group 6"/>
          <p:cNvGrpSpPr/>
          <p:nvPr userDrawn="1"/>
        </p:nvGrpSpPr>
        <p:grpSpPr>
          <a:xfrm>
            <a:off x="66676" y="-19050"/>
            <a:ext cx="9028113" cy="836371"/>
            <a:chOff x="66676" y="-19050"/>
            <a:chExt cx="9028113" cy="836371"/>
          </a:xfrm>
        </p:grpSpPr>
        <p:pic>
          <p:nvPicPr>
            <p:cNvPr id="8"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9" name="Straight Connector 8"/>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0"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
        <p:nvSpPr>
          <p:cNvPr id="11" name="Title 1"/>
          <p:cNvSpPr>
            <a:spLocks noGrp="1"/>
          </p:cNvSpPr>
          <p:nvPr>
            <p:ph type="title"/>
          </p:nvPr>
        </p:nvSpPr>
        <p:spPr>
          <a:xfrm>
            <a:off x="1790700" y="133350"/>
            <a:ext cx="5562600" cy="417910"/>
          </a:xfrm>
        </p:spPr>
        <p:txBody>
          <a:bodyPr/>
          <a:lstStyle/>
          <a:p>
            <a:r>
              <a:rPr lang="en-US"/>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6" name="Picture 5" descr="lsst_cutaway1200px.png"/>
          <p:cNvPicPr>
            <a:picLocks noChangeAspect="1"/>
          </p:cNvPicPr>
          <p:nvPr userDrawn="1"/>
        </p:nvPicPr>
        <p:blipFill>
          <a:blip r:embed="rId3"/>
          <a:stretch>
            <a:fillRect/>
          </a:stretch>
        </p:blipFill>
        <p:spPr>
          <a:xfrm>
            <a:off x="2819400" y="2266950"/>
            <a:ext cx="3465806" cy="2487954"/>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7" name="Picture 6" descr="Tel-45Tilt.JPG"/>
          <p:cNvPicPr>
            <a:picLocks noChangeAspect="1"/>
          </p:cNvPicPr>
          <p:nvPr userDrawn="1"/>
        </p:nvPicPr>
        <p:blipFill>
          <a:blip r:embed="rId3"/>
          <a:stretch>
            <a:fillRect/>
          </a:stretch>
        </p:blipFill>
        <p:spPr>
          <a:xfrm>
            <a:off x="2209800" y="1657350"/>
            <a:ext cx="4657990" cy="359829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5" name="Picture 4"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43200" y="2419350"/>
            <a:ext cx="3657600" cy="2057400"/>
          </a:xfrm>
          <a:prstGeom prst="rect">
            <a:avLst/>
          </a:prstGeom>
        </p:spPr>
      </p:pic>
    </p:spTree>
    <p:extLst>
      <p:ext uri="{BB962C8B-B14F-4D97-AF65-F5344CB8AC3E}">
        <p14:creationId xmlns:p14="http://schemas.microsoft.com/office/powerpoint/2010/main" val="2365288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Only Layout">
    <p:spTree>
      <p:nvGrpSpPr>
        <p:cNvPr id="1" name=""/>
        <p:cNvGrpSpPr/>
        <p:nvPr/>
      </p:nvGrpSpPr>
      <p:grpSpPr>
        <a:xfrm>
          <a:off x="0" y="0"/>
          <a:ext cx="0" cy="0"/>
          <a:chOff x="0" y="0"/>
          <a:chExt cx="0" cy="0"/>
        </a:xfrm>
      </p:grpSpPr>
      <p:sp>
        <p:nvSpPr>
          <p:cNvPr id="3" name="Title 1"/>
          <p:cNvSpPr>
            <a:spLocks noGrp="1"/>
          </p:cNvSpPr>
          <p:nvPr>
            <p:ph type="title"/>
          </p:nvPr>
        </p:nvSpPr>
        <p:spPr>
          <a:xfrm>
            <a:off x="152400" y="1200150"/>
            <a:ext cx="8839200" cy="857250"/>
          </a:xfrm>
        </p:spPr>
        <p:txBody>
          <a:bodyPr/>
          <a:lstStyle/>
          <a:p>
            <a:r>
              <a:rPr lang="en-US"/>
              <a:t>Click to edit Master title style</a:t>
            </a:r>
            <a:endParaRPr lang="en-US" dirty="0"/>
          </a:p>
        </p:txBody>
      </p:sp>
      <p:pic>
        <p:nvPicPr>
          <p:cNvPr id="6" name="Picture 5" descr="WEBLogo.png"/>
          <p:cNvPicPr>
            <a:picLocks noChangeAspect="1"/>
          </p:cNvPicPr>
          <p:nvPr userDrawn="1"/>
        </p:nvPicPr>
        <p:blipFill>
          <a:blip r:embed="rId2"/>
          <a:stretch>
            <a:fillRect/>
          </a:stretch>
        </p:blipFill>
        <p:spPr>
          <a:xfrm>
            <a:off x="3198596" y="238252"/>
            <a:ext cx="2821204" cy="105952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34223" y="2419350"/>
            <a:ext cx="3549950" cy="2008397"/>
          </a:xfrm>
          <a:prstGeom prst="rect">
            <a:avLst/>
          </a:prstGeom>
        </p:spPr>
      </p:pic>
    </p:spTree>
    <p:extLst>
      <p:ext uri="{BB962C8B-B14F-4D97-AF65-F5344CB8AC3E}">
        <p14:creationId xmlns:p14="http://schemas.microsoft.com/office/powerpoint/2010/main" val="19535564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288388" y="666750"/>
            <a:ext cx="8623495" cy="4258866"/>
          </a:xfrm>
        </p:spPr>
        <p:txBody>
          <a:bodyPr>
            <a:normAutofit/>
          </a:bodyPr>
          <a:lstStyle>
            <a:lvl1pPr>
              <a:spcBef>
                <a:spcPts val="450"/>
              </a:spcBef>
              <a:spcAft>
                <a:spcPts val="225"/>
              </a:spcAft>
              <a:defRPr/>
            </a:lvl1pPr>
            <a:lvl2pPr>
              <a:spcBef>
                <a:spcPts val="450"/>
              </a:spcBef>
              <a:spcAft>
                <a:spcPts val="225"/>
              </a:spcAft>
              <a:defRPr/>
            </a:lvl2pPr>
            <a:lvl3pPr>
              <a:spcBef>
                <a:spcPts val="225"/>
              </a:spcBef>
              <a:spcAft>
                <a:spcPts val="225"/>
              </a:spcAft>
              <a:defRPr/>
            </a:lvl3pPr>
            <a:lvl4pPr>
              <a:spcBef>
                <a:spcPts val="225"/>
              </a:spcBef>
              <a:spcAft>
                <a:spcPts val="225"/>
              </a:spcAft>
              <a:defRPr/>
            </a:lvl4pPr>
            <a:lvl5pPr>
              <a:spcBef>
                <a:spcPts val="225"/>
              </a:spcBef>
              <a:spcAft>
                <a:spcPts val="225"/>
              </a:spcAft>
              <a:defRPr/>
            </a:lvl5pPr>
            <a:lvl6pPr>
              <a:spcBef>
                <a:spcPts val="225"/>
              </a:spcBef>
              <a:spcAft>
                <a:spcPts val="225"/>
              </a:spcAft>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p:txBody>
          <a:bodyPr/>
          <a:lstStyle/>
          <a:p>
            <a:fld id="{D0228B7A-7A4C-47E1-ACB1-5F3627BEC8A8}" type="slidenum">
              <a:rPr lang="en-US" smtClean="0"/>
              <a:t>‹#›</a:t>
            </a:fld>
            <a:endParaRPr lang="en-US"/>
          </a:p>
        </p:txBody>
      </p:sp>
    </p:spTree>
    <p:extLst>
      <p:ext uri="{BB962C8B-B14F-4D97-AF65-F5344CB8AC3E}">
        <p14:creationId xmlns:p14="http://schemas.microsoft.com/office/powerpoint/2010/main" val="2010238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1" name="Group 10"/>
          <p:cNvGrpSpPr/>
          <p:nvPr userDrawn="1"/>
        </p:nvGrpSpPr>
        <p:grpSpPr>
          <a:xfrm>
            <a:off x="66676" y="-19050"/>
            <a:ext cx="9028113" cy="836371"/>
            <a:chOff x="66676" y="-19050"/>
            <a:chExt cx="9028113" cy="836371"/>
          </a:xfrm>
        </p:grpSpPr>
        <p:pic>
          <p:nvPicPr>
            <p:cNvPr id="9"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0" name="Straight Connector 9"/>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2"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3" name="Title 1"/>
          <p:cNvSpPr>
            <a:spLocks noGrp="1"/>
          </p:cNvSpPr>
          <p:nvPr>
            <p:ph type="title"/>
          </p:nvPr>
        </p:nvSpPr>
        <p:spPr>
          <a:xfrm>
            <a:off x="1752600" y="133350"/>
            <a:ext cx="5638800" cy="417910"/>
          </a:xfrm>
        </p:spPr>
        <p:txBody>
          <a:bodyPr/>
          <a:lstStyle/>
          <a:p>
            <a:r>
              <a:rPr lang="en-US"/>
              <a:t>Click to edit Master title style</a:t>
            </a:r>
            <a:endParaRPr lang="en-US" dirty="0"/>
          </a:p>
        </p:txBody>
      </p:sp>
    </p:spTree>
    <p:extLst>
      <p:ext uri="{BB962C8B-B14F-4D97-AF65-F5344CB8AC3E}">
        <p14:creationId xmlns:p14="http://schemas.microsoft.com/office/powerpoint/2010/main" val="3890161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 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1790700" y="133350"/>
            <a:ext cx="5562600" cy="417910"/>
          </a:xfrm>
        </p:spPr>
        <p:txBody>
          <a:bodyPr/>
          <a:lstStyle/>
          <a:p>
            <a:r>
              <a:rPr lang="en-US"/>
              <a:t>Click to edit Master title style</a:t>
            </a:r>
          </a:p>
        </p:txBody>
      </p:sp>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One Column Layout">
    <p:spTree>
      <p:nvGrpSpPr>
        <p:cNvPr id="1" name=""/>
        <p:cNvGrpSpPr/>
        <p:nvPr/>
      </p:nvGrpSpPr>
      <p:grpSpPr>
        <a:xfrm>
          <a:off x="0" y="0"/>
          <a:ext cx="0" cy="0"/>
          <a:chOff x="0" y="0"/>
          <a:chExt cx="0" cy="0"/>
        </a:xfrm>
      </p:grpSpPr>
      <p:sp>
        <p:nvSpPr>
          <p:cNvPr id="5"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a:cxnSpLocks noChangeShapeType="1"/>
          </p:cNvCxnSpPr>
          <p:nvPr/>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2" name="Title 1"/>
          <p:cNvSpPr>
            <a:spLocks noGrp="1"/>
          </p:cNvSpPr>
          <p:nvPr>
            <p:ph type="title"/>
          </p:nvPr>
        </p:nvSpPr>
        <p:spPr>
          <a:xfrm>
            <a:off x="1790700" y="133350"/>
            <a:ext cx="5562600" cy="417910"/>
          </a:xfrm>
        </p:spPr>
        <p:txBody>
          <a:bodyPr/>
          <a:lstStyle/>
          <a:p>
            <a:r>
              <a:rPr lang="en-US"/>
              <a:t>Click to edit Master title style</a:t>
            </a:r>
          </a:p>
        </p:txBody>
      </p:sp>
      <p:pic>
        <p:nvPicPr>
          <p:cNvPr id="13"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3890161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p:cNvGrpSpPr/>
          <p:nvPr userDrawn="1"/>
        </p:nvGrpSpPr>
        <p:grpSpPr>
          <a:xfrm>
            <a:off x="66676" y="-19050"/>
            <a:ext cx="9028113" cy="836371"/>
            <a:chOff x="66676" y="-19050"/>
            <a:chExt cx="9028113" cy="836371"/>
          </a:xfrm>
        </p:grpSpPr>
        <p:pic>
          <p:nvPicPr>
            <p:cNvPr id="10"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1" name="Straight Connector 10"/>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cstate="print"/>
          <a:stretch>
            <a:fillRect/>
          </a:stretch>
        </p:blipFill>
        <p:spPr bwMode="auto">
          <a:xfrm>
            <a:off x="152400" y="67516"/>
            <a:ext cx="810260" cy="625856"/>
          </a:xfrm>
          <a:prstGeom prst="rect">
            <a:avLst/>
          </a:prstGeom>
          <a:noFill/>
          <a:ln w="9525">
            <a:noFill/>
            <a:miter lim="800000"/>
            <a:headEnd/>
            <a:tailEnd/>
          </a:ln>
        </p:spPr>
      </p:pic>
      <p:sp>
        <p:nvSpPr>
          <p:cNvPr id="15" name="Title 1"/>
          <p:cNvSpPr>
            <a:spLocks noGrp="1"/>
          </p:cNvSpPr>
          <p:nvPr>
            <p:ph type="title"/>
          </p:nvPr>
        </p:nvSpPr>
        <p:spPr>
          <a:xfrm>
            <a:off x="1695450" y="133350"/>
            <a:ext cx="57531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66676" y="-19050"/>
            <a:ext cx="9028113" cy="836371"/>
            <a:chOff x="66676" y="-19050"/>
            <a:chExt cx="9028113" cy="836371"/>
          </a:xfrm>
        </p:grpSpPr>
        <p:pic>
          <p:nvPicPr>
            <p:cNvPr id="14"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5" name="Straight Connector 14"/>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extLst>
      <p:ext uri="{BB962C8B-B14F-4D97-AF65-F5344CB8AC3E}">
        <p14:creationId xmlns:p14="http://schemas.microsoft.com/office/powerpoint/2010/main" val="285848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pic>
        <p:nvPicPr>
          <p:cNvPr id="13" name="Picture 10"/>
          <p:cNvPicPr>
            <a:picLocks noChangeAspect="1"/>
          </p:cNvPicPr>
          <p:nvPr userDrawn="1"/>
        </p:nvPicPr>
        <p:blipFill>
          <a:blip r:embed="rId3"/>
          <a:stretch>
            <a:fillRect/>
          </a:stretch>
        </p:blipFill>
        <p:spPr bwMode="auto">
          <a:xfrm>
            <a:off x="304800" y="82296"/>
            <a:ext cx="1295400" cy="427482"/>
          </a:xfrm>
          <a:prstGeom prst="rect">
            <a:avLst/>
          </a:prstGeom>
          <a:noFill/>
          <a:ln w="9525">
            <a:noFill/>
            <a:miter lim="800000"/>
            <a:headEnd/>
            <a:tailEnd/>
          </a:ln>
        </p:spPr>
      </p:pic>
      <p:sp>
        <p:nvSpPr>
          <p:cNvPr id="14" name="Title 1"/>
          <p:cNvSpPr>
            <a:spLocks noGrp="1"/>
          </p:cNvSpPr>
          <p:nvPr>
            <p:ph type="title"/>
          </p:nvPr>
        </p:nvSpPr>
        <p:spPr>
          <a:xfrm>
            <a:off x="1790700" y="133350"/>
            <a:ext cx="5562600" cy="417910"/>
          </a:xfrm>
        </p:spPr>
        <p:txBody>
          <a:bodyPr/>
          <a:lstStyle/>
          <a:p>
            <a:r>
              <a:rPr lang="en-US"/>
              <a:t>Click to edit Master title style</a:t>
            </a:r>
          </a:p>
        </p:txBody>
      </p:sp>
    </p:spTree>
    <p:extLst>
      <p:ext uri="{BB962C8B-B14F-4D97-AF65-F5344CB8AC3E}">
        <p14:creationId xmlns:p14="http://schemas.microsoft.com/office/powerpoint/2010/main" val="285848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lumn Layout">
    <p:spTree>
      <p:nvGrpSpPr>
        <p:cNvPr id="1" name=""/>
        <p:cNvGrpSpPr/>
        <p:nvPr/>
      </p:nvGrpSpPr>
      <p:grpSpPr>
        <a:xfrm>
          <a:off x="0" y="0"/>
          <a:ext cx="0" cy="0"/>
          <a:chOff x="0" y="0"/>
          <a:chExt cx="0" cy="0"/>
        </a:xfrm>
      </p:grpSpPr>
      <p:sp>
        <p:nvSpPr>
          <p:cNvPr id="4" name="Text Placeholder 2"/>
          <p:cNvSpPr>
            <a:spLocks noGrp="1"/>
          </p:cNvSpPr>
          <p:nvPr>
            <p:ph idx="1"/>
          </p:nvPr>
        </p:nvSpPr>
        <p:spPr bwMode="auto">
          <a:xfrm>
            <a:off x="457200" y="760810"/>
            <a:ext cx="4038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2"/>
          <p:cNvSpPr>
            <a:spLocks noGrp="1"/>
          </p:cNvSpPr>
          <p:nvPr>
            <p:ph idx="10"/>
          </p:nvPr>
        </p:nvSpPr>
        <p:spPr bwMode="auto">
          <a:xfrm>
            <a:off x="4724400" y="760810"/>
            <a:ext cx="3962400"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oup 9"/>
          <p:cNvGrpSpPr/>
          <p:nvPr userDrawn="1"/>
        </p:nvGrpSpPr>
        <p:grpSpPr>
          <a:xfrm>
            <a:off x="66676" y="-19050"/>
            <a:ext cx="9028113" cy="836371"/>
            <a:chOff x="66676" y="-19050"/>
            <a:chExt cx="9028113" cy="836371"/>
          </a:xfrm>
        </p:grpSpPr>
        <p:pic>
          <p:nvPicPr>
            <p:cNvPr id="11"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12" name="Straight Connector 11"/>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
        <p:nvSpPr>
          <p:cNvPr id="13" name="Title 1"/>
          <p:cNvSpPr>
            <a:spLocks noGrp="1"/>
          </p:cNvSpPr>
          <p:nvPr>
            <p:ph type="title"/>
          </p:nvPr>
        </p:nvSpPr>
        <p:spPr>
          <a:xfrm>
            <a:off x="1790700" y="133350"/>
            <a:ext cx="5562600" cy="417910"/>
          </a:xfrm>
        </p:spPr>
        <p:txBody>
          <a:bodyPr/>
          <a:lstStyle/>
          <a:p>
            <a:r>
              <a:rPr lang="en-US"/>
              <a:t>Click to edit Master title style</a:t>
            </a:r>
          </a:p>
        </p:txBody>
      </p:sp>
      <p:pic>
        <p:nvPicPr>
          <p:cNvPr id="14" name="Picture 10"/>
          <p:cNvPicPr>
            <a:picLocks noChangeAspect="1"/>
          </p:cNvPicPr>
          <p:nvPr userDrawn="1"/>
        </p:nvPicPr>
        <p:blipFill>
          <a:blip r:embed="rId3"/>
          <a:stretch>
            <a:fillRect/>
          </a:stretch>
        </p:blipFill>
        <p:spPr bwMode="auto">
          <a:xfrm>
            <a:off x="457200" y="133351"/>
            <a:ext cx="1143000" cy="397564"/>
          </a:xfrm>
          <a:prstGeom prst="rect">
            <a:avLst/>
          </a:prstGeom>
          <a:noFill/>
          <a:ln w="9525">
            <a:noFill/>
            <a:miter lim="800000"/>
            <a:headEnd/>
            <a:tailEnd/>
          </a:ln>
        </p:spPr>
      </p:pic>
    </p:spTree>
    <p:extLst>
      <p:ext uri="{BB962C8B-B14F-4D97-AF65-F5344CB8AC3E}">
        <p14:creationId xmlns:p14="http://schemas.microsoft.com/office/powerpoint/2010/main" val="2858482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2" name="Title 1"/>
          <p:cNvSpPr>
            <a:spLocks noGrp="1"/>
          </p:cNvSpPr>
          <p:nvPr>
            <p:ph type="title"/>
          </p:nvPr>
        </p:nvSpPr>
        <p:spPr>
          <a:xfrm>
            <a:off x="1593056" y="133350"/>
            <a:ext cx="5950744" cy="417910"/>
          </a:xfrm>
        </p:spPr>
        <p:txBody>
          <a:bodyPr/>
          <a:lstStyle/>
          <a:p>
            <a:r>
              <a:rPr lang="en-US"/>
              <a:t>Click to edit Master title style</a:t>
            </a:r>
            <a:endParaRPr lang="en-US" dirty="0"/>
          </a:p>
        </p:txBody>
      </p:sp>
      <p:grpSp>
        <p:nvGrpSpPr>
          <p:cNvPr id="6" name="Group 5"/>
          <p:cNvGrpSpPr/>
          <p:nvPr userDrawn="1"/>
        </p:nvGrpSpPr>
        <p:grpSpPr>
          <a:xfrm>
            <a:off x="66676" y="-19050"/>
            <a:ext cx="9028113" cy="836371"/>
            <a:chOff x="66676" y="-19050"/>
            <a:chExt cx="9028113" cy="836371"/>
          </a:xfrm>
        </p:grpSpPr>
        <p:pic>
          <p:nvPicPr>
            <p:cNvPr id="7" name="Picture 10" descr="LogoW-ShadowTransBack.png"/>
            <p:cNvPicPr>
              <a:picLocks noChangeAspect="1"/>
            </p:cNvPicPr>
            <p:nvPr userDrawn="1"/>
          </p:nvPicPr>
          <p:blipFill>
            <a:blip r:embed="rId2"/>
            <a:stretch>
              <a:fillRect/>
            </a:stretch>
          </p:blipFill>
          <p:spPr bwMode="auto">
            <a:xfrm>
              <a:off x="7354214" y="-19050"/>
              <a:ext cx="1484986" cy="836371"/>
            </a:xfrm>
            <a:prstGeom prst="rect">
              <a:avLst/>
            </a:prstGeom>
            <a:noFill/>
            <a:ln w="9525">
              <a:noFill/>
              <a:miter lim="800000"/>
              <a:headEnd/>
              <a:tailEnd/>
            </a:ln>
          </p:spPr>
        </p:pic>
        <p:cxnSp>
          <p:nvCxnSpPr>
            <p:cNvPr id="8" name="Straight Connector 7"/>
            <p:cNvCxnSpPr>
              <a:cxnSpLocks noChangeShapeType="1"/>
            </p:cNvCxnSpPr>
            <p:nvPr userDrawn="1"/>
          </p:nvCxnSpPr>
          <p:spPr bwMode="auto">
            <a:xfrm rot="10800000">
              <a:off x="66676" y="606029"/>
              <a:ext cx="9028113" cy="1190"/>
            </a:xfrm>
            <a:prstGeom prst="line">
              <a:avLst/>
            </a:prstGeom>
            <a:noFill/>
            <a:ln w="12700" cap="flat" cmpd="sng" algn="ctr">
              <a:solidFill>
                <a:schemeClr val="accent1"/>
              </a:solidFill>
              <a:prstDash val="solid"/>
              <a:round/>
              <a:headEnd type="none" w="med" len="med"/>
              <a:tailEnd type="none" w="med" len="med"/>
            </a:ln>
            <a:effectLst/>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16856" y="133350"/>
            <a:ext cx="6110288" cy="41791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760810"/>
            <a:ext cx="8229601" cy="3982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a:cxnSpLocks noChangeShapeType="1"/>
          </p:cNvCxnSpPr>
          <p:nvPr/>
        </p:nvCxnSpPr>
        <p:spPr bwMode="auto">
          <a:xfrm rot="10800000">
            <a:off x="66676" y="4873229"/>
            <a:ext cx="9028113" cy="1190"/>
          </a:xfrm>
          <a:prstGeom prst="line">
            <a:avLst/>
          </a:prstGeom>
          <a:noFill/>
          <a:ln w="12700" cap="flat" cmpd="sng" algn="ctr">
            <a:solidFill>
              <a:schemeClr val="accent1"/>
            </a:solidFill>
            <a:prstDash val="solid"/>
            <a:round/>
            <a:headEnd type="none" w="med" len="med"/>
            <a:tailEnd type="none" w="med" len="med"/>
          </a:ln>
          <a:effectLst/>
        </p:spPr>
      </p:cxnSp>
      <p:sp>
        <p:nvSpPr>
          <p:cNvPr id="12" name="TextBox 11"/>
          <p:cNvSpPr txBox="1"/>
          <p:nvPr/>
        </p:nvSpPr>
        <p:spPr>
          <a:xfrm>
            <a:off x="8424864" y="4891087"/>
            <a:ext cx="566737" cy="276999"/>
          </a:xfrm>
          <a:prstGeom prst="rect">
            <a:avLst/>
          </a:prstGeom>
          <a:noFill/>
        </p:spPr>
        <p:txBody>
          <a:bodyPr>
            <a:prstTxWarp prst="textNoShape">
              <a:avLst/>
            </a:prstTxWarp>
            <a:spAutoFit/>
          </a:bodyPr>
          <a:lstStyle/>
          <a:p>
            <a:pPr defTabSz="457200"/>
            <a:fld id="{A51F6B24-625B-6B48-B1AE-970688573CDB}" type="slidenum">
              <a:rPr lang="en-US" sz="1200">
                <a:solidFill>
                  <a:prstClr val="black"/>
                </a:solidFill>
              </a:rPr>
              <a:pPr defTabSz="457200"/>
              <a:t>‹#›</a:t>
            </a:fld>
            <a:endParaRPr lang="en-US" sz="1200">
              <a:solidFill>
                <a:prstClr val="black"/>
              </a:solidFill>
            </a:endParaRPr>
          </a:p>
        </p:txBody>
      </p:sp>
      <p:sp>
        <p:nvSpPr>
          <p:cNvPr id="10" name="TextBox 9"/>
          <p:cNvSpPr txBox="1"/>
          <p:nvPr/>
        </p:nvSpPr>
        <p:spPr>
          <a:xfrm>
            <a:off x="457200" y="4891088"/>
            <a:ext cx="8229600" cy="246221"/>
          </a:xfrm>
          <a:prstGeom prst="rect">
            <a:avLst/>
          </a:prstGeom>
          <a:noFill/>
        </p:spPr>
        <p:txBody>
          <a:bodyPr>
            <a:prstTxWarp prst="textNoShape">
              <a:avLst/>
            </a:prstTxWarp>
            <a:spAutoFit/>
          </a:bodyPr>
          <a:lstStyle/>
          <a:p>
            <a:pPr algn="ctr" defTabSz="457200">
              <a:defRPr/>
            </a:pPr>
            <a:r>
              <a:rPr lang="en-US" sz="1000" dirty="0">
                <a:solidFill>
                  <a:prstClr val="white">
                    <a:lumMod val="65000"/>
                  </a:prstClr>
                </a:solidFill>
              </a:rPr>
              <a:t>Joint Status Review • Tucson • August 27th – 30th</a:t>
            </a:r>
          </a:p>
        </p:txBody>
      </p:sp>
    </p:spTree>
  </p:cSld>
  <p:clrMap bg1="lt1" tx1="dk1" bg2="lt2" tx2="dk2" accent1="accent1" accent2="accent2" accent3="accent3" accent4="accent4" accent5="accent5" accent6="accent6" hlink="hlink" folHlink="folHlink"/>
  <p:sldLayoutIdLst>
    <p:sldLayoutId id="2147483660" r:id="rId1"/>
    <p:sldLayoutId id="2147483664" r:id="rId2"/>
    <p:sldLayoutId id="2147483665" r:id="rId3"/>
    <p:sldLayoutId id="2147483666" r:id="rId4"/>
    <p:sldLayoutId id="2147483663" r:id="rId5"/>
    <p:sldLayoutId id="2147483669" r:id="rId6"/>
    <p:sldLayoutId id="2147483674" r:id="rId7"/>
    <p:sldLayoutId id="2147483670" r:id="rId8"/>
    <p:sldLayoutId id="2147483662" r:id="rId9"/>
    <p:sldLayoutId id="2147483672" r:id="rId10"/>
    <p:sldLayoutId id="2147483673" r:id="rId11"/>
    <p:sldLayoutId id="2147483671" r:id="rId12"/>
    <p:sldLayoutId id="2147483667" r:id="rId13"/>
    <p:sldLayoutId id="2147483668" r:id="rId14"/>
    <p:sldLayoutId id="2147483675" r:id="rId15"/>
    <p:sldLayoutId id="2147483676" r:id="rId16"/>
    <p:sldLayoutId id="2147483677" r:id="rId17"/>
  </p:sldLayoutIdLst>
  <p:txStyles>
    <p:titleStyle>
      <a:lvl1pPr algn="ctr" defTabSz="457200" rtl="0" eaLnBrk="1" fontAlgn="base" hangingPunct="1">
        <a:spcBef>
          <a:spcPct val="0"/>
        </a:spcBef>
        <a:spcAft>
          <a:spcPct val="0"/>
        </a:spcAft>
        <a:defRPr sz="2400" b="1" kern="1200">
          <a:solidFill>
            <a:srgbClr val="1F497D"/>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ira.lsstcorp.org/secure/DoItBetterCalendar.jspa" TargetMode="External"/><Relationship Id="rId2" Type="http://schemas.openxmlformats.org/officeDocument/2006/relationships/hyperlink" Target="https://confluence.slac.stanford.edu/pages/viewpage.action?pageId=24229304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LSST DOE Commissioning Project Overview</a:t>
            </a:r>
            <a:br>
              <a:rPr lang="en-US" dirty="0"/>
            </a:br>
            <a:br>
              <a:rPr lang="en-US" dirty="0"/>
            </a:br>
            <a:r>
              <a:rPr lang="en-US" dirty="0"/>
              <a:t>Vincent Riot</a:t>
            </a:r>
            <a:br>
              <a:rPr lang="en-US" dirty="0"/>
            </a:br>
            <a:r>
              <a:rPr lang="en-US" dirty="0"/>
              <a:t>LSST Camera Project Manager</a:t>
            </a:r>
            <a:br>
              <a:rPr lang="en-US" dirty="0"/>
            </a:br>
            <a:br>
              <a:rPr lang="en-US" dirty="0"/>
            </a:br>
            <a:r>
              <a:rPr lang="en-US" dirty="0"/>
              <a:t>NSF/DOE Joint Status Review</a:t>
            </a:r>
            <a:br>
              <a:rPr lang="en-US" dirty="0"/>
            </a:br>
            <a:r>
              <a:rPr lang="en-US" dirty="0"/>
              <a:t>August 27, 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Technical Status</a:t>
            </a:r>
          </a:p>
        </p:txBody>
      </p:sp>
    </p:spTree>
    <p:extLst>
      <p:ext uri="{BB962C8B-B14F-4D97-AF65-F5344CB8AC3E}">
        <p14:creationId xmlns:p14="http://schemas.microsoft.com/office/powerpoint/2010/main" val="2699473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9D6AA0-A79B-414E-A41C-FF8298C95362}"/>
              </a:ext>
            </a:extLst>
          </p:cNvPr>
          <p:cNvPicPr>
            <a:picLocks noChangeAspect="1"/>
          </p:cNvPicPr>
          <p:nvPr/>
        </p:nvPicPr>
        <p:blipFill>
          <a:blip r:embed="rId2"/>
          <a:stretch>
            <a:fillRect/>
          </a:stretch>
        </p:blipFill>
        <p:spPr>
          <a:xfrm>
            <a:off x="6172200" y="802987"/>
            <a:ext cx="2811597" cy="2023375"/>
          </a:xfrm>
          <a:prstGeom prst="rect">
            <a:avLst/>
          </a:prstGeom>
          <a:ln>
            <a:noFill/>
          </a:ln>
          <a:effectLst>
            <a:outerShdw blurRad="292100" dist="139700" dir="2700000" algn="tl" rotWithShape="0">
              <a:srgbClr val="333333">
                <a:alpha val="65000"/>
              </a:srgbClr>
            </a:outerShdw>
          </a:effectLst>
        </p:spPr>
      </p:pic>
      <p:sp>
        <p:nvSpPr>
          <p:cNvPr id="4" name="Text Placeholder 3">
            <a:extLst>
              <a:ext uri="{FF2B5EF4-FFF2-40B4-BE49-F238E27FC236}">
                <a16:creationId xmlns:a16="http://schemas.microsoft.com/office/drawing/2014/main" id="{6522340A-92AF-499E-B4A7-04045BE844A0}"/>
              </a:ext>
            </a:extLst>
          </p:cNvPr>
          <p:cNvSpPr>
            <a:spLocks noGrp="1"/>
          </p:cNvSpPr>
          <p:nvPr>
            <p:ph type="body" idx="1"/>
          </p:nvPr>
        </p:nvSpPr>
        <p:spPr>
          <a:xfrm>
            <a:off x="304800" y="819150"/>
            <a:ext cx="4114800" cy="3982640"/>
          </a:xfrm>
        </p:spPr>
        <p:txBody>
          <a:bodyPr/>
          <a:lstStyle/>
          <a:p>
            <a:pPr marL="257175" indent="-257175">
              <a:buFont typeface="Arial" panose="020B0604020202020204" pitchFamily="34" charset="0"/>
              <a:buChar char="•"/>
            </a:pPr>
            <a:r>
              <a:rPr lang="en-US" sz="1800" dirty="0"/>
              <a:t>Recent accomplishments</a:t>
            </a:r>
          </a:p>
          <a:p>
            <a:pPr marL="657225" lvl="1" indent="-257175">
              <a:buFont typeface="Arial" panose="020B0604020202020204" pitchFamily="34" charset="0"/>
              <a:buChar char="•"/>
            </a:pPr>
            <a:r>
              <a:rPr lang="en-US" sz="1600" dirty="0"/>
              <a:t>Camera Auxiliary room and Clean room installation complete June 2019</a:t>
            </a:r>
          </a:p>
          <a:p>
            <a:pPr marL="657225" lvl="1" indent="-257175">
              <a:buFont typeface="Arial" panose="020B0604020202020204" pitchFamily="34" charset="0"/>
              <a:buChar char="•"/>
            </a:pPr>
            <a:r>
              <a:rPr lang="en-US" sz="1600" dirty="0"/>
              <a:t>Refrigeration line routing from machine room to camera clean room complete</a:t>
            </a:r>
          </a:p>
          <a:p>
            <a:pPr marL="657225" lvl="1" indent="-257175">
              <a:buFont typeface="Arial" panose="020B0604020202020204" pitchFamily="34" charset="0"/>
              <a:buChar char="•"/>
            </a:pPr>
            <a:r>
              <a:rPr lang="en-US" sz="1600" dirty="0"/>
              <a:t>Valve assembly complete</a:t>
            </a:r>
          </a:p>
          <a:p>
            <a:pPr marL="257175" indent="-257175">
              <a:buFont typeface="Arial" panose="020B0604020202020204" pitchFamily="34" charset="0"/>
              <a:buChar char="•"/>
            </a:pPr>
            <a:r>
              <a:rPr lang="en-US" sz="1800" dirty="0"/>
              <a:t>Upcoming work</a:t>
            </a:r>
          </a:p>
          <a:p>
            <a:pPr marL="657225" lvl="1" indent="-257175">
              <a:buFont typeface="Arial" panose="020B0604020202020204" pitchFamily="34" charset="0"/>
              <a:buChar char="•"/>
            </a:pPr>
            <a:r>
              <a:rPr lang="en-US" sz="1600" dirty="0"/>
              <a:t>Complete ESD training</a:t>
            </a:r>
          </a:p>
          <a:p>
            <a:pPr marL="257175" indent="-257175">
              <a:buFont typeface="Arial" panose="020B0604020202020204" pitchFamily="34" charset="0"/>
              <a:buChar char="•"/>
            </a:pPr>
            <a:r>
              <a:rPr lang="en-US" sz="1800" dirty="0"/>
              <a:t>Remaining Issues</a:t>
            </a:r>
          </a:p>
          <a:p>
            <a:pPr marL="657225" lvl="1" indent="-257175">
              <a:buFont typeface="Arial" panose="020B0604020202020204" pitchFamily="34" charset="0"/>
              <a:buChar char="•"/>
            </a:pPr>
            <a:r>
              <a:rPr lang="en-US" sz="1600" dirty="0"/>
              <a:t>Limited issues remaining. Past issues related to readiness of lines being available and space being available have been resolved</a:t>
            </a:r>
          </a:p>
        </p:txBody>
      </p:sp>
      <p:sp>
        <p:nvSpPr>
          <p:cNvPr id="3" name="Title 2">
            <a:extLst>
              <a:ext uri="{FF2B5EF4-FFF2-40B4-BE49-F238E27FC236}">
                <a16:creationId xmlns:a16="http://schemas.microsoft.com/office/drawing/2014/main" id="{D96E1A74-B21F-43D0-BD6E-9A611834C410}"/>
              </a:ext>
            </a:extLst>
          </p:cNvPr>
          <p:cNvSpPr>
            <a:spLocks noGrp="1"/>
          </p:cNvSpPr>
          <p:nvPr>
            <p:ph type="title"/>
          </p:nvPr>
        </p:nvSpPr>
        <p:spPr/>
        <p:txBody>
          <a:bodyPr/>
          <a:lstStyle/>
          <a:p>
            <a:r>
              <a:rPr lang="en-US" dirty="0"/>
              <a:t>Camera summit servicing area</a:t>
            </a:r>
          </a:p>
        </p:txBody>
      </p:sp>
      <p:pic>
        <p:nvPicPr>
          <p:cNvPr id="5" name="Picture 4">
            <a:extLst>
              <a:ext uri="{FF2B5EF4-FFF2-40B4-BE49-F238E27FC236}">
                <a16:creationId xmlns:a16="http://schemas.microsoft.com/office/drawing/2014/main" id="{EE8C84B5-2F3C-410C-BE0B-9D382773647E}"/>
              </a:ext>
            </a:extLst>
          </p:cNvPr>
          <p:cNvPicPr>
            <a:picLocks noChangeAspect="1"/>
          </p:cNvPicPr>
          <p:nvPr/>
        </p:nvPicPr>
        <p:blipFill>
          <a:blip r:embed="rId3"/>
          <a:stretch>
            <a:fillRect/>
          </a:stretch>
        </p:blipFill>
        <p:spPr>
          <a:xfrm>
            <a:off x="4191000" y="2689660"/>
            <a:ext cx="2971800" cy="206832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230D0F2-187F-48F6-8DBD-2321864A7193}"/>
              </a:ext>
            </a:extLst>
          </p:cNvPr>
          <p:cNvPicPr>
            <a:picLocks noChangeAspect="1"/>
          </p:cNvPicPr>
          <p:nvPr/>
        </p:nvPicPr>
        <p:blipFill>
          <a:blip r:embed="rId4"/>
          <a:stretch>
            <a:fillRect/>
          </a:stretch>
        </p:blipFill>
        <p:spPr>
          <a:xfrm>
            <a:off x="4458610" y="687294"/>
            <a:ext cx="2436579" cy="17826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7714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CBCCC2-F824-4AFB-876F-638F02CA0AB8}"/>
              </a:ext>
            </a:extLst>
          </p:cNvPr>
          <p:cNvSpPr>
            <a:spLocks noGrp="1"/>
          </p:cNvSpPr>
          <p:nvPr>
            <p:ph type="title"/>
          </p:nvPr>
        </p:nvSpPr>
        <p:spPr/>
        <p:txBody>
          <a:bodyPr/>
          <a:lstStyle/>
          <a:p>
            <a:r>
              <a:rPr lang="en-US" dirty="0"/>
              <a:t>Shipping and receiving readiness status</a:t>
            </a:r>
          </a:p>
        </p:txBody>
      </p:sp>
      <p:sp>
        <p:nvSpPr>
          <p:cNvPr id="4" name="Text Placeholder 3">
            <a:extLst>
              <a:ext uri="{FF2B5EF4-FFF2-40B4-BE49-F238E27FC236}">
                <a16:creationId xmlns:a16="http://schemas.microsoft.com/office/drawing/2014/main" id="{BE85B98D-A128-4DE6-BF9C-8001BDEE0629}"/>
              </a:ext>
            </a:extLst>
          </p:cNvPr>
          <p:cNvSpPr>
            <a:spLocks noGrp="1"/>
          </p:cNvSpPr>
          <p:nvPr>
            <p:ph type="body" idx="1"/>
          </p:nvPr>
        </p:nvSpPr>
        <p:spPr>
          <a:xfrm>
            <a:off x="304800" y="742950"/>
            <a:ext cx="4800600" cy="3982640"/>
          </a:xfrm>
        </p:spPr>
        <p:txBody>
          <a:bodyPr/>
          <a:lstStyle/>
          <a:p>
            <a:pPr marL="257175" indent="-257175">
              <a:buFont typeface="Arial" panose="020B0604020202020204" pitchFamily="34" charset="0"/>
              <a:buChar char="•"/>
            </a:pPr>
            <a:r>
              <a:rPr lang="en-US" sz="1600" dirty="0"/>
              <a:t>Recent accomplishments</a:t>
            </a:r>
          </a:p>
          <a:p>
            <a:pPr marL="657225" lvl="1" indent="-257175">
              <a:buFont typeface="Arial" panose="020B0604020202020204" pitchFamily="34" charset="0"/>
              <a:buChar char="•"/>
            </a:pPr>
            <a:r>
              <a:rPr lang="en-US" sz="1400" dirty="0"/>
              <a:t>Preliminary Design Review completed in March 2019</a:t>
            </a:r>
          </a:p>
          <a:p>
            <a:pPr marL="657225" lvl="1" indent="-257175">
              <a:buFont typeface="Arial" panose="020B0604020202020204" pitchFamily="34" charset="0"/>
              <a:buChar char="•"/>
            </a:pPr>
            <a:r>
              <a:rPr lang="en-US" sz="1400" dirty="0"/>
              <a:t>Mitigation Scope in the form of a camera shipping dry run using the camera mass simulator identified and added to the baseline</a:t>
            </a:r>
          </a:p>
          <a:p>
            <a:pPr marL="657225" lvl="1" indent="-257175">
              <a:buFont typeface="Arial" panose="020B0604020202020204" pitchFamily="34" charset="0"/>
              <a:buChar char="•"/>
            </a:pPr>
            <a:r>
              <a:rPr lang="en-US" sz="1400" dirty="0" err="1"/>
              <a:t>ComCam</a:t>
            </a:r>
            <a:r>
              <a:rPr lang="en-US" sz="1400" dirty="0"/>
              <a:t> Dewar successful shipping to Tucson in June 2019</a:t>
            </a:r>
          </a:p>
          <a:p>
            <a:pPr marL="257175" indent="-257175">
              <a:buFont typeface="Arial" panose="020B0604020202020204" pitchFamily="34" charset="0"/>
              <a:buChar char="•"/>
            </a:pPr>
            <a:r>
              <a:rPr lang="en-US" sz="1600" dirty="0"/>
              <a:t>Upcoming work</a:t>
            </a:r>
          </a:p>
          <a:p>
            <a:pPr marL="657225" lvl="1" indent="-257175">
              <a:buFont typeface="Arial" panose="020B0604020202020204" pitchFamily="34" charset="0"/>
              <a:buChar char="•"/>
            </a:pPr>
            <a:r>
              <a:rPr lang="en-US" sz="1400" dirty="0"/>
              <a:t>Shipping of the refrigeration pathfinder and refrigeration Cabinets delivered by MIE project</a:t>
            </a:r>
          </a:p>
          <a:p>
            <a:pPr marL="657225" lvl="1" indent="-257175">
              <a:buFont typeface="Arial" panose="020B0604020202020204" pitchFamily="34" charset="0"/>
              <a:buChar char="•"/>
            </a:pPr>
            <a:r>
              <a:rPr lang="en-US" sz="1400" dirty="0"/>
              <a:t>Final Design Review around end of Q1 FY20</a:t>
            </a:r>
          </a:p>
          <a:p>
            <a:pPr marL="257175" indent="-257175">
              <a:buFont typeface="Arial" panose="020B0604020202020204" pitchFamily="34" charset="0"/>
              <a:buChar char="•"/>
            </a:pPr>
            <a:r>
              <a:rPr lang="en-US" sz="1600" dirty="0"/>
              <a:t>Remaining Issues</a:t>
            </a:r>
          </a:p>
          <a:p>
            <a:pPr marL="657225" lvl="1" indent="-257175">
              <a:buFont typeface="Arial" panose="020B0604020202020204" pitchFamily="34" charset="0"/>
              <a:buChar char="•"/>
            </a:pPr>
            <a:r>
              <a:rPr lang="en-US" sz="1400" dirty="0"/>
              <a:t>Addressing shipping of L1-L2 as the MIE shipping approach from Tucson to SLAC may not be sufficient for shipping to the summit</a:t>
            </a:r>
          </a:p>
        </p:txBody>
      </p:sp>
      <p:grpSp>
        <p:nvGrpSpPr>
          <p:cNvPr id="12" name="Group 11">
            <a:extLst>
              <a:ext uri="{FF2B5EF4-FFF2-40B4-BE49-F238E27FC236}">
                <a16:creationId xmlns:a16="http://schemas.microsoft.com/office/drawing/2014/main" id="{B25D0CBD-9F24-4FD2-AEC9-6CAE4D3A0775}"/>
              </a:ext>
            </a:extLst>
          </p:cNvPr>
          <p:cNvGrpSpPr/>
          <p:nvPr/>
        </p:nvGrpSpPr>
        <p:grpSpPr>
          <a:xfrm>
            <a:off x="5262580" y="587628"/>
            <a:ext cx="3590475" cy="2816027"/>
            <a:chOff x="2984392" y="1643427"/>
            <a:chExt cx="6132263" cy="4977607"/>
          </a:xfrm>
        </p:grpSpPr>
        <p:pic>
          <p:nvPicPr>
            <p:cNvPr id="5" name="Picture 3">
              <a:extLst>
                <a:ext uri="{FF2B5EF4-FFF2-40B4-BE49-F238E27FC236}">
                  <a16:creationId xmlns:a16="http://schemas.microsoft.com/office/drawing/2014/main" id="{FDB89FC9-F9CD-43F7-BB5D-D3962806D70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97" b="100000" l="3129" r="97451"/>
                      </a14:imgEffect>
                    </a14:imgLayer>
                  </a14:imgProps>
                </a:ext>
                <a:ext uri="{28A0092B-C50C-407E-A947-70E740481C1C}">
                  <a14:useLocalDpi xmlns:a14="http://schemas.microsoft.com/office/drawing/2010/main" val="0"/>
                </a:ext>
              </a:extLst>
            </a:blip>
            <a:srcRect/>
            <a:stretch>
              <a:fillRect/>
            </a:stretch>
          </p:blipFill>
          <p:spPr bwMode="auto">
            <a:xfrm>
              <a:off x="3457574" y="1643427"/>
              <a:ext cx="5659081" cy="493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7AFA0A4B-DEBA-44FF-BB4C-F8B84EB38C59}"/>
                </a:ext>
              </a:extLst>
            </p:cNvPr>
            <p:cNvSpPr txBox="1"/>
            <p:nvPr/>
          </p:nvSpPr>
          <p:spPr>
            <a:xfrm>
              <a:off x="3865799" y="2014080"/>
              <a:ext cx="1613117" cy="462422"/>
            </a:xfrm>
            <a:prstGeom prst="rect">
              <a:avLst/>
            </a:prstGeom>
            <a:noFill/>
            <a:ln w="19050">
              <a:solidFill>
                <a:schemeClr val="tx1"/>
              </a:solidFill>
            </a:ln>
          </p:spPr>
          <p:txBody>
            <a:bodyPr wrap="none" rtlCol="0">
              <a:spAutoFit/>
            </a:bodyPr>
            <a:lstStyle/>
            <a:p>
              <a:r>
                <a:rPr lang="en-US" sz="1050" dirty="0"/>
                <a:t>Container Lid</a:t>
              </a:r>
            </a:p>
          </p:txBody>
        </p:sp>
        <p:sp>
          <p:nvSpPr>
            <p:cNvPr id="7" name="TextBox 6">
              <a:extLst>
                <a:ext uri="{FF2B5EF4-FFF2-40B4-BE49-F238E27FC236}">
                  <a16:creationId xmlns:a16="http://schemas.microsoft.com/office/drawing/2014/main" id="{21BA2C7A-5CCA-492A-AD08-1CB2194637AD}"/>
                </a:ext>
              </a:extLst>
            </p:cNvPr>
            <p:cNvSpPr txBox="1"/>
            <p:nvPr/>
          </p:nvSpPr>
          <p:spPr>
            <a:xfrm>
              <a:off x="2984392" y="5859398"/>
              <a:ext cx="1331125" cy="761636"/>
            </a:xfrm>
            <a:prstGeom prst="rect">
              <a:avLst/>
            </a:prstGeom>
            <a:noFill/>
            <a:ln w="19050">
              <a:solidFill>
                <a:schemeClr val="tx1"/>
              </a:solidFill>
            </a:ln>
          </p:spPr>
          <p:txBody>
            <a:bodyPr wrap="none" rtlCol="0">
              <a:spAutoFit/>
            </a:bodyPr>
            <a:lstStyle/>
            <a:p>
              <a:pPr algn="ctr"/>
              <a:r>
                <a:rPr lang="en-US" sz="1050" dirty="0"/>
                <a:t>Container </a:t>
              </a:r>
            </a:p>
            <a:p>
              <a:pPr algn="ctr"/>
              <a:r>
                <a:rPr lang="en-US" sz="1050" dirty="0"/>
                <a:t>Floor</a:t>
              </a:r>
            </a:p>
          </p:txBody>
        </p:sp>
        <p:sp>
          <p:nvSpPr>
            <p:cNvPr id="8" name="TextBox 7">
              <a:extLst>
                <a:ext uri="{FF2B5EF4-FFF2-40B4-BE49-F238E27FC236}">
                  <a16:creationId xmlns:a16="http://schemas.microsoft.com/office/drawing/2014/main" id="{82FAB715-3078-4676-837D-F3CD3D8FBEF5}"/>
                </a:ext>
              </a:extLst>
            </p:cNvPr>
            <p:cNvSpPr txBox="1"/>
            <p:nvPr/>
          </p:nvSpPr>
          <p:spPr>
            <a:xfrm>
              <a:off x="7432596" y="5277533"/>
              <a:ext cx="1569312" cy="761636"/>
            </a:xfrm>
            <a:prstGeom prst="rect">
              <a:avLst/>
            </a:prstGeom>
            <a:noFill/>
            <a:ln w="19050">
              <a:solidFill>
                <a:schemeClr val="tx1"/>
              </a:solidFill>
            </a:ln>
          </p:spPr>
          <p:txBody>
            <a:bodyPr wrap="none" rtlCol="0">
              <a:spAutoFit/>
            </a:bodyPr>
            <a:lstStyle/>
            <a:p>
              <a:pPr algn="ctr"/>
              <a:r>
                <a:rPr lang="en-US" sz="1050" dirty="0"/>
                <a:t>Vibration </a:t>
              </a:r>
            </a:p>
            <a:p>
              <a:pPr algn="ctr"/>
              <a:r>
                <a:rPr lang="en-US" sz="1050" dirty="0"/>
                <a:t>Isolation Pad</a:t>
              </a:r>
            </a:p>
          </p:txBody>
        </p:sp>
        <p:cxnSp>
          <p:nvCxnSpPr>
            <p:cNvPr id="9" name="Straight Arrow Connector 8">
              <a:extLst>
                <a:ext uri="{FF2B5EF4-FFF2-40B4-BE49-F238E27FC236}">
                  <a16:creationId xmlns:a16="http://schemas.microsoft.com/office/drawing/2014/main" id="{CE3C6ACD-1919-4426-91C1-FE47B07D785C}"/>
                </a:ext>
              </a:extLst>
            </p:cNvPr>
            <p:cNvCxnSpPr>
              <a:cxnSpLocks/>
              <a:stCxn id="6" idx="3"/>
            </p:cNvCxnSpPr>
            <p:nvPr/>
          </p:nvCxnSpPr>
          <p:spPr>
            <a:xfrm>
              <a:off x="5478916" y="2245291"/>
              <a:ext cx="474209" cy="2312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538DB93-69E4-43F4-9861-B406C79A51FD}"/>
                </a:ext>
              </a:extLst>
            </p:cNvPr>
            <p:cNvCxnSpPr>
              <a:cxnSpLocks/>
              <a:stCxn id="7" idx="3"/>
            </p:cNvCxnSpPr>
            <p:nvPr/>
          </p:nvCxnSpPr>
          <p:spPr>
            <a:xfrm flipV="1">
              <a:off x="4315517" y="5658352"/>
              <a:ext cx="713684" cy="58186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8AAFFC3-6EFE-4540-BB3A-B33801ECC5A5}"/>
                </a:ext>
              </a:extLst>
            </p:cNvPr>
            <p:cNvCxnSpPr>
              <a:cxnSpLocks/>
              <a:stCxn id="8" idx="1"/>
            </p:cNvCxnSpPr>
            <p:nvPr/>
          </p:nvCxnSpPr>
          <p:spPr>
            <a:xfrm flipH="1" flipV="1">
              <a:off x="6513775" y="5024735"/>
              <a:ext cx="918821" cy="63361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3A6FF105-03F7-4649-8941-95F2AE1F35D8}"/>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3209" b="98930" l="2183" r="98626"/>
                    </a14:imgEffect>
                  </a14:imgLayer>
                </a14:imgProps>
              </a:ext>
              <a:ext uri="{28A0092B-C50C-407E-A947-70E740481C1C}">
                <a14:useLocalDpi xmlns:a14="http://schemas.microsoft.com/office/drawing/2010/main" val="0"/>
              </a:ext>
            </a:extLst>
          </a:blip>
          <a:srcRect/>
          <a:stretch>
            <a:fillRect/>
          </a:stretch>
        </p:blipFill>
        <p:spPr bwMode="auto">
          <a:xfrm>
            <a:off x="6179188" y="3446448"/>
            <a:ext cx="2390677" cy="144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4">
            <a:extLst>
              <a:ext uri="{FF2B5EF4-FFF2-40B4-BE49-F238E27FC236}">
                <a16:creationId xmlns:a16="http://schemas.microsoft.com/office/drawing/2014/main" id="{2CE380DF-EAFA-4CD6-B8BD-5796ACFB336D}"/>
              </a:ext>
            </a:extLst>
          </p:cNvPr>
          <p:cNvSpPr txBox="1"/>
          <p:nvPr/>
        </p:nvSpPr>
        <p:spPr>
          <a:xfrm>
            <a:off x="7708413" y="3341908"/>
            <a:ext cx="1236072" cy="400110"/>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1000" b="1" dirty="0">
                <a:latin typeface="+mn-lt"/>
              </a:rPr>
              <a:t>Camera Mass Simulator (3825 kg)</a:t>
            </a:r>
          </a:p>
        </p:txBody>
      </p:sp>
    </p:spTree>
    <p:extLst>
      <p:ext uri="{BB962C8B-B14F-4D97-AF65-F5344CB8AC3E}">
        <p14:creationId xmlns:p14="http://schemas.microsoft.com/office/powerpoint/2010/main" val="1503399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96E1A74-B21F-43D0-BD6E-9A611834C410}"/>
              </a:ext>
            </a:extLst>
          </p:cNvPr>
          <p:cNvSpPr>
            <a:spLocks noGrp="1"/>
          </p:cNvSpPr>
          <p:nvPr>
            <p:ph type="title"/>
          </p:nvPr>
        </p:nvSpPr>
        <p:spPr/>
        <p:txBody>
          <a:bodyPr/>
          <a:lstStyle/>
          <a:p>
            <a:r>
              <a:rPr lang="en-US" dirty="0" err="1"/>
              <a:t>ComCam</a:t>
            </a:r>
            <a:r>
              <a:rPr lang="en-US" dirty="0"/>
              <a:t> Support Status</a:t>
            </a:r>
          </a:p>
        </p:txBody>
      </p:sp>
      <p:sp>
        <p:nvSpPr>
          <p:cNvPr id="5" name="Text Placeholder 3">
            <a:extLst>
              <a:ext uri="{FF2B5EF4-FFF2-40B4-BE49-F238E27FC236}">
                <a16:creationId xmlns:a16="http://schemas.microsoft.com/office/drawing/2014/main" id="{B896DA43-3A42-447A-A16B-7E38D9EB5865}"/>
              </a:ext>
            </a:extLst>
          </p:cNvPr>
          <p:cNvSpPr>
            <a:spLocks noGrp="1"/>
          </p:cNvSpPr>
          <p:nvPr>
            <p:ph type="body" idx="1"/>
          </p:nvPr>
        </p:nvSpPr>
        <p:spPr>
          <a:xfrm>
            <a:off x="304800" y="742950"/>
            <a:ext cx="4495800" cy="3982640"/>
          </a:xfrm>
        </p:spPr>
        <p:txBody>
          <a:bodyPr/>
          <a:lstStyle/>
          <a:p>
            <a:pPr marL="257175" indent="-257175">
              <a:buFont typeface="Arial" panose="020B0604020202020204" pitchFamily="34" charset="0"/>
              <a:buChar char="•"/>
            </a:pPr>
            <a:r>
              <a:rPr lang="en-US" sz="1600" dirty="0"/>
              <a:t>Recent accomplishments</a:t>
            </a:r>
          </a:p>
          <a:p>
            <a:pPr marL="657225" lvl="1" indent="-257175">
              <a:buFont typeface="Arial" panose="020B0604020202020204" pitchFamily="34" charset="0"/>
              <a:buChar char="•"/>
            </a:pPr>
            <a:r>
              <a:rPr lang="en-US" sz="1400" dirty="0" err="1"/>
              <a:t>ComCam</a:t>
            </a:r>
            <a:r>
              <a:rPr lang="en-US" sz="1400" dirty="0"/>
              <a:t> Packed and Shipped in June 2019</a:t>
            </a:r>
          </a:p>
          <a:p>
            <a:pPr marL="657225" lvl="1" indent="-257175">
              <a:buFont typeface="Arial" panose="020B0604020202020204" pitchFamily="34" charset="0"/>
              <a:buChar char="•"/>
            </a:pPr>
            <a:r>
              <a:rPr lang="en-US" sz="1400" dirty="0"/>
              <a:t>Support of </a:t>
            </a:r>
            <a:r>
              <a:rPr lang="en-US" sz="1400" dirty="0" err="1"/>
              <a:t>ComCam</a:t>
            </a:r>
            <a:r>
              <a:rPr lang="en-US" sz="1400" dirty="0"/>
              <a:t> Dewar Integration in Tucson in July 2019</a:t>
            </a:r>
          </a:p>
          <a:p>
            <a:pPr marL="657225" lvl="1" indent="-257175">
              <a:buFont typeface="Arial" panose="020B0604020202020204" pitchFamily="34" charset="0"/>
              <a:buChar char="•"/>
            </a:pPr>
            <a:r>
              <a:rPr lang="en-US" sz="1400" dirty="0" err="1"/>
              <a:t>ComCam</a:t>
            </a:r>
            <a:r>
              <a:rPr lang="en-US" sz="1400" dirty="0"/>
              <a:t> </a:t>
            </a:r>
            <a:r>
              <a:rPr lang="en-US" sz="1400" dirty="0" err="1"/>
              <a:t>QuadBox</a:t>
            </a:r>
            <a:r>
              <a:rPr lang="en-US" sz="1400" dirty="0"/>
              <a:t> support for shutter started</a:t>
            </a:r>
          </a:p>
          <a:p>
            <a:pPr marL="257175" indent="-257175">
              <a:buFont typeface="Arial" panose="020B0604020202020204" pitchFamily="34" charset="0"/>
              <a:buChar char="•"/>
            </a:pPr>
            <a:r>
              <a:rPr lang="en-US" sz="1600" dirty="0"/>
              <a:t>Upcoming work</a:t>
            </a:r>
          </a:p>
          <a:p>
            <a:pPr marL="657225" lvl="1" indent="-257175">
              <a:buFont typeface="Arial" panose="020B0604020202020204" pitchFamily="34" charset="0"/>
              <a:buChar char="•"/>
            </a:pPr>
            <a:r>
              <a:rPr lang="en-US" sz="1400" dirty="0"/>
              <a:t>Complete the quad box verification with all support equipment</a:t>
            </a:r>
          </a:p>
          <a:p>
            <a:pPr marL="657225" lvl="1" indent="-257175">
              <a:buFont typeface="Arial" panose="020B0604020202020204" pitchFamily="34" charset="0"/>
              <a:buChar char="•"/>
            </a:pPr>
            <a:r>
              <a:rPr lang="en-US" sz="1400" dirty="0"/>
              <a:t>Complete integration of </a:t>
            </a:r>
            <a:r>
              <a:rPr lang="en-US" sz="1400" dirty="0" err="1"/>
              <a:t>ComCam</a:t>
            </a:r>
            <a:r>
              <a:rPr lang="en-US" sz="1400" dirty="0"/>
              <a:t> in Tucson for shipment to Chile Q2 FY20</a:t>
            </a:r>
          </a:p>
          <a:p>
            <a:pPr marL="257175" indent="-257175">
              <a:buFont typeface="Arial" panose="020B0604020202020204" pitchFamily="34" charset="0"/>
              <a:buChar char="•"/>
            </a:pPr>
            <a:r>
              <a:rPr lang="en-US" sz="1600" dirty="0"/>
              <a:t>Remaining Issues</a:t>
            </a:r>
          </a:p>
          <a:p>
            <a:pPr marL="657225" lvl="1" indent="-257175">
              <a:buFont typeface="Arial" panose="020B0604020202020204" pitchFamily="34" charset="0"/>
              <a:buChar char="•"/>
            </a:pPr>
            <a:r>
              <a:rPr lang="en-US" sz="1400" dirty="0"/>
              <a:t>Quad Box scope was under estimated at time of the commissioning baseline due to limited maturity of the </a:t>
            </a:r>
            <a:r>
              <a:rPr lang="en-US" sz="1400" dirty="0" err="1"/>
              <a:t>ComCam</a:t>
            </a:r>
            <a:r>
              <a:rPr lang="en-US" sz="1400" dirty="0"/>
              <a:t>/Pathfinder assembly. Commissioning team is looking at ways to efficiently complete this scope of work</a:t>
            </a:r>
          </a:p>
        </p:txBody>
      </p:sp>
      <p:pic>
        <p:nvPicPr>
          <p:cNvPr id="1026" name="Picture 2" descr="https://lh5.googleusercontent.com/Gv7ObORNLdx9o01CWwX5zDLhPlLXN38naYsBwlAcl2bYrx8BC95vClI43ZsJWiwcrmWD1IKdIFRY7m83Rx30OJfJkhvuXyZoKxdk1S6i6ZDNPQj8lK-rBP5xkqrkpQGyaqBQ">
            <a:extLst>
              <a:ext uri="{FF2B5EF4-FFF2-40B4-BE49-F238E27FC236}">
                <a16:creationId xmlns:a16="http://schemas.microsoft.com/office/drawing/2014/main" id="{200C719C-3E6B-4216-97DB-E25CD0DAB7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666750"/>
            <a:ext cx="2209800" cy="2213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2B7A523-6C8C-4295-9153-9AE128D0BC0D}"/>
              </a:ext>
            </a:extLst>
          </p:cNvPr>
          <p:cNvPicPr>
            <a:picLocks noChangeAspect="1"/>
          </p:cNvPicPr>
          <p:nvPr/>
        </p:nvPicPr>
        <p:blipFill>
          <a:blip r:embed="rId3"/>
          <a:stretch>
            <a:fillRect/>
          </a:stretch>
        </p:blipFill>
        <p:spPr>
          <a:xfrm>
            <a:off x="6934200" y="1352549"/>
            <a:ext cx="1905000" cy="200867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9E4F8DA8-7C4B-4243-9F9B-441EBF7447AD}"/>
              </a:ext>
            </a:extLst>
          </p:cNvPr>
          <p:cNvSpPr txBox="1"/>
          <p:nvPr/>
        </p:nvSpPr>
        <p:spPr>
          <a:xfrm>
            <a:off x="6877050" y="3053445"/>
            <a:ext cx="2266950" cy="307777"/>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err="1"/>
              <a:t>ComCam</a:t>
            </a:r>
            <a:r>
              <a:rPr lang="en-US" dirty="0"/>
              <a:t> packed at SLAC</a:t>
            </a:r>
          </a:p>
        </p:txBody>
      </p:sp>
      <p:sp>
        <p:nvSpPr>
          <p:cNvPr id="8" name="TextBox 7">
            <a:extLst>
              <a:ext uri="{FF2B5EF4-FFF2-40B4-BE49-F238E27FC236}">
                <a16:creationId xmlns:a16="http://schemas.microsoft.com/office/drawing/2014/main" id="{8F451771-551A-4700-9117-3D7A5AA44F5D}"/>
              </a:ext>
            </a:extLst>
          </p:cNvPr>
          <p:cNvSpPr txBox="1"/>
          <p:nvPr/>
        </p:nvSpPr>
        <p:spPr>
          <a:xfrm>
            <a:off x="4953000" y="589061"/>
            <a:ext cx="2362200" cy="307777"/>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Pathfinder Quad Box at SLAC</a:t>
            </a:r>
          </a:p>
        </p:txBody>
      </p:sp>
      <p:pic>
        <p:nvPicPr>
          <p:cNvPr id="6" name="Picture 5">
            <a:extLst>
              <a:ext uri="{FF2B5EF4-FFF2-40B4-BE49-F238E27FC236}">
                <a16:creationId xmlns:a16="http://schemas.microsoft.com/office/drawing/2014/main" id="{545541EA-4C92-4A57-B6CF-6AD6DDFCBF81}"/>
              </a:ext>
            </a:extLst>
          </p:cNvPr>
          <p:cNvPicPr>
            <a:picLocks noChangeAspect="1"/>
          </p:cNvPicPr>
          <p:nvPr/>
        </p:nvPicPr>
        <p:blipFill>
          <a:blip r:embed="rId4"/>
          <a:stretch>
            <a:fillRect/>
          </a:stretch>
        </p:blipFill>
        <p:spPr>
          <a:xfrm>
            <a:off x="4892386" y="2495550"/>
            <a:ext cx="1887366" cy="219075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24447A20-7CB3-41EC-B8A1-97F413D0B3BB}"/>
              </a:ext>
            </a:extLst>
          </p:cNvPr>
          <p:cNvSpPr txBox="1"/>
          <p:nvPr/>
        </p:nvSpPr>
        <p:spPr>
          <a:xfrm>
            <a:off x="4835236" y="4202370"/>
            <a:ext cx="1944516" cy="523220"/>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err="1"/>
              <a:t>ComCam</a:t>
            </a:r>
            <a:r>
              <a:rPr lang="en-US" dirty="0"/>
              <a:t> integration started in Tucson</a:t>
            </a:r>
          </a:p>
        </p:txBody>
      </p:sp>
    </p:spTree>
    <p:extLst>
      <p:ext uri="{BB962C8B-B14F-4D97-AF65-F5344CB8AC3E}">
        <p14:creationId xmlns:p14="http://schemas.microsoft.com/office/powerpoint/2010/main" val="364069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1261B4-CB30-4AD9-A5E5-52C24081715C}"/>
              </a:ext>
            </a:extLst>
          </p:cNvPr>
          <p:cNvSpPr>
            <a:spLocks noGrp="1"/>
          </p:cNvSpPr>
          <p:nvPr>
            <p:ph type="title"/>
          </p:nvPr>
        </p:nvSpPr>
        <p:spPr/>
        <p:txBody>
          <a:bodyPr/>
          <a:lstStyle/>
          <a:p>
            <a:r>
              <a:rPr lang="en-US" dirty="0"/>
              <a:t>Refrigeration Pathfinder status</a:t>
            </a:r>
          </a:p>
        </p:txBody>
      </p:sp>
      <p:sp>
        <p:nvSpPr>
          <p:cNvPr id="4" name="Text Placeholder 3">
            <a:extLst>
              <a:ext uri="{FF2B5EF4-FFF2-40B4-BE49-F238E27FC236}">
                <a16:creationId xmlns:a16="http://schemas.microsoft.com/office/drawing/2014/main" id="{D7D35036-3802-4CEF-B4AB-AD832AE0750D}"/>
              </a:ext>
            </a:extLst>
          </p:cNvPr>
          <p:cNvSpPr>
            <a:spLocks noGrp="1"/>
          </p:cNvSpPr>
          <p:nvPr>
            <p:ph type="body" idx="1"/>
          </p:nvPr>
        </p:nvSpPr>
        <p:spPr>
          <a:xfrm>
            <a:off x="304800" y="742950"/>
            <a:ext cx="4495800" cy="3982640"/>
          </a:xfrm>
        </p:spPr>
        <p:txBody>
          <a:bodyPr/>
          <a:lstStyle/>
          <a:p>
            <a:pPr marL="257175" indent="-257175">
              <a:buFont typeface="Arial" panose="020B0604020202020204" pitchFamily="34" charset="0"/>
              <a:buChar char="•"/>
            </a:pPr>
            <a:r>
              <a:rPr lang="en-US" sz="1600" dirty="0"/>
              <a:t>Recent accomplishments</a:t>
            </a:r>
          </a:p>
          <a:p>
            <a:pPr marL="657225" lvl="1" indent="-257175">
              <a:buFont typeface="Arial" panose="020B0604020202020204" pitchFamily="34" charset="0"/>
              <a:buChar char="•"/>
            </a:pPr>
            <a:r>
              <a:rPr lang="en-US" sz="1400" dirty="0"/>
              <a:t>Heat Exchanger vacuum vessel received in June 2019</a:t>
            </a:r>
          </a:p>
          <a:p>
            <a:pPr marL="657225" lvl="1" indent="-257175">
              <a:buFont typeface="Arial" panose="020B0604020202020204" pitchFamily="34" charset="0"/>
              <a:buChar char="•"/>
            </a:pPr>
            <a:r>
              <a:rPr lang="en-US" sz="1400" dirty="0"/>
              <a:t>Heat loads completed in May 2019</a:t>
            </a:r>
          </a:p>
          <a:p>
            <a:pPr marL="657225" lvl="1" indent="-257175">
              <a:buFont typeface="Arial" panose="020B0604020202020204" pitchFamily="34" charset="0"/>
              <a:buChar char="•"/>
            </a:pPr>
            <a:r>
              <a:rPr lang="en-US" sz="1400" dirty="0"/>
              <a:t>Heat exchanger received from Eden Cryogenics and Cleaned</a:t>
            </a:r>
          </a:p>
          <a:p>
            <a:pPr marL="657225" lvl="1" indent="-257175">
              <a:buFont typeface="Arial" panose="020B0604020202020204" pitchFamily="34" charset="0"/>
              <a:buChar char="•"/>
            </a:pPr>
            <a:r>
              <a:rPr lang="en-US" sz="1400" dirty="0"/>
              <a:t>Assembly under way</a:t>
            </a:r>
          </a:p>
          <a:p>
            <a:pPr marL="257175" indent="-257175">
              <a:buFont typeface="Arial" panose="020B0604020202020204" pitchFamily="34" charset="0"/>
              <a:buChar char="•"/>
            </a:pPr>
            <a:r>
              <a:rPr lang="en-US" sz="1600" dirty="0"/>
              <a:t>Upcoming work</a:t>
            </a:r>
          </a:p>
          <a:p>
            <a:pPr marL="657225" lvl="1" indent="-257175">
              <a:buFont typeface="Arial" panose="020B0604020202020204" pitchFamily="34" charset="0"/>
              <a:buChar char="•"/>
            </a:pPr>
            <a:r>
              <a:rPr lang="en-US" sz="1400" dirty="0"/>
              <a:t>Complete assembly and pressure/flow test of the heat exchanger</a:t>
            </a:r>
          </a:p>
          <a:p>
            <a:pPr marL="257175" indent="-257175">
              <a:buFont typeface="Arial" panose="020B0604020202020204" pitchFamily="34" charset="0"/>
              <a:buChar char="•"/>
            </a:pPr>
            <a:r>
              <a:rPr lang="en-US" sz="1600" dirty="0"/>
              <a:t>Remaining Issues</a:t>
            </a:r>
          </a:p>
          <a:p>
            <a:pPr marL="657225" lvl="1" indent="-257175">
              <a:buFont typeface="Arial" panose="020B0604020202020204" pitchFamily="34" charset="0"/>
              <a:buChar char="•"/>
            </a:pPr>
            <a:r>
              <a:rPr lang="en-US" sz="1400" dirty="0"/>
              <a:t>Assembly of the heat exchanger is requiring more manpower than initially planned (baseline was set prior to completion of the MIE similar heat exchanger, which has also taken more resources than planned)</a:t>
            </a:r>
          </a:p>
        </p:txBody>
      </p:sp>
      <p:pic>
        <p:nvPicPr>
          <p:cNvPr id="5" name="Picture 4">
            <a:extLst>
              <a:ext uri="{FF2B5EF4-FFF2-40B4-BE49-F238E27FC236}">
                <a16:creationId xmlns:a16="http://schemas.microsoft.com/office/drawing/2014/main" id="{FDDEF3D9-91D7-4EE4-AD9B-6D28E6AE1109}"/>
              </a:ext>
            </a:extLst>
          </p:cNvPr>
          <p:cNvPicPr>
            <a:picLocks noChangeAspect="1"/>
          </p:cNvPicPr>
          <p:nvPr/>
        </p:nvPicPr>
        <p:blipFill rotWithShape="1">
          <a:blip r:embed="rId2"/>
          <a:srcRect t="15539"/>
          <a:stretch/>
        </p:blipFill>
        <p:spPr>
          <a:xfrm>
            <a:off x="5020465" y="737755"/>
            <a:ext cx="3964969" cy="2485159"/>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65DB75BE-AC07-4346-9AA1-DF68CDF07C06}"/>
              </a:ext>
            </a:extLst>
          </p:cNvPr>
          <p:cNvSpPr txBox="1"/>
          <p:nvPr/>
        </p:nvSpPr>
        <p:spPr>
          <a:xfrm>
            <a:off x="5029200" y="742950"/>
            <a:ext cx="3429000" cy="523220"/>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Pathfinder Cold Heat Exchanger welding and braze complete</a:t>
            </a:r>
          </a:p>
        </p:txBody>
      </p:sp>
      <p:pic>
        <p:nvPicPr>
          <p:cNvPr id="7" name="Picture 6">
            <a:extLst>
              <a:ext uri="{FF2B5EF4-FFF2-40B4-BE49-F238E27FC236}">
                <a16:creationId xmlns:a16="http://schemas.microsoft.com/office/drawing/2014/main" id="{1A88650A-09B1-4CFA-8591-B2CB88076E58}"/>
              </a:ext>
            </a:extLst>
          </p:cNvPr>
          <p:cNvPicPr/>
          <p:nvPr/>
        </p:nvPicPr>
        <p:blipFill>
          <a:blip r:embed="rId3">
            <a:extLst>
              <a:ext uri="{28A0092B-C50C-407E-A947-70E740481C1C}">
                <a14:useLocalDpi xmlns:a14="http://schemas.microsoft.com/office/drawing/2010/main" val="0"/>
              </a:ext>
            </a:extLst>
          </a:blip>
          <a:stretch>
            <a:fillRect/>
          </a:stretch>
        </p:blipFill>
        <p:spPr>
          <a:xfrm>
            <a:off x="5486400" y="2724150"/>
            <a:ext cx="1676400" cy="200144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A7ED9157-3798-43AC-9BCA-15EBF1C37729}"/>
              </a:ext>
            </a:extLst>
          </p:cNvPr>
          <p:cNvSpPr txBox="1"/>
          <p:nvPr/>
        </p:nvSpPr>
        <p:spPr>
          <a:xfrm>
            <a:off x="5458691" y="4202370"/>
            <a:ext cx="1489364" cy="523220"/>
          </a:xfrm>
          <a:prstGeom prst="rect">
            <a:avLst/>
          </a:prstGeom>
          <a:noFill/>
        </p:spPr>
        <p:txBody>
          <a:bodyPr wrap="square" rtlCol="0">
            <a:spAutoFit/>
          </a:bodyPr>
          <a:lstStyle>
            <a:defPPr>
              <a:defRPr lang="en-US"/>
            </a:defPPr>
            <a:lvl1pPr>
              <a:defRPr sz="1400" b="1">
                <a:ln w="3175">
                  <a:solidFill>
                    <a:schemeClr val="bg1"/>
                  </a:solidFill>
                </a:ln>
              </a:defRPr>
            </a:lvl1pPr>
          </a:lstStyle>
          <a:p>
            <a:r>
              <a:rPr lang="en-US" dirty="0"/>
              <a:t>Pathfinder vacuum vessel</a:t>
            </a:r>
          </a:p>
        </p:txBody>
      </p:sp>
    </p:spTree>
    <p:extLst>
      <p:ext uri="{BB962C8B-B14F-4D97-AF65-F5344CB8AC3E}">
        <p14:creationId xmlns:p14="http://schemas.microsoft.com/office/powerpoint/2010/main" val="3134738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Risk and Hazard management</a:t>
            </a:r>
          </a:p>
        </p:txBody>
      </p:sp>
    </p:spTree>
    <p:extLst>
      <p:ext uri="{BB962C8B-B14F-4D97-AF65-F5344CB8AC3E}">
        <p14:creationId xmlns:p14="http://schemas.microsoft.com/office/powerpoint/2010/main" val="737706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ADFE7E-3C0F-4C62-B1FC-2E48C81F67C2}"/>
              </a:ext>
            </a:extLst>
          </p:cNvPr>
          <p:cNvSpPr>
            <a:spLocks noGrp="1"/>
          </p:cNvSpPr>
          <p:nvPr>
            <p:ph type="body" idx="1"/>
          </p:nvPr>
        </p:nvSpPr>
        <p:spPr>
          <a:xfrm>
            <a:off x="304800" y="819149"/>
            <a:ext cx="8305800" cy="3835957"/>
          </a:xfrm>
        </p:spPr>
        <p:txBody>
          <a:bodyPr/>
          <a:lstStyle/>
          <a:p>
            <a:r>
              <a:rPr lang="en-US" sz="1600" dirty="0"/>
              <a:t>All commissioning risks are managed in an integrated manner using the project wide JIRA tool.</a:t>
            </a:r>
          </a:p>
          <a:p>
            <a:r>
              <a:rPr lang="en-US" sz="1600" dirty="0"/>
              <a:t>DOE commissioning risks are reviewed monthly jointly at the LSST project wide risk review boards</a:t>
            </a:r>
          </a:p>
          <a:p>
            <a:r>
              <a:rPr lang="en-US" sz="1600" dirty="0"/>
              <a:t>Risk exposure assessment for the DOE part only is done using a probability weighted approach</a:t>
            </a:r>
          </a:p>
          <a:p>
            <a:r>
              <a:rPr lang="en-US" sz="1600" dirty="0"/>
              <a:t>Risk transfer from MIE to commissioning are review monthly during the MIE risk review board</a:t>
            </a:r>
          </a:p>
        </p:txBody>
      </p:sp>
      <p:sp>
        <p:nvSpPr>
          <p:cNvPr id="4" name="Title 3"/>
          <p:cNvSpPr>
            <a:spLocks noGrp="1"/>
          </p:cNvSpPr>
          <p:nvPr>
            <p:ph type="title"/>
          </p:nvPr>
        </p:nvSpPr>
        <p:spPr/>
        <p:txBody>
          <a:bodyPr/>
          <a:lstStyle/>
          <a:p>
            <a:r>
              <a:rPr lang="en-US" dirty="0"/>
              <a:t>Risk Management Process</a:t>
            </a:r>
          </a:p>
        </p:txBody>
      </p:sp>
      <p:pic>
        <p:nvPicPr>
          <p:cNvPr id="3" name="Picture 2">
            <a:extLst>
              <a:ext uri="{FF2B5EF4-FFF2-40B4-BE49-F238E27FC236}">
                <a16:creationId xmlns:a16="http://schemas.microsoft.com/office/drawing/2014/main" id="{C1AB5A90-46C4-4613-B07B-EF8D0905B9DC}"/>
              </a:ext>
            </a:extLst>
          </p:cNvPr>
          <p:cNvPicPr>
            <a:picLocks noChangeAspect="1"/>
          </p:cNvPicPr>
          <p:nvPr/>
        </p:nvPicPr>
        <p:blipFill>
          <a:blip r:embed="rId2"/>
          <a:stretch>
            <a:fillRect/>
          </a:stretch>
        </p:blipFill>
        <p:spPr>
          <a:xfrm>
            <a:off x="2472016" y="2495551"/>
            <a:ext cx="4604700" cy="22300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691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087A8-043D-4FEF-A275-31E3D60878D4}"/>
              </a:ext>
            </a:extLst>
          </p:cNvPr>
          <p:cNvSpPr>
            <a:spLocks noGrp="1"/>
          </p:cNvSpPr>
          <p:nvPr>
            <p:ph type="title"/>
          </p:nvPr>
        </p:nvSpPr>
        <p:spPr/>
        <p:txBody>
          <a:bodyPr/>
          <a:lstStyle/>
          <a:p>
            <a:r>
              <a:rPr lang="en-US" dirty="0"/>
              <a:t>DOE Commissioning top 10 risks</a:t>
            </a:r>
          </a:p>
        </p:txBody>
      </p:sp>
      <p:graphicFrame>
        <p:nvGraphicFramePr>
          <p:cNvPr id="5" name="Table 4">
            <a:extLst>
              <a:ext uri="{FF2B5EF4-FFF2-40B4-BE49-F238E27FC236}">
                <a16:creationId xmlns:a16="http://schemas.microsoft.com/office/drawing/2014/main" id="{9A647667-7D7B-421D-BC90-4F32E356812E}"/>
              </a:ext>
            </a:extLst>
          </p:cNvPr>
          <p:cNvGraphicFramePr>
            <a:graphicFrameLocks noGrp="1"/>
          </p:cNvGraphicFramePr>
          <p:nvPr>
            <p:extLst>
              <p:ext uri="{D42A27DB-BD31-4B8C-83A1-F6EECF244321}">
                <p14:modId xmlns:p14="http://schemas.microsoft.com/office/powerpoint/2010/main" val="2188983524"/>
              </p:ext>
            </p:extLst>
          </p:nvPr>
        </p:nvGraphicFramePr>
        <p:xfrm>
          <a:off x="228600" y="895350"/>
          <a:ext cx="8801101" cy="3463290"/>
        </p:xfrm>
        <a:graphic>
          <a:graphicData uri="http://schemas.openxmlformats.org/drawingml/2006/table">
            <a:tbl>
              <a:tblPr/>
              <a:tblGrid>
                <a:gridCol w="2108375">
                  <a:extLst>
                    <a:ext uri="{9D8B030D-6E8A-4147-A177-3AD203B41FA5}">
                      <a16:colId xmlns:a16="http://schemas.microsoft.com/office/drawing/2014/main" val="1780325496"/>
                    </a:ext>
                  </a:extLst>
                </a:gridCol>
                <a:gridCol w="4892495">
                  <a:extLst>
                    <a:ext uri="{9D8B030D-6E8A-4147-A177-3AD203B41FA5}">
                      <a16:colId xmlns:a16="http://schemas.microsoft.com/office/drawing/2014/main" val="3858037739"/>
                    </a:ext>
                  </a:extLst>
                </a:gridCol>
                <a:gridCol w="600077">
                  <a:extLst>
                    <a:ext uri="{9D8B030D-6E8A-4147-A177-3AD203B41FA5}">
                      <a16:colId xmlns:a16="http://schemas.microsoft.com/office/drawing/2014/main" val="4071350579"/>
                    </a:ext>
                  </a:extLst>
                </a:gridCol>
                <a:gridCol w="600077">
                  <a:extLst>
                    <a:ext uri="{9D8B030D-6E8A-4147-A177-3AD203B41FA5}">
                      <a16:colId xmlns:a16="http://schemas.microsoft.com/office/drawing/2014/main" val="3141562546"/>
                    </a:ext>
                  </a:extLst>
                </a:gridCol>
                <a:gridCol w="600077">
                  <a:extLst>
                    <a:ext uri="{9D8B030D-6E8A-4147-A177-3AD203B41FA5}">
                      <a16:colId xmlns:a16="http://schemas.microsoft.com/office/drawing/2014/main" val="165820948"/>
                    </a:ext>
                  </a:extLst>
                </a:gridCol>
              </a:tblGrid>
              <a:tr h="251852">
                <a:tc>
                  <a:txBody>
                    <a:bodyPr/>
                    <a:lstStyle/>
                    <a:p>
                      <a:pPr algn="ctr" fontAlgn="ctr"/>
                      <a:r>
                        <a:rPr lang="en-US" sz="900" b="1" i="0" u="none" strike="noStrike" dirty="0">
                          <a:solidFill>
                            <a:srgbClr val="000000"/>
                          </a:solidFill>
                          <a:effectLst/>
                          <a:latin typeface="Arial" panose="020B0604020202020204" pitchFamily="34" charset="0"/>
                        </a:rPr>
                        <a:t>Risk 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900" b="1" i="0" u="none" strike="noStrike" dirty="0">
                          <a:effectLst/>
                          <a:latin typeface="Arial" panose="020B0604020202020204" pitchFamily="34" charset="0"/>
                        </a:rPr>
                        <a:t>Risk Description (if/then)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ctr"/>
                      <a:r>
                        <a:rPr lang="en-US" sz="700" b="1" i="0" u="none" strike="noStrike" dirty="0">
                          <a:effectLst/>
                          <a:latin typeface="Arial" panose="020B0604020202020204" pitchFamily="34" charset="0"/>
                        </a:rPr>
                        <a:t>Probability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Risk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tc>
                  <a:txBody>
                    <a:bodyPr/>
                    <a:lstStyle/>
                    <a:p>
                      <a:pPr algn="ctr" fontAlgn="ctr"/>
                      <a:r>
                        <a:rPr lang="en-US" sz="700" b="1" i="0" u="none" strike="noStrike" dirty="0">
                          <a:effectLst/>
                          <a:latin typeface="Arial" panose="020B0604020202020204" pitchFamily="34" charset="0"/>
                        </a:rPr>
                        <a:t>Probability Weighted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1A0C7"/>
                    </a:solidFill>
                  </a:tcPr>
                </a:tc>
                <a:extLst>
                  <a:ext uri="{0D108BD9-81ED-4DB2-BD59-A6C34878D82A}">
                    <a16:rowId xmlns:a16="http://schemas.microsoft.com/office/drawing/2014/main" val="2498772497"/>
                  </a:ext>
                </a:extLst>
              </a:tr>
              <a:tr h="268050">
                <a:tc>
                  <a:txBody>
                    <a:bodyPr/>
                    <a:lstStyle/>
                    <a:p>
                      <a:pPr algn="l" fontAlgn="b"/>
                      <a:r>
                        <a:rPr lang="en-US" sz="1000" b="0" i="0" u="none" strike="noStrike" dirty="0">
                          <a:solidFill>
                            <a:srgbClr val="000000"/>
                          </a:solidFill>
                          <a:effectLst/>
                          <a:latin typeface="Calibri" panose="020F0502020204030204" pitchFamily="34" charset="0"/>
                        </a:rPr>
                        <a:t>Contributed Labor - See CAM-CCS-026 for 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research funded individuals do not fill expected roles THEN new hires may be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381.1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5872475"/>
                  </a:ext>
                </a:extLst>
              </a:tr>
              <a:tr h="268050">
                <a:tc>
                  <a:txBody>
                    <a:bodyPr/>
                    <a:lstStyle/>
                    <a:p>
                      <a:pPr algn="l" fontAlgn="b"/>
                      <a:r>
                        <a:rPr lang="en-US" sz="1000" b="0" i="0" u="none" strike="noStrike">
                          <a:solidFill>
                            <a:srgbClr val="000000"/>
                          </a:solidFill>
                          <a:effectLst/>
                          <a:latin typeface="Calibri" panose="020F0502020204030204" pitchFamily="34" charset="0"/>
                        </a:rPr>
                        <a:t>Major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needs to be removed from the telescope and work interior to the cryostat is needed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10%-25%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173.4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56814"/>
                  </a:ext>
                </a:extLst>
              </a:tr>
              <a:tr h="268050">
                <a:tc>
                  <a:txBody>
                    <a:bodyPr/>
                    <a:lstStyle/>
                    <a:p>
                      <a:pPr algn="l" fontAlgn="b"/>
                      <a:r>
                        <a:rPr lang="en-US" sz="1000" b="0" i="0" u="none" strike="noStrike">
                          <a:solidFill>
                            <a:srgbClr val="000000"/>
                          </a:solidFill>
                          <a:effectLst/>
                          <a:latin typeface="Calibri" panose="020F0502020204030204" pitchFamily="34" charset="0"/>
                        </a:rPr>
                        <a:t>ITL Integrated Performance - See CAM-049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CAM-049 risks is not closed THEN commissioning will carry 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314.5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903243"/>
                  </a:ext>
                </a:extLst>
              </a:tr>
              <a:tr h="268050">
                <a:tc>
                  <a:txBody>
                    <a:bodyPr/>
                    <a:lstStyle/>
                    <a:p>
                      <a:pPr algn="l" fontAlgn="b"/>
                      <a:r>
                        <a:rPr lang="en-US" sz="1000" b="0" i="0" u="none" strike="noStrike">
                          <a:solidFill>
                            <a:srgbClr val="000000"/>
                          </a:solidFill>
                          <a:effectLst/>
                          <a:latin typeface="Calibri" panose="020F0502020204030204" pitchFamily="34" charset="0"/>
                        </a:rPr>
                        <a:t>Camera Damage during Shipping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A poorly designed shipping container or poor logistical planning could result in shipping damage.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11054"/>
                  </a:ext>
                </a:extLst>
              </a:tr>
              <a:tr h="268050">
                <a:tc>
                  <a:txBody>
                    <a:bodyPr/>
                    <a:lstStyle/>
                    <a:p>
                      <a:pPr algn="l" fontAlgn="b"/>
                      <a:r>
                        <a:rPr lang="en-US" sz="1000" b="0" i="0" u="none" strike="noStrike">
                          <a:solidFill>
                            <a:srgbClr val="000000"/>
                          </a:solidFill>
                          <a:effectLst/>
                          <a:latin typeface="Calibri" panose="020F0502020204030204" pitchFamily="34" charset="0"/>
                        </a:rPr>
                        <a:t>Accelerated Camera MIE Roll Off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MIE project needs to downsize their FTE count and key persons will be lost THEN DOE commissioning may need to accelerate ramp 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222.37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546902"/>
                  </a:ext>
                </a:extLst>
              </a:tr>
              <a:tr h="268050">
                <a:tc>
                  <a:txBody>
                    <a:bodyPr/>
                    <a:lstStyle/>
                    <a:p>
                      <a:pPr algn="l" fontAlgn="b"/>
                      <a:r>
                        <a:rPr lang="en-US" sz="1000" b="0" i="0" u="none" strike="noStrike">
                          <a:solidFill>
                            <a:srgbClr val="000000"/>
                          </a:solidFill>
                          <a:effectLst/>
                          <a:latin typeface="Calibri" panose="020F0502020204030204" pitchFamily="34" charset="0"/>
                        </a:rPr>
                        <a:t>Minor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camera needs to be removed from the telescope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50%-75%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129.15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281325"/>
                  </a:ext>
                </a:extLst>
              </a:tr>
              <a:tr h="268050">
                <a:tc>
                  <a:txBody>
                    <a:bodyPr/>
                    <a:lstStyle/>
                    <a:p>
                      <a:pPr algn="l" fontAlgn="b"/>
                      <a:r>
                        <a:rPr lang="en-US" sz="1000" b="0" i="0" u="none" strike="noStrike">
                          <a:solidFill>
                            <a:srgbClr val="000000"/>
                          </a:solidFill>
                          <a:effectLst/>
                          <a:latin typeface="Calibri" panose="020F0502020204030204" pitchFamily="34" charset="0"/>
                        </a:rPr>
                        <a:t>Extended On Telescope Camera 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IF the required on-telescope camera maintenance and procedures take longer than planned THEN additional down-time and resources will be needed.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75%-100%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79.2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249624"/>
                  </a:ext>
                </a:extLst>
              </a:tr>
              <a:tr h="268050">
                <a:tc>
                  <a:txBody>
                    <a:bodyPr/>
                    <a:lstStyle/>
                    <a:p>
                      <a:pPr algn="l" fontAlgn="b"/>
                      <a:r>
                        <a:rPr lang="en-US" sz="1000" b="0" i="0" u="none" strike="noStrike">
                          <a:solidFill>
                            <a:srgbClr val="000000"/>
                          </a:solidFill>
                          <a:effectLst/>
                          <a:latin typeface="Calibri" panose="020F0502020204030204" pitchFamily="34" charset="0"/>
                        </a:rPr>
                        <a:t>Moderate Camera Servicing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the camera needs to be removed from the telescope and partially dissassembled to perform servicing THEN schedule contingency will be used.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151.7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4162834"/>
                  </a:ext>
                </a:extLst>
              </a:tr>
              <a:tr h="268050">
                <a:tc>
                  <a:txBody>
                    <a:bodyPr/>
                    <a:lstStyle/>
                    <a:p>
                      <a:pPr algn="l" fontAlgn="b"/>
                      <a:r>
                        <a:rPr lang="en-US" sz="1000" b="0" i="0" u="none" strike="noStrike">
                          <a:solidFill>
                            <a:srgbClr val="000000"/>
                          </a:solidFill>
                          <a:effectLst/>
                          <a:latin typeface="Calibri" panose="020F0502020204030204" pitchFamily="34" charset="0"/>
                        </a:rPr>
                        <a:t>Refrigeration ICD mismatch - See CAM-Cryo-056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late refrigeration system changes occur THEN modification of TMA/Camera interfaces may be needed.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56608"/>
                  </a:ext>
                </a:extLst>
              </a:tr>
              <a:tr h="268050">
                <a:tc>
                  <a:txBody>
                    <a:bodyPr/>
                    <a:lstStyle/>
                    <a:p>
                      <a:pPr algn="l" fontAlgn="b"/>
                      <a:r>
                        <a:rPr lang="en-US" sz="1000" b="0" i="0" u="none" strike="noStrike">
                          <a:solidFill>
                            <a:srgbClr val="000000"/>
                          </a:solidFill>
                          <a:effectLst/>
                          <a:latin typeface="Calibri" panose="020F0502020204030204" pitchFamily="34" charset="0"/>
                        </a:rPr>
                        <a:t>Excessive travel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IF all planned travel requires hotel accomodations THEN  travel budget may be used before completion.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25%-50%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3495154"/>
                  </a:ext>
                </a:extLst>
              </a:tr>
            </a:tbl>
          </a:graphicData>
        </a:graphic>
      </p:graphicFrame>
    </p:spTree>
    <p:extLst>
      <p:ext uri="{BB962C8B-B14F-4D97-AF65-F5344CB8AC3E}">
        <p14:creationId xmlns:p14="http://schemas.microsoft.com/office/powerpoint/2010/main" val="200860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D6B1836-E784-4133-987B-8BA50133FA1E}"/>
              </a:ext>
            </a:extLst>
          </p:cNvPr>
          <p:cNvSpPr>
            <a:spLocks noGrp="1"/>
          </p:cNvSpPr>
          <p:nvPr>
            <p:ph type="body" idx="1"/>
          </p:nvPr>
        </p:nvSpPr>
        <p:spPr>
          <a:xfrm>
            <a:off x="457200" y="895350"/>
            <a:ext cx="8382000" cy="3848100"/>
          </a:xfrm>
        </p:spPr>
        <p:txBody>
          <a:bodyPr/>
          <a:lstStyle/>
          <a:p>
            <a:r>
              <a:rPr lang="en-US" sz="2000" dirty="0"/>
              <a:t>ES&amp;H for commissioning is integrated with the project wide ES&amp;H program.</a:t>
            </a:r>
          </a:p>
          <a:p>
            <a:r>
              <a:rPr lang="en-US" sz="2000" dirty="0"/>
              <a:t>DOE commissioning SLAC activities are integrated with the LSST Camera MIE safety program (clean room tail gates and safety notice to proceed) and SLAC’s institutional safety program</a:t>
            </a:r>
          </a:p>
          <a:p>
            <a:r>
              <a:rPr lang="en-US" sz="2000" dirty="0"/>
              <a:t>DOE personnel specifics for summit work:</a:t>
            </a:r>
          </a:p>
          <a:p>
            <a:pPr lvl="1"/>
            <a:r>
              <a:rPr lang="en-US" sz="2000" dirty="0"/>
              <a:t>Summit work requires attendance at the summit tail gate by the SLAC LSST safety coordinator and DOE personnel. Work is approved in the SLAC hosted confluence page </a:t>
            </a:r>
            <a:r>
              <a:rPr lang="en-US" sz="2000" dirty="0">
                <a:hlinkClick r:id="rId2"/>
              </a:rPr>
              <a:t>https://confluence.slac.stanford.edu/pages/viewpage.action?pageId=242293049</a:t>
            </a:r>
            <a:r>
              <a:rPr lang="en-US" sz="2000" dirty="0"/>
              <a:t> as well as the project calendar at </a:t>
            </a:r>
            <a:r>
              <a:rPr lang="en-US" sz="2000" dirty="0">
                <a:hlinkClick r:id="rId3"/>
              </a:rPr>
              <a:t>https://jira.lsstcorp.org/secure/DoItBetterCalendar.jspa</a:t>
            </a:r>
            <a:endParaRPr lang="en-US" sz="2000" dirty="0"/>
          </a:p>
        </p:txBody>
      </p:sp>
      <p:sp>
        <p:nvSpPr>
          <p:cNvPr id="3" name="Title 2">
            <a:extLst>
              <a:ext uri="{FF2B5EF4-FFF2-40B4-BE49-F238E27FC236}">
                <a16:creationId xmlns:a16="http://schemas.microsoft.com/office/drawing/2014/main" id="{36259A73-D0A4-4FD4-8ABD-F46FE8807719}"/>
              </a:ext>
            </a:extLst>
          </p:cNvPr>
          <p:cNvSpPr>
            <a:spLocks noGrp="1"/>
          </p:cNvSpPr>
          <p:nvPr>
            <p:ph type="title"/>
          </p:nvPr>
        </p:nvSpPr>
        <p:spPr/>
        <p:txBody>
          <a:bodyPr/>
          <a:lstStyle/>
          <a:p>
            <a:r>
              <a:rPr lang="en-US" dirty="0"/>
              <a:t>DOE Commissioning Safety</a:t>
            </a:r>
          </a:p>
        </p:txBody>
      </p:sp>
    </p:spTree>
    <p:extLst>
      <p:ext uri="{BB962C8B-B14F-4D97-AF65-F5344CB8AC3E}">
        <p14:creationId xmlns:p14="http://schemas.microsoft.com/office/powerpoint/2010/main" val="3513087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Cost and Schedule Status</a:t>
            </a:r>
          </a:p>
        </p:txBody>
      </p:sp>
    </p:spTree>
    <p:extLst>
      <p:ext uri="{BB962C8B-B14F-4D97-AF65-F5344CB8AC3E}">
        <p14:creationId xmlns:p14="http://schemas.microsoft.com/office/powerpoint/2010/main" val="2537924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Outline</a:t>
            </a:r>
          </a:p>
        </p:txBody>
      </p:sp>
      <p:sp>
        <p:nvSpPr>
          <p:cNvPr id="3" name="Text Placeholder 2"/>
          <p:cNvSpPr>
            <a:spLocks noGrp="1"/>
          </p:cNvSpPr>
          <p:nvPr>
            <p:ph type="body" idx="1"/>
          </p:nvPr>
        </p:nvSpPr>
        <p:spPr/>
        <p:txBody>
          <a:bodyPr/>
          <a:lstStyle/>
          <a:p>
            <a:pPr>
              <a:buFont typeface="Lucida Grande"/>
              <a:buChar char="-"/>
            </a:pPr>
            <a:r>
              <a:rPr lang="en-US" sz="1800" dirty="0"/>
              <a:t>Introduction and Scope</a:t>
            </a:r>
          </a:p>
          <a:p>
            <a:r>
              <a:rPr lang="en-US" sz="1800" dirty="0"/>
              <a:t>Technical Status</a:t>
            </a:r>
          </a:p>
          <a:p>
            <a:r>
              <a:rPr lang="en-US" sz="1800" dirty="0"/>
              <a:t>Risk Management</a:t>
            </a:r>
          </a:p>
          <a:p>
            <a:r>
              <a:rPr lang="en-US" sz="1800" dirty="0"/>
              <a:t>Cost and Schedule Status (May 2019 month end)</a:t>
            </a:r>
          </a:p>
          <a:p>
            <a:pPr lvl="1"/>
            <a:r>
              <a:rPr lang="en-US" sz="1800" dirty="0"/>
              <a:t>Past performance</a:t>
            </a:r>
          </a:p>
          <a:p>
            <a:pPr lvl="1"/>
            <a:r>
              <a:rPr lang="en-US" sz="1800" dirty="0"/>
              <a:t>Recent Changes</a:t>
            </a:r>
          </a:p>
          <a:p>
            <a:pPr lvl="1"/>
            <a:r>
              <a:rPr lang="en-US" sz="1800" dirty="0"/>
              <a:t>Forecast and estimate to completion</a:t>
            </a:r>
          </a:p>
          <a:p>
            <a:pPr lvl="1"/>
            <a:r>
              <a:rPr lang="en-US" sz="1800" dirty="0"/>
              <a:t>Contingency management</a:t>
            </a:r>
          </a:p>
          <a:p>
            <a:r>
              <a:rPr lang="en-US" sz="1800" dirty="0"/>
              <a:t>Upcoming Milestones and Summary</a:t>
            </a:r>
          </a:p>
        </p:txBody>
      </p:sp>
      <p:sp>
        <p:nvSpPr>
          <p:cNvPr id="19" name="TextBox 18"/>
          <p:cNvSpPr txBox="1"/>
          <p:nvPr/>
        </p:nvSpPr>
        <p:spPr>
          <a:xfrm>
            <a:off x="6057900" y="3771900"/>
            <a:ext cx="1657350" cy="646331"/>
          </a:xfrm>
          <a:prstGeom prst="rect">
            <a:avLst/>
          </a:prstGeom>
          <a:noFill/>
        </p:spPr>
        <p:txBody>
          <a:bodyPr wrap="square" rtlCol="0">
            <a:spAutoFit/>
          </a:bodyPr>
          <a:lstStyle/>
          <a:p>
            <a:pPr algn="ctr"/>
            <a:r>
              <a:rPr lang="en-US" sz="1200" dirty="0">
                <a:solidFill>
                  <a:schemeClr val="bg1"/>
                </a:solidFill>
              </a:rPr>
              <a:t>Message box example for short highlighted messages.</a:t>
            </a:r>
          </a:p>
        </p:txBody>
      </p:sp>
    </p:spTree>
    <p:extLst>
      <p:ext uri="{BB962C8B-B14F-4D97-AF65-F5344CB8AC3E}">
        <p14:creationId xmlns:p14="http://schemas.microsoft.com/office/powerpoint/2010/main" val="4093498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0A1476-FDB4-40BE-8820-5644AE3B3623}"/>
              </a:ext>
            </a:extLst>
          </p:cNvPr>
          <p:cNvSpPr>
            <a:spLocks noGrp="1"/>
          </p:cNvSpPr>
          <p:nvPr>
            <p:ph type="title"/>
          </p:nvPr>
        </p:nvSpPr>
        <p:spPr>
          <a:xfrm>
            <a:off x="838200" y="107157"/>
            <a:ext cx="6781800" cy="417910"/>
          </a:xfrm>
        </p:spPr>
        <p:txBody>
          <a:bodyPr/>
          <a:lstStyle/>
          <a:p>
            <a:r>
              <a:rPr lang="en-US" sz="2000" dirty="0"/>
              <a:t>DOE Commissioning Cost and Schedule performance (May19)</a:t>
            </a:r>
          </a:p>
        </p:txBody>
      </p:sp>
      <p:sp>
        <p:nvSpPr>
          <p:cNvPr id="4" name="Text Placeholder 3">
            <a:extLst>
              <a:ext uri="{FF2B5EF4-FFF2-40B4-BE49-F238E27FC236}">
                <a16:creationId xmlns:a16="http://schemas.microsoft.com/office/drawing/2014/main" id="{DD675726-99A4-4F71-9B83-08F7FCE21599}"/>
              </a:ext>
            </a:extLst>
          </p:cNvPr>
          <p:cNvSpPr>
            <a:spLocks noGrp="1"/>
          </p:cNvSpPr>
          <p:nvPr>
            <p:ph type="body" idx="1"/>
          </p:nvPr>
        </p:nvSpPr>
        <p:spPr>
          <a:xfrm>
            <a:off x="1321231" y="862013"/>
            <a:ext cx="6172201" cy="610791"/>
          </a:xfrm>
        </p:spPr>
        <p:txBody>
          <a:bodyPr/>
          <a:lstStyle/>
          <a:p>
            <a:r>
              <a:rPr lang="en-US" sz="1500" dirty="0"/>
              <a:t>Camera cumulative SPI: 0.87</a:t>
            </a:r>
          </a:p>
          <a:p>
            <a:r>
              <a:rPr lang="en-US" sz="1500" dirty="0"/>
              <a:t>Camera cumulative CPI: 0.93</a:t>
            </a:r>
          </a:p>
        </p:txBody>
      </p:sp>
      <p:graphicFrame>
        <p:nvGraphicFramePr>
          <p:cNvPr id="5" name="Table 4">
            <a:extLst>
              <a:ext uri="{FF2B5EF4-FFF2-40B4-BE49-F238E27FC236}">
                <a16:creationId xmlns:a16="http://schemas.microsoft.com/office/drawing/2014/main" id="{7231F137-8F1A-4757-B62A-62CF3505B010}"/>
              </a:ext>
            </a:extLst>
          </p:cNvPr>
          <p:cNvGraphicFramePr>
            <a:graphicFrameLocks noGrp="1"/>
          </p:cNvGraphicFramePr>
          <p:nvPr>
            <p:extLst>
              <p:ext uri="{D42A27DB-BD31-4B8C-83A1-F6EECF244321}">
                <p14:modId xmlns:p14="http://schemas.microsoft.com/office/powerpoint/2010/main" val="560416578"/>
              </p:ext>
            </p:extLst>
          </p:nvPr>
        </p:nvGraphicFramePr>
        <p:xfrm>
          <a:off x="609600" y="1809750"/>
          <a:ext cx="7595465" cy="1770223"/>
        </p:xfrm>
        <a:graphic>
          <a:graphicData uri="http://schemas.openxmlformats.org/drawingml/2006/table">
            <a:tbl>
              <a:tblPr firstRow="1" bandRow="1">
                <a:tableStyleId>{5C22544A-7EE6-4342-B048-85BDC9FD1C3A}</a:tableStyleId>
              </a:tblPr>
              <a:tblGrid>
                <a:gridCol w="2944091">
                  <a:extLst>
                    <a:ext uri="{9D8B030D-6E8A-4147-A177-3AD203B41FA5}">
                      <a16:colId xmlns:a16="http://schemas.microsoft.com/office/drawing/2014/main" val="3954373528"/>
                    </a:ext>
                  </a:extLst>
                </a:gridCol>
                <a:gridCol w="857250">
                  <a:extLst>
                    <a:ext uri="{9D8B030D-6E8A-4147-A177-3AD203B41FA5}">
                      <a16:colId xmlns:a16="http://schemas.microsoft.com/office/drawing/2014/main" val="3987302676"/>
                    </a:ext>
                  </a:extLst>
                </a:gridCol>
                <a:gridCol w="800100">
                  <a:extLst>
                    <a:ext uri="{9D8B030D-6E8A-4147-A177-3AD203B41FA5}">
                      <a16:colId xmlns:a16="http://schemas.microsoft.com/office/drawing/2014/main" val="1058394342"/>
                    </a:ext>
                  </a:extLst>
                </a:gridCol>
                <a:gridCol w="742950">
                  <a:extLst>
                    <a:ext uri="{9D8B030D-6E8A-4147-A177-3AD203B41FA5}">
                      <a16:colId xmlns:a16="http://schemas.microsoft.com/office/drawing/2014/main" val="3631667381"/>
                    </a:ext>
                  </a:extLst>
                </a:gridCol>
                <a:gridCol w="571500">
                  <a:extLst>
                    <a:ext uri="{9D8B030D-6E8A-4147-A177-3AD203B41FA5}">
                      <a16:colId xmlns:a16="http://schemas.microsoft.com/office/drawing/2014/main" val="3883845343"/>
                    </a:ext>
                  </a:extLst>
                </a:gridCol>
                <a:gridCol w="571500">
                  <a:extLst>
                    <a:ext uri="{9D8B030D-6E8A-4147-A177-3AD203B41FA5}">
                      <a16:colId xmlns:a16="http://schemas.microsoft.com/office/drawing/2014/main" val="714402531"/>
                    </a:ext>
                  </a:extLst>
                </a:gridCol>
                <a:gridCol w="571500">
                  <a:extLst>
                    <a:ext uri="{9D8B030D-6E8A-4147-A177-3AD203B41FA5}">
                      <a16:colId xmlns:a16="http://schemas.microsoft.com/office/drawing/2014/main" val="2268520298"/>
                    </a:ext>
                  </a:extLst>
                </a:gridCol>
                <a:gridCol w="536574">
                  <a:extLst>
                    <a:ext uri="{9D8B030D-6E8A-4147-A177-3AD203B41FA5}">
                      <a16:colId xmlns:a16="http://schemas.microsoft.com/office/drawing/2014/main" val="187842883"/>
                    </a:ext>
                  </a:extLst>
                </a:gridCol>
              </a:tblGrid>
              <a:tr h="201454">
                <a:tc>
                  <a:txBody>
                    <a:bodyPr/>
                    <a:lstStyle/>
                    <a:p>
                      <a:pPr algn="ctr" fontAlgn="ctr"/>
                      <a:r>
                        <a:rPr lang="en-US" sz="1100" b="1" i="0" u="none" strike="noStrike" dirty="0">
                          <a:solidFill>
                            <a:srgbClr val="FFFFFF"/>
                          </a:solidFill>
                          <a:effectLst/>
                          <a:latin typeface="Arial" panose="020B0604020202020204" pitchFamily="34" charset="0"/>
                        </a:rPr>
                        <a:t>WBS (L2,L3)</a:t>
                      </a:r>
                    </a:p>
                  </a:txBody>
                  <a:tcPr marL="7144" marR="7144" marT="7144" marB="34290" anchor="ctr"/>
                </a:tc>
                <a:tc>
                  <a:txBody>
                    <a:bodyPr/>
                    <a:lstStyle/>
                    <a:p>
                      <a:pPr algn="ctr" fontAlgn="ctr"/>
                      <a:r>
                        <a:rPr lang="en-US" sz="1100" b="1" i="0" u="none" strike="noStrike" dirty="0">
                          <a:solidFill>
                            <a:srgbClr val="FFFFFF"/>
                          </a:solidFill>
                          <a:effectLst/>
                          <a:latin typeface="Arial" panose="020B0604020202020204" pitchFamily="34" charset="0"/>
                        </a:rPr>
                        <a:t>BCWS ($k)</a:t>
                      </a:r>
                    </a:p>
                  </a:txBody>
                  <a:tcPr marL="7144" marR="7144" marT="7144" marB="34290" anchor="ctr"/>
                </a:tc>
                <a:tc>
                  <a:txBody>
                    <a:bodyPr/>
                    <a:lstStyle/>
                    <a:p>
                      <a:pPr algn="ctr" fontAlgn="ctr"/>
                      <a:r>
                        <a:rPr lang="en-US" sz="1100" b="1" i="0" u="none" strike="noStrike" dirty="0">
                          <a:solidFill>
                            <a:srgbClr val="FFFFFF"/>
                          </a:solidFill>
                          <a:effectLst/>
                          <a:latin typeface="Arial" panose="020B0604020202020204" pitchFamily="34" charset="0"/>
                        </a:rPr>
                        <a:t>BCWP ($k)</a:t>
                      </a:r>
                    </a:p>
                  </a:txBody>
                  <a:tcPr marL="7144" marR="7144" marT="7144" marB="34290" anchor="ctr"/>
                </a:tc>
                <a:tc>
                  <a:txBody>
                    <a:bodyPr/>
                    <a:lstStyle/>
                    <a:p>
                      <a:pPr algn="ctr" fontAlgn="ctr"/>
                      <a:r>
                        <a:rPr lang="en-US" sz="1100" b="1" i="0" u="none" strike="noStrike" dirty="0">
                          <a:solidFill>
                            <a:srgbClr val="FFFFFF"/>
                          </a:solidFill>
                          <a:effectLst/>
                          <a:latin typeface="Arial" panose="020B0604020202020204" pitchFamily="34" charset="0"/>
                        </a:rPr>
                        <a:t>ACWP ($k)</a:t>
                      </a:r>
                    </a:p>
                  </a:txBody>
                  <a:tcPr marL="7144" marR="7144" marT="7144" marB="34290" anchor="ctr"/>
                </a:tc>
                <a:tc>
                  <a:txBody>
                    <a:bodyPr/>
                    <a:lstStyle/>
                    <a:p>
                      <a:pPr algn="ctr" fontAlgn="ctr"/>
                      <a:r>
                        <a:rPr lang="en-US" sz="1100" b="1" i="0" u="none" strike="noStrike" dirty="0">
                          <a:solidFill>
                            <a:srgbClr val="FFFFFF"/>
                          </a:solidFill>
                          <a:effectLst/>
                          <a:latin typeface="Arial" panose="020B0604020202020204" pitchFamily="34" charset="0"/>
                        </a:rPr>
                        <a:t>SV ($k)</a:t>
                      </a:r>
                    </a:p>
                  </a:txBody>
                  <a:tcPr marL="7144" marR="7144" marT="7144" marB="34290" anchor="ctr"/>
                </a:tc>
                <a:tc>
                  <a:txBody>
                    <a:bodyPr/>
                    <a:lstStyle/>
                    <a:p>
                      <a:pPr algn="ctr" fontAlgn="ctr"/>
                      <a:r>
                        <a:rPr lang="en-US" sz="1100" b="1" i="0" u="none" strike="noStrike">
                          <a:solidFill>
                            <a:srgbClr val="FFFFFF"/>
                          </a:solidFill>
                          <a:effectLst/>
                          <a:latin typeface="Arial" panose="020B0604020202020204" pitchFamily="34" charset="0"/>
                        </a:rPr>
                        <a:t>SPI</a:t>
                      </a:r>
                    </a:p>
                  </a:txBody>
                  <a:tcPr marL="7144" marR="7144" marT="7144" marB="34290" anchor="ctr"/>
                </a:tc>
                <a:tc>
                  <a:txBody>
                    <a:bodyPr/>
                    <a:lstStyle/>
                    <a:p>
                      <a:pPr algn="ctr" fontAlgn="ctr"/>
                      <a:r>
                        <a:rPr lang="en-US" sz="1100" b="1" i="0" u="none" strike="noStrike" dirty="0">
                          <a:solidFill>
                            <a:srgbClr val="FFFFFF"/>
                          </a:solidFill>
                          <a:effectLst/>
                          <a:latin typeface="Arial" panose="020B0604020202020204" pitchFamily="34" charset="0"/>
                        </a:rPr>
                        <a:t>CV ($k)</a:t>
                      </a:r>
                    </a:p>
                  </a:txBody>
                  <a:tcPr marL="7144" marR="7144" marT="7144" marB="34290" anchor="ctr"/>
                </a:tc>
                <a:tc>
                  <a:txBody>
                    <a:bodyPr/>
                    <a:lstStyle/>
                    <a:p>
                      <a:pPr algn="ctr" fontAlgn="ctr"/>
                      <a:r>
                        <a:rPr lang="en-US" sz="1100" b="1" i="0" u="none" strike="noStrike">
                          <a:solidFill>
                            <a:srgbClr val="FFFFFF"/>
                          </a:solidFill>
                          <a:effectLst/>
                          <a:latin typeface="Arial" panose="020B0604020202020204" pitchFamily="34" charset="0"/>
                        </a:rPr>
                        <a:t>CPI</a:t>
                      </a:r>
                    </a:p>
                  </a:txBody>
                  <a:tcPr marL="7144" marR="7144" marT="7144" marB="34290" anchor="ctr"/>
                </a:tc>
                <a:extLst>
                  <a:ext uri="{0D108BD9-81ED-4DB2-BD59-A6C34878D82A}">
                    <a16:rowId xmlns:a16="http://schemas.microsoft.com/office/drawing/2014/main" val="2488407309"/>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01C.01.01 Project Office and Support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$771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$771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$797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$(0)</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1.00</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$(26)</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0.97</a:t>
                      </a:r>
                    </a:p>
                  </a:txBody>
                  <a:tcPr marL="9525" marR="9525" marT="9525" marB="0" anchor="ctr"/>
                </a:tc>
                <a:extLst>
                  <a:ext uri="{0D108BD9-81ED-4DB2-BD59-A6C34878D82A}">
                    <a16:rowId xmlns:a16="http://schemas.microsoft.com/office/drawing/2014/main" val="27682718"/>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06C.02.01 Commissioning Management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$330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$330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$48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1.00</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$283 </a:t>
                      </a:r>
                    </a:p>
                  </a:txBody>
                  <a:tcPr marL="9525" marR="9525" marT="9525" marB="0" anchor="ctr"/>
                </a:tc>
                <a:tc>
                  <a:txBody>
                    <a:bodyPr/>
                    <a:lstStyle/>
                    <a:p>
                      <a:pPr marL="0" algn="r" defTabSz="457200" rtl="0" eaLnBrk="1" fontAlgn="b" latinLnBrk="0" hangingPunct="1"/>
                      <a:r>
                        <a:rPr lang="en-US" sz="1000" b="0" i="0" u="none" strike="noStrike" kern="1200">
                          <a:solidFill>
                            <a:schemeClr val="dk1"/>
                          </a:solidFill>
                          <a:effectLst/>
                          <a:latin typeface="Microsoft Sans Serif" panose="020B0604020202020204" pitchFamily="34" charset="0"/>
                          <a:ea typeface="+mn-ea"/>
                          <a:cs typeface="+mn-cs"/>
                        </a:rPr>
                        <a:t>6.95</a:t>
                      </a:r>
                    </a:p>
                  </a:txBody>
                  <a:tcPr marL="9525" marR="9525" marT="9525" marB="0" anchor="ctr"/>
                </a:tc>
                <a:extLst>
                  <a:ext uri="{0D108BD9-81ED-4DB2-BD59-A6C34878D82A}">
                    <a16:rowId xmlns:a16="http://schemas.microsoft.com/office/drawing/2014/main" val="2974932431"/>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06C.02.02 Commissioning Planning, Preparation, Tooling, &amp; Simulations</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$1,251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$918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$1,111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$(333)</a:t>
                      </a:r>
                    </a:p>
                  </a:txBody>
                  <a:tcPr marL="9525" marR="9525" marT="9525" marB="0" anchor="ctr"/>
                </a:tc>
                <a:tc>
                  <a:txBody>
                    <a:bodyPr/>
                    <a:lstStyle/>
                    <a:p>
                      <a:pPr marL="0" algn="r" defTabSz="457200" rtl="0" eaLnBrk="1" fontAlgn="b" latinLnBrk="0" hangingPunct="1"/>
                      <a:r>
                        <a:rPr lang="en-US" sz="1000" b="0" i="0" u="none" strike="noStrike" kern="1200">
                          <a:solidFill>
                            <a:schemeClr val="dk1"/>
                          </a:solidFill>
                          <a:effectLst/>
                          <a:latin typeface="Microsoft Sans Serif" panose="020B0604020202020204" pitchFamily="34" charset="0"/>
                          <a:ea typeface="+mn-ea"/>
                          <a:cs typeface="+mn-cs"/>
                        </a:rPr>
                        <a:t>0.73</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$(193)</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0.83</a:t>
                      </a:r>
                    </a:p>
                  </a:txBody>
                  <a:tcPr marL="9525" marR="9525" marT="9525" marB="0" anchor="ctr"/>
                </a:tc>
                <a:extLst>
                  <a:ext uri="{0D108BD9-81ED-4DB2-BD59-A6C34878D82A}">
                    <a16:rowId xmlns:a16="http://schemas.microsoft.com/office/drawing/2014/main" val="3603263322"/>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06C.02.03 Early System AI&amp;T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$888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$808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$1,095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$(80)</a:t>
                      </a:r>
                    </a:p>
                  </a:txBody>
                  <a:tcPr marL="9525" marR="9525" marT="9525" marB="0" anchor="ctr"/>
                </a:tc>
                <a:tc>
                  <a:txBody>
                    <a:bodyPr/>
                    <a:lstStyle/>
                    <a:p>
                      <a:pPr marL="0" algn="r" defTabSz="457200" rtl="0" eaLnBrk="1" fontAlgn="b" latinLnBrk="0" hangingPunct="1"/>
                      <a:r>
                        <a:rPr lang="en-US" sz="1000" b="0" i="0" u="none" strike="noStrike" kern="1200">
                          <a:solidFill>
                            <a:schemeClr val="dk1"/>
                          </a:solidFill>
                          <a:effectLst/>
                          <a:latin typeface="Microsoft Sans Serif" panose="020B0604020202020204" pitchFamily="34" charset="0"/>
                          <a:ea typeface="+mn-ea"/>
                          <a:cs typeface="+mn-cs"/>
                        </a:rPr>
                        <a:t>0.91</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$(287)</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0.74</a:t>
                      </a:r>
                    </a:p>
                  </a:txBody>
                  <a:tcPr marL="9525" marR="9525" marT="9525" marB="0" anchor="ctr"/>
                </a:tc>
                <a:extLst>
                  <a:ext uri="{0D108BD9-81ED-4DB2-BD59-A6C34878D82A}">
                    <a16:rowId xmlns:a16="http://schemas.microsoft.com/office/drawing/2014/main" val="3410458589"/>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06C.02.04 Full System AI&amp;T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a:t>
                      </a:r>
                    </a:p>
                  </a:txBody>
                  <a:tcPr marL="9525" marR="9525" marT="9525" marB="0" anchor="ctr"/>
                </a:tc>
                <a:extLst>
                  <a:ext uri="{0D108BD9-81ED-4DB2-BD59-A6C34878D82A}">
                    <a16:rowId xmlns:a16="http://schemas.microsoft.com/office/drawing/2014/main" val="487659122"/>
                  </a:ext>
                </a:extLst>
              </a:tr>
              <a:tr h="201454">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06C.02.05 Science Verification</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a:t>
                      </a:r>
                    </a:p>
                  </a:txBody>
                  <a:tcPr marL="9525" marR="9525" marT="9525" marB="0" anchor="ctr"/>
                </a:tc>
                <a:extLst>
                  <a:ext uri="{0D108BD9-81ED-4DB2-BD59-A6C34878D82A}">
                    <a16:rowId xmlns:a16="http://schemas.microsoft.com/office/drawing/2014/main" val="797054084"/>
                  </a:ext>
                </a:extLst>
              </a:tr>
              <a:tr h="201454">
                <a:tc>
                  <a:txBody>
                    <a:bodyPr/>
                    <a:lstStyle/>
                    <a:p>
                      <a:pPr algn="ctr" fontAlgn="ctr"/>
                      <a:r>
                        <a:rPr lang="en-US" sz="1100" b="1" i="0" u="none" strike="noStrike" dirty="0">
                          <a:solidFill>
                            <a:schemeClr val="tx1"/>
                          </a:solidFill>
                          <a:effectLst/>
                          <a:latin typeface="Arial" panose="020B0604020202020204" pitchFamily="34" charset="0"/>
                        </a:rPr>
                        <a:t>Total  </a:t>
                      </a:r>
                    </a:p>
                  </a:txBody>
                  <a:tcPr marL="7144" marR="7144" marT="7144" marB="3429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$3,241 </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$2,828 </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$3,051 </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$(413)</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0.87</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$(223)</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0.93</a:t>
                      </a:r>
                    </a:p>
                  </a:txBody>
                  <a:tcPr marL="9525" marR="9525" marT="9525" marB="0" anchor="ctr"/>
                </a:tc>
                <a:extLst>
                  <a:ext uri="{0D108BD9-81ED-4DB2-BD59-A6C34878D82A}">
                    <a16:rowId xmlns:a16="http://schemas.microsoft.com/office/drawing/2014/main" val="3311198470"/>
                  </a:ext>
                </a:extLst>
              </a:tr>
            </a:tbl>
          </a:graphicData>
        </a:graphic>
      </p:graphicFrame>
    </p:spTree>
    <p:extLst>
      <p:ext uri="{BB962C8B-B14F-4D97-AF65-F5344CB8AC3E}">
        <p14:creationId xmlns:p14="http://schemas.microsoft.com/office/powerpoint/2010/main" val="2253260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B2A1A8-5DC8-4CFB-AD12-F6AAE473F9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43495" y="748107"/>
            <a:ext cx="6857009" cy="3372706"/>
          </a:xfrm>
          <a:prstGeom prst="rect">
            <a:avLst/>
          </a:prstGeom>
        </p:spPr>
      </p:pic>
      <p:sp>
        <p:nvSpPr>
          <p:cNvPr id="17410" name="Title 1"/>
          <p:cNvSpPr>
            <a:spLocks noGrp="1"/>
          </p:cNvSpPr>
          <p:nvPr>
            <p:ph type="title"/>
          </p:nvPr>
        </p:nvSpPr>
        <p:spPr>
          <a:xfrm>
            <a:off x="1066800" y="133350"/>
            <a:ext cx="6324600" cy="417910"/>
          </a:xfrm>
        </p:spPr>
        <p:txBody>
          <a:bodyPr/>
          <a:lstStyle/>
          <a:p>
            <a:r>
              <a:rPr lang="en-US" sz="1800" dirty="0"/>
              <a:t>DOE Commissioning Trend Data shows the issue related to schedule delays and pathfinder heat exchanger manufacturing</a:t>
            </a:r>
          </a:p>
        </p:txBody>
      </p:sp>
      <p:sp>
        <p:nvSpPr>
          <p:cNvPr id="3" name="TextBox 2">
            <a:extLst>
              <a:ext uri="{FF2B5EF4-FFF2-40B4-BE49-F238E27FC236}">
                <a16:creationId xmlns:a16="http://schemas.microsoft.com/office/drawing/2014/main" id="{B82FA238-417C-42EC-B5ED-477139850946}"/>
              </a:ext>
            </a:extLst>
          </p:cNvPr>
          <p:cNvSpPr txBox="1"/>
          <p:nvPr/>
        </p:nvSpPr>
        <p:spPr>
          <a:xfrm>
            <a:off x="685800" y="4143310"/>
            <a:ext cx="8001000" cy="646331"/>
          </a:xfrm>
          <a:prstGeom prst="rect">
            <a:avLst/>
          </a:prstGeom>
          <a:noFill/>
        </p:spPr>
        <p:txBody>
          <a:bodyPr wrap="square" rtlCol="0">
            <a:spAutoFit/>
          </a:bodyPr>
          <a:lstStyle/>
          <a:p>
            <a:pPr algn="ctr"/>
            <a:r>
              <a:rPr lang="en-US" dirty="0">
                <a:solidFill>
                  <a:srgbClr val="00B050"/>
                </a:solidFill>
              </a:rPr>
              <a:t>Cost performance degradation is only recent (the CPI trend until February is driven by the fact that the percent complete is small)</a:t>
            </a:r>
          </a:p>
        </p:txBody>
      </p:sp>
    </p:spTree>
    <p:extLst>
      <p:ext uri="{BB962C8B-B14F-4D97-AF65-F5344CB8AC3E}">
        <p14:creationId xmlns:p14="http://schemas.microsoft.com/office/powerpoint/2010/main" val="1419810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5E7E-4626-4A09-801E-6AE82DDFBD18}"/>
              </a:ext>
            </a:extLst>
          </p:cNvPr>
          <p:cNvSpPr>
            <a:spLocks noGrp="1"/>
          </p:cNvSpPr>
          <p:nvPr>
            <p:ph type="title"/>
          </p:nvPr>
        </p:nvSpPr>
        <p:spPr>
          <a:xfrm>
            <a:off x="1295400" y="133350"/>
            <a:ext cx="6096000" cy="417910"/>
          </a:xfrm>
        </p:spPr>
        <p:txBody>
          <a:bodyPr/>
          <a:lstStyle/>
          <a:p>
            <a:r>
              <a:rPr lang="en-US" dirty="0"/>
              <a:t>DOE Commissioning key cost variance drivers</a:t>
            </a:r>
          </a:p>
        </p:txBody>
      </p:sp>
      <p:sp>
        <p:nvSpPr>
          <p:cNvPr id="3" name="Text Placeholder 2">
            <a:extLst>
              <a:ext uri="{FF2B5EF4-FFF2-40B4-BE49-F238E27FC236}">
                <a16:creationId xmlns:a16="http://schemas.microsoft.com/office/drawing/2014/main" id="{3C2E8474-1385-4D9F-8708-B8467E6B15DB}"/>
              </a:ext>
            </a:extLst>
          </p:cNvPr>
          <p:cNvSpPr>
            <a:spLocks noGrp="1"/>
          </p:cNvSpPr>
          <p:nvPr>
            <p:ph type="body" idx="1"/>
          </p:nvPr>
        </p:nvSpPr>
        <p:spPr>
          <a:xfrm>
            <a:off x="533400" y="685801"/>
            <a:ext cx="8229600" cy="3982640"/>
          </a:xfrm>
        </p:spPr>
        <p:txBody>
          <a:bodyPr/>
          <a:lstStyle/>
          <a:p>
            <a:r>
              <a:rPr lang="en-US" sz="1600" b="1" u="sng" dirty="0"/>
              <a:t>Cost Variance drivers are consistent with EAC drivers</a:t>
            </a:r>
          </a:p>
          <a:p>
            <a:pPr lvl="1"/>
            <a:r>
              <a:rPr lang="en-US" sz="1600" dirty="0"/>
              <a:t>Commissioning management underrun due to early FY19 efficiency: </a:t>
            </a:r>
            <a:r>
              <a:rPr lang="en-US" sz="1600" dirty="0">
                <a:solidFill>
                  <a:srgbClr val="00B050"/>
                </a:solidFill>
              </a:rPr>
              <a:t>~$280K</a:t>
            </a:r>
          </a:p>
          <a:p>
            <a:pPr lvl="1"/>
            <a:r>
              <a:rPr lang="en-US" sz="1600" dirty="0" err="1"/>
              <a:t>ComCam</a:t>
            </a:r>
            <a:r>
              <a:rPr lang="en-US" sz="1600" dirty="0"/>
              <a:t> Quad Box assembly and design unrecoverable overrun: </a:t>
            </a:r>
            <a:r>
              <a:rPr lang="en-US" sz="1600" dirty="0">
                <a:solidFill>
                  <a:srgbClr val="FF0000"/>
                </a:solidFill>
              </a:rPr>
              <a:t>~-$200K</a:t>
            </a:r>
          </a:p>
          <a:p>
            <a:pPr lvl="1"/>
            <a:r>
              <a:rPr lang="en-US" sz="1600" dirty="0"/>
              <a:t>Refrigeration pathfinder heat exchanger manufacturing and assembly unrecoverable overrun: </a:t>
            </a:r>
            <a:r>
              <a:rPr lang="en-US" sz="1600" dirty="0">
                <a:solidFill>
                  <a:srgbClr val="FF0000"/>
                </a:solidFill>
              </a:rPr>
              <a:t>~-$290K</a:t>
            </a:r>
          </a:p>
          <a:p>
            <a:pPr marL="457200" lvl="1" indent="0">
              <a:buNone/>
            </a:pPr>
            <a:endParaRPr lang="en-US" sz="1600" dirty="0"/>
          </a:p>
        </p:txBody>
      </p:sp>
    </p:spTree>
    <p:extLst>
      <p:ext uri="{BB962C8B-B14F-4D97-AF65-F5344CB8AC3E}">
        <p14:creationId xmlns:p14="http://schemas.microsoft.com/office/powerpoint/2010/main" val="3010683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E0A6F-1055-4162-BBED-925D2596E9F6}"/>
              </a:ext>
            </a:extLst>
          </p:cNvPr>
          <p:cNvSpPr>
            <a:spLocks noGrp="1"/>
          </p:cNvSpPr>
          <p:nvPr>
            <p:ph type="title"/>
          </p:nvPr>
        </p:nvSpPr>
        <p:spPr>
          <a:xfrm>
            <a:off x="879764" y="107157"/>
            <a:ext cx="6359235" cy="417910"/>
          </a:xfrm>
        </p:spPr>
        <p:txBody>
          <a:bodyPr/>
          <a:lstStyle/>
          <a:p>
            <a:r>
              <a:rPr lang="en-US" dirty="0"/>
              <a:t>DOE commissioning has actively conducted EACs</a:t>
            </a:r>
          </a:p>
        </p:txBody>
      </p:sp>
      <p:sp>
        <p:nvSpPr>
          <p:cNvPr id="3" name="Text Placeholder 2">
            <a:extLst>
              <a:ext uri="{FF2B5EF4-FFF2-40B4-BE49-F238E27FC236}">
                <a16:creationId xmlns:a16="http://schemas.microsoft.com/office/drawing/2014/main" id="{49AD205F-5235-4E70-94AF-DD872582BEF2}"/>
              </a:ext>
            </a:extLst>
          </p:cNvPr>
          <p:cNvSpPr>
            <a:spLocks noGrp="1"/>
          </p:cNvSpPr>
          <p:nvPr>
            <p:ph type="body" idx="1"/>
          </p:nvPr>
        </p:nvSpPr>
        <p:spPr>
          <a:xfrm>
            <a:off x="990600" y="742950"/>
            <a:ext cx="7696200" cy="1295335"/>
          </a:xfrm>
        </p:spPr>
        <p:txBody>
          <a:bodyPr/>
          <a:lstStyle/>
          <a:p>
            <a:r>
              <a:rPr lang="en-US" sz="1800" dirty="0"/>
              <a:t>EAC is updated monthly by taking into account past overruns and pending Change requests</a:t>
            </a:r>
          </a:p>
          <a:p>
            <a:r>
              <a:rPr lang="en-US" sz="1800" dirty="0"/>
              <a:t>Comprehensive FY20 EAC is planned for October 2019 on remaining control accounts (mostly I&amp;T at that time)</a:t>
            </a:r>
          </a:p>
        </p:txBody>
      </p:sp>
      <p:graphicFrame>
        <p:nvGraphicFramePr>
          <p:cNvPr id="4" name="Table 3">
            <a:extLst>
              <a:ext uri="{FF2B5EF4-FFF2-40B4-BE49-F238E27FC236}">
                <a16:creationId xmlns:a16="http://schemas.microsoft.com/office/drawing/2014/main" id="{3F7FF637-B2A2-4C7E-8DE4-9980ECF3574F}"/>
              </a:ext>
            </a:extLst>
          </p:cNvPr>
          <p:cNvGraphicFramePr>
            <a:graphicFrameLocks noGrp="1"/>
          </p:cNvGraphicFramePr>
          <p:nvPr>
            <p:extLst>
              <p:ext uri="{D42A27DB-BD31-4B8C-83A1-F6EECF244321}">
                <p14:modId xmlns:p14="http://schemas.microsoft.com/office/powerpoint/2010/main" val="1772757451"/>
              </p:ext>
            </p:extLst>
          </p:nvPr>
        </p:nvGraphicFramePr>
        <p:xfrm>
          <a:off x="879764" y="2404110"/>
          <a:ext cx="6789207" cy="1593056"/>
        </p:xfrm>
        <a:graphic>
          <a:graphicData uri="http://schemas.openxmlformats.org/drawingml/2006/table">
            <a:tbl>
              <a:tblPr firstRow="1" bandRow="1">
                <a:tableStyleId>{5C22544A-7EE6-4342-B048-85BDC9FD1C3A}</a:tableStyleId>
              </a:tblPr>
              <a:tblGrid>
                <a:gridCol w="3066252">
                  <a:extLst>
                    <a:ext uri="{9D8B030D-6E8A-4147-A177-3AD203B41FA5}">
                      <a16:colId xmlns:a16="http://schemas.microsoft.com/office/drawing/2014/main" val="3954373528"/>
                    </a:ext>
                  </a:extLst>
                </a:gridCol>
                <a:gridCol w="744591">
                  <a:extLst>
                    <a:ext uri="{9D8B030D-6E8A-4147-A177-3AD203B41FA5}">
                      <a16:colId xmlns:a16="http://schemas.microsoft.com/office/drawing/2014/main" val="3987302676"/>
                    </a:ext>
                  </a:extLst>
                </a:gridCol>
                <a:gridCol w="744591">
                  <a:extLst>
                    <a:ext uri="{9D8B030D-6E8A-4147-A177-3AD203B41FA5}">
                      <a16:colId xmlns:a16="http://schemas.microsoft.com/office/drawing/2014/main" val="1058394342"/>
                    </a:ext>
                  </a:extLst>
                </a:gridCol>
                <a:gridCol w="744591">
                  <a:extLst>
                    <a:ext uri="{9D8B030D-6E8A-4147-A177-3AD203B41FA5}">
                      <a16:colId xmlns:a16="http://schemas.microsoft.com/office/drawing/2014/main" val="3631667381"/>
                    </a:ext>
                  </a:extLst>
                </a:gridCol>
                <a:gridCol w="744591">
                  <a:extLst>
                    <a:ext uri="{9D8B030D-6E8A-4147-A177-3AD203B41FA5}">
                      <a16:colId xmlns:a16="http://schemas.microsoft.com/office/drawing/2014/main" val="3883845343"/>
                    </a:ext>
                  </a:extLst>
                </a:gridCol>
                <a:gridCol w="744591">
                  <a:extLst>
                    <a:ext uri="{9D8B030D-6E8A-4147-A177-3AD203B41FA5}">
                      <a16:colId xmlns:a16="http://schemas.microsoft.com/office/drawing/2014/main" val="714402531"/>
                    </a:ext>
                  </a:extLst>
                </a:gridCol>
              </a:tblGrid>
              <a:tr h="183356">
                <a:tc>
                  <a:txBody>
                    <a:bodyPr/>
                    <a:lstStyle/>
                    <a:p>
                      <a:pPr algn="ctr" fontAlgn="ctr"/>
                      <a:r>
                        <a:rPr lang="en-US" sz="900" b="1" i="0" u="none" strike="noStrike" dirty="0">
                          <a:solidFill>
                            <a:srgbClr val="FFFFFF"/>
                          </a:solidFill>
                          <a:effectLst/>
                          <a:latin typeface="Arial" panose="020B0604020202020204" pitchFamily="34" charset="0"/>
                        </a:rPr>
                        <a:t>WBS (L2,L3)</a:t>
                      </a:r>
                    </a:p>
                  </a:txBody>
                  <a:tcPr marL="7144" marR="7144" marT="7144" marB="34290" anchor="ctr"/>
                </a:tc>
                <a:tc>
                  <a:txBody>
                    <a:bodyPr/>
                    <a:lstStyle/>
                    <a:p>
                      <a:pPr algn="ctr" fontAlgn="ctr"/>
                      <a:r>
                        <a:rPr lang="en-US" sz="900" b="1" i="0" u="none" strike="noStrike" dirty="0">
                          <a:solidFill>
                            <a:srgbClr val="FFFFFF"/>
                          </a:solidFill>
                          <a:effectLst/>
                          <a:latin typeface="Arial" panose="020B0604020202020204" pitchFamily="34" charset="0"/>
                        </a:rPr>
                        <a:t>BAC</a:t>
                      </a:r>
                    </a:p>
                  </a:txBody>
                  <a:tcPr marL="7144" marR="7144" marT="7144" marB="34290" anchor="ctr"/>
                </a:tc>
                <a:tc>
                  <a:txBody>
                    <a:bodyPr/>
                    <a:lstStyle/>
                    <a:p>
                      <a:pPr algn="ctr" fontAlgn="ctr"/>
                      <a:r>
                        <a:rPr lang="en-US" sz="900" b="1" i="0" u="none" strike="noStrike">
                          <a:solidFill>
                            <a:srgbClr val="FFFFFF"/>
                          </a:solidFill>
                          <a:effectLst/>
                          <a:latin typeface="Arial" panose="020B0604020202020204" pitchFamily="34" charset="0"/>
                        </a:rPr>
                        <a:t>EAC</a:t>
                      </a:r>
                    </a:p>
                  </a:txBody>
                  <a:tcPr marL="7144" marR="7144" marT="7144" marB="34290" anchor="ctr"/>
                </a:tc>
                <a:tc>
                  <a:txBody>
                    <a:bodyPr/>
                    <a:lstStyle/>
                    <a:p>
                      <a:pPr algn="ctr" fontAlgn="ctr"/>
                      <a:r>
                        <a:rPr lang="en-US" sz="900" b="1" i="0" u="none" strike="noStrike" dirty="0">
                          <a:solidFill>
                            <a:srgbClr val="FFFFFF"/>
                          </a:solidFill>
                          <a:effectLst/>
                          <a:latin typeface="Arial" panose="020B0604020202020204" pitchFamily="34" charset="0"/>
                        </a:rPr>
                        <a:t>VAC</a:t>
                      </a:r>
                    </a:p>
                  </a:txBody>
                  <a:tcPr marL="7144" marR="7144" marT="7144" marB="34290" anchor="ctr"/>
                </a:tc>
                <a:tc>
                  <a:txBody>
                    <a:bodyPr/>
                    <a:lstStyle/>
                    <a:p>
                      <a:pPr algn="ctr" fontAlgn="ctr"/>
                      <a:r>
                        <a:rPr lang="en-US" sz="900" b="1" i="0" u="none" strike="noStrike" dirty="0">
                          <a:solidFill>
                            <a:srgbClr val="FFFFFF"/>
                          </a:solidFill>
                          <a:effectLst/>
                          <a:latin typeface="Arial" panose="020B0604020202020204" pitchFamily="34" charset="0"/>
                        </a:rPr>
                        <a:t>CV</a:t>
                      </a:r>
                    </a:p>
                  </a:txBody>
                  <a:tcPr marL="7144" marR="7144" marT="7144" marB="34290" anchor="ctr"/>
                </a:tc>
                <a:tc>
                  <a:txBody>
                    <a:bodyPr/>
                    <a:lstStyle/>
                    <a:p>
                      <a:pPr algn="ctr" fontAlgn="ctr"/>
                      <a:r>
                        <a:rPr lang="en-US" sz="900" b="1" i="0" u="none" strike="noStrike">
                          <a:solidFill>
                            <a:srgbClr val="FFFFFF"/>
                          </a:solidFill>
                          <a:effectLst/>
                          <a:latin typeface="Arial" panose="020B0604020202020204" pitchFamily="34" charset="0"/>
                        </a:rPr>
                        <a:t>% Comp</a:t>
                      </a:r>
                    </a:p>
                  </a:txBody>
                  <a:tcPr marL="7144" marR="7144" marT="7144" marB="34290" anchor="ctr"/>
                </a:tc>
                <a:extLst>
                  <a:ext uri="{0D108BD9-81ED-4DB2-BD59-A6C34878D82A}">
                    <a16:rowId xmlns:a16="http://schemas.microsoft.com/office/drawing/2014/main" val="2488407309"/>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01C.01.01 Project Office and Support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$4,887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$5,716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$(828)</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$(26)</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16%</a:t>
                      </a:r>
                    </a:p>
                  </a:txBody>
                  <a:tcPr marL="9525" marR="9525" marT="9525" marB="0" anchor="ctr"/>
                </a:tc>
                <a:extLst>
                  <a:ext uri="{0D108BD9-81ED-4DB2-BD59-A6C34878D82A}">
                    <a16:rowId xmlns:a16="http://schemas.microsoft.com/office/drawing/2014/main" val="27682718"/>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06C.02.01 Commissioning Management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$2,409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$2,126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$282 </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$283 </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14%</a:t>
                      </a:r>
                    </a:p>
                  </a:txBody>
                  <a:tcPr marL="9525" marR="9525" marT="9525" marB="0" anchor="ctr"/>
                </a:tc>
                <a:extLst>
                  <a:ext uri="{0D108BD9-81ED-4DB2-BD59-A6C34878D82A}">
                    <a16:rowId xmlns:a16="http://schemas.microsoft.com/office/drawing/2014/main" val="2974932431"/>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06C.02.02 Commissioning Planning, Preparation, Tooling, &amp; Simulations</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$4,733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$4,939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$(206)</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$(193)</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19%</a:t>
                      </a:r>
                    </a:p>
                  </a:txBody>
                  <a:tcPr marL="9525" marR="9525" marT="9525" marB="0" anchor="ctr"/>
                </a:tc>
                <a:extLst>
                  <a:ext uri="{0D108BD9-81ED-4DB2-BD59-A6C34878D82A}">
                    <a16:rowId xmlns:a16="http://schemas.microsoft.com/office/drawing/2014/main" val="3603263322"/>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06C.02.03 Early System AI&amp;T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$3,281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$3,566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$(285)</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$(287)</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25%</a:t>
                      </a:r>
                    </a:p>
                  </a:txBody>
                  <a:tcPr marL="9525" marR="9525" marT="9525" marB="0" anchor="ctr"/>
                </a:tc>
                <a:extLst>
                  <a:ext uri="{0D108BD9-81ED-4DB2-BD59-A6C34878D82A}">
                    <a16:rowId xmlns:a16="http://schemas.microsoft.com/office/drawing/2014/main" val="3410458589"/>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06C.02.04 Full System AI&amp;T</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$2,466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$2,466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0%</a:t>
                      </a:r>
                    </a:p>
                  </a:txBody>
                  <a:tcPr marL="9525" marR="9525" marT="9525" marB="0" anchor="ctr"/>
                </a:tc>
                <a:extLst>
                  <a:ext uri="{0D108BD9-81ED-4DB2-BD59-A6C34878D82A}">
                    <a16:rowId xmlns:a16="http://schemas.microsoft.com/office/drawing/2014/main" val="487659122"/>
                  </a:ext>
                </a:extLst>
              </a:tr>
              <a:tr h="133350">
                <a:tc>
                  <a:txBody>
                    <a:bodyPr/>
                    <a:lstStyle/>
                    <a:p>
                      <a:pPr marL="0" algn="l" defTabSz="457200" rtl="0" eaLnBrk="1" fontAlgn="ctr" latinLnBrk="0" hangingPunct="1"/>
                      <a:r>
                        <a:rPr lang="en-US" sz="1100" b="0" i="0" u="none" strike="noStrike" kern="1200" dirty="0">
                          <a:solidFill>
                            <a:srgbClr val="000000"/>
                          </a:solidFill>
                          <a:effectLst/>
                          <a:latin typeface="Arial" panose="020B0604020202020204" pitchFamily="34" charset="0"/>
                          <a:ea typeface="+mn-ea"/>
                          <a:cs typeface="+mn-cs"/>
                        </a:rPr>
                        <a:t>06C.02.05 Science Verification</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$1,068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$1,068 </a:t>
                      </a:r>
                    </a:p>
                  </a:txBody>
                  <a:tcPr marL="9525" marR="9525" marT="9525" marB="0" anchor="ctr"/>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b"/>
                </a:tc>
                <a:tc>
                  <a:txBody>
                    <a:bodyPr/>
                    <a:lstStyle/>
                    <a:p>
                      <a:pPr marL="0" algn="r" defTabSz="457200" rtl="0" eaLnBrk="1" fontAlgn="b" latinLnBrk="0" hangingPunct="1"/>
                      <a:r>
                        <a:rPr lang="en-US" sz="1000" b="0" i="0" u="none" strike="noStrike" kern="1200" dirty="0">
                          <a:solidFill>
                            <a:schemeClr val="dk1"/>
                          </a:solidFill>
                          <a:effectLst/>
                          <a:latin typeface="Microsoft Sans Serif" panose="020B0604020202020204" pitchFamily="34" charset="0"/>
                          <a:ea typeface="+mn-ea"/>
                          <a:cs typeface="+mn-cs"/>
                        </a:rPr>
                        <a:t> $-   </a:t>
                      </a:r>
                    </a:p>
                  </a:txBody>
                  <a:tcPr marL="9525" marR="9525" marT="9525" marB="0" anchor="ctr"/>
                </a:tc>
                <a:tc>
                  <a:txBody>
                    <a:bodyPr/>
                    <a:lstStyle/>
                    <a:p>
                      <a:pPr algn="r" fontAlgn="b"/>
                      <a:r>
                        <a:rPr lang="en-US" sz="1000" b="0" i="0" u="none" strike="noStrike" dirty="0">
                          <a:effectLst/>
                          <a:latin typeface="Microsoft Sans Serif" panose="020B0604020202020204" pitchFamily="34" charset="0"/>
                        </a:rPr>
                        <a:t>0%</a:t>
                      </a:r>
                    </a:p>
                  </a:txBody>
                  <a:tcPr marL="9525" marR="9525" marT="9525" marB="0" anchor="ctr"/>
                </a:tc>
                <a:extLst>
                  <a:ext uri="{0D108BD9-81ED-4DB2-BD59-A6C34878D82A}">
                    <a16:rowId xmlns:a16="http://schemas.microsoft.com/office/drawing/2014/main" val="797054084"/>
                  </a:ext>
                </a:extLst>
              </a:tr>
              <a:tr h="179070">
                <a:tc>
                  <a:txBody>
                    <a:bodyPr/>
                    <a:lstStyle/>
                    <a:p>
                      <a:pPr algn="ctr" fontAlgn="ctr"/>
                      <a:r>
                        <a:rPr lang="en-US" sz="900" b="1" i="0" u="none" strike="noStrike" dirty="0">
                          <a:solidFill>
                            <a:schemeClr val="tx1"/>
                          </a:solidFill>
                          <a:effectLst/>
                          <a:latin typeface="Arial" panose="020B0604020202020204" pitchFamily="34" charset="0"/>
                        </a:rPr>
                        <a:t>Total  </a:t>
                      </a:r>
                    </a:p>
                  </a:txBody>
                  <a:tcPr marL="7144" marR="7144" marT="7144" marB="3429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$18,844 </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$19,882 </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$(1,038)</a:t>
                      </a:r>
                    </a:p>
                  </a:txBody>
                  <a:tcPr marL="9525" marR="9525" marT="9525" marB="0" anchor="b"/>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 $(223)</a:t>
                      </a:r>
                    </a:p>
                  </a:txBody>
                  <a:tcPr marL="9525" marR="9525" marT="9525" marB="0" anchor="ctr"/>
                </a:tc>
                <a:tc>
                  <a:txBody>
                    <a:bodyPr/>
                    <a:lstStyle/>
                    <a:p>
                      <a:pPr marL="0" algn="r" defTabSz="457200" rtl="0" eaLnBrk="1" fontAlgn="b" latinLnBrk="0" hangingPunct="1"/>
                      <a:r>
                        <a:rPr lang="en-US" sz="1050" b="1" i="0" u="none" strike="noStrike" kern="1200" dirty="0">
                          <a:solidFill>
                            <a:schemeClr val="dk1"/>
                          </a:solidFill>
                          <a:effectLst/>
                          <a:latin typeface="Microsoft Sans Serif" panose="020B0604020202020204" pitchFamily="34" charset="0"/>
                          <a:ea typeface="+mn-ea"/>
                          <a:cs typeface="+mn-cs"/>
                        </a:rPr>
                        <a:t>15%</a:t>
                      </a:r>
                    </a:p>
                  </a:txBody>
                  <a:tcPr marL="9525" marR="9525" marT="9525" marB="0" anchor="ctr"/>
                </a:tc>
                <a:extLst>
                  <a:ext uri="{0D108BD9-81ED-4DB2-BD59-A6C34878D82A}">
                    <a16:rowId xmlns:a16="http://schemas.microsoft.com/office/drawing/2014/main" val="3311198470"/>
                  </a:ext>
                </a:extLst>
              </a:tr>
            </a:tbl>
          </a:graphicData>
        </a:graphic>
      </p:graphicFrame>
    </p:spTree>
    <p:extLst>
      <p:ext uri="{BB962C8B-B14F-4D97-AF65-F5344CB8AC3E}">
        <p14:creationId xmlns:p14="http://schemas.microsoft.com/office/powerpoint/2010/main" val="17304436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FD14-7F48-4571-A283-33D309DE152F}"/>
              </a:ext>
            </a:extLst>
          </p:cNvPr>
          <p:cNvSpPr>
            <a:spLocks noGrp="1"/>
          </p:cNvSpPr>
          <p:nvPr>
            <p:ph type="title"/>
          </p:nvPr>
        </p:nvSpPr>
        <p:spPr/>
        <p:txBody>
          <a:bodyPr/>
          <a:lstStyle/>
          <a:p>
            <a:r>
              <a:rPr lang="en-US" dirty="0"/>
              <a:t>DOE Commissioning EAC key drivers</a:t>
            </a:r>
          </a:p>
        </p:txBody>
      </p:sp>
      <p:sp>
        <p:nvSpPr>
          <p:cNvPr id="3" name="Text Placeholder 2">
            <a:extLst>
              <a:ext uri="{FF2B5EF4-FFF2-40B4-BE49-F238E27FC236}">
                <a16:creationId xmlns:a16="http://schemas.microsoft.com/office/drawing/2014/main" id="{B974E5EF-DF82-4940-9292-A00813BE15EF}"/>
              </a:ext>
            </a:extLst>
          </p:cNvPr>
          <p:cNvSpPr>
            <a:spLocks noGrp="1"/>
          </p:cNvSpPr>
          <p:nvPr>
            <p:ph type="body" idx="1"/>
          </p:nvPr>
        </p:nvSpPr>
        <p:spPr>
          <a:xfrm>
            <a:off x="457200" y="1123949"/>
            <a:ext cx="8229599" cy="3544491"/>
          </a:xfrm>
        </p:spPr>
        <p:txBody>
          <a:bodyPr/>
          <a:lstStyle/>
          <a:p>
            <a:r>
              <a:rPr lang="en-US" sz="1600" dirty="0"/>
              <a:t>EAC/VAC key drivers</a:t>
            </a:r>
          </a:p>
          <a:p>
            <a:pPr lvl="1"/>
            <a:r>
              <a:rPr lang="en-US" sz="1600" dirty="0"/>
              <a:t>The 2-month project delay to accommodate the Telescope and mount, Dome, and camera raft refurbishment issues approved by NSF in March 2019 (loaded in 01C.01.01 as a pending Change): </a:t>
            </a:r>
            <a:r>
              <a:rPr lang="en-US" sz="1600" dirty="0">
                <a:solidFill>
                  <a:srgbClr val="FF0000"/>
                </a:solidFill>
              </a:rPr>
              <a:t>~-$390K</a:t>
            </a:r>
          </a:p>
          <a:p>
            <a:pPr lvl="1"/>
            <a:r>
              <a:rPr lang="en-US" sz="1600" dirty="0"/>
              <a:t>The recent 3-month delay to accommodate recent delays on the telescope and mount and dome proposed by the Broader project (loaded in 01C.01.01 as a pending Change): </a:t>
            </a:r>
            <a:r>
              <a:rPr lang="en-US" sz="1600" dirty="0">
                <a:solidFill>
                  <a:srgbClr val="FF0000"/>
                </a:solidFill>
              </a:rPr>
              <a:t>~-$410K</a:t>
            </a:r>
          </a:p>
          <a:p>
            <a:pPr lvl="1"/>
            <a:r>
              <a:rPr lang="en-US" sz="1600" dirty="0"/>
              <a:t>Commissioning management underrun due to early FY19 efficiency: </a:t>
            </a:r>
            <a:r>
              <a:rPr lang="en-US" sz="1600" dirty="0">
                <a:solidFill>
                  <a:srgbClr val="00B050"/>
                </a:solidFill>
              </a:rPr>
              <a:t>~$280K</a:t>
            </a:r>
          </a:p>
          <a:p>
            <a:pPr lvl="1"/>
            <a:r>
              <a:rPr lang="en-US" sz="1600" dirty="0" err="1"/>
              <a:t>ComCam</a:t>
            </a:r>
            <a:r>
              <a:rPr lang="en-US" sz="1600" dirty="0"/>
              <a:t> Quad Box assembly and design unrecoverable overrun: </a:t>
            </a:r>
            <a:r>
              <a:rPr lang="en-US" sz="1600" dirty="0">
                <a:solidFill>
                  <a:srgbClr val="FF0000"/>
                </a:solidFill>
              </a:rPr>
              <a:t>~-$200K</a:t>
            </a:r>
          </a:p>
          <a:p>
            <a:pPr lvl="1"/>
            <a:r>
              <a:rPr lang="en-US" sz="1600" dirty="0"/>
              <a:t>Refrigeration pathfinder heat exchanger manufacturing and assembly unrecoverable overrun: </a:t>
            </a:r>
            <a:r>
              <a:rPr lang="en-US" sz="1600" dirty="0">
                <a:solidFill>
                  <a:srgbClr val="FF0000"/>
                </a:solidFill>
              </a:rPr>
              <a:t>~-$290K</a:t>
            </a:r>
          </a:p>
          <a:p>
            <a:pPr lvl="1"/>
            <a:endParaRPr lang="en-US" sz="1600" dirty="0">
              <a:solidFill>
                <a:srgbClr val="FF0000"/>
              </a:solidFill>
            </a:endParaRPr>
          </a:p>
          <a:p>
            <a:pPr lvl="1"/>
            <a:endParaRPr lang="en-US" sz="1600" dirty="0">
              <a:solidFill>
                <a:srgbClr val="00B050"/>
              </a:solidFill>
            </a:endParaRPr>
          </a:p>
          <a:p>
            <a:pPr lvl="1"/>
            <a:endParaRPr lang="en-US" sz="1600" dirty="0">
              <a:solidFill>
                <a:srgbClr val="FF0000"/>
              </a:solidFill>
            </a:endParaRPr>
          </a:p>
          <a:p>
            <a:pPr lvl="1"/>
            <a:endParaRPr lang="en-US" sz="1600" dirty="0">
              <a:solidFill>
                <a:srgbClr val="FF0000"/>
              </a:solidFill>
            </a:endParaRPr>
          </a:p>
        </p:txBody>
      </p:sp>
    </p:spTree>
    <p:extLst>
      <p:ext uri="{BB962C8B-B14F-4D97-AF65-F5344CB8AC3E}">
        <p14:creationId xmlns:p14="http://schemas.microsoft.com/office/powerpoint/2010/main" val="1793401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87E3ACD-C46D-4F76-9BF8-0364D0235069}"/>
              </a:ext>
            </a:extLst>
          </p:cNvPr>
          <p:cNvSpPr>
            <a:spLocks noGrp="1"/>
          </p:cNvSpPr>
          <p:nvPr>
            <p:ph type="body" idx="1"/>
          </p:nvPr>
        </p:nvSpPr>
        <p:spPr/>
        <p:txBody>
          <a:bodyPr/>
          <a:lstStyle/>
          <a:p>
            <a:r>
              <a:rPr lang="en-US" dirty="0"/>
              <a:t>EAC contingency is after taking the cost impact of the recent delays</a:t>
            </a:r>
          </a:p>
          <a:p>
            <a:r>
              <a:rPr lang="en-US" dirty="0"/>
              <a:t>Contingency after these delays is tight and commensurate with the remaining risk cost exposure </a:t>
            </a:r>
          </a:p>
        </p:txBody>
      </p:sp>
      <p:sp>
        <p:nvSpPr>
          <p:cNvPr id="3" name="Title 2">
            <a:extLst>
              <a:ext uri="{FF2B5EF4-FFF2-40B4-BE49-F238E27FC236}">
                <a16:creationId xmlns:a16="http://schemas.microsoft.com/office/drawing/2014/main" id="{1337EFFF-6CB8-43FD-9694-EE987A0C4B3A}"/>
              </a:ext>
            </a:extLst>
          </p:cNvPr>
          <p:cNvSpPr>
            <a:spLocks noGrp="1"/>
          </p:cNvSpPr>
          <p:nvPr>
            <p:ph type="title"/>
          </p:nvPr>
        </p:nvSpPr>
        <p:spPr/>
        <p:txBody>
          <a:bodyPr/>
          <a:lstStyle/>
          <a:p>
            <a:r>
              <a:rPr lang="en-US" dirty="0"/>
              <a:t>Contingency analysis</a:t>
            </a:r>
          </a:p>
        </p:txBody>
      </p:sp>
      <p:graphicFrame>
        <p:nvGraphicFramePr>
          <p:cNvPr id="9" name="Table 8">
            <a:extLst>
              <a:ext uri="{FF2B5EF4-FFF2-40B4-BE49-F238E27FC236}">
                <a16:creationId xmlns:a16="http://schemas.microsoft.com/office/drawing/2014/main" id="{AA53C620-3137-4891-81A8-EFEFA2061984}"/>
              </a:ext>
            </a:extLst>
          </p:cNvPr>
          <p:cNvGraphicFramePr>
            <a:graphicFrameLocks noGrp="1"/>
          </p:cNvGraphicFramePr>
          <p:nvPr>
            <p:extLst>
              <p:ext uri="{D42A27DB-BD31-4B8C-83A1-F6EECF244321}">
                <p14:modId xmlns:p14="http://schemas.microsoft.com/office/powerpoint/2010/main" val="1443529715"/>
              </p:ext>
            </p:extLst>
          </p:nvPr>
        </p:nvGraphicFramePr>
        <p:xfrm>
          <a:off x="2505075" y="2752130"/>
          <a:ext cx="4133850" cy="1254069"/>
        </p:xfrm>
        <a:graphic>
          <a:graphicData uri="http://schemas.openxmlformats.org/drawingml/2006/table">
            <a:tbl>
              <a:tblPr firstRow="1" bandRow="1">
                <a:tableStyleId>{5C22544A-7EE6-4342-B048-85BDC9FD1C3A}</a:tableStyleId>
              </a:tblPr>
              <a:tblGrid>
                <a:gridCol w="3333750">
                  <a:extLst>
                    <a:ext uri="{9D8B030D-6E8A-4147-A177-3AD203B41FA5}">
                      <a16:colId xmlns:a16="http://schemas.microsoft.com/office/drawing/2014/main" val="3610158160"/>
                    </a:ext>
                  </a:extLst>
                </a:gridCol>
                <a:gridCol w="800100">
                  <a:extLst>
                    <a:ext uri="{9D8B030D-6E8A-4147-A177-3AD203B41FA5}">
                      <a16:colId xmlns:a16="http://schemas.microsoft.com/office/drawing/2014/main" val="2620877259"/>
                    </a:ext>
                  </a:extLst>
                </a:gridCol>
              </a:tblGrid>
              <a:tr h="239450">
                <a:tc>
                  <a:txBody>
                    <a:bodyPr/>
                    <a:lstStyle/>
                    <a:p>
                      <a:r>
                        <a:rPr lang="en-US" sz="1400" dirty="0"/>
                        <a:t>Contingency as of May 2019 EAC</a:t>
                      </a:r>
                    </a:p>
                  </a:txBody>
                  <a:tcPr marL="68580" marR="68580" marT="0" marB="0"/>
                </a:tc>
                <a:tc>
                  <a:txBody>
                    <a:bodyPr/>
                    <a:lstStyle/>
                    <a:p>
                      <a:r>
                        <a:rPr lang="en-US" sz="1400" dirty="0"/>
                        <a:t>$3,306K</a:t>
                      </a:r>
                    </a:p>
                  </a:txBody>
                  <a:tcPr marL="68580" marR="68580" marT="0" marB="0"/>
                </a:tc>
                <a:extLst>
                  <a:ext uri="{0D108BD9-81ED-4DB2-BD59-A6C34878D82A}">
                    <a16:rowId xmlns:a16="http://schemas.microsoft.com/office/drawing/2014/main" val="2635844032"/>
                  </a:ext>
                </a:extLst>
              </a:tr>
              <a:tr h="348449">
                <a:tc>
                  <a:txBody>
                    <a:bodyPr/>
                    <a:lstStyle/>
                    <a:p>
                      <a:r>
                        <a:rPr lang="en-US" sz="1400" dirty="0"/>
                        <a:t>PM liens</a:t>
                      </a:r>
                    </a:p>
                  </a:txBody>
                  <a:tcPr marL="68580" marR="68580" marT="0" marB="0"/>
                </a:tc>
                <a:tc>
                  <a:txBody>
                    <a:bodyPr/>
                    <a:lstStyle/>
                    <a:p>
                      <a:pPr algn="r"/>
                      <a:r>
                        <a:rPr lang="en-US" sz="1400" dirty="0"/>
                        <a:t>-</a:t>
                      </a:r>
                    </a:p>
                  </a:txBody>
                  <a:tcPr marL="68580" marR="68580" marT="0" marB="0"/>
                </a:tc>
                <a:extLst>
                  <a:ext uri="{0D108BD9-81ED-4DB2-BD59-A6C34878D82A}">
                    <a16:rowId xmlns:a16="http://schemas.microsoft.com/office/drawing/2014/main" val="746926968"/>
                  </a:ext>
                </a:extLst>
              </a:tr>
              <a:tr h="239450">
                <a:tc>
                  <a:txBody>
                    <a:bodyPr/>
                    <a:lstStyle/>
                    <a:p>
                      <a:pPr marL="0" lvl="0" indent="-282575">
                        <a:buFont typeface="Arial" panose="020B0604020202020204" pitchFamily="34" charset="0"/>
                        <a:buNone/>
                      </a:pPr>
                      <a:r>
                        <a:rPr lang="en-US" sz="1400" kern="1200" dirty="0">
                          <a:solidFill>
                            <a:schemeClr val="dk1"/>
                          </a:solidFill>
                          <a:latin typeface="+mn-lt"/>
                          <a:ea typeface="+mn-ea"/>
                          <a:cs typeface="+mn-cs"/>
                        </a:rPr>
                        <a:t>Available Contingency for probabilistic events</a:t>
                      </a:r>
                    </a:p>
                  </a:txBody>
                  <a:tcPr marL="68580" marR="68580" marT="0" marB="0">
                    <a:solidFill>
                      <a:schemeClr val="accent1">
                        <a:lumMod val="60000"/>
                        <a:lumOff val="40000"/>
                      </a:schemeClr>
                    </a:solidFill>
                  </a:tcPr>
                </a:tc>
                <a:tc>
                  <a:txBody>
                    <a:bodyPr/>
                    <a:lstStyle/>
                    <a:p>
                      <a:pPr algn="r"/>
                      <a:r>
                        <a:rPr lang="en-US" sz="1400" dirty="0"/>
                        <a:t>$3,306K</a:t>
                      </a:r>
                    </a:p>
                  </a:txBody>
                  <a:tcPr marL="68580" marR="68580" marT="0" marB="0">
                    <a:solidFill>
                      <a:schemeClr val="accent1">
                        <a:lumMod val="60000"/>
                        <a:lumOff val="40000"/>
                      </a:schemeClr>
                    </a:solidFill>
                  </a:tcPr>
                </a:tc>
                <a:extLst>
                  <a:ext uri="{0D108BD9-81ED-4DB2-BD59-A6C34878D82A}">
                    <a16:rowId xmlns:a16="http://schemas.microsoft.com/office/drawing/2014/main" val="3524524364"/>
                  </a:ext>
                </a:extLst>
              </a:tr>
              <a:tr h="239450">
                <a:tc>
                  <a:txBody>
                    <a:bodyPr/>
                    <a:lstStyle/>
                    <a:p>
                      <a:pPr marL="228600" lvl="1" indent="0"/>
                      <a:r>
                        <a:rPr lang="en-US" sz="1400" dirty="0"/>
                        <a:t>Risk Based Cost Exposure</a:t>
                      </a:r>
                    </a:p>
                  </a:txBody>
                  <a:tcPr marL="68580" marR="68580" marT="0" marB="0"/>
                </a:tc>
                <a:tc>
                  <a:txBody>
                    <a:bodyPr/>
                    <a:lstStyle/>
                    <a:p>
                      <a:pPr algn="r"/>
                      <a:r>
                        <a:rPr lang="en-US" sz="1400" dirty="0"/>
                        <a:t>$3,015K</a:t>
                      </a:r>
                    </a:p>
                  </a:txBody>
                  <a:tcPr marL="68580" marR="68580" marT="0" marB="0"/>
                </a:tc>
                <a:extLst>
                  <a:ext uri="{0D108BD9-81ED-4DB2-BD59-A6C34878D82A}">
                    <a16:rowId xmlns:a16="http://schemas.microsoft.com/office/drawing/2014/main" val="1119793980"/>
                  </a:ext>
                </a:extLst>
              </a:tr>
            </a:tbl>
          </a:graphicData>
        </a:graphic>
      </p:graphicFrame>
    </p:spTree>
    <p:extLst>
      <p:ext uri="{BB962C8B-B14F-4D97-AF65-F5344CB8AC3E}">
        <p14:creationId xmlns:p14="http://schemas.microsoft.com/office/powerpoint/2010/main" val="828637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77DB6-9166-4385-B6B5-14F089A84866}"/>
              </a:ext>
            </a:extLst>
          </p:cNvPr>
          <p:cNvSpPr>
            <a:spLocks noGrp="1"/>
          </p:cNvSpPr>
          <p:nvPr>
            <p:ph type="body" idx="1"/>
          </p:nvPr>
        </p:nvSpPr>
        <p:spPr/>
        <p:txBody>
          <a:bodyPr/>
          <a:lstStyle/>
          <a:p>
            <a:r>
              <a:rPr lang="en-US" sz="1800" dirty="0"/>
              <a:t>BCR-004 (</a:t>
            </a:r>
            <a:r>
              <a:rPr lang="en-US" sz="1800" dirty="0">
                <a:solidFill>
                  <a:srgbClr val="FF0000"/>
                </a:solidFill>
              </a:rPr>
              <a:t>+$7K</a:t>
            </a:r>
            <a:r>
              <a:rPr lang="en-US" sz="1800" dirty="0"/>
              <a:t>): 06 WBS effort was split at a lower level to explicitly separate DOE scope from NSF scope. In addition, DOE management beyond technical management commissioning effort was moved from the 06 WBS into the 01 WBS to be commensurate with the organization chart. This was implemented under change LCR-1451 at the project level. The cost impact was </a:t>
            </a:r>
            <a:r>
              <a:rPr lang="en-US" sz="1800" dirty="0">
                <a:solidFill>
                  <a:srgbClr val="FF0000"/>
                </a:solidFill>
              </a:rPr>
              <a:t>+$7K </a:t>
            </a:r>
            <a:r>
              <a:rPr lang="en-US" sz="1800" dirty="0"/>
              <a:t>due to minor phasing changes</a:t>
            </a:r>
          </a:p>
          <a:p>
            <a:r>
              <a:rPr lang="en-US" sz="1800" dirty="0"/>
              <a:t>BCR-005 (</a:t>
            </a:r>
            <a:r>
              <a:rPr lang="en-US" sz="1800" dirty="0">
                <a:solidFill>
                  <a:srgbClr val="FF0000"/>
                </a:solidFill>
              </a:rPr>
              <a:t>+$335K</a:t>
            </a:r>
            <a:r>
              <a:rPr lang="en-US" sz="1800" dirty="0"/>
              <a:t>): DOE safety officer was added to the project (</a:t>
            </a:r>
            <a:r>
              <a:rPr lang="en-US" sz="1800" dirty="0">
                <a:solidFill>
                  <a:srgbClr val="FF0000"/>
                </a:solidFill>
              </a:rPr>
              <a:t>+$276K</a:t>
            </a:r>
            <a:r>
              <a:rPr lang="en-US" sz="1800" dirty="0"/>
              <a:t>) as this had been an error at time of baseline. A commissioning paid raft was constructed to reduce schedule issues on </a:t>
            </a:r>
            <a:r>
              <a:rPr lang="en-US" sz="1800" dirty="0" err="1"/>
              <a:t>ComCam</a:t>
            </a:r>
            <a:r>
              <a:rPr lang="en-US" sz="1800" dirty="0"/>
              <a:t> (</a:t>
            </a:r>
            <a:r>
              <a:rPr lang="en-US" sz="1800" dirty="0">
                <a:solidFill>
                  <a:srgbClr val="FF0000"/>
                </a:solidFill>
              </a:rPr>
              <a:t>+$104K</a:t>
            </a:r>
            <a:r>
              <a:rPr lang="en-US" sz="1800" dirty="0"/>
              <a:t>). This raft is currently in Tucson with </a:t>
            </a:r>
            <a:r>
              <a:rPr lang="en-US" sz="1800" dirty="0" err="1"/>
              <a:t>ComCam</a:t>
            </a:r>
            <a:r>
              <a:rPr lang="en-US" sz="1800" dirty="0"/>
              <a:t>. The remaining delta is a return (</a:t>
            </a:r>
            <a:r>
              <a:rPr lang="en-US" sz="1800" dirty="0">
                <a:solidFill>
                  <a:srgbClr val="00B050"/>
                </a:solidFill>
              </a:rPr>
              <a:t>-$45K</a:t>
            </a:r>
            <a:r>
              <a:rPr lang="en-US" sz="1800" dirty="0"/>
              <a:t>) based on re-planning in the out years including removal of sprint 5. Reviewed and approved at the project level under LCR-1475 and LCR-1476</a:t>
            </a:r>
          </a:p>
          <a:p>
            <a:r>
              <a:rPr lang="en-US" sz="1800" dirty="0"/>
              <a:t>BCR-006 (</a:t>
            </a:r>
            <a:r>
              <a:rPr lang="en-US" sz="1800" dirty="0">
                <a:solidFill>
                  <a:srgbClr val="FF0000"/>
                </a:solidFill>
              </a:rPr>
              <a:t>+$1K</a:t>
            </a:r>
            <a:r>
              <a:rPr lang="en-US" sz="1800" dirty="0"/>
              <a:t>): Minor phasing changes in support of MREFC Aux-Tel rodent damage repair request LCR-1497</a:t>
            </a:r>
          </a:p>
        </p:txBody>
      </p:sp>
      <p:sp>
        <p:nvSpPr>
          <p:cNvPr id="3" name="Title 2">
            <a:extLst>
              <a:ext uri="{FF2B5EF4-FFF2-40B4-BE49-F238E27FC236}">
                <a16:creationId xmlns:a16="http://schemas.microsoft.com/office/drawing/2014/main" id="{4FC0B979-EBF8-44C2-957E-4211FACC66B4}"/>
              </a:ext>
            </a:extLst>
          </p:cNvPr>
          <p:cNvSpPr>
            <a:spLocks noGrp="1"/>
          </p:cNvSpPr>
          <p:nvPr>
            <p:ph type="title"/>
          </p:nvPr>
        </p:nvSpPr>
        <p:spPr/>
        <p:txBody>
          <a:bodyPr/>
          <a:lstStyle/>
          <a:p>
            <a:r>
              <a:rPr lang="en-US" dirty="0"/>
              <a:t>Changes since FY18 review</a:t>
            </a:r>
          </a:p>
        </p:txBody>
      </p:sp>
    </p:spTree>
    <p:extLst>
      <p:ext uri="{BB962C8B-B14F-4D97-AF65-F5344CB8AC3E}">
        <p14:creationId xmlns:p14="http://schemas.microsoft.com/office/powerpoint/2010/main" val="793373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577DB6-9166-4385-B6B5-14F089A84866}"/>
              </a:ext>
            </a:extLst>
          </p:cNvPr>
          <p:cNvSpPr>
            <a:spLocks noGrp="1"/>
          </p:cNvSpPr>
          <p:nvPr>
            <p:ph type="body" idx="1"/>
          </p:nvPr>
        </p:nvSpPr>
        <p:spPr/>
        <p:txBody>
          <a:bodyPr/>
          <a:lstStyle/>
          <a:p>
            <a:r>
              <a:rPr lang="en-US" sz="1800" dirty="0"/>
              <a:t>BCR-007 (</a:t>
            </a:r>
            <a:r>
              <a:rPr lang="en-US" sz="1800" dirty="0">
                <a:solidFill>
                  <a:srgbClr val="FF0000"/>
                </a:solidFill>
              </a:rPr>
              <a:t>+$284K</a:t>
            </a:r>
            <a:r>
              <a:rPr lang="en-US" sz="1800" dirty="0"/>
              <a:t>): </a:t>
            </a:r>
          </a:p>
          <a:p>
            <a:pPr lvl="1"/>
            <a:r>
              <a:rPr lang="en-US" sz="1600" dirty="0"/>
              <a:t>Add a prototype shipping run with the camera mass simulator</a:t>
            </a:r>
          </a:p>
          <a:p>
            <a:pPr lvl="1"/>
            <a:r>
              <a:rPr lang="en-US" sz="1600" dirty="0"/>
              <a:t>Additional support on the Auxiliary Telescope DAQ/CCS pathfinder exercise</a:t>
            </a:r>
          </a:p>
          <a:p>
            <a:pPr lvl="1"/>
            <a:r>
              <a:rPr lang="en-US" sz="1600" dirty="0"/>
              <a:t>Spare refrigeration compressor</a:t>
            </a:r>
          </a:p>
          <a:p>
            <a:pPr lvl="1"/>
            <a:r>
              <a:rPr lang="en-US" sz="1600" dirty="0"/>
              <a:t>Per project request LCR-1540</a:t>
            </a:r>
          </a:p>
          <a:p>
            <a:r>
              <a:rPr lang="en-US" sz="1800" dirty="0"/>
              <a:t>BCR-008 (</a:t>
            </a:r>
            <a:r>
              <a:rPr lang="en-US" sz="1800" dirty="0">
                <a:solidFill>
                  <a:srgbClr val="FF0000"/>
                </a:solidFill>
              </a:rPr>
              <a:t>+$465K</a:t>
            </a:r>
            <a:r>
              <a:rPr lang="en-US" sz="1800" dirty="0"/>
              <a:t>):</a:t>
            </a:r>
          </a:p>
          <a:p>
            <a:pPr lvl="1"/>
            <a:r>
              <a:rPr lang="en-US" sz="1600" dirty="0"/>
              <a:t>missing scope for completion of the refrigeration pathfinder </a:t>
            </a:r>
          </a:p>
          <a:p>
            <a:pPr lvl="1"/>
            <a:r>
              <a:rPr lang="en-US" sz="1600" dirty="0"/>
              <a:t>Extra sprint on the summit since the May sprint could not be completed due to the refrigeration line not being ready on the summit </a:t>
            </a:r>
          </a:p>
          <a:p>
            <a:pPr lvl="1"/>
            <a:r>
              <a:rPr lang="en-US" sz="1600" dirty="0"/>
              <a:t>Purchasing a spare compressor for the refrigeration system.</a:t>
            </a:r>
          </a:p>
          <a:p>
            <a:r>
              <a:rPr lang="en-US" sz="1800" dirty="0"/>
              <a:t>Pending BCR-009 currently in EAC (</a:t>
            </a:r>
            <a:r>
              <a:rPr lang="en-US" sz="1800" dirty="0">
                <a:solidFill>
                  <a:srgbClr val="FF0000"/>
                </a:solidFill>
              </a:rPr>
              <a:t>+$795K</a:t>
            </a:r>
            <a:r>
              <a:rPr lang="en-US" sz="1800" dirty="0"/>
              <a:t>) in support of schedule delays in support of LCR-1623 and pending LCR-1725</a:t>
            </a:r>
          </a:p>
          <a:p>
            <a:endParaRPr lang="en-US" sz="1800" dirty="0"/>
          </a:p>
          <a:p>
            <a:endParaRPr lang="en-US" sz="1800" dirty="0"/>
          </a:p>
          <a:p>
            <a:endParaRPr lang="en-US" sz="1800" dirty="0"/>
          </a:p>
        </p:txBody>
      </p:sp>
      <p:sp>
        <p:nvSpPr>
          <p:cNvPr id="3" name="Title 2">
            <a:extLst>
              <a:ext uri="{FF2B5EF4-FFF2-40B4-BE49-F238E27FC236}">
                <a16:creationId xmlns:a16="http://schemas.microsoft.com/office/drawing/2014/main" id="{4FC0B979-EBF8-44C2-957E-4211FACC66B4}"/>
              </a:ext>
            </a:extLst>
          </p:cNvPr>
          <p:cNvSpPr>
            <a:spLocks noGrp="1"/>
          </p:cNvSpPr>
          <p:nvPr>
            <p:ph type="title"/>
          </p:nvPr>
        </p:nvSpPr>
        <p:spPr>
          <a:xfrm>
            <a:off x="1600200" y="133350"/>
            <a:ext cx="5638800" cy="417910"/>
          </a:xfrm>
        </p:spPr>
        <p:txBody>
          <a:bodyPr/>
          <a:lstStyle/>
          <a:p>
            <a:r>
              <a:rPr lang="en-US" dirty="0"/>
              <a:t>Changes since FY18 review</a:t>
            </a:r>
          </a:p>
        </p:txBody>
      </p:sp>
    </p:spTree>
    <p:extLst>
      <p:ext uri="{BB962C8B-B14F-4D97-AF65-F5344CB8AC3E}">
        <p14:creationId xmlns:p14="http://schemas.microsoft.com/office/powerpoint/2010/main" val="3977148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E5F0FD-1E5D-4E13-90EE-019E328677B8}"/>
              </a:ext>
            </a:extLst>
          </p:cNvPr>
          <p:cNvSpPr>
            <a:spLocks noGrp="1"/>
          </p:cNvSpPr>
          <p:nvPr>
            <p:ph type="title"/>
          </p:nvPr>
        </p:nvSpPr>
        <p:spPr/>
        <p:txBody>
          <a:bodyPr/>
          <a:lstStyle/>
          <a:p>
            <a:r>
              <a:rPr lang="en-US" dirty="0"/>
              <a:t>Commissioning Funding Needs and Budget</a:t>
            </a:r>
          </a:p>
        </p:txBody>
      </p:sp>
      <p:sp>
        <p:nvSpPr>
          <p:cNvPr id="8" name="Content Placeholder 2">
            <a:extLst>
              <a:ext uri="{FF2B5EF4-FFF2-40B4-BE49-F238E27FC236}">
                <a16:creationId xmlns:a16="http://schemas.microsoft.com/office/drawing/2014/main" id="{90572274-EBF6-41C9-ACB6-ADBAD0758894}"/>
              </a:ext>
            </a:extLst>
          </p:cNvPr>
          <p:cNvSpPr txBox="1">
            <a:spLocks/>
          </p:cNvSpPr>
          <p:nvPr/>
        </p:nvSpPr>
        <p:spPr>
          <a:xfrm>
            <a:off x="381001" y="925790"/>
            <a:ext cx="3105148" cy="2407960"/>
          </a:xfrm>
          <a:prstGeom prst="rect">
            <a:avLst/>
          </a:prstGeom>
        </p:spPr>
        <p:txBody>
          <a:bodyPr/>
          <a:lstStyle>
            <a:lvl1pPr marL="342900" indent="-342900" algn="l" defTabSz="457200" rtl="0" eaLnBrk="1" fontAlgn="base" hangingPunct="1">
              <a:spcBef>
                <a:spcPct val="20000"/>
              </a:spcBef>
              <a:spcAft>
                <a:spcPct val="0"/>
              </a:spcAft>
              <a:buFont typeface="Lucida Grande"/>
              <a:buChar char="-"/>
              <a:defRPr sz="2400" kern="1200">
                <a:solidFill>
                  <a:srgbClr val="1F497D"/>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a:buChar char="•"/>
              <a:defRPr sz="2200" kern="1200">
                <a:solidFill>
                  <a:srgbClr val="1F497D"/>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Lucida Grande"/>
              <a:buChar char="-"/>
              <a:defRPr sz="2000" kern="1200">
                <a:solidFill>
                  <a:srgbClr val="1F497D"/>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a:buChar char="•"/>
              <a:defRPr sz="1800" kern="1200">
                <a:solidFill>
                  <a:srgbClr val="1F497D"/>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Lucida Grande"/>
              <a:buChar char="-"/>
              <a:defRPr sz="1800" kern="1200">
                <a:solidFill>
                  <a:srgbClr val="1F497D"/>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5888" indent="-115888"/>
            <a:r>
              <a:rPr lang="en-US" sz="1400" dirty="0"/>
              <a:t>FY19 deferment to date can be managed if recovered in FY21 or earlier</a:t>
            </a:r>
          </a:p>
          <a:p>
            <a:pPr marL="115888" indent="-115888"/>
            <a:r>
              <a:rPr lang="en-US" sz="1400" dirty="0"/>
              <a:t>Further deferment can be accommodated in FY20, as presented at the March 2019 budget briefing, with catchup in FY21</a:t>
            </a:r>
          </a:p>
          <a:p>
            <a:pPr marL="115888" indent="-115888"/>
            <a:r>
              <a:rPr lang="en-US" sz="1400" dirty="0"/>
              <a:t>Minimum needed is consistent with 1/12</a:t>
            </a:r>
            <a:r>
              <a:rPr lang="en-US" sz="1400" baseline="30000" dirty="0"/>
              <a:t>th</a:t>
            </a:r>
            <a:r>
              <a:rPr lang="en-US" sz="1400" dirty="0"/>
              <a:t> funding to be received monthly in case of potential CR</a:t>
            </a:r>
          </a:p>
        </p:txBody>
      </p:sp>
      <p:pic>
        <p:nvPicPr>
          <p:cNvPr id="3" name="Picture 2">
            <a:extLst>
              <a:ext uri="{FF2B5EF4-FFF2-40B4-BE49-F238E27FC236}">
                <a16:creationId xmlns:a16="http://schemas.microsoft.com/office/drawing/2014/main" id="{A3D4E56D-8A3B-464C-BB6D-0B8683E7AD4D}"/>
              </a:ext>
            </a:extLst>
          </p:cNvPr>
          <p:cNvPicPr>
            <a:picLocks noChangeAspect="1"/>
          </p:cNvPicPr>
          <p:nvPr/>
        </p:nvPicPr>
        <p:blipFill>
          <a:blip r:embed="rId2"/>
          <a:stretch>
            <a:fillRect/>
          </a:stretch>
        </p:blipFill>
        <p:spPr>
          <a:xfrm>
            <a:off x="3486149" y="652860"/>
            <a:ext cx="5391151" cy="2755661"/>
          </a:xfrm>
          <a:prstGeom prst="rect">
            <a:avLst/>
          </a:prstGeom>
        </p:spPr>
      </p:pic>
      <p:graphicFrame>
        <p:nvGraphicFramePr>
          <p:cNvPr id="9" name="Table 8">
            <a:extLst>
              <a:ext uri="{FF2B5EF4-FFF2-40B4-BE49-F238E27FC236}">
                <a16:creationId xmlns:a16="http://schemas.microsoft.com/office/drawing/2014/main" id="{493F67C1-AFE4-439C-A49D-7030D7F76CF1}"/>
              </a:ext>
            </a:extLst>
          </p:cNvPr>
          <p:cNvGraphicFramePr>
            <a:graphicFrameLocks noGrp="1"/>
          </p:cNvGraphicFramePr>
          <p:nvPr>
            <p:extLst>
              <p:ext uri="{D42A27DB-BD31-4B8C-83A1-F6EECF244321}">
                <p14:modId xmlns:p14="http://schemas.microsoft.com/office/powerpoint/2010/main" val="3446985268"/>
              </p:ext>
            </p:extLst>
          </p:nvPr>
        </p:nvGraphicFramePr>
        <p:xfrm>
          <a:off x="1066800" y="3510121"/>
          <a:ext cx="6248400" cy="1224915"/>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3610158160"/>
                    </a:ext>
                  </a:extLst>
                </a:gridCol>
                <a:gridCol w="1889760">
                  <a:extLst>
                    <a:ext uri="{9D8B030D-6E8A-4147-A177-3AD203B41FA5}">
                      <a16:colId xmlns:a16="http://schemas.microsoft.com/office/drawing/2014/main" val="530856320"/>
                    </a:ext>
                  </a:extLst>
                </a:gridCol>
                <a:gridCol w="1249680">
                  <a:extLst>
                    <a:ext uri="{9D8B030D-6E8A-4147-A177-3AD203B41FA5}">
                      <a16:colId xmlns:a16="http://schemas.microsoft.com/office/drawing/2014/main" val="422993954"/>
                    </a:ext>
                  </a:extLst>
                </a:gridCol>
                <a:gridCol w="1249680">
                  <a:extLst>
                    <a:ext uri="{9D8B030D-6E8A-4147-A177-3AD203B41FA5}">
                      <a16:colId xmlns:a16="http://schemas.microsoft.com/office/drawing/2014/main" val="3254299037"/>
                    </a:ext>
                  </a:extLst>
                </a:gridCol>
                <a:gridCol w="1249680">
                  <a:extLst>
                    <a:ext uri="{9D8B030D-6E8A-4147-A177-3AD203B41FA5}">
                      <a16:colId xmlns:a16="http://schemas.microsoft.com/office/drawing/2014/main" val="2620877259"/>
                    </a:ext>
                  </a:extLst>
                </a:gridCol>
              </a:tblGrid>
              <a:tr h="63034">
                <a:tc>
                  <a:txBody>
                    <a:bodyPr/>
                    <a:lstStyle/>
                    <a:p>
                      <a:pPr algn="l" fontAlgn="b"/>
                      <a:r>
                        <a:rPr lang="en-US" sz="1000" b="1" i="0" u="none" strike="noStrike">
                          <a:effectLst/>
                          <a:latin typeface="Arial" panose="020B0604020202020204" pitchFamily="34" charset="0"/>
                        </a:rPr>
                        <a:t> </a:t>
                      </a:r>
                    </a:p>
                  </a:txBody>
                  <a:tcPr marL="9525" marR="9525" marT="9525" marB="0" anchor="b"/>
                </a:tc>
                <a:tc>
                  <a:txBody>
                    <a:bodyPr/>
                    <a:lstStyle/>
                    <a:p>
                      <a:pPr algn="l" fontAlgn="b"/>
                      <a:r>
                        <a:rPr lang="en-US" sz="1000" b="1" i="0" u="none" strike="noStrike" dirty="0">
                          <a:effectLst/>
                          <a:latin typeface="Arial" panose="020B0604020202020204" pitchFamily="34" charset="0"/>
                        </a:rPr>
                        <a:t>Original “CD-2 like” baseline</a:t>
                      </a:r>
                    </a:p>
                  </a:txBody>
                  <a:tcPr marL="9525" marR="9525" marT="9525" marB="0" anchor="b"/>
                </a:tc>
                <a:tc>
                  <a:txBody>
                    <a:bodyPr/>
                    <a:lstStyle/>
                    <a:p>
                      <a:pPr algn="l" fontAlgn="b"/>
                      <a:r>
                        <a:rPr lang="en-US" sz="1000" b="1" i="0" u="none" strike="noStrike">
                          <a:effectLst/>
                          <a:latin typeface="Arial" panose="020B0604020202020204" pitchFamily="34" charset="0"/>
                        </a:rPr>
                        <a:t>Received/Expected</a:t>
                      </a:r>
                    </a:p>
                  </a:txBody>
                  <a:tcPr marL="9525" marR="9525" marT="9525" marB="0" anchor="b"/>
                </a:tc>
                <a:tc>
                  <a:txBody>
                    <a:bodyPr/>
                    <a:lstStyle/>
                    <a:p>
                      <a:pPr algn="l" fontAlgn="b"/>
                      <a:r>
                        <a:rPr lang="en-US" sz="1000" b="1" i="0" u="none" strike="noStrike" dirty="0">
                          <a:effectLst/>
                          <a:latin typeface="Arial" panose="020B0604020202020204" pitchFamily="34" charset="0"/>
                        </a:rPr>
                        <a:t>Minimum Needed</a:t>
                      </a:r>
                    </a:p>
                  </a:txBody>
                  <a:tcPr marL="9525" marR="9525" marT="9525" marB="0" anchor="b"/>
                </a:tc>
                <a:tc>
                  <a:txBody>
                    <a:bodyPr/>
                    <a:lstStyle/>
                    <a:p>
                      <a:pPr algn="l" fontAlgn="b"/>
                      <a:r>
                        <a:rPr lang="en-US" sz="1000" b="1" i="0" u="none" strike="noStrike">
                          <a:effectLst/>
                          <a:latin typeface="Arial" panose="020B0604020202020204" pitchFamily="34" charset="0"/>
                        </a:rPr>
                        <a:t>Defer/Catch up</a:t>
                      </a:r>
                    </a:p>
                  </a:txBody>
                  <a:tcPr marL="9525" marR="9525" marT="9525" marB="0" anchor="b"/>
                </a:tc>
                <a:extLst>
                  <a:ext uri="{0D108BD9-81ED-4DB2-BD59-A6C34878D82A}">
                    <a16:rowId xmlns:a16="http://schemas.microsoft.com/office/drawing/2014/main" val="2635844032"/>
                  </a:ext>
                </a:extLst>
              </a:tr>
              <a:tr h="91727">
                <a:tc>
                  <a:txBody>
                    <a:bodyPr/>
                    <a:lstStyle/>
                    <a:p>
                      <a:pPr algn="l" fontAlgn="ctr"/>
                      <a:r>
                        <a:rPr lang="en-US" sz="1100" b="1" i="0" u="none" strike="noStrike">
                          <a:effectLst/>
                          <a:latin typeface="Calibri" panose="020F0502020204030204" pitchFamily="34" charset="0"/>
                        </a:rPr>
                        <a:t>FY18</a:t>
                      </a:r>
                    </a:p>
                  </a:txBody>
                  <a:tcPr marL="114300" marR="9525" marT="9525" marB="0" anchor="ctr"/>
                </a:tc>
                <a:tc>
                  <a:txBody>
                    <a:bodyPr/>
                    <a:lstStyle/>
                    <a:p>
                      <a:pPr algn="r" fontAlgn="b"/>
                      <a:r>
                        <a:rPr lang="en-US" sz="1000" b="0" i="0" u="none" strike="noStrike">
                          <a:effectLst/>
                          <a:latin typeface="Arial" panose="020B0604020202020204" pitchFamily="34" charset="0"/>
                        </a:rPr>
                        <a:t>$1,448,000 </a:t>
                      </a:r>
                    </a:p>
                  </a:txBody>
                  <a:tcPr marL="9525" marR="9525" marT="9525" marB="0" anchor="b"/>
                </a:tc>
                <a:tc>
                  <a:txBody>
                    <a:bodyPr/>
                    <a:lstStyle/>
                    <a:p>
                      <a:pPr algn="r" fontAlgn="b"/>
                      <a:r>
                        <a:rPr lang="en-US" sz="1000" b="0" i="0" u="none" strike="noStrike" dirty="0">
                          <a:effectLst/>
                          <a:latin typeface="Arial" panose="020B0604020202020204" pitchFamily="34" charset="0"/>
                        </a:rPr>
                        <a:t>$1,445,000 </a:t>
                      </a:r>
                    </a:p>
                  </a:txBody>
                  <a:tcPr marL="9525" marR="9525" marT="9525" marB="0" anchor="b"/>
                </a:tc>
                <a:tc>
                  <a:txBody>
                    <a:bodyPr/>
                    <a:lstStyle/>
                    <a:p>
                      <a:pPr algn="r" fontAlgn="b"/>
                      <a:r>
                        <a:rPr lang="en-US" sz="1000" b="0" i="0" u="none" strike="noStrike">
                          <a:effectLst/>
                          <a:latin typeface="Arial" panose="020B0604020202020204" pitchFamily="34" charset="0"/>
                        </a:rPr>
                        <a:t>$1,445,000 </a:t>
                      </a:r>
                    </a:p>
                  </a:txBody>
                  <a:tcPr marL="9525" marR="9525" marT="9525" marB="0" anchor="b"/>
                </a:tc>
                <a:tc>
                  <a:txBody>
                    <a:bodyPr/>
                    <a:lstStyle/>
                    <a:p>
                      <a:pPr algn="r" fontAlgn="b"/>
                      <a:r>
                        <a:rPr lang="en-US" sz="1000" b="0" i="0" u="none" strike="noStrike">
                          <a:effectLst/>
                          <a:latin typeface="Arial" panose="020B0604020202020204" pitchFamily="34" charset="0"/>
                        </a:rPr>
                        <a:t>$3,000 </a:t>
                      </a:r>
                    </a:p>
                  </a:txBody>
                  <a:tcPr marL="9525" marR="9525" marT="9525" marB="0" anchor="b"/>
                </a:tc>
                <a:extLst>
                  <a:ext uri="{0D108BD9-81ED-4DB2-BD59-A6C34878D82A}">
                    <a16:rowId xmlns:a16="http://schemas.microsoft.com/office/drawing/2014/main" val="746926968"/>
                  </a:ext>
                </a:extLst>
              </a:tr>
              <a:tr h="63034">
                <a:tc>
                  <a:txBody>
                    <a:bodyPr/>
                    <a:lstStyle/>
                    <a:p>
                      <a:pPr algn="l" fontAlgn="ctr"/>
                      <a:r>
                        <a:rPr lang="en-US" sz="1100" b="1" i="0" u="none" strike="noStrike">
                          <a:effectLst/>
                          <a:latin typeface="Calibri" panose="020F0502020204030204" pitchFamily="34" charset="0"/>
                        </a:rPr>
                        <a:t>FY19</a:t>
                      </a:r>
                    </a:p>
                  </a:txBody>
                  <a:tcPr marL="114300" marR="9525" marT="9525" marB="0" anchor="ctr">
                    <a:solidFill>
                      <a:schemeClr val="accent1">
                        <a:lumMod val="60000"/>
                        <a:lumOff val="40000"/>
                      </a:schemeClr>
                    </a:solidFill>
                  </a:tcPr>
                </a:tc>
                <a:tc>
                  <a:txBody>
                    <a:bodyPr/>
                    <a:lstStyle/>
                    <a:p>
                      <a:pPr algn="r" fontAlgn="b"/>
                      <a:r>
                        <a:rPr lang="en-US" sz="1000" b="0" i="0" u="none" strike="noStrike">
                          <a:effectLst/>
                          <a:latin typeface="Arial" panose="020B0604020202020204" pitchFamily="34" charset="0"/>
                        </a:rPr>
                        <a:t>$6,084,000 </a:t>
                      </a:r>
                    </a:p>
                  </a:txBody>
                  <a:tcPr marL="9525" marR="9525" marT="9525" marB="0" anchor="b">
                    <a:solidFill>
                      <a:schemeClr val="accent1">
                        <a:lumMod val="60000"/>
                        <a:lumOff val="40000"/>
                      </a:schemeClr>
                    </a:solidFill>
                  </a:tcPr>
                </a:tc>
                <a:tc>
                  <a:txBody>
                    <a:bodyPr/>
                    <a:lstStyle/>
                    <a:p>
                      <a:pPr algn="r" fontAlgn="b"/>
                      <a:r>
                        <a:rPr lang="en-US" sz="1000" b="0" i="0" u="none" strike="noStrike">
                          <a:effectLst/>
                          <a:latin typeface="Arial" panose="020B0604020202020204" pitchFamily="34" charset="0"/>
                        </a:rPr>
                        <a:t>$5,101,000 </a:t>
                      </a:r>
                    </a:p>
                  </a:txBody>
                  <a:tcPr marL="9525" marR="9525" marT="9525" marB="0" anchor="b">
                    <a:solidFill>
                      <a:schemeClr val="accent1">
                        <a:lumMod val="60000"/>
                        <a:lumOff val="40000"/>
                      </a:schemeClr>
                    </a:solidFill>
                  </a:tcPr>
                </a:tc>
                <a:tc>
                  <a:txBody>
                    <a:bodyPr/>
                    <a:lstStyle/>
                    <a:p>
                      <a:pPr algn="r" fontAlgn="b"/>
                      <a:r>
                        <a:rPr lang="en-US" sz="1000" b="0" i="0" u="none" strike="noStrike">
                          <a:effectLst/>
                          <a:latin typeface="Arial" panose="020B0604020202020204" pitchFamily="34" charset="0"/>
                        </a:rPr>
                        <a:t>$5,101,000 </a:t>
                      </a:r>
                    </a:p>
                  </a:txBody>
                  <a:tcPr marL="9525" marR="9525" marT="9525" marB="0" anchor="b">
                    <a:solidFill>
                      <a:schemeClr val="accent1">
                        <a:lumMod val="60000"/>
                        <a:lumOff val="40000"/>
                      </a:schemeClr>
                    </a:solidFill>
                  </a:tcPr>
                </a:tc>
                <a:tc>
                  <a:txBody>
                    <a:bodyPr/>
                    <a:lstStyle/>
                    <a:p>
                      <a:pPr algn="r" fontAlgn="b"/>
                      <a:r>
                        <a:rPr lang="en-US" sz="1000" b="0" i="0" u="none" strike="noStrike">
                          <a:effectLst/>
                          <a:latin typeface="Arial" panose="020B0604020202020204" pitchFamily="34" charset="0"/>
                        </a:rPr>
                        <a:t>$983,000 </a:t>
                      </a:r>
                    </a:p>
                  </a:txBody>
                  <a:tcPr marL="9525" marR="9525" marT="9525" marB="0" anchor="b">
                    <a:solidFill>
                      <a:schemeClr val="accent1">
                        <a:lumMod val="60000"/>
                        <a:lumOff val="40000"/>
                      </a:schemeClr>
                    </a:solidFill>
                  </a:tcPr>
                </a:tc>
                <a:extLst>
                  <a:ext uri="{0D108BD9-81ED-4DB2-BD59-A6C34878D82A}">
                    <a16:rowId xmlns:a16="http://schemas.microsoft.com/office/drawing/2014/main" val="3524524364"/>
                  </a:ext>
                </a:extLst>
              </a:tr>
              <a:tr h="63034">
                <a:tc>
                  <a:txBody>
                    <a:bodyPr/>
                    <a:lstStyle/>
                    <a:p>
                      <a:pPr algn="l" fontAlgn="ctr"/>
                      <a:r>
                        <a:rPr lang="en-US" sz="1100" b="1" i="0" u="none" strike="noStrike">
                          <a:effectLst/>
                          <a:latin typeface="Calibri" panose="020F0502020204030204" pitchFamily="34" charset="0"/>
                        </a:rPr>
                        <a:t>FY20</a:t>
                      </a:r>
                    </a:p>
                  </a:txBody>
                  <a:tcPr marL="114300" marR="9525" marT="9525" marB="0" anchor="ctr"/>
                </a:tc>
                <a:tc>
                  <a:txBody>
                    <a:bodyPr/>
                    <a:lstStyle/>
                    <a:p>
                      <a:pPr algn="r" fontAlgn="b"/>
                      <a:r>
                        <a:rPr lang="en-US" sz="1000" b="0" i="0" u="none" strike="noStrike">
                          <a:effectLst/>
                          <a:latin typeface="Arial" panose="020B0604020202020204" pitchFamily="34" charset="0"/>
                        </a:rPr>
                        <a:t>$8,729,000 </a:t>
                      </a:r>
                    </a:p>
                  </a:txBody>
                  <a:tcPr marL="9525" marR="9525" marT="9525" marB="0" anchor="b"/>
                </a:tc>
                <a:tc>
                  <a:txBody>
                    <a:bodyPr/>
                    <a:lstStyle/>
                    <a:p>
                      <a:pPr algn="l" fontAlgn="b"/>
                      <a:r>
                        <a:rPr lang="en-US" sz="1000" b="0" i="0" u="none" strike="noStrike">
                          <a:effectLst/>
                          <a:latin typeface="Arial" panose="020B0604020202020204" pitchFamily="34" charset="0"/>
                        </a:rPr>
                        <a:t> </a:t>
                      </a:r>
                    </a:p>
                  </a:txBody>
                  <a:tcPr marL="9525" marR="9525" marT="9525" marB="0" anchor="b"/>
                </a:tc>
                <a:tc>
                  <a:txBody>
                    <a:bodyPr/>
                    <a:lstStyle/>
                    <a:p>
                      <a:pPr algn="r" fontAlgn="b"/>
                      <a:r>
                        <a:rPr lang="en-US" sz="1000" b="0" i="0" u="none" strike="noStrike">
                          <a:effectLst/>
                          <a:latin typeface="Arial" panose="020B0604020202020204" pitchFamily="34" charset="0"/>
                        </a:rPr>
                        <a:t>$7,300,000 </a:t>
                      </a:r>
                    </a:p>
                  </a:txBody>
                  <a:tcPr marL="9525" marR="9525" marT="9525" marB="0" anchor="b"/>
                </a:tc>
                <a:tc>
                  <a:txBody>
                    <a:bodyPr/>
                    <a:lstStyle/>
                    <a:p>
                      <a:pPr algn="r" fontAlgn="b"/>
                      <a:r>
                        <a:rPr lang="en-US" sz="1000" b="0" i="0" u="none" strike="noStrike">
                          <a:effectLst/>
                          <a:latin typeface="Arial" panose="020B0604020202020204" pitchFamily="34" charset="0"/>
                        </a:rPr>
                        <a:t>$1,429,000 </a:t>
                      </a:r>
                    </a:p>
                  </a:txBody>
                  <a:tcPr marL="9525" marR="9525" marT="9525" marB="0" anchor="b"/>
                </a:tc>
                <a:extLst>
                  <a:ext uri="{0D108BD9-81ED-4DB2-BD59-A6C34878D82A}">
                    <a16:rowId xmlns:a16="http://schemas.microsoft.com/office/drawing/2014/main" val="1119793980"/>
                  </a:ext>
                </a:extLst>
              </a:tr>
              <a:tr h="63034">
                <a:tc>
                  <a:txBody>
                    <a:bodyPr/>
                    <a:lstStyle/>
                    <a:p>
                      <a:pPr algn="l" fontAlgn="ctr"/>
                      <a:r>
                        <a:rPr lang="en-US" sz="1100" b="1" i="0" u="none" strike="noStrike">
                          <a:effectLst/>
                          <a:latin typeface="Calibri" panose="020F0502020204030204" pitchFamily="34" charset="0"/>
                        </a:rPr>
                        <a:t>FY21</a:t>
                      </a:r>
                    </a:p>
                  </a:txBody>
                  <a:tcPr marL="114300" marR="9525" marT="9525" marB="0" anchor="ctr"/>
                </a:tc>
                <a:tc>
                  <a:txBody>
                    <a:bodyPr/>
                    <a:lstStyle/>
                    <a:p>
                      <a:pPr algn="r" fontAlgn="b"/>
                      <a:r>
                        <a:rPr lang="en-US" sz="1000" b="0" i="0" u="none" strike="noStrike" dirty="0">
                          <a:effectLst/>
                          <a:latin typeface="Arial" panose="020B0604020202020204" pitchFamily="34" charset="0"/>
                        </a:rPr>
                        <a:t>$6,927,000 </a:t>
                      </a:r>
                    </a:p>
                  </a:txBody>
                  <a:tcPr marL="9525" marR="9525" marT="9525" marB="0" anchor="b"/>
                </a:tc>
                <a:tc>
                  <a:txBody>
                    <a:bodyPr/>
                    <a:lstStyle/>
                    <a:p>
                      <a:pPr algn="l" fontAlgn="b"/>
                      <a:r>
                        <a:rPr lang="en-US" sz="1000" b="0" i="0" u="none" strike="noStrike">
                          <a:effectLst/>
                          <a:latin typeface="Arial" panose="020B0604020202020204" pitchFamily="34" charset="0"/>
                        </a:rPr>
                        <a:t> </a:t>
                      </a:r>
                    </a:p>
                  </a:txBody>
                  <a:tcPr marL="9525" marR="9525" marT="9525" marB="0" anchor="b"/>
                </a:tc>
                <a:tc>
                  <a:txBody>
                    <a:bodyPr/>
                    <a:lstStyle/>
                    <a:p>
                      <a:pPr algn="r" fontAlgn="b"/>
                      <a:r>
                        <a:rPr lang="en-US" sz="1000" b="0" i="0" u="none" strike="noStrike">
                          <a:effectLst/>
                          <a:latin typeface="Arial" panose="020B0604020202020204" pitchFamily="34" charset="0"/>
                        </a:rPr>
                        <a:t>$8,000,000 </a:t>
                      </a:r>
                    </a:p>
                  </a:txBody>
                  <a:tcPr marL="9525" marR="9525" marT="9525" marB="0" anchor="b"/>
                </a:tc>
                <a:tc>
                  <a:txBody>
                    <a:bodyPr/>
                    <a:lstStyle/>
                    <a:p>
                      <a:pPr algn="r" fontAlgn="b"/>
                      <a:r>
                        <a:rPr lang="en-US" sz="1000" b="0" i="0" u="none" strike="noStrike" dirty="0">
                          <a:effectLst/>
                          <a:latin typeface="Arial" panose="020B0604020202020204" pitchFamily="34" charset="0"/>
                        </a:rPr>
                        <a:t>($1,073,000)</a:t>
                      </a:r>
                    </a:p>
                  </a:txBody>
                  <a:tcPr marL="9525" marR="9525" marT="9525" marB="0" anchor="b"/>
                </a:tc>
                <a:extLst>
                  <a:ext uri="{0D108BD9-81ED-4DB2-BD59-A6C34878D82A}">
                    <a16:rowId xmlns:a16="http://schemas.microsoft.com/office/drawing/2014/main" val="1844335742"/>
                  </a:ext>
                </a:extLst>
              </a:tr>
              <a:tr h="63034">
                <a:tc>
                  <a:txBody>
                    <a:bodyPr/>
                    <a:lstStyle/>
                    <a:p>
                      <a:pPr algn="l" fontAlgn="ctr"/>
                      <a:r>
                        <a:rPr lang="en-US" sz="1100" b="1" i="0" u="none" strike="noStrike">
                          <a:effectLst/>
                          <a:latin typeface="Calibri" panose="020F0502020204030204" pitchFamily="34" charset="0"/>
                        </a:rPr>
                        <a:t>FY22</a:t>
                      </a:r>
                    </a:p>
                  </a:txBody>
                  <a:tcPr marL="114300" marR="9525" marT="9525" marB="0" anchor="ctr"/>
                </a:tc>
                <a:tc>
                  <a:txBody>
                    <a:bodyPr/>
                    <a:lstStyle/>
                    <a:p>
                      <a:pPr algn="r" fontAlgn="b"/>
                      <a:r>
                        <a:rPr lang="en-US" sz="1000" b="0" i="0" u="none" strike="noStrike">
                          <a:effectLst/>
                          <a:latin typeface="Arial" panose="020B0604020202020204" pitchFamily="34" charset="0"/>
                        </a:rPr>
                        <a:t>0</a:t>
                      </a:r>
                    </a:p>
                  </a:txBody>
                  <a:tcPr marL="9525" marR="9525" marT="9525" marB="0" anchor="b"/>
                </a:tc>
                <a:tc>
                  <a:txBody>
                    <a:bodyPr/>
                    <a:lstStyle/>
                    <a:p>
                      <a:pPr algn="l" fontAlgn="b"/>
                      <a:r>
                        <a:rPr lang="en-US" sz="1000" b="0" i="0" u="none" strike="noStrike">
                          <a:effectLst/>
                          <a:latin typeface="Arial" panose="020B0604020202020204" pitchFamily="34" charset="0"/>
                        </a:rPr>
                        <a:t> </a:t>
                      </a:r>
                    </a:p>
                  </a:txBody>
                  <a:tcPr marL="9525" marR="9525" marT="9525" marB="0" anchor="b"/>
                </a:tc>
                <a:tc>
                  <a:txBody>
                    <a:bodyPr/>
                    <a:lstStyle/>
                    <a:p>
                      <a:pPr algn="r" fontAlgn="b"/>
                      <a:r>
                        <a:rPr lang="en-US" sz="1000" b="0" i="0" u="none" strike="noStrike">
                          <a:effectLst/>
                          <a:latin typeface="Arial" panose="020B0604020202020204" pitchFamily="34" charset="0"/>
                        </a:rPr>
                        <a:t>$1,342,000 </a:t>
                      </a:r>
                    </a:p>
                  </a:txBody>
                  <a:tcPr marL="9525" marR="9525" marT="9525" marB="0" anchor="b"/>
                </a:tc>
                <a:tc>
                  <a:txBody>
                    <a:bodyPr/>
                    <a:lstStyle/>
                    <a:p>
                      <a:pPr algn="r" fontAlgn="b"/>
                      <a:r>
                        <a:rPr lang="en-US" sz="1000" b="0" i="0" u="none" strike="noStrike">
                          <a:effectLst/>
                          <a:latin typeface="Arial" panose="020B0604020202020204" pitchFamily="34" charset="0"/>
                        </a:rPr>
                        <a:t>($1,342,000)</a:t>
                      </a:r>
                    </a:p>
                  </a:txBody>
                  <a:tcPr marL="9525" marR="9525" marT="9525" marB="0" anchor="b"/>
                </a:tc>
                <a:extLst>
                  <a:ext uri="{0D108BD9-81ED-4DB2-BD59-A6C34878D82A}">
                    <a16:rowId xmlns:a16="http://schemas.microsoft.com/office/drawing/2014/main" val="796969429"/>
                  </a:ext>
                </a:extLst>
              </a:tr>
              <a:tr h="63034">
                <a:tc>
                  <a:txBody>
                    <a:bodyPr/>
                    <a:lstStyle/>
                    <a:p>
                      <a:pPr algn="l" fontAlgn="ctr"/>
                      <a:r>
                        <a:rPr lang="en-US" sz="1100" b="1" i="0" u="none" strike="noStrike">
                          <a:effectLst/>
                          <a:latin typeface="Calibri" panose="020F0502020204030204" pitchFamily="34" charset="0"/>
                        </a:rPr>
                        <a:t>Total</a:t>
                      </a:r>
                    </a:p>
                  </a:txBody>
                  <a:tcPr marL="114300" marR="9525" marT="9525" marB="0" anchor="ctr"/>
                </a:tc>
                <a:tc>
                  <a:txBody>
                    <a:bodyPr/>
                    <a:lstStyle/>
                    <a:p>
                      <a:pPr algn="r" fontAlgn="b"/>
                      <a:r>
                        <a:rPr lang="en-US" sz="1000" b="0" i="0" u="none" strike="noStrike" dirty="0">
                          <a:effectLst/>
                          <a:latin typeface="Arial" panose="020B0604020202020204" pitchFamily="34" charset="0"/>
                        </a:rPr>
                        <a:t>$23,188,000 </a:t>
                      </a:r>
                    </a:p>
                  </a:txBody>
                  <a:tcPr marL="9525" marR="9525" marT="9525" marB="0" anchor="b"/>
                </a:tc>
                <a:tc>
                  <a:txBody>
                    <a:bodyPr/>
                    <a:lstStyle/>
                    <a:p>
                      <a:pPr algn="r" fontAlgn="b"/>
                      <a:r>
                        <a:rPr lang="en-US" sz="1000" b="0" i="0" u="none" strike="noStrike" dirty="0">
                          <a:effectLst/>
                          <a:latin typeface="Arial" panose="020B0604020202020204" pitchFamily="34" charset="0"/>
                        </a:rPr>
                        <a:t>in progress</a:t>
                      </a:r>
                    </a:p>
                  </a:txBody>
                  <a:tcPr marL="9525" marR="9525" marT="9525" marB="0" anchor="b"/>
                </a:tc>
                <a:tc>
                  <a:txBody>
                    <a:bodyPr/>
                    <a:lstStyle/>
                    <a:p>
                      <a:pPr algn="r" fontAlgn="b"/>
                      <a:r>
                        <a:rPr lang="en-US" sz="1000" b="0" i="0" u="none" strike="noStrike">
                          <a:effectLst/>
                          <a:latin typeface="Arial" panose="020B0604020202020204" pitchFamily="34" charset="0"/>
                        </a:rPr>
                        <a:t>$23,188,000 </a:t>
                      </a:r>
                    </a:p>
                  </a:txBody>
                  <a:tcPr marL="9525" marR="9525" marT="9525" marB="0" anchor="b"/>
                </a:tc>
                <a:tc>
                  <a:txBody>
                    <a:bodyPr/>
                    <a:lstStyle/>
                    <a:p>
                      <a:pPr algn="l" fontAlgn="b"/>
                      <a:r>
                        <a:rPr lang="en-US" sz="1000" b="0" i="0" u="none" strike="noStrike" dirty="0">
                          <a:effectLst/>
                          <a:latin typeface="Arial" panose="020B0604020202020204" pitchFamily="34" charset="0"/>
                        </a:rPr>
                        <a:t> </a:t>
                      </a:r>
                    </a:p>
                  </a:txBody>
                  <a:tcPr marL="9525" marR="9525" marT="9525" marB="0" anchor="b"/>
                </a:tc>
                <a:extLst>
                  <a:ext uri="{0D108BD9-81ED-4DB2-BD59-A6C34878D82A}">
                    <a16:rowId xmlns:a16="http://schemas.microsoft.com/office/drawing/2014/main" val="3911776365"/>
                  </a:ext>
                </a:extLst>
              </a:tr>
            </a:tbl>
          </a:graphicData>
        </a:graphic>
      </p:graphicFrame>
    </p:spTree>
    <p:extLst>
      <p:ext uri="{BB962C8B-B14F-4D97-AF65-F5344CB8AC3E}">
        <p14:creationId xmlns:p14="http://schemas.microsoft.com/office/powerpoint/2010/main" val="1299503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Upcoming Milestones and Summary</a:t>
            </a:r>
          </a:p>
        </p:txBody>
      </p:sp>
    </p:spTree>
    <p:extLst>
      <p:ext uri="{BB962C8B-B14F-4D97-AF65-F5344CB8AC3E}">
        <p14:creationId xmlns:p14="http://schemas.microsoft.com/office/powerpoint/2010/main" val="4171236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Introduction and Scope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p:txBody>
          <a:bodyPr/>
          <a:lstStyle/>
          <a:p>
            <a:r>
              <a:rPr lang="en-US" dirty="0"/>
              <a:t>Milestone Chart – Level 2 (May 19 data)</a:t>
            </a:r>
          </a:p>
        </p:txBody>
      </p:sp>
      <p:graphicFrame>
        <p:nvGraphicFramePr>
          <p:cNvPr id="4" name="Table 3">
            <a:extLst>
              <a:ext uri="{FF2B5EF4-FFF2-40B4-BE49-F238E27FC236}">
                <a16:creationId xmlns:a16="http://schemas.microsoft.com/office/drawing/2014/main" id="{5C6BD844-41D1-4FF5-86A2-B64B732C894D}"/>
              </a:ext>
            </a:extLst>
          </p:cNvPr>
          <p:cNvGraphicFramePr>
            <a:graphicFrameLocks noGrp="1"/>
          </p:cNvGraphicFramePr>
          <p:nvPr>
            <p:extLst>
              <p:ext uri="{D42A27DB-BD31-4B8C-83A1-F6EECF244321}">
                <p14:modId xmlns:p14="http://schemas.microsoft.com/office/powerpoint/2010/main" val="3643934443"/>
              </p:ext>
            </p:extLst>
          </p:nvPr>
        </p:nvGraphicFramePr>
        <p:xfrm>
          <a:off x="152400" y="666750"/>
          <a:ext cx="8901852" cy="3954897"/>
        </p:xfrm>
        <a:graphic>
          <a:graphicData uri="http://schemas.openxmlformats.org/drawingml/2006/table">
            <a:tbl>
              <a:tblPr/>
              <a:tblGrid>
                <a:gridCol w="38862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348652">
                  <a:extLst>
                    <a:ext uri="{9D8B030D-6E8A-4147-A177-3AD203B41FA5}">
                      <a16:colId xmlns:a16="http://schemas.microsoft.com/office/drawing/2014/main" val="20004"/>
                    </a:ext>
                  </a:extLst>
                </a:gridCol>
              </a:tblGrid>
              <a:tr h="129215">
                <a:tc>
                  <a:txBody>
                    <a:bodyPr/>
                    <a:lstStyle/>
                    <a:p>
                      <a:pPr algn="ctr" fontAlgn="ctr"/>
                      <a:r>
                        <a:rPr lang="en-US" sz="900" b="1" i="0" u="none" strike="noStrike" dirty="0">
                          <a:solidFill>
                            <a:srgbClr val="000000"/>
                          </a:solidFill>
                          <a:effectLst/>
                          <a:latin typeface="Calibri"/>
                        </a:rPr>
                        <a:t>Activity Name</a:t>
                      </a:r>
                    </a:p>
                  </a:txBody>
                  <a:tcPr marL="7737" marR="7737" marT="7737"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Baseline</a:t>
                      </a:r>
                    </a:p>
                  </a:txBody>
                  <a:tcPr marL="7737" marR="7737" marT="773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Forecast</a:t>
                      </a:r>
                    </a:p>
                  </a:txBody>
                  <a:tcPr marL="7737" marR="7737" marT="773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Variance</a:t>
                      </a:r>
                    </a:p>
                  </a:txBody>
                  <a:tcPr marL="7737" marR="7737" marT="7737"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dirty="0">
                          <a:solidFill>
                            <a:srgbClr val="000000"/>
                          </a:solidFill>
                          <a:effectLst/>
                          <a:latin typeface="Calibri"/>
                        </a:rPr>
                        <a:t>Status</a:t>
                      </a:r>
                    </a:p>
                  </a:txBody>
                  <a:tcPr marL="7737" marR="7737" marT="7737"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C_CDR - Pathfinder</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03/31/18</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18-Jan-18 A</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52</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r>
                        <a:rPr lang="en-US" sz="900" b="1" i="0" u="none" strike="noStrike" dirty="0">
                          <a:solidFill>
                            <a:srgbClr val="000000"/>
                          </a:solidFill>
                          <a:effectLst/>
                          <a:latin typeface="Calibri" panose="020F0502020204030204" pitchFamily="34" charset="0"/>
                        </a:rPr>
                        <a:t>Completed</a:t>
                      </a: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15213">
                <a:tc>
                  <a:txBody>
                    <a:bodyPr/>
                    <a:lstStyle/>
                    <a:p>
                      <a:pPr marL="0" marR="0">
                        <a:spcBef>
                          <a:spcPts val="0"/>
                        </a:spcBef>
                        <a:spcAft>
                          <a:spcPts val="0"/>
                        </a:spcAft>
                      </a:pPr>
                      <a:r>
                        <a:rPr lang="en-US" sz="1000">
                          <a:solidFill>
                            <a:srgbClr val="000000"/>
                          </a:solidFill>
                          <a:effectLst/>
                          <a:latin typeface="Calibri" panose="020F0502020204030204" pitchFamily="34" charset="0"/>
                          <a:ea typeface="+mn-ea"/>
                          <a:cs typeface="Microsoft Sans Serif" panose="020B0604020202020204" pitchFamily="34" charset="0"/>
                        </a:rPr>
                        <a:t>COMP: C_PDR - Pathfinder</a:t>
                      </a:r>
                      <a:endParaRPr lang="en-US" sz="120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07/31/18</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31-Jul-18 A</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r>
                        <a:rPr lang="en-US" sz="900" b="1" i="0" u="none" strike="noStrike">
                          <a:solidFill>
                            <a:srgbClr val="000000"/>
                          </a:solidFill>
                          <a:effectLst/>
                          <a:latin typeface="Calibri" panose="020F0502020204030204" pitchFamily="34" charset="0"/>
                        </a:rPr>
                        <a:t>Completed</a:t>
                      </a:r>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C_FDR - Pathfinder</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11/28/18</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26-Oct-18 A</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r>
                        <a:rPr lang="en-US" sz="900" b="1" i="0" u="none" strike="noStrike" dirty="0">
                          <a:solidFill>
                            <a:srgbClr val="000000"/>
                          </a:solidFill>
                          <a:effectLst/>
                          <a:latin typeface="Calibri" panose="020F0502020204030204" pitchFamily="34" charset="0"/>
                        </a:rPr>
                        <a:t>Completed</a:t>
                      </a: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AVAIL: Refrigeration Pathfinder to ship</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04/02/19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06/28/19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-64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algn="l" fontAlgn="b"/>
                      <a:r>
                        <a:rPr lang="en-US" sz="900" b="1" i="0" u="none" strike="noStrike" dirty="0">
                          <a:solidFill>
                            <a:srgbClr val="000000"/>
                          </a:solidFill>
                          <a:effectLst/>
                          <a:latin typeface="Calibri" panose="020F0502020204030204" pitchFamily="34" charset="0"/>
                        </a:rPr>
                        <a:t>Delayed (expected early August)</a:t>
                      </a: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NEED: Refrigeration Pathfinder on summit</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05/07/19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09/17/19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-96</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NEED: MIE Chile (TMA) Compressors</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08/08/19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01/03/20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-107</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00"/>
                    </a:solidFill>
                  </a:tcPr>
                </a:tc>
                <a:extLst>
                  <a:ext uri="{0D108BD9-81ED-4DB2-BD59-A6C34878D82A}">
                    <a16:rowId xmlns:a16="http://schemas.microsoft.com/office/drawing/2014/main" val="10007"/>
                  </a:ext>
                </a:extLst>
              </a:tr>
              <a:tr h="115213">
                <a:tc>
                  <a:txBody>
                    <a:bodyPr/>
                    <a:lstStyle/>
                    <a:p>
                      <a:pPr marL="0" marR="0">
                        <a:spcBef>
                          <a:spcPts val="0"/>
                        </a:spcBef>
                        <a:spcAft>
                          <a:spcPts val="0"/>
                        </a:spcAft>
                      </a:pPr>
                      <a:r>
                        <a:rPr lang="en-US" sz="1000">
                          <a:solidFill>
                            <a:srgbClr val="000000"/>
                          </a:solidFill>
                          <a:effectLst/>
                          <a:latin typeface="Calibri" panose="020F0502020204030204" pitchFamily="34" charset="0"/>
                          <a:ea typeface="+mn-ea"/>
                          <a:cs typeface="Microsoft Sans Serif" panose="020B0604020202020204" pitchFamily="34" charset="0"/>
                        </a:rPr>
                        <a:t>NEED: Access to TMA Refrigeration Lines</a:t>
                      </a:r>
                      <a:endParaRPr lang="en-US" sz="120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08/08/19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05/04/20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-193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AVAIL: White Room Refrigeration System Ready for </a:t>
                      </a:r>
                      <a:r>
                        <a:rPr lang="en-US" sz="1000" dirty="0" err="1">
                          <a:solidFill>
                            <a:srgbClr val="000000"/>
                          </a:solidFill>
                          <a:effectLst/>
                          <a:latin typeface="Calibri" panose="020F0502020204030204" pitchFamily="34" charset="0"/>
                          <a:ea typeface="+mn-ea"/>
                          <a:cs typeface="Microsoft Sans Serif" panose="020B0604020202020204" pitchFamily="34" charset="0"/>
                        </a:rPr>
                        <a:t>LSSTCam</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11/09/19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05/12/20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-132</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AVAIL: Pathfinder for </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11/09/19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05/12/20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-132</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Calibration Telescope Ready for Operations</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03/23/20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09/10/20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r>
                        <a:rPr lang="en-US" sz="1000" dirty="0">
                          <a:solidFill>
                            <a:srgbClr val="000000"/>
                          </a:solidFill>
                          <a:effectLst/>
                          <a:latin typeface="Calibri" panose="020F0502020204030204" pitchFamily="34" charset="0"/>
                          <a:ea typeface="+mn-ea"/>
                          <a:cs typeface="Microsoft Sans Serif" panose="020B0604020202020204" pitchFamily="34" charset="0"/>
                        </a:rPr>
                        <a:t> re-Verification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07/01/20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10/23/20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-83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NEED: Pathfinder in </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r>
                        <a:rPr lang="en-US" sz="1000" dirty="0">
                          <a:solidFill>
                            <a:srgbClr val="000000"/>
                          </a:solidFill>
                          <a:effectLst/>
                          <a:latin typeface="Calibri" panose="020F0502020204030204" pitchFamily="34" charset="0"/>
                          <a:ea typeface="+mn-ea"/>
                          <a:cs typeface="Microsoft Sans Serif" panose="020B0604020202020204" pitchFamily="34" charset="0"/>
                        </a:rPr>
                        <a:t> on TMA</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11/09/19</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11/16/20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L1/L2 </a:t>
                      </a:r>
                      <a:r>
                        <a:rPr lang="en-US" sz="1000" dirty="0" err="1">
                          <a:solidFill>
                            <a:srgbClr val="000000"/>
                          </a:solidFill>
                          <a:effectLst/>
                          <a:latin typeface="Calibri" panose="020F0502020204030204" pitchFamily="34" charset="0"/>
                          <a:ea typeface="+mn-ea"/>
                          <a:cs typeface="Microsoft Sans Serif" panose="020B0604020202020204" pitchFamily="34" charset="0"/>
                        </a:rPr>
                        <a:t>recevied</a:t>
                      </a:r>
                      <a:r>
                        <a:rPr lang="en-US" sz="1000" dirty="0">
                          <a:solidFill>
                            <a:srgbClr val="000000"/>
                          </a:solidFill>
                          <a:effectLst/>
                          <a:latin typeface="Calibri" panose="020F0502020204030204" pitchFamily="34" charset="0"/>
                          <a:ea typeface="+mn-ea"/>
                          <a:cs typeface="Microsoft Sans Serif" panose="020B0604020202020204" pitchFamily="34" charset="0"/>
                        </a:rPr>
                        <a:t> at summit</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01/17/21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01/12/21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115213">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TMA Refrigeration Tests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03/20/20</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03/09/21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-253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5"/>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r>
                        <a:rPr lang="en-US" sz="1000" dirty="0">
                          <a:solidFill>
                            <a:srgbClr val="000000"/>
                          </a:solidFill>
                          <a:effectLst/>
                          <a:latin typeface="Calibri" panose="020F0502020204030204" pitchFamily="34" charset="0"/>
                          <a:ea typeface="+mn-ea"/>
                          <a:cs typeface="Microsoft Sans Serif" panose="020B0604020202020204" pitchFamily="34" charset="0"/>
                        </a:rPr>
                        <a:t> Ready for Bulk Data Production</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03/28/21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05/14/21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-35</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7"/>
                  </a:ext>
                </a:extLst>
              </a:tr>
              <a:tr h="123214">
                <a:tc>
                  <a:txBody>
                    <a:bodyPr/>
                    <a:lstStyle/>
                    <a:p>
                      <a:pPr marL="0" marR="0">
                        <a:spcBef>
                          <a:spcPts val="0"/>
                        </a:spcBef>
                        <a:spcAft>
                          <a:spcPts val="0"/>
                        </a:spcAft>
                      </a:pPr>
                      <a:r>
                        <a:rPr lang="en-US" sz="1000">
                          <a:solidFill>
                            <a:srgbClr val="000000"/>
                          </a:solidFill>
                          <a:effectLst/>
                          <a:latin typeface="Calibri" panose="020F0502020204030204" pitchFamily="34" charset="0"/>
                          <a:ea typeface="+mn-ea"/>
                          <a:cs typeface="Microsoft Sans Serif" panose="020B0604020202020204" pitchFamily="34" charset="0"/>
                        </a:rPr>
                        <a:t>COMP: Camera Reverification Complete</a:t>
                      </a:r>
                      <a:endParaRPr lang="en-US" sz="120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07/22/21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08/03/21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-9</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lvl="1" indent="0" algn="l" fontAlgn="b"/>
                      <a:endParaRPr lang="en-US" sz="900" b="1" i="0" u="none" strike="noStrike" dirty="0">
                        <a:solidFill>
                          <a:srgbClr val="000000"/>
                        </a:solidFill>
                        <a:effectLst/>
                        <a:latin typeface="Calibri" panose="020F0502020204030204" pitchFamily="34" charset="0"/>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8"/>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DMS: Pipeline Testing w/</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r>
                        <a:rPr lang="en-US" sz="1000" dirty="0">
                          <a:solidFill>
                            <a:srgbClr val="000000"/>
                          </a:solidFill>
                          <a:effectLst/>
                          <a:latin typeface="Calibri" panose="020F0502020204030204" pitchFamily="34" charset="0"/>
                          <a:ea typeface="+mn-ea"/>
                          <a:cs typeface="Microsoft Sans Serif" panose="020B0604020202020204" pitchFamily="34" charset="0"/>
                        </a:rPr>
                        <a:t>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a:solidFill>
                            <a:srgbClr val="000000"/>
                          </a:solidFill>
                          <a:effectLst/>
                          <a:latin typeface="Calibri" panose="020F0502020204030204" pitchFamily="34" charset="0"/>
                          <a:ea typeface="+mn-ea"/>
                          <a:cs typeface="+mn-cs"/>
                        </a:rPr>
                        <a:t>07/13/21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08/04/21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0" marB="0" anchor="ctr">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790668931"/>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Engineering Tests w/</a:t>
                      </a:r>
                      <a:r>
                        <a:rPr lang="en-US" sz="1000" dirty="0" err="1">
                          <a:solidFill>
                            <a:srgbClr val="000000"/>
                          </a:solidFill>
                          <a:effectLst/>
                          <a:latin typeface="Calibri" panose="020F0502020204030204" pitchFamily="34" charset="0"/>
                          <a:ea typeface="+mn-ea"/>
                          <a:cs typeface="Microsoft Sans Serif" panose="020B0604020202020204" pitchFamily="34" charset="0"/>
                        </a:rPr>
                        <a:t>ComCam</a:t>
                      </a:r>
                      <a:r>
                        <a:rPr lang="en-US" sz="1000" dirty="0">
                          <a:solidFill>
                            <a:srgbClr val="000000"/>
                          </a:solidFill>
                          <a:effectLst/>
                          <a:latin typeface="Calibri" panose="020F0502020204030204" pitchFamily="34" charset="0"/>
                          <a:ea typeface="+mn-ea"/>
                          <a:cs typeface="Microsoft Sans Serif" panose="020B0604020202020204" pitchFamily="34" charset="0"/>
                        </a:rPr>
                        <a:t>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07/14/21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05/24/21</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38</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algn="r"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7620" marR="7620" marT="7620"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0019"/>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a:t>
                      </a:r>
                      <a:r>
                        <a:rPr lang="en-US" sz="1000" dirty="0" err="1">
                          <a:solidFill>
                            <a:srgbClr val="000000"/>
                          </a:solidFill>
                          <a:effectLst/>
                          <a:latin typeface="Calibri" panose="020F0502020204030204" pitchFamily="34" charset="0"/>
                          <a:ea typeface="+mn-ea"/>
                          <a:cs typeface="Microsoft Sans Serif" panose="020B0604020202020204" pitchFamily="34" charset="0"/>
                        </a:rPr>
                        <a:t>LSSTCam</a:t>
                      </a:r>
                      <a:r>
                        <a:rPr lang="en-US" sz="1000" dirty="0">
                          <a:solidFill>
                            <a:srgbClr val="000000"/>
                          </a:solidFill>
                          <a:effectLst/>
                          <a:latin typeface="Calibri" panose="020F0502020204030204" pitchFamily="34" charset="0"/>
                          <a:ea typeface="+mn-ea"/>
                          <a:cs typeface="Microsoft Sans Serif" panose="020B0604020202020204" pitchFamily="34" charset="0"/>
                        </a:rPr>
                        <a:t>-Tel Integration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03/29/22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01/26/22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45</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tc>
                  <a:txBody>
                    <a:bodyPr/>
                    <a:lstStyle/>
                    <a:p>
                      <a:pPr marL="0" algn="r"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7620" marR="7620" marT="7620"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noFill/>
                  </a:tcPr>
                </a:tc>
                <a:extLst>
                  <a:ext uri="{0D108BD9-81ED-4DB2-BD59-A6C34878D82A}">
                    <a16:rowId xmlns:a16="http://schemas.microsoft.com/office/drawing/2014/main" val="1717334298"/>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DMS- Integration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04/06/22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02/07/22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mini-Survey 1 Data Release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08/22/22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05/26/22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63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22"/>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Calibration Products Production Verified</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08/22/22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05/26/22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24</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2290768912"/>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Data Release Production Verified</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08/22/22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05/26/22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63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23"/>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COMP: mini-Survey 2 Data Release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08/22/22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05/26/22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63</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FFFFFF"/>
                    </a:solidFill>
                  </a:tcPr>
                </a:tc>
                <a:extLst>
                  <a:ext uri="{0D108BD9-81ED-4DB2-BD59-A6C34878D82A}">
                    <a16:rowId xmlns:a16="http://schemas.microsoft.com/office/drawing/2014/main" val="10028"/>
                  </a:ext>
                </a:extLst>
              </a:tr>
              <a:tr h="123214">
                <a:tc>
                  <a:txBody>
                    <a:bodyPr/>
                    <a:lstStyle/>
                    <a:p>
                      <a:pPr marL="0" marR="0">
                        <a:spcBef>
                          <a:spcPts val="0"/>
                        </a:spcBef>
                        <a:spcAft>
                          <a:spcPts val="0"/>
                        </a:spcAft>
                      </a:pPr>
                      <a:r>
                        <a:rPr lang="en-US" sz="1000" dirty="0">
                          <a:solidFill>
                            <a:srgbClr val="000000"/>
                          </a:solidFill>
                          <a:effectLst/>
                          <a:latin typeface="Calibri" panose="020F0502020204030204" pitchFamily="34" charset="0"/>
                          <a:ea typeface="+mn-ea"/>
                          <a:cs typeface="Microsoft Sans Serif" panose="020B0604020202020204" pitchFamily="34" charset="0"/>
                        </a:rPr>
                        <a:t>Operation Readiness Review Complete</a:t>
                      </a:r>
                      <a:endParaRPr lang="en-US" sz="1200" dirty="0">
                        <a:effectLst/>
                        <a:latin typeface="Times New Roman" panose="02020603050405020304" pitchFamily="18" charset="0"/>
                        <a:ea typeface="+mn-ea"/>
                      </a:endParaRPr>
                    </a:p>
                  </a:txBody>
                  <a:tcPr marL="68580" marR="68580" marT="0" marB="0" anchor="b">
                    <a:lnL w="12700" cap="flat" cmpd="sng" algn="ctr">
                      <a:solidFill>
                        <a:srgbClr val="000000"/>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09/30/22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06/24/22</a:t>
                      </a:r>
                    </a:p>
                  </a:txBody>
                  <a:tcPr marL="68580" marR="68580" marT="0"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defTabSz="457200" rtl="0" eaLnBrk="1" fontAlgn="b" latinLnBrk="0" hangingPunct="1">
                        <a:spcBef>
                          <a:spcPts val="0"/>
                        </a:spcBef>
                        <a:spcAft>
                          <a:spcPts val="0"/>
                        </a:spcAft>
                      </a:pPr>
                      <a:r>
                        <a:rPr lang="en-US" sz="900" b="1" i="0" u="none" strike="noStrike" kern="1200" dirty="0">
                          <a:solidFill>
                            <a:srgbClr val="000000"/>
                          </a:solidFill>
                          <a:effectLst/>
                          <a:latin typeface="Calibri" panose="020F0502020204030204" pitchFamily="34" charset="0"/>
                          <a:ea typeface="+mn-ea"/>
                          <a:cs typeface="+mn-cs"/>
                        </a:rPr>
                        <a:t>71</a:t>
                      </a:r>
                    </a:p>
                  </a:txBody>
                  <a:tcPr marL="9525" marR="9525" marT="9525" marB="0" anchor="b">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endParaRPr lang="en-US" sz="900" b="1" i="0" u="none" strike="noStrike" kern="1200" dirty="0">
                        <a:solidFill>
                          <a:srgbClr val="000000"/>
                        </a:solidFill>
                        <a:effectLst/>
                        <a:latin typeface="Calibri" panose="020F0502020204030204" pitchFamily="34" charset="0"/>
                        <a:ea typeface="+mn-ea"/>
                        <a:cs typeface="+mn-cs"/>
                      </a:endParaRPr>
                    </a:p>
                  </a:txBody>
                  <a:tcPr marL="9525" marR="9525" marT="9525" marB="0" anchor="b">
                    <a:lnL w="6350" cap="flat" cmpd="sng" algn="ctr">
                      <a:solidFill>
                        <a:srgbClr val="D9D9D9"/>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9"/>
                  </a:ext>
                </a:extLst>
              </a:tr>
            </a:tbl>
          </a:graphicData>
        </a:graphic>
      </p:graphicFrame>
    </p:spTree>
    <p:extLst>
      <p:ext uri="{BB962C8B-B14F-4D97-AF65-F5344CB8AC3E}">
        <p14:creationId xmlns:p14="http://schemas.microsoft.com/office/powerpoint/2010/main" val="871561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A69EA92-BA0C-4F99-A256-CE6A37AC0DC1}"/>
              </a:ext>
            </a:extLst>
          </p:cNvPr>
          <p:cNvSpPr>
            <a:spLocks noGrp="1"/>
          </p:cNvSpPr>
          <p:nvPr>
            <p:ph type="body" idx="1"/>
          </p:nvPr>
        </p:nvSpPr>
        <p:spPr>
          <a:xfrm>
            <a:off x="457200" y="760810"/>
            <a:ext cx="8382000" cy="3982640"/>
          </a:xfrm>
        </p:spPr>
        <p:txBody>
          <a:bodyPr/>
          <a:lstStyle/>
          <a:p>
            <a:r>
              <a:rPr lang="en-US" sz="2000" dirty="0"/>
              <a:t>The LSST DOE commissioning scope of work is progressing, although it has been impacted by construction schedule delays.</a:t>
            </a:r>
          </a:p>
          <a:p>
            <a:r>
              <a:rPr lang="en-US" sz="2000" dirty="0"/>
              <a:t>Contingency is tight after incorporating the project delay impact (20% on remaining work)</a:t>
            </a:r>
          </a:p>
          <a:p>
            <a:r>
              <a:rPr lang="en-US" sz="2000" dirty="0"/>
              <a:t>The commissioning team is ramping up and trying to use Camera MIE personnel when available </a:t>
            </a:r>
          </a:p>
          <a:p>
            <a:r>
              <a:rPr lang="en-US" sz="2000" dirty="0"/>
              <a:t>The DOE commissioning effort has addressed the recommendations from the last status review (see response report posted)</a:t>
            </a:r>
          </a:p>
        </p:txBody>
      </p:sp>
      <p:sp>
        <p:nvSpPr>
          <p:cNvPr id="3" name="Title 2">
            <a:extLst>
              <a:ext uri="{FF2B5EF4-FFF2-40B4-BE49-F238E27FC236}">
                <a16:creationId xmlns:a16="http://schemas.microsoft.com/office/drawing/2014/main" id="{B326684F-BEE0-49BC-975C-09CF81174A5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880394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2186D-A66E-4A09-B3EC-BB2EDA8FBAD0}"/>
              </a:ext>
            </a:extLst>
          </p:cNvPr>
          <p:cNvSpPr>
            <a:spLocks noGrp="1"/>
          </p:cNvSpPr>
          <p:nvPr>
            <p:ph type="title"/>
          </p:nvPr>
        </p:nvSpPr>
        <p:spPr/>
        <p:txBody>
          <a:bodyPr/>
          <a:lstStyle/>
          <a:p>
            <a:r>
              <a:rPr lang="en-US" dirty="0"/>
              <a:t>Backup</a:t>
            </a:r>
          </a:p>
        </p:txBody>
      </p:sp>
    </p:spTree>
    <p:extLst>
      <p:ext uri="{BB962C8B-B14F-4D97-AF65-F5344CB8AC3E}">
        <p14:creationId xmlns:p14="http://schemas.microsoft.com/office/powerpoint/2010/main" val="664040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33350"/>
            <a:ext cx="6477000" cy="417910"/>
          </a:xfrm>
        </p:spPr>
        <p:txBody>
          <a:bodyPr/>
          <a:lstStyle/>
          <a:p>
            <a:r>
              <a:rPr lang="en-US" dirty="0"/>
              <a:t>DOE Commissioning Summary Schedule for May</a:t>
            </a:r>
          </a:p>
        </p:txBody>
      </p:sp>
      <p:pic>
        <p:nvPicPr>
          <p:cNvPr id="4" name="Picture 3">
            <a:extLst>
              <a:ext uri="{FF2B5EF4-FFF2-40B4-BE49-F238E27FC236}">
                <a16:creationId xmlns:a16="http://schemas.microsoft.com/office/drawing/2014/main" id="{4C458013-A060-4A4E-9D20-A46FE68FD8A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662052" y="488699"/>
            <a:ext cx="6098567" cy="4420189"/>
          </a:xfrm>
          <a:prstGeom prst="rect">
            <a:avLst/>
          </a:prstGeom>
        </p:spPr>
      </p:pic>
    </p:spTree>
    <p:extLst>
      <p:ext uri="{BB962C8B-B14F-4D97-AF65-F5344CB8AC3E}">
        <p14:creationId xmlns:p14="http://schemas.microsoft.com/office/powerpoint/2010/main" val="3222328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33350"/>
            <a:ext cx="6400800" cy="417910"/>
          </a:xfrm>
        </p:spPr>
        <p:txBody>
          <a:bodyPr/>
          <a:lstStyle/>
          <a:p>
            <a:r>
              <a:rPr lang="en-US" sz="1800" dirty="0"/>
              <a:t>DOE Commissioning Summary Schedule for June implementing a 2.5 months delay in support of T&amp;S issues </a:t>
            </a:r>
          </a:p>
        </p:txBody>
      </p:sp>
      <p:pic>
        <p:nvPicPr>
          <p:cNvPr id="4" name="Picture 3">
            <a:extLst>
              <a:ext uri="{FF2B5EF4-FFF2-40B4-BE49-F238E27FC236}">
                <a16:creationId xmlns:a16="http://schemas.microsoft.com/office/drawing/2014/main" id="{4C458013-A060-4A4E-9D20-A46FE68FD8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662052" y="479907"/>
            <a:ext cx="6098567" cy="4437773"/>
          </a:xfrm>
          <a:prstGeom prst="rect">
            <a:avLst/>
          </a:prstGeom>
        </p:spPr>
      </p:pic>
    </p:spTree>
    <p:extLst>
      <p:ext uri="{BB962C8B-B14F-4D97-AF65-F5344CB8AC3E}">
        <p14:creationId xmlns:p14="http://schemas.microsoft.com/office/powerpoint/2010/main" val="72585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CAE5F9-8254-40AF-907C-2BFECC2B567C}"/>
              </a:ext>
            </a:extLst>
          </p:cNvPr>
          <p:cNvSpPr>
            <a:spLocks noGrp="1"/>
          </p:cNvSpPr>
          <p:nvPr>
            <p:ph type="title"/>
          </p:nvPr>
        </p:nvSpPr>
        <p:spPr/>
        <p:txBody>
          <a:bodyPr/>
          <a:lstStyle/>
          <a:p>
            <a:r>
              <a:rPr lang="en-US" dirty="0"/>
              <a:t>Commissioning WBS and DOE contribution</a:t>
            </a:r>
          </a:p>
        </p:txBody>
      </p:sp>
      <p:graphicFrame>
        <p:nvGraphicFramePr>
          <p:cNvPr id="5" name="Table 4">
            <a:extLst>
              <a:ext uri="{FF2B5EF4-FFF2-40B4-BE49-F238E27FC236}">
                <a16:creationId xmlns:a16="http://schemas.microsoft.com/office/drawing/2014/main" id="{A67F70CF-17C8-488B-A703-748DD623F164}"/>
              </a:ext>
            </a:extLst>
          </p:cNvPr>
          <p:cNvGraphicFramePr>
            <a:graphicFrameLocks noGrp="1"/>
          </p:cNvGraphicFramePr>
          <p:nvPr>
            <p:extLst>
              <p:ext uri="{D42A27DB-BD31-4B8C-83A1-F6EECF244321}">
                <p14:modId xmlns:p14="http://schemas.microsoft.com/office/powerpoint/2010/main" val="4130260712"/>
              </p:ext>
            </p:extLst>
          </p:nvPr>
        </p:nvGraphicFramePr>
        <p:xfrm>
          <a:off x="152400" y="666750"/>
          <a:ext cx="8839200" cy="4176562"/>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894584342"/>
                    </a:ext>
                  </a:extLst>
                </a:gridCol>
                <a:gridCol w="3962400">
                  <a:extLst>
                    <a:ext uri="{9D8B030D-6E8A-4147-A177-3AD203B41FA5}">
                      <a16:colId xmlns:a16="http://schemas.microsoft.com/office/drawing/2014/main" val="3190122418"/>
                    </a:ext>
                  </a:extLst>
                </a:gridCol>
                <a:gridCol w="3886200">
                  <a:extLst>
                    <a:ext uri="{9D8B030D-6E8A-4147-A177-3AD203B41FA5}">
                      <a16:colId xmlns:a16="http://schemas.microsoft.com/office/drawing/2014/main" val="3306828965"/>
                    </a:ext>
                  </a:extLst>
                </a:gridCol>
              </a:tblGrid>
              <a:tr h="0">
                <a:tc>
                  <a:txBody>
                    <a:bodyPr/>
                    <a:lstStyle/>
                    <a:p>
                      <a:r>
                        <a:rPr lang="en-US" sz="1600" dirty="0"/>
                        <a:t>WBS</a:t>
                      </a:r>
                    </a:p>
                  </a:txBody>
                  <a:tcPr/>
                </a:tc>
                <a:tc>
                  <a:txBody>
                    <a:bodyPr/>
                    <a:lstStyle/>
                    <a:p>
                      <a:r>
                        <a:rPr lang="en-US" sz="1600" dirty="0"/>
                        <a:t>Description</a:t>
                      </a:r>
                    </a:p>
                  </a:txBody>
                  <a:tcPr/>
                </a:tc>
                <a:tc>
                  <a:txBody>
                    <a:bodyPr/>
                    <a:lstStyle/>
                    <a:p>
                      <a:r>
                        <a:rPr lang="en-US" sz="1600" dirty="0"/>
                        <a:t>DOE Contribution</a:t>
                      </a:r>
                    </a:p>
                  </a:txBody>
                  <a:tcPr/>
                </a:tc>
                <a:extLst>
                  <a:ext uri="{0D108BD9-81ED-4DB2-BD59-A6C34878D82A}">
                    <a16:rowId xmlns:a16="http://schemas.microsoft.com/office/drawing/2014/main" val="76414802"/>
                  </a:ext>
                </a:extLst>
              </a:tr>
              <a:tr h="0">
                <a:tc>
                  <a:txBody>
                    <a:bodyPr/>
                    <a:lstStyle/>
                    <a:p>
                      <a:pPr algn="l" fontAlgn="t"/>
                      <a:r>
                        <a:rPr lang="en-US" sz="1100" b="1" i="0" u="none" strike="noStrike" dirty="0">
                          <a:solidFill>
                            <a:srgbClr val="000000"/>
                          </a:solidFill>
                          <a:effectLst/>
                          <a:latin typeface="Calibri" panose="020F0502020204030204" pitchFamily="34" charset="0"/>
                        </a:rPr>
                        <a:t>01C.01.01</a:t>
                      </a:r>
                    </a:p>
                  </a:txBody>
                  <a:tcPr marL="0" marR="0" marT="0" marB="0"/>
                </a:tc>
                <a:tc>
                  <a:txBody>
                    <a:bodyPr/>
                    <a:lstStyle/>
                    <a:p>
                      <a:pPr algn="l" fontAlgn="t"/>
                      <a:r>
                        <a:rPr lang="en-US" sz="1100" b="1" i="0" u="sng" strike="noStrike" dirty="0">
                          <a:solidFill>
                            <a:srgbClr val="000000"/>
                          </a:solidFill>
                          <a:effectLst/>
                          <a:latin typeface="Calibri" panose="020F0502020204030204" pitchFamily="34" charset="0"/>
                        </a:rPr>
                        <a:t>Project Office and Support</a:t>
                      </a:r>
                    </a:p>
                  </a:txBody>
                  <a:tcPr marL="0" marR="0" marT="0" marB="0"/>
                </a:tc>
                <a:tc>
                  <a:txBody>
                    <a:bodyPr/>
                    <a:lstStyle/>
                    <a:p>
                      <a:r>
                        <a:rPr lang="en-US" sz="1100" dirty="0"/>
                        <a:t>PMCS, Finance, Admin, System engineer, PM</a:t>
                      </a:r>
                    </a:p>
                  </a:txBody>
                  <a:tcPr marL="0" marR="0" marT="0" marB="0"/>
                </a:tc>
                <a:extLst>
                  <a:ext uri="{0D108BD9-81ED-4DB2-BD59-A6C34878D82A}">
                    <a16:rowId xmlns:a16="http://schemas.microsoft.com/office/drawing/2014/main" val="1027062900"/>
                  </a:ext>
                </a:extLst>
              </a:tr>
              <a:tr h="0">
                <a:tc>
                  <a:txBody>
                    <a:bodyPr/>
                    <a:lstStyle/>
                    <a:p>
                      <a:pPr algn="l" fontAlgn="t"/>
                      <a:r>
                        <a:rPr lang="en-US" sz="1100" b="1" i="0" u="none" strike="noStrike" dirty="0">
                          <a:solidFill>
                            <a:srgbClr val="000000"/>
                          </a:solidFill>
                          <a:effectLst/>
                          <a:latin typeface="Calibri" panose="020F0502020204030204" pitchFamily="34" charset="0"/>
                        </a:rPr>
                        <a:t>06C.02.01</a:t>
                      </a:r>
                    </a:p>
                  </a:txBody>
                  <a:tcPr marL="0" marR="0" marT="0" marB="0"/>
                </a:tc>
                <a:tc>
                  <a:txBody>
                    <a:bodyPr/>
                    <a:lstStyle/>
                    <a:p>
                      <a:pPr algn="l" fontAlgn="t"/>
                      <a:r>
                        <a:rPr lang="en-US" sz="1100" b="1" i="0" u="sng" strike="noStrike" dirty="0">
                          <a:solidFill>
                            <a:srgbClr val="000000"/>
                          </a:solidFill>
                          <a:effectLst/>
                          <a:latin typeface="Calibri" panose="020F0502020204030204" pitchFamily="34" charset="0"/>
                        </a:rPr>
                        <a:t>Commissioning Management</a:t>
                      </a:r>
                    </a:p>
                  </a:txBody>
                  <a:tcPr marL="0" marR="0" marT="0" marB="0"/>
                </a:tc>
                <a:tc>
                  <a:txBody>
                    <a:bodyPr/>
                    <a:lstStyle/>
                    <a:p>
                      <a:r>
                        <a:rPr lang="en-US" sz="1100" dirty="0"/>
                        <a:t>Technical Management, Travel, Sabbatical</a:t>
                      </a:r>
                    </a:p>
                  </a:txBody>
                  <a:tcPr marL="0" marR="0" marT="0" marB="0"/>
                </a:tc>
                <a:extLst>
                  <a:ext uri="{0D108BD9-81ED-4DB2-BD59-A6C34878D82A}">
                    <a16:rowId xmlns:a16="http://schemas.microsoft.com/office/drawing/2014/main" val="2531621811"/>
                  </a:ext>
                </a:extLst>
              </a:tr>
              <a:tr h="168442">
                <a:tc>
                  <a:txBody>
                    <a:bodyPr/>
                    <a:lstStyle/>
                    <a:p>
                      <a:pPr algn="l" fontAlgn="t"/>
                      <a:r>
                        <a:rPr lang="en-US" sz="1100" b="1" i="0" u="none" strike="noStrike" dirty="0">
                          <a:solidFill>
                            <a:srgbClr val="000000"/>
                          </a:solidFill>
                          <a:effectLst/>
                          <a:latin typeface="Calibri" panose="020F0502020204030204" pitchFamily="34" charset="0"/>
                        </a:rPr>
                        <a:t>06C.02.02</a:t>
                      </a:r>
                    </a:p>
                  </a:txBody>
                  <a:tcPr marL="0" marR="0" marT="0" marB="0"/>
                </a:tc>
                <a:tc>
                  <a:txBody>
                    <a:bodyPr/>
                    <a:lstStyle/>
                    <a:p>
                      <a:pPr algn="l" fontAlgn="t"/>
                      <a:r>
                        <a:rPr lang="en-US" sz="1100" b="1" i="0" u="sng" strike="noStrike" dirty="0">
                          <a:solidFill>
                            <a:srgbClr val="000000"/>
                          </a:solidFill>
                          <a:effectLst/>
                          <a:latin typeface="Calibri" panose="020F0502020204030204" pitchFamily="34" charset="0"/>
                        </a:rPr>
                        <a:t>Commissioning Planning, Preparation, Tooling, &amp; Simulations</a:t>
                      </a:r>
                    </a:p>
                  </a:txBody>
                  <a:tcPr marL="0" marR="0" marT="0" marB="0"/>
                </a:tc>
                <a:tc>
                  <a:txBody>
                    <a:bodyPr/>
                    <a:lstStyle/>
                    <a:p>
                      <a:endParaRPr lang="en-US" sz="1100" dirty="0"/>
                    </a:p>
                  </a:txBody>
                  <a:tcPr marL="0" marR="0" marT="0" marB="0"/>
                </a:tc>
                <a:extLst>
                  <a:ext uri="{0D108BD9-81ED-4DB2-BD59-A6C34878D82A}">
                    <a16:rowId xmlns:a16="http://schemas.microsoft.com/office/drawing/2014/main" val="1910261681"/>
                  </a:ext>
                </a:extLst>
              </a:tr>
              <a:tr h="132911">
                <a:tc>
                  <a:txBody>
                    <a:bodyPr/>
                    <a:lstStyle/>
                    <a:p>
                      <a:pPr marL="111125" lvl="2" indent="0" algn="l" fontAlgn="t"/>
                      <a:r>
                        <a:rPr lang="en-US" sz="1100" b="0" i="0" u="none" strike="noStrike" dirty="0">
                          <a:solidFill>
                            <a:srgbClr val="000000"/>
                          </a:solidFill>
                          <a:effectLst/>
                          <a:latin typeface="Calibri" panose="020F0502020204030204" pitchFamily="34" charset="0"/>
                        </a:rPr>
                        <a:t>06C.02.02.01</a:t>
                      </a:r>
                    </a:p>
                  </a:txBody>
                  <a:tcPr marL="9144" marR="9144" marT="0" marB="0"/>
                </a:tc>
                <a:tc>
                  <a:txBody>
                    <a:bodyPr/>
                    <a:lstStyle/>
                    <a:p>
                      <a:pPr algn="l" fontAlgn="t"/>
                      <a:r>
                        <a:rPr lang="en-US" sz="1100" b="0" i="0" u="none" strike="noStrike" dirty="0" err="1">
                          <a:solidFill>
                            <a:srgbClr val="000000"/>
                          </a:solidFill>
                          <a:effectLst/>
                          <a:latin typeface="Calibri" panose="020F0502020204030204" pitchFamily="34" charset="0"/>
                        </a:rPr>
                        <a:t>ComCam</a:t>
                      </a:r>
                      <a:r>
                        <a:rPr lang="en-US" sz="1100" b="0" i="0" u="none" strike="noStrike" dirty="0">
                          <a:solidFill>
                            <a:srgbClr val="000000"/>
                          </a:solidFill>
                          <a:effectLst/>
                          <a:latin typeface="Calibri" panose="020F0502020204030204" pitchFamily="34" charset="0"/>
                        </a:rPr>
                        <a:t> Development &amp; Oversight</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Camera shipping costs</a:t>
                      </a:r>
                    </a:p>
                  </a:txBody>
                  <a:tcPr marL="9525" marR="9525" marT="9525" marB="0" anchor="b"/>
                </a:tc>
                <a:extLst>
                  <a:ext uri="{0D108BD9-81ED-4DB2-BD59-A6C34878D82A}">
                    <a16:rowId xmlns:a16="http://schemas.microsoft.com/office/drawing/2014/main" val="70023268"/>
                  </a:ext>
                </a:extLst>
              </a:tr>
              <a:tr h="132911">
                <a:tc>
                  <a:txBody>
                    <a:bodyPr/>
                    <a:lstStyle/>
                    <a:p>
                      <a:pPr marL="111125" lvl="1" indent="0" algn="l" fontAlgn="t"/>
                      <a:r>
                        <a:rPr lang="en-US" sz="1100" b="0" i="0" u="none" strike="noStrike" dirty="0">
                          <a:solidFill>
                            <a:srgbClr val="000000"/>
                          </a:solidFill>
                          <a:effectLst/>
                          <a:latin typeface="Calibri" panose="020F0502020204030204" pitchFamily="34" charset="0"/>
                        </a:rPr>
                        <a:t>06C.02.02.02</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Camera Summit Servicing Area Preparation</a:t>
                      </a:r>
                    </a:p>
                  </a:txBody>
                  <a:tcPr marL="9144" marR="9144" marT="0" marB="0"/>
                </a:tc>
                <a:tc>
                  <a:txBody>
                    <a:bodyPr/>
                    <a:lstStyle/>
                    <a:p>
                      <a:pPr marR="0" algn="l" rtl="0" fontAlgn="t">
                        <a:lnSpc>
                          <a:spcPct val="100000"/>
                        </a:lnSpc>
                        <a:spcBef>
                          <a:spcPts val="0"/>
                        </a:spcBef>
                        <a:spcAft>
                          <a:spcPts val="0"/>
                        </a:spcAft>
                        <a:buNone/>
                      </a:pPr>
                      <a:r>
                        <a:rPr lang="en-US" sz="1100" b="1" i="0" u="none" strike="noStrike" cap="none" dirty="0">
                          <a:solidFill>
                            <a:srgbClr val="000000"/>
                          </a:solidFill>
                          <a:effectLst/>
                          <a:latin typeface="Calibri" panose="020F0502020204030204" pitchFamily="34" charset="0"/>
                          <a:ea typeface="+mn-ea"/>
                          <a:cs typeface="+mn-cs"/>
                          <a:sym typeface="Arial"/>
                        </a:rPr>
                        <a:t>Heavily DOE</a:t>
                      </a:r>
                      <a:r>
                        <a:rPr lang="en-US" sz="1100" b="1" i="0" u="none" strike="noStrike" cap="none" baseline="0" dirty="0">
                          <a:solidFill>
                            <a:srgbClr val="000000"/>
                          </a:solidFill>
                          <a:effectLst/>
                          <a:latin typeface="Calibri" panose="020F0502020204030204" pitchFamily="34" charset="0"/>
                          <a:ea typeface="+mn-ea"/>
                          <a:cs typeface="+mn-cs"/>
                          <a:sym typeface="Arial"/>
                        </a:rPr>
                        <a:t> weighted</a:t>
                      </a:r>
                      <a:endParaRPr lang="en-US" sz="1100" b="1"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896247562"/>
                  </a:ext>
                </a:extLst>
              </a:tr>
              <a:tr h="132911">
                <a:tc>
                  <a:txBody>
                    <a:bodyPr/>
                    <a:lstStyle/>
                    <a:p>
                      <a:pPr marL="111125" lvl="1" indent="0" algn="l" fontAlgn="t"/>
                      <a:r>
                        <a:rPr lang="en-US" sz="1100" b="0" i="0" u="none" strike="noStrike" dirty="0">
                          <a:solidFill>
                            <a:srgbClr val="000000"/>
                          </a:solidFill>
                          <a:effectLst/>
                          <a:latin typeface="Calibri" panose="020F0502020204030204" pitchFamily="34" charset="0"/>
                        </a:rPr>
                        <a:t>06C.02.02.03</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Analysis Software and Procedure Simulation &amp; Validation</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Scientist and Software only</a:t>
                      </a:r>
                    </a:p>
                  </a:txBody>
                  <a:tcPr marL="9525" marR="9525" marT="9525" marB="0" anchor="b"/>
                </a:tc>
                <a:extLst>
                  <a:ext uri="{0D108BD9-81ED-4DB2-BD59-A6C34878D82A}">
                    <a16:rowId xmlns:a16="http://schemas.microsoft.com/office/drawing/2014/main" val="2742148787"/>
                  </a:ext>
                </a:extLst>
              </a:tr>
              <a:tr h="132911">
                <a:tc>
                  <a:txBody>
                    <a:bodyPr/>
                    <a:lstStyle/>
                    <a:p>
                      <a:pPr marL="111125" lvl="1" indent="0" algn="l" fontAlgn="t"/>
                      <a:r>
                        <a:rPr lang="en-US" sz="1100" b="0" i="0" u="none" strike="noStrike" dirty="0">
                          <a:solidFill>
                            <a:srgbClr val="000000"/>
                          </a:solidFill>
                          <a:effectLst/>
                          <a:latin typeface="Calibri" panose="020F0502020204030204" pitchFamily="34" charset="0"/>
                        </a:rPr>
                        <a:t>06C.02.02.05</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Shipping, Receiving</a:t>
                      </a:r>
                      <a:r>
                        <a:rPr lang="en-US" sz="1100" b="0" i="0" u="none" strike="noStrike" baseline="0" dirty="0">
                          <a:solidFill>
                            <a:srgbClr val="000000"/>
                          </a:solidFill>
                          <a:effectLst/>
                          <a:latin typeface="Calibri" panose="020F0502020204030204" pitchFamily="34" charset="0"/>
                        </a:rPr>
                        <a:t> and Logistics</a:t>
                      </a:r>
                      <a:endParaRPr lang="en-US" sz="1100" b="0" i="0" u="none" strike="noStrike" dirty="0">
                        <a:solidFill>
                          <a:srgbClr val="000000"/>
                        </a:solidFill>
                        <a:effectLst/>
                        <a:latin typeface="Calibri" panose="020F0502020204030204" pitchFamily="34" charset="0"/>
                      </a:endParaRP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Shipping Containers,</a:t>
                      </a:r>
                      <a:r>
                        <a:rPr lang="en-US" sz="1100" b="0" i="0" u="none" strike="noStrike" cap="none" baseline="0" dirty="0">
                          <a:solidFill>
                            <a:srgbClr val="000000"/>
                          </a:solidFill>
                          <a:effectLst/>
                          <a:latin typeface="Calibri" panose="020F0502020204030204" pitchFamily="34" charset="0"/>
                          <a:ea typeface="+mn-ea"/>
                          <a:cs typeface="+mn-cs"/>
                          <a:sym typeface="Arial"/>
                        </a:rPr>
                        <a:t> Transport ComCam, LSSTCam and Camera I&amp;T </a:t>
                      </a: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767827266"/>
                  </a:ext>
                </a:extLst>
              </a:tr>
              <a:tr h="126332">
                <a:tc>
                  <a:txBody>
                    <a:bodyPr/>
                    <a:lstStyle/>
                    <a:p>
                      <a:pPr algn="l" fontAlgn="t"/>
                      <a:r>
                        <a:rPr lang="en-US" sz="1100" b="1" i="0" u="none" strike="noStrike">
                          <a:solidFill>
                            <a:srgbClr val="000000"/>
                          </a:solidFill>
                          <a:effectLst/>
                          <a:latin typeface="Calibri" panose="020F0502020204030204" pitchFamily="34" charset="0"/>
                        </a:rPr>
                        <a:t>06C.02.03</a:t>
                      </a:r>
                    </a:p>
                  </a:txBody>
                  <a:tcPr marL="9144" marR="9144" marT="0" marB="0"/>
                </a:tc>
                <a:tc>
                  <a:txBody>
                    <a:bodyPr/>
                    <a:lstStyle/>
                    <a:p>
                      <a:pPr algn="l" fontAlgn="t"/>
                      <a:r>
                        <a:rPr lang="en-US" sz="1100" b="1" i="0" u="sng" strike="noStrike" dirty="0">
                          <a:solidFill>
                            <a:srgbClr val="000000"/>
                          </a:solidFill>
                          <a:effectLst/>
                          <a:latin typeface="Calibri" panose="020F0502020204030204" pitchFamily="34" charset="0"/>
                        </a:rPr>
                        <a:t>Early System AI&amp;T</a:t>
                      </a:r>
                    </a:p>
                  </a:txBody>
                  <a:tcPr marL="9144" marR="9144" marT="0" marB="0"/>
                </a:tc>
                <a:tc>
                  <a:txBody>
                    <a:bodyPr/>
                    <a:lstStyle/>
                    <a:p>
                      <a:pPr marR="0" algn="l" rtl="0" fontAlgn="t">
                        <a:lnSpc>
                          <a:spcPct val="100000"/>
                        </a:lnSpc>
                        <a:spcBef>
                          <a:spcPts val="0"/>
                        </a:spcBef>
                        <a:spcAft>
                          <a:spcPts val="0"/>
                        </a:spcAft>
                        <a:buNone/>
                      </a:pP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144" marR="9144" marT="0" marB="0"/>
                </a:tc>
                <a:extLst>
                  <a:ext uri="{0D108BD9-81ED-4DB2-BD59-A6C34878D82A}">
                    <a16:rowId xmlns:a16="http://schemas.microsoft.com/office/drawing/2014/main" val="1691502167"/>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06C.02.03.01</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ComCam Reverification</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Install, DAQ Install, Commissioning of </a:t>
                      </a:r>
                      <a:r>
                        <a:rPr lang="en-US" sz="1100" b="0" i="0" u="none" strike="noStrike" cap="none" dirty="0" err="1">
                          <a:solidFill>
                            <a:srgbClr val="000000"/>
                          </a:solidFill>
                          <a:effectLst/>
                          <a:latin typeface="Calibri" panose="020F0502020204030204" pitchFamily="34" charset="0"/>
                          <a:ea typeface="+mn-ea"/>
                          <a:cs typeface="+mn-cs"/>
                          <a:sym typeface="Arial"/>
                        </a:rPr>
                        <a:t>ComCam</a:t>
                      </a: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394530738"/>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06C.02.03.02</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Calibration System AI&amp;T</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and DAQ support</a:t>
                      </a:r>
                    </a:p>
                  </a:txBody>
                  <a:tcPr marL="9525" marR="9525" marT="9525" marB="0" anchor="b"/>
                </a:tc>
                <a:extLst>
                  <a:ext uri="{0D108BD9-81ED-4DB2-BD59-A6C34878D82A}">
                    <a16:rowId xmlns:a16="http://schemas.microsoft.com/office/drawing/2014/main" val="1676040884"/>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06C.02.03.03</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Camera Refrigeration Pathfinder AI&amp;T</a:t>
                      </a:r>
                    </a:p>
                  </a:txBody>
                  <a:tcPr marL="9144" marR="9144" marT="0" marB="0"/>
                </a:tc>
                <a:tc>
                  <a:txBody>
                    <a:bodyPr/>
                    <a:lstStyle/>
                    <a:p>
                      <a:pPr marR="0" algn="l" rtl="0" fontAlgn="t">
                        <a:lnSpc>
                          <a:spcPct val="100000"/>
                        </a:lnSpc>
                        <a:spcBef>
                          <a:spcPts val="0"/>
                        </a:spcBef>
                        <a:spcAft>
                          <a:spcPts val="0"/>
                        </a:spcAft>
                        <a:buNone/>
                      </a:pPr>
                      <a:r>
                        <a:rPr lang="en-US" sz="1100" b="1" i="0" u="none" strike="noStrike" cap="none" dirty="0">
                          <a:solidFill>
                            <a:srgbClr val="000000"/>
                          </a:solidFill>
                          <a:effectLst/>
                          <a:latin typeface="Calibri" panose="020F0502020204030204" pitchFamily="34" charset="0"/>
                          <a:ea typeface="+mn-ea"/>
                          <a:cs typeface="+mn-cs"/>
                          <a:sym typeface="Arial"/>
                        </a:rPr>
                        <a:t>Heavily DOE</a:t>
                      </a:r>
                      <a:r>
                        <a:rPr lang="en-US" sz="1100" b="1" i="0" u="none" strike="noStrike" cap="none" baseline="0" dirty="0">
                          <a:solidFill>
                            <a:srgbClr val="000000"/>
                          </a:solidFill>
                          <a:effectLst/>
                          <a:latin typeface="Calibri" panose="020F0502020204030204" pitchFamily="34" charset="0"/>
                          <a:ea typeface="+mn-ea"/>
                          <a:cs typeface="+mn-cs"/>
                          <a:sym typeface="Arial"/>
                        </a:rPr>
                        <a:t> weighted</a:t>
                      </a:r>
                      <a:endParaRPr lang="en-US" sz="1100" b="1"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78866377"/>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06C.02.03.04</a:t>
                      </a:r>
                    </a:p>
                  </a:txBody>
                  <a:tcPr marL="9144" marR="9144" marT="0" marB="0"/>
                </a:tc>
                <a:tc>
                  <a:txBody>
                    <a:bodyPr/>
                    <a:lstStyle/>
                    <a:p>
                      <a:pPr algn="l" fontAlgn="t"/>
                      <a:r>
                        <a:rPr lang="en-US" sz="1100" b="0" i="0" u="none" strike="noStrike" dirty="0" err="1">
                          <a:solidFill>
                            <a:srgbClr val="000000"/>
                          </a:solidFill>
                          <a:effectLst/>
                          <a:latin typeface="Calibri" panose="020F0502020204030204" pitchFamily="34" charset="0"/>
                        </a:rPr>
                        <a:t>ComCam</a:t>
                      </a:r>
                      <a:r>
                        <a:rPr lang="en-US" sz="1100" b="0" i="0" u="none" strike="noStrike" dirty="0">
                          <a:solidFill>
                            <a:srgbClr val="000000"/>
                          </a:solidFill>
                          <a:effectLst/>
                          <a:latin typeface="Calibri" panose="020F0502020204030204" pitchFamily="34" charset="0"/>
                        </a:rPr>
                        <a:t> - Telescope AI&amp;T</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and DAQ Support, Engineering Support, Scientist Support</a:t>
                      </a:r>
                    </a:p>
                  </a:txBody>
                  <a:tcPr marL="9525" marR="9525" marT="9525" marB="0" anchor="b"/>
                </a:tc>
                <a:extLst>
                  <a:ext uri="{0D108BD9-81ED-4DB2-BD59-A6C34878D82A}">
                    <a16:rowId xmlns:a16="http://schemas.microsoft.com/office/drawing/2014/main" val="1843432096"/>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06C.02.03.05</a:t>
                      </a:r>
                    </a:p>
                  </a:txBody>
                  <a:tcPr marL="9144" marR="9144" marT="0" marB="0"/>
                </a:tc>
                <a:tc>
                  <a:txBody>
                    <a:bodyPr/>
                    <a:lstStyle/>
                    <a:p>
                      <a:pPr algn="l" fontAlgn="t"/>
                      <a:r>
                        <a:rPr lang="fr-FR" sz="1100" b="0" i="0" u="none" strike="noStrike" dirty="0">
                          <a:solidFill>
                            <a:srgbClr val="000000"/>
                          </a:solidFill>
                          <a:effectLst/>
                          <a:latin typeface="Calibri" panose="020F0502020204030204" pitchFamily="34" charset="0"/>
                        </a:rPr>
                        <a:t>DMS + TCS/OCS + </a:t>
                      </a:r>
                      <a:r>
                        <a:rPr lang="fr-FR" sz="1100" b="0" i="0" u="none" strike="noStrike" dirty="0" err="1">
                          <a:solidFill>
                            <a:srgbClr val="000000"/>
                          </a:solidFill>
                          <a:effectLst/>
                          <a:latin typeface="Calibri" panose="020F0502020204030204" pitchFamily="34" charset="0"/>
                        </a:rPr>
                        <a:t>ComCam</a:t>
                      </a:r>
                      <a:r>
                        <a:rPr lang="fr-FR" sz="1100" b="0" i="0" u="none" strike="noStrike" dirty="0">
                          <a:solidFill>
                            <a:srgbClr val="000000"/>
                          </a:solidFill>
                          <a:effectLst/>
                          <a:latin typeface="Calibri" panose="020F0502020204030204" pitchFamily="34" charset="0"/>
                        </a:rPr>
                        <a:t> AI&amp;T</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DAQ, Scientist and Observation Support</a:t>
                      </a:r>
                    </a:p>
                  </a:txBody>
                  <a:tcPr marL="9525" marR="9525" marT="9525" marB="0" anchor="b"/>
                </a:tc>
                <a:extLst>
                  <a:ext uri="{0D108BD9-81ED-4DB2-BD59-A6C34878D82A}">
                    <a16:rowId xmlns:a16="http://schemas.microsoft.com/office/drawing/2014/main" val="2272685800"/>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06C.02.03.06</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Performance Optimization &amp; Characterization</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Install, DAQ Install, Commissioning of </a:t>
                      </a:r>
                      <a:r>
                        <a:rPr lang="en-US" sz="1100" b="0" i="0" u="none" strike="noStrike" cap="none" dirty="0" err="1">
                          <a:solidFill>
                            <a:srgbClr val="000000"/>
                          </a:solidFill>
                          <a:effectLst/>
                          <a:latin typeface="Calibri" panose="020F0502020204030204" pitchFamily="34" charset="0"/>
                          <a:ea typeface="+mn-ea"/>
                          <a:cs typeface="+mn-cs"/>
                          <a:sym typeface="Arial"/>
                        </a:rPr>
                        <a:t>ComCam</a:t>
                      </a: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926866560"/>
                  </a:ext>
                </a:extLst>
              </a:tr>
              <a:tr h="126332">
                <a:tc>
                  <a:txBody>
                    <a:bodyPr/>
                    <a:lstStyle/>
                    <a:p>
                      <a:pPr algn="l" fontAlgn="t"/>
                      <a:r>
                        <a:rPr lang="en-US" sz="1100" b="1" i="0" u="none" strike="noStrike">
                          <a:solidFill>
                            <a:srgbClr val="000000"/>
                          </a:solidFill>
                          <a:effectLst/>
                          <a:latin typeface="Calibri" panose="020F0502020204030204" pitchFamily="34" charset="0"/>
                        </a:rPr>
                        <a:t>06C.02.04</a:t>
                      </a:r>
                    </a:p>
                  </a:txBody>
                  <a:tcPr marL="9144" marR="9144" marT="0" marB="0"/>
                </a:tc>
                <a:tc>
                  <a:txBody>
                    <a:bodyPr/>
                    <a:lstStyle/>
                    <a:p>
                      <a:pPr algn="l" fontAlgn="t"/>
                      <a:r>
                        <a:rPr lang="en-US" sz="1100" b="1" i="0" u="sng" strike="noStrike" dirty="0">
                          <a:solidFill>
                            <a:srgbClr val="000000"/>
                          </a:solidFill>
                          <a:effectLst/>
                          <a:latin typeface="Calibri" panose="020F0502020204030204" pitchFamily="34" charset="0"/>
                        </a:rPr>
                        <a:t>Full System AI&amp;T</a:t>
                      </a:r>
                    </a:p>
                  </a:txBody>
                  <a:tcPr marL="9144" marR="9144" marT="0" marB="0"/>
                </a:tc>
                <a:tc>
                  <a:txBody>
                    <a:bodyPr/>
                    <a:lstStyle/>
                    <a:p>
                      <a:pPr marR="0" algn="l" rtl="0" fontAlgn="t">
                        <a:lnSpc>
                          <a:spcPct val="100000"/>
                        </a:lnSpc>
                        <a:spcBef>
                          <a:spcPts val="0"/>
                        </a:spcBef>
                        <a:spcAft>
                          <a:spcPts val="0"/>
                        </a:spcAft>
                        <a:buNone/>
                      </a:pP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144" marR="9144" marT="0" marB="0"/>
                </a:tc>
                <a:extLst>
                  <a:ext uri="{0D108BD9-81ED-4DB2-BD59-A6C34878D82A}">
                    <a16:rowId xmlns:a16="http://schemas.microsoft.com/office/drawing/2014/main" val="2100649861"/>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06C.02.04.01</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Camera Reverification</a:t>
                      </a:r>
                    </a:p>
                  </a:txBody>
                  <a:tcPr marL="9144" marR="9144" marT="0" marB="0"/>
                </a:tc>
                <a:tc>
                  <a:txBody>
                    <a:bodyPr/>
                    <a:lstStyle/>
                    <a:p>
                      <a:pPr marR="0" algn="l" rtl="0" fontAlgn="t">
                        <a:lnSpc>
                          <a:spcPct val="100000"/>
                        </a:lnSpc>
                        <a:spcBef>
                          <a:spcPts val="0"/>
                        </a:spcBef>
                        <a:spcAft>
                          <a:spcPts val="0"/>
                        </a:spcAft>
                        <a:buNone/>
                      </a:pPr>
                      <a:r>
                        <a:rPr lang="en-US" sz="1100" b="1" i="0" u="none" strike="noStrike" cap="none" dirty="0">
                          <a:solidFill>
                            <a:srgbClr val="000000"/>
                          </a:solidFill>
                          <a:effectLst/>
                          <a:latin typeface="Calibri" panose="020F0502020204030204" pitchFamily="34" charset="0"/>
                          <a:ea typeface="+mn-ea"/>
                          <a:cs typeface="+mn-cs"/>
                          <a:sym typeface="Arial"/>
                        </a:rPr>
                        <a:t>Heavily DOE</a:t>
                      </a:r>
                      <a:r>
                        <a:rPr lang="en-US" sz="1100" b="1" i="0" u="none" strike="noStrike" cap="none" baseline="0" dirty="0">
                          <a:solidFill>
                            <a:srgbClr val="000000"/>
                          </a:solidFill>
                          <a:effectLst/>
                          <a:latin typeface="Calibri" panose="020F0502020204030204" pitchFamily="34" charset="0"/>
                          <a:ea typeface="+mn-ea"/>
                          <a:cs typeface="+mn-cs"/>
                          <a:sym typeface="Arial"/>
                        </a:rPr>
                        <a:t> weighted</a:t>
                      </a:r>
                      <a:endParaRPr lang="en-US" sz="1100" b="1"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3565221387"/>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06C.02.04.02</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Camera-Telescope AI&amp;T</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and DAQ Support, Engineering Support, Scientist Support</a:t>
                      </a:r>
                    </a:p>
                  </a:txBody>
                  <a:tcPr marL="9525" marR="9525" marT="9525" marB="0" anchor="b"/>
                </a:tc>
                <a:extLst>
                  <a:ext uri="{0D108BD9-81ED-4DB2-BD59-A6C34878D82A}">
                    <a16:rowId xmlns:a16="http://schemas.microsoft.com/office/drawing/2014/main" val="1921953392"/>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06C.02.04.03</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DMS+ TCS/OCS + Cam. Integration</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DAQ, Scientist and Observation Support</a:t>
                      </a:r>
                    </a:p>
                  </a:txBody>
                  <a:tcPr marL="9525" marR="9525" marT="9525" marB="0" anchor="b"/>
                </a:tc>
                <a:extLst>
                  <a:ext uri="{0D108BD9-81ED-4DB2-BD59-A6C34878D82A}">
                    <a16:rowId xmlns:a16="http://schemas.microsoft.com/office/drawing/2014/main" val="2769798177"/>
                  </a:ext>
                </a:extLst>
              </a:tr>
              <a:tr h="126332">
                <a:tc>
                  <a:txBody>
                    <a:bodyPr/>
                    <a:lstStyle/>
                    <a:p>
                      <a:pPr algn="l" fontAlgn="t"/>
                      <a:r>
                        <a:rPr lang="en-US" sz="1100" b="1" i="0" u="none" strike="noStrike" dirty="0">
                          <a:solidFill>
                            <a:srgbClr val="000000"/>
                          </a:solidFill>
                          <a:effectLst/>
                          <a:latin typeface="Calibri" panose="020F0502020204030204" pitchFamily="34" charset="0"/>
                        </a:rPr>
                        <a:t>06C.02.05</a:t>
                      </a:r>
                    </a:p>
                  </a:txBody>
                  <a:tcPr marL="9144" marR="9144" marT="0" marB="0"/>
                </a:tc>
                <a:tc>
                  <a:txBody>
                    <a:bodyPr/>
                    <a:lstStyle/>
                    <a:p>
                      <a:pPr algn="l" fontAlgn="t"/>
                      <a:r>
                        <a:rPr lang="en-US" sz="1100" b="1" i="0" u="sng" strike="noStrike" dirty="0">
                          <a:solidFill>
                            <a:srgbClr val="000000"/>
                          </a:solidFill>
                          <a:effectLst/>
                          <a:latin typeface="Calibri" panose="020F0502020204030204" pitchFamily="34" charset="0"/>
                        </a:rPr>
                        <a:t>Science Verification</a:t>
                      </a:r>
                    </a:p>
                  </a:txBody>
                  <a:tcPr marL="9144" marR="9144" marT="0" marB="0"/>
                </a:tc>
                <a:tc>
                  <a:txBody>
                    <a:bodyPr/>
                    <a:lstStyle/>
                    <a:p>
                      <a:pPr marR="0" algn="l" rtl="0" fontAlgn="t">
                        <a:lnSpc>
                          <a:spcPct val="100000"/>
                        </a:lnSpc>
                        <a:spcBef>
                          <a:spcPts val="0"/>
                        </a:spcBef>
                        <a:spcAft>
                          <a:spcPts val="0"/>
                        </a:spcAft>
                        <a:buNone/>
                      </a:pP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144" marR="9144" marT="0" marB="0"/>
                </a:tc>
                <a:extLst>
                  <a:ext uri="{0D108BD9-81ED-4DB2-BD59-A6C34878D82A}">
                    <a16:rowId xmlns:a16="http://schemas.microsoft.com/office/drawing/2014/main" val="1540506863"/>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06C.02.05.01</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Scheduler Driven mini-Surveys 1</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DAQ, Scientist and Observation Support</a:t>
                      </a:r>
                    </a:p>
                  </a:txBody>
                  <a:tcPr marL="9525" marR="9525" marT="9525" marB="0" anchor="b"/>
                </a:tc>
                <a:extLst>
                  <a:ext uri="{0D108BD9-81ED-4DB2-BD59-A6C34878D82A}">
                    <a16:rowId xmlns:a16="http://schemas.microsoft.com/office/drawing/2014/main" val="3050026940"/>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06C.02.05.02</a:t>
                      </a:r>
                    </a:p>
                  </a:txBody>
                  <a:tcPr marL="9144" marR="9144" marT="0" marB="0"/>
                </a:tc>
                <a:tc>
                  <a:txBody>
                    <a:bodyPr/>
                    <a:lstStyle/>
                    <a:p>
                      <a:pPr algn="l" fontAlgn="t"/>
                      <a:r>
                        <a:rPr lang="en-US" sz="1100" b="0" i="0" u="none" strike="noStrike" dirty="0">
                          <a:solidFill>
                            <a:srgbClr val="000000"/>
                          </a:solidFill>
                          <a:effectLst/>
                          <a:latin typeface="Calibri" panose="020F0502020204030204" pitchFamily="34" charset="0"/>
                        </a:rPr>
                        <a:t>Scheduler Driven mini-Surveys 2</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CCS, DAQ, Scientist and Observation Support</a:t>
                      </a:r>
                    </a:p>
                  </a:txBody>
                  <a:tcPr marL="9525" marR="9525" marT="9525" marB="0" anchor="b"/>
                </a:tc>
                <a:extLst>
                  <a:ext uri="{0D108BD9-81ED-4DB2-BD59-A6C34878D82A}">
                    <a16:rowId xmlns:a16="http://schemas.microsoft.com/office/drawing/2014/main" val="802491094"/>
                  </a:ext>
                </a:extLst>
              </a:tr>
              <a:tr h="132911">
                <a:tc>
                  <a:txBody>
                    <a:bodyPr/>
                    <a:lstStyle/>
                    <a:p>
                      <a:pPr marL="111125" indent="0" algn="l" fontAlgn="t"/>
                      <a:r>
                        <a:rPr lang="en-US" sz="1100" b="0" i="0" u="none" strike="noStrike" dirty="0">
                          <a:solidFill>
                            <a:srgbClr val="000000"/>
                          </a:solidFill>
                          <a:effectLst/>
                          <a:latin typeface="Calibri" panose="020F0502020204030204" pitchFamily="34" charset="0"/>
                        </a:rPr>
                        <a:t>06C.02.05.03</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Operations Readiness Review Preparations</a:t>
                      </a:r>
                    </a:p>
                  </a:txBody>
                  <a:tcPr marL="9144" marR="9144" marT="0" marB="0"/>
                </a:tc>
                <a:tc>
                  <a:txBody>
                    <a:bodyPr/>
                    <a:lstStyle/>
                    <a:p>
                      <a:pPr marR="0" algn="l" rtl="0" fontAlgn="t">
                        <a:lnSpc>
                          <a:spcPct val="100000"/>
                        </a:lnSpc>
                        <a:spcBef>
                          <a:spcPts val="0"/>
                        </a:spcBef>
                        <a:spcAft>
                          <a:spcPts val="0"/>
                        </a:spcAft>
                        <a:buNone/>
                      </a:pPr>
                      <a:r>
                        <a:rPr lang="en-US" sz="1100" b="0" i="0" u="none" strike="noStrike" cap="none" dirty="0">
                          <a:solidFill>
                            <a:srgbClr val="000000"/>
                          </a:solidFill>
                          <a:effectLst/>
                          <a:latin typeface="Calibri" panose="020F0502020204030204" pitchFamily="34" charset="0"/>
                          <a:ea typeface="+mn-ea"/>
                          <a:cs typeface="+mn-cs"/>
                          <a:sym typeface="Arial"/>
                        </a:rPr>
                        <a:t>Full</a:t>
                      </a:r>
                      <a:r>
                        <a:rPr lang="en-US" sz="1100" b="0" i="0" u="none" strike="noStrike" cap="none" baseline="0" dirty="0">
                          <a:solidFill>
                            <a:srgbClr val="000000"/>
                          </a:solidFill>
                          <a:effectLst/>
                          <a:latin typeface="Calibri" panose="020F0502020204030204" pitchFamily="34" charset="0"/>
                          <a:ea typeface="+mn-ea"/>
                          <a:cs typeface="+mn-cs"/>
                          <a:sym typeface="Arial"/>
                        </a:rPr>
                        <a:t> DOE team supports</a:t>
                      </a:r>
                      <a:endParaRPr lang="en-US" sz="1100" b="0" i="0" u="none" strike="noStrike" cap="none" dirty="0">
                        <a:solidFill>
                          <a:srgbClr val="000000"/>
                        </a:solidFill>
                        <a:effectLst/>
                        <a:latin typeface="Calibri" panose="020F0502020204030204" pitchFamily="34" charset="0"/>
                        <a:ea typeface="+mn-ea"/>
                        <a:cs typeface="+mn-cs"/>
                        <a:sym typeface="Arial"/>
                      </a:endParaRPr>
                    </a:p>
                  </a:txBody>
                  <a:tcPr marL="9525" marR="9525" marT="9525" marB="0" anchor="b"/>
                </a:tc>
                <a:extLst>
                  <a:ext uri="{0D108BD9-81ED-4DB2-BD59-A6C34878D82A}">
                    <a16:rowId xmlns:a16="http://schemas.microsoft.com/office/drawing/2014/main" val="1078930993"/>
                  </a:ext>
                </a:extLst>
              </a:tr>
            </a:tbl>
          </a:graphicData>
        </a:graphic>
      </p:graphicFrame>
    </p:spTree>
    <p:extLst>
      <p:ext uri="{BB962C8B-B14F-4D97-AF65-F5344CB8AC3E}">
        <p14:creationId xmlns:p14="http://schemas.microsoft.com/office/powerpoint/2010/main" val="18740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01ECFD-894C-4B28-AEC7-AAFC9C9C26D3}"/>
              </a:ext>
            </a:extLst>
          </p:cNvPr>
          <p:cNvSpPr>
            <a:spLocks noGrp="1"/>
          </p:cNvSpPr>
          <p:nvPr>
            <p:ph type="title"/>
          </p:nvPr>
        </p:nvSpPr>
        <p:spPr>
          <a:xfrm>
            <a:off x="1143000" y="133350"/>
            <a:ext cx="6248400" cy="417910"/>
          </a:xfrm>
        </p:spPr>
        <p:txBody>
          <a:bodyPr/>
          <a:lstStyle/>
          <a:p>
            <a:r>
              <a:rPr lang="en-US" dirty="0"/>
              <a:t>DOE </a:t>
            </a:r>
            <a:r>
              <a:rPr lang="en-US" dirty="0" err="1"/>
              <a:t>ComCam</a:t>
            </a:r>
            <a:r>
              <a:rPr lang="en-US" dirty="0"/>
              <a:t> and Pathfinder Scope Overview</a:t>
            </a:r>
          </a:p>
        </p:txBody>
      </p:sp>
      <p:pic>
        <p:nvPicPr>
          <p:cNvPr id="4" name="Picture 3">
            <a:extLst>
              <a:ext uri="{FF2B5EF4-FFF2-40B4-BE49-F238E27FC236}">
                <a16:creationId xmlns:a16="http://schemas.microsoft.com/office/drawing/2014/main" id="{13134493-23F5-47EE-8199-57B0B76BC9B0}"/>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 y="573774"/>
            <a:ext cx="7876309" cy="4290060"/>
          </a:xfrm>
          <a:prstGeom prst="rect">
            <a:avLst/>
          </a:prstGeom>
        </p:spPr>
      </p:pic>
      <p:sp>
        <p:nvSpPr>
          <p:cNvPr id="5" name="TextBox 4">
            <a:extLst>
              <a:ext uri="{FF2B5EF4-FFF2-40B4-BE49-F238E27FC236}">
                <a16:creationId xmlns:a16="http://schemas.microsoft.com/office/drawing/2014/main" id="{58C72368-01F9-4E3D-BFDA-2FA38FF94F55}"/>
              </a:ext>
            </a:extLst>
          </p:cNvPr>
          <p:cNvSpPr txBox="1"/>
          <p:nvPr/>
        </p:nvSpPr>
        <p:spPr>
          <a:xfrm>
            <a:off x="4267200" y="627224"/>
            <a:ext cx="1893809" cy="738664"/>
          </a:xfrm>
          <a:prstGeom prst="rect">
            <a:avLst/>
          </a:prstGeom>
          <a:solidFill>
            <a:schemeClr val="bg1"/>
          </a:solidFill>
          <a:ln>
            <a:solidFill>
              <a:schemeClr val="tx1"/>
            </a:solidFill>
          </a:ln>
        </p:spPr>
        <p:txBody>
          <a:bodyPr wrap="square" rtlCol="0">
            <a:spAutoFit/>
          </a:bodyPr>
          <a:lstStyle/>
          <a:p>
            <a:r>
              <a:rPr lang="en-US" sz="1400" dirty="0">
                <a:latin typeface="+mn-lt"/>
              </a:rPr>
              <a:t>Quad Box Assembly </a:t>
            </a:r>
            <a:r>
              <a:rPr lang="en-US" sz="1400" dirty="0">
                <a:solidFill>
                  <a:schemeClr val="tx2">
                    <a:lumMod val="60000"/>
                    <a:lumOff val="40000"/>
                  </a:schemeClr>
                </a:solidFill>
                <a:latin typeface="+mn-lt"/>
              </a:rPr>
              <a:t>(</a:t>
            </a:r>
            <a:r>
              <a:rPr lang="en-US" sz="1400" dirty="0" err="1">
                <a:solidFill>
                  <a:schemeClr val="tx2">
                    <a:lumMod val="60000"/>
                    <a:lumOff val="40000"/>
                  </a:schemeClr>
                </a:solidFill>
                <a:latin typeface="+mn-lt"/>
              </a:rPr>
              <a:t>ComCam</a:t>
            </a:r>
            <a:r>
              <a:rPr lang="en-US" sz="1400" dirty="0">
                <a:solidFill>
                  <a:schemeClr val="tx2">
                    <a:lumMod val="60000"/>
                    <a:lumOff val="40000"/>
                  </a:schemeClr>
                </a:solidFill>
                <a:latin typeface="+mn-lt"/>
              </a:rPr>
              <a:t> support and structure from MIE)</a:t>
            </a:r>
          </a:p>
        </p:txBody>
      </p:sp>
      <p:sp>
        <p:nvSpPr>
          <p:cNvPr id="6" name="TextBox 5">
            <a:extLst>
              <a:ext uri="{FF2B5EF4-FFF2-40B4-BE49-F238E27FC236}">
                <a16:creationId xmlns:a16="http://schemas.microsoft.com/office/drawing/2014/main" id="{D92A0780-2979-4423-8555-99B66A361A39}"/>
              </a:ext>
            </a:extLst>
          </p:cNvPr>
          <p:cNvSpPr txBox="1"/>
          <p:nvPr/>
        </p:nvSpPr>
        <p:spPr>
          <a:xfrm>
            <a:off x="5277439" y="4430090"/>
            <a:ext cx="2060968" cy="307777"/>
          </a:xfrm>
          <a:prstGeom prst="rect">
            <a:avLst/>
          </a:prstGeom>
          <a:solidFill>
            <a:schemeClr val="bg1"/>
          </a:solidFill>
          <a:ln>
            <a:solidFill>
              <a:schemeClr val="tx1"/>
            </a:solidFill>
          </a:ln>
        </p:spPr>
        <p:txBody>
          <a:bodyPr wrap="square" rtlCol="0">
            <a:spAutoFit/>
          </a:bodyPr>
          <a:lstStyle/>
          <a:p>
            <a:r>
              <a:rPr lang="en-US" sz="1400" dirty="0">
                <a:latin typeface="+mn-lt"/>
              </a:rPr>
              <a:t>Cryostat Stage Assembly</a:t>
            </a:r>
          </a:p>
        </p:txBody>
      </p:sp>
      <p:cxnSp>
        <p:nvCxnSpPr>
          <p:cNvPr id="7" name="Straight Arrow Connector 6">
            <a:extLst>
              <a:ext uri="{FF2B5EF4-FFF2-40B4-BE49-F238E27FC236}">
                <a16:creationId xmlns:a16="http://schemas.microsoft.com/office/drawing/2014/main" id="{6B76E630-DC82-4403-8FF4-9D84F899FDC1}"/>
              </a:ext>
            </a:extLst>
          </p:cNvPr>
          <p:cNvCxnSpPr>
            <a:cxnSpLocks/>
            <a:stCxn id="5" idx="2"/>
          </p:cNvCxnSpPr>
          <p:nvPr/>
        </p:nvCxnSpPr>
        <p:spPr>
          <a:xfrm flipH="1">
            <a:off x="4876800" y="1365888"/>
            <a:ext cx="337305" cy="2537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BA030FA-5CE7-4861-A4B9-78750ACA0E2D}"/>
              </a:ext>
            </a:extLst>
          </p:cNvPr>
          <p:cNvSpPr txBox="1"/>
          <p:nvPr/>
        </p:nvSpPr>
        <p:spPr>
          <a:xfrm>
            <a:off x="5277439" y="3703857"/>
            <a:ext cx="2253500" cy="307777"/>
          </a:xfrm>
          <a:prstGeom prst="rect">
            <a:avLst/>
          </a:prstGeom>
          <a:solidFill>
            <a:schemeClr val="bg1"/>
          </a:solidFill>
          <a:ln>
            <a:solidFill>
              <a:schemeClr val="tx1"/>
            </a:solidFill>
          </a:ln>
        </p:spPr>
        <p:txBody>
          <a:bodyPr wrap="square" rtlCol="0">
            <a:spAutoFit/>
          </a:bodyPr>
          <a:lstStyle/>
          <a:p>
            <a:r>
              <a:rPr lang="en-US" sz="1400" dirty="0">
                <a:latin typeface="+mn-lt"/>
              </a:rPr>
              <a:t>Refrigeration Pathfinder</a:t>
            </a:r>
          </a:p>
        </p:txBody>
      </p:sp>
      <p:cxnSp>
        <p:nvCxnSpPr>
          <p:cNvPr id="9" name="Straight Arrow Connector 8">
            <a:extLst>
              <a:ext uri="{FF2B5EF4-FFF2-40B4-BE49-F238E27FC236}">
                <a16:creationId xmlns:a16="http://schemas.microsoft.com/office/drawing/2014/main" id="{AE0393F8-B98D-4D83-8CA3-864153890A89}"/>
              </a:ext>
            </a:extLst>
          </p:cNvPr>
          <p:cNvCxnSpPr>
            <a:stCxn id="6" idx="1"/>
          </p:cNvCxnSpPr>
          <p:nvPr/>
        </p:nvCxnSpPr>
        <p:spPr>
          <a:xfrm flipH="1" flipV="1">
            <a:off x="3934499" y="2996397"/>
            <a:ext cx="1342940" cy="15875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941020-5DC9-4D6B-8A3F-84948D7FA2C6}"/>
              </a:ext>
            </a:extLst>
          </p:cNvPr>
          <p:cNvCxnSpPr>
            <a:stCxn id="8" idx="0"/>
          </p:cNvCxnSpPr>
          <p:nvPr/>
        </p:nvCxnSpPr>
        <p:spPr>
          <a:xfrm flipH="1" flipV="1">
            <a:off x="6013478" y="2665565"/>
            <a:ext cx="390712" cy="10382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4B63B7C0-3461-444A-9BE9-0D179F6EADE7}"/>
              </a:ext>
            </a:extLst>
          </p:cNvPr>
          <p:cNvSpPr txBox="1"/>
          <p:nvPr/>
        </p:nvSpPr>
        <p:spPr>
          <a:xfrm>
            <a:off x="6816321" y="2996396"/>
            <a:ext cx="1617634" cy="307777"/>
          </a:xfrm>
          <a:prstGeom prst="rect">
            <a:avLst/>
          </a:prstGeom>
          <a:solidFill>
            <a:schemeClr val="bg1"/>
          </a:solidFill>
          <a:ln>
            <a:solidFill>
              <a:schemeClr val="tx1"/>
            </a:solidFill>
          </a:ln>
        </p:spPr>
        <p:txBody>
          <a:bodyPr wrap="square" rtlCol="0">
            <a:spAutoFit/>
          </a:bodyPr>
          <a:lstStyle/>
          <a:p>
            <a:r>
              <a:rPr lang="en-US" sz="1400" dirty="0">
                <a:latin typeface="+mn-lt"/>
              </a:rPr>
              <a:t>Top End Assembly</a:t>
            </a:r>
          </a:p>
        </p:txBody>
      </p:sp>
      <p:cxnSp>
        <p:nvCxnSpPr>
          <p:cNvPr id="12" name="Straight Arrow Connector 11">
            <a:extLst>
              <a:ext uri="{FF2B5EF4-FFF2-40B4-BE49-F238E27FC236}">
                <a16:creationId xmlns:a16="http://schemas.microsoft.com/office/drawing/2014/main" id="{4DBB1F1D-CF38-4063-9593-B008774EFF9B}"/>
              </a:ext>
            </a:extLst>
          </p:cNvPr>
          <p:cNvCxnSpPr>
            <a:cxnSpLocks/>
            <a:stCxn id="11" idx="0"/>
          </p:cNvCxnSpPr>
          <p:nvPr/>
        </p:nvCxnSpPr>
        <p:spPr>
          <a:xfrm flipH="1" flipV="1">
            <a:off x="7103340" y="2183800"/>
            <a:ext cx="521798" cy="81259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7A6CBC1-1228-4429-9E0C-86F7771B872A}"/>
              </a:ext>
            </a:extLst>
          </p:cNvPr>
          <p:cNvSpPr txBox="1"/>
          <p:nvPr/>
        </p:nvSpPr>
        <p:spPr>
          <a:xfrm>
            <a:off x="1323109" y="1042724"/>
            <a:ext cx="2157846" cy="523220"/>
          </a:xfrm>
          <a:prstGeom prst="rect">
            <a:avLst/>
          </a:prstGeom>
          <a:solidFill>
            <a:schemeClr val="bg1"/>
          </a:solidFill>
          <a:ln>
            <a:solidFill>
              <a:schemeClr val="accent1"/>
            </a:solidFill>
          </a:ln>
        </p:spPr>
        <p:txBody>
          <a:bodyPr wrap="square" rtlCol="0">
            <a:spAutoFit/>
          </a:bodyPr>
          <a:lstStyle/>
          <a:p>
            <a:r>
              <a:rPr lang="en-US" sz="1400" dirty="0" err="1">
                <a:solidFill>
                  <a:schemeClr val="tx2">
                    <a:lumMod val="60000"/>
                    <a:lumOff val="40000"/>
                  </a:schemeClr>
                </a:solidFill>
                <a:latin typeface="+mn-lt"/>
              </a:rPr>
              <a:t>ComCam</a:t>
            </a:r>
            <a:r>
              <a:rPr lang="en-US" sz="1400" dirty="0">
                <a:solidFill>
                  <a:schemeClr val="tx2">
                    <a:lumMod val="60000"/>
                    <a:lumOff val="40000"/>
                  </a:schemeClr>
                </a:solidFill>
                <a:latin typeface="+mn-lt"/>
              </a:rPr>
              <a:t> Dewar and Raft (MIE)</a:t>
            </a:r>
          </a:p>
        </p:txBody>
      </p:sp>
      <p:cxnSp>
        <p:nvCxnSpPr>
          <p:cNvPr id="27" name="Straight Arrow Connector 26">
            <a:extLst>
              <a:ext uri="{FF2B5EF4-FFF2-40B4-BE49-F238E27FC236}">
                <a16:creationId xmlns:a16="http://schemas.microsoft.com/office/drawing/2014/main" id="{CEC5FFF7-F0A1-49B2-9F2D-2E990E11509A}"/>
              </a:ext>
            </a:extLst>
          </p:cNvPr>
          <p:cNvCxnSpPr>
            <a:cxnSpLocks/>
            <a:stCxn id="26" idx="2"/>
          </p:cNvCxnSpPr>
          <p:nvPr/>
        </p:nvCxnSpPr>
        <p:spPr>
          <a:xfrm>
            <a:off x="2402032" y="1565944"/>
            <a:ext cx="778994" cy="912830"/>
          </a:xfrm>
          <a:prstGeom prst="straightConnector1">
            <a:avLst/>
          </a:prstGeom>
          <a:ln>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680F124-1BC2-4C58-BDC3-B223FC67D4BF}"/>
              </a:ext>
            </a:extLst>
          </p:cNvPr>
          <p:cNvSpPr txBox="1"/>
          <p:nvPr/>
        </p:nvSpPr>
        <p:spPr>
          <a:xfrm>
            <a:off x="1039091" y="4322369"/>
            <a:ext cx="2157846" cy="523220"/>
          </a:xfrm>
          <a:prstGeom prst="rect">
            <a:avLst/>
          </a:prstGeom>
          <a:solidFill>
            <a:schemeClr val="bg1"/>
          </a:solidFill>
          <a:ln>
            <a:solidFill>
              <a:schemeClr val="bg1">
                <a:lumMod val="65000"/>
              </a:schemeClr>
            </a:solidFill>
          </a:ln>
        </p:spPr>
        <p:txBody>
          <a:bodyPr wrap="square" rtlCol="0">
            <a:spAutoFit/>
          </a:bodyPr>
          <a:lstStyle/>
          <a:p>
            <a:r>
              <a:rPr lang="en-US" sz="1400" dirty="0" err="1">
                <a:solidFill>
                  <a:schemeClr val="bg1">
                    <a:lumMod val="65000"/>
                  </a:schemeClr>
                </a:solidFill>
                <a:latin typeface="+mn-lt"/>
              </a:rPr>
              <a:t>ComCam</a:t>
            </a:r>
            <a:r>
              <a:rPr lang="en-US" sz="1400" dirty="0">
                <a:solidFill>
                  <a:schemeClr val="bg1">
                    <a:lumMod val="65000"/>
                  </a:schemeClr>
                </a:solidFill>
                <a:latin typeface="+mn-lt"/>
              </a:rPr>
              <a:t> structure, optics and shutter (MREFC)</a:t>
            </a:r>
          </a:p>
        </p:txBody>
      </p:sp>
      <p:cxnSp>
        <p:nvCxnSpPr>
          <p:cNvPr id="32" name="Straight Arrow Connector 31">
            <a:extLst>
              <a:ext uri="{FF2B5EF4-FFF2-40B4-BE49-F238E27FC236}">
                <a16:creationId xmlns:a16="http://schemas.microsoft.com/office/drawing/2014/main" id="{39B4FF87-C825-48BC-B759-01F1C6C1A09A}"/>
              </a:ext>
            </a:extLst>
          </p:cNvPr>
          <p:cNvCxnSpPr>
            <a:cxnSpLocks/>
            <a:stCxn id="31" idx="0"/>
          </p:cNvCxnSpPr>
          <p:nvPr/>
        </p:nvCxnSpPr>
        <p:spPr>
          <a:xfrm flipV="1">
            <a:off x="2118014" y="3703857"/>
            <a:ext cx="421719" cy="618512"/>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520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Refrigeration Pathfinder</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272" t="5411" r="43546" b="1385"/>
          <a:stretch/>
        </p:blipFill>
        <p:spPr>
          <a:xfrm>
            <a:off x="1752600" y="1047750"/>
            <a:ext cx="1898171" cy="3771900"/>
          </a:xfrm>
          <a:prstGeom prst="rect">
            <a:avLst/>
          </a:prstGeom>
        </p:spPr>
      </p:pic>
      <p:cxnSp>
        <p:nvCxnSpPr>
          <p:cNvPr id="8" name="Straight Arrow Connector 7"/>
          <p:cNvCxnSpPr/>
          <p:nvPr/>
        </p:nvCxnSpPr>
        <p:spPr>
          <a:xfrm flipH="1" flipV="1">
            <a:off x="3518671" y="3484793"/>
            <a:ext cx="445409" cy="92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29587" y="3390165"/>
            <a:ext cx="1072730" cy="230832"/>
          </a:xfrm>
          <a:prstGeom prst="rect">
            <a:avLst/>
          </a:prstGeom>
          <a:noFill/>
        </p:spPr>
        <p:txBody>
          <a:bodyPr wrap="none" rtlCol="0">
            <a:spAutoFit/>
          </a:bodyPr>
          <a:lstStyle/>
          <a:p>
            <a:r>
              <a:rPr lang="en-US" sz="900" dirty="0"/>
              <a:t>Pathfinder HX </a:t>
            </a:r>
            <a:r>
              <a:rPr lang="en-US" sz="900" dirty="0" err="1"/>
              <a:t>Assy</a:t>
            </a:r>
            <a:endParaRPr lang="en-US" sz="900" dirty="0"/>
          </a:p>
        </p:txBody>
      </p:sp>
      <p:cxnSp>
        <p:nvCxnSpPr>
          <p:cNvPr id="12" name="Straight Arrow Connector 11"/>
          <p:cNvCxnSpPr/>
          <p:nvPr/>
        </p:nvCxnSpPr>
        <p:spPr>
          <a:xfrm flipV="1">
            <a:off x="1323899" y="4290543"/>
            <a:ext cx="460663" cy="59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397563" y="3621769"/>
            <a:ext cx="753851" cy="2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4957" y="3517893"/>
            <a:ext cx="1311578" cy="230832"/>
          </a:xfrm>
          <a:prstGeom prst="rect">
            <a:avLst/>
          </a:prstGeom>
          <a:noFill/>
        </p:spPr>
        <p:txBody>
          <a:bodyPr wrap="none" rtlCol="0">
            <a:spAutoFit/>
          </a:bodyPr>
          <a:lstStyle/>
          <a:p>
            <a:pPr algn="r"/>
            <a:r>
              <a:rPr lang="en-US" sz="900" dirty="0"/>
              <a:t>3” O.D. Support Column</a:t>
            </a:r>
          </a:p>
        </p:txBody>
      </p:sp>
      <p:sp>
        <p:nvSpPr>
          <p:cNvPr id="16" name="TextBox 15"/>
          <p:cNvSpPr txBox="1"/>
          <p:nvPr/>
        </p:nvSpPr>
        <p:spPr>
          <a:xfrm>
            <a:off x="155028" y="4186668"/>
            <a:ext cx="1192955" cy="369332"/>
          </a:xfrm>
          <a:prstGeom prst="rect">
            <a:avLst/>
          </a:prstGeom>
          <a:noFill/>
        </p:spPr>
        <p:txBody>
          <a:bodyPr wrap="none" rtlCol="0">
            <a:spAutoFit/>
          </a:bodyPr>
          <a:lstStyle/>
          <a:p>
            <a:r>
              <a:rPr lang="en-US" sz="900" dirty="0"/>
              <a:t>Temporary MID Plate</a:t>
            </a:r>
          </a:p>
          <a:p>
            <a:r>
              <a:rPr lang="en-US" sz="900" dirty="0"/>
              <a:t>modified for shipping</a:t>
            </a:r>
          </a:p>
        </p:txBody>
      </p:sp>
      <p:cxnSp>
        <p:nvCxnSpPr>
          <p:cNvPr id="17" name="Straight Arrow Connector 16"/>
          <p:cNvCxnSpPr/>
          <p:nvPr/>
        </p:nvCxnSpPr>
        <p:spPr>
          <a:xfrm flipH="1" flipV="1">
            <a:off x="3602155" y="2857734"/>
            <a:ext cx="445409" cy="924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013071" y="2763107"/>
            <a:ext cx="1574470" cy="369332"/>
          </a:xfrm>
          <a:prstGeom prst="rect">
            <a:avLst/>
          </a:prstGeom>
          <a:noFill/>
        </p:spPr>
        <p:txBody>
          <a:bodyPr wrap="none" rtlCol="0">
            <a:spAutoFit/>
          </a:bodyPr>
          <a:lstStyle/>
          <a:p>
            <a:r>
              <a:rPr lang="en-US" sz="900" dirty="0"/>
              <a:t>Pathfinder Feedthrough Plate</a:t>
            </a:r>
          </a:p>
          <a:p>
            <a:r>
              <a:rPr lang="en-US" sz="900" dirty="0"/>
              <a:t>(New and permanent)</a:t>
            </a:r>
          </a:p>
        </p:txBody>
      </p:sp>
      <p:cxnSp>
        <p:nvCxnSpPr>
          <p:cNvPr id="19" name="Straight Arrow Connector 18"/>
          <p:cNvCxnSpPr/>
          <p:nvPr/>
        </p:nvCxnSpPr>
        <p:spPr>
          <a:xfrm>
            <a:off x="1507291" y="2808332"/>
            <a:ext cx="398813" cy="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95758" y="2700117"/>
            <a:ext cx="968535" cy="369332"/>
          </a:xfrm>
          <a:prstGeom prst="rect">
            <a:avLst/>
          </a:prstGeom>
          <a:noFill/>
        </p:spPr>
        <p:txBody>
          <a:bodyPr wrap="none" rtlCol="0">
            <a:spAutoFit/>
          </a:bodyPr>
          <a:lstStyle/>
          <a:p>
            <a:pPr algn="r"/>
            <a:r>
              <a:rPr lang="en-US" sz="900" dirty="0"/>
              <a:t>Pneumatic Valve</a:t>
            </a:r>
          </a:p>
          <a:p>
            <a:pPr algn="r"/>
            <a:r>
              <a:rPr lang="en-US" sz="900" dirty="0"/>
              <a:t>Manifolds</a:t>
            </a:r>
          </a:p>
        </p:txBody>
      </p:sp>
      <p:cxnSp>
        <p:nvCxnSpPr>
          <p:cNvPr id="21" name="Straight Arrow Connector 20"/>
          <p:cNvCxnSpPr/>
          <p:nvPr/>
        </p:nvCxnSpPr>
        <p:spPr>
          <a:xfrm flipV="1">
            <a:off x="1588641" y="2139559"/>
            <a:ext cx="436222" cy="26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21067" y="2035683"/>
            <a:ext cx="1107996" cy="230832"/>
          </a:xfrm>
          <a:prstGeom prst="rect">
            <a:avLst/>
          </a:prstGeom>
          <a:noFill/>
        </p:spPr>
        <p:txBody>
          <a:bodyPr wrap="none" rtlCol="0">
            <a:spAutoFit/>
          </a:bodyPr>
          <a:lstStyle/>
          <a:p>
            <a:pPr algn="r"/>
            <a:r>
              <a:rPr lang="en-US" sz="900" dirty="0"/>
              <a:t>Refrigeration Hoses</a:t>
            </a:r>
          </a:p>
        </p:txBody>
      </p:sp>
      <p:sp>
        <p:nvSpPr>
          <p:cNvPr id="24" name="TextBox 23"/>
          <p:cNvSpPr txBox="1"/>
          <p:nvPr/>
        </p:nvSpPr>
        <p:spPr>
          <a:xfrm>
            <a:off x="765508" y="1463418"/>
            <a:ext cx="885179" cy="230832"/>
          </a:xfrm>
          <a:prstGeom prst="rect">
            <a:avLst/>
          </a:prstGeom>
          <a:noFill/>
        </p:spPr>
        <p:txBody>
          <a:bodyPr wrap="none" rtlCol="0">
            <a:spAutoFit/>
          </a:bodyPr>
          <a:lstStyle/>
          <a:p>
            <a:r>
              <a:rPr lang="en-US" sz="900" dirty="0"/>
              <a:t>Bulkhead Plate</a:t>
            </a:r>
          </a:p>
        </p:txBody>
      </p:sp>
      <p:cxnSp>
        <p:nvCxnSpPr>
          <p:cNvPr id="25" name="Straight Arrow Connector 24"/>
          <p:cNvCxnSpPr/>
          <p:nvPr/>
        </p:nvCxnSpPr>
        <p:spPr>
          <a:xfrm flipH="1" flipV="1">
            <a:off x="3315486" y="4226240"/>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929587" y="4122365"/>
            <a:ext cx="1311578" cy="230832"/>
          </a:xfrm>
          <a:prstGeom prst="rect">
            <a:avLst/>
          </a:prstGeom>
          <a:noFill/>
        </p:spPr>
        <p:txBody>
          <a:bodyPr wrap="none" rtlCol="0">
            <a:spAutoFit/>
          </a:bodyPr>
          <a:lstStyle/>
          <a:p>
            <a:r>
              <a:rPr lang="en-US" sz="900" dirty="0"/>
              <a:t>2” O.D. Support Column</a:t>
            </a:r>
          </a:p>
        </p:txBody>
      </p:sp>
      <p:cxnSp>
        <p:nvCxnSpPr>
          <p:cNvPr id="30" name="Straight Arrow Connector 29"/>
          <p:cNvCxnSpPr/>
          <p:nvPr/>
        </p:nvCxnSpPr>
        <p:spPr>
          <a:xfrm flipV="1">
            <a:off x="1629063" y="1589700"/>
            <a:ext cx="647475" cy="26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6C7BA8AE-39F6-4CA1-95FC-3BBCC8470C4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887" r="33067"/>
          <a:stretch/>
        </p:blipFill>
        <p:spPr>
          <a:xfrm>
            <a:off x="6528869" y="1342722"/>
            <a:ext cx="1560825" cy="3257550"/>
          </a:xfrm>
          <a:prstGeom prst="rect">
            <a:avLst/>
          </a:prstGeom>
        </p:spPr>
      </p:pic>
      <p:sp>
        <p:nvSpPr>
          <p:cNvPr id="27" name="TextBox 26">
            <a:extLst>
              <a:ext uri="{FF2B5EF4-FFF2-40B4-BE49-F238E27FC236}">
                <a16:creationId xmlns:a16="http://schemas.microsoft.com/office/drawing/2014/main" id="{9842186D-82F3-4D97-942B-32DC67F3ECE9}"/>
              </a:ext>
            </a:extLst>
          </p:cNvPr>
          <p:cNvSpPr txBox="1"/>
          <p:nvPr/>
        </p:nvSpPr>
        <p:spPr>
          <a:xfrm>
            <a:off x="6663575" y="4670198"/>
            <a:ext cx="1418978" cy="230832"/>
          </a:xfrm>
          <a:prstGeom prst="rect">
            <a:avLst/>
          </a:prstGeom>
          <a:noFill/>
        </p:spPr>
        <p:txBody>
          <a:bodyPr wrap="none" rtlCol="0">
            <a:spAutoFit/>
          </a:bodyPr>
          <a:lstStyle/>
          <a:p>
            <a:r>
              <a:rPr lang="en-US" sz="900" b="1" u="sng" dirty="0"/>
              <a:t>Heat Exchanger Assembly</a:t>
            </a:r>
          </a:p>
        </p:txBody>
      </p:sp>
      <p:cxnSp>
        <p:nvCxnSpPr>
          <p:cNvPr id="28" name="Straight Arrow Connector 27">
            <a:extLst>
              <a:ext uri="{FF2B5EF4-FFF2-40B4-BE49-F238E27FC236}">
                <a16:creationId xmlns:a16="http://schemas.microsoft.com/office/drawing/2014/main" id="{20527D9F-0350-45AE-B100-64482D07545F}"/>
              </a:ext>
            </a:extLst>
          </p:cNvPr>
          <p:cNvCxnSpPr/>
          <p:nvPr/>
        </p:nvCxnSpPr>
        <p:spPr>
          <a:xfrm>
            <a:off x="6311121" y="2945713"/>
            <a:ext cx="48539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5CD1FEC-94CB-42F7-A564-1BF97BB7E171}"/>
              </a:ext>
            </a:extLst>
          </p:cNvPr>
          <p:cNvSpPr txBox="1"/>
          <p:nvPr/>
        </p:nvSpPr>
        <p:spPr>
          <a:xfrm>
            <a:off x="5402987" y="2755355"/>
            <a:ext cx="972863" cy="507831"/>
          </a:xfrm>
          <a:prstGeom prst="rect">
            <a:avLst/>
          </a:prstGeom>
          <a:noFill/>
        </p:spPr>
        <p:txBody>
          <a:bodyPr wrap="square" rtlCol="0">
            <a:spAutoFit/>
          </a:bodyPr>
          <a:lstStyle/>
          <a:p>
            <a:pPr algn="r"/>
            <a:r>
              <a:rPr lang="en-US" sz="900" b="1" dirty="0"/>
              <a:t>Upper </a:t>
            </a:r>
          </a:p>
          <a:p>
            <a:pPr algn="r"/>
            <a:r>
              <a:rPr lang="en-US" sz="900" b="1" dirty="0" err="1"/>
              <a:t>Cryo</a:t>
            </a:r>
            <a:r>
              <a:rPr lang="en-US" sz="900" b="1" dirty="0"/>
              <a:t> HX</a:t>
            </a:r>
          </a:p>
          <a:p>
            <a:endParaRPr lang="en-US" sz="900" dirty="0"/>
          </a:p>
        </p:txBody>
      </p:sp>
      <p:cxnSp>
        <p:nvCxnSpPr>
          <p:cNvPr id="31" name="Straight Arrow Connector 30">
            <a:extLst>
              <a:ext uri="{FF2B5EF4-FFF2-40B4-BE49-F238E27FC236}">
                <a16:creationId xmlns:a16="http://schemas.microsoft.com/office/drawing/2014/main" id="{661B78DA-6DED-45F3-9A0F-C152CDE929BD}"/>
              </a:ext>
            </a:extLst>
          </p:cNvPr>
          <p:cNvCxnSpPr/>
          <p:nvPr/>
        </p:nvCxnSpPr>
        <p:spPr>
          <a:xfrm flipV="1">
            <a:off x="6311121" y="3400579"/>
            <a:ext cx="462251" cy="906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0E5AC0AE-18D8-462B-A35B-466B7E434C52}"/>
              </a:ext>
            </a:extLst>
          </p:cNvPr>
          <p:cNvSpPr txBox="1"/>
          <p:nvPr/>
        </p:nvSpPr>
        <p:spPr>
          <a:xfrm>
            <a:off x="5713261" y="3210221"/>
            <a:ext cx="639450" cy="507831"/>
          </a:xfrm>
          <a:prstGeom prst="rect">
            <a:avLst/>
          </a:prstGeom>
          <a:noFill/>
        </p:spPr>
        <p:txBody>
          <a:bodyPr wrap="square" rtlCol="0">
            <a:spAutoFit/>
          </a:bodyPr>
          <a:lstStyle/>
          <a:p>
            <a:pPr algn="r"/>
            <a:r>
              <a:rPr lang="en-US" sz="900" b="1" dirty="0"/>
              <a:t>Lower </a:t>
            </a:r>
          </a:p>
          <a:p>
            <a:pPr algn="r"/>
            <a:r>
              <a:rPr lang="en-US" sz="900" b="1" dirty="0" err="1"/>
              <a:t>Cryo</a:t>
            </a:r>
            <a:r>
              <a:rPr lang="en-US" sz="900" b="1" dirty="0"/>
              <a:t> HX</a:t>
            </a:r>
          </a:p>
          <a:p>
            <a:endParaRPr lang="en-US" sz="900" dirty="0"/>
          </a:p>
        </p:txBody>
      </p:sp>
      <p:cxnSp>
        <p:nvCxnSpPr>
          <p:cNvPr id="33" name="Straight Arrow Connector 32">
            <a:extLst>
              <a:ext uri="{FF2B5EF4-FFF2-40B4-BE49-F238E27FC236}">
                <a16:creationId xmlns:a16="http://schemas.microsoft.com/office/drawing/2014/main" id="{AF5A7EF0-E643-42B5-97C8-E06125355797}"/>
              </a:ext>
            </a:extLst>
          </p:cNvPr>
          <p:cNvCxnSpPr/>
          <p:nvPr/>
        </p:nvCxnSpPr>
        <p:spPr>
          <a:xfrm flipH="1">
            <a:off x="7927989" y="2230140"/>
            <a:ext cx="4152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864907D6-9CC8-4B98-9B4D-1C51045F679B}"/>
              </a:ext>
            </a:extLst>
          </p:cNvPr>
          <p:cNvSpPr txBox="1"/>
          <p:nvPr/>
        </p:nvSpPr>
        <p:spPr>
          <a:xfrm>
            <a:off x="8265852" y="2126266"/>
            <a:ext cx="561372" cy="507831"/>
          </a:xfrm>
          <a:prstGeom prst="rect">
            <a:avLst/>
          </a:prstGeom>
          <a:noFill/>
        </p:spPr>
        <p:txBody>
          <a:bodyPr wrap="none" rtlCol="0">
            <a:spAutoFit/>
          </a:bodyPr>
          <a:lstStyle/>
          <a:p>
            <a:r>
              <a:rPr lang="en-US" sz="900" b="1" dirty="0"/>
              <a:t>Upper</a:t>
            </a:r>
          </a:p>
          <a:p>
            <a:r>
              <a:rPr lang="en-US" sz="900" b="1" dirty="0"/>
              <a:t>Cold HX</a:t>
            </a:r>
          </a:p>
          <a:p>
            <a:endParaRPr lang="en-US" sz="900" dirty="0"/>
          </a:p>
        </p:txBody>
      </p:sp>
      <p:cxnSp>
        <p:nvCxnSpPr>
          <p:cNvPr id="35" name="Straight Arrow Connector 34">
            <a:extLst>
              <a:ext uri="{FF2B5EF4-FFF2-40B4-BE49-F238E27FC236}">
                <a16:creationId xmlns:a16="http://schemas.microsoft.com/office/drawing/2014/main" id="{930253DA-1F45-4786-90C6-E2F06D76E4BD}"/>
              </a:ext>
            </a:extLst>
          </p:cNvPr>
          <p:cNvCxnSpPr/>
          <p:nvPr/>
        </p:nvCxnSpPr>
        <p:spPr>
          <a:xfrm flipH="1">
            <a:off x="7904850" y="2726557"/>
            <a:ext cx="4152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4AF56C4-6A5C-43AA-A6B1-4FE42AEC68FD}"/>
              </a:ext>
            </a:extLst>
          </p:cNvPr>
          <p:cNvSpPr txBox="1"/>
          <p:nvPr/>
        </p:nvSpPr>
        <p:spPr>
          <a:xfrm>
            <a:off x="8242713" y="2622683"/>
            <a:ext cx="561372" cy="507831"/>
          </a:xfrm>
          <a:prstGeom prst="rect">
            <a:avLst/>
          </a:prstGeom>
          <a:noFill/>
        </p:spPr>
        <p:txBody>
          <a:bodyPr wrap="none" rtlCol="0">
            <a:spAutoFit/>
          </a:bodyPr>
          <a:lstStyle/>
          <a:p>
            <a:r>
              <a:rPr lang="en-US" sz="900" b="1" dirty="0"/>
              <a:t>Lower</a:t>
            </a:r>
          </a:p>
          <a:p>
            <a:r>
              <a:rPr lang="en-US" sz="900" b="1" dirty="0"/>
              <a:t>Cold HX</a:t>
            </a:r>
          </a:p>
          <a:p>
            <a:endParaRPr lang="en-US" sz="900" dirty="0"/>
          </a:p>
        </p:txBody>
      </p:sp>
      <p:cxnSp>
        <p:nvCxnSpPr>
          <p:cNvPr id="37" name="Straight Arrow Connector 36">
            <a:extLst>
              <a:ext uri="{FF2B5EF4-FFF2-40B4-BE49-F238E27FC236}">
                <a16:creationId xmlns:a16="http://schemas.microsoft.com/office/drawing/2014/main" id="{4B401BB5-E4B2-4A48-A9CC-7FB461D56327}"/>
              </a:ext>
            </a:extLst>
          </p:cNvPr>
          <p:cNvCxnSpPr/>
          <p:nvPr/>
        </p:nvCxnSpPr>
        <p:spPr>
          <a:xfrm flipH="1">
            <a:off x="7850581" y="3355399"/>
            <a:ext cx="4152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46AC08D-F81F-4AFD-B31F-125C5F65F6BC}"/>
              </a:ext>
            </a:extLst>
          </p:cNvPr>
          <p:cNvSpPr txBox="1"/>
          <p:nvPr/>
        </p:nvSpPr>
        <p:spPr>
          <a:xfrm>
            <a:off x="8199324" y="3167269"/>
            <a:ext cx="668773" cy="646331"/>
          </a:xfrm>
          <a:prstGeom prst="rect">
            <a:avLst/>
          </a:prstGeom>
          <a:noFill/>
        </p:spPr>
        <p:txBody>
          <a:bodyPr wrap="none" rtlCol="0">
            <a:spAutoFit/>
          </a:bodyPr>
          <a:lstStyle/>
          <a:p>
            <a:r>
              <a:rPr lang="en-US" sz="900" b="1" dirty="0"/>
              <a:t>Thermal</a:t>
            </a:r>
          </a:p>
          <a:p>
            <a:r>
              <a:rPr lang="en-US" sz="900" b="1" dirty="0"/>
              <a:t>Heat Load</a:t>
            </a:r>
          </a:p>
          <a:p>
            <a:r>
              <a:rPr lang="en-US" sz="900" b="1" dirty="0"/>
              <a:t>Cold HX</a:t>
            </a:r>
          </a:p>
          <a:p>
            <a:endParaRPr lang="en-US" sz="900" dirty="0"/>
          </a:p>
        </p:txBody>
      </p:sp>
      <p:cxnSp>
        <p:nvCxnSpPr>
          <p:cNvPr id="39" name="Straight Arrow Connector 38">
            <a:extLst>
              <a:ext uri="{FF2B5EF4-FFF2-40B4-BE49-F238E27FC236}">
                <a16:creationId xmlns:a16="http://schemas.microsoft.com/office/drawing/2014/main" id="{D0558424-C8A8-47EB-BDBA-33B841F0E27B}"/>
              </a:ext>
            </a:extLst>
          </p:cNvPr>
          <p:cNvCxnSpPr/>
          <p:nvPr/>
        </p:nvCxnSpPr>
        <p:spPr>
          <a:xfrm flipH="1">
            <a:off x="6870644" y="4284133"/>
            <a:ext cx="4152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344AFE4D-FCC8-4009-B7F3-82E2397F0192}"/>
              </a:ext>
            </a:extLst>
          </p:cNvPr>
          <p:cNvSpPr txBox="1"/>
          <p:nvPr/>
        </p:nvSpPr>
        <p:spPr>
          <a:xfrm>
            <a:off x="7231507" y="4139283"/>
            <a:ext cx="668773" cy="646331"/>
          </a:xfrm>
          <a:prstGeom prst="rect">
            <a:avLst/>
          </a:prstGeom>
          <a:noFill/>
        </p:spPr>
        <p:txBody>
          <a:bodyPr wrap="none" rtlCol="0">
            <a:spAutoFit/>
          </a:bodyPr>
          <a:lstStyle/>
          <a:p>
            <a:r>
              <a:rPr lang="en-US" sz="900" b="1" dirty="0"/>
              <a:t>Thermal</a:t>
            </a:r>
          </a:p>
          <a:p>
            <a:r>
              <a:rPr lang="en-US" sz="900" b="1" dirty="0"/>
              <a:t>Heat Load</a:t>
            </a:r>
          </a:p>
          <a:p>
            <a:r>
              <a:rPr lang="en-US" sz="900" b="1" dirty="0" err="1"/>
              <a:t>Cryo</a:t>
            </a:r>
            <a:r>
              <a:rPr lang="en-US" sz="900" b="1" dirty="0"/>
              <a:t> HX</a:t>
            </a:r>
          </a:p>
          <a:p>
            <a:endParaRPr lang="en-US" sz="900" dirty="0"/>
          </a:p>
        </p:txBody>
      </p:sp>
      <p:cxnSp>
        <p:nvCxnSpPr>
          <p:cNvPr id="41" name="Straight Arrow Connector 40">
            <a:extLst>
              <a:ext uri="{FF2B5EF4-FFF2-40B4-BE49-F238E27FC236}">
                <a16:creationId xmlns:a16="http://schemas.microsoft.com/office/drawing/2014/main" id="{2FBEE2D1-A538-4B4E-B35F-BF5E05D8458F}"/>
              </a:ext>
            </a:extLst>
          </p:cNvPr>
          <p:cNvCxnSpPr/>
          <p:nvPr/>
        </p:nvCxnSpPr>
        <p:spPr>
          <a:xfrm flipH="1">
            <a:off x="7512719" y="3982502"/>
            <a:ext cx="415271"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3262194F-E868-464B-8899-F1130096EEC1}"/>
              </a:ext>
            </a:extLst>
          </p:cNvPr>
          <p:cNvSpPr txBox="1"/>
          <p:nvPr/>
        </p:nvSpPr>
        <p:spPr>
          <a:xfrm>
            <a:off x="7864445" y="3860470"/>
            <a:ext cx="793807" cy="507831"/>
          </a:xfrm>
          <a:prstGeom prst="rect">
            <a:avLst/>
          </a:prstGeom>
          <a:noFill/>
        </p:spPr>
        <p:txBody>
          <a:bodyPr wrap="none" rtlCol="0">
            <a:spAutoFit/>
          </a:bodyPr>
          <a:lstStyle/>
          <a:p>
            <a:r>
              <a:rPr lang="en-US" sz="900" dirty="0"/>
              <a:t>Internal VCR </a:t>
            </a:r>
          </a:p>
          <a:p>
            <a:r>
              <a:rPr lang="en-US" sz="900" dirty="0"/>
              <a:t> Connections</a:t>
            </a:r>
          </a:p>
          <a:p>
            <a:endParaRPr lang="en-US" sz="900" dirty="0"/>
          </a:p>
        </p:txBody>
      </p:sp>
      <p:sp>
        <p:nvSpPr>
          <p:cNvPr id="2" name="Left Brace 1">
            <a:extLst>
              <a:ext uri="{FF2B5EF4-FFF2-40B4-BE49-F238E27FC236}">
                <a16:creationId xmlns:a16="http://schemas.microsoft.com/office/drawing/2014/main" id="{0B0F4D6B-C620-420D-8E15-788689D41088}"/>
              </a:ext>
            </a:extLst>
          </p:cNvPr>
          <p:cNvSpPr/>
          <p:nvPr/>
        </p:nvSpPr>
        <p:spPr>
          <a:xfrm>
            <a:off x="5589551" y="1739565"/>
            <a:ext cx="331644" cy="2832803"/>
          </a:xfrm>
          <a:prstGeom prst="leftBrace">
            <a:avLst>
              <a:gd name="adj1" fmla="val 8333"/>
              <a:gd name="adj2" fmla="val 62347"/>
            </a:avLst>
          </a:prstGeom>
          <a:ln w="12700">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3" name="Content Placeholder 10">
            <a:extLst>
              <a:ext uri="{FF2B5EF4-FFF2-40B4-BE49-F238E27FC236}">
                <a16:creationId xmlns:a16="http://schemas.microsoft.com/office/drawing/2014/main" id="{235A0B6F-40AA-4C45-A36C-64E96BDF1358}"/>
              </a:ext>
            </a:extLst>
          </p:cNvPr>
          <p:cNvSpPr>
            <a:spLocks noGrp="1"/>
          </p:cNvSpPr>
          <p:nvPr>
            <p:ph type="body" idx="1"/>
          </p:nvPr>
        </p:nvSpPr>
        <p:spPr>
          <a:xfrm>
            <a:off x="4242896" y="589728"/>
            <a:ext cx="4766146" cy="3982640"/>
          </a:xfrm>
        </p:spPr>
        <p:txBody>
          <a:bodyPr>
            <a:normAutofit/>
          </a:bodyPr>
          <a:lstStyle/>
          <a:p>
            <a:pPr>
              <a:spcBef>
                <a:spcPts val="0"/>
              </a:spcBef>
              <a:spcAft>
                <a:spcPts val="0"/>
              </a:spcAft>
            </a:pPr>
            <a:r>
              <a:rPr lang="en-US" sz="1200" dirty="0"/>
              <a:t>Pathfinder makes use of two (2) </a:t>
            </a:r>
            <a:r>
              <a:rPr lang="en-US" sz="1200" dirty="0" err="1"/>
              <a:t>Cryo</a:t>
            </a:r>
            <a:r>
              <a:rPr lang="en-US" sz="1200" dirty="0"/>
              <a:t> Heat Exchangers and two (2) Cold Heat Exchangers to test six (6) </a:t>
            </a:r>
            <a:r>
              <a:rPr lang="en-US" sz="1200" dirty="0" err="1"/>
              <a:t>Cryo</a:t>
            </a:r>
            <a:r>
              <a:rPr lang="en-US" sz="1200" dirty="0"/>
              <a:t> Circuits and two (2) Cold Circuits</a:t>
            </a:r>
          </a:p>
          <a:p>
            <a:pPr>
              <a:spcBef>
                <a:spcPts val="0"/>
              </a:spcBef>
              <a:spcAft>
                <a:spcPts val="0"/>
              </a:spcAft>
            </a:pPr>
            <a:r>
              <a:rPr lang="en-US" sz="1200" dirty="0"/>
              <a:t>Each pair of Heat Exchangers will cool two separate Thermal Loads</a:t>
            </a:r>
          </a:p>
        </p:txBody>
      </p:sp>
    </p:spTree>
    <p:extLst>
      <p:ext uri="{BB962C8B-B14F-4D97-AF65-F5344CB8AC3E}">
        <p14:creationId xmlns:p14="http://schemas.microsoft.com/office/powerpoint/2010/main" val="165665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43000" t="1586" r="38364" b="5008"/>
          <a:stretch/>
        </p:blipFill>
        <p:spPr>
          <a:xfrm>
            <a:off x="3402437" y="674248"/>
            <a:ext cx="1817960" cy="4114800"/>
          </a:xfrm>
          <a:prstGeom prst="rect">
            <a:avLst/>
          </a:prstGeom>
        </p:spPr>
      </p:pic>
      <p:sp>
        <p:nvSpPr>
          <p:cNvPr id="10" name="Title 9"/>
          <p:cNvSpPr>
            <a:spLocks noGrp="1"/>
          </p:cNvSpPr>
          <p:nvPr>
            <p:ph type="title"/>
          </p:nvPr>
        </p:nvSpPr>
        <p:spPr>
          <a:xfrm>
            <a:off x="1066800" y="133350"/>
            <a:ext cx="6324600" cy="306612"/>
          </a:xfrm>
        </p:spPr>
        <p:txBody>
          <a:bodyPr/>
          <a:lstStyle/>
          <a:p>
            <a:r>
              <a:rPr lang="en-US" sz="2000" dirty="0"/>
              <a:t>Quad Box Assembly: Commissioning scope is to add hardware necessary to run non-Dewar Related items</a:t>
            </a:r>
          </a:p>
        </p:txBody>
      </p:sp>
      <p:cxnSp>
        <p:nvCxnSpPr>
          <p:cNvPr id="30" name="Straight Arrow Connector 29"/>
          <p:cNvCxnSpPr/>
          <p:nvPr/>
        </p:nvCxnSpPr>
        <p:spPr>
          <a:xfrm flipV="1">
            <a:off x="2827357" y="3359299"/>
            <a:ext cx="753851" cy="2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162672" y="3255424"/>
            <a:ext cx="713658" cy="230832"/>
          </a:xfrm>
          <a:prstGeom prst="rect">
            <a:avLst/>
          </a:prstGeom>
          <a:noFill/>
        </p:spPr>
        <p:txBody>
          <a:bodyPr wrap="none" rtlCol="0">
            <a:spAutoFit/>
          </a:bodyPr>
          <a:lstStyle/>
          <a:p>
            <a:pPr algn="r"/>
            <a:r>
              <a:rPr lang="en-US" sz="900" b="1" dirty="0"/>
              <a:t>QUAD BOX</a:t>
            </a:r>
          </a:p>
        </p:txBody>
      </p:sp>
      <p:cxnSp>
        <p:nvCxnSpPr>
          <p:cNvPr id="32" name="Straight Arrow Connector 31"/>
          <p:cNvCxnSpPr/>
          <p:nvPr/>
        </p:nvCxnSpPr>
        <p:spPr>
          <a:xfrm flipV="1">
            <a:off x="3053596" y="3639081"/>
            <a:ext cx="753851" cy="2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794198" y="3535206"/>
            <a:ext cx="1308371" cy="230832"/>
          </a:xfrm>
          <a:prstGeom prst="rect">
            <a:avLst/>
          </a:prstGeom>
          <a:noFill/>
        </p:spPr>
        <p:txBody>
          <a:bodyPr wrap="none" rtlCol="0">
            <a:spAutoFit/>
          </a:bodyPr>
          <a:lstStyle/>
          <a:p>
            <a:pPr algn="r"/>
            <a:r>
              <a:rPr lang="en-US" sz="900" dirty="0"/>
              <a:t>3” O.D. Tubular Support</a:t>
            </a:r>
          </a:p>
        </p:txBody>
      </p:sp>
      <p:cxnSp>
        <p:nvCxnSpPr>
          <p:cNvPr id="34" name="Straight Arrow Connector 33"/>
          <p:cNvCxnSpPr/>
          <p:nvPr/>
        </p:nvCxnSpPr>
        <p:spPr>
          <a:xfrm flipV="1">
            <a:off x="2827358" y="2662457"/>
            <a:ext cx="1350153" cy="14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298257" y="2489332"/>
            <a:ext cx="1578073" cy="369332"/>
          </a:xfrm>
          <a:prstGeom prst="rect">
            <a:avLst/>
          </a:prstGeom>
          <a:noFill/>
        </p:spPr>
        <p:txBody>
          <a:bodyPr wrap="square" rtlCol="0">
            <a:spAutoFit/>
          </a:bodyPr>
          <a:lstStyle/>
          <a:p>
            <a:pPr algn="r"/>
            <a:r>
              <a:rPr lang="en-US" sz="900" dirty="0"/>
              <a:t>Coolant Distribution System</a:t>
            </a:r>
          </a:p>
          <a:p>
            <a:pPr algn="r"/>
            <a:r>
              <a:rPr lang="en-US" sz="900" dirty="0"/>
              <a:t>(Same as in the UT)</a:t>
            </a:r>
          </a:p>
        </p:txBody>
      </p:sp>
      <p:cxnSp>
        <p:nvCxnSpPr>
          <p:cNvPr id="36" name="Straight Arrow Connector 35"/>
          <p:cNvCxnSpPr/>
          <p:nvPr/>
        </p:nvCxnSpPr>
        <p:spPr>
          <a:xfrm flipV="1">
            <a:off x="2876330" y="3077302"/>
            <a:ext cx="1350153" cy="149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327229" y="2966107"/>
            <a:ext cx="1578073" cy="369332"/>
          </a:xfrm>
          <a:prstGeom prst="rect">
            <a:avLst/>
          </a:prstGeom>
          <a:noFill/>
        </p:spPr>
        <p:txBody>
          <a:bodyPr wrap="square" rtlCol="0">
            <a:spAutoFit/>
          </a:bodyPr>
          <a:lstStyle/>
          <a:p>
            <a:pPr algn="r"/>
            <a:r>
              <a:rPr lang="en-US" sz="900" dirty="0"/>
              <a:t>HX Inner Mounting Block</a:t>
            </a:r>
          </a:p>
          <a:p>
            <a:pPr algn="r"/>
            <a:r>
              <a:rPr lang="en-US" sz="900" dirty="0"/>
              <a:t>X2</a:t>
            </a:r>
          </a:p>
        </p:txBody>
      </p:sp>
      <p:cxnSp>
        <p:nvCxnSpPr>
          <p:cNvPr id="38" name="Straight Arrow Connector 37"/>
          <p:cNvCxnSpPr/>
          <p:nvPr/>
        </p:nvCxnSpPr>
        <p:spPr>
          <a:xfrm flipH="1" flipV="1">
            <a:off x="4522507" y="2567496"/>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134007" y="2402048"/>
            <a:ext cx="1335622" cy="369332"/>
          </a:xfrm>
          <a:prstGeom prst="rect">
            <a:avLst/>
          </a:prstGeom>
          <a:noFill/>
        </p:spPr>
        <p:txBody>
          <a:bodyPr wrap="none" rtlCol="0">
            <a:spAutoFit/>
          </a:bodyPr>
          <a:lstStyle/>
          <a:p>
            <a:r>
              <a:rPr lang="en-US" sz="900" dirty="0"/>
              <a:t>HX Inner Support Gusset</a:t>
            </a:r>
          </a:p>
          <a:p>
            <a:r>
              <a:rPr lang="en-US" sz="900" dirty="0"/>
              <a:t>X2</a:t>
            </a:r>
          </a:p>
        </p:txBody>
      </p:sp>
      <p:cxnSp>
        <p:nvCxnSpPr>
          <p:cNvPr id="43" name="Straight Arrow Connector 42"/>
          <p:cNvCxnSpPr/>
          <p:nvPr/>
        </p:nvCxnSpPr>
        <p:spPr>
          <a:xfrm flipH="1" flipV="1">
            <a:off x="5149483" y="4127419"/>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802007" y="4023544"/>
            <a:ext cx="790601" cy="230832"/>
          </a:xfrm>
          <a:prstGeom prst="rect">
            <a:avLst/>
          </a:prstGeom>
          <a:noFill/>
        </p:spPr>
        <p:txBody>
          <a:bodyPr wrap="none" rtlCol="0">
            <a:spAutoFit/>
          </a:bodyPr>
          <a:lstStyle/>
          <a:p>
            <a:r>
              <a:rPr lang="en-US" sz="900" dirty="0"/>
              <a:t>Support Ring</a:t>
            </a:r>
          </a:p>
        </p:txBody>
      </p:sp>
      <p:cxnSp>
        <p:nvCxnSpPr>
          <p:cNvPr id="45" name="Straight Arrow Connector 44"/>
          <p:cNvCxnSpPr/>
          <p:nvPr/>
        </p:nvCxnSpPr>
        <p:spPr>
          <a:xfrm flipH="1" flipV="1">
            <a:off x="4850460" y="2993205"/>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461961" y="2889330"/>
            <a:ext cx="1907895" cy="369332"/>
          </a:xfrm>
          <a:prstGeom prst="rect">
            <a:avLst/>
          </a:prstGeom>
          <a:noFill/>
        </p:spPr>
        <p:txBody>
          <a:bodyPr wrap="none" rtlCol="0">
            <a:spAutoFit/>
          </a:bodyPr>
          <a:lstStyle/>
          <a:p>
            <a:r>
              <a:rPr lang="en-US" sz="900" dirty="0" err="1"/>
              <a:t>Lytron</a:t>
            </a:r>
            <a:r>
              <a:rPr lang="en-US" sz="900" dirty="0"/>
              <a:t> Heat Exchanger</a:t>
            </a:r>
          </a:p>
          <a:p>
            <a:r>
              <a:rPr lang="en-US" sz="900" dirty="0"/>
              <a:t>(Part of Coolant Distribution System)</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0545" t="4405" r="33182"/>
          <a:stretch/>
        </p:blipFill>
        <p:spPr>
          <a:xfrm>
            <a:off x="6511626" y="811016"/>
            <a:ext cx="1152439" cy="1371600"/>
          </a:xfrm>
          <a:prstGeom prst="rect">
            <a:avLst/>
          </a:prstGeom>
        </p:spPr>
      </p:pic>
      <p:cxnSp>
        <p:nvCxnSpPr>
          <p:cNvPr id="48" name="Straight Arrow Connector 47"/>
          <p:cNvCxnSpPr/>
          <p:nvPr/>
        </p:nvCxnSpPr>
        <p:spPr>
          <a:xfrm flipV="1">
            <a:off x="6343080" y="1718992"/>
            <a:ext cx="454653" cy="19148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211389" y="1800732"/>
            <a:ext cx="1142643" cy="369332"/>
          </a:xfrm>
          <a:prstGeom prst="rect">
            <a:avLst/>
          </a:prstGeom>
          <a:noFill/>
        </p:spPr>
        <p:txBody>
          <a:bodyPr wrap="square" rtlCol="0">
            <a:spAutoFit/>
          </a:bodyPr>
          <a:lstStyle/>
          <a:p>
            <a:pPr algn="r"/>
            <a:r>
              <a:rPr lang="en-US" sz="900" dirty="0"/>
              <a:t>Coolant Distribution Manifold</a:t>
            </a:r>
          </a:p>
        </p:txBody>
      </p:sp>
      <p:cxnSp>
        <p:nvCxnSpPr>
          <p:cNvPr id="52" name="Straight Arrow Connector 51"/>
          <p:cNvCxnSpPr/>
          <p:nvPr/>
        </p:nvCxnSpPr>
        <p:spPr>
          <a:xfrm>
            <a:off x="6257815" y="1572149"/>
            <a:ext cx="371585" cy="641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127419" y="1412595"/>
            <a:ext cx="1142643" cy="369332"/>
          </a:xfrm>
          <a:prstGeom prst="rect">
            <a:avLst/>
          </a:prstGeom>
          <a:noFill/>
        </p:spPr>
        <p:txBody>
          <a:bodyPr wrap="square" rtlCol="0">
            <a:spAutoFit/>
          </a:bodyPr>
          <a:lstStyle/>
          <a:p>
            <a:pPr algn="r"/>
            <a:r>
              <a:rPr lang="en-US" sz="900" dirty="0"/>
              <a:t>Mounting Plate</a:t>
            </a:r>
          </a:p>
          <a:p>
            <a:pPr algn="r"/>
            <a:r>
              <a:rPr lang="en-US" sz="900" dirty="0"/>
              <a:t>on Insulating blocks</a:t>
            </a:r>
          </a:p>
        </p:txBody>
      </p:sp>
      <p:cxnSp>
        <p:nvCxnSpPr>
          <p:cNvPr id="58" name="Straight Arrow Connector 57"/>
          <p:cNvCxnSpPr/>
          <p:nvPr/>
        </p:nvCxnSpPr>
        <p:spPr>
          <a:xfrm>
            <a:off x="6229909" y="1214744"/>
            <a:ext cx="475928" cy="2013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308516" y="970796"/>
            <a:ext cx="949299" cy="369332"/>
          </a:xfrm>
          <a:prstGeom prst="rect">
            <a:avLst/>
          </a:prstGeom>
          <a:noFill/>
        </p:spPr>
        <p:txBody>
          <a:bodyPr wrap="none" rtlCol="0">
            <a:spAutoFit/>
          </a:bodyPr>
          <a:lstStyle/>
          <a:p>
            <a:pPr algn="r"/>
            <a:r>
              <a:rPr lang="en-US" sz="900" dirty="0"/>
              <a:t>Lower Ion Pump</a:t>
            </a:r>
          </a:p>
          <a:p>
            <a:pPr algn="r"/>
            <a:r>
              <a:rPr lang="en-US" sz="900" dirty="0"/>
              <a:t>Support Plate</a:t>
            </a:r>
          </a:p>
        </p:txBody>
      </p:sp>
      <p:cxnSp>
        <p:nvCxnSpPr>
          <p:cNvPr id="65" name="Straight Arrow Connector 64"/>
          <p:cNvCxnSpPr/>
          <p:nvPr/>
        </p:nvCxnSpPr>
        <p:spPr>
          <a:xfrm flipH="1" flipV="1">
            <a:off x="4812391" y="3469628"/>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464915" y="3365753"/>
            <a:ext cx="1308371" cy="230832"/>
          </a:xfrm>
          <a:prstGeom prst="rect">
            <a:avLst/>
          </a:prstGeom>
          <a:noFill/>
        </p:spPr>
        <p:txBody>
          <a:bodyPr wrap="none" rtlCol="0">
            <a:spAutoFit/>
          </a:bodyPr>
          <a:lstStyle/>
          <a:p>
            <a:r>
              <a:rPr lang="en-US" sz="900" dirty="0"/>
              <a:t>2” O.D. Tubular Support</a:t>
            </a:r>
          </a:p>
        </p:txBody>
      </p:sp>
      <p:cxnSp>
        <p:nvCxnSpPr>
          <p:cNvPr id="67" name="Straight Arrow Connector 66"/>
          <p:cNvCxnSpPr/>
          <p:nvPr/>
        </p:nvCxnSpPr>
        <p:spPr>
          <a:xfrm flipV="1">
            <a:off x="3055448" y="4445416"/>
            <a:ext cx="753851" cy="263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1505164" y="4337433"/>
            <a:ext cx="1577935" cy="369332"/>
          </a:xfrm>
          <a:prstGeom prst="rect">
            <a:avLst/>
          </a:prstGeom>
          <a:noFill/>
        </p:spPr>
        <p:txBody>
          <a:bodyPr wrap="square" rtlCol="0">
            <a:spAutoFit/>
          </a:bodyPr>
          <a:lstStyle/>
          <a:p>
            <a:pPr algn="r"/>
            <a:r>
              <a:rPr lang="en-US" sz="900" dirty="0"/>
              <a:t>3” O.D. Tubular Support </a:t>
            </a:r>
          </a:p>
          <a:p>
            <a:pPr algn="r"/>
            <a:r>
              <a:rPr lang="en-US" sz="900" dirty="0"/>
              <a:t>Connecting to Support Ring</a:t>
            </a:r>
          </a:p>
        </p:txBody>
      </p:sp>
      <p:cxnSp>
        <p:nvCxnSpPr>
          <p:cNvPr id="70" name="Straight Arrow Connector 69"/>
          <p:cNvCxnSpPr/>
          <p:nvPr/>
        </p:nvCxnSpPr>
        <p:spPr>
          <a:xfrm flipH="1" flipV="1">
            <a:off x="4831283" y="4437739"/>
            <a:ext cx="674184" cy="767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491097" y="4330533"/>
            <a:ext cx="1577935" cy="369332"/>
          </a:xfrm>
          <a:prstGeom prst="rect">
            <a:avLst/>
          </a:prstGeom>
          <a:noFill/>
        </p:spPr>
        <p:txBody>
          <a:bodyPr wrap="square" rtlCol="0">
            <a:spAutoFit/>
          </a:bodyPr>
          <a:lstStyle/>
          <a:p>
            <a:r>
              <a:rPr lang="en-US" sz="900" dirty="0"/>
              <a:t>2” O.D. Tubular Support </a:t>
            </a:r>
          </a:p>
          <a:p>
            <a:r>
              <a:rPr lang="en-US" sz="900" dirty="0"/>
              <a:t>Connecting to Support Ring</a:t>
            </a:r>
          </a:p>
        </p:txBody>
      </p:sp>
      <p:cxnSp>
        <p:nvCxnSpPr>
          <p:cNvPr id="74" name="Straight Arrow Connector 73"/>
          <p:cNvCxnSpPr/>
          <p:nvPr/>
        </p:nvCxnSpPr>
        <p:spPr>
          <a:xfrm>
            <a:off x="3336856" y="2200225"/>
            <a:ext cx="382846" cy="36099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784157" y="2078741"/>
            <a:ext cx="1503938" cy="230832"/>
          </a:xfrm>
          <a:prstGeom prst="rect">
            <a:avLst/>
          </a:prstGeom>
          <a:noFill/>
        </p:spPr>
        <p:txBody>
          <a:bodyPr wrap="none" rtlCol="0">
            <a:spAutoFit/>
          </a:bodyPr>
          <a:lstStyle/>
          <a:p>
            <a:r>
              <a:rPr lang="en-US" sz="900" dirty="0"/>
              <a:t>New MID Plate (Permanent)</a:t>
            </a:r>
          </a:p>
        </p:txBody>
      </p:sp>
    </p:spTree>
    <p:extLst>
      <p:ext uri="{BB962C8B-B14F-4D97-AF65-F5344CB8AC3E}">
        <p14:creationId xmlns:p14="http://schemas.microsoft.com/office/powerpoint/2010/main" val="2570632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1A7EF-0E73-422D-9C7A-E34ABD1B07EC}"/>
              </a:ext>
            </a:extLst>
          </p:cNvPr>
          <p:cNvSpPr>
            <a:spLocks noGrp="1"/>
          </p:cNvSpPr>
          <p:nvPr>
            <p:ph type="title"/>
          </p:nvPr>
        </p:nvSpPr>
        <p:spPr>
          <a:xfrm>
            <a:off x="1295400" y="133350"/>
            <a:ext cx="6096000" cy="417910"/>
          </a:xfrm>
        </p:spPr>
        <p:txBody>
          <a:bodyPr/>
          <a:lstStyle/>
          <a:p>
            <a:r>
              <a:rPr lang="en-US" dirty="0"/>
              <a:t>Camera (DOE) Team Shared with MIE</a:t>
            </a:r>
          </a:p>
        </p:txBody>
      </p:sp>
      <p:sp>
        <p:nvSpPr>
          <p:cNvPr id="5" name="TextBox 4">
            <a:extLst>
              <a:ext uri="{FF2B5EF4-FFF2-40B4-BE49-F238E27FC236}">
                <a16:creationId xmlns:a16="http://schemas.microsoft.com/office/drawing/2014/main" id="{514CCD45-05AF-4067-88AE-80A20C4B64F3}"/>
              </a:ext>
            </a:extLst>
          </p:cNvPr>
          <p:cNvSpPr txBox="1"/>
          <p:nvPr/>
        </p:nvSpPr>
        <p:spPr>
          <a:xfrm>
            <a:off x="3276600" y="1833086"/>
            <a:ext cx="1905000" cy="738664"/>
          </a:xfrm>
          <a:prstGeom prst="rect">
            <a:avLst/>
          </a:prstGeom>
          <a:gradFill>
            <a:gsLst>
              <a:gs pos="0">
                <a:schemeClr val="accent5">
                  <a:lumMod val="20000"/>
                  <a:lumOff val="80000"/>
                </a:schemeClr>
              </a:gs>
              <a:gs pos="100000">
                <a:schemeClr val="accent5">
                  <a:lumMod val="75000"/>
                </a:schemeClr>
              </a:gs>
            </a:gsLst>
          </a:gradFill>
          <a:ln>
            <a:solidFill>
              <a:schemeClr val="tx1"/>
            </a:solidFill>
          </a:ln>
        </p:spPr>
        <p:txBody>
          <a:bodyPr wrap="square" tIns="0" bIns="0" rtlCol="0">
            <a:spAutoFit/>
          </a:bodyPr>
          <a:lstStyle/>
          <a:p>
            <a:r>
              <a:rPr lang="en-US" sz="800" b="1" dirty="0">
                <a:solidFill>
                  <a:srgbClr val="FF0000"/>
                </a:solidFill>
              </a:rPr>
              <a:t>Project Scientist: </a:t>
            </a:r>
            <a:r>
              <a:rPr lang="en-US" sz="800" dirty="0">
                <a:solidFill>
                  <a:srgbClr val="FF0000"/>
                </a:solidFill>
              </a:rPr>
              <a:t>S. Ritz – UCSC</a:t>
            </a:r>
          </a:p>
          <a:p>
            <a:r>
              <a:rPr lang="en-US" sz="800" b="1" dirty="0">
                <a:solidFill>
                  <a:srgbClr val="FF0000"/>
                </a:solidFill>
              </a:rPr>
              <a:t>Project Mgr.: </a:t>
            </a:r>
            <a:r>
              <a:rPr lang="en-US" sz="800" dirty="0">
                <a:solidFill>
                  <a:srgbClr val="FF0000"/>
                </a:solidFill>
              </a:rPr>
              <a:t>V. Riot – LLNL</a:t>
            </a:r>
          </a:p>
          <a:p>
            <a:r>
              <a:rPr lang="en-US" sz="800" b="1" dirty="0"/>
              <a:t>Production </a:t>
            </a:r>
            <a:r>
              <a:rPr lang="en-US" sz="800" dirty="0"/>
              <a:t>Mgr</a:t>
            </a:r>
            <a:r>
              <a:rPr lang="en-US" sz="800" b="1" dirty="0"/>
              <a:t>.: </a:t>
            </a:r>
            <a:r>
              <a:rPr lang="en-US" sz="800" dirty="0"/>
              <a:t>L. Young – SLAC</a:t>
            </a:r>
          </a:p>
          <a:p>
            <a:r>
              <a:rPr lang="en-US" sz="800" b="1" dirty="0"/>
              <a:t>IN2P3 Program Mgrs.: </a:t>
            </a:r>
            <a:r>
              <a:rPr lang="en-US" sz="800" dirty="0"/>
              <a:t>C. Vescovi – LPSC, E. </a:t>
            </a:r>
            <a:r>
              <a:rPr lang="en-US" sz="800" dirty="0" err="1"/>
              <a:t>Aubourg</a:t>
            </a:r>
            <a:r>
              <a:rPr lang="en-US" sz="800" dirty="0"/>
              <a:t> – APC, D. </a:t>
            </a:r>
            <a:r>
              <a:rPr lang="en-US" sz="800" dirty="0" err="1"/>
              <a:t>Boutigny</a:t>
            </a:r>
            <a:r>
              <a:rPr lang="en-US" sz="800" dirty="0"/>
              <a:t> – CCPM </a:t>
            </a:r>
          </a:p>
          <a:p>
            <a:endParaRPr lang="en-US" sz="800" dirty="0"/>
          </a:p>
        </p:txBody>
      </p:sp>
      <p:sp>
        <p:nvSpPr>
          <p:cNvPr id="6" name="TextBox 5">
            <a:extLst>
              <a:ext uri="{FF2B5EF4-FFF2-40B4-BE49-F238E27FC236}">
                <a16:creationId xmlns:a16="http://schemas.microsoft.com/office/drawing/2014/main" id="{B7B3DA86-60B7-4E4A-BF7D-7D158C657903}"/>
              </a:ext>
            </a:extLst>
          </p:cNvPr>
          <p:cNvSpPr txBox="1"/>
          <p:nvPr/>
        </p:nvSpPr>
        <p:spPr>
          <a:xfrm>
            <a:off x="3505200" y="1322978"/>
            <a:ext cx="1447800" cy="246221"/>
          </a:xfrm>
          <a:prstGeom prst="rect">
            <a:avLst/>
          </a:prstGeom>
          <a:gradFill>
            <a:gsLst>
              <a:gs pos="0">
                <a:schemeClr val="accent5">
                  <a:lumMod val="20000"/>
                  <a:lumOff val="80000"/>
                </a:schemeClr>
              </a:gs>
              <a:gs pos="100000">
                <a:schemeClr val="accent5">
                  <a:lumMod val="75000"/>
                </a:schemeClr>
              </a:gs>
            </a:gsLst>
            <a:lin ang="0" scaled="0"/>
          </a:gradFill>
          <a:ln>
            <a:solidFill>
              <a:schemeClr val="tx1"/>
            </a:solidFill>
          </a:ln>
        </p:spPr>
        <p:txBody>
          <a:bodyPr wrap="square" tIns="0" bIns="0" rtlCol="0">
            <a:spAutoFit/>
          </a:bodyPr>
          <a:lstStyle/>
          <a:p>
            <a:r>
              <a:rPr lang="en-US" sz="800" b="1" dirty="0">
                <a:solidFill>
                  <a:srgbClr val="FF0000"/>
                </a:solidFill>
              </a:rPr>
              <a:t>LSST Director: </a:t>
            </a:r>
            <a:r>
              <a:rPr lang="en-US" sz="800" dirty="0">
                <a:solidFill>
                  <a:srgbClr val="FF0000"/>
                </a:solidFill>
              </a:rPr>
              <a:t>S. Kahn – SLAC</a:t>
            </a:r>
          </a:p>
          <a:p>
            <a:r>
              <a:rPr lang="en-US" sz="800" b="1" dirty="0">
                <a:solidFill>
                  <a:srgbClr val="FF0000"/>
                </a:solidFill>
              </a:rPr>
              <a:t>Project Mgr.: </a:t>
            </a:r>
            <a:r>
              <a:rPr lang="en-US" sz="800" dirty="0">
                <a:solidFill>
                  <a:srgbClr val="FF0000"/>
                </a:solidFill>
              </a:rPr>
              <a:t>V. Krabbendam</a:t>
            </a:r>
          </a:p>
        </p:txBody>
      </p:sp>
      <p:sp>
        <p:nvSpPr>
          <p:cNvPr id="7" name="TextBox 6">
            <a:extLst>
              <a:ext uri="{FF2B5EF4-FFF2-40B4-BE49-F238E27FC236}">
                <a16:creationId xmlns:a16="http://schemas.microsoft.com/office/drawing/2014/main" id="{489DEC8F-BF12-430E-9D1C-453CD783E7C8}"/>
              </a:ext>
            </a:extLst>
          </p:cNvPr>
          <p:cNvSpPr txBox="1"/>
          <p:nvPr/>
        </p:nvSpPr>
        <p:spPr>
          <a:xfrm>
            <a:off x="5425068" y="1733550"/>
            <a:ext cx="1752600" cy="369332"/>
          </a:xfrm>
          <a:prstGeom prst="rect">
            <a:avLst/>
          </a:prstGeom>
          <a:gradFill>
            <a:gsLst>
              <a:gs pos="0">
                <a:schemeClr val="accent3">
                  <a:lumMod val="20000"/>
                  <a:lumOff val="80000"/>
                </a:schemeClr>
              </a:gs>
              <a:gs pos="100000">
                <a:schemeClr val="accent3">
                  <a:lumMod val="75000"/>
                </a:schemeClr>
              </a:gs>
            </a:gsLst>
          </a:gradFill>
          <a:ln>
            <a:solidFill>
              <a:schemeClr val="tx1"/>
            </a:solidFill>
          </a:ln>
        </p:spPr>
        <p:txBody>
          <a:bodyPr wrap="square" tIns="0" bIns="0" rtlCol="0">
            <a:spAutoFit/>
          </a:bodyPr>
          <a:lstStyle/>
          <a:p>
            <a:pPr algn="ctr"/>
            <a:r>
              <a:rPr lang="en-US" sz="800" b="1" dirty="0"/>
              <a:t>Performance and Safety</a:t>
            </a:r>
          </a:p>
          <a:p>
            <a:r>
              <a:rPr lang="en-US" sz="800" b="1" dirty="0">
                <a:solidFill>
                  <a:srgbClr val="FF0000"/>
                </a:solidFill>
              </a:rPr>
              <a:t>Safety: </a:t>
            </a:r>
            <a:r>
              <a:rPr lang="en-US" sz="800" dirty="0">
                <a:solidFill>
                  <a:srgbClr val="FF0000"/>
                </a:solidFill>
              </a:rPr>
              <a:t>J. Kenny – SLAC</a:t>
            </a:r>
          </a:p>
          <a:p>
            <a:r>
              <a:rPr lang="en-US" sz="800" b="1" dirty="0">
                <a:solidFill>
                  <a:srgbClr val="FF0000"/>
                </a:solidFill>
              </a:rPr>
              <a:t>QA: </a:t>
            </a:r>
            <a:r>
              <a:rPr lang="en-US" sz="800" dirty="0">
                <a:solidFill>
                  <a:srgbClr val="FF0000"/>
                </a:solidFill>
              </a:rPr>
              <a:t>D. Marsh – SLAC</a:t>
            </a:r>
          </a:p>
        </p:txBody>
      </p:sp>
      <p:sp>
        <p:nvSpPr>
          <p:cNvPr id="8" name="TextBox 7">
            <a:extLst>
              <a:ext uri="{FF2B5EF4-FFF2-40B4-BE49-F238E27FC236}">
                <a16:creationId xmlns:a16="http://schemas.microsoft.com/office/drawing/2014/main" id="{24F9243E-C083-47A9-92AA-CD5151B26A46}"/>
              </a:ext>
            </a:extLst>
          </p:cNvPr>
          <p:cNvSpPr txBox="1"/>
          <p:nvPr/>
        </p:nvSpPr>
        <p:spPr>
          <a:xfrm>
            <a:off x="5425068" y="2155272"/>
            <a:ext cx="1752600" cy="492443"/>
          </a:xfrm>
          <a:prstGeom prst="rect">
            <a:avLst/>
          </a:prstGeom>
          <a:gradFill>
            <a:gsLst>
              <a:gs pos="0">
                <a:schemeClr val="accent3">
                  <a:lumMod val="20000"/>
                  <a:lumOff val="80000"/>
                </a:schemeClr>
              </a:gs>
              <a:gs pos="100000">
                <a:schemeClr val="accent3">
                  <a:lumMod val="75000"/>
                </a:schemeClr>
              </a:gs>
            </a:gsLst>
          </a:gradFill>
          <a:ln>
            <a:solidFill>
              <a:schemeClr val="tx1"/>
            </a:solidFill>
          </a:ln>
        </p:spPr>
        <p:txBody>
          <a:bodyPr wrap="square" tIns="0" bIns="0" rtlCol="0">
            <a:spAutoFit/>
          </a:bodyPr>
          <a:lstStyle/>
          <a:p>
            <a:pPr algn="ctr"/>
            <a:r>
              <a:rPr lang="en-US" sz="800" b="1" dirty="0"/>
              <a:t>Project Administration</a:t>
            </a:r>
          </a:p>
          <a:p>
            <a:r>
              <a:rPr lang="en-US" sz="800" b="1" dirty="0">
                <a:solidFill>
                  <a:srgbClr val="FF0000"/>
                </a:solidFill>
              </a:rPr>
              <a:t>PMCS: </a:t>
            </a:r>
            <a:r>
              <a:rPr lang="en-US" sz="800" dirty="0">
                <a:solidFill>
                  <a:srgbClr val="FF0000"/>
                </a:solidFill>
              </a:rPr>
              <a:t>C. Brackett – SLAC</a:t>
            </a:r>
          </a:p>
          <a:p>
            <a:r>
              <a:rPr lang="en-US" sz="800" b="1" dirty="0">
                <a:solidFill>
                  <a:srgbClr val="FF0000"/>
                </a:solidFill>
              </a:rPr>
              <a:t>Finance: </a:t>
            </a:r>
            <a:r>
              <a:rPr lang="en-US" sz="800" dirty="0">
                <a:solidFill>
                  <a:srgbClr val="FF0000"/>
                </a:solidFill>
              </a:rPr>
              <a:t>C. </a:t>
            </a:r>
            <a:r>
              <a:rPr lang="en-US" sz="800" dirty="0" err="1">
                <a:solidFill>
                  <a:srgbClr val="FF0000"/>
                </a:solidFill>
              </a:rPr>
              <a:t>Soldahl</a:t>
            </a:r>
            <a:r>
              <a:rPr lang="en-US" sz="800" dirty="0">
                <a:solidFill>
                  <a:srgbClr val="FF0000"/>
                </a:solidFill>
              </a:rPr>
              <a:t> – SLAC</a:t>
            </a:r>
          </a:p>
          <a:p>
            <a:r>
              <a:rPr lang="en-US" sz="800" b="1" dirty="0">
                <a:solidFill>
                  <a:srgbClr val="FF0000"/>
                </a:solidFill>
              </a:rPr>
              <a:t>Procurement: </a:t>
            </a:r>
            <a:r>
              <a:rPr lang="en-US" sz="800" dirty="0">
                <a:solidFill>
                  <a:srgbClr val="FF0000"/>
                </a:solidFill>
              </a:rPr>
              <a:t>K. Faulkner – SLAC</a:t>
            </a:r>
          </a:p>
        </p:txBody>
      </p:sp>
      <p:sp>
        <p:nvSpPr>
          <p:cNvPr id="9" name="TextBox 8">
            <a:extLst>
              <a:ext uri="{FF2B5EF4-FFF2-40B4-BE49-F238E27FC236}">
                <a16:creationId xmlns:a16="http://schemas.microsoft.com/office/drawing/2014/main" id="{4FE5A472-8EBC-4E9B-890A-055BED5E2E4F}"/>
              </a:ext>
            </a:extLst>
          </p:cNvPr>
          <p:cNvSpPr txBox="1"/>
          <p:nvPr/>
        </p:nvSpPr>
        <p:spPr>
          <a:xfrm>
            <a:off x="685800" y="2892355"/>
            <a:ext cx="1752600" cy="246221"/>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Sensors</a:t>
            </a:r>
          </a:p>
          <a:p>
            <a:r>
              <a:rPr lang="en-US" sz="800" b="1" dirty="0"/>
              <a:t>Engr. Mgr.: </a:t>
            </a:r>
            <a:r>
              <a:rPr lang="en-US" sz="800" dirty="0"/>
              <a:t>T. Markiewicz – SLAC</a:t>
            </a:r>
          </a:p>
        </p:txBody>
      </p:sp>
      <p:sp>
        <p:nvSpPr>
          <p:cNvPr id="10" name="TextBox 9">
            <a:extLst>
              <a:ext uri="{FF2B5EF4-FFF2-40B4-BE49-F238E27FC236}">
                <a16:creationId xmlns:a16="http://schemas.microsoft.com/office/drawing/2014/main" id="{C1172567-AE0B-4C33-A592-E754857DE605}"/>
              </a:ext>
            </a:extLst>
          </p:cNvPr>
          <p:cNvSpPr txBox="1"/>
          <p:nvPr/>
        </p:nvSpPr>
        <p:spPr>
          <a:xfrm>
            <a:off x="685800" y="3675742"/>
            <a:ext cx="1752600" cy="492443"/>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Science Raft</a:t>
            </a:r>
          </a:p>
          <a:p>
            <a:r>
              <a:rPr lang="en-US" sz="800" b="1" dirty="0"/>
              <a:t>Phys.: </a:t>
            </a:r>
            <a:r>
              <a:rPr lang="en-US" sz="800" dirty="0"/>
              <a:t>C. Stubbs – Harvard</a:t>
            </a:r>
          </a:p>
          <a:p>
            <a:r>
              <a:rPr lang="en-US" sz="800" b="1" dirty="0"/>
              <a:t>Dep. Phys.: </a:t>
            </a:r>
            <a:r>
              <a:rPr lang="en-US" sz="800" dirty="0"/>
              <a:t>P. O’Connor – BNL</a:t>
            </a:r>
          </a:p>
          <a:p>
            <a:r>
              <a:rPr lang="en-US" sz="800" b="1" dirty="0"/>
              <a:t>Engr. Mgr.: </a:t>
            </a:r>
            <a:r>
              <a:rPr lang="en-US" sz="800" dirty="0"/>
              <a:t>B. Wahl – BNL</a:t>
            </a:r>
          </a:p>
        </p:txBody>
      </p:sp>
      <p:sp>
        <p:nvSpPr>
          <p:cNvPr id="11" name="TextBox 10">
            <a:extLst>
              <a:ext uri="{FF2B5EF4-FFF2-40B4-BE49-F238E27FC236}">
                <a16:creationId xmlns:a16="http://schemas.microsoft.com/office/drawing/2014/main" id="{F0379F94-A52B-46C5-B93B-6B50E29A0640}"/>
              </a:ext>
            </a:extLst>
          </p:cNvPr>
          <p:cNvSpPr txBox="1"/>
          <p:nvPr/>
        </p:nvSpPr>
        <p:spPr>
          <a:xfrm>
            <a:off x="685800" y="4336018"/>
            <a:ext cx="1752600" cy="369332"/>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Corner Raft</a:t>
            </a:r>
          </a:p>
          <a:p>
            <a:r>
              <a:rPr lang="en-US" sz="800" b="1" dirty="0"/>
              <a:t>Phys.: </a:t>
            </a:r>
            <a:r>
              <a:rPr lang="en-US" sz="800" dirty="0"/>
              <a:t>C. Stubbs – Harvard</a:t>
            </a:r>
          </a:p>
          <a:p>
            <a:r>
              <a:rPr lang="en-US" sz="800" b="1" dirty="0"/>
              <a:t>Engr. Mgr.: </a:t>
            </a:r>
            <a:r>
              <a:rPr lang="en-US" sz="800" dirty="0">
                <a:solidFill>
                  <a:srgbClr val="FF0000"/>
                </a:solidFill>
              </a:rPr>
              <a:t>S. Herrmann – SLAC</a:t>
            </a:r>
          </a:p>
        </p:txBody>
      </p:sp>
      <p:sp>
        <p:nvSpPr>
          <p:cNvPr id="12" name="TextBox 11">
            <a:extLst>
              <a:ext uri="{FF2B5EF4-FFF2-40B4-BE49-F238E27FC236}">
                <a16:creationId xmlns:a16="http://schemas.microsoft.com/office/drawing/2014/main" id="{D2475458-972A-48ED-A4DE-B5EB5E4F2DB7}"/>
              </a:ext>
            </a:extLst>
          </p:cNvPr>
          <p:cNvSpPr txBox="1"/>
          <p:nvPr/>
        </p:nvSpPr>
        <p:spPr>
          <a:xfrm>
            <a:off x="2621465" y="2892355"/>
            <a:ext cx="1576968" cy="615553"/>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Filter Exchange</a:t>
            </a:r>
          </a:p>
          <a:p>
            <a:r>
              <a:rPr lang="en-US" sz="800" b="1" dirty="0">
                <a:solidFill>
                  <a:srgbClr val="FF0000"/>
                </a:solidFill>
              </a:rPr>
              <a:t>Phys.: </a:t>
            </a:r>
            <a:r>
              <a:rPr lang="en-US" sz="800" dirty="0">
                <a:solidFill>
                  <a:srgbClr val="FF0000"/>
                </a:solidFill>
              </a:rPr>
              <a:t>P. Antilogus – LPNHE</a:t>
            </a:r>
          </a:p>
          <a:p>
            <a:r>
              <a:rPr lang="en-US" sz="800" b="1" dirty="0"/>
              <a:t>Engr. Mgr.: </a:t>
            </a:r>
            <a:r>
              <a:rPr lang="en-US" sz="800" dirty="0"/>
              <a:t>P. Karst – CPPM</a:t>
            </a:r>
          </a:p>
          <a:p>
            <a:endParaRPr lang="en-US" sz="800" dirty="0"/>
          </a:p>
          <a:p>
            <a:endParaRPr lang="en-US" sz="800" dirty="0"/>
          </a:p>
        </p:txBody>
      </p:sp>
      <p:sp>
        <p:nvSpPr>
          <p:cNvPr id="13" name="TextBox 12">
            <a:extLst>
              <a:ext uri="{FF2B5EF4-FFF2-40B4-BE49-F238E27FC236}">
                <a16:creationId xmlns:a16="http://schemas.microsoft.com/office/drawing/2014/main" id="{50414243-C82E-4188-8005-B82EA273C717}"/>
              </a:ext>
            </a:extLst>
          </p:cNvPr>
          <p:cNvSpPr txBox="1"/>
          <p:nvPr/>
        </p:nvSpPr>
        <p:spPr>
          <a:xfrm>
            <a:off x="2620536" y="3673703"/>
            <a:ext cx="1576968" cy="492443"/>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Camera Body and Shutter</a:t>
            </a:r>
          </a:p>
          <a:p>
            <a:r>
              <a:rPr lang="en-US" sz="800" b="1" dirty="0"/>
              <a:t>Engr. Mgr.: </a:t>
            </a:r>
            <a:r>
              <a:rPr lang="en-US" sz="800" dirty="0"/>
              <a:t>M. Oriunno – SLAC</a:t>
            </a:r>
          </a:p>
          <a:p>
            <a:endParaRPr lang="en-US" sz="800" dirty="0"/>
          </a:p>
          <a:p>
            <a:endParaRPr lang="en-US" sz="800" dirty="0"/>
          </a:p>
        </p:txBody>
      </p:sp>
      <p:sp>
        <p:nvSpPr>
          <p:cNvPr id="15" name="TextBox 14">
            <a:extLst>
              <a:ext uri="{FF2B5EF4-FFF2-40B4-BE49-F238E27FC236}">
                <a16:creationId xmlns:a16="http://schemas.microsoft.com/office/drawing/2014/main" id="{4F3F7FCF-7FAE-47EA-B254-C4563F213574}"/>
              </a:ext>
            </a:extLst>
          </p:cNvPr>
          <p:cNvSpPr txBox="1"/>
          <p:nvPr/>
        </p:nvSpPr>
        <p:spPr>
          <a:xfrm>
            <a:off x="2620536" y="4331941"/>
            <a:ext cx="1576968" cy="369332"/>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Optics</a:t>
            </a:r>
          </a:p>
          <a:p>
            <a:r>
              <a:rPr lang="en-US" sz="800" b="1" dirty="0"/>
              <a:t>Phys.: </a:t>
            </a:r>
            <a:r>
              <a:rPr lang="en-US" sz="800" dirty="0"/>
              <a:t>S. Olivier – LLNL</a:t>
            </a:r>
          </a:p>
          <a:p>
            <a:r>
              <a:rPr lang="en-US" sz="800" b="1" dirty="0"/>
              <a:t>Engr. Mgr.: J</a:t>
            </a:r>
            <a:r>
              <a:rPr lang="en-US" sz="800" dirty="0"/>
              <a:t>. Wolfe – LLNL</a:t>
            </a:r>
          </a:p>
        </p:txBody>
      </p:sp>
      <p:sp>
        <p:nvSpPr>
          <p:cNvPr id="16" name="TextBox 15">
            <a:extLst>
              <a:ext uri="{FF2B5EF4-FFF2-40B4-BE49-F238E27FC236}">
                <a16:creationId xmlns:a16="http://schemas.microsoft.com/office/drawing/2014/main" id="{8FE0FCAE-C6CD-41F7-8606-B4B9A7CEE1DE}"/>
              </a:ext>
            </a:extLst>
          </p:cNvPr>
          <p:cNvSpPr txBox="1"/>
          <p:nvPr/>
        </p:nvSpPr>
        <p:spPr>
          <a:xfrm>
            <a:off x="4379640" y="4331941"/>
            <a:ext cx="1576968" cy="369332"/>
          </a:xfrm>
          <a:prstGeom prst="rect">
            <a:avLst/>
          </a:prstGeom>
          <a:gradFill>
            <a:gsLst>
              <a:gs pos="0">
                <a:schemeClr val="accent4">
                  <a:lumMod val="20000"/>
                  <a:lumOff val="80000"/>
                </a:schemeClr>
              </a:gs>
              <a:gs pos="100000">
                <a:schemeClr val="accent4">
                  <a:lumMod val="75000"/>
                </a:schemeClr>
              </a:gs>
            </a:gsLst>
          </a:gradFill>
          <a:ln>
            <a:solidFill>
              <a:schemeClr val="tx1"/>
            </a:solidFill>
          </a:ln>
        </p:spPr>
        <p:txBody>
          <a:bodyPr wrap="square" tIns="0" bIns="0" rtlCol="0">
            <a:spAutoFit/>
          </a:bodyPr>
          <a:lstStyle/>
          <a:p>
            <a:pPr algn="ctr"/>
            <a:r>
              <a:rPr lang="en-US" sz="800" b="1" dirty="0"/>
              <a:t>Camera Control System</a:t>
            </a:r>
          </a:p>
          <a:p>
            <a:r>
              <a:rPr lang="en-US" sz="800" b="1" dirty="0"/>
              <a:t>Phys.: </a:t>
            </a:r>
            <a:r>
              <a:rPr lang="en-US" sz="800" dirty="0"/>
              <a:t>E. </a:t>
            </a:r>
            <a:r>
              <a:rPr lang="en-US" sz="800" dirty="0" err="1"/>
              <a:t>Aubourg</a:t>
            </a:r>
            <a:r>
              <a:rPr lang="en-US" sz="800" dirty="0"/>
              <a:t> – APC</a:t>
            </a:r>
          </a:p>
          <a:p>
            <a:r>
              <a:rPr lang="en-US" sz="800" b="1" dirty="0">
                <a:solidFill>
                  <a:srgbClr val="FF0000"/>
                </a:solidFill>
              </a:rPr>
              <a:t>Engr. Mgr.: </a:t>
            </a:r>
            <a:r>
              <a:rPr lang="en-US" sz="800" dirty="0">
                <a:solidFill>
                  <a:srgbClr val="FF0000"/>
                </a:solidFill>
              </a:rPr>
              <a:t>T. Johnson – SLAC</a:t>
            </a:r>
          </a:p>
        </p:txBody>
      </p:sp>
      <p:sp>
        <p:nvSpPr>
          <p:cNvPr id="18" name="TextBox 17">
            <a:extLst>
              <a:ext uri="{FF2B5EF4-FFF2-40B4-BE49-F238E27FC236}">
                <a16:creationId xmlns:a16="http://schemas.microsoft.com/office/drawing/2014/main" id="{0207122E-22FD-441A-A2E8-2E86AC77ACA6}"/>
              </a:ext>
            </a:extLst>
          </p:cNvPr>
          <p:cNvSpPr txBox="1"/>
          <p:nvPr/>
        </p:nvSpPr>
        <p:spPr>
          <a:xfrm>
            <a:off x="4379640" y="3873758"/>
            <a:ext cx="1576968" cy="292388"/>
          </a:xfrm>
          <a:prstGeom prst="rect">
            <a:avLst/>
          </a:prstGeom>
          <a:gradFill>
            <a:gsLst>
              <a:gs pos="0">
                <a:schemeClr val="accent4">
                  <a:lumMod val="20000"/>
                  <a:lumOff val="80000"/>
                </a:schemeClr>
              </a:gs>
              <a:gs pos="100000">
                <a:schemeClr val="accent4">
                  <a:lumMod val="75000"/>
                </a:schemeClr>
              </a:gs>
            </a:gsLst>
            <a:lin ang="0" scaled="0"/>
          </a:gradFill>
          <a:ln>
            <a:solidFill>
              <a:schemeClr val="tx1"/>
            </a:solidFill>
          </a:ln>
        </p:spPr>
        <p:txBody>
          <a:bodyPr wrap="square" bIns="0" rtlCol="0">
            <a:spAutoFit/>
          </a:bodyPr>
          <a:lstStyle/>
          <a:p>
            <a:pPr algn="ctr"/>
            <a:r>
              <a:rPr lang="en-US" sz="800" b="1" dirty="0"/>
              <a:t>Data Acquisition</a:t>
            </a:r>
          </a:p>
          <a:p>
            <a:r>
              <a:rPr lang="en-US" sz="800" b="1" dirty="0">
                <a:solidFill>
                  <a:srgbClr val="FF0000"/>
                </a:solidFill>
              </a:rPr>
              <a:t>Engr. Mgr.: </a:t>
            </a:r>
            <a:r>
              <a:rPr lang="en-US" sz="800" dirty="0">
                <a:solidFill>
                  <a:srgbClr val="FF0000"/>
                </a:solidFill>
              </a:rPr>
              <a:t>M. Huffer – SLAC</a:t>
            </a:r>
          </a:p>
        </p:txBody>
      </p:sp>
      <p:sp>
        <p:nvSpPr>
          <p:cNvPr id="19" name="TextBox 18">
            <a:extLst>
              <a:ext uri="{FF2B5EF4-FFF2-40B4-BE49-F238E27FC236}">
                <a16:creationId xmlns:a16="http://schemas.microsoft.com/office/drawing/2014/main" id="{01AADF3D-3F5A-44A4-9894-47D53D30B031}"/>
              </a:ext>
            </a:extLst>
          </p:cNvPr>
          <p:cNvSpPr txBox="1"/>
          <p:nvPr/>
        </p:nvSpPr>
        <p:spPr>
          <a:xfrm>
            <a:off x="4379175" y="2888093"/>
            <a:ext cx="1595441" cy="615553"/>
          </a:xfrm>
          <a:prstGeom prst="rect">
            <a:avLst/>
          </a:prstGeom>
          <a:gradFill>
            <a:gsLst>
              <a:gs pos="0">
                <a:schemeClr val="accent4">
                  <a:lumMod val="20000"/>
                  <a:lumOff val="80000"/>
                </a:schemeClr>
              </a:gs>
              <a:gs pos="100000">
                <a:schemeClr val="accent4">
                  <a:lumMod val="75000"/>
                </a:schemeClr>
              </a:gs>
            </a:gsLst>
          </a:gradFill>
          <a:ln>
            <a:solidFill>
              <a:schemeClr val="tx1"/>
            </a:solidFill>
          </a:ln>
        </p:spPr>
        <p:txBody>
          <a:bodyPr wrap="square" tIns="0" bIns="0" rtlCol="0">
            <a:spAutoFit/>
          </a:bodyPr>
          <a:lstStyle/>
          <a:p>
            <a:pPr algn="ctr"/>
            <a:r>
              <a:rPr lang="en-US" sz="800" b="1" dirty="0"/>
              <a:t>Cryostat</a:t>
            </a:r>
          </a:p>
          <a:p>
            <a:r>
              <a:rPr lang="en-US" sz="800" b="1" dirty="0"/>
              <a:t>Phys.: </a:t>
            </a:r>
            <a:r>
              <a:rPr lang="en-US" sz="800" dirty="0"/>
              <a:t>R. Schindler – SLAC</a:t>
            </a:r>
          </a:p>
          <a:p>
            <a:r>
              <a:rPr lang="en-US" sz="800" b="1" dirty="0"/>
              <a:t>Engr. Mgr.: </a:t>
            </a:r>
            <a:r>
              <a:rPr lang="en-US" sz="800" dirty="0"/>
              <a:t>T. Markiewicz – SLAC</a:t>
            </a:r>
          </a:p>
          <a:p>
            <a:r>
              <a:rPr lang="en-US" sz="800" b="1" dirty="0" err="1">
                <a:solidFill>
                  <a:srgbClr val="FF0000"/>
                </a:solidFill>
              </a:rPr>
              <a:t>Refrig</a:t>
            </a:r>
            <a:r>
              <a:rPr lang="en-US" sz="800" b="1" dirty="0">
                <a:solidFill>
                  <a:srgbClr val="FF0000"/>
                </a:solidFill>
              </a:rPr>
              <a:t>. Lead: </a:t>
            </a:r>
            <a:r>
              <a:rPr lang="en-US" sz="800" dirty="0">
                <a:solidFill>
                  <a:srgbClr val="FF0000"/>
                </a:solidFill>
              </a:rPr>
              <a:t>B. Qiu – SLAC</a:t>
            </a:r>
          </a:p>
          <a:p>
            <a:endParaRPr lang="en-US" sz="800" dirty="0">
              <a:solidFill>
                <a:srgbClr val="FF0000"/>
              </a:solidFill>
            </a:endParaRPr>
          </a:p>
        </p:txBody>
      </p:sp>
      <p:sp>
        <p:nvSpPr>
          <p:cNvPr id="20" name="TextBox 19">
            <a:extLst>
              <a:ext uri="{FF2B5EF4-FFF2-40B4-BE49-F238E27FC236}">
                <a16:creationId xmlns:a16="http://schemas.microsoft.com/office/drawing/2014/main" id="{47A938D0-AF08-4D4F-A43A-75BB064CCB39}"/>
              </a:ext>
            </a:extLst>
          </p:cNvPr>
          <p:cNvSpPr txBox="1"/>
          <p:nvPr/>
        </p:nvSpPr>
        <p:spPr>
          <a:xfrm>
            <a:off x="6156288" y="2892355"/>
            <a:ext cx="1576968" cy="492443"/>
          </a:xfrm>
          <a:prstGeom prst="rect">
            <a:avLst/>
          </a:prstGeom>
          <a:solidFill>
            <a:schemeClr val="accent4">
              <a:lumMod val="20000"/>
              <a:lumOff val="80000"/>
            </a:schemeClr>
          </a:solidFill>
          <a:ln>
            <a:solidFill>
              <a:schemeClr val="tx1"/>
            </a:solidFill>
          </a:ln>
        </p:spPr>
        <p:txBody>
          <a:bodyPr wrap="square" tIns="0" bIns="0" rtlCol="0">
            <a:spAutoFit/>
          </a:bodyPr>
          <a:lstStyle/>
          <a:p>
            <a:pPr algn="ctr"/>
            <a:r>
              <a:rPr lang="en-US" sz="800" b="1" dirty="0"/>
              <a:t>Auxiliary Electronics</a:t>
            </a:r>
          </a:p>
          <a:p>
            <a:r>
              <a:rPr lang="en-US" sz="800" b="1" dirty="0"/>
              <a:t>Engr. Mgr.: </a:t>
            </a:r>
            <a:r>
              <a:rPr lang="en-US" sz="800" dirty="0"/>
              <a:t>G. Haller – SLAC</a:t>
            </a:r>
          </a:p>
          <a:p>
            <a:endParaRPr lang="en-US" sz="800" dirty="0"/>
          </a:p>
          <a:p>
            <a:endParaRPr lang="en-US" sz="800" dirty="0"/>
          </a:p>
        </p:txBody>
      </p:sp>
      <p:sp>
        <p:nvSpPr>
          <p:cNvPr id="21" name="TextBox 20">
            <a:extLst>
              <a:ext uri="{FF2B5EF4-FFF2-40B4-BE49-F238E27FC236}">
                <a16:creationId xmlns:a16="http://schemas.microsoft.com/office/drawing/2014/main" id="{5E8AA287-BAD1-4EDD-8C4D-2BA898E37C2F}"/>
              </a:ext>
            </a:extLst>
          </p:cNvPr>
          <p:cNvSpPr txBox="1"/>
          <p:nvPr/>
        </p:nvSpPr>
        <p:spPr>
          <a:xfrm>
            <a:off x="6156289" y="3565981"/>
            <a:ext cx="1576968" cy="615553"/>
          </a:xfrm>
          <a:prstGeom prst="rect">
            <a:avLst/>
          </a:prstGeom>
          <a:gradFill>
            <a:gsLst>
              <a:gs pos="0">
                <a:schemeClr val="accent4">
                  <a:lumMod val="20000"/>
                  <a:lumOff val="80000"/>
                </a:schemeClr>
              </a:gs>
              <a:gs pos="100000">
                <a:schemeClr val="accent4">
                  <a:lumMod val="75000"/>
                </a:schemeClr>
              </a:gs>
            </a:gsLst>
          </a:gradFill>
          <a:ln>
            <a:solidFill>
              <a:schemeClr val="tx1"/>
            </a:solidFill>
          </a:ln>
        </p:spPr>
        <p:txBody>
          <a:bodyPr wrap="square" tIns="0" bIns="0" rtlCol="0">
            <a:spAutoFit/>
          </a:bodyPr>
          <a:lstStyle/>
          <a:p>
            <a:pPr algn="ctr"/>
            <a:r>
              <a:rPr lang="en-US" sz="800" b="1" dirty="0"/>
              <a:t>Facility, Integration, Test and Calibration</a:t>
            </a:r>
          </a:p>
          <a:p>
            <a:r>
              <a:rPr lang="en-US" sz="800" b="1" dirty="0">
                <a:solidFill>
                  <a:srgbClr val="FF0000"/>
                </a:solidFill>
              </a:rPr>
              <a:t>Phys.: </a:t>
            </a:r>
            <a:r>
              <a:rPr lang="en-US" sz="800" dirty="0">
                <a:solidFill>
                  <a:srgbClr val="FF0000"/>
                </a:solidFill>
              </a:rPr>
              <a:t>A. Roodman – SLAC</a:t>
            </a:r>
          </a:p>
          <a:p>
            <a:r>
              <a:rPr lang="en-US" sz="800" b="1" dirty="0"/>
              <a:t>Engr. Mgr.: </a:t>
            </a:r>
            <a:r>
              <a:rPr lang="en-US" sz="800" dirty="0"/>
              <a:t>T. Bond – SLAC</a:t>
            </a:r>
          </a:p>
          <a:p>
            <a:endParaRPr lang="en-US" sz="800" dirty="0"/>
          </a:p>
        </p:txBody>
      </p:sp>
      <p:sp>
        <p:nvSpPr>
          <p:cNvPr id="22" name="TextBox 21">
            <a:extLst>
              <a:ext uri="{FF2B5EF4-FFF2-40B4-BE49-F238E27FC236}">
                <a16:creationId xmlns:a16="http://schemas.microsoft.com/office/drawing/2014/main" id="{29F957D9-D143-4A96-9EF4-3A9ADB303C1A}"/>
              </a:ext>
            </a:extLst>
          </p:cNvPr>
          <p:cNvSpPr txBox="1"/>
          <p:nvPr/>
        </p:nvSpPr>
        <p:spPr>
          <a:xfrm>
            <a:off x="6156288" y="4331941"/>
            <a:ext cx="1576968" cy="369332"/>
          </a:xfrm>
          <a:prstGeom prst="rect">
            <a:avLst/>
          </a:prstGeom>
          <a:gradFill>
            <a:gsLst>
              <a:gs pos="0">
                <a:schemeClr val="accent4">
                  <a:lumMod val="20000"/>
                  <a:lumOff val="80000"/>
                </a:schemeClr>
              </a:gs>
              <a:gs pos="100000">
                <a:schemeClr val="accent4">
                  <a:lumMod val="75000"/>
                </a:schemeClr>
              </a:gs>
            </a:gsLst>
          </a:gradFill>
          <a:ln>
            <a:solidFill>
              <a:schemeClr val="tx1"/>
            </a:solidFill>
          </a:ln>
        </p:spPr>
        <p:txBody>
          <a:bodyPr wrap="square" tIns="0" bIns="0" rtlCol="0">
            <a:spAutoFit/>
          </a:bodyPr>
          <a:lstStyle/>
          <a:p>
            <a:pPr algn="ctr"/>
            <a:r>
              <a:rPr lang="en-US" sz="800" b="1" dirty="0"/>
              <a:t>Commissioning</a:t>
            </a:r>
          </a:p>
          <a:p>
            <a:r>
              <a:rPr lang="en-US" sz="800" b="1" dirty="0">
                <a:solidFill>
                  <a:srgbClr val="FF0000"/>
                </a:solidFill>
              </a:rPr>
              <a:t>Camera AIV Lead: </a:t>
            </a:r>
            <a:r>
              <a:rPr lang="en-US" sz="800" dirty="0">
                <a:solidFill>
                  <a:srgbClr val="FF0000"/>
                </a:solidFill>
              </a:rPr>
              <a:t>K. Reil – SLAC</a:t>
            </a:r>
          </a:p>
          <a:p>
            <a:endParaRPr lang="en-US" sz="800" dirty="0"/>
          </a:p>
        </p:txBody>
      </p:sp>
      <p:sp>
        <p:nvSpPr>
          <p:cNvPr id="24" name="TextBox 23">
            <a:extLst>
              <a:ext uri="{FF2B5EF4-FFF2-40B4-BE49-F238E27FC236}">
                <a16:creationId xmlns:a16="http://schemas.microsoft.com/office/drawing/2014/main" id="{D0DBBDD6-A763-4E19-8FD2-69866DA2361A}"/>
              </a:ext>
            </a:extLst>
          </p:cNvPr>
          <p:cNvSpPr txBox="1"/>
          <p:nvPr/>
        </p:nvSpPr>
        <p:spPr>
          <a:xfrm>
            <a:off x="1064551" y="1773142"/>
            <a:ext cx="1987704" cy="861774"/>
          </a:xfrm>
          <a:prstGeom prst="rect">
            <a:avLst/>
          </a:prstGeom>
          <a:gradFill flip="none" rotWithShape="1">
            <a:gsLst>
              <a:gs pos="0">
                <a:schemeClr val="accent3">
                  <a:lumMod val="20000"/>
                  <a:lumOff val="80000"/>
                </a:schemeClr>
              </a:gs>
              <a:gs pos="100000">
                <a:schemeClr val="accent3">
                  <a:lumMod val="75000"/>
                </a:schemeClr>
              </a:gs>
            </a:gsLst>
            <a:lin ang="0" scaled="1"/>
            <a:tileRect/>
          </a:gradFill>
          <a:ln>
            <a:solidFill>
              <a:schemeClr val="tx1"/>
            </a:solidFill>
          </a:ln>
        </p:spPr>
        <p:txBody>
          <a:bodyPr wrap="square" tIns="0" bIns="0" rtlCol="0">
            <a:spAutoFit/>
          </a:bodyPr>
          <a:lstStyle/>
          <a:p>
            <a:pPr algn="ctr"/>
            <a:r>
              <a:rPr lang="en-US" sz="800" b="1" dirty="0"/>
              <a:t>System Engineering and Integration</a:t>
            </a:r>
          </a:p>
          <a:p>
            <a:r>
              <a:rPr lang="en-US" sz="800" b="1" dirty="0">
                <a:solidFill>
                  <a:srgbClr val="FF0000"/>
                </a:solidFill>
              </a:rPr>
              <a:t>System Engr. Mgr.: </a:t>
            </a:r>
            <a:r>
              <a:rPr lang="en-US" sz="800" dirty="0">
                <a:solidFill>
                  <a:srgbClr val="FF0000"/>
                </a:solidFill>
              </a:rPr>
              <a:t>M. Nordby – SLAC</a:t>
            </a:r>
          </a:p>
          <a:p>
            <a:r>
              <a:rPr lang="en-US" sz="800" b="1" dirty="0">
                <a:solidFill>
                  <a:srgbClr val="FF0000"/>
                </a:solidFill>
              </a:rPr>
              <a:t>Chief Mech. Engr.: </a:t>
            </a:r>
            <a:r>
              <a:rPr lang="en-US" sz="800" dirty="0">
                <a:solidFill>
                  <a:srgbClr val="FF0000"/>
                </a:solidFill>
              </a:rPr>
              <a:t>M. Nordby – SLAC</a:t>
            </a:r>
          </a:p>
          <a:p>
            <a:r>
              <a:rPr lang="en-US" sz="800" b="1" dirty="0">
                <a:solidFill>
                  <a:srgbClr val="FF0000"/>
                </a:solidFill>
              </a:rPr>
              <a:t>Chief Elec. Engr.: </a:t>
            </a:r>
            <a:r>
              <a:rPr lang="en-US" sz="800" dirty="0">
                <a:solidFill>
                  <a:srgbClr val="FF0000"/>
                </a:solidFill>
              </a:rPr>
              <a:t>G. Haller – SLAC</a:t>
            </a:r>
          </a:p>
          <a:p>
            <a:r>
              <a:rPr lang="en-US" sz="800" b="1" dirty="0">
                <a:solidFill>
                  <a:srgbClr val="FF0000"/>
                </a:solidFill>
              </a:rPr>
              <a:t>Requirement Mgr.: </a:t>
            </a:r>
            <a:r>
              <a:rPr lang="en-US" sz="800" dirty="0">
                <a:solidFill>
                  <a:srgbClr val="FF0000"/>
                </a:solidFill>
              </a:rPr>
              <a:t>C. Mendez – SLAC</a:t>
            </a:r>
          </a:p>
          <a:p>
            <a:r>
              <a:rPr lang="en-US" sz="800" b="1" dirty="0"/>
              <a:t>Computing Coordinator.: </a:t>
            </a:r>
            <a:r>
              <a:rPr lang="en-US" sz="800" dirty="0"/>
              <a:t>R. Dubois – SLAC</a:t>
            </a:r>
          </a:p>
          <a:p>
            <a:r>
              <a:rPr lang="en-US" sz="800" b="1" dirty="0"/>
              <a:t>Risk Mgr.: </a:t>
            </a:r>
            <a:r>
              <a:rPr lang="en-US" sz="800" dirty="0"/>
              <a:t>K. Flick – SLAC</a:t>
            </a:r>
          </a:p>
        </p:txBody>
      </p:sp>
      <p:sp>
        <p:nvSpPr>
          <p:cNvPr id="25" name="Rectangle 24">
            <a:extLst>
              <a:ext uri="{FF2B5EF4-FFF2-40B4-BE49-F238E27FC236}">
                <a16:creationId xmlns:a16="http://schemas.microsoft.com/office/drawing/2014/main" id="{95BCD75C-F04C-457E-B8C1-48CBEA1E2AE0}"/>
              </a:ext>
            </a:extLst>
          </p:cNvPr>
          <p:cNvSpPr/>
          <p:nvPr/>
        </p:nvSpPr>
        <p:spPr>
          <a:xfrm>
            <a:off x="533400" y="2803945"/>
            <a:ext cx="7391400" cy="2020490"/>
          </a:xfrm>
          <a:prstGeom prst="rect">
            <a:avLst/>
          </a:prstGeom>
          <a:noFill/>
          <a:ln w="28575"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FAC28A2-D111-4C89-A87C-3A51A80E6D78}"/>
              </a:ext>
            </a:extLst>
          </p:cNvPr>
          <p:cNvSpPr txBox="1"/>
          <p:nvPr/>
        </p:nvSpPr>
        <p:spPr>
          <a:xfrm>
            <a:off x="3162300" y="870749"/>
            <a:ext cx="2133600" cy="246221"/>
          </a:xfrm>
          <a:prstGeom prst="rect">
            <a:avLst/>
          </a:prstGeom>
          <a:solidFill>
            <a:schemeClr val="accent6">
              <a:lumMod val="20000"/>
              <a:lumOff val="80000"/>
            </a:schemeClr>
          </a:solidFill>
          <a:ln>
            <a:solidFill>
              <a:schemeClr val="tx1"/>
            </a:solidFill>
          </a:ln>
        </p:spPr>
        <p:txBody>
          <a:bodyPr wrap="square" tIns="0" bIns="0" rtlCol="0">
            <a:spAutoFit/>
          </a:bodyPr>
          <a:lstStyle/>
          <a:p>
            <a:r>
              <a:rPr lang="en-US" sz="800" b="1" dirty="0"/>
              <a:t>SLAC Laboratory Director: </a:t>
            </a:r>
            <a:r>
              <a:rPr lang="en-US" sz="800" dirty="0"/>
              <a:t>C. Kao – SLAC</a:t>
            </a:r>
          </a:p>
          <a:p>
            <a:r>
              <a:rPr lang="en-US" sz="800" b="1" dirty="0"/>
              <a:t>Deputy Director: </a:t>
            </a:r>
            <a:r>
              <a:rPr lang="en-US" sz="800" dirty="0"/>
              <a:t>N. Holtkamp</a:t>
            </a:r>
          </a:p>
        </p:txBody>
      </p:sp>
      <p:sp>
        <p:nvSpPr>
          <p:cNvPr id="27" name="TextBox 26">
            <a:extLst>
              <a:ext uri="{FF2B5EF4-FFF2-40B4-BE49-F238E27FC236}">
                <a16:creationId xmlns:a16="http://schemas.microsoft.com/office/drawing/2014/main" id="{B8C4D4F3-6A23-4EBE-AF32-39F3BDA19FF6}"/>
              </a:ext>
            </a:extLst>
          </p:cNvPr>
          <p:cNvSpPr txBox="1"/>
          <p:nvPr/>
        </p:nvSpPr>
        <p:spPr>
          <a:xfrm>
            <a:off x="1718168" y="786601"/>
            <a:ext cx="1143000" cy="369332"/>
          </a:xfrm>
          <a:prstGeom prst="rect">
            <a:avLst/>
          </a:prstGeom>
          <a:solidFill>
            <a:schemeClr val="accent6">
              <a:lumMod val="20000"/>
              <a:lumOff val="80000"/>
            </a:schemeClr>
          </a:solidFill>
          <a:ln>
            <a:solidFill>
              <a:schemeClr val="tx1"/>
            </a:solidFill>
          </a:ln>
        </p:spPr>
        <p:txBody>
          <a:bodyPr wrap="square" tIns="0" bIns="0" rtlCol="0">
            <a:spAutoFit/>
          </a:bodyPr>
          <a:lstStyle/>
          <a:p>
            <a:pPr algn="ctr"/>
            <a:r>
              <a:rPr lang="en-US" sz="800" b="1" dirty="0"/>
              <a:t>Project Management Assurance Group</a:t>
            </a:r>
          </a:p>
          <a:p>
            <a:r>
              <a:rPr lang="en-US" sz="800" dirty="0"/>
              <a:t>J. Tapia</a:t>
            </a:r>
          </a:p>
        </p:txBody>
      </p:sp>
      <p:sp>
        <p:nvSpPr>
          <p:cNvPr id="28" name="TextBox 27">
            <a:extLst>
              <a:ext uri="{FF2B5EF4-FFF2-40B4-BE49-F238E27FC236}">
                <a16:creationId xmlns:a16="http://schemas.microsoft.com/office/drawing/2014/main" id="{7118C498-0549-4805-89CF-07479DF45DDD}"/>
              </a:ext>
            </a:extLst>
          </p:cNvPr>
          <p:cNvSpPr txBox="1"/>
          <p:nvPr/>
        </p:nvSpPr>
        <p:spPr>
          <a:xfrm>
            <a:off x="228600" y="786601"/>
            <a:ext cx="762000" cy="246221"/>
          </a:xfrm>
          <a:prstGeom prst="rect">
            <a:avLst/>
          </a:prstGeom>
          <a:solidFill>
            <a:schemeClr val="accent6">
              <a:lumMod val="20000"/>
              <a:lumOff val="80000"/>
            </a:schemeClr>
          </a:solidFill>
          <a:ln>
            <a:solidFill>
              <a:schemeClr val="tx1"/>
            </a:solidFill>
          </a:ln>
        </p:spPr>
        <p:txBody>
          <a:bodyPr wrap="square" lIns="0" tIns="0" rIns="0" bIns="0" rtlCol="0">
            <a:spAutoFit/>
          </a:bodyPr>
          <a:lstStyle/>
          <a:p>
            <a:pPr algn="ctr"/>
            <a:r>
              <a:rPr lang="en-US" sz="800" b="1" dirty="0"/>
              <a:t>SLAC Management</a:t>
            </a:r>
            <a:endParaRPr lang="en-US" sz="800" dirty="0"/>
          </a:p>
        </p:txBody>
      </p:sp>
      <p:sp>
        <p:nvSpPr>
          <p:cNvPr id="29" name="TextBox 28">
            <a:extLst>
              <a:ext uri="{FF2B5EF4-FFF2-40B4-BE49-F238E27FC236}">
                <a16:creationId xmlns:a16="http://schemas.microsoft.com/office/drawing/2014/main" id="{22DB9448-58A7-4AFB-ACAA-5636A24948F7}"/>
              </a:ext>
            </a:extLst>
          </p:cNvPr>
          <p:cNvSpPr txBox="1"/>
          <p:nvPr/>
        </p:nvSpPr>
        <p:spPr>
          <a:xfrm>
            <a:off x="228600" y="1120740"/>
            <a:ext cx="762000" cy="246221"/>
          </a:xfrm>
          <a:prstGeom prst="rect">
            <a:avLst/>
          </a:prstGeom>
          <a:solidFill>
            <a:schemeClr val="accent5">
              <a:lumMod val="20000"/>
              <a:lumOff val="80000"/>
            </a:schemeClr>
          </a:solidFill>
          <a:ln>
            <a:solidFill>
              <a:schemeClr val="tx1"/>
            </a:solidFill>
          </a:ln>
        </p:spPr>
        <p:txBody>
          <a:bodyPr wrap="square" lIns="0" tIns="0" rIns="0" bIns="0" rtlCol="0">
            <a:spAutoFit/>
          </a:bodyPr>
          <a:lstStyle/>
          <a:p>
            <a:pPr algn="ctr"/>
            <a:r>
              <a:rPr lang="en-US" sz="800" b="1" dirty="0"/>
              <a:t>LSSTCAM Project Office</a:t>
            </a:r>
            <a:endParaRPr lang="en-US" sz="800" dirty="0"/>
          </a:p>
        </p:txBody>
      </p:sp>
      <p:sp>
        <p:nvSpPr>
          <p:cNvPr id="30" name="TextBox 29">
            <a:extLst>
              <a:ext uri="{FF2B5EF4-FFF2-40B4-BE49-F238E27FC236}">
                <a16:creationId xmlns:a16="http://schemas.microsoft.com/office/drawing/2014/main" id="{75CDB2D8-5145-4955-B219-A5D4077C2B54}"/>
              </a:ext>
            </a:extLst>
          </p:cNvPr>
          <p:cNvSpPr txBox="1"/>
          <p:nvPr/>
        </p:nvSpPr>
        <p:spPr>
          <a:xfrm>
            <a:off x="228600" y="1454879"/>
            <a:ext cx="762000" cy="246221"/>
          </a:xfrm>
          <a:prstGeom prst="rect">
            <a:avLst/>
          </a:prstGeom>
          <a:solidFill>
            <a:schemeClr val="accent3">
              <a:lumMod val="20000"/>
              <a:lumOff val="80000"/>
            </a:schemeClr>
          </a:solidFill>
          <a:ln>
            <a:solidFill>
              <a:schemeClr val="tx1"/>
            </a:solidFill>
          </a:ln>
        </p:spPr>
        <p:txBody>
          <a:bodyPr wrap="square" lIns="0" tIns="0" rIns="0" bIns="0" rtlCol="0">
            <a:spAutoFit/>
          </a:bodyPr>
          <a:lstStyle/>
          <a:p>
            <a:pPr algn="ctr"/>
            <a:r>
              <a:rPr lang="en-US" sz="800" b="1" dirty="0"/>
              <a:t>LSSTCAM</a:t>
            </a:r>
          </a:p>
          <a:p>
            <a:pPr algn="ctr"/>
            <a:r>
              <a:rPr lang="en-US" sz="800" b="1" dirty="0"/>
              <a:t>Project Support</a:t>
            </a:r>
            <a:endParaRPr lang="en-US" sz="800" dirty="0"/>
          </a:p>
        </p:txBody>
      </p:sp>
      <p:sp>
        <p:nvSpPr>
          <p:cNvPr id="31" name="TextBox 30">
            <a:extLst>
              <a:ext uri="{FF2B5EF4-FFF2-40B4-BE49-F238E27FC236}">
                <a16:creationId xmlns:a16="http://schemas.microsoft.com/office/drawing/2014/main" id="{A0F3E998-342F-420B-BAAD-CB7BDAFD1A8A}"/>
              </a:ext>
            </a:extLst>
          </p:cNvPr>
          <p:cNvSpPr txBox="1"/>
          <p:nvPr/>
        </p:nvSpPr>
        <p:spPr>
          <a:xfrm>
            <a:off x="228600" y="1795105"/>
            <a:ext cx="762000" cy="246221"/>
          </a:xfrm>
          <a:prstGeom prst="rect">
            <a:avLst/>
          </a:prstGeom>
          <a:solidFill>
            <a:schemeClr val="accent2">
              <a:lumMod val="20000"/>
              <a:lumOff val="80000"/>
            </a:schemeClr>
          </a:solidFill>
          <a:ln>
            <a:solidFill>
              <a:schemeClr val="tx1"/>
            </a:solidFill>
          </a:ln>
        </p:spPr>
        <p:txBody>
          <a:bodyPr wrap="square" lIns="0" tIns="0" rIns="0" bIns="0" rtlCol="0">
            <a:spAutoFit/>
          </a:bodyPr>
          <a:lstStyle/>
          <a:p>
            <a:pPr algn="ctr"/>
            <a:r>
              <a:rPr lang="en-US" sz="800" b="1" dirty="0"/>
              <a:t>LSSTCAM</a:t>
            </a:r>
          </a:p>
          <a:p>
            <a:pPr algn="ctr"/>
            <a:r>
              <a:rPr lang="en-US" sz="800" b="1" dirty="0"/>
              <a:t>Sub-systems</a:t>
            </a:r>
            <a:endParaRPr lang="en-US" sz="800" dirty="0"/>
          </a:p>
        </p:txBody>
      </p:sp>
      <p:cxnSp>
        <p:nvCxnSpPr>
          <p:cNvPr id="35" name="Straight Connector 34">
            <a:extLst>
              <a:ext uri="{FF2B5EF4-FFF2-40B4-BE49-F238E27FC236}">
                <a16:creationId xmlns:a16="http://schemas.microsoft.com/office/drawing/2014/main" id="{3EB7ED83-3A44-4B90-B2DD-6110404172CA}"/>
              </a:ext>
            </a:extLst>
          </p:cNvPr>
          <p:cNvCxnSpPr>
            <a:stCxn id="26" idx="2"/>
            <a:endCxn id="6" idx="0"/>
          </p:cNvCxnSpPr>
          <p:nvPr/>
        </p:nvCxnSpPr>
        <p:spPr>
          <a:xfrm>
            <a:off x="4229100" y="1116970"/>
            <a:ext cx="0" cy="206008"/>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6F1AEEB-355C-4D11-9293-95E0D20BEC5A}"/>
              </a:ext>
            </a:extLst>
          </p:cNvPr>
          <p:cNvCxnSpPr>
            <a:cxnSpLocks/>
            <a:stCxn id="6" idx="2"/>
            <a:endCxn id="5" idx="0"/>
          </p:cNvCxnSpPr>
          <p:nvPr/>
        </p:nvCxnSpPr>
        <p:spPr>
          <a:xfrm>
            <a:off x="4229100" y="1569199"/>
            <a:ext cx="0" cy="263887"/>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078453C-413A-4999-B00F-3088B92B00E4}"/>
              </a:ext>
            </a:extLst>
          </p:cNvPr>
          <p:cNvCxnSpPr>
            <a:cxnSpLocks/>
            <a:stCxn id="24" idx="3"/>
            <a:endCxn id="5" idx="1"/>
          </p:cNvCxnSpPr>
          <p:nvPr/>
        </p:nvCxnSpPr>
        <p:spPr>
          <a:xfrm flipV="1">
            <a:off x="3052255" y="2202418"/>
            <a:ext cx="224345" cy="1611"/>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A5BC0D14-D993-40B9-9770-9DEA77FD36D0}"/>
              </a:ext>
            </a:extLst>
          </p:cNvPr>
          <p:cNvCxnSpPr>
            <a:cxnSpLocks/>
            <a:stCxn id="5" idx="3"/>
            <a:endCxn id="7" idx="1"/>
          </p:cNvCxnSpPr>
          <p:nvPr/>
        </p:nvCxnSpPr>
        <p:spPr>
          <a:xfrm flipV="1">
            <a:off x="5181600" y="1918216"/>
            <a:ext cx="243468" cy="284202"/>
          </a:xfrm>
          <a:prstGeom prst="bentConnector3">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E718E2A2-806D-44A3-BC80-E190D54966BE}"/>
              </a:ext>
            </a:extLst>
          </p:cNvPr>
          <p:cNvCxnSpPr>
            <a:cxnSpLocks/>
            <a:stCxn id="5" idx="3"/>
            <a:endCxn id="8" idx="1"/>
          </p:cNvCxnSpPr>
          <p:nvPr/>
        </p:nvCxnSpPr>
        <p:spPr>
          <a:xfrm>
            <a:off x="5181600" y="2202418"/>
            <a:ext cx="243468" cy="199076"/>
          </a:xfrm>
          <a:prstGeom prst="bentConnector3">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52C4250-000D-4AA3-BAC1-19A813B911C1}"/>
              </a:ext>
            </a:extLst>
          </p:cNvPr>
          <p:cNvCxnSpPr>
            <a:cxnSpLocks/>
            <a:stCxn id="5" idx="2"/>
            <a:endCxn id="25" idx="0"/>
          </p:cNvCxnSpPr>
          <p:nvPr/>
        </p:nvCxnSpPr>
        <p:spPr>
          <a:xfrm>
            <a:off x="4229100" y="2571750"/>
            <a:ext cx="0" cy="232195"/>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EDC425C1-EE97-42E8-8914-C2138ED83A9A}"/>
              </a:ext>
            </a:extLst>
          </p:cNvPr>
          <p:cNvSpPr txBox="1"/>
          <p:nvPr/>
        </p:nvSpPr>
        <p:spPr>
          <a:xfrm>
            <a:off x="5264303" y="737859"/>
            <a:ext cx="3483825" cy="646331"/>
          </a:xfrm>
          <a:prstGeom prst="rect">
            <a:avLst/>
          </a:prstGeom>
          <a:noFill/>
        </p:spPr>
        <p:txBody>
          <a:bodyPr wrap="square" rtlCol="0">
            <a:spAutoFit/>
          </a:bodyPr>
          <a:lstStyle/>
          <a:p>
            <a:r>
              <a:rPr lang="en-US" dirty="0"/>
              <a:t>LSSTCAM MIE/Commissioning Organization (FY18 – FY20)</a:t>
            </a:r>
          </a:p>
        </p:txBody>
      </p:sp>
      <p:sp>
        <p:nvSpPr>
          <p:cNvPr id="2" name="Rectangle 1">
            <a:extLst>
              <a:ext uri="{FF2B5EF4-FFF2-40B4-BE49-F238E27FC236}">
                <a16:creationId xmlns:a16="http://schemas.microsoft.com/office/drawing/2014/main" id="{72C1AC67-D0C9-486E-9FEB-320C35A3A8E8}"/>
              </a:ext>
            </a:extLst>
          </p:cNvPr>
          <p:cNvSpPr/>
          <p:nvPr/>
        </p:nvSpPr>
        <p:spPr>
          <a:xfrm>
            <a:off x="7286648" y="1516328"/>
            <a:ext cx="1643620" cy="1015663"/>
          </a:xfrm>
          <a:prstGeom prst="rect">
            <a:avLst/>
          </a:prstGeom>
        </p:spPr>
        <p:txBody>
          <a:bodyPr wrap="square">
            <a:spAutoFit/>
          </a:bodyPr>
          <a:lstStyle/>
          <a:p>
            <a:r>
              <a:rPr lang="en-US" sz="1200" u="sng" dirty="0">
                <a:solidFill>
                  <a:srgbClr val="FF0000"/>
                </a:solidFill>
              </a:rPr>
              <a:t>Personnel highlighted in red contribute to both MIE and commissioning in their current roles.</a:t>
            </a:r>
          </a:p>
        </p:txBody>
      </p:sp>
      <p:sp>
        <p:nvSpPr>
          <p:cNvPr id="36" name="Rectangle 35">
            <a:extLst>
              <a:ext uri="{FF2B5EF4-FFF2-40B4-BE49-F238E27FC236}">
                <a16:creationId xmlns:a16="http://schemas.microsoft.com/office/drawing/2014/main" id="{BB268E1A-3A85-46D9-94E2-F4D9F87E0A23}"/>
              </a:ext>
            </a:extLst>
          </p:cNvPr>
          <p:cNvSpPr/>
          <p:nvPr/>
        </p:nvSpPr>
        <p:spPr>
          <a:xfrm>
            <a:off x="8157203" y="2741170"/>
            <a:ext cx="906794" cy="1032510"/>
          </a:xfrm>
          <a:prstGeom prst="rect">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US" sz="1000" u="sng" dirty="0">
                <a:solidFill>
                  <a:schemeClr val="tx1"/>
                </a:solidFill>
              </a:rPr>
              <a:t>LSST System Engineering and Commissioning</a:t>
            </a:r>
          </a:p>
          <a:p>
            <a:pPr algn="ctr"/>
            <a:r>
              <a:rPr lang="en-US" sz="1000" dirty="0">
                <a:solidFill>
                  <a:schemeClr val="tx1"/>
                </a:solidFill>
              </a:rPr>
              <a:t>SE manager</a:t>
            </a:r>
          </a:p>
          <a:p>
            <a:pPr algn="ctr"/>
            <a:r>
              <a:rPr lang="en-US" sz="1000" dirty="0">
                <a:solidFill>
                  <a:schemeClr val="tx1"/>
                </a:solidFill>
              </a:rPr>
              <a:t>System Scientist</a:t>
            </a:r>
          </a:p>
        </p:txBody>
      </p:sp>
      <p:cxnSp>
        <p:nvCxnSpPr>
          <p:cNvPr id="38" name="Connector: Elbow 37">
            <a:extLst>
              <a:ext uri="{FF2B5EF4-FFF2-40B4-BE49-F238E27FC236}">
                <a16:creationId xmlns:a16="http://schemas.microsoft.com/office/drawing/2014/main" id="{A204AE96-ADBA-4B44-AA07-6A5A51261134}"/>
              </a:ext>
            </a:extLst>
          </p:cNvPr>
          <p:cNvCxnSpPr>
            <a:cxnSpLocks/>
            <a:stCxn id="22" idx="3"/>
            <a:endCxn id="36" idx="2"/>
          </p:cNvCxnSpPr>
          <p:nvPr/>
        </p:nvCxnSpPr>
        <p:spPr>
          <a:xfrm flipV="1">
            <a:off x="7733256" y="3773680"/>
            <a:ext cx="877344" cy="742927"/>
          </a:xfrm>
          <a:prstGeom prst="bentConnector2">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487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01A7EF-0E73-422D-9C7A-E34ABD1B07EC}"/>
              </a:ext>
            </a:extLst>
          </p:cNvPr>
          <p:cNvSpPr>
            <a:spLocks noGrp="1"/>
          </p:cNvSpPr>
          <p:nvPr>
            <p:ph type="title"/>
          </p:nvPr>
        </p:nvSpPr>
        <p:spPr>
          <a:xfrm>
            <a:off x="1295400" y="133350"/>
            <a:ext cx="6096000" cy="417910"/>
          </a:xfrm>
        </p:spPr>
        <p:txBody>
          <a:bodyPr/>
          <a:lstStyle/>
          <a:p>
            <a:r>
              <a:rPr lang="en-US" dirty="0"/>
              <a:t>Camera (DOE) Team transition from MIE effort</a:t>
            </a:r>
          </a:p>
        </p:txBody>
      </p:sp>
      <p:sp>
        <p:nvSpPr>
          <p:cNvPr id="5" name="TextBox 4">
            <a:extLst>
              <a:ext uri="{FF2B5EF4-FFF2-40B4-BE49-F238E27FC236}">
                <a16:creationId xmlns:a16="http://schemas.microsoft.com/office/drawing/2014/main" id="{514CCD45-05AF-4067-88AE-80A20C4B64F3}"/>
              </a:ext>
            </a:extLst>
          </p:cNvPr>
          <p:cNvSpPr txBox="1"/>
          <p:nvPr/>
        </p:nvSpPr>
        <p:spPr>
          <a:xfrm>
            <a:off x="3200400" y="1833086"/>
            <a:ext cx="2194932" cy="492443"/>
          </a:xfrm>
          <a:prstGeom prst="rect">
            <a:avLst/>
          </a:prstGeom>
          <a:solidFill>
            <a:schemeClr val="accent1">
              <a:lumMod val="60000"/>
              <a:lumOff val="40000"/>
            </a:schemeClr>
          </a:solidFill>
          <a:ln>
            <a:solidFill>
              <a:schemeClr val="tx1"/>
            </a:solidFill>
          </a:ln>
        </p:spPr>
        <p:txBody>
          <a:bodyPr wrap="square" tIns="0" bIns="0" rtlCol="0">
            <a:spAutoFit/>
          </a:bodyPr>
          <a:lstStyle/>
          <a:p>
            <a:r>
              <a:rPr lang="en-US" sz="800" b="1" dirty="0"/>
              <a:t>Camera Project Scientist: </a:t>
            </a:r>
            <a:r>
              <a:rPr lang="en-US" sz="800" dirty="0"/>
              <a:t>S. Ritz – UCSC</a:t>
            </a:r>
          </a:p>
          <a:p>
            <a:r>
              <a:rPr lang="en-US" sz="800" b="1" dirty="0"/>
              <a:t>Deputy PM Camera Comm.: </a:t>
            </a:r>
            <a:r>
              <a:rPr lang="en-US" sz="800" dirty="0"/>
              <a:t>V. Riot – LLNL</a:t>
            </a:r>
          </a:p>
          <a:p>
            <a:r>
              <a:rPr lang="en-US" sz="800" b="1" dirty="0"/>
              <a:t>IN2P3 Program Mgrs.: </a:t>
            </a:r>
            <a:r>
              <a:rPr lang="en-US" sz="800" dirty="0"/>
              <a:t>C. Vescovi – LPSC, E. </a:t>
            </a:r>
            <a:r>
              <a:rPr lang="en-US" sz="800" dirty="0" err="1"/>
              <a:t>Aubourg</a:t>
            </a:r>
            <a:r>
              <a:rPr lang="en-US" sz="800" dirty="0"/>
              <a:t> – APC, D. </a:t>
            </a:r>
            <a:r>
              <a:rPr lang="en-US" sz="800" dirty="0" err="1"/>
              <a:t>Boutigny</a:t>
            </a:r>
            <a:r>
              <a:rPr lang="en-US" sz="800" dirty="0"/>
              <a:t> – CCPM </a:t>
            </a:r>
          </a:p>
        </p:txBody>
      </p:sp>
      <p:sp>
        <p:nvSpPr>
          <p:cNvPr id="6" name="TextBox 5">
            <a:extLst>
              <a:ext uri="{FF2B5EF4-FFF2-40B4-BE49-F238E27FC236}">
                <a16:creationId xmlns:a16="http://schemas.microsoft.com/office/drawing/2014/main" id="{B7B3DA86-60B7-4E4A-BF7D-7D158C657903}"/>
              </a:ext>
            </a:extLst>
          </p:cNvPr>
          <p:cNvSpPr txBox="1"/>
          <p:nvPr/>
        </p:nvSpPr>
        <p:spPr>
          <a:xfrm>
            <a:off x="3573966" y="1327160"/>
            <a:ext cx="1447800" cy="246221"/>
          </a:xfrm>
          <a:prstGeom prst="rect">
            <a:avLst/>
          </a:prstGeom>
          <a:solidFill>
            <a:schemeClr val="accent1">
              <a:lumMod val="60000"/>
              <a:lumOff val="40000"/>
            </a:schemeClr>
          </a:solidFill>
          <a:ln>
            <a:solidFill>
              <a:schemeClr val="tx1"/>
            </a:solidFill>
          </a:ln>
        </p:spPr>
        <p:txBody>
          <a:bodyPr wrap="square" tIns="0" bIns="0" rtlCol="0">
            <a:spAutoFit/>
          </a:bodyPr>
          <a:lstStyle/>
          <a:p>
            <a:r>
              <a:rPr lang="en-US" sz="800" b="1" dirty="0"/>
              <a:t>LSST Director: </a:t>
            </a:r>
            <a:r>
              <a:rPr lang="en-US" sz="800" dirty="0"/>
              <a:t>S. Kahn – SLAC</a:t>
            </a:r>
          </a:p>
          <a:p>
            <a:r>
              <a:rPr lang="en-US" sz="800" b="1" dirty="0"/>
              <a:t>Project Mgr.: </a:t>
            </a:r>
            <a:r>
              <a:rPr lang="en-US" sz="800" dirty="0"/>
              <a:t>V. Krabbendam</a:t>
            </a:r>
          </a:p>
        </p:txBody>
      </p:sp>
      <p:sp>
        <p:nvSpPr>
          <p:cNvPr id="7" name="TextBox 6">
            <a:extLst>
              <a:ext uri="{FF2B5EF4-FFF2-40B4-BE49-F238E27FC236}">
                <a16:creationId xmlns:a16="http://schemas.microsoft.com/office/drawing/2014/main" id="{489DEC8F-BF12-430E-9D1C-453CD783E7C8}"/>
              </a:ext>
            </a:extLst>
          </p:cNvPr>
          <p:cNvSpPr txBox="1"/>
          <p:nvPr/>
        </p:nvSpPr>
        <p:spPr>
          <a:xfrm>
            <a:off x="5638800" y="1648967"/>
            <a:ext cx="1752600" cy="369332"/>
          </a:xfrm>
          <a:prstGeom prst="rect">
            <a:avLst/>
          </a:prstGeom>
          <a:solidFill>
            <a:schemeClr val="accent3">
              <a:lumMod val="60000"/>
              <a:lumOff val="40000"/>
            </a:schemeClr>
          </a:solidFill>
          <a:ln>
            <a:solidFill>
              <a:schemeClr val="tx1"/>
            </a:solidFill>
          </a:ln>
        </p:spPr>
        <p:txBody>
          <a:bodyPr wrap="square" tIns="0" bIns="0" rtlCol="0">
            <a:spAutoFit/>
          </a:bodyPr>
          <a:lstStyle/>
          <a:p>
            <a:pPr algn="ctr"/>
            <a:r>
              <a:rPr lang="en-US" sz="800" b="1" dirty="0"/>
              <a:t>Performance and Safety</a:t>
            </a:r>
          </a:p>
          <a:p>
            <a:r>
              <a:rPr lang="en-US" sz="800" b="1" dirty="0"/>
              <a:t>Safety: </a:t>
            </a:r>
            <a:r>
              <a:rPr lang="en-US" sz="800" dirty="0"/>
              <a:t>J. Kenny – SLAC</a:t>
            </a:r>
          </a:p>
          <a:p>
            <a:r>
              <a:rPr lang="en-US" sz="800" b="1" dirty="0"/>
              <a:t>QA: </a:t>
            </a:r>
            <a:r>
              <a:rPr lang="en-US" sz="800" dirty="0"/>
              <a:t>D. Marsh – SLAC</a:t>
            </a:r>
          </a:p>
        </p:txBody>
      </p:sp>
      <p:sp>
        <p:nvSpPr>
          <p:cNvPr id="8" name="TextBox 7">
            <a:extLst>
              <a:ext uri="{FF2B5EF4-FFF2-40B4-BE49-F238E27FC236}">
                <a16:creationId xmlns:a16="http://schemas.microsoft.com/office/drawing/2014/main" id="{24F9243E-C083-47A9-92AA-CD5151B26A46}"/>
              </a:ext>
            </a:extLst>
          </p:cNvPr>
          <p:cNvSpPr txBox="1"/>
          <p:nvPr/>
        </p:nvSpPr>
        <p:spPr>
          <a:xfrm>
            <a:off x="5638800" y="2070689"/>
            <a:ext cx="1752600" cy="492443"/>
          </a:xfrm>
          <a:prstGeom prst="rect">
            <a:avLst/>
          </a:prstGeom>
          <a:solidFill>
            <a:schemeClr val="accent3">
              <a:lumMod val="60000"/>
              <a:lumOff val="40000"/>
            </a:schemeClr>
          </a:solidFill>
          <a:ln>
            <a:solidFill>
              <a:schemeClr val="tx1"/>
            </a:solidFill>
          </a:ln>
        </p:spPr>
        <p:txBody>
          <a:bodyPr wrap="square" tIns="0" bIns="0" rtlCol="0">
            <a:spAutoFit/>
          </a:bodyPr>
          <a:lstStyle/>
          <a:p>
            <a:pPr algn="ctr"/>
            <a:r>
              <a:rPr lang="en-US" sz="800" b="1" dirty="0"/>
              <a:t>Project Administration</a:t>
            </a:r>
          </a:p>
          <a:p>
            <a:r>
              <a:rPr lang="en-US" sz="800" b="1" dirty="0"/>
              <a:t>PMCS: </a:t>
            </a:r>
            <a:r>
              <a:rPr lang="en-US" sz="800" dirty="0"/>
              <a:t>C. Brackett – SLAC</a:t>
            </a:r>
          </a:p>
          <a:p>
            <a:r>
              <a:rPr lang="en-US" sz="800" b="1" dirty="0"/>
              <a:t>Finance: </a:t>
            </a:r>
            <a:r>
              <a:rPr lang="en-US" sz="800" dirty="0"/>
              <a:t>C. </a:t>
            </a:r>
            <a:r>
              <a:rPr lang="en-US" sz="800" dirty="0" err="1"/>
              <a:t>Soldahl</a:t>
            </a:r>
            <a:r>
              <a:rPr lang="en-US" sz="800" dirty="0"/>
              <a:t> – SLAC</a:t>
            </a:r>
          </a:p>
          <a:p>
            <a:r>
              <a:rPr lang="en-US" sz="800" b="1" dirty="0"/>
              <a:t>Procurement: </a:t>
            </a:r>
            <a:r>
              <a:rPr lang="en-US" sz="800" dirty="0"/>
              <a:t>K. Faulkner – SLAC</a:t>
            </a:r>
          </a:p>
        </p:txBody>
      </p:sp>
      <p:sp>
        <p:nvSpPr>
          <p:cNvPr id="22" name="TextBox 21">
            <a:extLst>
              <a:ext uri="{FF2B5EF4-FFF2-40B4-BE49-F238E27FC236}">
                <a16:creationId xmlns:a16="http://schemas.microsoft.com/office/drawing/2014/main" id="{29F957D9-D143-4A96-9EF4-3A9ADB303C1A}"/>
              </a:ext>
            </a:extLst>
          </p:cNvPr>
          <p:cNvSpPr txBox="1"/>
          <p:nvPr/>
        </p:nvSpPr>
        <p:spPr>
          <a:xfrm>
            <a:off x="2826834" y="2979199"/>
            <a:ext cx="2882652" cy="615553"/>
          </a:xfrm>
          <a:prstGeom prst="rect">
            <a:avLst/>
          </a:prstGeom>
          <a:solidFill>
            <a:schemeClr val="accent4">
              <a:lumMod val="60000"/>
              <a:lumOff val="40000"/>
            </a:schemeClr>
          </a:solidFill>
          <a:ln>
            <a:solidFill>
              <a:schemeClr val="tx1"/>
            </a:solidFill>
          </a:ln>
        </p:spPr>
        <p:txBody>
          <a:bodyPr wrap="square" tIns="0" bIns="0" rtlCol="0">
            <a:spAutoFit/>
          </a:bodyPr>
          <a:lstStyle/>
          <a:p>
            <a:pPr algn="ctr"/>
            <a:r>
              <a:rPr lang="en-US" sz="800" b="1" dirty="0"/>
              <a:t>Commissioning</a:t>
            </a:r>
          </a:p>
          <a:p>
            <a:r>
              <a:rPr lang="en-US" sz="800" b="1" dirty="0"/>
              <a:t>Camera AI&amp;T Lead/Deputy: </a:t>
            </a:r>
            <a:r>
              <a:rPr lang="en-US" sz="800" dirty="0"/>
              <a:t>K. Reil – SLAC</a:t>
            </a:r>
          </a:p>
          <a:p>
            <a:r>
              <a:rPr lang="en-US" sz="800" b="1" dirty="0"/>
              <a:t>Eng. In Chile</a:t>
            </a:r>
            <a:r>
              <a:rPr lang="en-US" sz="800" dirty="0"/>
              <a:t>: Margaux Lopez</a:t>
            </a:r>
          </a:p>
          <a:p>
            <a:r>
              <a:rPr lang="en-US" sz="800" dirty="0"/>
              <a:t>Pierre Antilogous, Diane Hascall, Boyd Bowdish, Travis Lange</a:t>
            </a:r>
          </a:p>
          <a:p>
            <a:endParaRPr lang="en-US" sz="800" dirty="0"/>
          </a:p>
        </p:txBody>
      </p:sp>
      <p:sp>
        <p:nvSpPr>
          <p:cNvPr id="24" name="TextBox 23">
            <a:extLst>
              <a:ext uri="{FF2B5EF4-FFF2-40B4-BE49-F238E27FC236}">
                <a16:creationId xmlns:a16="http://schemas.microsoft.com/office/drawing/2014/main" id="{D0DBBDD6-A763-4E19-8FD2-69866DA2361A}"/>
              </a:ext>
            </a:extLst>
          </p:cNvPr>
          <p:cNvSpPr txBox="1"/>
          <p:nvPr/>
        </p:nvSpPr>
        <p:spPr>
          <a:xfrm>
            <a:off x="1093013" y="1771530"/>
            <a:ext cx="1987704" cy="615553"/>
          </a:xfrm>
          <a:prstGeom prst="rect">
            <a:avLst/>
          </a:prstGeom>
          <a:solidFill>
            <a:schemeClr val="accent3">
              <a:lumMod val="60000"/>
              <a:lumOff val="40000"/>
            </a:schemeClr>
          </a:solidFill>
          <a:ln>
            <a:solidFill>
              <a:schemeClr val="tx1"/>
            </a:solidFill>
          </a:ln>
        </p:spPr>
        <p:txBody>
          <a:bodyPr wrap="square" tIns="0" bIns="0" rtlCol="0">
            <a:spAutoFit/>
          </a:bodyPr>
          <a:lstStyle/>
          <a:p>
            <a:pPr algn="ctr"/>
            <a:r>
              <a:rPr lang="en-US" sz="800" b="1" dirty="0"/>
              <a:t>System Engineering and Integration</a:t>
            </a:r>
          </a:p>
          <a:p>
            <a:r>
              <a:rPr lang="en-US" sz="800" b="1" dirty="0"/>
              <a:t>System Engr. Mgr.: </a:t>
            </a:r>
            <a:r>
              <a:rPr lang="en-US" sz="800" dirty="0"/>
              <a:t>M. Nordby – SLAC</a:t>
            </a:r>
          </a:p>
          <a:p>
            <a:r>
              <a:rPr lang="en-US" sz="800" b="1" dirty="0"/>
              <a:t>Chief Mech. Engr.: </a:t>
            </a:r>
            <a:r>
              <a:rPr lang="en-US" sz="800" dirty="0"/>
              <a:t>M. Nordby – SLAC</a:t>
            </a:r>
          </a:p>
          <a:p>
            <a:r>
              <a:rPr lang="en-US" sz="800" b="1" dirty="0"/>
              <a:t>Chief Elec. Engr.: </a:t>
            </a:r>
            <a:r>
              <a:rPr lang="en-US" sz="800" dirty="0"/>
              <a:t>G. Haller – SLAC</a:t>
            </a:r>
          </a:p>
          <a:p>
            <a:r>
              <a:rPr lang="en-US" sz="800" b="1" dirty="0"/>
              <a:t>Requirement Mgr.: </a:t>
            </a:r>
            <a:r>
              <a:rPr lang="en-US" sz="800" dirty="0"/>
              <a:t>C. Mendez – SLAC</a:t>
            </a:r>
          </a:p>
        </p:txBody>
      </p:sp>
      <p:sp>
        <p:nvSpPr>
          <p:cNvPr id="25" name="Rectangle 24">
            <a:extLst>
              <a:ext uri="{FF2B5EF4-FFF2-40B4-BE49-F238E27FC236}">
                <a16:creationId xmlns:a16="http://schemas.microsoft.com/office/drawing/2014/main" id="{95BCD75C-F04C-457E-B8C1-48CBEA1E2AE0}"/>
              </a:ext>
            </a:extLst>
          </p:cNvPr>
          <p:cNvSpPr/>
          <p:nvPr/>
        </p:nvSpPr>
        <p:spPr>
          <a:xfrm>
            <a:off x="2354766" y="2826589"/>
            <a:ext cx="3886200" cy="1035602"/>
          </a:xfrm>
          <a:prstGeom prst="rect">
            <a:avLst/>
          </a:prstGeom>
          <a:noFill/>
          <a:ln w="28575" cmpd="dbl">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AFAC28A2-D111-4C89-A87C-3A51A80E6D78}"/>
              </a:ext>
            </a:extLst>
          </p:cNvPr>
          <p:cNvSpPr txBox="1"/>
          <p:nvPr/>
        </p:nvSpPr>
        <p:spPr>
          <a:xfrm>
            <a:off x="3231066" y="874931"/>
            <a:ext cx="2133600" cy="246221"/>
          </a:xfrm>
          <a:prstGeom prst="rect">
            <a:avLst/>
          </a:prstGeom>
          <a:solidFill>
            <a:schemeClr val="accent6">
              <a:lumMod val="60000"/>
              <a:lumOff val="40000"/>
            </a:schemeClr>
          </a:solidFill>
          <a:ln>
            <a:solidFill>
              <a:schemeClr val="tx1"/>
            </a:solidFill>
          </a:ln>
        </p:spPr>
        <p:txBody>
          <a:bodyPr wrap="square" tIns="0" bIns="0" rtlCol="0">
            <a:spAutoFit/>
          </a:bodyPr>
          <a:lstStyle/>
          <a:p>
            <a:r>
              <a:rPr lang="en-US" sz="800" b="1" dirty="0"/>
              <a:t>SLAC Laboratory Director: </a:t>
            </a:r>
            <a:r>
              <a:rPr lang="en-US" sz="800" dirty="0"/>
              <a:t>C. Kao – SLAC</a:t>
            </a:r>
          </a:p>
          <a:p>
            <a:r>
              <a:rPr lang="en-US" sz="800" b="1" dirty="0"/>
              <a:t>Deputy Director: </a:t>
            </a:r>
            <a:r>
              <a:rPr lang="en-US" sz="800" dirty="0"/>
              <a:t>N. Holtkamp</a:t>
            </a:r>
          </a:p>
        </p:txBody>
      </p:sp>
      <p:sp>
        <p:nvSpPr>
          <p:cNvPr id="27" name="TextBox 26">
            <a:extLst>
              <a:ext uri="{FF2B5EF4-FFF2-40B4-BE49-F238E27FC236}">
                <a16:creationId xmlns:a16="http://schemas.microsoft.com/office/drawing/2014/main" id="{B8C4D4F3-6A23-4EBE-AF32-39F3BDA19FF6}"/>
              </a:ext>
            </a:extLst>
          </p:cNvPr>
          <p:cNvSpPr txBox="1"/>
          <p:nvPr/>
        </p:nvSpPr>
        <p:spPr>
          <a:xfrm>
            <a:off x="1931900" y="786601"/>
            <a:ext cx="1143000" cy="369332"/>
          </a:xfrm>
          <a:prstGeom prst="rect">
            <a:avLst/>
          </a:prstGeom>
          <a:solidFill>
            <a:schemeClr val="accent6">
              <a:lumMod val="60000"/>
              <a:lumOff val="40000"/>
            </a:schemeClr>
          </a:solidFill>
          <a:ln>
            <a:solidFill>
              <a:schemeClr val="tx1"/>
            </a:solidFill>
          </a:ln>
        </p:spPr>
        <p:txBody>
          <a:bodyPr wrap="square" tIns="0" bIns="0" rtlCol="0">
            <a:spAutoFit/>
          </a:bodyPr>
          <a:lstStyle/>
          <a:p>
            <a:pPr algn="ctr"/>
            <a:r>
              <a:rPr lang="en-US" sz="800" b="1" dirty="0"/>
              <a:t>Project Management Assurance Group</a:t>
            </a:r>
          </a:p>
          <a:p>
            <a:r>
              <a:rPr lang="en-US" sz="800" dirty="0"/>
              <a:t>C. Strawbridge</a:t>
            </a:r>
          </a:p>
        </p:txBody>
      </p:sp>
      <p:sp>
        <p:nvSpPr>
          <p:cNvPr id="28" name="TextBox 27">
            <a:extLst>
              <a:ext uri="{FF2B5EF4-FFF2-40B4-BE49-F238E27FC236}">
                <a16:creationId xmlns:a16="http://schemas.microsoft.com/office/drawing/2014/main" id="{7118C498-0549-4805-89CF-07479DF45DDD}"/>
              </a:ext>
            </a:extLst>
          </p:cNvPr>
          <p:cNvSpPr txBox="1"/>
          <p:nvPr/>
        </p:nvSpPr>
        <p:spPr>
          <a:xfrm>
            <a:off x="228600" y="786601"/>
            <a:ext cx="762000" cy="246221"/>
          </a:xfrm>
          <a:prstGeom prst="rect">
            <a:avLst/>
          </a:prstGeom>
          <a:solidFill>
            <a:schemeClr val="accent6">
              <a:lumMod val="60000"/>
              <a:lumOff val="40000"/>
            </a:schemeClr>
          </a:solidFill>
          <a:ln>
            <a:solidFill>
              <a:schemeClr val="tx1"/>
            </a:solidFill>
          </a:ln>
        </p:spPr>
        <p:txBody>
          <a:bodyPr wrap="square" lIns="0" tIns="0" rIns="0" bIns="0" rtlCol="0">
            <a:spAutoFit/>
          </a:bodyPr>
          <a:lstStyle/>
          <a:p>
            <a:pPr algn="ctr"/>
            <a:r>
              <a:rPr lang="en-US" sz="800" b="1" dirty="0"/>
              <a:t>SLAC Management</a:t>
            </a:r>
            <a:endParaRPr lang="en-US" sz="800" dirty="0"/>
          </a:p>
        </p:txBody>
      </p:sp>
      <p:sp>
        <p:nvSpPr>
          <p:cNvPr id="29" name="TextBox 28">
            <a:extLst>
              <a:ext uri="{FF2B5EF4-FFF2-40B4-BE49-F238E27FC236}">
                <a16:creationId xmlns:a16="http://schemas.microsoft.com/office/drawing/2014/main" id="{22DB9448-58A7-4AFB-ACAA-5636A24948F7}"/>
              </a:ext>
            </a:extLst>
          </p:cNvPr>
          <p:cNvSpPr txBox="1"/>
          <p:nvPr/>
        </p:nvSpPr>
        <p:spPr>
          <a:xfrm>
            <a:off x="228600" y="1120740"/>
            <a:ext cx="762000" cy="246221"/>
          </a:xfrm>
          <a:prstGeom prst="rect">
            <a:avLst/>
          </a:prstGeom>
          <a:solidFill>
            <a:schemeClr val="accent1">
              <a:lumMod val="60000"/>
              <a:lumOff val="40000"/>
            </a:schemeClr>
          </a:solidFill>
          <a:ln>
            <a:solidFill>
              <a:schemeClr val="tx1"/>
            </a:solidFill>
          </a:ln>
        </p:spPr>
        <p:txBody>
          <a:bodyPr wrap="square" lIns="0" tIns="0" rIns="0" bIns="0" rtlCol="0">
            <a:spAutoFit/>
          </a:bodyPr>
          <a:lstStyle/>
          <a:p>
            <a:pPr algn="ctr"/>
            <a:r>
              <a:rPr lang="en-US" sz="800" b="1" dirty="0"/>
              <a:t>LSSTCAM Project Office</a:t>
            </a:r>
            <a:endParaRPr lang="en-US" sz="800" dirty="0"/>
          </a:p>
        </p:txBody>
      </p:sp>
      <p:sp>
        <p:nvSpPr>
          <p:cNvPr id="30" name="TextBox 29">
            <a:extLst>
              <a:ext uri="{FF2B5EF4-FFF2-40B4-BE49-F238E27FC236}">
                <a16:creationId xmlns:a16="http://schemas.microsoft.com/office/drawing/2014/main" id="{75CDB2D8-5145-4955-B219-A5D4077C2B54}"/>
              </a:ext>
            </a:extLst>
          </p:cNvPr>
          <p:cNvSpPr txBox="1"/>
          <p:nvPr/>
        </p:nvSpPr>
        <p:spPr>
          <a:xfrm>
            <a:off x="228600" y="1454879"/>
            <a:ext cx="762000" cy="246221"/>
          </a:xfrm>
          <a:prstGeom prst="rect">
            <a:avLst/>
          </a:prstGeom>
          <a:solidFill>
            <a:schemeClr val="accent3">
              <a:lumMod val="60000"/>
              <a:lumOff val="40000"/>
            </a:schemeClr>
          </a:solidFill>
          <a:ln>
            <a:solidFill>
              <a:schemeClr val="tx1"/>
            </a:solidFill>
          </a:ln>
        </p:spPr>
        <p:txBody>
          <a:bodyPr wrap="square" lIns="0" tIns="0" rIns="0" bIns="0" rtlCol="0">
            <a:spAutoFit/>
          </a:bodyPr>
          <a:lstStyle/>
          <a:p>
            <a:pPr algn="ctr"/>
            <a:r>
              <a:rPr lang="en-US" sz="800" b="1" dirty="0"/>
              <a:t>LSSTCAM</a:t>
            </a:r>
          </a:p>
          <a:p>
            <a:pPr algn="ctr"/>
            <a:r>
              <a:rPr lang="en-US" sz="800" b="1" dirty="0"/>
              <a:t>Project Support</a:t>
            </a:r>
            <a:endParaRPr lang="en-US" sz="800" dirty="0"/>
          </a:p>
        </p:txBody>
      </p:sp>
      <p:sp>
        <p:nvSpPr>
          <p:cNvPr id="31" name="TextBox 30">
            <a:extLst>
              <a:ext uri="{FF2B5EF4-FFF2-40B4-BE49-F238E27FC236}">
                <a16:creationId xmlns:a16="http://schemas.microsoft.com/office/drawing/2014/main" id="{A0F3E998-342F-420B-BAAD-CB7BDAFD1A8A}"/>
              </a:ext>
            </a:extLst>
          </p:cNvPr>
          <p:cNvSpPr txBox="1"/>
          <p:nvPr/>
        </p:nvSpPr>
        <p:spPr>
          <a:xfrm>
            <a:off x="228600" y="1795105"/>
            <a:ext cx="762000" cy="246221"/>
          </a:xfrm>
          <a:prstGeom prst="rect">
            <a:avLst/>
          </a:prstGeom>
          <a:solidFill>
            <a:schemeClr val="accent4">
              <a:lumMod val="60000"/>
              <a:lumOff val="40000"/>
            </a:schemeClr>
          </a:solidFill>
          <a:ln>
            <a:solidFill>
              <a:schemeClr val="tx1"/>
            </a:solidFill>
          </a:ln>
        </p:spPr>
        <p:txBody>
          <a:bodyPr wrap="square" lIns="0" tIns="0" rIns="0" bIns="0" rtlCol="0">
            <a:spAutoFit/>
          </a:bodyPr>
          <a:lstStyle/>
          <a:p>
            <a:pPr algn="ctr"/>
            <a:r>
              <a:rPr lang="en-US" sz="800" b="1" dirty="0"/>
              <a:t>LSSTCAM</a:t>
            </a:r>
          </a:p>
          <a:p>
            <a:pPr algn="ctr"/>
            <a:r>
              <a:rPr lang="en-US" sz="800" b="1" dirty="0"/>
              <a:t>Sub-systems</a:t>
            </a:r>
            <a:endParaRPr lang="en-US" sz="800" dirty="0"/>
          </a:p>
        </p:txBody>
      </p:sp>
      <p:cxnSp>
        <p:nvCxnSpPr>
          <p:cNvPr id="35" name="Straight Connector 34">
            <a:extLst>
              <a:ext uri="{FF2B5EF4-FFF2-40B4-BE49-F238E27FC236}">
                <a16:creationId xmlns:a16="http://schemas.microsoft.com/office/drawing/2014/main" id="{3EB7ED83-3A44-4B90-B2DD-6110404172CA}"/>
              </a:ext>
            </a:extLst>
          </p:cNvPr>
          <p:cNvCxnSpPr>
            <a:stCxn id="26" idx="2"/>
            <a:endCxn id="6" idx="0"/>
          </p:cNvCxnSpPr>
          <p:nvPr/>
        </p:nvCxnSpPr>
        <p:spPr>
          <a:xfrm>
            <a:off x="4297866" y="1121152"/>
            <a:ext cx="0" cy="206008"/>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76F1AEEB-355C-4D11-9293-95E0D20BEC5A}"/>
              </a:ext>
            </a:extLst>
          </p:cNvPr>
          <p:cNvCxnSpPr>
            <a:cxnSpLocks/>
            <a:stCxn id="6" idx="2"/>
            <a:endCxn id="5" idx="0"/>
          </p:cNvCxnSpPr>
          <p:nvPr/>
        </p:nvCxnSpPr>
        <p:spPr>
          <a:xfrm>
            <a:off x="4297866" y="1573381"/>
            <a:ext cx="0" cy="259705"/>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3078453C-413A-4999-B00F-3088B92B00E4}"/>
              </a:ext>
            </a:extLst>
          </p:cNvPr>
          <p:cNvCxnSpPr>
            <a:cxnSpLocks/>
            <a:stCxn id="24" idx="3"/>
            <a:endCxn id="5" idx="1"/>
          </p:cNvCxnSpPr>
          <p:nvPr/>
        </p:nvCxnSpPr>
        <p:spPr>
          <a:xfrm>
            <a:off x="3080717" y="2079307"/>
            <a:ext cx="119683" cy="1"/>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9" name="Connector: Elbow 48">
            <a:extLst>
              <a:ext uri="{FF2B5EF4-FFF2-40B4-BE49-F238E27FC236}">
                <a16:creationId xmlns:a16="http://schemas.microsoft.com/office/drawing/2014/main" id="{A5BC0D14-D993-40B9-9770-9DEA77FD36D0}"/>
              </a:ext>
            </a:extLst>
          </p:cNvPr>
          <p:cNvCxnSpPr>
            <a:cxnSpLocks/>
            <a:stCxn id="5" idx="3"/>
            <a:endCxn id="7" idx="1"/>
          </p:cNvCxnSpPr>
          <p:nvPr/>
        </p:nvCxnSpPr>
        <p:spPr>
          <a:xfrm flipV="1">
            <a:off x="5395332" y="1833633"/>
            <a:ext cx="243468" cy="245675"/>
          </a:xfrm>
          <a:prstGeom prst="bentConnector3">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1" name="Connector: Elbow 50">
            <a:extLst>
              <a:ext uri="{FF2B5EF4-FFF2-40B4-BE49-F238E27FC236}">
                <a16:creationId xmlns:a16="http://schemas.microsoft.com/office/drawing/2014/main" id="{E718E2A2-806D-44A3-BC80-E190D54966BE}"/>
              </a:ext>
            </a:extLst>
          </p:cNvPr>
          <p:cNvCxnSpPr>
            <a:cxnSpLocks/>
            <a:stCxn id="5" idx="3"/>
            <a:endCxn id="8" idx="1"/>
          </p:cNvCxnSpPr>
          <p:nvPr/>
        </p:nvCxnSpPr>
        <p:spPr>
          <a:xfrm>
            <a:off x="5395332" y="2079308"/>
            <a:ext cx="243468" cy="237603"/>
          </a:xfrm>
          <a:prstGeom prst="bentConnector3">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152C4250-000D-4AA3-BAC1-19A813B911C1}"/>
              </a:ext>
            </a:extLst>
          </p:cNvPr>
          <p:cNvCxnSpPr>
            <a:cxnSpLocks/>
            <a:stCxn id="5" idx="2"/>
            <a:endCxn id="25" idx="0"/>
          </p:cNvCxnSpPr>
          <p:nvPr/>
        </p:nvCxnSpPr>
        <p:spPr>
          <a:xfrm>
            <a:off x="4297866" y="2325529"/>
            <a:ext cx="0" cy="501060"/>
          </a:xfrm>
          <a:prstGeom prst="line">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EDC425C1-EE97-42E8-8914-C2138ED83A9A}"/>
              </a:ext>
            </a:extLst>
          </p:cNvPr>
          <p:cNvSpPr txBox="1"/>
          <p:nvPr/>
        </p:nvSpPr>
        <p:spPr>
          <a:xfrm>
            <a:off x="5854452" y="900379"/>
            <a:ext cx="2984748" cy="646331"/>
          </a:xfrm>
          <a:prstGeom prst="rect">
            <a:avLst/>
          </a:prstGeom>
          <a:noFill/>
        </p:spPr>
        <p:txBody>
          <a:bodyPr wrap="square" rtlCol="0">
            <a:spAutoFit/>
          </a:bodyPr>
          <a:lstStyle/>
          <a:p>
            <a:r>
              <a:rPr lang="en-US" dirty="0"/>
              <a:t>LSSTCAM Commissioning Organization (FY21)</a:t>
            </a:r>
          </a:p>
        </p:txBody>
      </p:sp>
      <p:sp>
        <p:nvSpPr>
          <p:cNvPr id="40" name="Rectangle 39">
            <a:extLst>
              <a:ext uri="{FF2B5EF4-FFF2-40B4-BE49-F238E27FC236}">
                <a16:creationId xmlns:a16="http://schemas.microsoft.com/office/drawing/2014/main" id="{CC855AA0-A1BC-4C2A-A088-C7FC7D9790B3}"/>
              </a:ext>
            </a:extLst>
          </p:cNvPr>
          <p:cNvSpPr/>
          <p:nvPr/>
        </p:nvSpPr>
        <p:spPr>
          <a:xfrm>
            <a:off x="280592" y="3012607"/>
            <a:ext cx="1981200" cy="646331"/>
          </a:xfrm>
          <a:prstGeom prst="rect">
            <a:avLst/>
          </a:prstGeom>
        </p:spPr>
        <p:txBody>
          <a:bodyPr wrap="square">
            <a:spAutoFit/>
          </a:bodyPr>
          <a:lstStyle/>
          <a:p>
            <a:r>
              <a:rPr lang="en-US" sz="1200" u="sng" dirty="0">
                <a:solidFill>
                  <a:srgbClr val="FF0000"/>
                </a:solidFill>
              </a:rPr>
              <a:t>Roles in MIE subsystems get merged into the single commissioning sub-system</a:t>
            </a:r>
          </a:p>
        </p:txBody>
      </p:sp>
      <p:sp>
        <p:nvSpPr>
          <p:cNvPr id="42" name="Rectangle 41">
            <a:extLst>
              <a:ext uri="{FF2B5EF4-FFF2-40B4-BE49-F238E27FC236}">
                <a16:creationId xmlns:a16="http://schemas.microsoft.com/office/drawing/2014/main" id="{BFA55C40-6FD9-433F-BE39-3F88684A81F2}"/>
              </a:ext>
            </a:extLst>
          </p:cNvPr>
          <p:cNvSpPr/>
          <p:nvPr/>
        </p:nvSpPr>
        <p:spPr>
          <a:xfrm>
            <a:off x="7776754" y="1701100"/>
            <a:ext cx="906794" cy="1032510"/>
          </a:xfrm>
          <a:prstGeom prst="rect">
            <a:avLst/>
          </a:prstGeom>
          <a:solidFill>
            <a:schemeClr val="bg1"/>
          </a:solidFill>
          <a:ln w="381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None/>
              <a:defRPr sz="1400" b="0" i="0" u="none" strike="noStrike" cap="none">
                <a:solidFill>
                  <a:schemeClr val="lt1"/>
                </a:solidFill>
                <a:latin typeface="+mn-lt"/>
                <a:ea typeface="+mn-ea"/>
                <a:cs typeface="+mn-cs"/>
                <a:sym typeface="Arial"/>
              </a:defRPr>
            </a:lvl9pPr>
          </a:lstStyle>
          <a:p>
            <a:pPr algn="ctr"/>
            <a:r>
              <a:rPr lang="en-US" sz="1000" u="sng" dirty="0">
                <a:solidFill>
                  <a:schemeClr val="tx1"/>
                </a:solidFill>
              </a:rPr>
              <a:t>LSST System Engineering and Commissioning</a:t>
            </a:r>
          </a:p>
          <a:p>
            <a:pPr algn="ctr"/>
            <a:r>
              <a:rPr lang="en-US" sz="1000" dirty="0">
                <a:solidFill>
                  <a:schemeClr val="tx1"/>
                </a:solidFill>
              </a:rPr>
              <a:t>SE manager</a:t>
            </a:r>
          </a:p>
          <a:p>
            <a:pPr algn="ctr"/>
            <a:r>
              <a:rPr lang="en-US" sz="1000" dirty="0">
                <a:solidFill>
                  <a:schemeClr val="tx1"/>
                </a:solidFill>
              </a:rPr>
              <a:t>System Scientist</a:t>
            </a:r>
          </a:p>
        </p:txBody>
      </p:sp>
      <p:cxnSp>
        <p:nvCxnSpPr>
          <p:cNvPr id="43" name="Connector: Elbow 42">
            <a:extLst>
              <a:ext uri="{FF2B5EF4-FFF2-40B4-BE49-F238E27FC236}">
                <a16:creationId xmlns:a16="http://schemas.microsoft.com/office/drawing/2014/main" id="{EC0BB2C7-8A9D-4A87-B228-982508EE9B4D}"/>
              </a:ext>
            </a:extLst>
          </p:cNvPr>
          <p:cNvCxnSpPr>
            <a:cxnSpLocks/>
            <a:stCxn id="22" idx="3"/>
            <a:endCxn id="42" idx="2"/>
          </p:cNvCxnSpPr>
          <p:nvPr/>
        </p:nvCxnSpPr>
        <p:spPr>
          <a:xfrm flipV="1">
            <a:off x="5709486" y="2733610"/>
            <a:ext cx="2520665" cy="553366"/>
          </a:xfrm>
          <a:prstGeom prst="bentConnector2">
            <a:avLst/>
          </a:prstGeom>
          <a:ln w="9525" cap="rnd">
            <a:solidFill>
              <a:schemeClr val="tx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1512132"/>
      </p:ext>
    </p:extLst>
  </p:cSld>
  <p:clrMapOvr>
    <a:masterClrMapping/>
  </p:clrMapOvr>
</p:sld>
</file>

<file path=ppt/theme/theme1.xml><?xml version="1.0" encoding="utf-8"?>
<a:theme xmlns:a="http://schemas.openxmlformats.org/drawingml/2006/main" name="Legacy 169 JSR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75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cap="rnd">
          <a:solidFill>
            <a:schemeClr val="accent2">
              <a:lumMod val="75000"/>
            </a:schemeClr>
          </a:solidFill>
          <a:prstDash val="solid"/>
          <a:headEnd type="none"/>
          <a:tailEnd type="triangl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Document-25506 (5)</Template>
  <TotalTime>1053</TotalTime>
  <Words>3606</Words>
  <Application>Microsoft Office PowerPoint</Application>
  <PresentationFormat>On-screen Show (16:9)</PresentationFormat>
  <Paragraphs>687</Paragraphs>
  <Slides>34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Lucida Grande</vt:lpstr>
      <vt:lpstr>Microsoft Sans Serif</vt:lpstr>
      <vt:lpstr>Times New Roman</vt:lpstr>
      <vt:lpstr>Legacy 169 JSR2017</vt:lpstr>
      <vt:lpstr>LSST DOE Commissioning Project Overview  Vincent Riot LSST Camera Project Manager  NSF/DOE Joint Status Review August 27, 2019</vt:lpstr>
      <vt:lpstr>Outline</vt:lpstr>
      <vt:lpstr>Introduction and Scope</vt:lpstr>
      <vt:lpstr>Commissioning WBS and DOE contribution</vt:lpstr>
      <vt:lpstr>DOE ComCam and Pathfinder Scope Overview</vt:lpstr>
      <vt:lpstr>Refrigeration Pathfinder</vt:lpstr>
      <vt:lpstr>Quad Box Assembly: Commissioning scope is to add hardware necessary to run non-Dewar Related items</vt:lpstr>
      <vt:lpstr>Camera (DOE) Team Shared with MIE</vt:lpstr>
      <vt:lpstr>Camera (DOE) Team transition from MIE effort</vt:lpstr>
      <vt:lpstr>Technical Status</vt:lpstr>
      <vt:lpstr>Camera summit servicing area</vt:lpstr>
      <vt:lpstr>Shipping and receiving readiness status</vt:lpstr>
      <vt:lpstr>ComCam Support Status</vt:lpstr>
      <vt:lpstr>Refrigeration Pathfinder status</vt:lpstr>
      <vt:lpstr>Risk and Hazard management</vt:lpstr>
      <vt:lpstr>Risk Management Process</vt:lpstr>
      <vt:lpstr>DOE Commissioning top 10 risks</vt:lpstr>
      <vt:lpstr>DOE Commissioning Safety</vt:lpstr>
      <vt:lpstr>Cost and Schedule Status</vt:lpstr>
      <vt:lpstr>DOE Commissioning Cost and Schedule performance (May19)</vt:lpstr>
      <vt:lpstr>DOE Commissioning Trend Data shows the issue related to schedule delays and pathfinder heat exchanger manufacturing</vt:lpstr>
      <vt:lpstr>DOE Commissioning key cost variance drivers</vt:lpstr>
      <vt:lpstr>DOE commissioning has actively conducted EACs</vt:lpstr>
      <vt:lpstr>DOE Commissioning EAC key drivers</vt:lpstr>
      <vt:lpstr>Contingency analysis</vt:lpstr>
      <vt:lpstr>Changes since FY18 review</vt:lpstr>
      <vt:lpstr>Changes since FY18 review</vt:lpstr>
      <vt:lpstr>Commissioning Funding Needs and Budget</vt:lpstr>
      <vt:lpstr>Upcoming Milestones and Summary</vt:lpstr>
      <vt:lpstr>Milestone Chart – Level 2 (May 19 data)</vt:lpstr>
      <vt:lpstr>Summary</vt:lpstr>
      <vt:lpstr>Backup</vt:lpstr>
      <vt:lpstr>DOE Commissioning Summary Schedule for May</vt:lpstr>
      <vt:lpstr>DOE Commissioning Summary Schedule for June implementing a 2.5 months delay in support of T&amp;S 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Name of Presenter Title of Presenter &amp; Affiliation  NSF/DOE Joint Status Review Date in long format</dc:title>
  <dc:creator>Ranpal Gill</dc:creator>
  <cp:lastModifiedBy>Riot, Vincent J.</cp:lastModifiedBy>
  <cp:revision>45</cp:revision>
  <dcterms:created xsi:type="dcterms:W3CDTF">2018-04-26T20:33:17Z</dcterms:created>
  <dcterms:modified xsi:type="dcterms:W3CDTF">2019-07-22T19:01:05Z</dcterms:modified>
</cp:coreProperties>
</file>