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  <p:sldMasterId id="2147483662" r:id="rId2"/>
  </p:sldMasterIdLst>
  <p:notesMasterIdLst>
    <p:notesMasterId r:id="rId20"/>
  </p:notesMasterIdLst>
  <p:sldIdLst>
    <p:sldId id="256" r:id="rId3"/>
    <p:sldId id="259" r:id="rId4"/>
    <p:sldId id="260" r:id="rId5"/>
    <p:sldId id="261" r:id="rId6"/>
    <p:sldId id="282" r:id="rId7"/>
    <p:sldId id="268" r:id="rId8"/>
    <p:sldId id="262" r:id="rId9"/>
    <p:sldId id="263" r:id="rId10"/>
    <p:sldId id="292" r:id="rId11"/>
    <p:sldId id="266" r:id="rId12"/>
    <p:sldId id="273" r:id="rId13"/>
    <p:sldId id="274" r:id="rId14"/>
    <p:sldId id="269" r:id="rId15"/>
    <p:sldId id="277" r:id="rId16"/>
    <p:sldId id="275" r:id="rId17"/>
    <p:sldId id="294" r:id="rId18"/>
    <p:sldId id="284" r:id="rId1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EAF1"/>
    <a:srgbClr val="F9CFAE"/>
    <a:srgbClr val="FFF0C1"/>
    <a:srgbClr val="DDDA2A"/>
    <a:srgbClr val="FBF044"/>
    <a:srgbClr val="DEFF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8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wmf"/><Relationship Id="rId5" Type="http://schemas.openxmlformats.org/officeDocument/2006/relationships/image" Target="../media/image11.wmf"/><Relationship Id="rId1" Type="http://schemas.openxmlformats.org/officeDocument/2006/relationships/image" Target="../media/image7.wmf"/><Relationship Id="rId2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310991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992766"/>
            <a:ext cx="8520600" cy="2736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4202966"/>
            <a:ext cx="8520600" cy="1734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Title Layou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Shape 59" descr="Tele11-2012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Shape 60"/>
          <p:cNvSpPr txBox="1">
            <a:spLocks noGrp="1"/>
          </p:cNvSpPr>
          <p:nvPr>
            <p:ph type="ctrTitle"/>
          </p:nvPr>
        </p:nvSpPr>
        <p:spPr>
          <a:xfrm>
            <a:off x="685800" y="1181769"/>
            <a:ext cx="7772400" cy="311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1" name="Shape 61" descr="LogoW-ShadowTransBack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10413" y="0"/>
            <a:ext cx="1984500" cy="1117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 txBox="1"/>
          <p:nvPr/>
        </p:nvSpPr>
        <p:spPr>
          <a:xfrm>
            <a:off x="457200" y="6503812"/>
            <a:ext cx="8229600" cy="245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LSST Commissioning Plan</a:t>
            </a:r>
            <a:r>
              <a:rPr lang="en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Review •</a:t>
            </a:r>
            <a:r>
              <a:rPr lang="en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January </a:t>
            </a:r>
            <a:r>
              <a:rPr lang="en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201</a:t>
            </a:r>
            <a:r>
              <a:rPr lang="en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Layou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309175" y="142875"/>
            <a:ext cx="6872100" cy="55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457199" y="1014412"/>
            <a:ext cx="8229600" cy="531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1F497D"/>
              </a:buClr>
              <a:buSzPct val="100000"/>
              <a:buFont typeface="Arial"/>
              <a:defRPr sz="240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rgbClr val="1F497D"/>
              </a:buClr>
              <a:buSzPct val="100000"/>
              <a:buFont typeface="Arial"/>
              <a:defRPr sz="240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rgbClr val="1F497D"/>
              </a:buClr>
              <a:buSzPct val="100000"/>
              <a:buFont typeface="Arial"/>
              <a:defRPr sz="240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rgbClr val="1F497D"/>
              </a:buClr>
              <a:buSzPct val="100000"/>
              <a:buFont typeface="Arial"/>
              <a:defRPr sz="200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rgbClr val="1F497D"/>
              </a:buClr>
              <a:buSzPct val="100000"/>
              <a:buFont typeface="Arial"/>
              <a:defRPr sz="200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rgbClr val="1F497D"/>
              </a:buClr>
              <a:buSzPct val="100000"/>
              <a:buFont typeface="Arial"/>
              <a:defRPr sz="200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rgbClr val="1F497D"/>
              </a:buClr>
              <a:buSzPct val="100000"/>
              <a:buFont typeface="Arial"/>
              <a:defRPr sz="200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rgbClr val="1F497D"/>
              </a:buClr>
              <a:buSzPct val="100000"/>
              <a:buFont typeface="Arial"/>
              <a:defRPr sz="200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rgbClr val="1F497D"/>
              </a:buClr>
              <a:buSzPct val="100000"/>
              <a:buFont typeface="Arial"/>
              <a:defRPr sz="200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On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73916"/>
            <a:ext cx="7331357" cy="55721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381000" y="990600"/>
            <a:ext cx="8382000" cy="5334000"/>
          </a:xfrm>
          <a:prstGeom prst="rect">
            <a:avLst/>
          </a:prstGeom>
        </p:spPr>
        <p:txBody>
          <a:bodyPr vert="horz"/>
          <a:lstStyle>
            <a:lvl1pPr>
              <a:buFont typeface="Arial" pitchFamily="34" charset="0"/>
              <a:buChar char="•"/>
              <a:defRPr/>
            </a:lvl1pPr>
            <a:lvl2pPr>
              <a:defRPr sz="2000"/>
            </a:lvl2pPr>
            <a:lvl4pPr>
              <a:buFont typeface="Calibri" pitchFamily="34" charset="0"/>
              <a:buChar char="⁻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538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90513" y="6423025"/>
            <a:ext cx="1447800" cy="20637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3F74C9E-8ED7-EF4F-824B-73778198EF06}" type="datetime1">
              <a:rPr lang="en-US"/>
              <a:pPr>
                <a:defRPr/>
              </a:pPr>
              <a:t>1/17/17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81200" y="6362700"/>
            <a:ext cx="4876800" cy="360363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pt-BR"/>
              <a:t>Bo Xin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7638"/>
            <a:ext cx="1676400" cy="3603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F50CB-24F6-7947-89CB-2421DFF256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098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66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5640766"/>
            <a:ext cx="5998800" cy="806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theme" Target="../theme/theme2.xml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Shape 51"/>
          <p:cNvCxnSpPr/>
          <p:nvPr/>
        </p:nvCxnSpPr>
        <p:spPr>
          <a:xfrm rot="10800000">
            <a:off x="66588" y="808125"/>
            <a:ext cx="9028200" cy="15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dist="20000" dir="5400000" rotWithShape="0">
              <a:srgbClr val="808080">
                <a:alpha val="37650"/>
              </a:srgbClr>
            </a:outerShdw>
          </a:effectLst>
        </p:spPr>
      </p:cxnSp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295124" y="142875"/>
            <a:ext cx="7034100" cy="55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rtl="0">
              <a:spcBef>
                <a:spcPts val="0"/>
              </a:spcBef>
              <a:spcAft>
                <a:spcPts val="0"/>
              </a:spcAft>
              <a:buSzPct val="100000"/>
              <a:buNone/>
              <a:defRPr sz="2400" b="1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rtl="0">
              <a:spcBef>
                <a:spcPts val="0"/>
              </a:spcBef>
              <a:spcAft>
                <a:spcPts val="0"/>
              </a:spcAft>
              <a:buSzPct val="100000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rtl="0">
              <a:spcBef>
                <a:spcPts val="0"/>
              </a:spcBef>
              <a:spcAft>
                <a:spcPts val="0"/>
              </a:spcAft>
              <a:buSzPct val="100000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rtl="0">
              <a:spcBef>
                <a:spcPts val="0"/>
              </a:spcBef>
              <a:spcAft>
                <a:spcPts val="0"/>
              </a:spcAft>
              <a:buSzPct val="100000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rtl="0">
              <a:spcBef>
                <a:spcPts val="0"/>
              </a:spcBef>
              <a:spcAft>
                <a:spcPts val="0"/>
              </a:spcAft>
              <a:buSzPct val="100000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rtl="0">
              <a:spcBef>
                <a:spcPts val="0"/>
              </a:spcBef>
              <a:spcAft>
                <a:spcPts val="0"/>
              </a:spcAft>
              <a:buSzPct val="100000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rtl="0">
              <a:spcBef>
                <a:spcPts val="0"/>
              </a:spcBef>
              <a:spcAft>
                <a:spcPts val="0"/>
              </a:spcAft>
              <a:buSzPct val="100000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rtl="0">
              <a:spcBef>
                <a:spcPts val="0"/>
              </a:spcBef>
              <a:spcAft>
                <a:spcPts val="0"/>
              </a:spcAft>
              <a:buSzPct val="100000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rtl="0">
              <a:spcBef>
                <a:spcPts val="0"/>
              </a:spcBef>
              <a:spcAft>
                <a:spcPts val="0"/>
              </a:spcAft>
              <a:buSzPct val="100000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457199" y="1014412"/>
            <a:ext cx="8229600" cy="531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1F497D"/>
              </a:buClr>
              <a:buSzPct val="100000"/>
              <a:buFont typeface="Arial"/>
              <a:buChar char="●"/>
              <a:defRPr sz="240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rgbClr val="1F497D"/>
              </a:buClr>
              <a:buSzPct val="100000"/>
              <a:buFont typeface="Arial"/>
              <a:buChar char="○"/>
              <a:defRPr sz="240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rgbClr val="1F497D"/>
              </a:buClr>
              <a:buSzPct val="100000"/>
              <a:buFont typeface="Arial"/>
              <a:buChar char="■"/>
              <a:defRPr sz="240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rgbClr val="1F497D"/>
              </a:buClr>
              <a:buSzPct val="100000"/>
              <a:buFont typeface="Arial"/>
              <a:buChar char="●"/>
              <a:defRPr sz="200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rgbClr val="1F497D"/>
              </a:buClr>
              <a:buSzPct val="100000"/>
              <a:buFont typeface="Arial"/>
              <a:buChar char="○"/>
              <a:defRPr sz="200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rgbClr val="1F497D"/>
              </a:buClr>
              <a:buSzPct val="100000"/>
              <a:buFont typeface="Arial"/>
              <a:buChar char="■"/>
              <a:defRPr sz="200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rgbClr val="1F497D"/>
              </a:buClr>
              <a:buSzPct val="100000"/>
              <a:buFont typeface="Arial"/>
              <a:buChar char="●"/>
              <a:defRPr sz="200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rgbClr val="1F497D"/>
              </a:buClr>
              <a:buSzPct val="100000"/>
              <a:buFont typeface="Arial"/>
              <a:buChar char="○"/>
              <a:defRPr sz="200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rgbClr val="1F497D"/>
              </a:buClr>
              <a:buSzPct val="100000"/>
              <a:buFont typeface="Arial"/>
              <a:buChar char="■"/>
              <a:defRPr sz="200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54" name="Shape 54"/>
          <p:cNvCxnSpPr/>
          <p:nvPr/>
        </p:nvCxnSpPr>
        <p:spPr>
          <a:xfrm rot="10800000">
            <a:off x="66588" y="6497725"/>
            <a:ext cx="9028200" cy="15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dist="20000" dir="5400000" rotWithShape="0">
              <a:srgbClr val="808080">
                <a:alpha val="37650"/>
              </a:srgbClr>
            </a:outerShdw>
          </a:effectLst>
        </p:spPr>
      </p:cxnSp>
      <p:sp>
        <p:nvSpPr>
          <p:cNvPr id="55" name="Shape 55"/>
          <p:cNvSpPr txBox="1"/>
          <p:nvPr/>
        </p:nvSpPr>
        <p:spPr>
          <a:xfrm>
            <a:off x="8424863" y="6521450"/>
            <a:ext cx="566700" cy="27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" name="Shape 56" descr="LogoW-ShadowTransBack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10413" y="0"/>
            <a:ext cx="1984500" cy="11175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 txBox="1"/>
          <p:nvPr/>
        </p:nvSpPr>
        <p:spPr>
          <a:xfrm>
            <a:off x="457200" y="6521450"/>
            <a:ext cx="8229600" cy="24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0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LSST Commissioning Plan Review • January 2017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100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3" r:id="rId3"/>
    <p:sldLayoutId id="214748366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1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11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8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9.e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png"/><Relationship Id="rId5" Type="http://schemas.openxmlformats.org/officeDocument/2006/relationships/image" Target="../media/image17.em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ctrTitle"/>
          </p:nvPr>
        </p:nvSpPr>
        <p:spPr>
          <a:xfrm>
            <a:off x="685800" y="1181769"/>
            <a:ext cx="7772400" cy="3113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sz="3000" dirty="0" smtClean="0"/>
              <a:t>Simulations </a:t>
            </a:r>
            <a:r>
              <a:rPr lang="en-US" sz="3000" dirty="0"/>
              <a:t>as a Tool for </a:t>
            </a:r>
            <a:r>
              <a:rPr lang="en-US" sz="3000" dirty="0" smtClean="0"/>
              <a:t>Commissioning </a:t>
            </a:r>
            <a:br>
              <a:rPr lang="en-US" sz="3000" dirty="0" smtClean="0"/>
            </a:br>
            <a:r>
              <a:rPr lang="en-US" sz="3000" dirty="0" smtClean="0"/>
              <a:t>A </a:t>
            </a:r>
            <a:r>
              <a:rPr lang="en-US" sz="3000" dirty="0"/>
              <a:t>Case Study with </a:t>
            </a:r>
            <a:r>
              <a:rPr lang="en-US" sz="3000" dirty="0" err="1"/>
              <a:t>ComCam</a:t>
            </a:r>
            <a:r>
              <a:rPr lang="en" sz="24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" sz="24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i="0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Bo Xin</a:t>
            </a:r>
            <a:r>
              <a:rPr lang="en" sz="24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" sz="24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Systems Analysis Scientist</a:t>
            </a:r>
            <a:r>
              <a:rPr lang="en" sz="24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" sz="24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4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" sz="24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2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LSST </a:t>
            </a:r>
            <a:r>
              <a:rPr lang="en" sz="2200" dirty="0"/>
              <a:t>Commissioning Plan </a:t>
            </a:r>
            <a:r>
              <a:rPr lang="en" sz="22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Review</a:t>
            </a:r>
            <a:br>
              <a:rPr lang="en" sz="22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200" dirty="0"/>
              <a:t>January 24-26,</a:t>
            </a:r>
            <a:r>
              <a:rPr lang="en" sz="22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201</a:t>
            </a:r>
            <a:r>
              <a:rPr lang="en" sz="2200" dirty="0"/>
              <a:t>7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PhoSim</a:t>
            </a:r>
            <a:r>
              <a:rPr lang="en-US" dirty="0" smtClean="0"/>
              <a:t> Implementation of </a:t>
            </a:r>
            <a:r>
              <a:rPr lang="en-US" dirty="0" err="1" smtClean="0"/>
              <a:t>ComCam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8693" y="4138819"/>
            <a:ext cx="3897760" cy="23627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609" y="4137525"/>
            <a:ext cx="3846937" cy="23640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8693" y="878958"/>
            <a:ext cx="3897760" cy="32458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t="1840" b="1840"/>
          <a:stretch/>
        </p:blipFill>
        <p:spPr>
          <a:xfrm>
            <a:off x="610928" y="878958"/>
            <a:ext cx="3852618" cy="32455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09547" y="928036"/>
            <a:ext cx="1012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LSSTCam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73711" y="926547"/>
            <a:ext cx="9427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ComCam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157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LSST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Active Optics System (AOS)</a:t>
            </a:r>
            <a:endParaRPr lang="en-US" dirty="0"/>
          </a:p>
        </p:txBody>
      </p:sp>
      <p:pic>
        <p:nvPicPr>
          <p:cNvPr id="4" name="Picture 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0" b="7494"/>
          <a:stretch>
            <a:fillRect/>
          </a:stretch>
        </p:blipFill>
        <p:spPr bwMode="auto">
          <a:xfrm>
            <a:off x="685800" y="1143000"/>
            <a:ext cx="3519488" cy="338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13213" y="4785039"/>
            <a:ext cx="3865768" cy="141479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dirty="0">
                <a:solidFill>
                  <a:schemeClr val="tx1"/>
                </a:solidFill>
              </a:rPr>
              <a:t>DOFs controlled by AOS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1400" dirty="0">
                <a:solidFill>
                  <a:schemeClr val="tx1"/>
                </a:solidFill>
              </a:rPr>
              <a:t>M2 hexapod rigid body positions (5)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1400" dirty="0">
                <a:solidFill>
                  <a:schemeClr val="tx1"/>
                </a:solidFill>
              </a:rPr>
              <a:t>Camera hexapod rigid body positions (5)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1400" dirty="0">
                <a:solidFill>
                  <a:schemeClr val="tx1"/>
                </a:solidFill>
              </a:rPr>
              <a:t>M1M3 bending modes (20)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1400" dirty="0">
                <a:solidFill>
                  <a:schemeClr val="tx1"/>
                </a:solidFill>
              </a:rPr>
              <a:t>M2 bending modes (20)</a:t>
            </a:r>
          </a:p>
        </p:txBody>
      </p:sp>
      <p:sp>
        <p:nvSpPr>
          <p:cNvPr id="6" name="Rectangle 5"/>
          <p:cNvSpPr/>
          <p:nvPr/>
        </p:nvSpPr>
        <p:spPr>
          <a:xfrm>
            <a:off x="4648200" y="924797"/>
            <a:ext cx="3961510" cy="5500943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1600" dirty="0">
                <a:solidFill>
                  <a:srgbClr val="000000"/>
                </a:solidFill>
              </a:rPr>
              <a:t>An </a:t>
            </a:r>
            <a:r>
              <a:rPr lang="en-US" sz="1600" dirty="0">
                <a:solidFill>
                  <a:schemeClr val="bg2"/>
                </a:solidFill>
              </a:rPr>
              <a:t>Incomplete </a:t>
            </a:r>
            <a:r>
              <a:rPr lang="en-US" sz="1600" dirty="0">
                <a:solidFill>
                  <a:srgbClr val="000000"/>
                </a:solidFill>
              </a:rPr>
              <a:t>list of Uncontrolled DOFs: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</a:rPr>
              <a:t>M1M3:</a:t>
            </a:r>
          </a:p>
          <a:p>
            <a:pPr marL="742950" lvl="1" indent="-285750">
              <a:buFont typeface="Arial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</a:rPr>
              <a:t>M1M3 polishing errors</a:t>
            </a:r>
          </a:p>
          <a:p>
            <a:pPr marL="742950" lvl="1" indent="-285750">
              <a:buFont typeface="Arial"/>
              <a:buChar char="•"/>
              <a:defRPr/>
            </a:pPr>
            <a:r>
              <a:rPr lang="en-US" sz="1600" dirty="0">
                <a:solidFill>
                  <a:srgbClr val="0EBC39"/>
                </a:solidFill>
              </a:rPr>
              <a:t>gravity print through </a:t>
            </a:r>
          </a:p>
          <a:p>
            <a:pPr marL="742950" lvl="1" indent="-285750">
              <a:buFont typeface="Arial"/>
              <a:buChar char="•"/>
              <a:defRPr/>
            </a:pPr>
            <a:r>
              <a:rPr lang="en-US" sz="1600" dirty="0">
                <a:solidFill>
                  <a:srgbClr val="0EBC39"/>
                </a:solidFill>
              </a:rPr>
              <a:t>thermal induced errors</a:t>
            </a:r>
          </a:p>
          <a:p>
            <a:pPr marL="742950" lvl="1" indent="-285750">
              <a:buFont typeface="Arial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M3 position relative to M1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</a:rPr>
              <a:t>M2:</a:t>
            </a:r>
          </a:p>
          <a:p>
            <a:pPr marL="742950" lvl="1" indent="-285750">
              <a:buFont typeface="Arial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</a:rPr>
              <a:t>polishing errors</a:t>
            </a:r>
          </a:p>
          <a:p>
            <a:pPr marL="742950" lvl="1" indent="-285750">
              <a:buFont typeface="Arial"/>
              <a:buChar char="•"/>
              <a:defRPr/>
            </a:pPr>
            <a:r>
              <a:rPr lang="en-US" sz="1600" dirty="0">
                <a:solidFill>
                  <a:srgbClr val="0EBC39"/>
                </a:solidFill>
              </a:rPr>
              <a:t>gravity print through </a:t>
            </a:r>
          </a:p>
          <a:p>
            <a:pPr marL="742950" lvl="1" indent="-285750">
              <a:buFont typeface="Arial"/>
              <a:buChar char="•"/>
              <a:defRPr/>
            </a:pPr>
            <a:r>
              <a:rPr lang="en-US" sz="1600" dirty="0">
                <a:solidFill>
                  <a:srgbClr val="0EBC39"/>
                </a:solidFill>
              </a:rPr>
              <a:t>thermal induced </a:t>
            </a:r>
            <a:r>
              <a:rPr lang="en-US" sz="1600" dirty="0" smtClean="0">
                <a:solidFill>
                  <a:srgbClr val="0EBC39"/>
                </a:solidFill>
              </a:rPr>
              <a:t>errors</a:t>
            </a:r>
          </a:p>
          <a:p>
            <a:pPr marL="742950" lvl="1" indent="-285750">
              <a:buFont typeface="Arial"/>
              <a:buChar char="•"/>
              <a:defRPr/>
            </a:pPr>
            <a:endParaRPr lang="en-US" sz="1600" dirty="0">
              <a:solidFill>
                <a:srgbClr val="0EBC39"/>
              </a:solidFill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</a:rPr>
              <a:t>Camera internal distortions: </a:t>
            </a:r>
            <a:r>
              <a:rPr lang="en-US" sz="1600" dirty="0" smtClean="0">
                <a:solidFill>
                  <a:srgbClr val="000000"/>
                </a:solidFill>
              </a:rPr>
              <a:t>(only for </a:t>
            </a:r>
            <a:r>
              <a:rPr lang="en-US" sz="1600" dirty="0" err="1" smtClean="0">
                <a:solidFill>
                  <a:srgbClr val="000000"/>
                </a:solidFill>
              </a:rPr>
              <a:t>LSSTCam</a:t>
            </a:r>
            <a:r>
              <a:rPr lang="en-US" sz="1600" dirty="0" smtClean="0">
                <a:solidFill>
                  <a:srgbClr val="000000"/>
                </a:solidFill>
              </a:rPr>
              <a:t>)</a:t>
            </a:r>
            <a:endParaRPr lang="en-US" sz="1600" dirty="0">
              <a:solidFill>
                <a:srgbClr val="000000"/>
              </a:solidFill>
            </a:endParaRPr>
          </a:p>
          <a:p>
            <a:pPr marL="742950" lvl="1" indent="-285750">
              <a:buFont typeface="Arial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</a:rPr>
              <a:t>rigid body motions of L1/L2/Filter/L3/FPA (gravitational &amp; thermal)</a:t>
            </a:r>
          </a:p>
          <a:p>
            <a:pPr marL="742950" lvl="1" indent="-285750">
              <a:buFont typeface="Arial"/>
              <a:buChar char="•"/>
              <a:defRPr/>
            </a:pPr>
            <a:r>
              <a:rPr lang="en-US" sz="1600" dirty="0">
                <a:solidFill>
                  <a:srgbClr val="0EBC39"/>
                </a:solidFill>
              </a:rPr>
              <a:t>surface distortions of L1/L2/L3 (gravitational &amp; thermal)</a:t>
            </a:r>
          </a:p>
          <a:p>
            <a:pPr marL="742950" lvl="1" indent="-285750">
              <a:buFont typeface="Arial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</a:rPr>
              <a:t>Lens polishing errors</a:t>
            </a:r>
          </a:p>
          <a:p>
            <a:pPr marL="742950" lvl="1" indent="-285750">
              <a:buFont typeface="Arial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</a:rPr>
              <a:t>Lens and filter Installation errors</a:t>
            </a:r>
          </a:p>
          <a:p>
            <a:pPr marL="742950" lvl="1" indent="-285750">
              <a:buFont typeface="Arial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</a:rPr>
              <a:t>Detector installation errors</a:t>
            </a:r>
          </a:p>
          <a:p>
            <a:pPr>
              <a:defRPr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7" name="TextBox 15"/>
          <p:cNvSpPr txBox="1">
            <a:spLocks noChangeArrowheads="1"/>
          </p:cNvSpPr>
          <p:nvPr/>
        </p:nvSpPr>
        <p:spPr bwMode="auto">
          <a:xfrm>
            <a:off x="6760272" y="924797"/>
            <a:ext cx="18494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dirty="0">
                <a:solidFill>
                  <a:srgbClr val="0EBC39"/>
                </a:solidFill>
              </a:rPr>
              <a:t>Green: has been implemented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1014" y="2934509"/>
            <a:ext cx="1164274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/>
              <a:t>LSSTCam</a:t>
            </a:r>
            <a:r>
              <a:rPr lang="en-US" sz="1200" dirty="0" smtClean="0"/>
              <a:t> 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or</a:t>
            </a:r>
            <a:r>
              <a:rPr lang="en-US" sz="1200" dirty="0" smtClean="0"/>
              <a:t> </a:t>
            </a:r>
          </a:p>
          <a:p>
            <a:pPr algn="ctr"/>
            <a:r>
              <a:rPr lang="en-US" sz="1200" dirty="0" err="1" smtClean="0">
                <a:solidFill>
                  <a:srgbClr val="FF0000"/>
                </a:solidFill>
              </a:rPr>
              <a:t>ComCam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138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4674"/>
            <a:ext cx="7331357" cy="557213"/>
          </a:xfrm>
        </p:spPr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Gravitational and Thermal Deformations</a:t>
            </a:r>
            <a:endParaRPr lang="en-US" dirty="0"/>
          </a:p>
        </p:txBody>
      </p:sp>
      <p:pic>
        <p:nvPicPr>
          <p:cNvPr id="4" name="5F8889BA-A30F-4FC6-B401-89439088D8FC" descr="5DF833C9-1B5C-4790-8A75-3B42561AEEA4@t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562" y="4038600"/>
            <a:ext cx="6599238" cy="249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038" y="762000"/>
            <a:ext cx="3509962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7691438" y="1600200"/>
            <a:ext cx="1327150" cy="923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/>
              <a:t>Distribution of zenith angle</a:t>
            </a: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6176963" y="1600200"/>
            <a:ext cx="8016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LSST</a:t>
            </a:r>
          </a:p>
          <a:p>
            <a:r>
              <a:rPr lang="en-US" sz="1800"/>
              <a:t>OpSim</a:t>
            </a: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16933" y="829735"/>
            <a:ext cx="5867400" cy="280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sz="1600" dirty="0" smtClean="0"/>
              <a:t>This slide uses M1M3 gravitational deformation </a:t>
            </a:r>
            <a:r>
              <a:rPr lang="en-US" sz="1600" b="1" i="1" dirty="0" smtClean="0"/>
              <a:t>as an example</a:t>
            </a:r>
            <a:r>
              <a:rPr lang="en-US" sz="1600" dirty="0" smtClean="0"/>
              <a:t>.</a:t>
            </a:r>
          </a:p>
          <a:p>
            <a:pPr>
              <a:buFont typeface="Arial" charset="0"/>
              <a:buChar char="•"/>
            </a:pPr>
            <a:endParaRPr lang="en-US" sz="1600" dirty="0" smtClean="0"/>
          </a:p>
          <a:p>
            <a:pPr>
              <a:buFont typeface="Arial" charset="0"/>
              <a:buChar char="•"/>
            </a:pPr>
            <a:r>
              <a:rPr lang="en-US" sz="1600" dirty="0" smtClean="0"/>
              <a:t>Zenith </a:t>
            </a:r>
            <a:r>
              <a:rPr lang="en-US" sz="1600" dirty="0"/>
              <a:t>angle is drawn randomly from </a:t>
            </a:r>
            <a:r>
              <a:rPr lang="en-US" sz="1600" dirty="0" err="1" smtClean="0"/>
              <a:t>OpSim</a:t>
            </a:r>
            <a:r>
              <a:rPr lang="en-US" sz="1600" dirty="0" smtClean="0"/>
              <a:t>.</a:t>
            </a:r>
          </a:p>
          <a:p>
            <a:pPr>
              <a:buFont typeface="Arial" charset="0"/>
              <a:buChar char="•"/>
            </a:pPr>
            <a:endParaRPr lang="en-US" sz="1600" dirty="0"/>
          </a:p>
          <a:p>
            <a:pPr>
              <a:buFont typeface="Arial" charset="0"/>
              <a:buChar char="•"/>
            </a:pPr>
            <a:r>
              <a:rPr lang="en-US" sz="1600" dirty="0"/>
              <a:t>For any given zenith </a:t>
            </a:r>
            <a:r>
              <a:rPr lang="en-US" sz="1600" dirty="0" smtClean="0"/>
              <a:t>an optimization is done to get the </a:t>
            </a:r>
            <a:r>
              <a:rPr lang="en-US" sz="1600" dirty="0"/>
              <a:t>optimal mirror </a:t>
            </a:r>
            <a:r>
              <a:rPr lang="en-US" sz="1600" dirty="0" smtClean="0"/>
              <a:t>surface with least forces.</a:t>
            </a:r>
            <a:endParaRPr lang="en-US" sz="1600" dirty="0"/>
          </a:p>
          <a:p>
            <a:pPr>
              <a:buFont typeface="Arial" charset="0"/>
              <a:buChar char="•"/>
            </a:pPr>
            <a:endParaRPr lang="en-US" sz="1600" dirty="0"/>
          </a:p>
          <a:p>
            <a:pPr>
              <a:buFont typeface="Arial" charset="0"/>
              <a:buChar char="•"/>
            </a:pPr>
            <a:r>
              <a:rPr lang="en-US" sz="1600" dirty="0"/>
              <a:t>As a very conservative estimate, we add 5% noise on the actuator forces for </a:t>
            </a:r>
            <a:r>
              <a:rPr lang="en-US" sz="1600" dirty="0" smtClean="0"/>
              <a:t>imperfect Look-up Table (LUT) and actuator </a:t>
            </a:r>
            <a:r>
              <a:rPr lang="en-US" sz="1600" dirty="0"/>
              <a:t>repeatability.</a:t>
            </a: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1524000" y="3668712"/>
            <a:ext cx="2120900" cy="3698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/>
              <a:t>M1M3 Print through</a:t>
            </a:r>
          </a:p>
        </p:txBody>
      </p: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228600" y="4572000"/>
            <a:ext cx="1066800" cy="92333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/>
              <a:t>Zenith angle =44</a:t>
            </a:r>
            <a:r>
              <a:rPr lang="en-US" sz="1800" baseline="30000" dirty="0"/>
              <a:t>o</a:t>
            </a:r>
            <a:endParaRPr lang="en-US" sz="1800" dirty="0"/>
          </a:p>
        </p:txBody>
      </p:sp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4600575" y="3668712"/>
            <a:ext cx="3629025" cy="3698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/>
              <a:t>M1M3 shape with 5% actuator noise</a:t>
            </a:r>
          </a:p>
        </p:txBody>
      </p:sp>
    </p:spTree>
    <p:extLst>
      <p:ext uri="{BB962C8B-B14F-4D97-AF65-F5344CB8AC3E}">
        <p14:creationId xmlns:p14="http://schemas.microsoft.com/office/powerpoint/2010/main" val="2788071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8200" y="762000"/>
            <a:ext cx="1284288" cy="376238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Aberration Generator</a:t>
            </a:r>
          </a:p>
        </p:txBody>
      </p:sp>
      <p:sp>
        <p:nvSpPr>
          <p:cNvPr id="6" name="Rectangle 5"/>
          <p:cNvSpPr/>
          <p:nvPr/>
        </p:nvSpPr>
        <p:spPr>
          <a:xfrm>
            <a:off x="1246188" y="1764188"/>
            <a:ext cx="3630612" cy="688975"/>
          </a:xfrm>
          <a:prstGeom prst="rect">
            <a:avLst/>
          </a:prstGeom>
          <a:solidFill>
            <a:srgbClr val="558ED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350" dirty="0"/>
              <a:t>DOFs controlled by AOS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1350" dirty="0"/>
              <a:t>M2, Camera hexapod rigid body positions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1350" dirty="0"/>
              <a:t>M1M3 and M2 bending modes (grid data)</a:t>
            </a:r>
          </a:p>
        </p:txBody>
      </p:sp>
      <p:sp>
        <p:nvSpPr>
          <p:cNvPr id="7" name="Rectangle 6"/>
          <p:cNvSpPr/>
          <p:nvPr/>
        </p:nvSpPr>
        <p:spPr>
          <a:xfrm>
            <a:off x="1120775" y="2590800"/>
            <a:ext cx="3679825" cy="273843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350" dirty="0"/>
              <a:t>Uncontrolled DOFs: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1350" dirty="0"/>
              <a:t>M1M3 and M2 polishing errors, gravity print through, and thermal errors (grid data)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1350" dirty="0"/>
              <a:t>M3 position relative to M1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1350" dirty="0"/>
              <a:t>Camera internal distortions: rigid body motions and surface distortions of L1/L2/Filter/L3/FPA under influence of gravity and temperature (grid data)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1350" dirty="0"/>
              <a:t>For a complete list of perturbation we plan to implement, see document-16234, or the integrated model confluence page</a:t>
            </a:r>
          </a:p>
          <a:p>
            <a:pPr algn="ctr">
              <a:defRPr/>
            </a:pP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884238" y="1703388"/>
            <a:ext cx="4221162" cy="3702050"/>
          </a:xfrm>
          <a:prstGeom prst="rect">
            <a:avLst/>
          </a:prstGeom>
          <a:noFill/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447800" y="1138238"/>
            <a:ext cx="9525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105400" y="2052638"/>
            <a:ext cx="1219200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467600" y="1062038"/>
            <a:ext cx="1219200" cy="3810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Atmosphere</a:t>
            </a:r>
          </a:p>
        </p:txBody>
      </p:sp>
      <p:sp>
        <p:nvSpPr>
          <p:cNvPr id="25608" name="TextBox 12"/>
          <p:cNvSpPr txBox="1">
            <a:spLocks noChangeArrowheads="1"/>
          </p:cNvSpPr>
          <p:nvPr/>
        </p:nvSpPr>
        <p:spPr bwMode="auto">
          <a:xfrm>
            <a:off x="6400800" y="1824038"/>
            <a:ext cx="2008188" cy="585787"/>
          </a:xfrm>
          <a:prstGeom prst="rect">
            <a:avLst/>
          </a:prstGeom>
          <a:solidFill>
            <a:srgbClr val="008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bg1"/>
                </a:solidFill>
              </a:rPr>
              <a:t>optical engine</a:t>
            </a:r>
          </a:p>
          <a:p>
            <a:r>
              <a:rPr lang="en-US" sz="1600">
                <a:solidFill>
                  <a:schemeClr val="bg1"/>
                </a:solidFill>
              </a:rPr>
              <a:t>(ZEMAX or Phosim)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8077200" y="1443038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553200" y="2509838"/>
            <a:ext cx="0" cy="531812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562600" y="3043238"/>
            <a:ext cx="1524000" cy="954087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 err="1"/>
              <a:t>Wavefront</a:t>
            </a:r>
            <a:r>
              <a:rPr lang="en-US" sz="1400" dirty="0"/>
              <a:t> images</a:t>
            </a:r>
          </a:p>
          <a:p>
            <a:pPr algn="ctr">
              <a:defRPr/>
            </a:pPr>
            <a:r>
              <a:rPr lang="en-US" sz="1400" dirty="0"/>
              <a:t>(image stamps &amp; half chip images)</a:t>
            </a:r>
          </a:p>
        </p:txBody>
      </p:sp>
      <p:sp>
        <p:nvSpPr>
          <p:cNvPr id="25612" name="TextBox 19"/>
          <p:cNvSpPr txBox="1">
            <a:spLocks noChangeArrowheads="1"/>
          </p:cNvSpPr>
          <p:nvPr/>
        </p:nvSpPr>
        <p:spPr bwMode="auto">
          <a:xfrm>
            <a:off x="7543800" y="3043238"/>
            <a:ext cx="1524000" cy="954087"/>
          </a:xfrm>
          <a:prstGeom prst="rect">
            <a:avLst/>
          </a:prstGeom>
          <a:solidFill>
            <a:srgbClr val="9BBB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/>
              <a:t>Science images (PSFs for performance evaluation)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8153400" y="2509838"/>
            <a:ext cx="0" cy="5318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391400" y="2509838"/>
            <a:ext cx="0" cy="1752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615" name="TextBox 23"/>
          <p:cNvSpPr txBox="1">
            <a:spLocks noChangeArrowheads="1"/>
          </p:cNvSpPr>
          <p:nvPr/>
        </p:nvSpPr>
        <p:spPr bwMode="auto">
          <a:xfrm>
            <a:off x="6781800" y="4262438"/>
            <a:ext cx="2209800" cy="954087"/>
          </a:xfrm>
          <a:prstGeom prst="rect">
            <a:avLst/>
          </a:prstGeom>
          <a:solidFill>
            <a:srgbClr val="9BBB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/>
              <a:t>Wavefront OPD (at any field position): for internal checks and system modeling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28600" y="5634038"/>
            <a:ext cx="1524000" cy="523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/>
              <a:t>State Estimator &amp; AOS controller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971800" y="5634038"/>
            <a:ext cx="1524000" cy="739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 err="1"/>
              <a:t>Wavefront</a:t>
            </a:r>
            <a:r>
              <a:rPr lang="en-US" sz="1400" dirty="0"/>
              <a:t> sensing algorithm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4495800" y="5786438"/>
            <a:ext cx="1524000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1752600" y="5786438"/>
            <a:ext cx="1219200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57200" y="1976438"/>
            <a:ext cx="762000" cy="4762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019800" y="3997325"/>
            <a:ext cx="0" cy="1789113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57200" y="1976438"/>
            <a:ext cx="0" cy="365760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623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6188075" cy="557213"/>
          </a:xfrm>
        </p:spPr>
        <p:txBody>
          <a:bodyPr/>
          <a:lstStyle/>
          <a:p>
            <a:r>
              <a:rPr lang="en-US" sz="3200">
                <a:latin typeface="Calibri" charset="0"/>
                <a:ea typeface="ＭＳ Ｐゴシック" charset="0"/>
                <a:cs typeface="ＭＳ Ｐゴシック" charset="0"/>
              </a:rPr>
              <a:t>AOS Simulation Architecture</a:t>
            </a:r>
          </a:p>
        </p:txBody>
      </p:sp>
      <p:sp>
        <p:nvSpPr>
          <p:cNvPr id="25624" name="TextBox 45"/>
          <p:cNvSpPr txBox="1">
            <a:spLocks noChangeArrowheads="1"/>
          </p:cNvSpPr>
          <p:nvPr/>
        </p:nvSpPr>
        <p:spPr bwMode="auto">
          <a:xfrm>
            <a:off x="2514600" y="1371600"/>
            <a:ext cx="1647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Telescope state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943600" y="968262"/>
            <a:ext cx="1219200" cy="479538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Astronomical sources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6553200" y="14478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470952" y="5890381"/>
            <a:ext cx="23405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SPIE 9150, 91500H (2014)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992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Curvature </a:t>
            </a:r>
            <a:r>
              <a:rPr lang="en-US" dirty="0" err="1" smtClean="0"/>
              <a:t>Wavefront</a:t>
            </a:r>
            <a:r>
              <a:rPr lang="en-US" dirty="0" smtClean="0"/>
              <a:t> Sensing by </a:t>
            </a:r>
            <a:r>
              <a:rPr lang="en-US" dirty="0" err="1" smtClean="0"/>
              <a:t>Pistoning</a:t>
            </a:r>
            <a:r>
              <a:rPr lang="en-US" dirty="0" smtClean="0"/>
              <a:t> </a:t>
            </a:r>
            <a:r>
              <a:rPr lang="en-US" dirty="0" err="1" smtClean="0"/>
              <a:t>ComCam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584" y="4149694"/>
            <a:ext cx="4193577" cy="2294255"/>
          </a:xfrm>
          <a:prstGeom prst="rect">
            <a:avLst/>
          </a:prstGeom>
        </p:spPr>
      </p:pic>
      <p:pic>
        <p:nvPicPr>
          <p:cNvPr id="4" name="Picture 3" descr="checkZ4C_iter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739" y="2207904"/>
            <a:ext cx="5111261" cy="42360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495" y="1158252"/>
            <a:ext cx="2879307" cy="2690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24507" y="1290337"/>
            <a:ext cx="13920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9</a:t>
            </a:r>
            <a:r>
              <a:rPr lang="en-US" b="1" dirty="0" smtClean="0">
                <a:solidFill>
                  <a:srgbClr val="0070C0"/>
                </a:solidFill>
              </a:rPr>
              <a:t> chip centers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5751" y="1388057"/>
            <a:ext cx="369561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/>
              <a:t>Simulate</a:t>
            </a:r>
            <a:r>
              <a:rPr lang="nb-NO" dirty="0" smtClean="0"/>
              <a:t> </a:t>
            </a:r>
            <a:r>
              <a:rPr lang="nb-NO" dirty="0" err="1" smtClean="0"/>
              <a:t>one</a:t>
            </a:r>
            <a:r>
              <a:rPr lang="nb-NO" dirty="0" smtClean="0"/>
              <a:t> star at </a:t>
            </a:r>
            <a:r>
              <a:rPr lang="nb-NO" dirty="0" err="1" smtClean="0"/>
              <a:t>each</a:t>
            </a:r>
            <a:r>
              <a:rPr lang="nb-NO" dirty="0" smtClean="0"/>
              <a:t> CCD-chip </a:t>
            </a:r>
            <a:r>
              <a:rPr lang="nb-NO" dirty="0" err="1" smtClean="0"/>
              <a:t>center</a:t>
            </a:r>
            <a:r>
              <a:rPr lang="nb-NO" dirty="0" smtClean="0"/>
              <a:t>.</a:t>
            </a:r>
          </a:p>
          <a:p>
            <a:endParaRPr lang="nb-NO" dirty="0"/>
          </a:p>
          <a:p>
            <a:r>
              <a:rPr lang="nb-NO" dirty="0" err="1" smtClean="0"/>
              <a:t>ComCam</a:t>
            </a:r>
            <a:r>
              <a:rPr lang="nb-NO" dirty="0" smtClean="0"/>
              <a:t> is </a:t>
            </a:r>
            <a:r>
              <a:rPr lang="nb-NO" dirty="0" err="1" smtClean="0"/>
              <a:t>pistoned</a:t>
            </a:r>
            <a:r>
              <a:rPr lang="nb-NO" dirty="0" smtClean="0"/>
              <a:t> </a:t>
            </a:r>
            <a:r>
              <a:rPr lang="nb-NO" dirty="0" err="1" smtClean="0"/>
              <a:t>along</a:t>
            </a:r>
            <a:r>
              <a:rPr lang="nb-NO" dirty="0" smtClean="0"/>
              <a:t> z-</a:t>
            </a:r>
            <a:r>
              <a:rPr lang="nb-NO" dirty="0" err="1" smtClean="0"/>
              <a:t>axis</a:t>
            </a:r>
            <a:r>
              <a:rPr lang="nb-NO" dirty="0" smtClean="0"/>
              <a:t> by ±1mm.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71810" y="834571"/>
            <a:ext cx="28096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/>
              <a:t>Appl. Opt. 54, 9045-9054 (2015</a:t>
            </a:r>
            <a:r>
              <a:rPr lang="is-IS" dirty="0" smtClean="0"/>
              <a:t>)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265400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6419" y="191043"/>
            <a:ext cx="3429000" cy="32041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Tests of AOS strategies</a:t>
            </a:r>
            <a:endParaRPr lang="en-US" dirty="0"/>
          </a:p>
        </p:txBody>
      </p:sp>
      <p:sp>
        <p:nvSpPr>
          <p:cNvPr id="101" name="TextBox 100"/>
          <p:cNvSpPr txBox="1"/>
          <p:nvPr/>
        </p:nvSpPr>
        <p:spPr>
          <a:xfrm>
            <a:off x="112965" y="3302441"/>
            <a:ext cx="478700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AOS performance (</a:t>
            </a:r>
            <a:r>
              <a:rPr lang="en-US" b="1" i="1" dirty="0" err="1" smtClean="0">
                <a:solidFill>
                  <a:srgbClr val="0070C0"/>
                </a:solidFill>
              </a:rPr>
              <a:t>FWHM</a:t>
            </a:r>
            <a:r>
              <a:rPr lang="en-US" b="1" i="1" baseline="-25000" dirty="0" err="1" smtClean="0">
                <a:solidFill>
                  <a:srgbClr val="0070C0"/>
                </a:solidFill>
              </a:rPr>
              <a:t>eff</a:t>
            </a:r>
            <a:r>
              <a:rPr lang="en-US" b="1" dirty="0" smtClean="0">
                <a:solidFill>
                  <a:srgbClr val="0070C0"/>
                </a:solidFill>
              </a:rPr>
              <a:t> and ellipticity)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71532" y="2142065"/>
            <a:ext cx="13920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9</a:t>
            </a:r>
            <a:r>
              <a:rPr lang="en-US" b="1" dirty="0" smtClean="0">
                <a:solidFill>
                  <a:srgbClr val="0070C0"/>
                </a:solidFill>
              </a:rPr>
              <a:t> chip centers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65" y="3654405"/>
            <a:ext cx="4140057" cy="2791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566" y="3654405"/>
            <a:ext cx="4354156" cy="279173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309175" y="963339"/>
            <a:ext cx="443215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State Estimator:</a:t>
            </a:r>
          </a:p>
          <a:p>
            <a:r>
              <a:rPr lang="en-US" dirty="0" smtClean="0"/>
              <a:t>Sensitivity matrix is degenerate for both </a:t>
            </a:r>
            <a:r>
              <a:rPr lang="en-US" dirty="0" err="1" smtClean="0"/>
              <a:t>LSSTCam</a:t>
            </a:r>
            <a:r>
              <a:rPr lang="en-US" dirty="0" smtClean="0"/>
              <a:t> and </a:t>
            </a:r>
            <a:r>
              <a:rPr lang="en-US" dirty="0" err="1" smtClean="0"/>
              <a:t>ComCam</a:t>
            </a:r>
            <a:r>
              <a:rPr lang="en-US" dirty="0" smtClean="0"/>
              <a:t>, more so for </a:t>
            </a:r>
            <a:r>
              <a:rPr lang="en-US" dirty="0" err="1" smtClean="0"/>
              <a:t>ComCam</a:t>
            </a:r>
            <a:r>
              <a:rPr lang="en-US" dirty="0" smtClean="0"/>
              <a:t>.</a:t>
            </a:r>
          </a:p>
          <a:p>
            <a:r>
              <a:rPr lang="en-US" dirty="0" smtClean="0"/>
              <a:t>We truncate singular values, or use optimal estimator.</a:t>
            </a:r>
          </a:p>
          <a:p>
            <a:endParaRPr lang="en-US" dirty="0"/>
          </a:p>
          <a:p>
            <a:r>
              <a:rPr lang="en-US" dirty="0" smtClean="0"/>
              <a:t>Controller:</a:t>
            </a:r>
          </a:p>
          <a:p>
            <a:r>
              <a:rPr lang="en-US" dirty="0" smtClean="0"/>
              <a:t>Baseline AOS control strategy is to optimize </a:t>
            </a:r>
            <a:r>
              <a:rPr lang="en-US" dirty="0"/>
              <a:t>both the IQ across the field and the motions of the control </a:t>
            </a:r>
            <a:r>
              <a:rPr lang="en-US" dirty="0" smtClean="0"/>
              <a:t>variable</a:t>
            </a:r>
          </a:p>
        </p:txBody>
      </p:sp>
    </p:spTree>
    <p:extLst>
      <p:ext uri="{BB962C8B-B14F-4D97-AF65-F5344CB8AC3E}">
        <p14:creationId xmlns:p14="http://schemas.microsoft.com/office/powerpoint/2010/main" val="3516160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with </a:t>
            </a:r>
            <a:r>
              <a:rPr lang="en-US" dirty="0" err="1" smtClean="0"/>
              <a:t>ComCam</a:t>
            </a:r>
            <a:r>
              <a:rPr lang="en-US" dirty="0" smtClean="0"/>
              <a:t>: Conclusion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57199" y="882613"/>
            <a:ext cx="8229600" cy="5310300"/>
          </a:xfrm>
        </p:spPr>
        <p:txBody>
          <a:bodyPr/>
          <a:lstStyle/>
          <a:p>
            <a:pPr indent="-342900">
              <a:buFont typeface="Arial"/>
              <a:buChar char="•"/>
            </a:pPr>
            <a:endParaRPr lang="en-US" sz="1800" dirty="0" smtClean="0"/>
          </a:p>
          <a:p>
            <a:pPr indent="-342900">
              <a:buFont typeface="Arial"/>
              <a:buChar char="•"/>
            </a:pPr>
            <a:r>
              <a:rPr lang="en-US" sz="1800" dirty="0" smtClean="0"/>
              <a:t>As </a:t>
            </a:r>
            <a:r>
              <a:rPr lang="en-US" sz="1800" dirty="0"/>
              <a:t>a key pre-commissioning procedure development, </a:t>
            </a:r>
            <a:r>
              <a:rPr lang="en-US" sz="1800" b="1" dirty="0"/>
              <a:t>we have demonstrated that we can align the telescope using </a:t>
            </a:r>
            <a:r>
              <a:rPr lang="en-US" sz="1800" b="1" dirty="0" err="1"/>
              <a:t>ComCam</a:t>
            </a:r>
            <a:r>
              <a:rPr lang="en-US" sz="1800" dirty="0"/>
              <a:t>.</a:t>
            </a:r>
          </a:p>
          <a:p>
            <a:pPr indent="-342900">
              <a:buFont typeface="Arial"/>
              <a:buChar char="•"/>
            </a:pPr>
            <a:endParaRPr lang="en-US" sz="1800" dirty="0"/>
          </a:p>
          <a:p>
            <a:pPr indent="-342900">
              <a:buFont typeface="Arial"/>
              <a:buChar char="•"/>
            </a:pPr>
            <a:r>
              <a:rPr lang="en-US" sz="1800" dirty="0"/>
              <a:t>In preparation for making simulations a </a:t>
            </a:r>
            <a:r>
              <a:rPr lang="en-US" sz="1800" b="1" dirty="0"/>
              <a:t>diagnostic tool </a:t>
            </a:r>
            <a:r>
              <a:rPr lang="en-US" sz="1800" dirty="0"/>
              <a:t>during commissioning, we have also implemented alternative AOS strategies.</a:t>
            </a:r>
          </a:p>
          <a:p>
            <a:pPr lvl="1" indent="-342900">
              <a:buFont typeface="Arial"/>
              <a:buChar char="•"/>
            </a:pPr>
            <a:r>
              <a:rPr lang="en-US" sz="1800" dirty="0"/>
              <a:t>for example, to truncate the sensitivity matrix. </a:t>
            </a:r>
            <a:endParaRPr lang="en-US" sz="1800" dirty="0" smtClean="0"/>
          </a:p>
          <a:p>
            <a:pPr lvl="1" indent="-342900">
              <a:buFont typeface="Arial"/>
              <a:buChar char="•"/>
            </a:pPr>
            <a:r>
              <a:rPr lang="en-US" sz="1800" dirty="0" smtClean="0"/>
              <a:t>This </a:t>
            </a:r>
            <a:r>
              <a:rPr lang="en-US" sz="1800" dirty="0"/>
              <a:t>alternative strategy may lead to less optimal image quality, but more stable system states. It is also conceptually simpler, therefore makes identifying problems easier.</a:t>
            </a:r>
          </a:p>
          <a:p>
            <a:pPr indent="-342900">
              <a:buFont typeface="Arial"/>
              <a:buChar char="•"/>
            </a:pPr>
            <a:endParaRPr lang="en-US" sz="1800" dirty="0"/>
          </a:p>
          <a:p>
            <a:pPr indent="-342900">
              <a:buFont typeface="Arial"/>
              <a:buChar char="•"/>
            </a:pPr>
            <a:r>
              <a:rPr lang="en-US" sz="1800" dirty="0"/>
              <a:t>Near-term AOS-related simulation </a:t>
            </a:r>
            <a:r>
              <a:rPr lang="en-US" sz="1800" dirty="0" smtClean="0"/>
              <a:t>work</a:t>
            </a:r>
          </a:p>
          <a:p>
            <a:pPr lvl="1" indent="-342900">
              <a:buFont typeface="Arial"/>
              <a:buChar char="•"/>
            </a:pPr>
            <a:r>
              <a:rPr lang="en-US" altLang="zh-CN" sz="1800" dirty="0" smtClean="0"/>
              <a:t>To </a:t>
            </a:r>
            <a:r>
              <a:rPr lang="en-US" altLang="zh-CN" sz="1800" dirty="0"/>
              <a:t>simulate </a:t>
            </a:r>
            <a:r>
              <a:rPr lang="en-US" altLang="zh-CN" sz="1800" b="1" dirty="0" err="1"/>
              <a:t>wavefront</a:t>
            </a:r>
            <a:r>
              <a:rPr lang="en-US" altLang="zh-CN" sz="1800" b="1" dirty="0"/>
              <a:t> sensing by </a:t>
            </a:r>
            <a:r>
              <a:rPr lang="en-US" altLang="zh-CN" sz="1800" b="1" dirty="0" err="1"/>
              <a:t>pistoning</a:t>
            </a:r>
            <a:r>
              <a:rPr lang="en-US" altLang="zh-CN" sz="1800" b="1" dirty="0"/>
              <a:t> </a:t>
            </a:r>
            <a:r>
              <a:rPr lang="en-US" altLang="zh-CN" sz="1800" b="1" dirty="0" err="1"/>
              <a:t>LSSTCam</a:t>
            </a:r>
            <a:r>
              <a:rPr lang="en-US" altLang="zh-CN" sz="1800" dirty="0"/>
              <a:t>, </a:t>
            </a:r>
            <a:r>
              <a:rPr lang="en-US" altLang="zh-CN" sz="1800" dirty="0" smtClean="0"/>
              <a:t>and map out the </a:t>
            </a:r>
            <a:r>
              <a:rPr lang="en-US" altLang="zh-CN" sz="1800" dirty="0" err="1" smtClean="0"/>
              <a:t>wavefront</a:t>
            </a:r>
            <a:r>
              <a:rPr lang="en-US" altLang="zh-CN" sz="1800" dirty="0" smtClean="0"/>
              <a:t> difference between the field center and the corner locations.</a:t>
            </a:r>
          </a:p>
          <a:p>
            <a:pPr lvl="1" indent="-342900">
              <a:buFont typeface="Arial"/>
              <a:buChar char="•"/>
            </a:pPr>
            <a:r>
              <a:rPr lang="en-US" altLang="zh-CN" sz="1800" dirty="0" smtClean="0"/>
              <a:t>To simulate </a:t>
            </a:r>
            <a:r>
              <a:rPr lang="en-US" altLang="zh-CN" sz="1800" b="1" dirty="0" err="1" smtClean="0"/>
              <a:t>wavefront</a:t>
            </a:r>
            <a:r>
              <a:rPr lang="en-US" altLang="zh-CN" sz="1800" b="1" dirty="0" smtClean="0"/>
              <a:t> sensor image pre-processing</a:t>
            </a:r>
            <a:r>
              <a:rPr lang="en-US" altLang="zh-CN" sz="1800" dirty="0" smtClean="0"/>
              <a:t>.</a:t>
            </a:r>
          </a:p>
          <a:p>
            <a:pPr lvl="1" indent="-342900">
              <a:buFont typeface="Arial"/>
              <a:buChar char="•"/>
            </a:pPr>
            <a:r>
              <a:rPr lang="en-US" altLang="zh-CN" sz="1800" dirty="0" smtClean="0"/>
              <a:t>To </a:t>
            </a:r>
            <a:r>
              <a:rPr lang="en-US" altLang="zh-CN" sz="1800" dirty="0"/>
              <a:t>simulate </a:t>
            </a:r>
            <a:r>
              <a:rPr lang="en-US" altLang="zh-CN" sz="1800" b="1" dirty="0"/>
              <a:t>building the AOS look-up-table</a:t>
            </a:r>
            <a:r>
              <a:rPr lang="en-US" altLang="zh-CN" sz="1800" dirty="0"/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719444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882613"/>
            <a:ext cx="8229600" cy="5310300"/>
          </a:xfrm>
        </p:spPr>
        <p:txBody>
          <a:bodyPr/>
          <a:lstStyle/>
          <a:p>
            <a:r>
              <a:rPr lang="en-US" sz="1800" dirty="0"/>
              <a:t>The LSST Integrated Model is a high-fidelity model of the to-be-</a:t>
            </a:r>
            <a:r>
              <a:rPr lang="en-US" sz="1800" dirty="0" smtClean="0"/>
              <a:t>built observatory.</a:t>
            </a:r>
            <a:endParaRPr lang="en-US" sz="1800" dirty="0"/>
          </a:p>
          <a:p>
            <a:pPr lvl="1"/>
            <a:r>
              <a:rPr lang="en-US" sz="1800" dirty="0"/>
              <a:t>The Integrated Model Links technical specifications to Measures of Performance</a:t>
            </a:r>
            <a:r>
              <a:rPr lang="en-US" sz="1800" dirty="0" smtClean="0"/>
              <a:t>.</a:t>
            </a:r>
            <a:endParaRPr lang="en-US" sz="1800" dirty="0"/>
          </a:p>
          <a:p>
            <a:pPr lvl="1"/>
            <a:r>
              <a:rPr lang="en-US" sz="1800" dirty="0"/>
              <a:t>The Integrated Model has proven itself a valuable tool for </a:t>
            </a:r>
            <a:r>
              <a:rPr lang="en-US" sz="1800" dirty="0" smtClean="0"/>
              <a:t>performance estimate</a:t>
            </a:r>
            <a:r>
              <a:rPr lang="en-US" sz="1800" dirty="0"/>
              <a:t>, compliance analysis, early verification.</a:t>
            </a:r>
          </a:p>
          <a:p>
            <a:endParaRPr lang="en-US" sz="1800" dirty="0"/>
          </a:p>
          <a:p>
            <a:r>
              <a:rPr lang="en-US" sz="1800" dirty="0"/>
              <a:t>Two ways the Integrated Model will be used in commissioning:</a:t>
            </a:r>
          </a:p>
          <a:p>
            <a:pPr lvl="1"/>
            <a:r>
              <a:rPr lang="en-US" sz="1800" dirty="0"/>
              <a:t>Simulation and validation of observational procedures and analyses</a:t>
            </a:r>
          </a:p>
          <a:p>
            <a:pPr lvl="1"/>
            <a:r>
              <a:rPr lang="en-US" sz="1800" dirty="0"/>
              <a:t>A diagnostic tool for troubleshooting software &amp; hardware problems</a:t>
            </a:r>
          </a:p>
          <a:p>
            <a:endParaRPr lang="en-US" sz="1800" dirty="0"/>
          </a:p>
          <a:p>
            <a:r>
              <a:rPr lang="en-US" sz="1800" dirty="0"/>
              <a:t>We have demonstrated how we </a:t>
            </a:r>
            <a:r>
              <a:rPr lang="en-US" sz="1800" dirty="0" smtClean="0"/>
              <a:t>align the </a:t>
            </a:r>
            <a:r>
              <a:rPr lang="en-US" sz="1800" dirty="0"/>
              <a:t>telescope </a:t>
            </a:r>
            <a:r>
              <a:rPr lang="en-US" sz="1800" dirty="0" smtClean="0"/>
              <a:t>using </a:t>
            </a:r>
            <a:r>
              <a:rPr lang="en-US" sz="1800" dirty="0" err="1"/>
              <a:t>ComCam</a:t>
            </a:r>
            <a:r>
              <a:rPr lang="en-US" sz="1800" dirty="0" smtClean="0"/>
              <a:t>.</a:t>
            </a:r>
          </a:p>
          <a:p>
            <a:endParaRPr lang="en-US" sz="1800" dirty="0"/>
          </a:p>
          <a:p>
            <a:r>
              <a:rPr lang="en-US" altLang="zh-CN" sz="1800" dirty="0" smtClean="0"/>
              <a:t>Between now and commissioning start, we plan to develop dozens of “pre-canned” scripts for the simulation and validation of observational procedure and analyses, and develop more diagnostic tools for commissioning.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19248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Introduction: Simulations in Commissioning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152400" y="2849036"/>
            <a:ext cx="7455895" cy="33492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F497D"/>
              </a:buClr>
              <a:buSzPct val="100000"/>
              <a:buFont typeface="Arial"/>
              <a:buChar char="●"/>
              <a:defRPr sz="240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F497D"/>
              </a:buClr>
              <a:buSzPct val="100000"/>
              <a:buFont typeface="Arial"/>
              <a:buChar char="○"/>
              <a:defRPr sz="240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F497D"/>
              </a:buClr>
              <a:buSzPct val="100000"/>
              <a:buFont typeface="Arial"/>
              <a:buChar char="■"/>
              <a:defRPr sz="240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F497D"/>
              </a:buClr>
              <a:buSzPct val="100000"/>
              <a:buFont typeface="Arial"/>
              <a:buChar char="●"/>
              <a:defRPr sz="200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F497D"/>
              </a:buClr>
              <a:buSzPct val="100000"/>
              <a:buFont typeface="Arial"/>
              <a:buChar char="○"/>
              <a:defRPr sz="200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F497D"/>
              </a:buClr>
              <a:buSzPct val="100000"/>
              <a:buFont typeface="Arial"/>
              <a:buChar char="■"/>
              <a:defRPr sz="200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F497D"/>
              </a:buClr>
              <a:buSzPct val="100000"/>
              <a:buFont typeface="Arial"/>
              <a:buChar char="●"/>
              <a:defRPr sz="200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F497D"/>
              </a:buClr>
              <a:buSzPct val="100000"/>
              <a:buFont typeface="Arial"/>
              <a:buChar char="○"/>
              <a:defRPr sz="200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F497D"/>
              </a:buClr>
              <a:buSzPct val="100000"/>
              <a:buFont typeface="Arial"/>
              <a:buChar char="■"/>
              <a:defRPr sz="200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52400" indent="0">
              <a:buNone/>
            </a:pPr>
            <a:r>
              <a:rPr lang="en-US" sz="2000" b="1" dirty="0" smtClean="0">
                <a:solidFill>
                  <a:srgbClr val="0070C0"/>
                </a:solidFill>
              </a:rPr>
              <a:t>The role of the integrated model in different phases of the project:</a:t>
            </a:r>
          </a:p>
          <a:p>
            <a:r>
              <a:rPr lang="en-US" sz="2000" dirty="0" smtClean="0">
                <a:solidFill>
                  <a:srgbClr val="008000"/>
                </a:solidFill>
              </a:rPr>
              <a:t>Construction</a:t>
            </a:r>
            <a:r>
              <a:rPr lang="en-US" sz="2000" dirty="0"/>
              <a:t>:</a:t>
            </a:r>
          </a:p>
          <a:p>
            <a:pPr lvl="1"/>
            <a:r>
              <a:rPr lang="en-US" sz="2000" dirty="0"/>
              <a:t>Performance estimate, compliance analysis, early </a:t>
            </a:r>
            <a:r>
              <a:rPr lang="en-US" sz="2000" dirty="0" smtClean="0"/>
              <a:t>verification, trade studies</a:t>
            </a:r>
            <a:endParaRPr lang="en-US" sz="2000" dirty="0"/>
          </a:p>
          <a:p>
            <a:r>
              <a:rPr lang="en-US" sz="2000" dirty="0" smtClean="0">
                <a:solidFill>
                  <a:srgbClr val="008000"/>
                </a:solidFill>
              </a:rPr>
              <a:t>Pre-Commissioning (phase 0)</a:t>
            </a:r>
            <a:r>
              <a:rPr lang="en-US" sz="2000" dirty="0" smtClean="0"/>
              <a:t>:</a:t>
            </a:r>
          </a:p>
          <a:p>
            <a:pPr lvl="1"/>
            <a:r>
              <a:rPr lang="en-US" sz="2000" dirty="0" smtClean="0"/>
              <a:t>Simulation and validation of observational procedures and analyses</a:t>
            </a:r>
          </a:p>
          <a:p>
            <a:r>
              <a:rPr lang="en-US" sz="2000" dirty="0" smtClean="0">
                <a:solidFill>
                  <a:srgbClr val="008000"/>
                </a:solidFill>
              </a:rPr>
              <a:t>Commissioning (phase I, II, and III)</a:t>
            </a:r>
            <a:r>
              <a:rPr lang="en-US" sz="2000" dirty="0" smtClean="0"/>
              <a:t>:</a:t>
            </a:r>
            <a:endParaRPr lang="en-US" sz="2000" dirty="0"/>
          </a:p>
          <a:p>
            <a:pPr lvl="1"/>
            <a:r>
              <a:rPr lang="en-US" sz="2000" dirty="0">
                <a:solidFill>
                  <a:srgbClr val="000090"/>
                </a:solidFill>
              </a:rPr>
              <a:t>A</a:t>
            </a:r>
            <a:r>
              <a:rPr lang="en-US" sz="2000" dirty="0" smtClean="0">
                <a:solidFill>
                  <a:srgbClr val="000090"/>
                </a:solidFill>
              </a:rPr>
              <a:t> diagnostic tool for troubleshooting software &amp; hardware problems</a:t>
            </a:r>
            <a:endParaRPr lang="en-US" sz="2000" dirty="0">
              <a:solidFill>
                <a:srgbClr val="00009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1836" y="2777440"/>
            <a:ext cx="1792164" cy="17462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54970" t="40068" r="6492" b="15212"/>
          <a:stretch/>
        </p:blipFill>
        <p:spPr>
          <a:xfrm>
            <a:off x="7456363" y="4941715"/>
            <a:ext cx="1599820" cy="1125357"/>
          </a:xfrm>
          <a:prstGeom prst="rect">
            <a:avLst/>
          </a:prstGeom>
        </p:spPr>
      </p:pic>
      <p:sp>
        <p:nvSpPr>
          <p:cNvPr id="8" name="Text Placeholder 2"/>
          <p:cNvSpPr txBox="1">
            <a:spLocks/>
          </p:cNvSpPr>
          <p:nvPr/>
        </p:nvSpPr>
        <p:spPr>
          <a:xfrm>
            <a:off x="205812" y="990599"/>
            <a:ext cx="8938187" cy="17868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F497D"/>
              </a:buClr>
              <a:buSzPct val="100000"/>
              <a:buFont typeface="Arial"/>
              <a:buChar char="●"/>
              <a:defRPr sz="240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F497D"/>
              </a:buClr>
              <a:buSzPct val="100000"/>
              <a:buFont typeface="Arial"/>
              <a:buChar char="○"/>
              <a:defRPr sz="240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F497D"/>
              </a:buClr>
              <a:buSzPct val="100000"/>
              <a:buFont typeface="Arial"/>
              <a:buChar char="■"/>
              <a:defRPr sz="240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F497D"/>
              </a:buClr>
              <a:buSzPct val="100000"/>
              <a:buFont typeface="Arial"/>
              <a:buChar char="●"/>
              <a:defRPr sz="200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F497D"/>
              </a:buClr>
              <a:buSzPct val="100000"/>
              <a:buFont typeface="Arial"/>
              <a:buChar char="○"/>
              <a:defRPr sz="200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F497D"/>
              </a:buClr>
              <a:buSzPct val="100000"/>
              <a:buFont typeface="Arial"/>
              <a:buChar char="■"/>
              <a:defRPr sz="200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F497D"/>
              </a:buClr>
              <a:buSzPct val="100000"/>
              <a:buFont typeface="Arial"/>
              <a:buChar char="●"/>
              <a:defRPr sz="200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F497D"/>
              </a:buClr>
              <a:buSzPct val="100000"/>
              <a:buFont typeface="Arial"/>
              <a:buChar char="○"/>
              <a:defRPr sz="200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F497D"/>
              </a:buClr>
              <a:buSzPct val="100000"/>
              <a:buFont typeface="Arial"/>
              <a:buChar char="■"/>
              <a:defRPr sz="200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r>
              <a:rPr lang="en-US" sz="2000" dirty="0" smtClean="0"/>
              <a:t>Simulations have long been an important part of the LSST project.</a:t>
            </a:r>
          </a:p>
          <a:p>
            <a:pPr>
              <a:defRPr/>
            </a:pPr>
            <a:r>
              <a:rPr lang="en-US" sz="2000" dirty="0" smtClean="0"/>
              <a:t>The LSST Integrated Model is a high-fidelity model of the to-be-built observatory. </a:t>
            </a:r>
          </a:p>
          <a:p>
            <a:r>
              <a:rPr lang="en-US" sz="2000" b="1" dirty="0" smtClean="0"/>
              <a:t>Model inputs: </a:t>
            </a:r>
            <a:r>
              <a:rPr lang="en-US" sz="2000" b="1" dirty="0" smtClean="0">
                <a:solidFill>
                  <a:srgbClr val="0070C0"/>
                </a:solidFill>
              </a:rPr>
              <a:t>technical specifications &amp; operation parameters</a:t>
            </a:r>
            <a:endParaRPr lang="en-US" sz="2000" dirty="0" smtClean="0"/>
          </a:p>
          <a:p>
            <a:r>
              <a:rPr lang="en-US" sz="2000" b="1" dirty="0" smtClean="0">
                <a:solidFill>
                  <a:srgbClr val="0070C0"/>
                </a:solidFill>
              </a:rPr>
              <a:t>Model outputs: Measures of Performance</a:t>
            </a:r>
          </a:p>
        </p:txBody>
      </p:sp>
    </p:spTree>
    <p:extLst>
      <p:ext uri="{BB962C8B-B14F-4D97-AF65-F5344CB8AC3E}">
        <p14:creationId xmlns:p14="http://schemas.microsoft.com/office/powerpoint/2010/main" val="3978760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U-Turn Arrow 39"/>
          <p:cNvSpPr/>
          <p:nvPr/>
        </p:nvSpPr>
        <p:spPr>
          <a:xfrm flipH="1" flipV="1">
            <a:off x="1835048" y="3605066"/>
            <a:ext cx="1968058" cy="615649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rgbClr val="F9CFA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Integrated Model Overview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412275" y="2615400"/>
            <a:ext cx="1161143" cy="967619"/>
          </a:xfrm>
          <a:prstGeom prst="rect">
            <a:avLst/>
          </a:prstGeom>
          <a:solidFill>
            <a:srgbClr val="D4EAF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Structural System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9418" y="2615400"/>
            <a:ext cx="1121561" cy="967619"/>
          </a:xfrm>
          <a:prstGeom prst="rect">
            <a:avLst/>
          </a:prstGeom>
          <a:solidFill>
            <a:srgbClr val="D4EAF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Optical System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573418" y="2687975"/>
            <a:ext cx="2286000" cy="810381"/>
          </a:xfrm>
          <a:prstGeom prst="rightArrow">
            <a:avLst/>
          </a:prstGeom>
          <a:solidFill>
            <a:srgbClr val="D4EAF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Optics position &amp; shape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95703" y="3982170"/>
            <a:ext cx="1121561" cy="483810"/>
          </a:xfrm>
          <a:prstGeom prst="rect">
            <a:avLst/>
          </a:prstGeom>
          <a:solidFill>
            <a:srgbClr val="D4EAF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Detector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7052945" y="3583019"/>
            <a:ext cx="819179" cy="399151"/>
          </a:xfrm>
          <a:prstGeom prst="downArrow">
            <a:avLst/>
          </a:prstGeom>
          <a:solidFill>
            <a:srgbClr val="D4EAF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3363895" y="2022732"/>
            <a:ext cx="1257905" cy="592667"/>
          </a:xfrm>
          <a:prstGeom prst="downArrow">
            <a:avLst/>
          </a:prstGeom>
          <a:solidFill>
            <a:srgbClr val="FFF0C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58276" y="849489"/>
            <a:ext cx="1693332" cy="1149053"/>
          </a:xfrm>
          <a:prstGeom prst="rect">
            <a:avLst/>
          </a:prstGeom>
          <a:solidFill>
            <a:srgbClr val="FFF0C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Temperature &amp; its gradients, Telescope pointing, Wind and air pressure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47263" y="849489"/>
            <a:ext cx="1318381" cy="483810"/>
          </a:xfrm>
          <a:prstGeom prst="rect">
            <a:avLst/>
          </a:prstGeom>
          <a:solidFill>
            <a:srgbClr val="FFF0C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Sky objects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735168" y="1732442"/>
            <a:ext cx="1318381" cy="435428"/>
          </a:xfrm>
          <a:prstGeom prst="rect">
            <a:avLst/>
          </a:prstGeom>
          <a:solidFill>
            <a:srgbClr val="FFF0C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atmosphere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6984440" y="2192069"/>
            <a:ext cx="819179" cy="399151"/>
          </a:xfrm>
          <a:prstGeom prst="downArrow">
            <a:avLst/>
          </a:prstGeom>
          <a:solidFill>
            <a:srgbClr val="FFF0C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6984440" y="1333299"/>
            <a:ext cx="819179" cy="399151"/>
          </a:xfrm>
          <a:prstGeom prst="downArrow">
            <a:avLst/>
          </a:prstGeom>
          <a:solidFill>
            <a:srgbClr val="FFF0C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09283" y="1546173"/>
            <a:ext cx="1318381" cy="483810"/>
          </a:xfrm>
          <a:prstGeom prst="rect">
            <a:avLst/>
          </a:prstGeom>
          <a:solidFill>
            <a:srgbClr val="F9CFA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TCS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06046" y="2615399"/>
            <a:ext cx="1161143" cy="967619"/>
          </a:xfrm>
          <a:prstGeom prst="rect">
            <a:avLst/>
          </a:prstGeom>
          <a:solidFill>
            <a:srgbClr val="F9CFA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Controller 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44254" y="3973415"/>
            <a:ext cx="1161143" cy="492565"/>
          </a:xfrm>
          <a:prstGeom prst="rect">
            <a:avLst/>
          </a:prstGeom>
          <a:solidFill>
            <a:srgbClr val="F9CFA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Controller 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997133" y="4799804"/>
            <a:ext cx="1161143" cy="967619"/>
          </a:xfrm>
          <a:prstGeom prst="rect">
            <a:avLst/>
          </a:prstGeom>
          <a:solidFill>
            <a:srgbClr val="F9CFA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WF &amp; State Estimator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6205397" y="4066829"/>
            <a:ext cx="690306" cy="362866"/>
          </a:xfrm>
          <a:prstGeom prst="rightArrow">
            <a:avLst/>
          </a:prstGeom>
          <a:solidFill>
            <a:srgbClr val="F9CFA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2267189" y="2828277"/>
            <a:ext cx="1096705" cy="609603"/>
          </a:xfrm>
          <a:prstGeom prst="rightArrow">
            <a:avLst/>
          </a:prstGeom>
          <a:solidFill>
            <a:srgbClr val="F9CFA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actuators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Down Arrow 26"/>
          <p:cNvSpPr/>
          <p:nvPr/>
        </p:nvSpPr>
        <p:spPr>
          <a:xfrm>
            <a:off x="1525418" y="2029983"/>
            <a:ext cx="471715" cy="561237"/>
          </a:xfrm>
          <a:prstGeom prst="downArrow">
            <a:avLst/>
          </a:prstGeom>
          <a:solidFill>
            <a:srgbClr val="F9CFA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25" name="TextBox 1024"/>
          <p:cNvSpPr txBox="1"/>
          <p:nvPr/>
        </p:nvSpPr>
        <p:spPr>
          <a:xfrm>
            <a:off x="2247526" y="3973415"/>
            <a:ext cx="1152654" cy="307777"/>
          </a:xfrm>
          <a:prstGeom prst="rect">
            <a:avLst/>
          </a:prstGeom>
          <a:solidFill>
            <a:srgbClr val="F9CFAE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temperature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U-Turn Arrow 34"/>
          <p:cNvSpPr/>
          <p:nvPr/>
        </p:nvSpPr>
        <p:spPr>
          <a:xfrm flipH="1" flipV="1">
            <a:off x="1295608" y="3634094"/>
            <a:ext cx="3060096" cy="928637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rgbClr val="F9CFA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39033" y="4287901"/>
            <a:ext cx="1564073" cy="307777"/>
          </a:xfrm>
          <a:prstGeom prst="rect">
            <a:avLst/>
          </a:prstGeom>
          <a:solidFill>
            <a:srgbClr val="F9CFAE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Force Balance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U-Turn Arrow 36"/>
          <p:cNvSpPr/>
          <p:nvPr/>
        </p:nvSpPr>
        <p:spPr>
          <a:xfrm flipH="1" flipV="1">
            <a:off x="5420083" y="4465980"/>
            <a:ext cx="1911049" cy="673143"/>
          </a:xfrm>
          <a:prstGeom prst="uturnArrow">
            <a:avLst>
              <a:gd name="adj1" fmla="val 27169"/>
              <a:gd name="adj2" fmla="val 25000"/>
              <a:gd name="adj3" fmla="val 33984"/>
              <a:gd name="adj4" fmla="val 43750"/>
              <a:gd name="adj5" fmla="val 92624"/>
            </a:avLst>
          </a:prstGeom>
          <a:solidFill>
            <a:srgbClr val="F9CFA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976466" y="4887815"/>
            <a:ext cx="1223981" cy="307777"/>
          </a:xfrm>
          <a:prstGeom prst="rect">
            <a:avLst/>
          </a:prstGeom>
          <a:solidFill>
            <a:srgbClr val="F9CFAE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temperature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27" name="U-Turn Arrow 1026"/>
          <p:cNvSpPr/>
          <p:nvPr/>
        </p:nvSpPr>
        <p:spPr>
          <a:xfrm rot="16200000">
            <a:off x="-171459" y="3310549"/>
            <a:ext cx="2742780" cy="1594407"/>
          </a:xfrm>
          <a:prstGeom prst="uturnArrow">
            <a:avLst>
              <a:gd name="adj1" fmla="val 16607"/>
              <a:gd name="adj2" fmla="val 15134"/>
              <a:gd name="adj3" fmla="val 16229"/>
              <a:gd name="adj4" fmla="val 43750"/>
              <a:gd name="adj5" fmla="val 42156"/>
            </a:avLst>
          </a:prstGeom>
          <a:solidFill>
            <a:srgbClr val="F9CFA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28" name="Bent Arrow 1027"/>
          <p:cNvSpPr/>
          <p:nvPr/>
        </p:nvSpPr>
        <p:spPr>
          <a:xfrm rot="10800000">
            <a:off x="3158272" y="4465976"/>
            <a:ext cx="4645343" cy="1122024"/>
          </a:xfrm>
          <a:prstGeom prst="bentArrow">
            <a:avLst>
              <a:gd name="adj1" fmla="val 25000"/>
              <a:gd name="adj2" fmla="val 18119"/>
              <a:gd name="adj3" fmla="val 25000"/>
              <a:gd name="adj4" fmla="val 43750"/>
            </a:avLst>
          </a:prstGeom>
          <a:solidFill>
            <a:srgbClr val="F9CFA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29" name="TextBox 1028"/>
          <p:cNvSpPr txBox="1"/>
          <p:nvPr/>
        </p:nvSpPr>
        <p:spPr>
          <a:xfrm>
            <a:off x="4325178" y="5234678"/>
            <a:ext cx="1651288" cy="307777"/>
          </a:xfrm>
          <a:prstGeom prst="rect">
            <a:avLst/>
          </a:prstGeom>
          <a:solidFill>
            <a:srgbClr val="F9CFAE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WF &amp; Guider Data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30" name="Right Arrow 1029"/>
          <p:cNvSpPr/>
          <p:nvPr/>
        </p:nvSpPr>
        <p:spPr>
          <a:xfrm>
            <a:off x="8017264" y="3572952"/>
            <a:ext cx="1126736" cy="132562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476" y="5781525"/>
            <a:ext cx="58909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Integrated Model is a framework, not a unified tool. </a:t>
            </a:r>
          </a:p>
          <a:p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</a:t>
            </a:r>
            <a:r>
              <a:rPr lang="en-US" dirty="0" err="1" smtClean="0"/>
              <a:t>PhoSim</a:t>
            </a:r>
            <a:r>
              <a:rPr lang="en-US" dirty="0" smtClean="0"/>
              <a:t>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</a:t>
            </a:r>
            <a:r>
              <a:rPr lang="en-US" dirty="0" err="1" smtClean="0"/>
              <a:t>CatSim</a:t>
            </a:r>
            <a:r>
              <a:rPr lang="en-US" dirty="0" smtClean="0"/>
              <a:t>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</a:t>
            </a:r>
            <a:r>
              <a:rPr lang="en-US" dirty="0" err="1" smtClean="0"/>
              <a:t>OpSim</a:t>
            </a:r>
            <a:r>
              <a:rPr lang="en-US" dirty="0" smtClean="0"/>
              <a:t>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</a:t>
            </a:r>
            <a:r>
              <a:rPr lang="en-US" dirty="0" err="1" smtClean="0"/>
              <a:t>Zemax</a:t>
            </a:r>
            <a:r>
              <a:rPr lang="en-US" dirty="0" smtClean="0"/>
              <a:t>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</a:t>
            </a:r>
            <a:r>
              <a:rPr lang="en-US" dirty="0" smtClean="0"/>
              <a:t>MATLAB</a:t>
            </a:r>
            <a:r>
              <a:rPr lang="en-US" dirty="0"/>
              <a:t>/</a:t>
            </a:r>
            <a:r>
              <a:rPr lang="en-US" dirty="0" smtClean="0"/>
              <a:t>Simulink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</a:t>
            </a:r>
            <a:r>
              <a:rPr lang="en-US" dirty="0" smtClean="0"/>
              <a:t>FRED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</a:t>
            </a:r>
            <a:r>
              <a:rPr lang="en-US" dirty="0" smtClean="0"/>
              <a:t>FEA </a:t>
            </a:r>
          </a:p>
          <a:p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</a:t>
            </a:r>
            <a:r>
              <a:rPr lang="en-US" dirty="0" smtClean="0"/>
              <a:t>Other </a:t>
            </a:r>
            <a:r>
              <a:rPr lang="en-US" dirty="0"/>
              <a:t>tools developed by the project (Python/</a:t>
            </a:r>
            <a:r>
              <a:rPr lang="en-US" dirty="0" err="1"/>
              <a:t>Matlab</a:t>
            </a:r>
            <a:r>
              <a:rPr lang="en-US" dirty="0"/>
              <a:t>/C++)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017264" y="3872791"/>
            <a:ext cx="10821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Images &amp; single</a:t>
            </a:r>
            <a:r>
              <a:rPr lang="en-US" dirty="0" smtClean="0">
                <a:solidFill>
                  <a:schemeClr val="tx1"/>
                </a:solidFill>
              </a:rPr>
              <a:t>-visit metrics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48226" y="5700206"/>
            <a:ext cx="23107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SPIE 9911, 991118 (2016)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284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7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10" grpId="0" animBg="1"/>
      <p:bldP spid="28" grpId="0" animBg="1"/>
      <p:bldP spid="27" grpId="0" animBg="1"/>
      <p:bldP spid="1025" grpId="0" animBg="1"/>
      <p:bldP spid="35" grpId="0" animBg="1"/>
      <p:bldP spid="36" grpId="0" animBg="1"/>
      <p:bldP spid="37" grpId="0" animBg="1"/>
      <p:bldP spid="38" grpId="0" animBg="1"/>
      <p:bldP spid="1027" grpId="0" animBg="1"/>
      <p:bldP spid="1028" grpId="0" animBg="1"/>
      <p:bldP spid="1029" grpId="0" animBg="1"/>
      <p:bldP spid="1030" grpId="0" animBg="1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5867400" cy="557213"/>
          </a:xfrm>
        </p:spPr>
        <p:txBody>
          <a:bodyPr/>
          <a:lstStyle/>
          <a:p>
            <a:r>
              <a:rPr lang="en-US" dirty="0" smtClean="0"/>
              <a:t>Optical Model with Perturbation Interfaces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152400" y="785814"/>
            <a:ext cx="8915400" cy="1957386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000" dirty="0" err="1" smtClean="0"/>
              <a:t>PhoSim</a:t>
            </a:r>
            <a:r>
              <a:rPr lang="en-US" sz="2000" dirty="0" smtClean="0"/>
              <a:t> </a:t>
            </a:r>
            <a:endParaRPr lang="en-US" sz="1400" dirty="0" smtClean="0"/>
          </a:p>
          <a:p>
            <a:pPr lvl="1">
              <a:spcBef>
                <a:spcPts val="0"/>
              </a:spcBef>
            </a:pPr>
            <a:r>
              <a:rPr lang="en-US" sz="2000" dirty="0" smtClean="0"/>
              <a:t>A Photon Monte Carlo Approach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Generating photons right above the atmosphere – according to the light intensity and chromatic distribution of the sky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Propagating photons through (i) atmosphere, (ii) optical system, and (iii) silicon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Converting photons to electrons and to ADUs</a:t>
            </a:r>
          </a:p>
          <a:p>
            <a:pPr lvl="1">
              <a:spcBef>
                <a:spcPts val="0"/>
              </a:spcBef>
            </a:pPr>
            <a:endParaRPr lang="en-US" sz="2000" dirty="0" smtClean="0"/>
          </a:p>
          <a:p>
            <a:pPr lvl="1">
              <a:spcBef>
                <a:spcPts val="0"/>
              </a:spcBef>
            </a:pPr>
            <a:endParaRPr lang="en-US" sz="2000" dirty="0" smtClean="0"/>
          </a:p>
          <a:p>
            <a:pPr marL="209550" indent="0">
              <a:spcBef>
                <a:spcPts val="0"/>
              </a:spcBef>
              <a:buNone/>
            </a:pPr>
            <a:r>
              <a:rPr lang="en-US" sz="2000" dirty="0" smtClean="0"/>
              <a:t>Advantages over commercial </a:t>
            </a:r>
            <a:r>
              <a:rPr lang="en-US" sz="2000" dirty="0" err="1" smtClean="0"/>
              <a:t>raytracing</a:t>
            </a:r>
            <a:r>
              <a:rPr lang="en-US" sz="2000" dirty="0" smtClean="0"/>
              <a:t> tools:</a:t>
            </a:r>
          </a:p>
          <a:p>
            <a:pPr marL="209550" indent="0">
              <a:spcBef>
                <a:spcPts val="0"/>
              </a:spcBef>
              <a:buNone/>
            </a:pPr>
            <a:endParaRPr lang="en-US" sz="2000" dirty="0" smtClean="0"/>
          </a:p>
          <a:p>
            <a:pPr marL="685800" lvl="1" indent="-285750">
              <a:buFont typeface="Arial"/>
              <a:buChar char="•"/>
            </a:pPr>
            <a:r>
              <a:rPr lang="en-US" sz="2000" dirty="0"/>
              <a:t>High speed, deployable to large clusters</a:t>
            </a:r>
          </a:p>
          <a:p>
            <a:pPr marL="685800" lvl="1" indent="-285750">
              <a:buFont typeface="Arial"/>
              <a:buChar char="•"/>
            </a:pPr>
            <a:r>
              <a:rPr lang="en-US" sz="2000" dirty="0"/>
              <a:t>Ability to simulate full focal plane images</a:t>
            </a:r>
          </a:p>
          <a:p>
            <a:pPr marL="685800" lvl="1" indent="-285750">
              <a:buFont typeface="Arial"/>
              <a:buChar char="•"/>
            </a:pPr>
            <a:r>
              <a:rPr lang="en-US" sz="2000" dirty="0"/>
              <a:t>Integrated with well-validated atmosphere model</a:t>
            </a:r>
          </a:p>
          <a:p>
            <a:pPr marL="685800" lvl="1" indent="-285750">
              <a:buFont typeface="Arial"/>
              <a:buChar char="•"/>
            </a:pPr>
            <a:r>
              <a:rPr lang="en-US" sz="2000" dirty="0"/>
              <a:t>Chromatic effect comes naturally</a:t>
            </a:r>
          </a:p>
          <a:p>
            <a:pPr marL="685800" lvl="1" indent="-285750">
              <a:buFont typeface="Arial"/>
              <a:buChar char="•"/>
            </a:pPr>
            <a:r>
              <a:rPr lang="en-US" sz="2000" dirty="0"/>
              <a:t>Charge diffusion and other sensor effects implemented (in the process of being validated)</a:t>
            </a:r>
          </a:p>
        </p:txBody>
      </p:sp>
      <p:pic>
        <p:nvPicPr>
          <p:cNvPr id="9" name="Picture 8" descr="frame_0548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2" t="-2" r="4030"/>
          <a:stretch/>
        </p:blipFill>
        <p:spPr>
          <a:xfrm>
            <a:off x="6424937" y="3485246"/>
            <a:ext cx="2438400" cy="227694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74205" y="807307"/>
            <a:ext cx="29891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Peterson et. al, AJS 218, 14 (2015)</a:t>
            </a:r>
          </a:p>
        </p:txBody>
      </p:sp>
    </p:spTree>
    <p:extLst>
      <p:ext uri="{BB962C8B-B14F-4D97-AF65-F5344CB8AC3E}">
        <p14:creationId xmlns:p14="http://schemas.microsoft.com/office/powerpoint/2010/main" val="1774023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6553200" cy="557213"/>
          </a:xfrm>
        </p:spPr>
        <p:txBody>
          <a:bodyPr/>
          <a:lstStyle/>
          <a:p>
            <a:r>
              <a:rPr lang="en-US" dirty="0" smtClean="0"/>
              <a:t>Performance metrics: images size and </a:t>
            </a:r>
            <a:r>
              <a:rPr lang="en-US" dirty="0" err="1" smtClean="0"/>
              <a:t>ellipticity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304800" y="878098"/>
            <a:ext cx="8534400" cy="5288576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en-US" sz="1900" dirty="0" smtClean="0"/>
              <a:t>Unambiguous definition for </a:t>
            </a:r>
            <a:r>
              <a:rPr lang="en-US" sz="1900" i="1" dirty="0" smtClean="0"/>
              <a:t>FWHM</a:t>
            </a:r>
            <a:r>
              <a:rPr lang="en-US" sz="1900" dirty="0" smtClean="0"/>
              <a:t>: </a:t>
            </a:r>
            <a:r>
              <a:rPr lang="en-US" sz="2000" dirty="0"/>
              <a:t>Effective </a:t>
            </a:r>
            <a:r>
              <a:rPr lang="en-US" sz="2000" i="1" dirty="0"/>
              <a:t>FWHM</a:t>
            </a:r>
            <a:r>
              <a:rPr lang="en-US" sz="2000" dirty="0"/>
              <a:t> (</a:t>
            </a:r>
            <a:r>
              <a:rPr lang="en-US" sz="2000" i="1" dirty="0" err="1" smtClean="0"/>
              <a:t>FWHM</a:t>
            </a:r>
            <a:r>
              <a:rPr lang="en-US" sz="2000" i="1" baseline="-25000" dirty="0" err="1" smtClean="0"/>
              <a:t>eff</a:t>
            </a:r>
            <a:r>
              <a:rPr lang="en-US" sz="2000" i="1" dirty="0"/>
              <a:t>)</a:t>
            </a:r>
            <a:endParaRPr lang="en-US" sz="1900" dirty="0" smtClean="0"/>
          </a:p>
          <a:p>
            <a:pPr lvl="1"/>
            <a:r>
              <a:rPr lang="en-US" sz="1900" dirty="0" smtClean="0"/>
              <a:t>Size of equivalent rotationally symmetric Gaussian </a:t>
            </a:r>
            <a:r>
              <a:rPr lang="en-US" sz="1900" i="1" dirty="0" smtClean="0"/>
              <a:t>PSF</a:t>
            </a:r>
            <a:r>
              <a:rPr lang="en-US" sz="1900" dirty="0" smtClean="0"/>
              <a:t> such that </a:t>
            </a:r>
            <a:r>
              <a:rPr lang="en-US" sz="1900" i="1" dirty="0" err="1" smtClean="0"/>
              <a:t>n</a:t>
            </a:r>
            <a:r>
              <a:rPr lang="en-US" sz="1900" i="1" baseline="-25000" dirty="0" err="1" smtClean="0"/>
              <a:t>eff</a:t>
            </a:r>
            <a:r>
              <a:rPr lang="en-US" sz="1900" dirty="0" smtClean="0"/>
              <a:t> is the same</a:t>
            </a:r>
          </a:p>
          <a:p>
            <a:pPr lvl="1"/>
            <a:endParaRPr lang="en-US" sz="1900" dirty="0"/>
          </a:p>
          <a:p>
            <a:pPr marL="457200" lvl="1" indent="0" algn="ctr">
              <a:buNone/>
            </a:pPr>
            <a:endParaRPr lang="en-US" sz="1900" i="1" dirty="0" smtClean="0"/>
          </a:p>
          <a:p>
            <a:pPr marL="609600" lvl="1" indent="0">
              <a:buNone/>
            </a:pPr>
            <a:endParaRPr lang="en-US" sz="1900" dirty="0" smtClean="0"/>
          </a:p>
          <a:p>
            <a:pPr lvl="1"/>
            <a:r>
              <a:rPr lang="en-US" sz="1800" dirty="0" smtClean="0"/>
              <a:t>Directly linked to single-visit point source depth</a:t>
            </a:r>
            <a:endParaRPr lang="en-US" sz="1800" dirty="0"/>
          </a:p>
          <a:p>
            <a:pPr lvl="1"/>
            <a:r>
              <a:rPr lang="en-US" sz="1900" dirty="0" smtClean="0"/>
              <a:t>Directly linked to </a:t>
            </a:r>
            <a:r>
              <a:rPr lang="en-US" sz="1900" i="1" dirty="0" smtClean="0"/>
              <a:t>the normalized point source sensitivity (PSSN)</a:t>
            </a:r>
          </a:p>
          <a:p>
            <a:pPr marL="609600" lvl="1" indent="0">
              <a:buNone/>
            </a:pPr>
            <a:r>
              <a:rPr lang="en-US" sz="1900" i="1" dirty="0" smtClean="0"/>
              <a:t>                                                   </a:t>
            </a:r>
            <a:r>
              <a:rPr lang="en-US" sz="1600" i="1" dirty="0" smtClean="0"/>
              <a:t>App.Opt.48,5997(2009)</a:t>
            </a:r>
            <a:endParaRPr lang="en-US" sz="1600" i="1" dirty="0"/>
          </a:p>
          <a:p>
            <a:pPr marL="609600" lvl="1" indent="0">
              <a:buNone/>
            </a:pPr>
            <a:r>
              <a:rPr lang="en-US" sz="1900" i="1" dirty="0" smtClean="0"/>
              <a:t>                                                  </a:t>
            </a:r>
            <a:endParaRPr lang="en-US" sz="1900" i="1" dirty="0"/>
          </a:p>
          <a:p>
            <a:pPr lvl="1"/>
            <a:r>
              <a:rPr lang="en-US" sz="1900" dirty="0" smtClean="0"/>
              <a:t>PSSN is multiplicative with good precision</a:t>
            </a:r>
          </a:p>
          <a:p>
            <a:pPr lvl="1"/>
            <a:endParaRPr lang="en-US" sz="1900" i="1" dirty="0"/>
          </a:p>
          <a:p>
            <a:pPr marL="457200" lvl="1" indent="0">
              <a:buNone/>
            </a:pPr>
            <a:endParaRPr lang="en-US" sz="1900" dirty="0" smtClean="0"/>
          </a:p>
          <a:p>
            <a:pPr indent="-342900"/>
            <a:r>
              <a:rPr lang="en-US" sz="1900" dirty="0" smtClean="0"/>
              <a:t>Single-visit </a:t>
            </a:r>
            <a:r>
              <a:rPr lang="en-US" sz="1900" dirty="0" err="1" smtClean="0"/>
              <a:t>ellipticity</a:t>
            </a:r>
            <a:endParaRPr lang="en-US" sz="1900" dirty="0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2240788"/>
              </p:ext>
            </p:extLst>
          </p:nvPr>
        </p:nvGraphicFramePr>
        <p:xfrm>
          <a:off x="2320478" y="2322269"/>
          <a:ext cx="3441855" cy="4524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30" name="Equation" r:id="rId3" imgW="1790640" imgH="241200" progId="Equation.DSMT4">
                  <p:embed/>
                </p:oleObj>
              </mc:Choice>
              <mc:Fallback>
                <p:oleObj name="Equation" r:id="rId3" imgW="17906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0478" y="2322269"/>
                        <a:ext cx="3441855" cy="4524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9382759"/>
              </p:ext>
            </p:extLst>
          </p:nvPr>
        </p:nvGraphicFramePr>
        <p:xfrm>
          <a:off x="3143169" y="1565855"/>
          <a:ext cx="1657432" cy="783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31" name="Equation" r:id="rId5" imgW="977760" imgH="419040" progId="Equation.DSMT4">
                  <p:embed/>
                </p:oleObj>
              </mc:Choice>
              <mc:Fallback>
                <p:oleObj name="Equation" r:id="rId5" imgW="9777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169" y="1565855"/>
                        <a:ext cx="1657432" cy="7837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7785909"/>
              </p:ext>
            </p:extLst>
          </p:nvPr>
        </p:nvGraphicFramePr>
        <p:xfrm>
          <a:off x="1742076" y="3598111"/>
          <a:ext cx="1665314" cy="8326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32" name="Equation" r:id="rId7" imgW="1016000" imgH="520700" progId="Equation.3">
                  <p:embed/>
                </p:oleObj>
              </mc:Choice>
              <mc:Fallback>
                <p:oleObj name="Equation" r:id="rId7" imgW="1016000" imgH="520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2076" y="3598111"/>
                        <a:ext cx="1665314" cy="8326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396363" y="1759329"/>
            <a:ext cx="2747637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 err="1"/>
              <a:t>n</a:t>
            </a:r>
            <a:r>
              <a:rPr lang="en-US" b="1" i="1" baseline="-25000" dirty="0" err="1" smtClean="0"/>
              <a:t>eff</a:t>
            </a:r>
            <a:r>
              <a:rPr lang="en-US" b="1" dirty="0" smtClean="0"/>
              <a:t> – effective number of pixels that maximizes SNR (Equivalent Noise Area)</a:t>
            </a:r>
            <a:endParaRPr lang="en-US" b="1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1842917"/>
              </p:ext>
            </p:extLst>
          </p:nvPr>
        </p:nvGraphicFramePr>
        <p:xfrm>
          <a:off x="1873655" y="4785845"/>
          <a:ext cx="1909916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33" name="Equation" r:id="rId9" imgW="1054100" imgH="292100" progId="Equation.3">
                  <p:embed/>
                </p:oleObj>
              </mc:Choice>
              <mc:Fallback>
                <p:oleObj name="Equation" r:id="rId9" imgW="10541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3655" y="4785845"/>
                        <a:ext cx="1909916" cy="533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204313" y="3898716"/>
            <a:ext cx="2634887" cy="1261884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1900" dirty="0" smtClean="0"/>
              <a:t>FWHM Allocation</a:t>
            </a:r>
            <a:r>
              <a:rPr lang="en-US" sz="1900" dirty="0"/>
              <a:t>:</a:t>
            </a:r>
          </a:p>
          <a:p>
            <a:pPr lvl="1"/>
            <a:r>
              <a:rPr lang="en-US" sz="1900" dirty="0"/>
              <a:t>Telescope           0.25”</a:t>
            </a:r>
          </a:p>
          <a:p>
            <a:pPr lvl="1"/>
            <a:r>
              <a:rPr lang="en-US" sz="1900" dirty="0"/>
              <a:t>Camera               0.30”</a:t>
            </a:r>
          </a:p>
          <a:p>
            <a:pPr lvl="1"/>
            <a:r>
              <a:rPr lang="en-US" sz="1900" dirty="0"/>
              <a:t>Optical design   </a:t>
            </a:r>
            <a:r>
              <a:rPr lang="en-US" sz="1900" dirty="0" smtClean="0"/>
              <a:t>  0.08”</a:t>
            </a:r>
            <a:endParaRPr lang="en-US" sz="19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4218250"/>
              </p:ext>
            </p:extLst>
          </p:nvPr>
        </p:nvGraphicFramePr>
        <p:xfrm>
          <a:off x="2829539" y="5697101"/>
          <a:ext cx="2224966" cy="673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34" name="Equation" r:id="rId11" imgW="1384200" imgH="419040" progId="Equation.3">
                  <p:embed/>
                </p:oleObj>
              </mc:Choice>
              <mc:Fallback>
                <p:oleObj name="Equation" r:id="rId11" imgW="138420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829539" y="5697101"/>
                        <a:ext cx="2224966" cy="6736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625938" y="5708484"/>
            <a:ext cx="3383284" cy="677108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900" dirty="0" smtClean="0"/>
              <a:t>Requirement. on Single-visit </a:t>
            </a:r>
            <a:r>
              <a:rPr lang="en-US" sz="1900" dirty="0" err="1" smtClean="0"/>
              <a:t>ellipticity</a:t>
            </a:r>
            <a:r>
              <a:rPr lang="en-US" sz="1900" dirty="0" smtClean="0"/>
              <a:t>: Average &lt; 4%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2383915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Integrated Model Successfully Used for Technical Performance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81000" y="905123"/>
            <a:ext cx="8382000" cy="5469016"/>
          </a:xfrm>
          <a:noFill/>
        </p:spPr>
        <p:txBody>
          <a:bodyPr/>
          <a:lstStyle/>
          <a:p>
            <a:r>
              <a:rPr lang="en-US" sz="1800" b="1" dirty="0">
                <a:solidFill>
                  <a:schemeClr val="tx1"/>
                </a:solidFill>
              </a:rPr>
              <a:t>Objective: link engineering specs/tolerances to optical performance to compare/evaluate their effects  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Evaluating </a:t>
            </a:r>
            <a:r>
              <a:rPr lang="en-US" sz="1800" dirty="0">
                <a:solidFill>
                  <a:schemeClr val="tx1"/>
                </a:solidFill>
              </a:rPr>
              <a:t>change/waiver requests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TMA dynamic/control damping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WFS intra/extra focal offset and midpoint position from science sensors</a:t>
            </a:r>
          </a:p>
          <a:p>
            <a:r>
              <a:rPr lang="en-US" sz="1800" dirty="0">
                <a:solidFill>
                  <a:schemeClr val="tx1"/>
                </a:solidFill>
              </a:rPr>
              <a:t>Evaluating as-built features (verification by analysis)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M1M3 performance, including crows’ feet</a:t>
            </a:r>
          </a:p>
          <a:p>
            <a:r>
              <a:rPr lang="en-US" sz="1800" dirty="0">
                <a:solidFill>
                  <a:schemeClr val="tx1"/>
                </a:solidFill>
              </a:rPr>
              <a:t>Evaluating architectural decisions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WFS </a:t>
            </a:r>
            <a:r>
              <a:rPr lang="en-US" sz="1600" dirty="0" smtClean="0">
                <a:solidFill>
                  <a:schemeClr val="tx1"/>
                </a:solidFill>
              </a:rPr>
              <a:t>algorithm validation with DECam data (in comparison to DECam algorithm)</a:t>
            </a:r>
            <a:endParaRPr lang="en-US" sz="1600" dirty="0">
              <a:solidFill>
                <a:schemeClr val="tx1"/>
              </a:solidFill>
            </a:endParaRP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AOS control strategy and law – early error budget compliance assessment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M1M3 </a:t>
            </a:r>
            <a:r>
              <a:rPr lang="en-US" sz="1600" dirty="0">
                <a:solidFill>
                  <a:schemeClr val="tx1"/>
                </a:solidFill>
              </a:rPr>
              <a:t>dynamic control during slew (in progress)</a:t>
            </a:r>
          </a:p>
          <a:p>
            <a:r>
              <a:rPr lang="en-US" sz="1800" dirty="0">
                <a:solidFill>
                  <a:schemeClr val="tx1"/>
                </a:solidFill>
              </a:rPr>
              <a:t>Trade studies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M1M3 actuator </a:t>
            </a:r>
            <a:r>
              <a:rPr lang="en-US" sz="1600" dirty="0">
                <a:solidFill>
                  <a:schemeClr val="tx1"/>
                </a:solidFill>
              </a:rPr>
              <a:t>force accuracy requirement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Impact of sensor height variation on </a:t>
            </a:r>
            <a:r>
              <a:rPr lang="en-US" sz="1600" dirty="0" smtClean="0">
                <a:solidFill>
                  <a:schemeClr val="tx1"/>
                </a:solidFill>
              </a:rPr>
              <a:t>ellipticity</a:t>
            </a:r>
          </a:p>
          <a:p>
            <a:pPr lvl="1"/>
            <a:r>
              <a:rPr lang="en-US" altLang="en-US" sz="16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Impact of L1 refraction index inhomogeneity on image quality</a:t>
            </a:r>
            <a:endParaRPr lang="en-US" sz="1600" dirty="0">
              <a:solidFill>
                <a:schemeClr val="tx1"/>
              </a:solidFill>
            </a:endParaRPr>
          </a:p>
          <a:p>
            <a:pPr lvl="1"/>
            <a:r>
              <a:rPr lang="en-US" altLang="en-US" sz="16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Analysis of </a:t>
            </a:r>
            <a:r>
              <a:rPr lang="en-US" altLang="en-US" sz="1600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dome </a:t>
            </a:r>
            <a:r>
              <a:rPr lang="en-US" altLang="en-US" sz="16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seeing </a:t>
            </a:r>
            <a:endParaRPr lang="en-US" altLang="en-US" sz="1600" dirty="0" smtClean="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AOS </a:t>
            </a:r>
            <a:r>
              <a:rPr lang="en-US" sz="1600" dirty="0">
                <a:solidFill>
                  <a:schemeClr val="tx1"/>
                </a:solidFill>
              </a:rPr>
              <a:t>compensation for non-actuated </a:t>
            </a:r>
            <a:r>
              <a:rPr lang="en-US" sz="1600" dirty="0" smtClean="0">
                <a:solidFill>
                  <a:schemeClr val="tx1"/>
                </a:solidFill>
              </a:rPr>
              <a:t>perturbations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547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458200" cy="557213"/>
          </a:xfrm>
        </p:spPr>
        <p:txBody>
          <a:bodyPr/>
          <a:lstStyle/>
          <a:p>
            <a:r>
              <a:rPr lang="en-US" dirty="0" smtClean="0"/>
              <a:t>Application Example: M1M3 Performance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413" y="1828800"/>
            <a:ext cx="2909187" cy="19988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5628" y="3886200"/>
            <a:ext cx="2955372" cy="25066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3426" y="1905000"/>
            <a:ext cx="4714374" cy="459349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8600" y="914400"/>
            <a:ext cx="41472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Crows’ feet (mostly) on M3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Polishing features due to small bubbles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828800"/>
            <a:ext cx="1295400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Under </a:t>
            </a:r>
            <a:r>
              <a:rPr lang="en-US" dirty="0"/>
              <a:t>fluorescent </a:t>
            </a:r>
            <a:r>
              <a:rPr lang="en-US" dirty="0" smtClean="0"/>
              <a:t>room lights (separation = ~3.5cm)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038600"/>
            <a:ext cx="1219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Under SPOTS (</a:t>
            </a:r>
            <a:r>
              <a:rPr lang="en-US" dirty="0"/>
              <a:t>Slope-measuring Portable Optical Test </a:t>
            </a:r>
            <a:r>
              <a:rPr lang="en-US" dirty="0" smtClean="0"/>
              <a:t>System)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33600" y="6227500"/>
            <a:ext cx="875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12.5cm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895600" y="64008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1"/>
          </p:cNvCxnSpPr>
          <p:nvPr/>
        </p:nvCxnSpPr>
        <p:spPr>
          <a:xfrm flipH="1" flipV="1">
            <a:off x="1295400" y="6400800"/>
            <a:ext cx="838200" cy="113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486400" y="1600200"/>
            <a:ext cx="2438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M3 Interferometer Map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191000" y="6096000"/>
            <a:ext cx="490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47619" y="955524"/>
            <a:ext cx="23306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SPIE 9906, 99063E (2016)</a:t>
            </a:r>
          </a:p>
          <a:p>
            <a:r>
              <a:rPr lang="en-US" dirty="0" smtClean="0"/>
              <a:t>SPIE 9912, 99120X (2016)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830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458200" cy="557213"/>
          </a:xfrm>
        </p:spPr>
        <p:txBody>
          <a:bodyPr/>
          <a:lstStyle/>
          <a:p>
            <a:r>
              <a:rPr lang="en-US" dirty="0" smtClean="0"/>
              <a:t>M1M3 Polishing – Image Quality &amp; </a:t>
            </a:r>
            <a:r>
              <a:rPr lang="en-US" dirty="0" err="1" smtClean="0"/>
              <a:t>Ellipticity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152400" y="762000"/>
            <a:ext cx="3200400" cy="2830885"/>
          </a:xfrm>
          <a:prstGeom prst="rect">
            <a:avLst/>
          </a:prstGeom>
        </p:spPr>
        <p:txBody>
          <a:bodyPr/>
          <a:lstStyle/>
          <a:p>
            <a:r>
              <a:rPr lang="en-US" sz="1800" dirty="0"/>
              <a:t>Interferometer cannot resolve </a:t>
            </a:r>
            <a:r>
              <a:rPr lang="en-US" sz="1800" dirty="0" smtClean="0"/>
              <a:t>crows’ feet. </a:t>
            </a:r>
          </a:p>
          <a:p>
            <a:r>
              <a:rPr lang="en-US" sz="1800" dirty="0" smtClean="0"/>
              <a:t>synthetic maps were  </a:t>
            </a:r>
            <a:r>
              <a:rPr lang="en-US" sz="1800" dirty="0"/>
              <a:t>generated by adding local </a:t>
            </a:r>
            <a:r>
              <a:rPr lang="en-US" sz="1800" dirty="0" smtClean="0"/>
              <a:t>measurements</a:t>
            </a:r>
            <a:endParaRPr lang="en-US" sz="1800" b="1" dirty="0" smtClean="0">
              <a:solidFill>
                <a:srgbClr val="0070C0"/>
              </a:solidFill>
            </a:endParaRPr>
          </a:p>
          <a:p>
            <a:r>
              <a:rPr lang="en-US" sz="1600" b="1" dirty="0" smtClean="0">
                <a:solidFill>
                  <a:srgbClr val="0070C0"/>
                </a:solidFill>
              </a:rPr>
              <a:t>Studies Effects on</a:t>
            </a:r>
          </a:p>
          <a:p>
            <a:pPr lvl="1"/>
            <a:r>
              <a:rPr lang="en-US" sz="1600" b="1" dirty="0" smtClean="0">
                <a:solidFill>
                  <a:srgbClr val="0070C0"/>
                </a:solidFill>
              </a:rPr>
              <a:t>Image Quality</a:t>
            </a:r>
          </a:p>
          <a:p>
            <a:pPr lvl="1"/>
            <a:r>
              <a:rPr lang="en-US" sz="1600" b="1" dirty="0" smtClean="0">
                <a:solidFill>
                  <a:srgbClr val="0070C0"/>
                </a:solidFill>
              </a:rPr>
              <a:t>Ellipticity</a:t>
            </a:r>
          </a:p>
          <a:p>
            <a:pPr lvl="1"/>
            <a:r>
              <a:rPr lang="en-US" sz="1600" b="1" dirty="0" smtClean="0">
                <a:solidFill>
                  <a:srgbClr val="0070C0"/>
                </a:solidFill>
              </a:rPr>
              <a:t>Sky Background</a:t>
            </a:r>
          </a:p>
          <a:p>
            <a:pPr lvl="1"/>
            <a:endParaRPr lang="en-US" sz="1800" dirty="0" smtClean="0"/>
          </a:p>
          <a:p>
            <a:endParaRPr lang="en-US" sz="1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66" b="10082"/>
          <a:stretch/>
        </p:blipFill>
        <p:spPr bwMode="auto">
          <a:xfrm>
            <a:off x="3348303" y="740094"/>
            <a:ext cx="2950854" cy="255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931"/>
          <a:stretch/>
        </p:blipFill>
        <p:spPr bwMode="auto">
          <a:xfrm>
            <a:off x="0" y="3689238"/>
            <a:ext cx="3090929" cy="2954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43400" y="740093"/>
            <a:ext cx="2206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Image Quality (</a:t>
            </a:r>
            <a:r>
              <a:rPr lang="en-US" b="1" i="1" dirty="0" smtClean="0">
                <a:solidFill>
                  <a:srgbClr val="0070C0"/>
                </a:solidFill>
              </a:rPr>
              <a:t>PSSN</a:t>
            </a:r>
            <a:r>
              <a:rPr lang="en-US" b="1" dirty="0" smtClean="0">
                <a:solidFill>
                  <a:srgbClr val="0070C0"/>
                </a:solidFill>
              </a:rPr>
              <a:t>)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3541093"/>
            <a:ext cx="1065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Ellipticity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6299157" y="714019"/>
            <a:ext cx="2844843" cy="2743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−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rgbClr val="0070C0"/>
                </a:solidFill>
              </a:rPr>
              <a:t>Image depth loss due to crows’ feet is about 0.012 mag</a:t>
            </a:r>
          </a:p>
          <a:p>
            <a:endParaRPr lang="en-US" sz="1600" b="1" dirty="0" smtClean="0">
              <a:solidFill>
                <a:srgbClr val="0070C0"/>
              </a:solidFill>
            </a:endParaRPr>
          </a:p>
          <a:p>
            <a:r>
              <a:rPr lang="en-US" sz="1600" b="1" dirty="0" smtClean="0">
                <a:solidFill>
                  <a:srgbClr val="0070C0"/>
                </a:solidFill>
              </a:rPr>
              <a:t>No noticeable effect on </a:t>
            </a:r>
            <a:r>
              <a:rPr lang="en-US" sz="1600" b="1" dirty="0" err="1" smtClean="0">
                <a:solidFill>
                  <a:srgbClr val="0070C0"/>
                </a:solidFill>
              </a:rPr>
              <a:t>ellipticity</a:t>
            </a:r>
            <a:endParaRPr lang="en-US" sz="1600" b="1" dirty="0" smtClean="0">
              <a:solidFill>
                <a:srgbClr val="0070C0"/>
              </a:solidFill>
            </a:endParaRPr>
          </a:p>
          <a:p>
            <a:endParaRPr lang="en-US" sz="1600" b="1" dirty="0">
              <a:solidFill>
                <a:srgbClr val="0070C0"/>
              </a:solidFill>
            </a:endParaRPr>
          </a:p>
          <a:p>
            <a:r>
              <a:rPr lang="en-US" sz="1600" b="1" dirty="0" smtClean="0">
                <a:solidFill>
                  <a:srgbClr val="0070C0"/>
                </a:solidFill>
              </a:rPr>
              <a:t>~0.8% sky area loss due to increased sky background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r="52089" b="49985"/>
          <a:stretch/>
        </p:blipFill>
        <p:spPr>
          <a:xfrm>
            <a:off x="3079272" y="3689238"/>
            <a:ext cx="2774636" cy="276826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134577" y="3755151"/>
            <a:ext cx="434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M3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606428" y="3602751"/>
            <a:ext cx="0" cy="6858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454028" y="3678951"/>
            <a:ext cx="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462328" y="5374640"/>
            <a:ext cx="84899" cy="296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4758828" y="5358713"/>
            <a:ext cx="296887" cy="4404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048803" y="5753182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Beam Outer boundaries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58508" y="5730662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inner boundaries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92028" y="3374151"/>
            <a:ext cx="17620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Largest crows’ feet</a:t>
            </a:r>
            <a:endParaRPr lang="en-US" sz="1600" dirty="0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626" y="3374151"/>
            <a:ext cx="3429374" cy="3083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43954" y="3544957"/>
            <a:ext cx="1593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Impact on sky background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583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42875"/>
            <a:ext cx="7958667" cy="557100"/>
          </a:xfrm>
          <a:solidFill>
            <a:srgbClr val="FFFFFF"/>
          </a:solidFill>
        </p:spPr>
        <p:txBody>
          <a:bodyPr/>
          <a:lstStyle/>
          <a:p>
            <a:r>
              <a:rPr lang="en-US" dirty="0" smtClean="0"/>
              <a:t>Phase 0 procedure development: Case Study with </a:t>
            </a:r>
            <a:r>
              <a:rPr lang="en-US" dirty="0" err="1" smtClean="0"/>
              <a:t>ComCam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014412"/>
            <a:ext cx="8229600" cy="5299302"/>
          </a:xfrm>
        </p:spPr>
        <p:txBody>
          <a:bodyPr/>
          <a:lstStyle/>
          <a:p>
            <a:pPr marL="152400" indent="0">
              <a:buNone/>
            </a:pPr>
            <a:r>
              <a:rPr lang="en-US" dirty="0" smtClean="0"/>
              <a:t>Question at hand:</a:t>
            </a:r>
          </a:p>
          <a:p>
            <a:pPr marL="152400" indent="0">
              <a:buNone/>
            </a:pPr>
            <a:endParaRPr lang="en-US" dirty="0"/>
          </a:p>
          <a:p>
            <a:pPr marL="152400" indent="0">
              <a:buNone/>
            </a:pPr>
            <a:r>
              <a:rPr lang="en-US" dirty="0" smtClean="0"/>
              <a:t>How well can we align the system using </a:t>
            </a:r>
            <a:r>
              <a:rPr lang="en-US" dirty="0" err="1" smtClean="0"/>
              <a:t>Comcam</a:t>
            </a:r>
            <a:r>
              <a:rPr lang="en-US" dirty="0" smtClean="0"/>
              <a:t>?</a:t>
            </a:r>
          </a:p>
          <a:p>
            <a:pPr marL="152400" indent="0">
              <a:buNone/>
            </a:pPr>
            <a:endParaRPr lang="en-US" sz="1800" dirty="0"/>
          </a:p>
          <a:p>
            <a:pPr marL="152400" indent="0">
              <a:buNone/>
            </a:pPr>
            <a:r>
              <a:rPr lang="en-US" sz="1600" dirty="0"/>
              <a:t>Between </a:t>
            </a:r>
            <a:r>
              <a:rPr lang="en-US" sz="1600" dirty="0" err="1"/>
              <a:t>LSSTCam</a:t>
            </a:r>
            <a:r>
              <a:rPr lang="en-US" sz="1600" dirty="0"/>
              <a:t> &amp; </a:t>
            </a:r>
            <a:r>
              <a:rPr lang="en-US" sz="1600" dirty="0" err="1"/>
              <a:t>ComCam</a:t>
            </a:r>
            <a:r>
              <a:rPr lang="en-US" sz="1600" dirty="0"/>
              <a:t>:</a:t>
            </a:r>
          </a:p>
          <a:p>
            <a:pPr marL="152400" indent="0">
              <a:buNone/>
            </a:pPr>
            <a:endParaRPr lang="en-US" sz="1600" dirty="0" smtClean="0"/>
          </a:p>
          <a:p>
            <a:pPr marL="152400" indent="0">
              <a:buNone/>
            </a:pPr>
            <a:r>
              <a:rPr lang="en-US" sz="1600" dirty="0" smtClean="0"/>
              <a:t>DAQ </a:t>
            </a:r>
            <a:r>
              <a:rPr lang="en-US" sz="1600" dirty="0" smtClean="0"/>
              <a:t>Interfaces are the same.</a:t>
            </a:r>
          </a:p>
          <a:p>
            <a:pPr marL="152400" indent="0">
              <a:buNone/>
            </a:pPr>
            <a:r>
              <a:rPr lang="en-US" sz="1600" dirty="0" err="1" smtClean="0"/>
              <a:t>Wavefront</a:t>
            </a:r>
            <a:r>
              <a:rPr lang="en-US" sz="1600" dirty="0" smtClean="0"/>
              <a:t> sensor image pre-processing procedures are the same.</a:t>
            </a:r>
          </a:p>
          <a:p>
            <a:pPr marL="152400" indent="0">
              <a:buNone/>
            </a:pPr>
            <a:r>
              <a:rPr lang="en-US" sz="1600" dirty="0" smtClean="0"/>
              <a:t>Active Optics Control strategies are the same.</a:t>
            </a:r>
          </a:p>
          <a:p>
            <a:pPr marL="152400" indent="0">
              <a:buNone/>
            </a:pPr>
            <a:r>
              <a:rPr lang="en-US" sz="1600" dirty="0" smtClean="0"/>
              <a:t>Telescope controls are the same.</a:t>
            </a:r>
          </a:p>
          <a:p>
            <a:pPr marL="152400" indent="0">
              <a:buNone/>
            </a:pPr>
            <a:endParaRPr lang="en-US" sz="1600" dirty="0" smtClean="0"/>
          </a:p>
          <a:p>
            <a:pPr marL="152400" indent="0">
              <a:buNone/>
            </a:pPr>
            <a:endParaRPr lang="en-US" sz="1600" dirty="0" smtClean="0"/>
          </a:p>
          <a:p>
            <a:pPr marL="152400" indent="0">
              <a:buNone/>
            </a:pPr>
            <a:r>
              <a:rPr lang="en-US" sz="1600" dirty="0" smtClean="0"/>
              <a:t>Difference:</a:t>
            </a:r>
          </a:p>
          <a:p>
            <a:pPr marL="152400" indent="0">
              <a:buNone/>
            </a:pPr>
            <a:r>
              <a:rPr lang="en-US" sz="1600" dirty="0" smtClean="0"/>
              <a:t>Smaller field of view, which makes the tomographic reconstruction harder.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44089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DR-nTele2-dmf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5263</TotalTime>
  <Words>1537</Words>
  <Application>Microsoft Macintosh PowerPoint</Application>
  <PresentationFormat>On-screen Show (4:3)</PresentationFormat>
  <Paragraphs>240</Paragraphs>
  <Slides>17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simple-light-2</vt:lpstr>
      <vt:lpstr>PDR-nTele2-dmf</vt:lpstr>
      <vt:lpstr>Equation</vt:lpstr>
      <vt:lpstr>Simulations as a Tool for Commissioning  A Case Study with ComCam Bo Xin Systems Analysis Scientist  LSST Commissioning Plan Review January 24-26, 2017</vt:lpstr>
      <vt:lpstr>Introduction: Simulations in Commissioning</vt:lpstr>
      <vt:lpstr>Integrated Model Overview</vt:lpstr>
      <vt:lpstr>Optical Model with Perturbation Interfaces</vt:lpstr>
      <vt:lpstr>Performance metrics: images size and ellipticity</vt:lpstr>
      <vt:lpstr>Integrated Model Successfully Used for Technical Performance Evaluation</vt:lpstr>
      <vt:lpstr>Application Example: M1M3 Performance</vt:lpstr>
      <vt:lpstr>M1M3 Polishing – Image Quality &amp; Ellipticity</vt:lpstr>
      <vt:lpstr>Phase 0 procedure development: Case Study with ComCam</vt:lpstr>
      <vt:lpstr>PhoSim Implementation of ComCam</vt:lpstr>
      <vt:lpstr>LSST Active Optics System (AOS)</vt:lpstr>
      <vt:lpstr>Gravitational and Thermal Deformations</vt:lpstr>
      <vt:lpstr>AOS Simulation Architecture</vt:lpstr>
      <vt:lpstr>Curvature Wavefront Sensing by Pistoning ComCam</vt:lpstr>
      <vt:lpstr>Tests of AOS strategies</vt:lpstr>
      <vt:lpstr>Case Study with ComCam: Conclusion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Simulations as a Tool for Commissioning  A Case Study with ComCam Bo Xin Systems Analysis Scientist  LSST Commissioning Plan Review January 24-26, 2017</dc:title>
  <cp:lastModifiedBy>Bo Xin</cp:lastModifiedBy>
  <cp:revision>106</cp:revision>
  <dcterms:modified xsi:type="dcterms:W3CDTF">2017-01-17T20:59:59Z</dcterms:modified>
</cp:coreProperties>
</file>