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54" r:id="rId1"/>
  </p:sldMasterIdLst>
  <p:notesMasterIdLst>
    <p:notesMasterId r:id="rId27"/>
  </p:notesMasterIdLst>
  <p:handoutMasterIdLst>
    <p:handoutMasterId r:id="rId28"/>
  </p:handoutMasterIdLst>
  <p:sldIdLst>
    <p:sldId id="256" r:id="rId2"/>
    <p:sldId id="267" r:id="rId3"/>
    <p:sldId id="268" r:id="rId4"/>
    <p:sldId id="269" r:id="rId5"/>
    <p:sldId id="272" r:id="rId6"/>
    <p:sldId id="260" r:id="rId7"/>
    <p:sldId id="259" r:id="rId8"/>
    <p:sldId id="273" r:id="rId9"/>
    <p:sldId id="274" r:id="rId10"/>
    <p:sldId id="275" r:id="rId11"/>
    <p:sldId id="276" r:id="rId12"/>
    <p:sldId id="277" r:id="rId13"/>
    <p:sldId id="262" r:id="rId14"/>
    <p:sldId id="261" r:id="rId15"/>
    <p:sldId id="263" r:id="rId16"/>
    <p:sldId id="266" r:id="rId17"/>
    <p:sldId id="282" r:id="rId18"/>
    <p:sldId id="270" r:id="rId19"/>
    <p:sldId id="278" r:id="rId20"/>
    <p:sldId id="271" r:id="rId21"/>
    <p:sldId id="279" r:id="rId22"/>
    <p:sldId id="280" r:id="rId23"/>
    <p:sldId id="281" r:id="rId24"/>
    <p:sldId id="283" r:id="rId25"/>
    <p:sldId id="28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2B8"/>
    <a:srgbClr val="589CC9"/>
    <a:srgbClr val="000000"/>
    <a:srgbClr val="76E82C"/>
    <a:srgbClr val="000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598" autoAdjust="0"/>
  </p:normalViewPr>
  <p:slideViewPr>
    <p:cSldViewPr snapToGrid="0" snapToObjects="1">
      <p:cViewPr>
        <p:scale>
          <a:sx n="69" d="100"/>
          <a:sy n="69" d="100"/>
        </p:scale>
        <p:origin x="1128"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C32364-11E1-4744-8EDB-2B06FD78B189}" type="datetimeFigureOut">
              <a:rPr lang="en-US" smtClean="0"/>
              <a:pPr/>
              <a:t>7/31/2019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2674CB-DFB9-D64C-87A7-31237D6E8320}"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351E93-2BEE-374F-ACEF-EB2366034E23}" type="datetimeFigureOut">
              <a:rPr lang="en-US" smtClean="0"/>
              <a:pPr/>
              <a:t>7/31/2019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AA4E0-A3A1-5D42-8904-025F1C58E9EC}"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235857" y="2567209"/>
            <a:ext cx="8790214" cy="646331"/>
          </a:xfrm>
          <a:prstGeom prst="rect">
            <a:avLst/>
          </a:prstGeom>
          <a:ln>
            <a:noFill/>
          </a:ln>
        </p:spPr>
        <p:txBody>
          <a:bodyPr wrap="square" rIns="45720" anchor="t">
            <a:spAutoFit/>
          </a:bodyPr>
          <a:lstStyle>
            <a:lvl1pPr algn="ctr">
              <a:defRPr lang="en-US" b="0" i="0" cap="none" baseline="0" dirty="0">
                <a:ln w="0" cap="flat" cmpd="sng" algn="ctr">
                  <a:noFill/>
                  <a:prstDash val="solid"/>
                  <a:round/>
                  <a:headEnd type="none" w="med" len="med"/>
                  <a:tailEnd type="none" w="med" len="med"/>
                </a:ln>
                <a:solidFill>
                  <a:schemeClr val="tx1"/>
                </a:solidFill>
                <a:effectLst>
                  <a:outerShdw blurRad="50800" dist="38100" dir="5400000" algn="t" rotWithShape="0">
                    <a:prstClr val="black">
                      <a:alpha val="50000"/>
                    </a:prstClr>
                  </a:outerShdw>
                </a:effectLst>
                <a:latin typeface="Franklin Gothic Medium"/>
                <a:cs typeface="Franklin Gothic Medium"/>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1331121" y="3266452"/>
            <a:ext cx="6480048" cy="467126"/>
          </a:xfrm>
        </p:spPr>
        <p:txBody>
          <a:bodyPr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29" y="111042"/>
            <a:ext cx="8670471" cy="514894"/>
          </a:xfrm>
          <a:prstGeom prst="rect">
            <a:avLst/>
          </a:prstGeom>
        </p:spPr>
        <p:txBody>
          <a:bodyPr anchor="ctr"/>
          <a:lstStyle>
            <a:lvl1pPr algn="l">
              <a:defRPr sz="3600" b="0">
                <a:solidFill>
                  <a:schemeClr val="accent2"/>
                </a:solidFill>
              </a:defRPr>
            </a:lvl1pPr>
          </a:lstStyle>
          <a:p>
            <a:r>
              <a:rPr kumimoji="0" lang="en-US" smtClean="0"/>
              <a:t>Click to edit Master title style</a:t>
            </a:r>
            <a:endParaRPr kumimoji="0" lang="en-US" dirty="0"/>
          </a:p>
        </p:txBody>
      </p:sp>
      <p:sp>
        <p:nvSpPr>
          <p:cNvPr id="11" name="Content Placeholder 2"/>
          <p:cNvSpPr>
            <a:spLocks noGrp="1"/>
          </p:cNvSpPr>
          <p:nvPr>
            <p:ph idx="1"/>
          </p:nvPr>
        </p:nvSpPr>
        <p:spPr>
          <a:xfrm>
            <a:off x="244929" y="789214"/>
            <a:ext cx="8670471" cy="5336949"/>
          </a:xfrm>
        </p:spPr>
        <p:txBody>
          <a:bodyPr/>
          <a:lstStyle>
            <a:lvl1pPr>
              <a:defRPr>
                <a:solidFill>
                  <a:schemeClr val="bg1">
                    <a:lumMod val="65000"/>
                    <a:lumOff val="35000"/>
                  </a:schemeClr>
                </a:solidFill>
              </a:defRPr>
            </a:lvl1pPr>
            <a:lvl2pPr>
              <a:defRPr>
                <a:solidFill>
                  <a:schemeClr val="bg1">
                    <a:lumMod val="65000"/>
                    <a:lumOff val="35000"/>
                  </a:schemeClr>
                </a:solidFill>
              </a:defRPr>
            </a:lvl2pPr>
            <a:lvl3pPr>
              <a:buClr>
                <a:srgbClr val="69A2B8"/>
              </a:buClr>
              <a:defRPr>
                <a:solidFill>
                  <a:schemeClr val="bg1">
                    <a:lumMod val="65000"/>
                    <a:lumOff val="35000"/>
                  </a:schemeClr>
                </a:solidFill>
              </a:defRPr>
            </a:lvl3pPr>
            <a:lvl4pPr>
              <a:defRPr>
                <a:solidFill>
                  <a:schemeClr val="bg1">
                    <a:lumMod val="65000"/>
                    <a:lumOff val="35000"/>
                  </a:schemeClr>
                </a:solidFill>
              </a:defRPr>
            </a:lvl4pPr>
            <a:lvl5pPr>
              <a:buClrTx/>
              <a:defRPr>
                <a:solidFill>
                  <a:schemeClr val="bg1">
                    <a:lumMod val="65000"/>
                    <a:lumOff val="35000"/>
                  </a:schemeClr>
                </a:solidFill>
              </a:defRPr>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Footer Placeholder 6"/>
          <p:cNvSpPr>
            <a:spLocks noGrp="1"/>
          </p:cNvSpPr>
          <p:nvPr>
            <p:ph type="ftr" sz="quarter" idx="12"/>
          </p:nvPr>
        </p:nvSpPr>
        <p:spPr/>
        <p:txBody>
          <a:bodyPr/>
          <a:lstStyle/>
          <a:p>
            <a:r>
              <a:rPr lang="en-US" smtClean="0"/>
              <a:t>Meeting Name - Date - Location</a:t>
            </a:r>
            <a:endParaRPr lang="en-US"/>
          </a:p>
        </p:txBody>
      </p:sp>
      <p:sp>
        <p:nvSpPr>
          <p:cNvPr id="10"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r>
              <a:rPr lang="en-US" smtClean="0"/>
              <a:t>Meeting Name - Date - Location</a:t>
            </a:r>
            <a:endParaRPr lang="en-US"/>
          </a:p>
        </p:txBody>
      </p:sp>
      <p:sp>
        <p:nvSpPr>
          <p:cNvPr id="7"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9" name="Content Placeholder 2"/>
          <p:cNvSpPr>
            <a:spLocks noGrp="1"/>
          </p:cNvSpPr>
          <p:nvPr>
            <p:ph idx="1"/>
          </p:nvPr>
        </p:nvSpPr>
        <p:spPr>
          <a:xfrm>
            <a:off x="244929" y="1818159"/>
            <a:ext cx="8670471" cy="4477411"/>
          </a:xfrm>
        </p:spPr>
        <p:txBody>
          <a:bodyPr/>
          <a:lstStyle>
            <a:lvl1pPr>
              <a:defRPr>
                <a:solidFill>
                  <a:srgbClr val="FFFFFF"/>
                </a:solidFill>
              </a:defRPr>
            </a:lvl1pPr>
            <a:lvl3pPr>
              <a:buClr>
                <a:srgbClr val="69A2B8"/>
              </a:buClr>
              <a:defRPr/>
            </a:lvl3pPr>
            <a:lvl5pPr>
              <a:buClrTx/>
              <a:defRPr/>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0" name="Title 9"/>
          <p:cNvSpPr>
            <a:spLocks noGrp="1"/>
          </p:cNvSpPr>
          <p:nvPr>
            <p:ph type="title"/>
          </p:nvPr>
        </p:nvSpPr>
        <p:spPr>
          <a:xfrm>
            <a:off x="244928" y="13880"/>
            <a:ext cx="8670471" cy="1616912"/>
          </a:xfrm>
        </p:spPr>
        <p:txBody>
          <a:body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235857" y="2567209"/>
            <a:ext cx="8790214" cy="646331"/>
          </a:xfrm>
          <a:prstGeom prst="rect">
            <a:avLst/>
          </a:prstGeom>
          <a:ln>
            <a:noFill/>
          </a:ln>
        </p:spPr>
        <p:txBody>
          <a:bodyPr wrap="square" rIns="45720" anchor="t">
            <a:spAutoFit/>
          </a:bodyPr>
          <a:lstStyle>
            <a:lvl1pPr algn="ctr">
              <a:defRPr lang="en-US" b="0" i="0" cap="none" baseline="0" dirty="0">
                <a:ln w="0" cap="flat" cmpd="sng" algn="ctr">
                  <a:noFill/>
                  <a:prstDash val="solid"/>
                  <a:round/>
                  <a:headEnd type="none" w="med" len="med"/>
                  <a:tailEnd type="none" w="med" len="med"/>
                </a:ln>
                <a:solidFill>
                  <a:schemeClr val="tx1"/>
                </a:solidFill>
                <a:effectLst>
                  <a:outerShdw blurRad="50800" dist="38100" dir="5400000" algn="t" rotWithShape="0">
                    <a:prstClr val="black">
                      <a:alpha val="50000"/>
                    </a:prstClr>
                  </a:outerShdw>
                </a:effectLst>
                <a:latin typeface="Franklin Gothic Medium"/>
                <a:cs typeface="Franklin Gothic Medium"/>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1331121" y="3266452"/>
            <a:ext cx="6480048" cy="467126"/>
          </a:xfrm>
        </p:spPr>
        <p:txBody>
          <a:bodyPr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643" y="363480"/>
            <a:ext cx="6629400" cy="1293019"/>
          </a:xfrm>
          <a:prstGeom prst="rect">
            <a:avLst/>
          </a:prstGeom>
        </p:spPr>
        <p:txBody>
          <a:bodyPr tIns="0" bIns="0" anchor="t"/>
          <a:lstStyle>
            <a:lvl1pPr algn="l">
              <a:buNone/>
              <a:defRPr sz="4200" b="0" i="0" cap="none" baseline="0">
                <a:ln w="5000" cmpd="sng">
                  <a:noFill/>
                  <a:prstDash val="solid"/>
                </a:ln>
                <a:solidFill>
                  <a:schemeClr val="tx1"/>
                </a:solidFill>
                <a:effectLst>
                  <a:outerShdw blurRad="50800" dist="38100" dir="5400000" algn="t" rotWithShape="0">
                    <a:prstClr val="black">
                      <a:alpha val="50000"/>
                    </a:prstClr>
                  </a:outerShdw>
                </a:effectLst>
                <a:latin typeface="Franklin Gothic Medium"/>
                <a:cs typeface="Franklin Gothic Medium"/>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335643" y="1656499"/>
            <a:ext cx="6629400" cy="1066688"/>
          </a:xfrm>
        </p:spPr>
        <p:txBody>
          <a:bodyPr lIns="45720" tIns="0" rIns="45720" bIns="0" anchor="t"/>
          <a:lstStyle>
            <a:lvl1pPr marL="0" indent="0" algn="l">
              <a:buNone/>
              <a:defRPr sz="2000">
                <a:solidFill>
                  <a:schemeClr val="bg2">
                    <a:lumMod val="40000"/>
                    <a:lumOff val="6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Footer Placeholder 8"/>
          <p:cNvSpPr>
            <a:spLocks noGrp="1"/>
          </p:cNvSpPr>
          <p:nvPr>
            <p:ph type="ftr" sz="quarter" idx="13"/>
          </p:nvPr>
        </p:nvSpPr>
        <p:spPr/>
        <p:txBody>
          <a:bodyPr/>
          <a:lstStyle/>
          <a:p>
            <a:r>
              <a:rPr lang="en-US" smtClean="0"/>
              <a:t>Meeting Name - Date - Location</a:t>
            </a:r>
            <a:endParaRPr lang="en-US"/>
          </a:p>
        </p:txBody>
      </p:sp>
      <p:sp>
        <p:nvSpPr>
          <p:cNvPr id="10"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7" name="Content Placeholder 2"/>
          <p:cNvSpPr>
            <a:spLocks noGrp="1"/>
          </p:cNvSpPr>
          <p:nvPr>
            <p:ph idx="1"/>
          </p:nvPr>
        </p:nvSpPr>
        <p:spPr>
          <a:xfrm>
            <a:off x="244929" y="743857"/>
            <a:ext cx="8670471" cy="5551713"/>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9" name="Title 18"/>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29" y="743857"/>
            <a:ext cx="8670471" cy="5551713"/>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8" name="Footer Placeholder 7"/>
          <p:cNvSpPr>
            <a:spLocks noGrp="1"/>
          </p:cNvSpPr>
          <p:nvPr>
            <p:ph type="ftr" sz="quarter" idx="13"/>
          </p:nvPr>
        </p:nvSpPr>
        <p:spPr/>
        <p:txBody>
          <a:bodyPr/>
          <a:lstStyle/>
          <a:p>
            <a:r>
              <a:rPr lang="en-US" smtClean="0"/>
              <a:t>Meeting Name - Date - Location</a:t>
            </a:r>
            <a:endParaRPr lang="en-US"/>
          </a:p>
        </p:txBody>
      </p:sp>
      <p:sp>
        <p:nvSpPr>
          <p:cNvPr id="9"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29" y="743857"/>
            <a:ext cx="8670471" cy="5551713"/>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8" name="Footer Placeholder 7"/>
          <p:cNvSpPr>
            <a:spLocks noGrp="1"/>
          </p:cNvSpPr>
          <p:nvPr>
            <p:ph type="ftr" sz="quarter" idx="13"/>
          </p:nvPr>
        </p:nvSpPr>
        <p:spPr/>
        <p:txBody>
          <a:bodyPr/>
          <a:lstStyle/>
          <a:p>
            <a:r>
              <a:rPr lang="en-US" smtClean="0"/>
              <a:t>Meeting Name - Date - Location</a:t>
            </a:r>
            <a:endParaRPr lang="en-US"/>
          </a:p>
        </p:txBody>
      </p:sp>
      <p:sp>
        <p:nvSpPr>
          <p:cNvPr id="9"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4928" y="762000"/>
            <a:ext cx="4242816" cy="53641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Content Placeholder 3"/>
          <p:cNvSpPr>
            <a:spLocks noGrp="1"/>
          </p:cNvSpPr>
          <p:nvPr>
            <p:ph sz="half" idx="2"/>
          </p:nvPr>
        </p:nvSpPr>
        <p:spPr>
          <a:xfrm>
            <a:off x="4671786" y="762000"/>
            <a:ext cx="4243614" cy="53641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Footer Placeholder 9"/>
          <p:cNvSpPr>
            <a:spLocks noGrp="1"/>
          </p:cNvSpPr>
          <p:nvPr>
            <p:ph type="ftr" sz="quarter" idx="13"/>
          </p:nvPr>
        </p:nvSpPr>
        <p:spPr/>
        <p:txBody>
          <a:bodyPr/>
          <a:lstStyle/>
          <a:p>
            <a:r>
              <a:rPr lang="en-US" smtClean="0"/>
              <a:t>Meeting Name - Date - Location</a:t>
            </a:r>
            <a:endParaRPr lang="en-US"/>
          </a:p>
        </p:txBody>
      </p:sp>
      <p:sp>
        <p:nvSpPr>
          <p:cNvPr id="11"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5" name="Content Placeholder 4"/>
          <p:cNvSpPr>
            <a:spLocks noGrp="1"/>
          </p:cNvSpPr>
          <p:nvPr>
            <p:ph sz="quarter" idx="2"/>
          </p:nvPr>
        </p:nvSpPr>
        <p:spPr>
          <a:xfrm>
            <a:off x="457200" y="825500"/>
            <a:ext cx="4040188" cy="463317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825500"/>
            <a:ext cx="4041775" cy="463317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Footer Placeholder 12"/>
          <p:cNvSpPr>
            <a:spLocks noGrp="1"/>
          </p:cNvSpPr>
          <p:nvPr>
            <p:ph type="ftr" sz="quarter" idx="13"/>
          </p:nvPr>
        </p:nvSpPr>
        <p:spPr/>
        <p:txBody>
          <a:bodyPr/>
          <a:lstStyle/>
          <a:p>
            <a:r>
              <a:rPr lang="en-US" smtClean="0"/>
              <a:t>Meeting Name - Date - Location</a:t>
            </a:r>
            <a:endParaRPr lang="en-US"/>
          </a:p>
        </p:txBody>
      </p:sp>
      <p:sp>
        <p:nvSpPr>
          <p:cNvPr id="14" name="Slide Number Placeholder 18"/>
          <p:cNvSpPr>
            <a:spLocks noGrp="1"/>
          </p:cNvSpPr>
          <p:nvPr>
            <p:ph type="sldNum" sz="quarter" idx="1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29" y="111042"/>
            <a:ext cx="8670471" cy="514894"/>
          </a:xfrm>
          <a:prstGeom prst="rect">
            <a:avLst/>
          </a:prstGeom>
        </p:spPr>
        <p:txBody>
          <a:bodyPr anchor="ctr"/>
          <a:lstStyle>
            <a:lvl1pPr algn="l">
              <a:defRPr sz="3600" b="0">
                <a:solidFill>
                  <a:schemeClr val="accent2"/>
                </a:solidFill>
              </a:defRPr>
            </a:lvl1pPr>
          </a:lstStyle>
          <a:p>
            <a:r>
              <a:rPr kumimoji="0" lang="en-US" smtClean="0"/>
              <a:t>Click to edit Master title style</a:t>
            </a:r>
            <a:endParaRPr kumimoji="0" lang="en-US" dirty="0"/>
          </a:p>
        </p:txBody>
      </p:sp>
      <p:sp>
        <p:nvSpPr>
          <p:cNvPr id="11" name="Content Placeholder 2"/>
          <p:cNvSpPr>
            <a:spLocks noGrp="1"/>
          </p:cNvSpPr>
          <p:nvPr>
            <p:ph idx="1"/>
          </p:nvPr>
        </p:nvSpPr>
        <p:spPr>
          <a:xfrm>
            <a:off x="244929" y="789214"/>
            <a:ext cx="8670471" cy="5336949"/>
          </a:xfrm>
        </p:spPr>
        <p:txBody>
          <a:bodyPr/>
          <a:lstStyle>
            <a:lvl1pPr>
              <a:defRPr>
                <a:solidFill>
                  <a:schemeClr val="bg1">
                    <a:lumMod val="65000"/>
                    <a:lumOff val="35000"/>
                  </a:schemeClr>
                </a:solidFill>
              </a:defRPr>
            </a:lvl1pPr>
            <a:lvl2pPr>
              <a:defRPr>
                <a:solidFill>
                  <a:schemeClr val="bg1">
                    <a:lumMod val="65000"/>
                    <a:lumOff val="35000"/>
                  </a:schemeClr>
                </a:solidFill>
              </a:defRPr>
            </a:lvl2pPr>
            <a:lvl3pPr>
              <a:buClr>
                <a:srgbClr val="69A2B8"/>
              </a:buClr>
              <a:defRPr>
                <a:solidFill>
                  <a:schemeClr val="bg1">
                    <a:lumMod val="65000"/>
                    <a:lumOff val="35000"/>
                  </a:schemeClr>
                </a:solidFill>
              </a:defRPr>
            </a:lvl3pPr>
            <a:lvl4pPr>
              <a:defRPr>
                <a:solidFill>
                  <a:schemeClr val="bg1">
                    <a:lumMod val="65000"/>
                    <a:lumOff val="35000"/>
                  </a:schemeClr>
                </a:solidFill>
              </a:defRPr>
            </a:lvl4pPr>
            <a:lvl5pPr>
              <a:buClrTx/>
              <a:defRPr>
                <a:solidFill>
                  <a:schemeClr val="bg1">
                    <a:lumMod val="65000"/>
                    <a:lumOff val="35000"/>
                  </a:schemeClr>
                </a:solidFill>
              </a:defRPr>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Footer Placeholder 12"/>
          <p:cNvSpPr>
            <a:spLocks noGrp="1"/>
          </p:cNvSpPr>
          <p:nvPr>
            <p:ph type="ftr" sz="quarter" idx="12"/>
          </p:nvPr>
        </p:nvSpPr>
        <p:spPr/>
        <p:txBody>
          <a:bodyPr/>
          <a:lstStyle/>
          <a:p>
            <a:r>
              <a:rPr lang="en-US" smtClean="0"/>
              <a:t>Meeting Name - Date - Location</a:t>
            </a:r>
            <a:endParaRPr lang="en-US"/>
          </a:p>
        </p:txBody>
      </p:sp>
      <p:sp>
        <p:nvSpPr>
          <p:cNvPr id="14"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30" name="Text Placeholder 29"/>
          <p:cNvSpPr>
            <a:spLocks noGrp="1"/>
          </p:cNvSpPr>
          <p:nvPr>
            <p:ph type="body" idx="1"/>
          </p:nvPr>
        </p:nvSpPr>
        <p:spPr>
          <a:xfrm>
            <a:off x="244929" y="762000"/>
            <a:ext cx="8670471" cy="5506357"/>
          </a:xfrm>
          <a:prstGeom prst="rect">
            <a:avLst/>
          </a:prstGeom>
        </p:spPr>
        <p:txBody>
          <a:bodyPr vert="horz">
            <a:normAutofit/>
          </a:bodyPr>
          <a:lstStyle/>
          <a:p>
            <a:pPr lvl="0" eaLnBrk="1" latinLnBrk="0" hangingPunct="1"/>
            <a:r>
              <a:rPr kumimoji="0" lang="en-US" smtClean="0"/>
              <a:t>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7" name="Footer Placeholder 16"/>
          <p:cNvSpPr>
            <a:spLocks noGrp="1"/>
          </p:cNvSpPr>
          <p:nvPr>
            <p:ph type="ftr" sz="quarter" idx="3"/>
          </p:nvPr>
        </p:nvSpPr>
        <p:spPr>
          <a:xfrm>
            <a:off x="3124200" y="6488210"/>
            <a:ext cx="2895600" cy="365125"/>
          </a:xfrm>
          <a:prstGeom prst="rect">
            <a:avLst/>
          </a:prstGeom>
        </p:spPr>
        <p:txBody>
          <a:bodyPr vert="horz" lIns="91440" tIns="45720" rIns="91440" bIns="45720" rtlCol="0" anchor="ctr"/>
          <a:lstStyle>
            <a:lvl1pPr algn="ctr">
              <a:defRPr sz="900" cap="all">
                <a:solidFill>
                  <a:schemeClr val="tx1"/>
                </a:solidFill>
              </a:defRPr>
            </a:lvl1pPr>
          </a:lstStyle>
          <a:p>
            <a:r>
              <a:rPr lang="en-US" smtClean="0"/>
              <a:t>Meeting Name - Date - Location</a:t>
            </a:r>
            <a:endParaRPr lang="en-US"/>
          </a:p>
        </p:txBody>
      </p:sp>
      <p:sp>
        <p:nvSpPr>
          <p:cNvPr id="19" name="Slide Number Placeholder 18"/>
          <p:cNvSpPr>
            <a:spLocks noGrp="1"/>
          </p:cNvSpPr>
          <p:nvPr>
            <p:ph type="sldNum" sz="quarter" idx="4"/>
          </p:nvPr>
        </p:nvSpPr>
        <p:spPr>
          <a:xfrm>
            <a:off x="6781800" y="6492875"/>
            <a:ext cx="2133600" cy="365125"/>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20" name="Title Placeholder 19"/>
          <p:cNvSpPr>
            <a:spLocks noGrp="1"/>
          </p:cNvSpPr>
          <p:nvPr>
            <p:ph type="title"/>
          </p:nvPr>
        </p:nvSpPr>
        <p:spPr>
          <a:xfrm>
            <a:off x="244929" y="13880"/>
            <a:ext cx="8229600" cy="659255"/>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055" r:id="rId1"/>
    <p:sldLayoutId id="2147484067" r:id="rId2"/>
    <p:sldLayoutId id="2147484057" r:id="rId3"/>
    <p:sldLayoutId id="2147484056" r:id="rId4"/>
    <p:sldLayoutId id="2147484068" r:id="rId5"/>
    <p:sldLayoutId id="2147484069" r:id="rId6"/>
    <p:sldLayoutId id="2147484058" r:id="rId7"/>
    <p:sldLayoutId id="2147484059" r:id="rId8"/>
    <p:sldLayoutId id="2147484060" r:id="rId9"/>
    <p:sldLayoutId id="2147484066" r:id="rId10"/>
    <p:sldLayoutId id="2147484061" r:id="rId11"/>
  </p:sldLayoutIdLst>
  <p:timing>
    <p:tnLst>
      <p:par>
        <p:cTn id="1" dur="indefinite" restart="never" nodeType="tmRoot"/>
      </p:par>
    </p:tnLst>
  </p:timing>
  <p:hf hdr="0" dt="0"/>
  <p:txStyles>
    <p:titleStyle>
      <a:lvl1pPr algn="l" rtl="0" eaLnBrk="1" latinLnBrk="0" hangingPunct="1">
        <a:spcBef>
          <a:spcPct val="0"/>
        </a:spcBef>
        <a:buNone/>
        <a:defRPr kumimoji="0" sz="3600" kern="1200" cap="none">
          <a:solidFill>
            <a:schemeClr val="tx1"/>
          </a:solidFill>
          <a:latin typeface="+mj-lt"/>
          <a:ea typeface="+mj-ea"/>
          <a:cs typeface="+mj-cs"/>
        </a:defRPr>
      </a:lvl1pPr>
    </p:titleStyle>
    <p:bodyStyle>
      <a:lvl1pPr marL="91440" indent="0" algn="l" rtl="0" eaLnBrk="1" latinLnBrk="0" hangingPunct="1">
        <a:spcBef>
          <a:spcPct val="20000"/>
        </a:spcBef>
        <a:buClr>
          <a:schemeClr val="accent1"/>
        </a:buClr>
        <a:buSzPct val="80000"/>
        <a:buFont typeface="Wingdings 2"/>
        <a:buNone/>
        <a:defRPr kumimoji="0" sz="2400" kern="1200" cap="none">
          <a:solidFill>
            <a:schemeClr val="tx1"/>
          </a:solidFill>
          <a:latin typeface="Franklin Gothic Book"/>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400" kern="1200">
          <a:solidFill>
            <a:schemeClr val="tx1"/>
          </a:solidFill>
          <a:latin typeface="Franklin Gothic Book"/>
          <a:ea typeface="+mn-ea"/>
          <a:cs typeface="+mn-cs"/>
        </a:defRPr>
      </a:lvl2pPr>
      <a:lvl3pPr marL="1005840" indent="-256032" algn="l" rtl="0" eaLnBrk="1" latinLnBrk="0" hangingPunct="1">
        <a:spcBef>
          <a:spcPct val="20000"/>
        </a:spcBef>
        <a:buClr>
          <a:schemeClr val="accent2"/>
        </a:buClr>
        <a:buSzPct val="85000"/>
        <a:buFont typeface="Arial"/>
        <a:buChar char="○"/>
        <a:defRPr kumimoji="0" sz="2000" kern="1200">
          <a:solidFill>
            <a:schemeClr val="tx1"/>
          </a:solidFill>
          <a:latin typeface="Franklin Gothic Book"/>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1800" kern="1200">
          <a:solidFill>
            <a:schemeClr val="tx1"/>
          </a:solidFill>
          <a:latin typeface="Franklin Gothic Book"/>
          <a:ea typeface="+mn-ea"/>
          <a:cs typeface="+mn-cs"/>
        </a:defRPr>
      </a:lvl4pPr>
      <a:lvl5pPr marL="1490472" indent="-182880" algn="l" rtl="0" eaLnBrk="1" latinLnBrk="0" hangingPunct="1">
        <a:spcBef>
          <a:spcPct val="20000"/>
        </a:spcBef>
        <a:buClr>
          <a:schemeClr val="accent4"/>
        </a:buClr>
        <a:buSzPct val="100000"/>
        <a:buFont typeface="Arial"/>
        <a:buChar char="-"/>
        <a:defRPr kumimoji="0" sz="1800" kern="1200">
          <a:solidFill>
            <a:schemeClr val="tx1"/>
          </a:solidFill>
          <a:latin typeface="Franklin Gothic Book"/>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hyperlink" Target="mailto:svega@lsst.org" TargetMode="External"/><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hyperlink" Target="mailto:sromero@lsst.org" TargetMode="External"/><Relationship Id="rId5" Type="http://schemas.openxmlformats.org/officeDocument/2006/relationships/image" Target="../media/image17.png"/><Relationship Id="rId10" Type="http://schemas.openxmlformats.org/officeDocument/2006/relationships/hyperlink" Target="mailto:gcorvetto@lsst.org" TargetMode="External"/><Relationship Id="rId4" Type="http://schemas.openxmlformats.org/officeDocument/2006/relationships/hyperlink" Target="mailto:cgessner@lsst.org" TargetMode="Externa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mailto:sromero@lsst.org" TargetMode="External"/><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hyperlink" Target="mailto:gcorvetto@lsst.org" TargetMode="External"/><Relationship Id="rId5" Type="http://schemas.openxmlformats.org/officeDocument/2006/relationships/image" Target="../media/image20.png"/><Relationship Id="rId4" Type="http://schemas.openxmlformats.org/officeDocument/2006/relationships/hyperlink" Target="mailto:svega@lsst.org" TargetMode="Externa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ctrTitle"/>
          </p:nvPr>
        </p:nvSpPr>
        <p:spPr/>
        <p:txBody>
          <a:bodyPr/>
          <a:lstStyle/>
          <a:p>
            <a:r>
              <a:rPr lang="en-US" dirty="0" smtClean="0"/>
              <a:t>Safety on Site </a:t>
            </a:r>
            <a:endParaRPr lang="en-US" dirty="0"/>
          </a:p>
        </p:txBody>
      </p:sp>
      <p:sp>
        <p:nvSpPr>
          <p:cNvPr id="52" name="Subtitle 51"/>
          <p:cNvSpPr>
            <a:spLocks noGrp="1"/>
          </p:cNvSpPr>
          <p:nvPr>
            <p:ph type="subTitle" idx="1"/>
          </p:nvPr>
        </p:nvSpPr>
        <p:spPr/>
        <p:txBody>
          <a:bodyPr/>
          <a:lstStyle/>
          <a:p>
            <a:r>
              <a:rPr lang="en-US" dirty="0" smtClean="0"/>
              <a:t>August 1</a:t>
            </a:r>
            <a:r>
              <a:rPr lang="en-US" baseline="30000" dirty="0" smtClean="0"/>
              <a:t>st</a:t>
            </a:r>
            <a:r>
              <a:rPr lang="en-US" dirty="0" smtClean="0"/>
              <a:t> 2019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10</a:t>
            </a:fld>
            <a:endParaRPr lang="en-US"/>
          </a:p>
        </p:txBody>
      </p:sp>
      <p:sp>
        <p:nvSpPr>
          <p:cNvPr id="11" name="Title 10"/>
          <p:cNvSpPr>
            <a:spLocks noGrp="1"/>
          </p:cNvSpPr>
          <p:nvPr>
            <p:ph type="title"/>
          </p:nvPr>
        </p:nvSpPr>
        <p:spPr>
          <a:xfrm>
            <a:off x="161802" y="128942"/>
            <a:ext cx="8229600" cy="659255"/>
          </a:xfrm>
        </p:spPr>
        <p:txBody>
          <a:bodyPr>
            <a:normAutofit fontScale="90000"/>
          </a:bodyPr>
          <a:lstStyle/>
          <a:p>
            <a:r>
              <a:rPr lang="es-CL" dirty="0" smtClean="0"/>
              <a:t>Guía para cumplimiento de visa de trabajo</a:t>
            </a:r>
            <a:endParaRPr lang="es-CL" dirty="0"/>
          </a:p>
        </p:txBody>
      </p:sp>
      <p:pic>
        <p:nvPicPr>
          <p:cNvPr id="8" name="Content Placeholder 7"/>
          <p:cNvPicPr>
            <a:picLocks noGrp="1" noChangeAspect="1"/>
          </p:cNvPicPr>
          <p:nvPr>
            <p:ph idx="1"/>
          </p:nvPr>
        </p:nvPicPr>
        <p:blipFill>
          <a:blip r:embed="rId2"/>
          <a:stretch>
            <a:fillRect/>
          </a:stretch>
        </p:blipFill>
        <p:spPr>
          <a:xfrm>
            <a:off x="374237" y="893265"/>
            <a:ext cx="3208229" cy="4112845"/>
          </a:xfrm>
          <a:prstGeom prst="rect">
            <a:avLst/>
          </a:prstGeom>
        </p:spPr>
      </p:pic>
      <p:sp>
        <p:nvSpPr>
          <p:cNvPr id="2" name="Rectangle 1"/>
          <p:cNvSpPr/>
          <p:nvPr/>
        </p:nvSpPr>
        <p:spPr>
          <a:xfrm>
            <a:off x="3902529" y="788197"/>
            <a:ext cx="4572000" cy="4801314"/>
          </a:xfrm>
          <a:prstGeom prst="rect">
            <a:avLst/>
          </a:prstGeom>
        </p:spPr>
        <p:txBody>
          <a:bodyPr>
            <a:spAutoFit/>
          </a:bodyPr>
          <a:lstStyle/>
          <a:p>
            <a:r>
              <a:rPr lang="es-ES" dirty="0"/>
              <a:t>La construcción y desarrollo del Proyecto del Large Synoptic Survey Telescope involucra la participación de colaboradores de diferentes empresas y </a:t>
            </a:r>
            <a:r>
              <a:rPr lang="es-ES" dirty="0" smtClean="0"/>
              <a:t>organizaciones, </a:t>
            </a:r>
            <a:r>
              <a:rPr lang="es-ES" dirty="0"/>
              <a:t>esta diversidad esta también presente en la diversidad de países que participan en el proyecto. Este último antecedente nos congrega a analizar la situación migratoria de aquellos colaboradores que realizarán trabajos en el proyecto LSST por periodos de tiempo relativamente cortos. El presente documento busca entregar una guía para los colaboradores extranjeros que participaran de nuestro proyecto y una ayuda para gestionar las autorizaciones necesarias y dar de esta forma cumplimiento a la normativa migratoria Chilena.</a:t>
            </a:r>
            <a:endParaRPr lang="en-US" dirty="0"/>
          </a:p>
        </p:txBody>
      </p:sp>
    </p:spTree>
    <p:extLst>
      <p:ext uri="{BB962C8B-B14F-4D97-AF65-F5344CB8AC3E}">
        <p14:creationId xmlns:p14="http://schemas.microsoft.com/office/powerpoint/2010/main" val="3567342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11</a:t>
            </a:fld>
            <a:endParaRPr lang="en-US"/>
          </a:p>
        </p:txBody>
      </p:sp>
      <p:sp>
        <p:nvSpPr>
          <p:cNvPr id="11" name="Title 10"/>
          <p:cNvSpPr>
            <a:spLocks noGrp="1"/>
          </p:cNvSpPr>
          <p:nvPr>
            <p:ph type="title"/>
          </p:nvPr>
        </p:nvSpPr>
        <p:spPr/>
        <p:txBody>
          <a:bodyPr/>
          <a:lstStyle/>
          <a:p>
            <a:r>
              <a:rPr lang="en-US" dirty="0" smtClean="0"/>
              <a:t>SHE </a:t>
            </a:r>
            <a:r>
              <a:rPr lang="en-US" sz="1800" dirty="0" smtClean="0"/>
              <a:t>(LPM-114) </a:t>
            </a:r>
            <a:endParaRPr lang="en-US" dirty="0"/>
          </a:p>
        </p:txBody>
      </p:sp>
      <p:sp>
        <p:nvSpPr>
          <p:cNvPr id="4" name="Content Placeholder 3"/>
          <p:cNvSpPr>
            <a:spLocks noGrp="1"/>
          </p:cNvSpPr>
          <p:nvPr>
            <p:ph idx="1"/>
          </p:nvPr>
        </p:nvSpPr>
        <p:spPr>
          <a:xfrm>
            <a:off x="244929" y="743857"/>
            <a:ext cx="4327071" cy="5551713"/>
          </a:xfrm>
        </p:spPr>
        <p:txBody>
          <a:bodyPr>
            <a:normAutofit/>
          </a:bodyPr>
          <a:lstStyle/>
          <a:p>
            <a:r>
              <a:rPr lang="es-ES" sz="2000" dirty="0"/>
              <a:t>11.3 Plan de Manejo de Seguridad y Salud</a:t>
            </a:r>
          </a:p>
          <a:p>
            <a:r>
              <a:rPr lang="es-ES" sz="2000" dirty="0"/>
              <a:t>La Parte Responsable deberá elaborar, entregar al LSST Site Manager, y poner en práctica un proyecto y un Plan de Gestión de Seguridad y Salud ("el Plan") para el sitio que incluye el compromiso de la Parte Responsable de proporcionar condiciones de trabajo seguras y saludables para sus trabajadores, subcontratista(s), trabajadores de AURA, trabajadores de LSST, otros trabajadores y miembros del público que puedan ser afectados por el trabajo de la Parte Responsable</a:t>
            </a:r>
            <a:r>
              <a:rPr lang="es-ES" dirty="0"/>
              <a:t>.</a:t>
            </a:r>
            <a:endParaRPr lang="en-US" dirty="0"/>
          </a:p>
        </p:txBody>
      </p:sp>
      <p:pic>
        <p:nvPicPr>
          <p:cNvPr id="2" name="Picture 1"/>
          <p:cNvPicPr>
            <a:picLocks noChangeAspect="1"/>
          </p:cNvPicPr>
          <p:nvPr/>
        </p:nvPicPr>
        <p:blipFill>
          <a:blip r:embed="rId2"/>
          <a:stretch>
            <a:fillRect/>
          </a:stretch>
        </p:blipFill>
        <p:spPr>
          <a:xfrm>
            <a:off x="4565712" y="922592"/>
            <a:ext cx="4432176" cy="2597121"/>
          </a:xfrm>
          <a:prstGeom prst="rect">
            <a:avLst/>
          </a:prstGeom>
        </p:spPr>
      </p:pic>
      <p:sp>
        <p:nvSpPr>
          <p:cNvPr id="3" name="TextBox 2"/>
          <p:cNvSpPr txBox="1"/>
          <p:nvPr/>
        </p:nvSpPr>
        <p:spPr>
          <a:xfrm>
            <a:off x="4969164" y="3805382"/>
            <a:ext cx="3946236" cy="1631216"/>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smtClean="0">
                <a:solidFill>
                  <a:srgbClr val="FFC000"/>
                </a:solidFill>
                <a:latin typeface="+mj-lt"/>
              </a:rPr>
              <a:t>PROCEDIMIENTOS DE TRABAJO </a:t>
            </a:r>
          </a:p>
          <a:p>
            <a:pPr marL="285750" indent="-285750">
              <a:buFont typeface="Wingdings" panose="05000000000000000000" pitchFamily="2" charset="2"/>
              <a:buChar char="v"/>
            </a:pPr>
            <a:r>
              <a:rPr lang="en-US" sz="2000" b="1" dirty="0" smtClean="0">
                <a:solidFill>
                  <a:srgbClr val="FFC000"/>
                </a:solidFill>
                <a:latin typeface="+mj-lt"/>
              </a:rPr>
              <a:t>ESTANDARES DE TRABAJO </a:t>
            </a:r>
          </a:p>
          <a:p>
            <a:pPr marL="285750" indent="-285750">
              <a:buFont typeface="Wingdings" panose="05000000000000000000" pitchFamily="2" charset="2"/>
              <a:buChar char="v"/>
            </a:pPr>
            <a:r>
              <a:rPr lang="en-US" sz="2000" b="1" dirty="0" smtClean="0">
                <a:solidFill>
                  <a:srgbClr val="FFC000"/>
                </a:solidFill>
                <a:latin typeface="+mj-lt"/>
              </a:rPr>
              <a:t>INSTRUCTIVOS DE TRABAJO </a:t>
            </a:r>
          </a:p>
          <a:p>
            <a:pPr marL="285750" indent="-285750">
              <a:buFont typeface="Wingdings" panose="05000000000000000000" pitchFamily="2" charset="2"/>
              <a:buChar char="v"/>
            </a:pPr>
            <a:r>
              <a:rPr lang="en-US" sz="2000" b="1" dirty="0" smtClean="0">
                <a:solidFill>
                  <a:srgbClr val="FFC000"/>
                </a:solidFill>
                <a:latin typeface="+mj-lt"/>
              </a:rPr>
              <a:t>ANALISIS SEGURO DEL TRABAJO </a:t>
            </a:r>
            <a:endParaRPr lang="en-US" sz="2000" b="1" dirty="0">
              <a:solidFill>
                <a:srgbClr val="FFC000"/>
              </a:solidFill>
              <a:latin typeface="+mj-lt"/>
            </a:endParaRPr>
          </a:p>
        </p:txBody>
      </p:sp>
    </p:spTree>
    <p:extLst>
      <p:ext uri="{BB962C8B-B14F-4D97-AF65-F5344CB8AC3E}">
        <p14:creationId xmlns:p14="http://schemas.microsoft.com/office/powerpoint/2010/main" val="2530583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12</a:t>
            </a:fld>
            <a:endParaRPr lang="en-US"/>
          </a:p>
        </p:txBody>
      </p:sp>
      <p:sp>
        <p:nvSpPr>
          <p:cNvPr id="11" name="Title 10"/>
          <p:cNvSpPr>
            <a:spLocks noGrp="1"/>
          </p:cNvSpPr>
          <p:nvPr>
            <p:ph type="title"/>
          </p:nvPr>
        </p:nvSpPr>
        <p:spPr/>
        <p:txBody>
          <a:bodyPr/>
          <a:lstStyle/>
          <a:p>
            <a:r>
              <a:rPr lang="es-CL" dirty="0" smtClean="0"/>
              <a:t>Herramientas</a:t>
            </a:r>
            <a:r>
              <a:rPr lang="en-US" dirty="0" smtClean="0"/>
              <a:t> de Safety </a:t>
            </a:r>
            <a:endParaRPr lang="en-US" dirty="0"/>
          </a:p>
        </p:txBody>
      </p:sp>
      <p:sp>
        <p:nvSpPr>
          <p:cNvPr id="4" name="Content Placeholder 3"/>
          <p:cNvSpPr>
            <a:spLocks noGrp="1"/>
          </p:cNvSpPr>
          <p:nvPr>
            <p:ph idx="1"/>
          </p:nvPr>
        </p:nvSpPr>
        <p:spPr/>
        <p:txBody>
          <a:bodyPr/>
          <a:lstStyle/>
          <a:p>
            <a:pPr marL="434340" indent="-342900">
              <a:buFont typeface="Arial" panose="020B0604020202020204" pitchFamily="34" charset="0"/>
              <a:buChar char="•"/>
            </a:pPr>
            <a:r>
              <a:rPr lang="es-CL" b="1" u="sng" dirty="0" smtClean="0"/>
              <a:t>Safety Officers Monthly Meeting </a:t>
            </a:r>
          </a:p>
          <a:p>
            <a:r>
              <a:rPr lang="es-CL" dirty="0" smtClean="0"/>
              <a:t>Reuniones de los Safety Officers para </a:t>
            </a:r>
          </a:p>
          <a:p>
            <a:r>
              <a:rPr lang="es-CL" dirty="0" smtClean="0"/>
              <a:t>Comunicar novedades del área .</a:t>
            </a:r>
          </a:p>
          <a:p>
            <a:r>
              <a:rPr lang="es-CL" dirty="0" smtClean="0"/>
              <a:t>Lanzamiento de campañas </a:t>
            </a:r>
          </a:p>
          <a:p>
            <a:r>
              <a:rPr lang="es-CL" dirty="0" smtClean="0"/>
              <a:t>Análisis de Accidentes</a:t>
            </a:r>
          </a:p>
          <a:p>
            <a:r>
              <a:rPr lang="es-CL" dirty="0" smtClean="0"/>
              <a:t>Análisis del Programa </a:t>
            </a:r>
          </a:p>
          <a:p>
            <a:r>
              <a:rPr lang="es-CL" dirty="0"/>
              <a:t>d</a:t>
            </a:r>
            <a:r>
              <a:rPr lang="es-CL" dirty="0" smtClean="0"/>
              <a:t>e inspecciones </a:t>
            </a:r>
          </a:p>
          <a:p>
            <a:endParaRPr lang="es-CL" dirty="0" smtClean="0"/>
          </a:p>
          <a:p>
            <a:endParaRPr lang="en-US" dirty="0" smtClean="0"/>
          </a:p>
          <a:p>
            <a:endParaRPr lang="en-US" dirty="0"/>
          </a:p>
        </p:txBody>
      </p:sp>
      <p:pic>
        <p:nvPicPr>
          <p:cNvPr id="2" name="Picture 1"/>
          <p:cNvPicPr>
            <a:picLocks noChangeAspect="1"/>
          </p:cNvPicPr>
          <p:nvPr/>
        </p:nvPicPr>
        <p:blipFill>
          <a:blip r:embed="rId2"/>
          <a:stretch>
            <a:fillRect/>
          </a:stretch>
        </p:blipFill>
        <p:spPr>
          <a:xfrm>
            <a:off x="4081750" y="2492860"/>
            <a:ext cx="4498831" cy="3264425"/>
          </a:xfrm>
          <a:prstGeom prst="rect">
            <a:avLst/>
          </a:prstGeom>
        </p:spPr>
      </p:pic>
    </p:spTree>
    <p:extLst>
      <p:ext uri="{BB962C8B-B14F-4D97-AF65-F5344CB8AC3E}">
        <p14:creationId xmlns:p14="http://schemas.microsoft.com/office/powerpoint/2010/main" val="832273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244928" y="762000"/>
            <a:ext cx="8335654" cy="2673927"/>
          </a:xfrm>
        </p:spPr>
        <p:txBody>
          <a:bodyPr/>
          <a:lstStyle/>
          <a:p>
            <a:r>
              <a:rPr lang="es-CL" dirty="0" smtClean="0"/>
              <a:t>Realizadas una vez al mes </a:t>
            </a:r>
          </a:p>
          <a:p>
            <a:r>
              <a:rPr lang="es-CL" dirty="0" smtClean="0"/>
              <a:t>Bajo un programación establecida </a:t>
            </a:r>
          </a:p>
          <a:p>
            <a:r>
              <a:rPr lang="es-CL" dirty="0" smtClean="0"/>
              <a:t>Busca mantener el control de Riesgos basado en las condiciones de instalaciones , herramientas y cumplimiento del estándar de seguridad del sitio </a:t>
            </a:r>
            <a:endParaRPr lang="es-CL" dirty="0"/>
          </a:p>
        </p:txBody>
      </p:sp>
      <p:sp>
        <p:nvSpPr>
          <p:cNvPr id="7" name="Footer Placeholder 6"/>
          <p:cNvSpPr>
            <a:spLocks noGrp="1"/>
          </p:cNvSpPr>
          <p:nvPr>
            <p:ph type="ftr" sz="quarter" idx="13"/>
          </p:nvPr>
        </p:nvSpPr>
        <p:spPr/>
        <p:txBody>
          <a:bodyPr/>
          <a:lstStyle/>
          <a:p>
            <a:endParaRPr lang="en-US" dirty="0"/>
          </a:p>
        </p:txBody>
      </p:sp>
      <p:sp>
        <p:nvSpPr>
          <p:cNvPr id="8" name="Slide Number Placeholder 7"/>
          <p:cNvSpPr>
            <a:spLocks noGrp="1"/>
          </p:cNvSpPr>
          <p:nvPr>
            <p:ph type="sldNum" sz="quarter" idx="4"/>
          </p:nvPr>
        </p:nvSpPr>
        <p:spPr/>
        <p:txBody>
          <a:bodyPr/>
          <a:lstStyle/>
          <a:p>
            <a:fld id="{EC1DA482-8C3D-1B46-9517-60E4661D6553}" type="slidenum">
              <a:rPr lang="en-US" smtClean="0"/>
              <a:pPr/>
              <a:t>13</a:t>
            </a:fld>
            <a:endParaRPr lang="en-US"/>
          </a:p>
        </p:txBody>
      </p:sp>
      <p:sp>
        <p:nvSpPr>
          <p:cNvPr id="11" name="Title 10"/>
          <p:cNvSpPr>
            <a:spLocks noGrp="1"/>
          </p:cNvSpPr>
          <p:nvPr>
            <p:ph type="title"/>
          </p:nvPr>
        </p:nvSpPr>
        <p:spPr/>
        <p:txBody>
          <a:bodyPr/>
          <a:lstStyle/>
          <a:p>
            <a:r>
              <a:rPr lang="en-US" dirty="0" smtClean="0"/>
              <a:t>Safety Inspection </a:t>
            </a:r>
            <a:endParaRPr lang="en-US" dirty="0"/>
          </a:p>
        </p:txBody>
      </p:sp>
      <p:pic>
        <p:nvPicPr>
          <p:cNvPr id="2" name="Picture 1"/>
          <p:cNvPicPr>
            <a:picLocks noChangeAspect="1"/>
          </p:cNvPicPr>
          <p:nvPr/>
        </p:nvPicPr>
        <p:blipFill>
          <a:blip r:embed="rId2"/>
          <a:stretch>
            <a:fillRect/>
          </a:stretch>
        </p:blipFill>
        <p:spPr>
          <a:xfrm>
            <a:off x="496967" y="3303541"/>
            <a:ext cx="7977562" cy="240453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p:txBody>
          <a:bodyPr/>
          <a:lstStyle/>
          <a:p>
            <a:endParaRPr lang="en-US" dirty="0"/>
          </a:p>
        </p:txBody>
      </p:sp>
      <p:sp>
        <p:nvSpPr>
          <p:cNvPr id="8" name="Slide Number Placeholder 7"/>
          <p:cNvSpPr>
            <a:spLocks noGrp="1"/>
          </p:cNvSpPr>
          <p:nvPr>
            <p:ph type="sldNum" sz="quarter" idx="4"/>
          </p:nvPr>
        </p:nvSpPr>
        <p:spPr/>
        <p:txBody>
          <a:bodyPr/>
          <a:lstStyle/>
          <a:p>
            <a:fld id="{EC1DA482-8C3D-1B46-9517-60E4661D6553}" type="slidenum">
              <a:rPr lang="en-US" smtClean="0"/>
              <a:pPr/>
              <a:t>14</a:t>
            </a:fld>
            <a:endParaRPr lang="en-US"/>
          </a:p>
        </p:txBody>
      </p:sp>
      <p:sp>
        <p:nvSpPr>
          <p:cNvPr id="11" name="Title 10"/>
          <p:cNvSpPr>
            <a:spLocks noGrp="1"/>
          </p:cNvSpPr>
          <p:nvPr>
            <p:ph type="title"/>
          </p:nvPr>
        </p:nvSpPr>
        <p:spPr/>
        <p:txBody>
          <a:bodyPr/>
          <a:lstStyle/>
          <a:p>
            <a:r>
              <a:rPr lang="en-US" dirty="0" smtClean="0"/>
              <a:t>Safety Inspection </a:t>
            </a:r>
            <a:endParaRPr lang="en-US" dirty="0"/>
          </a:p>
        </p:txBody>
      </p:sp>
      <p:pic>
        <p:nvPicPr>
          <p:cNvPr id="4" name="Content Placeholder 3"/>
          <p:cNvPicPr>
            <a:picLocks noGrp="1" noChangeAspect="1"/>
          </p:cNvPicPr>
          <p:nvPr>
            <p:ph idx="1"/>
          </p:nvPr>
        </p:nvPicPr>
        <p:blipFill>
          <a:blip r:embed="rId2"/>
          <a:stretch>
            <a:fillRect/>
          </a:stretch>
        </p:blipFill>
        <p:spPr>
          <a:xfrm>
            <a:off x="244929" y="1033648"/>
            <a:ext cx="8670925" cy="2073048"/>
          </a:xfrm>
          <a:prstGeom prst="rect">
            <a:avLst/>
          </a:prstGeom>
        </p:spPr>
      </p:pic>
      <p:pic>
        <p:nvPicPr>
          <p:cNvPr id="5" name="Picture 4"/>
          <p:cNvPicPr>
            <a:picLocks noChangeAspect="1"/>
          </p:cNvPicPr>
          <p:nvPr/>
        </p:nvPicPr>
        <p:blipFill>
          <a:blip r:embed="rId3"/>
          <a:stretch>
            <a:fillRect/>
          </a:stretch>
        </p:blipFill>
        <p:spPr>
          <a:xfrm>
            <a:off x="244929" y="3583709"/>
            <a:ext cx="4256287" cy="2785182"/>
          </a:xfrm>
          <a:prstGeom prst="rect">
            <a:avLst/>
          </a:prstGeom>
        </p:spPr>
      </p:pic>
      <p:cxnSp>
        <p:nvCxnSpPr>
          <p:cNvPr id="9" name="Straight Arrow Connector 8"/>
          <p:cNvCxnSpPr/>
          <p:nvPr/>
        </p:nvCxnSpPr>
        <p:spPr>
          <a:xfrm flipH="1">
            <a:off x="1874982" y="1958109"/>
            <a:ext cx="5107709" cy="3833091"/>
          </a:xfrm>
          <a:prstGeom prst="straightConnector1">
            <a:avLst/>
          </a:prstGeom>
          <a:ln w="38100">
            <a:solidFill>
              <a:srgbClr val="FFFF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4"/>
          <a:stretch>
            <a:fillRect/>
          </a:stretch>
        </p:blipFill>
        <p:spPr>
          <a:xfrm>
            <a:off x="4865760" y="3583709"/>
            <a:ext cx="3973824" cy="27268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
          </p:nvPr>
        </p:nvPicPr>
        <p:blipFill>
          <a:blip r:embed="rId2"/>
          <a:stretch>
            <a:fillRect/>
          </a:stretch>
        </p:blipFill>
        <p:spPr>
          <a:xfrm>
            <a:off x="571804" y="825500"/>
            <a:ext cx="3257624" cy="4328391"/>
          </a:xfrm>
          <a:prstGeom prst="rect">
            <a:avLst/>
          </a:prstGeom>
        </p:spPr>
      </p:pic>
      <p:sp>
        <p:nvSpPr>
          <p:cNvPr id="9" name="Footer Placeholder 8"/>
          <p:cNvSpPr>
            <a:spLocks noGrp="1"/>
          </p:cNvSpPr>
          <p:nvPr>
            <p:ph type="ftr" sz="quarter" idx="13"/>
          </p:nvPr>
        </p:nvSpPr>
        <p:spPr/>
        <p:txBody>
          <a:bodyPr/>
          <a:lstStyle/>
          <a:p>
            <a:endParaRPr lang="en-US" dirty="0"/>
          </a:p>
        </p:txBody>
      </p:sp>
      <p:sp>
        <p:nvSpPr>
          <p:cNvPr id="10" name="Slide Number Placeholder 9"/>
          <p:cNvSpPr>
            <a:spLocks noGrp="1"/>
          </p:cNvSpPr>
          <p:nvPr>
            <p:ph type="sldNum" sz="quarter" idx="14"/>
          </p:nvPr>
        </p:nvSpPr>
        <p:spPr/>
        <p:txBody>
          <a:bodyPr/>
          <a:lstStyle/>
          <a:p>
            <a:fld id="{EC1DA482-8C3D-1B46-9517-60E4661D6553}" type="slidenum">
              <a:rPr lang="en-US" smtClean="0"/>
              <a:pPr/>
              <a:t>15</a:t>
            </a:fld>
            <a:endParaRPr lang="en-US"/>
          </a:p>
        </p:txBody>
      </p:sp>
      <p:sp>
        <p:nvSpPr>
          <p:cNvPr id="13" name="Title 12"/>
          <p:cNvSpPr>
            <a:spLocks noGrp="1"/>
          </p:cNvSpPr>
          <p:nvPr>
            <p:ph type="title"/>
          </p:nvPr>
        </p:nvSpPr>
        <p:spPr/>
        <p:txBody>
          <a:bodyPr/>
          <a:lstStyle/>
          <a:p>
            <a:r>
              <a:rPr lang="en-US" dirty="0" smtClean="0"/>
              <a:t>Stop Work Authority </a:t>
            </a:r>
            <a:endParaRPr lang="en-US" dirty="0"/>
          </a:p>
        </p:txBody>
      </p:sp>
      <p:pic>
        <p:nvPicPr>
          <p:cNvPr id="5" name="Picture 4"/>
          <p:cNvPicPr>
            <a:picLocks noChangeAspect="1"/>
          </p:cNvPicPr>
          <p:nvPr/>
        </p:nvPicPr>
        <p:blipFill>
          <a:blip r:embed="rId3"/>
          <a:stretch>
            <a:fillRect/>
          </a:stretch>
        </p:blipFill>
        <p:spPr>
          <a:xfrm>
            <a:off x="4703100" y="266757"/>
            <a:ext cx="2365545" cy="1617646"/>
          </a:xfrm>
          <a:prstGeom prst="rect">
            <a:avLst/>
          </a:prstGeom>
        </p:spPr>
      </p:pic>
      <p:sp>
        <p:nvSpPr>
          <p:cNvPr id="6" name="Rectangle 5"/>
          <p:cNvSpPr/>
          <p:nvPr/>
        </p:nvSpPr>
        <p:spPr>
          <a:xfrm>
            <a:off x="4170218" y="2247543"/>
            <a:ext cx="4558146" cy="3139321"/>
          </a:xfrm>
          <a:prstGeom prst="rect">
            <a:avLst/>
          </a:prstGeom>
        </p:spPr>
        <p:txBody>
          <a:bodyPr wrap="square">
            <a:spAutoFit/>
          </a:bodyPr>
          <a:lstStyle/>
          <a:p>
            <a:r>
              <a:rPr lang="es-ES" b="1" u="sng" dirty="0"/>
              <a:t>11.5.7 Autoridad de Paralización de Trabajo</a:t>
            </a:r>
          </a:p>
          <a:p>
            <a:r>
              <a:rPr lang="es-ES" dirty="0"/>
              <a:t>La Parte Responsable tendrá la misma responsabilidad y autoridad que los trabajadores de la empresa para paralizar el trabajo si condiciones inseguras/no anticipadas son identificados o si se observan prácticas inconformes, en el </a:t>
            </a:r>
            <a:r>
              <a:rPr lang="es-ES" dirty="0" smtClean="0"/>
              <a:t>sitio </a:t>
            </a:r>
            <a:r>
              <a:rPr lang="es-ES" dirty="0"/>
              <a:t>La administración involucrada deberá trabajar para resolver los problemas y alcanzar un consenso para reanudar el </a:t>
            </a:r>
            <a:r>
              <a:rPr lang="es-ES" dirty="0" smtClean="0"/>
              <a:t>trabajo (LPM 114)</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16</a:t>
            </a:fld>
            <a:endParaRPr lang="en-US"/>
          </a:p>
        </p:txBody>
      </p:sp>
      <p:sp>
        <p:nvSpPr>
          <p:cNvPr id="10" name="Content Placeholder 9"/>
          <p:cNvSpPr>
            <a:spLocks noGrp="1"/>
          </p:cNvSpPr>
          <p:nvPr>
            <p:ph idx="1"/>
          </p:nvPr>
        </p:nvSpPr>
        <p:spPr>
          <a:xfrm>
            <a:off x="244928" y="1051540"/>
            <a:ext cx="4086926" cy="4477411"/>
          </a:xfrm>
        </p:spPr>
        <p:txBody>
          <a:bodyPr>
            <a:normAutofit fontScale="85000" lnSpcReduction="20000"/>
          </a:bodyPr>
          <a:lstStyle/>
          <a:p>
            <a:r>
              <a:rPr lang="es-ES" b="1" dirty="0"/>
              <a:t>Reportes de Accidentes, Incidentes y Condiciones Inseguras </a:t>
            </a:r>
            <a:endParaRPr lang="es-ES" dirty="0"/>
          </a:p>
          <a:p>
            <a:r>
              <a:rPr lang="es-ES" dirty="0"/>
              <a:t>Todos los cuasi incidentes, incidentes y accidentes que ocurran en el sitio deben ser comunicados inmediatamente verbalmente al LSST Site Manager. El Site Manager de LSST notificará al Safety Manager de AURA y administradores de LSSTPO. Además, un informe de la investigación del accidente inicial debe ser presentado al Site Manager de LSST dentro de 24 horas. El informe será presentado al gerente del proyecto de LSSTPO y al jefe de seguridad de LSSTPO. </a:t>
            </a:r>
            <a:endParaRPr lang="en-US" dirty="0"/>
          </a:p>
        </p:txBody>
      </p:sp>
      <p:sp>
        <p:nvSpPr>
          <p:cNvPr id="9" name="Title 8"/>
          <p:cNvSpPr>
            <a:spLocks noGrp="1"/>
          </p:cNvSpPr>
          <p:nvPr>
            <p:ph type="title"/>
          </p:nvPr>
        </p:nvSpPr>
        <p:spPr>
          <a:xfrm>
            <a:off x="244928" y="13880"/>
            <a:ext cx="8670471" cy="706556"/>
          </a:xfrm>
        </p:spPr>
        <p:txBody>
          <a:bodyPr>
            <a:noAutofit/>
          </a:bodyPr>
          <a:lstStyle/>
          <a:p>
            <a:r>
              <a:rPr lang="es-ES" sz="2800" b="1" dirty="0"/>
              <a:t>Reportes de Accidentes, Incidentes y Condiciones Inseguras </a:t>
            </a:r>
            <a:endParaRPr lang="es-ES" sz="2800" dirty="0"/>
          </a:p>
        </p:txBody>
      </p:sp>
      <p:pic>
        <p:nvPicPr>
          <p:cNvPr id="2" name="Picture 1"/>
          <p:cNvPicPr>
            <a:picLocks noChangeAspect="1"/>
          </p:cNvPicPr>
          <p:nvPr/>
        </p:nvPicPr>
        <p:blipFill>
          <a:blip r:embed="rId2"/>
          <a:stretch>
            <a:fillRect/>
          </a:stretch>
        </p:blipFill>
        <p:spPr>
          <a:xfrm>
            <a:off x="4890076" y="932873"/>
            <a:ext cx="3745923" cy="475075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17</a:t>
            </a:fld>
            <a:endParaRPr lang="en-US"/>
          </a:p>
        </p:txBody>
      </p:sp>
      <p:sp>
        <p:nvSpPr>
          <p:cNvPr id="10" name="Content Placeholder 9"/>
          <p:cNvSpPr>
            <a:spLocks noGrp="1"/>
          </p:cNvSpPr>
          <p:nvPr>
            <p:ph idx="1"/>
          </p:nvPr>
        </p:nvSpPr>
        <p:spPr>
          <a:xfrm>
            <a:off x="244928" y="1051540"/>
            <a:ext cx="4086926" cy="2494403"/>
          </a:xfrm>
        </p:spPr>
        <p:txBody>
          <a:bodyPr>
            <a:normAutofit/>
          </a:bodyPr>
          <a:lstStyle/>
          <a:p>
            <a:r>
              <a:rPr lang="es-CL" dirty="0" smtClean="0"/>
              <a:t>Investigación de Accidente Múltiple </a:t>
            </a:r>
          </a:p>
          <a:p>
            <a:pPr marL="434340" indent="-342900">
              <a:buFont typeface="Arial" panose="020B0604020202020204" pitchFamily="34" charset="0"/>
              <a:buChar char="•"/>
            </a:pPr>
            <a:r>
              <a:rPr lang="es-CL" dirty="0" smtClean="0"/>
              <a:t>Contratista</a:t>
            </a:r>
          </a:p>
          <a:p>
            <a:pPr marL="434340" indent="-342900">
              <a:buFont typeface="Arial" panose="020B0604020202020204" pitchFamily="34" charset="0"/>
              <a:buChar char="•"/>
            </a:pPr>
            <a:r>
              <a:rPr lang="es-CL" dirty="0" smtClean="0"/>
              <a:t>LSST Safety </a:t>
            </a:r>
          </a:p>
          <a:p>
            <a:pPr marL="434340" indent="-342900">
              <a:buFont typeface="Arial" panose="020B0604020202020204" pitchFamily="34" charset="0"/>
              <a:buChar char="•"/>
            </a:pPr>
            <a:r>
              <a:rPr lang="es-CL" dirty="0" smtClean="0"/>
              <a:t>Comité Paritario (si aplica)</a:t>
            </a:r>
            <a:endParaRPr lang="es-CL" dirty="0"/>
          </a:p>
        </p:txBody>
      </p:sp>
      <p:sp>
        <p:nvSpPr>
          <p:cNvPr id="9" name="Title 8"/>
          <p:cNvSpPr>
            <a:spLocks noGrp="1"/>
          </p:cNvSpPr>
          <p:nvPr>
            <p:ph type="title"/>
          </p:nvPr>
        </p:nvSpPr>
        <p:spPr>
          <a:xfrm>
            <a:off x="244928" y="13880"/>
            <a:ext cx="8670471" cy="706556"/>
          </a:xfrm>
        </p:spPr>
        <p:txBody>
          <a:bodyPr>
            <a:noAutofit/>
          </a:bodyPr>
          <a:lstStyle/>
          <a:p>
            <a:r>
              <a:rPr lang="es-ES" sz="2800" dirty="0" smtClean="0"/>
              <a:t>Herramientas de Investigación de Accidentes</a:t>
            </a:r>
            <a:endParaRPr lang="es-ES" sz="2800" dirty="0"/>
          </a:p>
        </p:txBody>
      </p:sp>
      <p:pic>
        <p:nvPicPr>
          <p:cNvPr id="2" name="Picture 1"/>
          <p:cNvPicPr>
            <a:picLocks noChangeAspect="1"/>
          </p:cNvPicPr>
          <p:nvPr/>
        </p:nvPicPr>
        <p:blipFill>
          <a:blip r:embed="rId2"/>
          <a:stretch>
            <a:fillRect/>
          </a:stretch>
        </p:blipFill>
        <p:spPr>
          <a:xfrm>
            <a:off x="4572000" y="887060"/>
            <a:ext cx="2096655" cy="2775643"/>
          </a:xfrm>
          <a:prstGeom prst="rect">
            <a:avLst/>
          </a:prstGeom>
        </p:spPr>
      </p:pic>
      <p:pic>
        <p:nvPicPr>
          <p:cNvPr id="3" name="Picture 2"/>
          <p:cNvPicPr>
            <a:picLocks noChangeAspect="1"/>
          </p:cNvPicPr>
          <p:nvPr/>
        </p:nvPicPr>
        <p:blipFill>
          <a:blip r:embed="rId3"/>
          <a:stretch>
            <a:fillRect/>
          </a:stretch>
        </p:blipFill>
        <p:spPr>
          <a:xfrm>
            <a:off x="6181196" y="1533236"/>
            <a:ext cx="2444117" cy="2789382"/>
          </a:xfrm>
          <a:prstGeom prst="rect">
            <a:avLst/>
          </a:prstGeom>
        </p:spPr>
      </p:pic>
      <p:pic>
        <p:nvPicPr>
          <p:cNvPr id="4" name="Picture 3"/>
          <p:cNvPicPr>
            <a:picLocks noChangeAspect="1"/>
          </p:cNvPicPr>
          <p:nvPr/>
        </p:nvPicPr>
        <p:blipFill>
          <a:blip r:embed="rId4"/>
          <a:stretch>
            <a:fillRect/>
          </a:stretch>
        </p:blipFill>
        <p:spPr>
          <a:xfrm>
            <a:off x="4390050" y="2896060"/>
            <a:ext cx="2522682" cy="3158885"/>
          </a:xfrm>
          <a:prstGeom prst="rect">
            <a:avLst/>
          </a:prstGeom>
        </p:spPr>
      </p:pic>
      <p:sp>
        <p:nvSpPr>
          <p:cNvPr id="7" name="TextBox 6"/>
          <p:cNvSpPr txBox="1"/>
          <p:nvPr/>
        </p:nvSpPr>
        <p:spPr>
          <a:xfrm>
            <a:off x="342369" y="3653756"/>
            <a:ext cx="3603836"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sz="3200" b="1" dirty="0" smtClean="0"/>
              <a:t>Generación de Lecciones Aprendidas , Difusión y Análisis</a:t>
            </a:r>
            <a:endParaRPr lang="es-CL" sz="3200" b="1" dirty="0"/>
          </a:p>
        </p:txBody>
      </p:sp>
    </p:spTree>
    <p:extLst>
      <p:ext uri="{BB962C8B-B14F-4D97-AF65-F5344CB8AC3E}">
        <p14:creationId xmlns:p14="http://schemas.microsoft.com/office/powerpoint/2010/main" val="298654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3124200" y="6571034"/>
            <a:ext cx="2895600" cy="282301"/>
          </a:xfrm>
        </p:spPr>
        <p:txBody>
          <a:bodyPr/>
          <a:lstStyle/>
          <a:p>
            <a:endParaRPr lang="en-US" dirty="0"/>
          </a:p>
        </p:txBody>
      </p:sp>
      <p:sp>
        <p:nvSpPr>
          <p:cNvPr id="8" name="Slide Number Placeholder 7"/>
          <p:cNvSpPr>
            <a:spLocks noGrp="1"/>
          </p:cNvSpPr>
          <p:nvPr>
            <p:ph type="sldNum" sz="quarter" idx="4"/>
          </p:nvPr>
        </p:nvSpPr>
        <p:spPr/>
        <p:txBody>
          <a:bodyPr/>
          <a:lstStyle/>
          <a:p>
            <a:fld id="{EC1DA482-8C3D-1B46-9517-60E4661D6553}" type="slidenum">
              <a:rPr lang="en-US" smtClean="0"/>
              <a:pPr/>
              <a:t>18</a:t>
            </a:fld>
            <a:endParaRPr lang="en-US"/>
          </a:p>
        </p:txBody>
      </p:sp>
      <p:sp>
        <p:nvSpPr>
          <p:cNvPr id="11" name="Title 10"/>
          <p:cNvSpPr>
            <a:spLocks noGrp="1"/>
          </p:cNvSpPr>
          <p:nvPr>
            <p:ph type="title"/>
          </p:nvPr>
        </p:nvSpPr>
        <p:spPr/>
        <p:txBody>
          <a:bodyPr/>
          <a:lstStyle/>
          <a:p>
            <a:r>
              <a:rPr lang="en-US" dirty="0" smtClean="0"/>
              <a:t>LSST Safety Rules </a:t>
            </a:r>
            <a:endParaRPr lang="en-US" dirty="0"/>
          </a:p>
        </p:txBody>
      </p:sp>
      <p:sp>
        <p:nvSpPr>
          <p:cNvPr id="5" name="Content Placeholder 4"/>
          <p:cNvSpPr>
            <a:spLocks noGrp="1"/>
          </p:cNvSpPr>
          <p:nvPr>
            <p:ph idx="1"/>
          </p:nvPr>
        </p:nvSpPr>
        <p:spPr/>
        <p:txBody>
          <a:bodyPr/>
          <a:lstStyle/>
          <a:p>
            <a:r>
              <a:rPr lang="en-US" b="1" u="sng" dirty="0" smtClean="0"/>
              <a:t>Que son las  </a:t>
            </a:r>
            <a:r>
              <a:rPr lang="es-CL" b="1" u="sng" dirty="0"/>
              <a:t>LSSTsr</a:t>
            </a:r>
            <a:r>
              <a:rPr lang="es-CL" b="1" u="sng" dirty="0" smtClean="0"/>
              <a:t>#</a:t>
            </a:r>
            <a:r>
              <a:rPr lang="en-US" b="1" u="sng" dirty="0" smtClean="0"/>
              <a:t>?</a:t>
            </a:r>
          </a:p>
          <a:p>
            <a:r>
              <a:rPr lang="es-CL" b="1" dirty="0" smtClean="0"/>
              <a:t>Son Normativas emanadas de la dirección del Proyecto , que tienen como objetivo establecer regulaciones que apoyen el control de los Riesgos críticos presentes en el Proyecto </a:t>
            </a:r>
          </a:p>
          <a:p>
            <a:endParaRPr lang="es-CL" b="1" dirty="0"/>
          </a:p>
          <a:p>
            <a:r>
              <a:rPr lang="es-CL" b="1" dirty="0" smtClean="0"/>
              <a:t>Quien debe cumplir las LSSTsr#?</a:t>
            </a:r>
          </a:p>
          <a:p>
            <a:r>
              <a:rPr lang="es-CL" b="1" dirty="0" smtClean="0"/>
              <a:t>Todos los que de alguna forma estén ligados al proyecto , Personal LSST , Contratistas , Colaboradores , Visitas , etc.</a:t>
            </a:r>
          </a:p>
          <a:p>
            <a:endParaRPr lang="es-CL" b="1" dirty="0"/>
          </a:p>
          <a:p>
            <a:pPr algn="ctr"/>
            <a:r>
              <a:rPr lang="es-CL" sz="3200" b="1" dirty="0" smtClean="0">
                <a:solidFill>
                  <a:srgbClr val="FF0000"/>
                </a:solidFill>
              </a:rPr>
              <a:t>LSSTsr#000</a:t>
            </a:r>
          </a:p>
          <a:p>
            <a:pPr algn="ctr"/>
            <a:endParaRPr lang="es-CL" sz="3200" b="1" dirty="0" smtClean="0">
              <a:solidFill>
                <a:srgbClr val="FF0000"/>
              </a:solidFill>
            </a:endParaRPr>
          </a:p>
          <a:p>
            <a:pPr algn="ctr"/>
            <a:r>
              <a:rPr lang="en-US" b="1" dirty="0" smtClean="0">
                <a:solidFill>
                  <a:srgbClr val="FF0000"/>
                </a:solidFill>
              </a:rPr>
              <a:t>Large Synoptic Survey Telescope </a:t>
            </a:r>
            <a:r>
              <a:rPr lang="es-CL" b="1" dirty="0" smtClean="0">
                <a:solidFill>
                  <a:srgbClr val="FF0000"/>
                </a:solidFill>
              </a:rPr>
              <a:t>safety rule # correlativo</a:t>
            </a:r>
            <a:endParaRPr lang="es-CL" b="1" dirty="0">
              <a:solidFill>
                <a:srgbClr val="FF0000"/>
              </a:solidFill>
            </a:endParaRPr>
          </a:p>
        </p:txBody>
      </p:sp>
      <p:cxnSp>
        <p:nvCxnSpPr>
          <p:cNvPr id="16" name="Straight Arrow Connector 15"/>
          <p:cNvCxnSpPr/>
          <p:nvPr/>
        </p:nvCxnSpPr>
        <p:spPr>
          <a:xfrm flipV="1">
            <a:off x="3372465" y="5004619"/>
            <a:ext cx="521109" cy="65876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flipV="1">
            <a:off x="4580164" y="5004619"/>
            <a:ext cx="857075" cy="766916"/>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5692877" y="5004619"/>
            <a:ext cx="1483443" cy="766916"/>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7207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19</a:t>
            </a:fld>
            <a:endParaRPr lang="en-US"/>
          </a:p>
        </p:txBody>
      </p:sp>
      <p:pic>
        <p:nvPicPr>
          <p:cNvPr id="3" name="Content Placeholder 2"/>
          <p:cNvPicPr>
            <a:picLocks noGrp="1" noChangeAspect="1"/>
          </p:cNvPicPr>
          <p:nvPr>
            <p:ph idx="1"/>
          </p:nvPr>
        </p:nvPicPr>
        <p:blipFill>
          <a:blip r:embed="rId2"/>
          <a:stretch>
            <a:fillRect/>
          </a:stretch>
        </p:blipFill>
        <p:spPr>
          <a:xfrm>
            <a:off x="530284" y="1050925"/>
            <a:ext cx="3516195" cy="4478338"/>
          </a:xfrm>
          <a:prstGeom prst="rect">
            <a:avLst/>
          </a:prstGeom>
        </p:spPr>
      </p:pic>
      <p:sp>
        <p:nvSpPr>
          <p:cNvPr id="9" name="Title 8"/>
          <p:cNvSpPr>
            <a:spLocks noGrp="1"/>
          </p:cNvSpPr>
          <p:nvPr>
            <p:ph type="title"/>
          </p:nvPr>
        </p:nvSpPr>
        <p:spPr>
          <a:xfrm>
            <a:off x="244928" y="13880"/>
            <a:ext cx="8670471" cy="706556"/>
          </a:xfrm>
        </p:spPr>
        <p:txBody>
          <a:bodyPr>
            <a:noAutofit/>
          </a:bodyPr>
          <a:lstStyle/>
          <a:p>
            <a:r>
              <a:rPr lang="es-ES" sz="2800" dirty="0" smtClean="0"/>
              <a:t>LSST Safety Rule </a:t>
            </a:r>
            <a:endParaRPr lang="es-ES" sz="2800" dirty="0"/>
          </a:p>
        </p:txBody>
      </p:sp>
      <p:pic>
        <p:nvPicPr>
          <p:cNvPr id="4" name="Picture 3"/>
          <p:cNvPicPr>
            <a:picLocks noChangeAspect="1"/>
          </p:cNvPicPr>
          <p:nvPr/>
        </p:nvPicPr>
        <p:blipFill>
          <a:blip r:embed="rId3"/>
          <a:stretch>
            <a:fillRect/>
          </a:stretch>
        </p:blipFill>
        <p:spPr>
          <a:xfrm>
            <a:off x="4673311" y="1050925"/>
            <a:ext cx="3426980" cy="4523614"/>
          </a:xfrm>
          <a:prstGeom prst="rect">
            <a:avLst/>
          </a:prstGeom>
        </p:spPr>
      </p:pic>
    </p:spTree>
    <p:extLst>
      <p:ext uri="{BB962C8B-B14F-4D97-AF65-F5344CB8AC3E}">
        <p14:creationId xmlns:p14="http://schemas.microsoft.com/office/powerpoint/2010/main" val="3146519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2</a:t>
            </a:fld>
            <a:endParaRPr lang="en-US"/>
          </a:p>
        </p:txBody>
      </p:sp>
      <p:sp>
        <p:nvSpPr>
          <p:cNvPr id="11" name="Title 10"/>
          <p:cNvSpPr>
            <a:spLocks noGrp="1"/>
          </p:cNvSpPr>
          <p:nvPr>
            <p:ph type="title"/>
          </p:nvPr>
        </p:nvSpPr>
        <p:spPr/>
        <p:txBody>
          <a:bodyPr/>
          <a:lstStyle/>
          <a:p>
            <a:r>
              <a:rPr lang="es-CL" dirty="0" smtClean="0"/>
              <a:t>Flujo Comunicacional </a:t>
            </a:r>
            <a:endParaRPr lang="es-CL" dirty="0"/>
          </a:p>
        </p:txBody>
      </p:sp>
      <p:pic>
        <p:nvPicPr>
          <p:cNvPr id="3" name="Content Placeholder 2"/>
          <p:cNvPicPr>
            <a:picLocks noGrp="1" noChangeAspect="1"/>
          </p:cNvPicPr>
          <p:nvPr>
            <p:ph idx="1"/>
          </p:nvPr>
        </p:nvPicPr>
        <p:blipFill>
          <a:blip r:embed="rId2"/>
          <a:stretch>
            <a:fillRect/>
          </a:stretch>
        </p:blipFill>
        <p:spPr>
          <a:xfrm>
            <a:off x="2753248" y="822700"/>
            <a:ext cx="3456732" cy="1639966"/>
          </a:xfrm>
          <a:prstGeom prst="rect">
            <a:avLst/>
          </a:prstGeom>
        </p:spPr>
      </p:pic>
      <p:pic>
        <p:nvPicPr>
          <p:cNvPr id="5" name="Picture 4"/>
          <p:cNvPicPr>
            <a:picLocks noChangeAspect="1"/>
          </p:cNvPicPr>
          <p:nvPr/>
        </p:nvPicPr>
        <p:blipFill>
          <a:blip r:embed="rId3"/>
          <a:stretch>
            <a:fillRect/>
          </a:stretch>
        </p:blipFill>
        <p:spPr>
          <a:xfrm>
            <a:off x="244929" y="3493178"/>
            <a:ext cx="1408298" cy="1359526"/>
          </a:xfrm>
          <a:prstGeom prst="rect">
            <a:avLst/>
          </a:prstGeom>
        </p:spPr>
      </p:pic>
      <p:pic>
        <p:nvPicPr>
          <p:cNvPr id="8" name="Picture 7"/>
          <p:cNvPicPr>
            <a:picLocks noChangeAspect="1"/>
          </p:cNvPicPr>
          <p:nvPr/>
        </p:nvPicPr>
        <p:blipFill>
          <a:blip r:embed="rId4"/>
          <a:stretch>
            <a:fillRect/>
          </a:stretch>
        </p:blipFill>
        <p:spPr>
          <a:xfrm>
            <a:off x="1858462" y="3862018"/>
            <a:ext cx="2969009" cy="621846"/>
          </a:xfrm>
          <a:prstGeom prst="rect">
            <a:avLst/>
          </a:prstGeom>
        </p:spPr>
      </p:pic>
      <p:pic>
        <p:nvPicPr>
          <p:cNvPr id="9" name="Picture 8"/>
          <p:cNvPicPr>
            <a:picLocks noChangeAspect="1"/>
          </p:cNvPicPr>
          <p:nvPr/>
        </p:nvPicPr>
        <p:blipFill>
          <a:blip r:embed="rId5"/>
          <a:stretch>
            <a:fillRect/>
          </a:stretch>
        </p:blipFill>
        <p:spPr>
          <a:xfrm>
            <a:off x="5077860" y="3237124"/>
            <a:ext cx="1731414" cy="1871634"/>
          </a:xfrm>
          <a:prstGeom prst="rect">
            <a:avLst/>
          </a:prstGeom>
        </p:spPr>
      </p:pic>
      <p:pic>
        <p:nvPicPr>
          <p:cNvPr id="10" name="Picture 9"/>
          <p:cNvPicPr>
            <a:picLocks noChangeAspect="1"/>
          </p:cNvPicPr>
          <p:nvPr/>
        </p:nvPicPr>
        <p:blipFill>
          <a:blip r:embed="rId6"/>
          <a:stretch>
            <a:fillRect/>
          </a:stretch>
        </p:blipFill>
        <p:spPr>
          <a:xfrm>
            <a:off x="6913570" y="3758017"/>
            <a:ext cx="2145978" cy="798645"/>
          </a:xfrm>
          <a:prstGeom prst="rect">
            <a:avLst/>
          </a:prstGeom>
        </p:spPr>
      </p:pic>
    </p:spTree>
    <p:extLst>
      <p:ext uri="{BB962C8B-B14F-4D97-AF65-F5344CB8AC3E}">
        <p14:creationId xmlns:p14="http://schemas.microsoft.com/office/powerpoint/2010/main" val="1037070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3124200" y="6571034"/>
            <a:ext cx="2895600" cy="282301"/>
          </a:xfrm>
        </p:spPr>
        <p:txBody>
          <a:bodyPr/>
          <a:lstStyle/>
          <a:p>
            <a:endParaRPr lang="en-US" dirty="0"/>
          </a:p>
        </p:txBody>
      </p:sp>
      <p:sp>
        <p:nvSpPr>
          <p:cNvPr id="8" name="Slide Number Placeholder 7"/>
          <p:cNvSpPr>
            <a:spLocks noGrp="1"/>
          </p:cNvSpPr>
          <p:nvPr>
            <p:ph type="sldNum" sz="quarter" idx="4"/>
          </p:nvPr>
        </p:nvSpPr>
        <p:spPr/>
        <p:txBody>
          <a:bodyPr/>
          <a:lstStyle/>
          <a:p>
            <a:fld id="{EC1DA482-8C3D-1B46-9517-60E4661D6553}" type="slidenum">
              <a:rPr lang="en-US" smtClean="0"/>
              <a:pPr/>
              <a:t>20</a:t>
            </a:fld>
            <a:endParaRPr lang="en-US"/>
          </a:p>
        </p:txBody>
      </p:sp>
      <p:sp>
        <p:nvSpPr>
          <p:cNvPr id="11" name="Title 10"/>
          <p:cNvSpPr>
            <a:spLocks noGrp="1"/>
          </p:cNvSpPr>
          <p:nvPr>
            <p:ph type="title"/>
          </p:nvPr>
        </p:nvSpPr>
        <p:spPr>
          <a:xfrm>
            <a:off x="92074" y="237683"/>
            <a:ext cx="7960545" cy="659255"/>
          </a:xfrm>
        </p:spPr>
        <p:txBody>
          <a:bodyPr>
            <a:normAutofit fontScale="90000"/>
          </a:bodyPr>
          <a:lstStyle/>
          <a:p>
            <a:r>
              <a:rPr lang="en-US" dirty="0" smtClean="0"/>
              <a:t>LSST Safety Recommendation LSSTsrec#000</a:t>
            </a:r>
            <a:endParaRPr lang="en-US" dirty="0"/>
          </a:p>
        </p:txBody>
      </p:sp>
      <p:sp>
        <p:nvSpPr>
          <p:cNvPr id="5" name="Content Placeholder 4"/>
          <p:cNvSpPr>
            <a:spLocks noGrp="1"/>
          </p:cNvSpPr>
          <p:nvPr>
            <p:ph idx="1"/>
          </p:nvPr>
        </p:nvSpPr>
        <p:spPr/>
        <p:txBody>
          <a:bodyPr/>
          <a:lstStyle/>
          <a:p>
            <a:endParaRPr lang="en-US" dirty="0" smtClean="0"/>
          </a:p>
          <a:p>
            <a:endParaRPr lang="en-US" dirty="0"/>
          </a:p>
          <a:p>
            <a:r>
              <a:rPr lang="es-CL" b="1" u="sng" dirty="0" smtClean="0"/>
              <a:t>Que son las LSSTsrec#000?</a:t>
            </a:r>
          </a:p>
          <a:p>
            <a:r>
              <a:rPr lang="es-CL" b="1" dirty="0" smtClean="0"/>
              <a:t>Son recomendaciones emanadas </a:t>
            </a:r>
          </a:p>
          <a:p>
            <a:r>
              <a:rPr lang="es-CL" b="1" dirty="0" smtClean="0"/>
              <a:t>por el área de Safety de LSST </a:t>
            </a:r>
          </a:p>
          <a:p>
            <a:r>
              <a:rPr lang="es-CL" b="1" dirty="0" smtClean="0"/>
              <a:t>con el objetivo de apoyar y </a:t>
            </a:r>
          </a:p>
          <a:p>
            <a:r>
              <a:rPr lang="es-CL" b="1" dirty="0" smtClean="0"/>
              <a:t>Difundir temas relevantes de </a:t>
            </a:r>
          </a:p>
          <a:p>
            <a:r>
              <a:rPr lang="es-CL" b="1" dirty="0" smtClean="0"/>
              <a:t>Seguridad del Proyecto.</a:t>
            </a:r>
            <a:endParaRPr lang="es-CL" b="1" dirty="0"/>
          </a:p>
        </p:txBody>
      </p:sp>
      <p:pic>
        <p:nvPicPr>
          <p:cNvPr id="6" name="Picture 5"/>
          <p:cNvPicPr>
            <a:picLocks noChangeAspect="1"/>
          </p:cNvPicPr>
          <p:nvPr/>
        </p:nvPicPr>
        <p:blipFill>
          <a:blip r:embed="rId2"/>
          <a:stretch>
            <a:fillRect/>
          </a:stretch>
        </p:blipFill>
        <p:spPr>
          <a:xfrm>
            <a:off x="4898500" y="850021"/>
            <a:ext cx="4169755" cy="5339384"/>
          </a:xfrm>
          <a:prstGeom prst="rect">
            <a:avLst/>
          </a:prstGeom>
        </p:spPr>
      </p:pic>
    </p:spTree>
    <p:extLst>
      <p:ext uri="{BB962C8B-B14F-4D97-AF65-F5344CB8AC3E}">
        <p14:creationId xmlns:p14="http://schemas.microsoft.com/office/powerpoint/2010/main" val="2070580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21</a:t>
            </a:fld>
            <a:endParaRPr lang="en-US"/>
          </a:p>
        </p:txBody>
      </p:sp>
      <p:pic>
        <p:nvPicPr>
          <p:cNvPr id="3" name="Content Placeholder 2"/>
          <p:cNvPicPr>
            <a:picLocks noGrp="1" noChangeAspect="1"/>
          </p:cNvPicPr>
          <p:nvPr>
            <p:ph idx="1"/>
          </p:nvPr>
        </p:nvPicPr>
        <p:blipFill>
          <a:blip r:embed="rId2"/>
          <a:stretch>
            <a:fillRect/>
          </a:stretch>
        </p:blipFill>
        <p:spPr>
          <a:xfrm>
            <a:off x="573669" y="1050925"/>
            <a:ext cx="3205628" cy="4186093"/>
          </a:xfrm>
          <a:prstGeom prst="rect">
            <a:avLst/>
          </a:prstGeom>
        </p:spPr>
      </p:pic>
      <p:sp>
        <p:nvSpPr>
          <p:cNvPr id="9" name="Title 8"/>
          <p:cNvSpPr>
            <a:spLocks noGrp="1"/>
          </p:cNvSpPr>
          <p:nvPr>
            <p:ph type="title"/>
          </p:nvPr>
        </p:nvSpPr>
        <p:spPr>
          <a:xfrm>
            <a:off x="244928" y="13880"/>
            <a:ext cx="8670471" cy="706556"/>
          </a:xfrm>
        </p:spPr>
        <p:txBody>
          <a:bodyPr>
            <a:noAutofit/>
          </a:bodyPr>
          <a:lstStyle/>
          <a:p>
            <a:r>
              <a:rPr lang="es-ES" sz="2800" dirty="0" smtClean="0"/>
              <a:t>En Caso de Emergencia </a:t>
            </a:r>
            <a:endParaRPr lang="es-ES" sz="2800" dirty="0"/>
          </a:p>
        </p:txBody>
      </p:sp>
      <p:sp>
        <p:nvSpPr>
          <p:cNvPr id="4" name="Rectangle 3"/>
          <p:cNvSpPr/>
          <p:nvPr/>
        </p:nvSpPr>
        <p:spPr>
          <a:xfrm>
            <a:off x="4179455" y="1158812"/>
            <a:ext cx="4572000" cy="3970318"/>
          </a:xfrm>
          <a:prstGeom prst="rect">
            <a:avLst/>
          </a:prstGeom>
        </p:spPr>
        <p:txBody>
          <a:bodyPr>
            <a:spAutoFit/>
          </a:bodyPr>
          <a:lstStyle/>
          <a:p>
            <a:r>
              <a:rPr lang="es-ES" dirty="0"/>
              <a:t>El Large Synoptic Survey Telescope establece en sus documentos esenciales de seguridad, salud ocupacional y medio ambiente LPM-18, LPM-114 la necesidad de garantizar un lugar de trabajo seguro y saludable para todos los trabajadores del proyecto tanto propios como así también de empresas contratistas y colaboradores. De la misma manera AURA-O ha definido instrucciones a seguir en caso de emergencias en el sitio de Cerro Pachón y en el camino principal. En el marco de estos documentos se desarrolla el presente instructivo de recomendaciones en caso de emergencias</a:t>
            </a:r>
            <a:endParaRPr lang="en-US" dirty="0"/>
          </a:p>
        </p:txBody>
      </p:sp>
    </p:spTree>
    <p:extLst>
      <p:ext uri="{BB962C8B-B14F-4D97-AF65-F5344CB8AC3E}">
        <p14:creationId xmlns:p14="http://schemas.microsoft.com/office/powerpoint/2010/main" val="142710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22</a:t>
            </a:fld>
            <a:endParaRPr lang="en-US"/>
          </a:p>
        </p:txBody>
      </p:sp>
      <p:sp>
        <p:nvSpPr>
          <p:cNvPr id="10" name="Content Placeholder 9"/>
          <p:cNvSpPr>
            <a:spLocks noGrp="1"/>
          </p:cNvSpPr>
          <p:nvPr>
            <p:ph idx="1"/>
          </p:nvPr>
        </p:nvSpPr>
        <p:spPr>
          <a:xfrm>
            <a:off x="244928" y="1051540"/>
            <a:ext cx="4086926" cy="4477411"/>
          </a:xfrm>
        </p:spPr>
        <p:txBody>
          <a:bodyPr>
            <a:normAutofit fontScale="70000" lnSpcReduction="20000"/>
          </a:bodyPr>
          <a:lstStyle/>
          <a:p>
            <a:r>
              <a:rPr lang="es-ES" dirty="0" smtClean="0"/>
              <a:t>Flujo </a:t>
            </a:r>
            <a:r>
              <a:rPr lang="es-ES" dirty="0"/>
              <a:t>Comunicacional en caso de Emergencia </a:t>
            </a:r>
            <a:endParaRPr lang="es-ES" dirty="0" smtClean="0"/>
          </a:p>
          <a:p>
            <a:r>
              <a:rPr lang="es-ES" dirty="0" smtClean="0"/>
              <a:t>Las </a:t>
            </a:r>
            <a:r>
              <a:rPr lang="es-ES" dirty="0"/>
              <a:t>personas que se encuentren en el sitio LSST en el caso de una emergencia deberán proceder a enfrentar estas siguiendo las instrucciones emanadas por los estamentos detallados en el flujo de instrucciones o comunicacional en caso de emergencia. En coordinación con el personal de planta, acatando por supuesto las instrucciones que establece este instrumento y la de los líderes en el momento y circunstancias que así lo requieran. Las instrucciones de evacuación y acciones a tomar como así también los comunicados oficiales en caso de emergencia serán entregados por los siguientes estamentos</a:t>
            </a:r>
            <a:endParaRPr lang="en-US" dirty="0"/>
          </a:p>
        </p:txBody>
      </p:sp>
      <p:sp>
        <p:nvSpPr>
          <p:cNvPr id="9" name="Title 8"/>
          <p:cNvSpPr>
            <a:spLocks noGrp="1"/>
          </p:cNvSpPr>
          <p:nvPr>
            <p:ph type="title"/>
          </p:nvPr>
        </p:nvSpPr>
        <p:spPr>
          <a:xfrm>
            <a:off x="244928" y="13880"/>
            <a:ext cx="8670471" cy="706556"/>
          </a:xfrm>
        </p:spPr>
        <p:txBody>
          <a:bodyPr>
            <a:noAutofit/>
          </a:bodyPr>
          <a:lstStyle/>
          <a:p>
            <a:r>
              <a:rPr lang="es-ES" sz="2800" dirty="0" smtClean="0"/>
              <a:t>En caso de Emergencias </a:t>
            </a:r>
            <a:endParaRPr lang="es-ES" sz="2800" dirty="0"/>
          </a:p>
        </p:txBody>
      </p:sp>
      <p:pic>
        <p:nvPicPr>
          <p:cNvPr id="2" name="Picture 1"/>
          <p:cNvPicPr>
            <a:picLocks noChangeAspect="1"/>
          </p:cNvPicPr>
          <p:nvPr/>
        </p:nvPicPr>
        <p:blipFill>
          <a:blip r:embed="rId2"/>
          <a:stretch>
            <a:fillRect/>
          </a:stretch>
        </p:blipFill>
        <p:spPr>
          <a:xfrm>
            <a:off x="4377979" y="1051540"/>
            <a:ext cx="4537420" cy="3499572"/>
          </a:xfrm>
          <a:prstGeom prst="rect">
            <a:avLst/>
          </a:prstGeom>
        </p:spPr>
      </p:pic>
    </p:spTree>
    <p:extLst>
      <p:ext uri="{BB962C8B-B14F-4D97-AF65-F5344CB8AC3E}">
        <p14:creationId xmlns:p14="http://schemas.microsoft.com/office/powerpoint/2010/main" val="3387478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23</a:t>
            </a:fld>
            <a:endParaRPr lang="en-US"/>
          </a:p>
        </p:txBody>
      </p:sp>
      <p:sp>
        <p:nvSpPr>
          <p:cNvPr id="10" name="Content Placeholder 9"/>
          <p:cNvSpPr>
            <a:spLocks noGrp="1"/>
          </p:cNvSpPr>
          <p:nvPr>
            <p:ph idx="1"/>
          </p:nvPr>
        </p:nvSpPr>
        <p:spPr>
          <a:xfrm>
            <a:off x="244928" y="1051540"/>
            <a:ext cx="3375727" cy="4102351"/>
          </a:xfrm>
        </p:spPr>
        <p:txBody>
          <a:bodyPr>
            <a:normAutofit lnSpcReduction="10000"/>
          </a:bodyPr>
          <a:lstStyle/>
          <a:p>
            <a:r>
              <a:rPr lang="es-CL" b="1" dirty="0" smtClean="0"/>
              <a:t>Los Contratistas y Colaboradores deberán proveer de reportes semanales y/o mensuales con información relevante a Tasas de accidentabilidad, Numero de trabajadores (Horas) entre otras. </a:t>
            </a:r>
            <a:endParaRPr lang="es-CL" b="1" dirty="0"/>
          </a:p>
        </p:txBody>
      </p:sp>
      <p:sp>
        <p:nvSpPr>
          <p:cNvPr id="9" name="Title 8"/>
          <p:cNvSpPr>
            <a:spLocks noGrp="1"/>
          </p:cNvSpPr>
          <p:nvPr>
            <p:ph type="title"/>
          </p:nvPr>
        </p:nvSpPr>
        <p:spPr>
          <a:xfrm>
            <a:off x="244928" y="13880"/>
            <a:ext cx="8670471" cy="706556"/>
          </a:xfrm>
        </p:spPr>
        <p:txBody>
          <a:bodyPr>
            <a:noAutofit/>
          </a:bodyPr>
          <a:lstStyle/>
          <a:p>
            <a:r>
              <a:rPr lang="es-ES" dirty="0" smtClean="0"/>
              <a:t>Informes Mensuales </a:t>
            </a:r>
            <a:endParaRPr lang="es-ES" dirty="0"/>
          </a:p>
        </p:txBody>
      </p:sp>
      <p:pic>
        <p:nvPicPr>
          <p:cNvPr id="2" name="Picture 1"/>
          <p:cNvPicPr>
            <a:picLocks noChangeAspect="1"/>
          </p:cNvPicPr>
          <p:nvPr/>
        </p:nvPicPr>
        <p:blipFill>
          <a:blip r:embed="rId2"/>
          <a:stretch>
            <a:fillRect/>
          </a:stretch>
        </p:blipFill>
        <p:spPr>
          <a:xfrm>
            <a:off x="4246563" y="792124"/>
            <a:ext cx="4370964" cy="4621181"/>
          </a:xfrm>
          <a:prstGeom prst="rect">
            <a:avLst/>
          </a:prstGeom>
        </p:spPr>
      </p:pic>
    </p:spTree>
    <p:extLst>
      <p:ext uri="{BB962C8B-B14F-4D97-AF65-F5344CB8AC3E}">
        <p14:creationId xmlns:p14="http://schemas.microsoft.com/office/powerpoint/2010/main" val="2994662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24</a:t>
            </a:fld>
            <a:endParaRPr lang="en-US"/>
          </a:p>
        </p:txBody>
      </p:sp>
      <p:pic>
        <p:nvPicPr>
          <p:cNvPr id="2" name="Content Placeholder 1"/>
          <p:cNvPicPr>
            <a:picLocks noGrp="1" noChangeAspect="1"/>
          </p:cNvPicPr>
          <p:nvPr>
            <p:ph idx="1"/>
          </p:nvPr>
        </p:nvPicPr>
        <p:blipFill>
          <a:blip r:embed="rId2"/>
          <a:stretch>
            <a:fillRect/>
          </a:stretch>
        </p:blipFill>
        <p:spPr>
          <a:xfrm>
            <a:off x="512072" y="912378"/>
            <a:ext cx="3561164" cy="4952657"/>
          </a:xfrm>
          <a:prstGeom prst="rect">
            <a:avLst/>
          </a:prstGeom>
        </p:spPr>
      </p:pic>
      <p:sp>
        <p:nvSpPr>
          <p:cNvPr id="9" name="Title 8"/>
          <p:cNvSpPr>
            <a:spLocks noGrp="1"/>
          </p:cNvSpPr>
          <p:nvPr>
            <p:ph type="title"/>
          </p:nvPr>
        </p:nvSpPr>
        <p:spPr>
          <a:xfrm>
            <a:off x="244928" y="13880"/>
            <a:ext cx="8670471" cy="706556"/>
          </a:xfrm>
        </p:spPr>
        <p:txBody>
          <a:bodyPr>
            <a:noAutofit/>
          </a:bodyPr>
          <a:lstStyle/>
          <a:p>
            <a:r>
              <a:rPr lang="es-ES" sz="2800" dirty="0" smtClean="0"/>
              <a:t>Otras Herramientas </a:t>
            </a:r>
            <a:endParaRPr lang="es-ES" sz="2800" dirty="0"/>
          </a:p>
        </p:txBody>
      </p:sp>
      <p:pic>
        <p:nvPicPr>
          <p:cNvPr id="3" name="Picture 2"/>
          <p:cNvPicPr>
            <a:picLocks noChangeAspect="1"/>
          </p:cNvPicPr>
          <p:nvPr/>
        </p:nvPicPr>
        <p:blipFill>
          <a:blip r:embed="rId3"/>
          <a:stretch>
            <a:fillRect/>
          </a:stretch>
        </p:blipFill>
        <p:spPr>
          <a:xfrm>
            <a:off x="4740427" y="912378"/>
            <a:ext cx="4082746" cy="4909271"/>
          </a:xfrm>
          <a:prstGeom prst="rect">
            <a:avLst/>
          </a:prstGeom>
        </p:spPr>
      </p:pic>
    </p:spTree>
    <p:extLst>
      <p:ext uri="{BB962C8B-B14F-4D97-AF65-F5344CB8AC3E}">
        <p14:creationId xmlns:p14="http://schemas.microsoft.com/office/powerpoint/2010/main" val="646301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4"/>
          </p:nvPr>
        </p:nvSpPr>
        <p:spPr/>
        <p:txBody>
          <a:bodyPr/>
          <a:lstStyle/>
          <a:p>
            <a:fld id="{EC1DA482-8C3D-1B46-9517-60E4661D6553}" type="slidenum">
              <a:rPr lang="en-US" smtClean="0"/>
              <a:pPr/>
              <a:t>25</a:t>
            </a:fld>
            <a:endParaRPr lang="en-US"/>
          </a:p>
        </p:txBody>
      </p:sp>
      <p:sp>
        <p:nvSpPr>
          <p:cNvPr id="9" name="Title 8"/>
          <p:cNvSpPr>
            <a:spLocks noGrp="1"/>
          </p:cNvSpPr>
          <p:nvPr>
            <p:ph type="title"/>
          </p:nvPr>
        </p:nvSpPr>
        <p:spPr>
          <a:xfrm>
            <a:off x="244928" y="13879"/>
            <a:ext cx="8670471" cy="5029175"/>
          </a:xfrm>
        </p:spPr>
        <p:txBody>
          <a:bodyPr>
            <a:noAutofit/>
          </a:bodyPr>
          <a:lstStyle/>
          <a:p>
            <a:pPr algn="ctr"/>
            <a:r>
              <a:rPr lang="es-ES" sz="2800" dirty="0" smtClean="0"/>
              <a:t/>
            </a:r>
            <a:br>
              <a:rPr lang="es-ES" sz="2800" dirty="0" smtClean="0"/>
            </a:br>
            <a:r>
              <a:rPr lang="es-ES" sz="2800" dirty="0" smtClean="0"/>
              <a:t/>
            </a:r>
            <a:br>
              <a:rPr lang="es-ES" sz="2800" dirty="0" smtClean="0"/>
            </a:br>
            <a:r>
              <a:rPr lang="es-ES" sz="2800" dirty="0"/>
              <a:t/>
            </a:r>
            <a:br>
              <a:rPr lang="es-ES" sz="2800" dirty="0"/>
            </a:br>
            <a:r>
              <a:rPr lang="es-ES" sz="4400" dirty="0" smtClean="0"/>
              <a:t>BIENVENIDOS A LSST CERRO PACHON SITE </a:t>
            </a:r>
            <a:br>
              <a:rPr lang="es-ES" sz="4400" dirty="0" smtClean="0"/>
            </a:br>
            <a:r>
              <a:rPr lang="es-ES" sz="4400" dirty="0" smtClean="0"/>
              <a:t/>
            </a:r>
            <a:br>
              <a:rPr lang="es-ES" sz="4400" dirty="0" smtClean="0"/>
            </a:br>
            <a:r>
              <a:rPr lang="es-ES" sz="4400" dirty="0" smtClean="0"/>
              <a:t>WELCOME TO LSST CERRO PACHON SITE </a:t>
            </a:r>
            <a:endParaRPr lang="es-ES" sz="2800" dirty="0"/>
          </a:p>
        </p:txBody>
      </p:sp>
    </p:spTree>
    <p:extLst>
      <p:ext uri="{BB962C8B-B14F-4D97-AF65-F5344CB8AC3E}">
        <p14:creationId xmlns:p14="http://schemas.microsoft.com/office/powerpoint/2010/main" val="1457279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3</a:t>
            </a:fld>
            <a:endParaRPr lang="en-US"/>
          </a:p>
        </p:txBody>
      </p:sp>
      <p:sp>
        <p:nvSpPr>
          <p:cNvPr id="11" name="Title 10"/>
          <p:cNvSpPr>
            <a:spLocks noGrp="1"/>
          </p:cNvSpPr>
          <p:nvPr>
            <p:ph type="title"/>
          </p:nvPr>
        </p:nvSpPr>
        <p:spPr/>
        <p:txBody>
          <a:bodyPr/>
          <a:lstStyle/>
          <a:p>
            <a:r>
              <a:rPr lang="es-CL" dirty="0" smtClean="0"/>
              <a:t>Flujo Comunicacional Área Safety  </a:t>
            </a:r>
            <a:endParaRPr lang="es-CL" dirty="0"/>
          </a:p>
        </p:txBody>
      </p:sp>
      <p:pic>
        <p:nvPicPr>
          <p:cNvPr id="9" name="Content Placeholder 8"/>
          <p:cNvPicPr>
            <a:picLocks noGrp="1" noChangeAspect="1"/>
          </p:cNvPicPr>
          <p:nvPr>
            <p:ph idx="1"/>
          </p:nvPr>
        </p:nvPicPr>
        <p:blipFill>
          <a:blip r:embed="rId2"/>
          <a:stretch>
            <a:fillRect/>
          </a:stretch>
        </p:blipFill>
        <p:spPr>
          <a:xfrm>
            <a:off x="682642" y="843790"/>
            <a:ext cx="2145978" cy="798645"/>
          </a:xfrm>
          <a:prstGeom prst="rect">
            <a:avLst/>
          </a:prstGeom>
        </p:spPr>
      </p:pic>
      <p:pic>
        <p:nvPicPr>
          <p:cNvPr id="10" name="Picture 9"/>
          <p:cNvPicPr>
            <a:picLocks noChangeAspect="1"/>
          </p:cNvPicPr>
          <p:nvPr/>
        </p:nvPicPr>
        <p:blipFill>
          <a:blip r:embed="rId3"/>
          <a:stretch>
            <a:fillRect/>
          </a:stretch>
        </p:blipFill>
        <p:spPr>
          <a:xfrm>
            <a:off x="2426081" y="793441"/>
            <a:ext cx="1439495" cy="1103050"/>
          </a:xfrm>
          <a:prstGeom prst="rect">
            <a:avLst/>
          </a:prstGeom>
        </p:spPr>
      </p:pic>
      <p:sp>
        <p:nvSpPr>
          <p:cNvPr id="13" name="TextBox 12"/>
          <p:cNvSpPr txBox="1"/>
          <p:nvPr/>
        </p:nvSpPr>
        <p:spPr>
          <a:xfrm>
            <a:off x="580427" y="1676183"/>
            <a:ext cx="2145978" cy="923330"/>
          </a:xfrm>
          <a:prstGeom prst="rect">
            <a:avLst/>
          </a:prstGeom>
          <a:noFill/>
        </p:spPr>
        <p:txBody>
          <a:bodyPr wrap="square" rtlCol="0">
            <a:spAutoFit/>
          </a:bodyPr>
          <a:lstStyle/>
          <a:p>
            <a:pPr algn="ctr"/>
            <a:r>
              <a:rPr lang="en-US" dirty="0" smtClean="0"/>
              <a:t>Chuck Gessner </a:t>
            </a:r>
          </a:p>
          <a:p>
            <a:pPr algn="ctr"/>
            <a:r>
              <a:rPr lang="en-US" dirty="0" smtClean="0"/>
              <a:t>LSST Head of Safety </a:t>
            </a:r>
          </a:p>
          <a:p>
            <a:pPr algn="ctr"/>
            <a:r>
              <a:rPr lang="en-US" dirty="0" smtClean="0">
                <a:hlinkClick r:id="rId4"/>
              </a:rPr>
              <a:t>cgessner@lsst.org</a:t>
            </a:r>
            <a:r>
              <a:rPr lang="en-US" dirty="0" smtClean="0"/>
              <a:t> </a:t>
            </a:r>
            <a:endParaRPr lang="en-US" dirty="0"/>
          </a:p>
        </p:txBody>
      </p:sp>
      <p:pic>
        <p:nvPicPr>
          <p:cNvPr id="14" name="Picture 13"/>
          <p:cNvPicPr>
            <a:picLocks noChangeAspect="1"/>
          </p:cNvPicPr>
          <p:nvPr/>
        </p:nvPicPr>
        <p:blipFill>
          <a:blip r:embed="rId5"/>
          <a:stretch>
            <a:fillRect/>
          </a:stretch>
        </p:blipFill>
        <p:spPr>
          <a:xfrm>
            <a:off x="964087" y="4129548"/>
            <a:ext cx="2036598" cy="1195786"/>
          </a:xfrm>
          <a:prstGeom prst="rect">
            <a:avLst/>
          </a:prstGeom>
        </p:spPr>
      </p:pic>
      <p:sp>
        <p:nvSpPr>
          <p:cNvPr id="15" name="TextBox 14"/>
          <p:cNvSpPr txBox="1"/>
          <p:nvPr/>
        </p:nvSpPr>
        <p:spPr>
          <a:xfrm>
            <a:off x="244929" y="5378696"/>
            <a:ext cx="3918243" cy="923330"/>
          </a:xfrm>
          <a:prstGeom prst="rect">
            <a:avLst/>
          </a:prstGeom>
          <a:noFill/>
        </p:spPr>
        <p:txBody>
          <a:bodyPr wrap="square" rtlCol="0">
            <a:spAutoFit/>
          </a:bodyPr>
          <a:lstStyle/>
          <a:p>
            <a:r>
              <a:rPr lang="en-US" dirty="0" smtClean="0"/>
              <a:t>Cerro Pachón Safety Coordinators</a:t>
            </a:r>
          </a:p>
          <a:p>
            <a:r>
              <a:rPr lang="en-US" dirty="0" smtClean="0"/>
              <a:t>Sandra Romero – Sergio Vega</a:t>
            </a:r>
          </a:p>
          <a:p>
            <a:r>
              <a:rPr lang="en-US" dirty="0" smtClean="0">
                <a:hlinkClick r:id="rId6"/>
              </a:rPr>
              <a:t>sromero@lsst.org</a:t>
            </a:r>
            <a:r>
              <a:rPr lang="en-US" dirty="0" smtClean="0"/>
              <a:t> – </a:t>
            </a:r>
            <a:r>
              <a:rPr lang="en-US" dirty="0" smtClean="0">
                <a:hlinkClick r:id="rId7"/>
              </a:rPr>
              <a:t>svega@lsst.org</a:t>
            </a:r>
            <a:r>
              <a:rPr lang="en-US" dirty="0" smtClean="0"/>
              <a:t> </a:t>
            </a:r>
            <a:endParaRPr lang="en-US" dirty="0"/>
          </a:p>
        </p:txBody>
      </p:sp>
      <p:pic>
        <p:nvPicPr>
          <p:cNvPr id="16" name="Picture 15"/>
          <p:cNvPicPr>
            <a:picLocks noChangeAspect="1"/>
          </p:cNvPicPr>
          <p:nvPr/>
        </p:nvPicPr>
        <p:blipFill>
          <a:blip r:embed="rId8"/>
          <a:stretch>
            <a:fillRect/>
          </a:stretch>
        </p:blipFill>
        <p:spPr>
          <a:xfrm rot="19192752">
            <a:off x="2719364" y="4187733"/>
            <a:ext cx="1197719" cy="812557"/>
          </a:xfrm>
          <a:prstGeom prst="rect">
            <a:avLst/>
          </a:prstGeom>
        </p:spPr>
      </p:pic>
      <p:pic>
        <p:nvPicPr>
          <p:cNvPr id="17" name="Picture 16"/>
          <p:cNvPicPr>
            <a:picLocks noChangeAspect="1"/>
          </p:cNvPicPr>
          <p:nvPr/>
        </p:nvPicPr>
        <p:blipFill>
          <a:blip r:embed="rId9"/>
          <a:stretch>
            <a:fillRect/>
          </a:stretch>
        </p:blipFill>
        <p:spPr>
          <a:xfrm>
            <a:off x="3653413" y="2118585"/>
            <a:ext cx="2538902" cy="949184"/>
          </a:xfrm>
          <a:prstGeom prst="rect">
            <a:avLst/>
          </a:prstGeom>
        </p:spPr>
      </p:pic>
      <p:pic>
        <p:nvPicPr>
          <p:cNvPr id="18" name="Picture 17"/>
          <p:cNvPicPr>
            <a:picLocks noChangeAspect="1"/>
          </p:cNvPicPr>
          <p:nvPr/>
        </p:nvPicPr>
        <p:blipFill>
          <a:blip r:embed="rId5"/>
          <a:stretch>
            <a:fillRect/>
          </a:stretch>
        </p:blipFill>
        <p:spPr>
          <a:xfrm>
            <a:off x="5978219" y="2284242"/>
            <a:ext cx="2329108" cy="1487727"/>
          </a:xfrm>
          <a:prstGeom prst="rect">
            <a:avLst/>
          </a:prstGeom>
        </p:spPr>
      </p:pic>
      <p:pic>
        <p:nvPicPr>
          <p:cNvPr id="19" name="Picture 18"/>
          <p:cNvPicPr>
            <a:picLocks noChangeAspect="1"/>
          </p:cNvPicPr>
          <p:nvPr/>
        </p:nvPicPr>
        <p:blipFill>
          <a:blip r:embed="rId8"/>
          <a:stretch>
            <a:fillRect/>
          </a:stretch>
        </p:blipFill>
        <p:spPr>
          <a:xfrm rot="19192752">
            <a:off x="5400150" y="2202968"/>
            <a:ext cx="1197719" cy="812557"/>
          </a:xfrm>
          <a:prstGeom prst="rect">
            <a:avLst/>
          </a:prstGeom>
        </p:spPr>
      </p:pic>
      <p:sp>
        <p:nvSpPr>
          <p:cNvPr id="20" name="TextBox 19"/>
          <p:cNvSpPr txBox="1"/>
          <p:nvPr/>
        </p:nvSpPr>
        <p:spPr>
          <a:xfrm>
            <a:off x="3372038" y="3064116"/>
            <a:ext cx="2673459" cy="923330"/>
          </a:xfrm>
          <a:prstGeom prst="rect">
            <a:avLst/>
          </a:prstGeom>
          <a:noFill/>
        </p:spPr>
        <p:txBody>
          <a:bodyPr wrap="square" rtlCol="0">
            <a:spAutoFit/>
          </a:bodyPr>
          <a:lstStyle/>
          <a:p>
            <a:pPr algn="ctr"/>
            <a:r>
              <a:rPr lang="en-US" dirty="0" smtClean="0"/>
              <a:t>LSST Safety Supervisor  Giovanni Corvetto     </a:t>
            </a:r>
            <a:r>
              <a:rPr lang="en-US" dirty="0" smtClean="0">
                <a:hlinkClick r:id="rId10"/>
              </a:rPr>
              <a:t>gcorvetto@lsst.org</a:t>
            </a:r>
            <a:r>
              <a:rPr lang="en-US" dirty="0" smtClean="0"/>
              <a:t> </a:t>
            </a:r>
            <a:endParaRPr lang="en-US" dirty="0"/>
          </a:p>
        </p:txBody>
      </p:sp>
      <p:sp>
        <p:nvSpPr>
          <p:cNvPr id="22" name="Bent-Up Arrow 21"/>
          <p:cNvSpPr/>
          <p:nvPr/>
        </p:nvSpPr>
        <p:spPr>
          <a:xfrm>
            <a:off x="4163172" y="4085702"/>
            <a:ext cx="2060647" cy="1204891"/>
          </a:xfrm>
          <a:prstGeom prst="bentUp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flipV="1">
            <a:off x="1717711" y="2831632"/>
            <a:ext cx="415010" cy="1168601"/>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rot="18344073" flipV="1">
            <a:off x="2940097" y="1787468"/>
            <a:ext cx="362481" cy="1050162"/>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971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4</a:t>
            </a:fld>
            <a:endParaRPr lang="en-US"/>
          </a:p>
        </p:txBody>
      </p:sp>
      <p:sp>
        <p:nvSpPr>
          <p:cNvPr id="10" name="Title 9"/>
          <p:cNvSpPr>
            <a:spLocks noGrp="1"/>
          </p:cNvSpPr>
          <p:nvPr>
            <p:ph type="title"/>
          </p:nvPr>
        </p:nvSpPr>
        <p:spPr/>
        <p:txBody>
          <a:bodyPr/>
          <a:lstStyle/>
          <a:p>
            <a:r>
              <a:rPr lang="es-CL" dirty="0"/>
              <a:t>Flujo Comunicacional Área Safety </a:t>
            </a:r>
            <a:endParaRPr lang="en-US" dirty="0"/>
          </a:p>
        </p:txBody>
      </p:sp>
      <p:pic>
        <p:nvPicPr>
          <p:cNvPr id="8" name="Content Placeholder 7"/>
          <p:cNvPicPr>
            <a:picLocks noGrp="1" noChangeAspect="1"/>
          </p:cNvPicPr>
          <p:nvPr>
            <p:ph idx="1"/>
          </p:nvPr>
        </p:nvPicPr>
        <p:blipFill>
          <a:blip r:embed="rId2"/>
          <a:stretch>
            <a:fillRect/>
          </a:stretch>
        </p:blipFill>
        <p:spPr>
          <a:xfrm>
            <a:off x="4698195" y="1842024"/>
            <a:ext cx="2136816" cy="1560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180290" y="3370500"/>
            <a:ext cx="3918243" cy="923330"/>
          </a:xfrm>
          <a:prstGeom prst="rect">
            <a:avLst/>
          </a:prstGeom>
          <a:noFill/>
        </p:spPr>
        <p:txBody>
          <a:bodyPr wrap="square" rtlCol="0">
            <a:spAutoFit/>
          </a:bodyPr>
          <a:lstStyle/>
          <a:p>
            <a:r>
              <a:rPr lang="en-US" dirty="0" smtClean="0"/>
              <a:t>Cerro Pachón Safety Coordinators</a:t>
            </a:r>
          </a:p>
          <a:p>
            <a:r>
              <a:rPr lang="en-US" dirty="0" smtClean="0"/>
              <a:t>Sandra Romero – Sergio Vega</a:t>
            </a:r>
          </a:p>
          <a:p>
            <a:r>
              <a:rPr lang="en-US" dirty="0" smtClean="0">
                <a:hlinkClick r:id="rId3"/>
              </a:rPr>
              <a:t>sromero@lsst.org</a:t>
            </a:r>
            <a:r>
              <a:rPr lang="en-US" dirty="0" smtClean="0"/>
              <a:t> – </a:t>
            </a:r>
            <a:r>
              <a:rPr lang="en-US" dirty="0" smtClean="0">
                <a:hlinkClick r:id="rId4"/>
              </a:rPr>
              <a:t>svega@lsst.org</a:t>
            </a:r>
            <a:r>
              <a:rPr lang="en-US" dirty="0" smtClean="0"/>
              <a:t> </a:t>
            </a:r>
            <a:endParaRPr lang="en-US" dirty="0"/>
          </a:p>
        </p:txBody>
      </p:sp>
      <p:pic>
        <p:nvPicPr>
          <p:cNvPr id="2" name="Picture 1"/>
          <p:cNvPicPr>
            <a:picLocks noChangeAspect="1"/>
          </p:cNvPicPr>
          <p:nvPr/>
        </p:nvPicPr>
        <p:blipFill>
          <a:blip r:embed="rId5"/>
          <a:stretch>
            <a:fillRect/>
          </a:stretch>
        </p:blipFill>
        <p:spPr>
          <a:xfrm>
            <a:off x="400358" y="960570"/>
            <a:ext cx="2542252" cy="1015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334754" y="1905532"/>
            <a:ext cx="2673459" cy="923330"/>
          </a:xfrm>
          <a:prstGeom prst="rect">
            <a:avLst/>
          </a:prstGeom>
          <a:noFill/>
        </p:spPr>
        <p:txBody>
          <a:bodyPr wrap="square" rtlCol="0">
            <a:spAutoFit/>
          </a:bodyPr>
          <a:lstStyle/>
          <a:p>
            <a:pPr algn="ctr"/>
            <a:r>
              <a:rPr lang="en-US" dirty="0" smtClean="0"/>
              <a:t>LSST Safety Supervisor  Giovanni Corvetto     </a:t>
            </a:r>
            <a:r>
              <a:rPr lang="en-US" dirty="0" smtClean="0">
                <a:hlinkClick r:id="rId6"/>
              </a:rPr>
              <a:t>gcorvetto@lsst.org</a:t>
            </a:r>
            <a:r>
              <a:rPr lang="en-US" dirty="0" smtClean="0"/>
              <a:t> </a:t>
            </a:r>
            <a:endParaRPr lang="en-US" dirty="0"/>
          </a:p>
        </p:txBody>
      </p:sp>
      <p:sp>
        <p:nvSpPr>
          <p:cNvPr id="4" name="Down Arrow Callout 3"/>
          <p:cNvSpPr/>
          <p:nvPr/>
        </p:nvSpPr>
        <p:spPr>
          <a:xfrm rot="10800000">
            <a:off x="2816660" y="4413412"/>
            <a:ext cx="5198806" cy="1950552"/>
          </a:xfrm>
          <a:prstGeom prst="downArrowCallout">
            <a:avLst>
              <a:gd name="adj1" fmla="val 17453"/>
              <a:gd name="adj2" fmla="val 25510"/>
              <a:gd name="adj3" fmla="val 25000"/>
              <a:gd name="adj4" fmla="val 64977"/>
            </a:avLst>
          </a:prstGeom>
          <a:solidFill>
            <a:srgbClr val="FFFF00"/>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3093035" y="5269328"/>
            <a:ext cx="4755565" cy="830997"/>
          </a:xfrm>
          <a:prstGeom prst="rect">
            <a:avLst/>
          </a:prstGeom>
          <a:noFill/>
        </p:spPr>
        <p:txBody>
          <a:bodyPr wrap="square" rtlCol="0">
            <a:spAutoFit/>
          </a:bodyPr>
          <a:lstStyle/>
          <a:p>
            <a:pPr algn="ctr"/>
            <a:r>
              <a:rPr lang="en-US" sz="2400" b="1" dirty="0" smtClean="0">
                <a:solidFill>
                  <a:schemeClr val="bg1"/>
                </a:solidFill>
              </a:rPr>
              <a:t>LSST CERRO PACHON CONTRATISTAS </a:t>
            </a:r>
            <a:endParaRPr lang="en-US" sz="2400" b="1" dirty="0">
              <a:solidFill>
                <a:schemeClr val="bg1"/>
              </a:solidFill>
            </a:endParaRPr>
          </a:p>
        </p:txBody>
      </p:sp>
      <p:sp>
        <p:nvSpPr>
          <p:cNvPr id="13" name="Down Arrow 12"/>
          <p:cNvSpPr/>
          <p:nvPr/>
        </p:nvSpPr>
        <p:spPr>
          <a:xfrm rot="20038529" flipV="1">
            <a:off x="2285737" y="2761170"/>
            <a:ext cx="391961" cy="2370980"/>
          </a:xfrm>
          <a:prstGeom prst="downArrow">
            <a:avLst>
              <a:gd name="adj1" fmla="val 50000"/>
              <a:gd name="adj2" fmla="val 100639"/>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892032" y="3255151"/>
            <a:ext cx="804803" cy="794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8"/>
          <a:stretch>
            <a:fillRect/>
          </a:stretch>
        </p:blipFill>
        <p:spPr>
          <a:xfrm>
            <a:off x="1434703" y="4226647"/>
            <a:ext cx="853631" cy="774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9"/>
          <a:stretch>
            <a:fillRect/>
          </a:stretch>
        </p:blipFill>
        <p:spPr>
          <a:xfrm>
            <a:off x="2595194" y="2870803"/>
            <a:ext cx="775370" cy="852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Down Arrow 16"/>
          <p:cNvSpPr/>
          <p:nvPr/>
        </p:nvSpPr>
        <p:spPr>
          <a:xfrm rot="18236345" flipV="1">
            <a:off x="3539038" y="1533172"/>
            <a:ext cx="445612" cy="1697352"/>
          </a:xfrm>
          <a:prstGeom prst="downArrow">
            <a:avLst>
              <a:gd name="adj1" fmla="val 50000"/>
              <a:gd name="adj2" fmla="val 100639"/>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Curved Up Arrow 17"/>
          <p:cNvSpPr/>
          <p:nvPr/>
        </p:nvSpPr>
        <p:spPr>
          <a:xfrm rot="3365515">
            <a:off x="-865369" y="4021579"/>
            <a:ext cx="4002124" cy="1381996"/>
          </a:xfrm>
          <a:prstGeom prst="curvedUpArrow">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9" name="Curved Up Arrow 18"/>
          <p:cNvSpPr/>
          <p:nvPr/>
        </p:nvSpPr>
        <p:spPr>
          <a:xfrm rot="5400000" flipV="1">
            <a:off x="6833226" y="2985292"/>
            <a:ext cx="2530613" cy="1636911"/>
          </a:xfrm>
          <a:prstGeom prst="curvedUpArrow">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0" name="Curved Up Arrow 19"/>
          <p:cNvSpPr/>
          <p:nvPr/>
        </p:nvSpPr>
        <p:spPr>
          <a:xfrm rot="904304" flipV="1">
            <a:off x="3099905" y="852521"/>
            <a:ext cx="2055582" cy="843128"/>
          </a:xfrm>
          <a:prstGeom prst="curvedUpArrow">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5398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5</a:t>
            </a:fld>
            <a:endParaRPr lang="en-US"/>
          </a:p>
        </p:txBody>
      </p:sp>
      <p:pic>
        <p:nvPicPr>
          <p:cNvPr id="2" name="Content Placeholder 1"/>
          <p:cNvPicPr>
            <a:picLocks noGrp="1" noChangeAspect="1"/>
          </p:cNvPicPr>
          <p:nvPr>
            <p:ph idx="1"/>
          </p:nvPr>
        </p:nvPicPr>
        <p:blipFill>
          <a:blip r:embed="rId2"/>
          <a:stretch>
            <a:fillRect/>
          </a:stretch>
        </p:blipFill>
        <p:spPr>
          <a:xfrm>
            <a:off x="380709" y="984685"/>
            <a:ext cx="2661408" cy="3365644"/>
          </a:xfrm>
          <a:prstGeom prst="rect">
            <a:avLst/>
          </a:prstGeom>
        </p:spPr>
      </p:pic>
      <p:sp>
        <p:nvSpPr>
          <p:cNvPr id="11" name="Title 10"/>
          <p:cNvSpPr>
            <a:spLocks noGrp="1"/>
          </p:cNvSpPr>
          <p:nvPr>
            <p:ph type="title"/>
          </p:nvPr>
        </p:nvSpPr>
        <p:spPr/>
        <p:txBody>
          <a:bodyPr/>
          <a:lstStyle/>
          <a:p>
            <a:r>
              <a:rPr lang="en-US" dirty="0" smtClean="0"/>
              <a:t>LPM-18 y LPM-114 </a:t>
            </a:r>
            <a:endParaRPr lang="en-US" dirty="0"/>
          </a:p>
        </p:txBody>
      </p:sp>
      <p:sp>
        <p:nvSpPr>
          <p:cNvPr id="4" name="TextBox 3"/>
          <p:cNvSpPr txBox="1"/>
          <p:nvPr/>
        </p:nvSpPr>
        <p:spPr>
          <a:xfrm>
            <a:off x="3971636" y="984685"/>
            <a:ext cx="4590473" cy="3477875"/>
          </a:xfrm>
          <a:prstGeom prst="rect">
            <a:avLst/>
          </a:prstGeom>
          <a:noFill/>
        </p:spPr>
        <p:txBody>
          <a:bodyPr wrap="square" rtlCol="0">
            <a:spAutoFit/>
          </a:bodyPr>
          <a:lstStyle/>
          <a:p>
            <a:pPr algn="just"/>
            <a:r>
              <a:rPr lang="es-ES" sz="2000" dirty="0"/>
              <a:t>Este documento proporciona una descripción de la Política de Seguridad LSST. Esta política se centra en la seguridad del personal y del equipo en todo el diseño, construcción y operación de las fases del proyecto. La Política se refiere a las condiciones de trabajo y los procedimientos, así como la estructura de gestión y las características de diseño que afectan a la seguridad de todo el Proyecto LSST.</a:t>
            </a:r>
            <a:endParaRPr lang="en-US" sz="2000" dirty="0"/>
          </a:p>
        </p:txBody>
      </p:sp>
    </p:spTree>
    <p:extLst>
      <p:ext uri="{BB962C8B-B14F-4D97-AF65-F5344CB8AC3E}">
        <p14:creationId xmlns:p14="http://schemas.microsoft.com/office/powerpoint/2010/main" val="4084569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531673" y="1474896"/>
            <a:ext cx="6096528" cy="4090771"/>
          </a:xfrm>
          <a:prstGeom prst="rect">
            <a:avLst/>
          </a:prstGeom>
        </p:spPr>
      </p:pic>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6</a:t>
            </a:fld>
            <a:endParaRPr lang="en-US"/>
          </a:p>
        </p:txBody>
      </p:sp>
      <p:sp>
        <p:nvSpPr>
          <p:cNvPr id="10" name="Title 9"/>
          <p:cNvSpPr>
            <a:spLocks noGrp="1"/>
          </p:cNvSpPr>
          <p:nvPr>
            <p:ph type="title"/>
          </p:nvPr>
        </p:nvSpPr>
        <p:spPr>
          <a:xfrm>
            <a:off x="244929" y="13880"/>
            <a:ext cx="8229600" cy="1149902"/>
          </a:xfrm>
        </p:spPr>
        <p:txBody>
          <a:bodyPr>
            <a:normAutofit fontScale="90000"/>
          </a:bodyPr>
          <a:lstStyle/>
          <a:p>
            <a:r>
              <a:rPr lang="en-US" dirty="0" err="1" smtClean="0"/>
              <a:t>Cuatro</a:t>
            </a:r>
            <a:r>
              <a:rPr lang="en-US" dirty="0" smtClean="0"/>
              <a:t> </a:t>
            </a:r>
            <a:r>
              <a:rPr lang="en-US" dirty="0" err="1" smtClean="0"/>
              <a:t>Pilares</a:t>
            </a:r>
            <a:r>
              <a:rPr lang="en-US" dirty="0" smtClean="0"/>
              <a:t> </a:t>
            </a:r>
            <a:r>
              <a:rPr lang="en-US" dirty="0" err="1" smtClean="0"/>
              <a:t>Fundamentales</a:t>
            </a:r>
            <a:r>
              <a:rPr lang="en-US" dirty="0" smtClean="0"/>
              <a:t> </a:t>
            </a:r>
            <a:br>
              <a:rPr lang="en-US" dirty="0" smtClean="0"/>
            </a:br>
            <a:r>
              <a:rPr lang="en-US" dirty="0" smtClean="0"/>
              <a:t>LPM118</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7</a:t>
            </a:fld>
            <a:endParaRPr lang="en-US"/>
          </a:p>
        </p:txBody>
      </p:sp>
      <p:sp>
        <p:nvSpPr>
          <p:cNvPr id="11" name="Title 10"/>
          <p:cNvSpPr>
            <a:spLocks noGrp="1"/>
          </p:cNvSpPr>
          <p:nvPr>
            <p:ph type="title"/>
          </p:nvPr>
        </p:nvSpPr>
        <p:spPr/>
        <p:txBody>
          <a:bodyPr/>
          <a:lstStyle/>
          <a:p>
            <a:r>
              <a:rPr lang="en-US" dirty="0" smtClean="0"/>
              <a:t> LPM-114 </a:t>
            </a:r>
            <a:endParaRPr lang="en-US" dirty="0"/>
          </a:p>
        </p:txBody>
      </p:sp>
      <p:pic>
        <p:nvPicPr>
          <p:cNvPr id="3" name="Picture 2"/>
          <p:cNvPicPr>
            <a:picLocks noChangeAspect="1"/>
          </p:cNvPicPr>
          <p:nvPr/>
        </p:nvPicPr>
        <p:blipFill>
          <a:blip r:embed="rId2"/>
          <a:stretch>
            <a:fillRect/>
          </a:stretch>
        </p:blipFill>
        <p:spPr>
          <a:xfrm>
            <a:off x="5793687" y="813644"/>
            <a:ext cx="2745290" cy="3536685"/>
          </a:xfrm>
          <a:prstGeom prst="rect">
            <a:avLst/>
          </a:prstGeom>
        </p:spPr>
      </p:pic>
      <p:sp>
        <p:nvSpPr>
          <p:cNvPr id="4" name="Content Placeholder 3"/>
          <p:cNvSpPr>
            <a:spLocks noGrp="1"/>
          </p:cNvSpPr>
          <p:nvPr>
            <p:ph idx="1"/>
          </p:nvPr>
        </p:nvSpPr>
        <p:spPr/>
        <p:txBody>
          <a:bodyPr/>
          <a:lstStyle/>
          <a:p>
            <a:r>
              <a:rPr lang="es-ES" b="1" dirty="0"/>
              <a:t>El propósito de este documento es </a:t>
            </a:r>
            <a:endParaRPr lang="es-ES" b="1" dirty="0" smtClean="0"/>
          </a:p>
          <a:p>
            <a:r>
              <a:rPr lang="es-ES" b="1" dirty="0" smtClean="0"/>
              <a:t>familiarizar </a:t>
            </a:r>
            <a:r>
              <a:rPr lang="es-ES" b="1" dirty="0"/>
              <a:t>a todas las entidades </a:t>
            </a:r>
            <a:endParaRPr lang="es-ES" b="1" dirty="0" smtClean="0"/>
          </a:p>
          <a:p>
            <a:r>
              <a:rPr lang="es-ES" b="1" dirty="0" smtClean="0"/>
              <a:t>(</a:t>
            </a:r>
            <a:r>
              <a:rPr lang="es-ES" b="1" dirty="0"/>
              <a:t>Partes Responsables) que trabajan o </a:t>
            </a:r>
            <a:endParaRPr lang="es-ES" b="1" dirty="0" smtClean="0"/>
          </a:p>
          <a:p>
            <a:r>
              <a:rPr lang="es-ES" b="1" dirty="0" smtClean="0"/>
              <a:t>planean </a:t>
            </a:r>
            <a:r>
              <a:rPr lang="es-ES" b="1" dirty="0"/>
              <a:t>trabajar en el sitio de LSST </a:t>
            </a:r>
            <a:endParaRPr lang="es-ES" b="1" dirty="0" smtClean="0"/>
          </a:p>
          <a:p>
            <a:r>
              <a:rPr lang="es-ES" b="1" dirty="0" smtClean="0"/>
              <a:t>Cerro </a:t>
            </a:r>
            <a:r>
              <a:rPr lang="es-ES" b="1" dirty="0"/>
              <a:t>Pachón, Chile con requerimientos </a:t>
            </a:r>
            <a:endParaRPr lang="es-ES" b="1" dirty="0" smtClean="0"/>
          </a:p>
          <a:p>
            <a:r>
              <a:rPr lang="es-ES" b="1" dirty="0" smtClean="0"/>
              <a:t>específicos </a:t>
            </a:r>
            <a:r>
              <a:rPr lang="es-ES" b="1" dirty="0"/>
              <a:t>de seguridad, salud </a:t>
            </a:r>
            <a:r>
              <a:rPr lang="es-ES" b="1" dirty="0" smtClean="0"/>
              <a:t>y</a:t>
            </a:r>
          </a:p>
          <a:p>
            <a:r>
              <a:rPr lang="es-ES" b="1" dirty="0" smtClean="0"/>
              <a:t> </a:t>
            </a:r>
            <a:r>
              <a:rPr lang="es-ES" b="1" dirty="0"/>
              <a:t>medio </a:t>
            </a:r>
            <a:r>
              <a:rPr lang="es-ES" b="1" dirty="0" smtClean="0"/>
              <a:t>ambiente</a:t>
            </a:r>
          </a:p>
          <a:p>
            <a:r>
              <a:rPr lang="es-ES" b="1" dirty="0"/>
              <a:t>Este plan cumple con y aumenta los </a:t>
            </a:r>
            <a:endParaRPr lang="es-ES" b="1" dirty="0" smtClean="0"/>
          </a:p>
          <a:p>
            <a:r>
              <a:rPr lang="es-ES" b="1" dirty="0" smtClean="0"/>
              <a:t>requisitos </a:t>
            </a:r>
            <a:r>
              <a:rPr lang="es-ES" b="1" dirty="0"/>
              <a:t>detallados en la política de seguridad LSST (LPM-18), "Reglamento de Seguridad, Higiene y Ambiental para Contratistas y Subcontratistas por AURA-O" y otros procedimientos de seguridad de observatorios AURA (AURA-O).</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8</a:t>
            </a:fld>
            <a:endParaRPr lang="en-US"/>
          </a:p>
        </p:txBody>
      </p:sp>
      <p:sp>
        <p:nvSpPr>
          <p:cNvPr id="11" name="Title 10"/>
          <p:cNvSpPr>
            <a:spLocks noGrp="1"/>
          </p:cNvSpPr>
          <p:nvPr>
            <p:ph type="title"/>
          </p:nvPr>
        </p:nvSpPr>
        <p:spPr/>
        <p:txBody>
          <a:bodyPr/>
          <a:lstStyle/>
          <a:p>
            <a:r>
              <a:rPr lang="en-US" dirty="0" smtClean="0"/>
              <a:t>Antes de </a:t>
            </a:r>
            <a:r>
              <a:rPr lang="en-US" dirty="0" err="1" smtClean="0"/>
              <a:t>Empezar</a:t>
            </a:r>
            <a:r>
              <a:rPr lang="en-US" dirty="0" smtClean="0"/>
              <a:t>, Con que </a:t>
            </a:r>
            <a:r>
              <a:rPr lang="en-US" dirty="0" err="1" smtClean="0"/>
              <a:t>empezar</a:t>
            </a:r>
            <a:endParaRPr lang="en-US" dirty="0"/>
          </a:p>
        </p:txBody>
      </p:sp>
      <p:sp>
        <p:nvSpPr>
          <p:cNvPr id="4" name="Content Placeholder 3"/>
          <p:cNvSpPr>
            <a:spLocks noGrp="1"/>
          </p:cNvSpPr>
          <p:nvPr>
            <p:ph idx="1"/>
          </p:nvPr>
        </p:nvSpPr>
        <p:spPr/>
        <p:txBody>
          <a:bodyPr/>
          <a:lstStyle/>
          <a:p>
            <a:r>
              <a:rPr lang="en-US" b="1" u="sng" dirty="0" err="1" smtClean="0"/>
              <a:t>Acreditacion</a:t>
            </a:r>
            <a:r>
              <a:rPr lang="en-US" b="1" u="sng" dirty="0" smtClean="0"/>
              <a:t> </a:t>
            </a:r>
          </a:p>
          <a:p>
            <a:r>
              <a:rPr lang="en-US" b="1" u="sng" dirty="0" smtClean="0"/>
              <a:t>2 </a:t>
            </a:r>
            <a:r>
              <a:rPr lang="en-US" b="1" u="sng" dirty="0" err="1" smtClean="0"/>
              <a:t>Documentos</a:t>
            </a:r>
            <a:r>
              <a:rPr lang="en-US" b="1" u="sng" dirty="0" smtClean="0"/>
              <a:t> Clave </a:t>
            </a:r>
          </a:p>
          <a:p>
            <a:endParaRPr lang="en-US" b="1" u="sng" dirty="0"/>
          </a:p>
          <a:p>
            <a:r>
              <a:rPr lang="en-US" b="1" u="sng" dirty="0" smtClean="0"/>
              <a:t> </a:t>
            </a:r>
          </a:p>
          <a:p>
            <a:endParaRPr lang="en-US" b="1" u="sng" dirty="0"/>
          </a:p>
        </p:txBody>
      </p:sp>
      <p:pic>
        <p:nvPicPr>
          <p:cNvPr id="8" name="Picture 7"/>
          <p:cNvPicPr>
            <a:picLocks noChangeAspect="1"/>
          </p:cNvPicPr>
          <p:nvPr/>
        </p:nvPicPr>
        <p:blipFill>
          <a:blip r:embed="rId2"/>
          <a:stretch>
            <a:fillRect/>
          </a:stretch>
        </p:blipFill>
        <p:spPr>
          <a:xfrm>
            <a:off x="5761656" y="1598822"/>
            <a:ext cx="2236654" cy="1920891"/>
          </a:xfrm>
          <a:prstGeom prst="rect">
            <a:avLst/>
          </a:prstGeom>
        </p:spPr>
      </p:pic>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83870">
            <a:off x="7898575" y="838747"/>
            <a:ext cx="80645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5071711" y="3590435"/>
            <a:ext cx="3683289" cy="2218849"/>
          </a:xfrm>
          <a:prstGeom prst="rect">
            <a:avLst/>
          </a:prstGeom>
        </p:spPr>
      </p:pic>
      <p:pic>
        <p:nvPicPr>
          <p:cNvPr id="13" name="Picture 12"/>
          <p:cNvPicPr>
            <a:picLocks noChangeAspect="1"/>
          </p:cNvPicPr>
          <p:nvPr/>
        </p:nvPicPr>
        <p:blipFill>
          <a:blip r:embed="rId5"/>
          <a:stretch>
            <a:fillRect/>
          </a:stretch>
        </p:blipFill>
        <p:spPr>
          <a:xfrm>
            <a:off x="5492760" y="2905742"/>
            <a:ext cx="1655330" cy="1035820"/>
          </a:xfrm>
          <a:prstGeom prst="rect">
            <a:avLst/>
          </a:prstGeom>
        </p:spPr>
      </p:pic>
      <p:pic>
        <p:nvPicPr>
          <p:cNvPr id="12" name="Picture 11"/>
          <p:cNvPicPr>
            <a:picLocks noChangeAspect="1"/>
          </p:cNvPicPr>
          <p:nvPr/>
        </p:nvPicPr>
        <p:blipFill>
          <a:blip r:embed="rId6"/>
          <a:stretch>
            <a:fillRect/>
          </a:stretch>
        </p:blipFill>
        <p:spPr>
          <a:xfrm rot="20456004">
            <a:off x="6458698" y="2736291"/>
            <a:ext cx="2138074" cy="1313676"/>
          </a:xfrm>
          <a:prstGeom prst="rect">
            <a:avLst/>
          </a:prstGeom>
        </p:spPr>
      </p:pic>
      <p:pic>
        <p:nvPicPr>
          <p:cNvPr id="14" name="Picture 13"/>
          <p:cNvPicPr>
            <a:picLocks noChangeAspect="1"/>
          </p:cNvPicPr>
          <p:nvPr/>
        </p:nvPicPr>
        <p:blipFill>
          <a:blip r:embed="rId7"/>
          <a:stretch>
            <a:fillRect/>
          </a:stretch>
        </p:blipFill>
        <p:spPr>
          <a:xfrm>
            <a:off x="244929" y="2205064"/>
            <a:ext cx="2141028" cy="2770742"/>
          </a:xfrm>
          <a:prstGeom prst="rect">
            <a:avLst/>
          </a:prstGeom>
        </p:spPr>
      </p:pic>
      <p:pic>
        <p:nvPicPr>
          <p:cNvPr id="15" name="Picture 14"/>
          <p:cNvPicPr>
            <a:picLocks noChangeAspect="1"/>
          </p:cNvPicPr>
          <p:nvPr/>
        </p:nvPicPr>
        <p:blipFill>
          <a:blip r:embed="rId8"/>
          <a:stretch>
            <a:fillRect/>
          </a:stretch>
        </p:blipFill>
        <p:spPr>
          <a:xfrm>
            <a:off x="2499666" y="2205064"/>
            <a:ext cx="2142874" cy="2747095"/>
          </a:xfrm>
          <a:prstGeom prst="rect">
            <a:avLst/>
          </a:prstGeom>
        </p:spPr>
      </p:pic>
    </p:spTree>
    <p:extLst>
      <p:ext uri="{BB962C8B-B14F-4D97-AF65-F5344CB8AC3E}">
        <p14:creationId xmlns:p14="http://schemas.microsoft.com/office/powerpoint/2010/main" val="3317332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4"/>
          </p:nvPr>
        </p:nvSpPr>
        <p:spPr/>
        <p:txBody>
          <a:bodyPr/>
          <a:lstStyle/>
          <a:p>
            <a:fld id="{EC1DA482-8C3D-1B46-9517-60E4661D6553}" type="slidenum">
              <a:rPr lang="en-US" smtClean="0"/>
              <a:pPr/>
              <a:t>9</a:t>
            </a:fld>
            <a:endParaRPr lang="en-US"/>
          </a:p>
        </p:txBody>
      </p:sp>
      <p:sp>
        <p:nvSpPr>
          <p:cNvPr id="11" name="Title 10"/>
          <p:cNvSpPr>
            <a:spLocks noGrp="1"/>
          </p:cNvSpPr>
          <p:nvPr>
            <p:ph type="title"/>
          </p:nvPr>
        </p:nvSpPr>
        <p:spPr/>
        <p:txBody>
          <a:bodyPr/>
          <a:lstStyle/>
          <a:p>
            <a:r>
              <a:rPr lang="en-US" dirty="0" err="1" smtClean="0"/>
              <a:t>Acreditacion</a:t>
            </a:r>
            <a:r>
              <a:rPr lang="en-US" dirty="0" smtClean="0"/>
              <a:t> </a:t>
            </a:r>
            <a:endParaRPr lang="en-US" dirty="0"/>
          </a:p>
        </p:txBody>
      </p:sp>
      <p:pic>
        <p:nvPicPr>
          <p:cNvPr id="8" name="Content Placeholder 7"/>
          <p:cNvPicPr>
            <a:picLocks noGrp="1" noChangeAspect="1"/>
          </p:cNvPicPr>
          <p:nvPr>
            <p:ph idx="1"/>
          </p:nvPr>
        </p:nvPicPr>
        <p:blipFill>
          <a:blip r:embed="rId2"/>
          <a:stretch>
            <a:fillRect/>
          </a:stretch>
        </p:blipFill>
        <p:spPr>
          <a:xfrm>
            <a:off x="449229" y="923079"/>
            <a:ext cx="1795208" cy="2323210"/>
          </a:xfrm>
          <a:prstGeom prst="rect">
            <a:avLst/>
          </a:prstGeom>
        </p:spPr>
      </p:pic>
      <p:pic>
        <p:nvPicPr>
          <p:cNvPr id="2" name="Picture 1"/>
          <p:cNvPicPr>
            <a:picLocks noChangeAspect="1"/>
          </p:cNvPicPr>
          <p:nvPr/>
        </p:nvPicPr>
        <p:blipFill>
          <a:blip r:embed="rId3"/>
          <a:stretch>
            <a:fillRect/>
          </a:stretch>
        </p:blipFill>
        <p:spPr>
          <a:xfrm>
            <a:off x="2771075" y="915750"/>
            <a:ext cx="2030809" cy="2330540"/>
          </a:xfrm>
          <a:prstGeom prst="rect">
            <a:avLst/>
          </a:prstGeom>
        </p:spPr>
      </p:pic>
      <p:sp>
        <p:nvSpPr>
          <p:cNvPr id="3" name="TextBox 2"/>
          <p:cNvSpPr txBox="1"/>
          <p:nvPr/>
        </p:nvSpPr>
        <p:spPr>
          <a:xfrm>
            <a:off x="147782" y="3371271"/>
            <a:ext cx="8767618" cy="3046988"/>
          </a:xfrm>
          <a:prstGeom prst="rect">
            <a:avLst/>
          </a:prstGeom>
          <a:noFill/>
        </p:spPr>
        <p:txBody>
          <a:bodyPr wrap="square" rtlCol="0">
            <a:spAutoFit/>
          </a:bodyPr>
          <a:lstStyle/>
          <a:p>
            <a:r>
              <a:rPr lang="es-ES" sz="1200" dirty="0"/>
              <a:t>Contrato de trabajo</a:t>
            </a:r>
          </a:p>
          <a:p>
            <a:pPr marL="171450" indent="-171450">
              <a:buFont typeface="Wingdings" panose="05000000000000000000" pitchFamily="2" charset="2"/>
              <a:buChar char="Ø"/>
            </a:pPr>
            <a:r>
              <a:rPr lang="es-ES" sz="1200" dirty="0" smtClean="0"/>
              <a:t>Copias </a:t>
            </a:r>
            <a:r>
              <a:rPr lang="es-ES" sz="1200" dirty="0"/>
              <a:t>de Cedula de Identidad</a:t>
            </a:r>
          </a:p>
          <a:p>
            <a:pPr marL="171450" indent="-171450">
              <a:buFont typeface="Wingdings" panose="05000000000000000000" pitchFamily="2" charset="2"/>
              <a:buChar char="Ø"/>
            </a:pPr>
            <a:r>
              <a:rPr lang="es-ES" sz="1200" dirty="0" smtClean="0"/>
              <a:t>Examen </a:t>
            </a:r>
            <a:r>
              <a:rPr lang="es-ES" sz="1200" dirty="0"/>
              <a:t>Ocupacional, Incluye altura geográfica a todo el personal , (altura física para trabajos a fines)</a:t>
            </a:r>
          </a:p>
          <a:p>
            <a:pPr marL="171450" indent="-171450">
              <a:buFont typeface="Wingdings" panose="05000000000000000000" pitchFamily="2" charset="2"/>
              <a:buChar char="Ø"/>
            </a:pPr>
            <a:r>
              <a:rPr lang="es-ES" sz="1200" dirty="0" smtClean="0"/>
              <a:t>Registro </a:t>
            </a:r>
            <a:r>
              <a:rPr lang="es-ES" sz="1200" dirty="0"/>
              <a:t>ODI</a:t>
            </a:r>
          </a:p>
          <a:p>
            <a:pPr marL="171450" indent="-171450">
              <a:buFont typeface="Wingdings" panose="05000000000000000000" pitchFamily="2" charset="2"/>
              <a:buChar char="Ø"/>
            </a:pPr>
            <a:r>
              <a:rPr lang="es-ES" sz="1200" dirty="0" smtClean="0"/>
              <a:t>Registro </a:t>
            </a:r>
            <a:r>
              <a:rPr lang="es-ES" sz="1200" dirty="0"/>
              <a:t>de Recepción del Reglamento Interno de la Empresa</a:t>
            </a:r>
          </a:p>
          <a:p>
            <a:pPr marL="171450" indent="-171450">
              <a:buFont typeface="Wingdings" panose="05000000000000000000" pitchFamily="2" charset="2"/>
              <a:buChar char="Ø"/>
            </a:pPr>
            <a:r>
              <a:rPr lang="es-ES" sz="1200" dirty="0" smtClean="0"/>
              <a:t>Registro </a:t>
            </a:r>
            <a:r>
              <a:rPr lang="es-ES" sz="1200" dirty="0"/>
              <a:t>de entrega de EPP</a:t>
            </a:r>
          </a:p>
          <a:p>
            <a:pPr marL="171450" indent="-171450">
              <a:buFont typeface="Wingdings" panose="05000000000000000000" pitchFamily="2" charset="2"/>
              <a:buChar char="Ø"/>
            </a:pPr>
            <a:r>
              <a:rPr lang="es-ES" sz="1200" dirty="0" smtClean="0"/>
              <a:t>Licencia </a:t>
            </a:r>
            <a:r>
              <a:rPr lang="es-ES" sz="1200" dirty="0"/>
              <a:t>de Conducir (aplica a los que conducirán u operarán equipos en el sitio y hacia y desde el sitio)</a:t>
            </a:r>
          </a:p>
          <a:p>
            <a:pPr marL="171450" indent="-171450">
              <a:buFont typeface="Wingdings" panose="05000000000000000000" pitchFamily="2" charset="2"/>
              <a:buChar char="Ø"/>
            </a:pPr>
            <a:r>
              <a:rPr lang="es-ES" sz="1200" dirty="0"/>
              <a:t>Personal (casos especiales)</a:t>
            </a:r>
          </a:p>
          <a:p>
            <a:pPr marL="171450" indent="-171450">
              <a:buFont typeface="Wingdings" panose="05000000000000000000" pitchFamily="2" charset="2"/>
              <a:buChar char="Ø"/>
            </a:pPr>
            <a:r>
              <a:rPr lang="es-ES" sz="1200" dirty="0" smtClean="0"/>
              <a:t>Si </a:t>
            </a:r>
            <a:r>
              <a:rPr lang="es-ES" sz="1200" dirty="0"/>
              <a:t>es extranjero deberá adjuntar documento de identificación de su país de origen (pasaporte, cedula de identidad) copia de permiso de trabajo, residencia temporal, definitiva.</a:t>
            </a:r>
          </a:p>
          <a:p>
            <a:pPr marL="171450" indent="-171450">
              <a:buFont typeface="Wingdings" panose="05000000000000000000" pitchFamily="2" charset="2"/>
              <a:buChar char="Ø"/>
            </a:pPr>
            <a:r>
              <a:rPr lang="es-ES" sz="1200" dirty="0" smtClean="0"/>
              <a:t>Si </a:t>
            </a:r>
            <a:r>
              <a:rPr lang="es-ES" sz="1200" dirty="0"/>
              <a:t>es extranjero y va conducir en el sitio y hacia y desde el sitio deberá contar con licencia de conducir de su país de origen vigente y adjuntar copia.</a:t>
            </a:r>
          </a:p>
          <a:p>
            <a:pPr marL="171450" indent="-171450">
              <a:buFont typeface="Wingdings" panose="05000000000000000000" pitchFamily="2" charset="2"/>
              <a:buChar char="Ø"/>
            </a:pPr>
            <a:r>
              <a:rPr lang="es-ES" sz="1200" dirty="0" smtClean="0"/>
              <a:t>Si </a:t>
            </a:r>
            <a:r>
              <a:rPr lang="es-ES" sz="1200" dirty="0"/>
              <a:t>las tareas a realizar requieren de operar equipo. Estas capacidades deberán ser comprobadas mediante certificado de operación e equipo o algún documento que acredite la idoneidad para operar determinado equipo. En el caso de trabajos que requieren certificaciones (eléctricas, soldadores calificados, etc.). Estas deberán ser acreditadas mediante las credenciales correspondientes)</a:t>
            </a:r>
            <a:endParaRPr lang="en-US" sz="1200" dirty="0"/>
          </a:p>
        </p:txBody>
      </p:sp>
    </p:spTree>
    <p:extLst>
      <p:ext uri="{BB962C8B-B14F-4D97-AF65-F5344CB8AC3E}">
        <p14:creationId xmlns:p14="http://schemas.microsoft.com/office/powerpoint/2010/main" val="1867275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 Theme (standard)">
  <a:themeElements>
    <a:clrScheme name="Technical Plans">
      <a:dk1>
        <a:sysClr val="windowText" lastClr="000000"/>
      </a:dk1>
      <a:lt1>
        <a:sysClr val="window" lastClr="FFFFFF"/>
      </a:lt1>
      <a:dk2>
        <a:srgbClr val="3B3B3B"/>
      </a:dk2>
      <a:lt2>
        <a:srgbClr val="D4D2D0"/>
      </a:lt2>
      <a:accent1>
        <a:srgbClr val="B4DBF1"/>
      </a:accent1>
      <a:accent2>
        <a:srgbClr val="00A4D1"/>
      </a:accent2>
      <a:accent3>
        <a:srgbClr val="FBE600"/>
      </a:accent3>
      <a:accent4>
        <a:srgbClr val="7CBF31"/>
      </a:accent4>
      <a:accent5>
        <a:srgbClr val="F38117"/>
      </a:accent5>
      <a:accent6>
        <a:srgbClr val="C0C0C0"/>
      </a:accent6>
      <a:hlink>
        <a:srgbClr val="00A8D6"/>
      </a:hlink>
      <a:folHlink>
        <a:srgbClr val="58A3B9"/>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 Theme (standard)</Template>
  <TotalTime>95</TotalTime>
  <Words>1264</Words>
  <Application>Microsoft Office PowerPoint</Application>
  <PresentationFormat>On-screen Show (4:3)</PresentationFormat>
  <Paragraphs>135</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Franklin Gothic Book</vt:lpstr>
      <vt:lpstr>Franklin Gothic Medium</vt:lpstr>
      <vt:lpstr>Wingdings</vt:lpstr>
      <vt:lpstr>Wingdings 2</vt:lpstr>
      <vt:lpstr>Tech Theme (standard)</vt:lpstr>
      <vt:lpstr>Safety on Site </vt:lpstr>
      <vt:lpstr>Flujo Comunicacional </vt:lpstr>
      <vt:lpstr>Flujo Comunicacional Área Safety  </vt:lpstr>
      <vt:lpstr>Flujo Comunicacional Área Safety </vt:lpstr>
      <vt:lpstr>LPM-18 y LPM-114 </vt:lpstr>
      <vt:lpstr>Cuatro Pilares Fundamentales  LPM118</vt:lpstr>
      <vt:lpstr> LPM-114 </vt:lpstr>
      <vt:lpstr>Antes de Empezar, Con que empezar</vt:lpstr>
      <vt:lpstr>Acreditacion </vt:lpstr>
      <vt:lpstr>Guía para cumplimiento de visa de trabajo</vt:lpstr>
      <vt:lpstr>SHE (LPM-114) </vt:lpstr>
      <vt:lpstr>Herramientas de Safety </vt:lpstr>
      <vt:lpstr>Safety Inspection </vt:lpstr>
      <vt:lpstr>Safety Inspection </vt:lpstr>
      <vt:lpstr>Stop Work Authority </vt:lpstr>
      <vt:lpstr>Reportes de Accidentes, Incidentes y Condiciones Inseguras </vt:lpstr>
      <vt:lpstr>Herramientas de Investigación de Accidentes</vt:lpstr>
      <vt:lpstr>LSST Safety Rules </vt:lpstr>
      <vt:lpstr>LSST Safety Rule </vt:lpstr>
      <vt:lpstr>LSST Safety Recommendation LSSTsrec#000</vt:lpstr>
      <vt:lpstr>En Caso de Emergencia </vt:lpstr>
      <vt:lpstr>En caso de Emergencias </vt:lpstr>
      <vt:lpstr>Informes Mensuales </vt:lpstr>
      <vt:lpstr>Otras Herramientas </vt:lpstr>
      <vt:lpstr>   BIENVENIDOS A LSST CERRO PACHON SITE   WELCOME TO LSST CERRO PACHON 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on Site </dc:title>
  <dc:creator>Giovanni Corvetto</dc:creator>
  <cp:lastModifiedBy>Giovanni Corvetto</cp:lastModifiedBy>
  <cp:revision>16</cp:revision>
  <dcterms:created xsi:type="dcterms:W3CDTF">2019-07-31T21:22:52Z</dcterms:created>
  <dcterms:modified xsi:type="dcterms:W3CDTF">2019-07-31T22:58:30Z</dcterms:modified>
</cp:coreProperties>
</file>