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25" r:id="rId1"/>
  </p:sldMasterIdLst>
  <p:notesMasterIdLst>
    <p:notesMasterId r:id="rId25"/>
  </p:notesMasterIdLst>
  <p:sldIdLst>
    <p:sldId id="259" r:id="rId2"/>
    <p:sldId id="508" r:id="rId3"/>
    <p:sldId id="509" r:id="rId4"/>
    <p:sldId id="506" r:id="rId5"/>
    <p:sldId id="260" r:id="rId6"/>
    <p:sldId id="261" r:id="rId7"/>
    <p:sldId id="262" r:id="rId8"/>
    <p:sldId id="263" r:id="rId9"/>
    <p:sldId id="264" r:id="rId10"/>
    <p:sldId id="265" r:id="rId11"/>
    <p:sldId id="266" r:id="rId12"/>
    <p:sldId id="267" r:id="rId13"/>
    <p:sldId id="268" r:id="rId14"/>
    <p:sldId id="269" r:id="rId15"/>
    <p:sldId id="271" r:id="rId16"/>
    <p:sldId id="272" r:id="rId17"/>
    <p:sldId id="273" r:id="rId18"/>
    <p:sldId id="294" r:id="rId19"/>
    <p:sldId id="297" r:id="rId20"/>
    <p:sldId id="275" r:id="rId21"/>
    <p:sldId id="276" r:id="rId22"/>
    <p:sldId id="507" r:id="rId23"/>
    <p:sldId id="270" r:id="rId24"/>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DCCFF"/>
    <a:srgbClr val="FFCC98"/>
    <a:srgbClr val="FFCB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2FA369F-79B4-4F71-91C7-E87FCBD8B2B3}">
  <a:tblStyle styleId="{D2FA369F-79B4-4F71-91C7-E87FCBD8B2B3}" styleName="Table_0">
    <a:wholeTbl>
      <a:tcTxStyle b="off" i="off">
        <a:font>
          <a:latin typeface="Calibri"/>
          <a:ea typeface="Calibri"/>
          <a:cs typeface="Calibri"/>
        </a:font>
        <a:schemeClr val="dk1"/>
      </a:tcTxStyle>
      <a:tcStyle>
        <a:tcBdr>
          <a:left>
            <a:ln w="12700" cap="flat" cmpd="sng">
              <a:solidFill>
                <a:schemeClr val="dk1"/>
              </a:solidFill>
              <a:prstDash val="solid"/>
              <a:round/>
              <a:headEnd type="none" w="sm" len="sm"/>
              <a:tailEnd type="none" w="sm" len="sm"/>
            </a:ln>
          </a:left>
          <a:right>
            <a:ln w="12700" cap="flat" cmpd="sng">
              <a:solidFill>
                <a:schemeClr val="dk1"/>
              </a:solidFill>
              <a:prstDash val="solid"/>
              <a:round/>
              <a:headEnd type="none" w="sm" len="sm"/>
              <a:tailEnd type="none" w="sm" len="sm"/>
            </a:ln>
          </a:right>
          <a:top>
            <a:ln w="12700" cap="flat" cmpd="sng">
              <a:solidFill>
                <a:schemeClr val="dk1"/>
              </a:solidFill>
              <a:prstDash val="solid"/>
              <a:round/>
              <a:headEnd type="none" w="sm" len="sm"/>
              <a:tailEnd type="none" w="sm" len="sm"/>
            </a:ln>
          </a:top>
          <a:bottom>
            <a:ln w="12700" cap="flat" cmpd="sng">
              <a:solidFill>
                <a:schemeClr val="dk1"/>
              </a:solidFill>
              <a:prstDash val="solid"/>
              <a:round/>
              <a:headEnd type="none" w="sm" len="sm"/>
              <a:tailEnd type="none" w="sm" len="sm"/>
            </a:ln>
          </a:bottom>
          <a:insideH>
            <a:ln w="12700" cap="flat" cmpd="sng">
              <a:solidFill>
                <a:schemeClr val="dk1"/>
              </a:solidFill>
              <a:prstDash val="solid"/>
              <a:round/>
              <a:headEnd type="none" w="sm" len="sm"/>
              <a:tailEnd type="none" w="sm" len="sm"/>
            </a:ln>
          </a:insideH>
          <a:insideV>
            <a:ln w="12700" cap="flat" cmpd="sng">
              <a:solidFill>
                <a:schemeClr val="dk1"/>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18ED5EDB-FAB1-4AA4-9130-D3A5C9550DA9}" styleName="Table_1">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a:tcStyle>
        <a:tcBdr/>
        <a:fill>
          <a:solidFill>
            <a:srgbClr val="CFD7E7"/>
          </a:solidFill>
        </a:fill>
      </a:tcStyle>
    </a:band1H>
    <a:band2H>
      <a:tcTxStyle/>
      <a:tcStyle>
        <a:tcBdr/>
      </a:tcStyle>
    </a:band2H>
    <a:band1V>
      <a:tcTxStyle/>
      <a:tcStyle>
        <a:tcBdr/>
        <a:fill>
          <a:solidFill>
            <a:srgbClr val="CFD7E7"/>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F3EC1CB2-B72F-4A6F-B9E9-6D94C19BD1CC}" styleName="Table_2">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67945AC8-4B31-4F0D-80E9-3B898DDD9614}" styleName="Table_3">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323"/>
    <p:restoredTop sz="92743"/>
  </p:normalViewPr>
  <p:slideViewPr>
    <p:cSldViewPr snapToGrid="0">
      <p:cViewPr varScale="1">
        <p:scale>
          <a:sx n="162" d="100"/>
          <a:sy n="162" d="100"/>
        </p:scale>
        <p:origin x="888" y="160"/>
      </p:cViewPr>
      <p:guideLst>
        <p:guide orient="horz" pos="162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9397582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p4: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1" name="Google Shape;571;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572" name="Google Shape;572;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830384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3"/>
        <p:cNvGrpSpPr/>
        <p:nvPr/>
      </p:nvGrpSpPr>
      <p:grpSpPr>
        <a:xfrm>
          <a:off x="0" y="0"/>
          <a:ext cx="0" cy="0"/>
          <a:chOff x="0" y="0"/>
          <a:chExt cx="0" cy="0"/>
        </a:xfrm>
      </p:grpSpPr>
      <p:sp>
        <p:nvSpPr>
          <p:cNvPr id="654" name="Google Shape;654;p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dirty="0"/>
          </a:p>
        </p:txBody>
      </p:sp>
      <p:sp>
        <p:nvSpPr>
          <p:cNvPr id="655" name="Google Shape;655;p11: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589577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2"/>
        <p:cNvGrpSpPr/>
        <p:nvPr/>
      </p:nvGrpSpPr>
      <p:grpSpPr>
        <a:xfrm>
          <a:off x="0" y="0"/>
          <a:ext cx="0" cy="0"/>
          <a:chOff x="0" y="0"/>
          <a:chExt cx="0" cy="0"/>
        </a:xfrm>
      </p:grpSpPr>
      <p:sp>
        <p:nvSpPr>
          <p:cNvPr id="663" name="Google Shape;663;p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664" name="Google Shape;664;p12: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893127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7"/>
        <p:cNvGrpSpPr/>
        <p:nvPr/>
      </p:nvGrpSpPr>
      <p:grpSpPr>
        <a:xfrm>
          <a:off x="0" y="0"/>
          <a:ext cx="0" cy="0"/>
          <a:chOff x="0" y="0"/>
          <a:chExt cx="0" cy="0"/>
        </a:xfrm>
      </p:grpSpPr>
      <p:sp>
        <p:nvSpPr>
          <p:cNvPr id="678" name="Google Shape;678;p1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679" name="Google Shape;679;p13: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742771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5"/>
        <p:cNvGrpSpPr/>
        <p:nvPr/>
      </p:nvGrpSpPr>
      <p:grpSpPr>
        <a:xfrm>
          <a:off x="0" y="0"/>
          <a:ext cx="0" cy="0"/>
          <a:chOff x="0" y="0"/>
          <a:chExt cx="0" cy="0"/>
        </a:xfrm>
      </p:grpSpPr>
      <p:sp>
        <p:nvSpPr>
          <p:cNvPr id="696" name="Google Shape;696;p14: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7" name="Google Shape;697;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p:txBody>
      </p:sp>
      <p:sp>
        <p:nvSpPr>
          <p:cNvPr id="698" name="Google Shape;698;p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14</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775794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5"/>
        <p:cNvGrpSpPr/>
        <p:nvPr/>
      </p:nvGrpSpPr>
      <p:grpSpPr>
        <a:xfrm>
          <a:off x="0" y="0"/>
          <a:ext cx="0" cy="0"/>
          <a:chOff x="0" y="0"/>
          <a:chExt cx="0" cy="0"/>
        </a:xfrm>
      </p:grpSpPr>
      <p:sp>
        <p:nvSpPr>
          <p:cNvPr id="716" name="Google Shape;716;p1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dirty="0"/>
          </a:p>
        </p:txBody>
      </p:sp>
      <p:sp>
        <p:nvSpPr>
          <p:cNvPr id="717" name="Google Shape;717;p16: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951670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3"/>
        <p:cNvGrpSpPr/>
        <p:nvPr/>
      </p:nvGrpSpPr>
      <p:grpSpPr>
        <a:xfrm>
          <a:off x="0" y="0"/>
          <a:ext cx="0" cy="0"/>
          <a:chOff x="0" y="0"/>
          <a:chExt cx="0" cy="0"/>
        </a:xfrm>
      </p:grpSpPr>
      <p:sp>
        <p:nvSpPr>
          <p:cNvPr id="734" name="Google Shape;734;p1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dirty="0"/>
          </a:p>
        </p:txBody>
      </p:sp>
      <p:sp>
        <p:nvSpPr>
          <p:cNvPr id="735" name="Google Shape;735;p17: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488889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5"/>
        <p:cNvGrpSpPr/>
        <p:nvPr/>
      </p:nvGrpSpPr>
      <p:grpSpPr>
        <a:xfrm>
          <a:off x="0" y="0"/>
          <a:ext cx="0" cy="0"/>
          <a:chOff x="0" y="0"/>
          <a:chExt cx="0" cy="0"/>
        </a:xfrm>
      </p:grpSpPr>
      <p:sp>
        <p:nvSpPr>
          <p:cNvPr id="746" name="Google Shape;746;p1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747" name="Google Shape;747;p18: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567213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4"/>
        <p:cNvGrpSpPr/>
        <p:nvPr/>
      </p:nvGrpSpPr>
      <p:grpSpPr>
        <a:xfrm>
          <a:off x="0" y="0"/>
          <a:ext cx="0" cy="0"/>
          <a:chOff x="0" y="0"/>
          <a:chExt cx="0" cy="0"/>
        </a:xfrm>
      </p:grpSpPr>
      <p:sp>
        <p:nvSpPr>
          <p:cNvPr id="1005" name="Google Shape;1005;p4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1006" name="Google Shape;1006;p41: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250142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3"/>
        <p:cNvGrpSpPr/>
        <p:nvPr/>
      </p:nvGrpSpPr>
      <p:grpSpPr>
        <a:xfrm>
          <a:off x="0" y="0"/>
          <a:ext cx="0" cy="0"/>
          <a:chOff x="0" y="0"/>
          <a:chExt cx="0" cy="0"/>
        </a:xfrm>
      </p:grpSpPr>
      <p:sp>
        <p:nvSpPr>
          <p:cNvPr id="1034" name="Google Shape;1034;p44: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5" name="Google Shape;1035;p4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1036" name="Google Shape;1036;p4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chemeClr val="dk1"/>
              </a:buClr>
              <a:buSzPts val="1200"/>
              <a:buFont typeface="Calibri"/>
              <a:buNone/>
            </a:pPr>
            <a:fld id="{00000000-1234-1234-1234-123412341234}" type="slidenum">
              <a:rPr lang="en-US" sz="1200">
                <a:solidFill>
                  <a:schemeClr val="dk1"/>
                </a:solidFill>
                <a:latin typeface="Calibri"/>
                <a:ea typeface="Calibri"/>
                <a:cs typeface="Calibri"/>
                <a:sym typeface="Calibri"/>
              </a:rPr>
              <a:t>19</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846207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8"/>
        <p:cNvGrpSpPr/>
        <p:nvPr/>
      </p:nvGrpSpPr>
      <p:grpSpPr>
        <a:xfrm>
          <a:off x="0" y="0"/>
          <a:ext cx="0" cy="0"/>
          <a:chOff x="0" y="0"/>
          <a:chExt cx="0" cy="0"/>
        </a:xfrm>
      </p:grpSpPr>
      <p:sp>
        <p:nvSpPr>
          <p:cNvPr id="769" name="Google Shape;769;p2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770" name="Google Shape;770;p20: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267524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967914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0"/>
        <p:cNvGrpSpPr/>
        <p:nvPr/>
      </p:nvGrpSpPr>
      <p:grpSpPr>
        <a:xfrm>
          <a:off x="0" y="0"/>
          <a:ext cx="0" cy="0"/>
          <a:chOff x="0" y="0"/>
          <a:chExt cx="0" cy="0"/>
        </a:xfrm>
      </p:grpSpPr>
      <p:sp>
        <p:nvSpPr>
          <p:cNvPr id="781" name="Google Shape;781;p2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782" name="Google Shape;782;p21: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425700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3"/>
        <p:cNvGrpSpPr/>
        <p:nvPr/>
      </p:nvGrpSpPr>
      <p:grpSpPr>
        <a:xfrm>
          <a:off x="0" y="0"/>
          <a:ext cx="0" cy="0"/>
          <a:chOff x="0" y="0"/>
          <a:chExt cx="0" cy="0"/>
        </a:xfrm>
      </p:grpSpPr>
      <p:sp>
        <p:nvSpPr>
          <p:cNvPr id="704" name="Google Shape;704;p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705" name="Google Shape;705;p15: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527877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614899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Google Shape;576;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577" name="Google Shape;577;p5: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561901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583" name="Google Shape;583;p6: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385991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Google Shape;591;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592" name="Google Shape;592;p7: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814904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
        <p:cNvGrpSpPr/>
        <p:nvPr/>
      </p:nvGrpSpPr>
      <p:grpSpPr>
        <a:xfrm>
          <a:off x="0" y="0"/>
          <a:ext cx="0" cy="0"/>
          <a:chOff x="0" y="0"/>
          <a:chExt cx="0" cy="0"/>
        </a:xfrm>
      </p:grpSpPr>
      <p:sp>
        <p:nvSpPr>
          <p:cNvPr id="627" name="Google Shape;627;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628" name="Google Shape;628;p8: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934740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8"/>
        <p:cNvGrpSpPr/>
        <p:nvPr/>
      </p:nvGrpSpPr>
      <p:grpSpPr>
        <a:xfrm>
          <a:off x="0" y="0"/>
          <a:ext cx="0" cy="0"/>
          <a:chOff x="0" y="0"/>
          <a:chExt cx="0" cy="0"/>
        </a:xfrm>
      </p:grpSpPr>
      <p:sp>
        <p:nvSpPr>
          <p:cNvPr id="639" name="Google Shape;639;p9: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0" name="Google Shape;640;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You might notice IQ appears twice….</a:t>
            </a:r>
          </a:p>
        </p:txBody>
      </p:sp>
      <p:sp>
        <p:nvSpPr>
          <p:cNvPr id="641" name="Google Shape;641;p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9</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418871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7"/>
        <p:cNvGrpSpPr/>
        <p:nvPr/>
      </p:nvGrpSpPr>
      <p:grpSpPr>
        <a:xfrm>
          <a:off x="0" y="0"/>
          <a:ext cx="0" cy="0"/>
          <a:chOff x="0" y="0"/>
          <a:chExt cx="0" cy="0"/>
        </a:xfrm>
      </p:grpSpPr>
      <p:sp>
        <p:nvSpPr>
          <p:cNvPr id="648" name="Google Shape;648;p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dirty="0"/>
          </a:p>
        </p:txBody>
      </p:sp>
      <p:sp>
        <p:nvSpPr>
          <p:cNvPr id="649" name="Google Shape;649;p10: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992484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Main Title Layout">
  <p:cSld name="Main Title Layout">
    <p:spTree>
      <p:nvGrpSpPr>
        <p:cNvPr id="1" name="Shape 15"/>
        <p:cNvGrpSpPr/>
        <p:nvPr/>
      </p:nvGrpSpPr>
      <p:grpSpPr>
        <a:xfrm>
          <a:off x="0" y="0"/>
          <a:ext cx="0" cy="0"/>
          <a:chOff x="0" y="0"/>
          <a:chExt cx="0" cy="0"/>
        </a:xfrm>
      </p:grpSpPr>
      <p:pic>
        <p:nvPicPr>
          <p:cNvPr id="16" name="Google Shape;16;p2" descr="Tele11-2012.jpg"/>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17" name="Google Shape;17;p2"/>
          <p:cNvSpPr txBox="1">
            <a:spLocks noGrp="1"/>
          </p:cNvSpPr>
          <p:nvPr>
            <p:ph type="ctrTitle"/>
          </p:nvPr>
        </p:nvSpPr>
        <p:spPr>
          <a:xfrm>
            <a:off x="685800" y="886327"/>
            <a:ext cx="7772400" cy="2334872"/>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2400" b="1" i="0" u="none" strike="noStrike" cap="none">
                <a:solidFill>
                  <a:schemeClr val="dk2"/>
                </a:solidFill>
                <a:latin typeface="Calibri"/>
                <a:ea typeface="Calibri"/>
                <a:cs typeface="Calibri"/>
                <a:sym typeface="Calibri"/>
              </a:defRPr>
            </a:lvl1pPr>
            <a:lvl2pPr marR="0" lvl="1" algn="ctr" rtl="0">
              <a:spcBef>
                <a:spcPts val="0"/>
              </a:spcBef>
              <a:spcAft>
                <a:spcPts val="0"/>
              </a:spcAft>
              <a:buSzPts val="1400"/>
              <a:buNone/>
              <a:defRPr sz="2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2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2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2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18" name="Google Shape;18;p2"/>
          <p:cNvSpPr txBox="1"/>
          <p:nvPr/>
        </p:nvSpPr>
        <p:spPr>
          <a:xfrm>
            <a:off x="457200" y="4877860"/>
            <a:ext cx="8229600" cy="24622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000" b="0" i="0" u="none" strike="noStrike" cap="none" dirty="0">
                <a:solidFill>
                  <a:schemeClr val="lt1"/>
                </a:solidFill>
                <a:latin typeface="Calibri"/>
                <a:ea typeface="Calibri"/>
                <a:cs typeface="Calibri"/>
                <a:sym typeface="Calibri"/>
              </a:rPr>
              <a:t>LSST Joint Status Review • Tucson • August 27th -30th</a:t>
            </a:r>
            <a:endParaRPr sz="1000" b="0" i="0" u="none" strike="noStrike" cap="none" dirty="0">
              <a:solidFill>
                <a:schemeClr val="lt1"/>
              </a:solidFill>
              <a:latin typeface="Calibri"/>
              <a:ea typeface="Calibri"/>
              <a:cs typeface="Calibri"/>
              <a:sym typeface="Calibri"/>
            </a:endParaRPr>
          </a:p>
        </p:txBody>
      </p:sp>
      <p:pic>
        <p:nvPicPr>
          <p:cNvPr id="19" name="Google Shape;19;p2" descr="LogoW-ShadowTransBack.png"/>
          <p:cNvPicPr preferRelativeResize="0"/>
          <p:nvPr/>
        </p:nvPicPr>
        <p:blipFill rotWithShape="1">
          <a:blip r:embed="rId3">
            <a:alphaModFix/>
          </a:blip>
          <a:srcRect/>
          <a:stretch/>
        </p:blipFill>
        <p:spPr>
          <a:xfrm>
            <a:off x="7354214" y="-19050"/>
            <a:ext cx="1484986" cy="836371"/>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3_Two Column Layout">
  <p:cSld name="3_Two Column Layout">
    <p:spTree>
      <p:nvGrpSpPr>
        <p:cNvPr id="1" name="Shape 139"/>
        <p:cNvGrpSpPr/>
        <p:nvPr/>
      </p:nvGrpSpPr>
      <p:grpSpPr>
        <a:xfrm>
          <a:off x="0" y="0"/>
          <a:ext cx="0" cy="0"/>
          <a:chOff x="0" y="0"/>
          <a:chExt cx="0" cy="0"/>
        </a:xfrm>
      </p:grpSpPr>
      <p:sp>
        <p:nvSpPr>
          <p:cNvPr id="140" name="Google Shape;140;p21"/>
          <p:cNvSpPr txBox="1">
            <a:spLocks noGrp="1"/>
          </p:cNvSpPr>
          <p:nvPr>
            <p:ph type="body" idx="1"/>
          </p:nvPr>
        </p:nvSpPr>
        <p:spPr>
          <a:xfrm>
            <a:off x="457200" y="760810"/>
            <a:ext cx="4038601" cy="3982640"/>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rgbClr val="1F497D"/>
              </a:buClr>
              <a:buSzPts val="2400"/>
              <a:buFont typeface="Merriweather Sans"/>
              <a:buChar char="-"/>
              <a:defRPr sz="2400" b="0" i="0" u="none" strike="noStrike" cap="none">
                <a:solidFill>
                  <a:srgbClr val="1F497D"/>
                </a:solidFill>
                <a:latin typeface="Calibri"/>
                <a:ea typeface="Calibri"/>
                <a:cs typeface="Calibri"/>
                <a:sym typeface="Calibri"/>
              </a:defRPr>
            </a:lvl1pPr>
            <a:lvl2pPr marL="914400" marR="0" lvl="1" indent="-368300" algn="l" rtl="0">
              <a:spcBef>
                <a:spcPts val="440"/>
              </a:spcBef>
              <a:spcAft>
                <a:spcPts val="0"/>
              </a:spcAft>
              <a:buClr>
                <a:srgbClr val="1F497D"/>
              </a:buClr>
              <a:buSzPts val="2200"/>
              <a:buFont typeface="Arial"/>
              <a:buChar char="•"/>
              <a:defRPr sz="2200" b="0" i="0" u="none" strike="noStrike" cap="none">
                <a:solidFill>
                  <a:srgbClr val="1F497D"/>
                </a:solidFill>
                <a:latin typeface="Calibri"/>
                <a:ea typeface="Calibri"/>
                <a:cs typeface="Calibri"/>
                <a:sym typeface="Calibri"/>
              </a:defRPr>
            </a:lvl2pPr>
            <a:lvl3pPr marL="1371600" marR="0" lvl="2" indent="-355600" algn="l" rtl="0">
              <a:spcBef>
                <a:spcPts val="400"/>
              </a:spcBef>
              <a:spcAft>
                <a:spcPts val="0"/>
              </a:spcAft>
              <a:buClr>
                <a:srgbClr val="1F497D"/>
              </a:buClr>
              <a:buSzPts val="2000"/>
              <a:buFont typeface="Merriweather Sans"/>
              <a:buChar char="-"/>
              <a:defRPr sz="2000" b="0" i="0" u="none" strike="noStrike" cap="none">
                <a:solidFill>
                  <a:srgbClr val="1F497D"/>
                </a:solidFill>
                <a:latin typeface="Calibri"/>
                <a:ea typeface="Calibri"/>
                <a:cs typeface="Calibri"/>
                <a:sym typeface="Calibri"/>
              </a:defRPr>
            </a:lvl3pPr>
            <a:lvl4pPr marL="1828800" marR="0" lvl="3" indent="-342900" algn="l" rtl="0">
              <a:spcBef>
                <a:spcPts val="360"/>
              </a:spcBef>
              <a:spcAft>
                <a:spcPts val="0"/>
              </a:spcAft>
              <a:buClr>
                <a:srgbClr val="1F497D"/>
              </a:buClr>
              <a:buSzPts val="1800"/>
              <a:buFont typeface="Arial"/>
              <a:buChar char="•"/>
              <a:defRPr sz="1800" b="0" i="0" u="none" strike="noStrike" cap="none">
                <a:solidFill>
                  <a:srgbClr val="1F497D"/>
                </a:solidFill>
                <a:latin typeface="Calibri"/>
                <a:ea typeface="Calibri"/>
                <a:cs typeface="Calibri"/>
                <a:sym typeface="Calibri"/>
              </a:defRPr>
            </a:lvl4pPr>
            <a:lvl5pPr marL="2286000" marR="0" lvl="4" indent="-342900" algn="l" rtl="0">
              <a:spcBef>
                <a:spcPts val="360"/>
              </a:spcBef>
              <a:spcAft>
                <a:spcPts val="0"/>
              </a:spcAft>
              <a:buClr>
                <a:srgbClr val="1F497D"/>
              </a:buClr>
              <a:buSzPts val="1800"/>
              <a:buFont typeface="Merriweather Sans"/>
              <a:buChar char="-"/>
              <a:defRPr sz="1800" b="0" i="0" u="none" strike="noStrike" cap="none">
                <a:solidFill>
                  <a:srgbClr val="1F497D"/>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41" name="Google Shape;141;p21"/>
          <p:cNvSpPr txBox="1">
            <a:spLocks noGrp="1"/>
          </p:cNvSpPr>
          <p:nvPr>
            <p:ph type="body" idx="2"/>
          </p:nvPr>
        </p:nvSpPr>
        <p:spPr>
          <a:xfrm>
            <a:off x="4724400" y="760810"/>
            <a:ext cx="3962400" cy="3982640"/>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rgbClr val="1F497D"/>
              </a:buClr>
              <a:buSzPts val="2400"/>
              <a:buFont typeface="Merriweather Sans"/>
              <a:buChar char="-"/>
              <a:defRPr sz="2400" b="0" i="0" u="none" strike="noStrike" cap="none">
                <a:solidFill>
                  <a:srgbClr val="1F497D"/>
                </a:solidFill>
                <a:latin typeface="Calibri"/>
                <a:ea typeface="Calibri"/>
                <a:cs typeface="Calibri"/>
                <a:sym typeface="Calibri"/>
              </a:defRPr>
            </a:lvl1pPr>
            <a:lvl2pPr marL="914400" marR="0" lvl="1" indent="-368300" algn="l" rtl="0">
              <a:spcBef>
                <a:spcPts val="440"/>
              </a:spcBef>
              <a:spcAft>
                <a:spcPts val="0"/>
              </a:spcAft>
              <a:buClr>
                <a:srgbClr val="1F497D"/>
              </a:buClr>
              <a:buSzPts val="2200"/>
              <a:buFont typeface="Arial"/>
              <a:buChar char="•"/>
              <a:defRPr sz="2200" b="0" i="0" u="none" strike="noStrike" cap="none">
                <a:solidFill>
                  <a:srgbClr val="1F497D"/>
                </a:solidFill>
                <a:latin typeface="Calibri"/>
                <a:ea typeface="Calibri"/>
                <a:cs typeface="Calibri"/>
                <a:sym typeface="Calibri"/>
              </a:defRPr>
            </a:lvl2pPr>
            <a:lvl3pPr marL="1371600" marR="0" lvl="2" indent="-355600" algn="l" rtl="0">
              <a:spcBef>
                <a:spcPts val="400"/>
              </a:spcBef>
              <a:spcAft>
                <a:spcPts val="0"/>
              </a:spcAft>
              <a:buClr>
                <a:srgbClr val="1F497D"/>
              </a:buClr>
              <a:buSzPts val="2000"/>
              <a:buFont typeface="Merriweather Sans"/>
              <a:buChar char="-"/>
              <a:defRPr sz="2000" b="0" i="0" u="none" strike="noStrike" cap="none">
                <a:solidFill>
                  <a:srgbClr val="1F497D"/>
                </a:solidFill>
                <a:latin typeface="Calibri"/>
                <a:ea typeface="Calibri"/>
                <a:cs typeface="Calibri"/>
                <a:sym typeface="Calibri"/>
              </a:defRPr>
            </a:lvl3pPr>
            <a:lvl4pPr marL="1828800" marR="0" lvl="3" indent="-342900" algn="l" rtl="0">
              <a:spcBef>
                <a:spcPts val="360"/>
              </a:spcBef>
              <a:spcAft>
                <a:spcPts val="0"/>
              </a:spcAft>
              <a:buClr>
                <a:srgbClr val="1F497D"/>
              </a:buClr>
              <a:buSzPts val="1800"/>
              <a:buFont typeface="Arial"/>
              <a:buChar char="•"/>
              <a:defRPr sz="1800" b="0" i="0" u="none" strike="noStrike" cap="none">
                <a:solidFill>
                  <a:srgbClr val="1F497D"/>
                </a:solidFill>
                <a:latin typeface="Calibri"/>
                <a:ea typeface="Calibri"/>
                <a:cs typeface="Calibri"/>
                <a:sym typeface="Calibri"/>
              </a:defRPr>
            </a:lvl4pPr>
            <a:lvl5pPr marL="2286000" marR="0" lvl="4" indent="-342900" algn="l" rtl="0">
              <a:spcBef>
                <a:spcPts val="360"/>
              </a:spcBef>
              <a:spcAft>
                <a:spcPts val="0"/>
              </a:spcAft>
              <a:buClr>
                <a:srgbClr val="1F497D"/>
              </a:buClr>
              <a:buSzPts val="1800"/>
              <a:buFont typeface="Merriweather Sans"/>
              <a:buChar char="-"/>
              <a:defRPr sz="1800" b="0" i="0" u="none" strike="noStrike" cap="none">
                <a:solidFill>
                  <a:srgbClr val="1F497D"/>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grpSp>
        <p:nvGrpSpPr>
          <p:cNvPr id="142" name="Google Shape;142;p21"/>
          <p:cNvGrpSpPr/>
          <p:nvPr/>
        </p:nvGrpSpPr>
        <p:grpSpPr>
          <a:xfrm>
            <a:off x="66676" y="-19050"/>
            <a:ext cx="9028113" cy="836371"/>
            <a:chOff x="66676" y="-19050"/>
            <a:chExt cx="9028113" cy="836371"/>
          </a:xfrm>
        </p:grpSpPr>
        <p:pic>
          <p:nvPicPr>
            <p:cNvPr id="143" name="Google Shape;143;p21" descr="LogoW-ShadowTransBack.png"/>
            <p:cNvPicPr preferRelativeResize="0"/>
            <p:nvPr/>
          </p:nvPicPr>
          <p:blipFill rotWithShape="1">
            <a:blip r:embed="rId2">
              <a:alphaModFix/>
            </a:blip>
            <a:srcRect/>
            <a:stretch/>
          </p:blipFill>
          <p:spPr>
            <a:xfrm>
              <a:off x="7354214" y="-19050"/>
              <a:ext cx="1484986" cy="836371"/>
            </a:xfrm>
            <a:prstGeom prst="rect">
              <a:avLst/>
            </a:prstGeom>
            <a:noFill/>
            <a:ln>
              <a:noFill/>
            </a:ln>
          </p:spPr>
        </p:pic>
        <p:cxnSp>
          <p:nvCxnSpPr>
            <p:cNvPr id="144" name="Google Shape;144;p21"/>
            <p:cNvCxnSpPr/>
            <p:nvPr/>
          </p:nvCxnSpPr>
          <p:spPr>
            <a:xfrm rot="10800000">
              <a:off x="66676" y="606029"/>
              <a:ext cx="9028113" cy="1190"/>
            </a:xfrm>
            <a:prstGeom prst="straightConnector1">
              <a:avLst/>
            </a:prstGeom>
            <a:noFill/>
            <a:ln w="12700" cap="flat" cmpd="sng">
              <a:solidFill>
                <a:schemeClr val="accent1"/>
              </a:solidFill>
              <a:prstDash val="solid"/>
              <a:round/>
              <a:headEnd type="none" w="sm" len="sm"/>
              <a:tailEnd type="none" w="sm" len="sm"/>
            </a:ln>
          </p:spPr>
        </p:cxnSp>
      </p:grpSp>
      <p:pic>
        <p:nvPicPr>
          <p:cNvPr id="145" name="Google Shape;145;p21"/>
          <p:cNvPicPr preferRelativeResize="0"/>
          <p:nvPr/>
        </p:nvPicPr>
        <p:blipFill rotWithShape="1">
          <a:blip r:embed="rId3">
            <a:alphaModFix/>
          </a:blip>
          <a:srcRect/>
          <a:stretch/>
        </p:blipFill>
        <p:spPr>
          <a:xfrm>
            <a:off x="304800" y="82296"/>
            <a:ext cx="1295400" cy="427482"/>
          </a:xfrm>
          <a:prstGeom prst="rect">
            <a:avLst/>
          </a:prstGeom>
          <a:noFill/>
          <a:ln>
            <a:noFill/>
          </a:ln>
        </p:spPr>
      </p:pic>
      <p:sp>
        <p:nvSpPr>
          <p:cNvPr id="146" name="Google Shape;146;p21"/>
          <p:cNvSpPr txBox="1">
            <a:spLocks noGrp="1"/>
          </p:cNvSpPr>
          <p:nvPr>
            <p:ph type="title"/>
          </p:nvPr>
        </p:nvSpPr>
        <p:spPr>
          <a:xfrm>
            <a:off x="1790700" y="133350"/>
            <a:ext cx="5562600" cy="41791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2400" b="1" i="0" u="none" strike="noStrike" cap="none">
                <a:solidFill>
                  <a:srgbClr val="1F497D"/>
                </a:solidFill>
                <a:latin typeface="Calibri"/>
                <a:ea typeface="Calibri"/>
                <a:cs typeface="Calibri"/>
                <a:sym typeface="Calibri"/>
              </a:defRPr>
            </a:lvl1pPr>
            <a:lvl2pPr marR="0" lvl="1" algn="ctr" rtl="0">
              <a:spcBef>
                <a:spcPts val="0"/>
              </a:spcBef>
              <a:spcAft>
                <a:spcPts val="0"/>
              </a:spcAft>
              <a:buSzPts val="1400"/>
              <a:buNone/>
              <a:defRPr sz="2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2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2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2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2_Two Column Layout">
  <p:cSld name="2_Two Column Layout">
    <p:spTree>
      <p:nvGrpSpPr>
        <p:cNvPr id="1" name="Shape 147"/>
        <p:cNvGrpSpPr/>
        <p:nvPr/>
      </p:nvGrpSpPr>
      <p:grpSpPr>
        <a:xfrm>
          <a:off x="0" y="0"/>
          <a:ext cx="0" cy="0"/>
          <a:chOff x="0" y="0"/>
          <a:chExt cx="0" cy="0"/>
        </a:xfrm>
      </p:grpSpPr>
      <p:sp>
        <p:nvSpPr>
          <p:cNvPr id="148" name="Google Shape;148;p22"/>
          <p:cNvSpPr txBox="1">
            <a:spLocks noGrp="1"/>
          </p:cNvSpPr>
          <p:nvPr>
            <p:ph type="body" idx="1"/>
          </p:nvPr>
        </p:nvSpPr>
        <p:spPr>
          <a:xfrm>
            <a:off x="457200" y="760810"/>
            <a:ext cx="4038601" cy="3982640"/>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rgbClr val="1F497D"/>
              </a:buClr>
              <a:buSzPts val="2400"/>
              <a:buFont typeface="Merriweather Sans"/>
              <a:buChar char="-"/>
              <a:defRPr sz="2400" b="0" i="0" u="none" strike="noStrike" cap="none">
                <a:solidFill>
                  <a:srgbClr val="1F497D"/>
                </a:solidFill>
                <a:latin typeface="Calibri"/>
                <a:ea typeface="Calibri"/>
                <a:cs typeface="Calibri"/>
                <a:sym typeface="Calibri"/>
              </a:defRPr>
            </a:lvl1pPr>
            <a:lvl2pPr marL="914400" marR="0" lvl="1" indent="-368300" algn="l" rtl="0">
              <a:spcBef>
                <a:spcPts val="440"/>
              </a:spcBef>
              <a:spcAft>
                <a:spcPts val="0"/>
              </a:spcAft>
              <a:buClr>
                <a:srgbClr val="1F497D"/>
              </a:buClr>
              <a:buSzPts val="2200"/>
              <a:buFont typeface="Arial"/>
              <a:buChar char="•"/>
              <a:defRPr sz="2200" b="0" i="0" u="none" strike="noStrike" cap="none">
                <a:solidFill>
                  <a:srgbClr val="1F497D"/>
                </a:solidFill>
                <a:latin typeface="Calibri"/>
                <a:ea typeface="Calibri"/>
                <a:cs typeface="Calibri"/>
                <a:sym typeface="Calibri"/>
              </a:defRPr>
            </a:lvl2pPr>
            <a:lvl3pPr marL="1371600" marR="0" lvl="2" indent="-355600" algn="l" rtl="0">
              <a:spcBef>
                <a:spcPts val="400"/>
              </a:spcBef>
              <a:spcAft>
                <a:spcPts val="0"/>
              </a:spcAft>
              <a:buClr>
                <a:srgbClr val="1F497D"/>
              </a:buClr>
              <a:buSzPts val="2000"/>
              <a:buFont typeface="Merriweather Sans"/>
              <a:buChar char="-"/>
              <a:defRPr sz="2000" b="0" i="0" u="none" strike="noStrike" cap="none">
                <a:solidFill>
                  <a:srgbClr val="1F497D"/>
                </a:solidFill>
                <a:latin typeface="Calibri"/>
                <a:ea typeface="Calibri"/>
                <a:cs typeface="Calibri"/>
                <a:sym typeface="Calibri"/>
              </a:defRPr>
            </a:lvl3pPr>
            <a:lvl4pPr marL="1828800" marR="0" lvl="3" indent="-342900" algn="l" rtl="0">
              <a:spcBef>
                <a:spcPts val="360"/>
              </a:spcBef>
              <a:spcAft>
                <a:spcPts val="0"/>
              </a:spcAft>
              <a:buClr>
                <a:srgbClr val="1F497D"/>
              </a:buClr>
              <a:buSzPts val="1800"/>
              <a:buFont typeface="Arial"/>
              <a:buChar char="•"/>
              <a:defRPr sz="1800" b="0" i="0" u="none" strike="noStrike" cap="none">
                <a:solidFill>
                  <a:srgbClr val="1F497D"/>
                </a:solidFill>
                <a:latin typeface="Calibri"/>
                <a:ea typeface="Calibri"/>
                <a:cs typeface="Calibri"/>
                <a:sym typeface="Calibri"/>
              </a:defRPr>
            </a:lvl4pPr>
            <a:lvl5pPr marL="2286000" marR="0" lvl="4" indent="-342900" algn="l" rtl="0">
              <a:spcBef>
                <a:spcPts val="360"/>
              </a:spcBef>
              <a:spcAft>
                <a:spcPts val="0"/>
              </a:spcAft>
              <a:buClr>
                <a:srgbClr val="1F497D"/>
              </a:buClr>
              <a:buSzPts val="1800"/>
              <a:buFont typeface="Merriweather Sans"/>
              <a:buChar char="-"/>
              <a:defRPr sz="1800" b="0" i="0" u="none" strike="noStrike" cap="none">
                <a:solidFill>
                  <a:srgbClr val="1F497D"/>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49" name="Google Shape;149;p22"/>
          <p:cNvSpPr txBox="1">
            <a:spLocks noGrp="1"/>
          </p:cNvSpPr>
          <p:nvPr>
            <p:ph type="body" idx="2"/>
          </p:nvPr>
        </p:nvSpPr>
        <p:spPr>
          <a:xfrm>
            <a:off x="4724400" y="760810"/>
            <a:ext cx="3962400" cy="3982640"/>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rgbClr val="1F497D"/>
              </a:buClr>
              <a:buSzPts val="2400"/>
              <a:buFont typeface="Merriweather Sans"/>
              <a:buChar char="-"/>
              <a:defRPr sz="2400" b="0" i="0" u="none" strike="noStrike" cap="none">
                <a:solidFill>
                  <a:srgbClr val="1F497D"/>
                </a:solidFill>
                <a:latin typeface="Calibri"/>
                <a:ea typeface="Calibri"/>
                <a:cs typeface="Calibri"/>
                <a:sym typeface="Calibri"/>
              </a:defRPr>
            </a:lvl1pPr>
            <a:lvl2pPr marL="914400" marR="0" lvl="1" indent="-368300" algn="l" rtl="0">
              <a:spcBef>
                <a:spcPts val="440"/>
              </a:spcBef>
              <a:spcAft>
                <a:spcPts val="0"/>
              </a:spcAft>
              <a:buClr>
                <a:srgbClr val="1F497D"/>
              </a:buClr>
              <a:buSzPts val="2200"/>
              <a:buFont typeface="Arial"/>
              <a:buChar char="•"/>
              <a:defRPr sz="2200" b="0" i="0" u="none" strike="noStrike" cap="none">
                <a:solidFill>
                  <a:srgbClr val="1F497D"/>
                </a:solidFill>
                <a:latin typeface="Calibri"/>
                <a:ea typeface="Calibri"/>
                <a:cs typeface="Calibri"/>
                <a:sym typeface="Calibri"/>
              </a:defRPr>
            </a:lvl2pPr>
            <a:lvl3pPr marL="1371600" marR="0" lvl="2" indent="-355600" algn="l" rtl="0">
              <a:spcBef>
                <a:spcPts val="400"/>
              </a:spcBef>
              <a:spcAft>
                <a:spcPts val="0"/>
              </a:spcAft>
              <a:buClr>
                <a:srgbClr val="1F497D"/>
              </a:buClr>
              <a:buSzPts val="2000"/>
              <a:buFont typeface="Merriweather Sans"/>
              <a:buChar char="-"/>
              <a:defRPr sz="2000" b="0" i="0" u="none" strike="noStrike" cap="none">
                <a:solidFill>
                  <a:srgbClr val="1F497D"/>
                </a:solidFill>
                <a:latin typeface="Calibri"/>
                <a:ea typeface="Calibri"/>
                <a:cs typeface="Calibri"/>
                <a:sym typeface="Calibri"/>
              </a:defRPr>
            </a:lvl3pPr>
            <a:lvl4pPr marL="1828800" marR="0" lvl="3" indent="-342900" algn="l" rtl="0">
              <a:spcBef>
                <a:spcPts val="360"/>
              </a:spcBef>
              <a:spcAft>
                <a:spcPts val="0"/>
              </a:spcAft>
              <a:buClr>
                <a:srgbClr val="1F497D"/>
              </a:buClr>
              <a:buSzPts val="1800"/>
              <a:buFont typeface="Arial"/>
              <a:buChar char="•"/>
              <a:defRPr sz="1800" b="0" i="0" u="none" strike="noStrike" cap="none">
                <a:solidFill>
                  <a:srgbClr val="1F497D"/>
                </a:solidFill>
                <a:latin typeface="Calibri"/>
                <a:ea typeface="Calibri"/>
                <a:cs typeface="Calibri"/>
                <a:sym typeface="Calibri"/>
              </a:defRPr>
            </a:lvl4pPr>
            <a:lvl5pPr marL="2286000" marR="0" lvl="4" indent="-342900" algn="l" rtl="0">
              <a:spcBef>
                <a:spcPts val="360"/>
              </a:spcBef>
              <a:spcAft>
                <a:spcPts val="0"/>
              </a:spcAft>
              <a:buClr>
                <a:srgbClr val="1F497D"/>
              </a:buClr>
              <a:buSzPts val="1800"/>
              <a:buFont typeface="Merriweather Sans"/>
              <a:buChar char="-"/>
              <a:defRPr sz="1800" b="0" i="0" u="none" strike="noStrike" cap="none">
                <a:solidFill>
                  <a:srgbClr val="1F497D"/>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grpSp>
        <p:nvGrpSpPr>
          <p:cNvPr id="150" name="Google Shape;150;p22"/>
          <p:cNvGrpSpPr/>
          <p:nvPr/>
        </p:nvGrpSpPr>
        <p:grpSpPr>
          <a:xfrm>
            <a:off x="66676" y="-19050"/>
            <a:ext cx="9028113" cy="836371"/>
            <a:chOff x="66676" y="-19050"/>
            <a:chExt cx="9028113" cy="836371"/>
          </a:xfrm>
        </p:grpSpPr>
        <p:pic>
          <p:nvPicPr>
            <p:cNvPr id="151" name="Google Shape;151;p22" descr="LogoW-ShadowTransBack.png"/>
            <p:cNvPicPr preferRelativeResize="0"/>
            <p:nvPr/>
          </p:nvPicPr>
          <p:blipFill rotWithShape="1">
            <a:blip r:embed="rId2">
              <a:alphaModFix/>
            </a:blip>
            <a:srcRect/>
            <a:stretch/>
          </p:blipFill>
          <p:spPr>
            <a:xfrm>
              <a:off x="7354214" y="-19050"/>
              <a:ext cx="1484986" cy="836371"/>
            </a:xfrm>
            <a:prstGeom prst="rect">
              <a:avLst/>
            </a:prstGeom>
            <a:noFill/>
            <a:ln>
              <a:noFill/>
            </a:ln>
          </p:spPr>
        </p:pic>
        <p:cxnSp>
          <p:nvCxnSpPr>
            <p:cNvPr id="152" name="Google Shape;152;p22"/>
            <p:cNvCxnSpPr/>
            <p:nvPr/>
          </p:nvCxnSpPr>
          <p:spPr>
            <a:xfrm rot="10800000">
              <a:off x="66676" y="606029"/>
              <a:ext cx="9028113" cy="1190"/>
            </a:xfrm>
            <a:prstGeom prst="straightConnector1">
              <a:avLst/>
            </a:prstGeom>
            <a:noFill/>
            <a:ln w="12700" cap="flat" cmpd="sng">
              <a:solidFill>
                <a:schemeClr val="accent1"/>
              </a:solidFill>
              <a:prstDash val="solid"/>
              <a:round/>
              <a:headEnd type="none" w="sm" len="sm"/>
              <a:tailEnd type="none" w="sm" len="sm"/>
            </a:ln>
          </p:spPr>
        </p:cxnSp>
      </p:grpSp>
      <p:sp>
        <p:nvSpPr>
          <p:cNvPr id="153" name="Google Shape;153;p22"/>
          <p:cNvSpPr txBox="1">
            <a:spLocks noGrp="1"/>
          </p:cNvSpPr>
          <p:nvPr>
            <p:ph type="title"/>
          </p:nvPr>
        </p:nvSpPr>
        <p:spPr>
          <a:xfrm>
            <a:off x="1790700" y="133350"/>
            <a:ext cx="5562600" cy="41791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2400" b="1" i="0" u="none" strike="noStrike" cap="none">
                <a:solidFill>
                  <a:srgbClr val="1F497D"/>
                </a:solidFill>
                <a:latin typeface="Calibri"/>
                <a:ea typeface="Calibri"/>
                <a:cs typeface="Calibri"/>
                <a:sym typeface="Calibri"/>
              </a:defRPr>
            </a:lvl1pPr>
            <a:lvl2pPr marR="0" lvl="1" algn="ctr" rtl="0">
              <a:spcBef>
                <a:spcPts val="0"/>
              </a:spcBef>
              <a:spcAft>
                <a:spcPts val="0"/>
              </a:spcAft>
              <a:buSzPts val="1400"/>
              <a:buNone/>
              <a:defRPr sz="2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2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2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2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pic>
        <p:nvPicPr>
          <p:cNvPr id="154" name="Google Shape;154;p22"/>
          <p:cNvPicPr preferRelativeResize="0"/>
          <p:nvPr/>
        </p:nvPicPr>
        <p:blipFill rotWithShape="1">
          <a:blip r:embed="rId3">
            <a:alphaModFix/>
          </a:blip>
          <a:srcRect/>
          <a:stretch/>
        </p:blipFill>
        <p:spPr>
          <a:xfrm>
            <a:off x="457200" y="133351"/>
            <a:ext cx="1143000" cy="397564"/>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Layout">
  <p:cSld name="Title Only Layout">
    <p:spTree>
      <p:nvGrpSpPr>
        <p:cNvPr id="1" name="Shape 155"/>
        <p:cNvGrpSpPr/>
        <p:nvPr/>
      </p:nvGrpSpPr>
      <p:grpSpPr>
        <a:xfrm>
          <a:off x="0" y="0"/>
          <a:ext cx="0" cy="0"/>
          <a:chOff x="0" y="0"/>
          <a:chExt cx="0" cy="0"/>
        </a:xfrm>
      </p:grpSpPr>
      <p:sp>
        <p:nvSpPr>
          <p:cNvPr id="156" name="Google Shape;156;p23"/>
          <p:cNvSpPr txBox="1">
            <a:spLocks noGrp="1"/>
          </p:cNvSpPr>
          <p:nvPr>
            <p:ph type="title"/>
          </p:nvPr>
        </p:nvSpPr>
        <p:spPr>
          <a:xfrm>
            <a:off x="1593056" y="133350"/>
            <a:ext cx="5950744" cy="41791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2400" b="1" i="0" u="none" strike="noStrike" cap="none">
                <a:solidFill>
                  <a:srgbClr val="1F497D"/>
                </a:solidFill>
                <a:latin typeface="Calibri"/>
                <a:ea typeface="Calibri"/>
                <a:cs typeface="Calibri"/>
                <a:sym typeface="Calibri"/>
              </a:defRPr>
            </a:lvl1pPr>
            <a:lvl2pPr marR="0" lvl="1" algn="ctr" rtl="0">
              <a:spcBef>
                <a:spcPts val="0"/>
              </a:spcBef>
              <a:spcAft>
                <a:spcPts val="0"/>
              </a:spcAft>
              <a:buSzPts val="1400"/>
              <a:buNone/>
              <a:defRPr sz="2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2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2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2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grpSp>
        <p:nvGrpSpPr>
          <p:cNvPr id="157" name="Google Shape;157;p23"/>
          <p:cNvGrpSpPr/>
          <p:nvPr/>
        </p:nvGrpSpPr>
        <p:grpSpPr>
          <a:xfrm>
            <a:off x="66676" y="-19050"/>
            <a:ext cx="9028113" cy="836371"/>
            <a:chOff x="66676" y="-19050"/>
            <a:chExt cx="9028113" cy="836371"/>
          </a:xfrm>
        </p:grpSpPr>
        <p:pic>
          <p:nvPicPr>
            <p:cNvPr id="158" name="Google Shape;158;p23" descr="LogoW-ShadowTransBack.png"/>
            <p:cNvPicPr preferRelativeResize="0"/>
            <p:nvPr/>
          </p:nvPicPr>
          <p:blipFill rotWithShape="1">
            <a:blip r:embed="rId2">
              <a:alphaModFix/>
            </a:blip>
            <a:srcRect/>
            <a:stretch/>
          </p:blipFill>
          <p:spPr>
            <a:xfrm>
              <a:off x="7354214" y="-19050"/>
              <a:ext cx="1484986" cy="836371"/>
            </a:xfrm>
            <a:prstGeom prst="rect">
              <a:avLst/>
            </a:prstGeom>
            <a:noFill/>
            <a:ln>
              <a:noFill/>
            </a:ln>
          </p:spPr>
        </p:pic>
        <p:cxnSp>
          <p:nvCxnSpPr>
            <p:cNvPr id="159" name="Google Shape;159;p23"/>
            <p:cNvCxnSpPr/>
            <p:nvPr/>
          </p:nvCxnSpPr>
          <p:spPr>
            <a:xfrm rot="10800000">
              <a:off x="66676" y="606029"/>
              <a:ext cx="9028113" cy="1190"/>
            </a:xfrm>
            <a:prstGeom prst="straightConnector1">
              <a:avLst/>
            </a:prstGeom>
            <a:noFill/>
            <a:ln w="12700" cap="flat" cmpd="sng">
              <a:solidFill>
                <a:schemeClr val="accent1"/>
              </a:solidFill>
              <a:prstDash val="solid"/>
              <a:round/>
              <a:headEnd type="none" w="sm" len="sm"/>
              <a:tailEnd type="none" w="sm" len="sm"/>
            </a:ln>
          </p:spPr>
        </p:cxn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4_Title Only Layout">
  <p:cSld name="4_Title Only Layout">
    <p:spTree>
      <p:nvGrpSpPr>
        <p:cNvPr id="1" name="Shape 160"/>
        <p:cNvGrpSpPr/>
        <p:nvPr/>
      </p:nvGrpSpPr>
      <p:grpSpPr>
        <a:xfrm>
          <a:off x="0" y="0"/>
          <a:ext cx="0" cy="0"/>
          <a:chOff x="0" y="0"/>
          <a:chExt cx="0" cy="0"/>
        </a:xfrm>
      </p:grpSpPr>
      <p:cxnSp>
        <p:nvCxnSpPr>
          <p:cNvPr id="161" name="Google Shape;161;p24"/>
          <p:cNvCxnSpPr/>
          <p:nvPr/>
        </p:nvCxnSpPr>
        <p:spPr>
          <a:xfrm rot="10800000">
            <a:off x="66676" y="606029"/>
            <a:ext cx="9028113" cy="1190"/>
          </a:xfrm>
          <a:prstGeom prst="straightConnector1">
            <a:avLst/>
          </a:prstGeom>
          <a:noFill/>
          <a:ln w="12700" cap="flat" cmpd="sng">
            <a:solidFill>
              <a:schemeClr val="accent1"/>
            </a:solidFill>
            <a:prstDash val="solid"/>
            <a:round/>
            <a:headEnd type="none" w="sm" len="sm"/>
            <a:tailEnd type="none" w="sm" len="sm"/>
          </a:ln>
        </p:spPr>
      </p:cxnSp>
      <p:grpSp>
        <p:nvGrpSpPr>
          <p:cNvPr id="162" name="Google Shape;162;p24"/>
          <p:cNvGrpSpPr/>
          <p:nvPr/>
        </p:nvGrpSpPr>
        <p:grpSpPr>
          <a:xfrm>
            <a:off x="66676" y="-19050"/>
            <a:ext cx="9028113" cy="836371"/>
            <a:chOff x="66676" y="-19050"/>
            <a:chExt cx="9028113" cy="836371"/>
          </a:xfrm>
        </p:grpSpPr>
        <p:pic>
          <p:nvPicPr>
            <p:cNvPr id="163" name="Google Shape;163;p24" descr="LogoW-ShadowTransBack.png"/>
            <p:cNvPicPr preferRelativeResize="0"/>
            <p:nvPr/>
          </p:nvPicPr>
          <p:blipFill rotWithShape="1">
            <a:blip r:embed="rId2">
              <a:alphaModFix/>
            </a:blip>
            <a:srcRect/>
            <a:stretch/>
          </p:blipFill>
          <p:spPr>
            <a:xfrm>
              <a:off x="7354214" y="-19050"/>
              <a:ext cx="1484986" cy="836371"/>
            </a:xfrm>
            <a:prstGeom prst="rect">
              <a:avLst/>
            </a:prstGeom>
            <a:noFill/>
            <a:ln>
              <a:noFill/>
            </a:ln>
          </p:spPr>
        </p:pic>
        <p:cxnSp>
          <p:nvCxnSpPr>
            <p:cNvPr id="164" name="Google Shape;164;p24"/>
            <p:cNvCxnSpPr/>
            <p:nvPr/>
          </p:nvCxnSpPr>
          <p:spPr>
            <a:xfrm rot="10800000">
              <a:off x="66676" y="606029"/>
              <a:ext cx="9028113" cy="1190"/>
            </a:xfrm>
            <a:prstGeom prst="straightConnector1">
              <a:avLst/>
            </a:prstGeom>
            <a:noFill/>
            <a:ln w="12700" cap="flat" cmpd="sng">
              <a:solidFill>
                <a:schemeClr val="accent1"/>
              </a:solidFill>
              <a:prstDash val="solid"/>
              <a:round/>
              <a:headEnd type="none" w="sm" len="sm"/>
              <a:tailEnd type="none" w="sm" len="sm"/>
            </a:ln>
          </p:spPr>
        </p:cxnSp>
      </p:grpSp>
      <p:sp>
        <p:nvSpPr>
          <p:cNvPr id="165" name="Google Shape;165;p24"/>
          <p:cNvSpPr txBox="1">
            <a:spLocks noGrp="1"/>
          </p:cNvSpPr>
          <p:nvPr>
            <p:ph type="title"/>
          </p:nvPr>
        </p:nvSpPr>
        <p:spPr>
          <a:xfrm>
            <a:off x="1733550" y="133350"/>
            <a:ext cx="5676900" cy="41791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2400" b="1" i="0" u="none" strike="noStrike" cap="none">
                <a:solidFill>
                  <a:srgbClr val="1F497D"/>
                </a:solidFill>
                <a:latin typeface="Calibri"/>
                <a:ea typeface="Calibri"/>
                <a:cs typeface="Calibri"/>
                <a:sym typeface="Calibri"/>
              </a:defRPr>
            </a:lvl1pPr>
            <a:lvl2pPr marR="0" lvl="1" algn="ctr" rtl="0">
              <a:spcBef>
                <a:spcPts val="0"/>
              </a:spcBef>
              <a:spcAft>
                <a:spcPts val="0"/>
              </a:spcAft>
              <a:buSzPts val="1400"/>
              <a:buNone/>
              <a:defRPr sz="2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2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2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2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pic>
        <p:nvPicPr>
          <p:cNvPr id="166" name="Google Shape;166;p24"/>
          <p:cNvPicPr preferRelativeResize="0"/>
          <p:nvPr/>
        </p:nvPicPr>
        <p:blipFill rotWithShape="1">
          <a:blip r:embed="rId3">
            <a:alphaModFix/>
          </a:blip>
          <a:srcRect/>
          <a:stretch/>
        </p:blipFill>
        <p:spPr>
          <a:xfrm>
            <a:off x="152400" y="67516"/>
            <a:ext cx="810260" cy="625856"/>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5_Title Only Layout">
  <p:cSld name="5_Title Only Layout">
    <p:spTree>
      <p:nvGrpSpPr>
        <p:cNvPr id="1" name="Shape 167"/>
        <p:cNvGrpSpPr/>
        <p:nvPr/>
      </p:nvGrpSpPr>
      <p:grpSpPr>
        <a:xfrm>
          <a:off x="0" y="0"/>
          <a:ext cx="0" cy="0"/>
          <a:chOff x="0" y="0"/>
          <a:chExt cx="0" cy="0"/>
        </a:xfrm>
      </p:grpSpPr>
      <p:grpSp>
        <p:nvGrpSpPr>
          <p:cNvPr id="168" name="Google Shape;168;p25"/>
          <p:cNvGrpSpPr/>
          <p:nvPr/>
        </p:nvGrpSpPr>
        <p:grpSpPr>
          <a:xfrm>
            <a:off x="66676" y="-19050"/>
            <a:ext cx="9028113" cy="836371"/>
            <a:chOff x="66676" y="-19050"/>
            <a:chExt cx="9028113" cy="836371"/>
          </a:xfrm>
        </p:grpSpPr>
        <p:pic>
          <p:nvPicPr>
            <p:cNvPr id="169" name="Google Shape;169;p25" descr="LogoW-ShadowTransBack.png"/>
            <p:cNvPicPr preferRelativeResize="0"/>
            <p:nvPr/>
          </p:nvPicPr>
          <p:blipFill rotWithShape="1">
            <a:blip r:embed="rId2">
              <a:alphaModFix/>
            </a:blip>
            <a:srcRect/>
            <a:stretch/>
          </p:blipFill>
          <p:spPr>
            <a:xfrm>
              <a:off x="7354214" y="-19050"/>
              <a:ext cx="1484986" cy="836371"/>
            </a:xfrm>
            <a:prstGeom prst="rect">
              <a:avLst/>
            </a:prstGeom>
            <a:noFill/>
            <a:ln>
              <a:noFill/>
            </a:ln>
          </p:spPr>
        </p:pic>
        <p:cxnSp>
          <p:nvCxnSpPr>
            <p:cNvPr id="170" name="Google Shape;170;p25"/>
            <p:cNvCxnSpPr/>
            <p:nvPr/>
          </p:nvCxnSpPr>
          <p:spPr>
            <a:xfrm rot="10800000">
              <a:off x="66676" y="606029"/>
              <a:ext cx="9028113" cy="1190"/>
            </a:xfrm>
            <a:prstGeom prst="straightConnector1">
              <a:avLst/>
            </a:prstGeom>
            <a:noFill/>
            <a:ln w="12700" cap="flat" cmpd="sng">
              <a:solidFill>
                <a:schemeClr val="accent1"/>
              </a:solidFill>
              <a:prstDash val="solid"/>
              <a:round/>
              <a:headEnd type="none" w="sm" len="sm"/>
              <a:tailEnd type="none" w="sm" len="sm"/>
            </a:ln>
          </p:spPr>
        </p:cxnSp>
      </p:grpSp>
      <p:sp>
        <p:nvSpPr>
          <p:cNvPr id="171" name="Google Shape;171;p25"/>
          <p:cNvSpPr txBox="1">
            <a:spLocks noGrp="1"/>
          </p:cNvSpPr>
          <p:nvPr>
            <p:ph type="title"/>
          </p:nvPr>
        </p:nvSpPr>
        <p:spPr>
          <a:xfrm>
            <a:off x="1790700" y="133350"/>
            <a:ext cx="5562600" cy="41791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2400" b="1" i="0" u="none" strike="noStrike" cap="none">
                <a:solidFill>
                  <a:srgbClr val="1F497D"/>
                </a:solidFill>
                <a:latin typeface="Calibri"/>
                <a:ea typeface="Calibri"/>
                <a:cs typeface="Calibri"/>
                <a:sym typeface="Calibri"/>
              </a:defRPr>
            </a:lvl1pPr>
            <a:lvl2pPr marR="0" lvl="1" algn="ctr" rtl="0">
              <a:spcBef>
                <a:spcPts val="0"/>
              </a:spcBef>
              <a:spcAft>
                <a:spcPts val="0"/>
              </a:spcAft>
              <a:buSzPts val="1400"/>
              <a:buNone/>
              <a:defRPr sz="2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2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2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2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pic>
        <p:nvPicPr>
          <p:cNvPr id="172" name="Google Shape;172;p25"/>
          <p:cNvPicPr preferRelativeResize="0"/>
          <p:nvPr/>
        </p:nvPicPr>
        <p:blipFill rotWithShape="1">
          <a:blip r:embed="rId3">
            <a:alphaModFix/>
          </a:blip>
          <a:srcRect/>
          <a:stretch/>
        </p:blipFill>
        <p:spPr>
          <a:xfrm>
            <a:off x="304800" y="82296"/>
            <a:ext cx="1295400" cy="427482"/>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3_Title Only Layout">
  <p:cSld name="3_Title Only Layout">
    <p:spTree>
      <p:nvGrpSpPr>
        <p:cNvPr id="1" name="Shape 173"/>
        <p:cNvGrpSpPr/>
        <p:nvPr/>
      </p:nvGrpSpPr>
      <p:grpSpPr>
        <a:xfrm>
          <a:off x="0" y="0"/>
          <a:ext cx="0" cy="0"/>
          <a:chOff x="0" y="0"/>
          <a:chExt cx="0" cy="0"/>
        </a:xfrm>
      </p:grpSpPr>
      <p:grpSp>
        <p:nvGrpSpPr>
          <p:cNvPr id="174" name="Google Shape;174;p26"/>
          <p:cNvGrpSpPr/>
          <p:nvPr/>
        </p:nvGrpSpPr>
        <p:grpSpPr>
          <a:xfrm>
            <a:off x="66676" y="-19050"/>
            <a:ext cx="9028113" cy="836371"/>
            <a:chOff x="66676" y="-19050"/>
            <a:chExt cx="9028113" cy="836371"/>
          </a:xfrm>
        </p:grpSpPr>
        <p:pic>
          <p:nvPicPr>
            <p:cNvPr id="175" name="Google Shape;175;p26" descr="LogoW-ShadowTransBack.png"/>
            <p:cNvPicPr preferRelativeResize="0"/>
            <p:nvPr/>
          </p:nvPicPr>
          <p:blipFill rotWithShape="1">
            <a:blip r:embed="rId2">
              <a:alphaModFix/>
            </a:blip>
            <a:srcRect/>
            <a:stretch/>
          </p:blipFill>
          <p:spPr>
            <a:xfrm>
              <a:off x="7354214" y="-19050"/>
              <a:ext cx="1484986" cy="836371"/>
            </a:xfrm>
            <a:prstGeom prst="rect">
              <a:avLst/>
            </a:prstGeom>
            <a:noFill/>
            <a:ln>
              <a:noFill/>
            </a:ln>
          </p:spPr>
        </p:pic>
        <p:cxnSp>
          <p:nvCxnSpPr>
            <p:cNvPr id="176" name="Google Shape;176;p26"/>
            <p:cNvCxnSpPr/>
            <p:nvPr/>
          </p:nvCxnSpPr>
          <p:spPr>
            <a:xfrm rot="10800000">
              <a:off x="66676" y="606029"/>
              <a:ext cx="9028113" cy="1190"/>
            </a:xfrm>
            <a:prstGeom prst="straightConnector1">
              <a:avLst/>
            </a:prstGeom>
            <a:noFill/>
            <a:ln w="12700" cap="flat" cmpd="sng">
              <a:solidFill>
                <a:schemeClr val="accent1"/>
              </a:solidFill>
              <a:prstDash val="solid"/>
              <a:round/>
              <a:headEnd type="none" w="sm" len="sm"/>
              <a:tailEnd type="none" w="sm" len="sm"/>
            </a:ln>
          </p:spPr>
        </p:cxnSp>
      </p:grpSp>
      <p:pic>
        <p:nvPicPr>
          <p:cNvPr id="177" name="Google Shape;177;p26"/>
          <p:cNvPicPr preferRelativeResize="0"/>
          <p:nvPr/>
        </p:nvPicPr>
        <p:blipFill rotWithShape="1">
          <a:blip r:embed="rId3">
            <a:alphaModFix/>
          </a:blip>
          <a:srcRect/>
          <a:stretch/>
        </p:blipFill>
        <p:spPr>
          <a:xfrm>
            <a:off x="457200" y="133351"/>
            <a:ext cx="1143000" cy="397564"/>
          </a:xfrm>
          <a:prstGeom prst="rect">
            <a:avLst/>
          </a:prstGeom>
          <a:noFill/>
          <a:ln>
            <a:noFill/>
          </a:ln>
        </p:spPr>
      </p:pic>
      <p:sp>
        <p:nvSpPr>
          <p:cNvPr id="178" name="Google Shape;178;p26"/>
          <p:cNvSpPr txBox="1">
            <a:spLocks noGrp="1"/>
          </p:cNvSpPr>
          <p:nvPr>
            <p:ph type="title"/>
          </p:nvPr>
        </p:nvSpPr>
        <p:spPr>
          <a:xfrm>
            <a:off x="1790700" y="133350"/>
            <a:ext cx="5562600" cy="41791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2400" b="1" i="0" u="none" strike="noStrike" cap="none">
                <a:solidFill>
                  <a:srgbClr val="1F497D"/>
                </a:solidFill>
                <a:latin typeface="Calibri"/>
                <a:ea typeface="Calibri"/>
                <a:cs typeface="Calibri"/>
                <a:sym typeface="Calibri"/>
              </a:defRPr>
            </a:lvl1pPr>
            <a:lvl2pPr marR="0" lvl="1" algn="ctr" rtl="0">
              <a:spcBef>
                <a:spcPts val="0"/>
              </a:spcBef>
              <a:spcAft>
                <a:spcPts val="0"/>
              </a:spcAft>
              <a:buSzPts val="1400"/>
              <a:buNone/>
              <a:defRPr sz="2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2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2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2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_Title Only Layout">
  <p:cSld name="1_Title Only Layout">
    <p:spTree>
      <p:nvGrpSpPr>
        <p:cNvPr id="1" name="Shape 179"/>
        <p:cNvGrpSpPr/>
        <p:nvPr/>
      </p:nvGrpSpPr>
      <p:grpSpPr>
        <a:xfrm>
          <a:off x="0" y="0"/>
          <a:ext cx="0" cy="0"/>
          <a:chOff x="0" y="0"/>
          <a:chExt cx="0" cy="0"/>
        </a:xfrm>
      </p:grpSpPr>
      <p:sp>
        <p:nvSpPr>
          <p:cNvPr id="180" name="Google Shape;180;p27"/>
          <p:cNvSpPr txBox="1">
            <a:spLocks noGrp="1"/>
          </p:cNvSpPr>
          <p:nvPr>
            <p:ph type="title"/>
          </p:nvPr>
        </p:nvSpPr>
        <p:spPr>
          <a:xfrm>
            <a:off x="152400" y="1200150"/>
            <a:ext cx="8839200" cy="85725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2400" b="1" i="0" u="none" strike="noStrike" cap="none">
                <a:solidFill>
                  <a:srgbClr val="1F497D"/>
                </a:solidFill>
                <a:latin typeface="Calibri"/>
                <a:ea typeface="Calibri"/>
                <a:cs typeface="Calibri"/>
                <a:sym typeface="Calibri"/>
              </a:defRPr>
            </a:lvl1pPr>
            <a:lvl2pPr marR="0" lvl="1" algn="ctr" rtl="0">
              <a:spcBef>
                <a:spcPts val="0"/>
              </a:spcBef>
              <a:spcAft>
                <a:spcPts val="0"/>
              </a:spcAft>
              <a:buSzPts val="1400"/>
              <a:buNone/>
              <a:defRPr sz="2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2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2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2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pic>
        <p:nvPicPr>
          <p:cNvPr id="181" name="Google Shape;181;p27" descr="WEBLogo.png"/>
          <p:cNvPicPr preferRelativeResize="0"/>
          <p:nvPr/>
        </p:nvPicPr>
        <p:blipFill rotWithShape="1">
          <a:blip r:embed="rId2">
            <a:alphaModFix/>
          </a:blip>
          <a:srcRect/>
          <a:stretch/>
        </p:blipFill>
        <p:spPr>
          <a:xfrm>
            <a:off x="3198596" y="238252"/>
            <a:ext cx="2821204" cy="1059520"/>
          </a:xfrm>
          <a:prstGeom prst="rect">
            <a:avLst/>
          </a:prstGeom>
          <a:noFill/>
          <a:ln>
            <a:noFill/>
          </a:ln>
        </p:spPr>
      </p:pic>
      <p:pic>
        <p:nvPicPr>
          <p:cNvPr id="182" name="Google Shape;182;p27" descr="lsst_cutaway1200px.png"/>
          <p:cNvPicPr preferRelativeResize="0"/>
          <p:nvPr/>
        </p:nvPicPr>
        <p:blipFill rotWithShape="1">
          <a:blip r:embed="rId3">
            <a:alphaModFix/>
          </a:blip>
          <a:srcRect/>
          <a:stretch/>
        </p:blipFill>
        <p:spPr>
          <a:xfrm>
            <a:off x="2819400" y="2266950"/>
            <a:ext cx="3465806" cy="2487954"/>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2_Title Only Layout">
  <p:cSld name="2_Title Only Layout">
    <p:spTree>
      <p:nvGrpSpPr>
        <p:cNvPr id="1" name="Shape 183"/>
        <p:cNvGrpSpPr/>
        <p:nvPr/>
      </p:nvGrpSpPr>
      <p:grpSpPr>
        <a:xfrm>
          <a:off x="0" y="0"/>
          <a:ext cx="0" cy="0"/>
          <a:chOff x="0" y="0"/>
          <a:chExt cx="0" cy="0"/>
        </a:xfrm>
      </p:grpSpPr>
      <p:sp>
        <p:nvSpPr>
          <p:cNvPr id="184" name="Google Shape;184;p28"/>
          <p:cNvSpPr txBox="1">
            <a:spLocks noGrp="1"/>
          </p:cNvSpPr>
          <p:nvPr>
            <p:ph type="title"/>
          </p:nvPr>
        </p:nvSpPr>
        <p:spPr>
          <a:xfrm>
            <a:off x="152400" y="1200150"/>
            <a:ext cx="8839200" cy="85725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2400" b="1" i="0" u="none" strike="noStrike" cap="none">
                <a:solidFill>
                  <a:srgbClr val="1F497D"/>
                </a:solidFill>
                <a:latin typeface="Calibri"/>
                <a:ea typeface="Calibri"/>
                <a:cs typeface="Calibri"/>
                <a:sym typeface="Calibri"/>
              </a:defRPr>
            </a:lvl1pPr>
            <a:lvl2pPr marR="0" lvl="1" algn="ctr" rtl="0">
              <a:spcBef>
                <a:spcPts val="0"/>
              </a:spcBef>
              <a:spcAft>
                <a:spcPts val="0"/>
              </a:spcAft>
              <a:buSzPts val="1400"/>
              <a:buNone/>
              <a:defRPr sz="2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2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2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2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pic>
        <p:nvPicPr>
          <p:cNvPr id="185" name="Google Shape;185;p28" descr="WEBLogo.png"/>
          <p:cNvPicPr preferRelativeResize="0"/>
          <p:nvPr/>
        </p:nvPicPr>
        <p:blipFill rotWithShape="1">
          <a:blip r:embed="rId2">
            <a:alphaModFix/>
          </a:blip>
          <a:srcRect/>
          <a:stretch/>
        </p:blipFill>
        <p:spPr>
          <a:xfrm>
            <a:off x="3198596" y="238252"/>
            <a:ext cx="2821204" cy="1059520"/>
          </a:xfrm>
          <a:prstGeom prst="rect">
            <a:avLst/>
          </a:prstGeom>
          <a:noFill/>
          <a:ln>
            <a:noFill/>
          </a:ln>
        </p:spPr>
      </p:pic>
      <p:pic>
        <p:nvPicPr>
          <p:cNvPr id="186" name="Google Shape;186;p28" descr="Tel-45Tilt.JPG"/>
          <p:cNvPicPr preferRelativeResize="0"/>
          <p:nvPr/>
        </p:nvPicPr>
        <p:blipFill rotWithShape="1">
          <a:blip r:embed="rId3">
            <a:alphaModFix/>
          </a:blip>
          <a:srcRect/>
          <a:stretch/>
        </p:blipFill>
        <p:spPr>
          <a:xfrm>
            <a:off x="2209800" y="1657350"/>
            <a:ext cx="4657990" cy="3598296"/>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6_Title Only Layout">
  <p:cSld name="6_Title Only Layout">
    <p:spTree>
      <p:nvGrpSpPr>
        <p:cNvPr id="1" name="Shape 187"/>
        <p:cNvGrpSpPr/>
        <p:nvPr/>
      </p:nvGrpSpPr>
      <p:grpSpPr>
        <a:xfrm>
          <a:off x="0" y="0"/>
          <a:ext cx="0" cy="0"/>
          <a:chOff x="0" y="0"/>
          <a:chExt cx="0" cy="0"/>
        </a:xfrm>
      </p:grpSpPr>
      <p:sp>
        <p:nvSpPr>
          <p:cNvPr id="188" name="Google Shape;188;p29"/>
          <p:cNvSpPr txBox="1">
            <a:spLocks noGrp="1"/>
          </p:cNvSpPr>
          <p:nvPr>
            <p:ph type="title"/>
          </p:nvPr>
        </p:nvSpPr>
        <p:spPr>
          <a:xfrm>
            <a:off x="152400" y="1200150"/>
            <a:ext cx="8839200" cy="85725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2400" b="1" i="0" u="none" strike="noStrike" cap="none">
                <a:solidFill>
                  <a:srgbClr val="1F497D"/>
                </a:solidFill>
                <a:latin typeface="Calibri"/>
                <a:ea typeface="Calibri"/>
                <a:cs typeface="Calibri"/>
                <a:sym typeface="Calibri"/>
              </a:defRPr>
            </a:lvl1pPr>
            <a:lvl2pPr marR="0" lvl="1" algn="ctr" rtl="0">
              <a:spcBef>
                <a:spcPts val="0"/>
              </a:spcBef>
              <a:spcAft>
                <a:spcPts val="0"/>
              </a:spcAft>
              <a:buSzPts val="1400"/>
              <a:buNone/>
              <a:defRPr sz="2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2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2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2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pic>
        <p:nvPicPr>
          <p:cNvPr id="189" name="Google Shape;189;p29" descr="WEBLogo.png"/>
          <p:cNvPicPr preferRelativeResize="0"/>
          <p:nvPr/>
        </p:nvPicPr>
        <p:blipFill rotWithShape="1">
          <a:blip r:embed="rId2">
            <a:alphaModFix/>
          </a:blip>
          <a:srcRect/>
          <a:stretch/>
        </p:blipFill>
        <p:spPr>
          <a:xfrm>
            <a:off x="3198596" y="238252"/>
            <a:ext cx="2821204" cy="1059520"/>
          </a:xfrm>
          <a:prstGeom prst="rect">
            <a:avLst/>
          </a:prstGeom>
          <a:noFill/>
          <a:ln>
            <a:noFill/>
          </a:ln>
        </p:spPr>
      </p:pic>
      <p:pic>
        <p:nvPicPr>
          <p:cNvPr id="190" name="Google Shape;190;p29"/>
          <p:cNvPicPr preferRelativeResize="0"/>
          <p:nvPr/>
        </p:nvPicPr>
        <p:blipFill rotWithShape="1">
          <a:blip r:embed="rId3">
            <a:alphaModFix/>
          </a:blip>
          <a:srcRect/>
          <a:stretch/>
        </p:blipFill>
        <p:spPr>
          <a:xfrm>
            <a:off x="2743200" y="2419350"/>
            <a:ext cx="3657600" cy="2057400"/>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7_Title Only Layout">
  <p:cSld name="7_Title Only Layout">
    <p:spTree>
      <p:nvGrpSpPr>
        <p:cNvPr id="1" name="Shape 191"/>
        <p:cNvGrpSpPr/>
        <p:nvPr/>
      </p:nvGrpSpPr>
      <p:grpSpPr>
        <a:xfrm>
          <a:off x="0" y="0"/>
          <a:ext cx="0" cy="0"/>
          <a:chOff x="0" y="0"/>
          <a:chExt cx="0" cy="0"/>
        </a:xfrm>
      </p:grpSpPr>
      <p:sp>
        <p:nvSpPr>
          <p:cNvPr id="192" name="Google Shape;192;p30"/>
          <p:cNvSpPr txBox="1">
            <a:spLocks noGrp="1"/>
          </p:cNvSpPr>
          <p:nvPr>
            <p:ph type="title"/>
          </p:nvPr>
        </p:nvSpPr>
        <p:spPr>
          <a:xfrm>
            <a:off x="152400" y="1200150"/>
            <a:ext cx="8839200" cy="85725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2400" b="1" i="0" u="none" strike="noStrike" cap="none">
                <a:solidFill>
                  <a:srgbClr val="1F497D"/>
                </a:solidFill>
                <a:latin typeface="Calibri"/>
                <a:ea typeface="Calibri"/>
                <a:cs typeface="Calibri"/>
                <a:sym typeface="Calibri"/>
              </a:defRPr>
            </a:lvl1pPr>
            <a:lvl2pPr marR="0" lvl="1" algn="ctr" rtl="0">
              <a:spcBef>
                <a:spcPts val="0"/>
              </a:spcBef>
              <a:spcAft>
                <a:spcPts val="0"/>
              </a:spcAft>
              <a:buSzPts val="1400"/>
              <a:buNone/>
              <a:defRPr sz="2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2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2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2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pic>
        <p:nvPicPr>
          <p:cNvPr id="193" name="Google Shape;193;p30" descr="WEBLogo.png"/>
          <p:cNvPicPr preferRelativeResize="0"/>
          <p:nvPr/>
        </p:nvPicPr>
        <p:blipFill rotWithShape="1">
          <a:blip r:embed="rId2">
            <a:alphaModFix/>
          </a:blip>
          <a:srcRect/>
          <a:stretch/>
        </p:blipFill>
        <p:spPr>
          <a:xfrm>
            <a:off x="3198596" y="238252"/>
            <a:ext cx="2821204" cy="1059520"/>
          </a:xfrm>
          <a:prstGeom prst="rect">
            <a:avLst/>
          </a:prstGeom>
          <a:noFill/>
          <a:ln>
            <a:noFill/>
          </a:ln>
        </p:spPr>
      </p:pic>
      <p:pic>
        <p:nvPicPr>
          <p:cNvPr id="194" name="Google Shape;194;p30"/>
          <p:cNvPicPr preferRelativeResize="0"/>
          <p:nvPr/>
        </p:nvPicPr>
        <p:blipFill/>
        <p:spPr>
          <a:xfrm>
            <a:off x="2834223" y="2419350"/>
            <a:ext cx="3549950" cy="2008397"/>
          </a:xfrm>
          <a:prstGeom prst="rect">
            <a:avLst/>
          </a:prstGeom>
          <a:solidFill>
            <a:srgbClr val="FFFFFF"/>
          </a:solid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ne Column Layout">
  <p:cSld name="One Column Layout">
    <p:spTree>
      <p:nvGrpSpPr>
        <p:cNvPr id="1" name="Shape 20"/>
        <p:cNvGrpSpPr/>
        <p:nvPr/>
      </p:nvGrpSpPr>
      <p:grpSpPr>
        <a:xfrm>
          <a:off x="0" y="0"/>
          <a:ext cx="0" cy="0"/>
          <a:chOff x="0" y="0"/>
          <a:chExt cx="0" cy="0"/>
        </a:xfrm>
      </p:grpSpPr>
      <p:sp>
        <p:nvSpPr>
          <p:cNvPr id="21" name="Google Shape;21;p3"/>
          <p:cNvSpPr txBox="1">
            <a:spLocks noGrp="1"/>
          </p:cNvSpPr>
          <p:nvPr>
            <p:ph type="body" idx="1"/>
          </p:nvPr>
        </p:nvSpPr>
        <p:spPr>
          <a:xfrm>
            <a:off x="457200" y="760810"/>
            <a:ext cx="8229601" cy="3982640"/>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rgbClr val="1F497D"/>
              </a:buClr>
              <a:buSzPts val="2400"/>
              <a:buFont typeface="Merriweather Sans"/>
              <a:buChar char="-"/>
              <a:defRPr sz="2400" b="0" i="0" u="none" strike="noStrike" cap="none">
                <a:solidFill>
                  <a:srgbClr val="1F497D"/>
                </a:solidFill>
                <a:latin typeface="Calibri"/>
                <a:ea typeface="Calibri"/>
                <a:cs typeface="Calibri"/>
                <a:sym typeface="Calibri"/>
              </a:defRPr>
            </a:lvl1pPr>
            <a:lvl2pPr marL="914400" marR="0" lvl="1" indent="-368300" algn="l" rtl="0">
              <a:spcBef>
                <a:spcPts val="440"/>
              </a:spcBef>
              <a:spcAft>
                <a:spcPts val="0"/>
              </a:spcAft>
              <a:buClr>
                <a:srgbClr val="1F497D"/>
              </a:buClr>
              <a:buSzPts val="2200"/>
              <a:buFont typeface="Arial"/>
              <a:buChar char="•"/>
              <a:defRPr sz="2200" b="0" i="0" u="none" strike="noStrike" cap="none">
                <a:solidFill>
                  <a:srgbClr val="1F497D"/>
                </a:solidFill>
                <a:latin typeface="Calibri"/>
                <a:ea typeface="Calibri"/>
                <a:cs typeface="Calibri"/>
                <a:sym typeface="Calibri"/>
              </a:defRPr>
            </a:lvl2pPr>
            <a:lvl3pPr marL="1371600" marR="0" lvl="2" indent="-355600" algn="l" rtl="0">
              <a:spcBef>
                <a:spcPts val="400"/>
              </a:spcBef>
              <a:spcAft>
                <a:spcPts val="0"/>
              </a:spcAft>
              <a:buClr>
                <a:srgbClr val="1F497D"/>
              </a:buClr>
              <a:buSzPts val="2000"/>
              <a:buFont typeface="Merriweather Sans"/>
              <a:buChar char="-"/>
              <a:defRPr sz="2000" b="0" i="0" u="none" strike="noStrike" cap="none">
                <a:solidFill>
                  <a:srgbClr val="1F497D"/>
                </a:solidFill>
                <a:latin typeface="Calibri"/>
                <a:ea typeface="Calibri"/>
                <a:cs typeface="Calibri"/>
                <a:sym typeface="Calibri"/>
              </a:defRPr>
            </a:lvl3pPr>
            <a:lvl4pPr marL="1828800" marR="0" lvl="3" indent="-342900" algn="l" rtl="0">
              <a:spcBef>
                <a:spcPts val="360"/>
              </a:spcBef>
              <a:spcAft>
                <a:spcPts val="0"/>
              </a:spcAft>
              <a:buClr>
                <a:srgbClr val="1F497D"/>
              </a:buClr>
              <a:buSzPts val="1800"/>
              <a:buFont typeface="Arial"/>
              <a:buChar char="•"/>
              <a:defRPr sz="1800" b="0" i="0" u="none" strike="noStrike" cap="none">
                <a:solidFill>
                  <a:srgbClr val="1F497D"/>
                </a:solidFill>
                <a:latin typeface="Calibri"/>
                <a:ea typeface="Calibri"/>
                <a:cs typeface="Calibri"/>
                <a:sym typeface="Calibri"/>
              </a:defRPr>
            </a:lvl4pPr>
            <a:lvl5pPr marL="2286000" marR="0" lvl="4" indent="-342900" algn="l" rtl="0">
              <a:spcBef>
                <a:spcPts val="360"/>
              </a:spcBef>
              <a:spcAft>
                <a:spcPts val="0"/>
              </a:spcAft>
              <a:buClr>
                <a:srgbClr val="1F497D"/>
              </a:buClr>
              <a:buSzPts val="1800"/>
              <a:buFont typeface="Merriweather Sans"/>
              <a:buChar char="-"/>
              <a:defRPr sz="1800" b="0" i="0" u="none" strike="noStrike" cap="none">
                <a:solidFill>
                  <a:srgbClr val="1F497D"/>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grpSp>
        <p:nvGrpSpPr>
          <p:cNvPr id="22" name="Google Shape;22;p3"/>
          <p:cNvGrpSpPr/>
          <p:nvPr/>
        </p:nvGrpSpPr>
        <p:grpSpPr>
          <a:xfrm>
            <a:off x="66676" y="-19050"/>
            <a:ext cx="9028113" cy="836371"/>
            <a:chOff x="66676" y="-19050"/>
            <a:chExt cx="9028113" cy="836371"/>
          </a:xfrm>
        </p:grpSpPr>
        <p:pic>
          <p:nvPicPr>
            <p:cNvPr id="23" name="Google Shape;23;p3" descr="LogoW-ShadowTransBack.png"/>
            <p:cNvPicPr preferRelativeResize="0"/>
            <p:nvPr/>
          </p:nvPicPr>
          <p:blipFill rotWithShape="1">
            <a:blip r:embed="rId2">
              <a:alphaModFix/>
            </a:blip>
            <a:srcRect/>
            <a:stretch/>
          </p:blipFill>
          <p:spPr>
            <a:xfrm>
              <a:off x="7354214" y="-19050"/>
              <a:ext cx="1484986" cy="836371"/>
            </a:xfrm>
            <a:prstGeom prst="rect">
              <a:avLst/>
            </a:prstGeom>
            <a:noFill/>
            <a:ln>
              <a:noFill/>
            </a:ln>
          </p:spPr>
        </p:pic>
        <p:cxnSp>
          <p:nvCxnSpPr>
            <p:cNvPr id="24" name="Google Shape;24;p3"/>
            <p:cNvCxnSpPr/>
            <p:nvPr/>
          </p:nvCxnSpPr>
          <p:spPr>
            <a:xfrm rot="10800000">
              <a:off x="66676" y="606029"/>
              <a:ext cx="9028113" cy="1190"/>
            </a:xfrm>
            <a:prstGeom prst="straightConnector1">
              <a:avLst/>
            </a:prstGeom>
            <a:noFill/>
            <a:ln w="12700" cap="flat" cmpd="sng">
              <a:solidFill>
                <a:schemeClr val="accent1"/>
              </a:solidFill>
              <a:prstDash val="solid"/>
              <a:round/>
              <a:headEnd type="none" w="sm" len="sm"/>
              <a:tailEnd type="none" w="sm" len="sm"/>
            </a:ln>
          </p:spPr>
        </p:cxnSp>
      </p:grpSp>
      <p:pic>
        <p:nvPicPr>
          <p:cNvPr id="25" name="Google Shape;25;p3"/>
          <p:cNvPicPr preferRelativeResize="0"/>
          <p:nvPr/>
        </p:nvPicPr>
        <p:blipFill rotWithShape="1">
          <a:blip r:embed="rId3">
            <a:alphaModFix/>
          </a:blip>
          <a:srcRect/>
          <a:stretch/>
        </p:blipFill>
        <p:spPr>
          <a:xfrm>
            <a:off x="152400" y="67516"/>
            <a:ext cx="810260" cy="625856"/>
          </a:xfrm>
          <a:prstGeom prst="rect">
            <a:avLst/>
          </a:prstGeom>
          <a:noFill/>
          <a:ln>
            <a:noFill/>
          </a:ln>
        </p:spPr>
      </p:pic>
      <p:sp>
        <p:nvSpPr>
          <p:cNvPr id="26" name="Google Shape;26;p3"/>
          <p:cNvSpPr txBox="1">
            <a:spLocks noGrp="1"/>
          </p:cNvSpPr>
          <p:nvPr>
            <p:ph type="title"/>
          </p:nvPr>
        </p:nvSpPr>
        <p:spPr>
          <a:xfrm>
            <a:off x="1752600" y="133350"/>
            <a:ext cx="5638800" cy="41791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2400" b="1" i="0" u="none" strike="noStrike" cap="none">
                <a:solidFill>
                  <a:srgbClr val="1F497D"/>
                </a:solidFill>
                <a:latin typeface="Calibri"/>
                <a:ea typeface="Calibri"/>
                <a:cs typeface="Calibri"/>
                <a:sym typeface="Calibri"/>
              </a:defRPr>
            </a:lvl1pPr>
            <a:lvl2pPr marR="0" lvl="1" algn="ctr" rtl="0">
              <a:spcBef>
                <a:spcPts val="0"/>
              </a:spcBef>
              <a:spcAft>
                <a:spcPts val="0"/>
              </a:spcAft>
              <a:buSzPts val="1400"/>
              <a:buNone/>
              <a:defRPr sz="2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2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2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2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Layout">
  <p:cSld name="3_One Column Layout">
    <p:spTree>
      <p:nvGrpSpPr>
        <p:cNvPr id="1" name="Shape 27"/>
        <p:cNvGrpSpPr/>
        <p:nvPr/>
      </p:nvGrpSpPr>
      <p:grpSpPr>
        <a:xfrm>
          <a:off x="0" y="0"/>
          <a:ext cx="0" cy="0"/>
          <a:chOff x="0" y="0"/>
          <a:chExt cx="0" cy="0"/>
        </a:xfrm>
      </p:grpSpPr>
      <p:sp>
        <p:nvSpPr>
          <p:cNvPr id="28" name="Google Shape;28;p4"/>
          <p:cNvSpPr txBox="1">
            <a:spLocks noGrp="1"/>
          </p:cNvSpPr>
          <p:nvPr>
            <p:ph type="body" idx="1"/>
          </p:nvPr>
        </p:nvSpPr>
        <p:spPr>
          <a:xfrm>
            <a:off x="457200" y="760810"/>
            <a:ext cx="8229601" cy="3982640"/>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rgbClr val="1F497D"/>
              </a:buClr>
              <a:buSzPts val="2400"/>
              <a:buFont typeface="Merriweather Sans"/>
              <a:buChar char="-"/>
              <a:defRPr sz="2400" b="0" i="0" u="none" strike="noStrike" cap="none">
                <a:solidFill>
                  <a:srgbClr val="1F497D"/>
                </a:solidFill>
                <a:latin typeface="Calibri"/>
                <a:ea typeface="Calibri"/>
                <a:cs typeface="Calibri"/>
                <a:sym typeface="Calibri"/>
              </a:defRPr>
            </a:lvl1pPr>
            <a:lvl2pPr marL="914400" marR="0" lvl="1" indent="-368300" algn="l" rtl="0">
              <a:spcBef>
                <a:spcPts val="440"/>
              </a:spcBef>
              <a:spcAft>
                <a:spcPts val="0"/>
              </a:spcAft>
              <a:buClr>
                <a:srgbClr val="1F497D"/>
              </a:buClr>
              <a:buSzPts val="2200"/>
              <a:buFont typeface="Arial"/>
              <a:buChar char="•"/>
              <a:defRPr sz="2200" b="0" i="0" u="none" strike="noStrike" cap="none">
                <a:solidFill>
                  <a:srgbClr val="1F497D"/>
                </a:solidFill>
                <a:latin typeface="Calibri"/>
                <a:ea typeface="Calibri"/>
                <a:cs typeface="Calibri"/>
                <a:sym typeface="Calibri"/>
              </a:defRPr>
            </a:lvl2pPr>
            <a:lvl3pPr marL="1371600" marR="0" lvl="2" indent="-355600" algn="l" rtl="0">
              <a:spcBef>
                <a:spcPts val="400"/>
              </a:spcBef>
              <a:spcAft>
                <a:spcPts val="0"/>
              </a:spcAft>
              <a:buClr>
                <a:srgbClr val="1F497D"/>
              </a:buClr>
              <a:buSzPts val="2000"/>
              <a:buFont typeface="Merriweather Sans"/>
              <a:buChar char="-"/>
              <a:defRPr sz="2000" b="0" i="0" u="none" strike="noStrike" cap="none">
                <a:solidFill>
                  <a:srgbClr val="1F497D"/>
                </a:solidFill>
                <a:latin typeface="Calibri"/>
                <a:ea typeface="Calibri"/>
                <a:cs typeface="Calibri"/>
                <a:sym typeface="Calibri"/>
              </a:defRPr>
            </a:lvl3pPr>
            <a:lvl4pPr marL="1828800" marR="0" lvl="3" indent="-342900" algn="l" rtl="0">
              <a:spcBef>
                <a:spcPts val="360"/>
              </a:spcBef>
              <a:spcAft>
                <a:spcPts val="0"/>
              </a:spcAft>
              <a:buClr>
                <a:srgbClr val="1F497D"/>
              </a:buClr>
              <a:buSzPts val="1800"/>
              <a:buFont typeface="Arial"/>
              <a:buChar char="•"/>
              <a:defRPr sz="1800" b="0" i="0" u="none" strike="noStrike" cap="none">
                <a:solidFill>
                  <a:srgbClr val="1F497D"/>
                </a:solidFill>
                <a:latin typeface="Calibri"/>
                <a:ea typeface="Calibri"/>
                <a:cs typeface="Calibri"/>
                <a:sym typeface="Calibri"/>
              </a:defRPr>
            </a:lvl4pPr>
            <a:lvl5pPr marL="2286000" marR="0" lvl="4" indent="-342900" algn="l" rtl="0">
              <a:spcBef>
                <a:spcPts val="360"/>
              </a:spcBef>
              <a:spcAft>
                <a:spcPts val="0"/>
              </a:spcAft>
              <a:buClr>
                <a:srgbClr val="1F497D"/>
              </a:buClr>
              <a:buSzPts val="1800"/>
              <a:buFont typeface="Merriweather Sans"/>
              <a:buChar char="-"/>
              <a:defRPr sz="1800" b="0" i="0" u="none" strike="noStrike" cap="none">
                <a:solidFill>
                  <a:srgbClr val="1F497D"/>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grpSp>
        <p:nvGrpSpPr>
          <p:cNvPr id="29" name="Google Shape;29;p4"/>
          <p:cNvGrpSpPr/>
          <p:nvPr/>
        </p:nvGrpSpPr>
        <p:grpSpPr>
          <a:xfrm>
            <a:off x="66676" y="-19050"/>
            <a:ext cx="9028113" cy="836371"/>
            <a:chOff x="66676" y="-19050"/>
            <a:chExt cx="9028113" cy="836371"/>
          </a:xfrm>
        </p:grpSpPr>
        <p:pic>
          <p:nvPicPr>
            <p:cNvPr id="30" name="Google Shape;30;p4" descr="LogoW-ShadowTransBack.png"/>
            <p:cNvPicPr preferRelativeResize="0"/>
            <p:nvPr/>
          </p:nvPicPr>
          <p:blipFill rotWithShape="1">
            <a:blip r:embed="rId2">
              <a:alphaModFix/>
            </a:blip>
            <a:srcRect/>
            <a:stretch/>
          </p:blipFill>
          <p:spPr>
            <a:xfrm>
              <a:off x="7354214" y="-19050"/>
              <a:ext cx="1484986" cy="836371"/>
            </a:xfrm>
            <a:prstGeom prst="rect">
              <a:avLst/>
            </a:prstGeom>
            <a:noFill/>
            <a:ln>
              <a:noFill/>
            </a:ln>
          </p:spPr>
        </p:pic>
        <p:cxnSp>
          <p:nvCxnSpPr>
            <p:cNvPr id="31" name="Google Shape;31;p4"/>
            <p:cNvCxnSpPr/>
            <p:nvPr/>
          </p:nvCxnSpPr>
          <p:spPr>
            <a:xfrm rot="10800000">
              <a:off x="66676" y="606029"/>
              <a:ext cx="9028113" cy="1190"/>
            </a:xfrm>
            <a:prstGeom prst="straightConnector1">
              <a:avLst/>
            </a:prstGeom>
            <a:noFill/>
            <a:ln w="12700" cap="flat" cmpd="sng">
              <a:solidFill>
                <a:schemeClr val="accent1"/>
              </a:solidFill>
              <a:prstDash val="solid"/>
              <a:round/>
              <a:headEnd type="none" w="sm" len="sm"/>
              <a:tailEnd type="none" w="sm" len="sm"/>
            </a:ln>
          </p:spPr>
        </p:cxnSp>
      </p:grpSp>
      <p:pic>
        <p:nvPicPr>
          <p:cNvPr id="32" name="Google Shape;32;p4"/>
          <p:cNvPicPr preferRelativeResize="0"/>
          <p:nvPr/>
        </p:nvPicPr>
        <p:blipFill rotWithShape="1">
          <a:blip r:embed="rId3">
            <a:alphaModFix/>
          </a:blip>
          <a:srcRect/>
          <a:stretch/>
        </p:blipFill>
        <p:spPr>
          <a:xfrm>
            <a:off x="152400" y="67516"/>
            <a:ext cx="810260" cy="625856"/>
          </a:xfrm>
          <a:prstGeom prst="rect">
            <a:avLst/>
          </a:prstGeom>
          <a:noFill/>
          <a:ln>
            <a:noFill/>
          </a:ln>
        </p:spPr>
      </p:pic>
      <p:sp>
        <p:nvSpPr>
          <p:cNvPr id="33" name="Google Shape;33;p4"/>
          <p:cNvSpPr txBox="1">
            <a:spLocks noGrp="1"/>
          </p:cNvSpPr>
          <p:nvPr>
            <p:ph type="title"/>
          </p:nvPr>
        </p:nvSpPr>
        <p:spPr>
          <a:xfrm>
            <a:off x="1752600" y="133350"/>
            <a:ext cx="5638800" cy="41791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rgbClr val="1F497D"/>
              </a:buClr>
              <a:buSzPts val="1400"/>
              <a:buFont typeface="Calibri"/>
              <a:buNone/>
              <a:defRPr sz="2400" b="1" i="0" u="none" strike="noStrike" cap="none">
                <a:solidFill>
                  <a:srgbClr val="1F497D"/>
                </a:solidFill>
                <a:latin typeface="Calibri"/>
                <a:ea typeface="Calibri"/>
                <a:cs typeface="Calibri"/>
                <a:sym typeface="Calibri"/>
              </a:defRPr>
            </a:lvl1pPr>
            <a:lvl2pPr marR="0" lvl="1" algn="ctr" rtl="0">
              <a:spcBef>
                <a:spcPts val="0"/>
              </a:spcBef>
              <a:spcAft>
                <a:spcPts val="0"/>
              </a:spcAft>
              <a:buClr>
                <a:schemeClr val="dk1"/>
              </a:buClr>
              <a:buSzPts val="1400"/>
              <a:buFont typeface="Calibri"/>
              <a:buNone/>
              <a:defRPr sz="2400" b="0" i="0" u="none" strike="noStrike" cap="none">
                <a:solidFill>
                  <a:schemeClr val="dk1"/>
                </a:solidFill>
                <a:latin typeface="Calibri"/>
                <a:ea typeface="Calibri"/>
                <a:cs typeface="Calibri"/>
                <a:sym typeface="Calibri"/>
              </a:defRPr>
            </a:lvl2pPr>
            <a:lvl3pPr marR="0" lvl="2" algn="ctr" rtl="0">
              <a:spcBef>
                <a:spcPts val="0"/>
              </a:spcBef>
              <a:spcAft>
                <a:spcPts val="0"/>
              </a:spcAft>
              <a:buClr>
                <a:schemeClr val="dk1"/>
              </a:buClr>
              <a:buSzPts val="1400"/>
              <a:buFont typeface="Calibri"/>
              <a:buNone/>
              <a:defRPr sz="2400" b="0" i="0" u="none" strike="noStrike" cap="none">
                <a:solidFill>
                  <a:schemeClr val="dk1"/>
                </a:solidFill>
                <a:latin typeface="Calibri"/>
                <a:ea typeface="Calibri"/>
                <a:cs typeface="Calibri"/>
                <a:sym typeface="Calibri"/>
              </a:defRPr>
            </a:lvl3pPr>
            <a:lvl4pPr marR="0" lvl="3" algn="ctr" rtl="0">
              <a:spcBef>
                <a:spcPts val="0"/>
              </a:spcBef>
              <a:spcAft>
                <a:spcPts val="0"/>
              </a:spcAft>
              <a:buClr>
                <a:schemeClr val="dk1"/>
              </a:buClr>
              <a:buSzPts val="1400"/>
              <a:buFont typeface="Calibri"/>
              <a:buNone/>
              <a:defRPr sz="2400" b="0" i="0" u="none" strike="noStrike" cap="none">
                <a:solidFill>
                  <a:schemeClr val="dk1"/>
                </a:solidFill>
                <a:latin typeface="Calibri"/>
                <a:ea typeface="Calibri"/>
                <a:cs typeface="Calibri"/>
                <a:sym typeface="Calibri"/>
              </a:defRPr>
            </a:lvl4pPr>
            <a:lvl5pPr marR="0" lvl="4" algn="ctr" rtl="0">
              <a:spcBef>
                <a:spcPts val="0"/>
              </a:spcBef>
              <a:spcAft>
                <a:spcPts val="0"/>
              </a:spcAft>
              <a:buClr>
                <a:schemeClr val="dk1"/>
              </a:buClr>
              <a:buSzPts val="1400"/>
              <a:buFont typeface="Calibri"/>
              <a:buNone/>
              <a:defRPr sz="2400" b="0" i="0" u="none" strike="noStrike" cap="none">
                <a:solidFill>
                  <a:schemeClr val="dk1"/>
                </a:solidFill>
                <a:latin typeface="Calibri"/>
                <a:ea typeface="Calibri"/>
                <a:cs typeface="Calibri"/>
                <a:sym typeface="Calibri"/>
              </a:defRPr>
            </a:lvl5pPr>
            <a:lvl6pPr marR="0" lvl="5" algn="ctr" rtl="0">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Main Title Layout">
  <p:cSld name="1_Main Title Layout 2">
    <p:spTree>
      <p:nvGrpSpPr>
        <p:cNvPr id="1" name="Shape 79"/>
        <p:cNvGrpSpPr/>
        <p:nvPr/>
      </p:nvGrpSpPr>
      <p:grpSpPr>
        <a:xfrm>
          <a:off x="0" y="0"/>
          <a:ext cx="0" cy="0"/>
          <a:chOff x="0" y="0"/>
          <a:chExt cx="0" cy="0"/>
        </a:xfrm>
      </p:grpSpPr>
      <p:pic>
        <p:nvPicPr>
          <p:cNvPr id="80" name="Google Shape;80;p12" descr="Tele11-2012.jpg"/>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81" name="Google Shape;81;p12"/>
          <p:cNvSpPr txBox="1">
            <a:spLocks noGrp="1"/>
          </p:cNvSpPr>
          <p:nvPr>
            <p:ph type="ctrTitle"/>
          </p:nvPr>
        </p:nvSpPr>
        <p:spPr>
          <a:xfrm>
            <a:off x="685800" y="886327"/>
            <a:ext cx="7772400" cy="2334872"/>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2400" b="1" i="0" u="none" strike="noStrike" cap="none">
                <a:solidFill>
                  <a:schemeClr val="dk2"/>
                </a:solidFill>
                <a:latin typeface="Calibri"/>
                <a:ea typeface="Calibri"/>
                <a:cs typeface="Calibri"/>
                <a:sym typeface="Calibri"/>
              </a:defRPr>
            </a:lvl1pPr>
            <a:lvl2pPr marR="0" lvl="1" algn="ctr" rtl="0">
              <a:spcBef>
                <a:spcPts val="0"/>
              </a:spcBef>
              <a:spcAft>
                <a:spcPts val="0"/>
              </a:spcAft>
              <a:buSzPts val="1400"/>
              <a:buNone/>
              <a:defRPr sz="2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2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2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2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82" name="Google Shape;82;p12"/>
          <p:cNvSpPr txBox="1"/>
          <p:nvPr/>
        </p:nvSpPr>
        <p:spPr>
          <a:xfrm>
            <a:off x="457200" y="4877860"/>
            <a:ext cx="8229600" cy="24622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000">
                <a:solidFill>
                  <a:schemeClr val="lt1"/>
                </a:solidFill>
                <a:latin typeface="Calibri"/>
                <a:ea typeface="Calibri"/>
                <a:cs typeface="Calibri"/>
                <a:sym typeface="Calibri"/>
              </a:rPr>
              <a:t>LSST Commissioning Review • Tucson • August 2-3</a:t>
            </a:r>
            <a:endParaRPr sz="1000">
              <a:solidFill>
                <a:schemeClr val="lt1"/>
              </a:solidFill>
              <a:latin typeface="Calibri"/>
              <a:ea typeface="Calibri"/>
              <a:cs typeface="Calibri"/>
              <a:sym typeface="Calibri"/>
            </a:endParaRPr>
          </a:p>
        </p:txBody>
      </p:sp>
      <p:pic>
        <p:nvPicPr>
          <p:cNvPr id="83" name="Google Shape;83;p12" descr="LogoW-ShadowTransBack.png"/>
          <p:cNvPicPr preferRelativeResize="0"/>
          <p:nvPr/>
        </p:nvPicPr>
        <p:blipFill rotWithShape="1">
          <a:blip r:embed="rId3">
            <a:alphaModFix/>
          </a:blip>
          <a:srcRect/>
          <a:stretch/>
        </p:blipFill>
        <p:spPr>
          <a:xfrm>
            <a:off x="7354214" y="-19050"/>
            <a:ext cx="1484986" cy="836371"/>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9_Title Only Layout">
  <p:cSld name="9_Title Only Layout">
    <p:spTree>
      <p:nvGrpSpPr>
        <p:cNvPr id="1" name="Shape 91"/>
        <p:cNvGrpSpPr/>
        <p:nvPr/>
      </p:nvGrpSpPr>
      <p:grpSpPr>
        <a:xfrm>
          <a:off x="0" y="0"/>
          <a:ext cx="0" cy="0"/>
          <a:chOff x="0" y="0"/>
          <a:chExt cx="0" cy="0"/>
        </a:xfrm>
      </p:grpSpPr>
      <p:sp>
        <p:nvSpPr>
          <p:cNvPr id="92" name="Google Shape;92;p14"/>
          <p:cNvSpPr txBox="1">
            <a:spLocks noGrp="1"/>
          </p:cNvSpPr>
          <p:nvPr>
            <p:ph type="title"/>
          </p:nvPr>
        </p:nvSpPr>
        <p:spPr>
          <a:xfrm>
            <a:off x="152400" y="1200150"/>
            <a:ext cx="8839200" cy="85725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2400" b="1" i="0" u="none" strike="noStrike" cap="none">
                <a:solidFill>
                  <a:srgbClr val="1F497D"/>
                </a:solidFill>
                <a:latin typeface="Calibri"/>
                <a:ea typeface="Calibri"/>
                <a:cs typeface="Calibri"/>
                <a:sym typeface="Calibri"/>
              </a:defRPr>
            </a:lvl1pPr>
            <a:lvl2pPr marR="0" lvl="1" algn="ctr" rtl="0">
              <a:spcBef>
                <a:spcPts val="0"/>
              </a:spcBef>
              <a:spcAft>
                <a:spcPts val="0"/>
              </a:spcAft>
              <a:buSzPts val="1400"/>
              <a:buNone/>
              <a:defRPr sz="2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2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2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2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pic>
        <p:nvPicPr>
          <p:cNvPr id="93" name="Google Shape;93;p14" descr="WEBLogo.png"/>
          <p:cNvPicPr preferRelativeResize="0"/>
          <p:nvPr/>
        </p:nvPicPr>
        <p:blipFill rotWithShape="1">
          <a:blip r:embed="rId2">
            <a:alphaModFix/>
          </a:blip>
          <a:srcRect/>
          <a:stretch/>
        </p:blipFill>
        <p:spPr>
          <a:xfrm>
            <a:off x="3198596" y="238252"/>
            <a:ext cx="2821204" cy="1059520"/>
          </a:xfrm>
          <a:prstGeom prst="rect">
            <a:avLst/>
          </a:prstGeom>
          <a:noFill/>
          <a:ln>
            <a:noFill/>
          </a:ln>
        </p:spPr>
      </p:pic>
      <p:pic>
        <p:nvPicPr>
          <p:cNvPr id="94" name="Google Shape;94;p14" descr="Tel-45Tilt.JPG"/>
          <p:cNvPicPr preferRelativeResize="0"/>
          <p:nvPr/>
        </p:nvPicPr>
        <p:blipFill rotWithShape="1">
          <a:blip r:embed="rId3">
            <a:alphaModFix/>
          </a:blip>
          <a:srcRect/>
          <a:stretch/>
        </p:blipFill>
        <p:spPr>
          <a:xfrm>
            <a:off x="2209800" y="1657350"/>
            <a:ext cx="4657990" cy="3598296"/>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One Column Layout">
  <p:cSld name="1_One Column Layout">
    <p:spTree>
      <p:nvGrpSpPr>
        <p:cNvPr id="1" name="Shape 109"/>
        <p:cNvGrpSpPr/>
        <p:nvPr/>
      </p:nvGrpSpPr>
      <p:grpSpPr>
        <a:xfrm>
          <a:off x="0" y="0"/>
          <a:ext cx="0" cy="0"/>
          <a:chOff x="0" y="0"/>
          <a:chExt cx="0" cy="0"/>
        </a:xfrm>
      </p:grpSpPr>
      <p:sp>
        <p:nvSpPr>
          <p:cNvPr id="110" name="Google Shape;110;p17"/>
          <p:cNvSpPr txBox="1">
            <a:spLocks noGrp="1"/>
          </p:cNvSpPr>
          <p:nvPr>
            <p:ph type="title"/>
          </p:nvPr>
        </p:nvSpPr>
        <p:spPr>
          <a:xfrm>
            <a:off x="1790700" y="133350"/>
            <a:ext cx="5562600" cy="41791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2400" b="1" i="0" u="none" strike="noStrike" cap="none">
                <a:solidFill>
                  <a:srgbClr val="1F497D"/>
                </a:solidFill>
                <a:latin typeface="Calibri"/>
                <a:ea typeface="Calibri"/>
                <a:cs typeface="Calibri"/>
                <a:sym typeface="Calibri"/>
              </a:defRPr>
            </a:lvl1pPr>
            <a:lvl2pPr marR="0" lvl="1" algn="ctr" rtl="0">
              <a:spcBef>
                <a:spcPts val="0"/>
              </a:spcBef>
              <a:spcAft>
                <a:spcPts val="0"/>
              </a:spcAft>
              <a:buSzPts val="1400"/>
              <a:buNone/>
              <a:defRPr sz="2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2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2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2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111" name="Google Shape;111;p17"/>
          <p:cNvSpPr txBox="1">
            <a:spLocks noGrp="1"/>
          </p:cNvSpPr>
          <p:nvPr>
            <p:ph type="body" idx="1"/>
          </p:nvPr>
        </p:nvSpPr>
        <p:spPr>
          <a:xfrm>
            <a:off x="457200" y="760810"/>
            <a:ext cx="8229601" cy="3982640"/>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rgbClr val="1F497D"/>
              </a:buClr>
              <a:buSzPts val="2400"/>
              <a:buFont typeface="Merriweather Sans"/>
              <a:buChar char="-"/>
              <a:defRPr sz="2400" b="0" i="0" u="none" strike="noStrike" cap="none">
                <a:solidFill>
                  <a:srgbClr val="1F497D"/>
                </a:solidFill>
                <a:latin typeface="Calibri"/>
                <a:ea typeface="Calibri"/>
                <a:cs typeface="Calibri"/>
                <a:sym typeface="Calibri"/>
              </a:defRPr>
            </a:lvl1pPr>
            <a:lvl2pPr marL="914400" marR="0" lvl="1" indent="-368300" algn="l" rtl="0">
              <a:spcBef>
                <a:spcPts val="440"/>
              </a:spcBef>
              <a:spcAft>
                <a:spcPts val="0"/>
              </a:spcAft>
              <a:buClr>
                <a:srgbClr val="1F497D"/>
              </a:buClr>
              <a:buSzPts val="2200"/>
              <a:buFont typeface="Arial"/>
              <a:buChar char="•"/>
              <a:defRPr sz="2200" b="0" i="0" u="none" strike="noStrike" cap="none">
                <a:solidFill>
                  <a:srgbClr val="1F497D"/>
                </a:solidFill>
                <a:latin typeface="Calibri"/>
                <a:ea typeface="Calibri"/>
                <a:cs typeface="Calibri"/>
                <a:sym typeface="Calibri"/>
              </a:defRPr>
            </a:lvl2pPr>
            <a:lvl3pPr marL="1371600" marR="0" lvl="2" indent="-355600" algn="l" rtl="0">
              <a:spcBef>
                <a:spcPts val="400"/>
              </a:spcBef>
              <a:spcAft>
                <a:spcPts val="0"/>
              </a:spcAft>
              <a:buClr>
                <a:srgbClr val="1F497D"/>
              </a:buClr>
              <a:buSzPts val="2000"/>
              <a:buFont typeface="Merriweather Sans"/>
              <a:buChar char="-"/>
              <a:defRPr sz="2000" b="0" i="0" u="none" strike="noStrike" cap="none">
                <a:solidFill>
                  <a:srgbClr val="1F497D"/>
                </a:solidFill>
                <a:latin typeface="Calibri"/>
                <a:ea typeface="Calibri"/>
                <a:cs typeface="Calibri"/>
                <a:sym typeface="Calibri"/>
              </a:defRPr>
            </a:lvl3pPr>
            <a:lvl4pPr marL="1828800" marR="0" lvl="3" indent="-342900" algn="l" rtl="0">
              <a:spcBef>
                <a:spcPts val="360"/>
              </a:spcBef>
              <a:spcAft>
                <a:spcPts val="0"/>
              </a:spcAft>
              <a:buClr>
                <a:srgbClr val="1F497D"/>
              </a:buClr>
              <a:buSzPts val="1800"/>
              <a:buFont typeface="Arial"/>
              <a:buChar char="•"/>
              <a:defRPr sz="1800" b="0" i="0" u="none" strike="noStrike" cap="none">
                <a:solidFill>
                  <a:srgbClr val="1F497D"/>
                </a:solidFill>
                <a:latin typeface="Calibri"/>
                <a:ea typeface="Calibri"/>
                <a:cs typeface="Calibri"/>
                <a:sym typeface="Calibri"/>
              </a:defRPr>
            </a:lvl4pPr>
            <a:lvl5pPr marL="2286000" marR="0" lvl="4" indent="-342900" algn="l" rtl="0">
              <a:spcBef>
                <a:spcPts val="360"/>
              </a:spcBef>
              <a:spcAft>
                <a:spcPts val="0"/>
              </a:spcAft>
              <a:buClr>
                <a:srgbClr val="1F497D"/>
              </a:buClr>
              <a:buSzPts val="1800"/>
              <a:buFont typeface="Merriweather Sans"/>
              <a:buChar char="-"/>
              <a:defRPr sz="1800" b="0" i="0" u="none" strike="noStrike" cap="none">
                <a:solidFill>
                  <a:srgbClr val="1F497D"/>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grpSp>
        <p:nvGrpSpPr>
          <p:cNvPr id="112" name="Google Shape;112;p17"/>
          <p:cNvGrpSpPr/>
          <p:nvPr/>
        </p:nvGrpSpPr>
        <p:grpSpPr>
          <a:xfrm>
            <a:off x="66676" y="-19050"/>
            <a:ext cx="9028113" cy="836371"/>
            <a:chOff x="66676" y="-19050"/>
            <a:chExt cx="9028113" cy="836371"/>
          </a:xfrm>
        </p:grpSpPr>
        <p:pic>
          <p:nvPicPr>
            <p:cNvPr id="113" name="Google Shape;113;p17" descr="LogoW-ShadowTransBack.png"/>
            <p:cNvPicPr preferRelativeResize="0"/>
            <p:nvPr/>
          </p:nvPicPr>
          <p:blipFill rotWithShape="1">
            <a:blip r:embed="rId2">
              <a:alphaModFix/>
            </a:blip>
            <a:srcRect/>
            <a:stretch/>
          </p:blipFill>
          <p:spPr>
            <a:xfrm>
              <a:off x="7354214" y="-19050"/>
              <a:ext cx="1484986" cy="836371"/>
            </a:xfrm>
            <a:prstGeom prst="rect">
              <a:avLst/>
            </a:prstGeom>
            <a:noFill/>
            <a:ln>
              <a:noFill/>
            </a:ln>
          </p:spPr>
        </p:pic>
        <p:cxnSp>
          <p:nvCxnSpPr>
            <p:cNvPr id="114" name="Google Shape;114;p17"/>
            <p:cNvCxnSpPr/>
            <p:nvPr/>
          </p:nvCxnSpPr>
          <p:spPr>
            <a:xfrm rot="10800000">
              <a:off x="66676" y="606029"/>
              <a:ext cx="9028113" cy="1190"/>
            </a:xfrm>
            <a:prstGeom prst="straightConnector1">
              <a:avLst/>
            </a:prstGeom>
            <a:noFill/>
            <a:ln w="12700" cap="flat" cmpd="sng">
              <a:solidFill>
                <a:schemeClr val="accent1"/>
              </a:solidFill>
              <a:prstDash val="solid"/>
              <a:round/>
              <a:headEnd type="none" w="sm" len="sm"/>
              <a:tailEnd type="none" w="sm" len="sm"/>
            </a:ln>
          </p:spPr>
        </p:cxnSp>
      </p:grpSp>
      <p:pic>
        <p:nvPicPr>
          <p:cNvPr id="115" name="Google Shape;115;p17"/>
          <p:cNvPicPr preferRelativeResize="0"/>
          <p:nvPr/>
        </p:nvPicPr>
        <p:blipFill rotWithShape="1">
          <a:blip r:embed="rId3">
            <a:alphaModFix/>
          </a:blip>
          <a:srcRect/>
          <a:stretch/>
        </p:blipFill>
        <p:spPr>
          <a:xfrm>
            <a:off x="304800" y="82296"/>
            <a:ext cx="1295400" cy="427482"/>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2_One Column Layout">
  <p:cSld name="2_One Column Layout">
    <p:spTree>
      <p:nvGrpSpPr>
        <p:cNvPr id="1" name="Shape 116"/>
        <p:cNvGrpSpPr/>
        <p:nvPr/>
      </p:nvGrpSpPr>
      <p:grpSpPr>
        <a:xfrm>
          <a:off x="0" y="0"/>
          <a:ext cx="0" cy="0"/>
          <a:chOff x="0" y="0"/>
          <a:chExt cx="0" cy="0"/>
        </a:xfrm>
      </p:grpSpPr>
      <p:sp>
        <p:nvSpPr>
          <p:cNvPr id="117" name="Google Shape;117;p18"/>
          <p:cNvSpPr txBox="1">
            <a:spLocks noGrp="1"/>
          </p:cNvSpPr>
          <p:nvPr>
            <p:ph type="body" idx="1"/>
          </p:nvPr>
        </p:nvSpPr>
        <p:spPr>
          <a:xfrm>
            <a:off x="457200" y="760810"/>
            <a:ext cx="8229601" cy="3982640"/>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rgbClr val="1F497D"/>
              </a:buClr>
              <a:buSzPts val="2400"/>
              <a:buFont typeface="Merriweather Sans"/>
              <a:buChar char="-"/>
              <a:defRPr sz="2400" b="0" i="0" u="none" strike="noStrike" cap="none">
                <a:solidFill>
                  <a:srgbClr val="1F497D"/>
                </a:solidFill>
                <a:latin typeface="Calibri"/>
                <a:ea typeface="Calibri"/>
                <a:cs typeface="Calibri"/>
                <a:sym typeface="Calibri"/>
              </a:defRPr>
            </a:lvl1pPr>
            <a:lvl2pPr marL="914400" marR="0" lvl="1" indent="-368300" algn="l" rtl="0">
              <a:spcBef>
                <a:spcPts val="440"/>
              </a:spcBef>
              <a:spcAft>
                <a:spcPts val="0"/>
              </a:spcAft>
              <a:buClr>
                <a:srgbClr val="1F497D"/>
              </a:buClr>
              <a:buSzPts val="2200"/>
              <a:buFont typeface="Arial"/>
              <a:buChar char="•"/>
              <a:defRPr sz="2200" b="0" i="0" u="none" strike="noStrike" cap="none">
                <a:solidFill>
                  <a:srgbClr val="1F497D"/>
                </a:solidFill>
                <a:latin typeface="Calibri"/>
                <a:ea typeface="Calibri"/>
                <a:cs typeface="Calibri"/>
                <a:sym typeface="Calibri"/>
              </a:defRPr>
            </a:lvl2pPr>
            <a:lvl3pPr marL="1371600" marR="0" lvl="2" indent="-355600" algn="l" rtl="0">
              <a:spcBef>
                <a:spcPts val="400"/>
              </a:spcBef>
              <a:spcAft>
                <a:spcPts val="0"/>
              </a:spcAft>
              <a:buClr>
                <a:srgbClr val="1F497D"/>
              </a:buClr>
              <a:buSzPts val="2000"/>
              <a:buFont typeface="Merriweather Sans"/>
              <a:buChar char="-"/>
              <a:defRPr sz="2000" b="0" i="0" u="none" strike="noStrike" cap="none">
                <a:solidFill>
                  <a:srgbClr val="1F497D"/>
                </a:solidFill>
                <a:latin typeface="Calibri"/>
                <a:ea typeface="Calibri"/>
                <a:cs typeface="Calibri"/>
                <a:sym typeface="Calibri"/>
              </a:defRPr>
            </a:lvl3pPr>
            <a:lvl4pPr marL="1828800" marR="0" lvl="3" indent="-342900" algn="l" rtl="0">
              <a:spcBef>
                <a:spcPts val="360"/>
              </a:spcBef>
              <a:spcAft>
                <a:spcPts val="0"/>
              </a:spcAft>
              <a:buClr>
                <a:srgbClr val="1F497D"/>
              </a:buClr>
              <a:buSzPts val="1800"/>
              <a:buFont typeface="Arial"/>
              <a:buChar char="•"/>
              <a:defRPr sz="1800" b="0" i="0" u="none" strike="noStrike" cap="none">
                <a:solidFill>
                  <a:srgbClr val="1F497D"/>
                </a:solidFill>
                <a:latin typeface="Calibri"/>
                <a:ea typeface="Calibri"/>
                <a:cs typeface="Calibri"/>
                <a:sym typeface="Calibri"/>
              </a:defRPr>
            </a:lvl4pPr>
            <a:lvl5pPr marL="2286000" marR="0" lvl="4" indent="-342900" algn="l" rtl="0">
              <a:spcBef>
                <a:spcPts val="360"/>
              </a:spcBef>
              <a:spcAft>
                <a:spcPts val="0"/>
              </a:spcAft>
              <a:buClr>
                <a:srgbClr val="1F497D"/>
              </a:buClr>
              <a:buSzPts val="1800"/>
              <a:buFont typeface="Merriweather Sans"/>
              <a:buChar char="-"/>
              <a:defRPr sz="1800" b="0" i="0" u="none" strike="noStrike" cap="none">
                <a:solidFill>
                  <a:srgbClr val="1F497D"/>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cxnSp>
        <p:nvCxnSpPr>
          <p:cNvPr id="118" name="Google Shape;118;p18"/>
          <p:cNvCxnSpPr/>
          <p:nvPr/>
        </p:nvCxnSpPr>
        <p:spPr>
          <a:xfrm rot="10800000">
            <a:off x="66676" y="606029"/>
            <a:ext cx="9028113" cy="1190"/>
          </a:xfrm>
          <a:prstGeom prst="straightConnector1">
            <a:avLst/>
          </a:prstGeom>
          <a:noFill/>
          <a:ln w="12700" cap="flat" cmpd="sng">
            <a:solidFill>
              <a:schemeClr val="accent1"/>
            </a:solidFill>
            <a:prstDash val="solid"/>
            <a:round/>
            <a:headEnd type="none" w="sm" len="sm"/>
            <a:tailEnd type="none" w="sm" len="sm"/>
          </a:ln>
        </p:spPr>
      </p:cxnSp>
      <p:grpSp>
        <p:nvGrpSpPr>
          <p:cNvPr id="119" name="Google Shape;119;p18"/>
          <p:cNvGrpSpPr/>
          <p:nvPr/>
        </p:nvGrpSpPr>
        <p:grpSpPr>
          <a:xfrm>
            <a:off x="66676" y="-19050"/>
            <a:ext cx="9028113" cy="836371"/>
            <a:chOff x="66676" y="-19050"/>
            <a:chExt cx="9028113" cy="836371"/>
          </a:xfrm>
        </p:grpSpPr>
        <p:pic>
          <p:nvPicPr>
            <p:cNvPr id="120" name="Google Shape;120;p18" descr="LogoW-ShadowTransBack.png"/>
            <p:cNvPicPr preferRelativeResize="0"/>
            <p:nvPr/>
          </p:nvPicPr>
          <p:blipFill rotWithShape="1">
            <a:blip r:embed="rId2">
              <a:alphaModFix/>
            </a:blip>
            <a:srcRect/>
            <a:stretch/>
          </p:blipFill>
          <p:spPr>
            <a:xfrm>
              <a:off x="7354214" y="-19050"/>
              <a:ext cx="1484986" cy="836371"/>
            </a:xfrm>
            <a:prstGeom prst="rect">
              <a:avLst/>
            </a:prstGeom>
            <a:noFill/>
            <a:ln>
              <a:noFill/>
            </a:ln>
          </p:spPr>
        </p:pic>
        <p:cxnSp>
          <p:nvCxnSpPr>
            <p:cNvPr id="121" name="Google Shape;121;p18"/>
            <p:cNvCxnSpPr/>
            <p:nvPr/>
          </p:nvCxnSpPr>
          <p:spPr>
            <a:xfrm rot="10800000">
              <a:off x="66676" y="606029"/>
              <a:ext cx="9028113" cy="1190"/>
            </a:xfrm>
            <a:prstGeom prst="straightConnector1">
              <a:avLst/>
            </a:prstGeom>
            <a:noFill/>
            <a:ln w="12700" cap="flat" cmpd="sng">
              <a:solidFill>
                <a:schemeClr val="accent1"/>
              </a:solidFill>
              <a:prstDash val="solid"/>
              <a:round/>
              <a:headEnd type="none" w="sm" len="sm"/>
              <a:tailEnd type="none" w="sm" len="sm"/>
            </a:ln>
          </p:spPr>
        </p:cxnSp>
      </p:grpSp>
      <p:sp>
        <p:nvSpPr>
          <p:cNvPr id="122" name="Google Shape;122;p18"/>
          <p:cNvSpPr txBox="1">
            <a:spLocks noGrp="1"/>
          </p:cNvSpPr>
          <p:nvPr>
            <p:ph type="title"/>
          </p:nvPr>
        </p:nvSpPr>
        <p:spPr>
          <a:xfrm>
            <a:off x="1790700" y="133350"/>
            <a:ext cx="5562600" cy="41791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2400" b="1" i="0" u="none" strike="noStrike" cap="none">
                <a:solidFill>
                  <a:srgbClr val="1F497D"/>
                </a:solidFill>
                <a:latin typeface="Calibri"/>
                <a:ea typeface="Calibri"/>
                <a:cs typeface="Calibri"/>
                <a:sym typeface="Calibri"/>
              </a:defRPr>
            </a:lvl1pPr>
            <a:lvl2pPr marR="0" lvl="1" algn="ctr" rtl="0">
              <a:spcBef>
                <a:spcPts val="0"/>
              </a:spcBef>
              <a:spcAft>
                <a:spcPts val="0"/>
              </a:spcAft>
              <a:buSzPts val="1400"/>
              <a:buNone/>
              <a:defRPr sz="2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2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2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2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pic>
        <p:nvPicPr>
          <p:cNvPr id="123" name="Google Shape;123;p18"/>
          <p:cNvPicPr preferRelativeResize="0"/>
          <p:nvPr/>
        </p:nvPicPr>
        <p:blipFill rotWithShape="1">
          <a:blip r:embed="rId3">
            <a:alphaModFix/>
          </a:blip>
          <a:srcRect/>
          <a:stretch/>
        </p:blipFill>
        <p:spPr>
          <a:xfrm>
            <a:off x="457200" y="133351"/>
            <a:ext cx="1143000" cy="397564"/>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 Column Layout">
  <p:cSld name="Two Column Layout">
    <p:spTree>
      <p:nvGrpSpPr>
        <p:cNvPr id="1" name="Shape 124"/>
        <p:cNvGrpSpPr/>
        <p:nvPr/>
      </p:nvGrpSpPr>
      <p:grpSpPr>
        <a:xfrm>
          <a:off x="0" y="0"/>
          <a:ext cx="0" cy="0"/>
          <a:chOff x="0" y="0"/>
          <a:chExt cx="0" cy="0"/>
        </a:xfrm>
      </p:grpSpPr>
      <p:sp>
        <p:nvSpPr>
          <p:cNvPr id="125" name="Google Shape;125;p19"/>
          <p:cNvSpPr txBox="1">
            <a:spLocks noGrp="1"/>
          </p:cNvSpPr>
          <p:nvPr>
            <p:ph type="body" idx="1"/>
          </p:nvPr>
        </p:nvSpPr>
        <p:spPr>
          <a:xfrm>
            <a:off x="457200" y="760810"/>
            <a:ext cx="4038601" cy="3982640"/>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rgbClr val="1F497D"/>
              </a:buClr>
              <a:buSzPts val="2400"/>
              <a:buFont typeface="Merriweather Sans"/>
              <a:buChar char="-"/>
              <a:defRPr sz="2400" b="0" i="0" u="none" strike="noStrike" cap="none">
                <a:solidFill>
                  <a:srgbClr val="1F497D"/>
                </a:solidFill>
                <a:latin typeface="Calibri"/>
                <a:ea typeface="Calibri"/>
                <a:cs typeface="Calibri"/>
                <a:sym typeface="Calibri"/>
              </a:defRPr>
            </a:lvl1pPr>
            <a:lvl2pPr marL="914400" marR="0" lvl="1" indent="-368300" algn="l" rtl="0">
              <a:spcBef>
                <a:spcPts val="440"/>
              </a:spcBef>
              <a:spcAft>
                <a:spcPts val="0"/>
              </a:spcAft>
              <a:buClr>
                <a:srgbClr val="1F497D"/>
              </a:buClr>
              <a:buSzPts val="2200"/>
              <a:buFont typeface="Arial"/>
              <a:buChar char="•"/>
              <a:defRPr sz="2200" b="0" i="0" u="none" strike="noStrike" cap="none">
                <a:solidFill>
                  <a:srgbClr val="1F497D"/>
                </a:solidFill>
                <a:latin typeface="Calibri"/>
                <a:ea typeface="Calibri"/>
                <a:cs typeface="Calibri"/>
                <a:sym typeface="Calibri"/>
              </a:defRPr>
            </a:lvl2pPr>
            <a:lvl3pPr marL="1371600" marR="0" lvl="2" indent="-355600" algn="l" rtl="0">
              <a:spcBef>
                <a:spcPts val="400"/>
              </a:spcBef>
              <a:spcAft>
                <a:spcPts val="0"/>
              </a:spcAft>
              <a:buClr>
                <a:srgbClr val="1F497D"/>
              </a:buClr>
              <a:buSzPts val="2000"/>
              <a:buFont typeface="Merriweather Sans"/>
              <a:buChar char="-"/>
              <a:defRPr sz="2000" b="0" i="0" u="none" strike="noStrike" cap="none">
                <a:solidFill>
                  <a:srgbClr val="1F497D"/>
                </a:solidFill>
                <a:latin typeface="Calibri"/>
                <a:ea typeface="Calibri"/>
                <a:cs typeface="Calibri"/>
                <a:sym typeface="Calibri"/>
              </a:defRPr>
            </a:lvl3pPr>
            <a:lvl4pPr marL="1828800" marR="0" lvl="3" indent="-342900" algn="l" rtl="0">
              <a:spcBef>
                <a:spcPts val="360"/>
              </a:spcBef>
              <a:spcAft>
                <a:spcPts val="0"/>
              </a:spcAft>
              <a:buClr>
                <a:srgbClr val="1F497D"/>
              </a:buClr>
              <a:buSzPts val="1800"/>
              <a:buFont typeface="Arial"/>
              <a:buChar char="•"/>
              <a:defRPr sz="1800" b="0" i="0" u="none" strike="noStrike" cap="none">
                <a:solidFill>
                  <a:srgbClr val="1F497D"/>
                </a:solidFill>
                <a:latin typeface="Calibri"/>
                <a:ea typeface="Calibri"/>
                <a:cs typeface="Calibri"/>
                <a:sym typeface="Calibri"/>
              </a:defRPr>
            </a:lvl4pPr>
            <a:lvl5pPr marL="2286000" marR="0" lvl="4" indent="-342900" algn="l" rtl="0">
              <a:spcBef>
                <a:spcPts val="360"/>
              </a:spcBef>
              <a:spcAft>
                <a:spcPts val="0"/>
              </a:spcAft>
              <a:buClr>
                <a:srgbClr val="1F497D"/>
              </a:buClr>
              <a:buSzPts val="1800"/>
              <a:buFont typeface="Merriweather Sans"/>
              <a:buChar char="-"/>
              <a:defRPr sz="1800" b="0" i="0" u="none" strike="noStrike" cap="none">
                <a:solidFill>
                  <a:srgbClr val="1F497D"/>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6" name="Google Shape;126;p19"/>
          <p:cNvSpPr txBox="1">
            <a:spLocks noGrp="1"/>
          </p:cNvSpPr>
          <p:nvPr>
            <p:ph type="body" idx="2"/>
          </p:nvPr>
        </p:nvSpPr>
        <p:spPr>
          <a:xfrm>
            <a:off x="4724400" y="760810"/>
            <a:ext cx="3962400" cy="3982640"/>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rgbClr val="1F497D"/>
              </a:buClr>
              <a:buSzPts val="2400"/>
              <a:buFont typeface="Merriweather Sans"/>
              <a:buChar char="-"/>
              <a:defRPr sz="2400" b="0" i="0" u="none" strike="noStrike" cap="none">
                <a:solidFill>
                  <a:srgbClr val="1F497D"/>
                </a:solidFill>
                <a:latin typeface="Calibri"/>
                <a:ea typeface="Calibri"/>
                <a:cs typeface="Calibri"/>
                <a:sym typeface="Calibri"/>
              </a:defRPr>
            </a:lvl1pPr>
            <a:lvl2pPr marL="914400" marR="0" lvl="1" indent="-368300" algn="l" rtl="0">
              <a:spcBef>
                <a:spcPts val="440"/>
              </a:spcBef>
              <a:spcAft>
                <a:spcPts val="0"/>
              </a:spcAft>
              <a:buClr>
                <a:srgbClr val="1F497D"/>
              </a:buClr>
              <a:buSzPts val="2200"/>
              <a:buFont typeface="Arial"/>
              <a:buChar char="•"/>
              <a:defRPr sz="2200" b="0" i="0" u="none" strike="noStrike" cap="none">
                <a:solidFill>
                  <a:srgbClr val="1F497D"/>
                </a:solidFill>
                <a:latin typeface="Calibri"/>
                <a:ea typeface="Calibri"/>
                <a:cs typeface="Calibri"/>
                <a:sym typeface="Calibri"/>
              </a:defRPr>
            </a:lvl2pPr>
            <a:lvl3pPr marL="1371600" marR="0" lvl="2" indent="-355600" algn="l" rtl="0">
              <a:spcBef>
                <a:spcPts val="400"/>
              </a:spcBef>
              <a:spcAft>
                <a:spcPts val="0"/>
              </a:spcAft>
              <a:buClr>
                <a:srgbClr val="1F497D"/>
              </a:buClr>
              <a:buSzPts val="2000"/>
              <a:buFont typeface="Merriweather Sans"/>
              <a:buChar char="-"/>
              <a:defRPr sz="2000" b="0" i="0" u="none" strike="noStrike" cap="none">
                <a:solidFill>
                  <a:srgbClr val="1F497D"/>
                </a:solidFill>
                <a:latin typeface="Calibri"/>
                <a:ea typeface="Calibri"/>
                <a:cs typeface="Calibri"/>
                <a:sym typeface="Calibri"/>
              </a:defRPr>
            </a:lvl3pPr>
            <a:lvl4pPr marL="1828800" marR="0" lvl="3" indent="-342900" algn="l" rtl="0">
              <a:spcBef>
                <a:spcPts val="360"/>
              </a:spcBef>
              <a:spcAft>
                <a:spcPts val="0"/>
              </a:spcAft>
              <a:buClr>
                <a:srgbClr val="1F497D"/>
              </a:buClr>
              <a:buSzPts val="1800"/>
              <a:buFont typeface="Arial"/>
              <a:buChar char="•"/>
              <a:defRPr sz="1800" b="0" i="0" u="none" strike="noStrike" cap="none">
                <a:solidFill>
                  <a:srgbClr val="1F497D"/>
                </a:solidFill>
                <a:latin typeface="Calibri"/>
                <a:ea typeface="Calibri"/>
                <a:cs typeface="Calibri"/>
                <a:sym typeface="Calibri"/>
              </a:defRPr>
            </a:lvl4pPr>
            <a:lvl5pPr marL="2286000" marR="0" lvl="4" indent="-342900" algn="l" rtl="0">
              <a:spcBef>
                <a:spcPts val="360"/>
              </a:spcBef>
              <a:spcAft>
                <a:spcPts val="0"/>
              </a:spcAft>
              <a:buClr>
                <a:srgbClr val="1F497D"/>
              </a:buClr>
              <a:buSzPts val="1800"/>
              <a:buFont typeface="Merriweather Sans"/>
              <a:buChar char="-"/>
              <a:defRPr sz="1800" b="0" i="0" u="none" strike="noStrike" cap="none">
                <a:solidFill>
                  <a:srgbClr val="1F497D"/>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grpSp>
        <p:nvGrpSpPr>
          <p:cNvPr id="127" name="Google Shape;127;p19"/>
          <p:cNvGrpSpPr/>
          <p:nvPr/>
        </p:nvGrpSpPr>
        <p:grpSpPr>
          <a:xfrm>
            <a:off x="66676" y="-19050"/>
            <a:ext cx="9028113" cy="836371"/>
            <a:chOff x="66676" y="-19050"/>
            <a:chExt cx="9028113" cy="836371"/>
          </a:xfrm>
        </p:grpSpPr>
        <p:pic>
          <p:nvPicPr>
            <p:cNvPr id="128" name="Google Shape;128;p19" descr="LogoW-ShadowTransBack.png"/>
            <p:cNvPicPr preferRelativeResize="0"/>
            <p:nvPr/>
          </p:nvPicPr>
          <p:blipFill rotWithShape="1">
            <a:blip r:embed="rId2">
              <a:alphaModFix/>
            </a:blip>
            <a:srcRect/>
            <a:stretch/>
          </p:blipFill>
          <p:spPr>
            <a:xfrm>
              <a:off x="7354214" y="-19050"/>
              <a:ext cx="1484986" cy="836371"/>
            </a:xfrm>
            <a:prstGeom prst="rect">
              <a:avLst/>
            </a:prstGeom>
            <a:noFill/>
            <a:ln>
              <a:noFill/>
            </a:ln>
          </p:spPr>
        </p:pic>
        <p:cxnSp>
          <p:nvCxnSpPr>
            <p:cNvPr id="129" name="Google Shape;129;p19"/>
            <p:cNvCxnSpPr/>
            <p:nvPr/>
          </p:nvCxnSpPr>
          <p:spPr>
            <a:xfrm rot="10800000">
              <a:off x="66676" y="606029"/>
              <a:ext cx="9028113" cy="1190"/>
            </a:xfrm>
            <a:prstGeom prst="straightConnector1">
              <a:avLst/>
            </a:prstGeom>
            <a:noFill/>
            <a:ln w="12700" cap="flat" cmpd="sng">
              <a:solidFill>
                <a:schemeClr val="accent1"/>
              </a:solidFill>
              <a:prstDash val="solid"/>
              <a:round/>
              <a:headEnd type="none" w="sm" len="sm"/>
              <a:tailEnd type="none" w="sm" len="sm"/>
            </a:ln>
          </p:spPr>
        </p:cxnSp>
      </p:grpSp>
      <p:pic>
        <p:nvPicPr>
          <p:cNvPr id="130" name="Google Shape;130;p19"/>
          <p:cNvPicPr preferRelativeResize="0"/>
          <p:nvPr/>
        </p:nvPicPr>
        <p:blipFill rotWithShape="1">
          <a:blip r:embed="rId3">
            <a:alphaModFix/>
          </a:blip>
          <a:srcRect/>
          <a:stretch/>
        </p:blipFill>
        <p:spPr>
          <a:xfrm>
            <a:off x="152400" y="67516"/>
            <a:ext cx="810260" cy="625856"/>
          </a:xfrm>
          <a:prstGeom prst="rect">
            <a:avLst/>
          </a:prstGeom>
          <a:noFill/>
          <a:ln>
            <a:noFill/>
          </a:ln>
        </p:spPr>
      </p:pic>
      <p:sp>
        <p:nvSpPr>
          <p:cNvPr id="131" name="Google Shape;131;p19"/>
          <p:cNvSpPr txBox="1">
            <a:spLocks noGrp="1"/>
          </p:cNvSpPr>
          <p:nvPr>
            <p:ph type="title"/>
          </p:nvPr>
        </p:nvSpPr>
        <p:spPr>
          <a:xfrm>
            <a:off x="1695450" y="133350"/>
            <a:ext cx="5753100" cy="41791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2400" b="1" i="0" u="none" strike="noStrike" cap="none">
                <a:solidFill>
                  <a:srgbClr val="1F497D"/>
                </a:solidFill>
                <a:latin typeface="Calibri"/>
                <a:ea typeface="Calibri"/>
                <a:cs typeface="Calibri"/>
                <a:sym typeface="Calibri"/>
              </a:defRPr>
            </a:lvl1pPr>
            <a:lvl2pPr marR="0" lvl="1" algn="ctr" rtl="0">
              <a:spcBef>
                <a:spcPts val="0"/>
              </a:spcBef>
              <a:spcAft>
                <a:spcPts val="0"/>
              </a:spcAft>
              <a:buSzPts val="1400"/>
              <a:buNone/>
              <a:defRPr sz="2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2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2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2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Two Column Layout">
  <p:cSld name="1_Two Column Layout">
    <p:spTree>
      <p:nvGrpSpPr>
        <p:cNvPr id="1" name="Shape 132"/>
        <p:cNvGrpSpPr/>
        <p:nvPr/>
      </p:nvGrpSpPr>
      <p:grpSpPr>
        <a:xfrm>
          <a:off x="0" y="0"/>
          <a:ext cx="0" cy="0"/>
          <a:chOff x="0" y="0"/>
          <a:chExt cx="0" cy="0"/>
        </a:xfrm>
      </p:grpSpPr>
      <p:sp>
        <p:nvSpPr>
          <p:cNvPr id="133" name="Google Shape;133;p20"/>
          <p:cNvSpPr txBox="1">
            <a:spLocks noGrp="1"/>
          </p:cNvSpPr>
          <p:nvPr>
            <p:ph type="title"/>
          </p:nvPr>
        </p:nvSpPr>
        <p:spPr>
          <a:xfrm>
            <a:off x="1516856" y="133350"/>
            <a:ext cx="6110288" cy="41791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2400" b="1" i="0" u="none" strike="noStrike" cap="none">
                <a:solidFill>
                  <a:srgbClr val="1F497D"/>
                </a:solidFill>
                <a:latin typeface="Calibri"/>
                <a:ea typeface="Calibri"/>
                <a:cs typeface="Calibri"/>
                <a:sym typeface="Calibri"/>
              </a:defRPr>
            </a:lvl1pPr>
            <a:lvl2pPr marR="0" lvl="1" algn="ctr" rtl="0">
              <a:spcBef>
                <a:spcPts val="0"/>
              </a:spcBef>
              <a:spcAft>
                <a:spcPts val="0"/>
              </a:spcAft>
              <a:buSzPts val="1400"/>
              <a:buNone/>
              <a:defRPr sz="2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2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2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2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134" name="Google Shape;134;p20"/>
          <p:cNvSpPr txBox="1">
            <a:spLocks noGrp="1"/>
          </p:cNvSpPr>
          <p:nvPr>
            <p:ph type="body" idx="1"/>
          </p:nvPr>
        </p:nvSpPr>
        <p:spPr>
          <a:xfrm>
            <a:off x="457200" y="760810"/>
            <a:ext cx="4038601" cy="3982640"/>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rgbClr val="1F497D"/>
              </a:buClr>
              <a:buSzPts val="2400"/>
              <a:buFont typeface="Merriweather Sans"/>
              <a:buChar char="-"/>
              <a:defRPr sz="2400" b="0" i="0" u="none" strike="noStrike" cap="none">
                <a:solidFill>
                  <a:srgbClr val="1F497D"/>
                </a:solidFill>
                <a:latin typeface="Calibri"/>
                <a:ea typeface="Calibri"/>
                <a:cs typeface="Calibri"/>
                <a:sym typeface="Calibri"/>
              </a:defRPr>
            </a:lvl1pPr>
            <a:lvl2pPr marL="914400" marR="0" lvl="1" indent="-368300" algn="l" rtl="0">
              <a:spcBef>
                <a:spcPts val="440"/>
              </a:spcBef>
              <a:spcAft>
                <a:spcPts val="0"/>
              </a:spcAft>
              <a:buClr>
                <a:srgbClr val="1F497D"/>
              </a:buClr>
              <a:buSzPts val="2200"/>
              <a:buFont typeface="Arial"/>
              <a:buChar char="•"/>
              <a:defRPr sz="2200" b="0" i="0" u="none" strike="noStrike" cap="none">
                <a:solidFill>
                  <a:srgbClr val="1F497D"/>
                </a:solidFill>
                <a:latin typeface="Calibri"/>
                <a:ea typeface="Calibri"/>
                <a:cs typeface="Calibri"/>
                <a:sym typeface="Calibri"/>
              </a:defRPr>
            </a:lvl2pPr>
            <a:lvl3pPr marL="1371600" marR="0" lvl="2" indent="-355600" algn="l" rtl="0">
              <a:spcBef>
                <a:spcPts val="400"/>
              </a:spcBef>
              <a:spcAft>
                <a:spcPts val="0"/>
              </a:spcAft>
              <a:buClr>
                <a:srgbClr val="1F497D"/>
              </a:buClr>
              <a:buSzPts val="2000"/>
              <a:buFont typeface="Merriweather Sans"/>
              <a:buChar char="-"/>
              <a:defRPr sz="2000" b="0" i="0" u="none" strike="noStrike" cap="none">
                <a:solidFill>
                  <a:srgbClr val="1F497D"/>
                </a:solidFill>
                <a:latin typeface="Calibri"/>
                <a:ea typeface="Calibri"/>
                <a:cs typeface="Calibri"/>
                <a:sym typeface="Calibri"/>
              </a:defRPr>
            </a:lvl3pPr>
            <a:lvl4pPr marL="1828800" marR="0" lvl="3" indent="-342900" algn="l" rtl="0">
              <a:spcBef>
                <a:spcPts val="360"/>
              </a:spcBef>
              <a:spcAft>
                <a:spcPts val="0"/>
              </a:spcAft>
              <a:buClr>
                <a:srgbClr val="1F497D"/>
              </a:buClr>
              <a:buSzPts val="1800"/>
              <a:buFont typeface="Arial"/>
              <a:buChar char="•"/>
              <a:defRPr sz="1800" b="0" i="0" u="none" strike="noStrike" cap="none">
                <a:solidFill>
                  <a:srgbClr val="1F497D"/>
                </a:solidFill>
                <a:latin typeface="Calibri"/>
                <a:ea typeface="Calibri"/>
                <a:cs typeface="Calibri"/>
                <a:sym typeface="Calibri"/>
              </a:defRPr>
            </a:lvl4pPr>
            <a:lvl5pPr marL="2286000" marR="0" lvl="4" indent="-342900" algn="l" rtl="0">
              <a:spcBef>
                <a:spcPts val="360"/>
              </a:spcBef>
              <a:spcAft>
                <a:spcPts val="0"/>
              </a:spcAft>
              <a:buClr>
                <a:srgbClr val="1F497D"/>
              </a:buClr>
              <a:buSzPts val="1800"/>
              <a:buFont typeface="Merriweather Sans"/>
              <a:buChar char="-"/>
              <a:defRPr sz="1800" b="0" i="0" u="none" strike="noStrike" cap="none">
                <a:solidFill>
                  <a:srgbClr val="1F497D"/>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5" name="Google Shape;135;p20"/>
          <p:cNvSpPr txBox="1">
            <a:spLocks noGrp="1"/>
          </p:cNvSpPr>
          <p:nvPr>
            <p:ph type="body" idx="2"/>
          </p:nvPr>
        </p:nvSpPr>
        <p:spPr>
          <a:xfrm>
            <a:off x="4724400" y="760810"/>
            <a:ext cx="3962400" cy="3982640"/>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rgbClr val="1F497D"/>
              </a:buClr>
              <a:buSzPts val="2400"/>
              <a:buFont typeface="Merriweather Sans"/>
              <a:buChar char="-"/>
              <a:defRPr sz="2400" b="0" i="0" u="none" strike="noStrike" cap="none">
                <a:solidFill>
                  <a:srgbClr val="1F497D"/>
                </a:solidFill>
                <a:latin typeface="Calibri"/>
                <a:ea typeface="Calibri"/>
                <a:cs typeface="Calibri"/>
                <a:sym typeface="Calibri"/>
              </a:defRPr>
            </a:lvl1pPr>
            <a:lvl2pPr marL="914400" marR="0" lvl="1" indent="-368300" algn="l" rtl="0">
              <a:spcBef>
                <a:spcPts val="440"/>
              </a:spcBef>
              <a:spcAft>
                <a:spcPts val="0"/>
              </a:spcAft>
              <a:buClr>
                <a:srgbClr val="1F497D"/>
              </a:buClr>
              <a:buSzPts val="2200"/>
              <a:buFont typeface="Arial"/>
              <a:buChar char="•"/>
              <a:defRPr sz="2200" b="0" i="0" u="none" strike="noStrike" cap="none">
                <a:solidFill>
                  <a:srgbClr val="1F497D"/>
                </a:solidFill>
                <a:latin typeface="Calibri"/>
                <a:ea typeface="Calibri"/>
                <a:cs typeface="Calibri"/>
                <a:sym typeface="Calibri"/>
              </a:defRPr>
            </a:lvl2pPr>
            <a:lvl3pPr marL="1371600" marR="0" lvl="2" indent="-355600" algn="l" rtl="0">
              <a:spcBef>
                <a:spcPts val="400"/>
              </a:spcBef>
              <a:spcAft>
                <a:spcPts val="0"/>
              </a:spcAft>
              <a:buClr>
                <a:srgbClr val="1F497D"/>
              </a:buClr>
              <a:buSzPts val="2000"/>
              <a:buFont typeface="Merriweather Sans"/>
              <a:buChar char="-"/>
              <a:defRPr sz="2000" b="0" i="0" u="none" strike="noStrike" cap="none">
                <a:solidFill>
                  <a:srgbClr val="1F497D"/>
                </a:solidFill>
                <a:latin typeface="Calibri"/>
                <a:ea typeface="Calibri"/>
                <a:cs typeface="Calibri"/>
                <a:sym typeface="Calibri"/>
              </a:defRPr>
            </a:lvl3pPr>
            <a:lvl4pPr marL="1828800" marR="0" lvl="3" indent="-342900" algn="l" rtl="0">
              <a:spcBef>
                <a:spcPts val="360"/>
              </a:spcBef>
              <a:spcAft>
                <a:spcPts val="0"/>
              </a:spcAft>
              <a:buClr>
                <a:srgbClr val="1F497D"/>
              </a:buClr>
              <a:buSzPts val="1800"/>
              <a:buFont typeface="Arial"/>
              <a:buChar char="•"/>
              <a:defRPr sz="1800" b="0" i="0" u="none" strike="noStrike" cap="none">
                <a:solidFill>
                  <a:srgbClr val="1F497D"/>
                </a:solidFill>
                <a:latin typeface="Calibri"/>
                <a:ea typeface="Calibri"/>
                <a:cs typeface="Calibri"/>
                <a:sym typeface="Calibri"/>
              </a:defRPr>
            </a:lvl4pPr>
            <a:lvl5pPr marL="2286000" marR="0" lvl="4" indent="-342900" algn="l" rtl="0">
              <a:spcBef>
                <a:spcPts val="360"/>
              </a:spcBef>
              <a:spcAft>
                <a:spcPts val="0"/>
              </a:spcAft>
              <a:buClr>
                <a:srgbClr val="1F497D"/>
              </a:buClr>
              <a:buSzPts val="1800"/>
              <a:buFont typeface="Merriweather Sans"/>
              <a:buChar char="-"/>
              <a:defRPr sz="1800" b="0" i="0" u="none" strike="noStrike" cap="none">
                <a:solidFill>
                  <a:srgbClr val="1F497D"/>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grpSp>
        <p:nvGrpSpPr>
          <p:cNvPr id="136" name="Google Shape;136;p20"/>
          <p:cNvGrpSpPr/>
          <p:nvPr/>
        </p:nvGrpSpPr>
        <p:grpSpPr>
          <a:xfrm>
            <a:off x="66676" y="-19050"/>
            <a:ext cx="9028113" cy="836371"/>
            <a:chOff x="66676" y="-19050"/>
            <a:chExt cx="9028113" cy="836371"/>
          </a:xfrm>
        </p:grpSpPr>
        <p:pic>
          <p:nvPicPr>
            <p:cNvPr id="137" name="Google Shape;137;p20" descr="LogoW-ShadowTransBack.png"/>
            <p:cNvPicPr preferRelativeResize="0"/>
            <p:nvPr/>
          </p:nvPicPr>
          <p:blipFill rotWithShape="1">
            <a:blip r:embed="rId2">
              <a:alphaModFix/>
            </a:blip>
            <a:srcRect/>
            <a:stretch/>
          </p:blipFill>
          <p:spPr>
            <a:xfrm>
              <a:off x="7354214" y="-19050"/>
              <a:ext cx="1484986" cy="836371"/>
            </a:xfrm>
            <a:prstGeom prst="rect">
              <a:avLst/>
            </a:prstGeom>
            <a:noFill/>
            <a:ln>
              <a:noFill/>
            </a:ln>
          </p:spPr>
        </p:pic>
        <p:cxnSp>
          <p:nvCxnSpPr>
            <p:cNvPr id="138" name="Google Shape;138;p20"/>
            <p:cNvCxnSpPr/>
            <p:nvPr/>
          </p:nvCxnSpPr>
          <p:spPr>
            <a:xfrm rot="10800000">
              <a:off x="66676" y="606029"/>
              <a:ext cx="9028113" cy="1190"/>
            </a:xfrm>
            <a:prstGeom prst="straightConnector1">
              <a:avLst/>
            </a:prstGeom>
            <a:noFill/>
            <a:ln w="12700" cap="flat" cmpd="sng">
              <a:solidFill>
                <a:schemeClr val="accent1"/>
              </a:solidFill>
              <a:prstDash val="solid"/>
              <a:round/>
              <a:headEnd type="none" w="sm" len="sm"/>
              <a:tailEnd type="none" w="sm" len="sm"/>
            </a:ln>
          </p:spPr>
        </p:cxn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1516856" y="133350"/>
            <a:ext cx="6110288" cy="41791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2400" b="1" i="0" u="none" strike="noStrike" cap="none">
                <a:solidFill>
                  <a:srgbClr val="1F497D"/>
                </a:solidFill>
                <a:latin typeface="Calibri"/>
                <a:ea typeface="Calibri"/>
                <a:cs typeface="Calibri"/>
                <a:sym typeface="Calibri"/>
              </a:defRPr>
            </a:lvl1pPr>
            <a:lvl2pPr marR="0" lvl="1" algn="ctr" rtl="0">
              <a:spcBef>
                <a:spcPts val="0"/>
              </a:spcBef>
              <a:spcAft>
                <a:spcPts val="0"/>
              </a:spcAft>
              <a:buSzPts val="1400"/>
              <a:buNone/>
              <a:defRPr sz="2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2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2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2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11" name="Google Shape;11;p1"/>
          <p:cNvSpPr txBox="1">
            <a:spLocks noGrp="1"/>
          </p:cNvSpPr>
          <p:nvPr>
            <p:ph type="body" idx="1"/>
          </p:nvPr>
        </p:nvSpPr>
        <p:spPr>
          <a:xfrm>
            <a:off x="457200" y="760810"/>
            <a:ext cx="8229601" cy="3982640"/>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rgbClr val="1F497D"/>
              </a:buClr>
              <a:buSzPts val="2400"/>
              <a:buFont typeface="Merriweather Sans"/>
              <a:buChar char="-"/>
              <a:defRPr sz="2400" b="0" i="0" u="none" strike="noStrike" cap="none">
                <a:solidFill>
                  <a:srgbClr val="1F497D"/>
                </a:solidFill>
                <a:latin typeface="Calibri"/>
                <a:ea typeface="Calibri"/>
                <a:cs typeface="Calibri"/>
                <a:sym typeface="Calibri"/>
              </a:defRPr>
            </a:lvl1pPr>
            <a:lvl2pPr marL="914400" marR="0" lvl="1" indent="-368300" algn="l" rtl="0">
              <a:spcBef>
                <a:spcPts val="440"/>
              </a:spcBef>
              <a:spcAft>
                <a:spcPts val="0"/>
              </a:spcAft>
              <a:buClr>
                <a:srgbClr val="1F497D"/>
              </a:buClr>
              <a:buSzPts val="2200"/>
              <a:buFont typeface="Arial"/>
              <a:buChar char="•"/>
              <a:defRPr sz="2200" b="0" i="0" u="none" strike="noStrike" cap="none">
                <a:solidFill>
                  <a:srgbClr val="1F497D"/>
                </a:solidFill>
                <a:latin typeface="Calibri"/>
                <a:ea typeface="Calibri"/>
                <a:cs typeface="Calibri"/>
                <a:sym typeface="Calibri"/>
              </a:defRPr>
            </a:lvl2pPr>
            <a:lvl3pPr marL="1371600" marR="0" lvl="2" indent="-355600" algn="l" rtl="0">
              <a:spcBef>
                <a:spcPts val="400"/>
              </a:spcBef>
              <a:spcAft>
                <a:spcPts val="0"/>
              </a:spcAft>
              <a:buClr>
                <a:srgbClr val="1F497D"/>
              </a:buClr>
              <a:buSzPts val="2000"/>
              <a:buFont typeface="Merriweather Sans"/>
              <a:buChar char="-"/>
              <a:defRPr sz="2000" b="0" i="0" u="none" strike="noStrike" cap="none">
                <a:solidFill>
                  <a:srgbClr val="1F497D"/>
                </a:solidFill>
                <a:latin typeface="Calibri"/>
                <a:ea typeface="Calibri"/>
                <a:cs typeface="Calibri"/>
                <a:sym typeface="Calibri"/>
              </a:defRPr>
            </a:lvl3pPr>
            <a:lvl4pPr marL="1828800" marR="0" lvl="3" indent="-342900" algn="l" rtl="0">
              <a:spcBef>
                <a:spcPts val="360"/>
              </a:spcBef>
              <a:spcAft>
                <a:spcPts val="0"/>
              </a:spcAft>
              <a:buClr>
                <a:srgbClr val="1F497D"/>
              </a:buClr>
              <a:buSzPts val="1800"/>
              <a:buFont typeface="Arial"/>
              <a:buChar char="•"/>
              <a:defRPr sz="1800" b="0" i="0" u="none" strike="noStrike" cap="none">
                <a:solidFill>
                  <a:srgbClr val="1F497D"/>
                </a:solidFill>
                <a:latin typeface="Calibri"/>
                <a:ea typeface="Calibri"/>
                <a:cs typeface="Calibri"/>
                <a:sym typeface="Calibri"/>
              </a:defRPr>
            </a:lvl4pPr>
            <a:lvl5pPr marL="2286000" marR="0" lvl="4" indent="-342900" algn="l" rtl="0">
              <a:spcBef>
                <a:spcPts val="360"/>
              </a:spcBef>
              <a:spcAft>
                <a:spcPts val="0"/>
              </a:spcAft>
              <a:buClr>
                <a:srgbClr val="1F497D"/>
              </a:buClr>
              <a:buSzPts val="1800"/>
              <a:buFont typeface="Merriweather Sans"/>
              <a:buChar char="-"/>
              <a:defRPr sz="1800" b="0" i="0" u="none" strike="noStrike" cap="none">
                <a:solidFill>
                  <a:srgbClr val="1F497D"/>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cxnSp>
        <p:nvCxnSpPr>
          <p:cNvPr id="12" name="Google Shape;12;p1"/>
          <p:cNvCxnSpPr/>
          <p:nvPr/>
        </p:nvCxnSpPr>
        <p:spPr>
          <a:xfrm rot="10800000">
            <a:off x="66676" y="4873229"/>
            <a:ext cx="9028113" cy="1190"/>
          </a:xfrm>
          <a:prstGeom prst="straightConnector1">
            <a:avLst/>
          </a:prstGeom>
          <a:noFill/>
          <a:ln w="12700" cap="flat" cmpd="sng">
            <a:solidFill>
              <a:schemeClr val="accent1"/>
            </a:solidFill>
            <a:prstDash val="solid"/>
            <a:round/>
            <a:headEnd type="none" w="sm" len="sm"/>
            <a:tailEnd type="none" w="sm" len="sm"/>
          </a:ln>
        </p:spPr>
      </p:cxnSp>
      <p:sp>
        <p:nvSpPr>
          <p:cNvPr id="13" name="Google Shape;13;p1"/>
          <p:cNvSpPr txBox="1"/>
          <p:nvPr/>
        </p:nvSpPr>
        <p:spPr>
          <a:xfrm>
            <a:off x="8424864" y="4891087"/>
            <a:ext cx="566737" cy="27699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200" b="0" i="0" u="none" strike="noStrike" cap="none">
                <a:solidFill>
                  <a:srgbClr val="000000"/>
                </a:solidFill>
                <a:latin typeface="Calibri"/>
                <a:ea typeface="Calibri"/>
                <a:cs typeface="Calibri"/>
                <a:sym typeface="Calibri"/>
              </a:rPr>
              <a:t>‹#›</a:t>
            </a:fld>
            <a:endParaRPr sz="1200" b="0" i="0" u="none" strike="noStrike" cap="none">
              <a:solidFill>
                <a:srgbClr val="000000"/>
              </a:solidFill>
              <a:latin typeface="Calibri"/>
              <a:ea typeface="Calibri"/>
              <a:cs typeface="Calibri"/>
              <a:sym typeface="Calibri"/>
            </a:endParaRPr>
          </a:p>
        </p:txBody>
      </p:sp>
      <p:sp>
        <p:nvSpPr>
          <p:cNvPr id="14" name="Google Shape;14;p1"/>
          <p:cNvSpPr txBox="1"/>
          <p:nvPr/>
        </p:nvSpPr>
        <p:spPr>
          <a:xfrm>
            <a:off x="457200" y="4891088"/>
            <a:ext cx="8229600" cy="24622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000" b="0" i="0" u="none" strike="noStrike" cap="none" dirty="0">
                <a:solidFill>
                  <a:srgbClr val="A5A5A5"/>
                </a:solidFill>
                <a:latin typeface="Calibri"/>
                <a:ea typeface="Calibri"/>
                <a:cs typeface="Calibri"/>
                <a:sym typeface="Calibri"/>
              </a:rPr>
              <a:t>LSST Joint Status Review • Tucson  • August 27th-30th</a:t>
            </a:r>
            <a:endParaRPr sz="1000" b="0" i="0" u="none" strike="noStrike" cap="none" dirty="0">
              <a:solidFill>
                <a:srgbClr val="A5A5A5"/>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8" r:id="rId4"/>
    <p:sldLayoutId id="2147483660"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 id="2147483672" r:id="rId15"/>
    <p:sldLayoutId id="2147483673" r:id="rId16"/>
    <p:sldLayoutId id="2147483674" r:id="rId17"/>
    <p:sldLayoutId id="2147483675" r:id="rId18"/>
    <p:sldLayoutId id="2147483676" r:id="rId1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22.png"/><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574" name="Google Shape;574;p85"/>
          <p:cNvSpPr txBox="1">
            <a:spLocks noGrp="1"/>
          </p:cNvSpPr>
          <p:nvPr>
            <p:ph type="ctrTitle"/>
          </p:nvPr>
        </p:nvSpPr>
        <p:spPr>
          <a:xfrm>
            <a:off x="685800" y="886327"/>
            <a:ext cx="7772400" cy="2334872"/>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2400" b="1" i="0" u="none" strike="noStrike" cap="none" dirty="0">
                <a:solidFill>
                  <a:schemeClr val="dk2"/>
                </a:solidFill>
                <a:latin typeface="Calibri"/>
                <a:ea typeface="Calibri"/>
                <a:cs typeface="Calibri"/>
                <a:sym typeface="Calibri"/>
              </a:rPr>
              <a:t>LSST System Performance</a:t>
            </a:r>
            <a:br>
              <a:rPr lang="en-US" sz="2400" b="1" i="0" u="none" strike="noStrike" cap="none" dirty="0">
                <a:solidFill>
                  <a:schemeClr val="dk2"/>
                </a:solidFill>
                <a:latin typeface="Calibri"/>
                <a:ea typeface="Calibri"/>
                <a:cs typeface="Calibri"/>
                <a:sym typeface="Calibri"/>
              </a:rPr>
            </a:br>
            <a:br>
              <a:rPr lang="en-US" sz="2400" b="1" i="0" u="none" strike="noStrike" cap="none" dirty="0">
                <a:solidFill>
                  <a:schemeClr val="dk2"/>
                </a:solidFill>
                <a:latin typeface="Calibri"/>
                <a:ea typeface="Calibri"/>
                <a:cs typeface="Calibri"/>
                <a:sym typeface="Calibri"/>
              </a:rPr>
            </a:br>
            <a:r>
              <a:rPr lang="en-US" sz="2400" b="1" i="0" u="none" strike="noStrike" cap="none" dirty="0">
                <a:solidFill>
                  <a:schemeClr val="dk2"/>
                </a:solidFill>
                <a:latin typeface="Calibri"/>
                <a:ea typeface="Calibri"/>
                <a:cs typeface="Calibri"/>
                <a:sym typeface="Calibri"/>
              </a:rPr>
              <a:t>Bo Xin</a:t>
            </a:r>
            <a:br>
              <a:rPr lang="en-US" sz="2400" b="1" i="0" u="none" strike="noStrike" cap="none" dirty="0">
                <a:solidFill>
                  <a:schemeClr val="dk2"/>
                </a:solidFill>
                <a:latin typeface="Calibri"/>
                <a:ea typeface="Calibri"/>
                <a:cs typeface="Calibri"/>
                <a:sym typeface="Calibri"/>
              </a:rPr>
            </a:br>
            <a:r>
              <a:rPr lang="en-US" sz="2400" b="0" i="0" u="none" strike="noStrike" cap="none" dirty="0">
                <a:solidFill>
                  <a:schemeClr val="dk2"/>
                </a:solidFill>
                <a:latin typeface="Calibri"/>
                <a:ea typeface="Calibri"/>
                <a:cs typeface="Calibri"/>
                <a:sym typeface="Calibri"/>
              </a:rPr>
              <a:t>Deputy Systems Scientist</a:t>
            </a:r>
            <a:br>
              <a:rPr lang="en-US" sz="2400" b="0" i="0" u="none" strike="noStrike" cap="none" dirty="0">
                <a:solidFill>
                  <a:schemeClr val="dk2"/>
                </a:solidFill>
                <a:latin typeface="Calibri"/>
                <a:ea typeface="Calibri"/>
                <a:cs typeface="Calibri"/>
                <a:sym typeface="Calibri"/>
              </a:rPr>
            </a:br>
            <a:r>
              <a:rPr lang="en-US" sz="2400" b="0" i="0" u="none" strike="noStrike" cap="none" dirty="0">
                <a:solidFill>
                  <a:schemeClr val="dk2"/>
                </a:solidFill>
                <a:latin typeface="Calibri"/>
                <a:ea typeface="Calibri"/>
                <a:cs typeface="Calibri"/>
                <a:sym typeface="Calibri"/>
              </a:rPr>
              <a:t>System Performance Lead</a:t>
            </a:r>
            <a:br>
              <a:rPr lang="en-US" sz="2400" b="1" i="0" u="none" strike="noStrike" cap="none" dirty="0">
                <a:solidFill>
                  <a:schemeClr val="dk2"/>
                </a:solidFill>
                <a:latin typeface="Calibri"/>
                <a:ea typeface="Calibri"/>
                <a:cs typeface="Calibri"/>
                <a:sym typeface="Calibri"/>
              </a:rPr>
            </a:br>
            <a:br>
              <a:rPr lang="en-US" sz="2400" b="1" i="0" u="none" strike="noStrike" cap="none" dirty="0">
                <a:solidFill>
                  <a:schemeClr val="dk2"/>
                </a:solidFill>
                <a:latin typeface="Calibri"/>
                <a:ea typeface="Calibri"/>
                <a:cs typeface="Calibri"/>
                <a:sym typeface="Calibri"/>
              </a:rPr>
            </a:br>
            <a:r>
              <a:rPr lang="en-US" sz="2400" b="1" i="0" u="none" strike="noStrike" cap="none" dirty="0">
                <a:solidFill>
                  <a:schemeClr val="dk2"/>
                </a:solidFill>
                <a:latin typeface="Calibri"/>
                <a:ea typeface="Calibri"/>
                <a:cs typeface="Calibri"/>
                <a:sym typeface="Calibri"/>
              </a:rPr>
              <a:t>NSF/DOE Joint Status Review</a:t>
            </a:r>
            <a:br>
              <a:rPr lang="en-US" sz="2400" b="1" i="0" u="none" strike="noStrike" cap="none" dirty="0">
                <a:solidFill>
                  <a:schemeClr val="dk2"/>
                </a:solidFill>
                <a:latin typeface="Calibri"/>
                <a:ea typeface="Calibri"/>
                <a:cs typeface="Calibri"/>
                <a:sym typeface="Calibri"/>
              </a:rPr>
            </a:br>
            <a:r>
              <a:rPr lang="en-US" sz="2400" b="1" i="0" u="none" strike="noStrike" cap="none" dirty="0">
                <a:solidFill>
                  <a:schemeClr val="dk2"/>
                </a:solidFill>
                <a:latin typeface="Calibri"/>
                <a:ea typeface="Calibri"/>
                <a:cs typeface="Calibri"/>
                <a:sym typeface="Calibri"/>
              </a:rPr>
              <a:t>August 27th – 30th, 2019</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50"/>
        <p:cNvGrpSpPr/>
        <p:nvPr/>
      </p:nvGrpSpPr>
      <p:grpSpPr>
        <a:xfrm>
          <a:off x="0" y="0"/>
          <a:ext cx="0" cy="0"/>
          <a:chOff x="0" y="0"/>
          <a:chExt cx="0" cy="0"/>
        </a:xfrm>
      </p:grpSpPr>
      <p:sp>
        <p:nvSpPr>
          <p:cNvPr id="651" name="Google Shape;651;p91"/>
          <p:cNvSpPr txBox="1">
            <a:spLocks noGrp="1"/>
          </p:cNvSpPr>
          <p:nvPr>
            <p:ph type="body" idx="1"/>
          </p:nvPr>
        </p:nvSpPr>
        <p:spPr>
          <a:xfrm>
            <a:off x="244503" y="3463597"/>
            <a:ext cx="8763000" cy="143375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400"/>
              </a:spcBef>
              <a:spcAft>
                <a:spcPts val="0"/>
              </a:spcAft>
              <a:buClr>
                <a:srgbClr val="1F497D"/>
              </a:buClr>
              <a:buSzPts val="2000"/>
              <a:buFont typeface="Merriweather Sans"/>
              <a:buChar char="-"/>
            </a:pPr>
            <a:r>
              <a:rPr lang="en-US" sz="2000" b="0" i="0" u="none" strike="noStrike" cap="none" dirty="0">
                <a:solidFill>
                  <a:srgbClr val="1F497D"/>
                </a:solidFill>
                <a:latin typeface="Calibri"/>
                <a:ea typeface="Calibri"/>
                <a:cs typeface="Calibri"/>
                <a:sym typeface="Calibri"/>
              </a:rPr>
              <a:t>performance baseline tracking mechanism: </a:t>
            </a:r>
            <a:endParaRPr sz="2000" b="0" i="0" u="none" strike="noStrike" cap="none" dirty="0">
              <a:solidFill>
                <a:srgbClr val="1F497D"/>
              </a:solidFill>
              <a:latin typeface="Calibri"/>
              <a:ea typeface="Calibri"/>
              <a:cs typeface="Calibri"/>
              <a:sym typeface="Calibri"/>
            </a:endParaRPr>
          </a:p>
          <a:p>
            <a:pPr marL="742950" marR="0" lvl="1" indent="-285750" algn="l" rtl="0">
              <a:spcBef>
                <a:spcPts val="360"/>
              </a:spcBef>
              <a:spcAft>
                <a:spcPts val="0"/>
              </a:spcAft>
              <a:buClr>
                <a:srgbClr val="1F497D"/>
              </a:buClr>
              <a:buSzPts val="1800"/>
              <a:buFont typeface="Arial"/>
              <a:buChar char="•"/>
            </a:pPr>
            <a:r>
              <a:rPr lang="en-US" sz="1800" b="0" i="0" u="none" strike="noStrike" cap="none" dirty="0">
                <a:solidFill>
                  <a:srgbClr val="1F497D"/>
                </a:solidFill>
                <a:latin typeface="Calibri"/>
                <a:ea typeface="Calibri"/>
                <a:cs typeface="Calibri"/>
                <a:sym typeface="Calibri"/>
              </a:rPr>
              <a:t>We use </a:t>
            </a:r>
            <a:r>
              <a:rPr lang="en-US" sz="1800" dirty="0" err="1"/>
              <a:t>MagicDraw</a:t>
            </a:r>
            <a:r>
              <a:rPr lang="en-US" sz="1800" dirty="0"/>
              <a:t>, </a:t>
            </a:r>
            <a:r>
              <a:rPr lang="en-US" sz="1800" b="0" i="0" u="none" strike="noStrike" cap="none" dirty="0">
                <a:solidFill>
                  <a:srgbClr val="1F497D"/>
                </a:solidFill>
                <a:latin typeface="Calibri"/>
                <a:ea typeface="Calibri"/>
                <a:cs typeface="Calibri"/>
                <a:sym typeface="Calibri"/>
              </a:rPr>
              <a:t>JIRA and GitHub (with Python code and </a:t>
            </a:r>
            <a:r>
              <a:rPr lang="en-US" sz="1800" b="0" i="0" u="none" strike="noStrike" cap="none" dirty="0" err="1">
                <a:solidFill>
                  <a:srgbClr val="1F497D"/>
                </a:solidFill>
                <a:latin typeface="Calibri"/>
                <a:ea typeface="Calibri"/>
                <a:cs typeface="Calibri"/>
                <a:sym typeface="Calibri"/>
              </a:rPr>
              <a:t>Jupyter</a:t>
            </a:r>
            <a:r>
              <a:rPr lang="en-US" sz="1800" b="0" i="0" u="none" strike="noStrike" cap="none" dirty="0">
                <a:solidFill>
                  <a:srgbClr val="1F497D"/>
                </a:solidFill>
                <a:latin typeface="Calibri"/>
                <a:ea typeface="Calibri"/>
                <a:cs typeface="Calibri"/>
                <a:sym typeface="Calibri"/>
              </a:rPr>
              <a:t> notebooks).</a:t>
            </a:r>
            <a:endParaRPr dirty="0"/>
          </a:p>
          <a:p>
            <a:pPr marL="800100" lvl="1" indent="-342900">
              <a:spcBef>
                <a:spcPts val="360"/>
              </a:spcBef>
              <a:buSzPts val="1800"/>
            </a:pPr>
            <a:r>
              <a:rPr lang="en-US" sz="1800" dirty="0"/>
              <a:t>Mechanism for tracking system performance metrics on per-amplifier basis is being established. DM tools will be utilized.</a:t>
            </a:r>
          </a:p>
        </p:txBody>
      </p:sp>
      <p:sp>
        <p:nvSpPr>
          <p:cNvPr id="652" name="Google Shape;652;p91"/>
          <p:cNvSpPr txBox="1">
            <a:spLocks noGrp="1"/>
          </p:cNvSpPr>
          <p:nvPr>
            <p:ph type="title"/>
          </p:nvPr>
        </p:nvSpPr>
        <p:spPr>
          <a:xfrm>
            <a:off x="914400" y="133350"/>
            <a:ext cx="6705600" cy="41791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1" i="0" u="none" strike="noStrike" cap="none" dirty="0">
                <a:solidFill>
                  <a:srgbClr val="1F497D"/>
                </a:solidFill>
                <a:latin typeface="Calibri"/>
                <a:ea typeface="Calibri"/>
                <a:cs typeface="Calibri"/>
                <a:sym typeface="Calibri"/>
              </a:rPr>
              <a:t>Performance Baseline: from Simulations to Measurements</a:t>
            </a:r>
            <a:endParaRPr sz="2000" b="1" i="0" u="none" strike="noStrike" cap="none" dirty="0">
              <a:solidFill>
                <a:srgbClr val="1F497D"/>
              </a:solidFill>
              <a:latin typeface="Calibri"/>
              <a:ea typeface="Calibri"/>
              <a:cs typeface="Calibri"/>
              <a:sym typeface="Calibri"/>
            </a:endParaRPr>
          </a:p>
        </p:txBody>
      </p:sp>
      <p:sp>
        <p:nvSpPr>
          <p:cNvPr id="2" name="Rectangle 1">
            <a:extLst>
              <a:ext uri="{FF2B5EF4-FFF2-40B4-BE49-F238E27FC236}">
                <a16:creationId xmlns:a16="http://schemas.microsoft.com/office/drawing/2014/main" id="{9B067169-F1B5-4949-AD45-70E68F3CACDA}"/>
              </a:ext>
            </a:extLst>
          </p:cNvPr>
          <p:cNvSpPr/>
          <p:nvPr/>
        </p:nvSpPr>
        <p:spPr>
          <a:xfrm>
            <a:off x="644056" y="917371"/>
            <a:ext cx="2011680" cy="17743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models</a:t>
            </a:r>
          </a:p>
        </p:txBody>
      </p:sp>
      <p:sp>
        <p:nvSpPr>
          <p:cNvPr id="3" name="TextBox 2">
            <a:extLst>
              <a:ext uri="{FF2B5EF4-FFF2-40B4-BE49-F238E27FC236}">
                <a16:creationId xmlns:a16="http://schemas.microsoft.com/office/drawing/2014/main" id="{1E1EA4E3-BDB1-244C-8BBA-F52A242FC971}"/>
              </a:ext>
            </a:extLst>
          </p:cNvPr>
          <p:cNvSpPr txBox="1"/>
          <p:nvPr/>
        </p:nvSpPr>
        <p:spPr>
          <a:xfrm>
            <a:off x="473805" y="605430"/>
            <a:ext cx="2383986" cy="307777"/>
          </a:xfrm>
          <a:prstGeom prst="rect">
            <a:avLst/>
          </a:prstGeom>
          <a:noFill/>
        </p:spPr>
        <p:txBody>
          <a:bodyPr wrap="none" rtlCol="0">
            <a:spAutoFit/>
          </a:bodyPr>
          <a:lstStyle/>
          <a:p>
            <a:r>
              <a:rPr lang="en-US" dirty="0"/>
              <a:t>Early in construction project</a:t>
            </a:r>
          </a:p>
        </p:txBody>
      </p:sp>
      <p:sp>
        <p:nvSpPr>
          <p:cNvPr id="6" name="Rectangle 5">
            <a:extLst>
              <a:ext uri="{FF2B5EF4-FFF2-40B4-BE49-F238E27FC236}">
                <a16:creationId xmlns:a16="http://schemas.microsoft.com/office/drawing/2014/main" id="{170E749A-4738-C746-A81B-1A9CF42ABFB3}"/>
              </a:ext>
            </a:extLst>
          </p:cNvPr>
          <p:cNvSpPr/>
          <p:nvPr/>
        </p:nvSpPr>
        <p:spPr>
          <a:xfrm>
            <a:off x="3690733" y="917371"/>
            <a:ext cx="2058060" cy="17743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models</a:t>
            </a:r>
          </a:p>
        </p:txBody>
      </p:sp>
      <p:sp>
        <p:nvSpPr>
          <p:cNvPr id="7" name="TextBox 6">
            <a:extLst>
              <a:ext uri="{FF2B5EF4-FFF2-40B4-BE49-F238E27FC236}">
                <a16:creationId xmlns:a16="http://schemas.microsoft.com/office/drawing/2014/main" id="{010EAA4F-48AC-9746-BEE8-DA36D29417A5}"/>
              </a:ext>
            </a:extLst>
          </p:cNvPr>
          <p:cNvSpPr txBox="1"/>
          <p:nvPr/>
        </p:nvSpPr>
        <p:spPr>
          <a:xfrm>
            <a:off x="3404526" y="605430"/>
            <a:ext cx="2552302" cy="307777"/>
          </a:xfrm>
          <a:prstGeom prst="rect">
            <a:avLst/>
          </a:prstGeom>
          <a:noFill/>
        </p:spPr>
        <p:txBody>
          <a:bodyPr wrap="none" rtlCol="0">
            <a:spAutoFit/>
          </a:bodyPr>
          <a:lstStyle/>
          <a:p>
            <a:r>
              <a:rPr lang="en-US" dirty="0"/>
              <a:t>Deep into construction project</a:t>
            </a:r>
          </a:p>
        </p:txBody>
      </p:sp>
      <p:sp>
        <p:nvSpPr>
          <p:cNvPr id="5" name="Rectangle 4">
            <a:extLst>
              <a:ext uri="{FF2B5EF4-FFF2-40B4-BE49-F238E27FC236}">
                <a16:creationId xmlns:a16="http://schemas.microsoft.com/office/drawing/2014/main" id="{B725D132-4C35-6C41-A7AF-D5AAECE97DC1}"/>
              </a:ext>
            </a:extLst>
          </p:cNvPr>
          <p:cNvSpPr/>
          <p:nvPr/>
        </p:nvSpPr>
        <p:spPr>
          <a:xfrm>
            <a:off x="715619" y="1023029"/>
            <a:ext cx="1168840" cy="4375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component1</a:t>
            </a:r>
          </a:p>
        </p:txBody>
      </p:sp>
      <p:sp>
        <p:nvSpPr>
          <p:cNvPr id="13" name="Rectangle 12">
            <a:extLst>
              <a:ext uri="{FF2B5EF4-FFF2-40B4-BE49-F238E27FC236}">
                <a16:creationId xmlns:a16="http://schemas.microsoft.com/office/drawing/2014/main" id="{6A8CD51A-C9AE-2541-83C1-4A95057B24A2}"/>
              </a:ext>
            </a:extLst>
          </p:cNvPr>
          <p:cNvSpPr/>
          <p:nvPr/>
        </p:nvSpPr>
        <p:spPr>
          <a:xfrm>
            <a:off x="1138363" y="1591996"/>
            <a:ext cx="1168840" cy="4375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component2</a:t>
            </a:r>
          </a:p>
        </p:txBody>
      </p:sp>
      <p:sp>
        <p:nvSpPr>
          <p:cNvPr id="14" name="Rectangle 13">
            <a:extLst>
              <a:ext uri="{FF2B5EF4-FFF2-40B4-BE49-F238E27FC236}">
                <a16:creationId xmlns:a16="http://schemas.microsoft.com/office/drawing/2014/main" id="{3FC44632-4F66-5243-AAB9-15BC1B38720C}"/>
              </a:ext>
            </a:extLst>
          </p:cNvPr>
          <p:cNvSpPr/>
          <p:nvPr/>
        </p:nvSpPr>
        <p:spPr>
          <a:xfrm>
            <a:off x="1419975" y="2160963"/>
            <a:ext cx="1168840" cy="4375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component3</a:t>
            </a:r>
          </a:p>
        </p:txBody>
      </p:sp>
      <p:sp>
        <p:nvSpPr>
          <p:cNvPr id="15" name="Rectangle 14">
            <a:extLst>
              <a:ext uri="{FF2B5EF4-FFF2-40B4-BE49-F238E27FC236}">
                <a16:creationId xmlns:a16="http://schemas.microsoft.com/office/drawing/2014/main" id="{64F7FC30-4090-2E41-86F7-019947BB067B}"/>
              </a:ext>
            </a:extLst>
          </p:cNvPr>
          <p:cNvSpPr/>
          <p:nvPr/>
        </p:nvSpPr>
        <p:spPr>
          <a:xfrm>
            <a:off x="3770245" y="978170"/>
            <a:ext cx="1168840" cy="437534"/>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As-built 1</a:t>
            </a:r>
          </a:p>
        </p:txBody>
      </p:sp>
      <p:sp>
        <p:nvSpPr>
          <p:cNvPr id="16" name="Rectangle 15">
            <a:extLst>
              <a:ext uri="{FF2B5EF4-FFF2-40B4-BE49-F238E27FC236}">
                <a16:creationId xmlns:a16="http://schemas.microsoft.com/office/drawing/2014/main" id="{65785D5A-08E8-374A-B0EA-AC59D2AB20E1}"/>
              </a:ext>
            </a:extLst>
          </p:cNvPr>
          <p:cNvSpPr/>
          <p:nvPr/>
        </p:nvSpPr>
        <p:spPr>
          <a:xfrm>
            <a:off x="4192989" y="1547137"/>
            <a:ext cx="1168840" cy="437534"/>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As-built 2</a:t>
            </a:r>
          </a:p>
        </p:txBody>
      </p:sp>
      <p:sp>
        <p:nvSpPr>
          <p:cNvPr id="17" name="Rectangle 16">
            <a:extLst>
              <a:ext uri="{FF2B5EF4-FFF2-40B4-BE49-F238E27FC236}">
                <a16:creationId xmlns:a16="http://schemas.microsoft.com/office/drawing/2014/main" id="{4D9A54FF-B1E3-E841-870D-CB0E0D7CA0B5}"/>
              </a:ext>
            </a:extLst>
          </p:cNvPr>
          <p:cNvSpPr/>
          <p:nvPr/>
        </p:nvSpPr>
        <p:spPr>
          <a:xfrm>
            <a:off x="4474601" y="2116104"/>
            <a:ext cx="1168840" cy="437534"/>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As-built 3</a:t>
            </a:r>
          </a:p>
        </p:txBody>
      </p:sp>
      <p:sp>
        <p:nvSpPr>
          <p:cNvPr id="18" name="Rectangle 17">
            <a:extLst>
              <a:ext uri="{FF2B5EF4-FFF2-40B4-BE49-F238E27FC236}">
                <a16:creationId xmlns:a16="http://schemas.microsoft.com/office/drawing/2014/main" id="{E0E894C0-CD27-4744-980F-532978B87D6B}"/>
              </a:ext>
            </a:extLst>
          </p:cNvPr>
          <p:cNvSpPr/>
          <p:nvPr/>
        </p:nvSpPr>
        <p:spPr>
          <a:xfrm>
            <a:off x="6783790" y="917371"/>
            <a:ext cx="2058060" cy="1774361"/>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models</a:t>
            </a:r>
          </a:p>
        </p:txBody>
      </p:sp>
      <p:sp>
        <p:nvSpPr>
          <p:cNvPr id="19" name="TextBox 18">
            <a:extLst>
              <a:ext uri="{FF2B5EF4-FFF2-40B4-BE49-F238E27FC236}">
                <a16:creationId xmlns:a16="http://schemas.microsoft.com/office/drawing/2014/main" id="{7E292904-22C8-A145-8898-BE651303CC7D}"/>
              </a:ext>
            </a:extLst>
          </p:cNvPr>
          <p:cNvSpPr txBox="1"/>
          <p:nvPr/>
        </p:nvSpPr>
        <p:spPr>
          <a:xfrm>
            <a:off x="7085979" y="620719"/>
            <a:ext cx="1281120" cy="307777"/>
          </a:xfrm>
          <a:prstGeom prst="rect">
            <a:avLst/>
          </a:prstGeom>
          <a:noFill/>
        </p:spPr>
        <p:txBody>
          <a:bodyPr wrap="none" rtlCol="0">
            <a:spAutoFit/>
          </a:bodyPr>
          <a:lstStyle/>
          <a:p>
            <a:r>
              <a:rPr lang="en-US" dirty="0"/>
              <a:t>As-built LSST</a:t>
            </a:r>
          </a:p>
        </p:txBody>
      </p:sp>
      <p:sp>
        <p:nvSpPr>
          <p:cNvPr id="20" name="Rectangle 19">
            <a:extLst>
              <a:ext uri="{FF2B5EF4-FFF2-40B4-BE49-F238E27FC236}">
                <a16:creationId xmlns:a16="http://schemas.microsoft.com/office/drawing/2014/main" id="{1730DD74-5768-9946-A384-0B2907850E19}"/>
              </a:ext>
            </a:extLst>
          </p:cNvPr>
          <p:cNvSpPr/>
          <p:nvPr/>
        </p:nvSpPr>
        <p:spPr>
          <a:xfrm>
            <a:off x="6863302" y="978170"/>
            <a:ext cx="1168840" cy="437534"/>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As-built 1</a:t>
            </a:r>
          </a:p>
        </p:txBody>
      </p:sp>
      <p:sp>
        <p:nvSpPr>
          <p:cNvPr id="21" name="Rectangle 20">
            <a:extLst>
              <a:ext uri="{FF2B5EF4-FFF2-40B4-BE49-F238E27FC236}">
                <a16:creationId xmlns:a16="http://schemas.microsoft.com/office/drawing/2014/main" id="{69E79C74-589A-3F4A-906F-AAC17D1B1D3B}"/>
              </a:ext>
            </a:extLst>
          </p:cNvPr>
          <p:cNvSpPr/>
          <p:nvPr/>
        </p:nvSpPr>
        <p:spPr>
          <a:xfrm>
            <a:off x="7286046" y="1547137"/>
            <a:ext cx="1168840" cy="437534"/>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As-built 2</a:t>
            </a:r>
          </a:p>
        </p:txBody>
      </p:sp>
      <p:sp>
        <p:nvSpPr>
          <p:cNvPr id="22" name="Rectangle 21">
            <a:extLst>
              <a:ext uri="{FF2B5EF4-FFF2-40B4-BE49-F238E27FC236}">
                <a16:creationId xmlns:a16="http://schemas.microsoft.com/office/drawing/2014/main" id="{38D011DA-97CE-8F42-A847-3B70A7FFBED1}"/>
              </a:ext>
            </a:extLst>
          </p:cNvPr>
          <p:cNvSpPr/>
          <p:nvPr/>
        </p:nvSpPr>
        <p:spPr>
          <a:xfrm>
            <a:off x="7567658" y="2116104"/>
            <a:ext cx="1168840" cy="437534"/>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As-built 3</a:t>
            </a:r>
          </a:p>
        </p:txBody>
      </p:sp>
      <p:sp>
        <p:nvSpPr>
          <p:cNvPr id="23" name="Rectangle 22">
            <a:extLst>
              <a:ext uri="{FF2B5EF4-FFF2-40B4-BE49-F238E27FC236}">
                <a16:creationId xmlns:a16="http://schemas.microsoft.com/office/drawing/2014/main" id="{F7065B2A-AFC2-8C43-BB63-E752EB685B3B}"/>
              </a:ext>
            </a:extLst>
          </p:cNvPr>
          <p:cNvSpPr/>
          <p:nvPr/>
        </p:nvSpPr>
        <p:spPr>
          <a:xfrm>
            <a:off x="1647578" y="3079855"/>
            <a:ext cx="2192901" cy="4375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Model, based on design</a:t>
            </a:r>
          </a:p>
        </p:txBody>
      </p:sp>
      <p:sp>
        <p:nvSpPr>
          <p:cNvPr id="24" name="Rectangle 23">
            <a:extLst>
              <a:ext uri="{FF2B5EF4-FFF2-40B4-BE49-F238E27FC236}">
                <a16:creationId xmlns:a16="http://schemas.microsoft.com/office/drawing/2014/main" id="{7636ADA3-7D54-D04C-9218-0FB793172227}"/>
              </a:ext>
            </a:extLst>
          </p:cNvPr>
          <p:cNvSpPr/>
          <p:nvPr/>
        </p:nvSpPr>
        <p:spPr>
          <a:xfrm>
            <a:off x="5093145" y="3079855"/>
            <a:ext cx="2192901" cy="437534"/>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Model, performance matches as-built</a:t>
            </a:r>
          </a:p>
        </p:txBody>
      </p:sp>
      <p:sp>
        <p:nvSpPr>
          <p:cNvPr id="8" name="TextBox 7">
            <a:extLst>
              <a:ext uri="{FF2B5EF4-FFF2-40B4-BE49-F238E27FC236}">
                <a16:creationId xmlns:a16="http://schemas.microsoft.com/office/drawing/2014/main" id="{6510CD8A-417F-E04D-950D-DBE67FEF3AF2}"/>
              </a:ext>
            </a:extLst>
          </p:cNvPr>
          <p:cNvSpPr txBox="1"/>
          <p:nvPr/>
        </p:nvSpPr>
        <p:spPr>
          <a:xfrm>
            <a:off x="678140" y="3117838"/>
            <a:ext cx="920445" cy="307777"/>
          </a:xfrm>
          <a:prstGeom prst="rect">
            <a:avLst/>
          </a:prstGeom>
          <a:noFill/>
        </p:spPr>
        <p:txBody>
          <a:bodyPr wrap="none" rtlCol="0">
            <a:spAutoFit/>
          </a:bodyPr>
          <a:lstStyle/>
          <a:p>
            <a:r>
              <a:rPr lang="en-US" dirty="0"/>
              <a:t>Legends: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ppt_x"/>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additive="base">
                                        <p:cTn id="23" dur="500" fill="hold"/>
                                        <p:tgtEl>
                                          <p:spTgt spid="23"/>
                                        </p:tgtEl>
                                        <p:attrNameLst>
                                          <p:attrName>ppt_x</p:attrName>
                                        </p:attrNameLst>
                                      </p:cBhvr>
                                      <p:tavLst>
                                        <p:tav tm="0">
                                          <p:val>
                                            <p:strVal val="#ppt_x"/>
                                          </p:val>
                                        </p:tav>
                                        <p:tav tm="100000">
                                          <p:val>
                                            <p:strVal val="#ppt_x"/>
                                          </p:val>
                                        </p:tav>
                                      </p:tavLst>
                                    </p:anim>
                                    <p:anim calcmode="lin" valueType="num">
                                      <p:cBhvr additive="base">
                                        <p:cTn id="2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fill="hold"/>
                                        <p:tgtEl>
                                          <p:spTgt spid="6"/>
                                        </p:tgtEl>
                                        <p:attrNameLst>
                                          <p:attrName>ppt_x</p:attrName>
                                        </p:attrNameLst>
                                      </p:cBhvr>
                                      <p:tavLst>
                                        <p:tav tm="0">
                                          <p:val>
                                            <p:strVal val="#ppt_x"/>
                                          </p:val>
                                        </p:tav>
                                        <p:tav tm="100000">
                                          <p:val>
                                            <p:strVal val="#ppt_x"/>
                                          </p:val>
                                        </p:tav>
                                      </p:tavLst>
                                    </p:anim>
                                    <p:anim calcmode="lin" valueType="num">
                                      <p:cBhvr additive="base">
                                        <p:cTn id="30" dur="500" fill="hold"/>
                                        <p:tgtEl>
                                          <p:spTgt spid="6"/>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fill="hold"/>
                                        <p:tgtEl>
                                          <p:spTgt spid="7"/>
                                        </p:tgtEl>
                                        <p:attrNameLst>
                                          <p:attrName>ppt_x</p:attrName>
                                        </p:attrNameLst>
                                      </p:cBhvr>
                                      <p:tavLst>
                                        <p:tav tm="0">
                                          <p:val>
                                            <p:strVal val="#ppt_x"/>
                                          </p:val>
                                        </p:tav>
                                        <p:tav tm="100000">
                                          <p:val>
                                            <p:strVal val="#ppt_x"/>
                                          </p:val>
                                        </p:tav>
                                      </p:tavLst>
                                    </p:anim>
                                    <p:anim calcmode="lin" valueType="num">
                                      <p:cBhvr additive="base">
                                        <p:cTn id="34" dur="500" fill="hold"/>
                                        <p:tgtEl>
                                          <p:spTgt spid="7"/>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ppt_x"/>
                                          </p:val>
                                        </p:tav>
                                        <p:tav tm="100000">
                                          <p:val>
                                            <p:strVal val="#ppt_x"/>
                                          </p:val>
                                        </p:tav>
                                      </p:tavLst>
                                    </p:anim>
                                    <p:anim calcmode="lin" valueType="num">
                                      <p:cBhvr additive="base">
                                        <p:cTn id="38" dur="500" fill="hold"/>
                                        <p:tgtEl>
                                          <p:spTgt spid="15"/>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 calcmode="lin" valueType="num">
                                      <p:cBhvr additive="base">
                                        <p:cTn id="45" dur="500" fill="hold"/>
                                        <p:tgtEl>
                                          <p:spTgt spid="17"/>
                                        </p:tgtEl>
                                        <p:attrNameLst>
                                          <p:attrName>ppt_x</p:attrName>
                                        </p:attrNameLst>
                                      </p:cBhvr>
                                      <p:tavLst>
                                        <p:tav tm="0">
                                          <p:val>
                                            <p:strVal val="#ppt_x"/>
                                          </p:val>
                                        </p:tav>
                                        <p:tav tm="100000">
                                          <p:val>
                                            <p:strVal val="#ppt_x"/>
                                          </p:val>
                                        </p:tav>
                                      </p:tavLst>
                                    </p:anim>
                                    <p:anim calcmode="lin" valueType="num">
                                      <p:cBhvr additive="base">
                                        <p:cTn id="46" dur="500" fill="hold"/>
                                        <p:tgtEl>
                                          <p:spTgt spid="17"/>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additive="base">
                                        <p:cTn id="49" dur="500" fill="hold"/>
                                        <p:tgtEl>
                                          <p:spTgt spid="24"/>
                                        </p:tgtEl>
                                        <p:attrNameLst>
                                          <p:attrName>ppt_x</p:attrName>
                                        </p:attrNameLst>
                                      </p:cBhvr>
                                      <p:tavLst>
                                        <p:tav tm="0">
                                          <p:val>
                                            <p:strVal val="#ppt_x"/>
                                          </p:val>
                                        </p:tav>
                                        <p:tav tm="100000">
                                          <p:val>
                                            <p:strVal val="#ppt_x"/>
                                          </p:val>
                                        </p:tav>
                                      </p:tavLst>
                                    </p:anim>
                                    <p:anim calcmode="lin" valueType="num">
                                      <p:cBhvr additive="base">
                                        <p:cTn id="5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8"/>
                                        </p:tgtEl>
                                        <p:attrNameLst>
                                          <p:attrName>style.visibility</p:attrName>
                                        </p:attrNameLst>
                                      </p:cBhvr>
                                      <p:to>
                                        <p:strVal val="visible"/>
                                      </p:to>
                                    </p:set>
                                    <p:anim calcmode="lin" valueType="num">
                                      <p:cBhvr additive="base">
                                        <p:cTn id="55" dur="500" fill="hold"/>
                                        <p:tgtEl>
                                          <p:spTgt spid="18"/>
                                        </p:tgtEl>
                                        <p:attrNameLst>
                                          <p:attrName>ppt_x</p:attrName>
                                        </p:attrNameLst>
                                      </p:cBhvr>
                                      <p:tavLst>
                                        <p:tav tm="0">
                                          <p:val>
                                            <p:strVal val="#ppt_x"/>
                                          </p:val>
                                        </p:tav>
                                        <p:tav tm="100000">
                                          <p:val>
                                            <p:strVal val="#ppt_x"/>
                                          </p:val>
                                        </p:tav>
                                      </p:tavLst>
                                    </p:anim>
                                    <p:anim calcmode="lin" valueType="num">
                                      <p:cBhvr additive="base">
                                        <p:cTn id="56" dur="500" fill="hold"/>
                                        <p:tgtEl>
                                          <p:spTgt spid="1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ppt_x"/>
                                          </p:val>
                                        </p:tav>
                                        <p:tav tm="100000">
                                          <p:val>
                                            <p:strVal val="#ppt_x"/>
                                          </p:val>
                                        </p:tav>
                                      </p:tavLst>
                                    </p:anim>
                                    <p:anim calcmode="lin" valueType="num">
                                      <p:cBhvr additive="base">
                                        <p:cTn id="60" dur="500" fill="hold"/>
                                        <p:tgtEl>
                                          <p:spTgt spid="1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additive="base">
                                        <p:cTn id="63" dur="500" fill="hold"/>
                                        <p:tgtEl>
                                          <p:spTgt spid="20"/>
                                        </p:tgtEl>
                                        <p:attrNameLst>
                                          <p:attrName>ppt_x</p:attrName>
                                        </p:attrNameLst>
                                      </p:cBhvr>
                                      <p:tavLst>
                                        <p:tav tm="0">
                                          <p:val>
                                            <p:strVal val="#ppt_x"/>
                                          </p:val>
                                        </p:tav>
                                        <p:tav tm="100000">
                                          <p:val>
                                            <p:strVal val="#ppt_x"/>
                                          </p:val>
                                        </p:tav>
                                      </p:tavLst>
                                    </p:anim>
                                    <p:anim calcmode="lin" valueType="num">
                                      <p:cBhvr additive="base">
                                        <p:cTn id="64" dur="500" fill="hold"/>
                                        <p:tgtEl>
                                          <p:spTgt spid="2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ppt_x"/>
                                          </p:val>
                                        </p:tav>
                                        <p:tav tm="100000">
                                          <p:val>
                                            <p:strVal val="#ppt_x"/>
                                          </p:val>
                                        </p:tav>
                                      </p:tavLst>
                                    </p:anim>
                                    <p:anim calcmode="lin" valueType="num">
                                      <p:cBhvr additive="base">
                                        <p:cTn id="68" dur="500" fill="hold"/>
                                        <p:tgtEl>
                                          <p:spTgt spid="2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2"/>
                                        </p:tgtEl>
                                        <p:attrNameLst>
                                          <p:attrName>style.visibility</p:attrName>
                                        </p:attrNameLst>
                                      </p:cBhvr>
                                      <p:to>
                                        <p:strVal val="visible"/>
                                      </p:to>
                                    </p:set>
                                    <p:anim calcmode="lin" valueType="num">
                                      <p:cBhvr additive="base">
                                        <p:cTn id="71" dur="500" fill="hold"/>
                                        <p:tgtEl>
                                          <p:spTgt spid="22"/>
                                        </p:tgtEl>
                                        <p:attrNameLst>
                                          <p:attrName>ppt_x</p:attrName>
                                        </p:attrNameLst>
                                      </p:cBhvr>
                                      <p:tavLst>
                                        <p:tav tm="0">
                                          <p:val>
                                            <p:strVal val="#ppt_x"/>
                                          </p:val>
                                        </p:tav>
                                        <p:tav tm="100000">
                                          <p:val>
                                            <p:strVal val="#ppt_x"/>
                                          </p:val>
                                        </p:tav>
                                      </p:tavLst>
                                    </p:anim>
                                    <p:anim calcmode="lin" valueType="num">
                                      <p:cBhvr additive="base">
                                        <p:cTn id="7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651">
                                            <p:txEl>
                                              <p:pRg st="0" end="0"/>
                                            </p:txEl>
                                          </p:spTgt>
                                        </p:tgtEl>
                                        <p:attrNameLst>
                                          <p:attrName>style.visibility</p:attrName>
                                        </p:attrNameLst>
                                      </p:cBhvr>
                                      <p:to>
                                        <p:strVal val="visible"/>
                                      </p:to>
                                    </p:set>
                                    <p:anim calcmode="lin" valueType="num">
                                      <p:cBhvr additive="base">
                                        <p:cTn id="77" dur="500" fill="hold"/>
                                        <p:tgtEl>
                                          <p:spTgt spid="651">
                                            <p:txEl>
                                              <p:pRg st="0" end="0"/>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651">
                                            <p:txEl>
                                              <p:pRg st="0" end="0"/>
                                            </p:txEl>
                                          </p:spTgt>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651">
                                            <p:txEl>
                                              <p:pRg st="1" end="1"/>
                                            </p:txEl>
                                          </p:spTgt>
                                        </p:tgtEl>
                                        <p:attrNameLst>
                                          <p:attrName>style.visibility</p:attrName>
                                        </p:attrNameLst>
                                      </p:cBhvr>
                                      <p:to>
                                        <p:strVal val="visible"/>
                                      </p:to>
                                    </p:set>
                                    <p:anim calcmode="lin" valueType="num">
                                      <p:cBhvr additive="base">
                                        <p:cTn id="81" dur="500" fill="hold"/>
                                        <p:tgtEl>
                                          <p:spTgt spid="651">
                                            <p:txEl>
                                              <p:pRg st="1" end="1"/>
                                            </p:txEl>
                                          </p:spTgt>
                                        </p:tgtEl>
                                        <p:attrNameLst>
                                          <p:attrName>ppt_x</p:attrName>
                                        </p:attrNameLst>
                                      </p:cBhvr>
                                      <p:tavLst>
                                        <p:tav tm="0">
                                          <p:val>
                                            <p:strVal val="#ppt_x"/>
                                          </p:val>
                                        </p:tav>
                                        <p:tav tm="100000">
                                          <p:val>
                                            <p:strVal val="#ppt_x"/>
                                          </p:val>
                                        </p:tav>
                                      </p:tavLst>
                                    </p:anim>
                                    <p:anim calcmode="lin" valueType="num">
                                      <p:cBhvr additive="base">
                                        <p:cTn id="82" dur="500" fill="hold"/>
                                        <p:tgtEl>
                                          <p:spTgt spid="651">
                                            <p:txEl>
                                              <p:pRg st="1" end="1"/>
                                            </p:txEl>
                                          </p:spTgt>
                                        </p:tgtEl>
                                        <p:attrNameLst>
                                          <p:attrName>ppt_y</p:attrName>
                                        </p:attrNameLst>
                                      </p:cBhvr>
                                      <p:tavLst>
                                        <p:tav tm="0">
                                          <p:val>
                                            <p:strVal val="1+#ppt_h/2"/>
                                          </p:val>
                                        </p:tav>
                                        <p:tav tm="100000">
                                          <p:val>
                                            <p:strVal val="#ppt_y"/>
                                          </p:val>
                                        </p:tav>
                                      </p:tavLst>
                                    </p:anim>
                                  </p:childTnLst>
                                </p:cTn>
                              </p:par>
                              <p:par>
                                <p:cTn id="83" presetID="2" presetClass="entr" presetSubtype="4" fill="hold" grpId="0" nodeType="withEffect">
                                  <p:stCondLst>
                                    <p:cond delay="0"/>
                                  </p:stCondLst>
                                  <p:childTnLst>
                                    <p:set>
                                      <p:cBhvr>
                                        <p:cTn id="84" dur="1" fill="hold">
                                          <p:stCondLst>
                                            <p:cond delay="0"/>
                                          </p:stCondLst>
                                        </p:cTn>
                                        <p:tgtEl>
                                          <p:spTgt spid="651">
                                            <p:txEl>
                                              <p:pRg st="2" end="2"/>
                                            </p:txEl>
                                          </p:spTgt>
                                        </p:tgtEl>
                                        <p:attrNameLst>
                                          <p:attrName>style.visibility</p:attrName>
                                        </p:attrNameLst>
                                      </p:cBhvr>
                                      <p:to>
                                        <p:strVal val="visible"/>
                                      </p:to>
                                    </p:set>
                                    <p:anim calcmode="lin" valueType="num">
                                      <p:cBhvr additive="base">
                                        <p:cTn id="85" dur="500" fill="hold"/>
                                        <p:tgtEl>
                                          <p:spTgt spid="651">
                                            <p:txEl>
                                              <p:pRg st="2" end="2"/>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65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1" grpId="0" build="p"/>
      <p:bldP spid="6" grpId="0" animBg="1"/>
      <p:bldP spid="7" grpId="0"/>
      <p:bldP spid="5" grpId="0" animBg="1"/>
      <p:bldP spid="13" grpId="0" animBg="1"/>
      <p:bldP spid="14" grpId="0" animBg="1"/>
      <p:bldP spid="15" grpId="0" animBg="1"/>
      <p:bldP spid="16" grpId="0" animBg="1"/>
      <p:bldP spid="17" grpId="0" animBg="1"/>
      <p:bldP spid="18" grpId="0" animBg="1"/>
      <p:bldP spid="19" grpId="0"/>
      <p:bldP spid="20" grpId="0" animBg="1"/>
      <p:bldP spid="21" grpId="0" animBg="1"/>
      <p:bldP spid="22" grpId="0" animBg="1"/>
      <p:bldP spid="23" grpId="0" animBg="1"/>
      <p:bldP spid="24" grpId="0" animBg="1"/>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56"/>
        <p:cNvGrpSpPr/>
        <p:nvPr/>
      </p:nvGrpSpPr>
      <p:grpSpPr>
        <a:xfrm>
          <a:off x="0" y="0"/>
          <a:ext cx="0" cy="0"/>
          <a:chOff x="0" y="0"/>
          <a:chExt cx="0" cy="0"/>
        </a:xfrm>
      </p:grpSpPr>
      <p:sp>
        <p:nvSpPr>
          <p:cNvPr id="657" name="Google Shape;657;p92"/>
          <p:cNvSpPr txBox="1"/>
          <p:nvPr/>
        </p:nvSpPr>
        <p:spPr>
          <a:xfrm>
            <a:off x="2388796" y="2863250"/>
            <a:ext cx="887804" cy="276999"/>
          </a:xfrm>
          <a:prstGeom prst="rect">
            <a:avLst/>
          </a:prstGeom>
          <a:solidFill>
            <a:srgbClr val="FFFF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658" name="Google Shape;658;p92"/>
          <p:cNvSpPr txBox="1">
            <a:spLocks noGrp="1"/>
          </p:cNvSpPr>
          <p:nvPr>
            <p:ph type="body" idx="1"/>
          </p:nvPr>
        </p:nvSpPr>
        <p:spPr>
          <a:xfrm>
            <a:off x="304800" y="590550"/>
            <a:ext cx="5181600" cy="4267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1F497D"/>
              </a:buClr>
              <a:buSzPts val="1800"/>
              <a:buFont typeface="Merriweather Sans"/>
              <a:buNone/>
            </a:pPr>
            <a:r>
              <a:rPr lang="en-US" sz="1800" b="0" i="0" u="none" strike="noStrike" cap="none" dirty="0">
                <a:solidFill>
                  <a:srgbClr val="1F497D"/>
                </a:solidFill>
                <a:latin typeface="Calibri"/>
                <a:ea typeface="Calibri"/>
                <a:cs typeface="Calibri"/>
                <a:sym typeface="Calibri"/>
              </a:rPr>
              <a:t>The Fill factor </a:t>
            </a:r>
            <a:r>
              <a:rPr lang="en-US" sz="1800" b="0" i="0" u="none" strike="noStrike" cap="none" dirty="0" err="1">
                <a:solidFill>
                  <a:srgbClr val="1F497D"/>
                </a:solidFill>
                <a:latin typeface="Calibri"/>
                <a:ea typeface="Calibri"/>
                <a:cs typeface="Calibri"/>
                <a:sym typeface="Calibri"/>
              </a:rPr>
              <a:t>f</a:t>
            </a:r>
            <a:r>
              <a:rPr lang="en-US" sz="1800" b="0" i="0" u="none" strike="noStrike" cap="none" baseline="-25000" dirty="0" err="1">
                <a:solidFill>
                  <a:srgbClr val="1F497D"/>
                </a:solidFill>
                <a:latin typeface="Calibri"/>
                <a:ea typeface="Calibri"/>
                <a:cs typeface="Calibri"/>
                <a:sym typeface="Calibri"/>
              </a:rPr>
              <a:t>F</a:t>
            </a:r>
            <a:r>
              <a:rPr lang="en-US" sz="1800" b="0" i="0" u="none" strike="noStrike" cap="none" dirty="0">
                <a:solidFill>
                  <a:srgbClr val="1F497D"/>
                </a:solidFill>
                <a:latin typeface="Calibri"/>
                <a:ea typeface="Calibri"/>
                <a:cs typeface="Calibri"/>
                <a:sym typeface="Calibri"/>
              </a:rPr>
              <a:t> : the effective geometric FOV area paved by the science pixels, normalized to 9.6 deg</a:t>
            </a:r>
            <a:r>
              <a:rPr lang="en-US" sz="1800" b="0" i="0" u="none" strike="noStrike" cap="none" baseline="30000" dirty="0">
                <a:solidFill>
                  <a:srgbClr val="1F497D"/>
                </a:solidFill>
                <a:latin typeface="Calibri"/>
                <a:ea typeface="Calibri"/>
                <a:cs typeface="Calibri"/>
                <a:sym typeface="Calibri"/>
              </a:rPr>
              <a:t>2</a:t>
            </a:r>
            <a:r>
              <a:rPr lang="en-US" sz="1800" b="0" i="0" u="none" strike="noStrike" cap="none" dirty="0">
                <a:solidFill>
                  <a:srgbClr val="1F497D"/>
                </a:solidFill>
                <a:latin typeface="Calibri"/>
                <a:ea typeface="Calibri"/>
                <a:cs typeface="Calibri"/>
                <a:sym typeface="Calibri"/>
              </a:rPr>
              <a:t>.</a:t>
            </a:r>
            <a:endParaRPr dirty="0"/>
          </a:p>
          <a:p>
            <a:pPr marL="0" marR="0" lvl="0" indent="0" algn="l" rtl="0">
              <a:spcBef>
                <a:spcPts val="360"/>
              </a:spcBef>
              <a:spcAft>
                <a:spcPts val="0"/>
              </a:spcAft>
              <a:buClr>
                <a:srgbClr val="1F497D"/>
              </a:buClr>
              <a:buSzPts val="1800"/>
              <a:buFont typeface="Merriweather Sans"/>
              <a:buNone/>
            </a:pPr>
            <a:endParaRPr sz="1800" b="0" i="0" u="none" strike="noStrike" cap="none" dirty="0">
              <a:solidFill>
                <a:srgbClr val="1F497D"/>
              </a:solidFill>
              <a:latin typeface="Calibri"/>
              <a:ea typeface="Calibri"/>
              <a:cs typeface="Calibri"/>
              <a:sym typeface="Calibri"/>
            </a:endParaRPr>
          </a:p>
          <a:p>
            <a:pPr marL="0" marR="0" lvl="0" indent="0" algn="l" rtl="0">
              <a:spcBef>
                <a:spcPts val="360"/>
              </a:spcBef>
              <a:spcAft>
                <a:spcPts val="0"/>
              </a:spcAft>
              <a:buClr>
                <a:srgbClr val="1F497D"/>
              </a:buClr>
              <a:buSzPts val="1800"/>
              <a:buFont typeface="Merriweather Sans"/>
              <a:buNone/>
            </a:pPr>
            <a:r>
              <a:rPr lang="en-US" sz="1800" b="0" i="0" u="none" strike="noStrike" cap="none" dirty="0">
                <a:solidFill>
                  <a:srgbClr val="1F497D"/>
                </a:solidFill>
                <a:latin typeface="Calibri"/>
                <a:ea typeface="Calibri"/>
                <a:cs typeface="Calibri"/>
                <a:sym typeface="Calibri"/>
              </a:rPr>
              <a:t>LSST has 21 rafts</a:t>
            </a:r>
            <a:endParaRPr sz="1800" b="0" i="0" u="none" strike="noStrike" cap="none" dirty="0">
              <a:solidFill>
                <a:srgbClr val="1F497D"/>
              </a:solidFill>
              <a:latin typeface="Calibri"/>
              <a:ea typeface="Calibri"/>
              <a:cs typeface="Calibri"/>
              <a:sym typeface="Calibri"/>
            </a:endParaRPr>
          </a:p>
          <a:p>
            <a:pPr marL="342900" marR="0" lvl="0" indent="-342900" algn="l" rtl="0">
              <a:spcBef>
                <a:spcPts val="360"/>
              </a:spcBef>
              <a:spcAft>
                <a:spcPts val="0"/>
              </a:spcAft>
              <a:buClr>
                <a:srgbClr val="1F497D"/>
              </a:buClr>
              <a:buSzPts val="1800"/>
              <a:buFont typeface="Merriweather Sans"/>
              <a:buChar char="-"/>
            </a:pPr>
            <a:r>
              <a:rPr lang="en-US" sz="1800" b="0" i="0" u="none" strike="noStrike" cap="none" dirty="0">
                <a:solidFill>
                  <a:srgbClr val="1F497D"/>
                </a:solidFill>
                <a:latin typeface="Calibri"/>
                <a:ea typeface="Calibri"/>
                <a:cs typeface="Calibri"/>
                <a:sym typeface="Calibri"/>
              </a:rPr>
              <a:t>With the 13/8 e2V vs. ITL raft distribution, </a:t>
            </a:r>
            <a:endParaRPr sz="1800" b="0" i="0" u="none" strike="noStrike" cap="none" dirty="0">
              <a:solidFill>
                <a:srgbClr val="1F497D"/>
              </a:solidFill>
              <a:latin typeface="Calibri"/>
              <a:ea typeface="Calibri"/>
              <a:cs typeface="Calibri"/>
              <a:sym typeface="Calibri"/>
            </a:endParaRPr>
          </a:p>
          <a:p>
            <a:pPr marL="742950" marR="0" lvl="1" indent="-285750" algn="l" rtl="0">
              <a:spcBef>
                <a:spcPts val="320"/>
              </a:spcBef>
              <a:spcAft>
                <a:spcPts val="0"/>
              </a:spcAft>
              <a:buClr>
                <a:srgbClr val="1F497D"/>
              </a:buClr>
              <a:buSzPts val="1600"/>
              <a:buFont typeface="Arial"/>
              <a:buChar char="•"/>
            </a:pPr>
            <a:r>
              <a:rPr lang="en-US" sz="1600" b="0" i="0" u="none" strike="noStrike" cap="none" dirty="0">
                <a:solidFill>
                  <a:srgbClr val="1F497D"/>
                </a:solidFill>
                <a:latin typeface="Calibri"/>
                <a:ea typeface="Calibri"/>
                <a:cs typeface="Calibri"/>
                <a:sym typeface="Calibri"/>
              </a:rPr>
              <a:t>4072x4000 (ITL)</a:t>
            </a:r>
            <a:endParaRPr dirty="0"/>
          </a:p>
          <a:p>
            <a:pPr marL="742950" marR="0" lvl="1" indent="-285750" algn="l" rtl="0">
              <a:spcBef>
                <a:spcPts val="320"/>
              </a:spcBef>
              <a:spcAft>
                <a:spcPts val="0"/>
              </a:spcAft>
              <a:buClr>
                <a:srgbClr val="1F497D"/>
              </a:buClr>
              <a:buSzPts val="1600"/>
              <a:buFont typeface="Arial"/>
              <a:buChar char="•"/>
            </a:pPr>
            <a:r>
              <a:rPr lang="en-US" sz="1600" b="0" i="0" u="none" strike="noStrike" cap="none" dirty="0">
                <a:solidFill>
                  <a:srgbClr val="1F497D"/>
                </a:solidFill>
                <a:latin typeface="Calibri"/>
                <a:ea typeface="Calibri"/>
                <a:cs typeface="Calibri"/>
                <a:sym typeface="Calibri"/>
              </a:rPr>
              <a:t>4096x4004 (e2V)</a:t>
            </a:r>
            <a:endParaRPr sz="1800" b="0" i="0" u="none" strike="noStrike" cap="none" dirty="0">
              <a:solidFill>
                <a:srgbClr val="1F497D"/>
              </a:solidFill>
              <a:latin typeface="Calibri"/>
              <a:ea typeface="Calibri"/>
              <a:cs typeface="Calibri"/>
              <a:sym typeface="Calibri"/>
            </a:endParaRPr>
          </a:p>
          <a:p>
            <a:pPr marL="342900" marR="0" lvl="0" indent="-342900" algn="l" rtl="0">
              <a:spcBef>
                <a:spcPts val="360"/>
              </a:spcBef>
              <a:spcAft>
                <a:spcPts val="0"/>
              </a:spcAft>
              <a:buClr>
                <a:srgbClr val="1F497D"/>
              </a:buClr>
              <a:buSzPts val="1800"/>
              <a:buFont typeface="Merriweather Sans"/>
              <a:buChar char="-"/>
            </a:pPr>
            <a:r>
              <a:rPr lang="en-US" sz="1800" b="0" i="0" u="none" strike="noStrike" cap="none" dirty="0">
                <a:solidFill>
                  <a:srgbClr val="1F497D"/>
                </a:solidFill>
                <a:latin typeface="Calibri"/>
                <a:ea typeface="Calibri"/>
                <a:cs typeface="Calibri"/>
                <a:sym typeface="Calibri"/>
              </a:rPr>
              <a:t>Current estimate: </a:t>
            </a:r>
            <a:r>
              <a:rPr lang="en-US" sz="1800" b="0" i="0" u="none" strike="noStrike" cap="none" dirty="0" err="1">
                <a:solidFill>
                  <a:srgbClr val="1F497D"/>
                </a:solidFill>
                <a:latin typeface="Calibri"/>
                <a:ea typeface="Calibri"/>
                <a:cs typeface="Calibri"/>
                <a:sym typeface="Calibri"/>
              </a:rPr>
              <a:t>f</a:t>
            </a:r>
            <a:r>
              <a:rPr lang="en-US" sz="1800" b="0" i="0" u="none" strike="noStrike" cap="none" baseline="-25000" dirty="0" err="1">
                <a:solidFill>
                  <a:srgbClr val="1F497D"/>
                </a:solidFill>
                <a:latin typeface="Calibri"/>
                <a:ea typeface="Calibri"/>
                <a:cs typeface="Calibri"/>
                <a:sym typeface="Calibri"/>
              </a:rPr>
              <a:t>F</a:t>
            </a:r>
            <a:r>
              <a:rPr lang="en-US" sz="1800" b="0" i="0" u="none" strike="noStrike" cap="none" dirty="0">
                <a:solidFill>
                  <a:srgbClr val="1F497D"/>
                </a:solidFill>
                <a:latin typeface="Calibri"/>
                <a:ea typeface="Calibri"/>
                <a:cs typeface="Calibri"/>
                <a:sym typeface="Calibri"/>
              </a:rPr>
              <a:t> = 0.99</a:t>
            </a:r>
            <a:endParaRPr dirty="0"/>
          </a:p>
          <a:p>
            <a:pPr marL="342900" marR="0" lvl="0" indent="-228600" algn="l" rtl="0">
              <a:spcBef>
                <a:spcPts val="360"/>
              </a:spcBef>
              <a:spcAft>
                <a:spcPts val="0"/>
              </a:spcAft>
              <a:buClr>
                <a:srgbClr val="1F497D"/>
              </a:buClr>
              <a:buSzPts val="1800"/>
              <a:buFont typeface="Merriweather Sans"/>
              <a:buNone/>
            </a:pPr>
            <a:endParaRPr sz="1800" b="0" i="0" u="none" strike="noStrike" cap="none" dirty="0">
              <a:solidFill>
                <a:srgbClr val="1F497D"/>
              </a:solidFill>
              <a:latin typeface="Calibri"/>
              <a:ea typeface="Calibri"/>
              <a:cs typeface="Calibri"/>
              <a:sym typeface="Calibri"/>
            </a:endParaRPr>
          </a:p>
          <a:p>
            <a:pPr marL="342900" marR="0" lvl="0" indent="-342900" algn="l" rtl="0">
              <a:spcBef>
                <a:spcPts val="360"/>
              </a:spcBef>
              <a:spcAft>
                <a:spcPts val="0"/>
              </a:spcAft>
              <a:buClr>
                <a:srgbClr val="1F497D"/>
              </a:buClr>
              <a:buSzPts val="1800"/>
              <a:buFont typeface="Merriweather Sans"/>
              <a:buChar char="-"/>
            </a:pPr>
            <a:r>
              <a:rPr lang="en-US" sz="1800" b="0" i="0" u="none" strike="noStrike" cap="none" dirty="0">
                <a:solidFill>
                  <a:srgbClr val="1F497D"/>
                </a:solidFill>
                <a:latin typeface="Calibri"/>
                <a:ea typeface="Calibri"/>
                <a:cs typeface="Calibri"/>
                <a:sym typeface="Calibri"/>
              </a:rPr>
              <a:t>We do not have definite numbers for dead pixels, charge stops, or masking around bright stars yet. Based on current measurements, they should be small (no more than 1-2% effect).</a:t>
            </a:r>
            <a:endParaRPr sz="1800" b="0" i="0" u="none" strike="noStrike" cap="none" dirty="0">
              <a:solidFill>
                <a:srgbClr val="1F497D"/>
              </a:solidFill>
              <a:latin typeface="Calibri"/>
              <a:ea typeface="Calibri"/>
              <a:cs typeface="Calibri"/>
              <a:sym typeface="Calibri"/>
            </a:endParaRPr>
          </a:p>
        </p:txBody>
      </p:sp>
      <p:sp>
        <p:nvSpPr>
          <p:cNvPr id="659" name="Google Shape;659;p92"/>
          <p:cNvSpPr txBox="1">
            <a:spLocks noGrp="1"/>
          </p:cNvSpPr>
          <p:nvPr>
            <p:ph type="title"/>
          </p:nvPr>
        </p:nvSpPr>
        <p:spPr>
          <a:xfrm>
            <a:off x="1752600" y="133350"/>
            <a:ext cx="5638800" cy="41791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i="0" u="none" strike="noStrike" cap="none">
                <a:solidFill>
                  <a:srgbClr val="1F497D"/>
                </a:solidFill>
                <a:latin typeface="Calibri"/>
                <a:ea typeface="Calibri"/>
                <a:cs typeface="Calibri"/>
                <a:sym typeface="Calibri"/>
              </a:rPr>
              <a:t>The Fill Factor f</a:t>
            </a:r>
            <a:r>
              <a:rPr lang="en-US" sz="2400" b="1" i="0" u="none" strike="noStrike" cap="none" baseline="-25000">
                <a:solidFill>
                  <a:srgbClr val="1F497D"/>
                </a:solidFill>
                <a:latin typeface="Calibri"/>
                <a:ea typeface="Calibri"/>
                <a:cs typeface="Calibri"/>
                <a:sym typeface="Calibri"/>
              </a:rPr>
              <a:t>F</a:t>
            </a:r>
            <a:endParaRPr sz="2400" b="1" i="0" u="none" strike="noStrike" cap="none">
              <a:solidFill>
                <a:srgbClr val="1F497D"/>
              </a:solidFill>
              <a:latin typeface="Calibri"/>
              <a:ea typeface="Calibri"/>
              <a:cs typeface="Calibri"/>
              <a:sym typeface="Calibri"/>
            </a:endParaRPr>
          </a:p>
        </p:txBody>
      </p:sp>
      <p:pic>
        <p:nvPicPr>
          <p:cNvPr id="660" name="Google Shape;660;p92"/>
          <p:cNvPicPr preferRelativeResize="0"/>
          <p:nvPr/>
        </p:nvPicPr>
        <p:blipFill rotWithShape="1">
          <a:blip r:embed="rId3">
            <a:alphaModFix/>
          </a:blip>
          <a:srcRect/>
          <a:stretch/>
        </p:blipFill>
        <p:spPr>
          <a:xfrm>
            <a:off x="5486400" y="666750"/>
            <a:ext cx="3533561" cy="2495550"/>
          </a:xfrm>
          <a:prstGeom prst="rect">
            <a:avLst/>
          </a:prstGeom>
          <a:noFill/>
          <a:ln>
            <a:noFill/>
          </a:ln>
        </p:spPr>
      </p:pic>
      <p:sp>
        <p:nvSpPr>
          <p:cNvPr id="661" name="Google Shape;661;p92"/>
          <p:cNvSpPr txBox="1"/>
          <p:nvPr/>
        </p:nvSpPr>
        <p:spPr>
          <a:xfrm>
            <a:off x="5867400" y="3409950"/>
            <a:ext cx="2936249" cy="120032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dirty="0">
                <a:solidFill>
                  <a:schemeClr val="dk2"/>
                </a:solidFill>
                <a:latin typeface="Calibri"/>
                <a:ea typeface="Calibri"/>
                <a:cs typeface="Calibri"/>
                <a:sym typeface="Calibri"/>
              </a:rPr>
              <a:t>Note: </a:t>
            </a:r>
            <a:r>
              <a:rPr lang="en-US" sz="1800" dirty="0" err="1">
                <a:solidFill>
                  <a:schemeClr val="dk2"/>
                </a:solidFill>
                <a:latin typeface="Calibri"/>
                <a:ea typeface="Calibri"/>
                <a:cs typeface="Calibri"/>
                <a:sym typeface="Calibri"/>
              </a:rPr>
              <a:t>vignetting</a:t>
            </a:r>
            <a:r>
              <a:rPr lang="en-US" sz="1800" dirty="0">
                <a:solidFill>
                  <a:schemeClr val="dk2"/>
                </a:solidFill>
                <a:latin typeface="Calibri"/>
                <a:ea typeface="Calibri"/>
                <a:cs typeface="Calibri"/>
                <a:sym typeface="Calibri"/>
              </a:rPr>
              <a:t> is taken into account in the sensitivity factor </a:t>
            </a:r>
            <a:r>
              <a:rPr lang="en-US" sz="1800" dirty="0" err="1">
                <a:solidFill>
                  <a:schemeClr val="dk2"/>
                </a:solidFill>
                <a:latin typeface="Calibri"/>
                <a:ea typeface="Calibri"/>
                <a:cs typeface="Calibri"/>
                <a:sym typeface="Calibri"/>
              </a:rPr>
              <a:t>f</a:t>
            </a:r>
            <a:r>
              <a:rPr lang="en-US" sz="1800" baseline="-25000" dirty="0" err="1">
                <a:solidFill>
                  <a:schemeClr val="dk2"/>
                </a:solidFill>
                <a:latin typeface="Calibri"/>
                <a:ea typeface="Calibri"/>
                <a:cs typeface="Calibri"/>
                <a:sym typeface="Calibri"/>
              </a:rPr>
              <a:t>S</a:t>
            </a:r>
            <a:r>
              <a:rPr lang="en-US" sz="1800" dirty="0">
                <a:solidFill>
                  <a:schemeClr val="dk2"/>
                </a:solidFill>
                <a:latin typeface="Calibri"/>
                <a:ea typeface="Calibri"/>
                <a:cs typeface="Calibri"/>
                <a:sym typeface="Calibri"/>
              </a:rPr>
              <a:t>, where effective diameter D=6.404m is used.</a:t>
            </a:r>
            <a:endParaRPr sz="1800" dirty="0">
              <a:solidFill>
                <a:schemeClr val="dk2"/>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65"/>
        <p:cNvGrpSpPr/>
        <p:nvPr/>
      </p:nvGrpSpPr>
      <p:grpSpPr>
        <a:xfrm>
          <a:off x="0" y="0"/>
          <a:ext cx="0" cy="0"/>
          <a:chOff x="0" y="0"/>
          <a:chExt cx="0" cy="0"/>
        </a:xfrm>
      </p:grpSpPr>
      <p:sp>
        <p:nvSpPr>
          <p:cNvPr id="666" name="Google Shape;666;p93"/>
          <p:cNvSpPr txBox="1">
            <a:spLocks noGrp="1"/>
          </p:cNvSpPr>
          <p:nvPr>
            <p:ph type="title"/>
          </p:nvPr>
        </p:nvSpPr>
        <p:spPr>
          <a:xfrm>
            <a:off x="1752600" y="133350"/>
            <a:ext cx="5638800" cy="41791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i="0" u="none" strike="noStrike" cap="none">
                <a:solidFill>
                  <a:srgbClr val="1F497D"/>
                </a:solidFill>
                <a:latin typeface="Calibri"/>
                <a:ea typeface="Calibri"/>
                <a:cs typeface="Calibri"/>
                <a:sym typeface="Calibri"/>
              </a:rPr>
              <a:t>The Sensitivity Factor f</a:t>
            </a:r>
            <a:r>
              <a:rPr lang="en-US" sz="2400" b="1" i="0" u="none" strike="noStrike" cap="none" baseline="-25000">
                <a:solidFill>
                  <a:srgbClr val="1F497D"/>
                </a:solidFill>
                <a:latin typeface="Calibri"/>
                <a:ea typeface="Calibri"/>
                <a:cs typeface="Calibri"/>
                <a:sym typeface="Calibri"/>
              </a:rPr>
              <a:t>S</a:t>
            </a:r>
            <a:endParaRPr sz="2400" b="1" i="0" u="none" strike="noStrike" cap="none">
              <a:solidFill>
                <a:srgbClr val="1F497D"/>
              </a:solidFill>
              <a:latin typeface="Calibri"/>
              <a:ea typeface="Calibri"/>
              <a:cs typeface="Calibri"/>
              <a:sym typeface="Calibri"/>
            </a:endParaRPr>
          </a:p>
        </p:txBody>
      </p:sp>
      <p:pic>
        <p:nvPicPr>
          <p:cNvPr id="667" name="Google Shape;667;p93"/>
          <p:cNvPicPr preferRelativeResize="0"/>
          <p:nvPr/>
        </p:nvPicPr>
        <p:blipFill rotWithShape="1">
          <a:blip r:embed="rId3">
            <a:alphaModFix/>
          </a:blip>
          <a:srcRect/>
          <a:stretch/>
        </p:blipFill>
        <p:spPr>
          <a:xfrm>
            <a:off x="2286000" y="1200150"/>
            <a:ext cx="838200" cy="527797"/>
          </a:xfrm>
          <a:prstGeom prst="rect">
            <a:avLst/>
          </a:prstGeom>
          <a:noFill/>
          <a:ln>
            <a:noFill/>
          </a:ln>
        </p:spPr>
      </p:pic>
      <p:pic>
        <p:nvPicPr>
          <p:cNvPr id="668" name="Google Shape;668;p93"/>
          <p:cNvPicPr preferRelativeResize="0"/>
          <p:nvPr/>
        </p:nvPicPr>
        <p:blipFill rotWithShape="1">
          <a:blip r:embed="rId4">
            <a:alphaModFix/>
          </a:blip>
          <a:srcRect/>
          <a:stretch/>
        </p:blipFill>
        <p:spPr>
          <a:xfrm>
            <a:off x="4191000" y="1238758"/>
            <a:ext cx="2286000" cy="351821"/>
          </a:xfrm>
          <a:prstGeom prst="rect">
            <a:avLst/>
          </a:prstGeom>
          <a:noFill/>
          <a:ln>
            <a:noFill/>
          </a:ln>
        </p:spPr>
      </p:pic>
      <p:sp>
        <p:nvSpPr>
          <p:cNvPr id="669" name="Google Shape;669;p93"/>
          <p:cNvSpPr txBox="1"/>
          <p:nvPr/>
        </p:nvSpPr>
        <p:spPr>
          <a:xfrm>
            <a:off x="533400" y="1557766"/>
            <a:ext cx="7572231" cy="135421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a:solidFill>
                  <a:schemeClr val="dk1"/>
                </a:solidFill>
                <a:latin typeface="Calibri"/>
                <a:ea typeface="Calibri"/>
                <a:cs typeface="Calibri"/>
                <a:sym typeface="Calibri"/>
              </a:rPr>
              <a:t>The </a:t>
            </a:r>
            <a:r>
              <a:rPr lang="en-US" sz="1600">
                <a:solidFill>
                  <a:srgbClr val="000090"/>
                </a:solidFill>
                <a:latin typeface="Calibri"/>
                <a:ea typeface="Calibri"/>
                <a:cs typeface="Calibri"/>
                <a:sym typeface="Calibri"/>
              </a:rPr>
              <a:t>limiting depth </a:t>
            </a:r>
            <a:r>
              <a:rPr lang="en-US" sz="1600">
                <a:solidFill>
                  <a:schemeClr val="dk1"/>
                </a:solidFill>
                <a:latin typeface="Calibri"/>
                <a:ea typeface="Calibri"/>
                <a:cs typeface="Calibri"/>
                <a:sym typeface="Calibri"/>
              </a:rPr>
              <a:t>includes a complex interplay between system sensitivity and observing conditions </a:t>
            </a:r>
            <a:endParaRPr sz="1600">
              <a:solidFill>
                <a:schemeClr val="dk1"/>
              </a:solidFill>
              <a:latin typeface="Calibri"/>
              <a:ea typeface="Calibri"/>
              <a:cs typeface="Calibri"/>
              <a:sym typeface="Calibri"/>
            </a:endParaRPr>
          </a:p>
          <a:p>
            <a:pPr marL="0" marR="0" lvl="0" indent="0" algn="l" rtl="0">
              <a:spcBef>
                <a:spcPts val="0"/>
              </a:spcBef>
              <a:spcAft>
                <a:spcPts val="0"/>
              </a:spcAft>
              <a:buNone/>
            </a:pPr>
            <a:endParaRPr sz="1600">
              <a:solidFill>
                <a:schemeClr val="dk1"/>
              </a:solidFill>
              <a:latin typeface="Calibri"/>
              <a:ea typeface="Calibri"/>
              <a:cs typeface="Calibri"/>
              <a:sym typeface="Calibri"/>
            </a:endParaRPr>
          </a:p>
          <a:p>
            <a:pPr marL="0" marR="0" lvl="0" indent="0" algn="l" rtl="0">
              <a:spcBef>
                <a:spcPts val="0"/>
              </a:spcBef>
              <a:spcAft>
                <a:spcPts val="0"/>
              </a:spcAft>
              <a:buNone/>
            </a:pPr>
            <a:endParaRPr sz="1600">
              <a:solidFill>
                <a:schemeClr val="dk1"/>
              </a:solidFill>
              <a:latin typeface="Calibri"/>
              <a:ea typeface="Calibri"/>
              <a:cs typeface="Calibri"/>
              <a:sym typeface="Calibri"/>
            </a:endParaRPr>
          </a:p>
          <a:p>
            <a:pPr marL="0" marR="0" lvl="0" indent="0" algn="l" rtl="0">
              <a:spcBef>
                <a:spcPts val="0"/>
              </a:spcBef>
              <a:spcAft>
                <a:spcPts val="0"/>
              </a:spcAft>
              <a:buNone/>
            </a:pPr>
            <a:endParaRPr sz="1600">
              <a:solidFill>
                <a:schemeClr val="dk1"/>
              </a:solidFill>
              <a:latin typeface="Calibri"/>
              <a:ea typeface="Calibri"/>
              <a:cs typeface="Calibri"/>
              <a:sym typeface="Calibri"/>
            </a:endParaRPr>
          </a:p>
        </p:txBody>
      </p:sp>
      <p:pic>
        <p:nvPicPr>
          <p:cNvPr id="670" name="Google Shape;670;p93"/>
          <p:cNvPicPr preferRelativeResize="0"/>
          <p:nvPr/>
        </p:nvPicPr>
        <p:blipFill rotWithShape="1">
          <a:blip r:embed="rId5">
            <a:alphaModFix/>
          </a:blip>
          <a:srcRect/>
          <a:stretch/>
        </p:blipFill>
        <p:spPr>
          <a:xfrm>
            <a:off x="990601" y="2243567"/>
            <a:ext cx="4648199" cy="678882"/>
          </a:xfrm>
          <a:prstGeom prst="rect">
            <a:avLst/>
          </a:prstGeom>
          <a:noFill/>
          <a:ln>
            <a:noFill/>
          </a:ln>
        </p:spPr>
      </p:pic>
      <p:sp>
        <p:nvSpPr>
          <p:cNvPr id="671" name="Google Shape;671;p93"/>
          <p:cNvSpPr txBox="1"/>
          <p:nvPr/>
        </p:nvSpPr>
        <p:spPr>
          <a:xfrm>
            <a:off x="533400" y="2853166"/>
            <a:ext cx="8001000" cy="206210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dirty="0">
                <a:solidFill>
                  <a:schemeClr val="dk1"/>
                </a:solidFill>
                <a:latin typeface="Calibri"/>
                <a:ea typeface="Calibri"/>
                <a:cs typeface="Calibri"/>
                <a:sym typeface="Calibri"/>
              </a:rPr>
              <a:t>System sensitivity:</a:t>
            </a:r>
            <a:endParaRPr dirty="0"/>
          </a:p>
          <a:p>
            <a:pPr marL="285750" marR="0" lvl="0" indent="-285750" algn="l" rtl="0">
              <a:spcBef>
                <a:spcPts val="0"/>
              </a:spcBef>
              <a:spcAft>
                <a:spcPts val="0"/>
              </a:spcAft>
              <a:buClr>
                <a:schemeClr val="dk1"/>
              </a:buClr>
              <a:buSzPts val="1600"/>
              <a:buFont typeface="Arial"/>
              <a:buChar char="•"/>
            </a:pPr>
            <a:r>
              <a:rPr lang="en-US" sz="1600" dirty="0">
                <a:solidFill>
                  <a:schemeClr val="dk1"/>
                </a:solidFill>
                <a:latin typeface="Calibri"/>
                <a:ea typeface="Calibri"/>
                <a:cs typeface="Calibri"/>
                <a:sym typeface="Calibri"/>
              </a:rPr>
              <a:t>C</a:t>
            </a:r>
            <a:r>
              <a:rPr lang="en-US" sz="1600" baseline="-25000" dirty="0">
                <a:solidFill>
                  <a:schemeClr val="dk1"/>
                </a:solidFill>
                <a:latin typeface="Calibri"/>
                <a:ea typeface="Calibri"/>
                <a:cs typeface="Calibri"/>
                <a:sym typeface="Calibri"/>
              </a:rPr>
              <a:t>m</a:t>
            </a:r>
            <a:r>
              <a:rPr lang="en-US" sz="1600" dirty="0">
                <a:solidFill>
                  <a:schemeClr val="dk1"/>
                </a:solidFill>
                <a:latin typeface="Calibri"/>
                <a:ea typeface="Calibri"/>
                <a:cs typeface="Calibri"/>
                <a:sym typeface="Calibri"/>
              </a:rPr>
              <a:t> depends on the collecting area, the </a:t>
            </a:r>
            <a:r>
              <a:rPr lang="en-US" sz="1600" dirty="0">
                <a:solidFill>
                  <a:srgbClr val="FF0000"/>
                </a:solidFill>
                <a:latin typeface="Calibri"/>
                <a:ea typeface="Calibri"/>
                <a:cs typeface="Calibri"/>
                <a:sym typeface="Calibri"/>
              </a:rPr>
              <a:t>system throughput</a:t>
            </a:r>
            <a:r>
              <a:rPr lang="en-US" sz="1600" dirty="0">
                <a:solidFill>
                  <a:schemeClr val="dk1"/>
                </a:solidFill>
                <a:latin typeface="Calibri"/>
                <a:ea typeface="Calibri"/>
                <a:cs typeface="Calibri"/>
                <a:sym typeface="Calibri"/>
              </a:rPr>
              <a:t>, and the system noise </a:t>
            </a:r>
            <a:endParaRPr sz="1600" dirty="0">
              <a:solidFill>
                <a:schemeClr val="dk1"/>
              </a:solidFill>
              <a:latin typeface="Calibri"/>
              <a:ea typeface="Calibri"/>
              <a:cs typeface="Calibri"/>
              <a:sym typeface="Calibri"/>
            </a:endParaRPr>
          </a:p>
          <a:p>
            <a:pPr marL="0" marR="0" lvl="0" indent="0" algn="l" rtl="0">
              <a:spcBef>
                <a:spcPts val="0"/>
              </a:spcBef>
              <a:spcAft>
                <a:spcPts val="0"/>
              </a:spcAft>
              <a:buNone/>
            </a:pPr>
            <a:endParaRPr sz="16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600" dirty="0">
                <a:solidFill>
                  <a:schemeClr val="dk1"/>
                </a:solidFill>
                <a:latin typeface="Calibri"/>
                <a:ea typeface="Calibri"/>
                <a:cs typeface="Calibri"/>
                <a:sym typeface="Calibri"/>
              </a:rPr>
              <a:t>Observing conditions</a:t>
            </a:r>
            <a:endParaRPr dirty="0"/>
          </a:p>
          <a:p>
            <a:pPr marL="285750" marR="0" lvl="0" indent="-285750" algn="l" rtl="0">
              <a:spcBef>
                <a:spcPts val="0"/>
              </a:spcBef>
              <a:spcAft>
                <a:spcPts val="0"/>
              </a:spcAft>
              <a:buClr>
                <a:schemeClr val="dk1"/>
              </a:buClr>
              <a:buSzPts val="1600"/>
              <a:buFont typeface="Arial"/>
              <a:buChar char="•"/>
            </a:pPr>
            <a:r>
              <a:rPr lang="en-US" sz="1600" dirty="0" err="1">
                <a:solidFill>
                  <a:schemeClr val="dk1"/>
                </a:solidFill>
                <a:latin typeface="Calibri"/>
                <a:ea typeface="Calibri"/>
                <a:cs typeface="Calibri"/>
                <a:sym typeface="Calibri"/>
              </a:rPr>
              <a:t>m</a:t>
            </a:r>
            <a:r>
              <a:rPr lang="en-US" sz="1600" baseline="-25000" dirty="0" err="1">
                <a:solidFill>
                  <a:schemeClr val="dk1"/>
                </a:solidFill>
                <a:latin typeface="Calibri"/>
                <a:ea typeface="Calibri"/>
                <a:cs typeface="Calibri"/>
                <a:sym typeface="Calibri"/>
              </a:rPr>
              <a:t>sky</a:t>
            </a:r>
            <a:r>
              <a:rPr lang="en-US" sz="1600" dirty="0">
                <a:solidFill>
                  <a:schemeClr val="dk1"/>
                </a:solidFill>
                <a:latin typeface="Calibri"/>
                <a:ea typeface="Calibri"/>
                <a:cs typeface="Calibri"/>
                <a:sym typeface="Calibri"/>
              </a:rPr>
              <a:t> is sky brightness, </a:t>
            </a:r>
            <a:endParaRPr dirty="0"/>
          </a:p>
          <a:p>
            <a:pPr marL="285750" marR="0" lvl="0" indent="-285750" algn="l" rtl="0">
              <a:spcBef>
                <a:spcPts val="0"/>
              </a:spcBef>
              <a:spcAft>
                <a:spcPts val="0"/>
              </a:spcAft>
              <a:buClr>
                <a:schemeClr val="dk1"/>
              </a:buClr>
              <a:buSzPts val="1600"/>
              <a:buFont typeface="Arial"/>
              <a:buChar char="•"/>
            </a:pPr>
            <a:r>
              <a:rPr lang="en-US" sz="1600" dirty="0" err="1">
                <a:solidFill>
                  <a:schemeClr val="dk1"/>
                </a:solidFill>
                <a:latin typeface="Calibri"/>
                <a:ea typeface="Calibri"/>
                <a:cs typeface="Calibri"/>
                <a:sym typeface="Calibri"/>
              </a:rPr>
              <a:t>θ</a:t>
            </a:r>
            <a:r>
              <a:rPr lang="en-US" sz="1600" dirty="0">
                <a:solidFill>
                  <a:schemeClr val="dk1"/>
                </a:solidFill>
                <a:latin typeface="Calibri"/>
                <a:ea typeface="Calibri"/>
                <a:cs typeface="Calibri"/>
                <a:sym typeface="Calibri"/>
              </a:rPr>
              <a:t> is </a:t>
            </a:r>
            <a:r>
              <a:rPr lang="en-US" sz="1600" dirty="0">
                <a:solidFill>
                  <a:srgbClr val="000000"/>
                </a:solidFill>
                <a:latin typeface="Calibri"/>
                <a:ea typeface="Calibri"/>
                <a:cs typeface="Calibri"/>
                <a:sym typeface="Calibri"/>
              </a:rPr>
              <a:t>delivered </a:t>
            </a:r>
            <a:r>
              <a:rPr lang="en-US" sz="1600" dirty="0">
                <a:solidFill>
                  <a:srgbClr val="FF0000"/>
                </a:solidFill>
                <a:latin typeface="Calibri"/>
                <a:ea typeface="Calibri"/>
                <a:cs typeface="Calibri"/>
                <a:sym typeface="Calibri"/>
              </a:rPr>
              <a:t>image size (Effective FWHM in arcsec)</a:t>
            </a:r>
            <a:endParaRPr dirty="0">
              <a:solidFill>
                <a:srgbClr val="FF0000"/>
              </a:solidFill>
            </a:endParaRPr>
          </a:p>
          <a:p>
            <a:pPr marL="285750" marR="0" lvl="0" indent="-285750" algn="l" rtl="0">
              <a:spcBef>
                <a:spcPts val="0"/>
              </a:spcBef>
              <a:spcAft>
                <a:spcPts val="0"/>
              </a:spcAft>
              <a:buClr>
                <a:schemeClr val="dk1"/>
              </a:buClr>
              <a:buSzPts val="1600"/>
              <a:buFont typeface="Arial"/>
              <a:buChar char="•"/>
            </a:pPr>
            <a:r>
              <a:rPr lang="en-US" sz="1600" dirty="0">
                <a:solidFill>
                  <a:schemeClr val="dk1"/>
                </a:solidFill>
                <a:latin typeface="Calibri"/>
                <a:ea typeface="Calibri"/>
                <a:cs typeface="Calibri"/>
                <a:sym typeface="Calibri"/>
              </a:rPr>
              <a:t>km is atmosphere extinction coefficient</a:t>
            </a:r>
            <a:endParaRPr dirty="0"/>
          </a:p>
          <a:p>
            <a:pPr marL="285750" marR="0" lvl="0" indent="-285750" algn="l" rtl="0">
              <a:spcBef>
                <a:spcPts val="0"/>
              </a:spcBef>
              <a:spcAft>
                <a:spcPts val="0"/>
              </a:spcAft>
              <a:buClr>
                <a:schemeClr val="dk1"/>
              </a:buClr>
              <a:buSzPts val="1600"/>
              <a:buFont typeface="Arial"/>
              <a:buChar char="•"/>
            </a:pPr>
            <a:r>
              <a:rPr lang="en-US" sz="1600" dirty="0">
                <a:solidFill>
                  <a:schemeClr val="dk1"/>
                </a:solidFill>
                <a:latin typeface="Calibri"/>
                <a:ea typeface="Calibri"/>
                <a:cs typeface="Calibri"/>
                <a:sym typeface="Calibri"/>
              </a:rPr>
              <a:t>X is airmass</a:t>
            </a:r>
            <a:endParaRPr sz="1600" dirty="0">
              <a:solidFill>
                <a:schemeClr val="dk1"/>
              </a:solidFill>
              <a:latin typeface="Calibri"/>
              <a:ea typeface="Calibri"/>
              <a:cs typeface="Calibri"/>
              <a:sym typeface="Calibri"/>
            </a:endParaRPr>
          </a:p>
        </p:txBody>
      </p:sp>
      <p:pic>
        <p:nvPicPr>
          <p:cNvPr id="672" name="Google Shape;672;p93"/>
          <p:cNvPicPr preferRelativeResize="0"/>
          <p:nvPr/>
        </p:nvPicPr>
        <p:blipFill rotWithShape="1">
          <a:blip r:embed="rId6">
            <a:alphaModFix/>
          </a:blip>
          <a:srcRect/>
          <a:stretch/>
        </p:blipFill>
        <p:spPr>
          <a:xfrm>
            <a:off x="3096720" y="1233155"/>
            <a:ext cx="335481" cy="368300"/>
          </a:xfrm>
          <a:prstGeom prst="rect">
            <a:avLst/>
          </a:prstGeom>
          <a:noFill/>
          <a:ln>
            <a:noFill/>
          </a:ln>
        </p:spPr>
      </p:pic>
      <p:pic>
        <p:nvPicPr>
          <p:cNvPr id="673" name="Google Shape;673;p93"/>
          <p:cNvPicPr preferRelativeResize="0"/>
          <p:nvPr/>
        </p:nvPicPr>
        <p:blipFill rotWithShape="1">
          <a:blip r:embed="rId7">
            <a:alphaModFix/>
          </a:blip>
          <a:srcRect/>
          <a:stretch/>
        </p:blipFill>
        <p:spPr>
          <a:xfrm>
            <a:off x="3505200" y="1234706"/>
            <a:ext cx="612554" cy="446437"/>
          </a:xfrm>
          <a:prstGeom prst="rect">
            <a:avLst/>
          </a:prstGeom>
          <a:noFill/>
          <a:ln>
            <a:noFill/>
          </a:ln>
        </p:spPr>
      </p:pic>
      <p:sp>
        <p:nvSpPr>
          <p:cNvPr id="674" name="Google Shape;674;p93"/>
          <p:cNvSpPr/>
          <p:nvPr/>
        </p:nvSpPr>
        <p:spPr>
          <a:xfrm>
            <a:off x="533400" y="590550"/>
            <a:ext cx="8001000" cy="58477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a:solidFill>
                  <a:schemeClr val="dk1"/>
                </a:solidFill>
                <a:latin typeface="Calibri"/>
                <a:ea typeface="Calibri"/>
                <a:cs typeface="Calibri"/>
                <a:sym typeface="Calibri"/>
              </a:rPr>
              <a:t>The Sensitivity factor f</a:t>
            </a:r>
            <a:r>
              <a:rPr lang="en-US" sz="1600" baseline="-25000">
                <a:solidFill>
                  <a:schemeClr val="dk1"/>
                </a:solidFill>
                <a:latin typeface="Calibri"/>
                <a:ea typeface="Calibri"/>
                <a:cs typeface="Calibri"/>
                <a:sym typeface="Calibri"/>
              </a:rPr>
              <a:t>S</a:t>
            </a:r>
            <a:r>
              <a:rPr lang="en-US" sz="1600">
                <a:solidFill>
                  <a:schemeClr val="dk1"/>
                </a:solidFill>
                <a:latin typeface="Calibri"/>
                <a:ea typeface="Calibri"/>
                <a:cs typeface="Calibri"/>
                <a:sym typeface="Calibri"/>
              </a:rPr>
              <a:t> : the time required to achieve SRD design image depth with a fiducial signal-to-noise ratio, normalized to 30 seconds.</a:t>
            </a:r>
            <a:endParaRPr sz="1600">
              <a:solidFill>
                <a:schemeClr val="dk1"/>
              </a:solidFill>
              <a:latin typeface="Calibri"/>
              <a:ea typeface="Calibri"/>
              <a:cs typeface="Calibri"/>
              <a:sym typeface="Calibri"/>
            </a:endParaRPr>
          </a:p>
        </p:txBody>
      </p:sp>
      <p:sp>
        <p:nvSpPr>
          <p:cNvPr id="675" name="Google Shape;675;p93"/>
          <p:cNvSpPr txBox="1"/>
          <p:nvPr/>
        </p:nvSpPr>
        <p:spPr>
          <a:xfrm>
            <a:off x="6248400" y="2038350"/>
            <a:ext cx="2667000" cy="83099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a:solidFill>
                  <a:schemeClr val="dk1"/>
                </a:solidFill>
                <a:latin typeface="Calibri"/>
                <a:ea typeface="Calibri"/>
                <a:cs typeface="Calibri"/>
                <a:sym typeface="Calibri"/>
              </a:rPr>
              <a:t>(LSE-40 or </a:t>
            </a:r>
            <a:endParaRPr/>
          </a:p>
          <a:p>
            <a:pPr marL="0" marR="0" lvl="0" indent="0" algn="l" rtl="0">
              <a:spcBef>
                <a:spcPts val="0"/>
              </a:spcBef>
              <a:spcAft>
                <a:spcPts val="0"/>
              </a:spcAft>
              <a:buNone/>
            </a:pPr>
            <a:r>
              <a:rPr lang="en-US" sz="1600">
                <a:solidFill>
                  <a:schemeClr val="dk1"/>
                </a:solidFill>
                <a:latin typeface="Calibri"/>
                <a:ea typeface="Calibri"/>
                <a:cs typeface="Calibri"/>
                <a:sym typeface="Calibri"/>
              </a:rPr>
              <a:t>LSST overview paper: arXiv:0805:2366v4)</a:t>
            </a:r>
            <a:endParaRPr sz="1600">
              <a:solidFill>
                <a:schemeClr val="dk1"/>
              </a:solidFill>
              <a:latin typeface="Calibri"/>
              <a:ea typeface="Calibri"/>
              <a:cs typeface="Calibri"/>
              <a:sym typeface="Calibri"/>
            </a:endParaRPr>
          </a:p>
        </p:txBody>
      </p:sp>
      <p:sp>
        <p:nvSpPr>
          <p:cNvPr id="676" name="Google Shape;676;p93"/>
          <p:cNvSpPr txBox="1"/>
          <p:nvPr/>
        </p:nvSpPr>
        <p:spPr>
          <a:xfrm>
            <a:off x="6396363" y="3780532"/>
            <a:ext cx="2747637" cy="1077218"/>
          </a:xfrm>
          <a:prstGeom prst="rect">
            <a:avLst/>
          </a:prstGeom>
          <a:solidFill>
            <a:srgbClr val="B6DDE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b="1" i="1">
                <a:solidFill>
                  <a:schemeClr val="dk1"/>
                </a:solidFill>
                <a:latin typeface="Calibri"/>
                <a:ea typeface="Calibri"/>
                <a:cs typeface="Calibri"/>
                <a:sym typeface="Calibri"/>
              </a:rPr>
              <a:t>f</a:t>
            </a:r>
            <a:r>
              <a:rPr lang="en-US" sz="1600" b="1" i="1" baseline="-25000">
                <a:solidFill>
                  <a:schemeClr val="dk1"/>
                </a:solidFill>
                <a:latin typeface="Calibri"/>
                <a:ea typeface="Calibri"/>
                <a:cs typeface="Calibri"/>
                <a:sym typeface="Calibri"/>
              </a:rPr>
              <a:t>S</a:t>
            </a:r>
            <a:r>
              <a:rPr lang="en-US" sz="1600" b="1" i="1">
                <a:solidFill>
                  <a:schemeClr val="dk1"/>
                </a:solidFill>
                <a:latin typeface="Calibri"/>
                <a:ea typeface="Calibri"/>
                <a:cs typeface="Calibri"/>
                <a:sym typeface="Calibri"/>
              </a:rPr>
              <a:t> includes seeing and sky background etc. which makes it the “effective” total throughput of the system.</a:t>
            </a:r>
            <a:endParaRPr sz="1600" b="1">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80"/>
        <p:cNvGrpSpPr/>
        <p:nvPr/>
      </p:nvGrpSpPr>
      <p:grpSpPr>
        <a:xfrm>
          <a:off x="0" y="0"/>
          <a:ext cx="0" cy="0"/>
          <a:chOff x="0" y="0"/>
          <a:chExt cx="0" cy="0"/>
        </a:xfrm>
      </p:grpSpPr>
      <p:sp>
        <p:nvSpPr>
          <p:cNvPr id="681" name="Google Shape;681;p94"/>
          <p:cNvSpPr txBox="1"/>
          <p:nvPr/>
        </p:nvSpPr>
        <p:spPr>
          <a:xfrm>
            <a:off x="7336609" y="2797299"/>
            <a:ext cx="914400" cy="276999"/>
          </a:xfrm>
          <a:prstGeom prst="rect">
            <a:avLst/>
          </a:prstGeom>
          <a:solidFill>
            <a:srgbClr val="FFFF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682" name="Google Shape;682;p94"/>
          <p:cNvSpPr txBox="1">
            <a:spLocks noGrp="1"/>
          </p:cNvSpPr>
          <p:nvPr>
            <p:ph type="body" idx="1"/>
          </p:nvPr>
        </p:nvSpPr>
        <p:spPr>
          <a:xfrm>
            <a:off x="457200" y="666750"/>
            <a:ext cx="8229601" cy="1495264"/>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1F497D"/>
              </a:buClr>
              <a:buSzPts val="1600"/>
              <a:buFont typeface="Merriweather Sans"/>
              <a:buChar char="-"/>
            </a:pPr>
            <a:r>
              <a:rPr lang="en-US" sz="1600" b="0" i="0" u="none" strike="noStrike" cap="none" dirty="0">
                <a:solidFill>
                  <a:srgbClr val="1F497D"/>
                </a:solidFill>
                <a:latin typeface="Calibri"/>
                <a:ea typeface="Calibri"/>
                <a:cs typeface="Calibri"/>
                <a:sym typeface="Calibri"/>
              </a:rPr>
              <a:t>Image size in effective FWHM: </a:t>
            </a:r>
            <a:r>
              <a:rPr lang="en-US" sz="1400" b="0" i="0" u="none" strike="noStrike" cap="none" dirty="0" err="1">
                <a:solidFill>
                  <a:srgbClr val="1F497D"/>
                </a:solidFill>
                <a:latin typeface="Calibri"/>
                <a:ea typeface="Calibri"/>
                <a:cs typeface="Calibri"/>
                <a:sym typeface="Calibri"/>
              </a:rPr>
              <a:t>Angeli</a:t>
            </a:r>
            <a:r>
              <a:rPr lang="en-US" sz="1400" b="0" i="0" u="none" strike="noStrike" cap="none" dirty="0">
                <a:solidFill>
                  <a:srgbClr val="1F497D"/>
                </a:solidFill>
                <a:latin typeface="Calibri"/>
                <a:ea typeface="Calibri"/>
                <a:cs typeface="Calibri"/>
                <a:sym typeface="Calibri"/>
              </a:rPr>
              <a:t> G. et. </a:t>
            </a:r>
            <a:r>
              <a:rPr lang="en-US" sz="1400" dirty="0"/>
              <a:t>al, Proc of SPIE 9911, 991118 (2016)</a:t>
            </a:r>
            <a:endParaRPr lang="en-US" sz="1400" b="0" i="0" u="none" strike="noStrike" cap="none" dirty="0">
              <a:solidFill>
                <a:srgbClr val="1F497D"/>
              </a:solidFill>
              <a:latin typeface="Calibri"/>
              <a:ea typeface="Calibri"/>
              <a:cs typeface="Calibri"/>
              <a:sym typeface="Calibri"/>
            </a:endParaRPr>
          </a:p>
          <a:p>
            <a:pPr marL="342900" marR="0" lvl="0" indent="-342900" algn="l" rtl="0">
              <a:spcBef>
                <a:spcPts val="0"/>
              </a:spcBef>
              <a:spcAft>
                <a:spcPts val="0"/>
              </a:spcAft>
              <a:buClr>
                <a:srgbClr val="1F497D"/>
              </a:buClr>
              <a:buSzPts val="1600"/>
              <a:buFont typeface="Merriweather Sans"/>
              <a:buChar char="-"/>
            </a:pPr>
            <a:endParaRPr lang="en-US" sz="1600" b="0" i="0" u="none" strike="noStrike" cap="none" dirty="0">
              <a:solidFill>
                <a:srgbClr val="1F497D"/>
              </a:solidFill>
              <a:latin typeface="Calibri"/>
              <a:ea typeface="Calibri"/>
              <a:cs typeface="Calibri"/>
              <a:sym typeface="Calibri"/>
            </a:endParaRPr>
          </a:p>
          <a:p>
            <a:pPr marL="342900" marR="0" lvl="0" indent="-342900" algn="l" rtl="0">
              <a:spcBef>
                <a:spcPts val="0"/>
              </a:spcBef>
              <a:spcAft>
                <a:spcPts val="0"/>
              </a:spcAft>
              <a:buClr>
                <a:srgbClr val="1F497D"/>
              </a:buClr>
              <a:buSzPts val="1600"/>
              <a:buFont typeface="Merriweather Sans"/>
              <a:buChar char="-"/>
            </a:pPr>
            <a:endParaRPr lang="en-US" sz="1600" dirty="0"/>
          </a:p>
          <a:p>
            <a:pPr marL="342900" marR="0" lvl="0" indent="-342900" algn="l" rtl="0">
              <a:spcBef>
                <a:spcPts val="0"/>
              </a:spcBef>
              <a:spcAft>
                <a:spcPts val="0"/>
              </a:spcAft>
              <a:buClr>
                <a:srgbClr val="1F497D"/>
              </a:buClr>
              <a:buSzPts val="1600"/>
              <a:buFont typeface="Merriweather Sans"/>
              <a:buChar char="-"/>
            </a:pPr>
            <a:r>
              <a:rPr lang="en-US" sz="1600" dirty="0"/>
              <a:t>T</a:t>
            </a:r>
            <a:r>
              <a:rPr lang="en-US" sz="1600" b="0" i="0" u="none" strike="noStrike" cap="none" dirty="0">
                <a:solidFill>
                  <a:srgbClr val="1F497D"/>
                </a:solidFill>
                <a:latin typeface="Calibri"/>
                <a:ea typeface="Calibri"/>
                <a:cs typeface="Calibri"/>
                <a:sym typeface="Calibri"/>
              </a:rPr>
              <a:t>hroughput will be covered later in this talk</a:t>
            </a:r>
            <a:endParaRPr dirty="0"/>
          </a:p>
          <a:p>
            <a:pPr marL="342900" marR="0" lvl="0" indent="-342900" algn="l" rtl="0">
              <a:spcBef>
                <a:spcPts val="320"/>
              </a:spcBef>
              <a:spcAft>
                <a:spcPts val="0"/>
              </a:spcAft>
              <a:buClr>
                <a:srgbClr val="1F497D"/>
              </a:buClr>
              <a:buSzPts val="1600"/>
              <a:buFont typeface="Merriweather Sans"/>
              <a:buChar char="-"/>
            </a:pPr>
            <a:r>
              <a:rPr lang="en-US" sz="1600" b="0" i="0" u="none" strike="noStrike" cap="none" dirty="0">
                <a:solidFill>
                  <a:srgbClr val="1F497D"/>
                </a:solidFill>
                <a:latin typeface="Calibri"/>
                <a:ea typeface="Calibri"/>
                <a:cs typeface="Calibri"/>
                <a:sym typeface="Calibri"/>
              </a:rPr>
              <a:t>Read noise of 9e− per exposure per pixel: consistent with Camera measurements so far</a:t>
            </a:r>
            <a:endParaRPr dirty="0"/>
          </a:p>
          <a:p>
            <a:pPr marL="342900" marR="0" lvl="0" indent="-342900" algn="l" rtl="0">
              <a:spcBef>
                <a:spcPts val="320"/>
              </a:spcBef>
              <a:spcAft>
                <a:spcPts val="0"/>
              </a:spcAft>
              <a:buClr>
                <a:srgbClr val="1F497D"/>
              </a:buClr>
              <a:buSzPts val="1600"/>
              <a:buFont typeface="Merriweather Sans"/>
              <a:buChar char="-"/>
            </a:pPr>
            <a:r>
              <a:rPr lang="en-US" sz="1600" b="0" i="0" u="none" strike="noStrike" cap="none" dirty="0">
                <a:solidFill>
                  <a:srgbClr val="1F497D"/>
                </a:solidFill>
                <a:latin typeface="Calibri"/>
                <a:ea typeface="Calibri"/>
                <a:cs typeface="Calibri"/>
                <a:sym typeface="Calibri"/>
              </a:rPr>
              <a:t>LSST fiducial sky brightness model:  </a:t>
            </a:r>
            <a:r>
              <a:rPr lang="en-US" sz="1400" b="0" i="0" u="none" strike="noStrike" cap="none" dirty="0" err="1">
                <a:solidFill>
                  <a:srgbClr val="1F497D"/>
                </a:solidFill>
                <a:latin typeface="Calibri"/>
                <a:ea typeface="Calibri"/>
                <a:cs typeface="Calibri"/>
                <a:sym typeface="Calibri"/>
              </a:rPr>
              <a:t>Yoachim</a:t>
            </a:r>
            <a:r>
              <a:rPr lang="en-US" sz="1400" b="0" i="0" u="none" strike="noStrike" cap="none" dirty="0">
                <a:solidFill>
                  <a:srgbClr val="1F497D"/>
                </a:solidFill>
                <a:latin typeface="Calibri"/>
                <a:ea typeface="Calibri"/>
                <a:cs typeface="Calibri"/>
                <a:sym typeface="Calibri"/>
              </a:rPr>
              <a:t> P. et. al., Proc of SPIE 9910, 99101A (2016).</a:t>
            </a:r>
            <a:endParaRPr sz="1400" b="0" i="0" u="none" strike="noStrike" cap="none" dirty="0">
              <a:solidFill>
                <a:srgbClr val="1F497D"/>
              </a:solidFill>
              <a:latin typeface="Calibri"/>
              <a:ea typeface="Calibri"/>
              <a:cs typeface="Calibri"/>
              <a:sym typeface="Calibri"/>
            </a:endParaRPr>
          </a:p>
          <a:p>
            <a:pPr marL="342900" marR="0" lvl="0" indent="-241300" algn="l" rtl="0">
              <a:spcBef>
                <a:spcPts val="320"/>
              </a:spcBef>
              <a:spcAft>
                <a:spcPts val="0"/>
              </a:spcAft>
              <a:buClr>
                <a:srgbClr val="1F497D"/>
              </a:buClr>
              <a:buSzPts val="1600"/>
              <a:buFont typeface="Merriweather Sans"/>
              <a:buNone/>
            </a:pPr>
            <a:endParaRPr sz="1600" b="0" i="0" u="none" strike="noStrike" cap="none" dirty="0">
              <a:solidFill>
                <a:srgbClr val="1F497D"/>
              </a:solidFill>
              <a:latin typeface="Calibri"/>
              <a:ea typeface="Calibri"/>
              <a:cs typeface="Calibri"/>
              <a:sym typeface="Calibri"/>
            </a:endParaRPr>
          </a:p>
          <a:p>
            <a:pPr marL="342900" marR="0" lvl="0" indent="-241300" algn="l" rtl="0">
              <a:spcBef>
                <a:spcPts val="320"/>
              </a:spcBef>
              <a:spcAft>
                <a:spcPts val="0"/>
              </a:spcAft>
              <a:buClr>
                <a:srgbClr val="1F497D"/>
              </a:buClr>
              <a:buSzPts val="1600"/>
              <a:buFont typeface="Merriweather Sans"/>
              <a:buNone/>
            </a:pPr>
            <a:endParaRPr sz="1600" b="0" i="0" u="none" strike="noStrike" cap="none" dirty="0">
              <a:solidFill>
                <a:srgbClr val="1F497D"/>
              </a:solidFill>
              <a:latin typeface="Calibri"/>
              <a:ea typeface="Calibri"/>
              <a:cs typeface="Calibri"/>
              <a:sym typeface="Calibri"/>
            </a:endParaRPr>
          </a:p>
        </p:txBody>
      </p:sp>
      <p:sp>
        <p:nvSpPr>
          <p:cNvPr id="683" name="Google Shape;683;p94"/>
          <p:cNvSpPr txBox="1">
            <a:spLocks noGrp="1"/>
          </p:cNvSpPr>
          <p:nvPr>
            <p:ph type="title"/>
          </p:nvPr>
        </p:nvSpPr>
        <p:spPr>
          <a:xfrm>
            <a:off x="1752600" y="133350"/>
            <a:ext cx="5638800" cy="41791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i="0" u="none" strike="noStrike" cap="none">
                <a:solidFill>
                  <a:srgbClr val="1F497D"/>
                </a:solidFill>
                <a:latin typeface="Calibri"/>
                <a:ea typeface="Calibri"/>
                <a:cs typeface="Calibri"/>
                <a:sym typeface="Calibri"/>
              </a:rPr>
              <a:t>The Sensitivity Factor f</a:t>
            </a:r>
            <a:r>
              <a:rPr lang="en-US" sz="2400" b="1" i="0" u="none" strike="noStrike" cap="none" baseline="-25000">
                <a:solidFill>
                  <a:srgbClr val="1F497D"/>
                </a:solidFill>
                <a:latin typeface="Calibri"/>
                <a:ea typeface="Calibri"/>
                <a:cs typeface="Calibri"/>
                <a:sym typeface="Calibri"/>
              </a:rPr>
              <a:t>S</a:t>
            </a:r>
            <a:r>
              <a:rPr lang="en-US" sz="2400" b="1" i="0" u="none" strike="noStrike" cap="none">
                <a:solidFill>
                  <a:srgbClr val="1F497D"/>
                </a:solidFill>
                <a:latin typeface="Calibri"/>
                <a:ea typeface="Calibri"/>
                <a:cs typeface="Calibri"/>
                <a:sym typeface="Calibri"/>
              </a:rPr>
              <a:t>: Current Status</a:t>
            </a:r>
            <a:endParaRPr sz="2400" b="1" i="0" u="none" strike="noStrike" cap="none">
              <a:solidFill>
                <a:srgbClr val="1F497D"/>
              </a:solidFill>
              <a:latin typeface="Calibri"/>
              <a:ea typeface="Calibri"/>
              <a:cs typeface="Calibri"/>
              <a:sym typeface="Calibri"/>
            </a:endParaRPr>
          </a:p>
        </p:txBody>
      </p:sp>
      <p:sp>
        <p:nvSpPr>
          <p:cNvPr id="686" name="Google Shape;686;p94"/>
          <p:cNvSpPr txBox="1"/>
          <p:nvPr/>
        </p:nvSpPr>
        <p:spPr>
          <a:xfrm>
            <a:off x="7387025" y="2754475"/>
            <a:ext cx="850037"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dirty="0" err="1">
                <a:solidFill>
                  <a:schemeClr val="dk1"/>
                </a:solidFill>
                <a:latin typeface="Calibri"/>
                <a:ea typeface="Calibri"/>
                <a:cs typeface="Calibri"/>
                <a:sym typeface="Calibri"/>
              </a:rPr>
              <a:t>f</a:t>
            </a:r>
            <a:r>
              <a:rPr lang="en-US" sz="1800" baseline="-25000" dirty="0" err="1">
                <a:solidFill>
                  <a:schemeClr val="dk1"/>
                </a:solidFill>
                <a:latin typeface="Calibri"/>
                <a:ea typeface="Calibri"/>
                <a:cs typeface="Calibri"/>
                <a:sym typeface="Calibri"/>
              </a:rPr>
              <a:t>S</a:t>
            </a:r>
            <a:r>
              <a:rPr lang="en-US" sz="1800" dirty="0">
                <a:solidFill>
                  <a:schemeClr val="dk1"/>
                </a:solidFill>
                <a:latin typeface="Calibri"/>
                <a:ea typeface="Calibri"/>
                <a:cs typeface="Calibri"/>
                <a:sym typeface="Calibri"/>
              </a:rPr>
              <a:t>=1.03</a:t>
            </a:r>
            <a:endParaRPr sz="1800" dirty="0">
              <a:solidFill>
                <a:schemeClr val="dk1"/>
              </a:solidFill>
              <a:latin typeface="Calibri"/>
              <a:ea typeface="Calibri"/>
              <a:cs typeface="Calibri"/>
              <a:sym typeface="Calibri"/>
            </a:endParaRPr>
          </a:p>
        </p:txBody>
      </p:sp>
      <p:sp>
        <p:nvSpPr>
          <p:cNvPr id="687" name="Google Shape;687;p94"/>
          <p:cNvSpPr/>
          <p:nvPr/>
        </p:nvSpPr>
        <p:spPr>
          <a:xfrm>
            <a:off x="6733722" y="2845698"/>
            <a:ext cx="533400" cy="228600"/>
          </a:xfrm>
          <a:prstGeom prst="rightArrow">
            <a:avLst>
              <a:gd name="adj1" fmla="val 50000"/>
              <a:gd name="adj2" fmla="val 50000"/>
            </a:avLst>
          </a:prstGeom>
          <a:solidFill>
            <a:srgbClr val="95373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 name="Google Shape;682;p94">
            <a:extLst>
              <a:ext uri="{FF2B5EF4-FFF2-40B4-BE49-F238E27FC236}">
                <a16:creationId xmlns:a16="http://schemas.microsoft.com/office/drawing/2014/main" id="{B44B4AB0-B9DB-834A-926D-0DD7FB988B0F}"/>
              </a:ext>
            </a:extLst>
          </p:cNvPr>
          <p:cNvSpPr txBox="1">
            <a:spLocks/>
          </p:cNvSpPr>
          <p:nvPr/>
        </p:nvSpPr>
        <p:spPr>
          <a:xfrm>
            <a:off x="457200" y="3937301"/>
            <a:ext cx="8055864" cy="62288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480"/>
              </a:spcBef>
              <a:spcAft>
                <a:spcPts val="0"/>
              </a:spcAft>
              <a:buClr>
                <a:srgbClr val="1F497D"/>
              </a:buClr>
              <a:buSzPts val="2400"/>
              <a:buFont typeface="Merriweather Sans"/>
              <a:buChar char="-"/>
              <a:defRPr sz="2400" b="0" i="0" u="none" strike="noStrike" cap="none">
                <a:solidFill>
                  <a:srgbClr val="1F497D"/>
                </a:solidFill>
                <a:latin typeface="Calibri"/>
                <a:ea typeface="Calibri"/>
                <a:cs typeface="Calibri"/>
                <a:sym typeface="Calibri"/>
              </a:defRPr>
            </a:lvl1pPr>
            <a:lvl2pPr marL="914400" marR="0" lvl="1" indent="-368300" algn="l" rtl="0">
              <a:lnSpc>
                <a:spcPct val="100000"/>
              </a:lnSpc>
              <a:spcBef>
                <a:spcPts val="440"/>
              </a:spcBef>
              <a:spcAft>
                <a:spcPts val="0"/>
              </a:spcAft>
              <a:buClr>
                <a:srgbClr val="1F497D"/>
              </a:buClr>
              <a:buSzPts val="2200"/>
              <a:buFont typeface="Arial"/>
              <a:buChar char="•"/>
              <a:defRPr sz="2200" b="0" i="0" u="none" strike="noStrike" cap="none">
                <a:solidFill>
                  <a:srgbClr val="1F497D"/>
                </a:solidFill>
                <a:latin typeface="Calibri"/>
                <a:ea typeface="Calibri"/>
                <a:cs typeface="Calibri"/>
                <a:sym typeface="Calibri"/>
              </a:defRPr>
            </a:lvl2pPr>
            <a:lvl3pPr marL="1371600" marR="0" lvl="2" indent="-355600" algn="l" rtl="0">
              <a:lnSpc>
                <a:spcPct val="100000"/>
              </a:lnSpc>
              <a:spcBef>
                <a:spcPts val="400"/>
              </a:spcBef>
              <a:spcAft>
                <a:spcPts val="0"/>
              </a:spcAft>
              <a:buClr>
                <a:srgbClr val="1F497D"/>
              </a:buClr>
              <a:buSzPts val="2000"/>
              <a:buFont typeface="Merriweather Sans"/>
              <a:buChar char="-"/>
              <a:defRPr sz="2000" b="0" i="0" u="none" strike="noStrike" cap="none">
                <a:solidFill>
                  <a:srgbClr val="1F497D"/>
                </a:solidFill>
                <a:latin typeface="Calibri"/>
                <a:ea typeface="Calibri"/>
                <a:cs typeface="Calibri"/>
                <a:sym typeface="Calibri"/>
              </a:defRPr>
            </a:lvl3pPr>
            <a:lvl4pPr marL="1828800" marR="0" lvl="3" indent="-342900" algn="l" rtl="0">
              <a:lnSpc>
                <a:spcPct val="100000"/>
              </a:lnSpc>
              <a:spcBef>
                <a:spcPts val="360"/>
              </a:spcBef>
              <a:spcAft>
                <a:spcPts val="0"/>
              </a:spcAft>
              <a:buClr>
                <a:srgbClr val="1F497D"/>
              </a:buClr>
              <a:buSzPts val="1800"/>
              <a:buFont typeface="Arial"/>
              <a:buChar char="•"/>
              <a:defRPr sz="1800" b="0" i="0" u="none" strike="noStrike" cap="none">
                <a:solidFill>
                  <a:srgbClr val="1F497D"/>
                </a:solidFill>
                <a:latin typeface="Calibri"/>
                <a:ea typeface="Calibri"/>
                <a:cs typeface="Calibri"/>
                <a:sym typeface="Calibri"/>
              </a:defRPr>
            </a:lvl4pPr>
            <a:lvl5pPr marL="2286000" marR="0" lvl="4" indent="-342900" algn="l" rtl="0">
              <a:lnSpc>
                <a:spcPct val="100000"/>
              </a:lnSpc>
              <a:spcBef>
                <a:spcPts val="360"/>
              </a:spcBef>
              <a:spcAft>
                <a:spcPts val="0"/>
              </a:spcAft>
              <a:buClr>
                <a:srgbClr val="1F497D"/>
              </a:buClr>
              <a:buSzPts val="1800"/>
              <a:buFont typeface="Merriweather Sans"/>
              <a:buChar char="-"/>
              <a:defRPr sz="1800" b="0" i="0" u="none" strike="noStrike" cap="none">
                <a:solidFill>
                  <a:srgbClr val="1F497D"/>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pPr marL="285750" indent="-285750">
              <a:spcBef>
                <a:spcPts val="320"/>
              </a:spcBef>
              <a:buSzPts val="1600"/>
            </a:pPr>
            <a:r>
              <a:rPr lang="en-US" sz="1600" dirty="0"/>
              <a:t>The values above are area-weighted averages over the entire focal plane where as-built camera geometry has been taken into account.</a:t>
            </a:r>
          </a:p>
          <a:p>
            <a:pPr marL="285750" indent="-285750">
              <a:spcBef>
                <a:spcPts val="320"/>
              </a:spcBef>
              <a:buSzPts val="1600"/>
            </a:pPr>
            <a:r>
              <a:rPr lang="en-US" sz="1600" dirty="0"/>
              <a:t>Work is under way to track gain/noise/QE/m5 etc. on a per-amplifier basis.</a:t>
            </a:r>
          </a:p>
          <a:p>
            <a:pPr marL="342900" indent="-241300">
              <a:spcBef>
                <a:spcPts val="320"/>
              </a:spcBef>
              <a:buSzPts val="1600"/>
              <a:buFont typeface="Merriweather Sans"/>
              <a:buNone/>
            </a:pPr>
            <a:endParaRPr lang="en-US" sz="1600" dirty="0"/>
          </a:p>
          <a:p>
            <a:pPr marL="342900" indent="-241300">
              <a:spcBef>
                <a:spcPts val="320"/>
              </a:spcBef>
              <a:buSzPts val="1600"/>
              <a:buFont typeface="Merriweather Sans"/>
              <a:buNone/>
            </a:pPr>
            <a:endParaRPr lang="en-US" sz="1600" dirty="0"/>
          </a:p>
        </p:txBody>
      </p:sp>
      <p:graphicFrame>
        <p:nvGraphicFramePr>
          <p:cNvPr id="2" name="Table 1">
            <a:extLst>
              <a:ext uri="{FF2B5EF4-FFF2-40B4-BE49-F238E27FC236}">
                <a16:creationId xmlns:a16="http://schemas.microsoft.com/office/drawing/2014/main" id="{61600227-F0A2-C14C-8E55-90ADAA7B8002}"/>
              </a:ext>
            </a:extLst>
          </p:cNvPr>
          <p:cNvGraphicFramePr>
            <a:graphicFrameLocks noGrp="1"/>
          </p:cNvGraphicFramePr>
          <p:nvPr>
            <p:extLst>
              <p:ext uri="{D42A27DB-BD31-4B8C-83A1-F6EECF244321}">
                <p14:modId xmlns:p14="http://schemas.microsoft.com/office/powerpoint/2010/main" val="3299881247"/>
              </p:ext>
            </p:extLst>
          </p:nvPr>
        </p:nvGraphicFramePr>
        <p:xfrm>
          <a:off x="734755" y="2448884"/>
          <a:ext cx="5929480" cy="1483360"/>
        </p:xfrm>
        <a:graphic>
          <a:graphicData uri="http://schemas.openxmlformats.org/drawingml/2006/table">
            <a:tbl>
              <a:tblPr firstRow="1" bandRow="1">
                <a:tableStyleId>{0660B408-B3CF-4A94-85FC-2B1E0A45F4A2}</a:tableStyleId>
              </a:tblPr>
              <a:tblGrid>
                <a:gridCol w="1441768">
                  <a:extLst>
                    <a:ext uri="{9D8B030D-6E8A-4147-A177-3AD203B41FA5}">
                      <a16:colId xmlns:a16="http://schemas.microsoft.com/office/drawing/2014/main" val="3924873500"/>
                    </a:ext>
                  </a:extLst>
                </a:gridCol>
                <a:gridCol w="747952">
                  <a:extLst>
                    <a:ext uri="{9D8B030D-6E8A-4147-A177-3AD203B41FA5}">
                      <a16:colId xmlns:a16="http://schemas.microsoft.com/office/drawing/2014/main" val="2616634435"/>
                    </a:ext>
                  </a:extLst>
                </a:gridCol>
                <a:gridCol w="747952">
                  <a:extLst>
                    <a:ext uri="{9D8B030D-6E8A-4147-A177-3AD203B41FA5}">
                      <a16:colId xmlns:a16="http://schemas.microsoft.com/office/drawing/2014/main" val="200955170"/>
                    </a:ext>
                  </a:extLst>
                </a:gridCol>
                <a:gridCol w="747952">
                  <a:extLst>
                    <a:ext uri="{9D8B030D-6E8A-4147-A177-3AD203B41FA5}">
                      <a16:colId xmlns:a16="http://schemas.microsoft.com/office/drawing/2014/main" val="3300415012"/>
                    </a:ext>
                  </a:extLst>
                </a:gridCol>
                <a:gridCol w="747952">
                  <a:extLst>
                    <a:ext uri="{9D8B030D-6E8A-4147-A177-3AD203B41FA5}">
                      <a16:colId xmlns:a16="http://schemas.microsoft.com/office/drawing/2014/main" val="1159896075"/>
                    </a:ext>
                  </a:extLst>
                </a:gridCol>
                <a:gridCol w="747952">
                  <a:extLst>
                    <a:ext uri="{9D8B030D-6E8A-4147-A177-3AD203B41FA5}">
                      <a16:colId xmlns:a16="http://schemas.microsoft.com/office/drawing/2014/main" val="3042191408"/>
                    </a:ext>
                  </a:extLst>
                </a:gridCol>
                <a:gridCol w="747952">
                  <a:extLst>
                    <a:ext uri="{9D8B030D-6E8A-4147-A177-3AD203B41FA5}">
                      <a16:colId xmlns:a16="http://schemas.microsoft.com/office/drawing/2014/main" val="3689987441"/>
                    </a:ext>
                  </a:extLst>
                </a:gridCol>
              </a:tblGrid>
              <a:tr h="370840">
                <a:tc>
                  <a:txBody>
                    <a:bodyPr/>
                    <a:lstStyle/>
                    <a:p>
                      <a:r>
                        <a:rPr lang="en-US" sz="1200" dirty="0"/>
                        <a:t>m5</a:t>
                      </a:r>
                    </a:p>
                  </a:txBody>
                  <a:tcPr>
                    <a:solidFill>
                      <a:schemeClr val="bg2">
                        <a:lumMod val="60000"/>
                        <a:lumOff val="40000"/>
                      </a:schemeClr>
                    </a:solidFill>
                  </a:tcPr>
                </a:tc>
                <a:tc>
                  <a:txBody>
                    <a:bodyPr/>
                    <a:lstStyle/>
                    <a:p>
                      <a:r>
                        <a:rPr lang="en-US" sz="1200" dirty="0"/>
                        <a:t>u</a:t>
                      </a:r>
                    </a:p>
                  </a:txBody>
                  <a:tcPr/>
                </a:tc>
                <a:tc>
                  <a:txBody>
                    <a:bodyPr/>
                    <a:lstStyle/>
                    <a:p>
                      <a:r>
                        <a:rPr lang="en-US" sz="1200" dirty="0"/>
                        <a:t>g</a:t>
                      </a:r>
                    </a:p>
                  </a:txBody>
                  <a:tcPr/>
                </a:tc>
                <a:tc>
                  <a:txBody>
                    <a:bodyPr/>
                    <a:lstStyle/>
                    <a:p>
                      <a:r>
                        <a:rPr lang="en-US" sz="1200" dirty="0"/>
                        <a:t>r</a:t>
                      </a:r>
                    </a:p>
                  </a:txBody>
                  <a:tcPr/>
                </a:tc>
                <a:tc>
                  <a:txBody>
                    <a:bodyPr/>
                    <a:lstStyle/>
                    <a:p>
                      <a:r>
                        <a:rPr lang="en-US" sz="1200" dirty="0" err="1"/>
                        <a:t>i</a:t>
                      </a:r>
                      <a:endParaRPr lang="en-US" sz="1200" dirty="0"/>
                    </a:p>
                  </a:txBody>
                  <a:tcPr/>
                </a:tc>
                <a:tc>
                  <a:txBody>
                    <a:bodyPr/>
                    <a:lstStyle/>
                    <a:p>
                      <a:r>
                        <a:rPr lang="en-US" sz="1200" dirty="0"/>
                        <a:t>z</a:t>
                      </a:r>
                    </a:p>
                  </a:txBody>
                  <a:tcPr/>
                </a:tc>
                <a:tc>
                  <a:txBody>
                    <a:bodyPr/>
                    <a:lstStyle/>
                    <a:p>
                      <a:r>
                        <a:rPr lang="en-US" sz="1200" dirty="0"/>
                        <a:t>y</a:t>
                      </a:r>
                    </a:p>
                  </a:txBody>
                  <a:tcPr/>
                </a:tc>
                <a:extLst>
                  <a:ext uri="{0D108BD9-81ED-4DB2-BD59-A6C34878D82A}">
                    <a16:rowId xmlns:a16="http://schemas.microsoft.com/office/drawing/2014/main" val="2917261935"/>
                  </a:ext>
                </a:extLst>
              </a:tr>
              <a:tr h="370840">
                <a:tc>
                  <a:txBody>
                    <a:bodyPr/>
                    <a:lstStyle/>
                    <a:p>
                      <a:r>
                        <a:rPr lang="en-US" sz="1200" dirty="0"/>
                        <a:t>Current estimate</a:t>
                      </a:r>
                    </a:p>
                  </a:txBody>
                  <a:tcPr>
                    <a:solidFill>
                      <a:srgbClr val="92D050"/>
                    </a:solidFill>
                  </a:tcPr>
                </a:tc>
                <a:tc>
                  <a:txBody>
                    <a:bodyPr/>
                    <a:lstStyle/>
                    <a:p>
                      <a:r>
                        <a:rPr lang="en-US" sz="1200" dirty="0"/>
                        <a:t>23.74</a:t>
                      </a:r>
                    </a:p>
                  </a:txBody>
                  <a:tcPr/>
                </a:tc>
                <a:tc>
                  <a:txBody>
                    <a:bodyPr/>
                    <a:lstStyle/>
                    <a:p>
                      <a:r>
                        <a:rPr lang="en-US" sz="1200" dirty="0"/>
                        <a:t>24.82</a:t>
                      </a:r>
                    </a:p>
                  </a:txBody>
                  <a:tcPr/>
                </a:tc>
                <a:tc>
                  <a:txBody>
                    <a:bodyPr/>
                    <a:lstStyle/>
                    <a:p>
                      <a:r>
                        <a:rPr lang="en-US" sz="1200" dirty="0"/>
                        <a:t>24.37</a:t>
                      </a:r>
                    </a:p>
                  </a:txBody>
                  <a:tcPr/>
                </a:tc>
                <a:tc>
                  <a:txBody>
                    <a:bodyPr/>
                    <a:lstStyle/>
                    <a:p>
                      <a:r>
                        <a:rPr lang="en-US" sz="1200" dirty="0"/>
                        <a:t>23.94</a:t>
                      </a:r>
                    </a:p>
                  </a:txBody>
                  <a:tcPr/>
                </a:tc>
                <a:tc>
                  <a:txBody>
                    <a:bodyPr/>
                    <a:lstStyle/>
                    <a:p>
                      <a:r>
                        <a:rPr lang="en-US" sz="1200" dirty="0"/>
                        <a:t>23.36</a:t>
                      </a:r>
                    </a:p>
                  </a:txBody>
                  <a:tcPr/>
                </a:tc>
                <a:tc>
                  <a:txBody>
                    <a:bodyPr/>
                    <a:lstStyle/>
                    <a:p>
                      <a:r>
                        <a:rPr lang="en-US" sz="1200" dirty="0"/>
                        <a:t>22.45</a:t>
                      </a:r>
                    </a:p>
                  </a:txBody>
                  <a:tcPr/>
                </a:tc>
                <a:extLst>
                  <a:ext uri="{0D108BD9-81ED-4DB2-BD59-A6C34878D82A}">
                    <a16:rowId xmlns:a16="http://schemas.microsoft.com/office/drawing/2014/main" val="205561231"/>
                  </a:ext>
                </a:extLst>
              </a:tr>
              <a:tr h="370840">
                <a:tc>
                  <a:txBody>
                    <a:bodyPr/>
                    <a:lstStyle/>
                    <a:p>
                      <a:r>
                        <a:rPr lang="en-US" sz="1200" dirty="0"/>
                        <a:t>SRD design spec.</a:t>
                      </a:r>
                    </a:p>
                  </a:txBody>
                  <a:tcPr>
                    <a:solidFill>
                      <a:srgbClr val="92D050"/>
                    </a:solidFill>
                  </a:tcPr>
                </a:tc>
                <a:tc>
                  <a:txBody>
                    <a:bodyPr/>
                    <a:lstStyle/>
                    <a:p>
                      <a:r>
                        <a:rPr lang="en-US" sz="1200" dirty="0"/>
                        <a:t>23.9</a:t>
                      </a:r>
                    </a:p>
                  </a:txBody>
                  <a:tcPr/>
                </a:tc>
                <a:tc>
                  <a:txBody>
                    <a:bodyPr/>
                    <a:lstStyle/>
                    <a:p>
                      <a:r>
                        <a:rPr lang="en-US" sz="1200" dirty="0"/>
                        <a:t>25.0</a:t>
                      </a:r>
                    </a:p>
                  </a:txBody>
                  <a:tcPr/>
                </a:tc>
                <a:tc>
                  <a:txBody>
                    <a:bodyPr/>
                    <a:lstStyle/>
                    <a:p>
                      <a:r>
                        <a:rPr lang="en-US" sz="1200" dirty="0"/>
                        <a:t>24.7</a:t>
                      </a:r>
                    </a:p>
                  </a:txBody>
                  <a:tcPr/>
                </a:tc>
                <a:tc>
                  <a:txBody>
                    <a:bodyPr/>
                    <a:lstStyle/>
                    <a:p>
                      <a:r>
                        <a:rPr lang="en-US" sz="1200" dirty="0"/>
                        <a:t>24.0</a:t>
                      </a:r>
                    </a:p>
                  </a:txBody>
                  <a:tcPr/>
                </a:tc>
                <a:tc>
                  <a:txBody>
                    <a:bodyPr/>
                    <a:lstStyle/>
                    <a:p>
                      <a:r>
                        <a:rPr lang="en-US" sz="1200" dirty="0"/>
                        <a:t>23.3</a:t>
                      </a:r>
                    </a:p>
                  </a:txBody>
                  <a:tcPr/>
                </a:tc>
                <a:tc>
                  <a:txBody>
                    <a:bodyPr/>
                    <a:lstStyle/>
                    <a:p>
                      <a:r>
                        <a:rPr lang="en-US" sz="1200" dirty="0"/>
                        <a:t>22.1</a:t>
                      </a:r>
                    </a:p>
                  </a:txBody>
                  <a:tcPr/>
                </a:tc>
                <a:extLst>
                  <a:ext uri="{0D108BD9-81ED-4DB2-BD59-A6C34878D82A}">
                    <a16:rowId xmlns:a16="http://schemas.microsoft.com/office/drawing/2014/main" val="408213577"/>
                  </a:ext>
                </a:extLst>
              </a:tr>
              <a:tr h="370840">
                <a:tc>
                  <a:txBody>
                    <a:bodyPr/>
                    <a:lstStyle/>
                    <a:p>
                      <a:r>
                        <a:rPr lang="en-US" sz="1200" dirty="0"/>
                        <a:t>SRD min. spec.</a:t>
                      </a:r>
                    </a:p>
                  </a:txBody>
                  <a:tcPr>
                    <a:solidFill>
                      <a:srgbClr val="92D050"/>
                    </a:solidFill>
                  </a:tcPr>
                </a:tc>
                <a:tc>
                  <a:txBody>
                    <a:bodyPr/>
                    <a:lstStyle/>
                    <a:p>
                      <a:r>
                        <a:rPr lang="en-US" sz="1200" dirty="0"/>
                        <a:t>23.4</a:t>
                      </a:r>
                    </a:p>
                  </a:txBody>
                  <a:tcPr/>
                </a:tc>
                <a:tc>
                  <a:txBody>
                    <a:bodyPr/>
                    <a:lstStyle/>
                    <a:p>
                      <a:r>
                        <a:rPr lang="en-US" sz="1200" dirty="0"/>
                        <a:t>24.6</a:t>
                      </a:r>
                    </a:p>
                  </a:txBody>
                  <a:tcPr/>
                </a:tc>
                <a:tc>
                  <a:txBody>
                    <a:bodyPr/>
                    <a:lstStyle/>
                    <a:p>
                      <a:r>
                        <a:rPr lang="en-US" sz="1200" dirty="0"/>
                        <a:t>24.3</a:t>
                      </a:r>
                    </a:p>
                  </a:txBody>
                  <a:tcPr/>
                </a:tc>
                <a:tc>
                  <a:txBody>
                    <a:bodyPr/>
                    <a:lstStyle/>
                    <a:p>
                      <a:r>
                        <a:rPr lang="en-US" sz="1200" dirty="0"/>
                        <a:t>23.6</a:t>
                      </a:r>
                    </a:p>
                  </a:txBody>
                  <a:tcPr/>
                </a:tc>
                <a:tc>
                  <a:txBody>
                    <a:bodyPr/>
                    <a:lstStyle/>
                    <a:p>
                      <a:r>
                        <a:rPr lang="en-US" sz="1200" dirty="0"/>
                        <a:t>22.9</a:t>
                      </a:r>
                    </a:p>
                  </a:txBody>
                  <a:tcPr/>
                </a:tc>
                <a:tc>
                  <a:txBody>
                    <a:bodyPr/>
                    <a:lstStyle/>
                    <a:p>
                      <a:r>
                        <a:rPr lang="en-US" sz="1200" dirty="0"/>
                        <a:t>21.7</a:t>
                      </a:r>
                    </a:p>
                  </a:txBody>
                  <a:tcPr/>
                </a:tc>
                <a:extLst>
                  <a:ext uri="{0D108BD9-81ED-4DB2-BD59-A6C34878D82A}">
                    <a16:rowId xmlns:a16="http://schemas.microsoft.com/office/drawing/2014/main" val="1871139600"/>
                  </a:ext>
                </a:extLst>
              </a:tr>
            </a:tbl>
          </a:graphicData>
        </a:graphic>
      </p:graphicFrame>
      <p:pic>
        <p:nvPicPr>
          <p:cNvPr id="11" name="Google Shape;711;p96">
            <a:extLst>
              <a:ext uri="{FF2B5EF4-FFF2-40B4-BE49-F238E27FC236}">
                <a16:creationId xmlns:a16="http://schemas.microsoft.com/office/drawing/2014/main" id="{5AB7D2DC-75E7-F948-AD17-723D85C7D5CE}"/>
              </a:ext>
            </a:extLst>
          </p:cNvPr>
          <p:cNvPicPr preferRelativeResize="0"/>
          <p:nvPr/>
        </p:nvPicPr>
        <p:blipFill rotWithShape="1">
          <a:blip r:embed="rId3">
            <a:alphaModFix/>
          </a:blip>
          <a:srcRect/>
          <a:stretch/>
        </p:blipFill>
        <p:spPr>
          <a:xfrm>
            <a:off x="2428044" y="1074943"/>
            <a:ext cx="2708721" cy="339320"/>
          </a:xfrm>
          <a:prstGeom prst="rect">
            <a:avLst/>
          </a:prstGeom>
          <a:noFill/>
          <a:ln>
            <a:noFill/>
          </a:ln>
        </p:spPr>
      </p:pic>
      <p:pic>
        <p:nvPicPr>
          <p:cNvPr id="12" name="Google Shape;712;p96">
            <a:extLst>
              <a:ext uri="{FF2B5EF4-FFF2-40B4-BE49-F238E27FC236}">
                <a16:creationId xmlns:a16="http://schemas.microsoft.com/office/drawing/2014/main" id="{C989A29F-E3D1-A942-8FFA-2AACB4B29912}"/>
              </a:ext>
            </a:extLst>
          </p:cNvPr>
          <p:cNvPicPr preferRelativeResize="0"/>
          <p:nvPr/>
        </p:nvPicPr>
        <p:blipFill rotWithShape="1">
          <a:blip r:embed="rId4">
            <a:alphaModFix/>
          </a:blip>
          <a:srcRect/>
          <a:stretch/>
        </p:blipFill>
        <p:spPr>
          <a:xfrm>
            <a:off x="5922734" y="995568"/>
            <a:ext cx="1276431" cy="58782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99"/>
        <p:cNvGrpSpPr/>
        <p:nvPr/>
      </p:nvGrpSpPr>
      <p:grpSpPr>
        <a:xfrm>
          <a:off x="0" y="0"/>
          <a:ext cx="0" cy="0"/>
          <a:chOff x="0" y="0"/>
          <a:chExt cx="0" cy="0"/>
        </a:xfrm>
      </p:grpSpPr>
      <p:sp>
        <p:nvSpPr>
          <p:cNvPr id="700" name="Google Shape;700;p95"/>
          <p:cNvSpPr txBox="1"/>
          <p:nvPr/>
        </p:nvSpPr>
        <p:spPr>
          <a:xfrm>
            <a:off x="2514600" y="3608900"/>
            <a:ext cx="1905000" cy="276999"/>
          </a:xfrm>
          <a:prstGeom prst="rect">
            <a:avLst/>
          </a:prstGeom>
          <a:solidFill>
            <a:srgbClr val="FFFF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701" name="Google Shape;701;p95"/>
          <p:cNvSpPr txBox="1">
            <a:spLocks noGrp="1"/>
          </p:cNvSpPr>
          <p:nvPr>
            <p:ph type="body" idx="1"/>
          </p:nvPr>
        </p:nvSpPr>
        <p:spPr>
          <a:xfrm>
            <a:off x="457200" y="742950"/>
            <a:ext cx="8229601" cy="398264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1F497D"/>
              </a:buClr>
              <a:buSzPts val="1800"/>
              <a:buFont typeface="Merriweather Sans"/>
              <a:buChar char="-"/>
            </a:pPr>
            <a:r>
              <a:rPr lang="en-US" sz="1800" b="0" i="0" u="none" strike="noStrike" cap="none" dirty="0">
                <a:solidFill>
                  <a:srgbClr val="1F497D"/>
                </a:solidFill>
                <a:latin typeface="Calibri"/>
                <a:ea typeface="Calibri"/>
                <a:cs typeface="Calibri"/>
                <a:sym typeface="Calibri"/>
              </a:rPr>
              <a:t>The Observing Efficiency Factor </a:t>
            </a:r>
            <a:r>
              <a:rPr lang="en-US" sz="1800" b="0" i="0" u="none" strike="noStrike" cap="none" dirty="0" err="1">
                <a:solidFill>
                  <a:srgbClr val="1F497D"/>
                </a:solidFill>
                <a:latin typeface="Calibri"/>
                <a:ea typeface="Calibri"/>
                <a:cs typeface="Calibri"/>
                <a:sym typeface="Calibri"/>
              </a:rPr>
              <a:t>f</a:t>
            </a:r>
            <a:r>
              <a:rPr lang="en-US" sz="1800" b="0" i="0" u="none" strike="noStrike" cap="none" baseline="-25000" dirty="0" err="1">
                <a:solidFill>
                  <a:srgbClr val="1F497D"/>
                </a:solidFill>
                <a:latin typeface="Calibri"/>
                <a:ea typeface="Calibri"/>
                <a:cs typeface="Calibri"/>
                <a:sym typeface="Calibri"/>
              </a:rPr>
              <a:t>O</a:t>
            </a:r>
            <a:r>
              <a:rPr lang="en-US" sz="1800" b="0" i="0" u="none" strike="noStrike" cap="none" dirty="0">
                <a:solidFill>
                  <a:srgbClr val="1F497D"/>
                </a:solidFill>
                <a:latin typeface="Calibri"/>
                <a:ea typeface="Calibri"/>
                <a:cs typeface="Calibri"/>
                <a:sym typeface="Calibri"/>
              </a:rPr>
              <a:t>: the total open-shutter time, normalized to the time required to meet the SRD specifications. </a:t>
            </a:r>
            <a:endParaRPr dirty="0"/>
          </a:p>
          <a:p>
            <a:pPr marL="342900" marR="0" lvl="0" indent="-228600" algn="l" rtl="0">
              <a:spcBef>
                <a:spcPts val="360"/>
              </a:spcBef>
              <a:spcAft>
                <a:spcPts val="0"/>
              </a:spcAft>
              <a:buClr>
                <a:srgbClr val="1F497D"/>
              </a:buClr>
              <a:buSzPts val="1800"/>
              <a:buFont typeface="Merriweather Sans"/>
              <a:buNone/>
            </a:pPr>
            <a:endParaRPr sz="1800" b="0" i="0" u="none" strike="noStrike" cap="none" dirty="0">
              <a:solidFill>
                <a:srgbClr val="1F497D"/>
              </a:solidFill>
              <a:latin typeface="Calibri"/>
              <a:ea typeface="Calibri"/>
              <a:cs typeface="Calibri"/>
              <a:sym typeface="Calibri"/>
            </a:endParaRPr>
          </a:p>
          <a:p>
            <a:pPr marL="342900" marR="0" lvl="0" indent="-342900" algn="l" rtl="0">
              <a:spcBef>
                <a:spcPts val="360"/>
              </a:spcBef>
              <a:spcAft>
                <a:spcPts val="0"/>
              </a:spcAft>
              <a:buClr>
                <a:srgbClr val="1F497D"/>
              </a:buClr>
              <a:buSzPts val="1800"/>
              <a:buFont typeface="Merriweather Sans"/>
              <a:buChar char="-"/>
            </a:pPr>
            <a:r>
              <a:rPr lang="en-US" sz="1800" b="0" i="0" u="none" strike="noStrike" cap="none" dirty="0">
                <a:solidFill>
                  <a:srgbClr val="1F497D"/>
                </a:solidFill>
                <a:latin typeface="Calibri"/>
                <a:ea typeface="Calibri"/>
                <a:cs typeface="Calibri"/>
                <a:sym typeface="Calibri"/>
              </a:rPr>
              <a:t>We need 1.55M visits to meet SRD requirements for the main survey</a:t>
            </a:r>
            <a:endParaRPr dirty="0"/>
          </a:p>
          <a:p>
            <a:pPr marL="742950" marR="0" lvl="1" indent="-285750" algn="l" rtl="0">
              <a:spcBef>
                <a:spcPts val="360"/>
              </a:spcBef>
              <a:spcAft>
                <a:spcPts val="0"/>
              </a:spcAft>
              <a:buClr>
                <a:srgbClr val="1F497D"/>
              </a:buClr>
              <a:buSzPts val="1800"/>
              <a:buFont typeface="Arial"/>
              <a:buChar char="•"/>
            </a:pPr>
            <a:r>
              <a:rPr lang="en-US" sz="1800" b="0" i="0" u="none" strike="noStrike" cap="none" dirty="0">
                <a:solidFill>
                  <a:srgbClr val="1F497D"/>
                </a:solidFill>
                <a:latin typeface="Calibri"/>
                <a:ea typeface="Calibri"/>
                <a:cs typeface="Calibri"/>
                <a:sym typeface="Calibri"/>
              </a:rPr>
              <a:t>18000 deg</a:t>
            </a:r>
            <a:r>
              <a:rPr lang="en-US" sz="1800" b="0" i="0" u="none" strike="noStrike" cap="none" baseline="30000" dirty="0">
                <a:solidFill>
                  <a:srgbClr val="1F497D"/>
                </a:solidFill>
                <a:latin typeface="Calibri"/>
                <a:ea typeface="Calibri"/>
                <a:cs typeface="Calibri"/>
                <a:sym typeface="Calibri"/>
              </a:rPr>
              <a:t>2</a:t>
            </a:r>
            <a:r>
              <a:rPr lang="en-US" sz="1800" b="0" i="0" u="none" strike="noStrike" cap="none" dirty="0">
                <a:solidFill>
                  <a:srgbClr val="1F497D"/>
                </a:solidFill>
                <a:latin typeface="Calibri"/>
                <a:ea typeface="Calibri"/>
                <a:cs typeface="Calibri"/>
                <a:sym typeface="Calibri"/>
              </a:rPr>
              <a:t> corresponds to 1875 FOV (9.6 deg</a:t>
            </a:r>
            <a:r>
              <a:rPr lang="en-US" sz="1800" b="0" i="0" u="none" strike="noStrike" cap="none" baseline="30000" dirty="0">
                <a:solidFill>
                  <a:srgbClr val="1F497D"/>
                </a:solidFill>
                <a:latin typeface="Calibri"/>
                <a:ea typeface="Calibri"/>
                <a:cs typeface="Calibri"/>
                <a:sym typeface="Calibri"/>
              </a:rPr>
              <a:t>2</a:t>
            </a:r>
            <a:r>
              <a:rPr lang="en-US" sz="1800" b="0" i="0" u="none" strike="noStrike" cap="none" dirty="0">
                <a:solidFill>
                  <a:srgbClr val="1F497D"/>
                </a:solidFill>
                <a:latin typeface="Calibri"/>
                <a:ea typeface="Calibri"/>
                <a:cs typeface="Calibri"/>
                <a:sym typeface="Calibri"/>
              </a:rPr>
              <a:t> each)</a:t>
            </a:r>
            <a:endParaRPr dirty="0"/>
          </a:p>
          <a:p>
            <a:pPr marL="742950" marR="0" lvl="1" indent="-285750" algn="l" rtl="0">
              <a:spcBef>
                <a:spcPts val="360"/>
              </a:spcBef>
              <a:spcAft>
                <a:spcPts val="0"/>
              </a:spcAft>
              <a:buClr>
                <a:srgbClr val="1F497D"/>
              </a:buClr>
              <a:buSzPts val="1800"/>
              <a:buFont typeface="Arial"/>
              <a:buChar char="•"/>
            </a:pPr>
            <a:r>
              <a:rPr lang="en-US" sz="1800" b="0" i="0" u="none" strike="noStrike" cap="none" dirty="0">
                <a:solidFill>
                  <a:srgbClr val="1F497D"/>
                </a:solidFill>
                <a:latin typeface="Calibri"/>
                <a:ea typeface="Calibri"/>
                <a:cs typeface="Calibri"/>
                <a:sym typeface="Calibri"/>
              </a:rPr>
              <a:t>Visiting 1875 FOV 825 times requires 1.55M visits (perfect dithering; field overlaps are smoothed over long time scale)</a:t>
            </a:r>
            <a:endParaRPr sz="1800" b="0" i="0" u="none" strike="noStrike" cap="none" dirty="0">
              <a:solidFill>
                <a:srgbClr val="1F497D"/>
              </a:solidFill>
              <a:latin typeface="Calibri"/>
              <a:ea typeface="Calibri"/>
              <a:cs typeface="Calibri"/>
              <a:sym typeface="Calibri"/>
            </a:endParaRPr>
          </a:p>
          <a:p>
            <a:pPr marL="342900" marR="0" lvl="0" indent="-342900" algn="l" rtl="0">
              <a:spcBef>
                <a:spcPts val="360"/>
              </a:spcBef>
              <a:spcAft>
                <a:spcPts val="0"/>
              </a:spcAft>
              <a:buClr>
                <a:srgbClr val="1F497D"/>
              </a:buClr>
              <a:buSzPts val="1800"/>
              <a:buFont typeface="Merriweather Sans"/>
              <a:buChar char="-"/>
            </a:pPr>
            <a:r>
              <a:rPr lang="en-US" sz="1800" b="0" i="0" u="none" strike="noStrike" cap="none" dirty="0" err="1">
                <a:solidFill>
                  <a:srgbClr val="1F497D"/>
                </a:solidFill>
                <a:latin typeface="Calibri"/>
                <a:ea typeface="Calibri"/>
                <a:cs typeface="Calibri"/>
                <a:sym typeface="Calibri"/>
              </a:rPr>
              <a:t>OpSim</a:t>
            </a:r>
            <a:r>
              <a:rPr lang="en-US" sz="1800" b="0" i="0" u="none" strike="noStrike" cap="none" dirty="0">
                <a:solidFill>
                  <a:srgbClr val="1F497D"/>
                </a:solidFill>
                <a:latin typeface="Calibri"/>
                <a:ea typeface="Calibri"/>
                <a:cs typeface="Calibri"/>
                <a:sym typeface="Calibri"/>
              </a:rPr>
              <a:t> baseline run 2018a produced 2.37M visits, with 2.05M (86%) allocated to main survey.</a:t>
            </a:r>
            <a:endParaRPr dirty="0"/>
          </a:p>
          <a:p>
            <a:pPr marL="342900" marR="0" lvl="0" indent="-342900" algn="l" rtl="0">
              <a:spcBef>
                <a:spcPts val="360"/>
              </a:spcBef>
              <a:spcAft>
                <a:spcPts val="0"/>
              </a:spcAft>
              <a:buClr>
                <a:srgbClr val="1F497D"/>
              </a:buClr>
              <a:buSzPts val="1800"/>
              <a:buFont typeface="Merriweather Sans"/>
              <a:buChar char="-"/>
            </a:pPr>
            <a:r>
              <a:rPr lang="en-US" sz="1800" b="0" i="0" u="none" strike="noStrike" cap="none" dirty="0">
                <a:solidFill>
                  <a:srgbClr val="1F497D"/>
                </a:solidFill>
                <a:latin typeface="Calibri"/>
                <a:ea typeface="Calibri"/>
                <a:cs typeface="Calibri"/>
                <a:sym typeface="Calibri"/>
              </a:rPr>
              <a:t>Current estimate: </a:t>
            </a:r>
            <a:r>
              <a:rPr lang="en-US" sz="1800" b="0" i="0" u="none" strike="noStrike" cap="none" dirty="0" err="1">
                <a:solidFill>
                  <a:srgbClr val="1F497D"/>
                </a:solidFill>
                <a:latin typeface="Calibri"/>
                <a:ea typeface="Calibri"/>
                <a:cs typeface="Calibri"/>
                <a:sym typeface="Calibri"/>
              </a:rPr>
              <a:t>f</a:t>
            </a:r>
            <a:r>
              <a:rPr lang="en-US" sz="1800" b="0" i="0" u="none" strike="noStrike" cap="none" baseline="-25000" dirty="0" err="1">
                <a:solidFill>
                  <a:srgbClr val="1F497D"/>
                </a:solidFill>
                <a:latin typeface="Calibri"/>
                <a:ea typeface="Calibri"/>
                <a:cs typeface="Calibri"/>
                <a:sym typeface="Calibri"/>
              </a:rPr>
              <a:t>O</a:t>
            </a:r>
            <a:r>
              <a:rPr lang="en-US" sz="1800" b="0" i="0" u="none" strike="noStrike" cap="none" dirty="0">
                <a:solidFill>
                  <a:srgbClr val="1F497D"/>
                </a:solidFill>
                <a:latin typeface="Calibri"/>
                <a:ea typeface="Calibri"/>
                <a:cs typeface="Calibri"/>
                <a:sym typeface="Calibri"/>
              </a:rPr>
              <a:t> = 2.05/1.55 = 1.3</a:t>
            </a:r>
            <a:endParaRPr dirty="0"/>
          </a:p>
          <a:p>
            <a:pPr marL="342900" marR="0" lvl="0" indent="-342900" algn="l" rtl="0">
              <a:spcBef>
                <a:spcPts val="360"/>
              </a:spcBef>
              <a:spcAft>
                <a:spcPts val="0"/>
              </a:spcAft>
              <a:buClr>
                <a:srgbClr val="1F497D"/>
              </a:buClr>
              <a:buSzPts val="1800"/>
              <a:buFont typeface="Merriweather Sans"/>
              <a:buChar char="-"/>
            </a:pPr>
            <a:r>
              <a:rPr lang="en-US" sz="1800" b="0" i="0" u="none" strike="noStrike" cap="none" dirty="0">
                <a:solidFill>
                  <a:srgbClr val="1F497D"/>
                </a:solidFill>
                <a:latin typeface="Calibri"/>
                <a:ea typeface="Calibri"/>
                <a:cs typeface="Calibri"/>
                <a:sym typeface="Calibri"/>
              </a:rPr>
              <a:t>How close we can get to 1.3 remains to be seen, depending on algorithmic improvements in the scheduler, and correctness of various current assumptions about the system.</a:t>
            </a:r>
            <a:endParaRPr sz="1800" b="0" i="0" u="none" strike="noStrike" cap="none" dirty="0">
              <a:solidFill>
                <a:srgbClr val="1F497D"/>
              </a:solidFill>
              <a:latin typeface="Calibri"/>
              <a:ea typeface="Calibri"/>
              <a:cs typeface="Calibri"/>
              <a:sym typeface="Calibri"/>
            </a:endParaRPr>
          </a:p>
        </p:txBody>
      </p:sp>
      <p:sp>
        <p:nvSpPr>
          <p:cNvPr id="702" name="Google Shape;702;p95"/>
          <p:cNvSpPr txBox="1">
            <a:spLocks noGrp="1"/>
          </p:cNvSpPr>
          <p:nvPr>
            <p:ph type="title"/>
          </p:nvPr>
        </p:nvSpPr>
        <p:spPr>
          <a:xfrm>
            <a:off x="1752600" y="133350"/>
            <a:ext cx="5638800" cy="41791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i="0" u="none" strike="noStrike" cap="none">
                <a:solidFill>
                  <a:srgbClr val="1F497D"/>
                </a:solidFill>
                <a:latin typeface="Calibri"/>
                <a:ea typeface="Calibri"/>
                <a:cs typeface="Calibri"/>
                <a:sym typeface="Calibri"/>
              </a:rPr>
              <a:t>The Observing Efficiency Factor f</a:t>
            </a:r>
            <a:r>
              <a:rPr lang="en-US" sz="2400" b="1" i="0" u="none" strike="noStrike" cap="none" baseline="-25000">
                <a:solidFill>
                  <a:srgbClr val="1F497D"/>
                </a:solidFill>
                <a:latin typeface="Calibri"/>
                <a:ea typeface="Calibri"/>
                <a:cs typeface="Calibri"/>
                <a:sym typeface="Calibri"/>
              </a:rPr>
              <a:t>O</a:t>
            </a:r>
            <a:endParaRPr sz="2400" b="1" i="0" u="none" strike="noStrike" cap="none">
              <a:solidFill>
                <a:srgbClr val="1F497D"/>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18"/>
        <p:cNvGrpSpPr/>
        <p:nvPr/>
      </p:nvGrpSpPr>
      <p:grpSpPr>
        <a:xfrm>
          <a:off x="0" y="0"/>
          <a:ext cx="0" cy="0"/>
          <a:chOff x="0" y="0"/>
          <a:chExt cx="0" cy="0"/>
        </a:xfrm>
      </p:grpSpPr>
      <p:sp>
        <p:nvSpPr>
          <p:cNvPr id="723" name="Google Shape;723;p97"/>
          <p:cNvSpPr txBox="1">
            <a:spLocks noGrp="1"/>
          </p:cNvSpPr>
          <p:nvPr>
            <p:ph type="body" idx="1"/>
          </p:nvPr>
        </p:nvSpPr>
        <p:spPr>
          <a:xfrm>
            <a:off x="152400" y="684750"/>
            <a:ext cx="8625600" cy="8334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1F497D"/>
              </a:buClr>
              <a:buSzPts val="1600"/>
              <a:buFont typeface="Merriweather Sans"/>
              <a:buChar char="-"/>
            </a:pPr>
            <a:r>
              <a:rPr lang="en-US" sz="1600" b="0" i="0" u="none" strike="noStrike" cap="none" dirty="0">
                <a:solidFill>
                  <a:srgbClr val="1F497D"/>
                </a:solidFill>
                <a:latin typeface="Calibri"/>
                <a:ea typeface="Calibri"/>
                <a:cs typeface="Calibri"/>
                <a:sym typeface="Calibri"/>
              </a:rPr>
              <a:t>For image quality as a measure of image resolution, for example, in the context of the effective number of galaxies for weak lensing, we use</a:t>
            </a:r>
            <a:endParaRPr dirty="0"/>
          </a:p>
          <a:p>
            <a:pPr marL="342900" marR="0" lvl="0" indent="-241300" algn="l" rtl="0">
              <a:spcBef>
                <a:spcPts val="320"/>
              </a:spcBef>
              <a:spcAft>
                <a:spcPts val="0"/>
              </a:spcAft>
              <a:buClr>
                <a:srgbClr val="1F497D"/>
              </a:buClr>
              <a:buSzPts val="1600"/>
              <a:buFont typeface="Merriweather Sans"/>
              <a:buNone/>
            </a:pPr>
            <a:endParaRPr sz="1600" b="0" i="0" u="none" strike="noStrike" cap="none" dirty="0">
              <a:solidFill>
                <a:srgbClr val="1F497D"/>
              </a:solidFill>
              <a:latin typeface="Calibri"/>
              <a:ea typeface="Calibri"/>
              <a:cs typeface="Calibri"/>
              <a:sym typeface="Calibri"/>
            </a:endParaRPr>
          </a:p>
          <a:p>
            <a:pPr marL="0" marR="0" lvl="0" indent="0" algn="l" rtl="0">
              <a:spcBef>
                <a:spcPts val="320"/>
              </a:spcBef>
              <a:spcAft>
                <a:spcPts val="0"/>
              </a:spcAft>
              <a:buClr>
                <a:srgbClr val="1F497D"/>
              </a:buClr>
              <a:buSzPts val="1600"/>
              <a:buFont typeface="Merriweather Sans"/>
              <a:buNone/>
            </a:pPr>
            <a:r>
              <a:rPr lang="en-US" sz="1600" b="0" i="0" u="none" strike="noStrike" cap="none" dirty="0">
                <a:solidFill>
                  <a:srgbClr val="1F497D"/>
                </a:solidFill>
                <a:latin typeface="Calibri"/>
                <a:ea typeface="Calibri"/>
                <a:cs typeface="Calibri"/>
                <a:sym typeface="Calibri"/>
              </a:rPr>
              <a:t>		</a:t>
            </a:r>
            <a:endParaRPr sz="1200" b="0" i="0" u="none" strike="noStrike" cap="none" dirty="0">
              <a:solidFill>
                <a:schemeClr val="dk1"/>
              </a:solidFill>
              <a:latin typeface="Calibri"/>
              <a:ea typeface="Calibri"/>
              <a:cs typeface="Calibri"/>
              <a:sym typeface="Calibri"/>
            </a:endParaRPr>
          </a:p>
        </p:txBody>
      </p:sp>
      <p:sp>
        <p:nvSpPr>
          <p:cNvPr id="719" name="Google Shape;719;p97"/>
          <p:cNvSpPr/>
          <p:nvPr/>
        </p:nvSpPr>
        <p:spPr>
          <a:xfrm>
            <a:off x="5551653" y="1872275"/>
            <a:ext cx="2353200" cy="1580100"/>
          </a:xfrm>
          <a:prstGeom prst="rect">
            <a:avLst/>
          </a:prstGeom>
          <a:solidFill>
            <a:srgbClr val="008000">
              <a:alpha val="4941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20" name="Google Shape;720;p97"/>
          <p:cNvSpPr/>
          <p:nvPr/>
        </p:nvSpPr>
        <p:spPr>
          <a:xfrm>
            <a:off x="5556713" y="1565273"/>
            <a:ext cx="1781700" cy="307002"/>
          </a:xfrm>
          <a:prstGeom prst="rect">
            <a:avLst/>
          </a:prstGeom>
          <a:solidFill>
            <a:srgbClr val="008000">
              <a:alpha val="4941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21" name="Google Shape;721;p97"/>
          <p:cNvSpPr/>
          <p:nvPr/>
        </p:nvSpPr>
        <p:spPr>
          <a:xfrm>
            <a:off x="2512194" y="1565273"/>
            <a:ext cx="2724245" cy="430001"/>
          </a:xfrm>
          <a:prstGeom prst="rect">
            <a:avLst/>
          </a:prstGeom>
          <a:solidFill>
            <a:srgbClr val="8CB3E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22" name="Google Shape;722;p97"/>
          <p:cNvSpPr/>
          <p:nvPr/>
        </p:nvSpPr>
        <p:spPr>
          <a:xfrm>
            <a:off x="1462534" y="1991225"/>
            <a:ext cx="3767400" cy="1461300"/>
          </a:xfrm>
          <a:prstGeom prst="rect">
            <a:avLst/>
          </a:prstGeom>
          <a:solidFill>
            <a:srgbClr val="8CB3E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24" name="Google Shape;724;p97"/>
          <p:cNvSpPr txBox="1">
            <a:spLocks noGrp="1"/>
          </p:cNvSpPr>
          <p:nvPr>
            <p:ph type="title"/>
          </p:nvPr>
        </p:nvSpPr>
        <p:spPr>
          <a:xfrm>
            <a:off x="1336449" y="133350"/>
            <a:ext cx="6054951" cy="41791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i="0" u="none" strike="noStrike" cap="none" dirty="0">
                <a:solidFill>
                  <a:srgbClr val="1F497D"/>
                </a:solidFill>
                <a:latin typeface="Calibri"/>
                <a:ea typeface="Calibri"/>
                <a:cs typeface="Calibri"/>
                <a:sym typeface="Calibri"/>
              </a:rPr>
              <a:t> Image Quality </a:t>
            </a:r>
            <a:r>
              <a:rPr lang="en-US" dirty="0"/>
              <a:t>in </a:t>
            </a:r>
            <a:r>
              <a:rPr lang="en-US" sz="2400" b="1" i="0" u="none" strike="noStrike" cap="none" dirty="0">
                <a:solidFill>
                  <a:srgbClr val="1F497D"/>
                </a:solidFill>
                <a:latin typeface="Calibri"/>
                <a:ea typeface="Calibri"/>
                <a:cs typeface="Calibri"/>
                <a:sym typeface="Calibri"/>
              </a:rPr>
              <a:t>FWHM = Image Resolution</a:t>
            </a:r>
            <a:endParaRPr sz="2400" b="1" i="0" u="none" strike="noStrike" cap="none" dirty="0">
              <a:solidFill>
                <a:srgbClr val="1F497D"/>
              </a:solidFill>
              <a:latin typeface="Calibri"/>
              <a:ea typeface="Calibri"/>
              <a:cs typeface="Calibri"/>
              <a:sym typeface="Calibri"/>
            </a:endParaRPr>
          </a:p>
        </p:txBody>
      </p:sp>
      <p:pic>
        <p:nvPicPr>
          <p:cNvPr id="725" name="Google Shape;725;p97"/>
          <p:cNvPicPr preferRelativeResize="0"/>
          <p:nvPr/>
        </p:nvPicPr>
        <p:blipFill rotWithShape="1">
          <a:blip r:embed="rId3">
            <a:alphaModFix/>
          </a:blip>
          <a:srcRect/>
          <a:stretch/>
        </p:blipFill>
        <p:spPr>
          <a:xfrm>
            <a:off x="801126" y="1465824"/>
            <a:ext cx="6319592" cy="374650"/>
          </a:xfrm>
          <a:prstGeom prst="rect">
            <a:avLst/>
          </a:prstGeom>
          <a:noFill/>
          <a:ln>
            <a:noFill/>
          </a:ln>
        </p:spPr>
      </p:pic>
      <p:sp>
        <p:nvSpPr>
          <p:cNvPr id="726" name="Google Shape;726;p97"/>
          <p:cNvSpPr txBox="1"/>
          <p:nvPr/>
        </p:nvSpPr>
        <p:spPr>
          <a:xfrm>
            <a:off x="76200" y="3446675"/>
            <a:ext cx="8991600" cy="13716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FF0000"/>
              </a:buClr>
              <a:buSzPts val="1600"/>
              <a:buFont typeface="Merriweather Sans"/>
              <a:buChar char="-"/>
            </a:pPr>
            <a:r>
              <a:rPr lang="en-US" sz="1600" dirty="0">
                <a:solidFill>
                  <a:srgbClr val="FF0000"/>
                </a:solidFill>
                <a:latin typeface="Calibri"/>
                <a:ea typeface="Calibri"/>
                <a:cs typeface="Calibri"/>
                <a:sym typeface="Calibri"/>
              </a:rPr>
              <a:t>The Image Quality error budget uses this definition.</a:t>
            </a:r>
            <a:endParaRPr dirty="0">
              <a:solidFill>
                <a:srgbClr val="FF0000"/>
              </a:solidFill>
            </a:endParaRPr>
          </a:p>
          <a:p>
            <a:pPr marL="342900" marR="0" lvl="0" indent="-342900" algn="l" rtl="0">
              <a:spcBef>
                <a:spcPts val="320"/>
              </a:spcBef>
              <a:spcAft>
                <a:spcPts val="0"/>
              </a:spcAft>
              <a:buClr>
                <a:srgbClr val="1F497D"/>
              </a:buClr>
              <a:buSzPts val="1600"/>
              <a:buFont typeface="Merriweather Sans"/>
              <a:buChar char="-"/>
            </a:pPr>
            <a:r>
              <a:rPr lang="en-US" sz="1600" dirty="0">
                <a:solidFill>
                  <a:srgbClr val="1F497D"/>
                </a:solidFill>
                <a:latin typeface="Calibri"/>
                <a:ea typeface="Calibri"/>
                <a:cs typeface="Calibri"/>
                <a:sym typeface="Calibri"/>
              </a:rPr>
              <a:t>Root-Sum-Square is used for error aggregation. Central Limit Theorem applies, given that there are many sources of error, and the dominating term (Camera charge diffusion) is Gaussian.</a:t>
            </a:r>
          </a:p>
          <a:p>
            <a:pPr marL="342900" marR="0" lvl="0" indent="-342900" algn="l" rtl="0">
              <a:spcBef>
                <a:spcPts val="320"/>
              </a:spcBef>
              <a:spcAft>
                <a:spcPts val="0"/>
              </a:spcAft>
              <a:buClr>
                <a:srgbClr val="1F497D"/>
              </a:buClr>
              <a:buSzPts val="1600"/>
              <a:buFont typeface="Merriweather Sans"/>
              <a:buChar char="-"/>
            </a:pPr>
            <a:r>
              <a:rPr lang="en-US" sz="1600" dirty="0">
                <a:solidFill>
                  <a:srgbClr val="FF0000"/>
                </a:solidFill>
                <a:latin typeface="Calibri"/>
                <a:cs typeface="Calibri"/>
                <a:sym typeface="Calibri"/>
              </a:rPr>
              <a:t>The SRD also has requirements on 80%, 90%, and 95% encircle energy diameters</a:t>
            </a:r>
            <a:endParaRPr dirty="0">
              <a:solidFill>
                <a:srgbClr val="FF0000"/>
              </a:solidFill>
            </a:endParaRPr>
          </a:p>
          <a:p>
            <a:pPr marL="342900" marR="0" lvl="0" indent="-342900" algn="l" rtl="0">
              <a:spcBef>
                <a:spcPts val="320"/>
              </a:spcBef>
              <a:spcAft>
                <a:spcPts val="0"/>
              </a:spcAft>
              <a:buClr>
                <a:srgbClr val="1F497D"/>
              </a:buClr>
              <a:buSzPts val="1600"/>
              <a:buFont typeface="Merriweather Sans"/>
              <a:buChar char="-"/>
            </a:pPr>
            <a:r>
              <a:rPr lang="en-US" sz="1600" dirty="0">
                <a:solidFill>
                  <a:srgbClr val="1F497D"/>
                </a:solidFill>
                <a:latin typeface="Calibri"/>
                <a:ea typeface="Calibri"/>
                <a:cs typeface="Calibri"/>
                <a:sym typeface="Calibri"/>
              </a:rPr>
              <a:t>Total system-contribution to the PSF will be evaluated in 2D using the Integrated Model (in progress).</a:t>
            </a:r>
            <a:endParaRPr sz="1600" dirty="0">
              <a:solidFill>
                <a:srgbClr val="1F497D"/>
              </a:solidFill>
              <a:latin typeface="Calibri"/>
              <a:ea typeface="Calibri"/>
              <a:cs typeface="Calibri"/>
              <a:sym typeface="Calibri"/>
            </a:endParaRPr>
          </a:p>
        </p:txBody>
      </p:sp>
      <p:pic>
        <p:nvPicPr>
          <p:cNvPr id="727" name="Google Shape;727;p97"/>
          <p:cNvPicPr preferRelativeResize="0"/>
          <p:nvPr/>
        </p:nvPicPr>
        <p:blipFill rotWithShape="1">
          <a:blip r:embed="rId4">
            <a:alphaModFix/>
          </a:blip>
          <a:srcRect/>
          <a:stretch/>
        </p:blipFill>
        <p:spPr>
          <a:xfrm>
            <a:off x="3203609" y="2038350"/>
            <a:ext cx="1904999" cy="1292150"/>
          </a:xfrm>
          <a:prstGeom prst="rect">
            <a:avLst/>
          </a:prstGeom>
          <a:noFill/>
          <a:ln>
            <a:noFill/>
          </a:ln>
        </p:spPr>
      </p:pic>
      <p:sp>
        <p:nvSpPr>
          <p:cNvPr id="728" name="Google Shape;728;p97"/>
          <p:cNvSpPr txBox="1"/>
          <p:nvPr/>
        </p:nvSpPr>
        <p:spPr>
          <a:xfrm>
            <a:off x="7338413" y="1240368"/>
            <a:ext cx="1971675"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i="1" dirty="0">
                <a:solidFill>
                  <a:schemeClr val="dk1"/>
                </a:solidFill>
                <a:latin typeface="Calibri"/>
                <a:ea typeface="Calibri"/>
                <a:cs typeface="Calibri"/>
                <a:sym typeface="Calibri"/>
              </a:rPr>
              <a:t>ATM</a:t>
            </a:r>
            <a:r>
              <a:rPr lang="en-US" sz="1200" dirty="0">
                <a:solidFill>
                  <a:schemeClr val="dk1"/>
                </a:solidFill>
                <a:latin typeface="Calibri"/>
                <a:ea typeface="Calibri"/>
                <a:cs typeface="Calibri"/>
                <a:sym typeface="Calibri"/>
              </a:rPr>
              <a:t> stands for the LSST 0.6” fiducial atmosphere</a:t>
            </a:r>
            <a:endParaRPr dirty="0"/>
          </a:p>
        </p:txBody>
      </p:sp>
      <p:pic>
        <p:nvPicPr>
          <p:cNvPr id="729" name="Google Shape;729;p97"/>
          <p:cNvPicPr preferRelativeResize="0"/>
          <p:nvPr/>
        </p:nvPicPr>
        <p:blipFill rotWithShape="1">
          <a:blip r:embed="rId5">
            <a:alphaModFix/>
          </a:blip>
          <a:srcRect r="50658"/>
          <a:stretch/>
        </p:blipFill>
        <p:spPr>
          <a:xfrm>
            <a:off x="1644458" y="2038349"/>
            <a:ext cx="1347363" cy="1343279"/>
          </a:xfrm>
          <a:prstGeom prst="rect">
            <a:avLst/>
          </a:prstGeom>
          <a:noFill/>
          <a:ln>
            <a:noFill/>
          </a:ln>
        </p:spPr>
      </p:pic>
      <p:sp>
        <p:nvSpPr>
          <p:cNvPr id="730" name="Google Shape;730;p97"/>
          <p:cNvSpPr txBox="1"/>
          <p:nvPr/>
        </p:nvSpPr>
        <p:spPr>
          <a:xfrm>
            <a:off x="2793714" y="2397809"/>
            <a:ext cx="415498" cy="6463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600" b="1" dirty="0">
                <a:solidFill>
                  <a:schemeClr val="dk1"/>
                </a:solidFill>
                <a:latin typeface="Calibri"/>
                <a:ea typeface="Calibri"/>
                <a:cs typeface="Calibri"/>
                <a:sym typeface="Calibri"/>
              </a:rPr>
              <a:t>⊗</a:t>
            </a:r>
            <a:endParaRPr sz="3600" b="1" dirty="0">
              <a:solidFill>
                <a:schemeClr val="dk1"/>
              </a:solidFill>
              <a:latin typeface="Calibri"/>
              <a:ea typeface="Calibri"/>
              <a:cs typeface="Calibri"/>
              <a:sym typeface="Calibri"/>
            </a:endParaRPr>
          </a:p>
        </p:txBody>
      </p:sp>
      <p:pic>
        <p:nvPicPr>
          <p:cNvPr id="731" name="Google Shape;731;p97"/>
          <p:cNvPicPr preferRelativeResize="0"/>
          <p:nvPr/>
        </p:nvPicPr>
        <p:blipFill rotWithShape="1">
          <a:blip r:embed="rId4">
            <a:alphaModFix/>
          </a:blip>
          <a:srcRect/>
          <a:stretch/>
        </p:blipFill>
        <p:spPr>
          <a:xfrm>
            <a:off x="5814090" y="2038349"/>
            <a:ext cx="1904999" cy="1292150"/>
          </a:xfrm>
          <a:prstGeom prst="rect">
            <a:avLst/>
          </a:prstGeom>
          <a:noFill/>
          <a:ln>
            <a:noFill/>
          </a:ln>
        </p:spPr>
      </p:pic>
      <p:sp>
        <p:nvSpPr>
          <p:cNvPr id="732" name="Google Shape;732;p97"/>
          <p:cNvSpPr txBox="1"/>
          <p:nvPr/>
        </p:nvSpPr>
        <p:spPr>
          <a:xfrm>
            <a:off x="5283672" y="2387039"/>
            <a:ext cx="325730" cy="6463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600" b="1" dirty="0">
                <a:solidFill>
                  <a:schemeClr val="dk1"/>
                </a:solidFill>
                <a:latin typeface="Calibri"/>
                <a:ea typeface="Calibri"/>
                <a:cs typeface="Calibri"/>
                <a:sym typeface="Calibri"/>
              </a:rPr>
              <a:t>-</a:t>
            </a:r>
            <a:endParaRPr sz="3600" b="1" dirty="0">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36"/>
        <p:cNvGrpSpPr/>
        <p:nvPr/>
      </p:nvGrpSpPr>
      <p:grpSpPr>
        <a:xfrm>
          <a:off x="0" y="0"/>
          <a:ext cx="0" cy="0"/>
          <a:chOff x="0" y="0"/>
          <a:chExt cx="0" cy="0"/>
        </a:xfrm>
      </p:grpSpPr>
      <p:pic>
        <p:nvPicPr>
          <p:cNvPr id="5" name="Picture 4">
            <a:extLst>
              <a:ext uri="{FF2B5EF4-FFF2-40B4-BE49-F238E27FC236}">
                <a16:creationId xmlns:a16="http://schemas.microsoft.com/office/drawing/2014/main" id="{B9ED1DA5-F812-6143-B037-937D257087CD}"/>
              </a:ext>
            </a:extLst>
          </p:cNvPr>
          <p:cNvPicPr>
            <a:picLocks noChangeAspect="1"/>
          </p:cNvPicPr>
          <p:nvPr/>
        </p:nvPicPr>
        <p:blipFill>
          <a:blip r:embed="rId3"/>
          <a:stretch>
            <a:fillRect/>
          </a:stretch>
        </p:blipFill>
        <p:spPr>
          <a:xfrm>
            <a:off x="2131948" y="1300655"/>
            <a:ext cx="7012051" cy="3529154"/>
          </a:xfrm>
          <a:prstGeom prst="rect">
            <a:avLst/>
          </a:prstGeom>
        </p:spPr>
      </p:pic>
      <p:sp>
        <p:nvSpPr>
          <p:cNvPr id="739" name="Google Shape;739;p98"/>
          <p:cNvSpPr txBox="1">
            <a:spLocks noGrp="1"/>
          </p:cNvSpPr>
          <p:nvPr>
            <p:ph type="title"/>
          </p:nvPr>
        </p:nvSpPr>
        <p:spPr>
          <a:xfrm>
            <a:off x="1752600" y="133350"/>
            <a:ext cx="5638800" cy="41791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i="0" u="none" strike="noStrike" cap="none" dirty="0">
                <a:solidFill>
                  <a:srgbClr val="1F497D"/>
                </a:solidFill>
                <a:latin typeface="Calibri"/>
                <a:ea typeface="Calibri"/>
                <a:cs typeface="Calibri"/>
                <a:sym typeface="Calibri"/>
              </a:rPr>
              <a:t>Image Quality Error Budget</a:t>
            </a:r>
            <a:endParaRPr dirty="0"/>
          </a:p>
        </p:txBody>
      </p:sp>
      <p:sp>
        <p:nvSpPr>
          <p:cNvPr id="741" name="Google Shape;741;p98"/>
          <p:cNvSpPr/>
          <p:nvPr/>
        </p:nvSpPr>
        <p:spPr>
          <a:xfrm>
            <a:off x="4572000" y="3540272"/>
            <a:ext cx="1219200" cy="247650"/>
          </a:xfrm>
          <a:prstGeom prst="ellipse">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Calibri"/>
              <a:ea typeface="Calibri"/>
              <a:cs typeface="Calibri"/>
              <a:sym typeface="Calibri"/>
            </a:endParaRPr>
          </a:p>
        </p:txBody>
      </p:sp>
      <p:sp>
        <p:nvSpPr>
          <p:cNvPr id="742" name="Google Shape;742;p98"/>
          <p:cNvSpPr/>
          <p:nvPr/>
        </p:nvSpPr>
        <p:spPr>
          <a:xfrm>
            <a:off x="6934200" y="4325023"/>
            <a:ext cx="1219200" cy="323850"/>
          </a:xfrm>
          <a:prstGeom prst="ellipse">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Calibri"/>
              <a:ea typeface="Calibri"/>
              <a:cs typeface="Calibri"/>
              <a:sym typeface="Calibri"/>
            </a:endParaRPr>
          </a:p>
        </p:txBody>
      </p:sp>
      <p:sp>
        <p:nvSpPr>
          <p:cNvPr id="743" name="Google Shape;743;p98"/>
          <p:cNvSpPr txBox="1"/>
          <p:nvPr/>
        </p:nvSpPr>
        <p:spPr>
          <a:xfrm>
            <a:off x="76200" y="1962150"/>
            <a:ext cx="2286000" cy="28194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1F497D"/>
              </a:buClr>
              <a:buSzPts val="1600"/>
              <a:buFont typeface="Merriweather Sans"/>
              <a:buChar char="-"/>
            </a:pPr>
            <a:r>
              <a:rPr lang="en-US" sz="1600" dirty="0">
                <a:solidFill>
                  <a:srgbClr val="1F497D"/>
                </a:solidFill>
                <a:latin typeface="Calibri"/>
                <a:ea typeface="Calibri"/>
                <a:cs typeface="Calibri"/>
                <a:sym typeface="Calibri"/>
              </a:rPr>
              <a:t>Telescope and Site still maintains most of its image quality contingency.</a:t>
            </a:r>
            <a:endParaRPr dirty="0"/>
          </a:p>
          <a:p>
            <a:pPr marL="342900" marR="0" lvl="0" indent="-342900" algn="l" rtl="0">
              <a:spcBef>
                <a:spcPts val="320"/>
              </a:spcBef>
              <a:spcAft>
                <a:spcPts val="0"/>
              </a:spcAft>
              <a:buClr>
                <a:srgbClr val="1F497D"/>
              </a:buClr>
              <a:buSzPts val="1600"/>
              <a:buFont typeface="Merriweather Sans"/>
              <a:buChar char="-"/>
            </a:pPr>
            <a:r>
              <a:rPr lang="en-US" sz="1600" dirty="0">
                <a:solidFill>
                  <a:srgbClr val="1F497D"/>
                </a:solidFill>
                <a:latin typeface="Calibri"/>
                <a:ea typeface="Calibri"/>
                <a:cs typeface="Calibri"/>
                <a:sym typeface="Calibri"/>
              </a:rPr>
              <a:t>Camera is projected to do better than budgeted.</a:t>
            </a:r>
            <a:endParaRPr sz="1600" dirty="0">
              <a:solidFill>
                <a:srgbClr val="1F497D"/>
              </a:solidFill>
              <a:latin typeface="Calibri"/>
              <a:ea typeface="Calibri"/>
              <a:cs typeface="Calibri"/>
              <a:sym typeface="Calibri"/>
            </a:endParaRPr>
          </a:p>
          <a:p>
            <a:pPr marL="342900" marR="0" lvl="0" indent="-342900" algn="l" rtl="0">
              <a:spcBef>
                <a:spcPts val="320"/>
              </a:spcBef>
              <a:spcAft>
                <a:spcPts val="0"/>
              </a:spcAft>
              <a:buClr>
                <a:srgbClr val="1F497D"/>
              </a:buClr>
              <a:buSzPts val="1600"/>
              <a:buFont typeface="Merriweather Sans"/>
              <a:buChar char="-"/>
            </a:pPr>
            <a:r>
              <a:rPr lang="en-US" sz="1600" dirty="0">
                <a:solidFill>
                  <a:srgbClr val="1F497D"/>
                </a:solidFill>
                <a:latin typeface="Calibri"/>
                <a:ea typeface="Calibri"/>
                <a:cs typeface="Calibri"/>
                <a:sym typeface="Calibri"/>
              </a:rPr>
              <a:t>Delivered image quality maintains 0.72”, as originally allocated</a:t>
            </a:r>
            <a:endParaRPr sz="1600" dirty="0">
              <a:solidFill>
                <a:srgbClr val="1F497D"/>
              </a:solidFill>
              <a:latin typeface="Calibri"/>
              <a:ea typeface="Calibri"/>
              <a:cs typeface="Calibri"/>
              <a:sym typeface="Calibri"/>
            </a:endParaRPr>
          </a:p>
        </p:txBody>
      </p:sp>
      <p:sp>
        <p:nvSpPr>
          <p:cNvPr id="744" name="Google Shape;744;p98"/>
          <p:cNvSpPr txBox="1"/>
          <p:nvPr/>
        </p:nvSpPr>
        <p:spPr>
          <a:xfrm>
            <a:off x="6248400" y="631237"/>
            <a:ext cx="2743199" cy="1171675"/>
          </a:xfrm>
          <a:prstGeom prst="rect">
            <a:avLst/>
          </a:prstGeom>
          <a:noFill/>
          <a:ln w="9525" cap="flat" cmpd="sng">
            <a:solidFill>
              <a:srgbClr val="008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dirty="0">
                <a:solidFill>
                  <a:schemeClr val="dk1"/>
                </a:solidFill>
                <a:latin typeface="Calibri"/>
                <a:ea typeface="Calibri"/>
                <a:cs typeface="Calibri"/>
                <a:sym typeface="Calibri"/>
              </a:rPr>
              <a:t>FWHM Allocation:</a:t>
            </a:r>
            <a:endParaRPr lang="en-US" sz="1200" dirty="0">
              <a:ea typeface="Calibri"/>
            </a:endParaRPr>
          </a:p>
          <a:p>
            <a:pPr marL="285750" lvl="2" indent="-285750">
              <a:buFont typeface="Arial" panose="020B0604020202020204" pitchFamily="34" charset="0"/>
              <a:buChar char="•"/>
            </a:pPr>
            <a:r>
              <a:rPr lang="en-US" b="0" i="0" u="none" strike="noStrike" cap="none" dirty="0">
                <a:solidFill>
                  <a:schemeClr val="dk1"/>
                </a:solidFill>
                <a:latin typeface="Calibri"/>
                <a:ea typeface="Calibri"/>
                <a:cs typeface="Calibri"/>
                <a:sym typeface="Calibri"/>
              </a:rPr>
              <a:t>Telescope           0.25”</a:t>
            </a:r>
            <a:endParaRPr lang="en-US" sz="1200" dirty="0">
              <a:ea typeface="Calibri"/>
            </a:endParaRPr>
          </a:p>
          <a:p>
            <a:pPr marL="285750" lvl="2" indent="-285750">
              <a:buFont typeface="Arial" panose="020B0604020202020204" pitchFamily="34" charset="0"/>
              <a:buChar char="•"/>
            </a:pPr>
            <a:r>
              <a:rPr lang="en-US" b="0" i="0" u="none" strike="noStrike" cap="none" dirty="0">
                <a:solidFill>
                  <a:schemeClr val="dk1"/>
                </a:solidFill>
                <a:latin typeface="Calibri"/>
                <a:ea typeface="Calibri"/>
                <a:cs typeface="Calibri"/>
                <a:sym typeface="Calibri"/>
              </a:rPr>
              <a:t>Camera               0.30”</a:t>
            </a:r>
            <a:endParaRPr lang="en-US" sz="1200" dirty="0">
              <a:ea typeface="Calibri"/>
            </a:endParaRPr>
          </a:p>
          <a:p>
            <a:pPr marL="285750" lvl="2" indent="-285750">
              <a:buFont typeface="Arial" panose="020B0604020202020204" pitchFamily="34" charset="0"/>
              <a:buChar char="•"/>
            </a:pPr>
            <a:r>
              <a:rPr lang="en-US" b="0" i="0" u="none" strike="noStrike" cap="none" dirty="0">
                <a:solidFill>
                  <a:schemeClr val="dk1"/>
                </a:solidFill>
                <a:latin typeface="Calibri"/>
                <a:ea typeface="Calibri"/>
                <a:cs typeface="Calibri"/>
                <a:sym typeface="Calibri"/>
              </a:rPr>
              <a:t>Optical design     0.08”</a:t>
            </a:r>
          </a:p>
          <a:p>
            <a:pPr marL="0" marR="0" lvl="0" indent="0" algn="l" rtl="0">
              <a:spcBef>
                <a:spcPts val="0"/>
              </a:spcBef>
              <a:spcAft>
                <a:spcPts val="0"/>
              </a:spcAft>
              <a:buNone/>
            </a:pPr>
            <a:r>
              <a:rPr lang="en-US" dirty="0">
                <a:solidFill>
                  <a:schemeClr val="dk1"/>
                </a:solidFill>
                <a:latin typeface="Calibri"/>
                <a:ea typeface="Calibri"/>
                <a:cs typeface="Calibri"/>
                <a:sym typeface="Calibri"/>
              </a:rPr>
              <a:t>Current projected system IQ: 0.34”</a:t>
            </a:r>
          </a:p>
          <a:p>
            <a:pPr marL="457200"/>
            <a:endParaRPr lang="en-US" b="0" i="0" u="none" strike="noStrike" cap="none" dirty="0">
              <a:solidFill>
                <a:schemeClr val="dk1"/>
              </a:solidFill>
              <a:latin typeface="Calibri"/>
              <a:ea typeface="Calibri"/>
              <a:cs typeface="Calibri"/>
              <a:sym typeface="Calibri"/>
            </a:endParaRPr>
          </a:p>
        </p:txBody>
      </p:sp>
      <p:sp>
        <p:nvSpPr>
          <p:cNvPr id="3" name="Rectangle 2">
            <a:extLst>
              <a:ext uri="{FF2B5EF4-FFF2-40B4-BE49-F238E27FC236}">
                <a16:creationId xmlns:a16="http://schemas.microsoft.com/office/drawing/2014/main" id="{C4E13639-3B98-624B-A521-413ECCF129AB}"/>
              </a:ext>
            </a:extLst>
          </p:cNvPr>
          <p:cNvSpPr/>
          <p:nvPr/>
        </p:nvSpPr>
        <p:spPr>
          <a:xfrm>
            <a:off x="3884953" y="4601761"/>
            <a:ext cx="1374094" cy="230832"/>
          </a:xfrm>
          <a:prstGeom prst="rect">
            <a:avLst/>
          </a:prstGeom>
          <a:solidFill>
            <a:srgbClr val="FFFF00"/>
          </a:solidFill>
          <a:ln w="19050">
            <a:solidFill>
              <a:schemeClr val="tx1"/>
            </a:solidFill>
          </a:ln>
        </p:spPr>
        <p:txBody>
          <a:bodyPr wrap="none">
            <a:spAutoFit/>
          </a:bodyPr>
          <a:lstStyle/>
          <a:p>
            <a:pPr lvl="0">
              <a:buClr>
                <a:srgbClr val="1F497D"/>
              </a:buClr>
              <a:buSzPts val="1600"/>
            </a:pPr>
            <a:r>
              <a:rPr lang="en-US" sz="900" dirty="0">
                <a:solidFill>
                  <a:srgbClr val="1F497D"/>
                </a:solidFill>
                <a:latin typeface="Calibri"/>
                <a:cs typeface="Calibri"/>
                <a:sym typeface="Calibri"/>
              </a:rPr>
              <a:t>Yellow: partially verified. </a:t>
            </a:r>
            <a:endParaRPr lang="en-US" sz="900" dirty="0"/>
          </a:p>
        </p:txBody>
      </p:sp>
      <p:sp>
        <p:nvSpPr>
          <p:cNvPr id="12" name="Google Shape;743;p98">
            <a:extLst>
              <a:ext uri="{FF2B5EF4-FFF2-40B4-BE49-F238E27FC236}">
                <a16:creationId xmlns:a16="http://schemas.microsoft.com/office/drawing/2014/main" id="{45C34925-3D6A-CB4D-886D-E7A325265BC0}"/>
              </a:ext>
            </a:extLst>
          </p:cNvPr>
          <p:cNvSpPr txBox="1"/>
          <p:nvPr/>
        </p:nvSpPr>
        <p:spPr>
          <a:xfrm>
            <a:off x="76200" y="835028"/>
            <a:ext cx="4687824" cy="1177228"/>
          </a:xfrm>
          <a:prstGeom prst="rect">
            <a:avLst/>
          </a:prstGeom>
          <a:noFill/>
          <a:ln>
            <a:noFill/>
          </a:ln>
        </p:spPr>
        <p:txBody>
          <a:bodyPr spcFirstLastPara="1" wrap="square" lIns="91425" tIns="45700" rIns="91425" bIns="45700" anchor="t" anchorCtr="0">
            <a:noAutofit/>
          </a:bodyPr>
          <a:lstStyle/>
          <a:p>
            <a:pPr marL="342900" lvl="0" indent="-342900">
              <a:buClr>
                <a:srgbClr val="1F497D"/>
              </a:buClr>
              <a:buSzPts val="1600"/>
              <a:buFont typeface="Merriweather Sans"/>
              <a:buChar char="-"/>
            </a:pPr>
            <a:r>
              <a:rPr lang="en-US" sz="1600" dirty="0">
                <a:solidFill>
                  <a:srgbClr val="1F497D"/>
                </a:solidFill>
                <a:latin typeface="Calibri"/>
                <a:ea typeface="Calibri"/>
                <a:cs typeface="Calibri"/>
                <a:sym typeface="Calibri"/>
              </a:rPr>
              <a:t>All major components have either been fabricated and accepted or close to final acceptance.</a:t>
            </a:r>
          </a:p>
          <a:p>
            <a:pPr marL="342900" lvl="0" indent="-342900">
              <a:buClr>
                <a:srgbClr val="1F497D"/>
              </a:buClr>
              <a:buSzPts val="1600"/>
              <a:buFont typeface="Merriweather Sans"/>
              <a:buChar char="-"/>
            </a:pPr>
            <a:r>
              <a:rPr lang="en-US" sz="1600" dirty="0">
                <a:solidFill>
                  <a:srgbClr val="1F497D"/>
                </a:solidFill>
                <a:latin typeface="Calibri"/>
                <a:ea typeface="Calibri"/>
                <a:cs typeface="Calibri"/>
                <a:sym typeface="Calibri"/>
              </a:rPr>
              <a:t>Camera measured charge diffusion better than estimated.</a:t>
            </a:r>
          </a:p>
          <a:p>
            <a:pPr marL="342900" marR="0" lvl="0" indent="-342900" algn="l" rtl="0">
              <a:spcBef>
                <a:spcPts val="0"/>
              </a:spcBef>
              <a:spcAft>
                <a:spcPts val="0"/>
              </a:spcAft>
              <a:buClr>
                <a:srgbClr val="1F497D"/>
              </a:buClr>
              <a:buSzPts val="1600"/>
              <a:buFont typeface="Merriweather Sans"/>
              <a:buChar char="-"/>
            </a:pPr>
            <a:endParaRPr sz="1600" dirty="0">
              <a:solidFill>
                <a:srgbClr val="1F497D"/>
              </a:solidFill>
              <a:latin typeface="Calibri"/>
              <a:ea typeface="Calibri"/>
              <a:cs typeface="Calibri"/>
              <a:sym typeface="Calibri"/>
            </a:endParaRPr>
          </a:p>
        </p:txBody>
      </p:sp>
      <p:sp>
        <p:nvSpPr>
          <p:cNvPr id="13" name="Rectangle 12">
            <a:extLst>
              <a:ext uri="{FF2B5EF4-FFF2-40B4-BE49-F238E27FC236}">
                <a16:creationId xmlns:a16="http://schemas.microsoft.com/office/drawing/2014/main" id="{94408F29-6DCD-8C40-8164-61F27F38800C}"/>
              </a:ext>
            </a:extLst>
          </p:cNvPr>
          <p:cNvSpPr/>
          <p:nvPr/>
        </p:nvSpPr>
        <p:spPr>
          <a:xfrm>
            <a:off x="2901674" y="4598977"/>
            <a:ext cx="942887" cy="230832"/>
          </a:xfrm>
          <a:prstGeom prst="rect">
            <a:avLst/>
          </a:prstGeom>
          <a:solidFill>
            <a:srgbClr val="92D050"/>
          </a:solidFill>
          <a:ln w="19050">
            <a:solidFill>
              <a:schemeClr val="tx1"/>
            </a:solidFill>
          </a:ln>
        </p:spPr>
        <p:txBody>
          <a:bodyPr wrap="none">
            <a:spAutoFit/>
          </a:bodyPr>
          <a:lstStyle/>
          <a:p>
            <a:pPr lvl="0">
              <a:buClr>
                <a:srgbClr val="1F497D"/>
              </a:buClr>
              <a:buSzPts val="1600"/>
            </a:pPr>
            <a:r>
              <a:rPr lang="en-US" sz="900" dirty="0">
                <a:solidFill>
                  <a:srgbClr val="1F497D"/>
                </a:solidFill>
                <a:latin typeface="Calibri"/>
                <a:ea typeface="Calibri"/>
                <a:cs typeface="Calibri"/>
                <a:sym typeface="Calibri"/>
              </a:rPr>
              <a:t>Green: verified</a:t>
            </a:r>
            <a:r>
              <a:rPr lang="en-US" sz="900" dirty="0">
                <a:solidFill>
                  <a:srgbClr val="1F497D"/>
                </a:solidFill>
                <a:latin typeface="Calibri"/>
                <a:cs typeface="Calibri"/>
                <a:sym typeface="Calibri"/>
              </a:rPr>
              <a:t>. </a:t>
            </a:r>
            <a:endParaRPr lang="en-US" sz="9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48"/>
        <p:cNvGrpSpPr/>
        <p:nvPr/>
      </p:nvGrpSpPr>
      <p:grpSpPr>
        <a:xfrm>
          <a:off x="0" y="0"/>
          <a:ext cx="0" cy="0"/>
          <a:chOff x="0" y="0"/>
          <a:chExt cx="0" cy="0"/>
        </a:xfrm>
      </p:grpSpPr>
      <p:sp>
        <p:nvSpPr>
          <p:cNvPr id="749" name="Google Shape;749;p99"/>
          <p:cNvSpPr/>
          <p:nvPr/>
        </p:nvSpPr>
        <p:spPr>
          <a:xfrm>
            <a:off x="6840625" y="2948825"/>
            <a:ext cx="1767300" cy="268200"/>
          </a:xfrm>
          <a:prstGeom prst="rect">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50" name="Google Shape;750;p99"/>
          <p:cNvSpPr/>
          <p:nvPr/>
        </p:nvSpPr>
        <p:spPr>
          <a:xfrm>
            <a:off x="6840625" y="2680625"/>
            <a:ext cx="1767300" cy="268200"/>
          </a:xfrm>
          <a:prstGeom prst="rect">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51" name="Google Shape;751;p99"/>
          <p:cNvSpPr/>
          <p:nvPr/>
        </p:nvSpPr>
        <p:spPr>
          <a:xfrm>
            <a:off x="6840625" y="3223700"/>
            <a:ext cx="1767300" cy="268200"/>
          </a:xfrm>
          <a:prstGeom prst="rect">
            <a:avLst/>
          </a:prstGeom>
          <a:solidFill>
            <a:srgbClr val="F9CB9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52" name="Google Shape;752;p99"/>
          <p:cNvSpPr txBox="1">
            <a:spLocks noGrp="1"/>
          </p:cNvSpPr>
          <p:nvPr>
            <p:ph type="title"/>
          </p:nvPr>
        </p:nvSpPr>
        <p:spPr>
          <a:xfrm>
            <a:off x="914400" y="133350"/>
            <a:ext cx="6477000" cy="41791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1" i="0" u="none" strike="noStrike" cap="none" dirty="0">
                <a:solidFill>
                  <a:srgbClr val="1F497D"/>
                </a:solidFill>
                <a:latin typeface="Calibri"/>
                <a:ea typeface="Calibri"/>
                <a:cs typeface="Calibri"/>
                <a:sym typeface="Calibri"/>
              </a:rPr>
              <a:t>Integrated Modeling to Support Performance Evaluation</a:t>
            </a:r>
            <a:endParaRPr dirty="0"/>
          </a:p>
        </p:txBody>
      </p:sp>
      <p:sp>
        <p:nvSpPr>
          <p:cNvPr id="753" name="Google Shape;753;p99"/>
          <p:cNvSpPr txBox="1">
            <a:spLocks noGrp="1"/>
          </p:cNvSpPr>
          <p:nvPr>
            <p:ph type="body" idx="4294967295"/>
          </p:nvPr>
        </p:nvSpPr>
        <p:spPr>
          <a:xfrm>
            <a:off x="152400" y="628651"/>
            <a:ext cx="8763000" cy="1028699"/>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1F497D"/>
              </a:buClr>
              <a:buSzPts val="1800"/>
              <a:buFont typeface="Merriweather Sans"/>
              <a:buChar char="-"/>
            </a:pPr>
            <a:r>
              <a:rPr lang="en-US" sz="1800" b="0" i="0" u="none" strike="noStrike" cap="none" dirty="0">
                <a:solidFill>
                  <a:srgbClr val="1F497D"/>
                </a:solidFill>
                <a:latin typeface="Calibri"/>
                <a:ea typeface="Calibri"/>
                <a:cs typeface="Calibri"/>
                <a:sym typeface="Calibri"/>
              </a:rPr>
              <a:t>PSE maintains an updated model of the full system, with information from subsystems, simulating and analyzing end-to-end system performance.</a:t>
            </a:r>
            <a:endParaRPr dirty="0"/>
          </a:p>
          <a:p>
            <a:pPr marL="342900" marR="0" lvl="0" indent="-342900" algn="l" rtl="0">
              <a:spcBef>
                <a:spcPts val="360"/>
              </a:spcBef>
              <a:spcAft>
                <a:spcPts val="0"/>
              </a:spcAft>
              <a:buClr>
                <a:srgbClr val="1F497D"/>
              </a:buClr>
              <a:buSzPts val="1800"/>
              <a:buFont typeface="Merriweather Sans"/>
              <a:buChar char="-"/>
            </a:pPr>
            <a:r>
              <a:rPr lang="en-US" sz="1800" b="0" i="0" u="none" strike="noStrike" cap="none" dirty="0">
                <a:solidFill>
                  <a:srgbClr val="1F497D"/>
                </a:solidFill>
                <a:latin typeface="Calibri"/>
                <a:ea typeface="Calibri"/>
                <a:cs typeface="Calibri"/>
                <a:sym typeface="Calibri"/>
              </a:rPr>
              <a:t>As-built information are included when available.</a:t>
            </a:r>
            <a:endParaRPr dirty="0"/>
          </a:p>
        </p:txBody>
      </p:sp>
      <p:sp>
        <p:nvSpPr>
          <p:cNvPr id="754" name="Google Shape;754;p99"/>
          <p:cNvSpPr txBox="1"/>
          <p:nvPr/>
        </p:nvSpPr>
        <p:spPr>
          <a:xfrm>
            <a:off x="6781800" y="1428749"/>
            <a:ext cx="2209800" cy="212365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dirty="0">
                <a:solidFill>
                  <a:schemeClr val="dk1"/>
                </a:solidFill>
                <a:latin typeface="Calibri"/>
                <a:ea typeface="Calibri"/>
                <a:cs typeface="Calibri"/>
                <a:sym typeface="Calibri"/>
              </a:rPr>
              <a:t>Joint simulation of </a:t>
            </a:r>
            <a:endParaRPr dirty="0"/>
          </a:p>
          <a:p>
            <a:pPr marL="0" marR="0" lvl="0" indent="0" algn="l" rtl="0">
              <a:spcBef>
                <a:spcPts val="0"/>
              </a:spcBef>
              <a:spcAft>
                <a:spcPts val="0"/>
              </a:spcAft>
              <a:buNone/>
            </a:pPr>
            <a:r>
              <a:rPr lang="en-US" sz="1600" dirty="0">
                <a:solidFill>
                  <a:schemeClr val="dk1"/>
                </a:solidFill>
                <a:latin typeface="Calibri"/>
                <a:ea typeface="Calibri"/>
                <a:cs typeface="Calibri"/>
                <a:sym typeface="Calibri"/>
              </a:rPr>
              <a:t>Optics, structure, and control</a:t>
            </a:r>
            <a:endParaRPr dirty="0"/>
          </a:p>
          <a:p>
            <a:pPr marL="0" marR="0" lvl="0" indent="0" algn="l" rtl="0">
              <a:spcBef>
                <a:spcPts val="0"/>
              </a:spcBef>
              <a:spcAft>
                <a:spcPts val="0"/>
              </a:spcAft>
              <a:buNone/>
            </a:pPr>
            <a:endParaRPr sz="1600" dirty="0">
              <a:solidFill>
                <a:schemeClr val="dk1"/>
              </a:solidFill>
              <a:latin typeface="Calibri"/>
              <a:ea typeface="Calibri"/>
              <a:cs typeface="Calibri"/>
              <a:sym typeface="Calibri"/>
            </a:endParaRPr>
          </a:p>
          <a:p>
            <a:pPr marL="0" marR="0" lvl="0" indent="0" algn="l" rtl="0">
              <a:spcBef>
                <a:spcPts val="0"/>
              </a:spcBef>
              <a:spcAft>
                <a:spcPts val="0"/>
              </a:spcAft>
              <a:buNone/>
            </a:pPr>
            <a:endParaRPr sz="16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600" dirty="0">
                <a:solidFill>
                  <a:schemeClr val="dk1"/>
                </a:solidFill>
                <a:latin typeface="Calibri"/>
                <a:ea typeface="Calibri"/>
                <a:cs typeface="Calibri"/>
                <a:sym typeface="Calibri"/>
              </a:rPr>
              <a:t>Yellow: environment</a:t>
            </a:r>
            <a:endParaRPr dirty="0"/>
          </a:p>
          <a:p>
            <a:pPr marL="0" marR="0" lvl="0" indent="0" algn="l" rtl="0">
              <a:spcBef>
                <a:spcPts val="0"/>
              </a:spcBef>
              <a:spcAft>
                <a:spcPts val="0"/>
              </a:spcAft>
              <a:buNone/>
            </a:pPr>
            <a:r>
              <a:rPr lang="en-US" sz="1600" dirty="0">
                <a:solidFill>
                  <a:schemeClr val="dk1"/>
                </a:solidFill>
                <a:latin typeface="Calibri"/>
                <a:ea typeface="Calibri"/>
                <a:cs typeface="Calibri"/>
                <a:sym typeface="Calibri"/>
              </a:rPr>
              <a:t>Blue: hardware</a:t>
            </a:r>
            <a:endParaRPr dirty="0"/>
          </a:p>
          <a:p>
            <a:pPr marL="0" marR="0" lvl="0" indent="0" algn="l" rtl="0">
              <a:spcBef>
                <a:spcPts val="0"/>
              </a:spcBef>
              <a:spcAft>
                <a:spcPts val="0"/>
              </a:spcAft>
              <a:buNone/>
            </a:pPr>
            <a:r>
              <a:rPr lang="en-US" sz="1600" dirty="0">
                <a:solidFill>
                  <a:schemeClr val="dk1"/>
                </a:solidFill>
                <a:latin typeface="Calibri"/>
                <a:ea typeface="Calibri"/>
                <a:cs typeface="Calibri"/>
                <a:sym typeface="Calibri"/>
              </a:rPr>
              <a:t>Orange: control</a:t>
            </a:r>
            <a:endParaRPr sz="1600" dirty="0">
              <a:solidFill>
                <a:schemeClr val="dk1"/>
              </a:solidFill>
              <a:latin typeface="Calibri"/>
              <a:ea typeface="Calibri"/>
              <a:cs typeface="Calibri"/>
              <a:sym typeface="Calibri"/>
            </a:endParaRPr>
          </a:p>
        </p:txBody>
      </p:sp>
      <p:pic>
        <p:nvPicPr>
          <p:cNvPr id="755" name="Google Shape;755;p99"/>
          <p:cNvPicPr preferRelativeResize="0"/>
          <p:nvPr/>
        </p:nvPicPr>
        <p:blipFill>
          <a:blip r:embed="rId3">
            <a:alphaModFix/>
          </a:blip>
          <a:stretch>
            <a:fillRect/>
          </a:stretch>
        </p:blipFill>
        <p:spPr>
          <a:xfrm>
            <a:off x="152400" y="1657350"/>
            <a:ext cx="6477000" cy="307992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007"/>
        <p:cNvGrpSpPr/>
        <p:nvPr/>
      </p:nvGrpSpPr>
      <p:grpSpPr>
        <a:xfrm>
          <a:off x="0" y="0"/>
          <a:ext cx="0" cy="0"/>
          <a:chOff x="0" y="0"/>
          <a:chExt cx="0" cy="0"/>
        </a:xfrm>
      </p:grpSpPr>
      <p:sp>
        <p:nvSpPr>
          <p:cNvPr id="1008" name="Google Shape;1008;p120"/>
          <p:cNvSpPr txBox="1">
            <a:spLocks noGrp="1"/>
          </p:cNvSpPr>
          <p:nvPr>
            <p:ph type="title"/>
          </p:nvPr>
        </p:nvSpPr>
        <p:spPr>
          <a:xfrm>
            <a:off x="990600" y="133350"/>
            <a:ext cx="6400800" cy="417910"/>
          </a:xfrm>
          <a:prstGeom prst="rect">
            <a:avLst/>
          </a:prstGeom>
          <a:noFill/>
          <a:ln>
            <a:noFill/>
          </a:ln>
        </p:spPr>
        <p:txBody>
          <a:bodyPr spcFirstLastPara="1" wrap="square" lIns="91425" tIns="45700" rIns="91425" bIns="45700" anchor="ctr" anchorCtr="0">
            <a:noAutofit/>
          </a:bodyPr>
          <a:lstStyle/>
          <a:p>
            <a:pPr lvl="0"/>
            <a:r>
              <a:rPr lang="en-US" sz="2000" dirty="0"/>
              <a:t>Active Optics System (AOS) Performance</a:t>
            </a:r>
            <a:endParaRPr sz="2000" b="1" i="0" u="none" strike="noStrike" cap="none" dirty="0">
              <a:solidFill>
                <a:srgbClr val="1F497D"/>
              </a:solidFill>
              <a:latin typeface="Calibri"/>
              <a:ea typeface="Calibri"/>
              <a:cs typeface="Calibri"/>
              <a:sym typeface="Calibri"/>
            </a:endParaRPr>
          </a:p>
        </p:txBody>
      </p:sp>
      <p:sp>
        <p:nvSpPr>
          <p:cNvPr id="1009" name="Google Shape;1009;p120"/>
          <p:cNvSpPr txBox="1">
            <a:spLocks noGrp="1"/>
          </p:cNvSpPr>
          <p:nvPr>
            <p:ph type="body" idx="4294967295"/>
          </p:nvPr>
        </p:nvSpPr>
        <p:spPr>
          <a:xfrm>
            <a:off x="152400" y="685800"/>
            <a:ext cx="4876800" cy="213225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1F497D"/>
              </a:buClr>
              <a:buSzPts val="1400"/>
              <a:buFont typeface="Merriweather Sans"/>
              <a:buNone/>
            </a:pPr>
            <a:r>
              <a:rPr lang="en-US" sz="1400" b="0" i="0" u="none" strike="noStrike" cap="none" dirty="0">
                <a:solidFill>
                  <a:srgbClr val="1F497D"/>
                </a:solidFill>
                <a:latin typeface="Calibri"/>
                <a:ea typeface="Calibri"/>
                <a:cs typeface="Calibri"/>
                <a:sym typeface="Calibri"/>
              </a:rPr>
              <a:t>Simulation Highlights</a:t>
            </a:r>
            <a:endParaRPr sz="2400" b="0" i="0" u="none" strike="noStrike" cap="none" dirty="0">
              <a:solidFill>
                <a:srgbClr val="1F497D"/>
              </a:solidFill>
              <a:latin typeface="Calibri"/>
              <a:ea typeface="Calibri"/>
              <a:cs typeface="Calibri"/>
              <a:sym typeface="Calibri"/>
            </a:endParaRPr>
          </a:p>
          <a:p>
            <a:pPr marL="342900" marR="0" lvl="0" indent="-342900" algn="l" rtl="0">
              <a:spcBef>
                <a:spcPts val="280"/>
              </a:spcBef>
              <a:spcAft>
                <a:spcPts val="0"/>
              </a:spcAft>
              <a:buClr>
                <a:srgbClr val="1F497D"/>
              </a:buClr>
              <a:buSzPts val="1400"/>
              <a:buFont typeface="Merriweather Sans"/>
              <a:buChar char="-"/>
            </a:pPr>
            <a:r>
              <a:rPr lang="en-US" sz="1400" b="0" i="0" u="none" strike="noStrike" cap="none" dirty="0" err="1">
                <a:solidFill>
                  <a:srgbClr val="1F497D"/>
                </a:solidFill>
                <a:latin typeface="Calibri"/>
                <a:ea typeface="Calibri"/>
                <a:cs typeface="Calibri"/>
                <a:sym typeface="Calibri"/>
              </a:rPr>
              <a:t>PhoSim</a:t>
            </a:r>
            <a:r>
              <a:rPr lang="en-US" sz="1400" b="0" i="0" u="none" strike="noStrike" cap="none" dirty="0">
                <a:solidFill>
                  <a:srgbClr val="1F497D"/>
                </a:solidFill>
                <a:latin typeface="Calibri"/>
                <a:ea typeface="Calibri"/>
                <a:cs typeface="Calibri"/>
                <a:sym typeface="Calibri"/>
              </a:rPr>
              <a:t>/ZEMAX as the optical engine</a:t>
            </a:r>
            <a:endParaRPr sz="2400" b="0" i="0" u="none" strike="noStrike" cap="none" dirty="0">
              <a:solidFill>
                <a:srgbClr val="1F497D"/>
              </a:solidFill>
              <a:latin typeface="Calibri"/>
              <a:ea typeface="Calibri"/>
              <a:cs typeface="Calibri"/>
              <a:sym typeface="Calibri"/>
            </a:endParaRPr>
          </a:p>
          <a:p>
            <a:pPr marL="342900" marR="0" lvl="0" indent="-342900" algn="l" rtl="0">
              <a:spcBef>
                <a:spcPts val="280"/>
              </a:spcBef>
              <a:spcAft>
                <a:spcPts val="0"/>
              </a:spcAft>
              <a:buClr>
                <a:srgbClr val="1F497D"/>
              </a:buClr>
              <a:buSzPts val="1400"/>
              <a:buFont typeface="Merriweather Sans"/>
              <a:buChar char="-"/>
            </a:pPr>
            <a:r>
              <a:rPr lang="en-US" sz="1400" b="0" i="0" u="none" strike="noStrike" cap="none" dirty="0">
                <a:solidFill>
                  <a:srgbClr val="1F497D"/>
                </a:solidFill>
                <a:latin typeface="Calibri"/>
                <a:ea typeface="Calibri"/>
                <a:cs typeface="Calibri"/>
                <a:sym typeface="Calibri"/>
              </a:rPr>
              <a:t>Telescope pointing for each visit taken from </a:t>
            </a:r>
            <a:r>
              <a:rPr lang="en-US" sz="1400" b="0" i="0" u="none" strike="noStrike" cap="none" dirty="0" err="1">
                <a:solidFill>
                  <a:srgbClr val="1F497D"/>
                </a:solidFill>
                <a:latin typeface="Calibri"/>
                <a:ea typeface="Calibri"/>
                <a:cs typeface="Calibri"/>
                <a:sym typeface="Calibri"/>
              </a:rPr>
              <a:t>OpSim</a:t>
            </a:r>
            <a:r>
              <a:rPr lang="en-US" sz="1400" b="0" i="0" u="none" strike="noStrike" cap="none" dirty="0">
                <a:solidFill>
                  <a:srgbClr val="1F497D"/>
                </a:solidFill>
                <a:latin typeface="Calibri"/>
                <a:ea typeface="Calibri"/>
                <a:cs typeface="Calibri"/>
                <a:sym typeface="Calibri"/>
              </a:rPr>
              <a:t> observation history</a:t>
            </a:r>
            <a:endParaRPr sz="2400" b="0" i="0" u="none" strike="noStrike" cap="none" dirty="0">
              <a:solidFill>
                <a:srgbClr val="1F497D"/>
              </a:solidFill>
              <a:latin typeface="Calibri"/>
              <a:ea typeface="Calibri"/>
              <a:cs typeface="Calibri"/>
              <a:sym typeface="Calibri"/>
            </a:endParaRPr>
          </a:p>
          <a:p>
            <a:pPr marL="342900" marR="0" lvl="0" indent="-342900" algn="l" rtl="0">
              <a:spcBef>
                <a:spcPts val="280"/>
              </a:spcBef>
              <a:spcAft>
                <a:spcPts val="0"/>
              </a:spcAft>
              <a:buClr>
                <a:srgbClr val="1F497D"/>
              </a:buClr>
              <a:buSzPts val="1400"/>
              <a:buFont typeface="Merriweather Sans"/>
              <a:buChar char="-"/>
            </a:pPr>
            <a:r>
              <a:rPr lang="en-US" sz="1400" b="0" i="0" u="none" strike="noStrike" cap="none" dirty="0">
                <a:solidFill>
                  <a:srgbClr val="1F497D"/>
                </a:solidFill>
                <a:latin typeface="Calibri"/>
                <a:ea typeface="Calibri"/>
                <a:cs typeface="Calibri"/>
                <a:sym typeface="Calibri"/>
              </a:rPr>
              <a:t>Atmosphere continuously evolving from one visit to the next</a:t>
            </a:r>
            <a:endParaRPr sz="2400" b="0" i="0" u="none" strike="noStrike" cap="none" dirty="0">
              <a:solidFill>
                <a:srgbClr val="1F497D"/>
              </a:solidFill>
              <a:latin typeface="Calibri"/>
              <a:ea typeface="Calibri"/>
              <a:cs typeface="Calibri"/>
              <a:sym typeface="Calibri"/>
            </a:endParaRPr>
          </a:p>
          <a:p>
            <a:pPr marL="342900" marR="0" lvl="0" indent="-342900" algn="l" rtl="0">
              <a:spcBef>
                <a:spcPts val="280"/>
              </a:spcBef>
              <a:spcAft>
                <a:spcPts val="0"/>
              </a:spcAft>
              <a:buClr>
                <a:srgbClr val="1F497D"/>
              </a:buClr>
              <a:buSzPts val="1400"/>
              <a:buFont typeface="Merriweather Sans"/>
              <a:buChar char="-"/>
            </a:pPr>
            <a:r>
              <a:rPr lang="en-US" sz="1400" b="0" i="0" u="none" strike="noStrike" cap="none" dirty="0">
                <a:solidFill>
                  <a:srgbClr val="1F497D"/>
                </a:solidFill>
                <a:latin typeface="Calibri"/>
                <a:ea typeface="Calibri"/>
                <a:cs typeface="Calibri"/>
                <a:sym typeface="Calibri"/>
              </a:rPr>
              <a:t>Finite Element Model built into simulations to exercise Look-Up Table Operations</a:t>
            </a:r>
            <a:endParaRPr sz="2400" b="0" i="0" u="none" strike="noStrike" cap="none" dirty="0">
              <a:solidFill>
                <a:srgbClr val="1F497D"/>
              </a:solidFill>
              <a:latin typeface="Calibri"/>
              <a:ea typeface="Calibri"/>
              <a:cs typeface="Calibri"/>
              <a:sym typeface="Calibri"/>
            </a:endParaRPr>
          </a:p>
          <a:p>
            <a:pPr marL="342900" marR="0" lvl="0" indent="-342900" algn="l" rtl="0">
              <a:spcBef>
                <a:spcPts val="280"/>
              </a:spcBef>
              <a:spcAft>
                <a:spcPts val="0"/>
              </a:spcAft>
              <a:buClr>
                <a:srgbClr val="1F497D"/>
              </a:buClr>
              <a:buSzPts val="1400"/>
              <a:buFont typeface="Merriweather Sans"/>
              <a:buChar char="-"/>
            </a:pPr>
            <a:r>
              <a:rPr lang="en-US" sz="1400" b="0" i="0" u="none" strike="noStrike" cap="none" dirty="0" err="1">
                <a:solidFill>
                  <a:srgbClr val="1F497D"/>
                </a:solidFill>
                <a:latin typeface="Calibri"/>
                <a:ea typeface="Calibri"/>
                <a:cs typeface="Calibri"/>
                <a:sym typeface="Calibri"/>
              </a:rPr>
              <a:t>Wavefront</a:t>
            </a:r>
            <a:r>
              <a:rPr lang="en-US" sz="1400" b="0" i="0" u="none" strike="noStrike" cap="none" dirty="0">
                <a:solidFill>
                  <a:srgbClr val="1F497D"/>
                </a:solidFill>
                <a:latin typeface="Calibri"/>
                <a:ea typeface="Calibri"/>
                <a:cs typeface="Calibri"/>
                <a:sym typeface="Calibri"/>
              </a:rPr>
              <a:t> images formed by means of raytracing, and fed to </a:t>
            </a:r>
            <a:r>
              <a:rPr lang="en-US" sz="1400" b="0" i="0" u="none" strike="noStrike" cap="none" dirty="0" err="1">
                <a:solidFill>
                  <a:srgbClr val="1F497D"/>
                </a:solidFill>
                <a:latin typeface="Calibri"/>
                <a:ea typeface="Calibri"/>
                <a:cs typeface="Calibri"/>
                <a:sym typeface="Calibri"/>
              </a:rPr>
              <a:t>wavefront</a:t>
            </a:r>
            <a:r>
              <a:rPr lang="en-US" sz="1400" b="0" i="0" u="none" strike="noStrike" cap="none" dirty="0">
                <a:solidFill>
                  <a:srgbClr val="1F497D"/>
                </a:solidFill>
                <a:latin typeface="Calibri"/>
                <a:ea typeface="Calibri"/>
                <a:cs typeface="Calibri"/>
                <a:sym typeface="Calibri"/>
              </a:rPr>
              <a:t> sensing software </a:t>
            </a:r>
            <a:r>
              <a:rPr lang="en-US" sz="1400" b="0" i="0" u="none" strike="noStrike" cap="none" dirty="0">
                <a:solidFill>
                  <a:srgbClr val="FF0000"/>
                </a:solidFill>
                <a:latin typeface="Calibri"/>
                <a:ea typeface="Calibri"/>
                <a:cs typeface="Calibri"/>
                <a:sym typeface="Calibri"/>
              </a:rPr>
              <a:t>(</a:t>
            </a:r>
            <a:r>
              <a:rPr lang="en-US" sz="1400" b="0" i="0" u="none" strike="noStrike" cap="none" dirty="0" err="1">
                <a:solidFill>
                  <a:srgbClr val="FF0000"/>
                </a:solidFill>
                <a:latin typeface="Calibri"/>
                <a:ea typeface="Calibri"/>
                <a:cs typeface="Calibri"/>
                <a:sym typeface="Calibri"/>
              </a:rPr>
              <a:t>ComCam</a:t>
            </a:r>
            <a:r>
              <a:rPr lang="en-US" sz="1400" b="0" i="0" u="none" strike="noStrike" cap="none" dirty="0">
                <a:solidFill>
                  <a:srgbClr val="FF0000"/>
                </a:solidFill>
                <a:latin typeface="Calibri"/>
                <a:ea typeface="Calibri"/>
                <a:cs typeface="Calibri"/>
                <a:sym typeface="Calibri"/>
              </a:rPr>
              <a:t> </a:t>
            </a:r>
            <a:r>
              <a:rPr lang="en-US" sz="1400" b="0" i="0" u="none" strike="noStrike" cap="none" dirty="0" err="1">
                <a:solidFill>
                  <a:srgbClr val="FF0000"/>
                </a:solidFill>
                <a:latin typeface="Calibri"/>
                <a:ea typeface="Calibri"/>
                <a:cs typeface="Calibri"/>
                <a:sym typeface="Calibri"/>
              </a:rPr>
              <a:t>pistoned</a:t>
            </a:r>
            <a:r>
              <a:rPr lang="en-US" sz="1400" b="0" i="0" u="none" strike="noStrike" cap="none" dirty="0">
                <a:solidFill>
                  <a:srgbClr val="FF0000"/>
                </a:solidFill>
                <a:latin typeface="Calibri"/>
                <a:ea typeface="Calibri"/>
                <a:cs typeface="Calibri"/>
                <a:sym typeface="Calibri"/>
              </a:rPr>
              <a:t> along z)</a:t>
            </a:r>
            <a:endParaRPr sz="1400" b="0" i="0" u="none" strike="noStrike" cap="none" dirty="0">
              <a:solidFill>
                <a:srgbClr val="1F497D"/>
              </a:solidFill>
              <a:latin typeface="Calibri"/>
              <a:ea typeface="Calibri"/>
              <a:cs typeface="Calibri"/>
              <a:sym typeface="Calibri"/>
            </a:endParaRPr>
          </a:p>
          <a:p>
            <a:pPr marL="342900" marR="0" lvl="0" indent="-342900" algn="l" rtl="0">
              <a:spcBef>
                <a:spcPts val="280"/>
              </a:spcBef>
              <a:spcAft>
                <a:spcPts val="0"/>
              </a:spcAft>
              <a:buClr>
                <a:srgbClr val="1F497D"/>
              </a:buClr>
              <a:buSzPts val="1400"/>
              <a:buFont typeface="Merriweather Sans"/>
              <a:buChar char="-"/>
            </a:pPr>
            <a:r>
              <a:rPr lang="en-US" sz="1400" b="0" i="0" u="none" strike="noStrike" cap="none" dirty="0">
                <a:solidFill>
                  <a:srgbClr val="1F497D"/>
                </a:solidFill>
                <a:latin typeface="Calibri"/>
                <a:ea typeface="Calibri"/>
                <a:cs typeface="Calibri"/>
                <a:sym typeface="Calibri"/>
              </a:rPr>
              <a:t>AOS controls 2 hexapods and 20 bending modes on each mirror substrate</a:t>
            </a:r>
            <a:endParaRPr sz="1400" b="0" i="0" u="none" strike="noStrike" cap="none" dirty="0">
              <a:solidFill>
                <a:srgbClr val="1F497D"/>
              </a:solidFill>
              <a:latin typeface="Calibri"/>
              <a:ea typeface="Calibri"/>
              <a:cs typeface="Calibri"/>
              <a:sym typeface="Calibri"/>
            </a:endParaRPr>
          </a:p>
        </p:txBody>
      </p:sp>
      <p:sp>
        <p:nvSpPr>
          <p:cNvPr id="1010" name="Google Shape;1010;p120"/>
          <p:cNvSpPr txBox="1"/>
          <p:nvPr/>
        </p:nvSpPr>
        <p:spPr>
          <a:xfrm>
            <a:off x="4614206" y="4095750"/>
            <a:ext cx="4529794" cy="83099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0070C0"/>
              </a:buClr>
              <a:buSzPts val="1600"/>
              <a:buFont typeface="Calibri"/>
              <a:buNone/>
            </a:pPr>
            <a:r>
              <a:rPr lang="en-US" sz="1600" b="1">
                <a:solidFill>
                  <a:srgbClr val="0070C0"/>
                </a:solidFill>
                <a:latin typeface="Calibri"/>
                <a:ea typeface="Calibri"/>
                <a:cs typeface="Calibri"/>
                <a:sym typeface="Calibri"/>
              </a:rPr>
              <a:t>Currently Include optical design; AOS; Gravitational and thermal errors of M1M3, M2, camera; and focal plane flatness</a:t>
            </a:r>
            <a:endParaRPr sz="1600" b="1">
              <a:solidFill>
                <a:srgbClr val="0070C0"/>
              </a:solidFill>
              <a:latin typeface="Calibri"/>
              <a:ea typeface="Calibri"/>
              <a:cs typeface="Calibri"/>
              <a:sym typeface="Calibri"/>
            </a:endParaRPr>
          </a:p>
        </p:txBody>
      </p:sp>
      <p:pic>
        <p:nvPicPr>
          <p:cNvPr id="1011" name="Google Shape;1011;p120"/>
          <p:cNvPicPr preferRelativeResize="0"/>
          <p:nvPr/>
        </p:nvPicPr>
        <p:blipFill rotWithShape="1">
          <a:blip r:embed="rId3">
            <a:alphaModFix/>
          </a:blip>
          <a:srcRect/>
          <a:stretch/>
        </p:blipFill>
        <p:spPr>
          <a:xfrm>
            <a:off x="5029200" y="742950"/>
            <a:ext cx="3889815" cy="2819400"/>
          </a:xfrm>
          <a:prstGeom prst="rect">
            <a:avLst/>
          </a:prstGeom>
          <a:noFill/>
          <a:ln>
            <a:noFill/>
          </a:ln>
        </p:spPr>
      </p:pic>
      <p:pic>
        <p:nvPicPr>
          <p:cNvPr id="1012" name="Google Shape;1012;p120"/>
          <p:cNvPicPr preferRelativeResize="0"/>
          <p:nvPr/>
        </p:nvPicPr>
        <p:blipFill rotWithShape="1">
          <a:blip r:embed="rId4">
            <a:alphaModFix/>
          </a:blip>
          <a:srcRect/>
          <a:stretch/>
        </p:blipFill>
        <p:spPr>
          <a:xfrm>
            <a:off x="457200" y="3561418"/>
            <a:ext cx="3657600" cy="129633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037"/>
        <p:cNvGrpSpPr/>
        <p:nvPr/>
      </p:nvGrpSpPr>
      <p:grpSpPr>
        <a:xfrm>
          <a:off x="0" y="0"/>
          <a:ext cx="0" cy="0"/>
          <a:chOff x="0" y="0"/>
          <a:chExt cx="0" cy="0"/>
        </a:xfrm>
      </p:grpSpPr>
      <p:pic>
        <p:nvPicPr>
          <p:cNvPr id="1038" name="Google Shape;1038;p123"/>
          <p:cNvPicPr preferRelativeResize="0"/>
          <p:nvPr/>
        </p:nvPicPr>
        <p:blipFill rotWithShape="1">
          <a:blip r:embed="rId3">
            <a:alphaModFix/>
          </a:blip>
          <a:srcRect/>
          <a:stretch/>
        </p:blipFill>
        <p:spPr>
          <a:xfrm>
            <a:off x="6120245" y="2800350"/>
            <a:ext cx="3023755" cy="2057400"/>
          </a:xfrm>
          <a:prstGeom prst="rect">
            <a:avLst/>
          </a:prstGeom>
          <a:noFill/>
          <a:ln>
            <a:noFill/>
          </a:ln>
        </p:spPr>
      </p:pic>
      <p:pic>
        <p:nvPicPr>
          <p:cNvPr id="1039" name="Google Shape;1039;p123" descr="case111.PNG"/>
          <p:cNvPicPr preferRelativeResize="0"/>
          <p:nvPr/>
        </p:nvPicPr>
        <p:blipFill rotWithShape="1">
          <a:blip r:embed="rId4">
            <a:alphaModFix/>
          </a:blip>
          <a:srcRect/>
          <a:stretch/>
        </p:blipFill>
        <p:spPr>
          <a:xfrm>
            <a:off x="6324600" y="514350"/>
            <a:ext cx="2928732" cy="2299899"/>
          </a:xfrm>
          <a:prstGeom prst="rect">
            <a:avLst/>
          </a:prstGeom>
          <a:noFill/>
          <a:ln>
            <a:noFill/>
          </a:ln>
        </p:spPr>
      </p:pic>
      <p:sp>
        <p:nvSpPr>
          <p:cNvPr id="1040" name="Google Shape;1040;p123"/>
          <p:cNvSpPr txBox="1">
            <a:spLocks noGrp="1"/>
          </p:cNvSpPr>
          <p:nvPr>
            <p:ph type="body" idx="1"/>
          </p:nvPr>
        </p:nvSpPr>
        <p:spPr>
          <a:xfrm>
            <a:off x="0" y="666750"/>
            <a:ext cx="6476999" cy="41910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1F497D"/>
              </a:buClr>
              <a:buSzPts val="1600"/>
              <a:buFont typeface="Merriweather Sans"/>
              <a:buChar char="-"/>
            </a:pPr>
            <a:r>
              <a:rPr lang="en-US" sz="1600" b="0" i="0" u="none" strike="noStrike" cap="none" dirty="0">
                <a:solidFill>
                  <a:srgbClr val="1F497D"/>
                </a:solidFill>
                <a:latin typeface="Calibri"/>
                <a:ea typeface="Calibri"/>
                <a:cs typeface="Calibri"/>
                <a:sym typeface="Calibri"/>
              </a:rPr>
              <a:t>The “</a:t>
            </a:r>
            <a:r>
              <a:rPr lang="en-US" sz="1600" b="1" i="0" u="none" strike="noStrike" cap="none" dirty="0">
                <a:solidFill>
                  <a:srgbClr val="E36C09"/>
                </a:solidFill>
                <a:latin typeface="Calibri"/>
                <a:ea typeface="Calibri"/>
                <a:cs typeface="Calibri"/>
                <a:sym typeface="Calibri"/>
              </a:rPr>
              <a:t>engineering punch list resolution</a:t>
            </a:r>
            <a:r>
              <a:rPr lang="en-US" sz="1600" b="0" i="0" u="none" strike="noStrike" cap="none" dirty="0">
                <a:solidFill>
                  <a:srgbClr val="1F497D"/>
                </a:solidFill>
                <a:latin typeface="Calibri"/>
                <a:ea typeface="Calibri"/>
                <a:cs typeface="Calibri"/>
                <a:sym typeface="Calibri"/>
              </a:rPr>
              <a:t>” blocks approximately once every month has been built into the schedule.</a:t>
            </a:r>
            <a:endParaRPr sz="2400" b="0" i="0" u="none" strike="noStrike" cap="none" dirty="0">
              <a:solidFill>
                <a:srgbClr val="1F497D"/>
              </a:solidFill>
              <a:latin typeface="Calibri"/>
              <a:ea typeface="Calibri"/>
              <a:cs typeface="Calibri"/>
              <a:sym typeface="Calibri"/>
            </a:endParaRPr>
          </a:p>
          <a:p>
            <a:pPr marL="342900" marR="0" lvl="0" indent="-342900" algn="l" rtl="0">
              <a:spcBef>
                <a:spcPts val="320"/>
              </a:spcBef>
              <a:spcAft>
                <a:spcPts val="0"/>
              </a:spcAft>
              <a:buClr>
                <a:srgbClr val="E46C0A"/>
              </a:buClr>
              <a:buSzPts val="1600"/>
              <a:buFont typeface="Merriweather Sans"/>
              <a:buChar char="-"/>
            </a:pPr>
            <a:r>
              <a:rPr lang="en-US" sz="1600" b="1" i="0" u="none" strike="noStrike" cap="none" dirty="0">
                <a:solidFill>
                  <a:srgbClr val="E46C0A"/>
                </a:solidFill>
                <a:latin typeface="Calibri"/>
                <a:ea typeface="Calibri"/>
                <a:cs typeface="Calibri"/>
                <a:sym typeface="Calibri"/>
              </a:rPr>
              <a:t>Weather impacts </a:t>
            </a:r>
            <a:r>
              <a:rPr lang="en-US" sz="1600" b="0" i="0" u="none" strike="noStrike" cap="none" dirty="0">
                <a:solidFill>
                  <a:srgbClr val="1F497D"/>
                </a:solidFill>
                <a:latin typeface="Calibri"/>
                <a:ea typeface="Calibri"/>
                <a:cs typeface="Calibri"/>
                <a:sym typeface="Calibri"/>
              </a:rPr>
              <a:t>on commissioning schedule are taken into account in planning.</a:t>
            </a:r>
            <a:endParaRPr sz="2400" b="0" i="0" u="none" strike="noStrike" cap="none" dirty="0">
              <a:solidFill>
                <a:srgbClr val="1F497D"/>
              </a:solidFill>
              <a:latin typeface="Calibri"/>
              <a:ea typeface="Calibri"/>
              <a:cs typeface="Calibri"/>
              <a:sym typeface="Calibri"/>
            </a:endParaRPr>
          </a:p>
          <a:p>
            <a:pPr marL="342900" marR="0" lvl="0" indent="-342900" algn="l" rtl="0">
              <a:spcBef>
                <a:spcPts val="320"/>
              </a:spcBef>
              <a:spcAft>
                <a:spcPts val="0"/>
              </a:spcAft>
              <a:buClr>
                <a:srgbClr val="E46C0A"/>
              </a:buClr>
              <a:buSzPts val="1600"/>
              <a:buFont typeface="Merriweather Sans"/>
              <a:buChar char="-"/>
            </a:pPr>
            <a:r>
              <a:rPr lang="en-US" sz="1600" b="1" i="0" u="none" strike="noStrike" cap="none" dirty="0">
                <a:solidFill>
                  <a:srgbClr val="E46C0A"/>
                </a:solidFill>
                <a:latin typeface="Calibri"/>
                <a:ea typeface="Calibri"/>
                <a:cs typeface="Calibri"/>
                <a:sym typeface="Calibri"/>
              </a:rPr>
              <a:t>Another example: simulation of a stuck/broken M1M3 actuator</a:t>
            </a:r>
            <a:r>
              <a:rPr lang="en-US" sz="1600" b="1" i="0" u="none" strike="noStrike" cap="none" dirty="0">
                <a:solidFill>
                  <a:srgbClr val="1F497D"/>
                </a:solidFill>
                <a:latin typeface="Calibri"/>
                <a:ea typeface="Calibri"/>
                <a:cs typeface="Calibri"/>
                <a:sym typeface="Calibri"/>
              </a:rPr>
              <a:t>.</a:t>
            </a:r>
            <a:endParaRPr sz="2400" b="0" i="0" u="none" strike="noStrike" cap="none" dirty="0">
              <a:solidFill>
                <a:srgbClr val="1F497D"/>
              </a:solidFill>
              <a:latin typeface="Calibri"/>
              <a:ea typeface="Calibri"/>
              <a:cs typeface="Calibri"/>
              <a:sym typeface="Calibri"/>
            </a:endParaRPr>
          </a:p>
          <a:p>
            <a:pPr marL="342900" marR="0" lvl="0" indent="-241300" algn="l" rtl="0">
              <a:spcBef>
                <a:spcPts val="320"/>
              </a:spcBef>
              <a:spcAft>
                <a:spcPts val="0"/>
              </a:spcAft>
              <a:buClr>
                <a:srgbClr val="1F497D"/>
              </a:buClr>
              <a:buSzPts val="1600"/>
              <a:buFont typeface="Merriweather Sans"/>
              <a:buNone/>
            </a:pPr>
            <a:endParaRPr sz="1600" b="0" i="0" u="none" strike="noStrike" cap="none" dirty="0">
              <a:solidFill>
                <a:srgbClr val="1F497D"/>
              </a:solidFill>
              <a:latin typeface="Calibri"/>
              <a:ea typeface="Calibri"/>
              <a:cs typeface="Calibri"/>
              <a:sym typeface="Calibri"/>
            </a:endParaRPr>
          </a:p>
          <a:p>
            <a:pPr marL="342900" marR="0" lvl="0" indent="-342900" algn="l" rtl="0">
              <a:spcBef>
                <a:spcPts val="320"/>
              </a:spcBef>
              <a:spcAft>
                <a:spcPts val="0"/>
              </a:spcAft>
              <a:buClr>
                <a:srgbClr val="1F497D"/>
              </a:buClr>
              <a:buSzPts val="1600"/>
              <a:buFont typeface="Merriweather Sans"/>
              <a:buChar char="-"/>
            </a:pPr>
            <a:r>
              <a:rPr lang="en-US" sz="1600" b="0" i="0" u="none" strike="noStrike" cap="none" dirty="0">
                <a:solidFill>
                  <a:srgbClr val="1F497D"/>
                </a:solidFill>
                <a:latin typeface="Calibri"/>
                <a:ea typeface="Calibri"/>
                <a:cs typeface="Calibri"/>
                <a:sym typeface="Calibri"/>
              </a:rPr>
              <a:t>M1M3 uses pneumatic actuators which (1) are simpler therefore less likely to get stuck (2) has negligible stiffness if gets stuck (3) are attached to the mirror using low strength interface #4 screws that will break before the mirror does</a:t>
            </a:r>
            <a:endParaRPr sz="2400" b="0" i="0" u="none" strike="noStrike" cap="none" dirty="0">
              <a:solidFill>
                <a:srgbClr val="1F497D"/>
              </a:solidFill>
              <a:latin typeface="Calibri"/>
              <a:ea typeface="Calibri"/>
              <a:cs typeface="Calibri"/>
              <a:sym typeface="Calibri"/>
            </a:endParaRPr>
          </a:p>
          <a:p>
            <a:pPr marL="342900" marR="0" lvl="0" indent="-342900" algn="l" rtl="0">
              <a:spcBef>
                <a:spcPts val="320"/>
              </a:spcBef>
              <a:spcAft>
                <a:spcPts val="0"/>
              </a:spcAft>
              <a:buClr>
                <a:srgbClr val="1F497D"/>
              </a:buClr>
              <a:buSzPts val="1600"/>
              <a:buFont typeface="Merriweather Sans"/>
              <a:buChar char="-"/>
            </a:pPr>
            <a:r>
              <a:rPr lang="en-US" sz="1600" b="0" i="0" u="none" strike="noStrike" cap="none" dirty="0">
                <a:solidFill>
                  <a:srgbClr val="1F497D"/>
                </a:solidFill>
                <a:latin typeface="Calibri"/>
                <a:ea typeface="Calibri"/>
                <a:cs typeface="Calibri"/>
                <a:sym typeface="Calibri"/>
              </a:rPr>
              <a:t>A broken actuator is more common</a:t>
            </a:r>
            <a:endParaRPr sz="2400" b="0" i="0" u="none" strike="noStrike" cap="none" dirty="0">
              <a:solidFill>
                <a:srgbClr val="1F497D"/>
              </a:solidFill>
              <a:latin typeface="Calibri"/>
              <a:ea typeface="Calibri"/>
              <a:cs typeface="Calibri"/>
              <a:sym typeface="Calibri"/>
            </a:endParaRPr>
          </a:p>
          <a:p>
            <a:pPr marL="342900" marR="0" lvl="0" indent="-342900" algn="l" rtl="0">
              <a:spcBef>
                <a:spcPts val="320"/>
              </a:spcBef>
              <a:spcAft>
                <a:spcPts val="0"/>
              </a:spcAft>
              <a:buClr>
                <a:srgbClr val="1F497D"/>
              </a:buClr>
              <a:buSzPts val="1600"/>
              <a:buFont typeface="Merriweather Sans"/>
              <a:buChar char="-"/>
            </a:pPr>
            <a:r>
              <a:rPr lang="en-US" sz="1600" b="0" i="0" u="none" strike="noStrike" cap="none" dirty="0">
                <a:solidFill>
                  <a:srgbClr val="1F497D"/>
                </a:solidFill>
                <a:latin typeface="Calibri"/>
                <a:ea typeface="Calibri"/>
                <a:cs typeface="Calibri"/>
                <a:sym typeface="Calibri"/>
              </a:rPr>
              <a:t>Simulation of a broken actuator is shown on the right.</a:t>
            </a:r>
            <a:endParaRPr sz="2400" b="0" i="0" u="none" strike="noStrike" cap="none" dirty="0">
              <a:solidFill>
                <a:srgbClr val="1F497D"/>
              </a:solidFill>
              <a:latin typeface="Calibri"/>
              <a:ea typeface="Calibri"/>
              <a:cs typeface="Calibri"/>
              <a:sym typeface="Calibri"/>
            </a:endParaRPr>
          </a:p>
          <a:p>
            <a:pPr marL="342900" marR="0" lvl="0" indent="-342900" algn="l" rtl="0">
              <a:spcBef>
                <a:spcPts val="320"/>
              </a:spcBef>
              <a:spcAft>
                <a:spcPts val="0"/>
              </a:spcAft>
              <a:buClr>
                <a:srgbClr val="1F497D"/>
              </a:buClr>
              <a:buSzPts val="1600"/>
              <a:buFont typeface="Merriweather Sans"/>
              <a:buChar char="-"/>
            </a:pPr>
            <a:r>
              <a:rPr lang="en-US" sz="1600" b="0" i="0" u="none" strike="noStrike" cap="none" dirty="0">
                <a:solidFill>
                  <a:srgbClr val="1F497D"/>
                </a:solidFill>
                <a:latin typeface="Calibri"/>
                <a:ea typeface="Calibri"/>
                <a:cs typeface="Calibri"/>
                <a:sym typeface="Calibri"/>
              </a:rPr>
              <a:t>LTS-88 requires that an broken actuator can be replaced in 1 day.</a:t>
            </a:r>
            <a:endParaRPr sz="2400" b="0" i="0" u="none" strike="noStrike" cap="none" dirty="0">
              <a:solidFill>
                <a:srgbClr val="1F497D"/>
              </a:solidFill>
              <a:latin typeface="Calibri"/>
              <a:ea typeface="Calibri"/>
              <a:cs typeface="Calibri"/>
              <a:sym typeface="Calibri"/>
            </a:endParaRPr>
          </a:p>
          <a:p>
            <a:pPr marL="342900" marR="0" lvl="0" indent="-342900" algn="l" rtl="0">
              <a:spcBef>
                <a:spcPts val="320"/>
              </a:spcBef>
              <a:spcAft>
                <a:spcPts val="0"/>
              </a:spcAft>
              <a:buClr>
                <a:srgbClr val="1F497D"/>
              </a:buClr>
              <a:buSzPts val="1600"/>
              <a:buFont typeface="Merriweather Sans"/>
              <a:buChar char="-"/>
            </a:pPr>
            <a:r>
              <a:rPr lang="en-US" sz="1600" b="0" i="0" u="none" strike="noStrike" cap="none" dirty="0">
                <a:solidFill>
                  <a:srgbClr val="1F497D"/>
                </a:solidFill>
                <a:latin typeface="Calibri"/>
                <a:ea typeface="Calibri"/>
                <a:cs typeface="Calibri"/>
                <a:sym typeface="Calibri"/>
              </a:rPr>
              <a:t>The impact on system image quality will depend on location and orientation of the actuator, and elevation angle of the visits.</a:t>
            </a:r>
            <a:endParaRPr sz="1600" b="0" i="0" u="none" strike="noStrike" cap="none" dirty="0">
              <a:solidFill>
                <a:srgbClr val="1F497D"/>
              </a:solidFill>
              <a:latin typeface="Calibri"/>
              <a:ea typeface="Calibri"/>
              <a:cs typeface="Calibri"/>
              <a:sym typeface="Calibri"/>
            </a:endParaRPr>
          </a:p>
        </p:txBody>
      </p:sp>
      <p:sp>
        <p:nvSpPr>
          <p:cNvPr id="1041" name="Google Shape;1041;p123"/>
          <p:cNvSpPr txBox="1">
            <a:spLocks noGrp="1"/>
          </p:cNvSpPr>
          <p:nvPr>
            <p:ph type="title"/>
          </p:nvPr>
        </p:nvSpPr>
        <p:spPr>
          <a:xfrm>
            <a:off x="1752600" y="133350"/>
            <a:ext cx="5638800" cy="41791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1F497D"/>
              </a:buClr>
              <a:buSzPts val="1400"/>
              <a:buFont typeface="Calibri"/>
              <a:buNone/>
            </a:pPr>
            <a:r>
              <a:rPr lang="en-US" sz="2400" b="1" i="0" u="none" strike="noStrike" cap="none">
                <a:solidFill>
                  <a:srgbClr val="1F497D"/>
                </a:solidFill>
                <a:latin typeface="Calibri"/>
                <a:ea typeface="Calibri"/>
                <a:cs typeface="Calibri"/>
                <a:sym typeface="Calibri"/>
              </a:rPr>
              <a:t>Preparing for the Unexpected</a:t>
            </a:r>
            <a:endParaRPr sz="2400" b="1" i="0" u="none" strike="noStrike" cap="none">
              <a:solidFill>
                <a:srgbClr val="1F497D"/>
              </a:solidFill>
              <a:latin typeface="Calibri"/>
              <a:ea typeface="Calibri"/>
              <a:cs typeface="Calibri"/>
              <a:sym typeface="Calibri"/>
            </a:endParaRPr>
          </a:p>
        </p:txBody>
      </p:sp>
      <p:sp>
        <p:nvSpPr>
          <p:cNvPr id="1042" name="Google Shape;1042;p123"/>
          <p:cNvSpPr txBox="1"/>
          <p:nvPr/>
        </p:nvSpPr>
        <p:spPr>
          <a:xfrm>
            <a:off x="7315200" y="2266950"/>
            <a:ext cx="1200694"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400"/>
              <a:buFont typeface="Calibri"/>
              <a:buNone/>
            </a:pPr>
            <a:r>
              <a:rPr lang="en-US" sz="1400">
                <a:solidFill>
                  <a:schemeClr val="dk1"/>
                </a:solidFill>
                <a:latin typeface="Calibri"/>
                <a:ea typeface="Calibri"/>
                <a:cs typeface="Calibri"/>
                <a:sym typeface="Calibri"/>
              </a:rPr>
              <a:t>Force Balance</a:t>
            </a:r>
            <a:endParaRPr sz="1400">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1823846-4C40-EE46-A193-5BCC5DEC83EB}"/>
              </a:ext>
            </a:extLst>
          </p:cNvPr>
          <p:cNvSpPr>
            <a:spLocks noGrp="1"/>
          </p:cNvSpPr>
          <p:nvPr>
            <p:ph type="body" idx="1"/>
          </p:nvPr>
        </p:nvSpPr>
        <p:spPr>
          <a:xfrm>
            <a:off x="421419" y="627779"/>
            <a:ext cx="8570181" cy="4047588"/>
          </a:xfrm>
        </p:spPr>
        <p:txBody>
          <a:bodyPr/>
          <a:lstStyle/>
          <a:p>
            <a:r>
              <a:rPr lang="en-US" sz="1600" dirty="0">
                <a:solidFill>
                  <a:schemeClr val="bg2"/>
                </a:solidFill>
              </a:rPr>
              <a:t>The LSST Science Requirement Document (SRD) is Captured by </a:t>
            </a:r>
          </a:p>
          <a:p>
            <a:pPr lvl="1"/>
            <a:r>
              <a:rPr lang="en-US" sz="1600" dirty="0">
                <a:solidFill>
                  <a:schemeClr val="bg2"/>
                </a:solidFill>
              </a:rPr>
              <a:t>Image quality (</a:t>
            </a:r>
            <a:r>
              <a:rPr lang="en-US" sz="1600" dirty="0">
                <a:solidFill>
                  <a:srgbClr val="7030A0"/>
                </a:solidFill>
              </a:rPr>
              <a:t>0.72” </a:t>
            </a:r>
            <a:r>
              <a:rPr lang="en-US" sz="1600" dirty="0">
                <a:solidFill>
                  <a:schemeClr val="bg2"/>
                </a:solidFill>
              </a:rPr>
              <a:t>delivered FWHM)</a:t>
            </a:r>
          </a:p>
          <a:p>
            <a:pPr lvl="1"/>
            <a:r>
              <a:rPr lang="en-US" sz="1600" dirty="0">
                <a:solidFill>
                  <a:schemeClr val="bg2"/>
                </a:solidFill>
              </a:rPr>
              <a:t>Single visit depth (</a:t>
            </a:r>
            <a:r>
              <a:rPr lang="en-US" sz="1600" dirty="0">
                <a:solidFill>
                  <a:srgbClr val="7030A0"/>
                </a:solidFill>
              </a:rPr>
              <a:t>r = 27.5 mag</a:t>
            </a:r>
            <a:r>
              <a:rPr lang="en-US" sz="1600" dirty="0">
                <a:solidFill>
                  <a:schemeClr val="bg2"/>
                </a:solidFill>
              </a:rPr>
              <a:t>, other bands sufficiently deep too)</a:t>
            </a:r>
          </a:p>
          <a:p>
            <a:pPr lvl="1"/>
            <a:r>
              <a:rPr lang="en-US" sz="1600" dirty="0">
                <a:solidFill>
                  <a:schemeClr val="bg2"/>
                </a:solidFill>
              </a:rPr>
              <a:t>Total survey area (</a:t>
            </a:r>
            <a:r>
              <a:rPr lang="en-US" sz="1600" dirty="0">
                <a:solidFill>
                  <a:srgbClr val="7030A0"/>
                </a:solidFill>
              </a:rPr>
              <a:t>18000 deg</a:t>
            </a:r>
            <a:r>
              <a:rPr lang="en-US" sz="1600" baseline="30000" dirty="0">
                <a:solidFill>
                  <a:srgbClr val="7030A0"/>
                </a:solidFill>
              </a:rPr>
              <a:t>2</a:t>
            </a:r>
            <a:r>
              <a:rPr lang="en-US" sz="1600" dirty="0">
                <a:solidFill>
                  <a:srgbClr val="7030A0"/>
                </a:solidFill>
              </a:rPr>
              <a:t> </a:t>
            </a:r>
            <a:r>
              <a:rPr lang="en-US" sz="1600" dirty="0">
                <a:solidFill>
                  <a:schemeClr val="bg2"/>
                </a:solidFill>
              </a:rPr>
              <a:t>of sky)</a:t>
            </a:r>
          </a:p>
          <a:p>
            <a:pPr lvl="1"/>
            <a:r>
              <a:rPr lang="en-US" sz="1600" dirty="0">
                <a:solidFill>
                  <a:schemeClr val="bg2"/>
                </a:solidFill>
              </a:rPr>
              <a:t>Number of visits (</a:t>
            </a:r>
            <a:r>
              <a:rPr lang="en-US" sz="1600" dirty="0">
                <a:solidFill>
                  <a:srgbClr val="7030A0"/>
                </a:solidFill>
              </a:rPr>
              <a:t>825 times</a:t>
            </a:r>
            <a:r>
              <a:rPr lang="en-US" sz="1600" dirty="0">
                <a:solidFill>
                  <a:schemeClr val="bg2"/>
                </a:solidFill>
              </a:rPr>
              <a:t>, summed over 6 bands)</a:t>
            </a:r>
          </a:p>
          <a:p>
            <a:r>
              <a:rPr lang="en-US" sz="1600" dirty="0">
                <a:solidFill>
                  <a:schemeClr val="bg2"/>
                </a:solidFill>
              </a:rPr>
              <a:t>Current best estimates:</a:t>
            </a:r>
          </a:p>
          <a:p>
            <a:pPr lvl="1"/>
            <a:r>
              <a:rPr lang="en-US" sz="1600" dirty="0">
                <a:solidFill>
                  <a:schemeClr val="accent3">
                    <a:lumMod val="50000"/>
                  </a:schemeClr>
                </a:solidFill>
              </a:rPr>
              <a:t> integrated </a:t>
            </a:r>
            <a:r>
              <a:rPr lang="en-US" sz="1600" dirty="0" err="1">
                <a:solidFill>
                  <a:schemeClr val="accent3">
                    <a:lumMod val="50000"/>
                  </a:schemeClr>
                </a:solidFill>
              </a:rPr>
              <a:t>étendue</a:t>
            </a:r>
            <a:r>
              <a:rPr lang="en-US" sz="1600" dirty="0">
                <a:solidFill>
                  <a:schemeClr val="accent3">
                    <a:lumMod val="50000"/>
                  </a:schemeClr>
                </a:solidFill>
              </a:rPr>
              <a:t> = 1.3*(SRD nominal)</a:t>
            </a:r>
          </a:p>
          <a:p>
            <a:pPr lvl="1"/>
            <a:r>
              <a:rPr lang="en-US" sz="1600" dirty="0">
                <a:solidFill>
                  <a:schemeClr val="bg2"/>
                </a:solidFill>
              </a:rPr>
              <a:t> </a:t>
            </a:r>
            <a:r>
              <a:rPr lang="en-US" sz="1600" dirty="0">
                <a:solidFill>
                  <a:schemeClr val="accent3">
                    <a:lumMod val="50000"/>
                  </a:schemeClr>
                </a:solidFill>
              </a:rPr>
              <a:t>image quality → 340 mas [allocation = 400mas]</a:t>
            </a:r>
            <a:endParaRPr lang="en-US" sz="1600" dirty="0">
              <a:solidFill>
                <a:schemeClr val="bg2"/>
              </a:solidFill>
            </a:endParaRPr>
          </a:p>
          <a:p>
            <a:endParaRPr lang="en-US" sz="1600" dirty="0">
              <a:solidFill>
                <a:schemeClr val="bg2"/>
              </a:solidFill>
            </a:endParaRPr>
          </a:p>
          <a:p>
            <a:r>
              <a:rPr lang="en-US" sz="1600" dirty="0">
                <a:solidFill>
                  <a:schemeClr val="bg2"/>
                </a:solidFill>
              </a:rPr>
              <a:t>How we arrive at this estimates: </a:t>
            </a:r>
          </a:p>
          <a:p>
            <a:pPr lvl="1"/>
            <a:r>
              <a:rPr lang="en-US" sz="1600" dirty="0">
                <a:solidFill>
                  <a:schemeClr val="bg2"/>
                </a:solidFill>
              </a:rPr>
              <a:t>Use the </a:t>
            </a:r>
            <a:r>
              <a:rPr lang="en-US" sz="1600" dirty="0">
                <a:solidFill>
                  <a:srgbClr val="FF0000"/>
                </a:solidFill>
              </a:rPr>
              <a:t>as-built</a:t>
            </a:r>
            <a:r>
              <a:rPr lang="en-US" sz="1600" dirty="0">
                <a:solidFill>
                  <a:schemeClr val="bg2"/>
                </a:solidFill>
              </a:rPr>
              <a:t> component information as input</a:t>
            </a:r>
          </a:p>
          <a:p>
            <a:pPr lvl="1"/>
            <a:r>
              <a:rPr lang="en-US" sz="1600" dirty="0">
                <a:solidFill>
                  <a:schemeClr val="bg2"/>
                </a:solidFill>
              </a:rPr>
              <a:t>Integrated </a:t>
            </a:r>
            <a:r>
              <a:rPr lang="en-US" sz="1600" dirty="0">
                <a:solidFill>
                  <a:srgbClr val="FF0000"/>
                </a:solidFill>
              </a:rPr>
              <a:t>modeling</a:t>
            </a:r>
            <a:r>
              <a:rPr lang="en-US" sz="1600" dirty="0">
                <a:solidFill>
                  <a:schemeClr val="bg2"/>
                </a:solidFill>
              </a:rPr>
              <a:t> for capturing technical details</a:t>
            </a:r>
          </a:p>
          <a:p>
            <a:pPr lvl="1"/>
            <a:r>
              <a:rPr lang="en-US" sz="1600" dirty="0">
                <a:solidFill>
                  <a:schemeClr val="bg2"/>
                </a:solidFill>
              </a:rPr>
              <a:t>Results will be </a:t>
            </a:r>
            <a:r>
              <a:rPr lang="en-US" sz="1600" dirty="0">
                <a:solidFill>
                  <a:srgbClr val="FF0000"/>
                </a:solidFill>
              </a:rPr>
              <a:t>reconciled</a:t>
            </a:r>
            <a:r>
              <a:rPr lang="en-US" sz="1600" dirty="0">
                <a:solidFill>
                  <a:schemeClr val="bg2"/>
                </a:solidFill>
              </a:rPr>
              <a:t> with system-level measurements</a:t>
            </a:r>
          </a:p>
          <a:p>
            <a:endParaRPr lang="en-US" sz="1800" dirty="0"/>
          </a:p>
        </p:txBody>
      </p:sp>
      <p:sp>
        <p:nvSpPr>
          <p:cNvPr id="3" name="Title 2">
            <a:extLst>
              <a:ext uri="{FF2B5EF4-FFF2-40B4-BE49-F238E27FC236}">
                <a16:creationId xmlns:a16="http://schemas.microsoft.com/office/drawing/2014/main" id="{A97CE540-30AD-DC46-9C72-FFA62166E420}"/>
              </a:ext>
            </a:extLst>
          </p:cNvPr>
          <p:cNvSpPr>
            <a:spLocks noGrp="1"/>
          </p:cNvSpPr>
          <p:nvPr>
            <p:ph type="title"/>
          </p:nvPr>
        </p:nvSpPr>
        <p:spPr/>
        <p:txBody>
          <a:bodyPr/>
          <a:lstStyle/>
          <a:p>
            <a:r>
              <a:rPr lang="en-US" dirty="0"/>
              <a:t>Key Messages from This Talk</a:t>
            </a:r>
          </a:p>
        </p:txBody>
      </p:sp>
    </p:spTree>
    <p:extLst>
      <p:ext uri="{BB962C8B-B14F-4D97-AF65-F5344CB8AC3E}">
        <p14:creationId xmlns:p14="http://schemas.microsoft.com/office/powerpoint/2010/main" val="21606901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71"/>
        <p:cNvGrpSpPr/>
        <p:nvPr/>
      </p:nvGrpSpPr>
      <p:grpSpPr>
        <a:xfrm>
          <a:off x="0" y="0"/>
          <a:ext cx="0" cy="0"/>
          <a:chOff x="0" y="0"/>
          <a:chExt cx="0" cy="0"/>
        </a:xfrm>
      </p:grpSpPr>
      <p:sp>
        <p:nvSpPr>
          <p:cNvPr id="772" name="Google Shape;772;p101"/>
          <p:cNvSpPr txBox="1">
            <a:spLocks noGrp="1"/>
          </p:cNvSpPr>
          <p:nvPr>
            <p:ph type="title"/>
          </p:nvPr>
        </p:nvSpPr>
        <p:spPr>
          <a:xfrm>
            <a:off x="1219200" y="133350"/>
            <a:ext cx="6172200" cy="41791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i="0" u="none" strike="noStrike" cap="none">
                <a:solidFill>
                  <a:srgbClr val="1F497D"/>
                </a:solidFill>
                <a:latin typeface="Calibri"/>
                <a:ea typeface="Calibri"/>
                <a:cs typeface="Calibri"/>
                <a:sym typeface="Calibri"/>
              </a:rPr>
              <a:t>Using GitHub to Track Throughput Estimates</a:t>
            </a:r>
            <a:endParaRPr sz="2400" b="1" i="0" u="none" strike="noStrike" cap="none">
              <a:solidFill>
                <a:srgbClr val="1F497D"/>
              </a:solidFill>
              <a:latin typeface="Calibri"/>
              <a:ea typeface="Calibri"/>
              <a:cs typeface="Calibri"/>
              <a:sym typeface="Calibri"/>
            </a:endParaRPr>
          </a:p>
        </p:txBody>
      </p:sp>
      <p:sp>
        <p:nvSpPr>
          <p:cNvPr id="773" name="Google Shape;773;p101"/>
          <p:cNvSpPr txBox="1"/>
          <p:nvPr/>
        </p:nvSpPr>
        <p:spPr>
          <a:xfrm>
            <a:off x="381000" y="628650"/>
            <a:ext cx="8305800" cy="85725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1F497D"/>
              </a:buClr>
              <a:buSzPts val="1800"/>
              <a:buFont typeface="Merriweather Sans"/>
              <a:buChar char="-"/>
            </a:pPr>
            <a:r>
              <a:rPr lang="en-US" sz="1800">
                <a:solidFill>
                  <a:srgbClr val="1F497D"/>
                </a:solidFill>
                <a:latin typeface="Calibri"/>
                <a:ea typeface="Calibri"/>
                <a:cs typeface="Calibri"/>
                <a:sym typeface="Calibri"/>
              </a:rPr>
              <a:t>System throughput is directly linked to sensitivity</a:t>
            </a:r>
            <a:endParaRPr/>
          </a:p>
          <a:p>
            <a:pPr marL="342900" marR="0" lvl="0" indent="-342900" algn="l" rtl="0">
              <a:spcBef>
                <a:spcPts val="360"/>
              </a:spcBef>
              <a:spcAft>
                <a:spcPts val="0"/>
              </a:spcAft>
              <a:buClr>
                <a:srgbClr val="1F497D"/>
              </a:buClr>
              <a:buSzPts val="1800"/>
              <a:buFont typeface="Merriweather Sans"/>
              <a:buChar char="-"/>
            </a:pPr>
            <a:r>
              <a:rPr lang="en-US" sz="1800">
                <a:solidFill>
                  <a:srgbClr val="1F497D"/>
                </a:solidFill>
                <a:latin typeface="Calibri"/>
                <a:ea typeface="Calibri"/>
                <a:cs typeface="Calibri"/>
                <a:sym typeface="Calibri"/>
              </a:rPr>
              <a:t>The current throughput estimates are maintained by PSE via a GitHub repo, and continuously updated.</a:t>
            </a:r>
            <a:endParaRPr sz="1800">
              <a:solidFill>
                <a:srgbClr val="1F497D"/>
              </a:solidFill>
              <a:latin typeface="Calibri"/>
              <a:ea typeface="Calibri"/>
              <a:cs typeface="Calibri"/>
              <a:sym typeface="Calibri"/>
            </a:endParaRPr>
          </a:p>
        </p:txBody>
      </p:sp>
      <p:graphicFrame>
        <p:nvGraphicFramePr>
          <p:cNvPr id="774" name="Google Shape;774;p101"/>
          <p:cNvGraphicFramePr/>
          <p:nvPr>
            <p:extLst>
              <p:ext uri="{D42A27DB-BD31-4B8C-83A1-F6EECF244321}">
                <p14:modId xmlns:p14="http://schemas.microsoft.com/office/powerpoint/2010/main" val="1362875621"/>
              </p:ext>
            </p:extLst>
          </p:nvPr>
        </p:nvGraphicFramePr>
        <p:xfrm>
          <a:off x="228600" y="2800350"/>
          <a:ext cx="4114800" cy="1973720"/>
        </p:xfrm>
        <a:graphic>
          <a:graphicData uri="http://schemas.openxmlformats.org/drawingml/2006/table">
            <a:tbl>
              <a:tblPr firstRow="1" bandRow="1">
                <a:noFill/>
                <a:tableStyleId>{18ED5EDB-FAB1-4AA4-9130-D3A5C9550DA9}</a:tableStyleId>
              </a:tblPr>
              <a:tblGrid>
                <a:gridCol w="685800">
                  <a:extLst>
                    <a:ext uri="{9D8B030D-6E8A-4147-A177-3AD203B41FA5}">
                      <a16:colId xmlns:a16="http://schemas.microsoft.com/office/drawing/2014/main" val="20000"/>
                    </a:ext>
                  </a:extLst>
                </a:gridCol>
                <a:gridCol w="1488050">
                  <a:extLst>
                    <a:ext uri="{9D8B030D-6E8A-4147-A177-3AD203B41FA5}">
                      <a16:colId xmlns:a16="http://schemas.microsoft.com/office/drawing/2014/main" val="20001"/>
                    </a:ext>
                  </a:extLst>
                </a:gridCol>
                <a:gridCol w="1178950">
                  <a:extLst>
                    <a:ext uri="{9D8B030D-6E8A-4147-A177-3AD203B41FA5}">
                      <a16:colId xmlns:a16="http://schemas.microsoft.com/office/drawing/2014/main" val="20002"/>
                    </a:ext>
                  </a:extLst>
                </a:gridCol>
                <a:gridCol w="762000">
                  <a:extLst>
                    <a:ext uri="{9D8B030D-6E8A-4147-A177-3AD203B41FA5}">
                      <a16:colId xmlns:a16="http://schemas.microsoft.com/office/drawing/2014/main" val="20003"/>
                    </a:ext>
                  </a:extLst>
                </a:gridCol>
              </a:tblGrid>
              <a:tr h="278125">
                <a:tc>
                  <a:txBody>
                    <a:bodyPr/>
                    <a:lstStyle/>
                    <a:p>
                      <a:pPr marL="0" marR="0" lvl="0" indent="0" algn="l" rtl="0">
                        <a:spcBef>
                          <a:spcPts val="0"/>
                        </a:spcBef>
                        <a:spcAft>
                          <a:spcPts val="0"/>
                        </a:spcAft>
                        <a:buNone/>
                      </a:pPr>
                      <a:r>
                        <a:rPr lang="en-US" sz="1400"/>
                        <a:t>Band</a:t>
                      </a:r>
                      <a:endParaRPr sz="1400"/>
                    </a:p>
                  </a:txBody>
                  <a:tcPr marL="91450" marR="91450" marT="34300" marB="34300">
                    <a:solidFill>
                      <a:srgbClr val="8CB3E3"/>
                    </a:solidFill>
                  </a:tcPr>
                </a:tc>
                <a:tc>
                  <a:txBody>
                    <a:bodyPr/>
                    <a:lstStyle/>
                    <a:p>
                      <a:pPr marL="0" marR="0" lvl="0" indent="0" algn="l" rtl="0">
                        <a:spcBef>
                          <a:spcPts val="0"/>
                        </a:spcBef>
                        <a:spcAft>
                          <a:spcPts val="0"/>
                        </a:spcAft>
                        <a:buNone/>
                      </a:pPr>
                      <a:r>
                        <a:rPr lang="en-US" sz="1400"/>
                        <a:t>Estimated Σ</a:t>
                      </a:r>
                      <a:r>
                        <a:rPr lang="en-US" sz="1400" baseline="-25000"/>
                        <a:t>b</a:t>
                      </a:r>
                      <a:endParaRPr sz="1400"/>
                    </a:p>
                  </a:txBody>
                  <a:tcPr marL="91450" marR="91450" marT="34300" marB="34300"/>
                </a:tc>
                <a:tc>
                  <a:txBody>
                    <a:bodyPr/>
                    <a:lstStyle/>
                    <a:p>
                      <a:pPr marL="0" marR="0" lvl="0" indent="0" algn="l" rtl="0">
                        <a:spcBef>
                          <a:spcPts val="0"/>
                        </a:spcBef>
                        <a:spcAft>
                          <a:spcPts val="0"/>
                        </a:spcAft>
                        <a:buNone/>
                      </a:pPr>
                      <a:r>
                        <a:rPr lang="en-US" sz="1400"/>
                        <a:t>OSS spec</a:t>
                      </a:r>
                      <a:endParaRPr sz="1400"/>
                    </a:p>
                  </a:txBody>
                  <a:tcPr marL="91450" marR="91450" marT="34300" marB="34300"/>
                </a:tc>
                <a:tc>
                  <a:txBody>
                    <a:bodyPr/>
                    <a:lstStyle/>
                    <a:p>
                      <a:pPr marL="0" marR="0" lvl="0" indent="0" algn="l" rtl="0">
                        <a:spcBef>
                          <a:spcPts val="0"/>
                        </a:spcBef>
                        <a:spcAft>
                          <a:spcPts val="0"/>
                        </a:spcAft>
                        <a:buNone/>
                      </a:pPr>
                      <a:r>
                        <a:rPr lang="en-US" sz="1400"/>
                        <a:t>status</a:t>
                      </a:r>
                      <a:endParaRPr sz="1400"/>
                    </a:p>
                  </a:txBody>
                  <a:tcPr marL="91450" marR="91450" marT="34300" marB="34300"/>
                </a:tc>
                <a:extLst>
                  <a:ext uri="{0D108BD9-81ED-4DB2-BD59-A6C34878D82A}">
                    <a16:rowId xmlns:a16="http://schemas.microsoft.com/office/drawing/2014/main" val="10000"/>
                  </a:ext>
                </a:extLst>
              </a:tr>
              <a:tr h="278125">
                <a:tc>
                  <a:txBody>
                    <a:bodyPr/>
                    <a:lstStyle/>
                    <a:p>
                      <a:pPr marL="0" marR="0" lvl="0" indent="0" algn="l" rtl="0">
                        <a:spcBef>
                          <a:spcPts val="0"/>
                        </a:spcBef>
                        <a:spcAft>
                          <a:spcPts val="0"/>
                        </a:spcAft>
                        <a:buNone/>
                      </a:pPr>
                      <a:r>
                        <a:rPr lang="en-US" sz="1400"/>
                        <a:t>u</a:t>
                      </a:r>
                      <a:endParaRPr sz="1400"/>
                    </a:p>
                  </a:txBody>
                  <a:tcPr marL="91450" marR="91450" marT="34300" marB="34300">
                    <a:solidFill>
                      <a:srgbClr val="8CB3E3"/>
                    </a:solidFill>
                  </a:tcPr>
                </a:tc>
                <a:tc>
                  <a:txBody>
                    <a:bodyPr/>
                    <a:lstStyle/>
                    <a:p>
                      <a:pPr marL="0" marR="0" lvl="0" indent="0" algn="l" rtl="0">
                        <a:spcBef>
                          <a:spcPts val="0"/>
                        </a:spcBef>
                        <a:spcAft>
                          <a:spcPts val="0"/>
                        </a:spcAft>
                        <a:buNone/>
                      </a:pPr>
                      <a:r>
                        <a:rPr lang="en-US" sz="1400" dirty="0"/>
                        <a:t>0.051</a:t>
                      </a:r>
                      <a:endParaRPr sz="1400" dirty="0"/>
                    </a:p>
                  </a:txBody>
                  <a:tcPr marL="91450" marR="91450" marT="34300" marB="34300"/>
                </a:tc>
                <a:tc>
                  <a:txBody>
                    <a:bodyPr/>
                    <a:lstStyle/>
                    <a:p>
                      <a:pPr marL="0" marR="0" lvl="0" indent="0" algn="l" rtl="0">
                        <a:spcBef>
                          <a:spcPts val="0"/>
                        </a:spcBef>
                        <a:spcAft>
                          <a:spcPts val="0"/>
                        </a:spcAft>
                        <a:buNone/>
                      </a:pPr>
                      <a:r>
                        <a:rPr lang="en-US" sz="1400"/>
                        <a:t>0.029</a:t>
                      </a:r>
                      <a:endParaRPr sz="1400"/>
                    </a:p>
                  </a:txBody>
                  <a:tcPr marL="91450" marR="91450" marT="34300" marB="34300"/>
                </a:tc>
                <a:tc>
                  <a:txBody>
                    <a:bodyPr/>
                    <a:lstStyle/>
                    <a:p>
                      <a:pPr marL="0" marR="0" lvl="0" indent="0" algn="ctr" rtl="0">
                        <a:spcBef>
                          <a:spcPts val="0"/>
                        </a:spcBef>
                        <a:spcAft>
                          <a:spcPts val="0"/>
                        </a:spcAft>
                        <a:buNone/>
                      </a:pPr>
                      <a:r>
                        <a:rPr lang="en-US" sz="1400">
                          <a:latin typeface="Arial"/>
                          <a:ea typeface="Arial"/>
                          <a:cs typeface="Arial"/>
                          <a:sym typeface="Arial"/>
                        </a:rPr>
                        <a:t>✓</a:t>
                      </a:r>
                      <a:endParaRPr sz="1400"/>
                    </a:p>
                  </a:txBody>
                  <a:tcPr marL="91450" marR="91450" marT="34300" marB="34300">
                    <a:solidFill>
                      <a:srgbClr val="CCFFCC"/>
                    </a:solidFill>
                  </a:tcPr>
                </a:tc>
                <a:extLst>
                  <a:ext uri="{0D108BD9-81ED-4DB2-BD59-A6C34878D82A}">
                    <a16:rowId xmlns:a16="http://schemas.microsoft.com/office/drawing/2014/main" val="10001"/>
                  </a:ext>
                </a:extLst>
              </a:tr>
              <a:tr h="278125">
                <a:tc>
                  <a:txBody>
                    <a:bodyPr/>
                    <a:lstStyle/>
                    <a:p>
                      <a:pPr marL="0" marR="0" lvl="0" indent="0" algn="l" rtl="0">
                        <a:spcBef>
                          <a:spcPts val="0"/>
                        </a:spcBef>
                        <a:spcAft>
                          <a:spcPts val="0"/>
                        </a:spcAft>
                        <a:buNone/>
                      </a:pPr>
                      <a:r>
                        <a:rPr lang="en-US" sz="1400"/>
                        <a:t>g</a:t>
                      </a:r>
                      <a:endParaRPr sz="1400"/>
                    </a:p>
                  </a:txBody>
                  <a:tcPr marL="91450" marR="91450" marT="34300" marB="34300">
                    <a:solidFill>
                      <a:srgbClr val="8CB3E3"/>
                    </a:solidFill>
                  </a:tcPr>
                </a:tc>
                <a:tc>
                  <a:txBody>
                    <a:bodyPr/>
                    <a:lstStyle/>
                    <a:p>
                      <a:pPr marL="0" marR="0" lvl="0" indent="0" algn="l" rtl="0">
                        <a:spcBef>
                          <a:spcPts val="0"/>
                        </a:spcBef>
                        <a:spcAft>
                          <a:spcPts val="0"/>
                        </a:spcAft>
                        <a:buNone/>
                      </a:pPr>
                      <a:r>
                        <a:rPr lang="en-US" sz="1400" dirty="0"/>
                        <a:t>0.151</a:t>
                      </a:r>
                      <a:endParaRPr sz="1400" dirty="0"/>
                    </a:p>
                  </a:txBody>
                  <a:tcPr marL="91450" marR="91450" marT="34300" marB="34300"/>
                </a:tc>
                <a:tc>
                  <a:txBody>
                    <a:bodyPr/>
                    <a:lstStyle/>
                    <a:p>
                      <a:pPr marL="0" marR="0" lvl="0" indent="0" algn="l" rtl="0">
                        <a:spcBef>
                          <a:spcPts val="0"/>
                        </a:spcBef>
                        <a:spcAft>
                          <a:spcPts val="0"/>
                        </a:spcAft>
                        <a:buNone/>
                      </a:pPr>
                      <a:r>
                        <a:rPr lang="en-US" sz="1400"/>
                        <a:t>0.115</a:t>
                      </a:r>
                      <a:endParaRPr sz="1400"/>
                    </a:p>
                  </a:txBody>
                  <a:tcPr marL="91450" marR="91450" marT="34300" marB="34300"/>
                </a:tc>
                <a:tc>
                  <a:txBody>
                    <a:bodyPr/>
                    <a:lstStyle/>
                    <a:p>
                      <a:pPr marL="0" marR="0" lvl="0" indent="0" algn="ctr" rtl="0">
                        <a:lnSpc>
                          <a:spcPct val="100000"/>
                        </a:lnSpc>
                        <a:spcBef>
                          <a:spcPts val="0"/>
                        </a:spcBef>
                        <a:spcAft>
                          <a:spcPts val="0"/>
                        </a:spcAft>
                        <a:buClr>
                          <a:schemeClr val="dk1"/>
                        </a:buClr>
                        <a:buSzPts val="1400"/>
                        <a:buFont typeface="Arial"/>
                        <a:buNone/>
                      </a:pPr>
                      <a:r>
                        <a:rPr lang="en-US" sz="1400">
                          <a:latin typeface="Arial"/>
                          <a:ea typeface="Arial"/>
                          <a:cs typeface="Arial"/>
                          <a:sym typeface="Arial"/>
                        </a:rPr>
                        <a:t>✓</a:t>
                      </a:r>
                      <a:endParaRPr sz="1400"/>
                    </a:p>
                  </a:txBody>
                  <a:tcPr marL="91450" marR="91450" marT="34300" marB="34300">
                    <a:solidFill>
                      <a:srgbClr val="CCFFCC"/>
                    </a:solidFill>
                  </a:tcPr>
                </a:tc>
                <a:extLst>
                  <a:ext uri="{0D108BD9-81ED-4DB2-BD59-A6C34878D82A}">
                    <a16:rowId xmlns:a16="http://schemas.microsoft.com/office/drawing/2014/main" val="10002"/>
                  </a:ext>
                </a:extLst>
              </a:tr>
              <a:tr h="278125">
                <a:tc>
                  <a:txBody>
                    <a:bodyPr/>
                    <a:lstStyle/>
                    <a:p>
                      <a:pPr marL="0" marR="0" lvl="0" indent="0" algn="l" rtl="0">
                        <a:spcBef>
                          <a:spcPts val="0"/>
                        </a:spcBef>
                        <a:spcAft>
                          <a:spcPts val="0"/>
                        </a:spcAft>
                        <a:buNone/>
                      </a:pPr>
                      <a:r>
                        <a:rPr lang="en-US" sz="1400"/>
                        <a:t>r</a:t>
                      </a:r>
                      <a:endParaRPr sz="1400"/>
                    </a:p>
                  </a:txBody>
                  <a:tcPr marL="91450" marR="91450" marT="34300" marB="34300">
                    <a:solidFill>
                      <a:srgbClr val="8CB3E3"/>
                    </a:solidFill>
                  </a:tcPr>
                </a:tc>
                <a:tc>
                  <a:txBody>
                    <a:bodyPr/>
                    <a:lstStyle/>
                    <a:p>
                      <a:pPr marL="0" marR="0" lvl="0" indent="0" algn="l" rtl="0">
                        <a:spcBef>
                          <a:spcPts val="0"/>
                        </a:spcBef>
                        <a:spcAft>
                          <a:spcPts val="0"/>
                        </a:spcAft>
                        <a:buNone/>
                      </a:pPr>
                      <a:r>
                        <a:rPr lang="en-US" sz="1400" dirty="0"/>
                        <a:t>0.114</a:t>
                      </a:r>
                      <a:endParaRPr sz="1400" dirty="0"/>
                    </a:p>
                  </a:txBody>
                  <a:tcPr marL="91450" marR="91450" marT="34300" marB="34300"/>
                </a:tc>
                <a:tc>
                  <a:txBody>
                    <a:bodyPr/>
                    <a:lstStyle/>
                    <a:p>
                      <a:pPr marL="0" marR="0" lvl="0" indent="0" algn="l" rtl="0">
                        <a:spcBef>
                          <a:spcPts val="0"/>
                        </a:spcBef>
                        <a:spcAft>
                          <a:spcPts val="0"/>
                        </a:spcAft>
                        <a:buNone/>
                      </a:pPr>
                      <a:r>
                        <a:rPr lang="en-US" sz="1400"/>
                        <a:t>0.093</a:t>
                      </a:r>
                      <a:endParaRPr sz="1400"/>
                    </a:p>
                  </a:txBody>
                  <a:tcPr marL="91450" marR="91450" marT="34300" marB="34300"/>
                </a:tc>
                <a:tc>
                  <a:txBody>
                    <a:bodyPr/>
                    <a:lstStyle/>
                    <a:p>
                      <a:pPr marL="0" marR="0" lvl="0" indent="0" algn="ctr" rtl="0">
                        <a:lnSpc>
                          <a:spcPct val="100000"/>
                        </a:lnSpc>
                        <a:spcBef>
                          <a:spcPts val="0"/>
                        </a:spcBef>
                        <a:spcAft>
                          <a:spcPts val="0"/>
                        </a:spcAft>
                        <a:buClr>
                          <a:schemeClr val="dk1"/>
                        </a:buClr>
                        <a:buSzPts val="1400"/>
                        <a:buFont typeface="Arial"/>
                        <a:buNone/>
                      </a:pPr>
                      <a:r>
                        <a:rPr lang="en-US" sz="1400">
                          <a:latin typeface="Arial"/>
                          <a:ea typeface="Arial"/>
                          <a:cs typeface="Arial"/>
                          <a:sym typeface="Arial"/>
                        </a:rPr>
                        <a:t>✓</a:t>
                      </a:r>
                      <a:endParaRPr sz="1400"/>
                    </a:p>
                  </a:txBody>
                  <a:tcPr marL="91450" marR="91450" marT="34300" marB="34300">
                    <a:solidFill>
                      <a:srgbClr val="CCFFCC"/>
                    </a:solidFill>
                  </a:tcPr>
                </a:tc>
                <a:extLst>
                  <a:ext uri="{0D108BD9-81ED-4DB2-BD59-A6C34878D82A}">
                    <a16:rowId xmlns:a16="http://schemas.microsoft.com/office/drawing/2014/main" val="10003"/>
                  </a:ext>
                </a:extLst>
              </a:tr>
              <a:tr h="278125">
                <a:tc>
                  <a:txBody>
                    <a:bodyPr/>
                    <a:lstStyle/>
                    <a:p>
                      <a:pPr marL="0" marR="0" lvl="0" indent="0" algn="l" rtl="0">
                        <a:spcBef>
                          <a:spcPts val="0"/>
                        </a:spcBef>
                        <a:spcAft>
                          <a:spcPts val="0"/>
                        </a:spcAft>
                        <a:buNone/>
                      </a:pPr>
                      <a:r>
                        <a:rPr lang="en-US" sz="1400"/>
                        <a:t>i</a:t>
                      </a:r>
                      <a:endParaRPr sz="1400"/>
                    </a:p>
                  </a:txBody>
                  <a:tcPr marL="91450" marR="91450" marT="34300" marB="34300">
                    <a:solidFill>
                      <a:srgbClr val="8CB3E3"/>
                    </a:solidFill>
                  </a:tcPr>
                </a:tc>
                <a:tc>
                  <a:txBody>
                    <a:bodyPr/>
                    <a:lstStyle/>
                    <a:p>
                      <a:pPr marL="0" marR="0" lvl="0" indent="0" algn="l" rtl="0">
                        <a:spcBef>
                          <a:spcPts val="0"/>
                        </a:spcBef>
                        <a:spcAft>
                          <a:spcPts val="0"/>
                        </a:spcAft>
                        <a:buNone/>
                      </a:pPr>
                      <a:r>
                        <a:rPr lang="en-US" sz="1400"/>
                        <a:t>0.083</a:t>
                      </a:r>
                      <a:endParaRPr sz="1400"/>
                    </a:p>
                  </a:txBody>
                  <a:tcPr marL="91450" marR="91450" marT="34300" marB="34300"/>
                </a:tc>
                <a:tc>
                  <a:txBody>
                    <a:bodyPr/>
                    <a:lstStyle/>
                    <a:p>
                      <a:pPr marL="0" marR="0" lvl="0" indent="0" algn="l" rtl="0">
                        <a:spcBef>
                          <a:spcPts val="0"/>
                        </a:spcBef>
                        <a:spcAft>
                          <a:spcPts val="0"/>
                        </a:spcAft>
                        <a:buNone/>
                      </a:pPr>
                      <a:r>
                        <a:rPr lang="en-US" sz="1400"/>
                        <a:t>0.063</a:t>
                      </a:r>
                      <a:endParaRPr sz="1400"/>
                    </a:p>
                  </a:txBody>
                  <a:tcPr marL="91450" marR="91450" marT="34300" marB="34300"/>
                </a:tc>
                <a:tc>
                  <a:txBody>
                    <a:bodyPr/>
                    <a:lstStyle/>
                    <a:p>
                      <a:pPr marL="0" marR="0" lvl="0" indent="0" algn="ctr" rtl="0">
                        <a:lnSpc>
                          <a:spcPct val="100000"/>
                        </a:lnSpc>
                        <a:spcBef>
                          <a:spcPts val="0"/>
                        </a:spcBef>
                        <a:spcAft>
                          <a:spcPts val="0"/>
                        </a:spcAft>
                        <a:buClr>
                          <a:schemeClr val="dk1"/>
                        </a:buClr>
                        <a:buSzPts val="1400"/>
                        <a:buFont typeface="Arial"/>
                        <a:buNone/>
                      </a:pPr>
                      <a:r>
                        <a:rPr lang="en-US" sz="1400">
                          <a:latin typeface="Arial"/>
                          <a:ea typeface="Arial"/>
                          <a:cs typeface="Arial"/>
                          <a:sym typeface="Arial"/>
                        </a:rPr>
                        <a:t>✓</a:t>
                      </a:r>
                      <a:endParaRPr sz="1400"/>
                    </a:p>
                  </a:txBody>
                  <a:tcPr marL="91450" marR="91450" marT="34300" marB="34300">
                    <a:solidFill>
                      <a:srgbClr val="CCFFCC"/>
                    </a:solidFill>
                  </a:tcPr>
                </a:tc>
                <a:extLst>
                  <a:ext uri="{0D108BD9-81ED-4DB2-BD59-A6C34878D82A}">
                    <a16:rowId xmlns:a16="http://schemas.microsoft.com/office/drawing/2014/main" val="10004"/>
                  </a:ext>
                </a:extLst>
              </a:tr>
              <a:tr h="278125">
                <a:tc>
                  <a:txBody>
                    <a:bodyPr/>
                    <a:lstStyle/>
                    <a:p>
                      <a:pPr marL="0" marR="0" lvl="0" indent="0" algn="l" rtl="0">
                        <a:spcBef>
                          <a:spcPts val="0"/>
                        </a:spcBef>
                        <a:spcAft>
                          <a:spcPts val="0"/>
                        </a:spcAft>
                        <a:buNone/>
                      </a:pPr>
                      <a:r>
                        <a:rPr lang="en-US" sz="1400"/>
                        <a:t>z</a:t>
                      </a:r>
                      <a:endParaRPr sz="1400"/>
                    </a:p>
                  </a:txBody>
                  <a:tcPr marL="91450" marR="91450" marT="34300" marB="34300">
                    <a:solidFill>
                      <a:srgbClr val="8CB3E3"/>
                    </a:solidFill>
                  </a:tcPr>
                </a:tc>
                <a:tc>
                  <a:txBody>
                    <a:bodyPr/>
                    <a:lstStyle/>
                    <a:p>
                      <a:pPr marL="0" marR="0" lvl="0" indent="0" algn="l" rtl="0">
                        <a:spcBef>
                          <a:spcPts val="0"/>
                        </a:spcBef>
                        <a:spcAft>
                          <a:spcPts val="0"/>
                        </a:spcAft>
                        <a:buNone/>
                      </a:pPr>
                      <a:r>
                        <a:rPr lang="en-US" sz="1400"/>
                        <a:t>0.056</a:t>
                      </a:r>
                      <a:endParaRPr sz="1400"/>
                    </a:p>
                  </a:txBody>
                  <a:tcPr marL="91450" marR="91450" marT="34300" marB="34300"/>
                </a:tc>
                <a:tc>
                  <a:txBody>
                    <a:bodyPr/>
                    <a:lstStyle/>
                    <a:p>
                      <a:pPr marL="0" marR="0" lvl="0" indent="0" algn="l" rtl="0">
                        <a:spcBef>
                          <a:spcPts val="0"/>
                        </a:spcBef>
                        <a:spcAft>
                          <a:spcPts val="0"/>
                        </a:spcAft>
                        <a:buNone/>
                      </a:pPr>
                      <a:r>
                        <a:rPr lang="en-US" sz="1400"/>
                        <a:t>0.043</a:t>
                      </a:r>
                      <a:endParaRPr sz="1400"/>
                    </a:p>
                  </a:txBody>
                  <a:tcPr marL="91450" marR="91450" marT="34300" marB="34300"/>
                </a:tc>
                <a:tc>
                  <a:txBody>
                    <a:bodyPr/>
                    <a:lstStyle/>
                    <a:p>
                      <a:pPr marL="0" marR="0" lvl="0" indent="0" algn="ctr" rtl="0">
                        <a:lnSpc>
                          <a:spcPct val="100000"/>
                        </a:lnSpc>
                        <a:spcBef>
                          <a:spcPts val="0"/>
                        </a:spcBef>
                        <a:spcAft>
                          <a:spcPts val="0"/>
                        </a:spcAft>
                        <a:buClr>
                          <a:schemeClr val="dk1"/>
                        </a:buClr>
                        <a:buSzPts val="1400"/>
                        <a:buFont typeface="Arial"/>
                        <a:buNone/>
                      </a:pPr>
                      <a:r>
                        <a:rPr lang="en-US" sz="1400">
                          <a:latin typeface="Arial"/>
                          <a:ea typeface="Arial"/>
                          <a:cs typeface="Arial"/>
                          <a:sym typeface="Arial"/>
                        </a:rPr>
                        <a:t>✓</a:t>
                      </a:r>
                      <a:endParaRPr sz="1400"/>
                    </a:p>
                  </a:txBody>
                  <a:tcPr marL="91450" marR="91450" marT="34300" marB="34300">
                    <a:solidFill>
                      <a:srgbClr val="CCFFCC"/>
                    </a:solidFill>
                  </a:tcPr>
                </a:tc>
                <a:extLst>
                  <a:ext uri="{0D108BD9-81ED-4DB2-BD59-A6C34878D82A}">
                    <a16:rowId xmlns:a16="http://schemas.microsoft.com/office/drawing/2014/main" val="10005"/>
                  </a:ext>
                </a:extLst>
              </a:tr>
              <a:tr h="278125">
                <a:tc>
                  <a:txBody>
                    <a:bodyPr/>
                    <a:lstStyle/>
                    <a:p>
                      <a:pPr marL="0" marR="0" lvl="0" indent="0" algn="l" rtl="0">
                        <a:spcBef>
                          <a:spcPts val="0"/>
                        </a:spcBef>
                        <a:spcAft>
                          <a:spcPts val="0"/>
                        </a:spcAft>
                        <a:buNone/>
                      </a:pPr>
                      <a:r>
                        <a:rPr lang="en-US" sz="1400"/>
                        <a:t>y</a:t>
                      </a:r>
                      <a:endParaRPr sz="1400"/>
                    </a:p>
                  </a:txBody>
                  <a:tcPr marL="91450" marR="91450" marT="34300" marB="34300">
                    <a:solidFill>
                      <a:srgbClr val="8CB3E3"/>
                    </a:solidFill>
                  </a:tcPr>
                </a:tc>
                <a:tc>
                  <a:txBody>
                    <a:bodyPr/>
                    <a:lstStyle/>
                    <a:p>
                      <a:pPr marL="0" marR="0" lvl="0" indent="0" algn="l" rtl="0">
                        <a:spcBef>
                          <a:spcPts val="0"/>
                        </a:spcBef>
                        <a:spcAft>
                          <a:spcPts val="0"/>
                        </a:spcAft>
                        <a:buNone/>
                      </a:pPr>
                      <a:r>
                        <a:rPr lang="en-US" sz="1400"/>
                        <a:t>0.030</a:t>
                      </a:r>
                      <a:endParaRPr sz="1400"/>
                    </a:p>
                  </a:txBody>
                  <a:tcPr marL="91450" marR="91450" marT="34300" marB="34300"/>
                </a:tc>
                <a:tc>
                  <a:txBody>
                    <a:bodyPr/>
                    <a:lstStyle/>
                    <a:p>
                      <a:pPr marL="0" marR="0" lvl="0" indent="0" algn="l" rtl="0">
                        <a:spcBef>
                          <a:spcPts val="0"/>
                        </a:spcBef>
                        <a:spcAft>
                          <a:spcPts val="0"/>
                        </a:spcAft>
                        <a:buNone/>
                      </a:pPr>
                      <a:r>
                        <a:rPr lang="en-US" sz="1400"/>
                        <a:t>0.017</a:t>
                      </a:r>
                      <a:endParaRPr sz="1400"/>
                    </a:p>
                  </a:txBody>
                  <a:tcPr marL="91450" marR="91450" marT="34300" marB="34300"/>
                </a:tc>
                <a:tc>
                  <a:txBody>
                    <a:bodyPr/>
                    <a:lstStyle/>
                    <a:p>
                      <a:pPr marL="0" marR="0" lvl="0" indent="0" algn="ctr" rtl="0">
                        <a:lnSpc>
                          <a:spcPct val="100000"/>
                        </a:lnSpc>
                        <a:spcBef>
                          <a:spcPts val="0"/>
                        </a:spcBef>
                        <a:spcAft>
                          <a:spcPts val="0"/>
                        </a:spcAft>
                        <a:buClr>
                          <a:schemeClr val="dk1"/>
                        </a:buClr>
                        <a:buSzPts val="1400"/>
                        <a:buFont typeface="Arial"/>
                        <a:buNone/>
                      </a:pPr>
                      <a:r>
                        <a:rPr lang="en-US" sz="1400" dirty="0">
                          <a:latin typeface="Arial"/>
                          <a:ea typeface="Arial"/>
                          <a:cs typeface="Arial"/>
                          <a:sym typeface="Arial"/>
                        </a:rPr>
                        <a:t>✓</a:t>
                      </a:r>
                      <a:endParaRPr sz="1400" dirty="0"/>
                    </a:p>
                  </a:txBody>
                  <a:tcPr marL="91450" marR="91450" marT="34300" marB="34300">
                    <a:solidFill>
                      <a:srgbClr val="CCFFCC"/>
                    </a:solidFill>
                  </a:tcPr>
                </a:tc>
                <a:extLst>
                  <a:ext uri="{0D108BD9-81ED-4DB2-BD59-A6C34878D82A}">
                    <a16:rowId xmlns:a16="http://schemas.microsoft.com/office/drawing/2014/main" val="10006"/>
                  </a:ext>
                </a:extLst>
              </a:tr>
            </a:tbl>
          </a:graphicData>
        </a:graphic>
      </p:graphicFrame>
      <p:pic>
        <p:nvPicPr>
          <p:cNvPr id="775" name="Google Shape;775;p101"/>
          <p:cNvPicPr preferRelativeResize="0"/>
          <p:nvPr/>
        </p:nvPicPr>
        <p:blipFill rotWithShape="1">
          <a:blip r:embed="rId3">
            <a:alphaModFix/>
          </a:blip>
          <a:srcRect/>
          <a:stretch/>
        </p:blipFill>
        <p:spPr>
          <a:xfrm>
            <a:off x="3352800" y="1543050"/>
            <a:ext cx="2772510" cy="457200"/>
          </a:xfrm>
          <a:prstGeom prst="rect">
            <a:avLst/>
          </a:prstGeom>
          <a:noFill/>
          <a:ln>
            <a:noFill/>
          </a:ln>
        </p:spPr>
      </p:pic>
      <p:pic>
        <p:nvPicPr>
          <p:cNvPr id="776" name="Google Shape;776;p101"/>
          <p:cNvPicPr preferRelativeResize="0"/>
          <p:nvPr/>
        </p:nvPicPr>
        <p:blipFill rotWithShape="1">
          <a:blip r:embed="rId4">
            <a:alphaModFix/>
          </a:blip>
          <a:srcRect/>
          <a:stretch/>
        </p:blipFill>
        <p:spPr>
          <a:xfrm>
            <a:off x="2590800" y="2286000"/>
            <a:ext cx="1981200" cy="433388"/>
          </a:xfrm>
          <a:prstGeom prst="rect">
            <a:avLst/>
          </a:prstGeom>
          <a:noFill/>
          <a:ln>
            <a:noFill/>
          </a:ln>
        </p:spPr>
      </p:pic>
      <p:pic>
        <p:nvPicPr>
          <p:cNvPr id="777" name="Google Shape;777;p101"/>
          <p:cNvPicPr preferRelativeResize="0"/>
          <p:nvPr/>
        </p:nvPicPr>
        <p:blipFill rotWithShape="1">
          <a:blip r:embed="rId5">
            <a:alphaModFix/>
          </a:blip>
          <a:srcRect/>
          <a:stretch/>
        </p:blipFill>
        <p:spPr>
          <a:xfrm>
            <a:off x="4343400" y="2057400"/>
            <a:ext cx="4800600" cy="2800350"/>
          </a:xfrm>
          <a:prstGeom prst="rect">
            <a:avLst/>
          </a:prstGeom>
          <a:noFill/>
          <a:ln>
            <a:noFill/>
          </a:ln>
        </p:spPr>
      </p:pic>
      <p:sp>
        <p:nvSpPr>
          <p:cNvPr id="778" name="Google Shape;778;p101"/>
          <p:cNvSpPr txBox="1"/>
          <p:nvPr/>
        </p:nvSpPr>
        <p:spPr>
          <a:xfrm>
            <a:off x="797940" y="1626703"/>
            <a:ext cx="1913805" cy="33855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a:solidFill>
                  <a:schemeClr val="dk1"/>
                </a:solidFill>
                <a:latin typeface="Calibri"/>
                <a:ea typeface="Calibri"/>
                <a:cs typeface="Calibri"/>
                <a:sym typeface="Calibri"/>
              </a:rPr>
              <a:t>Throughput Integral:</a:t>
            </a:r>
            <a:endParaRPr sz="1600">
              <a:solidFill>
                <a:schemeClr val="dk1"/>
              </a:solidFill>
              <a:latin typeface="Calibri"/>
              <a:ea typeface="Calibri"/>
              <a:cs typeface="Calibri"/>
              <a:sym typeface="Calibri"/>
            </a:endParaRPr>
          </a:p>
        </p:txBody>
      </p:sp>
      <p:sp>
        <p:nvSpPr>
          <p:cNvPr id="779" name="Google Shape;779;p101"/>
          <p:cNvSpPr txBox="1"/>
          <p:nvPr/>
        </p:nvSpPr>
        <p:spPr>
          <a:xfrm>
            <a:off x="854134" y="2351555"/>
            <a:ext cx="1531890" cy="33855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a:solidFill>
                  <a:schemeClr val="dk1"/>
                </a:solidFill>
                <a:latin typeface="Calibri"/>
                <a:ea typeface="Calibri"/>
                <a:cs typeface="Calibri"/>
                <a:sym typeface="Calibri"/>
              </a:rPr>
              <a:t>System Integral: </a:t>
            </a:r>
            <a:endParaRPr sz="1600">
              <a:solidFill>
                <a:schemeClr val="dk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783"/>
        <p:cNvGrpSpPr/>
        <p:nvPr/>
      </p:nvGrpSpPr>
      <p:grpSpPr>
        <a:xfrm>
          <a:off x="0" y="0"/>
          <a:ext cx="0" cy="0"/>
          <a:chOff x="0" y="0"/>
          <a:chExt cx="0" cy="0"/>
        </a:xfrm>
      </p:grpSpPr>
      <p:sp>
        <p:nvSpPr>
          <p:cNvPr id="784" name="Google Shape;784;p102"/>
          <p:cNvSpPr txBox="1"/>
          <p:nvPr/>
        </p:nvSpPr>
        <p:spPr>
          <a:xfrm>
            <a:off x="3523488" y="2565654"/>
            <a:ext cx="762000" cy="276999"/>
          </a:xfrm>
          <a:prstGeom prst="rect">
            <a:avLst/>
          </a:prstGeom>
          <a:solidFill>
            <a:srgbClr val="FFFF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785" name="Google Shape;785;p102"/>
          <p:cNvSpPr txBox="1">
            <a:spLocks noGrp="1"/>
          </p:cNvSpPr>
          <p:nvPr>
            <p:ph type="body" idx="1"/>
          </p:nvPr>
        </p:nvSpPr>
        <p:spPr>
          <a:xfrm>
            <a:off x="530352" y="780622"/>
            <a:ext cx="8229601" cy="398264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1F497D"/>
              </a:buClr>
              <a:buSzPts val="1800"/>
              <a:buFont typeface="Merriweather Sans"/>
              <a:buChar char="-"/>
            </a:pPr>
            <a:r>
              <a:rPr lang="en-US" sz="1800" b="0" i="0" u="none" strike="noStrike" cap="none" dirty="0">
                <a:solidFill>
                  <a:srgbClr val="1F497D"/>
                </a:solidFill>
                <a:latin typeface="Calibri"/>
                <a:ea typeface="Calibri"/>
                <a:cs typeface="Calibri"/>
                <a:sym typeface="Calibri"/>
              </a:rPr>
              <a:t>The LSST project regularly tracks a number of system performance metrics, which captures the need of most science programs.</a:t>
            </a:r>
            <a:endParaRPr dirty="0"/>
          </a:p>
          <a:p>
            <a:pPr marL="742950" marR="0" lvl="1" indent="-285750" algn="l" rtl="0">
              <a:spcBef>
                <a:spcPts val="320"/>
              </a:spcBef>
              <a:spcAft>
                <a:spcPts val="0"/>
              </a:spcAft>
              <a:buClr>
                <a:srgbClr val="1F497D"/>
              </a:buClr>
              <a:buSzPts val="1600"/>
              <a:buFont typeface="Arial"/>
              <a:buChar char="•"/>
            </a:pPr>
            <a:r>
              <a:rPr lang="en-US" sz="1600" b="0" i="0" u="none" strike="noStrike" cap="none" dirty="0">
                <a:solidFill>
                  <a:srgbClr val="1F497D"/>
                </a:solidFill>
                <a:latin typeface="Calibri"/>
                <a:ea typeface="Calibri"/>
                <a:cs typeface="Calibri"/>
                <a:sym typeface="Calibri"/>
              </a:rPr>
              <a:t>integrated </a:t>
            </a:r>
            <a:r>
              <a:rPr lang="en-US" sz="1600" b="0" i="0" u="none" strike="noStrike" cap="none" dirty="0" err="1">
                <a:solidFill>
                  <a:srgbClr val="1F497D"/>
                </a:solidFill>
                <a:latin typeface="Calibri"/>
                <a:ea typeface="Calibri"/>
                <a:cs typeface="Calibri"/>
                <a:sym typeface="Calibri"/>
              </a:rPr>
              <a:t>étendue</a:t>
            </a:r>
            <a:r>
              <a:rPr lang="en-US" sz="1600" b="0" i="0" u="none" strike="noStrike" cap="none" dirty="0">
                <a:solidFill>
                  <a:srgbClr val="1F497D"/>
                </a:solidFill>
                <a:latin typeface="Calibri"/>
                <a:ea typeface="Calibri"/>
                <a:cs typeface="Calibri"/>
                <a:sym typeface="Calibri"/>
              </a:rPr>
              <a:t> </a:t>
            </a:r>
            <a:endParaRPr sz="1600" b="0" i="0" u="none" strike="noStrike" cap="none" dirty="0">
              <a:solidFill>
                <a:srgbClr val="1F497D"/>
              </a:solidFill>
              <a:latin typeface="Calibri"/>
              <a:ea typeface="Calibri"/>
              <a:cs typeface="Calibri"/>
              <a:sym typeface="Calibri"/>
            </a:endParaRPr>
          </a:p>
          <a:p>
            <a:pPr marL="742950" marR="0" lvl="1" indent="-285750" algn="l" rtl="0">
              <a:spcBef>
                <a:spcPts val="320"/>
              </a:spcBef>
              <a:spcAft>
                <a:spcPts val="0"/>
              </a:spcAft>
              <a:buClr>
                <a:srgbClr val="1F497D"/>
              </a:buClr>
              <a:buSzPts val="1600"/>
              <a:buFont typeface="Arial"/>
              <a:buChar char="•"/>
            </a:pPr>
            <a:r>
              <a:rPr lang="en-US" sz="1600" b="0" i="0" u="none" strike="noStrike" cap="none" dirty="0">
                <a:solidFill>
                  <a:srgbClr val="1F497D"/>
                </a:solidFill>
                <a:latin typeface="Calibri"/>
                <a:ea typeface="Calibri"/>
                <a:cs typeface="Calibri"/>
                <a:sym typeface="Calibri"/>
              </a:rPr>
              <a:t>Image quality</a:t>
            </a:r>
            <a:endParaRPr dirty="0"/>
          </a:p>
          <a:p>
            <a:pPr marL="742950" marR="0" lvl="1" indent="-184150" algn="l" rtl="0">
              <a:spcBef>
                <a:spcPts val="320"/>
              </a:spcBef>
              <a:spcAft>
                <a:spcPts val="0"/>
              </a:spcAft>
              <a:buClr>
                <a:srgbClr val="1F497D"/>
              </a:buClr>
              <a:buSzPts val="1600"/>
              <a:buFont typeface="Arial"/>
              <a:buNone/>
            </a:pPr>
            <a:endParaRPr sz="1600" b="0" i="0" u="none" strike="noStrike" cap="none" dirty="0">
              <a:solidFill>
                <a:srgbClr val="1F497D"/>
              </a:solidFill>
              <a:latin typeface="Calibri"/>
              <a:ea typeface="Calibri"/>
              <a:cs typeface="Calibri"/>
              <a:sym typeface="Calibri"/>
            </a:endParaRPr>
          </a:p>
          <a:p>
            <a:pPr marL="342900" marR="0" lvl="0" indent="-342900" algn="l" rtl="0">
              <a:spcBef>
                <a:spcPts val="360"/>
              </a:spcBef>
              <a:spcAft>
                <a:spcPts val="0"/>
              </a:spcAft>
              <a:buClr>
                <a:srgbClr val="1F497D"/>
              </a:buClr>
              <a:buSzPts val="1800"/>
              <a:buFont typeface="Merriweather Sans"/>
              <a:buChar char="-"/>
            </a:pPr>
            <a:r>
              <a:rPr lang="en-US" sz="1800" b="0" i="0" u="none" strike="noStrike" cap="none" dirty="0">
                <a:solidFill>
                  <a:srgbClr val="1F497D"/>
                </a:solidFill>
                <a:latin typeface="Calibri"/>
                <a:ea typeface="Calibri"/>
                <a:cs typeface="Calibri"/>
                <a:sym typeface="Calibri"/>
              </a:rPr>
              <a:t>Our best knowledge of where we are on the metrics:</a:t>
            </a:r>
            <a:endParaRPr dirty="0"/>
          </a:p>
          <a:p>
            <a:pPr marL="742950" marR="0" lvl="1" indent="-285750" algn="l" rtl="0">
              <a:spcBef>
                <a:spcPts val="320"/>
              </a:spcBef>
              <a:spcAft>
                <a:spcPts val="0"/>
              </a:spcAft>
              <a:buClr>
                <a:srgbClr val="1F497D"/>
              </a:buClr>
              <a:buSzPts val="1600"/>
              <a:buFont typeface="Arial"/>
              <a:buChar char="•"/>
            </a:pPr>
            <a:r>
              <a:rPr lang="en-US" sz="1600" b="0" i="0" u="none" strike="noStrike" cap="none" dirty="0" err="1">
                <a:solidFill>
                  <a:srgbClr val="1F497D"/>
                </a:solidFill>
                <a:latin typeface="Calibri"/>
                <a:ea typeface="Calibri"/>
                <a:cs typeface="Calibri"/>
                <a:sym typeface="Calibri"/>
              </a:rPr>
              <a:t>f</a:t>
            </a:r>
            <a:r>
              <a:rPr lang="en-US" sz="1600" b="0" i="0" u="none" strike="noStrike" cap="none" baseline="-25000" dirty="0" err="1">
                <a:solidFill>
                  <a:srgbClr val="1F497D"/>
                </a:solidFill>
                <a:latin typeface="Calibri"/>
                <a:ea typeface="Calibri"/>
                <a:cs typeface="Calibri"/>
                <a:sym typeface="Calibri"/>
              </a:rPr>
              <a:t>F</a:t>
            </a:r>
            <a:r>
              <a:rPr lang="en-US" sz="1600" b="0" i="0" u="none" strike="noStrike" cap="none" dirty="0">
                <a:solidFill>
                  <a:srgbClr val="1F497D"/>
                </a:solidFill>
                <a:latin typeface="Calibri"/>
                <a:ea typeface="Calibri"/>
                <a:cs typeface="Calibri"/>
                <a:sym typeface="Calibri"/>
              </a:rPr>
              <a:t>=0.99; </a:t>
            </a:r>
            <a:r>
              <a:rPr lang="en-US" sz="1600" b="0" i="0" u="none" strike="noStrike" cap="none" dirty="0" err="1">
                <a:solidFill>
                  <a:srgbClr val="1F497D"/>
                </a:solidFill>
                <a:latin typeface="Calibri"/>
                <a:ea typeface="Calibri"/>
                <a:cs typeface="Calibri"/>
                <a:sym typeface="Calibri"/>
              </a:rPr>
              <a:t>f</a:t>
            </a:r>
            <a:r>
              <a:rPr lang="en-US" sz="1600" b="0" i="0" u="none" strike="noStrike" cap="none" baseline="-25000" dirty="0" err="1">
                <a:solidFill>
                  <a:srgbClr val="1F497D"/>
                </a:solidFill>
                <a:latin typeface="Calibri"/>
                <a:ea typeface="Calibri"/>
                <a:cs typeface="Calibri"/>
                <a:sym typeface="Calibri"/>
              </a:rPr>
              <a:t>S</a:t>
            </a:r>
            <a:r>
              <a:rPr lang="en-US" sz="1600" b="0" i="0" u="none" strike="noStrike" cap="none" dirty="0">
                <a:solidFill>
                  <a:srgbClr val="1F497D"/>
                </a:solidFill>
                <a:latin typeface="Calibri"/>
                <a:ea typeface="Calibri"/>
                <a:cs typeface="Calibri"/>
                <a:sym typeface="Calibri"/>
              </a:rPr>
              <a:t>=1.03; </a:t>
            </a:r>
            <a:r>
              <a:rPr lang="en-US" sz="1600" b="0" i="0" u="none" strike="noStrike" cap="none" dirty="0" err="1">
                <a:solidFill>
                  <a:srgbClr val="1F497D"/>
                </a:solidFill>
                <a:latin typeface="Calibri"/>
                <a:ea typeface="Calibri"/>
                <a:cs typeface="Calibri"/>
                <a:sym typeface="Calibri"/>
              </a:rPr>
              <a:t>f</a:t>
            </a:r>
            <a:r>
              <a:rPr lang="en-US" sz="1600" b="0" i="0" u="none" strike="noStrike" cap="none" baseline="-25000" dirty="0" err="1">
                <a:solidFill>
                  <a:srgbClr val="1F497D"/>
                </a:solidFill>
                <a:latin typeface="Calibri"/>
                <a:ea typeface="Calibri"/>
                <a:cs typeface="Calibri"/>
                <a:sym typeface="Calibri"/>
              </a:rPr>
              <a:t>O</a:t>
            </a:r>
            <a:r>
              <a:rPr lang="en-US" sz="1600" b="0" i="0" u="none" strike="noStrike" cap="none" dirty="0">
                <a:solidFill>
                  <a:srgbClr val="1F497D"/>
                </a:solidFill>
                <a:latin typeface="Calibri"/>
                <a:ea typeface="Calibri"/>
                <a:cs typeface="Calibri"/>
                <a:sym typeface="Calibri"/>
              </a:rPr>
              <a:t> =1.3; → </a:t>
            </a:r>
            <a:r>
              <a:rPr lang="en-US" sz="1600" b="0" i="0" u="none" strike="noStrike" cap="none" dirty="0" err="1">
                <a:solidFill>
                  <a:srgbClr val="1F497D"/>
                </a:solidFill>
                <a:latin typeface="Calibri"/>
                <a:ea typeface="Calibri"/>
                <a:cs typeface="Calibri"/>
                <a:sym typeface="Calibri"/>
              </a:rPr>
              <a:t>f</a:t>
            </a:r>
            <a:r>
              <a:rPr lang="en-US" sz="1600" b="0" i="0" u="none" strike="noStrike" cap="none" baseline="-25000" dirty="0" err="1">
                <a:solidFill>
                  <a:srgbClr val="1F497D"/>
                </a:solidFill>
                <a:latin typeface="Calibri"/>
                <a:ea typeface="Calibri"/>
                <a:cs typeface="Calibri"/>
                <a:sym typeface="Calibri"/>
              </a:rPr>
              <a:t>P</a:t>
            </a:r>
            <a:r>
              <a:rPr lang="en-US" sz="1600" b="0" i="0" u="none" strike="noStrike" cap="none" baseline="-25000" dirty="0">
                <a:solidFill>
                  <a:srgbClr val="1F497D"/>
                </a:solidFill>
                <a:latin typeface="Calibri"/>
                <a:ea typeface="Calibri"/>
                <a:cs typeface="Calibri"/>
                <a:sym typeface="Calibri"/>
              </a:rPr>
              <a:t> </a:t>
            </a:r>
            <a:r>
              <a:rPr lang="en-US" sz="1600" b="0" i="0" u="none" strike="noStrike" cap="none" dirty="0">
                <a:solidFill>
                  <a:srgbClr val="1F497D"/>
                </a:solidFill>
                <a:latin typeface="Calibri"/>
                <a:ea typeface="Calibri"/>
                <a:cs typeface="Calibri"/>
                <a:sym typeface="Calibri"/>
              </a:rPr>
              <a:t>= 1.3</a:t>
            </a:r>
            <a:endParaRPr sz="1600" b="0" i="0" u="none" strike="noStrike" cap="none" dirty="0">
              <a:solidFill>
                <a:srgbClr val="1F497D"/>
              </a:solidFill>
              <a:latin typeface="Calibri"/>
              <a:ea typeface="Calibri"/>
              <a:cs typeface="Calibri"/>
              <a:sym typeface="Calibri"/>
            </a:endParaRPr>
          </a:p>
          <a:p>
            <a:pPr marL="742950" marR="0" lvl="1" indent="-285750" algn="l" rtl="0">
              <a:spcBef>
                <a:spcPts val="320"/>
              </a:spcBef>
              <a:spcAft>
                <a:spcPts val="0"/>
              </a:spcAft>
              <a:buClr>
                <a:srgbClr val="1F497D"/>
              </a:buClr>
              <a:buSzPts val="1600"/>
              <a:buFont typeface="Arial"/>
              <a:buChar char="•"/>
            </a:pPr>
            <a:r>
              <a:rPr lang="en-US" sz="1600" b="0" i="0" u="none" strike="noStrike" cap="none" dirty="0">
                <a:solidFill>
                  <a:srgbClr val="1F497D"/>
                </a:solidFill>
                <a:latin typeface="Calibri"/>
                <a:ea typeface="Calibri"/>
                <a:cs typeface="Calibri"/>
                <a:sym typeface="Calibri"/>
              </a:rPr>
              <a:t>System image quality estimate maintains 400mas, with reserves on subsystem level</a:t>
            </a:r>
            <a:endParaRPr dirty="0"/>
          </a:p>
          <a:p>
            <a:pPr marL="742950" marR="0" lvl="1" indent="-285750" algn="l" rtl="0">
              <a:spcBef>
                <a:spcPts val="320"/>
              </a:spcBef>
              <a:spcAft>
                <a:spcPts val="0"/>
              </a:spcAft>
              <a:buClr>
                <a:srgbClr val="1F497D"/>
              </a:buClr>
              <a:buSzPts val="1600"/>
              <a:buFont typeface="Arial"/>
              <a:buChar char="•"/>
            </a:pPr>
            <a:r>
              <a:rPr lang="en-US" sz="1600" b="0" i="0" u="none" strike="noStrike" cap="none" dirty="0">
                <a:solidFill>
                  <a:srgbClr val="1F497D"/>
                </a:solidFill>
                <a:latin typeface="Calibri"/>
                <a:ea typeface="Calibri"/>
                <a:cs typeface="Calibri"/>
                <a:sym typeface="Calibri"/>
              </a:rPr>
              <a:t>Team is still working hard to further improve the metrics.</a:t>
            </a:r>
            <a:endParaRPr dirty="0"/>
          </a:p>
          <a:p>
            <a:pPr marL="342900" marR="0" lvl="0" indent="-228600" algn="l" rtl="0">
              <a:spcBef>
                <a:spcPts val="360"/>
              </a:spcBef>
              <a:spcAft>
                <a:spcPts val="0"/>
              </a:spcAft>
              <a:buClr>
                <a:srgbClr val="1F497D"/>
              </a:buClr>
              <a:buSzPts val="1800"/>
              <a:buFont typeface="Merriweather Sans"/>
              <a:buNone/>
            </a:pPr>
            <a:endParaRPr sz="1800" b="0" i="0" u="none" strike="noStrike" cap="none" dirty="0">
              <a:solidFill>
                <a:srgbClr val="1F497D"/>
              </a:solidFill>
              <a:latin typeface="Calibri"/>
              <a:ea typeface="Calibri"/>
              <a:cs typeface="Calibri"/>
              <a:sym typeface="Calibri"/>
            </a:endParaRPr>
          </a:p>
          <a:p>
            <a:pPr marL="342900" marR="0" lvl="0" indent="-342900" algn="l" rtl="0">
              <a:spcBef>
                <a:spcPts val="360"/>
              </a:spcBef>
              <a:spcAft>
                <a:spcPts val="0"/>
              </a:spcAft>
              <a:buClr>
                <a:srgbClr val="1F497D"/>
              </a:buClr>
              <a:buSzPts val="1800"/>
              <a:buFont typeface="Merriweather Sans"/>
              <a:buChar char="-"/>
            </a:pPr>
            <a:r>
              <a:rPr lang="en-US" sz="1800" b="0" i="0" u="none" strike="noStrike" cap="none" dirty="0">
                <a:solidFill>
                  <a:srgbClr val="1F497D"/>
                </a:solidFill>
                <a:latin typeface="Calibri"/>
                <a:ea typeface="Calibri"/>
                <a:cs typeface="Calibri"/>
                <a:sym typeface="Calibri"/>
              </a:rPr>
              <a:t>Mechanism for tracking system performance metrics on per-</a:t>
            </a:r>
            <a:r>
              <a:rPr lang="en-US" sz="1800" dirty="0"/>
              <a:t>amplifier basis </a:t>
            </a:r>
            <a:r>
              <a:rPr lang="en-US" sz="1800" b="0" i="0" u="none" strike="noStrike" cap="none" dirty="0">
                <a:solidFill>
                  <a:srgbClr val="1F497D"/>
                </a:solidFill>
                <a:latin typeface="Calibri"/>
                <a:ea typeface="Calibri"/>
                <a:cs typeface="Calibri"/>
                <a:sym typeface="Calibri"/>
              </a:rPr>
              <a:t>is being established. DM tools will be utilized.</a:t>
            </a:r>
            <a:endParaRPr sz="1800" b="0" i="0" u="none" strike="noStrike" cap="none" dirty="0">
              <a:solidFill>
                <a:srgbClr val="1F497D"/>
              </a:solidFill>
              <a:latin typeface="Calibri"/>
              <a:ea typeface="Calibri"/>
              <a:cs typeface="Calibri"/>
              <a:sym typeface="Calibri"/>
            </a:endParaRPr>
          </a:p>
          <a:p>
            <a:pPr marL="342900" marR="0" lvl="0" indent="-228600" algn="l" rtl="0">
              <a:spcBef>
                <a:spcPts val="360"/>
              </a:spcBef>
              <a:spcAft>
                <a:spcPts val="0"/>
              </a:spcAft>
              <a:buClr>
                <a:srgbClr val="1F497D"/>
              </a:buClr>
              <a:buSzPts val="1800"/>
              <a:buFont typeface="Merriweather Sans"/>
              <a:buNone/>
            </a:pPr>
            <a:endParaRPr sz="1800" b="0" i="0" u="none" strike="noStrike" cap="none" dirty="0">
              <a:solidFill>
                <a:srgbClr val="1F497D"/>
              </a:solidFill>
              <a:latin typeface="Calibri"/>
              <a:ea typeface="Calibri"/>
              <a:cs typeface="Calibri"/>
              <a:sym typeface="Calibri"/>
            </a:endParaRPr>
          </a:p>
        </p:txBody>
      </p:sp>
      <p:sp>
        <p:nvSpPr>
          <p:cNvPr id="786" name="Google Shape;786;p102"/>
          <p:cNvSpPr txBox="1">
            <a:spLocks noGrp="1"/>
          </p:cNvSpPr>
          <p:nvPr>
            <p:ph type="title"/>
          </p:nvPr>
        </p:nvSpPr>
        <p:spPr>
          <a:xfrm>
            <a:off x="1752600" y="133350"/>
            <a:ext cx="5638800" cy="41791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i="0" u="none" strike="noStrike" cap="none">
                <a:solidFill>
                  <a:srgbClr val="1F497D"/>
                </a:solidFill>
                <a:latin typeface="Calibri"/>
                <a:ea typeface="Calibri"/>
                <a:cs typeface="Calibri"/>
                <a:sym typeface="Calibri"/>
              </a:rPr>
              <a:t>Summary</a:t>
            </a:r>
            <a:endParaRPr sz="2400" b="1" i="0" u="none" strike="noStrike" cap="none">
              <a:solidFill>
                <a:srgbClr val="1F497D"/>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F269947-4A2F-E34C-A77C-666A4C2F5F9D}"/>
              </a:ext>
            </a:extLst>
          </p:cNvPr>
          <p:cNvSpPr>
            <a:spLocks noGrp="1"/>
          </p:cNvSpPr>
          <p:nvPr>
            <p:ph type="body" idx="1"/>
          </p:nvPr>
        </p:nvSpPr>
        <p:spPr/>
        <p:txBody>
          <a:bodyPr/>
          <a:lstStyle/>
          <a:p>
            <a:endParaRPr lang="en-US"/>
          </a:p>
        </p:txBody>
      </p:sp>
      <p:sp>
        <p:nvSpPr>
          <p:cNvPr id="3" name="Title 2">
            <a:extLst>
              <a:ext uri="{FF2B5EF4-FFF2-40B4-BE49-F238E27FC236}">
                <a16:creationId xmlns:a16="http://schemas.microsoft.com/office/drawing/2014/main" id="{5E817D8F-3B12-1948-BA4B-16F8B9A24667}"/>
              </a:ext>
            </a:extLst>
          </p:cNvPr>
          <p:cNvSpPr>
            <a:spLocks noGrp="1"/>
          </p:cNvSpPr>
          <p:nvPr>
            <p:ph type="title"/>
          </p:nvPr>
        </p:nvSpPr>
        <p:spPr/>
        <p:txBody>
          <a:bodyPr/>
          <a:lstStyle/>
          <a:p>
            <a:r>
              <a:rPr lang="en-US" dirty="0"/>
              <a:t>Backup</a:t>
            </a:r>
          </a:p>
        </p:txBody>
      </p:sp>
    </p:spTree>
    <p:extLst>
      <p:ext uri="{BB962C8B-B14F-4D97-AF65-F5344CB8AC3E}">
        <p14:creationId xmlns:p14="http://schemas.microsoft.com/office/powerpoint/2010/main" val="14910970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06"/>
        <p:cNvGrpSpPr/>
        <p:nvPr/>
      </p:nvGrpSpPr>
      <p:grpSpPr>
        <a:xfrm>
          <a:off x="0" y="0"/>
          <a:ext cx="0" cy="0"/>
          <a:chOff x="0" y="0"/>
          <a:chExt cx="0" cy="0"/>
        </a:xfrm>
      </p:grpSpPr>
      <p:sp>
        <p:nvSpPr>
          <p:cNvPr id="707" name="Google Shape;707;p96"/>
          <p:cNvSpPr txBox="1">
            <a:spLocks noGrp="1"/>
          </p:cNvSpPr>
          <p:nvPr>
            <p:ph type="body" idx="1"/>
          </p:nvPr>
        </p:nvSpPr>
        <p:spPr>
          <a:xfrm>
            <a:off x="152400" y="590550"/>
            <a:ext cx="8915400" cy="41910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1F497D"/>
              </a:buClr>
              <a:buSzPts val="1600"/>
              <a:buFont typeface="Merriweather Sans"/>
              <a:buChar char="-"/>
            </a:pPr>
            <a:r>
              <a:rPr lang="en-US" sz="1600" b="0" i="0" u="none" strike="noStrike" cap="none" dirty="0">
                <a:solidFill>
                  <a:srgbClr val="1F497D"/>
                </a:solidFill>
                <a:latin typeface="Calibri"/>
                <a:ea typeface="Calibri"/>
                <a:cs typeface="Calibri"/>
                <a:sym typeface="Calibri"/>
              </a:rPr>
              <a:t>LSST </a:t>
            </a:r>
            <a:r>
              <a:rPr lang="en-US" sz="1600" b="0" i="0" u="none" strike="noStrike" cap="none" dirty="0" err="1">
                <a:solidFill>
                  <a:srgbClr val="1F497D"/>
                </a:solidFill>
                <a:latin typeface="Calibri"/>
                <a:ea typeface="Calibri"/>
                <a:cs typeface="Calibri"/>
                <a:sym typeface="Calibri"/>
              </a:rPr>
              <a:t>fiducial</a:t>
            </a:r>
            <a:r>
              <a:rPr lang="en-US" sz="1600" b="0" i="0" u="none" strike="noStrike" cap="none" dirty="0">
                <a:solidFill>
                  <a:srgbClr val="1F497D"/>
                </a:solidFill>
                <a:latin typeface="Calibri"/>
                <a:ea typeface="Calibri"/>
                <a:cs typeface="Calibri"/>
                <a:sym typeface="Calibri"/>
              </a:rPr>
              <a:t> atmosphere (FWHM=0.6”) is assumed for performance evaluations</a:t>
            </a:r>
            <a:endParaRPr dirty="0"/>
          </a:p>
          <a:p>
            <a:pPr marL="342900" marR="0" lvl="0" indent="-342900" algn="l" rtl="0">
              <a:spcBef>
                <a:spcPts val="320"/>
              </a:spcBef>
              <a:spcAft>
                <a:spcPts val="0"/>
              </a:spcAft>
              <a:buClr>
                <a:srgbClr val="1F497D"/>
              </a:buClr>
              <a:buSzPts val="1600"/>
              <a:buFont typeface="Merriweather Sans"/>
              <a:buChar char="-"/>
            </a:pPr>
            <a:r>
              <a:rPr lang="en-US" sz="1600" b="0" i="0" u="none" strike="noStrike" cap="none" dirty="0">
                <a:solidFill>
                  <a:srgbClr val="1F497D"/>
                </a:solidFill>
                <a:latin typeface="Calibri"/>
                <a:ea typeface="Calibri"/>
                <a:cs typeface="Calibri"/>
                <a:sym typeface="Calibri"/>
              </a:rPr>
              <a:t>How do we define the size of a PSF, such as this one?</a:t>
            </a:r>
            <a:endParaRPr dirty="0"/>
          </a:p>
          <a:p>
            <a:pPr marL="342900" marR="0" lvl="0" indent="-241300" algn="l" rtl="0">
              <a:spcBef>
                <a:spcPts val="320"/>
              </a:spcBef>
              <a:spcAft>
                <a:spcPts val="0"/>
              </a:spcAft>
              <a:buClr>
                <a:srgbClr val="1F497D"/>
              </a:buClr>
              <a:buSzPts val="1600"/>
              <a:buFont typeface="Merriweather Sans"/>
              <a:buNone/>
            </a:pPr>
            <a:endParaRPr sz="1600" b="0" i="0" u="none" strike="noStrike" cap="none" dirty="0">
              <a:solidFill>
                <a:srgbClr val="1F497D"/>
              </a:solidFill>
              <a:latin typeface="Calibri"/>
              <a:ea typeface="Calibri"/>
              <a:cs typeface="Calibri"/>
              <a:sym typeface="Calibri"/>
            </a:endParaRPr>
          </a:p>
          <a:p>
            <a:pPr marL="342900" marR="0" lvl="0" indent="-241300" algn="l" rtl="0">
              <a:spcBef>
                <a:spcPts val="320"/>
              </a:spcBef>
              <a:spcAft>
                <a:spcPts val="0"/>
              </a:spcAft>
              <a:buClr>
                <a:srgbClr val="1F497D"/>
              </a:buClr>
              <a:buSzPts val="1600"/>
              <a:buFont typeface="Merriweather Sans"/>
              <a:buNone/>
            </a:pPr>
            <a:endParaRPr sz="1600" b="0" i="0" u="none" strike="noStrike" cap="none" dirty="0">
              <a:solidFill>
                <a:srgbClr val="1F497D"/>
              </a:solidFill>
              <a:latin typeface="Calibri"/>
              <a:ea typeface="Calibri"/>
              <a:cs typeface="Calibri"/>
              <a:sym typeface="Calibri"/>
            </a:endParaRPr>
          </a:p>
          <a:p>
            <a:pPr marL="342900" marR="0" lvl="0" indent="-241300" algn="l" rtl="0">
              <a:spcBef>
                <a:spcPts val="320"/>
              </a:spcBef>
              <a:spcAft>
                <a:spcPts val="0"/>
              </a:spcAft>
              <a:buClr>
                <a:srgbClr val="1F497D"/>
              </a:buClr>
              <a:buSzPts val="1600"/>
              <a:buFont typeface="Merriweather Sans"/>
              <a:buNone/>
            </a:pPr>
            <a:endParaRPr sz="1600" b="0" i="0" u="none" strike="noStrike" cap="none" dirty="0">
              <a:solidFill>
                <a:srgbClr val="1F497D"/>
              </a:solidFill>
              <a:latin typeface="Calibri"/>
              <a:ea typeface="Calibri"/>
              <a:cs typeface="Calibri"/>
              <a:sym typeface="Calibri"/>
            </a:endParaRPr>
          </a:p>
          <a:p>
            <a:pPr marL="342900" marR="0" lvl="0" indent="-241300" algn="l" rtl="0">
              <a:spcBef>
                <a:spcPts val="320"/>
              </a:spcBef>
              <a:spcAft>
                <a:spcPts val="0"/>
              </a:spcAft>
              <a:buClr>
                <a:srgbClr val="1F497D"/>
              </a:buClr>
              <a:buSzPts val="1600"/>
              <a:buFont typeface="Merriweather Sans"/>
              <a:buNone/>
            </a:pPr>
            <a:endParaRPr sz="1600" b="0" i="0" u="none" strike="noStrike" cap="none" dirty="0">
              <a:solidFill>
                <a:srgbClr val="1F497D"/>
              </a:solidFill>
              <a:latin typeface="Calibri"/>
              <a:ea typeface="Calibri"/>
              <a:cs typeface="Calibri"/>
              <a:sym typeface="Calibri"/>
            </a:endParaRPr>
          </a:p>
          <a:p>
            <a:pPr marL="342900" marR="0" lvl="0" indent="-241300" algn="l" rtl="0">
              <a:spcBef>
                <a:spcPts val="320"/>
              </a:spcBef>
              <a:spcAft>
                <a:spcPts val="0"/>
              </a:spcAft>
              <a:buClr>
                <a:srgbClr val="1F497D"/>
              </a:buClr>
              <a:buSzPts val="1600"/>
              <a:buFont typeface="Merriweather Sans"/>
              <a:buNone/>
            </a:pPr>
            <a:endParaRPr sz="1600" b="0" i="0" u="none" strike="noStrike" cap="none" dirty="0">
              <a:solidFill>
                <a:srgbClr val="1F497D"/>
              </a:solidFill>
              <a:latin typeface="Calibri"/>
              <a:ea typeface="Calibri"/>
              <a:cs typeface="Calibri"/>
              <a:sym typeface="Calibri"/>
            </a:endParaRPr>
          </a:p>
          <a:p>
            <a:pPr marL="342900" marR="0" lvl="0" indent="-342900" algn="l" rtl="0">
              <a:spcBef>
                <a:spcPts val="320"/>
              </a:spcBef>
              <a:spcAft>
                <a:spcPts val="0"/>
              </a:spcAft>
              <a:buClr>
                <a:srgbClr val="1F497D"/>
              </a:buClr>
              <a:buSzPts val="1600"/>
              <a:buFont typeface="Merriweather Sans"/>
              <a:buChar char="-"/>
            </a:pPr>
            <a:r>
              <a:rPr lang="en-US" sz="1600" b="0" i="0" u="none" strike="noStrike" cap="none" dirty="0">
                <a:solidFill>
                  <a:srgbClr val="1F497D"/>
                </a:solidFill>
                <a:latin typeface="Calibri"/>
                <a:ea typeface="Calibri"/>
                <a:cs typeface="Calibri"/>
                <a:sym typeface="Calibri"/>
              </a:rPr>
              <a:t>For evaluating the sensitivity factor </a:t>
            </a:r>
            <a:r>
              <a:rPr lang="en-US" sz="1600" b="0" i="0" u="none" strike="noStrike" cap="none" dirty="0" err="1">
                <a:solidFill>
                  <a:srgbClr val="1F497D"/>
                </a:solidFill>
                <a:latin typeface="Calibri"/>
                <a:ea typeface="Calibri"/>
                <a:cs typeface="Calibri"/>
                <a:sym typeface="Calibri"/>
              </a:rPr>
              <a:t>f</a:t>
            </a:r>
            <a:r>
              <a:rPr lang="en-US" sz="1600" b="0" i="0" u="none" strike="noStrike" cap="none" baseline="-25000" dirty="0" err="1">
                <a:solidFill>
                  <a:srgbClr val="1F497D"/>
                </a:solidFill>
                <a:latin typeface="Calibri"/>
                <a:ea typeface="Calibri"/>
                <a:cs typeface="Calibri"/>
                <a:sym typeface="Calibri"/>
              </a:rPr>
              <a:t>S</a:t>
            </a:r>
            <a:r>
              <a:rPr lang="en-US" sz="1600" b="0" i="0" u="none" strike="noStrike" cap="none" dirty="0">
                <a:solidFill>
                  <a:srgbClr val="1F497D"/>
                </a:solidFill>
                <a:latin typeface="Calibri"/>
                <a:ea typeface="Calibri"/>
                <a:cs typeface="Calibri"/>
                <a:sym typeface="Calibri"/>
              </a:rPr>
              <a:t> and image depth m</a:t>
            </a:r>
            <a:r>
              <a:rPr lang="en-US" sz="1600" b="0" i="0" u="none" strike="noStrike" cap="none" baseline="-25000" dirty="0">
                <a:solidFill>
                  <a:srgbClr val="1F497D"/>
                </a:solidFill>
                <a:latin typeface="Calibri"/>
                <a:ea typeface="Calibri"/>
                <a:cs typeface="Calibri"/>
                <a:sym typeface="Calibri"/>
              </a:rPr>
              <a:t>5</a:t>
            </a:r>
            <a:r>
              <a:rPr lang="en-US" sz="1600" b="0" i="0" u="none" strike="noStrike" cap="none" dirty="0">
                <a:solidFill>
                  <a:srgbClr val="1F497D"/>
                </a:solidFill>
                <a:latin typeface="Calibri"/>
                <a:ea typeface="Calibri"/>
                <a:cs typeface="Calibri"/>
                <a:sym typeface="Calibri"/>
              </a:rPr>
              <a:t>, we use</a:t>
            </a:r>
            <a:endParaRPr dirty="0"/>
          </a:p>
          <a:p>
            <a:pPr marL="342900" marR="0" lvl="0" indent="-241300" algn="l" rtl="0">
              <a:spcBef>
                <a:spcPts val="320"/>
              </a:spcBef>
              <a:spcAft>
                <a:spcPts val="0"/>
              </a:spcAft>
              <a:buClr>
                <a:srgbClr val="1F497D"/>
              </a:buClr>
              <a:buSzPts val="1600"/>
              <a:buFont typeface="Merriweather Sans"/>
              <a:buNone/>
            </a:pPr>
            <a:endParaRPr sz="1600" b="0" i="0" u="none" strike="noStrike" cap="none" dirty="0">
              <a:solidFill>
                <a:srgbClr val="1F497D"/>
              </a:solidFill>
              <a:latin typeface="Calibri"/>
              <a:ea typeface="Calibri"/>
              <a:cs typeface="Calibri"/>
              <a:sym typeface="Calibri"/>
            </a:endParaRPr>
          </a:p>
          <a:p>
            <a:pPr marL="0" marR="0" lvl="0" indent="0" algn="l" rtl="0">
              <a:spcBef>
                <a:spcPts val="320"/>
              </a:spcBef>
              <a:spcAft>
                <a:spcPts val="0"/>
              </a:spcAft>
              <a:buClr>
                <a:srgbClr val="1F497D"/>
              </a:buClr>
              <a:buSzPts val="1600"/>
              <a:buFont typeface="Merriweather Sans"/>
              <a:buNone/>
            </a:pPr>
            <a:endParaRPr sz="1600" b="0" i="0" u="none" strike="noStrike" cap="none" dirty="0">
              <a:solidFill>
                <a:srgbClr val="1F497D"/>
              </a:solidFill>
              <a:latin typeface="Calibri"/>
              <a:ea typeface="Calibri"/>
              <a:cs typeface="Calibri"/>
              <a:sym typeface="Calibri"/>
            </a:endParaRPr>
          </a:p>
          <a:p>
            <a:pPr marL="0" marR="0" lvl="0" indent="0" algn="l" rtl="0">
              <a:spcBef>
                <a:spcPts val="320"/>
              </a:spcBef>
              <a:spcAft>
                <a:spcPts val="0"/>
              </a:spcAft>
              <a:buClr>
                <a:srgbClr val="1F497D"/>
              </a:buClr>
              <a:buSzPts val="1600"/>
              <a:buFont typeface="Merriweather Sans"/>
              <a:buNone/>
            </a:pPr>
            <a:endParaRPr sz="1600" b="0" i="0" u="none" strike="noStrike" cap="none" dirty="0">
              <a:solidFill>
                <a:srgbClr val="1F497D"/>
              </a:solidFill>
              <a:latin typeface="Calibri"/>
              <a:ea typeface="Calibri"/>
              <a:cs typeface="Calibri"/>
              <a:sym typeface="Calibri"/>
            </a:endParaRPr>
          </a:p>
          <a:p>
            <a:pPr marL="342900" marR="0" lvl="0" indent="-342900" algn="l" rtl="0">
              <a:spcBef>
                <a:spcPts val="320"/>
              </a:spcBef>
              <a:spcAft>
                <a:spcPts val="0"/>
              </a:spcAft>
              <a:buClr>
                <a:srgbClr val="1F497D"/>
              </a:buClr>
              <a:buSzPts val="1600"/>
              <a:buFont typeface="Merriweather Sans"/>
              <a:buChar char="-"/>
            </a:pPr>
            <a:r>
              <a:rPr lang="en-US" sz="1600" b="0" i="0" u="none" strike="noStrike" cap="none" dirty="0">
                <a:solidFill>
                  <a:srgbClr val="1F497D"/>
                </a:solidFill>
                <a:latin typeface="Calibri"/>
                <a:ea typeface="Calibri"/>
                <a:cs typeface="Calibri"/>
                <a:sym typeface="Calibri"/>
              </a:rPr>
              <a:t>Directly linked to </a:t>
            </a:r>
            <a:r>
              <a:rPr lang="en-US" sz="1600" b="0" i="1" u="none" strike="noStrike" cap="none" dirty="0">
                <a:solidFill>
                  <a:srgbClr val="1F497D"/>
                </a:solidFill>
                <a:latin typeface="Calibri"/>
                <a:ea typeface="Calibri"/>
                <a:cs typeface="Calibri"/>
                <a:sym typeface="Calibri"/>
              </a:rPr>
              <a:t>the normalized point source sensitivity (PSSN)</a:t>
            </a:r>
            <a:r>
              <a:rPr lang="en-US" sz="1400" b="0" i="1" u="none" strike="noStrike" cap="none" dirty="0">
                <a:solidFill>
                  <a:srgbClr val="1F497D"/>
                </a:solidFill>
                <a:latin typeface="Calibri"/>
                <a:ea typeface="Calibri"/>
                <a:cs typeface="Calibri"/>
                <a:sym typeface="Calibri"/>
              </a:rPr>
              <a:t>                                          [</a:t>
            </a:r>
            <a:r>
              <a:rPr lang="en-US" sz="1100" b="0" i="1" u="none" strike="noStrike" cap="none" dirty="0">
                <a:solidFill>
                  <a:srgbClr val="1F497D"/>
                </a:solidFill>
                <a:latin typeface="Calibri"/>
                <a:ea typeface="Calibri"/>
                <a:cs typeface="Calibri"/>
                <a:sym typeface="Calibri"/>
              </a:rPr>
              <a:t>App.Opt.48,5997(2009)]</a:t>
            </a:r>
            <a:endParaRPr dirty="0"/>
          </a:p>
          <a:p>
            <a:pPr marL="342900" marR="0" lvl="0" indent="-241300" algn="l" rtl="0">
              <a:spcBef>
                <a:spcPts val="320"/>
              </a:spcBef>
              <a:spcAft>
                <a:spcPts val="0"/>
              </a:spcAft>
              <a:buClr>
                <a:srgbClr val="1F497D"/>
              </a:buClr>
              <a:buSzPts val="1600"/>
              <a:buFont typeface="Merriweather Sans"/>
              <a:buNone/>
            </a:pPr>
            <a:endParaRPr sz="1600" b="0" i="0" u="none" strike="noStrike" cap="none" dirty="0">
              <a:solidFill>
                <a:srgbClr val="1F497D"/>
              </a:solidFill>
              <a:latin typeface="Calibri"/>
              <a:ea typeface="Calibri"/>
              <a:cs typeface="Calibri"/>
              <a:sym typeface="Calibri"/>
            </a:endParaRPr>
          </a:p>
          <a:p>
            <a:pPr marL="342900" marR="0" lvl="0" indent="-342900" algn="l" rtl="0">
              <a:spcBef>
                <a:spcPts val="320"/>
              </a:spcBef>
              <a:spcAft>
                <a:spcPts val="0"/>
              </a:spcAft>
              <a:buClr>
                <a:srgbClr val="FF0000"/>
              </a:buClr>
              <a:buSzPts val="1600"/>
              <a:buFont typeface="Merriweather Sans"/>
              <a:buChar char="-"/>
            </a:pPr>
            <a:endParaRPr lang="en-US" sz="1600" b="0" i="0" u="none" strike="noStrike" cap="none" dirty="0">
              <a:solidFill>
                <a:srgbClr val="FF0000"/>
              </a:solidFill>
              <a:latin typeface="Calibri"/>
              <a:ea typeface="Calibri"/>
              <a:cs typeface="Calibri"/>
              <a:sym typeface="Calibri"/>
            </a:endParaRPr>
          </a:p>
          <a:p>
            <a:pPr marL="342900" marR="0" lvl="0" indent="-342900" algn="l" rtl="0">
              <a:spcBef>
                <a:spcPts val="320"/>
              </a:spcBef>
              <a:spcAft>
                <a:spcPts val="0"/>
              </a:spcAft>
              <a:buClr>
                <a:srgbClr val="FF0000"/>
              </a:buClr>
              <a:buSzPts val="1600"/>
              <a:buFont typeface="Merriweather Sans"/>
              <a:buChar char="-"/>
            </a:pPr>
            <a:r>
              <a:rPr lang="en-US" sz="1600" b="0" i="0" u="none" strike="noStrike" cap="none" dirty="0">
                <a:solidFill>
                  <a:srgbClr val="FF0000"/>
                </a:solidFill>
                <a:latin typeface="Calibri"/>
                <a:ea typeface="Calibri"/>
                <a:cs typeface="Calibri"/>
                <a:sym typeface="Calibri"/>
              </a:rPr>
              <a:t>Effective FWHM (photometric image size) is captured and reflected in the Integrated </a:t>
            </a:r>
            <a:r>
              <a:rPr lang="en-US" sz="1600" b="0" i="0" u="none" strike="noStrike" cap="none" dirty="0" err="1">
                <a:solidFill>
                  <a:srgbClr val="FF0000"/>
                </a:solidFill>
                <a:latin typeface="Calibri"/>
                <a:ea typeface="Calibri"/>
                <a:cs typeface="Calibri"/>
                <a:sym typeface="Calibri"/>
              </a:rPr>
              <a:t>étendue</a:t>
            </a:r>
            <a:r>
              <a:rPr lang="en-US" sz="1600" b="0" i="0" u="none" strike="noStrike" cap="none" dirty="0">
                <a:solidFill>
                  <a:srgbClr val="FF0000"/>
                </a:solidFill>
                <a:latin typeface="Calibri"/>
                <a:ea typeface="Calibri"/>
                <a:cs typeface="Calibri"/>
                <a:sym typeface="Calibri"/>
              </a:rPr>
              <a:t>.</a:t>
            </a:r>
            <a:endParaRPr sz="1400" b="0" i="1" u="none" strike="noStrike" cap="none" dirty="0">
              <a:solidFill>
                <a:srgbClr val="FF0000"/>
              </a:solidFill>
              <a:latin typeface="Calibri"/>
              <a:ea typeface="Calibri"/>
              <a:cs typeface="Calibri"/>
              <a:sym typeface="Calibri"/>
            </a:endParaRPr>
          </a:p>
          <a:p>
            <a:pPr marL="0" marR="0" lvl="0" indent="0" algn="l" rtl="0">
              <a:spcBef>
                <a:spcPts val="320"/>
              </a:spcBef>
              <a:spcAft>
                <a:spcPts val="0"/>
              </a:spcAft>
              <a:buClr>
                <a:srgbClr val="1F497D"/>
              </a:buClr>
              <a:buSzPts val="1600"/>
              <a:buFont typeface="Merriweather Sans"/>
              <a:buNone/>
            </a:pPr>
            <a:endParaRPr sz="1600" b="0" i="0" u="none" strike="noStrike" cap="none" dirty="0">
              <a:solidFill>
                <a:srgbClr val="1F497D"/>
              </a:solidFill>
              <a:latin typeface="Calibri"/>
              <a:ea typeface="Calibri"/>
              <a:cs typeface="Calibri"/>
              <a:sym typeface="Calibri"/>
            </a:endParaRPr>
          </a:p>
        </p:txBody>
      </p:sp>
      <p:sp>
        <p:nvSpPr>
          <p:cNvPr id="708" name="Google Shape;708;p96"/>
          <p:cNvSpPr txBox="1">
            <a:spLocks noGrp="1"/>
          </p:cNvSpPr>
          <p:nvPr>
            <p:ph type="title"/>
          </p:nvPr>
        </p:nvSpPr>
        <p:spPr>
          <a:xfrm>
            <a:off x="1752600" y="133350"/>
            <a:ext cx="5638800" cy="41791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i="0" u="none" strike="noStrike" cap="none">
                <a:solidFill>
                  <a:srgbClr val="1F497D"/>
                </a:solidFill>
                <a:latin typeface="Calibri"/>
                <a:ea typeface="Calibri"/>
                <a:cs typeface="Calibri"/>
                <a:sym typeface="Calibri"/>
              </a:rPr>
              <a:t>Effective FWHM = Photometric Image Size</a:t>
            </a:r>
            <a:endParaRPr sz="2400" b="1" i="0" u="none" strike="noStrike" cap="none">
              <a:solidFill>
                <a:srgbClr val="1F497D"/>
              </a:solidFill>
              <a:latin typeface="Calibri"/>
              <a:ea typeface="Calibri"/>
              <a:cs typeface="Calibri"/>
              <a:sym typeface="Calibri"/>
            </a:endParaRPr>
          </a:p>
        </p:txBody>
      </p:sp>
      <p:pic>
        <p:nvPicPr>
          <p:cNvPr id="709" name="Google Shape;709;p96"/>
          <p:cNvPicPr preferRelativeResize="0"/>
          <p:nvPr/>
        </p:nvPicPr>
        <p:blipFill rotWithShape="1">
          <a:blip r:embed="rId3">
            <a:alphaModFix/>
          </a:blip>
          <a:srcRect r="50658"/>
          <a:stretch/>
        </p:blipFill>
        <p:spPr>
          <a:xfrm>
            <a:off x="5181600" y="959868"/>
            <a:ext cx="1693214" cy="1688082"/>
          </a:xfrm>
          <a:prstGeom prst="rect">
            <a:avLst/>
          </a:prstGeom>
          <a:noFill/>
          <a:ln>
            <a:noFill/>
          </a:ln>
        </p:spPr>
      </p:pic>
      <p:sp>
        <p:nvSpPr>
          <p:cNvPr id="710" name="Google Shape;710;p96"/>
          <p:cNvSpPr txBox="1"/>
          <p:nvPr/>
        </p:nvSpPr>
        <p:spPr>
          <a:xfrm>
            <a:off x="3250709" y="1573076"/>
            <a:ext cx="1930891" cy="461665"/>
          </a:xfrm>
          <a:prstGeom prst="rect">
            <a:avLst/>
          </a:prstGeom>
          <a:solidFill>
            <a:srgbClr val="FFFF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a:solidFill>
                  <a:schemeClr val="dk1"/>
                </a:solidFill>
                <a:latin typeface="Calibri"/>
                <a:ea typeface="Calibri"/>
                <a:cs typeface="Calibri"/>
                <a:sym typeface="Calibri"/>
              </a:rPr>
              <a:t>Instrumental PSF due to M1M3 as-built surface</a:t>
            </a:r>
            <a:endParaRPr sz="1200">
              <a:solidFill>
                <a:schemeClr val="dk1"/>
              </a:solidFill>
              <a:latin typeface="Calibri"/>
              <a:ea typeface="Calibri"/>
              <a:cs typeface="Calibri"/>
              <a:sym typeface="Calibri"/>
            </a:endParaRPr>
          </a:p>
        </p:txBody>
      </p:sp>
      <p:pic>
        <p:nvPicPr>
          <p:cNvPr id="711" name="Google Shape;711;p96"/>
          <p:cNvPicPr preferRelativeResize="0"/>
          <p:nvPr/>
        </p:nvPicPr>
        <p:blipFill rotWithShape="1">
          <a:blip r:embed="rId4">
            <a:alphaModFix/>
          </a:blip>
          <a:srcRect/>
          <a:stretch/>
        </p:blipFill>
        <p:spPr>
          <a:xfrm>
            <a:off x="2209800" y="3486150"/>
            <a:ext cx="2708721" cy="339320"/>
          </a:xfrm>
          <a:prstGeom prst="rect">
            <a:avLst/>
          </a:prstGeom>
          <a:noFill/>
          <a:ln>
            <a:noFill/>
          </a:ln>
        </p:spPr>
      </p:pic>
      <p:pic>
        <p:nvPicPr>
          <p:cNvPr id="712" name="Google Shape;712;p96"/>
          <p:cNvPicPr preferRelativeResize="0"/>
          <p:nvPr/>
        </p:nvPicPr>
        <p:blipFill rotWithShape="1">
          <a:blip r:embed="rId5">
            <a:alphaModFix/>
          </a:blip>
          <a:srcRect/>
          <a:stretch/>
        </p:blipFill>
        <p:spPr>
          <a:xfrm>
            <a:off x="2819400" y="2952750"/>
            <a:ext cx="1276431" cy="587821"/>
          </a:xfrm>
          <a:prstGeom prst="rect">
            <a:avLst/>
          </a:prstGeom>
          <a:noFill/>
          <a:ln>
            <a:noFill/>
          </a:ln>
        </p:spPr>
      </p:pic>
      <p:pic>
        <p:nvPicPr>
          <p:cNvPr id="713" name="Google Shape;713;p96"/>
          <p:cNvPicPr preferRelativeResize="0"/>
          <p:nvPr/>
        </p:nvPicPr>
        <p:blipFill rotWithShape="1">
          <a:blip r:embed="rId6">
            <a:alphaModFix/>
          </a:blip>
          <a:srcRect/>
          <a:stretch/>
        </p:blipFill>
        <p:spPr>
          <a:xfrm>
            <a:off x="5791200" y="3891547"/>
            <a:ext cx="1426190" cy="624493"/>
          </a:xfrm>
          <a:prstGeom prst="rect">
            <a:avLst/>
          </a:prstGeom>
          <a:noFill/>
          <a:ln>
            <a:noFill/>
          </a:ln>
        </p:spPr>
      </p:pic>
      <p:sp>
        <p:nvSpPr>
          <p:cNvPr id="714" name="Google Shape;714;p96"/>
          <p:cNvSpPr txBox="1"/>
          <p:nvPr/>
        </p:nvSpPr>
        <p:spPr>
          <a:xfrm>
            <a:off x="5811078" y="3078906"/>
            <a:ext cx="2135819" cy="461665"/>
          </a:xfrm>
          <a:prstGeom prst="rect">
            <a:avLst/>
          </a:prstGeom>
          <a:solidFill>
            <a:srgbClr val="B6DDE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1" i="1">
                <a:solidFill>
                  <a:schemeClr val="dk1"/>
                </a:solidFill>
                <a:latin typeface="Calibri"/>
                <a:ea typeface="Calibri"/>
                <a:cs typeface="Calibri"/>
                <a:sym typeface="Calibri"/>
              </a:rPr>
              <a:t>n</a:t>
            </a:r>
            <a:r>
              <a:rPr lang="en-US" sz="1200" b="1" i="1" baseline="-25000">
                <a:solidFill>
                  <a:schemeClr val="dk1"/>
                </a:solidFill>
                <a:latin typeface="Calibri"/>
                <a:ea typeface="Calibri"/>
                <a:cs typeface="Calibri"/>
                <a:sym typeface="Calibri"/>
              </a:rPr>
              <a:t>eff</a:t>
            </a:r>
            <a:r>
              <a:rPr lang="en-US" sz="1200" b="1">
                <a:solidFill>
                  <a:schemeClr val="dk1"/>
                </a:solidFill>
                <a:latin typeface="Calibri"/>
                <a:ea typeface="Calibri"/>
                <a:cs typeface="Calibri"/>
                <a:sym typeface="Calibri"/>
              </a:rPr>
              <a:t> – effective number of pixels that maximizes SNR</a:t>
            </a:r>
            <a:endParaRPr sz="1200" b="1">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08D1EF8-0ED8-424A-A5E3-13B0BA3696C1}"/>
              </a:ext>
            </a:extLst>
          </p:cNvPr>
          <p:cNvSpPr>
            <a:spLocks noGrp="1"/>
          </p:cNvSpPr>
          <p:nvPr>
            <p:ph type="body" idx="1"/>
          </p:nvPr>
        </p:nvSpPr>
        <p:spPr>
          <a:xfrm>
            <a:off x="214686" y="760810"/>
            <a:ext cx="4898003" cy="2427663"/>
          </a:xfrm>
        </p:spPr>
        <p:txBody>
          <a:bodyPr/>
          <a:lstStyle/>
          <a:p>
            <a:pPr marL="342900" lvl="0" indent="-342900">
              <a:spcBef>
                <a:spcPts val="0"/>
              </a:spcBef>
              <a:buSzPts val="2000"/>
            </a:pPr>
            <a:r>
              <a:rPr lang="en-US" sz="1600" dirty="0"/>
              <a:t>The LSST project has continuously maintained its best estimates of the system performance.</a:t>
            </a:r>
          </a:p>
          <a:p>
            <a:pPr marL="342900" lvl="0" indent="-342900">
              <a:spcBef>
                <a:spcPts val="400"/>
              </a:spcBef>
              <a:buSzPts val="2000"/>
            </a:pPr>
            <a:r>
              <a:rPr lang="en-US" sz="1600" dirty="0"/>
              <a:t>In early phases of the project, we had to rely heavily on </a:t>
            </a:r>
            <a:r>
              <a:rPr lang="en-US" sz="1600" dirty="0">
                <a:solidFill>
                  <a:srgbClr val="FF0000"/>
                </a:solidFill>
              </a:rPr>
              <a:t>simulations</a:t>
            </a:r>
            <a:r>
              <a:rPr lang="en-US" sz="1600" dirty="0"/>
              <a:t> to baseline LSST performance.</a:t>
            </a:r>
          </a:p>
          <a:p>
            <a:pPr marL="342900" lvl="0" indent="-342900">
              <a:spcBef>
                <a:spcPts val="400"/>
              </a:spcBef>
              <a:buSzPts val="2000"/>
            </a:pPr>
            <a:r>
              <a:rPr lang="en-US" sz="1600" dirty="0"/>
              <a:t>As construction progresses, hardware is delivered, more and more </a:t>
            </a:r>
            <a:r>
              <a:rPr lang="en-US" sz="1600" dirty="0">
                <a:solidFill>
                  <a:srgbClr val="FF0000"/>
                </a:solidFill>
              </a:rPr>
              <a:t>as-built </a:t>
            </a:r>
            <a:r>
              <a:rPr lang="en-US" sz="1600" dirty="0"/>
              <a:t>information and fidelity are incorporated into the the performance baseline.</a:t>
            </a:r>
          </a:p>
          <a:p>
            <a:pPr marL="800100" lvl="1" indent="-342900">
              <a:spcBef>
                <a:spcPts val="400"/>
              </a:spcBef>
              <a:buSzPts val="2000"/>
            </a:pPr>
            <a:r>
              <a:rPr lang="en-US" sz="1400" dirty="0"/>
              <a:t>Optical figures, coating throughput, sensor noise and diffusion</a:t>
            </a:r>
          </a:p>
        </p:txBody>
      </p:sp>
      <p:sp>
        <p:nvSpPr>
          <p:cNvPr id="3" name="Title 2">
            <a:extLst>
              <a:ext uri="{FF2B5EF4-FFF2-40B4-BE49-F238E27FC236}">
                <a16:creationId xmlns:a16="http://schemas.microsoft.com/office/drawing/2014/main" id="{7A3AB28E-C5F1-4348-A774-7BDEC4EB9447}"/>
              </a:ext>
            </a:extLst>
          </p:cNvPr>
          <p:cNvSpPr>
            <a:spLocks noGrp="1"/>
          </p:cNvSpPr>
          <p:nvPr>
            <p:ph type="title"/>
          </p:nvPr>
        </p:nvSpPr>
        <p:spPr>
          <a:xfrm>
            <a:off x="1399430" y="133350"/>
            <a:ext cx="5991970" cy="417910"/>
          </a:xfrm>
        </p:spPr>
        <p:txBody>
          <a:bodyPr/>
          <a:lstStyle/>
          <a:p>
            <a:r>
              <a:rPr lang="en-US" dirty="0"/>
              <a:t>General Approach for Performance Tracking</a:t>
            </a:r>
          </a:p>
        </p:txBody>
      </p:sp>
      <p:sp>
        <p:nvSpPr>
          <p:cNvPr id="4" name="Text Placeholder 1">
            <a:extLst>
              <a:ext uri="{FF2B5EF4-FFF2-40B4-BE49-F238E27FC236}">
                <a16:creationId xmlns:a16="http://schemas.microsoft.com/office/drawing/2014/main" id="{D0551C23-2B4A-D549-BD33-2CEEFC87A6CA}"/>
              </a:ext>
            </a:extLst>
          </p:cNvPr>
          <p:cNvSpPr txBox="1">
            <a:spLocks/>
          </p:cNvSpPr>
          <p:nvPr/>
        </p:nvSpPr>
        <p:spPr>
          <a:xfrm>
            <a:off x="111319" y="3188473"/>
            <a:ext cx="8682824" cy="1529166"/>
          </a:xfrm>
          <a:prstGeom prst="rect">
            <a:avLst/>
          </a:prstGeom>
          <a:noFill/>
          <a:ln>
            <a:noFill/>
          </a:ln>
        </p:spPr>
        <p:txBody>
          <a:bodyPr spcFirstLastPara="1" wrap="square" lIns="91425" tIns="45700" rIns="91425" bIns="45700" anchor="t" anchorCtr="0"/>
          <a:lstStyle>
            <a:defPPr marR="0" lvl="0" algn="l" rtl="0">
              <a:lnSpc>
                <a:spcPct val="100000"/>
              </a:lnSpc>
              <a:spcBef>
                <a:spcPts val="0"/>
              </a:spcBef>
              <a:spcAft>
                <a:spcPts val="0"/>
              </a:spcAft>
            </a:defPPr>
            <a:lvl1pPr marL="457200" marR="0" lvl="0" indent="-381000" algn="l" rtl="0">
              <a:lnSpc>
                <a:spcPct val="100000"/>
              </a:lnSpc>
              <a:spcBef>
                <a:spcPts val="480"/>
              </a:spcBef>
              <a:spcAft>
                <a:spcPts val="0"/>
              </a:spcAft>
              <a:buClr>
                <a:srgbClr val="1F497D"/>
              </a:buClr>
              <a:buSzPts val="2400"/>
              <a:buFont typeface="Merriweather Sans"/>
              <a:buChar char="-"/>
              <a:defRPr sz="2400" b="0" i="0" u="none" strike="noStrike" cap="none">
                <a:solidFill>
                  <a:srgbClr val="1F497D"/>
                </a:solidFill>
                <a:latin typeface="Calibri"/>
                <a:ea typeface="Calibri"/>
                <a:cs typeface="Calibri"/>
                <a:sym typeface="Calibri"/>
              </a:defRPr>
            </a:lvl1pPr>
            <a:lvl2pPr marL="914400" marR="0" lvl="1" indent="-368300" algn="l" rtl="0">
              <a:lnSpc>
                <a:spcPct val="100000"/>
              </a:lnSpc>
              <a:spcBef>
                <a:spcPts val="440"/>
              </a:spcBef>
              <a:spcAft>
                <a:spcPts val="0"/>
              </a:spcAft>
              <a:buClr>
                <a:srgbClr val="1F497D"/>
              </a:buClr>
              <a:buSzPts val="2200"/>
              <a:buFont typeface="Arial"/>
              <a:buChar char="•"/>
              <a:defRPr sz="2200" b="0" i="0" u="none" strike="noStrike" cap="none">
                <a:solidFill>
                  <a:srgbClr val="1F497D"/>
                </a:solidFill>
                <a:latin typeface="Calibri"/>
                <a:ea typeface="Calibri"/>
                <a:cs typeface="Calibri"/>
                <a:sym typeface="Calibri"/>
              </a:defRPr>
            </a:lvl2pPr>
            <a:lvl3pPr marL="1371600" marR="0" lvl="2" indent="-355600" algn="l" rtl="0">
              <a:lnSpc>
                <a:spcPct val="100000"/>
              </a:lnSpc>
              <a:spcBef>
                <a:spcPts val="400"/>
              </a:spcBef>
              <a:spcAft>
                <a:spcPts val="0"/>
              </a:spcAft>
              <a:buClr>
                <a:srgbClr val="1F497D"/>
              </a:buClr>
              <a:buSzPts val="2000"/>
              <a:buFont typeface="Merriweather Sans"/>
              <a:buChar char="-"/>
              <a:defRPr sz="2000" b="0" i="0" u="none" strike="noStrike" cap="none">
                <a:solidFill>
                  <a:srgbClr val="1F497D"/>
                </a:solidFill>
                <a:latin typeface="Calibri"/>
                <a:ea typeface="Calibri"/>
                <a:cs typeface="Calibri"/>
                <a:sym typeface="Calibri"/>
              </a:defRPr>
            </a:lvl3pPr>
            <a:lvl4pPr marL="1828800" marR="0" lvl="3" indent="-342900" algn="l" rtl="0">
              <a:lnSpc>
                <a:spcPct val="100000"/>
              </a:lnSpc>
              <a:spcBef>
                <a:spcPts val="360"/>
              </a:spcBef>
              <a:spcAft>
                <a:spcPts val="0"/>
              </a:spcAft>
              <a:buClr>
                <a:srgbClr val="1F497D"/>
              </a:buClr>
              <a:buSzPts val="1800"/>
              <a:buFont typeface="Arial"/>
              <a:buChar char="•"/>
              <a:defRPr sz="1800" b="0" i="0" u="none" strike="noStrike" cap="none">
                <a:solidFill>
                  <a:srgbClr val="1F497D"/>
                </a:solidFill>
                <a:latin typeface="Calibri"/>
                <a:ea typeface="Calibri"/>
                <a:cs typeface="Calibri"/>
                <a:sym typeface="Calibri"/>
              </a:defRPr>
            </a:lvl4pPr>
            <a:lvl5pPr marL="2286000" marR="0" lvl="4" indent="-342900" algn="l" rtl="0">
              <a:lnSpc>
                <a:spcPct val="100000"/>
              </a:lnSpc>
              <a:spcBef>
                <a:spcPts val="360"/>
              </a:spcBef>
              <a:spcAft>
                <a:spcPts val="0"/>
              </a:spcAft>
              <a:buClr>
                <a:srgbClr val="1F497D"/>
              </a:buClr>
              <a:buSzPts val="1800"/>
              <a:buFont typeface="Merriweather Sans"/>
              <a:buChar char="-"/>
              <a:defRPr sz="1800" b="0" i="0" u="none" strike="noStrike" cap="none">
                <a:solidFill>
                  <a:srgbClr val="1F497D"/>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r>
              <a:rPr lang="en-US" sz="1600" dirty="0"/>
              <a:t>The running and evolution of our performance modeling frame is an integral part of our </a:t>
            </a:r>
            <a:r>
              <a:rPr lang="en-US" sz="1600" dirty="0">
                <a:solidFill>
                  <a:srgbClr val="FF0000"/>
                </a:solidFill>
              </a:rPr>
              <a:t>verification</a:t>
            </a:r>
            <a:r>
              <a:rPr lang="en-US" sz="1600" dirty="0"/>
              <a:t> process.</a:t>
            </a:r>
          </a:p>
          <a:p>
            <a:r>
              <a:rPr lang="en-US" sz="1600" dirty="0"/>
              <a:t>Eventually, as we commission the integrated system, </a:t>
            </a:r>
            <a:r>
              <a:rPr lang="en-US" sz="1600" dirty="0">
                <a:solidFill>
                  <a:srgbClr val="FF0000"/>
                </a:solidFill>
              </a:rPr>
              <a:t>reconciliation</a:t>
            </a:r>
            <a:r>
              <a:rPr lang="en-US" sz="1600" dirty="0"/>
              <a:t> of disagreements between measured performance and modeled performance is a necessary part of </a:t>
            </a:r>
            <a:r>
              <a:rPr lang="en-US" sz="1600" dirty="0">
                <a:solidFill>
                  <a:srgbClr val="FF0000"/>
                </a:solidFill>
              </a:rPr>
              <a:t>understanding and verifying the as-built LSST</a:t>
            </a:r>
            <a:r>
              <a:rPr lang="en-US" sz="1600" dirty="0"/>
              <a:t>.</a:t>
            </a:r>
          </a:p>
        </p:txBody>
      </p:sp>
      <p:pic>
        <p:nvPicPr>
          <p:cNvPr id="5" name="Picture 2">
            <a:extLst>
              <a:ext uri="{FF2B5EF4-FFF2-40B4-BE49-F238E27FC236}">
                <a16:creationId xmlns:a16="http://schemas.microsoft.com/office/drawing/2014/main" id="{4BB8A49D-8730-1046-9458-4A477605A6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94914" y="760810"/>
            <a:ext cx="4149086" cy="2257671"/>
          </a:xfrm>
          <a:prstGeom prst="rect">
            <a:avLst/>
          </a:prstGeom>
          <a:solidFill>
            <a:schemeClr val="bg1"/>
          </a:solidFill>
          <a:ln>
            <a:noFill/>
          </a:ln>
        </p:spPr>
      </p:pic>
    </p:spTree>
    <p:extLst>
      <p:ext uri="{BB962C8B-B14F-4D97-AF65-F5344CB8AC3E}">
        <p14:creationId xmlns:p14="http://schemas.microsoft.com/office/powerpoint/2010/main" val="20490292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33350"/>
            <a:ext cx="6477000" cy="417910"/>
          </a:xfrm>
        </p:spPr>
        <p:txBody>
          <a:bodyPr/>
          <a:lstStyle/>
          <a:p>
            <a:r>
              <a:rPr lang="en-US" sz="2000" dirty="0"/>
              <a:t>Why We Need Models?</a:t>
            </a:r>
          </a:p>
        </p:txBody>
      </p:sp>
      <p:sp>
        <p:nvSpPr>
          <p:cNvPr id="6" name="Text Placeholder 2">
            <a:extLst>
              <a:ext uri="{FF2B5EF4-FFF2-40B4-BE49-F238E27FC236}">
                <a16:creationId xmlns:a16="http://schemas.microsoft.com/office/drawing/2014/main" id="{2E67D119-4FF7-CA40-9950-674858C9D342}"/>
              </a:ext>
            </a:extLst>
          </p:cNvPr>
          <p:cNvSpPr txBox="1">
            <a:spLocks/>
          </p:cNvSpPr>
          <p:nvPr/>
        </p:nvSpPr>
        <p:spPr>
          <a:xfrm>
            <a:off x="200107" y="636602"/>
            <a:ext cx="8763000" cy="4205741"/>
          </a:xfrm>
          <a:prstGeom prst="rect">
            <a:avLst/>
          </a:prstGeom>
          <a:noFill/>
          <a:ln>
            <a:noFill/>
          </a:ln>
        </p:spPr>
        <p:txBody>
          <a:bodyPr spcFirstLastPara="1" wrap="square" lIns="91425" tIns="45700" rIns="91425" bIns="45700" anchor="t" anchorCtr="0"/>
          <a:lstStyle>
            <a:defPPr marR="0" lvl="0" algn="l" rtl="0">
              <a:lnSpc>
                <a:spcPct val="100000"/>
              </a:lnSpc>
              <a:spcBef>
                <a:spcPts val="0"/>
              </a:spcBef>
              <a:spcAft>
                <a:spcPts val="0"/>
              </a:spcAft>
            </a:defPPr>
            <a:lvl1pPr marL="457200" marR="0" lvl="0" indent="-381000" algn="l" rtl="0">
              <a:lnSpc>
                <a:spcPct val="100000"/>
              </a:lnSpc>
              <a:spcBef>
                <a:spcPts val="480"/>
              </a:spcBef>
              <a:spcAft>
                <a:spcPts val="0"/>
              </a:spcAft>
              <a:buClr>
                <a:srgbClr val="1F497D"/>
              </a:buClr>
              <a:buSzPts val="2400"/>
              <a:buFont typeface="Merriweather Sans"/>
              <a:buChar char="-"/>
              <a:defRPr sz="2400" b="0" i="0" u="none" strike="noStrike" cap="none">
                <a:solidFill>
                  <a:srgbClr val="1F497D"/>
                </a:solidFill>
                <a:latin typeface="Calibri"/>
                <a:ea typeface="Calibri"/>
                <a:cs typeface="Calibri"/>
                <a:sym typeface="Calibri"/>
              </a:defRPr>
            </a:lvl1pPr>
            <a:lvl2pPr marL="914400" marR="0" lvl="1" indent="-368300" algn="l" rtl="0">
              <a:lnSpc>
                <a:spcPct val="100000"/>
              </a:lnSpc>
              <a:spcBef>
                <a:spcPts val="440"/>
              </a:spcBef>
              <a:spcAft>
                <a:spcPts val="0"/>
              </a:spcAft>
              <a:buClr>
                <a:srgbClr val="1F497D"/>
              </a:buClr>
              <a:buSzPts val="2200"/>
              <a:buFont typeface="Arial"/>
              <a:buChar char="•"/>
              <a:defRPr sz="2200" b="0" i="0" u="none" strike="noStrike" cap="none">
                <a:solidFill>
                  <a:srgbClr val="1F497D"/>
                </a:solidFill>
                <a:latin typeface="Calibri"/>
                <a:ea typeface="Calibri"/>
                <a:cs typeface="Calibri"/>
                <a:sym typeface="Calibri"/>
              </a:defRPr>
            </a:lvl2pPr>
            <a:lvl3pPr marL="1371600" marR="0" lvl="2" indent="-355600" algn="l" rtl="0">
              <a:lnSpc>
                <a:spcPct val="100000"/>
              </a:lnSpc>
              <a:spcBef>
                <a:spcPts val="400"/>
              </a:spcBef>
              <a:spcAft>
                <a:spcPts val="0"/>
              </a:spcAft>
              <a:buClr>
                <a:srgbClr val="1F497D"/>
              </a:buClr>
              <a:buSzPts val="2000"/>
              <a:buFont typeface="Merriweather Sans"/>
              <a:buChar char="-"/>
              <a:defRPr sz="2000" b="0" i="0" u="none" strike="noStrike" cap="none">
                <a:solidFill>
                  <a:srgbClr val="1F497D"/>
                </a:solidFill>
                <a:latin typeface="Calibri"/>
                <a:ea typeface="Calibri"/>
                <a:cs typeface="Calibri"/>
                <a:sym typeface="Calibri"/>
              </a:defRPr>
            </a:lvl3pPr>
            <a:lvl4pPr marL="1828800" marR="0" lvl="3" indent="-342900" algn="l" rtl="0">
              <a:lnSpc>
                <a:spcPct val="100000"/>
              </a:lnSpc>
              <a:spcBef>
                <a:spcPts val="360"/>
              </a:spcBef>
              <a:spcAft>
                <a:spcPts val="0"/>
              </a:spcAft>
              <a:buClr>
                <a:srgbClr val="1F497D"/>
              </a:buClr>
              <a:buSzPts val="1800"/>
              <a:buFont typeface="Arial"/>
              <a:buChar char="•"/>
              <a:defRPr sz="1800" b="0" i="0" u="none" strike="noStrike" cap="none">
                <a:solidFill>
                  <a:srgbClr val="1F497D"/>
                </a:solidFill>
                <a:latin typeface="Calibri"/>
                <a:ea typeface="Calibri"/>
                <a:cs typeface="Calibri"/>
                <a:sym typeface="Calibri"/>
              </a:defRPr>
            </a:lvl4pPr>
            <a:lvl5pPr marL="2286000" marR="0" lvl="4" indent="-342900" algn="l" rtl="0">
              <a:lnSpc>
                <a:spcPct val="100000"/>
              </a:lnSpc>
              <a:spcBef>
                <a:spcPts val="360"/>
              </a:spcBef>
              <a:spcAft>
                <a:spcPts val="0"/>
              </a:spcAft>
              <a:buClr>
                <a:srgbClr val="1F497D"/>
              </a:buClr>
              <a:buSzPts val="1800"/>
              <a:buFont typeface="Merriweather Sans"/>
              <a:buChar char="-"/>
              <a:defRPr sz="1800" b="0" i="0" u="none" strike="noStrike" cap="none">
                <a:solidFill>
                  <a:srgbClr val="1F497D"/>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r>
              <a:rPr lang="en-US" sz="1600" dirty="0"/>
              <a:t>PSE maintains an updated model of the full system, with information from subsystems, simulating and analyzing end-to-end system performance (optics, structure and control).</a:t>
            </a:r>
          </a:p>
          <a:p>
            <a:endParaRPr lang="en-US" sz="1600" dirty="0"/>
          </a:p>
          <a:p>
            <a:r>
              <a:rPr lang="en-US" sz="1600" dirty="0"/>
              <a:t>It provides a key tool for </a:t>
            </a:r>
            <a:r>
              <a:rPr lang="en-US" sz="1600" dirty="0">
                <a:solidFill>
                  <a:srgbClr val="FF0000"/>
                </a:solidFill>
              </a:rPr>
              <a:t>non-conformance analysis, trade studies, and performance tracking</a:t>
            </a:r>
            <a:r>
              <a:rPr lang="en-US" sz="1600" dirty="0"/>
              <a:t>.</a:t>
            </a:r>
          </a:p>
          <a:p>
            <a:endParaRPr lang="en-US" sz="1600" dirty="0"/>
          </a:p>
          <a:p>
            <a:r>
              <a:rPr lang="en-US" sz="1600" dirty="0"/>
              <a:t>As-built information are included as available, so that the models evolve toward the real LSST.</a:t>
            </a:r>
          </a:p>
          <a:p>
            <a:endParaRPr lang="en-US" sz="1600" dirty="0"/>
          </a:p>
          <a:p>
            <a:r>
              <a:rPr lang="en-US" sz="1600" dirty="0">
                <a:solidFill>
                  <a:srgbClr val="FF0000"/>
                </a:solidFill>
              </a:rPr>
              <a:t>For system optimization</a:t>
            </a:r>
            <a:r>
              <a:rPr lang="en-US" sz="1600" dirty="0"/>
              <a:t>: understanding system performance from the component level helps us better optimize the as-built system.</a:t>
            </a:r>
          </a:p>
          <a:p>
            <a:endParaRPr lang="en-US" sz="1600" dirty="0"/>
          </a:p>
          <a:p>
            <a:r>
              <a:rPr lang="en-US" sz="1600" dirty="0">
                <a:solidFill>
                  <a:srgbClr val="FF0000"/>
                </a:solidFill>
              </a:rPr>
              <a:t>For science</a:t>
            </a:r>
            <a:r>
              <a:rPr lang="en-US" sz="1600" dirty="0"/>
              <a:t>: LSST has been designed to be systematically limited.   Part of why we need to understand the differences between measured and modeled performance is to understand sources of systematic that affect the LSST science.</a:t>
            </a:r>
          </a:p>
          <a:p>
            <a:endParaRPr lang="en-US" sz="1600" dirty="0"/>
          </a:p>
        </p:txBody>
      </p:sp>
    </p:spTree>
    <p:extLst>
      <p:ext uri="{BB962C8B-B14F-4D97-AF65-F5344CB8AC3E}">
        <p14:creationId xmlns:p14="http://schemas.microsoft.com/office/powerpoint/2010/main" val="22291799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78"/>
        <p:cNvGrpSpPr/>
        <p:nvPr/>
      </p:nvGrpSpPr>
      <p:grpSpPr>
        <a:xfrm>
          <a:off x="0" y="0"/>
          <a:ext cx="0" cy="0"/>
          <a:chOff x="0" y="0"/>
          <a:chExt cx="0" cy="0"/>
        </a:xfrm>
      </p:grpSpPr>
      <p:sp>
        <p:nvSpPr>
          <p:cNvPr id="579" name="Google Shape;579;p86"/>
          <p:cNvSpPr txBox="1">
            <a:spLocks noGrp="1"/>
          </p:cNvSpPr>
          <p:nvPr>
            <p:ph type="body" idx="1"/>
          </p:nvPr>
        </p:nvSpPr>
        <p:spPr>
          <a:xfrm>
            <a:off x="152400" y="760810"/>
            <a:ext cx="8915400" cy="398264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1F497D"/>
              </a:buClr>
              <a:buSzPts val="2000"/>
              <a:buFont typeface="Merriweather Sans"/>
              <a:buChar char="-"/>
            </a:pPr>
            <a:r>
              <a:rPr lang="en-US" sz="2000" b="0" i="0" u="none" strike="noStrike" cap="none" dirty="0">
                <a:solidFill>
                  <a:srgbClr val="1F497D"/>
                </a:solidFill>
                <a:latin typeface="Calibri"/>
                <a:ea typeface="Calibri"/>
                <a:cs typeface="Calibri"/>
                <a:sym typeface="Calibri"/>
              </a:rPr>
              <a:t>Introduction: SRD and requirements flow-down</a:t>
            </a:r>
            <a:endParaRPr dirty="0"/>
          </a:p>
          <a:p>
            <a:pPr marL="342900" marR="0" lvl="0" indent="-342900" algn="l" rtl="0">
              <a:spcBef>
                <a:spcPts val="400"/>
              </a:spcBef>
              <a:spcAft>
                <a:spcPts val="0"/>
              </a:spcAft>
              <a:buClr>
                <a:srgbClr val="1F497D"/>
              </a:buClr>
              <a:buSzPts val="2000"/>
              <a:buFont typeface="Merriweather Sans"/>
              <a:buChar char="-"/>
            </a:pPr>
            <a:r>
              <a:rPr lang="en-US" sz="2000" b="0" i="0" u="none" strike="noStrike" cap="none" dirty="0">
                <a:solidFill>
                  <a:srgbClr val="1F497D"/>
                </a:solidFill>
                <a:latin typeface="Calibri"/>
                <a:ea typeface="Calibri"/>
                <a:cs typeface="Calibri"/>
                <a:sym typeface="Calibri"/>
              </a:rPr>
              <a:t>General approach in tracking performance</a:t>
            </a:r>
            <a:endParaRPr dirty="0"/>
          </a:p>
          <a:p>
            <a:pPr marL="342900" marR="0" lvl="0" indent="-342900" algn="l" rtl="0">
              <a:spcBef>
                <a:spcPts val="400"/>
              </a:spcBef>
              <a:spcAft>
                <a:spcPts val="0"/>
              </a:spcAft>
              <a:buClr>
                <a:srgbClr val="1F497D"/>
              </a:buClr>
              <a:buSzPts val="2000"/>
              <a:buFont typeface="Merriweather Sans"/>
              <a:buChar char="-"/>
            </a:pPr>
            <a:r>
              <a:rPr lang="en-US" sz="2000" b="0" i="0" u="none" strike="noStrike" cap="none" dirty="0">
                <a:solidFill>
                  <a:srgbClr val="1F497D"/>
                </a:solidFill>
                <a:latin typeface="Calibri"/>
                <a:ea typeface="Calibri"/>
                <a:cs typeface="Calibri"/>
                <a:sym typeface="Calibri"/>
              </a:rPr>
              <a:t>Performance metrics that we track:</a:t>
            </a:r>
            <a:endParaRPr dirty="0"/>
          </a:p>
          <a:p>
            <a:pPr marL="742950" marR="0" lvl="1" indent="-285750" algn="l" rtl="0">
              <a:spcBef>
                <a:spcPts val="400"/>
              </a:spcBef>
              <a:spcAft>
                <a:spcPts val="0"/>
              </a:spcAft>
              <a:buClr>
                <a:srgbClr val="1F497D"/>
              </a:buClr>
              <a:buSzPts val="2000"/>
              <a:buFont typeface="Arial"/>
              <a:buChar char="•"/>
            </a:pPr>
            <a:r>
              <a:rPr lang="en-US" sz="2000" b="0" i="0" u="none" strike="noStrike" cap="none" dirty="0">
                <a:solidFill>
                  <a:srgbClr val="1F497D"/>
                </a:solidFill>
                <a:latin typeface="Calibri"/>
                <a:ea typeface="Calibri"/>
                <a:cs typeface="Calibri"/>
                <a:sym typeface="Calibri"/>
              </a:rPr>
              <a:t>Integrated </a:t>
            </a:r>
            <a:r>
              <a:rPr lang="en-US" sz="2000" b="0" i="0" u="none" strike="noStrike" cap="none" dirty="0" err="1">
                <a:solidFill>
                  <a:srgbClr val="1F497D"/>
                </a:solidFill>
                <a:latin typeface="Calibri"/>
                <a:ea typeface="Calibri"/>
                <a:cs typeface="Calibri"/>
                <a:sym typeface="Calibri"/>
              </a:rPr>
              <a:t>étendue</a:t>
            </a:r>
            <a:r>
              <a:rPr lang="en-US" sz="2000" b="0" i="0" u="none" strike="noStrike" cap="none" dirty="0">
                <a:solidFill>
                  <a:srgbClr val="1F497D"/>
                </a:solidFill>
                <a:latin typeface="Calibri"/>
                <a:ea typeface="Calibri"/>
                <a:cs typeface="Calibri"/>
                <a:sym typeface="Calibri"/>
              </a:rPr>
              <a:t> </a:t>
            </a:r>
            <a:endParaRPr dirty="0"/>
          </a:p>
          <a:p>
            <a:pPr marL="742950" marR="0" lvl="1" indent="-285750" algn="l" rtl="0">
              <a:spcBef>
                <a:spcPts val="400"/>
              </a:spcBef>
              <a:spcAft>
                <a:spcPts val="0"/>
              </a:spcAft>
              <a:buClr>
                <a:srgbClr val="1F497D"/>
              </a:buClr>
              <a:buSzPts val="2000"/>
              <a:buFont typeface="Arial"/>
              <a:buChar char="•"/>
            </a:pPr>
            <a:r>
              <a:rPr lang="en-US" sz="2000" b="0" i="0" u="none" strike="noStrike" cap="none" dirty="0">
                <a:solidFill>
                  <a:srgbClr val="1F497D"/>
                </a:solidFill>
                <a:latin typeface="Calibri"/>
                <a:ea typeface="Calibri"/>
                <a:cs typeface="Calibri"/>
                <a:sym typeface="Calibri"/>
              </a:rPr>
              <a:t>Image quality</a:t>
            </a:r>
            <a:endParaRPr dirty="0"/>
          </a:p>
          <a:p>
            <a:pPr marL="742950" marR="0" lvl="1" indent="-285750" algn="l" rtl="0">
              <a:spcBef>
                <a:spcPts val="400"/>
              </a:spcBef>
              <a:spcAft>
                <a:spcPts val="0"/>
              </a:spcAft>
              <a:buClr>
                <a:srgbClr val="1F497D"/>
              </a:buClr>
              <a:buSzPts val="2000"/>
              <a:buFont typeface="Arial"/>
              <a:buChar char="•"/>
            </a:pPr>
            <a:r>
              <a:rPr lang="en-US" sz="2000" b="0" i="0" u="none" strike="noStrike" cap="none" dirty="0">
                <a:solidFill>
                  <a:srgbClr val="1F497D"/>
                </a:solidFill>
                <a:latin typeface="Calibri"/>
                <a:ea typeface="Calibri"/>
                <a:cs typeface="Calibri"/>
                <a:sym typeface="Calibri"/>
              </a:rPr>
              <a:t>Other lower-level metrics</a:t>
            </a:r>
            <a:endParaRPr dirty="0"/>
          </a:p>
          <a:p>
            <a:pPr marL="342900" marR="0" lvl="0" indent="-342900" algn="l" rtl="0">
              <a:spcBef>
                <a:spcPts val="400"/>
              </a:spcBef>
              <a:spcAft>
                <a:spcPts val="0"/>
              </a:spcAft>
              <a:buClr>
                <a:srgbClr val="1F497D"/>
              </a:buClr>
              <a:buSzPts val="2000"/>
              <a:buFont typeface="Merriweather Sans"/>
              <a:buChar char="-"/>
            </a:pPr>
            <a:r>
              <a:rPr lang="en-US" sz="2000" b="0" i="0" u="none" strike="noStrike" cap="none" dirty="0">
                <a:solidFill>
                  <a:srgbClr val="1F497D"/>
                </a:solidFill>
                <a:latin typeface="Calibri"/>
                <a:ea typeface="Calibri"/>
                <a:cs typeface="Calibri"/>
                <a:sym typeface="Calibri"/>
              </a:rPr>
              <a:t>Technical tools for performance tracking</a:t>
            </a:r>
            <a:endParaRPr dirty="0"/>
          </a:p>
          <a:p>
            <a:pPr marL="742950" marR="0" lvl="1" indent="-285750" algn="l" rtl="0">
              <a:spcBef>
                <a:spcPts val="400"/>
              </a:spcBef>
              <a:spcAft>
                <a:spcPts val="0"/>
              </a:spcAft>
              <a:buClr>
                <a:srgbClr val="1F497D"/>
              </a:buClr>
              <a:buSzPts val="2000"/>
              <a:buFont typeface="Arial"/>
              <a:buChar char="•"/>
            </a:pPr>
            <a:r>
              <a:rPr lang="en-US" sz="2000" b="0" i="0" u="none" strike="noStrike" cap="none" dirty="0">
                <a:solidFill>
                  <a:srgbClr val="1F497D"/>
                </a:solidFill>
                <a:latin typeface="Calibri"/>
                <a:ea typeface="Calibri"/>
                <a:cs typeface="Calibri"/>
                <a:sym typeface="Calibri"/>
              </a:rPr>
              <a:t>Started with extensive simulations</a:t>
            </a:r>
            <a:endParaRPr dirty="0"/>
          </a:p>
          <a:p>
            <a:pPr marL="742950" marR="0" lvl="1" indent="-285750" algn="l" rtl="0">
              <a:spcBef>
                <a:spcPts val="400"/>
              </a:spcBef>
              <a:spcAft>
                <a:spcPts val="0"/>
              </a:spcAft>
              <a:buClr>
                <a:srgbClr val="1F497D"/>
              </a:buClr>
              <a:buSzPts val="2000"/>
              <a:buFont typeface="Arial"/>
              <a:buChar char="•"/>
            </a:pPr>
            <a:r>
              <a:rPr lang="en-US" sz="2000" b="0" i="0" u="none" strike="noStrike" cap="none" dirty="0">
                <a:solidFill>
                  <a:srgbClr val="1F497D"/>
                </a:solidFill>
                <a:latin typeface="Calibri"/>
                <a:ea typeface="Calibri"/>
                <a:cs typeface="Calibri"/>
                <a:sym typeface="Calibri"/>
              </a:rPr>
              <a:t>Converging toward the real LSST by including more and more as-built info.</a:t>
            </a:r>
            <a:endParaRPr dirty="0"/>
          </a:p>
          <a:p>
            <a:pPr marL="342900" marR="0" lvl="0" indent="-342900" algn="l" rtl="0">
              <a:spcBef>
                <a:spcPts val="480"/>
              </a:spcBef>
              <a:spcAft>
                <a:spcPts val="0"/>
              </a:spcAft>
              <a:buClr>
                <a:srgbClr val="1F497D"/>
              </a:buClr>
              <a:buSzPts val="2400"/>
              <a:buFont typeface="Merriweather Sans"/>
              <a:buChar char="-"/>
            </a:pPr>
            <a:r>
              <a:rPr lang="en-US" sz="2400" b="0" i="0" u="none" strike="noStrike" cap="none" dirty="0">
                <a:solidFill>
                  <a:srgbClr val="1F497D"/>
                </a:solidFill>
                <a:latin typeface="Calibri"/>
                <a:ea typeface="Calibri"/>
                <a:cs typeface="Calibri"/>
                <a:sym typeface="Calibri"/>
              </a:rPr>
              <a:t>Summary</a:t>
            </a:r>
            <a:endParaRPr sz="2400" b="0" i="0" u="none" strike="noStrike" cap="none" dirty="0">
              <a:solidFill>
                <a:srgbClr val="1F497D"/>
              </a:solidFill>
              <a:latin typeface="Calibri"/>
              <a:ea typeface="Calibri"/>
              <a:cs typeface="Calibri"/>
              <a:sym typeface="Calibri"/>
            </a:endParaRPr>
          </a:p>
        </p:txBody>
      </p:sp>
      <p:sp>
        <p:nvSpPr>
          <p:cNvPr id="580" name="Google Shape;580;p86"/>
          <p:cNvSpPr txBox="1">
            <a:spLocks noGrp="1"/>
          </p:cNvSpPr>
          <p:nvPr>
            <p:ph type="title"/>
          </p:nvPr>
        </p:nvSpPr>
        <p:spPr>
          <a:xfrm>
            <a:off x="1752600" y="133350"/>
            <a:ext cx="5638800" cy="41791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i="0" u="none" strike="noStrike" cap="none">
                <a:solidFill>
                  <a:srgbClr val="1F497D"/>
                </a:solidFill>
                <a:latin typeface="Calibri"/>
                <a:ea typeface="Calibri"/>
                <a:cs typeface="Calibri"/>
                <a:sym typeface="Calibri"/>
              </a:rPr>
              <a:t>Outline</a:t>
            </a:r>
            <a:endParaRPr sz="2400" b="1" i="0" u="none" strike="noStrike" cap="none">
              <a:solidFill>
                <a:srgbClr val="1F497D"/>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sp>
        <p:nvSpPr>
          <p:cNvPr id="585" name="Google Shape;585;p87"/>
          <p:cNvSpPr txBox="1">
            <a:spLocks noGrp="1"/>
          </p:cNvSpPr>
          <p:nvPr>
            <p:ph type="title"/>
          </p:nvPr>
        </p:nvSpPr>
        <p:spPr>
          <a:xfrm>
            <a:off x="1752600" y="133350"/>
            <a:ext cx="5638800" cy="41791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i="0" u="none" strike="noStrike" cap="none">
                <a:solidFill>
                  <a:srgbClr val="1F497D"/>
                </a:solidFill>
                <a:latin typeface="Calibri"/>
                <a:ea typeface="Calibri"/>
                <a:cs typeface="Calibri"/>
                <a:sym typeface="Calibri"/>
              </a:rPr>
              <a:t>System &amp; Science</a:t>
            </a:r>
            <a:endParaRPr sz="2400" b="1" i="0" u="none" strike="noStrike" cap="none">
              <a:solidFill>
                <a:srgbClr val="1F497D"/>
              </a:solidFill>
              <a:latin typeface="Calibri"/>
              <a:ea typeface="Calibri"/>
              <a:cs typeface="Calibri"/>
              <a:sym typeface="Calibri"/>
            </a:endParaRPr>
          </a:p>
        </p:txBody>
      </p:sp>
      <p:pic>
        <p:nvPicPr>
          <p:cNvPr id="586" name="Google Shape;586;p87"/>
          <p:cNvPicPr preferRelativeResize="0"/>
          <p:nvPr/>
        </p:nvPicPr>
        <p:blipFill rotWithShape="1">
          <a:blip r:embed="rId3">
            <a:alphaModFix/>
          </a:blip>
          <a:srcRect/>
          <a:stretch/>
        </p:blipFill>
        <p:spPr>
          <a:xfrm>
            <a:off x="1219200" y="628256"/>
            <a:ext cx="7044364" cy="3162693"/>
          </a:xfrm>
          <a:prstGeom prst="rect">
            <a:avLst/>
          </a:prstGeom>
          <a:noFill/>
          <a:ln>
            <a:noFill/>
          </a:ln>
        </p:spPr>
      </p:pic>
      <p:sp>
        <p:nvSpPr>
          <p:cNvPr id="587" name="Google Shape;587;p87"/>
          <p:cNvSpPr txBox="1"/>
          <p:nvPr/>
        </p:nvSpPr>
        <p:spPr>
          <a:xfrm>
            <a:off x="7544704" y="590550"/>
            <a:ext cx="1675496"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0" i="0" u="none" strike="noStrike" cap="none">
                <a:solidFill>
                  <a:schemeClr val="dk1"/>
                </a:solidFill>
                <a:latin typeface="Calibri"/>
                <a:ea typeface="Calibri"/>
                <a:cs typeface="Calibri"/>
                <a:sym typeface="Calibri"/>
              </a:rPr>
              <a:t>LSST Doc-17254</a:t>
            </a:r>
            <a:endParaRPr sz="1800">
              <a:solidFill>
                <a:schemeClr val="dk1"/>
              </a:solidFill>
              <a:latin typeface="Calibri"/>
              <a:ea typeface="Calibri"/>
              <a:cs typeface="Calibri"/>
              <a:sym typeface="Calibri"/>
            </a:endParaRPr>
          </a:p>
        </p:txBody>
      </p:sp>
      <p:sp>
        <p:nvSpPr>
          <p:cNvPr id="588" name="Google Shape;588;p87"/>
          <p:cNvSpPr txBox="1"/>
          <p:nvPr/>
        </p:nvSpPr>
        <p:spPr>
          <a:xfrm>
            <a:off x="914400" y="4019550"/>
            <a:ext cx="7238999" cy="6463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By expressing the science driven requirements in terms of data properties, the </a:t>
            </a:r>
            <a:r>
              <a:rPr lang="en-US" sz="1800">
                <a:solidFill>
                  <a:srgbClr val="FF0000"/>
                </a:solidFill>
                <a:latin typeface="Calibri"/>
                <a:ea typeface="Calibri"/>
                <a:cs typeface="Calibri"/>
                <a:sym typeface="Calibri"/>
              </a:rPr>
              <a:t>SRD</a:t>
            </a:r>
            <a:r>
              <a:rPr lang="en-US" sz="1800">
                <a:solidFill>
                  <a:schemeClr val="dk1"/>
                </a:solidFill>
                <a:latin typeface="Calibri"/>
                <a:ea typeface="Calibri"/>
                <a:cs typeface="Calibri"/>
                <a:sym typeface="Calibri"/>
              </a:rPr>
              <a:t> simplifies the complex </a:t>
            </a:r>
            <a:r>
              <a:rPr lang="en-US" sz="1800">
                <a:solidFill>
                  <a:srgbClr val="FF0000"/>
                </a:solidFill>
                <a:latin typeface="Calibri"/>
                <a:ea typeface="Calibri"/>
                <a:cs typeface="Calibri"/>
                <a:sym typeface="Calibri"/>
              </a:rPr>
              <a:t>interplay</a:t>
            </a:r>
            <a:r>
              <a:rPr lang="en-US" sz="1800">
                <a:solidFill>
                  <a:schemeClr val="dk1"/>
                </a:solidFill>
                <a:latin typeface="Calibri"/>
                <a:ea typeface="Calibri"/>
                <a:cs typeface="Calibri"/>
                <a:sym typeface="Calibri"/>
              </a:rPr>
              <a:t> between science and system.</a:t>
            </a:r>
            <a:endParaRPr/>
          </a:p>
        </p:txBody>
      </p:sp>
      <p:sp>
        <p:nvSpPr>
          <p:cNvPr id="589" name="Google Shape;589;p87"/>
          <p:cNvSpPr txBox="1"/>
          <p:nvPr/>
        </p:nvSpPr>
        <p:spPr>
          <a:xfrm>
            <a:off x="4343400" y="1885950"/>
            <a:ext cx="682549" cy="461665"/>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SRD</a:t>
            </a:r>
            <a:endParaRPr sz="240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8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sp>
        <p:nvSpPr>
          <p:cNvPr id="594" name="Google Shape;594;p88"/>
          <p:cNvSpPr txBox="1"/>
          <p:nvPr/>
        </p:nvSpPr>
        <p:spPr>
          <a:xfrm>
            <a:off x="990600" y="114300"/>
            <a:ext cx="6553200" cy="498213"/>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a:solidFill>
                  <a:srgbClr val="1F497D"/>
                </a:solidFill>
                <a:latin typeface="Calibri"/>
                <a:ea typeface="Calibri"/>
                <a:cs typeface="Calibri"/>
                <a:sym typeface="Calibri"/>
              </a:rPr>
              <a:t>Flowing Down from the SRD</a:t>
            </a:r>
            <a:endParaRPr sz="2400" b="1">
              <a:solidFill>
                <a:srgbClr val="1F497D"/>
              </a:solidFill>
              <a:latin typeface="Calibri"/>
              <a:ea typeface="Calibri"/>
              <a:cs typeface="Calibri"/>
              <a:sym typeface="Calibri"/>
            </a:endParaRPr>
          </a:p>
        </p:txBody>
      </p:sp>
      <p:sp>
        <p:nvSpPr>
          <p:cNvPr id="595" name="Google Shape;595;p88"/>
          <p:cNvSpPr/>
          <p:nvPr/>
        </p:nvSpPr>
        <p:spPr>
          <a:xfrm>
            <a:off x="3167172" y="794432"/>
            <a:ext cx="2286000" cy="685800"/>
          </a:xfrm>
          <a:prstGeom prst="roundRect">
            <a:avLst>
              <a:gd name="adj" fmla="val 16667"/>
            </a:avLst>
          </a:prstGeom>
          <a:gradFill>
            <a:gsLst>
              <a:gs pos="0">
                <a:srgbClr val="E5B8B7"/>
              </a:gs>
              <a:gs pos="80000">
                <a:srgbClr val="99C247"/>
              </a:gs>
              <a:gs pos="100000">
                <a:srgbClr val="9BC545"/>
              </a:gs>
            </a:gsLst>
            <a:lin ang="16200000" scaled="0"/>
          </a:gra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a:solidFill>
                  <a:srgbClr val="C00000"/>
                </a:solidFill>
                <a:latin typeface="Calibri"/>
                <a:ea typeface="Calibri"/>
                <a:cs typeface="Calibri"/>
                <a:sym typeface="Calibri"/>
              </a:rPr>
              <a:t>Science Requirements Document</a:t>
            </a:r>
            <a:endParaRPr/>
          </a:p>
          <a:p>
            <a:pPr marL="0" marR="0" lvl="0" indent="0" algn="ctr" rtl="0">
              <a:spcBef>
                <a:spcPts val="0"/>
              </a:spcBef>
              <a:spcAft>
                <a:spcPts val="0"/>
              </a:spcAft>
              <a:buNone/>
            </a:pPr>
            <a:r>
              <a:rPr lang="en-US" sz="1200" b="1">
                <a:solidFill>
                  <a:srgbClr val="C00000"/>
                </a:solidFill>
                <a:latin typeface="Calibri"/>
                <a:ea typeface="Calibri"/>
                <a:cs typeface="Calibri"/>
                <a:sym typeface="Calibri"/>
              </a:rPr>
              <a:t>(LPM-17)</a:t>
            </a:r>
            <a:endParaRPr/>
          </a:p>
        </p:txBody>
      </p:sp>
      <p:sp>
        <p:nvSpPr>
          <p:cNvPr id="596" name="Google Shape;596;p88"/>
          <p:cNvSpPr/>
          <p:nvPr/>
        </p:nvSpPr>
        <p:spPr>
          <a:xfrm>
            <a:off x="3167172" y="1670780"/>
            <a:ext cx="2286000" cy="685800"/>
          </a:xfrm>
          <a:prstGeom prst="roundRect">
            <a:avLst>
              <a:gd name="adj" fmla="val 16667"/>
            </a:avLst>
          </a:prstGeom>
          <a:gradFill>
            <a:gsLst>
              <a:gs pos="0">
                <a:srgbClr val="E5B8B7"/>
              </a:gs>
              <a:gs pos="80000">
                <a:srgbClr val="99C247"/>
              </a:gs>
              <a:gs pos="100000">
                <a:srgbClr val="9BC545"/>
              </a:gs>
            </a:gsLst>
            <a:lin ang="16200000" scaled="0"/>
          </a:gra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a:solidFill>
                  <a:srgbClr val="C00000"/>
                </a:solidFill>
                <a:latin typeface="Calibri"/>
                <a:ea typeface="Calibri"/>
                <a:cs typeface="Calibri"/>
                <a:sym typeface="Calibri"/>
              </a:rPr>
              <a:t>LSST System Requirements</a:t>
            </a:r>
            <a:endParaRPr/>
          </a:p>
          <a:p>
            <a:pPr marL="0" marR="0" lvl="0" indent="0" algn="ctr" rtl="0">
              <a:spcBef>
                <a:spcPts val="0"/>
              </a:spcBef>
              <a:spcAft>
                <a:spcPts val="0"/>
              </a:spcAft>
              <a:buNone/>
            </a:pPr>
            <a:r>
              <a:rPr lang="en-US" sz="1200" b="1">
                <a:solidFill>
                  <a:srgbClr val="C00000"/>
                </a:solidFill>
                <a:latin typeface="Calibri"/>
                <a:ea typeface="Calibri"/>
                <a:cs typeface="Calibri"/>
                <a:sym typeface="Calibri"/>
              </a:rPr>
              <a:t>(LSE-29)</a:t>
            </a:r>
            <a:endParaRPr/>
          </a:p>
        </p:txBody>
      </p:sp>
      <p:cxnSp>
        <p:nvCxnSpPr>
          <p:cNvPr id="597" name="Google Shape;597;p88"/>
          <p:cNvCxnSpPr>
            <a:stCxn id="595" idx="2"/>
            <a:endCxn id="596" idx="0"/>
          </p:cNvCxnSpPr>
          <p:nvPr/>
        </p:nvCxnSpPr>
        <p:spPr>
          <a:xfrm>
            <a:off x="4310172" y="1480232"/>
            <a:ext cx="0" cy="190500"/>
          </a:xfrm>
          <a:prstGeom prst="straightConnector1">
            <a:avLst/>
          </a:prstGeom>
          <a:noFill/>
          <a:ln w="25400" cap="flat" cmpd="sng">
            <a:solidFill>
              <a:srgbClr val="00B050"/>
            </a:solidFill>
            <a:prstDash val="solid"/>
            <a:round/>
            <a:headEnd type="none" w="med" len="med"/>
            <a:tailEnd type="triangle" w="med" len="med"/>
          </a:ln>
          <a:effectLst>
            <a:outerShdw blurRad="63500" dist="20000" dir="5400000" rotWithShape="0">
              <a:srgbClr val="000000">
                <a:alpha val="37647"/>
              </a:srgbClr>
            </a:outerShdw>
          </a:effectLst>
        </p:spPr>
      </p:cxnSp>
      <p:sp>
        <p:nvSpPr>
          <p:cNvPr id="598" name="Google Shape;598;p88"/>
          <p:cNvSpPr/>
          <p:nvPr/>
        </p:nvSpPr>
        <p:spPr>
          <a:xfrm>
            <a:off x="3167172" y="2547128"/>
            <a:ext cx="2286000" cy="685800"/>
          </a:xfrm>
          <a:prstGeom prst="roundRect">
            <a:avLst>
              <a:gd name="adj" fmla="val 16667"/>
            </a:avLst>
          </a:prstGeom>
          <a:gradFill>
            <a:gsLst>
              <a:gs pos="0">
                <a:srgbClr val="E5B8B7"/>
              </a:gs>
              <a:gs pos="80000">
                <a:srgbClr val="99C247"/>
              </a:gs>
              <a:gs pos="100000">
                <a:srgbClr val="9BC545"/>
              </a:gs>
            </a:gsLst>
            <a:lin ang="16200000" scaled="0"/>
          </a:gra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a:solidFill>
                  <a:srgbClr val="C00000"/>
                </a:solidFill>
                <a:latin typeface="Calibri"/>
                <a:ea typeface="Calibri"/>
                <a:cs typeface="Calibri"/>
                <a:sym typeface="Calibri"/>
              </a:rPr>
              <a:t>Obs. System Specifications</a:t>
            </a:r>
            <a:endParaRPr/>
          </a:p>
          <a:p>
            <a:pPr marL="0" marR="0" lvl="0" indent="0" algn="ctr" rtl="0">
              <a:spcBef>
                <a:spcPts val="0"/>
              </a:spcBef>
              <a:spcAft>
                <a:spcPts val="0"/>
              </a:spcAft>
              <a:buNone/>
            </a:pPr>
            <a:r>
              <a:rPr lang="en-US" sz="1200" b="1">
                <a:solidFill>
                  <a:srgbClr val="C00000"/>
                </a:solidFill>
                <a:latin typeface="Calibri"/>
                <a:ea typeface="Calibri"/>
                <a:cs typeface="Calibri"/>
                <a:sym typeface="Calibri"/>
              </a:rPr>
              <a:t>(LSE-30)</a:t>
            </a:r>
            <a:endParaRPr/>
          </a:p>
        </p:txBody>
      </p:sp>
      <p:sp>
        <p:nvSpPr>
          <p:cNvPr id="599" name="Google Shape;599;p88"/>
          <p:cNvSpPr/>
          <p:nvPr/>
        </p:nvSpPr>
        <p:spPr>
          <a:xfrm>
            <a:off x="75954" y="3629336"/>
            <a:ext cx="1581397" cy="628650"/>
          </a:xfrm>
          <a:prstGeom prst="roundRect">
            <a:avLst>
              <a:gd name="adj" fmla="val 16667"/>
            </a:avLst>
          </a:prstGeom>
          <a:gradFill>
            <a:gsLst>
              <a:gs pos="0">
                <a:srgbClr val="E5B8B7"/>
              </a:gs>
              <a:gs pos="80000">
                <a:srgbClr val="99C247"/>
              </a:gs>
              <a:gs pos="100000">
                <a:srgbClr val="9BC545"/>
              </a:gs>
            </a:gsLst>
            <a:lin ang="16200000" scaled="0"/>
          </a:gra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a:solidFill>
                  <a:srgbClr val="C00000"/>
                </a:solidFill>
                <a:latin typeface="Calibri"/>
                <a:ea typeface="Calibri"/>
                <a:cs typeface="Calibri"/>
                <a:sym typeface="Calibri"/>
              </a:rPr>
              <a:t>Observatory Control System</a:t>
            </a:r>
            <a:br>
              <a:rPr lang="en-US" sz="1400" b="1">
                <a:solidFill>
                  <a:srgbClr val="C00000"/>
                </a:solidFill>
                <a:latin typeface="Calibri"/>
                <a:ea typeface="Calibri"/>
                <a:cs typeface="Calibri"/>
                <a:sym typeface="Calibri"/>
              </a:rPr>
            </a:br>
            <a:r>
              <a:rPr lang="en-US" sz="1200" b="1">
                <a:solidFill>
                  <a:srgbClr val="C00000"/>
                </a:solidFill>
                <a:latin typeface="Calibri"/>
                <a:ea typeface="Calibri"/>
                <a:cs typeface="Calibri"/>
                <a:sym typeface="Calibri"/>
              </a:rPr>
              <a:t>(LSE-62)</a:t>
            </a:r>
            <a:endParaRPr sz="1400" b="1">
              <a:solidFill>
                <a:srgbClr val="C00000"/>
              </a:solidFill>
              <a:latin typeface="Calibri"/>
              <a:ea typeface="Calibri"/>
              <a:cs typeface="Calibri"/>
              <a:sym typeface="Calibri"/>
            </a:endParaRPr>
          </a:p>
        </p:txBody>
      </p:sp>
      <p:cxnSp>
        <p:nvCxnSpPr>
          <p:cNvPr id="600" name="Google Shape;600;p88"/>
          <p:cNvCxnSpPr>
            <a:stCxn id="596" idx="2"/>
            <a:endCxn id="598" idx="0"/>
          </p:cNvCxnSpPr>
          <p:nvPr/>
        </p:nvCxnSpPr>
        <p:spPr>
          <a:xfrm>
            <a:off x="4310172" y="2356580"/>
            <a:ext cx="0" cy="190500"/>
          </a:xfrm>
          <a:prstGeom prst="straightConnector1">
            <a:avLst/>
          </a:prstGeom>
          <a:noFill/>
          <a:ln w="25400" cap="flat" cmpd="sng">
            <a:solidFill>
              <a:srgbClr val="00B050"/>
            </a:solidFill>
            <a:prstDash val="solid"/>
            <a:round/>
            <a:headEnd type="none" w="med" len="med"/>
            <a:tailEnd type="triangle" w="med" len="med"/>
          </a:ln>
          <a:effectLst>
            <a:outerShdw blurRad="63500" dist="20000" dir="5400000" rotWithShape="0">
              <a:srgbClr val="000000">
                <a:alpha val="37647"/>
              </a:srgbClr>
            </a:outerShdw>
          </a:effectLst>
        </p:spPr>
      </p:cxnSp>
      <p:sp>
        <p:nvSpPr>
          <p:cNvPr id="601" name="Google Shape;601;p88"/>
          <p:cNvSpPr/>
          <p:nvPr/>
        </p:nvSpPr>
        <p:spPr>
          <a:xfrm>
            <a:off x="1841475" y="3629336"/>
            <a:ext cx="1547440" cy="628650"/>
          </a:xfrm>
          <a:prstGeom prst="roundRect">
            <a:avLst>
              <a:gd name="adj" fmla="val 16667"/>
            </a:avLst>
          </a:prstGeom>
          <a:gradFill>
            <a:gsLst>
              <a:gs pos="0">
                <a:srgbClr val="E5B8B7"/>
              </a:gs>
              <a:gs pos="80000">
                <a:srgbClr val="99C247"/>
              </a:gs>
              <a:gs pos="100000">
                <a:srgbClr val="9BC545"/>
              </a:gs>
            </a:gsLst>
            <a:lin ang="16200000" scaled="0"/>
          </a:gra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a:solidFill>
                  <a:srgbClr val="C00000"/>
                </a:solidFill>
                <a:latin typeface="Calibri"/>
                <a:ea typeface="Calibri"/>
                <a:cs typeface="Calibri"/>
                <a:sym typeface="Calibri"/>
              </a:rPr>
              <a:t>Telescope &amp; Site</a:t>
            </a:r>
            <a:endParaRPr/>
          </a:p>
          <a:p>
            <a:pPr marL="0" marR="0" lvl="0" indent="0" algn="ctr" rtl="0">
              <a:spcBef>
                <a:spcPts val="0"/>
              </a:spcBef>
              <a:spcAft>
                <a:spcPts val="0"/>
              </a:spcAft>
              <a:buNone/>
            </a:pPr>
            <a:r>
              <a:rPr lang="en-US" sz="1200" b="1">
                <a:solidFill>
                  <a:srgbClr val="C00000"/>
                </a:solidFill>
                <a:latin typeface="Calibri"/>
                <a:ea typeface="Calibri"/>
                <a:cs typeface="Calibri"/>
                <a:sym typeface="Calibri"/>
              </a:rPr>
              <a:t>(LSE-60)</a:t>
            </a:r>
            <a:endParaRPr/>
          </a:p>
        </p:txBody>
      </p:sp>
      <p:sp>
        <p:nvSpPr>
          <p:cNvPr id="602" name="Google Shape;602;p88"/>
          <p:cNvSpPr/>
          <p:nvPr/>
        </p:nvSpPr>
        <p:spPr>
          <a:xfrm>
            <a:off x="3562351" y="3629336"/>
            <a:ext cx="1513483" cy="628650"/>
          </a:xfrm>
          <a:prstGeom prst="roundRect">
            <a:avLst>
              <a:gd name="adj" fmla="val 16667"/>
            </a:avLst>
          </a:prstGeom>
          <a:gradFill>
            <a:gsLst>
              <a:gs pos="0">
                <a:srgbClr val="E5B8B7"/>
              </a:gs>
              <a:gs pos="80000">
                <a:srgbClr val="99C247"/>
              </a:gs>
              <a:gs pos="100000">
                <a:srgbClr val="9BC545"/>
              </a:gs>
            </a:gsLst>
            <a:lin ang="16200000" scaled="0"/>
          </a:gra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a:solidFill>
                  <a:srgbClr val="C00000"/>
                </a:solidFill>
                <a:latin typeface="Calibri"/>
                <a:ea typeface="Calibri"/>
                <a:cs typeface="Calibri"/>
                <a:sym typeface="Calibri"/>
              </a:rPr>
              <a:t>Camera</a:t>
            </a:r>
            <a:endParaRPr/>
          </a:p>
          <a:p>
            <a:pPr marL="0" marR="0" lvl="0" indent="0" algn="ctr" rtl="0">
              <a:spcBef>
                <a:spcPts val="0"/>
              </a:spcBef>
              <a:spcAft>
                <a:spcPts val="0"/>
              </a:spcAft>
              <a:buNone/>
            </a:pPr>
            <a:r>
              <a:rPr lang="en-US" sz="1200" b="1">
                <a:solidFill>
                  <a:srgbClr val="C00000"/>
                </a:solidFill>
                <a:latin typeface="Calibri"/>
                <a:ea typeface="Calibri"/>
                <a:cs typeface="Calibri"/>
                <a:sym typeface="Calibri"/>
              </a:rPr>
              <a:t>(LSE-59)</a:t>
            </a:r>
            <a:endParaRPr/>
          </a:p>
        </p:txBody>
      </p:sp>
      <p:sp>
        <p:nvSpPr>
          <p:cNvPr id="603" name="Google Shape;603;p88"/>
          <p:cNvSpPr/>
          <p:nvPr/>
        </p:nvSpPr>
        <p:spPr>
          <a:xfrm>
            <a:off x="5238751" y="3629336"/>
            <a:ext cx="1479525" cy="628650"/>
          </a:xfrm>
          <a:prstGeom prst="roundRect">
            <a:avLst>
              <a:gd name="adj" fmla="val 16667"/>
            </a:avLst>
          </a:prstGeom>
          <a:gradFill>
            <a:gsLst>
              <a:gs pos="0">
                <a:srgbClr val="E5B8B7"/>
              </a:gs>
              <a:gs pos="80000">
                <a:srgbClr val="99C247"/>
              </a:gs>
              <a:gs pos="100000">
                <a:srgbClr val="9BC545"/>
              </a:gs>
            </a:gsLst>
            <a:lin ang="16200000" scaled="0"/>
          </a:gra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a:solidFill>
                  <a:srgbClr val="C00000"/>
                </a:solidFill>
                <a:latin typeface="Calibri"/>
                <a:ea typeface="Calibri"/>
                <a:cs typeface="Calibri"/>
                <a:sym typeface="Calibri"/>
              </a:rPr>
              <a:t>Data Management</a:t>
            </a:r>
            <a:endParaRPr/>
          </a:p>
          <a:p>
            <a:pPr marL="0" marR="0" lvl="0" indent="0" algn="ctr" rtl="0">
              <a:spcBef>
                <a:spcPts val="0"/>
              </a:spcBef>
              <a:spcAft>
                <a:spcPts val="0"/>
              </a:spcAft>
              <a:buNone/>
            </a:pPr>
            <a:r>
              <a:rPr lang="en-US" sz="1200" b="1">
                <a:solidFill>
                  <a:srgbClr val="C00000"/>
                </a:solidFill>
                <a:latin typeface="Calibri"/>
                <a:ea typeface="Calibri"/>
                <a:cs typeface="Calibri"/>
                <a:sym typeface="Calibri"/>
              </a:rPr>
              <a:t>(LSE-61)</a:t>
            </a:r>
            <a:endParaRPr/>
          </a:p>
        </p:txBody>
      </p:sp>
      <p:cxnSp>
        <p:nvCxnSpPr>
          <p:cNvPr id="604" name="Google Shape;604;p88"/>
          <p:cNvCxnSpPr>
            <a:stCxn id="598" idx="2"/>
            <a:endCxn id="599" idx="0"/>
          </p:cNvCxnSpPr>
          <p:nvPr/>
        </p:nvCxnSpPr>
        <p:spPr>
          <a:xfrm rot="5400000">
            <a:off x="2390322" y="1709378"/>
            <a:ext cx="396300" cy="3443400"/>
          </a:xfrm>
          <a:prstGeom prst="bentConnector3">
            <a:avLst>
              <a:gd name="adj1" fmla="val 50014"/>
            </a:avLst>
          </a:prstGeom>
          <a:noFill/>
          <a:ln w="25400" cap="flat" cmpd="sng">
            <a:solidFill>
              <a:srgbClr val="00B050"/>
            </a:solidFill>
            <a:prstDash val="solid"/>
            <a:round/>
            <a:headEnd type="none" w="med" len="med"/>
            <a:tailEnd type="triangle" w="med" len="med"/>
          </a:ln>
          <a:effectLst>
            <a:outerShdw blurRad="63500" dist="20000" dir="5400000" rotWithShape="0">
              <a:srgbClr val="000000">
                <a:alpha val="37647"/>
              </a:srgbClr>
            </a:outerShdw>
          </a:effectLst>
        </p:spPr>
      </p:cxnSp>
      <p:cxnSp>
        <p:nvCxnSpPr>
          <p:cNvPr id="605" name="Google Shape;605;p88"/>
          <p:cNvCxnSpPr>
            <a:stCxn id="598" idx="2"/>
            <a:endCxn id="601" idx="0"/>
          </p:cNvCxnSpPr>
          <p:nvPr/>
        </p:nvCxnSpPr>
        <p:spPr>
          <a:xfrm rot="5400000">
            <a:off x="3264522" y="2583578"/>
            <a:ext cx="396300" cy="1695000"/>
          </a:xfrm>
          <a:prstGeom prst="bentConnector3">
            <a:avLst>
              <a:gd name="adj1" fmla="val 50014"/>
            </a:avLst>
          </a:prstGeom>
          <a:noFill/>
          <a:ln w="25400" cap="flat" cmpd="sng">
            <a:solidFill>
              <a:srgbClr val="00B050"/>
            </a:solidFill>
            <a:prstDash val="solid"/>
            <a:round/>
            <a:headEnd type="none" w="med" len="med"/>
            <a:tailEnd type="triangle" w="med" len="med"/>
          </a:ln>
          <a:effectLst>
            <a:outerShdw blurRad="63500" dist="20000" dir="5400000" rotWithShape="0">
              <a:srgbClr val="000000">
                <a:alpha val="37647"/>
              </a:srgbClr>
            </a:outerShdw>
          </a:effectLst>
        </p:spPr>
      </p:cxnSp>
      <p:cxnSp>
        <p:nvCxnSpPr>
          <p:cNvPr id="606" name="Google Shape;606;p88"/>
          <p:cNvCxnSpPr>
            <a:stCxn id="598" idx="2"/>
            <a:endCxn id="602" idx="0"/>
          </p:cNvCxnSpPr>
          <p:nvPr/>
        </p:nvCxnSpPr>
        <p:spPr>
          <a:xfrm rot="-5400000" flipH="1">
            <a:off x="4116522" y="3426578"/>
            <a:ext cx="396300" cy="9000"/>
          </a:xfrm>
          <a:prstGeom prst="bentConnector3">
            <a:avLst>
              <a:gd name="adj1" fmla="val 50014"/>
            </a:avLst>
          </a:prstGeom>
          <a:noFill/>
          <a:ln w="25400" cap="flat" cmpd="sng">
            <a:solidFill>
              <a:srgbClr val="00B050"/>
            </a:solidFill>
            <a:prstDash val="solid"/>
            <a:round/>
            <a:headEnd type="none" w="med" len="med"/>
            <a:tailEnd type="triangle" w="med" len="med"/>
          </a:ln>
          <a:effectLst>
            <a:outerShdw blurRad="63500" dist="20000" dir="5400000" rotWithShape="0">
              <a:srgbClr val="000000">
                <a:alpha val="37647"/>
              </a:srgbClr>
            </a:outerShdw>
          </a:effectLst>
        </p:spPr>
      </p:cxnSp>
      <p:cxnSp>
        <p:nvCxnSpPr>
          <p:cNvPr id="607" name="Google Shape;607;p88"/>
          <p:cNvCxnSpPr>
            <a:stCxn id="598" idx="2"/>
            <a:endCxn id="603" idx="0"/>
          </p:cNvCxnSpPr>
          <p:nvPr/>
        </p:nvCxnSpPr>
        <p:spPr>
          <a:xfrm rot="-5400000" flipH="1">
            <a:off x="4946172" y="2596928"/>
            <a:ext cx="396300" cy="1668300"/>
          </a:xfrm>
          <a:prstGeom prst="bentConnector3">
            <a:avLst>
              <a:gd name="adj1" fmla="val 50013"/>
            </a:avLst>
          </a:prstGeom>
          <a:noFill/>
          <a:ln w="25400" cap="flat" cmpd="sng">
            <a:solidFill>
              <a:srgbClr val="00B050"/>
            </a:solidFill>
            <a:prstDash val="solid"/>
            <a:round/>
            <a:headEnd type="none" w="med" len="med"/>
            <a:tailEnd type="triangle" w="med" len="med"/>
          </a:ln>
          <a:effectLst>
            <a:outerShdw blurRad="63500" dist="20000" dir="5400000" rotWithShape="0">
              <a:srgbClr val="000000">
                <a:alpha val="37647"/>
              </a:srgbClr>
            </a:outerShdw>
          </a:effectLst>
        </p:spPr>
      </p:cxnSp>
      <p:sp>
        <p:nvSpPr>
          <p:cNvPr id="608" name="Google Shape;608;p88"/>
          <p:cNvSpPr/>
          <p:nvPr/>
        </p:nvSpPr>
        <p:spPr>
          <a:xfrm>
            <a:off x="76200" y="4457701"/>
            <a:ext cx="8286750" cy="382190"/>
          </a:xfrm>
          <a:prstGeom prst="roundRect">
            <a:avLst>
              <a:gd name="adj" fmla="val 16667"/>
            </a:avLst>
          </a:prstGeom>
          <a:gradFill>
            <a:gsLst>
              <a:gs pos="0">
                <a:srgbClr val="BABABA"/>
              </a:gs>
              <a:gs pos="35000">
                <a:srgbClr val="CFCFCF"/>
              </a:gs>
              <a:gs pos="100000">
                <a:srgbClr val="EDEDED"/>
              </a:gs>
            </a:gsLst>
            <a:lin ang="16200000" scaled="0"/>
          </a:gradFill>
          <a:ln w="9525"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b="1">
                <a:solidFill>
                  <a:srgbClr val="C00000"/>
                </a:solidFill>
                <a:latin typeface="Calibri"/>
                <a:ea typeface="Calibri"/>
                <a:cs typeface="Calibri"/>
                <a:sym typeface="Calibri"/>
              </a:rPr>
              <a:t>System Interfaces</a:t>
            </a:r>
            <a:endParaRPr/>
          </a:p>
        </p:txBody>
      </p:sp>
      <p:cxnSp>
        <p:nvCxnSpPr>
          <p:cNvPr id="609" name="Google Shape;609;p88"/>
          <p:cNvCxnSpPr/>
          <p:nvPr/>
        </p:nvCxnSpPr>
        <p:spPr>
          <a:xfrm>
            <a:off x="895350" y="4270772"/>
            <a:ext cx="0" cy="190500"/>
          </a:xfrm>
          <a:prstGeom prst="straightConnector1">
            <a:avLst/>
          </a:prstGeom>
          <a:noFill/>
          <a:ln w="25400" cap="flat" cmpd="sng">
            <a:solidFill>
              <a:srgbClr val="00B050"/>
            </a:solidFill>
            <a:prstDash val="solid"/>
            <a:round/>
            <a:headEnd type="none" w="med" len="med"/>
            <a:tailEnd type="triangle" w="med" len="med"/>
          </a:ln>
          <a:effectLst>
            <a:outerShdw blurRad="63500" dist="20000" dir="5400000" rotWithShape="0">
              <a:srgbClr val="000000">
                <a:alpha val="37647"/>
              </a:srgbClr>
            </a:outerShdw>
          </a:effectLst>
        </p:spPr>
      </p:cxnSp>
      <p:cxnSp>
        <p:nvCxnSpPr>
          <p:cNvPr id="610" name="Google Shape;610;p88"/>
          <p:cNvCxnSpPr/>
          <p:nvPr/>
        </p:nvCxnSpPr>
        <p:spPr>
          <a:xfrm>
            <a:off x="2603475" y="4277915"/>
            <a:ext cx="0" cy="190500"/>
          </a:xfrm>
          <a:prstGeom prst="straightConnector1">
            <a:avLst/>
          </a:prstGeom>
          <a:noFill/>
          <a:ln w="25400" cap="flat" cmpd="sng">
            <a:solidFill>
              <a:srgbClr val="00B050"/>
            </a:solidFill>
            <a:prstDash val="solid"/>
            <a:round/>
            <a:headEnd type="none" w="med" len="med"/>
            <a:tailEnd type="triangle" w="med" len="med"/>
          </a:ln>
          <a:effectLst>
            <a:outerShdw blurRad="63500" dist="20000" dir="5400000" rotWithShape="0">
              <a:srgbClr val="000000">
                <a:alpha val="37647"/>
              </a:srgbClr>
            </a:outerShdw>
          </a:effectLst>
        </p:spPr>
      </p:cxnSp>
      <p:cxnSp>
        <p:nvCxnSpPr>
          <p:cNvPr id="611" name="Google Shape;611;p88"/>
          <p:cNvCxnSpPr/>
          <p:nvPr/>
        </p:nvCxnSpPr>
        <p:spPr>
          <a:xfrm>
            <a:off x="4356075" y="4277915"/>
            <a:ext cx="0" cy="190500"/>
          </a:xfrm>
          <a:prstGeom prst="straightConnector1">
            <a:avLst/>
          </a:prstGeom>
          <a:noFill/>
          <a:ln w="25400" cap="flat" cmpd="sng">
            <a:solidFill>
              <a:srgbClr val="00B050"/>
            </a:solidFill>
            <a:prstDash val="solid"/>
            <a:round/>
            <a:headEnd type="none" w="med" len="med"/>
            <a:tailEnd type="triangle" w="med" len="med"/>
          </a:ln>
          <a:effectLst>
            <a:outerShdw blurRad="63500" dist="20000" dir="5400000" rotWithShape="0">
              <a:srgbClr val="000000">
                <a:alpha val="37647"/>
              </a:srgbClr>
            </a:outerShdw>
          </a:effectLst>
        </p:spPr>
      </p:cxnSp>
      <p:cxnSp>
        <p:nvCxnSpPr>
          <p:cNvPr id="612" name="Google Shape;612;p88"/>
          <p:cNvCxnSpPr/>
          <p:nvPr/>
        </p:nvCxnSpPr>
        <p:spPr>
          <a:xfrm>
            <a:off x="6032475" y="4277915"/>
            <a:ext cx="0" cy="190500"/>
          </a:xfrm>
          <a:prstGeom prst="straightConnector1">
            <a:avLst/>
          </a:prstGeom>
          <a:noFill/>
          <a:ln w="25400" cap="flat" cmpd="sng">
            <a:solidFill>
              <a:srgbClr val="00B050"/>
            </a:solidFill>
            <a:prstDash val="solid"/>
            <a:round/>
            <a:headEnd type="none" w="med" len="med"/>
            <a:tailEnd type="triangle" w="med" len="med"/>
          </a:ln>
          <a:effectLst>
            <a:outerShdw blurRad="63500" dist="20000" dir="5400000" rotWithShape="0">
              <a:srgbClr val="000000">
                <a:alpha val="37647"/>
              </a:srgbClr>
            </a:outerShdw>
          </a:effectLst>
        </p:spPr>
      </p:cxnSp>
      <p:sp>
        <p:nvSpPr>
          <p:cNvPr id="613" name="Google Shape;613;p88"/>
          <p:cNvSpPr/>
          <p:nvPr/>
        </p:nvSpPr>
        <p:spPr>
          <a:xfrm>
            <a:off x="6915151" y="3642122"/>
            <a:ext cx="1479525" cy="628650"/>
          </a:xfrm>
          <a:prstGeom prst="roundRect">
            <a:avLst>
              <a:gd name="adj" fmla="val 16667"/>
            </a:avLst>
          </a:prstGeom>
          <a:gradFill>
            <a:gsLst>
              <a:gs pos="0">
                <a:srgbClr val="E5B8B7"/>
              </a:gs>
              <a:gs pos="80000">
                <a:srgbClr val="99C247"/>
              </a:gs>
              <a:gs pos="100000">
                <a:srgbClr val="9BC545"/>
              </a:gs>
            </a:gsLst>
            <a:lin ang="16200000" scaled="0"/>
          </a:gra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a:solidFill>
                  <a:srgbClr val="C00000"/>
                </a:solidFill>
                <a:latin typeface="Calibri"/>
                <a:ea typeface="Calibri"/>
                <a:cs typeface="Calibri"/>
                <a:sym typeface="Calibri"/>
              </a:rPr>
              <a:t>EPO</a:t>
            </a:r>
            <a:endParaRPr/>
          </a:p>
          <a:p>
            <a:pPr marL="0" marR="0" lvl="0" indent="0" algn="ctr" rtl="0">
              <a:spcBef>
                <a:spcPts val="0"/>
              </a:spcBef>
              <a:spcAft>
                <a:spcPts val="0"/>
              </a:spcAft>
              <a:buNone/>
            </a:pPr>
            <a:r>
              <a:rPr lang="en-US" sz="1200" b="1">
                <a:solidFill>
                  <a:srgbClr val="C00000"/>
                </a:solidFill>
                <a:latin typeface="Calibri"/>
                <a:ea typeface="Calibri"/>
                <a:cs typeface="Calibri"/>
                <a:sym typeface="Calibri"/>
              </a:rPr>
              <a:t>(LSE-89)</a:t>
            </a:r>
            <a:endParaRPr sz="1200" b="1">
              <a:solidFill>
                <a:srgbClr val="C00000"/>
              </a:solidFill>
              <a:latin typeface="Calibri"/>
              <a:ea typeface="Calibri"/>
              <a:cs typeface="Calibri"/>
              <a:sym typeface="Calibri"/>
            </a:endParaRPr>
          </a:p>
        </p:txBody>
      </p:sp>
      <p:cxnSp>
        <p:nvCxnSpPr>
          <p:cNvPr id="614" name="Google Shape;614;p88"/>
          <p:cNvCxnSpPr/>
          <p:nvPr/>
        </p:nvCxnSpPr>
        <p:spPr>
          <a:xfrm>
            <a:off x="7632675" y="4270772"/>
            <a:ext cx="0" cy="190500"/>
          </a:xfrm>
          <a:prstGeom prst="straightConnector1">
            <a:avLst/>
          </a:prstGeom>
          <a:noFill/>
          <a:ln w="25400" cap="flat" cmpd="sng">
            <a:solidFill>
              <a:srgbClr val="00B050"/>
            </a:solidFill>
            <a:prstDash val="solid"/>
            <a:round/>
            <a:headEnd type="none" w="med" len="med"/>
            <a:tailEnd type="triangle" w="med" len="med"/>
          </a:ln>
          <a:effectLst>
            <a:outerShdw blurRad="63500" dist="20000" dir="5400000" rotWithShape="0">
              <a:srgbClr val="000000">
                <a:alpha val="37647"/>
              </a:srgbClr>
            </a:outerShdw>
          </a:effectLst>
        </p:spPr>
      </p:cxnSp>
      <p:cxnSp>
        <p:nvCxnSpPr>
          <p:cNvPr id="615" name="Google Shape;615;p88"/>
          <p:cNvCxnSpPr/>
          <p:nvPr/>
        </p:nvCxnSpPr>
        <p:spPr>
          <a:xfrm>
            <a:off x="4310173" y="3232929"/>
            <a:ext cx="3344700" cy="409200"/>
          </a:xfrm>
          <a:prstGeom prst="bentConnector3">
            <a:avLst>
              <a:gd name="adj1" fmla="val 0"/>
            </a:avLst>
          </a:prstGeom>
          <a:noFill/>
          <a:ln w="25400" cap="flat" cmpd="sng">
            <a:solidFill>
              <a:srgbClr val="00B050"/>
            </a:solidFill>
            <a:prstDash val="solid"/>
            <a:round/>
            <a:headEnd type="none" w="med" len="med"/>
            <a:tailEnd type="triangle" w="med" len="med"/>
          </a:ln>
          <a:effectLst>
            <a:outerShdw blurRad="63500" dist="20000" dir="5400000" rotWithShape="0">
              <a:srgbClr val="000000">
                <a:alpha val="37647"/>
              </a:srgbClr>
            </a:outerShdw>
          </a:effectLst>
        </p:spPr>
      </p:cxnSp>
      <p:cxnSp>
        <p:nvCxnSpPr>
          <p:cNvPr id="616" name="Google Shape;616;p88"/>
          <p:cNvCxnSpPr/>
          <p:nvPr/>
        </p:nvCxnSpPr>
        <p:spPr>
          <a:xfrm rot="10800000">
            <a:off x="-292125" y="4842272"/>
            <a:ext cx="381000" cy="0"/>
          </a:xfrm>
          <a:prstGeom prst="straightConnector1">
            <a:avLst/>
          </a:prstGeom>
          <a:noFill/>
          <a:ln w="12700"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cxnSp>
      <p:sp>
        <p:nvSpPr>
          <p:cNvPr id="617" name="Google Shape;617;p88"/>
          <p:cNvSpPr txBox="1"/>
          <p:nvPr/>
        </p:nvSpPr>
        <p:spPr>
          <a:xfrm>
            <a:off x="67796" y="924017"/>
            <a:ext cx="2704998" cy="584776"/>
          </a:xfrm>
          <a:prstGeom prst="rect">
            <a:avLst/>
          </a:prstGeom>
          <a:solidFill>
            <a:srgbClr val="B6DDE7">
              <a:alpha val="83921"/>
            </a:srgbClr>
          </a:solidFill>
          <a:ln>
            <a:noFill/>
          </a:ln>
        </p:spPr>
        <p:txBody>
          <a:bodyPr spcFirstLastPara="1" wrap="square" lIns="91425" tIns="45700" rIns="91425" bIns="45700" anchor="t" anchorCtr="1">
            <a:noAutofit/>
          </a:bodyPr>
          <a:lstStyle/>
          <a:p>
            <a:pPr marL="0" marR="0" lvl="0" indent="0" algn="l" rtl="0">
              <a:spcBef>
                <a:spcPts val="0"/>
              </a:spcBef>
              <a:spcAft>
                <a:spcPts val="0"/>
              </a:spcAft>
              <a:buNone/>
            </a:pPr>
            <a:r>
              <a:rPr lang="en-US" sz="1600">
                <a:solidFill>
                  <a:schemeClr val="dk1"/>
                </a:solidFill>
                <a:latin typeface="Calibri"/>
                <a:ea typeface="Calibri"/>
                <a:cs typeface="Calibri"/>
                <a:sym typeface="Calibri"/>
              </a:rPr>
              <a:t>Strategic, science-based objectives</a:t>
            </a:r>
            <a:endParaRPr/>
          </a:p>
        </p:txBody>
      </p:sp>
      <p:sp>
        <p:nvSpPr>
          <p:cNvPr id="618" name="Google Shape;618;p88"/>
          <p:cNvSpPr txBox="1"/>
          <p:nvPr/>
        </p:nvSpPr>
        <p:spPr>
          <a:xfrm>
            <a:off x="541906" y="1757510"/>
            <a:ext cx="2230889" cy="584776"/>
          </a:xfrm>
          <a:prstGeom prst="rect">
            <a:avLst/>
          </a:prstGeom>
          <a:solidFill>
            <a:srgbClr val="B6DDE7">
              <a:alpha val="83921"/>
            </a:srgbClr>
          </a:solidFill>
          <a:ln>
            <a:noFill/>
          </a:ln>
        </p:spPr>
        <p:txBody>
          <a:bodyPr spcFirstLastPara="1" wrap="square" lIns="91425" tIns="45700" rIns="91425" bIns="45700" anchor="t" anchorCtr="1">
            <a:noAutofit/>
          </a:bodyPr>
          <a:lstStyle/>
          <a:p>
            <a:pPr marL="0" marR="0" lvl="0" indent="0" algn="l" rtl="0">
              <a:spcBef>
                <a:spcPts val="0"/>
              </a:spcBef>
              <a:spcAft>
                <a:spcPts val="0"/>
              </a:spcAft>
              <a:buNone/>
            </a:pPr>
            <a:r>
              <a:rPr lang="en-US" sz="1600">
                <a:solidFill>
                  <a:schemeClr val="dk1"/>
                </a:solidFill>
                <a:latin typeface="Calibri"/>
                <a:ea typeface="Calibri"/>
                <a:cs typeface="Calibri"/>
                <a:sym typeface="Calibri"/>
              </a:rPr>
              <a:t>Project’s response: “to be built” system</a:t>
            </a:r>
            <a:endParaRPr/>
          </a:p>
        </p:txBody>
      </p:sp>
      <p:sp>
        <p:nvSpPr>
          <p:cNvPr id="619" name="Google Shape;619;p88"/>
          <p:cNvSpPr txBox="1"/>
          <p:nvPr/>
        </p:nvSpPr>
        <p:spPr>
          <a:xfrm>
            <a:off x="541906" y="2654715"/>
            <a:ext cx="2230889" cy="584776"/>
          </a:xfrm>
          <a:prstGeom prst="rect">
            <a:avLst/>
          </a:prstGeom>
          <a:solidFill>
            <a:srgbClr val="B6DDE7">
              <a:alpha val="83921"/>
            </a:srgbClr>
          </a:solidFill>
          <a:ln>
            <a:noFill/>
          </a:ln>
        </p:spPr>
        <p:txBody>
          <a:bodyPr spcFirstLastPara="1" wrap="square" lIns="91425" tIns="45700" rIns="91425" bIns="45700" anchor="t" anchorCtr="1">
            <a:noAutofit/>
          </a:bodyPr>
          <a:lstStyle/>
          <a:p>
            <a:pPr marL="0" marR="0" lvl="0" indent="0" algn="l" rtl="0">
              <a:spcBef>
                <a:spcPts val="0"/>
              </a:spcBef>
              <a:spcAft>
                <a:spcPts val="0"/>
              </a:spcAft>
              <a:buNone/>
            </a:pPr>
            <a:r>
              <a:rPr lang="en-US" sz="1600">
                <a:solidFill>
                  <a:schemeClr val="dk1"/>
                </a:solidFill>
                <a:latin typeface="Calibri"/>
                <a:ea typeface="Calibri"/>
                <a:cs typeface="Calibri"/>
                <a:sym typeface="Calibri"/>
              </a:rPr>
              <a:t>High level design architecture</a:t>
            </a:r>
            <a:endParaRPr/>
          </a:p>
        </p:txBody>
      </p:sp>
      <p:cxnSp>
        <p:nvCxnSpPr>
          <p:cNvPr id="620" name="Google Shape;620;p88"/>
          <p:cNvCxnSpPr/>
          <p:nvPr/>
        </p:nvCxnSpPr>
        <p:spPr>
          <a:xfrm>
            <a:off x="88876" y="3314700"/>
            <a:ext cx="8750325" cy="0"/>
          </a:xfrm>
          <a:prstGeom prst="straightConnector1">
            <a:avLst/>
          </a:prstGeom>
          <a:noFill/>
          <a:ln w="38100" cap="flat" cmpd="sng">
            <a:solidFill>
              <a:schemeClr val="accent1"/>
            </a:solidFill>
            <a:prstDash val="solid"/>
            <a:round/>
            <a:headEnd type="none" w="sm" len="sm"/>
            <a:tailEnd type="none" w="sm" len="sm"/>
          </a:ln>
          <a:effectLst>
            <a:outerShdw blurRad="40000" dist="20000" dir="5400000" rotWithShape="0">
              <a:srgbClr val="000000">
                <a:alpha val="37647"/>
              </a:srgbClr>
            </a:outerShdw>
          </a:effectLst>
        </p:spPr>
      </p:cxnSp>
      <p:sp>
        <p:nvSpPr>
          <p:cNvPr id="621" name="Google Shape;621;p88"/>
          <p:cNvSpPr/>
          <p:nvPr/>
        </p:nvSpPr>
        <p:spPr>
          <a:xfrm>
            <a:off x="2895600" y="685800"/>
            <a:ext cx="6096000" cy="1714500"/>
          </a:xfrm>
          <a:prstGeom prst="rect">
            <a:avLst/>
          </a:prstGeom>
          <a:noFill/>
          <a:ln w="38100"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Calibri"/>
              <a:ea typeface="Calibri"/>
              <a:cs typeface="Calibri"/>
              <a:sym typeface="Calibri"/>
            </a:endParaRPr>
          </a:p>
        </p:txBody>
      </p:sp>
      <p:sp>
        <p:nvSpPr>
          <p:cNvPr id="622" name="Google Shape;622;p88"/>
          <p:cNvSpPr/>
          <p:nvPr/>
        </p:nvSpPr>
        <p:spPr>
          <a:xfrm>
            <a:off x="5486400" y="685800"/>
            <a:ext cx="3505200" cy="1714500"/>
          </a:xfrm>
          <a:prstGeom prst="rect">
            <a:avLst/>
          </a:prstGeom>
          <a:solidFill>
            <a:srgbClr val="B7CCE4"/>
          </a:soli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r>
              <a:rPr lang="en-US" sz="1600">
                <a:solidFill>
                  <a:schemeClr val="dk1"/>
                </a:solidFill>
                <a:latin typeface="Calibri"/>
                <a:ea typeface="Calibri"/>
                <a:cs typeface="Calibri"/>
                <a:sym typeface="Calibri"/>
              </a:rPr>
              <a:t>The Project Systems Engineering (PSE) Team worked with the Project Science Team (PST) and the LSST Science Collaborations, to </a:t>
            </a:r>
            <a:r>
              <a:rPr lang="en-US" sz="1600">
                <a:solidFill>
                  <a:srgbClr val="FF0000"/>
                </a:solidFill>
                <a:latin typeface="Calibri"/>
                <a:ea typeface="Calibri"/>
                <a:cs typeface="Calibri"/>
                <a:sym typeface="Calibri"/>
              </a:rPr>
              <a:t>interpret the SRD </a:t>
            </a:r>
            <a:r>
              <a:rPr lang="en-US" sz="1600">
                <a:solidFill>
                  <a:schemeClr val="dk1"/>
                </a:solidFill>
                <a:latin typeface="Calibri"/>
                <a:ea typeface="Calibri"/>
                <a:cs typeface="Calibri"/>
                <a:sym typeface="Calibri"/>
              </a:rPr>
              <a:t>and specify the System Requirements.</a:t>
            </a:r>
            <a:endParaRPr/>
          </a:p>
        </p:txBody>
      </p:sp>
      <p:sp>
        <p:nvSpPr>
          <p:cNvPr id="623" name="Google Shape;623;p88"/>
          <p:cNvSpPr/>
          <p:nvPr/>
        </p:nvSpPr>
        <p:spPr>
          <a:xfrm>
            <a:off x="2895600" y="2514600"/>
            <a:ext cx="6096000" cy="742950"/>
          </a:xfrm>
          <a:prstGeom prst="rect">
            <a:avLst/>
          </a:prstGeom>
          <a:noFill/>
          <a:ln w="38100"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Calibri"/>
              <a:ea typeface="Calibri"/>
              <a:cs typeface="Calibri"/>
              <a:sym typeface="Calibri"/>
            </a:endParaRPr>
          </a:p>
        </p:txBody>
      </p:sp>
      <p:sp>
        <p:nvSpPr>
          <p:cNvPr id="624" name="Google Shape;624;p88"/>
          <p:cNvSpPr/>
          <p:nvPr/>
        </p:nvSpPr>
        <p:spPr>
          <a:xfrm>
            <a:off x="5486400" y="2514600"/>
            <a:ext cx="3505200" cy="742950"/>
          </a:xfrm>
          <a:prstGeom prst="rect">
            <a:avLst/>
          </a:prstGeom>
          <a:solidFill>
            <a:srgbClr val="B7CCE4"/>
          </a:soli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r>
              <a:rPr lang="en-US" sz="1600">
                <a:solidFill>
                  <a:srgbClr val="000000"/>
                </a:solidFill>
                <a:latin typeface="Calibri"/>
                <a:ea typeface="Calibri"/>
                <a:cs typeface="Calibri"/>
                <a:sym typeface="Calibri"/>
              </a:rPr>
              <a:t>The </a:t>
            </a:r>
            <a:r>
              <a:rPr lang="en-US" sz="1600">
                <a:solidFill>
                  <a:schemeClr val="dk1"/>
                </a:solidFill>
                <a:latin typeface="Calibri"/>
                <a:ea typeface="Calibri"/>
                <a:cs typeface="Calibri"/>
                <a:sym typeface="Calibri"/>
              </a:rPr>
              <a:t>PSE </a:t>
            </a:r>
            <a:r>
              <a:rPr lang="en-US" sz="1600">
                <a:solidFill>
                  <a:srgbClr val="000000"/>
                </a:solidFill>
                <a:latin typeface="Calibri"/>
                <a:ea typeface="Calibri"/>
                <a:cs typeface="Calibri"/>
                <a:sym typeface="Calibri"/>
              </a:rPr>
              <a:t>Team continues to work with subsystem teams and the PST to monitor system performance</a:t>
            </a:r>
            <a:endParaRPr/>
          </a:p>
        </p:txBody>
      </p:sp>
      <p:sp>
        <p:nvSpPr>
          <p:cNvPr id="625" name="Google Shape;625;p88"/>
          <p:cNvSpPr/>
          <p:nvPr/>
        </p:nvSpPr>
        <p:spPr>
          <a:xfrm>
            <a:off x="5486400" y="4400550"/>
            <a:ext cx="3505200" cy="457200"/>
          </a:xfrm>
          <a:prstGeom prst="rect">
            <a:avLst/>
          </a:prstGeom>
          <a:solidFill>
            <a:srgbClr val="B7CCE4"/>
          </a:soli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rgbClr val="000000"/>
                </a:solidFill>
                <a:latin typeface="Calibri"/>
                <a:ea typeface="Calibri"/>
                <a:cs typeface="Calibri"/>
                <a:sym typeface="Calibri"/>
              </a:rPr>
              <a:t>Subsystem Systems Engineering with PSE assistance</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2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2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2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2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29"/>
        <p:cNvGrpSpPr/>
        <p:nvPr/>
      </p:nvGrpSpPr>
      <p:grpSpPr>
        <a:xfrm>
          <a:off x="0" y="0"/>
          <a:ext cx="0" cy="0"/>
          <a:chOff x="0" y="0"/>
          <a:chExt cx="0" cy="0"/>
        </a:xfrm>
      </p:grpSpPr>
      <p:sp>
        <p:nvSpPr>
          <p:cNvPr id="630" name="Google Shape;630;p89"/>
          <p:cNvSpPr txBox="1">
            <a:spLocks noGrp="1"/>
          </p:cNvSpPr>
          <p:nvPr>
            <p:ph type="title"/>
          </p:nvPr>
        </p:nvSpPr>
        <p:spPr>
          <a:xfrm>
            <a:off x="1219200" y="133350"/>
            <a:ext cx="6172200" cy="41791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i="0" u="none" strike="noStrike" cap="none">
                <a:solidFill>
                  <a:srgbClr val="1F497D"/>
                </a:solidFill>
                <a:latin typeface="Calibri"/>
                <a:ea typeface="Calibri"/>
                <a:cs typeface="Calibri"/>
                <a:sym typeface="Calibri"/>
              </a:rPr>
              <a:t>Integrated </a:t>
            </a:r>
            <a:r>
              <a:rPr lang="en-US" sz="2400" b="1" i="0" u="none" strike="noStrike" cap="none">
                <a:solidFill>
                  <a:schemeClr val="dk2"/>
                </a:solidFill>
                <a:latin typeface="Calibri"/>
                <a:ea typeface="Calibri"/>
                <a:cs typeface="Calibri"/>
                <a:sym typeface="Calibri"/>
              </a:rPr>
              <a:t>É</a:t>
            </a:r>
            <a:r>
              <a:rPr lang="en-US" sz="2400" b="1" i="0" u="none" strike="noStrike" cap="none">
                <a:solidFill>
                  <a:srgbClr val="1F497D"/>
                </a:solidFill>
                <a:latin typeface="Calibri"/>
                <a:ea typeface="Calibri"/>
                <a:cs typeface="Calibri"/>
                <a:sym typeface="Calibri"/>
              </a:rPr>
              <a:t>tendue</a:t>
            </a:r>
            <a:endParaRPr sz="2400" b="1" i="0" u="none" strike="noStrike" cap="none">
              <a:solidFill>
                <a:srgbClr val="1F497D"/>
              </a:solidFill>
              <a:latin typeface="Calibri"/>
              <a:ea typeface="Calibri"/>
              <a:cs typeface="Calibri"/>
              <a:sym typeface="Calibri"/>
            </a:endParaRPr>
          </a:p>
        </p:txBody>
      </p:sp>
      <p:sp>
        <p:nvSpPr>
          <p:cNvPr id="631" name="Google Shape;631;p89"/>
          <p:cNvSpPr txBox="1"/>
          <p:nvPr/>
        </p:nvSpPr>
        <p:spPr>
          <a:xfrm>
            <a:off x="381000" y="2038350"/>
            <a:ext cx="5824231" cy="58477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a:solidFill>
                  <a:schemeClr val="dk1"/>
                </a:solidFill>
                <a:latin typeface="Calibri"/>
                <a:ea typeface="Calibri"/>
                <a:cs typeface="Calibri"/>
                <a:sym typeface="Calibri"/>
              </a:rPr>
              <a:t>Most science metrics scale linearly with the integrated étendue </a:t>
            </a:r>
            <a:endParaRPr sz="1600">
              <a:solidFill>
                <a:schemeClr val="dk1"/>
              </a:solidFill>
              <a:latin typeface="Calibri"/>
              <a:ea typeface="Calibri"/>
              <a:cs typeface="Calibri"/>
              <a:sym typeface="Calibri"/>
            </a:endParaRPr>
          </a:p>
          <a:p>
            <a:pPr marL="0" marR="0" lvl="0" indent="0" algn="l" rtl="0">
              <a:spcBef>
                <a:spcPts val="0"/>
              </a:spcBef>
              <a:spcAft>
                <a:spcPts val="0"/>
              </a:spcAft>
              <a:buNone/>
            </a:pPr>
            <a:r>
              <a:rPr lang="en-US" sz="1600">
                <a:solidFill>
                  <a:schemeClr val="dk1"/>
                </a:solidFill>
                <a:latin typeface="Calibri"/>
                <a:ea typeface="Calibri"/>
                <a:cs typeface="Calibri"/>
                <a:sym typeface="Calibri"/>
              </a:rPr>
              <a:t>The </a:t>
            </a:r>
            <a:r>
              <a:rPr lang="en-US" sz="1600">
                <a:solidFill>
                  <a:srgbClr val="000090"/>
                </a:solidFill>
                <a:latin typeface="Calibri"/>
                <a:ea typeface="Calibri"/>
                <a:cs typeface="Calibri"/>
                <a:sym typeface="Calibri"/>
              </a:rPr>
              <a:t>integrated Étendue </a:t>
            </a:r>
            <a:r>
              <a:rPr lang="en-US" sz="1600">
                <a:solidFill>
                  <a:schemeClr val="dk1"/>
                </a:solidFill>
                <a:latin typeface="Calibri"/>
                <a:ea typeface="Calibri"/>
                <a:cs typeface="Calibri"/>
                <a:sym typeface="Calibri"/>
              </a:rPr>
              <a:t>can be expressed in a dimensionless form:</a:t>
            </a:r>
            <a:endParaRPr sz="1600">
              <a:solidFill>
                <a:schemeClr val="dk1"/>
              </a:solidFill>
              <a:latin typeface="Calibri"/>
              <a:ea typeface="Calibri"/>
              <a:cs typeface="Calibri"/>
              <a:sym typeface="Calibri"/>
            </a:endParaRPr>
          </a:p>
        </p:txBody>
      </p:sp>
      <p:sp>
        <p:nvSpPr>
          <p:cNvPr id="632" name="Google Shape;632;p89"/>
          <p:cNvSpPr txBox="1"/>
          <p:nvPr/>
        </p:nvSpPr>
        <p:spPr>
          <a:xfrm>
            <a:off x="381000" y="3135690"/>
            <a:ext cx="8686800" cy="156966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a:solidFill>
                  <a:schemeClr val="dk1"/>
                </a:solidFill>
                <a:latin typeface="Calibri"/>
                <a:ea typeface="Calibri"/>
                <a:cs typeface="Calibri"/>
                <a:sym typeface="Calibri"/>
              </a:rPr>
              <a:t>f</a:t>
            </a:r>
            <a:r>
              <a:rPr lang="en-US" sz="1600" baseline="-25000">
                <a:solidFill>
                  <a:schemeClr val="dk1"/>
                </a:solidFill>
                <a:latin typeface="Calibri"/>
                <a:ea typeface="Calibri"/>
                <a:cs typeface="Calibri"/>
                <a:sym typeface="Calibri"/>
              </a:rPr>
              <a:t>F</a:t>
            </a:r>
            <a:r>
              <a:rPr lang="en-US" sz="1600">
                <a:solidFill>
                  <a:schemeClr val="dk1"/>
                </a:solidFill>
                <a:latin typeface="Calibri"/>
                <a:ea typeface="Calibri"/>
                <a:cs typeface="Calibri"/>
                <a:sym typeface="Calibri"/>
              </a:rPr>
              <a:t>: the fill factor </a:t>
            </a:r>
            <a:endParaRPr sz="1600">
              <a:solidFill>
                <a:schemeClr val="dk1"/>
              </a:solidFill>
              <a:latin typeface="Calibri"/>
              <a:ea typeface="Calibri"/>
              <a:cs typeface="Calibri"/>
              <a:sym typeface="Calibri"/>
            </a:endParaRPr>
          </a:p>
          <a:p>
            <a:pPr marL="0" marR="0" lvl="0" indent="0" algn="l" rtl="0">
              <a:spcBef>
                <a:spcPts val="0"/>
              </a:spcBef>
              <a:spcAft>
                <a:spcPts val="0"/>
              </a:spcAft>
              <a:buNone/>
            </a:pPr>
            <a:r>
              <a:rPr lang="en-US" sz="1600">
                <a:solidFill>
                  <a:schemeClr val="dk1"/>
                </a:solidFill>
                <a:latin typeface="Calibri"/>
                <a:ea typeface="Calibri"/>
                <a:cs typeface="Calibri"/>
                <a:sym typeface="Calibri"/>
              </a:rPr>
              <a:t>      → </a:t>
            </a:r>
            <a:r>
              <a:rPr lang="en-US" sz="1600">
                <a:solidFill>
                  <a:srgbClr val="FF0000"/>
                </a:solidFill>
                <a:latin typeface="Calibri"/>
                <a:ea typeface="Calibri"/>
                <a:cs typeface="Calibri"/>
                <a:sym typeface="Calibri"/>
              </a:rPr>
              <a:t>loss/gain in field of view due to sensor gaps, bad pixels, masks etc.</a:t>
            </a:r>
            <a:endParaRPr>
              <a:solidFill>
                <a:srgbClr val="FF0000"/>
              </a:solidFill>
            </a:endParaRPr>
          </a:p>
          <a:p>
            <a:pPr marL="0" marR="0" lvl="0" indent="0" algn="l" rtl="0">
              <a:spcBef>
                <a:spcPts val="0"/>
              </a:spcBef>
              <a:spcAft>
                <a:spcPts val="0"/>
              </a:spcAft>
              <a:buNone/>
            </a:pPr>
            <a:r>
              <a:rPr lang="en-US" sz="1600">
                <a:solidFill>
                  <a:schemeClr val="dk1"/>
                </a:solidFill>
                <a:latin typeface="Calibri"/>
                <a:ea typeface="Calibri"/>
                <a:cs typeface="Calibri"/>
                <a:sym typeface="Calibri"/>
              </a:rPr>
              <a:t>f</a:t>
            </a:r>
            <a:r>
              <a:rPr lang="en-US" sz="1600" baseline="-25000">
                <a:solidFill>
                  <a:schemeClr val="dk1"/>
                </a:solidFill>
                <a:latin typeface="Calibri"/>
                <a:ea typeface="Calibri"/>
                <a:cs typeface="Calibri"/>
                <a:sym typeface="Calibri"/>
              </a:rPr>
              <a:t>S</a:t>
            </a:r>
            <a:r>
              <a:rPr lang="en-US" sz="1600">
                <a:solidFill>
                  <a:schemeClr val="dk1"/>
                </a:solidFill>
                <a:latin typeface="Calibri"/>
                <a:ea typeface="Calibri"/>
                <a:cs typeface="Calibri"/>
                <a:sym typeface="Calibri"/>
              </a:rPr>
              <a:t>: the sensitivity factor </a:t>
            </a:r>
            <a:endParaRPr sz="1600">
              <a:solidFill>
                <a:schemeClr val="dk1"/>
              </a:solidFill>
              <a:latin typeface="Calibri"/>
              <a:ea typeface="Calibri"/>
              <a:cs typeface="Calibri"/>
              <a:sym typeface="Calibri"/>
            </a:endParaRPr>
          </a:p>
          <a:p>
            <a:pPr marL="0" marR="0" lvl="0" indent="0" algn="l" rtl="0">
              <a:spcBef>
                <a:spcPts val="0"/>
              </a:spcBef>
              <a:spcAft>
                <a:spcPts val="0"/>
              </a:spcAft>
              <a:buNone/>
            </a:pPr>
            <a:r>
              <a:rPr lang="en-US" sz="1600">
                <a:solidFill>
                  <a:schemeClr val="dk1"/>
                </a:solidFill>
                <a:latin typeface="Calibri"/>
                <a:ea typeface="Calibri"/>
                <a:cs typeface="Calibri"/>
                <a:sym typeface="Calibri"/>
              </a:rPr>
              <a:t>      → </a:t>
            </a:r>
            <a:r>
              <a:rPr lang="en-US" sz="1600">
                <a:solidFill>
                  <a:srgbClr val="FF0000"/>
                </a:solidFill>
                <a:latin typeface="Calibri"/>
                <a:ea typeface="Calibri"/>
                <a:cs typeface="Calibri"/>
                <a:sym typeface="Calibri"/>
              </a:rPr>
              <a:t>loss/gain in sensitivity due to throughput, image size, instrument noise etc.</a:t>
            </a:r>
            <a:endParaRPr sz="1600">
              <a:solidFill>
                <a:srgbClr val="FF0000"/>
              </a:solidFill>
              <a:latin typeface="Calibri"/>
              <a:ea typeface="Calibri"/>
              <a:cs typeface="Calibri"/>
              <a:sym typeface="Calibri"/>
            </a:endParaRPr>
          </a:p>
          <a:p>
            <a:pPr marL="0" marR="0" lvl="0" indent="0" algn="l" rtl="0">
              <a:spcBef>
                <a:spcPts val="0"/>
              </a:spcBef>
              <a:spcAft>
                <a:spcPts val="0"/>
              </a:spcAft>
              <a:buNone/>
            </a:pPr>
            <a:r>
              <a:rPr lang="en-US" sz="1600">
                <a:solidFill>
                  <a:schemeClr val="dk1"/>
                </a:solidFill>
                <a:latin typeface="Calibri"/>
                <a:ea typeface="Calibri"/>
                <a:cs typeface="Calibri"/>
                <a:sym typeface="Calibri"/>
              </a:rPr>
              <a:t>f</a:t>
            </a:r>
            <a:r>
              <a:rPr lang="en-US" sz="1600" baseline="-25000">
                <a:solidFill>
                  <a:schemeClr val="dk1"/>
                </a:solidFill>
                <a:latin typeface="Calibri"/>
                <a:ea typeface="Calibri"/>
                <a:cs typeface="Calibri"/>
                <a:sym typeface="Calibri"/>
              </a:rPr>
              <a:t>O</a:t>
            </a:r>
            <a:r>
              <a:rPr lang="en-US" sz="1600">
                <a:solidFill>
                  <a:schemeClr val="dk1"/>
                </a:solidFill>
                <a:latin typeface="Calibri"/>
                <a:ea typeface="Calibri"/>
                <a:cs typeface="Calibri"/>
                <a:sym typeface="Calibri"/>
              </a:rPr>
              <a:t>: the observing efficiency factor</a:t>
            </a:r>
            <a:endParaRPr/>
          </a:p>
          <a:p>
            <a:pPr marL="0" marR="0" lvl="0" indent="0" algn="l" rtl="0">
              <a:spcBef>
                <a:spcPts val="0"/>
              </a:spcBef>
              <a:spcAft>
                <a:spcPts val="0"/>
              </a:spcAft>
              <a:buNone/>
            </a:pPr>
            <a:r>
              <a:rPr lang="en-US" sz="1600">
                <a:solidFill>
                  <a:schemeClr val="dk1"/>
                </a:solidFill>
                <a:latin typeface="Calibri"/>
                <a:ea typeface="Calibri"/>
                <a:cs typeface="Calibri"/>
                <a:sym typeface="Calibri"/>
              </a:rPr>
              <a:t>      → </a:t>
            </a:r>
            <a:r>
              <a:rPr lang="en-US" sz="1600">
                <a:solidFill>
                  <a:srgbClr val="FF0000"/>
                </a:solidFill>
                <a:latin typeface="Calibri"/>
                <a:ea typeface="Calibri"/>
                <a:cs typeface="Calibri"/>
                <a:sym typeface="Calibri"/>
              </a:rPr>
              <a:t>loss/gain in total open-shutter time, due to observing strategy, downtime, slew/settle time etc.</a:t>
            </a:r>
            <a:endParaRPr sz="1600">
              <a:solidFill>
                <a:srgbClr val="FF0000"/>
              </a:solidFill>
              <a:latin typeface="Calibri"/>
              <a:ea typeface="Calibri"/>
              <a:cs typeface="Calibri"/>
              <a:sym typeface="Calibri"/>
            </a:endParaRPr>
          </a:p>
        </p:txBody>
      </p:sp>
      <p:pic>
        <p:nvPicPr>
          <p:cNvPr id="633" name="Google Shape;633;p89"/>
          <p:cNvPicPr preferRelativeResize="0"/>
          <p:nvPr/>
        </p:nvPicPr>
        <p:blipFill rotWithShape="1">
          <a:blip r:embed="rId3">
            <a:alphaModFix/>
          </a:blip>
          <a:srcRect/>
          <a:stretch/>
        </p:blipFill>
        <p:spPr>
          <a:xfrm>
            <a:off x="2057400" y="1047750"/>
            <a:ext cx="4214813" cy="252412"/>
          </a:xfrm>
          <a:prstGeom prst="rect">
            <a:avLst/>
          </a:prstGeom>
          <a:noFill/>
          <a:ln>
            <a:noFill/>
          </a:ln>
        </p:spPr>
      </p:pic>
      <p:sp>
        <p:nvSpPr>
          <p:cNvPr id="634" name="Google Shape;634;p89"/>
          <p:cNvSpPr txBox="1"/>
          <p:nvPr/>
        </p:nvSpPr>
        <p:spPr>
          <a:xfrm>
            <a:off x="381000" y="666750"/>
            <a:ext cx="6228187" cy="33855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a:solidFill>
                  <a:schemeClr val="dk1"/>
                </a:solidFill>
                <a:latin typeface="Calibri"/>
                <a:ea typeface="Calibri"/>
                <a:cs typeface="Calibri"/>
                <a:sym typeface="Calibri"/>
              </a:rPr>
              <a:t>The speed at which we can survey the sky is proportional to the étendue:</a:t>
            </a:r>
            <a:endParaRPr/>
          </a:p>
        </p:txBody>
      </p:sp>
      <p:pic>
        <p:nvPicPr>
          <p:cNvPr id="635" name="Google Shape;635;p89"/>
          <p:cNvPicPr preferRelativeResize="0"/>
          <p:nvPr/>
        </p:nvPicPr>
        <p:blipFill rotWithShape="1">
          <a:blip r:embed="rId4">
            <a:alphaModFix/>
          </a:blip>
          <a:srcRect/>
          <a:stretch/>
        </p:blipFill>
        <p:spPr>
          <a:xfrm>
            <a:off x="1524000" y="1733550"/>
            <a:ext cx="6096000" cy="307975"/>
          </a:xfrm>
          <a:prstGeom prst="rect">
            <a:avLst/>
          </a:prstGeom>
          <a:noFill/>
          <a:ln>
            <a:noFill/>
          </a:ln>
        </p:spPr>
      </p:pic>
      <p:sp>
        <p:nvSpPr>
          <p:cNvPr id="636" name="Google Shape;636;p89"/>
          <p:cNvSpPr txBox="1"/>
          <p:nvPr/>
        </p:nvSpPr>
        <p:spPr>
          <a:xfrm>
            <a:off x="381000" y="1352550"/>
            <a:ext cx="6737942" cy="33855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a:solidFill>
                  <a:schemeClr val="dk1"/>
                </a:solidFill>
                <a:latin typeface="Calibri"/>
                <a:ea typeface="Calibri"/>
                <a:cs typeface="Calibri"/>
                <a:sym typeface="Calibri"/>
              </a:rPr>
              <a:t>The integrated étendue simply controls the total number of captured photons.</a:t>
            </a:r>
            <a:endParaRPr/>
          </a:p>
        </p:txBody>
      </p:sp>
      <p:pic>
        <p:nvPicPr>
          <p:cNvPr id="637" name="Google Shape;637;p89"/>
          <p:cNvPicPr preferRelativeResize="0"/>
          <p:nvPr/>
        </p:nvPicPr>
        <p:blipFill rotWithShape="1">
          <a:blip r:embed="rId5">
            <a:alphaModFix/>
          </a:blip>
          <a:srcRect/>
          <a:stretch/>
        </p:blipFill>
        <p:spPr>
          <a:xfrm>
            <a:off x="2895600" y="2724150"/>
            <a:ext cx="1689100" cy="39090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42"/>
        <p:cNvGrpSpPr/>
        <p:nvPr/>
      </p:nvGrpSpPr>
      <p:grpSpPr>
        <a:xfrm>
          <a:off x="0" y="0"/>
          <a:ext cx="0" cy="0"/>
          <a:chOff x="0" y="0"/>
          <a:chExt cx="0" cy="0"/>
        </a:xfrm>
      </p:grpSpPr>
      <p:sp>
        <p:nvSpPr>
          <p:cNvPr id="643" name="Google Shape;643;p90"/>
          <p:cNvSpPr txBox="1">
            <a:spLocks noGrp="1"/>
          </p:cNvSpPr>
          <p:nvPr>
            <p:ph type="title"/>
          </p:nvPr>
        </p:nvSpPr>
        <p:spPr>
          <a:xfrm>
            <a:off x="762000" y="133350"/>
            <a:ext cx="6858000" cy="41791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1" i="0" u="none" strike="noStrike" cap="none">
                <a:solidFill>
                  <a:srgbClr val="1F497D"/>
                </a:solidFill>
                <a:latin typeface="Calibri"/>
                <a:ea typeface="Calibri"/>
                <a:cs typeface="Calibri"/>
                <a:sym typeface="Calibri"/>
              </a:rPr>
              <a:t>Two Metrics for Most (Not All) Aspects of System Performance</a:t>
            </a:r>
            <a:endParaRPr sz="2000" b="1" i="0" u="none" strike="noStrike" cap="none">
              <a:solidFill>
                <a:srgbClr val="1F497D"/>
              </a:solidFill>
              <a:latin typeface="Calibri"/>
              <a:ea typeface="Calibri"/>
              <a:cs typeface="Calibri"/>
              <a:sym typeface="Calibri"/>
            </a:endParaRPr>
          </a:p>
        </p:txBody>
      </p:sp>
      <p:graphicFrame>
        <p:nvGraphicFramePr>
          <p:cNvPr id="644" name="Google Shape;644;p90"/>
          <p:cNvGraphicFramePr/>
          <p:nvPr>
            <p:extLst>
              <p:ext uri="{D42A27DB-BD31-4B8C-83A1-F6EECF244321}">
                <p14:modId xmlns:p14="http://schemas.microsoft.com/office/powerpoint/2010/main" val="2037845163"/>
              </p:ext>
            </p:extLst>
          </p:nvPr>
        </p:nvGraphicFramePr>
        <p:xfrm>
          <a:off x="152400" y="1551986"/>
          <a:ext cx="8915400" cy="2733505"/>
        </p:xfrm>
        <a:graphic>
          <a:graphicData uri="http://schemas.openxmlformats.org/drawingml/2006/table">
            <a:tbl>
              <a:tblPr firstRow="1" bandRow="1">
                <a:noFill/>
                <a:tableStyleId>{D2FA369F-79B4-4F71-91C7-E87FCBD8B2B3}</a:tableStyleId>
              </a:tblPr>
              <a:tblGrid>
                <a:gridCol w="990600">
                  <a:extLst>
                    <a:ext uri="{9D8B030D-6E8A-4147-A177-3AD203B41FA5}">
                      <a16:colId xmlns:a16="http://schemas.microsoft.com/office/drawing/2014/main" val="20000"/>
                    </a:ext>
                  </a:extLst>
                </a:gridCol>
                <a:gridCol w="1066800">
                  <a:extLst>
                    <a:ext uri="{9D8B030D-6E8A-4147-A177-3AD203B41FA5}">
                      <a16:colId xmlns:a16="http://schemas.microsoft.com/office/drawing/2014/main" val="20001"/>
                    </a:ext>
                  </a:extLst>
                </a:gridCol>
                <a:gridCol w="1726375">
                  <a:extLst>
                    <a:ext uri="{9D8B030D-6E8A-4147-A177-3AD203B41FA5}">
                      <a16:colId xmlns:a16="http://schemas.microsoft.com/office/drawing/2014/main" val="20002"/>
                    </a:ext>
                  </a:extLst>
                </a:gridCol>
                <a:gridCol w="5131625">
                  <a:extLst>
                    <a:ext uri="{9D8B030D-6E8A-4147-A177-3AD203B41FA5}">
                      <a16:colId xmlns:a16="http://schemas.microsoft.com/office/drawing/2014/main" val="20003"/>
                    </a:ext>
                  </a:extLst>
                </a:gridCol>
              </a:tblGrid>
              <a:tr h="386475">
                <a:tc rowSpan="8">
                  <a:txBody>
                    <a:bodyPr/>
                    <a:lstStyle/>
                    <a:p>
                      <a:pPr marL="0" marR="0" lvl="0" indent="0" algn="l" rtl="0">
                        <a:lnSpc>
                          <a:spcPct val="100000"/>
                        </a:lnSpc>
                        <a:spcBef>
                          <a:spcPts val="0"/>
                        </a:spcBef>
                        <a:spcAft>
                          <a:spcPts val="0"/>
                        </a:spcAft>
                        <a:buClr>
                          <a:schemeClr val="dk1"/>
                        </a:buClr>
                        <a:buSzPts val="1400"/>
                        <a:buFont typeface="Calibri"/>
                        <a:buNone/>
                      </a:pPr>
                      <a:endParaRPr sz="1400" i="1" dirty="0"/>
                    </a:p>
                    <a:p>
                      <a:pPr marL="0" marR="0" lvl="0" indent="0" algn="l" rtl="0">
                        <a:lnSpc>
                          <a:spcPct val="100000"/>
                        </a:lnSpc>
                        <a:spcBef>
                          <a:spcPts val="0"/>
                        </a:spcBef>
                        <a:spcAft>
                          <a:spcPts val="0"/>
                        </a:spcAft>
                        <a:buClr>
                          <a:schemeClr val="dk1"/>
                        </a:buClr>
                        <a:buSzPts val="1400"/>
                        <a:buFont typeface="Calibri"/>
                        <a:buNone/>
                      </a:pPr>
                      <a:endParaRPr sz="1400" i="1" dirty="0"/>
                    </a:p>
                    <a:p>
                      <a:pPr marL="0" marR="0" lvl="0" indent="0" algn="l" rtl="0">
                        <a:lnSpc>
                          <a:spcPct val="100000"/>
                        </a:lnSpc>
                        <a:spcBef>
                          <a:spcPts val="0"/>
                        </a:spcBef>
                        <a:spcAft>
                          <a:spcPts val="0"/>
                        </a:spcAft>
                        <a:buClr>
                          <a:schemeClr val="dk1"/>
                        </a:buClr>
                        <a:buSzPts val="1400"/>
                        <a:buFont typeface="Calibri"/>
                        <a:buNone/>
                      </a:pPr>
                      <a:endParaRPr sz="1400" i="1" dirty="0"/>
                    </a:p>
                    <a:p>
                      <a:pPr marL="0" marR="0" lvl="0" indent="0" algn="l" rtl="0">
                        <a:lnSpc>
                          <a:spcPct val="100000"/>
                        </a:lnSpc>
                        <a:spcBef>
                          <a:spcPts val="0"/>
                        </a:spcBef>
                        <a:spcAft>
                          <a:spcPts val="0"/>
                        </a:spcAft>
                        <a:buClr>
                          <a:schemeClr val="dk1"/>
                        </a:buClr>
                        <a:buSzPts val="1400"/>
                        <a:buFont typeface="Calibri"/>
                        <a:buNone/>
                      </a:pPr>
                      <a:endParaRPr sz="1400" i="1" dirty="0"/>
                    </a:p>
                    <a:p>
                      <a:pPr marL="0" marR="0" lvl="0" indent="0" algn="l" rtl="0">
                        <a:lnSpc>
                          <a:spcPct val="100000"/>
                        </a:lnSpc>
                        <a:spcBef>
                          <a:spcPts val="0"/>
                        </a:spcBef>
                        <a:spcAft>
                          <a:spcPts val="0"/>
                        </a:spcAft>
                        <a:buClr>
                          <a:schemeClr val="dk1"/>
                        </a:buClr>
                        <a:buSzPts val="1400"/>
                        <a:buFont typeface="Calibri"/>
                        <a:buNone/>
                      </a:pPr>
                      <a:endParaRPr sz="1400" i="1" dirty="0"/>
                    </a:p>
                    <a:p>
                      <a:pPr marL="0" marR="0" lvl="0" indent="0" algn="l" rtl="0">
                        <a:lnSpc>
                          <a:spcPct val="100000"/>
                        </a:lnSpc>
                        <a:spcBef>
                          <a:spcPts val="0"/>
                        </a:spcBef>
                        <a:spcAft>
                          <a:spcPts val="0"/>
                        </a:spcAft>
                        <a:buClr>
                          <a:schemeClr val="dk1"/>
                        </a:buClr>
                        <a:buSzPts val="1400"/>
                        <a:buFont typeface="Calibri"/>
                        <a:buNone/>
                      </a:pPr>
                      <a:r>
                        <a:rPr lang="en-US" sz="1400" b="1" i="1" dirty="0"/>
                        <a:t>Integrated </a:t>
                      </a:r>
                      <a:r>
                        <a:rPr lang="en-US" sz="1400" b="1" i="1" dirty="0" err="1"/>
                        <a:t>Étendue</a:t>
                      </a:r>
                      <a:endParaRPr sz="1400" b="1" i="1" dirty="0"/>
                    </a:p>
                    <a:p>
                      <a:pPr marL="0" marR="0" lvl="0" indent="0" algn="l" rtl="0">
                        <a:spcBef>
                          <a:spcPts val="0"/>
                        </a:spcBef>
                        <a:spcAft>
                          <a:spcPts val="0"/>
                        </a:spcAft>
                        <a:buNone/>
                      </a:pPr>
                      <a:endParaRPr sz="1400" i="1" dirty="0"/>
                    </a:p>
                  </a:txBody>
                  <a:tcPr marL="91450" marR="91450" marT="45725" marB="45725">
                    <a:solidFill>
                      <a:srgbClr val="C5D8F1"/>
                    </a:solidFill>
                  </a:tcPr>
                </a:tc>
                <a:tc gridSpan="2">
                  <a:txBody>
                    <a:bodyPr/>
                    <a:lstStyle/>
                    <a:p>
                      <a:pPr marL="0" marR="0" lvl="0" indent="0" algn="l" rtl="0">
                        <a:spcBef>
                          <a:spcPts val="0"/>
                        </a:spcBef>
                        <a:spcAft>
                          <a:spcPts val="0"/>
                        </a:spcAft>
                        <a:buNone/>
                      </a:pPr>
                      <a:r>
                        <a:rPr lang="en-US" sz="1400" dirty="0" err="1"/>
                        <a:t>f</a:t>
                      </a:r>
                      <a:r>
                        <a:rPr lang="en-US" sz="1400" baseline="-25000" dirty="0" err="1"/>
                        <a:t>F</a:t>
                      </a:r>
                      <a:r>
                        <a:rPr lang="en-US" sz="1400" baseline="0" dirty="0"/>
                        <a:t>:</a:t>
                      </a:r>
                      <a:r>
                        <a:rPr lang="en-US" sz="1400" dirty="0"/>
                        <a:t> Fill factor</a:t>
                      </a:r>
                      <a:endParaRPr sz="1400" dirty="0"/>
                    </a:p>
                  </a:txBody>
                  <a:tcPr marL="91450" marR="91450" marT="45725" marB="45725">
                    <a:solidFill>
                      <a:srgbClr val="C5D8F1"/>
                    </a:solidFill>
                  </a:tcPr>
                </a:tc>
                <a:tc hMerge="1">
                  <a:txBody>
                    <a:bodyPr/>
                    <a:lstStyle/>
                    <a:p>
                      <a:endParaRPr lang="en-US"/>
                    </a:p>
                  </a:txBody>
                  <a:tcPr/>
                </a:tc>
                <a:tc>
                  <a:txBody>
                    <a:bodyPr/>
                    <a:lstStyle/>
                    <a:p>
                      <a:pPr marL="0" marR="0" lvl="0" indent="0" algn="l" rtl="0">
                        <a:spcBef>
                          <a:spcPts val="0"/>
                        </a:spcBef>
                        <a:spcAft>
                          <a:spcPts val="0"/>
                        </a:spcAft>
                        <a:buNone/>
                      </a:pPr>
                      <a:r>
                        <a:rPr lang="en-US" sz="1400" dirty="0"/>
                        <a:t>focal plane geometry, bad pixels, bright star masking etc.</a:t>
                      </a:r>
                      <a:endParaRPr sz="1400" dirty="0"/>
                    </a:p>
                  </a:txBody>
                  <a:tcPr marL="91450" marR="91450" marT="45725" marB="45725"/>
                </a:tc>
                <a:extLst>
                  <a:ext uri="{0D108BD9-81ED-4DB2-BD59-A6C34878D82A}">
                    <a16:rowId xmlns:a16="http://schemas.microsoft.com/office/drawing/2014/main" val="10001"/>
                  </a:ext>
                </a:extLst>
              </a:tr>
              <a:tr h="485350">
                <a:tc vMerge="1">
                  <a:txBody>
                    <a:bodyPr/>
                    <a:lstStyle/>
                    <a:p>
                      <a:endParaRPr lang="en-US"/>
                    </a:p>
                  </a:txBody>
                  <a:tcPr/>
                </a:tc>
                <a:tc rowSpan="5">
                  <a:txBody>
                    <a:bodyPr/>
                    <a:lstStyle/>
                    <a:p>
                      <a:pPr marL="0" marR="0" lvl="0" indent="0" algn="l" rtl="0">
                        <a:spcBef>
                          <a:spcPts val="0"/>
                        </a:spcBef>
                        <a:spcAft>
                          <a:spcPts val="0"/>
                        </a:spcAft>
                        <a:buNone/>
                      </a:pPr>
                      <a:r>
                        <a:rPr lang="en-US" sz="1400" dirty="0" err="1"/>
                        <a:t>f</a:t>
                      </a:r>
                      <a:r>
                        <a:rPr lang="en-US" sz="1400" baseline="-25000" dirty="0" err="1"/>
                        <a:t>S</a:t>
                      </a:r>
                      <a:r>
                        <a:rPr lang="en-US" sz="1400" baseline="0" dirty="0"/>
                        <a:t>:</a:t>
                      </a:r>
                      <a:r>
                        <a:rPr lang="en-US" sz="1400" dirty="0"/>
                        <a:t> Sensitivity factor (single-visit image depth)</a:t>
                      </a:r>
                      <a:endParaRPr sz="1400" dirty="0"/>
                    </a:p>
                  </a:txBody>
                  <a:tcPr marL="91450" marR="91450" marT="45725" marB="45725">
                    <a:solidFill>
                      <a:srgbClr val="C5D8F1"/>
                    </a:solidFill>
                  </a:tcPr>
                </a:tc>
                <a:tc>
                  <a:txBody>
                    <a:bodyPr/>
                    <a:lstStyle/>
                    <a:p>
                      <a:pPr marL="0" marR="0" lvl="0" indent="0" algn="l" rtl="0">
                        <a:spcBef>
                          <a:spcPts val="0"/>
                        </a:spcBef>
                        <a:spcAft>
                          <a:spcPts val="0"/>
                        </a:spcAft>
                        <a:buNone/>
                      </a:pPr>
                      <a:r>
                        <a:rPr lang="en-US" sz="1400" dirty="0"/>
                        <a:t>System Image Size (</a:t>
                      </a:r>
                      <a:r>
                        <a:rPr lang="en-US" dirty="0"/>
                        <a:t>Effective FWHM</a:t>
                      </a:r>
                      <a:r>
                        <a:rPr lang="en-US" sz="1400" dirty="0"/>
                        <a:t>)</a:t>
                      </a:r>
                      <a:endParaRPr sz="1400" dirty="0"/>
                    </a:p>
                  </a:txBody>
                  <a:tcPr marL="91450" marR="91450" marT="45725" marB="45725">
                    <a:solidFill>
                      <a:srgbClr val="C5D8F1"/>
                    </a:solidFill>
                  </a:tcPr>
                </a:tc>
                <a:tc>
                  <a:txBody>
                    <a:bodyPr/>
                    <a:lstStyle/>
                    <a:p>
                      <a:pPr marL="0" marR="0" lvl="0" indent="0" algn="l" rtl="0">
                        <a:spcBef>
                          <a:spcPts val="0"/>
                        </a:spcBef>
                        <a:spcAft>
                          <a:spcPts val="0"/>
                        </a:spcAft>
                        <a:buNone/>
                      </a:pPr>
                      <a:r>
                        <a:rPr lang="en-US" sz="1400"/>
                        <a:t>Optical fabrication, alignment, gravity, thermal factors, dynamics, etc.</a:t>
                      </a:r>
                      <a:endParaRPr sz="1400"/>
                    </a:p>
                  </a:txBody>
                  <a:tcPr marL="91450" marR="91450" marT="45725" marB="45725"/>
                </a:tc>
                <a:extLst>
                  <a:ext uri="{0D108BD9-81ED-4DB2-BD59-A6C34878D82A}">
                    <a16:rowId xmlns:a16="http://schemas.microsoft.com/office/drawing/2014/main" val="10002"/>
                  </a:ext>
                </a:extLst>
              </a:tr>
              <a:tr h="285500">
                <a:tc vMerge="1">
                  <a:txBody>
                    <a:bodyPr/>
                    <a:lstStyle/>
                    <a:p>
                      <a:endParaRPr lang="en-US"/>
                    </a:p>
                  </a:txBody>
                  <a:tcPr/>
                </a:tc>
                <a:tc vMerge="1">
                  <a:txBody>
                    <a:bodyPr/>
                    <a:lstStyle/>
                    <a:p>
                      <a:endParaRPr lang="en-US"/>
                    </a:p>
                  </a:txBody>
                  <a:tcPr/>
                </a:tc>
                <a:tc>
                  <a:txBody>
                    <a:bodyPr/>
                    <a:lstStyle/>
                    <a:p>
                      <a:pPr marL="0" marR="0" lvl="0" indent="0" algn="l" rtl="0">
                        <a:spcBef>
                          <a:spcPts val="0"/>
                        </a:spcBef>
                        <a:spcAft>
                          <a:spcPts val="0"/>
                        </a:spcAft>
                        <a:buNone/>
                      </a:pPr>
                      <a:r>
                        <a:rPr lang="en-US" sz="1400"/>
                        <a:t>System throughput</a:t>
                      </a:r>
                      <a:endParaRPr sz="1400"/>
                    </a:p>
                  </a:txBody>
                  <a:tcPr marL="91450" marR="91450" marT="45725" marB="45725"/>
                </a:tc>
                <a:tc>
                  <a:txBody>
                    <a:bodyPr/>
                    <a:lstStyle/>
                    <a:p>
                      <a:pPr marL="0" marR="0" lvl="0" indent="0" algn="l" rtl="0">
                        <a:spcBef>
                          <a:spcPts val="0"/>
                        </a:spcBef>
                        <a:spcAft>
                          <a:spcPts val="0"/>
                        </a:spcAft>
                        <a:buNone/>
                      </a:pPr>
                      <a:r>
                        <a:rPr lang="en-US" sz="1400" dirty="0"/>
                        <a:t>Optics coating, detector QE, etc.</a:t>
                      </a:r>
                      <a:endParaRPr sz="1400" dirty="0"/>
                    </a:p>
                  </a:txBody>
                  <a:tcPr marL="91450" marR="91450" marT="45725" marB="45725"/>
                </a:tc>
                <a:extLst>
                  <a:ext uri="{0D108BD9-81ED-4DB2-BD59-A6C34878D82A}">
                    <a16:rowId xmlns:a16="http://schemas.microsoft.com/office/drawing/2014/main" val="10003"/>
                  </a:ext>
                </a:extLst>
              </a:tr>
              <a:tr h="285500">
                <a:tc vMerge="1">
                  <a:txBody>
                    <a:bodyPr/>
                    <a:lstStyle/>
                    <a:p>
                      <a:endParaRPr lang="en-US"/>
                    </a:p>
                  </a:txBody>
                  <a:tcPr/>
                </a:tc>
                <a:tc vMerge="1">
                  <a:txBody>
                    <a:bodyPr/>
                    <a:lstStyle/>
                    <a:p>
                      <a:endParaRPr lang="en-US"/>
                    </a:p>
                  </a:txBody>
                  <a:tcPr/>
                </a:tc>
                <a:tc>
                  <a:txBody>
                    <a:bodyPr/>
                    <a:lstStyle/>
                    <a:p>
                      <a:pPr marL="0" marR="0" lvl="0" indent="0" algn="l" rtl="0">
                        <a:lnSpc>
                          <a:spcPct val="100000"/>
                        </a:lnSpc>
                        <a:spcBef>
                          <a:spcPts val="0"/>
                        </a:spcBef>
                        <a:spcAft>
                          <a:spcPts val="0"/>
                        </a:spcAft>
                        <a:buClr>
                          <a:schemeClr val="dk1"/>
                        </a:buClr>
                        <a:buSzPts val="1400"/>
                        <a:buFont typeface="Calibri"/>
                        <a:buNone/>
                      </a:pPr>
                      <a:r>
                        <a:rPr lang="en-US" sz="1400"/>
                        <a:t>Instrument noise</a:t>
                      </a:r>
                      <a:endParaRPr/>
                    </a:p>
                  </a:txBody>
                  <a:tcPr marL="91450" marR="91450" marT="45725" marB="45725"/>
                </a:tc>
                <a:tc>
                  <a:txBody>
                    <a:bodyPr/>
                    <a:lstStyle/>
                    <a:p>
                      <a:pPr marL="0" marR="0" lvl="0" indent="0" algn="l" rtl="0">
                        <a:spcBef>
                          <a:spcPts val="0"/>
                        </a:spcBef>
                        <a:spcAft>
                          <a:spcPts val="0"/>
                        </a:spcAft>
                        <a:buNone/>
                      </a:pPr>
                      <a:r>
                        <a:rPr lang="en-US" sz="1400"/>
                        <a:t>Read noise, dark current, etc.</a:t>
                      </a:r>
                      <a:endParaRPr sz="1400"/>
                    </a:p>
                  </a:txBody>
                  <a:tcPr marL="91450" marR="91450" marT="45725" marB="45725"/>
                </a:tc>
                <a:extLst>
                  <a:ext uri="{0D108BD9-81ED-4DB2-BD59-A6C34878D82A}">
                    <a16:rowId xmlns:a16="http://schemas.microsoft.com/office/drawing/2014/main" val="10004"/>
                  </a:ext>
                </a:extLst>
              </a:tr>
              <a:tr h="285500">
                <a:tc vMerge="1">
                  <a:txBody>
                    <a:bodyPr/>
                    <a:lstStyle/>
                    <a:p>
                      <a:endParaRPr lang="en-US"/>
                    </a:p>
                  </a:txBody>
                  <a:tcPr/>
                </a:tc>
                <a:tc vMerge="1">
                  <a:txBody>
                    <a:bodyPr/>
                    <a:lstStyle/>
                    <a:p>
                      <a:endParaRPr lang="en-US"/>
                    </a:p>
                  </a:txBody>
                  <a:tcPr/>
                </a:tc>
                <a:tc gridSpan="2">
                  <a:txBody>
                    <a:bodyPr/>
                    <a:lstStyle/>
                    <a:p>
                      <a:pPr marL="0" marR="0" lvl="0" indent="0" algn="l" rtl="0">
                        <a:spcBef>
                          <a:spcPts val="0"/>
                        </a:spcBef>
                        <a:spcAft>
                          <a:spcPts val="0"/>
                        </a:spcAft>
                        <a:buNone/>
                      </a:pPr>
                      <a:r>
                        <a:rPr lang="en-US" sz="1400" dirty="0"/>
                        <a:t>Exposure time, optical design, including </a:t>
                      </a:r>
                      <a:r>
                        <a:rPr lang="en-US" sz="1400" dirty="0" err="1"/>
                        <a:t>vignetting</a:t>
                      </a:r>
                      <a:endParaRPr sz="1400" dirty="0"/>
                    </a:p>
                  </a:txBody>
                  <a:tcPr marL="91450" marR="91450" marT="45725" marB="45725"/>
                </a:tc>
                <a:tc hMerge="1">
                  <a:txBody>
                    <a:bodyPr/>
                    <a:lstStyle/>
                    <a:p>
                      <a:endParaRPr lang="en-US"/>
                    </a:p>
                  </a:txBody>
                  <a:tcPr/>
                </a:tc>
                <a:extLst>
                  <a:ext uri="{0D108BD9-81ED-4DB2-BD59-A6C34878D82A}">
                    <a16:rowId xmlns:a16="http://schemas.microsoft.com/office/drawing/2014/main" val="10005"/>
                  </a:ext>
                </a:extLst>
              </a:tr>
              <a:tr h="285500">
                <a:tc vMerge="1">
                  <a:txBody>
                    <a:bodyPr/>
                    <a:lstStyle/>
                    <a:p>
                      <a:endParaRPr lang="en-US"/>
                    </a:p>
                  </a:txBody>
                  <a:tcPr/>
                </a:tc>
                <a:tc vMerge="1">
                  <a:txBody>
                    <a:bodyPr/>
                    <a:lstStyle/>
                    <a:p>
                      <a:endParaRPr lang="en-US"/>
                    </a:p>
                  </a:txBody>
                  <a:tcPr/>
                </a:tc>
                <a:tc gridSpan="2">
                  <a:txBody>
                    <a:bodyPr/>
                    <a:lstStyle/>
                    <a:p>
                      <a:pPr marL="0" marR="0" lvl="0" indent="0" algn="l" rtl="0">
                        <a:spcBef>
                          <a:spcPts val="0"/>
                        </a:spcBef>
                        <a:spcAft>
                          <a:spcPts val="0"/>
                        </a:spcAft>
                        <a:buNone/>
                      </a:pPr>
                      <a:r>
                        <a:rPr lang="en-US" sz="1400" i="1" dirty="0"/>
                        <a:t>Atmospheric throughput, Seeing, Sky background </a:t>
                      </a:r>
                      <a:endParaRPr sz="1400" i="1" baseline="30000" dirty="0"/>
                    </a:p>
                  </a:txBody>
                  <a:tcPr marL="91450" marR="91450" marT="45725" marB="45725">
                    <a:noFill/>
                  </a:tcPr>
                </a:tc>
                <a:tc hMerge="1">
                  <a:txBody>
                    <a:bodyPr/>
                    <a:lstStyle/>
                    <a:p>
                      <a:endParaRPr lang="en-US"/>
                    </a:p>
                  </a:txBody>
                  <a:tcPr/>
                </a:tc>
                <a:extLst>
                  <a:ext uri="{0D108BD9-81ED-4DB2-BD59-A6C34878D82A}">
                    <a16:rowId xmlns:a16="http://schemas.microsoft.com/office/drawing/2014/main" val="10006"/>
                  </a:ext>
                </a:extLst>
              </a:tr>
              <a:tr h="285500">
                <a:tc vMerge="1">
                  <a:txBody>
                    <a:bodyPr/>
                    <a:lstStyle/>
                    <a:p>
                      <a:endParaRPr lang="en-US"/>
                    </a:p>
                  </a:txBody>
                  <a:tcPr/>
                </a:tc>
                <a:tc rowSpan="2" gridSpan="2">
                  <a:txBody>
                    <a:bodyPr/>
                    <a:lstStyle/>
                    <a:p>
                      <a:pPr marL="0" marR="0" lvl="0" indent="0" algn="l" rtl="0">
                        <a:spcBef>
                          <a:spcPts val="0"/>
                        </a:spcBef>
                        <a:spcAft>
                          <a:spcPts val="0"/>
                        </a:spcAft>
                        <a:buNone/>
                      </a:pPr>
                      <a:r>
                        <a:rPr lang="en-US" sz="1400" dirty="0" err="1"/>
                        <a:t>f</a:t>
                      </a:r>
                      <a:r>
                        <a:rPr lang="en-US" sz="1400" baseline="-25000" dirty="0" err="1"/>
                        <a:t>O</a:t>
                      </a:r>
                      <a:r>
                        <a:rPr lang="en-US" sz="1400" dirty="0"/>
                        <a:t> :Observing efficiency factor</a:t>
                      </a:r>
                      <a:endParaRPr sz="1400" dirty="0"/>
                    </a:p>
                  </a:txBody>
                  <a:tcPr marL="91450" marR="91450" marT="45725" marB="45725">
                    <a:solidFill>
                      <a:srgbClr val="C6D9F1"/>
                    </a:solidFill>
                  </a:tcPr>
                </a:tc>
                <a:tc rowSpan="2" hMerge="1">
                  <a:txBody>
                    <a:bodyPr/>
                    <a:lstStyle/>
                    <a:p>
                      <a:endParaRPr lang="en-US"/>
                    </a:p>
                  </a:txBody>
                  <a:tcPr/>
                </a:tc>
                <a:tc>
                  <a:txBody>
                    <a:bodyPr/>
                    <a:lstStyle/>
                    <a:p>
                      <a:pPr marL="0" marR="0" lvl="0" indent="0" algn="l" rtl="0">
                        <a:spcBef>
                          <a:spcPts val="0"/>
                        </a:spcBef>
                        <a:spcAft>
                          <a:spcPts val="0"/>
                        </a:spcAft>
                        <a:buNone/>
                      </a:pPr>
                      <a:r>
                        <a:rPr lang="en-US" sz="1400"/>
                        <a:t>Observing strategy, downtime, slew and settle time, etc.</a:t>
                      </a:r>
                      <a:endParaRPr sz="1400"/>
                    </a:p>
                  </a:txBody>
                  <a:tcPr marL="91450" marR="91450" marT="45725" marB="45725"/>
                </a:tc>
                <a:extLst>
                  <a:ext uri="{0D108BD9-81ED-4DB2-BD59-A6C34878D82A}">
                    <a16:rowId xmlns:a16="http://schemas.microsoft.com/office/drawing/2014/main" val="10007"/>
                  </a:ext>
                </a:extLst>
              </a:tr>
              <a:tr h="285500">
                <a:tc vMerge="1">
                  <a:txBody>
                    <a:bodyPr/>
                    <a:lstStyle/>
                    <a:p>
                      <a:endParaRPr lang="en-US"/>
                    </a:p>
                  </a:txBody>
                  <a:tcPr/>
                </a:tc>
                <a:tc gridSpan="2" vMerge="1">
                  <a:txBody>
                    <a:bodyPr/>
                    <a:lstStyle/>
                    <a:p>
                      <a:endParaRPr lang="en-US"/>
                    </a:p>
                  </a:txBody>
                  <a:tcPr/>
                </a:tc>
                <a:tc hMerge="1" vMerge="1">
                  <a:txBody>
                    <a:bodyPr/>
                    <a:lstStyle/>
                    <a:p>
                      <a:endParaRPr lang="en-US"/>
                    </a:p>
                  </a:txBody>
                  <a:tcPr/>
                </a:tc>
                <a:tc>
                  <a:txBody>
                    <a:bodyPr/>
                    <a:lstStyle/>
                    <a:p>
                      <a:pPr marL="0" marR="0" lvl="0" indent="0" algn="l" rtl="0">
                        <a:spcBef>
                          <a:spcPts val="0"/>
                        </a:spcBef>
                        <a:spcAft>
                          <a:spcPts val="0"/>
                        </a:spcAft>
                        <a:buNone/>
                      </a:pPr>
                      <a:r>
                        <a:rPr lang="en-US" sz="1400" i="1" dirty="0"/>
                        <a:t>Weather pattern, clouds, etc.</a:t>
                      </a:r>
                      <a:endParaRPr sz="1400" i="1" baseline="30000" dirty="0"/>
                    </a:p>
                  </a:txBody>
                  <a:tcPr marL="91450" marR="91450" marT="45725" marB="45725">
                    <a:noFill/>
                  </a:tcPr>
                </a:tc>
                <a:extLst>
                  <a:ext uri="{0D108BD9-81ED-4DB2-BD59-A6C34878D82A}">
                    <a16:rowId xmlns:a16="http://schemas.microsoft.com/office/drawing/2014/main" val="10008"/>
                  </a:ext>
                </a:extLst>
              </a:tr>
            </a:tbl>
          </a:graphicData>
        </a:graphic>
      </p:graphicFrame>
      <p:sp>
        <p:nvSpPr>
          <p:cNvPr id="646" name="Google Shape;646;p90"/>
          <p:cNvSpPr txBox="1"/>
          <p:nvPr/>
        </p:nvSpPr>
        <p:spPr>
          <a:xfrm>
            <a:off x="5862" y="590550"/>
            <a:ext cx="8991600" cy="58477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dirty="0">
                <a:solidFill>
                  <a:schemeClr val="dk1"/>
                </a:solidFill>
                <a:latin typeface="Calibri"/>
                <a:ea typeface="Calibri"/>
                <a:cs typeface="Calibri"/>
                <a:sym typeface="Calibri"/>
              </a:rPr>
              <a:t>Summary of SRD main dataset: survey 18000 deg</a:t>
            </a:r>
            <a:r>
              <a:rPr lang="en-US" sz="1600" baseline="30000" dirty="0">
                <a:solidFill>
                  <a:schemeClr val="dk1"/>
                </a:solidFill>
                <a:latin typeface="Calibri"/>
                <a:ea typeface="Calibri"/>
                <a:cs typeface="Calibri"/>
                <a:sym typeface="Calibri"/>
              </a:rPr>
              <a:t>2</a:t>
            </a:r>
            <a:r>
              <a:rPr lang="en-US" sz="1600" dirty="0">
                <a:solidFill>
                  <a:schemeClr val="dk1"/>
                </a:solidFill>
                <a:latin typeface="Calibri"/>
                <a:ea typeface="Calibri"/>
                <a:cs typeface="Calibri"/>
                <a:sym typeface="Calibri"/>
              </a:rPr>
              <a:t> of sky 825 times (summed over 6 bands), with co-added depth r = 27.5 mag (other bands sufficiently deep too)</a:t>
            </a:r>
            <a:endParaRPr sz="1600" dirty="0">
              <a:solidFill>
                <a:schemeClr val="dk1"/>
              </a:solidFill>
              <a:latin typeface="Calibri"/>
              <a:ea typeface="Calibri"/>
              <a:cs typeface="Calibri"/>
              <a:sym typeface="Calibri"/>
            </a:endParaRPr>
          </a:p>
        </p:txBody>
      </p:sp>
      <p:graphicFrame>
        <p:nvGraphicFramePr>
          <p:cNvPr id="7" name="Google Shape;644;p90">
            <a:extLst>
              <a:ext uri="{FF2B5EF4-FFF2-40B4-BE49-F238E27FC236}">
                <a16:creationId xmlns:a16="http://schemas.microsoft.com/office/drawing/2014/main" id="{08811BA8-15B0-954F-BB5A-5810EB1EB1A9}"/>
              </a:ext>
            </a:extLst>
          </p:cNvPr>
          <p:cNvGraphicFramePr/>
          <p:nvPr>
            <p:extLst>
              <p:ext uri="{D42A27DB-BD31-4B8C-83A1-F6EECF244321}">
                <p14:modId xmlns:p14="http://schemas.microsoft.com/office/powerpoint/2010/main" val="2000435172"/>
              </p:ext>
            </p:extLst>
          </p:nvPr>
        </p:nvGraphicFramePr>
        <p:xfrm>
          <a:off x="152400" y="1230661"/>
          <a:ext cx="8915400" cy="321325"/>
        </p:xfrm>
        <a:graphic>
          <a:graphicData uri="http://schemas.openxmlformats.org/drawingml/2006/table">
            <a:tbl>
              <a:tblPr firstRow="1" bandRow="1">
                <a:noFill/>
                <a:tableStyleId>{D2FA369F-79B4-4F71-91C7-E87FCBD8B2B3}</a:tableStyleId>
              </a:tblPr>
              <a:tblGrid>
                <a:gridCol w="3783775">
                  <a:extLst>
                    <a:ext uri="{9D8B030D-6E8A-4147-A177-3AD203B41FA5}">
                      <a16:colId xmlns:a16="http://schemas.microsoft.com/office/drawing/2014/main" val="20000"/>
                    </a:ext>
                  </a:extLst>
                </a:gridCol>
                <a:gridCol w="5131625">
                  <a:extLst>
                    <a:ext uri="{9D8B030D-6E8A-4147-A177-3AD203B41FA5}">
                      <a16:colId xmlns:a16="http://schemas.microsoft.com/office/drawing/2014/main" val="20003"/>
                    </a:ext>
                  </a:extLst>
                </a:gridCol>
              </a:tblGrid>
              <a:tr h="321325">
                <a:tc>
                  <a:txBody>
                    <a:bodyPr/>
                    <a:lstStyle/>
                    <a:p>
                      <a:pPr marL="0" marR="0" lvl="0" indent="0" algn="l" rtl="0">
                        <a:spcBef>
                          <a:spcPts val="0"/>
                        </a:spcBef>
                        <a:spcAft>
                          <a:spcPts val="0"/>
                        </a:spcAft>
                        <a:buNone/>
                      </a:pPr>
                      <a:r>
                        <a:rPr lang="en-US" sz="1400" u="none" strike="noStrike" cap="none"/>
                        <a:t>SRD</a:t>
                      </a:r>
                      <a:endParaRPr sz="1400"/>
                    </a:p>
                  </a:txBody>
                  <a:tcPr marL="91450" marR="91450" marT="45725" marB="45725">
                    <a:solidFill>
                      <a:srgbClr val="C5D8F1"/>
                    </a:solidFill>
                  </a:tcPr>
                </a:tc>
                <a:tc>
                  <a:txBody>
                    <a:bodyPr/>
                    <a:lstStyle/>
                    <a:p>
                      <a:pPr marL="0" marR="0" lvl="0" indent="0" algn="l" rtl="0">
                        <a:spcBef>
                          <a:spcPts val="0"/>
                        </a:spcBef>
                        <a:spcAft>
                          <a:spcPts val="0"/>
                        </a:spcAft>
                        <a:buNone/>
                      </a:pPr>
                      <a:r>
                        <a:rPr lang="en-US" sz="1400" dirty="0"/>
                        <a:t>LSR → OSS → subsystem specs</a:t>
                      </a:r>
                      <a:endParaRPr sz="1400" dirty="0"/>
                    </a:p>
                  </a:txBody>
                  <a:tcPr marL="91450" marR="91450" marT="45725" marB="45725"/>
                </a:tc>
                <a:extLst>
                  <a:ext uri="{0D108BD9-81ED-4DB2-BD59-A6C34878D82A}">
                    <a16:rowId xmlns:a16="http://schemas.microsoft.com/office/drawing/2014/main" val="10000"/>
                  </a:ext>
                </a:extLst>
              </a:tr>
            </a:tbl>
          </a:graphicData>
        </a:graphic>
      </p:graphicFrame>
      <p:graphicFrame>
        <p:nvGraphicFramePr>
          <p:cNvPr id="8" name="Google Shape;644;p90">
            <a:extLst>
              <a:ext uri="{FF2B5EF4-FFF2-40B4-BE49-F238E27FC236}">
                <a16:creationId xmlns:a16="http://schemas.microsoft.com/office/drawing/2014/main" id="{03DBF103-92A1-6B41-9F5C-52603DDE1EB8}"/>
              </a:ext>
            </a:extLst>
          </p:cNvPr>
          <p:cNvGraphicFramePr/>
          <p:nvPr>
            <p:extLst>
              <p:ext uri="{D42A27DB-BD31-4B8C-83A1-F6EECF244321}">
                <p14:modId xmlns:p14="http://schemas.microsoft.com/office/powerpoint/2010/main" val="1060193241"/>
              </p:ext>
            </p:extLst>
          </p:nvPr>
        </p:nvGraphicFramePr>
        <p:xfrm>
          <a:off x="152400" y="4290909"/>
          <a:ext cx="8915400" cy="518170"/>
        </p:xfrm>
        <a:graphic>
          <a:graphicData uri="http://schemas.openxmlformats.org/drawingml/2006/table">
            <a:tbl>
              <a:tblPr firstRow="1" bandRow="1">
                <a:noFill/>
                <a:tableStyleId>{D2FA369F-79B4-4F71-91C7-E87FCBD8B2B3}</a:tableStyleId>
              </a:tblPr>
              <a:tblGrid>
                <a:gridCol w="3783775">
                  <a:extLst>
                    <a:ext uri="{9D8B030D-6E8A-4147-A177-3AD203B41FA5}">
                      <a16:colId xmlns:a16="http://schemas.microsoft.com/office/drawing/2014/main" val="20000"/>
                    </a:ext>
                  </a:extLst>
                </a:gridCol>
                <a:gridCol w="5131625">
                  <a:extLst>
                    <a:ext uri="{9D8B030D-6E8A-4147-A177-3AD203B41FA5}">
                      <a16:colId xmlns:a16="http://schemas.microsoft.com/office/drawing/2014/main" val="20003"/>
                    </a:ext>
                  </a:extLst>
                </a:gridCol>
              </a:tblGrid>
              <a:tr h="285500">
                <a:tc>
                  <a:txBody>
                    <a:bodyPr/>
                    <a:lstStyle/>
                    <a:p>
                      <a:pPr marL="0" marR="0" lvl="0" indent="0" algn="l" rtl="0">
                        <a:spcBef>
                          <a:spcPts val="0"/>
                        </a:spcBef>
                        <a:spcAft>
                          <a:spcPts val="0"/>
                        </a:spcAft>
                        <a:buNone/>
                      </a:pPr>
                      <a:r>
                        <a:rPr lang="en-US" sz="1400" b="1" i="1" dirty="0"/>
                        <a:t>System Image Quality (</a:t>
                      </a:r>
                      <a:r>
                        <a:rPr lang="en-US" b="1" i="1" dirty="0"/>
                        <a:t>FWHM</a:t>
                      </a:r>
                      <a:r>
                        <a:rPr lang="en-US" sz="1400" b="1" i="1" dirty="0"/>
                        <a:t>)</a:t>
                      </a:r>
                      <a:endParaRPr sz="1400" b="1" i="1" dirty="0"/>
                    </a:p>
                  </a:txBody>
                  <a:tcPr marL="91450" marR="91450" marT="45725" marB="45725">
                    <a:solidFill>
                      <a:srgbClr val="C6D9F1"/>
                    </a:solidFill>
                  </a:tcPr>
                </a:tc>
                <a:tc>
                  <a:txBody>
                    <a:bodyPr/>
                    <a:lstStyle/>
                    <a:p>
                      <a:pPr marL="0" marR="0" lvl="0" indent="0" algn="l" rtl="0">
                        <a:lnSpc>
                          <a:spcPct val="100000"/>
                        </a:lnSpc>
                        <a:spcBef>
                          <a:spcPts val="0"/>
                        </a:spcBef>
                        <a:spcAft>
                          <a:spcPts val="0"/>
                        </a:spcAft>
                        <a:buClr>
                          <a:schemeClr val="dk1"/>
                        </a:buClr>
                        <a:buSzPts val="1400"/>
                        <a:buFont typeface="Calibri"/>
                        <a:buNone/>
                      </a:pPr>
                      <a:r>
                        <a:rPr lang="en-US" sz="1400" dirty="0"/>
                        <a:t>Optical fabrication, alignment, gravity, thermal factors, dynamics, etc.</a:t>
                      </a:r>
                      <a:endParaRPr sz="1400" dirty="0"/>
                    </a:p>
                  </a:txBody>
                  <a:tcPr marL="91450" marR="91450" marT="45725" marB="45725">
                    <a:solidFill>
                      <a:srgbClr val="FFFFFF"/>
                    </a:solidFill>
                  </a:tcPr>
                </a:tc>
                <a:extLst>
                  <a:ext uri="{0D108BD9-81ED-4DB2-BD59-A6C34878D82A}">
                    <a16:rowId xmlns:a16="http://schemas.microsoft.com/office/drawing/2014/main" val="10009"/>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Legacy 169 JSR2017">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24122</TotalTime>
  <Words>2239</Words>
  <Application>Microsoft Macintosh PowerPoint</Application>
  <PresentationFormat>On-screen Show (16:9)</PresentationFormat>
  <Paragraphs>326</Paragraphs>
  <Slides>23</Slides>
  <Notes>21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Merriweather Sans</vt:lpstr>
      <vt:lpstr>Arial</vt:lpstr>
      <vt:lpstr>Calibri</vt:lpstr>
      <vt:lpstr>Legacy 169 JSR2017</vt:lpstr>
      <vt:lpstr>LSST System Performance  Bo Xin Deputy Systems Scientist System Performance Lead  NSF/DOE Joint Status Review August 27th – 30th, 2019</vt:lpstr>
      <vt:lpstr>Key Messages from This Talk</vt:lpstr>
      <vt:lpstr>General Approach for Performance Tracking</vt:lpstr>
      <vt:lpstr>Why We Need Models?</vt:lpstr>
      <vt:lpstr>Outline</vt:lpstr>
      <vt:lpstr>System &amp; Science</vt:lpstr>
      <vt:lpstr>PowerPoint Presentation</vt:lpstr>
      <vt:lpstr>Integrated Étendue</vt:lpstr>
      <vt:lpstr>Two Metrics for Most (Not All) Aspects of System Performance</vt:lpstr>
      <vt:lpstr>Performance Baseline: from Simulations to Measurements</vt:lpstr>
      <vt:lpstr>The Fill Factor fF</vt:lpstr>
      <vt:lpstr>The Sensitivity Factor fS</vt:lpstr>
      <vt:lpstr>The Sensitivity Factor fS: Current Status</vt:lpstr>
      <vt:lpstr>The Observing Efficiency Factor fO</vt:lpstr>
      <vt:lpstr> Image Quality in FWHM = Image Resolution</vt:lpstr>
      <vt:lpstr>Image Quality Error Budget</vt:lpstr>
      <vt:lpstr>Integrated Modeling to Support Performance Evaluation</vt:lpstr>
      <vt:lpstr>Active Optics System (AOS) Performance</vt:lpstr>
      <vt:lpstr>Preparing for the Unexpected</vt:lpstr>
      <vt:lpstr>Using GitHub to Track Throughput Estimates</vt:lpstr>
      <vt:lpstr>Summary</vt:lpstr>
      <vt:lpstr>Backup</vt:lpstr>
      <vt:lpstr>Effective FWHM = Photometric Image Size</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Performance – Technical Verification and Science Validation  Bo Xin Deputy Systems Scientist &amp; System Integration Lead  Keith Bechtol Commissioning Science Validation Lead   NSF/DOE Joint Status Review August 2, 2018</dc:title>
  <cp:lastModifiedBy>Microsoft Office User</cp:lastModifiedBy>
  <cp:revision>92</cp:revision>
  <dcterms:modified xsi:type="dcterms:W3CDTF">2019-07-26T22:55:51Z</dcterms:modified>
</cp:coreProperties>
</file>