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sldIdLst>
    <p:sldId id="257" r:id="rId2"/>
    <p:sldId id="259" r:id="rId3"/>
    <p:sldId id="382" r:id="rId4"/>
    <p:sldId id="256" r:id="rId5"/>
    <p:sldId id="267" r:id="rId6"/>
    <p:sldId id="383" r:id="rId7"/>
    <p:sldId id="381" r:id="rId8"/>
    <p:sldId id="384" r:id="rId9"/>
    <p:sldId id="263" r:id="rId10"/>
    <p:sldId id="260" r:id="rId11"/>
    <p:sldId id="379" r:id="rId12"/>
    <p:sldId id="264" r:id="rId13"/>
    <p:sldId id="275" r:id="rId14"/>
    <p:sldId id="274" r:id="rId15"/>
    <p:sldId id="276" r:id="rId16"/>
    <p:sldId id="265" r:id="rId17"/>
    <p:sldId id="266" r:id="rId18"/>
    <p:sldId id="364" r:id="rId19"/>
    <p:sldId id="368" r:id="rId20"/>
    <p:sldId id="365" r:id="rId21"/>
    <p:sldId id="380" r:id="rId22"/>
    <p:sldId id="262" r:id="rId23"/>
    <p:sldId id="371" r:id="rId24"/>
    <p:sldId id="378" r:id="rId25"/>
    <p:sldId id="261" r:id="rId26"/>
    <p:sldId id="258" r:id="rId27"/>
    <p:sldId id="270" r:id="rId28"/>
    <p:sldId id="271" r:id="rId29"/>
    <p:sldId id="272" r:id="rId30"/>
    <p:sldId id="756" r:id="rId31"/>
    <p:sldId id="269" r:id="rId32"/>
    <p:sldId id="273" r:id="rId33"/>
    <p:sldId id="278" r:id="rId34"/>
    <p:sldId id="372" r:id="rId35"/>
    <p:sldId id="366" r:id="rId36"/>
    <p:sldId id="367" r:id="rId37"/>
    <p:sldId id="373" r:id="rId38"/>
    <p:sldId id="374" r:id="rId39"/>
    <p:sldId id="375" r:id="rId40"/>
    <p:sldId id="376" r:id="rId41"/>
    <p:sldId id="370" r:id="rId42"/>
    <p:sldId id="377"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5604"/>
  </p:normalViewPr>
  <p:slideViewPr>
    <p:cSldViewPr>
      <p:cViewPr varScale="1">
        <p:scale>
          <a:sx n="156" d="100"/>
          <a:sy n="156" d="100"/>
        </p:scale>
        <p:origin x="464"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8/6/19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19822" indent="-183185">
              <a:buClr>
                <a:srgbClr val="0B5394"/>
              </a:buClr>
              <a:buSzPts val="2400"/>
              <a:buFont typeface="Calibri"/>
              <a:buChar char="●"/>
            </a:pPr>
            <a:r>
              <a:rPr lang="en-US" sz="1200" dirty="0">
                <a:solidFill>
                  <a:srgbClr val="0B5394"/>
                </a:solidFill>
                <a:latin typeface="+mn-lt"/>
                <a:ea typeface="Calibri"/>
                <a:cs typeface="Calibri"/>
                <a:sym typeface="Calibri"/>
              </a:rPr>
              <a:t>WBS level 2 = “department”, WBS level 3 = “team”</a:t>
            </a:r>
          </a:p>
          <a:p>
            <a:pPr marL="219822" indent="-183185">
              <a:buClr>
                <a:srgbClr val="0B5394"/>
              </a:buClr>
              <a:buSzPts val="2400"/>
              <a:buFont typeface="Calibri"/>
              <a:buChar char="●"/>
            </a:pPr>
            <a:r>
              <a:rPr lang="en-US" sz="1200" dirty="0">
                <a:solidFill>
                  <a:srgbClr val="0B5394"/>
                </a:solidFill>
                <a:latin typeface="+mn-lt"/>
                <a:ea typeface="Calibri"/>
                <a:cs typeface="Calibri"/>
                <a:sym typeface="Calibri"/>
              </a:rPr>
              <a:t>The LSST Director’s Executive Council comprises the Director, the 5 department heads, and the Deputy Directors and Program Coordinators in the Directorate.</a:t>
            </a:r>
          </a:p>
          <a:p>
            <a:pPr marL="219822" indent="-183185">
              <a:buClr>
                <a:srgbClr val="0B5394"/>
              </a:buClr>
              <a:buSzPts val="2400"/>
              <a:buFont typeface="Calibri"/>
              <a:buChar char="●"/>
            </a:pPr>
            <a:r>
              <a:rPr lang="en-US" sz="1200" dirty="0">
                <a:solidFill>
                  <a:srgbClr val="0B5394"/>
                </a:solidFill>
                <a:latin typeface="+mn-lt"/>
                <a:ea typeface="Calibri"/>
                <a:cs typeface="Calibri"/>
                <a:sym typeface="Calibri"/>
              </a:rPr>
              <a:t>This chart will likely change going forward </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03752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c63485e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bc63485e3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5bc63485e3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2568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d6082715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d6082715b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5d6082715b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84655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d2fb5470e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d2fb5470e_0_8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 to one example</a:t>
            </a:r>
            <a:endParaRPr/>
          </a:p>
        </p:txBody>
      </p:sp>
      <p:sp>
        <p:nvSpPr>
          <p:cNvPr id="326" name="Google Shape;326;g5d2fb5470e_0_8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090569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31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3485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3485e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5bc63485e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41984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487ec512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487ec512c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5487ec512c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36996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00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51267986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51267986b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551267986b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46809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51267986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51267986b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551267986b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3017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4a7d933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4a7d933b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54a7d933b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225119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for Bullet 2-4: Initial assignments made. Some people may find other roles. Some roles will need to be filled by non MREFC. </a:t>
            </a:r>
          </a:p>
        </p:txBody>
      </p:sp>
      <p:sp>
        <p:nvSpPr>
          <p:cNvPr id="4" name="Slide Number Placeholder 3"/>
          <p:cNvSpPr>
            <a:spLocks noGrp="1"/>
          </p:cNvSpPr>
          <p:nvPr>
            <p:ph type="sldNum" sz="quarter" idx="5"/>
          </p:nvPr>
        </p:nvSpPr>
        <p:spPr/>
        <p:txBody>
          <a:bodyPr/>
          <a:lstStyle/>
          <a:p>
            <a:fld id="{3F1797BD-0351-BA47-94F8-DCB2E288DF17}" type="slidenum">
              <a:rPr lang="en-US" smtClean="0"/>
              <a:t>12</a:t>
            </a:fld>
            <a:endParaRPr lang="en-US"/>
          </a:p>
        </p:txBody>
      </p:sp>
    </p:spTree>
    <p:extLst>
      <p:ext uri="{BB962C8B-B14F-4D97-AF65-F5344CB8AC3E}">
        <p14:creationId xmlns:p14="http://schemas.microsoft.com/office/powerpoint/2010/main" val="409959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487ec512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487ec512c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5487ec512c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110976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51267986b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551267986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16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48eede0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48eede076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548eede076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56388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4986bb4bd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54986bb4bd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8" name="Google Shape;238;g54986bb4bd_1_3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2292544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4986bb4bd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54986bb4bd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5" name="Google Shape;245;g54986bb4bd_1_3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425056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517b973b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5517b973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78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51267986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51267986b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bullet 4: serving SV data (indeed having it at all) reduces risk going into operations. Will allow us to show we are ready for the survey start. </a:t>
            </a:r>
            <a:endParaRPr dirty="0"/>
          </a:p>
        </p:txBody>
      </p:sp>
      <p:sp>
        <p:nvSpPr>
          <p:cNvPr id="358" name="Google Shape;358;g551267986b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15663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02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4986bb4bd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54986bb4bd_1_3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g54986bb4bd_1_3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85853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4986bb4bd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54986bb4bd_1_3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52" name="Google Shape;252;g54986bb4bd_1_3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287161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d608271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d6082715b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d6082715b_0_1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68505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d6082715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d6082715b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5d6082715b_0_1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4202013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pic>
        <p:nvPicPr>
          <p:cNvPr id="8" name="Picture 7">
            <a:extLst>
              <a:ext uri="{FF2B5EF4-FFF2-40B4-BE49-F238E27FC236}">
                <a16:creationId xmlns:a16="http://schemas.microsoft.com/office/drawing/2014/main" id="{CEE7BCCE-A7FC-7F44-A62C-A5555717AB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4700" y="3168950"/>
            <a:ext cx="5334000" cy="8386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9" y="744597"/>
            <a:ext cx="8520545" cy="2052609"/>
          </a:xfrm>
          <a:prstGeom prst="rect">
            <a:avLst/>
          </a:prstGeom>
        </p:spPr>
        <p:txBody>
          <a:bodyPr spcFirstLastPara="1" wrap="square" lIns="163950" tIns="163950" rIns="163950" bIns="163950" anchor="b" anchorCtr="0">
            <a:noAutofit/>
          </a:bodyPr>
          <a:lstStyle>
            <a:lvl1pPr lvl="0" algn="ctr">
              <a:spcBef>
                <a:spcPts val="0"/>
              </a:spcBef>
              <a:spcAft>
                <a:spcPts val="0"/>
              </a:spcAft>
              <a:buSzPts val="9300"/>
              <a:buNone/>
              <a:defRPr sz="4471"/>
            </a:lvl1pPr>
            <a:lvl2pPr lvl="1" algn="ctr">
              <a:spcBef>
                <a:spcPts val="0"/>
              </a:spcBef>
              <a:spcAft>
                <a:spcPts val="0"/>
              </a:spcAft>
              <a:buSzPts val="9300"/>
              <a:buNone/>
              <a:defRPr sz="4471"/>
            </a:lvl2pPr>
            <a:lvl3pPr lvl="2" algn="ctr">
              <a:spcBef>
                <a:spcPts val="0"/>
              </a:spcBef>
              <a:spcAft>
                <a:spcPts val="0"/>
              </a:spcAft>
              <a:buSzPts val="9300"/>
              <a:buNone/>
              <a:defRPr sz="4471"/>
            </a:lvl3pPr>
            <a:lvl4pPr lvl="3" algn="ctr">
              <a:spcBef>
                <a:spcPts val="0"/>
              </a:spcBef>
              <a:spcAft>
                <a:spcPts val="0"/>
              </a:spcAft>
              <a:buSzPts val="9300"/>
              <a:buNone/>
              <a:defRPr sz="4471"/>
            </a:lvl4pPr>
            <a:lvl5pPr lvl="4" algn="ctr">
              <a:spcBef>
                <a:spcPts val="0"/>
              </a:spcBef>
              <a:spcAft>
                <a:spcPts val="0"/>
              </a:spcAft>
              <a:buSzPts val="9300"/>
              <a:buNone/>
              <a:defRPr sz="4471"/>
            </a:lvl5pPr>
            <a:lvl6pPr lvl="5" algn="ctr">
              <a:spcBef>
                <a:spcPts val="0"/>
              </a:spcBef>
              <a:spcAft>
                <a:spcPts val="0"/>
              </a:spcAft>
              <a:buSzPts val="9300"/>
              <a:buNone/>
              <a:defRPr sz="4471"/>
            </a:lvl6pPr>
            <a:lvl7pPr lvl="6" algn="ctr">
              <a:spcBef>
                <a:spcPts val="0"/>
              </a:spcBef>
              <a:spcAft>
                <a:spcPts val="0"/>
              </a:spcAft>
              <a:buSzPts val="9300"/>
              <a:buNone/>
              <a:defRPr sz="4471"/>
            </a:lvl7pPr>
            <a:lvl8pPr lvl="7" algn="ctr">
              <a:spcBef>
                <a:spcPts val="0"/>
              </a:spcBef>
              <a:spcAft>
                <a:spcPts val="0"/>
              </a:spcAft>
              <a:buSzPts val="9300"/>
              <a:buNone/>
              <a:defRPr sz="4471"/>
            </a:lvl8pPr>
            <a:lvl9pPr lvl="8" algn="ctr">
              <a:spcBef>
                <a:spcPts val="0"/>
              </a:spcBef>
              <a:spcAft>
                <a:spcPts val="0"/>
              </a:spcAft>
              <a:buSzPts val="9300"/>
              <a:buNone/>
              <a:defRPr sz="4471"/>
            </a:lvl9pPr>
          </a:lstStyle>
          <a:p>
            <a:endParaRPr/>
          </a:p>
        </p:txBody>
      </p:sp>
      <p:sp>
        <p:nvSpPr>
          <p:cNvPr id="11" name="Google Shape;11;p2"/>
          <p:cNvSpPr txBox="1">
            <a:spLocks noGrp="1"/>
          </p:cNvSpPr>
          <p:nvPr>
            <p:ph type="subTitle" idx="1"/>
          </p:nvPr>
        </p:nvSpPr>
        <p:spPr>
          <a:xfrm>
            <a:off x="311700" y="2834207"/>
            <a:ext cx="8520545" cy="792572"/>
          </a:xfrm>
          <a:prstGeom prst="rect">
            <a:avLst/>
          </a:prstGeom>
        </p:spPr>
        <p:txBody>
          <a:bodyPr spcFirstLastPara="1" wrap="square" lIns="163950" tIns="163950" rIns="163950" bIns="163950" anchor="t" anchorCtr="0">
            <a:noAutofit/>
          </a:bodyPr>
          <a:lstStyle>
            <a:lvl1pPr lvl="0" algn="ctr">
              <a:lnSpc>
                <a:spcPct val="100000"/>
              </a:lnSpc>
              <a:spcBef>
                <a:spcPts val="0"/>
              </a:spcBef>
              <a:spcAft>
                <a:spcPts val="0"/>
              </a:spcAft>
              <a:buSzPts val="5000"/>
              <a:buNone/>
              <a:defRPr sz="2404"/>
            </a:lvl1pPr>
            <a:lvl2pPr lvl="1" algn="ctr">
              <a:lnSpc>
                <a:spcPct val="100000"/>
              </a:lnSpc>
              <a:spcBef>
                <a:spcPts val="0"/>
              </a:spcBef>
              <a:spcAft>
                <a:spcPts val="0"/>
              </a:spcAft>
              <a:buSzPts val="5000"/>
              <a:buNone/>
              <a:defRPr sz="2404"/>
            </a:lvl2pPr>
            <a:lvl3pPr lvl="2" algn="ctr">
              <a:lnSpc>
                <a:spcPct val="100000"/>
              </a:lnSpc>
              <a:spcBef>
                <a:spcPts val="0"/>
              </a:spcBef>
              <a:spcAft>
                <a:spcPts val="0"/>
              </a:spcAft>
              <a:buSzPts val="5000"/>
              <a:buNone/>
              <a:defRPr sz="2404"/>
            </a:lvl3pPr>
            <a:lvl4pPr lvl="3" algn="ctr">
              <a:lnSpc>
                <a:spcPct val="100000"/>
              </a:lnSpc>
              <a:spcBef>
                <a:spcPts val="0"/>
              </a:spcBef>
              <a:spcAft>
                <a:spcPts val="0"/>
              </a:spcAft>
              <a:buSzPts val="5000"/>
              <a:buNone/>
              <a:defRPr sz="2404"/>
            </a:lvl4pPr>
            <a:lvl5pPr lvl="4" algn="ctr">
              <a:lnSpc>
                <a:spcPct val="100000"/>
              </a:lnSpc>
              <a:spcBef>
                <a:spcPts val="0"/>
              </a:spcBef>
              <a:spcAft>
                <a:spcPts val="0"/>
              </a:spcAft>
              <a:buSzPts val="5000"/>
              <a:buNone/>
              <a:defRPr sz="2404"/>
            </a:lvl5pPr>
            <a:lvl6pPr lvl="5" algn="ctr">
              <a:lnSpc>
                <a:spcPct val="100000"/>
              </a:lnSpc>
              <a:spcBef>
                <a:spcPts val="0"/>
              </a:spcBef>
              <a:spcAft>
                <a:spcPts val="0"/>
              </a:spcAft>
              <a:buSzPts val="5000"/>
              <a:buNone/>
              <a:defRPr sz="2404"/>
            </a:lvl6pPr>
            <a:lvl7pPr lvl="6" algn="ctr">
              <a:lnSpc>
                <a:spcPct val="100000"/>
              </a:lnSpc>
              <a:spcBef>
                <a:spcPts val="0"/>
              </a:spcBef>
              <a:spcAft>
                <a:spcPts val="0"/>
              </a:spcAft>
              <a:buSzPts val="5000"/>
              <a:buNone/>
              <a:defRPr sz="2404"/>
            </a:lvl7pPr>
            <a:lvl8pPr lvl="7" algn="ctr">
              <a:lnSpc>
                <a:spcPct val="100000"/>
              </a:lnSpc>
              <a:spcBef>
                <a:spcPts val="0"/>
              </a:spcBef>
              <a:spcAft>
                <a:spcPts val="0"/>
              </a:spcAft>
              <a:buSzPts val="5000"/>
              <a:buNone/>
              <a:defRPr sz="2404"/>
            </a:lvl8pPr>
            <a:lvl9pPr lvl="8" algn="ctr">
              <a:lnSpc>
                <a:spcPct val="100000"/>
              </a:lnSpc>
              <a:spcBef>
                <a:spcPts val="0"/>
              </a:spcBef>
              <a:spcAft>
                <a:spcPts val="0"/>
              </a:spcAft>
              <a:buSzPts val="5000"/>
              <a:buNone/>
              <a:defRPr sz="2404"/>
            </a:lvl9pPr>
          </a:lstStyle>
          <a:p>
            <a:endParaRPr/>
          </a:p>
        </p:txBody>
      </p:sp>
      <p:sp>
        <p:nvSpPr>
          <p:cNvPr id="12" name="Google Shape;12;p2"/>
          <p:cNvSpPr txBox="1">
            <a:spLocks noGrp="1"/>
          </p:cNvSpPr>
          <p:nvPr>
            <p:ph type="sldNum" idx="12"/>
          </p:nvPr>
        </p:nvSpPr>
        <p:spPr>
          <a:xfrm>
            <a:off x="8472458" y="4663353"/>
            <a:ext cx="548727" cy="393617"/>
          </a:xfrm>
          <a:prstGeom prst="rect">
            <a:avLst/>
          </a:prstGeom>
        </p:spPr>
        <p:txBody>
          <a:bodyPr spcFirstLastPara="1" wrap="square" lIns="163950" tIns="163950" rIns="163950" bIns="1639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13770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Layout">
  <p:cSld name="3_One Column Layout">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407425" y="660735"/>
            <a:ext cx="8229600" cy="39825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80"/>
              </a:spcBef>
              <a:spcAft>
                <a:spcPts val="0"/>
              </a:spcAft>
              <a:buClr>
                <a:srgbClr val="1F497D"/>
              </a:buClr>
              <a:buSzPts val="2000"/>
              <a:buFont typeface="Merriweather Sans"/>
              <a:buChar char="-"/>
              <a:defRPr b="0" i="0" u="none" strike="noStrike" cap="none">
                <a:solidFill>
                  <a:srgbClr val="1F497D"/>
                </a:solidFill>
                <a:latin typeface="Calibri"/>
                <a:ea typeface="Calibri"/>
                <a:cs typeface="Calibri"/>
                <a:sym typeface="Calibri"/>
              </a:defRPr>
            </a:lvl1pPr>
            <a:lvl2pPr marL="914400" marR="0" lvl="1" indent="-355600" algn="l" rtl="0">
              <a:spcBef>
                <a:spcPts val="440"/>
              </a:spcBef>
              <a:spcAft>
                <a:spcPts val="0"/>
              </a:spcAft>
              <a:buClr>
                <a:srgbClr val="1F497D"/>
              </a:buClr>
              <a:buSzPts val="2000"/>
              <a:buFont typeface="Arial"/>
              <a:buChar char="•"/>
              <a:defRPr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17500" algn="l" rtl="0">
              <a:spcBef>
                <a:spcPts val="400"/>
              </a:spcBef>
              <a:spcAft>
                <a:spcPts val="0"/>
              </a:spcAft>
              <a:buSzPts val="1400"/>
              <a:buFont typeface="Arial"/>
              <a:buChar char="•"/>
              <a:defRPr b="0" i="0" u="none" strike="noStrike" cap="none">
                <a:latin typeface="Calibri"/>
                <a:ea typeface="Calibri"/>
                <a:cs typeface="Calibri"/>
                <a:sym typeface="Calibri"/>
              </a:defRPr>
            </a:lvl6pPr>
            <a:lvl7pPr marL="3200400" marR="0" lvl="6" indent="-317500" algn="l" rtl="0">
              <a:spcBef>
                <a:spcPts val="400"/>
              </a:spcBef>
              <a:spcAft>
                <a:spcPts val="0"/>
              </a:spcAft>
              <a:buSzPts val="1400"/>
              <a:buFont typeface="Arial"/>
              <a:buChar char="•"/>
              <a:defRPr b="0" i="0" u="none" strike="noStrike" cap="none">
                <a:latin typeface="Calibri"/>
                <a:ea typeface="Calibri"/>
                <a:cs typeface="Calibri"/>
                <a:sym typeface="Calibri"/>
              </a:defRPr>
            </a:lvl7pPr>
            <a:lvl8pPr marL="3657600" marR="0" lvl="7" indent="-317500" algn="l" rtl="0">
              <a:spcBef>
                <a:spcPts val="400"/>
              </a:spcBef>
              <a:spcAft>
                <a:spcPts val="0"/>
              </a:spcAft>
              <a:buSzPts val="1400"/>
              <a:buFont typeface="Arial"/>
              <a:buChar char="•"/>
              <a:defRPr b="0" i="0" u="none" strike="noStrike" cap="none">
                <a:latin typeface="Calibri"/>
                <a:ea typeface="Calibri"/>
                <a:cs typeface="Calibri"/>
                <a:sym typeface="Calibri"/>
              </a:defRPr>
            </a:lvl8pPr>
            <a:lvl9pPr marL="4114800" marR="0" lvl="8" indent="-317500" algn="l" rtl="0">
              <a:spcBef>
                <a:spcPts val="400"/>
              </a:spcBef>
              <a:spcAft>
                <a:spcPts val="0"/>
              </a:spcAft>
              <a:buSzPts val="1400"/>
              <a:buFont typeface="Arial"/>
              <a:buChar char="•"/>
              <a:defRPr b="0" i="0" u="none" strike="noStrike" cap="none">
                <a:latin typeface="Calibri"/>
                <a:ea typeface="Calibri"/>
                <a:cs typeface="Calibri"/>
                <a:sym typeface="Calibri"/>
              </a:defRPr>
            </a:lvl9pPr>
          </a:lstStyle>
          <a:p>
            <a:endParaRPr/>
          </a:p>
        </p:txBody>
      </p:sp>
      <p:sp>
        <p:nvSpPr>
          <p:cNvPr id="24" name="Google Shape;24;p3"/>
          <p:cNvSpPr txBox="1">
            <a:spLocks noGrp="1"/>
          </p:cNvSpPr>
          <p:nvPr>
            <p:ph type="title"/>
          </p:nvPr>
        </p:nvSpPr>
        <p:spPr>
          <a:xfrm>
            <a:off x="101650" y="67525"/>
            <a:ext cx="7289700" cy="483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2000"/>
              <a:buNone/>
              <a:defRPr sz="2000" b="1" i="0" u="none" strike="noStrike" cap="none">
                <a:solidFill>
                  <a:srgbClr val="1F497D"/>
                </a:solidFill>
                <a:latin typeface="Calibri"/>
                <a:ea typeface="Calibri"/>
                <a:cs typeface="Calibri"/>
                <a:sym typeface="Calibri"/>
              </a:defRPr>
            </a:lvl1pPr>
            <a:lvl2pPr marR="0" lvl="1"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000"/>
              <a:buNone/>
              <a:defRPr sz="2000" b="0" i="0" u="none" strike="noStrike" cap="none">
                <a:solidFill>
                  <a:schemeClr val="dk1"/>
                </a:solidFill>
                <a:latin typeface="Calibri"/>
                <a:ea typeface="Calibri"/>
                <a:cs typeface="Calibri"/>
                <a:sym typeface="Calibri"/>
              </a:defRPr>
            </a:lvl9pPr>
          </a:lstStyle>
          <a:p>
            <a:endParaRPr/>
          </a:p>
        </p:txBody>
      </p:sp>
      <p:pic>
        <p:nvPicPr>
          <p:cNvPr id="25" name="Google Shape;25;p3" descr="LogoW-ShadowTransBack.png"/>
          <p:cNvPicPr preferRelativeResize="0"/>
          <p:nvPr/>
        </p:nvPicPr>
        <p:blipFill rotWithShape="1">
          <a:blip r:embed="rId2">
            <a:alphaModFix/>
          </a:blip>
          <a:srcRect/>
          <a:stretch/>
        </p:blipFill>
        <p:spPr>
          <a:xfrm>
            <a:off x="7659014" y="32325"/>
            <a:ext cx="1484986" cy="836371"/>
          </a:xfrm>
          <a:prstGeom prst="rect">
            <a:avLst/>
          </a:prstGeom>
          <a:noFill/>
          <a:ln>
            <a:noFill/>
          </a:ln>
        </p:spPr>
      </p:pic>
      <p:cxnSp>
        <p:nvCxnSpPr>
          <p:cNvPr id="26" name="Google Shape;26;p3"/>
          <p:cNvCxnSpPr/>
          <p:nvPr/>
        </p:nvCxnSpPr>
        <p:spPr>
          <a:xfrm rot="10800000">
            <a:off x="57889" y="625069"/>
            <a:ext cx="9028200" cy="1200"/>
          </a:xfrm>
          <a:prstGeom prst="straightConnector1">
            <a:avLst/>
          </a:prstGeom>
          <a:noFill/>
          <a:ln w="127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19318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 id="2147483678" r:id="rId18"/>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fluence.lsstcorp.org/display/LSSTCOM/Commissioning+Data+Delivery+D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nfluence.lsstcorp.org/display/LSSTCOM/Commissioning+Data+Delivery+Da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forms/d/11FXz5noEwYPYtjqCziv7ZQhTlabFE-LFAQHVinu4jWI/ed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onfluence.lsstcorp.org/display/LSSTCOM/Recording+and+Archiving+of+System+State+Metadata" TargetMode="External"/><Relationship Id="rId3" Type="http://schemas.openxmlformats.org/officeDocument/2006/relationships/hyperlink" Target="https://confluence.lsstcorp.org/pages/viewpage.action?pageId=102468451" TargetMode="External"/><Relationship Id="rId7" Type="http://schemas.openxmlformats.org/officeDocument/2006/relationships/hyperlink" Target="https://confluence.lsstcorp.org/display/LSSTCOM/Science+Data+Quality+Assessment" TargetMode="External"/><Relationship Id="rId2" Type="http://schemas.openxmlformats.org/officeDocument/2006/relationships/hyperlink" Target="https://confluence.lsstcorp.org/pages/viewpage.action?pageId=102468444" TargetMode="External"/><Relationship Id="rId1" Type="http://schemas.openxmlformats.org/officeDocument/2006/relationships/slideLayout" Target="../slideLayouts/slideLayout2.xml"/><Relationship Id="rId6" Type="http://schemas.openxmlformats.org/officeDocument/2006/relationships/hyperlink" Target="https://confluence.lsstcorp.org/pages/viewpage.action?pageId=102468464" TargetMode="External"/><Relationship Id="rId11" Type="http://schemas.openxmlformats.org/officeDocument/2006/relationships/hyperlink" Target="https://confluence.lsstcorp.org/display/LSSTCOM/Community+Services+and+User+Interfaces" TargetMode="External"/><Relationship Id="rId5" Type="http://schemas.openxmlformats.org/officeDocument/2006/relationships/hyperlink" Target="https://confluence.lsstcorp.org/display/LSSTCOM/Data+Release+Processing" TargetMode="External"/><Relationship Id="rId10" Type="http://schemas.openxmlformats.org/officeDocument/2006/relationships/hyperlink" Target="https://confluence.lsstcorp.org/display/LSSTCOM/As-Built+Record%2C+Modifications%2C+non-Compliance+and+Recommendations" TargetMode="External"/><Relationship Id="rId4" Type="http://schemas.openxmlformats.org/officeDocument/2006/relationships/hyperlink" Target="https://confluence.lsstcorp.org/display/LSSTCOM/Science+Validation+mini-Survey" TargetMode="External"/><Relationship Id="rId9" Type="http://schemas.openxmlformats.org/officeDocument/2006/relationships/hyperlink" Target="https://confluence.lsstcorp.org/display/LSSTCOM/Operational+Procedures+and+Technical+Documen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50"/>
            <a:ext cx="7772400" cy="2676023"/>
          </a:xfrm>
        </p:spPr>
        <p:txBody>
          <a:bodyPr/>
          <a:lstStyle/>
          <a:p>
            <a:r>
              <a:rPr lang="en-US" dirty="0"/>
              <a:t>Transition to Operations</a:t>
            </a:r>
            <a:br>
              <a:rPr lang="en-US" dirty="0"/>
            </a:br>
            <a:br>
              <a:rPr lang="en-US" dirty="0"/>
            </a:br>
            <a:r>
              <a:rPr lang="en-US" dirty="0"/>
              <a:t>Robert Blum</a:t>
            </a:r>
            <a:br>
              <a:rPr lang="en-US" dirty="0"/>
            </a:br>
            <a:r>
              <a:rPr lang="en-US" dirty="0"/>
              <a:t>Acting Director for LSST Operations</a:t>
            </a:r>
            <a:br>
              <a:rPr lang="en-US" dirty="0"/>
            </a:br>
            <a:br>
              <a:rPr lang="en-US" dirty="0"/>
            </a:br>
            <a:r>
              <a:rPr lang="en-US" dirty="0"/>
              <a:t>NSF/DOE Joint Status Review</a:t>
            </a:r>
            <a:br>
              <a:rPr lang="en-US" dirty="0"/>
            </a:br>
            <a:r>
              <a:rPr lang="en-US" dirty="0"/>
              <a:t>28 August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a:t>New data rights and funding model is driving transition planning:</a:t>
            </a:r>
          </a:p>
          <a:p>
            <a:pPr lvl="1" indent="-342900"/>
            <a:r>
              <a:rPr lang="en-US" sz="1800" dirty="0"/>
              <a:t>NSF/DOE have agreed to fully support operations, but</a:t>
            </a:r>
          </a:p>
          <a:p>
            <a:pPr lvl="1" indent="-342900"/>
            <a:r>
              <a:rPr lang="en-US" sz="1800" dirty="0"/>
              <a:t>have given guidance to LSST to seek international partners and offsets to operations costs.</a:t>
            </a:r>
          </a:p>
          <a:p>
            <a:pPr lvl="1" indent="-342900"/>
            <a:r>
              <a:rPr lang="en-US" sz="1800" dirty="0"/>
              <a:t>This model requires</a:t>
            </a:r>
          </a:p>
          <a:p>
            <a:pPr lvl="2" indent="-342900"/>
            <a:r>
              <a:rPr lang="en-US" sz="1800" dirty="0"/>
              <a:t>identifying AURA and SLAC effort that can be “handed off” to credible international groups, reducing the staff transferring from MREFC to Operations or hired directly for operations</a:t>
            </a:r>
          </a:p>
          <a:p>
            <a:pPr lvl="2" indent="-342900"/>
            <a:r>
              <a:rPr lang="en-US" sz="1800" dirty="0"/>
              <a:t>A re-distribution of effort between SLAC and AURA</a:t>
            </a:r>
          </a:p>
          <a:p>
            <a:pPr lvl="1" indent="-342900"/>
            <a:r>
              <a:rPr lang="en-US" sz="1800" dirty="0"/>
              <a:t>Need to preserve expertise</a:t>
            </a:r>
          </a:p>
        </p:txBody>
      </p:sp>
      <p:sp>
        <p:nvSpPr>
          <p:cNvPr id="6" name="Title 5"/>
          <p:cNvSpPr>
            <a:spLocks noGrp="1"/>
          </p:cNvSpPr>
          <p:nvPr>
            <p:ph type="title"/>
          </p:nvPr>
        </p:nvSpPr>
        <p:spPr/>
        <p:txBody>
          <a:bodyPr/>
          <a:lstStyle/>
          <a:p>
            <a:r>
              <a:rPr lang="en-US" dirty="0"/>
              <a:t>New NSF and DOE Funding Model</a:t>
            </a:r>
          </a:p>
        </p:txBody>
      </p:sp>
    </p:spTree>
    <p:extLst>
      <p:ext uri="{BB962C8B-B14F-4D97-AF65-F5344CB8AC3E}">
        <p14:creationId xmlns:p14="http://schemas.microsoft.com/office/powerpoint/2010/main" val="361701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LSST has produced high level models/menu of options for AURA/SLAC on in-kind operations offsets </a:t>
            </a:r>
          </a:p>
          <a:p>
            <a:pPr lvl="1"/>
            <a:r>
              <a:rPr lang="en-US" sz="2000" dirty="0"/>
              <a:t>Discussion with NSF and DOE in progress</a:t>
            </a:r>
          </a:p>
          <a:p>
            <a:pPr lvl="1"/>
            <a:r>
              <a:rPr lang="en-US" sz="2000" dirty="0"/>
              <a:t>Includes real offsets to ops costs </a:t>
            </a:r>
          </a:p>
          <a:p>
            <a:pPr lvl="1"/>
            <a:r>
              <a:rPr lang="en-US" sz="2000" dirty="0"/>
              <a:t>Includes some in-kinds for “expectations” not costed in operations proposal</a:t>
            </a:r>
          </a:p>
          <a:p>
            <a:pPr lvl="1"/>
            <a:r>
              <a:rPr lang="en-US" sz="2000" dirty="0"/>
              <a:t>Envision Call for Proposals on other resources</a:t>
            </a:r>
          </a:p>
          <a:p>
            <a:pPr lvl="1"/>
            <a:r>
              <a:rPr lang="en-US" sz="2000" dirty="0"/>
              <a:t>Host of “really good to have” added value options</a:t>
            </a:r>
          </a:p>
          <a:p>
            <a:pPr lvl="1"/>
            <a:r>
              <a:rPr lang="en-US" sz="2000" dirty="0"/>
              <a:t>Working with NSF, DOE, AURA, SLAC to move this forward</a:t>
            </a:r>
          </a:p>
          <a:p>
            <a:endParaRPr lang="en-US" dirty="0"/>
          </a:p>
        </p:txBody>
      </p:sp>
      <p:sp>
        <p:nvSpPr>
          <p:cNvPr id="6" name="Title 5"/>
          <p:cNvSpPr>
            <a:spLocks noGrp="1"/>
          </p:cNvSpPr>
          <p:nvPr>
            <p:ph type="title"/>
          </p:nvPr>
        </p:nvSpPr>
        <p:spPr/>
        <p:txBody>
          <a:bodyPr/>
          <a:lstStyle/>
          <a:p>
            <a:r>
              <a:rPr lang="en-US" dirty="0"/>
              <a:t>New NSF and DOE Funding Model: Status</a:t>
            </a:r>
          </a:p>
        </p:txBody>
      </p:sp>
    </p:spTree>
    <p:extLst>
      <p:ext uri="{BB962C8B-B14F-4D97-AF65-F5344CB8AC3E}">
        <p14:creationId xmlns:p14="http://schemas.microsoft.com/office/powerpoint/2010/main" val="77028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Current plan based on 2017 proposal is well in hand</a:t>
            </a:r>
          </a:p>
          <a:p>
            <a:r>
              <a:rPr lang="en-US" dirty="0"/>
              <a:t>Working with VK and Construction team on resource loading through pre-operations. </a:t>
            </a:r>
          </a:p>
          <a:p>
            <a:r>
              <a:rPr lang="en-US" dirty="0"/>
              <a:t>Plan is still evolving due to need to re-distribute between AURA and SLAC and desire to keep best people into ops</a:t>
            </a:r>
          </a:p>
          <a:p>
            <a:r>
              <a:rPr lang="en-US" dirty="0"/>
              <a:t>May be able to directly move key AURA staff to SLAC/DOE funding, some others may be new DOE lab people, some non-MREFC hires (Chile)</a:t>
            </a:r>
          </a:p>
          <a:p>
            <a:r>
              <a:rPr lang="en-US" dirty="0"/>
              <a:t>In-kinds included as agreements are completed. Go to JOR with current snap shot. </a:t>
            </a:r>
          </a:p>
          <a:p>
            <a:endParaRPr lang="en-US" dirty="0"/>
          </a:p>
        </p:txBody>
      </p:sp>
      <p:sp>
        <p:nvSpPr>
          <p:cNvPr id="6" name="Title 5"/>
          <p:cNvSpPr>
            <a:spLocks noGrp="1"/>
          </p:cNvSpPr>
          <p:nvPr>
            <p:ph type="title"/>
          </p:nvPr>
        </p:nvSpPr>
        <p:spPr/>
        <p:txBody>
          <a:bodyPr/>
          <a:lstStyle/>
          <a:p>
            <a:r>
              <a:rPr lang="en-US" dirty="0"/>
              <a:t>Status of Staffing Plan</a:t>
            </a:r>
          </a:p>
        </p:txBody>
      </p:sp>
    </p:spTree>
    <p:extLst>
      <p:ext uri="{BB962C8B-B14F-4D97-AF65-F5344CB8AC3E}">
        <p14:creationId xmlns:p14="http://schemas.microsoft.com/office/powerpoint/2010/main" val="150613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Status of Staffing Plan</a:t>
            </a:r>
          </a:p>
        </p:txBody>
      </p:sp>
      <p:pic>
        <p:nvPicPr>
          <p:cNvPr id="7" name="Picture 6">
            <a:extLst>
              <a:ext uri="{FF2B5EF4-FFF2-40B4-BE49-F238E27FC236}">
                <a16:creationId xmlns:a16="http://schemas.microsoft.com/office/drawing/2014/main" id="{98C3B5C2-ED72-C142-BD1C-89A197407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1424"/>
            <a:ext cx="9144000" cy="4120651"/>
          </a:xfrm>
          <a:prstGeom prst="rect">
            <a:avLst/>
          </a:prstGeom>
        </p:spPr>
      </p:pic>
    </p:spTree>
    <p:extLst>
      <p:ext uri="{BB962C8B-B14F-4D97-AF65-F5344CB8AC3E}">
        <p14:creationId xmlns:p14="http://schemas.microsoft.com/office/powerpoint/2010/main" val="166514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4BF6BBC-5E5F-4648-90C9-4699CC42B03E}"/>
              </a:ext>
            </a:extLst>
          </p:cNvPr>
          <p:cNvSpPr>
            <a:spLocks noGrp="1"/>
          </p:cNvSpPr>
          <p:nvPr>
            <p:ph type="body" idx="1"/>
          </p:nvPr>
        </p:nvSpPr>
        <p:spPr/>
        <p:txBody>
          <a:bodyPr/>
          <a:lstStyle/>
          <a:p>
            <a:r>
              <a:rPr lang="en-US" sz="2200" dirty="0"/>
              <a:t>Developed detailed staff plan with all individual roles in the WBS for the </a:t>
            </a:r>
            <a:r>
              <a:rPr lang="en-US" sz="2200" b="1" dirty="0"/>
              <a:t>2017 plan</a:t>
            </a:r>
            <a:r>
              <a:rPr lang="en-US" sz="2200" dirty="0"/>
              <a:t>. Current status of confirmed roles filled shown below for. Roles don’t change, but AURA/NCSA/SLAC seat will</a:t>
            </a:r>
          </a:p>
        </p:txBody>
      </p:sp>
      <p:sp>
        <p:nvSpPr>
          <p:cNvPr id="6" name="Title 5"/>
          <p:cNvSpPr>
            <a:spLocks noGrp="1"/>
          </p:cNvSpPr>
          <p:nvPr>
            <p:ph type="title"/>
          </p:nvPr>
        </p:nvSpPr>
        <p:spPr/>
        <p:txBody>
          <a:bodyPr/>
          <a:lstStyle/>
          <a:p>
            <a:r>
              <a:rPr lang="en-US" dirty="0"/>
              <a:t>Status of Staffing Plan</a:t>
            </a:r>
          </a:p>
        </p:txBody>
      </p:sp>
      <p:pic>
        <p:nvPicPr>
          <p:cNvPr id="5" name="Picture 4">
            <a:extLst>
              <a:ext uri="{FF2B5EF4-FFF2-40B4-BE49-F238E27FC236}">
                <a16:creationId xmlns:a16="http://schemas.microsoft.com/office/drawing/2014/main" id="{D699C103-A44F-3F42-9B91-5724D3C27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2150"/>
            <a:ext cx="9144000" cy="2760000"/>
          </a:xfrm>
          <a:prstGeom prst="rect">
            <a:avLst/>
          </a:prstGeom>
        </p:spPr>
      </p:pic>
    </p:spTree>
    <p:extLst>
      <p:ext uri="{BB962C8B-B14F-4D97-AF65-F5344CB8AC3E}">
        <p14:creationId xmlns:p14="http://schemas.microsoft.com/office/powerpoint/2010/main" val="426524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4BF6BBC-5E5F-4648-90C9-4699CC42B03E}"/>
              </a:ext>
            </a:extLst>
          </p:cNvPr>
          <p:cNvSpPr>
            <a:spLocks noGrp="1"/>
          </p:cNvSpPr>
          <p:nvPr>
            <p:ph type="body" idx="1"/>
          </p:nvPr>
        </p:nvSpPr>
        <p:spPr/>
        <p:txBody>
          <a:bodyPr/>
          <a:lstStyle/>
          <a:p>
            <a:r>
              <a:rPr lang="en-US" dirty="0"/>
              <a:t>Developed detailed calculator to easily test new staff models</a:t>
            </a:r>
          </a:p>
          <a:p>
            <a:endParaRPr lang="en-US" dirty="0"/>
          </a:p>
        </p:txBody>
      </p:sp>
      <p:sp>
        <p:nvSpPr>
          <p:cNvPr id="6" name="Title 5"/>
          <p:cNvSpPr>
            <a:spLocks noGrp="1"/>
          </p:cNvSpPr>
          <p:nvPr>
            <p:ph type="title"/>
          </p:nvPr>
        </p:nvSpPr>
        <p:spPr/>
        <p:txBody>
          <a:bodyPr/>
          <a:lstStyle/>
          <a:p>
            <a:r>
              <a:rPr lang="en-US" dirty="0"/>
              <a:t>Status of Staffing Plan: Baseline 2017</a:t>
            </a:r>
          </a:p>
        </p:txBody>
      </p:sp>
      <p:graphicFrame>
        <p:nvGraphicFramePr>
          <p:cNvPr id="2" name="Table 1">
            <a:extLst>
              <a:ext uri="{FF2B5EF4-FFF2-40B4-BE49-F238E27FC236}">
                <a16:creationId xmlns:a16="http://schemas.microsoft.com/office/drawing/2014/main" id="{20E36B88-5D0B-5343-9092-4F562D34DA12}"/>
              </a:ext>
            </a:extLst>
          </p:cNvPr>
          <p:cNvGraphicFramePr>
            <a:graphicFrameLocks noGrp="1"/>
          </p:cNvGraphicFramePr>
          <p:nvPr>
            <p:extLst>
              <p:ext uri="{D42A27DB-BD31-4B8C-83A1-F6EECF244321}">
                <p14:modId xmlns:p14="http://schemas.microsoft.com/office/powerpoint/2010/main" val="377653307"/>
              </p:ext>
            </p:extLst>
          </p:nvPr>
        </p:nvGraphicFramePr>
        <p:xfrm>
          <a:off x="380999" y="1352549"/>
          <a:ext cx="4572001" cy="3408317"/>
        </p:xfrm>
        <a:graphic>
          <a:graphicData uri="http://schemas.openxmlformats.org/drawingml/2006/table">
            <a:tbl>
              <a:tblPr/>
              <a:tblGrid>
                <a:gridCol w="1152191">
                  <a:extLst>
                    <a:ext uri="{9D8B030D-6E8A-4147-A177-3AD203B41FA5}">
                      <a16:colId xmlns:a16="http://schemas.microsoft.com/office/drawing/2014/main" val="1880123295"/>
                    </a:ext>
                  </a:extLst>
                </a:gridCol>
                <a:gridCol w="882531">
                  <a:extLst>
                    <a:ext uri="{9D8B030D-6E8A-4147-A177-3AD203B41FA5}">
                      <a16:colId xmlns:a16="http://schemas.microsoft.com/office/drawing/2014/main" val="3358702140"/>
                    </a:ext>
                  </a:extLst>
                </a:gridCol>
                <a:gridCol w="845759">
                  <a:extLst>
                    <a:ext uri="{9D8B030D-6E8A-4147-A177-3AD203B41FA5}">
                      <a16:colId xmlns:a16="http://schemas.microsoft.com/office/drawing/2014/main" val="4172758162"/>
                    </a:ext>
                  </a:extLst>
                </a:gridCol>
                <a:gridCol w="563840">
                  <a:extLst>
                    <a:ext uri="{9D8B030D-6E8A-4147-A177-3AD203B41FA5}">
                      <a16:colId xmlns:a16="http://schemas.microsoft.com/office/drawing/2014/main" val="965001507"/>
                    </a:ext>
                  </a:extLst>
                </a:gridCol>
                <a:gridCol w="563840">
                  <a:extLst>
                    <a:ext uri="{9D8B030D-6E8A-4147-A177-3AD203B41FA5}">
                      <a16:colId xmlns:a16="http://schemas.microsoft.com/office/drawing/2014/main" val="3258438210"/>
                    </a:ext>
                  </a:extLst>
                </a:gridCol>
                <a:gridCol w="563840">
                  <a:extLst>
                    <a:ext uri="{9D8B030D-6E8A-4147-A177-3AD203B41FA5}">
                      <a16:colId xmlns:a16="http://schemas.microsoft.com/office/drawing/2014/main" val="1179572165"/>
                    </a:ext>
                  </a:extLst>
                </a:gridCol>
              </a:tblGrid>
              <a:tr h="633102">
                <a:tc>
                  <a:txBody>
                    <a:bodyPr/>
                    <a:lstStyle/>
                    <a:p>
                      <a:pPr rtl="0" fontAlgn="b"/>
                      <a:r>
                        <a:rPr lang="en-US" sz="900" b="1">
                          <a:effectLst/>
                          <a:latin typeface="Arial" panose="020B0604020202020204" pitchFamily="34" charset="0"/>
                        </a:rPr>
                        <a:t>Annual Steady State Cost ($M)</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ctr" rtl="0" fontAlgn="b"/>
                      <a:r>
                        <a:rPr lang="en-US" sz="900" b="1">
                          <a:effectLst/>
                          <a:latin typeface="Arial" panose="020B0604020202020204" pitchFamily="34" charset="0"/>
                        </a:rPr>
                        <a:t>This Expt</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ctr" rtl="0" fontAlgn="b"/>
                      <a:r>
                        <a:rPr lang="en-US" sz="900" b="1">
                          <a:effectLst/>
                          <a:latin typeface="Arial" panose="020B0604020202020204" pitchFamily="34" charset="0"/>
                        </a:rPr>
                        <a:t>Dec 2017</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r" rtl="0" fontAlgn="b"/>
                      <a:r>
                        <a:rPr lang="en-US" sz="900" b="1">
                          <a:effectLst/>
                          <a:latin typeface="Arial" panose="020B0604020202020204" pitchFamily="34" charset="0"/>
                        </a:rPr>
                        <a:t>FY27 delta</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r" rtl="0" fontAlgn="b"/>
                      <a:r>
                        <a:rPr lang="en-US" sz="900" b="1">
                          <a:effectLst/>
                          <a:latin typeface="Arial" panose="020B0604020202020204" pitchFamily="34" charset="0"/>
                        </a:rPr>
                        <a:t>% delta</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r" rtl="0" fontAlgn="b"/>
                      <a:r>
                        <a:rPr lang="en-US" sz="900" b="1">
                          <a:effectLst/>
                          <a:latin typeface="Arial" panose="020B0604020202020204" pitchFamily="34" charset="0"/>
                        </a:rPr>
                        <a:t>% of Total</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extLst>
                  <a:ext uri="{0D108BD9-81ED-4DB2-BD59-A6C34878D82A}">
                    <a16:rowId xmlns:a16="http://schemas.microsoft.com/office/drawing/2014/main" val="903146152"/>
                  </a:ext>
                </a:extLst>
              </a:tr>
              <a:tr h="263507">
                <a:tc>
                  <a:txBody>
                    <a:bodyPr/>
                    <a:lstStyle/>
                    <a:p>
                      <a:pPr rtl="0" fontAlgn="b"/>
                      <a:r>
                        <a:rPr lang="en-US" sz="900" b="1">
                          <a:effectLst/>
                          <a:latin typeface="Arial" panose="020B0604020202020204" pitchFamily="34" charset="0"/>
                        </a:rPr>
                        <a:t>NSF</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30.4</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30.2</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1">
                          <a:solidFill>
                            <a:srgbClr val="FF0000"/>
                          </a:solidFill>
                          <a:effectLst/>
                          <a:latin typeface="Arial" panose="020B0604020202020204" pitchFamily="34" charset="0"/>
                        </a:rPr>
                        <a:t>0.2</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48%</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7362148"/>
                  </a:ext>
                </a:extLst>
              </a:tr>
              <a:tr h="263507">
                <a:tc>
                  <a:txBody>
                    <a:bodyPr/>
                    <a:lstStyle/>
                    <a:p>
                      <a:pPr rtl="0" fontAlgn="b"/>
                      <a:r>
                        <a:rPr lang="en-US" sz="900" b="1">
                          <a:effectLst/>
                          <a:latin typeface="Arial" panose="020B0604020202020204" pitchFamily="34" charset="0"/>
                        </a:rPr>
                        <a:t>DOE</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19.8</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19.9</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1">
                          <a:solidFill>
                            <a:srgbClr val="FF0000"/>
                          </a:solidFill>
                          <a:effectLst/>
                          <a:latin typeface="Arial" panose="020B0604020202020204" pitchFamily="34" charset="0"/>
                        </a:rPr>
                        <a:t>-0.1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31%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14464221"/>
                  </a:ext>
                </a:extLst>
              </a:tr>
              <a:tr h="263507">
                <a:tc>
                  <a:txBody>
                    <a:bodyPr/>
                    <a:lstStyle/>
                    <a:p>
                      <a:pPr rtl="0" fontAlgn="b"/>
                      <a:r>
                        <a:rPr lang="en-US" sz="900" b="1">
                          <a:effectLst/>
                          <a:latin typeface="Arial" panose="020B0604020202020204" pitchFamily="34" charset="0"/>
                        </a:rPr>
                        <a:t>LSSTC</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13.1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12.9</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0.2</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2%</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21%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43936957"/>
                  </a:ext>
                </a:extLst>
              </a:tr>
              <a:tr h="263507">
                <a:tc>
                  <a:txBody>
                    <a:bodyPr/>
                    <a:lstStyle/>
                    <a:p>
                      <a:pPr rtl="0" fontAlgn="b"/>
                      <a:r>
                        <a:rPr lang="en-US" sz="900" b="1">
                          <a:effectLst/>
                          <a:latin typeface="Arial" panose="020B0604020202020204" pitchFamily="34" charset="0"/>
                        </a:rPr>
                        <a:t>All</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63.27</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63.0</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0.3</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1">
                          <a:effectLst/>
                          <a:latin typeface="Arial" panose="020B0604020202020204" pitchFamily="34" charset="0"/>
                        </a:rPr>
                        <a:t>0.4%</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100%</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17651151"/>
                  </a:ext>
                </a:extLst>
              </a:tr>
              <a:tr h="147345">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a:effectLst/>
                      </a:endParaRP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24557675"/>
                  </a:ext>
                </a:extLst>
              </a:tr>
              <a:tr h="509903">
                <a:tc>
                  <a:txBody>
                    <a:bodyPr/>
                    <a:lstStyle/>
                    <a:p>
                      <a:pPr rtl="0" fontAlgn="b"/>
                      <a:r>
                        <a:rPr lang="en-US" sz="900" b="1">
                          <a:effectLst/>
                          <a:latin typeface="Arial" panose="020B0604020202020204" pitchFamily="34" charset="0"/>
                        </a:rPr>
                        <a:t>Total 10-yr Cost ($M)</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900" b="1">
                          <a:effectLst/>
                          <a:latin typeface="Arial" panose="020B0604020202020204" pitchFamily="34" charset="0"/>
                        </a:rPr>
                        <a:t>This Expt</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900" b="1">
                          <a:effectLst/>
                          <a:latin typeface="Arial" panose="020B0604020202020204" pitchFamily="34" charset="0"/>
                        </a:rPr>
                        <a:t>Dec 2017</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r" rtl="0" fontAlgn="b"/>
                      <a:r>
                        <a:rPr lang="en-US" sz="900" b="1">
                          <a:effectLst/>
                          <a:latin typeface="Arial" panose="020B0604020202020204" pitchFamily="34" charset="0"/>
                        </a:rPr>
                        <a:t>10-yr delta</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r" rtl="0" fontAlgn="b"/>
                      <a:r>
                        <a:rPr lang="en-US" sz="900" b="1">
                          <a:effectLst/>
                          <a:latin typeface="Arial" panose="020B0604020202020204" pitchFamily="34" charset="0"/>
                        </a:rPr>
                        <a:t>% delta</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r" rtl="0" fontAlgn="b"/>
                      <a:r>
                        <a:rPr lang="en-US" sz="900" b="1">
                          <a:effectLst/>
                          <a:latin typeface="Arial" panose="020B0604020202020204" pitchFamily="34" charset="0"/>
                        </a:rPr>
                        <a:t>% of Total</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2932325002"/>
                  </a:ext>
                </a:extLst>
              </a:tr>
              <a:tr h="263507">
                <a:tc>
                  <a:txBody>
                    <a:bodyPr/>
                    <a:lstStyle/>
                    <a:p>
                      <a:pPr rtl="0" fontAlgn="b"/>
                      <a:r>
                        <a:rPr lang="en-US" sz="900" b="1">
                          <a:effectLst/>
                          <a:latin typeface="Arial" panose="020B0604020202020204" pitchFamily="34" charset="0"/>
                        </a:rPr>
                        <a:t>NSF</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361.6</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364.4</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1">
                          <a:solidFill>
                            <a:srgbClr val="FF0000"/>
                          </a:solidFill>
                          <a:effectLst/>
                          <a:latin typeface="Arial" panose="020B0604020202020204" pitchFamily="34" charset="0"/>
                        </a:rPr>
                        <a:t>-2.8</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48%</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14121924"/>
                  </a:ext>
                </a:extLst>
              </a:tr>
              <a:tr h="263507">
                <a:tc>
                  <a:txBody>
                    <a:bodyPr/>
                    <a:lstStyle/>
                    <a:p>
                      <a:pPr rtl="0" fontAlgn="b"/>
                      <a:r>
                        <a:rPr lang="en-US" sz="900" b="1">
                          <a:effectLst/>
                          <a:latin typeface="Arial" panose="020B0604020202020204" pitchFamily="34" charset="0"/>
                        </a:rPr>
                        <a:t>DOE</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229.4</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226.1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1">
                          <a:solidFill>
                            <a:srgbClr val="FF0000"/>
                          </a:solidFill>
                          <a:effectLst/>
                          <a:latin typeface="Arial" panose="020B0604020202020204" pitchFamily="34" charset="0"/>
                        </a:rPr>
                        <a:t>3.3</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31%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22699954"/>
                  </a:ext>
                </a:extLst>
              </a:tr>
              <a:tr h="263507">
                <a:tc>
                  <a:txBody>
                    <a:bodyPr/>
                    <a:lstStyle/>
                    <a:p>
                      <a:pPr rtl="0" fontAlgn="b"/>
                      <a:r>
                        <a:rPr lang="en-US" sz="900" b="1">
                          <a:effectLst/>
                          <a:latin typeface="Arial" panose="020B0604020202020204" pitchFamily="34" charset="0"/>
                        </a:rPr>
                        <a:t>LSSTC</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156.0</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155.9</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0.1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0%</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21%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27195626"/>
                  </a:ext>
                </a:extLst>
              </a:tr>
              <a:tr h="263507">
                <a:tc>
                  <a:txBody>
                    <a:bodyPr/>
                    <a:lstStyle/>
                    <a:p>
                      <a:pPr rtl="0" fontAlgn="b"/>
                      <a:r>
                        <a:rPr lang="en-US" sz="900" b="1">
                          <a:effectLst/>
                          <a:latin typeface="Arial" panose="020B0604020202020204" pitchFamily="34" charset="0"/>
                        </a:rPr>
                        <a:t>All</a:t>
                      </a:r>
                    </a:p>
                  </a:txBody>
                  <a:tcPr marL="15072" marR="15072" marT="10048" marB="1004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746.97</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en-US" sz="900" b="0">
                          <a:effectLst/>
                          <a:latin typeface="Arial" panose="020B0604020202020204" pitchFamily="34" charset="0"/>
                        </a:rPr>
                        <a:t>746.4</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900" b="0">
                          <a:effectLst/>
                          <a:latin typeface="Arial" panose="020B0604020202020204" pitchFamily="34" charset="0"/>
                        </a:rPr>
                        <a:t>0.6</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900" b="1">
                          <a:effectLst/>
                          <a:latin typeface="Arial" panose="020B0604020202020204" pitchFamily="34" charset="0"/>
                        </a:rPr>
                        <a:t>0.1%</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900" b="0" dirty="0">
                          <a:effectLst/>
                          <a:latin typeface="Arial" panose="020B0604020202020204" pitchFamily="34" charset="0"/>
                        </a:rPr>
                        <a:t>100%</a:t>
                      </a:r>
                    </a:p>
                  </a:txBody>
                  <a:tcPr marL="15072" marR="15072" marT="10048" marB="1004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949646"/>
                  </a:ext>
                </a:extLst>
              </a:tr>
            </a:tbl>
          </a:graphicData>
        </a:graphic>
      </p:graphicFrame>
      <p:pic>
        <p:nvPicPr>
          <p:cNvPr id="1026" name="Picture 2">
            <a:extLst>
              <a:ext uri="{FF2B5EF4-FFF2-40B4-BE49-F238E27FC236}">
                <a16:creationId xmlns:a16="http://schemas.microsoft.com/office/drawing/2014/main" id="{0A2125D6-B996-1F42-8775-BDBA77DE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01727"/>
            <a:ext cx="2664628" cy="1643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6BAF0EA-262F-2049-ABB0-93706A9E7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001" y="3111394"/>
            <a:ext cx="2662599" cy="164351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5F18921-E025-B94C-9B71-A478221F7886}"/>
              </a:ext>
            </a:extLst>
          </p:cNvPr>
          <p:cNvGrpSpPr/>
          <p:nvPr/>
        </p:nvGrpSpPr>
        <p:grpSpPr>
          <a:xfrm>
            <a:off x="7696200" y="1962150"/>
            <a:ext cx="1351503" cy="1143000"/>
            <a:chOff x="4495800" y="1581150"/>
            <a:chExt cx="1600200" cy="762000"/>
          </a:xfrm>
        </p:grpSpPr>
        <p:sp>
          <p:nvSpPr>
            <p:cNvPr id="8" name="Rectangular Callout 7">
              <a:extLst>
                <a:ext uri="{FF2B5EF4-FFF2-40B4-BE49-F238E27FC236}">
                  <a16:creationId xmlns:a16="http://schemas.microsoft.com/office/drawing/2014/main" id="{4A85CB7D-FF70-9B4E-B364-C29A18964493}"/>
                </a:ext>
              </a:extLst>
            </p:cNvPr>
            <p:cNvSpPr/>
            <p:nvPr/>
          </p:nvSpPr>
          <p:spPr>
            <a:xfrm>
              <a:off x="4495800" y="1581150"/>
              <a:ext cx="1600200" cy="762000"/>
            </a:xfrm>
            <a:prstGeom prst="wedgeRectCallout">
              <a:avLst>
                <a:gd name="adj1" fmla="val -53800"/>
                <a:gd name="adj2" fmla="val -5969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8CAD64-3844-DC4C-B862-0F487B2B8C07}"/>
                </a:ext>
              </a:extLst>
            </p:cNvPr>
            <p:cNvSpPr txBox="1"/>
            <p:nvPr/>
          </p:nvSpPr>
          <p:spPr>
            <a:xfrm>
              <a:off x="4495800" y="1664553"/>
              <a:ext cx="1600200" cy="584775"/>
            </a:xfrm>
            <a:prstGeom prst="rect">
              <a:avLst/>
            </a:prstGeom>
            <a:noFill/>
          </p:spPr>
          <p:txBody>
            <a:bodyPr wrap="square" rtlCol="0">
              <a:spAutoFit/>
            </a:bodyPr>
            <a:lstStyle/>
            <a:p>
              <a:pPr algn="ctr"/>
              <a:r>
                <a:rPr lang="en-US" sz="1600" dirty="0">
                  <a:solidFill>
                    <a:schemeClr val="bg1"/>
                  </a:solidFill>
                </a:rPr>
                <a:t>Now replaced by NSF and DOE</a:t>
              </a:r>
            </a:p>
          </p:txBody>
        </p:sp>
      </p:grpSp>
      <p:grpSp>
        <p:nvGrpSpPr>
          <p:cNvPr id="14" name="Group 13">
            <a:extLst>
              <a:ext uri="{FF2B5EF4-FFF2-40B4-BE49-F238E27FC236}">
                <a16:creationId xmlns:a16="http://schemas.microsoft.com/office/drawing/2014/main" id="{3D20EA8B-4F8C-064F-912F-A09BE7489300}"/>
              </a:ext>
            </a:extLst>
          </p:cNvPr>
          <p:cNvGrpSpPr/>
          <p:nvPr/>
        </p:nvGrpSpPr>
        <p:grpSpPr>
          <a:xfrm>
            <a:off x="7696200" y="3181350"/>
            <a:ext cx="1351503" cy="1202322"/>
            <a:chOff x="4495800" y="1581150"/>
            <a:chExt cx="1600200" cy="801548"/>
          </a:xfrm>
        </p:grpSpPr>
        <p:sp>
          <p:nvSpPr>
            <p:cNvPr id="15" name="Rectangular Callout 14">
              <a:extLst>
                <a:ext uri="{FF2B5EF4-FFF2-40B4-BE49-F238E27FC236}">
                  <a16:creationId xmlns:a16="http://schemas.microsoft.com/office/drawing/2014/main" id="{DCFF2B2A-9A62-714F-A149-175F3F43DB01}"/>
                </a:ext>
              </a:extLst>
            </p:cNvPr>
            <p:cNvSpPr/>
            <p:nvPr/>
          </p:nvSpPr>
          <p:spPr>
            <a:xfrm>
              <a:off x="4495800" y="1581150"/>
              <a:ext cx="1600200" cy="762000"/>
            </a:xfrm>
            <a:prstGeom prst="wedgeRectCallout">
              <a:avLst>
                <a:gd name="adj1" fmla="val -96923"/>
                <a:gd name="adj2" fmla="val 1855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0A69B0-86A6-AF4A-A916-D1772C7F5460}"/>
                </a:ext>
              </a:extLst>
            </p:cNvPr>
            <p:cNvSpPr txBox="1"/>
            <p:nvPr/>
          </p:nvSpPr>
          <p:spPr>
            <a:xfrm>
              <a:off x="4495800" y="1664553"/>
              <a:ext cx="1600200" cy="718145"/>
            </a:xfrm>
            <a:prstGeom prst="rect">
              <a:avLst/>
            </a:prstGeom>
            <a:noFill/>
          </p:spPr>
          <p:txBody>
            <a:bodyPr wrap="square" rtlCol="0">
              <a:spAutoFit/>
            </a:bodyPr>
            <a:lstStyle/>
            <a:p>
              <a:pPr algn="ctr"/>
              <a:r>
                <a:rPr lang="en-US" sz="1600" dirty="0">
                  <a:solidFill>
                    <a:schemeClr val="bg1"/>
                  </a:solidFill>
                </a:rPr>
                <a:t>LSSTC Contribution was built into AURA</a:t>
              </a:r>
            </a:p>
          </p:txBody>
        </p:sp>
      </p:grpSp>
    </p:spTree>
    <p:extLst>
      <p:ext uri="{BB962C8B-B14F-4D97-AF65-F5344CB8AC3E}">
        <p14:creationId xmlns:p14="http://schemas.microsoft.com/office/powerpoint/2010/main" val="288083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An important aspect of transition is to demonstrate the ops team is ready to run the data management system and to support users with data products.</a:t>
            </a:r>
          </a:p>
          <a:p>
            <a:r>
              <a:rPr lang="en-US" dirty="0"/>
              <a:t>Need to remain flexible due to evolution of commissioning plan between now and October 1, 2022.</a:t>
            </a:r>
          </a:p>
          <a:p>
            <a:r>
              <a:rPr lang="en-US" dirty="0"/>
              <a:t>Will do this via simulated and existing data sets and actual commissioning data products as available </a:t>
            </a:r>
          </a:p>
          <a:p>
            <a:r>
              <a:rPr lang="en-US" dirty="0"/>
              <a:t>Unlike other telescopes, we don’t plan for a breaking in period, but rather to run full up on day 1.</a:t>
            </a:r>
          </a:p>
          <a:p>
            <a:r>
              <a:rPr lang="en-US" dirty="0"/>
              <a:t>Plan to engage(d) Community on expectations at PCW2019</a:t>
            </a:r>
          </a:p>
        </p:txBody>
      </p:sp>
      <p:sp>
        <p:nvSpPr>
          <p:cNvPr id="6" name="Title 5"/>
          <p:cNvSpPr>
            <a:spLocks noGrp="1"/>
          </p:cNvSpPr>
          <p:nvPr>
            <p:ph type="title"/>
          </p:nvPr>
        </p:nvSpPr>
        <p:spPr/>
        <p:txBody>
          <a:bodyPr/>
          <a:lstStyle/>
          <a:p>
            <a:r>
              <a:rPr lang="en-US" dirty="0"/>
              <a:t>Pre-Operations and Commissioning</a:t>
            </a:r>
          </a:p>
        </p:txBody>
      </p:sp>
    </p:spTree>
    <p:extLst>
      <p:ext uri="{BB962C8B-B14F-4D97-AF65-F5344CB8AC3E}">
        <p14:creationId xmlns:p14="http://schemas.microsoft.com/office/powerpoint/2010/main" val="385844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1F497D"/>
              </a:buClr>
              <a:buSzPts val="2400"/>
              <a:buChar char="-"/>
            </a:pPr>
            <a:r>
              <a:rPr lang="en-US" sz="2000" dirty="0"/>
              <a:t>The </a:t>
            </a:r>
            <a:r>
              <a:rPr lang="en-US" sz="2000" b="1" dirty="0"/>
              <a:t>LSST Commissioning team </a:t>
            </a:r>
            <a:r>
              <a:rPr lang="en-US" sz="2000" dirty="0"/>
              <a:t>will generate data products from the observations taken in commissioning. The Commissioning team will verify, validate, and characterize these products, in order to test for the operations readiness of the system. </a:t>
            </a:r>
            <a:endParaRPr sz="2000" dirty="0"/>
          </a:p>
          <a:p>
            <a:pPr marL="342900" lvl="0" indent="-342900" algn="l" rtl="0">
              <a:spcBef>
                <a:spcPts val="480"/>
              </a:spcBef>
              <a:spcAft>
                <a:spcPts val="0"/>
              </a:spcAft>
              <a:buClr>
                <a:srgbClr val="1F497D"/>
              </a:buClr>
              <a:buSzPts val="2400"/>
              <a:buChar char="-"/>
            </a:pPr>
            <a:r>
              <a:rPr lang="en-US" sz="2000" b="1" dirty="0"/>
              <a:t>The LSST Operations team </a:t>
            </a:r>
            <a:r>
              <a:rPr lang="en-US" sz="2000" dirty="0"/>
              <a:t>plans to use the commissioning data products to develop and test its procedures for releasing, and then supporting the use of, LSST data. We will “keep up” independent of commissioning team through use of simulated and/or precursor data sets.</a:t>
            </a:r>
            <a:endParaRPr sz="2000" dirty="0"/>
          </a:p>
          <a:p>
            <a:pPr marL="342900" lvl="0" indent="-342900" algn="l" rtl="0">
              <a:spcBef>
                <a:spcPts val="480"/>
              </a:spcBef>
              <a:spcAft>
                <a:spcPts val="0"/>
              </a:spcAft>
              <a:buClr>
                <a:srgbClr val="1F497D"/>
              </a:buClr>
              <a:buSzPts val="2400"/>
              <a:buChar char="-"/>
            </a:pPr>
            <a:r>
              <a:rPr lang="en-US" sz="2000" dirty="0"/>
              <a:t>Preparing for each data release “scenario” in commissioning and science validation will take time and effort by the ops team.</a:t>
            </a:r>
          </a:p>
          <a:p>
            <a:pPr marL="342900" lvl="0" indent="-342900" algn="l" rtl="0">
              <a:spcBef>
                <a:spcPts val="480"/>
              </a:spcBef>
              <a:spcAft>
                <a:spcPts val="0"/>
              </a:spcAft>
              <a:buClr>
                <a:srgbClr val="1F497D"/>
              </a:buClr>
              <a:buSzPts val="2400"/>
              <a:buChar char="-"/>
            </a:pPr>
            <a:r>
              <a:rPr lang="en-US" sz="2000" dirty="0"/>
              <a:t>Currently working closely with/following Commissioning team (attend weekly meetings, etc.)</a:t>
            </a:r>
            <a:endParaRPr sz="2000" dirty="0"/>
          </a:p>
        </p:txBody>
      </p:sp>
      <p:sp>
        <p:nvSpPr>
          <p:cNvPr id="290" name="Google Shape;290;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Commissioning Data for Community</a:t>
            </a:r>
            <a:endParaRPr/>
          </a:p>
        </p:txBody>
      </p:sp>
    </p:spTree>
    <p:extLst>
      <p:ext uri="{BB962C8B-B14F-4D97-AF65-F5344CB8AC3E}">
        <p14:creationId xmlns:p14="http://schemas.microsoft.com/office/powerpoint/2010/main" val="54108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 name="Picture 2">
            <a:extLst>
              <a:ext uri="{FF2B5EF4-FFF2-40B4-BE49-F238E27FC236}">
                <a16:creationId xmlns:a16="http://schemas.microsoft.com/office/drawing/2014/main" id="{EE5E8230-AB25-EF47-BAEE-361B65DF1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006" y="666750"/>
            <a:ext cx="3533638" cy="1600200"/>
          </a:xfrm>
          <a:prstGeom prst="rect">
            <a:avLst/>
          </a:prstGeom>
        </p:spPr>
      </p:pic>
      <p:sp>
        <p:nvSpPr>
          <p:cNvPr id="360" name="Google Shape;360;p53"/>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dirty="0"/>
              <a:t>Three phases of commissioning</a:t>
            </a:r>
          </a:p>
          <a:p>
            <a:pPr marL="457200" lvl="0" indent="-342900" algn="l" rtl="0">
              <a:spcBef>
                <a:spcPts val="360"/>
              </a:spcBef>
              <a:spcAft>
                <a:spcPts val="0"/>
              </a:spcAft>
              <a:buSzPts val="1800"/>
              <a:buChar char="-"/>
            </a:pPr>
            <a:r>
              <a:rPr lang="en-US" dirty="0"/>
              <a:t>ComCam</a:t>
            </a:r>
          </a:p>
          <a:p>
            <a:pPr marL="457200" lvl="0" indent="-342900" algn="l" rtl="0">
              <a:spcBef>
                <a:spcPts val="360"/>
              </a:spcBef>
              <a:spcAft>
                <a:spcPts val="0"/>
              </a:spcAft>
              <a:buSzPts val="1800"/>
              <a:buChar char="-"/>
            </a:pPr>
            <a:r>
              <a:rPr lang="en-US" dirty="0" err="1"/>
              <a:t>LSSTCam</a:t>
            </a:r>
            <a:endParaRPr lang="en-US" dirty="0"/>
          </a:p>
          <a:p>
            <a:pPr marL="457200" lvl="0" indent="-342900" algn="l" rtl="0">
              <a:spcBef>
                <a:spcPts val="360"/>
              </a:spcBef>
              <a:spcAft>
                <a:spcPts val="0"/>
              </a:spcAft>
              <a:buSzPts val="1800"/>
              <a:buChar char="-"/>
            </a:pPr>
            <a:r>
              <a:rPr lang="en-US" b="1" dirty="0"/>
              <a:t>Science Validation Surveys with </a:t>
            </a:r>
            <a:r>
              <a:rPr lang="en-US" b="1" dirty="0" err="1"/>
              <a:t>LSSTCam</a:t>
            </a:r>
            <a:endParaRPr lang="en-US" b="1" dirty="0"/>
          </a:p>
          <a:p>
            <a:pPr marL="457200" lvl="0" indent="-342900" algn="l" rtl="0">
              <a:spcBef>
                <a:spcPts val="360"/>
              </a:spcBef>
              <a:spcAft>
                <a:spcPts val="0"/>
              </a:spcAft>
              <a:buSzPts val="1800"/>
              <a:buChar char="-"/>
            </a:pPr>
            <a:r>
              <a:rPr lang="en-US" dirty="0"/>
              <a:t>Alerts included</a:t>
            </a:r>
          </a:p>
          <a:p>
            <a:pPr marL="457200" lvl="0" indent="-342900" algn="l" rtl="0">
              <a:spcBef>
                <a:spcPts val="360"/>
              </a:spcBef>
              <a:spcAft>
                <a:spcPts val="0"/>
              </a:spcAft>
              <a:buSzPts val="1800"/>
              <a:buChar char="-"/>
            </a:pPr>
            <a:r>
              <a:rPr lang="en-US" dirty="0"/>
              <a:t>SITCOM plans evolving</a:t>
            </a:r>
          </a:p>
          <a:p>
            <a:pPr marL="457200" lvl="0" indent="-342900" algn="l" rtl="0">
              <a:spcBef>
                <a:spcPts val="360"/>
              </a:spcBef>
              <a:spcAft>
                <a:spcPts val="0"/>
              </a:spcAft>
              <a:buSzPts val="1800"/>
              <a:buChar char="-"/>
            </a:pPr>
            <a:r>
              <a:rPr lang="en-US" dirty="0"/>
              <a:t>Ops team seeks to deliver any “science ready” data to data rights community</a:t>
            </a:r>
            <a:endParaRPr dirty="0"/>
          </a:p>
        </p:txBody>
      </p:sp>
      <p:sp>
        <p:nvSpPr>
          <p:cNvPr id="361" name="Google Shape;361;p5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2"/>
                </a:solidFill>
              </a:rPr>
              <a:t>Commissioning Data Production</a:t>
            </a:r>
            <a:endParaRPr dirty="0"/>
          </a:p>
        </p:txBody>
      </p:sp>
    </p:spTree>
    <p:extLst>
      <p:ext uri="{BB962C8B-B14F-4D97-AF65-F5344CB8AC3E}">
        <p14:creationId xmlns:p14="http://schemas.microsoft.com/office/powerpoint/2010/main" val="243080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1F497D"/>
              </a:buClr>
              <a:buSzPts val="2400"/>
              <a:buChar char="-"/>
            </a:pPr>
            <a:r>
              <a:rPr lang="en-US" sz="2200" dirty="0"/>
              <a:t>Early alert stream data will be distributed, possibly with substantial latency, to familiarize the community with the planned format and content of the alert stream. </a:t>
            </a:r>
            <a:endParaRPr sz="2200" dirty="0"/>
          </a:p>
          <a:p>
            <a:pPr marL="342900" lvl="0" indent="-342900" algn="l" rtl="0">
              <a:spcBef>
                <a:spcPts val="480"/>
              </a:spcBef>
              <a:spcAft>
                <a:spcPts val="0"/>
              </a:spcAft>
              <a:buSzPts val="1800"/>
              <a:buChar char="-"/>
            </a:pPr>
            <a:r>
              <a:rPr lang="en-US" sz="2200" dirty="0">
                <a:solidFill>
                  <a:schemeClr val="dk2"/>
                </a:solidFill>
              </a:rPr>
              <a:t>A best-effort alert stream will be distributed.</a:t>
            </a:r>
            <a:endParaRPr sz="2200" dirty="0"/>
          </a:p>
          <a:p>
            <a:pPr marL="342900" lvl="0" indent="-342900" algn="l" rtl="0">
              <a:spcBef>
                <a:spcPts val="480"/>
              </a:spcBef>
              <a:spcAft>
                <a:spcPts val="0"/>
              </a:spcAft>
              <a:buClr>
                <a:srgbClr val="1F497D"/>
              </a:buClr>
              <a:buSzPts val="2400"/>
              <a:buChar char="-"/>
            </a:pPr>
            <a:r>
              <a:rPr lang="en-US" sz="2200" dirty="0"/>
              <a:t>Alerts generated by commissioning team via prompt production</a:t>
            </a:r>
          </a:p>
          <a:p>
            <a:pPr marL="342900" lvl="0" indent="-342900" algn="l" rtl="0">
              <a:spcBef>
                <a:spcPts val="480"/>
              </a:spcBef>
              <a:spcAft>
                <a:spcPts val="0"/>
              </a:spcAft>
              <a:buClr>
                <a:srgbClr val="1F497D"/>
              </a:buClr>
              <a:buSzPts val="2400"/>
              <a:buChar char="-"/>
            </a:pPr>
            <a:r>
              <a:rPr lang="en-US" sz="2200" dirty="0"/>
              <a:t>Alerts are served via community brokers; Ops team will support community in their use. </a:t>
            </a:r>
          </a:p>
          <a:p>
            <a:pPr marL="342900" lvl="0" indent="-342900" algn="l" rtl="0">
              <a:spcBef>
                <a:spcPts val="480"/>
              </a:spcBef>
              <a:spcAft>
                <a:spcPts val="0"/>
              </a:spcAft>
              <a:buClr>
                <a:srgbClr val="1F497D"/>
              </a:buClr>
              <a:buSzPts val="2400"/>
              <a:buChar char="-"/>
            </a:pPr>
            <a:r>
              <a:rPr lang="en-US" sz="2200" dirty="0"/>
              <a:t>Commissioning team handles (artificial, delayed, and real) stream generation, but may be some opportunity/need to have ops team assist in “pushing out” the stream to brokers. TBD.</a:t>
            </a:r>
          </a:p>
        </p:txBody>
      </p:sp>
      <p:sp>
        <p:nvSpPr>
          <p:cNvPr id="334" name="Google Shape;334;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Alerts During Commissioning</a:t>
            </a:r>
            <a:endParaRPr dirty="0"/>
          </a:p>
        </p:txBody>
      </p:sp>
    </p:spTree>
    <p:extLst>
      <p:ext uri="{BB962C8B-B14F-4D97-AF65-F5344CB8AC3E}">
        <p14:creationId xmlns:p14="http://schemas.microsoft.com/office/powerpoint/2010/main" val="126760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Pre-Operations</a:t>
            </a:r>
          </a:p>
          <a:p>
            <a:r>
              <a:rPr lang="en-US" dirty="0"/>
              <a:t>Connection between Construction Project, Operations, and Ops Readiness</a:t>
            </a:r>
          </a:p>
          <a:p>
            <a:r>
              <a:rPr lang="en-US" dirty="0"/>
              <a:t>New Operations Funding Model</a:t>
            </a:r>
          </a:p>
          <a:p>
            <a:r>
              <a:rPr lang="en-US" dirty="0"/>
              <a:t>Staff Transition Planning</a:t>
            </a:r>
          </a:p>
          <a:p>
            <a:r>
              <a:rPr lang="en-US" dirty="0"/>
              <a:t>Pre-Operations and Commissioning</a:t>
            </a:r>
          </a:p>
          <a:p>
            <a:r>
              <a:rPr lang="en-US" dirty="0"/>
              <a:t>Joint Operations Review</a:t>
            </a:r>
          </a:p>
          <a:p>
            <a:endParaRPr lang="en-US" dirty="0"/>
          </a:p>
        </p:txBody>
      </p:sp>
      <p:sp>
        <p:nvSpPr>
          <p:cNvPr id="6" name="Title 5"/>
          <p:cNvSpPr>
            <a:spLocks noGrp="1"/>
          </p:cNvSpPr>
          <p:nvPr>
            <p:ph type="title"/>
          </p:nvPr>
        </p:nvSpPr>
        <p:spPr/>
        <p:txBody>
          <a:bodyPr/>
          <a:lstStyle/>
          <a:p>
            <a:r>
              <a:rPr lang="en-US" sz="2000" dirty="0"/>
              <a:t>Status of Transition to Operations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1371600" y="133350"/>
            <a:ext cx="6019800" cy="41791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F497D"/>
              </a:buClr>
              <a:buSzPts val="2400"/>
              <a:buFont typeface="Calibri"/>
              <a:buNone/>
            </a:pPr>
            <a:r>
              <a:rPr lang="en-US" dirty="0"/>
              <a:t>Key Data Acquisition Dates: Recent Forecast</a:t>
            </a:r>
            <a:endParaRPr dirty="0"/>
          </a:p>
        </p:txBody>
      </p:sp>
      <p:sp>
        <p:nvSpPr>
          <p:cNvPr id="3" name="Rectangle 1">
            <a:hlinkClick r:id="rId3"/>
            <a:extLst>
              <a:ext uri="{FF2B5EF4-FFF2-40B4-BE49-F238E27FC236}">
                <a16:creationId xmlns:a16="http://schemas.microsoft.com/office/drawing/2014/main" id="{010FE205-9AF9-8846-A3F4-E3616990A0E0}"/>
              </a:ext>
            </a:extLst>
          </p:cNvPr>
          <p:cNvSpPr>
            <a:spLocks noChangeArrowheads="1"/>
          </p:cNvSpPr>
          <p:nvPr/>
        </p:nvSpPr>
        <p:spPr bwMode="auto">
          <a:xfrm>
            <a:off x="731838" y="7604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8BEB49BE-0AF4-A04F-9688-C3DC09044395}"/>
              </a:ext>
            </a:extLst>
          </p:cNvPr>
          <p:cNvGraphicFramePr>
            <a:graphicFrameLocks noGrp="1"/>
          </p:cNvGraphicFramePr>
          <p:nvPr>
            <p:extLst>
              <p:ext uri="{D42A27DB-BD31-4B8C-83A1-F6EECF244321}">
                <p14:modId xmlns:p14="http://schemas.microsoft.com/office/powerpoint/2010/main" val="2721229818"/>
              </p:ext>
            </p:extLst>
          </p:nvPr>
        </p:nvGraphicFramePr>
        <p:xfrm>
          <a:off x="2057401" y="777876"/>
          <a:ext cx="4952999" cy="3644328"/>
        </p:xfrm>
        <a:graphic>
          <a:graphicData uri="http://schemas.openxmlformats.org/drawingml/2006/table">
            <a:tbl>
              <a:tblPr/>
              <a:tblGrid>
                <a:gridCol w="3405187">
                  <a:extLst>
                    <a:ext uri="{9D8B030D-6E8A-4147-A177-3AD203B41FA5}">
                      <a16:colId xmlns:a16="http://schemas.microsoft.com/office/drawing/2014/main" val="3534062587"/>
                    </a:ext>
                  </a:extLst>
                </a:gridCol>
                <a:gridCol w="1547812">
                  <a:extLst>
                    <a:ext uri="{9D8B030D-6E8A-4147-A177-3AD203B41FA5}">
                      <a16:colId xmlns:a16="http://schemas.microsoft.com/office/drawing/2014/main" val="4275003125"/>
                    </a:ext>
                  </a:extLst>
                </a:gridCol>
              </a:tblGrid>
              <a:tr h="337418">
                <a:tc>
                  <a:txBody>
                    <a:bodyPr/>
                    <a:lstStyle/>
                    <a:p>
                      <a:pPr algn="l" fontAlgn="t"/>
                      <a:r>
                        <a:rPr lang="en-US" sz="1200" b="1" dirty="0">
                          <a:solidFill>
                            <a:srgbClr val="172B4D"/>
                          </a:solidFill>
                          <a:effectLst/>
                        </a:rPr>
                        <a:t>Milestone</a:t>
                      </a:r>
                    </a:p>
                  </a:txBody>
                  <a:tcPr marL="47125" marR="70688"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4F5F7"/>
                    </a:solidFill>
                  </a:tcPr>
                </a:tc>
                <a:tc>
                  <a:txBody>
                    <a:bodyPr/>
                    <a:lstStyle/>
                    <a:p>
                      <a:pPr algn="ctr" fontAlgn="t"/>
                      <a:r>
                        <a:rPr lang="en-US" sz="1200" b="1" dirty="0">
                          <a:solidFill>
                            <a:srgbClr val="172B4D"/>
                          </a:solidFill>
                          <a:effectLst/>
                        </a:rPr>
                        <a:t>Forecast Date</a:t>
                      </a:r>
                    </a:p>
                    <a:p>
                      <a:pPr algn="ctr" fontAlgn="t"/>
                      <a:r>
                        <a:rPr lang="en-US" sz="1200" b="1" dirty="0">
                          <a:solidFill>
                            <a:srgbClr val="172B4D"/>
                          </a:solidFill>
                          <a:effectLst/>
                        </a:rPr>
                        <a:t>(June 2019)</a:t>
                      </a:r>
                    </a:p>
                  </a:txBody>
                  <a:tcPr marL="47125" marR="70688"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1765638970"/>
                  </a:ext>
                </a:extLst>
              </a:tr>
              <a:tr h="337418">
                <a:tc>
                  <a:txBody>
                    <a:bodyPr/>
                    <a:lstStyle/>
                    <a:p>
                      <a:pPr algn="l" fontAlgn="t"/>
                      <a:r>
                        <a:rPr lang="en-US" sz="1100" dirty="0">
                          <a:effectLst/>
                        </a:rPr>
                        <a:t>Start of Tucson Integration Tests w/ComCam</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effectLst/>
                        </a:rPr>
                        <a:t>Aug. 01, 2019</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3612868938"/>
                  </a:ext>
                </a:extLst>
              </a:tr>
              <a:tr h="337418">
                <a:tc>
                  <a:txBody>
                    <a:bodyPr/>
                    <a:lstStyle/>
                    <a:p>
                      <a:pPr algn="l" fontAlgn="t"/>
                      <a:r>
                        <a:rPr lang="en-US" sz="1100">
                          <a:effectLst/>
                        </a:rPr>
                        <a:t>Start of On-Sky Data from Auxiliary Telescope</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Dec. 18, 2019</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2650499757"/>
                  </a:ext>
                </a:extLst>
              </a:tr>
              <a:tr h="337418">
                <a:tc>
                  <a:txBody>
                    <a:bodyPr/>
                    <a:lstStyle/>
                    <a:p>
                      <a:pPr algn="l" fontAlgn="t"/>
                      <a:r>
                        <a:rPr lang="en-US" sz="1100" dirty="0">
                          <a:effectLst/>
                        </a:rPr>
                        <a:t>Start of On-Site Integration Tests w/ComCam</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effectLst/>
                        </a:rPr>
                        <a:t>Mar. 23, 2020</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1923535595"/>
                  </a:ext>
                </a:extLst>
              </a:tr>
              <a:tr h="337418">
                <a:tc>
                  <a:txBody>
                    <a:bodyPr/>
                    <a:lstStyle/>
                    <a:p>
                      <a:pPr algn="l" fontAlgn="t"/>
                      <a:r>
                        <a:rPr lang="en-US" sz="1100">
                          <a:effectLst/>
                        </a:rPr>
                        <a:t>Start of LSSTCam re-Verification Data </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Mar. 29, 2021</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4253931843"/>
                  </a:ext>
                </a:extLst>
              </a:tr>
              <a:tr h="473139">
                <a:tc>
                  <a:txBody>
                    <a:bodyPr/>
                    <a:lstStyle/>
                    <a:p>
                      <a:pPr algn="l" fontAlgn="t"/>
                      <a:r>
                        <a:rPr lang="en-US" sz="1100">
                          <a:effectLst/>
                        </a:rPr>
                        <a:t>Start of On-Sky &amp; Calibration Data with ComCam</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Apr 23, 2021</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3137186847"/>
                  </a:ext>
                </a:extLst>
              </a:tr>
              <a:tr h="377527">
                <a:tc>
                  <a:txBody>
                    <a:bodyPr/>
                    <a:lstStyle/>
                    <a:p>
                      <a:pPr algn="l" fontAlgn="t"/>
                      <a:r>
                        <a:rPr lang="en-US" sz="1100" dirty="0">
                          <a:effectLst/>
                        </a:rPr>
                        <a:t>Start of On-Sky &amp; Calibration Data with </a:t>
                      </a:r>
                      <a:r>
                        <a:rPr lang="en-US" sz="1100" dirty="0" err="1">
                          <a:effectLst/>
                        </a:rPr>
                        <a:t>LSSTCam</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Oct. 12, 2021</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2208527264"/>
                  </a:ext>
                </a:extLst>
              </a:tr>
              <a:tr h="337418">
                <a:tc>
                  <a:txBody>
                    <a:bodyPr/>
                    <a:lstStyle/>
                    <a:p>
                      <a:pPr algn="l" fontAlgn="t"/>
                      <a:r>
                        <a:rPr lang="en-US" sz="1100">
                          <a:effectLst/>
                        </a:rPr>
                        <a:t>Sustained Observing with LSSTCam</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Dec. 30, 2021</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822590254"/>
                  </a:ext>
                </a:extLst>
              </a:tr>
              <a:tr h="337418">
                <a:tc>
                  <a:txBody>
                    <a:bodyPr/>
                    <a:lstStyle/>
                    <a:p>
                      <a:pPr algn="l" fontAlgn="t"/>
                      <a:r>
                        <a:rPr lang="en-US" sz="1100">
                          <a:effectLst/>
                        </a:rPr>
                        <a:t>Start of Science Validation mini-Surveys</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Feb. 18, 2022</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878591610"/>
                  </a:ext>
                </a:extLst>
              </a:tr>
              <a:tr h="337418">
                <a:tc>
                  <a:txBody>
                    <a:bodyPr/>
                    <a:lstStyle/>
                    <a:p>
                      <a:pPr algn="l" fontAlgn="t"/>
                      <a:r>
                        <a:rPr lang="en-US" sz="1100" dirty="0">
                          <a:effectLst/>
                        </a:rPr>
                        <a:t>Operations Readiness Review</a:t>
                      </a: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100" b="1" dirty="0">
                          <a:solidFill>
                            <a:srgbClr val="000000"/>
                          </a:solidFill>
                          <a:effectLst/>
                        </a:rPr>
                        <a:t>Jun. 10, 2022</a:t>
                      </a:r>
                      <a:endParaRPr lang="en-US" sz="1100" dirty="0">
                        <a:effectLst/>
                      </a:endParaRPr>
                    </a:p>
                  </a:txBody>
                  <a:tcPr marL="47125" marR="47125" marT="32988" marB="32988">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E3FCEF"/>
                    </a:solidFill>
                  </a:tcPr>
                </a:tc>
                <a:extLst>
                  <a:ext uri="{0D108BD9-81ED-4DB2-BD59-A6C34878D82A}">
                    <a16:rowId xmlns:a16="http://schemas.microsoft.com/office/drawing/2014/main" val="2547338962"/>
                  </a:ext>
                </a:extLst>
              </a:tr>
            </a:tbl>
          </a:graphicData>
        </a:graphic>
      </p:graphicFrame>
      <p:sp>
        <p:nvSpPr>
          <p:cNvPr id="6" name="Rectangle 1">
            <a:extLst>
              <a:ext uri="{FF2B5EF4-FFF2-40B4-BE49-F238E27FC236}">
                <a16:creationId xmlns:a16="http://schemas.microsoft.com/office/drawing/2014/main" id="{3B3E64F4-2CEC-684C-844F-B4C05FB723BE}"/>
              </a:ext>
            </a:extLst>
          </p:cNvPr>
          <p:cNvSpPr>
            <a:spLocks noChangeArrowheads="1"/>
          </p:cNvSpPr>
          <p:nvPr/>
        </p:nvSpPr>
        <p:spPr bwMode="auto">
          <a:xfrm>
            <a:off x="2536825"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751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1371600" y="133350"/>
            <a:ext cx="6019800" cy="41791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F497D"/>
              </a:buClr>
              <a:buSzPts val="2400"/>
              <a:buFont typeface="Calibri"/>
              <a:buNone/>
            </a:pPr>
            <a:r>
              <a:rPr lang="en-US" dirty="0"/>
              <a:t>Key Data Acquisition Dates: Ops Milestones</a:t>
            </a:r>
            <a:endParaRPr dirty="0"/>
          </a:p>
        </p:txBody>
      </p:sp>
      <p:sp>
        <p:nvSpPr>
          <p:cNvPr id="3" name="Rectangle 1">
            <a:hlinkClick r:id="rId3"/>
            <a:extLst>
              <a:ext uri="{FF2B5EF4-FFF2-40B4-BE49-F238E27FC236}">
                <a16:creationId xmlns:a16="http://schemas.microsoft.com/office/drawing/2014/main" id="{010FE205-9AF9-8846-A3F4-E3616990A0E0}"/>
              </a:ext>
            </a:extLst>
          </p:cNvPr>
          <p:cNvSpPr>
            <a:spLocks noChangeArrowheads="1"/>
          </p:cNvSpPr>
          <p:nvPr/>
        </p:nvSpPr>
        <p:spPr bwMode="auto">
          <a:xfrm>
            <a:off x="731838" y="7604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3B3E64F4-2CEC-684C-844F-B4C05FB723BE}"/>
              </a:ext>
            </a:extLst>
          </p:cNvPr>
          <p:cNvSpPr>
            <a:spLocks noChangeArrowheads="1"/>
          </p:cNvSpPr>
          <p:nvPr/>
        </p:nvSpPr>
        <p:spPr bwMode="auto">
          <a:xfrm>
            <a:off x="2536825"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FAFEA1EB-0966-C54B-8F99-660BFC74F2B1}"/>
              </a:ext>
            </a:extLst>
          </p:cNvPr>
          <p:cNvGraphicFramePr>
            <a:graphicFrameLocks noGrp="1"/>
          </p:cNvGraphicFramePr>
          <p:nvPr>
            <p:extLst>
              <p:ext uri="{D42A27DB-BD31-4B8C-83A1-F6EECF244321}">
                <p14:modId xmlns:p14="http://schemas.microsoft.com/office/powerpoint/2010/main" val="1987754108"/>
              </p:ext>
            </p:extLst>
          </p:nvPr>
        </p:nvGraphicFramePr>
        <p:xfrm>
          <a:off x="381000" y="722316"/>
          <a:ext cx="8381999" cy="3983034"/>
        </p:xfrm>
        <a:graphic>
          <a:graphicData uri="http://schemas.openxmlformats.org/drawingml/2006/table">
            <a:tbl>
              <a:tblPr/>
              <a:tblGrid>
                <a:gridCol w="1751323">
                  <a:extLst>
                    <a:ext uri="{9D8B030D-6E8A-4147-A177-3AD203B41FA5}">
                      <a16:colId xmlns:a16="http://schemas.microsoft.com/office/drawing/2014/main" val="1819381430"/>
                    </a:ext>
                  </a:extLst>
                </a:gridCol>
                <a:gridCol w="936536">
                  <a:extLst>
                    <a:ext uri="{9D8B030D-6E8A-4147-A177-3AD203B41FA5}">
                      <a16:colId xmlns:a16="http://schemas.microsoft.com/office/drawing/2014/main" val="3633194956"/>
                    </a:ext>
                  </a:extLst>
                </a:gridCol>
                <a:gridCol w="5694140">
                  <a:extLst>
                    <a:ext uri="{9D8B030D-6E8A-4147-A177-3AD203B41FA5}">
                      <a16:colId xmlns:a16="http://schemas.microsoft.com/office/drawing/2014/main" val="921017106"/>
                    </a:ext>
                  </a:extLst>
                </a:gridCol>
              </a:tblGrid>
              <a:tr h="407684">
                <a:tc>
                  <a:txBody>
                    <a:bodyPr/>
                    <a:lstStyle/>
                    <a:p>
                      <a:pPr rtl="0" fontAlgn="b"/>
                      <a:r>
                        <a:rPr lang="en-US" sz="900">
                          <a:solidFill>
                            <a:srgbClr val="000000"/>
                          </a:solidFill>
                          <a:effectLst/>
                        </a:rPr>
                        <a:t>DP0 Hosting</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dbl"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900" b="1">
                          <a:solidFill>
                            <a:srgbClr val="000000"/>
                          </a:solidFill>
                          <a:effectLst/>
                        </a:rPr>
                        <a:t>2020-06-30</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dbl"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900" b="0">
                          <a:solidFill>
                            <a:srgbClr val="000000"/>
                          </a:solidFill>
                          <a:effectLst/>
                          <a:latin typeface="Arial" panose="020B0604020202020204" pitchFamily="34" charset="0"/>
                        </a:rPr>
                        <a:t>Host simulated images and DESC-made catalogs, for LSP testing and comparison with DP0 re-processing. Date TBD</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94598975"/>
                  </a:ext>
                </a:extLst>
              </a:tr>
              <a:tr h="277802">
                <a:tc>
                  <a:txBody>
                    <a:bodyPr/>
                    <a:lstStyle/>
                    <a:p>
                      <a:pPr rtl="0" fontAlgn="b"/>
                      <a:r>
                        <a:rPr lang="en-US" sz="900">
                          <a:solidFill>
                            <a:srgbClr val="000000"/>
                          </a:solidFill>
                          <a:effectLst/>
                        </a:rPr>
                        <a:t>DP0 Start</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1">
                          <a:solidFill>
                            <a:srgbClr val="000000"/>
                          </a:solidFill>
                          <a:effectLst/>
                        </a:rPr>
                        <a:t>2020-12-15</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0">
                          <a:solidFill>
                            <a:srgbClr val="000000"/>
                          </a:solidFill>
                          <a:effectLst/>
                          <a:latin typeface="Arial" panose="020B0604020202020204" pitchFamily="34" charset="0"/>
                        </a:rPr>
                        <a:t>Begin early DRP-like processing of simulated images.</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22600744"/>
                  </a:ext>
                </a:extLst>
              </a:tr>
              <a:tr h="277802">
                <a:tc>
                  <a:txBody>
                    <a:bodyPr/>
                    <a:lstStyle/>
                    <a:p>
                      <a:pPr rtl="0" fontAlgn="b"/>
                      <a:r>
                        <a:rPr lang="en-US" sz="900">
                          <a:solidFill>
                            <a:srgbClr val="000000"/>
                          </a:solidFill>
                          <a:effectLst/>
                        </a:rPr>
                        <a:t>DP0 Image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1" dirty="0">
                          <a:solidFill>
                            <a:srgbClr val="000000"/>
                          </a:solidFill>
                          <a:effectLst/>
                        </a:rPr>
                        <a:t>2021-06-30</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0">
                          <a:solidFill>
                            <a:srgbClr val="000000"/>
                          </a:solidFill>
                          <a:effectLst/>
                          <a:latin typeface="Arial" panose="020B0604020202020204" pitchFamily="34" charset="0"/>
                        </a:rPr>
                        <a:t>Partial Data Preview 0 (simulated images) released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118279591"/>
                  </a:ext>
                </a:extLst>
              </a:tr>
              <a:tr h="277802">
                <a:tc>
                  <a:txBody>
                    <a:bodyPr/>
                    <a:lstStyle/>
                    <a:p>
                      <a:pPr rtl="0" fontAlgn="b"/>
                      <a:r>
                        <a:rPr lang="en-US" sz="900">
                          <a:solidFill>
                            <a:srgbClr val="000000"/>
                          </a:solidFill>
                          <a:effectLst/>
                        </a:rPr>
                        <a:t>DP0 Catalog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1">
                          <a:solidFill>
                            <a:srgbClr val="000000"/>
                          </a:solidFill>
                          <a:effectLst/>
                        </a:rPr>
                        <a:t>2021-09-30</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sz="900" b="0">
                          <a:solidFill>
                            <a:srgbClr val="000000"/>
                          </a:solidFill>
                          <a:effectLst/>
                          <a:latin typeface="Arial" panose="020B0604020202020204" pitchFamily="34" charset="0"/>
                        </a:rPr>
                        <a:t>Full Data Preview 0 (simulated data catalogs) released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4078963175"/>
                  </a:ext>
                </a:extLst>
              </a:tr>
              <a:tr h="407684">
                <a:tc>
                  <a:txBody>
                    <a:bodyPr/>
                    <a:lstStyle/>
                    <a:p>
                      <a:pPr rtl="0" fontAlgn="b"/>
                      <a:r>
                        <a:rPr lang="en-US" sz="900">
                          <a:solidFill>
                            <a:srgbClr val="000000"/>
                          </a:solidFill>
                          <a:effectLst/>
                        </a:rPr>
                        <a:t>DP1 Start</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a:solidFill>
                            <a:srgbClr val="000000"/>
                          </a:solidFill>
                          <a:effectLst/>
                        </a:rPr>
                        <a:t>2021-08-24</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b="0">
                          <a:solidFill>
                            <a:srgbClr val="000000"/>
                          </a:solidFill>
                          <a:effectLst/>
                          <a:latin typeface="Arial" panose="020B0604020202020204" pitchFamily="34" charset="0"/>
                        </a:rPr>
                        <a:t>(Timing: Sustained Observing with ComCam) Begin early DRP-like processing of ComCam and/or simulated data.</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1322539338"/>
                  </a:ext>
                </a:extLst>
              </a:tr>
              <a:tr h="277802">
                <a:tc>
                  <a:txBody>
                    <a:bodyPr/>
                    <a:lstStyle/>
                    <a:p>
                      <a:pPr rtl="0" fontAlgn="b"/>
                      <a:r>
                        <a:rPr lang="en-US" sz="900">
                          <a:solidFill>
                            <a:srgbClr val="000000"/>
                          </a:solidFill>
                          <a:effectLst/>
                        </a:rPr>
                        <a:t>DP1 Image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a:solidFill>
                            <a:srgbClr val="000000"/>
                          </a:solidFill>
                          <a:effectLst/>
                        </a:rPr>
                        <a:t>2022-01-11</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b="0">
                          <a:solidFill>
                            <a:srgbClr val="000000"/>
                          </a:solidFill>
                          <a:effectLst/>
                          <a:latin typeface="Arial" panose="020B0604020202020204" pitchFamily="34" charset="0"/>
                        </a:rPr>
                        <a:t>(Timing: ComCam AI&amp;T Completion + 3 months) Partial Data Preview 1 (ComCam and/or simulated images)</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3934139581"/>
                  </a:ext>
                </a:extLst>
              </a:tr>
              <a:tr h="407684">
                <a:tc>
                  <a:txBody>
                    <a:bodyPr/>
                    <a:lstStyle/>
                    <a:p>
                      <a:pPr rtl="0" fontAlgn="b"/>
                      <a:r>
                        <a:rPr lang="en-US" sz="900">
                          <a:solidFill>
                            <a:srgbClr val="000000"/>
                          </a:solidFill>
                          <a:effectLst/>
                        </a:rPr>
                        <a:t>DP1 Catalog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a:solidFill>
                            <a:srgbClr val="000000"/>
                          </a:solidFill>
                          <a:effectLst/>
                        </a:rPr>
                        <a:t>2022-04-12</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rtl="0" fontAlgn="b"/>
                      <a:r>
                        <a:rPr lang="en-US" sz="900" b="0">
                          <a:solidFill>
                            <a:srgbClr val="000000"/>
                          </a:solidFill>
                          <a:effectLst/>
                          <a:latin typeface="Arial" panose="020B0604020202020204" pitchFamily="34" charset="0"/>
                        </a:rPr>
                        <a:t>(Timing: ComCam AI&amp;T Completion + 6 months) Full Data Preview 1 (ComCam and/or simulated data catalogs) released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1730442049"/>
                  </a:ext>
                </a:extLst>
              </a:tr>
              <a:tr h="277802">
                <a:tc>
                  <a:txBody>
                    <a:bodyPr/>
                    <a:lstStyle/>
                    <a:p>
                      <a:pPr rtl="0" fontAlgn="b"/>
                      <a:r>
                        <a:rPr lang="en-US" sz="900">
                          <a:solidFill>
                            <a:srgbClr val="000000"/>
                          </a:solidFill>
                          <a:effectLst/>
                        </a:rPr>
                        <a:t>DP2 Start</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b="1">
                          <a:solidFill>
                            <a:srgbClr val="000000"/>
                          </a:solidFill>
                          <a:effectLst/>
                        </a:rPr>
                        <a:t>2022-02-15</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a:solidFill>
                            <a:srgbClr val="000000"/>
                          </a:solidFill>
                          <a:effectLst/>
                        </a:rPr>
                        <a:t>Begin DRP processing of LSSTCam SV images (LDF to verify)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extLst>
                  <a:ext uri="{0D108BD9-81ED-4DB2-BD59-A6C34878D82A}">
                    <a16:rowId xmlns:a16="http://schemas.microsoft.com/office/drawing/2014/main" val="619383529"/>
                  </a:ext>
                </a:extLst>
              </a:tr>
              <a:tr h="407684">
                <a:tc>
                  <a:txBody>
                    <a:bodyPr/>
                    <a:lstStyle/>
                    <a:p>
                      <a:pPr rtl="0" fontAlgn="b"/>
                      <a:r>
                        <a:rPr lang="en-US" sz="900">
                          <a:solidFill>
                            <a:srgbClr val="000000"/>
                          </a:solidFill>
                          <a:effectLst/>
                        </a:rPr>
                        <a:t>DP2 Image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a:solidFill>
                            <a:srgbClr val="000000"/>
                          </a:solidFill>
                          <a:effectLst/>
                        </a:rPr>
                        <a:t>2022-08-19</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b="0">
                          <a:solidFill>
                            <a:srgbClr val="000000"/>
                          </a:solidFill>
                          <a:effectLst/>
                          <a:latin typeface="Arial" panose="020B0604020202020204" pitchFamily="34" charset="0"/>
                        </a:rPr>
                        <a:t>(Timing: LSSTCam AI&amp;T Complete + 6 months) Full Data Preview 2 (LSSTCam SV images) released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extLst>
                  <a:ext uri="{0D108BD9-81ED-4DB2-BD59-A6C34878D82A}">
                    <a16:rowId xmlns:a16="http://schemas.microsoft.com/office/drawing/2014/main" val="1263030168"/>
                  </a:ext>
                </a:extLst>
              </a:tr>
              <a:tr h="407684">
                <a:tc>
                  <a:txBody>
                    <a:bodyPr/>
                    <a:lstStyle/>
                    <a:p>
                      <a:pPr rtl="0" fontAlgn="b"/>
                      <a:r>
                        <a:rPr lang="en-US" sz="900">
                          <a:solidFill>
                            <a:srgbClr val="000000"/>
                          </a:solidFill>
                          <a:effectLst/>
                        </a:rPr>
                        <a:t>DP2 Catalog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a:solidFill>
                            <a:srgbClr val="000000"/>
                          </a:solidFill>
                          <a:effectLst/>
                        </a:rPr>
                        <a:t>2022-11-18</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rtl="0" fontAlgn="b"/>
                      <a:r>
                        <a:rPr lang="en-US" sz="900" b="0">
                          <a:solidFill>
                            <a:srgbClr val="000000"/>
                          </a:solidFill>
                          <a:effectLst/>
                          <a:latin typeface="Arial" panose="020B0604020202020204" pitchFamily="34" charset="0"/>
                        </a:rPr>
                        <a:t>(Timing: Science Verification Complete + 6 months) Full Data Preview 3 (LSSTCam SV catalogs) released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extLst>
                  <a:ext uri="{0D108BD9-81ED-4DB2-BD59-A6C34878D82A}">
                    <a16:rowId xmlns:a16="http://schemas.microsoft.com/office/drawing/2014/main" val="63399493"/>
                  </a:ext>
                </a:extLst>
              </a:tr>
              <a:tr h="277802">
                <a:tc>
                  <a:txBody>
                    <a:bodyPr/>
                    <a:lstStyle/>
                    <a:p>
                      <a:pPr rtl="0" fontAlgn="b"/>
                      <a:r>
                        <a:rPr lang="en-US" sz="900">
                          <a:solidFill>
                            <a:srgbClr val="000000"/>
                          </a:solidFill>
                          <a:effectLst/>
                        </a:rPr>
                        <a:t>DR1 Start</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tc>
                  <a:txBody>
                    <a:bodyPr/>
                    <a:lstStyle/>
                    <a:p>
                      <a:pPr rtl="0" fontAlgn="b"/>
                      <a:r>
                        <a:rPr lang="en-US" sz="900">
                          <a:solidFill>
                            <a:srgbClr val="000000"/>
                          </a:solidFill>
                          <a:effectLst/>
                        </a:rPr>
                        <a:t>2023-06-30</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tc>
                  <a:txBody>
                    <a:bodyPr/>
                    <a:lstStyle/>
                    <a:p>
                      <a:pPr rtl="0" fontAlgn="b"/>
                      <a:r>
                        <a:rPr lang="en-US" sz="900" b="0">
                          <a:solidFill>
                            <a:srgbClr val="000000"/>
                          </a:solidFill>
                          <a:effectLst/>
                          <a:latin typeface="Arial" panose="020B0604020202020204" pitchFamily="34" charset="0"/>
                        </a:rPr>
                        <a:t>Begin DR1 campaign processing.</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extLst>
                  <a:ext uri="{0D108BD9-81ED-4DB2-BD59-A6C34878D82A}">
                    <a16:rowId xmlns:a16="http://schemas.microsoft.com/office/drawing/2014/main" val="728073529"/>
                  </a:ext>
                </a:extLst>
              </a:tr>
              <a:tr h="277802">
                <a:tc>
                  <a:txBody>
                    <a:bodyPr/>
                    <a:lstStyle/>
                    <a:p>
                      <a:pPr rtl="0" fontAlgn="b"/>
                      <a:r>
                        <a:rPr lang="en-US" sz="900">
                          <a:solidFill>
                            <a:srgbClr val="000000"/>
                          </a:solidFill>
                          <a:effectLst/>
                        </a:rPr>
                        <a:t>DR1 Release</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tc>
                  <a:txBody>
                    <a:bodyPr/>
                    <a:lstStyle/>
                    <a:p>
                      <a:pPr rtl="0" fontAlgn="b"/>
                      <a:r>
                        <a:rPr lang="en-US" sz="900">
                          <a:solidFill>
                            <a:srgbClr val="000000"/>
                          </a:solidFill>
                          <a:effectLst/>
                        </a:rPr>
                        <a:t>2023-12-15</a:t>
                      </a:r>
                    </a:p>
                  </a:txBody>
                  <a:tcPr marL="13529" marR="13529" marT="9020" marB="90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tc>
                  <a:txBody>
                    <a:bodyPr/>
                    <a:lstStyle/>
                    <a:p>
                      <a:pPr rtl="0" fontAlgn="b"/>
                      <a:r>
                        <a:rPr lang="en-US" sz="900" b="0" dirty="0">
                          <a:solidFill>
                            <a:srgbClr val="000000"/>
                          </a:solidFill>
                          <a:effectLst/>
                          <a:latin typeface="Arial" panose="020B0604020202020204" pitchFamily="34" charset="0"/>
                        </a:rPr>
                        <a:t>Release DR1 to community</a:t>
                      </a:r>
                    </a:p>
                  </a:txBody>
                  <a:tcPr marL="13529" marR="13529" marT="9020" marB="9020" anchor="b">
                    <a:lnL w="9525" cap="flat" cmpd="sng" algn="ctr">
                      <a:solidFill>
                        <a:srgbClr val="CCCCCC"/>
                      </a:solidFill>
                      <a:prstDash val="solid"/>
                      <a:round/>
                      <a:headEnd type="none" w="med" len="med"/>
                      <a:tailEnd type="none" w="med" len="med"/>
                    </a:lnL>
                    <a:lnR w="28575" cap="flat" cmpd="dbl"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C232"/>
                    </a:solidFill>
                  </a:tcPr>
                </a:tc>
                <a:extLst>
                  <a:ext uri="{0D108BD9-81ED-4DB2-BD59-A6C34878D82A}">
                    <a16:rowId xmlns:a16="http://schemas.microsoft.com/office/drawing/2014/main" val="3756998149"/>
                  </a:ext>
                </a:extLst>
              </a:tr>
            </a:tbl>
          </a:graphicData>
        </a:graphic>
      </p:graphicFrame>
    </p:spTree>
    <p:extLst>
      <p:ext uri="{BB962C8B-B14F-4D97-AF65-F5344CB8AC3E}">
        <p14:creationId xmlns:p14="http://schemas.microsoft.com/office/powerpoint/2010/main" val="190096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800" dirty="0"/>
              <a:t>Goal is to get NSB and DOE OS approval for full survey ops plan Q3-4 FY2020</a:t>
            </a:r>
          </a:p>
          <a:p>
            <a:r>
              <a:rPr lang="en-US" sz="1800" dirty="0"/>
              <a:t>If (JOR February 28, 2019) Then </a:t>
            </a:r>
          </a:p>
          <a:p>
            <a:pPr lvl="1"/>
            <a:r>
              <a:rPr lang="en-US" sz="1600" dirty="0"/>
              <a:t>Presentations to JOR Feb 14</a:t>
            </a:r>
          </a:p>
          <a:p>
            <a:pPr lvl="1"/>
            <a:r>
              <a:rPr lang="en-US" sz="1600" dirty="0"/>
              <a:t>Jan 20, JOR Director’s Review </a:t>
            </a:r>
          </a:p>
          <a:p>
            <a:pPr lvl="1"/>
            <a:r>
              <a:rPr lang="en-US" sz="1600" dirty="0"/>
              <a:t>Send slide presentations to JODR Jan 8</a:t>
            </a:r>
          </a:p>
          <a:p>
            <a:pPr lvl="1"/>
            <a:r>
              <a:rPr lang="en-US" sz="1600" dirty="0"/>
              <a:t>Jan 1 all documents and presentations to review team</a:t>
            </a:r>
          </a:p>
          <a:p>
            <a:pPr lvl="1"/>
            <a:r>
              <a:rPr lang="en-US" sz="1600" dirty="0"/>
              <a:t>Dec 15 AURA (NMOC) approval of Ops Budget</a:t>
            </a:r>
          </a:p>
          <a:p>
            <a:pPr lvl="1"/>
            <a:r>
              <a:rPr lang="en-US" sz="1600" dirty="0"/>
              <a:t>Dec 1 all docs to NMOC</a:t>
            </a:r>
          </a:p>
          <a:p>
            <a:pPr lvl="1"/>
            <a:r>
              <a:rPr lang="en-US" sz="1600" b="1" dirty="0"/>
              <a:t>Need NSF/DOE distribution guidance August latest!</a:t>
            </a:r>
          </a:p>
          <a:p>
            <a:pPr lvl="1"/>
            <a:r>
              <a:rPr lang="en-US" sz="1600" b="1" dirty="0"/>
              <a:t>Assume in-kinds need not be complete by JOR (scope fixed, budget is max agencies need)</a:t>
            </a:r>
          </a:p>
          <a:p>
            <a:r>
              <a:rPr lang="en-US" sz="1800" dirty="0"/>
              <a:t>Required documents or updates: Ops Plan, Ops Budget, EOP, Transition Plan, Other docs: Risk man plan, RR, Milestones, Policy docs, staff roles ...</a:t>
            </a:r>
          </a:p>
          <a:p>
            <a:endParaRPr lang="en-US" sz="1800" dirty="0"/>
          </a:p>
          <a:p>
            <a:endParaRPr lang="en-US" sz="1800" dirty="0"/>
          </a:p>
        </p:txBody>
      </p:sp>
      <p:sp>
        <p:nvSpPr>
          <p:cNvPr id="6" name="Title 5"/>
          <p:cNvSpPr>
            <a:spLocks noGrp="1"/>
          </p:cNvSpPr>
          <p:nvPr>
            <p:ph type="title"/>
          </p:nvPr>
        </p:nvSpPr>
        <p:spPr/>
        <p:txBody>
          <a:bodyPr/>
          <a:lstStyle/>
          <a:p>
            <a:r>
              <a:rPr lang="en-US" dirty="0"/>
              <a:t>Joint Operations Review: Time is Short</a:t>
            </a:r>
          </a:p>
        </p:txBody>
      </p:sp>
    </p:spTree>
    <p:extLst>
      <p:ext uri="{BB962C8B-B14F-4D97-AF65-F5344CB8AC3E}">
        <p14:creationId xmlns:p14="http://schemas.microsoft.com/office/powerpoint/2010/main" val="162318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a:t>Operations has begun</a:t>
            </a:r>
          </a:p>
          <a:p>
            <a:r>
              <a:rPr lang="en-US" sz="2000" dirty="0"/>
              <a:t>Now fully supported by agencies</a:t>
            </a:r>
          </a:p>
          <a:p>
            <a:r>
              <a:rPr lang="en-US" sz="2000" dirty="0"/>
              <a:t>LSST will seek important in-kind partnerships from international groups.</a:t>
            </a:r>
          </a:p>
          <a:p>
            <a:r>
              <a:rPr lang="en-US" sz="2000" dirty="0"/>
              <a:t>Transition from construction to commissioning to operations will take flexibility.</a:t>
            </a:r>
          </a:p>
          <a:p>
            <a:r>
              <a:rPr lang="en-US" sz="2000" dirty="0"/>
              <a:t>Ops team working closely with Commissioning team and building in options to stay on track even if some commissioning data production milestones move out</a:t>
            </a:r>
          </a:p>
          <a:p>
            <a:r>
              <a:rPr lang="en-US" sz="2000" dirty="0"/>
              <a:t>Ops team “embedded in construction” through meetings, committees, and CCB, setting up for smooth transition and successful ORR.</a:t>
            </a:r>
          </a:p>
        </p:txBody>
      </p:sp>
      <p:sp>
        <p:nvSpPr>
          <p:cNvPr id="6" name="Title 5"/>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95801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marL="0" indent="0">
              <a:buNone/>
            </a:pPr>
            <a:endParaRPr lang="en-US" dirty="0"/>
          </a:p>
        </p:txBody>
      </p:sp>
      <p:sp>
        <p:nvSpPr>
          <p:cNvPr id="6" name="Title 5"/>
          <p:cNvSpPr>
            <a:spLocks noGrp="1"/>
          </p:cNvSpPr>
          <p:nvPr>
            <p:ph type="title"/>
          </p:nvPr>
        </p:nvSpPr>
        <p:spPr/>
        <p:txBody>
          <a:bodyPr/>
          <a:lstStyle/>
          <a:p>
            <a:r>
              <a:rPr lang="en-US" dirty="0"/>
              <a:t>End of Presentation</a:t>
            </a:r>
          </a:p>
        </p:txBody>
      </p:sp>
      <p:pic>
        <p:nvPicPr>
          <p:cNvPr id="3074" name="Picture 2" descr="https://lh4.googleusercontent.com/ihK93n0Q3-Rbh6pRFvC_LN8SExZTrlgyiXXDiiwf1-6MoYnicXZ-uSftECRyC8hci3U8Nt96RKzjM2n9_sqNaps1VYlyAIRbYuxLwyIpZwyJyy90za4p8lBA0UyY_IR1EoUiz5yqnPo">
            <a:extLst>
              <a:ext uri="{FF2B5EF4-FFF2-40B4-BE49-F238E27FC236}">
                <a16:creationId xmlns:a16="http://schemas.microsoft.com/office/drawing/2014/main" id="{224063F5-0BE6-194F-9CF1-DB878E483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 y="-1162050"/>
            <a:ext cx="9492757"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94965F-5420-E542-9487-9C8FBD3C0D21}"/>
              </a:ext>
            </a:extLst>
          </p:cNvPr>
          <p:cNvSpPr txBox="1"/>
          <p:nvPr/>
        </p:nvSpPr>
        <p:spPr>
          <a:xfrm>
            <a:off x="6705600" y="4854773"/>
            <a:ext cx="1799852" cy="307777"/>
          </a:xfrm>
          <a:prstGeom prst="rect">
            <a:avLst/>
          </a:prstGeom>
          <a:noFill/>
        </p:spPr>
        <p:txBody>
          <a:bodyPr wrap="none" rtlCol="0">
            <a:spAutoFit/>
          </a:bodyPr>
          <a:lstStyle/>
          <a:p>
            <a:r>
              <a:rPr lang="en-US" sz="1400" i="1" dirty="0">
                <a:solidFill>
                  <a:schemeClr val="bg1"/>
                </a:solidFill>
              </a:rPr>
              <a:t>Photo credit Kevin </a:t>
            </a:r>
            <a:r>
              <a:rPr lang="en-US" sz="1400" i="1" dirty="0" err="1">
                <a:solidFill>
                  <a:schemeClr val="bg1"/>
                </a:solidFill>
              </a:rPr>
              <a:t>Reil</a:t>
            </a:r>
            <a:endParaRPr lang="en-US" sz="1400" i="1" dirty="0">
              <a:solidFill>
                <a:schemeClr val="bg1"/>
              </a:solidFill>
            </a:endParaRPr>
          </a:p>
        </p:txBody>
      </p:sp>
    </p:spTree>
    <p:extLst>
      <p:ext uri="{BB962C8B-B14F-4D97-AF65-F5344CB8AC3E}">
        <p14:creationId xmlns:p14="http://schemas.microsoft.com/office/powerpoint/2010/main" val="251484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Detail Slides</a:t>
            </a:r>
          </a:p>
        </p:txBody>
      </p:sp>
    </p:spTree>
    <p:extLst>
      <p:ext uri="{BB962C8B-B14F-4D97-AF65-F5344CB8AC3E}">
        <p14:creationId xmlns:p14="http://schemas.microsoft.com/office/powerpoint/2010/main" val="206791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body" idx="1"/>
          </p:nvPr>
        </p:nvSpPr>
        <p:spPr>
          <a:prstGeom prst="rect">
            <a:avLst/>
          </a:prstGeom>
        </p:spPr>
        <p:txBody>
          <a:bodyPr spcFirstLastPara="1" wrap="square" lIns="91425" tIns="45700" rIns="91425" bIns="45700" anchor="t" anchorCtr="0">
            <a:noAutofit/>
          </a:bodyPr>
          <a:lstStyle/>
          <a:p>
            <a:pPr marL="444500">
              <a:spcBef>
                <a:spcPts val="1000"/>
              </a:spcBef>
              <a:spcAft>
                <a:spcPts val="0"/>
              </a:spcAft>
              <a:buClr>
                <a:schemeClr val="dk2"/>
              </a:buClr>
              <a:buSzPts val="2000"/>
            </a:pPr>
            <a:r>
              <a:rPr lang="en-US" sz="2000" dirty="0">
                <a:solidFill>
                  <a:schemeClr val="dk2"/>
                </a:solidFill>
              </a:rPr>
              <a:t>The LSST Facility will cost ~$60M per year to operate, in steady state. NSF and DOE will share the cost. </a:t>
            </a:r>
          </a:p>
          <a:p>
            <a:pPr marL="444500">
              <a:spcBef>
                <a:spcPts val="1000"/>
              </a:spcBef>
              <a:spcAft>
                <a:spcPts val="0"/>
              </a:spcAft>
              <a:buClr>
                <a:schemeClr val="dk2"/>
              </a:buClr>
              <a:buSzPts val="2000"/>
            </a:pPr>
            <a:r>
              <a:rPr lang="en-US" sz="2000" dirty="0">
                <a:solidFill>
                  <a:schemeClr val="dk2"/>
                </a:solidFill>
              </a:rPr>
              <a:t>25% of the operations costs were to be covered by international contributions (ICs) collected by LSSTC, in exchange for data rights according to MOAs held by LSSTC.</a:t>
            </a:r>
            <a:endParaRPr sz="2000" dirty="0">
              <a:solidFill>
                <a:schemeClr val="dk2"/>
              </a:solidFill>
            </a:endParaRPr>
          </a:p>
          <a:p>
            <a:pPr marL="444500">
              <a:spcBef>
                <a:spcPts val="1000"/>
              </a:spcBef>
              <a:spcAft>
                <a:spcPts val="0"/>
              </a:spcAft>
              <a:buClr>
                <a:schemeClr val="dk2"/>
              </a:buClr>
              <a:buSzPts val="2000"/>
            </a:pPr>
            <a:r>
              <a:rPr lang="en-US" sz="2000" dirty="0">
                <a:solidFill>
                  <a:schemeClr val="dk2"/>
                </a:solidFill>
              </a:rPr>
              <a:t>The ICs were to be transferred to AURA, which was then to cover 75% of the operations scope. DOE was to cover the remaining 25% of the scope.</a:t>
            </a:r>
            <a:endParaRPr sz="2000" dirty="0"/>
          </a:p>
          <a:p>
            <a:pPr marL="444500">
              <a:spcBef>
                <a:spcPts val="480"/>
              </a:spcBef>
              <a:spcAft>
                <a:spcPts val="0"/>
              </a:spcAft>
              <a:buSzPts val="2000"/>
            </a:pPr>
            <a:r>
              <a:rPr lang="en-US" sz="2000" dirty="0"/>
              <a:t>LSSTC succeeded in raising about half of the needed international contributions to operations. NSF and DOE decided to adopt a new model to ensure full support for operations. </a:t>
            </a:r>
            <a:endParaRPr sz="2000" dirty="0"/>
          </a:p>
        </p:txBody>
      </p:sp>
      <p:sp>
        <p:nvSpPr>
          <p:cNvPr id="130" name="Google Shape;130;p20"/>
          <p:cNvSpPr txBox="1">
            <a:spLocks noGrp="1"/>
          </p:cNvSpPr>
          <p:nvPr>
            <p:ph type="title"/>
          </p:nvPr>
        </p:nvSpPr>
        <p:spPr>
          <a:xfrm>
            <a:off x="1143000" y="133350"/>
            <a:ext cx="6248400" cy="41791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History: the old LSST operations funding model</a:t>
            </a:r>
            <a:endParaRPr dirty="0"/>
          </a:p>
        </p:txBody>
      </p:sp>
    </p:spTree>
    <p:extLst>
      <p:ext uri="{BB962C8B-B14F-4D97-AF65-F5344CB8AC3E}">
        <p14:creationId xmlns:p14="http://schemas.microsoft.com/office/powerpoint/2010/main" val="222609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body" idx="1"/>
          </p:nvPr>
        </p:nvSpPr>
        <p:spPr>
          <a:prstGeom prst="rect">
            <a:avLst/>
          </a:prstGeom>
        </p:spPr>
        <p:txBody>
          <a:bodyPr spcFirstLastPara="1" wrap="square" lIns="91425" tIns="45700" rIns="91425" bIns="45700" anchor="t" anchorCtr="0">
            <a:noAutofit/>
          </a:bodyPr>
          <a:lstStyle/>
          <a:p>
            <a:pPr marL="444500">
              <a:spcBef>
                <a:spcPts val="0"/>
              </a:spcBef>
              <a:spcAft>
                <a:spcPts val="0"/>
              </a:spcAft>
              <a:buClr>
                <a:schemeClr val="dk2"/>
              </a:buClr>
              <a:buSzPts val="2000"/>
            </a:pPr>
            <a:r>
              <a:rPr lang="en-US" sz="1800" dirty="0">
                <a:solidFill>
                  <a:schemeClr val="dk2"/>
                </a:solidFill>
              </a:rPr>
              <a:t>In May 2019, NSF and DOE (the US agencies) moved away from selling LSST data rights to international participants to a partnership model, in which they guarantee the Facility’s support but international science communities make “in-kind” contributions to offset costs and add value</a:t>
            </a:r>
            <a:endParaRPr sz="1000" dirty="0">
              <a:solidFill>
                <a:schemeClr val="dk1"/>
              </a:solidFill>
              <a:latin typeface="Arial"/>
              <a:ea typeface="Arial"/>
              <a:cs typeface="Arial"/>
              <a:sym typeface="Arial"/>
            </a:endParaRPr>
          </a:p>
          <a:p>
            <a:pPr marL="901700" lvl="1" indent="-342900">
              <a:spcBef>
                <a:spcPts val="1000"/>
              </a:spcBef>
              <a:spcAft>
                <a:spcPts val="0"/>
              </a:spcAft>
              <a:buClr>
                <a:schemeClr val="dk2"/>
              </a:buClr>
              <a:buSzPts val="2000"/>
            </a:pPr>
            <a:r>
              <a:rPr lang="en-US" sz="1800" i="1" dirty="0">
                <a:solidFill>
                  <a:schemeClr val="dk2"/>
                </a:solidFill>
              </a:rPr>
              <a:t>“Monetary contributions to LSST operations will not be accepted for international participants to obtain rights or access to LSST proprietary data.”</a:t>
            </a:r>
            <a:endParaRPr sz="1800" i="1" dirty="0">
              <a:solidFill>
                <a:schemeClr val="dk2"/>
              </a:solidFill>
            </a:endParaRPr>
          </a:p>
          <a:p>
            <a:pPr marL="901700" lvl="1" indent="-342900">
              <a:spcBef>
                <a:spcPts val="1000"/>
              </a:spcBef>
              <a:spcAft>
                <a:spcPts val="0"/>
              </a:spcAft>
              <a:buClr>
                <a:schemeClr val="dk2"/>
              </a:buClr>
              <a:buSzPts val="2000"/>
            </a:pPr>
            <a:r>
              <a:rPr lang="en-US" sz="1800" dirty="0">
                <a:solidFill>
                  <a:schemeClr val="dk2"/>
                </a:solidFill>
              </a:rPr>
              <a:t>The agencies will </a:t>
            </a:r>
            <a:r>
              <a:rPr lang="en-US" sz="1800" i="1" dirty="0">
                <a:solidFill>
                  <a:schemeClr val="dk2"/>
                </a:solidFill>
              </a:rPr>
              <a:t>“work with international participants to explore possible in-kind contributions that might provide NSF and DOE sufficient value in exchange for rights and access to LSST proprietary data.”</a:t>
            </a:r>
            <a:endParaRPr sz="1800" i="1" dirty="0">
              <a:solidFill>
                <a:schemeClr val="dk2"/>
              </a:solidFill>
            </a:endParaRPr>
          </a:p>
          <a:p>
            <a:pPr marL="901700" lvl="1" indent="-342900">
              <a:spcBef>
                <a:spcPts val="1000"/>
              </a:spcBef>
              <a:spcAft>
                <a:spcPts val="1000"/>
              </a:spcAft>
              <a:buClr>
                <a:schemeClr val="dk2"/>
              </a:buClr>
              <a:buSzPts val="2000"/>
            </a:pPr>
            <a:r>
              <a:rPr lang="en-US" sz="2000" i="1" dirty="0">
                <a:solidFill>
                  <a:schemeClr val="dk2"/>
                </a:solidFill>
              </a:rPr>
              <a:t>“The agencies have no plans to de-scope LSST operations.”</a:t>
            </a:r>
          </a:p>
          <a:p>
            <a:pPr marL="501650">
              <a:spcBef>
                <a:spcPts val="1000"/>
              </a:spcBef>
              <a:spcAft>
                <a:spcPts val="1000"/>
              </a:spcAft>
              <a:buClr>
                <a:schemeClr val="dk2"/>
              </a:buClr>
              <a:buSzPts val="2000"/>
            </a:pPr>
            <a:r>
              <a:rPr lang="en-US" sz="1800" dirty="0">
                <a:solidFill>
                  <a:schemeClr val="dk2"/>
                </a:solidFill>
              </a:rPr>
              <a:t>Data proprietary for two year period</a:t>
            </a:r>
            <a:endParaRPr sz="1800" dirty="0">
              <a:solidFill>
                <a:schemeClr val="dk2"/>
              </a:solidFill>
            </a:endParaRPr>
          </a:p>
        </p:txBody>
      </p:sp>
      <p:sp>
        <p:nvSpPr>
          <p:cNvPr id="137" name="Google Shape;137;p21"/>
          <p:cNvSpPr txBox="1">
            <a:spLocks noGrp="1"/>
          </p:cNvSpPr>
          <p:nvPr>
            <p:ph type="title"/>
          </p:nvPr>
        </p:nvSpPr>
        <p:spPr>
          <a:xfrm>
            <a:off x="990600" y="133350"/>
            <a:ext cx="6400800" cy="41791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000" dirty="0"/>
              <a:t>The new LSST operations funding model is more partnership than “pay-to-play”</a:t>
            </a:r>
            <a:endParaRPr sz="2000" dirty="0"/>
          </a:p>
        </p:txBody>
      </p:sp>
    </p:spTree>
    <p:extLst>
      <p:ext uri="{BB962C8B-B14F-4D97-AF65-F5344CB8AC3E}">
        <p14:creationId xmlns:p14="http://schemas.microsoft.com/office/powerpoint/2010/main" val="72844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body" idx="1"/>
          </p:nvPr>
        </p:nvSpPr>
        <p:spPr>
          <a:prstGeom prst="rect">
            <a:avLst/>
          </a:prstGeom>
        </p:spPr>
        <p:txBody>
          <a:bodyPr spcFirstLastPara="1" wrap="square" lIns="91425" tIns="45700" rIns="91425" bIns="45700" anchor="t" anchorCtr="0">
            <a:noAutofit/>
          </a:bodyPr>
          <a:lstStyle/>
          <a:p>
            <a:pPr marL="444500">
              <a:spcBef>
                <a:spcPts val="0"/>
              </a:spcBef>
              <a:spcAft>
                <a:spcPts val="0"/>
              </a:spcAft>
              <a:buClr>
                <a:schemeClr val="dk2"/>
              </a:buClr>
              <a:buSzPts val="2000"/>
            </a:pPr>
            <a:r>
              <a:rPr lang="en-US" sz="2000" dirty="0">
                <a:solidFill>
                  <a:schemeClr val="dk2"/>
                </a:solidFill>
              </a:rPr>
              <a:t>The data release and alert stream plans, and the size and capability of the facility operation, and US data rights, are all unchanged</a:t>
            </a:r>
            <a:endParaRPr sz="2000" dirty="0">
              <a:solidFill>
                <a:schemeClr val="dk2"/>
              </a:solidFill>
            </a:endParaRPr>
          </a:p>
          <a:p>
            <a:pPr marL="444500">
              <a:spcBef>
                <a:spcPts val="1000"/>
              </a:spcBef>
              <a:spcAft>
                <a:spcPts val="0"/>
              </a:spcAft>
              <a:buClr>
                <a:schemeClr val="dk2"/>
              </a:buClr>
              <a:buSzPts val="2000"/>
            </a:pPr>
            <a:r>
              <a:rPr lang="en-US" sz="2000" dirty="0">
                <a:solidFill>
                  <a:schemeClr val="dk2"/>
                </a:solidFill>
              </a:rPr>
              <a:t>Everyone who currently has LSST data rights through an international MOA will keep them while a new agreement with the US agencies is established between now and June 2021. </a:t>
            </a:r>
            <a:endParaRPr sz="2000" dirty="0">
              <a:solidFill>
                <a:schemeClr val="dk2"/>
              </a:solidFill>
            </a:endParaRPr>
          </a:p>
          <a:p>
            <a:pPr marL="901700" lvl="1">
              <a:spcBef>
                <a:spcPts val="1000"/>
              </a:spcBef>
              <a:spcAft>
                <a:spcPts val="1000"/>
              </a:spcAft>
              <a:buClr>
                <a:schemeClr val="dk2"/>
              </a:buClr>
              <a:buSzPts val="2000"/>
            </a:pPr>
            <a:r>
              <a:rPr lang="en-US" sz="2000" i="1" dirty="0">
                <a:solidFill>
                  <a:schemeClr val="dk2"/>
                </a:solidFill>
              </a:rPr>
              <a:t>“The agencies (NSF and DOE) recognize the importance of the contributions of the current PIs of international participants to the development of the LSST science collaborations and the L</a:t>
            </a:r>
            <a:r>
              <a:rPr lang="en-US" i="1" dirty="0">
                <a:solidFill>
                  <a:schemeClr val="dk2"/>
                </a:solidFill>
              </a:rPr>
              <a:t>SST project through their efforts to date.”</a:t>
            </a:r>
          </a:p>
          <a:p>
            <a:pPr marL="501650">
              <a:spcBef>
                <a:spcPts val="1000"/>
              </a:spcBef>
              <a:spcAft>
                <a:spcPts val="1000"/>
              </a:spcAft>
              <a:buClr>
                <a:schemeClr val="dk2"/>
              </a:buClr>
              <a:buSzPts val="2000"/>
            </a:pPr>
            <a:r>
              <a:rPr lang="en-US" sz="2000" dirty="0">
                <a:solidFill>
                  <a:schemeClr val="dk2"/>
                </a:solidFill>
              </a:rPr>
              <a:t>No change </a:t>
            </a:r>
            <a:r>
              <a:rPr lang="en-US" sz="2000" dirty="0" err="1">
                <a:solidFill>
                  <a:schemeClr val="dk2"/>
                </a:solidFill>
              </a:rPr>
              <a:t>wrt</a:t>
            </a:r>
            <a:r>
              <a:rPr lang="en-US" sz="2000" dirty="0">
                <a:solidFill>
                  <a:schemeClr val="dk2"/>
                </a:solidFill>
              </a:rPr>
              <a:t> status of current in-kind partners (Chile, Brazil, IN2P3)</a:t>
            </a:r>
            <a:endParaRPr sz="2000" dirty="0">
              <a:solidFill>
                <a:schemeClr val="dk2"/>
              </a:solidFill>
            </a:endParaRPr>
          </a:p>
        </p:txBody>
      </p:sp>
      <p:sp>
        <p:nvSpPr>
          <p:cNvPr id="144" name="Google Shape;144;p22"/>
          <p:cNvSpPr txBox="1">
            <a:spLocks noGrp="1"/>
          </p:cNvSpPr>
          <p:nvPr>
            <p:ph type="title"/>
          </p:nvPr>
        </p:nvSpPr>
        <p:spPr>
          <a:xfrm>
            <a:off x="914400" y="133350"/>
            <a:ext cx="6477000" cy="41791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800" dirty="0">
                <a:solidFill>
                  <a:schemeClr val="dk2"/>
                </a:solidFill>
              </a:rPr>
              <a:t>The US agencies outlined how the new model will work in a set of “Talking Points”, which we can use to help us prepare for it.</a:t>
            </a:r>
            <a:endParaRPr sz="1800" dirty="0"/>
          </a:p>
        </p:txBody>
      </p:sp>
    </p:spTree>
    <p:extLst>
      <p:ext uri="{BB962C8B-B14F-4D97-AF65-F5344CB8AC3E}">
        <p14:creationId xmlns:p14="http://schemas.microsoft.com/office/powerpoint/2010/main" val="36820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000" i="1" dirty="0"/>
              <a:t>“International participants may enjoy the same data access rights as US scientists in exchange for in-kind contributions to the LSST construction project, facility operations, and/or related astrophysical resources as considered and agreed to jointly by [NSF and DOE].”</a:t>
            </a:r>
            <a:r>
              <a:rPr lang="en-US" sz="2000" dirty="0"/>
              <a:t>	They will </a:t>
            </a:r>
            <a:r>
              <a:rPr lang="en-US" sz="2000" i="1" dirty="0"/>
              <a:t>“</a:t>
            </a:r>
            <a:r>
              <a:rPr lang="en-US" sz="2000" i="1" dirty="0">
                <a:solidFill>
                  <a:schemeClr val="dk2"/>
                </a:solidFill>
              </a:rPr>
              <a:t>work with NSF, DOE, and their awardees (AURA and SLAC)”</a:t>
            </a:r>
            <a:r>
              <a:rPr lang="en-US" sz="2000" dirty="0">
                <a:solidFill>
                  <a:schemeClr val="dk2"/>
                </a:solidFill>
              </a:rPr>
              <a:t> to define them. </a:t>
            </a:r>
            <a:r>
              <a:rPr lang="en-US" sz="2000" dirty="0"/>
              <a:t>			</a:t>
            </a:r>
            <a:endParaRPr sz="2000" dirty="0"/>
          </a:p>
          <a:p>
            <a:pPr marL="400050" indent="-285750">
              <a:spcBef>
                <a:spcPts val="1000"/>
              </a:spcBef>
              <a:spcAft>
                <a:spcPts val="0"/>
              </a:spcAft>
              <a:buClr>
                <a:schemeClr val="dk2"/>
              </a:buClr>
              <a:buSzPts val="1800"/>
            </a:pPr>
            <a:r>
              <a:rPr lang="en-US" sz="1600" i="1" dirty="0">
                <a:solidFill>
                  <a:schemeClr val="dk2"/>
                </a:solidFill>
              </a:rPr>
              <a:t>“NSF and DOE will consider most favorably proposed in-kind contributions that, for example, </a:t>
            </a:r>
            <a:r>
              <a:rPr lang="en-US" sz="1600" b="1" i="1" dirty="0">
                <a:solidFill>
                  <a:schemeClr val="dk2"/>
                </a:solidFill>
              </a:rPr>
              <a:t>will offset NSF and DOE costs for operations</a:t>
            </a:r>
            <a:r>
              <a:rPr lang="en-US" sz="1600" i="1" dirty="0">
                <a:solidFill>
                  <a:schemeClr val="dk2"/>
                </a:solidFill>
              </a:rPr>
              <a:t> and/or </a:t>
            </a:r>
            <a:r>
              <a:rPr lang="en-US" sz="1600" b="1" i="1" dirty="0">
                <a:solidFill>
                  <a:schemeClr val="dk2"/>
                </a:solidFill>
              </a:rPr>
              <a:t>expand the resources available to the U.S. astrophysical and high energy physics communities.</a:t>
            </a:r>
            <a:r>
              <a:rPr lang="en-US" sz="1600" i="1" dirty="0">
                <a:solidFill>
                  <a:schemeClr val="dk2"/>
                </a:solidFill>
              </a:rPr>
              <a:t>”</a:t>
            </a:r>
            <a:endParaRPr sz="1600" i="1" dirty="0">
              <a:solidFill>
                <a:schemeClr val="dk2"/>
              </a:solidFill>
            </a:endParaRPr>
          </a:p>
          <a:p>
            <a:pPr marL="400050" indent="-285750">
              <a:spcBef>
                <a:spcPts val="1000"/>
              </a:spcBef>
              <a:spcAft>
                <a:spcPts val="1000"/>
              </a:spcAft>
              <a:buClr>
                <a:schemeClr val="dk2"/>
              </a:buClr>
              <a:buSzPts val="1800"/>
            </a:pPr>
            <a:r>
              <a:rPr lang="en-US" sz="1600" i="1" dirty="0">
                <a:solidFill>
                  <a:schemeClr val="dk2"/>
                </a:solidFill>
              </a:rPr>
              <a:t>“Examples of desirable in-kind contributions to LSST might include dedicated software development staff or computing resources that offset LSST operational costs, or access to complementary data sets or follow-up facilities.”</a:t>
            </a:r>
            <a:endParaRPr sz="2000" i="1" dirty="0"/>
          </a:p>
        </p:txBody>
      </p:sp>
      <p:sp>
        <p:nvSpPr>
          <p:cNvPr id="151" name="Google Shape;151;p23"/>
          <p:cNvSpPr txBox="1">
            <a:spLocks noGrp="1"/>
          </p:cNvSpPr>
          <p:nvPr>
            <p:ph type="title"/>
          </p:nvPr>
        </p:nvSpPr>
        <p:spPr>
          <a:xfrm>
            <a:off x="914400" y="133350"/>
            <a:ext cx="6477000" cy="41791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000" dirty="0"/>
              <a:t>The agencies’ talking points sketch out how in-kind contributions will be incorporated </a:t>
            </a:r>
            <a:endParaRPr sz="2000" dirty="0"/>
          </a:p>
        </p:txBody>
      </p:sp>
    </p:spTree>
    <p:extLst>
      <p:ext uri="{BB962C8B-B14F-4D97-AF65-F5344CB8AC3E}">
        <p14:creationId xmlns:p14="http://schemas.microsoft.com/office/powerpoint/2010/main" val="345589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a:t>Pre-operations began 2018 October 01</a:t>
            </a:r>
          </a:p>
          <a:p>
            <a:r>
              <a:rPr lang="en-US" sz="2000" dirty="0"/>
              <a:t>Pre-operations is a 4 year program to stand up the LSST operations team and begin supporting the LSST science community in advance of the full survey by serving commissioning and science verification data.</a:t>
            </a:r>
          </a:p>
          <a:p>
            <a:r>
              <a:rPr lang="en-US" sz="2000" dirty="0"/>
              <a:t>LSST, AURA, and SLAC developed a 16 </a:t>
            </a:r>
            <a:r>
              <a:rPr lang="en-US" sz="2000" dirty="0" err="1"/>
              <a:t>yr</a:t>
            </a:r>
            <a:r>
              <a:rPr lang="en-US" sz="2000" dirty="0"/>
              <a:t> proposal for operations submitted to NSF in 2017 under AURA. Proposal was positively reviewed by DOE and NSF (</a:t>
            </a:r>
            <a:r>
              <a:rPr lang="en-US" sz="2000" dirty="0">
                <a:solidFill>
                  <a:schemeClr val="tx1"/>
                </a:solidFill>
              </a:rPr>
              <a:t>2017 proposal = baseline plan</a:t>
            </a:r>
            <a:r>
              <a:rPr lang="en-US" sz="2000" dirty="0"/>
              <a:t>)</a:t>
            </a:r>
          </a:p>
          <a:p>
            <a:r>
              <a:rPr lang="en-US" sz="2000" dirty="0"/>
              <a:t>NSF has awarded AURA a three year CSA for pre-operations (FY19-21) based on 2017 proposal. DOE has fully supported FY19 and is signaling full support for FY20. </a:t>
            </a:r>
          </a:p>
          <a:p>
            <a:r>
              <a:rPr lang="en-US" sz="2000" dirty="0"/>
              <a:t>We expect to have a Joint Operations Review in early CY20 to gain approval for the full survey operations</a:t>
            </a:r>
          </a:p>
        </p:txBody>
      </p:sp>
      <p:sp>
        <p:nvSpPr>
          <p:cNvPr id="6" name="Title 5"/>
          <p:cNvSpPr>
            <a:spLocks noGrp="1"/>
          </p:cNvSpPr>
          <p:nvPr>
            <p:ph type="title"/>
          </p:nvPr>
        </p:nvSpPr>
        <p:spPr/>
        <p:txBody>
          <a:bodyPr/>
          <a:lstStyle/>
          <a:p>
            <a:r>
              <a:rPr lang="en-US" sz="2000" dirty="0"/>
              <a:t>Status of Transition to Operations: Pre-operations</a:t>
            </a:r>
          </a:p>
        </p:txBody>
      </p:sp>
    </p:spTree>
    <p:extLst>
      <p:ext uri="{BB962C8B-B14F-4D97-AF65-F5344CB8AC3E}">
        <p14:creationId xmlns:p14="http://schemas.microsoft.com/office/powerpoint/2010/main" val="3794117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title"/>
          </p:nvPr>
        </p:nvSpPr>
        <p:spPr>
          <a:xfrm>
            <a:off x="1752600" y="133350"/>
            <a:ext cx="5638800" cy="41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dk2"/>
                </a:solidFill>
              </a:rPr>
              <a:t>Planned On-sky Observing Campaigns</a:t>
            </a:r>
            <a:endParaRPr/>
          </a:p>
        </p:txBody>
      </p:sp>
      <p:sp>
        <p:nvSpPr>
          <p:cNvPr id="3" name="TextBox 2">
            <a:extLst>
              <a:ext uri="{FF2B5EF4-FFF2-40B4-BE49-F238E27FC236}">
                <a16:creationId xmlns:a16="http://schemas.microsoft.com/office/drawing/2014/main" id="{01448897-B4E7-2D4D-B735-B23715A1DE07}"/>
              </a:ext>
            </a:extLst>
          </p:cNvPr>
          <p:cNvSpPr txBox="1"/>
          <p:nvPr/>
        </p:nvSpPr>
        <p:spPr>
          <a:xfrm>
            <a:off x="1905000" y="742950"/>
            <a:ext cx="1752600" cy="461665"/>
          </a:xfrm>
          <a:prstGeom prst="rect">
            <a:avLst/>
          </a:prstGeom>
          <a:noFill/>
        </p:spPr>
        <p:txBody>
          <a:bodyPr wrap="square" rtlCol="0">
            <a:spAutoFit/>
          </a:bodyPr>
          <a:lstStyle/>
          <a:p>
            <a:pPr algn="ctr"/>
            <a:r>
              <a:rPr lang="en-US" sz="1200" b="1" dirty="0"/>
              <a:t>Early System Integration &amp; Test w/</a:t>
            </a:r>
            <a:r>
              <a:rPr lang="en-US" sz="1200" b="1" dirty="0" err="1"/>
              <a:t>ComCam</a:t>
            </a:r>
            <a:endParaRPr lang="en-US" sz="1200" b="1" dirty="0"/>
          </a:p>
        </p:txBody>
      </p:sp>
      <p:sp>
        <p:nvSpPr>
          <p:cNvPr id="4" name="Rounded Rectangle 3">
            <a:extLst>
              <a:ext uri="{FF2B5EF4-FFF2-40B4-BE49-F238E27FC236}">
                <a16:creationId xmlns:a16="http://schemas.microsoft.com/office/drawing/2014/main" id="{9C0E0F5B-9BD2-0D4D-9021-2946AE2DC5CF}"/>
              </a:ext>
            </a:extLst>
          </p:cNvPr>
          <p:cNvSpPr/>
          <p:nvPr/>
        </p:nvSpPr>
        <p:spPr>
          <a:xfrm>
            <a:off x="1828800" y="1510615"/>
            <a:ext cx="1752600" cy="838200"/>
          </a:xfrm>
          <a:prstGeom prst="roundRect">
            <a:avLst/>
          </a:prstGeom>
          <a:gradFill>
            <a:gsLst>
              <a:gs pos="0">
                <a:schemeClr val="bg1">
                  <a:lumMod val="65000"/>
                </a:schemeClr>
              </a:gs>
              <a:gs pos="100000">
                <a:schemeClr val="tx1">
                  <a:lumMod val="65000"/>
                  <a:lumOff val="3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Technical  I&amp;T with </a:t>
            </a:r>
            <a:r>
              <a:rPr lang="en-US" sz="1200" b="1" dirty="0" err="1"/>
              <a:t>ComCam</a:t>
            </a:r>
            <a:endParaRPr lang="en-US" sz="1200" b="1" dirty="0"/>
          </a:p>
          <a:p>
            <a:pPr algn="ctr"/>
            <a:r>
              <a:rPr lang="en-US" sz="900" dirty="0"/>
              <a:t>Engineering focus, Active Optics, calibration &amp; instrument signature removal</a:t>
            </a:r>
          </a:p>
        </p:txBody>
      </p:sp>
      <p:cxnSp>
        <p:nvCxnSpPr>
          <p:cNvPr id="6" name="Straight Connector 5">
            <a:extLst>
              <a:ext uri="{FF2B5EF4-FFF2-40B4-BE49-F238E27FC236}">
                <a16:creationId xmlns:a16="http://schemas.microsoft.com/office/drawing/2014/main" id="{89687E9F-750C-CF46-B223-57F16373A0C6}"/>
              </a:ext>
            </a:extLst>
          </p:cNvPr>
          <p:cNvCxnSpPr/>
          <p:nvPr/>
        </p:nvCxnSpPr>
        <p:spPr>
          <a:xfrm>
            <a:off x="1752600" y="1352550"/>
            <a:ext cx="7239000" cy="0"/>
          </a:xfrm>
          <a:prstGeom prst="line">
            <a:avLst/>
          </a:prstGeom>
          <a:ln w="38100"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EA73D937-06F7-EA41-B6E2-8B56B5DD2074}"/>
              </a:ext>
            </a:extLst>
          </p:cNvPr>
          <p:cNvSpPr/>
          <p:nvPr/>
        </p:nvSpPr>
        <p:spPr>
          <a:xfrm>
            <a:off x="3962400" y="1522360"/>
            <a:ext cx="1752600" cy="838200"/>
          </a:xfrm>
          <a:prstGeom prst="roundRect">
            <a:avLst/>
          </a:prstGeom>
          <a:gradFill>
            <a:gsLst>
              <a:gs pos="0">
                <a:schemeClr val="bg1">
                  <a:lumMod val="65000"/>
                </a:schemeClr>
              </a:gs>
              <a:gs pos="100000">
                <a:schemeClr val="tx1">
                  <a:lumMod val="65000"/>
                  <a:lumOff val="3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Technical I&amp;T with </a:t>
            </a:r>
            <a:r>
              <a:rPr lang="en-US" sz="1200" b="1" dirty="0" err="1"/>
              <a:t>LSSTCam</a:t>
            </a:r>
            <a:endParaRPr lang="en-US" sz="1200" b="1" dirty="0"/>
          </a:p>
          <a:p>
            <a:pPr algn="ctr"/>
            <a:r>
              <a:rPr lang="en-US" sz="900" dirty="0"/>
              <a:t>Engineering focus, Active Optics, calibration &amp; instrument signature removal</a:t>
            </a:r>
          </a:p>
        </p:txBody>
      </p:sp>
      <p:sp>
        <p:nvSpPr>
          <p:cNvPr id="10" name="Rounded Rectangle 9">
            <a:extLst>
              <a:ext uri="{FF2B5EF4-FFF2-40B4-BE49-F238E27FC236}">
                <a16:creationId xmlns:a16="http://schemas.microsoft.com/office/drawing/2014/main" id="{7B6B3DBB-D47F-8448-940A-EA4C460C7F04}"/>
              </a:ext>
            </a:extLst>
          </p:cNvPr>
          <p:cNvSpPr/>
          <p:nvPr/>
        </p:nvSpPr>
        <p:spPr>
          <a:xfrm>
            <a:off x="1828800" y="2560625"/>
            <a:ext cx="1752600" cy="544525"/>
          </a:xfrm>
          <a:prstGeom prst="roundRect">
            <a:avLst/>
          </a:prstGeom>
          <a:gradFill>
            <a:gsLst>
              <a:gs pos="0">
                <a:schemeClr val="tx2">
                  <a:lumMod val="60000"/>
                  <a:lumOff val="40000"/>
                </a:schemeClr>
              </a:gs>
              <a:gs pos="100000">
                <a:schemeClr val="tx2">
                  <a:lumMod val="7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Key Performance Metrics</a:t>
            </a:r>
          </a:p>
          <a:p>
            <a:pPr algn="ctr"/>
            <a:r>
              <a:rPr lang="en-US" sz="900" dirty="0"/>
              <a:t>Image quality, depth, astrometry, Photometry</a:t>
            </a:r>
          </a:p>
        </p:txBody>
      </p:sp>
      <p:sp>
        <p:nvSpPr>
          <p:cNvPr id="7" name="TextBox 6">
            <a:extLst>
              <a:ext uri="{FF2B5EF4-FFF2-40B4-BE49-F238E27FC236}">
                <a16:creationId xmlns:a16="http://schemas.microsoft.com/office/drawing/2014/main" id="{FECFB15A-D9A0-6B44-AD64-231FCDA115D5}"/>
              </a:ext>
            </a:extLst>
          </p:cNvPr>
          <p:cNvSpPr txBox="1"/>
          <p:nvPr/>
        </p:nvSpPr>
        <p:spPr>
          <a:xfrm>
            <a:off x="632703" y="1780955"/>
            <a:ext cx="774764" cy="276999"/>
          </a:xfrm>
          <a:prstGeom prst="rect">
            <a:avLst/>
          </a:prstGeom>
          <a:noFill/>
        </p:spPr>
        <p:txBody>
          <a:bodyPr wrap="none" rtlCol="0">
            <a:spAutoFit/>
          </a:bodyPr>
          <a:lstStyle/>
          <a:p>
            <a:r>
              <a:rPr lang="en-US" sz="1200" dirty="0"/>
              <a:t>3 months</a:t>
            </a:r>
          </a:p>
        </p:txBody>
      </p:sp>
      <p:sp>
        <p:nvSpPr>
          <p:cNvPr id="8" name="Left Brace 7">
            <a:extLst>
              <a:ext uri="{FF2B5EF4-FFF2-40B4-BE49-F238E27FC236}">
                <a16:creationId xmlns:a16="http://schemas.microsoft.com/office/drawing/2014/main" id="{B9AB0CF2-A660-2142-92B8-42D88A00F742}"/>
              </a:ext>
            </a:extLst>
          </p:cNvPr>
          <p:cNvSpPr/>
          <p:nvPr/>
        </p:nvSpPr>
        <p:spPr>
          <a:xfrm>
            <a:off x="1417902" y="1647090"/>
            <a:ext cx="141965" cy="533400"/>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A7464E4-3740-C743-B702-7B3D2C2F21FA}"/>
              </a:ext>
            </a:extLst>
          </p:cNvPr>
          <p:cNvSpPr/>
          <p:nvPr/>
        </p:nvSpPr>
        <p:spPr>
          <a:xfrm>
            <a:off x="1828800" y="3284626"/>
            <a:ext cx="1752600" cy="544525"/>
          </a:xfrm>
          <a:prstGeom prst="roundRect">
            <a:avLst/>
          </a:prstGeom>
          <a:gradFill>
            <a:gsLst>
              <a:gs pos="0">
                <a:schemeClr val="tx2">
                  <a:lumMod val="60000"/>
                  <a:lumOff val="40000"/>
                </a:schemeClr>
              </a:gs>
              <a:gs pos="100000">
                <a:schemeClr val="tx2">
                  <a:lumMod val="7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20-year Depth Test</a:t>
            </a:r>
          </a:p>
          <a:p>
            <a:pPr algn="ctr"/>
            <a:r>
              <a:rPr lang="en-US" sz="900" dirty="0"/>
              <a:t>Explore over range of conditions, analyze systematics</a:t>
            </a:r>
          </a:p>
        </p:txBody>
      </p:sp>
      <p:sp>
        <p:nvSpPr>
          <p:cNvPr id="14" name="Rounded Rectangle 13">
            <a:extLst>
              <a:ext uri="{FF2B5EF4-FFF2-40B4-BE49-F238E27FC236}">
                <a16:creationId xmlns:a16="http://schemas.microsoft.com/office/drawing/2014/main" id="{620A64ED-3720-754B-8690-97B7269767F6}"/>
              </a:ext>
            </a:extLst>
          </p:cNvPr>
          <p:cNvSpPr/>
          <p:nvPr/>
        </p:nvSpPr>
        <p:spPr>
          <a:xfrm>
            <a:off x="1828800" y="4035840"/>
            <a:ext cx="1752600" cy="544525"/>
          </a:xfrm>
          <a:prstGeom prst="roundRect">
            <a:avLst/>
          </a:prstGeom>
          <a:gradFill>
            <a:gsLst>
              <a:gs pos="0">
                <a:schemeClr val="tx2">
                  <a:lumMod val="60000"/>
                  <a:lumOff val="40000"/>
                </a:schemeClr>
              </a:gs>
              <a:gs pos="100000">
                <a:schemeClr val="tx2">
                  <a:lumMod val="7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Schedule Tests</a:t>
            </a:r>
          </a:p>
          <a:p>
            <a:pPr algn="ctr"/>
            <a:r>
              <a:rPr lang="en-US" sz="900" dirty="0"/>
              <a:t>Nominal Cadence, </a:t>
            </a:r>
            <a:r>
              <a:rPr lang="en-US" sz="900" dirty="0" err="1"/>
              <a:t>ToOs</a:t>
            </a:r>
            <a:r>
              <a:rPr lang="en-US" sz="900" dirty="0"/>
              <a:t>, Environmental conditions</a:t>
            </a:r>
          </a:p>
        </p:txBody>
      </p:sp>
      <p:sp>
        <p:nvSpPr>
          <p:cNvPr id="15" name="Rounded Rectangle 14">
            <a:extLst>
              <a:ext uri="{FF2B5EF4-FFF2-40B4-BE49-F238E27FC236}">
                <a16:creationId xmlns:a16="http://schemas.microsoft.com/office/drawing/2014/main" id="{E6B4E80F-774B-944B-B6F6-C7AA117CC3F8}"/>
              </a:ext>
            </a:extLst>
          </p:cNvPr>
          <p:cNvSpPr/>
          <p:nvPr/>
        </p:nvSpPr>
        <p:spPr>
          <a:xfrm>
            <a:off x="3962400" y="2560625"/>
            <a:ext cx="1752600" cy="544525"/>
          </a:xfrm>
          <a:prstGeom prst="roundRect">
            <a:avLst/>
          </a:prstGeom>
          <a:gradFill>
            <a:gsLst>
              <a:gs pos="0">
                <a:schemeClr val="tx2">
                  <a:lumMod val="60000"/>
                  <a:lumOff val="40000"/>
                </a:schemeClr>
              </a:gs>
              <a:gs pos="100000">
                <a:schemeClr val="tx2">
                  <a:lumMod val="7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Key Performance Metrics</a:t>
            </a:r>
          </a:p>
          <a:p>
            <a:pPr algn="ctr"/>
            <a:r>
              <a:rPr lang="en-US" sz="900" dirty="0"/>
              <a:t>Image quality, depth, astrometry, Photometry</a:t>
            </a:r>
          </a:p>
        </p:txBody>
      </p:sp>
      <p:sp>
        <p:nvSpPr>
          <p:cNvPr id="16" name="Rounded Rectangle 15">
            <a:extLst>
              <a:ext uri="{FF2B5EF4-FFF2-40B4-BE49-F238E27FC236}">
                <a16:creationId xmlns:a16="http://schemas.microsoft.com/office/drawing/2014/main" id="{942AC2D4-2278-A243-9B11-B6B4B916D08B}"/>
              </a:ext>
            </a:extLst>
          </p:cNvPr>
          <p:cNvSpPr/>
          <p:nvPr/>
        </p:nvSpPr>
        <p:spPr>
          <a:xfrm>
            <a:off x="3962400" y="3284626"/>
            <a:ext cx="1752600" cy="544525"/>
          </a:xfrm>
          <a:prstGeom prst="roundRect">
            <a:avLst/>
          </a:prstGeom>
          <a:gradFill>
            <a:gsLst>
              <a:gs pos="0">
                <a:schemeClr val="tx2">
                  <a:lumMod val="60000"/>
                  <a:lumOff val="40000"/>
                </a:schemeClr>
              </a:gs>
              <a:gs pos="100000">
                <a:schemeClr val="tx2">
                  <a:lumMod val="75000"/>
                </a:schemeClr>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20-year Depth Test</a:t>
            </a:r>
          </a:p>
          <a:p>
            <a:pPr algn="ctr"/>
            <a:r>
              <a:rPr lang="en-US" sz="900" dirty="0"/>
              <a:t>Explore over range of conditions, analyze systematics</a:t>
            </a:r>
          </a:p>
        </p:txBody>
      </p:sp>
      <p:sp>
        <p:nvSpPr>
          <p:cNvPr id="17" name="TextBox 16">
            <a:extLst>
              <a:ext uri="{FF2B5EF4-FFF2-40B4-BE49-F238E27FC236}">
                <a16:creationId xmlns:a16="http://schemas.microsoft.com/office/drawing/2014/main" id="{B74FE47E-E5A5-0247-AA8F-E0490C7E6856}"/>
              </a:ext>
            </a:extLst>
          </p:cNvPr>
          <p:cNvSpPr txBox="1"/>
          <p:nvPr/>
        </p:nvSpPr>
        <p:spPr>
          <a:xfrm>
            <a:off x="3962400" y="760086"/>
            <a:ext cx="1752600" cy="461665"/>
          </a:xfrm>
          <a:prstGeom prst="rect">
            <a:avLst/>
          </a:prstGeom>
          <a:noFill/>
        </p:spPr>
        <p:txBody>
          <a:bodyPr wrap="square" rtlCol="0">
            <a:spAutoFit/>
          </a:bodyPr>
          <a:lstStyle/>
          <a:p>
            <a:pPr algn="ctr"/>
            <a:r>
              <a:rPr lang="en-US" sz="1200" b="1" dirty="0"/>
              <a:t>Full System Integration &amp; Test w/</a:t>
            </a:r>
            <a:r>
              <a:rPr lang="en-US" sz="1200" b="1" dirty="0" err="1"/>
              <a:t>LSSTCam</a:t>
            </a:r>
            <a:endParaRPr lang="en-US" sz="1200" b="1" dirty="0"/>
          </a:p>
        </p:txBody>
      </p:sp>
      <p:sp>
        <p:nvSpPr>
          <p:cNvPr id="18" name="Rounded Rectangle 17">
            <a:extLst>
              <a:ext uri="{FF2B5EF4-FFF2-40B4-BE49-F238E27FC236}">
                <a16:creationId xmlns:a16="http://schemas.microsoft.com/office/drawing/2014/main" id="{24576CDD-25B0-1747-A7B4-6495FB8EA2F2}"/>
              </a:ext>
            </a:extLst>
          </p:cNvPr>
          <p:cNvSpPr/>
          <p:nvPr/>
        </p:nvSpPr>
        <p:spPr>
          <a:xfrm>
            <a:off x="6128657" y="2560625"/>
            <a:ext cx="1752600" cy="468326"/>
          </a:xfrm>
          <a:prstGeom prst="roundRect">
            <a:avLst/>
          </a:prstGeom>
          <a:gradFill>
            <a:gsLst>
              <a:gs pos="0">
                <a:srgbClr val="92D050"/>
              </a:gs>
              <a:gs pos="100000">
                <a:srgbClr val="4E8F00"/>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Survey 1: Wide Area</a:t>
            </a:r>
          </a:p>
          <a:p>
            <a:pPr algn="ctr"/>
            <a:r>
              <a:rPr lang="en-US" sz="900" dirty="0"/>
              <a:t>Template Generation</a:t>
            </a:r>
          </a:p>
        </p:txBody>
      </p:sp>
      <p:sp>
        <p:nvSpPr>
          <p:cNvPr id="19" name="TextBox 18">
            <a:extLst>
              <a:ext uri="{FF2B5EF4-FFF2-40B4-BE49-F238E27FC236}">
                <a16:creationId xmlns:a16="http://schemas.microsoft.com/office/drawing/2014/main" id="{9B123A2B-E97E-6F46-8AE2-D285543FF36F}"/>
              </a:ext>
            </a:extLst>
          </p:cNvPr>
          <p:cNvSpPr txBox="1"/>
          <p:nvPr/>
        </p:nvSpPr>
        <p:spPr>
          <a:xfrm>
            <a:off x="6019800" y="742949"/>
            <a:ext cx="1752600" cy="461665"/>
          </a:xfrm>
          <a:prstGeom prst="rect">
            <a:avLst/>
          </a:prstGeom>
          <a:noFill/>
        </p:spPr>
        <p:txBody>
          <a:bodyPr wrap="square" rtlCol="0">
            <a:spAutoFit/>
          </a:bodyPr>
          <a:lstStyle/>
          <a:p>
            <a:pPr algn="ctr"/>
            <a:r>
              <a:rPr lang="en-US" sz="1200" b="1" dirty="0"/>
              <a:t>Science Validation Surveys</a:t>
            </a:r>
          </a:p>
        </p:txBody>
      </p:sp>
      <p:sp>
        <p:nvSpPr>
          <p:cNvPr id="20" name="Rounded Rectangle 19">
            <a:extLst>
              <a:ext uri="{FF2B5EF4-FFF2-40B4-BE49-F238E27FC236}">
                <a16:creationId xmlns:a16="http://schemas.microsoft.com/office/drawing/2014/main" id="{5BC67B22-D3BB-3647-9C60-1C35FFCF9837}"/>
              </a:ext>
            </a:extLst>
          </p:cNvPr>
          <p:cNvSpPr/>
          <p:nvPr/>
        </p:nvSpPr>
        <p:spPr>
          <a:xfrm>
            <a:off x="6128657" y="3146810"/>
            <a:ext cx="1752600" cy="771171"/>
          </a:xfrm>
          <a:prstGeom prst="roundRect">
            <a:avLst/>
          </a:prstGeom>
          <a:gradFill>
            <a:gsLst>
              <a:gs pos="0">
                <a:srgbClr val="92D050"/>
              </a:gs>
              <a:gs pos="100000">
                <a:srgbClr val="4E8F00"/>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Survey 2: Full Depth</a:t>
            </a:r>
          </a:p>
          <a:p>
            <a:pPr algn="ctr"/>
            <a:r>
              <a:rPr lang="en-US" sz="900" dirty="0"/>
              <a:t>10-year survey   in selected reference fields with external imaging and spectroscopy</a:t>
            </a:r>
          </a:p>
        </p:txBody>
      </p:sp>
      <p:sp>
        <p:nvSpPr>
          <p:cNvPr id="21" name="Rounded Rectangle 20">
            <a:extLst>
              <a:ext uri="{FF2B5EF4-FFF2-40B4-BE49-F238E27FC236}">
                <a16:creationId xmlns:a16="http://schemas.microsoft.com/office/drawing/2014/main" id="{8FB03382-652C-D54A-AFC4-45D3D4D212AB}"/>
              </a:ext>
            </a:extLst>
          </p:cNvPr>
          <p:cNvSpPr/>
          <p:nvPr/>
        </p:nvSpPr>
        <p:spPr>
          <a:xfrm>
            <a:off x="6128657" y="4035840"/>
            <a:ext cx="1752600" cy="468326"/>
          </a:xfrm>
          <a:prstGeom prst="roundRect">
            <a:avLst/>
          </a:prstGeom>
          <a:gradFill>
            <a:gsLst>
              <a:gs pos="0">
                <a:srgbClr val="92D050"/>
              </a:gs>
              <a:gs pos="100000">
                <a:srgbClr val="4E8F00"/>
              </a:gs>
            </a:gsLst>
            <a:lin ang="54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Survey 1: Wide Area</a:t>
            </a:r>
          </a:p>
          <a:p>
            <a:pPr algn="ctr"/>
            <a:r>
              <a:rPr lang="en-US" sz="900" dirty="0"/>
              <a:t>Real time  Alert Production</a:t>
            </a:r>
          </a:p>
        </p:txBody>
      </p:sp>
      <p:sp>
        <p:nvSpPr>
          <p:cNvPr id="22" name="TextBox 21">
            <a:extLst>
              <a:ext uri="{FF2B5EF4-FFF2-40B4-BE49-F238E27FC236}">
                <a16:creationId xmlns:a16="http://schemas.microsoft.com/office/drawing/2014/main" id="{704D2C49-7C8A-1646-A9D0-6B3306F522E0}"/>
              </a:ext>
            </a:extLst>
          </p:cNvPr>
          <p:cNvSpPr txBox="1"/>
          <p:nvPr/>
        </p:nvSpPr>
        <p:spPr>
          <a:xfrm>
            <a:off x="632703" y="2699933"/>
            <a:ext cx="691664" cy="276999"/>
          </a:xfrm>
          <a:prstGeom prst="rect">
            <a:avLst/>
          </a:prstGeom>
          <a:noFill/>
        </p:spPr>
        <p:txBody>
          <a:bodyPr wrap="none" rtlCol="0">
            <a:spAutoFit/>
          </a:bodyPr>
          <a:lstStyle/>
          <a:p>
            <a:r>
              <a:rPr lang="en-US" sz="1200" dirty="0"/>
              <a:t>4 weeks</a:t>
            </a:r>
          </a:p>
        </p:txBody>
      </p:sp>
      <p:sp>
        <p:nvSpPr>
          <p:cNvPr id="23" name="Left Brace 22">
            <a:extLst>
              <a:ext uri="{FF2B5EF4-FFF2-40B4-BE49-F238E27FC236}">
                <a16:creationId xmlns:a16="http://schemas.microsoft.com/office/drawing/2014/main" id="{C49B8762-39F8-2E4B-B7F0-D5B80383FDA4}"/>
              </a:ext>
            </a:extLst>
          </p:cNvPr>
          <p:cNvSpPr/>
          <p:nvPr/>
        </p:nvSpPr>
        <p:spPr>
          <a:xfrm>
            <a:off x="1417902" y="2566068"/>
            <a:ext cx="141965" cy="533400"/>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AAB1A0F-D112-FC4A-A048-2EB9E1FC6EA2}"/>
              </a:ext>
            </a:extLst>
          </p:cNvPr>
          <p:cNvSpPr txBox="1"/>
          <p:nvPr/>
        </p:nvSpPr>
        <p:spPr>
          <a:xfrm>
            <a:off x="632703" y="3430215"/>
            <a:ext cx="691664" cy="276999"/>
          </a:xfrm>
          <a:prstGeom prst="rect">
            <a:avLst/>
          </a:prstGeom>
          <a:noFill/>
        </p:spPr>
        <p:txBody>
          <a:bodyPr wrap="none" rtlCol="0">
            <a:spAutoFit/>
          </a:bodyPr>
          <a:lstStyle/>
          <a:p>
            <a:r>
              <a:rPr lang="en-US" sz="1200" dirty="0"/>
              <a:t>4 weeks</a:t>
            </a:r>
          </a:p>
        </p:txBody>
      </p:sp>
      <p:sp>
        <p:nvSpPr>
          <p:cNvPr id="25" name="Left Brace 24">
            <a:extLst>
              <a:ext uri="{FF2B5EF4-FFF2-40B4-BE49-F238E27FC236}">
                <a16:creationId xmlns:a16="http://schemas.microsoft.com/office/drawing/2014/main" id="{E2D68B05-C0AA-B149-9FEC-1E91D0318191}"/>
              </a:ext>
            </a:extLst>
          </p:cNvPr>
          <p:cNvSpPr/>
          <p:nvPr/>
        </p:nvSpPr>
        <p:spPr>
          <a:xfrm>
            <a:off x="1417902" y="3296350"/>
            <a:ext cx="141965" cy="533400"/>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3B59E3D-ACCB-9941-8923-E36A444BCECD}"/>
              </a:ext>
            </a:extLst>
          </p:cNvPr>
          <p:cNvSpPr txBox="1"/>
          <p:nvPr/>
        </p:nvSpPr>
        <p:spPr>
          <a:xfrm>
            <a:off x="632703" y="4160497"/>
            <a:ext cx="691664" cy="276999"/>
          </a:xfrm>
          <a:prstGeom prst="rect">
            <a:avLst/>
          </a:prstGeom>
          <a:noFill/>
        </p:spPr>
        <p:txBody>
          <a:bodyPr wrap="none" rtlCol="0">
            <a:spAutoFit/>
          </a:bodyPr>
          <a:lstStyle/>
          <a:p>
            <a:r>
              <a:rPr lang="en-US" sz="1200" dirty="0"/>
              <a:t>4 weeks</a:t>
            </a:r>
          </a:p>
        </p:txBody>
      </p:sp>
      <p:sp>
        <p:nvSpPr>
          <p:cNvPr id="27" name="Left Brace 26">
            <a:extLst>
              <a:ext uri="{FF2B5EF4-FFF2-40B4-BE49-F238E27FC236}">
                <a16:creationId xmlns:a16="http://schemas.microsoft.com/office/drawing/2014/main" id="{9F5E2A90-B0A5-844B-8E81-5CA9D5CF7C4C}"/>
              </a:ext>
            </a:extLst>
          </p:cNvPr>
          <p:cNvSpPr/>
          <p:nvPr/>
        </p:nvSpPr>
        <p:spPr>
          <a:xfrm>
            <a:off x="1417902" y="4026632"/>
            <a:ext cx="141965" cy="533400"/>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7DEE0B47-5E0C-8649-941D-4C28E3CD5446}"/>
              </a:ext>
            </a:extLst>
          </p:cNvPr>
          <p:cNvSpPr/>
          <p:nvPr/>
        </p:nvSpPr>
        <p:spPr>
          <a:xfrm rot="10800000">
            <a:off x="8077200" y="2626510"/>
            <a:ext cx="129201" cy="331375"/>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2112124B-6845-694B-89ED-CC4EF64C653A}"/>
              </a:ext>
            </a:extLst>
          </p:cNvPr>
          <p:cNvSpPr txBox="1"/>
          <p:nvPr/>
        </p:nvSpPr>
        <p:spPr>
          <a:xfrm>
            <a:off x="8206401" y="2653697"/>
            <a:ext cx="691664" cy="276999"/>
          </a:xfrm>
          <a:prstGeom prst="rect">
            <a:avLst/>
          </a:prstGeom>
          <a:noFill/>
        </p:spPr>
        <p:txBody>
          <a:bodyPr wrap="none" rtlCol="0">
            <a:spAutoFit/>
          </a:bodyPr>
          <a:lstStyle/>
          <a:p>
            <a:r>
              <a:rPr lang="en-US" sz="1200" dirty="0"/>
              <a:t>3 weeks</a:t>
            </a:r>
          </a:p>
        </p:txBody>
      </p:sp>
      <p:sp>
        <p:nvSpPr>
          <p:cNvPr id="32" name="Left Brace 31">
            <a:extLst>
              <a:ext uri="{FF2B5EF4-FFF2-40B4-BE49-F238E27FC236}">
                <a16:creationId xmlns:a16="http://schemas.microsoft.com/office/drawing/2014/main" id="{F9231304-13BD-6A4A-B996-ABAF8AC8E610}"/>
              </a:ext>
            </a:extLst>
          </p:cNvPr>
          <p:cNvSpPr/>
          <p:nvPr/>
        </p:nvSpPr>
        <p:spPr>
          <a:xfrm rot="10800000">
            <a:off x="8077200" y="4093344"/>
            <a:ext cx="129201" cy="331375"/>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964887DD-CF0B-AF4C-A7A1-EAE4FC8845EE}"/>
              </a:ext>
            </a:extLst>
          </p:cNvPr>
          <p:cNvSpPr txBox="1"/>
          <p:nvPr/>
        </p:nvSpPr>
        <p:spPr>
          <a:xfrm>
            <a:off x="8206401" y="4120531"/>
            <a:ext cx="691664" cy="276999"/>
          </a:xfrm>
          <a:prstGeom prst="rect">
            <a:avLst/>
          </a:prstGeom>
          <a:noFill/>
        </p:spPr>
        <p:txBody>
          <a:bodyPr wrap="none" rtlCol="0">
            <a:spAutoFit/>
          </a:bodyPr>
          <a:lstStyle/>
          <a:p>
            <a:r>
              <a:rPr lang="en-US" sz="1200" dirty="0"/>
              <a:t>3 weeks</a:t>
            </a:r>
          </a:p>
        </p:txBody>
      </p:sp>
      <p:sp>
        <p:nvSpPr>
          <p:cNvPr id="34" name="Left Brace 33">
            <a:extLst>
              <a:ext uri="{FF2B5EF4-FFF2-40B4-BE49-F238E27FC236}">
                <a16:creationId xmlns:a16="http://schemas.microsoft.com/office/drawing/2014/main" id="{51BEBA5A-5819-C848-A41F-74C021277BF3}"/>
              </a:ext>
            </a:extLst>
          </p:cNvPr>
          <p:cNvSpPr/>
          <p:nvPr/>
        </p:nvSpPr>
        <p:spPr>
          <a:xfrm rot="10800000">
            <a:off x="8077200" y="3189143"/>
            <a:ext cx="129201" cy="645756"/>
          </a:xfrm>
          <a:prstGeom prst="leftBrace">
            <a:avLst>
              <a:gd name="adj1" fmla="val 21987"/>
              <a:gd name="adj2" fmla="val 51884"/>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CBAD5F39-FC30-D74B-8E1F-0848F7A58CEC}"/>
              </a:ext>
            </a:extLst>
          </p:cNvPr>
          <p:cNvSpPr txBox="1"/>
          <p:nvPr/>
        </p:nvSpPr>
        <p:spPr>
          <a:xfrm>
            <a:off x="8206401" y="3373521"/>
            <a:ext cx="691664" cy="276999"/>
          </a:xfrm>
          <a:prstGeom prst="rect">
            <a:avLst/>
          </a:prstGeom>
          <a:noFill/>
        </p:spPr>
        <p:txBody>
          <a:bodyPr wrap="none" rtlCol="0">
            <a:spAutoFit/>
          </a:bodyPr>
          <a:lstStyle/>
          <a:p>
            <a:r>
              <a:rPr lang="en-US" sz="1200" dirty="0"/>
              <a:t>6 weeks</a:t>
            </a:r>
          </a:p>
        </p:txBody>
      </p:sp>
      <p:sp>
        <p:nvSpPr>
          <p:cNvPr id="2" name="Rectangle 1">
            <a:extLst>
              <a:ext uri="{FF2B5EF4-FFF2-40B4-BE49-F238E27FC236}">
                <a16:creationId xmlns:a16="http://schemas.microsoft.com/office/drawing/2014/main" id="{4555157D-FBDD-BE46-82A3-55B22709CA43}"/>
              </a:ext>
            </a:extLst>
          </p:cNvPr>
          <p:cNvSpPr/>
          <p:nvPr/>
        </p:nvSpPr>
        <p:spPr>
          <a:xfrm>
            <a:off x="1752600" y="2495549"/>
            <a:ext cx="1905000" cy="2209800"/>
          </a:xfrm>
          <a:prstGeom prst="rect">
            <a:avLst/>
          </a:prstGeom>
          <a:solidFill>
            <a:schemeClr val="accent2">
              <a:lumMod val="75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383BC1-D83E-BB45-AD95-64ACDD77BF5B}"/>
              </a:ext>
            </a:extLst>
          </p:cNvPr>
          <p:cNvSpPr txBox="1"/>
          <p:nvPr/>
        </p:nvSpPr>
        <p:spPr>
          <a:xfrm>
            <a:off x="74363" y="789115"/>
            <a:ext cx="649537"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21650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rgbClr val="1F497D"/>
              </a:buClr>
              <a:buSzPts val="2200"/>
              <a:buChar char="-"/>
            </a:pPr>
            <a:r>
              <a:rPr lang="en-US" sz="2000" dirty="0"/>
              <a:t>Scenario (or data preview, DP) is a possible data release schedule or rehearsal timeline</a:t>
            </a:r>
            <a:endParaRPr sz="2000" dirty="0"/>
          </a:p>
          <a:p>
            <a:pPr marL="342900" lvl="0" indent="-330200" algn="l" rtl="0">
              <a:spcBef>
                <a:spcPts val="480"/>
              </a:spcBef>
              <a:spcAft>
                <a:spcPts val="0"/>
              </a:spcAft>
              <a:buClr>
                <a:srgbClr val="1F497D"/>
              </a:buClr>
              <a:buSzPts val="2200"/>
              <a:buChar char="-"/>
            </a:pPr>
            <a:r>
              <a:rPr lang="en-US" sz="2000" dirty="0"/>
              <a:t>Current plans include 3 scenarios for pre-operations (precursor/simulated, ComCam, </a:t>
            </a:r>
            <a:r>
              <a:rPr lang="en-US" sz="2000" dirty="0" err="1"/>
              <a:t>LSSTCam</a:t>
            </a:r>
            <a:r>
              <a:rPr lang="en-US" sz="2000" dirty="0"/>
              <a:t> SV data)</a:t>
            </a:r>
            <a:endParaRPr sz="2000" dirty="0"/>
          </a:p>
          <a:p>
            <a:pPr marL="342900" lvl="0" indent="-330200" algn="l" rtl="0">
              <a:spcBef>
                <a:spcPts val="480"/>
              </a:spcBef>
              <a:spcAft>
                <a:spcPts val="0"/>
              </a:spcAft>
              <a:buClr>
                <a:srgbClr val="1F497D"/>
              </a:buClr>
              <a:buSzPts val="2200"/>
              <a:buChar char="-"/>
            </a:pPr>
            <a:r>
              <a:rPr lang="en-US" sz="2000" dirty="0"/>
              <a:t>Release may start at flat files, will evolve to fully supported Data Access Center with LSP (LDM-554)</a:t>
            </a:r>
            <a:endParaRPr sz="2000" dirty="0"/>
          </a:p>
          <a:p>
            <a:pPr marL="342900" lvl="0" indent="-330200" algn="l" rtl="0">
              <a:spcBef>
                <a:spcPts val="480"/>
              </a:spcBef>
              <a:spcAft>
                <a:spcPts val="0"/>
              </a:spcAft>
              <a:buClr>
                <a:srgbClr val="1F497D"/>
              </a:buClr>
              <a:buSzPts val="2200"/>
              <a:buChar char="-"/>
            </a:pPr>
            <a:r>
              <a:rPr lang="en-US" sz="2000" dirty="0"/>
              <a:t>Plan to release data through LSP ASAP to gain operational experience and user feedback</a:t>
            </a:r>
            <a:endParaRPr sz="2000" dirty="0"/>
          </a:p>
          <a:p>
            <a:pPr marL="342900" lvl="0" indent="-330200" algn="l" rtl="0">
              <a:spcBef>
                <a:spcPts val="480"/>
              </a:spcBef>
              <a:spcAft>
                <a:spcPts val="0"/>
              </a:spcAft>
              <a:buSzPts val="2200"/>
              <a:buChar char="-"/>
            </a:pPr>
            <a:r>
              <a:rPr lang="en-US" sz="2000" dirty="0"/>
              <a:t>Scenario 1, first simulated or precursor image data released. Catalogs 3 months later..</a:t>
            </a:r>
            <a:endParaRPr sz="2000" dirty="0"/>
          </a:p>
          <a:p>
            <a:pPr marL="342900" lvl="0" indent="-330200" algn="l" rtl="0">
              <a:spcBef>
                <a:spcPts val="480"/>
              </a:spcBef>
              <a:spcAft>
                <a:spcPts val="0"/>
              </a:spcAft>
              <a:buSzPts val="2200"/>
              <a:buChar char="-"/>
            </a:pPr>
            <a:r>
              <a:rPr lang="en-US" sz="2000" dirty="0"/>
              <a:t>Scenario 2, 3 (ComCam, </a:t>
            </a:r>
            <a:r>
              <a:rPr lang="en-US" sz="2000" dirty="0" err="1"/>
              <a:t>LSSTCam</a:t>
            </a:r>
            <a:r>
              <a:rPr lang="en-US" sz="2000" dirty="0"/>
              <a:t>) data previews released 3 (images) and 6 (catalogs) months after data taking complete. </a:t>
            </a:r>
            <a:endParaRPr sz="2000" dirty="0"/>
          </a:p>
        </p:txBody>
      </p:sp>
      <p:sp>
        <p:nvSpPr>
          <p:cNvPr id="308" name="Google Shape;308;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Data Release Scenarios</a:t>
            </a:r>
            <a:endParaRPr dirty="0"/>
          </a:p>
        </p:txBody>
      </p:sp>
    </p:spTree>
    <p:extLst>
      <p:ext uri="{BB962C8B-B14F-4D97-AF65-F5344CB8AC3E}">
        <p14:creationId xmlns:p14="http://schemas.microsoft.com/office/powerpoint/2010/main" val="215708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000" dirty="0"/>
              <a:t>The MOA holders will have Bob Blum and Phil Marshall, as representatives of DOE and NSF awardees SLAC and AURA, as </a:t>
            </a:r>
            <a:r>
              <a:rPr lang="en-US" sz="2000" b="1" dirty="0"/>
              <a:t>points of contact </a:t>
            </a:r>
            <a:r>
              <a:rPr lang="en-US" sz="2000" dirty="0"/>
              <a:t>to deal with establishing new agreements. </a:t>
            </a:r>
            <a:endParaRPr sz="2000" dirty="0"/>
          </a:p>
          <a:p>
            <a:pPr marL="0" lvl="0" indent="0" algn="l" rtl="0">
              <a:spcBef>
                <a:spcPts val="480"/>
              </a:spcBef>
              <a:spcAft>
                <a:spcPts val="0"/>
              </a:spcAft>
              <a:buNone/>
            </a:pPr>
            <a:r>
              <a:rPr lang="en-US" sz="2000" dirty="0">
                <a:solidFill>
                  <a:schemeClr val="dk2"/>
                </a:solidFill>
              </a:rPr>
              <a:t>LSST operations has begun working with NSF, DOE, AURA and SLAC on identifying offsets to the facility’s operational costs, and the process for engaging the international community to secure them. This is not an “open” process. We will do what’s best for LSST, AURA, and SLAC.</a:t>
            </a:r>
            <a:endParaRPr sz="2000" dirty="0">
              <a:solidFill>
                <a:schemeClr val="dk2"/>
              </a:solidFill>
            </a:endParaRPr>
          </a:p>
          <a:p>
            <a:pPr marL="457200" lvl="0" indent="-355600" algn="l" rtl="0">
              <a:spcBef>
                <a:spcPts val="1000"/>
              </a:spcBef>
              <a:spcAft>
                <a:spcPts val="0"/>
              </a:spcAft>
              <a:buClr>
                <a:schemeClr val="dk2"/>
              </a:buClr>
              <a:buSzPts val="2000"/>
              <a:buChar char="-"/>
            </a:pPr>
            <a:r>
              <a:rPr lang="en-US" sz="2000" b="1" i="1" dirty="0">
                <a:solidFill>
                  <a:schemeClr val="dk2"/>
                </a:solidFill>
              </a:rPr>
              <a:t>We may contact individual groups or institutions</a:t>
            </a:r>
            <a:r>
              <a:rPr lang="en-US" sz="2000" i="1" dirty="0">
                <a:solidFill>
                  <a:schemeClr val="dk2"/>
                </a:solidFill>
              </a:rPr>
              <a:t> that we believe are particularly well suited to a certain activity that will yield cost offsets </a:t>
            </a:r>
            <a:endParaRPr sz="2000" i="1" dirty="0">
              <a:solidFill>
                <a:schemeClr val="dk2"/>
              </a:solidFill>
            </a:endParaRPr>
          </a:p>
          <a:p>
            <a:pPr marL="457200" lvl="0" indent="-355600" algn="l" rtl="0">
              <a:spcBef>
                <a:spcPts val="1000"/>
              </a:spcBef>
              <a:spcAft>
                <a:spcPts val="1000"/>
              </a:spcAft>
              <a:buClr>
                <a:schemeClr val="dk2"/>
              </a:buClr>
              <a:buSzPts val="2000"/>
              <a:buChar char="-"/>
            </a:pPr>
            <a:r>
              <a:rPr lang="en-US" sz="2000" i="1" dirty="0">
                <a:solidFill>
                  <a:schemeClr val="dk2"/>
                </a:solidFill>
              </a:rPr>
              <a:t>At the same time, we are working to define a process for </a:t>
            </a:r>
            <a:r>
              <a:rPr lang="en-US" sz="2000" b="1" i="1" dirty="0">
                <a:solidFill>
                  <a:schemeClr val="dk2"/>
                </a:solidFill>
              </a:rPr>
              <a:t>soliciting other contributed resources</a:t>
            </a:r>
            <a:endParaRPr sz="2000" b="1" dirty="0"/>
          </a:p>
        </p:txBody>
      </p:sp>
      <p:sp>
        <p:nvSpPr>
          <p:cNvPr id="158" name="Google Shape;158;p24"/>
          <p:cNvSpPr txBox="1">
            <a:spLocks noGrp="1"/>
          </p:cNvSpPr>
          <p:nvPr>
            <p:ph type="title"/>
          </p:nvPr>
        </p:nvSpPr>
        <p:spPr>
          <a:xfrm>
            <a:off x="990600" y="133350"/>
            <a:ext cx="6400800" cy="41791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000" dirty="0"/>
              <a:t>Steps towards agreements on in-kind contributions</a:t>
            </a:r>
            <a:endParaRPr sz="2000" dirty="0"/>
          </a:p>
        </p:txBody>
      </p:sp>
    </p:spTree>
    <p:extLst>
      <p:ext uri="{BB962C8B-B14F-4D97-AF65-F5344CB8AC3E}">
        <p14:creationId xmlns:p14="http://schemas.microsoft.com/office/powerpoint/2010/main" val="208776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Clr>
                <a:schemeClr val="dk1"/>
              </a:buClr>
              <a:buSzPts val="1800"/>
              <a:buFont typeface="Arial"/>
              <a:buChar char="-"/>
            </a:pPr>
            <a:r>
              <a:rPr lang="en-US" sz="1800" dirty="0">
                <a:solidFill>
                  <a:schemeClr val="tx2"/>
                </a:solidFill>
                <a:latin typeface="Arial"/>
                <a:ea typeface="Arial"/>
                <a:cs typeface="Arial"/>
                <a:sym typeface="Arial"/>
              </a:rPr>
              <a:t>The Project welcomes external groups to add value and complement the existing LSST Commissioning Team’s capabilities. Possibility of in-kind contributions for internationals.</a:t>
            </a:r>
            <a:br>
              <a:rPr lang="en-US" sz="1800" dirty="0">
                <a:solidFill>
                  <a:schemeClr val="tx2"/>
                </a:solidFill>
                <a:latin typeface="Arial"/>
                <a:ea typeface="Arial"/>
                <a:cs typeface="Arial"/>
                <a:sym typeface="Arial"/>
              </a:rPr>
            </a:br>
            <a:r>
              <a:rPr lang="en-US" sz="1800" dirty="0">
                <a:solidFill>
                  <a:schemeClr val="tx2"/>
                </a:solidFill>
                <a:latin typeface="Arial"/>
                <a:ea typeface="Arial"/>
                <a:cs typeface="Arial"/>
                <a:sym typeface="Arial"/>
              </a:rPr>
              <a:t> </a:t>
            </a:r>
            <a:endParaRPr sz="1800" dirty="0">
              <a:solidFill>
                <a:schemeClr val="tx2"/>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US" sz="1800" dirty="0">
                <a:solidFill>
                  <a:schemeClr val="tx2"/>
                </a:solidFill>
                <a:latin typeface="Arial"/>
                <a:ea typeface="Arial"/>
                <a:cs typeface="Arial"/>
                <a:sym typeface="Arial"/>
              </a:rPr>
              <a:t>The Project reserves the right to decline any group’s offer for any reason.</a:t>
            </a:r>
            <a:br>
              <a:rPr lang="en-US" sz="1800" dirty="0">
                <a:solidFill>
                  <a:schemeClr val="tx2"/>
                </a:solidFill>
                <a:latin typeface="Arial"/>
                <a:ea typeface="Arial"/>
                <a:cs typeface="Arial"/>
                <a:sym typeface="Arial"/>
              </a:rPr>
            </a:br>
            <a:r>
              <a:rPr lang="en-US" sz="1800" dirty="0">
                <a:solidFill>
                  <a:schemeClr val="tx2"/>
                </a:solidFill>
                <a:latin typeface="Arial"/>
                <a:ea typeface="Arial"/>
                <a:cs typeface="Arial"/>
                <a:sym typeface="Arial"/>
              </a:rPr>
              <a:t>   </a:t>
            </a:r>
            <a:endParaRPr sz="1800" dirty="0">
              <a:solidFill>
                <a:schemeClr val="tx2"/>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US" sz="1800" dirty="0">
                <a:solidFill>
                  <a:schemeClr val="tx2"/>
                </a:solidFill>
                <a:latin typeface="Arial"/>
                <a:ea typeface="Arial"/>
                <a:cs typeface="Arial"/>
                <a:sym typeface="Arial"/>
              </a:rPr>
              <a:t>The Project can terminate a group’s affiliation at any time due poor performance or undue overhead.</a:t>
            </a:r>
            <a:br>
              <a:rPr lang="en-US" sz="1800" dirty="0">
                <a:solidFill>
                  <a:schemeClr val="tx2"/>
                </a:solidFill>
                <a:latin typeface="Arial"/>
                <a:ea typeface="Arial"/>
                <a:cs typeface="Arial"/>
                <a:sym typeface="Arial"/>
              </a:rPr>
            </a:br>
            <a:r>
              <a:rPr lang="en-US" sz="1800" dirty="0">
                <a:solidFill>
                  <a:schemeClr val="tx2"/>
                </a:solidFill>
                <a:latin typeface="Arial"/>
                <a:ea typeface="Arial"/>
                <a:cs typeface="Arial"/>
                <a:sym typeface="Arial"/>
              </a:rPr>
              <a:t>   </a:t>
            </a:r>
            <a:endParaRPr sz="1800" dirty="0">
              <a:solidFill>
                <a:schemeClr val="tx2"/>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US" sz="1800" dirty="0">
                <a:solidFill>
                  <a:schemeClr val="tx2"/>
                </a:solidFill>
                <a:latin typeface="Arial"/>
                <a:ea typeface="Arial"/>
                <a:cs typeface="Arial"/>
                <a:sym typeface="Arial"/>
              </a:rPr>
              <a:t>The Project will </a:t>
            </a:r>
            <a:r>
              <a:rPr lang="en-US" sz="1800" b="1" dirty="0">
                <a:solidFill>
                  <a:schemeClr val="tx2"/>
                </a:solidFill>
                <a:latin typeface="Arial"/>
                <a:ea typeface="Arial"/>
                <a:cs typeface="Arial"/>
                <a:sym typeface="Arial"/>
              </a:rPr>
              <a:t>not</a:t>
            </a:r>
            <a:r>
              <a:rPr lang="en-US" sz="1800" dirty="0">
                <a:solidFill>
                  <a:schemeClr val="tx2"/>
                </a:solidFill>
                <a:latin typeface="Arial"/>
                <a:ea typeface="Arial"/>
                <a:cs typeface="Arial"/>
                <a:sym typeface="Arial"/>
              </a:rPr>
              <a:t> rely on the contributions of external groups to fulfill the core commissioning requirements to the Operations Readiness Review.</a:t>
            </a:r>
            <a:endParaRPr sz="1800" dirty="0">
              <a:solidFill>
                <a:schemeClr val="tx2"/>
              </a:solidFill>
              <a:latin typeface="Arial"/>
              <a:ea typeface="Arial"/>
              <a:cs typeface="Arial"/>
              <a:sym typeface="Arial"/>
            </a:endParaRPr>
          </a:p>
        </p:txBody>
      </p:sp>
      <p:sp>
        <p:nvSpPr>
          <p:cNvPr id="375" name="Google Shape;375;p5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Engagement with LSST Commissioning</a:t>
            </a:r>
            <a:endParaRPr/>
          </a:p>
        </p:txBody>
      </p:sp>
    </p:spTree>
    <p:extLst>
      <p:ext uri="{BB962C8B-B14F-4D97-AF65-F5344CB8AC3E}">
        <p14:creationId xmlns:p14="http://schemas.microsoft.com/office/powerpoint/2010/main" val="95543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1F497D"/>
              </a:buClr>
              <a:buSzPts val="2400"/>
              <a:buChar char="-"/>
            </a:pPr>
            <a:r>
              <a:rPr lang="en-US"/>
              <a:t>Responsibility of commissioning team</a:t>
            </a:r>
            <a:endParaRPr/>
          </a:p>
          <a:p>
            <a:pPr marL="342900" lvl="0" indent="-304800" algn="l" rtl="0">
              <a:spcBef>
                <a:spcPts val="0"/>
              </a:spcBef>
              <a:spcAft>
                <a:spcPts val="0"/>
              </a:spcAft>
              <a:buSzPts val="1800"/>
              <a:buChar char="-"/>
            </a:pPr>
            <a:r>
              <a:rPr lang="en-US"/>
              <a:t>Which  data are released will be subject to Project review - e.g. not all commissioning data will be released</a:t>
            </a:r>
            <a:endParaRPr/>
          </a:p>
          <a:p>
            <a:pPr marL="342900" lvl="0" indent="-342900" algn="l" rtl="0">
              <a:spcBef>
                <a:spcPts val="480"/>
              </a:spcBef>
              <a:spcAft>
                <a:spcPts val="0"/>
              </a:spcAft>
              <a:buClr>
                <a:srgbClr val="1F497D"/>
              </a:buClr>
              <a:buSzPts val="2400"/>
              <a:buChar char="-"/>
            </a:pPr>
            <a:r>
              <a:rPr lang="en-US"/>
              <a:t>Data will be released as shared risk for scientific use</a:t>
            </a:r>
            <a:endParaRPr/>
          </a:p>
          <a:p>
            <a:pPr marL="342900" lvl="0" indent="-342900" algn="l" rtl="0">
              <a:spcBef>
                <a:spcPts val="480"/>
              </a:spcBef>
              <a:spcAft>
                <a:spcPts val="0"/>
              </a:spcAft>
              <a:buClr>
                <a:srgbClr val="1F497D"/>
              </a:buClr>
              <a:buSzPts val="2400"/>
              <a:buChar char="-"/>
            </a:pPr>
            <a:r>
              <a:rPr lang="en-US"/>
              <a:t>Feedback on data quality/issues to commissioning team will go through some TBD channel</a:t>
            </a:r>
            <a:endParaRPr/>
          </a:p>
        </p:txBody>
      </p:sp>
      <p:sp>
        <p:nvSpPr>
          <p:cNvPr id="314" name="Google Shape;314;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Data Quality</a:t>
            </a:r>
            <a:endParaRPr/>
          </a:p>
        </p:txBody>
      </p:sp>
    </p:spTree>
    <p:extLst>
      <p:ext uri="{BB962C8B-B14F-4D97-AF65-F5344CB8AC3E}">
        <p14:creationId xmlns:p14="http://schemas.microsoft.com/office/powerpoint/2010/main" val="113214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dirty="0"/>
              <a:t>Prompt Processing  pipelines including, pre-</a:t>
            </a:r>
            <a:r>
              <a:rPr lang="en-US" dirty="0" err="1"/>
              <a:t>covery</a:t>
            </a:r>
            <a:r>
              <a:rPr lang="en-US" dirty="0"/>
              <a:t>, MOPS,  and alert generation and distribution will be run in commissioning.</a:t>
            </a:r>
            <a:endParaRPr dirty="0"/>
          </a:p>
          <a:p>
            <a:pPr marL="457200" lvl="0" indent="-342900" algn="l" rtl="0">
              <a:spcBef>
                <a:spcPts val="0"/>
              </a:spcBef>
              <a:spcAft>
                <a:spcPts val="0"/>
              </a:spcAft>
              <a:buSzPts val="1800"/>
              <a:buChar char="-"/>
            </a:pPr>
            <a:r>
              <a:rPr lang="en-US" dirty="0"/>
              <a:t>Difference images will be produced as templates become available to subtract from. </a:t>
            </a:r>
            <a:endParaRPr dirty="0"/>
          </a:p>
          <a:p>
            <a:pPr marL="457200" lvl="0" indent="-342900" algn="l" rtl="0">
              <a:spcBef>
                <a:spcPts val="0"/>
              </a:spcBef>
              <a:spcAft>
                <a:spcPts val="0"/>
              </a:spcAft>
              <a:buSzPts val="1800"/>
              <a:buChar char="-"/>
            </a:pPr>
            <a:r>
              <a:rPr lang="en-US" dirty="0"/>
              <a:t>Expect to produce normal PPDB catalogs </a:t>
            </a:r>
            <a:endParaRPr dirty="0"/>
          </a:p>
          <a:p>
            <a:pPr marL="914400" lvl="1" indent="-342900" algn="l" rtl="0">
              <a:spcBef>
                <a:spcPts val="0"/>
              </a:spcBef>
              <a:spcAft>
                <a:spcPts val="0"/>
              </a:spcAft>
              <a:buSzPts val="1800"/>
              <a:buChar char="-"/>
            </a:pPr>
            <a:r>
              <a:rPr lang="en-US" dirty="0"/>
              <a:t>&lt; 12 months of </a:t>
            </a:r>
            <a:r>
              <a:rPr lang="en-US" dirty="0" err="1"/>
              <a:t>DIASource</a:t>
            </a:r>
            <a:r>
              <a:rPr lang="en-US" dirty="0"/>
              <a:t> records. </a:t>
            </a:r>
            <a:endParaRPr dirty="0"/>
          </a:p>
          <a:p>
            <a:pPr marL="914400" lvl="1" indent="-342900" algn="l" rtl="0">
              <a:spcBef>
                <a:spcPts val="0"/>
              </a:spcBef>
              <a:spcAft>
                <a:spcPts val="0"/>
              </a:spcAft>
              <a:buSzPts val="1800"/>
              <a:buChar char="-"/>
            </a:pPr>
            <a:r>
              <a:rPr lang="en-US" dirty="0"/>
              <a:t>see DPDD for details</a:t>
            </a:r>
            <a:endParaRPr dirty="0"/>
          </a:p>
          <a:p>
            <a:pPr marL="457200" lvl="0" indent="-342900" algn="l" rtl="0">
              <a:spcBef>
                <a:spcPts val="0"/>
              </a:spcBef>
              <a:spcAft>
                <a:spcPts val="0"/>
              </a:spcAft>
              <a:buSzPts val="1800"/>
              <a:buChar char="-"/>
            </a:pPr>
            <a:r>
              <a:rPr lang="en-US" dirty="0"/>
              <a:t>If Data Reduction Pipeline (DRP) data products are available in </a:t>
            </a:r>
            <a:r>
              <a:rPr lang="en-US" dirty="0" err="1"/>
              <a:t>Qserv</a:t>
            </a:r>
            <a:r>
              <a:rPr lang="en-US" dirty="0"/>
              <a:t>, could attempt linking - depends on DRP timeline and pre-ops plans</a:t>
            </a:r>
            <a:endParaRPr dirty="0"/>
          </a:p>
          <a:p>
            <a:pPr marL="457200" lvl="0" indent="0" algn="l" rtl="0">
              <a:spcBef>
                <a:spcPts val="360"/>
              </a:spcBef>
              <a:spcAft>
                <a:spcPts val="0"/>
              </a:spcAft>
              <a:buNone/>
            </a:pPr>
            <a:endParaRPr dirty="0"/>
          </a:p>
        </p:txBody>
      </p:sp>
      <p:sp>
        <p:nvSpPr>
          <p:cNvPr id="328" name="Google Shape;328;p4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2"/>
                </a:solidFill>
              </a:rPr>
              <a:t>Commissioning Prompt Data Products</a:t>
            </a:r>
            <a:endParaRPr dirty="0">
              <a:solidFill>
                <a:schemeClr val="dk2"/>
              </a:solidFill>
            </a:endParaRPr>
          </a:p>
        </p:txBody>
      </p:sp>
    </p:spTree>
    <p:extLst>
      <p:ext uri="{BB962C8B-B14F-4D97-AF65-F5344CB8AC3E}">
        <p14:creationId xmlns:p14="http://schemas.microsoft.com/office/powerpoint/2010/main" val="1577042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dirty="0"/>
              <a:t>Will run improved versions of the LSST science pipelines that we run today (now: HSC reprocessing)</a:t>
            </a:r>
            <a:endParaRPr dirty="0"/>
          </a:p>
          <a:p>
            <a:pPr marL="457200" lvl="0" indent="-342900" algn="l" rtl="0">
              <a:spcBef>
                <a:spcPts val="0"/>
              </a:spcBef>
              <a:spcAft>
                <a:spcPts val="0"/>
              </a:spcAft>
              <a:buSzPts val="1800"/>
              <a:buChar char="-"/>
            </a:pPr>
            <a:r>
              <a:rPr lang="en-US" dirty="0"/>
              <a:t>Expect many improvements in algorithms throughout commissioning. Expect:</a:t>
            </a:r>
            <a:endParaRPr dirty="0"/>
          </a:p>
          <a:p>
            <a:pPr marL="914400" lvl="1" indent="-342900" algn="l" rtl="0">
              <a:spcBef>
                <a:spcPts val="0"/>
              </a:spcBef>
              <a:spcAft>
                <a:spcPts val="0"/>
              </a:spcAft>
              <a:buSzPts val="1800"/>
              <a:buChar char="-"/>
            </a:pPr>
            <a:r>
              <a:rPr lang="en-US" dirty="0"/>
              <a:t>improvements in quality </a:t>
            </a:r>
            <a:endParaRPr dirty="0"/>
          </a:p>
          <a:p>
            <a:pPr marL="1371600" lvl="2" indent="-342900" algn="l" rtl="0">
              <a:spcBef>
                <a:spcPts val="0"/>
              </a:spcBef>
              <a:spcAft>
                <a:spcPts val="0"/>
              </a:spcAft>
              <a:buSzPts val="1800"/>
              <a:buChar char="-"/>
            </a:pPr>
            <a:r>
              <a:rPr lang="en-US" dirty="0"/>
              <a:t>but the form of outputs not expected to change</a:t>
            </a:r>
            <a:endParaRPr dirty="0"/>
          </a:p>
          <a:p>
            <a:pPr marL="914400" lvl="1" indent="-342900" algn="l" rtl="0">
              <a:spcBef>
                <a:spcPts val="0"/>
              </a:spcBef>
              <a:spcAft>
                <a:spcPts val="0"/>
              </a:spcAft>
              <a:buSzPts val="1800"/>
              <a:buChar char="-"/>
            </a:pPr>
            <a:r>
              <a:rPr lang="en-US" dirty="0"/>
              <a:t>improvements in QA and verification and validation processes </a:t>
            </a:r>
            <a:endParaRPr dirty="0"/>
          </a:p>
          <a:p>
            <a:pPr marL="457200" lvl="0" indent="-342900" algn="l" rtl="0">
              <a:spcBef>
                <a:spcPts val="0"/>
              </a:spcBef>
              <a:spcAft>
                <a:spcPts val="0"/>
              </a:spcAft>
              <a:buSzPts val="1800"/>
              <a:buChar char="-"/>
            </a:pPr>
            <a:r>
              <a:rPr lang="en-US" dirty="0"/>
              <a:t>Catalogs in </a:t>
            </a:r>
            <a:r>
              <a:rPr lang="en-US" dirty="0" err="1"/>
              <a:t>Qserv</a:t>
            </a:r>
            <a:r>
              <a:rPr lang="en-US" dirty="0"/>
              <a:t> in Science Data Model format</a:t>
            </a:r>
            <a:endParaRPr dirty="0"/>
          </a:p>
          <a:p>
            <a:pPr marL="914400" lvl="1" indent="-342900" algn="l" rtl="0">
              <a:spcBef>
                <a:spcPts val="0"/>
              </a:spcBef>
              <a:spcAft>
                <a:spcPts val="0"/>
              </a:spcAft>
              <a:buClr>
                <a:schemeClr val="dk2"/>
              </a:buClr>
              <a:buSzPts val="1800"/>
              <a:buChar char="-"/>
            </a:pPr>
            <a:r>
              <a:rPr lang="en-US" dirty="0">
                <a:solidFill>
                  <a:schemeClr val="dk2"/>
                </a:solidFill>
              </a:rPr>
              <a:t>See DPDD for table descriptions: </a:t>
            </a:r>
            <a:r>
              <a:rPr lang="en-US" dirty="0" err="1">
                <a:solidFill>
                  <a:schemeClr val="dk2"/>
                </a:solidFill>
              </a:rPr>
              <a:t>ls.st</a:t>
            </a:r>
            <a:r>
              <a:rPr lang="en-US" dirty="0">
                <a:solidFill>
                  <a:schemeClr val="dk2"/>
                </a:solidFill>
              </a:rPr>
              <a:t>/LSE-163</a:t>
            </a:r>
            <a:endParaRPr dirty="0"/>
          </a:p>
        </p:txBody>
      </p:sp>
      <p:sp>
        <p:nvSpPr>
          <p:cNvPr id="361" name="Google Shape;361;p5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2"/>
                </a:solidFill>
              </a:rPr>
              <a:t>Commissioning Data Release Production</a:t>
            </a:r>
            <a:endParaRPr dirty="0"/>
          </a:p>
        </p:txBody>
      </p:sp>
    </p:spTree>
    <p:extLst>
      <p:ext uri="{BB962C8B-B14F-4D97-AF65-F5344CB8AC3E}">
        <p14:creationId xmlns:p14="http://schemas.microsoft.com/office/powerpoint/2010/main" val="1181840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 name="Text Placeholder 1">
            <a:extLst>
              <a:ext uri="{FF2B5EF4-FFF2-40B4-BE49-F238E27FC236}">
                <a16:creationId xmlns:a16="http://schemas.microsoft.com/office/drawing/2014/main" id="{BC03BD6B-A17D-DC4D-939F-6BE1E22AF84E}"/>
              </a:ext>
            </a:extLst>
          </p:cNvPr>
          <p:cNvSpPr>
            <a:spLocks noGrp="1"/>
          </p:cNvSpPr>
          <p:nvPr>
            <p:ph type="body" idx="1"/>
          </p:nvPr>
        </p:nvSpPr>
        <p:spPr/>
        <p:txBody>
          <a:bodyPr/>
          <a:lstStyle/>
          <a:p>
            <a:endParaRPr lang="en-US"/>
          </a:p>
        </p:txBody>
      </p:sp>
      <p:sp>
        <p:nvSpPr>
          <p:cNvPr id="269" name="Google Shape;269;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Field Identification - on going but not done</a:t>
            </a:r>
            <a:endParaRPr/>
          </a:p>
        </p:txBody>
      </p:sp>
      <p:pic>
        <p:nvPicPr>
          <p:cNvPr id="270" name="Google Shape;270;p40" descr="https://lh6.googleusercontent.com/5RfFY4xbl83O5SbX2d6tN5HpOpP1N32Oguzx8cez0ewVs255V9SUpKTtaPLVipOBDosaCHaGy-hKHXiJclN9k2snxDSLIIBbVKAniAN_OxBskHAqiu3aD0NlLfgtUES4CvkJZwjuRJs"/>
          <p:cNvPicPr preferRelativeResize="0"/>
          <p:nvPr/>
        </p:nvPicPr>
        <p:blipFill rotWithShape="1">
          <a:blip r:embed="rId3">
            <a:alphaModFix/>
          </a:blip>
          <a:srcRect/>
          <a:stretch/>
        </p:blipFill>
        <p:spPr>
          <a:xfrm>
            <a:off x="1571875" y="606900"/>
            <a:ext cx="5968176" cy="4263000"/>
          </a:xfrm>
          <a:prstGeom prst="rect">
            <a:avLst/>
          </a:prstGeom>
          <a:noFill/>
          <a:ln>
            <a:noFill/>
          </a:ln>
        </p:spPr>
      </p:pic>
    </p:spTree>
    <p:extLst>
      <p:ext uri="{BB962C8B-B14F-4D97-AF65-F5344CB8AC3E}">
        <p14:creationId xmlns:p14="http://schemas.microsoft.com/office/powerpoint/2010/main" val="307462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Input form for suggestions:</a:t>
            </a:r>
            <a:endParaRPr/>
          </a:p>
          <a:p>
            <a:pPr marL="0" lvl="0" indent="0" algn="l" rtl="0">
              <a:spcBef>
                <a:spcPts val="360"/>
              </a:spcBef>
              <a:spcAft>
                <a:spcPts val="0"/>
              </a:spcAft>
              <a:buNone/>
            </a:pPr>
            <a:r>
              <a:rPr lang="en-US" sz="1400" u="sng">
                <a:solidFill>
                  <a:schemeClr val="hlink"/>
                </a:solidFill>
                <a:hlinkClick r:id="rId3"/>
              </a:rPr>
              <a:t>https://docs.google.com/forms/d/11FXz5noEwYPYtjqCziv7ZQhTlabFE-LFAQHVinu4jWI/edit</a:t>
            </a:r>
            <a:endParaRPr/>
          </a:p>
        </p:txBody>
      </p:sp>
      <p:sp>
        <p:nvSpPr>
          <p:cNvPr id="277" name="Google Shape;277;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Community Commissioning Input</a:t>
            </a:r>
            <a:endParaRPr/>
          </a:p>
        </p:txBody>
      </p:sp>
      <p:pic>
        <p:nvPicPr>
          <p:cNvPr id="278" name="Google Shape;278;p41"/>
          <p:cNvPicPr preferRelativeResize="0"/>
          <p:nvPr/>
        </p:nvPicPr>
        <p:blipFill>
          <a:blip r:embed="rId4">
            <a:alphaModFix/>
          </a:blip>
          <a:stretch>
            <a:fillRect/>
          </a:stretch>
        </p:blipFill>
        <p:spPr>
          <a:xfrm>
            <a:off x="1467175" y="1481525"/>
            <a:ext cx="5593123" cy="3264451"/>
          </a:xfrm>
          <a:prstGeom prst="rect">
            <a:avLst/>
          </a:prstGeom>
          <a:noFill/>
          <a:ln>
            <a:noFill/>
          </a:ln>
        </p:spPr>
      </p:pic>
    </p:spTree>
    <p:extLst>
      <p:ext uri="{BB962C8B-B14F-4D97-AF65-F5344CB8AC3E}">
        <p14:creationId xmlns:p14="http://schemas.microsoft.com/office/powerpoint/2010/main" val="416090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txBox="1">
            <a:spLocks noGrp="1"/>
          </p:cNvSpPr>
          <p:nvPr>
            <p:ph type="body" idx="1"/>
          </p:nvPr>
        </p:nvSpPr>
        <p:spPr>
          <a:prstGeom prst="rect">
            <a:avLst/>
          </a:prstGeom>
          <a:noFill/>
          <a:ln>
            <a:noFill/>
          </a:ln>
        </p:spPr>
        <p:txBody>
          <a:bodyPr spcFirstLastPara="1" wrap="square" lIns="91425" tIns="0" rIns="91425" bIns="0" anchor="t" anchorCtr="0">
            <a:noAutofit/>
          </a:bodyPr>
          <a:lstStyle/>
          <a:p>
            <a:pPr marL="0" lvl="0" indent="0" algn="l" rtl="0">
              <a:spcBef>
                <a:spcPts val="480"/>
              </a:spcBef>
              <a:spcAft>
                <a:spcPts val="0"/>
              </a:spcAft>
              <a:buNone/>
            </a:pPr>
            <a:r>
              <a:rPr lang="en-US" sz="1800"/>
              <a:t>Each Alert (a VOEvent packet) will contain at least the following:</a:t>
            </a:r>
            <a:endParaRPr sz="1800"/>
          </a:p>
        </p:txBody>
      </p:sp>
      <p:sp>
        <p:nvSpPr>
          <p:cNvPr id="340" name="Google Shape;340;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Alert packet contents in Commissioning</a:t>
            </a:r>
            <a:endParaRPr/>
          </a:p>
        </p:txBody>
      </p:sp>
      <p:pic>
        <p:nvPicPr>
          <p:cNvPr id="341" name="Google Shape;341;p51"/>
          <p:cNvPicPr preferRelativeResize="0"/>
          <p:nvPr/>
        </p:nvPicPr>
        <p:blipFill>
          <a:blip r:embed="rId3">
            <a:alphaModFix/>
          </a:blip>
          <a:stretch>
            <a:fillRect/>
          </a:stretch>
        </p:blipFill>
        <p:spPr>
          <a:xfrm>
            <a:off x="445975" y="1204600"/>
            <a:ext cx="6178449" cy="3527675"/>
          </a:xfrm>
          <a:prstGeom prst="rect">
            <a:avLst/>
          </a:prstGeom>
          <a:noFill/>
          <a:ln>
            <a:noFill/>
          </a:ln>
        </p:spPr>
      </p:pic>
      <p:cxnSp>
        <p:nvCxnSpPr>
          <p:cNvPr id="342" name="Google Shape;342;p51"/>
          <p:cNvCxnSpPr>
            <a:cxnSpLocks/>
          </p:cNvCxnSpPr>
          <p:nvPr/>
        </p:nvCxnSpPr>
        <p:spPr>
          <a:xfrm flipH="1">
            <a:off x="3792865" y="3003450"/>
            <a:ext cx="3238275" cy="393000"/>
          </a:xfrm>
          <a:prstGeom prst="straightConnector1">
            <a:avLst/>
          </a:prstGeom>
          <a:noFill/>
          <a:ln w="9525" cap="flat" cmpd="sng">
            <a:solidFill>
              <a:schemeClr val="dk2"/>
            </a:solidFill>
            <a:prstDash val="solid"/>
            <a:round/>
            <a:headEnd type="none" w="med" len="med"/>
            <a:tailEnd type="triangle" w="med" len="med"/>
          </a:ln>
        </p:spPr>
      </p:cxnSp>
      <p:sp>
        <p:nvSpPr>
          <p:cNvPr id="343" name="Google Shape;343;p51"/>
          <p:cNvSpPr txBox="1"/>
          <p:nvPr/>
        </p:nvSpPr>
        <p:spPr>
          <a:xfrm>
            <a:off x="6972074" y="2724150"/>
            <a:ext cx="2171925" cy="2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Will be &lt; 12 months</a:t>
            </a:r>
            <a:endParaRPr dirty="0">
              <a:latin typeface="Calibri"/>
              <a:ea typeface="Calibri"/>
              <a:cs typeface="Calibri"/>
              <a:sym typeface="Calibri"/>
            </a:endParaRPr>
          </a:p>
        </p:txBody>
      </p:sp>
      <p:cxnSp>
        <p:nvCxnSpPr>
          <p:cNvPr id="344" name="Google Shape;344;p51"/>
          <p:cNvCxnSpPr>
            <a:cxnSpLocks/>
            <a:stCxn id="345" idx="1"/>
          </p:cNvCxnSpPr>
          <p:nvPr/>
        </p:nvCxnSpPr>
        <p:spPr>
          <a:xfrm flipH="1">
            <a:off x="2670376" y="3871050"/>
            <a:ext cx="4301698" cy="26700"/>
          </a:xfrm>
          <a:prstGeom prst="straightConnector1">
            <a:avLst/>
          </a:prstGeom>
          <a:noFill/>
          <a:ln w="9525" cap="flat" cmpd="sng">
            <a:solidFill>
              <a:schemeClr val="dk2"/>
            </a:solidFill>
            <a:prstDash val="solid"/>
            <a:round/>
            <a:headEnd type="none" w="med" len="med"/>
            <a:tailEnd type="triangle" w="med" len="med"/>
          </a:ln>
        </p:spPr>
      </p:cxnSp>
      <p:sp>
        <p:nvSpPr>
          <p:cNvPr id="345" name="Google Shape;345;p51"/>
          <p:cNvSpPr txBox="1"/>
          <p:nvPr/>
        </p:nvSpPr>
        <p:spPr>
          <a:xfrm>
            <a:off x="6972074" y="3378300"/>
            <a:ext cx="2095725" cy="9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There will be no DR in commissioning, we will do what we can with the DRP data products</a:t>
            </a:r>
            <a:endParaRPr dirty="0">
              <a:latin typeface="Calibri"/>
              <a:ea typeface="Calibri"/>
              <a:cs typeface="Calibri"/>
              <a:sym typeface="Calibri"/>
            </a:endParaRPr>
          </a:p>
        </p:txBody>
      </p:sp>
      <p:sp>
        <p:nvSpPr>
          <p:cNvPr id="346" name="Google Shape;346;p51"/>
          <p:cNvSpPr txBox="1"/>
          <p:nvPr/>
        </p:nvSpPr>
        <p:spPr>
          <a:xfrm>
            <a:off x="6972075" y="2034750"/>
            <a:ext cx="1991100" cy="5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Probably only for known asteroids</a:t>
            </a:r>
            <a:endParaRPr dirty="0">
              <a:latin typeface="Calibri"/>
              <a:ea typeface="Calibri"/>
              <a:cs typeface="Calibri"/>
              <a:sym typeface="Calibri"/>
            </a:endParaRPr>
          </a:p>
        </p:txBody>
      </p:sp>
      <p:cxnSp>
        <p:nvCxnSpPr>
          <p:cNvPr id="347" name="Google Shape;347;p51"/>
          <p:cNvCxnSpPr>
            <a:cxnSpLocks/>
          </p:cNvCxnSpPr>
          <p:nvPr/>
        </p:nvCxnSpPr>
        <p:spPr>
          <a:xfrm flipH="1">
            <a:off x="3733800" y="2093875"/>
            <a:ext cx="3238275" cy="1035975"/>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49084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0" name="Title 29">
            <a:extLst>
              <a:ext uri="{FF2B5EF4-FFF2-40B4-BE49-F238E27FC236}">
                <a16:creationId xmlns:a16="http://schemas.microsoft.com/office/drawing/2014/main" id="{50658419-3130-DD45-A022-7B627FDD7C05}"/>
              </a:ext>
            </a:extLst>
          </p:cNvPr>
          <p:cNvSpPr>
            <a:spLocks noGrp="1"/>
          </p:cNvSpPr>
          <p:nvPr>
            <p:ph type="title"/>
          </p:nvPr>
        </p:nvSpPr>
        <p:spPr/>
        <p:txBody>
          <a:bodyPr/>
          <a:lstStyle/>
          <a:p>
            <a:br>
              <a:rPr lang="en-US" sz="2000" dirty="0"/>
            </a:br>
            <a:r>
              <a:rPr lang="en-US" sz="2000" dirty="0"/>
              <a:t>Status of Transition to Operations: Organization</a:t>
            </a:r>
            <a:br>
              <a:rPr lang="en-US" sz="2000" dirty="0"/>
            </a:br>
            <a:endParaRPr lang="en-US" sz="2000" dirty="0"/>
          </a:p>
        </p:txBody>
      </p:sp>
      <p:grpSp>
        <p:nvGrpSpPr>
          <p:cNvPr id="2" name="Group 1">
            <a:extLst>
              <a:ext uri="{FF2B5EF4-FFF2-40B4-BE49-F238E27FC236}">
                <a16:creationId xmlns:a16="http://schemas.microsoft.com/office/drawing/2014/main" id="{5AB9A5BD-340B-4D4A-AFED-C2A3BAC0536C}"/>
              </a:ext>
            </a:extLst>
          </p:cNvPr>
          <p:cNvGrpSpPr/>
          <p:nvPr/>
        </p:nvGrpSpPr>
        <p:grpSpPr>
          <a:xfrm>
            <a:off x="1043602" y="1016570"/>
            <a:ext cx="7045750" cy="3079180"/>
            <a:chOff x="1043602" y="1016570"/>
            <a:chExt cx="7045750" cy="3079180"/>
          </a:xfrm>
        </p:grpSpPr>
        <p:sp>
          <p:nvSpPr>
            <p:cNvPr id="54" name="Google Shape;54;p13"/>
            <p:cNvSpPr/>
            <p:nvPr/>
          </p:nvSpPr>
          <p:spPr>
            <a:xfrm>
              <a:off x="2890652" y="1016570"/>
              <a:ext cx="3362696" cy="605210"/>
            </a:xfrm>
            <a:prstGeom prst="roundRect">
              <a:avLst>
                <a:gd name="adj" fmla="val 16667"/>
              </a:avLst>
            </a:prstGeom>
            <a:solidFill>
              <a:srgbClr val="FFFFFF"/>
            </a:solidFill>
            <a:ln w="19050" cap="flat" cmpd="sng">
              <a:solidFill>
                <a:srgbClr val="FF0000"/>
              </a:solidFill>
              <a:prstDash val="dash"/>
              <a:round/>
              <a:headEnd type="none" w="sm" len="sm"/>
              <a:tailEnd type="none" w="sm" len="sm"/>
            </a:ln>
          </p:spPr>
          <p:txBody>
            <a:bodyPr spcFirstLastPara="1" wrap="square" lIns="43956" tIns="43956" rIns="43956" bIns="43956" anchor="t" anchorCtr="0">
              <a:noAutofit/>
            </a:bodyPr>
            <a:lstStyle/>
            <a:p>
              <a:pPr algn="ctr"/>
              <a:r>
                <a:rPr lang="en" sz="865" b="1">
                  <a:solidFill>
                    <a:srgbClr val="FF0000"/>
                  </a:solidFill>
                  <a:latin typeface="Calibri"/>
                  <a:ea typeface="Calibri"/>
                  <a:cs typeface="Calibri"/>
                  <a:sym typeface="Calibri"/>
                </a:rPr>
                <a:t>Director’s Office</a:t>
              </a:r>
              <a:endParaRPr sz="865" b="1">
                <a:solidFill>
                  <a:srgbClr val="FF0000"/>
                </a:solidFill>
                <a:latin typeface="Calibri"/>
                <a:ea typeface="Calibri"/>
                <a:cs typeface="Calibri"/>
                <a:sym typeface="Calibri"/>
              </a:endParaRPr>
            </a:p>
          </p:txBody>
        </p:sp>
        <p:sp>
          <p:nvSpPr>
            <p:cNvPr id="55" name="Google Shape;55;p13"/>
            <p:cNvSpPr/>
            <p:nvPr/>
          </p:nvSpPr>
          <p:spPr>
            <a:xfrm>
              <a:off x="1043602" y="1824192"/>
              <a:ext cx="1309798" cy="2271558"/>
            </a:xfrm>
            <a:prstGeom prst="roundRect">
              <a:avLst>
                <a:gd name="adj" fmla="val 16667"/>
              </a:avLst>
            </a:prstGeom>
            <a:solidFill>
              <a:srgbClr val="FFFFFF"/>
            </a:solidFill>
            <a:ln w="19050" cap="flat" cmpd="sng">
              <a:solidFill>
                <a:srgbClr val="FF9900"/>
              </a:solidFill>
              <a:prstDash val="dash"/>
              <a:round/>
              <a:headEnd type="none" w="sm" len="sm"/>
              <a:tailEnd type="none" w="sm" len="sm"/>
            </a:ln>
          </p:spPr>
          <p:txBody>
            <a:bodyPr spcFirstLastPara="1" wrap="square" lIns="43956" tIns="43956" rIns="43956" bIns="43956" anchor="b" anchorCtr="0">
              <a:noAutofit/>
            </a:bodyPr>
            <a:lstStyle/>
            <a:p>
              <a:pPr algn="ctr"/>
              <a:r>
                <a:rPr lang="en" sz="865" b="1">
                  <a:solidFill>
                    <a:srgbClr val="FF9900"/>
                  </a:solidFill>
                  <a:latin typeface="Calibri"/>
                  <a:ea typeface="Calibri"/>
                  <a:cs typeface="Calibri"/>
                  <a:sym typeface="Calibri"/>
                </a:rPr>
                <a:t>Observatory Operations</a:t>
              </a:r>
              <a:endParaRPr sz="865" b="1">
                <a:solidFill>
                  <a:srgbClr val="FF9900"/>
                </a:solidFill>
                <a:latin typeface="Calibri"/>
                <a:ea typeface="Calibri"/>
                <a:cs typeface="Calibri"/>
                <a:sym typeface="Calibri"/>
              </a:endParaRPr>
            </a:p>
          </p:txBody>
        </p:sp>
        <p:sp>
          <p:nvSpPr>
            <p:cNvPr id="56" name="Google Shape;56;p13"/>
            <p:cNvSpPr/>
            <p:nvPr/>
          </p:nvSpPr>
          <p:spPr>
            <a:xfrm>
              <a:off x="3009138" y="1104097"/>
              <a:ext cx="967384" cy="272604"/>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LSST Director</a:t>
              </a:r>
              <a:endParaRPr sz="625">
                <a:latin typeface="Calibri"/>
                <a:ea typeface="Calibri"/>
                <a:cs typeface="Calibri"/>
                <a:sym typeface="Calibri"/>
              </a:endParaRPr>
            </a:p>
          </p:txBody>
        </p:sp>
        <p:sp>
          <p:nvSpPr>
            <p:cNvPr id="57" name="Google Shape;57;p13"/>
            <p:cNvSpPr/>
            <p:nvPr/>
          </p:nvSpPr>
          <p:spPr>
            <a:xfrm>
              <a:off x="1160609" y="1915835"/>
              <a:ext cx="1038925"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2.1 Associate Director of Observatory Operations</a:t>
              </a:r>
              <a:endParaRPr sz="625">
                <a:latin typeface="Calibri"/>
                <a:ea typeface="Calibri"/>
                <a:cs typeface="Calibri"/>
                <a:sym typeface="Calibri"/>
              </a:endParaRPr>
            </a:p>
          </p:txBody>
        </p:sp>
        <p:sp>
          <p:nvSpPr>
            <p:cNvPr id="58" name="Google Shape;58;p13"/>
            <p:cNvSpPr/>
            <p:nvPr/>
          </p:nvSpPr>
          <p:spPr>
            <a:xfrm>
              <a:off x="1427725" y="2304552"/>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2.2 Observatory Software </a:t>
              </a:r>
              <a:endParaRPr sz="625">
                <a:latin typeface="Calibri"/>
                <a:ea typeface="Calibri"/>
                <a:cs typeface="Calibri"/>
                <a:sym typeface="Calibri"/>
              </a:endParaRPr>
            </a:p>
          </p:txBody>
        </p:sp>
        <p:sp>
          <p:nvSpPr>
            <p:cNvPr id="59" name="Google Shape;59;p13"/>
            <p:cNvSpPr/>
            <p:nvPr/>
          </p:nvSpPr>
          <p:spPr>
            <a:xfrm>
              <a:off x="1427725" y="2596803"/>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2.3 Observatory ITC</a:t>
              </a:r>
              <a:endParaRPr sz="625">
                <a:latin typeface="Calibri"/>
                <a:ea typeface="Calibri"/>
                <a:cs typeface="Calibri"/>
                <a:sym typeface="Calibri"/>
              </a:endParaRPr>
            </a:p>
          </p:txBody>
        </p:sp>
        <p:sp>
          <p:nvSpPr>
            <p:cNvPr id="60" name="Google Shape;60;p13"/>
            <p:cNvSpPr/>
            <p:nvPr/>
          </p:nvSpPr>
          <p:spPr>
            <a:xfrm>
              <a:off x="4106147" y="1376774"/>
              <a:ext cx="634202" cy="18332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1.1 Directorate</a:t>
              </a:r>
              <a:endParaRPr sz="625">
                <a:latin typeface="Calibri"/>
                <a:ea typeface="Calibri"/>
                <a:cs typeface="Calibri"/>
                <a:sym typeface="Calibri"/>
              </a:endParaRPr>
            </a:p>
          </p:txBody>
        </p:sp>
        <p:sp>
          <p:nvSpPr>
            <p:cNvPr id="61" name="Google Shape;61;p13"/>
            <p:cNvSpPr/>
            <p:nvPr/>
          </p:nvSpPr>
          <p:spPr>
            <a:xfrm>
              <a:off x="4817448" y="1376774"/>
              <a:ext cx="634202" cy="18332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solidFill>
                    <a:schemeClr val="dk1"/>
                  </a:solidFill>
                  <a:latin typeface="Calibri"/>
                  <a:ea typeface="Calibri"/>
                  <a:cs typeface="Calibri"/>
                  <a:sym typeface="Calibri"/>
                </a:rPr>
                <a:t>1.2 Compliance</a:t>
              </a:r>
              <a:endParaRPr sz="625">
                <a:latin typeface="Calibri"/>
                <a:ea typeface="Calibri"/>
                <a:cs typeface="Calibri"/>
                <a:sym typeface="Calibri"/>
              </a:endParaRPr>
            </a:p>
          </p:txBody>
        </p:sp>
        <p:sp>
          <p:nvSpPr>
            <p:cNvPr id="62" name="Google Shape;62;p13"/>
            <p:cNvSpPr/>
            <p:nvPr/>
          </p:nvSpPr>
          <p:spPr>
            <a:xfrm>
              <a:off x="5528749" y="1376774"/>
              <a:ext cx="634202" cy="18332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solidFill>
                    <a:schemeClr val="dk1"/>
                  </a:solidFill>
                  <a:latin typeface="Calibri"/>
                  <a:ea typeface="Calibri"/>
                  <a:cs typeface="Calibri"/>
                  <a:sym typeface="Calibri"/>
                </a:rPr>
                <a:t>1.3 Business</a:t>
              </a:r>
              <a:endParaRPr sz="625">
                <a:latin typeface="Calibri"/>
                <a:ea typeface="Calibri"/>
                <a:cs typeface="Calibri"/>
                <a:sym typeface="Calibri"/>
              </a:endParaRPr>
            </a:p>
          </p:txBody>
        </p:sp>
        <p:sp>
          <p:nvSpPr>
            <p:cNvPr id="63" name="Google Shape;63;p13"/>
            <p:cNvSpPr/>
            <p:nvPr/>
          </p:nvSpPr>
          <p:spPr>
            <a:xfrm>
              <a:off x="1427725" y="2889054"/>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2.4 Summit and Engineering</a:t>
              </a:r>
              <a:endParaRPr sz="625">
                <a:latin typeface="Calibri"/>
                <a:ea typeface="Calibri"/>
                <a:cs typeface="Calibri"/>
                <a:sym typeface="Calibri"/>
              </a:endParaRPr>
            </a:p>
          </p:txBody>
        </p:sp>
        <p:sp>
          <p:nvSpPr>
            <p:cNvPr id="64" name="Google Shape;64;p13"/>
            <p:cNvSpPr/>
            <p:nvPr/>
          </p:nvSpPr>
          <p:spPr>
            <a:xfrm>
              <a:off x="2459438" y="1824190"/>
              <a:ext cx="1309798" cy="2271558"/>
            </a:xfrm>
            <a:prstGeom prst="roundRect">
              <a:avLst>
                <a:gd name="adj" fmla="val 16667"/>
              </a:avLst>
            </a:prstGeom>
            <a:solidFill>
              <a:srgbClr val="FFFFFF"/>
            </a:solidFill>
            <a:ln w="19050" cap="flat" cmpd="sng">
              <a:solidFill>
                <a:srgbClr val="BF9000"/>
              </a:solidFill>
              <a:prstDash val="dash"/>
              <a:round/>
              <a:headEnd type="none" w="sm" len="sm"/>
              <a:tailEnd type="none" w="sm" len="sm"/>
            </a:ln>
          </p:spPr>
          <p:txBody>
            <a:bodyPr spcFirstLastPara="1" wrap="square" lIns="43956" tIns="43956" rIns="43956" bIns="43956" anchor="b" anchorCtr="0">
              <a:noAutofit/>
            </a:bodyPr>
            <a:lstStyle/>
            <a:p>
              <a:pPr algn="ctr"/>
              <a:r>
                <a:rPr lang="en" sz="865" b="1">
                  <a:solidFill>
                    <a:srgbClr val="BF9000"/>
                  </a:solidFill>
                  <a:latin typeface="Calibri"/>
                  <a:ea typeface="Calibri"/>
                  <a:cs typeface="Calibri"/>
                  <a:sym typeface="Calibri"/>
                </a:rPr>
                <a:t>LSST Data Facility</a:t>
              </a:r>
              <a:endParaRPr sz="865" b="1">
                <a:solidFill>
                  <a:srgbClr val="BF9000"/>
                </a:solidFill>
                <a:latin typeface="Calibri"/>
                <a:ea typeface="Calibri"/>
                <a:cs typeface="Calibri"/>
                <a:sym typeface="Calibri"/>
              </a:endParaRPr>
            </a:p>
          </p:txBody>
        </p:sp>
        <p:sp>
          <p:nvSpPr>
            <p:cNvPr id="65" name="Google Shape;65;p13"/>
            <p:cNvSpPr/>
            <p:nvPr/>
          </p:nvSpPr>
          <p:spPr>
            <a:xfrm>
              <a:off x="2551281" y="1937384"/>
              <a:ext cx="1082196"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3.1 Associate Director of Data Facility Operations</a:t>
              </a:r>
              <a:endParaRPr sz="625">
                <a:latin typeface="Calibri"/>
                <a:ea typeface="Calibri"/>
                <a:cs typeface="Calibri"/>
                <a:sym typeface="Calibri"/>
              </a:endParaRPr>
            </a:p>
          </p:txBody>
        </p:sp>
        <p:sp>
          <p:nvSpPr>
            <p:cNvPr id="66" name="Google Shape;66;p13"/>
            <p:cNvSpPr/>
            <p:nvPr/>
          </p:nvSpPr>
          <p:spPr>
            <a:xfrm>
              <a:off x="4397093" y="2326101"/>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Software </a:t>
              </a:r>
              <a:endParaRPr sz="865">
                <a:latin typeface="Calibri"/>
                <a:ea typeface="Calibri"/>
                <a:cs typeface="Calibri"/>
                <a:sym typeface="Calibri"/>
              </a:endParaRPr>
            </a:p>
          </p:txBody>
        </p:sp>
        <p:sp>
          <p:nvSpPr>
            <p:cNvPr id="67" name="Google Shape;67;p13"/>
            <p:cNvSpPr/>
            <p:nvPr/>
          </p:nvSpPr>
          <p:spPr>
            <a:xfrm>
              <a:off x="4397093" y="2618354"/>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ITC</a:t>
              </a:r>
              <a:endParaRPr sz="865">
                <a:latin typeface="Calibri"/>
                <a:ea typeface="Calibri"/>
                <a:cs typeface="Calibri"/>
                <a:sym typeface="Calibri"/>
              </a:endParaRPr>
            </a:p>
          </p:txBody>
        </p:sp>
        <p:sp>
          <p:nvSpPr>
            <p:cNvPr id="68" name="Google Shape;68;p13"/>
            <p:cNvSpPr/>
            <p:nvPr/>
          </p:nvSpPr>
          <p:spPr>
            <a:xfrm>
              <a:off x="4397093" y="2910607"/>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Summit and Engineering</a:t>
              </a:r>
              <a:endParaRPr sz="865">
                <a:latin typeface="Calibri"/>
                <a:ea typeface="Calibri"/>
                <a:cs typeface="Calibri"/>
                <a:sym typeface="Calibri"/>
              </a:endParaRPr>
            </a:p>
          </p:txBody>
        </p:sp>
        <p:sp>
          <p:nvSpPr>
            <p:cNvPr id="69" name="Google Shape;69;p13"/>
            <p:cNvSpPr/>
            <p:nvPr/>
          </p:nvSpPr>
          <p:spPr>
            <a:xfrm>
              <a:off x="3875261" y="1824191"/>
              <a:ext cx="1309798" cy="2271558"/>
            </a:xfrm>
            <a:prstGeom prst="roundRect">
              <a:avLst>
                <a:gd name="adj" fmla="val 16667"/>
              </a:avLst>
            </a:prstGeom>
            <a:solidFill>
              <a:srgbClr val="FFFFFF"/>
            </a:solidFill>
            <a:ln w="19050" cap="flat" cmpd="sng">
              <a:solidFill>
                <a:srgbClr val="6AA84F"/>
              </a:solidFill>
              <a:prstDash val="dash"/>
              <a:round/>
              <a:headEnd type="none" w="sm" len="sm"/>
              <a:tailEnd type="none" w="sm" len="sm"/>
            </a:ln>
          </p:spPr>
          <p:txBody>
            <a:bodyPr spcFirstLastPara="1" wrap="square" lIns="43956" tIns="43956" rIns="43956" bIns="43956" anchor="b" anchorCtr="0">
              <a:noAutofit/>
            </a:bodyPr>
            <a:lstStyle/>
            <a:p>
              <a:pPr algn="ctr"/>
              <a:r>
                <a:rPr lang="en" sz="865" b="1">
                  <a:solidFill>
                    <a:srgbClr val="6AA84F"/>
                  </a:solidFill>
                  <a:latin typeface="Calibri"/>
                  <a:ea typeface="Calibri"/>
                  <a:cs typeface="Calibri"/>
                  <a:sym typeface="Calibri"/>
                </a:rPr>
                <a:t>Science Operations</a:t>
              </a:r>
              <a:endParaRPr sz="865" b="1">
                <a:solidFill>
                  <a:srgbClr val="6AA84F"/>
                </a:solidFill>
                <a:latin typeface="Calibri"/>
                <a:ea typeface="Calibri"/>
                <a:cs typeface="Calibri"/>
                <a:sym typeface="Calibri"/>
              </a:endParaRPr>
            </a:p>
          </p:txBody>
        </p:sp>
        <p:sp>
          <p:nvSpPr>
            <p:cNvPr id="70" name="Google Shape;70;p13"/>
            <p:cNvSpPr/>
            <p:nvPr/>
          </p:nvSpPr>
          <p:spPr>
            <a:xfrm>
              <a:off x="3992273" y="1937384"/>
              <a:ext cx="1038925"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4.1 Associate Director of Science Operations</a:t>
              </a:r>
              <a:endParaRPr sz="625">
                <a:latin typeface="Calibri"/>
                <a:ea typeface="Calibri"/>
                <a:cs typeface="Calibri"/>
                <a:sym typeface="Calibri"/>
              </a:endParaRPr>
            </a:p>
          </p:txBody>
        </p:sp>
        <p:sp>
          <p:nvSpPr>
            <p:cNvPr id="71" name="Google Shape;71;p13"/>
            <p:cNvSpPr/>
            <p:nvPr/>
          </p:nvSpPr>
          <p:spPr>
            <a:xfrm>
              <a:off x="2843492" y="2304553"/>
              <a:ext cx="771946" cy="352222"/>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3.2 Scientific Production Services</a:t>
              </a:r>
              <a:endParaRPr sz="625">
                <a:latin typeface="Calibri"/>
                <a:ea typeface="Calibri"/>
                <a:cs typeface="Calibri"/>
                <a:sym typeface="Calibri"/>
              </a:endParaRPr>
            </a:p>
          </p:txBody>
        </p:sp>
        <p:sp>
          <p:nvSpPr>
            <p:cNvPr id="72" name="Google Shape;72;p13"/>
            <p:cNvSpPr/>
            <p:nvPr/>
          </p:nvSpPr>
          <p:spPr>
            <a:xfrm>
              <a:off x="2843452" y="2726103"/>
              <a:ext cx="771946"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3.3 Data, Compute and IT Security Services</a:t>
              </a:r>
              <a:endParaRPr sz="625">
                <a:latin typeface="Calibri"/>
                <a:ea typeface="Calibri"/>
                <a:cs typeface="Calibri"/>
                <a:sym typeface="Calibri"/>
              </a:endParaRPr>
            </a:p>
          </p:txBody>
        </p:sp>
        <p:sp>
          <p:nvSpPr>
            <p:cNvPr id="73" name="Google Shape;73;p13"/>
            <p:cNvSpPr/>
            <p:nvPr/>
          </p:nvSpPr>
          <p:spPr>
            <a:xfrm>
              <a:off x="2843472" y="3104545"/>
              <a:ext cx="771946"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3.4 Production Service Software</a:t>
              </a:r>
              <a:endParaRPr sz="625">
                <a:latin typeface="Calibri"/>
                <a:ea typeface="Calibri"/>
                <a:cs typeface="Calibri"/>
                <a:sym typeface="Calibri"/>
              </a:endParaRPr>
            </a:p>
          </p:txBody>
        </p:sp>
        <p:sp>
          <p:nvSpPr>
            <p:cNvPr id="74" name="Google Shape;74;p13"/>
            <p:cNvSpPr/>
            <p:nvPr/>
          </p:nvSpPr>
          <p:spPr>
            <a:xfrm>
              <a:off x="2843492" y="3482990"/>
              <a:ext cx="771946" cy="272604"/>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3.5 ITC and Facilities</a:t>
              </a:r>
              <a:endParaRPr sz="625">
                <a:latin typeface="Calibri"/>
                <a:ea typeface="Calibri"/>
                <a:cs typeface="Calibri"/>
                <a:sym typeface="Calibri"/>
              </a:endParaRPr>
            </a:p>
          </p:txBody>
        </p:sp>
        <p:sp>
          <p:nvSpPr>
            <p:cNvPr id="75" name="Google Shape;75;p13"/>
            <p:cNvSpPr/>
            <p:nvPr/>
          </p:nvSpPr>
          <p:spPr>
            <a:xfrm>
              <a:off x="4259383" y="2304552"/>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4.2 Observatory Science </a:t>
              </a:r>
              <a:endParaRPr sz="625">
                <a:latin typeface="Calibri"/>
                <a:ea typeface="Calibri"/>
                <a:cs typeface="Calibri"/>
                <a:sym typeface="Calibri"/>
              </a:endParaRPr>
            </a:p>
          </p:txBody>
        </p:sp>
        <p:sp>
          <p:nvSpPr>
            <p:cNvPr id="76" name="Google Shape;76;p13"/>
            <p:cNvSpPr/>
            <p:nvPr/>
          </p:nvSpPr>
          <p:spPr>
            <a:xfrm>
              <a:off x="4259383" y="2596807"/>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4.3 Science Platform</a:t>
              </a:r>
              <a:endParaRPr sz="625">
                <a:latin typeface="Calibri"/>
                <a:ea typeface="Calibri"/>
                <a:cs typeface="Calibri"/>
                <a:sym typeface="Calibri"/>
              </a:endParaRPr>
            </a:p>
          </p:txBody>
        </p:sp>
        <p:sp>
          <p:nvSpPr>
            <p:cNvPr id="77" name="Google Shape;77;p13"/>
            <p:cNvSpPr/>
            <p:nvPr/>
          </p:nvSpPr>
          <p:spPr>
            <a:xfrm>
              <a:off x="4259383" y="2889063"/>
              <a:ext cx="771946" cy="46328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4.4 Science Algorithms and Pipelines</a:t>
              </a:r>
              <a:endParaRPr sz="625">
                <a:latin typeface="Calibri"/>
                <a:ea typeface="Calibri"/>
                <a:cs typeface="Calibri"/>
                <a:sym typeface="Calibri"/>
              </a:endParaRPr>
            </a:p>
          </p:txBody>
        </p:sp>
        <p:sp>
          <p:nvSpPr>
            <p:cNvPr id="78" name="Google Shape;78;p13"/>
            <p:cNvSpPr/>
            <p:nvPr/>
          </p:nvSpPr>
          <p:spPr>
            <a:xfrm>
              <a:off x="5849231" y="2326101"/>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Software </a:t>
              </a:r>
              <a:endParaRPr sz="865">
                <a:latin typeface="Calibri"/>
                <a:ea typeface="Calibri"/>
                <a:cs typeface="Calibri"/>
                <a:sym typeface="Calibri"/>
              </a:endParaRPr>
            </a:p>
          </p:txBody>
        </p:sp>
        <p:sp>
          <p:nvSpPr>
            <p:cNvPr id="79" name="Google Shape;79;p13"/>
            <p:cNvSpPr/>
            <p:nvPr/>
          </p:nvSpPr>
          <p:spPr>
            <a:xfrm>
              <a:off x="5849231" y="2618354"/>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ITC</a:t>
              </a:r>
              <a:endParaRPr sz="865">
                <a:latin typeface="Calibri"/>
                <a:ea typeface="Calibri"/>
                <a:cs typeface="Calibri"/>
                <a:sym typeface="Calibri"/>
              </a:endParaRPr>
            </a:p>
          </p:txBody>
        </p:sp>
        <p:sp>
          <p:nvSpPr>
            <p:cNvPr id="80" name="Google Shape;80;p13"/>
            <p:cNvSpPr/>
            <p:nvPr/>
          </p:nvSpPr>
          <p:spPr>
            <a:xfrm>
              <a:off x="5849231" y="2910607"/>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Summit and Engineering</a:t>
              </a:r>
              <a:endParaRPr sz="865">
                <a:latin typeface="Calibri"/>
                <a:ea typeface="Calibri"/>
                <a:cs typeface="Calibri"/>
                <a:sym typeface="Calibri"/>
              </a:endParaRPr>
            </a:p>
          </p:txBody>
        </p:sp>
        <p:sp>
          <p:nvSpPr>
            <p:cNvPr id="81" name="Google Shape;81;p13"/>
            <p:cNvSpPr/>
            <p:nvPr/>
          </p:nvSpPr>
          <p:spPr>
            <a:xfrm>
              <a:off x="5327407" y="1824191"/>
              <a:ext cx="1309798" cy="2271558"/>
            </a:xfrm>
            <a:prstGeom prst="roundRect">
              <a:avLst>
                <a:gd name="adj" fmla="val 16667"/>
              </a:avLst>
            </a:prstGeom>
            <a:solidFill>
              <a:srgbClr val="FFFFFF"/>
            </a:solidFill>
            <a:ln w="19050" cap="flat" cmpd="sng">
              <a:solidFill>
                <a:srgbClr val="4A86E8"/>
              </a:solidFill>
              <a:prstDash val="dash"/>
              <a:round/>
              <a:headEnd type="none" w="sm" len="sm"/>
              <a:tailEnd type="none" w="sm" len="sm"/>
            </a:ln>
          </p:spPr>
          <p:txBody>
            <a:bodyPr spcFirstLastPara="1" wrap="square" lIns="43956" tIns="43956" rIns="43956" bIns="43956" anchor="b" anchorCtr="0">
              <a:noAutofit/>
            </a:bodyPr>
            <a:lstStyle/>
            <a:p>
              <a:pPr algn="ctr"/>
              <a:r>
                <a:rPr lang="en" sz="865" b="1">
                  <a:solidFill>
                    <a:srgbClr val="4A86E8"/>
                  </a:solidFill>
                  <a:latin typeface="Calibri"/>
                  <a:ea typeface="Calibri"/>
                  <a:cs typeface="Calibri"/>
                  <a:sym typeface="Calibri"/>
                </a:rPr>
                <a:t>System Performance</a:t>
              </a:r>
              <a:endParaRPr sz="865" b="1">
                <a:solidFill>
                  <a:srgbClr val="4A86E8"/>
                </a:solidFill>
                <a:latin typeface="Calibri"/>
                <a:ea typeface="Calibri"/>
                <a:cs typeface="Calibri"/>
                <a:sym typeface="Calibri"/>
              </a:endParaRPr>
            </a:p>
          </p:txBody>
        </p:sp>
        <p:sp>
          <p:nvSpPr>
            <p:cNvPr id="82" name="Google Shape;82;p13"/>
            <p:cNvSpPr/>
            <p:nvPr/>
          </p:nvSpPr>
          <p:spPr>
            <a:xfrm>
              <a:off x="5444411" y="1937384"/>
              <a:ext cx="1038925"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6.1 LSST Survey Scientist</a:t>
              </a:r>
              <a:endParaRPr sz="625">
                <a:latin typeface="Calibri"/>
                <a:ea typeface="Calibri"/>
                <a:cs typeface="Calibri"/>
                <a:sym typeface="Calibri"/>
              </a:endParaRPr>
            </a:p>
          </p:txBody>
        </p:sp>
        <p:sp>
          <p:nvSpPr>
            <p:cNvPr id="83" name="Google Shape;83;p13"/>
            <p:cNvSpPr/>
            <p:nvPr/>
          </p:nvSpPr>
          <p:spPr>
            <a:xfrm>
              <a:off x="5711517" y="2304552"/>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6.2 Scheduling</a:t>
              </a:r>
              <a:endParaRPr sz="625">
                <a:latin typeface="Calibri"/>
                <a:ea typeface="Calibri"/>
                <a:cs typeface="Calibri"/>
                <a:sym typeface="Calibri"/>
              </a:endParaRPr>
            </a:p>
          </p:txBody>
        </p:sp>
        <p:sp>
          <p:nvSpPr>
            <p:cNvPr id="84" name="Google Shape;84;p13"/>
            <p:cNvSpPr/>
            <p:nvPr/>
          </p:nvSpPr>
          <p:spPr>
            <a:xfrm>
              <a:off x="5711517" y="2596809"/>
              <a:ext cx="771946" cy="272604"/>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6.3 Community Support</a:t>
              </a:r>
              <a:endParaRPr sz="625">
                <a:latin typeface="Calibri"/>
                <a:ea typeface="Calibri"/>
                <a:cs typeface="Calibri"/>
                <a:sym typeface="Calibri"/>
              </a:endParaRPr>
            </a:p>
          </p:txBody>
        </p:sp>
        <p:sp>
          <p:nvSpPr>
            <p:cNvPr id="85" name="Google Shape;85;p13"/>
            <p:cNvSpPr/>
            <p:nvPr/>
          </p:nvSpPr>
          <p:spPr>
            <a:xfrm>
              <a:off x="5711517" y="2927948"/>
              <a:ext cx="771946" cy="352222"/>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6.4 Systems Engineering </a:t>
              </a:r>
              <a:endParaRPr sz="625">
                <a:latin typeface="Calibri"/>
                <a:ea typeface="Calibri"/>
                <a:cs typeface="Calibri"/>
                <a:sym typeface="Calibri"/>
              </a:endParaRPr>
            </a:p>
          </p:txBody>
        </p:sp>
        <p:sp>
          <p:nvSpPr>
            <p:cNvPr id="86" name="Google Shape;86;p13"/>
            <p:cNvSpPr/>
            <p:nvPr/>
          </p:nvSpPr>
          <p:spPr>
            <a:xfrm>
              <a:off x="7301377" y="2326101"/>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Software </a:t>
              </a:r>
              <a:endParaRPr sz="865">
                <a:latin typeface="Calibri"/>
                <a:ea typeface="Calibri"/>
                <a:cs typeface="Calibri"/>
                <a:sym typeface="Calibri"/>
              </a:endParaRPr>
            </a:p>
          </p:txBody>
        </p:sp>
        <p:sp>
          <p:nvSpPr>
            <p:cNvPr id="87" name="Google Shape;87;p13"/>
            <p:cNvSpPr/>
            <p:nvPr/>
          </p:nvSpPr>
          <p:spPr>
            <a:xfrm>
              <a:off x="7301377" y="2618354"/>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Observatory ITC</a:t>
              </a:r>
              <a:endParaRPr sz="865">
                <a:latin typeface="Calibri"/>
                <a:ea typeface="Calibri"/>
                <a:cs typeface="Calibri"/>
                <a:sym typeface="Calibri"/>
              </a:endParaRPr>
            </a:p>
          </p:txBody>
        </p:sp>
        <p:sp>
          <p:nvSpPr>
            <p:cNvPr id="88" name="Google Shape;88;p13"/>
            <p:cNvSpPr/>
            <p:nvPr/>
          </p:nvSpPr>
          <p:spPr>
            <a:xfrm>
              <a:off x="7301377" y="2910607"/>
              <a:ext cx="634202"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865">
                  <a:latin typeface="Calibri"/>
                  <a:ea typeface="Calibri"/>
                  <a:cs typeface="Calibri"/>
                  <a:sym typeface="Calibri"/>
                </a:rPr>
                <a:t>Summit and Engineering</a:t>
              </a:r>
              <a:endParaRPr sz="865">
                <a:latin typeface="Calibri"/>
                <a:ea typeface="Calibri"/>
                <a:cs typeface="Calibri"/>
                <a:sym typeface="Calibri"/>
              </a:endParaRPr>
            </a:p>
          </p:txBody>
        </p:sp>
        <p:sp>
          <p:nvSpPr>
            <p:cNvPr id="89" name="Google Shape;89;p13"/>
            <p:cNvSpPr/>
            <p:nvPr/>
          </p:nvSpPr>
          <p:spPr>
            <a:xfrm>
              <a:off x="6779554" y="1824191"/>
              <a:ext cx="1309798" cy="2271558"/>
            </a:xfrm>
            <a:prstGeom prst="roundRect">
              <a:avLst>
                <a:gd name="adj" fmla="val 16667"/>
              </a:avLst>
            </a:prstGeom>
            <a:solidFill>
              <a:srgbClr val="FFFFFF"/>
            </a:solidFill>
            <a:ln w="19050" cap="flat" cmpd="sng">
              <a:solidFill>
                <a:srgbClr val="9900FF"/>
              </a:solidFill>
              <a:prstDash val="dash"/>
              <a:round/>
              <a:headEnd type="none" w="sm" len="sm"/>
              <a:tailEnd type="none" w="sm" len="sm"/>
            </a:ln>
          </p:spPr>
          <p:txBody>
            <a:bodyPr spcFirstLastPara="1" wrap="square" lIns="43956" tIns="43956" rIns="43956" bIns="43956" anchor="b" anchorCtr="0">
              <a:noAutofit/>
            </a:bodyPr>
            <a:lstStyle/>
            <a:p>
              <a:pPr algn="ctr"/>
              <a:r>
                <a:rPr lang="en" sz="865" b="1">
                  <a:solidFill>
                    <a:srgbClr val="9900FF"/>
                  </a:solidFill>
                  <a:latin typeface="Calibri"/>
                  <a:ea typeface="Calibri"/>
                  <a:cs typeface="Calibri"/>
                  <a:sym typeface="Calibri"/>
                </a:rPr>
                <a:t>Education and Public Outreach</a:t>
              </a:r>
              <a:endParaRPr sz="865" b="1">
                <a:solidFill>
                  <a:srgbClr val="9900FF"/>
                </a:solidFill>
                <a:latin typeface="Calibri"/>
                <a:ea typeface="Calibri"/>
                <a:cs typeface="Calibri"/>
                <a:sym typeface="Calibri"/>
              </a:endParaRPr>
            </a:p>
          </p:txBody>
        </p:sp>
        <p:sp>
          <p:nvSpPr>
            <p:cNvPr id="90" name="Google Shape;90;p13"/>
            <p:cNvSpPr/>
            <p:nvPr/>
          </p:nvSpPr>
          <p:spPr>
            <a:xfrm>
              <a:off x="6896557" y="1937384"/>
              <a:ext cx="1038925" cy="308663"/>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5.1 Head of EPO</a:t>
              </a:r>
              <a:endParaRPr sz="625">
                <a:latin typeface="Calibri"/>
                <a:ea typeface="Calibri"/>
                <a:cs typeface="Calibri"/>
                <a:sym typeface="Calibri"/>
              </a:endParaRPr>
            </a:p>
          </p:txBody>
        </p:sp>
        <p:sp>
          <p:nvSpPr>
            <p:cNvPr id="91" name="Google Shape;91;p13"/>
            <p:cNvSpPr/>
            <p:nvPr/>
          </p:nvSpPr>
          <p:spPr>
            <a:xfrm>
              <a:off x="7163666" y="2304552"/>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5.2 Technical Team</a:t>
              </a:r>
              <a:endParaRPr sz="625">
                <a:latin typeface="Calibri"/>
                <a:ea typeface="Calibri"/>
                <a:cs typeface="Calibri"/>
                <a:sym typeface="Calibri"/>
              </a:endParaRPr>
            </a:p>
          </p:txBody>
        </p:sp>
        <p:sp>
          <p:nvSpPr>
            <p:cNvPr id="92" name="Google Shape;92;p13"/>
            <p:cNvSpPr/>
            <p:nvPr/>
          </p:nvSpPr>
          <p:spPr>
            <a:xfrm>
              <a:off x="7163666" y="2596806"/>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5.3 Education</a:t>
              </a:r>
              <a:endParaRPr sz="625">
                <a:latin typeface="Calibri"/>
                <a:ea typeface="Calibri"/>
                <a:cs typeface="Calibri"/>
                <a:sym typeface="Calibri"/>
              </a:endParaRPr>
            </a:p>
          </p:txBody>
        </p:sp>
        <p:sp>
          <p:nvSpPr>
            <p:cNvPr id="93" name="Google Shape;93;p13"/>
            <p:cNvSpPr/>
            <p:nvPr/>
          </p:nvSpPr>
          <p:spPr>
            <a:xfrm>
              <a:off x="7163663" y="2889064"/>
              <a:ext cx="771946" cy="212170"/>
            </a:xfrm>
            <a:prstGeom prst="roundRect">
              <a:avLst>
                <a:gd name="adj" fmla="val 16667"/>
              </a:avLst>
            </a:prstGeom>
            <a:solidFill>
              <a:srgbClr val="F3F3F3"/>
            </a:solidFill>
            <a:ln w="28575" cap="flat" cmpd="sng">
              <a:solidFill>
                <a:srgbClr val="666666"/>
              </a:solidFill>
              <a:prstDash val="solid"/>
              <a:round/>
              <a:headEnd type="none" w="sm" len="sm"/>
              <a:tailEnd type="none" w="sm" len="sm"/>
            </a:ln>
          </p:spPr>
          <p:txBody>
            <a:bodyPr spcFirstLastPara="1" wrap="square" lIns="43956" tIns="43956" rIns="43956" bIns="43956" anchor="ctr" anchorCtr="0">
              <a:noAutofit/>
            </a:bodyPr>
            <a:lstStyle/>
            <a:p>
              <a:pPr algn="ctr"/>
              <a:r>
                <a:rPr lang="en" sz="625">
                  <a:latin typeface="Calibri"/>
                  <a:ea typeface="Calibri"/>
                  <a:cs typeface="Calibri"/>
                  <a:sym typeface="Calibri"/>
                </a:rPr>
                <a:t>5.4 Outreach</a:t>
              </a:r>
              <a:endParaRPr sz="625">
                <a:latin typeface="Calibri"/>
                <a:ea typeface="Calibri"/>
                <a:cs typeface="Calibri"/>
                <a:sym typeface="Calibri"/>
              </a:endParaRPr>
            </a:p>
          </p:txBody>
        </p:sp>
        <p:cxnSp>
          <p:nvCxnSpPr>
            <p:cNvPr id="94" name="Google Shape;94;p13"/>
            <p:cNvCxnSpPr>
              <a:cxnSpLocks/>
            </p:cNvCxnSpPr>
            <p:nvPr/>
          </p:nvCxnSpPr>
          <p:spPr>
            <a:xfrm>
              <a:off x="1680881" y="1718081"/>
              <a:ext cx="5740699" cy="5337"/>
            </a:xfrm>
            <a:prstGeom prst="straightConnector1">
              <a:avLst/>
            </a:prstGeom>
            <a:noFill/>
            <a:ln w="28575" cap="flat" cmpd="sng">
              <a:solidFill>
                <a:srgbClr val="666666"/>
              </a:solidFill>
              <a:prstDash val="solid"/>
              <a:round/>
              <a:headEnd type="none" w="med" len="med"/>
              <a:tailEnd type="none" w="med" len="med"/>
            </a:ln>
          </p:spPr>
        </p:cxnSp>
        <p:cxnSp>
          <p:nvCxnSpPr>
            <p:cNvPr id="95" name="Google Shape;95;p13"/>
            <p:cNvCxnSpPr>
              <a:stCxn id="57" idx="0"/>
            </p:cNvCxnSpPr>
            <p:nvPr/>
          </p:nvCxnSpPr>
          <p:spPr>
            <a:xfrm rot="10800000" flipH="1">
              <a:off x="1680071" y="1712752"/>
              <a:ext cx="1154" cy="203083"/>
            </a:xfrm>
            <a:prstGeom prst="straightConnector1">
              <a:avLst/>
            </a:prstGeom>
            <a:noFill/>
            <a:ln w="28575" cap="flat" cmpd="sng">
              <a:solidFill>
                <a:schemeClr val="dk2"/>
              </a:solidFill>
              <a:prstDash val="solid"/>
              <a:round/>
              <a:headEnd type="none" w="med" len="med"/>
              <a:tailEnd type="none" w="med" len="med"/>
            </a:ln>
          </p:spPr>
        </p:cxnSp>
        <p:cxnSp>
          <p:nvCxnSpPr>
            <p:cNvPr id="96" name="Google Shape;96;p13"/>
            <p:cNvCxnSpPr>
              <a:cxnSpLocks/>
            </p:cNvCxnSpPr>
            <p:nvPr/>
          </p:nvCxnSpPr>
          <p:spPr>
            <a:xfrm rot="10800000" flipH="1">
              <a:off x="3076807" y="1726183"/>
              <a:ext cx="1154" cy="203083"/>
            </a:xfrm>
            <a:prstGeom prst="straightConnector1">
              <a:avLst/>
            </a:prstGeom>
            <a:noFill/>
            <a:ln w="28575" cap="flat" cmpd="sng">
              <a:solidFill>
                <a:schemeClr val="dk2"/>
              </a:solidFill>
              <a:prstDash val="solid"/>
              <a:round/>
              <a:headEnd type="none" w="med" len="med"/>
              <a:tailEnd type="none" w="med" len="med"/>
            </a:ln>
          </p:spPr>
        </p:cxnSp>
        <p:cxnSp>
          <p:nvCxnSpPr>
            <p:cNvPr id="97" name="Google Shape;97;p13"/>
            <p:cNvCxnSpPr>
              <a:cxnSpLocks/>
            </p:cNvCxnSpPr>
            <p:nvPr/>
          </p:nvCxnSpPr>
          <p:spPr>
            <a:xfrm rot="10800000" flipH="1">
              <a:off x="4529585" y="1726183"/>
              <a:ext cx="1154" cy="203083"/>
            </a:xfrm>
            <a:prstGeom prst="straightConnector1">
              <a:avLst/>
            </a:prstGeom>
            <a:noFill/>
            <a:ln w="28575" cap="flat" cmpd="sng">
              <a:solidFill>
                <a:schemeClr val="dk2"/>
              </a:solidFill>
              <a:prstDash val="solid"/>
              <a:round/>
              <a:headEnd type="none" w="med" len="med"/>
              <a:tailEnd type="none" w="med" len="med"/>
            </a:ln>
          </p:spPr>
        </p:cxnSp>
        <p:cxnSp>
          <p:nvCxnSpPr>
            <p:cNvPr id="98" name="Google Shape;98;p13"/>
            <p:cNvCxnSpPr>
              <a:cxnSpLocks/>
            </p:cNvCxnSpPr>
            <p:nvPr/>
          </p:nvCxnSpPr>
          <p:spPr>
            <a:xfrm rot="10800000" flipH="1">
              <a:off x="5963287" y="1726183"/>
              <a:ext cx="1154" cy="203083"/>
            </a:xfrm>
            <a:prstGeom prst="straightConnector1">
              <a:avLst/>
            </a:prstGeom>
            <a:noFill/>
            <a:ln w="28575" cap="flat" cmpd="sng">
              <a:solidFill>
                <a:schemeClr val="dk2"/>
              </a:solidFill>
              <a:prstDash val="solid"/>
              <a:round/>
              <a:headEnd type="none" w="med" len="med"/>
              <a:tailEnd type="none" w="med" len="med"/>
            </a:ln>
          </p:spPr>
        </p:cxnSp>
        <p:cxnSp>
          <p:nvCxnSpPr>
            <p:cNvPr id="99" name="Google Shape;99;p13"/>
            <p:cNvCxnSpPr>
              <a:cxnSpLocks/>
            </p:cNvCxnSpPr>
            <p:nvPr/>
          </p:nvCxnSpPr>
          <p:spPr>
            <a:xfrm rot="10800000" flipH="1">
              <a:off x="7415434" y="1726190"/>
              <a:ext cx="1154" cy="203083"/>
            </a:xfrm>
            <a:prstGeom prst="straightConnector1">
              <a:avLst/>
            </a:prstGeom>
            <a:noFill/>
            <a:ln w="28575" cap="flat" cmpd="sng">
              <a:solidFill>
                <a:schemeClr val="dk2"/>
              </a:solidFill>
              <a:prstDash val="solid"/>
              <a:round/>
              <a:headEnd type="none" w="med" len="med"/>
              <a:tailEnd type="none" w="med" len="med"/>
            </a:ln>
          </p:spPr>
        </p:cxnSp>
        <p:cxnSp>
          <p:nvCxnSpPr>
            <p:cNvPr id="100" name="Google Shape;100;p13"/>
            <p:cNvCxnSpPr>
              <a:endCxn id="56" idx="2"/>
            </p:cNvCxnSpPr>
            <p:nvPr/>
          </p:nvCxnSpPr>
          <p:spPr>
            <a:xfrm rot="10800000">
              <a:off x="3492830" y="1376701"/>
              <a:ext cx="4760" cy="348905"/>
            </a:xfrm>
            <a:prstGeom prst="straightConnector1">
              <a:avLst/>
            </a:prstGeom>
            <a:noFill/>
            <a:ln w="28575" cap="flat" cmpd="sng">
              <a:solidFill>
                <a:schemeClr val="dk2"/>
              </a:solidFill>
              <a:prstDash val="solid"/>
              <a:round/>
              <a:headEnd type="none" w="med" len="med"/>
              <a:tailEnd type="none" w="med" len="med"/>
            </a:ln>
          </p:spPr>
        </p:cxnSp>
        <p:cxnSp>
          <p:nvCxnSpPr>
            <p:cNvPr id="101" name="Google Shape;101;p13"/>
            <p:cNvCxnSpPr>
              <a:cxnSpLocks/>
            </p:cNvCxnSpPr>
            <p:nvPr/>
          </p:nvCxnSpPr>
          <p:spPr>
            <a:xfrm rot="10800000">
              <a:off x="3976562" y="1240903"/>
              <a:ext cx="1869142" cy="5625"/>
            </a:xfrm>
            <a:prstGeom prst="straightConnector1">
              <a:avLst/>
            </a:prstGeom>
            <a:noFill/>
            <a:ln w="28575" cap="flat" cmpd="sng">
              <a:solidFill>
                <a:schemeClr val="dk2"/>
              </a:solidFill>
              <a:prstDash val="solid"/>
              <a:round/>
              <a:headEnd type="none" w="med" len="med"/>
              <a:tailEnd type="none" w="med" len="med"/>
            </a:ln>
          </p:spPr>
        </p:cxnSp>
        <p:cxnSp>
          <p:nvCxnSpPr>
            <p:cNvPr id="102" name="Google Shape;102;p13"/>
            <p:cNvCxnSpPr>
              <a:stCxn id="62" idx="0"/>
            </p:cNvCxnSpPr>
            <p:nvPr/>
          </p:nvCxnSpPr>
          <p:spPr>
            <a:xfrm rot="10800000">
              <a:off x="5845706" y="1244222"/>
              <a:ext cx="144" cy="132552"/>
            </a:xfrm>
            <a:prstGeom prst="straightConnector1">
              <a:avLst/>
            </a:prstGeom>
            <a:noFill/>
            <a:ln w="28575" cap="flat" cmpd="sng">
              <a:solidFill>
                <a:schemeClr val="dk2"/>
              </a:solidFill>
              <a:prstDash val="solid"/>
              <a:round/>
              <a:headEnd type="none" w="med" len="med"/>
              <a:tailEnd type="none" w="med" len="med"/>
            </a:ln>
          </p:spPr>
        </p:cxnSp>
        <p:cxnSp>
          <p:nvCxnSpPr>
            <p:cNvPr id="103" name="Google Shape;103;p13"/>
            <p:cNvCxnSpPr>
              <a:cxnSpLocks/>
            </p:cNvCxnSpPr>
            <p:nvPr/>
          </p:nvCxnSpPr>
          <p:spPr>
            <a:xfrm rot="10800000">
              <a:off x="5115276" y="1244222"/>
              <a:ext cx="144" cy="132552"/>
            </a:xfrm>
            <a:prstGeom prst="straightConnector1">
              <a:avLst/>
            </a:prstGeom>
            <a:noFill/>
            <a:ln w="28575" cap="flat" cmpd="sng">
              <a:solidFill>
                <a:schemeClr val="dk2"/>
              </a:solidFill>
              <a:prstDash val="solid"/>
              <a:round/>
              <a:headEnd type="none" w="med" len="med"/>
              <a:tailEnd type="none" w="med" len="med"/>
            </a:ln>
          </p:spPr>
        </p:cxnSp>
        <p:cxnSp>
          <p:nvCxnSpPr>
            <p:cNvPr id="104" name="Google Shape;104;p13"/>
            <p:cNvCxnSpPr>
              <a:cxnSpLocks/>
            </p:cNvCxnSpPr>
            <p:nvPr/>
          </p:nvCxnSpPr>
          <p:spPr>
            <a:xfrm rot="10800000">
              <a:off x="4423176" y="1240905"/>
              <a:ext cx="144" cy="132552"/>
            </a:xfrm>
            <a:prstGeom prst="straightConnector1">
              <a:avLst/>
            </a:prstGeom>
            <a:noFill/>
            <a:ln w="28575" cap="flat" cmpd="sng">
              <a:solidFill>
                <a:schemeClr val="dk2"/>
              </a:solidFill>
              <a:prstDash val="solid"/>
              <a:round/>
              <a:headEnd type="none" w="med" len="med"/>
              <a:tailEnd type="none" w="med" len="med"/>
            </a:ln>
          </p:spPr>
        </p:cxnSp>
        <p:cxnSp>
          <p:nvCxnSpPr>
            <p:cNvPr id="105" name="Google Shape;105;p13"/>
            <p:cNvCxnSpPr>
              <a:cxnSpLocks/>
            </p:cNvCxnSpPr>
            <p:nvPr/>
          </p:nvCxnSpPr>
          <p:spPr>
            <a:xfrm rot="10800000">
              <a:off x="1293405" y="2224442"/>
              <a:ext cx="2019" cy="762282"/>
            </a:xfrm>
            <a:prstGeom prst="straightConnector1">
              <a:avLst/>
            </a:prstGeom>
            <a:noFill/>
            <a:ln w="28575" cap="flat" cmpd="sng">
              <a:solidFill>
                <a:schemeClr val="dk2"/>
              </a:solidFill>
              <a:prstDash val="solid"/>
              <a:round/>
              <a:headEnd type="none" w="med" len="med"/>
              <a:tailEnd type="none" w="med" len="med"/>
            </a:ln>
          </p:spPr>
        </p:cxnSp>
        <p:cxnSp>
          <p:nvCxnSpPr>
            <p:cNvPr id="106" name="Google Shape;106;p13"/>
            <p:cNvCxnSpPr>
              <a:stCxn id="58" idx="1"/>
            </p:cNvCxnSpPr>
            <p:nvPr/>
          </p:nvCxnSpPr>
          <p:spPr>
            <a:xfrm rot="10800000">
              <a:off x="1294308" y="2410349"/>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07" name="Google Shape;107;p13"/>
            <p:cNvCxnSpPr>
              <a:cxnSpLocks/>
            </p:cNvCxnSpPr>
            <p:nvPr/>
          </p:nvCxnSpPr>
          <p:spPr>
            <a:xfrm rot="10800000">
              <a:off x="1294308" y="2714889"/>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08" name="Google Shape;108;p13"/>
            <p:cNvCxnSpPr>
              <a:cxnSpLocks/>
            </p:cNvCxnSpPr>
            <p:nvPr/>
          </p:nvCxnSpPr>
          <p:spPr>
            <a:xfrm rot="10800000">
              <a:off x="1294308" y="2986724"/>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09" name="Google Shape;109;p13"/>
            <p:cNvCxnSpPr>
              <a:cxnSpLocks/>
            </p:cNvCxnSpPr>
            <p:nvPr/>
          </p:nvCxnSpPr>
          <p:spPr>
            <a:xfrm rot="10800000">
              <a:off x="2706163" y="2245993"/>
              <a:ext cx="3750" cy="1374416"/>
            </a:xfrm>
            <a:prstGeom prst="straightConnector1">
              <a:avLst/>
            </a:prstGeom>
            <a:noFill/>
            <a:ln w="28575" cap="flat" cmpd="sng">
              <a:solidFill>
                <a:schemeClr val="dk2"/>
              </a:solidFill>
              <a:prstDash val="solid"/>
              <a:round/>
              <a:headEnd type="none" w="med" len="med"/>
              <a:tailEnd type="none" w="med" len="med"/>
            </a:ln>
          </p:spPr>
        </p:cxnSp>
        <p:cxnSp>
          <p:nvCxnSpPr>
            <p:cNvPr id="110" name="Google Shape;110;p13"/>
            <p:cNvCxnSpPr>
              <a:cxnSpLocks/>
            </p:cNvCxnSpPr>
            <p:nvPr/>
          </p:nvCxnSpPr>
          <p:spPr>
            <a:xfrm rot="10800000">
              <a:off x="2707065" y="2498110"/>
              <a:ext cx="133417" cy="433"/>
            </a:xfrm>
            <a:prstGeom prst="straightConnector1">
              <a:avLst/>
            </a:prstGeom>
            <a:noFill/>
            <a:ln w="28575" cap="flat" cmpd="sng">
              <a:solidFill>
                <a:schemeClr val="dk2"/>
              </a:solidFill>
              <a:prstDash val="solid"/>
              <a:round/>
              <a:headEnd type="none" w="med" len="med"/>
              <a:tailEnd type="none" w="med" len="med"/>
            </a:ln>
          </p:spPr>
        </p:cxnSp>
        <p:cxnSp>
          <p:nvCxnSpPr>
            <p:cNvPr id="111" name="Google Shape;111;p13"/>
            <p:cNvCxnSpPr>
              <a:cxnSpLocks/>
            </p:cNvCxnSpPr>
            <p:nvPr/>
          </p:nvCxnSpPr>
          <p:spPr>
            <a:xfrm rot="10800000">
              <a:off x="2707065" y="2874464"/>
              <a:ext cx="133417" cy="433"/>
            </a:xfrm>
            <a:prstGeom prst="straightConnector1">
              <a:avLst/>
            </a:prstGeom>
            <a:noFill/>
            <a:ln w="28575" cap="flat" cmpd="sng">
              <a:solidFill>
                <a:schemeClr val="dk2"/>
              </a:solidFill>
              <a:prstDash val="solid"/>
              <a:round/>
              <a:headEnd type="none" w="med" len="med"/>
              <a:tailEnd type="none" w="med" len="med"/>
            </a:ln>
          </p:spPr>
        </p:cxnSp>
        <p:cxnSp>
          <p:nvCxnSpPr>
            <p:cNvPr id="112" name="Google Shape;112;p13"/>
            <p:cNvCxnSpPr>
              <a:cxnSpLocks/>
            </p:cNvCxnSpPr>
            <p:nvPr/>
          </p:nvCxnSpPr>
          <p:spPr>
            <a:xfrm rot="10800000">
              <a:off x="2709120" y="3258656"/>
              <a:ext cx="133417" cy="433"/>
            </a:xfrm>
            <a:prstGeom prst="straightConnector1">
              <a:avLst/>
            </a:prstGeom>
            <a:noFill/>
            <a:ln w="28575" cap="flat" cmpd="sng">
              <a:solidFill>
                <a:schemeClr val="dk2"/>
              </a:solidFill>
              <a:prstDash val="solid"/>
              <a:round/>
              <a:headEnd type="none" w="med" len="med"/>
              <a:tailEnd type="none" w="med" len="med"/>
            </a:ln>
          </p:spPr>
        </p:cxnSp>
        <p:cxnSp>
          <p:nvCxnSpPr>
            <p:cNvPr id="113" name="Google Shape;113;p13"/>
            <p:cNvCxnSpPr>
              <a:cxnSpLocks/>
            </p:cNvCxnSpPr>
            <p:nvPr/>
          </p:nvCxnSpPr>
          <p:spPr>
            <a:xfrm rot="10800000">
              <a:off x="2706164" y="3619075"/>
              <a:ext cx="133417" cy="433"/>
            </a:xfrm>
            <a:prstGeom prst="straightConnector1">
              <a:avLst/>
            </a:prstGeom>
            <a:noFill/>
            <a:ln w="28575" cap="flat" cmpd="sng">
              <a:solidFill>
                <a:schemeClr val="dk2"/>
              </a:solidFill>
              <a:prstDash val="solid"/>
              <a:round/>
              <a:headEnd type="none" w="med" len="med"/>
              <a:tailEnd type="none" w="med" len="med"/>
            </a:ln>
          </p:spPr>
        </p:cxnSp>
        <p:cxnSp>
          <p:nvCxnSpPr>
            <p:cNvPr id="114" name="Google Shape;114;p13"/>
            <p:cNvCxnSpPr>
              <a:cxnSpLocks/>
            </p:cNvCxnSpPr>
            <p:nvPr/>
          </p:nvCxnSpPr>
          <p:spPr>
            <a:xfrm rot="10800000">
              <a:off x="4123513" y="2246101"/>
              <a:ext cx="3173" cy="884882"/>
            </a:xfrm>
            <a:prstGeom prst="straightConnector1">
              <a:avLst/>
            </a:prstGeom>
            <a:noFill/>
            <a:ln w="28575" cap="flat" cmpd="sng">
              <a:solidFill>
                <a:schemeClr val="dk2"/>
              </a:solidFill>
              <a:prstDash val="solid"/>
              <a:round/>
              <a:headEnd type="none" w="med" len="med"/>
              <a:tailEnd type="none" w="med" len="med"/>
            </a:ln>
          </p:spPr>
        </p:cxnSp>
        <p:cxnSp>
          <p:nvCxnSpPr>
            <p:cNvPr id="115" name="Google Shape;115;p13"/>
            <p:cNvCxnSpPr>
              <a:cxnSpLocks/>
            </p:cNvCxnSpPr>
            <p:nvPr/>
          </p:nvCxnSpPr>
          <p:spPr>
            <a:xfrm rot="10800000">
              <a:off x="4124452" y="2431948"/>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16" name="Google Shape;116;p13"/>
            <p:cNvCxnSpPr>
              <a:cxnSpLocks/>
            </p:cNvCxnSpPr>
            <p:nvPr/>
          </p:nvCxnSpPr>
          <p:spPr>
            <a:xfrm rot="10800000">
              <a:off x="4124452" y="2736489"/>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p13"/>
            <p:cNvCxnSpPr>
              <a:cxnSpLocks/>
            </p:cNvCxnSpPr>
            <p:nvPr/>
          </p:nvCxnSpPr>
          <p:spPr>
            <a:xfrm rot="10800000">
              <a:off x="4124452" y="3131044"/>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18" name="Google Shape;118;p13"/>
            <p:cNvCxnSpPr>
              <a:cxnSpLocks/>
            </p:cNvCxnSpPr>
            <p:nvPr/>
          </p:nvCxnSpPr>
          <p:spPr>
            <a:xfrm rot="10800000" flipH="1">
              <a:off x="5576657" y="2245957"/>
              <a:ext cx="865" cy="866708"/>
            </a:xfrm>
            <a:prstGeom prst="straightConnector1">
              <a:avLst/>
            </a:prstGeom>
            <a:noFill/>
            <a:ln w="28575" cap="flat" cmpd="sng">
              <a:solidFill>
                <a:schemeClr val="dk2"/>
              </a:solidFill>
              <a:prstDash val="solid"/>
              <a:round/>
              <a:headEnd type="none" w="med" len="med"/>
              <a:tailEnd type="none" w="med" len="med"/>
            </a:ln>
          </p:spPr>
        </p:cxnSp>
        <p:cxnSp>
          <p:nvCxnSpPr>
            <p:cNvPr id="119" name="Google Shape;119;p13"/>
            <p:cNvCxnSpPr>
              <a:cxnSpLocks/>
            </p:cNvCxnSpPr>
            <p:nvPr/>
          </p:nvCxnSpPr>
          <p:spPr>
            <a:xfrm rot="10800000">
              <a:off x="5578359" y="2431804"/>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20" name="Google Shape;120;p13"/>
            <p:cNvCxnSpPr>
              <a:cxnSpLocks/>
            </p:cNvCxnSpPr>
            <p:nvPr/>
          </p:nvCxnSpPr>
          <p:spPr>
            <a:xfrm rot="10800000">
              <a:off x="5578359" y="2736344"/>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21" name="Google Shape;121;p13"/>
            <p:cNvCxnSpPr>
              <a:cxnSpLocks/>
            </p:cNvCxnSpPr>
            <p:nvPr/>
          </p:nvCxnSpPr>
          <p:spPr>
            <a:xfrm rot="10800000">
              <a:off x="5576653" y="3103915"/>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22" name="Google Shape;122;p13"/>
            <p:cNvCxnSpPr>
              <a:cxnSpLocks/>
            </p:cNvCxnSpPr>
            <p:nvPr/>
          </p:nvCxnSpPr>
          <p:spPr>
            <a:xfrm rot="10800000">
              <a:off x="7032277" y="2245753"/>
              <a:ext cx="2019" cy="762282"/>
            </a:xfrm>
            <a:prstGeom prst="straightConnector1">
              <a:avLst/>
            </a:prstGeom>
            <a:noFill/>
            <a:ln w="28575" cap="flat" cmpd="sng">
              <a:solidFill>
                <a:schemeClr val="dk2"/>
              </a:solidFill>
              <a:prstDash val="solid"/>
              <a:round/>
              <a:headEnd type="none" w="med" len="med"/>
              <a:tailEnd type="none" w="med" len="med"/>
            </a:ln>
          </p:spPr>
        </p:cxnSp>
        <p:cxnSp>
          <p:nvCxnSpPr>
            <p:cNvPr id="123" name="Google Shape;123;p13"/>
            <p:cNvCxnSpPr>
              <a:cxnSpLocks/>
            </p:cNvCxnSpPr>
            <p:nvPr/>
          </p:nvCxnSpPr>
          <p:spPr>
            <a:xfrm rot="10800000">
              <a:off x="7033180" y="2431660"/>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24" name="Google Shape;124;p13"/>
            <p:cNvCxnSpPr>
              <a:cxnSpLocks/>
            </p:cNvCxnSpPr>
            <p:nvPr/>
          </p:nvCxnSpPr>
          <p:spPr>
            <a:xfrm rot="10800000">
              <a:off x="7033180" y="2699565"/>
              <a:ext cx="133417" cy="288"/>
            </a:xfrm>
            <a:prstGeom prst="straightConnector1">
              <a:avLst/>
            </a:prstGeom>
            <a:noFill/>
            <a:ln w="28575" cap="flat" cmpd="sng">
              <a:solidFill>
                <a:schemeClr val="dk2"/>
              </a:solidFill>
              <a:prstDash val="solid"/>
              <a:round/>
              <a:headEnd type="none" w="med" len="med"/>
              <a:tailEnd type="none" w="med" len="med"/>
            </a:ln>
          </p:spPr>
        </p:cxnSp>
        <p:cxnSp>
          <p:nvCxnSpPr>
            <p:cNvPr id="125" name="Google Shape;125;p13"/>
            <p:cNvCxnSpPr>
              <a:cxnSpLocks/>
            </p:cNvCxnSpPr>
            <p:nvPr/>
          </p:nvCxnSpPr>
          <p:spPr>
            <a:xfrm rot="10800000">
              <a:off x="7033180" y="3008035"/>
              <a:ext cx="133417" cy="288"/>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4262242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dirty="0"/>
              <a:t>Expect to run MOPs in the Mini Surveys Q4 2022</a:t>
            </a:r>
            <a:endParaRPr dirty="0"/>
          </a:p>
          <a:p>
            <a:pPr marL="457200" lvl="0" indent="-342900" algn="l" rtl="0">
              <a:spcBef>
                <a:spcPts val="0"/>
              </a:spcBef>
              <a:spcAft>
                <a:spcPts val="0"/>
              </a:spcAft>
              <a:buSzPts val="1800"/>
              <a:buChar char="-"/>
            </a:pPr>
            <a:r>
              <a:rPr lang="en-US" dirty="0"/>
              <a:t>Validate the the Solar System products pipeline</a:t>
            </a:r>
            <a:endParaRPr dirty="0"/>
          </a:p>
          <a:p>
            <a:pPr marL="914400" lvl="1" indent="-342900" algn="l" rtl="0">
              <a:spcBef>
                <a:spcPts val="0"/>
              </a:spcBef>
              <a:spcAft>
                <a:spcPts val="0"/>
              </a:spcAft>
              <a:buSzPts val="1800"/>
              <a:buChar char="-"/>
            </a:pPr>
            <a:r>
              <a:rPr lang="en-US" dirty="0"/>
              <a:t>Test  the linking software works</a:t>
            </a:r>
            <a:endParaRPr dirty="0"/>
          </a:p>
          <a:p>
            <a:pPr marL="914400" lvl="1" indent="-342900" algn="l" rtl="0">
              <a:spcBef>
                <a:spcPts val="0"/>
              </a:spcBef>
              <a:spcAft>
                <a:spcPts val="0"/>
              </a:spcAft>
              <a:buSzPts val="1800"/>
              <a:buChar char="-"/>
            </a:pPr>
            <a:r>
              <a:rPr lang="en-US" dirty="0"/>
              <a:t>Test the interface to the Minor Planets Center</a:t>
            </a:r>
            <a:endParaRPr dirty="0"/>
          </a:p>
          <a:p>
            <a:pPr marL="457200" lvl="0" indent="-342900" algn="l" rtl="0">
              <a:spcBef>
                <a:spcPts val="0"/>
              </a:spcBef>
              <a:spcAft>
                <a:spcPts val="0"/>
              </a:spcAft>
              <a:buSzPts val="1800"/>
              <a:buChar char="-"/>
            </a:pPr>
            <a:r>
              <a:rPr lang="en-US" dirty="0"/>
              <a:t>Prompt Data Products -&gt; </a:t>
            </a:r>
            <a:r>
              <a:rPr lang="en-US" dirty="0" err="1"/>
              <a:t>SSObject</a:t>
            </a:r>
            <a:r>
              <a:rPr lang="en-US" dirty="0"/>
              <a:t> Table, see DPDD</a:t>
            </a:r>
            <a:endParaRPr dirty="0"/>
          </a:p>
          <a:p>
            <a:pPr marL="914400" lvl="1" indent="-342900" algn="l" rtl="0">
              <a:spcBef>
                <a:spcPts val="0"/>
              </a:spcBef>
              <a:spcAft>
                <a:spcPts val="0"/>
              </a:spcAft>
              <a:buSzPts val="1800"/>
              <a:buChar char="-"/>
            </a:pPr>
            <a:r>
              <a:rPr lang="en-US" dirty="0"/>
              <a:t>Possibly only for known asteroids </a:t>
            </a:r>
            <a:endParaRPr dirty="0"/>
          </a:p>
          <a:p>
            <a:pPr marL="457200" lvl="0" indent="-342900" algn="l" rtl="0">
              <a:spcBef>
                <a:spcPts val="0"/>
              </a:spcBef>
              <a:spcAft>
                <a:spcPts val="0"/>
              </a:spcAft>
              <a:buSzPts val="1800"/>
              <a:buChar char="-"/>
            </a:pPr>
            <a:r>
              <a:rPr lang="en-US" dirty="0"/>
              <a:t>Should not expect operations-era latencies of 24h for solar system data products in commissioning </a:t>
            </a:r>
            <a:endParaRPr dirty="0"/>
          </a:p>
          <a:p>
            <a:pPr marL="457200" lvl="0" indent="-342900" algn="l" rtl="0">
              <a:spcBef>
                <a:spcPts val="0"/>
              </a:spcBef>
              <a:spcAft>
                <a:spcPts val="0"/>
              </a:spcAft>
              <a:buSzPts val="1800"/>
              <a:buChar char="-"/>
            </a:pPr>
            <a:r>
              <a:rPr lang="en-US" dirty="0"/>
              <a:t>Any discoveries can be released as a byproduct of this activity</a:t>
            </a:r>
            <a:endParaRPr dirty="0"/>
          </a:p>
        </p:txBody>
      </p:sp>
      <p:sp>
        <p:nvSpPr>
          <p:cNvPr id="354" name="Google Shape;354;p5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2"/>
                </a:solidFill>
              </a:rPr>
              <a:t>Moving Objects Pipeline</a:t>
            </a:r>
            <a:endParaRPr>
              <a:solidFill>
                <a:schemeClr val="dk2"/>
              </a:solidFill>
            </a:endParaRPr>
          </a:p>
        </p:txBody>
      </p:sp>
    </p:spTree>
    <p:extLst>
      <p:ext uri="{BB962C8B-B14F-4D97-AF65-F5344CB8AC3E}">
        <p14:creationId xmlns:p14="http://schemas.microsoft.com/office/powerpoint/2010/main" val="1097412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US" sz="1800" b="1" dirty="0"/>
              <a:t>Objectives</a:t>
            </a:r>
            <a:endParaRPr sz="1800" b="1" dirty="0"/>
          </a:p>
          <a:p>
            <a:pPr marL="457200" lvl="0" indent="-342900" algn="l" rtl="0">
              <a:spcBef>
                <a:spcPts val="480"/>
              </a:spcBef>
              <a:spcAft>
                <a:spcPts val="0"/>
              </a:spcAft>
              <a:buClr>
                <a:srgbClr val="1F497D"/>
              </a:buClr>
              <a:buSzPts val="1800"/>
              <a:buChar char="-"/>
            </a:pPr>
            <a:r>
              <a:rPr lang="en-US" sz="1800" dirty="0"/>
              <a:t>Validate template building with Data Release Processing pipeline</a:t>
            </a:r>
            <a:endParaRPr sz="1800" dirty="0"/>
          </a:p>
          <a:p>
            <a:pPr marL="457200" lvl="0" indent="-342900" algn="l" rtl="0">
              <a:spcBef>
                <a:spcPts val="0"/>
              </a:spcBef>
              <a:spcAft>
                <a:spcPts val="0"/>
              </a:spcAft>
              <a:buClr>
                <a:srgbClr val="1F497D"/>
              </a:buClr>
              <a:buSzPts val="1800"/>
              <a:buChar char="-"/>
            </a:pPr>
            <a:r>
              <a:rPr lang="en-US" sz="1800" dirty="0"/>
              <a:t>Alert Processing, real-time alert generation</a:t>
            </a:r>
            <a:endParaRPr sz="1800" dirty="0"/>
          </a:p>
          <a:p>
            <a:pPr marL="457200" lvl="0" indent="-342900" algn="l" rtl="0">
              <a:spcBef>
                <a:spcPts val="0"/>
              </a:spcBef>
              <a:spcAft>
                <a:spcPts val="0"/>
              </a:spcAft>
              <a:buClr>
                <a:srgbClr val="1F497D"/>
              </a:buClr>
              <a:buSzPts val="1800"/>
              <a:buChar char="-"/>
            </a:pPr>
            <a:r>
              <a:rPr lang="en-US" sz="1800" dirty="0"/>
              <a:t>Monitor survey progress over wide area to test observation simulations</a:t>
            </a:r>
            <a:endParaRPr sz="1800" dirty="0"/>
          </a:p>
          <a:p>
            <a:pPr marL="0" lvl="0" indent="0" algn="l" rtl="0">
              <a:spcBef>
                <a:spcPts val="480"/>
              </a:spcBef>
              <a:spcAft>
                <a:spcPts val="0"/>
              </a:spcAft>
              <a:buClr>
                <a:schemeClr val="dk1"/>
              </a:buClr>
              <a:buSzPts val="1100"/>
              <a:buFont typeface="Arial"/>
              <a:buNone/>
            </a:pPr>
            <a:r>
              <a:rPr lang="en-US" sz="1800" b="1" dirty="0"/>
              <a:t>Observations (location and distribution on the sky TBD)</a:t>
            </a:r>
            <a:endParaRPr sz="1800" b="1" dirty="0"/>
          </a:p>
          <a:p>
            <a:pPr marL="457200" lvl="0" indent="-342900" algn="l" rtl="0">
              <a:spcBef>
                <a:spcPts val="480"/>
              </a:spcBef>
              <a:spcAft>
                <a:spcPts val="0"/>
              </a:spcAft>
              <a:buClr>
                <a:srgbClr val="1F497D"/>
              </a:buClr>
              <a:buSzPts val="1800"/>
              <a:buChar char="-"/>
            </a:pPr>
            <a:r>
              <a:rPr lang="en-US" sz="1800" dirty="0"/>
              <a:t>~1600 deg</a:t>
            </a:r>
            <a:r>
              <a:rPr lang="en-US" sz="1800" baseline="30000" dirty="0"/>
              <a:t>2</a:t>
            </a:r>
            <a:r>
              <a:rPr lang="en-US" sz="1800" dirty="0"/>
              <a:t> x 15 visits x 6 filters x 2 phases (~30K visits, ~40 nights)</a:t>
            </a:r>
            <a:endParaRPr sz="1800" dirty="0"/>
          </a:p>
          <a:p>
            <a:pPr marL="457200" lvl="0" indent="-342900" algn="l" rtl="0">
              <a:spcBef>
                <a:spcPts val="0"/>
              </a:spcBef>
              <a:spcAft>
                <a:spcPts val="0"/>
              </a:spcAft>
              <a:buClr>
                <a:srgbClr val="1F497D"/>
              </a:buClr>
              <a:buSzPts val="1800"/>
              <a:buChar char="-"/>
            </a:pPr>
            <a:r>
              <a:rPr lang="en-US" sz="1800" dirty="0"/>
              <a:t>Phase 1: observations for template generation (3 weeks)</a:t>
            </a:r>
            <a:endParaRPr sz="1800" dirty="0"/>
          </a:p>
          <a:p>
            <a:pPr marL="457200" lvl="0" indent="-342900" algn="l" rtl="0">
              <a:spcBef>
                <a:spcPts val="0"/>
              </a:spcBef>
              <a:spcAft>
                <a:spcPts val="0"/>
              </a:spcAft>
              <a:buClr>
                <a:srgbClr val="1F497D"/>
              </a:buClr>
              <a:buSzPts val="1800"/>
              <a:buChar char="-"/>
            </a:pPr>
            <a:r>
              <a:rPr lang="en-US" sz="1800" dirty="0"/>
              <a:t>Phase 2: observations of same area for alert production (3 weeks)</a:t>
            </a:r>
            <a:endParaRPr sz="1800" dirty="0"/>
          </a:p>
          <a:p>
            <a:pPr marL="457200" lvl="0" indent="-342900" algn="l" rtl="0">
              <a:spcBef>
                <a:spcPts val="0"/>
              </a:spcBef>
              <a:spcAft>
                <a:spcPts val="0"/>
              </a:spcAft>
              <a:buClr>
                <a:srgbClr val="1F497D"/>
              </a:buClr>
              <a:buSzPts val="1800"/>
              <a:buChar char="-"/>
            </a:pPr>
            <a:r>
              <a:rPr lang="en-US" sz="1800" dirty="0"/>
              <a:t>Phases separated by 6 weeks to allow for astrophysical evolution and template processing (Science Validation Survey 2 scheduled between phases)</a:t>
            </a:r>
            <a:endParaRPr sz="1800" dirty="0"/>
          </a:p>
          <a:p>
            <a:pPr marL="0" lvl="0" indent="0" algn="l" rtl="0">
              <a:spcBef>
                <a:spcPts val="480"/>
              </a:spcBef>
              <a:spcAft>
                <a:spcPts val="0"/>
              </a:spcAft>
              <a:buClr>
                <a:schemeClr val="dk1"/>
              </a:buClr>
              <a:buSzPts val="1100"/>
              <a:buFont typeface="Arial"/>
              <a:buNone/>
            </a:pPr>
            <a:r>
              <a:rPr lang="en-US" sz="1800" b="1" dirty="0"/>
              <a:t>Additional Considerations</a:t>
            </a:r>
            <a:endParaRPr sz="1800" b="1" dirty="0"/>
          </a:p>
          <a:p>
            <a:pPr marL="457200" lvl="0" indent="-342900" algn="l" rtl="0">
              <a:spcBef>
                <a:spcPts val="480"/>
              </a:spcBef>
              <a:spcAft>
                <a:spcPts val="0"/>
              </a:spcAft>
              <a:buClr>
                <a:srgbClr val="1F497D"/>
              </a:buClr>
              <a:buSzPts val="1800"/>
              <a:buChar char="-"/>
            </a:pPr>
            <a:r>
              <a:rPr lang="en-US" sz="1800" dirty="0"/>
              <a:t>Use dithered </a:t>
            </a:r>
            <a:r>
              <a:rPr lang="en-US" sz="1800" dirty="0" err="1"/>
              <a:t>pointings</a:t>
            </a:r>
            <a:r>
              <a:rPr lang="en-US" sz="1800" dirty="0"/>
              <a:t> to match Wide-Fast-Deep pattern</a:t>
            </a:r>
            <a:endParaRPr sz="1800" dirty="0"/>
          </a:p>
          <a:p>
            <a:pPr marL="457200" lvl="0" indent="-342900" algn="l" rtl="0">
              <a:spcBef>
                <a:spcPts val="0"/>
              </a:spcBef>
              <a:spcAft>
                <a:spcPts val="0"/>
              </a:spcAft>
              <a:buClr>
                <a:srgbClr val="1F497D"/>
              </a:buClr>
              <a:buSzPts val="1800"/>
              <a:buChar char="-"/>
            </a:pPr>
            <a:r>
              <a:rPr lang="en-US" sz="1800" dirty="0"/>
              <a:t>Use large sky area to explore edge cases (bright stars, high source densities, etc.)</a:t>
            </a:r>
            <a:endParaRPr sz="1800" dirty="0"/>
          </a:p>
        </p:txBody>
      </p:sp>
      <p:sp>
        <p:nvSpPr>
          <p:cNvPr id="241" name="Google Shape;241;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497D"/>
              </a:buClr>
              <a:buSzPts val="2400"/>
              <a:buFont typeface="Calibri"/>
              <a:buNone/>
            </a:pPr>
            <a:r>
              <a:rPr lang="en-US" dirty="0"/>
              <a:t>Science Validation Survey 1: Wide Area</a:t>
            </a:r>
            <a:endParaRPr dirty="0"/>
          </a:p>
        </p:txBody>
      </p:sp>
    </p:spTree>
    <p:extLst>
      <p:ext uri="{BB962C8B-B14F-4D97-AF65-F5344CB8AC3E}">
        <p14:creationId xmlns:p14="http://schemas.microsoft.com/office/powerpoint/2010/main" val="1574326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US" sz="1800" b="1"/>
              <a:t>Objectives</a:t>
            </a:r>
            <a:endParaRPr sz="1800" b="1"/>
          </a:p>
          <a:p>
            <a:pPr marL="457200" lvl="0" indent="-342900" algn="l" rtl="0">
              <a:spcBef>
                <a:spcPts val="480"/>
              </a:spcBef>
              <a:spcAft>
                <a:spcPts val="0"/>
              </a:spcAft>
              <a:buClr>
                <a:srgbClr val="1F497D"/>
              </a:buClr>
              <a:buSzPts val="1800"/>
              <a:buChar char="-"/>
            </a:pPr>
            <a:r>
              <a:rPr lang="en-US" sz="1800"/>
              <a:t>Focus on Data Release Products at full survey depth</a:t>
            </a:r>
            <a:endParaRPr sz="1800"/>
          </a:p>
          <a:p>
            <a:pPr marL="457200" lvl="0" indent="-342900" algn="l" rtl="0">
              <a:spcBef>
                <a:spcPts val="0"/>
              </a:spcBef>
              <a:spcAft>
                <a:spcPts val="0"/>
              </a:spcAft>
              <a:buClr>
                <a:srgbClr val="1F497D"/>
              </a:buClr>
              <a:buSzPts val="1800"/>
              <a:buChar char="-"/>
            </a:pPr>
            <a:r>
              <a:rPr lang="en-US" sz="1800"/>
              <a:t>Data quality characterization beyond the SRD</a:t>
            </a:r>
            <a:endParaRPr sz="1800"/>
          </a:p>
          <a:p>
            <a:pPr marL="457200" lvl="0" indent="-342900" algn="l" rtl="0">
              <a:spcBef>
                <a:spcPts val="0"/>
              </a:spcBef>
              <a:spcAft>
                <a:spcPts val="0"/>
              </a:spcAft>
              <a:buClr>
                <a:srgbClr val="1F497D"/>
              </a:buClr>
              <a:buSzPts val="1800"/>
              <a:buChar char="-"/>
            </a:pPr>
            <a:r>
              <a:rPr lang="en-US" sz="1800"/>
              <a:t>Template generation and real-time alert production (more rapid cadence may enable unique tests)</a:t>
            </a:r>
            <a:endParaRPr sz="1800"/>
          </a:p>
          <a:p>
            <a:pPr marL="0" lvl="0" indent="0" algn="l" rtl="0">
              <a:spcBef>
                <a:spcPts val="480"/>
              </a:spcBef>
              <a:spcAft>
                <a:spcPts val="0"/>
              </a:spcAft>
              <a:buClr>
                <a:schemeClr val="dk1"/>
              </a:buClr>
              <a:buSzPts val="1100"/>
              <a:buFont typeface="Arial"/>
              <a:buNone/>
            </a:pPr>
            <a:r>
              <a:rPr lang="en-US" sz="1800" b="1"/>
              <a:t>Observations (location and distribution on the sky TBD)</a:t>
            </a:r>
            <a:endParaRPr sz="1800" b="1"/>
          </a:p>
          <a:p>
            <a:pPr marL="457200" lvl="0" indent="-342900" algn="l" rtl="0">
              <a:spcBef>
                <a:spcPts val="480"/>
              </a:spcBef>
              <a:spcAft>
                <a:spcPts val="0"/>
              </a:spcAft>
              <a:buClr>
                <a:srgbClr val="1F497D"/>
              </a:buClr>
              <a:buSzPts val="1800"/>
              <a:buChar char="-"/>
            </a:pPr>
            <a:r>
              <a:rPr lang="en-US" sz="1800"/>
              <a:t>~300 deg</a:t>
            </a:r>
            <a:r>
              <a:rPr lang="en-US" sz="1800" baseline="30000"/>
              <a:t>2</a:t>
            </a:r>
            <a:r>
              <a:rPr lang="en-US" sz="1800"/>
              <a:t> x 825 visits across 6 filters (~30K visits, ~40 nights)</a:t>
            </a:r>
            <a:endParaRPr sz="1800"/>
          </a:p>
          <a:p>
            <a:pPr marL="457200" lvl="0" indent="-342900" algn="l" rtl="0">
              <a:spcBef>
                <a:spcPts val="0"/>
              </a:spcBef>
              <a:spcAft>
                <a:spcPts val="0"/>
              </a:spcAft>
              <a:buClr>
                <a:srgbClr val="1F497D"/>
              </a:buClr>
              <a:buSzPts val="1800"/>
              <a:buChar char="-"/>
            </a:pPr>
            <a:r>
              <a:rPr lang="en-US" sz="1800"/>
              <a:t>Select fields to overlap with external reference fields</a:t>
            </a:r>
            <a:endParaRPr sz="1800"/>
          </a:p>
          <a:p>
            <a:pPr marL="457200" lvl="0" indent="-342900" algn="l" rtl="0">
              <a:spcBef>
                <a:spcPts val="0"/>
              </a:spcBef>
              <a:spcAft>
                <a:spcPts val="0"/>
              </a:spcAft>
              <a:buClr>
                <a:srgbClr val="1F497D"/>
              </a:buClr>
              <a:buSzPts val="1800"/>
              <a:buChar char="-"/>
            </a:pPr>
            <a:r>
              <a:rPr lang="en-US" sz="1800"/>
              <a:t>Scheduler used to optimize data quality across fields</a:t>
            </a:r>
            <a:endParaRPr sz="1800"/>
          </a:p>
          <a:p>
            <a:pPr marL="0" lvl="0" indent="0" algn="l" rtl="0">
              <a:spcBef>
                <a:spcPts val="480"/>
              </a:spcBef>
              <a:spcAft>
                <a:spcPts val="0"/>
              </a:spcAft>
              <a:buClr>
                <a:schemeClr val="dk1"/>
              </a:buClr>
              <a:buSzPts val="1100"/>
              <a:buFont typeface="Arial"/>
              <a:buNone/>
            </a:pPr>
            <a:r>
              <a:rPr lang="en-US" sz="1800" b="1"/>
              <a:t>Additional Considerations</a:t>
            </a:r>
            <a:endParaRPr sz="1800" b="1"/>
          </a:p>
          <a:p>
            <a:pPr marL="457200" lvl="0" indent="-342900" algn="l" rtl="0">
              <a:spcBef>
                <a:spcPts val="480"/>
              </a:spcBef>
              <a:spcAft>
                <a:spcPts val="0"/>
              </a:spcAft>
              <a:buClr>
                <a:srgbClr val="1F497D"/>
              </a:buClr>
              <a:buSzPts val="1800"/>
              <a:buChar char="-"/>
            </a:pPr>
            <a:r>
              <a:rPr lang="en-US" sz="1800"/>
              <a:t>Use dithered pointings to match Wide-Fast-Deep pattern</a:t>
            </a:r>
            <a:endParaRPr sz="1800"/>
          </a:p>
          <a:p>
            <a:pPr marL="457200" lvl="0" indent="-342900" algn="l" rtl="0">
              <a:spcBef>
                <a:spcPts val="0"/>
              </a:spcBef>
              <a:spcAft>
                <a:spcPts val="0"/>
              </a:spcAft>
              <a:buClr>
                <a:srgbClr val="1F497D"/>
              </a:buClr>
              <a:buSzPts val="1800"/>
              <a:buChar char="-"/>
            </a:pPr>
            <a:r>
              <a:rPr lang="en-US" sz="1800"/>
              <a:t>Option to select adjoining fields to form larger contiguous full-depth regions</a:t>
            </a:r>
            <a:endParaRPr sz="1800"/>
          </a:p>
          <a:p>
            <a:pPr marL="457200" lvl="0" indent="-342900" algn="l" rtl="0">
              <a:spcBef>
                <a:spcPts val="0"/>
              </a:spcBef>
              <a:spcAft>
                <a:spcPts val="0"/>
              </a:spcAft>
              <a:buClr>
                <a:srgbClr val="1F497D"/>
              </a:buClr>
              <a:buSzPts val="1800"/>
              <a:buChar char="-"/>
            </a:pPr>
            <a:r>
              <a:rPr lang="en-US" sz="1800"/>
              <a:t>Alert Processing studies would benefit from early template generation</a:t>
            </a:r>
            <a:endParaRPr sz="1800"/>
          </a:p>
          <a:p>
            <a:pPr marL="0" lvl="0" indent="0" algn="l" rtl="0">
              <a:spcBef>
                <a:spcPts val="480"/>
              </a:spcBef>
              <a:spcAft>
                <a:spcPts val="0"/>
              </a:spcAft>
              <a:buClr>
                <a:srgbClr val="1F497D"/>
              </a:buClr>
              <a:buSzPts val="1800"/>
              <a:buNone/>
            </a:pPr>
            <a:endParaRPr sz="1800"/>
          </a:p>
        </p:txBody>
      </p:sp>
      <p:sp>
        <p:nvSpPr>
          <p:cNvPr id="248" name="Google Shape;248;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F497D"/>
              </a:buClr>
              <a:buSzPts val="2400"/>
              <a:buFont typeface="Calibri"/>
              <a:buNone/>
            </a:pPr>
            <a:r>
              <a:rPr lang="en-US"/>
              <a:t>Science Validation Survey 2: 10-yr Depth</a:t>
            </a:r>
            <a:endParaRPr/>
          </a:p>
        </p:txBody>
      </p:sp>
    </p:spTree>
    <p:extLst>
      <p:ext uri="{BB962C8B-B14F-4D97-AF65-F5344CB8AC3E}">
        <p14:creationId xmlns:p14="http://schemas.microsoft.com/office/powerpoint/2010/main" val="20210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200" dirty="0"/>
              <a:t>Staffing for pre-ops (FY19+):</a:t>
            </a:r>
          </a:p>
          <a:p>
            <a:pPr lvl="1"/>
            <a:r>
              <a:rPr lang="en-US" sz="2000" dirty="0"/>
              <a:t>Bob Blum, Acting Director of Operations</a:t>
            </a:r>
          </a:p>
          <a:p>
            <a:pPr lvl="1"/>
            <a:r>
              <a:rPr lang="en-US" sz="2000" dirty="0"/>
              <a:t>Phil Marshall, Deputy Director of Operations at SLAC</a:t>
            </a:r>
          </a:p>
          <a:p>
            <a:pPr lvl="1"/>
            <a:r>
              <a:rPr lang="en-US" sz="2000" dirty="0"/>
              <a:t>Wil O’Mullane, Associate Director for Science Operations</a:t>
            </a:r>
          </a:p>
          <a:p>
            <a:pPr lvl="1"/>
            <a:r>
              <a:rPr lang="en-US" sz="2000" dirty="0"/>
              <a:t>Michelle Butler, Associate Director for Data Facility</a:t>
            </a:r>
          </a:p>
          <a:p>
            <a:pPr lvl="1"/>
            <a:r>
              <a:rPr lang="en-US" sz="2000" dirty="0"/>
              <a:t>Amanda Bauer, Head of Education and Public Outreach</a:t>
            </a:r>
          </a:p>
          <a:p>
            <a:pPr lvl="1"/>
            <a:r>
              <a:rPr lang="en-US" sz="2000" dirty="0"/>
              <a:t>Cathy Petry and Christine </a:t>
            </a:r>
            <a:r>
              <a:rPr lang="en-US" sz="2000" dirty="0" err="1"/>
              <a:t>Soldhal</a:t>
            </a:r>
            <a:r>
              <a:rPr lang="en-US" sz="2000" dirty="0"/>
              <a:t>, program coordinators</a:t>
            </a:r>
          </a:p>
          <a:p>
            <a:r>
              <a:rPr lang="en-US" sz="2200" dirty="0"/>
              <a:t>Other effort for FY20</a:t>
            </a:r>
          </a:p>
          <a:p>
            <a:pPr lvl="1"/>
            <a:r>
              <a:rPr lang="en-US" sz="2000" dirty="0"/>
              <a:t>Chuck </a:t>
            </a:r>
            <a:r>
              <a:rPr lang="en-US" sz="2000" dirty="0" err="1"/>
              <a:t>Claver</a:t>
            </a:r>
            <a:r>
              <a:rPr lang="en-US" sz="2000" dirty="0"/>
              <a:t>, John </a:t>
            </a:r>
            <a:r>
              <a:rPr lang="en-US" sz="2000" dirty="0" err="1"/>
              <a:t>Swinbank</a:t>
            </a:r>
            <a:r>
              <a:rPr lang="en-US" sz="2000" dirty="0"/>
              <a:t>, Leanne Guy, Michelle Butler, various pipeline and data facility scientists (NCSA, SLAC, BNL, FNAL, UW, Princeton), administrative support</a:t>
            </a:r>
          </a:p>
        </p:txBody>
      </p:sp>
      <p:sp>
        <p:nvSpPr>
          <p:cNvPr id="6" name="Title 5"/>
          <p:cNvSpPr>
            <a:spLocks noGrp="1"/>
          </p:cNvSpPr>
          <p:nvPr>
            <p:ph type="title"/>
          </p:nvPr>
        </p:nvSpPr>
        <p:spPr>
          <a:xfrm>
            <a:off x="914400" y="133350"/>
            <a:ext cx="6477000" cy="417910"/>
          </a:xfrm>
        </p:spPr>
        <p:txBody>
          <a:bodyPr/>
          <a:lstStyle/>
          <a:p>
            <a:r>
              <a:rPr lang="en-US" sz="2000" dirty="0"/>
              <a:t>Status of Transition to Operations: Pre-ops Executive Team</a:t>
            </a:r>
          </a:p>
        </p:txBody>
      </p:sp>
    </p:spTree>
    <p:extLst>
      <p:ext uri="{BB962C8B-B14F-4D97-AF65-F5344CB8AC3E}">
        <p14:creationId xmlns:p14="http://schemas.microsoft.com/office/powerpoint/2010/main" val="104934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Agencies expect good communication between MREFC/MIE and Operations teams</a:t>
            </a:r>
          </a:p>
          <a:p>
            <a:r>
              <a:rPr lang="en-US" dirty="0"/>
              <a:t>Together, ensure smooth transition of staff and facilities to operations</a:t>
            </a:r>
          </a:p>
          <a:p>
            <a:r>
              <a:rPr lang="en-US" dirty="0"/>
              <a:t>Must ensure the system operations receives is ready for science (will meet SRD and operations readiness criteria to produce survey)</a:t>
            </a:r>
          </a:p>
          <a:p>
            <a:r>
              <a:rPr lang="en-US" dirty="0"/>
              <a:t>Commissioning activity is the area where operations and construction most overlap and where operations can learn about the system being delivered in order to prepare.</a:t>
            </a:r>
          </a:p>
        </p:txBody>
      </p:sp>
      <p:sp>
        <p:nvSpPr>
          <p:cNvPr id="6" name="Title 5"/>
          <p:cNvSpPr>
            <a:spLocks noGrp="1"/>
          </p:cNvSpPr>
          <p:nvPr>
            <p:ph type="title"/>
          </p:nvPr>
        </p:nvSpPr>
        <p:spPr/>
        <p:txBody>
          <a:bodyPr/>
          <a:lstStyle/>
          <a:p>
            <a:r>
              <a:rPr lang="en-US" sz="2000" dirty="0"/>
              <a:t>Status of Transition to Operations: Pre-operations Connection to Construction</a:t>
            </a:r>
          </a:p>
        </p:txBody>
      </p:sp>
    </p:spTree>
    <p:extLst>
      <p:ext uri="{BB962C8B-B14F-4D97-AF65-F5344CB8AC3E}">
        <p14:creationId xmlns:p14="http://schemas.microsoft.com/office/powerpoint/2010/main" val="67066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a:t>Ops team integration in construction project</a:t>
            </a:r>
          </a:p>
          <a:p>
            <a:pPr lvl="1"/>
            <a:r>
              <a:rPr lang="en-US" sz="1800" dirty="0"/>
              <a:t>Ops Director and Deputy Director participate in NSF/DOE Joint Operations Group weekly video meetings</a:t>
            </a:r>
          </a:p>
          <a:p>
            <a:pPr lvl="1"/>
            <a:r>
              <a:rPr lang="en-US" sz="1800" dirty="0"/>
              <a:t>Ops Director and Deputy Director participate in weekly Commissioning Team video meeting</a:t>
            </a:r>
          </a:p>
          <a:p>
            <a:pPr lvl="1"/>
            <a:r>
              <a:rPr lang="en-US" sz="1800" dirty="0"/>
              <a:t>Ops Director participates in weekly project status meeting</a:t>
            </a:r>
          </a:p>
          <a:p>
            <a:pPr lvl="1"/>
            <a:r>
              <a:rPr lang="en-US" sz="1800" dirty="0"/>
              <a:t>Ops Director sits on project Change Control Board (CCB)</a:t>
            </a:r>
          </a:p>
          <a:p>
            <a:pPr lvl="1"/>
            <a:r>
              <a:rPr lang="en-US" sz="1800" dirty="0"/>
              <a:t>Ops Director attends AMCL meetings</a:t>
            </a:r>
          </a:p>
          <a:p>
            <a:pPr lvl="1"/>
            <a:r>
              <a:rPr lang="en-US" sz="1800" dirty="0"/>
              <a:t>Ops Director attends Project Science Team meetings</a:t>
            </a:r>
          </a:p>
          <a:p>
            <a:pPr lvl="1"/>
            <a:r>
              <a:rPr lang="en-US" sz="1800" dirty="0"/>
              <a:t>Operations executive team includes senior project managers</a:t>
            </a:r>
          </a:p>
          <a:p>
            <a:r>
              <a:rPr lang="en-US" sz="2000" dirty="0"/>
              <a:t>Ops team participates in annual meetings (PCW), site visits, events</a:t>
            </a:r>
          </a:p>
          <a:p>
            <a:r>
              <a:rPr lang="en-US" sz="2000" dirty="0"/>
              <a:t>Both Director and Deputy are engaged in LSST Science Collaborations</a:t>
            </a:r>
          </a:p>
        </p:txBody>
      </p:sp>
      <p:sp>
        <p:nvSpPr>
          <p:cNvPr id="6" name="Title 5"/>
          <p:cNvSpPr>
            <a:spLocks noGrp="1"/>
          </p:cNvSpPr>
          <p:nvPr>
            <p:ph type="title"/>
          </p:nvPr>
        </p:nvSpPr>
        <p:spPr/>
        <p:txBody>
          <a:bodyPr/>
          <a:lstStyle/>
          <a:p>
            <a:r>
              <a:rPr lang="en-US" sz="2000" dirty="0"/>
              <a:t>Status of Transition to Operations: Pre-operations Connection to Construction</a:t>
            </a:r>
          </a:p>
        </p:txBody>
      </p:sp>
    </p:spTree>
    <p:extLst>
      <p:ext uri="{BB962C8B-B14F-4D97-AF65-F5344CB8AC3E}">
        <p14:creationId xmlns:p14="http://schemas.microsoft.com/office/powerpoint/2010/main" val="154553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a:t>There will be an operations readiness review (ORR). </a:t>
            </a:r>
          </a:p>
          <a:p>
            <a:r>
              <a:rPr lang="en-US" sz="2000" dirty="0"/>
              <a:t>Expect Ops team to work closely throughout pre-ops period with construction team (</a:t>
            </a:r>
            <a:r>
              <a:rPr lang="en-US" sz="2000" dirty="0" err="1"/>
              <a:t>SIT-Com</a:t>
            </a:r>
            <a:r>
              <a:rPr lang="en-US" sz="2000" dirty="0"/>
              <a:t>) to understand system as it approaches readiness</a:t>
            </a:r>
          </a:p>
          <a:p>
            <a:r>
              <a:rPr lang="en-US" sz="2000" dirty="0"/>
              <a:t>Following plans and iterating pre-ops activity to match commissioning schedule</a:t>
            </a:r>
          </a:p>
          <a:p>
            <a:r>
              <a:rPr lang="en-US" sz="2000" dirty="0"/>
              <a:t>CCB is particularly important early “check” on delivered system</a:t>
            </a:r>
            <a:endParaRPr lang="en-US" sz="1800" dirty="0"/>
          </a:p>
          <a:p>
            <a:r>
              <a:rPr lang="en-US" sz="1800" dirty="0"/>
              <a:t>Recent CCB example where Ops Director engaged:</a:t>
            </a:r>
          </a:p>
          <a:p>
            <a:pPr lvl="1"/>
            <a:r>
              <a:rPr lang="en-US" sz="1800" dirty="0"/>
              <a:t>Corner raft acceptance with minor waivers on performance</a:t>
            </a:r>
          </a:p>
          <a:p>
            <a:pPr lvl="1"/>
            <a:r>
              <a:rPr lang="en-US" sz="1800" dirty="0"/>
              <a:t>Worked with T&amp;S and </a:t>
            </a:r>
            <a:r>
              <a:rPr lang="en-US" sz="1800" dirty="0" err="1"/>
              <a:t>SIT-Com</a:t>
            </a:r>
            <a:r>
              <a:rPr lang="en-US" sz="1800" dirty="0"/>
              <a:t> to further quantify performance and ensure the guiders would be adequate for the system requirements</a:t>
            </a:r>
          </a:p>
        </p:txBody>
      </p:sp>
      <p:sp>
        <p:nvSpPr>
          <p:cNvPr id="6" name="Title 5"/>
          <p:cNvSpPr>
            <a:spLocks noGrp="1"/>
          </p:cNvSpPr>
          <p:nvPr>
            <p:ph type="title"/>
          </p:nvPr>
        </p:nvSpPr>
        <p:spPr>
          <a:xfrm>
            <a:off x="1219200" y="133350"/>
            <a:ext cx="6172200" cy="417910"/>
          </a:xfrm>
        </p:spPr>
        <p:txBody>
          <a:bodyPr/>
          <a:lstStyle/>
          <a:p>
            <a:r>
              <a:rPr lang="en-US" sz="2000" dirty="0"/>
              <a:t>Status of Transition to Operations: Operations Readiness</a:t>
            </a:r>
          </a:p>
        </p:txBody>
      </p:sp>
    </p:spTree>
    <p:extLst>
      <p:ext uri="{BB962C8B-B14F-4D97-AF65-F5344CB8AC3E}">
        <p14:creationId xmlns:p14="http://schemas.microsoft.com/office/powerpoint/2010/main" val="279462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800" dirty="0">
                <a:solidFill>
                  <a:schemeClr val="tx2"/>
                </a:solidFill>
              </a:rPr>
              <a:t>From Project</a:t>
            </a:r>
          </a:p>
          <a:p>
            <a:pPr marL="457200" lvl="1" indent="0">
              <a:buNone/>
            </a:pPr>
            <a:r>
              <a:rPr lang="en-US" sz="1600" dirty="0">
                <a:solidFill>
                  <a:schemeClr val="tx2"/>
                </a:solidFill>
              </a:rPr>
              <a:t>1) </a:t>
            </a:r>
            <a:r>
              <a:rPr lang="en-US" sz="1600" dirty="0">
                <a:solidFill>
                  <a:schemeClr val="tx2"/>
                </a:solidFill>
                <a:hlinkClick r:id="rId2">
                  <a:extLst>
                    <a:ext uri="{A12FA001-AC4F-418D-AE19-62706E023703}">
                      <ahyp:hlinkClr xmlns:ahyp="http://schemas.microsoft.com/office/drawing/2018/hyperlinkcolor" val="tx"/>
                    </a:ext>
                  </a:extLst>
                </a:hlinkClick>
              </a:rPr>
              <a:t>Verification of Observatory System Specifications (LSE-30)</a:t>
            </a:r>
            <a:r>
              <a:rPr lang="en-US" sz="1600" dirty="0">
                <a:solidFill>
                  <a:schemeClr val="tx2"/>
                </a:solidFill>
              </a:rPr>
              <a:t> </a:t>
            </a:r>
          </a:p>
          <a:p>
            <a:pPr marL="457200" lvl="1" indent="0">
              <a:buNone/>
            </a:pPr>
            <a:r>
              <a:rPr lang="en-US" sz="1600" dirty="0">
                <a:solidFill>
                  <a:schemeClr val="tx2"/>
                </a:solidFill>
              </a:rPr>
              <a:t>2) </a:t>
            </a:r>
            <a:r>
              <a:rPr lang="en-US" sz="1600" dirty="0">
                <a:solidFill>
                  <a:schemeClr val="tx2"/>
                </a:solidFill>
                <a:hlinkClick r:id="rId3">
                  <a:extLst>
                    <a:ext uri="{A12FA001-AC4F-418D-AE19-62706E023703}">
                      <ahyp:hlinkClr xmlns:ahyp="http://schemas.microsoft.com/office/drawing/2018/hyperlinkcolor" val="tx"/>
                    </a:ext>
                  </a:extLst>
                </a:hlinkClick>
              </a:rPr>
              <a:t>LSST System Requirements &amp; SRD Verification/Validation</a:t>
            </a:r>
            <a:r>
              <a:rPr lang="en-US" sz="1600" dirty="0">
                <a:solidFill>
                  <a:schemeClr val="tx2"/>
                </a:solidFill>
              </a:rPr>
              <a:t> </a:t>
            </a:r>
          </a:p>
          <a:p>
            <a:pPr marL="457200" lvl="1" indent="0">
              <a:buNone/>
            </a:pPr>
            <a:r>
              <a:rPr lang="en-US" sz="1600" dirty="0">
                <a:solidFill>
                  <a:schemeClr val="tx2"/>
                </a:solidFill>
              </a:rPr>
              <a:t>3) </a:t>
            </a:r>
            <a:r>
              <a:rPr lang="en-US" sz="1600" dirty="0">
                <a:solidFill>
                  <a:schemeClr val="tx2"/>
                </a:solidFill>
                <a:hlinkClick r:id="rId4">
                  <a:extLst>
                    <a:ext uri="{A12FA001-AC4F-418D-AE19-62706E023703}">
                      <ahyp:hlinkClr xmlns:ahyp="http://schemas.microsoft.com/office/drawing/2018/hyperlinkcolor" val="tx"/>
                    </a:ext>
                  </a:extLst>
                </a:hlinkClick>
              </a:rPr>
              <a:t>Science Validation mini-Survey</a:t>
            </a:r>
            <a:r>
              <a:rPr lang="en-US" sz="1600" dirty="0">
                <a:solidFill>
                  <a:schemeClr val="tx2"/>
                </a:solidFill>
              </a:rPr>
              <a:t> </a:t>
            </a:r>
          </a:p>
          <a:p>
            <a:pPr marL="457200" lvl="1" indent="0">
              <a:buNone/>
            </a:pPr>
            <a:r>
              <a:rPr lang="en-US" sz="1600" dirty="0">
                <a:solidFill>
                  <a:schemeClr val="tx2"/>
                </a:solidFill>
              </a:rPr>
              <a:t>4) </a:t>
            </a:r>
            <a:r>
              <a:rPr lang="en-US" sz="1600" dirty="0">
                <a:solidFill>
                  <a:schemeClr val="tx2"/>
                </a:solidFill>
                <a:hlinkClick r:id="rId5">
                  <a:extLst>
                    <a:ext uri="{A12FA001-AC4F-418D-AE19-62706E023703}">
                      <ahyp:hlinkClr xmlns:ahyp="http://schemas.microsoft.com/office/drawing/2018/hyperlinkcolor" val="tx"/>
                    </a:ext>
                  </a:extLst>
                </a:hlinkClick>
              </a:rPr>
              <a:t>Data Release Processing</a:t>
            </a:r>
            <a:r>
              <a:rPr lang="en-US" sz="1600" dirty="0">
                <a:solidFill>
                  <a:schemeClr val="tx2"/>
                </a:solidFill>
              </a:rPr>
              <a:t> </a:t>
            </a:r>
          </a:p>
          <a:p>
            <a:pPr marL="457200" lvl="1" indent="0">
              <a:buNone/>
            </a:pPr>
            <a:r>
              <a:rPr lang="en-US" sz="1600" dirty="0">
                <a:solidFill>
                  <a:schemeClr val="tx2"/>
                </a:solidFill>
              </a:rPr>
              <a:t>5) </a:t>
            </a:r>
            <a:r>
              <a:rPr lang="en-US" sz="1600" dirty="0">
                <a:solidFill>
                  <a:schemeClr val="tx2"/>
                </a:solidFill>
                <a:hlinkClick r:id="rId6">
                  <a:extLst>
                    <a:ext uri="{A12FA001-AC4F-418D-AE19-62706E023703}">
                      <ahyp:hlinkClr xmlns:ahyp="http://schemas.microsoft.com/office/drawing/2018/hyperlinkcolor" val="tx"/>
                    </a:ext>
                  </a:extLst>
                </a:hlinkClick>
              </a:rPr>
              <a:t>Prompt Processing (previously Alert Production)</a:t>
            </a:r>
            <a:r>
              <a:rPr lang="en-US" sz="1600" dirty="0">
                <a:solidFill>
                  <a:schemeClr val="tx2"/>
                </a:solidFill>
              </a:rPr>
              <a:t> </a:t>
            </a:r>
          </a:p>
          <a:p>
            <a:pPr marL="457200" lvl="1" indent="0">
              <a:buNone/>
            </a:pPr>
            <a:r>
              <a:rPr lang="en-US" sz="1600" dirty="0">
                <a:solidFill>
                  <a:schemeClr val="tx2"/>
                </a:solidFill>
              </a:rPr>
              <a:t>6) </a:t>
            </a:r>
            <a:r>
              <a:rPr lang="en-US" sz="1600" dirty="0">
                <a:solidFill>
                  <a:schemeClr val="tx2"/>
                </a:solidFill>
                <a:hlinkClick r:id="rId7">
                  <a:extLst>
                    <a:ext uri="{A12FA001-AC4F-418D-AE19-62706E023703}">
                      <ahyp:hlinkClr xmlns:ahyp="http://schemas.microsoft.com/office/drawing/2018/hyperlinkcolor" val="tx"/>
                    </a:ext>
                  </a:extLst>
                </a:hlinkClick>
              </a:rPr>
              <a:t>Science Data Quality Assessment</a:t>
            </a:r>
            <a:r>
              <a:rPr lang="en-US" sz="1600" dirty="0">
                <a:solidFill>
                  <a:schemeClr val="tx2"/>
                </a:solidFill>
              </a:rPr>
              <a:t> </a:t>
            </a:r>
          </a:p>
          <a:p>
            <a:pPr marL="457200" lvl="1" indent="0">
              <a:buNone/>
            </a:pPr>
            <a:r>
              <a:rPr lang="en-US" sz="1600" dirty="0">
                <a:solidFill>
                  <a:schemeClr val="tx2"/>
                </a:solidFill>
              </a:rPr>
              <a:t>7) </a:t>
            </a:r>
            <a:r>
              <a:rPr lang="en-US" sz="1600" dirty="0">
                <a:solidFill>
                  <a:schemeClr val="tx2"/>
                </a:solidFill>
                <a:hlinkClick r:id="rId8">
                  <a:extLst>
                    <a:ext uri="{A12FA001-AC4F-418D-AE19-62706E023703}">
                      <ahyp:hlinkClr xmlns:ahyp="http://schemas.microsoft.com/office/drawing/2018/hyperlinkcolor" val="tx"/>
                    </a:ext>
                  </a:extLst>
                </a:hlinkClick>
              </a:rPr>
              <a:t>Recording and Archiving of System State Metadata</a:t>
            </a:r>
            <a:r>
              <a:rPr lang="en-US" sz="1600" dirty="0">
                <a:solidFill>
                  <a:schemeClr val="tx2"/>
                </a:solidFill>
              </a:rPr>
              <a:t> </a:t>
            </a:r>
          </a:p>
          <a:p>
            <a:pPr marL="457200" lvl="1" indent="0">
              <a:buNone/>
            </a:pPr>
            <a:r>
              <a:rPr lang="en-US" sz="1600" dirty="0">
                <a:solidFill>
                  <a:schemeClr val="tx2"/>
                </a:solidFill>
              </a:rPr>
              <a:t>8) </a:t>
            </a:r>
            <a:r>
              <a:rPr lang="en-US" sz="1600" dirty="0">
                <a:solidFill>
                  <a:schemeClr val="tx2"/>
                </a:solidFill>
                <a:hlinkClick r:id="rId9">
                  <a:extLst>
                    <a:ext uri="{A12FA001-AC4F-418D-AE19-62706E023703}">
                      <ahyp:hlinkClr xmlns:ahyp="http://schemas.microsoft.com/office/drawing/2018/hyperlinkcolor" val="tx"/>
                    </a:ext>
                  </a:extLst>
                </a:hlinkClick>
              </a:rPr>
              <a:t>Operational Procedures and Technical Documentation</a:t>
            </a:r>
            <a:endParaRPr lang="en-US" sz="1600" dirty="0">
              <a:solidFill>
                <a:schemeClr val="tx2"/>
              </a:solidFill>
            </a:endParaRPr>
          </a:p>
          <a:p>
            <a:pPr marL="457200" lvl="1" indent="0">
              <a:buNone/>
            </a:pPr>
            <a:r>
              <a:rPr lang="en-US" sz="1600" dirty="0">
                <a:solidFill>
                  <a:schemeClr val="tx2"/>
                </a:solidFill>
              </a:rPr>
              <a:t>9) </a:t>
            </a:r>
            <a:r>
              <a:rPr lang="en-US" sz="1600" dirty="0">
                <a:solidFill>
                  <a:schemeClr val="tx2"/>
                </a:solidFill>
                <a:hlinkClick r:id="rId10">
                  <a:extLst>
                    <a:ext uri="{A12FA001-AC4F-418D-AE19-62706E023703}">
                      <ahyp:hlinkClr xmlns:ahyp="http://schemas.microsoft.com/office/drawing/2018/hyperlinkcolor" val="tx"/>
                    </a:ext>
                  </a:extLst>
                </a:hlinkClick>
              </a:rPr>
              <a:t>As-Built Record, Modifications, non-Compliance and Recommendations</a:t>
            </a:r>
            <a:r>
              <a:rPr lang="en-US" sz="1600" dirty="0">
                <a:solidFill>
                  <a:schemeClr val="tx2"/>
                </a:solidFill>
              </a:rPr>
              <a:t> </a:t>
            </a:r>
          </a:p>
          <a:p>
            <a:r>
              <a:rPr lang="en-US" sz="2000" dirty="0">
                <a:solidFill>
                  <a:schemeClr val="tx2"/>
                </a:solidFill>
              </a:rPr>
              <a:t>From Ops Team</a:t>
            </a:r>
          </a:p>
          <a:p>
            <a:pPr marL="457200" lvl="1" indent="0">
              <a:buNone/>
            </a:pPr>
            <a:r>
              <a:rPr lang="en-US" sz="1600" dirty="0">
                <a:solidFill>
                  <a:schemeClr val="tx2"/>
                </a:solidFill>
              </a:rPr>
              <a:t>10) </a:t>
            </a:r>
            <a:r>
              <a:rPr lang="en-US" sz="1600" dirty="0">
                <a:solidFill>
                  <a:schemeClr val="tx2"/>
                </a:solidFill>
                <a:hlinkClick r:id="rId11">
                  <a:extLst>
                    <a:ext uri="{A12FA001-AC4F-418D-AE19-62706E023703}">
                      <ahyp:hlinkClr xmlns:ahyp="http://schemas.microsoft.com/office/drawing/2018/hyperlinkcolor" val="tx"/>
                    </a:ext>
                  </a:extLst>
                </a:hlinkClick>
              </a:rPr>
              <a:t>Community Services and User Interfaces</a:t>
            </a:r>
            <a:r>
              <a:rPr lang="en-US" sz="1600" dirty="0">
                <a:solidFill>
                  <a:schemeClr val="tx2"/>
                </a:solidFill>
              </a:rPr>
              <a:t> </a:t>
            </a:r>
          </a:p>
          <a:p>
            <a:pPr marL="457200" lvl="1" indent="0">
              <a:buNone/>
            </a:pPr>
            <a:r>
              <a:rPr lang="en-US" sz="1600" dirty="0">
                <a:solidFill>
                  <a:schemeClr val="tx2"/>
                </a:solidFill>
              </a:rPr>
              <a:t>11) </a:t>
            </a:r>
            <a:r>
              <a:rPr lang="en-US" sz="1600" u="sng" dirty="0">
                <a:solidFill>
                  <a:schemeClr val="tx2"/>
                </a:solidFill>
              </a:rPr>
              <a:t>Operations team ready (plan and staffing)</a:t>
            </a:r>
            <a:endParaRPr lang="en-US" sz="1800" dirty="0"/>
          </a:p>
        </p:txBody>
      </p:sp>
      <p:sp>
        <p:nvSpPr>
          <p:cNvPr id="6" name="Title 5"/>
          <p:cNvSpPr>
            <a:spLocks noGrp="1"/>
          </p:cNvSpPr>
          <p:nvPr>
            <p:ph type="title"/>
          </p:nvPr>
        </p:nvSpPr>
        <p:spPr/>
        <p:txBody>
          <a:bodyPr/>
          <a:lstStyle/>
          <a:p>
            <a:r>
              <a:rPr lang="en-US" dirty="0"/>
              <a:t>Operations Readiness</a:t>
            </a:r>
          </a:p>
        </p:txBody>
      </p:sp>
    </p:spTree>
    <p:extLst>
      <p:ext uri="{BB962C8B-B14F-4D97-AF65-F5344CB8AC3E}">
        <p14:creationId xmlns:p14="http://schemas.microsoft.com/office/powerpoint/2010/main" val="3557211058"/>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11908</TotalTime>
  <Words>3528</Words>
  <Application>Microsoft Macintosh PowerPoint</Application>
  <PresentationFormat>On-screen Show (16:9)</PresentationFormat>
  <Paragraphs>459</Paragraphs>
  <Slides>42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Lucida Grande</vt:lpstr>
      <vt:lpstr>Merriweather Sans</vt:lpstr>
      <vt:lpstr>Legacy 169 JSR2017</vt:lpstr>
      <vt:lpstr>Transition to Operations  Robert Blum Acting Director for LSST Operations  NSF/DOE Joint Status Review 28 August 2019</vt:lpstr>
      <vt:lpstr>Status of Transition to Operations</vt:lpstr>
      <vt:lpstr>Status of Transition to Operations: Pre-operations</vt:lpstr>
      <vt:lpstr> Status of Transition to Operations: Organization </vt:lpstr>
      <vt:lpstr>Status of Transition to Operations: Pre-ops Executive Team</vt:lpstr>
      <vt:lpstr>Status of Transition to Operations: Pre-operations Connection to Construction</vt:lpstr>
      <vt:lpstr>Status of Transition to Operations: Pre-operations Connection to Construction</vt:lpstr>
      <vt:lpstr>Status of Transition to Operations: Operations Readiness</vt:lpstr>
      <vt:lpstr>Operations Readiness</vt:lpstr>
      <vt:lpstr>New NSF and DOE Funding Model</vt:lpstr>
      <vt:lpstr>New NSF and DOE Funding Model: Status</vt:lpstr>
      <vt:lpstr>Status of Staffing Plan</vt:lpstr>
      <vt:lpstr>Status of Staffing Plan</vt:lpstr>
      <vt:lpstr>Status of Staffing Plan</vt:lpstr>
      <vt:lpstr>Status of Staffing Plan: Baseline 2017</vt:lpstr>
      <vt:lpstr>Pre-Operations and Commissioning</vt:lpstr>
      <vt:lpstr>Commissioning Data for Community</vt:lpstr>
      <vt:lpstr>Commissioning Data Production</vt:lpstr>
      <vt:lpstr>Alerts During Commissioning</vt:lpstr>
      <vt:lpstr>Key Data Acquisition Dates: Recent Forecast</vt:lpstr>
      <vt:lpstr>Key Data Acquisition Dates: Ops Milestones</vt:lpstr>
      <vt:lpstr>Joint Operations Review: Time is Short</vt:lpstr>
      <vt:lpstr>Summary</vt:lpstr>
      <vt:lpstr>End of Presentation</vt:lpstr>
      <vt:lpstr>Detail Slides</vt:lpstr>
      <vt:lpstr>History: the old LSST operations funding model</vt:lpstr>
      <vt:lpstr>The new LSST operations funding model is more partnership than “pay-to-play”</vt:lpstr>
      <vt:lpstr>The US agencies outlined how the new model will work in a set of “Talking Points”, which we can use to help us prepare for it.</vt:lpstr>
      <vt:lpstr>The agencies’ talking points sketch out how in-kind contributions will be incorporated </vt:lpstr>
      <vt:lpstr>Planned On-sky Observing Campaigns</vt:lpstr>
      <vt:lpstr>Data Release Scenarios</vt:lpstr>
      <vt:lpstr>Steps towards agreements on in-kind contributions</vt:lpstr>
      <vt:lpstr>Engagement with LSST Commissioning</vt:lpstr>
      <vt:lpstr>Data Quality</vt:lpstr>
      <vt:lpstr>Commissioning Prompt Data Products</vt:lpstr>
      <vt:lpstr>Commissioning Data Release Production</vt:lpstr>
      <vt:lpstr>Field Identification - on going but not done</vt:lpstr>
      <vt:lpstr>Community Commissioning Input</vt:lpstr>
      <vt:lpstr>Alert packet contents in Commissioning</vt:lpstr>
      <vt:lpstr>Moving Objects Pipeline</vt:lpstr>
      <vt:lpstr>Science Validation Survey 1: Wide Area</vt:lpstr>
      <vt:lpstr>Science Validation Survey 2: 10-yr Depth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Robert Blum</cp:lastModifiedBy>
  <cp:revision>101</cp:revision>
  <dcterms:created xsi:type="dcterms:W3CDTF">2018-04-26T20:33:17Z</dcterms:created>
  <dcterms:modified xsi:type="dcterms:W3CDTF">2019-08-07T14:49:35Z</dcterms:modified>
</cp:coreProperties>
</file>