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57" r:id="rId2"/>
    <p:sldId id="270" r:id="rId3"/>
    <p:sldId id="259" r:id="rId4"/>
    <p:sldId id="273" r:id="rId5"/>
    <p:sldId id="267" r:id="rId6"/>
    <p:sldId id="268" r:id="rId7"/>
    <p:sldId id="269" r:id="rId8"/>
    <p:sldId id="266" r:id="rId9"/>
    <p:sldId id="282" r:id="rId10"/>
    <p:sldId id="272" r:id="rId11"/>
    <p:sldId id="278" r:id="rId12"/>
    <p:sldId id="279" r:id="rId13"/>
    <p:sldId id="265" r:id="rId14"/>
    <p:sldId id="280" r:id="rId15"/>
    <p:sldId id="281" r:id="rId16"/>
    <p:sldId id="276" r:id="rId17"/>
    <p:sldId id="277" r:id="rId18"/>
    <p:sldId id="262" r:id="rId19"/>
    <p:sldId id="271"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7" autoAdjust="0"/>
    <p:restoredTop sz="94643"/>
  </p:normalViewPr>
  <p:slideViewPr>
    <p:cSldViewPr>
      <p:cViewPr varScale="1">
        <p:scale>
          <a:sx n="154" d="100"/>
          <a:sy n="154" d="100"/>
        </p:scale>
        <p:origin x="496"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8/7/19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1</a:t>
            </a:fld>
            <a:endParaRPr lang="en-US"/>
          </a:p>
        </p:txBody>
      </p:sp>
    </p:spTree>
    <p:extLst>
      <p:ext uri="{BB962C8B-B14F-4D97-AF65-F5344CB8AC3E}">
        <p14:creationId xmlns:p14="http://schemas.microsoft.com/office/powerpoint/2010/main" val="3112231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a:stretch>
            <a:fillRect/>
          </a:stretch>
        </p:blipFill>
        <p:spPr bwMode="auto">
          <a:xfrm>
            <a:off x="7354214" y="-19050"/>
            <a:ext cx="1484986" cy="83637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a:stretch>
            <a:fillRect/>
          </a:stretch>
        </p:blipFill>
        <p:spPr>
          <a:xfrm>
            <a:off x="2819400" y="2266950"/>
            <a:ext cx="3465806" cy="248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a:stretch>
            <a:fillRect/>
          </a:stretch>
        </p:blipFill>
        <p:spPr>
          <a:xfrm>
            <a:off x="2209800" y="1657350"/>
            <a:ext cx="4657990" cy="35982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r>
              <a:rPr lang="en-US" altLang="en-US"/>
              <a:t>&lt;#&gt;</a:t>
            </a:r>
          </a:p>
        </p:txBody>
      </p:sp>
    </p:spTree>
    <p:extLst>
      <p:ext uri="{BB962C8B-B14F-4D97-AF65-F5344CB8AC3E}">
        <p14:creationId xmlns:p14="http://schemas.microsoft.com/office/powerpoint/2010/main" val="17531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62" r:id="rId9"/>
    <p:sldLayoutId id="2147483672" r:id="rId10"/>
    <p:sldLayoutId id="2147483673" r:id="rId11"/>
    <p:sldLayoutId id="2147483671" r:id="rId12"/>
    <p:sldLayoutId id="2147483667" r:id="rId13"/>
    <p:sldLayoutId id="2147483668" r:id="rId14"/>
    <p:sldLayoutId id="2147483675" r:id="rId15"/>
    <p:sldLayoutId id="2147483676" r:id="rId16"/>
    <p:sldLayoutId id="2147483677" r:id="rId17"/>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Telescope mount assembly status</a:t>
            </a:r>
            <a:br>
              <a:rPr lang="en-US" dirty="0"/>
            </a:br>
            <a:br>
              <a:rPr lang="en-US" dirty="0"/>
            </a:br>
            <a:r>
              <a:rPr lang="en-US" dirty="0"/>
              <a:t>Shawn Callahan</a:t>
            </a:r>
            <a:br>
              <a:rPr lang="en-US" dirty="0"/>
            </a:br>
            <a:r>
              <a:rPr lang="en-US" dirty="0"/>
              <a:t>LSST Technical manager.</a:t>
            </a:r>
            <a:br>
              <a:rPr lang="en-US" dirty="0"/>
            </a:br>
            <a:r>
              <a:rPr lang="en-US" dirty="0"/>
              <a:t>NSF/DOE Joint Status Review</a:t>
            </a:r>
            <a:br>
              <a:rPr lang="en-US" dirty="0"/>
            </a:br>
            <a:r>
              <a:rPr lang="en-US" dirty="0"/>
              <a:t>August 7,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2B7658-7919-4145-B814-414DAC0C64BF}"/>
              </a:ext>
            </a:extLst>
          </p:cNvPr>
          <p:cNvSpPr>
            <a:spLocks noGrp="1"/>
          </p:cNvSpPr>
          <p:nvPr>
            <p:ph type="body" idx="1"/>
          </p:nvPr>
        </p:nvSpPr>
        <p:spPr/>
        <p:txBody>
          <a:bodyPr/>
          <a:lstStyle/>
          <a:p>
            <a:r>
              <a:rPr lang="en-US" dirty="0"/>
              <a:t>The factory acceptance testing of the TMA was completed Nov 1, 2018. </a:t>
            </a:r>
          </a:p>
          <a:p>
            <a:r>
              <a:rPr lang="en-US" dirty="0"/>
              <a:t>The testing identified a limitation of the motion controller hardware and software provided by National Instruments. A hardware solution was developed and tested at </a:t>
            </a:r>
            <a:r>
              <a:rPr lang="en-US" dirty="0" err="1"/>
              <a:t>Tekniker</a:t>
            </a:r>
            <a:r>
              <a:rPr lang="en-US" dirty="0"/>
              <a:t> on simulated hardware. The solution and test results were reviewed in June.</a:t>
            </a:r>
          </a:p>
          <a:p>
            <a:r>
              <a:rPr lang="en-US" dirty="0"/>
              <a:t>Software reviews workshop June 3-7 to review integration of the telescope to the TCS and begin training of LSST staff in the deployment.</a:t>
            </a:r>
          </a:p>
          <a:p>
            <a:endParaRPr lang="en-US" dirty="0"/>
          </a:p>
          <a:p>
            <a:endParaRPr lang="en-US" dirty="0"/>
          </a:p>
        </p:txBody>
      </p:sp>
      <p:sp>
        <p:nvSpPr>
          <p:cNvPr id="3" name="Title 2">
            <a:extLst>
              <a:ext uri="{FF2B5EF4-FFF2-40B4-BE49-F238E27FC236}">
                <a16:creationId xmlns:a16="http://schemas.microsoft.com/office/drawing/2014/main" id="{EE59E975-0F58-584B-BF24-586AF6E27145}"/>
              </a:ext>
            </a:extLst>
          </p:cNvPr>
          <p:cNvSpPr>
            <a:spLocks noGrp="1"/>
          </p:cNvSpPr>
          <p:nvPr>
            <p:ph type="title"/>
          </p:nvPr>
        </p:nvSpPr>
        <p:spPr/>
        <p:txBody>
          <a:bodyPr/>
          <a:lstStyle/>
          <a:p>
            <a:r>
              <a:rPr lang="en-US" dirty="0"/>
              <a:t>Accomplishment to Date</a:t>
            </a:r>
          </a:p>
        </p:txBody>
      </p:sp>
    </p:spTree>
    <p:extLst>
      <p:ext uri="{BB962C8B-B14F-4D97-AF65-F5344CB8AC3E}">
        <p14:creationId xmlns:p14="http://schemas.microsoft.com/office/powerpoint/2010/main" val="102969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BF22-BB88-BE4C-B4C5-87B44AB1B0C8}"/>
              </a:ext>
            </a:extLst>
          </p:cNvPr>
          <p:cNvSpPr>
            <a:spLocks noGrp="1"/>
          </p:cNvSpPr>
          <p:nvPr>
            <p:ph type="title"/>
          </p:nvPr>
        </p:nvSpPr>
        <p:spPr/>
        <p:txBody>
          <a:bodyPr/>
          <a:lstStyle/>
          <a:p>
            <a:r>
              <a:rPr lang="en-US" dirty="0"/>
              <a:t>Images at </a:t>
            </a:r>
            <a:r>
              <a:rPr lang="en-US" dirty="0" err="1"/>
              <a:t>Asturfeito</a:t>
            </a:r>
            <a:r>
              <a:rPr lang="en-US" dirty="0"/>
              <a:t> July 11, 2019</a:t>
            </a:r>
          </a:p>
        </p:txBody>
      </p:sp>
      <p:pic>
        <p:nvPicPr>
          <p:cNvPr id="5" name="Picture 4">
            <a:extLst>
              <a:ext uri="{FF2B5EF4-FFF2-40B4-BE49-F238E27FC236}">
                <a16:creationId xmlns:a16="http://schemas.microsoft.com/office/drawing/2014/main" id="{640FACD7-23C3-DC4E-B2DE-B3AEFF2BB8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742950"/>
            <a:ext cx="4457700" cy="2971800"/>
          </a:xfrm>
          <a:prstGeom prst="rect">
            <a:avLst/>
          </a:prstGeom>
        </p:spPr>
      </p:pic>
      <p:pic>
        <p:nvPicPr>
          <p:cNvPr id="7" name="Picture 6">
            <a:extLst>
              <a:ext uri="{FF2B5EF4-FFF2-40B4-BE49-F238E27FC236}">
                <a16:creationId xmlns:a16="http://schemas.microsoft.com/office/drawing/2014/main" id="{858C3684-B3FF-2047-8089-585C2ACC1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200" y="1733550"/>
            <a:ext cx="4165600" cy="3124200"/>
          </a:xfrm>
          <a:prstGeom prst="rect">
            <a:avLst/>
          </a:prstGeom>
        </p:spPr>
      </p:pic>
      <p:sp>
        <p:nvSpPr>
          <p:cNvPr id="12" name="TextBox 11">
            <a:extLst>
              <a:ext uri="{FF2B5EF4-FFF2-40B4-BE49-F238E27FC236}">
                <a16:creationId xmlns:a16="http://schemas.microsoft.com/office/drawing/2014/main" id="{9F23C0F4-94E6-5248-8249-252F3D10A2A4}"/>
              </a:ext>
            </a:extLst>
          </p:cNvPr>
          <p:cNvSpPr txBox="1"/>
          <p:nvPr/>
        </p:nvSpPr>
        <p:spPr>
          <a:xfrm>
            <a:off x="609600" y="3943350"/>
            <a:ext cx="2743200" cy="1200329"/>
          </a:xfrm>
          <a:prstGeom prst="rect">
            <a:avLst/>
          </a:prstGeom>
          <a:noFill/>
        </p:spPr>
        <p:txBody>
          <a:bodyPr wrap="square" rtlCol="0">
            <a:spAutoFit/>
          </a:bodyPr>
          <a:lstStyle/>
          <a:p>
            <a:r>
              <a:rPr lang="en-US" dirty="0"/>
              <a:t>Disassembled pier</a:t>
            </a:r>
          </a:p>
          <a:p>
            <a:r>
              <a:rPr lang="en-US" dirty="0"/>
              <a:t>Note azimuth sector on right</a:t>
            </a:r>
          </a:p>
          <a:p>
            <a:endParaRPr lang="en-US" dirty="0"/>
          </a:p>
        </p:txBody>
      </p:sp>
      <p:sp>
        <p:nvSpPr>
          <p:cNvPr id="13" name="TextBox 12">
            <a:extLst>
              <a:ext uri="{FF2B5EF4-FFF2-40B4-BE49-F238E27FC236}">
                <a16:creationId xmlns:a16="http://schemas.microsoft.com/office/drawing/2014/main" id="{550DCC5A-4A45-AE47-9E94-7EF8EAE1697F}"/>
              </a:ext>
            </a:extLst>
          </p:cNvPr>
          <p:cNvSpPr txBox="1"/>
          <p:nvPr/>
        </p:nvSpPr>
        <p:spPr>
          <a:xfrm>
            <a:off x="5181600" y="971550"/>
            <a:ext cx="2667000" cy="646331"/>
          </a:xfrm>
          <a:prstGeom prst="rect">
            <a:avLst/>
          </a:prstGeom>
          <a:noFill/>
        </p:spPr>
        <p:txBody>
          <a:bodyPr wrap="square" rtlCol="0">
            <a:spAutoFit/>
          </a:bodyPr>
          <a:lstStyle/>
          <a:p>
            <a:r>
              <a:rPr lang="en-US" dirty="0"/>
              <a:t>Elevation support being prepared for shipment</a:t>
            </a:r>
          </a:p>
        </p:txBody>
      </p:sp>
    </p:spTree>
    <p:extLst>
      <p:ext uri="{BB962C8B-B14F-4D97-AF65-F5344CB8AC3E}">
        <p14:creationId xmlns:p14="http://schemas.microsoft.com/office/powerpoint/2010/main" val="372264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7BF22-BB88-BE4C-B4C5-87B44AB1B0C8}"/>
              </a:ext>
            </a:extLst>
          </p:cNvPr>
          <p:cNvSpPr>
            <a:spLocks noGrp="1"/>
          </p:cNvSpPr>
          <p:nvPr>
            <p:ph type="title"/>
          </p:nvPr>
        </p:nvSpPr>
        <p:spPr/>
        <p:txBody>
          <a:bodyPr/>
          <a:lstStyle/>
          <a:p>
            <a:r>
              <a:rPr lang="en-US" dirty="0"/>
              <a:t>Images at </a:t>
            </a:r>
            <a:r>
              <a:rPr lang="en-US" dirty="0" err="1"/>
              <a:t>Asturfeito</a:t>
            </a:r>
            <a:r>
              <a:rPr lang="en-US" dirty="0"/>
              <a:t> July 11, 2019</a:t>
            </a:r>
          </a:p>
        </p:txBody>
      </p:sp>
      <p:pic>
        <p:nvPicPr>
          <p:cNvPr id="9" name="Picture 8">
            <a:extLst>
              <a:ext uri="{FF2B5EF4-FFF2-40B4-BE49-F238E27FC236}">
                <a16:creationId xmlns:a16="http://schemas.microsoft.com/office/drawing/2014/main" id="{5B2F9B0E-62E6-424F-A649-568C95F29A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0335" y="702406"/>
            <a:ext cx="4250677" cy="3188008"/>
          </a:xfrm>
          <a:prstGeom prst="rect">
            <a:avLst/>
          </a:prstGeom>
        </p:spPr>
      </p:pic>
      <p:pic>
        <p:nvPicPr>
          <p:cNvPr id="11" name="Picture 10">
            <a:extLst>
              <a:ext uri="{FF2B5EF4-FFF2-40B4-BE49-F238E27FC236}">
                <a16:creationId xmlns:a16="http://schemas.microsoft.com/office/drawing/2014/main" id="{D977779B-6F2A-9E47-80E6-FF4A654E0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92" y="1576896"/>
            <a:ext cx="4296245" cy="3222184"/>
          </a:xfrm>
          <a:prstGeom prst="rect">
            <a:avLst/>
          </a:prstGeom>
        </p:spPr>
      </p:pic>
      <p:sp>
        <p:nvSpPr>
          <p:cNvPr id="4" name="TextBox 3">
            <a:extLst>
              <a:ext uri="{FF2B5EF4-FFF2-40B4-BE49-F238E27FC236}">
                <a16:creationId xmlns:a16="http://schemas.microsoft.com/office/drawing/2014/main" id="{B61CCBE9-D0CD-7341-8AB4-BBF229833F32}"/>
              </a:ext>
            </a:extLst>
          </p:cNvPr>
          <p:cNvSpPr txBox="1"/>
          <p:nvPr/>
        </p:nvSpPr>
        <p:spPr>
          <a:xfrm>
            <a:off x="685800" y="819150"/>
            <a:ext cx="2819400" cy="646331"/>
          </a:xfrm>
          <a:prstGeom prst="rect">
            <a:avLst/>
          </a:prstGeom>
          <a:noFill/>
        </p:spPr>
        <p:txBody>
          <a:bodyPr wrap="square" rtlCol="0">
            <a:spAutoFit/>
          </a:bodyPr>
          <a:lstStyle/>
          <a:p>
            <a:r>
              <a:rPr lang="en-US" dirty="0"/>
              <a:t>Upper pylon marine wrapped</a:t>
            </a:r>
          </a:p>
        </p:txBody>
      </p:sp>
      <p:sp>
        <p:nvSpPr>
          <p:cNvPr id="6" name="TextBox 5">
            <a:extLst>
              <a:ext uri="{FF2B5EF4-FFF2-40B4-BE49-F238E27FC236}">
                <a16:creationId xmlns:a16="http://schemas.microsoft.com/office/drawing/2014/main" id="{464D82A4-15D3-4244-B718-8A95A378C72C}"/>
              </a:ext>
            </a:extLst>
          </p:cNvPr>
          <p:cNvSpPr txBox="1"/>
          <p:nvPr/>
        </p:nvSpPr>
        <p:spPr>
          <a:xfrm>
            <a:off x="5181600" y="4019550"/>
            <a:ext cx="2895600" cy="646331"/>
          </a:xfrm>
          <a:prstGeom prst="rect">
            <a:avLst/>
          </a:prstGeom>
          <a:noFill/>
        </p:spPr>
        <p:txBody>
          <a:bodyPr wrap="square" rtlCol="0">
            <a:spAutoFit/>
          </a:bodyPr>
          <a:lstStyle/>
          <a:p>
            <a:r>
              <a:rPr lang="en-US" dirty="0"/>
              <a:t>Camera lifting fixture being readied for transfer to port.</a:t>
            </a:r>
          </a:p>
        </p:txBody>
      </p:sp>
    </p:spTree>
    <p:extLst>
      <p:ext uri="{BB962C8B-B14F-4D97-AF65-F5344CB8AC3E}">
        <p14:creationId xmlns:p14="http://schemas.microsoft.com/office/powerpoint/2010/main" val="29910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0255A-097A-A040-96CC-C3B7E1AA8C8A}"/>
              </a:ext>
            </a:extLst>
          </p:cNvPr>
          <p:cNvSpPr>
            <a:spLocks noGrp="1"/>
          </p:cNvSpPr>
          <p:nvPr>
            <p:ph type="body" idx="1"/>
          </p:nvPr>
        </p:nvSpPr>
        <p:spPr/>
        <p:txBody>
          <a:bodyPr/>
          <a:lstStyle/>
          <a:p>
            <a:r>
              <a:rPr lang="en-US" sz="2000" dirty="0"/>
              <a:t>Early integration activities will include installation of the oil supply system, installation of services and utilities (fluids and power), and preparing the pier for the azimuth track assemblies.</a:t>
            </a:r>
          </a:p>
          <a:p>
            <a:r>
              <a:rPr lang="en-US" sz="2000" dirty="0"/>
              <a:t>The integration of the telescope mount into the dome will begin ~October 1</a:t>
            </a:r>
            <a:r>
              <a:rPr lang="en-US" sz="2000" baseline="30000" dirty="0"/>
              <a:t>st</a:t>
            </a:r>
            <a:r>
              <a:rPr lang="en-US" sz="2000" dirty="0"/>
              <a:t>, 2019.</a:t>
            </a:r>
          </a:p>
          <a:p>
            <a:r>
              <a:rPr lang="en-US" sz="2000" dirty="0"/>
              <a:t>Sept meeting to look for opportunity to streamline testing and verification</a:t>
            </a:r>
          </a:p>
          <a:p>
            <a:r>
              <a:rPr lang="en-US" sz="2000" dirty="0"/>
              <a:t>Sending Andrew </a:t>
            </a:r>
            <a:r>
              <a:rPr lang="en-US" sz="2000" dirty="0" err="1"/>
              <a:t>Heyer</a:t>
            </a:r>
            <a:r>
              <a:rPr lang="en-US" sz="2000" dirty="0"/>
              <a:t> to Spain for software training in Sep.</a:t>
            </a:r>
          </a:p>
          <a:p>
            <a:r>
              <a:rPr lang="en-US" sz="2000" dirty="0"/>
              <a:t>A software simulator proposal is being prepared by </a:t>
            </a:r>
            <a:r>
              <a:rPr lang="en-US" sz="2000" dirty="0" err="1"/>
              <a:t>Tekniker</a:t>
            </a:r>
            <a:r>
              <a:rPr lang="en-US" sz="2000" dirty="0"/>
              <a:t>/UTE to allow software testing during </a:t>
            </a:r>
            <a:r>
              <a:rPr lang="en-US" sz="2000" dirty="0" err="1"/>
              <a:t>lthe</a:t>
            </a:r>
            <a:r>
              <a:rPr lang="en-US" sz="2000" dirty="0"/>
              <a:t> telescope assembly and integration. This should substantially reduce the amount of time needed to test software control once the telescope is assembled.</a:t>
            </a:r>
          </a:p>
        </p:txBody>
      </p:sp>
      <p:sp>
        <p:nvSpPr>
          <p:cNvPr id="3" name="Title 2">
            <a:extLst>
              <a:ext uri="{FF2B5EF4-FFF2-40B4-BE49-F238E27FC236}">
                <a16:creationId xmlns:a16="http://schemas.microsoft.com/office/drawing/2014/main" id="{DB5BC716-EBE1-8A45-BD2B-3C06DB43CB19}"/>
              </a:ext>
            </a:extLst>
          </p:cNvPr>
          <p:cNvSpPr>
            <a:spLocks noGrp="1"/>
          </p:cNvSpPr>
          <p:nvPr>
            <p:ph type="title"/>
          </p:nvPr>
        </p:nvSpPr>
        <p:spPr/>
        <p:txBody>
          <a:bodyPr/>
          <a:lstStyle/>
          <a:p>
            <a:r>
              <a:rPr lang="en-US" dirty="0"/>
              <a:t>Future Work</a:t>
            </a:r>
          </a:p>
        </p:txBody>
      </p:sp>
    </p:spTree>
    <p:extLst>
      <p:ext uri="{BB962C8B-B14F-4D97-AF65-F5344CB8AC3E}">
        <p14:creationId xmlns:p14="http://schemas.microsoft.com/office/powerpoint/2010/main" val="281594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4B1E71-D127-9841-A772-F92343452C96}"/>
              </a:ext>
            </a:extLst>
          </p:cNvPr>
          <p:cNvSpPr>
            <a:spLocks noGrp="1"/>
          </p:cNvSpPr>
          <p:nvPr>
            <p:ph type="body" idx="1"/>
          </p:nvPr>
        </p:nvSpPr>
        <p:spPr/>
        <p:txBody>
          <a:bodyPr/>
          <a:lstStyle/>
          <a:p>
            <a:r>
              <a:rPr lang="en-US" dirty="0"/>
              <a:t>Since the TMA is a fixed price contract the main concern is schedule risk.</a:t>
            </a:r>
          </a:p>
          <a:p>
            <a:r>
              <a:rPr lang="en-US" dirty="0"/>
              <a:t>The facility and dome need to be substantially complete. This includes: dome enclosed, dome shutters operational, dome rotation operational, provisional dome crane operational, Rails in place to allow M1M3 surrogate cart to be transitioned from level 3 (maintenance floor) to level 8 (telescope maintenance platform).</a:t>
            </a:r>
          </a:p>
          <a:p>
            <a:r>
              <a:rPr lang="en-US" dirty="0"/>
              <a:t>The services and utilities (power and fluids) must be ready when needed.</a:t>
            </a:r>
          </a:p>
        </p:txBody>
      </p:sp>
      <p:sp>
        <p:nvSpPr>
          <p:cNvPr id="3" name="Title 2">
            <a:extLst>
              <a:ext uri="{FF2B5EF4-FFF2-40B4-BE49-F238E27FC236}">
                <a16:creationId xmlns:a16="http://schemas.microsoft.com/office/drawing/2014/main" id="{32A97FFD-4AC0-9B4B-B0B2-7A9544D8DD7F}"/>
              </a:ext>
            </a:extLst>
          </p:cNvPr>
          <p:cNvSpPr>
            <a:spLocks noGrp="1"/>
          </p:cNvSpPr>
          <p:nvPr>
            <p:ph type="title"/>
          </p:nvPr>
        </p:nvSpPr>
        <p:spPr/>
        <p:txBody>
          <a:bodyPr/>
          <a:lstStyle/>
          <a:p>
            <a:r>
              <a:rPr lang="en-US" dirty="0"/>
              <a:t>RISKS</a:t>
            </a:r>
          </a:p>
        </p:txBody>
      </p:sp>
    </p:spTree>
    <p:extLst>
      <p:ext uri="{BB962C8B-B14F-4D97-AF65-F5344CB8AC3E}">
        <p14:creationId xmlns:p14="http://schemas.microsoft.com/office/powerpoint/2010/main" val="292792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4B1E71-D127-9841-A772-F92343452C96}"/>
              </a:ext>
            </a:extLst>
          </p:cNvPr>
          <p:cNvSpPr>
            <a:spLocks noGrp="1"/>
          </p:cNvSpPr>
          <p:nvPr>
            <p:ph type="body" idx="1"/>
          </p:nvPr>
        </p:nvSpPr>
        <p:spPr/>
        <p:txBody>
          <a:bodyPr/>
          <a:lstStyle/>
          <a:p>
            <a:r>
              <a:rPr lang="en-US" dirty="0"/>
              <a:t>We are planning a workshop in the fall to look for means to help and streamline the TMA vendor with testing and verification to recover schedule.</a:t>
            </a:r>
          </a:p>
          <a:p>
            <a:r>
              <a:rPr lang="en-US" dirty="0"/>
              <a:t>We are planning on early integration of the topple blocks, azimuth cable wrap, and oil supply system in September.</a:t>
            </a:r>
          </a:p>
          <a:p>
            <a:r>
              <a:rPr lang="en-US" dirty="0"/>
              <a:t>We are planning on moving the top end of the telescope onto the maintenance floor (level 3) early to allow installation of the M2 hexapod and M2 surrogate and to begin electrical connections while the TMA is being assembled. </a:t>
            </a:r>
          </a:p>
        </p:txBody>
      </p:sp>
      <p:sp>
        <p:nvSpPr>
          <p:cNvPr id="3" name="Title 2">
            <a:extLst>
              <a:ext uri="{FF2B5EF4-FFF2-40B4-BE49-F238E27FC236}">
                <a16:creationId xmlns:a16="http://schemas.microsoft.com/office/drawing/2014/main" id="{32A97FFD-4AC0-9B4B-B0B2-7A9544D8DD7F}"/>
              </a:ext>
            </a:extLst>
          </p:cNvPr>
          <p:cNvSpPr>
            <a:spLocks noGrp="1"/>
          </p:cNvSpPr>
          <p:nvPr>
            <p:ph type="title"/>
          </p:nvPr>
        </p:nvSpPr>
        <p:spPr/>
        <p:txBody>
          <a:bodyPr/>
          <a:lstStyle/>
          <a:p>
            <a:r>
              <a:rPr lang="en-US" dirty="0"/>
              <a:t>Opportunities</a:t>
            </a:r>
          </a:p>
        </p:txBody>
      </p:sp>
    </p:spTree>
    <p:extLst>
      <p:ext uri="{BB962C8B-B14F-4D97-AF65-F5344CB8AC3E}">
        <p14:creationId xmlns:p14="http://schemas.microsoft.com/office/powerpoint/2010/main" val="159768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9827DC-7A14-804E-8C63-F7441EFF54DA}"/>
              </a:ext>
            </a:extLst>
          </p:cNvPr>
          <p:cNvSpPr>
            <a:spLocks noGrp="1"/>
          </p:cNvSpPr>
          <p:nvPr>
            <p:ph type="body" idx="1"/>
          </p:nvPr>
        </p:nvSpPr>
        <p:spPr/>
        <p:txBody>
          <a:bodyPr/>
          <a:lstStyle/>
          <a:p>
            <a:r>
              <a:rPr lang="en-US" dirty="0"/>
              <a:t>There are limited descope options for the mount other than to reduce schedule by streamlining testing.</a:t>
            </a:r>
          </a:p>
        </p:txBody>
      </p:sp>
      <p:sp>
        <p:nvSpPr>
          <p:cNvPr id="3" name="Title 2">
            <a:extLst>
              <a:ext uri="{FF2B5EF4-FFF2-40B4-BE49-F238E27FC236}">
                <a16:creationId xmlns:a16="http://schemas.microsoft.com/office/drawing/2014/main" id="{146F1CE0-1392-CA48-B313-4B1BC487E6BB}"/>
              </a:ext>
            </a:extLst>
          </p:cNvPr>
          <p:cNvSpPr>
            <a:spLocks noGrp="1"/>
          </p:cNvSpPr>
          <p:nvPr>
            <p:ph type="title"/>
          </p:nvPr>
        </p:nvSpPr>
        <p:spPr/>
        <p:txBody>
          <a:bodyPr/>
          <a:lstStyle/>
          <a:p>
            <a:r>
              <a:rPr lang="en-US" dirty="0"/>
              <a:t>Descope options</a:t>
            </a:r>
          </a:p>
        </p:txBody>
      </p:sp>
    </p:spTree>
    <p:extLst>
      <p:ext uri="{BB962C8B-B14F-4D97-AF65-F5344CB8AC3E}">
        <p14:creationId xmlns:p14="http://schemas.microsoft.com/office/powerpoint/2010/main" val="256848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F09E8-CDE5-D442-8972-9B72D299330D}"/>
              </a:ext>
            </a:extLst>
          </p:cNvPr>
          <p:cNvSpPr>
            <a:spLocks noGrp="1"/>
          </p:cNvSpPr>
          <p:nvPr>
            <p:ph type="body" idx="1"/>
          </p:nvPr>
        </p:nvSpPr>
        <p:spPr/>
        <p:txBody>
          <a:bodyPr/>
          <a:lstStyle/>
          <a:p>
            <a:r>
              <a:rPr lang="en-US" dirty="0"/>
              <a:t>Hazard registry is up to date </a:t>
            </a:r>
          </a:p>
          <a:p>
            <a:r>
              <a:rPr lang="en-US" dirty="0"/>
              <a:t>Mitigations in facility design (railings, scaffolds) is reviewed and in procurement. Scheduled to be in place before vendors arrives.</a:t>
            </a:r>
          </a:p>
          <a:p>
            <a:r>
              <a:rPr lang="en-US" dirty="0"/>
              <a:t>Mitigations are designed into the integration.</a:t>
            </a:r>
          </a:p>
          <a:p>
            <a:r>
              <a:rPr lang="en-US" dirty="0"/>
              <a:t>Dedicated safety profession leading the vendor hazard analysis process.</a:t>
            </a:r>
          </a:p>
          <a:p>
            <a:r>
              <a:rPr lang="en-US" dirty="0"/>
              <a:t>A Chilean safety professional will be provided by the TMA vendor during integration.</a:t>
            </a:r>
          </a:p>
          <a:p>
            <a:endParaRPr lang="en-US" dirty="0"/>
          </a:p>
        </p:txBody>
      </p:sp>
      <p:sp>
        <p:nvSpPr>
          <p:cNvPr id="3" name="Title 2">
            <a:extLst>
              <a:ext uri="{FF2B5EF4-FFF2-40B4-BE49-F238E27FC236}">
                <a16:creationId xmlns:a16="http://schemas.microsoft.com/office/drawing/2014/main" id="{9E91262D-0F0D-8245-8C63-8A595A541931}"/>
              </a:ext>
            </a:extLst>
          </p:cNvPr>
          <p:cNvSpPr>
            <a:spLocks noGrp="1"/>
          </p:cNvSpPr>
          <p:nvPr>
            <p:ph type="title"/>
          </p:nvPr>
        </p:nvSpPr>
        <p:spPr/>
        <p:txBody>
          <a:bodyPr/>
          <a:lstStyle/>
          <a:p>
            <a:r>
              <a:rPr lang="en-US" dirty="0"/>
              <a:t>Safety</a:t>
            </a:r>
          </a:p>
        </p:txBody>
      </p:sp>
    </p:spTree>
    <p:extLst>
      <p:ext uri="{BB962C8B-B14F-4D97-AF65-F5344CB8AC3E}">
        <p14:creationId xmlns:p14="http://schemas.microsoft.com/office/powerpoint/2010/main" val="406837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EVM terms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15564"/>
            <a:ext cx="5447322" cy="4227618"/>
          </a:xfrm>
          <a:prstGeom prst="rect">
            <a:avLst/>
          </a:prstGeom>
        </p:spPr>
      </p:pic>
    </p:spTree>
    <p:extLst>
      <p:ext uri="{BB962C8B-B14F-4D97-AF65-F5344CB8AC3E}">
        <p14:creationId xmlns:p14="http://schemas.microsoft.com/office/powerpoint/2010/main" val="397555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Telescope mount assembly 1/19/2019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742950"/>
            <a:ext cx="5782256" cy="3992241"/>
          </a:xfrm>
          <a:prstGeom prst="rect">
            <a:avLst/>
          </a:prstGeom>
        </p:spPr>
      </p:pic>
    </p:spTree>
    <p:extLst>
      <p:ext uri="{BB962C8B-B14F-4D97-AF65-F5344CB8AC3E}">
        <p14:creationId xmlns:p14="http://schemas.microsoft.com/office/powerpoint/2010/main" val="284751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666750"/>
            <a:ext cx="8534400" cy="2057400"/>
          </a:xfrm>
        </p:spPr>
        <p:txBody>
          <a:bodyPr/>
          <a:lstStyle/>
          <a:p>
            <a:r>
              <a:rPr lang="en-US" sz="1000" dirty="0"/>
              <a:t>1.04C.05 Telescope mount assembly (TMA)</a:t>
            </a:r>
          </a:p>
          <a:p>
            <a:pPr lvl="1"/>
            <a:r>
              <a:rPr lang="en-US" sz="1000" dirty="0"/>
              <a:t>This element defines the Telescope Mount construction and installation effort. The telescope mount is the structure that supports the mirrors and camera at their proper conjugate positions with stiff structure and active positioning where necessary. It also positions the optical system for pointing at any part of the visible sky and tracks these positions due to their apparent motion from earth. The telescope mount also includes auxiliary systems to protect the sensitive components of the systems and to meet the demanding, stability, pointing, and tracking survey cadence requirements. This effort also includes the Camera and M2 hexapod positioning systems, Camera rotator, mount damping system, the primary/tertiary mirror cover, the stray light baffles, and the dummy masses for testing. (M2 Dummy Cell, Camera Dummy)This element defines the Telescope Mount construction and installation effort. The telescope mount is the structure that supports the mirrors and camera at their proper conjugate positions with stiff structure and active positioning where necessary. It also positions the optical system for pointing at any part of the visible sky and tracks these positions due to their apparent motion from earth. The telescope mount also includes auxiliary systems to protect the sensitive components of the systems and to meet the demanding, stability, pointing, and tracking survey cadence requirements. This effort also includes the Camera and M2 hexapod positioning systems, Camera rotator, mount damping system, the primary/tertiary mirror cover, the stray light baffles, and the dummy masses for testing. (M2 Dummy Cell, Camera Dummy)</a:t>
            </a:r>
          </a:p>
          <a:p>
            <a:r>
              <a:rPr lang="en-US" sz="1000" dirty="0"/>
              <a:t>1.04C.12 Special Utilities</a:t>
            </a:r>
          </a:p>
          <a:p>
            <a:pPr lvl="1"/>
            <a:r>
              <a:rPr lang="en-US" sz="1000" dirty="0"/>
              <a:t>This WBS element contains the scope to design, manufacture, and install the following utility systems: </a:t>
            </a:r>
            <a:r>
              <a:rPr lang="en-US" sz="1000" dirty="0" err="1"/>
              <a:t>Dynalene</a:t>
            </a:r>
            <a:r>
              <a:rPr lang="en-US" sz="1000" dirty="0"/>
              <a:t>, Compressed Air, Condensate Drains, Fixed temperature EGW, Oil supply system, Power (TMA, OSS, Camera compressors), Low temperature EGW, Power (staging and test area), Fiber (staging and test area), and camera compressor cabinet utilities (power, fixed temp EGW, low temp EGW, refrigeration line connections).</a:t>
            </a:r>
          </a:p>
        </p:txBody>
      </p:sp>
      <p:sp>
        <p:nvSpPr>
          <p:cNvPr id="6" name="Title 5"/>
          <p:cNvSpPr>
            <a:spLocks noGrp="1"/>
          </p:cNvSpPr>
          <p:nvPr>
            <p:ph type="title"/>
          </p:nvPr>
        </p:nvSpPr>
        <p:spPr/>
        <p:txBody>
          <a:bodyPr/>
          <a:lstStyle/>
          <a:p>
            <a:r>
              <a:rPr lang="en-US" dirty="0"/>
              <a:t>Scope of the WBS</a:t>
            </a:r>
          </a:p>
        </p:txBody>
      </p:sp>
      <p:sp>
        <p:nvSpPr>
          <p:cNvPr id="8" name="TextBox 7"/>
          <p:cNvSpPr txBox="1"/>
          <p:nvPr/>
        </p:nvSpPr>
        <p:spPr>
          <a:xfrm>
            <a:off x="6781800" y="3721953"/>
            <a:ext cx="2057400" cy="830997"/>
          </a:xfrm>
          <a:prstGeom prst="rect">
            <a:avLst/>
          </a:prstGeom>
          <a:noFill/>
        </p:spPr>
        <p:txBody>
          <a:bodyPr wrap="square" rtlCol="0">
            <a:spAutoFit/>
          </a:bodyPr>
          <a:lstStyle/>
          <a:p>
            <a:pPr algn="ctr"/>
            <a:r>
              <a:rPr lang="en-US" sz="1600" dirty="0">
                <a:solidFill>
                  <a:schemeClr val="bg1"/>
                </a:solidFill>
              </a:rPr>
              <a:t>Message box example for short highlighted messages.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Scope of the WBS</a:t>
            </a:r>
          </a:p>
        </p:txBody>
      </p:sp>
      <p:sp>
        <p:nvSpPr>
          <p:cNvPr id="8" name="TextBox 7"/>
          <p:cNvSpPr txBox="1"/>
          <p:nvPr/>
        </p:nvSpPr>
        <p:spPr>
          <a:xfrm>
            <a:off x="6781800" y="3721953"/>
            <a:ext cx="2057400" cy="830997"/>
          </a:xfrm>
          <a:prstGeom prst="rect">
            <a:avLst/>
          </a:prstGeom>
          <a:noFill/>
        </p:spPr>
        <p:txBody>
          <a:bodyPr wrap="square" rtlCol="0">
            <a:spAutoFit/>
          </a:bodyPr>
          <a:lstStyle/>
          <a:p>
            <a:pPr algn="ctr"/>
            <a:r>
              <a:rPr lang="en-US" sz="1600" dirty="0">
                <a:solidFill>
                  <a:schemeClr val="bg1"/>
                </a:solidFill>
              </a:rPr>
              <a:t>Message box example for short highlighted messages.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620253"/>
            <a:ext cx="5578460" cy="4220984"/>
          </a:xfrm>
          <a:prstGeom prst="rect">
            <a:avLst/>
          </a:prstGeom>
        </p:spPr>
      </p:pic>
      <p:sp>
        <p:nvSpPr>
          <p:cNvPr id="4" name="Text Placeholder 3">
            <a:extLst>
              <a:ext uri="{FF2B5EF4-FFF2-40B4-BE49-F238E27FC236}">
                <a16:creationId xmlns:a16="http://schemas.microsoft.com/office/drawing/2014/main" id="{C0CDA266-B112-6849-A622-696FFE1280F5}"/>
              </a:ext>
            </a:extLst>
          </p:cNvPr>
          <p:cNvSpPr>
            <a:spLocks noGrp="1"/>
          </p:cNvSpPr>
          <p:nvPr>
            <p:ph type="body" idx="1"/>
          </p:nvPr>
        </p:nvSpPr>
        <p:spPr>
          <a:xfrm>
            <a:off x="457201" y="760810"/>
            <a:ext cx="2209800" cy="1277540"/>
          </a:xfrm>
        </p:spPr>
        <p:txBody>
          <a:bodyPr/>
          <a:lstStyle/>
          <a:p>
            <a:r>
              <a:rPr lang="en-US" dirty="0"/>
              <a:t>TMA vendor breakdown by subsystems</a:t>
            </a:r>
          </a:p>
        </p:txBody>
      </p:sp>
    </p:spTree>
    <p:extLst>
      <p:ext uri="{BB962C8B-B14F-4D97-AF65-F5344CB8AC3E}">
        <p14:creationId xmlns:p14="http://schemas.microsoft.com/office/powerpoint/2010/main" val="104554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Telescope mount assembly SPA Chart</a:t>
            </a:r>
          </a:p>
        </p:txBody>
      </p:sp>
      <p:pic>
        <p:nvPicPr>
          <p:cNvPr id="2" name="Picture 1">
            <a:extLst>
              <a:ext uri="{FF2B5EF4-FFF2-40B4-BE49-F238E27FC236}">
                <a16:creationId xmlns:a16="http://schemas.microsoft.com/office/drawing/2014/main" id="{49F2EA0F-3065-43F2-97D5-E32AF426A4FE}"/>
              </a:ext>
            </a:extLst>
          </p:cNvPr>
          <p:cNvPicPr>
            <a:picLocks noChangeAspect="1"/>
          </p:cNvPicPr>
          <p:nvPr/>
        </p:nvPicPr>
        <p:blipFill>
          <a:blip r:embed="rId2"/>
          <a:stretch>
            <a:fillRect/>
          </a:stretch>
        </p:blipFill>
        <p:spPr>
          <a:xfrm>
            <a:off x="1219200" y="666750"/>
            <a:ext cx="6524810" cy="3127519"/>
          </a:xfrm>
          <a:prstGeom prst="rect">
            <a:avLst/>
          </a:prstGeom>
        </p:spPr>
      </p:pic>
      <p:sp>
        <p:nvSpPr>
          <p:cNvPr id="3" name="TextBox 2">
            <a:extLst>
              <a:ext uri="{FF2B5EF4-FFF2-40B4-BE49-F238E27FC236}">
                <a16:creationId xmlns:a16="http://schemas.microsoft.com/office/drawing/2014/main" id="{93FF1D93-4B5F-7441-B839-BD772DF4C7FB}"/>
              </a:ext>
            </a:extLst>
          </p:cNvPr>
          <p:cNvSpPr txBox="1"/>
          <p:nvPr/>
        </p:nvSpPr>
        <p:spPr>
          <a:xfrm>
            <a:off x="1143000" y="3828382"/>
            <a:ext cx="6858000" cy="646331"/>
          </a:xfrm>
          <a:prstGeom prst="rect">
            <a:avLst/>
          </a:prstGeom>
          <a:noFill/>
        </p:spPr>
        <p:txBody>
          <a:bodyPr wrap="square" rtlCol="0">
            <a:spAutoFit/>
          </a:bodyPr>
          <a:lstStyle/>
          <a:p>
            <a:r>
              <a:rPr lang="en-US" dirty="0"/>
              <a:t>Six remaining TMA payment milestones</a:t>
            </a:r>
          </a:p>
          <a:p>
            <a:r>
              <a:rPr lang="en-US" dirty="0"/>
              <a:t>Final assembly of azimuth track is projected to be 30-Nov-19.  </a:t>
            </a:r>
          </a:p>
        </p:txBody>
      </p:sp>
    </p:spTree>
    <p:extLst>
      <p:ext uri="{BB962C8B-B14F-4D97-AF65-F5344CB8AC3E}">
        <p14:creationId xmlns:p14="http://schemas.microsoft.com/office/powerpoint/2010/main" val="421203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TMA CPI-SPI Chart</a:t>
            </a:r>
          </a:p>
        </p:txBody>
      </p:sp>
      <p:pic>
        <p:nvPicPr>
          <p:cNvPr id="2" name="Picture 1">
            <a:extLst>
              <a:ext uri="{FF2B5EF4-FFF2-40B4-BE49-F238E27FC236}">
                <a16:creationId xmlns:a16="http://schemas.microsoft.com/office/drawing/2014/main" id="{00FCF140-E5BB-405B-9DC0-83DF071C4445}"/>
              </a:ext>
            </a:extLst>
          </p:cNvPr>
          <p:cNvPicPr>
            <a:picLocks noChangeAspect="1"/>
          </p:cNvPicPr>
          <p:nvPr/>
        </p:nvPicPr>
        <p:blipFill>
          <a:blip r:embed="rId2"/>
          <a:stretch>
            <a:fillRect/>
          </a:stretch>
        </p:blipFill>
        <p:spPr>
          <a:xfrm>
            <a:off x="1111479" y="723931"/>
            <a:ext cx="6515665" cy="3122947"/>
          </a:xfrm>
          <a:prstGeom prst="rect">
            <a:avLst/>
          </a:prstGeom>
        </p:spPr>
      </p:pic>
      <p:sp>
        <p:nvSpPr>
          <p:cNvPr id="3" name="TextBox 2">
            <a:extLst>
              <a:ext uri="{FF2B5EF4-FFF2-40B4-BE49-F238E27FC236}">
                <a16:creationId xmlns:a16="http://schemas.microsoft.com/office/drawing/2014/main" id="{6E9C79E6-4714-6F45-9CFE-78183461079A}"/>
              </a:ext>
            </a:extLst>
          </p:cNvPr>
          <p:cNvSpPr txBox="1"/>
          <p:nvPr/>
        </p:nvSpPr>
        <p:spPr>
          <a:xfrm>
            <a:off x="914400" y="4019550"/>
            <a:ext cx="7315200" cy="646331"/>
          </a:xfrm>
          <a:prstGeom prst="rect">
            <a:avLst/>
          </a:prstGeom>
          <a:noFill/>
        </p:spPr>
        <p:txBody>
          <a:bodyPr wrap="square" rtlCol="0">
            <a:spAutoFit/>
          </a:bodyPr>
          <a:lstStyle/>
          <a:p>
            <a:r>
              <a:rPr lang="en-US" dirty="0"/>
              <a:t>Factory acceptance was completed November 1, 2018</a:t>
            </a:r>
          </a:p>
          <a:p>
            <a:r>
              <a:rPr lang="en-US" dirty="0"/>
              <a:t>LCR 1052 updated the plan based on vendor schedule on 8/04/2017.</a:t>
            </a:r>
          </a:p>
        </p:txBody>
      </p:sp>
    </p:spTree>
    <p:extLst>
      <p:ext uri="{BB962C8B-B14F-4D97-AF65-F5344CB8AC3E}">
        <p14:creationId xmlns:p14="http://schemas.microsoft.com/office/powerpoint/2010/main" val="300125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133350"/>
            <a:ext cx="6103144" cy="685800"/>
          </a:xfrm>
        </p:spPr>
        <p:txBody>
          <a:bodyPr/>
          <a:lstStyle/>
          <a:p>
            <a:r>
              <a:rPr lang="en-US" altLang="en-US" dirty="0"/>
              <a:t>TMA and special utilities</a:t>
            </a:r>
            <a:br>
              <a:rPr lang="en-US" altLang="en-US" dirty="0"/>
            </a:br>
            <a:r>
              <a:rPr lang="en-US" altLang="en-US" dirty="0"/>
              <a:t>Cost Summary WBS </a:t>
            </a:r>
            <a:r>
              <a:rPr lang="en-US" altLang="en-US" dirty="0" err="1"/>
              <a:t>Lvl</a:t>
            </a:r>
            <a:r>
              <a:rPr lang="en-US" altLang="en-US" dirty="0"/>
              <a:t> 4</a:t>
            </a:r>
          </a:p>
        </p:txBody>
      </p:sp>
      <p:pic>
        <p:nvPicPr>
          <p:cNvPr id="2" name="Picture 1">
            <a:extLst>
              <a:ext uri="{FF2B5EF4-FFF2-40B4-BE49-F238E27FC236}">
                <a16:creationId xmlns:a16="http://schemas.microsoft.com/office/drawing/2014/main" id="{644F0BF5-A239-4A87-B95A-547A4B04D61F}"/>
              </a:ext>
            </a:extLst>
          </p:cNvPr>
          <p:cNvPicPr>
            <a:picLocks noChangeAspect="1"/>
          </p:cNvPicPr>
          <p:nvPr/>
        </p:nvPicPr>
        <p:blipFill>
          <a:blip r:embed="rId2"/>
          <a:stretch>
            <a:fillRect/>
          </a:stretch>
        </p:blipFill>
        <p:spPr>
          <a:xfrm>
            <a:off x="1146572" y="971550"/>
            <a:ext cx="6858000" cy="1845016"/>
          </a:xfrm>
          <a:prstGeom prst="rect">
            <a:avLst/>
          </a:prstGeom>
        </p:spPr>
      </p:pic>
      <p:sp>
        <p:nvSpPr>
          <p:cNvPr id="4" name="TextBox 3">
            <a:extLst>
              <a:ext uri="{FF2B5EF4-FFF2-40B4-BE49-F238E27FC236}">
                <a16:creationId xmlns:a16="http://schemas.microsoft.com/office/drawing/2014/main" id="{6CBE5D5C-0D22-5040-B65E-731C5B91BE99}"/>
              </a:ext>
            </a:extLst>
          </p:cNvPr>
          <p:cNvSpPr txBox="1"/>
          <p:nvPr/>
        </p:nvSpPr>
        <p:spPr>
          <a:xfrm>
            <a:off x="1371600" y="3181351"/>
            <a:ext cx="6400800" cy="1477328"/>
          </a:xfrm>
          <a:prstGeom prst="rect">
            <a:avLst/>
          </a:prstGeom>
          <a:noFill/>
        </p:spPr>
        <p:txBody>
          <a:bodyPr wrap="square" rtlCol="0">
            <a:spAutoFit/>
          </a:bodyPr>
          <a:lstStyle/>
          <a:p>
            <a:r>
              <a:rPr lang="en-US" sz="1000" b="1" dirty="0"/>
              <a:t>Note: the EAC for special utilities has been increased to include all required work to complete the facility utilities required by the TMA.</a:t>
            </a:r>
          </a:p>
          <a:p>
            <a:endParaRPr lang="en-US" sz="1000" b="1" dirty="0"/>
          </a:p>
          <a:p>
            <a:r>
              <a:rPr lang="en-US" sz="1000" b="1" dirty="0"/>
              <a:t>LCR Number: </a:t>
            </a:r>
            <a:r>
              <a:rPr lang="en-US" sz="1000" dirty="0"/>
              <a:t>1853</a:t>
            </a:r>
          </a:p>
          <a:p>
            <a:r>
              <a:rPr lang="en-US" sz="1000" b="1" dirty="0"/>
              <a:t>Summary Description: </a:t>
            </a:r>
          </a:p>
          <a:p>
            <a:r>
              <a:rPr lang="en-US" sz="1000" dirty="0"/>
              <a:t>The purpose of this LCR is to estimate the cost to complete all special utilities required by the TMA for KLM41219A.PROC. The planning package for these activities currently has an EAC of $189,428.  The estimated cost for all of these activities is $1,312,483. This cost is based on using a combination of subcontractors ($1,182,983)and in-house staff (129,500) and includes all necessary design, procurement, installation, testing, and documentation.</a:t>
            </a:r>
          </a:p>
        </p:txBody>
      </p:sp>
    </p:spTree>
    <p:extLst>
      <p:ext uri="{BB962C8B-B14F-4D97-AF65-F5344CB8AC3E}">
        <p14:creationId xmlns:p14="http://schemas.microsoft.com/office/powerpoint/2010/main" val="361794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2B7658-7919-4145-B814-414DAC0C64BF}"/>
              </a:ext>
            </a:extLst>
          </p:cNvPr>
          <p:cNvSpPr>
            <a:spLocks noGrp="1"/>
          </p:cNvSpPr>
          <p:nvPr>
            <p:ph type="body" idx="1"/>
          </p:nvPr>
        </p:nvSpPr>
        <p:spPr/>
        <p:txBody>
          <a:bodyPr/>
          <a:lstStyle/>
          <a:p>
            <a:r>
              <a:rPr lang="en-US" dirty="0"/>
              <a:t>At the time writing this presentation the telescope has shipped or prepared 18 shipping containers to be delivered to the port for shipment to Chile.</a:t>
            </a:r>
          </a:p>
          <a:p>
            <a:r>
              <a:rPr lang="en-US" dirty="0"/>
              <a:t>Between July 20-30 fourteen large pieces of the telescope will be loaded at the port of Avilés on a BBC ship.</a:t>
            </a:r>
          </a:p>
          <a:p>
            <a:r>
              <a:rPr lang="en-US" dirty="0"/>
              <a:t>All telescope mount should be transported to the summit by October 1, 2019.</a:t>
            </a:r>
          </a:p>
          <a:p>
            <a:endParaRPr lang="en-US" dirty="0"/>
          </a:p>
        </p:txBody>
      </p:sp>
      <p:sp>
        <p:nvSpPr>
          <p:cNvPr id="3" name="Title 2">
            <a:extLst>
              <a:ext uri="{FF2B5EF4-FFF2-40B4-BE49-F238E27FC236}">
                <a16:creationId xmlns:a16="http://schemas.microsoft.com/office/drawing/2014/main" id="{EE59E975-0F58-584B-BF24-586AF6E27145}"/>
              </a:ext>
            </a:extLst>
          </p:cNvPr>
          <p:cNvSpPr>
            <a:spLocks noGrp="1"/>
          </p:cNvSpPr>
          <p:nvPr>
            <p:ph type="title"/>
          </p:nvPr>
        </p:nvSpPr>
        <p:spPr/>
        <p:txBody>
          <a:bodyPr/>
          <a:lstStyle/>
          <a:p>
            <a:r>
              <a:rPr lang="en-US" dirty="0"/>
              <a:t>Accomplishment to Date</a:t>
            </a:r>
          </a:p>
        </p:txBody>
      </p:sp>
    </p:spTree>
    <p:extLst>
      <p:ext uri="{BB962C8B-B14F-4D97-AF65-F5344CB8AC3E}">
        <p14:creationId xmlns:p14="http://schemas.microsoft.com/office/powerpoint/2010/main" val="107310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760810"/>
            <a:ext cx="6122639" cy="1125140"/>
          </a:xfrm>
        </p:spPr>
        <p:txBody>
          <a:bodyPr/>
          <a:lstStyle/>
          <a:p>
            <a:r>
              <a:rPr lang="en-US" dirty="0"/>
              <a:t>Currently at the port of Vigo, Spain.</a:t>
            </a:r>
          </a:p>
          <a:p>
            <a:r>
              <a:rPr lang="en-US" dirty="0"/>
              <a:t>Estimated arrival Coquimbo, Chile: Sep 05/06</a:t>
            </a:r>
          </a:p>
          <a:p>
            <a:endParaRPr lang="en-US" dirty="0"/>
          </a:p>
        </p:txBody>
      </p:sp>
      <p:sp>
        <p:nvSpPr>
          <p:cNvPr id="3" name="Title 2"/>
          <p:cNvSpPr>
            <a:spLocks noGrp="1"/>
          </p:cNvSpPr>
          <p:nvPr>
            <p:ph type="title"/>
          </p:nvPr>
        </p:nvSpPr>
        <p:spPr/>
        <p:txBody>
          <a:bodyPr/>
          <a:lstStyle/>
          <a:p>
            <a:r>
              <a:rPr lang="en-US" dirty="0"/>
              <a:t>8/7/2019 TMA in transit to Chile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857203"/>
            <a:ext cx="2972246" cy="19814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639" y="666750"/>
            <a:ext cx="2869407" cy="21520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038350"/>
            <a:ext cx="3913883" cy="2609255"/>
          </a:xfrm>
          <a:prstGeom prst="rect">
            <a:avLst/>
          </a:prstGeom>
        </p:spPr>
      </p:pic>
    </p:spTree>
    <p:extLst>
      <p:ext uri="{BB962C8B-B14F-4D97-AF65-F5344CB8AC3E}">
        <p14:creationId xmlns:p14="http://schemas.microsoft.com/office/powerpoint/2010/main" val="349345067"/>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3236</TotalTime>
  <Words>720</Words>
  <Application>Microsoft Macintosh PowerPoint</Application>
  <PresentationFormat>On-screen Show (16:9)</PresentationFormat>
  <Paragraphs>65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Calibri</vt:lpstr>
      <vt:lpstr>Lucida Grande</vt:lpstr>
      <vt:lpstr>Legacy 169 JSR2017</vt:lpstr>
      <vt:lpstr>Telescope mount assembly status  Shawn Callahan LSST Technical manager. NSF/DOE Joint Status Review August 7, 2019</vt:lpstr>
      <vt:lpstr>Telescope mount assembly 1/19/2019</vt:lpstr>
      <vt:lpstr>Scope of the WBS</vt:lpstr>
      <vt:lpstr>Scope of the WBS</vt:lpstr>
      <vt:lpstr>Telescope mount assembly SPA Chart</vt:lpstr>
      <vt:lpstr>TMA CPI-SPI Chart</vt:lpstr>
      <vt:lpstr>TMA and special utilities Cost Summary WBS Lvl 4</vt:lpstr>
      <vt:lpstr>Accomplishment to Date</vt:lpstr>
      <vt:lpstr>8/7/2019 TMA in transit to Chile</vt:lpstr>
      <vt:lpstr>Accomplishment to Date</vt:lpstr>
      <vt:lpstr>Images at Asturfeito July 11, 2019</vt:lpstr>
      <vt:lpstr>Images at Asturfeito July 11, 2019</vt:lpstr>
      <vt:lpstr>Future Work</vt:lpstr>
      <vt:lpstr>RISKS</vt:lpstr>
      <vt:lpstr>Opportunities</vt:lpstr>
      <vt:lpstr>Descope options</vt:lpstr>
      <vt:lpstr>Safety</vt:lpstr>
      <vt:lpstr>PowerPoint Presentation</vt:lpstr>
      <vt:lpstr>EVM terms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Microsoft Office User</cp:lastModifiedBy>
  <cp:revision>45</cp:revision>
  <dcterms:created xsi:type="dcterms:W3CDTF">2018-04-26T20:33:17Z</dcterms:created>
  <dcterms:modified xsi:type="dcterms:W3CDTF">2019-08-07T18:16:58Z</dcterms:modified>
</cp:coreProperties>
</file>