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sldIdLst>
    <p:sldId id="257" r:id="rId2"/>
    <p:sldId id="269" r:id="rId3"/>
    <p:sldId id="259" r:id="rId4"/>
    <p:sldId id="266" r:id="rId5"/>
    <p:sldId id="272" r:id="rId6"/>
    <p:sldId id="271" r:id="rId7"/>
    <p:sldId id="265" r:id="rId8"/>
    <p:sldId id="273" r:id="rId9"/>
    <p:sldId id="274" r:id="rId10"/>
    <p:sldId id="263" r:id="rId11"/>
    <p:sldId id="276" r:id="rId12"/>
    <p:sldId id="277" r:id="rId13"/>
    <p:sldId id="268" r:id="rId14"/>
    <p:sldId id="262"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6" autoAdjust="0"/>
    <p:restoredTop sz="94671"/>
  </p:normalViewPr>
  <p:slideViewPr>
    <p:cSldViewPr>
      <p:cViewPr>
        <p:scale>
          <a:sx n="119" d="100"/>
          <a:sy n="119" d="100"/>
        </p:scale>
        <p:origin x="256" y="8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7/24/19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a:t>
            </a:r>
            <a:r>
              <a:rPr lang="en-US" sz="1000" baseline="0" dirty="0">
                <a:solidFill>
                  <a:schemeClr val="bg1"/>
                </a:solidFill>
                <a:latin typeface="Calibri" charset="0"/>
              </a:rPr>
              <a:t>August 27th – 30th</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a:t>Click to edit Master title style</a:t>
            </a:r>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a:t>Click to edit Master title style</a:t>
            </a:r>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 Status Review • Tucson • August 27th – 30th</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WBS 4.9 Coating Plant</a:t>
            </a:r>
            <a:br>
              <a:rPr lang="en-US" dirty="0"/>
            </a:br>
            <a:br>
              <a:rPr lang="en-US" dirty="0"/>
            </a:br>
            <a:r>
              <a:rPr lang="en-US" dirty="0"/>
              <a:t>Tomislav Vucina</a:t>
            </a:r>
            <a:br>
              <a:rPr lang="en-US" dirty="0"/>
            </a:br>
            <a:r>
              <a:rPr lang="en-US" dirty="0"/>
              <a:t>LSST Senior Coating System Engineer</a:t>
            </a:r>
            <a:br>
              <a:rPr lang="en-US" dirty="0"/>
            </a:br>
            <a:br>
              <a:rPr lang="en-US" dirty="0"/>
            </a:br>
            <a:r>
              <a:rPr lang="en-US" dirty="0"/>
              <a:t>NSF/DOE Joint Status Review</a:t>
            </a:r>
            <a:br>
              <a:rPr lang="en-US" dirty="0"/>
            </a:br>
            <a:r>
              <a:rPr lang="en-US" dirty="0"/>
              <a:t>August 05,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29362C-949A-9247-9E53-DE58E45D6BF0}"/>
              </a:ext>
            </a:extLst>
          </p:cNvPr>
          <p:cNvSpPr>
            <a:spLocks noGrp="1"/>
          </p:cNvSpPr>
          <p:nvPr>
            <p:ph type="body" idx="1"/>
          </p:nvPr>
        </p:nvSpPr>
        <p:spPr/>
        <p:txBody>
          <a:bodyPr/>
          <a:lstStyle/>
          <a:p>
            <a:r>
              <a:rPr lang="en-US" altLang="en-US" dirty="0"/>
              <a:t>SPA Chart</a:t>
            </a:r>
            <a:endParaRPr lang="en-US" dirty="0"/>
          </a:p>
        </p:txBody>
      </p:sp>
      <p:sp>
        <p:nvSpPr>
          <p:cNvPr id="3" name="Title 2">
            <a:extLst>
              <a:ext uri="{FF2B5EF4-FFF2-40B4-BE49-F238E27FC236}">
                <a16:creationId xmlns:a16="http://schemas.microsoft.com/office/drawing/2014/main" id="{953440C2-C67B-3243-A4DD-99A7454A8ADC}"/>
              </a:ext>
            </a:extLst>
          </p:cNvPr>
          <p:cNvSpPr>
            <a:spLocks noGrp="1"/>
          </p:cNvSpPr>
          <p:nvPr>
            <p:ph type="title"/>
          </p:nvPr>
        </p:nvSpPr>
        <p:spPr/>
        <p:txBody>
          <a:bodyPr/>
          <a:lstStyle/>
          <a:p>
            <a:r>
              <a:rPr lang="en-US" dirty="0"/>
              <a:t>Coating Plant Cost Summary</a:t>
            </a:r>
          </a:p>
        </p:txBody>
      </p:sp>
      <p:pic>
        <p:nvPicPr>
          <p:cNvPr id="4" name="Picture 3">
            <a:extLst>
              <a:ext uri="{FF2B5EF4-FFF2-40B4-BE49-F238E27FC236}">
                <a16:creationId xmlns:a16="http://schemas.microsoft.com/office/drawing/2014/main" id="{5E8235D1-91F0-DC4C-A638-D5F1BFB2EE1A}"/>
              </a:ext>
            </a:extLst>
          </p:cNvPr>
          <p:cNvPicPr>
            <a:picLocks noChangeAspect="1"/>
          </p:cNvPicPr>
          <p:nvPr/>
        </p:nvPicPr>
        <p:blipFill>
          <a:blip r:embed="rId2"/>
          <a:stretch>
            <a:fillRect/>
          </a:stretch>
        </p:blipFill>
        <p:spPr>
          <a:xfrm>
            <a:off x="990600" y="1235670"/>
            <a:ext cx="7086600" cy="3396800"/>
          </a:xfrm>
          <a:prstGeom prst="rect">
            <a:avLst/>
          </a:prstGeom>
        </p:spPr>
      </p:pic>
      <p:sp>
        <p:nvSpPr>
          <p:cNvPr id="5" name="Rectangular Callout 4">
            <a:extLst>
              <a:ext uri="{FF2B5EF4-FFF2-40B4-BE49-F238E27FC236}">
                <a16:creationId xmlns:a16="http://schemas.microsoft.com/office/drawing/2014/main" id="{07008F26-4E8F-E04C-837E-7FC0A1BB0FA5}"/>
              </a:ext>
            </a:extLst>
          </p:cNvPr>
          <p:cNvSpPr/>
          <p:nvPr/>
        </p:nvSpPr>
        <p:spPr>
          <a:xfrm flipH="1">
            <a:off x="4648200" y="2724150"/>
            <a:ext cx="2628900" cy="762000"/>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 months of late payment to VA due a delay on the final completion date </a:t>
            </a:r>
          </a:p>
        </p:txBody>
      </p:sp>
    </p:spTree>
    <p:extLst>
      <p:ext uri="{BB962C8B-B14F-4D97-AF65-F5344CB8AC3E}">
        <p14:creationId xmlns:p14="http://schemas.microsoft.com/office/powerpoint/2010/main" val="110025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29362C-949A-9247-9E53-DE58E45D6BF0}"/>
              </a:ext>
            </a:extLst>
          </p:cNvPr>
          <p:cNvSpPr>
            <a:spLocks noGrp="1"/>
          </p:cNvSpPr>
          <p:nvPr>
            <p:ph type="body" idx="1"/>
          </p:nvPr>
        </p:nvSpPr>
        <p:spPr/>
        <p:txBody>
          <a:bodyPr/>
          <a:lstStyle/>
          <a:p>
            <a:r>
              <a:rPr lang="en-US" altLang="en-US" dirty="0"/>
              <a:t>CPI-SPI Chart</a:t>
            </a:r>
            <a:endParaRPr lang="en-US" dirty="0"/>
          </a:p>
        </p:txBody>
      </p:sp>
      <p:sp>
        <p:nvSpPr>
          <p:cNvPr id="3" name="Title 2">
            <a:extLst>
              <a:ext uri="{FF2B5EF4-FFF2-40B4-BE49-F238E27FC236}">
                <a16:creationId xmlns:a16="http://schemas.microsoft.com/office/drawing/2014/main" id="{953440C2-C67B-3243-A4DD-99A7454A8ADC}"/>
              </a:ext>
            </a:extLst>
          </p:cNvPr>
          <p:cNvSpPr>
            <a:spLocks noGrp="1"/>
          </p:cNvSpPr>
          <p:nvPr>
            <p:ph type="title"/>
          </p:nvPr>
        </p:nvSpPr>
        <p:spPr/>
        <p:txBody>
          <a:bodyPr/>
          <a:lstStyle/>
          <a:p>
            <a:r>
              <a:rPr lang="en-US" dirty="0"/>
              <a:t>Coating Plant Cost Summary</a:t>
            </a:r>
          </a:p>
        </p:txBody>
      </p:sp>
      <p:pic>
        <p:nvPicPr>
          <p:cNvPr id="5" name="Picture 4">
            <a:extLst>
              <a:ext uri="{FF2B5EF4-FFF2-40B4-BE49-F238E27FC236}">
                <a16:creationId xmlns:a16="http://schemas.microsoft.com/office/drawing/2014/main" id="{BC309ECA-61E9-1149-BA23-E2B0232747E0}"/>
              </a:ext>
            </a:extLst>
          </p:cNvPr>
          <p:cNvPicPr>
            <a:picLocks noChangeAspect="1"/>
          </p:cNvPicPr>
          <p:nvPr/>
        </p:nvPicPr>
        <p:blipFill>
          <a:blip r:embed="rId2"/>
          <a:stretch>
            <a:fillRect/>
          </a:stretch>
        </p:blipFill>
        <p:spPr>
          <a:xfrm>
            <a:off x="1219200" y="1504950"/>
            <a:ext cx="6515665" cy="3122947"/>
          </a:xfrm>
          <a:prstGeom prst="rect">
            <a:avLst/>
          </a:prstGeom>
        </p:spPr>
      </p:pic>
      <p:sp>
        <p:nvSpPr>
          <p:cNvPr id="6" name="Rectangular Callout 5">
            <a:extLst>
              <a:ext uri="{FF2B5EF4-FFF2-40B4-BE49-F238E27FC236}">
                <a16:creationId xmlns:a16="http://schemas.microsoft.com/office/drawing/2014/main" id="{F7468F6C-D522-B74C-A16F-85EACF59BCA1}"/>
              </a:ext>
            </a:extLst>
          </p:cNvPr>
          <p:cNvSpPr/>
          <p:nvPr/>
        </p:nvSpPr>
        <p:spPr>
          <a:xfrm flipH="1">
            <a:off x="7391400" y="3088611"/>
            <a:ext cx="1752600" cy="1447800"/>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 months of late payment to VA due a delay on the final completion date </a:t>
            </a:r>
          </a:p>
        </p:txBody>
      </p:sp>
    </p:spTree>
    <p:extLst>
      <p:ext uri="{BB962C8B-B14F-4D97-AF65-F5344CB8AC3E}">
        <p14:creationId xmlns:p14="http://schemas.microsoft.com/office/powerpoint/2010/main" val="340970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29362C-949A-9247-9E53-DE58E45D6BF0}"/>
              </a:ext>
            </a:extLst>
          </p:cNvPr>
          <p:cNvSpPr>
            <a:spLocks noGrp="1"/>
          </p:cNvSpPr>
          <p:nvPr>
            <p:ph type="body" idx="1"/>
          </p:nvPr>
        </p:nvSpPr>
        <p:spPr/>
        <p:txBody>
          <a:bodyPr/>
          <a:lstStyle/>
          <a:p>
            <a:r>
              <a:rPr lang="en-US" altLang="en-US" dirty="0"/>
              <a:t>Cost Summary WBS </a:t>
            </a:r>
            <a:r>
              <a:rPr lang="en-US" altLang="en-US" dirty="0" err="1"/>
              <a:t>Lvl</a:t>
            </a:r>
            <a:r>
              <a:rPr lang="en-US" altLang="en-US" dirty="0"/>
              <a:t> 4</a:t>
            </a:r>
            <a:endParaRPr lang="en-US" dirty="0"/>
          </a:p>
        </p:txBody>
      </p:sp>
      <p:sp>
        <p:nvSpPr>
          <p:cNvPr id="3" name="Title 2">
            <a:extLst>
              <a:ext uri="{FF2B5EF4-FFF2-40B4-BE49-F238E27FC236}">
                <a16:creationId xmlns:a16="http://schemas.microsoft.com/office/drawing/2014/main" id="{953440C2-C67B-3243-A4DD-99A7454A8ADC}"/>
              </a:ext>
            </a:extLst>
          </p:cNvPr>
          <p:cNvSpPr>
            <a:spLocks noGrp="1"/>
          </p:cNvSpPr>
          <p:nvPr>
            <p:ph type="title"/>
          </p:nvPr>
        </p:nvSpPr>
        <p:spPr/>
        <p:txBody>
          <a:bodyPr/>
          <a:lstStyle/>
          <a:p>
            <a:r>
              <a:rPr lang="en-US" dirty="0"/>
              <a:t>Coating Plant Cost Summary</a:t>
            </a:r>
          </a:p>
        </p:txBody>
      </p:sp>
      <p:pic>
        <p:nvPicPr>
          <p:cNvPr id="5" name="Picture 4">
            <a:extLst>
              <a:ext uri="{FF2B5EF4-FFF2-40B4-BE49-F238E27FC236}">
                <a16:creationId xmlns:a16="http://schemas.microsoft.com/office/drawing/2014/main" id="{B766CF17-F4DE-CE49-9213-B1CF37E2CCF7}"/>
              </a:ext>
            </a:extLst>
          </p:cNvPr>
          <p:cNvPicPr>
            <a:picLocks noChangeAspect="1"/>
          </p:cNvPicPr>
          <p:nvPr/>
        </p:nvPicPr>
        <p:blipFill>
          <a:blip r:embed="rId2"/>
          <a:stretch>
            <a:fillRect/>
          </a:stretch>
        </p:blipFill>
        <p:spPr>
          <a:xfrm>
            <a:off x="1143000" y="1877082"/>
            <a:ext cx="6858000" cy="1389336"/>
          </a:xfrm>
          <a:prstGeom prst="rect">
            <a:avLst/>
          </a:prstGeom>
        </p:spPr>
      </p:pic>
    </p:spTree>
    <p:extLst>
      <p:ext uri="{BB962C8B-B14F-4D97-AF65-F5344CB8AC3E}">
        <p14:creationId xmlns:p14="http://schemas.microsoft.com/office/powerpoint/2010/main" val="340796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97FFD-4AC0-9B4B-B0B2-7A9544D8DD7F}"/>
              </a:ext>
            </a:extLst>
          </p:cNvPr>
          <p:cNvSpPr>
            <a:spLocks noGrp="1"/>
          </p:cNvSpPr>
          <p:nvPr>
            <p:ph type="title"/>
          </p:nvPr>
        </p:nvSpPr>
        <p:spPr/>
        <p:txBody>
          <a:bodyPr/>
          <a:lstStyle/>
          <a:p>
            <a:r>
              <a:rPr lang="en-US" dirty="0"/>
              <a:t>Risk and Opportunity</a:t>
            </a:r>
          </a:p>
        </p:txBody>
      </p:sp>
      <p:sp>
        <p:nvSpPr>
          <p:cNvPr id="4" name="Text Placeholder 1">
            <a:extLst>
              <a:ext uri="{FF2B5EF4-FFF2-40B4-BE49-F238E27FC236}">
                <a16:creationId xmlns:a16="http://schemas.microsoft.com/office/drawing/2014/main" id="{C75C6592-2E61-1E4C-A42D-EA2F079AB59E}"/>
              </a:ext>
            </a:extLst>
          </p:cNvPr>
          <p:cNvSpPr>
            <a:spLocks noGrp="1"/>
          </p:cNvSpPr>
          <p:nvPr>
            <p:ph type="body" idx="1"/>
          </p:nvPr>
        </p:nvSpPr>
        <p:spPr>
          <a:xfrm>
            <a:off x="457200" y="760810"/>
            <a:ext cx="8229601" cy="3982640"/>
          </a:xfrm>
        </p:spPr>
        <p:txBody>
          <a:bodyPr/>
          <a:lstStyle/>
          <a:p>
            <a:r>
              <a:rPr lang="en-US" dirty="0"/>
              <a:t>Coating Plant Risks:</a:t>
            </a:r>
          </a:p>
          <a:p>
            <a:pPr lvl="1"/>
            <a:r>
              <a:rPr lang="en-US" sz="1800" dirty="0"/>
              <a:t>Technical risks: High reflectivity coatings, safety/seismic and precision movements.</a:t>
            </a:r>
          </a:p>
          <a:p>
            <a:pPr lvl="1"/>
            <a:r>
              <a:rPr lang="en-US" sz="1800" dirty="0"/>
              <a:t>Cost risks: New LCR’s will be placed to support the M1M3 Coating and later Operations.</a:t>
            </a:r>
          </a:p>
          <a:p>
            <a:pPr lvl="1"/>
            <a:r>
              <a:rPr lang="en-US" sz="1800" dirty="0"/>
              <a:t>Schedule risks: The Coating Plant is not an isolate system. It is part of the AIV Plan.</a:t>
            </a:r>
          </a:p>
          <a:p>
            <a:r>
              <a:rPr lang="en-US" dirty="0"/>
              <a:t>Opportunities:</a:t>
            </a:r>
          </a:p>
          <a:p>
            <a:pPr lvl="1"/>
            <a:r>
              <a:rPr lang="en-US" sz="1800" dirty="0"/>
              <a:t>Several internal reviews and technical reports/meeting will be placed to help avoid technical issues.</a:t>
            </a:r>
          </a:p>
          <a:p>
            <a:pPr lvl="1"/>
            <a:r>
              <a:rPr lang="en-US" sz="1800" dirty="0"/>
              <a:t>No modifications of the requirements.</a:t>
            </a:r>
            <a:endParaRPr lang="en-US" sz="2000" dirty="0"/>
          </a:p>
          <a:p>
            <a:pPr lvl="1"/>
            <a:endParaRPr lang="en-US" dirty="0"/>
          </a:p>
        </p:txBody>
      </p:sp>
    </p:spTree>
    <p:extLst>
      <p:ext uri="{BB962C8B-B14F-4D97-AF65-F5344CB8AC3E}">
        <p14:creationId xmlns:p14="http://schemas.microsoft.com/office/powerpoint/2010/main" val="377423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WBS 04C.09 Coating Plant Scope</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9" name="Text Placeholder 4">
            <a:extLst>
              <a:ext uri="{FF2B5EF4-FFF2-40B4-BE49-F238E27FC236}">
                <a16:creationId xmlns:a16="http://schemas.microsoft.com/office/drawing/2014/main" id="{BC4A3FE0-B211-CE44-A3DA-A0DC8BA7EA08}"/>
              </a:ext>
            </a:extLst>
          </p:cNvPr>
          <p:cNvSpPr txBox="1">
            <a:spLocks/>
          </p:cNvSpPr>
          <p:nvPr/>
        </p:nvSpPr>
        <p:spPr bwMode="auto">
          <a:xfrm>
            <a:off x="457199" y="81915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dirty="0"/>
              <a:t>The </a:t>
            </a:r>
            <a:r>
              <a:rPr lang="en-US" sz="1400" b="1" dirty="0"/>
              <a:t>LSST Coating Plant </a:t>
            </a:r>
            <a:r>
              <a:rPr lang="en-US" sz="1400" dirty="0"/>
              <a:t>elements consist of a </a:t>
            </a:r>
            <a:r>
              <a:rPr lang="en-US" sz="1400" b="1" dirty="0"/>
              <a:t>Coating Chamber </a:t>
            </a:r>
            <a:r>
              <a:rPr lang="en-US" sz="1400" dirty="0"/>
              <a:t>for high reflective optical coatings deposition and the </a:t>
            </a:r>
            <a:r>
              <a:rPr lang="en-US" sz="1400" b="1" dirty="0"/>
              <a:t>Cleaning and Stripping Station</a:t>
            </a:r>
            <a:r>
              <a:rPr lang="en-US" sz="1400" dirty="0"/>
              <a:t> for the M1M3 and M2 mirrors. </a:t>
            </a:r>
          </a:p>
          <a:p>
            <a:pPr marL="0" indent="0">
              <a:buFont typeface="Lucida Grande"/>
              <a:buNone/>
            </a:pPr>
            <a:endParaRPr lang="en-US" sz="1400" dirty="0"/>
          </a:p>
          <a:p>
            <a:pPr marL="0" indent="0">
              <a:buFont typeface="Lucida Grande"/>
              <a:buNone/>
            </a:pPr>
            <a:r>
              <a:rPr lang="en-US" sz="1400" dirty="0"/>
              <a:t>The </a:t>
            </a:r>
            <a:r>
              <a:rPr lang="en-US" sz="1400" b="1" dirty="0"/>
              <a:t>Reflective Coating system </a:t>
            </a:r>
            <a:r>
              <a:rPr lang="en-US" sz="1400" dirty="0"/>
              <a:t>includes the coating facility and associated cleaning facility necessary to apply the reflective coating onto the primary, secondary, and tertiary mirror surfaces. This facility includes the equipment necessary to strip a coating, clean the mirror, and apply the coating in a vacuum based coating system. This element does not provide the fixed facility assets necessary for effluent capture, facility barriers for cleanliness or the mirror transport system to convey the mirrors into the process stations.</a:t>
            </a:r>
          </a:p>
          <a:p>
            <a:pPr marL="0" indent="0">
              <a:buFont typeface="Lucida Grande"/>
              <a:buNone/>
            </a:pPr>
            <a:endParaRPr lang="en-US" sz="1400" dirty="0"/>
          </a:p>
          <a:p>
            <a:pPr marL="0" indent="0">
              <a:buFont typeface="Lucida Grande"/>
              <a:buNone/>
            </a:pPr>
            <a:r>
              <a:rPr lang="en-US" sz="1400" dirty="0"/>
              <a:t>The </a:t>
            </a:r>
            <a:r>
              <a:rPr lang="en-US" sz="1400" b="1" dirty="0"/>
              <a:t>Coating Chamber system </a:t>
            </a:r>
            <a:r>
              <a:rPr lang="en-US" sz="1400" dirty="0"/>
              <a:t>includes the vacuum chamber and all the ancillary equipment necessary for a turnkey coating system for depositing the specified coating on the three reflective mirror surfaces. This includes the contracted efforts for constructing the coating facility, testing, shipping, and installation on site.</a:t>
            </a:r>
          </a:p>
          <a:p>
            <a:pPr marL="0" indent="0">
              <a:buFont typeface="Lucida Grande"/>
              <a:buNone/>
            </a:pPr>
            <a:endParaRPr lang="en-US" sz="1400" dirty="0"/>
          </a:p>
          <a:p>
            <a:pPr marL="0" indent="0">
              <a:buFont typeface="Lucida Grande"/>
              <a:buNone/>
            </a:pPr>
            <a:r>
              <a:rPr lang="en-US" sz="1400" dirty="0"/>
              <a:t>The </a:t>
            </a:r>
            <a:r>
              <a:rPr lang="en-US" sz="1400" b="1" dirty="0"/>
              <a:t>Mirror Cleaning system</a:t>
            </a:r>
            <a:r>
              <a:rPr lang="en-US" sz="1400" dirty="0"/>
              <a:t> includes the facility to allow the removal of previously deposited reflective coatings and the cleaning of the three mirror surfaces to prepare them for the coating process. This system includes the physical hardware and the support equipment to achieve these procedures safely. Personnel access equipment, as necessary, is included in this element.</a:t>
            </a:r>
            <a:endParaRPr lang="en-US" sz="1400" dirty="0">
              <a:latin typeface="Helvetica" charset="0"/>
              <a:cs typeface="Helvetica" charset="0"/>
            </a:endParaRPr>
          </a:p>
        </p:txBody>
      </p:sp>
    </p:spTree>
    <p:extLst>
      <p:ext uri="{BB962C8B-B14F-4D97-AF65-F5344CB8AC3E}">
        <p14:creationId xmlns:p14="http://schemas.microsoft.com/office/powerpoint/2010/main" val="373976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WBS 04C.09 Coating Plant Scope</a:t>
            </a:r>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9" name="Text Placeholder 4">
            <a:extLst>
              <a:ext uri="{FF2B5EF4-FFF2-40B4-BE49-F238E27FC236}">
                <a16:creationId xmlns:a16="http://schemas.microsoft.com/office/drawing/2014/main" id="{7B322B37-1BA4-5842-ADC3-D9D6B3585A46}"/>
              </a:ext>
            </a:extLst>
          </p:cNvPr>
          <p:cNvSpPr>
            <a:spLocks noGrp="1"/>
          </p:cNvSpPr>
          <p:nvPr>
            <p:ph type="body" idx="1"/>
          </p:nvPr>
        </p:nvSpPr>
        <p:spPr>
          <a:xfrm>
            <a:off x="457200" y="760810"/>
            <a:ext cx="8229601" cy="3982640"/>
          </a:xfrm>
        </p:spPr>
        <p:txBody>
          <a:bodyPr/>
          <a:lstStyle/>
          <a:p>
            <a:pPr marL="57150" indent="0">
              <a:buNone/>
            </a:pPr>
            <a:r>
              <a:rPr lang="en-US" sz="2000" dirty="0"/>
              <a:t>Von Ardenne GmbH in Dresden, Germany was awarded the contract to fabricate the LSST coating plant.</a:t>
            </a:r>
          </a:p>
        </p:txBody>
      </p:sp>
      <p:sp>
        <p:nvSpPr>
          <p:cNvPr id="10" name="TextBox 9">
            <a:extLst>
              <a:ext uri="{FF2B5EF4-FFF2-40B4-BE49-F238E27FC236}">
                <a16:creationId xmlns:a16="http://schemas.microsoft.com/office/drawing/2014/main" id="{75066F80-E742-E149-B595-ECDBD55DAC5C}"/>
              </a:ext>
            </a:extLst>
          </p:cNvPr>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11" name="Grafik 40">
            <a:extLst>
              <a:ext uri="{FF2B5EF4-FFF2-40B4-BE49-F238E27FC236}">
                <a16:creationId xmlns:a16="http://schemas.microsoft.com/office/drawing/2014/main" id="{82D9FDE2-A0A7-D84C-A11C-D5CBF84E9E9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343092" y="1575100"/>
            <a:ext cx="1676708" cy="2063449"/>
          </a:xfrm>
          <a:prstGeom prst="rect">
            <a:avLst/>
          </a:prstGeom>
        </p:spPr>
      </p:pic>
      <p:sp>
        <p:nvSpPr>
          <p:cNvPr id="12" name="TextBox 11">
            <a:extLst>
              <a:ext uri="{FF2B5EF4-FFF2-40B4-BE49-F238E27FC236}">
                <a16:creationId xmlns:a16="http://schemas.microsoft.com/office/drawing/2014/main" id="{CF1F4C81-7564-8F43-8FAB-F5064AA3175A}"/>
              </a:ext>
            </a:extLst>
          </p:cNvPr>
          <p:cNvSpPr txBox="1"/>
          <p:nvPr/>
        </p:nvSpPr>
        <p:spPr>
          <a:xfrm>
            <a:off x="6093719" y="1504950"/>
            <a:ext cx="2288281" cy="1477328"/>
          </a:xfrm>
          <a:prstGeom prst="rect">
            <a:avLst/>
          </a:prstGeom>
          <a:noFill/>
          <a:ln>
            <a:noFill/>
          </a:ln>
        </p:spPr>
        <p:txBody>
          <a:bodyPr wrap="square" rtlCol="0">
            <a:spAutoFit/>
          </a:bodyPr>
          <a:lstStyle/>
          <a:p>
            <a:r>
              <a:rPr lang="en-US" dirty="0">
                <a:solidFill>
                  <a:srgbClr val="1F497D"/>
                </a:solidFill>
              </a:rPr>
              <a:t>MAN Diesel and Turbo had been previously used by Very Large Telescope (VLT) for fabrication </a:t>
            </a:r>
          </a:p>
        </p:txBody>
      </p:sp>
      <p:pic>
        <p:nvPicPr>
          <p:cNvPr id="13" name="Grafik 41">
            <a:extLst>
              <a:ext uri="{FF2B5EF4-FFF2-40B4-BE49-F238E27FC236}">
                <a16:creationId xmlns:a16="http://schemas.microsoft.com/office/drawing/2014/main" id="{AAE42C2D-09C7-D245-AA0A-66E7D6D708FC}"/>
              </a:ext>
            </a:extLst>
          </p:cNvPr>
          <p:cNvPicPr/>
          <p:nvPr/>
        </p:nvPicPr>
        <p:blipFill>
          <a:blip r:embed="rId3">
            <a:extLst>
              <a:ext uri="{28A0092B-C50C-407E-A947-70E740481C1C}">
                <a14:useLocalDpi xmlns:a14="http://schemas.microsoft.com/office/drawing/2010/main" val="0"/>
              </a:ext>
            </a:extLst>
          </a:blip>
          <a:stretch>
            <a:fillRect/>
          </a:stretch>
        </p:blipFill>
        <p:spPr>
          <a:xfrm>
            <a:off x="5433052" y="3028950"/>
            <a:ext cx="1958348" cy="1703077"/>
          </a:xfrm>
          <a:prstGeom prst="rect">
            <a:avLst/>
          </a:prstGeom>
        </p:spPr>
      </p:pic>
      <p:sp>
        <p:nvSpPr>
          <p:cNvPr id="14" name="TextBox 13">
            <a:extLst>
              <a:ext uri="{FF2B5EF4-FFF2-40B4-BE49-F238E27FC236}">
                <a16:creationId xmlns:a16="http://schemas.microsoft.com/office/drawing/2014/main" id="{6221DA91-CE88-324E-98BB-F02328AE1B99}"/>
              </a:ext>
            </a:extLst>
          </p:cNvPr>
          <p:cNvSpPr txBox="1"/>
          <p:nvPr/>
        </p:nvSpPr>
        <p:spPr>
          <a:xfrm>
            <a:off x="7391400" y="3360182"/>
            <a:ext cx="1652833" cy="1477328"/>
          </a:xfrm>
          <a:prstGeom prst="rect">
            <a:avLst/>
          </a:prstGeom>
          <a:noFill/>
          <a:ln>
            <a:noFill/>
          </a:ln>
        </p:spPr>
        <p:txBody>
          <a:bodyPr wrap="square" rtlCol="0">
            <a:spAutoFit/>
          </a:bodyPr>
          <a:lstStyle/>
          <a:p>
            <a:r>
              <a:rPr lang="en-US" dirty="0">
                <a:solidFill>
                  <a:srgbClr val="1F497D"/>
                </a:solidFill>
              </a:rPr>
              <a:t>MAN Diesel and Turbo is Located near the Danube river</a:t>
            </a:r>
          </a:p>
        </p:txBody>
      </p:sp>
      <p:pic>
        <p:nvPicPr>
          <p:cNvPr id="15" name="Picture 14">
            <a:extLst>
              <a:ext uri="{FF2B5EF4-FFF2-40B4-BE49-F238E27FC236}">
                <a16:creationId xmlns:a16="http://schemas.microsoft.com/office/drawing/2014/main" id="{17ABE601-CC1C-6B47-9E02-57F2AC9C1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48" y="1937361"/>
            <a:ext cx="3374452" cy="2811369"/>
          </a:xfrm>
          <a:prstGeom prst="rect">
            <a:avLst/>
          </a:prstGeom>
        </p:spPr>
      </p:pic>
      <p:pic>
        <p:nvPicPr>
          <p:cNvPr id="16" name="Picture 15">
            <a:extLst>
              <a:ext uri="{FF2B5EF4-FFF2-40B4-BE49-F238E27FC236}">
                <a16:creationId xmlns:a16="http://schemas.microsoft.com/office/drawing/2014/main" id="{4EFF5D7A-AAE8-FA4B-9430-E1533DADBD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749" y="1470846"/>
            <a:ext cx="3374451" cy="4665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2B7658-7919-4145-B814-414DAC0C64BF}"/>
              </a:ext>
            </a:extLst>
          </p:cNvPr>
          <p:cNvSpPr>
            <a:spLocks noGrp="1"/>
          </p:cNvSpPr>
          <p:nvPr>
            <p:ph type="body" idx="1"/>
          </p:nvPr>
        </p:nvSpPr>
        <p:spPr/>
        <p:txBody>
          <a:bodyPr/>
          <a:lstStyle/>
          <a:p>
            <a:r>
              <a:rPr lang="en-US" dirty="0"/>
              <a:t>The Coating Chamber was shipped from Germany to Chile on Sept 2018.</a:t>
            </a:r>
          </a:p>
          <a:p>
            <a:r>
              <a:rPr lang="en-US" dirty="0"/>
              <a:t>It arrives to the summit on Nov 2018.</a:t>
            </a:r>
          </a:p>
          <a:p>
            <a:r>
              <a:rPr lang="en-US" dirty="0"/>
              <a:t>The assembly started on Jan 2019 and finished on May 2019.</a:t>
            </a:r>
          </a:p>
          <a:p>
            <a:r>
              <a:rPr lang="en-US" dirty="0"/>
              <a:t>Excellent LSST/VA logistic on site was achieved.</a:t>
            </a:r>
          </a:p>
          <a:p>
            <a:r>
              <a:rPr lang="en-US" dirty="0"/>
              <a:t>By May 2019 the Coating Plant was 100% commissioned, including all LSST coating requirements.</a:t>
            </a:r>
          </a:p>
          <a:p>
            <a:r>
              <a:rPr lang="en-US" dirty="0"/>
              <a:t>M2 mirror was successfully coated with protected Silver, exceeding the LSST reflectivity requirements.</a:t>
            </a:r>
          </a:p>
          <a:p>
            <a:pPr marL="0" indent="0">
              <a:buNone/>
            </a:pPr>
            <a:endParaRPr lang="en-US" dirty="0"/>
          </a:p>
        </p:txBody>
      </p:sp>
      <p:sp>
        <p:nvSpPr>
          <p:cNvPr id="3" name="Title 2">
            <a:extLst>
              <a:ext uri="{FF2B5EF4-FFF2-40B4-BE49-F238E27FC236}">
                <a16:creationId xmlns:a16="http://schemas.microsoft.com/office/drawing/2014/main" id="{EE59E975-0F58-584B-BF24-586AF6E27145}"/>
              </a:ext>
            </a:extLst>
          </p:cNvPr>
          <p:cNvSpPr>
            <a:spLocks noGrp="1"/>
          </p:cNvSpPr>
          <p:nvPr>
            <p:ph type="title"/>
          </p:nvPr>
        </p:nvSpPr>
        <p:spPr/>
        <p:txBody>
          <a:bodyPr/>
          <a:lstStyle/>
          <a:p>
            <a:r>
              <a:rPr lang="en-US" dirty="0"/>
              <a:t>Accomplishment to Date</a:t>
            </a:r>
          </a:p>
        </p:txBody>
      </p:sp>
    </p:spTree>
    <p:extLst>
      <p:ext uri="{BB962C8B-B14F-4D97-AF65-F5344CB8AC3E}">
        <p14:creationId xmlns:p14="http://schemas.microsoft.com/office/powerpoint/2010/main" val="107310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59E975-0F58-584B-BF24-586AF6E27145}"/>
              </a:ext>
            </a:extLst>
          </p:cNvPr>
          <p:cNvSpPr>
            <a:spLocks noGrp="1"/>
          </p:cNvSpPr>
          <p:nvPr>
            <p:ph type="title"/>
          </p:nvPr>
        </p:nvSpPr>
        <p:spPr/>
        <p:txBody>
          <a:bodyPr/>
          <a:lstStyle/>
          <a:p>
            <a:r>
              <a:rPr lang="en-US" dirty="0"/>
              <a:t>Accomplishment to Date</a:t>
            </a:r>
          </a:p>
        </p:txBody>
      </p:sp>
      <p:pic>
        <p:nvPicPr>
          <p:cNvPr id="8" name="Picture 7">
            <a:extLst>
              <a:ext uri="{FF2B5EF4-FFF2-40B4-BE49-F238E27FC236}">
                <a16:creationId xmlns:a16="http://schemas.microsoft.com/office/drawing/2014/main" id="{C5D4D749-B299-3047-B098-F96513BF2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5" y="684610"/>
            <a:ext cx="1930400" cy="1447800"/>
          </a:xfrm>
          <a:prstGeom prst="rect">
            <a:avLst/>
          </a:prstGeom>
        </p:spPr>
      </p:pic>
      <p:pic>
        <p:nvPicPr>
          <p:cNvPr id="10" name="Picture 9">
            <a:extLst>
              <a:ext uri="{FF2B5EF4-FFF2-40B4-BE49-F238E27FC236}">
                <a16:creationId xmlns:a16="http://schemas.microsoft.com/office/drawing/2014/main" id="{3B04D408-63EF-714C-906A-A9D74098D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752" y="681031"/>
            <a:ext cx="3200400" cy="1373400"/>
          </a:xfrm>
          <a:prstGeom prst="rect">
            <a:avLst/>
          </a:prstGeom>
        </p:spPr>
      </p:pic>
      <p:pic>
        <p:nvPicPr>
          <p:cNvPr id="14" name="Picture 13">
            <a:extLst>
              <a:ext uri="{FF2B5EF4-FFF2-40B4-BE49-F238E27FC236}">
                <a16:creationId xmlns:a16="http://schemas.microsoft.com/office/drawing/2014/main" id="{0E474C67-3487-1540-8B72-13DFFBC3D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596689"/>
            <a:ext cx="2057968" cy="1374482"/>
          </a:xfrm>
          <a:prstGeom prst="rect">
            <a:avLst/>
          </a:prstGeom>
        </p:spPr>
      </p:pic>
      <p:sp>
        <p:nvSpPr>
          <p:cNvPr id="15" name="Rectangular Callout 14">
            <a:extLst>
              <a:ext uri="{FF2B5EF4-FFF2-40B4-BE49-F238E27FC236}">
                <a16:creationId xmlns:a16="http://schemas.microsoft.com/office/drawing/2014/main" id="{71CB539A-2E18-D040-813E-CFB3C7992F75}"/>
              </a:ext>
            </a:extLst>
          </p:cNvPr>
          <p:cNvSpPr/>
          <p:nvPr/>
        </p:nvSpPr>
        <p:spPr>
          <a:xfrm flipH="1">
            <a:off x="1775352" y="674123"/>
            <a:ext cx="1859590" cy="872763"/>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Coating Chamber shipped from Germany</a:t>
            </a:r>
          </a:p>
        </p:txBody>
      </p:sp>
      <p:sp>
        <p:nvSpPr>
          <p:cNvPr id="16" name="Rectangular Callout 15">
            <a:extLst>
              <a:ext uri="{FF2B5EF4-FFF2-40B4-BE49-F238E27FC236}">
                <a16:creationId xmlns:a16="http://schemas.microsoft.com/office/drawing/2014/main" id="{D67EB52C-112D-1849-B124-4E4B2CF06396}"/>
              </a:ext>
            </a:extLst>
          </p:cNvPr>
          <p:cNvSpPr/>
          <p:nvPr/>
        </p:nvSpPr>
        <p:spPr>
          <a:xfrm flipH="1">
            <a:off x="6861365" y="648227"/>
            <a:ext cx="1859590" cy="872763"/>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Coating Chamber arriving in Chile</a:t>
            </a:r>
          </a:p>
        </p:txBody>
      </p:sp>
      <p:sp>
        <p:nvSpPr>
          <p:cNvPr id="17" name="Rectangular Callout 16">
            <a:extLst>
              <a:ext uri="{FF2B5EF4-FFF2-40B4-BE49-F238E27FC236}">
                <a16:creationId xmlns:a16="http://schemas.microsoft.com/office/drawing/2014/main" id="{6DC12733-BBAB-9842-9522-0868B79D0753}"/>
              </a:ext>
            </a:extLst>
          </p:cNvPr>
          <p:cNvSpPr/>
          <p:nvPr/>
        </p:nvSpPr>
        <p:spPr>
          <a:xfrm>
            <a:off x="5032897" y="2086653"/>
            <a:ext cx="1901303" cy="872763"/>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Coating Chamber arriving at the summit</a:t>
            </a:r>
          </a:p>
        </p:txBody>
      </p:sp>
      <p:pic>
        <p:nvPicPr>
          <p:cNvPr id="19" name="Picture 18">
            <a:extLst>
              <a:ext uri="{FF2B5EF4-FFF2-40B4-BE49-F238E27FC236}">
                <a16:creationId xmlns:a16="http://schemas.microsoft.com/office/drawing/2014/main" id="{1B0051A2-8541-2749-BFF6-3C6176A53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98938"/>
            <a:ext cx="5067199" cy="2067631"/>
          </a:xfrm>
          <a:prstGeom prst="rect">
            <a:avLst/>
          </a:prstGeom>
        </p:spPr>
      </p:pic>
      <p:sp>
        <p:nvSpPr>
          <p:cNvPr id="20" name="Rectangular Callout 19">
            <a:extLst>
              <a:ext uri="{FF2B5EF4-FFF2-40B4-BE49-F238E27FC236}">
                <a16:creationId xmlns:a16="http://schemas.microsoft.com/office/drawing/2014/main" id="{537D070C-0F5F-B04F-8AD9-150CDA683F6F}"/>
              </a:ext>
            </a:extLst>
          </p:cNvPr>
          <p:cNvSpPr/>
          <p:nvPr/>
        </p:nvSpPr>
        <p:spPr>
          <a:xfrm flipH="1">
            <a:off x="1993568" y="2196854"/>
            <a:ext cx="2247090" cy="816519"/>
          </a:xfrm>
          <a:prstGeom prst="wedgeRectCallout">
            <a:avLst>
              <a:gd name="adj1" fmla="val 22327"/>
              <a:gd name="adj2" fmla="val 77647"/>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Coating Plant fully assembled at the summit</a:t>
            </a:r>
          </a:p>
        </p:txBody>
      </p:sp>
      <p:pic>
        <p:nvPicPr>
          <p:cNvPr id="22" name="Picture 21">
            <a:extLst>
              <a:ext uri="{FF2B5EF4-FFF2-40B4-BE49-F238E27FC236}">
                <a16:creationId xmlns:a16="http://schemas.microsoft.com/office/drawing/2014/main" id="{2081D608-00A8-7844-AB6D-EA074A7DF0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5248" y="2971171"/>
            <a:ext cx="1786950" cy="1183741"/>
          </a:xfrm>
          <a:prstGeom prst="rect">
            <a:avLst/>
          </a:prstGeom>
        </p:spPr>
      </p:pic>
      <p:pic>
        <p:nvPicPr>
          <p:cNvPr id="26" name="Picture 25">
            <a:extLst>
              <a:ext uri="{FF2B5EF4-FFF2-40B4-BE49-F238E27FC236}">
                <a16:creationId xmlns:a16="http://schemas.microsoft.com/office/drawing/2014/main" id="{60AF98EC-AA9E-2E4A-8B95-D463BBF5D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8553" y="3323519"/>
            <a:ext cx="2057400" cy="1543050"/>
          </a:xfrm>
          <a:prstGeom prst="rect">
            <a:avLst/>
          </a:prstGeom>
        </p:spPr>
      </p:pic>
      <p:sp>
        <p:nvSpPr>
          <p:cNvPr id="27" name="Rectangular Callout 26">
            <a:extLst>
              <a:ext uri="{FF2B5EF4-FFF2-40B4-BE49-F238E27FC236}">
                <a16:creationId xmlns:a16="http://schemas.microsoft.com/office/drawing/2014/main" id="{215A12C2-9699-BE43-A3E4-F6FA2426B186}"/>
              </a:ext>
            </a:extLst>
          </p:cNvPr>
          <p:cNvSpPr/>
          <p:nvPr/>
        </p:nvSpPr>
        <p:spPr>
          <a:xfrm>
            <a:off x="5032897" y="4202796"/>
            <a:ext cx="1901303" cy="638521"/>
          </a:xfrm>
          <a:prstGeom prst="wedgeRectCallout">
            <a:avLst>
              <a:gd name="adj1" fmla="val 16525"/>
              <a:gd name="adj2" fmla="val -66084"/>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Silver magnetron during M2 coating</a:t>
            </a:r>
          </a:p>
        </p:txBody>
      </p:sp>
      <p:sp>
        <p:nvSpPr>
          <p:cNvPr id="28" name="Rectangular Callout 27">
            <a:extLst>
              <a:ext uri="{FF2B5EF4-FFF2-40B4-BE49-F238E27FC236}">
                <a16:creationId xmlns:a16="http://schemas.microsoft.com/office/drawing/2014/main" id="{34D29831-F7EA-D44D-B33A-CB1541771D6A}"/>
              </a:ext>
            </a:extLst>
          </p:cNvPr>
          <p:cNvSpPr/>
          <p:nvPr/>
        </p:nvSpPr>
        <p:spPr>
          <a:xfrm>
            <a:off x="7412665" y="3036264"/>
            <a:ext cx="1462478" cy="401683"/>
          </a:xfrm>
          <a:prstGeom prst="wedgeRectCallout">
            <a:avLst>
              <a:gd name="adj1" fmla="val 21558"/>
              <a:gd name="adj2" fmla="val 67131"/>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M2 coated</a:t>
            </a:r>
          </a:p>
        </p:txBody>
      </p:sp>
    </p:spTree>
    <p:extLst>
      <p:ext uri="{BB962C8B-B14F-4D97-AF65-F5344CB8AC3E}">
        <p14:creationId xmlns:p14="http://schemas.microsoft.com/office/powerpoint/2010/main" val="1007761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2B7658-7919-4145-B814-414DAC0C64BF}"/>
              </a:ext>
            </a:extLst>
          </p:cNvPr>
          <p:cNvSpPr>
            <a:spLocks noGrp="1"/>
          </p:cNvSpPr>
          <p:nvPr>
            <p:ph type="body" idx="1"/>
          </p:nvPr>
        </p:nvSpPr>
        <p:spPr/>
        <p:txBody>
          <a:bodyPr/>
          <a:lstStyle/>
          <a:p>
            <a:r>
              <a:rPr lang="en-US" dirty="0"/>
              <a:t>Challenges during this period was mainly focused in order to meet the shipping and assembly schedule. Very demanding effort by LSST and Von Ardenne also was placed also to meet the reflectivity requirements.</a:t>
            </a:r>
          </a:p>
          <a:p>
            <a:endParaRPr lang="en-US" dirty="0"/>
          </a:p>
          <a:p>
            <a:endParaRPr lang="en-US" dirty="0"/>
          </a:p>
        </p:txBody>
      </p:sp>
      <p:sp>
        <p:nvSpPr>
          <p:cNvPr id="3" name="Title 2">
            <a:extLst>
              <a:ext uri="{FF2B5EF4-FFF2-40B4-BE49-F238E27FC236}">
                <a16:creationId xmlns:a16="http://schemas.microsoft.com/office/drawing/2014/main" id="{EE59E975-0F58-584B-BF24-586AF6E27145}"/>
              </a:ext>
            </a:extLst>
          </p:cNvPr>
          <p:cNvSpPr>
            <a:spLocks noGrp="1"/>
          </p:cNvSpPr>
          <p:nvPr>
            <p:ph type="title"/>
          </p:nvPr>
        </p:nvSpPr>
        <p:spPr/>
        <p:txBody>
          <a:bodyPr/>
          <a:lstStyle/>
          <a:p>
            <a:r>
              <a:rPr lang="en-US" dirty="0"/>
              <a:t>Accomplishment to Date</a:t>
            </a:r>
          </a:p>
        </p:txBody>
      </p:sp>
      <p:pic>
        <p:nvPicPr>
          <p:cNvPr id="5" name="Picture 4">
            <a:extLst>
              <a:ext uri="{FF2B5EF4-FFF2-40B4-BE49-F238E27FC236}">
                <a16:creationId xmlns:a16="http://schemas.microsoft.com/office/drawing/2014/main" id="{FF09F631-4F12-7D49-A23C-8FB0A2CDD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96" y="2285957"/>
            <a:ext cx="4060204" cy="2578498"/>
          </a:xfrm>
          <a:prstGeom prst="rect">
            <a:avLst/>
          </a:prstGeom>
        </p:spPr>
      </p:pic>
      <p:sp>
        <p:nvSpPr>
          <p:cNvPr id="6" name="Rectangular Callout 5">
            <a:extLst>
              <a:ext uri="{FF2B5EF4-FFF2-40B4-BE49-F238E27FC236}">
                <a16:creationId xmlns:a16="http://schemas.microsoft.com/office/drawing/2014/main" id="{2E85602B-7507-E945-946D-598B7DE9664D}"/>
              </a:ext>
            </a:extLst>
          </p:cNvPr>
          <p:cNvSpPr/>
          <p:nvPr/>
        </p:nvSpPr>
        <p:spPr>
          <a:xfrm flipH="1">
            <a:off x="4267200" y="3927782"/>
            <a:ext cx="1859590" cy="872763"/>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M2 protected Silver reflectivity</a:t>
            </a:r>
          </a:p>
        </p:txBody>
      </p:sp>
      <p:pic>
        <p:nvPicPr>
          <p:cNvPr id="8" name="Picture 7">
            <a:extLst>
              <a:ext uri="{FF2B5EF4-FFF2-40B4-BE49-F238E27FC236}">
                <a16:creationId xmlns:a16="http://schemas.microsoft.com/office/drawing/2014/main" id="{4756E4D0-9A89-5745-9D05-8187DC600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210" y="1967502"/>
            <a:ext cx="3585298" cy="1750730"/>
          </a:xfrm>
          <a:prstGeom prst="rect">
            <a:avLst/>
          </a:prstGeom>
        </p:spPr>
      </p:pic>
      <p:sp>
        <p:nvSpPr>
          <p:cNvPr id="9" name="Rectangular Callout 8">
            <a:extLst>
              <a:ext uri="{FF2B5EF4-FFF2-40B4-BE49-F238E27FC236}">
                <a16:creationId xmlns:a16="http://schemas.microsoft.com/office/drawing/2014/main" id="{BFC5E6E2-3AE9-B64F-A825-245195108AEC}"/>
              </a:ext>
            </a:extLst>
          </p:cNvPr>
          <p:cNvSpPr/>
          <p:nvPr/>
        </p:nvSpPr>
        <p:spPr>
          <a:xfrm flipH="1">
            <a:off x="6812590" y="3650948"/>
            <a:ext cx="2331410" cy="1206692"/>
          </a:xfrm>
          <a:prstGeom prst="wedgeRectCallout">
            <a:avLst>
              <a:gd name="adj1" fmla="val 27072"/>
              <a:gd name="adj2" fmla="val -6768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M2 reflectivity variance at outer ring with a 0.2% maximum from 300 to 1100nm.</a:t>
            </a:r>
          </a:p>
        </p:txBody>
      </p:sp>
    </p:spTree>
    <p:extLst>
      <p:ext uri="{BB962C8B-B14F-4D97-AF65-F5344CB8AC3E}">
        <p14:creationId xmlns:p14="http://schemas.microsoft.com/office/powerpoint/2010/main" val="3980129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40255A-097A-A040-96CC-C3B7E1AA8C8A}"/>
              </a:ext>
            </a:extLst>
          </p:cNvPr>
          <p:cNvSpPr>
            <a:spLocks noGrp="1"/>
          </p:cNvSpPr>
          <p:nvPr>
            <p:ph type="body" idx="1"/>
          </p:nvPr>
        </p:nvSpPr>
        <p:spPr/>
        <p:txBody>
          <a:bodyPr/>
          <a:lstStyle/>
          <a:p>
            <a:r>
              <a:rPr lang="en-US" dirty="0"/>
              <a:t>Since the Coating Plant has been fully assembled and the M2 mirror coated, now the focus is all about M1M3 coating.</a:t>
            </a:r>
          </a:p>
          <a:p>
            <a:r>
              <a:rPr lang="en-US" dirty="0"/>
              <a:t>Technical task by VA are still pending due the M1M3 cell, surrogate and mirror was not in placed.</a:t>
            </a:r>
          </a:p>
          <a:p>
            <a:r>
              <a:rPr lang="en-US" dirty="0"/>
              <a:t>VA will support LSST on Dec 2019 the M1M3 surrogate integration into the Coating Plant.</a:t>
            </a:r>
          </a:p>
          <a:p>
            <a:r>
              <a:rPr lang="en-US" dirty="0"/>
              <a:t>VA will support LSST by 2</a:t>
            </a:r>
            <a:r>
              <a:rPr lang="en-US" baseline="30000" dirty="0"/>
              <a:t>nd</a:t>
            </a:r>
            <a:r>
              <a:rPr lang="en-US" dirty="0"/>
              <a:t> semester of 2020 the M1M3 coating with Aluminum.</a:t>
            </a:r>
          </a:p>
          <a:p>
            <a:endParaRPr lang="en-US" dirty="0"/>
          </a:p>
        </p:txBody>
      </p:sp>
      <p:sp>
        <p:nvSpPr>
          <p:cNvPr id="3" name="Title 2">
            <a:extLst>
              <a:ext uri="{FF2B5EF4-FFF2-40B4-BE49-F238E27FC236}">
                <a16:creationId xmlns:a16="http://schemas.microsoft.com/office/drawing/2014/main" id="{DB5BC716-EBE1-8A45-BD2B-3C06DB43CB19}"/>
              </a:ext>
            </a:extLst>
          </p:cNvPr>
          <p:cNvSpPr>
            <a:spLocks noGrp="1"/>
          </p:cNvSpPr>
          <p:nvPr>
            <p:ph type="title"/>
          </p:nvPr>
        </p:nvSpPr>
        <p:spPr/>
        <p:txBody>
          <a:bodyPr/>
          <a:lstStyle/>
          <a:p>
            <a:r>
              <a:rPr lang="en-US" dirty="0"/>
              <a:t>Future Work of the Coating Plant</a:t>
            </a:r>
          </a:p>
        </p:txBody>
      </p:sp>
    </p:spTree>
    <p:extLst>
      <p:ext uri="{BB962C8B-B14F-4D97-AF65-F5344CB8AC3E}">
        <p14:creationId xmlns:p14="http://schemas.microsoft.com/office/powerpoint/2010/main" val="281594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40255A-097A-A040-96CC-C3B7E1AA8C8A}"/>
              </a:ext>
            </a:extLst>
          </p:cNvPr>
          <p:cNvSpPr>
            <a:spLocks noGrp="1"/>
          </p:cNvSpPr>
          <p:nvPr>
            <p:ph type="body" idx="1"/>
          </p:nvPr>
        </p:nvSpPr>
        <p:spPr>
          <a:xfrm>
            <a:off x="457199" y="666750"/>
            <a:ext cx="8229601" cy="3982640"/>
          </a:xfrm>
        </p:spPr>
        <p:txBody>
          <a:bodyPr/>
          <a:lstStyle/>
          <a:p>
            <a:r>
              <a:rPr lang="en-US" dirty="0"/>
              <a:t>Schedule:</a:t>
            </a:r>
          </a:p>
          <a:p>
            <a:pPr lvl="1"/>
            <a:r>
              <a:rPr lang="en-US" dirty="0"/>
              <a:t>Nov 2019: ancillary equipment at 3er floor ready to support M1M3 surrogate test.</a:t>
            </a:r>
          </a:p>
          <a:p>
            <a:pPr lvl="1"/>
            <a:r>
              <a:rPr lang="en-US" dirty="0"/>
              <a:t>Dec 2019: M1M3 surrogate test at Coating Chamber (fit, coating, vacuum and coating procedures).</a:t>
            </a:r>
          </a:p>
          <a:p>
            <a:pPr lvl="1"/>
            <a:r>
              <a:rPr lang="en-US" dirty="0"/>
              <a:t>Dec 2019: M1M3 surrogate test at Washing Station (fit and washing procedures).</a:t>
            </a:r>
          </a:p>
          <a:p>
            <a:pPr lvl="1"/>
            <a:r>
              <a:rPr lang="en-US" dirty="0"/>
              <a:t>July 2020: Coating Plant ready to support M1M3 coating.</a:t>
            </a:r>
          </a:p>
          <a:p>
            <a:pPr lvl="1"/>
            <a:r>
              <a:rPr lang="en-US" dirty="0"/>
              <a:t>2</a:t>
            </a:r>
            <a:r>
              <a:rPr lang="en-US" baseline="30000" dirty="0"/>
              <a:t>nd</a:t>
            </a:r>
            <a:r>
              <a:rPr lang="en-US" dirty="0"/>
              <a:t> semester 2020: M1M3 Coating with Aluminum.</a:t>
            </a:r>
          </a:p>
          <a:p>
            <a:pPr lvl="1"/>
            <a:r>
              <a:rPr lang="en-US" dirty="0"/>
              <a:t>End 2020: Coating Plant operational and maintenance procedures ready for Operation Phase.</a:t>
            </a:r>
          </a:p>
        </p:txBody>
      </p:sp>
      <p:sp>
        <p:nvSpPr>
          <p:cNvPr id="3" name="Title 2">
            <a:extLst>
              <a:ext uri="{FF2B5EF4-FFF2-40B4-BE49-F238E27FC236}">
                <a16:creationId xmlns:a16="http://schemas.microsoft.com/office/drawing/2014/main" id="{DB5BC716-EBE1-8A45-BD2B-3C06DB43CB19}"/>
              </a:ext>
            </a:extLst>
          </p:cNvPr>
          <p:cNvSpPr>
            <a:spLocks noGrp="1"/>
          </p:cNvSpPr>
          <p:nvPr>
            <p:ph type="title"/>
          </p:nvPr>
        </p:nvSpPr>
        <p:spPr/>
        <p:txBody>
          <a:bodyPr/>
          <a:lstStyle/>
          <a:p>
            <a:r>
              <a:rPr lang="en-US" dirty="0"/>
              <a:t>Future Work of the Coating Plant</a:t>
            </a:r>
          </a:p>
        </p:txBody>
      </p:sp>
    </p:spTree>
    <p:extLst>
      <p:ext uri="{BB962C8B-B14F-4D97-AF65-F5344CB8AC3E}">
        <p14:creationId xmlns:p14="http://schemas.microsoft.com/office/powerpoint/2010/main" val="403099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BC716-EBE1-8A45-BD2B-3C06DB43CB19}"/>
              </a:ext>
            </a:extLst>
          </p:cNvPr>
          <p:cNvSpPr>
            <a:spLocks noGrp="1"/>
          </p:cNvSpPr>
          <p:nvPr>
            <p:ph type="title"/>
          </p:nvPr>
        </p:nvSpPr>
        <p:spPr/>
        <p:txBody>
          <a:bodyPr/>
          <a:lstStyle/>
          <a:p>
            <a:r>
              <a:rPr lang="en-US" dirty="0"/>
              <a:t>Future Work of the Coating Plant</a:t>
            </a:r>
          </a:p>
        </p:txBody>
      </p:sp>
      <p:pic>
        <p:nvPicPr>
          <p:cNvPr id="7" name="Picture 6">
            <a:extLst>
              <a:ext uri="{FF2B5EF4-FFF2-40B4-BE49-F238E27FC236}">
                <a16:creationId xmlns:a16="http://schemas.microsoft.com/office/drawing/2014/main" id="{227E63EE-C22A-EC45-B681-710D7513B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53" y="1849040"/>
            <a:ext cx="2019599" cy="288000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9" name="Picture 8">
            <a:extLst>
              <a:ext uri="{FF2B5EF4-FFF2-40B4-BE49-F238E27FC236}">
                <a16:creationId xmlns:a16="http://schemas.microsoft.com/office/drawing/2014/main" id="{7EC3BF6F-941B-AC4A-8DB3-E880105CD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976" y="1865047"/>
            <a:ext cx="2036363" cy="288000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6A5FEAFC-3BF2-0E40-AF8C-57D695049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163" y="1867496"/>
            <a:ext cx="2036985" cy="288000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3" name="Picture 12">
            <a:extLst>
              <a:ext uri="{FF2B5EF4-FFF2-40B4-BE49-F238E27FC236}">
                <a16:creationId xmlns:a16="http://schemas.microsoft.com/office/drawing/2014/main" id="{C9A78D7F-B84E-6A45-B02E-4709BE704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756" y="1849040"/>
            <a:ext cx="2024661" cy="288000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14" name="Text Placeholder 1">
            <a:extLst>
              <a:ext uri="{FF2B5EF4-FFF2-40B4-BE49-F238E27FC236}">
                <a16:creationId xmlns:a16="http://schemas.microsoft.com/office/drawing/2014/main" id="{DFE87704-233D-C74A-B2C2-521C41B37E22}"/>
              </a:ext>
            </a:extLst>
          </p:cNvPr>
          <p:cNvSpPr>
            <a:spLocks noGrp="1"/>
          </p:cNvSpPr>
          <p:nvPr>
            <p:ph type="body" idx="1"/>
          </p:nvPr>
        </p:nvSpPr>
        <p:spPr>
          <a:xfrm>
            <a:off x="381001" y="819150"/>
            <a:ext cx="8229601" cy="762000"/>
          </a:xfrm>
        </p:spPr>
        <p:txBody>
          <a:bodyPr/>
          <a:lstStyle/>
          <a:p>
            <a:r>
              <a:rPr lang="en-US" dirty="0"/>
              <a:t>Example of the actual procedures to be reviewed and updated for future Operations:</a:t>
            </a:r>
          </a:p>
        </p:txBody>
      </p:sp>
    </p:spTree>
    <p:extLst>
      <p:ext uri="{BB962C8B-B14F-4D97-AF65-F5344CB8AC3E}">
        <p14:creationId xmlns:p14="http://schemas.microsoft.com/office/powerpoint/2010/main" val="3883311299"/>
      </p:ext>
    </p:extLst>
  </p:cSld>
  <p:clrMapOvr>
    <a:masterClrMapping/>
  </p:clrMapOvr>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773</TotalTime>
  <Words>810</Words>
  <Application>Microsoft Macintosh PowerPoint</Application>
  <PresentationFormat>On-screen Show (16:9)</PresentationFormat>
  <Paragraphs>65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ＭＳ Ｐゴシック</vt:lpstr>
      <vt:lpstr>Arial</vt:lpstr>
      <vt:lpstr>Calibri</vt:lpstr>
      <vt:lpstr>Helvetica</vt:lpstr>
      <vt:lpstr>Lucida Grande</vt:lpstr>
      <vt:lpstr>Legacy 169 JSR2017</vt:lpstr>
      <vt:lpstr>WBS 4.9 Coating Plant  Tomislav Vucina LSST Senior Coating System Engineer  NSF/DOE Joint Status Review August 05, 2019</vt:lpstr>
      <vt:lpstr>WBS 04C.09 Coating Plant Scope</vt:lpstr>
      <vt:lpstr>WBS 04C.09 Coating Plant Scope</vt:lpstr>
      <vt:lpstr>Accomplishment to Date</vt:lpstr>
      <vt:lpstr>Accomplishment to Date</vt:lpstr>
      <vt:lpstr>Accomplishment to Date</vt:lpstr>
      <vt:lpstr>Future Work of the Coating Plant</vt:lpstr>
      <vt:lpstr>Future Work of the Coating Plant</vt:lpstr>
      <vt:lpstr>Future Work of the Coating Plant</vt:lpstr>
      <vt:lpstr>Coating Plant Cost Summary</vt:lpstr>
      <vt:lpstr>Coating Plant Cost Summary</vt:lpstr>
      <vt:lpstr>Coating Plant Cost Summary</vt:lpstr>
      <vt:lpstr>Risk and Opportunity</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Microsoft Office User</cp:lastModifiedBy>
  <cp:revision>23</cp:revision>
  <dcterms:created xsi:type="dcterms:W3CDTF">2018-04-26T20:33:17Z</dcterms:created>
  <dcterms:modified xsi:type="dcterms:W3CDTF">2019-07-25T13:51:32Z</dcterms:modified>
</cp:coreProperties>
</file>