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259" r:id="rId3"/>
    <p:sldId id="288" r:id="rId4"/>
    <p:sldId id="284" r:id="rId5"/>
    <p:sldId id="263" r:id="rId6"/>
    <p:sldId id="267" r:id="rId7"/>
    <p:sldId id="268" r:id="rId8"/>
    <p:sldId id="276" r:id="rId9"/>
    <p:sldId id="266" r:id="rId10"/>
    <p:sldId id="290" r:id="rId11"/>
    <p:sldId id="291" r:id="rId12"/>
    <p:sldId id="292" r:id="rId13"/>
    <p:sldId id="265" r:id="rId14"/>
    <p:sldId id="283" r:id="rId15"/>
    <p:sldId id="289" r:id="rId16"/>
    <p:sldId id="26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43"/>
  </p:normalViewPr>
  <p:slideViewPr>
    <p:cSldViewPr snapToGrid="0">
      <p:cViewPr varScale="1">
        <p:scale>
          <a:sx n="90" d="100"/>
          <a:sy n="90" d="100"/>
        </p:scale>
        <p:origin x="84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7654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Summit Facility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Jeff Barr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Project Architect LSST Telescope &amp; Site</a:t>
            </a:r>
            <a:br>
              <a:rPr lang="en-US" dirty="0" smtClean="0"/>
            </a:br>
            <a:r>
              <a:rPr lang="en-US" dirty="0" smtClean="0"/>
              <a:t>Control Account Manager for Facilities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 smtClean="0"/>
              <a:t>August 27,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60"/>
          <a:stretch/>
        </p:blipFill>
        <p:spPr>
          <a:xfrm>
            <a:off x="138545" y="822611"/>
            <a:ext cx="3200400" cy="28159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/>
              <a:t>Summit </a:t>
            </a:r>
            <a:r>
              <a:rPr lang="en-US" dirty="0" smtClean="0"/>
              <a:t>Facilities – </a:t>
            </a:r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r="24255" b="114"/>
          <a:stretch/>
        </p:blipFill>
        <p:spPr>
          <a:xfrm>
            <a:off x="4159481" y="1166224"/>
            <a:ext cx="4873682" cy="3614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06" y="1551709"/>
            <a:ext cx="2130137" cy="2840183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22" y="3278902"/>
            <a:ext cx="2860159" cy="4424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Camera Clean/White Rooms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Now in use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2013098" y="4281907"/>
            <a:ext cx="2335620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Entry of M1M3 Cell in Facility July 24, 2019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5100084" y="3562437"/>
            <a:ext cx="3629246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Platform Lift Raised to maximum height and load tested March 2019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/>
              <a:t>Summit </a:t>
            </a:r>
            <a:r>
              <a:rPr lang="en-US" dirty="0" smtClean="0"/>
              <a:t>Facilities – </a:t>
            </a:r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1996440"/>
            <a:ext cx="3627120" cy="2720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676"/>
            <a:ext cx="5922624" cy="287802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88604" y="3697116"/>
            <a:ext cx="4834270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Calibration Hill Facilities continue in development</a:t>
            </a:r>
          </a:p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Weather tower – DIMM Tower – Aux. Tel. Dome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5348177" y="4072800"/>
            <a:ext cx="3636335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Warehouse constructed to protect M1M3 Mirror and for future storage 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8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/>
              <a:t>Summit </a:t>
            </a:r>
            <a:r>
              <a:rPr lang="en-US" dirty="0" smtClean="0"/>
              <a:t>Facilities – </a:t>
            </a:r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5" y="1078231"/>
            <a:ext cx="3660832" cy="274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4481" y="2335337"/>
            <a:ext cx="2867315" cy="2150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600" t="25094" r="19037" b="4502"/>
          <a:stretch/>
        </p:blipFill>
        <p:spPr>
          <a:xfrm>
            <a:off x="4918364" y="983673"/>
            <a:ext cx="4072306" cy="254198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3299637" y="613674"/>
            <a:ext cx="2463210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Pachón Hotel Addition 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676939" y="3870781"/>
            <a:ext cx="2463210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2 LSST rooms provided by remodeling 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5922334" y="3555348"/>
            <a:ext cx="2463210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4 more rooms under construction in new addition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8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Construction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Enclosure of Camera Refrigeration Room at first level </a:t>
            </a:r>
          </a:p>
          <a:p>
            <a:pPr lvl="1"/>
            <a:r>
              <a:rPr lang="en-US" dirty="0" smtClean="0"/>
              <a:t>Enclosure of Dynalene Chiller room in telescope pier</a:t>
            </a:r>
          </a:p>
          <a:p>
            <a:pPr lvl="1"/>
            <a:r>
              <a:rPr lang="en-US" dirty="0" smtClean="0"/>
              <a:t>Improvements to weather-proofing of first level</a:t>
            </a:r>
          </a:p>
          <a:p>
            <a:pPr lvl="1"/>
            <a:r>
              <a:rPr lang="en-US" dirty="0" smtClean="0"/>
              <a:t>Final improvements to roads and platforms</a:t>
            </a:r>
          </a:p>
          <a:p>
            <a:pPr lvl="1"/>
            <a:r>
              <a:rPr lang="en-US" dirty="0" smtClean="0"/>
              <a:t>Installation of man-lift, pier ring platform in dome area</a:t>
            </a:r>
          </a:p>
          <a:p>
            <a:pPr lvl="1"/>
            <a:r>
              <a:rPr lang="en-US" dirty="0" smtClean="0"/>
              <a:t>Other – as defined, approved and scheduled</a:t>
            </a:r>
          </a:p>
          <a:p>
            <a:r>
              <a:rPr lang="en-US" dirty="0" smtClean="0"/>
              <a:t>Completion of Hotel addition Rooms available by October 2019 to support TMA on-site work and other </a:t>
            </a:r>
            <a:r>
              <a:rPr lang="en-US" dirty="0"/>
              <a:t>A</a:t>
            </a:r>
            <a:r>
              <a:rPr lang="en-US" dirty="0" smtClean="0"/>
              <a:t>IV activities. 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Facilities – Future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81594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54484"/>
            <a:ext cx="8229601" cy="3982640"/>
          </a:xfrm>
        </p:spPr>
        <p:txBody>
          <a:bodyPr/>
          <a:lstStyle/>
          <a:p>
            <a:r>
              <a:rPr lang="en-US" dirty="0" smtClean="0"/>
              <a:t>Construction related risks substantially retired</a:t>
            </a:r>
          </a:p>
          <a:p>
            <a:endParaRPr lang="en-US" sz="1000" dirty="0" smtClean="0"/>
          </a:p>
          <a:p>
            <a:r>
              <a:rPr lang="en-US" dirty="0" smtClean="0"/>
              <a:t>Schedule impact risks retired.  Summit Facility complete and ready for integration of all subsystems.</a:t>
            </a:r>
          </a:p>
          <a:p>
            <a:endParaRPr lang="en-US" sz="1000" dirty="0" smtClean="0"/>
          </a:p>
          <a:p>
            <a:r>
              <a:rPr lang="en-US" dirty="0" smtClean="0"/>
              <a:t>Scope option for constructing warehouse was identified and realized to mitigate M1M3 risk provide benefit for future operations.</a:t>
            </a:r>
          </a:p>
          <a:p>
            <a:endParaRPr lang="en-US" sz="1000" dirty="0" smtClean="0"/>
          </a:p>
          <a:p>
            <a:r>
              <a:rPr lang="en-US" dirty="0"/>
              <a:t>Scope </a:t>
            </a:r>
            <a:r>
              <a:rPr lang="en-US" dirty="0" smtClean="0"/>
              <a:t>option for acquiring </a:t>
            </a:r>
            <a:r>
              <a:rPr lang="en-US" dirty="0"/>
              <a:t>previous contractor dining facility and offices have </a:t>
            </a:r>
            <a:r>
              <a:rPr lang="en-US" dirty="0" smtClean="0"/>
              <a:t>was </a:t>
            </a:r>
            <a:r>
              <a:rPr lang="en-US" dirty="0"/>
              <a:t>identified and realized with benefit to AIV </a:t>
            </a:r>
            <a:r>
              <a:rPr lang="en-US" dirty="0" smtClean="0"/>
              <a:t>efficiency and schedule.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4817" y="88745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 smtClean="0"/>
              <a:t>Summit Facilities – Risks and Opportunities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15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Facility – Safety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262" y="690472"/>
            <a:ext cx="8845061" cy="3705682"/>
          </a:xfrm>
        </p:spPr>
        <p:txBody>
          <a:bodyPr/>
          <a:lstStyle/>
          <a:p>
            <a:r>
              <a:rPr lang="en-US" dirty="0" smtClean="0"/>
              <a:t>Summit Facility site preparation and </a:t>
            </a:r>
            <a:r>
              <a:rPr lang="en-US" dirty="0" smtClean="0"/>
              <a:t>construction completed with </a:t>
            </a:r>
            <a:r>
              <a:rPr lang="en-US" dirty="0" smtClean="0"/>
              <a:t> </a:t>
            </a:r>
            <a:r>
              <a:rPr lang="en-US" u="sng" dirty="0" smtClean="0"/>
              <a:t>no major accidents or incidents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r>
              <a:rPr lang="en-US" dirty="0" smtClean="0"/>
              <a:t>Continued safety vigilance will continue for completion of Hotel addition project and post-construction work.</a:t>
            </a:r>
          </a:p>
          <a:p>
            <a:endParaRPr lang="en-US" sz="1000" dirty="0" smtClean="0"/>
          </a:p>
          <a:p>
            <a:r>
              <a:rPr lang="en-US" dirty="0" smtClean="0"/>
              <a:t>Life and </a:t>
            </a:r>
            <a:r>
              <a:rPr lang="en-US" dirty="0"/>
              <a:t>h</a:t>
            </a:r>
            <a:r>
              <a:rPr lang="en-US" dirty="0" smtClean="0"/>
              <a:t>ealth safety issues in Summit Facility have been successfully addressed by full compliance of facility with all applicable Chilean and International building codes.</a:t>
            </a:r>
          </a:p>
        </p:txBody>
      </p:sp>
    </p:spTree>
    <p:extLst>
      <p:ext uri="{BB962C8B-B14F-4D97-AF65-F5344CB8AC3E}">
        <p14:creationId xmlns:p14="http://schemas.microsoft.com/office/powerpoint/2010/main" val="122608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0108" y="821286"/>
            <a:ext cx="8534400" cy="3434519"/>
          </a:xfrm>
        </p:spPr>
        <p:txBody>
          <a:bodyPr/>
          <a:lstStyle/>
          <a:p>
            <a:r>
              <a:rPr lang="en-US" b="1" dirty="0" smtClean="0"/>
              <a:t>Summit Facility </a:t>
            </a:r>
            <a:endParaRPr lang="en-US" b="1" dirty="0"/>
          </a:p>
          <a:p>
            <a:pPr marL="457200" lvl="1" indent="0">
              <a:buNone/>
            </a:pPr>
            <a:r>
              <a:rPr lang="en-US" sz="2000" dirty="0" smtClean="0"/>
              <a:t>Plans: </a:t>
            </a:r>
            <a:r>
              <a:rPr lang="en-US" sz="2000" i="1" dirty="0" smtClean="0"/>
              <a:t>Arcadis -Chile</a:t>
            </a:r>
            <a:r>
              <a:rPr lang="en-US" sz="2000" dirty="0" smtClean="0"/>
              <a:t>, </a:t>
            </a:r>
            <a:r>
              <a:rPr lang="en-US" sz="2000" dirty="0" smtClean="0"/>
              <a:t>Main Construction</a:t>
            </a:r>
            <a:r>
              <a:rPr lang="en-US" sz="2000" dirty="0" smtClean="0"/>
              <a:t>: </a:t>
            </a:r>
            <a:r>
              <a:rPr lang="en-US" sz="2000" i="1" dirty="0" smtClean="0"/>
              <a:t>Besalco </a:t>
            </a:r>
            <a:r>
              <a:rPr lang="en-US" sz="2000" i="1" dirty="0" smtClean="0"/>
              <a:t>Construcciones</a:t>
            </a:r>
          </a:p>
          <a:p>
            <a:pPr marL="457200" lvl="1" indent="0">
              <a:buNone/>
            </a:pPr>
            <a:r>
              <a:rPr lang="en-US" sz="2000" b="1" dirty="0" smtClean="0"/>
              <a:t>Includes: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dirty="0" smtClean="0"/>
              <a:t>Main Service Building, Lower Enclosure, and Telescope Pier</a:t>
            </a:r>
          </a:p>
          <a:p>
            <a:pPr lvl="1"/>
            <a:r>
              <a:rPr lang="en-US" sz="2000" dirty="0" smtClean="0"/>
              <a:t>Auxiliary </a:t>
            </a:r>
            <a:r>
              <a:rPr lang="en-US" sz="2000" dirty="0" smtClean="0"/>
              <a:t>Telescope Building and Dome</a:t>
            </a:r>
          </a:p>
          <a:p>
            <a:pPr lvl="1"/>
            <a:r>
              <a:rPr lang="en-US" sz="2000" dirty="0" smtClean="0"/>
              <a:t>Platform Lift (</a:t>
            </a:r>
            <a:r>
              <a:rPr lang="en-US" sz="2000" i="1" dirty="0" smtClean="0"/>
              <a:t>Pflow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Pachón Hotel Addition (</a:t>
            </a:r>
            <a:r>
              <a:rPr lang="en-US" sz="2000" i="1" dirty="0" smtClean="0"/>
              <a:t>Proyect, Ltda.</a:t>
            </a:r>
            <a:r>
              <a:rPr lang="en-US" sz="2000" dirty="0" smtClean="0"/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33350"/>
            <a:ext cx="6477000" cy="417910"/>
          </a:xfrm>
        </p:spPr>
        <p:txBody>
          <a:bodyPr/>
          <a:lstStyle/>
          <a:p>
            <a:r>
              <a:rPr lang="en-US" dirty="0" smtClean="0"/>
              <a:t>WBS 4.3 Summit Facility &amp; 4.13 Base Facility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 dirty="0" smtClean="0"/>
              <a:t>Summit Facility Scope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1" t="2944" r="4464" b="16161"/>
          <a:stretch/>
        </p:blipFill>
        <p:spPr>
          <a:xfrm>
            <a:off x="189186" y="631767"/>
            <a:ext cx="8776138" cy="419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764772"/>
            <a:ext cx="1946431" cy="146304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01159" y="604532"/>
            <a:ext cx="6017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Drone Views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(from early 2018 before Dome erection start)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Auxiliary Telescope Building</a:t>
            </a:r>
          </a:p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 Building    Platform Lift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Lower Enclosure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65433" y="1082566"/>
            <a:ext cx="756745" cy="0"/>
          </a:xfrm>
          <a:prstGeom prst="straightConnector1">
            <a:avLst/>
          </a:prstGeom>
          <a:ln w="19050" cap="rnd">
            <a:solidFill>
              <a:schemeClr val="bg1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14952" y="1397877"/>
            <a:ext cx="0" cy="851337"/>
          </a:xfrm>
          <a:prstGeom prst="straightConnector1">
            <a:avLst/>
          </a:prstGeom>
          <a:ln w="19050" cap="rnd">
            <a:solidFill>
              <a:schemeClr val="bg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09366" y="1408387"/>
            <a:ext cx="0" cy="315310"/>
          </a:xfrm>
          <a:prstGeom prst="straightConnector1">
            <a:avLst/>
          </a:prstGeom>
          <a:ln w="19050" cap="rnd">
            <a:solidFill>
              <a:schemeClr val="bg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84124" y="1382110"/>
            <a:ext cx="0" cy="315310"/>
          </a:xfrm>
          <a:prstGeom prst="straightConnector1">
            <a:avLst/>
          </a:prstGeom>
          <a:ln w="19050" cap="rnd">
            <a:solidFill>
              <a:schemeClr val="bg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6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5" y="2850651"/>
            <a:ext cx="1810426" cy="173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69937">
            <a:off x="759629" y="2353080"/>
            <a:ext cx="1496314" cy="19156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965" r="9186"/>
          <a:stretch/>
        </p:blipFill>
        <p:spPr bwMode="auto">
          <a:xfrm>
            <a:off x="2534798" y="1578818"/>
            <a:ext cx="5694794" cy="30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21638" y="1167428"/>
            <a:ext cx="4457959" cy="171341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03528" y="1980099"/>
            <a:ext cx="365418" cy="499093"/>
          </a:xfrm>
          <a:prstGeom prst="straightConnector1">
            <a:avLst/>
          </a:prstGeom>
          <a:ln w="12700">
            <a:solidFill>
              <a:srgbClr val="0000C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1"/>
          <p:cNvSpPr txBox="1">
            <a:spLocks noChangeArrowheads="1"/>
          </p:cNvSpPr>
          <p:nvPr/>
        </p:nvSpPr>
        <p:spPr bwMode="auto">
          <a:xfrm rot="3254219">
            <a:off x="5006544" y="1977212"/>
            <a:ext cx="664962" cy="3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r>
              <a: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prevailing</a:t>
            </a:r>
          </a:p>
          <a:p>
            <a:pPr algn="ctr" eaLnBrk="1"/>
            <a:r>
              <a: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1878" y="497477"/>
            <a:ext cx="488295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Service 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Building –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2,630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u="sng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 (28,300 ft</a:t>
            </a:r>
            <a:r>
              <a:rPr lang="en-US" sz="1200" u="sng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) gross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area</a:t>
            </a:r>
            <a:endParaRPr lang="en-US" sz="1200" u="sng" dirty="0">
              <a:latin typeface="Times New Roman" pitchFamily="18" charset="0"/>
              <a:cs typeface="Times New Roman" pitchFamily="18" charset="0"/>
            </a:endParaRP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Utility Ground Floor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main entry, shop,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mech./elect. equip., camera refrigeration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Control Floor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control room, computing, general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office/support areas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Maintenance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Floor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mirror coating &amp; camera maintenance</a:t>
            </a: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Mezzanine Floor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elevated catwalk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to telescope,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staging platforms, Camera HVAC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Enclosure Ground Floor/Upper Service Floor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connecting level between buildings</a:t>
            </a: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Platform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Lift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for conveyance of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mirrors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&amp; camera</a:t>
            </a:r>
          </a:p>
          <a:p>
            <a:pPr eaLnBrk="1"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Telescope </a:t>
            </a: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Pier &amp; Enclosure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– 16m D &amp; 30m D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– 707 m</a:t>
            </a:r>
            <a:r>
              <a:rPr lang="en-US" sz="1200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(7,600 ft</a:t>
            </a:r>
            <a:r>
              <a:rPr lang="en-US" sz="1200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u="sng" dirty="0">
              <a:latin typeface="Times New Roman" pitchFamily="18" charset="0"/>
              <a:cs typeface="Times New Roman" pitchFamily="18" charset="0"/>
            </a:endParaRP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Lower Enclosure Floor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utility access, shop, storage</a:t>
            </a: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Pier Intermediate and Upper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Floors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 electrical, utility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access</a:t>
            </a: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Dome Floor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access to telescope and dome</a:t>
            </a:r>
          </a:p>
          <a:p>
            <a:pPr eaLnBrk="1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Telescope Maintenance Platform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service access to telescope</a:t>
            </a:r>
          </a:p>
          <a:p>
            <a:pPr eaLnBrk="1"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881025" y="176741"/>
            <a:ext cx="7830712" cy="417910"/>
          </a:xfrm>
        </p:spPr>
        <p:txBody>
          <a:bodyPr/>
          <a:lstStyle/>
          <a:p>
            <a:pPr algn="l"/>
            <a:r>
              <a:rPr lang="en-US" sz="2200" dirty="0" smtClean="0"/>
              <a:t>Summit Facility Scope – </a:t>
            </a:r>
            <a:r>
              <a:rPr lang="en-US" sz="2000" dirty="0" smtClean="0"/>
              <a:t>Telescope Enclosure/Service Bldg.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607886" y="2811291"/>
            <a:ext cx="639097" cy="189531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 rot="17436387">
            <a:off x="7344800" y="3587032"/>
            <a:ext cx="1384719" cy="2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r>
              <a:rPr lang="en-US" altLang="en-US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road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86680" y="2784482"/>
            <a:ext cx="2575279" cy="1971682"/>
            <a:chOff x="1986680" y="2784482"/>
            <a:chExt cx="2575279" cy="1971682"/>
          </a:xfrm>
        </p:grpSpPr>
        <p:sp>
          <p:nvSpPr>
            <p:cNvPr id="14" name="TextBox 75"/>
            <p:cNvSpPr txBox="1">
              <a:spLocks noChangeArrowheads="1"/>
            </p:cNvSpPr>
            <p:nvPr/>
          </p:nvSpPr>
          <p:spPr bwMode="auto">
            <a:xfrm>
              <a:off x="2993183" y="3402679"/>
              <a:ext cx="606159" cy="64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7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concrete pier &amp; lower enclosure walls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34791" y="2784482"/>
              <a:ext cx="727168" cy="1783109"/>
            </a:xfrm>
            <a:custGeom>
              <a:avLst/>
              <a:gdLst>
                <a:gd name="connsiteX0" fmla="*/ 545306 w 547687"/>
                <a:gd name="connsiteY0" fmla="*/ 21431 h 1750218"/>
                <a:gd name="connsiteX1" fmla="*/ 547687 w 547687"/>
                <a:gd name="connsiteY1" fmla="*/ 147637 h 1750218"/>
                <a:gd name="connsiteX2" fmla="*/ 273844 w 547687"/>
                <a:gd name="connsiteY2" fmla="*/ 140493 h 1750218"/>
                <a:gd name="connsiteX3" fmla="*/ 240506 w 547687"/>
                <a:gd name="connsiteY3" fmla="*/ 252412 h 1750218"/>
                <a:gd name="connsiteX4" fmla="*/ 545306 w 547687"/>
                <a:gd name="connsiteY4" fmla="*/ 1724025 h 1750218"/>
                <a:gd name="connsiteX5" fmla="*/ 4762 w 547687"/>
                <a:gd name="connsiteY5" fmla="*/ 1750218 h 1750218"/>
                <a:gd name="connsiteX6" fmla="*/ 0 w 547687"/>
                <a:gd name="connsiteY6" fmla="*/ 0 h 1750218"/>
                <a:gd name="connsiteX7" fmla="*/ 545306 w 547687"/>
                <a:gd name="connsiteY7" fmla="*/ 21431 h 1750218"/>
                <a:gd name="connsiteX0" fmla="*/ 690032 w 692413"/>
                <a:gd name="connsiteY0" fmla="*/ 41166 h 1769953"/>
                <a:gd name="connsiteX1" fmla="*/ 692413 w 692413"/>
                <a:gd name="connsiteY1" fmla="*/ 167372 h 1769953"/>
                <a:gd name="connsiteX2" fmla="*/ 418570 w 692413"/>
                <a:gd name="connsiteY2" fmla="*/ 160228 h 1769953"/>
                <a:gd name="connsiteX3" fmla="*/ 385232 w 692413"/>
                <a:gd name="connsiteY3" fmla="*/ 272147 h 1769953"/>
                <a:gd name="connsiteX4" fmla="*/ 690032 w 692413"/>
                <a:gd name="connsiteY4" fmla="*/ 1743760 h 1769953"/>
                <a:gd name="connsiteX5" fmla="*/ 149488 w 692413"/>
                <a:gd name="connsiteY5" fmla="*/ 1769953 h 1769953"/>
                <a:gd name="connsiteX6" fmla="*/ 0 w 692413"/>
                <a:gd name="connsiteY6" fmla="*/ 0 h 1769953"/>
                <a:gd name="connsiteX7" fmla="*/ 690032 w 692413"/>
                <a:gd name="connsiteY7" fmla="*/ 41166 h 1769953"/>
                <a:gd name="connsiteX0" fmla="*/ 724787 w 727168"/>
                <a:gd name="connsiteY0" fmla="*/ 41166 h 1783109"/>
                <a:gd name="connsiteX1" fmla="*/ 727168 w 727168"/>
                <a:gd name="connsiteY1" fmla="*/ 167372 h 1783109"/>
                <a:gd name="connsiteX2" fmla="*/ 453325 w 727168"/>
                <a:gd name="connsiteY2" fmla="*/ 160228 h 1783109"/>
                <a:gd name="connsiteX3" fmla="*/ 419987 w 727168"/>
                <a:gd name="connsiteY3" fmla="*/ 272147 h 1783109"/>
                <a:gd name="connsiteX4" fmla="*/ 724787 w 727168"/>
                <a:gd name="connsiteY4" fmla="*/ 1743760 h 1783109"/>
                <a:gd name="connsiteX5" fmla="*/ 48 w 727168"/>
                <a:gd name="connsiteY5" fmla="*/ 1783109 h 1783109"/>
                <a:gd name="connsiteX6" fmla="*/ 34755 w 727168"/>
                <a:gd name="connsiteY6" fmla="*/ 0 h 1783109"/>
                <a:gd name="connsiteX7" fmla="*/ 724787 w 727168"/>
                <a:gd name="connsiteY7" fmla="*/ 41166 h 178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7168" h="1783109">
                  <a:moveTo>
                    <a:pt x="724787" y="41166"/>
                  </a:moveTo>
                  <a:cubicBezTo>
                    <a:pt x="725581" y="83235"/>
                    <a:pt x="726374" y="125303"/>
                    <a:pt x="727168" y="167372"/>
                  </a:cubicBezTo>
                  <a:lnTo>
                    <a:pt x="453325" y="160228"/>
                  </a:lnTo>
                  <a:lnTo>
                    <a:pt x="419987" y="272147"/>
                  </a:lnTo>
                  <a:lnTo>
                    <a:pt x="724787" y="1743760"/>
                  </a:lnTo>
                  <a:lnTo>
                    <a:pt x="48" y="1783109"/>
                  </a:lnTo>
                  <a:cubicBezTo>
                    <a:pt x="-1539" y="1199703"/>
                    <a:pt x="36342" y="583406"/>
                    <a:pt x="34755" y="0"/>
                  </a:cubicBezTo>
                  <a:lnTo>
                    <a:pt x="724787" y="41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6680" y="2841872"/>
              <a:ext cx="2164924" cy="17833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2988" y="4098596"/>
              <a:ext cx="761818" cy="657568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2389479" y="4482315"/>
              <a:ext cx="1023938" cy="240506"/>
            </a:xfrm>
            <a:custGeom>
              <a:avLst/>
              <a:gdLst>
                <a:gd name="connsiteX0" fmla="*/ 7144 w 1023938"/>
                <a:gd name="connsiteY0" fmla="*/ 240506 h 240506"/>
                <a:gd name="connsiteX1" fmla="*/ 7144 w 1023938"/>
                <a:gd name="connsiteY1" fmla="*/ 240506 h 240506"/>
                <a:gd name="connsiteX2" fmla="*/ 0 w 1023938"/>
                <a:gd name="connsiteY2" fmla="*/ 88106 h 240506"/>
                <a:gd name="connsiteX3" fmla="*/ 671513 w 1023938"/>
                <a:gd name="connsiteY3" fmla="*/ 107156 h 240506"/>
                <a:gd name="connsiteX4" fmla="*/ 971550 w 1023938"/>
                <a:gd name="connsiteY4" fmla="*/ 0 h 240506"/>
                <a:gd name="connsiteX5" fmla="*/ 1004888 w 1023938"/>
                <a:gd name="connsiteY5" fmla="*/ 4762 h 240506"/>
                <a:gd name="connsiteX6" fmla="*/ 1023938 w 1023938"/>
                <a:gd name="connsiteY6" fmla="*/ 38100 h 240506"/>
                <a:gd name="connsiteX7" fmla="*/ 1016794 w 1023938"/>
                <a:gd name="connsiteY7" fmla="*/ 238125 h 240506"/>
                <a:gd name="connsiteX8" fmla="*/ 7144 w 1023938"/>
                <a:gd name="connsiteY8" fmla="*/ 240506 h 24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938" h="240506">
                  <a:moveTo>
                    <a:pt x="7144" y="240506"/>
                  </a:moveTo>
                  <a:lnTo>
                    <a:pt x="7144" y="240506"/>
                  </a:lnTo>
                  <a:lnTo>
                    <a:pt x="0" y="88106"/>
                  </a:lnTo>
                  <a:lnTo>
                    <a:pt x="671513" y="107156"/>
                  </a:lnTo>
                  <a:lnTo>
                    <a:pt x="971550" y="0"/>
                  </a:lnTo>
                  <a:lnTo>
                    <a:pt x="1004888" y="4762"/>
                  </a:lnTo>
                  <a:lnTo>
                    <a:pt x="1023938" y="38100"/>
                  </a:lnTo>
                  <a:lnTo>
                    <a:pt x="1016794" y="238125"/>
                  </a:lnTo>
                  <a:lnTo>
                    <a:pt x="7144" y="2405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703007" y="4470892"/>
              <a:ext cx="140495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676814" y="4463748"/>
              <a:ext cx="140495" cy="457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rgbClr val="0000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91043" y="3473349"/>
              <a:ext cx="483394" cy="531019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3893" y="2968524"/>
              <a:ext cx="573882" cy="461962"/>
            </a:xfrm>
            <a:custGeom>
              <a:avLst/>
              <a:gdLst>
                <a:gd name="connsiteX0" fmla="*/ 0 w 573882"/>
                <a:gd name="connsiteY0" fmla="*/ 0 h 461962"/>
                <a:gd name="connsiteX1" fmla="*/ 4763 w 573882"/>
                <a:gd name="connsiteY1" fmla="*/ 288131 h 461962"/>
                <a:gd name="connsiteX2" fmla="*/ 361950 w 573882"/>
                <a:gd name="connsiteY2" fmla="*/ 288131 h 461962"/>
                <a:gd name="connsiteX3" fmla="*/ 361950 w 573882"/>
                <a:gd name="connsiteY3" fmla="*/ 461962 h 461962"/>
                <a:gd name="connsiteX4" fmla="*/ 571500 w 573882"/>
                <a:gd name="connsiteY4" fmla="*/ 459581 h 461962"/>
                <a:gd name="connsiteX5" fmla="*/ 573882 w 573882"/>
                <a:gd name="connsiteY5" fmla="*/ 71437 h 461962"/>
                <a:gd name="connsiteX6" fmla="*/ 552450 w 573882"/>
                <a:gd name="connsiteY6" fmla="*/ 71437 h 461962"/>
                <a:gd name="connsiteX7" fmla="*/ 547688 w 573882"/>
                <a:gd name="connsiteY7" fmla="*/ 7144 h 461962"/>
                <a:gd name="connsiteX8" fmla="*/ 0 w 573882"/>
                <a:gd name="connsiteY8" fmla="*/ 0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882" h="461962">
                  <a:moveTo>
                    <a:pt x="0" y="0"/>
                  </a:moveTo>
                  <a:cubicBezTo>
                    <a:pt x="1588" y="96044"/>
                    <a:pt x="3175" y="192087"/>
                    <a:pt x="4763" y="288131"/>
                  </a:cubicBezTo>
                  <a:lnTo>
                    <a:pt x="361950" y="288131"/>
                  </a:lnTo>
                  <a:lnTo>
                    <a:pt x="361950" y="461962"/>
                  </a:lnTo>
                  <a:lnTo>
                    <a:pt x="571500" y="459581"/>
                  </a:lnTo>
                  <a:lnTo>
                    <a:pt x="573882" y="71437"/>
                  </a:lnTo>
                  <a:lnTo>
                    <a:pt x="552450" y="71437"/>
                  </a:lnTo>
                  <a:lnTo>
                    <a:pt x="547688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12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36275" y="3268561"/>
              <a:ext cx="347662" cy="157163"/>
            </a:xfrm>
            <a:prstGeom prst="rect">
              <a:avLst/>
            </a:prstGeom>
            <a:solidFill>
              <a:srgbClr val="FFC00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47993" y="3232843"/>
              <a:ext cx="431007" cy="1004887"/>
            </a:xfrm>
            <a:custGeom>
              <a:avLst/>
              <a:gdLst>
                <a:gd name="connsiteX0" fmla="*/ 211932 w 431007"/>
                <a:gd name="connsiteY0" fmla="*/ 0 h 1004887"/>
                <a:gd name="connsiteX1" fmla="*/ 426244 w 431007"/>
                <a:gd name="connsiteY1" fmla="*/ 230981 h 1004887"/>
                <a:gd name="connsiteX2" fmla="*/ 371475 w 431007"/>
                <a:gd name="connsiteY2" fmla="*/ 309562 h 1004887"/>
                <a:gd name="connsiteX3" fmla="*/ 335757 w 431007"/>
                <a:gd name="connsiteY3" fmla="*/ 390525 h 1004887"/>
                <a:gd name="connsiteX4" fmla="*/ 319088 w 431007"/>
                <a:gd name="connsiteY4" fmla="*/ 485775 h 1004887"/>
                <a:gd name="connsiteX5" fmla="*/ 323850 w 431007"/>
                <a:gd name="connsiteY5" fmla="*/ 581025 h 1004887"/>
                <a:gd name="connsiteX6" fmla="*/ 352425 w 431007"/>
                <a:gd name="connsiteY6" fmla="*/ 661987 h 1004887"/>
                <a:gd name="connsiteX7" fmla="*/ 385763 w 431007"/>
                <a:gd name="connsiteY7" fmla="*/ 728662 h 1004887"/>
                <a:gd name="connsiteX8" fmla="*/ 431007 w 431007"/>
                <a:gd name="connsiteY8" fmla="*/ 785812 h 1004887"/>
                <a:gd name="connsiteX9" fmla="*/ 192882 w 431007"/>
                <a:gd name="connsiteY9" fmla="*/ 1004887 h 1004887"/>
                <a:gd name="connsiteX10" fmla="*/ 116682 w 431007"/>
                <a:gd name="connsiteY10" fmla="*/ 900112 h 1004887"/>
                <a:gd name="connsiteX11" fmla="*/ 54769 w 431007"/>
                <a:gd name="connsiteY11" fmla="*/ 781050 h 1004887"/>
                <a:gd name="connsiteX12" fmla="*/ 16669 w 431007"/>
                <a:gd name="connsiteY12" fmla="*/ 661987 h 1004887"/>
                <a:gd name="connsiteX13" fmla="*/ 0 w 431007"/>
                <a:gd name="connsiteY13" fmla="*/ 526256 h 1004887"/>
                <a:gd name="connsiteX14" fmla="*/ 7144 w 431007"/>
                <a:gd name="connsiteY14" fmla="*/ 419100 h 1004887"/>
                <a:gd name="connsiteX15" fmla="*/ 35719 w 431007"/>
                <a:gd name="connsiteY15" fmla="*/ 290512 h 1004887"/>
                <a:gd name="connsiteX16" fmla="*/ 76200 w 431007"/>
                <a:gd name="connsiteY16" fmla="*/ 190500 h 1004887"/>
                <a:gd name="connsiteX17" fmla="*/ 130969 w 431007"/>
                <a:gd name="connsiteY17" fmla="*/ 92868 h 1004887"/>
                <a:gd name="connsiteX18" fmla="*/ 176213 w 431007"/>
                <a:gd name="connsiteY18" fmla="*/ 38100 h 1004887"/>
                <a:gd name="connsiteX19" fmla="*/ 211932 w 431007"/>
                <a:gd name="connsiteY19" fmla="*/ 0 h 100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1007" h="1004887">
                  <a:moveTo>
                    <a:pt x="211932" y="0"/>
                  </a:moveTo>
                  <a:lnTo>
                    <a:pt x="426244" y="230981"/>
                  </a:lnTo>
                  <a:lnTo>
                    <a:pt x="371475" y="309562"/>
                  </a:lnTo>
                  <a:lnTo>
                    <a:pt x="335757" y="390525"/>
                  </a:lnTo>
                  <a:lnTo>
                    <a:pt x="319088" y="485775"/>
                  </a:lnTo>
                  <a:lnTo>
                    <a:pt x="323850" y="581025"/>
                  </a:lnTo>
                  <a:lnTo>
                    <a:pt x="352425" y="661987"/>
                  </a:lnTo>
                  <a:lnTo>
                    <a:pt x="385763" y="728662"/>
                  </a:lnTo>
                  <a:lnTo>
                    <a:pt x="431007" y="785812"/>
                  </a:lnTo>
                  <a:lnTo>
                    <a:pt x="192882" y="1004887"/>
                  </a:lnTo>
                  <a:lnTo>
                    <a:pt x="116682" y="900112"/>
                  </a:lnTo>
                  <a:lnTo>
                    <a:pt x="54769" y="781050"/>
                  </a:lnTo>
                  <a:lnTo>
                    <a:pt x="16669" y="661987"/>
                  </a:lnTo>
                  <a:lnTo>
                    <a:pt x="0" y="526256"/>
                  </a:lnTo>
                  <a:lnTo>
                    <a:pt x="7144" y="419100"/>
                  </a:lnTo>
                  <a:lnTo>
                    <a:pt x="35719" y="290512"/>
                  </a:lnTo>
                  <a:lnTo>
                    <a:pt x="76200" y="190500"/>
                  </a:lnTo>
                  <a:lnTo>
                    <a:pt x="130969" y="92868"/>
                  </a:lnTo>
                  <a:lnTo>
                    <a:pt x="176213" y="38100"/>
                  </a:lnTo>
                  <a:lnTo>
                    <a:pt x="211932" y="0"/>
                  </a:lnTo>
                  <a:close/>
                </a:path>
              </a:pathLst>
            </a:custGeom>
            <a:solidFill>
              <a:srgbClr val="00B05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1200"/>
            </a:p>
          </p:txBody>
        </p:sp>
        <p:sp>
          <p:nvSpPr>
            <p:cNvPr id="25" name="TextBox 47"/>
            <p:cNvSpPr txBox="1">
              <a:spLocks noChangeArrowheads="1"/>
            </p:cNvSpPr>
            <p:nvPr/>
          </p:nvSpPr>
          <p:spPr bwMode="auto">
            <a:xfrm>
              <a:off x="3531710" y="3567005"/>
              <a:ext cx="583387" cy="34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platform lift</a:t>
              </a:r>
            </a:p>
          </p:txBody>
        </p:sp>
        <p:sp>
          <p:nvSpPr>
            <p:cNvPr id="26" name="TextBox 47"/>
            <p:cNvSpPr txBox="1">
              <a:spLocks noChangeArrowheads="1"/>
            </p:cNvSpPr>
            <p:nvPr/>
          </p:nvSpPr>
          <p:spPr bwMode="auto">
            <a:xfrm>
              <a:off x="3491228" y="2940736"/>
              <a:ext cx="6998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eneral utility room</a:t>
              </a:r>
              <a:endPara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47"/>
            <p:cNvSpPr txBox="1">
              <a:spLocks noChangeArrowheads="1"/>
            </p:cNvSpPr>
            <p:nvPr/>
          </p:nvSpPr>
          <p:spPr bwMode="auto">
            <a:xfrm>
              <a:off x="3479322" y="3224105"/>
              <a:ext cx="6998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optics</a:t>
              </a:r>
              <a:endPara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2669695" y="4069449"/>
              <a:ext cx="8046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ase of lower enclosure</a:t>
              </a:r>
              <a:endPara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47"/>
            <p:cNvSpPr txBox="1">
              <a:spLocks noChangeArrowheads="1"/>
            </p:cNvSpPr>
            <p:nvPr/>
          </p:nvSpPr>
          <p:spPr bwMode="auto">
            <a:xfrm rot="16200000">
              <a:off x="1869597" y="3543549"/>
              <a:ext cx="6998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achine shop</a:t>
              </a:r>
              <a:endPara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47"/>
            <p:cNvSpPr txBox="1">
              <a:spLocks noChangeArrowheads="1"/>
            </p:cNvSpPr>
            <p:nvPr/>
          </p:nvSpPr>
          <p:spPr bwMode="auto">
            <a:xfrm>
              <a:off x="2669693" y="3564631"/>
              <a:ext cx="8046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ase of</a:t>
              </a:r>
            </a:p>
            <a:p>
              <a:pPr eaLnBrk="1"/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pier</a:t>
              </a:r>
              <a:endPara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59631" y="2837552"/>
            <a:ext cx="3364065" cy="2074279"/>
            <a:chOff x="4259631" y="2837552"/>
            <a:chExt cx="3364065" cy="207427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9631" y="2837552"/>
              <a:ext cx="3364065" cy="1852855"/>
            </a:xfrm>
            <a:prstGeom prst="rect">
              <a:avLst/>
            </a:prstGeom>
          </p:spPr>
        </p:pic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5236619" y="4665610"/>
              <a:ext cx="23685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00CC"/>
                  </a:solidFill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9pPr>
            </a:lstStyle>
            <a:p>
              <a:r>
                <a:rPr lang="en-US" altLang="en-US" sz="1000" b="1" dirty="0" smtClean="0"/>
                <a:t>Maintenance Floor </a:t>
              </a:r>
              <a:r>
                <a:rPr lang="en-US" altLang="en-US" sz="800" u="sng" dirty="0" smtClean="0"/>
                <a:t>Level 3</a:t>
              </a:r>
              <a:endParaRPr lang="en-US" altLang="en-US" sz="800" u="sng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58219" y="2966182"/>
              <a:ext cx="1708335" cy="387457"/>
            </a:xfrm>
            <a:custGeom>
              <a:avLst/>
              <a:gdLst>
                <a:gd name="connsiteX0" fmla="*/ 0 w 2463952"/>
                <a:gd name="connsiteY0" fmla="*/ 0 h 558496"/>
                <a:gd name="connsiteX1" fmla="*/ 5476 w 2463952"/>
                <a:gd name="connsiteY1" fmla="*/ 405183 h 558496"/>
                <a:gd name="connsiteX2" fmla="*/ 109509 w 2463952"/>
                <a:gd name="connsiteY2" fmla="*/ 405183 h 558496"/>
                <a:gd name="connsiteX3" fmla="*/ 114985 w 2463952"/>
                <a:gd name="connsiteY3" fmla="*/ 558496 h 558496"/>
                <a:gd name="connsiteX4" fmla="*/ 2458477 w 2463952"/>
                <a:gd name="connsiteY4" fmla="*/ 553020 h 558496"/>
                <a:gd name="connsiteX5" fmla="*/ 2463952 w 2463952"/>
                <a:gd name="connsiteY5" fmla="*/ 5475 h 558496"/>
                <a:gd name="connsiteX6" fmla="*/ 0 w 2463952"/>
                <a:gd name="connsiteY6" fmla="*/ 0 h 5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952" h="558496">
                  <a:moveTo>
                    <a:pt x="0" y="0"/>
                  </a:moveTo>
                  <a:cubicBezTo>
                    <a:pt x="1825" y="135061"/>
                    <a:pt x="3651" y="270122"/>
                    <a:pt x="5476" y="405183"/>
                  </a:cubicBezTo>
                  <a:lnTo>
                    <a:pt x="109509" y="405183"/>
                  </a:lnTo>
                  <a:lnTo>
                    <a:pt x="114985" y="558496"/>
                  </a:lnTo>
                  <a:lnTo>
                    <a:pt x="2458477" y="553020"/>
                  </a:lnTo>
                  <a:lnTo>
                    <a:pt x="2463952" y="5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52678" y="2959566"/>
              <a:ext cx="1568542" cy="1162371"/>
            </a:xfrm>
            <a:custGeom>
              <a:avLst/>
              <a:gdLst>
                <a:gd name="connsiteX0" fmla="*/ 5476 w 2261361"/>
                <a:gd name="connsiteY0" fmla="*/ 689907 h 1675488"/>
                <a:gd name="connsiteX1" fmla="*/ 1872604 w 2261361"/>
                <a:gd name="connsiteY1" fmla="*/ 689907 h 1675488"/>
                <a:gd name="connsiteX2" fmla="*/ 1867129 w 2261361"/>
                <a:gd name="connsiteY2" fmla="*/ 5476 h 1675488"/>
                <a:gd name="connsiteX3" fmla="*/ 2255885 w 2261361"/>
                <a:gd name="connsiteY3" fmla="*/ 0 h 1675488"/>
                <a:gd name="connsiteX4" fmla="*/ 2261361 w 2261361"/>
                <a:gd name="connsiteY4" fmla="*/ 1675488 h 1675488"/>
                <a:gd name="connsiteX5" fmla="*/ 0 w 2261361"/>
                <a:gd name="connsiteY5" fmla="*/ 1670012 h 1675488"/>
                <a:gd name="connsiteX6" fmla="*/ 5476 w 2261361"/>
                <a:gd name="connsiteY6" fmla="*/ 689907 h 16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1361" h="1675488">
                  <a:moveTo>
                    <a:pt x="5476" y="689907"/>
                  </a:moveTo>
                  <a:lnTo>
                    <a:pt x="1872604" y="689907"/>
                  </a:lnTo>
                  <a:lnTo>
                    <a:pt x="1867129" y="5476"/>
                  </a:lnTo>
                  <a:lnTo>
                    <a:pt x="2255885" y="0"/>
                  </a:lnTo>
                  <a:cubicBezTo>
                    <a:pt x="2257710" y="558496"/>
                    <a:pt x="2259536" y="1116992"/>
                    <a:pt x="2261361" y="1675488"/>
                  </a:cubicBezTo>
                  <a:lnTo>
                    <a:pt x="0" y="1670012"/>
                  </a:lnTo>
                  <a:cubicBezTo>
                    <a:pt x="1825" y="1341485"/>
                    <a:pt x="3651" y="1012958"/>
                    <a:pt x="5476" y="689907"/>
                  </a:cubicBezTo>
                  <a:close/>
                </a:path>
              </a:pathLst>
            </a:custGeom>
            <a:solidFill>
              <a:srgbClr val="9933FF">
                <a:alpha val="125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200"/>
            </a:p>
          </p:txBody>
        </p:sp>
        <p:sp>
          <p:nvSpPr>
            <p:cNvPr id="36" name="TextBox 73"/>
            <p:cNvSpPr txBox="1">
              <a:spLocks noChangeArrowheads="1"/>
            </p:cNvSpPr>
            <p:nvPr/>
          </p:nvSpPr>
          <p:spPr bwMode="auto">
            <a:xfrm>
              <a:off x="5291596" y="3781220"/>
              <a:ext cx="733739" cy="34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rails for   mirror cart</a:t>
              </a:r>
            </a:p>
          </p:txBody>
        </p:sp>
        <p:sp>
          <p:nvSpPr>
            <p:cNvPr id="37" name="TextBox 74"/>
            <p:cNvSpPr txBox="1">
              <a:spLocks noChangeArrowheads="1"/>
            </p:cNvSpPr>
            <p:nvPr/>
          </p:nvSpPr>
          <p:spPr bwMode="auto">
            <a:xfrm>
              <a:off x="5343187" y="4184197"/>
              <a:ext cx="667007" cy="47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Receiving door and truck ramp</a:t>
              </a: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4907764" y="3036256"/>
              <a:ext cx="12983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camera maintenance area</a:t>
              </a:r>
            </a:p>
          </p:txBody>
        </p:sp>
        <p:sp>
          <p:nvSpPr>
            <p:cNvPr id="39" name="TextBox 47"/>
            <p:cNvSpPr txBox="1">
              <a:spLocks noChangeArrowheads="1"/>
            </p:cNvSpPr>
            <p:nvPr/>
          </p:nvSpPr>
          <p:spPr bwMode="auto">
            <a:xfrm>
              <a:off x="6134185" y="3684975"/>
              <a:ext cx="1225834" cy="2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mirror maintenance area</a:t>
              </a:r>
            </a:p>
          </p:txBody>
        </p:sp>
        <p:sp>
          <p:nvSpPr>
            <p:cNvPr id="40" name="TextBox 47"/>
            <p:cNvSpPr txBox="1">
              <a:spLocks noChangeArrowheads="1"/>
            </p:cNvSpPr>
            <p:nvPr/>
          </p:nvSpPr>
          <p:spPr bwMode="auto">
            <a:xfrm>
              <a:off x="4743648" y="3552717"/>
              <a:ext cx="583387" cy="34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platform lift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604874" y="4210183"/>
              <a:ext cx="822302" cy="592057"/>
            </a:xfrm>
            <a:custGeom>
              <a:avLst/>
              <a:gdLst>
                <a:gd name="connsiteX0" fmla="*/ 0 w 822302"/>
                <a:gd name="connsiteY0" fmla="*/ 0 h 592057"/>
                <a:gd name="connsiteX1" fmla="*/ 684156 w 822302"/>
                <a:gd name="connsiteY1" fmla="*/ 210509 h 592057"/>
                <a:gd name="connsiteX2" fmla="*/ 684156 w 822302"/>
                <a:gd name="connsiteY2" fmla="*/ 427597 h 592057"/>
                <a:gd name="connsiteX3" fmla="*/ 822302 w 822302"/>
                <a:gd name="connsiteY3" fmla="*/ 447332 h 592057"/>
                <a:gd name="connsiteX4" fmla="*/ 822302 w 822302"/>
                <a:gd name="connsiteY4" fmla="*/ 592057 h 592057"/>
                <a:gd name="connsiteX5" fmla="*/ 539430 w 822302"/>
                <a:gd name="connsiteY5" fmla="*/ 585479 h 592057"/>
                <a:gd name="connsiteX6" fmla="*/ 0 w 822302"/>
                <a:gd name="connsiteY6" fmla="*/ 296029 h 592057"/>
                <a:gd name="connsiteX7" fmla="*/ 0 w 822302"/>
                <a:gd name="connsiteY7" fmla="*/ 0 h 59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302" h="592057">
                  <a:moveTo>
                    <a:pt x="0" y="0"/>
                  </a:moveTo>
                  <a:lnTo>
                    <a:pt x="684156" y="210509"/>
                  </a:lnTo>
                  <a:lnTo>
                    <a:pt x="684156" y="427597"/>
                  </a:lnTo>
                  <a:lnTo>
                    <a:pt x="822302" y="447332"/>
                  </a:lnTo>
                  <a:lnTo>
                    <a:pt x="822302" y="592057"/>
                  </a:lnTo>
                  <a:lnTo>
                    <a:pt x="539430" y="585479"/>
                  </a:lnTo>
                  <a:lnTo>
                    <a:pt x="0" y="296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5577212" y="4160577"/>
              <a:ext cx="185414" cy="59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551019" y="4153433"/>
              <a:ext cx="185414" cy="5900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rgbClr val="0000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82542" y="3165707"/>
              <a:ext cx="75508" cy="112379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7"/>
            <p:cNvSpPr txBox="1">
              <a:spLocks noChangeArrowheads="1"/>
            </p:cNvSpPr>
            <p:nvPr/>
          </p:nvSpPr>
          <p:spPr bwMode="auto">
            <a:xfrm>
              <a:off x="6336066" y="4183475"/>
              <a:ext cx="4276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deck</a:t>
              </a:r>
              <a:endPara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6737214" y="1494553"/>
            <a:ext cx="1474130" cy="1431354"/>
            <a:chOff x="6762614" y="1448506"/>
            <a:chExt cx="1499869" cy="145634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8436" y="1474840"/>
              <a:ext cx="1274047" cy="1278194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7304227" y="2372571"/>
              <a:ext cx="868477" cy="295938"/>
            </a:xfrm>
            <a:prstGeom prst="rect">
              <a:avLst/>
            </a:prstGeom>
            <a:solidFill>
              <a:srgbClr val="0099FF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49" name="TextBox 47"/>
            <p:cNvSpPr txBox="1">
              <a:spLocks noChangeArrowheads="1"/>
            </p:cNvSpPr>
            <p:nvPr/>
          </p:nvSpPr>
          <p:spPr bwMode="auto">
            <a:xfrm>
              <a:off x="7262860" y="2413771"/>
              <a:ext cx="869578" cy="2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</a:t>
              </a:r>
              <a:r>
                <a:rPr lang="en-US" altLang="en-US" sz="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Room</a:t>
              </a:r>
              <a:endPara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6915119" y="1609055"/>
              <a:ext cx="451300" cy="302701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51" name="TextBox 47"/>
            <p:cNvSpPr txBox="1">
              <a:spLocks noChangeArrowheads="1"/>
            </p:cNvSpPr>
            <p:nvPr/>
          </p:nvSpPr>
          <p:spPr bwMode="auto">
            <a:xfrm rot="16200000">
              <a:off x="6810163" y="1678809"/>
              <a:ext cx="665973" cy="20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7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</a:t>
              </a:r>
            </a:p>
          </p:txBody>
        </p:sp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6854654" y="2652094"/>
              <a:ext cx="1385820" cy="25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1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Floor </a:t>
              </a:r>
              <a:r>
                <a:rPr lang="en-US" altLang="en-US" sz="800" u="sng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 2</a:t>
              </a:r>
              <a:endParaRPr lang="en-US" altLang="en-US" sz="8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47"/>
            <p:cNvSpPr txBox="1">
              <a:spLocks noChangeArrowheads="1"/>
            </p:cNvSpPr>
            <p:nvPr/>
          </p:nvSpPr>
          <p:spPr bwMode="auto">
            <a:xfrm>
              <a:off x="7389382" y="1923438"/>
              <a:ext cx="435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7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Office</a:t>
              </a:r>
            </a:p>
          </p:txBody>
        </p:sp>
        <p:sp>
          <p:nvSpPr>
            <p:cNvPr id="54" name="TextBox 47"/>
            <p:cNvSpPr txBox="1">
              <a:spLocks noChangeArrowheads="1"/>
            </p:cNvSpPr>
            <p:nvPr/>
          </p:nvSpPr>
          <p:spPr bwMode="auto">
            <a:xfrm rot="16200000">
              <a:off x="6933475" y="2383170"/>
              <a:ext cx="44044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7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Break</a:t>
              </a:r>
              <a:endParaRPr lang="en-US" altLang="en-US" sz="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47"/>
            <p:cNvSpPr txBox="1">
              <a:spLocks noChangeArrowheads="1"/>
            </p:cNvSpPr>
            <p:nvPr/>
          </p:nvSpPr>
          <p:spPr bwMode="auto">
            <a:xfrm rot="16200000">
              <a:off x="7750296" y="1634327"/>
              <a:ext cx="44044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7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Conf.</a:t>
              </a:r>
              <a:endParaRPr lang="en-US" altLang="en-US" sz="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824481" y="1738467"/>
              <a:ext cx="75508" cy="112379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2614" y="1478004"/>
              <a:ext cx="278738" cy="120261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031831" y="0"/>
            <a:ext cx="2112168" cy="1599156"/>
            <a:chOff x="7031831" y="0"/>
            <a:chExt cx="2112168" cy="159915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05762" y="9834"/>
              <a:ext cx="1738237" cy="1435509"/>
            </a:xfrm>
            <a:prstGeom prst="rect">
              <a:avLst/>
            </a:prstGeom>
          </p:spPr>
        </p:pic>
        <p:sp>
          <p:nvSpPr>
            <p:cNvPr id="60" name="TextBox 15"/>
            <p:cNvSpPr txBox="1">
              <a:spLocks noChangeArrowheads="1"/>
            </p:cNvSpPr>
            <p:nvPr/>
          </p:nvSpPr>
          <p:spPr bwMode="auto">
            <a:xfrm>
              <a:off x="8226148" y="0"/>
              <a:ext cx="420479" cy="2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Entry</a:t>
              </a:r>
            </a:p>
          </p:txBody>
        </p:sp>
        <p:sp>
          <p:nvSpPr>
            <p:cNvPr id="61" name="TextBox 47"/>
            <p:cNvSpPr txBox="1">
              <a:spLocks noChangeArrowheads="1"/>
            </p:cNvSpPr>
            <p:nvPr/>
          </p:nvSpPr>
          <p:spPr bwMode="auto">
            <a:xfrm>
              <a:off x="7600388" y="580521"/>
              <a:ext cx="380636" cy="20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7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Shop</a:t>
              </a:r>
            </a:p>
          </p:txBody>
        </p:sp>
        <p:sp>
          <p:nvSpPr>
            <p:cNvPr id="62" name="TextBox 47"/>
            <p:cNvSpPr txBox="1">
              <a:spLocks noChangeArrowheads="1"/>
            </p:cNvSpPr>
            <p:nvPr/>
          </p:nvSpPr>
          <p:spPr bwMode="auto">
            <a:xfrm>
              <a:off x="8053495" y="842088"/>
              <a:ext cx="479980" cy="2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Mech.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32334" y="510728"/>
              <a:ext cx="825908" cy="776748"/>
            </a:xfrm>
            <a:prstGeom prst="rect">
              <a:avLst/>
            </a:prstGeom>
            <a:solidFill>
              <a:srgbClr val="C0000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934946" y="191656"/>
              <a:ext cx="329669" cy="304352"/>
            </a:xfrm>
            <a:prstGeom prst="rect">
              <a:avLst/>
            </a:prstGeom>
            <a:solidFill>
              <a:srgbClr val="0099FF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65" name="TextBox 47"/>
            <p:cNvSpPr txBox="1">
              <a:spLocks noChangeArrowheads="1"/>
            </p:cNvSpPr>
            <p:nvPr/>
          </p:nvSpPr>
          <p:spPr bwMode="auto">
            <a:xfrm>
              <a:off x="7603269" y="965205"/>
              <a:ext cx="426645" cy="2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Elec.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643252" y="622592"/>
              <a:ext cx="37975" cy="63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681227" y="813018"/>
              <a:ext cx="50634" cy="5063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769836" y="838335"/>
              <a:ext cx="127135" cy="2531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643252" y="292923"/>
              <a:ext cx="25317" cy="12713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884312" y="546641"/>
              <a:ext cx="25317" cy="7595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769836" y="597275"/>
              <a:ext cx="37975" cy="63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769836" y="711751"/>
              <a:ext cx="37975" cy="6329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en-US" sz="11200"/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8005603" y="176797"/>
              <a:ext cx="766109" cy="1119443"/>
            </a:xfrm>
            <a:custGeom>
              <a:avLst/>
              <a:gdLst>
                <a:gd name="T0" fmla="*/ 652462 w 2209800"/>
                <a:gd name="T1" fmla="*/ 0 h 3228975"/>
                <a:gd name="T2" fmla="*/ 2209800 w 2209800"/>
                <a:gd name="T3" fmla="*/ 4763 h 3228975"/>
                <a:gd name="T4" fmla="*/ 2195512 w 2209800"/>
                <a:gd name="T5" fmla="*/ 3228975 h 3228975"/>
                <a:gd name="T6" fmla="*/ 4762 w 2209800"/>
                <a:gd name="T7" fmla="*/ 3228975 h 3228975"/>
                <a:gd name="T8" fmla="*/ 0 w 2209800"/>
                <a:gd name="T9" fmla="*/ 3186113 h 3228975"/>
                <a:gd name="T10" fmla="*/ 2171700 w 2209800"/>
                <a:gd name="T11" fmla="*/ 3186113 h 3228975"/>
                <a:gd name="T12" fmla="*/ 2152650 w 2209800"/>
                <a:gd name="T13" fmla="*/ 47625 h 3228975"/>
                <a:gd name="T14" fmla="*/ 652462 w 2209800"/>
                <a:gd name="T15" fmla="*/ 57150 h 3228975"/>
                <a:gd name="T16" fmla="*/ 652462 w 2209800"/>
                <a:gd name="T17" fmla="*/ 0 h 32289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9800" h="3228975">
                  <a:moveTo>
                    <a:pt x="652462" y="0"/>
                  </a:moveTo>
                  <a:lnTo>
                    <a:pt x="2209800" y="4763"/>
                  </a:lnTo>
                  <a:cubicBezTo>
                    <a:pt x="2205037" y="1079500"/>
                    <a:pt x="2200275" y="2154238"/>
                    <a:pt x="2195512" y="3228975"/>
                  </a:cubicBezTo>
                  <a:lnTo>
                    <a:pt x="4762" y="3228975"/>
                  </a:lnTo>
                  <a:lnTo>
                    <a:pt x="0" y="3186113"/>
                  </a:lnTo>
                  <a:lnTo>
                    <a:pt x="2171700" y="3186113"/>
                  </a:lnTo>
                  <a:lnTo>
                    <a:pt x="2152650" y="47625"/>
                  </a:lnTo>
                  <a:lnTo>
                    <a:pt x="652462" y="57150"/>
                  </a:lnTo>
                  <a:lnTo>
                    <a:pt x="65246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  <a:extLst/>
          </p:spPr>
          <p:txBody>
            <a:bodyPr lIns="50800" tIns="50800" rIns="50800" bIns="50800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Rectangle 81"/>
            <p:cNvSpPr>
              <a:spLocks noChangeArrowheads="1"/>
            </p:cNvSpPr>
            <p:nvPr/>
          </p:nvSpPr>
          <p:spPr bwMode="auto">
            <a:xfrm>
              <a:off x="8771501" y="492702"/>
              <a:ext cx="141327" cy="865728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endParaRPr lang="en-US" altLang="en-US"/>
            </a:p>
          </p:txBody>
        </p:sp>
        <p:sp>
          <p:nvSpPr>
            <p:cNvPr id="75" name="TextBox 47"/>
            <p:cNvSpPr txBox="1">
              <a:spLocks noChangeArrowheads="1"/>
            </p:cNvSpPr>
            <p:nvPr/>
          </p:nvSpPr>
          <p:spPr bwMode="auto">
            <a:xfrm>
              <a:off x="7585638" y="172483"/>
              <a:ext cx="435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7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</a:t>
              </a:r>
            </a:p>
            <a:p>
              <a:pPr eaLnBrk="1"/>
              <a:r>
                <a:rPr lang="en-US" altLang="en-US" sz="7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Refrig</a:t>
              </a:r>
              <a:endParaRPr lang="en-US" altLang="en-US" sz="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47"/>
            <p:cNvSpPr txBox="1">
              <a:spLocks noChangeArrowheads="1"/>
            </p:cNvSpPr>
            <p:nvPr/>
          </p:nvSpPr>
          <p:spPr bwMode="auto">
            <a:xfrm>
              <a:off x="8205073" y="595269"/>
              <a:ext cx="380636" cy="20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eaLnBrk="1"/>
              <a:r>
                <a:rPr lang="en-US" altLang="en-US" sz="7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OSS</a:t>
              </a:r>
              <a:endParaRPr lang="en-US" altLang="en-US" sz="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10800000">
              <a:off x="8003380" y="111919"/>
              <a:ext cx="161926" cy="50006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rgbClr val="0000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3"/>
            </p:cNvCxnSpPr>
            <p:nvPr/>
          </p:nvCxnSpPr>
          <p:spPr>
            <a:xfrm flipV="1">
              <a:off x="8084343" y="110943"/>
              <a:ext cx="215695" cy="976"/>
            </a:xfrm>
            <a:prstGeom prst="line">
              <a:avLst/>
            </a:prstGeom>
            <a:ln w="3175">
              <a:solidFill>
                <a:srgbClr val="0000CC"/>
              </a:solidFill>
              <a:headEnd type="oval" w="sm" len="sm"/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Isosceles Triangle 78"/>
            <p:cNvSpPr/>
            <p:nvPr/>
          </p:nvSpPr>
          <p:spPr>
            <a:xfrm>
              <a:off x="8234361" y="1364784"/>
              <a:ext cx="140495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8208168" y="1357640"/>
              <a:ext cx="140495" cy="457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rgbClr val="0000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93819" y="1446905"/>
              <a:ext cx="119062" cy="785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31831" y="1496912"/>
              <a:ext cx="909638" cy="785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34363" y="1461192"/>
              <a:ext cx="119062" cy="78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15"/>
            <p:cNvSpPr txBox="1">
              <a:spLocks noChangeArrowheads="1"/>
            </p:cNvSpPr>
            <p:nvPr/>
          </p:nvSpPr>
          <p:spPr bwMode="auto">
            <a:xfrm>
              <a:off x="7092355" y="1352935"/>
              <a:ext cx="20020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/>
              <a:r>
                <a:rPr lang="en-US" altLang="en-US" sz="1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Utility Ground Floor </a:t>
              </a:r>
              <a:r>
                <a:rPr lang="en-US" altLang="en-US" sz="800" u="sng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 1</a:t>
              </a:r>
              <a:endParaRPr lang="en-US" altLang="en-US" sz="8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5" name="Straight Connector 84"/>
          <p:cNvCxnSpPr>
            <a:stCxn id="73" idx="5"/>
          </p:cNvCxnSpPr>
          <p:nvPr/>
        </p:nvCxnSpPr>
        <p:spPr>
          <a:xfrm flipH="1">
            <a:off x="7549695" y="1281380"/>
            <a:ext cx="1208808" cy="2799240"/>
          </a:xfrm>
          <a:prstGeom prst="line">
            <a:avLst/>
          </a:prstGeom>
          <a:ln w="31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69715" y="3137901"/>
            <a:ext cx="1282791" cy="1256478"/>
          </a:xfrm>
          <a:prstGeom prst="line">
            <a:avLst/>
          </a:prstGeom>
          <a:ln w="31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72"/>
          <p:cNvSpPr txBox="1">
            <a:spLocks noChangeArrowheads="1"/>
          </p:cNvSpPr>
          <p:nvPr/>
        </p:nvSpPr>
        <p:spPr bwMode="auto">
          <a:xfrm>
            <a:off x="0" y="4506131"/>
            <a:ext cx="1960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0000CC"/>
                </a:solidFill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9pPr>
          </a:lstStyle>
          <a:p>
            <a:r>
              <a:rPr lang="en-US" altLang="en-US" dirty="0" smtClean="0"/>
              <a:t>Telescope </a:t>
            </a:r>
            <a:r>
              <a:rPr lang="en-US" altLang="en-US" dirty="0"/>
              <a:t>Platform </a:t>
            </a:r>
            <a:r>
              <a:rPr lang="en-US" altLang="en-US" sz="800" b="0" u="sng" dirty="0" smtClean="0"/>
              <a:t>Level 8</a:t>
            </a:r>
          </a:p>
          <a:p>
            <a:r>
              <a:rPr lang="en-US" altLang="en-US" dirty="0" smtClean="0"/>
              <a:t>Dome Floor</a:t>
            </a:r>
            <a:r>
              <a:rPr lang="en-US" altLang="en-US" sz="800" dirty="0" smtClean="0"/>
              <a:t> </a:t>
            </a:r>
            <a:r>
              <a:rPr lang="en-US" altLang="en-US" sz="800" b="0" u="sng" dirty="0" smtClean="0"/>
              <a:t>Level 7</a:t>
            </a:r>
            <a:endParaRPr lang="en-US" altLang="en-US" sz="800" b="0" u="sng" dirty="0"/>
          </a:p>
        </p:txBody>
      </p:sp>
      <p:sp>
        <p:nvSpPr>
          <p:cNvPr id="88" name="TextBox 77"/>
          <p:cNvSpPr txBox="1">
            <a:spLocks noChangeArrowheads="1"/>
          </p:cNvSpPr>
          <p:nvPr/>
        </p:nvSpPr>
        <p:spPr bwMode="auto">
          <a:xfrm>
            <a:off x="107421" y="3541884"/>
            <a:ext cx="490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/>
            <a:r>
              <a:rPr lang="en-US" altLang="en-US" sz="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 Floor</a:t>
            </a:r>
            <a:endParaRPr lang="en-US" alt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697558" y="3474446"/>
            <a:ext cx="249654" cy="53101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47"/>
          <p:cNvSpPr txBox="1">
            <a:spLocks noChangeArrowheads="1"/>
          </p:cNvSpPr>
          <p:nvPr/>
        </p:nvSpPr>
        <p:spPr bwMode="auto">
          <a:xfrm>
            <a:off x="677531" y="4195535"/>
            <a:ext cx="4276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/>
            <a:r>
              <a:rPr lang="en-US" altLang="en-US" sz="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hatch</a:t>
            </a:r>
            <a:endParaRPr lang="en-US" alt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47"/>
          <p:cNvSpPr txBox="1">
            <a:spLocks noChangeArrowheads="1"/>
          </p:cNvSpPr>
          <p:nvPr/>
        </p:nvSpPr>
        <p:spPr bwMode="auto">
          <a:xfrm rot="2715789">
            <a:off x="410827" y="3688352"/>
            <a:ext cx="725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r>
              <a:rPr lang="en-US" altLang="en-US" sz="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pier floor levels</a:t>
            </a:r>
            <a:endParaRPr lang="en-US" alt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988219" y="4013893"/>
            <a:ext cx="395287" cy="404812"/>
          </a:xfrm>
          <a:custGeom>
            <a:avLst/>
            <a:gdLst>
              <a:gd name="connsiteX0" fmla="*/ 176212 w 395287"/>
              <a:gd name="connsiteY0" fmla="*/ 0 h 404812"/>
              <a:gd name="connsiteX1" fmla="*/ 138112 w 395287"/>
              <a:gd name="connsiteY1" fmla="*/ 35718 h 404812"/>
              <a:gd name="connsiteX2" fmla="*/ 107156 w 395287"/>
              <a:gd name="connsiteY2" fmla="*/ 57150 h 404812"/>
              <a:gd name="connsiteX3" fmla="*/ 76200 w 395287"/>
              <a:gd name="connsiteY3" fmla="*/ 78581 h 404812"/>
              <a:gd name="connsiteX4" fmla="*/ 35719 w 395287"/>
              <a:gd name="connsiteY4" fmla="*/ 97631 h 404812"/>
              <a:gd name="connsiteX5" fmla="*/ 0 w 395287"/>
              <a:gd name="connsiteY5" fmla="*/ 111918 h 404812"/>
              <a:gd name="connsiteX6" fmla="*/ 95250 w 395287"/>
              <a:gd name="connsiteY6" fmla="*/ 404812 h 404812"/>
              <a:gd name="connsiteX7" fmla="*/ 159544 w 395287"/>
              <a:gd name="connsiteY7" fmla="*/ 378618 h 404812"/>
              <a:gd name="connsiteX8" fmla="*/ 211931 w 395287"/>
              <a:gd name="connsiteY8" fmla="*/ 352425 h 404812"/>
              <a:gd name="connsiteX9" fmla="*/ 259556 w 395287"/>
              <a:gd name="connsiteY9" fmla="*/ 328612 h 404812"/>
              <a:gd name="connsiteX10" fmla="*/ 300037 w 395287"/>
              <a:gd name="connsiteY10" fmla="*/ 297656 h 404812"/>
              <a:gd name="connsiteX11" fmla="*/ 338137 w 395287"/>
              <a:gd name="connsiteY11" fmla="*/ 266700 h 404812"/>
              <a:gd name="connsiteX12" fmla="*/ 378619 w 395287"/>
              <a:gd name="connsiteY12" fmla="*/ 233362 h 404812"/>
              <a:gd name="connsiteX13" fmla="*/ 395287 w 395287"/>
              <a:gd name="connsiteY13" fmla="*/ 216693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287" h="404812">
                <a:moveTo>
                  <a:pt x="176212" y="0"/>
                </a:moveTo>
                <a:lnTo>
                  <a:pt x="138112" y="35718"/>
                </a:lnTo>
                <a:lnTo>
                  <a:pt x="107156" y="57150"/>
                </a:lnTo>
                <a:lnTo>
                  <a:pt x="76200" y="78581"/>
                </a:lnTo>
                <a:lnTo>
                  <a:pt x="35719" y="97631"/>
                </a:lnTo>
                <a:lnTo>
                  <a:pt x="0" y="111918"/>
                </a:lnTo>
                <a:lnTo>
                  <a:pt x="95250" y="404812"/>
                </a:lnTo>
                <a:lnTo>
                  <a:pt x="159544" y="378618"/>
                </a:lnTo>
                <a:lnTo>
                  <a:pt x="211931" y="352425"/>
                </a:lnTo>
                <a:lnTo>
                  <a:pt x="259556" y="328612"/>
                </a:lnTo>
                <a:lnTo>
                  <a:pt x="300037" y="297656"/>
                </a:lnTo>
                <a:lnTo>
                  <a:pt x="338137" y="266700"/>
                </a:lnTo>
                <a:lnTo>
                  <a:pt x="378619" y="233362"/>
                </a:lnTo>
                <a:lnTo>
                  <a:pt x="395287" y="216693"/>
                </a:lnTo>
              </a:path>
            </a:pathLst>
          </a:custGeom>
          <a:noFill/>
          <a:ln w="31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77"/>
          <p:cNvSpPr txBox="1">
            <a:spLocks noChangeArrowheads="1"/>
          </p:cNvSpPr>
          <p:nvPr/>
        </p:nvSpPr>
        <p:spPr bwMode="auto">
          <a:xfrm>
            <a:off x="787756" y="3078260"/>
            <a:ext cx="660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/>
            <a:r>
              <a:rPr lang="en-US" altLang="en-US" sz="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Platform </a:t>
            </a:r>
            <a:endParaRPr lang="en-US" altLang="en-US" sz="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47"/>
          <p:cNvSpPr txBox="1">
            <a:spLocks noChangeArrowheads="1"/>
          </p:cNvSpPr>
          <p:nvPr/>
        </p:nvSpPr>
        <p:spPr bwMode="auto">
          <a:xfrm rot="16200000">
            <a:off x="1526390" y="3574828"/>
            <a:ext cx="583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r>
              <a:rPr lang="en-US" altLang="en-US" sz="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 lift</a:t>
            </a:r>
          </a:p>
        </p:txBody>
      </p:sp>
      <p:sp>
        <p:nvSpPr>
          <p:cNvPr id="95" name="TextBox 77"/>
          <p:cNvSpPr txBox="1">
            <a:spLocks noChangeArrowheads="1"/>
          </p:cNvSpPr>
          <p:nvPr/>
        </p:nvSpPr>
        <p:spPr bwMode="auto">
          <a:xfrm>
            <a:off x="1479586" y="2974102"/>
            <a:ext cx="6605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/>
            <a:r>
              <a:rPr lang="en-US" altLang="en-US" sz="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endParaRPr lang="en-US" altLang="en-US" sz="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628650" y="3500438"/>
            <a:ext cx="1309688" cy="0"/>
          </a:xfrm>
          <a:prstGeom prst="line">
            <a:avLst/>
          </a:prstGeom>
          <a:ln w="3175" cap="rnd">
            <a:solidFill>
              <a:srgbClr val="0000CC"/>
            </a:solidFill>
            <a:prstDash val="dashDot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1119188" y="3969544"/>
            <a:ext cx="816769" cy="2381"/>
          </a:xfrm>
          <a:prstGeom prst="line">
            <a:avLst/>
          </a:prstGeom>
          <a:ln w="3175" cap="rnd">
            <a:solidFill>
              <a:srgbClr val="0000CC"/>
            </a:solidFill>
            <a:prstDash val="dashDot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73"/>
          <p:cNvSpPr txBox="1">
            <a:spLocks noChangeArrowheads="1"/>
          </p:cNvSpPr>
          <p:nvPr/>
        </p:nvSpPr>
        <p:spPr bwMode="auto">
          <a:xfrm>
            <a:off x="793055" y="3341563"/>
            <a:ext cx="7337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/>
            <a:r>
              <a:rPr lang="en-US" altLang="en-US" sz="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rails</a:t>
            </a:r>
            <a:endParaRPr lang="en-US" alt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16"/>
          <p:cNvSpPr txBox="1">
            <a:spLocks noChangeArrowheads="1"/>
          </p:cNvSpPr>
          <p:nvPr/>
        </p:nvSpPr>
        <p:spPr bwMode="auto">
          <a:xfrm>
            <a:off x="1816937" y="4666706"/>
            <a:ext cx="23685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00CC"/>
                </a:solidFill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9pPr>
          </a:lstStyle>
          <a:p>
            <a:r>
              <a:rPr lang="en-US" altLang="en-US" sz="1000" b="1" dirty="0" smtClean="0"/>
              <a:t>Enclosure Ground Floor </a:t>
            </a:r>
            <a:r>
              <a:rPr lang="en-US" altLang="en-US" sz="800" u="sng" dirty="0" smtClean="0"/>
              <a:t>Level 5</a:t>
            </a:r>
            <a:endParaRPr lang="en-US" altLang="en-US" sz="800" u="sng" dirty="0"/>
          </a:p>
        </p:txBody>
      </p:sp>
      <p:pic>
        <p:nvPicPr>
          <p:cNvPr id="100" name="Picture 10" descr="LogoW-ShadowTransBac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7189" y="2842953"/>
            <a:ext cx="1196811" cy="6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100"/>
          <p:cNvSpPr/>
          <p:nvPr/>
        </p:nvSpPr>
        <p:spPr>
          <a:xfrm>
            <a:off x="7747697" y="4794155"/>
            <a:ext cx="242160" cy="34123"/>
          </a:xfrm>
          <a:prstGeom prst="rect">
            <a:avLst/>
          </a:prstGeom>
          <a:solidFill>
            <a:srgbClr val="0000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/>
          </a:p>
        </p:txBody>
      </p:sp>
      <p:sp>
        <p:nvSpPr>
          <p:cNvPr id="102" name="Rectangle 101"/>
          <p:cNvSpPr/>
          <p:nvPr/>
        </p:nvSpPr>
        <p:spPr>
          <a:xfrm>
            <a:off x="7990958" y="4756730"/>
            <a:ext cx="243262" cy="34123"/>
          </a:xfrm>
          <a:prstGeom prst="rect">
            <a:avLst/>
          </a:prstGeom>
          <a:solidFill>
            <a:srgbClr val="0000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/>
          </a:p>
        </p:txBody>
      </p:sp>
      <p:sp>
        <p:nvSpPr>
          <p:cNvPr id="103" name="Rectangle 102"/>
          <p:cNvSpPr/>
          <p:nvPr/>
        </p:nvSpPr>
        <p:spPr>
          <a:xfrm>
            <a:off x="8236421" y="4793054"/>
            <a:ext cx="486523" cy="31922"/>
          </a:xfrm>
          <a:prstGeom prst="rect">
            <a:avLst/>
          </a:prstGeom>
          <a:solidFill>
            <a:srgbClr val="0000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/>
          </a:p>
        </p:txBody>
      </p:sp>
      <p:sp>
        <p:nvSpPr>
          <p:cNvPr id="104" name="TextBox 49"/>
          <p:cNvSpPr txBox="1">
            <a:spLocks noChangeArrowheads="1"/>
          </p:cNvSpPr>
          <p:nvPr/>
        </p:nvSpPr>
        <p:spPr bwMode="auto">
          <a:xfrm>
            <a:off x="7558560" y="4617112"/>
            <a:ext cx="1385820" cy="2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00CC"/>
                </a:solidFill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9pPr>
          </a:lstStyle>
          <a:p>
            <a:r>
              <a:rPr lang="en-US" altLang="en-US" sz="700" dirty="0"/>
              <a:t>0         5         10                 20m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10800000">
            <a:off x="8595382" y="4307741"/>
            <a:ext cx="156304" cy="102368"/>
          </a:xfrm>
          <a:prstGeom prst="straightConnector1">
            <a:avLst/>
          </a:prstGeom>
          <a:ln w="12700">
            <a:solidFill>
              <a:srgbClr val="0000C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34"/>
          <p:cNvSpPr txBox="1">
            <a:spLocks noChangeArrowheads="1"/>
          </p:cNvSpPr>
          <p:nvPr/>
        </p:nvSpPr>
        <p:spPr bwMode="auto">
          <a:xfrm rot="18092130">
            <a:off x="8304239" y="4166137"/>
            <a:ext cx="466469" cy="22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r>
              <a:rPr lang="en-US" altLang="en-US" sz="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107" name="TextBox 47"/>
          <p:cNvSpPr txBox="1">
            <a:spLocks noChangeArrowheads="1"/>
          </p:cNvSpPr>
          <p:nvPr/>
        </p:nvSpPr>
        <p:spPr bwMode="auto">
          <a:xfrm>
            <a:off x="5370181" y="3569650"/>
            <a:ext cx="583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r>
              <a:rPr lang="en-US" altLang="en-US" sz="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  <a:endParaRPr lang="en-US" alt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6356498" y="187907"/>
            <a:ext cx="1252464" cy="2679834"/>
          </a:xfrm>
          <a:prstGeom prst="line">
            <a:avLst/>
          </a:prstGeom>
          <a:ln w="31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4379613" y="616936"/>
            <a:ext cx="2465324" cy="870070"/>
            <a:chOff x="4373267" y="589034"/>
            <a:chExt cx="2664903" cy="940506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0008" y="631766"/>
              <a:ext cx="1668162" cy="897774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07139" y="929227"/>
              <a:ext cx="636614" cy="583132"/>
            </a:xfrm>
            <a:prstGeom prst="rect">
              <a:avLst/>
            </a:prstGeom>
          </p:spPr>
        </p:pic>
        <p:sp>
          <p:nvSpPr>
            <p:cNvPr id="112" name="TextBox 16"/>
            <p:cNvSpPr txBox="1">
              <a:spLocks noChangeArrowheads="1"/>
            </p:cNvSpPr>
            <p:nvPr/>
          </p:nvSpPr>
          <p:spPr bwMode="auto">
            <a:xfrm>
              <a:off x="4373267" y="589034"/>
              <a:ext cx="2368547" cy="24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0000CC"/>
                  </a:solidFill>
                  <a:latin typeface="Times New Roman" panose="02020603050405020304" pitchFamily="18" charset="0"/>
                  <a:ea typeface="Gill Sans" charset="0"/>
                  <a:cs typeface="Times New Roman" panose="02020603050405020304" pitchFamily="18" charset="0"/>
                </a:defRPr>
              </a:lvl1pPr>
              <a:lvl2pPr marL="742950" indent="-28575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2pPr>
              <a:lvl3pPr marL="11430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3pPr>
              <a:lvl4pPr marL="16002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4pPr>
              <a:lvl5pPr marL="2057400" indent="-228600"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defRPr>
              </a:lvl9pPr>
            </a:lstStyle>
            <a:p>
              <a:r>
                <a:rPr lang="en-US" altLang="en-US" sz="900" b="1" dirty="0" smtClean="0"/>
                <a:t>Auxiliary Telescope Facility</a:t>
              </a:r>
              <a:endParaRPr lang="en-US" altLang="en-US" sz="900" u="sng" dirty="0"/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4702630" y="635725"/>
            <a:ext cx="2168434" cy="862148"/>
          </a:xfrm>
          <a:prstGeom prst="roundRect">
            <a:avLst/>
          </a:prstGeom>
          <a:noFill/>
          <a:ln>
            <a:solidFill>
              <a:srgbClr val="0000CC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6"/>
          <p:cNvSpPr txBox="1">
            <a:spLocks noChangeArrowheads="1"/>
          </p:cNvSpPr>
          <p:nvPr/>
        </p:nvSpPr>
        <p:spPr bwMode="auto">
          <a:xfrm>
            <a:off x="4793687" y="752202"/>
            <a:ext cx="5387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00CC"/>
                </a:solidFill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9pPr>
          </a:lstStyle>
          <a:p>
            <a:r>
              <a:rPr lang="en-US" altLang="en-US" sz="800" u="sng" dirty="0" smtClean="0"/>
              <a:t>Level </a:t>
            </a:r>
            <a:r>
              <a:rPr lang="en-US" altLang="en-US" sz="800" u="sng" dirty="0"/>
              <a:t>2</a:t>
            </a:r>
          </a:p>
        </p:txBody>
      </p:sp>
      <p:sp>
        <p:nvSpPr>
          <p:cNvPr id="115" name="TextBox 16"/>
          <p:cNvSpPr txBox="1">
            <a:spLocks noChangeArrowheads="1"/>
          </p:cNvSpPr>
          <p:nvPr/>
        </p:nvSpPr>
        <p:spPr bwMode="auto">
          <a:xfrm>
            <a:off x="5467415" y="747848"/>
            <a:ext cx="5387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00CC"/>
                </a:solidFill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9pPr>
          </a:lstStyle>
          <a:p>
            <a:r>
              <a:rPr lang="en-US" altLang="en-US" sz="800" u="sng" dirty="0" smtClean="0"/>
              <a:t>Level 1</a:t>
            </a:r>
            <a:endParaRPr lang="en-US" altLang="en-US" sz="800" u="sng" dirty="0"/>
          </a:p>
        </p:txBody>
      </p:sp>
      <p:sp>
        <p:nvSpPr>
          <p:cNvPr id="116" name="Freeform 115"/>
          <p:cNvSpPr/>
          <p:nvPr/>
        </p:nvSpPr>
        <p:spPr>
          <a:xfrm>
            <a:off x="5485446" y="960460"/>
            <a:ext cx="442912" cy="450056"/>
          </a:xfrm>
          <a:custGeom>
            <a:avLst/>
            <a:gdLst>
              <a:gd name="connsiteX0" fmla="*/ 226218 w 442912"/>
              <a:gd name="connsiteY0" fmla="*/ 159543 h 450056"/>
              <a:gd name="connsiteX1" fmla="*/ 228600 w 442912"/>
              <a:gd name="connsiteY1" fmla="*/ 0 h 450056"/>
              <a:gd name="connsiteX2" fmla="*/ 309562 w 442912"/>
              <a:gd name="connsiteY2" fmla="*/ 11906 h 450056"/>
              <a:gd name="connsiteX3" fmla="*/ 385762 w 442912"/>
              <a:gd name="connsiteY3" fmla="*/ 59531 h 450056"/>
              <a:gd name="connsiteX4" fmla="*/ 438150 w 442912"/>
              <a:gd name="connsiteY4" fmla="*/ 142875 h 450056"/>
              <a:gd name="connsiteX5" fmla="*/ 442912 w 442912"/>
              <a:gd name="connsiteY5" fmla="*/ 292893 h 450056"/>
              <a:gd name="connsiteX6" fmla="*/ 397668 w 442912"/>
              <a:gd name="connsiteY6" fmla="*/ 366712 h 450056"/>
              <a:gd name="connsiteX7" fmla="*/ 361950 w 442912"/>
              <a:gd name="connsiteY7" fmla="*/ 411956 h 450056"/>
              <a:gd name="connsiteX8" fmla="*/ 271462 w 442912"/>
              <a:gd name="connsiteY8" fmla="*/ 450056 h 450056"/>
              <a:gd name="connsiteX9" fmla="*/ 150018 w 442912"/>
              <a:gd name="connsiteY9" fmla="*/ 438150 h 450056"/>
              <a:gd name="connsiteX10" fmla="*/ 59531 w 442912"/>
              <a:gd name="connsiteY10" fmla="*/ 383381 h 450056"/>
              <a:gd name="connsiteX11" fmla="*/ 11906 w 442912"/>
              <a:gd name="connsiteY11" fmla="*/ 302418 h 450056"/>
              <a:gd name="connsiteX12" fmla="*/ 0 w 442912"/>
              <a:gd name="connsiteY12" fmla="*/ 211931 h 450056"/>
              <a:gd name="connsiteX13" fmla="*/ 26193 w 442912"/>
              <a:gd name="connsiteY13" fmla="*/ 109537 h 450056"/>
              <a:gd name="connsiteX14" fmla="*/ 76200 w 442912"/>
              <a:gd name="connsiteY14" fmla="*/ 50006 h 450056"/>
              <a:gd name="connsiteX15" fmla="*/ 173831 w 442912"/>
              <a:gd name="connsiteY15" fmla="*/ 185737 h 450056"/>
              <a:gd name="connsiteX16" fmla="*/ 164306 w 442912"/>
              <a:gd name="connsiteY16" fmla="*/ 214312 h 450056"/>
              <a:gd name="connsiteX17" fmla="*/ 169068 w 442912"/>
              <a:gd name="connsiteY17" fmla="*/ 247650 h 450056"/>
              <a:gd name="connsiteX18" fmla="*/ 185737 w 442912"/>
              <a:gd name="connsiteY18" fmla="*/ 273843 h 450056"/>
              <a:gd name="connsiteX19" fmla="*/ 219075 w 442912"/>
              <a:gd name="connsiteY19" fmla="*/ 285750 h 450056"/>
              <a:gd name="connsiteX20" fmla="*/ 245268 w 442912"/>
              <a:gd name="connsiteY20" fmla="*/ 278606 h 450056"/>
              <a:gd name="connsiteX21" fmla="*/ 278606 w 442912"/>
              <a:gd name="connsiteY21" fmla="*/ 259556 h 450056"/>
              <a:gd name="connsiteX22" fmla="*/ 285750 w 442912"/>
              <a:gd name="connsiteY22" fmla="*/ 216693 h 450056"/>
              <a:gd name="connsiteX23" fmla="*/ 226218 w 442912"/>
              <a:gd name="connsiteY23" fmla="*/ 159543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2912" h="450056">
                <a:moveTo>
                  <a:pt x="226218" y="159543"/>
                </a:moveTo>
                <a:lnTo>
                  <a:pt x="228600" y="0"/>
                </a:lnTo>
                <a:lnTo>
                  <a:pt x="309562" y="11906"/>
                </a:lnTo>
                <a:lnTo>
                  <a:pt x="385762" y="59531"/>
                </a:lnTo>
                <a:lnTo>
                  <a:pt x="438150" y="142875"/>
                </a:lnTo>
                <a:lnTo>
                  <a:pt x="442912" y="292893"/>
                </a:lnTo>
                <a:lnTo>
                  <a:pt x="397668" y="366712"/>
                </a:lnTo>
                <a:lnTo>
                  <a:pt x="361950" y="411956"/>
                </a:lnTo>
                <a:lnTo>
                  <a:pt x="271462" y="450056"/>
                </a:lnTo>
                <a:lnTo>
                  <a:pt x="150018" y="438150"/>
                </a:lnTo>
                <a:lnTo>
                  <a:pt x="59531" y="383381"/>
                </a:lnTo>
                <a:lnTo>
                  <a:pt x="11906" y="302418"/>
                </a:lnTo>
                <a:lnTo>
                  <a:pt x="0" y="211931"/>
                </a:lnTo>
                <a:lnTo>
                  <a:pt x="26193" y="109537"/>
                </a:lnTo>
                <a:lnTo>
                  <a:pt x="76200" y="50006"/>
                </a:lnTo>
                <a:lnTo>
                  <a:pt x="173831" y="185737"/>
                </a:lnTo>
                <a:lnTo>
                  <a:pt x="164306" y="214312"/>
                </a:lnTo>
                <a:lnTo>
                  <a:pt x="169068" y="247650"/>
                </a:lnTo>
                <a:lnTo>
                  <a:pt x="185737" y="273843"/>
                </a:lnTo>
                <a:lnTo>
                  <a:pt x="219075" y="285750"/>
                </a:lnTo>
                <a:lnTo>
                  <a:pt x="245268" y="278606"/>
                </a:lnTo>
                <a:lnTo>
                  <a:pt x="278606" y="259556"/>
                </a:lnTo>
                <a:lnTo>
                  <a:pt x="285750" y="216693"/>
                </a:lnTo>
                <a:lnTo>
                  <a:pt x="226218" y="159543"/>
                </a:ln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564038" y="955697"/>
            <a:ext cx="150019" cy="190500"/>
          </a:xfrm>
          <a:custGeom>
            <a:avLst/>
            <a:gdLst>
              <a:gd name="connsiteX0" fmla="*/ 147637 w 150019"/>
              <a:gd name="connsiteY0" fmla="*/ 164307 h 190500"/>
              <a:gd name="connsiteX1" fmla="*/ 150019 w 150019"/>
              <a:gd name="connsiteY1" fmla="*/ 0 h 190500"/>
              <a:gd name="connsiteX2" fmla="*/ 64294 w 150019"/>
              <a:gd name="connsiteY2" fmla="*/ 16669 h 190500"/>
              <a:gd name="connsiteX3" fmla="*/ 0 w 150019"/>
              <a:gd name="connsiteY3" fmla="*/ 54769 h 190500"/>
              <a:gd name="connsiteX4" fmla="*/ 95250 w 150019"/>
              <a:gd name="connsiteY4" fmla="*/ 190500 h 190500"/>
              <a:gd name="connsiteX5" fmla="*/ 147637 w 150019"/>
              <a:gd name="connsiteY5" fmla="*/ 164307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9" h="190500">
                <a:moveTo>
                  <a:pt x="147637" y="164307"/>
                </a:moveTo>
                <a:lnTo>
                  <a:pt x="150019" y="0"/>
                </a:lnTo>
                <a:lnTo>
                  <a:pt x="64294" y="16669"/>
                </a:lnTo>
                <a:lnTo>
                  <a:pt x="0" y="54769"/>
                </a:lnTo>
                <a:lnTo>
                  <a:pt x="95250" y="190500"/>
                </a:lnTo>
                <a:lnTo>
                  <a:pt x="147637" y="164307"/>
                </a:ln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47"/>
          <p:cNvSpPr txBox="1">
            <a:spLocks noChangeArrowheads="1"/>
          </p:cNvSpPr>
          <p:nvPr/>
        </p:nvSpPr>
        <p:spPr bwMode="auto">
          <a:xfrm>
            <a:off x="5547941" y="983075"/>
            <a:ext cx="42764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/>
            <a:r>
              <a:rPr lang="en-US" altLang="en-US" sz="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</a:t>
            </a:r>
            <a:endParaRPr lang="en-US" altLang="en-US" sz="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47"/>
          <p:cNvSpPr txBox="1">
            <a:spLocks noChangeArrowheads="1"/>
          </p:cNvSpPr>
          <p:nvPr/>
        </p:nvSpPr>
        <p:spPr bwMode="auto">
          <a:xfrm>
            <a:off x="5450794" y="1187726"/>
            <a:ext cx="604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/>
            <a:r>
              <a:rPr lang="en-US" altLang="en-US" sz="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enclosure</a:t>
            </a:r>
            <a:endParaRPr lang="en-US" altLang="en-US" sz="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47"/>
          <p:cNvSpPr txBox="1">
            <a:spLocks noChangeArrowheads="1"/>
          </p:cNvSpPr>
          <p:nvPr/>
        </p:nvSpPr>
        <p:spPr bwMode="auto">
          <a:xfrm>
            <a:off x="4738039" y="922114"/>
            <a:ext cx="6046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r>
              <a:rPr lang="en-US" altLang="en-US" sz="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7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&amp; telescope</a:t>
            </a:r>
            <a:endParaRPr lang="en-US" altLang="en-US" sz="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6"/>
          <p:cNvSpPr txBox="1">
            <a:spLocks noChangeArrowheads="1"/>
          </p:cNvSpPr>
          <p:nvPr/>
        </p:nvSpPr>
        <p:spPr bwMode="auto">
          <a:xfrm>
            <a:off x="5923741" y="649699"/>
            <a:ext cx="70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0000CC"/>
                </a:solidFill>
                <a:latin typeface="Times New Roman" panose="02020603050405020304" pitchFamily="18" charset="0"/>
                <a:ea typeface="Gill Sans" charset="0"/>
                <a:cs typeface="Times New Roman" panose="02020603050405020304" pitchFamily="18" charset="0"/>
              </a:defRPr>
            </a:lvl1pPr>
            <a:lvl2pPr marL="742950" indent="-28575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9pPr>
          </a:lstStyle>
          <a:p>
            <a:r>
              <a:rPr lang="en-US" altLang="en-US" sz="800" dirty="0"/>
              <a:t>o</a:t>
            </a:r>
            <a:r>
              <a:rPr lang="en-US" altLang="en-US" sz="800" dirty="0" smtClean="0"/>
              <a:t>n </a:t>
            </a:r>
            <a:br>
              <a:rPr lang="en-US" altLang="en-US" sz="800" dirty="0" smtClean="0"/>
            </a:br>
            <a:r>
              <a:rPr lang="en-US" altLang="en-US" sz="800" dirty="0" smtClean="0"/>
              <a:t>adjacent hill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56969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302" y="2363391"/>
            <a:ext cx="8836925" cy="2086687"/>
          </a:xfrm>
        </p:spPr>
        <p:txBody>
          <a:bodyPr/>
          <a:lstStyle/>
          <a:p>
            <a:r>
              <a:rPr lang="en-US" sz="2000" dirty="0" smtClean="0"/>
              <a:t>Summit Facility Construction (Besalco) </a:t>
            </a:r>
            <a:r>
              <a:rPr lang="en-US" sz="2000" dirty="0" smtClean="0"/>
              <a:t>100% Complete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Contingency was requested and applied to cover an overspend of $2,600K</a:t>
            </a:r>
          </a:p>
          <a:p>
            <a:r>
              <a:rPr lang="en-US" sz="2000" dirty="0" smtClean="0"/>
              <a:t>Platform Lift Contract (Pflow) </a:t>
            </a:r>
            <a:r>
              <a:rPr lang="en-US" sz="2000" dirty="0" smtClean="0"/>
              <a:t>100% Complete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/>
              <a:t>P</a:t>
            </a:r>
            <a:r>
              <a:rPr lang="en-US" sz="1800" dirty="0" smtClean="0"/>
              <a:t>ending final closeout &amp; documentation</a:t>
            </a:r>
          </a:p>
          <a:p>
            <a:r>
              <a:rPr lang="en-US" sz="2000" dirty="0" smtClean="0"/>
              <a:t>Lodging addition ~60% complete</a:t>
            </a:r>
          </a:p>
          <a:p>
            <a:r>
              <a:rPr lang="en-US" sz="2000" dirty="0" smtClean="0"/>
              <a:t>Post Construction activities are added by LCR as work is required and executed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53440C2-C67B-3243-A4DD-99A7454A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160645"/>
            <a:ext cx="6720469" cy="417910"/>
          </a:xfrm>
        </p:spPr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Summary – Summit Facility Comprehensive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6F9D82-8ED2-47A6-BFCD-755E7A970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870"/>
          <a:stretch/>
        </p:blipFill>
        <p:spPr>
          <a:xfrm>
            <a:off x="179696" y="624669"/>
            <a:ext cx="8807355" cy="14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5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84663" y="140784"/>
            <a:ext cx="6655420" cy="417910"/>
          </a:xfrm>
        </p:spPr>
        <p:txBody>
          <a:bodyPr/>
          <a:lstStyle/>
          <a:p>
            <a:r>
              <a:rPr lang="en-US" altLang="en-US" sz="2200" dirty="0" smtClean="0"/>
              <a:t>Earned Value Tracking – </a:t>
            </a:r>
            <a:r>
              <a:rPr lang="en-US" altLang="en-US" sz="2200" u="sng" dirty="0" smtClean="0"/>
              <a:t>All Facilities </a:t>
            </a:r>
            <a:r>
              <a:rPr lang="en-US" altLang="en-US" sz="2200" dirty="0" smtClean="0"/>
              <a:t>(Summit and Base)</a:t>
            </a:r>
            <a:endParaRPr lang="en-US" alt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360DF3-C830-46CC-8BAB-83FE85A39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" t="22287" r="780" b="1495"/>
          <a:stretch/>
        </p:blipFill>
        <p:spPr>
          <a:xfrm>
            <a:off x="951570" y="1784195"/>
            <a:ext cx="7162947" cy="2661424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4386146" y="4400770"/>
            <a:ext cx="2200507" cy="4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(All Values in $K)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624039" y="2341755"/>
            <a:ext cx="252761" cy="178421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798633" y="2478822"/>
            <a:ext cx="1955181" cy="1178778"/>
          </a:xfrm>
          <a:prstGeom prst="wedgeRectCallout">
            <a:avLst>
              <a:gd name="adj1" fmla="val -95742"/>
              <a:gd name="adj2" fmla="val -53761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9438" y="2473016"/>
            <a:ext cx="1938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Schedule Variance reflects lateness in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Base Facility.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No project critical path impact  anticipated.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635190" y="1929160"/>
            <a:ext cx="252761" cy="397728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5841378" y="639336"/>
            <a:ext cx="1893850" cy="1133707"/>
          </a:xfrm>
          <a:prstGeom prst="wedgeRectCallout">
            <a:avLst>
              <a:gd name="adj1" fmla="val -99647"/>
              <a:gd name="adj2" fmla="val 79309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00852" y="625630"/>
            <a:ext cx="1938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Cost Variance mainly due to accumulated change orders in Base Facility remodeling and construction </a:t>
            </a:r>
          </a:p>
        </p:txBody>
      </p:sp>
      <p:sp>
        <p:nvSpPr>
          <p:cNvPr id="11" name="Right Brace 10"/>
          <p:cNvSpPr/>
          <p:nvPr/>
        </p:nvSpPr>
        <p:spPr>
          <a:xfrm rot="1752219">
            <a:off x="2784308" y="2665555"/>
            <a:ext cx="252761" cy="1002210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464312" y="2772471"/>
            <a:ext cx="1810216" cy="974339"/>
          </a:xfrm>
          <a:prstGeom prst="wedgeRectCallout">
            <a:avLst>
              <a:gd name="adj1" fmla="val -74208"/>
              <a:gd name="adj2" fmla="val -3138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92192" y="2766665"/>
            <a:ext cx="193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Application of contingency for change orders on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ummit Facility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1107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1CEF4C-6575-46FB-B4BA-883098419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" t="23172" r="1166" b="2375"/>
          <a:stretch/>
        </p:blipFill>
        <p:spPr>
          <a:xfrm>
            <a:off x="520390" y="1182029"/>
            <a:ext cx="7872085" cy="286958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2662638">
            <a:off x="6021614" y="2482391"/>
            <a:ext cx="252761" cy="853122"/>
          </a:xfrm>
          <a:prstGeom prst="rightBrace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051396" y="3835553"/>
            <a:ext cx="1810216" cy="974339"/>
          </a:xfrm>
          <a:prstGeom prst="wedgeRectCallout">
            <a:avLst>
              <a:gd name="adj1" fmla="val -39300"/>
              <a:gd name="adj2" fmla="val -137425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2106" y="3844615"/>
            <a:ext cx="193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ontingency applied to cover change orders on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ummit Facility construction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37425" y="378677"/>
            <a:ext cx="6603380" cy="417910"/>
          </a:xfrm>
        </p:spPr>
        <p:txBody>
          <a:bodyPr/>
          <a:lstStyle/>
          <a:p>
            <a:r>
              <a:rPr lang="en-US" altLang="en-US" sz="2200" dirty="0" smtClean="0"/>
              <a:t>Cost (CPI) and Schedule (SPI) Performance Tracking</a:t>
            </a:r>
            <a:br>
              <a:rPr lang="en-US" altLang="en-US" sz="2200" dirty="0" smtClean="0"/>
            </a:br>
            <a:r>
              <a:rPr lang="en-US" altLang="en-US" sz="2200" dirty="0" smtClean="0"/>
              <a:t>All Facilities (Summit and Base) 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1548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BE6A0D-2F96-43F2-B8B1-95CDDEFA1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0" t="14610" r="1000" b="1261"/>
          <a:stretch/>
        </p:blipFill>
        <p:spPr>
          <a:xfrm>
            <a:off x="41367" y="1031821"/>
            <a:ext cx="4296937" cy="2051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E8B6D7-4A2B-4E91-BFAB-0107B7497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" t="2405" r="825" b="1661"/>
          <a:stretch/>
        </p:blipFill>
        <p:spPr>
          <a:xfrm>
            <a:off x="4738913" y="914423"/>
            <a:ext cx="4226667" cy="223613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848465" y="1267507"/>
            <a:ext cx="1814071" cy="680662"/>
          </a:xfrm>
          <a:prstGeom prst="line">
            <a:avLst/>
          </a:prstGeom>
          <a:ln w="15875" cap="rnd">
            <a:solidFill>
              <a:schemeClr val="accent2">
                <a:lumMod val="75000"/>
              </a:schemeClr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5855" y="380827"/>
            <a:ext cx="6991072" cy="417910"/>
          </a:xfrm>
        </p:spPr>
        <p:txBody>
          <a:bodyPr/>
          <a:lstStyle/>
          <a:p>
            <a:r>
              <a:rPr lang="en-US" altLang="en-US" dirty="0" smtClean="0"/>
              <a:t>Earned Value Tracking – Pachón Lodging Addition </a:t>
            </a:r>
            <a:br>
              <a:rPr lang="en-US" altLang="en-US" dirty="0" smtClean="0"/>
            </a:br>
            <a:r>
              <a:rPr lang="en-US" altLang="en-US" sz="2000" b="0" dirty="0" smtClean="0"/>
              <a:t>Only Remaining Facility Construction Work at Summit</a:t>
            </a:r>
            <a:endParaRPr lang="en-US" alt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5311296" y="1285471"/>
            <a:ext cx="3316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High CPI reflects conservative under-billing by contractor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9664" y="2524287"/>
            <a:ext cx="3607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Low </a:t>
            </a:r>
            <a:r>
              <a:rPr lang="en-US" sz="1000" b="1" dirty="0">
                <a:solidFill>
                  <a:srgbClr val="C00000"/>
                </a:solidFill>
              </a:rPr>
              <a:t>S</a:t>
            </a:r>
            <a:r>
              <a:rPr lang="en-US" sz="1000" b="1" dirty="0" smtClean="0">
                <a:solidFill>
                  <a:srgbClr val="C00000"/>
                </a:solidFill>
              </a:rPr>
              <a:t>PI reflects under-billing and foundation/weather delays</a:t>
            </a:r>
            <a:endParaRPr lang="en-US" sz="10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2535" y="1213184"/>
            <a:ext cx="9053" cy="1367073"/>
          </a:xfrm>
          <a:prstGeom prst="line">
            <a:avLst/>
          </a:prstGeom>
          <a:ln w="12700" cap="rnd">
            <a:solidFill>
              <a:schemeClr val="bg1">
                <a:lumMod val="65000"/>
              </a:schemeClr>
            </a:solidFill>
            <a:prstDash val="sysDash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873705" y="1830587"/>
            <a:ext cx="1426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Anticipated completion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371" y="2515236"/>
            <a:ext cx="77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Sept. 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30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119414"/>
            <a:ext cx="9144000" cy="1288403"/>
          </a:xfrm>
        </p:spPr>
        <p:txBody>
          <a:bodyPr/>
          <a:lstStyle/>
          <a:p>
            <a:r>
              <a:rPr lang="en-US" sz="1800" dirty="0" smtClean="0"/>
              <a:t>Contract (now 60% done) w/ </a:t>
            </a:r>
            <a:r>
              <a:rPr lang="en-US" sz="1800" i="1" dirty="0" smtClean="0"/>
              <a:t>Proyect Ltda. – </a:t>
            </a:r>
            <a:r>
              <a:rPr lang="en-US" sz="1800" dirty="0" smtClean="0"/>
              <a:t>well-managed to date by Contractor/LSST team.</a:t>
            </a:r>
          </a:p>
          <a:p>
            <a:r>
              <a:rPr lang="en-US" sz="1800" dirty="0" smtClean="0"/>
              <a:t>Remodeling to create 2 new rooms completed on schedule in </a:t>
            </a:r>
            <a:r>
              <a:rPr lang="en-US" sz="1800" dirty="0" smtClean="0"/>
              <a:t>~3 </a:t>
            </a:r>
            <a:r>
              <a:rPr lang="en-US" sz="1800" dirty="0" smtClean="0"/>
              <a:t>months.</a:t>
            </a:r>
          </a:p>
          <a:p>
            <a:r>
              <a:rPr lang="en-US" sz="1800" dirty="0" smtClean="0"/>
              <a:t>4–Room Addition has been subject to unexpected soil condition and weather delays.</a:t>
            </a:r>
          </a:p>
          <a:p>
            <a:r>
              <a:rPr lang="en-US" sz="1800" dirty="0" smtClean="0"/>
              <a:t>Final Change Order total expected to be ~$40K, less than 10% of overall contract value.</a:t>
            </a:r>
          </a:p>
          <a:p>
            <a:r>
              <a:rPr lang="en-US" sz="1800" dirty="0" smtClean="0"/>
              <a:t>Utilizing this Contractor (</a:t>
            </a:r>
            <a:r>
              <a:rPr lang="en-US" sz="1800" i="1" dirty="0"/>
              <a:t>Proyect </a:t>
            </a:r>
            <a:r>
              <a:rPr lang="en-US" sz="1800" i="1" dirty="0" smtClean="0"/>
              <a:t>Ltda.</a:t>
            </a:r>
            <a:r>
              <a:rPr lang="en-US" sz="1800" dirty="0" smtClean="0"/>
              <a:t>)</a:t>
            </a:r>
            <a:r>
              <a:rPr lang="en-US" sz="1800" i="1" dirty="0" smtClean="0"/>
              <a:t> </a:t>
            </a:r>
            <a:r>
              <a:rPr lang="en-US" sz="1800" dirty="0" smtClean="0"/>
              <a:t>for guard-railing and other work at main summit site.</a:t>
            </a:r>
          </a:p>
        </p:txBody>
      </p:sp>
    </p:spTree>
    <p:extLst>
      <p:ext uri="{BB962C8B-B14F-4D97-AF65-F5344CB8AC3E}">
        <p14:creationId xmlns:p14="http://schemas.microsoft.com/office/powerpoint/2010/main" val="417539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/>
              <a:t>Summit </a:t>
            </a:r>
            <a:r>
              <a:rPr lang="en-US" dirty="0" smtClean="0"/>
              <a:t>Facilities – </a:t>
            </a:r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712232"/>
            <a:ext cx="8256553" cy="4012168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330" y="822781"/>
            <a:ext cx="4912242" cy="4424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Summit Facility Complete – Photo from July, 2019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7221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21649</TotalTime>
  <Words>852</Words>
  <Application>Microsoft Office PowerPoint</Application>
  <PresentationFormat>On-screen Show (16:9)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Gill Sans</vt:lpstr>
      <vt:lpstr>Lucida Grande</vt:lpstr>
      <vt:lpstr>Times New Roman</vt:lpstr>
      <vt:lpstr>Legacy 169 JSR2017</vt:lpstr>
      <vt:lpstr>Summit Facility  Jeff Barr Project Architect LSST Telescope &amp; Site Control Account Manager for Facilities  NSF/DOE Joint Status Review August 27, 2019</vt:lpstr>
      <vt:lpstr>WBS 4.3 Summit Facility &amp; 4.13 Base Facility </vt:lpstr>
      <vt:lpstr>Summit Facility Scope </vt:lpstr>
      <vt:lpstr>Summit Facility Scope – Telescope Enclosure/Service Bldg. </vt:lpstr>
      <vt:lpstr>Cost Summary – Summit Facility Comprehensive</vt:lpstr>
      <vt:lpstr>Earned Value Tracking – All Facilities (Summit and Base)</vt:lpstr>
      <vt:lpstr>Cost (CPI) and Schedule (SPI) Performance Tracking All Facilities (Summit and Base) </vt:lpstr>
      <vt:lpstr>Earned Value Tracking – Pachón Lodging Addition  Only Remaining Facility Construction Work at Summit</vt:lpstr>
      <vt:lpstr>Summit Facilities – Accomplishments</vt:lpstr>
      <vt:lpstr>Summit Facilities – Accomplishments</vt:lpstr>
      <vt:lpstr>Summit Facilities – Accomplishments</vt:lpstr>
      <vt:lpstr>Summit Facilities – Accomplishments</vt:lpstr>
      <vt:lpstr>Summit Facilities – Future Work</vt:lpstr>
      <vt:lpstr>PowerPoint Presentation</vt:lpstr>
      <vt:lpstr>Summit Facility – Safety</vt:lpstr>
      <vt:lpstr>Thank-you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Jeff Barr</cp:lastModifiedBy>
  <cp:revision>45</cp:revision>
  <dcterms:created xsi:type="dcterms:W3CDTF">2018-04-26T20:33:17Z</dcterms:created>
  <dcterms:modified xsi:type="dcterms:W3CDTF">2019-07-29T23:24:21Z</dcterms:modified>
</cp:coreProperties>
</file>