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9"/>
  </p:notesMasterIdLst>
  <p:sldIdLst>
    <p:sldId id="257" r:id="rId2"/>
    <p:sldId id="275" r:id="rId3"/>
    <p:sldId id="283" r:id="rId4"/>
    <p:sldId id="263" r:id="rId5"/>
    <p:sldId id="276" r:id="rId6"/>
    <p:sldId id="277" r:id="rId7"/>
    <p:sldId id="284" r:id="rId8"/>
    <p:sldId id="286" r:id="rId9"/>
    <p:sldId id="279" r:id="rId10"/>
    <p:sldId id="290" r:id="rId11"/>
    <p:sldId id="287" r:id="rId12"/>
    <p:sldId id="288" r:id="rId13"/>
    <p:sldId id="289" r:id="rId14"/>
    <p:sldId id="282" r:id="rId15"/>
    <p:sldId id="281" r:id="rId16"/>
    <p:sldId id="274" r:id="rId17"/>
    <p:sldId id="262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7" autoAdjust="0"/>
    <p:restoredTop sz="94643"/>
  </p:normalViewPr>
  <p:slideViewPr>
    <p:cSldViewPr snapToGrid="0">
      <p:cViewPr varScale="1">
        <p:scale>
          <a:sx n="90" d="100"/>
          <a:sy n="90" d="100"/>
        </p:scale>
        <p:origin x="84" y="48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251CE6-D8FA-8B4F-9171-0E74411A18AB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1797BD-0351-BA47-94F8-DCB2E288D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224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797BD-0351-BA47-94F8-DCB2E288DF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25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Tit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le11-201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886327"/>
            <a:ext cx="7772400" cy="2334872"/>
          </a:xfrm>
        </p:spPr>
        <p:txBody>
          <a:bodyPr/>
          <a:lstStyle>
            <a:lvl1pPr algn="r">
              <a:defRPr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4877860"/>
            <a:ext cx="8229600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00" dirty="0">
                <a:solidFill>
                  <a:schemeClr val="bg1"/>
                </a:solidFill>
                <a:latin typeface="Calibri" charset="0"/>
              </a:rPr>
              <a:t>Joint Status Review • Tucson • </a:t>
            </a:r>
            <a:r>
              <a:rPr lang="en-US" sz="1000" baseline="0" dirty="0">
                <a:solidFill>
                  <a:schemeClr val="bg1"/>
                </a:solidFill>
                <a:latin typeface="Calibri" charset="0"/>
              </a:rPr>
              <a:t>August 27th – 30th</a:t>
            </a:r>
            <a:endParaRPr lang="en-US" sz="1000" dirty="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7" name="Picture 10" descr="LogoW-ShadowTransBack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7354214" y="-19050"/>
            <a:ext cx="1484986" cy="83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 rot="10800000">
            <a:off x="66676" y="606029"/>
            <a:ext cx="9028113" cy="119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0" name="Group 9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11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Straight Connector 11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733550" y="133350"/>
            <a:ext cx="5676900" cy="4179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4" name="Picture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152400" y="67516"/>
            <a:ext cx="810260" cy="62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8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Straight Connector 8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790700" y="133350"/>
            <a:ext cx="5562600" cy="4179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304800" y="82296"/>
            <a:ext cx="1295400" cy="427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8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Straight Connector 8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457200" y="133351"/>
            <a:ext cx="1143000" cy="397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90700" y="133350"/>
            <a:ext cx="5562600" cy="417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00150"/>
            <a:ext cx="88392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WEB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98596" y="238252"/>
            <a:ext cx="2821204" cy="1059520"/>
          </a:xfrm>
          <a:prstGeom prst="rect">
            <a:avLst/>
          </a:prstGeom>
        </p:spPr>
      </p:pic>
      <p:pic>
        <p:nvPicPr>
          <p:cNvPr id="6" name="Picture 5" descr="lsst_cutaway1200px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19400" y="2266950"/>
            <a:ext cx="3465806" cy="24879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52400" y="1200150"/>
            <a:ext cx="88392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descr="WEB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98596" y="238252"/>
            <a:ext cx="2821204" cy="1059520"/>
          </a:xfrm>
          <a:prstGeom prst="rect">
            <a:avLst/>
          </a:prstGeom>
        </p:spPr>
      </p:pic>
      <p:pic>
        <p:nvPicPr>
          <p:cNvPr id="7" name="Picture 6" descr="Tel-45Tilt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09800" y="1657350"/>
            <a:ext cx="4657990" cy="35982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00150"/>
            <a:ext cx="88392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WEB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98596" y="238252"/>
            <a:ext cx="2821204" cy="1059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419350"/>
            <a:ext cx="36576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288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52400" y="1200150"/>
            <a:ext cx="88392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descr="WEB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98596" y="238252"/>
            <a:ext cx="2821204" cy="10595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223" y="2419350"/>
            <a:ext cx="3549950" cy="200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56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760810"/>
            <a:ext cx="8229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9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" name="Straight Connector 9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2" name="Picture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152400" y="67516"/>
            <a:ext cx="810260" cy="62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752600" y="133350"/>
            <a:ext cx="5638800" cy="417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161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00" y="133350"/>
            <a:ext cx="5562600" cy="4179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760810"/>
            <a:ext cx="8229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11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Straight Connector 11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3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304800" y="82296"/>
            <a:ext cx="1295400" cy="427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0161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760810"/>
            <a:ext cx="8229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 rot="10800000">
            <a:off x="66676" y="606029"/>
            <a:ext cx="9028113" cy="119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9" name="Group 8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10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Straight Connector 10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790700" y="133350"/>
            <a:ext cx="5562600" cy="4179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3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457200" y="133351"/>
            <a:ext cx="1143000" cy="397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0161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760810"/>
            <a:ext cx="4038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0"/>
          </p:nvPr>
        </p:nvSpPr>
        <p:spPr bwMode="auto">
          <a:xfrm>
            <a:off x="4724400" y="760810"/>
            <a:ext cx="3962400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10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Straight Connector 10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3" name="Picture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152400" y="67516"/>
            <a:ext cx="810260" cy="62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695450" y="133350"/>
            <a:ext cx="5753100" cy="4179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8482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760810"/>
            <a:ext cx="4038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0"/>
          </p:nvPr>
        </p:nvSpPr>
        <p:spPr bwMode="auto">
          <a:xfrm>
            <a:off x="4724400" y="760810"/>
            <a:ext cx="3962400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14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5" name="Straight Connector 14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858482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760810"/>
            <a:ext cx="4038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0"/>
          </p:nvPr>
        </p:nvSpPr>
        <p:spPr bwMode="auto">
          <a:xfrm>
            <a:off x="4724400" y="760810"/>
            <a:ext cx="3962400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11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Straight Connector 11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3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304800" y="82296"/>
            <a:ext cx="1295400" cy="427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790700" y="133350"/>
            <a:ext cx="5562600" cy="4179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8482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760810"/>
            <a:ext cx="4038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0"/>
          </p:nvPr>
        </p:nvSpPr>
        <p:spPr bwMode="auto">
          <a:xfrm>
            <a:off x="4724400" y="760810"/>
            <a:ext cx="3962400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11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Straight Connector 11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790700" y="133350"/>
            <a:ext cx="5562600" cy="4179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4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457200" y="133351"/>
            <a:ext cx="1143000" cy="397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8482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056" y="133350"/>
            <a:ext cx="5950744" cy="417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7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516856" y="133350"/>
            <a:ext cx="6110288" cy="417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760810"/>
            <a:ext cx="8229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 rot="10800000">
            <a:off x="66676" y="4873229"/>
            <a:ext cx="9028113" cy="119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8424864" y="4891087"/>
            <a:ext cx="566737" cy="276999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/>
            <a:fld id="{A51F6B24-625B-6B48-B1AE-970688573CDB}" type="slidenum">
              <a:rPr lang="en-US" sz="1200">
                <a:solidFill>
                  <a:prstClr val="black"/>
                </a:solidFill>
              </a:rPr>
              <a:pPr defTabSz="457200"/>
              <a:t>‹#›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4891088"/>
            <a:ext cx="8229600" cy="246221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457200">
              <a:defRPr/>
            </a:pPr>
            <a:r>
              <a:rPr lang="en-US" sz="1000" dirty="0">
                <a:solidFill>
                  <a:prstClr val="white">
                    <a:lumMod val="65000"/>
                  </a:prstClr>
                </a:solidFill>
              </a:rPr>
              <a:t>Joint Status Review • Tucson • August 27th – 30th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4" r:id="rId2"/>
    <p:sldLayoutId id="2147483665" r:id="rId3"/>
    <p:sldLayoutId id="2147483666" r:id="rId4"/>
    <p:sldLayoutId id="2147483663" r:id="rId5"/>
    <p:sldLayoutId id="2147483669" r:id="rId6"/>
    <p:sldLayoutId id="2147483674" r:id="rId7"/>
    <p:sldLayoutId id="2147483670" r:id="rId8"/>
    <p:sldLayoutId id="2147483662" r:id="rId9"/>
    <p:sldLayoutId id="2147483672" r:id="rId10"/>
    <p:sldLayoutId id="2147483673" r:id="rId11"/>
    <p:sldLayoutId id="2147483671" r:id="rId12"/>
    <p:sldLayoutId id="2147483667" r:id="rId13"/>
    <p:sldLayoutId id="2147483668" r:id="rId14"/>
    <p:sldLayoutId id="2147483675" r:id="rId15"/>
    <p:sldLayoutId id="2147483676" r:id="rId16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rgbClr val="1F497D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Lucida Grande"/>
        <a:buChar char="-"/>
        <a:defRPr sz="2400" kern="1200">
          <a:solidFill>
            <a:srgbClr val="1F497D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2200" kern="1200">
          <a:solidFill>
            <a:srgbClr val="1F497D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Lucida Grande"/>
        <a:buChar char="-"/>
        <a:defRPr sz="2000" kern="1200">
          <a:solidFill>
            <a:srgbClr val="1F497D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1800" kern="1200">
          <a:solidFill>
            <a:srgbClr val="1F497D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Lucida Grande"/>
        <a:buChar char="-"/>
        <a:defRPr sz="1800" kern="1200">
          <a:solidFill>
            <a:srgbClr val="1F497D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Dome and T&amp;S Project Management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/>
              <a:t>Jeff Barr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Project Architect LSST Telescope &amp; Site</a:t>
            </a:r>
            <a:br>
              <a:rPr lang="en-US" dirty="0" smtClean="0"/>
            </a:br>
            <a:r>
              <a:rPr lang="en-US" dirty="0" smtClean="0"/>
              <a:t>Control Account Manager for Dome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NSF/DOE Joint Status Review</a:t>
            </a:r>
            <a:br>
              <a:rPr lang="en-US" dirty="0"/>
            </a:br>
            <a:r>
              <a:rPr lang="en-US" dirty="0" smtClean="0"/>
              <a:t>August 27, 2019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DB5BC716-EBE1-8A45-BD2B-3C06DB43C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510" y="99794"/>
            <a:ext cx="6795082" cy="417910"/>
          </a:xfrm>
        </p:spPr>
        <p:txBody>
          <a:bodyPr/>
          <a:lstStyle/>
          <a:p>
            <a:r>
              <a:rPr lang="en-US" dirty="0" smtClean="0"/>
              <a:t>Dome – Schedule </a:t>
            </a:r>
            <a:r>
              <a:rPr lang="en-US" sz="2000" dirty="0" smtClean="0"/>
              <a:t>(excerpt from EIE update June 21, 2019)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538" t="15168" r="17403" b="7849"/>
          <a:stretch/>
        </p:blipFill>
        <p:spPr>
          <a:xfrm>
            <a:off x="75499" y="637561"/>
            <a:ext cx="7281646" cy="420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156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EE59E975-0F58-584B-BF24-586AF6E27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595" y="133350"/>
            <a:ext cx="6216805" cy="417910"/>
          </a:xfrm>
        </p:spPr>
        <p:txBody>
          <a:bodyPr/>
          <a:lstStyle/>
          <a:p>
            <a:r>
              <a:rPr lang="en-US" dirty="0" smtClean="0"/>
              <a:t>Dome – Accomplishments </a:t>
            </a:r>
            <a:r>
              <a:rPr lang="en-US" dirty="0"/>
              <a:t>to </a:t>
            </a:r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909" y="717628"/>
            <a:ext cx="3017207" cy="40395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2"/>
          <a:stretch/>
        </p:blipFill>
        <p:spPr>
          <a:xfrm>
            <a:off x="205450" y="946298"/>
            <a:ext cx="5432385" cy="3845621"/>
          </a:xfrm>
          <a:prstGeom prst="rect">
            <a:avLst/>
          </a:prstGeom>
        </p:spPr>
      </p:pic>
      <p:sp>
        <p:nvSpPr>
          <p:cNvPr id="5" name="Text Placeholder 1">
            <a:extLst>
              <a:ext uri="{FF2B5EF4-FFF2-40B4-BE49-F238E27FC236}">
                <a16:creationId xmlns="" xmlns:a16="http://schemas.microsoft.com/office/drawing/2014/main" id="{BD29362C-949A-9247-9E53-DE58E45D6B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5813" y="642027"/>
            <a:ext cx="5560829" cy="442494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Dome progress with Structure and cladding July – 2019  </a:t>
            </a:r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="" xmlns:a16="http://schemas.microsoft.com/office/drawing/2014/main" id="{BD29362C-949A-9247-9E53-DE58E45D6BF0}"/>
              </a:ext>
            </a:extLst>
          </p:cNvPr>
          <p:cNvSpPr txBox="1">
            <a:spLocks/>
          </p:cNvSpPr>
          <p:nvPr/>
        </p:nvSpPr>
        <p:spPr bwMode="auto">
          <a:xfrm>
            <a:off x="5979042" y="677469"/>
            <a:ext cx="1633870" cy="44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 sz="2400" kern="1200">
                <a:solidFill>
                  <a:srgbClr val="1F497D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2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 sz="20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 sz="18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Lucida Grande"/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Working with multiple cranes and other </a:t>
            </a:r>
            <a:br>
              <a:rPr lang="en-US" sz="1800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lifts </a:t>
            </a:r>
            <a:endParaRPr lang="en-US" sz="1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980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EE59E975-0F58-584B-BF24-586AF6E27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595" y="133350"/>
            <a:ext cx="6216805" cy="417910"/>
          </a:xfrm>
        </p:spPr>
        <p:txBody>
          <a:bodyPr/>
          <a:lstStyle/>
          <a:p>
            <a:r>
              <a:rPr lang="en-US" dirty="0" smtClean="0"/>
              <a:t>Dome – Accomplishments </a:t>
            </a:r>
            <a:r>
              <a:rPr lang="en-US" dirty="0"/>
              <a:t>to </a:t>
            </a:r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" r="22492"/>
          <a:stretch/>
        </p:blipFill>
        <p:spPr>
          <a:xfrm>
            <a:off x="4359349" y="1527858"/>
            <a:ext cx="4784651" cy="31035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2" t="27842"/>
          <a:stretch/>
        </p:blipFill>
        <p:spPr>
          <a:xfrm>
            <a:off x="133649" y="3127072"/>
            <a:ext cx="2928528" cy="17045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06"/>
          <a:stretch/>
        </p:blipFill>
        <p:spPr>
          <a:xfrm>
            <a:off x="287079" y="709824"/>
            <a:ext cx="3795824" cy="2260613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="" xmlns:a16="http://schemas.microsoft.com/office/drawing/2014/main" id="{BD29362C-949A-9247-9E53-DE58E45D6B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74288" y="929105"/>
            <a:ext cx="4784651" cy="442494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Also working on louvers, shutters and other large assemblies in on-ground areas </a:t>
            </a:r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="" xmlns:a16="http://schemas.microsoft.com/office/drawing/2014/main" id="{BD29362C-949A-9247-9E53-DE58E45D6BF0}"/>
              </a:ext>
            </a:extLst>
          </p:cNvPr>
          <p:cNvSpPr txBox="1">
            <a:spLocks/>
          </p:cNvSpPr>
          <p:nvPr/>
        </p:nvSpPr>
        <p:spPr bwMode="auto">
          <a:xfrm>
            <a:off x="3030280" y="2952837"/>
            <a:ext cx="1477925" cy="44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 sz="2400" kern="1200">
                <a:solidFill>
                  <a:srgbClr val="1F497D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2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 sz="20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 sz="18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Lucida Grande"/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LSST providing space,  equipment 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&amp; labor to accelerate work </a:t>
            </a:r>
            <a:endParaRPr lang="en-US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332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2" t="53783"/>
          <a:stretch/>
        </p:blipFill>
        <p:spPr>
          <a:xfrm>
            <a:off x="115746" y="740779"/>
            <a:ext cx="5752619" cy="211255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EE59E975-0F58-584B-BF24-586AF6E27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595" y="133350"/>
            <a:ext cx="6216805" cy="417910"/>
          </a:xfrm>
        </p:spPr>
        <p:txBody>
          <a:bodyPr/>
          <a:lstStyle/>
          <a:p>
            <a:r>
              <a:rPr lang="en-US" dirty="0" smtClean="0"/>
              <a:t>Dome – Accomplishments </a:t>
            </a:r>
            <a:r>
              <a:rPr lang="en-US" dirty="0"/>
              <a:t>to </a:t>
            </a:r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750" y="2500133"/>
            <a:ext cx="4646814" cy="22914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2" t="16597" r="14346" b="15724"/>
          <a:stretch/>
        </p:blipFill>
        <p:spPr>
          <a:xfrm>
            <a:off x="6667017" y="729204"/>
            <a:ext cx="2385766" cy="17014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56"/>
          <a:stretch/>
        </p:blipFill>
        <p:spPr>
          <a:xfrm>
            <a:off x="287414" y="2948718"/>
            <a:ext cx="2884991" cy="1924515"/>
          </a:xfrm>
          <a:prstGeom prst="rect">
            <a:avLst/>
          </a:prstGeom>
        </p:spPr>
      </p:pic>
      <p:sp>
        <p:nvSpPr>
          <p:cNvPr id="7" name="Text Placeholder 1">
            <a:extLst>
              <a:ext uri="{FF2B5EF4-FFF2-40B4-BE49-F238E27FC236}">
                <a16:creationId xmlns="" xmlns:a16="http://schemas.microsoft.com/office/drawing/2014/main" id="{BD29362C-949A-9247-9E53-DE58E45D6B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2772" y="684556"/>
            <a:ext cx="4784651" cy="442494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Concentration on critical assemblies:  </a:t>
            </a:r>
            <a:endParaRPr lang="en-US" sz="1800" dirty="0" smtClean="0">
              <a:solidFill>
                <a:schemeClr val="bg1"/>
              </a:solidFill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="" xmlns:a16="http://schemas.microsoft.com/office/drawing/2014/main" id="{BD29362C-949A-9247-9E53-DE58E45D6BF0}"/>
              </a:ext>
            </a:extLst>
          </p:cNvPr>
          <p:cNvSpPr txBox="1">
            <a:spLocks/>
          </p:cNvSpPr>
          <p:nvPr/>
        </p:nvSpPr>
        <p:spPr bwMode="auto">
          <a:xfrm>
            <a:off x="5808921" y="709366"/>
            <a:ext cx="1399953" cy="44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 sz="2400" kern="1200">
                <a:solidFill>
                  <a:srgbClr val="1F497D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2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 sz="20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 sz="18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Lucida Grande"/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Shutters and their mechanisms to allow closure   </a:t>
            </a:r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="" xmlns:a16="http://schemas.microsoft.com/office/drawing/2014/main" id="{BD29362C-949A-9247-9E53-DE58E45D6BF0}"/>
              </a:ext>
            </a:extLst>
          </p:cNvPr>
          <p:cNvSpPr txBox="1">
            <a:spLocks/>
          </p:cNvSpPr>
          <p:nvPr/>
        </p:nvSpPr>
        <p:spPr bwMode="auto">
          <a:xfrm>
            <a:off x="3154326" y="3020176"/>
            <a:ext cx="1609060" cy="44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 sz="2400" kern="1200">
                <a:solidFill>
                  <a:srgbClr val="1F497D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2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 sz="20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 sz="18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Lucida Grande"/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Interface 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to platform lift to facilitate transport of TMA assemblies   </a:t>
            </a:r>
            <a:endParaRPr lang="en-US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819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7940255A-097A-A040-96CC-C3B7E1AA8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0242" y="654484"/>
            <a:ext cx="8229601" cy="398264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Concentration on completion by October 2019 of critical work to allow start of work on TMA installation.</a:t>
            </a:r>
          </a:p>
          <a:p>
            <a:r>
              <a:rPr lang="en-US" sz="2000" dirty="0" smtClean="0"/>
              <a:t>Rotation system in shipment form Italy to be installed Sept., 2019</a:t>
            </a:r>
          </a:p>
          <a:p>
            <a:r>
              <a:rPr lang="en-US" sz="2000" dirty="0" smtClean="0"/>
              <a:t>Provisional crane in shop modification to be installed Oct. 2019</a:t>
            </a:r>
          </a:p>
          <a:p>
            <a:r>
              <a:rPr lang="en-US" sz="2000" dirty="0" smtClean="0"/>
              <a:t>Cladding progress expected to accelerate when with completion of main structure and improved seasonal weather.</a:t>
            </a:r>
          </a:p>
          <a:p>
            <a:endParaRPr lang="en-US" sz="1000" dirty="0"/>
          </a:p>
          <a:p>
            <a:pPr marL="0" indent="0">
              <a:buNone/>
            </a:pPr>
            <a:r>
              <a:rPr lang="en-US" dirty="0" smtClean="0"/>
              <a:t>Completion of entire Dome enclosure and weather proofing prior to May 2020, beginning of winter.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dirty="0" smtClean="0"/>
              <a:t>Completion of control system, calibration screen, ducting and other interior systems by end of FY 2020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DB5BC716-EBE1-8A45-BD2B-3C06DB43C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Dome – Future </a:t>
            </a:r>
            <a:r>
              <a:rPr lang="en-US" dirty="0"/>
              <a:t>Work</a:t>
            </a:r>
          </a:p>
        </p:txBody>
      </p:sp>
    </p:spTree>
    <p:extLst>
      <p:ext uri="{BB962C8B-B14F-4D97-AF65-F5344CB8AC3E}">
        <p14:creationId xmlns:p14="http://schemas.microsoft.com/office/powerpoint/2010/main" val="3553037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7940255A-097A-A040-96CC-C3B7E1AA8C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Schedule risk is to Project critical path if Dome delays TMA and subsequent subsystem integration.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	Subject to active ongoing mitigation.  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	Critical period is the next few months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Risk of further cost escalation.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chemeClr val="accent1"/>
                </a:solidFill>
              </a:rPr>
              <a:t>M</a:t>
            </a:r>
            <a:r>
              <a:rPr lang="en-US" dirty="0" smtClean="0">
                <a:solidFill>
                  <a:schemeClr val="accent1"/>
                </a:solidFill>
              </a:rPr>
              <a:t>onitoring costs and applying contingency as warranted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Risk of performance to specified criteria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>
                <a:solidFill>
                  <a:schemeClr val="accent1"/>
                </a:solidFill>
              </a:rPr>
              <a:t>Dome designed and fabricated to meet performance 	specifications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464817" y="88745"/>
            <a:ext cx="6110288" cy="417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1F497D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altLang="en-US" dirty="0" smtClean="0"/>
              <a:t>Dome – Risks and Opportunities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82679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7940255A-097A-A040-96CC-C3B7E1AA8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1386" y="622586"/>
            <a:ext cx="8846288" cy="3982640"/>
          </a:xfrm>
        </p:spPr>
        <p:txBody>
          <a:bodyPr/>
          <a:lstStyle/>
          <a:p>
            <a:r>
              <a:rPr lang="en-US" dirty="0" smtClean="0"/>
              <a:t>Dome construction safety measures continue to be a high priority.  High steel work, weather conditions, and other factors require special measures.</a:t>
            </a:r>
          </a:p>
          <a:p>
            <a:r>
              <a:rPr lang="en-US" dirty="0" smtClean="0"/>
              <a:t>Multiple levels of safety oversight are in effect: LSST, Contractor (EIE) and Sub contractors all oversee safety continuously.</a:t>
            </a:r>
          </a:p>
          <a:p>
            <a:r>
              <a:rPr lang="en-US" dirty="0" smtClean="0"/>
              <a:t>Dome and TMA work soon to be in parallel present special hazards that need to be preemptively mitigated – similar to the case when the Facility was still in construction and the Dome work began.</a:t>
            </a:r>
          </a:p>
          <a:p>
            <a:pPr marL="0" indent="0">
              <a:buNone/>
            </a:pPr>
            <a:r>
              <a:rPr lang="en-US" i="1" dirty="0" smtClean="0"/>
              <a:t>Although we are concerned about schedule and cost of the Dome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b="1" dirty="0" smtClean="0">
                <a:solidFill>
                  <a:schemeClr val="tx1"/>
                </a:solidFill>
              </a:rPr>
              <a:t>the safety of the people working on this part of the project is of utmost importance and </a:t>
            </a:r>
            <a:r>
              <a:rPr lang="en-US" b="1" dirty="0" smtClean="0">
                <a:solidFill>
                  <a:schemeClr val="tx1"/>
                </a:solidFill>
              </a:rPr>
              <a:t>demand</a:t>
            </a:r>
            <a:r>
              <a:rPr lang="en-US" b="1" dirty="0" smtClean="0">
                <a:solidFill>
                  <a:schemeClr val="tx1"/>
                </a:solidFill>
              </a:rPr>
              <a:t>s our highest attention.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DB5BC716-EBE1-8A45-BD2B-3C06DB43C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Dome – Safety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914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Thank-you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/>
          </p:cNvSpPr>
          <p:nvPr/>
        </p:nvSpPr>
        <p:spPr>
          <a:xfrm>
            <a:off x="152400" y="819150"/>
            <a:ext cx="6400800" cy="398264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 sz="2400" kern="1200">
                <a:solidFill>
                  <a:srgbClr val="1F497D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2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 sz="20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 sz="18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 smtClean="0"/>
              <a:t>Work performed under contract by EIE Group</a:t>
            </a:r>
            <a:br>
              <a:rPr lang="en-GB" sz="2000" b="1" dirty="0" smtClean="0"/>
            </a:br>
            <a:r>
              <a:rPr lang="en-GB" sz="2000" dirty="0" smtClean="0"/>
              <a:t>based in Venice-Mestre, Italy</a:t>
            </a:r>
          </a:p>
          <a:p>
            <a:r>
              <a:rPr lang="en-GB" sz="2000" dirty="0" smtClean="0"/>
              <a:t>Non-Co-Rotating Dome: 27 m high, 30 m diameter.</a:t>
            </a:r>
          </a:p>
          <a:p>
            <a:pPr lvl="1"/>
            <a:r>
              <a:rPr lang="en-GB" sz="1800" dirty="0" smtClean="0"/>
              <a:t>Supported on an insulated, cylindrical, concrete </a:t>
            </a:r>
            <a:br>
              <a:rPr lang="en-GB" sz="1800" dirty="0" smtClean="0"/>
            </a:br>
            <a:r>
              <a:rPr lang="en-GB" sz="1800" dirty="0" smtClean="0"/>
              <a:t>lower enclosure (part of Summit Facility WBS 4.3)</a:t>
            </a:r>
          </a:p>
          <a:p>
            <a:pPr lvl="1"/>
            <a:r>
              <a:rPr lang="it-IT" sz="1800" dirty="0" smtClean="0"/>
              <a:t>Oversized Aperture Shutter (APS) slit width </a:t>
            </a:r>
            <a:br>
              <a:rPr lang="it-IT" sz="1800" dirty="0" smtClean="0"/>
            </a:br>
            <a:r>
              <a:rPr lang="it-IT" sz="1800" dirty="0" smtClean="0"/>
              <a:t>enables continuous azimuth crawl motion</a:t>
            </a:r>
            <a:endParaRPr lang="en-GB" sz="1800" dirty="0" smtClean="0"/>
          </a:p>
          <a:p>
            <a:pPr lvl="1"/>
            <a:r>
              <a:rPr lang="it-IT" sz="1800" dirty="0" smtClean="0"/>
              <a:t>Light baffled louvers provide wind flushing </a:t>
            </a:r>
            <a:br>
              <a:rPr lang="it-IT" sz="1800" dirty="0" smtClean="0"/>
            </a:br>
            <a:r>
              <a:rPr lang="it-IT" sz="1800" dirty="0" smtClean="0"/>
              <a:t>and stray light attenuation</a:t>
            </a:r>
          </a:p>
          <a:p>
            <a:pPr lvl="1"/>
            <a:r>
              <a:rPr lang="it-IT" sz="1800" dirty="0" smtClean="0"/>
              <a:t>During the day the internal environment is controlled </a:t>
            </a:r>
            <a:br>
              <a:rPr lang="it-IT" sz="1800" dirty="0" smtClean="0"/>
            </a:br>
            <a:r>
              <a:rPr lang="it-IT" sz="1800" dirty="0" smtClean="0"/>
              <a:t>by Summit Facility thermal control system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7508" y="2876550"/>
            <a:ext cx="2438400" cy="1950720"/>
          </a:xfrm>
          <a:prstGeom prst="rect">
            <a:avLst/>
          </a:prstGeom>
        </p:spPr>
      </p:pic>
      <p:pic>
        <p:nvPicPr>
          <p:cNvPr id="5" name="Immagin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9400" y="666750"/>
            <a:ext cx="2156460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8988" y="2533574"/>
            <a:ext cx="683990" cy="741677"/>
          </a:xfrm>
          <a:prstGeom prst="rect">
            <a:avLst/>
          </a:prstGeom>
        </p:spPr>
      </p:pic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1219200" y="133350"/>
            <a:ext cx="5638800" cy="417910"/>
          </a:xfrm>
        </p:spPr>
        <p:txBody>
          <a:bodyPr/>
          <a:lstStyle/>
          <a:p>
            <a:r>
              <a:rPr lang="en-US" dirty="0" smtClean="0"/>
              <a:t>WBS 4.4 – Dome Enclosure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327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Dome – Scope – Major Components</a:t>
            </a:r>
            <a:endParaRPr lang="en-US" dirty="0"/>
          </a:p>
        </p:txBody>
      </p:sp>
      <p:sp>
        <p:nvSpPr>
          <p:cNvPr id="3" name="Text Placeholder 1"/>
          <p:cNvSpPr txBox="1">
            <a:spLocks/>
          </p:cNvSpPr>
          <p:nvPr/>
        </p:nvSpPr>
        <p:spPr>
          <a:xfrm>
            <a:off x="457200" y="760810"/>
            <a:ext cx="8534400" cy="398264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 sz="2400" kern="1200">
                <a:solidFill>
                  <a:srgbClr val="1F497D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2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 sz="20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 sz="18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+600 ton structure with continuous “crawl” in azimuth, wind/light screen in elevation</a:t>
            </a:r>
          </a:p>
          <a:p>
            <a:r>
              <a:rPr lang="en-US" sz="1800" dirty="0" smtClean="0"/>
              <a:t>4 air ducts align to facility HVAC input with inflatable seal</a:t>
            </a:r>
          </a:p>
          <a:p>
            <a:r>
              <a:rPr lang="en-US" sz="1800" dirty="0" smtClean="0"/>
              <a:t>Large internal calibration screen</a:t>
            </a:r>
          </a:p>
          <a:p>
            <a:r>
              <a:rPr lang="en-US" sz="1800" dirty="0" smtClean="0"/>
              <a:t>14 twin wheel trolleys (1 spare)</a:t>
            </a:r>
          </a:p>
          <a:p>
            <a:r>
              <a:rPr lang="en-US" sz="1800" dirty="0" smtClean="0"/>
              <a:t>16-section azimuth track/box beams</a:t>
            </a:r>
          </a:p>
          <a:p>
            <a:r>
              <a:rPr lang="en-US" sz="1800" dirty="0" smtClean="0"/>
              <a:t>Rear access doors for removal of large assemblies</a:t>
            </a:r>
          </a:p>
          <a:p>
            <a:r>
              <a:rPr lang="en-US" sz="1800" dirty="0" smtClean="0"/>
              <a:t>Vents with light baffles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820"/>
          <a:stretch/>
        </p:blipFill>
        <p:spPr>
          <a:xfrm>
            <a:off x="2736978" y="2704596"/>
            <a:ext cx="1972587" cy="21027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843" t="3132" r="6831" b="19819"/>
          <a:stretch/>
        </p:blipFill>
        <p:spPr>
          <a:xfrm>
            <a:off x="4852473" y="3228722"/>
            <a:ext cx="1378396" cy="14826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480"/>
          <a:stretch/>
        </p:blipFill>
        <p:spPr>
          <a:xfrm>
            <a:off x="91142" y="3047118"/>
            <a:ext cx="2379902" cy="1762779"/>
          </a:xfrm>
          <a:prstGeom prst="rect">
            <a:avLst/>
          </a:prstGeom>
        </p:spPr>
      </p:pic>
      <p:pic>
        <p:nvPicPr>
          <p:cNvPr id="7" name="Content Placeholder 1"/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67" t="3726" r="3703"/>
          <a:stretch/>
        </p:blipFill>
        <p:spPr bwMode="auto">
          <a:xfrm>
            <a:off x="6652385" y="3584096"/>
            <a:ext cx="823568" cy="806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9522" y="1783285"/>
            <a:ext cx="1914760" cy="6492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8658" y="3909264"/>
            <a:ext cx="985838" cy="67885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031139" y="4300813"/>
            <a:ext cx="1079819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1400" dirty="0">
                <a:solidFill>
                  <a:srgbClr val="1F497D"/>
                </a:solidFill>
                <a:ea typeface="ＭＳ Ｐゴシック" charset="-128"/>
                <a:cs typeface="ＭＳ Ｐゴシック" charset="-128"/>
              </a:rPr>
              <a:t>Azimuth Mechanism</a:t>
            </a:r>
            <a:endParaRPr lang="it-IT" sz="1400" dirty="0">
              <a:solidFill>
                <a:srgbClr val="1F497D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58735" y="2926351"/>
            <a:ext cx="921256" cy="7386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1400" dirty="0">
                <a:solidFill>
                  <a:srgbClr val="1F497D"/>
                </a:solidFill>
                <a:ea typeface="ＭＳ Ｐゴシック" charset="-128"/>
                <a:cs typeface="ＭＳ Ｐゴシック" charset="-128"/>
              </a:rPr>
              <a:t>Inflatable Azimuth Seal</a:t>
            </a:r>
            <a:endParaRPr lang="it-IT" sz="1400" dirty="0">
              <a:solidFill>
                <a:srgbClr val="1F497D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4292" y="1160207"/>
            <a:ext cx="3069708" cy="251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238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953440C2-C67B-3243-A4DD-99A7454A8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80" y="133350"/>
            <a:ext cx="6557920" cy="417910"/>
          </a:xfrm>
        </p:spPr>
        <p:txBody>
          <a:bodyPr/>
          <a:lstStyle/>
          <a:p>
            <a:r>
              <a:rPr lang="en-US" dirty="0"/>
              <a:t>Cost </a:t>
            </a:r>
            <a:r>
              <a:rPr lang="en-US" dirty="0" smtClean="0"/>
              <a:t>Summary – Dome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906A235-06E3-4E26-96C4-5C11630D53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0428"/>
          <a:stretch/>
        </p:blipFill>
        <p:spPr>
          <a:xfrm>
            <a:off x="152400" y="666750"/>
            <a:ext cx="8954194" cy="8788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06A235-06E3-4E26-96C4-5C11630D53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213" b="28177"/>
          <a:stretch/>
        </p:blipFill>
        <p:spPr>
          <a:xfrm>
            <a:off x="157437" y="1537487"/>
            <a:ext cx="8954194" cy="493614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xmlns="" id="{BD29362C-949A-9247-9E53-DE58E45D6B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578" y="2226366"/>
            <a:ext cx="8836925" cy="2086687"/>
          </a:xfrm>
        </p:spPr>
        <p:txBody>
          <a:bodyPr/>
          <a:lstStyle/>
          <a:p>
            <a:r>
              <a:rPr lang="en-US" sz="2000" dirty="0" smtClean="0"/>
              <a:t>Advance for management of this subsystem is shown as 100%, as the original period of performance and total amount budgeted has been expended.  The ongoing extended time and </a:t>
            </a:r>
            <a:r>
              <a:rPr lang="en-US" sz="2000" dirty="0"/>
              <a:t>e</a:t>
            </a:r>
            <a:r>
              <a:rPr lang="en-US" sz="2000" dirty="0" smtClean="0"/>
              <a:t>ffort is being tracked as a necessary overspend, beyond the original projected scope.</a:t>
            </a:r>
          </a:p>
          <a:p>
            <a:r>
              <a:rPr lang="en-US" sz="2000" dirty="0" smtClean="0"/>
              <a:t>The amount for the Fabrication contract is shown at 92% complete, as payments to that amount of the original budget plus change orders has been paid to EIE. The fabrication budget, however, also included the on-site assembly which has significantly lagged in schedule. 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100250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6973" y="133350"/>
            <a:ext cx="5676900" cy="417910"/>
          </a:xfrm>
        </p:spPr>
        <p:txBody>
          <a:bodyPr/>
          <a:lstStyle/>
          <a:p>
            <a:r>
              <a:rPr lang="en-US" dirty="0" smtClean="0"/>
              <a:t>Earned value tracking – Dome Fabrication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182" t="42374" r="14303" b="12056"/>
          <a:stretch/>
        </p:blipFill>
        <p:spPr>
          <a:xfrm>
            <a:off x="558349" y="1363287"/>
            <a:ext cx="8075000" cy="3289633"/>
          </a:xfrm>
          <a:prstGeom prst="rect">
            <a:avLst/>
          </a:prstGeom>
        </p:spPr>
      </p:pic>
      <p:sp>
        <p:nvSpPr>
          <p:cNvPr id="5" name="Right Brace 4"/>
          <p:cNvSpPr/>
          <p:nvPr/>
        </p:nvSpPr>
        <p:spPr>
          <a:xfrm>
            <a:off x="4716109" y="1755971"/>
            <a:ext cx="349024" cy="328155"/>
          </a:xfrm>
          <a:prstGeom prst="rightBrace">
            <a:avLst>
              <a:gd name="adj1" fmla="val 8333"/>
              <a:gd name="adj2" fmla="val 32738"/>
            </a:avLst>
          </a:prstGeom>
          <a:ln cap="rnd">
            <a:solidFill>
              <a:schemeClr val="accent2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ular Callout 5"/>
          <p:cNvSpPr/>
          <p:nvPr/>
        </p:nvSpPr>
        <p:spPr>
          <a:xfrm>
            <a:off x="6059861" y="647428"/>
            <a:ext cx="2671445" cy="914335"/>
          </a:xfrm>
          <a:prstGeom prst="wedgeRectCallout">
            <a:avLst>
              <a:gd name="adj1" fmla="val -89436"/>
              <a:gd name="adj2" fmla="val 82849"/>
            </a:avLst>
          </a:prstGeom>
          <a:solidFill>
            <a:schemeClr val="accent2">
              <a:lumMod val="75000"/>
              <a:alpha val="6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119336" y="633722"/>
            <a:ext cx="26767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Cost Variance due to advance payments beyond completion levels to allow continued Vendor (EIE) capitalization of the project.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01209" y="2555054"/>
            <a:ext cx="3786808" cy="1200329"/>
          </a:xfrm>
          <a:prstGeom prst="rect">
            <a:avLst/>
          </a:prstGeom>
          <a:solidFill>
            <a:schemeClr val="accent2">
              <a:lumMod val="75000"/>
              <a:alpha val="6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en-US" sz="1600" dirty="0"/>
              <a:t>Extension of period of performance for fabrication and site erection is a </a:t>
            </a:r>
            <a:r>
              <a:rPr lang="en-US" sz="1600" dirty="0" smtClean="0"/>
              <a:t>major </a:t>
            </a:r>
            <a:r>
              <a:rPr lang="en-US" sz="1600" dirty="0"/>
              <a:t>management </a:t>
            </a:r>
            <a:r>
              <a:rPr lang="en-US" sz="1600" dirty="0" smtClean="0"/>
              <a:t>concern, </a:t>
            </a:r>
            <a:r>
              <a:rPr lang="en-US" sz="1600" dirty="0"/>
              <a:t>subject to active tracking and mitigation measures</a:t>
            </a:r>
          </a:p>
        </p:txBody>
      </p:sp>
      <p:sp>
        <p:nvSpPr>
          <p:cNvPr id="9" name="Right Brace 8"/>
          <p:cNvSpPr/>
          <p:nvPr/>
        </p:nvSpPr>
        <p:spPr>
          <a:xfrm rot="5400000">
            <a:off x="6400621" y="447439"/>
            <a:ext cx="338286" cy="3856383"/>
          </a:xfrm>
          <a:prstGeom prst="rightBrace">
            <a:avLst/>
          </a:prstGeom>
          <a:ln w="19050" cap="rnd">
            <a:solidFill>
              <a:schemeClr val="accent2">
                <a:lumMod val="75000"/>
              </a:schemeClr>
            </a:solidFill>
            <a:prstDash val="solid"/>
            <a:headEnd type="arrow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/>
          <p:cNvSpPr/>
          <p:nvPr/>
        </p:nvSpPr>
        <p:spPr>
          <a:xfrm rot="14527963">
            <a:off x="3372480" y="1022838"/>
            <a:ext cx="459067" cy="1895371"/>
          </a:xfrm>
          <a:prstGeom prst="rightBrace">
            <a:avLst>
              <a:gd name="adj1" fmla="val 8333"/>
              <a:gd name="adj2" fmla="val 39361"/>
            </a:avLst>
          </a:prstGeom>
          <a:ln cap="rnd">
            <a:solidFill>
              <a:schemeClr val="accent2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ular Callout 10"/>
          <p:cNvSpPr/>
          <p:nvPr/>
        </p:nvSpPr>
        <p:spPr>
          <a:xfrm>
            <a:off x="1908617" y="690498"/>
            <a:ext cx="2671445" cy="691042"/>
          </a:xfrm>
          <a:prstGeom prst="wedgeRectCallout">
            <a:avLst>
              <a:gd name="adj1" fmla="val 2890"/>
              <a:gd name="adj2" fmla="val 120883"/>
            </a:avLst>
          </a:prstGeom>
          <a:solidFill>
            <a:schemeClr val="accent2">
              <a:lumMod val="75000"/>
              <a:alpha val="6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968092" y="676791"/>
            <a:ext cx="26767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Increase in cost budgeted and paid in 2019 have been primarily change orders for scope increase </a:t>
            </a:r>
          </a:p>
        </p:txBody>
      </p:sp>
    </p:spTree>
    <p:extLst>
      <p:ext uri="{BB962C8B-B14F-4D97-AF65-F5344CB8AC3E}">
        <p14:creationId xmlns:p14="http://schemas.microsoft.com/office/powerpoint/2010/main" val="70823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923" t="55961" r="15050" b="9565"/>
          <a:stretch/>
        </p:blipFill>
        <p:spPr>
          <a:xfrm>
            <a:off x="367747" y="1302028"/>
            <a:ext cx="8213154" cy="258417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37425" y="378677"/>
            <a:ext cx="6603380" cy="417910"/>
          </a:xfrm>
        </p:spPr>
        <p:txBody>
          <a:bodyPr/>
          <a:lstStyle/>
          <a:p>
            <a:r>
              <a:rPr lang="en-US" altLang="en-US" sz="2200" dirty="0" smtClean="0"/>
              <a:t>Cost (CPI) and Schedule (SPI) Performance Tracking</a:t>
            </a:r>
            <a:br>
              <a:rPr lang="en-US" altLang="en-US" sz="2200" dirty="0" smtClean="0"/>
            </a:br>
            <a:r>
              <a:rPr lang="en-US" altLang="en-US" sz="2200" dirty="0" smtClean="0"/>
              <a:t>Dome </a:t>
            </a:r>
            <a:endParaRPr lang="en-US" altLang="en-US" sz="2200" dirty="0"/>
          </a:p>
        </p:txBody>
      </p:sp>
      <p:sp>
        <p:nvSpPr>
          <p:cNvPr id="7" name="Right Brace 6"/>
          <p:cNvSpPr/>
          <p:nvPr/>
        </p:nvSpPr>
        <p:spPr>
          <a:xfrm rot="2288278">
            <a:off x="6073568" y="2385533"/>
            <a:ext cx="278186" cy="963149"/>
          </a:xfrm>
          <a:prstGeom prst="rightBrace">
            <a:avLst>
              <a:gd name="adj1" fmla="val 8333"/>
              <a:gd name="adj2" fmla="val 49091"/>
            </a:avLst>
          </a:prstGeom>
          <a:ln cap="rnd">
            <a:solidFill>
              <a:schemeClr val="accent2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ular Callout 7"/>
          <p:cNvSpPr/>
          <p:nvPr/>
        </p:nvSpPr>
        <p:spPr>
          <a:xfrm>
            <a:off x="6140848" y="3785858"/>
            <a:ext cx="2312272" cy="755662"/>
          </a:xfrm>
          <a:prstGeom prst="wedgeRectCallout">
            <a:avLst>
              <a:gd name="adj1" fmla="val -41155"/>
              <a:gd name="adj2" fmla="val -163279"/>
            </a:avLst>
          </a:prstGeom>
          <a:solidFill>
            <a:schemeClr val="accent2">
              <a:lumMod val="75000"/>
              <a:alpha val="6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131558" y="3794920"/>
            <a:ext cx="24130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Enactment and payment of change orders results in improvement of apparent CPI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1375" y="1083365"/>
            <a:ext cx="5496338" cy="646331"/>
          </a:xfrm>
          <a:prstGeom prst="rect">
            <a:avLst/>
          </a:prstGeom>
          <a:solidFill>
            <a:schemeClr val="accent2">
              <a:lumMod val="75000"/>
              <a:alpha val="6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Schedule performance indicator not reflective of delay, as it is based on financial – not </a:t>
            </a:r>
            <a:r>
              <a:rPr lang="en-US" dirty="0" smtClean="0"/>
              <a:t>physical – completion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298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273" y="117165"/>
            <a:ext cx="6423950" cy="417910"/>
          </a:xfrm>
        </p:spPr>
        <p:txBody>
          <a:bodyPr/>
          <a:lstStyle/>
          <a:p>
            <a:r>
              <a:rPr lang="en-US" dirty="0" smtClean="0"/>
              <a:t>Financial and Schedule Mitigations</a:t>
            </a:r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62917" y="656638"/>
            <a:ext cx="8919037" cy="415843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 sz="2400" kern="1200">
                <a:solidFill>
                  <a:srgbClr val="1F497D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2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 sz="20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 sz="18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Dome Support Contracts under direct control of LSST:</a:t>
            </a:r>
          </a:p>
          <a:p>
            <a:pPr lvl="1"/>
            <a:r>
              <a:rPr lang="en-US" sz="2000" dirty="0" smtClean="0"/>
              <a:t>Steel erection support (MILL)</a:t>
            </a:r>
          </a:p>
          <a:p>
            <a:pPr lvl="1"/>
            <a:r>
              <a:rPr lang="en-US" sz="2000" dirty="0" smtClean="0"/>
              <a:t>Construction cranes (</a:t>
            </a:r>
            <a:r>
              <a:rPr lang="en-US" sz="2000" dirty="0" err="1" smtClean="0"/>
              <a:t>Simaq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Dome erection surveyor (O. Rivera)</a:t>
            </a:r>
          </a:p>
          <a:p>
            <a:pPr lvl="1"/>
            <a:r>
              <a:rPr lang="en-US" sz="2000" dirty="0" smtClean="0"/>
              <a:t>Scaffolding rental and modification (</a:t>
            </a:r>
            <a:r>
              <a:rPr lang="en-US" sz="2000" dirty="0" err="1" smtClean="0"/>
              <a:t>AyC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Ancillary fabrications or modifications (local machine shops)</a:t>
            </a:r>
          </a:p>
          <a:p>
            <a:r>
              <a:rPr lang="en-US" sz="2200" dirty="0"/>
              <a:t>Dome Drive System purchase from Phase Motion Control directly by LSST</a:t>
            </a:r>
          </a:p>
          <a:p>
            <a:r>
              <a:rPr lang="en-US" sz="2200" dirty="0" smtClean="0"/>
              <a:t>Weekly status review and monthly formal update of schedule</a:t>
            </a:r>
          </a:p>
          <a:p>
            <a:r>
              <a:rPr lang="en-US" sz="2200" dirty="0"/>
              <a:t>P</a:t>
            </a:r>
            <a:r>
              <a:rPr lang="en-US" sz="2200" dirty="0" smtClean="0"/>
              <a:t>eriodic inspection of critical assemblies in production in Italy</a:t>
            </a:r>
          </a:p>
          <a:p>
            <a:r>
              <a:rPr lang="en-US" sz="2200" dirty="0" smtClean="0"/>
              <a:t>Hired steel erection engineer in Chile (Hernan Herrera) assigned to technical coordination of Dome support.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898861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273" y="117165"/>
            <a:ext cx="6423950" cy="417910"/>
          </a:xfrm>
        </p:spPr>
        <p:txBody>
          <a:bodyPr/>
          <a:lstStyle/>
          <a:p>
            <a:r>
              <a:rPr lang="en-US" dirty="0" smtClean="0"/>
              <a:t>Specific Mitigations to Allow Parallel TMA Work</a:t>
            </a:r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0" y="714512"/>
            <a:ext cx="8919037" cy="370701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 sz="2400" kern="1200">
                <a:solidFill>
                  <a:srgbClr val="1F497D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2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 sz="20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 sz="18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u="sng" dirty="0" smtClean="0"/>
              <a:t>To be Provided by EIE</a:t>
            </a:r>
          </a:p>
          <a:p>
            <a:r>
              <a:rPr lang="en-US" sz="2200" dirty="0" smtClean="0"/>
              <a:t>Provisional friction-drive means of rotation provided by EIE, until final geared drive system can be completed.</a:t>
            </a:r>
          </a:p>
          <a:p>
            <a:r>
              <a:rPr lang="en-US" sz="2200" dirty="0" smtClean="0"/>
              <a:t>Provisional 16-Ton </a:t>
            </a:r>
            <a:r>
              <a:rPr lang="en-US" sz="2200" dirty="0" smtClean="0"/>
              <a:t>overhead bridge crane in dome for TMA assembly, until final overhead crane can be installed.</a:t>
            </a:r>
          </a:p>
          <a:p>
            <a:r>
              <a:rPr lang="en-US" sz="2200" dirty="0" smtClean="0"/>
              <a:t>Early installation of dome shutters with manual means to open/close.</a:t>
            </a:r>
          </a:p>
          <a:p>
            <a:r>
              <a:rPr lang="en-US" sz="2200" dirty="0" smtClean="0"/>
              <a:t>Emphasis with EIE erection team on advance of thermal cladding, to allow maximum enclosure of dome at projected date of TMA, and effective separation of outside dome siding/roofing work from inside </a:t>
            </a:r>
            <a:r>
              <a:rPr lang="en-US" sz="2200" dirty="0"/>
              <a:t>T</a:t>
            </a:r>
            <a:r>
              <a:rPr lang="en-US" sz="2200" dirty="0" smtClean="0"/>
              <a:t>MA work.</a:t>
            </a:r>
          </a:p>
          <a:p>
            <a:r>
              <a:rPr lang="en-US" sz="2200" dirty="0" smtClean="0"/>
              <a:t>Provision of threshold of rear access door, to allow installation of rails for cart access from lift.</a:t>
            </a:r>
          </a:p>
        </p:txBody>
      </p:sp>
    </p:spTree>
    <p:extLst>
      <p:ext uri="{BB962C8B-B14F-4D97-AF65-F5344CB8AC3E}">
        <p14:creationId xmlns:p14="http://schemas.microsoft.com/office/powerpoint/2010/main" val="2372495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EE59E975-0F58-584B-BF24-586AF6E27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595" y="133350"/>
            <a:ext cx="6216805" cy="417910"/>
          </a:xfrm>
        </p:spPr>
        <p:txBody>
          <a:bodyPr/>
          <a:lstStyle/>
          <a:p>
            <a:r>
              <a:rPr lang="en-US" dirty="0" smtClean="0"/>
              <a:t>Dome – Accomplishments </a:t>
            </a:r>
            <a:r>
              <a:rPr lang="en-US" dirty="0"/>
              <a:t>to </a:t>
            </a:r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0" y="760810"/>
            <a:ext cx="9039828" cy="3982640"/>
          </a:xfrm>
        </p:spPr>
        <p:txBody>
          <a:bodyPr/>
          <a:lstStyle/>
          <a:p>
            <a:r>
              <a:rPr lang="en-US" sz="2200" dirty="0"/>
              <a:t>The azimuth rail </a:t>
            </a:r>
            <a:r>
              <a:rPr lang="en-US" sz="2200" dirty="0" smtClean="0"/>
              <a:t>sections, box </a:t>
            </a:r>
            <a:r>
              <a:rPr lang="en-US" sz="2200" dirty="0"/>
              <a:t>beams and bogie wheel assemblies </a:t>
            </a:r>
            <a:r>
              <a:rPr lang="en-US" sz="2200" dirty="0" smtClean="0"/>
              <a:t>have been </a:t>
            </a:r>
            <a:r>
              <a:rPr lang="en-US" sz="2200" dirty="0"/>
              <a:t>erected and aligned, </a:t>
            </a:r>
            <a:r>
              <a:rPr lang="en-US" sz="2200" dirty="0" smtClean="0"/>
              <a:t>allowing manual</a:t>
            </a:r>
            <a:r>
              <a:rPr lang="en-US" sz="2200" dirty="0" smtClean="0"/>
              <a:t> </a:t>
            </a:r>
            <a:r>
              <a:rPr lang="en-US" sz="2200" dirty="0"/>
              <a:t>rotation of the </a:t>
            </a:r>
            <a:r>
              <a:rPr lang="en-US" sz="2200" dirty="0" smtClean="0"/>
              <a:t>dome assembly.</a:t>
            </a:r>
          </a:p>
          <a:p>
            <a:r>
              <a:rPr lang="en-US" sz="2200" dirty="0"/>
              <a:t>S</a:t>
            </a:r>
            <a:r>
              <a:rPr lang="en-US" sz="2200" dirty="0" smtClean="0"/>
              <a:t>teel </a:t>
            </a:r>
            <a:r>
              <a:rPr lang="en-US" sz="2200" dirty="0"/>
              <a:t>structure </a:t>
            </a:r>
            <a:r>
              <a:rPr lang="en-US" sz="2200" dirty="0" smtClean="0"/>
              <a:t>of Dome has advanced to 90% complete</a:t>
            </a:r>
          </a:p>
          <a:p>
            <a:r>
              <a:rPr lang="en-US" sz="2200" dirty="0" smtClean="0"/>
              <a:t>Cladding installation is in progress approximately 20% complete on structure and preparation of sections on ground.</a:t>
            </a:r>
          </a:p>
          <a:p>
            <a:r>
              <a:rPr lang="en-US" sz="2200" dirty="0" smtClean="0"/>
              <a:t>Fabrication of pieces in Italy ~80% complete.  Light wind screen assembly, light baffles, and overhead crane are the main elements that remain to be completed.</a:t>
            </a:r>
          </a:p>
          <a:p>
            <a:r>
              <a:rPr lang="en-US" sz="2200" dirty="0" smtClean="0"/>
              <a:t>Software development continues, including active engagement with LSST T&amp;S Software Team.</a:t>
            </a:r>
          </a:p>
          <a:p>
            <a:r>
              <a:rPr lang="en-US" sz="2200" dirty="0" smtClean="0"/>
              <a:t>EIE schedule </a:t>
            </a:r>
            <a:r>
              <a:rPr lang="en-US" sz="2200" dirty="0" smtClean="0"/>
              <a:t>projects</a:t>
            </a:r>
            <a:r>
              <a:rPr lang="en-US" sz="2200" dirty="0" smtClean="0"/>
              <a:t> </a:t>
            </a:r>
            <a:r>
              <a:rPr lang="en-US" sz="2200" dirty="0" smtClean="0"/>
              <a:t>completion and final acceptance </a:t>
            </a:r>
            <a:r>
              <a:rPr lang="en-US" sz="2200" dirty="0" smtClean="0"/>
              <a:t>in June </a:t>
            </a:r>
            <a:r>
              <a:rPr lang="en-US" sz="2200" dirty="0" smtClean="0"/>
              <a:t>2020.</a:t>
            </a:r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690397529"/>
      </p:ext>
    </p:extLst>
  </p:cSld>
  <p:clrMapOvr>
    <a:masterClrMapping/>
  </p:clrMapOvr>
</p:sld>
</file>

<file path=ppt/theme/theme1.xml><?xml version="1.0" encoding="utf-8"?>
<a:theme xmlns:a="http://schemas.openxmlformats.org/drawingml/2006/main" name="Legacy 169 JSR20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7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cap="rnd">
          <a:solidFill>
            <a:schemeClr val="accent2">
              <a:lumMod val="75000"/>
            </a:schemeClr>
          </a:solidFill>
          <a:prstDash val="solid"/>
          <a:headEnd type="none"/>
          <a:tailEnd type="triangle" w="lg" len="lg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Document-25506 (5)</Template>
  <TotalTime>16426</TotalTime>
  <Words>905</Words>
  <Application>Microsoft Office PowerPoint</Application>
  <PresentationFormat>On-screen Show (16:9)</PresentationFormat>
  <Paragraphs>87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ＭＳ Ｐゴシック</vt:lpstr>
      <vt:lpstr>Arial</vt:lpstr>
      <vt:lpstr>Calibri</vt:lpstr>
      <vt:lpstr>Lucida Grande</vt:lpstr>
      <vt:lpstr>Legacy 169 JSR2017</vt:lpstr>
      <vt:lpstr>Dome and T&amp;S Project Management  Jeff Barr Project Architect LSST Telescope &amp; Site Control Account Manager for Dome  NSF/DOE Joint Status Review August 27, 2019</vt:lpstr>
      <vt:lpstr>WBS 4.4 – Dome Enclosure System</vt:lpstr>
      <vt:lpstr>Dome – Scope – Major Components</vt:lpstr>
      <vt:lpstr>Cost Summary – Dome</vt:lpstr>
      <vt:lpstr>Earned value tracking – Dome Fabrication</vt:lpstr>
      <vt:lpstr>Cost (CPI) and Schedule (SPI) Performance Tracking Dome </vt:lpstr>
      <vt:lpstr>Financial and Schedule Mitigations</vt:lpstr>
      <vt:lpstr>Specific Mitigations to Allow Parallel TMA Work</vt:lpstr>
      <vt:lpstr>Dome – Accomplishments to Date</vt:lpstr>
      <vt:lpstr>Dome – Schedule (excerpt from EIE update June 21, 2019)</vt:lpstr>
      <vt:lpstr>Dome – Accomplishments to Date</vt:lpstr>
      <vt:lpstr>Dome – Accomplishments to Date</vt:lpstr>
      <vt:lpstr>Dome – Accomplishments to Date</vt:lpstr>
      <vt:lpstr>Dome – Future Work</vt:lpstr>
      <vt:lpstr>PowerPoint Presentation</vt:lpstr>
      <vt:lpstr>Dome – Safety</vt:lpstr>
      <vt:lpstr>Thank-you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  Name of Presenter Title of Presenter &amp; Affiliation  NSF/DOE Joint Status Review Date in long format</dc:title>
  <dc:creator>Ranpal Gill</dc:creator>
  <cp:lastModifiedBy>Jeff Barr</cp:lastModifiedBy>
  <cp:revision>48</cp:revision>
  <dcterms:created xsi:type="dcterms:W3CDTF">2018-04-26T20:33:17Z</dcterms:created>
  <dcterms:modified xsi:type="dcterms:W3CDTF">2019-07-30T00:15:07Z</dcterms:modified>
</cp:coreProperties>
</file>