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sldIdLst>
    <p:sldId id="257" r:id="rId2"/>
    <p:sldId id="259" r:id="rId3"/>
    <p:sldId id="285" r:id="rId4"/>
    <p:sldId id="287" r:id="rId5"/>
    <p:sldId id="271" r:id="rId6"/>
    <p:sldId id="267" r:id="rId7"/>
    <p:sldId id="268" r:id="rId8"/>
    <p:sldId id="272" r:id="rId9"/>
    <p:sldId id="280" r:id="rId10"/>
    <p:sldId id="291" r:id="rId11"/>
    <p:sldId id="281" r:id="rId12"/>
    <p:sldId id="282" r:id="rId13"/>
    <p:sldId id="290" r:id="rId14"/>
    <p:sldId id="262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10" autoAdjust="0"/>
    <p:restoredTop sz="94643"/>
  </p:normalViewPr>
  <p:slideViewPr>
    <p:cSldViewPr snapToGrid="0">
      <p:cViewPr varScale="1">
        <p:scale>
          <a:sx n="105" d="100"/>
          <a:sy n="105" d="100"/>
        </p:scale>
        <p:origin x="114" y="5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51CE6-D8FA-8B4F-9171-0E74411A18AB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797BD-0351-BA47-94F8-DCB2E288D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24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797BD-0351-BA47-94F8-DCB2E288DF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25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le11-201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886327"/>
            <a:ext cx="7772400" cy="2334872"/>
          </a:xfrm>
        </p:spPr>
        <p:txBody>
          <a:bodyPr/>
          <a:lstStyle>
            <a:lvl1pPr algn="r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877860"/>
            <a:ext cx="822960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  <a:latin typeface="Calibri" charset="0"/>
              </a:rPr>
              <a:t>Joint Status Review • Tucson • </a:t>
            </a:r>
            <a:r>
              <a:rPr lang="en-US" sz="1000" baseline="0" dirty="0">
                <a:solidFill>
                  <a:schemeClr val="bg1"/>
                </a:solidFill>
                <a:latin typeface="Calibri" charset="0"/>
              </a:rPr>
              <a:t>August 27th – 30th</a:t>
            </a:r>
            <a:endParaRPr lang="en-US" sz="100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7" name="Picture 10" descr="LogoW-ShadowTransBac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7354214" y="-19050"/>
            <a:ext cx="1484986" cy="83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rot="10800000">
            <a:off x="66676" y="6060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33550" y="133350"/>
            <a:ext cx="56769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52400" y="67516"/>
            <a:ext cx="810260" cy="6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8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04800" y="82296"/>
            <a:ext cx="1295400" cy="42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8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457200" y="133351"/>
            <a:ext cx="1143000" cy="3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WEB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6" name="Picture 5" descr="lsst_cutaway1200px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19400" y="2266950"/>
            <a:ext cx="3465806" cy="24879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WEB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7" name="Picture 6" descr="Tel-45Til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09800" y="1657350"/>
            <a:ext cx="4657990" cy="35982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WEB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419350"/>
            <a:ext cx="3657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88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WEB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223" y="2419350"/>
            <a:ext cx="3549950" cy="200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56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7654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9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Connector 9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2" name="Picture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52400" y="67516"/>
            <a:ext cx="810260" cy="6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52600" y="133350"/>
            <a:ext cx="5638800" cy="417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04800" y="82296"/>
            <a:ext cx="1295400" cy="42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rot="10800000">
            <a:off x="66676" y="6060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" name="Group 8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0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457200" y="133351"/>
            <a:ext cx="1143000" cy="3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0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52400" y="67516"/>
            <a:ext cx="810260" cy="6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95450" y="133350"/>
            <a:ext cx="57531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4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Straight Connector 14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04800" y="82296"/>
            <a:ext cx="1295400" cy="42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457200" y="133351"/>
            <a:ext cx="1143000" cy="3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056" y="133350"/>
            <a:ext cx="5950744" cy="417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7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16856" y="133350"/>
            <a:ext cx="6110288" cy="41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rot="10800000">
            <a:off x="66676" y="48732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8424864" y="4891087"/>
            <a:ext cx="566737" cy="276999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fld id="{A51F6B24-625B-6B48-B1AE-970688573CDB}" type="slidenum">
              <a:rPr lang="en-US" sz="1200">
                <a:solidFill>
                  <a:prstClr val="black"/>
                </a:solidFill>
              </a:rPr>
              <a:pPr defTabSz="457200"/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891088"/>
            <a:ext cx="8229600" cy="246221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>
              <a:defRPr/>
            </a:pPr>
            <a:r>
              <a:rPr lang="en-US" sz="1000" dirty="0">
                <a:solidFill>
                  <a:prstClr val="white">
                    <a:lumMod val="65000"/>
                  </a:prstClr>
                </a:solidFill>
              </a:rPr>
              <a:t>Joint Status Review • Tucson • August 27th – 30th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5" r:id="rId3"/>
    <p:sldLayoutId id="2147483666" r:id="rId4"/>
    <p:sldLayoutId id="2147483663" r:id="rId5"/>
    <p:sldLayoutId id="2147483669" r:id="rId6"/>
    <p:sldLayoutId id="2147483674" r:id="rId7"/>
    <p:sldLayoutId id="2147483670" r:id="rId8"/>
    <p:sldLayoutId id="2147483662" r:id="rId9"/>
    <p:sldLayoutId id="2147483672" r:id="rId10"/>
    <p:sldLayoutId id="2147483673" r:id="rId11"/>
    <p:sldLayoutId id="2147483671" r:id="rId12"/>
    <p:sldLayoutId id="2147483667" r:id="rId13"/>
    <p:sldLayoutId id="2147483668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1F497D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400" kern="1200">
          <a:solidFill>
            <a:srgbClr val="1F497D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200" kern="1200">
          <a:solidFill>
            <a:srgbClr val="1F497D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000" kern="1200">
          <a:solidFill>
            <a:srgbClr val="1F497D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800" kern="1200">
          <a:solidFill>
            <a:srgbClr val="1F497D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1800" kern="1200">
          <a:solidFill>
            <a:srgbClr val="1F497D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Base Facility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Jeff Barr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Project Architect LSST Telescope &amp; Site</a:t>
            </a:r>
            <a:br>
              <a:rPr lang="en-US" dirty="0" smtClean="0"/>
            </a:br>
            <a:r>
              <a:rPr lang="en-US" dirty="0" smtClean="0"/>
              <a:t>Control Account Manager for Facilities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NSF/DOE Joint Status Review</a:t>
            </a:r>
            <a:br>
              <a:rPr lang="en-US" dirty="0"/>
            </a:br>
            <a:r>
              <a:rPr lang="en-US" dirty="0" smtClean="0"/>
              <a:t>August 27, 2019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EE59E975-0F58-584B-BF24-586AF6E27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595" y="133350"/>
            <a:ext cx="6216805" cy="417910"/>
          </a:xfrm>
        </p:spPr>
        <p:txBody>
          <a:bodyPr/>
          <a:lstStyle/>
          <a:p>
            <a:r>
              <a:rPr lang="en-US" dirty="0" smtClean="0"/>
              <a:t>Base Facility </a:t>
            </a:r>
            <a:r>
              <a:rPr lang="en-US" dirty="0" smtClean="0"/>
              <a:t>Progress – July, 2019</a:t>
            </a:r>
            <a:endParaRPr lang="en-US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xmlns="" id="{BD29362C-949A-9247-9E53-DE58E45D6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860" y="637091"/>
            <a:ext cx="8510953" cy="43557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LSST</a:t>
            </a:r>
            <a:br>
              <a:rPr lang="en-US" sz="2000" dirty="0" smtClean="0"/>
            </a:br>
            <a:r>
              <a:rPr lang="en-US" sz="2000" dirty="0" smtClean="0"/>
              <a:t>Remote Operations Room &amp; Data Center Rack Room </a:t>
            </a:r>
            <a:endParaRPr lang="en-US" sz="2000" dirty="0"/>
          </a:p>
        </p:txBody>
      </p:sp>
      <p:pic>
        <p:nvPicPr>
          <p:cNvPr id="7" name="Imagen 3" descr="IMG_834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48" y="1345222"/>
            <a:ext cx="4654060" cy="3490545"/>
          </a:xfrm>
          <a:prstGeom prst="rect">
            <a:avLst/>
          </a:prstGeom>
        </p:spPr>
      </p:pic>
      <p:pic>
        <p:nvPicPr>
          <p:cNvPr id="8" name="Imagen 2" descr="IMG_830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899" y="698173"/>
            <a:ext cx="3037255" cy="404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65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940255A-097A-A040-96CC-C3B7E1AA8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9615" y="690472"/>
            <a:ext cx="8458200" cy="3982640"/>
          </a:xfrm>
        </p:spPr>
        <p:txBody>
          <a:bodyPr/>
          <a:lstStyle/>
          <a:p>
            <a:r>
              <a:rPr lang="en-US" dirty="0" smtClean="0"/>
              <a:t>Complete IT cabling and infrastructure</a:t>
            </a:r>
          </a:p>
          <a:p>
            <a:endParaRPr lang="en-US" sz="1000" dirty="0" smtClean="0"/>
          </a:p>
          <a:p>
            <a:r>
              <a:rPr lang="en-US" dirty="0" smtClean="0"/>
              <a:t>Provide </a:t>
            </a:r>
            <a:r>
              <a:rPr lang="en-US" dirty="0" smtClean="0"/>
              <a:t>furnishings for </a:t>
            </a:r>
            <a:r>
              <a:rPr lang="en-US" dirty="0" smtClean="0"/>
              <a:t>offices, workspaces and common areas.</a:t>
            </a:r>
          </a:p>
          <a:p>
            <a:endParaRPr lang="en-US" sz="1000" dirty="0" smtClean="0"/>
          </a:p>
          <a:p>
            <a:r>
              <a:rPr lang="en-US" b="1" dirty="0" smtClean="0"/>
              <a:t>Complete move to new Base facility Offices – September, 2019</a:t>
            </a:r>
          </a:p>
          <a:p>
            <a:endParaRPr lang="en-US" sz="1000" b="1" dirty="0" smtClean="0"/>
          </a:p>
          <a:p>
            <a:r>
              <a:rPr lang="en-US" b="1" dirty="0" smtClean="0"/>
              <a:t>Complete remodeling of old computer rooms to conference rooms – December, 2019</a:t>
            </a:r>
          </a:p>
          <a:p>
            <a:endParaRPr lang="en-US" sz="1000" b="1" dirty="0" smtClean="0"/>
          </a:p>
          <a:p>
            <a:r>
              <a:rPr lang="en-US" dirty="0" smtClean="0"/>
              <a:t>Closeout all contracts and reconcile final AURA/LSST/NOAO partnership accounting – early 2020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DB5BC716-EBE1-8A45-BD2B-3C06DB43C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</a:t>
            </a:r>
            <a:r>
              <a:rPr lang="en-US" dirty="0" smtClean="0"/>
              <a:t>Facility – Future </a:t>
            </a:r>
            <a:r>
              <a:rPr lang="en-US" dirty="0"/>
              <a:t>Work</a:t>
            </a:r>
          </a:p>
        </p:txBody>
      </p:sp>
    </p:spTree>
    <p:extLst>
      <p:ext uri="{BB962C8B-B14F-4D97-AF65-F5344CB8AC3E}">
        <p14:creationId xmlns:p14="http://schemas.microsoft.com/office/powerpoint/2010/main" val="1420633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</a:t>
            </a:r>
            <a:r>
              <a:rPr lang="en-US" dirty="0" smtClean="0"/>
              <a:t>Facility </a:t>
            </a:r>
            <a:r>
              <a:rPr lang="en-US" altLang="en-US" dirty="0" smtClean="0"/>
              <a:t>– Risks and Opportunities</a:t>
            </a:r>
            <a:endParaRPr lang="en-US" altLang="en-US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7940255A-097A-A040-96CC-C3B7E1AA8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262" y="760810"/>
            <a:ext cx="8845061" cy="3705682"/>
          </a:xfrm>
        </p:spPr>
        <p:txBody>
          <a:bodyPr/>
          <a:lstStyle/>
          <a:p>
            <a:r>
              <a:rPr lang="en-US" dirty="0" smtClean="0"/>
              <a:t>Construction-related risks have been substantially retired.</a:t>
            </a:r>
          </a:p>
          <a:p>
            <a:r>
              <a:rPr lang="en-US" dirty="0"/>
              <a:t>Risk of damage to critical LSST data processing/storage equipment has been mitigated by seismic isolation of the Data </a:t>
            </a:r>
            <a:r>
              <a:rPr lang="en-US" dirty="0" smtClean="0"/>
              <a:t>Center</a:t>
            </a:r>
          </a:p>
          <a:p>
            <a:r>
              <a:rPr lang="en-US" dirty="0" smtClean="0"/>
              <a:t>Risks </a:t>
            </a:r>
            <a:r>
              <a:rPr lang="en-US" dirty="0"/>
              <a:t>of adequacy of Data Center space and utilities have been substantially </a:t>
            </a:r>
            <a:r>
              <a:rPr lang="en-US" dirty="0" smtClean="0"/>
              <a:t>retired, </a:t>
            </a:r>
            <a:r>
              <a:rPr lang="en-US" dirty="0"/>
              <a:t>as all criteria </a:t>
            </a:r>
            <a:r>
              <a:rPr lang="en-US" dirty="0" smtClean="0"/>
              <a:t>defined in </a:t>
            </a:r>
            <a:r>
              <a:rPr lang="en-US" dirty="0"/>
              <a:t>LSE-239 Base Facility Data Center Requirements have been </a:t>
            </a:r>
            <a:r>
              <a:rPr lang="en-US" dirty="0" smtClean="0"/>
              <a:t>satisfied. </a:t>
            </a:r>
            <a:endParaRPr lang="en-US" sz="1000" dirty="0" smtClean="0"/>
          </a:p>
          <a:p>
            <a:endParaRPr lang="en-US" sz="1000" dirty="0" smtClean="0"/>
          </a:p>
          <a:p>
            <a:r>
              <a:rPr lang="en-US" dirty="0" smtClean="0"/>
              <a:t>Future opportunities remain for previously designed - but not implemented - options for addition of public gallery space and photovoltaic power generation panels.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602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DB5BC716-EBE1-8A45-BD2B-3C06DB43C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Facility – Safety</a:t>
            </a:r>
            <a:endParaRPr lang="en-US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7940255A-097A-A040-96CC-C3B7E1AA8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262" y="690472"/>
            <a:ext cx="8845061" cy="3705682"/>
          </a:xfrm>
        </p:spPr>
        <p:txBody>
          <a:bodyPr/>
          <a:lstStyle/>
          <a:p>
            <a:r>
              <a:rPr lang="en-US" dirty="0" smtClean="0"/>
              <a:t>Remodeling and new construction work in ~2 ½  years of work have resulted in </a:t>
            </a:r>
            <a:r>
              <a:rPr lang="en-US" u="sng" dirty="0" smtClean="0"/>
              <a:t>no serious accidents or incidents</a:t>
            </a:r>
            <a:r>
              <a:rPr lang="en-US" dirty="0" smtClean="0"/>
              <a:t>.</a:t>
            </a:r>
          </a:p>
          <a:p>
            <a:endParaRPr lang="en-US" sz="1000" dirty="0" smtClean="0"/>
          </a:p>
          <a:p>
            <a:r>
              <a:rPr lang="en-US" dirty="0" smtClean="0"/>
              <a:t>Continued safety vigilance will be maintained regarding final remodeling to be carried out in proximity of occupied business and residential areas.</a:t>
            </a:r>
          </a:p>
          <a:p>
            <a:endParaRPr lang="en-US" sz="1000" dirty="0" smtClean="0"/>
          </a:p>
          <a:p>
            <a:r>
              <a:rPr lang="en-US" dirty="0" smtClean="0"/>
              <a:t>Life and </a:t>
            </a:r>
            <a:r>
              <a:rPr lang="en-US" dirty="0"/>
              <a:t>h</a:t>
            </a:r>
            <a:r>
              <a:rPr lang="en-US" dirty="0" smtClean="0"/>
              <a:t>ealth safety issues in Base Facility have been successfully addressed by full compliance of all new and remodeled facilities with all applicable Chilean and International building codes.</a:t>
            </a:r>
          </a:p>
        </p:txBody>
      </p:sp>
    </p:spTree>
    <p:extLst>
      <p:ext uri="{BB962C8B-B14F-4D97-AF65-F5344CB8AC3E}">
        <p14:creationId xmlns:p14="http://schemas.microsoft.com/office/powerpoint/2010/main" val="3688261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Thank-you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33346" y="860894"/>
            <a:ext cx="8534400" cy="2597923"/>
          </a:xfrm>
        </p:spPr>
        <p:txBody>
          <a:bodyPr/>
          <a:lstStyle/>
          <a:p>
            <a:r>
              <a:rPr lang="en-US" b="1" dirty="0" smtClean="0"/>
              <a:t>Base Facility </a:t>
            </a:r>
            <a:r>
              <a:rPr lang="en-US" sz="2200" dirty="0" smtClean="0"/>
              <a:t>(in partnership with NOAO &amp; AURA)</a:t>
            </a:r>
          </a:p>
          <a:p>
            <a:pPr marL="457200" lvl="1" indent="0">
              <a:buNone/>
            </a:pPr>
            <a:r>
              <a:rPr lang="en-US" sz="2000" dirty="0" smtClean="0"/>
              <a:t>Plans: </a:t>
            </a:r>
            <a:r>
              <a:rPr lang="en-US" sz="2000" i="1" dirty="0" smtClean="0"/>
              <a:t>Andes Arq.</a:t>
            </a:r>
            <a:r>
              <a:rPr lang="en-US" sz="2000" dirty="0" smtClean="0"/>
              <a:t>, Remodeling: </a:t>
            </a:r>
            <a:r>
              <a:rPr lang="en-US" sz="2000" i="1" dirty="0" smtClean="0"/>
              <a:t>Rencoret Ltda.</a:t>
            </a:r>
            <a:r>
              <a:rPr lang="en-US" sz="2000" dirty="0" smtClean="0"/>
              <a:t>, Construction: </a:t>
            </a:r>
            <a:r>
              <a:rPr lang="en-US" sz="2000" i="1" dirty="0" smtClean="0"/>
              <a:t>GHG Ltda</a:t>
            </a:r>
            <a:r>
              <a:rPr lang="en-US" sz="2000" i="1" dirty="0" smtClean="0"/>
              <a:t>.</a:t>
            </a:r>
          </a:p>
          <a:p>
            <a:pPr marL="457200" lvl="1" indent="0">
              <a:buNone/>
            </a:pPr>
            <a:r>
              <a:rPr lang="en-US" sz="2000" b="1" dirty="0" smtClean="0"/>
              <a:t>Includes:</a:t>
            </a:r>
            <a:endParaRPr lang="en-US" sz="2000" b="1" dirty="0" smtClean="0"/>
          </a:p>
          <a:p>
            <a:pPr lvl="1"/>
            <a:r>
              <a:rPr lang="en-US" sz="2000" dirty="0" smtClean="0"/>
              <a:t>Phase 1:</a:t>
            </a:r>
          </a:p>
          <a:p>
            <a:pPr lvl="2"/>
            <a:r>
              <a:rPr lang="en-US" b="1" dirty="0" smtClean="0"/>
              <a:t>Site </a:t>
            </a:r>
            <a:r>
              <a:rPr lang="en-US" b="1" dirty="0" smtClean="0"/>
              <a:t>Preparation and Remodeling of Existing </a:t>
            </a:r>
            <a:r>
              <a:rPr lang="en-US" b="1" dirty="0"/>
              <a:t>B</a:t>
            </a:r>
            <a:r>
              <a:rPr lang="en-US" b="1" dirty="0" smtClean="0"/>
              <a:t>uildings </a:t>
            </a:r>
            <a:endParaRPr lang="en-US" b="1" dirty="0" smtClean="0"/>
          </a:p>
          <a:p>
            <a:pPr lvl="1"/>
            <a:r>
              <a:rPr lang="en-US" dirty="0" smtClean="0"/>
              <a:t>Phase 2:</a:t>
            </a:r>
            <a:endParaRPr lang="en-US" dirty="0" smtClean="0"/>
          </a:p>
          <a:p>
            <a:pPr lvl="2"/>
            <a:r>
              <a:rPr lang="en-US" b="1" dirty="0" smtClean="0"/>
              <a:t>Data </a:t>
            </a:r>
            <a:r>
              <a:rPr lang="en-US" b="1" dirty="0" smtClean="0"/>
              <a:t>Center</a:t>
            </a:r>
          </a:p>
          <a:p>
            <a:pPr lvl="2"/>
            <a:r>
              <a:rPr lang="en-US" b="1" dirty="0" smtClean="0"/>
              <a:t>New </a:t>
            </a:r>
            <a:r>
              <a:rPr lang="en-US" b="1" dirty="0" smtClean="0"/>
              <a:t>Office Building </a:t>
            </a:r>
            <a:endParaRPr lang="en-US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133350"/>
            <a:ext cx="6477000" cy="417910"/>
          </a:xfrm>
        </p:spPr>
        <p:txBody>
          <a:bodyPr/>
          <a:lstStyle/>
          <a:p>
            <a:r>
              <a:rPr lang="en-US" dirty="0" smtClean="0"/>
              <a:t>WBS 4.13 Base Facility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 txBox="1">
            <a:spLocks/>
          </p:cNvSpPr>
          <p:nvPr/>
        </p:nvSpPr>
        <p:spPr bwMode="auto">
          <a:xfrm>
            <a:off x="1108044" y="157111"/>
            <a:ext cx="3822290" cy="41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1F497D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n-US" dirty="0" smtClean="0"/>
              <a:t>Base Facility Scope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1135" y="629980"/>
            <a:ext cx="9056677" cy="4205156"/>
            <a:chOff x="55418" y="925212"/>
            <a:chExt cx="8770552" cy="407230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664" y="925212"/>
              <a:ext cx="8768306" cy="407230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418" y="926710"/>
              <a:ext cx="1256146" cy="3624059"/>
            </a:xfrm>
            <a:prstGeom prst="rect">
              <a:avLst/>
            </a:prstGeom>
          </p:spPr>
        </p:pic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 rot="19996727">
              <a:off x="3031886" y="1716219"/>
              <a:ext cx="2377015" cy="27424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742950" indent="-28575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marL="11430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marL="16002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marL="20574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/>
              <a:r>
                <a:rPr lang="en-US" altLang="en-US" sz="900" b="1" i="1" dirty="0" smtClean="0">
                  <a:solidFill>
                    <a:schemeClr val="tx1"/>
                  </a:solidFill>
                  <a:latin typeface="+mn-lt"/>
                </a:rPr>
                <a:t>New 2-story Office Building</a:t>
              </a:r>
              <a:endParaRPr lang="en-US" altLang="en-US" sz="900" b="1" i="1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2934764" y="2695394"/>
              <a:ext cx="875531" cy="27424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742950" indent="-28575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marL="11430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marL="16002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marL="20574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/>
              <a:r>
                <a:rPr lang="en-US" altLang="en-US" sz="900" b="1" i="1" dirty="0" smtClean="0">
                  <a:solidFill>
                    <a:schemeClr val="tx1"/>
                  </a:solidFill>
                  <a:latin typeface="+mn-lt"/>
                </a:rPr>
                <a:t>Reception</a:t>
              </a:r>
              <a:endParaRPr lang="en-US" altLang="en-US" sz="900" b="1" i="1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 rot="19821647">
              <a:off x="4796065" y="1076738"/>
              <a:ext cx="961492" cy="43879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742950" indent="-28575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marL="11430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marL="16002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marL="20574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/>
              <a:r>
                <a:rPr lang="en-US" altLang="en-US" sz="900" b="1" i="1" dirty="0" smtClean="0">
                  <a:solidFill>
                    <a:schemeClr val="tx1"/>
                  </a:solidFill>
                  <a:latin typeface="+mn-lt"/>
                </a:rPr>
                <a:t>Data </a:t>
              </a:r>
              <a:br>
                <a:rPr lang="en-US" altLang="en-US" sz="900" b="1" i="1" dirty="0" smtClean="0">
                  <a:solidFill>
                    <a:schemeClr val="tx1"/>
                  </a:solidFill>
                  <a:latin typeface="+mn-lt"/>
                </a:rPr>
              </a:br>
              <a:r>
                <a:rPr lang="en-US" altLang="en-US" sz="900" b="1" i="1" dirty="0" smtClean="0">
                  <a:solidFill>
                    <a:schemeClr val="tx1"/>
                  </a:solidFill>
                  <a:latin typeface="+mn-lt"/>
                </a:rPr>
                <a:t>   Center</a:t>
              </a:r>
              <a:endParaRPr lang="en-US" altLang="en-US" sz="900" b="1" i="1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 rot="17466270">
              <a:off x="7286497" y="3365020"/>
              <a:ext cx="1273483" cy="35766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742950" indent="-28575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marL="11430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marL="16002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marL="20574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/>
              <a:r>
                <a:rPr lang="en-US" altLang="en-US" sz="900" i="1" dirty="0" smtClean="0">
                  <a:solidFill>
                    <a:schemeClr val="tx1"/>
                  </a:solidFill>
                  <a:latin typeface="+mn-lt"/>
                </a:rPr>
                <a:t>Existing Refurbished Office/Lab Building </a:t>
              </a:r>
              <a:endParaRPr lang="en-US" altLang="en-US" sz="900" i="1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 rot="20210940">
              <a:off x="1991932" y="1292253"/>
              <a:ext cx="1744899" cy="47536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742950" indent="-28575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marL="11430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marL="16002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marL="20574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/>
              <a:r>
                <a:rPr lang="en-US" altLang="en-US" sz="1000" i="1" dirty="0" smtClean="0">
                  <a:solidFill>
                    <a:schemeClr val="tx1"/>
                  </a:solidFill>
                  <a:latin typeface="+mn-lt"/>
                </a:rPr>
                <a:t>Existing Shops</a:t>
              </a:r>
            </a:p>
            <a:p>
              <a:pPr eaLnBrk="1"/>
              <a:r>
                <a:rPr lang="en-US" altLang="en-US" sz="1000" i="1" dirty="0" smtClean="0">
                  <a:solidFill>
                    <a:schemeClr val="tx1"/>
                  </a:solidFill>
                  <a:latin typeface="+mn-lt"/>
                </a:rPr>
                <a:t>   Relocated Warehouse</a:t>
              </a:r>
              <a:endParaRPr lang="en-US" altLang="en-US" sz="1000" i="1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 rot="18065787">
              <a:off x="-98697" y="2870582"/>
              <a:ext cx="1116828" cy="40011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742950" indent="-28575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marL="11430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marL="16002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marL="20574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ctr" eaLnBrk="1"/>
              <a:r>
                <a:rPr lang="en-US" altLang="en-US" sz="1000" i="1" dirty="0" smtClean="0">
                  <a:solidFill>
                    <a:schemeClr val="tx1"/>
                  </a:solidFill>
                  <a:latin typeface="+mn-lt"/>
                </a:rPr>
                <a:t>Existing Gemini Facility</a:t>
              </a:r>
              <a:endParaRPr lang="en-US" altLang="en-US" sz="1000" i="1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 rot="17191373">
              <a:off x="5091844" y="2694745"/>
              <a:ext cx="1072274" cy="76789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742950" indent="-28575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marL="11430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marL="16002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marL="20574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/>
              <a:r>
                <a:rPr lang="en-US" altLang="en-US" sz="900" i="1" dirty="0" smtClean="0">
                  <a:solidFill>
                    <a:schemeClr val="tx1"/>
                  </a:solidFill>
                  <a:latin typeface="+mn-lt"/>
                </a:rPr>
                <a:t>Exist. Building  </a:t>
              </a:r>
              <a:br>
                <a:rPr lang="en-US" altLang="en-US" sz="900" i="1" dirty="0" smtClean="0">
                  <a:solidFill>
                    <a:schemeClr val="tx1"/>
                  </a:solidFill>
                  <a:latin typeface="+mn-lt"/>
                </a:rPr>
              </a:br>
              <a:r>
                <a:rPr lang="en-US" altLang="en-US" sz="900" i="1" dirty="0" smtClean="0">
                  <a:solidFill>
                    <a:schemeClr val="tx1"/>
                  </a:solidFill>
                  <a:latin typeface="+mn-lt"/>
                </a:rPr>
                <a:t> Refurbished </a:t>
              </a:r>
            </a:p>
            <a:p>
              <a:pPr eaLnBrk="1"/>
              <a:r>
                <a:rPr lang="en-US" altLang="en-US" sz="900" i="1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altLang="en-US" sz="900" i="1" dirty="0" smtClean="0">
                  <a:solidFill>
                    <a:schemeClr val="tx1"/>
                  </a:solidFill>
                  <a:latin typeface="+mn-lt"/>
                </a:rPr>
                <a:t> for Meeting</a:t>
              </a:r>
            </a:p>
            <a:p>
              <a:pPr eaLnBrk="1"/>
              <a:r>
                <a:rPr lang="en-US" altLang="en-US" sz="900" i="1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altLang="en-US" sz="900" i="1" dirty="0" smtClean="0">
                  <a:solidFill>
                    <a:schemeClr val="tx1"/>
                  </a:solidFill>
                  <a:latin typeface="+mn-lt"/>
                </a:rPr>
                <a:t> Rooms </a:t>
              </a:r>
              <a:endParaRPr lang="en-US" altLang="en-US" sz="900" i="1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3290278" y="1328616"/>
              <a:ext cx="140677" cy="70338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 rot="1962426">
              <a:off x="306295" y="1711473"/>
              <a:ext cx="726535" cy="26632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742950" indent="-28575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marL="11430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marL="16002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marL="20574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/>
              <a:r>
                <a:rPr lang="en-US" altLang="en-US" sz="1000" i="1" dirty="0" smtClean="0">
                  <a:solidFill>
                    <a:srgbClr val="C00000"/>
                  </a:solidFill>
                  <a:latin typeface="+mn-lt"/>
                </a:rPr>
                <a:t>NORTH</a:t>
              </a:r>
              <a:endParaRPr lang="en-US" altLang="en-US" sz="1000" i="1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 flipV="1">
              <a:off x="152918" y="1480228"/>
              <a:ext cx="255697" cy="177690"/>
            </a:xfrm>
            <a:prstGeom prst="straightConnector1">
              <a:avLst/>
            </a:prstGeom>
            <a:ln>
              <a:solidFill>
                <a:srgbClr val="C000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94468" y="2391946"/>
              <a:ext cx="655055" cy="432866"/>
            </a:xfrm>
            <a:prstGeom prst="rect">
              <a:avLst/>
            </a:prstGeom>
          </p:spPr>
        </p:pic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 rot="16836303">
              <a:off x="3464542" y="3188346"/>
              <a:ext cx="1300533" cy="35766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742950" indent="-28575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marL="11430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marL="16002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marL="20574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/>
              <a:r>
                <a:rPr lang="en-US" altLang="en-US" sz="900" i="1" dirty="0" smtClean="0">
                  <a:solidFill>
                    <a:schemeClr val="tx1"/>
                  </a:solidFill>
                  <a:latin typeface="+mn-lt"/>
                </a:rPr>
                <a:t>Existing Refurbished Office Building </a:t>
              </a:r>
              <a:endParaRPr lang="en-US" altLang="en-US" sz="900" i="1" dirty="0">
                <a:solidFill>
                  <a:schemeClr val="tx1"/>
                </a:solidFill>
                <a:latin typeface="+mn-lt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2290" y="3702974"/>
            <a:ext cx="410308" cy="152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2405" y="3922676"/>
            <a:ext cx="410308" cy="152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20023">
            <a:off x="1912962" y="3836315"/>
            <a:ext cx="740916" cy="27519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5935" y="4118090"/>
            <a:ext cx="740916" cy="27519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9644" y="615548"/>
            <a:ext cx="48573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Serena Base Facility Addition – Birdseye View 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1886990" y="1463040"/>
            <a:ext cx="199504" cy="91440"/>
          </a:xfrm>
          <a:prstGeom prst="straightConnector1">
            <a:avLst/>
          </a:prstGeom>
          <a:ln w="6350">
            <a:solidFill>
              <a:schemeClr val="tx1"/>
            </a:solidFill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500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 txBox="1">
            <a:spLocks/>
          </p:cNvSpPr>
          <p:nvPr/>
        </p:nvSpPr>
        <p:spPr bwMode="auto">
          <a:xfrm>
            <a:off x="1108044" y="157111"/>
            <a:ext cx="5151440" cy="41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1F497D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n-US" dirty="0" smtClean="0"/>
              <a:t>Base Facility Scope – New Buildings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7600" y="840574"/>
            <a:ext cx="5371659" cy="3949915"/>
          </a:xfrm>
          <a:prstGeom prst="rect">
            <a:avLst/>
          </a:prstGeom>
        </p:spPr>
      </p:pic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172994" y="1030066"/>
            <a:ext cx="3373395" cy="10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400" kern="1200">
                <a:solidFill>
                  <a:srgbClr val="1F497D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2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0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1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Plans by Andes Arquitectos for buildings under construction by Constructora GHG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269" y="2574356"/>
            <a:ext cx="5684905" cy="223696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812800" dist="38100" dir="18900000" sx="104000" sy="104000" algn="bl" rotWithShape="0">
              <a:prstClr val="black">
                <a:alpha val="40000"/>
              </a:prstClr>
            </a:outerShdw>
          </a:effectLst>
        </p:spPr>
      </p:pic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4411361" y="563533"/>
            <a:ext cx="3966519" cy="41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400" kern="1200">
                <a:solidFill>
                  <a:srgbClr val="1F497D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2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0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1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Office Building 1</a:t>
            </a:r>
            <a:r>
              <a:rPr lang="en-US" sz="2000" baseline="30000" dirty="0" smtClean="0">
                <a:solidFill>
                  <a:schemeClr val="tx2"/>
                </a:solidFill>
              </a:rPr>
              <a:t>st</a:t>
            </a:r>
            <a:r>
              <a:rPr lang="en-US" sz="2000" dirty="0" smtClean="0">
                <a:solidFill>
                  <a:schemeClr val="tx2"/>
                </a:solidFill>
              </a:rPr>
              <a:t> Floor Plan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1988394" y="2961421"/>
            <a:ext cx="2708476" cy="41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400" kern="1200">
                <a:solidFill>
                  <a:srgbClr val="1F497D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2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0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1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Data Center Section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308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BD29362C-949A-9247-9E53-DE58E45D6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063" y="2430722"/>
            <a:ext cx="9068937" cy="2393762"/>
          </a:xfrm>
        </p:spPr>
        <p:txBody>
          <a:bodyPr/>
          <a:lstStyle/>
          <a:p>
            <a:r>
              <a:rPr lang="en-US" sz="2000" dirty="0" smtClean="0"/>
              <a:t>Phase 1 Project </a:t>
            </a:r>
            <a:r>
              <a:rPr lang="en-US" sz="2000" dirty="0"/>
              <a:t>(Rencoret)</a:t>
            </a:r>
            <a:r>
              <a:rPr lang="en-US" sz="2000" dirty="0" smtClean="0"/>
              <a:t> – Base Site Preparation and remodeling 90% Complete</a:t>
            </a:r>
            <a:br>
              <a:rPr lang="en-US" sz="2000" dirty="0" smtClean="0"/>
            </a:br>
            <a:r>
              <a:rPr lang="en-US" sz="1800" dirty="0" smtClean="0"/>
              <a:t>Remaining work is remodeling of old computer rooms – </a:t>
            </a:r>
            <a:r>
              <a:rPr lang="en-US" sz="1800" dirty="0" smtClean="0"/>
              <a:t>anticipated </a:t>
            </a:r>
            <a:r>
              <a:rPr lang="en-US" sz="1800" dirty="0" smtClean="0"/>
              <a:t>completion </a:t>
            </a:r>
            <a:r>
              <a:rPr lang="en-US" sz="1800" dirty="0" smtClean="0"/>
              <a:t>Nov. </a:t>
            </a:r>
            <a:r>
              <a:rPr lang="en-US" sz="1800" dirty="0" smtClean="0"/>
              <a:t>2019</a:t>
            </a:r>
            <a:endParaRPr lang="en-US" sz="1800" dirty="0" smtClean="0"/>
          </a:p>
          <a:p>
            <a:r>
              <a:rPr lang="en-US" sz="2000" dirty="0" smtClean="0"/>
              <a:t>Phase 2 Project (GHG) – Base Facility Construction 99% Complete</a:t>
            </a:r>
            <a:br>
              <a:rPr lang="en-US" sz="2000" dirty="0" smtClean="0"/>
            </a:br>
            <a:r>
              <a:rPr lang="en-US" sz="1800" dirty="0" smtClean="0"/>
              <a:t>Remaining scope is contract closeout, furnishing and occupancy</a:t>
            </a:r>
            <a:endParaRPr lang="en-US" sz="2000" dirty="0" smtClean="0"/>
          </a:p>
          <a:p>
            <a:r>
              <a:rPr lang="en-US" sz="2000" dirty="0" smtClean="0"/>
              <a:t>Following closeout of all work Base Facility work </a:t>
            </a:r>
            <a:r>
              <a:rPr lang="en-US" sz="2000" dirty="0" smtClean="0"/>
              <a:t>that is subject </a:t>
            </a:r>
            <a:r>
              <a:rPr lang="en-US" sz="2000" dirty="0" smtClean="0"/>
              <a:t>to the partnership agreement, the final LSST share will be determined and a contingency request will be submitted to cover accumulated change orders </a:t>
            </a:r>
            <a:r>
              <a:rPr lang="en-US" sz="2000" dirty="0" smtClean="0"/>
              <a:t>and other cost escalation.</a:t>
            </a: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953440C2-C67B-3243-A4DD-99A7454A8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32" y="160645"/>
            <a:ext cx="6164321" cy="417910"/>
          </a:xfrm>
        </p:spPr>
        <p:txBody>
          <a:bodyPr/>
          <a:lstStyle/>
          <a:p>
            <a:r>
              <a:rPr lang="en-US" dirty="0"/>
              <a:t>Cost </a:t>
            </a:r>
            <a:r>
              <a:rPr lang="en-US" dirty="0" smtClean="0"/>
              <a:t>Summary – Base Facility Comprehensive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26F9D82-8ED2-47A6-BFCD-755E7A9709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490"/>
          <a:stretch/>
        </p:blipFill>
        <p:spPr>
          <a:xfrm>
            <a:off x="179696" y="624669"/>
            <a:ext cx="8807355" cy="8629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26F9D82-8ED2-47A6-BFCD-755E7A9709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328"/>
          <a:stretch/>
        </p:blipFill>
        <p:spPr>
          <a:xfrm>
            <a:off x="175147" y="1460310"/>
            <a:ext cx="8807355" cy="86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126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884663" y="140784"/>
            <a:ext cx="6655420" cy="417910"/>
          </a:xfrm>
        </p:spPr>
        <p:txBody>
          <a:bodyPr/>
          <a:lstStyle/>
          <a:p>
            <a:r>
              <a:rPr lang="en-US" altLang="en-US" sz="2200" dirty="0" smtClean="0"/>
              <a:t>Earned Value Tracking – </a:t>
            </a:r>
            <a:r>
              <a:rPr lang="en-US" altLang="en-US" sz="2200" u="sng" dirty="0" smtClean="0"/>
              <a:t>All Facilities </a:t>
            </a:r>
            <a:r>
              <a:rPr lang="en-US" altLang="en-US" sz="2200" dirty="0" smtClean="0"/>
              <a:t>(Summit and Base)</a:t>
            </a:r>
            <a:endParaRPr lang="en-US" altLang="en-US" sz="2200" dirty="0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8360DF3-C830-46CC-8BAB-83FE85A39B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4" t="22287" r="780" b="1495"/>
          <a:stretch/>
        </p:blipFill>
        <p:spPr>
          <a:xfrm>
            <a:off x="951570" y="1784195"/>
            <a:ext cx="7162947" cy="2661424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BD29362C-949A-9247-9E53-DE58E45D6BF0}"/>
              </a:ext>
            </a:extLst>
          </p:cNvPr>
          <p:cNvSpPr txBox="1">
            <a:spLocks/>
          </p:cNvSpPr>
          <p:nvPr/>
        </p:nvSpPr>
        <p:spPr bwMode="auto">
          <a:xfrm>
            <a:off x="4386146" y="4400770"/>
            <a:ext cx="2200507" cy="46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400" kern="1200">
                <a:solidFill>
                  <a:srgbClr val="1F497D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2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0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1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(All Values in $K)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4624039" y="2341755"/>
            <a:ext cx="252761" cy="178421"/>
          </a:xfrm>
          <a:prstGeom prst="rightBrace">
            <a:avLst/>
          </a:prstGeom>
          <a:ln cap="rnd">
            <a:solidFill>
              <a:schemeClr val="accent2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ular Callout 5"/>
          <p:cNvSpPr/>
          <p:nvPr/>
        </p:nvSpPr>
        <p:spPr>
          <a:xfrm>
            <a:off x="5798633" y="2478822"/>
            <a:ext cx="1955181" cy="1178778"/>
          </a:xfrm>
          <a:prstGeom prst="wedgeRectCallout">
            <a:avLst>
              <a:gd name="adj1" fmla="val -95742"/>
              <a:gd name="adj2" fmla="val -53761"/>
            </a:avLst>
          </a:prstGeom>
          <a:solidFill>
            <a:schemeClr val="accent2">
              <a:lumMod val="75000"/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19438" y="2473016"/>
            <a:ext cx="19384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Schedule Variance reflects lateness in 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Base Facility.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No project critical path impact  anticipated.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4635190" y="1929160"/>
            <a:ext cx="252761" cy="397728"/>
          </a:xfrm>
          <a:prstGeom prst="rightBrace">
            <a:avLst/>
          </a:prstGeom>
          <a:ln cap="rnd">
            <a:solidFill>
              <a:schemeClr val="accent2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ular Callout 8"/>
          <p:cNvSpPr/>
          <p:nvPr/>
        </p:nvSpPr>
        <p:spPr>
          <a:xfrm>
            <a:off x="5841378" y="639336"/>
            <a:ext cx="1893850" cy="1133707"/>
          </a:xfrm>
          <a:prstGeom prst="wedgeRectCallout">
            <a:avLst>
              <a:gd name="adj1" fmla="val -99647"/>
              <a:gd name="adj2" fmla="val 79309"/>
            </a:avLst>
          </a:prstGeom>
          <a:solidFill>
            <a:schemeClr val="accent2">
              <a:lumMod val="75000"/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900852" y="625630"/>
            <a:ext cx="19384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Cost Variance mainly due to accumulated change orders in Base Facility remodeling and construction </a:t>
            </a:r>
          </a:p>
        </p:txBody>
      </p:sp>
      <p:sp>
        <p:nvSpPr>
          <p:cNvPr id="11" name="Right Brace 10"/>
          <p:cNvSpPr/>
          <p:nvPr/>
        </p:nvSpPr>
        <p:spPr>
          <a:xfrm rot="1752219">
            <a:off x="2784308" y="2665555"/>
            <a:ext cx="252761" cy="1002210"/>
          </a:xfrm>
          <a:prstGeom prst="rightBrace">
            <a:avLst/>
          </a:prstGeom>
          <a:ln cap="rnd">
            <a:solidFill>
              <a:schemeClr val="accent2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ular Callout 11"/>
          <p:cNvSpPr/>
          <p:nvPr/>
        </p:nvSpPr>
        <p:spPr>
          <a:xfrm>
            <a:off x="3464312" y="2772471"/>
            <a:ext cx="1810216" cy="974339"/>
          </a:xfrm>
          <a:prstGeom prst="wedgeRectCallout">
            <a:avLst>
              <a:gd name="adj1" fmla="val -74208"/>
              <a:gd name="adj2" fmla="val -3138"/>
            </a:avLst>
          </a:prstGeom>
          <a:solidFill>
            <a:schemeClr val="accent2">
              <a:lumMod val="75000"/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492192" y="2766665"/>
            <a:ext cx="1938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Application of contingency for change orders on </a:t>
            </a:r>
            <a:r>
              <a:rPr lang="en-US" sz="1400" dirty="0">
                <a:solidFill>
                  <a:schemeClr val="bg1"/>
                </a:solidFill>
              </a:rPr>
              <a:t>S</a:t>
            </a:r>
            <a:r>
              <a:rPr lang="en-US" sz="1400" dirty="0" smtClean="0">
                <a:solidFill>
                  <a:schemeClr val="bg1"/>
                </a:solidFill>
              </a:rPr>
              <a:t>ummit Facility construction</a:t>
            </a:r>
          </a:p>
        </p:txBody>
      </p:sp>
    </p:spTree>
    <p:extLst>
      <p:ext uri="{BB962C8B-B14F-4D97-AF65-F5344CB8AC3E}">
        <p14:creationId xmlns:p14="http://schemas.microsoft.com/office/powerpoint/2010/main" val="1911077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71CEF4C-6575-46FB-B4BA-8830984194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9" t="23172" r="1166" b="2375"/>
          <a:stretch/>
        </p:blipFill>
        <p:spPr>
          <a:xfrm>
            <a:off x="520390" y="1182029"/>
            <a:ext cx="7872085" cy="2869580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 rot="2662638">
            <a:off x="6021614" y="2482391"/>
            <a:ext cx="252761" cy="853122"/>
          </a:xfrm>
          <a:prstGeom prst="rightBrace">
            <a:avLst/>
          </a:prstGeom>
          <a:ln cap="rnd">
            <a:solidFill>
              <a:schemeClr val="accent2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6051396" y="3835553"/>
            <a:ext cx="1810216" cy="974339"/>
          </a:xfrm>
          <a:prstGeom prst="wedgeRectCallout">
            <a:avLst>
              <a:gd name="adj1" fmla="val -39300"/>
              <a:gd name="adj2" fmla="val -137425"/>
            </a:avLst>
          </a:prstGeom>
          <a:solidFill>
            <a:schemeClr val="accent2">
              <a:lumMod val="75000"/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42106" y="3844615"/>
            <a:ext cx="1938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</a:t>
            </a:r>
            <a:r>
              <a:rPr lang="en-US" sz="1400" dirty="0" smtClean="0">
                <a:solidFill>
                  <a:schemeClr val="bg1"/>
                </a:solidFill>
              </a:rPr>
              <a:t>ontingency applied to cover change orders on </a:t>
            </a:r>
            <a:r>
              <a:rPr lang="en-US" sz="1400" dirty="0">
                <a:solidFill>
                  <a:schemeClr val="bg1"/>
                </a:solidFill>
              </a:rPr>
              <a:t>S</a:t>
            </a:r>
            <a:r>
              <a:rPr lang="en-US" sz="1400" dirty="0" smtClean="0">
                <a:solidFill>
                  <a:schemeClr val="bg1"/>
                </a:solidFill>
              </a:rPr>
              <a:t>ummit Facility construction</a:t>
            </a:r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137425" y="378677"/>
            <a:ext cx="6603380" cy="417910"/>
          </a:xfrm>
        </p:spPr>
        <p:txBody>
          <a:bodyPr/>
          <a:lstStyle/>
          <a:p>
            <a:r>
              <a:rPr lang="en-US" altLang="en-US" sz="2200" dirty="0" smtClean="0"/>
              <a:t>Cost (CPI) and Schedule (SPI) Performance Tracking</a:t>
            </a:r>
            <a:br>
              <a:rPr lang="en-US" altLang="en-US" sz="2200" dirty="0" smtClean="0"/>
            </a:br>
            <a:r>
              <a:rPr lang="en-US" altLang="en-US" sz="2200" dirty="0" smtClean="0"/>
              <a:t>All Facilities (Summit and Base) 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91548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0142EBD-9424-4D09-ACB7-372B08A085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3" t="13891" r="1536" b="1388"/>
          <a:stretch/>
        </p:blipFill>
        <p:spPr>
          <a:xfrm>
            <a:off x="66907" y="1502875"/>
            <a:ext cx="4259766" cy="205276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01078" y="371774"/>
            <a:ext cx="5638800" cy="417910"/>
          </a:xfrm>
        </p:spPr>
        <p:txBody>
          <a:bodyPr/>
          <a:lstStyle/>
          <a:p>
            <a:r>
              <a:rPr lang="en-US" altLang="en-US" dirty="0" smtClean="0"/>
              <a:t>Earned Value Tracking – Base</a:t>
            </a:r>
            <a:r>
              <a:rPr lang="en-US" altLang="en-US" dirty="0"/>
              <a:t> </a:t>
            </a:r>
            <a:r>
              <a:rPr lang="en-US" altLang="en-US" dirty="0" smtClean="0"/>
              <a:t>Facility </a:t>
            </a:r>
            <a:r>
              <a:rPr lang="en-US" altLang="en-US" sz="2000" b="0" dirty="0" smtClean="0"/>
              <a:t>Ongoing &amp; Remaining Work</a:t>
            </a:r>
            <a:endParaRPr lang="en-US" altLang="en-US" sz="2000" b="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93292B1-7B97-46C2-B87C-76A475A341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7" t="14360" r="1235" b="1019"/>
          <a:stretch/>
        </p:blipFill>
        <p:spPr>
          <a:xfrm>
            <a:off x="4423317" y="1221323"/>
            <a:ext cx="4636392" cy="23566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800" y="1161144"/>
            <a:ext cx="3635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Phase 1 – Site Prep and Remodeling</a:t>
            </a:r>
            <a:endParaRPr lang="en-US" sz="1600" b="1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xmlns="" id="{BD29362C-949A-9247-9E53-DE58E45D6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343" y="3581140"/>
            <a:ext cx="9049657" cy="1288403"/>
          </a:xfrm>
        </p:spPr>
        <p:txBody>
          <a:bodyPr/>
          <a:lstStyle/>
          <a:p>
            <a:r>
              <a:rPr lang="en-US" sz="1800" dirty="0" smtClean="0"/>
              <a:t>Phase 1 – remodeling contract remains to be completed by end of CY 2019.</a:t>
            </a:r>
            <a:br>
              <a:rPr lang="en-US" sz="1800" dirty="0" smtClean="0"/>
            </a:br>
            <a:r>
              <a:rPr lang="en-US" sz="1800" dirty="0" smtClean="0"/>
              <a:t>Coverage of change orders for this comprehensive contract will be reconciled at conclusion.</a:t>
            </a:r>
          </a:p>
          <a:p>
            <a:r>
              <a:rPr lang="en-US" sz="1800" dirty="0" smtClean="0"/>
              <a:t>Phase 2 – New office building and Data Center contract to be closed out imminently</a:t>
            </a:r>
          </a:p>
          <a:p>
            <a:r>
              <a:rPr lang="en-US" sz="1800" dirty="0" smtClean="0"/>
              <a:t>Final Cost Variances subject to calculation of partner shares of change order work </a:t>
            </a:r>
          </a:p>
        </p:txBody>
      </p:sp>
      <p:sp>
        <p:nvSpPr>
          <p:cNvPr id="8" name="Right Brace 7"/>
          <p:cNvSpPr/>
          <p:nvPr/>
        </p:nvSpPr>
        <p:spPr>
          <a:xfrm>
            <a:off x="7392904" y="1464703"/>
            <a:ext cx="252761" cy="806783"/>
          </a:xfrm>
          <a:prstGeom prst="rightBrace">
            <a:avLst/>
          </a:prstGeom>
          <a:ln cap="rnd">
            <a:solidFill>
              <a:schemeClr val="accent2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Rectangular Callout 8"/>
          <p:cNvSpPr/>
          <p:nvPr/>
        </p:nvSpPr>
        <p:spPr>
          <a:xfrm>
            <a:off x="7816208" y="849794"/>
            <a:ext cx="1059278" cy="986265"/>
          </a:xfrm>
          <a:prstGeom prst="wedgeRectCallout">
            <a:avLst>
              <a:gd name="adj1" fmla="val -63275"/>
              <a:gd name="adj2" fmla="val 52084"/>
            </a:avLst>
          </a:prstGeom>
          <a:solidFill>
            <a:schemeClr val="accent2">
              <a:lumMod val="75000"/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TextBox 9"/>
          <p:cNvSpPr txBox="1"/>
          <p:nvPr/>
        </p:nvSpPr>
        <p:spPr>
          <a:xfrm>
            <a:off x="7802225" y="828832"/>
            <a:ext cx="117486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Cost Variance of ~$900K (9.5% of total contract) contingency to be requested </a:t>
            </a:r>
          </a:p>
        </p:txBody>
      </p:sp>
      <p:sp>
        <p:nvSpPr>
          <p:cNvPr id="11" name="Right Brace 10"/>
          <p:cNvSpPr/>
          <p:nvPr/>
        </p:nvSpPr>
        <p:spPr>
          <a:xfrm>
            <a:off x="3009589" y="1885617"/>
            <a:ext cx="252761" cy="806783"/>
          </a:xfrm>
          <a:prstGeom prst="rightBrace">
            <a:avLst/>
          </a:prstGeom>
          <a:ln cap="rnd">
            <a:solidFill>
              <a:schemeClr val="accent2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Rectangular Callout 11"/>
          <p:cNvSpPr/>
          <p:nvPr/>
        </p:nvSpPr>
        <p:spPr>
          <a:xfrm>
            <a:off x="3338286" y="1299737"/>
            <a:ext cx="1045028" cy="1073350"/>
          </a:xfrm>
          <a:prstGeom prst="wedgeRectCallout">
            <a:avLst>
              <a:gd name="adj1" fmla="val -58414"/>
              <a:gd name="adj2" fmla="val 41266"/>
            </a:avLst>
          </a:prstGeom>
          <a:solidFill>
            <a:schemeClr val="accent2">
              <a:lumMod val="75000"/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TextBox 12"/>
          <p:cNvSpPr txBox="1"/>
          <p:nvPr/>
        </p:nvSpPr>
        <p:spPr>
          <a:xfrm>
            <a:off x="3295539" y="1286032"/>
            <a:ext cx="1145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Cost Variance of ~$420K (20% of total remodeling contract) to be reconciled at close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97314" y="2670630"/>
            <a:ext cx="2002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C00000"/>
                </a:solidFill>
              </a:rPr>
              <a:t>Schedule variance stable during hiatus in remodeling work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1899246" y="2699659"/>
            <a:ext cx="252761" cy="348341"/>
          </a:xfrm>
          <a:prstGeom prst="rightBrace">
            <a:avLst>
              <a:gd name="adj1" fmla="val 8333"/>
              <a:gd name="adj2" fmla="val 29167"/>
            </a:avLst>
          </a:prstGeom>
          <a:ln cap="rnd">
            <a:solidFill>
              <a:schemeClr val="accent2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TextBox 14"/>
          <p:cNvSpPr txBox="1"/>
          <p:nvPr/>
        </p:nvSpPr>
        <p:spPr>
          <a:xfrm>
            <a:off x="4354285" y="950686"/>
            <a:ext cx="3635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Phase 2 – New Building Construction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453817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EE59E975-0F58-584B-BF24-586AF6E27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595" y="133350"/>
            <a:ext cx="6216805" cy="417910"/>
          </a:xfrm>
        </p:spPr>
        <p:txBody>
          <a:bodyPr/>
          <a:lstStyle/>
          <a:p>
            <a:r>
              <a:rPr lang="en-US" dirty="0" smtClean="0"/>
              <a:t>Base Facility </a:t>
            </a:r>
            <a:r>
              <a:rPr lang="en-US" dirty="0" smtClean="0"/>
              <a:t>Progress – July, 2019</a:t>
            </a:r>
            <a:endParaRPr lang="en-US" dirty="0"/>
          </a:p>
        </p:txBody>
      </p:sp>
      <p:pic>
        <p:nvPicPr>
          <p:cNvPr id="4" name="Imagen 1" descr="IMG_84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5" y="1424353"/>
            <a:ext cx="4150989" cy="3113242"/>
          </a:xfrm>
          <a:prstGeom prst="rect">
            <a:avLst/>
          </a:prstGeom>
        </p:spPr>
      </p:pic>
      <p:pic>
        <p:nvPicPr>
          <p:cNvPr id="5" name="Imagen 3" descr="IMG_838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810" y="1406769"/>
            <a:ext cx="4211514" cy="3158636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xmlns="" id="{BD29362C-949A-9247-9E53-DE58E45D6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54217" y="918445"/>
            <a:ext cx="3604846" cy="43557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Front Façade and Front Entry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38732417"/>
      </p:ext>
    </p:extLst>
  </p:cSld>
  <p:clrMapOvr>
    <a:masterClrMapping/>
  </p:clrMapOvr>
</p:sld>
</file>

<file path=ppt/theme/theme1.xml><?xml version="1.0" encoding="utf-8"?>
<a:theme xmlns:a="http://schemas.openxmlformats.org/drawingml/2006/main" name="Legacy 169 JSR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7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accent2">
              <a:lumMod val="75000"/>
            </a:schemeClr>
          </a:solidFill>
          <a:prstDash val="solid"/>
          <a:headEnd type="none"/>
          <a:tailEnd type="triangle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Document-25506 (5)</Template>
  <TotalTime>7639</TotalTime>
  <Words>522</Words>
  <Application>Microsoft Office PowerPoint</Application>
  <PresentationFormat>On-screen Show (16:9)</PresentationFormat>
  <Paragraphs>77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Calibri</vt:lpstr>
      <vt:lpstr>Gill Sans</vt:lpstr>
      <vt:lpstr>Lucida Grande</vt:lpstr>
      <vt:lpstr>Times New Roman</vt:lpstr>
      <vt:lpstr>Legacy 169 JSR2017</vt:lpstr>
      <vt:lpstr>Base Facility  Jeff Barr Project Architect LSST Telescope &amp; Site Control Account Manager for Facilities  NSF/DOE Joint Status Review August 27, 2019</vt:lpstr>
      <vt:lpstr>WBS 4.13 Base Facility </vt:lpstr>
      <vt:lpstr>PowerPoint Presentation</vt:lpstr>
      <vt:lpstr>PowerPoint Presentation</vt:lpstr>
      <vt:lpstr>Cost Summary – Base Facility Comprehensive</vt:lpstr>
      <vt:lpstr>Earned Value Tracking – All Facilities (Summit and Base)</vt:lpstr>
      <vt:lpstr>Cost (CPI) and Schedule (SPI) Performance Tracking All Facilities (Summit and Base) </vt:lpstr>
      <vt:lpstr>Earned Value Tracking – Base Facility Ongoing &amp; Remaining Work</vt:lpstr>
      <vt:lpstr>Base Facility Progress – July, 2019</vt:lpstr>
      <vt:lpstr>Base Facility Progress – July, 2019</vt:lpstr>
      <vt:lpstr>Base Facility – Future Work</vt:lpstr>
      <vt:lpstr>Base Facility – Risks and Opportunities</vt:lpstr>
      <vt:lpstr>Base Facility – Safety</vt:lpstr>
      <vt:lpstr>Thank-you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 Name of Presenter Title of Presenter &amp; Affiliation  NSF/DOE Joint Status Review Date in long format</dc:title>
  <dc:creator>Ranpal Gill</dc:creator>
  <cp:lastModifiedBy>Jeff Barr</cp:lastModifiedBy>
  <cp:revision>43</cp:revision>
  <dcterms:created xsi:type="dcterms:W3CDTF">2018-04-26T20:33:17Z</dcterms:created>
  <dcterms:modified xsi:type="dcterms:W3CDTF">2019-07-29T23:24:33Z</dcterms:modified>
</cp:coreProperties>
</file>