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94643"/>
  </p:normalViewPr>
  <p:slideViewPr>
    <p:cSldViewPr>
      <p:cViewPr varScale="1">
        <p:scale>
          <a:sx n="154" d="100"/>
          <a:sy n="154" d="100"/>
        </p:scale>
        <p:origin x="6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M2 (Secondary Mirror) System</a:t>
            </a:r>
            <a:br>
              <a:rPr lang="en-US" dirty="0"/>
            </a:br>
            <a:r>
              <a:rPr lang="en-US" dirty="0"/>
              <a:t>Douglas R Neill - Chief Engineer</a:t>
            </a:r>
            <a:br>
              <a:rPr lang="en-US" dirty="0"/>
            </a:br>
            <a:r>
              <a:rPr lang="en-US" dirty="0"/>
              <a:t>Roberto Tighe - Optics Lead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altLang="en-US" dirty="0"/>
              <a:t>August 27-30</a:t>
            </a:r>
            <a:r>
              <a:rPr lang="en-US" altLang="en-US" baseline="30000" dirty="0"/>
              <a:t>th</a:t>
            </a:r>
            <a:r>
              <a:rPr lang="en-US" altLang="en-US" dirty="0"/>
              <a:t>, 2019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63107"/>
            <a:ext cx="8229601" cy="3982640"/>
          </a:xfrm>
        </p:spPr>
        <p:txBody>
          <a:bodyPr/>
          <a:lstStyle/>
          <a:p>
            <a:r>
              <a:rPr lang="en-US" dirty="0"/>
              <a:t>WBS 04C.05 includes the design, analysis, fabrication, assembly and testing of the M2 (secondary mirror) Assembly.</a:t>
            </a:r>
          </a:p>
          <a:p>
            <a:pPr lvl="1"/>
            <a:r>
              <a:rPr lang="en-US" sz="2000" dirty="0"/>
              <a:t>The M2 system includes the mirror, steel mirror cell and  electro-mechanical support system.</a:t>
            </a:r>
          </a:p>
          <a:p>
            <a:pPr lvl="1"/>
            <a:r>
              <a:rPr lang="en-US" sz="2000" dirty="0"/>
              <a:t>This is a “turn key” system with all associated electronics and software. </a:t>
            </a:r>
          </a:p>
          <a:p>
            <a:pPr lvl="1"/>
            <a:r>
              <a:rPr lang="en-US" sz="2000" dirty="0"/>
              <a:t>The Mirror is a 3.47 M OD</a:t>
            </a:r>
            <a:br>
              <a:rPr lang="en-US" sz="2000" dirty="0"/>
            </a:br>
            <a:r>
              <a:rPr lang="en-US" sz="2000" dirty="0"/>
              <a:t>1.78 M ID ULE meniscus. </a:t>
            </a:r>
          </a:p>
          <a:p>
            <a:pPr lvl="1"/>
            <a:r>
              <a:rPr lang="en-US" sz="2000" dirty="0"/>
              <a:t>Support System: </a:t>
            </a:r>
          </a:p>
          <a:p>
            <a:pPr lvl="2"/>
            <a:r>
              <a:rPr lang="en-US" dirty="0"/>
              <a:t>72 axial actuators</a:t>
            </a:r>
          </a:p>
          <a:p>
            <a:pPr lvl="2"/>
            <a:r>
              <a:rPr lang="en-US" dirty="0"/>
              <a:t>6 tangent links actuators</a:t>
            </a:r>
          </a:p>
          <a:p>
            <a:pPr lvl="2"/>
            <a:r>
              <a:rPr lang="en-US" dirty="0"/>
              <a:t>M2 controller: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04C.06 M2 System Summary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524961"/>
            <a:ext cx="2743200" cy="1571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00" y="4207193"/>
            <a:ext cx="3899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Underside of M2 cell showing axial actuators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73063-1516-124F-9075-BB40E1BE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760810"/>
            <a:ext cx="5486400" cy="3982640"/>
          </a:xfrm>
        </p:spPr>
        <p:txBody>
          <a:bodyPr/>
          <a:lstStyle/>
          <a:p>
            <a:r>
              <a:rPr lang="en-US" dirty="0"/>
              <a:t>Deliverables</a:t>
            </a:r>
          </a:p>
          <a:p>
            <a:pPr lvl="1"/>
            <a:r>
              <a:rPr lang="en-US" dirty="0"/>
              <a:t>M2 mirror optically figured.</a:t>
            </a:r>
          </a:p>
          <a:p>
            <a:pPr lvl="1"/>
            <a:r>
              <a:rPr lang="en-US" dirty="0"/>
              <a:t>Steel M2 cell. </a:t>
            </a:r>
          </a:p>
          <a:p>
            <a:pPr lvl="1"/>
            <a:r>
              <a:rPr lang="en-US" dirty="0"/>
              <a:t>M2 electromechanical support system.</a:t>
            </a:r>
          </a:p>
          <a:p>
            <a:pPr lvl="1"/>
            <a:r>
              <a:rPr lang="en-US" dirty="0"/>
              <a:t>M2 controller (control computer).</a:t>
            </a:r>
          </a:p>
          <a:p>
            <a:pPr lvl="1"/>
            <a:r>
              <a:rPr lang="en-US" dirty="0"/>
              <a:t>Protective aluminum mirror cover.</a:t>
            </a:r>
          </a:p>
          <a:p>
            <a:pPr lvl="1"/>
            <a:r>
              <a:rPr lang="en-US" dirty="0"/>
              <a:t>4-Pt. &amp; 6-Pt. Lifting equipment.</a:t>
            </a:r>
          </a:p>
          <a:p>
            <a:pPr lvl="1"/>
            <a:r>
              <a:rPr lang="en-US" dirty="0"/>
              <a:t>M2 transportation cart.</a:t>
            </a:r>
            <a:br>
              <a:rPr lang="en-US" dirty="0"/>
            </a:br>
            <a:r>
              <a:rPr lang="en-US" dirty="0"/>
              <a:t>(also used for testing and maintenance)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F237C-93DA-ED43-A278-9EDC6442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WBS: Primary Deliverables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BC08F-9C1C-3145-B155-17343A326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659209"/>
            <a:ext cx="2400300" cy="157242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B14CC-1C53-7740-B9C8-CE14D355B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9831" r="48237"/>
          <a:stretch/>
        </p:blipFill>
        <p:spPr bwMode="auto">
          <a:xfrm>
            <a:off x="5772150" y="2750428"/>
            <a:ext cx="2743200" cy="1786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6145D-0C34-1340-BDC2-A74EE643E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58" y="4527022"/>
            <a:ext cx="2664183" cy="432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62219-6D78-5F4F-83CF-88CD3BA7DDDF}"/>
              </a:ext>
            </a:extLst>
          </p:cNvPr>
          <p:cNvSpPr txBox="1"/>
          <p:nvPr/>
        </p:nvSpPr>
        <p:spPr>
          <a:xfrm>
            <a:off x="5715000" y="221083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M2 mirror and cell</a:t>
            </a:r>
          </a:p>
        </p:txBody>
      </p:sp>
    </p:spTree>
    <p:extLst>
      <p:ext uri="{BB962C8B-B14F-4D97-AF65-F5344CB8AC3E}">
        <p14:creationId xmlns:p14="http://schemas.microsoft.com/office/powerpoint/2010/main" val="33781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6593B4-BB46-8640-A9B9-FBBCBCE96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60810"/>
            <a:ext cx="4952999" cy="3982640"/>
          </a:xfrm>
        </p:spPr>
        <p:txBody>
          <a:bodyPr/>
          <a:lstStyle/>
          <a:p>
            <a:r>
              <a:rPr lang="en-US" sz="2000" dirty="0"/>
              <a:t>Deliverables - continued</a:t>
            </a:r>
            <a:endParaRPr lang="en-US" sz="1800" dirty="0"/>
          </a:p>
          <a:p>
            <a:pPr lvl="1"/>
            <a:r>
              <a:rPr lang="en-US" sz="2000" dirty="0"/>
              <a:t>Aluminum surrogate mirror.</a:t>
            </a:r>
          </a:p>
          <a:p>
            <a:pPr lvl="1"/>
            <a:r>
              <a:rPr lang="en-US" sz="2000" dirty="0"/>
              <a:t>Maintenance platform.</a:t>
            </a:r>
          </a:p>
          <a:p>
            <a:pPr lvl="1"/>
            <a:r>
              <a:rPr lang="en-US" sz="2000" dirty="0"/>
              <a:t>Spare axial and tangent link actuators.</a:t>
            </a:r>
          </a:p>
          <a:p>
            <a:pPr lvl="1"/>
            <a:r>
              <a:rPr lang="en-US" sz="2000" dirty="0"/>
              <a:t>M2 cell simulator for software integration and testing.</a:t>
            </a:r>
          </a:p>
          <a:p>
            <a:pPr lvl="1"/>
            <a:r>
              <a:rPr lang="en-US" sz="2000" dirty="0"/>
              <a:t>Documentation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CECDC-C11A-0F4C-A22E-78618B5F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WBS: Primary Deliverables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9C159-86B4-6F4A-9793-968E589DC3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60" y="2394073"/>
            <a:ext cx="1523999" cy="129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C3CDC-A84F-AA42-B6E4-D019467DD076}"/>
              </a:ext>
            </a:extLst>
          </p:cNvPr>
          <p:cNvSpPr txBox="1"/>
          <p:nvPr/>
        </p:nvSpPr>
        <p:spPr>
          <a:xfrm>
            <a:off x="7635224" y="3715904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Axial actuator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EDC7C-0320-B646-8A71-F8457AF9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745095"/>
            <a:ext cx="1570568" cy="176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0CBDE-F622-564A-AEFD-636283A8D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327" y="2902464"/>
            <a:ext cx="1876640" cy="1417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88805E-A76B-2043-AF02-91F8C341C95C}"/>
              </a:ext>
            </a:extLst>
          </p:cNvPr>
          <p:cNvSpPr txBox="1"/>
          <p:nvPr/>
        </p:nvSpPr>
        <p:spPr>
          <a:xfrm>
            <a:off x="5580530" y="2487057"/>
            <a:ext cx="203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M2 platform &amp; 4-Pt. lifter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78252-EDDE-3743-A2BD-CB69BA4F573C}"/>
              </a:ext>
            </a:extLst>
          </p:cNvPr>
          <p:cNvSpPr txBox="1"/>
          <p:nvPr/>
        </p:nvSpPr>
        <p:spPr>
          <a:xfrm>
            <a:off x="5638800" y="4320370"/>
            <a:ext cx="177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M2 in cart with cover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4A46A-2ED4-A942-A2CB-7C95C5EA8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846" y="793873"/>
            <a:ext cx="1531620" cy="1143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66793D-1A47-C94A-A476-FC7222644F34}"/>
              </a:ext>
            </a:extLst>
          </p:cNvPr>
          <p:cNvSpPr/>
          <p:nvPr/>
        </p:nvSpPr>
        <p:spPr>
          <a:xfrm>
            <a:off x="7654570" y="1974674"/>
            <a:ext cx="1167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M2 surrogate</a:t>
            </a:r>
          </a:p>
        </p:txBody>
      </p:sp>
    </p:spTree>
    <p:extLst>
      <p:ext uri="{BB962C8B-B14F-4D97-AF65-F5344CB8AC3E}">
        <p14:creationId xmlns:p14="http://schemas.microsoft.com/office/powerpoint/2010/main" val="28636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4A4F9-237A-BE40-A0C0-AD93C0A45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Hardware completed and certified.</a:t>
            </a:r>
          </a:p>
          <a:p>
            <a:r>
              <a:rPr lang="en-US" dirty="0"/>
              <a:t>All Electronics completed and certified.</a:t>
            </a:r>
          </a:p>
          <a:p>
            <a:r>
              <a:rPr lang="en-US" dirty="0"/>
              <a:t>All Software completed and certified.</a:t>
            </a:r>
          </a:p>
          <a:p>
            <a:r>
              <a:rPr lang="en-US" dirty="0"/>
              <a:t>All equipment delivered.</a:t>
            </a:r>
          </a:p>
          <a:p>
            <a:r>
              <a:rPr lang="en-US" dirty="0"/>
              <a:t>All documentation delivered.</a:t>
            </a:r>
          </a:p>
          <a:p>
            <a:r>
              <a:rPr lang="en-US" dirty="0"/>
              <a:t>Project closed.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2EC7A6-B3A0-8C47-96A7-23083AD8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Accomplishments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B79087-BE86-9A42-85D5-0694B8DA9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60810"/>
            <a:ext cx="8229601" cy="1353740"/>
          </a:xfrm>
        </p:spPr>
        <p:txBody>
          <a:bodyPr/>
          <a:lstStyle/>
          <a:p>
            <a:r>
              <a:rPr lang="en-US" dirty="0"/>
              <a:t>The M2 system project has been closed out!</a:t>
            </a:r>
          </a:p>
          <a:p>
            <a:pPr lvl="1"/>
            <a:r>
              <a:rPr lang="en-US" dirty="0"/>
              <a:t>Final SPI ~ 1.0</a:t>
            </a:r>
          </a:p>
          <a:p>
            <a:pPr lvl="1"/>
            <a:r>
              <a:rPr lang="en-US" dirty="0"/>
              <a:t>Final CPI ~ 1.0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B11F6C-AE74-3A4C-9573-917DE822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B4334-50B0-D349-B3D8-8FE87420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05" y="2255319"/>
            <a:ext cx="4389615" cy="2104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0BF4D-A9A7-EE40-82AB-61DFCE797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66950"/>
            <a:ext cx="4365614" cy="20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0CE01-7086-1944-BBE4-978C4EA35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project is completed no opportunities remain.</a:t>
            </a:r>
          </a:p>
          <a:p>
            <a:r>
              <a:rPr lang="en-US" dirty="0"/>
              <a:t>Some risk during installation still exist.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695FA-CDA8-5B45-92F0-F7710773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0039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68</TotalTime>
  <Words>249</Words>
  <Application>Microsoft Macintosh PowerPoint</Application>
  <PresentationFormat>On-screen Show (16:9)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Legacy 169 JSR2017</vt:lpstr>
      <vt:lpstr>M2 (Secondary Mirror) System Douglas R Neill - Chief Engineer Roberto Tighe - Optics Lead  NSF/DOE Joint Status Review August 27-30th, 2019</vt:lpstr>
      <vt:lpstr>WBS 04C.06 M2 System Summary </vt:lpstr>
      <vt:lpstr>Scope of the WBS: Primary Deliverables</vt:lpstr>
      <vt:lpstr>Scope of the WBS: Primary Deliverables</vt:lpstr>
      <vt:lpstr>Accomplishments to Date</vt:lpstr>
      <vt:lpstr>Cost Summary</vt:lpstr>
      <vt:lpstr>Risk and Opportunities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Microsoft Office User</cp:lastModifiedBy>
  <cp:revision>10</cp:revision>
  <dcterms:created xsi:type="dcterms:W3CDTF">2018-04-26T20:33:17Z</dcterms:created>
  <dcterms:modified xsi:type="dcterms:W3CDTF">2019-07-30T21:05:08Z</dcterms:modified>
</cp:coreProperties>
</file>