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7" r:id="rId2"/>
    <p:sldId id="259" r:id="rId3"/>
    <p:sldId id="270" r:id="rId4"/>
    <p:sldId id="272" r:id="rId5"/>
    <p:sldId id="271" r:id="rId6"/>
    <p:sldId id="273" r:id="rId7"/>
    <p:sldId id="274" r:id="rId8"/>
    <p:sldId id="275" r:id="rId9"/>
    <p:sldId id="276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4643"/>
  </p:normalViewPr>
  <p:slideViewPr>
    <p:cSldViewPr>
      <p:cViewPr varScale="1">
        <p:scale>
          <a:sx n="154" d="100"/>
          <a:sy n="154" d="100"/>
        </p:scale>
        <p:origin x="60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Hexapod/Rotator System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Douglas R Neill</a:t>
            </a:r>
            <a:br>
              <a:rPr lang="en-US" dirty="0"/>
            </a:br>
            <a:r>
              <a:rPr lang="en-US" dirty="0"/>
              <a:t>Chief Engineer &amp; Hexapod/Rotator System CAM</a:t>
            </a:r>
            <a:br>
              <a:rPr lang="en-US" dirty="0"/>
            </a:br>
            <a:r>
              <a:rPr lang="en-US" dirty="0"/>
              <a:t>NSF/DOE Joint Status Review</a:t>
            </a:r>
            <a:br>
              <a:rPr lang="en-US" dirty="0"/>
            </a:br>
            <a:r>
              <a:rPr lang="en-US" altLang="en-US" dirty="0"/>
              <a:t>August 27-30</a:t>
            </a:r>
            <a:r>
              <a:rPr lang="en-US" altLang="en-US" baseline="30000" dirty="0"/>
              <a:t>th</a:t>
            </a:r>
            <a:r>
              <a:rPr lang="en-US" altLang="en-US" dirty="0"/>
              <a:t>, 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099" y="666750"/>
            <a:ext cx="8953501" cy="3982640"/>
          </a:xfrm>
        </p:spPr>
        <p:txBody>
          <a:bodyPr/>
          <a:lstStyle/>
          <a:p>
            <a:r>
              <a:rPr lang="en-US" dirty="0"/>
              <a:t>WBS 04C.05 includes the design, analysis, fabrication, assembly and testing the hexapods/rotator system. </a:t>
            </a:r>
          </a:p>
          <a:p>
            <a:pPr lvl="1"/>
            <a:r>
              <a:rPr lang="en-US" dirty="0"/>
              <a:t>The hexapods/rotator system is an integral part of the telescopes optical alignment system. </a:t>
            </a:r>
          </a:p>
          <a:p>
            <a:pPr lvl="1"/>
            <a:r>
              <a:rPr lang="en-US" dirty="0"/>
              <a:t>This systems controls the camera and secondary mirror positions, and adjusts these positions, relative to the M1M3.</a:t>
            </a:r>
          </a:p>
          <a:p>
            <a:pPr lvl="1"/>
            <a:r>
              <a:rPr lang="en-US" dirty="0"/>
              <a:t>The rotator counteracts the rotation on the focal plane caused by the azimuth rotation. </a:t>
            </a:r>
          </a:p>
          <a:p>
            <a:pPr lvl="1"/>
            <a:r>
              <a:rPr lang="en-US" dirty="0"/>
              <a:t>These systems are “turn key” and include all hardware, software and electronics.</a:t>
            </a:r>
          </a:p>
          <a:p>
            <a:pPr lvl="4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33350"/>
            <a:ext cx="6477000" cy="417910"/>
          </a:xfrm>
        </p:spPr>
        <p:txBody>
          <a:bodyPr/>
          <a:lstStyle/>
          <a:p>
            <a:r>
              <a:rPr lang="en-US" dirty="0"/>
              <a:t>WBS 04C.05 Hexapod &amp; Rotator System Summary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F6B96C-99EC-F84C-A233-9FD54BAA3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  <a:p>
            <a:pPr lvl="1"/>
            <a:r>
              <a:rPr lang="en-US" sz="1800" dirty="0"/>
              <a:t>Camera Rotator</a:t>
            </a:r>
          </a:p>
          <a:p>
            <a:pPr lvl="2"/>
            <a:r>
              <a:rPr lang="en-US" sz="1800" dirty="0"/>
              <a:t>De-rotates camera focal plane</a:t>
            </a:r>
            <a:br>
              <a:rPr lang="en-US" sz="1800" dirty="0"/>
            </a:br>
            <a:r>
              <a:rPr lang="en-US" sz="1800" dirty="0"/>
              <a:t>to counteract sky motion</a:t>
            </a:r>
          </a:p>
          <a:p>
            <a:pPr lvl="1"/>
            <a:r>
              <a:rPr lang="en-US" sz="1800" dirty="0"/>
              <a:t>Camera Hexapod</a:t>
            </a:r>
          </a:p>
          <a:p>
            <a:pPr lvl="2"/>
            <a:r>
              <a:rPr lang="en-US" sz="1800" dirty="0"/>
              <a:t>Aligns Camera optical axis </a:t>
            </a:r>
            <a:br>
              <a:rPr lang="en-US" sz="1800" dirty="0"/>
            </a:br>
            <a:r>
              <a:rPr lang="en-US" sz="1800" dirty="0"/>
              <a:t>to telescope optical axis</a:t>
            </a:r>
          </a:p>
          <a:p>
            <a:pPr lvl="1"/>
            <a:r>
              <a:rPr lang="en-US" sz="1800" dirty="0"/>
              <a:t>M2 Hexapod</a:t>
            </a:r>
          </a:p>
          <a:p>
            <a:pPr lvl="2"/>
            <a:r>
              <a:rPr lang="en-US" sz="1800" dirty="0"/>
              <a:t>Aligns M2 optical axis to </a:t>
            </a:r>
            <a:br>
              <a:rPr lang="en-US" sz="1800" dirty="0"/>
            </a:br>
            <a:r>
              <a:rPr lang="en-US" sz="1800" dirty="0"/>
              <a:t>telescope optical axis</a:t>
            </a:r>
          </a:p>
          <a:p>
            <a:pPr lvl="1"/>
            <a:r>
              <a:rPr lang="en-US" sz="1800" dirty="0"/>
              <a:t>Spare Rotator (Identical to Camera rotator)</a:t>
            </a:r>
          </a:p>
          <a:p>
            <a:pPr lvl="1"/>
            <a:r>
              <a:rPr lang="en-US" sz="1800" dirty="0"/>
              <a:t>Spare Hexapod Actuators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5A7DE5-87D8-CD44-83FB-E6B104B8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WBS: Deliverables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6D3DD-DEE1-A74D-8EC0-EFFE2A708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2" t="31199" r="63846" b="19970"/>
          <a:stretch/>
        </p:blipFill>
        <p:spPr bwMode="auto">
          <a:xfrm>
            <a:off x="4613815" y="2343150"/>
            <a:ext cx="2309468" cy="1502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A106D-D02A-234A-A52D-D58512FA5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188161"/>
            <a:ext cx="1481415" cy="1315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4D7FE-E47B-124C-B72B-86363CC1C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769573"/>
            <a:ext cx="1884048" cy="12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3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E809B5-33CA-8D46-95C9-D9736422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66750"/>
            <a:ext cx="8229601" cy="3982640"/>
          </a:xfrm>
        </p:spPr>
        <p:txBody>
          <a:bodyPr/>
          <a:lstStyle/>
          <a:p>
            <a:r>
              <a:rPr lang="en-US" dirty="0"/>
              <a:t>Deliverables - Continued</a:t>
            </a:r>
          </a:p>
          <a:p>
            <a:pPr lvl="1"/>
            <a:r>
              <a:rPr lang="en-US" dirty="0"/>
              <a:t>Hexapod and Rotator Controllers (control computers).</a:t>
            </a:r>
          </a:p>
          <a:p>
            <a:pPr lvl="2"/>
            <a:r>
              <a:rPr lang="en-US" dirty="0"/>
              <a:t>Central controller</a:t>
            </a:r>
          </a:p>
          <a:p>
            <a:pPr lvl="2"/>
            <a:r>
              <a:rPr lang="en-US" dirty="0"/>
              <a:t>Camera hexapod controller</a:t>
            </a:r>
          </a:p>
          <a:p>
            <a:pPr lvl="2"/>
            <a:r>
              <a:rPr lang="en-US" dirty="0"/>
              <a:t>Camera rotator controller</a:t>
            </a:r>
          </a:p>
          <a:p>
            <a:pPr lvl="2"/>
            <a:r>
              <a:rPr lang="en-US" dirty="0"/>
              <a:t>Spare rotator controller</a:t>
            </a:r>
          </a:p>
          <a:p>
            <a:pPr lvl="2"/>
            <a:r>
              <a:rPr lang="en-US" dirty="0"/>
              <a:t>M2 hexapod controller</a:t>
            </a:r>
          </a:p>
          <a:p>
            <a:pPr lvl="1"/>
            <a:r>
              <a:rPr lang="en-US" dirty="0"/>
              <a:t>Documentation</a:t>
            </a:r>
          </a:p>
          <a:p>
            <a:pPr lvl="2"/>
            <a:r>
              <a:rPr lang="en-US" dirty="0"/>
              <a:t>Drawings</a:t>
            </a:r>
          </a:p>
          <a:p>
            <a:pPr lvl="2"/>
            <a:r>
              <a:rPr lang="en-US" dirty="0"/>
              <a:t>Procedures</a:t>
            </a:r>
          </a:p>
          <a:p>
            <a:pPr lvl="2"/>
            <a:r>
              <a:rPr lang="en-US" dirty="0"/>
              <a:t>Test results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1DF6A7-166C-744F-88AF-4C399FE5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WBS: Deliverables</a:t>
            </a:r>
          </a:p>
        </p:txBody>
      </p:sp>
    </p:spTree>
    <p:extLst>
      <p:ext uri="{BB962C8B-B14F-4D97-AF65-F5344CB8AC3E}">
        <p14:creationId xmlns:p14="http://schemas.microsoft.com/office/powerpoint/2010/main" val="108011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C25C6-F104-7C44-8927-2C12EE9A5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551260"/>
            <a:ext cx="8153401" cy="4306490"/>
          </a:xfrm>
        </p:spPr>
        <p:txBody>
          <a:bodyPr/>
          <a:lstStyle/>
          <a:p>
            <a:r>
              <a:rPr lang="en-US" sz="1800" dirty="0"/>
              <a:t>Major Testing Equipment is also include in the scope. </a:t>
            </a:r>
          </a:p>
          <a:p>
            <a:pPr lvl="1"/>
            <a:r>
              <a:rPr lang="en-US" sz="1800" dirty="0"/>
              <a:t>Large Test Frame (not delivered)</a:t>
            </a:r>
          </a:p>
          <a:p>
            <a:pPr lvl="2"/>
            <a:r>
              <a:rPr lang="en-US" sz="1800" dirty="0"/>
              <a:t>Simulates elevation changes</a:t>
            </a:r>
          </a:p>
          <a:p>
            <a:pPr lvl="2"/>
            <a:r>
              <a:rPr lang="en-US" sz="1800" dirty="0"/>
              <a:t>Accommodates Camera Hexapod / Rotator</a:t>
            </a:r>
          </a:p>
          <a:p>
            <a:pPr lvl="2"/>
            <a:r>
              <a:rPr lang="en-US" sz="1800" dirty="0"/>
              <a:t>Accommodates M2 Hexapod</a:t>
            </a:r>
          </a:p>
          <a:p>
            <a:pPr lvl="1"/>
            <a:r>
              <a:rPr lang="en-US" sz="1800" dirty="0"/>
              <a:t>Camera Dummy Mass</a:t>
            </a:r>
          </a:p>
          <a:p>
            <a:pPr lvl="2"/>
            <a:r>
              <a:rPr lang="en-US" sz="1800" dirty="0"/>
              <a:t>Simulates Camera Mass </a:t>
            </a:r>
          </a:p>
          <a:p>
            <a:pPr lvl="2"/>
            <a:r>
              <a:rPr lang="en-US" sz="1800" dirty="0"/>
              <a:t>Fits within Camera Envelope</a:t>
            </a:r>
          </a:p>
          <a:p>
            <a:pPr lvl="1"/>
            <a:r>
              <a:rPr lang="en-US" sz="1800" dirty="0"/>
              <a:t>M2 Dummy Mass</a:t>
            </a:r>
          </a:p>
          <a:p>
            <a:pPr lvl="2"/>
            <a:r>
              <a:rPr lang="en-US" sz="1800" dirty="0"/>
              <a:t>Simulates M2 Mirror Cell Assembly Mass</a:t>
            </a:r>
          </a:p>
          <a:p>
            <a:pPr lvl="2"/>
            <a:r>
              <a:rPr lang="en-US" sz="1800" dirty="0"/>
              <a:t>Fits within M2 Assembly Envelope</a:t>
            </a:r>
          </a:p>
          <a:p>
            <a:pPr lvl="1"/>
            <a:r>
              <a:rPr lang="en-US" sz="1800" dirty="0"/>
              <a:t>TMA simulator</a:t>
            </a:r>
          </a:p>
          <a:p>
            <a:pPr lvl="2"/>
            <a:r>
              <a:rPr lang="en-US" sz="1800" dirty="0"/>
              <a:t>Interface between M2 hexapod and test assembly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0ADCCE-FA4F-214A-A84C-5EF27711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WBS: Major Test Equipment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47D540-28EC-4740-97D4-4BA9469B74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3953" y="2876550"/>
            <a:ext cx="1549848" cy="16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030AE-FD54-704B-8507-47F00870E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78" y="1916646"/>
            <a:ext cx="1951234" cy="1340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CD2C7-2216-7042-AE9F-E1E3A8CBF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742950"/>
            <a:ext cx="1899114" cy="105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14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74AE7B-452E-B744-848D-16996DB23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Hardware completed and certified.</a:t>
            </a:r>
          </a:p>
          <a:p>
            <a:r>
              <a:rPr lang="en-US" dirty="0"/>
              <a:t>All Electronics completed and certified.</a:t>
            </a:r>
          </a:p>
          <a:p>
            <a:r>
              <a:rPr lang="en-US" dirty="0"/>
              <a:t>All Software completed and certified.</a:t>
            </a:r>
          </a:p>
          <a:p>
            <a:r>
              <a:rPr lang="en-US" dirty="0"/>
              <a:t>All equipment delivered.</a:t>
            </a:r>
          </a:p>
          <a:p>
            <a:r>
              <a:rPr lang="en-US" dirty="0"/>
              <a:t>All documentation delivered.</a:t>
            </a:r>
          </a:p>
          <a:p>
            <a:r>
              <a:rPr lang="en-US" dirty="0"/>
              <a:t>Project closed.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884CF6-9AF7-4C4C-95A3-037AD62E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Accomplishments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8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11FED9-98B2-F342-8DAA-9A59567E4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Hexapod and Rotator contract did not include site installation.</a:t>
            </a:r>
          </a:p>
          <a:p>
            <a:r>
              <a:rPr lang="en-US" dirty="0"/>
              <a:t>LSST personnel will be installing this equipment.</a:t>
            </a:r>
          </a:p>
          <a:p>
            <a:r>
              <a:rPr lang="en-US" dirty="0"/>
              <a:t>Some specialty installation equipment will be required.</a:t>
            </a:r>
          </a:p>
          <a:p>
            <a:r>
              <a:rPr lang="en-US" dirty="0"/>
              <a:t>The specialty installation equipment must still be developed.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8CC6DA-76F3-974D-9045-AF7CDC2A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75735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9AD98A-CA2B-8E40-B524-0DAF377DB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60810"/>
            <a:ext cx="8229601" cy="1506140"/>
          </a:xfrm>
        </p:spPr>
        <p:txBody>
          <a:bodyPr/>
          <a:lstStyle/>
          <a:p>
            <a:r>
              <a:rPr lang="en-US" dirty="0"/>
              <a:t>The hexapod and rotator project has been closed out</a:t>
            </a:r>
          </a:p>
          <a:p>
            <a:pPr lvl="1"/>
            <a:r>
              <a:rPr lang="en-US" dirty="0"/>
              <a:t>Final SPI ~ 1.0</a:t>
            </a:r>
          </a:p>
          <a:p>
            <a:pPr lvl="1"/>
            <a:r>
              <a:rPr lang="en-US" dirty="0"/>
              <a:t>Final CPI ~ 1.0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A17368-0BAB-BA44-A817-DD9F7836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1909E-902D-7F4B-8195-B50905041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43150"/>
            <a:ext cx="3592232" cy="1723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AC952-B1F6-A245-9973-66D4E69F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32" y="2349500"/>
            <a:ext cx="3568472" cy="17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C830F5-E941-934B-BB80-24F9EB93D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project is completed no opportunities remain.</a:t>
            </a:r>
          </a:p>
          <a:p>
            <a:r>
              <a:rPr lang="en-US" dirty="0"/>
              <a:t>Some risk during installation still exist.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2A6465-E9AD-2E4F-B5A1-7E425157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627778777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89</TotalTime>
  <Words>327</Words>
  <Application>Microsoft Macintosh PowerPoint</Application>
  <PresentationFormat>On-screen Show (16:9)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Lucida Grande</vt:lpstr>
      <vt:lpstr>Legacy 169 JSR2017</vt:lpstr>
      <vt:lpstr>Hexapod/Rotator System  Douglas R Neill Chief Engineer &amp; Hexapod/Rotator System CAM NSF/DOE Joint Status Review August 27-30th, 2019</vt:lpstr>
      <vt:lpstr>WBS 04C.05 Hexapod &amp; Rotator System Summary </vt:lpstr>
      <vt:lpstr>Scope of the WBS: Deliverables</vt:lpstr>
      <vt:lpstr>Scope of the WBS: Deliverables</vt:lpstr>
      <vt:lpstr>Scope of the WBS: Major Test Equipment</vt:lpstr>
      <vt:lpstr>Accomplishments to Date</vt:lpstr>
      <vt:lpstr>Future Work</vt:lpstr>
      <vt:lpstr>Cost Summary</vt:lpstr>
      <vt:lpstr>Risk and Opportunities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Microsoft Office User</cp:lastModifiedBy>
  <cp:revision>12</cp:revision>
  <dcterms:created xsi:type="dcterms:W3CDTF">2018-04-26T20:33:17Z</dcterms:created>
  <dcterms:modified xsi:type="dcterms:W3CDTF">2019-07-30T21:11:22Z</dcterms:modified>
</cp:coreProperties>
</file>