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2"/>
  </p:notesMasterIdLst>
  <p:sldIdLst>
    <p:sldId id="257" r:id="rId2"/>
    <p:sldId id="267" r:id="rId3"/>
    <p:sldId id="275" r:id="rId4"/>
    <p:sldId id="266" r:id="rId5"/>
    <p:sldId id="276" r:id="rId6"/>
    <p:sldId id="402" r:id="rId7"/>
    <p:sldId id="297" r:id="rId8"/>
    <p:sldId id="407" r:id="rId9"/>
    <p:sldId id="265" r:id="rId10"/>
    <p:sldId id="273" r:id="rId11"/>
    <p:sldId id="404" r:id="rId12"/>
    <p:sldId id="403" r:id="rId13"/>
    <p:sldId id="418" r:id="rId14"/>
    <p:sldId id="447" r:id="rId15"/>
    <p:sldId id="446" r:id="rId16"/>
    <p:sldId id="268" r:id="rId17"/>
    <p:sldId id="269" r:id="rId18"/>
    <p:sldId id="270" r:id="rId19"/>
    <p:sldId id="274" r:id="rId20"/>
    <p:sldId id="26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0" autoAdjust="0"/>
    <p:restoredTop sz="94643"/>
  </p:normalViewPr>
  <p:slideViewPr>
    <p:cSldViewPr>
      <p:cViewPr varScale="1">
        <p:scale>
          <a:sx n="154" d="100"/>
          <a:sy n="154" d="100"/>
        </p:scale>
        <p:origin x="60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51CE6-D8FA-8B4F-9171-0E74411A18AB}" type="datetimeFigureOut">
              <a:rPr lang="en-US" smtClean="0"/>
              <a:t>8/5/19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797BD-0351-BA47-94F8-DCB2E288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4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Reacting to the delay of the dome and the TMA to update the plan – LTS-104 is still valid for the integration pieces but the overall sequence still needs to be update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1797BD-0351-BA47-94F8-DCB2E288DF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3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1EAD0-8C9B-423C-BC4B-4F4FDA8F0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4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le11-201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886327"/>
            <a:ext cx="7772400" cy="2334872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877860"/>
            <a:ext cx="8229600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/>
                </a:solidFill>
                <a:latin typeface="Calibri" charset="0"/>
              </a:rPr>
              <a:t>Joint Status Review • Tucson • </a:t>
            </a:r>
            <a:r>
              <a:rPr lang="en-US" sz="1000" baseline="0" dirty="0">
                <a:solidFill>
                  <a:schemeClr val="bg1"/>
                </a:solidFill>
                <a:latin typeface="Calibri" charset="0"/>
              </a:rPr>
              <a:t>August 27th – 30th</a:t>
            </a:r>
            <a:endParaRPr lang="en-US" sz="10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10" descr="LogoW-ShadowTransBac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7354214" y="-19050"/>
            <a:ext cx="1484986" cy="8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8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6" name="Picture 5" descr="lsst_cutaway1200p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19400" y="2266950"/>
            <a:ext cx="3465806" cy="24879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7" name="Picture 6" descr="Tel-45Til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9800" y="1657350"/>
            <a:ext cx="4657990" cy="35982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1935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8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200150"/>
            <a:ext cx="8839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WEB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98596" y="238252"/>
            <a:ext cx="2821204" cy="1059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23" y="2419350"/>
            <a:ext cx="3549950" cy="20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5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9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52600" y="133350"/>
            <a:ext cx="5638800" cy="417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016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0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95450" y="133350"/>
            <a:ext cx="57531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4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5" name="Straight Connector 14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04800" y="82296"/>
            <a:ext cx="1295400" cy="42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760810"/>
            <a:ext cx="4038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/>
          </p:nvPr>
        </p:nvSpPr>
        <p:spPr bwMode="auto">
          <a:xfrm>
            <a:off x="4724400" y="760810"/>
            <a:ext cx="3962400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0700" y="133350"/>
            <a:ext cx="55626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457200" y="133351"/>
            <a:ext cx="1143000" cy="397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84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>
            <a:off x="66676" y="6060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 userDrawn="1"/>
        </p:nvGrpSpPr>
        <p:grpSpPr>
          <a:xfrm>
            <a:off x="66676" y="-19050"/>
            <a:ext cx="9028113" cy="836371"/>
            <a:chOff x="66676" y="-19050"/>
            <a:chExt cx="9028113" cy="836371"/>
          </a:xfrm>
        </p:grpSpPr>
        <p:pic>
          <p:nvPicPr>
            <p:cNvPr id="11" name="Picture 10" descr="LogoW-ShadowTransBack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 bwMode="auto">
            <a:xfrm>
              <a:off x="7354214" y="-19050"/>
              <a:ext cx="1484986" cy="836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>
              <a:cxnSpLocks noChangeShapeType="1"/>
            </p:cNvCxnSpPr>
            <p:nvPr userDrawn="1"/>
          </p:nvCxnSpPr>
          <p:spPr bwMode="auto">
            <a:xfrm rot="10800000">
              <a:off x="66676" y="606029"/>
              <a:ext cx="9028113" cy="1190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3550" y="133350"/>
            <a:ext cx="5676900" cy="4179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152400" y="67516"/>
            <a:ext cx="810260" cy="62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16856" y="133350"/>
            <a:ext cx="6110288" cy="41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760810"/>
            <a:ext cx="8229601" cy="39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66676" y="4873229"/>
            <a:ext cx="9028113" cy="119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8424864" y="4891087"/>
            <a:ext cx="566737" cy="276999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defTabSz="457200"/>
            <a:fld id="{A51F6B24-625B-6B48-B1AE-970688573CDB}" type="slidenum">
              <a:rPr lang="en-US" sz="1200">
                <a:solidFill>
                  <a:prstClr val="black"/>
                </a:solidFill>
              </a:rPr>
              <a:pPr defTabSz="457200"/>
              <a:t>‹#›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891088"/>
            <a:ext cx="8229600" cy="246221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457200">
              <a:defRPr/>
            </a:pPr>
            <a:r>
              <a:rPr lang="en-US" sz="1000" dirty="0">
                <a:solidFill>
                  <a:prstClr val="white">
                    <a:lumMod val="65000"/>
                  </a:prstClr>
                </a:solidFill>
              </a:rPr>
              <a:t>Joint Status Review • Tucson • August 27th – 30th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5" r:id="rId3"/>
    <p:sldLayoutId id="2147483666" r:id="rId4"/>
    <p:sldLayoutId id="2147483663" r:id="rId5"/>
    <p:sldLayoutId id="2147483669" r:id="rId6"/>
    <p:sldLayoutId id="2147483674" r:id="rId7"/>
    <p:sldLayoutId id="2147483670" r:id="rId8"/>
    <p:sldLayoutId id="2147483672" r:id="rId9"/>
    <p:sldLayoutId id="2147483673" r:id="rId10"/>
    <p:sldLayoutId id="2147483671" r:id="rId11"/>
    <p:sldLayoutId id="2147483667" r:id="rId12"/>
    <p:sldLayoutId id="2147483668" r:id="rId13"/>
    <p:sldLayoutId id="2147483675" r:id="rId14"/>
    <p:sldLayoutId id="2147483676" r:id="rId1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1F497D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rgbClr val="1F497D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200" kern="1200">
          <a:solidFill>
            <a:srgbClr val="1F497D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000" kern="1200">
          <a:solidFill>
            <a:srgbClr val="1F497D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1800" kern="1200">
          <a:solidFill>
            <a:srgbClr val="1F497D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T&amp;S AIV WBS 4.14</a:t>
            </a:r>
            <a:br>
              <a:rPr lang="en-US" dirty="0"/>
            </a:br>
            <a:br>
              <a:rPr lang="en-US" dirty="0"/>
            </a:br>
            <a:r>
              <a:rPr lang="en-US" dirty="0"/>
              <a:t>Jacques Sebag</a:t>
            </a:r>
            <a:br>
              <a:rPr lang="en-US" dirty="0"/>
            </a:br>
            <a:r>
              <a:rPr lang="en-US" dirty="0"/>
              <a:t>T&amp;S AIV Manager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NSF/DOE Joint Status Review</a:t>
            </a:r>
            <a:br>
              <a:rPr lang="en-US" dirty="0"/>
            </a:br>
            <a:r>
              <a:rPr lang="en-US" dirty="0"/>
              <a:t>August 28,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Preparation of TMA Integration on site:</a:t>
            </a:r>
          </a:p>
          <a:p>
            <a:pPr lvl="1"/>
            <a:r>
              <a:rPr lang="en-US" sz="2000" dirty="0" err="1"/>
              <a:t>Dynalene</a:t>
            </a:r>
            <a:r>
              <a:rPr lang="en-US" sz="2000" dirty="0"/>
              <a:t> </a:t>
            </a:r>
            <a:r>
              <a:rPr lang="en-US" sz="2000" dirty="0" err="1"/>
              <a:t>Chilers</a:t>
            </a:r>
            <a:r>
              <a:rPr lang="en-US" sz="2000" dirty="0"/>
              <a:t> Installation with Pier</a:t>
            </a:r>
          </a:p>
          <a:p>
            <a:pPr lvl="1"/>
            <a:r>
              <a:rPr lang="en-US" sz="2000" dirty="0"/>
              <a:t>OSS installation in 1</a:t>
            </a:r>
            <a:r>
              <a:rPr lang="en-US" sz="2000" baseline="30000" dirty="0"/>
              <a:t>st</a:t>
            </a:r>
            <a:r>
              <a:rPr lang="en-US" sz="2000" dirty="0"/>
              <a:t> level</a:t>
            </a:r>
          </a:p>
          <a:p>
            <a:pPr lvl="1"/>
            <a:r>
              <a:rPr lang="en-US" sz="2000" dirty="0"/>
              <a:t>Rails integration with Dome</a:t>
            </a:r>
          </a:p>
          <a:p>
            <a:r>
              <a:rPr lang="en-US" dirty="0"/>
              <a:t>Continue Camera Preparation (Mostly Camera Team Resources):</a:t>
            </a:r>
          </a:p>
          <a:p>
            <a:pPr lvl="1"/>
            <a:r>
              <a:rPr lang="en-US" sz="2000" dirty="0"/>
              <a:t>Camera Clean Rooms readiness</a:t>
            </a:r>
          </a:p>
          <a:p>
            <a:pPr lvl="1"/>
            <a:r>
              <a:rPr lang="en-US" sz="2000" dirty="0"/>
              <a:t>Camera Refrigeration Preparation</a:t>
            </a:r>
          </a:p>
          <a:p>
            <a:pPr lvl="1"/>
            <a:r>
              <a:rPr lang="en-US" sz="2000" dirty="0"/>
              <a:t>Camera Cart testing with Platform lift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374925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5E794F-B955-8A43-836F-646943C1C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Use of the camera support assembly to start software integration of the TMA Camera Cable Wrap (CCW), the camera hexapod rotator and later </a:t>
            </a:r>
            <a:r>
              <a:rPr lang="en-US" sz="2200" dirty="0" err="1"/>
              <a:t>ComCam</a:t>
            </a:r>
            <a:r>
              <a:rPr lang="en-US" sz="2200" dirty="0"/>
              <a:t>. </a:t>
            </a:r>
          </a:p>
          <a:p>
            <a:pPr lvl="1"/>
            <a:r>
              <a:rPr lang="en-US" sz="2000" dirty="0"/>
              <a:t>Integration of different component to the SAL</a:t>
            </a:r>
          </a:p>
          <a:p>
            <a:pPr lvl="1"/>
            <a:r>
              <a:rPr lang="en-US" sz="2000" dirty="0"/>
              <a:t>Integration of CCW, Cam Hexapod/Rotator to the </a:t>
            </a:r>
            <a:r>
              <a:rPr lang="en-US" sz="2000" dirty="0" err="1"/>
              <a:t>ScriptQueue</a:t>
            </a:r>
            <a:endParaRPr lang="en-US" sz="2000" dirty="0"/>
          </a:p>
          <a:p>
            <a:pPr lvl="1"/>
            <a:r>
              <a:rPr lang="en-US" sz="2000" dirty="0"/>
              <a:t>Integration of CCW, Cam Hexapod/Rotator to the Pointing Component and the Scheduler</a:t>
            </a:r>
          </a:p>
          <a:p>
            <a:pPr lvl="1"/>
            <a:r>
              <a:rPr lang="en-US" sz="2000" dirty="0"/>
              <a:t>Integration of the OCS to the TCS and the camera team and DM using </a:t>
            </a:r>
            <a:r>
              <a:rPr lang="en-US" sz="2000" dirty="0" err="1"/>
              <a:t>ComCam</a:t>
            </a:r>
            <a:r>
              <a:rPr lang="en-US" sz="2000" dirty="0"/>
              <a:t> on the CSA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C6CF78-5CCC-0346-90B8-F987C4176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Integration on the CSA</a:t>
            </a:r>
          </a:p>
        </p:txBody>
      </p:sp>
    </p:spTree>
    <p:extLst>
      <p:ext uri="{BB962C8B-B14F-4D97-AF65-F5344CB8AC3E}">
        <p14:creationId xmlns:p14="http://schemas.microsoft.com/office/powerpoint/2010/main" val="152346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AB2BF6-14B4-1B45-8120-B59E4F00C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60810"/>
            <a:ext cx="8229601" cy="1582340"/>
          </a:xfrm>
        </p:spPr>
        <p:txBody>
          <a:bodyPr/>
          <a:lstStyle/>
          <a:p>
            <a:r>
              <a:rPr lang="en-US" sz="2200" dirty="0"/>
              <a:t>Increase the team in Chile</a:t>
            </a:r>
          </a:p>
          <a:p>
            <a:r>
              <a:rPr lang="en-US" sz="2200" dirty="0"/>
              <a:t>Focus on the component simulators to start virtual integration</a:t>
            </a:r>
          </a:p>
          <a:p>
            <a:r>
              <a:rPr lang="en-US" sz="2200" dirty="0"/>
              <a:t>Test-bed in Tucson using the </a:t>
            </a:r>
            <a:r>
              <a:rPr lang="en-US" sz="2200" dirty="0" err="1"/>
              <a:t>AuxTel</a:t>
            </a:r>
            <a:r>
              <a:rPr lang="en-US" sz="2200" dirty="0"/>
              <a:t> Spectrograph</a:t>
            </a:r>
          </a:p>
          <a:p>
            <a:r>
              <a:rPr lang="en-US" sz="2200" dirty="0"/>
              <a:t>Deployment strategy (LTS-XXX)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32ACFF-EB87-A041-85F7-FB26F6E72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Work: Software Integration</a:t>
            </a:r>
          </a:p>
        </p:txBody>
      </p:sp>
    </p:spTree>
    <p:extLst>
      <p:ext uri="{BB962C8B-B14F-4D97-AF65-F5344CB8AC3E}">
        <p14:creationId xmlns:p14="http://schemas.microsoft.com/office/powerpoint/2010/main" val="280025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2AC9A8-8689-EC4C-8A37-63967CAC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742950"/>
            <a:ext cx="8839200" cy="3581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ea typeface="ＭＳ Ｐゴシック"/>
              </a:rPr>
              <a:t>Testing</a:t>
            </a:r>
            <a:r>
              <a:rPr lang="en-US" sz="2000" dirty="0">
                <a:ea typeface="ＭＳ Ｐゴシック"/>
              </a:rPr>
              <a:t>: </a:t>
            </a:r>
            <a:r>
              <a:rPr lang="en-US" sz="1800" dirty="0">
                <a:ea typeface="ＭＳ Ｐゴシック"/>
              </a:rPr>
              <a:t>On-going effort to integrate with Jenkins Continuous Integration:</a:t>
            </a:r>
          </a:p>
          <a:p>
            <a:pPr lvl="1"/>
            <a:r>
              <a:rPr lang="en-US" sz="1800" dirty="0">
                <a:ea typeface="ＭＳ Ｐゴシック"/>
              </a:rPr>
              <a:t>Integration of unit tests</a:t>
            </a:r>
            <a:endParaRPr lang="en-US" sz="1800" dirty="0">
              <a:ea typeface="ＭＳ Ｐゴシック"/>
              <a:cs typeface="Calibri"/>
            </a:endParaRPr>
          </a:p>
          <a:p>
            <a:pPr lvl="1"/>
            <a:r>
              <a:rPr lang="en-US" sz="1800" dirty="0">
                <a:ea typeface="ＭＳ Ｐゴシック"/>
                <a:cs typeface="Calibri"/>
              </a:rPr>
              <a:t>Part of build/release process</a:t>
            </a:r>
          </a:p>
          <a:p>
            <a:pPr lvl="1"/>
            <a:r>
              <a:rPr lang="en-US" sz="1800" dirty="0">
                <a:ea typeface="ＭＳ Ｐゴシック"/>
                <a:cs typeface="Calibri"/>
              </a:rPr>
              <a:t>Based on </a:t>
            </a:r>
            <a:r>
              <a:rPr lang="en-US" sz="1800" dirty="0" err="1">
                <a:ea typeface="ＭＳ Ｐゴシック"/>
                <a:cs typeface="Calibri"/>
              </a:rPr>
              <a:t>Gitflow</a:t>
            </a:r>
            <a:r>
              <a:rPr lang="en-US" sz="1800" dirty="0">
                <a:ea typeface="ＭＳ Ｐゴシック"/>
                <a:cs typeface="Calibri"/>
              </a:rPr>
              <a:t> Workflow</a:t>
            </a:r>
          </a:p>
          <a:p>
            <a:pPr lvl="1"/>
            <a:r>
              <a:rPr lang="en-US" sz="1800" dirty="0">
                <a:ea typeface="ＭＳ Ｐゴシック"/>
                <a:cs typeface="Calibri"/>
              </a:rPr>
              <a:t>Involvement of the Product Owner</a:t>
            </a:r>
          </a:p>
          <a:p>
            <a:pPr marL="0" indent="0">
              <a:buNone/>
            </a:pPr>
            <a:r>
              <a:rPr lang="en-US" sz="2000" b="1" dirty="0">
                <a:ea typeface="ＭＳ Ｐゴシック"/>
                <a:cs typeface="Calibri"/>
              </a:rPr>
              <a:t>Deployment</a:t>
            </a:r>
            <a:r>
              <a:rPr lang="en-US" sz="2000" dirty="0">
                <a:ea typeface="ＭＳ Ｐゴシック"/>
                <a:cs typeface="Calibri"/>
              </a:rPr>
              <a:t>:  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Deployment to be done by Puppet/Kubernetes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Continuous Integration to be done by Jenkins</a:t>
            </a:r>
          </a:p>
          <a:p>
            <a:pPr lvl="2"/>
            <a:r>
              <a:rPr lang="en-US" sz="1600" dirty="0">
                <a:ea typeface="+mn-lt"/>
                <a:cs typeface="+mn-lt"/>
              </a:rPr>
              <a:t>Builds &amp; automated testing</a:t>
            </a:r>
          </a:p>
          <a:p>
            <a:pPr lvl="2"/>
            <a:r>
              <a:rPr lang="en-US" sz="1600" dirty="0">
                <a:ea typeface="+mn-lt"/>
                <a:cs typeface="+mn-lt"/>
              </a:rPr>
              <a:t>Deployment &amp; CI done in conjunction with IT, DM &amp; Camera to ensure same technologies across project.</a:t>
            </a:r>
            <a:endParaRPr lang="en-US" sz="1800" dirty="0">
              <a:ea typeface="ＭＳ Ｐゴシック"/>
              <a:cs typeface="Calibri"/>
            </a:endParaRP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D42116-0967-3B4A-B23A-C503625A0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350"/>
            <a:ext cx="6781800" cy="417910"/>
          </a:xfrm>
        </p:spPr>
        <p:txBody>
          <a:bodyPr/>
          <a:lstStyle/>
          <a:p>
            <a:r>
              <a:rPr lang="en-US" dirty="0"/>
              <a:t>Deployment and Testing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217BD43-A360-EC42-B7FE-EEA646501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00150"/>
            <a:ext cx="3298935" cy="1752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1744F5-0712-3346-88E0-3FE9CFC6EEC8}"/>
              </a:ext>
            </a:extLst>
          </p:cNvPr>
          <p:cNvSpPr txBox="1"/>
          <p:nvPr/>
        </p:nvSpPr>
        <p:spPr>
          <a:xfrm>
            <a:off x="5867400" y="4306685"/>
            <a:ext cx="3086486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2018 Review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66208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A7494-210F-7541-9B99-13DD52332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666750"/>
            <a:ext cx="7848601" cy="3982640"/>
          </a:xfrm>
        </p:spPr>
        <p:txBody>
          <a:bodyPr/>
          <a:lstStyle/>
          <a:p>
            <a:r>
              <a:rPr lang="en-US" sz="1400" dirty="0"/>
              <a:t>Image Quality (0.25”) – Document-29054</a:t>
            </a:r>
          </a:p>
          <a:p>
            <a:pPr lvl="1"/>
            <a:r>
              <a:rPr lang="en-US" sz="1400" dirty="0"/>
              <a:t>Optical prescription of mirrors</a:t>
            </a:r>
          </a:p>
          <a:p>
            <a:pPr lvl="1"/>
            <a:r>
              <a:rPr lang="en-US" sz="1400" dirty="0"/>
              <a:t>Mirror support system behavior</a:t>
            </a:r>
          </a:p>
          <a:p>
            <a:pPr lvl="1"/>
            <a:r>
              <a:rPr lang="en-US" sz="1400" dirty="0"/>
              <a:t>M3 Optical testing at horizon</a:t>
            </a:r>
          </a:p>
          <a:p>
            <a:pPr lvl="1"/>
            <a:r>
              <a:rPr lang="en-US" sz="1400" dirty="0"/>
              <a:t>3-Mirror system testing</a:t>
            </a:r>
          </a:p>
          <a:p>
            <a:pPr lvl="1"/>
            <a:r>
              <a:rPr lang="en-US" sz="1400" dirty="0"/>
              <a:t>Dome Seeing</a:t>
            </a:r>
          </a:p>
          <a:p>
            <a:r>
              <a:rPr lang="en-US" sz="1400" dirty="0"/>
              <a:t>Pointing/Slew/Settle (0.2 arcsec) – Document- 34756</a:t>
            </a:r>
          </a:p>
          <a:p>
            <a:pPr lvl="1"/>
            <a:r>
              <a:rPr lang="en-US" sz="1400" dirty="0"/>
              <a:t>Factory testing</a:t>
            </a:r>
          </a:p>
          <a:p>
            <a:pPr lvl="1"/>
            <a:r>
              <a:rPr lang="en-US" sz="1400" dirty="0"/>
              <a:t>TMA Chile testing</a:t>
            </a:r>
          </a:p>
          <a:p>
            <a:pPr lvl="1"/>
            <a:r>
              <a:rPr lang="en-US" sz="1400" dirty="0"/>
              <a:t>Optimization of pointing model</a:t>
            </a:r>
          </a:p>
          <a:p>
            <a:r>
              <a:rPr lang="en-US" sz="1400" dirty="0"/>
              <a:t>Throughput </a:t>
            </a:r>
          </a:p>
          <a:p>
            <a:pPr lvl="1"/>
            <a:r>
              <a:rPr lang="en-US" sz="1400" dirty="0"/>
              <a:t>Sample testing</a:t>
            </a:r>
          </a:p>
          <a:p>
            <a:pPr lvl="1"/>
            <a:r>
              <a:rPr lang="en-US" sz="1400" dirty="0"/>
              <a:t>M2 Mirror Coating measurements</a:t>
            </a:r>
          </a:p>
          <a:p>
            <a:pPr lvl="1"/>
            <a:r>
              <a:rPr lang="en-US" sz="1400" dirty="0"/>
              <a:t>M1M3 Mirror Coating measurements</a:t>
            </a:r>
          </a:p>
          <a:p>
            <a:pPr lvl="1"/>
            <a:r>
              <a:rPr lang="en-US" sz="1400" dirty="0"/>
              <a:t>Coating degradation</a:t>
            </a:r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7477C-D32D-0C48-920F-438659B3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Telescope Performance Verification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5B289-0D51-0342-8E72-8F6524609E4C}"/>
              </a:ext>
            </a:extLst>
          </p:cNvPr>
          <p:cNvSpPr txBox="1"/>
          <p:nvPr/>
        </p:nvSpPr>
        <p:spPr>
          <a:xfrm>
            <a:off x="3813610" y="802076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74F40-3096-6647-BDE2-E0F55453CADE}"/>
              </a:ext>
            </a:extLst>
          </p:cNvPr>
          <p:cNvSpPr txBox="1"/>
          <p:nvPr/>
        </p:nvSpPr>
        <p:spPr>
          <a:xfrm>
            <a:off x="3866531" y="3633833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4D62C2-3D93-774F-A81E-26FDA2A9F9D2}"/>
              </a:ext>
            </a:extLst>
          </p:cNvPr>
          <p:cNvSpPr txBox="1"/>
          <p:nvPr/>
        </p:nvSpPr>
        <p:spPr>
          <a:xfrm>
            <a:off x="2410454" y="3370453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7432C-BE41-914B-A141-74F4D76BE1F5}"/>
              </a:ext>
            </a:extLst>
          </p:cNvPr>
          <p:cNvSpPr txBox="1"/>
          <p:nvPr/>
        </p:nvSpPr>
        <p:spPr>
          <a:xfrm>
            <a:off x="2584104" y="2427237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65106-B0A6-354E-A120-4189C08ACB51}"/>
              </a:ext>
            </a:extLst>
          </p:cNvPr>
          <p:cNvSpPr txBox="1"/>
          <p:nvPr/>
        </p:nvSpPr>
        <p:spPr>
          <a:xfrm>
            <a:off x="3761294" y="1129512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400" b="1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779C42-5794-6A40-977E-ADB2467704F2}"/>
              </a:ext>
            </a:extLst>
          </p:cNvPr>
          <p:cNvSpPr txBox="1"/>
          <p:nvPr/>
        </p:nvSpPr>
        <p:spPr>
          <a:xfrm>
            <a:off x="2940371" y="2455180"/>
            <a:ext cx="3365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 Partly, will be done during the Chile Testing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549A4-C053-C34C-97A9-AB08585EF01A}"/>
              </a:ext>
            </a:extLst>
          </p:cNvPr>
          <p:cNvSpPr txBox="1"/>
          <p:nvPr/>
        </p:nvSpPr>
        <p:spPr>
          <a:xfrm>
            <a:off x="2466051" y="1845403"/>
            <a:ext cx="2800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Start depend on dome completion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F06E1-74E8-9245-A733-B2EB978949DF}"/>
              </a:ext>
            </a:extLst>
          </p:cNvPr>
          <p:cNvSpPr txBox="1"/>
          <p:nvPr/>
        </p:nvSpPr>
        <p:spPr>
          <a:xfrm>
            <a:off x="2769972" y="2619344"/>
            <a:ext cx="1040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1200" dirty="0">
                <a:solidFill>
                  <a:srgbClr val="00B050"/>
                </a:solidFill>
              </a:rPr>
              <a:t>March 2020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5157E-F078-CD49-A66B-F248C7806461}"/>
              </a:ext>
            </a:extLst>
          </p:cNvPr>
          <p:cNvSpPr txBox="1"/>
          <p:nvPr/>
        </p:nvSpPr>
        <p:spPr>
          <a:xfrm>
            <a:off x="3599900" y="2847476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June 2021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071ED-2DE0-7D47-B36A-20E5FF1757D5}"/>
              </a:ext>
            </a:extLst>
          </p:cNvPr>
          <p:cNvSpPr txBox="1"/>
          <p:nvPr/>
        </p:nvSpPr>
        <p:spPr>
          <a:xfrm>
            <a:off x="4117830" y="3864665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April 2021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B5C93E-E2F4-CE40-B97A-1F8BA1ECBCD7}"/>
              </a:ext>
            </a:extLst>
          </p:cNvPr>
          <p:cNvSpPr txBox="1"/>
          <p:nvPr/>
        </p:nvSpPr>
        <p:spPr>
          <a:xfrm>
            <a:off x="3284452" y="1591177"/>
            <a:ext cx="102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May 2021 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ED0321-AA63-E946-8772-E01437140F17}"/>
              </a:ext>
            </a:extLst>
          </p:cNvPr>
          <p:cNvSpPr txBox="1"/>
          <p:nvPr/>
        </p:nvSpPr>
        <p:spPr>
          <a:xfrm>
            <a:off x="3559130" y="1331332"/>
            <a:ext cx="1018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1400" dirty="0">
                <a:solidFill>
                  <a:srgbClr val="00B050"/>
                </a:solidFill>
              </a:rPr>
              <a:t>May 2021 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9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84440" y="3806594"/>
            <a:ext cx="1028700" cy="4163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93" name="Rectangle 92"/>
          <p:cNvSpPr/>
          <p:nvPr/>
        </p:nvSpPr>
        <p:spPr>
          <a:xfrm>
            <a:off x="2444770" y="2836577"/>
            <a:ext cx="1028700" cy="5156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83" name="Rectangle 82"/>
          <p:cNvSpPr/>
          <p:nvPr/>
        </p:nvSpPr>
        <p:spPr>
          <a:xfrm>
            <a:off x="6623864" y="3457059"/>
            <a:ext cx="2208549" cy="931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116" name="Rectangle 115"/>
          <p:cNvSpPr/>
          <p:nvPr/>
        </p:nvSpPr>
        <p:spPr>
          <a:xfrm>
            <a:off x="4889925" y="2825658"/>
            <a:ext cx="1028700" cy="9328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cxnSp>
        <p:nvCxnSpPr>
          <p:cNvPr id="100" name="Straight Connector 99"/>
          <p:cNvCxnSpPr>
            <a:stCxn id="24" idx="2"/>
          </p:cNvCxnSpPr>
          <p:nvPr/>
        </p:nvCxnSpPr>
        <p:spPr>
          <a:xfrm>
            <a:off x="4210983" y="2504814"/>
            <a:ext cx="0" cy="1419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39" idx="2"/>
            <a:endCxn id="34" idx="0"/>
          </p:cNvCxnSpPr>
          <p:nvPr/>
        </p:nvCxnSpPr>
        <p:spPr>
          <a:xfrm>
            <a:off x="7727957" y="2504815"/>
            <a:ext cx="2600" cy="975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4156886" y="4086127"/>
            <a:ext cx="1028700" cy="6192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81" name="Rectangle 80"/>
          <p:cNvSpPr/>
          <p:nvPr/>
        </p:nvSpPr>
        <p:spPr>
          <a:xfrm>
            <a:off x="5253579" y="4081678"/>
            <a:ext cx="1028700" cy="6236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79" name="Rectangle 78"/>
          <p:cNvSpPr/>
          <p:nvPr/>
        </p:nvSpPr>
        <p:spPr>
          <a:xfrm>
            <a:off x="1952444" y="4103889"/>
            <a:ext cx="1028700" cy="6014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sp>
        <p:nvSpPr>
          <p:cNvPr id="78" name="Rectangle 77"/>
          <p:cNvSpPr/>
          <p:nvPr/>
        </p:nvSpPr>
        <p:spPr>
          <a:xfrm>
            <a:off x="3059603" y="4090800"/>
            <a:ext cx="1028700" cy="614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/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2305233" y="2617207"/>
            <a:ext cx="290" cy="991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9" idx="2"/>
          </p:cNvCxnSpPr>
          <p:nvPr/>
        </p:nvCxnSpPr>
        <p:spPr>
          <a:xfrm flipH="1">
            <a:off x="1193306" y="2504814"/>
            <a:ext cx="3351" cy="1495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6597" y="2196204"/>
            <a:ext cx="960120" cy="308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Doug Neill </a:t>
            </a:r>
          </a:p>
          <a:p>
            <a:pPr algn="ctr"/>
            <a:r>
              <a:rPr lang="en-US" sz="750" dirty="0">
                <a:solidFill>
                  <a:schemeClr val="tx1"/>
                </a:solidFill>
              </a:rPr>
              <a:t>Chief Engineer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51087" y="2183697"/>
            <a:ext cx="1119792" cy="3211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Jeff Barr</a:t>
            </a:r>
          </a:p>
          <a:p>
            <a:pPr algn="ctr"/>
            <a:r>
              <a:rPr lang="en-US" sz="750" dirty="0">
                <a:solidFill>
                  <a:schemeClr val="tx1"/>
                </a:solidFill>
              </a:rPr>
              <a:t>T&amp;S Project Manager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250497" y="3480060"/>
            <a:ext cx="960120" cy="308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Andy Clements</a:t>
            </a:r>
          </a:p>
          <a:p>
            <a:pPr algn="ctr"/>
            <a:r>
              <a:rPr lang="en-US" sz="750" dirty="0">
                <a:solidFill>
                  <a:schemeClr val="tx1"/>
                </a:solidFill>
              </a:rPr>
              <a:t>Control Soft. Mgr.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247897" y="2196204"/>
            <a:ext cx="960120" cy="308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Sandrine Thomas</a:t>
            </a:r>
          </a:p>
          <a:p>
            <a:pPr algn="ctr"/>
            <a:r>
              <a:rPr lang="en-US" sz="750" dirty="0">
                <a:solidFill>
                  <a:schemeClr val="tx1"/>
                </a:solidFill>
              </a:rPr>
              <a:t>T&amp;S </a:t>
            </a:r>
            <a:r>
              <a:rPr lang="en-US" sz="750" dirty="0" err="1">
                <a:solidFill>
                  <a:schemeClr val="tx1"/>
                </a:solidFill>
              </a:rPr>
              <a:t>Proj</a:t>
            </a:r>
            <a:r>
              <a:rPr lang="en-US" sz="750" dirty="0">
                <a:solidFill>
                  <a:schemeClr val="tx1"/>
                </a:solidFill>
              </a:rPr>
              <a:t>. Scientist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290552" y="4140995"/>
            <a:ext cx="960120" cy="308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Mechanical Group Lead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088486" y="4154866"/>
            <a:ext cx="960120" cy="308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Summit Electrical Group Lead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984391" y="4160558"/>
            <a:ext cx="960120" cy="308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Optical Group Lead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92922" y="4148515"/>
            <a:ext cx="960120" cy="308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Electrics Group Lead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688046" y="2860544"/>
            <a:ext cx="960120" cy="308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Jacques Sebag</a:t>
            </a:r>
          </a:p>
          <a:p>
            <a:pPr algn="ctr"/>
            <a:r>
              <a:rPr lang="en-US" sz="750" dirty="0">
                <a:solidFill>
                  <a:schemeClr val="tx1"/>
                </a:solidFill>
              </a:rPr>
              <a:t>T&amp;S AIV Manager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4926131" y="2862672"/>
            <a:ext cx="960120" cy="308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Eduardo Serrano</a:t>
            </a:r>
          </a:p>
          <a:p>
            <a:pPr algn="ctr"/>
            <a:r>
              <a:rPr lang="en-US" sz="750" dirty="0">
                <a:solidFill>
                  <a:schemeClr val="tx1"/>
                </a:solidFill>
              </a:rPr>
              <a:t>Site Manager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4926131" y="3237294"/>
            <a:ext cx="960120" cy="308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Oscar Nunez</a:t>
            </a:r>
          </a:p>
          <a:p>
            <a:pPr algn="ctr"/>
            <a:r>
              <a:rPr lang="en-US" sz="750" dirty="0">
                <a:solidFill>
                  <a:schemeClr val="tx1"/>
                </a:solidFill>
              </a:rPr>
              <a:t>Deputy Site Mgr.``</a:t>
            </a:r>
          </a:p>
        </p:txBody>
      </p:sp>
      <p:cxnSp>
        <p:nvCxnSpPr>
          <p:cNvPr id="139" name="Straight Connector 138"/>
          <p:cNvCxnSpPr/>
          <p:nvPr/>
        </p:nvCxnSpPr>
        <p:spPr>
          <a:xfrm flipV="1">
            <a:off x="2305523" y="2609401"/>
            <a:ext cx="3770984" cy="7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084964" y="2609401"/>
            <a:ext cx="3743" cy="782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>
            <a:stCxn id="117" idx="3"/>
          </p:cNvCxnSpPr>
          <p:nvPr/>
        </p:nvCxnSpPr>
        <p:spPr>
          <a:xfrm flipV="1">
            <a:off x="5886251" y="3014849"/>
            <a:ext cx="190256" cy="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>
            <a:stCxn id="118" idx="3"/>
          </p:cNvCxnSpPr>
          <p:nvPr/>
        </p:nvCxnSpPr>
        <p:spPr>
          <a:xfrm flipV="1">
            <a:off x="5886251" y="3379733"/>
            <a:ext cx="213870" cy="11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2457697" y="3920076"/>
            <a:ext cx="3310232" cy="12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57" idx="0"/>
          </p:cNvCxnSpPr>
          <p:nvPr/>
        </p:nvCxnSpPr>
        <p:spPr>
          <a:xfrm flipV="1">
            <a:off x="2464451" y="3920076"/>
            <a:ext cx="0" cy="2404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53" idx="0"/>
          </p:cNvCxnSpPr>
          <p:nvPr/>
        </p:nvCxnSpPr>
        <p:spPr>
          <a:xfrm flipV="1">
            <a:off x="3568546" y="3920075"/>
            <a:ext cx="0" cy="23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60" idx="0"/>
          </p:cNvCxnSpPr>
          <p:nvPr/>
        </p:nvCxnSpPr>
        <p:spPr>
          <a:xfrm flipV="1">
            <a:off x="4672983" y="3920075"/>
            <a:ext cx="10471" cy="228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49" idx="0"/>
          </p:cNvCxnSpPr>
          <p:nvPr/>
        </p:nvCxnSpPr>
        <p:spPr>
          <a:xfrm flipH="1" flipV="1">
            <a:off x="5767929" y="3920076"/>
            <a:ext cx="2683" cy="2209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84"/>
          <p:cNvSpPr/>
          <p:nvPr/>
        </p:nvSpPr>
        <p:spPr>
          <a:xfrm>
            <a:off x="6688805" y="3976111"/>
            <a:ext cx="960120" cy="308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Chile Software Team</a:t>
            </a:r>
          </a:p>
        </p:txBody>
      </p:sp>
      <p:sp>
        <p:nvSpPr>
          <p:cNvPr id="87" name="Rectangle 86"/>
          <p:cNvSpPr/>
          <p:nvPr/>
        </p:nvSpPr>
        <p:spPr>
          <a:xfrm>
            <a:off x="116012" y="2873289"/>
            <a:ext cx="960120" cy="308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Engineering Group.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16012" y="3359652"/>
            <a:ext cx="960120" cy="308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Design Group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17824" y="3846015"/>
            <a:ext cx="960120" cy="308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Tucson Shop Fabrication 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484236" y="2856144"/>
            <a:ext cx="960120" cy="308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Enrique Figueroa</a:t>
            </a:r>
          </a:p>
          <a:p>
            <a:pPr algn="ctr"/>
            <a:r>
              <a:rPr lang="en-US" sz="750" dirty="0">
                <a:solidFill>
                  <a:schemeClr val="tx1"/>
                </a:solidFill>
              </a:rPr>
              <a:t>Base Team</a:t>
            </a:r>
          </a:p>
        </p:txBody>
      </p:sp>
      <p:sp>
        <p:nvSpPr>
          <p:cNvPr id="92" name="Rectangle 91"/>
          <p:cNvSpPr/>
          <p:nvPr/>
        </p:nvSpPr>
        <p:spPr>
          <a:xfrm>
            <a:off x="2490855" y="3453909"/>
            <a:ext cx="960120" cy="308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Sub-System CAMs - North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609956" y="3094377"/>
            <a:ext cx="960120" cy="308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T&amp;S Support Staff</a:t>
            </a:r>
          </a:p>
        </p:txBody>
      </p:sp>
      <p:sp>
        <p:nvSpPr>
          <p:cNvPr id="95" name="Rectangle 94"/>
          <p:cNvSpPr/>
          <p:nvPr/>
        </p:nvSpPr>
        <p:spPr>
          <a:xfrm>
            <a:off x="6616855" y="2701839"/>
            <a:ext cx="960120" cy="308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Sub-System Science Team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835642" y="3972493"/>
            <a:ext cx="960120" cy="3086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Tucson Software Team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008966" y="1201946"/>
            <a:ext cx="2400661" cy="6674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Victor Krabbendam: LSST Project Manager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Wil O’Mullane: Deputy Project </a:t>
            </a:r>
            <a:r>
              <a:rPr lang="en-US" sz="900" dirty="0" err="1">
                <a:solidFill>
                  <a:schemeClr val="tx1"/>
                </a:solidFill>
              </a:rPr>
              <a:t>Mgr</a:t>
            </a:r>
            <a:r>
              <a:rPr lang="en-US" sz="900" dirty="0">
                <a:solidFill>
                  <a:schemeClr val="tx1"/>
                </a:solidFill>
              </a:rPr>
              <a:t> – Software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Vincent Riot: Deputy Project </a:t>
            </a:r>
            <a:r>
              <a:rPr lang="en-US" sz="900" dirty="0" err="1">
                <a:solidFill>
                  <a:schemeClr val="tx1"/>
                </a:solidFill>
              </a:rPr>
              <a:t>Mgr</a:t>
            </a:r>
            <a:r>
              <a:rPr lang="en-US" sz="900" dirty="0">
                <a:solidFill>
                  <a:schemeClr val="tx1"/>
                </a:solidFill>
              </a:rPr>
              <a:t> – Camera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</a:rPr>
              <a:t>Open: Deputy Project </a:t>
            </a:r>
            <a:r>
              <a:rPr lang="en-US" sz="900" dirty="0" err="1">
                <a:solidFill>
                  <a:schemeClr val="tx1"/>
                </a:solidFill>
              </a:rPr>
              <a:t>Mgr</a:t>
            </a:r>
            <a:r>
              <a:rPr lang="en-US" sz="900" dirty="0">
                <a:solidFill>
                  <a:schemeClr val="tx1"/>
                </a:solidFill>
              </a:rPr>
              <a:t> - Chile</a:t>
            </a:r>
          </a:p>
        </p:txBody>
      </p:sp>
      <p:cxnSp>
        <p:nvCxnSpPr>
          <p:cNvPr id="14" name="Straight Connector 13"/>
          <p:cNvCxnSpPr>
            <a:stCxn id="92" idx="1"/>
          </p:cNvCxnSpPr>
          <p:nvPr/>
        </p:nvCxnSpPr>
        <p:spPr>
          <a:xfrm flipH="1">
            <a:off x="2305522" y="3608214"/>
            <a:ext cx="1853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1" idx="1"/>
          </p:cNvCxnSpPr>
          <p:nvPr/>
        </p:nvCxnSpPr>
        <p:spPr>
          <a:xfrm flipH="1">
            <a:off x="2305523" y="3010449"/>
            <a:ext cx="1787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7" idx="3"/>
          </p:cNvCxnSpPr>
          <p:nvPr/>
        </p:nvCxnSpPr>
        <p:spPr>
          <a:xfrm flipV="1">
            <a:off x="1076133" y="3015914"/>
            <a:ext cx="117173" cy="11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8" idx="3"/>
          </p:cNvCxnSpPr>
          <p:nvPr/>
        </p:nvCxnSpPr>
        <p:spPr>
          <a:xfrm flipV="1">
            <a:off x="1076133" y="3497984"/>
            <a:ext cx="117173" cy="15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0" idx="3"/>
          </p:cNvCxnSpPr>
          <p:nvPr/>
        </p:nvCxnSpPr>
        <p:spPr>
          <a:xfrm>
            <a:off x="1077945" y="4000320"/>
            <a:ext cx="96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68866" y="3885889"/>
            <a:ext cx="11468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34" idx="2"/>
          </p:cNvCxnSpPr>
          <p:nvPr/>
        </p:nvCxnSpPr>
        <p:spPr>
          <a:xfrm flipH="1">
            <a:off x="7727957" y="3788669"/>
            <a:ext cx="2600" cy="97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168865" y="3885889"/>
            <a:ext cx="0" cy="86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endCxn id="98" idx="0"/>
          </p:cNvCxnSpPr>
          <p:nvPr/>
        </p:nvCxnSpPr>
        <p:spPr>
          <a:xfrm>
            <a:off x="8315702" y="3885889"/>
            <a:ext cx="1" cy="86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1189738" y="2003818"/>
            <a:ext cx="6538220" cy="10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727957" y="2003715"/>
            <a:ext cx="0" cy="184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1196657" y="2003715"/>
            <a:ext cx="0" cy="184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4209297" y="1869419"/>
            <a:ext cx="1687" cy="306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7835641" y="742950"/>
            <a:ext cx="1155959" cy="337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Represents Tucson Based Staff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835641" y="1135713"/>
            <a:ext cx="1155959" cy="337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Represents Chile Based Staff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35643" y="1533882"/>
            <a:ext cx="1155958" cy="33773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Represents  group of staff with a local lead</a:t>
            </a:r>
          </a:p>
        </p:txBody>
      </p:sp>
      <p:cxnSp>
        <p:nvCxnSpPr>
          <p:cNvPr id="6" name="Straight Connector 5"/>
          <p:cNvCxnSpPr>
            <a:stCxn id="95" idx="3"/>
          </p:cNvCxnSpPr>
          <p:nvPr/>
        </p:nvCxnSpPr>
        <p:spPr>
          <a:xfrm flipV="1">
            <a:off x="7576975" y="2851064"/>
            <a:ext cx="157882" cy="5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94" idx="3"/>
          </p:cNvCxnSpPr>
          <p:nvPr/>
        </p:nvCxnSpPr>
        <p:spPr>
          <a:xfrm flipV="1">
            <a:off x="7570076" y="3242184"/>
            <a:ext cx="164781" cy="64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202304" y="2722196"/>
            <a:ext cx="875456" cy="500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50" dirty="0">
                <a:solidFill>
                  <a:schemeClr val="tx1"/>
                </a:solidFill>
              </a:rPr>
              <a:t>Wil O’Mullane Deputy PM – Software / Technical support </a:t>
            </a:r>
          </a:p>
        </p:txBody>
      </p:sp>
      <p:cxnSp>
        <p:nvCxnSpPr>
          <p:cNvPr id="12" name="Elbow Connector 11"/>
          <p:cNvCxnSpPr>
            <a:stCxn id="74" idx="2"/>
            <a:endCxn id="34" idx="3"/>
          </p:cNvCxnSpPr>
          <p:nvPr/>
        </p:nvCxnSpPr>
        <p:spPr>
          <a:xfrm rot="5400000">
            <a:off x="8219314" y="3213646"/>
            <a:ext cx="412022" cy="429415"/>
          </a:xfrm>
          <a:prstGeom prst="bentConnector2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AIV Team is Key to Success</a:t>
            </a:r>
          </a:p>
        </p:txBody>
      </p:sp>
    </p:spTree>
    <p:extLst>
      <p:ext uri="{BB962C8B-B14F-4D97-AF65-F5344CB8AC3E}">
        <p14:creationId xmlns:p14="http://schemas.microsoft.com/office/powerpoint/2010/main" val="1830695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Schedule Performance Summary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4019550"/>
            <a:ext cx="8282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Schedule Performance Index (SPI): Activities delayed by late delivery (slowly improving)</a:t>
            </a:r>
          </a:p>
          <a:p>
            <a:r>
              <a:rPr lang="en-US" dirty="0"/>
              <a:t>Cost Performance Index (CPI): Under spending due to reduced labor expenses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0" y="683027"/>
            <a:ext cx="6862763" cy="3280882"/>
            <a:chOff x="1066800" y="683027"/>
            <a:chExt cx="6862763" cy="3280882"/>
          </a:xfrm>
        </p:grpSpPr>
        <p:pic>
          <p:nvPicPr>
            <p:cNvPr id="1026" name="Picture 2" descr="image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83027"/>
              <a:ext cx="6862763" cy="3280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783549" y="782082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392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EVMS detail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700" y="4019550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Actual Cost of Work Performed (ACWP): $4.5M  in May 2018 - $7.8M in May 2019. Delta = $3.3M</a:t>
            </a:r>
          </a:p>
          <a:p>
            <a:r>
              <a:rPr lang="en-US" sz="1400" dirty="0"/>
              <a:t>Budgeted Cost of Work Performed (BCWP): $4.6M in May 2018 – $6.9M in May 2019. Delta = $2.3M</a:t>
            </a:r>
          </a:p>
          <a:p>
            <a:r>
              <a:rPr lang="en-US" sz="1400" dirty="0"/>
              <a:t>Budgeted Cost for Work Scheduled (BCWS): $5.1M in May 2018 -$7.4M in May 2019. Delta = $2.3M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19200" y="735395"/>
            <a:ext cx="6524810" cy="3127519"/>
            <a:chOff x="1219200" y="735395"/>
            <a:chExt cx="6524810" cy="31275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AFE4BF-4ADF-4862-BB1A-E135D86AE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9200" y="735395"/>
              <a:ext cx="6524810" cy="312751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539312" y="81915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720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6BFE4-B7C8-45AA-8F24-27C990E3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52550"/>
            <a:ext cx="882706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dirty="0"/>
              <a:t>Risks and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742950"/>
            <a:ext cx="7467600" cy="39826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Risks</a:t>
            </a:r>
          </a:p>
          <a:p>
            <a:pPr lvl="1"/>
            <a:r>
              <a:rPr lang="en-US" dirty="0"/>
              <a:t>Schedule Delay of activities</a:t>
            </a:r>
          </a:p>
          <a:p>
            <a:pPr lvl="2"/>
            <a:r>
              <a:rPr lang="en-US" dirty="0"/>
              <a:t>Dome construction progress dependent on good weather</a:t>
            </a:r>
          </a:p>
          <a:p>
            <a:pPr lvl="2"/>
            <a:r>
              <a:rPr lang="en-US" dirty="0"/>
              <a:t>Conflict between parallel activities </a:t>
            </a:r>
          </a:p>
          <a:p>
            <a:pPr lvl="2"/>
            <a:r>
              <a:rPr lang="en-US" dirty="0"/>
              <a:t>Equipment and personnel accident</a:t>
            </a:r>
          </a:p>
          <a:p>
            <a:pPr lvl="1"/>
            <a:r>
              <a:rPr lang="en-US" dirty="0"/>
              <a:t>Retention of personnel</a:t>
            </a:r>
          </a:p>
          <a:p>
            <a:r>
              <a:rPr lang="en-US" dirty="0"/>
              <a:t>Opportunities</a:t>
            </a:r>
          </a:p>
          <a:p>
            <a:pPr lvl="1"/>
            <a:r>
              <a:rPr lang="en-US" dirty="0"/>
              <a:t>M2 coating</a:t>
            </a:r>
          </a:p>
          <a:p>
            <a:pPr lvl="1"/>
            <a:r>
              <a:rPr lang="en-US" dirty="0"/>
              <a:t>M2 Hexapod integration with TMA Top-End Assembly</a:t>
            </a:r>
          </a:p>
          <a:p>
            <a:pPr lvl="1"/>
            <a:r>
              <a:rPr lang="en-US" dirty="0"/>
              <a:t>Integration of software using the camera support </a:t>
            </a:r>
            <a:r>
              <a:rPr lang="en-US"/>
              <a:t>assembly 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4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0" y="57150"/>
            <a:ext cx="6705600" cy="417910"/>
          </a:xfrm>
        </p:spPr>
        <p:txBody>
          <a:bodyPr/>
          <a:lstStyle/>
          <a:p>
            <a:r>
              <a:rPr lang="en-US" sz="2000" dirty="0"/>
              <a:t>04C.14 Telescope Assembly, Integration and Verification (AIV)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57900" y="3771902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Message box example for short highlighted messages.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04800" y="742950"/>
            <a:ext cx="8686800" cy="39826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000" u="sng" dirty="0"/>
              <a:t>Scope</a:t>
            </a:r>
            <a:r>
              <a:rPr lang="en-US" sz="2000" dirty="0"/>
              <a:t>: All site activities to assemble, integrate and test/verify the telescope system before the installation of the camera  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2000" u="sng" dirty="0"/>
              <a:t>Organization</a:t>
            </a:r>
            <a:r>
              <a:rPr lang="en-US" sz="2000" dirty="0"/>
              <a:t>: </a:t>
            </a:r>
          </a:p>
          <a:p>
            <a:r>
              <a:rPr lang="en-US" sz="2000" dirty="0"/>
              <a:t>04C.14.01: Telescope Integration Mgmt and Engineering</a:t>
            </a:r>
          </a:p>
          <a:p>
            <a:pPr lvl="1"/>
            <a:r>
              <a:rPr lang="en-US" sz="1050" dirty="0"/>
              <a:t>This WBS provides the technical management of the Telescope integration effort. The Lead is provided by the Telescope and Site </a:t>
            </a:r>
            <a:r>
              <a:rPr lang="en-US" sz="1050" u="sng" dirty="0"/>
              <a:t>System Engineer </a:t>
            </a:r>
            <a:r>
              <a:rPr lang="en-US" sz="1050" dirty="0"/>
              <a:t>and supported by the technical team responsible for the development of the constituent hardware. It also includes contracted labor for dome and mount assembly.</a:t>
            </a:r>
          </a:p>
          <a:p>
            <a:r>
              <a:rPr lang="en-US" sz="2000" dirty="0"/>
              <a:t>04C.14.02: Integration Tooling and Equipment</a:t>
            </a:r>
          </a:p>
          <a:p>
            <a:pPr lvl="1"/>
            <a:r>
              <a:rPr lang="en-US" sz="1050" dirty="0"/>
              <a:t>This WBS provides the laser tracker as facility alignment system, support system for M3 test and tools and equipment for 3-mirror optical testing identified for the telescope integration and test (IOTA, </a:t>
            </a:r>
            <a:r>
              <a:rPr lang="en-US" sz="1050" dirty="0" err="1"/>
              <a:t>ComCam</a:t>
            </a:r>
            <a:r>
              <a:rPr lang="en-US" sz="1050" dirty="0"/>
              <a:t>).</a:t>
            </a:r>
          </a:p>
          <a:p>
            <a:r>
              <a:rPr lang="en-US" sz="2000" dirty="0"/>
              <a:t>04C.14.03: Major Equipment Leasing and Rental</a:t>
            </a:r>
          </a:p>
          <a:p>
            <a:r>
              <a:rPr lang="en-US" sz="2000" dirty="0"/>
              <a:t>04C.14.04: Subsystem Integration and Test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21276" y="1602440"/>
            <a:ext cx="1107098" cy="55399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/>
              <a:t>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69770" y="2713243"/>
            <a:ext cx="1209305" cy="5539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/>
              <a:t>TOOLS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1802" y="3771900"/>
            <a:ext cx="1114601" cy="55399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000" dirty="0"/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409852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B7658-7919-4145-B814-414DAC0C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1" cy="3982640"/>
          </a:xfrm>
        </p:spPr>
        <p:txBody>
          <a:bodyPr/>
          <a:lstStyle/>
          <a:p>
            <a:r>
              <a:rPr lang="en-US" dirty="0"/>
              <a:t>Most large components delivered to the summit:</a:t>
            </a:r>
          </a:p>
          <a:p>
            <a:pPr lvl="1"/>
            <a:r>
              <a:rPr lang="en-US" dirty="0"/>
              <a:t>Coating chamber: October 29 – November 12 2018 </a:t>
            </a:r>
          </a:p>
          <a:p>
            <a:pPr lvl="1"/>
            <a:r>
              <a:rPr lang="en-US" dirty="0"/>
              <a:t>M2 assembly: December 6 – 12 2018</a:t>
            </a:r>
          </a:p>
          <a:p>
            <a:pPr lvl="1"/>
            <a:r>
              <a:rPr lang="en-US" dirty="0"/>
              <a:t>M1M3 mirror: May 7 – 11 2019</a:t>
            </a:r>
          </a:p>
          <a:p>
            <a:pPr lvl="1"/>
            <a:r>
              <a:rPr lang="en-US" dirty="0"/>
              <a:t>M1M3 cell: June 26 – July 7 2019</a:t>
            </a:r>
          </a:p>
          <a:p>
            <a:r>
              <a:rPr lang="en-US" dirty="0"/>
              <a:t>TMA Transportation coordination planned for September 2019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 to Date</a:t>
            </a:r>
          </a:p>
        </p:txBody>
      </p:sp>
    </p:spTree>
    <p:extLst>
      <p:ext uri="{BB962C8B-B14F-4D97-AF65-F5344CB8AC3E}">
        <p14:creationId xmlns:p14="http://schemas.microsoft.com/office/powerpoint/2010/main" val="98455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B7658-7919-4145-B814-414DAC0C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742950"/>
            <a:ext cx="8686800" cy="3982640"/>
          </a:xfrm>
        </p:spPr>
        <p:txBody>
          <a:bodyPr/>
          <a:lstStyle/>
          <a:p>
            <a:r>
              <a:rPr lang="en-US" dirty="0"/>
              <a:t>Successful Integration and Verification of Large Components within Facility: </a:t>
            </a:r>
          </a:p>
          <a:p>
            <a:pPr lvl="1"/>
            <a:r>
              <a:rPr lang="en-US" sz="2000" dirty="0"/>
              <a:t>Platform Lift interfaces and load testing with facility</a:t>
            </a:r>
          </a:p>
          <a:p>
            <a:pPr lvl="1"/>
            <a:r>
              <a:rPr lang="en-US" sz="2000" dirty="0"/>
              <a:t>Coating Plant integration and interface with facility</a:t>
            </a:r>
          </a:p>
          <a:p>
            <a:pPr lvl="1"/>
            <a:r>
              <a:rPr lang="en-US" sz="2000" dirty="0"/>
              <a:t>Monitoring Equipment Installation (DIMM &amp; Weather Tower, All-Sky Camera)</a:t>
            </a:r>
          </a:p>
          <a:p>
            <a:r>
              <a:rPr lang="en-US" dirty="0"/>
              <a:t>Testing and Coating of Mirror Assemblies: </a:t>
            </a:r>
          </a:p>
          <a:p>
            <a:pPr lvl="1"/>
            <a:r>
              <a:rPr lang="en-US" sz="2000" dirty="0"/>
              <a:t>M2 Assembly testing and interface on the summit</a:t>
            </a:r>
          </a:p>
          <a:p>
            <a:pPr lvl="1"/>
            <a:r>
              <a:rPr lang="en-US" sz="2000" dirty="0"/>
              <a:t>M2 mirror Coating on the summit</a:t>
            </a:r>
          </a:p>
          <a:p>
            <a:pPr lvl="1"/>
            <a:r>
              <a:rPr lang="en-US" sz="2000" dirty="0"/>
              <a:t>M1M3 cart testing with platform lift and coating chamber</a:t>
            </a:r>
          </a:p>
          <a:p>
            <a:pPr lvl="1"/>
            <a:r>
              <a:rPr lang="en-US" sz="2000" dirty="0"/>
              <a:t>M1M3 mirror transport and storage on the summit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 to Date</a:t>
            </a:r>
          </a:p>
        </p:txBody>
      </p:sp>
    </p:spTree>
    <p:extLst>
      <p:ext uri="{BB962C8B-B14F-4D97-AF65-F5344CB8AC3E}">
        <p14:creationId xmlns:p14="http://schemas.microsoft.com/office/powerpoint/2010/main" val="1073107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2B7658-7919-4145-B814-414DAC0C6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1" cy="3982640"/>
          </a:xfrm>
        </p:spPr>
        <p:txBody>
          <a:bodyPr/>
          <a:lstStyle/>
          <a:p>
            <a:r>
              <a:rPr lang="en-US" dirty="0"/>
              <a:t>Auxiliary Telescope Assembly and Testing</a:t>
            </a:r>
          </a:p>
          <a:p>
            <a:pPr lvl="1"/>
            <a:r>
              <a:rPr lang="en-US" sz="2000" dirty="0"/>
              <a:t>Integration with Facility</a:t>
            </a:r>
          </a:p>
          <a:p>
            <a:pPr lvl="1"/>
            <a:r>
              <a:rPr lang="en-US" sz="2000" dirty="0"/>
              <a:t>Closed Dome Testing</a:t>
            </a:r>
          </a:p>
          <a:p>
            <a:pPr lvl="1"/>
            <a:r>
              <a:rPr lang="en-US" sz="2000" dirty="0"/>
              <a:t>Mirror Installation and Collimation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dirty="0"/>
              <a:t>AIV Tools development: </a:t>
            </a:r>
          </a:p>
          <a:p>
            <a:pPr lvl="1"/>
            <a:r>
              <a:rPr lang="en-US" sz="2000" dirty="0"/>
              <a:t>Laser Tracker Alignment Interfaces</a:t>
            </a:r>
          </a:p>
          <a:p>
            <a:pPr lvl="1"/>
            <a:r>
              <a:rPr lang="en-US" sz="2000" dirty="0"/>
              <a:t>IOTA: SHWFS Factory Acceptance Tests</a:t>
            </a:r>
          </a:p>
          <a:p>
            <a:pPr lvl="1"/>
            <a:r>
              <a:rPr lang="en-US" sz="2000" dirty="0"/>
              <a:t>Commissioning Camera (see </a:t>
            </a:r>
            <a:r>
              <a:rPr lang="en-US" sz="2000" dirty="0" err="1"/>
              <a:t>ComCam</a:t>
            </a:r>
            <a:r>
              <a:rPr lang="en-US" sz="2000" dirty="0"/>
              <a:t> slides)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59E975-0F58-584B-BF24-586AF6E2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 to Date</a:t>
            </a:r>
          </a:p>
        </p:txBody>
      </p:sp>
    </p:spTree>
    <p:extLst>
      <p:ext uri="{BB962C8B-B14F-4D97-AF65-F5344CB8AC3E}">
        <p14:creationId xmlns:p14="http://schemas.microsoft.com/office/powerpoint/2010/main" val="190382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27F91-B87C-354D-859D-CDF8B7555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819150"/>
            <a:ext cx="8686800" cy="3982640"/>
          </a:xfrm>
        </p:spPr>
        <p:txBody>
          <a:bodyPr/>
          <a:lstStyle/>
          <a:p>
            <a:r>
              <a:rPr lang="en-US" sz="2000" dirty="0"/>
              <a:t>Risk = schedule delays from the dome and the TMA vendors </a:t>
            </a:r>
          </a:p>
          <a:p>
            <a:r>
              <a:rPr lang="en-US" sz="2000" dirty="0"/>
              <a:t>Remediation: </a:t>
            </a:r>
            <a:r>
              <a:rPr lang="en-US" sz="1800" dirty="0"/>
              <a:t>integration of schedule of AIV activities with the commissioning activities</a:t>
            </a:r>
          </a:p>
          <a:p>
            <a:pPr>
              <a:buFont typeface="Symbol" pitchFamily="2" charset="2"/>
              <a:buChar char="Þ"/>
            </a:pPr>
            <a:r>
              <a:rPr lang="en-US" sz="2000" dirty="0" err="1"/>
              <a:t>SIT-Com</a:t>
            </a:r>
            <a:r>
              <a:rPr lang="en-US" sz="2000" dirty="0"/>
              <a:t> = System Integration and Test and Commissioning</a:t>
            </a:r>
          </a:p>
          <a:p>
            <a:pPr>
              <a:buFontTx/>
              <a:buChar char="-"/>
            </a:pPr>
            <a:r>
              <a:rPr lang="en-US" sz="2000" dirty="0"/>
              <a:t>Worked with Management in Chile and CAMs to understand the scope of work for the integration</a:t>
            </a:r>
          </a:p>
          <a:p>
            <a:pPr>
              <a:buFontTx/>
              <a:buChar char="-"/>
            </a:pPr>
            <a:r>
              <a:rPr lang="en-US" sz="2000" dirty="0"/>
              <a:t>Created a new sequence of activities to realign the schedule </a:t>
            </a:r>
          </a:p>
          <a:p>
            <a:pPr>
              <a:buFontTx/>
              <a:buChar char="-"/>
            </a:pPr>
            <a:r>
              <a:rPr lang="en-US" sz="2000" dirty="0"/>
              <a:t>Activity planning at different level is now coordinated at the project level (not just at the T&amp;S level)</a:t>
            </a:r>
          </a:p>
          <a:p>
            <a:pPr>
              <a:buFontTx/>
              <a:buChar char="-"/>
            </a:pPr>
            <a:r>
              <a:rPr lang="en-US" sz="2000" dirty="0"/>
              <a:t>Integration of T&amp;S Engineering with the System Engineering: Verification of T&amp;S requirement are more imbedded into the overall Project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6600F1-23AF-1C4E-9E2B-0FBD69F2F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3350"/>
            <a:ext cx="6324600" cy="417910"/>
          </a:xfrm>
        </p:spPr>
        <p:txBody>
          <a:bodyPr/>
          <a:lstStyle/>
          <a:p>
            <a:r>
              <a:rPr lang="en-US" dirty="0"/>
              <a:t>System Integration and Verification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54474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C72224-3239-2745-86AD-59E8EB8D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Integration Sequence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CCCC2D-6041-6D4A-8A3D-F4861D508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90" y="680454"/>
            <a:ext cx="5613170" cy="417195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A3E20179-25AA-FE41-80DD-01F5132DB27F}"/>
              </a:ext>
            </a:extLst>
          </p:cNvPr>
          <p:cNvSpPr txBox="1">
            <a:spLocks/>
          </p:cNvSpPr>
          <p:nvPr/>
        </p:nvSpPr>
        <p:spPr bwMode="auto">
          <a:xfrm>
            <a:off x="5753100" y="666750"/>
            <a:ext cx="3390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400" kern="1200">
                <a:solidFill>
                  <a:srgbClr val="1F497D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2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0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800" kern="1200">
                <a:solidFill>
                  <a:srgbClr val="1F497D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600"/>
              <a:t>New June Baseline</a:t>
            </a:r>
          </a:p>
          <a:p>
            <a:pPr marL="0" indent="0">
              <a:buFont typeface="Lucida Grande"/>
              <a:buNone/>
            </a:pPr>
            <a:r>
              <a:rPr lang="en-US" sz="1600"/>
              <a:t>Very dense schedule for the next 2 years</a:t>
            </a:r>
          </a:p>
          <a:p>
            <a:pPr marL="230188" indent="-230188"/>
            <a:r>
              <a:rPr lang="en-US" sz="1600"/>
              <a:t>Opportunities</a:t>
            </a:r>
          </a:p>
          <a:p>
            <a:pPr marL="403225" lvl="1" indent="-173038"/>
            <a:r>
              <a:rPr lang="en-US" sz="1400"/>
              <a:t>Early commissioning activity</a:t>
            </a:r>
          </a:p>
          <a:p>
            <a:pPr marL="403225" lvl="1" indent="-173038"/>
            <a:r>
              <a:rPr lang="en-US" sz="1400"/>
              <a:t>Early software integration within T&amp;S and also with the other subsystems</a:t>
            </a:r>
          </a:p>
          <a:p>
            <a:pPr marL="403225" lvl="1" indent="-173038"/>
            <a:r>
              <a:rPr lang="en-US" sz="1400"/>
              <a:t>Extensive M2 testing on the cart to allow for glass mirror installation </a:t>
            </a:r>
          </a:p>
          <a:p>
            <a:pPr lvl="1"/>
            <a:endParaRPr lang="en-US" sz="1600"/>
          </a:p>
          <a:p>
            <a:r>
              <a:rPr lang="en-US" sz="1600"/>
              <a:t>Risk: </a:t>
            </a:r>
          </a:p>
          <a:p>
            <a:pPr lvl="1"/>
            <a:r>
              <a:rPr lang="en-US" sz="1400"/>
              <a:t>TMA and Dome Schedule</a:t>
            </a:r>
          </a:p>
          <a:p>
            <a:pPr lvl="1"/>
            <a:r>
              <a:rPr lang="en-US" sz="1400"/>
              <a:t>Aggressive schedule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3085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9EFE5A-E4E6-8045-942D-D623EF2DA9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M1M3 Actuators Integration = July 29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2019 – October 18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TMA integration start = October 1</a:t>
            </a:r>
            <a:r>
              <a:rPr lang="en-US" sz="2000" baseline="30000" dirty="0">
                <a:solidFill>
                  <a:schemeClr val="tx2"/>
                </a:solidFill>
              </a:rPr>
              <a:t>st</a:t>
            </a:r>
            <a:r>
              <a:rPr lang="en-US" sz="2000" dirty="0">
                <a:solidFill>
                  <a:schemeClr val="tx2"/>
                </a:solidFill>
              </a:rPr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M2 Hexapod Integration with TEA = October 29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Camera Support Assembly cart ready  = Oct 15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CSA + Integrating Structure #1 Camera Cable Wrap Ready = October 28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Cam Hexapod Rotator with CSA = Dec 2</a:t>
            </a:r>
            <a:r>
              <a:rPr lang="en-US" sz="2000" baseline="30000" dirty="0">
                <a:solidFill>
                  <a:schemeClr val="tx2"/>
                </a:solidFill>
              </a:rPr>
              <a:t>nd</a:t>
            </a:r>
            <a:r>
              <a:rPr lang="en-US" sz="2000" dirty="0">
                <a:solidFill>
                  <a:schemeClr val="tx2"/>
                </a:solidFill>
              </a:rPr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M2 Baffles Arrive &amp; New Activities for M2 = March 19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2"/>
                </a:solidFill>
              </a:rPr>
              <a:t>ComCam</a:t>
            </a:r>
            <a:r>
              <a:rPr lang="en-US" sz="2000" dirty="0">
                <a:solidFill>
                  <a:schemeClr val="tx2"/>
                </a:solidFill>
              </a:rPr>
              <a:t> arrival = April 1</a:t>
            </a:r>
            <a:r>
              <a:rPr lang="en-US" sz="2000" baseline="30000" dirty="0">
                <a:solidFill>
                  <a:schemeClr val="tx2"/>
                </a:solidFill>
              </a:rPr>
              <a:t>st</a:t>
            </a:r>
            <a:r>
              <a:rPr lang="en-US" sz="2000" dirty="0">
                <a:solidFill>
                  <a:schemeClr val="tx2"/>
                </a:solidFill>
              </a:rPr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TMA ready for mirror installation: October 1</a:t>
            </a:r>
            <a:r>
              <a:rPr lang="en-US" sz="2000" baseline="30000" dirty="0">
                <a:solidFill>
                  <a:schemeClr val="tx2"/>
                </a:solidFill>
              </a:rPr>
              <a:t>st</a:t>
            </a:r>
            <a:r>
              <a:rPr lang="en-US" sz="2000" dirty="0">
                <a:solidFill>
                  <a:schemeClr val="tx2"/>
                </a:solidFill>
              </a:rPr>
              <a:t>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293586-CF66-844E-8A81-E508CCA5F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Planning</a:t>
            </a:r>
          </a:p>
        </p:txBody>
      </p:sp>
    </p:spTree>
    <p:extLst>
      <p:ext uri="{BB962C8B-B14F-4D97-AF65-F5344CB8AC3E}">
        <p14:creationId xmlns:p14="http://schemas.microsoft.com/office/powerpoint/2010/main" val="2703459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40255A-097A-A040-96CC-C3B7E1AA8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Continue Testing and Coating of Mirror Assemblies:</a:t>
            </a:r>
          </a:p>
          <a:p>
            <a:pPr lvl="1"/>
            <a:r>
              <a:rPr lang="en-US" sz="1800" dirty="0"/>
              <a:t>M1M3 testing with M1M3 surrogate ( and testing with Platform lift and Coating chamber)</a:t>
            </a:r>
          </a:p>
          <a:p>
            <a:pPr lvl="1"/>
            <a:r>
              <a:rPr lang="en-US" sz="1800" dirty="0"/>
              <a:t>Preparation M1M3 coating</a:t>
            </a:r>
          </a:p>
          <a:p>
            <a:pPr lvl="1"/>
            <a:r>
              <a:rPr lang="en-US" sz="1800" dirty="0"/>
              <a:t>Testing of M3 </a:t>
            </a:r>
            <a:r>
              <a:rPr lang="en-US" sz="1800" dirty="0" err="1"/>
              <a:t>wavefront</a:t>
            </a:r>
            <a:r>
              <a:rPr lang="en-US" sz="1800" dirty="0"/>
              <a:t> measurement equipment</a:t>
            </a:r>
          </a:p>
          <a:p>
            <a:pPr lvl="1"/>
            <a:r>
              <a:rPr lang="en-US" sz="1800" dirty="0"/>
              <a:t>M2 assembly testing with M2 surrogate</a:t>
            </a:r>
          </a:p>
          <a:p>
            <a:r>
              <a:rPr lang="en-US" sz="2000" dirty="0"/>
              <a:t>Start Integration and Test of Hexapods/Rotator:</a:t>
            </a:r>
          </a:p>
          <a:p>
            <a:pPr lvl="1"/>
            <a:r>
              <a:rPr lang="en-US" sz="1800" dirty="0"/>
              <a:t>M2 Hexapod integration and test on TMA Top End Assembly</a:t>
            </a:r>
          </a:p>
          <a:p>
            <a:pPr lvl="1"/>
            <a:r>
              <a:rPr lang="en-US" sz="1800" dirty="0"/>
              <a:t>Camera Support Assembly early integration &amp; Test on camera cart to do early verification of interfaces (both mechanical and software): Camera Hexapod/Rotator, Camera Cable Wrap, Instrument (</a:t>
            </a:r>
            <a:r>
              <a:rPr lang="en-US" sz="1800" dirty="0" err="1"/>
              <a:t>ComCam</a:t>
            </a:r>
            <a:r>
              <a:rPr lang="en-US" sz="1800" dirty="0"/>
              <a:t> or IOTA)</a:t>
            </a:r>
          </a:p>
          <a:p>
            <a:pPr lvl="1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5BC716-EBE1-8A45-BD2B-3C06DB43C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864036644"/>
      </p:ext>
    </p:extLst>
  </p:cSld>
  <p:clrMapOvr>
    <a:masterClrMapping/>
  </p:clrMapOvr>
</p:sld>
</file>

<file path=ppt/theme/theme1.xml><?xml version="1.0" encoding="utf-8"?>
<a:theme xmlns:a="http://schemas.openxmlformats.org/drawingml/2006/main" name="Legacy 169 JSR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7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accent2">
              <a:lumMod val="75000"/>
            </a:schemeClr>
          </a:solidFill>
          <a:prstDash val="solid"/>
          <a:headEnd type="none"/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Document-25506 (5)</Template>
  <TotalTime>4107</TotalTime>
  <Words>1346</Words>
  <Application>Microsoft Macintosh PowerPoint</Application>
  <PresentationFormat>On-screen Show (16:9)</PresentationFormat>
  <Paragraphs>203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Lucida Grande</vt:lpstr>
      <vt:lpstr>Symbol</vt:lpstr>
      <vt:lpstr>Wingdings</vt:lpstr>
      <vt:lpstr>Legacy 169 JSR2017</vt:lpstr>
      <vt:lpstr>T&amp;S AIV WBS 4.14  Jacques Sebag T&amp;S AIV Manager  NSF/DOE Joint Status Review August 28, 2019</vt:lpstr>
      <vt:lpstr>04C.14 Telescope Assembly, Integration and Verification (AIV)</vt:lpstr>
      <vt:lpstr>Accomplishment to Date</vt:lpstr>
      <vt:lpstr>Accomplishment to Date</vt:lpstr>
      <vt:lpstr>Accomplishment to Date</vt:lpstr>
      <vt:lpstr>System Integration and Verification Activities</vt:lpstr>
      <vt:lpstr>System Integration Sequence Summary</vt:lpstr>
      <vt:lpstr>Current Planning</vt:lpstr>
      <vt:lpstr>Future Work</vt:lpstr>
      <vt:lpstr>Future Work</vt:lpstr>
      <vt:lpstr>Software Integration on the CSA</vt:lpstr>
      <vt:lpstr>Future Work: Software Integration</vt:lpstr>
      <vt:lpstr>Deployment and Testing</vt:lpstr>
      <vt:lpstr>Telescope Performance Verification</vt:lpstr>
      <vt:lpstr>AIV Team is Key to Success</vt:lpstr>
      <vt:lpstr>Cost and Schedule Performance Summary</vt:lpstr>
      <vt:lpstr>EVMS detail</vt:lpstr>
      <vt:lpstr>Cost Summary</vt:lpstr>
      <vt:lpstr>Risks and Opportunities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 Name of Presenter Title of Presenter &amp; Affiliation  NSF/DOE Joint Status Review Date in long format</dc:title>
  <dc:creator>Ranpal Gill</dc:creator>
  <cp:lastModifiedBy>Microsoft Office User</cp:lastModifiedBy>
  <cp:revision>51</cp:revision>
  <dcterms:created xsi:type="dcterms:W3CDTF">2018-04-26T20:33:17Z</dcterms:created>
  <dcterms:modified xsi:type="dcterms:W3CDTF">2019-08-05T17:47:41Z</dcterms:modified>
</cp:coreProperties>
</file>