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7" r:id="rId2"/>
    <p:sldId id="277" r:id="rId3"/>
    <p:sldId id="278" r:id="rId4"/>
    <p:sldId id="279" r:id="rId5"/>
    <p:sldId id="280" r:id="rId6"/>
    <p:sldId id="267" r:id="rId7"/>
    <p:sldId id="265" r:id="rId8"/>
    <p:sldId id="275" r:id="rId9"/>
    <p:sldId id="270" r:id="rId10"/>
    <p:sldId id="271" r:id="rId11"/>
    <p:sldId id="272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 autoAdjust="0"/>
    <p:restoredTop sz="94643"/>
  </p:normalViewPr>
  <p:slideViewPr>
    <p:cSldViewPr>
      <p:cViewPr varScale="1">
        <p:scale>
          <a:sx n="103" d="100"/>
          <a:sy n="103" d="100"/>
        </p:scale>
        <p:origin x="101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T&amp;S Utilities and Equipment WBS 4.12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Eduardo Serrano and Jacques Sebag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T&amp;S Site Manager and AIV Manager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dirty="0" smtClean="0"/>
              <a:t>August 28,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 procurement of tools</a:t>
            </a:r>
          </a:p>
          <a:p>
            <a:r>
              <a:rPr lang="en-US" dirty="0" smtClean="0"/>
              <a:t>Continue procurement of summit vehicles</a:t>
            </a:r>
          </a:p>
          <a:p>
            <a:r>
              <a:rPr lang="en-US" dirty="0" smtClean="0"/>
              <a:t>Procure summit audio-visual equipment</a:t>
            </a:r>
          </a:p>
          <a:p>
            <a:r>
              <a:rPr lang="en-US" dirty="0" smtClean="0"/>
              <a:t>Continue development of EAS</a:t>
            </a:r>
          </a:p>
          <a:p>
            <a:r>
              <a:rPr lang="en-US" dirty="0" smtClean="0"/>
              <a:t>Install </a:t>
            </a:r>
            <a:r>
              <a:rPr lang="en-US" dirty="0"/>
              <a:t>u</a:t>
            </a:r>
            <a:r>
              <a:rPr lang="en-US" dirty="0" smtClean="0"/>
              <a:t>tilities for TMA</a:t>
            </a:r>
            <a:endParaRPr lang="en-US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86407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Most major ocean shipment risks have been eliminated - only TMA  shipment left</a:t>
            </a:r>
          </a:p>
          <a:p>
            <a:r>
              <a:rPr lang="en-US" dirty="0" smtClean="0"/>
              <a:t>Opportunity:</a:t>
            </a:r>
          </a:p>
          <a:p>
            <a:pPr lvl="1"/>
            <a:r>
              <a:rPr lang="en-US" dirty="0" smtClean="0"/>
              <a:t>Simplification of mirror lifting procedure by removing need for </a:t>
            </a:r>
            <a:r>
              <a:rPr lang="en-US" dirty="0" err="1" smtClean="0"/>
              <a:t>hydraset</a:t>
            </a:r>
            <a:r>
              <a:rPr lang="en-US" dirty="0" smtClean="0"/>
              <a:t> after analysis and tests of facility bridge crane</a:t>
            </a:r>
          </a:p>
          <a:p>
            <a:pPr lvl="1"/>
            <a:r>
              <a:rPr lang="en-US" dirty="0" smtClean="0"/>
              <a:t>Return funds to contingency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64439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399" y="107157"/>
            <a:ext cx="6629401" cy="417910"/>
          </a:xfrm>
        </p:spPr>
        <p:txBody>
          <a:bodyPr/>
          <a:lstStyle/>
          <a:p>
            <a:r>
              <a:rPr lang="en-US" dirty="0" smtClean="0"/>
              <a:t>04C.12 Telescope Utilities and Support Equipment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57900" y="3771900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4399" y="742950"/>
            <a:ext cx="7467600" cy="39826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600" u="sng" dirty="0" smtClean="0"/>
              <a:t>Scope</a:t>
            </a:r>
            <a:r>
              <a:rPr lang="en-US" sz="1600" dirty="0" smtClean="0"/>
              <a:t>: All equipment and subsystems for initial integration, operation of the facility and routine maintenance.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u="sng" dirty="0" smtClean="0"/>
              <a:t>Organization</a:t>
            </a:r>
            <a:r>
              <a:rPr lang="en-US" sz="1600" dirty="0"/>
              <a:t> </a:t>
            </a:r>
            <a:r>
              <a:rPr lang="en-US" sz="1600" u="sng" dirty="0" smtClean="0"/>
              <a:t>Distributed </a:t>
            </a:r>
            <a:r>
              <a:rPr lang="en-US" sz="1600" u="sng" dirty="0" smtClean="0"/>
              <a:t>into different Sub-WBS with specific package manager:</a:t>
            </a:r>
            <a:endParaRPr lang="en-US" sz="1600" u="sng" dirty="0"/>
          </a:p>
          <a:p>
            <a:r>
              <a:rPr lang="en-US" sz="1600" dirty="0" smtClean="0"/>
              <a:t>04C.12.01: Utilities and Equipment </a:t>
            </a:r>
            <a:r>
              <a:rPr lang="en-US" sz="1600" dirty="0" err="1" smtClean="0"/>
              <a:t>Mgmt</a:t>
            </a:r>
            <a:r>
              <a:rPr lang="en-US" sz="1600" dirty="0" smtClean="0"/>
              <a:t> and </a:t>
            </a:r>
            <a:r>
              <a:rPr lang="en-US" sz="1600" dirty="0"/>
              <a:t>Engineering (Sebag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04C.12.02: Safety Systems </a:t>
            </a:r>
            <a:r>
              <a:rPr lang="en-US" sz="1600" dirty="0"/>
              <a:t>– Interlocks (Callahan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04C.12.03: Monitoring </a:t>
            </a:r>
            <a:r>
              <a:rPr lang="en-US" sz="1600" dirty="0"/>
              <a:t>Systems (Sebag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04C.12.04: Facility </a:t>
            </a:r>
            <a:r>
              <a:rPr lang="en-US" sz="1600" dirty="0" smtClean="0"/>
              <a:t>Systems (Serrano)</a:t>
            </a:r>
            <a:endParaRPr lang="en-US" sz="1600" dirty="0" smtClean="0"/>
          </a:p>
          <a:p>
            <a:r>
              <a:rPr lang="en-US" sz="1600" dirty="0" smtClean="0"/>
              <a:t>04C.12.05: Summit Network (Kantor)</a:t>
            </a:r>
          </a:p>
          <a:p>
            <a:r>
              <a:rPr lang="en-US" sz="1600" dirty="0" smtClean="0"/>
              <a:t>04C.12.06: M1M3 Cell Cart and </a:t>
            </a:r>
            <a:r>
              <a:rPr lang="en-US" sz="1600" dirty="0"/>
              <a:t>Tools (Serrano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04C.12.07: Vehicles and </a:t>
            </a:r>
            <a:r>
              <a:rPr lang="en-US" sz="1600" dirty="0"/>
              <a:t>Transportation (Serrano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04C.12.08: Shipping and Logistics </a:t>
            </a:r>
            <a:r>
              <a:rPr lang="en-US" sz="1600" dirty="0"/>
              <a:t>(Sebag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15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33350"/>
            <a:ext cx="6610350" cy="417910"/>
          </a:xfrm>
        </p:spPr>
        <p:txBody>
          <a:bodyPr/>
          <a:lstStyle/>
          <a:p>
            <a:r>
              <a:rPr lang="en-US" dirty="0" smtClean="0"/>
              <a:t>04C.12 Telescope Utilities and Support Equipment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57900" y="3771900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00101"/>
            <a:ext cx="7239000" cy="39826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600" u="sng" dirty="0" smtClean="0"/>
              <a:t>Organization</a:t>
            </a:r>
            <a:r>
              <a:rPr lang="en-US" sz="1600" dirty="0" smtClean="0"/>
              <a:t> </a:t>
            </a:r>
            <a:r>
              <a:rPr lang="en-US" sz="1600" u="sng" dirty="0" smtClean="0"/>
              <a:t>Distributed </a:t>
            </a:r>
            <a:r>
              <a:rPr lang="en-US" sz="1600" u="sng" dirty="0"/>
              <a:t>into </a:t>
            </a:r>
            <a:r>
              <a:rPr lang="en-US" sz="1600" u="sng" dirty="0" smtClean="0"/>
              <a:t>different Sub-WBS with specific package manager:</a:t>
            </a:r>
            <a:endParaRPr lang="en-US" sz="1600" u="sng" dirty="0"/>
          </a:p>
          <a:p>
            <a:r>
              <a:rPr lang="en-US" sz="1600" dirty="0" smtClean="0"/>
              <a:t>04C.12.09: Camera Support Assembly Cart (Callahan)</a:t>
            </a:r>
          </a:p>
          <a:p>
            <a:r>
              <a:rPr lang="en-US" sz="1600" dirty="0" smtClean="0"/>
              <a:t>04C.12.10: M2 </a:t>
            </a:r>
            <a:r>
              <a:rPr lang="en-US" sz="1600" dirty="0" smtClean="0"/>
              <a:t>Equipment (</a:t>
            </a:r>
            <a:r>
              <a:rPr lang="en-US" sz="1600" dirty="0" smtClean="0"/>
              <a:t>Barr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04C.12.11: M1M3 Equipment (Andrew)</a:t>
            </a:r>
          </a:p>
          <a:p>
            <a:r>
              <a:rPr lang="en-US" sz="1600" dirty="0" smtClean="0"/>
              <a:t>04C.12.12: Summit </a:t>
            </a:r>
            <a:r>
              <a:rPr lang="en-US" sz="1600" dirty="0"/>
              <a:t>Equipment (Serrano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04C.12.13: Coating Optical </a:t>
            </a:r>
            <a:r>
              <a:rPr lang="en-US" sz="1600" dirty="0" smtClean="0"/>
              <a:t>Equipment (Vucina)</a:t>
            </a:r>
            <a:endParaRPr lang="en-US" sz="1600" dirty="0" smtClean="0"/>
          </a:p>
          <a:p>
            <a:r>
              <a:rPr lang="en-US" sz="1600" dirty="0" smtClean="0"/>
              <a:t>04C.12.14: Pointing Test </a:t>
            </a:r>
            <a:r>
              <a:rPr lang="en-US" sz="1600" dirty="0" smtClean="0"/>
              <a:t>Equipment (Sebag)</a:t>
            </a:r>
            <a:endParaRPr lang="en-US" sz="1600" dirty="0" smtClean="0"/>
          </a:p>
          <a:p>
            <a:r>
              <a:rPr lang="en-US" sz="1600" dirty="0" smtClean="0"/>
              <a:t>04C.12.15: VRCAC and Roof </a:t>
            </a:r>
            <a:r>
              <a:rPr lang="en-US" sz="1600" dirty="0"/>
              <a:t>Locks (Serrano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04C.12.16: </a:t>
            </a:r>
            <a:r>
              <a:rPr lang="en-US" sz="1600" dirty="0" err="1" smtClean="0"/>
              <a:t>Dynalene</a:t>
            </a:r>
            <a:r>
              <a:rPr lang="en-US" sz="1600" dirty="0" smtClean="0"/>
              <a:t> Cooling </a:t>
            </a:r>
            <a:r>
              <a:rPr lang="en-US" sz="1600" dirty="0" smtClean="0"/>
              <a:t>System (Callahan)</a:t>
            </a:r>
          </a:p>
          <a:p>
            <a:r>
              <a:rPr lang="en-US" sz="1600" dirty="0" smtClean="0"/>
              <a:t>04C.12.17: Post Construction (</a:t>
            </a:r>
            <a:r>
              <a:rPr lang="en-US" sz="1600" dirty="0"/>
              <a:t>B</a:t>
            </a:r>
            <a:r>
              <a:rPr lang="en-US" sz="1600" dirty="0" smtClean="0"/>
              <a:t>arr)</a:t>
            </a:r>
          </a:p>
          <a:p>
            <a:r>
              <a:rPr lang="en-US" sz="1600" dirty="0" smtClean="0"/>
              <a:t>04C.12.18: Environmental Awareness System EAS (</a:t>
            </a:r>
            <a:r>
              <a:rPr lang="en-US" sz="1600" dirty="0" err="1"/>
              <a:t>S</a:t>
            </a:r>
            <a:r>
              <a:rPr lang="en-US" sz="1600" dirty="0" err="1" smtClean="0"/>
              <a:t>talder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04C.12.19: Special Utilities </a:t>
            </a:r>
            <a:r>
              <a:rPr lang="en-US" sz="1600" dirty="0"/>
              <a:t>(Callahan)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428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4633"/>
              </p:ext>
            </p:extLst>
          </p:nvPr>
        </p:nvGraphicFramePr>
        <p:xfrm>
          <a:off x="152400" y="666750"/>
          <a:ext cx="8915401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997"/>
                <a:gridCol w="4334203"/>
                <a:gridCol w="3505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Sub-WBS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04C.12.02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Interlocks Systems completed</a:t>
                      </a:r>
                      <a:r>
                        <a:rPr lang="en-US" sz="1400" baseline="0" dirty="0" smtClean="0"/>
                        <a:t> by </a:t>
                      </a:r>
                      <a:r>
                        <a:rPr lang="en-US" sz="1400" baseline="0" dirty="0" err="1" smtClean="0"/>
                        <a:t>Tekniker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Shipment to Chile expected in September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Weather Station installed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Summit Network initial</a:t>
                      </a:r>
                      <a:r>
                        <a:rPr lang="en-US" sz="1400" baseline="0" dirty="0" smtClean="0"/>
                        <a:t> deployment in place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Base Facility Network deployment</a:t>
                      </a:r>
                      <a:r>
                        <a:rPr lang="en-US" sz="1400" baseline="0" dirty="0" smtClean="0"/>
                        <a:t> in progress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M1M3 cart delivered</a:t>
                      </a:r>
                      <a:r>
                        <a:rPr lang="en-US" sz="1400" baseline="0" dirty="0" smtClean="0"/>
                        <a:t> to Chile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Vehicles +</a:t>
                      </a:r>
                      <a:r>
                        <a:rPr lang="en-US" sz="1400" baseline="0" dirty="0" smtClean="0"/>
                        <a:t> Minibus</a:t>
                      </a:r>
                      <a:r>
                        <a:rPr lang="en-US" sz="1400" dirty="0" smtClean="0"/>
                        <a:t> in use on summit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Shipment to Chile of Coating Chamber, M2 mirror, M1M3 cell and M1M3 mirror, Hexapod/Rotator Completed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TMA shipment arrival expected in September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 Support Assembly Cart delivered to Chile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M2 Equipment on hold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M2</a:t>
                      </a:r>
                      <a:r>
                        <a:rPr lang="en-US" sz="1400" baseline="0" dirty="0" smtClean="0"/>
                        <a:t> Baffle fabrication expected in Feb 2020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33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00323"/>
              </p:ext>
            </p:extLst>
          </p:nvPr>
        </p:nvGraphicFramePr>
        <p:xfrm>
          <a:off x="304800" y="666750"/>
          <a:ext cx="8534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43434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Sub-WBS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04C.12.11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M1M3 rails delivered to Chile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Summit Equipment delivered to Chile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Coating Optical Equipment delivered to Chile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</a:t>
                      </a:r>
                      <a:r>
                        <a:rPr lang="en-US" sz="1400" baseline="0" dirty="0" smtClean="0"/>
                        <a:t> pointing test equipment procured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be tested on Auxiliary Telescope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VRCAC and Roof locks installed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Dynalene</a:t>
                      </a:r>
                      <a:r>
                        <a:rPr lang="en-US" sz="1400" dirty="0" smtClean="0"/>
                        <a:t> Chillers installed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Post-construction in progress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Environmental Awareness System in progress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04C.12.19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 Utilities in progress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TMA</a:t>
                      </a:r>
                      <a:r>
                        <a:rPr lang="en-US" sz="1400" baseline="0" dirty="0" smtClean="0"/>
                        <a:t> Oil Lines installation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53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Schedule Performance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69914"/>
            <a:ext cx="7162800" cy="3424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920" y="4107931"/>
            <a:ext cx="691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Performance Index (SPI): delayed due to late shipments</a:t>
            </a:r>
          </a:p>
          <a:p>
            <a:r>
              <a:rPr lang="en-US" dirty="0" smtClean="0"/>
              <a:t>Cost Performance Index (CPI): Higher cost due to undervalue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4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EVMS detail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760810"/>
            <a:ext cx="7239000" cy="3464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209702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Actual Cost of Work Performed (ACWP): $9.3M in May 2019</a:t>
            </a:r>
          </a:p>
          <a:p>
            <a:r>
              <a:rPr lang="en-US" sz="1400" dirty="0" smtClean="0"/>
              <a:t>Budgeted Cost of Work Performed (BCWP): $8.7M </a:t>
            </a:r>
            <a:r>
              <a:rPr lang="en-US" sz="1400" dirty="0"/>
              <a:t>in May 2019</a:t>
            </a:r>
            <a:endParaRPr lang="en-US" sz="1400" dirty="0" smtClean="0"/>
          </a:p>
          <a:p>
            <a:r>
              <a:rPr lang="en-US" sz="1400" dirty="0" smtClean="0"/>
              <a:t>Budgeted Cost for Work Scheduled (BCWS): $9.1M </a:t>
            </a:r>
            <a:r>
              <a:rPr lang="en-US" sz="1400" dirty="0"/>
              <a:t>in May 2019</a:t>
            </a:r>
          </a:p>
        </p:txBody>
      </p:sp>
    </p:spTree>
    <p:extLst>
      <p:ext uri="{BB962C8B-B14F-4D97-AF65-F5344CB8AC3E}">
        <p14:creationId xmlns:p14="http://schemas.microsoft.com/office/powerpoint/2010/main" val="281594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66750"/>
            <a:ext cx="8534400" cy="39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Shipment of major subsystems (coating chamber, mirrors,…)</a:t>
            </a:r>
          </a:p>
          <a:p>
            <a:r>
              <a:rPr lang="en-US" dirty="0" smtClean="0"/>
              <a:t>Procurement of Summit Equipment and tools</a:t>
            </a:r>
          </a:p>
          <a:p>
            <a:r>
              <a:rPr lang="en-US" dirty="0" smtClean="0"/>
              <a:t>Procurement of machine shop</a:t>
            </a:r>
          </a:p>
          <a:p>
            <a:r>
              <a:rPr lang="en-US" dirty="0" smtClean="0"/>
              <a:t>Procurement of DIMM</a:t>
            </a:r>
          </a:p>
          <a:p>
            <a:r>
              <a:rPr lang="en-US" dirty="0" smtClean="0"/>
              <a:t>Design and Procurement of the Auxiliary Control for the platform lift</a:t>
            </a:r>
          </a:p>
          <a:p>
            <a:r>
              <a:rPr lang="en-US" dirty="0" smtClean="0"/>
              <a:t>Design and procurement of the deployable roof locks</a:t>
            </a:r>
          </a:p>
          <a:p>
            <a:r>
              <a:rPr lang="en-US" dirty="0" smtClean="0"/>
              <a:t>Procurement of power tug for cart</a:t>
            </a:r>
          </a:p>
          <a:p>
            <a:r>
              <a:rPr lang="en-US" dirty="0" smtClean="0"/>
              <a:t>Procurement of summit vehicles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 to Date</a:t>
            </a:r>
          </a:p>
        </p:txBody>
      </p:sp>
    </p:spTree>
    <p:extLst>
      <p:ext uri="{BB962C8B-B14F-4D97-AF65-F5344CB8AC3E}">
        <p14:creationId xmlns:p14="http://schemas.microsoft.com/office/powerpoint/2010/main" val="271871198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4220</TotalTime>
  <Words>576</Words>
  <Application>Microsoft Office PowerPoint</Application>
  <PresentationFormat>On-screen Show (16:9)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Lucida Grande</vt:lpstr>
      <vt:lpstr>Legacy 169 JSR2017</vt:lpstr>
      <vt:lpstr>T&amp;S Utilities and Equipment WBS 4.12  Eduardo Serrano and Jacques Sebag T&amp;S Site Manager and AIV Manager  NSF/DOE Joint Status Review August 28, 2019</vt:lpstr>
      <vt:lpstr>04C.12 Telescope Utilities and Support Equipment</vt:lpstr>
      <vt:lpstr>04C.12 Telescope Utilities and Support Equipment</vt:lpstr>
      <vt:lpstr>PowerPoint Presentation</vt:lpstr>
      <vt:lpstr>PowerPoint Presentation</vt:lpstr>
      <vt:lpstr>Cost and Schedule Performance Summary</vt:lpstr>
      <vt:lpstr>EVMS detail</vt:lpstr>
      <vt:lpstr>Cost Summary</vt:lpstr>
      <vt:lpstr>Accomplishment to Date</vt:lpstr>
      <vt:lpstr>Future Work</vt:lpstr>
      <vt:lpstr>Risks and Opportunities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Jacques User</cp:lastModifiedBy>
  <cp:revision>27</cp:revision>
  <dcterms:created xsi:type="dcterms:W3CDTF">2018-04-26T20:33:17Z</dcterms:created>
  <dcterms:modified xsi:type="dcterms:W3CDTF">2019-07-25T13:40:57Z</dcterms:modified>
</cp:coreProperties>
</file>