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sldIdLst>
    <p:sldId id="265" r:id="rId2"/>
    <p:sldId id="290" r:id="rId3"/>
    <p:sldId id="741" r:id="rId4"/>
    <p:sldId id="291" r:id="rId5"/>
    <p:sldId id="312" r:id="rId6"/>
    <p:sldId id="292" r:id="rId7"/>
    <p:sldId id="752" r:id="rId8"/>
    <p:sldId id="326" r:id="rId9"/>
    <p:sldId id="274" r:id="rId10"/>
    <p:sldId id="279" r:id="rId11"/>
    <p:sldId id="740" r:id="rId12"/>
    <p:sldId id="739" r:id="rId13"/>
    <p:sldId id="339" r:id="rId14"/>
    <p:sldId id="286" r:id="rId15"/>
    <p:sldId id="744" r:id="rId16"/>
    <p:sldId id="746" r:id="rId17"/>
    <p:sldId id="747" r:id="rId18"/>
    <p:sldId id="748" r:id="rId19"/>
    <p:sldId id="749" r:id="rId20"/>
    <p:sldId id="750" r:id="rId21"/>
    <p:sldId id="751"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33"/>
  </p:normalViewPr>
  <p:slideViewPr>
    <p:cSldViewPr>
      <p:cViewPr varScale="1">
        <p:scale>
          <a:sx n="78" d="100"/>
          <a:sy n="78" d="100"/>
        </p:scale>
        <p:origin x="102" y="20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251CE6-D8FA-8B4F-9171-0E74411A18AB}" type="datetimeFigureOut">
              <a:rPr lang="en-US" smtClean="0"/>
              <a:t>8/6/2019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F4FCB4-A68E-4D42-8418-1B19C4AFEE16}" type="slidenum">
              <a:rPr lang="en-US" smtClean="0"/>
              <a:pPr/>
              <a:t>1</a:t>
            </a:fld>
            <a:endParaRPr lang="en-US"/>
          </a:p>
        </p:txBody>
      </p:sp>
    </p:spTree>
    <p:extLst>
      <p:ext uri="{BB962C8B-B14F-4D97-AF65-F5344CB8AC3E}">
        <p14:creationId xmlns:p14="http://schemas.microsoft.com/office/powerpoint/2010/main" val="362076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From the user’s perspective </a:t>
            </a:r>
          </a:p>
          <a:p>
            <a:endParaRPr/>
          </a:p>
          <a:p>
            <a:r>
              <a:t>LST Data Products : https://www.lsst.org/about/dm/data-products </a:t>
            </a:r>
          </a:p>
          <a:p>
            <a:r>
              <a:t>LSST LSST Data Product Categories (LPM-231) </a:t>
            </a:r>
            <a:r>
              <a:rPr u="sng">
                <a:solidFill>
                  <a:srgbClr val="0000FF"/>
                </a:solidFill>
                <a:uFill>
                  <a:solidFill>
                    <a:srgbClr val="0000FF"/>
                  </a:solidFill>
                </a:uFill>
              </a:rPr>
              <a:t>https://lpm-231.lsst.io/</a:t>
            </a:r>
          </a:p>
          <a:p>
            <a:pPr>
              <a:defRPr u="sng">
                <a:solidFill>
                  <a:srgbClr val="0000FF"/>
                </a:solidFill>
                <a:uFill>
                  <a:solidFill>
                    <a:srgbClr val="0000FF"/>
                  </a:solidFill>
                </a:uFill>
              </a:defRPr>
            </a:pPr>
            <a:endParaRPr u="sng">
              <a:solidFill>
                <a:srgbClr val="0000FF"/>
              </a:solidFill>
              <a:uFill>
                <a:solidFill>
                  <a:srgbClr val="0000FF"/>
                </a:solidFill>
              </a:uFill>
            </a:endParaRPr>
          </a:p>
          <a:p>
            <a:r>
              <a:t>LSST Data Products Definitions Document (DPDD): ls.st/dpdd </a:t>
            </a:r>
          </a:p>
          <a:p>
            <a:endParaRPr/>
          </a:p>
          <a:p>
            <a:r>
              <a:t>LSST will deliver three levels of data products and services. Prompt (Level 1) data products will include images, difference images, catalogs of sources and objects detected in difference images, and catalogs of Solar System objects. Their primary purpose is to enable rapid follow-up of time-domain events. Data Release (Level 2) data products will include well calibrated single-epoch images, deep coadds, and catalogs of objects, sources, and forced sources, enabling static sky and precision time-domain science. The Science Platform will allow for the creation of User Generated (Level 3) data products and will enable science cases that greatly benefit from co-location of user processing and/or data within the LSST Archive Center. LSST will also devote 10% of observing time to programs with special cadence. Their data products will be created using the same software and hardware as Prompt (Level 1) and Data Release (Level 2) products. All data products will be made available using user-friendly databases and web services.</a:t>
            </a:r>
          </a:p>
        </p:txBody>
      </p:sp>
    </p:spTree>
    <p:extLst>
      <p:ext uri="{BB962C8B-B14F-4D97-AF65-F5344CB8AC3E}">
        <p14:creationId xmlns:p14="http://schemas.microsoft.com/office/powerpoint/2010/main" val="4204292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a:t>
            </a:r>
            <a:r>
              <a:rPr lang="en-US" sz="1000" baseline="0" dirty="0">
                <a:solidFill>
                  <a:schemeClr val="bg1"/>
                </a:solidFill>
                <a:latin typeface="Calibri" charset="0"/>
              </a:rPr>
              <a:t>August 27th – 30th</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a:stretch>
            <a:fillRect/>
          </a:stretch>
        </p:blipFill>
        <p:spPr bwMode="auto">
          <a:xfrm>
            <a:off x="7354214" y="-19050"/>
            <a:ext cx="1484986" cy="836371"/>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14700" y="3168950"/>
            <a:ext cx="5334000" cy="8386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a:stretch>
            <a:fillRect/>
          </a:stretch>
        </p:blipFill>
        <p:spPr>
          <a:xfrm>
            <a:off x="2819400" y="2266950"/>
            <a:ext cx="3465806" cy="248795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a:stretch>
            <a:fillRect/>
          </a:stretch>
        </p:blipFill>
        <p:spPr>
          <a:xfrm>
            <a:off x="2209800" y="1657350"/>
            <a:ext cx="4657990" cy="359829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6" y="-19050"/>
            <a:ext cx="9028113" cy="836371"/>
            <a:chOff x="66676" y="-19050"/>
            <a:chExt cx="9028113" cy="836371"/>
          </a:xfrm>
        </p:grpSpPr>
        <p:pic>
          <p:nvPicPr>
            <p:cNvPr id="9"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93056" y="133350"/>
            <a:ext cx="5950744" cy="417910"/>
          </a:xfrm>
        </p:spPr>
        <p:txBody>
          <a:bodyPr/>
          <a:lstStyle/>
          <a:p>
            <a:r>
              <a:rPr lang="en-US"/>
              <a:t>Click to edit Master title style</a:t>
            </a:r>
            <a:endParaRPr lang="en-US" dirty="0"/>
          </a:p>
        </p:txBody>
      </p:sp>
      <p:grpSp>
        <p:nvGrpSpPr>
          <p:cNvPr id="6" name="Group 5"/>
          <p:cNvGrpSpPr/>
          <p:nvPr userDrawn="1"/>
        </p:nvGrpSpPr>
        <p:grpSpPr>
          <a:xfrm>
            <a:off x="66676" y="-19050"/>
            <a:ext cx="9028113" cy="836371"/>
            <a:chOff x="66676" y="-19050"/>
            <a:chExt cx="9028113" cy="836371"/>
          </a:xfrm>
        </p:grpSpPr>
        <p:pic>
          <p:nvPicPr>
            <p:cNvPr id="7" name="Picture 10" descr="LogoW-ShadowTransBack.png"/>
            <p:cNvPicPr>
              <a:picLocks noChangeAspect="1"/>
            </p:cNvPicPr>
            <p:nvPr userDrawn="1"/>
          </p:nvPicPr>
          <p:blipFill>
            <a:blip r:embed="rId2"/>
            <a:stretch>
              <a:fillRect/>
            </a:stretch>
          </p:blipFill>
          <p:spPr bwMode="auto">
            <a:xfrm>
              <a:off x="7354214" y="-19050"/>
              <a:ext cx="1484986" cy="836371"/>
            </a:xfrm>
            <a:prstGeom prst="rect">
              <a:avLst/>
            </a:prstGeom>
            <a:noFill/>
            <a:ln w="9525">
              <a:noFill/>
              <a:miter lim="800000"/>
              <a:headEnd/>
              <a:tailEnd/>
            </a:ln>
          </p:spPr>
        </p:pic>
        <p:cxnSp>
          <p:nvCxnSpPr>
            <p:cNvPr id="8" name="Straight Connector 7"/>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 Status Review • Tucson • August 27th – 30th</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5" r:id="rId15"/>
    <p:sldLayoutId id="2147483676" r:id="rId16"/>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tiff"/><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docushare.lsst.org/docushare/dsweb/Get/LPM-23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lsst.org/scientists/keynumbers" TargetMode="External"/><Relationship Id="rId4" Type="http://schemas.openxmlformats.org/officeDocument/2006/relationships/hyperlink" Target="https://www.lsst.org/about/dm/data-product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r"/>
            <a:r>
              <a:rPr lang="en-US" sz="2400" b="1" dirty="0"/>
              <a:t>Introduction </a:t>
            </a:r>
            <a:r>
              <a:rPr lang="en-US" dirty="0"/>
              <a:t>and Overview</a:t>
            </a:r>
            <a:r>
              <a:rPr lang="en-US" sz="2400" b="1" dirty="0"/>
              <a:t/>
            </a:r>
            <a:br>
              <a:rPr lang="en-US" sz="2400" b="1" dirty="0"/>
            </a:br>
            <a:r>
              <a:rPr lang="en-US" sz="2400" b="1" dirty="0"/>
              <a:t/>
            </a:r>
            <a:br>
              <a:rPr lang="en-US" sz="2400" b="1" dirty="0"/>
            </a:br>
            <a:r>
              <a:rPr lang="en-US" sz="2400" b="1" dirty="0"/>
              <a:t>Steven M. Kahn</a:t>
            </a:r>
            <a:br>
              <a:rPr lang="en-US" sz="2400" b="1" dirty="0"/>
            </a:br>
            <a:r>
              <a:rPr lang="en-US" sz="2400" b="1" dirty="0"/>
              <a:t>LSST Director</a:t>
            </a:r>
            <a:br>
              <a:rPr lang="en-US" sz="2400" b="1" dirty="0"/>
            </a:br>
            <a:r>
              <a:rPr lang="en-US" sz="2400" b="1" dirty="0"/>
              <a:t/>
            </a:r>
            <a:br>
              <a:rPr lang="en-US" sz="2400" b="1" dirty="0"/>
            </a:br>
            <a:r>
              <a:rPr lang="en-US" sz="2400" b="1" dirty="0"/>
              <a:t>NSF/DOE Joint Status Review</a:t>
            </a:r>
            <a:br>
              <a:rPr lang="en-US" sz="2400" b="1" dirty="0"/>
            </a:br>
            <a:r>
              <a:rPr lang="en-US" sz="2400" b="1" dirty="0"/>
              <a:t>July 30 – August 3, 2018</a:t>
            </a:r>
          </a:p>
        </p:txBody>
      </p:sp>
    </p:spTree>
    <p:extLst>
      <p:ext uri="{BB962C8B-B14F-4D97-AF65-F5344CB8AC3E}">
        <p14:creationId xmlns:p14="http://schemas.microsoft.com/office/powerpoint/2010/main" val="3258730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550" y="133350"/>
            <a:ext cx="5143500" cy="417910"/>
          </a:xfrm>
        </p:spPr>
        <p:txBody>
          <a:bodyPr/>
          <a:lstStyle/>
          <a:p>
            <a:r>
              <a:rPr lang="en-US" dirty="0">
                <a:solidFill>
                  <a:schemeClr val="tx2"/>
                </a:solidFill>
              </a:rPr>
              <a:t>Telescope Mount Assembly</a:t>
            </a:r>
          </a:p>
        </p:txBody>
      </p:sp>
      <p:sp>
        <p:nvSpPr>
          <p:cNvPr id="3" name="Content Placeholder 2"/>
          <p:cNvSpPr>
            <a:spLocks noGrp="1"/>
          </p:cNvSpPr>
          <p:nvPr>
            <p:ph idx="1"/>
          </p:nvPr>
        </p:nvSpPr>
        <p:spPr/>
        <p:txBody>
          <a:bodyPr/>
          <a:lstStyle/>
          <a:p>
            <a:pPr marL="0" indent="0">
              <a:buNone/>
            </a:pPr>
            <a:endParaRPr lang="en-US" sz="1500" dirty="0"/>
          </a:p>
          <a:p>
            <a:r>
              <a:rPr lang="en-US" b="1" dirty="0"/>
              <a:t>The telescope mount involves a compact stiff structure, necessary to achieve the short slew and settling time allocation of &lt; 4 s for a 3.5 degree slew</a:t>
            </a:r>
            <a:r>
              <a:rPr lang="en-US" sz="1600" dirty="0"/>
              <a:t>. </a:t>
            </a:r>
          </a:p>
        </p:txBody>
      </p:sp>
      <p:pic>
        <p:nvPicPr>
          <p:cNvPr id="5" name="Imagen 3" descr="C:\Users\med\AppData\Local\Microsoft\Windows\Temporary Internet Files\Content.Outlook\4RIP8HIZ\LSST TMA 2016 (2) (3).JPG"/>
          <p:cNvPicPr>
            <a:picLocks noGrp="1"/>
          </p:cNvPicPr>
          <p:nvPr>
            <p:ph idx="10"/>
          </p:nvPr>
        </p:nvPicPr>
        <p:blipFill rotWithShape="1">
          <a:blip r:embed="rId2" cstate="print">
            <a:extLst>
              <a:ext uri="{28A0092B-C50C-407E-A947-70E740481C1C}">
                <a14:useLocalDpi xmlns:a14="http://schemas.microsoft.com/office/drawing/2010/main" val="0"/>
              </a:ext>
            </a:extLst>
          </a:blip>
          <a:srcRect l="18434" t="-2486" r="9673" b="-1114"/>
          <a:stretch/>
        </p:blipFill>
        <p:spPr bwMode="auto">
          <a:xfrm>
            <a:off x="4686300" y="1085850"/>
            <a:ext cx="3028950" cy="2628900"/>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003733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54024B6-C26C-8945-A011-52ADF2F0CB8F}"/>
              </a:ext>
            </a:extLst>
          </p:cNvPr>
          <p:cNvSpPr>
            <a:spLocks noGrp="1"/>
          </p:cNvSpPr>
          <p:nvPr>
            <p:ph idx="1"/>
          </p:nvPr>
        </p:nvSpPr>
        <p:spPr/>
        <p:txBody>
          <a:bodyPr/>
          <a:lstStyle/>
          <a:p>
            <a:r>
              <a:rPr lang="en-US" sz="2000" b="1" dirty="0"/>
              <a:t>The 3.2 Gigapixel LSST Camera will be the largest electronic camera ever built for ground-based astronomy.</a:t>
            </a:r>
          </a:p>
          <a:p>
            <a:endParaRPr lang="en-US" sz="2000" b="1" dirty="0"/>
          </a:p>
          <a:p>
            <a:r>
              <a:rPr lang="en-US" sz="2000" b="1" dirty="0"/>
              <a:t>There are six optical filters, five of which are resident in the camera on any given night.</a:t>
            </a:r>
          </a:p>
        </p:txBody>
      </p:sp>
      <p:sp>
        <p:nvSpPr>
          <p:cNvPr id="4" name="Title 3">
            <a:extLst>
              <a:ext uri="{FF2B5EF4-FFF2-40B4-BE49-F238E27FC236}">
                <a16:creationId xmlns:a16="http://schemas.microsoft.com/office/drawing/2014/main" xmlns="" id="{79950FB6-68BB-C947-8F32-F207FAC49D7E}"/>
              </a:ext>
            </a:extLst>
          </p:cNvPr>
          <p:cNvSpPr>
            <a:spLocks noGrp="1"/>
          </p:cNvSpPr>
          <p:nvPr>
            <p:ph type="title"/>
          </p:nvPr>
        </p:nvSpPr>
        <p:spPr/>
        <p:txBody>
          <a:bodyPr/>
          <a:lstStyle/>
          <a:p>
            <a:r>
              <a:rPr lang="en-US" dirty="0"/>
              <a:t>LSST Camera</a:t>
            </a:r>
          </a:p>
        </p:txBody>
      </p:sp>
      <p:pic>
        <p:nvPicPr>
          <p:cNvPr id="5" name="Content Placeholder 4">
            <a:extLst>
              <a:ext uri="{FF2B5EF4-FFF2-40B4-BE49-F238E27FC236}">
                <a16:creationId xmlns:a16="http://schemas.microsoft.com/office/drawing/2014/main" xmlns="" id="{9B01A9C0-0C4D-F546-A51E-74508B2BEAF3}"/>
              </a:ext>
            </a:extLst>
          </p:cNvPr>
          <p:cNvPicPr>
            <a:picLocks noGrp="1" noChangeAspect="1"/>
          </p:cNvPicPr>
          <p:nvPr>
            <p:ph idx="10"/>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291668" y="1047750"/>
            <a:ext cx="4395132" cy="3102863"/>
          </a:xfrm>
          <a:prstGeom prst="rect">
            <a:avLst/>
          </a:prstGeom>
        </p:spPr>
      </p:pic>
    </p:spTree>
    <p:extLst>
      <p:ext uri="{BB962C8B-B14F-4D97-AF65-F5344CB8AC3E}">
        <p14:creationId xmlns:p14="http://schemas.microsoft.com/office/powerpoint/2010/main" val="147283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55B265D-9788-3748-B1F5-9493DF493DC3}"/>
              </a:ext>
            </a:extLst>
          </p:cNvPr>
          <p:cNvSpPr>
            <a:spLocks noGrp="1"/>
          </p:cNvSpPr>
          <p:nvPr>
            <p:ph type="body" idx="1"/>
          </p:nvPr>
        </p:nvSpPr>
        <p:spPr/>
        <p:txBody>
          <a:bodyPr/>
          <a:lstStyle/>
          <a:p>
            <a:endParaRPr lang="en-US"/>
          </a:p>
        </p:txBody>
      </p:sp>
      <p:sp>
        <p:nvSpPr>
          <p:cNvPr id="6" name="Title 5">
            <a:extLst>
              <a:ext uri="{FF2B5EF4-FFF2-40B4-BE49-F238E27FC236}">
                <a16:creationId xmlns:a16="http://schemas.microsoft.com/office/drawing/2014/main" xmlns="" id="{C572EDF1-6B46-814C-A7CF-AFB0381009D9}"/>
              </a:ext>
            </a:extLst>
          </p:cNvPr>
          <p:cNvSpPr>
            <a:spLocks noGrp="1"/>
          </p:cNvSpPr>
          <p:nvPr>
            <p:ph type="title"/>
          </p:nvPr>
        </p:nvSpPr>
        <p:spPr/>
        <p:txBody>
          <a:bodyPr/>
          <a:lstStyle/>
          <a:p>
            <a:r>
              <a:rPr lang="en-US" dirty="0"/>
              <a:t>Sensor Raft Assemblies</a:t>
            </a:r>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8319" y="1430173"/>
            <a:ext cx="3673356" cy="2605652"/>
          </a:xfrm>
          <a:prstGeom prst="rect">
            <a:avLst/>
          </a:prstGeom>
        </p:spPr>
      </p:pic>
      <p:cxnSp>
        <p:nvCxnSpPr>
          <p:cNvPr id="8" name="Straight Arrow Connector 7"/>
          <p:cNvCxnSpPr/>
          <p:nvPr/>
        </p:nvCxnSpPr>
        <p:spPr>
          <a:xfrm flipV="1">
            <a:off x="2612879" y="2176223"/>
            <a:ext cx="411870" cy="2183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28804" y="2864094"/>
            <a:ext cx="290181" cy="1802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DAAC0CB8-3446-4397-A98A-68EB82277396}"/>
              </a:ext>
            </a:extLst>
          </p:cNvPr>
          <p:cNvGrpSpPr>
            <a:grpSpLocks noChangeAspect="1"/>
          </p:cNvGrpSpPr>
          <p:nvPr/>
        </p:nvGrpSpPr>
        <p:grpSpPr>
          <a:xfrm>
            <a:off x="5421037" y="978799"/>
            <a:ext cx="2995772" cy="3508399"/>
            <a:chOff x="4140078" y="1050175"/>
            <a:chExt cx="4224460" cy="4947337"/>
          </a:xfrm>
        </p:grpSpPr>
        <p:sp>
          <p:nvSpPr>
            <p:cNvPr id="15" name="Text Box 11">
              <a:extLst>
                <a:ext uri="{FF2B5EF4-FFF2-40B4-BE49-F238E27FC236}">
                  <a16:creationId xmlns:a16="http://schemas.microsoft.com/office/drawing/2014/main" xmlns="" id="{C741DC3B-1AC4-4954-8A9A-67135BA76CBD}"/>
                </a:ext>
              </a:extLst>
            </p:cNvPr>
            <p:cNvSpPr txBox="1">
              <a:spLocks noChangeArrowheads="1"/>
            </p:cNvSpPr>
            <p:nvPr/>
          </p:nvSpPr>
          <p:spPr bwMode="auto">
            <a:xfrm>
              <a:off x="4140078" y="1050175"/>
              <a:ext cx="4022981" cy="632418"/>
            </a:xfrm>
            <a:prstGeom prst="rect">
              <a:avLst/>
            </a:prstGeom>
            <a:noFill/>
            <a:ln w="9525">
              <a:noFill/>
              <a:miter lim="800000"/>
              <a:headEnd/>
              <a:tailEnd/>
            </a:ln>
          </p:spPr>
          <p:txBody>
            <a:bodyPr wrap="square">
              <a:spAutoFit/>
            </a:bodyPr>
            <a:lstStyle/>
            <a:p>
              <a:r>
                <a:rPr lang="en-US" sz="825" b="1" dirty="0">
                  <a:ea typeface="ＭＳ Ｐゴシック" pitchFamily="34" charset="-128"/>
                </a:rPr>
                <a:t>4 Corner areas for wavefront sensing (green) and guiding (yellow).</a:t>
              </a:r>
            </a:p>
          </p:txBody>
        </p:sp>
        <p:grpSp>
          <p:nvGrpSpPr>
            <p:cNvPr id="16" name="Group 18">
              <a:extLst>
                <a:ext uri="{FF2B5EF4-FFF2-40B4-BE49-F238E27FC236}">
                  <a16:creationId xmlns:a16="http://schemas.microsoft.com/office/drawing/2014/main" xmlns="" id="{FFEA3977-13A7-4425-AECB-2F1E5B2F46DB}"/>
                </a:ext>
              </a:extLst>
            </p:cNvPr>
            <p:cNvGrpSpPr>
              <a:grpSpLocks/>
            </p:cNvGrpSpPr>
            <p:nvPr/>
          </p:nvGrpSpPr>
          <p:grpSpPr bwMode="auto">
            <a:xfrm>
              <a:off x="4572000" y="1689320"/>
              <a:ext cx="3792538" cy="4308192"/>
              <a:chOff x="2825750" y="1491386"/>
              <a:chExt cx="4495800" cy="5041240"/>
            </a:xfrm>
          </p:grpSpPr>
          <p:pic>
            <p:nvPicPr>
              <p:cNvPr id="17" name="Picture 2" descr="FocalPlane">
                <a:extLst>
                  <a:ext uri="{FF2B5EF4-FFF2-40B4-BE49-F238E27FC236}">
                    <a16:creationId xmlns:a16="http://schemas.microsoft.com/office/drawing/2014/main" xmlns="" id="{01963C6E-D97C-400E-809B-1EC39A386441}"/>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27031"/>
              <a:stretch>
                <a:fillRect/>
              </a:stretch>
            </p:blipFill>
            <p:spPr bwMode="auto">
              <a:xfrm>
                <a:off x="2825750" y="1508125"/>
                <a:ext cx="4495800" cy="4454525"/>
              </a:xfrm>
              <a:prstGeom prst="rect">
                <a:avLst/>
              </a:prstGeom>
              <a:noFill/>
              <a:ln w="9525">
                <a:noFill/>
                <a:miter lim="800000"/>
                <a:headEnd/>
                <a:tailEnd/>
              </a:ln>
            </p:spPr>
          </p:pic>
          <p:grpSp>
            <p:nvGrpSpPr>
              <p:cNvPr id="18" name="Group 4">
                <a:extLst>
                  <a:ext uri="{FF2B5EF4-FFF2-40B4-BE49-F238E27FC236}">
                    <a16:creationId xmlns:a16="http://schemas.microsoft.com/office/drawing/2014/main" xmlns="" id="{7F1620F4-7CC2-4D64-B2CE-7196BE6B66C2}"/>
                  </a:ext>
                </a:extLst>
              </p:cNvPr>
              <p:cNvGrpSpPr>
                <a:grpSpLocks/>
              </p:cNvGrpSpPr>
              <p:nvPr/>
            </p:nvGrpSpPr>
            <p:grpSpPr bwMode="auto">
              <a:xfrm rot="10800000">
                <a:off x="3159125" y="1812925"/>
                <a:ext cx="609600" cy="609600"/>
                <a:chOff x="3696" y="3063"/>
                <a:chExt cx="384" cy="384"/>
              </a:xfrm>
            </p:grpSpPr>
            <p:sp>
              <p:nvSpPr>
                <p:cNvPr id="22" name="Line 5">
                  <a:extLst>
                    <a:ext uri="{FF2B5EF4-FFF2-40B4-BE49-F238E27FC236}">
                      <a16:creationId xmlns:a16="http://schemas.microsoft.com/office/drawing/2014/main" xmlns="" id="{EA1F02B1-A5D1-46BD-A46A-E490DE9ACB84}"/>
                    </a:ext>
                  </a:extLst>
                </p:cNvPr>
                <p:cNvSpPr>
                  <a:spLocks noChangeShapeType="1"/>
                </p:cNvSpPr>
                <p:nvPr/>
              </p:nvSpPr>
              <p:spPr bwMode="auto">
                <a:xfrm flipV="1">
                  <a:off x="3696" y="3063"/>
                  <a:ext cx="0" cy="384"/>
                </a:xfrm>
                <a:prstGeom prst="line">
                  <a:avLst/>
                </a:prstGeom>
                <a:noFill/>
                <a:ln w="38100">
                  <a:solidFill>
                    <a:schemeClr val="tx1"/>
                  </a:solidFill>
                  <a:round/>
                  <a:headEnd/>
                  <a:tailEnd/>
                </a:ln>
              </p:spPr>
              <p:txBody>
                <a:bodyPr/>
                <a:lstStyle/>
                <a:p>
                  <a:endParaRPr lang="en-US" sz="675" dirty="0"/>
                </a:p>
              </p:txBody>
            </p:sp>
            <p:sp>
              <p:nvSpPr>
                <p:cNvPr id="23" name="Line 6">
                  <a:extLst>
                    <a:ext uri="{FF2B5EF4-FFF2-40B4-BE49-F238E27FC236}">
                      <a16:creationId xmlns:a16="http://schemas.microsoft.com/office/drawing/2014/main" xmlns="" id="{A8A3E280-29ED-44C5-951A-A25A28B5BB1B}"/>
                    </a:ext>
                  </a:extLst>
                </p:cNvPr>
                <p:cNvSpPr>
                  <a:spLocks noChangeShapeType="1"/>
                </p:cNvSpPr>
                <p:nvPr/>
              </p:nvSpPr>
              <p:spPr bwMode="auto">
                <a:xfrm flipH="1">
                  <a:off x="3696" y="3072"/>
                  <a:ext cx="384" cy="0"/>
                </a:xfrm>
                <a:prstGeom prst="line">
                  <a:avLst/>
                </a:prstGeom>
                <a:noFill/>
                <a:ln w="38100">
                  <a:solidFill>
                    <a:schemeClr val="tx1"/>
                  </a:solidFill>
                  <a:round/>
                  <a:headEnd/>
                  <a:tailEnd/>
                </a:ln>
              </p:spPr>
              <p:txBody>
                <a:bodyPr/>
                <a:lstStyle/>
                <a:p>
                  <a:endParaRPr lang="en-US" sz="675" dirty="0"/>
                </a:p>
              </p:txBody>
            </p:sp>
            <p:sp>
              <p:nvSpPr>
                <p:cNvPr id="24" name="Line 7">
                  <a:extLst>
                    <a:ext uri="{FF2B5EF4-FFF2-40B4-BE49-F238E27FC236}">
                      <a16:creationId xmlns:a16="http://schemas.microsoft.com/office/drawing/2014/main" xmlns="" id="{CD35FBD6-B708-4FC3-891C-712445CF4CF7}"/>
                    </a:ext>
                  </a:extLst>
                </p:cNvPr>
                <p:cNvSpPr>
                  <a:spLocks noChangeShapeType="1"/>
                </p:cNvSpPr>
                <p:nvPr/>
              </p:nvSpPr>
              <p:spPr bwMode="auto">
                <a:xfrm>
                  <a:off x="4080" y="3072"/>
                  <a:ext cx="0" cy="192"/>
                </a:xfrm>
                <a:prstGeom prst="line">
                  <a:avLst/>
                </a:prstGeom>
                <a:noFill/>
                <a:ln w="38100">
                  <a:solidFill>
                    <a:schemeClr val="tx1"/>
                  </a:solidFill>
                  <a:round/>
                  <a:headEnd/>
                  <a:tailEnd/>
                </a:ln>
              </p:spPr>
              <p:txBody>
                <a:bodyPr/>
                <a:lstStyle/>
                <a:p>
                  <a:endParaRPr lang="en-US" sz="675" dirty="0"/>
                </a:p>
              </p:txBody>
            </p:sp>
            <p:sp>
              <p:nvSpPr>
                <p:cNvPr id="25" name="Line 8">
                  <a:extLst>
                    <a:ext uri="{FF2B5EF4-FFF2-40B4-BE49-F238E27FC236}">
                      <a16:creationId xmlns:a16="http://schemas.microsoft.com/office/drawing/2014/main" xmlns="" id="{F8326CAA-1739-4073-B976-825F7093FED1}"/>
                    </a:ext>
                  </a:extLst>
                </p:cNvPr>
                <p:cNvSpPr>
                  <a:spLocks noChangeShapeType="1"/>
                </p:cNvSpPr>
                <p:nvPr/>
              </p:nvSpPr>
              <p:spPr bwMode="auto">
                <a:xfrm flipH="1">
                  <a:off x="3888" y="3255"/>
                  <a:ext cx="192" cy="0"/>
                </a:xfrm>
                <a:prstGeom prst="line">
                  <a:avLst/>
                </a:prstGeom>
                <a:noFill/>
                <a:ln w="38100">
                  <a:solidFill>
                    <a:schemeClr val="tx1"/>
                  </a:solidFill>
                  <a:round/>
                  <a:headEnd/>
                  <a:tailEnd/>
                </a:ln>
              </p:spPr>
              <p:txBody>
                <a:bodyPr/>
                <a:lstStyle/>
                <a:p>
                  <a:endParaRPr lang="en-US" sz="675" dirty="0"/>
                </a:p>
              </p:txBody>
            </p:sp>
            <p:sp>
              <p:nvSpPr>
                <p:cNvPr id="26" name="Line 9">
                  <a:extLst>
                    <a:ext uri="{FF2B5EF4-FFF2-40B4-BE49-F238E27FC236}">
                      <a16:creationId xmlns:a16="http://schemas.microsoft.com/office/drawing/2014/main" xmlns="" id="{C3E3FFD0-F492-4B17-A1AF-FF8E54F04171}"/>
                    </a:ext>
                  </a:extLst>
                </p:cNvPr>
                <p:cNvSpPr>
                  <a:spLocks noChangeShapeType="1"/>
                </p:cNvSpPr>
                <p:nvPr/>
              </p:nvSpPr>
              <p:spPr bwMode="auto">
                <a:xfrm>
                  <a:off x="3888" y="3255"/>
                  <a:ext cx="0" cy="184"/>
                </a:xfrm>
                <a:prstGeom prst="line">
                  <a:avLst/>
                </a:prstGeom>
                <a:noFill/>
                <a:ln w="38100">
                  <a:solidFill>
                    <a:schemeClr val="tx1"/>
                  </a:solidFill>
                  <a:round/>
                  <a:headEnd/>
                  <a:tailEnd/>
                </a:ln>
              </p:spPr>
              <p:txBody>
                <a:bodyPr/>
                <a:lstStyle/>
                <a:p>
                  <a:endParaRPr lang="en-US" sz="675" dirty="0"/>
                </a:p>
              </p:txBody>
            </p:sp>
            <p:sp>
              <p:nvSpPr>
                <p:cNvPr id="27" name="Line 10">
                  <a:extLst>
                    <a:ext uri="{FF2B5EF4-FFF2-40B4-BE49-F238E27FC236}">
                      <a16:creationId xmlns:a16="http://schemas.microsoft.com/office/drawing/2014/main" xmlns="" id="{A648155B-BA2B-4F63-B2A2-09F9C35B8192}"/>
                    </a:ext>
                  </a:extLst>
                </p:cNvPr>
                <p:cNvSpPr>
                  <a:spLocks noChangeShapeType="1"/>
                </p:cNvSpPr>
                <p:nvPr/>
              </p:nvSpPr>
              <p:spPr bwMode="auto">
                <a:xfrm flipH="1">
                  <a:off x="3696" y="3438"/>
                  <a:ext cx="192" cy="0"/>
                </a:xfrm>
                <a:prstGeom prst="line">
                  <a:avLst/>
                </a:prstGeom>
                <a:noFill/>
                <a:ln w="38100">
                  <a:solidFill>
                    <a:schemeClr val="tx1"/>
                  </a:solidFill>
                  <a:round/>
                  <a:headEnd/>
                  <a:tailEnd/>
                </a:ln>
              </p:spPr>
              <p:txBody>
                <a:bodyPr/>
                <a:lstStyle/>
                <a:p>
                  <a:endParaRPr lang="en-US" sz="675" dirty="0"/>
                </a:p>
              </p:txBody>
            </p:sp>
          </p:grpSp>
          <p:sp>
            <p:nvSpPr>
              <p:cNvPr id="19" name="Line 13">
                <a:extLst>
                  <a:ext uri="{FF2B5EF4-FFF2-40B4-BE49-F238E27FC236}">
                    <a16:creationId xmlns:a16="http://schemas.microsoft.com/office/drawing/2014/main" xmlns="" id="{2D0EB97C-D77F-4DC0-B528-2E3ADD0B9D48}"/>
                  </a:ext>
                </a:extLst>
              </p:cNvPr>
              <p:cNvSpPr>
                <a:spLocks noChangeShapeType="1"/>
              </p:cNvSpPr>
              <p:nvPr/>
            </p:nvSpPr>
            <p:spPr bwMode="auto">
              <a:xfrm>
                <a:off x="3296729" y="1491386"/>
                <a:ext cx="62421" cy="473938"/>
              </a:xfrm>
              <a:prstGeom prst="line">
                <a:avLst/>
              </a:prstGeom>
              <a:noFill/>
              <a:ln w="19050">
                <a:solidFill>
                  <a:schemeClr val="tx1"/>
                </a:solidFill>
                <a:round/>
                <a:headEnd/>
                <a:tailEnd type="arrow" w="lg" len="lg"/>
              </a:ln>
            </p:spPr>
            <p:txBody>
              <a:bodyPr/>
              <a:lstStyle/>
              <a:p>
                <a:endParaRPr lang="en-US" sz="675" dirty="0"/>
              </a:p>
            </p:txBody>
          </p:sp>
          <p:sp>
            <p:nvSpPr>
              <p:cNvPr id="20" name="Text Box 17">
                <a:extLst>
                  <a:ext uri="{FF2B5EF4-FFF2-40B4-BE49-F238E27FC236}">
                    <a16:creationId xmlns:a16="http://schemas.microsoft.com/office/drawing/2014/main" xmlns="" id="{0684998D-E86F-43C6-A2CE-B404FAC12181}"/>
                  </a:ext>
                </a:extLst>
              </p:cNvPr>
              <p:cNvSpPr txBox="1">
                <a:spLocks noChangeArrowheads="1"/>
              </p:cNvSpPr>
              <p:nvPr/>
            </p:nvSpPr>
            <p:spPr bwMode="auto">
              <a:xfrm>
                <a:off x="3029300" y="6063943"/>
                <a:ext cx="4180291" cy="468683"/>
              </a:xfrm>
              <a:prstGeom prst="rect">
                <a:avLst/>
              </a:prstGeom>
              <a:noFill/>
              <a:ln w="9525">
                <a:noFill/>
                <a:miter lim="800000"/>
                <a:headEnd/>
                <a:tailEnd/>
              </a:ln>
            </p:spPr>
            <p:txBody>
              <a:bodyPr wrap="square">
                <a:spAutoFit/>
              </a:bodyPr>
              <a:lstStyle/>
              <a:p>
                <a:r>
                  <a:rPr lang="en-US" sz="825" b="1" dirty="0">
                    <a:ea typeface="ＭＳ Ｐゴシック" pitchFamily="34" charset="-128"/>
                  </a:rPr>
                  <a:t>21 rafts make up the science array </a:t>
                </a:r>
              </a:p>
            </p:txBody>
          </p:sp>
          <p:sp>
            <p:nvSpPr>
              <p:cNvPr id="21" name="Rectangle 19">
                <a:extLst>
                  <a:ext uri="{FF2B5EF4-FFF2-40B4-BE49-F238E27FC236}">
                    <a16:creationId xmlns:a16="http://schemas.microsoft.com/office/drawing/2014/main" xmlns="" id="{7403F4F7-A9B9-435F-86AD-E15D61492D93}"/>
                  </a:ext>
                </a:extLst>
              </p:cNvPr>
              <p:cNvSpPr>
                <a:spLocks noChangeArrowheads="1"/>
              </p:cNvSpPr>
              <p:nvPr/>
            </p:nvSpPr>
            <p:spPr bwMode="auto">
              <a:xfrm>
                <a:off x="5519738" y="4165600"/>
                <a:ext cx="895350" cy="895350"/>
              </a:xfrm>
              <a:prstGeom prst="rect">
                <a:avLst/>
              </a:prstGeom>
              <a:solidFill>
                <a:srgbClr val="FFFFFF">
                  <a:alpha val="72156"/>
                </a:srgbClr>
              </a:solidFill>
              <a:ln w="53975">
                <a:solidFill>
                  <a:schemeClr val="tx1"/>
                </a:solidFill>
                <a:miter lim="800000"/>
                <a:headEnd/>
                <a:tailEnd/>
              </a:ln>
            </p:spPr>
            <p:txBody>
              <a:bodyPr anchor="ctr"/>
              <a:lstStyle/>
              <a:p>
                <a:pPr algn="ctr"/>
                <a:r>
                  <a:rPr lang="en-US" sz="600" dirty="0">
                    <a:ea typeface="ＭＳ Ｐゴシック" pitchFamily="34" charset="-128"/>
                  </a:rPr>
                  <a:t>3X3 CCD “RAFT”</a:t>
                </a:r>
              </a:p>
            </p:txBody>
          </p:sp>
        </p:grpSp>
      </p:grpSp>
      <p:sp>
        <p:nvSpPr>
          <p:cNvPr id="3" name="TextBox 2"/>
          <p:cNvSpPr txBox="1"/>
          <p:nvPr/>
        </p:nvSpPr>
        <p:spPr>
          <a:xfrm>
            <a:off x="2588840" y="4431920"/>
            <a:ext cx="1114664" cy="300082"/>
          </a:xfrm>
          <a:prstGeom prst="rect">
            <a:avLst/>
          </a:prstGeom>
          <a:noFill/>
        </p:spPr>
        <p:txBody>
          <a:bodyPr wrap="none" rtlCol="0">
            <a:spAutoFit/>
          </a:bodyPr>
          <a:lstStyle/>
          <a:p>
            <a:r>
              <a:rPr lang="en-US" sz="1350" dirty="0">
                <a:solidFill>
                  <a:schemeClr val="bg1"/>
                </a:solidFill>
              </a:rPr>
              <a:t>13 rafts (e2v)</a:t>
            </a:r>
          </a:p>
        </p:txBody>
      </p:sp>
      <p:sp>
        <p:nvSpPr>
          <p:cNvPr id="32" name="TextBox 31"/>
          <p:cNvSpPr txBox="1"/>
          <p:nvPr/>
        </p:nvSpPr>
        <p:spPr>
          <a:xfrm>
            <a:off x="1646952" y="4048836"/>
            <a:ext cx="973600" cy="300082"/>
          </a:xfrm>
          <a:prstGeom prst="rect">
            <a:avLst/>
          </a:prstGeom>
          <a:noFill/>
        </p:spPr>
        <p:txBody>
          <a:bodyPr wrap="none" rtlCol="0">
            <a:spAutoFit/>
          </a:bodyPr>
          <a:lstStyle/>
          <a:p>
            <a:r>
              <a:rPr lang="en-US" sz="1350" dirty="0">
                <a:solidFill>
                  <a:schemeClr val="bg1"/>
                </a:solidFill>
              </a:rPr>
              <a:t>8 rafts (ITL)</a:t>
            </a:r>
          </a:p>
        </p:txBody>
      </p:sp>
    </p:spTree>
    <p:extLst>
      <p:ext uri="{BB962C8B-B14F-4D97-AF65-F5344CB8AC3E}">
        <p14:creationId xmlns:p14="http://schemas.microsoft.com/office/powerpoint/2010/main" val="231824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E43AC4-5643-774E-AF5A-A41A14DA92A8}"/>
              </a:ext>
            </a:extLst>
          </p:cNvPr>
          <p:cNvSpPr>
            <a:spLocks noGrp="1"/>
          </p:cNvSpPr>
          <p:nvPr>
            <p:ph type="title"/>
          </p:nvPr>
        </p:nvSpPr>
        <p:spPr/>
        <p:txBody>
          <a:bodyPr/>
          <a:lstStyle/>
          <a:p>
            <a:r>
              <a:rPr lang="en-US" dirty="0"/>
              <a:t>LSST Data Sites and Data Transfer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989" y="930430"/>
            <a:ext cx="6870023" cy="3774920"/>
          </a:xfrm>
          <a:prstGeom prst="rect">
            <a:avLst/>
          </a:prstGeom>
        </p:spPr>
      </p:pic>
    </p:spTree>
    <p:extLst>
      <p:ext uri="{BB962C8B-B14F-4D97-AF65-F5344CB8AC3E}">
        <p14:creationId xmlns:p14="http://schemas.microsoft.com/office/powerpoint/2010/main" val="192451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074CE51-5C11-1248-AFEC-5EE0FADBF304}"/>
              </a:ext>
            </a:extLst>
          </p:cNvPr>
          <p:cNvGrpSpPr/>
          <p:nvPr/>
        </p:nvGrpSpPr>
        <p:grpSpPr>
          <a:xfrm>
            <a:off x="1371600" y="819150"/>
            <a:ext cx="6400800" cy="3811190"/>
            <a:chOff x="1143000" y="589360"/>
            <a:chExt cx="6700365" cy="4154090"/>
          </a:xfrm>
        </p:grpSpPr>
        <p:pic>
          <p:nvPicPr>
            <p:cNvPr id="5" name="Picture 4"/>
            <p:cNvPicPr>
              <a:picLocks noChangeAspect="1"/>
            </p:cNvPicPr>
            <p:nvPr/>
          </p:nvPicPr>
          <p:blipFill>
            <a:blip r:embed="rId2"/>
            <a:stretch>
              <a:fillRect/>
            </a:stretch>
          </p:blipFill>
          <p:spPr>
            <a:xfrm>
              <a:off x="1143000" y="589360"/>
              <a:ext cx="4429125" cy="2952750"/>
            </a:xfrm>
            <a:prstGeom prst="rect">
              <a:avLst/>
            </a:prstGeom>
          </p:spPr>
        </p:pic>
        <p:pic>
          <p:nvPicPr>
            <p:cNvPr id="4" name="Picture 3"/>
            <p:cNvPicPr>
              <a:picLocks noChangeAspect="1"/>
            </p:cNvPicPr>
            <p:nvPr/>
          </p:nvPicPr>
          <p:blipFill>
            <a:blip r:embed="rId3"/>
            <a:stretch>
              <a:fillRect/>
            </a:stretch>
          </p:blipFill>
          <p:spPr>
            <a:xfrm>
              <a:off x="4151569" y="2581275"/>
              <a:ext cx="3691796" cy="2088744"/>
            </a:xfrm>
            <a:prstGeom prst="rect">
              <a:avLst/>
            </a:prstGeom>
            <a:ln>
              <a:solidFill>
                <a:srgbClr val="7F7F7F"/>
              </a:solidFill>
            </a:ln>
            <a:effectLst>
              <a:outerShdw blurRad="292100" dist="139700" dir="2700000" algn="tl" rotWithShape="0">
                <a:srgbClr val="333333">
                  <a:alpha val="65000"/>
                </a:srgbClr>
              </a:outerShdw>
            </a:effectLst>
          </p:spPr>
        </p:pic>
        <p:sp>
          <p:nvSpPr>
            <p:cNvPr id="6" name="AutoShape 8"/>
            <p:cNvSpPr>
              <a:spLocks noChangeArrowheads="1"/>
            </p:cNvSpPr>
            <p:nvPr/>
          </p:nvSpPr>
          <p:spPr bwMode="auto">
            <a:xfrm>
              <a:off x="5785965" y="795852"/>
              <a:ext cx="2034060" cy="1404424"/>
            </a:xfrm>
            <a:prstGeom prst="wedgeRectCallout">
              <a:avLst>
                <a:gd name="adj1" fmla="val -54567"/>
                <a:gd name="adj2" fmla="val -21654"/>
              </a:avLst>
            </a:prstGeom>
            <a:noFill/>
            <a:ln w="12700" cmpd="sng">
              <a:solidFill>
                <a:schemeClr val="bg1">
                  <a:lumMod val="65000"/>
                </a:schemeClr>
              </a:solidFill>
              <a:miter lim="800000"/>
              <a:headEnd/>
              <a:tailEnd/>
            </a:ln>
            <a:effectLst/>
          </p:spPr>
          <p:txBody>
            <a:bodyPr>
              <a:prstTxWarp prst="textNoShape">
                <a:avLst/>
              </a:prstTxWarp>
            </a:bodyPr>
            <a:lstStyle/>
            <a:p>
              <a:pPr algn="r">
                <a:lnSpc>
                  <a:spcPct val="90000"/>
                </a:lnSpc>
              </a:pPr>
              <a:r>
                <a:rPr lang="en-US" sz="1200" i="1" dirty="0"/>
                <a:t>A </a:t>
              </a:r>
              <a:r>
                <a:rPr lang="en-US" sz="1200" i="1" dirty="0" err="1"/>
                <a:t>petascale</a:t>
              </a:r>
              <a:r>
                <a:rPr lang="en-US" sz="1200" i="1" dirty="0"/>
                <a:t> supercomputing system at the </a:t>
              </a:r>
              <a:r>
                <a:rPr lang="en-US" sz="1200" b="1" i="1" dirty="0"/>
                <a:t>LSST Archive</a:t>
              </a:r>
              <a:r>
                <a:rPr lang="en-US" sz="1200" i="1" dirty="0"/>
                <a:t> (at NCSA) will process the raw data, generating reduced image products, time-domain alerts, and catalogs</a:t>
              </a:r>
              <a:r>
                <a:rPr lang="en-US" sz="1350" i="1" dirty="0">
                  <a:solidFill>
                    <a:srgbClr val="1F497D"/>
                  </a:solidFill>
                </a:rPr>
                <a:t>. </a:t>
              </a:r>
              <a:endParaRPr lang="en-US" sz="900" i="1" dirty="0">
                <a:solidFill>
                  <a:srgbClr val="1F497D"/>
                </a:solidFill>
              </a:endParaRPr>
            </a:p>
          </p:txBody>
        </p:sp>
        <p:sp>
          <p:nvSpPr>
            <p:cNvPr id="10" name="AutoShape 8"/>
            <p:cNvSpPr>
              <a:spLocks noChangeArrowheads="1"/>
            </p:cNvSpPr>
            <p:nvPr/>
          </p:nvSpPr>
          <p:spPr bwMode="auto">
            <a:xfrm>
              <a:off x="1314450" y="3905250"/>
              <a:ext cx="2686050" cy="838200"/>
            </a:xfrm>
            <a:prstGeom prst="wedgeRectCallout">
              <a:avLst>
                <a:gd name="adj1" fmla="val 53702"/>
                <a:gd name="adj2" fmla="val -20857"/>
              </a:avLst>
            </a:prstGeom>
            <a:noFill/>
            <a:ln w="12700" cmpd="sng">
              <a:solidFill>
                <a:schemeClr val="bg1">
                  <a:lumMod val="65000"/>
                </a:schemeClr>
              </a:solidFill>
              <a:miter lim="800000"/>
              <a:headEnd/>
              <a:tailEnd/>
            </a:ln>
            <a:effectLst/>
          </p:spPr>
          <p:txBody>
            <a:bodyPr>
              <a:prstTxWarp prst="textNoShape">
                <a:avLst/>
              </a:prstTxWarp>
            </a:bodyPr>
            <a:lstStyle/>
            <a:p>
              <a:pPr algn="r">
                <a:lnSpc>
                  <a:spcPct val="90000"/>
                </a:lnSpc>
              </a:pPr>
              <a:r>
                <a:rPr lang="en-US" sz="1350" b="1" i="1" dirty="0"/>
                <a:t>Data Access Centers</a:t>
              </a:r>
              <a:r>
                <a:rPr lang="en-US" sz="1350" i="1" dirty="0"/>
                <a:t> in the U.S. and Chile will provide end-user analysis capabilities and serve the data products to LSST users.</a:t>
              </a:r>
              <a:endParaRPr lang="en-US" sz="900" i="1" dirty="0"/>
            </a:p>
          </p:txBody>
        </p:sp>
      </p:grpSp>
      <p:sp>
        <p:nvSpPr>
          <p:cNvPr id="8" name="Title 7">
            <a:extLst>
              <a:ext uri="{FF2B5EF4-FFF2-40B4-BE49-F238E27FC236}">
                <a16:creationId xmlns:a16="http://schemas.microsoft.com/office/drawing/2014/main" xmlns="" id="{EC1B0F43-A9E6-AC4C-A1BC-7690C7168E6B}"/>
              </a:ext>
            </a:extLst>
          </p:cNvPr>
          <p:cNvSpPr>
            <a:spLocks noGrp="1"/>
          </p:cNvSpPr>
          <p:nvPr>
            <p:ph type="title"/>
          </p:nvPr>
        </p:nvSpPr>
        <p:spPr/>
        <p:txBody>
          <a:bodyPr/>
          <a:lstStyle/>
          <a:p>
            <a:r>
              <a:rPr lang="en-US" dirty="0"/>
              <a:t>LSST Data Processing and Data Access</a:t>
            </a:r>
          </a:p>
        </p:txBody>
      </p:sp>
    </p:spTree>
    <p:extLst>
      <p:ext uri="{BB962C8B-B14F-4D97-AF65-F5344CB8AC3E}">
        <p14:creationId xmlns:p14="http://schemas.microsoft.com/office/powerpoint/2010/main" val="146387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79BDB7-3133-3D47-8E42-CDD822F6E545}"/>
              </a:ext>
            </a:extLst>
          </p:cNvPr>
          <p:cNvSpPr>
            <a:spLocks noGrp="1"/>
          </p:cNvSpPr>
          <p:nvPr>
            <p:ph type="title"/>
          </p:nvPr>
        </p:nvSpPr>
        <p:spPr/>
        <p:txBody>
          <a:bodyPr/>
          <a:lstStyle/>
          <a:p>
            <a:r>
              <a:rPr lang="en-US" sz="1600" dirty="0"/>
              <a:t>An Enormous Amount Has Been Accomplished Over the Last Year</a:t>
            </a:r>
          </a:p>
        </p:txBody>
      </p:sp>
      <p:pic>
        <p:nvPicPr>
          <p:cNvPr id="3" name="Picture 2">
            <a:extLst>
              <a:ext uri="{FF2B5EF4-FFF2-40B4-BE49-F238E27FC236}">
                <a16:creationId xmlns:a16="http://schemas.microsoft.com/office/drawing/2014/main" xmlns="" id="{71E8345C-F3FC-AE46-9325-70002780F299}"/>
              </a:ext>
            </a:extLst>
          </p:cNvPr>
          <p:cNvPicPr>
            <a:picLocks noChangeAspect="1"/>
          </p:cNvPicPr>
          <p:nvPr/>
        </p:nvPicPr>
        <p:blipFill>
          <a:blip r:embed="rId2"/>
          <a:stretch>
            <a:fillRect/>
          </a:stretch>
        </p:blipFill>
        <p:spPr>
          <a:xfrm>
            <a:off x="383477" y="831412"/>
            <a:ext cx="1828800" cy="1371600"/>
          </a:xfrm>
          <a:prstGeom prst="rect">
            <a:avLst/>
          </a:prstGeom>
        </p:spPr>
      </p:pic>
      <p:pic>
        <p:nvPicPr>
          <p:cNvPr id="4" name="Picture 3">
            <a:extLst>
              <a:ext uri="{FF2B5EF4-FFF2-40B4-BE49-F238E27FC236}">
                <a16:creationId xmlns:a16="http://schemas.microsoft.com/office/drawing/2014/main" xmlns="" id="{9D83593E-C187-1D46-BF7A-55853C8EF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4262" y="819151"/>
            <a:ext cx="2004640" cy="1383861"/>
          </a:xfrm>
          <a:prstGeom prst="rect">
            <a:avLst/>
          </a:prstGeom>
        </p:spPr>
      </p:pic>
      <p:pic>
        <p:nvPicPr>
          <p:cNvPr id="6" name="Picture 5">
            <a:extLst>
              <a:ext uri="{FF2B5EF4-FFF2-40B4-BE49-F238E27FC236}">
                <a16:creationId xmlns:a16="http://schemas.microsoft.com/office/drawing/2014/main" xmlns="" id="{4819B8F2-464F-DB41-8987-2B86FD8DF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621" y="781155"/>
            <a:ext cx="1879460" cy="1409596"/>
          </a:xfrm>
          <a:prstGeom prst="rect">
            <a:avLst/>
          </a:prstGeom>
        </p:spPr>
      </p:pic>
      <p:pic>
        <p:nvPicPr>
          <p:cNvPr id="7" name="Picture 6">
            <a:extLst>
              <a:ext uri="{FF2B5EF4-FFF2-40B4-BE49-F238E27FC236}">
                <a16:creationId xmlns:a16="http://schemas.microsoft.com/office/drawing/2014/main" xmlns="" id="{1B037017-03C7-7B41-A68D-CA42AF68DB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9678" r="19355"/>
          <a:stretch/>
        </p:blipFill>
        <p:spPr>
          <a:xfrm>
            <a:off x="6781800" y="781155"/>
            <a:ext cx="1522028" cy="1396384"/>
          </a:xfrm>
          <a:prstGeom prst="rect">
            <a:avLst/>
          </a:prstGeom>
        </p:spPr>
      </p:pic>
      <p:pic>
        <p:nvPicPr>
          <p:cNvPr id="8" name="Picture 7">
            <a:extLst>
              <a:ext uri="{FF2B5EF4-FFF2-40B4-BE49-F238E27FC236}">
                <a16:creationId xmlns:a16="http://schemas.microsoft.com/office/drawing/2014/main" xmlns="" id="{4D1F591D-178C-8142-8E82-7F1A94E224B5}"/>
              </a:ext>
            </a:extLst>
          </p:cNvPr>
          <p:cNvPicPr/>
          <p:nvPr/>
        </p:nvPicPr>
        <p:blipFill>
          <a:blip r:embed="rId6">
            <a:extLst>
              <a:ext uri="{28A0092B-C50C-407E-A947-70E740481C1C}">
                <a14:useLocalDpi xmlns:a14="http://schemas.microsoft.com/office/drawing/2010/main" val="0"/>
              </a:ext>
            </a:extLst>
          </a:blip>
          <a:stretch>
            <a:fillRect/>
          </a:stretch>
        </p:blipFill>
        <p:spPr>
          <a:xfrm>
            <a:off x="304800" y="2571750"/>
            <a:ext cx="1828800" cy="1524000"/>
          </a:xfrm>
          <a:prstGeom prst="rect">
            <a:avLst/>
          </a:prstGeom>
          <a:ln>
            <a:noFill/>
          </a:ln>
          <a:effectLst/>
        </p:spPr>
      </p:pic>
      <p:pic>
        <p:nvPicPr>
          <p:cNvPr id="9" name="Picture 8">
            <a:extLst>
              <a:ext uri="{FF2B5EF4-FFF2-40B4-BE49-F238E27FC236}">
                <a16:creationId xmlns:a16="http://schemas.microsoft.com/office/drawing/2014/main" xmlns="" id="{06ACEDB6-5B10-B247-B376-FAB880D86B0A}"/>
              </a:ext>
            </a:extLst>
          </p:cNvPr>
          <p:cNvPicPr/>
          <p:nvPr/>
        </p:nvPicPr>
        <p:blipFill rotWithShape="1">
          <a:blip r:embed="rId7">
            <a:extLst>
              <a:ext uri="{28A0092B-C50C-407E-A947-70E740481C1C}">
                <a14:useLocalDpi xmlns:a14="http://schemas.microsoft.com/office/drawing/2010/main" val="0"/>
              </a:ext>
            </a:extLst>
          </a:blip>
          <a:srcRect l="5107" t="2257" r="3463" b="2250"/>
          <a:stretch/>
        </p:blipFill>
        <p:spPr>
          <a:xfrm>
            <a:off x="2237527" y="2571750"/>
            <a:ext cx="2046249" cy="1524000"/>
          </a:xfrm>
          <a:prstGeom prst="rect">
            <a:avLst/>
          </a:prstGeom>
          <a:ln>
            <a:noFill/>
          </a:ln>
          <a:effectLst/>
        </p:spPr>
      </p:pic>
      <p:pic>
        <p:nvPicPr>
          <p:cNvPr id="10" name="Picture 9">
            <a:extLst>
              <a:ext uri="{FF2B5EF4-FFF2-40B4-BE49-F238E27FC236}">
                <a16:creationId xmlns:a16="http://schemas.microsoft.com/office/drawing/2014/main" xmlns="" id="{A6096252-B691-634E-A503-721565021DF1}"/>
              </a:ext>
            </a:extLst>
          </p:cNvPr>
          <p:cNvPicPr/>
          <p:nvPr/>
        </p:nvPicPr>
        <p:blipFill rotWithShape="1">
          <a:blip r:embed="rId8">
            <a:extLst>
              <a:ext uri="{28A0092B-C50C-407E-A947-70E740481C1C}">
                <a14:useLocalDpi xmlns:a14="http://schemas.microsoft.com/office/drawing/2010/main" val="0"/>
              </a:ext>
            </a:extLst>
          </a:blip>
          <a:srcRect l="10949" r="9677"/>
          <a:stretch/>
        </p:blipFill>
        <p:spPr>
          <a:xfrm>
            <a:off x="4388625" y="2571750"/>
            <a:ext cx="2046249" cy="1524000"/>
          </a:xfrm>
          <a:prstGeom prst="rect">
            <a:avLst/>
          </a:prstGeom>
          <a:ln>
            <a:noFill/>
          </a:ln>
          <a:effectLst/>
        </p:spPr>
      </p:pic>
      <p:pic>
        <p:nvPicPr>
          <p:cNvPr id="11" name="Picture 10">
            <a:extLst>
              <a:ext uri="{FF2B5EF4-FFF2-40B4-BE49-F238E27FC236}">
                <a16:creationId xmlns:a16="http://schemas.microsoft.com/office/drawing/2014/main" xmlns="" id="{EB33C171-A461-7441-831B-6FF6AF7EBE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7601" y="2561063"/>
            <a:ext cx="2046249" cy="1534687"/>
          </a:xfrm>
          <a:prstGeom prst="rect">
            <a:avLst/>
          </a:prstGeom>
          <a:ln>
            <a:noFill/>
          </a:ln>
          <a:effectLst/>
        </p:spPr>
      </p:pic>
    </p:spTree>
    <p:extLst>
      <p:ext uri="{BB962C8B-B14F-4D97-AF65-F5344CB8AC3E}">
        <p14:creationId xmlns:p14="http://schemas.microsoft.com/office/powerpoint/2010/main" val="236929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3C80F4B-8010-4F48-BF71-0919290BA525}"/>
              </a:ext>
            </a:extLst>
          </p:cNvPr>
          <p:cNvSpPr>
            <a:spLocks noGrp="1"/>
          </p:cNvSpPr>
          <p:nvPr>
            <p:ph idx="1"/>
          </p:nvPr>
        </p:nvSpPr>
        <p:spPr/>
        <p:txBody>
          <a:bodyPr/>
          <a:lstStyle/>
          <a:p>
            <a:pPr lvl="1"/>
            <a:r>
              <a:rPr lang="en-US" sz="1200" dirty="0"/>
              <a:t>Summit facility contract completed and closed.  Base facility nearly complete.</a:t>
            </a:r>
          </a:p>
          <a:p>
            <a:pPr lvl="1"/>
            <a:r>
              <a:rPr lang="en-US" sz="1200" dirty="0"/>
              <a:t>Dome still in progress, but at a much more advanced stage.</a:t>
            </a:r>
          </a:p>
          <a:p>
            <a:pPr lvl="1"/>
            <a:r>
              <a:rPr lang="en-US" sz="1200" dirty="0"/>
              <a:t>Telescope Mount Assembly constructed in Spain and verified.  Now disassembled and shipment to Chile is underway.</a:t>
            </a:r>
          </a:p>
          <a:p>
            <a:pPr lvl="1"/>
            <a:r>
              <a:rPr lang="en-US" sz="1200" dirty="0"/>
              <a:t>Hexapod and rotator systems delivered.</a:t>
            </a:r>
          </a:p>
          <a:p>
            <a:pPr lvl="1"/>
            <a:r>
              <a:rPr lang="en-US" sz="1200" dirty="0"/>
              <a:t>M1M3 mounted in its cell and tested interferometrically at the U of Arizona.  Both mirror and cell are on the summit.</a:t>
            </a:r>
          </a:p>
          <a:p>
            <a:pPr lvl="1"/>
            <a:r>
              <a:rPr lang="en-US" sz="1200" dirty="0"/>
              <a:t>Mirror coating chamber delivered and commissioned.</a:t>
            </a:r>
          </a:p>
          <a:p>
            <a:pPr lvl="1"/>
            <a:r>
              <a:rPr lang="en-US" sz="1200" dirty="0"/>
              <a:t>M2 delivered and successfully coated.</a:t>
            </a:r>
          </a:p>
          <a:p>
            <a:pPr lvl="1"/>
            <a:r>
              <a:rPr lang="en-US" sz="1200" dirty="0"/>
              <a:t>Camera sensor procurement complete.</a:t>
            </a:r>
          </a:p>
          <a:p>
            <a:pPr lvl="1"/>
            <a:r>
              <a:rPr lang="en-US" sz="1200" dirty="0"/>
              <a:t>Science raft production is complete.</a:t>
            </a:r>
          </a:p>
          <a:p>
            <a:pPr lvl="1"/>
            <a:r>
              <a:rPr lang="en-US" sz="1200" dirty="0"/>
              <a:t>L1/L2 assembly complete and awaiting shipment to SLAC.  L3 complete and awaiting acceptance.</a:t>
            </a:r>
          </a:p>
          <a:p>
            <a:endParaRPr lang="en-US" dirty="0"/>
          </a:p>
        </p:txBody>
      </p:sp>
      <p:sp>
        <p:nvSpPr>
          <p:cNvPr id="4" name="Content Placeholder 3">
            <a:extLst>
              <a:ext uri="{FF2B5EF4-FFF2-40B4-BE49-F238E27FC236}">
                <a16:creationId xmlns:a16="http://schemas.microsoft.com/office/drawing/2014/main" xmlns="" id="{BD2CB3CF-4706-024C-B92E-B0AD04F45926}"/>
              </a:ext>
            </a:extLst>
          </p:cNvPr>
          <p:cNvSpPr>
            <a:spLocks noGrp="1"/>
          </p:cNvSpPr>
          <p:nvPr>
            <p:ph idx="10"/>
          </p:nvPr>
        </p:nvSpPr>
        <p:spPr/>
        <p:txBody>
          <a:bodyPr/>
          <a:lstStyle/>
          <a:p>
            <a:pPr lvl="1"/>
            <a:r>
              <a:rPr lang="en-US" sz="1200" dirty="0"/>
              <a:t>Camera body and shutter complete.</a:t>
            </a:r>
          </a:p>
          <a:p>
            <a:pPr lvl="1"/>
            <a:r>
              <a:rPr lang="en-US" sz="1200" dirty="0"/>
              <a:t>Filter exchange system will be shipped this summer.</a:t>
            </a:r>
          </a:p>
          <a:p>
            <a:pPr lvl="1"/>
            <a:r>
              <a:rPr lang="en-US" sz="1200" dirty="0"/>
              <a:t>Camera cryostat nearly complete.  Raft insertion underway.</a:t>
            </a:r>
          </a:p>
          <a:p>
            <a:pPr lvl="1"/>
            <a:r>
              <a:rPr lang="en-US" sz="1200" dirty="0"/>
              <a:t>Commissioning camera delivered.</a:t>
            </a:r>
          </a:p>
          <a:p>
            <a:pPr lvl="1"/>
            <a:r>
              <a:rPr lang="en-US" sz="1200" dirty="0"/>
              <a:t>Science Platform FDR completed.</a:t>
            </a:r>
          </a:p>
          <a:p>
            <a:pPr lvl="1"/>
            <a:r>
              <a:rPr lang="en-US" sz="1200" dirty="0"/>
              <a:t>Camera data processing pipeline made major advances in terms of calibration, deblending, and treatment of sensor effects.</a:t>
            </a:r>
          </a:p>
          <a:p>
            <a:pPr lvl="1"/>
            <a:r>
              <a:rPr lang="en-US" sz="1200" dirty="0"/>
              <a:t>Demonstrated 100 Gbps network from base facility to NCSA.</a:t>
            </a:r>
          </a:p>
          <a:p>
            <a:pPr lvl="1"/>
            <a:r>
              <a:rPr lang="en-US" sz="1200" dirty="0"/>
              <a:t>Catalog database currently hosting 175 TB.</a:t>
            </a:r>
          </a:p>
          <a:p>
            <a:pPr lvl="1"/>
            <a:r>
              <a:rPr lang="en-US" sz="1200" dirty="0"/>
              <a:t>L2 milestones for data facility completed.</a:t>
            </a:r>
          </a:p>
          <a:p>
            <a:pPr lvl="1"/>
            <a:r>
              <a:rPr lang="en-US" sz="1200" dirty="0"/>
              <a:t>Finalized citizen science phase 1 development for EPO program.</a:t>
            </a:r>
          </a:p>
          <a:p>
            <a:pPr lvl="1"/>
            <a:r>
              <a:rPr lang="en-US" sz="1200" dirty="0"/>
              <a:t>Completed 16 short videos for planetariums.</a:t>
            </a:r>
          </a:p>
          <a:p>
            <a:pPr lvl="1"/>
            <a:r>
              <a:rPr lang="en-US" sz="1200" dirty="0"/>
              <a:t>Developed 4 formal education investigations.</a:t>
            </a:r>
          </a:p>
        </p:txBody>
      </p:sp>
      <p:sp>
        <p:nvSpPr>
          <p:cNvPr id="2" name="Title 1">
            <a:extLst>
              <a:ext uri="{FF2B5EF4-FFF2-40B4-BE49-F238E27FC236}">
                <a16:creationId xmlns:a16="http://schemas.microsoft.com/office/drawing/2014/main" xmlns="" id="{0A76E6E8-333B-2D42-A3D3-DBFC0E84E474}"/>
              </a:ext>
            </a:extLst>
          </p:cNvPr>
          <p:cNvSpPr>
            <a:spLocks noGrp="1"/>
          </p:cNvSpPr>
          <p:nvPr>
            <p:ph type="title"/>
          </p:nvPr>
        </p:nvSpPr>
        <p:spPr/>
        <p:txBody>
          <a:bodyPr/>
          <a:lstStyle/>
          <a:p>
            <a:r>
              <a:rPr lang="en-US" dirty="0"/>
              <a:t>Accomplishments in the Past Year</a:t>
            </a:r>
          </a:p>
        </p:txBody>
      </p:sp>
    </p:spTree>
    <p:extLst>
      <p:ext uri="{BB962C8B-B14F-4D97-AF65-F5344CB8AC3E}">
        <p14:creationId xmlns:p14="http://schemas.microsoft.com/office/powerpoint/2010/main" val="358330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EDD5C91-9CEE-8641-AEDF-308B57F889E5}"/>
              </a:ext>
            </a:extLst>
          </p:cNvPr>
          <p:cNvSpPr>
            <a:spLocks noGrp="1"/>
          </p:cNvSpPr>
          <p:nvPr>
            <p:ph type="body" idx="1"/>
          </p:nvPr>
        </p:nvSpPr>
        <p:spPr/>
        <p:txBody>
          <a:bodyPr/>
          <a:lstStyle/>
          <a:p>
            <a:r>
              <a:rPr lang="en-US" sz="2000" dirty="0"/>
              <a:t>We continue to update our estimates of the science performance of the system based on the measured properties of as-built components.</a:t>
            </a:r>
          </a:p>
          <a:p>
            <a:endParaRPr lang="en-US" sz="2000" dirty="0"/>
          </a:p>
          <a:p>
            <a:r>
              <a:rPr lang="en-US" sz="2000" dirty="0"/>
              <a:t>While there have been non-conformances on individual piece parts, the science performance remains excellent.  So far, there has been no relaxation of any science requirements.</a:t>
            </a:r>
          </a:p>
          <a:p>
            <a:endParaRPr lang="en-US" sz="2000" dirty="0"/>
          </a:p>
          <a:p>
            <a:r>
              <a:rPr lang="en-US" sz="2000" b="1" dirty="0"/>
              <a:t>Our integrated </a:t>
            </a:r>
            <a:r>
              <a:rPr lang="en-US" sz="2000" b="1" dirty="0" err="1">
                <a:solidFill>
                  <a:schemeClr val="accent3">
                    <a:lumMod val="50000"/>
                  </a:schemeClr>
                </a:solidFill>
              </a:rPr>
              <a:t>é</a:t>
            </a:r>
            <a:r>
              <a:rPr lang="en-US" sz="2000" b="1" dirty="0" err="1"/>
              <a:t>tendue</a:t>
            </a:r>
            <a:r>
              <a:rPr lang="en-US" sz="2000" b="1" dirty="0"/>
              <a:t> estimate is still 30% higher than the SRD requirement.  Our image quality (FWHM) estimate is 15% below the SRD allocation.</a:t>
            </a:r>
          </a:p>
          <a:p>
            <a:pPr marL="0" indent="0">
              <a:buNone/>
            </a:pPr>
            <a:endParaRPr lang="en-US" dirty="0"/>
          </a:p>
        </p:txBody>
      </p:sp>
      <p:sp>
        <p:nvSpPr>
          <p:cNvPr id="3" name="Title 2">
            <a:extLst>
              <a:ext uri="{FF2B5EF4-FFF2-40B4-BE49-F238E27FC236}">
                <a16:creationId xmlns:a16="http://schemas.microsoft.com/office/drawing/2014/main" xmlns="" id="{C8D18757-007B-A64B-993C-147EFC13D7C8}"/>
              </a:ext>
            </a:extLst>
          </p:cNvPr>
          <p:cNvSpPr>
            <a:spLocks noGrp="1"/>
          </p:cNvSpPr>
          <p:nvPr>
            <p:ph type="title"/>
          </p:nvPr>
        </p:nvSpPr>
        <p:spPr/>
        <p:txBody>
          <a:bodyPr/>
          <a:lstStyle/>
          <a:p>
            <a:r>
              <a:rPr lang="en-US" dirty="0"/>
              <a:t>Science Performance</a:t>
            </a:r>
          </a:p>
        </p:txBody>
      </p:sp>
    </p:spTree>
    <p:extLst>
      <p:ext uri="{BB962C8B-B14F-4D97-AF65-F5344CB8AC3E}">
        <p14:creationId xmlns:p14="http://schemas.microsoft.com/office/powerpoint/2010/main" val="12967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F5F0C0F-1BFA-254C-BA8E-BDD6524D54A3}"/>
              </a:ext>
            </a:extLst>
          </p:cNvPr>
          <p:cNvSpPr>
            <a:spLocks noGrp="1"/>
          </p:cNvSpPr>
          <p:nvPr>
            <p:ph type="body" idx="1"/>
          </p:nvPr>
        </p:nvSpPr>
        <p:spPr/>
        <p:txBody>
          <a:bodyPr/>
          <a:lstStyle/>
          <a:p>
            <a:pPr marL="0" indent="0">
              <a:buNone/>
            </a:pPr>
            <a:r>
              <a:rPr lang="en-US" sz="2000" dirty="0"/>
              <a:t>They are primarily programmatic, not technical.  They involve schedule, cost, and staffing concerns.</a:t>
            </a:r>
          </a:p>
          <a:p>
            <a:pPr marL="0" indent="0">
              <a:buNone/>
            </a:pPr>
            <a:r>
              <a:rPr lang="en-US" sz="2000" b="1" dirty="0"/>
              <a:t>Schedule:</a:t>
            </a:r>
          </a:p>
          <a:p>
            <a:pPr lvl="1" indent="-342900">
              <a:buFont typeface="Arial" panose="020B0604020202020204" pitchFamily="34" charset="0"/>
              <a:buChar char="•"/>
            </a:pPr>
            <a:r>
              <a:rPr lang="en-US" sz="2000" dirty="0"/>
              <a:t>The dome completion is seriously delayed.  This has significant impact on the TMA reassembly on the summit.</a:t>
            </a:r>
          </a:p>
          <a:p>
            <a:pPr lvl="1" indent="-342900">
              <a:buFont typeface="Arial" panose="020B0604020202020204" pitchFamily="34" charset="0"/>
              <a:buChar char="•"/>
            </a:pPr>
            <a:r>
              <a:rPr lang="en-US" sz="2000" dirty="0"/>
              <a:t>The TMA itself is delayed, and the schedule for assembly, integration, and commissioning is aggressive.</a:t>
            </a:r>
          </a:p>
          <a:p>
            <a:pPr lvl="1" indent="-342900">
              <a:buFont typeface="Arial" panose="020B0604020202020204" pitchFamily="34" charset="0"/>
              <a:buChar char="•"/>
            </a:pPr>
            <a:r>
              <a:rPr lang="en-US" sz="2000" dirty="0"/>
              <a:t>The camera is off the critical path now, but has suffered its own delays and has very little float.</a:t>
            </a:r>
          </a:p>
          <a:p>
            <a:pPr lvl="1" indent="-342900">
              <a:buFont typeface="Arial" panose="020B0604020202020204" pitchFamily="34" charset="0"/>
              <a:buChar char="•"/>
            </a:pPr>
            <a:r>
              <a:rPr lang="en-US" sz="2000" dirty="0"/>
              <a:t>We are now left with 3.5 </a:t>
            </a:r>
            <a:r>
              <a:rPr lang="en-US" sz="2000" dirty="0" err="1"/>
              <a:t>mos</a:t>
            </a:r>
            <a:r>
              <a:rPr lang="en-US" sz="2000" dirty="0"/>
              <a:t> of schedule contingency on the project.</a:t>
            </a:r>
          </a:p>
          <a:p>
            <a:pPr lvl="1" indent="-342900">
              <a:buFont typeface="Arial" panose="020B0604020202020204" pitchFamily="34" charset="0"/>
              <a:buChar char="•"/>
            </a:pPr>
            <a:r>
              <a:rPr lang="en-US" sz="2000" dirty="0"/>
              <a:t>Further delays will eat into commissioning.</a:t>
            </a:r>
          </a:p>
        </p:txBody>
      </p:sp>
      <p:sp>
        <p:nvSpPr>
          <p:cNvPr id="3" name="Title 2">
            <a:extLst>
              <a:ext uri="{FF2B5EF4-FFF2-40B4-BE49-F238E27FC236}">
                <a16:creationId xmlns:a16="http://schemas.microsoft.com/office/drawing/2014/main" xmlns="" id="{6A20CF53-8239-1C40-ABAE-34AD1503F5FF}"/>
              </a:ext>
            </a:extLst>
          </p:cNvPr>
          <p:cNvSpPr>
            <a:spLocks noGrp="1"/>
          </p:cNvSpPr>
          <p:nvPr>
            <p:ph type="title"/>
          </p:nvPr>
        </p:nvSpPr>
        <p:spPr/>
        <p:txBody>
          <a:bodyPr/>
          <a:lstStyle/>
          <a:p>
            <a:r>
              <a:rPr lang="en-US" dirty="0"/>
              <a:t>Nevertheless, We Still Face Serious Issues!</a:t>
            </a:r>
          </a:p>
        </p:txBody>
      </p:sp>
    </p:spTree>
    <p:extLst>
      <p:ext uri="{BB962C8B-B14F-4D97-AF65-F5344CB8AC3E}">
        <p14:creationId xmlns:p14="http://schemas.microsoft.com/office/powerpoint/2010/main" val="198889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172FE51-C4CC-E64C-B00E-7F71A629EAE6}"/>
              </a:ext>
            </a:extLst>
          </p:cNvPr>
          <p:cNvSpPr>
            <a:spLocks noGrp="1"/>
          </p:cNvSpPr>
          <p:nvPr>
            <p:ph type="body" idx="1"/>
          </p:nvPr>
        </p:nvSpPr>
        <p:spPr/>
        <p:txBody>
          <a:bodyPr/>
          <a:lstStyle/>
          <a:p>
            <a:pPr marL="0" indent="0">
              <a:buNone/>
            </a:pPr>
            <a:r>
              <a:rPr lang="en-US" b="1" dirty="0"/>
              <a:t>Cost:</a:t>
            </a:r>
          </a:p>
          <a:p>
            <a:pPr lvl="1" indent="-342900">
              <a:buFont typeface="Arial" panose="020B0604020202020204" pitchFamily="34" charset="0"/>
              <a:buChar char="•"/>
            </a:pPr>
            <a:r>
              <a:rPr lang="en-US" dirty="0"/>
              <a:t>The budget contingency is also very tight for both the MREFC and the MIE.</a:t>
            </a:r>
          </a:p>
          <a:p>
            <a:pPr lvl="1" indent="-342900">
              <a:buFont typeface="Arial" panose="020B0604020202020204" pitchFamily="34" charset="0"/>
              <a:buChar char="•"/>
            </a:pPr>
            <a:r>
              <a:rPr lang="en-US" dirty="0"/>
              <a:t>For the MREFC, we are 71% complete, and are down to 13% contingency on remaining work.</a:t>
            </a:r>
          </a:p>
          <a:p>
            <a:pPr lvl="1" indent="-342900">
              <a:buFont typeface="Arial" panose="020B0604020202020204" pitchFamily="34" charset="0"/>
              <a:buChar char="•"/>
            </a:pPr>
            <a:r>
              <a:rPr lang="en-US" dirty="0"/>
              <a:t>For the MIE, we are 93% complete, and have 21% contingency on remaining work.</a:t>
            </a:r>
          </a:p>
          <a:p>
            <a:pPr lvl="1" indent="-342900">
              <a:buFont typeface="Arial" panose="020B0604020202020204" pitchFamily="34" charset="0"/>
              <a:buChar char="•"/>
            </a:pPr>
            <a:r>
              <a:rPr lang="en-US" dirty="0"/>
              <a:t>Schedule delays are partially accounted for in the EACs, but significant further delays will seriously eat in to the contingency available.</a:t>
            </a:r>
          </a:p>
        </p:txBody>
      </p:sp>
      <p:sp>
        <p:nvSpPr>
          <p:cNvPr id="3" name="Title 2">
            <a:extLst>
              <a:ext uri="{FF2B5EF4-FFF2-40B4-BE49-F238E27FC236}">
                <a16:creationId xmlns:a16="http://schemas.microsoft.com/office/drawing/2014/main" xmlns="" id="{9B82F7C9-97B5-CF44-AC3E-75012865EC6B}"/>
              </a:ext>
            </a:extLst>
          </p:cNvPr>
          <p:cNvSpPr>
            <a:spLocks noGrp="1"/>
          </p:cNvSpPr>
          <p:nvPr>
            <p:ph type="title"/>
          </p:nvPr>
        </p:nvSpPr>
        <p:spPr/>
        <p:txBody>
          <a:bodyPr/>
          <a:lstStyle/>
          <a:p>
            <a:r>
              <a:rPr lang="en-US" dirty="0"/>
              <a:t>Serious Issues (cont’d)</a:t>
            </a:r>
          </a:p>
        </p:txBody>
      </p:sp>
    </p:spTree>
    <p:extLst>
      <p:ext uri="{BB962C8B-B14F-4D97-AF65-F5344CB8AC3E}">
        <p14:creationId xmlns:p14="http://schemas.microsoft.com/office/powerpoint/2010/main" val="304488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LSST Mission statement</a:t>
            </a:r>
          </a:p>
        </p:txBody>
      </p:sp>
      <p:sp>
        <p:nvSpPr>
          <p:cNvPr id="3" name="Text Placeholder 2"/>
          <p:cNvSpPr>
            <a:spLocks noGrp="1"/>
          </p:cNvSpPr>
          <p:nvPr>
            <p:ph type="body" idx="1"/>
          </p:nvPr>
        </p:nvSpPr>
        <p:spPr>
          <a:xfrm>
            <a:off x="838199" y="1581150"/>
            <a:ext cx="6781801" cy="2286000"/>
          </a:xfrm>
          <a:prstGeom prst="rect">
            <a:avLst/>
          </a:prstGeom>
        </p:spPr>
        <p:txBody>
          <a:bodyPr>
            <a:normAutofit lnSpcReduction="10000"/>
          </a:bodyPr>
          <a:lstStyle/>
          <a:p>
            <a:pPr marL="0" indent="0">
              <a:buNone/>
            </a:pPr>
            <a:r>
              <a:rPr lang="en-US" sz="2800" b="1" dirty="0"/>
              <a:t>LSST’s mission is to build a well-understood system that provides a vast astronomical dataset for unprecedented discovery of the deep and dynamic universe.</a:t>
            </a:r>
            <a:endParaRPr lang="en-US" sz="2800" dirty="0"/>
          </a:p>
          <a:p>
            <a:pPr marL="0" indent="0">
              <a:buNone/>
            </a:pPr>
            <a:r>
              <a:rPr lang="en-US" sz="2000" dirty="0"/>
              <a:t/>
            </a:r>
            <a:br>
              <a:rPr lang="en-US" sz="2000" dirty="0"/>
            </a:br>
            <a:endParaRPr lang="en-US" sz="2000" dirty="0"/>
          </a:p>
          <a:p>
            <a:pPr marL="0" indent="0">
              <a:buNone/>
            </a:pPr>
            <a:endParaRPr lang="en-US" sz="2000" b="1" dirty="0"/>
          </a:p>
        </p:txBody>
      </p:sp>
    </p:spTree>
    <p:extLst>
      <p:ext uri="{BB962C8B-B14F-4D97-AF65-F5344CB8AC3E}">
        <p14:creationId xmlns:p14="http://schemas.microsoft.com/office/powerpoint/2010/main" val="71043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F8FF206-1F1C-4E4D-90A8-414B647AE17B}"/>
              </a:ext>
            </a:extLst>
          </p:cNvPr>
          <p:cNvSpPr>
            <a:spLocks noGrp="1"/>
          </p:cNvSpPr>
          <p:nvPr>
            <p:ph type="body" idx="1"/>
          </p:nvPr>
        </p:nvSpPr>
        <p:spPr/>
        <p:txBody>
          <a:bodyPr/>
          <a:lstStyle/>
          <a:p>
            <a:pPr marL="0" indent="0">
              <a:buNone/>
            </a:pPr>
            <a:r>
              <a:rPr lang="en-US" b="1" dirty="0"/>
              <a:t>Staffing:</a:t>
            </a:r>
          </a:p>
          <a:p>
            <a:pPr lvl="1" indent="-342900">
              <a:buFont typeface="Arial" panose="020B0604020202020204" pitchFamily="34" charset="0"/>
              <a:buChar char="•"/>
            </a:pPr>
            <a:r>
              <a:rPr lang="en-US" sz="1800" dirty="0"/>
              <a:t>Maintaining our critical staff is a challenge for all parts of the Project.</a:t>
            </a:r>
          </a:p>
          <a:p>
            <a:pPr lvl="1" indent="-342900">
              <a:buFont typeface="Arial" panose="020B0604020202020204" pitchFamily="34" charset="0"/>
              <a:buChar char="•"/>
            </a:pPr>
            <a:r>
              <a:rPr lang="en-US" sz="1800" dirty="0"/>
              <a:t>The T&amp;S team has lost a number of critical staff members.  We are attempting to mitigate the situation by reassigning responsibilities, and hiring where we can.</a:t>
            </a:r>
          </a:p>
          <a:p>
            <a:pPr lvl="1" indent="-342900">
              <a:buFont typeface="Arial" panose="020B0604020202020204" pitchFamily="34" charset="0"/>
              <a:buChar char="•"/>
            </a:pPr>
            <a:r>
              <a:rPr lang="en-US" sz="1800" dirty="0"/>
              <a:t>On the camera team, we need to phase down the professional labor as subsystems become complete.  In some cases, we have been able to transfer key staff gradually to other programs at SLAC.  But this doesn’t work for all, and we are facing possible loss of subject matter expertise in some areas.</a:t>
            </a:r>
          </a:p>
          <a:p>
            <a:pPr lvl="1" indent="-342900">
              <a:buFont typeface="Arial" panose="020B0604020202020204" pitchFamily="34" charset="0"/>
              <a:buChar char="•"/>
            </a:pPr>
            <a:r>
              <a:rPr lang="en-US" sz="1800" dirty="0"/>
              <a:t>For the DM team, many will transition to LSST operations.  However, uncertainty in some aspects of operations planning has prevented us from making firm commitments to all staff.</a:t>
            </a:r>
          </a:p>
        </p:txBody>
      </p:sp>
      <p:sp>
        <p:nvSpPr>
          <p:cNvPr id="3" name="Title 2">
            <a:extLst>
              <a:ext uri="{FF2B5EF4-FFF2-40B4-BE49-F238E27FC236}">
                <a16:creationId xmlns:a16="http://schemas.microsoft.com/office/drawing/2014/main" xmlns="" id="{0B866F84-502B-DF43-AE48-0C4E8A704957}"/>
              </a:ext>
            </a:extLst>
          </p:cNvPr>
          <p:cNvSpPr>
            <a:spLocks noGrp="1"/>
          </p:cNvSpPr>
          <p:nvPr>
            <p:ph type="title"/>
          </p:nvPr>
        </p:nvSpPr>
        <p:spPr/>
        <p:txBody>
          <a:bodyPr/>
          <a:lstStyle/>
          <a:p>
            <a:r>
              <a:rPr lang="en-US" dirty="0"/>
              <a:t>Serious Issues (cont’d)</a:t>
            </a:r>
          </a:p>
        </p:txBody>
      </p:sp>
    </p:spTree>
    <p:extLst>
      <p:ext uri="{BB962C8B-B14F-4D97-AF65-F5344CB8AC3E}">
        <p14:creationId xmlns:p14="http://schemas.microsoft.com/office/powerpoint/2010/main" val="1057311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B1E4008-EBFE-464A-842F-F31276D71208}"/>
              </a:ext>
            </a:extLst>
          </p:cNvPr>
          <p:cNvSpPr>
            <a:spLocks noGrp="1"/>
          </p:cNvSpPr>
          <p:nvPr>
            <p:ph type="body" idx="1"/>
          </p:nvPr>
        </p:nvSpPr>
        <p:spPr/>
        <p:txBody>
          <a:bodyPr/>
          <a:lstStyle/>
          <a:p>
            <a:r>
              <a:rPr lang="en-US" sz="1800" dirty="0"/>
              <a:t>LSST is a large complex project.  We have made enormous progress, but there is still a lot to do.</a:t>
            </a:r>
          </a:p>
          <a:p>
            <a:pPr marL="0" indent="0">
              <a:buNone/>
            </a:pPr>
            <a:endParaRPr lang="en-US" sz="1800" dirty="0"/>
          </a:p>
          <a:p>
            <a:r>
              <a:rPr lang="en-US" sz="1800" dirty="0"/>
              <a:t>Essentially all subsystem components have been successfully fabricated and accepted.  Our path ahead is primarily assembly, integration, verification and commissioning.</a:t>
            </a:r>
          </a:p>
          <a:p>
            <a:pPr marL="0" indent="0">
              <a:buNone/>
            </a:pPr>
            <a:endParaRPr lang="en-US" sz="1800" dirty="0"/>
          </a:p>
          <a:p>
            <a:r>
              <a:rPr lang="en-US" sz="1800" dirty="0"/>
              <a:t>Our predictions of scientific performance, based on measurements of as-built hardware, remain excellent.</a:t>
            </a:r>
          </a:p>
          <a:p>
            <a:pPr marL="0" indent="0">
              <a:buNone/>
            </a:pPr>
            <a:endParaRPr lang="en-US" sz="1800" dirty="0"/>
          </a:p>
          <a:p>
            <a:r>
              <a:rPr lang="en-US" sz="1800" dirty="0"/>
              <a:t>However, there are a number of programmatic challenges ahead, primarily involving schedule, cost, and staffing.</a:t>
            </a:r>
          </a:p>
        </p:txBody>
      </p:sp>
      <p:sp>
        <p:nvSpPr>
          <p:cNvPr id="3" name="Title 2">
            <a:extLst>
              <a:ext uri="{FF2B5EF4-FFF2-40B4-BE49-F238E27FC236}">
                <a16:creationId xmlns:a16="http://schemas.microsoft.com/office/drawing/2014/main" xmlns="" id="{812763F5-0720-7645-9D38-E1001F327085}"/>
              </a:ext>
            </a:extLst>
          </p:cNvPr>
          <p:cNvSpPr>
            <a:spLocks noGrp="1"/>
          </p:cNvSpPr>
          <p:nvPr>
            <p:ph type="title"/>
          </p:nvPr>
        </p:nvSpPr>
        <p:spPr/>
        <p:txBody>
          <a:bodyPr/>
          <a:lstStyle/>
          <a:p>
            <a:r>
              <a:rPr lang="en-US" dirty="0"/>
              <a:t>Summary and Conclusions</a:t>
            </a:r>
          </a:p>
        </p:txBody>
      </p:sp>
    </p:spTree>
    <p:extLst>
      <p:ext uri="{BB962C8B-B14F-4D97-AF65-F5344CB8AC3E}">
        <p14:creationId xmlns:p14="http://schemas.microsoft.com/office/powerpoint/2010/main" val="3824543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LSST in a Nutshell</a:t>
            </a:r>
          </a:p>
        </p:txBody>
      </p:sp>
      <p:sp>
        <p:nvSpPr>
          <p:cNvPr id="3" name="Text Placeholder 2"/>
          <p:cNvSpPr>
            <a:spLocks noGrp="1"/>
          </p:cNvSpPr>
          <p:nvPr>
            <p:ph type="body" idx="1"/>
          </p:nvPr>
        </p:nvSpPr>
        <p:spPr>
          <a:prstGeom prst="rect">
            <a:avLst/>
          </a:prstGeom>
        </p:spPr>
        <p:txBody>
          <a:bodyPr>
            <a:normAutofit fontScale="85000" lnSpcReduction="10000"/>
          </a:bodyPr>
          <a:lstStyle/>
          <a:p>
            <a:pPr marL="0" indent="0">
              <a:buNone/>
            </a:pPr>
            <a:r>
              <a:rPr lang="en-US" sz="2000" b="1" dirty="0"/>
              <a:t>The LSST is an integrated survey system designed to conduct a decade-long, deep, wide, fast time-domain survey of the optical sky. It consists of an 8-meter class wide-field ground based telescope, a 3.2 </a:t>
            </a:r>
            <a:r>
              <a:rPr lang="en-US" sz="2000" b="1" dirty="0" err="1"/>
              <a:t>Gpix</a:t>
            </a:r>
            <a:r>
              <a:rPr lang="en-US" sz="2000" b="1" dirty="0"/>
              <a:t> camera, and an automated data processing system.</a:t>
            </a:r>
            <a:endParaRPr lang="en-US" sz="2000" b="1" baseline="30000" dirty="0"/>
          </a:p>
          <a:p>
            <a:pPr marL="0" indent="0">
              <a:buNone/>
            </a:pPr>
            <a:endParaRPr lang="en-US" sz="2000" b="1" dirty="0"/>
          </a:p>
          <a:p>
            <a:pPr marL="0" indent="0">
              <a:buNone/>
            </a:pPr>
            <a:r>
              <a:rPr lang="en-US" sz="2000" b="1" dirty="0"/>
              <a:t>Over a decade of operations the LSST survey will acquire, process, and make available a collection of over 5 million images and catalogs with more than 37 billion objects and 7 trillion sources. Tens of billions of time-domain events will be detected and alerted on in real-time.</a:t>
            </a:r>
          </a:p>
          <a:p>
            <a:pPr marL="0" indent="0">
              <a:buNone/>
            </a:pPr>
            <a:endParaRPr lang="en-US" sz="2000" b="1" dirty="0"/>
          </a:p>
          <a:p>
            <a:pPr marL="0" indent="0">
              <a:buNone/>
            </a:pPr>
            <a:r>
              <a:rPr lang="en-US" sz="2000" b="1" dirty="0"/>
              <a:t>The LSST will enable a wide variety of complementary scientific investigations, utilizing a common database and alert stream. These range from searches for small bodies in the Solar System to precision astrometry of the outer regions of the Galaxy to systematic monitoring for transient phenomena in the optical sky.  LSST will also provide crucial constraints on our understanding of the nature of dark energy and dark matter.</a:t>
            </a:r>
          </a:p>
        </p:txBody>
      </p:sp>
    </p:spTree>
    <p:extLst>
      <p:ext uri="{BB962C8B-B14F-4D97-AF65-F5344CB8AC3E}">
        <p14:creationId xmlns:p14="http://schemas.microsoft.com/office/powerpoint/2010/main" val="137852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prstGeom prst="rect">
            <a:avLst/>
          </a:prstGeom>
        </p:spPr>
        <p:txBody>
          <a:bodyPr/>
          <a:lstStyle/>
          <a:p>
            <a:pPr marL="0" indent="0">
              <a:buNone/>
            </a:pPr>
            <a:r>
              <a:rPr lang="en-US" sz="2000" b="1" dirty="0"/>
              <a:t>Taking a census of moving objects in the solar system.</a:t>
            </a:r>
          </a:p>
          <a:p>
            <a:pPr marL="0" indent="0">
              <a:buNone/>
            </a:pPr>
            <a:endParaRPr lang="en-US" sz="2000" b="1" dirty="0"/>
          </a:p>
          <a:p>
            <a:pPr marL="0" indent="0">
              <a:buNone/>
            </a:pPr>
            <a:r>
              <a:rPr lang="en-US" sz="2000" b="1" dirty="0"/>
              <a:t>Mapping the structure and evolution of the Milky Way.</a:t>
            </a:r>
          </a:p>
          <a:p>
            <a:pPr marL="0" indent="0">
              <a:buNone/>
            </a:pPr>
            <a:endParaRPr lang="en-US" sz="2000" b="1" dirty="0"/>
          </a:p>
          <a:p>
            <a:pPr marL="0" indent="0">
              <a:buNone/>
            </a:pPr>
            <a:r>
              <a:rPr lang="en-US" sz="2000" b="1" dirty="0"/>
              <a:t>Exploring the transient optical sky.</a:t>
            </a:r>
          </a:p>
          <a:p>
            <a:pPr marL="0" indent="0">
              <a:buNone/>
            </a:pPr>
            <a:endParaRPr lang="en-US" sz="2000" b="1" dirty="0"/>
          </a:p>
          <a:p>
            <a:pPr marL="0" indent="0">
              <a:buNone/>
            </a:pPr>
            <a:r>
              <a:rPr lang="en-US" sz="2000" b="1" dirty="0"/>
              <a:t>Determining the nature of dark energy and dark matter.</a:t>
            </a:r>
          </a:p>
          <a:p>
            <a:endParaRPr lang="en-US" sz="2000" b="1" dirty="0"/>
          </a:p>
          <a:p>
            <a:pPr marL="0" indent="0">
              <a:buNone/>
            </a:pPr>
            <a:r>
              <a:rPr lang="en-US" sz="2000" b="1" dirty="0">
                <a:solidFill>
                  <a:srgbClr val="FF0000"/>
                </a:solidFill>
              </a:rPr>
              <a:t>The techniques associated with these four themes stress the system design in complementary ways.  By designing the system to to accomplish these specific goals, we ensure that LSST will in fact enable a very broad range of science.</a:t>
            </a:r>
          </a:p>
        </p:txBody>
      </p:sp>
      <p:sp>
        <p:nvSpPr>
          <p:cNvPr id="2" name="Title 1"/>
          <p:cNvSpPr>
            <a:spLocks noGrp="1"/>
          </p:cNvSpPr>
          <p:nvPr>
            <p:ph type="title"/>
          </p:nvPr>
        </p:nvSpPr>
        <p:spPr>
          <a:xfrm>
            <a:off x="1295400" y="133350"/>
            <a:ext cx="6096000" cy="417910"/>
          </a:xfrm>
        </p:spPr>
        <p:txBody>
          <a:bodyPr/>
          <a:lstStyle/>
          <a:p>
            <a:pPr algn="ctr"/>
            <a:r>
              <a:rPr lang="en-US" sz="2000" dirty="0">
                <a:solidFill>
                  <a:schemeClr val="tx2"/>
                </a:solidFill>
              </a:rPr>
              <a:t>Four Science Themes Define the Science Requirements</a:t>
            </a:r>
          </a:p>
        </p:txBody>
      </p:sp>
    </p:spTree>
    <p:extLst>
      <p:ext uri="{BB962C8B-B14F-4D97-AF65-F5344CB8AC3E}">
        <p14:creationId xmlns:p14="http://schemas.microsoft.com/office/powerpoint/2010/main" val="1067308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57201" y="760810"/>
            <a:ext cx="4953000" cy="3982640"/>
          </a:xfrm>
        </p:spPr>
        <p:txBody>
          <a:bodyPr>
            <a:normAutofit/>
          </a:bodyPr>
          <a:lstStyle/>
          <a:p>
            <a:pPr marL="0" indent="0">
              <a:buNone/>
            </a:pPr>
            <a:r>
              <a:rPr lang="en-US" sz="2000" b="1" dirty="0"/>
              <a:t>Formally adopted in July, 2011, and unchanged since that time.</a:t>
            </a:r>
          </a:p>
          <a:p>
            <a:pPr marL="0" indent="0">
              <a:buNone/>
            </a:pPr>
            <a:endParaRPr lang="en-US" sz="2000" b="1" dirty="0"/>
          </a:p>
          <a:p>
            <a:pPr marL="0" indent="0">
              <a:buNone/>
            </a:pPr>
            <a:r>
              <a:rPr lang="en-US" sz="2000" b="1" dirty="0"/>
              <a:t>Modification requires the approval of the LSST Corporation Board.</a:t>
            </a:r>
          </a:p>
          <a:p>
            <a:pPr marL="0" indent="0">
              <a:buNone/>
            </a:pPr>
            <a:endParaRPr lang="en-US" sz="2000" b="1" dirty="0"/>
          </a:p>
          <a:p>
            <a:pPr marL="0" indent="0">
              <a:buNone/>
            </a:pPr>
            <a:r>
              <a:rPr lang="en-US" sz="2000" b="1" dirty="0"/>
              <a:t>Includes a minimum specification, design specification, and stretch goals for all key parameters of the survey.</a:t>
            </a:r>
          </a:p>
        </p:txBody>
      </p:sp>
      <p:sp>
        <p:nvSpPr>
          <p:cNvPr id="2" name="Title 1"/>
          <p:cNvSpPr>
            <a:spLocks noGrp="1"/>
          </p:cNvSpPr>
          <p:nvPr>
            <p:ph type="title"/>
          </p:nvPr>
        </p:nvSpPr>
        <p:spPr/>
        <p:txBody>
          <a:bodyPr/>
          <a:lstStyle/>
          <a:p>
            <a:r>
              <a:rPr lang="en-US" sz="2000" dirty="0">
                <a:solidFill>
                  <a:schemeClr val="tx2"/>
                </a:solidFill>
              </a:rPr>
              <a:t>The Science Requirements are Captured in the SRD</a:t>
            </a:r>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a:ext>
            </a:extLst>
          </a:blip>
          <a:srcRect l="4830" r="4830"/>
          <a:stretch>
            <a:fillRect/>
          </a:stretch>
        </p:blipFill>
        <p:spPr>
          <a:xfrm>
            <a:off x="5626100" y="666750"/>
            <a:ext cx="3517900" cy="4183063"/>
          </a:xfrm>
        </p:spPr>
      </p:pic>
    </p:spTree>
    <p:extLst>
      <p:ext uri="{BB962C8B-B14F-4D97-AF65-F5344CB8AC3E}">
        <p14:creationId xmlns:p14="http://schemas.microsoft.com/office/powerpoint/2010/main" val="105997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371600" y="133350"/>
            <a:ext cx="6038850" cy="417910"/>
          </a:xfrm>
        </p:spPr>
        <p:txBody>
          <a:bodyPr/>
          <a:lstStyle/>
          <a:p>
            <a:r>
              <a:rPr lang="en-US" dirty="0">
                <a:solidFill>
                  <a:schemeClr val="tx2"/>
                </a:solidFill>
                <a:latin typeface="Arial" charset="0"/>
                <a:ea typeface="ＭＳ Ｐゴシック" charset="0"/>
                <a:cs typeface="ＭＳ Ｐゴシック" charset="0"/>
              </a:rPr>
              <a:t>Summary of High Level Requirements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99134923"/>
              </p:ext>
            </p:extLst>
          </p:nvPr>
        </p:nvGraphicFramePr>
        <p:xfrm>
          <a:off x="1066800" y="819150"/>
          <a:ext cx="7185025" cy="3723088"/>
        </p:xfrm>
        <a:graphic>
          <a:graphicData uri="http://schemas.openxmlformats.org/drawingml/2006/table">
            <a:tbl>
              <a:tblPr firstRow="1" bandRow="1">
                <a:tableStyleId>{93296810-A885-4BE3-A3E7-6D5BEEA58F35}</a:tableStyleId>
              </a:tblPr>
              <a:tblGrid>
                <a:gridCol w="2872309">
                  <a:extLst>
                    <a:ext uri="{9D8B030D-6E8A-4147-A177-3AD203B41FA5}">
                      <a16:colId xmlns:a16="http://schemas.microsoft.com/office/drawing/2014/main" xmlns="" val="20000"/>
                    </a:ext>
                  </a:extLst>
                </a:gridCol>
                <a:gridCol w="4312716">
                  <a:extLst>
                    <a:ext uri="{9D8B030D-6E8A-4147-A177-3AD203B41FA5}">
                      <a16:colId xmlns:a16="http://schemas.microsoft.com/office/drawing/2014/main" xmlns="" val="20001"/>
                    </a:ext>
                  </a:extLst>
                </a:gridCol>
              </a:tblGrid>
              <a:tr h="428747">
                <a:tc>
                  <a:txBody>
                    <a:bodyPr/>
                    <a:lstStyle/>
                    <a:p>
                      <a:pPr algn="ctr"/>
                      <a:r>
                        <a:rPr lang="en-US" sz="1200" dirty="0"/>
                        <a:t>Survey Property</a:t>
                      </a:r>
                    </a:p>
                  </a:txBody>
                  <a:tcPr marL="91449" marR="91449" marT="34293" marB="34293" anchor="ctr"/>
                </a:tc>
                <a:tc>
                  <a:txBody>
                    <a:bodyPr/>
                    <a:lstStyle/>
                    <a:p>
                      <a:pPr marL="0" algn="ctr" defTabSz="914400" rtl="0" eaLnBrk="1" latinLnBrk="0" hangingPunct="1"/>
                      <a:r>
                        <a:rPr lang="en-US" sz="1200" b="1" kern="1200" dirty="0">
                          <a:solidFill>
                            <a:schemeClr val="lt1"/>
                          </a:solidFill>
                          <a:latin typeface="+mn-lt"/>
                          <a:ea typeface="+mn-ea"/>
                          <a:cs typeface="+mn-cs"/>
                        </a:rPr>
                        <a:t>Performance</a:t>
                      </a:r>
                    </a:p>
                  </a:txBody>
                  <a:tcPr marL="91449" marR="91449" marT="34293" marB="34293" anchor="ctr"/>
                </a:tc>
                <a:extLst>
                  <a:ext uri="{0D108BD9-81ED-4DB2-BD59-A6C34878D82A}">
                    <a16:rowId xmlns:a16="http://schemas.microsoft.com/office/drawing/2014/main" xmlns="" val="10000"/>
                  </a:ext>
                </a:extLst>
              </a:tr>
              <a:tr h="428747">
                <a:tc>
                  <a:txBody>
                    <a:bodyPr/>
                    <a:lstStyle/>
                    <a:p>
                      <a:r>
                        <a:rPr lang="en-US" sz="1200" dirty="0"/>
                        <a:t>Main</a:t>
                      </a:r>
                      <a:r>
                        <a:rPr lang="en-US" sz="1200" baseline="0" dirty="0"/>
                        <a:t> Survey Area</a:t>
                      </a:r>
                      <a:endParaRPr lang="en-US" sz="1200" dirty="0"/>
                    </a:p>
                  </a:txBody>
                  <a:tcPr marL="91449" marR="91449" marT="34293" marB="34293" anchor="ctr"/>
                </a:tc>
                <a:tc>
                  <a:txBody>
                    <a:bodyPr/>
                    <a:lstStyle/>
                    <a:p>
                      <a:pPr algn="ctr"/>
                      <a:r>
                        <a:rPr lang="en-US" sz="1200" dirty="0"/>
                        <a:t>18000 sq. deg.</a:t>
                      </a:r>
                    </a:p>
                  </a:txBody>
                  <a:tcPr marL="91449" marR="91449" marT="34293" marB="34293" anchor="ctr"/>
                </a:tc>
                <a:extLst>
                  <a:ext uri="{0D108BD9-81ED-4DB2-BD59-A6C34878D82A}">
                    <a16:rowId xmlns:a16="http://schemas.microsoft.com/office/drawing/2014/main" xmlns="" val="10001"/>
                  </a:ext>
                </a:extLst>
              </a:tr>
              <a:tr h="317155">
                <a:tc>
                  <a:txBody>
                    <a:bodyPr/>
                    <a:lstStyle/>
                    <a:p>
                      <a:r>
                        <a:rPr lang="en-US" sz="1200" dirty="0"/>
                        <a:t>Total</a:t>
                      </a:r>
                      <a:r>
                        <a:rPr lang="en-US" sz="1200" baseline="0" dirty="0"/>
                        <a:t> visits per sky patch</a:t>
                      </a:r>
                      <a:endParaRPr lang="en-US" sz="1200" dirty="0"/>
                    </a:p>
                  </a:txBody>
                  <a:tcPr marL="91449" marR="91449" marT="34293" marB="34293" anchor="ctr"/>
                </a:tc>
                <a:tc>
                  <a:txBody>
                    <a:bodyPr/>
                    <a:lstStyle/>
                    <a:p>
                      <a:pPr algn="ctr"/>
                      <a:r>
                        <a:rPr lang="en-US" sz="1200" dirty="0"/>
                        <a:t>825</a:t>
                      </a:r>
                    </a:p>
                  </a:txBody>
                  <a:tcPr marL="91449" marR="91449" marT="34293" marB="34293" anchor="ctr"/>
                </a:tc>
                <a:extLst>
                  <a:ext uri="{0D108BD9-81ED-4DB2-BD59-A6C34878D82A}">
                    <a16:rowId xmlns:a16="http://schemas.microsoft.com/office/drawing/2014/main" xmlns="" val="10002"/>
                  </a:ext>
                </a:extLst>
              </a:tr>
              <a:tr h="317155">
                <a:tc>
                  <a:txBody>
                    <a:bodyPr/>
                    <a:lstStyle/>
                    <a:p>
                      <a:r>
                        <a:rPr lang="en-US" sz="1200" dirty="0"/>
                        <a:t>Filter set</a:t>
                      </a:r>
                    </a:p>
                  </a:txBody>
                  <a:tcPr marL="91449" marR="91449" marT="34293" marB="34293" anchor="ctr"/>
                </a:tc>
                <a:tc>
                  <a:txBody>
                    <a:bodyPr/>
                    <a:lstStyle/>
                    <a:p>
                      <a:pPr algn="ctr"/>
                      <a:r>
                        <a:rPr lang="en-US" sz="1200" dirty="0"/>
                        <a:t>6 filters (</a:t>
                      </a:r>
                      <a:r>
                        <a:rPr lang="en-US" sz="1200" dirty="0" err="1"/>
                        <a:t>ugrizy</a:t>
                      </a:r>
                      <a:r>
                        <a:rPr lang="en-US" sz="1200" dirty="0"/>
                        <a:t>) from 320</a:t>
                      </a:r>
                      <a:r>
                        <a:rPr lang="en-US" sz="1200" baseline="0" dirty="0"/>
                        <a:t> to </a:t>
                      </a:r>
                      <a:r>
                        <a:rPr lang="en-US" sz="1200" dirty="0"/>
                        <a:t>1050nm</a:t>
                      </a:r>
                    </a:p>
                  </a:txBody>
                  <a:tcPr marL="91449" marR="91449" marT="34293" marB="34293" anchor="ctr"/>
                </a:tc>
                <a:extLst>
                  <a:ext uri="{0D108BD9-81ED-4DB2-BD59-A6C34878D82A}">
                    <a16:rowId xmlns:a16="http://schemas.microsoft.com/office/drawing/2014/main" xmlns="" val="10003"/>
                  </a:ext>
                </a:extLst>
              </a:tr>
              <a:tr h="317155">
                <a:tc>
                  <a:txBody>
                    <a:bodyPr/>
                    <a:lstStyle/>
                    <a:p>
                      <a:pPr marL="0" algn="l" defTabSz="914400" rtl="0" eaLnBrk="1" latinLnBrk="0" hangingPunct="1"/>
                      <a:r>
                        <a:rPr lang="en-US" sz="1200" kern="1200" dirty="0">
                          <a:solidFill>
                            <a:schemeClr val="dk1"/>
                          </a:solidFill>
                          <a:latin typeface="+mn-lt"/>
                          <a:ea typeface="+mn-ea"/>
                          <a:cs typeface="+mn-cs"/>
                        </a:rPr>
                        <a:t>Single visit</a:t>
                      </a:r>
                    </a:p>
                  </a:txBody>
                  <a:tcPr marL="91449" marR="91449" marT="34293" marB="34293" anchor="ctr"/>
                </a:tc>
                <a:tc>
                  <a:txBody>
                    <a:bodyPr/>
                    <a:lstStyle/>
                    <a:p>
                      <a:pPr algn="ctr"/>
                      <a:r>
                        <a:rPr lang="en-US" sz="1200" kern="1200" dirty="0">
                          <a:solidFill>
                            <a:schemeClr val="dk1"/>
                          </a:solidFill>
                          <a:latin typeface="+mn-lt"/>
                          <a:ea typeface="+mn-ea"/>
                          <a:cs typeface="+mn-cs"/>
                        </a:rPr>
                        <a:t>2 x 15 second exposures</a:t>
                      </a:r>
                    </a:p>
                  </a:txBody>
                  <a:tcPr marL="91449" marR="91449" marT="34293" marB="34293" anchor="ctr"/>
                </a:tc>
                <a:extLst>
                  <a:ext uri="{0D108BD9-81ED-4DB2-BD59-A6C34878D82A}">
                    <a16:rowId xmlns:a16="http://schemas.microsoft.com/office/drawing/2014/main" xmlns="" val="10004"/>
                  </a:ext>
                </a:extLst>
              </a:tr>
              <a:tr h="434346">
                <a:tc>
                  <a:txBody>
                    <a:bodyPr/>
                    <a:lstStyle/>
                    <a:p>
                      <a:pPr marL="0" algn="l" defTabSz="914400" rtl="0" eaLnBrk="1" latinLnBrk="0" hangingPunct="1"/>
                      <a:r>
                        <a:rPr lang="en-US" sz="1200" kern="1200" dirty="0">
                          <a:solidFill>
                            <a:schemeClr val="dk1"/>
                          </a:solidFill>
                          <a:latin typeface="+mn-lt"/>
                          <a:ea typeface="+mn-ea"/>
                          <a:cs typeface="+mn-cs"/>
                        </a:rPr>
                        <a:t>Single Visit Limiting Magnitude</a:t>
                      </a:r>
                    </a:p>
                  </a:txBody>
                  <a:tcPr marL="91449" marR="91449" marT="34293" marB="34293" anchor="ctr"/>
                </a:tc>
                <a:tc>
                  <a:txBody>
                    <a:bodyPr/>
                    <a:lstStyle/>
                    <a:p>
                      <a:pPr algn="ctr"/>
                      <a:r>
                        <a:rPr lang="en-US" sz="1200" kern="1200" dirty="0">
                          <a:solidFill>
                            <a:schemeClr val="dk1"/>
                          </a:solidFill>
                          <a:latin typeface="+mn-lt"/>
                          <a:ea typeface="+mn-ea"/>
                          <a:cs typeface="+mn-cs"/>
                        </a:rPr>
                        <a:t>u = 23.5; g = 24.8; r = 24.4;</a:t>
                      </a:r>
                      <a:r>
                        <a:rPr lang="en-US" sz="1200" kern="1200" baseline="0" dirty="0">
                          <a:solidFill>
                            <a:schemeClr val="dk1"/>
                          </a:solidFill>
                          <a:latin typeface="+mn-lt"/>
                          <a:ea typeface="+mn-ea"/>
                          <a:cs typeface="+mn-cs"/>
                        </a:rPr>
                        <a:t> I = 23.9; z = 23.3;          y = 22.1</a:t>
                      </a:r>
                      <a:endParaRPr lang="en-US" sz="1200" kern="1200" dirty="0">
                        <a:solidFill>
                          <a:schemeClr val="dk1"/>
                        </a:solidFill>
                        <a:latin typeface="+mn-lt"/>
                        <a:ea typeface="+mn-ea"/>
                        <a:cs typeface="+mn-cs"/>
                      </a:endParaRPr>
                    </a:p>
                  </a:txBody>
                  <a:tcPr marL="91449" marR="91449" marT="34293" marB="34293" anchor="ctr"/>
                </a:tc>
                <a:extLst>
                  <a:ext uri="{0D108BD9-81ED-4DB2-BD59-A6C34878D82A}">
                    <a16:rowId xmlns:a16="http://schemas.microsoft.com/office/drawing/2014/main" xmlns="" val="10005"/>
                  </a:ext>
                </a:extLst>
              </a:tr>
              <a:tr h="340648">
                <a:tc>
                  <a:txBody>
                    <a:bodyPr/>
                    <a:lstStyle/>
                    <a:p>
                      <a:r>
                        <a:rPr lang="en-US" sz="1200" dirty="0"/>
                        <a:t>Photometric calibration</a:t>
                      </a:r>
                    </a:p>
                  </a:txBody>
                  <a:tcPr marL="91449" marR="91449" marT="34293" marB="34293" anchor="ctr"/>
                </a:tc>
                <a:tc>
                  <a:txBody>
                    <a:bodyPr/>
                    <a:lstStyle/>
                    <a:p>
                      <a:pPr algn="ctr"/>
                      <a:r>
                        <a:rPr lang="en-US" sz="1200" kern="1200" baseline="0" dirty="0">
                          <a:solidFill>
                            <a:schemeClr val="dk1"/>
                          </a:solidFill>
                          <a:latin typeface="+mn-lt"/>
                          <a:ea typeface="+mn-ea"/>
                          <a:cs typeface="+mn-cs"/>
                        </a:rPr>
                        <a:t> 2% absolute,  0.5% repeatability &amp; colors</a:t>
                      </a:r>
                    </a:p>
                  </a:txBody>
                  <a:tcPr marL="91449" marR="91449" marT="34293" marB="34293" anchor="ctr"/>
                </a:tc>
                <a:extLst>
                  <a:ext uri="{0D108BD9-81ED-4DB2-BD59-A6C34878D82A}">
                    <a16:rowId xmlns:a16="http://schemas.microsoft.com/office/drawing/2014/main" xmlns="" val="10006"/>
                  </a:ext>
                </a:extLst>
              </a:tr>
              <a:tr h="434345">
                <a:tc>
                  <a:txBody>
                    <a:bodyPr/>
                    <a:lstStyle/>
                    <a:p>
                      <a:r>
                        <a:rPr lang="en-US" sz="1200" dirty="0"/>
                        <a:t>Median</a:t>
                      </a:r>
                      <a:r>
                        <a:rPr lang="en-US" sz="1200" baseline="0" dirty="0"/>
                        <a:t> delivered image quality</a:t>
                      </a:r>
                      <a:endParaRPr lang="en-US" sz="1200" dirty="0"/>
                    </a:p>
                  </a:txBody>
                  <a:tcPr marL="91449" marR="91449" marT="34293" marB="34293" anchor="ctr"/>
                </a:tc>
                <a:tc>
                  <a:txBody>
                    <a:bodyPr/>
                    <a:lstStyle/>
                    <a:p>
                      <a:pPr algn="ctr"/>
                      <a:r>
                        <a:rPr lang="en-US" sz="1200" kern="1200" baseline="0" dirty="0">
                          <a:solidFill>
                            <a:schemeClr val="dk1"/>
                          </a:solidFill>
                          <a:latin typeface="+mn-lt"/>
                          <a:ea typeface="+mn-ea"/>
                          <a:cs typeface="+mn-cs"/>
                        </a:rPr>
                        <a:t>~ 0.7 </a:t>
                      </a:r>
                      <a:r>
                        <a:rPr lang="en-US" sz="1200" kern="1200" baseline="0" dirty="0" err="1">
                          <a:solidFill>
                            <a:schemeClr val="dk1"/>
                          </a:solidFill>
                          <a:latin typeface="+mn-lt"/>
                          <a:ea typeface="+mn-ea"/>
                          <a:cs typeface="+mn-cs"/>
                        </a:rPr>
                        <a:t>arcsec</a:t>
                      </a:r>
                      <a:r>
                        <a:rPr lang="en-US" sz="1200" kern="1200" baseline="0" dirty="0">
                          <a:solidFill>
                            <a:schemeClr val="dk1"/>
                          </a:solidFill>
                          <a:latin typeface="+mn-lt"/>
                          <a:ea typeface="+mn-ea"/>
                          <a:cs typeface="+mn-cs"/>
                        </a:rPr>
                        <a:t>. FWHM</a:t>
                      </a:r>
                    </a:p>
                  </a:txBody>
                  <a:tcPr marL="91449" marR="91449" marT="34293" marB="34293" anchor="ctr"/>
                </a:tc>
                <a:extLst>
                  <a:ext uri="{0D108BD9-81ED-4DB2-BD59-A6C34878D82A}">
                    <a16:rowId xmlns:a16="http://schemas.microsoft.com/office/drawing/2014/main" xmlns="" val="10007"/>
                  </a:ext>
                </a:extLst>
              </a:tr>
              <a:tr h="352395">
                <a:tc>
                  <a:txBody>
                    <a:bodyPr/>
                    <a:lstStyle/>
                    <a:p>
                      <a:r>
                        <a:rPr lang="en-US" sz="1200" dirty="0"/>
                        <a:t>Transient</a:t>
                      </a:r>
                      <a:r>
                        <a:rPr lang="en-US" sz="1200" baseline="0" dirty="0"/>
                        <a:t> p</a:t>
                      </a:r>
                      <a:r>
                        <a:rPr lang="en-US" sz="1200" dirty="0"/>
                        <a:t>rocessing</a:t>
                      </a:r>
                      <a:r>
                        <a:rPr lang="en-US" sz="1200" baseline="0" dirty="0"/>
                        <a:t> latency</a:t>
                      </a:r>
                      <a:endParaRPr lang="en-US" sz="1200" dirty="0"/>
                    </a:p>
                  </a:txBody>
                  <a:tcPr marL="91449" marR="91449" marT="34293" marB="34293" anchor="ctr"/>
                </a:tc>
                <a:tc>
                  <a:txBody>
                    <a:bodyPr/>
                    <a:lstStyle/>
                    <a:p>
                      <a:pPr algn="ctr"/>
                      <a:r>
                        <a:rPr lang="en-US" sz="1200" kern="1200" baseline="0" dirty="0">
                          <a:solidFill>
                            <a:schemeClr val="dk1"/>
                          </a:solidFill>
                          <a:latin typeface="+mn-lt"/>
                          <a:ea typeface="+mn-ea"/>
                          <a:cs typeface="+mn-cs"/>
                        </a:rPr>
                        <a:t> 60 sec after last visit exposure</a:t>
                      </a:r>
                    </a:p>
                  </a:txBody>
                  <a:tcPr marL="91449" marR="91449" marT="34293" marB="34293" anchor="ctr"/>
                </a:tc>
                <a:extLst>
                  <a:ext uri="{0D108BD9-81ED-4DB2-BD59-A6C34878D82A}">
                    <a16:rowId xmlns:a16="http://schemas.microsoft.com/office/drawing/2014/main" xmlns="" val="10008"/>
                  </a:ext>
                </a:extLst>
              </a:tr>
              <a:tr h="352395">
                <a:tc>
                  <a:txBody>
                    <a:bodyPr/>
                    <a:lstStyle/>
                    <a:p>
                      <a:r>
                        <a:rPr lang="en-US" sz="1200" dirty="0"/>
                        <a:t>Data release</a:t>
                      </a:r>
                    </a:p>
                  </a:txBody>
                  <a:tcPr marL="91449" marR="91449" marT="34293" marB="34293" anchor="ctr"/>
                </a:tc>
                <a:tc>
                  <a:txBody>
                    <a:bodyPr/>
                    <a:lstStyle/>
                    <a:p>
                      <a:pPr algn="ctr"/>
                      <a:r>
                        <a:rPr lang="en-US" sz="1200" kern="1200" baseline="0" dirty="0">
                          <a:solidFill>
                            <a:schemeClr val="dk1"/>
                          </a:solidFill>
                          <a:latin typeface="+mn-lt"/>
                          <a:ea typeface="+mn-ea"/>
                          <a:cs typeface="+mn-cs"/>
                        </a:rPr>
                        <a:t>Full reprocessing of survey data annually</a:t>
                      </a:r>
                    </a:p>
                  </a:txBody>
                  <a:tcPr marL="91449" marR="91449" marT="34293" marB="34293" anchor="ct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59405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TextBox 11"/>
          <p:cNvSpPr txBox="1">
            <a:spLocks noGrp="1"/>
          </p:cNvSpPr>
          <p:nvPr>
            <p:ph type="sldNum" sz="quarter" idx="2"/>
          </p:nvPr>
        </p:nvSpPr>
        <p:spPr>
          <a:xfrm>
            <a:off x="8424864" y="4891087"/>
            <a:ext cx="18138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428" name="LSST Data Product Categories"/>
          <p:cNvSpPr txBox="1">
            <a:spLocks noGrp="1"/>
          </p:cNvSpPr>
          <p:nvPr>
            <p:ph type="title"/>
          </p:nvPr>
        </p:nvSpPr>
        <p:spPr>
          <a:xfrm>
            <a:off x="1998846" y="107157"/>
            <a:ext cx="5316355" cy="417911"/>
          </a:xfrm>
          <a:prstGeom prst="rect">
            <a:avLst/>
          </a:prstGeom>
        </p:spPr>
        <p:txBody>
          <a:bodyPr/>
          <a:lstStyle>
            <a:lvl1pPr defTabSz="311626">
              <a:defRPr sz="2130"/>
            </a:lvl1pPr>
          </a:lstStyle>
          <a:p>
            <a:r>
              <a:t>LSST Data Product Categories</a:t>
            </a:r>
          </a:p>
        </p:txBody>
      </p:sp>
      <p:sp>
        <p:nvSpPr>
          <p:cNvPr id="429" name="LSST Data Product Categories (LPM-231) &amp; DM Data Products &amp; Key Numbers"/>
          <p:cNvSpPr txBox="1"/>
          <p:nvPr/>
        </p:nvSpPr>
        <p:spPr>
          <a:xfrm>
            <a:off x="6588022" y="4677882"/>
            <a:ext cx="2486060" cy="201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defTabSz="342900">
              <a:spcBef>
                <a:spcPts val="300"/>
              </a:spcBef>
              <a:defRPr sz="700" i="1" u="sng">
                <a:solidFill>
                  <a:srgbClr val="0000FF"/>
                </a:solidFill>
                <a:uFill>
                  <a:solidFill>
                    <a:srgbClr val="0000FF"/>
                  </a:solidFill>
                </a:uFill>
              </a:defRPr>
            </a:pPr>
            <a:r>
              <a:rPr>
                <a:hlinkClick r:id="rId3"/>
              </a:rPr>
              <a:t>LSST Data Product Categories</a:t>
            </a:r>
            <a:r>
              <a:rPr>
                <a:solidFill>
                  <a:srgbClr val="1F497D"/>
                </a:solidFill>
                <a:uFillTx/>
              </a:rPr>
              <a:t> &amp; </a:t>
            </a:r>
            <a:r>
              <a:rPr>
                <a:hlinkClick r:id="rId4"/>
              </a:rPr>
              <a:t>DM Data Products</a:t>
            </a:r>
            <a:r>
              <a:rPr>
                <a:solidFill>
                  <a:srgbClr val="1F497D"/>
                </a:solidFill>
                <a:uFillTx/>
              </a:rPr>
              <a:t> &amp; </a:t>
            </a:r>
            <a:r>
              <a:rPr>
                <a:hlinkClick r:id="rId5"/>
              </a:rPr>
              <a:t>Key Numbers</a:t>
            </a:r>
          </a:p>
        </p:txBody>
      </p:sp>
      <p:sp>
        <p:nvSpPr>
          <p:cNvPr id="430" name="Previously“Level 3” data products"/>
          <p:cNvSpPr txBox="1"/>
          <p:nvPr/>
        </p:nvSpPr>
        <p:spPr>
          <a:xfrm>
            <a:off x="1259464" y="4936397"/>
            <a:ext cx="1116308" cy="17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ctr">
              <a:lnSpc>
                <a:spcPct val="10000"/>
              </a:lnSpc>
              <a:defRPr sz="600" i="1">
                <a:solidFill>
                  <a:srgbClr val="FFFFFF"/>
                </a:solidFill>
              </a:defRPr>
            </a:lvl1pPr>
          </a:lstStyle>
          <a:p>
            <a:r>
              <a:t>Previously“Level 3” data products</a:t>
            </a:r>
          </a:p>
        </p:txBody>
      </p:sp>
      <p:pic>
        <p:nvPicPr>
          <p:cNvPr id="7" name="Picture 6">
            <a:extLst>
              <a:ext uri="{FF2B5EF4-FFF2-40B4-BE49-F238E27FC236}">
                <a16:creationId xmlns:a16="http://schemas.microsoft.com/office/drawing/2014/main" xmlns="" id="{A67F9FD9-D7A4-D84C-BE1D-593BDDE72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71" y="777473"/>
            <a:ext cx="8949611" cy="3877836"/>
          </a:xfrm>
          <a:prstGeom prst="rect">
            <a:avLst/>
          </a:prstGeom>
        </p:spPr>
      </p:pic>
    </p:spTree>
    <p:extLst>
      <p:ext uri="{BB962C8B-B14F-4D97-AF65-F5344CB8AC3E}">
        <p14:creationId xmlns:p14="http://schemas.microsoft.com/office/powerpoint/2010/main" val="119275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prstGeom prst="rect">
            <a:avLst/>
          </a:prstGeom>
        </p:spPr>
        <p:txBody>
          <a:bodyPr>
            <a:normAutofit fontScale="62500" lnSpcReduction="20000"/>
          </a:bodyPr>
          <a:lstStyle/>
          <a:p>
            <a:pPr marL="0" indent="0">
              <a:buNone/>
            </a:pPr>
            <a:r>
              <a:rPr lang="en-US" b="1" dirty="0"/>
              <a:t>The National Science Foundation:</a:t>
            </a:r>
          </a:p>
          <a:p>
            <a:pPr lvl="1"/>
            <a:r>
              <a:rPr lang="en-US" b="1" dirty="0"/>
              <a:t>Telescope and site facility construction, data management system, and education and public outreach.  </a:t>
            </a:r>
          </a:p>
          <a:p>
            <a:pPr lvl="1"/>
            <a:r>
              <a:rPr lang="en-US" b="1" dirty="0"/>
              <a:t>Major Research Equipment and Facility Construction (MREFC).  Total not to exceed cost is</a:t>
            </a:r>
            <a:r>
              <a:rPr lang="en-US" b="1" dirty="0">
                <a:solidFill>
                  <a:srgbClr val="FF0000"/>
                </a:solidFill>
              </a:rPr>
              <a:t> $473M</a:t>
            </a:r>
            <a:r>
              <a:rPr lang="en-US" b="1" dirty="0"/>
              <a:t>.</a:t>
            </a:r>
          </a:p>
          <a:p>
            <a:pPr lvl="1"/>
            <a:r>
              <a:rPr lang="en-US" b="1" dirty="0"/>
              <a:t>Executed by the Association of Universities for Research in Astronomy (AURA) through Cooperative Agreement.</a:t>
            </a:r>
          </a:p>
          <a:p>
            <a:pPr lvl="1"/>
            <a:endParaRPr lang="en-US" sz="1200" b="1" dirty="0"/>
          </a:p>
          <a:p>
            <a:pPr marL="0" indent="0">
              <a:buNone/>
            </a:pPr>
            <a:r>
              <a:rPr lang="en-US" b="1" dirty="0"/>
              <a:t>The Department of Energy:</a:t>
            </a:r>
          </a:p>
          <a:p>
            <a:pPr lvl="1"/>
            <a:r>
              <a:rPr lang="en-US" b="1" dirty="0"/>
              <a:t>Camera fabrication.</a:t>
            </a:r>
          </a:p>
          <a:p>
            <a:pPr lvl="1"/>
            <a:r>
              <a:rPr lang="en-US" b="1" dirty="0"/>
              <a:t>Major Item of Equipment (MIE), through the Office of High Energy Physics in the Office of Science.  Total projected cost is </a:t>
            </a:r>
            <a:r>
              <a:rPr lang="en-US" b="1" dirty="0">
                <a:solidFill>
                  <a:srgbClr val="FF0000"/>
                </a:solidFill>
              </a:rPr>
              <a:t>$168M</a:t>
            </a:r>
            <a:r>
              <a:rPr lang="en-US" b="1" dirty="0"/>
              <a:t>.</a:t>
            </a:r>
          </a:p>
          <a:p>
            <a:pPr lvl="1"/>
            <a:r>
              <a:rPr lang="en-US" b="1" dirty="0"/>
              <a:t>SLAC National Accelerator Laboratory is the lead DOE lab.</a:t>
            </a:r>
          </a:p>
          <a:p>
            <a:pPr lvl="1"/>
            <a:endParaRPr lang="en-US" sz="1200" b="1" dirty="0"/>
          </a:p>
          <a:p>
            <a:pPr marL="0" indent="0">
              <a:buNone/>
            </a:pPr>
            <a:r>
              <a:rPr lang="en-US" b="1" dirty="0"/>
              <a:t>Private Support:</a:t>
            </a:r>
          </a:p>
          <a:p>
            <a:pPr lvl="1"/>
            <a:r>
              <a:rPr lang="en-US" b="1" dirty="0"/>
              <a:t>Total Support is ~ </a:t>
            </a:r>
            <a:r>
              <a:rPr lang="en-US" b="1" dirty="0">
                <a:solidFill>
                  <a:srgbClr val="FF0000"/>
                </a:solidFill>
              </a:rPr>
              <a:t>$40M</a:t>
            </a:r>
            <a:r>
              <a:rPr lang="en-US" b="1" dirty="0"/>
              <a:t>.</a:t>
            </a:r>
          </a:p>
          <a:p>
            <a:pPr lvl="1"/>
            <a:r>
              <a:rPr lang="en-US" b="1" dirty="0"/>
              <a:t>Primary/tertiary mirror, secondary mirror blank, preliminary site preparation, early sensor studies.</a:t>
            </a:r>
          </a:p>
          <a:p>
            <a:pPr lvl="1"/>
            <a:r>
              <a:rPr lang="en-US" b="1" dirty="0"/>
              <a:t>Responsible organization is the Large Synoptic Survey Telescope Corporation.</a:t>
            </a:r>
          </a:p>
        </p:txBody>
      </p:sp>
      <p:sp>
        <p:nvSpPr>
          <p:cNvPr id="2" name="Title 1"/>
          <p:cNvSpPr>
            <a:spLocks noGrp="1"/>
          </p:cNvSpPr>
          <p:nvPr>
            <p:ph type="title"/>
          </p:nvPr>
        </p:nvSpPr>
        <p:spPr>
          <a:xfrm>
            <a:off x="1447800" y="133350"/>
            <a:ext cx="5943600" cy="417910"/>
          </a:xfrm>
        </p:spPr>
        <p:txBody>
          <a:bodyPr/>
          <a:lstStyle/>
          <a:p>
            <a:r>
              <a:rPr lang="en-US" dirty="0">
                <a:solidFill>
                  <a:schemeClr val="tx2"/>
                </a:solidFill>
              </a:rPr>
              <a:t>LSST is a Public/Private, Interagency Project</a:t>
            </a:r>
          </a:p>
        </p:txBody>
      </p:sp>
    </p:spTree>
    <p:extLst>
      <p:ext uri="{BB962C8B-B14F-4D97-AF65-F5344CB8AC3E}">
        <p14:creationId xmlns:p14="http://schemas.microsoft.com/office/powerpoint/2010/main" val="3573536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LSST Optical Design</a:t>
            </a:r>
          </a:p>
        </p:txBody>
      </p:sp>
      <p:sp>
        <p:nvSpPr>
          <p:cNvPr id="3" name="Content Placeholder 2"/>
          <p:cNvSpPr>
            <a:spLocks noGrp="1"/>
          </p:cNvSpPr>
          <p:nvPr>
            <p:ph idx="1"/>
          </p:nvPr>
        </p:nvSpPr>
        <p:spPr>
          <a:xfrm>
            <a:off x="533400" y="742950"/>
            <a:ext cx="3657599" cy="3811191"/>
          </a:xfrm>
        </p:spPr>
        <p:txBody>
          <a:bodyPr/>
          <a:lstStyle/>
          <a:p>
            <a:r>
              <a:rPr lang="en-US" sz="1400" b="1" dirty="0"/>
              <a:t>The LSST incorporates a unique and compact Modified Paul-Baker 3-mirror optical design, with the camera located just below the secondary.</a:t>
            </a:r>
          </a:p>
          <a:p>
            <a:pPr marL="0" indent="0">
              <a:buNone/>
            </a:pPr>
            <a:endParaRPr lang="en-US" sz="1400" b="1" dirty="0"/>
          </a:p>
          <a:p>
            <a:r>
              <a:rPr lang="en-US" sz="1400" b="1" dirty="0"/>
              <a:t>The surfaces of all three mirrors, and the six degrees of freedom orientation of the camera, are controlled by an active optics system.</a:t>
            </a:r>
          </a:p>
          <a:p>
            <a:endParaRPr lang="en-US" sz="1400" b="1" dirty="0"/>
          </a:p>
          <a:p>
            <a:r>
              <a:rPr lang="en-US" sz="1400" b="1" dirty="0"/>
              <a:t>There are three refractive optics in the camera (L1, L2, L3), plus a filter with very modest optical power.</a:t>
            </a:r>
          </a:p>
          <a:p>
            <a:endParaRPr lang="en-US" sz="1400" b="1" dirty="0"/>
          </a:p>
          <a:p>
            <a:r>
              <a:rPr lang="en-US" sz="1400" b="1" dirty="0"/>
              <a:t>The design has been optimized to reduce </a:t>
            </a:r>
            <a:r>
              <a:rPr lang="en-US" sz="1400" b="1" dirty="0" err="1"/>
              <a:t>asphericity</a:t>
            </a:r>
            <a:r>
              <a:rPr lang="en-US" sz="1400" b="1" dirty="0"/>
              <a:t> in the various elements, and to ease in testing.</a:t>
            </a:r>
          </a:p>
        </p:txBody>
      </p:sp>
      <p:pic>
        <p:nvPicPr>
          <p:cNvPr id="5" name="Picture 2"/>
          <p:cNvPicPr>
            <a:picLocks noGrp="1" noChangeAspect="1" noChangeArrowheads="1"/>
          </p:cNvPicPr>
          <p:nvPr>
            <p:ph idx="10"/>
          </p:nvPr>
        </p:nvPicPr>
        <p:blipFill rotWithShape="1">
          <a:blip r:embed="rId2" cstate="print">
            <a:extLst>
              <a:ext uri="{28A0092B-C50C-407E-A947-70E740481C1C}">
                <a14:useLocalDpi xmlns:a14="http://schemas.microsoft.com/office/drawing/2010/main" val="0"/>
              </a:ext>
            </a:extLst>
          </a:blip>
          <a:srcRect t="-4453" b="-6028"/>
          <a:stretch/>
        </p:blipFill>
        <p:spPr bwMode="auto">
          <a:xfrm>
            <a:off x="5486400" y="627327"/>
            <a:ext cx="2000250" cy="2160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lenses_filte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450" y="2800350"/>
            <a:ext cx="1378744" cy="192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338345"/>
      </p:ext>
    </p:extLst>
  </p:cSld>
  <p:clrMapOvr>
    <a:masterClrMapping/>
  </p:clrMapOvr>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128</TotalTime>
  <Words>1820</Words>
  <Application>Microsoft Office PowerPoint</Application>
  <PresentationFormat>On-screen Show (16:9)</PresentationFormat>
  <Paragraphs>158</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Lucida Grande</vt:lpstr>
      <vt:lpstr>Legacy 169 JSR2017</vt:lpstr>
      <vt:lpstr>Introduction and Overview  Steven M. Kahn LSST Director  NSF/DOE Joint Status Review July 30 – August 3, 2018</vt:lpstr>
      <vt:lpstr>LSST Mission statement</vt:lpstr>
      <vt:lpstr>LSST in a Nutshell</vt:lpstr>
      <vt:lpstr>Four Science Themes Define the Science Requirements</vt:lpstr>
      <vt:lpstr>The Science Requirements are Captured in the SRD</vt:lpstr>
      <vt:lpstr>Summary of High Level Requirements</vt:lpstr>
      <vt:lpstr>LSST Data Product Categories</vt:lpstr>
      <vt:lpstr>LSST is a Public/Private, Interagency Project</vt:lpstr>
      <vt:lpstr>LSST Optical Design</vt:lpstr>
      <vt:lpstr>Telescope Mount Assembly</vt:lpstr>
      <vt:lpstr>LSST Camera</vt:lpstr>
      <vt:lpstr>Sensor Raft Assemblies</vt:lpstr>
      <vt:lpstr>LSST Data Sites and Data Transfer</vt:lpstr>
      <vt:lpstr>LSST Data Processing and Data Access</vt:lpstr>
      <vt:lpstr>An Enormous Amount Has Been Accomplished Over the Last Year</vt:lpstr>
      <vt:lpstr>Accomplishments in the Past Year</vt:lpstr>
      <vt:lpstr>Science Performance</vt:lpstr>
      <vt:lpstr>Nevertheless, We Still Face Serious Issues!</vt:lpstr>
      <vt:lpstr>Serious Issues (cont’d)</vt:lpstr>
      <vt:lpstr>Serious Issues (cont’d)</vt:lpstr>
      <vt:lpstr>Summary and 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robm</cp:lastModifiedBy>
  <cp:revision>20</cp:revision>
  <dcterms:created xsi:type="dcterms:W3CDTF">2018-04-26T20:33:17Z</dcterms:created>
  <dcterms:modified xsi:type="dcterms:W3CDTF">2019-08-06T16:19:36Z</dcterms:modified>
</cp:coreProperties>
</file>