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57" r:id="rId2"/>
    <p:sldId id="259" r:id="rId3"/>
    <p:sldId id="429" r:id="rId4"/>
    <p:sldId id="439" r:id="rId5"/>
    <p:sldId id="438" r:id="rId6"/>
    <p:sldId id="428" r:id="rId7"/>
    <p:sldId id="266" r:id="rId8"/>
    <p:sldId id="433" r:id="rId9"/>
    <p:sldId id="265" r:id="rId10"/>
    <p:sldId id="434" r:id="rId11"/>
    <p:sldId id="432" r:id="rId12"/>
    <p:sldId id="435" r:id="rId13"/>
    <p:sldId id="436" r:id="rId14"/>
    <p:sldId id="325" r:id="rId15"/>
    <p:sldId id="440" r:id="rId16"/>
    <p:sldId id="323" r:id="rId17"/>
    <p:sldId id="437" r:id="rId18"/>
    <p:sldId id="431" r:id="rId19"/>
    <p:sldId id="262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94665"/>
  </p:normalViewPr>
  <p:slideViewPr>
    <p:cSldViewPr>
      <p:cViewPr varScale="1">
        <p:scale>
          <a:sx n="143" d="100"/>
          <a:sy n="143" d="100"/>
        </p:scale>
        <p:origin x="102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7/15/19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1EAD0-8C9B-423C-BC4B-4F4FDA8F0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1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1EAD0-8C9B-423C-BC4B-4F4FDA8F0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0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1EAD0-8C9B-423C-BC4B-4F4FDA8F0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7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871F20-BE32-4788-BEA8-CE1E78AA6B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12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1EAD0-8C9B-423C-BC4B-4F4FDA8F0A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81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1EAD0-8C9B-423C-BC4B-4F4FDA8F0A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3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Joint Status Review • Tucson • </a:t>
            </a:r>
            <a:r>
              <a:rPr lang="en-US" sz="1000" baseline="0" dirty="0">
                <a:solidFill>
                  <a:schemeClr val="bg1"/>
                </a:solidFill>
                <a:latin typeface="Calibri" charset="0"/>
              </a:rPr>
              <a:t>August 27th – 30th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10" descr="LogoW-ShadowTransBac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354214" y="-19050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91751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Joint Status Review • Tucson • August 27th – 30th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3" r:id="rId5"/>
    <p:sldLayoutId id="2147483669" r:id="rId6"/>
    <p:sldLayoutId id="2147483674" r:id="rId7"/>
    <p:sldLayoutId id="2147483670" r:id="rId8"/>
    <p:sldLayoutId id="2147483662" r:id="rId9"/>
    <p:sldLayoutId id="2147483672" r:id="rId10"/>
    <p:sldLayoutId id="2147483673" r:id="rId11"/>
    <p:sldLayoutId id="2147483671" r:id="rId12"/>
    <p:sldLayoutId id="2147483667" r:id="rId13"/>
    <p:sldLayoutId id="2147483668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ComCam</a:t>
            </a:r>
            <a:r>
              <a:rPr lang="en-US" dirty="0"/>
              <a:t> &amp; EAS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Brian Stalder</a:t>
            </a:r>
            <a:br>
              <a:rPr lang="en-US" dirty="0"/>
            </a:br>
            <a:r>
              <a:rPr lang="en-US" dirty="0"/>
              <a:t>Commissioning Scientist, LSST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NSF/DOE Joint Status Review</a:t>
            </a:r>
            <a:br>
              <a:rPr lang="en-US" dirty="0"/>
            </a:br>
            <a:r>
              <a:rPr lang="en-US" dirty="0"/>
              <a:t>August 27,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Environmental Awareness  System (EAS) goal is to:</a:t>
            </a:r>
          </a:p>
          <a:p>
            <a:pPr lvl="1"/>
            <a:r>
              <a:rPr lang="en-US" dirty="0"/>
              <a:t>Sense aspects of the dome and surrounding environment in order to optimize science data quality and operational efficiency to </a:t>
            </a:r>
            <a:r>
              <a:rPr lang="en-US" b="1" dirty="0"/>
              <a:t>changing environmental conditions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Control dome environment</a:t>
            </a:r>
          </a:p>
          <a:p>
            <a:pPr lvl="1"/>
            <a:r>
              <a:rPr lang="en-US" dirty="0"/>
              <a:t>Feed environmental data to other components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T&amp;S is ultimately responsible for controlling the dome environment at all times and optimizing the air flushing during night-time operations to ensure the most efficient scientific observations for given weather conditions.</a:t>
            </a:r>
          </a:p>
          <a:p>
            <a:r>
              <a:rPr lang="en-US" dirty="0"/>
              <a:t>Includes dedicated temperature, humidity sensors, anemometers, and embedded HVAC system sensors.</a:t>
            </a:r>
          </a:p>
          <a:p>
            <a:r>
              <a:rPr lang="en-US" dirty="0"/>
              <a:t>FY19 budget is to deploy a set of prototype sensors in the </a:t>
            </a:r>
            <a:r>
              <a:rPr lang="en-US" dirty="0" err="1"/>
              <a:t>AuxTel</a:t>
            </a:r>
            <a:r>
              <a:rPr lang="en-US" dirty="0"/>
              <a:t> dome to gain experience on placement and dome seeing behavior on a smaller scale before moving to the main telescope dome in FY20.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04C.12.18</a:t>
            </a:r>
          </a:p>
        </p:txBody>
      </p:sp>
    </p:spTree>
    <p:extLst>
      <p:ext uri="{BB962C8B-B14F-4D97-AF65-F5344CB8AC3E}">
        <p14:creationId xmlns:p14="http://schemas.microsoft.com/office/powerpoint/2010/main" val="402524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2B7658-7919-4145-B814-414DAC0C6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HVAC system verified and accepted</a:t>
            </a:r>
          </a:p>
          <a:p>
            <a:r>
              <a:rPr lang="en-US" dirty="0"/>
              <a:t>Generalized prototype sensor architecture designed, telemetry software complete and tested</a:t>
            </a:r>
          </a:p>
          <a:p>
            <a:r>
              <a:rPr lang="en-US" dirty="0" err="1"/>
              <a:t>AuxTel</a:t>
            </a:r>
            <a:r>
              <a:rPr lang="en-US" dirty="0"/>
              <a:t> prototype sensors ready to ship with </a:t>
            </a:r>
            <a:r>
              <a:rPr lang="en-US" dirty="0" err="1"/>
              <a:t>AuxTel</a:t>
            </a:r>
            <a:r>
              <a:rPr lang="en-US" dirty="0"/>
              <a:t> Spectrograph to begin Early Commissioning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307188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2B7658-7919-4145-B814-414DAC0C6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Challenges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/>
              <a:t>Limited T&amp;S electrical, software engineering resources are being utilized on other major subsystems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/>
              <a:t>HVAC system was delivered under Windows, so software had to be migrated to Linux in order to streamline interface with observatory software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/>
              <a:t>Delays in dome completion have limited the need for these sensors until later in construction</a:t>
            </a:r>
          </a:p>
          <a:p>
            <a:r>
              <a:rPr lang="en-US" dirty="0"/>
              <a:t>Approaches 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/>
              <a:t>Utilizing contractors to develop software and package electrical boards to meet project requirements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/>
              <a:t>Currently reviewing HVAC requirements to support TMA assembly effectively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/>
              <a:t>Planning to have more time to fully understand the </a:t>
            </a:r>
            <a:r>
              <a:rPr lang="en-US" dirty="0" err="1"/>
              <a:t>AuxTel</a:t>
            </a:r>
            <a:r>
              <a:rPr lang="en-US" dirty="0"/>
              <a:t> observing environment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 Challenges</a:t>
            </a:r>
          </a:p>
        </p:txBody>
      </p:sp>
    </p:spTree>
    <p:extLst>
      <p:ext uri="{BB962C8B-B14F-4D97-AF65-F5344CB8AC3E}">
        <p14:creationId xmlns:p14="http://schemas.microsoft.com/office/powerpoint/2010/main" val="50784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 TMA assembly in dome starting September 2019</a:t>
            </a:r>
          </a:p>
          <a:p>
            <a:r>
              <a:rPr lang="en-US" dirty="0"/>
              <a:t>Install </a:t>
            </a:r>
            <a:r>
              <a:rPr lang="en-US" dirty="0" err="1"/>
              <a:t>AuxTel</a:t>
            </a:r>
            <a:r>
              <a:rPr lang="en-US" dirty="0"/>
              <a:t> sensors in October 2019 for start of Commissioning</a:t>
            </a:r>
          </a:p>
          <a:p>
            <a:r>
              <a:rPr lang="en-US" dirty="0"/>
              <a:t>Install main dome sensors when TMA finished in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5BC716-EBE1-8A45-BD2B-3C06DB43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 Future Work</a:t>
            </a:r>
          </a:p>
        </p:txBody>
      </p:sp>
    </p:spTree>
    <p:extLst>
      <p:ext uri="{BB962C8B-B14F-4D97-AF65-F5344CB8AC3E}">
        <p14:creationId xmlns:p14="http://schemas.microsoft.com/office/powerpoint/2010/main" val="408664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Cost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CC228-864A-4D5D-8370-96C43B943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95350"/>
            <a:ext cx="6858000" cy="1264093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28BA105-A342-8843-9B79-A81D6E551597}"/>
              </a:ext>
            </a:extLst>
          </p:cNvPr>
          <p:cNvSpPr txBox="1">
            <a:spLocks/>
          </p:cNvSpPr>
          <p:nvPr/>
        </p:nvSpPr>
        <p:spPr bwMode="auto">
          <a:xfrm>
            <a:off x="457200" y="2343150"/>
            <a:ext cx="8229601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12.18 schedule variance from delayed hardware procurement and integration because of delay in dome </a:t>
            </a:r>
          </a:p>
          <a:p>
            <a:r>
              <a:rPr lang="en-US" sz="1600" dirty="0"/>
              <a:t>14.02 schedule variance from delays in machine shop fabrication, recovering now as designated as a project priority</a:t>
            </a:r>
          </a:p>
          <a:p>
            <a:r>
              <a:rPr lang="en-US" sz="1600" dirty="0"/>
              <a:t>14.02 cost variance is from additional engineering and machine shop resources to recover schedule.  LCR pending for additional machine shop resources, plus packing and shipping to Chile</a:t>
            </a:r>
          </a:p>
        </p:txBody>
      </p:sp>
    </p:spTree>
    <p:extLst>
      <p:ext uri="{BB962C8B-B14F-4D97-AF65-F5344CB8AC3E}">
        <p14:creationId xmlns:p14="http://schemas.microsoft.com/office/powerpoint/2010/main" val="235056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Cost Summary CPI-SPI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CC228-864A-4D5D-8370-96C43B943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55" y="581516"/>
            <a:ext cx="5388889" cy="2576268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0E3E0DC-C13A-634B-A673-A949B6357265}"/>
              </a:ext>
            </a:extLst>
          </p:cNvPr>
          <p:cNvSpPr txBox="1">
            <a:spLocks/>
          </p:cNvSpPr>
          <p:nvPr/>
        </p:nvSpPr>
        <p:spPr bwMode="auto">
          <a:xfrm>
            <a:off x="457200" y="3257550"/>
            <a:ext cx="8229601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Decrease in CPI between Sept and Oct was from CAM change which necessitated more mechanical engineering resources</a:t>
            </a:r>
          </a:p>
          <a:p>
            <a:r>
              <a:rPr lang="en-US" sz="1600" dirty="0"/>
              <a:t>Additional machine shop fabrication resources were needed since November (LCR pending)</a:t>
            </a:r>
          </a:p>
        </p:txBody>
      </p:sp>
    </p:spTree>
    <p:extLst>
      <p:ext uri="{BB962C8B-B14F-4D97-AF65-F5344CB8AC3E}">
        <p14:creationId xmlns:p14="http://schemas.microsoft.com/office/powerpoint/2010/main" val="111121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 Chart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CA7FF4-3A8A-4432-9E65-4378380DB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95" y="742950"/>
            <a:ext cx="6524810" cy="3127519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2392F51-D467-D640-ACEC-2DAE84D4296D}"/>
              </a:ext>
            </a:extLst>
          </p:cNvPr>
          <p:cNvSpPr txBox="1">
            <a:spLocks/>
          </p:cNvSpPr>
          <p:nvPr/>
        </p:nvSpPr>
        <p:spPr bwMode="auto">
          <a:xfrm>
            <a:off x="457200" y="3870468"/>
            <a:ext cx="8229601" cy="87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/>
              <a:t>ComCam</a:t>
            </a:r>
            <a:r>
              <a:rPr lang="en-US" sz="1600" dirty="0"/>
              <a:t> deliverables projected to be finished in November, account closeout when shipped in January 2020</a:t>
            </a:r>
          </a:p>
        </p:txBody>
      </p:sp>
    </p:spTree>
    <p:extLst>
      <p:ext uri="{BB962C8B-B14F-4D97-AF65-F5344CB8AC3E}">
        <p14:creationId xmlns:p14="http://schemas.microsoft.com/office/powerpoint/2010/main" val="2675455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dirty="0" err="1"/>
              <a:t>ComCam</a:t>
            </a:r>
            <a:r>
              <a:rPr lang="en-US" dirty="0"/>
              <a:t> Risk and Opportunities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760810"/>
            <a:ext cx="6629400" cy="39826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Risk</a:t>
            </a:r>
          </a:p>
          <a:p>
            <a:pPr lvl="1"/>
            <a:r>
              <a:rPr lang="en-US" dirty="0"/>
              <a:t>Damage of equipment/optics</a:t>
            </a:r>
          </a:p>
          <a:p>
            <a:pPr lvl="2"/>
            <a:r>
              <a:rPr lang="en-US" dirty="0"/>
              <a:t>software, hardware interlocks in place</a:t>
            </a:r>
          </a:p>
          <a:p>
            <a:pPr lvl="2"/>
            <a:r>
              <a:rPr lang="en-US" dirty="0"/>
              <a:t>All optics plus cryostat are handled within cleanroom environment at SLAC and Tucson</a:t>
            </a:r>
          </a:p>
          <a:p>
            <a:pPr lvl="2"/>
            <a:r>
              <a:rPr lang="en-US" dirty="0"/>
              <a:t>Well practiced and documented lifting procedures</a:t>
            </a:r>
          </a:p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Significant slack between ComCam readiness and Telescope readiness</a:t>
            </a:r>
          </a:p>
          <a:p>
            <a:pPr lvl="2"/>
            <a:r>
              <a:rPr lang="en-US" dirty="0"/>
              <a:t>Allows for extended software integration testing in Tucson if so desired before shipping to Chile</a:t>
            </a:r>
          </a:p>
          <a:p>
            <a:pPr lvl="2"/>
            <a:r>
              <a:rPr lang="en-US" dirty="0"/>
              <a:t>Additional higher fidelity integration tests/rehearsals in Chile while waiting for telescope readiness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54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dirty="0"/>
              <a:t>EAS Risk and Opportunities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760810"/>
            <a:ext cx="6629400" cy="39826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Risk</a:t>
            </a:r>
          </a:p>
          <a:p>
            <a:pPr lvl="1"/>
            <a:r>
              <a:rPr lang="en-US" dirty="0"/>
              <a:t>Dome does not perform as expected, contributing to poor image quality.  EAS sensors then become critical diagnostic tools to mitigate scientific impact</a:t>
            </a:r>
          </a:p>
          <a:p>
            <a:pPr lvl="1"/>
            <a:r>
              <a:rPr lang="en-US" dirty="0"/>
              <a:t>Continued schedule delays from engineering resources dedicated to other subsystems </a:t>
            </a:r>
          </a:p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Significant slack between EAS sensor readiness and Telescope readiness</a:t>
            </a:r>
          </a:p>
          <a:p>
            <a:pPr lvl="2"/>
            <a:r>
              <a:rPr lang="en-US" dirty="0"/>
              <a:t>Planning to have much more time to fully understand the </a:t>
            </a:r>
            <a:r>
              <a:rPr lang="en-US" dirty="0" err="1"/>
              <a:t>AuxTel</a:t>
            </a:r>
            <a:r>
              <a:rPr lang="en-US" dirty="0"/>
              <a:t> observing environment</a:t>
            </a:r>
          </a:p>
          <a:p>
            <a:pPr lvl="1"/>
            <a:r>
              <a:rPr lang="en-US" dirty="0"/>
              <a:t>Collaborating with LSST Commissioning and CTIO scientists to develop experimental sensors to more specifically sample the astronomical image quality impact from the dome environment</a:t>
            </a:r>
          </a:p>
          <a:p>
            <a:pPr lvl="1"/>
            <a:r>
              <a:rPr lang="en-US" dirty="0"/>
              <a:t>Initial measurements from DIMMs, weather station, all-sky camera will be able to refine expected survey simulations</a:t>
            </a:r>
          </a:p>
          <a:p>
            <a:pPr lvl="1"/>
            <a:r>
              <a:rPr lang="en-US" dirty="0"/>
              <a:t>Delaying purchase of sensor hardware until needed to maintain de-scope option</a:t>
            </a:r>
          </a:p>
        </p:txBody>
      </p:sp>
    </p:spTree>
    <p:extLst>
      <p:ext uri="{BB962C8B-B14F-4D97-AF65-F5344CB8AC3E}">
        <p14:creationId xmlns:p14="http://schemas.microsoft.com/office/powerpoint/2010/main" val="202068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Presentation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ComCam</a:t>
            </a:r>
            <a:r>
              <a:rPr lang="en-US" dirty="0"/>
              <a:t> is a smaller, less complex version of the full LSST Primary Camera (</a:t>
            </a:r>
            <a:r>
              <a:rPr lang="en-US" dirty="0" err="1"/>
              <a:t>LSSTCam</a:t>
            </a:r>
            <a:r>
              <a:rPr lang="en-US" dirty="0"/>
              <a:t>). It uses a single raft of 9 4K x 4K LSST Science CCDs. It has the same plate scale, and uses the same interfaces as the </a:t>
            </a:r>
            <a:r>
              <a:rPr lang="en-US" dirty="0" err="1"/>
              <a:t>LSSTCam</a:t>
            </a:r>
            <a:r>
              <a:rPr lang="en-US" dirty="0"/>
              <a:t> and will be used for the Project’s Early Integration and Test period. Its purpose is to aid testing and verification of the system interfaces, initial on-sky testing of the telescope, and validation of Data Management data transfer, infrastructure, and algorithms.</a:t>
            </a:r>
          </a:p>
          <a:p>
            <a:endParaRPr lang="en-US" dirty="0"/>
          </a:p>
          <a:p>
            <a:r>
              <a:rPr lang="en-US" dirty="0" err="1"/>
              <a:t>ComCam</a:t>
            </a:r>
            <a:r>
              <a:rPr lang="en-US" dirty="0"/>
              <a:t> build responsibility is divided cooperatively between the Telescope &amp; Site (T&amp;S) team and the SLAC Camera team (which have now delivered to Tucson), then delivers to LSST Commissioning for testing and characterization in Tucson and Chile (T&amp;S is responsible for shipping).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04C.14.02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ComCam System Scope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57900" y="3771901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918" y="1143000"/>
            <a:ext cx="5219313" cy="28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21610" y="944973"/>
            <a:ext cx="1303020" cy="7155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ComCam Integrating Structure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5791200" y="1349451"/>
            <a:ext cx="1030410" cy="5175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919" y="4038243"/>
            <a:ext cx="1623060" cy="507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Refrigeration Pathfinder Volume</a:t>
            </a:r>
          </a:p>
        </p:txBody>
      </p:sp>
      <p:cxnSp>
        <p:nvCxnSpPr>
          <p:cNvPr id="14" name="Straight Arrow Connector 13"/>
          <p:cNvCxnSpPr>
            <a:cxnSpLocks/>
            <a:stCxn id="13" idx="0"/>
          </p:cNvCxnSpPr>
          <p:nvPr/>
        </p:nvCxnSpPr>
        <p:spPr>
          <a:xfrm flipV="1">
            <a:off x="1539449" y="2190750"/>
            <a:ext cx="2922348" cy="18474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11305" y="869276"/>
            <a:ext cx="929640" cy="3000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Utility Box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2758562" y="1044980"/>
            <a:ext cx="2118239" cy="1054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5138" y="3635087"/>
            <a:ext cx="2171700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Corrector Optics, Shutter and Filter Changer</a:t>
            </a:r>
          </a:p>
        </p:txBody>
      </p:sp>
      <p:cxnSp>
        <p:nvCxnSpPr>
          <p:cNvPr id="18" name="Straight Arrow Connector 17"/>
          <p:cNvCxnSpPr>
            <a:cxnSpLocks/>
            <a:stCxn id="17" idx="0"/>
          </p:cNvCxnSpPr>
          <p:nvPr/>
        </p:nvCxnSpPr>
        <p:spPr>
          <a:xfrm flipH="1" flipV="1">
            <a:off x="5926803" y="2458745"/>
            <a:ext cx="1584185" cy="11763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5985" y="4292159"/>
            <a:ext cx="1794510" cy="3000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Cryostat Stage </a:t>
            </a:r>
            <a:r>
              <a:rPr lang="en-US" sz="1350" dirty="0" err="1"/>
              <a:t>Assy</a:t>
            </a:r>
            <a:endParaRPr lang="en-US" sz="1350" dirty="0"/>
          </a:p>
        </p:txBody>
      </p:sp>
      <p:cxnSp>
        <p:nvCxnSpPr>
          <p:cNvPr id="21" name="Straight Arrow Connector 20"/>
          <p:cNvCxnSpPr>
            <a:cxnSpLocks/>
            <a:stCxn id="20" idx="1"/>
          </p:cNvCxnSpPr>
          <p:nvPr/>
        </p:nvCxnSpPr>
        <p:spPr>
          <a:xfrm flipV="1">
            <a:off x="3815985" y="2691604"/>
            <a:ext cx="1833515" cy="1750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07987" y="722367"/>
            <a:ext cx="120015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Telescope &amp; Site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69628" y="719165"/>
            <a:ext cx="65957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Camera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22536" y="724196"/>
            <a:ext cx="1125863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Commissioning</a:t>
            </a:r>
          </a:p>
        </p:txBody>
      </p:sp>
    </p:spTree>
    <p:extLst>
      <p:ext uri="{BB962C8B-B14F-4D97-AF65-F5344CB8AC3E}">
        <p14:creationId xmlns:p14="http://schemas.microsoft.com/office/powerpoint/2010/main" val="384262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ComCam System Scope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57900" y="3771901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918" y="1143000"/>
            <a:ext cx="52193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21610" y="944973"/>
            <a:ext cx="1303020" cy="7155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ComCam Integrating Structure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5791200" y="1349451"/>
            <a:ext cx="1030410" cy="5175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919" y="4038243"/>
            <a:ext cx="1623060" cy="507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Refrigeration Pathfinder Volume</a:t>
            </a:r>
          </a:p>
        </p:txBody>
      </p:sp>
      <p:cxnSp>
        <p:nvCxnSpPr>
          <p:cNvPr id="14" name="Straight Arrow Connector 13"/>
          <p:cNvCxnSpPr>
            <a:cxnSpLocks/>
            <a:stCxn id="13" idx="0"/>
          </p:cNvCxnSpPr>
          <p:nvPr/>
        </p:nvCxnSpPr>
        <p:spPr>
          <a:xfrm flipV="1">
            <a:off x="1539449" y="2190750"/>
            <a:ext cx="2922348" cy="18474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11305" y="869276"/>
            <a:ext cx="929640" cy="3000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Utility Box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2758562" y="1044980"/>
            <a:ext cx="2118239" cy="1054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5138" y="3635087"/>
            <a:ext cx="2171700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Corrector Optics, Shutter and Filter Changer</a:t>
            </a:r>
          </a:p>
        </p:txBody>
      </p:sp>
      <p:cxnSp>
        <p:nvCxnSpPr>
          <p:cNvPr id="18" name="Straight Arrow Connector 17"/>
          <p:cNvCxnSpPr>
            <a:cxnSpLocks/>
            <a:stCxn id="17" idx="0"/>
          </p:cNvCxnSpPr>
          <p:nvPr/>
        </p:nvCxnSpPr>
        <p:spPr>
          <a:xfrm flipH="1" flipV="1">
            <a:off x="5926803" y="2458745"/>
            <a:ext cx="1584185" cy="11763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5985" y="4292159"/>
            <a:ext cx="1794510" cy="3000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Cryostat Stage </a:t>
            </a:r>
            <a:r>
              <a:rPr lang="en-US" sz="1350" dirty="0" err="1"/>
              <a:t>Assy</a:t>
            </a:r>
            <a:endParaRPr lang="en-US" sz="1350" dirty="0"/>
          </a:p>
        </p:txBody>
      </p:sp>
      <p:cxnSp>
        <p:nvCxnSpPr>
          <p:cNvPr id="21" name="Straight Arrow Connector 20"/>
          <p:cNvCxnSpPr>
            <a:cxnSpLocks/>
            <a:stCxn id="20" idx="1"/>
          </p:cNvCxnSpPr>
          <p:nvPr/>
        </p:nvCxnSpPr>
        <p:spPr>
          <a:xfrm flipV="1">
            <a:off x="3815985" y="2691604"/>
            <a:ext cx="1833515" cy="1750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07987" y="722367"/>
            <a:ext cx="120015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Telescope &amp; Site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69628" y="719165"/>
            <a:ext cx="65957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Camera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22536" y="724196"/>
            <a:ext cx="1125863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Commissioning</a:t>
            </a:r>
          </a:p>
        </p:txBody>
      </p:sp>
    </p:spTree>
    <p:extLst>
      <p:ext uri="{BB962C8B-B14F-4D97-AF65-F5344CB8AC3E}">
        <p14:creationId xmlns:p14="http://schemas.microsoft.com/office/powerpoint/2010/main" val="263792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ComCam System Scope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57900" y="3771901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315007"/>
            <a:ext cx="5543549" cy="25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69720" y="883921"/>
            <a:ext cx="1303020" cy="7155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ComCam Integrating Structure</a:t>
            </a:r>
          </a:p>
        </p:txBody>
      </p:sp>
      <p:cxnSp>
        <p:nvCxnSpPr>
          <p:cNvPr id="12" name="Straight Arrow Connector 11"/>
          <p:cNvCxnSpPr>
            <a:cxnSpLocks/>
            <a:stCxn id="11" idx="3"/>
          </p:cNvCxnSpPr>
          <p:nvPr/>
        </p:nvCxnSpPr>
        <p:spPr>
          <a:xfrm>
            <a:off x="2872740" y="1241712"/>
            <a:ext cx="1242060" cy="4156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24500" y="3710941"/>
            <a:ext cx="1623060" cy="507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Refrigeration Pathfinder Volume</a:t>
            </a:r>
          </a:p>
        </p:txBody>
      </p:sp>
      <p:cxnSp>
        <p:nvCxnSpPr>
          <p:cNvPr id="14" name="Straight Arrow Connector 13"/>
          <p:cNvCxnSpPr>
            <a:cxnSpLocks/>
            <a:stCxn id="13" idx="0"/>
          </p:cNvCxnSpPr>
          <p:nvPr/>
        </p:nvCxnSpPr>
        <p:spPr>
          <a:xfrm flipH="1" flipV="1">
            <a:off x="6019800" y="2717747"/>
            <a:ext cx="316230" cy="9931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38900" y="909459"/>
            <a:ext cx="929640" cy="3000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Utility Box</a:t>
            </a:r>
          </a:p>
        </p:txBody>
      </p:sp>
      <p:cxnSp>
        <p:nvCxnSpPr>
          <p:cNvPr id="16" name="Straight Arrow Connector 15"/>
          <p:cNvCxnSpPr>
            <a:cxnSpLocks/>
            <a:stCxn id="15" idx="1"/>
          </p:cNvCxnSpPr>
          <p:nvPr/>
        </p:nvCxnSpPr>
        <p:spPr>
          <a:xfrm flipH="1">
            <a:off x="5286375" y="1059500"/>
            <a:ext cx="1152525" cy="970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71600" y="4352361"/>
            <a:ext cx="2171700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Corrector Optics, Shutter and Filter Changer</a:t>
            </a: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2457450" y="2717747"/>
            <a:ext cx="856497" cy="16346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06390" y="4352359"/>
            <a:ext cx="1794510" cy="3000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Cryostat Stage </a:t>
            </a:r>
            <a:r>
              <a:rPr lang="en-US" sz="1350" dirty="0" err="1"/>
              <a:t>Assy</a:t>
            </a:r>
            <a:endParaRPr lang="en-US" sz="1350" dirty="0"/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 flipV="1">
            <a:off x="4353448" y="2856246"/>
            <a:ext cx="1052942" cy="16461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07987" y="722367"/>
            <a:ext cx="120015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Telescope &amp; Site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69628" y="719165"/>
            <a:ext cx="65957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Camera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22536" y="724196"/>
            <a:ext cx="1125863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Commissioning</a:t>
            </a:r>
          </a:p>
        </p:txBody>
      </p:sp>
    </p:spTree>
    <p:extLst>
      <p:ext uri="{BB962C8B-B14F-4D97-AF65-F5344CB8AC3E}">
        <p14:creationId xmlns:p14="http://schemas.microsoft.com/office/powerpoint/2010/main" val="6967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7"/>
          <p:cNvSpPr>
            <a:spLocks noGrp="1"/>
          </p:cNvSpPr>
          <p:nvPr>
            <p:ph type="title"/>
          </p:nvPr>
        </p:nvSpPr>
        <p:spPr>
          <a:xfrm>
            <a:off x="2400300" y="107157"/>
            <a:ext cx="4239816" cy="417910"/>
          </a:xfrm>
        </p:spPr>
        <p:txBody>
          <a:bodyPr/>
          <a:lstStyle/>
          <a:p>
            <a:r>
              <a:rPr lang="en-US" altLang="en-US" dirty="0"/>
              <a:t>ComCam </a:t>
            </a:r>
            <a:r>
              <a:rPr lang="en-US" dirty="0"/>
              <a:t>Scope </a:t>
            </a:r>
            <a:r>
              <a:rPr lang="en-US" altLang="en-US" dirty="0"/>
              <a:t>Responsibilities</a:t>
            </a:r>
          </a:p>
        </p:txBody>
      </p:sp>
      <p:sp>
        <p:nvSpPr>
          <p:cNvPr id="31746" name="TextBox 18"/>
          <p:cNvSpPr txBox="1">
            <a:spLocks noChangeArrowheads="1"/>
          </p:cNvSpPr>
          <p:nvPr/>
        </p:nvSpPr>
        <p:spPr bwMode="auto">
          <a:xfrm>
            <a:off x="6057900" y="3771901"/>
            <a:ext cx="1657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65636" y="1257301"/>
            <a:ext cx="6621065" cy="341632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350">
                <a:solidFill>
                  <a:srgbClr val="000000"/>
                </a:solidFill>
              </a:rPr>
              <a:t>ComCam Integrating Structure</a:t>
            </a:r>
          </a:p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71600" y="1620442"/>
            <a:ext cx="1143000" cy="156966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dk1"/>
                </a:solidFill>
              </a:rPr>
              <a:t>Front End Assy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dk1"/>
                </a:solidFill>
              </a:rPr>
              <a:t>L1-L2 Assy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dk1"/>
                </a:solidFill>
              </a:rPr>
              <a:t>Filter Changer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dk1"/>
                </a:solidFill>
              </a:rPr>
              <a:t>Shutter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dk1"/>
                </a:solidFill>
              </a:rPr>
              <a:t>Alignment Fiducials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dk1"/>
                </a:solidFill>
              </a:rPr>
              <a:t>OCS/TCS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0566" y="1626394"/>
            <a:ext cx="1314450" cy="2123658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Cryostat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</a:rPr>
              <a:t>Raft Tower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</a:rPr>
              <a:t>Cryotel Coolers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</a:rPr>
              <a:t>Ion Pump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</a:rPr>
              <a:t>Turbo Pump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</a:rPr>
              <a:t>Roughing Pump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</a:rPr>
              <a:t>Vacuum Quality Monitor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</a:rPr>
              <a:t>L3 &amp; Cryostat Front End Flange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2113" y="1620860"/>
            <a:ext cx="2646101" cy="27007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2">
            <a:spAutoFit/>
          </a:bodyPr>
          <a:lstStyle/>
          <a:p>
            <a:pPr>
              <a:defRPr/>
            </a:pPr>
            <a:r>
              <a:rPr lang="en-US" sz="1200" dirty="0"/>
              <a:t>Utility Box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Raft Power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OTM Power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Ion Pump </a:t>
            </a:r>
            <a:r>
              <a:rPr lang="en-US" sz="1200" dirty="0" err="1"/>
              <a:t>Pwr</a:t>
            </a:r>
            <a:endParaRPr lang="en-US" sz="1200" dirty="0"/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Turbo Pump Controller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HCU (FT)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Network Switch (Fiber→ Eth)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MCM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Shutter Control &amp; HCU  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Filter Control &amp;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Filter Control HCU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Utility Box Thermal Control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Refrigeration HCU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AC → DC Control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 err="1"/>
              <a:t>Dynalene</a:t>
            </a:r>
            <a:r>
              <a:rPr lang="en-US" sz="1200" dirty="0"/>
              <a:t> Coolant Distribution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CCS/DAQ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12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48309" y="3148013"/>
            <a:ext cx="1200150" cy="83099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dk1"/>
                </a:solidFill>
              </a:rPr>
              <a:t>L3 &amp; Cryostat Front End Flange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40982" y="3829647"/>
            <a:ext cx="1257300" cy="46166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dk1"/>
                </a:solidFill>
              </a:rPr>
              <a:t>Filter Controller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794897" y="1626395"/>
            <a:ext cx="1009650" cy="1754326"/>
          </a:xfrm>
          <a:prstGeom prst="rect">
            <a:avLst/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dk1"/>
                </a:solidFill>
              </a:rPr>
              <a:t>Refrigeration Pathfinder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dk1"/>
                </a:solidFill>
              </a:rPr>
              <a:t>Test Dewar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dk1"/>
                </a:solidFill>
              </a:rPr>
              <a:t>Heat Exchanger (x3)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dk1"/>
                </a:solidFill>
              </a:rPr>
              <a:t>Thermal Load (x3)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14450" y="779861"/>
            <a:ext cx="1200150" cy="276999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dk1"/>
                </a:solidFill>
              </a:rPr>
              <a:t>Telescope &amp; Site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87429" y="775099"/>
            <a:ext cx="765571" cy="276999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dk1"/>
                </a:solidFill>
              </a:rPr>
              <a:t>Camera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687740" y="787005"/>
            <a:ext cx="1160859" cy="276999"/>
          </a:xfrm>
          <a:prstGeom prst="rect">
            <a:avLst/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dk1"/>
                </a:solidFill>
              </a:rPr>
              <a:t>Commissioning</a:t>
            </a:r>
          </a:p>
        </p:txBody>
      </p:sp>
      <p:sp>
        <p:nvSpPr>
          <p:cNvPr id="31757" name="TextBox 1"/>
          <p:cNvSpPr txBox="1">
            <a:spLocks noChangeArrowheads="1"/>
          </p:cNvSpPr>
          <p:nvPr/>
        </p:nvSpPr>
        <p:spPr bwMode="auto">
          <a:xfrm>
            <a:off x="1291829" y="1023937"/>
            <a:ext cx="117698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350"/>
              <a:t>MREFC $1.4M</a:t>
            </a:r>
          </a:p>
        </p:txBody>
      </p:sp>
      <p:sp>
        <p:nvSpPr>
          <p:cNvPr id="31758" name="TextBox 17"/>
          <p:cNvSpPr txBox="1">
            <a:spLocks noChangeArrowheads="1"/>
          </p:cNvSpPr>
          <p:nvPr/>
        </p:nvSpPr>
        <p:spPr bwMode="auto">
          <a:xfrm>
            <a:off x="4036219" y="996554"/>
            <a:ext cx="99257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350"/>
              <a:t>MIE $2.5M </a:t>
            </a:r>
          </a:p>
        </p:txBody>
      </p:sp>
    </p:spTree>
    <p:extLst>
      <p:ext uri="{BB962C8B-B14F-4D97-AF65-F5344CB8AC3E}">
        <p14:creationId xmlns:p14="http://schemas.microsoft.com/office/powerpoint/2010/main" val="226992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2B7658-7919-4145-B814-414DAC0C6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lenses, and filters delivered to Project</a:t>
            </a:r>
          </a:p>
          <a:p>
            <a:pPr lvl="1"/>
            <a:r>
              <a:rPr lang="en-US" dirty="0"/>
              <a:t>u-band was deposited onto incorrect substrate, will be redone at no additional cost</a:t>
            </a:r>
          </a:p>
          <a:p>
            <a:r>
              <a:rPr lang="en-US" dirty="0"/>
              <a:t>Filter and shutter control software complete</a:t>
            </a:r>
          </a:p>
          <a:p>
            <a:r>
              <a:rPr lang="en-US" dirty="0"/>
              <a:t>L1L2 corrector assembly fabrication complete</a:t>
            </a:r>
          </a:p>
          <a:p>
            <a:r>
              <a:rPr lang="en-US" dirty="0"/>
              <a:t>Mounting sled (first interface between telescope and camera) fabricated, shipped to SLAC, and integrated</a:t>
            </a:r>
          </a:p>
          <a:p>
            <a:r>
              <a:rPr lang="en-US" dirty="0"/>
              <a:t>L3 corrector assembly fab finished</a:t>
            </a:r>
          </a:p>
          <a:p>
            <a:r>
              <a:rPr lang="en-US" dirty="0"/>
              <a:t>Cryostat was delivered to Tucson in June 2019</a:t>
            </a:r>
          </a:p>
          <a:p>
            <a:pPr lvl="1"/>
            <a:r>
              <a:rPr lang="en-US" dirty="0"/>
              <a:t>L3 integrated onto cryostat and vacuum checked (second interface between telescope and camera)</a:t>
            </a:r>
          </a:p>
          <a:p>
            <a:pPr lvl="1"/>
            <a:r>
              <a:rPr lang="en-US" dirty="0"/>
              <a:t>Opto-mechanics alignment fit-checked and verified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ComCam</a:t>
            </a:r>
            <a:r>
              <a:rPr lang="en-US" dirty="0"/>
              <a:t>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107310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2B7658-7919-4145-B814-414DAC0C6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Challenges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/>
              <a:t>Separation of responsibilities between NSF &amp; DOE funded groups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/>
              <a:t>Tight opto-mechanical tolerance requirements on parts supplied by two different teams (Camera and T&amp;S)</a:t>
            </a:r>
          </a:p>
          <a:p>
            <a:r>
              <a:rPr lang="en-US" dirty="0"/>
              <a:t>Approaches 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/>
              <a:t>Weekly video conferences, frequent cross-team member visits between SLAC and Tucson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/>
              <a:t>T&amp;S supplied parts were machined on-site in Tucson to match measurements provided by Camera team and ensure tolerances are maintained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ComCam</a:t>
            </a:r>
            <a:r>
              <a:rPr lang="en-US" dirty="0"/>
              <a:t> Challenges</a:t>
            </a:r>
          </a:p>
        </p:txBody>
      </p:sp>
    </p:spTree>
    <p:extLst>
      <p:ext uri="{BB962C8B-B14F-4D97-AF65-F5344CB8AC3E}">
        <p14:creationId xmlns:p14="http://schemas.microsoft.com/office/powerpoint/2010/main" val="223764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Integrated camera performance characterization September 2019</a:t>
            </a:r>
          </a:p>
          <a:p>
            <a:r>
              <a:rPr lang="en-US" dirty="0"/>
              <a:t>Functional Testing with integrated observatory software October 2019</a:t>
            </a:r>
          </a:p>
          <a:p>
            <a:r>
              <a:rPr lang="en-US" dirty="0"/>
              <a:t>Fit check with Camera Mass Simulator November 2019 (final interface check before shipping)</a:t>
            </a:r>
          </a:p>
          <a:p>
            <a:r>
              <a:rPr lang="en-US" dirty="0"/>
              <a:t>Full survey ”dress rehearsal” December 2019</a:t>
            </a:r>
          </a:p>
          <a:p>
            <a:r>
              <a:rPr lang="en-US" dirty="0"/>
              <a:t>Pack and ship to Chile January 2020</a:t>
            </a:r>
          </a:p>
          <a:p>
            <a:r>
              <a:rPr lang="en-US" dirty="0"/>
              <a:t>Reverification of optical alignment and functionality March 2020</a:t>
            </a:r>
          </a:p>
          <a:p>
            <a:r>
              <a:rPr lang="en-US" dirty="0"/>
              <a:t>Integrate with telescope components when available as part of AIV testing starting April 2020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5BC716-EBE1-8A45-BD2B-3C06DB43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ComCam</a:t>
            </a:r>
            <a:r>
              <a:rPr lang="en-US" dirty="0"/>
              <a:t> Future Work</a:t>
            </a:r>
          </a:p>
        </p:txBody>
      </p:sp>
    </p:spTree>
    <p:extLst>
      <p:ext uri="{BB962C8B-B14F-4D97-AF65-F5344CB8AC3E}">
        <p14:creationId xmlns:p14="http://schemas.microsoft.com/office/powerpoint/2010/main" val="2815948003"/>
      </p:ext>
    </p:extLst>
  </p:cSld>
  <p:clrMapOvr>
    <a:masterClrMapping/>
  </p:clrMapOvr>
</p:sld>
</file>

<file path=ppt/theme/theme1.xml><?xml version="1.0" encoding="utf-8"?>
<a:theme xmlns:a="http://schemas.openxmlformats.org/drawingml/2006/main" name="Legacy 169 JSR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Document-25506 (5)</Template>
  <TotalTime>187</TotalTime>
  <Words>1115</Words>
  <Application>Microsoft Macintosh PowerPoint</Application>
  <PresentationFormat>On-screen Show (16:9)</PresentationFormat>
  <Paragraphs>179</Paragraphs>
  <Slides>19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Lucida Grande</vt:lpstr>
      <vt:lpstr>Legacy 169 JSR2017</vt:lpstr>
      <vt:lpstr>ComCam &amp; EAS  Brian Stalder Commissioning Scientist, LSST  NSF/DOE Joint Status Review August 27, 2019</vt:lpstr>
      <vt:lpstr>Scope of 04C.14.02</vt:lpstr>
      <vt:lpstr>ComCam System Scope</vt:lpstr>
      <vt:lpstr>ComCam System Scope</vt:lpstr>
      <vt:lpstr>ComCam System Scope</vt:lpstr>
      <vt:lpstr>ComCam Scope Responsibilities</vt:lpstr>
      <vt:lpstr>ComCam Accomplishments</vt:lpstr>
      <vt:lpstr>ComCam Challenges</vt:lpstr>
      <vt:lpstr>ComCam Future Work</vt:lpstr>
      <vt:lpstr>Scope of 04C.12.18</vt:lpstr>
      <vt:lpstr>EAS Accomplishments</vt:lpstr>
      <vt:lpstr>EAS Challenges</vt:lpstr>
      <vt:lpstr>EAS Future Work</vt:lpstr>
      <vt:lpstr>Cost Summary</vt:lpstr>
      <vt:lpstr>Cost Summary CPI-SPI</vt:lpstr>
      <vt:lpstr>SPA Chart</vt:lpstr>
      <vt:lpstr>ComCam Risk and Opportunities</vt:lpstr>
      <vt:lpstr>EAS Risk and Opportunities</vt:lpstr>
      <vt:lpstr>End of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&amp; Affiliation  NSF/DOE Joint Status Review Date in long format</dc:title>
  <dc:creator>Ranpal Gill</dc:creator>
  <cp:lastModifiedBy>Brian Stalder</cp:lastModifiedBy>
  <cp:revision>32</cp:revision>
  <dcterms:created xsi:type="dcterms:W3CDTF">2018-04-26T20:33:17Z</dcterms:created>
  <dcterms:modified xsi:type="dcterms:W3CDTF">2019-07-15T15:46:43Z</dcterms:modified>
</cp:coreProperties>
</file>