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0"/>
  </p:notesMasterIdLst>
  <p:sldIdLst>
    <p:sldId id="257" r:id="rId2"/>
    <p:sldId id="283" r:id="rId3"/>
    <p:sldId id="284" r:id="rId4"/>
    <p:sldId id="272" r:id="rId5"/>
    <p:sldId id="273" r:id="rId6"/>
    <p:sldId id="274" r:id="rId7"/>
    <p:sldId id="285" r:id="rId8"/>
    <p:sldId id="275" r:id="rId9"/>
    <p:sldId id="278" r:id="rId10"/>
    <p:sldId id="281" r:id="rId11"/>
    <p:sldId id="276" r:id="rId12"/>
    <p:sldId id="302" r:id="rId13"/>
    <p:sldId id="294" r:id="rId14"/>
    <p:sldId id="303" r:id="rId15"/>
    <p:sldId id="298" r:id="rId16"/>
    <p:sldId id="296" r:id="rId17"/>
    <p:sldId id="300" r:id="rId18"/>
    <p:sldId id="301" r:id="rId19"/>
    <p:sldId id="313" r:id="rId20"/>
    <p:sldId id="311" r:id="rId21"/>
    <p:sldId id="315" r:id="rId22"/>
    <p:sldId id="314" r:id="rId23"/>
    <p:sldId id="317" r:id="rId24"/>
    <p:sldId id="316" r:id="rId25"/>
    <p:sldId id="310" r:id="rId26"/>
    <p:sldId id="306" r:id="rId27"/>
    <p:sldId id="307" r:id="rId28"/>
    <p:sldId id="308" r:id="rId29"/>
    <p:sldId id="309" r:id="rId30"/>
    <p:sldId id="312" r:id="rId31"/>
    <p:sldId id="262" r:id="rId32"/>
    <p:sldId id="287" r:id="rId33"/>
    <p:sldId id="318" r:id="rId34"/>
    <p:sldId id="304" r:id="rId35"/>
    <p:sldId id="305" r:id="rId36"/>
    <p:sldId id="269" r:id="rId37"/>
    <p:sldId id="265" r:id="rId38"/>
    <p:sldId id="266" r:id="rId39"/>
    <p:sldId id="319" r:id="rId40"/>
    <p:sldId id="320" r:id="rId41"/>
    <p:sldId id="288" r:id="rId42"/>
    <p:sldId id="271" r:id="rId43"/>
    <p:sldId id="321" r:id="rId44"/>
    <p:sldId id="322" r:id="rId45"/>
    <p:sldId id="338" r:id="rId46"/>
    <p:sldId id="339" r:id="rId47"/>
    <p:sldId id="267" r:id="rId48"/>
    <p:sldId id="268" r:id="rId49"/>
    <p:sldId id="331" r:id="rId50"/>
    <p:sldId id="329" r:id="rId51"/>
    <p:sldId id="330" r:id="rId52"/>
    <p:sldId id="332" r:id="rId53"/>
    <p:sldId id="335" r:id="rId54"/>
    <p:sldId id="337" r:id="rId55"/>
    <p:sldId id="333" r:id="rId56"/>
    <p:sldId id="334" r:id="rId57"/>
    <p:sldId id="264" r:id="rId58"/>
    <p:sldId id="286" r:id="rId5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735"/>
    <a:srgbClr val="B9CD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8" autoAdjust="0"/>
    <p:restoredTop sz="93963" autoAdjust="0"/>
  </p:normalViewPr>
  <p:slideViewPr>
    <p:cSldViewPr>
      <p:cViewPr>
        <p:scale>
          <a:sx n="81" d="100"/>
          <a:sy n="81" d="100"/>
        </p:scale>
        <p:origin x="812" y="4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victor\AppData\Local\Temp\LCRaccountingSpreadsheet2017nov1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victor\Dropbox%20(LSST)\Scope%20Options\Scope_Options_Document-17914_2019-07-19.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[LCRaccountingSpreadsheet2017nov15.xlsx]Full Statistics!PivotTable2</c:name>
    <c:fmtId val="1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COMPLETE LCR ACTIVITY STATISTICS</a:t>
            </a:r>
          </a:p>
        </c:rich>
      </c:tx>
      <c:layout>
        <c:manualLayout>
          <c:xMode val="edge"/>
          <c:yMode val="edge"/>
          <c:x val="0.16044580052493437"/>
          <c:y val="3.0998737838792405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layout>
            <c:manualLayout>
              <c:x val="-6.5359468715008437E-3"/>
              <c:y val="4.9316699883253977E-3"/>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layout>
            <c:manualLayout>
              <c:x val="0.10003356749092064"/>
              <c:y val="2.8437079125149922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dLbl>
          <c:idx val="0"/>
          <c:layout>
            <c:manualLayout>
              <c:x val="-7.3900029592353242E-2"/>
              <c:y val="-7.575002296617209E-3"/>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dLbl>
          <c:idx val="0"/>
          <c:layout>
            <c:manualLayout>
              <c:x val="-7.2955785989196248E-2"/>
              <c:y val="-2.3839947237361221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dLbl>
          <c:idx val="0"/>
          <c:layout>
            <c:manualLayout>
              <c:x val="0.10817518074667078"/>
              <c:y val="-1.480497723084421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dLbl>
          <c:idx val="0"/>
          <c:layout>
            <c:manualLayout>
              <c:x val="-0.15191031060983137"/>
              <c:y val="-4.807952197464679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4016671120654567"/>
                  <c:h val="5.9983652913791964E-2"/>
                </c:manualLayout>
              </c15:layout>
            </c:ext>
          </c:extLst>
        </c:dLbl>
      </c:pivotFmt>
      <c:pivotFmt>
        <c:idx val="8"/>
        <c:spPr>
          <a:solidFill>
            <a:schemeClr val="accent1"/>
          </a:solidFill>
          <a:ln w="19050">
            <a:solidFill>
              <a:schemeClr val="lt1"/>
            </a:solidFill>
          </a:ln>
          <a:effectLst/>
        </c:spPr>
        <c:dLbl>
          <c:idx val="0"/>
          <c:layout>
            <c:manualLayout>
              <c:x val="3.0387662621581265E-2"/>
              <c:y val="-5.171162115373876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7958324359328057"/>
                  <c:h val="5.6285353112292297E-2"/>
                </c:manualLayout>
              </c15:layout>
            </c:ext>
          </c:extLst>
        </c:dLbl>
      </c:pivotFmt>
      <c:pivotFmt>
        <c:idx val="9"/>
        <c:spPr>
          <a:solidFill>
            <a:schemeClr val="accent1"/>
          </a:solidFill>
          <a:ln w="19050">
            <a:solidFill>
              <a:schemeClr val="lt1"/>
            </a:solidFill>
          </a:ln>
          <a:effectLst/>
        </c:spPr>
        <c:dLbl>
          <c:idx val="0"/>
          <c:layout>
            <c:manualLayout>
              <c:x val="0.22870207430980588"/>
              <c:y val="-4.322453890555750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2864491679926585"/>
                  <c:h val="6.5764023210831718E-2"/>
                </c:manualLayout>
              </c15:layout>
            </c:ext>
          </c:extLst>
        </c:dLbl>
      </c:pivotFmt>
      <c:pivotFmt>
        <c:idx val="10"/>
        <c:spPr>
          <a:solidFill>
            <a:schemeClr val="accent1"/>
          </a:solidFill>
          <a:ln w="19050">
            <a:solidFill>
              <a:schemeClr val="lt1"/>
            </a:solidFill>
          </a:ln>
          <a:effectLst/>
        </c:spPr>
        <c:dLbl>
          <c:idx val="0"/>
          <c:layout>
            <c:manualLayout>
              <c:x val="6.7618379435109063E-3"/>
              <c:y val="-5.426115739401046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7364203191168285"/>
                  <c:h val="6.4397163120567383E-2"/>
                </c:manualLayout>
              </c15:layout>
            </c:ext>
          </c:extLst>
        </c:dLbl>
      </c:pivotFmt>
      <c:pivotFmt>
        <c:idx val="11"/>
        <c:spPr>
          <a:solidFill>
            <a:schemeClr val="accent1"/>
          </a:solidFill>
          <a:ln w="19050">
            <a:solidFill>
              <a:schemeClr val="lt1"/>
            </a:solidFill>
          </a:ln>
          <a:effectLst/>
        </c:spPr>
        <c:dLbl>
          <c:idx val="0"/>
          <c:layout>
            <c:manualLayout>
              <c:x val="-0.11697981100048749"/>
              <c:y val="-6.6412326159390814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dLbl>
          <c:idx val="0"/>
          <c:layout>
            <c:manualLayout>
              <c:x val="-2.9968474349174726E-2"/>
              <c:y val="-1.486106552727734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dLbl>
          <c:idx val="0"/>
          <c:layout>
            <c:manualLayout>
              <c:x val="9.1916127333111095E-2"/>
              <c:y val="-7.066062423144592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dLbl>
          <c:idx val="0"/>
          <c:layout>
            <c:manualLayout>
              <c:x val="-3.0899939658467733E-2"/>
              <c:y val="-9.4863425926303632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dLbl>
          <c:idx val="0"/>
          <c:layout>
            <c:manualLayout>
              <c:x val="8.1801197361790728E-2"/>
              <c:y val="-9.231062536553956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3"/>
        <c:spPr>
          <a:solidFill>
            <a:schemeClr val="accent1"/>
          </a:solidFill>
          <a:ln w="19050">
            <a:solidFill>
              <a:schemeClr val="lt1"/>
            </a:solidFill>
          </a:ln>
          <a:effectLst/>
        </c:spPr>
        <c:dLbl>
          <c:idx val="0"/>
          <c:layout>
            <c:manualLayout>
              <c:x val="0.10817518074667078"/>
              <c:y val="-1.480497723084421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4"/>
        <c:spPr>
          <a:solidFill>
            <a:schemeClr val="accent1"/>
          </a:solidFill>
          <a:ln w="19050">
            <a:solidFill>
              <a:schemeClr val="lt1"/>
            </a:solidFill>
          </a:ln>
          <a:effectLst/>
        </c:spPr>
        <c:dLbl>
          <c:idx val="0"/>
          <c:layout>
            <c:manualLayout>
              <c:x val="0.10003356749092064"/>
              <c:y val="2.8437079125149922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dLbl>
          <c:idx val="0"/>
          <c:layout>
            <c:manualLayout>
              <c:x val="-6.5359468715008437E-3"/>
              <c:y val="4.9316699883253977E-3"/>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7"/>
        <c:spPr>
          <a:solidFill>
            <a:schemeClr val="accent1"/>
          </a:solidFill>
          <a:ln w="19050">
            <a:solidFill>
              <a:schemeClr val="lt1"/>
            </a:solidFill>
          </a:ln>
          <a:effectLst/>
        </c:spPr>
        <c:dLbl>
          <c:idx val="0"/>
          <c:layout>
            <c:manualLayout>
              <c:x val="-7.3900029592353242E-2"/>
              <c:y val="-7.575002296617209E-3"/>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8"/>
        <c:spPr>
          <a:solidFill>
            <a:schemeClr val="accent1"/>
          </a:solidFill>
          <a:ln w="19050">
            <a:solidFill>
              <a:schemeClr val="lt1"/>
            </a:solidFill>
          </a:ln>
          <a:effectLst/>
        </c:spPr>
        <c:dLbl>
          <c:idx val="0"/>
          <c:layout>
            <c:manualLayout>
              <c:x val="-7.2955785989196248E-2"/>
              <c:y val="-2.3839947237361221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9"/>
        <c:spPr>
          <a:solidFill>
            <a:schemeClr val="accent1"/>
          </a:solidFill>
          <a:ln w="19050">
            <a:solidFill>
              <a:schemeClr val="lt1"/>
            </a:solidFill>
          </a:ln>
          <a:effectLst/>
        </c:spPr>
        <c:dLbl>
          <c:idx val="0"/>
          <c:layout>
            <c:manualLayout>
              <c:x val="-0.11697981100048749"/>
              <c:y val="-6.6412326159390814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0"/>
        <c:spPr>
          <a:solidFill>
            <a:schemeClr val="accent1"/>
          </a:solidFill>
          <a:ln w="19050">
            <a:solidFill>
              <a:schemeClr val="lt1"/>
            </a:solidFill>
          </a:ln>
          <a:effectLst/>
        </c:spPr>
        <c:dLbl>
          <c:idx val="0"/>
          <c:layout>
            <c:manualLayout>
              <c:x val="-3.0899939658467733E-2"/>
              <c:y val="-9.4863425926303632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3"/>
        <c:spPr>
          <a:solidFill>
            <a:schemeClr val="accent1"/>
          </a:solidFill>
          <a:ln w="19050">
            <a:solidFill>
              <a:schemeClr val="lt1"/>
            </a:solidFill>
          </a:ln>
          <a:effectLst/>
        </c:spPr>
        <c:dLbl>
          <c:idx val="0"/>
          <c:layout>
            <c:manualLayout>
              <c:x val="0.10817518074667078"/>
              <c:y val="-1.480497723084421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4"/>
        <c:spPr>
          <a:solidFill>
            <a:schemeClr val="accent1"/>
          </a:solidFill>
          <a:ln w="19050">
            <a:solidFill>
              <a:schemeClr val="lt1"/>
            </a:solidFill>
          </a:ln>
          <a:effectLst/>
        </c:spPr>
        <c:dLbl>
          <c:idx val="0"/>
          <c:layout>
            <c:manualLayout>
              <c:x val="0.10003356749092064"/>
              <c:y val="2.8437079125149922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5"/>
        <c:spPr>
          <a:solidFill>
            <a:schemeClr val="accent1"/>
          </a:solidFill>
          <a:ln w="19050">
            <a:solidFill>
              <a:schemeClr val="lt1"/>
            </a:solidFill>
          </a:ln>
          <a:effectLst/>
        </c:spPr>
      </c:pivotFmt>
      <c:pivotFmt>
        <c:idx val="36"/>
        <c:spPr>
          <a:solidFill>
            <a:schemeClr val="accent1"/>
          </a:solidFill>
          <a:ln w="19050">
            <a:solidFill>
              <a:schemeClr val="lt1"/>
            </a:solidFill>
          </a:ln>
          <a:effectLst/>
        </c:spPr>
        <c:dLbl>
          <c:idx val="0"/>
          <c:layout>
            <c:manualLayout>
              <c:x val="-6.5359468715008437E-3"/>
              <c:y val="4.9316699883253977E-3"/>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7"/>
        <c:spPr>
          <a:solidFill>
            <a:schemeClr val="accent1"/>
          </a:solidFill>
          <a:ln w="19050">
            <a:solidFill>
              <a:schemeClr val="lt1"/>
            </a:solidFill>
          </a:ln>
          <a:effectLst/>
        </c:spPr>
        <c:dLbl>
          <c:idx val="0"/>
          <c:layout>
            <c:manualLayout>
              <c:x val="-7.3900029592353242E-2"/>
              <c:y val="-7.575002296617209E-3"/>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8"/>
        <c:spPr>
          <a:solidFill>
            <a:schemeClr val="accent1"/>
          </a:solidFill>
          <a:ln w="19050">
            <a:solidFill>
              <a:schemeClr val="lt1"/>
            </a:solidFill>
          </a:ln>
          <a:effectLst/>
        </c:spPr>
        <c:dLbl>
          <c:idx val="0"/>
          <c:layout>
            <c:manualLayout>
              <c:x val="-7.2955785989196248E-2"/>
              <c:y val="-2.3839947237361221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9"/>
        <c:spPr>
          <a:solidFill>
            <a:schemeClr val="accent1"/>
          </a:solidFill>
          <a:ln w="19050">
            <a:solidFill>
              <a:schemeClr val="lt1"/>
            </a:solidFill>
          </a:ln>
          <a:effectLst/>
        </c:spPr>
        <c:dLbl>
          <c:idx val="0"/>
          <c:layout>
            <c:manualLayout>
              <c:x val="-0.11697981100048749"/>
              <c:y val="-6.6412326159390814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40"/>
        <c:spPr>
          <a:solidFill>
            <a:schemeClr val="accent1"/>
          </a:solidFill>
          <a:ln w="19050">
            <a:solidFill>
              <a:schemeClr val="lt1"/>
            </a:solidFill>
          </a:ln>
          <a:effectLst/>
        </c:spPr>
        <c:dLbl>
          <c:idx val="0"/>
          <c:layout>
            <c:manualLayout>
              <c:x val="-3.0899939658467733E-2"/>
              <c:y val="-9.4863425926303632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41"/>
        <c:spPr>
          <a:solidFill>
            <a:schemeClr val="accent1"/>
          </a:solidFill>
          <a:ln w="19050">
            <a:solidFill>
              <a:schemeClr val="lt1"/>
            </a:solidFill>
          </a:ln>
          <a:effectLst/>
        </c:spPr>
      </c:pivotFmt>
    </c:pivotFmts>
    <c:plotArea>
      <c:layout>
        <c:manualLayout>
          <c:layoutTarget val="inner"/>
          <c:xMode val="edge"/>
          <c:yMode val="edge"/>
          <c:x val="3.8532880637527585E-2"/>
          <c:y val="0.2154063908916081"/>
          <c:w val="0.63232661310192306"/>
          <c:h val="0.78416185463595967"/>
        </c:manualLayout>
      </c:layout>
      <c:pieChart>
        <c:varyColors val="1"/>
        <c:ser>
          <c:idx val="0"/>
          <c:order val="0"/>
          <c:tx>
            <c:strRef>
              <c:f>'Full Statistics'!$B$3</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E7-4FC6-AE18-FFAF717DF20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E7-4FC6-AE18-FFAF717DF20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E7-4FC6-AE18-FFAF717DF20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E7-4FC6-AE18-FFAF717DF20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AE7-4FC6-AE18-FFAF717DF20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AE7-4FC6-AE18-FFAF717DF20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AE7-4FC6-AE18-FFAF717DF20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AE7-4FC6-AE18-FFAF717DF20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AE7-4FC6-AE18-FFAF717DF20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CAE7-4FC6-AE18-FFAF717DF209}"/>
              </c:ext>
            </c:extLst>
          </c:dPt>
          <c:dLbls>
            <c:dLbl>
              <c:idx val="0"/>
              <c:layout>
                <c:manualLayout>
                  <c:x val="0.10817518074667078"/>
                  <c:y val="-1.480497723084421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AE7-4FC6-AE18-FFAF717DF209}"/>
                </c:ext>
              </c:extLst>
            </c:dLbl>
            <c:dLbl>
              <c:idx val="1"/>
              <c:layout>
                <c:manualLayout>
                  <c:x val="0.10003356749092064"/>
                  <c:y val="2.8437079125149922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AE7-4FC6-AE18-FFAF717DF209}"/>
                </c:ext>
              </c:extLst>
            </c:dLbl>
            <c:dLbl>
              <c:idx val="3"/>
              <c:layout>
                <c:manualLayout>
                  <c:x val="-6.5359468715008437E-3"/>
                  <c:y val="4.9316699883253977E-3"/>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CAE7-4FC6-AE18-FFAF717DF209}"/>
                </c:ext>
              </c:extLst>
            </c:dLbl>
            <c:dLbl>
              <c:idx val="4"/>
              <c:layout>
                <c:manualLayout>
                  <c:x val="-7.3900029592353242E-2"/>
                  <c:y val="-7.575002296617209E-3"/>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CAE7-4FC6-AE18-FFAF717DF209}"/>
                </c:ext>
              </c:extLst>
            </c:dLbl>
            <c:dLbl>
              <c:idx val="5"/>
              <c:layout>
                <c:manualLayout>
                  <c:x val="-7.2955785989196248E-2"/>
                  <c:y val="-2.3839947237361221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AE7-4FC6-AE18-FFAF717DF209}"/>
                </c:ext>
              </c:extLst>
            </c:dLbl>
            <c:dLbl>
              <c:idx val="6"/>
              <c:layout>
                <c:manualLayout>
                  <c:x val="-0.11697981100048749"/>
                  <c:y val="-6.6412326159390814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AE7-4FC6-AE18-FFAF717DF209}"/>
                </c:ext>
              </c:extLst>
            </c:dLbl>
            <c:dLbl>
              <c:idx val="7"/>
              <c:layout>
                <c:manualLayout>
                  <c:x val="-3.0899939658467733E-2"/>
                  <c:y val="-9.4863425926303632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CAE7-4FC6-AE18-FFAF717DF209}"/>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'Full Statistics'!$A$4:$A$13</c:f>
              <c:strCache>
                <c:ptCount val="9"/>
                <c:pt idx="0">
                  <c:v>Approved</c:v>
                </c:pt>
                <c:pt idx="1">
                  <c:v>Denied</c:v>
                </c:pt>
                <c:pt idx="2">
                  <c:v>Fully Implemented</c:v>
                </c:pt>
                <c:pt idx="3">
                  <c:v>Proposed</c:v>
                </c:pt>
                <c:pt idx="4">
                  <c:v>Rejected</c:v>
                </c:pt>
                <c:pt idx="5">
                  <c:v>Studied</c:v>
                </c:pt>
                <c:pt idx="6">
                  <c:v>Approval Pending</c:v>
                </c:pt>
                <c:pt idx="7">
                  <c:v>Pending</c:v>
                </c:pt>
                <c:pt idx="8">
                  <c:v>Approval Pending NSF</c:v>
                </c:pt>
              </c:strCache>
            </c:strRef>
          </c:cat>
          <c:val>
            <c:numRef>
              <c:f>'Full Statistics'!$B$4:$B$13</c:f>
              <c:numCache>
                <c:formatCode>General</c:formatCode>
                <c:ptCount val="9"/>
                <c:pt idx="0">
                  <c:v>15</c:v>
                </c:pt>
                <c:pt idx="1">
                  <c:v>18</c:v>
                </c:pt>
                <c:pt idx="2">
                  <c:v>1029</c:v>
                </c:pt>
                <c:pt idx="3">
                  <c:v>24</c:v>
                </c:pt>
                <c:pt idx="4">
                  <c:v>58</c:v>
                </c:pt>
                <c:pt idx="5">
                  <c:v>13</c:v>
                </c:pt>
                <c:pt idx="6">
                  <c:v>11</c:v>
                </c:pt>
                <c:pt idx="7">
                  <c:v>8</c:v>
                </c:pt>
                <c:pt idx="8">
                  <c:v>3</c:v>
                </c:pt>
              </c:numCache>
            </c:numRef>
          </c:val>
          <c:extLst>
            <c:ext xmlns:c16="http://schemas.microsoft.com/office/drawing/2014/chart" uri="{C3380CC4-5D6E-409C-BE32-E72D297353CC}">
              <c16:uniqueId val="{00000014-CAE7-4FC6-AE18-FFAF717DF209}"/>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9.823228346456693E-3"/>
          <c:y val="0.62455915279229068"/>
          <c:w val="0.15505559668023305"/>
          <c:h val="0.3448354014854014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2941083759115807"/>
          <c:y val="0.13333333333333305"/>
          <c:w val="0.76197309011517145"/>
          <c:h val="0.70053621586775261"/>
        </c:manualLayout>
      </c:layout>
      <c:areaChart>
        <c:grouping val="stacked"/>
        <c:varyColors val="0"/>
        <c:ser>
          <c:idx val="1"/>
          <c:order val="0"/>
          <c:tx>
            <c:strRef>
              <c:f>'As Late as Possibe wTapers'!$B$2</c:f>
              <c:strCache>
                <c:ptCount val="1"/>
                <c:pt idx="0">
                  <c:v>SY2</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wTapers'!$M$2:$Z$2</c:f>
              <c:numCache>
                <c:formatCode>0</c:formatCode>
                <c:ptCount val="14"/>
                <c:pt idx="0">
                  <c:v>1200</c:v>
                </c:pt>
                <c:pt idx="1">
                  <c:v>1200</c:v>
                </c:pt>
                <c:pt idx="2">
                  <c:v>1200</c:v>
                </c:pt>
                <c:pt idx="3">
                  <c:v>1200</c:v>
                </c:pt>
                <c:pt idx="4">
                  <c:v>1200</c:v>
                </c:pt>
                <c:pt idx="5">
                  <c:v>1200</c:v>
                </c:pt>
                <c:pt idx="6">
                  <c:v>1200</c:v>
                </c:pt>
                <c:pt idx="7">
                  <c:v>1200</c:v>
                </c:pt>
                <c:pt idx="8">
                  <c:v>0</c:v>
                </c:pt>
                <c:pt idx="9">
                  <c:v>0</c:v>
                </c:pt>
                <c:pt idx="10">
                  <c:v>0</c:v>
                </c:pt>
                <c:pt idx="11">
                  <c:v>0</c:v>
                </c:pt>
                <c:pt idx="12">
                  <c:v>0</c:v>
                </c:pt>
                <c:pt idx="13">
                  <c:v>0</c:v>
                </c:pt>
              </c:numCache>
            </c:numRef>
          </c:val>
          <c:extLst>
            <c:ext xmlns:c16="http://schemas.microsoft.com/office/drawing/2014/chart" uri="{C3380CC4-5D6E-409C-BE32-E72D297353CC}">
              <c16:uniqueId val="{00000000-D462-4D82-AEA7-9327EDBF4DBF}"/>
            </c:ext>
          </c:extLst>
        </c:ser>
        <c:ser>
          <c:idx val="2"/>
          <c:order val="1"/>
          <c:tx>
            <c:strRef>
              <c:f>'As Late as Possibe wTapers'!$B$3</c:f>
              <c:strCache>
                <c:ptCount val="1"/>
                <c:pt idx="0">
                  <c:v>SY4</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wTapers'!$M$3:$Z$3</c:f>
              <c:numCache>
                <c:formatCode>0</c:formatCode>
                <c:ptCount val="14"/>
                <c:pt idx="0">
                  <c:v>67.468016191526559</c:v>
                </c:pt>
                <c:pt idx="1">
                  <c:v>39.060430426673271</c:v>
                </c:pt>
                <c:pt idx="2">
                  <c:v>20.558121277196463</c:v>
                </c:pt>
                <c:pt idx="3">
                  <c:v>9.7380574470930625</c:v>
                </c:pt>
                <c:pt idx="4">
                  <c:v>4.1002347145654996</c:v>
                </c:pt>
                <c:pt idx="5">
                  <c:v>1.5106127895767631</c:v>
                </c:pt>
                <c:pt idx="6">
                  <c:v>0.47703561776108305</c:v>
                </c:pt>
                <c:pt idx="7">
                  <c:v>0.12553568888449557</c:v>
                </c:pt>
                <c:pt idx="8">
                  <c:v>2.6428566080946434E-2</c:v>
                </c:pt>
                <c:pt idx="9">
                  <c:v>4.1729314864652279E-3</c:v>
                </c:pt>
                <c:pt idx="10">
                  <c:v>4.3925594594370818E-4</c:v>
                </c:pt>
                <c:pt idx="11">
                  <c:v>2.3118733997037295E-5</c:v>
                </c:pt>
                <c:pt idx="12">
                  <c:v>0</c:v>
                </c:pt>
                <c:pt idx="13">
                  <c:v>0</c:v>
                </c:pt>
              </c:numCache>
            </c:numRef>
          </c:val>
          <c:extLst>
            <c:ext xmlns:c16="http://schemas.microsoft.com/office/drawing/2014/chart" uri="{C3380CC4-5D6E-409C-BE32-E72D297353CC}">
              <c16:uniqueId val="{00000001-D462-4D82-AEA7-9327EDBF4DBF}"/>
            </c:ext>
          </c:extLst>
        </c:ser>
        <c:ser>
          <c:idx val="3"/>
          <c:order val="2"/>
          <c:tx>
            <c:strRef>
              <c:f>'As Late as Possibe wTapers'!$B$4</c:f>
              <c:strCache>
                <c:ptCount val="1"/>
                <c:pt idx="0">
                  <c:v>SY5</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wTapers'!$M$4:$Z$4</c:f>
              <c:numCache>
                <c:formatCode>0</c:formatCode>
                <c:ptCount val="14"/>
                <c:pt idx="0">
                  <c:v>210</c:v>
                </c:pt>
                <c:pt idx="1">
                  <c:v>210</c:v>
                </c:pt>
                <c:pt idx="2">
                  <c:v>210</c:v>
                </c:pt>
                <c:pt idx="3">
                  <c:v>210</c:v>
                </c:pt>
                <c:pt idx="4">
                  <c:v>210</c:v>
                </c:pt>
                <c:pt idx="5">
                  <c:v>210</c:v>
                </c:pt>
                <c:pt idx="6">
                  <c:v>157.5</c:v>
                </c:pt>
                <c:pt idx="7">
                  <c:v>78.75</c:v>
                </c:pt>
                <c:pt idx="8">
                  <c:v>19.6875</c:v>
                </c:pt>
                <c:pt idx="9">
                  <c:v>0</c:v>
                </c:pt>
                <c:pt idx="10">
                  <c:v>0</c:v>
                </c:pt>
                <c:pt idx="11">
                  <c:v>0</c:v>
                </c:pt>
                <c:pt idx="12">
                  <c:v>0</c:v>
                </c:pt>
                <c:pt idx="13">
                  <c:v>0</c:v>
                </c:pt>
              </c:numCache>
            </c:numRef>
          </c:val>
          <c:extLst>
            <c:ext xmlns:c16="http://schemas.microsoft.com/office/drawing/2014/chart" uri="{C3380CC4-5D6E-409C-BE32-E72D297353CC}">
              <c16:uniqueId val="{00000002-D462-4D82-AEA7-9327EDBF4DBF}"/>
            </c:ext>
          </c:extLst>
        </c:ser>
        <c:ser>
          <c:idx val="5"/>
          <c:order val="3"/>
          <c:tx>
            <c:strRef>
              <c:f>'As Late as Possibe wTapers'!$B$5</c:f>
              <c:strCache>
                <c:ptCount val="1"/>
                <c:pt idx="0">
                  <c:v>SY6</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wTapers'!$M$5:$Z$5</c:f>
              <c:numCache>
                <c:formatCode>0</c:formatCode>
                <c:ptCount val="14"/>
                <c:pt idx="0">
                  <c:v>207</c:v>
                </c:pt>
                <c:pt idx="1">
                  <c:v>207</c:v>
                </c:pt>
                <c:pt idx="2">
                  <c:v>181.125</c:v>
                </c:pt>
                <c:pt idx="3">
                  <c:v>135.84375</c:v>
                </c:pt>
                <c:pt idx="4">
                  <c:v>84.90234375</c:v>
                </c:pt>
                <c:pt idx="5">
                  <c:v>42.451171875</c:v>
                </c:pt>
                <c:pt idx="6">
                  <c:v>15.919189453125</c:v>
                </c:pt>
                <c:pt idx="7">
                  <c:v>3.97979736328125</c:v>
                </c:pt>
                <c:pt idx="8">
                  <c:v>0.49747467041015625</c:v>
                </c:pt>
                <c:pt idx="9">
                  <c:v>0</c:v>
                </c:pt>
                <c:pt idx="10">
                  <c:v>0</c:v>
                </c:pt>
                <c:pt idx="11">
                  <c:v>0</c:v>
                </c:pt>
                <c:pt idx="12">
                  <c:v>0</c:v>
                </c:pt>
                <c:pt idx="13">
                  <c:v>0</c:v>
                </c:pt>
              </c:numCache>
            </c:numRef>
          </c:val>
          <c:extLst>
            <c:ext xmlns:c16="http://schemas.microsoft.com/office/drawing/2014/chart" uri="{C3380CC4-5D6E-409C-BE32-E72D297353CC}">
              <c16:uniqueId val="{00000003-D462-4D82-AEA7-9327EDBF4DBF}"/>
            </c:ext>
          </c:extLst>
        </c:ser>
        <c:ser>
          <c:idx val="6"/>
          <c:order val="4"/>
          <c:tx>
            <c:strRef>
              <c:f>'As Late as Possibe wTapers'!$B$6</c:f>
              <c:strCache>
                <c:ptCount val="1"/>
                <c:pt idx="0">
                  <c:v>DM1</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wTapers'!$M$6:$Z$6</c:f>
              <c:numCache>
                <c:formatCode>0</c:formatCode>
                <c:ptCount val="14"/>
                <c:pt idx="0">
                  <c:v>291.53931806904529</c:v>
                </c:pt>
                <c:pt idx="1">
                  <c:v>124.94542202959084</c:v>
                </c:pt>
                <c:pt idx="2">
                  <c:v>49.085701511624983</c:v>
                </c:pt>
                <c:pt idx="3">
                  <c:v>17.530607682723204</c:v>
                </c:pt>
                <c:pt idx="4">
                  <c:v>5.6348381837324579</c:v>
                </c:pt>
                <c:pt idx="5">
                  <c:v>1.6099537667807022</c:v>
                </c:pt>
                <c:pt idx="6">
                  <c:v>0.40248844169517556</c:v>
                </c:pt>
                <c:pt idx="7">
                  <c:v>8.6247523220394764E-2</c:v>
                </c:pt>
                <c:pt idx="8">
                  <c:v>1.5401343432213353E-2</c:v>
                </c:pt>
                <c:pt idx="9">
                  <c:v>2.2001919188876225E-3</c:v>
                </c:pt>
                <c:pt idx="10">
                  <c:v>2.3573484845224515E-4</c:v>
                </c:pt>
                <c:pt idx="11">
                  <c:v>1.6838203460874647E-5</c:v>
                </c:pt>
                <c:pt idx="12">
                  <c:v>6.013644093169514E-7</c:v>
                </c:pt>
                <c:pt idx="13">
                  <c:v>0</c:v>
                </c:pt>
              </c:numCache>
            </c:numRef>
          </c:val>
          <c:extLst>
            <c:ext xmlns:c16="http://schemas.microsoft.com/office/drawing/2014/chart" uri="{C3380CC4-5D6E-409C-BE32-E72D297353CC}">
              <c16:uniqueId val="{00000004-D462-4D82-AEA7-9327EDBF4DBF}"/>
            </c:ext>
          </c:extLst>
        </c:ser>
        <c:ser>
          <c:idx val="7"/>
          <c:order val="5"/>
          <c:tx>
            <c:strRef>
              <c:f>'As Late as Possibe wTapers'!$B$7</c:f>
              <c:strCache>
                <c:ptCount val="1"/>
                <c:pt idx="0">
                  <c:v>DM2</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wTapers'!$M$7:$Z$7</c:f>
              <c:numCache>
                <c:formatCode>0</c:formatCode>
                <c:ptCount val="14"/>
                <c:pt idx="0">
                  <c:v>20.717150386265033</c:v>
                </c:pt>
                <c:pt idx="1">
                  <c:v>8.4403205277376063</c:v>
                </c:pt>
                <c:pt idx="2">
                  <c:v>3.1260446399028168</c:v>
                </c:pt>
                <c:pt idx="3">
                  <c:v>1.0420148799676057</c:v>
                </c:pt>
                <c:pt idx="4">
                  <c:v>0.3087451496200313</c:v>
                </c:pt>
                <c:pt idx="5">
                  <c:v>8.0045038790378498E-2</c:v>
                </c:pt>
                <c:pt idx="6">
                  <c:v>1.7787786397861886E-2</c:v>
                </c:pt>
                <c:pt idx="7">
                  <c:v>3.2940345181225721E-3</c:v>
                </c:pt>
                <c:pt idx="8">
                  <c:v>4.8800511379593661E-4</c:v>
                </c:pt>
                <c:pt idx="9">
                  <c:v>5.4222790421770757E-5</c:v>
                </c:pt>
                <c:pt idx="10">
                  <c:v>4.0165029942052412E-6</c:v>
                </c:pt>
                <c:pt idx="11">
                  <c:v>1.4875937015574988E-7</c:v>
                </c:pt>
                <c:pt idx="12">
                  <c:v>0</c:v>
                </c:pt>
                <c:pt idx="13">
                  <c:v>0</c:v>
                </c:pt>
              </c:numCache>
            </c:numRef>
          </c:val>
          <c:extLst>
            <c:ext xmlns:c16="http://schemas.microsoft.com/office/drawing/2014/chart" uri="{C3380CC4-5D6E-409C-BE32-E72D297353CC}">
              <c16:uniqueId val="{00000005-D462-4D82-AEA7-9327EDBF4DBF}"/>
            </c:ext>
          </c:extLst>
        </c:ser>
        <c:ser>
          <c:idx val="8"/>
          <c:order val="6"/>
          <c:tx>
            <c:strRef>
              <c:f>'As Late as Possibe wTapers'!$B$8</c:f>
              <c:strCache>
                <c:ptCount val="1"/>
                <c:pt idx="0">
                  <c:v>DM3</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wTapers'!$M$8:$Z$8</c:f>
              <c:numCache>
                <c:formatCode>0</c:formatCode>
                <c:ptCount val="14"/>
                <c:pt idx="0">
                  <c:v>44.393893684853637</c:v>
                </c:pt>
                <c:pt idx="1">
                  <c:v>18.0864011308663</c:v>
                </c:pt>
                <c:pt idx="2">
                  <c:v>6.6986670855060364</c:v>
                </c:pt>
                <c:pt idx="3">
                  <c:v>2.2328890285020124</c:v>
                </c:pt>
                <c:pt idx="4">
                  <c:v>0.66159674918578137</c:v>
                </c:pt>
                <c:pt idx="5">
                  <c:v>0.17152508312223963</c:v>
                </c:pt>
                <c:pt idx="6">
                  <c:v>3.8116685138275472E-2</c:v>
                </c:pt>
                <c:pt idx="7">
                  <c:v>7.058645395976941E-3</c:v>
                </c:pt>
                <c:pt idx="8">
                  <c:v>1.0457252438484358E-3</c:v>
                </c:pt>
                <c:pt idx="9">
                  <c:v>1.1619169376093736E-4</c:v>
                </c:pt>
                <c:pt idx="10">
                  <c:v>8.6067921304398044E-6</c:v>
                </c:pt>
                <c:pt idx="11">
                  <c:v>3.1877007890517838E-7</c:v>
                </c:pt>
                <c:pt idx="12">
                  <c:v>0</c:v>
                </c:pt>
                <c:pt idx="13">
                  <c:v>0</c:v>
                </c:pt>
              </c:numCache>
            </c:numRef>
          </c:val>
          <c:extLst>
            <c:ext xmlns:c16="http://schemas.microsoft.com/office/drawing/2014/chart" uri="{C3380CC4-5D6E-409C-BE32-E72D297353CC}">
              <c16:uniqueId val="{00000006-D462-4D82-AEA7-9327EDBF4DBF}"/>
            </c:ext>
          </c:extLst>
        </c:ser>
        <c:ser>
          <c:idx val="9"/>
          <c:order val="7"/>
          <c:tx>
            <c:strRef>
              <c:f>'As Late as Possibe wTapers'!$B$9</c:f>
              <c:strCache>
                <c:ptCount val="1"/>
                <c:pt idx="0">
                  <c:v>DM4</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wTapers'!$M$9:$Z$9</c:f>
              <c:numCache>
                <c:formatCode>0</c:formatCode>
                <c:ptCount val="14"/>
                <c:pt idx="0">
                  <c:v>420.62222222222221</c:v>
                </c:pt>
                <c:pt idx="1">
                  <c:v>308.45629629629633</c:v>
                </c:pt>
                <c:pt idx="2">
                  <c:v>205.63753086419757</c:v>
                </c:pt>
                <c:pt idx="3">
                  <c:v>123.38251851851854</c:v>
                </c:pt>
                <c:pt idx="4">
                  <c:v>65.804009876543219</c:v>
                </c:pt>
                <c:pt idx="5">
                  <c:v>30.708537942386837</c:v>
                </c:pt>
                <c:pt idx="6">
                  <c:v>12.283415176954735</c:v>
                </c:pt>
                <c:pt idx="7">
                  <c:v>4.0944717256515792</c:v>
                </c:pt>
                <c:pt idx="8">
                  <c:v>1.0918591268404214</c:v>
                </c:pt>
                <c:pt idx="9">
                  <c:v>0.21837182536808422</c:v>
                </c:pt>
                <c:pt idx="10">
                  <c:v>2.9116243382411224E-2</c:v>
                </c:pt>
                <c:pt idx="11">
                  <c:v>1.9410828921607478E-3</c:v>
                </c:pt>
                <c:pt idx="12">
                  <c:v>0</c:v>
                </c:pt>
                <c:pt idx="13">
                  <c:v>0</c:v>
                </c:pt>
              </c:numCache>
            </c:numRef>
          </c:val>
          <c:extLst>
            <c:ext xmlns:c16="http://schemas.microsoft.com/office/drawing/2014/chart" uri="{C3380CC4-5D6E-409C-BE32-E72D297353CC}">
              <c16:uniqueId val="{00000007-D462-4D82-AEA7-9327EDBF4DBF}"/>
            </c:ext>
          </c:extLst>
        </c:ser>
        <c:ser>
          <c:idx val="10"/>
          <c:order val="8"/>
          <c:tx>
            <c:strRef>
              <c:f>'As Late as Possibe wTapers'!$B$10</c:f>
              <c:strCache>
                <c:ptCount val="1"/>
                <c:pt idx="0">
                  <c:v>DM6</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wTapers'!$M$10:$Z$10</c:f>
              <c:numCache>
                <c:formatCode>0</c:formatCode>
                <c:ptCount val="14"/>
                <c:pt idx="0">
                  <c:v>2800</c:v>
                </c:pt>
                <c:pt idx="1">
                  <c:v>2800</c:v>
                </c:pt>
                <c:pt idx="2">
                  <c:v>2800</c:v>
                </c:pt>
                <c:pt idx="3">
                  <c:v>2800</c:v>
                </c:pt>
                <c:pt idx="4">
                  <c:v>2800</c:v>
                </c:pt>
                <c:pt idx="5">
                  <c:v>2800</c:v>
                </c:pt>
                <c:pt idx="6">
                  <c:v>2100</c:v>
                </c:pt>
                <c:pt idx="7">
                  <c:v>1050</c:v>
                </c:pt>
                <c:pt idx="8">
                  <c:v>262.5</c:v>
                </c:pt>
                <c:pt idx="9">
                  <c:v>0</c:v>
                </c:pt>
                <c:pt idx="10">
                  <c:v>0</c:v>
                </c:pt>
                <c:pt idx="11">
                  <c:v>0</c:v>
                </c:pt>
                <c:pt idx="12">
                  <c:v>0</c:v>
                </c:pt>
                <c:pt idx="13">
                  <c:v>0</c:v>
                </c:pt>
              </c:numCache>
            </c:numRef>
          </c:val>
          <c:extLst>
            <c:ext xmlns:c16="http://schemas.microsoft.com/office/drawing/2014/chart" uri="{C3380CC4-5D6E-409C-BE32-E72D297353CC}">
              <c16:uniqueId val="{00000008-D462-4D82-AEA7-9327EDBF4DBF}"/>
            </c:ext>
          </c:extLst>
        </c:ser>
        <c:ser>
          <c:idx val="11"/>
          <c:order val="9"/>
          <c:tx>
            <c:strRef>
              <c:f>'As Late as Possibe wTapers'!$B$11</c:f>
              <c:strCache>
                <c:ptCount val="1"/>
                <c:pt idx="0">
                  <c:v>DM7</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wTapers'!$M$11:$Z$11</c:f>
              <c:numCache>
                <c:formatCode>0</c:formatCode>
                <c:ptCount val="14"/>
                <c:pt idx="0">
                  <c:v>356.90333867910778</c:v>
                </c:pt>
                <c:pt idx="1">
                  <c:v>281.76579369403248</c:v>
                </c:pt>
                <c:pt idx="2">
                  <c:v>207.61690061665553</c:v>
                </c:pt>
                <c:pt idx="3">
                  <c:v>142.05366884297484</c:v>
                </c:pt>
                <c:pt idx="4">
                  <c:v>89.718106637668313</c:v>
                </c:pt>
                <c:pt idx="5">
                  <c:v>51.942061737597449</c:v>
                </c:pt>
                <c:pt idx="6">
                  <c:v>27.337927230314452</c:v>
                </c:pt>
                <c:pt idx="7">
                  <c:v>12.949544477517373</c:v>
                </c:pt>
                <c:pt idx="8">
                  <c:v>5.4524397800073148</c:v>
                </c:pt>
                <c:pt idx="9">
                  <c:v>2.0087936031605897</c:v>
                </c:pt>
                <c:pt idx="10">
                  <c:v>0.63435587468229149</c:v>
                </c:pt>
                <c:pt idx="11">
                  <c:v>0.1669357564953399</c:v>
                </c:pt>
                <c:pt idx="12">
                  <c:v>3.5144369788492606E-2</c:v>
                </c:pt>
                <c:pt idx="13">
                  <c:v>5.5491110192356762E-3</c:v>
                </c:pt>
              </c:numCache>
            </c:numRef>
          </c:val>
          <c:extLst>
            <c:ext xmlns:c16="http://schemas.microsoft.com/office/drawing/2014/chart" uri="{C3380CC4-5D6E-409C-BE32-E72D297353CC}">
              <c16:uniqueId val="{00000009-D462-4D82-AEA7-9327EDBF4DBF}"/>
            </c:ext>
          </c:extLst>
        </c:ser>
        <c:ser>
          <c:idx val="12"/>
          <c:order val="10"/>
          <c:tx>
            <c:strRef>
              <c:f>'As Late as Possibe wTapers'!$B$12</c:f>
              <c:strCache>
                <c:ptCount val="1"/>
                <c:pt idx="0">
                  <c:v>DM9</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wTapers'!$M$12:$Z$12</c:f>
              <c:numCache>
                <c:formatCode>0</c:formatCode>
                <c:ptCount val="14"/>
                <c:pt idx="0">
                  <c:v>388.26666666666671</c:v>
                </c:pt>
                <c:pt idx="1">
                  <c:v>284.72888888888895</c:v>
                </c:pt>
                <c:pt idx="2">
                  <c:v>189.81925925925933</c:v>
                </c:pt>
                <c:pt idx="3">
                  <c:v>113.8915555555556</c:v>
                </c:pt>
                <c:pt idx="4">
                  <c:v>60.742162962962986</c:v>
                </c:pt>
                <c:pt idx="5">
                  <c:v>28.346342716049396</c:v>
                </c:pt>
                <c:pt idx="6">
                  <c:v>11.338537086419759</c:v>
                </c:pt>
                <c:pt idx="7">
                  <c:v>3.7795123621399203</c:v>
                </c:pt>
                <c:pt idx="8">
                  <c:v>1.0078699632373123</c:v>
                </c:pt>
                <c:pt idx="9">
                  <c:v>0.2015739926474624</c:v>
                </c:pt>
                <c:pt idx="10">
                  <c:v>2.6876532352994979E-2</c:v>
                </c:pt>
                <c:pt idx="11">
                  <c:v>1.7917688235329981E-3</c:v>
                </c:pt>
                <c:pt idx="12">
                  <c:v>0</c:v>
                </c:pt>
                <c:pt idx="13">
                  <c:v>0</c:v>
                </c:pt>
              </c:numCache>
            </c:numRef>
          </c:val>
          <c:extLst>
            <c:ext xmlns:c16="http://schemas.microsoft.com/office/drawing/2014/chart" uri="{C3380CC4-5D6E-409C-BE32-E72D297353CC}">
              <c16:uniqueId val="{0000000A-D462-4D82-AEA7-9327EDBF4DBF}"/>
            </c:ext>
          </c:extLst>
        </c:ser>
        <c:ser>
          <c:idx val="13"/>
          <c:order val="11"/>
          <c:tx>
            <c:strRef>
              <c:f>'As Late as Possibe wTapers'!$B$13</c:f>
              <c:strCache>
                <c:ptCount val="1"/>
                <c:pt idx="0">
                  <c:v>DM10</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wTapers'!$M$13:$Z$13</c:f>
              <c:numCache>
                <c:formatCode>0</c:formatCode>
                <c:ptCount val="14"/>
                <c:pt idx="0">
                  <c:v>483.28042030334473</c:v>
                </c:pt>
                <c:pt idx="1">
                  <c:v>241.64021015167236</c:v>
                </c:pt>
                <c:pt idx="2">
                  <c:v>105.71759194135666</c:v>
                </c:pt>
                <c:pt idx="3">
                  <c:v>39.644096978008747</c:v>
                </c:pt>
                <c:pt idx="4">
                  <c:v>12.388780305627733</c:v>
                </c:pt>
                <c:pt idx="5">
                  <c:v>3.0971950764069334</c:v>
                </c:pt>
                <c:pt idx="6">
                  <c:v>0.58072407682630001</c:v>
                </c:pt>
                <c:pt idx="7">
                  <c:v>7.2590509603287501E-2</c:v>
                </c:pt>
                <c:pt idx="8">
                  <c:v>4.5369068502054688E-3</c:v>
                </c:pt>
                <c:pt idx="9">
                  <c:v>0</c:v>
                </c:pt>
                <c:pt idx="10">
                  <c:v>0</c:v>
                </c:pt>
                <c:pt idx="11">
                  <c:v>0</c:v>
                </c:pt>
                <c:pt idx="12">
                  <c:v>0</c:v>
                </c:pt>
                <c:pt idx="13">
                  <c:v>0</c:v>
                </c:pt>
              </c:numCache>
            </c:numRef>
          </c:val>
          <c:extLst>
            <c:ext xmlns:c16="http://schemas.microsoft.com/office/drawing/2014/chart" uri="{C3380CC4-5D6E-409C-BE32-E72D297353CC}">
              <c16:uniqueId val="{0000000B-D462-4D82-AEA7-9327EDBF4DBF}"/>
            </c:ext>
          </c:extLst>
        </c:ser>
        <c:ser>
          <c:idx val="14"/>
          <c:order val="12"/>
          <c:tx>
            <c:strRef>
              <c:f>'As Late as Possibe wTapers'!$B$14</c:f>
              <c:strCache>
                <c:ptCount val="1"/>
                <c:pt idx="0">
                  <c:v>DM11</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wTapers'!$M$14:$Z$14</c:f>
              <c:numCache>
                <c:formatCode>0</c:formatCode>
                <c:ptCount val="14"/>
                <c:pt idx="0">
                  <c:v>258.84444444444443</c:v>
                </c:pt>
                <c:pt idx="1">
                  <c:v>189.81925925925927</c:v>
                </c:pt>
                <c:pt idx="2">
                  <c:v>126.5461728395062</c:v>
                </c:pt>
                <c:pt idx="3">
                  <c:v>75.927703703703713</c:v>
                </c:pt>
                <c:pt idx="4">
                  <c:v>40.494775308641977</c:v>
                </c:pt>
                <c:pt idx="5">
                  <c:v>18.897561810699589</c:v>
                </c:pt>
                <c:pt idx="6">
                  <c:v>7.5590247242798361</c:v>
                </c:pt>
                <c:pt idx="7">
                  <c:v>2.519674908093279</c:v>
                </c:pt>
                <c:pt idx="8">
                  <c:v>0.67191330882487454</c:v>
                </c:pt>
                <c:pt idx="9">
                  <c:v>0.13438266176497488</c:v>
                </c:pt>
                <c:pt idx="10">
                  <c:v>1.7917688235329979E-2</c:v>
                </c:pt>
                <c:pt idx="11">
                  <c:v>1.1945125490219982E-3</c:v>
                </c:pt>
                <c:pt idx="12">
                  <c:v>0</c:v>
                </c:pt>
                <c:pt idx="13">
                  <c:v>0</c:v>
                </c:pt>
              </c:numCache>
            </c:numRef>
          </c:val>
          <c:extLst>
            <c:ext xmlns:c16="http://schemas.microsoft.com/office/drawing/2014/chart" uri="{C3380CC4-5D6E-409C-BE32-E72D297353CC}">
              <c16:uniqueId val="{0000000C-D462-4D82-AEA7-9327EDBF4DBF}"/>
            </c:ext>
          </c:extLst>
        </c:ser>
        <c:ser>
          <c:idx val="15"/>
          <c:order val="13"/>
          <c:tx>
            <c:strRef>
              <c:f>'As Late as Possibe wTapers'!$B$15</c:f>
              <c:strCache>
                <c:ptCount val="1"/>
                <c:pt idx="0">
                  <c:v>DM12</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wTapers'!$M$15:$Z$15</c:f>
              <c:numCache>
                <c:formatCode>0</c:formatCode>
                <c:ptCount val="14"/>
                <c:pt idx="0">
                  <c:v>400</c:v>
                </c:pt>
                <c:pt idx="1">
                  <c:v>400</c:v>
                </c:pt>
                <c:pt idx="2">
                  <c:v>363.63636363636363</c:v>
                </c:pt>
                <c:pt idx="3">
                  <c:v>297.52066115702479</c:v>
                </c:pt>
                <c:pt idx="4">
                  <c:v>216.3786626596544</c:v>
                </c:pt>
                <c:pt idx="5">
                  <c:v>137.69551260159824</c:v>
                </c:pt>
                <c:pt idx="6">
                  <c:v>75.106643237235403</c:v>
                </c:pt>
                <c:pt idx="7">
                  <c:v>34.139383289652457</c:v>
                </c:pt>
                <c:pt idx="8">
                  <c:v>12.414321196237257</c:v>
                </c:pt>
                <c:pt idx="9">
                  <c:v>3.3857239626101605</c:v>
                </c:pt>
                <c:pt idx="10">
                  <c:v>0.61558617502002899</c:v>
                </c:pt>
                <c:pt idx="11">
                  <c:v>5.5962379547275384E-2</c:v>
                </c:pt>
                <c:pt idx="12">
                  <c:v>0</c:v>
                </c:pt>
                <c:pt idx="13">
                  <c:v>0</c:v>
                </c:pt>
              </c:numCache>
            </c:numRef>
          </c:val>
          <c:extLst>
            <c:ext xmlns:c16="http://schemas.microsoft.com/office/drawing/2014/chart" uri="{C3380CC4-5D6E-409C-BE32-E72D297353CC}">
              <c16:uniqueId val="{0000000D-D462-4D82-AEA7-9327EDBF4DBF}"/>
            </c:ext>
          </c:extLst>
        </c:ser>
        <c:ser>
          <c:idx val="0"/>
          <c:order val="14"/>
          <c:tx>
            <c:strRef>
              <c:f>'As Late as Possibe wTapers'!$B$16</c:f>
              <c:strCache>
                <c:ptCount val="1"/>
                <c:pt idx="0">
                  <c:v>DM13</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wTapers'!$M$16:$Z$16</c:f>
              <c:numCache>
                <c:formatCode>0</c:formatCode>
                <c:ptCount val="14"/>
                <c:pt idx="0">
                  <c:v>500</c:v>
                </c:pt>
                <c:pt idx="1">
                  <c:v>500</c:v>
                </c:pt>
                <c:pt idx="2">
                  <c:v>450</c:v>
                </c:pt>
                <c:pt idx="3">
                  <c:v>360</c:v>
                </c:pt>
                <c:pt idx="4">
                  <c:v>251.99999999999997</c:v>
                </c:pt>
                <c:pt idx="5">
                  <c:v>151.19999999999999</c:v>
                </c:pt>
                <c:pt idx="6">
                  <c:v>75.599999999999994</c:v>
                </c:pt>
                <c:pt idx="7">
                  <c:v>30.24</c:v>
                </c:pt>
                <c:pt idx="8">
                  <c:v>9.072000000000001</c:v>
                </c:pt>
                <c:pt idx="9">
                  <c:v>1.8143999999999998</c:v>
                </c:pt>
                <c:pt idx="10">
                  <c:v>0.18143999999999993</c:v>
                </c:pt>
                <c:pt idx="11">
                  <c:v>0</c:v>
                </c:pt>
                <c:pt idx="12">
                  <c:v>0</c:v>
                </c:pt>
                <c:pt idx="13">
                  <c:v>0</c:v>
                </c:pt>
              </c:numCache>
            </c:numRef>
          </c:val>
          <c:extLst>
            <c:ext xmlns:c16="http://schemas.microsoft.com/office/drawing/2014/chart" uri="{C3380CC4-5D6E-409C-BE32-E72D297353CC}">
              <c16:uniqueId val="{0000000E-D462-4D82-AEA7-9327EDBF4DBF}"/>
            </c:ext>
          </c:extLst>
        </c:ser>
        <c:ser>
          <c:idx val="4"/>
          <c:order val="15"/>
          <c:tx>
            <c:strRef>
              <c:f>'As Late as Possibe wTapers'!$B$17</c:f>
              <c:strCache>
                <c:ptCount val="1"/>
                <c:pt idx="0">
                  <c:v>DM14</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wTapers'!$M$17:$Z$17</c:f>
              <c:numCache>
                <c:formatCode>0</c:formatCode>
                <c:ptCount val="14"/>
                <c:pt idx="0">
                  <c:v>360</c:v>
                </c:pt>
                <c:pt idx="1">
                  <c:v>360</c:v>
                </c:pt>
                <c:pt idx="2">
                  <c:v>360</c:v>
                </c:pt>
                <c:pt idx="3">
                  <c:v>360</c:v>
                </c:pt>
                <c:pt idx="4">
                  <c:v>360</c:v>
                </c:pt>
                <c:pt idx="5">
                  <c:v>360</c:v>
                </c:pt>
                <c:pt idx="6">
                  <c:v>308.57142857142861</c:v>
                </c:pt>
                <c:pt idx="7">
                  <c:v>220.40816326530614</c:v>
                </c:pt>
                <c:pt idx="8">
                  <c:v>125.94752186588921</c:v>
                </c:pt>
                <c:pt idx="9">
                  <c:v>53.97750937109538</c:v>
                </c:pt>
                <c:pt idx="10">
                  <c:v>15.422145534598679</c:v>
                </c:pt>
                <c:pt idx="11">
                  <c:v>2.203163647799812</c:v>
                </c:pt>
                <c:pt idx="12">
                  <c:v>0</c:v>
                </c:pt>
                <c:pt idx="13">
                  <c:v>0</c:v>
                </c:pt>
              </c:numCache>
            </c:numRef>
          </c:val>
          <c:extLst>
            <c:ext xmlns:c16="http://schemas.microsoft.com/office/drawing/2014/chart" uri="{C3380CC4-5D6E-409C-BE32-E72D297353CC}">
              <c16:uniqueId val="{0000000F-D462-4D82-AEA7-9327EDBF4DBF}"/>
            </c:ext>
          </c:extLst>
        </c:ser>
        <c:ser>
          <c:idx val="16"/>
          <c:order val="16"/>
          <c:tx>
            <c:strRef>
              <c:f>'As Late as Possibe wTapers'!$B$18</c:f>
              <c:strCache>
                <c:ptCount val="1"/>
                <c:pt idx="0">
                  <c:v>DM15</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wTapers'!$M$18:$Z$18</c:f>
              <c:numCache>
                <c:formatCode>0</c:formatCode>
                <c:ptCount val="14"/>
                <c:pt idx="0">
                  <c:v>500</c:v>
                </c:pt>
                <c:pt idx="1">
                  <c:v>500</c:v>
                </c:pt>
                <c:pt idx="2">
                  <c:v>500</c:v>
                </c:pt>
                <c:pt idx="3">
                  <c:v>500</c:v>
                </c:pt>
                <c:pt idx="4">
                  <c:v>500</c:v>
                </c:pt>
                <c:pt idx="5">
                  <c:v>500</c:v>
                </c:pt>
                <c:pt idx="6">
                  <c:v>500</c:v>
                </c:pt>
                <c:pt idx="7">
                  <c:v>500</c:v>
                </c:pt>
                <c:pt idx="8">
                  <c:v>500</c:v>
                </c:pt>
                <c:pt idx="9">
                  <c:v>500</c:v>
                </c:pt>
                <c:pt idx="10">
                  <c:v>500</c:v>
                </c:pt>
                <c:pt idx="11">
                  <c:v>500</c:v>
                </c:pt>
                <c:pt idx="12">
                  <c:v>0</c:v>
                </c:pt>
                <c:pt idx="13">
                  <c:v>0</c:v>
                </c:pt>
              </c:numCache>
            </c:numRef>
          </c:val>
          <c:extLst>
            <c:ext xmlns:c16="http://schemas.microsoft.com/office/drawing/2014/chart" uri="{C3380CC4-5D6E-409C-BE32-E72D297353CC}">
              <c16:uniqueId val="{00000010-D462-4D82-AEA7-9327EDBF4DBF}"/>
            </c:ext>
          </c:extLst>
        </c:ser>
        <c:ser>
          <c:idx val="17"/>
          <c:order val="17"/>
          <c:tx>
            <c:strRef>
              <c:f>'As Late as Possibe wTapers'!$B$19</c:f>
              <c:strCache>
                <c:ptCount val="1"/>
                <c:pt idx="0">
                  <c:v>DM16</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wTapers'!$M$19:$Z$19</c:f>
              <c:numCache>
                <c:formatCode>0</c:formatCode>
                <c:ptCount val="14"/>
                <c:pt idx="0">
                  <c:v>1000</c:v>
                </c:pt>
                <c:pt idx="1">
                  <c:v>1000</c:v>
                </c:pt>
                <c:pt idx="2">
                  <c:v>1000</c:v>
                </c:pt>
                <c:pt idx="3">
                  <c:v>1000</c:v>
                </c:pt>
                <c:pt idx="4">
                  <c:v>1000</c:v>
                </c:pt>
                <c:pt idx="5">
                  <c:v>1000</c:v>
                </c:pt>
                <c:pt idx="6">
                  <c:v>1000</c:v>
                </c:pt>
                <c:pt idx="7">
                  <c:v>1000</c:v>
                </c:pt>
                <c:pt idx="8">
                  <c:v>1000</c:v>
                </c:pt>
                <c:pt idx="9">
                  <c:v>1000</c:v>
                </c:pt>
                <c:pt idx="10">
                  <c:v>1000</c:v>
                </c:pt>
                <c:pt idx="11">
                  <c:v>1000</c:v>
                </c:pt>
                <c:pt idx="12">
                  <c:v>0</c:v>
                </c:pt>
                <c:pt idx="13">
                  <c:v>0</c:v>
                </c:pt>
              </c:numCache>
            </c:numRef>
          </c:val>
          <c:extLst>
            <c:ext xmlns:c16="http://schemas.microsoft.com/office/drawing/2014/chart" uri="{C3380CC4-5D6E-409C-BE32-E72D297353CC}">
              <c16:uniqueId val="{00000011-D462-4D82-AEA7-9327EDBF4DBF}"/>
            </c:ext>
          </c:extLst>
        </c:ser>
        <c:ser>
          <c:idx val="18"/>
          <c:order val="18"/>
          <c:tx>
            <c:strRef>
              <c:f>'As Late as Possibe wTapers'!$B$20</c:f>
              <c:strCache>
                <c:ptCount val="1"/>
                <c:pt idx="0">
                  <c:v>DM17</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wTapers'!$M$20:$Z$20</c:f>
              <c:numCache>
                <c:formatCode>0</c:formatCode>
                <c:ptCount val="14"/>
                <c:pt idx="0">
                  <c:v>1000</c:v>
                </c:pt>
                <c:pt idx="1">
                  <c:v>1000</c:v>
                </c:pt>
                <c:pt idx="2">
                  <c:v>1000</c:v>
                </c:pt>
                <c:pt idx="3">
                  <c:v>1000</c:v>
                </c:pt>
                <c:pt idx="4">
                  <c:v>1000</c:v>
                </c:pt>
                <c:pt idx="5">
                  <c:v>1000</c:v>
                </c:pt>
                <c:pt idx="6">
                  <c:v>1000</c:v>
                </c:pt>
                <c:pt idx="7">
                  <c:v>1000</c:v>
                </c:pt>
                <c:pt idx="8">
                  <c:v>1000</c:v>
                </c:pt>
                <c:pt idx="9">
                  <c:v>1000</c:v>
                </c:pt>
                <c:pt idx="10">
                  <c:v>1000</c:v>
                </c:pt>
                <c:pt idx="11">
                  <c:v>1000</c:v>
                </c:pt>
                <c:pt idx="12">
                  <c:v>0</c:v>
                </c:pt>
                <c:pt idx="13">
                  <c:v>0</c:v>
                </c:pt>
              </c:numCache>
            </c:numRef>
          </c:val>
          <c:extLst>
            <c:ext xmlns:c16="http://schemas.microsoft.com/office/drawing/2014/chart" uri="{C3380CC4-5D6E-409C-BE32-E72D297353CC}">
              <c16:uniqueId val="{00000012-D462-4D82-AEA7-9327EDBF4DBF}"/>
            </c:ext>
          </c:extLst>
        </c:ser>
        <c:ser>
          <c:idx val="19"/>
          <c:order val="19"/>
          <c:tx>
            <c:strRef>
              <c:f>'As Late as Possibe wTapers'!$B$21</c:f>
              <c:strCache>
                <c:ptCount val="1"/>
                <c:pt idx="0">
                  <c:v>DM18</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wTapers'!$M$21:$Z$21</c:f>
              <c:numCache>
                <c:formatCode>0</c:formatCode>
                <c:ptCount val="14"/>
                <c:pt idx="0">
                  <c:v>1500</c:v>
                </c:pt>
                <c:pt idx="1">
                  <c:v>1500</c:v>
                </c:pt>
                <c:pt idx="2">
                  <c:v>1500</c:v>
                </c:pt>
                <c:pt idx="3">
                  <c:v>1500</c:v>
                </c:pt>
                <c:pt idx="4">
                  <c:v>1500</c:v>
                </c:pt>
                <c:pt idx="5">
                  <c:v>1500</c:v>
                </c:pt>
                <c:pt idx="6">
                  <c:v>1500</c:v>
                </c:pt>
                <c:pt idx="7">
                  <c:v>1500</c:v>
                </c:pt>
                <c:pt idx="8">
                  <c:v>1500</c:v>
                </c:pt>
                <c:pt idx="9">
                  <c:v>1500</c:v>
                </c:pt>
                <c:pt idx="10">
                  <c:v>1500</c:v>
                </c:pt>
                <c:pt idx="11">
                  <c:v>1500</c:v>
                </c:pt>
                <c:pt idx="12">
                  <c:v>0</c:v>
                </c:pt>
                <c:pt idx="13">
                  <c:v>0</c:v>
                </c:pt>
              </c:numCache>
            </c:numRef>
          </c:val>
          <c:extLst>
            <c:ext xmlns:c16="http://schemas.microsoft.com/office/drawing/2014/chart" uri="{C3380CC4-5D6E-409C-BE32-E72D297353CC}">
              <c16:uniqueId val="{00000013-D462-4D82-AEA7-9327EDBF4DBF}"/>
            </c:ext>
          </c:extLst>
        </c:ser>
        <c:ser>
          <c:idx val="20"/>
          <c:order val="20"/>
          <c:tx>
            <c:strRef>
              <c:f>'As Late as Possibe wTapers'!$B$22</c:f>
              <c:strCache>
                <c:ptCount val="1"/>
                <c:pt idx="0">
                  <c:v>TS2</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wTapers'!$M$22:$Z$22</c:f>
              <c:numCache>
                <c:formatCode>0</c:formatCode>
                <c:ptCount val="14"/>
                <c:pt idx="0">
                  <c:v>4.6416859567901225</c:v>
                </c:pt>
                <c:pt idx="1">
                  <c:v>1.5472286522633742</c:v>
                </c:pt>
                <c:pt idx="2">
                  <c:v>0.38680716306584356</c:v>
                </c:pt>
                <c:pt idx="3">
                  <c:v>6.4467860510973918E-2</c:v>
                </c:pt>
                <c:pt idx="4">
                  <c:v>5.3723217092478291E-3</c:v>
                </c:pt>
                <c:pt idx="5">
                  <c:v>0</c:v>
                </c:pt>
                <c:pt idx="6">
                  <c:v>0</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14-D462-4D82-AEA7-9327EDBF4DBF}"/>
            </c:ext>
          </c:extLst>
        </c:ser>
        <c:ser>
          <c:idx val="21"/>
          <c:order val="21"/>
          <c:tx>
            <c:strRef>
              <c:f>'As Late as Possibe wTapers'!$B$23</c:f>
              <c:strCache>
                <c:ptCount val="1"/>
                <c:pt idx="0">
                  <c:v>TS6</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wTapers'!$M$23:$Z$23</c:f>
              <c:numCache>
                <c:formatCode>0</c:formatCode>
                <c:ptCount val="14"/>
                <c:pt idx="0">
                  <c:v>120</c:v>
                </c:pt>
                <c:pt idx="1">
                  <c:v>120</c:v>
                </c:pt>
                <c:pt idx="2">
                  <c:v>120</c:v>
                </c:pt>
                <c:pt idx="3">
                  <c:v>120</c:v>
                </c:pt>
                <c:pt idx="4">
                  <c:v>120</c:v>
                </c:pt>
                <c:pt idx="5">
                  <c:v>0</c:v>
                </c:pt>
                <c:pt idx="6">
                  <c:v>0</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15-D462-4D82-AEA7-9327EDBF4DBF}"/>
            </c:ext>
          </c:extLst>
        </c:ser>
        <c:ser>
          <c:idx val="22"/>
          <c:order val="22"/>
          <c:tx>
            <c:strRef>
              <c:f>'As Late as Possibe wTapers'!$B$24</c:f>
              <c:strCache>
                <c:ptCount val="1"/>
                <c:pt idx="0">
                  <c:v>TS10</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wTapers'!$M$24:$Z$24</c:f>
              <c:numCache>
                <c:formatCode>0</c:formatCode>
                <c:ptCount val="14"/>
                <c:pt idx="0">
                  <c:v>1.352388399877116</c:v>
                </c:pt>
                <c:pt idx="1">
                  <c:v>0.38639668567917596</c:v>
                </c:pt>
                <c:pt idx="2">
                  <c:v>8.2799289788394848E-2</c:v>
                </c:pt>
                <c:pt idx="3">
                  <c:v>1.1828469969770697E-2</c:v>
                </c:pt>
                <c:pt idx="4">
                  <c:v>8.4489071212647795E-4</c:v>
                </c:pt>
                <c:pt idx="5">
                  <c:v>0</c:v>
                </c:pt>
                <c:pt idx="6">
                  <c:v>0</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16-D462-4D82-AEA7-9327EDBF4DBF}"/>
            </c:ext>
          </c:extLst>
        </c:ser>
        <c:ser>
          <c:idx val="23"/>
          <c:order val="23"/>
          <c:tx>
            <c:strRef>
              <c:f>'As Late as Possibe wTapers'!$B$25</c:f>
              <c:strCache>
                <c:ptCount val="1"/>
                <c:pt idx="0">
                  <c:v>TS11</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wTapers'!$M$25:$Z$25</c:f>
              <c:numCache>
                <c:formatCode>0</c:formatCode>
                <c:ptCount val="14"/>
                <c:pt idx="0">
                  <c:v>180</c:v>
                </c:pt>
                <c:pt idx="1">
                  <c:v>180</c:v>
                </c:pt>
                <c:pt idx="2">
                  <c:v>180</c:v>
                </c:pt>
                <c:pt idx="3">
                  <c:v>180</c:v>
                </c:pt>
                <c:pt idx="4">
                  <c:v>0</c:v>
                </c:pt>
                <c:pt idx="5">
                  <c:v>0</c:v>
                </c:pt>
                <c:pt idx="6">
                  <c:v>0</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17-D462-4D82-AEA7-9327EDBF4DBF}"/>
            </c:ext>
          </c:extLst>
        </c:ser>
        <c:ser>
          <c:idx val="24"/>
          <c:order val="24"/>
          <c:tx>
            <c:strRef>
              <c:f>'As Late as Possibe wTapers'!$B$26</c:f>
              <c:strCache>
                <c:ptCount val="1"/>
                <c:pt idx="0">
                  <c:v>TS12</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wTapers'!$M$26:$Z$26</c:f>
              <c:numCache>
                <c:formatCode>0</c:formatCode>
                <c:ptCount val="14"/>
                <c:pt idx="0">
                  <c:v>250</c:v>
                </c:pt>
                <c:pt idx="1">
                  <c:v>250</c:v>
                </c:pt>
                <c:pt idx="2">
                  <c:v>250</c:v>
                </c:pt>
                <c:pt idx="3">
                  <c:v>250</c:v>
                </c:pt>
                <c:pt idx="4">
                  <c:v>250</c:v>
                </c:pt>
                <c:pt idx="5">
                  <c:v>0</c:v>
                </c:pt>
                <c:pt idx="6">
                  <c:v>0</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18-D462-4D82-AEA7-9327EDBF4DBF}"/>
            </c:ext>
          </c:extLst>
        </c:ser>
        <c:ser>
          <c:idx val="25"/>
          <c:order val="25"/>
          <c:tx>
            <c:strRef>
              <c:f>'As Late as Possibe wTapers'!$B$27</c:f>
              <c:strCache>
                <c:ptCount val="1"/>
                <c:pt idx="0">
                  <c:v>TS13</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wTapers'!$M$27:$Z$27</c:f>
              <c:numCache>
                <c:formatCode>0</c:formatCode>
                <c:ptCount val="14"/>
                <c:pt idx="0">
                  <c:v>150</c:v>
                </c:pt>
                <c:pt idx="1">
                  <c:v>150</c:v>
                </c:pt>
                <c:pt idx="2">
                  <c:v>150</c:v>
                </c:pt>
                <c:pt idx="3">
                  <c:v>150</c:v>
                </c:pt>
                <c:pt idx="4">
                  <c:v>150</c:v>
                </c:pt>
                <c:pt idx="5">
                  <c:v>0</c:v>
                </c:pt>
                <c:pt idx="6">
                  <c:v>0</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19-D462-4D82-AEA7-9327EDBF4DBF}"/>
            </c:ext>
          </c:extLst>
        </c:ser>
        <c:ser>
          <c:idx val="26"/>
          <c:order val="26"/>
          <c:tx>
            <c:strRef>
              <c:f>'As Late as Possibe wTapers'!$B$28</c:f>
              <c:strCache>
                <c:ptCount val="1"/>
                <c:pt idx="0">
                  <c:v>TS14</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wTapers'!$M$28:$Z$28</c:f>
              <c:numCache>
                <c:formatCode>0</c:formatCode>
                <c:ptCount val="14"/>
                <c:pt idx="0">
                  <c:v>50</c:v>
                </c:pt>
                <c:pt idx="1">
                  <c:v>50</c:v>
                </c:pt>
                <c:pt idx="2">
                  <c:v>50</c:v>
                </c:pt>
                <c:pt idx="3">
                  <c:v>50</c:v>
                </c:pt>
                <c:pt idx="4">
                  <c:v>50</c:v>
                </c:pt>
                <c:pt idx="5">
                  <c:v>0</c:v>
                </c:pt>
                <c:pt idx="6">
                  <c:v>0</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1A-D462-4D82-AEA7-9327EDBF4DBF}"/>
            </c:ext>
          </c:extLst>
        </c:ser>
        <c:ser>
          <c:idx val="27"/>
          <c:order val="27"/>
          <c:tx>
            <c:strRef>
              <c:f>'As Late as Possibe wTapers'!$B$29</c:f>
              <c:strCache>
                <c:ptCount val="1"/>
                <c:pt idx="0">
                  <c:v>TS18</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wTapers'!$M$29:$Z$29</c:f>
              <c:numCache>
                <c:formatCode>0</c:formatCode>
                <c:ptCount val="14"/>
                <c:pt idx="0">
                  <c:v>23</c:v>
                </c:pt>
                <c:pt idx="1">
                  <c:v>23</c:v>
                </c:pt>
                <c:pt idx="2">
                  <c:v>23</c:v>
                </c:pt>
                <c:pt idx="3">
                  <c:v>23</c:v>
                </c:pt>
                <c:pt idx="4">
                  <c:v>17.25</c:v>
                </c:pt>
                <c:pt idx="5">
                  <c:v>8.625</c:v>
                </c:pt>
                <c:pt idx="6">
                  <c:v>2.15625</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1B-D462-4D82-AEA7-9327EDBF4DBF}"/>
            </c:ext>
          </c:extLst>
        </c:ser>
        <c:ser>
          <c:idx val="28"/>
          <c:order val="28"/>
          <c:tx>
            <c:strRef>
              <c:f>'As Late as Possibe wTapers'!$B$30</c:f>
              <c:strCache>
                <c:ptCount val="1"/>
                <c:pt idx="0">
                  <c:v>TS19</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wTapers'!$M$30:$Z$30</c:f>
              <c:numCache>
                <c:formatCode>0</c:formatCode>
                <c:ptCount val="14"/>
                <c:pt idx="0">
                  <c:v>52</c:v>
                </c:pt>
                <c:pt idx="1">
                  <c:v>52</c:v>
                </c:pt>
                <c:pt idx="2">
                  <c:v>52</c:v>
                </c:pt>
                <c:pt idx="3">
                  <c:v>52</c:v>
                </c:pt>
                <c:pt idx="4">
                  <c:v>52</c:v>
                </c:pt>
                <c:pt idx="5">
                  <c:v>52</c:v>
                </c:pt>
                <c:pt idx="6">
                  <c:v>52</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1C-D462-4D82-AEA7-9327EDBF4DBF}"/>
            </c:ext>
          </c:extLst>
        </c:ser>
        <c:ser>
          <c:idx val="29"/>
          <c:order val="29"/>
          <c:tx>
            <c:strRef>
              <c:f>'As Late as Possibe wTapers'!$B$31</c:f>
              <c:strCache>
                <c:ptCount val="1"/>
                <c:pt idx="0">
                  <c:v>TS20</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wTapers'!$M$31:$Z$31</c:f>
              <c:numCache>
                <c:formatCode>0</c:formatCode>
                <c:ptCount val="14"/>
                <c:pt idx="0">
                  <c:v>67</c:v>
                </c:pt>
                <c:pt idx="1">
                  <c:v>67</c:v>
                </c:pt>
                <c:pt idx="2">
                  <c:v>67</c:v>
                </c:pt>
                <c:pt idx="3">
                  <c:v>67</c:v>
                </c:pt>
                <c:pt idx="4">
                  <c:v>67</c:v>
                </c:pt>
                <c:pt idx="5">
                  <c:v>67</c:v>
                </c:pt>
                <c:pt idx="6">
                  <c:v>67</c:v>
                </c:pt>
                <c:pt idx="7">
                  <c:v>67</c:v>
                </c:pt>
                <c:pt idx="8">
                  <c:v>67</c:v>
                </c:pt>
                <c:pt idx="9">
                  <c:v>67</c:v>
                </c:pt>
                <c:pt idx="10">
                  <c:v>67</c:v>
                </c:pt>
                <c:pt idx="11">
                  <c:v>67</c:v>
                </c:pt>
                <c:pt idx="12">
                  <c:v>67</c:v>
                </c:pt>
                <c:pt idx="13">
                  <c:v>67</c:v>
                </c:pt>
              </c:numCache>
            </c:numRef>
          </c:val>
          <c:extLst>
            <c:ext xmlns:c16="http://schemas.microsoft.com/office/drawing/2014/chart" uri="{C3380CC4-5D6E-409C-BE32-E72D297353CC}">
              <c16:uniqueId val="{0000001D-D462-4D82-AEA7-9327EDBF4DBF}"/>
            </c:ext>
          </c:extLst>
        </c:ser>
        <c:ser>
          <c:idx val="30"/>
          <c:order val="30"/>
          <c:tx>
            <c:strRef>
              <c:f>'As Late as Possibe wTapers'!$B$32</c:f>
              <c:strCache>
                <c:ptCount val="1"/>
                <c:pt idx="0">
                  <c:v>EP1</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wTapers'!$M$32:$Z$32</c:f>
              <c:numCache>
                <c:formatCode>0</c:formatCode>
                <c:ptCount val="14"/>
                <c:pt idx="0">
                  <c:v>566</c:v>
                </c:pt>
                <c:pt idx="1">
                  <c:v>566</c:v>
                </c:pt>
                <c:pt idx="2">
                  <c:v>566</c:v>
                </c:pt>
                <c:pt idx="3">
                  <c:v>566</c:v>
                </c:pt>
                <c:pt idx="4">
                  <c:v>566</c:v>
                </c:pt>
                <c:pt idx="5">
                  <c:v>566</c:v>
                </c:pt>
                <c:pt idx="6">
                  <c:v>566</c:v>
                </c:pt>
                <c:pt idx="7">
                  <c:v>566</c:v>
                </c:pt>
                <c:pt idx="8">
                  <c:v>566</c:v>
                </c:pt>
                <c:pt idx="9">
                  <c:v>566</c:v>
                </c:pt>
                <c:pt idx="10">
                  <c:v>566</c:v>
                </c:pt>
                <c:pt idx="11">
                  <c:v>566</c:v>
                </c:pt>
                <c:pt idx="12">
                  <c:v>0</c:v>
                </c:pt>
                <c:pt idx="13">
                  <c:v>0</c:v>
                </c:pt>
              </c:numCache>
            </c:numRef>
          </c:val>
          <c:extLst>
            <c:ext xmlns:c16="http://schemas.microsoft.com/office/drawing/2014/chart" uri="{C3380CC4-5D6E-409C-BE32-E72D297353CC}">
              <c16:uniqueId val="{0000001E-D462-4D82-AEA7-9327EDBF4DBF}"/>
            </c:ext>
          </c:extLst>
        </c:ser>
        <c:ser>
          <c:idx val="31"/>
          <c:order val="31"/>
          <c:tx>
            <c:strRef>
              <c:f>'As Late as Possibe wTapers'!$B$33</c:f>
              <c:strCache>
                <c:ptCount val="1"/>
                <c:pt idx="0">
                  <c:v>EP4</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wTapers'!$M$33:$Z$33</c:f>
              <c:numCache>
                <c:formatCode>0</c:formatCode>
                <c:ptCount val="14"/>
                <c:pt idx="0">
                  <c:v>80</c:v>
                </c:pt>
                <c:pt idx="1">
                  <c:v>80</c:v>
                </c:pt>
                <c:pt idx="2">
                  <c:v>80</c:v>
                </c:pt>
                <c:pt idx="3">
                  <c:v>80</c:v>
                </c:pt>
                <c:pt idx="4">
                  <c:v>80</c:v>
                </c:pt>
                <c:pt idx="5">
                  <c:v>80</c:v>
                </c:pt>
                <c:pt idx="6">
                  <c:v>80</c:v>
                </c:pt>
                <c:pt idx="7">
                  <c:v>80</c:v>
                </c:pt>
                <c:pt idx="8">
                  <c:v>0</c:v>
                </c:pt>
                <c:pt idx="9">
                  <c:v>0</c:v>
                </c:pt>
                <c:pt idx="10">
                  <c:v>0</c:v>
                </c:pt>
                <c:pt idx="11">
                  <c:v>0</c:v>
                </c:pt>
                <c:pt idx="12">
                  <c:v>0</c:v>
                </c:pt>
                <c:pt idx="13">
                  <c:v>0</c:v>
                </c:pt>
              </c:numCache>
            </c:numRef>
          </c:val>
          <c:extLst>
            <c:ext xmlns:c16="http://schemas.microsoft.com/office/drawing/2014/chart" uri="{C3380CC4-5D6E-409C-BE32-E72D297353CC}">
              <c16:uniqueId val="{0000001F-D462-4D82-AEA7-9327EDBF4DBF}"/>
            </c:ext>
          </c:extLst>
        </c:ser>
        <c:ser>
          <c:idx val="32"/>
          <c:order val="32"/>
          <c:tx>
            <c:strRef>
              <c:f>'As Late as Possibe wTapers'!$B$34</c:f>
              <c:strCache>
                <c:ptCount val="1"/>
                <c:pt idx="0">
                  <c:v>EP5</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wTapers'!$M$34:$Z$34</c:f>
              <c:numCache>
                <c:formatCode>0</c:formatCode>
                <c:ptCount val="14"/>
                <c:pt idx="0">
                  <c:v>15</c:v>
                </c:pt>
                <c:pt idx="1">
                  <c:v>15</c:v>
                </c:pt>
                <c:pt idx="2">
                  <c:v>15</c:v>
                </c:pt>
                <c:pt idx="3">
                  <c:v>15</c:v>
                </c:pt>
                <c:pt idx="4">
                  <c:v>15</c:v>
                </c:pt>
                <c:pt idx="5">
                  <c:v>15</c:v>
                </c:pt>
                <c:pt idx="6">
                  <c:v>15</c:v>
                </c:pt>
                <c:pt idx="7">
                  <c:v>15</c:v>
                </c:pt>
                <c:pt idx="8">
                  <c:v>0</c:v>
                </c:pt>
                <c:pt idx="9">
                  <c:v>0</c:v>
                </c:pt>
                <c:pt idx="10">
                  <c:v>0</c:v>
                </c:pt>
                <c:pt idx="11">
                  <c:v>0</c:v>
                </c:pt>
                <c:pt idx="12">
                  <c:v>0</c:v>
                </c:pt>
                <c:pt idx="13">
                  <c:v>0</c:v>
                </c:pt>
              </c:numCache>
            </c:numRef>
          </c:val>
          <c:extLst>
            <c:ext xmlns:c16="http://schemas.microsoft.com/office/drawing/2014/chart" uri="{C3380CC4-5D6E-409C-BE32-E72D297353CC}">
              <c16:uniqueId val="{00000020-D462-4D82-AEA7-9327EDBF4DBF}"/>
            </c:ext>
          </c:extLst>
        </c:ser>
        <c:ser>
          <c:idx val="33"/>
          <c:order val="33"/>
          <c:tx>
            <c:strRef>
              <c:f>'As Late as Possibe wTapers'!$B$35</c:f>
              <c:strCache>
                <c:ptCount val="1"/>
                <c:pt idx="0">
                  <c:v>EP7</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wTapers'!$M$35:$Z$35</c:f>
              <c:numCache>
                <c:formatCode>0</c:formatCode>
                <c:ptCount val="14"/>
                <c:pt idx="0">
                  <c:v>248.88888888888889</c:v>
                </c:pt>
                <c:pt idx="1">
                  <c:v>193.58024691358025</c:v>
                </c:pt>
                <c:pt idx="2">
                  <c:v>129.05349794238685</c:v>
                </c:pt>
                <c:pt idx="3">
                  <c:v>71.69638774577048</c:v>
                </c:pt>
                <c:pt idx="4">
                  <c:v>31.865061220342433</c:v>
                </c:pt>
                <c:pt idx="5">
                  <c:v>10.621687073447479</c:v>
                </c:pt>
                <c:pt idx="6">
                  <c:v>2.3603749052105507</c:v>
                </c:pt>
                <c:pt idx="7">
                  <c:v>0.26226387835672799</c:v>
                </c:pt>
                <c:pt idx="8">
                  <c:v>0</c:v>
                </c:pt>
                <c:pt idx="9">
                  <c:v>0</c:v>
                </c:pt>
                <c:pt idx="10">
                  <c:v>0</c:v>
                </c:pt>
                <c:pt idx="11">
                  <c:v>0</c:v>
                </c:pt>
                <c:pt idx="12">
                  <c:v>0</c:v>
                </c:pt>
                <c:pt idx="13">
                  <c:v>0</c:v>
                </c:pt>
              </c:numCache>
            </c:numRef>
          </c:val>
          <c:extLst>
            <c:ext xmlns:c16="http://schemas.microsoft.com/office/drawing/2014/chart" uri="{C3380CC4-5D6E-409C-BE32-E72D297353CC}">
              <c16:uniqueId val="{00000021-D462-4D82-AEA7-9327EDBF4DBF}"/>
            </c:ext>
          </c:extLst>
        </c:ser>
        <c:ser>
          <c:idx val="34"/>
          <c:order val="34"/>
          <c:tx>
            <c:strRef>
              <c:f>'As Late as Possibe wTapers'!$B$36</c:f>
              <c:strCache>
                <c:ptCount val="1"/>
                <c:pt idx="0">
                  <c:v>CO1</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wTapers'!$M$36:$Z$36</c:f>
              <c:numCache>
                <c:formatCode>0</c:formatCode>
                <c:ptCount val="14"/>
                <c:pt idx="0">
                  <c:v>5000</c:v>
                </c:pt>
                <c:pt idx="1">
                  <c:v>5000</c:v>
                </c:pt>
                <c:pt idx="2">
                  <c:v>5000</c:v>
                </c:pt>
                <c:pt idx="3">
                  <c:v>5000</c:v>
                </c:pt>
                <c:pt idx="4">
                  <c:v>5000</c:v>
                </c:pt>
                <c:pt idx="5">
                  <c:v>5000</c:v>
                </c:pt>
                <c:pt idx="6">
                  <c:v>5000</c:v>
                </c:pt>
                <c:pt idx="7">
                  <c:v>5000</c:v>
                </c:pt>
                <c:pt idx="8">
                  <c:v>2500</c:v>
                </c:pt>
                <c:pt idx="9">
                  <c:v>0</c:v>
                </c:pt>
                <c:pt idx="10">
                  <c:v>0</c:v>
                </c:pt>
                <c:pt idx="11">
                  <c:v>0</c:v>
                </c:pt>
                <c:pt idx="12">
                  <c:v>0</c:v>
                </c:pt>
                <c:pt idx="13">
                  <c:v>0</c:v>
                </c:pt>
              </c:numCache>
            </c:numRef>
          </c:val>
          <c:extLst>
            <c:ext xmlns:c16="http://schemas.microsoft.com/office/drawing/2014/chart" uri="{C3380CC4-5D6E-409C-BE32-E72D297353CC}">
              <c16:uniqueId val="{00000022-D462-4D82-AEA7-9327EDBF4DBF}"/>
            </c:ext>
          </c:extLst>
        </c:ser>
        <c:ser>
          <c:idx val="35"/>
          <c:order val="35"/>
          <c:tx>
            <c:strRef>
              <c:f>'As Late as Possibe wTapers'!$B$37</c:f>
              <c:strCache>
                <c:ptCount val="1"/>
                <c:pt idx="0">
                  <c:v>CO3</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wTapers'!$M$37:$Z$37</c:f>
              <c:numCache>
                <c:formatCode>0</c:formatCode>
                <c:ptCount val="14"/>
                <c:pt idx="0">
                  <c:v>2700</c:v>
                </c:pt>
                <c:pt idx="1">
                  <c:v>2700</c:v>
                </c:pt>
                <c:pt idx="2">
                  <c:v>2700</c:v>
                </c:pt>
                <c:pt idx="3">
                  <c:v>2700</c:v>
                </c:pt>
                <c:pt idx="4">
                  <c:v>2700</c:v>
                </c:pt>
                <c:pt idx="5">
                  <c:v>2700</c:v>
                </c:pt>
                <c:pt idx="6">
                  <c:v>2700</c:v>
                </c:pt>
                <c:pt idx="7">
                  <c:v>2700</c:v>
                </c:pt>
                <c:pt idx="8">
                  <c:v>2700</c:v>
                </c:pt>
                <c:pt idx="9">
                  <c:v>0</c:v>
                </c:pt>
                <c:pt idx="10">
                  <c:v>0</c:v>
                </c:pt>
                <c:pt idx="11">
                  <c:v>0</c:v>
                </c:pt>
                <c:pt idx="12">
                  <c:v>0</c:v>
                </c:pt>
                <c:pt idx="13">
                  <c:v>0</c:v>
                </c:pt>
              </c:numCache>
            </c:numRef>
          </c:val>
          <c:extLst>
            <c:ext xmlns:c16="http://schemas.microsoft.com/office/drawing/2014/chart" uri="{C3380CC4-5D6E-409C-BE32-E72D297353CC}">
              <c16:uniqueId val="{00000023-D462-4D82-AEA7-9327EDBF4DBF}"/>
            </c:ext>
          </c:extLst>
        </c:ser>
        <c:ser>
          <c:idx val="36"/>
          <c:order val="36"/>
          <c:tx>
            <c:strRef>
              <c:f>'As Late as Possibe wTapers'!$B$38</c:f>
              <c:strCache>
                <c:ptCount val="1"/>
                <c:pt idx="0">
                  <c:v>CO4</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wTapers'!$M$38:$Z$38</c:f>
              <c:numCache>
                <c:formatCode>0</c:formatCode>
                <c:ptCount val="14"/>
                <c:pt idx="0">
                  <c:v>2100</c:v>
                </c:pt>
                <c:pt idx="1">
                  <c:v>2100</c:v>
                </c:pt>
                <c:pt idx="2">
                  <c:v>2100</c:v>
                </c:pt>
                <c:pt idx="3">
                  <c:v>2100</c:v>
                </c:pt>
                <c:pt idx="4">
                  <c:v>2100</c:v>
                </c:pt>
                <c:pt idx="5">
                  <c:v>2100</c:v>
                </c:pt>
                <c:pt idx="6">
                  <c:v>2100</c:v>
                </c:pt>
                <c:pt idx="7">
                  <c:v>2100</c:v>
                </c:pt>
                <c:pt idx="8">
                  <c:v>2100</c:v>
                </c:pt>
                <c:pt idx="9">
                  <c:v>2100</c:v>
                </c:pt>
                <c:pt idx="10">
                  <c:v>2100</c:v>
                </c:pt>
                <c:pt idx="11">
                  <c:v>2100</c:v>
                </c:pt>
                <c:pt idx="12">
                  <c:v>0</c:v>
                </c:pt>
                <c:pt idx="13">
                  <c:v>0</c:v>
                </c:pt>
              </c:numCache>
            </c:numRef>
          </c:val>
          <c:extLst>
            <c:ext xmlns:c16="http://schemas.microsoft.com/office/drawing/2014/chart" uri="{C3380CC4-5D6E-409C-BE32-E72D297353CC}">
              <c16:uniqueId val="{00000024-D462-4D82-AEA7-9327EDBF4DBF}"/>
            </c:ext>
          </c:extLst>
        </c:ser>
        <c:ser>
          <c:idx val="37"/>
          <c:order val="37"/>
          <c:tx>
            <c:strRef>
              <c:f>'As Late as Possibe wTapers'!$B$39</c:f>
              <c:strCache>
                <c:ptCount val="1"/>
                <c:pt idx="0">
                  <c:v>CO5</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wTapers'!$M$39:$Z$39</c:f>
              <c:numCache>
                <c:formatCode>0</c:formatCode>
                <c:ptCount val="14"/>
                <c:pt idx="0">
                  <c:v>4300</c:v>
                </c:pt>
                <c:pt idx="1">
                  <c:v>4300</c:v>
                </c:pt>
                <c:pt idx="2">
                  <c:v>4300</c:v>
                </c:pt>
                <c:pt idx="3">
                  <c:v>4300</c:v>
                </c:pt>
                <c:pt idx="4">
                  <c:v>4300</c:v>
                </c:pt>
                <c:pt idx="5">
                  <c:v>4300</c:v>
                </c:pt>
                <c:pt idx="6">
                  <c:v>4300</c:v>
                </c:pt>
                <c:pt idx="7">
                  <c:v>4300</c:v>
                </c:pt>
                <c:pt idx="8">
                  <c:v>4300</c:v>
                </c:pt>
                <c:pt idx="9">
                  <c:v>4300</c:v>
                </c:pt>
                <c:pt idx="10">
                  <c:v>4300</c:v>
                </c:pt>
                <c:pt idx="11">
                  <c:v>4300</c:v>
                </c:pt>
                <c:pt idx="12">
                  <c:v>4300</c:v>
                </c:pt>
                <c:pt idx="13">
                  <c:v>0</c:v>
                </c:pt>
              </c:numCache>
            </c:numRef>
          </c:val>
          <c:extLst>
            <c:ext xmlns:c16="http://schemas.microsoft.com/office/drawing/2014/chart" uri="{C3380CC4-5D6E-409C-BE32-E72D297353CC}">
              <c16:uniqueId val="{00000025-D462-4D82-AEA7-9327EDBF4DBF}"/>
            </c:ext>
          </c:extLst>
        </c:ser>
        <c:ser>
          <c:idx val="38"/>
          <c:order val="38"/>
          <c:tx>
            <c:strRef>
              <c:f>'As Late as Possibe wTapers'!$B$40</c:f>
              <c:strCache>
                <c:ptCount val="1"/>
                <c:pt idx="0">
                  <c:v>CO6</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wTapers'!$M$40:$Z$40</c:f>
              <c:numCache>
                <c:formatCode>0</c:formatCode>
                <c:ptCount val="14"/>
                <c:pt idx="0">
                  <c:v>1600</c:v>
                </c:pt>
                <c:pt idx="1">
                  <c:v>1600</c:v>
                </c:pt>
                <c:pt idx="2">
                  <c:v>1600</c:v>
                </c:pt>
                <c:pt idx="3">
                  <c:v>1600</c:v>
                </c:pt>
                <c:pt idx="4">
                  <c:v>1600</c:v>
                </c:pt>
                <c:pt idx="5">
                  <c:v>1600</c:v>
                </c:pt>
                <c:pt idx="6">
                  <c:v>1600</c:v>
                </c:pt>
                <c:pt idx="7">
                  <c:v>1600</c:v>
                </c:pt>
                <c:pt idx="8">
                  <c:v>1600</c:v>
                </c:pt>
                <c:pt idx="9">
                  <c:v>1600</c:v>
                </c:pt>
                <c:pt idx="10">
                  <c:v>1600</c:v>
                </c:pt>
                <c:pt idx="11">
                  <c:v>1600</c:v>
                </c:pt>
                <c:pt idx="12">
                  <c:v>1600</c:v>
                </c:pt>
                <c:pt idx="13">
                  <c:v>0</c:v>
                </c:pt>
              </c:numCache>
            </c:numRef>
          </c:val>
          <c:extLst>
            <c:ext xmlns:c16="http://schemas.microsoft.com/office/drawing/2014/chart" uri="{C3380CC4-5D6E-409C-BE32-E72D297353CC}">
              <c16:uniqueId val="{00000026-D462-4D82-AEA7-9327EDBF4DBF}"/>
            </c:ext>
          </c:extLst>
        </c:ser>
        <c:ser>
          <c:idx val="39"/>
          <c:order val="39"/>
          <c:tx>
            <c:strRef>
              <c:f>'As Late as Possibe wTapers'!$B$41</c:f>
              <c:strCache>
                <c:ptCount val="1"/>
                <c:pt idx="0">
                  <c:v>CO7</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wTapers'!$M$41:$Z$41</c:f>
              <c:numCache>
                <c:formatCode>0</c:formatCode>
                <c:ptCount val="14"/>
                <c:pt idx="0">
                  <c:v>1600</c:v>
                </c:pt>
                <c:pt idx="1">
                  <c:v>1600</c:v>
                </c:pt>
                <c:pt idx="2">
                  <c:v>1600</c:v>
                </c:pt>
                <c:pt idx="3">
                  <c:v>1600</c:v>
                </c:pt>
                <c:pt idx="4">
                  <c:v>1600</c:v>
                </c:pt>
                <c:pt idx="5">
                  <c:v>1600</c:v>
                </c:pt>
                <c:pt idx="6">
                  <c:v>1600</c:v>
                </c:pt>
                <c:pt idx="7">
                  <c:v>1600</c:v>
                </c:pt>
                <c:pt idx="8">
                  <c:v>1600</c:v>
                </c:pt>
                <c:pt idx="9">
                  <c:v>1600</c:v>
                </c:pt>
                <c:pt idx="10">
                  <c:v>1600</c:v>
                </c:pt>
                <c:pt idx="11">
                  <c:v>1600</c:v>
                </c:pt>
                <c:pt idx="12">
                  <c:v>1600</c:v>
                </c:pt>
                <c:pt idx="13">
                  <c:v>0</c:v>
                </c:pt>
              </c:numCache>
            </c:numRef>
          </c:val>
          <c:extLst>
            <c:ext xmlns:c16="http://schemas.microsoft.com/office/drawing/2014/chart" uri="{C3380CC4-5D6E-409C-BE32-E72D297353CC}">
              <c16:uniqueId val="{00000027-D462-4D82-AEA7-9327EDBF4DBF}"/>
            </c:ext>
          </c:extLst>
        </c:ser>
        <c:ser>
          <c:idx val="40"/>
          <c:order val="40"/>
          <c:tx>
            <c:strRef>
              <c:f>'As Late as Possibe wTapers'!$B$42</c:f>
              <c:strCache>
                <c:ptCount val="1"/>
                <c:pt idx="0">
                  <c:v>CO8</c:v>
                </c:pt>
              </c:strCache>
            </c:strRef>
          </c:tx>
          <c:cat>
            <c:numRef>
              <c:f>'As Late as Possibe wTapers'!$M$1:$Z$1</c:f>
              <c:numCache>
                <c:formatCode>yyyy/mm/dd</c:formatCode>
                <c:ptCount val="14"/>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numCache>
            </c:numRef>
          </c:cat>
          <c:val>
            <c:numRef>
              <c:f>'As Late as Possibe wTapers'!$M$42:$Z$42</c:f>
              <c:numCache>
                <c:formatCode>0</c:formatCode>
                <c:ptCount val="14"/>
                <c:pt idx="0">
                  <c:v>1000</c:v>
                </c:pt>
                <c:pt idx="1">
                  <c:v>1000</c:v>
                </c:pt>
                <c:pt idx="2">
                  <c:v>1000</c:v>
                </c:pt>
                <c:pt idx="3">
                  <c:v>1000</c:v>
                </c:pt>
                <c:pt idx="4">
                  <c:v>1000</c:v>
                </c:pt>
                <c:pt idx="5">
                  <c:v>1000</c:v>
                </c:pt>
                <c:pt idx="6">
                  <c:v>1000</c:v>
                </c:pt>
                <c:pt idx="7">
                  <c:v>1000</c:v>
                </c:pt>
                <c:pt idx="8">
                  <c:v>1000</c:v>
                </c:pt>
                <c:pt idx="9">
                  <c:v>1000</c:v>
                </c:pt>
                <c:pt idx="10">
                  <c:v>1000</c:v>
                </c:pt>
                <c:pt idx="11">
                  <c:v>1000</c:v>
                </c:pt>
                <c:pt idx="12">
                  <c:v>1000</c:v>
                </c:pt>
                <c:pt idx="13">
                  <c:v>0</c:v>
                </c:pt>
              </c:numCache>
            </c:numRef>
          </c:val>
          <c:extLst>
            <c:ext xmlns:c16="http://schemas.microsoft.com/office/drawing/2014/chart" uri="{C3380CC4-5D6E-409C-BE32-E72D297353CC}">
              <c16:uniqueId val="{00000028-D462-4D82-AEA7-9327EDBF4DBF}"/>
            </c:ext>
          </c:extLst>
        </c:ser>
        <c:dLbls>
          <c:showLegendKey val="0"/>
          <c:showVal val="0"/>
          <c:showCatName val="0"/>
          <c:showSerName val="0"/>
          <c:showPercent val="0"/>
          <c:showBubbleSize val="0"/>
        </c:dLbls>
        <c:axId val="1852287648"/>
        <c:axId val="1852283296"/>
      </c:areaChart>
      <c:catAx>
        <c:axId val="1852287648"/>
        <c:scaling>
          <c:orientation val="minMax"/>
        </c:scaling>
        <c:delete val="0"/>
        <c:axPos val="b"/>
        <c:numFmt formatCode="yyyy/mm/dd" sourceLinked="1"/>
        <c:majorTickMark val="none"/>
        <c:minorTickMark val="none"/>
        <c:tickLblPos val="nextTo"/>
        <c:txPr>
          <a:bodyPr/>
          <a:lstStyle/>
          <a:p>
            <a:pPr>
              <a:defRPr sz="800" b="1" i="0"/>
            </a:pPr>
            <a:endParaRPr lang="en-US"/>
          </a:p>
        </c:txPr>
        <c:crossAx val="1852283296"/>
        <c:crosses val="autoZero"/>
        <c:auto val="0"/>
        <c:lblAlgn val="ctr"/>
        <c:lblOffset val="100"/>
        <c:noMultiLvlLbl val="0"/>
      </c:catAx>
      <c:valAx>
        <c:axId val="1852283296"/>
        <c:scaling>
          <c:orientation val="minMax"/>
        </c:scaling>
        <c:delete val="0"/>
        <c:axPos val="l"/>
        <c:majorGridlines/>
        <c:minorGridlines/>
        <c:title>
          <c:tx>
            <c:rich>
              <a:bodyPr/>
              <a:lstStyle/>
              <a:p>
                <a:pPr>
                  <a:defRPr sz="1400"/>
                </a:pPr>
                <a:r>
                  <a:rPr lang="en-US" sz="1400"/>
                  <a:t>De-Scope Potential in $K</a:t>
                </a:r>
              </a:p>
            </c:rich>
          </c:tx>
          <c:layout>
            <c:manualLayout>
              <c:xMode val="edge"/>
              <c:yMode val="edge"/>
              <c:x val="1.7094017094017103E-2"/>
              <c:y val="0.225088668264293"/>
            </c:manualLayout>
          </c:layout>
          <c:overlay val="0"/>
        </c:title>
        <c:numFmt formatCode="0" sourceLinked="1"/>
        <c:majorTickMark val="none"/>
        <c:minorTickMark val="none"/>
        <c:tickLblPos val="nextTo"/>
        <c:txPr>
          <a:bodyPr/>
          <a:lstStyle/>
          <a:p>
            <a:pPr>
              <a:defRPr sz="1200" b="1" i="0"/>
            </a:pPr>
            <a:endParaRPr lang="en-US"/>
          </a:p>
        </c:txPr>
        <c:crossAx val="1852287648"/>
        <c:crosses val="autoZero"/>
        <c:crossBetween val="midCat"/>
        <c:minorUnit val="5000"/>
      </c:valAx>
    </c:plotArea>
    <c:plotVisOnly val="1"/>
    <c:dispBlanksAs val="zero"/>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251CE6-D8FA-8B4F-9171-0E74411A18AB}" type="datetimeFigureOut">
              <a:rPr lang="en-US" smtClean="0"/>
              <a:t>8/5/2019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1797BD-0351-BA47-94F8-DCB2E288DF17}" type="slidenum">
              <a:rPr lang="en-US" smtClean="0"/>
              <a:t>‹#›</a:t>
            </a:fld>
            <a:endParaRPr lang="en-US"/>
          </a:p>
        </p:txBody>
      </p:sp>
    </p:spTree>
    <p:extLst>
      <p:ext uri="{BB962C8B-B14F-4D97-AF65-F5344CB8AC3E}">
        <p14:creationId xmlns:p14="http://schemas.microsoft.com/office/powerpoint/2010/main" val="13732247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subsystem</a:t>
            </a:r>
            <a:r>
              <a:rPr lang="en-US" baseline="0" dirty="0" smtClean="0"/>
              <a:t> review</a:t>
            </a:r>
          </a:p>
          <a:p>
            <a:r>
              <a:rPr lang="en-US" dirty="0" smtClean="0"/>
              <a:t>Since</a:t>
            </a:r>
            <a:r>
              <a:rPr lang="en-US" baseline="0" dirty="0" smtClean="0"/>
              <a:t> the Status Review last August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0E408E-F2D2-4C81-8DB2-14ACE70B7A03}" type="slidenum">
              <a:rPr lang="en-US" smtClean="0"/>
              <a:t>2</a:t>
            </a:fld>
            <a:endParaRPr lang="en-US"/>
          </a:p>
        </p:txBody>
      </p:sp>
    </p:spTree>
    <p:extLst>
      <p:ext uri="{BB962C8B-B14F-4D97-AF65-F5344CB8AC3E}">
        <p14:creationId xmlns:p14="http://schemas.microsoft.com/office/powerpoint/2010/main" val="374971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Safety</a:t>
            </a:r>
            <a:r>
              <a:rPr lang="en-US" baseline="0" dirty="0" smtClean="0"/>
              <a:t> is working closely with contractors at the summit site as there are more individual contractors on site.  We are well aware of possible overlap of areas like suspended loads.  We have put into place an work access procedure to keep people informed of local activities.  (barricades and signage with contact information)</a:t>
            </a:r>
          </a:p>
          <a:p>
            <a:endParaRPr lang="en-US" baseline="0" dirty="0" smtClean="0"/>
          </a:p>
          <a:p>
            <a:r>
              <a:rPr lang="en-US" baseline="0" dirty="0" smtClean="0"/>
              <a:t>There are three safety coordinators covering the construction sites.  The additional person is the  LSST Head of  Safety C. Gessner. Gessner has taken on an additional role as the NCOA Head of Safety. </a:t>
            </a:r>
          </a:p>
          <a:p>
            <a:endParaRPr lang="en-US" baseline="0" dirty="0" smtClean="0"/>
          </a:p>
          <a:p>
            <a:r>
              <a:rPr lang="en-US" baseline="0" dirty="0" smtClean="0"/>
              <a:t>Not moving as fast as we would like but we are improving the LSST on site safety induction (moving towards a bilingual on line learning.</a:t>
            </a:r>
          </a:p>
          <a:p>
            <a:endParaRPr lang="en-US" baseline="0" dirty="0" smtClean="0"/>
          </a:p>
          <a:p>
            <a:r>
              <a:rPr lang="en-US" baseline="0" dirty="0" smtClean="0"/>
              <a:t>For Hazard analysis systems engineering, safety, and engineering are working together to validate safety mitigations that were identified in the design process.  The coating chamber is our primary focus now.</a:t>
            </a:r>
          </a:p>
          <a:p>
            <a:endParaRPr lang="en-US" baseline="0" dirty="0" smtClean="0"/>
          </a:p>
          <a:p>
            <a:r>
              <a:rPr lang="en-US" baseline="0" dirty="0" smtClean="0"/>
              <a:t>We suffered three road accidents that damaged only vehicles.  Two minor accidents in December: 1) hit a rock in the road and damaged the radiator, and 2) hit the berm and knocked over a sign.  The other accident that occurred in February was a sewage truck that lost control after a curve.  Damaged body work and broken front axle.  (Strained muscle at SLAC this month)</a:t>
            </a:r>
          </a:p>
          <a:p>
            <a:endParaRPr lang="en-US" baseline="0" dirty="0" smtClean="0"/>
          </a:p>
          <a:p>
            <a:r>
              <a:rPr lang="en-US" baseline="0" dirty="0" smtClean="0"/>
              <a:t>M1M3 being transported now.  M2 surrogate practice integration coming soon.</a:t>
            </a:r>
          </a:p>
          <a:p>
            <a:endParaRPr lang="en-US" baseline="0" dirty="0" smtClean="0"/>
          </a:p>
          <a:p>
            <a:r>
              <a:rPr lang="en-US" baseline="0" dirty="0" smtClean="0"/>
              <a:t>Safety will participate in this week (4/3/2019) to review the onsite and assembly integration plans held in Chile with Asturfeito.</a:t>
            </a:r>
          </a:p>
          <a:p>
            <a:endParaRPr lang="en-US" baseline="0" dirty="0" smtClean="0"/>
          </a:p>
          <a:p>
            <a:r>
              <a:rPr lang="en-US" baseline="0" dirty="0" smtClean="0"/>
              <a:t>When SLAC personnel are at the summit site the SLAC safety manager participates in the morning summit </a:t>
            </a:r>
            <a:r>
              <a:rPr lang="en-US" baseline="0" smtClean="0"/>
              <a:t>coordination meeting.</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1797BD-0351-BA47-94F8-DCB2E288DF17}" type="slidenum">
              <a:rPr lang="en-US" smtClean="0"/>
              <a:t>9</a:t>
            </a:fld>
            <a:endParaRPr lang="en-US" dirty="0"/>
          </a:p>
        </p:txBody>
      </p:sp>
    </p:spTree>
    <p:extLst>
      <p:ext uri="{BB962C8B-B14F-4D97-AF65-F5344CB8AC3E}">
        <p14:creationId xmlns:p14="http://schemas.microsoft.com/office/powerpoint/2010/main" val="29576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68400"/>
            <a:ext cx="10388600" cy="584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5674058" y="14799970"/>
            <a:ext cx="4342319" cy="779647"/>
          </a:xfrm>
          <a:prstGeom prst="rect">
            <a:avLst/>
          </a:prstGeom>
        </p:spPr>
        <p:txBody>
          <a:bodyPr lIns="143608" tIns="71805" rIns="143608" bIns="71805"/>
          <a:lstStyle/>
          <a:p>
            <a:fld id="{78DFED29-969C-4F7D-A872-5F0B7C1B8F60}" type="slidenum">
              <a:rPr lang="en-US" smtClean="0"/>
              <a:pPr/>
              <a:t>26</a:t>
            </a:fld>
            <a:endParaRPr lang="en-US"/>
          </a:p>
        </p:txBody>
      </p:sp>
    </p:spTree>
    <p:extLst>
      <p:ext uri="{BB962C8B-B14F-4D97-AF65-F5344CB8AC3E}">
        <p14:creationId xmlns:p14="http://schemas.microsoft.com/office/powerpoint/2010/main" val="255114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68400"/>
            <a:ext cx="10388600" cy="584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5674058" y="14799970"/>
            <a:ext cx="4342319" cy="779647"/>
          </a:xfrm>
          <a:prstGeom prst="rect">
            <a:avLst/>
          </a:prstGeom>
        </p:spPr>
        <p:txBody>
          <a:bodyPr lIns="143608" tIns="71805" rIns="143608" bIns="71805"/>
          <a:lstStyle/>
          <a:p>
            <a:fld id="{A8FB1AF3-63C9-4CFD-8124-AF6635F216BE}" type="slidenum">
              <a:rPr lang="en-US" smtClean="0"/>
              <a:pPr/>
              <a:t>27</a:t>
            </a:fld>
            <a:endParaRPr lang="en-US"/>
          </a:p>
        </p:txBody>
      </p:sp>
    </p:spTree>
    <p:extLst>
      <p:ext uri="{BB962C8B-B14F-4D97-AF65-F5344CB8AC3E}">
        <p14:creationId xmlns:p14="http://schemas.microsoft.com/office/powerpoint/2010/main" val="399275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0E408E-F2D2-4C81-8DB2-14ACE70B7A03}" type="slidenum">
              <a:rPr lang="en-US" smtClean="0"/>
              <a:t>34</a:t>
            </a:fld>
            <a:endParaRPr lang="en-US"/>
          </a:p>
        </p:txBody>
      </p:sp>
    </p:spTree>
    <p:extLst>
      <p:ext uri="{BB962C8B-B14F-4D97-AF65-F5344CB8AC3E}">
        <p14:creationId xmlns:p14="http://schemas.microsoft.com/office/powerpoint/2010/main" val="2847764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76CE0-39EF-4361-84D4-739776B28793}" type="slidenum">
              <a:rPr lang="en-US" smtClean="0"/>
              <a:t>56</a:t>
            </a:fld>
            <a:endParaRPr lang="en-US"/>
          </a:p>
        </p:txBody>
      </p:sp>
    </p:spTree>
    <p:extLst>
      <p:ext uri="{BB962C8B-B14F-4D97-AF65-F5344CB8AC3E}">
        <p14:creationId xmlns:p14="http://schemas.microsoft.com/office/powerpoint/2010/main" val="1614825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769938"/>
            <a:ext cx="6834188" cy="3843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915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stretch>
            <a:fillRect/>
          </a:stretch>
        </p:blipFill>
        <p:spPr>
          <a:xfrm>
            <a:off x="0" y="0"/>
            <a:ext cx="9144000" cy="5143500"/>
          </a:xfrm>
          <a:prstGeom prst="rect">
            <a:avLst/>
          </a:prstGeom>
        </p:spPr>
      </p:pic>
      <p:sp>
        <p:nvSpPr>
          <p:cNvPr id="4" name="Title 1"/>
          <p:cNvSpPr>
            <a:spLocks noGrp="1"/>
          </p:cNvSpPr>
          <p:nvPr>
            <p:ph type="ctrTitle"/>
          </p:nvPr>
        </p:nvSpPr>
        <p:spPr>
          <a:xfrm>
            <a:off x="685800" y="886327"/>
            <a:ext cx="7772400" cy="2334872"/>
          </a:xfrm>
        </p:spPr>
        <p:txBody>
          <a:bodyPr/>
          <a:lstStyle>
            <a:lvl1pPr algn="r">
              <a:defRPr b="1">
                <a:solidFill>
                  <a:schemeClr val="tx2"/>
                </a:solidFill>
              </a:defRPr>
            </a:lvl1pPr>
          </a:lstStyle>
          <a:p>
            <a:r>
              <a:rPr lang="en-US" smtClean="0"/>
              <a:t>Click to edit Master title style</a:t>
            </a:r>
            <a:endParaRPr lang="en-US" dirty="0"/>
          </a:p>
        </p:txBody>
      </p:sp>
      <p:sp>
        <p:nvSpPr>
          <p:cNvPr id="6" name="TextBox 5"/>
          <p:cNvSpPr txBox="1"/>
          <p:nvPr/>
        </p:nvSpPr>
        <p:spPr>
          <a:xfrm>
            <a:off x="457200" y="4877860"/>
            <a:ext cx="8229600" cy="246221"/>
          </a:xfrm>
          <a:prstGeom prst="rect">
            <a:avLst/>
          </a:prstGeom>
          <a:noFill/>
        </p:spPr>
        <p:txBody>
          <a:bodyPr>
            <a:spAutoFit/>
          </a:bodyPr>
          <a:lstStyle/>
          <a:p>
            <a:pPr algn="ctr">
              <a:defRPr/>
            </a:pPr>
            <a:r>
              <a:rPr lang="en-US" sz="1000" dirty="0" smtClean="0">
                <a:solidFill>
                  <a:schemeClr val="bg1"/>
                </a:solidFill>
                <a:latin typeface="Calibri" charset="0"/>
              </a:rPr>
              <a:t>Joint Status Review • Tucson • </a:t>
            </a:r>
            <a:r>
              <a:rPr lang="en-US" sz="1000" baseline="0" dirty="0" smtClean="0">
                <a:solidFill>
                  <a:schemeClr val="bg1"/>
                </a:solidFill>
                <a:latin typeface="Calibri" charset="0"/>
              </a:rPr>
              <a:t>August 27th – 30th</a:t>
            </a:r>
            <a:endParaRPr lang="en-US" sz="1000" dirty="0">
              <a:solidFill>
                <a:schemeClr val="bg1"/>
              </a:solidFill>
              <a:latin typeface="Calibri" charset="0"/>
            </a:endParaRPr>
          </a:p>
        </p:txBody>
      </p:sp>
      <p:pic>
        <p:nvPicPr>
          <p:cNvPr id="7" name="Picture 10" descr="LogoW-ShadowTransBack.png"/>
          <p:cNvPicPr>
            <a:picLocks noChangeAspect="1"/>
          </p:cNvPicPr>
          <p:nvPr userDrawn="1"/>
        </p:nvPicPr>
        <p:blipFill>
          <a:blip r:embed="rId3"/>
          <a:stretch>
            <a:fillRect/>
          </a:stretch>
        </p:blipFill>
        <p:spPr bwMode="auto">
          <a:xfrm>
            <a:off x="7354214" y="-19050"/>
            <a:ext cx="1484986" cy="836371"/>
          </a:xfrm>
          <a:prstGeom prst="rect">
            <a:avLst/>
          </a:prstGeom>
          <a:noFill/>
          <a:ln w="9525">
            <a:noFill/>
            <a:miter lim="800000"/>
            <a:headEnd/>
            <a:tailEnd/>
          </a:ln>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14700" y="3168950"/>
            <a:ext cx="5334000" cy="83864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33550" y="133350"/>
            <a:ext cx="5676900" cy="417910"/>
          </a:xfrm>
        </p:spPr>
        <p:txBody>
          <a:bodyPr/>
          <a:lstStyle/>
          <a:p>
            <a:r>
              <a:rPr lang="en-US" smtClean="0"/>
              <a:t>Click to edit Master title style</a:t>
            </a:r>
            <a:endParaRPr lang="en-US"/>
          </a:p>
        </p:txBody>
      </p:sp>
      <p:pic>
        <p:nvPicPr>
          <p:cNvPr id="14"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0"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pic>
        <p:nvPicPr>
          <p:cNvPr id="11"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0"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
        <p:nvSpPr>
          <p:cNvPr id="11" name="Title 1"/>
          <p:cNvSpPr>
            <a:spLocks noGrp="1"/>
          </p:cNvSpPr>
          <p:nvPr>
            <p:ph type="title"/>
          </p:nvPr>
        </p:nvSpPr>
        <p:spPr>
          <a:xfrm>
            <a:off x="1790700" y="133350"/>
            <a:ext cx="5562600" cy="417910"/>
          </a:xfrm>
        </p:spPr>
        <p:txBody>
          <a:bodyPr/>
          <a:lstStyle/>
          <a:p>
            <a:r>
              <a:rPr lang="en-US"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smtClean="0"/>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6" name="Picture 5" descr="lsst_cutaway1200px.png"/>
          <p:cNvPicPr>
            <a:picLocks noChangeAspect="1"/>
          </p:cNvPicPr>
          <p:nvPr userDrawn="1"/>
        </p:nvPicPr>
        <p:blipFill>
          <a:blip r:embed="rId3"/>
          <a:stretch>
            <a:fillRect/>
          </a:stretch>
        </p:blipFill>
        <p:spPr>
          <a:xfrm>
            <a:off x="2819400" y="2266950"/>
            <a:ext cx="3465806" cy="248795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smtClean="0"/>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7" name="Picture 6" descr="Tel-45Tilt.JPG"/>
          <p:cNvPicPr>
            <a:picLocks noChangeAspect="1"/>
          </p:cNvPicPr>
          <p:nvPr userDrawn="1"/>
        </p:nvPicPr>
        <p:blipFill>
          <a:blip r:embed="rId3"/>
          <a:stretch>
            <a:fillRect/>
          </a:stretch>
        </p:blipFill>
        <p:spPr>
          <a:xfrm>
            <a:off x="2209800" y="1657350"/>
            <a:ext cx="4657990" cy="359829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smtClean="0"/>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0" y="2419350"/>
            <a:ext cx="3657600" cy="2057400"/>
          </a:xfrm>
          <a:prstGeom prst="rect">
            <a:avLst/>
          </a:prstGeom>
        </p:spPr>
      </p:pic>
    </p:spTree>
    <p:extLst>
      <p:ext uri="{BB962C8B-B14F-4D97-AF65-F5344CB8AC3E}">
        <p14:creationId xmlns:p14="http://schemas.microsoft.com/office/powerpoint/2010/main" val="236528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smtClean="0"/>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223" y="2419350"/>
            <a:ext cx="3549950" cy="2008397"/>
          </a:xfrm>
          <a:prstGeom prst="rect">
            <a:avLst/>
          </a:prstGeom>
        </p:spPr>
      </p:pic>
    </p:spTree>
    <p:extLst>
      <p:ext uri="{BB962C8B-B14F-4D97-AF65-F5344CB8AC3E}">
        <p14:creationId xmlns:p14="http://schemas.microsoft.com/office/powerpoint/2010/main" val="1953556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r>
              <a:rPr lang="en-US" altLang="en-US"/>
              <a:t>&lt;#&gt;</a:t>
            </a:r>
          </a:p>
        </p:txBody>
      </p:sp>
    </p:spTree>
    <p:extLst>
      <p:ext uri="{BB962C8B-B14F-4D97-AF65-F5344CB8AC3E}">
        <p14:creationId xmlns:p14="http://schemas.microsoft.com/office/powerpoint/2010/main" val="2435021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46467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A402EB-3FE8-4D2D-89A2-A48BADFC3EC2}" type="datetimeFigureOut">
              <a:rPr lang="en-US" smtClean="0"/>
              <a:t>8/5/2019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CB3DD2-6F0E-491A-BCDC-BEA7F071BFCC}" type="slidenum">
              <a:rPr lang="en-US" smtClean="0"/>
              <a:t>‹#›</a:t>
            </a:fld>
            <a:endParaRPr lang="en-US"/>
          </a:p>
        </p:txBody>
      </p:sp>
    </p:spTree>
    <p:extLst>
      <p:ext uri="{BB962C8B-B14F-4D97-AF65-F5344CB8AC3E}">
        <p14:creationId xmlns:p14="http://schemas.microsoft.com/office/powerpoint/2010/main" val="190541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66676" y="-19050"/>
            <a:ext cx="9028113" cy="836371"/>
            <a:chOff x="66676" y="-19050"/>
            <a:chExt cx="9028113" cy="836371"/>
          </a:xfrm>
        </p:grpSpPr>
        <p:pic>
          <p:nvPicPr>
            <p:cNvPr id="9"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8901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2"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pic>
        <p:nvPicPr>
          <p:cNvPr id="13"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5" name="Title 1"/>
          <p:cNvSpPr>
            <a:spLocks noGrp="1"/>
          </p:cNvSpPr>
          <p:nvPr>
            <p:ph type="title"/>
          </p:nvPr>
        </p:nvSpPr>
        <p:spPr>
          <a:xfrm>
            <a:off x="1695450" y="133350"/>
            <a:ext cx="5753100" cy="417910"/>
          </a:xfrm>
        </p:spPr>
        <p:txBody>
          <a:bodyPr/>
          <a:lstStyle/>
          <a:p>
            <a:r>
              <a:rPr lang="en-US" smtClean="0"/>
              <a:t>Click to edit Master title style</a:t>
            </a:r>
            <a:endParaRPr lang="en-US"/>
          </a:p>
        </p:txBody>
      </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3" name="Group 12"/>
          <p:cNvGrpSpPr/>
          <p:nvPr userDrawn="1"/>
        </p:nvGrpSpPr>
        <p:grpSpPr>
          <a:xfrm>
            <a:off x="66676" y="-19050"/>
            <a:ext cx="9028113" cy="836371"/>
            <a:chOff x="66676" y="-19050"/>
            <a:chExt cx="9028113" cy="836371"/>
          </a:xfrm>
        </p:grpSpPr>
        <p:pic>
          <p:nvPicPr>
            <p:cNvPr id="14"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5" name="Straight Connector 14"/>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
        <p:nvSpPr>
          <p:cNvPr id="14"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pic>
        <p:nvPicPr>
          <p:cNvPr id="14"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93056" y="133350"/>
            <a:ext cx="5950744" cy="417910"/>
          </a:xfrm>
        </p:spPr>
        <p:txBody>
          <a:bodyPr/>
          <a:lstStyle/>
          <a:p>
            <a:r>
              <a:rPr lang="en-US" smtClean="0"/>
              <a:t>Click to edit Master title style</a:t>
            </a:r>
            <a:endParaRPr lang="en-US" dirty="0"/>
          </a:p>
        </p:txBody>
      </p:sp>
      <p:grpSp>
        <p:nvGrpSpPr>
          <p:cNvPr id="6" name="Group 5"/>
          <p:cNvGrpSpPr/>
          <p:nvPr userDrawn="1"/>
        </p:nvGrpSpPr>
        <p:grpSpPr>
          <a:xfrm>
            <a:off x="66676" y="-19050"/>
            <a:ext cx="9028113" cy="836371"/>
            <a:chOff x="66676" y="-19050"/>
            <a:chExt cx="9028113" cy="836371"/>
          </a:xfrm>
        </p:grpSpPr>
        <p:pic>
          <p:nvPicPr>
            <p:cNvPr id="7"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8" name="Straight Connector 7"/>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6856" y="133350"/>
            <a:ext cx="6110288" cy="4179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a:cxnSpLocks noChangeShapeType="1"/>
          </p:cNvCxnSpPr>
          <p:nvPr/>
        </p:nvCxnSpPr>
        <p:spPr bwMode="auto">
          <a:xfrm rot="10800000">
            <a:off x="66676" y="4873229"/>
            <a:ext cx="9028113" cy="1190"/>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4" y="4891087"/>
            <a:ext cx="566737" cy="276999"/>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457200" y="4891088"/>
            <a:ext cx="8229600" cy="246221"/>
          </a:xfrm>
          <a:prstGeom prst="rect">
            <a:avLst/>
          </a:prstGeom>
          <a:noFill/>
        </p:spPr>
        <p:txBody>
          <a:bodyPr>
            <a:prstTxWarp prst="textNoShape">
              <a:avLst/>
            </a:prstTxWarp>
            <a:spAutoFit/>
          </a:bodyPr>
          <a:lstStyle/>
          <a:p>
            <a:pPr algn="ctr" defTabSz="457200">
              <a:defRPr/>
            </a:pPr>
            <a:r>
              <a:rPr lang="en-US" sz="1000" dirty="0" smtClean="0">
                <a:solidFill>
                  <a:prstClr val="white">
                    <a:lumMod val="65000"/>
                  </a:prstClr>
                </a:solidFill>
              </a:rPr>
              <a:t>Joint Status Review • Tucson • August 27th – 30th</a:t>
            </a:r>
          </a:p>
        </p:txBody>
      </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62" r:id="rId9"/>
    <p:sldLayoutId id="2147483672" r:id="rId10"/>
    <p:sldLayoutId id="2147483673" r:id="rId11"/>
    <p:sldLayoutId id="2147483671" r:id="rId12"/>
    <p:sldLayoutId id="2147483667" r:id="rId13"/>
    <p:sldLayoutId id="2147483668" r:id="rId14"/>
    <p:sldLayoutId id="2147483675" r:id="rId15"/>
    <p:sldLayoutId id="2147483676" r:id="rId16"/>
    <p:sldLayoutId id="2147483677" r:id="rId17"/>
    <p:sldLayoutId id="2147483678" r:id="rId18"/>
    <p:sldLayoutId id="2147483679" r:id="rId19"/>
  </p:sldLayoutIdLst>
  <p:timing>
    <p:tnLst>
      <p:par>
        <p:cTn id="1" dur="indefinite" restart="never" nodeType="tmRoot"/>
      </p:par>
    </p:tnLst>
  </p:timing>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cid:ii_jneoejkd1"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Project Management Overview</a:t>
            </a:r>
            <a:br>
              <a:rPr lang="en-US" dirty="0" smtClean="0"/>
            </a:br>
            <a:r>
              <a:rPr lang="en-US" dirty="0" smtClean="0"/>
              <a:t/>
            </a:r>
            <a:br>
              <a:rPr lang="en-US" dirty="0" smtClean="0"/>
            </a:br>
            <a:r>
              <a:rPr lang="en-US" dirty="0" smtClean="0"/>
              <a:t>Victor Krabbendam</a:t>
            </a:r>
            <a:br>
              <a:rPr lang="en-US" dirty="0" smtClean="0"/>
            </a:br>
            <a:r>
              <a:rPr lang="en-US" dirty="0" smtClean="0"/>
              <a:t>LSST Project Manager</a:t>
            </a:r>
            <a:br>
              <a:rPr lang="en-US" dirty="0" smtClean="0"/>
            </a:br>
            <a:r>
              <a:rPr lang="en-US" dirty="0" smtClean="0"/>
              <a:t/>
            </a:r>
            <a:br>
              <a:rPr lang="en-US" dirty="0" smtClean="0"/>
            </a:br>
            <a:r>
              <a:rPr lang="en-US" dirty="0" smtClean="0"/>
              <a:t>NSF/DOE Joint Status Review</a:t>
            </a:r>
            <a:br>
              <a:rPr lang="en-US" dirty="0" smtClean="0"/>
            </a:br>
            <a:r>
              <a:rPr lang="en-US" dirty="0" smtClean="0"/>
              <a:t>Date in long format</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Communications Office</a:t>
            </a:r>
            <a:endParaRPr lang="en-US" dirty="0"/>
          </a:p>
        </p:txBody>
      </p:sp>
      <p:sp>
        <p:nvSpPr>
          <p:cNvPr id="11" name="Content Placeholder 1"/>
          <p:cNvSpPr txBox="1">
            <a:spLocks/>
          </p:cNvSpPr>
          <p:nvPr/>
        </p:nvSpPr>
        <p:spPr bwMode="auto">
          <a:xfrm>
            <a:off x="475938" y="834354"/>
            <a:ext cx="8458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dirty="0" smtClean="0"/>
              <a:t>Mission:  Facilitate </a:t>
            </a:r>
            <a:r>
              <a:rPr lang="en-US" b="1" dirty="0" smtClean="0"/>
              <a:t>communications</a:t>
            </a:r>
            <a:r>
              <a:rPr lang="en-US" dirty="0" smtClean="0"/>
              <a:t> between LSST and its </a:t>
            </a:r>
            <a:r>
              <a:rPr lang="en-US" b="1" dirty="0" smtClean="0"/>
              <a:t>stakeholders</a:t>
            </a:r>
            <a:r>
              <a:rPr lang="en-US" dirty="0" smtClean="0"/>
              <a:t> keeping them informed on construction </a:t>
            </a:r>
            <a:r>
              <a:rPr lang="en-US" b="1" dirty="0" smtClean="0"/>
              <a:t>progress</a:t>
            </a:r>
            <a:r>
              <a:rPr lang="en-US" dirty="0" smtClean="0"/>
              <a:t>, </a:t>
            </a:r>
            <a:r>
              <a:rPr lang="en-US" b="1" dirty="0" smtClean="0"/>
              <a:t>science</a:t>
            </a:r>
            <a:r>
              <a:rPr lang="en-US" dirty="0" smtClean="0"/>
              <a:t> opportunities, and other essential Project </a:t>
            </a:r>
            <a:r>
              <a:rPr lang="en-US" b="1" dirty="0" smtClean="0"/>
              <a:t>information</a:t>
            </a:r>
            <a:r>
              <a:rPr lang="en-US" dirty="0" smtClean="0"/>
              <a:t>.</a:t>
            </a:r>
            <a:endParaRPr lang="en-US" dirty="0"/>
          </a:p>
        </p:txBody>
      </p:sp>
      <p:sp>
        <p:nvSpPr>
          <p:cNvPr id="16" name="Rectangular Callout 15"/>
          <p:cNvSpPr/>
          <p:nvPr/>
        </p:nvSpPr>
        <p:spPr>
          <a:xfrm>
            <a:off x="423582" y="4499231"/>
            <a:ext cx="3352800" cy="338554"/>
          </a:xfrm>
          <a:prstGeom prst="wedgeRectCallout">
            <a:avLst>
              <a:gd name="adj1" fmla="val 58467"/>
              <a:gd name="adj2" fmla="val -2100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23582" y="4499231"/>
            <a:ext cx="3276600" cy="338554"/>
          </a:xfrm>
          <a:prstGeom prst="rect">
            <a:avLst/>
          </a:prstGeom>
          <a:noFill/>
        </p:spPr>
        <p:txBody>
          <a:bodyPr wrap="square" rtlCol="0">
            <a:spAutoFit/>
          </a:bodyPr>
          <a:lstStyle/>
          <a:p>
            <a:pPr algn="ctr"/>
            <a:r>
              <a:rPr lang="en-US" sz="1600" dirty="0">
                <a:solidFill>
                  <a:schemeClr val="bg1"/>
                </a:solidFill>
              </a:rPr>
              <a:t>communications-team@lists.lsst.org</a:t>
            </a:r>
          </a:p>
        </p:txBody>
      </p:sp>
      <p:sp>
        <p:nvSpPr>
          <p:cNvPr id="18" name="Content Placeholder 2"/>
          <p:cNvSpPr txBox="1">
            <a:spLocks/>
          </p:cNvSpPr>
          <p:nvPr/>
        </p:nvSpPr>
        <p:spPr bwMode="auto">
          <a:xfrm>
            <a:off x="4419600" y="2099479"/>
            <a:ext cx="4267200" cy="30649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TMA activities &amp; transport</a:t>
            </a:r>
            <a:endParaRPr lang="en-US" sz="1800" dirty="0"/>
          </a:p>
          <a:p>
            <a:r>
              <a:rPr lang="en-US" sz="1800" dirty="0"/>
              <a:t>M1M3 </a:t>
            </a:r>
            <a:r>
              <a:rPr lang="en-US" sz="1800" dirty="0" smtClean="0"/>
              <a:t>transport</a:t>
            </a:r>
            <a:endParaRPr lang="en-US" sz="1800" dirty="0"/>
          </a:p>
          <a:p>
            <a:r>
              <a:rPr lang="en-US" sz="1800" dirty="0" err="1" smtClean="0"/>
              <a:t>Auxtel</a:t>
            </a:r>
            <a:r>
              <a:rPr lang="en-US" sz="1800" dirty="0" smtClean="0"/>
              <a:t>/ </a:t>
            </a:r>
            <a:r>
              <a:rPr lang="en-US" sz="1800" dirty="0"/>
              <a:t>Spectrograph </a:t>
            </a:r>
            <a:r>
              <a:rPr lang="en-US" sz="1800" dirty="0" smtClean="0"/>
              <a:t>activities</a:t>
            </a:r>
            <a:endParaRPr lang="en-US" sz="1800" dirty="0"/>
          </a:p>
          <a:p>
            <a:r>
              <a:rPr lang="en-US" sz="1800" dirty="0"/>
              <a:t>Coating Chamber </a:t>
            </a:r>
            <a:r>
              <a:rPr lang="en-US" sz="1800" dirty="0" smtClean="0"/>
              <a:t>commissioning</a:t>
            </a:r>
            <a:endParaRPr lang="en-US" sz="1800" dirty="0"/>
          </a:p>
          <a:p>
            <a:r>
              <a:rPr lang="en-US" sz="1800" dirty="0"/>
              <a:t>M2 reassembled and </a:t>
            </a:r>
            <a:r>
              <a:rPr lang="en-US" sz="1800" dirty="0" smtClean="0"/>
              <a:t>coated</a:t>
            </a:r>
            <a:endParaRPr lang="en-US" sz="1800" dirty="0"/>
          </a:p>
          <a:p>
            <a:r>
              <a:rPr lang="en-US" sz="1800" dirty="0" err="1" smtClean="0"/>
              <a:t>ComCam</a:t>
            </a:r>
            <a:r>
              <a:rPr lang="en-US" sz="1800" dirty="0" smtClean="0"/>
              <a:t> </a:t>
            </a:r>
            <a:r>
              <a:rPr lang="en-US" sz="1800" dirty="0"/>
              <a:t>SLAC to </a:t>
            </a:r>
            <a:r>
              <a:rPr lang="en-US" sz="1800" dirty="0" smtClean="0"/>
              <a:t>Tucson</a:t>
            </a:r>
            <a:endParaRPr lang="en-US" sz="1800" dirty="0"/>
          </a:p>
          <a:p>
            <a:r>
              <a:rPr lang="en-US" sz="1800" dirty="0" smtClean="0"/>
              <a:t>Summit and base signage/ communications elements</a:t>
            </a:r>
            <a:endParaRPr lang="en-US" sz="1800" dirty="0"/>
          </a:p>
        </p:txBody>
      </p:sp>
      <p:sp>
        <p:nvSpPr>
          <p:cNvPr id="19" name="Content Placeholder 3"/>
          <p:cNvSpPr txBox="1">
            <a:spLocks/>
          </p:cNvSpPr>
          <p:nvPr/>
        </p:nvSpPr>
        <p:spPr>
          <a:xfrm>
            <a:off x="475938" y="2112652"/>
            <a:ext cx="4345898" cy="2725133"/>
          </a:xfrm>
          <a:prstGeom prst="rect">
            <a:avLst/>
          </a:prstGeom>
        </p:spPr>
        <p:txBody>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AAS </a:t>
            </a:r>
            <a:r>
              <a:rPr lang="en-US" sz="1800" dirty="0"/>
              <a:t>233 booth &amp; attendance</a:t>
            </a:r>
          </a:p>
          <a:p>
            <a:r>
              <a:rPr lang="en-US" sz="1800" dirty="0" smtClean="0"/>
              <a:t>M1M3 activities</a:t>
            </a:r>
            <a:endParaRPr lang="en-US" sz="1800" dirty="0"/>
          </a:p>
          <a:p>
            <a:r>
              <a:rPr lang="en-US" sz="1800" dirty="0" smtClean="0"/>
              <a:t>Coating </a:t>
            </a:r>
            <a:r>
              <a:rPr lang="en-US" sz="1800" dirty="0"/>
              <a:t>Chamber </a:t>
            </a:r>
            <a:r>
              <a:rPr lang="en-US" sz="1800" dirty="0" smtClean="0"/>
              <a:t>installation</a:t>
            </a:r>
          </a:p>
          <a:p>
            <a:r>
              <a:rPr lang="en-US" sz="1800" dirty="0" smtClean="0"/>
              <a:t>NSF LFW preparation</a:t>
            </a:r>
          </a:p>
          <a:p>
            <a:r>
              <a:rPr lang="en-US" sz="1800" dirty="0" smtClean="0"/>
              <a:t>For scientist web pages update</a:t>
            </a:r>
            <a:endParaRPr lang="en-US" sz="1800" dirty="0"/>
          </a:p>
          <a:p>
            <a:endParaRPr lang="en-US" dirty="0"/>
          </a:p>
        </p:txBody>
      </p:sp>
    </p:spTree>
    <p:extLst>
      <p:ext uri="{BB962C8B-B14F-4D97-AF65-F5344CB8AC3E}">
        <p14:creationId xmlns:p14="http://schemas.microsoft.com/office/powerpoint/2010/main" val="3127357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Key Project Issues</a:t>
            </a:r>
            <a:endParaRPr lang="en-US" dirty="0"/>
          </a:p>
        </p:txBody>
      </p:sp>
    </p:spTree>
    <p:extLst>
      <p:ext uri="{BB962C8B-B14F-4D97-AF65-F5344CB8AC3E}">
        <p14:creationId xmlns:p14="http://schemas.microsoft.com/office/powerpoint/2010/main" val="342480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Telescope mount schedule</a:t>
            </a:r>
          </a:p>
          <a:p>
            <a:r>
              <a:rPr lang="en-US" dirty="0" smtClean="0"/>
              <a:t>Dome installation cost and schedule</a:t>
            </a:r>
            <a:endParaRPr lang="en-US" dirty="0"/>
          </a:p>
          <a:p>
            <a:r>
              <a:rPr lang="en-US" dirty="0" smtClean="0"/>
              <a:t>Project Staffing</a:t>
            </a:r>
          </a:p>
          <a:p>
            <a:r>
              <a:rPr lang="en-US" dirty="0" smtClean="0"/>
              <a:t>Contingencies</a:t>
            </a:r>
            <a:endParaRPr lang="en-US" dirty="0"/>
          </a:p>
        </p:txBody>
      </p:sp>
      <p:sp>
        <p:nvSpPr>
          <p:cNvPr id="3" name="Title 2"/>
          <p:cNvSpPr>
            <a:spLocks noGrp="1"/>
          </p:cNvSpPr>
          <p:nvPr>
            <p:ph type="title"/>
          </p:nvPr>
        </p:nvSpPr>
        <p:spPr/>
        <p:txBody>
          <a:bodyPr/>
          <a:lstStyle/>
          <a:p>
            <a:r>
              <a:rPr lang="en-US" dirty="0" smtClean="0"/>
              <a:t>Key Project Issues</a:t>
            </a:r>
            <a:endParaRPr lang="en-US" dirty="0"/>
          </a:p>
        </p:txBody>
      </p:sp>
    </p:spTree>
    <p:extLst>
      <p:ext uri="{BB962C8B-B14F-4D97-AF65-F5344CB8AC3E}">
        <p14:creationId xmlns:p14="http://schemas.microsoft.com/office/powerpoint/2010/main" val="3630674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133350"/>
            <a:ext cx="6400800" cy="417910"/>
          </a:xfrm>
        </p:spPr>
        <p:txBody>
          <a:bodyPr/>
          <a:lstStyle/>
          <a:p>
            <a:r>
              <a:rPr lang="en-US" dirty="0" smtClean="0"/>
              <a:t>1) Telescope Mount Assembly (TMA) Issues</a:t>
            </a:r>
            <a:endParaRPr lang="en-US" dirty="0"/>
          </a:p>
        </p:txBody>
      </p:sp>
      <p:sp>
        <p:nvSpPr>
          <p:cNvPr id="6" name="Content Placeholder 2"/>
          <p:cNvSpPr>
            <a:spLocks noGrp="1"/>
          </p:cNvSpPr>
          <p:nvPr>
            <p:ph type="body" idx="1"/>
          </p:nvPr>
        </p:nvSpPr>
        <p:spPr>
          <a:xfrm>
            <a:off x="212267" y="760414"/>
            <a:ext cx="6323819" cy="4127592"/>
          </a:xfrm>
        </p:spPr>
        <p:txBody>
          <a:bodyPr>
            <a:normAutofit/>
          </a:bodyPr>
          <a:lstStyle/>
          <a:p>
            <a:pPr marL="400030" indent="-342892"/>
            <a:r>
              <a:rPr lang="en-US" sz="1700" dirty="0" smtClean="0"/>
              <a:t>Elevation axis had resonance issue in Aug 2018 - SOLVED</a:t>
            </a:r>
          </a:p>
          <a:p>
            <a:pPr marL="400030" indent="-342892"/>
            <a:r>
              <a:rPr lang="en-US" sz="1700" dirty="0" smtClean="0"/>
              <a:t>Real-time </a:t>
            </a:r>
            <a:r>
              <a:rPr lang="en-US" sz="1700" dirty="0"/>
              <a:t>network preventing timely execution of motion control/telemetry </a:t>
            </a:r>
            <a:r>
              <a:rPr lang="en-US" sz="1700" dirty="0" smtClean="0"/>
              <a:t>storage in Sept - SOLVED</a:t>
            </a:r>
            <a:endParaRPr lang="en-US" sz="1700" dirty="0"/>
          </a:p>
          <a:p>
            <a:pPr marL="800070" lvl="1" indent="-342892"/>
            <a:r>
              <a:rPr lang="en-US" sz="1600" dirty="0" smtClean="0"/>
              <a:t>Caused significant issues with Factory acceptance plans</a:t>
            </a:r>
          </a:p>
          <a:p>
            <a:pPr marL="800070" lvl="1" indent="-342892"/>
            <a:r>
              <a:rPr lang="en-US" sz="1600" dirty="0" smtClean="0"/>
              <a:t>Disassembly approved - hardware setup for offline debug</a:t>
            </a:r>
          </a:p>
          <a:p>
            <a:pPr marL="800070" lvl="1" indent="-342892"/>
            <a:r>
              <a:rPr lang="en-US" sz="1600" dirty="0"/>
              <a:t>National Instruments brought into investigation</a:t>
            </a:r>
          </a:p>
          <a:p>
            <a:pPr marL="800070" lvl="1" indent="-342892"/>
            <a:r>
              <a:rPr lang="en-US" sz="1600" dirty="0" smtClean="0"/>
              <a:t>Solution: Second Real time box to share load</a:t>
            </a:r>
          </a:p>
          <a:p>
            <a:pPr marL="400020" indent="-342892"/>
            <a:r>
              <a:rPr lang="en-US" sz="1800" dirty="0" smtClean="0"/>
              <a:t>Shop resources (labor and space) for disassembly – DONE</a:t>
            </a:r>
          </a:p>
          <a:p>
            <a:pPr marL="800070" lvl="1" indent="-342892"/>
            <a:r>
              <a:rPr lang="en-US" sz="1600" dirty="0" smtClean="0"/>
              <a:t>Integration delays led to overbooked shop</a:t>
            </a:r>
          </a:p>
          <a:p>
            <a:pPr marL="800070" lvl="1" indent="-342892"/>
            <a:r>
              <a:rPr lang="en-US" sz="1600" dirty="0" smtClean="0"/>
              <a:t>LSST Management pressure to establish priorities</a:t>
            </a:r>
          </a:p>
          <a:p>
            <a:pPr marL="800070" lvl="1" indent="-342892"/>
            <a:r>
              <a:rPr lang="en-US" sz="1600" dirty="0" smtClean="0"/>
              <a:t>LSST Container plan for swift removal of parts</a:t>
            </a:r>
          </a:p>
          <a:p>
            <a:pPr marL="800070" lvl="1" indent="-342892"/>
            <a:endParaRPr lang="en-US" sz="1600" dirty="0" smtClean="0"/>
          </a:p>
          <a:p>
            <a:pPr marL="800070" lvl="1" indent="-342892"/>
            <a:endParaRPr lang="en-US" sz="1600" dirty="0" smtClean="0"/>
          </a:p>
          <a:p>
            <a:pPr marL="400020" indent="-342892"/>
            <a:endParaRPr lang="en-US" sz="18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1507" y="679665"/>
            <a:ext cx="2760245" cy="190547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1507" y="2748146"/>
            <a:ext cx="2760245" cy="2070184"/>
          </a:xfrm>
          <a:prstGeom prst="rect">
            <a:avLst/>
          </a:prstGeom>
        </p:spPr>
      </p:pic>
    </p:spTree>
    <p:extLst>
      <p:ext uri="{BB962C8B-B14F-4D97-AF65-F5344CB8AC3E}">
        <p14:creationId xmlns:p14="http://schemas.microsoft.com/office/powerpoint/2010/main" val="65143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400020" indent="-342892"/>
            <a:r>
              <a:rPr lang="en-US" sz="1800" dirty="0"/>
              <a:t>Control Software Vendor – </a:t>
            </a:r>
            <a:r>
              <a:rPr lang="en-US" sz="1800" dirty="0" err="1" smtClean="0"/>
              <a:t>Tekniker</a:t>
            </a:r>
            <a:r>
              <a:rPr lang="en-US" sz="1800" dirty="0" smtClean="0"/>
              <a:t> </a:t>
            </a:r>
            <a:r>
              <a:rPr lang="en-US" sz="1800" dirty="0"/>
              <a:t>– IN PROGRESS</a:t>
            </a:r>
          </a:p>
          <a:p>
            <a:pPr marL="800070" lvl="1" indent="-342892"/>
            <a:r>
              <a:rPr lang="en-US" sz="1600" dirty="0"/>
              <a:t>UTE team (prime contractor) underestimated software scope</a:t>
            </a:r>
          </a:p>
          <a:p>
            <a:pPr marL="800070" lvl="1" indent="-342892"/>
            <a:r>
              <a:rPr lang="en-US" sz="1600" dirty="0"/>
              <a:t>Requested $ </a:t>
            </a:r>
            <a:r>
              <a:rPr lang="en-US" sz="1600" dirty="0" smtClean="0"/>
              <a:t>353</a:t>
            </a:r>
            <a:r>
              <a:rPr lang="en-US" sz="1600" dirty="0" smtClean="0"/>
              <a:t>K in </a:t>
            </a:r>
            <a:r>
              <a:rPr lang="en-US" sz="1600" dirty="0"/>
              <a:t>change orders – </a:t>
            </a:r>
            <a:r>
              <a:rPr lang="en-US" sz="1600" dirty="0" smtClean="0"/>
              <a:t>Negotiating to </a:t>
            </a:r>
            <a:r>
              <a:rPr lang="en-US" sz="1600" dirty="0" smtClean="0"/>
              <a:t>$120K</a:t>
            </a:r>
            <a:endParaRPr lang="en-US" sz="1600" dirty="0"/>
          </a:p>
          <a:p>
            <a:pPr marL="800070" lvl="1" indent="-342892"/>
            <a:r>
              <a:rPr lang="en-US" sz="1600" dirty="0"/>
              <a:t>Key </a:t>
            </a:r>
            <a:r>
              <a:rPr lang="en-US" sz="1600" dirty="0" smtClean="0"/>
              <a:t>personnel needed for final commissioning on site</a:t>
            </a:r>
            <a:endParaRPr lang="en-US" sz="1600" dirty="0"/>
          </a:p>
          <a:p>
            <a:pPr marL="400020" indent="-342892"/>
            <a:r>
              <a:rPr lang="en-US" sz="1800" dirty="0" smtClean="0"/>
              <a:t>Integration </a:t>
            </a:r>
            <a:r>
              <a:rPr lang="en-US" sz="1800" dirty="0"/>
              <a:t>Schedule will be a challenge</a:t>
            </a:r>
          </a:p>
          <a:p>
            <a:pPr marL="800070" lvl="1" indent="-342892"/>
            <a:r>
              <a:rPr lang="en-US" sz="1600" dirty="0"/>
              <a:t>Investing In system tuning routines – faster commissioning &amp; better operations – Keeps TMA software team engaged till site work</a:t>
            </a:r>
          </a:p>
          <a:p>
            <a:pPr marL="800070" lvl="1" indent="-342892"/>
            <a:r>
              <a:rPr lang="en-US" sz="1600" dirty="0"/>
              <a:t>Parallel activities and more aggressive installation</a:t>
            </a:r>
          </a:p>
          <a:p>
            <a:endParaRPr lang="en-US" dirty="0"/>
          </a:p>
        </p:txBody>
      </p:sp>
      <p:sp>
        <p:nvSpPr>
          <p:cNvPr id="4" name="Title 2"/>
          <p:cNvSpPr>
            <a:spLocks noGrp="1"/>
          </p:cNvSpPr>
          <p:nvPr>
            <p:ph type="title"/>
          </p:nvPr>
        </p:nvSpPr>
        <p:spPr>
          <a:xfrm>
            <a:off x="990600" y="133350"/>
            <a:ext cx="6400799" cy="417910"/>
          </a:xfrm>
        </p:spPr>
        <p:txBody>
          <a:bodyPr/>
          <a:lstStyle/>
          <a:p>
            <a:r>
              <a:rPr lang="en-US" dirty="0" smtClean="0"/>
              <a:t>Telescope Mount Assembly (TMA) Issues </a:t>
            </a:r>
            <a:r>
              <a:rPr lang="en-US" sz="1800" dirty="0" smtClean="0"/>
              <a:t>(cont’d)</a:t>
            </a:r>
            <a:endParaRPr lang="en-US" sz="1800" dirty="0"/>
          </a:p>
        </p:txBody>
      </p:sp>
    </p:spTree>
    <p:extLst>
      <p:ext uri="{BB962C8B-B14F-4D97-AF65-F5344CB8AC3E}">
        <p14:creationId xmlns:p14="http://schemas.microsoft.com/office/powerpoint/2010/main" val="1626069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22125" y="742950"/>
            <a:ext cx="8229601" cy="3982640"/>
          </a:xfrm>
        </p:spPr>
        <p:txBody>
          <a:bodyPr/>
          <a:lstStyle/>
          <a:p>
            <a:endParaRPr lang="en-US" dirty="0"/>
          </a:p>
        </p:txBody>
      </p:sp>
      <p:sp>
        <p:nvSpPr>
          <p:cNvPr id="3" name="Title 2"/>
          <p:cNvSpPr>
            <a:spLocks noGrp="1"/>
          </p:cNvSpPr>
          <p:nvPr>
            <p:ph type="title"/>
          </p:nvPr>
        </p:nvSpPr>
        <p:spPr/>
        <p:txBody>
          <a:bodyPr/>
          <a:lstStyle/>
          <a:p>
            <a:r>
              <a:rPr lang="en-US" dirty="0" smtClean="0"/>
              <a:t>2) Dome</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231" t="32156" r="10335" b="7865"/>
          <a:stretch/>
        </p:blipFill>
        <p:spPr>
          <a:xfrm>
            <a:off x="4434185" y="1568014"/>
            <a:ext cx="4328816" cy="2420892"/>
          </a:xfrm>
          <a:prstGeom prst="rect">
            <a:avLst/>
          </a:prstGeom>
        </p:spPr>
      </p:pic>
      <p:grpSp>
        <p:nvGrpSpPr>
          <p:cNvPr id="5" name="Group 4"/>
          <p:cNvGrpSpPr>
            <a:grpSpLocks noChangeAspect="1"/>
          </p:cNvGrpSpPr>
          <p:nvPr/>
        </p:nvGrpSpPr>
        <p:grpSpPr>
          <a:xfrm>
            <a:off x="152400" y="1581150"/>
            <a:ext cx="4185328" cy="2362200"/>
            <a:chOff x="5257800" y="2724150"/>
            <a:chExt cx="3772128" cy="222239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7800" y="2724150"/>
              <a:ext cx="3772128" cy="2222390"/>
            </a:xfrm>
            <a:prstGeom prst="rect">
              <a:avLst/>
            </a:prstGeom>
            <a:ln w="28575">
              <a:solidFill>
                <a:schemeClr val="tx2">
                  <a:lumMod val="60000"/>
                  <a:lumOff val="40000"/>
                </a:schemeClr>
              </a:solidFill>
            </a:ln>
          </p:spPr>
        </p:pic>
        <p:sp>
          <p:nvSpPr>
            <p:cNvPr id="7" name="TextBox 6"/>
            <p:cNvSpPr txBox="1"/>
            <p:nvPr/>
          </p:nvSpPr>
          <p:spPr>
            <a:xfrm>
              <a:off x="5591024" y="3049928"/>
              <a:ext cx="1143000" cy="369332"/>
            </a:xfrm>
            <a:prstGeom prst="rect">
              <a:avLst/>
            </a:prstGeom>
            <a:noFill/>
            <a:ln w="28575">
              <a:noFill/>
            </a:ln>
          </p:spPr>
          <p:txBody>
            <a:bodyPr wrap="square" rtlCol="0">
              <a:spAutoFit/>
            </a:bodyPr>
            <a:lstStyle/>
            <a:p>
              <a:r>
                <a:rPr lang="en-US" dirty="0" smtClean="0"/>
                <a:t>May 2018</a:t>
              </a:r>
              <a:endParaRPr lang="en-US" dirty="0"/>
            </a:p>
          </p:txBody>
        </p:sp>
      </p:grpSp>
      <p:sp>
        <p:nvSpPr>
          <p:cNvPr id="8" name="TextBox 7"/>
          <p:cNvSpPr txBox="1"/>
          <p:nvPr/>
        </p:nvSpPr>
        <p:spPr>
          <a:xfrm>
            <a:off x="4645336" y="1927423"/>
            <a:ext cx="1143000" cy="381000"/>
          </a:xfrm>
          <a:prstGeom prst="rect">
            <a:avLst/>
          </a:prstGeom>
          <a:noFill/>
        </p:spPr>
        <p:txBody>
          <a:bodyPr wrap="square" rtlCol="0">
            <a:spAutoFit/>
          </a:bodyPr>
          <a:lstStyle/>
          <a:p>
            <a:r>
              <a:rPr lang="en-US" dirty="0" smtClean="0"/>
              <a:t>June 2019</a:t>
            </a:r>
            <a:endParaRPr lang="en-US" dirty="0"/>
          </a:p>
        </p:txBody>
      </p:sp>
    </p:spTree>
    <p:extLst>
      <p:ext uri="{BB962C8B-B14F-4D97-AF65-F5344CB8AC3E}">
        <p14:creationId xmlns:p14="http://schemas.microsoft.com/office/powerpoint/2010/main" val="8715550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760810"/>
            <a:ext cx="5562600" cy="3982640"/>
          </a:xfrm>
        </p:spPr>
        <p:txBody>
          <a:bodyPr/>
          <a:lstStyle/>
          <a:p>
            <a:pPr marL="400030" indent="-342892"/>
            <a:r>
              <a:rPr lang="en-US" sz="1700" dirty="0" smtClean="0"/>
              <a:t>2018 Velocity of site integration severely reduced</a:t>
            </a:r>
          </a:p>
          <a:p>
            <a:pPr marL="800080" lvl="1" indent="-342892"/>
            <a:r>
              <a:rPr lang="en-US" sz="1500" dirty="0" smtClean="0"/>
              <a:t>High winds much worse than normal – ($750K impact)</a:t>
            </a:r>
          </a:p>
          <a:p>
            <a:pPr marL="800080" lvl="1" indent="-342892"/>
            <a:r>
              <a:rPr lang="en-US" sz="1500" dirty="0" smtClean="0"/>
              <a:t>Site team under-resourced</a:t>
            </a:r>
          </a:p>
          <a:p>
            <a:pPr marL="400030" indent="-342892"/>
            <a:r>
              <a:rPr lang="en-US" sz="1700" dirty="0" smtClean="0"/>
              <a:t>December 2018 – Contractor </a:t>
            </a:r>
            <a:r>
              <a:rPr lang="en-US" sz="1700" dirty="0"/>
              <a:t>p</a:t>
            </a:r>
            <a:r>
              <a:rPr lang="en-US" sz="1700" dirty="0" smtClean="0"/>
              <a:t>resented cash flow and contract cost problems</a:t>
            </a:r>
          </a:p>
          <a:p>
            <a:pPr marL="800080" lvl="1" indent="-342892"/>
            <a:r>
              <a:rPr lang="en-US" sz="1500" dirty="0" smtClean="0"/>
              <a:t>November 2018 Chilean work stopped</a:t>
            </a:r>
          </a:p>
          <a:p>
            <a:pPr marL="800080" lvl="1" indent="-342892"/>
            <a:r>
              <a:rPr lang="en-US" sz="1500" dirty="0" smtClean="0"/>
              <a:t>LSST intervention and credit line used to resume work</a:t>
            </a:r>
          </a:p>
          <a:p>
            <a:pPr marL="800080" lvl="1" indent="-342892"/>
            <a:r>
              <a:rPr lang="en-US" sz="1500" dirty="0"/>
              <a:t>EIE has a $12.5 M fixed price contract and currently predicts a $3.5M VAC.</a:t>
            </a:r>
          </a:p>
          <a:p>
            <a:pPr marL="800080" lvl="1" indent="-342892"/>
            <a:r>
              <a:rPr lang="en-US" sz="1500" dirty="0"/>
              <a:t>Company is caught-up in 8.3M Euro dispute – no cash reserves available. </a:t>
            </a:r>
          </a:p>
          <a:p>
            <a:pPr marL="800080" lvl="1" indent="-342892"/>
            <a:r>
              <a:rPr lang="en-US" sz="1500" dirty="0"/>
              <a:t>VAC for Fixed Price contract not normally a customer </a:t>
            </a:r>
            <a:r>
              <a:rPr lang="en-US" sz="1500" dirty="0" smtClean="0"/>
              <a:t>problem</a:t>
            </a:r>
            <a:endParaRPr lang="en-US" sz="1500" dirty="0"/>
          </a:p>
        </p:txBody>
      </p:sp>
      <p:sp>
        <p:nvSpPr>
          <p:cNvPr id="3" name="Title 2"/>
          <p:cNvSpPr>
            <a:spLocks noGrp="1"/>
          </p:cNvSpPr>
          <p:nvPr>
            <p:ph type="title"/>
          </p:nvPr>
        </p:nvSpPr>
        <p:spPr/>
        <p:txBody>
          <a:bodyPr/>
          <a:lstStyle/>
          <a:p>
            <a:r>
              <a:rPr lang="en-US" dirty="0" smtClean="0"/>
              <a:t>Dome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520532" y="1260079"/>
            <a:ext cx="3994149" cy="2995612"/>
          </a:xfrm>
          <a:prstGeom prst="rect">
            <a:avLst/>
          </a:prstGeom>
        </p:spPr>
      </p:pic>
    </p:spTree>
    <p:extLst>
      <p:ext uri="{BB962C8B-B14F-4D97-AF65-F5344CB8AC3E}">
        <p14:creationId xmlns:p14="http://schemas.microsoft.com/office/powerpoint/2010/main" val="2689195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88731" y="756745"/>
            <a:ext cx="8198070" cy="3986705"/>
          </a:xfrm>
        </p:spPr>
        <p:txBody>
          <a:bodyPr/>
          <a:lstStyle/>
          <a:p>
            <a:pPr marL="800080" lvl="1" indent="-342892"/>
            <a:r>
              <a:rPr lang="en-US" sz="1800" dirty="0" smtClean="0"/>
              <a:t>Enforcement, Termination or Partnership?</a:t>
            </a:r>
          </a:p>
          <a:p>
            <a:pPr marL="1200130" lvl="2" indent="-342892"/>
            <a:r>
              <a:rPr lang="en-US" sz="1600" dirty="0"/>
              <a:t>Not ready for hardline because material fabrication still incomplete </a:t>
            </a:r>
            <a:r>
              <a:rPr lang="en-US" sz="1600" dirty="0" smtClean="0"/>
              <a:t>in Italy; 40+ full size containers of material in Italy partially fabricated</a:t>
            </a:r>
          </a:p>
          <a:p>
            <a:pPr marL="1200130" lvl="2" indent="-342892"/>
            <a:r>
              <a:rPr lang="en-US" sz="1600" dirty="0" smtClean="0"/>
              <a:t>Best cost and schedule determined to be “Partnership”</a:t>
            </a:r>
          </a:p>
          <a:p>
            <a:pPr marL="800080" lvl="1" indent="-342892"/>
            <a:r>
              <a:rPr lang="en-US" sz="1800" dirty="0" smtClean="0"/>
              <a:t> Dome contract changes</a:t>
            </a:r>
          </a:p>
          <a:p>
            <a:pPr marL="1200130" lvl="2" indent="-342892"/>
            <a:r>
              <a:rPr lang="en-US" sz="1600" dirty="0" smtClean="0"/>
              <a:t>All work is now pre-paid to address cash flow</a:t>
            </a:r>
          </a:p>
          <a:p>
            <a:pPr marL="1200130" lvl="2" indent="-342892"/>
            <a:r>
              <a:rPr lang="en-US" sz="1600" dirty="0" smtClean="0"/>
              <a:t>3 contract amendments for technical changes: +$1.9M</a:t>
            </a:r>
          </a:p>
          <a:p>
            <a:pPr marL="1200130" lvl="2" indent="-342892"/>
            <a:r>
              <a:rPr lang="en-US" sz="1600" dirty="0" smtClean="0"/>
              <a:t>LSST direct work: drives, local steel fabrication, cranes, scaffold, assembly crew</a:t>
            </a:r>
          </a:p>
          <a:p>
            <a:pPr marL="1200130" lvl="2" indent="-342892"/>
            <a:r>
              <a:rPr lang="en-US" sz="1600" dirty="0" smtClean="0"/>
              <a:t>Added two 150ft </a:t>
            </a:r>
            <a:r>
              <a:rPr lang="en-US" sz="1600" dirty="0" err="1" smtClean="0"/>
              <a:t>manlifts</a:t>
            </a:r>
            <a:r>
              <a:rPr lang="en-US" sz="1600" dirty="0" smtClean="0"/>
              <a:t>, more staff and a temp bridge crane</a:t>
            </a:r>
          </a:p>
          <a:p>
            <a:pPr marL="800080" lvl="1" indent="-342892"/>
            <a:r>
              <a:rPr lang="en-US" sz="1800" dirty="0" smtClean="0"/>
              <a:t>Focus is support of TMA installation starting 15 September. Need:</a:t>
            </a:r>
          </a:p>
          <a:p>
            <a:pPr marL="1200130" lvl="2" indent="-342892"/>
            <a:r>
              <a:rPr lang="en-US" sz="1600" dirty="0" smtClean="0"/>
              <a:t>Dome enclosed (First Layer)</a:t>
            </a:r>
          </a:p>
          <a:p>
            <a:pPr marL="1200130" lvl="2" indent="-342892"/>
            <a:r>
              <a:rPr lang="en-US" sz="1600" dirty="0" smtClean="0"/>
              <a:t>Dome Rotation (Simple motor control with temp friction wheel)</a:t>
            </a:r>
          </a:p>
          <a:p>
            <a:pPr marL="1200130" lvl="2" indent="-342892"/>
            <a:r>
              <a:rPr lang="en-US" sz="1600" dirty="0" smtClean="0"/>
              <a:t>Internal Dome Crane (Refurbished temporary crane)</a:t>
            </a:r>
          </a:p>
          <a:p>
            <a:pPr marL="1200130" lvl="2" indent="-342892"/>
            <a:endParaRPr lang="en-US" sz="1600" dirty="0" smtClean="0"/>
          </a:p>
          <a:p>
            <a:pPr marL="1200130" lvl="2" indent="-342892"/>
            <a:endParaRPr lang="en-US" sz="1600" dirty="0" smtClean="0"/>
          </a:p>
          <a:p>
            <a:pPr marL="800080" lvl="1" indent="-342892"/>
            <a:endParaRPr lang="en-US" sz="1800" dirty="0"/>
          </a:p>
          <a:p>
            <a:endParaRPr lang="en-US" sz="3200" dirty="0"/>
          </a:p>
        </p:txBody>
      </p:sp>
      <p:sp>
        <p:nvSpPr>
          <p:cNvPr id="3" name="Title 2"/>
          <p:cNvSpPr>
            <a:spLocks noGrp="1"/>
          </p:cNvSpPr>
          <p:nvPr>
            <p:ph type="title"/>
          </p:nvPr>
        </p:nvSpPr>
        <p:spPr/>
        <p:txBody>
          <a:bodyPr/>
          <a:lstStyle/>
          <a:p>
            <a:r>
              <a:rPr lang="en-US" dirty="0" smtClean="0"/>
              <a:t>Contract Issues</a:t>
            </a:r>
            <a:endParaRPr lang="en-US" dirty="0"/>
          </a:p>
        </p:txBody>
      </p:sp>
    </p:spTree>
    <p:extLst>
      <p:ext uri="{BB962C8B-B14F-4D97-AF65-F5344CB8AC3E}">
        <p14:creationId xmlns:p14="http://schemas.microsoft.com/office/powerpoint/2010/main" val="3460246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In Past 12 months:</a:t>
            </a:r>
          </a:p>
          <a:p>
            <a:pPr lvl="1"/>
            <a:r>
              <a:rPr lang="en-US" dirty="0" smtClean="0"/>
              <a:t>On-Boarded: 33</a:t>
            </a:r>
          </a:p>
          <a:p>
            <a:pPr lvl="1"/>
            <a:r>
              <a:rPr lang="en-US" dirty="0" smtClean="0"/>
              <a:t>Off-Boarded: 29 – each is its own story</a:t>
            </a:r>
          </a:p>
          <a:p>
            <a:pPr>
              <a:tabLst>
                <a:tab pos="4745038" algn="l"/>
              </a:tabLst>
            </a:pPr>
            <a:r>
              <a:rPr lang="en-US" dirty="0" smtClean="0"/>
              <a:t>Some key departures</a:t>
            </a:r>
            <a:r>
              <a:rPr lang="en-US" dirty="0"/>
              <a:t> </a:t>
            </a:r>
            <a:r>
              <a:rPr lang="en-US" dirty="0" smtClean="0"/>
              <a:t>this year</a:t>
            </a:r>
            <a:r>
              <a:rPr lang="en-US" dirty="0"/>
              <a:t>	</a:t>
            </a:r>
            <a:endParaRPr lang="en-US" dirty="0" smtClean="0"/>
          </a:p>
          <a:p>
            <a:pPr lvl="1">
              <a:tabLst>
                <a:tab pos="4745038" algn="l"/>
              </a:tabLst>
            </a:pPr>
            <a:r>
              <a:rPr lang="en-US" sz="2000" dirty="0" smtClean="0"/>
              <a:t>Brian </a:t>
            </a:r>
            <a:r>
              <a:rPr lang="en-US" sz="2000" dirty="0" err="1" smtClean="0"/>
              <a:t>Selvey</a:t>
            </a:r>
            <a:r>
              <a:rPr lang="en-US" sz="2000" dirty="0" smtClean="0"/>
              <a:t>: System Engineering Mgr.  - Job opportunity</a:t>
            </a:r>
          </a:p>
          <a:p>
            <a:pPr lvl="2">
              <a:tabLst>
                <a:tab pos="4745038" algn="l"/>
              </a:tabLst>
            </a:pPr>
            <a:r>
              <a:rPr lang="en-US" sz="1800" dirty="0" smtClean="0"/>
              <a:t>Austin Roberts and  Chuck Claver / Kevin Reil</a:t>
            </a:r>
            <a:endParaRPr lang="en-US" sz="1800" dirty="0"/>
          </a:p>
          <a:p>
            <a:pPr lvl="1">
              <a:tabLst>
                <a:tab pos="4745038" algn="l"/>
              </a:tabLst>
            </a:pPr>
            <a:r>
              <a:rPr lang="en-US" sz="2000" dirty="0" smtClean="0"/>
              <a:t>Ben Emmons: EPO Mgr. – Personal </a:t>
            </a:r>
          </a:p>
          <a:p>
            <a:pPr lvl="2">
              <a:tabLst>
                <a:tab pos="4745038" algn="l"/>
              </a:tabLst>
            </a:pPr>
            <a:r>
              <a:rPr lang="en-US" sz="1800" dirty="0" smtClean="0"/>
              <a:t>Amanda Bauer and Lauren </a:t>
            </a:r>
            <a:r>
              <a:rPr lang="en-US" sz="1800" dirty="0" err="1" smtClean="0"/>
              <a:t>Corlies</a:t>
            </a:r>
            <a:r>
              <a:rPr lang="en-US" sz="1800" dirty="0" smtClean="0"/>
              <a:t> </a:t>
            </a:r>
          </a:p>
          <a:p>
            <a:pPr lvl="1">
              <a:tabLst>
                <a:tab pos="4745038" algn="l"/>
              </a:tabLst>
            </a:pPr>
            <a:r>
              <a:rPr lang="en-US" sz="2000" dirty="0" smtClean="0"/>
              <a:t>Bill Gressler: Telescope and Site Mgr. – Personal / Job opportunity</a:t>
            </a:r>
          </a:p>
          <a:p>
            <a:pPr lvl="2">
              <a:tabLst>
                <a:tab pos="4745038" algn="l"/>
              </a:tabLst>
            </a:pPr>
            <a:r>
              <a:rPr lang="en-US" sz="1800" dirty="0" smtClean="0"/>
              <a:t>Jeff Barr, Sandrine Thomas, and Doug Neill </a:t>
            </a:r>
          </a:p>
        </p:txBody>
      </p:sp>
      <p:sp>
        <p:nvSpPr>
          <p:cNvPr id="3" name="Title 2"/>
          <p:cNvSpPr>
            <a:spLocks noGrp="1"/>
          </p:cNvSpPr>
          <p:nvPr>
            <p:ph type="title"/>
          </p:nvPr>
        </p:nvSpPr>
        <p:spPr/>
        <p:txBody>
          <a:bodyPr/>
          <a:lstStyle/>
          <a:p>
            <a:r>
              <a:rPr lang="en-US" dirty="0" smtClean="0"/>
              <a:t>Project Staffing Issues</a:t>
            </a:r>
            <a:endParaRPr lang="en-US" dirty="0"/>
          </a:p>
        </p:txBody>
      </p:sp>
    </p:spTree>
    <p:extLst>
      <p:ext uri="{BB962C8B-B14F-4D97-AF65-F5344CB8AC3E}">
        <p14:creationId xmlns:p14="http://schemas.microsoft.com/office/powerpoint/2010/main" val="3510835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84440" y="3806594"/>
            <a:ext cx="1028700" cy="416395"/>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93" name="Rectangle 92"/>
          <p:cNvSpPr/>
          <p:nvPr/>
        </p:nvSpPr>
        <p:spPr>
          <a:xfrm>
            <a:off x="2444770" y="2836577"/>
            <a:ext cx="1028700" cy="51560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83" name="Rectangle 82"/>
          <p:cNvSpPr/>
          <p:nvPr/>
        </p:nvSpPr>
        <p:spPr>
          <a:xfrm>
            <a:off x="6623864" y="3457059"/>
            <a:ext cx="2208549" cy="93112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16" name="Rectangle 115"/>
          <p:cNvSpPr/>
          <p:nvPr/>
        </p:nvSpPr>
        <p:spPr>
          <a:xfrm>
            <a:off x="4889925" y="2825658"/>
            <a:ext cx="1028700" cy="932816"/>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cxnSp>
        <p:nvCxnSpPr>
          <p:cNvPr id="100" name="Straight Connector 99"/>
          <p:cNvCxnSpPr>
            <a:stCxn id="24" idx="2"/>
          </p:cNvCxnSpPr>
          <p:nvPr/>
        </p:nvCxnSpPr>
        <p:spPr>
          <a:xfrm>
            <a:off x="4210983" y="2504814"/>
            <a:ext cx="0" cy="1419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39" idx="2"/>
            <a:endCxn id="34" idx="0"/>
          </p:cNvCxnSpPr>
          <p:nvPr/>
        </p:nvCxnSpPr>
        <p:spPr>
          <a:xfrm>
            <a:off x="7727957" y="2504815"/>
            <a:ext cx="2600" cy="975245"/>
          </a:xfrm>
          <a:prstGeom prst="line">
            <a:avLst/>
          </a:prstGeom>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4156886" y="4086127"/>
            <a:ext cx="1028700" cy="61922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81" name="Rectangle 80"/>
          <p:cNvSpPr/>
          <p:nvPr/>
        </p:nvSpPr>
        <p:spPr>
          <a:xfrm>
            <a:off x="5253579" y="4081678"/>
            <a:ext cx="1028700" cy="62367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79" name="Rectangle 78"/>
          <p:cNvSpPr/>
          <p:nvPr/>
        </p:nvSpPr>
        <p:spPr>
          <a:xfrm>
            <a:off x="1952444" y="4103889"/>
            <a:ext cx="1028700" cy="60146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78" name="Rectangle 77"/>
          <p:cNvSpPr/>
          <p:nvPr/>
        </p:nvSpPr>
        <p:spPr>
          <a:xfrm>
            <a:off x="3059603" y="4090800"/>
            <a:ext cx="1028700" cy="61455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cxnSp>
        <p:nvCxnSpPr>
          <p:cNvPr id="69" name="Straight Connector 68"/>
          <p:cNvCxnSpPr/>
          <p:nvPr/>
        </p:nvCxnSpPr>
        <p:spPr>
          <a:xfrm flipH="1">
            <a:off x="2305233" y="2617207"/>
            <a:ext cx="290" cy="9910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9" idx="2"/>
          </p:cNvCxnSpPr>
          <p:nvPr/>
        </p:nvCxnSpPr>
        <p:spPr>
          <a:xfrm flipH="1">
            <a:off x="1193306" y="2504814"/>
            <a:ext cx="3351" cy="1495506"/>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16597" y="2196204"/>
            <a:ext cx="960120" cy="30861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Doug Neill </a:t>
            </a:r>
          </a:p>
          <a:p>
            <a:pPr algn="ctr"/>
            <a:r>
              <a:rPr lang="en-US" sz="750" dirty="0">
                <a:solidFill>
                  <a:schemeClr val="tx1"/>
                </a:solidFill>
              </a:rPr>
              <a:t>Chief Engineer</a:t>
            </a:r>
          </a:p>
        </p:txBody>
      </p:sp>
      <p:sp>
        <p:nvSpPr>
          <p:cNvPr id="24" name="Rectangle 23"/>
          <p:cNvSpPr/>
          <p:nvPr/>
        </p:nvSpPr>
        <p:spPr>
          <a:xfrm>
            <a:off x="3651087" y="2183697"/>
            <a:ext cx="1119792" cy="32111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Jeff Barr</a:t>
            </a:r>
          </a:p>
          <a:p>
            <a:pPr algn="ctr"/>
            <a:r>
              <a:rPr lang="en-US" sz="750" dirty="0">
                <a:solidFill>
                  <a:schemeClr val="tx1"/>
                </a:solidFill>
              </a:rPr>
              <a:t>T&amp;S Project Manager</a:t>
            </a:r>
          </a:p>
        </p:txBody>
      </p:sp>
      <p:sp>
        <p:nvSpPr>
          <p:cNvPr id="34" name="Rectangle 33"/>
          <p:cNvSpPr/>
          <p:nvPr/>
        </p:nvSpPr>
        <p:spPr>
          <a:xfrm>
            <a:off x="7250497" y="3480060"/>
            <a:ext cx="960120" cy="30861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Andy Clements</a:t>
            </a:r>
          </a:p>
          <a:p>
            <a:pPr algn="ctr"/>
            <a:r>
              <a:rPr lang="en-US" sz="750" dirty="0">
                <a:solidFill>
                  <a:schemeClr val="tx1"/>
                </a:solidFill>
              </a:rPr>
              <a:t>Control Soft. Mgr.</a:t>
            </a:r>
          </a:p>
        </p:txBody>
      </p:sp>
      <p:sp>
        <p:nvSpPr>
          <p:cNvPr id="39" name="Rectangle 38"/>
          <p:cNvSpPr/>
          <p:nvPr/>
        </p:nvSpPr>
        <p:spPr>
          <a:xfrm>
            <a:off x="7247897" y="2196204"/>
            <a:ext cx="960120" cy="30861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Sandrine Thomas</a:t>
            </a:r>
          </a:p>
          <a:p>
            <a:pPr algn="ctr"/>
            <a:r>
              <a:rPr lang="en-US" sz="750" dirty="0">
                <a:solidFill>
                  <a:schemeClr val="tx1"/>
                </a:solidFill>
              </a:rPr>
              <a:t>T&amp;S </a:t>
            </a:r>
            <a:r>
              <a:rPr lang="en-US" sz="750" dirty="0" err="1">
                <a:solidFill>
                  <a:schemeClr val="tx1"/>
                </a:solidFill>
              </a:rPr>
              <a:t>Proj</a:t>
            </a:r>
            <a:r>
              <a:rPr lang="en-US" sz="750" dirty="0">
                <a:solidFill>
                  <a:schemeClr val="tx1"/>
                </a:solidFill>
              </a:rPr>
              <a:t>. Scientist</a:t>
            </a:r>
          </a:p>
        </p:txBody>
      </p:sp>
      <p:sp>
        <p:nvSpPr>
          <p:cNvPr id="49" name="Rectangle 48"/>
          <p:cNvSpPr/>
          <p:nvPr/>
        </p:nvSpPr>
        <p:spPr>
          <a:xfrm>
            <a:off x="5290552" y="4140995"/>
            <a:ext cx="960120" cy="30861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Mechanical Group Lead</a:t>
            </a:r>
          </a:p>
        </p:txBody>
      </p:sp>
      <p:sp>
        <p:nvSpPr>
          <p:cNvPr id="53" name="Rectangle 52"/>
          <p:cNvSpPr/>
          <p:nvPr/>
        </p:nvSpPr>
        <p:spPr>
          <a:xfrm>
            <a:off x="3088486" y="4154866"/>
            <a:ext cx="960120" cy="30861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Summit Electrical Group Lead</a:t>
            </a:r>
          </a:p>
        </p:txBody>
      </p:sp>
      <p:sp>
        <p:nvSpPr>
          <p:cNvPr id="57" name="Rectangle 56"/>
          <p:cNvSpPr/>
          <p:nvPr/>
        </p:nvSpPr>
        <p:spPr>
          <a:xfrm>
            <a:off x="1984391" y="4160558"/>
            <a:ext cx="960120" cy="30861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Optical Group Lead</a:t>
            </a:r>
          </a:p>
        </p:txBody>
      </p:sp>
      <p:sp>
        <p:nvSpPr>
          <p:cNvPr id="60" name="Rectangle 59"/>
          <p:cNvSpPr/>
          <p:nvPr/>
        </p:nvSpPr>
        <p:spPr>
          <a:xfrm>
            <a:off x="4192922" y="4148515"/>
            <a:ext cx="960120" cy="30861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Electrics Group Lead</a:t>
            </a:r>
          </a:p>
        </p:txBody>
      </p:sp>
      <p:sp>
        <p:nvSpPr>
          <p:cNvPr id="89" name="Rectangle 88"/>
          <p:cNvSpPr/>
          <p:nvPr/>
        </p:nvSpPr>
        <p:spPr>
          <a:xfrm>
            <a:off x="3688046" y="2860544"/>
            <a:ext cx="960120" cy="30861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Jacques Sebag</a:t>
            </a:r>
          </a:p>
          <a:p>
            <a:pPr algn="ctr"/>
            <a:r>
              <a:rPr lang="en-US" sz="750" dirty="0">
                <a:solidFill>
                  <a:schemeClr val="tx1"/>
                </a:solidFill>
              </a:rPr>
              <a:t>T&amp;S AIV Manager</a:t>
            </a:r>
          </a:p>
        </p:txBody>
      </p:sp>
      <p:sp>
        <p:nvSpPr>
          <p:cNvPr id="117" name="Rectangle 116"/>
          <p:cNvSpPr/>
          <p:nvPr/>
        </p:nvSpPr>
        <p:spPr>
          <a:xfrm>
            <a:off x="4926131" y="2862672"/>
            <a:ext cx="960120" cy="30861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Eduardo Serrano</a:t>
            </a:r>
          </a:p>
          <a:p>
            <a:pPr algn="ctr"/>
            <a:r>
              <a:rPr lang="en-US" sz="750" dirty="0">
                <a:solidFill>
                  <a:schemeClr val="tx1"/>
                </a:solidFill>
              </a:rPr>
              <a:t>Site Manager</a:t>
            </a:r>
          </a:p>
        </p:txBody>
      </p:sp>
      <p:sp>
        <p:nvSpPr>
          <p:cNvPr id="118" name="Rectangle 117"/>
          <p:cNvSpPr/>
          <p:nvPr/>
        </p:nvSpPr>
        <p:spPr>
          <a:xfrm>
            <a:off x="4926131" y="3237294"/>
            <a:ext cx="960120" cy="30861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Oscar Nunez</a:t>
            </a:r>
          </a:p>
          <a:p>
            <a:pPr algn="ctr"/>
            <a:r>
              <a:rPr lang="en-US" sz="750" dirty="0">
                <a:solidFill>
                  <a:schemeClr val="tx1"/>
                </a:solidFill>
              </a:rPr>
              <a:t>Deputy Site Mgr</a:t>
            </a:r>
            <a:r>
              <a:rPr lang="en-US" sz="750" dirty="0" smtClean="0">
                <a:solidFill>
                  <a:schemeClr val="tx1"/>
                </a:solidFill>
              </a:rPr>
              <a:t>.``</a:t>
            </a:r>
            <a:endParaRPr lang="en-US" sz="750" dirty="0">
              <a:solidFill>
                <a:schemeClr val="tx1"/>
              </a:solidFill>
            </a:endParaRPr>
          </a:p>
        </p:txBody>
      </p:sp>
      <p:cxnSp>
        <p:nvCxnSpPr>
          <p:cNvPr id="139" name="Straight Connector 138"/>
          <p:cNvCxnSpPr/>
          <p:nvPr/>
        </p:nvCxnSpPr>
        <p:spPr>
          <a:xfrm flipV="1">
            <a:off x="2305523" y="2609401"/>
            <a:ext cx="3770984" cy="78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6084964" y="2609401"/>
            <a:ext cx="3743" cy="782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17" idx="3"/>
          </p:cNvCxnSpPr>
          <p:nvPr/>
        </p:nvCxnSpPr>
        <p:spPr>
          <a:xfrm flipV="1">
            <a:off x="5886251" y="3014849"/>
            <a:ext cx="190256" cy="2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Straight Connector 150"/>
          <p:cNvCxnSpPr>
            <a:stCxn id="118" idx="3"/>
          </p:cNvCxnSpPr>
          <p:nvPr/>
        </p:nvCxnSpPr>
        <p:spPr>
          <a:xfrm flipV="1">
            <a:off x="5886251" y="3379733"/>
            <a:ext cx="213870" cy="11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2457697" y="3920076"/>
            <a:ext cx="3310232" cy="12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57" idx="0"/>
          </p:cNvCxnSpPr>
          <p:nvPr/>
        </p:nvCxnSpPr>
        <p:spPr>
          <a:xfrm flipV="1">
            <a:off x="2464451" y="3920076"/>
            <a:ext cx="0" cy="240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170"/>
          <p:cNvCxnSpPr>
            <a:stCxn id="53" idx="0"/>
          </p:cNvCxnSpPr>
          <p:nvPr/>
        </p:nvCxnSpPr>
        <p:spPr>
          <a:xfrm flipV="1">
            <a:off x="3568546" y="3920075"/>
            <a:ext cx="0" cy="234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74"/>
          <p:cNvCxnSpPr>
            <a:stCxn id="60" idx="0"/>
          </p:cNvCxnSpPr>
          <p:nvPr/>
        </p:nvCxnSpPr>
        <p:spPr>
          <a:xfrm flipV="1">
            <a:off x="4672983" y="3920075"/>
            <a:ext cx="10471" cy="228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a:stCxn id="49" idx="0"/>
          </p:cNvCxnSpPr>
          <p:nvPr/>
        </p:nvCxnSpPr>
        <p:spPr>
          <a:xfrm flipH="1" flipV="1">
            <a:off x="5767929" y="3920076"/>
            <a:ext cx="2683" cy="220919"/>
          </a:xfrm>
          <a:prstGeom prst="line">
            <a:avLst/>
          </a:prstGeom>
        </p:spPr>
        <p:style>
          <a:lnRef idx="1">
            <a:schemeClr val="accent1"/>
          </a:lnRef>
          <a:fillRef idx="0">
            <a:schemeClr val="accent1"/>
          </a:fillRef>
          <a:effectRef idx="0">
            <a:schemeClr val="accent1"/>
          </a:effectRef>
          <a:fontRef idx="minor">
            <a:schemeClr val="tx1"/>
          </a:fontRef>
        </p:style>
      </p:cxnSp>
      <p:sp>
        <p:nvSpPr>
          <p:cNvPr id="185" name="Rectangle 184"/>
          <p:cNvSpPr/>
          <p:nvPr/>
        </p:nvSpPr>
        <p:spPr>
          <a:xfrm>
            <a:off x="6688805" y="3976111"/>
            <a:ext cx="960120" cy="30861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Chile Software Team</a:t>
            </a:r>
          </a:p>
        </p:txBody>
      </p:sp>
      <p:sp>
        <p:nvSpPr>
          <p:cNvPr id="87" name="Rectangle 86"/>
          <p:cNvSpPr/>
          <p:nvPr/>
        </p:nvSpPr>
        <p:spPr>
          <a:xfrm>
            <a:off x="116012" y="2873289"/>
            <a:ext cx="960120" cy="308610"/>
          </a:xfrm>
          <a:prstGeom prst="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Engineering Group.</a:t>
            </a:r>
          </a:p>
        </p:txBody>
      </p:sp>
      <p:sp>
        <p:nvSpPr>
          <p:cNvPr id="88" name="Rectangle 87"/>
          <p:cNvSpPr/>
          <p:nvPr/>
        </p:nvSpPr>
        <p:spPr>
          <a:xfrm>
            <a:off x="116012" y="3359652"/>
            <a:ext cx="960120" cy="308610"/>
          </a:xfrm>
          <a:prstGeom prst="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Design Group</a:t>
            </a:r>
          </a:p>
        </p:txBody>
      </p:sp>
      <p:sp>
        <p:nvSpPr>
          <p:cNvPr id="90" name="Rectangle 89"/>
          <p:cNvSpPr/>
          <p:nvPr/>
        </p:nvSpPr>
        <p:spPr>
          <a:xfrm>
            <a:off x="117824" y="3846015"/>
            <a:ext cx="960120" cy="308610"/>
          </a:xfrm>
          <a:prstGeom prst="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Tucson Shop Fabrication .</a:t>
            </a:r>
          </a:p>
        </p:txBody>
      </p:sp>
      <p:sp>
        <p:nvSpPr>
          <p:cNvPr id="91" name="Rectangle 90"/>
          <p:cNvSpPr/>
          <p:nvPr/>
        </p:nvSpPr>
        <p:spPr>
          <a:xfrm>
            <a:off x="2484236" y="2856144"/>
            <a:ext cx="960120" cy="30861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Enrique Figueroa</a:t>
            </a:r>
          </a:p>
          <a:p>
            <a:pPr algn="ctr"/>
            <a:r>
              <a:rPr lang="en-US" sz="750" dirty="0">
                <a:solidFill>
                  <a:schemeClr val="tx1"/>
                </a:solidFill>
              </a:rPr>
              <a:t>Base Team</a:t>
            </a:r>
          </a:p>
        </p:txBody>
      </p:sp>
      <p:sp>
        <p:nvSpPr>
          <p:cNvPr id="92" name="Rectangle 91"/>
          <p:cNvSpPr/>
          <p:nvPr/>
        </p:nvSpPr>
        <p:spPr>
          <a:xfrm>
            <a:off x="2490855" y="3453909"/>
            <a:ext cx="960120" cy="308610"/>
          </a:xfrm>
          <a:prstGeom prst="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Sub-System CAMs - North</a:t>
            </a:r>
          </a:p>
        </p:txBody>
      </p:sp>
      <p:sp>
        <p:nvSpPr>
          <p:cNvPr id="94" name="Rectangle 93"/>
          <p:cNvSpPr/>
          <p:nvPr/>
        </p:nvSpPr>
        <p:spPr>
          <a:xfrm>
            <a:off x="6609956" y="3094377"/>
            <a:ext cx="960120" cy="308610"/>
          </a:xfrm>
          <a:prstGeom prst="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T&amp;S Support Staff</a:t>
            </a:r>
          </a:p>
        </p:txBody>
      </p:sp>
      <p:sp>
        <p:nvSpPr>
          <p:cNvPr id="95" name="Rectangle 94"/>
          <p:cNvSpPr/>
          <p:nvPr/>
        </p:nvSpPr>
        <p:spPr>
          <a:xfrm>
            <a:off x="6616855" y="2701839"/>
            <a:ext cx="960120" cy="308610"/>
          </a:xfrm>
          <a:prstGeom prst="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Sub-System Science Team</a:t>
            </a:r>
          </a:p>
        </p:txBody>
      </p:sp>
      <p:sp>
        <p:nvSpPr>
          <p:cNvPr id="98" name="Rectangle 97"/>
          <p:cNvSpPr/>
          <p:nvPr/>
        </p:nvSpPr>
        <p:spPr>
          <a:xfrm>
            <a:off x="7835642" y="3972493"/>
            <a:ext cx="960120" cy="308610"/>
          </a:xfrm>
          <a:prstGeom prst="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Tucson Software Team</a:t>
            </a:r>
          </a:p>
        </p:txBody>
      </p:sp>
      <p:sp>
        <p:nvSpPr>
          <p:cNvPr id="102" name="Rectangle 101"/>
          <p:cNvSpPr/>
          <p:nvPr/>
        </p:nvSpPr>
        <p:spPr>
          <a:xfrm>
            <a:off x="3008966" y="1201946"/>
            <a:ext cx="2400661" cy="667473"/>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Victor Krabbendam: LSST Project Manager</a:t>
            </a:r>
          </a:p>
          <a:p>
            <a:pPr algn="ctr"/>
            <a:r>
              <a:rPr lang="en-US" sz="900" dirty="0">
                <a:solidFill>
                  <a:schemeClr val="tx1"/>
                </a:solidFill>
              </a:rPr>
              <a:t>Wil O’Mullane: Deputy Project </a:t>
            </a:r>
            <a:r>
              <a:rPr lang="en-US" sz="900" dirty="0" err="1">
                <a:solidFill>
                  <a:schemeClr val="tx1"/>
                </a:solidFill>
              </a:rPr>
              <a:t>Mgr</a:t>
            </a:r>
            <a:r>
              <a:rPr lang="en-US" sz="900" dirty="0">
                <a:solidFill>
                  <a:schemeClr val="tx1"/>
                </a:solidFill>
              </a:rPr>
              <a:t> – Software</a:t>
            </a:r>
          </a:p>
          <a:p>
            <a:pPr algn="ctr"/>
            <a:r>
              <a:rPr lang="en-US" sz="900" dirty="0">
                <a:solidFill>
                  <a:schemeClr val="tx1"/>
                </a:solidFill>
              </a:rPr>
              <a:t>Vincent Riot: Deputy Project </a:t>
            </a:r>
            <a:r>
              <a:rPr lang="en-US" sz="900" dirty="0" err="1">
                <a:solidFill>
                  <a:schemeClr val="tx1"/>
                </a:solidFill>
              </a:rPr>
              <a:t>Mgr</a:t>
            </a:r>
            <a:r>
              <a:rPr lang="en-US" sz="900" dirty="0">
                <a:solidFill>
                  <a:schemeClr val="tx1"/>
                </a:solidFill>
              </a:rPr>
              <a:t> – Camera</a:t>
            </a:r>
          </a:p>
          <a:p>
            <a:pPr algn="ctr"/>
            <a:r>
              <a:rPr lang="en-US" sz="900" dirty="0">
                <a:solidFill>
                  <a:schemeClr val="tx1"/>
                </a:solidFill>
              </a:rPr>
              <a:t>Open: Deputy Project </a:t>
            </a:r>
            <a:r>
              <a:rPr lang="en-US" sz="900" dirty="0" err="1">
                <a:solidFill>
                  <a:schemeClr val="tx1"/>
                </a:solidFill>
              </a:rPr>
              <a:t>Mgr</a:t>
            </a:r>
            <a:r>
              <a:rPr lang="en-US" sz="900" dirty="0">
                <a:solidFill>
                  <a:schemeClr val="tx1"/>
                </a:solidFill>
              </a:rPr>
              <a:t> - Chile</a:t>
            </a:r>
          </a:p>
        </p:txBody>
      </p:sp>
      <p:cxnSp>
        <p:nvCxnSpPr>
          <p:cNvPr id="14" name="Straight Connector 13"/>
          <p:cNvCxnSpPr>
            <a:stCxn id="92" idx="1"/>
          </p:cNvCxnSpPr>
          <p:nvPr/>
        </p:nvCxnSpPr>
        <p:spPr>
          <a:xfrm flipH="1">
            <a:off x="2305522" y="3608214"/>
            <a:ext cx="1853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1" idx="1"/>
          </p:cNvCxnSpPr>
          <p:nvPr/>
        </p:nvCxnSpPr>
        <p:spPr>
          <a:xfrm flipH="1">
            <a:off x="2305523" y="3010449"/>
            <a:ext cx="178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87" idx="3"/>
          </p:cNvCxnSpPr>
          <p:nvPr/>
        </p:nvCxnSpPr>
        <p:spPr>
          <a:xfrm flipV="1">
            <a:off x="1076133" y="3015914"/>
            <a:ext cx="117173" cy="11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88" idx="3"/>
          </p:cNvCxnSpPr>
          <p:nvPr/>
        </p:nvCxnSpPr>
        <p:spPr>
          <a:xfrm flipV="1">
            <a:off x="1076133" y="3497984"/>
            <a:ext cx="117173" cy="159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90" idx="3"/>
          </p:cNvCxnSpPr>
          <p:nvPr/>
        </p:nvCxnSpPr>
        <p:spPr>
          <a:xfrm>
            <a:off x="1077945" y="4000320"/>
            <a:ext cx="961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168866" y="3885889"/>
            <a:ext cx="11468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34" idx="2"/>
          </p:cNvCxnSpPr>
          <p:nvPr/>
        </p:nvCxnSpPr>
        <p:spPr>
          <a:xfrm flipH="1">
            <a:off x="7727957" y="3788669"/>
            <a:ext cx="2600" cy="97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168865" y="3885889"/>
            <a:ext cx="0" cy="86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98" idx="0"/>
          </p:cNvCxnSpPr>
          <p:nvPr/>
        </p:nvCxnSpPr>
        <p:spPr>
          <a:xfrm>
            <a:off x="8315702" y="3885889"/>
            <a:ext cx="1" cy="86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189738" y="2003818"/>
            <a:ext cx="6538220" cy="10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7727957" y="2003715"/>
            <a:ext cx="0" cy="184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1196657" y="2003715"/>
            <a:ext cx="0" cy="184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209297" y="1869419"/>
            <a:ext cx="1687" cy="306306"/>
          </a:xfrm>
          <a:prstGeom prst="line">
            <a:avLst/>
          </a:prstGeom>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7835641" y="742950"/>
            <a:ext cx="1155959" cy="337734"/>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Represents Tucson Based Staff</a:t>
            </a:r>
          </a:p>
        </p:txBody>
      </p:sp>
      <p:sp>
        <p:nvSpPr>
          <p:cNvPr id="61" name="Rectangle 60"/>
          <p:cNvSpPr/>
          <p:nvPr/>
        </p:nvSpPr>
        <p:spPr>
          <a:xfrm>
            <a:off x="7835641" y="1135713"/>
            <a:ext cx="1155959" cy="33773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Represents Chile Based Staff</a:t>
            </a:r>
          </a:p>
        </p:txBody>
      </p:sp>
      <p:sp>
        <p:nvSpPr>
          <p:cNvPr id="64" name="Rectangle 63"/>
          <p:cNvSpPr/>
          <p:nvPr/>
        </p:nvSpPr>
        <p:spPr>
          <a:xfrm>
            <a:off x="7835643" y="1533882"/>
            <a:ext cx="1155958" cy="337734"/>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Represents  group of staff with a local lead</a:t>
            </a:r>
          </a:p>
        </p:txBody>
      </p:sp>
      <p:cxnSp>
        <p:nvCxnSpPr>
          <p:cNvPr id="6" name="Straight Connector 5"/>
          <p:cNvCxnSpPr>
            <a:stCxn id="95" idx="3"/>
          </p:cNvCxnSpPr>
          <p:nvPr/>
        </p:nvCxnSpPr>
        <p:spPr>
          <a:xfrm flipV="1">
            <a:off x="7576975" y="2851064"/>
            <a:ext cx="157882" cy="5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94" idx="3"/>
          </p:cNvCxnSpPr>
          <p:nvPr/>
        </p:nvCxnSpPr>
        <p:spPr>
          <a:xfrm flipV="1">
            <a:off x="7570076" y="3242184"/>
            <a:ext cx="164781" cy="6499"/>
          </a:xfrm>
          <a:prstGeom prst="line">
            <a:avLst/>
          </a:prstGeom>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8202304" y="2722196"/>
            <a:ext cx="875456" cy="500147"/>
          </a:xfrm>
          <a:prstGeom prst="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rPr>
              <a:t>Wil O’Mullane Deputy PM – Software / Technical support </a:t>
            </a:r>
          </a:p>
        </p:txBody>
      </p:sp>
      <p:cxnSp>
        <p:nvCxnSpPr>
          <p:cNvPr id="12" name="Elbow Connector 11"/>
          <p:cNvCxnSpPr>
            <a:stCxn id="74" idx="2"/>
            <a:endCxn id="34" idx="3"/>
          </p:cNvCxnSpPr>
          <p:nvPr/>
        </p:nvCxnSpPr>
        <p:spPr>
          <a:xfrm rot="5400000">
            <a:off x="8219314" y="3213646"/>
            <a:ext cx="412022" cy="429415"/>
          </a:xfrm>
          <a:prstGeom prst="bentConnector2">
            <a:avLst/>
          </a:prstGeom>
          <a:ln>
            <a:prstDash val="lg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Updated T&amp;S Organization</a:t>
            </a:r>
            <a:endParaRPr lang="en-US" dirty="0"/>
          </a:p>
        </p:txBody>
      </p:sp>
      <p:sp>
        <p:nvSpPr>
          <p:cNvPr id="3" name="Text Placeholder 2"/>
          <p:cNvSpPr>
            <a:spLocks noGrp="1"/>
          </p:cNvSpPr>
          <p:nvPr>
            <p:ph type="body" idx="1"/>
          </p:nvPr>
        </p:nvSpPr>
        <p:spPr>
          <a:xfrm flipH="1">
            <a:off x="205124" y="768812"/>
            <a:ext cx="2385676" cy="704636"/>
          </a:xfrm>
        </p:spPr>
        <p:txBody>
          <a:bodyPr/>
          <a:lstStyle/>
          <a:p>
            <a:r>
              <a:rPr lang="en-US" sz="1800" dirty="0" smtClean="0"/>
              <a:t>Key is broader local leadership of teams</a:t>
            </a:r>
          </a:p>
          <a:p>
            <a:endParaRPr lang="en-US" sz="1800" dirty="0"/>
          </a:p>
        </p:txBody>
      </p:sp>
    </p:spTree>
    <p:extLst>
      <p:ext uri="{BB962C8B-B14F-4D97-AF65-F5344CB8AC3E}">
        <p14:creationId xmlns:p14="http://schemas.microsoft.com/office/powerpoint/2010/main" val="264202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Technical progress and performance is excellent.</a:t>
            </a:r>
          </a:p>
          <a:p>
            <a:r>
              <a:rPr lang="en-US" dirty="0" smtClean="0"/>
              <a:t>We have and continue to encounter technical and programmatic challenges – all are being managed.</a:t>
            </a:r>
          </a:p>
          <a:p>
            <a:r>
              <a:rPr lang="en-US" dirty="0" smtClean="0"/>
              <a:t>Challenges and Risks:</a:t>
            </a:r>
          </a:p>
          <a:p>
            <a:pPr lvl="1"/>
            <a:r>
              <a:rPr lang="en-US" dirty="0" smtClean="0"/>
              <a:t>Overall Project Schedule adjusted 5 months in last 18.</a:t>
            </a:r>
          </a:p>
          <a:p>
            <a:pPr lvl="1"/>
            <a:r>
              <a:rPr lang="en-US" sz="2000" dirty="0"/>
              <a:t>Now 3.5 months schedule contingency to planned start of </a:t>
            </a:r>
            <a:r>
              <a:rPr lang="en-US" sz="2000" dirty="0" smtClean="0"/>
              <a:t>survey</a:t>
            </a:r>
            <a:endParaRPr lang="en-US" sz="2000" dirty="0"/>
          </a:p>
          <a:p>
            <a:pPr lvl="1"/>
            <a:r>
              <a:rPr lang="en-US" sz="2000" dirty="0" smtClean="0"/>
              <a:t>Telescope Mount (Dome) now on the critical path – Camera close</a:t>
            </a:r>
          </a:p>
          <a:p>
            <a:pPr lvl="1"/>
            <a:r>
              <a:rPr lang="en-US" sz="2000" dirty="0" smtClean="0"/>
              <a:t>Staffing Challenges / Departures / Transitions</a:t>
            </a:r>
          </a:p>
          <a:p>
            <a:pPr lvl="1"/>
            <a:r>
              <a:rPr lang="en-US" sz="2000" dirty="0" smtClean="0"/>
              <a:t>Contingency Levels</a:t>
            </a:r>
            <a:endParaRPr lang="en-US" sz="2000" dirty="0" smtClean="0"/>
          </a:p>
          <a:p>
            <a:pPr lvl="1"/>
            <a:endParaRPr lang="en-US" sz="2000" dirty="0" smtClean="0"/>
          </a:p>
        </p:txBody>
      </p:sp>
      <p:sp>
        <p:nvSpPr>
          <p:cNvPr id="3" name="Title 2"/>
          <p:cNvSpPr>
            <a:spLocks noGrp="1"/>
          </p:cNvSpPr>
          <p:nvPr>
            <p:ph type="title"/>
          </p:nvPr>
        </p:nvSpPr>
        <p:spPr/>
        <p:txBody>
          <a:bodyPr/>
          <a:lstStyle/>
          <a:p>
            <a:r>
              <a:rPr lang="en-US" dirty="0" smtClean="0"/>
              <a:t>Executive Summary</a:t>
            </a:r>
            <a:endParaRPr lang="en-US" dirty="0"/>
          </a:p>
        </p:txBody>
      </p:sp>
    </p:spTree>
    <p:extLst>
      <p:ext uri="{BB962C8B-B14F-4D97-AF65-F5344CB8AC3E}">
        <p14:creationId xmlns:p14="http://schemas.microsoft.com/office/powerpoint/2010/main" val="3507635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2000" dirty="0" smtClean="0"/>
              <a:t>Bill was a key element in bridging N-S leadership so additional changes needed:</a:t>
            </a:r>
          </a:p>
          <a:p>
            <a:pPr lvl="1"/>
            <a:r>
              <a:rPr lang="en-US" sz="1800" dirty="0" smtClean="0"/>
              <a:t>Re-organized coordination meetings</a:t>
            </a:r>
          </a:p>
          <a:p>
            <a:pPr lvl="1"/>
            <a:r>
              <a:rPr lang="en-US" sz="1800" dirty="0" smtClean="0"/>
              <a:t>Victor or Jeff in every daily Summit safety /coordination meeting</a:t>
            </a:r>
          </a:p>
          <a:p>
            <a:pPr lvl="1"/>
            <a:r>
              <a:rPr lang="en-US" sz="1800" dirty="0" smtClean="0"/>
              <a:t>Sandrine in Chile month of July – Doug in Chile month of August+</a:t>
            </a:r>
            <a:endParaRPr lang="en-US" sz="2000" dirty="0" smtClean="0"/>
          </a:p>
          <a:p>
            <a:r>
              <a:rPr lang="en-US" sz="2000" dirty="0" smtClean="0"/>
              <a:t>Bill and Jeff Barr were key part of Deputy PM strategy for Chile</a:t>
            </a:r>
          </a:p>
          <a:p>
            <a:pPr lvl="1"/>
            <a:r>
              <a:rPr lang="en-US" sz="1800" dirty="0" smtClean="0"/>
              <a:t>Victor now focused on Chile and putting people and strategies in place to off-load Tucson/Project work</a:t>
            </a:r>
          </a:p>
          <a:p>
            <a:pPr lvl="1"/>
            <a:r>
              <a:rPr lang="en-US" sz="1800" dirty="0" smtClean="0"/>
              <a:t>Total of 35 LSST employees in Chile full-time, each has a reporting layer but Victor engaging directly</a:t>
            </a:r>
          </a:p>
          <a:p>
            <a:r>
              <a:rPr lang="en-US" sz="2200" dirty="0" smtClean="0"/>
              <a:t>Broader communication of strategies and decision making is common request within team</a:t>
            </a:r>
            <a:endParaRPr lang="en-US" sz="2200" dirty="0"/>
          </a:p>
        </p:txBody>
      </p:sp>
      <p:sp>
        <p:nvSpPr>
          <p:cNvPr id="3" name="Title 2"/>
          <p:cNvSpPr>
            <a:spLocks noGrp="1"/>
          </p:cNvSpPr>
          <p:nvPr>
            <p:ph type="title"/>
          </p:nvPr>
        </p:nvSpPr>
        <p:spPr/>
        <p:txBody>
          <a:bodyPr/>
          <a:lstStyle/>
          <a:p>
            <a:r>
              <a:rPr lang="en-US" dirty="0" smtClean="0"/>
              <a:t>T&amp;S Changes (continued)</a:t>
            </a:r>
            <a:endParaRPr lang="en-US" dirty="0"/>
          </a:p>
        </p:txBody>
      </p:sp>
    </p:spTree>
    <p:extLst>
      <p:ext uri="{BB962C8B-B14F-4D97-AF65-F5344CB8AC3E}">
        <p14:creationId xmlns:p14="http://schemas.microsoft.com/office/powerpoint/2010/main" val="1412485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F1B5271C-42A1-F248-8101-29CB1BA7C923}"/>
              </a:ext>
            </a:extLst>
          </p:cNvPr>
          <p:cNvCxnSpPr/>
          <p:nvPr/>
        </p:nvCxnSpPr>
        <p:spPr>
          <a:xfrm>
            <a:off x="4434501" y="1962149"/>
            <a:ext cx="0" cy="2819400"/>
          </a:xfrm>
          <a:prstGeom prst="line">
            <a:avLst/>
          </a:prstGeom>
          <a:ln w="22225" cap="rnd">
            <a:solidFill>
              <a:schemeClr val="bg1">
                <a:lumMod val="65000"/>
              </a:schemeClr>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idx="1"/>
          </p:nvPr>
        </p:nvSpPr>
        <p:spPr>
          <a:xfrm>
            <a:off x="457200" y="760810"/>
            <a:ext cx="8229601" cy="1455176"/>
          </a:xfrm>
        </p:spPr>
        <p:txBody>
          <a:bodyPr/>
          <a:lstStyle/>
          <a:p>
            <a:r>
              <a:rPr lang="en-US" sz="2000" dirty="0" smtClean="0"/>
              <a:t>Each “work scope” step has a scheduled meeting with objectives, owner, and participants</a:t>
            </a:r>
          </a:p>
          <a:p>
            <a:r>
              <a:rPr lang="en-US" sz="2000" dirty="0" smtClean="0"/>
              <a:t>Extension of T&amp;S process to Project level participation (Key for updated </a:t>
            </a:r>
            <a:r>
              <a:rPr lang="en-US" sz="2000" dirty="0" err="1" smtClean="0"/>
              <a:t>SIT-Com</a:t>
            </a:r>
            <a:r>
              <a:rPr lang="en-US" sz="2000" dirty="0" smtClean="0"/>
              <a:t> plans) </a:t>
            </a:r>
          </a:p>
          <a:p>
            <a:endParaRPr lang="en-US" sz="2000" dirty="0"/>
          </a:p>
        </p:txBody>
      </p:sp>
      <p:sp>
        <p:nvSpPr>
          <p:cNvPr id="2" name="Title 1">
            <a:extLst>
              <a:ext uri="{FF2B5EF4-FFF2-40B4-BE49-F238E27FC236}">
                <a16:creationId xmlns:a16="http://schemas.microsoft.com/office/drawing/2014/main" id="{D67FEE4B-C682-6B40-AB97-7BAE484B709F}"/>
              </a:ext>
            </a:extLst>
          </p:cNvPr>
          <p:cNvSpPr>
            <a:spLocks noGrp="1"/>
          </p:cNvSpPr>
          <p:nvPr>
            <p:ph type="title"/>
          </p:nvPr>
        </p:nvSpPr>
        <p:spPr>
          <a:xfrm>
            <a:off x="1066800" y="133350"/>
            <a:ext cx="6324600" cy="417910"/>
          </a:xfrm>
        </p:spPr>
        <p:txBody>
          <a:bodyPr/>
          <a:lstStyle/>
          <a:p>
            <a:r>
              <a:rPr lang="en-US" dirty="0"/>
              <a:t>Summit </a:t>
            </a:r>
            <a:r>
              <a:rPr lang="en-US" dirty="0" smtClean="0"/>
              <a:t>Workflow Prioritization/Scheduling</a:t>
            </a:r>
            <a:endParaRPr lang="en-US" dirty="0"/>
          </a:p>
        </p:txBody>
      </p:sp>
      <p:sp>
        <p:nvSpPr>
          <p:cNvPr id="3" name="TextBox 2">
            <a:extLst>
              <a:ext uri="{FF2B5EF4-FFF2-40B4-BE49-F238E27FC236}">
                <a16:creationId xmlns:a16="http://schemas.microsoft.com/office/drawing/2014/main" id="{4282ADFE-F45D-0545-8E4C-DEC8CE16ED7E}"/>
              </a:ext>
            </a:extLst>
          </p:cNvPr>
          <p:cNvSpPr txBox="1"/>
          <p:nvPr/>
        </p:nvSpPr>
        <p:spPr>
          <a:xfrm>
            <a:off x="410535" y="2287363"/>
            <a:ext cx="1208627" cy="646331"/>
          </a:xfrm>
          <a:prstGeom prst="rect">
            <a:avLst/>
          </a:prstGeom>
          <a:noFill/>
          <a:ln w="25400">
            <a:solidFill>
              <a:schemeClr val="tx1"/>
            </a:solidFill>
          </a:ln>
        </p:spPr>
        <p:txBody>
          <a:bodyPr wrap="square" rtlCol="0">
            <a:noAutofit/>
          </a:bodyPr>
          <a:lstStyle/>
          <a:p>
            <a:pPr defTabSz="914378"/>
            <a:r>
              <a:rPr lang="en-US" sz="900" b="1" dirty="0">
                <a:solidFill>
                  <a:prstClr val="black"/>
                </a:solidFill>
                <a:latin typeface="Calibri"/>
              </a:rPr>
              <a:t>Project Drivers:</a:t>
            </a:r>
            <a:br>
              <a:rPr lang="en-US" sz="900" b="1" dirty="0">
                <a:solidFill>
                  <a:prstClr val="black"/>
                </a:solidFill>
                <a:latin typeface="Calibri"/>
              </a:rPr>
            </a:br>
            <a:r>
              <a:rPr lang="en-US" sz="900" dirty="0">
                <a:solidFill>
                  <a:prstClr val="black"/>
                </a:solidFill>
                <a:latin typeface="Calibri"/>
              </a:rPr>
              <a:t>- Technical scope</a:t>
            </a:r>
            <a:br>
              <a:rPr lang="en-US" sz="900" dirty="0">
                <a:solidFill>
                  <a:prstClr val="black"/>
                </a:solidFill>
                <a:latin typeface="Calibri"/>
              </a:rPr>
            </a:br>
            <a:r>
              <a:rPr lang="en-US" sz="900" dirty="0">
                <a:solidFill>
                  <a:prstClr val="black"/>
                </a:solidFill>
                <a:latin typeface="Calibri"/>
              </a:rPr>
              <a:t>- Key milestones</a:t>
            </a:r>
          </a:p>
          <a:p>
            <a:pPr defTabSz="914378"/>
            <a:r>
              <a:rPr lang="en-US" sz="900" dirty="0">
                <a:solidFill>
                  <a:prstClr val="black"/>
                </a:solidFill>
                <a:latin typeface="Calibri"/>
              </a:rPr>
              <a:t>- Boundary conditions</a:t>
            </a:r>
          </a:p>
        </p:txBody>
      </p:sp>
      <p:sp>
        <p:nvSpPr>
          <p:cNvPr id="4" name="TextBox 3">
            <a:extLst>
              <a:ext uri="{FF2B5EF4-FFF2-40B4-BE49-F238E27FC236}">
                <a16:creationId xmlns:a16="http://schemas.microsoft.com/office/drawing/2014/main" id="{5F2705C3-FC26-3146-8974-5AF732BB8485}"/>
              </a:ext>
            </a:extLst>
          </p:cNvPr>
          <p:cNvSpPr txBox="1"/>
          <p:nvPr/>
        </p:nvSpPr>
        <p:spPr>
          <a:xfrm>
            <a:off x="1665991" y="3240848"/>
            <a:ext cx="1136852" cy="637819"/>
          </a:xfrm>
          <a:prstGeom prst="rect">
            <a:avLst/>
          </a:prstGeom>
          <a:noFill/>
          <a:ln w="25400">
            <a:solidFill>
              <a:schemeClr val="tx1"/>
            </a:solidFill>
          </a:ln>
        </p:spPr>
        <p:txBody>
          <a:bodyPr wrap="square" rtlCol="0" anchor="ctr">
            <a:noAutofit/>
          </a:bodyPr>
          <a:lstStyle/>
          <a:p>
            <a:pPr algn="ctr" defTabSz="914378"/>
            <a:r>
              <a:rPr lang="en-US" sz="1050" b="1" dirty="0">
                <a:solidFill>
                  <a:prstClr val="black"/>
                </a:solidFill>
                <a:latin typeface="Calibri"/>
              </a:rPr>
              <a:t>Strategic Baseline Plan</a:t>
            </a:r>
          </a:p>
          <a:p>
            <a:pPr algn="ctr" defTabSz="914378"/>
            <a:r>
              <a:rPr lang="en-US" sz="1050" b="1" dirty="0">
                <a:solidFill>
                  <a:srgbClr val="00B0F0"/>
                </a:solidFill>
                <a:latin typeface="Calibri"/>
              </a:rPr>
              <a:t>(Technical Focus)</a:t>
            </a:r>
          </a:p>
        </p:txBody>
      </p:sp>
      <p:sp>
        <p:nvSpPr>
          <p:cNvPr id="5" name="TextBox 4">
            <a:extLst>
              <a:ext uri="{FF2B5EF4-FFF2-40B4-BE49-F238E27FC236}">
                <a16:creationId xmlns:a16="http://schemas.microsoft.com/office/drawing/2014/main" id="{E777F3EB-D19A-BD4F-8BB5-18D5D2A7589A}"/>
              </a:ext>
            </a:extLst>
          </p:cNvPr>
          <p:cNvSpPr txBox="1"/>
          <p:nvPr/>
        </p:nvSpPr>
        <p:spPr>
          <a:xfrm>
            <a:off x="3177351" y="3236592"/>
            <a:ext cx="1098752" cy="646331"/>
          </a:xfrm>
          <a:prstGeom prst="rect">
            <a:avLst/>
          </a:prstGeom>
          <a:noFill/>
          <a:ln w="25400">
            <a:solidFill>
              <a:schemeClr val="tx1"/>
            </a:solidFill>
          </a:ln>
        </p:spPr>
        <p:txBody>
          <a:bodyPr wrap="square" rtlCol="0" anchor="ctr">
            <a:noAutofit/>
          </a:bodyPr>
          <a:lstStyle/>
          <a:p>
            <a:pPr algn="ctr" defTabSz="914378"/>
            <a:r>
              <a:rPr lang="en-US" sz="1050" b="1" dirty="0">
                <a:solidFill>
                  <a:prstClr val="black"/>
                </a:solidFill>
                <a:latin typeface="Calibri"/>
              </a:rPr>
              <a:t>3-6mo Rolling Wave Planning</a:t>
            </a:r>
          </a:p>
          <a:p>
            <a:pPr algn="ctr" defTabSz="914378"/>
            <a:r>
              <a:rPr lang="en-US" sz="1050" b="1" dirty="0">
                <a:solidFill>
                  <a:srgbClr val="00B0F0"/>
                </a:solidFill>
                <a:latin typeface="Calibri"/>
              </a:rPr>
              <a:t>(Programmatic)</a:t>
            </a:r>
            <a:r>
              <a:rPr lang="en-US" sz="1050" b="1" dirty="0">
                <a:solidFill>
                  <a:prstClr val="black"/>
                </a:solidFill>
                <a:latin typeface="Calibri"/>
              </a:rPr>
              <a:t> </a:t>
            </a:r>
          </a:p>
        </p:txBody>
      </p:sp>
      <p:sp>
        <p:nvSpPr>
          <p:cNvPr id="6" name="TextBox 5">
            <a:extLst>
              <a:ext uri="{FF2B5EF4-FFF2-40B4-BE49-F238E27FC236}">
                <a16:creationId xmlns:a16="http://schemas.microsoft.com/office/drawing/2014/main" id="{6E6559A1-C18B-D642-A917-CDD5F08F7326}"/>
              </a:ext>
            </a:extLst>
          </p:cNvPr>
          <p:cNvSpPr txBox="1"/>
          <p:nvPr/>
        </p:nvSpPr>
        <p:spPr>
          <a:xfrm>
            <a:off x="4650610" y="3233075"/>
            <a:ext cx="1098752" cy="646331"/>
          </a:xfrm>
          <a:prstGeom prst="rect">
            <a:avLst/>
          </a:prstGeom>
          <a:noFill/>
          <a:ln w="25400">
            <a:solidFill>
              <a:schemeClr val="tx1"/>
            </a:solidFill>
          </a:ln>
        </p:spPr>
        <p:txBody>
          <a:bodyPr wrap="square" rtlCol="0" anchor="ctr">
            <a:noAutofit/>
          </a:bodyPr>
          <a:lstStyle/>
          <a:p>
            <a:pPr algn="ctr" defTabSz="914378"/>
            <a:r>
              <a:rPr lang="en-US" sz="1050" b="1" dirty="0">
                <a:solidFill>
                  <a:prstClr val="black"/>
                </a:solidFill>
                <a:latin typeface="Calibri"/>
              </a:rPr>
              <a:t>1wk- 2mo Scheduling</a:t>
            </a:r>
          </a:p>
          <a:p>
            <a:pPr algn="ctr" defTabSz="914378"/>
            <a:r>
              <a:rPr lang="en-US" sz="1050" b="1" dirty="0">
                <a:solidFill>
                  <a:srgbClr val="00B0F0"/>
                </a:solidFill>
                <a:latin typeface="Calibri"/>
              </a:rPr>
              <a:t>(Resource </a:t>
            </a:r>
            <a:r>
              <a:rPr lang="en-US" sz="1050" b="1" dirty="0" err="1">
                <a:solidFill>
                  <a:srgbClr val="00B0F0"/>
                </a:solidFill>
                <a:latin typeface="Calibri"/>
              </a:rPr>
              <a:t>Alloc</a:t>
            </a:r>
            <a:r>
              <a:rPr lang="en-US" sz="1050" b="1" dirty="0">
                <a:solidFill>
                  <a:srgbClr val="00B0F0"/>
                </a:solidFill>
                <a:latin typeface="Calibri"/>
              </a:rPr>
              <a:t>)</a:t>
            </a:r>
          </a:p>
        </p:txBody>
      </p:sp>
      <p:sp>
        <p:nvSpPr>
          <p:cNvPr id="7" name="TextBox 6">
            <a:extLst>
              <a:ext uri="{FF2B5EF4-FFF2-40B4-BE49-F238E27FC236}">
                <a16:creationId xmlns:a16="http://schemas.microsoft.com/office/drawing/2014/main" id="{60882298-36CE-BA4D-9FD1-100CFAFCAB96}"/>
              </a:ext>
            </a:extLst>
          </p:cNvPr>
          <p:cNvSpPr txBox="1"/>
          <p:nvPr/>
        </p:nvSpPr>
        <p:spPr>
          <a:xfrm>
            <a:off x="6123868" y="3230528"/>
            <a:ext cx="1098752" cy="646331"/>
          </a:xfrm>
          <a:prstGeom prst="rect">
            <a:avLst/>
          </a:prstGeom>
          <a:noFill/>
          <a:ln w="25400">
            <a:solidFill>
              <a:schemeClr val="tx1"/>
            </a:solidFill>
          </a:ln>
        </p:spPr>
        <p:txBody>
          <a:bodyPr wrap="square" rtlCol="0" anchor="ctr">
            <a:noAutofit/>
          </a:bodyPr>
          <a:lstStyle/>
          <a:p>
            <a:pPr algn="ctr" defTabSz="914378"/>
            <a:r>
              <a:rPr lang="en-US" sz="1050" b="1" dirty="0">
                <a:solidFill>
                  <a:prstClr val="black"/>
                </a:solidFill>
                <a:latin typeface="Calibri"/>
              </a:rPr>
              <a:t>Weekly Planning</a:t>
            </a:r>
          </a:p>
          <a:p>
            <a:pPr algn="ctr" defTabSz="914378"/>
            <a:r>
              <a:rPr lang="en-US" sz="1050" b="1" dirty="0">
                <a:solidFill>
                  <a:srgbClr val="00B0F0"/>
                </a:solidFill>
                <a:latin typeface="Calibri"/>
              </a:rPr>
              <a:t>(Resource Avail)</a:t>
            </a:r>
            <a:endParaRPr lang="en-US" sz="1050" b="1" dirty="0">
              <a:solidFill>
                <a:prstClr val="black"/>
              </a:solidFill>
              <a:latin typeface="Calibri"/>
            </a:endParaRPr>
          </a:p>
        </p:txBody>
      </p:sp>
      <p:sp>
        <p:nvSpPr>
          <p:cNvPr id="8" name="TextBox 7">
            <a:extLst>
              <a:ext uri="{FF2B5EF4-FFF2-40B4-BE49-F238E27FC236}">
                <a16:creationId xmlns:a16="http://schemas.microsoft.com/office/drawing/2014/main" id="{665D52E3-AA12-7F4B-973F-E7537FA04808}"/>
              </a:ext>
            </a:extLst>
          </p:cNvPr>
          <p:cNvSpPr txBox="1"/>
          <p:nvPr/>
        </p:nvSpPr>
        <p:spPr>
          <a:xfrm>
            <a:off x="7597128" y="3230528"/>
            <a:ext cx="1098752" cy="646331"/>
          </a:xfrm>
          <a:prstGeom prst="rect">
            <a:avLst/>
          </a:prstGeom>
          <a:noFill/>
          <a:ln w="25400">
            <a:solidFill>
              <a:schemeClr val="tx1"/>
            </a:solidFill>
          </a:ln>
        </p:spPr>
        <p:txBody>
          <a:bodyPr wrap="square" rtlCol="0" anchor="ctr">
            <a:noAutofit/>
          </a:bodyPr>
          <a:lstStyle/>
          <a:p>
            <a:pPr algn="ctr" defTabSz="914378"/>
            <a:r>
              <a:rPr lang="en-US" sz="1050" b="1" dirty="0">
                <a:solidFill>
                  <a:prstClr val="black"/>
                </a:solidFill>
                <a:latin typeface="Calibri"/>
              </a:rPr>
              <a:t>Daily Tasking</a:t>
            </a:r>
          </a:p>
          <a:p>
            <a:pPr algn="ctr" defTabSz="914378"/>
            <a:r>
              <a:rPr lang="en-US" sz="1050" b="1" dirty="0">
                <a:solidFill>
                  <a:srgbClr val="00B0F0"/>
                </a:solidFill>
                <a:latin typeface="Calibri"/>
              </a:rPr>
              <a:t>(Resource Avail)</a:t>
            </a:r>
            <a:endParaRPr lang="en-US" sz="1050" b="1" dirty="0">
              <a:solidFill>
                <a:prstClr val="black"/>
              </a:solidFill>
              <a:latin typeface="Calibri"/>
            </a:endParaRPr>
          </a:p>
        </p:txBody>
      </p:sp>
      <p:sp>
        <p:nvSpPr>
          <p:cNvPr id="14" name="TextBox 13">
            <a:extLst>
              <a:ext uri="{FF2B5EF4-FFF2-40B4-BE49-F238E27FC236}">
                <a16:creationId xmlns:a16="http://schemas.microsoft.com/office/drawing/2014/main" id="{EA8C1B21-843C-5E43-B4EE-A070A8629130}"/>
              </a:ext>
            </a:extLst>
          </p:cNvPr>
          <p:cNvSpPr txBox="1"/>
          <p:nvPr/>
        </p:nvSpPr>
        <p:spPr>
          <a:xfrm>
            <a:off x="2027875" y="2298203"/>
            <a:ext cx="1098752" cy="586740"/>
          </a:xfrm>
          <a:prstGeom prst="rect">
            <a:avLst/>
          </a:prstGeom>
          <a:noFill/>
          <a:ln w="25400">
            <a:solidFill>
              <a:schemeClr val="tx1"/>
            </a:solidFill>
          </a:ln>
        </p:spPr>
        <p:txBody>
          <a:bodyPr wrap="square" rtlCol="0" anchor="ctr">
            <a:noAutofit/>
          </a:bodyPr>
          <a:lstStyle/>
          <a:p>
            <a:pPr algn="ctr" defTabSz="914378"/>
            <a:r>
              <a:rPr lang="en-US" sz="1050" b="1" dirty="0">
                <a:solidFill>
                  <a:prstClr val="black"/>
                </a:solidFill>
                <a:latin typeface="Calibri"/>
              </a:rPr>
              <a:t>Change Control </a:t>
            </a:r>
          </a:p>
          <a:p>
            <a:pPr algn="ctr" defTabSz="914378"/>
            <a:r>
              <a:rPr lang="en-US" sz="1050" b="1" dirty="0">
                <a:solidFill>
                  <a:prstClr val="black"/>
                </a:solidFill>
                <a:latin typeface="Calibri"/>
              </a:rPr>
              <a:t>LCRs</a:t>
            </a:r>
          </a:p>
        </p:txBody>
      </p:sp>
      <p:sp>
        <p:nvSpPr>
          <p:cNvPr id="15" name="Bent Arrow 14">
            <a:extLst>
              <a:ext uri="{FF2B5EF4-FFF2-40B4-BE49-F238E27FC236}">
                <a16:creationId xmlns:a16="http://schemas.microsoft.com/office/drawing/2014/main" id="{BD621579-7248-6B4C-8785-769FB305E496}"/>
              </a:ext>
            </a:extLst>
          </p:cNvPr>
          <p:cNvSpPr/>
          <p:nvPr/>
        </p:nvSpPr>
        <p:spPr>
          <a:xfrm rot="10800000" flipH="1">
            <a:off x="1319072" y="2929770"/>
            <a:ext cx="383065" cy="750677"/>
          </a:xfrm>
          <a:prstGeom prst="bentArrow">
            <a:avLst>
              <a:gd name="adj1" fmla="val 19395"/>
              <a:gd name="adj2" fmla="val 22163"/>
              <a:gd name="adj3" fmla="val 50000"/>
              <a:gd name="adj4" fmla="val 25392"/>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black"/>
              </a:solidFill>
              <a:latin typeface="Calibri"/>
            </a:endParaRPr>
          </a:p>
        </p:txBody>
      </p:sp>
      <p:sp>
        <p:nvSpPr>
          <p:cNvPr id="16" name="Right Arrow 15">
            <a:extLst>
              <a:ext uri="{FF2B5EF4-FFF2-40B4-BE49-F238E27FC236}">
                <a16:creationId xmlns:a16="http://schemas.microsoft.com/office/drawing/2014/main" id="{CFD2FF54-B349-4843-9813-AD2D5095A2DE}"/>
              </a:ext>
            </a:extLst>
          </p:cNvPr>
          <p:cNvSpPr/>
          <p:nvPr/>
        </p:nvSpPr>
        <p:spPr>
          <a:xfrm rot="5400000">
            <a:off x="2099727" y="2996268"/>
            <a:ext cx="274243" cy="141247"/>
          </a:xfrm>
          <a:prstGeom prst="rightArrow">
            <a:avLst>
              <a:gd name="adj1" fmla="val 48427"/>
              <a:gd name="adj2" fmla="val 89202"/>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sz="2400">
              <a:solidFill>
                <a:prstClr val="white"/>
              </a:solidFill>
              <a:latin typeface="Calibri"/>
            </a:endParaRPr>
          </a:p>
        </p:txBody>
      </p:sp>
      <p:sp>
        <p:nvSpPr>
          <p:cNvPr id="22" name="Right Arrow 21">
            <a:extLst>
              <a:ext uri="{FF2B5EF4-FFF2-40B4-BE49-F238E27FC236}">
                <a16:creationId xmlns:a16="http://schemas.microsoft.com/office/drawing/2014/main" id="{7EE1ACC3-1B16-6041-B483-C2BFD7730610}"/>
              </a:ext>
            </a:extLst>
          </p:cNvPr>
          <p:cNvSpPr/>
          <p:nvPr/>
        </p:nvSpPr>
        <p:spPr>
          <a:xfrm rot="10800000">
            <a:off x="3126627" y="2511324"/>
            <a:ext cx="2070905" cy="159559"/>
          </a:xfrm>
          <a:prstGeom prst="rightArrow">
            <a:avLst>
              <a:gd name="adj1" fmla="val 48427"/>
              <a:gd name="adj2" fmla="val 11715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sz="2400">
              <a:solidFill>
                <a:prstClr val="white"/>
              </a:solidFill>
              <a:latin typeface="Calibri"/>
            </a:endParaRPr>
          </a:p>
        </p:txBody>
      </p:sp>
      <p:sp>
        <p:nvSpPr>
          <p:cNvPr id="25" name="Right Arrow 24">
            <a:extLst>
              <a:ext uri="{FF2B5EF4-FFF2-40B4-BE49-F238E27FC236}">
                <a16:creationId xmlns:a16="http://schemas.microsoft.com/office/drawing/2014/main" id="{596ECED0-269B-4747-8189-0C67843792B2}"/>
              </a:ext>
            </a:extLst>
          </p:cNvPr>
          <p:cNvSpPr/>
          <p:nvPr/>
        </p:nvSpPr>
        <p:spPr>
          <a:xfrm>
            <a:off x="2824855" y="3477492"/>
            <a:ext cx="330485" cy="152400"/>
          </a:xfrm>
          <a:prstGeom prst="rightArrow">
            <a:avLst>
              <a:gd name="adj1" fmla="val 52536"/>
              <a:gd name="adj2" fmla="val 109105"/>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sz="2400">
              <a:solidFill>
                <a:prstClr val="white"/>
              </a:solidFill>
              <a:latin typeface="Calibri"/>
            </a:endParaRPr>
          </a:p>
        </p:txBody>
      </p:sp>
      <p:sp>
        <p:nvSpPr>
          <p:cNvPr id="26" name="Right Arrow 25">
            <a:extLst>
              <a:ext uri="{FF2B5EF4-FFF2-40B4-BE49-F238E27FC236}">
                <a16:creationId xmlns:a16="http://schemas.microsoft.com/office/drawing/2014/main" id="{8008933E-983D-574D-86CE-39BC21290367}"/>
              </a:ext>
            </a:extLst>
          </p:cNvPr>
          <p:cNvSpPr/>
          <p:nvPr/>
        </p:nvSpPr>
        <p:spPr>
          <a:xfrm>
            <a:off x="4298114" y="3477492"/>
            <a:ext cx="330485" cy="152400"/>
          </a:xfrm>
          <a:prstGeom prst="rightArrow">
            <a:avLst>
              <a:gd name="adj1" fmla="val 52536"/>
              <a:gd name="adj2" fmla="val 109105"/>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sz="2400">
              <a:solidFill>
                <a:prstClr val="white"/>
              </a:solidFill>
              <a:latin typeface="Calibri"/>
            </a:endParaRPr>
          </a:p>
        </p:txBody>
      </p:sp>
      <p:sp>
        <p:nvSpPr>
          <p:cNvPr id="27" name="Right Arrow 26">
            <a:extLst>
              <a:ext uri="{FF2B5EF4-FFF2-40B4-BE49-F238E27FC236}">
                <a16:creationId xmlns:a16="http://schemas.microsoft.com/office/drawing/2014/main" id="{C7251721-FC72-9443-93C0-99A63910D88C}"/>
              </a:ext>
            </a:extLst>
          </p:cNvPr>
          <p:cNvSpPr/>
          <p:nvPr/>
        </p:nvSpPr>
        <p:spPr>
          <a:xfrm>
            <a:off x="5771373" y="3477492"/>
            <a:ext cx="330485" cy="152400"/>
          </a:xfrm>
          <a:prstGeom prst="rightArrow">
            <a:avLst>
              <a:gd name="adj1" fmla="val 52536"/>
              <a:gd name="adj2" fmla="val 109105"/>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sz="2400">
              <a:solidFill>
                <a:prstClr val="white"/>
              </a:solidFill>
              <a:latin typeface="Calibri"/>
            </a:endParaRPr>
          </a:p>
        </p:txBody>
      </p:sp>
      <p:sp>
        <p:nvSpPr>
          <p:cNvPr id="28" name="Right Arrow 27">
            <a:extLst>
              <a:ext uri="{FF2B5EF4-FFF2-40B4-BE49-F238E27FC236}">
                <a16:creationId xmlns:a16="http://schemas.microsoft.com/office/drawing/2014/main" id="{915334A9-3753-7643-9D06-0B4D7F336067}"/>
              </a:ext>
            </a:extLst>
          </p:cNvPr>
          <p:cNvSpPr/>
          <p:nvPr/>
        </p:nvSpPr>
        <p:spPr>
          <a:xfrm>
            <a:off x="7244632" y="3477492"/>
            <a:ext cx="330485" cy="152400"/>
          </a:xfrm>
          <a:prstGeom prst="rightArrow">
            <a:avLst>
              <a:gd name="adj1" fmla="val 52536"/>
              <a:gd name="adj2" fmla="val 109105"/>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sz="2400">
              <a:solidFill>
                <a:prstClr val="white"/>
              </a:solidFill>
              <a:latin typeface="Calibri"/>
            </a:endParaRPr>
          </a:p>
        </p:txBody>
      </p:sp>
      <p:sp>
        <p:nvSpPr>
          <p:cNvPr id="29" name="TextBox 28">
            <a:extLst>
              <a:ext uri="{FF2B5EF4-FFF2-40B4-BE49-F238E27FC236}">
                <a16:creationId xmlns:a16="http://schemas.microsoft.com/office/drawing/2014/main" id="{6733031F-E0AF-714A-AB10-07BDEDCB3DA6}"/>
              </a:ext>
            </a:extLst>
          </p:cNvPr>
          <p:cNvSpPr txBox="1"/>
          <p:nvPr/>
        </p:nvSpPr>
        <p:spPr>
          <a:xfrm>
            <a:off x="7034642" y="4009578"/>
            <a:ext cx="750462" cy="344163"/>
          </a:xfrm>
          <a:prstGeom prst="rect">
            <a:avLst/>
          </a:prstGeom>
          <a:noFill/>
          <a:ln w="25400">
            <a:solidFill>
              <a:schemeClr val="tx2">
                <a:lumMod val="60000"/>
                <a:lumOff val="40000"/>
              </a:schemeClr>
            </a:solidFill>
          </a:ln>
        </p:spPr>
        <p:txBody>
          <a:bodyPr wrap="square" rtlCol="0">
            <a:noAutofit/>
          </a:bodyPr>
          <a:lstStyle/>
          <a:p>
            <a:pPr algn="ctr" defTabSz="914378"/>
            <a:r>
              <a:rPr lang="en-US" sz="900" b="1" dirty="0">
                <a:solidFill>
                  <a:srgbClr val="1F497D"/>
                </a:solidFill>
                <a:latin typeface="Calibri"/>
              </a:rPr>
              <a:t>Emergent Issues</a:t>
            </a:r>
          </a:p>
        </p:txBody>
      </p:sp>
      <p:sp>
        <p:nvSpPr>
          <p:cNvPr id="30" name="TextBox 29">
            <a:extLst>
              <a:ext uri="{FF2B5EF4-FFF2-40B4-BE49-F238E27FC236}">
                <a16:creationId xmlns:a16="http://schemas.microsoft.com/office/drawing/2014/main" id="{5AF08A0D-AA4D-F041-88A7-284BED961FBD}"/>
              </a:ext>
            </a:extLst>
          </p:cNvPr>
          <p:cNvSpPr txBox="1"/>
          <p:nvPr/>
        </p:nvSpPr>
        <p:spPr>
          <a:xfrm>
            <a:off x="5561383" y="4006570"/>
            <a:ext cx="750462" cy="344163"/>
          </a:xfrm>
          <a:prstGeom prst="rect">
            <a:avLst/>
          </a:prstGeom>
          <a:noFill/>
          <a:ln w="25400">
            <a:solidFill>
              <a:schemeClr val="tx2">
                <a:lumMod val="60000"/>
                <a:lumOff val="40000"/>
              </a:schemeClr>
            </a:solidFill>
          </a:ln>
        </p:spPr>
        <p:txBody>
          <a:bodyPr wrap="square" rtlCol="0">
            <a:noAutofit/>
          </a:bodyPr>
          <a:lstStyle/>
          <a:p>
            <a:pPr algn="ctr" defTabSz="914378"/>
            <a:r>
              <a:rPr lang="en-US" sz="900" b="1" dirty="0">
                <a:solidFill>
                  <a:srgbClr val="1F497D"/>
                </a:solidFill>
                <a:latin typeface="Calibri"/>
              </a:rPr>
              <a:t>Incomplete Tasks</a:t>
            </a:r>
          </a:p>
        </p:txBody>
      </p:sp>
      <p:sp>
        <p:nvSpPr>
          <p:cNvPr id="35" name="Arc 34">
            <a:extLst>
              <a:ext uri="{FF2B5EF4-FFF2-40B4-BE49-F238E27FC236}">
                <a16:creationId xmlns:a16="http://schemas.microsoft.com/office/drawing/2014/main" id="{9FD3BDDF-C68C-0447-98D4-A142FF6B5370}"/>
              </a:ext>
            </a:extLst>
          </p:cNvPr>
          <p:cNvSpPr/>
          <p:nvPr/>
        </p:nvSpPr>
        <p:spPr>
          <a:xfrm rot="4414810">
            <a:off x="6120257" y="3666112"/>
            <a:ext cx="499099" cy="554215"/>
          </a:xfrm>
          <a:prstGeom prst="arc">
            <a:avLst>
              <a:gd name="adj1" fmla="val 16969629"/>
              <a:gd name="adj2" fmla="val 1624175"/>
            </a:avLst>
          </a:prstGeom>
          <a:ln cap="rnd">
            <a:solidFill>
              <a:schemeClr val="accent1">
                <a:lumMod val="75000"/>
              </a:schemeClr>
            </a:solidFill>
            <a:prstDash val="solid"/>
            <a:headEnd type="none"/>
            <a:tailEnd type="triangle"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8"/>
            <a:endParaRPr lang="en-US">
              <a:solidFill>
                <a:prstClr val="black"/>
              </a:solidFill>
              <a:latin typeface="Calibri"/>
            </a:endParaRPr>
          </a:p>
        </p:txBody>
      </p:sp>
      <p:sp>
        <p:nvSpPr>
          <p:cNvPr id="36" name="Arc 35">
            <a:extLst>
              <a:ext uri="{FF2B5EF4-FFF2-40B4-BE49-F238E27FC236}">
                <a16:creationId xmlns:a16="http://schemas.microsoft.com/office/drawing/2014/main" id="{11988B94-9DE9-934D-948B-F8CA46C6094F}"/>
              </a:ext>
            </a:extLst>
          </p:cNvPr>
          <p:cNvSpPr/>
          <p:nvPr/>
        </p:nvSpPr>
        <p:spPr>
          <a:xfrm rot="9265725">
            <a:off x="6674341" y="3644534"/>
            <a:ext cx="499099" cy="554215"/>
          </a:xfrm>
          <a:prstGeom prst="arc">
            <a:avLst>
              <a:gd name="adj1" fmla="val 16969629"/>
              <a:gd name="adj2" fmla="val 1624175"/>
            </a:avLst>
          </a:prstGeom>
          <a:ln cap="rnd">
            <a:solidFill>
              <a:schemeClr val="accent1">
                <a:lumMod val="75000"/>
              </a:schemeClr>
            </a:solidFill>
            <a:prstDash val="solid"/>
            <a:headEnd type="none"/>
            <a:tailEnd type="triangle"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8"/>
            <a:endParaRPr lang="en-US">
              <a:solidFill>
                <a:prstClr val="black"/>
              </a:solidFill>
              <a:latin typeface="Calibri"/>
            </a:endParaRPr>
          </a:p>
        </p:txBody>
      </p:sp>
      <p:sp>
        <p:nvSpPr>
          <p:cNvPr id="37" name="Arc 36">
            <a:extLst>
              <a:ext uri="{FF2B5EF4-FFF2-40B4-BE49-F238E27FC236}">
                <a16:creationId xmlns:a16="http://schemas.microsoft.com/office/drawing/2014/main" id="{59FB8DCB-6DD5-DB43-B323-20C84A4EEDF1}"/>
              </a:ext>
            </a:extLst>
          </p:cNvPr>
          <p:cNvSpPr/>
          <p:nvPr/>
        </p:nvSpPr>
        <p:spPr>
          <a:xfrm rot="9265725">
            <a:off x="5202751" y="3644533"/>
            <a:ext cx="499099" cy="554215"/>
          </a:xfrm>
          <a:prstGeom prst="arc">
            <a:avLst>
              <a:gd name="adj1" fmla="val 16969629"/>
              <a:gd name="adj2" fmla="val 1624175"/>
            </a:avLst>
          </a:prstGeom>
          <a:ln cap="rnd">
            <a:solidFill>
              <a:schemeClr val="accent1">
                <a:lumMod val="75000"/>
              </a:schemeClr>
            </a:solidFill>
            <a:prstDash val="solid"/>
            <a:headEnd type="none"/>
            <a:tailEnd type="triangle"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8"/>
            <a:endParaRPr lang="en-US">
              <a:solidFill>
                <a:prstClr val="black"/>
              </a:solidFill>
              <a:latin typeface="Calibri"/>
            </a:endParaRPr>
          </a:p>
        </p:txBody>
      </p:sp>
      <p:sp>
        <p:nvSpPr>
          <p:cNvPr id="39" name="Arc 38">
            <a:extLst>
              <a:ext uri="{FF2B5EF4-FFF2-40B4-BE49-F238E27FC236}">
                <a16:creationId xmlns:a16="http://schemas.microsoft.com/office/drawing/2014/main" id="{A2A363AF-FB26-8044-99C6-6D73E928F233}"/>
              </a:ext>
            </a:extLst>
          </p:cNvPr>
          <p:cNvSpPr/>
          <p:nvPr/>
        </p:nvSpPr>
        <p:spPr>
          <a:xfrm rot="4414810">
            <a:off x="4646562" y="3667928"/>
            <a:ext cx="499099" cy="554215"/>
          </a:xfrm>
          <a:prstGeom prst="arc">
            <a:avLst>
              <a:gd name="adj1" fmla="val 16969629"/>
              <a:gd name="adj2" fmla="val 1624175"/>
            </a:avLst>
          </a:prstGeom>
          <a:ln cap="rnd">
            <a:solidFill>
              <a:schemeClr val="accent1">
                <a:lumMod val="75000"/>
              </a:schemeClr>
            </a:solidFill>
            <a:prstDash val="solid"/>
            <a:headEnd type="none"/>
            <a:tailEnd type="triangle"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8"/>
            <a:endParaRPr lang="en-US">
              <a:solidFill>
                <a:prstClr val="black"/>
              </a:solidFill>
              <a:latin typeface="Calibri"/>
            </a:endParaRPr>
          </a:p>
        </p:txBody>
      </p:sp>
      <p:sp>
        <p:nvSpPr>
          <p:cNvPr id="40" name="Arc 39">
            <a:extLst>
              <a:ext uri="{FF2B5EF4-FFF2-40B4-BE49-F238E27FC236}">
                <a16:creationId xmlns:a16="http://schemas.microsoft.com/office/drawing/2014/main" id="{590642B7-31EE-A248-BCC9-F5D3B552889A}"/>
              </a:ext>
            </a:extLst>
          </p:cNvPr>
          <p:cNvSpPr/>
          <p:nvPr/>
        </p:nvSpPr>
        <p:spPr>
          <a:xfrm rot="9265725">
            <a:off x="3727856" y="3638684"/>
            <a:ext cx="499099" cy="554215"/>
          </a:xfrm>
          <a:prstGeom prst="arc">
            <a:avLst>
              <a:gd name="adj1" fmla="val 16969629"/>
              <a:gd name="adj2" fmla="val 1624175"/>
            </a:avLst>
          </a:prstGeom>
          <a:ln cap="rnd">
            <a:solidFill>
              <a:schemeClr val="accent1">
                <a:lumMod val="75000"/>
              </a:schemeClr>
            </a:solidFill>
            <a:prstDash val="solid"/>
            <a:headEnd type="none"/>
            <a:tailEnd type="triangle"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8"/>
            <a:endParaRPr lang="en-US">
              <a:solidFill>
                <a:prstClr val="black"/>
              </a:solidFill>
              <a:latin typeface="Calibri"/>
            </a:endParaRPr>
          </a:p>
        </p:txBody>
      </p:sp>
      <p:sp>
        <p:nvSpPr>
          <p:cNvPr id="41" name="Right Arrow 40">
            <a:extLst>
              <a:ext uri="{FF2B5EF4-FFF2-40B4-BE49-F238E27FC236}">
                <a16:creationId xmlns:a16="http://schemas.microsoft.com/office/drawing/2014/main" id="{EBEDC22A-7355-D741-A7E2-A0F24390C778}"/>
              </a:ext>
            </a:extLst>
          </p:cNvPr>
          <p:cNvSpPr/>
          <p:nvPr/>
        </p:nvSpPr>
        <p:spPr>
          <a:xfrm rot="16200000">
            <a:off x="3457274" y="2878707"/>
            <a:ext cx="510847" cy="124303"/>
          </a:xfrm>
          <a:prstGeom prst="rightArrow">
            <a:avLst>
              <a:gd name="adj1" fmla="val 48427"/>
              <a:gd name="adj2" fmla="val 89202"/>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sz="2400">
              <a:solidFill>
                <a:prstClr val="white"/>
              </a:solidFill>
              <a:latin typeface="Calibri"/>
            </a:endParaRPr>
          </a:p>
        </p:txBody>
      </p:sp>
      <p:sp>
        <p:nvSpPr>
          <p:cNvPr id="42" name="Right Arrow 41">
            <a:extLst>
              <a:ext uri="{FF2B5EF4-FFF2-40B4-BE49-F238E27FC236}">
                <a16:creationId xmlns:a16="http://schemas.microsoft.com/office/drawing/2014/main" id="{0B923908-B350-0843-B8A5-DACFBB4DC851}"/>
              </a:ext>
            </a:extLst>
          </p:cNvPr>
          <p:cNvSpPr/>
          <p:nvPr/>
        </p:nvSpPr>
        <p:spPr>
          <a:xfrm rot="16200000">
            <a:off x="4920391" y="2874448"/>
            <a:ext cx="510848" cy="132820"/>
          </a:xfrm>
          <a:prstGeom prst="rightArrow">
            <a:avLst>
              <a:gd name="adj1" fmla="val 48427"/>
              <a:gd name="adj2" fmla="val 89202"/>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sz="2400">
              <a:solidFill>
                <a:prstClr val="white"/>
              </a:solidFill>
              <a:latin typeface="Calibri"/>
            </a:endParaRPr>
          </a:p>
        </p:txBody>
      </p:sp>
      <p:sp>
        <p:nvSpPr>
          <p:cNvPr id="46" name="TextBox 45">
            <a:extLst>
              <a:ext uri="{FF2B5EF4-FFF2-40B4-BE49-F238E27FC236}">
                <a16:creationId xmlns:a16="http://schemas.microsoft.com/office/drawing/2014/main" id="{EE14848B-0317-244A-BD18-0256EB854697}"/>
              </a:ext>
            </a:extLst>
          </p:cNvPr>
          <p:cNvSpPr txBox="1"/>
          <p:nvPr/>
        </p:nvSpPr>
        <p:spPr>
          <a:xfrm>
            <a:off x="2571234" y="1885950"/>
            <a:ext cx="1863267" cy="369332"/>
          </a:xfrm>
          <a:prstGeom prst="rect">
            <a:avLst/>
          </a:prstGeom>
          <a:noFill/>
        </p:spPr>
        <p:txBody>
          <a:bodyPr wrap="none" rtlCol="0">
            <a:spAutoFit/>
          </a:bodyPr>
          <a:lstStyle/>
          <a:p>
            <a:pPr algn="r" defTabSz="914378"/>
            <a:r>
              <a:rPr lang="en-US" dirty="0">
                <a:solidFill>
                  <a:prstClr val="black"/>
                </a:solidFill>
                <a:latin typeface="Calibri"/>
              </a:rPr>
              <a:t>Strategic Planning</a:t>
            </a:r>
          </a:p>
        </p:txBody>
      </p:sp>
      <p:sp>
        <p:nvSpPr>
          <p:cNvPr id="47" name="TextBox 46">
            <a:extLst>
              <a:ext uri="{FF2B5EF4-FFF2-40B4-BE49-F238E27FC236}">
                <a16:creationId xmlns:a16="http://schemas.microsoft.com/office/drawing/2014/main" id="{BCE0CE69-1EC0-7445-B2AF-C88C87715061}"/>
              </a:ext>
            </a:extLst>
          </p:cNvPr>
          <p:cNvSpPr txBox="1"/>
          <p:nvPr/>
        </p:nvSpPr>
        <p:spPr>
          <a:xfrm>
            <a:off x="4497188" y="1899779"/>
            <a:ext cx="2149306" cy="369332"/>
          </a:xfrm>
          <a:prstGeom prst="rect">
            <a:avLst/>
          </a:prstGeom>
          <a:noFill/>
        </p:spPr>
        <p:txBody>
          <a:bodyPr wrap="none" rtlCol="0">
            <a:spAutoFit/>
          </a:bodyPr>
          <a:lstStyle/>
          <a:p>
            <a:pPr defTabSz="914378"/>
            <a:r>
              <a:rPr lang="en-US" dirty="0">
                <a:solidFill>
                  <a:prstClr val="black"/>
                </a:solidFill>
                <a:latin typeface="Calibri"/>
              </a:rPr>
              <a:t>Plan Implementation</a:t>
            </a:r>
          </a:p>
        </p:txBody>
      </p:sp>
      <p:sp>
        <p:nvSpPr>
          <p:cNvPr id="53" name="TextBox 52">
            <a:extLst>
              <a:ext uri="{FF2B5EF4-FFF2-40B4-BE49-F238E27FC236}">
                <a16:creationId xmlns:a16="http://schemas.microsoft.com/office/drawing/2014/main" id="{52A1D564-8C25-5D49-BAEF-DF37CB193229}"/>
              </a:ext>
            </a:extLst>
          </p:cNvPr>
          <p:cNvSpPr txBox="1"/>
          <p:nvPr/>
        </p:nvSpPr>
        <p:spPr>
          <a:xfrm>
            <a:off x="5561383" y="2816123"/>
            <a:ext cx="750462" cy="249826"/>
          </a:xfrm>
          <a:prstGeom prst="rect">
            <a:avLst/>
          </a:prstGeom>
          <a:noFill/>
          <a:ln w="25400">
            <a:solidFill>
              <a:schemeClr val="accent6">
                <a:lumMod val="75000"/>
              </a:schemeClr>
            </a:solidFill>
          </a:ln>
        </p:spPr>
        <p:txBody>
          <a:bodyPr wrap="square" rtlCol="0" anchor="ctr">
            <a:noAutofit/>
          </a:bodyPr>
          <a:lstStyle/>
          <a:p>
            <a:pPr algn="ctr" defTabSz="914378"/>
            <a:r>
              <a:rPr lang="en-US" sz="900" b="1" dirty="0">
                <a:solidFill>
                  <a:srgbClr val="F79646">
                    <a:lumMod val="75000"/>
                  </a:srgbClr>
                </a:solidFill>
                <a:latin typeface="Calibri"/>
              </a:rPr>
              <a:t>New  Tasks</a:t>
            </a:r>
          </a:p>
        </p:txBody>
      </p:sp>
      <p:sp>
        <p:nvSpPr>
          <p:cNvPr id="54" name="Arc 53">
            <a:extLst>
              <a:ext uri="{FF2B5EF4-FFF2-40B4-BE49-F238E27FC236}">
                <a16:creationId xmlns:a16="http://schemas.microsoft.com/office/drawing/2014/main" id="{44177F3E-44BE-FA43-97E8-AC2BFC212D06}"/>
              </a:ext>
            </a:extLst>
          </p:cNvPr>
          <p:cNvSpPr/>
          <p:nvPr/>
        </p:nvSpPr>
        <p:spPr>
          <a:xfrm rot="12172638" flipV="1">
            <a:off x="5288708" y="2935596"/>
            <a:ext cx="477030" cy="444097"/>
          </a:xfrm>
          <a:prstGeom prst="arc">
            <a:avLst>
              <a:gd name="adj1" fmla="val 17928564"/>
              <a:gd name="adj2" fmla="val 1707925"/>
            </a:avLst>
          </a:prstGeom>
          <a:ln cap="rnd">
            <a:solidFill>
              <a:schemeClr val="accent6">
                <a:lumMod val="75000"/>
              </a:schemeClr>
            </a:solidFill>
            <a:prstDash val="solid"/>
            <a:headEnd type="none"/>
            <a:tailEnd type="triangle"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8"/>
            <a:endParaRPr lang="en-US">
              <a:solidFill>
                <a:prstClr val="black"/>
              </a:solidFill>
              <a:latin typeface="Calibri"/>
            </a:endParaRPr>
          </a:p>
        </p:txBody>
      </p:sp>
      <p:sp>
        <p:nvSpPr>
          <p:cNvPr id="55" name="TextBox 54">
            <a:extLst>
              <a:ext uri="{FF2B5EF4-FFF2-40B4-BE49-F238E27FC236}">
                <a16:creationId xmlns:a16="http://schemas.microsoft.com/office/drawing/2014/main" id="{1E7F0344-9D46-ED4D-BA60-F98BFE55B25E}"/>
              </a:ext>
            </a:extLst>
          </p:cNvPr>
          <p:cNvSpPr txBox="1"/>
          <p:nvPr/>
        </p:nvSpPr>
        <p:spPr>
          <a:xfrm>
            <a:off x="4091984" y="2827066"/>
            <a:ext cx="750462" cy="249826"/>
          </a:xfrm>
          <a:prstGeom prst="rect">
            <a:avLst/>
          </a:prstGeom>
          <a:solidFill>
            <a:schemeClr val="bg1"/>
          </a:solidFill>
          <a:ln w="25400">
            <a:solidFill>
              <a:schemeClr val="accent6">
                <a:lumMod val="75000"/>
              </a:schemeClr>
            </a:solidFill>
          </a:ln>
        </p:spPr>
        <p:txBody>
          <a:bodyPr wrap="square" rtlCol="0" anchor="ctr">
            <a:noAutofit/>
          </a:bodyPr>
          <a:lstStyle/>
          <a:p>
            <a:pPr algn="ctr" defTabSz="914378"/>
            <a:r>
              <a:rPr lang="en-US" sz="900" b="1" dirty="0">
                <a:solidFill>
                  <a:srgbClr val="F79646">
                    <a:lumMod val="75000"/>
                  </a:srgbClr>
                </a:solidFill>
                <a:latin typeface="Calibri"/>
              </a:rPr>
              <a:t>New  Epics</a:t>
            </a:r>
          </a:p>
        </p:txBody>
      </p:sp>
      <p:sp>
        <p:nvSpPr>
          <p:cNvPr id="57" name="Arc 56">
            <a:extLst>
              <a:ext uri="{FF2B5EF4-FFF2-40B4-BE49-F238E27FC236}">
                <a16:creationId xmlns:a16="http://schemas.microsoft.com/office/drawing/2014/main" id="{5C18F507-0F2B-2B4F-8200-E878282022AD}"/>
              </a:ext>
            </a:extLst>
          </p:cNvPr>
          <p:cNvSpPr/>
          <p:nvPr/>
        </p:nvSpPr>
        <p:spPr>
          <a:xfrm rot="12172638" flipV="1">
            <a:off x="3830965" y="2941225"/>
            <a:ext cx="477030" cy="444097"/>
          </a:xfrm>
          <a:prstGeom prst="arc">
            <a:avLst>
              <a:gd name="adj1" fmla="val 17928564"/>
              <a:gd name="adj2" fmla="val 1707925"/>
            </a:avLst>
          </a:prstGeom>
          <a:ln cap="rnd">
            <a:solidFill>
              <a:schemeClr val="accent6">
                <a:lumMod val="75000"/>
              </a:schemeClr>
            </a:solidFill>
            <a:prstDash val="solid"/>
            <a:headEnd type="none"/>
            <a:tailEnd type="triangle"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8"/>
            <a:endParaRPr lang="en-US">
              <a:solidFill>
                <a:prstClr val="black"/>
              </a:solidFill>
              <a:latin typeface="Calibri"/>
            </a:endParaRPr>
          </a:p>
        </p:txBody>
      </p:sp>
      <p:sp>
        <p:nvSpPr>
          <p:cNvPr id="58" name="TextBox 57">
            <a:extLst>
              <a:ext uri="{FF2B5EF4-FFF2-40B4-BE49-F238E27FC236}">
                <a16:creationId xmlns:a16="http://schemas.microsoft.com/office/drawing/2014/main" id="{92920704-1099-2748-8D3E-DA3420603EDF}"/>
              </a:ext>
            </a:extLst>
          </p:cNvPr>
          <p:cNvSpPr txBox="1"/>
          <p:nvPr/>
        </p:nvSpPr>
        <p:spPr>
          <a:xfrm>
            <a:off x="381000" y="3409950"/>
            <a:ext cx="854134" cy="270497"/>
          </a:xfrm>
          <a:prstGeom prst="rect">
            <a:avLst/>
          </a:prstGeom>
          <a:noFill/>
          <a:ln w="25400">
            <a:solidFill>
              <a:schemeClr val="tx1"/>
            </a:solidFill>
          </a:ln>
        </p:spPr>
        <p:txBody>
          <a:bodyPr wrap="square" rtlCol="0" anchor="ctr">
            <a:noAutofit/>
          </a:bodyPr>
          <a:lstStyle/>
          <a:p>
            <a:pPr algn="ctr" defTabSz="914378"/>
            <a:r>
              <a:rPr lang="en-US" sz="1050" b="1" dirty="0">
                <a:solidFill>
                  <a:prstClr val="black"/>
                </a:solidFill>
                <a:latin typeface="Calibri"/>
              </a:rPr>
              <a:t>Work scope</a:t>
            </a:r>
            <a:endParaRPr lang="en-US" sz="1050" b="1" dirty="0">
              <a:solidFill>
                <a:srgbClr val="00B0F0"/>
              </a:solidFill>
              <a:latin typeface="Calibri"/>
            </a:endParaRPr>
          </a:p>
        </p:txBody>
      </p:sp>
      <p:sp>
        <p:nvSpPr>
          <p:cNvPr id="65" name="Arc 64">
            <a:extLst>
              <a:ext uri="{FF2B5EF4-FFF2-40B4-BE49-F238E27FC236}">
                <a16:creationId xmlns:a16="http://schemas.microsoft.com/office/drawing/2014/main" id="{9F800E1C-DDA4-D249-8C09-33E9CAF4B557}"/>
              </a:ext>
            </a:extLst>
          </p:cNvPr>
          <p:cNvSpPr/>
          <p:nvPr/>
        </p:nvSpPr>
        <p:spPr>
          <a:xfrm rot="796360">
            <a:off x="7849427" y="3958945"/>
            <a:ext cx="424059" cy="413659"/>
          </a:xfrm>
          <a:prstGeom prst="arc">
            <a:avLst>
              <a:gd name="adj1" fmla="val 17375475"/>
              <a:gd name="adj2" fmla="val 14480765"/>
            </a:avLst>
          </a:prstGeom>
          <a:ln cap="rnd">
            <a:solidFill>
              <a:schemeClr val="accent1">
                <a:lumMod val="75000"/>
              </a:schemeClr>
            </a:solidFill>
            <a:prstDash val="solid"/>
            <a:headEnd type="none"/>
            <a:tailEnd type="triangle"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8"/>
            <a:endParaRPr lang="en-US">
              <a:solidFill>
                <a:prstClr val="black"/>
              </a:solidFill>
              <a:latin typeface="Calibri"/>
            </a:endParaRPr>
          </a:p>
        </p:txBody>
      </p:sp>
      <p:sp>
        <p:nvSpPr>
          <p:cNvPr id="38" name="TextBox 37">
            <a:extLst>
              <a:ext uri="{FF2B5EF4-FFF2-40B4-BE49-F238E27FC236}">
                <a16:creationId xmlns:a16="http://schemas.microsoft.com/office/drawing/2014/main" id="{AF4B792B-9124-F145-867F-610D9B1773A4}"/>
              </a:ext>
            </a:extLst>
          </p:cNvPr>
          <p:cNvSpPr txBox="1"/>
          <p:nvPr/>
        </p:nvSpPr>
        <p:spPr>
          <a:xfrm>
            <a:off x="4084264" y="3994498"/>
            <a:ext cx="750462" cy="344163"/>
          </a:xfrm>
          <a:prstGeom prst="rect">
            <a:avLst/>
          </a:prstGeom>
          <a:solidFill>
            <a:schemeClr val="bg1"/>
          </a:solidFill>
          <a:ln w="25400">
            <a:solidFill>
              <a:schemeClr val="tx2">
                <a:lumMod val="60000"/>
                <a:lumOff val="40000"/>
              </a:schemeClr>
            </a:solidFill>
          </a:ln>
        </p:spPr>
        <p:txBody>
          <a:bodyPr wrap="square" rtlCol="0">
            <a:noAutofit/>
          </a:bodyPr>
          <a:lstStyle/>
          <a:p>
            <a:pPr algn="ctr" defTabSz="914378"/>
            <a:r>
              <a:rPr lang="en-US" sz="900" b="1" dirty="0">
                <a:solidFill>
                  <a:srgbClr val="1F497D"/>
                </a:solidFill>
                <a:latin typeface="Calibri"/>
              </a:rPr>
              <a:t>Incomplete Epics</a:t>
            </a:r>
          </a:p>
        </p:txBody>
      </p:sp>
      <p:sp>
        <p:nvSpPr>
          <p:cNvPr id="72" name="TextBox 71">
            <a:extLst>
              <a:ext uri="{FF2B5EF4-FFF2-40B4-BE49-F238E27FC236}">
                <a16:creationId xmlns:a16="http://schemas.microsoft.com/office/drawing/2014/main" id="{2A7B1AED-6AC3-C64D-9C73-36F7410CED7C}"/>
              </a:ext>
            </a:extLst>
          </p:cNvPr>
          <p:cNvSpPr txBox="1"/>
          <p:nvPr/>
        </p:nvSpPr>
        <p:spPr>
          <a:xfrm>
            <a:off x="1641280" y="4502047"/>
            <a:ext cx="1098752" cy="228600"/>
          </a:xfrm>
          <a:prstGeom prst="rect">
            <a:avLst/>
          </a:prstGeom>
          <a:noFill/>
          <a:ln w="25400">
            <a:solidFill>
              <a:schemeClr val="accent3">
                <a:lumMod val="75000"/>
              </a:schemeClr>
            </a:solidFill>
          </a:ln>
        </p:spPr>
        <p:txBody>
          <a:bodyPr wrap="square" rtlCol="0" anchor="ctr">
            <a:noAutofit/>
          </a:bodyPr>
          <a:lstStyle/>
          <a:p>
            <a:pPr algn="ctr" defTabSz="914378"/>
            <a:r>
              <a:rPr lang="en-US" sz="900" b="1" dirty="0">
                <a:solidFill>
                  <a:srgbClr val="00B050"/>
                </a:solidFill>
                <a:latin typeface="Calibri"/>
              </a:rPr>
              <a:t>Primavera P6</a:t>
            </a:r>
          </a:p>
        </p:txBody>
      </p:sp>
      <p:sp>
        <p:nvSpPr>
          <p:cNvPr id="73" name="TextBox 72">
            <a:extLst>
              <a:ext uri="{FF2B5EF4-FFF2-40B4-BE49-F238E27FC236}">
                <a16:creationId xmlns:a16="http://schemas.microsoft.com/office/drawing/2014/main" id="{ED262B75-400D-1E40-9793-7F138321C960}"/>
              </a:ext>
            </a:extLst>
          </p:cNvPr>
          <p:cNvSpPr txBox="1"/>
          <p:nvPr/>
        </p:nvSpPr>
        <p:spPr>
          <a:xfrm>
            <a:off x="3114538" y="4502047"/>
            <a:ext cx="1098752" cy="228600"/>
          </a:xfrm>
          <a:prstGeom prst="rect">
            <a:avLst/>
          </a:prstGeom>
          <a:noFill/>
          <a:ln w="25400">
            <a:solidFill>
              <a:schemeClr val="accent3">
                <a:lumMod val="75000"/>
              </a:schemeClr>
            </a:solidFill>
          </a:ln>
        </p:spPr>
        <p:txBody>
          <a:bodyPr wrap="square" rtlCol="0" anchor="ctr">
            <a:noAutofit/>
          </a:bodyPr>
          <a:lstStyle/>
          <a:p>
            <a:pPr algn="ctr" defTabSz="914378"/>
            <a:r>
              <a:rPr lang="en-US" sz="900" b="1" dirty="0">
                <a:solidFill>
                  <a:srgbClr val="00B050"/>
                </a:solidFill>
                <a:latin typeface="Calibri"/>
              </a:rPr>
              <a:t>JIRA Epics</a:t>
            </a:r>
          </a:p>
        </p:txBody>
      </p:sp>
      <p:sp>
        <p:nvSpPr>
          <p:cNvPr id="74" name="TextBox 73">
            <a:extLst>
              <a:ext uri="{FF2B5EF4-FFF2-40B4-BE49-F238E27FC236}">
                <a16:creationId xmlns:a16="http://schemas.microsoft.com/office/drawing/2014/main" id="{DBE89C1E-3AE2-9140-A93C-BFBE1A78C70B}"/>
              </a:ext>
            </a:extLst>
          </p:cNvPr>
          <p:cNvSpPr txBox="1"/>
          <p:nvPr/>
        </p:nvSpPr>
        <p:spPr>
          <a:xfrm>
            <a:off x="4589752" y="4492522"/>
            <a:ext cx="1098752" cy="228600"/>
          </a:xfrm>
          <a:prstGeom prst="rect">
            <a:avLst/>
          </a:prstGeom>
          <a:noFill/>
          <a:ln w="25400">
            <a:solidFill>
              <a:schemeClr val="accent3">
                <a:lumMod val="75000"/>
              </a:schemeClr>
            </a:solidFill>
          </a:ln>
        </p:spPr>
        <p:txBody>
          <a:bodyPr wrap="square" rtlCol="0" anchor="ctr">
            <a:noAutofit/>
          </a:bodyPr>
          <a:lstStyle/>
          <a:p>
            <a:pPr algn="ctr" defTabSz="914378"/>
            <a:r>
              <a:rPr lang="en-US" sz="900" b="1" dirty="0">
                <a:solidFill>
                  <a:srgbClr val="00B050"/>
                </a:solidFill>
                <a:latin typeface="Calibri"/>
              </a:rPr>
              <a:t>JIRA Tickets</a:t>
            </a:r>
          </a:p>
        </p:txBody>
      </p:sp>
      <p:sp>
        <p:nvSpPr>
          <p:cNvPr id="75" name="TextBox 74">
            <a:extLst>
              <a:ext uri="{FF2B5EF4-FFF2-40B4-BE49-F238E27FC236}">
                <a16:creationId xmlns:a16="http://schemas.microsoft.com/office/drawing/2014/main" id="{47E9CA73-CD69-8247-8B41-64770CDF9B9A}"/>
              </a:ext>
            </a:extLst>
          </p:cNvPr>
          <p:cNvSpPr txBox="1"/>
          <p:nvPr/>
        </p:nvSpPr>
        <p:spPr>
          <a:xfrm>
            <a:off x="6063010" y="4502047"/>
            <a:ext cx="1098752" cy="228600"/>
          </a:xfrm>
          <a:prstGeom prst="rect">
            <a:avLst/>
          </a:prstGeom>
          <a:noFill/>
          <a:ln w="25400">
            <a:solidFill>
              <a:schemeClr val="accent3">
                <a:lumMod val="75000"/>
              </a:schemeClr>
            </a:solidFill>
          </a:ln>
        </p:spPr>
        <p:txBody>
          <a:bodyPr wrap="square" rtlCol="0" anchor="ctr">
            <a:noAutofit/>
          </a:bodyPr>
          <a:lstStyle/>
          <a:p>
            <a:pPr algn="ctr" defTabSz="914378"/>
            <a:r>
              <a:rPr lang="en-US" sz="900" b="1" dirty="0">
                <a:solidFill>
                  <a:srgbClr val="00B050"/>
                </a:solidFill>
                <a:latin typeface="Calibri"/>
              </a:rPr>
              <a:t>JIRA Tickets</a:t>
            </a:r>
          </a:p>
        </p:txBody>
      </p:sp>
      <p:sp>
        <p:nvSpPr>
          <p:cNvPr id="76" name="TextBox 75">
            <a:extLst>
              <a:ext uri="{FF2B5EF4-FFF2-40B4-BE49-F238E27FC236}">
                <a16:creationId xmlns:a16="http://schemas.microsoft.com/office/drawing/2014/main" id="{0B49B10D-9D45-7046-9296-7BE47B287B6A}"/>
              </a:ext>
            </a:extLst>
          </p:cNvPr>
          <p:cNvSpPr txBox="1"/>
          <p:nvPr/>
        </p:nvSpPr>
        <p:spPr>
          <a:xfrm>
            <a:off x="7536270" y="4502047"/>
            <a:ext cx="1098752" cy="228600"/>
          </a:xfrm>
          <a:prstGeom prst="rect">
            <a:avLst/>
          </a:prstGeom>
          <a:noFill/>
          <a:ln w="25400">
            <a:solidFill>
              <a:schemeClr val="accent3">
                <a:lumMod val="75000"/>
              </a:schemeClr>
            </a:solidFill>
          </a:ln>
        </p:spPr>
        <p:txBody>
          <a:bodyPr wrap="square" rtlCol="0" anchor="ctr">
            <a:noAutofit/>
          </a:bodyPr>
          <a:lstStyle/>
          <a:p>
            <a:pPr algn="ctr" defTabSz="914378"/>
            <a:r>
              <a:rPr lang="en-US" sz="900" b="1" dirty="0">
                <a:solidFill>
                  <a:srgbClr val="00B050"/>
                </a:solidFill>
                <a:latin typeface="Calibri"/>
              </a:rPr>
              <a:t>JIRA Tickets</a:t>
            </a:r>
          </a:p>
        </p:txBody>
      </p:sp>
      <p:sp>
        <p:nvSpPr>
          <p:cNvPr id="77" name="TextBox 76">
            <a:extLst>
              <a:ext uri="{FF2B5EF4-FFF2-40B4-BE49-F238E27FC236}">
                <a16:creationId xmlns:a16="http://schemas.microsoft.com/office/drawing/2014/main" id="{D23EF9B3-25E0-6741-B140-4E671D1F99CA}"/>
              </a:ext>
            </a:extLst>
          </p:cNvPr>
          <p:cNvSpPr txBox="1"/>
          <p:nvPr/>
        </p:nvSpPr>
        <p:spPr>
          <a:xfrm>
            <a:off x="365066" y="4476750"/>
            <a:ext cx="854134" cy="256949"/>
          </a:xfrm>
          <a:prstGeom prst="rect">
            <a:avLst/>
          </a:prstGeom>
          <a:noFill/>
          <a:ln w="25400">
            <a:solidFill>
              <a:schemeClr val="accent3">
                <a:lumMod val="75000"/>
              </a:schemeClr>
            </a:solidFill>
          </a:ln>
        </p:spPr>
        <p:txBody>
          <a:bodyPr wrap="square" rtlCol="0" anchor="ctr">
            <a:noAutofit/>
          </a:bodyPr>
          <a:lstStyle/>
          <a:p>
            <a:pPr algn="ctr" defTabSz="914378"/>
            <a:r>
              <a:rPr lang="en-US" sz="900" b="1" dirty="0">
                <a:solidFill>
                  <a:srgbClr val="00B050"/>
                </a:solidFill>
                <a:latin typeface="Calibri"/>
              </a:rPr>
              <a:t>Tracking Tool</a:t>
            </a:r>
          </a:p>
        </p:txBody>
      </p:sp>
      <p:sp>
        <p:nvSpPr>
          <p:cNvPr id="9" name="Rectangle 8"/>
          <p:cNvSpPr/>
          <p:nvPr/>
        </p:nvSpPr>
        <p:spPr>
          <a:xfrm>
            <a:off x="6705713" y="2419350"/>
            <a:ext cx="2057287" cy="64659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More Detailed discussion in </a:t>
            </a:r>
            <a:r>
              <a:rPr lang="en-US" sz="1400" dirty="0" err="1" smtClean="0"/>
              <a:t>SIT-Com</a:t>
            </a:r>
            <a:r>
              <a:rPr lang="en-US" sz="1400" dirty="0" smtClean="0"/>
              <a:t> talk tomorrow</a:t>
            </a:r>
            <a:endParaRPr lang="en-US" sz="1400" dirty="0"/>
          </a:p>
        </p:txBody>
      </p:sp>
    </p:spTree>
    <p:extLst>
      <p:ext uri="{BB962C8B-B14F-4D97-AF65-F5344CB8AC3E}">
        <p14:creationId xmlns:p14="http://schemas.microsoft.com/office/powerpoint/2010/main" val="4029979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New work coordination tool</a:t>
            </a:r>
            <a:endParaRPr lang="en-US" dirty="0"/>
          </a:p>
        </p:txBody>
      </p:sp>
      <p:pic>
        <p:nvPicPr>
          <p:cNvPr id="4" name="Picture 3"/>
          <p:cNvPicPr>
            <a:picLocks noChangeAspect="1"/>
          </p:cNvPicPr>
          <p:nvPr/>
        </p:nvPicPr>
        <p:blipFill>
          <a:blip r:embed="rId2"/>
          <a:stretch>
            <a:fillRect/>
          </a:stretch>
        </p:blipFill>
        <p:spPr>
          <a:xfrm>
            <a:off x="228600" y="819150"/>
            <a:ext cx="8633124" cy="3979441"/>
          </a:xfrm>
          <a:prstGeom prst="rect">
            <a:avLst/>
          </a:prstGeom>
        </p:spPr>
      </p:pic>
    </p:spTree>
    <p:extLst>
      <p:ext uri="{BB962C8B-B14F-4D97-AF65-F5344CB8AC3E}">
        <p14:creationId xmlns:p14="http://schemas.microsoft.com/office/powerpoint/2010/main" val="1414389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Workplace Advocates Program</a:t>
            </a:r>
          </a:p>
          <a:p>
            <a:pPr lvl="1"/>
            <a:r>
              <a:rPr lang="en-US" dirty="0" smtClean="0"/>
              <a:t>Formerly the LSST “</a:t>
            </a:r>
            <a:r>
              <a:rPr lang="en-US" dirty="0" err="1" smtClean="0"/>
              <a:t>Ombuds</a:t>
            </a:r>
            <a:r>
              <a:rPr lang="en-US" dirty="0" smtClean="0"/>
              <a:t>” Program</a:t>
            </a:r>
          </a:p>
          <a:p>
            <a:pPr lvl="1"/>
            <a:r>
              <a:rPr lang="en-US" dirty="0" smtClean="0"/>
              <a:t>Rebranded, expanded, and clarified</a:t>
            </a:r>
          </a:p>
          <a:p>
            <a:pPr lvl="1"/>
            <a:r>
              <a:rPr lang="en-US" dirty="0" smtClean="0"/>
              <a:t>Launches this month</a:t>
            </a:r>
          </a:p>
          <a:p>
            <a:r>
              <a:rPr lang="en-US" dirty="0" smtClean="0"/>
              <a:t>Retention Bonus Program in Place</a:t>
            </a:r>
          </a:p>
          <a:p>
            <a:pPr lvl="1"/>
            <a:r>
              <a:rPr lang="en-US" dirty="0" smtClean="0"/>
              <a:t>Formal process to recognize bonuses for future milestones</a:t>
            </a:r>
          </a:p>
          <a:p>
            <a:pPr lvl="1"/>
            <a:r>
              <a:rPr lang="en-US" dirty="0" smtClean="0"/>
              <a:t>Invoked 3x in first month</a:t>
            </a:r>
            <a:endParaRPr lang="en-US" dirty="0"/>
          </a:p>
        </p:txBody>
      </p:sp>
      <p:sp>
        <p:nvSpPr>
          <p:cNvPr id="3" name="Title 2"/>
          <p:cNvSpPr>
            <a:spLocks noGrp="1"/>
          </p:cNvSpPr>
          <p:nvPr>
            <p:ph type="title"/>
          </p:nvPr>
        </p:nvSpPr>
        <p:spPr/>
        <p:txBody>
          <a:bodyPr/>
          <a:lstStyle/>
          <a:p>
            <a:r>
              <a:rPr lang="en-US" dirty="0" smtClean="0"/>
              <a:t>Staff Retention</a:t>
            </a:r>
            <a:endParaRPr lang="en-US" dirty="0"/>
          </a:p>
        </p:txBody>
      </p:sp>
    </p:spTree>
    <p:extLst>
      <p:ext uri="{BB962C8B-B14F-4D97-AF65-F5344CB8AC3E}">
        <p14:creationId xmlns:p14="http://schemas.microsoft.com/office/powerpoint/2010/main" val="2308384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More Details later in talk but Cost and Schedule contingencies are getting tight</a:t>
            </a:r>
          </a:p>
          <a:p>
            <a:endParaRPr lang="en-US" dirty="0"/>
          </a:p>
          <a:p>
            <a:r>
              <a:rPr lang="en-US" dirty="0" smtClean="0"/>
              <a:t>MREFC: $17.5 M remains (EAC to TPC), </a:t>
            </a:r>
            <a:r>
              <a:rPr lang="en-US" dirty="0" smtClean="0"/>
              <a:t>13% </a:t>
            </a:r>
            <a:r>
              <a:rPr lang="en-US" dirty="0" smtClean="0"/>
              <a:t>on work remaining</a:t>
            </a:r>
          </a:p>
          <a:p>
            <a:r>
              <a:rPr lang="en-US" dirty="0" smtClean="0"/>
              <a:t>MIE: </a:t>
            </a:r>
            <a:r>
              <a:rPr lang="en-US" dirty="0" smtClean="0"/>
              <a:t>$2.6 M remains, 21% on work remaining</a:t>
            </a:r>
            <a:endParaRPr lang="en-US" dirty="0" smtClean="0"/>
          </a:p>
          <a:p>
            <a:r>
              <a:rPr lang="en-US" dirty="0" smtClean="0"/>
              <a:t>Project has 3.5 months of schedule contingency</a:t>
            </a:r>
          </a:p>
          <a:p>
            <a:endParaRPr lang="en-US" dirty="0" smtClean="0"/>
          </a:p>
          <a:p>
            <a:r>
              <a:rPr lang="en-US" sz="2000" dirty="0" smtClean="0"/>
              <a:t>(Technical margins remain strong – Performance talk tomorrow)</a:t>
            </a:r>
            <a:endParaRPr lang="en-US" sz="2000" dirty="0"/>
          </a:p>
        </p:txBody>
      </p:sp>
      <p:sp>
        <p:nvSpPr>
          <p:cNvPr id="3" name="Title 2"/>
          <p:cNvSpPr>
            <a:spLocks noGrp="1"/>
          </p:cNvSpPr>
          <p:nvPr>
            <p:ph type="title"/>
          </p:nvPr>
        </p:nvSpPr>
        <p:spPr/>
        <p:txBody>
          <a:bodyPr/>
          <a:lstStyle/>
          <a:p>
            <a:r>
              <a:rPr lang="en-US" dirty="0" smtClean="0"/>
              <a:t>Contingencies</a:t>
            </a:r>
            <a:endParaRPr lang="en-US" dirty="0"/>
          </a:p>
        </p:txBody>
      </p:sp>
    </p:spTree>
    <p:extLst>
      <p:ext uri="{BB962C8B-B14F-4D97-AF65-F5344CB8AC3E}">
        <p14:creationId xmlns:p14="http://schemas.microsoft.com/office/powerpoint/2010/main" val="2000929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Management – Systems Engineering</a:t>
            </a:r>
            <a:endParaRPr lang="en-US" dirty="0"/>
          </a:p>
        </p:txBody>
      </p:sp>
    </p:spTree>
    <p:extLst>
      <p:ext uri="{BB962C8B-B14F-4D97-AF65-F5344CB8AC3E}">
        <p14:creationId xmlns:p14="http://schemas.microsoft.com/office/powerpoint/2010/main" val="36856298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18379" y="794432"/>
            <a:ext cx="1714500" cy="685800"/>
          </a:xfrm>
          <a:prstGeom prst="roundRect">
            <a:avLst/>
          </a:prstGeom>
          <a:gradFill>
            <a:gsLst>
              <a:gs pos="0">
                <a:schemeClr val="accent2">
                  <a:lumMod val="40000"/>
                  <a:lumOff val="60000"/>
                </a:schemeClr>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200" b="1" dirty="0">
                <a:solidFill>
                  <a:srgbClr val="C00000"/>
                </a:solidFill>
              </a:rPr>
              <a:t>Science Requirements Document</a:t>
            </a:r>
          </a:p>
          <a:p>
            <a:pPr algn="ctr">
              <a:defRPr/>
            </a:pPr>
            <a:r>
              <a:rPr lang="en-US" sz="1050" b="1" dirty="0">
                <a:solidFill>
                  <a:srgbClr val="C00000"/>
                </a:solidFill>
              </a:rPr>
              <a:t>(LPM-17)</a:t>
            </a:r>
          </a:p>
        </p:txBody>
      </p:sp>
      <p:sp>
        <p:nvSpPr>
          <p:cNvPr id="4" name="Rounded Rectangle 3"/>
          <p:cNvSpPr/>
          <p:nvPr/>
        </p:nvSpPr>
        <p:spPr>
          <a:xfrm>
            <a:off x="3518379" y="1670780"/>
            <a:ext cx="1714500" cy="685800"/>
          </a:xfrm>
          <a:prstGeom prst="roundRect">
            <a:avLst/>
          </a:prstGeom>
          <a:gradFill>
            <a:gsLst>
              <a:gs pos="0">
                <a:schemeClr val="accent2">
                  <a:lumMod val="40000"/>
                  <a:lumOff val="60000"/>
                </a:schemeClr>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200" b="1" dirty="0">
                <a:solidFill>
                  <a:srgbClr val="C00000"/>
                </a:solidFill>
              </a:rPr>
              <a:t>LSST System Requirements</a:t>
            </a:r>
          </a:p>
          <a:p>
            <a:pPr algn="ctr">
              <a:defRPr/>
            </a:pPr>
            <a:r>
              <a:rPr lang="en-US" sz="1050" b="1" dirty="0">
                <a:solidFill>
                  <a:srgbClr val="C00000"/>
                </a:solidFill>
              </a:rPr>
              <a:t>(LSE-29)</a:t>
            </a:r>
          </a:p>
        </p:txBody>
      </p:sp>
      <p:cxnSp>
        <p:nvCxnSpPr>
          <p:cNvPr id="5" name="Straight Arrow Connector 4"/>
          <p:cNvCxnSpPr>
            <a:cxnSpLocks noChangeShapeType="1"/>
            <a:stCxn id="3" idx="2"/>
            <a:endCxn id="4" idx="0"/>
          </p:cNvCxnSpPr>
          <p:nvPr/>
        </p:nvCxnSpPr>
        <p:spPr bwMode="auto">
          <a:xfrm>
            <a:off x="4375629" y="1480232"/>
            <a:ext cx="0" cy="190548"/>
          </a:xfrm>
          <a:prstGeom prst="straightConnector1">
            <a:avLst/>
          </a:prstGeom>
          <a:noFill/>
          <a:ln w="25400">
            <a:solidFill>
              <a:srgbClr val="00B050"/>
            </a:solidFill>
            <a:round/>
            <a:headEnd/>
            <a:tailEnd type="triangle" w="med" len="lg"/>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6" name="Rounded Rectangle 5"/>
          <p:cNvSpPr/>
          <p:nvPr/>
        </p:nvSpPr>
        <p:spPr>
          <a:xfrm>
            <a:off x="3518379" y="2547128"/>
            <a:ext cx="1714500" cy="685800"/>
          </a:xfrm>
          <a:prstGeom prst="roundRect">
            <a:avLst/>
          </a:prstGeom>
          <a:gradFill>
            <a:gsLst>
              <a:gs pos="0">
                <a:schemeClr val="accent2">
                  <a:lumMod val="40000"/>
                  <a:lumOff val="60000"/>
                </a:schemeClr>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200" b="1" dirty="0">
                <a:solidFill>
                  <a:srgbClr val="C00000"/>
                </a:solidFill>
              </a:rPr>
              <a:t>Obs. System Specifications</a:t>
            </a:r>
          </a:p>
          <a:p>
            <a:pPr algn="ctr">
              <a:defRPr/>
            </a:pPr>
            <a:r>
              <a:rPr lang="en-US" sz="1050" b="1" dirty="0">
                <a:solidFill>
                  <a:srgbClr val="C00000"/>
                </a:solidFill>
              </a:rPr>
              <a:t>(LSE-30)</a:t>
            </a:r>
          </a:p>
        </p:txBody>
      </p:sp>
      <p:sp>
        <p:nvSpPr>
          <p:cNvPr id="7" name="Rounded Rectangle 6"/>
          <p:cNvSpPr/>
          <p:nvPr/>
        </p:nvSpPr>
        <p:spPr>
          <a:xfrm>
            <a:off x="1143000" y="3629336"/>
            <a:ext cx="1243013" cy="628650"/>
          </a:xfrm>
          <a:prstGeom prst="roundRect">
            <a:avLst/>
          </a:prstGeom>
          <a:gradFill>
            <a:gsLst>
              <a:gs pos="0">
                <a:schemeClr val="accent2">
                  <a:lumMod val="40000"/>
                  <a:lumOff val="60000"/>
                </a:schemeClr>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200" b="1" dirty="0">
                <a:solidFill>
                  <a:srgbClr val="C00000"/>
                </a:solidFill>
              </a:rPr>
              <a:t>Observatory Control System</a:t>
            </a:r>
            <a:br>
              <a:rPr lang="en-US" sz="1200" b="1" dirty="0">
                <a:solidFill>
                  <a:srgbClr val="C00000"/>
                </a:solidFill>
              </a:rPr>
            </a:br>
            <a:r>
              <a:rPr lang="en-US" sz="1050" b="1" dirty="0">
                <a:solidFill>
                  <a:srgbClr val="C00000"/>
                </a:solidFill>
              </a:rPr>
              <a:t>(LSE-62)</a:t>
            </a:r>
            <a:endParaRPr lang="en-US" sz="1200" b="1" dirty="0">
              <a:solidFill>
                <a:srgbClr val="C00000"/>
              </a:solidFill>
            </a:endParaRPr>
          </a:p>
        </p:txBody>
      </p:sp>
      <p:cxnSp>
        <p:nvCxnSpPr>
          <p:cNvPr id="9" name="Straight Arrow Connector 8"/>
          <p:cNvCxnSpPr>
            <a:cxnSpLocks noChangeShapeType="1"/>
            <a:stCxn id="4" idx="2"/>
            <a:endCxn id="6" idx="0"/>
          </p:cNvCxnSpPr>
          <p:nvPr/>
        </p:nvCxnSpPr>
        <p:spPr bwMode="auto">
          <a:xfrm>
            <a:off x="4375629" y="2356581"/>
            <a:ext cx="0" cy="190547"/>
          </a:xfrm>
          <a:prstGeom prst="straightConnector1">
            <a:avLst/>
          </a:prstGeom>
          <a:noFill/>
          <a:ln w="25400">
            <a:solidFill>
              <a:srgbClr val="00B050"/>
            </a:solidFill>
            <a:round/>
            <a:headEnd/>
            <a:tailEnd type="triangle" w="med" len="lg"/>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6" name="Rounded Rectangle 25"/>
          <p:cNvSpPr/>
          <p:nvPr/>
        </p:nvSpPr>
        <p:spPr>
          <a:xfrm>
            <a:off x="2524106" y="3629336"/>
            <a:ext cx="1160580" cy="628650"/>
          </a:xfrm>
          <a:prstGeom prst="roundRect">
            <a:avLst/>
          </a:prstGeom>
          <a:gradFill>
            <a:gsLst>
              <a:gs pos="0">
                <a:schemeClr val="accent2">
                  <a:lumMod val="40000"/>
                  <a:lumOff val="60000"/>
                </a:schemeClr>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200" b="1" dirty="0">
                <a:solidFill>
                  <a:srgbClr val="C00000"/>
                </a:solidFill>
              </a:rPr>
              <a:t>Telescope &amp; Site</a:t>
            </a:r>
          </a:p>
          <a:p>
            <a:pPr algn="ctr">
              <a:defRPr/>
            </a:pPr>
            <a:r>
              <a:rPr lang="en-US" sz="1050" b="1" dirty="0">
                <a:solidFill>
                  <a:srgbClr val="C00000"/>
                </a:solidFill>
              </a:rPr>
              <a:t>(LSE-60)</a:t>
            </a:r>
          </a:p>
        </p:txBody>
      </p:sp>
      <p:sp>
        <p:nvSpPr>
          <p:cNvPr id="27" name="Rounded Rectangle 26"/>
          <p:cNvSpPr/>
          <p:nvPr/>
        </p:nvSpPr>
        <p:spPr>
          <a:xfrm>
            <a:off x="3814763" y="3629336"/>
            <a:ext cx="1135112" cy="628650"/>
          </a:xfrm>
          <a:prstGeom prst="roundRect">
            <a:avLst/>
          </a:prstGeom>
          <a:gradFill>
            <a:gsLst>
              <a:gs pos="0">
                <a:schemeClr val="accent2">
                  <a:lumMod val="40000"/>
                  <a:lumOff val="60000"/>
                </a:schemeClr>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200" b="1" dirty="0">
                <a:solidFill>
                  <a:srgbClr val="C00000"/>
                </a:solidFill>
              </a:rPr>
              <a:t>Camera</a:t>
            </a:r>
          </a:p>
          <a:p>
            <a:pPr algn="ctr">
              <a:defRPr/>
            </a:pPr>
            <a:r>
              <a:rPr lang="en-US" sz="1050" b="1" dirty="0">
                <a:solidFill>
                  <a:srgbClr val="C00000"/>
                </a:solidFill>
              </a:rPr>
              <a:t>(LSE-59)</a:t>
            </a:r>
          </a:p>
        </p:txBody>
      </p:sp>
      <p:sp>
        <p:nvSpPr>
          <p:cNvPr id="28" name="Rounded Rectangle 27"/>
          <p:cNvSpPr/>
          <p:nvPr/>
        </p:nvSpPr>
        <p:spPr>
          <a:xfrm>
            <a:off x="5072063" y="3629336"/>
            <a:ext cx="1109644" cy="628650"/>
          </a:xfrm>
          <a:prstGeom prst="roundRect">
            <a:avLst/>
          </a:prstGeom>
          <a:gradFill>
            <a:gsLst>
              <a:gs pos="0">
                <a:schemeClr val="accent2">
                  <a:lumMod val="40000"/>
                  <a:lumOff val="60000"/>
                </a:schemeClr>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200" b="1" dirty="0">
                <a:solidFill>
                  <a:srgbClr val="C00000"/>
                </a:solidFill>
              </a:rPr>
              <a:t>Data Management</a:t>
            </a:r>
          </a:p>
          <a:p>
            <a:pPr algn="ctr">
              <a:defRPr/>
            </a:pPr>
            <a:r>
              <a:rPr lang="en-US" sz="1050" b="1" dirty="0">
                <a:solidFill>
                  <a:srgbClr val="C00000"/>
                </a:solidFill>
              </a:rPr>
              <a:t>(LSE-61)</a:t>
            </a:r>
          </a:p>
        </p:txBody>
      </p:sp>
      <p:cxnSp>
        <p:nvCxnSpPr>
          <p:cNvPr id="30" name="Elbow Connector 29"/>
          <p:cNvCxnSpPr>
            <a:stCxn id="6" idx="2"/>
            <a:endCxn id="7" idx="0"/>
          </p:cNvCxnSpPr>
          <p:nvPr/>
        </p:nvCxnSpPr>
        <p:spPr>
          <a:xfrm rot="5400000">
            <a:off x="2871864" y="2125571"/>
            <a:ext cx="396408" cy="2611122"/>
          </a:xfrm>
          <a:prstGeom prst="bentConnector3">
            <a:avLst>
              <a:gd name="adj1" fmla="val 50000"/>
            </a:avLst>
          </a:prstGeom>
          <a:noFill/>
          <a:ln w="25400">
            <a:solidFill>
              <a:srgbClr val="00B050"/>
            </a:solidFill>
            <a:round/>
            <a:headEnd/>
            <a:tailEnd type="triangle" w="med" len="lg"/>
          </a:ln>
          <a:effectLst>
            <a:outerShdw blurRad="63500" dist="20000" dir="5400000" rotWithShape="0">
              <a:srgbClr val="000000">
                <a:alpha val="37999"/>
              </a:srgbClr>
            </a:outerShdw>
          </a:effectLst>
        </p:spPr>
      </p:cxnSp>
      <p:cxnSp>
        <p:nvCxnSpPr>
          <p:cNvPr id="33" name="Elbow Connector 32"/>
          <p:cNvCxnSpPr>
            <a:stCxn id="6" idx="2"/>
            <a:endCxn id="26" idx="0"/>
          </p:cNvCxnSpPr>
          <p:nvPr/>
        </p:nvCxnSpPr>
        <p:spPr>
          <a:xfrm rot="5400000">
            <a:off x="3541809" y="2795516"/>
            <a:ext cx="396409" cy="1271233"/>
          </a:xfrm>
          <a:prstGeom prst="bentConnector3">
            <a:avLst>
              <a:gd name="adj1" fmla="val 50000"/>
            </a:avLst>
          </a:prstGeom>
          <a:noFill/>
          <a:ln w="25400">
            <a:solidFill>
              <a:srgbClr val="00B050"/>
            </a:solidFill>
            <a:round/>
            <a:headEnd/>
            <a:tailEnd type="triangle" w="med" len="lg"/>
          </a:ln>
          <a:effectLst>
            <a:outerShdw blurRad="63500" dist="20000" dir="5400000" rotWithShape="0">
              <a:srgbClr val="000000">
                <a:alpha val="37999"/>
              </a:srgbClr>
            </a:outerShdw>
          </a:effectLst>
        </p:spPr>
      </p:cxnSp>
      <p:cxnSp>
        <p:nvCxnSpPr>
          <p:cNvPr id="36" name="Elbow Connector 35"/>
          <p:cNvCxnSpPr>
            <a:stCxn id="6" idx="2"/>
            <a:endCxn id="27" idx="0"/>
          </p:cNvCxnSpPr>
          <p:nvPr/>
        </p:nvCxnSpPr>
        <p:spPr>
          <a:xfrm rot="16200000" flipH="1">
            <a:off x="4180770" y="3427787"/>
            <a:ext cx="396409" cy="6690"/>
          </a:xfrm>
          <a:prstGeom prst="bentConnector3">
            <a:avLst>
              <a:gd name="adj1" fmla="val 50000"/>
            </a:avLst>
          </a:prstGeom>
          <a:noFill/>
          <a:ln w="25400">
            <a:solidFill>
              <a:srgbClr val="00B050"/>
            </a:solidFill>
            <a:round/>
            <a:headEnd/>
            <a:tailEnd type="triangle" w="med" len="lg"/>
          </a:ln>
          <a:effectLst>
            <a:outerShdw blurRad="63500" dist="20000" dir="5400000" rotWithShape="0">
              <a:srgbClr val="000000">
                <a:alpha val="37999"/>
              </a:srgbClr>
            </a:outerShdw>
          </a:effectLst>
        </p:spPr>
      </p:cxnSp>
      <p:cxnSp>
        <p:nvCxnSpPr>
          <p:cNvPr id="39" name="Elbow Connector 38"/>
          <p:cNvCxnSpPr>
            <a:stCxn id="6" idx="2"/>
            <a:endCxn id="28" idx="0"/>
          </p:cNvCxnSpPr>
          <p:nvPr/>
        </p:nvCxnSpPr>
        <p:spPr>
          <a:xfrm rot="16200000" flipH="1">
            <a:off x="4803053" y="2805504"/>
            <a:ext cx="396409" cy="1251256"/>
          </a:xfrm>
          <a:prstGeom prst="bentConnector3">
            <a:avLst>
              <a:gd name="adj1" fmla="val 50000"/>
            </a:avLst>
          </a:prstGeom>
          <a:noFill/>
          <a:ln w="25400">
            <a:solidFill>
              <a:srgbClr val="00B050"/>
            </a:solidFill>
            <a:round/>
            <a:headEnd/>
            <a:tailEnd type="triangle" w="med" len="lg"/>
          </a:ln>
          <a:effectLst>
            <a:outerShdw blurRad="63500" dist="20000" dir="5400000" rotWithShape="0">
              <a:srgbClr val="000000">
                <a:alpha val="37999"/>
              </a:srgbClr>
            </a:outerShdw>
          </a:effectLst>
        </p:spPr>
      </p:cxnSp>
      <p:sp>
        <p:nvSpPr>
          <p:cNvPr id="45" name="Rounded Rectangle 44"/>
          <p:cNvSpPr/>
          <p:nvPr/>
        </p:nvSpPr>
        <p:spPr>
          <a:xfrm>
            <a:off x="1200150" y="4457701"/>
            <a:ext cx="6215063" cy="38219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350" b="1" dirty="0">
                <a:solidFill>
                  <a:srgbClr val="C00000"/>
                </a:solidFill>
              </a:rPr>
              <a:t>System Interfaces</a:t>
            </a:r>
          </a:p>
        </p:txBody>
      </p:sp>
      <p:cxnSp>
        <p:nvCxnSpPr>
          <p:cNvPr id="46" name="Straight Arrow Connector 45"/>
          <p:cNvCxnSpPr>
            <a:cxnSpLocks noChangeShapeType="1"/>
          </p:cNvCxnSpPr>
          <p:nvPr/>
        </p:nvCxnSpPr>
        <p:spPr bwMode="auto">
          <a:xfrm>
            <a:off x="1814513" y="4270772"/>
            <a:ext cx="0" cy="190500"/>
          </a:xfrm>
          <a:prstGeom prst="straightConnector1">
            <a:avLst/>
          </a:prstGeom>
          <a:noFill/>
          <a:ln w="25400">
            <a:solidFill>
              <a:srgbClr val="00B050"/>
            </a:solidFill>
            <a:round/>
            <a:headEnd/>
            <a:tailEnd type="triangle" w="med" len="lg"/>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7" name="Straight Arrow Connector 46"/>
          <p:cNvCxnSpPr>
            <a:cxnSpLocks noChangeShapeType="1"/>
          </p:cNvCxnSpPr>
          <p:nvPr/>
        </p:nvCxnSpPr>
        <p:spPr bwMode="auto">
          <a:xfrm>
            <a:off x="3095606" y="4277915"/>
            <a:ext cx="0" cy="190500"/>
          </a:xfrm>
          <a:prstGeom prst="straightConnector1">
            <a:avLst/>
          </a:prstGeom>
          <a:noFill/>
          <a:ln w="25400">
            <a:solidFill>
              <a:srgbClr val="00B050"/>
            </a:solidFill>
            <a:round/>
            <a:headEnd/>
            <a:tailEnd type="triangle" w="med" len="lg"/>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8" name="Straight Arrow Connector 47"/>
          <p:cNvCxnSpPr>
            <a:cxnSpLocks noChangeShapeType="1"/>
          </p:cNvCxnSpPr>
          <p:nvPr/>
        </p:nvCxnSpPr>
        <p:spPr bwMode="auto">
          <a:xfrm>
            <a:off x="4410056" y="4277915"/>
            <a:ext cx="0" cy="190500"/>
          </a:xfrm>
          <a:prstGeom prst="straightConnector1">
            <a:avLst/>
          </a:prstGeom>
          <a:noFill/>
          <a:ln w="25400">
            <a:solidFill>
              <a:srgbClr val="00B050"/>
            </a:solidFill>
            <a:round/>
            <a:headEnd/>
            <a:tailEnd type="triangle" w="med" len="lg"/>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9" name="Straight Arrow Connector 48"/>
          <p:cNvCxnSpPr>
            <a:cxnSpLocks noChangeShapeType="1"/>
          </p:cNvCxnSpPr>
          <p:nvPr/>
        </p:nvCxnSpPr>
        <p:spPr bwMode="auto">
          <a:xfrm>
            <a:off x="5667356" y="4277915"/>
            <a:ext cx="0" cy="190500"/>
          </a:xfrm>
          <a:prstGeom prst="straightConnector1">
            <a:avLst/>
          </a:prstGeom>
          <a:noFill/>
          <a:ln w="25400">
            <a:solidFill>
              <a:srgbClr val="00B050"/>
            </a:solidFill>
            <a:round/>
            <a:headEnd/>
            <a:tailEnd type="triangle" w="med" len="lg"/>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2" name="Rounded Rectangle 31"/>
          <p:cNvSpPr/>
          <p:nvPr/>
        </p:nvSpPr>
        <p:spPr>
          <a:xfrm>
            <a:off x="6329363" y="3642122"/>
            <a:ext cx="1109644" cy="628650"/>
          </a:xfrm>
          <a:prstGeom prst="roundRect">
            <a:avLst/>
          </a:prstGeom>
          <a:gradFill>
            <a:gsLst>
              <a:gs pos="0">
                <a:schemeClr val="accent2">
                  <a:lumMod val="40000"/>
                  <a:lumOff val="60000"/>
                </a:schemeClr>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200" b="1" dirty="0">
                <a:solidFill>
                  <a:srgbClr val="C00000"/>
                </a:solidFill>
              </a:rPr>
              <a:t>EPO</a:t>
            </a:r>
          </a:p>
          <a:p>
            <a:pPr algn="ctr">
              <a:defRPr/>
            </a:pPr>
            <a:r>
              <a:rPr lang="en-US" sz="1050" b="1" dirty="0">
                <a:solidFill>
                  <a:srgbClr val="C00000"/>
                </a:solidFill>
              </a:rPr>
              <a:t>(LSE-89)</a:t>
            </a:r>
          </a:p>
        </p:txBody>
      </p:sp>
      <p:cxnSp>
        <p:nvCxnSpPr>
          <p:cNvPr id="52" name="Straight Arrow Connector 51"/>
          <p:cNvCxnSpPr>
            <a:cxnSpLocks noChangeShapeType="1"/>
          </p:cNvCxnSpPr>
          <p:nvPr/>
        </p:nvCxnSpPr>
        <p:spPr bwMode="auto">
          <a:xfrm>
            <a:off x="6867506" y="4270772"/>
            <a:ext cx="0" cy="190500"/>
          </a:xfrm>
          <a:prstGeom prst="straightConnector1">
            <a:avLst/>
          </a:prstGeom>
          <a:noFill/>
          <a:ln w="25400">
            <a:solidFill>
              <a:srgbClr val="00B050"/>
            </a:solidFill>
            <a:round/>
            <a:headEnd/>
            <a:tailEnd type="triangle" w="med" len="lg"/>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53" name="Elbow Connector 52"/>
          <p:cNvCxnSpPr/>
          <p:nvPr/>
        </p:nvCxnSpPr>
        <p:spPr>
          <a:xfrm rot="16200000" flipH="1">
            <a:off x="5425310" y="2183247"/>
            <a:ext cx="409194" cy="2508556"/>
          </a:xfrm>
          <a:prstGeom prst="bentConnector3">
            <a:avLst>
              <a:gd name="adj1" fmla="val 50000"/>
            </a:avLst>
          </a:prstGeom>
          <a:noFill/>
          <a:ln w="25400">
            <a:solidFill>
              <a:srgbClr val="00B050"/>
            </a:solidFill>
            <a:round/>
            <a:headEnd/>
            <a:tailEnd type="triangle" w="med" len="lg"/>
          </a:ln>
          <a:effectLst>
            <a:outerShdw blurRad="63500" dist="20000" dir="5400000" rotWithShape="0">
              <a:srgbClr val="000000">
                <a:alpha val="37999"/>
              </a:srgbClr>
            </a:outerShdw>
          </a:effectLst>
        </p:spPr>
      </p:cxnSp>
      <p:cxnSp>
        <p:nvCxnSpPr>
          <p:cNvPr id="16" name="Straight Connector 15"/>
          <p:cNvCxnSpPr/>
          <p:nvPr/>
        </p:nvCxnSpPr>
        <p:spPr>
          <a:xfrm flipH="1">
            <a:off x="923906" y="4842272"/>
            <a:ext cx="285750" cy="0"/>
          </a:xfrm>
          <a:prstGeom prst="line">
            <a:avLst/>
          </a:prstGeom>
          <a:ln w="12700"/>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942994" y="96440"/>
            <a:ext cx="6448406" cy="417910"/>
          </a:xfrm>
        </p:spPr>
        <p:txBody>
          <a:bodyPr/>
          <a:lstStyle/>
          <a:p>
            <a:r>
              <a:rPr lang="en-US" sz="2000" dirty="0" smtClean="0"/>
              <a:t>Requirements Traceability Well Established &amp; Documented to support V&amp;V and Performance Analysis </a:t>
            </a:r>
            <a:endParaRPr lang="en-US" sz="2000" dirty="0"/>
          </a:p>
        </p:txBody>
      </p:sp>
      <p:sp>
        <p:nvSpPr>
          <p:cNvPr id="12" name="TextBox 11"/>
          <p:cNvSpPr txBox="1"/>
          <p:nvPr/>
        </p:nvSpPr>
        <p:spPr>
          <a:xfrm>
            <a:off x="1193847" y="924016"/>
            <a:ext cx="2028749" cy="507831"/>
          </a:xfrm>
          <a:prstGeom prst="rect">
            <a:avLst/>
          </a:prstGeom>
          <a:solidFill>
            <a:srgbClr val="2284A4">
              <a:alpha val="84000"/>
            </a:srgbClr>
          </a:solidFill>
          <a:effectLst/>
        </p:spPr>
        <p:txBody>
          <a:bodyPr wrap="square" lIns="68580" rtlCol="0" anchor="t" anchorCtr="1">
            <a:spAutoFit/>
          </a:bodyPr>
          <a:lstStyle/>
          <a:p>
            <a:r>
              <a:rPr lang="en-US" sz="1350" dirty="0">
                <a:solidFill>
                  <a:schemeClr val="bg1"/>
                </a:solidFill>
              </a:rPr>
              <a:t>Strategic, science-based objectives</a:t>
            </a:r>
          </a:p>
        </p:txBody>
      </p:sp>
      <p:sp>
        <p:nvSpPr>
          <p:cNvPr id="34" name="TextBox 33"/>
          <p:cNvSpPr txBox="1"/>
          <p:nvPr/>
        </p:nvSpPr>
        <p:spPr>
          <a:xfrm>
            <a:off x="1549429" y="1757510"/>
            <a:ext cx="1673167" cy="507831"/>
          </a:xfrm>
          <a:prstGeom prst="rect">
            <a:avLst/>
          </a:prstGeom>
          <a:solidFill>
            <a:srgbClr val="2284A4">
              <a:alpha val="84000"/>
            </a:srgbClr>
          </a:solidFill>
          <a:effectLst/>
        </p:spPr>
        <p:txBody>
          <a:bodyPr wrap="square" lIns="68580" rtlCol="0" anchor="t" anchorCtr="1">
            <a:spAutoFit/>
          </a:bodyPr>
          <a:lstStyle/>
          <a:p>
            <a:r>
              <a:rPr lang="en-US" sz="1350" dirty="0">
                <a:solidFill>
                  <a:schemeClr val="bg1"/>
                </a:solidFill>
              </a:rPr>
              <a:t>Project’s response: “to be built” system</a:t>
            </a:r>
          </a:p>
        </p:txBody>
      </p:sp>
      <p:sp>
        <p:nvSpPr>
          <p:cNvPr id="37" name="TextBox 36"/>
          <p:cNvSpPr txBox="1"/>
          <p:nvPr/>
        </p:nvSpPr>
        <p:spPr>
          <a:xfrm>
            <a:off x="1549429" y="2654715"/>
            <a:ext cx="1673167" cy="507831"/>
          </a:xfrm>
          <a:prstGeom prst="rect">
            <a:avLst/>
          </a:prstGeom>
          <a:solidFill>
            <a:srgbClr val="2284A4">
              <a:alpha val="84000"/>
            </a:srgbClr>
          </a:solidFill>
          <a:effectLst/>
        </p:spPr>
        <p:txBody>
          <a:bodyPr wrap="square" lIns="68580" rtlCol="0" anchor="t" anchorCtr="1">
            <a:spAutoFit/>
          </a:bodyPr>
          <a:lstStyle/>
          <a:p>
            <a:r>
              <a:rPr lang="en-US" sz="1350" dirty="0">
                <a:solidFill>
                  <a:schemeClr val="bg1"/>
                </a:solidFill>
              </a:rPr>
              <a:t>High level design architecture</a:t>
            </a:r>
          </a:p>
        </p:txBody>
      </p:sp>
      <p:sp>
        <p:nvSpPr>
          <p:cNvPr id="38" name="Text Placeholder 2"/>
          <p:cNvSpPr txBox="1">
            <a:spLocks/>
          </p:cNvSpPr>
          <p:nvPr/>
        </p:nvSpPr>
        <p:spPr>
          <a:xfrm>
            <a:off x="5314950" y="714065"/>
            <a:ext cx="3676650" cy="260094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0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lang="en-US" sz="2000" kern="1200" dirty="0" smtClean="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itchFamily="34" charset="0"/>
              <a:buChar char="•"/>
              <a:defRPr lang="en-US" sz="2000" kern="1200" dirty="0" smtClean="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err="1" smtClean="0"/>
              <a:t>Docushare</a:t>
            </a:r>
            <a:r>
              <a:rPr lang="en-US" sz="1500" dirty="0" smtClean="0"/>
              <a:t> for </a:t>
            </a:r>
            <a:r>
              <a:rPr lang="en-US" sz="1350" dirty="0" smtClean="0"/>
              <a:t>All </a:t>
            </a:r>
            <a:r>
              <a:rPr lang="en-US" sz="1350" dirty="0"/>
              <a:t>controlled documents</a:t>
            </a:r>
            <a:endParaRPr lang="en-US" sz="1350" b="1" dirty="0"/>
          </a:p>
          <a:p>
            <a:r>
              <a:rPr lang="en-US" sz="1500" dirty="0" smtClean="0"/>
              <a:t>Confluence for collaboration</a:t>
            </a:r>
            <a:endParaRPr lang="en-US" sz="1500" dirty="0"/>
          </a:p>
          <a:p>
            <a:r>
              <a:rPr lang="en-US" sz="1500" dirty="0" err="1" smtClean="0"/>
              <a:t>SysML</a:t>
            </a:r>
            <a:r>
              <a:rPr lang="en-US" sz="1500" dirty="0" smtClean="0"/>
              <a:t> </a:t>
            </a:r>
            <a:r>
              <a:rPr lang="en-US" sz="1500" dirty="0" smtClean="0">
                <a:solidFill>
                  <a:schemeClr val="tx2"/>
                </a:solidFill>
              </a:rPr>
              <a:t>(</a:t>
            </a:r>
            <a:r>
              <a:rPr lang="en-US" sz="1500" dirty="0" err="1" smtClean="0">
                <a:solidFill>
                  <a:schemeClr val="tx2"/>
                </a:solidFill>
              </a:rPr>
              <a:t>MagicDraw</a:t>
            </a:r>
            <a:r>
              <a:rPr lang="en-US" sz="1500" dirty="0" smtClean="0">
                <a:solidFill>
                  <a:schemeClr val="tx2"/>
                </a:solidFill>
              </a:rPr>
              <a:t>)</a:t>
            </a:r>
            <a:endParaRPr lang="en-US" sz="1500" dirty="0">
              <a:solidFill>
                <a:schemeClr val="tx2"/>
              </a:solidFill>
            </a:endParaRPr>
          </a:p>
          <a:p>
            <a:pPr lvl="1">
              <a:buFont typeface="Arial" panose="020B0604020202020204" pitchFamily="34" charset="0"/>
              <a:buChar char="•"/>
            </a:pPr>
            <a:r>
              <a:rPr lang="en-US" sz="1350" dirty="0" smtClean="0"/>
              <a:t>Requirements, interfaces, Use cases</a:t>
            </a:r>
          </a:p>
          <a:p>
            <a:pPr lvl="1">
              <a:buFont typeface="Arial" panose="020B0604020202020204" pitchFamily="34" charset="0"/>
              <a:buChar char="•"/>
            </a:pPr>
            <a:r>
              <a:rPr lang="en-US" sz="1350" dirty="0" smtClean="0"/>
              <a:t>Verification plan </a:t>
            </a:r>
            <a:endParaRPr lang="en-US" sz="1350" dirty="0"/>
          </a:p>
          <a:p>
            <a:r>
              <a:rPr lang="en-US" sz="1500" dirty="0" err="1"/>
              <a:t>github</a:t>
            </a:r>
            <a:endParaRPr lang="en-US" sz="1500" dirty="0"/>
          </a:p>
          <a:p>
            <a:pPr lvl="1">
              <a:buFont typeface="Arial" panose="020B0604020202020204" pitchFamily="34" charset="0"/>
              <a:buChar char="•"/>
            </a:pPr>
            <a:r>
              <a:rPr lang="en-US" sz="1350" dirty="0"/>
              <a:t>Source code and SW docs</a:t>
            </a:r>
          </a:p>
          <a:p>
            <a:pPr lvl="1">
              <a:buFont typeface="Arial" panose="020B0604020202020204" pitchFamily="34" charset="0"/>
              <a:buChar char="•"/>
            </a:pPr>
            <a:r>
              <a:rPr lang="en-US" sz="1350" dirty="0"/>
              <a:t>Configuration </a:t>
            </a:r>
            <a:r>
              <a:rPr lang="en-US" sz="1350" dirty="0" smtClean="0"/>
              <a:t>information</a:t>
            </a:r>
          </a:p>
          <a:p>
            <a:pPr>
              <a:buFont typeface="Arial" panose="020B0604020202020204" pitchFamily="34" charset="0"/>
              <a:buChar char="•"/>
            </a:pPr>
            <a:r>
              <a:rPr lang="en-US" sz="1750" dirty="0" smtClean="0"/>
              <a:t>JIRA and </a:t>
            </a:r>
            <a:r>
              <a:rPr lang="en-US" sz="1750" dirty="0" err="1" smtClean="0"/>
              <a:t>Syndeia</a:t>
            </a:r>
            <a:endParaRPr lang="en-US" sz="1750" dirty="0" smtClean="0"/>
          </a:p>
          <a:p>
            <a:pPr lvl="1">
              <a:buFont typeface="Arial" panose="020B0604020202020204" pitchFamily="34" charset="0"/>
              <a:buChar char="•"/>
            </a:pPr>
            <a:r>
              <a:rPr lang="en-US" sz="1350" dirty="0" smtClean="0"/>
              <a:t>V&amp;V Test management (LSE-160)</a:t>
            </a:r>
            <a:endParaRPr lang="en-US" sz="1350" dirty="0"/>
          </a:p>
        </p:txBody>
      </p:sp>
      <p:sp>
        <p:nvSpPr>
          <p:cNvPr id="29" name="Rounded Rectangle 28"/>
          <p:cNvSpPr/>
          <p:nvPr/>
        </p:nvSpPr>
        <p:spPr>
          <a:xfrm>
            <a:off x="7510453" y="4457701"/>
            <a:ext cx="1547813" cy="38219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350" b="1" dirty="0" smtClean="0">
                <a:solidFill>
                  <a:srgbClr val="C00000"/>
                </a:solidFill>
              </a:rPr>
              <a:t>Hazard Mitigations</a:t>
            </a:r>
            <a:endParaRPr lang="en-US" sz="1350" b="1" dirty="0">
              <a:solidFill>
                <a:srgbClr val="C00000"/>
              </a:solidFill>
            </a:endParaRPr>
          </a:p>
        </p:txBody>
      </p:sp>
    </p:spTree>
    <p:extLst>
      <p:ext uri="{BB962C8B-B14F-4D97-AF65-F5344CB8AC3E}">
        <p14:creationId xmlns:p14="http://schemas.microsoft.com/office/powerpoint/2010/main" val="2022010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1" y="634471"/>
            <a:ext cx="6857999" cy="4229345"/>
          </a:xfrm>
          <a:prstGeom prst="rect">
            <a:avLst/>
          </a:prstGeom>
        </p:spPr>
      </p:pic>
      <p:sp>
        <p:nvSpPr>
          <p:cNvPr id="2" name="Title 1"/>
          <p:cNvSpPr>
            <a:spLocks noGrp="1"/>
          </p:cNvSpPr>
          <p:nvPr>
            <p:ph type="title"/>
          </p:nvPr>
        </p:nvSpPr>
        <p:spPr>
          <a:xfrm>
            <a:off x="990600" y="133350"/>
            <a:ext cx="6400800" cy="417910"/>
          </a:xfrm>
        </p:spPr>
        <p:txBody>
          <a:bodyPr/>
          <a:lstStyle/>
          <a:p>
            <a:r>
              <a:rPr lang="en-US" dirty="0" smtClean="0"/>
              <a:t>Interfaces Being Reviewed for Final Verification</a:t>
            </a:r>
            <a:endParaRPr lang="en-US" dirty="0"/>
          </a:p>
        </p:txBody>
      </p:sp>
      <p:sp>
        <p:nvSpPr>
          <p:cNvPr id="5" name="TextBox 4"/>
          <p:cNvSpPr txBox="1"/>
          <p:nvPr/>
        </p:nvSpPr>
        <p:spPr>
          <a:xfrm>
            <a:off x="5162946" y="1827513"/>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6" name="TextBox 5"/>
          <p:cNvSpPr txBox="1"/>
          <p:nvPr/>
        </p:nvSpPr>
        <p:spPr>
          <a:xfrm>
            <a:off x="3977984" y="3028950"/>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7" name="TextBox 6"/>
          <p:cNvSpPr txBox="1"/>
          <p:nvPr/>
        </p:nvSpPr>
        <p:spPr>
          <a:xfrm>
            <a:off x="5168722" y="1977283"/>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8" name="TextBox 7"/>
          <p:cNvSpPr txBox="1"/>
          <p:nvPr/>
        </p:nvSpPr>
        <p:spPr>
          <a:xfrm>
            <a:off x="6502190" y="1847975"/>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9" name="TextBox 8"/>
          <p:cNvSpPr txBox="1"/>
          <p:nvPr/>
        </p:nvSpPr>
        <p:spPr>
          <a:xfrm>
            <a:off x="6507965" y="1742687"/>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10" name="TextBox 9"/>
          <p:cNvSpPr txBox="1"/>
          <p:nvPr/>
        </p:nvSpPr>
        <p:spPr>
          <a:xfrm>
            <a:off x="6498743" y="1953468"/>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11" name="TextBox 10"/>
          <p:cNvSpPr txBox="1"/>
          <p:nvPr/>
        </p:nvSpPr>
        <p:spPr>
          <a:xfrm>
            <a:off x="6490307" y="2158616"/>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12" name="TextBox 11"/>
          <p:cNvSpPr txBox="1"/>
          <p:nvPr/>
        </p:nvSpPr>
        <p:spPr>
          <a:xfrm>
            <a:off x="6503991" y="2059429"/>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13" name="TextBox 12"/>
          <p:cNvSpPr txBox="1"/>
          <p:nvPr/>
        </p:nvSpPr>
        <p:spPr>
          <a:xfrm>
            <a:off x="6476774" y="2707485"/>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14" name="TextBox 13"/>
          <p:cNvSpPr txBox="1"/>
          <p:nvPr/>
        </p:nvSpPr>
        <p:spPr>
          <a:xfrm>
            <a:off x="6485348" y="2376379"/>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15" name="TextBox 14"/>
          <p:cNvSpPr txBox="1"/>
          <p:nvPr/>
        </p:nvSpPr>
        <p:spPr>
          <a:xfrm>
            <a:off x="6488535" y="2489722"/>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16" name="TextBox 15"/>
          <p:cNvSpPr txBox="1"/>
          <p:nvPr/>
        </p:nvSpPr>
        <p:spPr>
          <a:xfrm>
            <a:off x="6476774" y="2603064"/>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17" name="TextBox 16"/>
          <p:cNvSpPr txBox="1"/>
          <p:nvPr/>
        </p:nvSpPr>
        <p:spPr>
          <a:xfrm>
            <a:off x="5115833" y="1457023"/>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18" name="TextBox 17"/>
          <p:cNvSpPr txBox="1"/>
          <p:nvPr/>
        </p:nvSpPr>
        <p:spPr>
          <a:xfrm>
            <a:off x="7600950" y="2472144"/>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19" name="TextBox 18"/>
          <p:cNvSpPr txBox="1"/>
          <p:nvPr/>
        </p:nvSpPr>
        <p:spPr>
          <a:xfrm>
            <a:off x="6531221" y="1219167"/>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20" name="TextBox 19"/>
          <p:cNvSpPr txBox="1"/>
          <p:nvPr/>
        </p:nvSpPr>
        <p:spPr>
          <a:xfrm>
            <a:off x="3871897" y="1470930"/>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21" name="TextBox 20"/>
          <p:cNvSpPr txBox="1"/>
          <p:nvPr/>
        </p:nvSpPr>
        <p:spPr>
          <a:xfrm>
            <a:off x="6518987" y="795544"/>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22" name="TextBox 21"/>
          <p:cNvSpPr txBox="1"/>
          <p:nvPr/>
        </p:nvSpPr>
        <p:spPr>
          <a:xfrm>
            <a:off x="6518987" y="1029184"/>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23" name="TextBox 22"/>
          <p:cNvSpPr txBox="1"/>
          <p:nvPr/>
        </p:nvSpPr>
        <p:spPr>
          <a:xfrm>
            <a:off x="1885950" y="4046807"/>
            <a:ext cx="126639"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24" name="TextBox 23"/>
          <p:cNvSpPr txBox="1"/>
          <p:nvPr/>
        </p:nvSpPr>
        <p:spPr>
          <a:xfrm>
            <a:off x="6433262" y="1505555"/>
            <a:ext cx="429924" cy="230832"/>
          </a:xfrm>
          <a:prstGeom prst="rect">
            <a:avLst/>
          </a:prstGeom>
          <a:noFill/>
          <a:effectLst/>
        </p:spPr>
        <p:txBody>
          <a:bodyPr wrap="square" lIns="68580" rtlCol="0" anchor="t" anchorCtr="1">
            <a:spAutoFit/>
          </a:bodyPr>
          <a:lstStyle/>
          <a:p>
            <a:r>
              <a:rPr lang="en-US" sz="900" b="1" dirty="0">
                <a:solidFill>
                  <a:srgbClr val="00B050"/>
                </a:solidFill>
              </a:rPr>
              <a:t>CCB</a:t>
            </a:r>
          </a:p>
        </p:txBody>
      </p:sp>
      <p:sp>
        <p:nvSpPr>
          <p:cNvPr id="26" name="TextBox 25"/>
          <p:cNvSpPr txBox="1"/>
          <p:nvPr/>
        </p:nvSpPr>
        <p:spPr>
          <a:xfrm>
            <a:off x="1443498" y="4114800"/>
            <a:ext cx="429924" cy="230832"/>
          </a:xfrm>
          <a:prstGeom prst="rect">
            <a:avLst/>
          </a:prstGeom>
          <a:noFill/>
          <a:effectLst/>
        </p:spPr>
        <p:txBody>
          <a:bodyPr wrap="square" lIns="68580" rtlCol="0" anchor="t" anchorCtr="1">
            <a:spAutoFit/>
          </a:bodyPr>
          <a:lstStyle/>
          <a:p>
            <a:r>
              <a:rPr lang="en-US" sz="900" b="1" dirty="0">
                <a:solidFill>
                  <a:srgbClr val="00B050"/>
                </a:solidFill>
              </a:rPr>
              <a:t>CCB</a:t>
            </a:r>
          </a:p>
        </p:txBody>
      </p:sp>
      <p:sp>
        <p:nvSpPr>
          <p:cNvPr id="27" name="TextBox 26"/>
          <p:cNvSpPr txBox="1"/>
          <p:nvPr/>
        </p:nvSpPr>
        <p:spPr>
          <a:xfrm>
            <a:off x="2400300" y="4114800"/>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4" name="TextBox 3"/>
          <p:cNvSpPr txBox="1"/>
          <p:nvPr/>
        </p:nvSpPr>
        <p:spPr>
          <a:xfrm>
            <a:off x="2612006" y="4137712"/>
            <a:ext cx="1981568" cy="276999"/>
          </a:xfrm>
          <a:prstGeom prst="rect">
            <a:avLst/>
          </a:prstGeom>
          <a:noFill/>
        </p:spPr>
        <p:txBody>
          <a:bodyPr wrap="none" rtlCol="0">
            <a:spAutoFit/>
          </a:bodyPr>
          <a:lstStyle/>
          <a:p>
            <a:r>
              <a:rPr lang="en-US" sz="1200" dirty="0"/>
              <a:t>Under formal change control</a:t>
            </a:r>
          </a:p>
        </p:txBody>
      </p:sp>
      <p:sp>
        <p:nvSpPr>
          <p:cNvPr id="28" name="TextBox 27"/>
          <p:cNvSpPr txBox="1"/>
          <p:nvPr/>
        </p:nvSpPr>
        <p:spPr>
          <a:xfrm>
            <a:off x="2271063" y="4390185"/>
            <a:ext cx="429924" cy="230832"/>
          </a:xfrm>
          <a:prstGeom prst="rect">
            <a:avLst/>
          </a:prstGeom>
          <a:noFill/>
          <a:effectLst/>
        </p:spPr>
        <p:txBody>
          <a:bodyPr wrap="square" lIns="68580" rtlCol="0" anchor="t" anchorCtr="1">
            <a:spAutoFit/>
          </a:bodyPr>
          <a:lstStyle/>
          <a:p>
            <a:r>
              <a:rPr lang="en-US" sz="900" b="1" dirty="0">
                <a:solidFill>
                  <a:srgbClr val="00B050"/>
                </a:solidFill>
              </a:rPr>
              <a:t>CCB</a:t>
            </a:r>
          </a:p>
        </p:txBody>
      </p:sp>
      <p:sp>
        <p:nvSpPr>
          <p:cNvPr id="29" name="TextBox 28"/>
          <p:cNvSpPr txBox="1"/>
          <p:nvPr/>
        </p:nvSpPr>
        <p:spPr>
          <a:xfrm>
            <a:off x="2599479" y="4357428"/>
            <a:ext cx="2004972" cy="276999"/>
          </a:xfrm>
          <a:prstGeom prst="rect">
            <a:avLst/>
          </a:prstGeom>
          <a:noFill/>
        </p:spPr>
        <p:txBody>
          <a:bodyPr wrap="none" rtlCol="0">
            <a:spAutoFit/>
          </a:bodyPr>
          <a:lstStyle/>
          <a:p>
            <a:r>
              <a:rPr lang="en-US" sz="1200" dirty="0"/>
              <a:t>Submitted for change control</a:t>
            </a:r>
          </a:p>
        </p:txBody>
      </p:sp>
      <p:sp>
        <p:nvSpPr>
          <p:cNvPr id="30" name="TextBox 29"/>
          <p:cNvSpPr txBox="1"/>
          <p:nvPr/>
        </p:nvSpPr>
        <p:spPr>
          <a:xfrm>
            <a:off x="6518987" y="910651"/>
            <a:ext cx="171450" cy="300082"/>
          </a:xfrm>
          <a:prstGeom prst="rect">
            <a:avLst/>
          </a:prstGeom>
          <a:noFill/>
          <a:effectLst/>
        </p:spPr>
        <p:txBody>
          <a:bodyPr wrap="square" lIns="68580" rtlCol="0" anchor="t" anchorCtr="1">
            <a:spAutoFit/>
          </a:bodyPr>
          <a:lstStyle/>
          <a:p>
            <a:r>
              <a:rPr lang="en-US" sz="1350" dirty="0">
                <a:solidFill>
                  <a:srgbClr val="00B050"/>
                </a:solidFill>
              </a:rPr>
              <a:t>√</a:t>
            </a:r>
          </a:p>
        </p:txBody>
      </p:sp>
      <p:sp>
        <p:nvSpPr>
          <p:cNvPr id="31" name="TextBox 30"/>
          <p:cNvSpPr txBox="1"/>
          <p:nvPr/>
        </p:nvSpPr>
        <p:spPr>
          <a:xfrm>
            <a:off x="7239000" y="717560"/>
            <a:ext cx="1823331" cy="523220"/>
          </a:xfrm>
          <a:prstGeom prst="rect">
            <a:avLst/>
          </a:prstGeom>
          <a:solidFill>
            <a:schemeClr val="tx2">
              <a:lumMod val="40000"/>
              <a:lumOff val="60000"/>
            </a:schemeClr>
          </a:solidFill>
        </p:spPr>
        <p:txBody>
          <a:bodyPr wrap="square" rtlCol="0">
            <a:spAutoFit/>
          </a:bodyPr>
          <a:lstStyle>
            <a:defPPr>
              <a:defRPr lang="en-US"/>
            </a:defPPr>
            <a:lvl1pPr marL="285750" indent="-285750">
              <a:buFont typeface="Arial" panose="020B0604020202020204" pitchFamily="34" charset="0"/>
              <a:buChar char="•"/>
              <a:defRPr sz="1400"/>
            </a:lvl1pPr>
          </a:lstStyle>
          <a:p>
            <a:pPr marL="0" indent="0">
              <a:buNone/>
            </a:pPr>
            <a:r>
              <a:rPr lang="en-US" dirty="0"/>
              <a:t>Interface Management: LSE-151</a:t>
            </a:r>
          </a:p>
        </p:txBody>
      </p:sp>
    </p:spTree>
    <p:extLst>
      <p:ext uri="{BB962C8B-B14F-4D97-AF65-F5344CB8AC3E}">
        <p14:creationId xmlns:p14="http://schemas.microsoft.com/office/powerpoint/2010/main" val="530717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Verification and Validation Process	</a:t>
            </a:r>
            <a:endParaRPr lang="en-US" dirty="0"/>
          </a:p>
        </p:txBody>
      </p:sp>
      <p:sp>
        <p:nvSpPr>
          <p:cNvPr id="6" name="Text Placeholder 5"/>
          <p:cNvSpPr>
            <a:spLocks noGrp="1"/>
          </p:cNvSpPr>
          <p:nvPr>
            <p:ph type="body" sz="quarter" idx="4294967295"/>
          </p:nvPr>
        </p:nvSpPr>
        <p:spPr>
          <a:xfrm>
            <a:off x="132757" y="739937"/>
            <a:ext cx="2629493" cy="2178050"/>
          </a:xfrm>
        </p:spPr>
        <p:txBody>
          <a:bodyPr/>
          <a:lstStyle/>
          <a:p>
            <a:r>
              <a:rPr lang="en-US" sz="1600" dirty="0"/>
              <a:t>LSE-160 </a:t>
            </a:r>
            <a:r>
              <a:rPr lang="en-US" sz="1600" b="1" i="1" dirty="0"/>
              <a:t>Verification and Validation Process </a:t>
            </a:r>
            <a:r>
              <a:rPr lang="en-US" sz="1600" dirty="0"/>
              <a:t>is </a:t>
            </a:r>
            <a:r>
              <a:rPr lang="en-US" sz="1600" dirty="0" smtClean="0"/>
              <a:t>LSST governing document</a:t>
            </a:r>
          </a:p>
          <a:p>
            <a:pPr lvl="1"/>
            <a:endParaRPr lang="en-US" sz="1400" dirty="0" smtClean="0"/>
          </a:p>
        </p:txBody>
      </p:sp>
      <p:pic>
        <p:nvPicPr>
          <p:cNvPr id="7" name="Picture 6"/>
          <p:cNvPicPr/>
          <p:nvPr/>
        </p:nvPicPr>
        <p:blipFill>
          <a:blip r:embed="rId2" cstate="print"/>
          <a:srcRect/>
          <a:stretch>
            <a:fillRect/>
          </a:stretch>
        </p:blipFill>
        <p:spPr bwMode="auto">
          <a:xfrm>
            <a:off x="76200" y="2990189"/>
            <a:ext cx="2686050" cy="1863462"/>
          </a:xfrm>
          <a:prstGeom prst="rect">
            <a:avLst/>
          </a:prstGeom>
          <a:noFill/>
          <a:ln w="9525">
            <a:solidFill>
              <a:schemeClr val="accent1"/>
            </a:solidFill>
            <a:miter lim="800000"/>
            <a:headEnd/>
            <a:tailEnd/>
          </a:ln>
        </p:spPr>
      </p:pic>
      <p:pic>
        <p:nvPicPr>
          <p:cNvPr id="8" name="Picture 7"/>
          <p:cNvPicPr/>
          <p:nvPr/>
        </p:nvPicPr>
        <p:blipFill>
          <a:blip r:embed="rId2" cstate="print"/>
          <a:srcRect l="48276"/>
          <a:stretch>
            <a:fillRect/>
          </a:stretch>
        </p:blipFill>
        <p:spPr bwMode="auto">
          <a:xfrm>
            <a:off x="2990850" y="610791"/>
            <a:ext cx="3077268" cy="4183718"/>
          </a:xfrm>
          <a:prstGeom prst="rect">
            <a:avLst/>
          </a:prstGeom>
          <a:noFill/>
          <a:ln w="15875">
            <a:solidFill>
              <a:schemeClr val="tx1"/>
            </a:solidFill>
            <a:miter lim="800000"/>
            <a:headEnd/>
            <a:tailEnd/>
          </a:ln>
        </p:spPr>
      </p:pic>
      <p:sp>
        <p:nvSpPr>
          <p:cNvPr id="9" name="Oval 8"/>
          <p:cNvSpPr/>
          <p:nvPr/>
        </p:nvSpPr>
        <p:spPr>
          <a:xfrm>
            <a:off x="1162050" y="2866460"/>
            <a:ext cx="1828800" cy="2000250"/>
          </a:xfrm>
          <a:prstGeom prst="ellipse">
            <a:avLst/>
          </a:prstGeom>
          <a:solidFill>
            <a:srgbClr val="2284A4">
              <a:alpha val="52000"/>
            </a:srgbClr>
          </a:solidFill>
          <a:ln w="0" cap="flat">
            <a:solidFill>
              <a:srgbClr val="5293A5"/>
            </a:solidFill>
            <a:round/>
          </a:ln>
          <a:effectLst/>
        </p:spPr>
        <p:style>
          <a:lnRef idx="3">
            <a:schemeClr val="lt1"/>
          </a:lnRef>
          <a:fillRef idx="1">
            <a:schemeClr val="accent5"/>
          </a:fillRef>
          <a:effectRef idx="1">
            <a:schemeClr val="accent5"/>
          </a:effectRef>
          <a:fontRef idx="minor">
            <a:schemeClr val="lt1"/>
          </a:fontRef>
        </p:style>
        <p:txBody>
          <a:bodyPr rtlCol="0" anchor="t"/>
          <a:lstStyle/>
          <a:p>
            <a:pPr algn="ctr"/>
            <a:endParaRPr lang="en-US" sz="1200" dirty="0">
              <a:solidFill>
                <a:schemeClr val="bg1"/>
              </a:solidFill>
            </a:endParaRPr>
          </a:p>
        </p:txBody>
      </p:sp>
      <p:cxnSp>
        <p:nvCxnSpPr>
          <p:cNvPr id="10" name="Straight Connector 9"/>
          <p:cNvCxnSpPr/>
          <p:nvPr/>
        </p:nvCxnSpPr>
        <p:spPr>
          <a:xfrm flipV="1">
            <a:off x="2076450" y="4794509"/>
            <a:ext cx="914400" cy="72202"/>
          </a:xfrm>
          <a:prstGeom prst="line">
            <a:avLst/>
          </a:prstGeom>
          <a:ln>
            <a:solidFill>
              <a:schemeClr val="tx1">
                <a:alpha val="36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2362200" y="610790"/>
            <a:ext cx="628650" cy="2307197"/>
          </a:xfrm>
          <a:prstGeom prst="line">
            <a:avLst/>
          </a:prstGeom>
          <a:ln>
            <a:solidFill>
              <a:schemeClr val="tx1">
                <a:alpha val="36000"/>
              </a:schemeClr>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103" y="1885950"/>
            <a:ext cx="4212377" cy="290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0260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2000" dirty="0" smtClean="0">
                <a:solidFill>
                  <a:schemeClr val="tx1"/>
                </a:solidFill>
              </a:rPr>
              <a:t>Science Requirements Document remains unchanged only minor clarification changes to top level Requirements.</a:t>
            </a:r>
          </a:p>
          <a:p>
            <a:r>
              <a:rPr lang="en-US" sz="2000" dirty="0" smtClean="0">
                <a:solidFill>
                  <a:schemeClr val="tx1"/>
                </a:solidFill>
              </a:rPr>
              <a:t>Project Systems Engineering tools play key role in Verification/Documentation – </a:t>
            </a:r>
            <a:r>
              <a:rPr lang="en-US" sz="1800" i="1" dirty="0" smtClean="0">
                <a:solidFill>
                  <a:schemeClr val="tx1"/>
                </a:solidFill>
              </a:rPr>
              <a:t>Austin Roberts talk tomorrow.</a:t>
            </a:r>
            <a:endParaRPr lang="en-US" sz="2000" i="1" dirty="0" smtClean="0">
              <a:solidFill>
                <a:schemeClr val="tx1"/>
              </a:solidFill>
            </a:endParaRPr>
          </a:p>
          <a:p>
            <a:pPr lvl="1"/>
            <a:r>
              <a:rPr lang="en-US" sz="1800" dirty="0" smtClean="0">
                <a:solidFill>
                  <a:schemeClr val="tx1"/>
                </a:solidFill>
              </a:rPr>
              <a:t>Rigorous approaches are key role in documenting processes, tests, and results.</a:t>
            </a:r>
          </a:p>
          <a:p>
            <a:pPr lvl="1"/>
            <a:r>
              <a:rPr lang="en-US" sz="1800" dirty="0" smtClean="0">
                <a:solidFill>
                  <a:schemeClr val="tx1"/>
                </a:solidFill>
              </a:rPr>
              <a:t>Currently supporting verification efforts and tooling.</a:t>
            </a:r>
          </a:p>
          <a:p>
            <a:pPr lvl="1"/>
            <a:r>
              <a:rPr lang="en-US" sz="1800" dirty="0" smtClean="0">
                <a:solidFill>
                  <a:schemeClr val="tx1"/>
                </a:solidFill>
              </a:rPr>
              <a:t>Focus on key systems with early verification opportunities </a:t>
            </a:r>
          </a:p>
          <a:p>
            <a:r>
              <a:rPr lang="en-US" sz="2000" dirty="0" smtClean="0">
                <a:solidFill>
                  <a:schemeClr val="tx1"/>
                </a:solidFill>
              </a:rPr>
              <a:t>Important for Operational Readiness Review and long term operations.</a:t>
            </a:r>
          </a:p>
          <a:p>
            <a:r>
              <a:rPr lang="en-US" sz="2000" dirty="0" smtClean="0">
                <a:solidFill>
                  <a:schemeClr val="tx1"/>
                </a:solidFill>
              </a:rPr>
              <a:t>Note emphasis on documentation in DM and other subsystem development planning.</a:t>
            </a:r>
          </a:p>
          <a:p>
            <a:pPr marL="0" indent="0">
              <a:buNone/>
            </a:pPr>
            <a:endParaRPr lang="en-US" sz="2000" dirty="0">
              <a:solidFill>
                <a:schemeClr val="tx1"/>
              </a:solidFill>
            </a:endParaRPr>
          </a:p>
        </p:txBody>
      </p:sp>
      <p:sp>
        <p:nvSpPr>
          <p:cNvPr id="3" name="Title 2"/>
          <p:cNvSpPr>
            <a:spLocks noGrp="1"/>
          </p:cNvSpPr>
          <p:nvPr>
            <p:ph type="title"/>
          </p:nvPr>
        </p:nvSpPr>
        <p:spPr/>
        <p:txBody>
          <a:bodyPr/>
          <a:lstStyle/>
          <a:p>
            <a:r>
              <a:rPr lang="en-US" dirty="0" smtClean="0"/>
              <a:t>Documentation </a:t>
            </a:r>
            <a:endParaRPr lang="en-US" dirty="0"/>
          </a:p>
        </p:txBody>
      </p:sp>
      <p:sp>
        <p:nvSpPr>
          <p:cNvPr id="5" name="TextBox 4"/>
          <p:cNvSpPr txBox="1"/>
          <p:nvPr/>
        </p:nvSpPr>
        <p:spPr>
          <a:xfrm>
            <a:off x="457200" y="4324350"/>
            <a:ext cx="8458200" cy="461665"/>
          </a:xfrm>
          <a:prstGeom prst="rect">
            <a:avLst/>
          </a:prstGeom>
          <a:noFill/>
        </p:spPr>
        <p:txBody>
          <a:bodyPr wrap="square" rtlCol="0">
            <a:spAutoFit/>
          </a:bodyPr>
          <a:lstStyle/>
          <a:p>
            <a:r>
              <a:rPr lang="en-US" sz="1200" dirty="0" smtClean="0">
                <a:solidFill>
                  <a:srgbClr val="C00000"/>
                </a:solidFill>
              </a:rPr>
              <a:t>3.0 Does </a:t>
            </a:r>
            <a:r>
              <a:rPr lang="en-US" sz="1200" dirty="0">
                <a:solidFill>
                  <a:srgbClr val="C00000"/>
                </a:solidFill>
              </a:rPr>
              <a:t>the systems engineering team monitor progress and performance across the project using proper methodology? Is the systems engineering documentation being suitably created and refined as the project progresses</a:t>
            </a:r>
          </a:p>
        </p:txBody>
      </p:sp>
    </p:spTree>
    <p:extLst>
      <p:ext uri="{BB962C8B-B14F-4D97-AF65-F5344CB8AC3E}">
        <p14:creationId xmlns:p14="http://schemas.microsoft.com/office/powerpoint/2010/main" val="2117521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Selected technical progress and status</a:t>
            </a:r>
          </a:p>
          <a:p>
            <a:pPr lvl="1"/>
            <a:r>
              <a:rPr lang="en-US" sz="1800" dirty="0" smtClean="0"/>
              <a:t>Critical examples of Project transformation to reality</a:t>
            </a:r>
          </a:p>
          <a:p>
            <a:pPr lvl="1"/>
            <a:r>
              <a:rPr lang="en-US" sz="1800" dirty="0" smtClean="0"/>
              <a:t>Focus on current and past challenges</a:t>
            </a:r>
          </a:p>
          <a:p>
            <a:pPr lvl="1"/>
            <a:r>
              <a:rPr lang="en-US" sz="1800" dirty="0" smtClean="0"/>
              <a:t>Details in subsystem talks and breakouts</a:t>
            </a:r>
          </a:p>
          <a:p>
            <a:r>
              <a:rPr lang="en-US" dirty="0" smtClean="0"/>
              <a:t>Project management</a:t>
            </a:r>
          </a:p>
          <a:p>
            <a:pPr lvl="1"/>
            <a:r>
              <a:rPr lang="en-US" sz="1800" dirty="0"/>
              <a:t>Requirements and Verification </a:t>
            </a:r>
          </a:p>
          <a:p>
            <a:pPr lvl="1"/>
            <a:r>
              <a:rPr lang="en-US" sz="1800" dirty="0" smtClean="0"/>
              <a:t>Processes and documentation</a:t>
            </a:r>
          </a:p>
          <a:p>
            <a:pPr lvl="1"/>
            <a:r>
              <a:rPr lang="en-US" sz="1800" dirty="0" smtClean="0"/>
              <a:t>Organization / Staffing</a:t>
            </a:r>
          </a:p>
          <a:p>
            <a:r>
              <a:rPr lang="en-US" dirty="0" smtClean="0"/>
              <a:t>Project schedule and NSF financial status</a:t>
            </a:r>
          </a:p>
          <a:p>
            <a:r>
              <a:rPr lang="en-US" dirty="0" smtClean="0"/>
              <a:t>Risk and Contingency management</a:t>
            </a:r>
          </a:p>
          <a:p>
            <a:endParaRPr lang="en-US" dirty="0"/>
          </a:p>
        </p:txBody>
      </p:sp>
      <p:sp>
        <p:nvSpPr>
          <p:cNvPr id="3" name="Title 2"/>
          <p:cNvSpPr>
            <a:spLocks noGrp="1"/>
          </p:cNvSpPr>
          <p:nvPr>
            <p:ph type="title"/>
          </p:nvPr>
        </p:nvSpPr>
        <p:spPr/>
        <p:txBody>
          <a:bodyPr/>
          <a:lstStyle/>
          <a:p>
            <a:r>
              <a:rPr lang="en-US" dirty="0" smtClean="0"/>
              <a:t>Project Status Agenda</a:t>
            </a:r>
            <a:endParaRPr lang="en-US" dirty="0"/>
          </a:p>
        </p:txBody>
      </p:sp>
    </p:spTree>
    <p:extLst>
      <p:ext uri="{BB962C8B-B14F-4D97-AF65-F5344CB8AC3E}">
        <p14:creationId xmlns:p14="http://schemas.microsoft.com/office/powerpoint/2010/main" val="3142180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724400" y="1643212"/>
            <a:ext cx="4267200" cy="3089931"/>
          </a:xfrm>
        </p:spPr>
        <p:txBody>
          <a:bodyPr/>
          <a:lstStyle/>
          <a:p>
            <a:r>
              <a:rPr lang="en-US" sz="1800" dirty="0" smtClean="0"/>
              <a:t>LCR Process is Active</a:t>
            </a:r>
          </a:p>
          <a:p>
            <a:pPr lvl="1"/>
            <a:r>
              <a:rPr lang="en-US" sz="1600" dirty="0" smtClean="0"/>
              <a:t>Baseline / Non-conformance</a:t>
            </a:r>
          </a:p>
          <a:p>
            <a:pPr lvl="1"/>
            <a:r>
              <a:rPr lang="en-US" sz="1600" dirty="0" smtClean="0"/>
              <a:t>EVMS / DOE-Commissioning</a:t>
            </a:r>
          </a:p>
          <a:p>
            <a:pPr lvl="1"/>
            <a:r>
              <a:rPr lang="en-US" sz="1600" dirty="0" smtClean="0"/>
              <a:t>Ranpal Gill / Rob </a:t>
            </a:r>
            <a:r>
              <a:rPr lang="en-US" sz="1600" dirty="0" err="1" smtClean="0"/>
              <a:t>McKercher</a:t>
            </a:r>
            <a:endParaRPr lang="en-US" sz="1600" dirty="0" smtClean="0"/>
          </a:p>
          <a:p>
            <a:pPr lvl="1"/>
            <a:r>
              <a:rPr lang="en-US" sz="1600" dirty="0" smtClean="0"/>
              <a:t>Weekly / Monthly meetings</a:t>
            </a:r>
          </a:p>
          <a:p>
            <a:r>
              <a:rPr lang="en-US" sz="1800" dirty="0" smtClean="0"/>
              <a:t>Now also processing estimates to complete for a controlled EAC</a:t>
            </a:r>
          </a:p>
          <a:p>
            <a:pPr lvl="1"/>
            <a:r>
              <a:rPr lang="en-US" sz="1600" dirty="0" smtClean="0"/>
              <a:t>Was annual - Now constant</a:t>
            </a:r>
          </a:p>
          <a:p>
            <a:r>
              <a:rPr lang="en-US" sz="1800" dirty="0" smtClean="0"/>
              <a:t>CCB is key for documentation and Operations interface (Ops Dir on CCB)</a:t>
            </a:r>
          </a:p>
          <a:p>
            <a:endParaRPr lang="en-US" sz="2000" dirty="0"/>
          </a:p>
        </p:txBody>
      </p:sp>
      <p:sp>
        <p:nvSpPr>
          <p:cNvPr id="7" name="Title 6"/>
          <p:cNvSpPr>
            <a:spLocks noGrp="1"/>
          </p:cNvSpPr>
          <p:nvPr>
            <p:ph type="title"/>
          </p:nvPr>
        </p:nvSpPr>
        <p:spPr/>
        <p:txBody>
          <a:bodyPr/>
          <a:lstStyle/>
          <a:p>
            <a:r>
              <a:rPr lang="en-US" dirty="0" smtClean="0"/>
              <a:t>LSST Change Control Process</a:t>
            </a:r>
            <a:endParaRPr lang="en-US" dirty="0"/>
          </a:p>
        </p:txBody>
      </p:sp>
      <p:graphicFrame>
        <p:nvGraphicFramePr>
          <p:cNvPr id="5" name="Chart 4">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2500487644"/>
              </p:ext>
            </p:extLst>
          </p:nvPr>
        </p:nvGraphicFramePr>
        <p:xfrm>
          <a:off x="152400" y="646508"/>
          <a:ext cx="7620000" cy="4096941"/>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a:stretch>
            <a:fillRect/>
          </a:stretch>
        </p:blipFill>
        <p:spPr>
          <a:xfrm>
            <a:off x="5029199" y="623629"/>
            <a:ext cx="4035267" cy="957521"/>
          </a:xfrm>
          <a:prstGeom prst="rect">
            <a:avLst/>
          </a:prstGeom>
        </p:spPr>
      </p:pic>
    </p:spTree>
    <p:extLst>
      <p:ext uri="{BB962C8B-B14F-4D97-AF65-F5344CB8AC3E}">
        <p14:creationId xmlns:p14="http://schemas.microsoft.com/office/powerpoint/2010/main" val="5684547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Management</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01A7EF-0E73-422D-9C7A-E34ABD1B07EC}"/>
              </a:ext>
            </a:extLst>
          </p:cNvPr>
          <p:cNvSpPr>
            <a:spLocks noGrp="1"/>
          </p:cNvSpPr>
          <p:nvPr>
            <p:ph type="title"/>
          </p:nvPr>
        </p:nvSpPr>
        <p:spPr>
          <a:xfrm>
            <a:off x="1295400" y="133350"/>
            <a:ext cx="6096000" cy="417910"/>
          </a:xfrm>
        </p:spPr>
        <p:txBody>
          <a:bodyPr/>
          <a:lstStyle/>
          <a:p>
            <a:r>
              <a:rPr lang="en-US" dirty="0"/>
              <a:t>LSST Project Organization Structure</a:t>
            </a:r>
          </a:p>
        </p:txBody>
      </p:sp>
      <p:sp>
        <p:nvSpPr>
          <p:cNvPr id="5" name="TextBox 4">
            <a:extLst>
              <a:ext uri="{FF2B5EF4-FFF2-40B4-BE49-F238E27FC236}">
                <a16:creationId xmlns:a16="http://schemas.microsoft.com/office/drawing/2014/main" id="{514CCD45-05AF-4067-88AE-80A20C4B64F3}"/>
              </a:ext>
            </a:extLst>
          </p:cNvPr>
          <p:cNvSpPr txBox="1"/>
          <p:nvPr/>
        </p:nvSpPr>
        <p:spPr>
          <a:xfrm>
            <a:off x="3264379" y="1833088"/>
            <a:ext cx="2432648" cy="704039"/>
          </a:xfrm>
          <a:prstGeom prst="rect">
            <a:avLst/>
          </a:prstGeom>
          <a:solidFill>
            <a:schemeClr val="accent1">
              <a:lumMod val="60000"/>
              <a:lumOff val="40000"/>
            </a:schemeClr>
          </a:solidFill>
          <a:ln>
            <a:solidFill>
              <a:schemeClr val="tx1"/>
            </a:solidFill>
          </a:ln>
        </p:spPr>
        <p:txBody>
          <a:bodyPr wrap="square" tIns="0" bIns="0" rtlCol="0">
            <a:spAutoFit/>
          </a:bodyPr>
          <a:lstStyle/>
          <a:p>
            <a:pPr algn="ctr" defTabSz="914378"/>
            <a:r>
              <a:rPr lang="en-US" sz="1050" b="1" dirty="0">
                <a:solidFill>
                  <a:prstClr val="black"/>
                </a:solidFill>
                <a:latin typeface="Calibri"/>
              </a:rPr>
              <a:t>Project Manager: </a:t>
            </a:r>
            <a:r>
              <a:rPr lang="en-US" sz="1050" dirty="0">
                <a:solidFill>
                  <a:prstClr val="black"/>
                </a:solidFill>
                <a:latin typeface="Calibri"/>
              </a:rPr>
              <a:t>V. Krabbendam - AURA</a:t>
            </a:r>
          </a:p>
          <a:p>
            <a:pPr algn="ctr" defTabSz="914378"/>
            <a:r>
              <a:rPr lang="en-US" sz="1050" b="1" dirty="0">
                <a:solidFill>
                  <a:prstClr val="black"/>
                </a:solidFill>
                <a:latin typeface="Calibri"/>
              </a:rPr>
              <a:t>Project Scientist: </a:t>
            </a:r>
            <a:r>
              <a:rPr lang="en-US" sz="1050" dirty="0">
                <a:solidFill>
                  <a:prstClr val="black"/>
                </a:solidFill>
                <a:latin typeface="Calibri"/>
              </a:rPr>
              <a:t>Z. Ivezic - UW</a:t>
            </a:r>
          </a:p>
          <a:p>
            <a:pPr algn="ctr" defTabSz="914378"/>
            <a:r>
              <a:rPr lang="en-US" sz="825" b="1" dirty="0">
                <a:solidFill>
                  <a:prstClr val="black"/>
                </a:solidFill>
                <a:latin typeface="Calibri"/>
              </a:rPr>
              <a:t>Deputy PM Software: </a:t>
            </a:r>
            <a:r>
              <a:rPr lang="en-US" sz="825" dirty="0">
                <a:solidFill>
                  <a:prstClr val="black"/>
                </a:solidFill>
                <a:latin typeface="Calibri"/>
              </a:rPr>
              <a:t>W. O’Mullane – AURA</a:t>
            </a:r>
          </a:p>
          <a:p>
            <a:pPr algn="ctr" defTabSz="914378"/>
            <a:r>
              <a:rPr lang="en-US" sz="825" b="1" dirty="0">
                <a:solidFill>
                  <a:prstClr val="black"/>
                </a:solidFill>
                <a:latin typeface="Calibri"/>
              </a:rPr>
              <a:t>Deputy PM Camera: </a:t>
            </a:r>
            <a:r>
              <a:rPr lang="en-US" sz="825" dirty="0">
                <a:solidFill>
                  <a:prstClr val="black"/>
                </a:solidFill>
                <a:latin typeface="Calibri"/>
              </a:rPr>
              <a:t>V. Riot – LLNL</a:t>
            </a:r>
          </a:p>
          <a:p>
            <a:pPr algn="ctr" defTabSz="914378"/>
            <a:r>
              <a:rPr lang="en-US" sz="825" b="1" dirty="0">
                <a:solidFill>
                  <a:prstClr val="black"/>
                </a:solidFill>
                <a:latin typeface="Calibri"/>
              </a:rPr>
              <a:t>Deputy PM Chile: </a:t>
            </a:r>
            <a:r>
              <a:rPr lang="en-US" sz="825" dirty="0">
                <a:solidFill>
                  <a:prstClr val="black"/>
                </a:solidFill>
                <a:latin typeface="Calibri"/>
              </a:rPr>
              <a:t>TBD - AURA</a:t>
            </a:r>
          </a:p>
        </p:txBody>
      </p:sp>
      <p:sp>
        <p:nvSpPr>
          <p:cNvPr id="6" name="TextBox 5">
            <a:extLst>
              <a:ext uri="{FF2B5EF4-FFF2-40B4-BE49-F238E27FC236}">
                <a16:creationId xmlns:a16="http://schemas.microsoft.com/office/drawing/2014/main" id="{B7B3DA86-60B7-4E4A-BF7D-7D158C657903}"/>
              </a:ext>
            </a:extLst>
          </p:cNvPr>
          <p:cNvSpPr txBox="1"/>
          <p:nvPr/>
        </p:nvSpPr>
        <p:spPr>
          <a:xfrm>
            <a:off x="3264379" y="1134199"/>
            <a:ext cx="2432648" cy="415498"/>
          </a:xfrm>
          <a:prstGeom prst="rect">
            <a:avLst/>
          </a:prstGeom>
          <a:solidFill>
            <a:schemeClr val="accent1">
              <a:lumMod val="60000"/>
              <a:lumOff val="40000"/>
            </a:schemeClr>
          </a:solidFill>
          <a:ln>
            <a:solidFill>
              <a:schemeClr val="tx1"/>
            </a:solidFill>
          </a:ln>
        </p:spPr>
        <p:txBody>
          <a:bodyPr wrap="square" tIns="0" bIns="0" rtlCol="0">
            <a:spAutoFit/>
          </a:bodyPr>
          <a:lstStyle/>
          <a:p>
            <a:pPr algn="ctr" defTabSz="914378"/>
            <a:r>
              <a:rPr lang="en-US" sz="1350" b="1" dirty="0">
                <a:solidFill>
                  <a:prstClr val="black"/>
                </a:solidFill>
                <a:latin typeface="Calibri"/>
              </a:rPr>
              <a:t>LSST Director: </a:t>
            </a:r>
            <a:r>
              <a:rPr lang="en-US" sz="1350" dirty="0">
                <a:solidFill>
                  <a:prstClr val="black"/>
                </a:solidFill>
                <a:latin typeface="Calibri"/>
              </a:rPr>
              <a:t>S. Kahn – SLAC</a:t>
            </a:r>
          </a:p>
          <a:p>
            <a:pPr algn="ctr" defTabSz="914378"/>
            <a:r>
              <a:rPr lang="en-US" sz="1350" b="1" dirty="0">
                <a:solidFill>
                  <a:prstClr val="black"/>
                </a:solidFill>
                <a:latin typeface="Calibri"/>
              </a:rPr>
              <a:t>Deputy Director: </a:t>
            </a:r>
            <a:r>
              <a:rPr lang="en-US" sz="1350" dirty="0">
                <a:solidFill>
                  <a:prstClr val="black"/>
                </a:solidFill>
                <a:latin typeface="Calibri"/>
              </a:rPr>
              <a:t>Z. Ivezic – UW</a:t>
            </a:r>
          </a:p>
        </p:txBody>
      </p:sp>
      <p:sp>
        <p:nvSpPr>
          <p:cNvPr id="7" name="TextBox 6">
            <a:extLst>
              <a:ext uri="{FF2B5EF4-FFF2-40B4-BE49-F238E27FC236}">
                <a16:creationId xmlns:a16="http://schemas.microsoft.com/office/drawing/2014/main" id="{489DEC8F-BF12-430E-9D1C-453CD783E7C8}"/>
              </a:ext>
            </a:extLst>
          </p:cNvPr>
          <p:cNvSpPr txBox="1"/>
          <p:nvPr/>
        </p:nvSpPr>
        <p:spPr>
          <a:xfrm>
            <a:off x="6002587" y="1929204"/>
            <a:ext cx="2081801" cy="507831"/>
          </a:xfrm>
          <a:prstGeom prst="rect">
            <a:avLst/>
          </a:prstGeom>
          <a:solidFill>
            <a:schemeClr val="accent3">
              <a:lumMod val="60000"/>
              <a:lumOff val="40000"/>
            </a:schemeClr>
          </a:solidFill>
          <a:ln>
            <a:solidFill>
              <a:schemeClr val="tx1"/>
            </a:solidFill>
          </a:ln>
        </p:spPr>
        <p:txBody>
          <a:bodyPr wrap="square" tIns="0" bIns="0" rtlCol="0">
            <a:spAutoFit/>
          </a:bodyPr>
          <a:lstStyle/>
          <a:p>
            <a:pPr algn="ctr" defTabSz="914378"/>
            <a:r>
              <a:rPr lang="en-US" sz="825" b="1" dirty="0">
                <a:solidFill>
                  <a:prstClr val="black"/>
                </a:solidFill>
                <a:latin typeface="Calibri"/>
              </a:rPr>
              <a:t>Performance and Safety</a:t>
            </a:r>
          </a:p>
          <a:p>
            <a:pPr defTabSz="914378"/>
            <a:r>
              <a:rPr lang="en-US" sz="825" b="1" dirty="0">
                <a:solidFill>
                  <a:prstClr val="black"/>
                </a:solidFill>
                <a:latin typeface="Calibri"/>
              </a:rPr>
              <a:t>Safety: </a:t>
            </a:r>
            <a:r>
              <a:rPr lang="en-US" sz="825" dirty="0">
                <a:solidFill>
                  <a:prstClr val="black"/>
                </a:solidFill>
                <a:latin typeface="Calibri"/>
              </a:rPr>
              <a:t>C. Gessner - AURA</a:t>
            </a:r>
          </a:p>
          <a:p>
            <a:pPr defTabSz="914378"/>
            <a:r>
              <a:rPr lang="en-US" sz="825" b="1" dirty="0">
                <a:solidFill>
                  <a:prstClr val="black"/>
                </a:solidFill>
                <a:latin typeface="Calibri"/>
              </a:rPr>
              <a:t>Compliance: </a:t>
            </a:r>
            <a:r>
              <a:rPr lang="en-US" sz="825" dirty="0">
                <a:solidFill>
                  <a:prstClr val="black"/>
                </a:solidFill>
                <a:latin typeface="Calibri"/>
              </a:rPr>
              <a:t>V. Kinnison – AURA</a:t>
            </a:r>
          </a:p>
          <a:p>
            <a:pPr defTabSz="914378"/>
            <a:r>
              <a:rPr lang="en-US" sz="825" b="1" dirty="0">
                <a:solidFill>
                  <a:prstClr val="black"/>
                </a:solidFill>
                <a:latin typeface="Calibri"/>
              </a:rPr>
              <a:t>Information Security</a:t>
            </a:r>
            <a:r>
              <a:rPr lang="en-US" sz="825" dirty="0">
                <a:solidFill>
                  <a:prstClr val="black"/>
                </a:solidFill>
                <a:latin typeface="Calibri"/>
              </a:rPr>
              <a:t> – Alex Withers - NCSA</a:t>
            </a:r>
          </a:p>
        </p:txBody>
      </p:sp>
      <p:sp>
        <p:nvSpPr>
          <p:cNvPr id="8" name="TextBox 7">
            <a:extLst>
              <a:ext uri="{FF2B5EF4-FFF2-40B4-BE49-F238E27FC236}">
                <a16:creationId xmlns:a16="http://schemas.microsoft.com/office/drawing/2014/main" id="{24F9243E-C083-47A9-92AA-CD5151B26A46}"/>
              </a:ext>
            </a:extLst>
          </p:cNvPr>
          <p:cNvSpPr txBox="1"/>
          <p:nvPr/>
        </p:nvSpPr>
        <p:spPr>
          <a:xfrm>
            <a:off x="5111204" y="2724151"/>
            <a:ext cx="1975396" cy="507831"/>
          </a:xfrm>
          <a:prstGeom prst="rect">
            <a:avLst/>
          </a:prstGeom>
          <a:solidFill>
            <a:schemeClr val="accent3">
              <a:lumMod val="60000"/>
              <a:lumOff val="40000"/>
            </a:schemeClr>
          </a:solidFill>
          <a:ln>
            <a:solidFill>
              <a:schemeClr val="tx1"/>
            </a:solidFill>
          </a:ln>
        </p:spPr>
        <p:txBody>
          <a:bodyPr wrap="square" tIns="0" bIns="0" rtlCol="0">
            <a:spAutoFit/>
          </a:bodyPr>
          <a:lstStyle/>
          <a:p>
            <a:pPr algn="ctr" defTabSz="914378"/>
            <a:r>
              <a:rPr lang="en-US" sz="825" b="1" dirty="0">
                <a:solidFill>
                  <a:prstClr val="black"/>
                </a:solidFill>
                <a:latin typeface="Calibri"/>
              </a:rPr>
              <a:t>Project Administration</a:t>
            </a:r>
          </a:p>
          <a:p>
            <a:pPr defTabSz="914378"/>
            <a:r>
              <a:rPr lang="en-US" sz="825" b="1" dirty="0">
                <a:solidFill>
                  <a:prstClr val="black"/>
                </a:solidFill>
                <a:latin typeface="Calibri"/>
              </a:rPr>
              <a:t>Project Controls: </a:t>
            </a:r>
            <a:r>
              <a:rPr lang="en-US" sz="825" dirty="0">
                <a:solidFill>
                  <a:prstClr val="black"/>
                </a:solidFill>
                <a:latin typeface="Calibri"/>
              </a:rPr>
              <a:t>K. Long – Longhorn</a:t>
            </a:r>
          </a:p>
          <a:p>
            <a:pPr defTabSz="914378"/>
            <a:r>
              <a:rPr lang="en-US" sz="825" b="1" dirty="0">
                <a:solidFill>
                  <a:prstClr val="black"/>
                </a:solidFill>
                <a:latin typeface="Calibri"/>
              </a:rPr>
              <a:t>Business Manager: </a:t>
            </a:r>
            <a:r>
              <a:rPr lang="en-US" sz="825" dirty="0">
                <a:solidFill>
                  <a:prstClr val="black"/>
                </a:solidFill>
                <a:latin typeface="Calibri"/>
              </a:rPr>
              <a:t>D. Calabrese - AURA</a:t>
            </a:r>
          </a:p>
          <a:p>
            <a:pPr defTabSz="914378"/>
            <a:r>
              <a:rPr lang="en-US" sz="825" b="1" dirty="0">
                <a:solidFill>
                  <a:prstClr val="black"/>
                </a:solidFill>
                <a:latin typeface="Calibri"/>
              </a:rPr>
              <a:t>ITSI Manager</a:t>
            </a:r>
            <a:r>
              <a:rPr lang="en-US" sz="825" dirty="0">
                <a:solidFill>
                  <a:prstClr val="black"/>
                </a:solidFill>
                <a:latin typeface="Calibri"/>
              </a:rPr>
              <a:t>: J. Kantor - AURA</a:t>
            </a:r>
          </a:p>
        </p:txBody>
      </p:sp>
      <p:sp>
        <p:nvSpPr>
          <p:cNvPr id="22" name="TextBox 21">
            <a:extLst>
              <a:ext uri="{FF2B5EF4-FFF2-40B4-BE49-F238E27FC236}">
                <a16:creationId xmlns:a16="http://schemas.microsoft.com/office/drawing/2014/main" id="{29F957D9-D143-4A96-9EF4-3A9ADB303C1A}"/>
              </a:ext>
            </a:extLst>
          </p:cNvPr>
          <p:cNvSpPr txBox="1"/>
          <p:nvPr/>
        </p:nvSpPr>
        <p:spPr>
          <a:xfrm>
            <a:off x="246043" y="3679600"/>
            <a:ext cx="2100686" cy="380873"/>
          </a:xfrm>
          <a:prstGeom prst="rect">
            <a:avLst/>
          </a:prstGeom>
          <a:solidFill>
            <a:srgbClr val="D6949A"/>
          </a:solidFill>
          <a:ln>
            <a:solidFill>
              <a:schemeClr val="tx1"/>
            </a:solidFill>
          </a:ln>
        </p:spPr>
        <p:txBody>
          <a:bodyPr wrap="square" tIns="0" bIns="0" rtlCol="0">
            <a:spAutoFit/>
          </a:bodyPr>
          <a:lstStyle/>
          <a:p>
            <a:pPr algn="ctr" defTabSz="914378"/>
            <a:r>
              <a:rPr lang="en-US" sz="825" b="1" dirty="0">
                <a:solidFill>
                  <a:prstClr val="black"/>
                </a:solidFill>
                <a:latin typeface="Calibri"/>
              </a:rPr>
              <a:t>Data Management</a:t>
            </a:r>
            <a:endParaRPr lang="en-US" sz="825" dirty="0">
              <a:solidFill>
                <a:prstClr val="black"/>
              </a:solidFill>
              <a:latin typeface="Calibri"/>
            </a:endParaRPr>
          </a:p>
          <a:p>
            <a:pPr defTabSz="914378"/>
            <a:r>
              <a:rPr lang="en-US" sz="825" b="1" dirty="0">
                <a:solidFill>
                  <a:prstClr val="black"/>
                </a:solidFill>
                <a:latin typeface="Calibri"/>
              </a:rPr>
              <a:t>DM Project Manager</a:t>
            </a:r>
            <a:r>
              <a:rPr lang="en-US" sz="825" dirty="0">
                <a:solidFill>
                  <a:prstClr val="black"/>
                </a:solidFill>
                <a:latin typeface="Calibri"/>
              </a:rPr>
              <a:t>: W. O’Mullane – AURA</a:t>
            </a:r>
          </a:p>
          <a:p>
            <a:pPr defTabSz="914378"/>
            <a:r>
              <a:rPr lang="en-US" sz="825" b="1" dirty="0">
                <a:solidFill>
                  <a:prstClr val="black"/>
                </a:solidFill>
                <a:latin typeface="Calibri"/>
              </a:rPr>
              <a:t>DM Project Scientist</a:t>
            </a:r>
            <a:r>
              <a:rPr lang="en-US" sz="825" dirty="0">
                <a:solidFill>
                  <a:prstClr val="black"/>
                </a:solidFill>
                <a:latin typeface="Calibri"/>
              </a:rPr>
              <a:t>: L Guy – AURA</a:t>
            </a:r>
          </a:p>
        </p:txBody>
      </p:sp>
      <p:sp>
        <p:nvSpPr>
          <p:cNvPr id="24" name="TextBox 23">
            <a:extLst>
              <a:ext uri="{FF2B5EF4-FFF2-40B4-BE49-F238E27FC236}">
                <a16:creationId xmlns:a16="http://schemas.microsoft.com/office/drawing/2014/main" id="{D0DBBDD6-A763-4E19-8FD2-69866DA2361A}"/>
              </a:ext>
            </a:extLst>
          </p:cNvPr>
          <p:cNvSpPr txBox="1"/>
          <p:nvPr/>
        </p:nvSpPr>
        <p:spPr>
          <a:xfrm>
            <a:off x="1700776" y="2724217"/>
            <a:ext cx="2084609" cy="507831"/>
          </a:xfrm>
          <a:prstGeom prst="rect">
            <a:avLst/>
          </a:prstGeom>
          <a:solidFill>
            <a:schemeClr val="accent3">
              <a:lumMod val="60000"/>
              <a:lumOff val="40000"/>
            </a:schemeClr>
          </a:solidFill>
          <a:ln>
            <a:solidFill>
              <a:schemeClr val="tx1"/>
            </a:solidFill>
          </a:ln>
        </p:spPr>
        <p:txBody>
          <a:bodyPr wrap="square" tIns="0" bIns="0" rtlCol="0">
            <a:spAutoFit/>
          </a:bodyPr>
          <a:lstStyle/>
          <a:p>
            <a:pPr algn="ctr" defTabSz="914378"/>
            <a:r>
              <a:rPr lang="en-US" sz="825" b="1" dirty="0">
                <a:solidFill>
                  <a:prstClr val="black"/>
                </a:solidFill>
                <a:latin typeface="Calibri"/>
              </a:rPr>
              <a:t>System Engineering and Commissioning</a:t>
            </a:r>
          </a:p>
          <a:p>
            <a:pPr defTabSz="914378"/>
            <a:r>
              <a:rPr lang="en-US" sz="825" b="1" dirty="0">
                <a:solidFill>
                  <a:prstClr val="black"/>
                </a:solidFill>
                <a:latin typeface="Calibri"/>
              </a:rPr>
              <a:t>System Scientist: </a:t>
            </a:r>
            <a:r>
              <a:rPr lang="en-US" sz="825" dirty="0">
                <a:solidFill>
                  <a:prstClr val="black"/>
                </a:solidFill>
                <a:latin typeface="Calibri"/>
              </a:rPr>
              <a:t>C. </a:t>
            </a:r>
            <a:r>
              <a:rPr lang="en-US" sz="825" dirty="0" err="1">
                <a:solidFill>
                  <a:prstClr val="black"/>
                </a:solidFill>
                <a:latin typeface="Calibri"/>
              </a:rPr>
              <a:t>Claver</a:t>
            </a:r>
            <a:r>
              <a:rPr lang="en-US" sz="825" dirty="0">
                <a:solidFill>
                  <a:prstClr val="black"/>
                </a:solidFill>
                <a:latin typeface="Calibri"/>
              </a:rPr>
              <a:t> - AURA</a:t>
            </a:r>
          </a:p>
          <a:p>
            <a:pPr defTabSz="914378"/>
            <a:r>
              <a:rPr lang="en-US" sz="825" b="1" dirty="0">
                <a:solidFill>
                  <a:prstClr val="black"/>
                </a:solidFill>
                <a:latin typeface="Calibri"/>
              </a:rPr>
              <a:t>Commissioning Scientist: </a:t>
            </a:r>
            <a:r>
              <a:rPr lang="en-US" sz="825" dirty="0">
                <a:solidFill>
                  <a:prstClr val="black"/>
                </a:solidFill>
                <a:latin typeface="Calibri"/>
              </a:rPr>
              <a:t>K. Reil – SLAC</a:t>
            </a:r>
          </a:p>
          <a:p>
            <a:pPr defTabSz="914378"/>
            <a:r>
              <a:rPr lang="en-US" sz="825" b="1" dirty="0">
                <a:solidFill>
                  <a:prstClr val="black"/>
                </a:solidFill>
                <a:latin typeface="Calibri"/>
              </a:rPr>
              <a:t>Lead Systems Engineer: </a:t>
            </a:r>
            <a:r>
              <a:rPr lang="en-US" sz="825" dirty="0">
                <a:solidFill>
                  <a:prstClr val="black"/>
                </a:solidFill>
                <a:latin typeface="Calibri"/>
              </a:rPr>
              <a:t>A. Roberts – AURA</a:t>
            </a:r>
          </a:p>
        </p:txBody>
      </p:sp>
      <p:sp>
        <p:nvSpPr>
          <p:cNvPr id="25" name="Rectangle 24">
            <a:extLst>
              <a:ext uri="{FF2B5EF4-FFF2-40B4-BE49-F238E27FC236}">
                <a16:creationId xmlns:a16="http://schemas.microsoft.com/office/drawing/2014/main" id="{95BCD75C-F04C-457E-B8C1-48CBEA1E2AE0}"/>
              </a:ext>
            </a:extLst>
          </p:cNvPr>
          <p:cNvSpPr/>
          <p:nvPr/>
        </p:nvSpPr>
        <p:spPr>
          <a:xfrm>
            <a:off x="179696" y="3469103"/>
            <a:ext cx="8610600" cy="781565"/>
          </a:xfrm>
          <a:prstGeom prst="rect">
            <a:avLst/>
          </a:prstGeom>
          <a:noFill/>
          <a:ln w="28575" cmpd="dbl">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r>
              <a:rPr lang="en-US" dirty="0">
                <a:solidFill>
                  <a:prstClr val="white"/>
                </a:solidFill>
                <a:latin typeface="Calibri"/>
              </a:rPr>
              <a:t> - AURA</a:t>
            </a:r>
          </a:p>
        </p:txBody>
      </p:sp>
      <p:sp>
        <p:nvSpPr>
          <p:cNvPr id="28" name="TextBox 27">
            <a:extLst>
              <a:ext uri="{FF2B5EF4-FFF2-40B4-BE49-F238E27FC236}">
                <a16:creationId xmlns:a16="http://schemas.microsoft.com/office/drawing/2014/main" id="{7118C498-0549-4805-89CF-07479DF45DDD}"/>
              </a:ext>
            </a:extLst>
          </p:cNvPr>
          <p:cNvSpPr txBox="1"/>
          <p:nvPr/>
        </p:nvSpPr>
        <p:spPr>
          <a:xfrm>
            <a:off x="8153399" y="3210640"/>
            <a:ext cx="762000" cy="123111"/>
          </a:xfrm>
          <a:prstGeom prst="rect">
            <a:avLst/>
          </a:prstGeom>
          <a:solidFill>
            <a:srgbClr val="FAC090"/>
          </a:solidFill>
          <a:ln>
            <a:solidFill>
              <a:schemeClr val="tx1"/>
            </a:solidFill>
          </a:ln>
        </p:spPr>
        <p:txBody>
          <a:bodyPr wrap="square" lIns="0" tIns="0" rIns="0" bIns="0" rtlCol="0">
            <a:spAutoFit/>
          </a:bodyPr>
          <a:lstStyle/>
          <a:p>
            <a:pPr algn="ctr" defTabSz="914378"/>
            <a:r>
              <a:rPr lang="en-US" sz="800" b="1" dirty="0">
                <a:solidFill>
                  <a:prstClr val="black"/>
                </a:solidFill>
                <a:latin typeface="Calibri"/>
              </a:rPr>
              <a:t> LSST Ops</a:t>
            </a:r>
            <a:endParaRPr lang="en-US" sz="800" dirty="0">
              <a:solidFill>
                <a:prstClr val="black"/>
              </a:solidFill>
              <a:latin typeface="Calibri"/>
            </a:endParaRPr>
          </a:p>
        </p:txBody>
      </p:sp>
      <p:sp>
        <p:nvSpPr>
          <p:cNvPr id="29" name="TextBox 28">
            <a:extLst>
              <a:ext uri="{FF2B5EF4-FFF2-40B4-BE49-F238E27FC236}">
                <a16:creationId xmlns:a16="http://schemas.microsoft.com/office/drawing/2014/main" id="{22DB9448-58A7-4AFB-ACAA-5636A24948F7}"/>
              </a:ext>
            </a:extLst>
          </p:cNvPr>
          <p:cNvSpPr txBox="1"/>
          <p:nvPr/>
        </p:nvSpPr>
        <p:spPr>
          <a:xfrm>
            <a:off x="8153400" y="2534932"/>
            <a:ext cx="762000" cy="123111"/>
          </a:xfrm>
          <a:prstGeom prst="rect">
            <a:avLst/>
          </a:prstGeom>
          <a:solidFill>
            <a:schemeClr val="accent1">
              <a:lumMod val="60000"/>
              <a:lumOff val="40000"/>
            </a:schemeClr>
          </a:solidFill>
          <a:ln>
            <a:solidFill>
              <a:schemeClr val="tx1"/>
            </a:solidFill>
          </a:ln>
        </p:spPr>
        <p:txBody>
          <a:bodyPr wrap="square" lIns="0" tIns="0" rIns="0" bIns="0" rtlCol="0">
            <a:spAutoFit/>
          </a:bodyPr>
          <a:lstStyle/>
          <a:p>
            <a:pPr algn="ctr" defTabSz="914378"/>
            <a:r>
              <a:rPr lang="en-US" sz="800" b="1" dirty="0">
                <a:solidFill>
                  <a:prstClr val="black"/>
                </a:solidFill>
                <a:latin typeface="Calibri"/>
              </a:rPr>
              <a:t>Project Office</a:t>
            </a:r>
            <a:endParaRPr lang="en-US" sz="800" dirty="0">
              <a:solidFill>
                <a:prstClr val="black"/>
              </a:solidFill>
              <a:latin typeface="Calibri"/>
            </a:endParaRPr>
          </a:p>
        </p:txBody>
      </p:sp>
      <p:sp>
        <p:nvSpPr>
          <p:cNvPr id="30" name="TextBox 29">
            <a:extLst>
              <a:ext uri="{FF2B5EF4-FFF2-40B4-BE49-F238E27FC236}">
                <a16:creationId xmlns:a16="http://schemas.microsoft.com/office/drawing/2014/main" id="{75CDB2D8-5145-4955-B219-A5D4077C2B54}"/>
              </a:ext>
            </a:extLst>
          </p:cNvPr>
          <p:cNvSpPr txBox="1"/>
          <p:nvPr/>
        </p:nvSpPr>
        <p:spPr>
          <a:xfrm>
            <a:off x="8153400" y="2869069"/>
            <a:ext cx="762000" cy="123111"/>
          </a:xfrm>
          <a:prstGeom prst="rect">
            <a:avLst/>
          </a:prstGeom>
          <a:solidFill>
            <a:schemeClr val="accent3">
              <a:lumMod val="60000"/>
              <a:lumOff val="40000"/>
            </a:schemeClr>
          </a:solidFill>
          <a:ln>
            <a:solidFill>
              <a:schemeClr val="tx1"/>
            </a:solidFill>
          </a:ln>
        </p:spPr>
        <p:txBody>
          <a:bodyPr wrap="square" lIns="0" tIns="0" rIns="0" bIns="0" rtlCol="0">
            <a:spAutoFit/>
          </a:bodyPr>
          <a:lstStyle/>
          <a:p>
            <a:pPr algn="ctr" defTabSz="914378"/>
            <a:r>
              <a:rPr lang="en-US" sz="800" b="1" dirty="0">
                <a:solidFill>
                  <a:prstClr val="black"/>
                </a:solidFill>
                <a:latin typeface="Calibri"/>
              </a:rPr>
              <a:t>Project Support</a:t>
            </a:r>
            <a:endParaRPr lang="en-US" sz="800" dirty="0">
              <a:solidFill>
                <a:prstClr val="black"/>
              </a:solidFill>
              <a:latin typeface="Calibri"/>
            </a:endParaRPr>
          </a:p>
        </p:txBody>
      </p:sp>
      <p:sp>
        <p:nvSpPr>
          <p:cNvPr id="31" name="TextBox 30">
            <a:extLst>
              <a:ext uri="{FF2B5EF4-FFF2-40B4-BE49-F238E27FC236}">
                <a16:creationId xmlns:a16="http://schemas.microsoft.com/office/drawing/2014/main" id="{A0F3E998-342F-420B-BAAD-CB7BDAFD1A8A}"/>
              </a:ext>
            </a:extLst>
          </p:cNvPr>
          <p:cNvSpPr txBox="1"/>
          <p:nvPr/>
        </p:nvSpPr>
        <p:spPr>
          <a:xfrm>
            <a:off x="8153399" y="3040527"/>
            <a:ext cx="762000" cy="123111"/>
          </a:xfrm>
          <a:prstGeom prst="rect">
            <a:avLst/>
          </a:prstGeom>
          <a:solidFill>
            <a:srgbClr val="D6949A"/>
          </a:solidFill>
          <a:ln>
            <a:solidFill>
              <a:schemeClr val="tx1"/>
            </a:solidFill>
          </a:ln>
        </p:spPr>
        <p:txBody>
          <a:bodyPr wrap="square" lIns="0" tIns="0" rIns="0" bIns="0" rtlCol="0">
            <a:spAutoFit/>
          </a:bodyPr>
          <a:lstStyle/>
          <a:p>
            <a:pPr algn="ctr" defTabSz="914378"/>
            <a:r>
              <a:rPr lang="en-US" sz="800" b="1" dirty="0">
                <a:solidFill>
                  <a:prstClr val="black"/>
                </a:solidFill>
                <a:latin typeface="Calibri"/>
              </a:rPr>
              <a:t>Sub-systems</a:t>
            </a:r>
            <a:endParaRPr lang="en-US" sz="800" dirty="0">
              <a:solidFill>
                <a:prstClr val="black"/>
              </a:solidFill>
              <a:latin typeface="Calibri"/>
            </a:endParaRPr>
          </a:p>
        </p:txBody>
      </p:sp>
      <p:cxnSp>
        <p:nvCxnSpPr>
          <p:cNvPr id="37" name="Straight Connector 36">
            <a:extLst>
              <a:ext uri="{FF2B5EF4-FFF2-40B4-BE49-F238E27FC236}">
                <a16:creationId xmlns:a16="http://schemas.microsoft.com/office/drawing/2014/main" id="{76F1AEEB-355C-4D11-9293-95E0D20BEC5A}"/>
              </a:ext>
            </a:extLst>
          </p:cNvPr>
          <p:cNvCxnSpPr>
            <a:cxnSpLocks/>
            <a:stCxn id="6" idx="2"/>
            <a:endCxn id="5" idx="0"/>
          </p:cNvCxnSpPr>
          <p:nvPr/>
        </p:nvCxnSpPr>
        <p:spPr>
          <a:xfrm>
            <a:off x="4480703" y="1549698"/>
            <a:ext cx="0" cy="283390"/>
          </a:xfrm>
          <a:prstGeom prst="line">
            <a:avLst/>
          </a:prstGeom>
          <a:ln w="9525" cap="rnd">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078453C-413A-4999-B00F-3088B92B00E4}"/>
              </a:ext>
            </a:extLst>
          </p:cNvPr>
          <p:cNvCxnSpPr>
            <a:cxnSpLocks/>
            <a:stCxn id="24" idx="3"/>
            <a:endCxn id="8" idx="1"/>
          </p:cNvCxnSpPr>
          <p:nvPr/>
        </p:nvCxnSpPr>
        <p:spPr>
          <a:xfrm flipV="1">
            <a:off x="3785385" y="2978066"/>
            <a:ext cx="1325819" cy="66"/>
          </a:xfrm>
          <a:prstGeom prst="line">
            <a:avLst/>
          </a:prstGeom>
          <a:ln w="9525" cap="rnd">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Connector: Elbow 48">
            <a:extLst>
              <a:ext uri="{FF2B5EF4-FFF2-40B4-BE49-F238E27FC236}">
                <a16:creationId xmlns:a16="http://schemas.microsoft.com/office/drawing/2014/main" id="{A5BC0D14-D993-40B9-9770-9DEA77FD36D0}"/>
              </a:ext>
            </a:extLst>
          </p:cNvPr>
          <p:cNvCxnSpPr>
            <a:cxnSpLocks/>
            <a:stCxn id="5" idx="3"/>
            <a:endCxn id="7" idx="1"/>
          </p:cNvCxnSpPr>
          <p:nvPr/>
        </p:nvCxnSpPr>
        <p:spPr>
          <a:xfrm flipV="1">
            <a:off x="5697028" y="2183119"/>
            <a:ext cx="305559" cy="1988"/>
          </a:xfrm>
          <a:prstGeom prst="bentConnector3">
            <a:avLst/>
          </a:prstGeom>
          <a:ln w="9525" cap="rnd">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152C4250-000D-4AA3-BAC1-19A813B911C1}"/>
              </a:ext>
            </a:extLst>
          </p:cNvPr>
          <p:cNvCxnSpPr>
            <a:cxnSpLocks/>
            <a:stCxn id="5" idx="2"/>
            <a:endCxn id="25" idx="0"/>
          </p:cNvCxnSpPr>
          <p:nvPr/>
        </p:nvCxnSpPr>
        <p:spPr>
          <a:xfrm>
            <a:off x="4480703" y="2537127"/>
            <a:ext cx="4293" cy="931976"/>
          </a:xfrm>
          <a:prstGeom prst="line">
            <a:avLst/>
          </a:prstGeom>
          <a:ln w="9525" cap="rnd">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7B3DA86-60B7-4E4A-BF7D-7D158C657903}"/>
              </a:ext>
            </a:extLst>
          </p:cNvPr>
          <p:cNvSpPr txBox="1"/>
          <p:nvPr/>
        </p:nvSpPr>
        <p:spPr>
          <a:xfrm>
            <a:off x="6781800" y="1124708"/>
            <a:ext cx="2132426" cy="415498"/>
          </a:xfrm>
          <a:prstGeom prst="rect">
            <a:avLst/>
          </a:prstGeom>
          <a:solidFill>
            <a:srgbClr val="FAC090"/>
          </a:solidFill>
          <a:ln>
            <a:solidFill>
              <a:schemeClr val="tx1"/>
            </a:solidFill>
          </a:ln>
        </p:spPr>
        <p:txBody>
          <a:bodyPr wrap="square" tIns="0" bIns="0" rtlCol="0">
            <a:spAutoFit/>
          </a:bodyPr>
          <a:lstStyle/>
          <a:p>
            <a:pPr defTabSz="914378"/>
            <a:r>
              <a:rPr lang="en-US" sz="900" b="1" dirty="0">
                <a:solidFill>
                  <a:prstClr val="black"/>
                </a:solidFill>
                <a:latin typeface="Calibri"/>
              </a:rPr>
              <a:t>LSST Ops Director: </a:t>
            </a:r>
            <a:r>
              <a:rPr lang="en-US" sz="900" dirty="0">
                <a:solidFill>
                  <a:prstClr val="black"/>
                </a:solidFill>
                <a:latin typeface="Calibri"/>
              </a:rPr>
              <a:t>R. Blum - AURA</a:t>
            </a:r>
          </a:p>
          <a:p>
            <a:pPr defTabSz="914378"/>
            <a:r>
              <a:rPr lang="en-US" sz="900" b="1" dirty="0">
                <a:solidFill>
                  <a:prstClr val="black"/>
                </a:solidFill>
                <a:latin typeface="Calibri"/>
              </a:rPr>
              <a:t>Deputy Ops Director: </a:t>
            </a:r>
            <a:r>
              <a:rPr lang="en-US" sz="900" dirty="0">
                <a:solidFill>
                  <a:prstClr val="black"/>
                </a:solidFill>
                <a:latin typeface="Calibri"/>
              </a:rPr>
              <a:t>R. Blum - AURA</a:t>
            </a:r>
          </a:p>
          <a:p>
            <a:pPr defTabSz="914378"/>
            <a:r>
              <a:rPr lang="en-US" sz="900" b="1" dirty="0">
                <a:solidFill>
                  <a:prstClr val="black"/>
                </a:solidFill>
                <a:latin typeface="Calibri"/>
              </a:rPr>
              <a:t>Deputy Ops Director:</a:t>
            </a:r>
            <a:r>
              <a:rPr lang="en-US" sz="900" dirty="0">
                <a:solidFill>
                  <a:prstClr val="black"/>
                </a:solidFill>
                <a:latin typeface="Calibri"/>
              </a:rPr>
              <a:t> P. Marshall - SLAC</a:t>
            </a:r>
          </a:p>
        </p:txBody>
      </p:sp>
      <p:cxnSp>
        <p:nvCxnSpPr>
          <p:cNvPr id="12" name="Straight Connector 11"/>
          <p:cNvCxnSpPr>
            <a:stCxn id="6" idx="3"/>
            <a:endCxn id="32" idx="1"/>
          </p:cNvCxnSpPr>
          <p:nvPr/>
        </p:nvCxnSpPr>
        <p:spPr>
          <a:xfrm flipV="1">
            <a:off x="5697028" y="1332458"/>
            <a:ext cx="1084772" cy="9491"/>
          </a:xfrm>
          <a:prstGeom prst="line">
            <a:avLst/>
          </a:prstGeom>
          <a:ln cap="rnd">
            <a:solidFill>
              <a:schemeClr val="accent2">
                <a:lumMod val="75000"/>
              </a:schemeClr>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489DEC8F-BF12-430E-9D1C-453CD783E7C8}"/>
              </a:ext>
            </a:extLst>
          </p:cNvPr>
          <p:cNvSpPr txBox="1"/>
          <p:nvPr/>
        </p:nvSpPr>
        <p:spPr>
          <a:xfrm>
            <a:off x="861703" y="1088695"/>
            <a:ext cx="2067644" cy="507831"/>
          </a:xfrm>
          <a:prstGeom prst="rect">
            <a:avLst/>
          </a:prstGeom>
          <a:solidFill>
            <a:schemeClr val="bg2">
              <a:lumMod val="90000"/>
            </a:schemeClr>
          </a:solidFill>
          <a:ln>
            <a:solidFill>
              <a:schemeClr val="tx1"/>
            </a:solidFill>
          </a:ln>
        </p:spPr>
        <p:txBody>
          <a:bodyPr wrap="square" tIns="0" bIns="0" rtlCol="0">
            <a:spAutoFit/>
          </a:bodyPr>
          <a:lstStyle/>
          <a:p>
            <a:pPr algn="ctr" defTabSz="914378"/>
            <a:r>
              <a:rPr lang="en-US" sz="825" b="1" dirty="0">
                <a:solidFill>
                  <a:prstClr val="black"/>
                </a:solidFill>
                <a:latin typeface="Calibri"/>
              </a:rPr>
              <a:t>Project Advisors</a:t>
            </a:r>
          </a:p>
          <a:p>
            <a:pPr defTabSz="914378"/>
            <a:r>
              <a:rPr lang="en-US" sz="825" b="1" dirty="0">
                <a:solidFill>
                  <a:prstClr val="black"/>
                </a:solidFill>
                <a:latin typeface="Calibri"/>
              </a:rPr>
              <a:t>Chief Scientist: </a:t>
            </a:r>
            <a:r>
              <a:rPr lang="en-US" sz="825" dirty="0">
                <a:solidFill>
                  <a:prstClr val="black"/>
                </a:solidFill>
                <a:latin typeface="Calibri"/>
              </a:rPr>
              <a:t>T. Tyson - </a:t>
            </a:r>
            <a:r>
              <a:rPr lang="en-US" sz="825" dirty="0" err="1">
                <a:solidFill>
                  <a:prstClr val="black"/>
                </a:solidFill>
                <a:latin typeface="Calibri"/>
              </a:rPr>
              <a:t>UCDavis</a:t>
            </a:r>
            <a:endParaRPr lang="en-US" sz="825" dirty="0">
              <a:solidFill>
                <a:prstClr val="black"/>
              </a:solidFill>
              <a:latin typeface="Calibri"/>
            </a:endParaRPr>
          </a:p>
          <a:p>
            <a:pPr defTabSz="914378"/>
            <a:r>
              <a:rPr lang="en-US" sz="825" b="1" dirty="0">
                <a:solidFill>
                  <a:prstClr val="black"/>
                </a:solidFill>
                <a:latin typeface="Calibri"/>
              </a:rPr>
              <a:t>SAC Chair: </a:t>
            </a:r>
            <a:r>
              <a:rPr lang="en-US" sz="825" dirty="0">
                <a:solidFill>
                  <a:prstClr val="black"/>
                </a:solidFill>
                <a:latin typeface="Calibri"/>
              </a:rPr>
              <a:t>M. Strauss – Princeton</a:t>
            </a:r>
          </a:p>
          <a:p>
            <a:pPr defTabSz="914378"/>
            <a:r>
              <a:rPr lang="en-US" sz="825" b="1" dirty="0">
                <a:solidFill>
                  <a:prstClr val="black"/>
                </a:solidFill>
                <a:latin typeface="Calibri"/>
              </a:rPr>
              <a:t>Project Science Team</a:t>
            </a:r>
          </a:p>
        </p:txBody>
      </p:sp>
      <p:sp>
        <p:nvSpPr>
          <p:cNvPr id="34" name="TextBox 33">
            <a:extLst>
              <a:ext uri="{FF2B5EF4-FFF2-40B4-BE49-F238E27FC236}">
                <a16:creationId xmlns:a16="http://schemas.microsoft.com/office/drawing/2014/main" id="{29F957D9-D143-4A96-9EF4-3A9ADB303C1A}"/>
              </a:ext>
            </a:extLst>
          </p:cNvPr>
          <p:cNvSpPr txBox="1"/>
          <p:nvPr/>
        </p:nvSpPr>
        <p:spPr>
          <a:xfrm>
            <a:off x="2421306" y="3676449"/>
            <a:ext cx="2017513" cy="380873"/>
          </a:xfrm>
          <a:prstGeom prst="rect">
            <a:avLst/>
          </a:prstGeom>
          <a:solidFill>
            <a:srgbClr val="D6949A"/>
          </a:solidFill>
          <a:ln>
            <a:solidFill>
              <a:schemeClr val="tx1"/>
            </a:solidFill>
          </a:ln>
        </p:spPr>
        <p:txBody>
          <a:bodyPr wrap="square" tIns="0" bIns="0" rtlCol="0">
            <a:spAutoFit/>
          </a:bodyPr>
          <a:lstStyle/>
          <a:p>
            <a:pPr algn="ctr" defTabSz="914378"/>
            <a:r>
              <a:rPr lang="en-US" sz="825" b="1" dirty="0">
                <a:solidFill>
                  <a:prstClr val="black"/>
                </a:solidFill>
                <a:latin typeface="Calibri"/>
              </a:rPr>
              <a:t>Camera MIE</a:t>
            </a:r>
          </a:p>
          <a:p>
            <a:pPr defTabSz="914378"/>
            <a:r>
              <a:rPr lang="en-US" sz="825" b="1" dirty="0">
                <a:solidFill>
                  <a:prstClr val="black"/>
                </a:solidFill>
                <a:latin typeface="Calibri"/>
              </a:rPr>
              <a:t>Camera Project Manager: </a:t>
            </a:r>
            <a:r>
              <a:rPr lang="en-US" sz="825" dirty="0">
                <a:solidFill>
                  <a:prstClr val="black"/>
                </a:solidFill>
                <a:latin typeface="Calibri"/>
              </a:rPr>
              <a:t>V. Riot - LLNL</a:t>
            </a:r>
          </a:p>
          <a:p>
            <a:pPr defTabSz="914378"/>
            <a:r>
              <a:rPr lang="en-US" sz="825" b="1" dirty="0">
                <a:solidFill>
                  <a:prstClr val="black"/>
                </a:solidFill>
                <a:latin typeface="Calibri"/>
              </a:rPr>
              <a:t>Camera Project Scientist</a:t>
            </a:r>
            <a:r>
              <a:rPr lang="en-US" sz="825" dirty="0">
                <a:solidFill>
                  <a:prstClr val="black"/>
                </a:solidFill>
                <a:latin typeface="Calibri"/>
              </a:rPr>
              <a:t>: S. Ritz - UCSC</a:t>
            </a:r>
          </a:p>
        </p:txBody>
      </p:sp>
      <p:sp>
        <p:nvSpPr>
          <p:cNvPr id="38" name="TextBox 37">
            <a:extLst>
              <a:ext uri="{FF2B5EF4-FFF2-40B4-BE49-F238E27FC236}">
                <a16:creationId xmlns:a16="http://schemas.microsoft.com/office/drawing/2014/main" id="{29F957D9-D143-4A96-9EF4-3A9ADB303C1A}"/>
              </a:ext>
            </a:extLst>
          </p:cNvPr>
          <p:cNvSpPr txBox="1"/>
          <p:nvPr/>
        </p:nvSpPr>
        <p:spPr>
          <a:xfrm>
            <a:off x="4520929" y="3678954"/>
            <a:ext cx="2018576" cy="380873"/>
          </a:xfrm>
          <a:prstGeom prst="rect">
            <a:avLst/>
          </a:prstGeom>
          <a:solidFill>
            <a:srgbClr val="D6949A"/>
          </a:solidFill>
          <a:ln>
            <a:solidFill>
              <a:schemeClr val="tx1"/>
            </a:solidFill>
          </a:ln>
        </p:spPr>
        <p:txBody>
          <a:bodyPr wrap="square" tIns="0" bIns="0" rtlCol="0">
            <a:spAutoFit/>
          </a:bodyPr>
          <a:lstStyle/>
          <a:p>
            <a:pPr algn="ctr" defTabSz="914378"/>
            <a:r>
              <a:rPr lang="en-US" sz="825" b="1" dirty="0">
                <a:solidFill>
                  <a:prstClr val="black"/>
                </a:solidFill>
                <a:latin typeface="Calibri"/>
              </a:rPr>
              <a:t>Telescope and Site</a:t>
            </a:r>
          </a:p>
          <a:p>
            <a:pPr defTabSz="914378"/>
            <a:r>
              <a:rPr lang="en-US" sz="825" b="1" dirty="0">
                <a:solidFill>
                  <a:prstClr val="black"/>
                </a:solidFill>
                <a:latin typeface="Calibri"/>
              </a:rPr>
              <a:t>T&amp;S Project Manager</a:t>
            </a:r>
            <a:r>
              <a:rPr lang="en-US" sz="825" dirty="0">
                <a:solidFill>
                  <a:prstClr val="black"/>
                </a:solidFill>
                <a:latin typeface="Calibri"/>
              </a:rPr>
              <a:t>: </a:t>
            </a:r>
            <a:r>
              <a:rPr lang="en-US" sz="825" dirty="0" smtClean="0">
                <a:solidFill>
                  <a:prstClr val="black"/>
                </a:solidFill>
                <a:latin typeface="Calibri"/>
              </a:rPr>
              <a:t>J. Barr </a:t>
            </a:r>
            <a:r>
              <a:rPr lang="en-US" sz="825" dirty="0">
                <a:solidFill>
                  <a:prstClr val="black"/>
                </a:solidFill>
                <a:latin typeface="Calibri"/>
              </a:rPr>
              <a:t>- AURA</a:t>
            </a:r>
          </a:p>
          <a:p>
            <a:pPr defTabSz="914378"/>
            <a:r>
              <a:rPr lang="en-US" sz="825" b="1" dirty="0">
                <a:solidFill>
                  <a:prstClr val="black"/>
                </a:solidFill>
                <a:latin typeface="Calibri"/>
              </a:rPr>
              <a:t>T&amp;S Project Scientist: </a:t>
            </a:r>
            <a:r>
              <a:rPr lang="en-US" sz="825" dirty="0">
                <a:solidFill>
                  <a:prstClr val="black"/>
                </a:solidFill>
                <a:latin typeface="Calibri"/>
              </a:rPr>
              <a:t>S. Thomas - AURA </a:t>
            </a:r>
          </a:p>
        </p:txBody>
      </p:sp>
      <p:cxnSp>
        <p:nvCxnSpPr>
          <p:cNvPr id="46" name="Straight Connector 45">
            <a:extLst>
              <a:ext uri="{FF2B5EF4-FFF2-40B4-BE49-F238E27FC236}">
                <a16:creationId xmlns:a16="http://schemas.microsoft.com/office/drawing/2014/main" id="{3078453C-413A-4999-B00F-3088B92B00E4}"/>
              </a:ext>
            </a:extLst>
          </p:cNvPr>
          <p:cNvCxnSpPr>
            <a:cxnSpLocks/>
            <a:stCxn id="33" idx="3"/>
            <a:endCxn id="6" idx="1"/>
          </p:cNvCxnSpPr>
          <p:nvPr/>
        </p:nvCxnSpPr>
        <p:spPr>
          <a:xfrm flipV="1">
            <a:off x="2929347" y="1341949"/>
            <a:ext cx="335033" cy="662"/>
          </a:xfrm>
          <a:prstGeom prst="line">
            <a:avLst/>
          </a:prstGeom>
          <a:ln w="9525" cap="rnd">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29F957D9-D143-4A96-9EF4-3A9ADB303C1A}"/>
              </a:ext>
            </a:extLst>
          </p:cNvPr>
          <p:cNvSpPr txBox="1"/>
          <p:nvPr/>
        </p:nvSpPr>
        <p:spPr>
          <a:xfrm>
            <a:off x="6614080" y="3676631"/>
            <a:ext cx="2072719" cy="380873"/>
          </a:xfrm>
          <a:prstGeom prst="rect">
            <a:avLst/>
          </a:prstGeom>
          <a:solidFill>
            <a:srgbClr val="D6949A"/>
          </a:solidFill>
          <a:ln>
            <a:solidFill>
              <a:schemeClr val="tx1"/>
            </a:solidFill>
          </a:ln>
        </p:spPr>
        <p:txBody>
          <a:bodyPr wrap="square" tIns="0" bIns="0" rtlCol="0">
            <a:spAutoFit/>
          </a:bodyPr>
          <a:lstStyle/>
          <a:p>
            <a:pPr algn="ctr" defTabSz="914378"/>
            <a:r>
              <a:rPr lang="en-US" sz="825" b="1" dirty="0">
                <a:solidFill>
                  <a:prstClr val="black"/>
                </a:solidFill>
                <a:latin typeface="Calibri"/>
              </a:rPr>
              <a:t>Education and Public Outreach</a:t>
            </a:r>
            <a:endParaRPr lang="en-US" sz="825" dirty="0">
              <a:solidFill>
                <a:prstClr val="black"/>
              </a:solidFill>
              <a:latin typeface="Calibri"/>
            </a:endParaRPr>
          </a:p>
          <a:p>
            <a:pPr defTabSz="914378"/>
            <a:r>
              <a:rPr lang="en-US" sz="825" b="1" dirty="0">
                <a:solidFill>
                  <a:prstClr val="black"/>
                </a:solidFill>
                <a:latin typeface="Calibri"/>
              </a:rPr>
              <a:t>Head of EPO</a:t>
            </a:r>
            <a:r>
              <a:rPr lang="en-US" sz="825" dirty="0">
                <a:solidFill>
                  <a:prstClr val="black"/>
                </a:solidFill>
                <a:latin typeface="Calibri"/>
              </a:rPr>
              <a:t>: A. Bauer – AURA</a:t>
            </a:r>
          </a:p>
          <a:p>
            <a:pPr defTabSz="914378"/>
            <a:r>
              <a:rPr lang="en-US" sz="825" b="1" dirty="0" smtClean="0">
                <a:solidFill>
                  <a:prstClr val="black"/>
                </a:solidFill>
                <a:latin typeface="Calibri"/>
              </a:rPr>
              <a:t>Deputy Head of EPO</a:t>
            </a:r>
            <a:r>
              <a:rPr lang="en-US" sz="825" dirty="0" smtClean="0">
                <a:solidFill>
                  <a:prstClr val="black"/>
                </a:solidFill>
                <a:latin typeface="Calibri"/>
              </a:rPr>
              <a:t>; L. </a:t>
            </a:r>
            <a:r>
              <a:rPr lang="en-US" sz="825" dirty="0" err="1" smtClean="0">
                <a:solidFill>
                  <a:prstClr val="black"/>
                </a:solidFill>
                <a:latin typeface="Calibri"/>
              </a:rPr>
              <a:t>Corlies</a:t>
            </a:r>
            <a:r>
              <a:rPr lang="en-US" sz="825" dirty="0" smtClean="0">
                <a:solidFill>
                  <a:prstClr val="black"/>
                </a:solidFill>
                <a:latin typeface="Calibri"/>
              </a:rPr>
              <a:t> - AURA</a:t>
            </a:r>
            <a:endParaRPr lang="en-US" sz="825" dirty="0">
              <a:solidFill>
                <a:prstClr val="black"/>
              </a:solidFill>
              <a:latin typeface="Calibri"/>
            </a:endParaRPr>
          </a:p>
        </p:txBody>
      </p:sp>
      <p:sp>
        <p:nvSpPr>
          <p:cNvPr id="42" name="TextBox 41">
            <a:extLst>
              <a:ext uri="{FF2B5EF4-FFF2-40B4-BE49-F238E27FC236}">
                <a16:creationId xmlns:a16="http://schemas.microsoft.com/office/drawing/2014/main" id="{22DB9448-58A7-4AFB-ACAA-5636A24948F7}"/>
              </a:ext>
            </a:extLst>
          </p:cNvPr>
          <p:cNvSpPr txBox="1"/>
          <p:nvPr/>
        </p:nvSpPr>
        <p:spPr>
          <a:xfrm>
            <a:off x="8153399" y="2698957"/>
            <a:ext cx="762000" cy="123111"/>
          </a:xfrm>
          <a:prstGeom prst="rect">
            <a:avLst/>
          </a:prstGeom>
          <a:solidFill>
            <a:schemeClr val="bg2">
              <a:lumMod val="90000"/>
            </a:schemeClr>
          </a:solidFill>
          <a:ln>
            <a:solidFill>
              <a:schemeClr val="tx1"/>
            </a:solidFill>
          </a:ln>
        </p:spPr>
        <p:txBody>
          <a:bodyPr wrap="square" lIns="0" tIns="0" rIns="0" bIns="0" rtlCol="0">
            <a:spAutoFit/>
          </a:bodyPr>
          <a:lstStyle/>
          <a:p>
            <a:pPr algn="ctr" defTabSz="914378"/>
            <a:r>
              <a:rPr lang="en-US" sz="800" b="1" dirty="0">
                <a:solidFill>
                  <a:prstClr val="black"/>
                </a:solidFill>
                <a:latin typeface="Calibri"/>
              </a:rPr>
              <a:t>Advisory</a:t>
            </a:r>
            <a:endParaRPr lang="en-US" sz="800" dirty="0">
              <a:solidFill>
                <a:prstClr val="black"/>
              </a:solidFill>
              <a:latin typeface="Calibri"/>
            </a:endParaRPr>
          </a:p>
        </p:txBody>
      </p:sp>
      <p:sp>
        <p:nvSpPr>
          <p:cNvPr id="45" name="TextBox 44">
            <a:extLst>
              <a:ext uri="{FF2B5EF4-FFF2-40B4-BE49-F238E27FC236}">
                <a16:creationId xmlns:a16="http://schemas.microsoft.com/office/drawing/2014/main" id="{24F9243E-C083-47A9-92AA-CD5151B26A46}"/>
              </a:ext>
            </a:extLst>
          </p:cNvPr>
          <p:cNvSpPr txBox="1"/>
          <p:nvPr/>
        </p:nvSpPr>
        <p:spPr>
          <a:xfrm>
            <a:off x="861703" y="1697216"/>
            <a:ext cx="2067644" cy="253916"/>
          </a:xfrm>
          <a:prstGeom prst="rect">
            <a:avLst/>
          </a:prstGeom>
          <a:solidFill>
            <a:schemeClr val="accent3">
              <a:lumMod val="60000"/>
              <a:lumOff val="40000"/>
            </a:schemeClr>
          </a:solidFill>
          <a:ln>
            <a:solidFill>
              <a:schemeClr val="tx1"/>
            </a:solidFill>
          </a:ln>
        </p:spPr>
        <p:txBody>
          <a:bodyPr wrap="square" tIns="0" bIns="0" rtlCol="0">
            <a:spAutoFit/>
          </a:bodyPr>
          <a:lstStyle/>
          <a:p>
            <a:pPr algn="ctr" defTabSz="914378"/>
            <a:r>
              <a:rPr lang="en-US" sz="825" b="1" dirty="0">
                <a:solidFill>
                  <a:prstClr val="black"/>
                </a:solidFill>
                <a:latin typeface="Calibri"/>
              </a:rPr>
              <a:t>Project </a:t>
            </a:r>
            <a:r>
              <a:rPr lang="en-US" sz="825" b="1" dirty="0" smtClean="0">
                <a:solidFill>
                  <a:prstClr val="black"/>
                </a:solidFill>
                <a:latin typeface="Calibri"/>
              </a:rPr>
              <a:t>Communications</a:t>
            </a:r>
            <a:endParaRPr lang="en-US" sz="825" b="1" dirty="0">
              <a:solidFill>
                <a:prstClr val="black"/>
              </a:solidFill>
              <a:latin typeface="Calibri"/>
            </a:endParaRPr>
          </a:p>
          <a:p>
            <a:pPr defTabSz="914378"/>
            <a:r>
              <a:rPr lang="en-US" sz="825" b="1" dirty="0">
                <a:solidFill>
                  <a:prstClr val="black"/>
                </a:solidFill>
                <a:latin typeface="Calibri"/>
              </a:rPr>
              <a:t>Communications </a:t>
            </a:r>
            <a:r>
              <a:rPr lang="en-US" sz="825" b="1" dirty="0" err="1">
                <a:solidFill>
                  <a:prstClr val="black"/>
                </a:solidFill>
                <a:latin typeface="Calibri"/>
              </a:rPr>
              <a:t>Mgr</a:t>
            </a:r>
            <a:r>
              <a:rPr lang="en-US" sz="825" b="1" dirty="0">
                <a:solidFill>
                  <a:prstClr val="black"/>
                </a:solidFill>
                <a:latin typeface="Calibri"/>
              </a:rPr>
              <a:t>: </a:t>
            </a:r>
            <a:r>
              <a:rPr lang="en-US" sz="825" dirty="0">
                <a:solidFill>
                  <a:prstClr val="black"/>
                </a:solidFill>
                <a:latin typeface="Calibri"/>
              </a:rPr>
              <a:t>R. Gill - AURA</a:t>
            </a:r>
          </a:p>
        </p:txBody>
      </p:sp>
      <p:cxnSp>
        <p:nvCxnSpPr>
          <p:cNvPr id="47" name="Connector: Elbow 48">
            <a:extLst>
              <a:ext uri="{FF2B5EF4-FFF2-40B4-BE49-F238E27FC236}">
                <a16:creationId xmlns:a16="http://schemas.microsoft.com/office/drawing/2014/main" id="{A5BC0D14-D993-40B9-9770-9DEA77FD36D0}"/>
              </a:ext>
            </a:extLst>
          </p:cNvPr>
          <p:cNvCxnSpPr>
            <a:cxnSpLocks/>
            <a:stCxn id="45" idx="3"/>
            <a:endCxn id="6" idx="1"/>
          </p:cNvCxnSpPr>
          <p:nvPr/>
        </p:nvCxnSpPr>
        <p:spPr>
          <a:xfrm flipV="1">
            <a:off x="2929347" y="1341949"/>
            <a:ext cx="335033" cy="482225"/>
          </a:xfrm>
          <a:prstGeom prst="bentConnector3">
            <a:avLst/>
          </a:prstGeom>
          <a:ln w="9525" cap="rnd">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8500736" y="4635258"/>
            <a:ext cx="579120" cy="184666"/>
          </a:xfrm>
          <a:prstGeom prst="rect">
            <a:avLst/>
          </a:prstGeom>
          <a:noFill/>
        </p:spPr>
        <p:txBody>
          <a:bodyPr wrap="square" rtlCol="0">
            <a:spAutoFit/>
          </a:bodyPr>
          <a:lstStyle/>
          <a:p>
            <a:r>
              <a:rPr lang="en-US" sz="600" dirty="0" smtClean="0"/>
              <a:t>17 July 2019</a:t>
            </a:r>
            <a:endParaRPr lang="en-US" sz="600" dirty="0"/>
          </a:p>
        </p:txBody>
      </p:sp>
    </p:spTree>
    <p:extLst>
      <p:ext uri="{BB962C8B-B14F-4D97-AF65-F5344CB8AC3E}">
        <p14:creationId xmlns:p14="http://schemas.microsoft.com/office/powerpoint/2010/main" val="25221359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01A7EF-0E73-422D-9C7A-E34ABD1B07EC}"/>
              </a:ext>
            </a:extLst>
          </p:cNvPr>
          <p:cNvSpPr>
            <a:spLocks noGrp="1"/>
          </p:cNvSpPr>
          <p:nvPr>
            <p:ph type="title"/>
          </p:nvPr>
        </p:nvSpPr>
        <p:spPr>
          <a:xfrm>
            <a:off x="1295400" y="133350"/>
            <a:ext cx="6096000" cy="417910"/>
          </a:xfrm>
        </p:spPr>
        <p:txBody>
          <a:bodyPr/>
          <a:lstStyle/>
          <a:p>
            <a:r>
              <a:rPr lang="en-US" dirty="0"/>
              <a:t>LSST Project Organization Structure</a:t>
            </a:r>
          </a:p>
        </p:txBody>
      </p:sp>
      <p:sp>
        <p:nvSpPr>
          <p:cNvPr id="5" name="TextBox 4">
            <a:extLst>
              <a:ext uri="{FF2B5EF4-FFF2-40B4-BE49-F238E27FC236}">
                <a16:creationId xmlns:a16="http://schemas.microsoft.com/office/drawing/2014/main" id="{514CCD45-05AF-4067-88AE-80A20C4B64F3}"/>
              </a:ext>
            </a:extLst>
          </p:cNvPr>
          <p:cNvSpPr txBox="1"/>
          <p:nvPr/>
        </p:nvSpPr>
        <p:spPr>
          <a:xfrm>
            <a:off x="3264379" y="1833088"/>
            <a:ext cx="2432648" cy="704039"/>
          </a:xfrm>
          <a:prstGeom prst="rect">
            <a:avLst/>
          </a:prstGeom>
          <a:solidFill>
            <a:schemeClr val="accent1">
              <a:lumMod val="60000"/>
              <a:lumOff val="40000"/>
            </a:schemeClr>
          </a:solidFill>
          <a:ln>
            <a:solidFill>
              <a:schemeClr val="tx1"/>
            </a:solidFill>
          </a:ln>
        </p:spPr>
        <p:txBody>
          <a:bodyPr wrap="square" tIns="0" bIns="0" rtlCol="0">
            <a:spAutoFit/>
          </a:bodyPr>
          <a:lstStyle/>
          <a:p>
            <a:pPr algn="ctr" defTabSz="914378"/>
            <a:r>
              <a:rPr lang="en-US" sz="1050" b="1" dirty="0">
                <a:solidFill>
                  <a:prstClr val="black"/>
                </a:solidFill>
                <a:latin typeface="Calibri"/>
              </a:rPr>
              <a:t>Project Manager: </a:t>
            </a:r>
            <a:r>
              <a:rPr lang="en-US" sz="1050" dirty="0">
                <a:solidFill>
                  <a:prstClr val="black"/>
                </a:solidFill>
                <a:latin typeface="Calibri"/>
              </a:rPr>
              <a:t>V. Krabbendam - AURA</a:t>
            </a:r>
          </a:p>
          <a:p>
            <a:pPr algn="ctr" defTabSz="914378"/>
            <a:r>
              <a:rPr lang="en-US" sz="1050" b="1" dirty="0">
                <a:solidFill>
                  <a:prstClr val="black"/>
                </a:solidFill>
                <a:latin typeface="Calibri"/>
              </a:rPr>
              <a:t>Project Scientist: </a:t>
            </a:r>
            <a:r>
              <a:rPr lang="en-US" sz="1050" dirty="0">
                <a:solidFill>
                  <a:prstClr val="black"/>
                </a:solidFill>
                <a:latin typeface="Calibri"/>
              </a:rPr>
              <a:t>Z. Ivezic - UW</a:t>
            </a:r>
          </a:p>
          <a:p>
            <a:pPr algn="ctr" defTabSz="914378"/>
            <a:r>
              <a:rPr lang="en-US" sz="825" b="1" dirty="0">
                <a:solidFill>
                  <a:prstClr val="black"/>
                </a:solidFill>
                <a:latin typeface="Calibri"/>
              </a:rPr>
              <a:t>Deputy PM Software: </a:t>
            </a:r>
            <a:r>
              <a:rPr lang="en-US" sz="825" dirty="0">
                <a:solidFill>
                  <a:prstClr val="black"/>
                </a:solidFill>
                <a:latin typeface="Calibri"/>
              </a:rPr>
              <a:t>W. O’Mullane – AURA</a:t>
            </a:r>
          </a:p>
          <a:p>
            <a:pPr algn="ctr" defTabSz="914378"/>
            <a:r>
              <a:rPr lang="en-US" sz="825" b="1" dirty="0">
                <a:solidFill>
                  <a:prstClr val="black"/>
                </a:solidFill>
                <a:latin typeface="Calibri"/>
              </a:rPr>
              <a:t>Deputy PM Camera: </a:t>
            </a:r>
            <a:r>
              <a:rPr lang="en-US" sz="825" dirty="0">
                <a:solidFill>
                  <a:prstClr val="black"/>
                </a:solidFill>
                <a:latin typeface="Calibri"/>
              </a:rPr>
              <a:t>V. Riot – LLNL</a:t>
            </a:r>
          </a:p>
          <a:p>
            <a:pPr algn="ctr" defTabSz="914378"/>
            <a:r>
              <a:rPr lang="en-US" sz="825" b="1" dirty="0">
                <a:solidFill>
                  <a:prstClr val="black"/>
                </a:solidFill>
                <a:latin typeface="Calibri"/>
              </a:rPr>
              <a:t>Deputy PM Chile: </a:t>
            </a:r>
            <a:r>
              <a:rPr lang="en-US" sz="825" dirty="0">
                <a:solidFill>
                  <a:prstClr val="black"/>
                </a:solidFill>
                <a:latin typeface="Calibri"/>
              </a:rPr>
              <a:t>TBD - AURA</a:t>
            </a:r>
          </a:p>
        </p:txBody>
      </p:sp>
      <p:sp>
        <p:nvSpPr>
          <p:cNvPr id="6" name="TextBox 5">
            <a:extLst>
              <a:ext uri="{FF2B5EF4-FFF2-40B4-BE49-F238E27FC236}">
                <a16:creationId xmlns:a16="http://schemas.microsoft.com/office/drawing/2014/main" id="{B7B3DA86-60B7-4E4A-BF7D-7D158C657903}"/>
              </a:ext>
            </a:extLst>
          </p:cNvPr>
          <p:cNvSpPr txBox="1"/>
          <p:nvPr/>
        </p:nvSpPr>
        <p:spPr>
          <a:xfrm>
            <a:off x="3264379" y="1134199"/>
            <a:ext cx="2432648" cy="415498"/>
          </a:xfrm>
          <a:prstGeom prst="rect">
            <a:avLst/>
          </a:prstGeom>
          <a:solidFill>
            <a:schemeClr val="accent1">
              <a:lumMod val="60000"/>
              <a:lumOff val="40000"/>
            </a:schemeClr>
          </a:solidFill>
          <a:ln>
            <a:solidFill>
              <a:schemeClr val="tx1"/>
            </a:solidFill>
          </a:ln>
        </p:spPr>
        <p:txBody>
          <a:bodyPr wrap="square" tIns="0" bIns="0" rtlCol="0">
            <a:spAutoFit/>
          </a:bodyPr>
          <a:lstStyle/>
          <a:p>
            <a:pPr algn="ctr" defTabSz="914378"/>
            <a:r>
              <a:rPr lang="en-US" sz="1350" b="1" dirty="0">
                <a:solidFill>
                  <a:prstClr val="black"/>
                </a:solidFill>
                <a:latin typeface="Calibri"/>
              </a:rPr>
              <a:t>LSST Director: </a:t>
            </a:r>
            <a:r>
              <a:rPr lang="en-US" sz="1350" dirty="0">
                <a:solidFill>
                  <a:prstClr val="black"/>
                </a:solidFill>
                <a:latin typeface="Calibri"/>
              </a:rPr>
              <a:t>S. Kahn – SLAC</a:t>
            </a:r>
          </a:p>
          <a:p>
            <a:pPr algn="ctr" defTabSz="914378"/>
            <a:r>
              <a:rPr lang="en-US" sz="1350" b="1" dirty="0">
                <a:solidFill>
                  <a:prstClr val="black"/>
                </a:solidFill>
                <a:latin typeface="Calibri"/>
              </a:rPr>
              <a:t>Deputy Director: </a:t>
            </a:r>
            <a:r>
              <a:rPr lang="en-US" sz="1350" dirty="0">
                <a:solidFill>
                  <a:prstClr val="black"/>
                </a:solidFill>
                <a:latin typeface="Calibri"/>
              </a:rPr>
              <a:t>Z. Ivezic – UW</a:t>
            </a:r>
          </a:p>
        </p:txBody>
      </p:sp>
      <p:sp>
        <p:nvSpPr>
          <p:cNvPr id="7" name="TextBox 6">
            <a:extLst>
              <a:ext uri="{FF2B5EF4-FFF2-40B4-BE49-F238E27FC236}">
                <a16:creationId xmlns:a16="http://schemas.microsoft.com/office/drawing/2014/main" id="{489DEC8F-BF12-430E-9D1C-453CD783E7C8}"/>
              </a:ext>
            </a:extLst>
          </p:cNvPr>
          <p:cNvSpPr txBox="1"/>
          <p:nvPr/>
        </p:nvSpPr>
        <p:spPr>
          <a:xfrm>
            <a:off x="6002587" y="1929204"/>
            <a:ext cx="2081801" cy="507831"/>
          </a:xfrm>
          <a:prstGeom prst="rect">
            <a:avLst/>
          </a:prstGeom>
          <a:solidFill>
            <a:schemeClr val="accent3">
              <a:lumMod val="60000"/>
              <a:lumOff val="40000"/>
            </a:schemeClr>
          </a:solidFill>
          <a:ln>
            <a:solidFill>
              <a:schemeClr val="tx1"/>
            </a:solidFill>
          </a:ln>
        </p:spPr>
        <p:txBody>
          <a:bodyPr wrap="square" tIns="0" bIns="0" rtlCol="0">
            <a:spAutoFit/>
          </a:bodyPr>
          <a:lstStyle/>
          <a:p>
            <a:pPr algn="ctr" defTabSz="914378"/>
            <a:r>
              <a:rPr lang="en-US" sz="825" b="1" dirty="0">
                <a:solidFill>
                  <a:prstClr val="black"/>
                </a:solidFill>
                <a:latin typeface="Calibri"/>
              </a:rPr>
              <a:t>Performance and Safety</a:t>
            </a:r>
          </a:p>
          <a:p>
            <a:pPr defTabSz="914378"/>
            <a:r>
              <a:rPr lang="en-US" sz="825" b="1" dirty="0">
                <a:solidFill>
                  <a:prstClr val="black"/>
                </a:solidFill>
                <a:latin typeface="Calibri"/>
              </a:rPr>
              <a:t>Safety: </a:t>
            </a:r>
            <a:r>
              <a:rPr lang="en-US" sz="825" dirty="0">
                <a:solidFill>
                  <a:prstClr val="black"/>
                </a:solidFill>
                <a:latin typeface="Calibri"/>
              </a:rPr>
              <a:t>C. Gessner - AURA</a:t>
            </a:r>
          </a:p>
          <a:p>
            <a:pPr defTabSz="914378"/>
            <a:r>
              <a:rPr lang="en-US" sz="825" b="1" dirty="0">
                <a:solidFill>
                  <a:prstClr val="black"/>
                </a:solidFill>
                <a:latin typeface="Calibri"/>
              </a:rPr>
              <a:t>Compliance: </a:t>
            </a:r>
            <a:r>
              <a:rPr lang="en-US" sz="825" dirty="0">
                <a:solidFill>
                  <a:prstClr val="black"/>
                </a:solidFill>
                <a:latin typeface="Calibri"/>
              </a:rPr>
              <a:t>V. Kinnison – AURA</a:t>
            </a:r>
          </a:p>
          <a:p>
            <a:pPr defTabSz="914378"/>
            <a:r>
              <a:rPr lang="en-US" sz="825" b="1" dirty="0">
                <a:solidFill>
                  <a:prstClr val="black"/>
                </a:solidFill>
                <a:latin typeface="Calibri"/>
              </a:rPr>
              <a:t>Information Security</a:t>
            </a:r>
            <a:r>
              <a:rPr lang="en-US" sz="825" dirty="0">
                <a:solidFill>
                  <a:prstClr val="black"/>
                </a:solidFill>
                <a:latin typeface="Calibri"/>
              </a:rPr>
              <a:t> – Alex Withers - NCSA</a:t>
            </a:r>
          </a:p>
        </p:txBody>
      </p:sp>
      <p:sp>
        <p:nvSpPr>
          <p:cNvPr id="8" name="TextBox 7">
            <a:extLst>
              <a:ext uri="{FF2B5EF4-FFF2-40B4-BE49-F238E27FC236}">
                <a16:creationId xmlns:a16="http://schemas.microsoft.com/office/drawing/2014/main" id="{24F9243E-C083-47A9-92AA-CD5151B26A46}"/>
              </a:ext>
            </a:extLst>
          </p:cNvPr>
          <p:cNvSpPr txBox="1"/>
          <p:nvPr/>
        </p:nvSpPr>
        <p:spPr>
          <a:xfrm>
            <a:off x="5111204" y="2724151"/>
            <a:ext cx="1975396" cy="507831"/>
          </a:xfrm>
          <a:prstGeom prst="rect">
            <a:avLst/>
          </a:prstGeom>
          <a:solidFill>
            <a:schemeClr val="accent3">
              <a:lumMod val="60000"/>
              <a:lumOff val="40000"/>
            </a:schemeClr>
          </a:solidFill>
          <a:ln>
            <a:solidFill>
              <a:schemeClr val="tx1"/>
            </a:solidFill>
          </a:ln>
        </p:spPr>
        <p:txBody>
          <a:bodyPr wrap="square" tIns="0" bIns="0" rtlCol="0">
            <a:spAutoFit/>
          </a:bodyPr>
          <a:lstStyle/>
          <a:p>
            <a:pPr algn="ctr" defTabSz="914378"/>
            <a:r>
              <a:rPr lang="en-US" sz="825" b="1" dirty="0">
                <a:solidFill>
                  <a:prstClr val="black"/>
                </a:solidFill>
                <a:latin typeface="Calibri"/>
              </a:rPr>
              <a:t>Project Administration</a:t>
            </a:r>
          </a:p>
          <a:p>
            <a:pPr defTabSz="914378"/>
            <a:r>
              <a:rPr lang="en-US" sz="825" b="1" dirty="0">
                <a:solidFill>
                  <a:prstClr val="black"/>
                </a:solidFill>
                <a:latin typeface="Calibri"/>
              </a:rPr>
              <a:t>Project Controls: </a:t>
            </a:r>
            <a:r>
              <a:rPr lang="en-US" sz="825" dirty="0">
                <a:solidFill>
                  <a:prstClr val="black"/>
                </a:solidFill>
                <a:latin typeface="Calibri"/>
              </a:rPr>
              <a:t>K. Long – Longhorn</a:t>
            </a:r>
          </a:p>
          <a:p>
            <a:pPr defTabSz="914378"/>
            <a:r>
              <a:rPr lang="en-US" sz="825" b="1" dirty="0">
                <a:solidFill>
                  <a:prstClr val="black"/>
                </a:solidFill>
                <a:latin typeface="Calibri"/>
              </a:rPr>
              <a:t>Business Manager: </a:t>
            </a:r>
            <a:r>
              <a:rPr lang="en-US" sz="825" dirty="0">
                <a:solidFill>
                  <a:prstClr val="black"/>
                </a:solidFill>
                <a:latin typeface="Calibri"/>
              </a:rPr>
              <a:t>D. Calabrese - AURA</a:t>
            </a:r>
          </a:p>
          <a:p>
            <a:pPr defTabSz="914378"/>
            <a:r>
              <a:rPr lang="en-US" sz="825" b="1" dirty="0">
                <a:solidFill>
                  <a:prstClr val="black"/>
                </a:solidFill>
                <a:latin typeface="Calibri"/>
              </a:rPr>
              <a:t>ITSI Manager</a:t>
            </a:r>
            <a:r>
              <a:rPr lang="en-US" sz="825" dirty="0">
                <a:solidFill>
                  <a:prstClr val="black"/>
                </a:solidFill>
                <a:latin typeface="Calibri"/>
              </a:rPr>
              <a:t>: J. Kantor - AURA</a:t>
            </a:r>
          </a:p>
        </p:txBody>
      </p:sp>
      <p:sp>
        <p:nvSpPr>
          <p:cNvPr id="22" name="TextBox 21">
            <a:extLst>
              <a:ext uri="{FF2B5EF4-FFF2-40B4-BE49-F238E27FC236}">
                <a16:creationId xmlns:a16="http://schemas.microsoft.com/office/drawing/2014/main" id="{29F957D9-D143-4A96-9EF4-3A9ADB303C1A}"/>
              </a:ext>
            </a:extLst>
          </p:cNvPr>
          <p:cNvSpPr txBox="1"/>
          <p:nvPr/>
        </p:nvSpPr>
        <p:spPr>
          <a:xfrm>
            <a:off x="246043" y="3679600"/>
            <a:ext cx="2100686" cy="380873"/>
          </a:xfrm>
          <a:prstGeom prst="rect">
            <a:avLst/>
          </a:prstGeom>
          <a:solidFill>
            <a:srgbClr val="D6949A"/>
          </a:solidFill>
          <a:ln>
            <a:solidFill>
              <a:schemeClr val="tx1"/>
            </a:solidFill>
          </a:ln>
        </p:spPr>
        <p:txBody>
          <a:bodyPr wrap="square" tIns="0" bIns="0" rtlCol="0">
            <a:spAutoFit/>
          </a:bodyPr>
          <a:lstStyle/>
          <a:p>
            <a:pPr algn="ctr" defTabSz="914378"/>
            <a:r>
              <a:rPr lang="en-US" sz="825" b="1" dirty="0">
                <a:solidFill>
                  <a:prstClr val="black"/>
                </a:solidFill>
                <a:latin typeface="Calibri"/>
              </a:rPr>
              <a:t>Data Management</a:t>
            </a:r>
            <a:endParaRPr lang="en-US" sz="825" dirty="0">
              <a:solidFill>
                <a:prstClr val="black"/>
              </a:solidFill>
              <a:latin typeface="Calibri"/>
            </a:endParaRPr>
          </a:p>
          <a:p>
            <a:pPr defTabSz="914378"/>
            <a:r>
              <a:rPr lang="en-US" sz="825" b="1" dirty="0">
                <a:solidFill>
                  <a:prstClr val="black"/>
                </a:solidFill>
                <a:latin typeface="Calibri"/>
              </a:rPr>
              <a:t>DM Project Manager</a:t>
            </a:r>
            <a:r>
              <a:rPr lang="en-US" sz="825" dirty="0">
                <a:solidFill>
                  <a:prstClr val="black"/>
                </a:solidFill>
                <a:latin typeface="Calibri"/>
              </a:rPr>
              <a:t>: W. O’Mullane – AURA</a:t>
            </a:r>
          </a:p>
          <a:p>
            <a:pPr defTabSz="914378"/>
            <a:r>
              <a:rPr lang="en-US" sz="825" b="1" dirty="0">
                <a:solidFill>
                  <a:prstClr val="black"/>
                </a:solidFill>
                <a:latin typeface="Calibri"/>
              </a:rPr>
              <a:t>DM Project Scientist</a:t>
            </a:r>
            <a:r>
              <a:rPr lang="en-US" sz="825" dirty="0">
                <a:solidFill>
                  <a:prstClr val="black"/>
                </a:solidFill>
                <a:latin typeface="Calibri"/>
              </a:rPr>
              <a:t>: L Guy – AURA</a:t>
            </a:r>
          </a:p>
        </p:txBody>
      </p:sp>
      <p:sp>
        <p:nvSpPr>
          <p:cNvPr id="24" name="TextBox 23">
            <a:extLst>
              <a:ext uri="{FF2B5EF4-FFF2-40B4-BE49-F238E27FC236}">
                <a16:creationId xmlns:a16="http://schemas.microsoft.com/office/drawing/2014/main" id="{D0DBBDD6-A763-4E19-8FD2-69866DA2361A}"/>
              </a:ext>
            </a:extLst>
          </p:cNvPr>
          <p:cNvSpPr txBox="1"/>
          <p:nvPr/>
        </p:nvSpPr>
        <p:spPr>
          <a:xfrm>
            <a:off x="1700776" y="2724217"/>
            <a:ext cx="2084609" cy="507831"/>
          </a:xfrm>
          <a:prstGeom prst="rect">
            <a:avLst/>
          </a:prstGeom>
          <a:solidFill>
            <a:schemeClr val="accent3">
              <a:lumMod val="60000"/>
              <a:lumOff val="40000"/>
            </a:schemeClr>
          </a:solidFill>
          <a:ln>
            <a:solidFill>
              <a:schemeClr val="tx1"/>
            </a:solidFill>
          </a:ln>
        </p:spPr>
        <p:txBody>
          <a:bodyPr wrap="square" tIns="0" bIns="0" rtlCol="0">
            <a:spAutoFit/>
          </a:bodyPr>
          <a:lstStyle/>
          <a:p>
            <a:pPr algn="ctr" defTabSz="914378"/>
            <a:r>
              <a:rPr lang="en-US" sz="825" b="1" dirty="0">
                <a:solidFill>
                  <a:prstClr val="black"/>
                </a:solidFill>
                <a:latin typeface="Calibri"/>
              </a:rPr>
              <a:t>System Engineering and Commissioning</a:t>
            </a:r>
          </a:p>
          <a:p>
            <a:pPr defTabSz="914378"/>
            <a:r>
              <a:rPr lang="en-US" sz="825" b="1" dirty="0">
                <a:solidFill>
                  <a:prstClr val="black"/>
                </a:solidFill>
                <a:latin typeface="Calibri"/>
              </a:rPr>
              <a:t>System Scientist: </a:t>
            </a:r>
            <a:r>
              <a:rPr lang="en-US" sz="825" dirty="0">
                <a:solidFill>
                  <a:prstClr val="black"/>
                </a:solidFill>
                <a:latin typeface="Calibri"/>
              </a:rPr>
              <a:t>C. </a:t>
            </a:r>
            <a:r>
              <a:rPr lang="en-US" sz="825" dirty="0" err="1">
                <a:solidFill>
                  <a:prstClr val="black"/>
                </a:solidFill>
                <a:latin typeface="Calibri"/>
              </a:rPr>
              <a:t>Claver</a:t>
            </a:r>
            <a:r>
              <a:rPr lang="en-US" sz="825" dirty="0">
                <a:solidFill>
                  <a:prstClr val="black"/>
                </a:solidFill>
                <a:latin typeface="Calibri"/>
              </a:rPr>
              <a:t> - AURA</a:t>
            </a:r>
          </a:p>
          <a:p>
            <a:pPr defTabSz="914378"/>
            <a:r>
              <a:rPr lang="en-US" sz="825" b="1" dirty="0">
                <a:solidFill>
                  <a:prstClr val="black"/>
                </a:solidFill>
                <a:latin typeface="Calibri"/>
              </a:rPr>
              <a:t>Commissioning Scientist: </a:t>
            </a:r>
            <a:r>
              <a:rPr lang="en-US" sz="825" dirty="0">
                <a:solidFill>
                  <a:prstClr val="black"/>
                </a:solidFill>
                <a:latin typeface="Calibri"/>
              </a:rPr>
              <a:t>K. Reil – SLAC</a:t>
            </a:r>
          </a:p>
          <a:p>
            <a:pPr defTabSz="914378"/>
            <a:r>
              <a:rPr lang="en-US" sz="825" b="1" u="sng" dirty="0">
                <a:solidFill>
                  <a:prstClr val="black"/>
                </a:solidFill>
                <a:latin typeface="Calibri"/>
              </a:rPr>
              <a:t>Lead Systems Engineer: </a:t>
            </a:r>
            <a:r>
              <a:rPr lang="en-US" sz="825" u="sng" dirty="0">
                <a:solidFill>
                  <a:prstClr val="black"/>
                </a:solidFill>
                <a:latin typeface="Calibri"/>
              </a:rPr>
              <a:t>A. Roberts – AURA</a:t>
            </a:r>
          </a:p>
        </p:txBody>
      </p:sp>
      <p:sp>
        <p:nvSpPr>
          <p:cNvPr id="25" name="Rectangle 24">
            <a:extLst>
              <a:ext uri="{FF2B5EF4-FFF2-40B4-BE49-F238E27FC236}">
                <a16:creationId xmlns:a16="http://schemas.microsoft.com/office/drawing/2014/main" id="{95BCD75C-F04C-457E-B8C1-48CBEA1E2AE0}"/>
              </a:ext>
            </a:extLst>
          </p:cNvPr>
          <p:cNvSpPr/>
          <p:nvPr/>
        </p:nvSpPr>
        <p:spPr>
          <a:xfrm>
            <a:off x="179696" y="3469103"/>
            <a:ext cx="8610600" cy="781565"/>
          </a:xfrm>
          <a:prstGeom prst="rect">
            <a:avLst/>
          </a:prstGeom>
          <a:noFill/>
          <a:ln w="28575" cmpd="dbl">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r>
              <a:rPr lang="en-US" dirty="0">
                <a:solidFill>
                  <a:prstClr val="white"/>
                </a:solidFill>
                <a:latin typeface="Calibri"/>
              </a:rPr>
              <a:t> - AURA</a:t>
            </a:r>
          </a:p>
        </p:txBody>
      </p:sp>
      <p:sp>
        <p:nvSpPr>
          <p:cNvPr id="28" name="TextBox 27">
            <a:extLst>
              <a:ext uri="{FF2B5EF4-FFF2-40B4-BE49-F238E27FC236}">
                <a16:creationId xmlns:a16="http://schemas.microsoft.com/office/drawing/2014/main" id="{7118C498-0549-4805-89CF-07479DF45DDD}"/>
              </a:ext>
            </a:extLst>
          </p:cNvPr>
          <p:cNvSpPr txBox="1"/>
          <p:nvPr/>
        </p:nvSpPr>
        <p:spPr>
          <a:xfrm>
            <a:off x="8153399" y="3210640"/>
            <a:ext cx="762000" cy="123111"/>
          </a:xfrm>
          <a:prstGeom prst="rect">
            <a:avLst/>
          </a:prstGeom>
          <a:solidFill>
            <a:srgbClr val="FAC090"/>
          </a:solidFill>
          <a:ln>
            <a:solidFill>
              <a:schemeClr val="tx1"/>
            </a:solidFill>
          </a:ln>
        </p:spPr>
        <p:txBody>
          <a:bodyPr wrap="square" lIns="0" tIns="0" rIns="0" bIns="0" rtlCol="0">
            <a:spAutoFit/>
          </a:bodyPr>
          <a:lstStyle/>
          <a:p>
            <a:pPr algn="ctr" defTabSz="914378"/>
            <a:r>
              <a:rPr lang="en-US" sz="800" b="1" dirty="0">
                <a:solidFill>
                  <a:prstClr val="black"/>
                </a:solidFill>
                <a:latin typeface="Calibri"/>
              </a:rPr>
              <a:t> LSST Ops</a:t>
            </a:r>
            <a:endParaRPr lang="en-US" sz="800" dirty="0">
              <a:solidFill>
                <a:prstClr val="black"/>
              </a:solidFill>
              <a:latin typeface="Calibri"/>
            </a:endParaRPr>
          </a:p>
        </p:txBody>
      </p:sp>
      <p:sp>
        <p:nvSpPr>
          <p:cNvPr id="29" name="TextBox 28">
            <a:extLst>
              <a:ext uri="{FF2B5EF4-FFF2-40B4-BE49-F238E27FC236}">
                <a16:creationId xmlns:a16="http://schemas.microsoft.com/office/drawing/2014/main" id="{22DB9448-58A7-4AFB-ACAA-5636A24948F7}"/>
              </a:ext>
            </a:extLst>
          </p:cNvPr>
          <p:cNvSpPr txBox="1"/>
          <p:nvPr/>
        </p:nvSpPr>
        <p:spPr>
          <a:xfrm>
            <a:off x="8153400" y="2534932"/>
            <a:ext cx="762000" cy="123111"/>
          </a:xfrm>
          <a:prstGeom prst="rect">
            <a:avLst/>
          </a:prstGeom>
          <a:solidFill>
            <a:schemeClr val="accent1">
              <a:lumMod val="60000"/>
              <a:lumOff val="40000"/>
            </a:schemeClr>
          </a:solidFill>
          <a:ln>
            <a:solidFill>
              <a:schemeClr val="tx1"/>
            </a:solidFill>
          </a:ln>
        </p:spPr>
        <p:txBody>
          <a:bodyPr wrap="square" lIns="0" tIns="0" rIns="0" bIns="0" rtlCol="0">
            <a:spAutoFit/>
          </a:bodyPr>
          <a:lstStyle/>
          <a:p>
            <a:pPr algn="ctr" defTabSz="914378"/>
            <a:r>
              <a:rPr lang="en-US" sz="800" b="1" dirty="0">
                <a:solidFill>
                  <a:prstClr val="black"/>
                </a:solidFill>
                <a:latin typeface="Calibri"/>
              </a:rPr>
              <a:t>Project Office</a:t>
            </a:r>
            <a:endParaRPr lang="en-US" sz="800" dirty="0">
              <a:solidFill>
                <a:prstClr val="black"/>
              </a:solidFill>
              <a:latin typeface="Calibri"/>
            </a:endParaRPr>
          </a:p>
        </p:txBody>
      </p:sp>
      <p:sp>
        <p:nvSpPr>
          <p:cNvPr id="30" name="TextBox 29">
            <a:extLst>
              <a:ext uri="{FF2B5EF4-FFF2-40B4-BE49-F238E27FC236}">
                <a16:creationId xmlns:a16="http://schemas.microsoft.com/office/drawing/2014/main" id="{75CDB2D8-5145-4955-B219-A5D4077C2B54}"/>
              </a:ext>
            </a:extLst>
          </p:cNvPr>
          <p:cNvSpPr txBox="1"/>
          <p:nvPr/>
        </p:nvSpPr>
        <p:spPr>
          <a:xfrm>
            <a:off x="8153400" y="2869069"/>
            <a:ext cx="762000" cy="123111"/>
          </a:xfrm>
          <a:prstGeom prst="rect">
            <a:avLst/>
          </a:prstGeom>
          <a:solidFill>
            <a:schemeClr val="accent3">
              <a:lumMod val="60000"/>
              <a:lumOff val="40000"/>
            </a:schemeClr>
          </a:solidFill>
          <a:ln>
            <a:solidFill>
              <a:schemeClr val="tx1"/>
            </a:solidFill>
          </a:ln>
        </p:spPr>
        <p:txBody>
          <a:bodyPr wrap="square" lIns="0" tIns="0" rIns="0" bIns="0" rtlCol="0">
            <a:spAutoFit/>
          </a:bodyPr>
          <a:lstStyle/>
          <a:p>
            <a:pPr algn="ctr" defTabSz="914378"/>
            <a:r>
              <a:rPr lang="en-US" sz="800" b="1" dirty="0">
                <a:solidFill>
                  <a:prstClr val="black"/>
                </a:solidFill>
                <a:latin typeface="Calibri"/>
              </a:rPr>
              <a:t>Project Support</a:t>
            </a:r>
            <a:endParaRPr lang="en-US" sz="800" dirty="0">
              <a:solidFill>
                <a:prstClr val="black"/>
              </a:solidFill>
              <a:latin typeface="Calibri"/>
            </a:endParaRPr>
          </a:p>
        </p:txBody>
      </p:sp>
      <p:sp>
        <p:nvSpPr>
          <p:cNvPr id="31" name="TextBox 30">
            <a:extLst>
              <a:ext uri="{FF2B5EF4-FFF2-40B4-BE49-F238E27FC236}">
                <a16:creationId xmlns:a16="http://schemas.microsoft.com/office/drawing/2014/main" id="{A0F3E998-342F-420B-BAAD-CB7BDAFD1A8A}"/>
              </a:ext>
            </a:extLst>
          </p:cNvPr>
          <p:cNvSpPr txBox="1"/>
          <p:nvPr/>
        </p:nvSpPr>
        <p:spPr>
          <a:xfrm>
            <a:off x="8153399" y="3040527"/>
            <a:ext cx="762000" cy="123111"/>
          </a:xfrm>
          <a:prstGeom prst="rect">
            <a:avLst/>
          </a:prstGeom>
          <a:solidFill>
            <a:srgbClr val="D6949A"/>
          </a:solidFill>
          <a:ln>
            <a:solidFill>
              <a:schemeClr val="tx1"/>
            </a:solidFill>
          </a:ln>
        </p:spPr>
        <p:txBody>
          <a:bodyPr wrap="square" lIns="0" tIns="0" rIns="0" bIns="0" rtlCol="0">
            <a:spAutoFit/>
          </a:bodyPr>
          <a:lstStyle/>
          <a:p>
            <a:pPr algn="ctr" defTabSz="914378"/>
            <a:r>
              <a:rPr lang="en-US" sz="800" b="1" dirty="0">
                <a:solidFill>
                  <a:prstClr val="black"/>
                </a:solidFill>
                <a:latin typeface="Calibri"/>
              </a:rPr>
              <a:t>Sub-systems</a:t>
            </a:r>
            <a:endParaRPr lang="en-US" sz="800" dirty="0">
              <a:solidFill>
                <a:prstClr val="black"/>
              </a:solidFill>
              <a:latin typeface="Calibri"/>
            </a:endParaRPr>
          </a:p>
        </p:txBody>
      </p:sp>
      <p:cxnSp>
        <p:nvCxnSpPr>
          <p:cNvPr id="37" name="Straight Connector 36">
            <a:extLst>
              <a:ext uri="{FF2B5EF4-FFF2-40B4-BE49-F238E27FC236}">
                <a16:creationId xmlns:a16="http://schemas.microsoft.com/office/drawing/2014/main" id="{76F1AEEB-355C-4D11-9293-95E0D20BEC5A}"/>
              </a:ext>
            </a:extLst>
          </p:cNvPr>
          <p:cNvCxnSpPr>
            <a:cxnSpLocks/>
            <a:stCxn id="6" idx="2"/>
            <a:endCxn id="5" idx="0"/>
          </p:cNvCxnSpPr>
          <p:nvPr/>
        </p:nvCxnSpPr>
        <p:spPr>
          <a:xfrm>
            <a:off x="4480703" y="1549698"/>
            <a:ext cx="0" cy="283390"/>
          </a:xfrm>
          <a:prstGeom prst="line">
            <a:avLst/>
          </a:prstGeom>
          <a:ln w="9525" cap="rnd">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078453C-413A-4999-B00F-3088B92B00E4}"/>
              </a:ext>
            </a:extLst>
          </p:cNvPr>
          <p:cNvCxnSpPr>
            <a:cxnSpLocks/>
            <a:stCxn id="24" idx="3"/>
            <a:endCxn id="8" idx="1"/>
          </p:cNvCxnSpPr>
          <p:nvPr/>
        </p:nvCxnSpPr>
        <p:spPr>
          <a:xfrm flipV="1">
            <a:off x="3785385" y="2978066"/>
            <a:ext cx="1325819" cy="66"/>
          </a:xfrm>
          <a:prstGeom prst="line">
            <a:avLst/>
          </a:prstGeom>
          <a:ln w="9525" cap="rnd">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Connector: Elbow 48">
            <a:extLst>
              <a:ext uri="{FF2B5EF4-FFF2-40B4-BE49-F238E27FC236}">
                <a16:creationId xmlns:a16="http://schemas.microsoft.com/office/drawing/2014/main" id="{A5BC0D14-D993-40B9-9770-9DEA77FD36D0}"/>
              </a:ext>
            </a:extLst>
          </p:cNvPr>
          <p:cNvCxnSpPr>
            <a:cxnSpLocks/>
            <a:stCxn id="5" idx="3"/>
            <a:endCxn id="7" idx="1"/>
          </p:cNvCxnSpPr>
          <p:nvPr/>
        </p:nvCxnSpPr>
        <p:spPr>
          <a:xfrm flipV="1">
            <a:off x="5697028" y="2183119"/>
            <a:ext cx="305559" cy="1988"/>
          </a:xfrm>
          <a:prstGeom prst="bentConnector3">
            <a:avLst/>
          </a:prstGeom>
          <a:ln w="9525" cap="rnd">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152C4250-000D-4AA3-BAC1-19A813B911C1}"/>
              </a:ext>
            </a:extLst>
          </p:cNvPr>
          <p:cNvCxnSpPr>
            <a:cxnSpLocks/>
            <a:stCxn id="5" idx="2"/>
            <a:endCxn id="25" idx="0"/>
          </p:cNvCxnSpPr>
          <p:nvPr/>
        </p:nvCxnSpPr>
        <p:spPr>
          <a:xfrm>
            <a:off x="4480703" y="2537127"/>
            <a:ext cx="4293" cy="931976"/>
          </a:xfrm>
          <a:prstGeom prst="line">
            <a:avLst/>
          </a:prstGeom>
          <a:ln w="9525" cap="rnd">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7B3DA86-60B7-4E4A-BF7D-7D158C657903}"/>
              </a:ext>
            </a:extLst>
          </p:cNvPr>
          <p:cNvSpPr txBox="1"/>
          <p:nvPr/>
        </p:nvSpPr>
        <p:spPr>
          <a:xfrm>
            <a:off x="6781800" y="1124708"/>
            <a:ext cx="2132426" cy="415498"/>
          </a:xfrm>
          <a:prstGeom prst="rect">
            <a:avLst/>
          </a:prstGeom>
          <a:solidFill>
            <a:srgbClr val="FAC090"/>
          </a:solidFill>
          <a:ln>
            <a:solidFill>
              <a:schemeClr val="tx1"/>
            </a:solidFill>
          </a:ln>
        </p:spPr>
        <p:txBody>
          <a:bodyPr wrap="square" tIns="0" bIns="0" rtlCol="0">
            <a:spAutoFit/>
          </a:bodyPr>
          <a:lstStyle/>
          <a:p>
            <a:pPr defTabSz="914378"/>
            <a:r>
              <a:rPr lang="en-US" sz="900" b="1" dirty="0">
                <a:solidFill>
                  <a:prstClr val="black"/>
                </a:solidFill>
                <a:latin typeface="Calibri"/>
              </a:rPr>
              <a:t>LSST Ops Director: </a:t>
            </a:r>
            <a:r>
              <a:rPr lang="en-US" sz="900" dirty="0">
                <a:solidFill>
                  <a:prstClr val="black"/>
                </a:solidFill>
                <a:latin typeface="Calibri"/>
              </a:rPr>
              <a:t>R. Blum - AURA</a:t>
            </a:r>
          </a:p>
          <a:p>
            <a:pPr defTabSz="914378"/>
            <a:r>
              <a:rPr lang="en-US" sz="900" b="1" dirty="0">
                <a:solidFill>
                  <a:prstClr val="black"/>
                </a:solidFill>
                <a:latin typeface="Calibri"/>
              </a:rPr>
              <a:t>Deputy Ops Director: </a:t>
            </a:r>
            <a:r>
              <a:rPr lang="en-US" sz="900" dirty="0">
                <a:solidFill>
                  <a:prstClr val="black"/>
                </a:solidFill>
                <a:latin typeface="Calibri"/>
              </a:rPr>
              <a:t>R. Blum - AURA</a:t>
            </a:r>
          </a:p>
          <a:p>
            <a:pPr defTabSz="914378"/>
            <a:r>
              <a:rPr lang="en-US" sz="900" b="1" dirty="0">
                <a:solidFill>
                  <a:prstClr val="black"/>
                </a:solidFill>
                <a:latin typeface="Calibri"/>
              </a:rPr>
              <a:t>Deputy Ops Director:</a:t>
            </a:r>
            <a:r>
              <a:rPr lang="en-US" sz="900" dirty="0">
                <a:solidFill>
                  <a:prstClr val="black"/>
                </a:solidFill>
                <a:latin typeface="Calibri"/>
              </a:rPr>
              <a:t> P. Marshall - SLAC</a:t>
            </a:r>
          </a:p>
        </p:txBody>
      </p:sp>
      <p:cxnSp>
        <p:nvCxnSpPr>
          <p:cNvPr id="12" name="Straight Connector 11"/>
          <p:cNvCxnSpPr>
            <a:stCxn id="6" idx="3"/>
            <a:endCxn id="32" idx="1"/>
          </p:cNvCxnSpPr>
          <p:nvPr/>
        </p:nvCxnSpPr>
        <p:spPr>
          <a:xfrm flipV="1">
            <a:off x="5697028" y="1332458"/>
            <a:ext cx="1084772" cy="9491"/>
          </a:xfrm>
          <a:prstGeom prst="line">
            <a:avLst/>
          </a:prstGeom>
          <a:ln cap="rnd">
            <a:solidFill>
              <a:schemeClr val="accent2">
                <a:lumMod val="75000"/>
              </a:schemeClr>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489DEC8F-BF12-430E-9D1C-453CD783E7C8}"/>
              </a:ext>
            </a:extLst>
          </p:cNvPr>
          <p:cNvSpPr txBox="1"/>
          <p:nvPr/>
        </p:nvSpPr>
        <p:spPr>
          <a:xfrm>
            <a:off x="861703" y="1088695"/>
            <a:ext cx="2067644" cy="507831"/>
          </a:xfrm>
          <a:prstGeom prst="rect">
            <a:avLst/>
          </a:prstGeom>
          <a:solidFill>
            <a:schemeClr val="bg2">
              <a:lumMod val="90000"/>
            </a:schemeClr>
          </a:solidFill>
          <a:ln>
            <a:solidFill>
              <a:schemeClr val="tx1"/>
            </a:solidFill>
          </a:ln>
        </p:spPr>
        <p:txBody>
          <a:bodyPr wrap="square" tIns="0" bIns="0" rtlCol="0">
            <a:spAutoFit/>
          </a:bodyPr>
          <a:lstStyle/>
          <a:p>
            <a:pPr algn="ctr" defTabSz="914378"/>
            <a:r>
              <a:rPr lang="en-US" sz="825" b="1" dirty="0">
                <a:solidFill>
                  <a:prstClr val="black"/>
                </a:solidFill>
                <a:latin typeface="Calibri"/>
              </a:rPr>
              <a:t>Project Advisors</a:t>
            </a:r>
          </a:p>
          <a:p>
            <a:pPr defTabSz="914378"/>
            <a:r>
              <a:rPr lang="en-US" sz="825" b="1" dirty="0">
                <a:solidFill>
                  <a:prstClr val="black"/>
                </a:solidFill>
                <a:latin typeface="Calibri"/>
              </a:rPr>
              <a:t>Chief Scientist: </a:t>
            </a:r>
            <a:r>
              <a:rPr lang="en-US" sz="825" dirty="0">
                <a:solidFill>
                  <a:prstClr val="black"/>
                </a:solidFill>
                <a:latin typeface="Calibri"/>
              </a:rPr>
              <a:t>T. Tyson - </a:t>
            </a:r>
            <a:r>
              <a:rPr lang="en-US" sz="825" dirty="0" err="1">
                <a:solidFill>
                  <a:prstClr val="black"/>
                </a:solidFill>
                <a:latin typeface="Calibri"/>
              </a:rPr>
              <a:t>UCDavis</a:t>
            </a:r>
            <a:endParaRPr lang="en-US" sz="825" dirty="0">
              <a:solidFill>
                <a:prstClr val="black"/>
              </a:solidFill>
              <a:latin typeface="Calibri"/>
            </a:endParaRPr>
          </a:p>
          <a:p>
            <a:pPr defTabSz="914378"/>
            <a:r>
              <a:rPr lang="en-US" sz="825" b="1" dirty="0">
                <a:solidFill>
                  <a:prstClr val="black"/>
                </a:solidFill>
                <a:latin typeface="Calibri"/>
              </a:rPr>
              <a:t>SAC Chair: </a:t>
            </a:r>
            <a:r>
              <a:rPr lang="en-US" sz="825" dirty="0">
                <a:solidFill>
                  <a:prstClr val="black"/>
                </a:solidFill>
                <a:latin typeface="Calibri"/>
              </a:rPr>
              <a:t>M. Strauss – Princeton</a:t>
            </a:r>
          </a:p>
          <a:p>
            <a:pPr defTabSz="914378"/>
            <a:r>
              <a:rPr lang="en-US" sz="825" b="1" dirty="0">
                <a:solidFill>
                  <a:prstClr val="black"/>
                </a:solidFill>
                <a:latin typeface="Calibri"/>
              </a:rPr>
              <a:t>Project Science Team</a:t>
            </a:r>
          </a:p>
        </p:txBody>
      </p:sp>
      <p:sp>
        <p:nvSpPr>
          <p:cNvPr id="34" name="TextBox 33">
            <a:extLst>
              <a:ext uri="{FF2B5EF4-FFF2-40B4-BE49-F238E27FC236}">
                <a16:creationId xmlns:a16="http://schemas.microsoft.com/office/drawing/2014/main" id="{29F957D9-D143-4A96-9EF4-3A9ADB303C1A}"/>
              </a:ext>
            </a:extLst>
          </p:cNvPr>
          <p:cNvSpPr txBox="1"/>
          <p:nvPr/>
        </p:nvSpPr>
        <p:spPr>
          <a:xfrm>
            <a:off x="2421306" y="3676449"/>
            <a:ext cx="2017513" cy="380873"/>
          </a:xfrm>
          <a:prstGeom prst="rect">
            <a:avLst/>
          </a:prstGeom>
          <a:solidFill>
            <a:srgbClr val="D6949A"/>
          </a:solidFill>
          <a:ln>
            <a:solidFill>
              <a:schemeClr val="tx1"/>
            </a:solidFill>
          </a:ln>
        </p:spPr>
        <p:txBody>
          <a:bodyPr wrap="square" tIns="0" bIns="0" rtlCol="0">
            <a:spAutoFit/>
          </a:bodyPr>
          <a:lstStyle/>
          <a:p>
            <a:pPr algn="ctr" defTabSz="914378"/>
            <a:r>
              <a:rPr lang="en-US" sz="825" b="1" dirty="0">
                <a:solidFill>
                  <a:prstClr val="black"/>
                </a:solidFill>
                <a:latin typeface="Calibri"/>
              </a:rPr>
              <a:t>Camera MIE</a:t>
            </a:r>
          </a:p>
          <a:p>
            <a:pPr defTabSz="914378"/>
            <a:r>
              <a:rPr lang="en-US" sz="825" b="1" dirty="0">
                <a:solidFill>
                  <a:prstClr val="black"/>
                </a:solidFill>
                <a:latin typeface="Calibri"/>
              </a:rPr>
              <a:t>Camera Project Manager: </a:t>
            </a:r>
            <a:r>
              <a:rPr lang="en-US" sz="825" dirty="0">
                <a:solidFill>
                  <a:prstClr val="black"/>
                </a:solidFill>
                <a:latin typeface="Calibri"/>
              </a:rPr>
              <a:t>V. Riot - LLNL</a:t>
            </a:r>
          </a:p>
          <a:p>
            <a:pPr defTabSz="914378"/>
            <a:r>
              <a:rPr lang="en-US" sz="825" b="1" dirty="0">
                <a:solidFill>
                  <a:prstClr val="black"/>
                </a:solidFill>
                <a:latin typeface="Calibri"/>
              </a:rPr>
              <a:t>Camera Project Scientist</a:t>
            </a:r>
            <a:r>
              <a:rPr lang="en-US" sz="825" dirty="0">
                <a:solidFill>
                  <a:prstClr val="black"/>
                </a:solidFill>
                <a:latin typeface="Calibri"/>
              </a:rPr>
              <a:t>: S. Ritz - UCSC</a:t>
            </a:r>
          </a:p>
        </p:txBody>
      </p:sp>
      <p:sp>
        <p:nvSpPr>
          <p:cNvPr id="38" name="TextBox 37">
            <a:extLst>
              <a:ext uri="{FF2B5EF4-FFF2-40B4-BE49-F238E27FC236}">
                <a16:creationId xmlns:a16="http://schemas.microsoft.com/office/drawing/2014/main" id="{29F957D9-D143-4A96-9EF4-3A9ADB303C1A}"/>
              </a:ext>
            </a:extLst>
          </p:cNvPr>
          <p:cNvSpPr txBox="1"/>
          <p:nvPr/>
        </p:nvSpPr>
        <p:spPr>
          <a:xfrm>
            <a:off x="4520929" y="3678954"/>
            <a:ext cx="2018576" cy="380873"/>
          </a:xfrm>
          <a:prstGeom prst="rect">
            <a:avLst/>
          </a:prstGeom>
          <a:solidFill>
            <a:srgbClr val="D6949A"/>
          </a:solidFill>
          <a:ln>
            <a:solidFill>
              <a:schemeClr val="tx1"/>
            </a:solidFill>
          </a:ln>
        </p:spPr>
        <p:txBody>
          <a:bodyPr wrap="square" tIns="0" bIns="0" rtlCol="0">
            <a:spAutoFit/>
          </a:bodyPr>
          <a:lstStyle/>
          <a:p>
            <a:pPr algn="ctr" defTabSz="914378"/>
            <a:r>
              <a:rPr lang="en-US" sz="825" b="1" dirty="0">
                <a:solidFill>
                  <a:prstClr val="black"/>
                </a:solidFill>
                <a:latin typeface="Calibri"/>
              </a:rPr>
              <a:t>Telescope and Site</a:t>
            </a:r>
          </a:p>
          <a:p>
            <a:pPr defTabSz="914378"/>
            <a:r>
              <a:rPr lang="en-US" sz="825" b="1" dirty="0">
                <a:solidFill>
                  <a:prstClr val="black"/>
                </a:solidFill>
                <a:latin typeface="Calibri"/>
              </a:rPr>
              <a:t>T&amp;S Project Manager</a:t>
            </a:r>
            <a:r>
              <a:rPr lang="en-US" sz="825" dirty="0">
                <a:solidFill>
                  <a:prstClr val="black"/>
                </a:solidFill>
                <a:latin typeface="Calibri"/>
              </a:rPr>
              <a:t>: </a:t>
            </a:r>
            <a:r>
              <a:rPr lang="en-US" sz="825" u="sng" dirty="0" smtClean="0">
                <a:solidFill>
                  <a:prstClr val="black"/>
                </a:solidFill>
                <a:latin typeface="Calibri"/>
              </a:rPr>
              <a:t>J. Barr </a:t>
            </a:r>
            <a:r>
              <a:rPr lang="en-US" sz="825" u="sng" dirty="0">
                <a:solidFill>
                  <a:prstClr val="black"/>
                </a:solidFill>
                <a:latin typeface="Calibri"/>
              </a:rPr>
              <a:t>- AURA</a:t>
            </a:r>
          </a:p>
          <a:p>
            <a:pPr defTabSz="914378"/>
            <a:r>
              <a:rPr lang="en-US" sz="825" b="1" dirty="0">
                <a:solidFill>
                  <a:prstClr val="black"/>
                </a:solidFill>
                <a:latin typeface="Calibri"/>
              </a:rPr>
              <a:t>T&amp;S Project Scientist: </a:t>
            </a:r>
            <a:r>
              <a:rPr lang="en-US" sz="825" dirty="0">
                <a:solidFill>
                  <a:prstClr val="black"/>
                </a:solidFill>
                <a:latin typeface="Calibri"/>
              </a:rPr>
              <a:t>S. Thomas - AURA </a:t>
            </a:r>
          </a:p>
        </p:txBody>
      </p:sp>
      <p:cxnSp>
        <p:nvCxnSpPr>
          <p:cNvPr id="46" name="Straight Connector 45">
            <a:extLst>
              <a:ext uri="{FF2B5EF4-FFF2-40B4-BE49-F238E27FC236}">
                <a16:creationId xmlns:a16="http://schemas.microsoft.com/office/drawing/2014/main" id="{3078453C-413A-4999-B00F-3088B92B00E4}"/>
              </a:ext>
            </a:extLst>
          </p:cNvPr>
          <p:cNvCxnSpPr>
            <a:cxnSpLocks/>
            <a:stCxn id="33" idx="3"/>
            <a:endCxn id="6" idx="1"/>
          </p:cNvCxnSpPr>
          <p:nvPr/>
        </p:nvCxnSpPr>
        <p:spPr>
          <a:xfrm flipV="1">
            <a:off x="2929347" y="1341949"/>
            <a:ext cx="335033" cy="662"/>
          </a:xfrm>
          <a:prstGeom prst="line">
            <a:avLst/>
          </a:prstGeom>
          <a:ln w="9525" cap="rnd">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29F957D9-D143-4A96-9EF4-3A9ADB303C1A}"/>
              </a:ext>
            </a:extLst>
          </p:cNvPr>
          <p:cNvSpPr txBox="1"/>
          <p:nvPr/>
        </p:nvSpPr>
        <p:spPr>
          <a:xfrm>
            <a:off x="6614080" y="3676631"/>
            <a:ext cx="2072719" cy="380873"/>
          </a:xfrm>
          <a:prstGeom prst="rect">
            <a:avLst/>
          </a:prstGeom>
          <a:solidFill>
            <a:srgbClr val="D6949A"/>
          </a:solidFill>
          <a:ln>
            <a:solidFill>
              <a:schemeClr val="tx1"/>
            </a:solidFill>
          </a:ln>
        </p:spPr>
        <p:txBody>
          <a:bodyPr wrap="square" tIns="0" bIns="0" rtlCol="0">
            <a:spAutoFit/>
          </a:bodyPr>
          <a:lstStyle/>
          <a:p>
            <a:pPr algn="ctr" defTabSz="914378"/>
            <a:r>
              <a:rPr lang="en-US" sz="825" b="1" dirty="0">
                <a:solidFill>
                  <a:prstClr val="black"/>
                </a:solidFill>
                <a:latin typeface="Calibri"/>
              </a:rPr>
              <a:t>Education and Public Outreach</a:t>
            </a:r>
            <a:endParaRPr lang="en-US" sz="825" dirty="0">
              <a:solidFill>
                <a:prstClr val="black"/>
              </a:solidFill>
              <a:latin typeface="Calibri"/>
            </a:endParaRPr>
          </a:p>
          <a:p>
            <a:pPr defTabSz="914378"/>
            <a:r>
              <a:rPr lang="en-US" sz="825" b="1" dirty="0">
                <a:solidFill>
                  <a:prstClr val="black"/>
                </a:solidFill>
                <a:latin typeface="Calibri"/>
              </a:rPr>
              <a:t>Head of EPO</a:t>
            </a:r>
            <a:r>
              <a:rPr lang="en-US" sz="825" dirty="0">
                <a:solidFill>
                  <a:prstClr val="black"/>
                </a:solidFill>
                <a:latin typeface="Calibri"/>
              </a:rPr>
              <a:t>: A. Bauer – AURA</a:t>
            </a:r>
          </a:p>
          <a:p>
            <a:pPr defTabSz="914378"/>
            <a:r>
              <a:rPr lang="en-US" sz="825" b="1" u="sng" dirty="0" smtClean="0">
                <a:solidFill>
                  <a:prstClr val="black"/>
                </a:solidFill>
                <a:latin typeface="Calibri"/>
              </a:rPr>
              <a:t>Deputy Head of EPO</a:t>
            </a:r>
            <a:r>
              <a:rPr lang="en-US" sz="825" u="sng" dirty="0" smtClean="0">
                <a:solidFill>
                  <a:prstClr val="black"/>
                </a:solidFill>
                <a:latin typeface="Calibri"/>
              </a:rPr>
              <a:t>; L. </a:t>
            </a:r>
            <a:r>
              <a:rPr lang="en-US" sz="825" u="sng" dirty="0" err="1" smtClean="0">
                <a:solidFill>
                  <a:prstClr val="black"/>
                </a:solidFill>
                <a:latin typeface="Calibri"/>
              </a:rPr>
              <a:t>Corlies</a:t>
            </a:r>
            <a:r>
              <a:rPr lang="en-US" sz="825" u="sng" dirty="0" smtClean="0">
                <a:solidFill>
                  <a:prstClr val="black"/>
                </a:solidFill>
                <a:latin typeface="Calibri"/>
              </a:rPr>
              <a:t> - AURA</a:t>
            </a:r>
            <a:endParaRPr lang="en-US" sz="825" u="sng" dirty="0">
              <a:solidFill>
                <a:prstClr val="black"/>
              </a:solidFill>
              <a:latin typeface="Calibri"/>
            </a:endParaRPr>
          </a:p>
        </p:txBody>
      </p:sp>
      <p:sp>
        <p:nvSpPr>
          <p:cNvPr id="42" name="TextBox 41">
            <a:extLst>
              <a:ext uri="{FF2B5EF4-FFF2-40B4-BE49-F238E27FC236}">
                <a16:creationId xmlns:a16="http://schemas.microsoft.com/office/drawing/2014/main" id="{22DB9448-58A7-4AFB-ACAA-5636A24948F7}"/>
              </a:ext>
            </a:extLst>
          </p:cNvPr>
          <p:cNvSpPr txBox="1"/>
          <p:nvPr/>
        </p:nvSpPr>
        <p:spPr>
          <a:xfrm>
            <a:off x="8153399" y="2698957"/>
            <a:ext cx="762000" cy="123111"/>
          </a:xfrm>
          <a:prstGeom prst="rect">
            <a:avLst/>
          </a:prstGeom>
          <a:solidFill>
            <a:schemeClr val="bg2">
              <a:lumMod val="90000"/>
            </a:schemeClr>
          </a:solidFill>
          <a:ln>
            <a:solidFill>
              <a:schemeClr val="tx1"/>
            </a:solidFill>
          </a:ln>
        </p:spPr>
        <p:txBody>
          <a:bodyPr wrap="square" lIns="0" tIns="0" rIns="0" bIns="0" rtlCol="0">
            <a:spAutoFit/>
          </a:bodyPr>
          <a:lstStyle/>
          <a:p>
            <a:pPr algn="ctr" defTabSz="914378"/>
            <a:r>
              <a:rPr lang="en-US" sz="800" b="1" dirty="0">
                <a:solidFill>
                  <a:prstClr val="black"/>
                </a:solidFill>
                <a:latin typeface="Calibri"/>
              </a:rPr>
              <a:t>Advisory</a:t>
            </a:r>
            <a:endParaRPr lang="en-US" sz="800" dirty="0">
              <a:solidFill>
                <a:prstClr val="black"/>
              </a:solidFill>
              <a:latin typeface="Calibri"/>
            </a:endParaRPr>
          </a:p>
        </p:txBody>
      </p:sp>
      <p:sp>
        <p:nvSpPr>
          <p:cNvPr id="45" name="TextBox 44">
            <a:extLst>
              <a:ext uri="{FF2B5EF4-FFF2-40B4-BE49-F238E27FC236}">
                <a16:creationId xmlns:a16="http://schemas.microsoft.com/office/drawing/2014/main" id="{24F9243E-C083-47A9-92AA-CD5151B26A46}"/>
              </a:ext>
            </a:extLst>
          </p:cNvPr>
          <p:cNvSpPr txBox="1"/>
          <p:nvPr/>
        </p:nvSpPr>
        <p:spPr>
          <a:xfrm>
            <a:off x="861703" y="1697216"/>
            <a:ext cx="2067644" cy="253916"/>
          </a:xfrm>
          <a:prstGeom prst="rect">
            <a:avLst/>
          </a:prstGeom>
          <a:solidFill>
            <a:schemeClr val="accent3">
              <a:lumMod val="60000"/>
              <a:lumOff val="40000"/>
            </a:schemeClr>
          </a:solidFill>
          <a:ln>
            <a:solidFill>
              <a:schemeClr val="tx1"/>
            </a:solidFill>
          </a:ln>
        </p:spPr>
        <p:txBody>
          <a:bodyPr wrap="square" tIns="0" bIns="0" rtlCol="0">
            <a:spAutoFit/>
          </a:bodyPr>
          <a:lstStyle/>
          <a:p>
            <a:pPr algn="ctr" defTabSz="914378"/>
            <a:r>
              <a:rPr lang="en-US" sz="825" b="1" dirty="0">
                <a:solidFill>
                  <a:prstClr val="black"/>
                </a:solidFill>
                <a:latin typeface="Calibri"/>
              </a:rPr>
              <a:t>Project </a:t>
            </a:r>
            <a:r>
              <a:rPr lang="en-US" sz="825" b="1" dirty="0" smtClean="0">
                <a:solidFill>
                  <a:prstClr val="black"/>
                </a:solidFill>
                <a:latin typeface="Calibri"/>
              </a:rPr>
              <a:t>Communications</a:t>
            </a:r>
            <a:endParaRPr lang="en-US" sz="825" b="1" dirty="0">
              <a:solidFill>
                <a:prstClr val="black"/>
              </a:solidFill>
              <a:latin typeface="Calibri"/>
            </a:endParaRPr>
          </a:p>
          <a:p>
            <a:pPr defTabSz="914378"/>
            <a:r>
              <a:rPr lang="en-US" sz="825" b="1" dirty="0">
                <a:solidFill>
                  <a:prstClr val="black"/>
                </a:solidFill>
                <a:latin typeface="Calibri"/>
              </a:rPr>
              <a:t>Communications </a:t>
            </a:r>
            <a:r>
              <a:rPr lang="en-US" sz="825" b="1" dirty="0" err="1">
                <a:solidFill>
                  <a:prstClr val="black"/>
                </a:solidFill>
                <a:latin typeface="Calibri"/>
              </a:rPr>
              <a:t>Mgr</a:t>
            </a:r>
            <a:r>
              <a:rPr lang="en-US" sz="825" b="1" dirty="0">
                <a:solidFill>
                  <a:prstClr val="black"/>
                </a:solidFill>
                <a:latin typeface="Calibri"/>
              </a:rPr>
              <a:t>: </a:t>
            </a:r>
            <a:r>
              <a:rPr lang="en-US" sz="825" dirty="0">
                <a:solidFill>
                  <a:prstClr val="black"/>
                </a:solidFill>
                <a:latin typeface="Calibri"/>
              </a:rPr>
              <a:t>R. Gill - AURA</a:t>
            </a:r>
          </a:p>
        </p:txBody>
      </p:sp>
      <p:cxnSp>
        <p:nvCxnSpPr>
          <p:cNvPr id="47" name="Connector: Elbow 48">
            <a:extLst>
              <a:ext uri="{FF2B5EF4-FFF2-40B4-BE49-F238E27FC236}">
                <a16:creationId xmlns:a16="http://schemas.microsoft.com/office/drawing/2014/main" id="{A5BC0D14-D993-40B9-9770-9DEA77FD36D0}"/>
              </a:ext>
            </a:extLst>
          </p:cNvPr>
          <p:cNvCxnSpPr>
            <a:cxnSpLocks/>
            <a:stCxn id="45" idx="3"/>
            <a:endCxn id="6" idx="1"/>
          </p:cNvCxnSpPr>
          <p:nvPr/>
        </p:nvCxnSpPr>
        <p:spPr>
          <a:xfrm flipV="1">
            <a:off x="2929347" y="1341949"/>
            <a:ext cx="335033" cy="482225"/>
          </a:xfrm>
          <a:prstGeom prst="bentConnector3">
            <a:avLst/>
          </a:prstGeom>
          <a:ln w="9525" cap="rnd">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8500736" y="4635258"/>
            <a:ext cx="579120" cy="184666"/>
          </a:xfrm>
          <a:prstGeom prst="rect">
            <a:avLst/>
          </a:prstGeom>
          <a:noFill/>
        </p:spPr>
        <p:txBody>
          <a:bodyPr wrap="square" rtlCol="0">
            <a:spAutoFit/>
          </a:bodyPr>
          <a:lstStyle/>
          <a:p>
            <a:r>
              <a:rPr lang="en-US" sz="600" dirty="0" smtClean="0"/>
              <a:t>17 July 2019</a:t>
            </a:r>
            <a:endParaRPr lang="en-US" sz="600" dirty="0"/>
          </a:p>
        </p:txBody>
      </p:sp>
      <p:sp>
        <p:nvSpPr>
          <p:cNvPr id="2" name="Oval 1"/>
          <p:cNvSpPr/>
          <p:nvPr/>
        </p:nvSpPr>
        <p:spPr>
          <a:xfrm>
            <a:off x="1572682" y="2584067"/>
            <a:ext cx="2313517" cy="838207"/>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6558889" y="3514840"/>
            <a:ext cx="2313517" cy="838207"/>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373458" y="3516907"/>
            <a:ext cx="2313517" cy="838207"/>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40751" y="2391713"/>
            <a:ext cx="739451" cy="509005"/>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86610" y="2525222"/>
            <a:ext cx="743999" cy="246221"/>
          </a:xfrm>
          <a:prstGeom prst="rect">
            <a:avLst/>
          </a:prstGeom>
          <a:noFill/>
        </p:spPr>
        <p:txBody>
          <a:bodyPr wrap="square" rtlCol="0">
            <a:spAutoFit/>
          </a:bodyPr>
          <a:lstStyle/>
          <a:p>
            <a:r>
              <a:rPr lang="en-US" sz="1000" u="sng" dirty="0" smtClean="0"/>
              <a:t>Changes</a:t>
            </a:r>
            <a:endParaRPr lang="en-US" sz="1000" u="sng" dirty="0"/>
          </a:p>
        </p:txBody>
      </p:sp>
    </p:spTree>
    <p:extLst>
      <p:ext uri="{BB962C8B-B14F-4D97-AF65-F5344CB8AC3E}">
        <p14:creationId xmlns:p14="http://schemas.microsoft.com/office/powerpoint/2010/main" val="4142035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4171950"/>
            <a:ext cx="7924801" cy="411318"/>
          </a:xfrm>
        </p:spPr>
        <p:txBody>
          <a:bodyPr/>
          <a:lstStyle/>
          <a:p>
            <a:pPr marL="0" indent="0">
              <a:buNone/>
            </a:pPr>
            <a:r>
              <a:rPr lang="en-US" sz="1600" i="1" dirty="0">
                <a:solidFill>
                  <a:srgbClr val="00B050"/>
                </a:solidFill>
              </a:rPr>
              <a:t>2.0 Do the performance to-date and C&amp;S trends give confidence that the project can complete successfully on time and within budget?</a:t>
            </a:r>
          </a:p>
        </p:txBody>
      </p:sp>
      <p:sp>
        <p:nvSpPr>
          <p:cNvPr id="6" name="Title 5"/>
          <p:cNvSpPr>
            <a:spLocks noGrp="1"/>
          </p:cNvSpPr>
          <p:nvPr>
            <p:ph type="title"/>
          </p:nvPr>
        </p:nvSpPr>
        <p:spPr/>
        <p:txBody>
          <a:bodyPr/>
          <a:lstStyle/>
          <a:p>
            <a:r>
              <a:rPr lang="en-US" sz="2000" dirty="0" smtClean="0"/>
              <a:t>EVMS Executive </a:t>
            </a:r>
            <a:r>
              <a:rPr lang="en-US" sz="2000" dirty="0"/>
              <a:t>Summary – </a:t>
            </a:r>
            <a:r>
              <a:rPr lang="en-US" sz="2000" dirty="0" smtClean="0"/>
              <a:t>May 2019 Data</a:t>
            </a:r>
            <a:endParaRPr lang="en-US" sz="2000" dirty="0"/>
          </a:p>
        </p:txBody>
      </p:sp>
      <p:graphicFrame>
        <p:nvGraphicFramePr>
          <p:cNvPr id="2" name="Table 1"/>
          <p:cNvGraphicFramePr>
            <a:graphicFrameLocks noGrp="1"/>
          </p:cNvGraphicFramePr>
          <p:nvPr>
            <p:extLst>
              <p:ext uri="{D42A27DB-BD31-4B8C-83A1-F6EECF244321}">
                <p14:modId xmlns:p14="http://schemas.microsoft.com/office/powerpoint/2010/main" val="1203719488"/>
              </p:ext>
            </p:extLst>
          </p:nvPr>
        </p:nvGraphicFramePr>
        <p:xfrm>
          <a:off x="685800" y="760988"/>
          <a:ext cx="7315200" cy="2494280"/>
        </p:xfrm>
        <a:graphic>
          <a:graphicData uri="http://schemas.openxmlformats.org/drawingml/2006/table">
            <a:tbl>
              <a:tblPr firstRow="1" bandRow="1">
                <a:tableStyleId>{5C22544A-7EE6-4342-B048-85BDC9FD1C3A}</a:tableStyleId>
              </a:tblPr>
              <a:tblGrid>
                <a:gridCol w="3733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a:t>MREFC - NSF</a:t>
                      </a:r>
                    </a:p>
                  </a:txBody>
                  <a:tcPr/>
                </a:tc>
                <a:tc>
                  <a:txBody>
                    <a:bodyPr/>
                    <a:lstStyle/>
                    <a:p>
                      <a:pPr algn="ctr"/>
                      <a:r>
                        <a:rPr lang="en-US" dirty="0"/>
                        <a:t>LSSTCam </a:t>
                      </a:r>
                      <a:r>
                        <a:rPr lang="en-US" dirty="0" smtClean="0"/>
                        <a:t>– DOE</a:t>
                      </a:r>
                    </a:p>
                    <a:p>
                      <a:pPr algn="ctr"/>
                      <a:endParaRPr lang="en-US" dirty="0"/>
                    </a:p>
                  </a:txBody>
                  <a:tcPr/>
                </a:tc>
                <a:extLst>
                  <a:ext uri="{0D108BD9-81ED-4DB2-BD59-A6C34878D82A}">
                    <a16:rowId xmlns:a16="http://schemas.microsoft.com/office/drawing/2014/main" val="10000"/>
                  </a:ext>
                </a:extLst>
              </a:tr>
              <a:tr h="370840">
                <a:tc>
                  <a:txBody>
                    <a:bodyPr/>
                    <a:lstStyle/>
                    <a:p>
                      <a:r>
                        <a:rPr lang="en-US" dirty="0"/>
                        <a:t>% Complete </a:t>
                      </a:r>
                      <a:r>
                        <a:rPr lang="en-US" dirty="0" smtClean="0"/>
                        <a:t>(May 2019)</a:t>
                      </a:r>
                      <a:endParaRPr lang="en-US" dirty="0"/>
                    </a:p>
                  </a:txBody>
                  <a:tcPr/>
                </a:tc>
                <a:tc>
                  <a:txBody>
                    <a:bodyPr/>
                    <a:lstStyle/>
                    <a:p>
                      <a:pPr algn="ctr"/>
                      <a:r>
                        <a:rPr lang="en-US" dirty="0" smtClean="0"/>
                        <a:t>71</a:t>
                      </a:r>
                      <a:endParaRPr lang="en-US" dirty="0"/>
                    </a:p>
                  </a:txBody>
                  <a:tcPr/>
                </a:tc>
                <a:tc>
                  <a:txBody>
                    <a:bodyPr/>
                    <a:lstStyle/>
                    <a:p>
                      <a:pPr algn="ctr"/>
                      <a:r>
                        <a:rPr lang="en-US" dirty="0" smtClean="0"/>
                        <a:t>93</a:t>
                      </a:r>
                      <a:endParaRPr lang="en-US" dirty="0"/>
                    </a:p>
                  </a:txBody>
                  <a:tcPr/>
                </a:tc>
                <a:extLst>
                  <a:ext uri="{0D108BD9-81ED-4DB2-BD59-A6C34878D82A}">
                    <a16:rowId xmlns:a16="http://schemas.microsoft.com/office/drawing/2014/main" val="10003"/>
                  </a:ext>
                </a:extLst>
              </a:tr>
              <a:tr h="370840">
                <a:tc>
                  <a:txBody>
                    <a:bodyPr/>
                    <a:lstStyle/>
                    <a:p>
                      <a:r>
                        <a:rPr lang="en-US" dirty="0"/>
                        <a:t>SPI</a:t>
                      </a:r>
                    </a:p>
                  </a:txBody>
                  <a:tcPr/>
                </a:tc>
                <a:tc>
                  <a:txBody>
                    <a:bodyPr/>
                    <a:lstStyle/>
                    <a:p>
                      <a:pPr algn="ctr"/>
                      <a:r>
                        <a:rPr lang="en-US" dirty="0" smtClean="0"/>
                        <a:t>0.98</a:t>
                      </a:r>
                      <a:endParaRPr lang="en-US" dirty="0"/>
                    </a:p>
                  </a:txBody>
                  <a:tcPr/>
                </a:tc>
                <a:tc>
                  <a:txBody>
                    <a:bodyPr/>
                    <a:lstStyle/>
                    <a:p>
                      <a:pPr algn="ctr"/>
                      <a:r>
                        <a:rPr lang="en-US" dirty="0" smtClean="0"/>
                        <a:t>0.97</a:t>
                      </a:r>
                      <a:endParaRPr lang="en-US" dirty="0"/>
                    </a:p>
                  </a:txBody>
                  <a:tcPr/>
                </a:tc>
                <a:extLst>
                  <a:ext uri="{0D108BD9-81ED-4DB2-BD59-A6C34878D82A}">
                    <a16:rowId xmlns:a16="http://schemas.microsoft.com/office/drawing/2014/main" val="10001"/>
                  </a:ext>
                </a:extLst>
              </a:tr>
              <a:tr h="370840">
                <a:tc>
                  <a:txBody>
                    <a:bodyPr/>
                    <a:lstStyle/>
                    <a:p>
                      <a:r>
                        <a:rPr lang="en-US" dirty="0"/>
                        <a:t>CPI</a:t>
                      </a:r>
                    </a:p>
                  </a:txBody>
                  <a:tcPr/>
                </a:tc>
                <a:tc>
                  <a:txBody>
                    <a:bodyPr/>
                    <a:lstStyle/>
                    <a:p>
                      <a:pPr algn="ctr"/>
                      <a:r>
                        <a:rPr lang="en-US" dirty="0" smtClean="0"/>
                        <a:t>0.98</a:t>
                      </a:r>
                      <a:endParaRPr lang="en-US" dirty="0"/>
                    </a:p>
                  </a:txBody>
                  <a:tcPr/>
                </a:tc>
                <a:tc>
                  <a:txBody>
                    <a:bodyPr/>
                    <a:lstStyle/>
                    <a:p>
                      <a:pPr algn="ctr"/>
                      <a:r>
                        <a:rPr lang="en-US" dirty="0" smtClean="0"/>
                        <a:t>0.97</a:t>
                      </a:r>
                      <a:endParaRPr lang="en-US" dirty="0"/>
                    </a:p>
                  </a:txBody>
                  <a:tcPr/>
                </a:tc>
                <a:extLst>
                  <a:ext uri="{0D108BD9-81ED-4DB2-BD59-A6C34878D82A}">
                    <a16:rowId xmlns:a16="http://schemas.microsoft.com/office/drawing/2014/main" val="10002"/>
                  </a:ext>
                </a:extLst>
              </a:tr>
              <a:tr h="370840">
                <a:tc>
                  <a:txBody>
                    <a:bodyPr/>
                    <a:lstStyle/>
                    <a:p>
                      <a:r>
                        <a:rPr lang="en-US" dirty="0" smtClean="0"/>
                        <a:t>Contingency (EAC)</a:t>
                      </a:r>
                      <a:endParaRPr lang="en-US" dirty="0"/>
                    </a:p>
                  </a:txBody>
                  <a:tcPr/>
                </a:tc>
                <a:tc>
                  <a:txBody>
                    <a:bodyPr/>
                    <a:lstStyle/>
                    <a:p>
                      <a:pPr algn="ctr"/>
                      <a:r>
                        <a:rPr lang="en-US" dirty="0" smtClean="0">
                          <a:solidFill>
                            <a:schemeClr val="tx1"/>
                          </a:solidFill>
                        </a:rPr>
                        <a:t>$17.5 </a:t>
                      </a:r>
                      <a:r>
                        <a:rPr lang="en-US" dirty="0">
                          <a:solidFill>
                            <a:schemeClr val="tx1"/>
                          </a:solidFill>
                        </a:rPr>
                        <a:t>M</a:t>
                      </a:r>
                    </a:p>
                  </a:txBody>
                  <a:tcPr/>
                </a:tc>
                <a:tc>
                  <a:txBody>
                    <a:bodyPr/>
                    <a:lstStyle/>
                    <a:p>
                      <a:pPr algn="ctr"/>
                      <a:r>
                        <a:rPr lang="en-US" smtClean="0"/>
                        <a:t>$2.6</a:t>
                      </a:r>
                      <a:r>
                        <a:rPr lang="en-US" baseline="0" smtClean="0"/>
                        <a:t>M</a:t>
                      </a:r>
                      <a:endParaRPr lang="en-US" dirty="0"/>
                    </a:p>
                  </a:txBody>
                  <a:tcPr/>
                </a:tc>
                <a:extLst>
                  <a:ext uri="{0D108BD9-81ED-4DB2-BD59-A6C34878D82A}">
                    <a16:rowId xmlns:a16="http://schemas.microsoft.com/office/drawing/2014/main" val="10006"/>
                  </a:ext>
                </a:extLst>
              </a:tr>
              <a:tr h="370840">
                <a:tc>
                  <a:txBody>
                    <a:bodyPr/>
                    <a:lstStyle/>
                    <a:p>
                      <a:r>
                        <a:rPr lang="en-US" dirty="0"/>
                        <a:t>Contingency % Remaining</a:t>
                      </a:r>
                      <a:r>
                        <a:rPr lang="en-US" baseline="0" dirty="0"/>
                        <a:t> Work (EAC)</a:t>
                      </a:r>
                      <a:endParaRPr lang="en-US" dirty="0"/>
                    </a:p>
                  </a:txBody>
                  <a:tcPr/>
                </a:tc>
                <a:tc>
                  <a:txBody>
                    <a:bodyPr/>
                    <a:lstStyle/>
                    <a:p>
                      <a:pPr algn="ctr"/>
                      <a:r>
                        <a:rPr lang="en-US" dirty="0" smtClean="0">
                          <a:solidFill>
                            <a:schemeClr val="tx1"/>
                          </a:solidFill>
                        </a:rPr>
                        <a:t>13</a:t>
                      </a:r>
                      <a:endParaRPr lang="en-US" dirty="0">
                        <a:solidFill>
                          <a:schemeClr val="tx1"/>
                        </a:solidFill>
                      </a:endParaRPr>
                    </a:p>
                  </a:txBody>
                  <a:tcPr/>
                </a:tc>
                <a:tc>
                  <a:txBody>
                    <a:bodyPr/>
                    <a:lstStyle/>
                    <a:p>
                      <a:pPr algn="ctr"/>
                      <a:r>
                        <a:rPr lang="en-US" dirty="0" smtClean="0"/>
                        <a:t>21</a:t>
                      </a:r>
                      <a:endParaRPr lang="en-US" dirty="0"/>
                    </a:p>
                  </a:txBody>
                  <a:tcPr/>
                </a:tc>
                <a:extLst>
                  <a:ext uri="{0D108BD9-81ED-4DB2-BD59-A6C34878D82A}">
                    <a16:rowId xmlns:a16="http://schemas.microsoft.com/office/drawing/2014/main" val="10007"/>
                  </a:ext>
                </a:extLst>
              </a:tr>
            </a:tbl>
          </a:graphicData>
        </a:graphic>
      </p:graphicFrame>
      <p:sp>
        <p:nvSpPr>
          <p:cNvPr id="4" name="TextBox 3"/>
          <p:cNvSpPr txBox="1"/>
          <p:nvPr/>
        </p:nvSpPr>
        <p:spPr>
          <a:xfrm>
            <a:off x="304800" y="3343252"/>
            <a:ext cx="5867400" cy="307777"/>
          </a:xfrm>
          <a:prstGeom prst="rect">
            <a:avLst/>
          </a:prstGeom>
          <a:noFill/>
        </p:spPr>
        <p:txBody>
          <a:bodyPr wrap="square" rtlCol="0">
            <a:spAutoFit/>
          </a:bodyPr>
          <a:lstStyle/>
          <a:p>
            <a:pPr algn="ctr"/>
            <a:r>
              <a:rPr lang="en-US" sz="1400" i="1" dirty="0" smtClean="0"/>
              <a:t>NSF EAC – BAC = $12.7M : EAC formality increasing but not baselined</a:t>
            </a:r>
            <a:endParaRPr lang="en-US" sz="1400" i="1" dirty="0"/>
          </a:p>
        </p:txBody>
      </p:sp>
    </p:spTree>
    <p:extLst>
      <p:ext uri="{BB962C8B-B14F-4D97-AF65-F5344CB8AC3E}">
        <p14:creationId xmlns:p14="http://schemas.microsoft.com/office/powerpoint/2010/main" val="29694946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NSF Annual Funding Continues On-Plan</a:t>
            </a:r>
          </a:p>
        </p:txBody>
      </p:sp>
      <p:sp>
        <p:nvSpPr>
          <p:cNvPr id="3" name="Text Placeholder 2"/>
          <p:cNvSpPr>
            <a:spLocks noGrp="1"/>
          </p:cNvSpPr>
          <p:nvPr>
            <p:ph type="body" idx="1"/>
          </p:nvPr>
        </p:nvSpPr>
        <p:spPr>
          <a:xfrm>
            <a:off x="457200" y="3105150"/>
            <a:ext cx="8229601" cy="1638299"/>
          </a:xfrm>
        </p:spPr>
        <p:txBody>
          <a:bodyPr/>
          <a:lstStyle/>
          <a:p>
            <a:r>
              <a:rPr lang="en-US" dirty="0"/>
              <a:t>Continuous NSF funding since inception – No issues.</a:t>
            </a:r>
          </a:p>
          <a:p>
            <a:r>
              <a:rPr lang="en-US" dirty="0" smtClean="0"/>
              <a:t>Contingency Authorizations have been smooth</a:t>
            </a:r>
            <a:endParaRPr lang="en-US" dirty="0"/>
          </a:p>
        </p:txBody>
      </p:sp>
      <p:pic>
        <p:nvPicPr>
          <p:cNvPr id="5" name="Picture 4"/>
          <p:cNvPicPr/>
          <p:nvPr/>
        </p:nvPicPr>
        <p:blipFill>
          <a:blip r:embed="rId2"/>
          <a:stretch>
            <a:fillRect/>
          </a:stretch>
        </p:blipFill>
        <p:spPr>
          <a:xfrm>
            <a:off x="457200" y="819150"/>
            <a:ext cx="8382001" cy="2133600"/>
          </a:xfrm>
          <a:prstGeom prst="rect">
            <a:avLst/>
          </a:prstGeom>
        </p:spPr>
      </p:pic>
    </p:spTree>
    <p:extLst>
      <p:ext uri="{BB962C8B-B14F-4D97-AF65-F5344CB8AC3E}">
        <p14:creationId xmlns:p14="http://schemas.microsoft.com/office/powerpoint/2010/main" val="17427637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2319132"/>
            <a:ext cx="8229601" cy="2424318"/>
          </a:xfrm>
        </p:spPr>
        <p:txBody>
          <a:bodyPr/>
          <a:lstStyle/>
          <a:p>
            <a:r>
              <a:rPr lang="en-US" dirty="0" smtClean="0"/>
              <a:t>Project is 71% Complete</a:t>
            </a:r>
            <a:endParaRPr lang="en-US" dirty="0"/>
          </a:p>
          <a:p>
            <a:r>
              <a:rPr lang="en-US" dirty="0" smtClean="0"/>
              <a:t>ACWP is up $77M this year</a:t>
            </a:r>
          </a:p>
          <a:p>
            <a:r>
              <a:rPr lang="en-US" dirty="0" smtClean="0"/>
              <a:t>BAC is up $11M this year</a:t>
            </a:r>
          </a:p>
          <a:p>
            <a:r>
              <a:rPr lang="en-US" dirty="0" smtClean="0"/>
              <a:t>EAC is up $10M this year</a:t>
            </a:r>
            <a:endParaRPr lang="en-US" dirty="0"/>
          </a:p>
        </p:txBody>
      </p:sp>
      <p:sp>
        <p:nvSpPr>
          <p:cNvPr id="4098" name="Title 1"/>
          <p:cNvSpPr>
            <a:spLocks noGrp="1"/>
          </p:cNvSpPr>
          <p:nvPr>
            <p:ph type="title"/>
          </p:nvPr>
        </p:nvSpPr>
        <p:spPr/>
        <p:txBody>
          <a:bodyPr/>
          <a:lstStyle/>
          <a:p>
            <a:pPr eaLnBrk="1" hangingPunct="1"/>
            <a:r>
              <a:rPr lang="en-US" altLang="en-US" dirty="0"/>
              <a:t>LSST Cost Summary WBS </a:t>
            </a:r>
            <a:r>
              <a:rPr lang="en-US" altLang="en-US" dirty="0" err="1"/>
              <a:t>Lvl</a:t>
            </a:r>
            <a:r>
              <a:rPr lang="en-US" altLang="en-US" dirty="0"/>
              <a:t> 2</a:t>
            </a:r>
          </a:p>
        </p:txBody>
      </p:sp>
      <p:pic>
        <p:nvPicPr>
          <p:cNvPr id="5" name="Picture 4">
            <a:extLst>
              <a:ext uri="{FF2B5EF4-FFF2-40B4-BE49-F238E27FC236}">
                <a16:creationId xmlns:a16="http://schemas.microsoft.com/office/drawing/2014/main" id="{1C76BE5E-1F4D-408F-B2C8-35268D15EDD1}"/>
              </a:ext>
            </a:extLst>
          </p:cNvPr>
          <p:cNvPicPr>
            <a:picLocks noChangeAspect="1"/>
          </p:cNvPicPr>
          <p:nvPr/>
        </p:nvPicPr>
        <p:blipFill>
          <a:blip r:embed="rId2"/>
          <a:stretch>
            <a:fillRect/>
          </a:stretch>
        </p:blipFill>
        <p:spPr>
          <a:xfrm>
            <a:off x="173873" y="760810"/>
            <a:ext cx="7854137" cy="1533073"/>
          </a:xfrm>
          <a:prstGeom prst="rect">
            <a:avLst/>
          </a:prstGeom>
        </p:spPr>
      </p:pic>
      <p:pic>
        <p:nvPicPr>
          <p:cNvPr id="6" name="Picture 5">
            <a:extLst>
              <a:ext uri="{FF2B5EF4-FFF2-40B4-BE49-F238E27FC236}">
                <a16:creationId xmlns:a16="http://schemas.microsoft.com/office/drawing/2014/main" id="{A963D853-5DB8-4E34-A174-0ABF86732BCE}"/>
              </a:ext>
            </a:extLst>
          </p:cNvPr>
          <p:cNvPicPr>
            <a:picLocks noChangeAspect="1"/>
          </p:cNvPicPr>
          <p:nvPr/>
        </p:nvPicPr>
        <p:blipFill rotWithShape="1">
          <a:blip r:embed="rId3"/>
          <a:srcRect l="95210" r="-486" b="-7838"/>
          <a:stretch/>
        </p:blipFill>
        <p:spPr>
          <a:xfrm>
            <a:off x="8077199" y="666750"/>
            <a:ext cx="457201" cy="1905000"/>
          </a:xfrm>
          <a:prstGeom prst="rect">
            <a:avLst/>
          </a:prstGeom>
        </p:spPr>
      </p:pic>
      <p:sp>
        <p:nvSpPr>
          <p:cNvPr id="3" name="Rectangle 2"/>
          <p:cNvSpPr/>
          <p:nvPr/>
        </p:nvSpPr>
        <p:spPr>
          <a:xfrm>
            <a:off x="8077199" y="895350"/>
            <a:ext cx="283327" cy="2514600"/>
          </a:xfrm>
          <a:prstGeom prst="rect">
            <a:avLst/>
          </a:prstGeom>
          <a:solidFill>
            <a:srgbClr val="B9CDE5">
              <a:alpha val="4902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rot="16200000">
            <a:off x="7634394" y="2768266"/>
            <a:ext cx="1175266" cy="276999"/>
          </a:xfrm>
          <a:prstGeom prst="rect">
            <a:avLst/>
          </a:prstGeom>
          <a:noFill/>
        </p:spPr>
        <p:txBody>
          <a:bodyPr wrap="square" rtlCol="0">
            <a:spAutoFit/>
          </a:bodyPr>
          <a:lstStyle/>
          <a:p>
            <a:pPr algn="ctr"/>
            <a:r>
              <a:rPr lang="en-US" sz="1200" dirty="0" smtClean="0"/>
              <a:t>May 2018</a:t>
            </a:r>
            <a:endParaRPr lang="en-US" sz="1200" dirty="0"/>
          </a:p>
        </p:txBody>
      </p:sp>
    </p:spTree>
    <p:extLst>
      <p:ext uri="{BB962C8B-B14F-4D97-AF65-F5344CB8AC3E}">
        <p14:creationId xmlns:p14="http://schemas.microsoft.com/office/powerpoint/2010/main" val="28043634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US" altLang="en-US" dirty="0"/>
              <a:t>LSST SPA Chart</a:t>
            </a:r>
          </a:p>
        </p:txBody>
      </p:sp>
      <p:pic>
        <p:nvPicPr>
          <p:cNvPr id="2" name="Picture 1">
            <a:extLst>
              <a:ext uri="{FF2B5EF4-FFF2-40B4-BE49-F238E27FC236}">
                <a16:creationId xmlns:a16="http://schemas.microsoft.com/office/drawing/2014/main" id="{61BCDE1B-8255-4EA4-8691-492C7BF87794}"/>
              </a:ext>
            </a:extLst>
          </p:cNvPr>
          <p:cNvPicPr>
            <a:picLocks noChangeAspect="1"/>
          </p:cNvPicPr>
          <p:nvPr/>
        </p:nvPicPr>
        <p:blipFill>
          <a:blip r:embed="rId2"/>
          <a:stretch>
            <a:fillRect/>
          </a:stretch>
        </p:blipFill>
        <p:spPr>
          <a:xfrm>
            <a:off x="533400" y="742363"/>
            <a:ext cx="8267811" cy="3962987"/>
          </a:xfrm>
          <a:prstGeom prst="rect">
            <a:avLst/>
          </a:prstGeom>
        </p:spPr>
      </p:pic>
    </p:spTree>
    <p:extLst>
      <p:ext uri="{BB962C8B-B14F-4D97-AF65-F5344CB8AC3E}">
        <p14:creationId xmlns:p14="http://schemas.microsoft.com/office/powerpoint/2010/main" val="4288527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en-US" dirty="0"/>
              <a:t>LSST CPI-SPI Chart</a:t>
            </a:r>
          </a:p>
        </p:txBody>
      </p:sp>
      <p:pic>
        <p:nvPicPr>
          <p:cNvPr id="2" name="Picture 1">
            <a:extLst>
              <a:ext uri="{FF2B5EF4-FFF2-40B4-BE49-F238E27FC236}">
                <a16:creationId xmlns:a16="http://schemas.microsoft.com/office/drawing/2014/main" id="{532308F3-7DA5-4CAB-A28E-CD994D2B91E5}"/>
              </a:ext>
            </a:extLst>
          </p:cNvPr>
          <p:cNvPicPr>
            <a:picLocks noChangeAspect="1"/>
          </p:cNvPicPr>
          <p:nvPr/>
        </p:nvPicPr>
        <p:blipFill>
          <a:blip r:embed="rId2"/>
          <a:stretch>
            <a:fillRect/>
          </a:stretch>
        </p:blipFill>
        <p:spPr>
          <a:xfrm>
            <a:off x="457200" y="742950"/>
            <a:ext cx="8261505" cy="3959725"/>
          </a:xfrm>
          <a:prstGeom prst="rect">
            <a:avLst/>
          </a:prstGeom>
        </p:spPr>
      </p:pic>
    </p:spTree>
    <p:extLst>
      <p:ext uri="{BB962C8B-B14F-4D97-AF65-F5344CB8AC3E}">
        <p14:creationId xmlns:p14="http://schemas.microsoft.com/office/powerpoint/2010/main" val="19181782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Significant impacts this year from Telescope mount and Dome vendor deliveries</a:t>
            </a:r>
          </a:p>
          <a:p>
            <a:r>
              <a:rPr lang="en-US" dirty="0" smtClean="0"/>
              <a:t>Two Change requests processed to stretch baseline 5 months</a:t>
            </a:r>
          </a:p>
          <a:p>
            <a:pPr lvl="1"/>
            <a:r>
              <a:rPr lang="en-US" dirty="0" smtClean="0"/>
              <a:t>LCR-1623 and LCR-1725</a:t>
            </a:r>
          </a:p>
          <a:p>
            <a:pPr lvl="1"/>
            <a:r>
              <a:rPr lang="en-US" dirty="0" smtClean="0"/>
              <a:t>Contingency draw of -$6.14M</a:t>
            </a:r>
            <a:endParaRPr lang="en-US" dirty="0"/>
          </a:p>
        </p:txBody>
      </p:sp>
      <p:sp>
        <p:nvSpPr>
          <p:cNvPr id="3" name="Title 2"/>
          <p:cNvSpPr>
            <a:spLocks noGrp="1"/>
          </p:cNvSpPr>
          <p:nvPr>
            <p:ph type="title"/>
          </p:nvPr>
        </p:nvSpPr>
        <p:spPr/>
        <p:txBody>
          <a:bodyPr/>
          <a:lstStyle/>
          <a:p>
            <a:r>
              <a:rPr lang="en-US" dirty="0" smtClean="0"/>
              <a:t>Project Schedule</a:t>
            </a:r>
            <a:endParaRPr lang="en-US" dirty="0"/>
          </a:p>
        </p:txBody>
      </p:sp>
    </p:spTree>
    <p:extLst>
      <p:ext uri="{BB962C8B-B14F-4D97-AF65-F5344CB8AC3E}">
        <p14:creationId xmlns:p14="http://schemas.microsoft.com/office/powerpoint/2010/main" val="3805304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Camera Progress Summary</a:t>
            </a:r>
            <a:endParaRPr lang="en-US" dirty="0"/>
          </a:p>
        </p:txBody>
      </p:sp>
      <p:pic>
        <p:nvPicPr>
          <p:cNvPr id="4" name="Picture 3">
            <a:extLst>
              <a:ext uri="{FF2B5EF4-FFF2-40B4-BE49-F238E27FC236}">
                <a16:creationId xmlns:a16="http://schemas.microsoft.com/office/drawing/2014/main" id="{7ED669CE-ABB1-48A2-A40D-F7746FDA9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035" y="697748"/>
            <a:ext cx="2508196" cy="189457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41A02BB-E576-4A53-8929-F83A2F977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414" y="1069119"/>
            <a:ext cx="1462834" cy="212819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D24A0C3-E966-4D62-B489-F05D0BD04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71" y="1738589"/>
            <a:ext cx="2946091" cy="30480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58EB207-1D87-4012-8A61-76258C115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467" y="717671"/>
            <a:ext cx="2529648" cy="189723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33004FA-DBAE-4745-8BFB-099D9173A3B9}"/>
              </a:ext>
            </a:extLst>
          </p:cNvPr>
          <p:cNvPicPr>
            <a:picLocks noChangeAspect="1"/>
          </p:cNvPicPr>
          <p:nvPr/>
        </p:nvPicPr>
        <p:blipFill>
          <a:blip r:embed="rId6"/>
          <a:stretch>
            <a:fillRect/>
          </a:stretch>
        </p:blipFill>
        <p:spPr>
          <a:xfrm>
            <a:off x="5678738" y="3143587"/>
            <a:ext cx="3249351" cy="172007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838034" y="694753"/>
            <a:ext cx="2508197" cy="523220"/>
          </a:xfrm>
          <a:prstGeom prst="rect">
            <a:avLst/>
          </a:prstGeom>
          <a:noFill/>
        </p:spPr>
        <p:txBody>
          <a:bodyPr wrap="square" rtlCol="0">
            <a:spAutoFit/>
          </a:bodyPr>
          <a:lstStyle/>
          <a:p>
            <a:pPr algn="ctr"/>
            <a:r>
              <a:rPr lang="en-US" sz="1400" dirty="0" smtClean="0">
                <a:solidFill>
                  <a:schemeClr val="bg1"/>
                </a:solidFill>
              </a:rPr>
              <a:t>L1 Edge treatment inspection- L1-L2 assembly now completed</a:t>
            </a:r>
            <a:endParaRPr lang="en-US" sz="1400" dirty="0">
              <a:solidFill>
                <a:schemeClr val="bg1"/>
              </a:solidFill>
            </a:endParaRPr>
          </a:p>
        </p:txBody>
      </p:sp>
      <p:sp>
        <p:nvSpPr>
          <p:cNvPr id="10" name="TextBox 9"/>
          <p:cNvSpPr txBox="1"/>
          <p:nvPr/>
        </p:nvSpPr>
        <p:spPr>
          <a:xfrm>
            <a:off x="-77626" y="656116"/>
            <a:ext cx="2237524" cy="1169551"/>
          </a:xfrm>
          <a:prstGeom prst="rect">
            <a:avLst/>
          </a:prstGeom>
          <a:noFill/>
        </p:spPr>
        <p:txBody>
          <a:bodyPr wrap="square" rtlCol="0">
            <a:spAutoFit/>
          </a:bodyPr>
          <a:lstStyle/>
          <a:p>
            <a:pPr algn="r"/>
            <a:r>
              <a:rPr lang="en-US" sz="1400" dirty="0" smtClean="0"/>
              <a:t>7 Engineering rafts </a:t>
            </a:r>
            <a:r>
              <a:rPr lang="en-US" sz="1400" dirty="0"/>
              <a:t>inserted in the production </a:t>
            </a:r>
            <a:r>
              <a:rPr lang="en-US" sz="1400" dirty="0" smtClean="0"/>
              <a:t>cryostat for testing completed  – Science raft insertion started </a:t>
            </a:r>
            <a:endParaRPr lang="en-US" sz="1400" dirty="0"/>
          </a:p>
        </p:txBody>
      </p:sp>
      <p:sp>
        <p:nvSpPr>
          <p:cNvPr id="12" name="TextBox 11"/>
          <p:cNvSpPr txBox="1"/>
          <p:nvPr/>
        </p:nvSpPr>
        <p:spPr>
          <a:xfrm>
            <a:off x="7223268" y="1087893"/>
            <a:ext cx="1623125" cy="523220"/>
          </a:xfrm>
          <a:prstGeom prst="rect">
            <a:avLst/>
          </a:prstGeom>
          <a:noFill/>
        </p:spPr>
        <p:txBody>
          <a:bodyPr wrap="square" rtlCol="0">
            <a:spAutoFit/>
          </a:bodyPr>
          <a:lstStyle/>
          <a:p>
            <a:pPr algn="ctr"/>
            <a:r>
              <a:rPr lang="en-US" sz="1400" dirty="0" smtClean="0">
                <a:solidFill>
                  <a:schemeClr val="bg1"/>
                </a:solidFill>
              </a:rPr>
              <a:t>Production Manual Filter Loader</a:t>
            </a:r>
            <a:endParaRPr lang="en-US" sz="1400" dirty="0">
              <a:solidFill>
                <a:schemeClr val="bg1"/>
              </a:solidFill>
            </a:endParaRPr>
          </a:p>
        </p:txBody>
      </p:sp>
      <p:sp>
        <p:nvSpPr>
          <p:cNvPr id="13" name="TextBox 12"/>
          <p:cNvSpPr txBox="1"/>
          <p:nvPr/>
        </p:nvSpPr>
        <p:spPr>
          <a:xfrm>
            <a:off x="87871" y="4306574"/>
            <a:ext cx="2999524" cy="523220"/>
          </a:xfrm>
          <a:prstGeom prst="rect">
            <a:avLst/>
          </a:prstGeom>
          <a:noFill/>
        </p:spPr>
        <p:txBody>
          <a:bodyPr wrap="square" rtlCol="0">
            <a:spAutoFit/>
          </a:bodyPr>
          <a:lstStyle/>
          <a:p>
            <a:pPr algn="ctr"/>
            <a:r>
              <a:rPr lang="en-US" sz="1400" dirty="0" err="1" smtClean="0">
                <a:solidFill>
                  <a:schemeClr val="bg1"/>
                </a:solidFill>
              </a:rPr>
              <a:t>Crysotat</a:t>
            </a:r>
            <a:r>
              <a:rPr lang="en-US" sz="1400" dirty="0" smtClean="0">
                <a:solidFill>
                  <a:schemeClr val="bg1"/>
                </a:solidFill>
              </a:rPr>
              <a:t> introduced to Bench for Optical Testing (BOT)</a:t>
            </a:r>
            <a:endParaRPr lang="en-US" sz="1400" dirty="0">
              <a:solidFill>
                <a:schemeClr val="bg1"/>
              </a:solidFill>
            </a:endParaRPr>
          </a:p>
        </p:txBody>
      </p:sp>
      <p:sp>
        <p:nvSpPr>
          <p:cNvPr id="14" name="TextBox 13"/>
          <p:cNvSpPr txBox="1"/>
          <p:nvPr/>
        </p:nvSpPr>
        <p:spPr>
          <a:xfrm>
            <a:off x="5803651" y="3178265"/>
            <a:ext cx="2999524" cy="738664"/>
          </a:xfrm>
          <a:prstGeom prst="rect">
            <a:avLst/>
          </a:prstGeom>
          <a:noFill/>
        </p:spPr>
        <p:txBody>
          <a:bodyPr wrap="square" rtlCol="0">
            <a:spAutoFit/>
          </a:bodyPr>
          <a:lstStyle/>
          <a:p>
            <a:pPr algn="ctr"/>
            <a:r>
              <a:rPr lang="en-US" sz="1400" dirty="0" err="1" smtClean="0">
                <a:solidFill>
                  <a:schemeClr val="bg1"/>
                </a:solidFill>
              </a:rPr>
              <a:t>ComCam</a:t>
            </a:r>
            <a:r>
              <a:rPr lang="en-US" sz="1400" dirty="0" smtClean="0">
                <a:solidFill>
                  <a:schemeClr val="bg1"/>
                </a:solidFill>
              </a:rPr>
              <a:t> pin whole image  - </a:t>
            </a:r>
            <a:r>
              <a:rPr lang="en-US" sz="1400" dirty="0" err="1" smtClean="0">
                <a:solidFill>
                  <a:schemeClr val="bg1"/>
                </a:solidFill>
              </a:rPr>
              <a:t>ComCam</a:t>
            </a:r>
            <a:r>
              <a:rPr lang="en-US" sz="1400" dirty="0" smtClean="0">
                <a:solidFill>
                  <a:schemeClr val="bg1"/>
                </a:solidFill>
              </a:rPr>
              <a:t> in Tucson for Optical Assembly  Install and Testing</a:t>
            </a:r>
            <a:endParaRPr lang="en-US" sz="1400" dirty="0">
              <a:solidFill>
                <a:schemeClr val="bg1"/>
              </a:solidFill>
            </a:endParaRPr>
          </a:p>
        </p:txBody>
      </p:sp>
      <p:pic>
        <p:nvPicPr>
          <p:cNvPr id="15" name="Picture 14">
            <a:extLst>
              <a:ext uri="{FF2B5EF4-FFF2-40B4-BE49-F238E27FC236}">
                <a16:creationId xmlns:a16="http://schemas.microsoft.com/office/drawing/2014/main" id="{FA5B1EA3-494C-4662-AED3-0AD8606FE3CD}"/>
              </a:ext>
            </a:extLst>
          </p:cNvPr>
          <p:cNvPicPr>
            <a:picLocks noChangeAspect="1"/>
          </p:cNvPicPr>
          <p:nvPr/>
        </p:nvPicPr>
        <p:blipFill>
          <a:blip r:embed="rId7"/>
          <a:stretch>
            <a:fillRect/>
          </a:stretch>
        </p:blipFill>
        <p:spPr>
          <a:xfrm>
            <a:off x="3332111" y="2423126"/>
            <a:ext cx="1752447" cy="2363463"/>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3278678" y="4306574"/>
            <a:ext cx="1785437" cy="523220"/>
          </a:xfrm>
          <a:prstGeom prst="rect">
            <a:avLst/>
          </a:prstGeom>
          <a:noFill/>
        </p:spPr>
        <p:txBody>
          <a:bodyPr wrap="square" rtlCol="0">
            <a:spAutoFit/>
          </a:bodyPr>
          <a:lstStyle/>
          <a:p>
            <a:pPr algn="ctr"/>
            <a:r>
              <a:rPr lang="en-US" sz="1400" dirty="0" smtClean="0">
                <a:solidFill>
                  <a:schemeClr val="bg1"/>
                </a:solidFill>
              </a:rPr>
              <a:t>Refrigeration system Commissioning</a:t>
            </a:r>
            <a:endParaRPr lang="en-US" sz="1400" dirty="0">
              <a:solidFill>
                <a:schemeClr val="bg1"/>
              </a:solidFill>
            </a:endParaRPr>
          </a:p>
        </p:txBody>
      </p:sp>
    </p:spTree>
    <p:extLst>
      <p:ext uri="{BB962C8B-B14F-4D97-AF65-F5344CB8AC3E}">
        <p14:creationId xmlns:p14="http://schemas.microsoft.com/office/powerpoint/2010/main" val="4137969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NSF Level 1 Milestones *</a:t>
            </a:r>
            <a:endParaRPr lang="en-US" dirty="0"/>
          </a:p>
        </p:txBody>
      </p:sp>
      <p:pic>
        <p:nvPicPr>
          <p:cNvPr id="4" name="Picture 3"/>
          <p:cNvPicPr/>
          <p:nvPr/>
        </p:nvPicPr>
        <p:blipFill>
          <a:blip r:embed="rId2"/>
          <a:stretch>
            <a:fillRect/>
          </a:stretch>
        </p:blipFill>
        <p:spPr>
          <a:xfrm>
            <a:off x="1600200" y="818872"/>
            <a:ext cx="5943600" cy="3866515"/>
          </a:xfrm>
          <a:prstGeom prst="rect">
            <a:avLst/>
          </a:prstGeom>
        </p:spPr>
      </p:pic>
      <p:pic>
        <p:nvPicPr>
          <p:cNvPr id="5" name="Picture 4" descr="image.png"/>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00200" y="3409950"/>
            <a:ext cx="1790700" cy="647700"/>
          </a:xfrm>
          <a:prstGeom prst="rect">
            <a:avLst/>
          </a:prstGeom>
          <a:noFill/>
          <a:ln>
            <a:noFill/>
          </a:ln>
        </p:spPr>
      </p:pic>
      <p:sp>
        <p:nvSpPr>
          <p:cNvPr id="6" name="TextBox 5"/>
          <p:cNvSpPr txBox="1"/>
          <p:nvPr/>
        </p:nvSpPr>
        <p:spPr>
          <a:xfrm>
            <a:off x="7543800" y="2902553"/>
            <a:ext cx="1676400" cy="307777"/>
          </a:xfrm>
          <a:prstGeom prst="rect">
            <a:avLst/>
          </a:prstGeom>
          <a:noFill/>
        </p:spPr>
        <p:txBody>
          <a:bodyPr wrap="square" rtlCol="0">
            <a:spAutoFit/>
          </a:bodyPr>
          <a:lstStyle/>
          <a:p>
            <a:r>
              <a:rPr lang="en-US" sz="1400" dirty="0" smtClean="0"/>
              <a:t>LDM503-06 and 07</a:t>
            </a:r>
            <a:endParaRPr lang="en-US" sz="1400" dirty="0"/>
          </a:p>
        </p:txBody>
      </p:sp>
      <p:sp>
        <p:nvSpPr>
          <p:cNvPr id="2" name="Rectangle 1"/>
          <p:cNvSpPr/>
          <p:nvPr/>
        </p:nvSpPr>
        <p:spPr>
          <a:xfrm>
            <a:off x="1600200" y="998442"/>
            <a:ext cx="5943600" cy="1981200"/>
          </a:xfrm>
          <a:prstGeom prst="rect">
            <a:avLst/>
          </a:prstGeom>
          <a:solidFill>
            <a:srgbClr val="953735">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52400" y="4315766"/>
            <a:ext cx="4038600" cy="523220"/>
          </a:xfrm>
          <a:prstGeom prst="rect">
            <a:avLst/>
          </a:prstGeom>
          <a:noFill/>
        </p:spPr>
        <p:txBody>
          <a:bodyPr wrap="square" rtlCol="0">
            <a:spAutoFit/>
          </a:bodyPr>
          <a:lstStyle/>
          <a:p>
            <a:r>
              <a:rPr lang="en-US" sz="1400" dirty="0" smtClean="0"/>
              <a:t>*Level 1 Milestones are Observation milestones assigned at FDR to review Project Performance</a:t>
            </a:r>
            <a:endParaRPr lang="en-US" sz="1400" dirty="0"/>
          </a:p>
        </p:txBody>
      </p:sp>
      <p:sp>
        <p:nvSpPr>
          <p:cNvPr id="8" name="Right Arrow 7"/>
          <p:cNvSpPr/>
          <p:nvPr/>
        </p:nvSpPr>
        <p:spPr>
          <a:xfrm rot="10800000">
            <a:off x="7391400" y="3017518"/>
            <a:ext cx="228600" cy="76799"/>
          </a:xfrm>
          <a:prstGeom prst="rightArrow">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7904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419594" y="2757093"/>
            <a:ext cx="1286006" cy="285488"/>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sz="1350">
              <a:solidFill>
                <a:prstClr val="white"/>
              </a:solidFill>
            </a:endParaRPr>
          </a:p>
        </p:txBody>
      </p:sp>
      <p:sp>
        <p:nvSpPr>
          <p:cNvPr id="2" name="Title 1"/>
          <p:cNvSpPr>
            <a:spLocks noGrp="1"/>
          </p:cNvSpPr>
          <p:nvPr>
            <p:ph type="title"/>
          </p:nvPr>
        </p:nvSpPr>
        <p:spPr>
          <a:xfrm>
            <a:off x="1063931" y="107223"/>
            <a:ext cx="6327471" cy="417910"/>
          </a:xfrm>
        </p:spPr>
        <p:txBody>
          <a:bodyPr/>
          <a:lstStyle/>
          <a:p>
            <a:r>
              <a:rPr lang="en-US" sz="2000" dirty="0" smtClean="0"/>
              <a:t>Dec. 2017 </a:t>
            </a:r>
            <a:r>
              <a:rPr lang="en-US" sz="2000" dirty="0"/>
              <a:t>Project </a:t>
            </a:r>
            <a:r>
              <a:rPr lang="en-US" sz="2000" dirty="0" smtClean="0"/>
              <a:t>Schedule – 8.5 Months </a:t>
            </a:r>
            <a:r>
              <a:rPr lang="en-US" sz="2000" dirty="0"/>
              <a:t>Contingency</a:t>
            </a:r>
          </a:p>
        </p:txBody>
      </p:sp>
      <p:sp>
        <p:nvSpPr>
          <p:cNvPr id="3" name="Text Placeholder 2"/>
          <p:cNvSpPr>
            <a:spLocks noGrp="1"/>
          </p:cNvSpPr>
          <p:nvPr>
            <p:ph type="body" idx="1"/>
          </p:nvPr>
        </p:nvSpPr>
        <p:spPr>
          <a:xfrm>
            <a:off x="468769" y="638197"/>
            <a:ext cx="8229601" cy="3982640"/>
          </a:xfrm>
        </p:spPr>
        <p:txBody>
          <a:bodyPr/>
          <a:lstStyle/>
          <a:p>
            <a:endParaRPr lang="en-US" dirty="0"/>
          </a:p>
        </p:txBody>
      </p:sp>
      <p:cxnSp>
        <p:nvCxnSpPr>
          <p:cNvPr id="4" name="Straight Connector 3"/>
          <p:cNvCxnSpPr>
            <a:endCxn id="16" idx="0"/>
          </p:cNvCxnSpPr>
          <p:nvPr/>
        </p:nvCxnSpPr>
        <p:spPr>
          <a:xfrm>
            <a:off x="7013327" y="902793"/>
            <a:ext cx="6011" cy="3528239"/>
          </a:xfrm>
          <a:prstGeom prst="line">
            <a:avLst/>
          </a:prstGeom>
          <a:ln>
            <a:solidFill>
              <a:srgbClr val="A6A6A6"/>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a:endCxn id="34" idx="0"/>
          </p:cNvCxnSpPr>
          <p:nvPr/>
        </p:nvCxnSpPr>
        <p:spPr>
          <a:xfrm>
            <a:off x="5643331" y="1046919"/>
            <a:ext cx="7358" cy="3368873"/>
          </a:xfrm>
          <a:prstGeom prst="line">
            <a:avLst/>
          </a:prstGeom>
          <a:ln>
            <a:solidFill>
              <a:srgbClr val="A6A6A6"/>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a:endCxn id="33" idx="0"/>
          </p:cNvCxnSpPr>
          <p:nvPr/>
        </p:nvCxnSpPr>
        <p:spPr>
          <a:xfrm flipH="1">
            <a:off x="1066865" y="1046919"/>
            <a:ext cx="9261" cy="3353633"/>
          </a:xfrm>
          <a:prstGeom prst="line">
            <a:avLst/>
          </a:prstGeom>
          <a:ln>
            <a:solidFill>
              <a:srgbClr val="A6A6A6"/>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752579" y="1013343"/>
            <a:ext cx="0" cy="3417688"/>
          </a:xfrm>
          <a:prstGeom prst="line">
            <a:avLst/>
          </a:prstGeom>
          <a:ln>
            <a:solidFill>
              <a:srgbClr val="A6A6A6"/>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1066864" y="1208191"/>
            <a:ext cx="5428321" cy="274320"/>
          </a:xfrm>
          <a:prstGeom prst="roundRect">
            <a:avLst/>
          </a:prstGeom>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lang="en-US" dirty="0">
                <a:solidFill>
                  <a:prstClr val="white"/>
                </a:solidFill>
              </a:rPr>
              <a:t>     </a:t>
            </a:r>
          </a:p>
        </p:txBody>
      </p:sp>
      <p:sp>
        <p:nvSpPr>
          <p:cNvPr id="11" name="Rounded Rectangle 10"/>
          <p:cNvSpPr/>
          <p:nvPr/>
        </p:nvSpPr>
        <p:spPr>
          <a:xfrm>
            <a:off x="1063929" y="2754456"/>
            <a:ext cx="4435938" cy="303032"/>
          </a:xfrm>
          <a:prstGeom prst="roundRect">
            <a:avLst/>
          </a:prstGeom>
          <a:ln w="9525" cmpd="sng"/>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hangingPunct="1"/>
            <a:endParaRPr lang="en-US" dirty="0">
              <a:solidFill>
                <a:prstClr val="white"/>
              </a:solidFill>
            </a:endParaRPr>
          </a:p>
        </p:txBody>
      </p:sp>
      <p:sp>
        <p:nvSpPr>
          <p:cNvPr id="12" name="TextBox 11"/>
          <p:cNvSpPr txBox="1"/>
          <p:nvPr/>
        </p:nvSpPr>
        <p:spPr>
          <a:xfrm>
            <a:off x="1465110" y="2737701"/>
            <a:ext cx="848296" cy="292388"/>
          </a:xfrm>
          <a:prstGeom prst="rect">
            <a:avLst/>
          </a:prstGeom>
          <a:noFill/>
          <a:ln w="9525" cmpd="sng">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defPPr>
              <a:defRPr lang="en-US"/>
            </a:defPPr>
            <a:lvl1pPr>
              <a:defRPr sz="1600">
                <a:solidFill>
                  <a:schemeClr val="bg1"/>
                </a:solidFill>
              </a:defRPr>
            </a:lvl1pPr>
          </a:lstStyle>
          <a:p>
            <a:pPr hangingPunct="1"/>
            <a:r>
              <a:rPr lang="en-US" dirty="0">
                <a:solidFill>
                  <a:prstClr val="white"/>
                </a:solidFill>
              </a:rPr>
              <a:t>Camera</a:t>
            </a:r>
          </a:p>
        </p:txBody>
      </p:sp>
      <p:sp>
        <p:nvSpPr>
          <p:cNvPr id="14" name="TextBox 13"/>
          <p:cNvSpPr txBox="1"/>
          <p:nvPr/>
        </p:nvSpPr>
        <p:spPr>
          <a:xfrm>
            <a:off x="6524261" y="3164170"/>
            <a:ext cx="2013308" cy="276999"/>
          </a:xfrm>
          <a:prstGeom prst="rect">
            <a:avLst/>
          </a:prstGeom>
          <a:noFill/>
        </p:spPr>
        <p:txBody>
          <a:bodyPr wrap="none" rtlCol="0">
            <a:spAutoFit/>
          </a:bodyPr>
          <a:lstStyle/>
          <a:p>
            <a:pPr hangingPunct="1"/>
            <a:r>
              <a:rPr lang="en-US" sz="1200" dirty="0">
                <a:solidFill>
                  <a:prstClr val="black"/>
                </a:solidFill>
              </a:rPr>
              <a:t>Full Integration &amp; Verification</a:t>
            </a:r>
          </a:p>
        </p:txBody>
      </p:sp>
      <p:sp>
        <p:nvSpPr>
          <p:cNvPr id="15" name="TextBox 14"/>
          <p:cNvSpPr txBox="1"/>
          <p:nvPr/>
        </p:nvSpPr>
        <p:spPr>
          <a:xfrm>
            <a:off x="4381138" y="3641967"/>
            <a:ext cx="2067938" cy="276999"/>
          </a:xfrm>
          <a:prstGeom prst="rect">
            <a:avLst/>
          </a:prstGeom>
          <a:noFill/>
        </p:spPr>
        <p:txBody>
          <a:bodyPr wrap="none" rtlCol="0">
            <a:spAutoFit/>
          </a:bodyPr>
          <a:lstStyle/>
          <a:p>
            <a:pPr hangingPunct="1"/>
            <a:r>
              <a:rPr lang="en-US" sz="1200" dirty="0">
                <a:solidFill>
                  <a:prstClr val="black"/>
                </a:solidFill>
              </a:rPr>
              <a:t>Operational Readiness Review</a:t>
            </a:r>
          </a:p>
        </p:txBody>
      </p:sp>
      <p:sp>
        <p:nvSpPr>
          <p:cNvPr id="16" name="Diamond 15"/>
          <p:cNvSpPr/>
          <p:nvPr/>
        </p:nvSpPr>
        <p:spPr>
          <a:xfrm>
            <a:off x="6904005" y="4431030"/>
            <a:ext cx="230662" cy="274320"/>
          </a:xfrm>
          <a:prstGeom prst="diamond">
            <a:avLst/>
          </a:prstGeom>
          <a:ln w="9525" cmpd="sng"/>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hangingPunct="1"/>
            <a:endParaRPr lang="en-US">
              <a:solidFill>
                <a:prstClr val="white"/>
              </a:solidFill>
            </a:endParaRPr>
          </a:p>
        </p:txBody>
      </p:sp>
      <p:sp>
        <p:nvSpPr>
          <p:cNvPr id="17" name="Diamond 16"/>
          <p:cNvSpPr/>
          <p:nvPr/>
        </p:nvSpPr>
        <p:spPr>
          <a:xfrm>
            <a:off x="6404659" y="3686997"/>
            <a:ext cx="182880" cy="182880"/>
          </a:xfrm>
          <a:prstGeom prst="diamond">
            <a:avLst/>
          </a:prstGeom>
          <a:solidFill>
            <a:srgbClr val="7030A0"/>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hangingPunct="1"/>
            <a:endParaRPr lang="en-US">
              <a:solidFill>
                <a:prstClr val="white"/>
              </a:solidFill>
            </a:endParaRPr>
          </a:p>
        </p:txBody>
      </p:sp>
      <p:sp>
        <p:nvSpPr>
          <p:cNvPr id="18" name="Rectangle 17"/>
          <p:cNvSpPr/>
          <p:nvPr/>
        </p:nvSpPr>
        <p:spPr>
          <a:xfrm>
            <a:off x="5555836" y="2166793"/>
            <a:ext cx="230372" cy="298946"/>
          </a:xfrm>
          <a:prstGeom prst="rect">
            <a:avLst/>
          </a:prstGeom>
          <a:solidFill>
            <a:srgbClr val="7030A0"/>
          </a:solidFill>
          <a:ln w="19050" cmpd="sng">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hangingPunct="1"/>
            <a:endParaRPr lang="en-US">
              <a:solidFill>
                <a:prstClr val="white"/>
              </a:solidFill>
            </a:endParaRPr>
          </a:p>
        </p:txBody>
      </p:sp>
      <p:sp>
        <p:nvSpPr>
          <p:cNvPr id="19" name="Rectangle 18"/>
          <p:cNvSpPr/>
          <p:nvPr/>
        </p:nvSpPr>
        <p:spPr>
          <a:xfrm>
            <a:off x="5499868" y="3164168"/>
            <a:ext cx="984498" cy="274320"/>
          </a:xfrm>
          <a:prstGeom prst="rect">
            <a:avLst/>
          </a:prstGeom>
          <a:solidFill>
            <a:srgbClr val="7030A0"/>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hangingPunct="1"/>
            <a:endParaRPr lang="en-US">
              <a:solidFill>
                <a:prstClr val="white"/>
              </a:solidFill>
            </a:endParaRPr>
          </a:p>
        </p:txBody>
      </p:sp>
      <p:cxnSp>
        <p:nvCxnSpPr>
          <p:cNvPr id="21" name="Straight Arrow Connector 20"/>
          <p:cNvCxnSpPr/>
          <p:nvPr/>
        </p:nvCxnSpPr>
        <p:spPr>
          <a:xfrm>
            <a:off x="2384654" y="1485570"/>
            <a:ext cx="0" cy="0"/>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814734" y="2221929"/>
            <a:ext cx="1821396" cy="276999"/>
          </a:xfrm>
          <a:prstGeom prst="rect">
            <a:avLst/>
          </a:prstGeom>
          <a:noFill/>
        </p:spPr>
        <p:txBody>
          <a:bodyPr wrap="none" rtlCol="0">
            <a:spAutoFit/>
          </a:bodyPr>
          <a:lstStyle/>
          <a:p>
            <a:pPr hangingPunct="1"/>
            <a:r>
              <a:rPr lang="en-US" sz="1200" dirty="0">
                <a:solidFill>
                  <a:prstClr val="black"/>
                </a:solidFill>
              </a:rPr>
              <a:t>Early Integration &amp; Testing</a:t>
            </a:r>
          </a:p>
        </p:txBody>
      </p:sp>
      <p:sp>
        <p:nvSpPr>
          <p:cNvPr id="24" name="Diamond 23"/>
          <p:cNvSpPr/>
          <p:nvPr/>
        </p:nvSpPr>
        <p:spPr>
          <a:xfrm>
            <a:off x="6738734" y="1581150"/>
            <a:ext cx="182880" cy="182880"/>
          </a:xfrm>
          <a:prstGeom prst="diamond">
            <a:avLst/>
          </a:prstGeom>
          <a:ln w="9525" cmpd="sng"/>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hangingPunct="1"/>
            <a:endParaRPr lang="en-US">
              <a:solidFill>
                <a:prstClr val="white"/>
              </a:solidFill>
            </a:endParaRPr>
          </a:p>
        </p:txBody>
      </p:sp>
      <p:sp>
        <p:nvSpPr>
          <p:cNvPr id="26" name="TextBox 25"/>
          <p:cNvSpPr txBox="1"/>
          <p:nvPr/>
        </p:nvSpPr>
        <p:spPr>
          <a:xfrm>
            <a:off x="1445701" y="1169154"/>
            <a:ext cx="1733103" cy="338554"/>
          </a:xfrm>
          <a:prstGeom prst="rect">
            <a:avLst/>
          </a:prstGeom>
          <a:noFill/>
        </p:spPr>
        <p:txBody>
          <a:bodyPr wrap="none" rtlCol="0">
            <a:spAutoFit/>
          </a:bodyPr>
          <a:lstStyle/>
          <a:p>
            <a:pPr hangingPunct="1"/>
            <a:r>
              <a:rPr lang="en-US" sz="1600" dirty="0">
                <a:solidFill>
                  <a:prstClr val="white"/>
                </a:solidFill>
              </a:rPr>
              <a:t>Data Management</a:t>
            </a:r>
          </a:p>
        </p:txBody>
      </p:sp>
      <p:grpSp>
        <p:nvGrpSpPr>
          <p:cNvPr id="27" name="Group 7"/>
          <p:cNvGrpSpPr/>
          <p:nvPr/>
        </p:nvGrpSpPr>
        <p:grpSpPr>
          <a:xfrm>
            <a:off x="1063931" y="1657350"/>
            <a:ext cx="4487910" cy="338554"/>
            <a:chOff x="993258" y="3602317"/>
            <a:chExt cx="4133654" cy="932640"/>
          </a:xfrm>
        </p:grpSpPr>
        <p:sp>
          <p:nvSpPr>
            <p:cNvPr id="28" name="Rounded Rectangle 27"/>
            <p:cNvSpPr/>
            <p:nvPr/>
          </p:nvSpPr>
          <p:spPr>
            <a:xfrm>
              <a:off x="993258" y="3685352"/>
              <a:ext cx="4133654" cy="755689"/>
            </a:xfrm>
            <a:prstGeom prst="roundRect">
              <a:avLst/>
            </a:prstGeom>
            <a:ln w="95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dirty="0">
                <a:solidFill>
                  <a:prstClr val="white"/>
                </a:solidFill>
              </a:endParaRPr>
            </a:p>
          </p:txBody>
        </p:sp>
        <p:sp>
          <p:nvSpPr>
            <p:cNvPr id="29" name="TextBox 28"/>
            <p:cNvSpPr txBox="1"/>
            <p:nvPr/>
          </p:nvSpPr>
          <p:spPr>
            <a:xfrm>
              <a:off x="1366489" y="3602317"/>
              <a:ext cx="1422431" cy="932640"/>
            </a:xfrm>
            <a:prstGeom prst="rect">
              <a:avLst/>
            </a:prstGeom>
            <a:noFill/>
          </p:spPr>
          <p:txBody>
            <a:bodyPr wrap="none" rtlCol="0">
              <a:spAutoFit/>
            </a:bodyPr>
            <a:lstStyle>
              <a:defPPr>
                <a:defRPr lang="en-US"/>
              </a:defPPr>
              <a:lvl1pPr>
                <a:defRPr sz="16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hangingPunct="1"/>
              <a:r>
                <a:rPr lang="en-US" dirty="0">
                  <a:solidFill>
                    <a:prstClr val="white"/>
                  </a:solidFill>
                </a:rPr>
                <a:t>Telescope &amp; Site</a:t>
              </a:r>
            </a:p>
          </p:txBody>
        </p:sp>
      </p:grpSp>
      <p:grpSp>
        <p:nvGrpSpPr>
          <p:cNvPr id="30" name="Group 28"/>
          <p:cNvGrpSpPr/>
          <p:nvPr/>
        </p:nvGrpSpPr>
        <p:grpSpPr>
          <a:xfrm>
            <a:off x="6553200" y="3376890"/>
            <a:ext cx="520212" cy="345995"/>
            <a:chOff x="6184176" y="4844370"/>
            <a:chExt cx="895391" cy="529997"/>
          </a:xfrm>
        </p:grpSpPr>
        <p:sp>
          <p:nvSpPr>
            <p:cNvPr id="31" name="Oval 30"/>
            <p:cNvSpPr/>
            <p:nvPr/>
          </p:nvSpPr>
          <p:spPr>
            <a:xfrm>
              <a:off x="6343525" y="4844370"/>
              <a:ext cx="640622" cy="529997"/>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hangingPunct="1"/>
              <a:endParaRPr lang="en-US" sz="1200" dirty="0">
                <a:solidFill>
                  <a:prstClr val="black"/>
                </a:solidFill>
              </a:endParaRPr>
            </a:p>
          </p:txBody>
        </p:sp>
        <p:sp>
          <p:nvSpPr>
            <p:cNvPr id="32" name="TextBox 31"/>
            <p:cNvSpPr txBox="1"/>
            <p:nvPr/>
          </p:nvSpPr>
          <p:spPr>
            <a:xfrm>
              <a:off x="6184176" y="4930801"/>
              <a:ext cx="895391" cy="424309"/>
            </a:xfrm>
            <a:prstGeom prst="rect">
              <a:avLst/>
            </a:prstGeom>
            <a:noFill/>
          </p:spPr>
          <p:txBody>
            <a:bodyPr wrap="square" rtlCol="0">
              <a:spAutoFit/>
            </a:bodyPr>
            <a:lstStyle/>
            <a:p>
              <a:pPr algn="ctr" hangingPunct="1"/>
              <a:r>
                <a:rPr lang="en-US" sz="1200" b="1" dirty="0">
                  <a:solidFill>
                    <a:srgbClr val="984807"/>
                  </a:solidFill>
                </a:rPr>
                <a:t>+</a:t>
              </a:r>
              <a:r>
                <a:rPr lang="en-US" sz="1200" b="1" dirty="0" smtClean="0">
                  <a:solidFill>
                    <a:srgbClr val="984807"/>
                  </a:solidFill>
                </a:rPr>
                <a:t>8.5</a:t>
              </a:r>
              <a:endParaRPr lang="en-US" sz="1200" b="1" dirty="0">
                <a:solidFill>
                  <a:srgbClr val="984807"/>
                </a:solidFill>
              </a:endParaRPr>
            </a:p>
          </p:txBody>
        </p:sp>
      </p:grpSp>
      <p:sp>
        <p:nvSpPr>
          <p:cNvPr id="33" name="Rounded Rectangle 32"/>
          <p:cNvSpPr/>
          <p:nvPr/>
        </p:nvSpPr>
        <p:spPr>
          <a:xfrm>
            <a:off x="518224" y="4400550"/>
            <a:ext cx="1097280" cy="365760"/>
          </a:xfrm>
          <a:prstGeom prst="roundRect">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1"/>
            <a:r>
              <a:rPr lang="en-US" sz="1200" dirty="0">
                <a:solidFill>
                  <a:prstClr val="black">
                    <a:lumMod val="75000"/>
                    <a:lumOff val="25000"/>
                  </a:prstClr>
                </a:solidFill>
              </a:rPr>
              <a:t>Construction Start</a:t>
            </a:r>
          </a:p>
        </p:txBody>
      </p:sp>
      <p:sp>
        <p:nvSpPr>
          <p:cNvPr id="34" name="Rounded Rectangle 33"/>
          <p:cNvSpPr/>
          <p:nvPr/>
        </p:nvSpPr>
        <p:spPr>
          <a:xfrm>
            <a:off x="4900579" y="4415790"/>
            <a:ext cx="1500223" cy="365760"/>
          </a:xfrm>
          <a:prstGeom prst="roundRect">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1"/>
            <a:r>
              <a:rPr lang="en-US" sz="1200" dirty="0">
                <a:solidFill>
                  <a:prstClr val="black">
                    <a:lumMod val="75000"/>
                    <a:lumOff val="25000"/>
                  </a:prstClr>
                </a:solidFill>
              </a:rPr>
              <a:t>Full System Integration “Start”</a:t>
            </a:r>
          </a:p>
        </p:txBody>
      </p:sp>
      <p:sp>
        <p:nvSpPr>
          <p:cNvPr id="35" name="Rounded Rectangle 34"/>
          <p:cNvSpPr/>
          <p:nvPr/>
        </p:nvSpPr>
        <p:spPr>
          <a:xfrm>
            <a:off x="7162802" y="4415790"/>
            <a:ext cx="1374191" cy="365760"/>
          </a:xfrm>
          <a:prstGeom prst="roundRect">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1"/>
            <a:r>
              <a:rPr lang="en-US" sz="1200" dirty="0">
                <a:solidFill>
                  <a:prstClr val="black">
                    <a:lumMod val="75000"/>
                    <a:lumOff val="25000"/>
                  </a:prstClr>
                </a:solidFill>
              </a:rPr>
              <a:t>Science Operations Start</a:t>
            </a:r>
          </a:p>
        </p:txBody>
      </p:sp>
      <p:sp>
        <p:nvSpPr>
          <p:cNvPr id="36" name="Rounded Rectangle 35"/>
          <p:cNvSpPr/>
          <p:nvPr/>
        </p:nvSpPr>
        <p:spPr>
          <a:xfrm>
            <a:off x="3384697" y="4415790"/>
            <a:ext cx="731520" cy="274320"/>
          </a:xfrm>
          <a:prstGeom prst="roundRect">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1"/>
            <a:r>
              <a:rPr lang="en-US" sz="1200" dirty="0">
                <a:solidFill>
                  <a:prstClr val="black">
                    <a:lumMod val="75000"/>
                    <a:lumOff val="25000"/>
                  </a:prstClr>
                </a:solidFill>
              </a:rPr>
              <a:t>Now</a:t>
            </a:r>
          </a:p>
        </p:txBody>
      </p:sp>
      <p:sp>
        <p:nvSpPr>
          <p:cNvPr id="37" name="TextBox 36"/>
          <p:cNvSpPr txBox="1"/>
          <p:nvPr/>
        </p:nvSpPr>
        <p:spPr>
          <a:xfrm>
            <a:off x="6883940" y="1548141"/>
            <a:ext cx="1196161" cy="261610"/>
          </a:xfrm>
          <a:prstGeom prst="rect">
            <a:avLst/>
          </a:prstGeom>
          <a:noFill/>
          <a:ln w="9525" cmpd="sng">
            <a:noFill/>
          </a:ln>
        </p:spPr>
        <p:txBody>
          <a:bodyPr wrap="none" rtlCol="0">
            <a:spAutoFit/>
          </a:bodyPr>
          <a:lstStyle/>
          <a:p>
            <a:pPr hangingPunct="1"/>
            <a:r>
              <a:rPr lang="en-US" sz="1100" dirty="0">
                <a:solidFill>
                  <a:prstClr val="black"/>
                </a:solidFill>
              </a:rPr>
              <a:t>Final DRP Release</a:t>
            </a:r>
          </a:p>
        </p:txBody>
      </p:sp>
      <p:pic>
        <p:nvPicPr>
          <p:cNvPr id="38" name="Picture 37" descr="Timebar 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9727" y="666751"/>
            <a:ext cx="8019288" cy="380166"/>
          </a:xfrm>
          <a:prstGeom prst="rect">
            <a:avLst/>
          </a:prstGeom>
        </p:spPr>
      </p:pic>
      <p:sp>
        <p:nvSpPr>
          <p:cNvPr id="39" name="Right Triangle 38"/>
          <p:cNvSpPr/>
          <p:nvPr/>
        </p:nvSpPr>
        <p:spPr>
          <a:xfrm>
            <a:off x="6465314" y="1207512"/>
            <a:ext cx="361823" cy="274320"/>
          </a:xfrm>
          <a:prstGeom prst="rtTriangle">
            <a:avLst/>
          </a:prstGeom>
          <a:solidFill>
            <a:schemeClr val="accent1"/>
          </a:solidFill>
          <a:ln w="9525" cmpd="sng">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hangingPunct="1"/>
            <a:r>
              <a:rPr lang="en-US" dirty="0">
                <a:solidFill>
                  <a:prstClr val="white"/>
                </a:solidFill>
              </a:rPr>
              <a:t>     </a:t>
            </a:r>
          </a:p>
        </p:txBody>
      </p:sp>
      <p:sp>
        <p:nvSpPr>
          <p:cNvPr id="40" name="Isosceles Triangle 39"/>
          <p:cNvSpPr/>
          <p:nvPr/>
        </p:nvSpPr>
        <p:spPr>
          <a:xfrm flipV="1">
            <a:off x="3581400" y="2175076"/>
            <a:ext cx="1968405" cy="274320"/>
          </a:xfrm>
          <a:prstGeom prst="triangle">
            <a:avLst>
              <a:gd name="adj" fmla="val 10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a:solidFill>
                <a:prstClr val="white"/>
              </a:solidFill>
            </a:endParaRPr>
          </a:p>
        </p:txBody>
      </p:sp>
      <p:sp>
        <p:nvSpPr>
          <p:cNvPr id="41" name="TextBox 40"/>
          <p:cNvSpPr txBox="1"/>
          <p:nvPr/>
        </p:nvSpPr>
        <p:spPr>
          <a:xfrm>
            <a:off x="1602655" y="2145729"/>
            <a:ext cx="2208618" cy="276999"/>
          </a:xfrm>
          <a:prstGeom prst="rect">
            <a:avLst/>
          </a:prstGeom>
          <a:noFill/>
        </p:spPr>
        <p:txBody>
          <a:bodyPr wrap="none" rtlCol="0">
            <a:spAutoFit/>
          </a:bodyPr>
          <a:lstStyle/>
          <a:p>
            <a:pPr hangingPunct="1"/>
            <a:r>
              <a:rPr lang="en-US" sz="1200" dirty="0">
                <a:solidFill>
                  <a:prstClr val="black"/>
                </a:solidFill>
              </a:rPr>
              <a:t>Pre Commissioning Preparations</a:t>
            </a:r>
          </a:p>
        </p:txBody>
      </p:sp>
      <p:sp>
        <p:nvSpPr>
          <p:cNvPr id="42" name="Rounded Rectangle 41"/>
          <p:cNvSpPr/>
          <p:nvPr/>
        </p:nvSpPr>
        <p:spPr>
          <a:xfrm>
            <a:off x="5555835" y="1687495"/>
            <a:ext cx="939350" cy="274320"/>
          </a:xfrm>
          <a:prstGeom prst="roundRect">
            <a:avLst/>
          </a:prstGeom>
          <a:solidFill>
            <a:schemeClr val="accent1">
              <a:lumMod val="60000"/>
              <a:lumOff val="40000"/>
              <a:alpha val="20000"/>
            </a:schemeClr>
          </a:solidFill>
          <a:ln w="952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dirty="0">
              <a:solidFill>
                <a:prstClr val="white"/>
              </a:solidFill>
            </a:endParaRPr>
          </a:p>
        </p:txBody>
      </p:sp>
      <p:sp>
        <p:nvSpPr>
          <p:cNvPr id="43" name="TextBox 42"/>
          <p:cNvSpPr txBox="1"/>
          <p:nvPr/>
        </p:nvSpPr>
        <p:spPr>
          <a:xfrm>
            <a:off x="5524220" y="1670285"/>
            <a:ext cx="1026302" cy="261610"/>
          </a:xfrm>
          <a:prstGeom prst="rect">
            <a:avLst/>
          </a:prstGeom>
          <a:noFill/>
          <a:ln w="9525" cmpd="sng">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hangingPunct="1"/>
            <a:r>
              <a:rPr lang="en-US" sz="1000" dirty="0">
                <a:solidFill>
                  <a:srgbClr val="1F497D"/>
                </a:solidFill>
              </a:rPr>
              <a:t>Facility</a:t>
            </a:r>
            <a:r>
              <a:rPr lang="en-US" sz="1100" dirty="0">
                <a:solidFill>
                  <a:srgbClr val="1F497D"/>
                </a:solidFill>
              </a:rPr>
              <a:t> </a:t>
            </a:r>
            <a:r>
              <a:rPr lang="en-US" sz="1000" dirty="0">
                <a:solidFill>
                  <a:srgbClr val="1F497D"/>
                </a:solidFill>
              </a:rPr>
              <a:t>Support</a:t>
            </a:r>
            <a:endParaRPr lang="en-US" sz="1100" dirty="0">
              <a:solidFill>
                <a:srgbClr val="1F497D"/>
              </a:solidFill>
            </a:endParaRPr>
          </a:p>
        </p:txBody>
      </p:sp>
      <p:grpSp>
        <p:nvGrpSpPr>
          <p:cNvPr id="44" name="Group 43"/>
          <p:cNvGrpSpPr/>
          <p:nvPr/>
        </p:nvGrpSpPr>
        <p:grpSpPr>
          <a:xfrm>
            <a:off x="7029531" y="3925181"/>
            <a:ext cx="4432566" cy="338554"/>
            <a:chOff x="992121" y="1772076"/>
            <a:chExt cx="4851476" cy="577301"/>
          </a:xfrm>
          <a:solidFill>
            <a:schemeClr val="bg2">
              <a:lumMod val="75000"/>
            </a:schemeClr>
          </a:solidFill>
        </p:grpSpPr>
        <p:sp>
          <p:nvSpPr>
            <p:cNvPr id="45" name="Rounded Rectangle 44"/>
            <p:cNvSpPr/>
            <p:nvPr/>
          </p:nvSpPr>
          <p:spPr>
            <a:xfrm>
              <a:off x="992121" y="1801630"/>
              <a:ext cx="4851476" cy="463638"/>
            </a:xfrm>
            <a:prstGeom prst="roundRect">
              <a:avLst/>
            </a:prstGeom>
            <a:grpFill/>
            <a:ln w="9525" cmpd="sng">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hangingPunct="1"/>
              <a:endParaRPr lang="en-US" dirty="0">
                <a:solidFill>
                  <a:prstClr val="white"/>
                </a:solidFill>
              </a:endParaRPr>
            </a:p>
          </p:txBody>
        </p:sp>
        <p:sp>
          <p:nvSpPr>
            <p:cNvPr id="46" name="TextBox 45"/>
            <p:cNvSpPr txBox="1"/>
            <p:nvPr/>
          </p:nvSpPr>
          <p:spPr>
            <a:xfrm>
              <a:off x="1107193" y="1772076"/>
              <a:ext cx="1584944" cy="577301"/>
            </a:xfrm>
            <a:prstGeom prst="rect">
              <a:avLst/>
            </a:prstGeom>
            <a:noFill/>
            <a:ln w="9525" cmpd="sng">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hangingPunct="1"/>
              <a:r>
                <a:rPr lang="en-US" sz="1600" dirty="0">
                  <a:solidFill>
                    <a:srgbClr val="C00000"/>
                  </a:solidFill>
                </a:rPr>
                <a:t>Full Operations</a:t>
              </a:r>
            </a:p>
          </p:txBody>
        </p:sp>
      </p:grpSp>
      <p:sp>
        <p:nvSpPr>
          <p:cNvPr id="47" name="Isosceles Triangle 46"/>
          <p:cNvSpPr/>
          <p:nvPr/>
        </p:nvSpPr>
        <p:spPr>
          <a:xfrm>
            <a:off x="4174323" y="3943349"/>
            <a:ext cx="2895600" cy="274320"/>
          </a:xfrm>
          <a:prstGeom prst="triangle">
            <a:avLst>
              <a:gd name="adj" fmla="val 10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a:solidFill>
                <a:prstClr val="white"/>
              </a:solidFill>
            </a:endParaRPr>
          </a:p>
        </p:txBody>
      </p:sp>
      <p:sp>
        <p:nvSpPr>
          <p:cNvPr id="48" name="Diamond 47"/>
          <p:cNvSpPr/>
          <p:nvPr/>
        </p:nvSpPr>
        <p:spPr>
          <a:xfrm>
            <a:off x="4417538" y="2373712"/>
            <a:ext cx="182880" cy="182880"/>
          </a:xfrm>
          <a:prstGeom prst="diamond">
            <a:avLst/>
          </a:prstGeom>
          <a:solidFill>
            <a:srgbClr val="7030A0"/>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hangingPunct="1"/>
            <a:endParaRPr lang="en-US" dirty="0">
              <a:solidFill>
                <a:srgbClr val="8064A2"/>
              </a:solidFill>
            </a:endParaRPr>
          </a:p>
        </p:txBody>
      </p:sp>
      <p:sp>
        <p:nvSpPr>
          <p:cNvPr id="50" name="Diamond 49"/>
          <p:cNvSpPr/>
          <p:nvPr/>
        </p:nvSpPr>
        <p:spPr>
          <a:xfrm>
            <a:off x="6598920" y="2821913"/>
            <a:ext cx="182880" cy="182880"/>
          </a:xfrm>
          <a:prstGeom prst="diamond">
            <a:avLst/>
          </a:prstGeom>
          <a:solidFill>
            <a:schemeClr val="accent3"/>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hangingPunct="1"/>
            <a:endParaRPr lang="en-US">
              <a:solidFill>
                <a:prstClr val="white"/>
              </a:solidFill>
            </a:endParaRPr>
          </a:p>
        </p:txBody>
      </p:sp>
      <p:sp>
        <p:nvSpPr>
          <p:cNvPr id="51" name="TextBox 50"/>
          <p:cNvSpPr txBox="1"/>
          <p:nvPr/>
        </p:nvSpPr>
        <p:spPr>
          <a:xfrm>
            <a:off x="6735417" y="2791956"/>
            <a:ext cx="486030" cy="276999"/>
          </a:xfrm>
          <a:prstGeom prst="rect">
            <a:avLst/>
          </a:prstGeom>
          <a:noFill/>
        </p:spPr>
        <p:txBody>
          <a:bodyPr wrap="none" rtlCol="0">
            <a:spAutoFit/>
          </a:bodyPr>
          <a:lstStyle/>
          <a:p>
            <a:pPr hangingPunct="1"/>
            <a:r>
              <a:rPr lang="en-US" sz="1200" dirty="0">
                <a:solidFill>
                  <a:prstClr val="black"/>
                </a:solidFill>
              </a:rPr>
              <a:t>CD-4</a:t>
            </a:r>
          </a:p>
        </p:txBody>
      </p:sp>
      <p:sp>
        <p:nvSpPr>
          <p:cNvPr id="52" name="TextBox 51"/>
          <p:cNvSpPr txBox="1"/>
          <p:nvPr/>
        </p:nvSpPr>
        <p:spPr>
          <a:xfrm>
            <a:off x="2993468" y="2325930"/>
            <a:ext cx="1497011" cy="276999"/>
          </a:xfrm>
          <a:prstGeom prst="rect">
            <a:avLst/>
          </a:prstGeom>
          <a:noFill/>
        </p:spPr>
        <p:txBody>
          <a:bodyPr wrap="square" rtlCol="0">
            <a:spAutoFit/>
          </a:bodyPr>
          <a:lstStyle/>
          <a:p>
            <a:pPr hangingPunct="1"/>
            <a:r>
              <a:rPr lang="en-US" sz="1200" dirty="0">
                <a:solidFill>
                  <a:prstClr val="black"/>
                </a:solidFill>
              </a:rPr>
              <a:t>Com Cam on Summit</a:t>
            </a:r>
          </a:p>
        </p:txBody>
      </p:sp>
      <p:sp>
        <p:nvSpPr>
          <p:cNvPr id="53" name="TextBox 52"/>
          <p:cNvSpPr txBox="1"/>
          <p:nvPr/>
        </p:nvSpPr>
        <p:spPr>
          <a:xfrm>
            <a:off x="6400800" y="3933394"/>
            <a:ext cx="525016" cy="338554"/>
          </a:xfrm>
          <a:prstGeom prst="rect">
            <a:avLst/>
          </a:prstGeom>
          <a:noFill/>
          <a:ln w="9525" cmpd="sng">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hangingPunct="1"/>
            <a:r>
              <a:rPr lang="en-US" sz="1600" dirty="0">
                <a:solidFill>
                  <a:srgbClr val="C00000"/>
                </a:solidFill>
              </a:rPr>
              <a:t>Pre-</a:t>
            </a:r>
          </a:p>
        </p:txBody>
      </p:sp>
      <p:cxnSp>
        <p:nvCxnSpPr>
          <p:cNvPr id="54" name="Straight Connector 53"/>
          <p:cNvCxnSpPr/>
          <p:nvPr/>
        </p:nvCxnSpPr>
        <p:spPr>
          <a:xfrm rot="5400000">
            <a:off x="6788728" y="4094958"/>
            <a:ext cx="45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524003" y="3468968"/>
            <a:ext cx="457199" cy="228600"/>
          </a:xfrm>
          <a:prstGeom prst="roundRect">
            <a:avLst/>
          </a:prstGeom>
          <a:ln w="9525" cmpd="sng"/>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hangingPunct="1"/>
            <a:endParaRPr lang="en-US" dirty="0">
              <a:solidFill>
                <a:prstClr val="white"/>
              </a:solidFill>
            </a:endParaRPr>
          </a:p>
        </p:txBody>
      </p:sp>
      <p:sp>
        <p:nvSpPr>
          <p:cNvPr id="56" name="Rounded Rectangle 55"/>
          <p:cNvSpPr/>
          <p:nvPr/>
        </p:nvSpPr>
        <p:spPr>
          <a:xfrm>
            <a:off x="1524002" y="3790950"/>
            <a:ext cx="457199" cy="228600"/>
          </a:xfrm>
          <a:prstGeom prst="roundRect">
            <a:avLst/>
          </a:prstGeom>
          <a:solidFill>
            <a:srgbClr val="7030A0"/>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hangingPunct="1"/>
            <a:endParaRPr lang="en-US" dirty="0">
              <a:solidFill>
                <a:prstClr val="white"/>
              </a:solidFill>
            </a:endParaRPr>
          </a:p>
        </p:txBody>
      </p:sp>
      <p:sp>
        <p:nvSpPr>
          <p:cNvPr id="57" name="Rounded Rectangle 56"/>
          <p:cNvSpPr/>
          <p:nvPr/>
        </p:nvSpPr>
        <p:spPr>
          <a:xfrm>
            <a:off x="1524002" y="4095750"/>
            <a:ext cx="457199" cy="228600"/>
          </a:xfrm>
          <a:prstGeom prst="roundRect">
            <a:avLst/>
          </a:prstGeom>
          <a:solidFill>
            <a:schemeClr val="bg2">
              <a:lumMod val="75000"/>
            </a:schemeClr>
          </a:solidFill>
          <a:ln w="9525" cmpd="sng">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hangingPunct="1"/>
            <a:endParaRPr lang="en-US" dirty="0">
              <a:solidFill>
                <a:prstClr val="white"/>
              </a:solidFill>
            </a:endParaRPr>
          </a:p>
        </p:txBody>
      </p:sp>
      <p:sp>
        <p:nvSpPr>
          <p:cNvPr id="58" name="Rounded Rectangle 57"/>
          <p:cNvSpPr/>
          <p:nvPr/>
        </p:nvSpPr>
        <p:spPr>
          <a:xfrm>
            <a:off x="1524002" y="3164168"/>
            <a:ext cx="457199" cy="228600"/>
          </a:xfrm>
          <a:prstGeom prst="roundRect">
            <a:avLst/>
          </a:prstGeom>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dirty="0">
              <a:solidFill>
                <a:prstClr val="white"/>
              </a:solidFill>
            </a:endParaRPr>
          </a:p>
        </p:txBody>
      </p:sp>
      <p:sp>
        <p:nvSpPr>
          <p:cNvPr id="59" name="TextBox 58"/>
          <p:cNvSpPr txBox="1"/>
          <p:nvPr/>
        </p:nvSpPr>
        <p:spPr>
          <a:xfrm>
            <a:off x="1981200" y="3164675"/>
            <a:ext cx="1143000" cy="276999"/>
          </a:xfrm>
          <a:prstGeom prst="rect">
            <a:avLst/>
          </a:prstGeom>
          <a:noFill/>
        </p:spPr>
        <p:txBody>
          <a:bodyPr wrap="square" rtlCol="0">
            <a:spAutoFit/>
          </a:bodyPr>
          <a:lstStyle/>
          <a:p>
            <a:pPr hangingPunct="1"/>
            <a:r>
              <a:rPr lang="en-US" sz="1200" dirty="0">
                <a:solidFill>
                  <a:prstClr val="black"/>
                </a:solidFill>
              </a:rPr>
              <a:t>NSF MREFC</a:t>
            </a:r>
          </a:p>
        </p:txBody>
      </p:sp>
      <p:sp>
        <p:nvSpPr>
          <p:cNvPr id="60" name="TextBox 59"/>
          <p:cNvSpPr txBox="1"/>
          <p:nvPr/>
        </p:nvSpPr>
        <p:spPr>
          <a:xfrm>
            <a:off x="1981200" y="3468970"/>
            <a:ext cx="1143000" cy="276999"/>
          </a:xfrm>
          <a:prstGeom prst="rect">
            <a:avLst/>
          </a:prstGeom>
          <a:noFill/>
        </p:spPr>
        <p:txBody>
          <a:bodyPr wrap="square" rtlCol="0">
            <a:spAutoFit/>
          </a:bodyPr>
          <a:lstStyle/>
          <a:p>
            <a:pPr hangingPunct="1"/>
            <a:r>
              <a:rPr lang="en-US" sz="1200" dirty="0">
                <a:solidFill>
                  <a:prstClr val="black"/>
                </a:solidFill>
              </a:rPr>
              <a:t>DOE MIE</a:t>
            </a:r>
          </a:p>
        </p:txBody>
      </p:sp>
      <p:sp>
        <p:nvSpPr>
          <p:cNvPr id="61" name="TextBox 60"/>
          <p:cNvSpPr txBox="1"/>
          <p:nvPr/>
        </p:nvSpPr>
        <p:spPr>
          <a:xfrm>
            <a:off x="1981199" y="3764325"/>
            <a:ext cx="1295400" cy="276999"/>
          </a:xfrm>
          <a:prstGeom prst="rect">
            <a:avLst/>
          </a:prstGeom>
          <a:noFill/>
        </p:spPr>
        <p:txBody>
          <a:bodyPr wrap="square" rtlCol="0">
            <a:spAutoFit/>
          </a:bodyPr>
          <a:lstStyle/>
          <a:p>
            <a:pPr hangingPunct="1"/>
            <a:r>
              <a:rPr lang="en-US" sz="1200" dirty="0">
                <a:solidFill>
                  <a:prstClr val="black"/>
                </a:solidFill>
              </a:rPr>
              <a:t>Commissioning</a:t>
            </a:r>
          </a:p>
        </p:txBody>
      </p:sp>
      <p:sp>
        <p:nvSpPr>
          <p:cNvPr id="62" name="TextBox 61"/>
          <p:cNvSpPr txBox="1"/>
          <p:nvPr/>
        </p:nvSpPr>
        <p:spPr>
          <a:xfrm>
            <a:off x="1989155" y="4065272"/>
            <a:ext cx="1143000" cy="276999"/>
          </a:xfrm>
          <a:prstGeom prst="rect">
            <a:avLst/>
          </a:prstGeom>
          <a:noFill/>
        </p:spPr>
        <p:txBody>
          <a:bodyPr wrap="square" rtlCol="0">
            <a:spAutoFit/>
          </a:bodyPr>
          <a:lstStyle/>
          <a:p>
            <a:pPr hangingPunct="1"/>
            <a:r>
              <a:rPr lang="en-US" sz="1200" dirty="0">
                <a:solidFill>
                  <a:prstClr val="black"/>
                </a:solidFill>
              </a:rPr>
              <a:t>Operations</a:t>
            </a:r>
          </a:p>
        </p:txBody>
      </p:sp>
      <p:sp>
        <p:nvSpPr>
          <p:cNvPr id="63" name="TextBox 62"/>
          <p:cNvSpPr txBox="1"/>
          <p:nvPr/>
        </p:nvSpPr>
        <p:spPr>
          <a:xfrm>
            <a:off x="6967594" y="3513951"/>
            <a:ext cx="1589025" cy="276999"/>
          </a:xfrm>
          <a:prstGeom prst="rect">
            <a:avLst/>
          </a:prstGeom>
          <a:noFill/>
        </p:spPr>
        <p:txBody>
          <a:bodyPr wrap="none" rtlCol="0">
            <a:spAutoFit/>
          </a:bodyPr>
          <a:lstStyle/>
          <a:p>
            <a:pPr hangingPunct="1"/>
            <a:r>
              <a:rPr lang="en-US" sz="1200" b="1" dirty="0">
                <a:solidFill>
                  <a:srgbClr val="FFC000"/>
                </a:solidFill>
              </a:rPr>
              <a:t>Schedule Contingency</a:t>
            </a:r>
          </a:p>
        </p:txBody>
      </p:sp>
      <p:cxnSp>
        <p:nvCxnSpPr>
          <p:cNvPr id="66" name="Straight Arrow Connector 65"/>
          <p:cNvCxnSpPr/>
          <p:nvPr/>
        </p:nvCxnSpPr>
        <p:spPr>
          <a:xfrm flipV="1">
            <a:off x="6495184" y="3773769"/>
            <a:ext cx="530456" cy="4052"/>
          </a:xfrm>
          <a:prstGeom prst="straightConnector1">
            <a:avLst/>
          </a:prstGeom>
          <a:ln w="57150">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639823" y="1971770"/>
            <a:ext cx="1922647" cy="20527"/>
          </a:xfrm>
          <a:prstGeom prst="line">
            <a:avLst/>
          </a:prstGeom>
          <a:ln w="57150">
            <a:no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5555836" y="1962648"/>
            <a:ext cx="703" cy="390027"/>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771273" y="3183219"/>
            <a:ext cx="747817"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endCxn id="17" idx="0"/>
          </p:cNvCxnSpPr>
          <p:nvPr/>
        </p:nvCxnSpPr>
        <p:spPr>
          <a:xfrm>
            <a:off x="6491375" y="3191147"/>
            <a:ext cx="4724" cy="495850"/>
          </a:xfrm>
          <a:prstGeom prst="line">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549805" y="2321761"/>
            <a:ext cx="264929" cy="4169"/>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5784364" y="2314014"/>
            <a:ext cx="14647" cy="877133"/>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8680455" y="4712300"/>
            <a:ext cx="412768" cy="153888"/>
          </a:xfrm>
          <a:prstGeom prst="rect">
            <a:avLst/>
          </a:prstGeom>
          <a:noFill/>
        </p:spPr>
        <p:txBody>
          <a:bodyPr wrap="square" rtlCol="0">
            <a:spAutoFit/>
          </a:bodyPr>
          <a:lstStyle/>
          <a:p>
            <a:pPr hangingPunct="1"/>
            <a:r>
              <a:rPr lang="en-US" sz="400" dirty="0">
                <a:solidFill>
                  <a:prstClr val="black"/>
                </a:solidFill>
              </a:rPr>
              <a:t>8 Dec 2017</a:t>
            </a:r>
          </a:p>
        </p:txBody>
      </p:sp>
      <p:sp>
        <p:nvSpPr>
          <p:cNvPr id="70" name="TextBox 69"/>
          <p:cNvSpPr txBox="1"/>
          <p:nvPr/>
        </p:nvSpPr>
        <p:spPr>
          <a:xfrm>
            <a:off x="5665219" y="2797126"/>
            <a:ext cx="867019" cy="221337"/>
          </a:xfrm>
          <a:prstGeom prst="roundRect">
            <a:avLst/>
          </a:prstGeom>
          <a:no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rtlCol="0">
            <a:spAutoFit/>
          </a:bodyPr>
          <a:lstStyle/>
          <a:p>
            <a:pPr algn="ctr" hangingPunct="1"/>
            <a:r>
              <a:rPr lang="en-US" sz="1000" dirty="0">
                <a:solidFill>
                  <a:srgbClr val="9BBB59">
                    <a:lumMod val="50000"/>
                  </a:srgbClr>
                </a:solidFill>
              </a:rPr>
              <a:t>MIE to Ops</a:t>
            </a:r>
            <a:endParaRPr lang="en-US" sz="300" dirty="0">
              <a:solidFill>
                <a:srgbClr val="9BBB59">
                  <a:lumMod val="50000"/>
                </a:srgbClr>
              </a:solidFill>
            </a:endParaRPr>
          </a:p>
        </p:txBody>
      </p:sp>
      <p:cxnSp>
        <p:nvCxnSpPr>
          <p:cNvPr id="71" name="Straight Connector 70"/>
          <p:cNvCxnSpPr/>
          <p:nvPr/>
        </p:nvCxnSpPr>
        <p:spPr>
          <a:xfrm>
            <a:off x="1733434" y="4471903"/>
            <a:ext cx="247766" cy="138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1984472" y="4359317"/>
            <a:ext cx="1143000" cy="276999"/>
          </a:xfrm>
          <a:prstGeom prst="rect">
            <a:avLst/>
          </a:prstGeom>
          <a:noFill/>
        </p:spPr>
        <p:txBody>
          <a:bodyPr wrap="square" rtlCol="0">
            <a:spAutoFit/>
          </a:bodyPr>
          <a:lstStyle/>
          <a:p>
            <a:pPr hangingPunct="1"/>
            <a:r>
              <a:rPr lang="en-US" sz="1200" dirty="0">
                <a:solidFill>
                  <a:prstClr val="black"/>
                </a:solidFill>
              </a:rPr>
              <a:t>Critical Path</a:t>
            </a:r>
          </a:p>
        </p:txBody>
      </p:sp>
      <p:sp>
        <p:nvSpPr>
          <p:cNvPr id="91" name="Diamond 90"/>
          <p:cNvSpPr/>
          <p:nvPr/>
        </p:nvSpPr>
        <p:spPr>
          <a:xfrm>
            <a:off x="5460774" y="2507433"/>
            <a:ext cx="182880" cy="182880"/>
          </a:xfrm>
          <a:prstGeom prst="diamond">
            <a:avLst/>
          </a:prstGeom>
          <a:solidFill>
            <a:srgbClr val="7030A0"/>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hangingPunct="1"/>
            <a:endParaRPr lang="en-US" dirty="0">
              <a:solidFill>
                <a:srgbClr val="8064A2"/>
              </a:solidFill>
            </a:endParaRPr>
          </a:p>
        </p:txBody>
      </p:sp>
      <p:sp>
        <p:nvSpPr>
          <p:cNvPr id="93" name="TextBox 92"/>
          <p:cNvSpPr txBox="1"/>
          <p:nvPr/>
        </p:nvSpPr>
        <p:spPr>
          <a:xfrm>
            <a:off x="3985216" y="2486775"/>
            <a:ext cx="1591172" cy="276999"/>
          </a:xfrm>
          <a:prstGeom prst="rect">
            <a:avLst/>
          </a:prstGeom>
          <a:noFill/>
        </p:spPr>
        <p:txBody>
          <a:bodyPr wrap="square" rtlCol="0">
            <a:spAutoFit/>
          </a:bodyPr>
          <a:lstStyle/>
          <a:p>
            <a:pPr hangingPunct="1"/>
            <a:r>
              <a:rPr lang="en-US" sz="1200" dirty="0" smtClean="0">
                <a:solidFill>
                  <a:prstClr val="black"/>
                </a:solidFill>
              </a:rPr>
              <a:t>Engineering First Light</a:t>
            </a:r>
            <a:endParaRPr lang="en-US" sz="1200" dirty="0">
              <a:solidFill>
                <a:prstClr val="black"/>
              </a:solidFill>
            </a:endParaRPr>
          </a:p>
        </p:txBody>
      </p:sp>
      <p:sp>
        <p:nvSpPr>
          <p:cNvPr id="95" name="Diamond 94"/>
          <p:cNvSpPr/>
          <p:nvPr/>
        </p:nvSpPr>
        <p:spPr>
          <a:xfrm>
            <a:off x="5901690" y="3473341"/>
            <a:ext cx="182880" cy="182880"/>
          </a:xfrm>
          <a:prstGeom prst="diamond">
            <a:avLst/>
          </a:prstGeom>
          <a:solidFill>
            <a:srgbClr val="7030A0"/>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hangingPunct="1"/>
            <a:endParaRPr lang="en-US" dirty="0">
              <a:solidFill>
                <a:srgbClr val="8064A2"/>
              </a:solidFill>
            </a:endParaRPr>
          </a:p>
        </p:txBody>
      </p:sp>
      <p:sp>
        <p:nvSpPr>
          <p:cNvPr id="96" name="TextBox 95"/>
          <p:cNvSpPr txBox="1"/>
          <p:nvPr/>
        </p:nvSpPr>
        <p:spPr>
          <a:xfrm>
            <a:off x="4702729" y="3425559"/>
            <a:ext cx="1271899" cy="276999"/>
          </a:xfrm>
          <a:prstGeom prst="rect">
            <a:avLst/>
          </a:prstGeom>
          <a:noFill/>
        </p:spPr>
        <p:txBody>
          <a:bodyPr wrap="square" rtlCol="0">
            <a:spAutoFit/>
          </a:bodyPr>
          <a:lstStyle/>
          <a:p>
            <a:pPr hangingPunct="1"/>
            <a:r>
              <a:rPr lang="en-US" sz="1200" dirty="0" smtClean="0">
                <a:solidFill>
                  <a:prstClr val="black"/>
                </a:solidFill>
              </a:rPr>
              <a:t>System First Light</a:t>
            </a:r>
            <a:endParaRPr lang="en-US" sz="1200" dirty="0">
              <a:solidFill>
                <a:prstClr val="black"/>
              </a:solidFill>
            </a:endParaRPr>
          </a:p>
        </p:txBody>
      </p:sp>
      <p:sp>
        <p:nvSpPr>
          <p:cNvPr id="10" name="TextBox 9"/>
          <p:cNvSpPr txBox="1"/>
          <p:nvPr/>
        </p:nvSpPr>
        <p:spPr>
          <a:xfrm rot="19994348">
            <a:off x="122916" y="963610"/>
            <a:ext cx="2861082" cy="646331"/>
          </a:xfrm>
          <a:prstGeom prst="rect">
            <a:avLst/>
          </a:prstGeom>
          <a:solidFill>
            <a:srgbClr val="C00000"/>
          </a:solidFill>
        </p:spPr>
        <p:txBody>
          <a:bodyPr wrap="square" rtlCol="0">
            <a:spAutoFit/>
          </a:bodyPr>
          <a:lstStyle/>
          <a:p>
            <a:r>
              <a:rPr lang="en-US" dirty="0" smtClean="0">
                <a:solidFill>
                  <a:schemeClr val="bg1"/>
                </a:solidFill>
              </a:rPr>
              <a:t>Cartoon Schedule baseline at JSR 2018</a:t>
            </a:r>
            <a:endParaRPr lang="en-US" dirty="0">
              <a:solidFill>
                <a:schemeClr val="bg1"/>
              </a:solidFill>
            </a:endParaRPr>
          </a:p>
        </p:txBody>
      </p:sp>
    </p:spTree>
    <p:extLst>
      <p:ext uri="{BB962C8B-B14F-4D97-AF65-F5344CB8AC3E}">
        <p14:creationId xmlns:p14="http://schemas.microsoft.com/office/powerpoint/2010/main" val="2219873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6837384" y="3724055"/>
            <a:ext cx="192148" cy="146283"/>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ounded Rectangle 7"/>
          <p:cNvSpPr/>
          <p:nvPr/>
        </p:nvSpPr>
        <p:spPr>
          <a:xfrm>
            <a:off x="5419594" y="2757094"/>
            <a:ext cx="1286006" cy="285488"/>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sz="1350">
              <a:solidFill>
                <a:prstClr val="white"/>
              </a:solidFill>
              <a:latin typeface="Calibri"/>
            </a:endParaRPr>
          </a:p>
        </p:txBody>
      </p:sp>
      <p:sp>
        <p:nvSpPr>
          <p:cNvPr id="23" name="Text Placeholder 22"/>
          <p:cNvSpPr>
            <a:spLocks noGrp="1"/>
          </p:cNvSpPr>
          <p:nvPr>
            <p:ph type="body" idx="1"/>
          </p:nvPr>
        </p:nvSpPr>
        <p:spPr/>
        <p:txBody>
          <a:bodyPr/>
          <a:lstStyle/>
          <a:p>
            <a:r>
              <a:rPr lang="en-US" dirty="0" smtClean="0"/>
              <a:t>LSST&amp;crab.22</a:t>
            </a:r>
          </a:p>
          <a:p>
            <a:endParaRPr lang="en-US" dirty="0"/>
          </a:p>
        </p:txBody>
      </p:sp>
      <p:sp>
        <p:nvSpPr>
          <p:cNvPr id="2" name="Title 1"/>
          <p:cNvSpPr>
            <a:spLocks noGrp="1"/>
          </p:cNvSpPr>
          <p:nvPr>
            <p:ph type="title"/>
          </p:nvPr>
        </p:nvSpPr>
        <p:spPr/>
        <p:txBody>
          <a:bodyPr/>
          <a:lstStyle/>
          <a:p>
            <a:r>
              <a:rPr lang="en-US" sz="2000" dirty="0"/>
              <a:t>LSST </a:t>
            </a:r>
            <a:r>
              <a:rPr lang="en-US" sz="2000" dirty="0" smtClean="0"/>
              <a:t>Schedule </a:t>
            </a:r>
            <a:r>
              <a:rPr lang="en-US" sz="2000" dirty="0"/>
              <a:t>– 3.5 Months Contingency</a:t>
            </a:r>
          </a:p>
        </p:txBody>
      </p:sp>
      <p:cxnSp>
        <p:nvCxnSpPr>
          <p:cNvPr id="4" name="Straight Connector 3"/>
          <p:cNvCxnSpPr>
            <a:endCxn id="16" idx="0"/>
          </p:cNvCxnSpPr>
          <p:nvPr/>
        </p:nvCxnSpPr>
        <p:spPr>
          <a:xfrm>
            <a:off x="7013329" y="902795"/>
            <a:ext cx="6011" cy="3528239"/>
          </a:xfrm>
          <a:prstGeom prst="line">
            <a:avLst/>
          </a:prstGeom>
          <a:ln>
            <a:solidFill>
              <a:srgbClr val="A6A6A6"/>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a:endCxn id="34" idx="0"/>
          </p:cNvCxnSpPr>
          <p:nvPr/>
        </p:nvCxnSpPr>
        <p:spPr>
          <a:xfrm>
            <a:off x="6068527" y="1046921"/>
            <a:ext cx="7358" cy="3368873"/>
          </a:xfrm>
          <a:prstGeom prst="line">
            <a:avLst/>
          </a:prstGeom>
          <a:ln>
            <a:solidFill>
              <a:srgbClr val="A6A6A6"/>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a:endCxn id="33" idx="0"/>
          </p:cNvCxnSpPr>
          <p:nvPr/>
        </p:nvCxnSpPr>
        <p:spPr>
          <a:xfrm flipH="1">
            <a:off x="1066865" y="1046921"/>
            <a:ext cx="9261" cy="3353633"/>
          </a:xfrm>
          <a:prstGeom prst="line">
            <a:avLst/>
          </a:prstGeom>
          <a:ln>
            <a:solidFill>
              <a:srgbClr val="A6A6A6"/>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1066865" y="1208191"/>
            <a:ext cx="5771924" cy="274320"/>
          </a:xfrm>
          <a:prstGeom prst="roundRect">
            <a:avLst/>
          </a:prstGeom>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dirty="0">
                <a:solidFill>
                  <a:prstClr val="white"/>
                </a:solidFill>
                <a:latin typeface="Calibri"/>
              </a:rPr>
              <a:t>     </a:t>
            </a:r>
          </a:p>
        </p:txBody>
      </p:sp>
      <p:sp>
        <p:nvSpPr>
          <p:cNvPr id="11" name="Rounded Rectangle 10"/>
          <p:cNvSpPr/>
          <p:nvPr/>
        </p:nvSpPr>
        <p:spPr>
          <a:xfrm>
            <a:off x="1071495" y="2753936"/>
            <a:ext cx="4565995" cy="303032"/>
          </a:xfrm>
          <a:prstGeom prst="roundRect">
            <a:avLst/>
          </a:prstGeom>
          <a:ln w="9525" cmpd="sng"/>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endParaRPr lang="en-US" dirty="0">
              <a:solidFill>
                <a:prstClr val="white"/>
              </a:solidFill>
              <a:latin typeface="Calibri"/>
            </a:endParaRPr>
          </a:p>
        </p:txBody>
      </p:sp>
      <p:sp>
        <p:nvSpPr>
          <p:cNvPr id="12" name="TextBox 11"/>
          <p:cNvSpPr txBox="1"/>
          <p:nvPr/>
        </p:nvSpPr>
        <p:spPr>
          <a:xfrm>
            <a:off x="1465110" y="2737701"/>
            <a:ext cx="848296" cy="292388"/>
          </a:xfrm>
          <a:prstGeom prst="rect">
            <a:avLst/>
          </a:prstGeom>
          <a:noFill/>
          <a:ln w="9525" cmpd="sng">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defPPr>
              <a:defRPr lang="en-US"/>
            </a:defPPr>
            <a:lvl1pPr>
              <a:defRPr sz="1600">
                <a:solidFill>
                  <a:schemeClr val="bg1"/>
                </a:solidFill>
              </a:defRPr>
            </a:lvl1pPr>
          </a:lstStyle>
          <a:p>
            <a:pPr defTabSz="914378"/>
            <a:r>
              <a:rPr lang="en-US" dirty="0">
                <a:solidFill>
                  <a:prstClr val="white"/>
                </a:solidFill>
                <a:latin typeface="Calibri"/>
              </a:rPr>
              <a:t>Camera</a:t>
            </a:r>
          </a:p>
        </p:txBody>
      </p:sp>
      <p:sp>
        <p:nvSpPr>
          <p:cNvPr id="14" name="TextBox 13"/>
          <p:cNvSpPr txBox="1"/>
          <p:nvPr/>
        </p:nvSpPr>
        <p:spPr>
          <a:xfrm>
            <a:off x="6845861" y="3164172"/>
            <a:ext cx="2013308" cy="276999"/>
          </a:xfrm>
          <a:prstGeom prst="rect">
            <a:avLst/>
          </a:prstGeom>
          <a:noFill/>
        </p:spPr>
        <p:txBody>
          <a:bodyPr wrap="none" rtlCol="0">
            <a:spAutoFit/>
          </a:bodyPr>
          <a:lstStyle/>
          <a:p>
            <a:pPr defTabSz="914378"/>
            <a:r>
              <a:rPr lang="en-US" sz="1200" dirty="0">
                <a:solidFill>
                  <a:prstClr val="black"/>
                </a:solidFill>
                <a:latin typeface="Calibri"/>
              </a:rPr>
              <a:t>Full Integration &amp; Verification</a:t>
            </a:r>
          </a:p>
        </p:txBody>
      </p:sp>
      <p:sp>
        <p:nvSpPr>
          <p:cNvPr id="15" name="TextBox 14"/>
          <p:cNvSpPr txBox="1"/>
          <p:nvPr/>
        </p:nvSpPr>
        <p:spPr>
          <a:xfrm>
            <a:off x="4694961" y="3641969"/>
            <a:ext cx="2067938" cy="276999"/>
          </a:xfrm>
          <a:prstGeom prst="rect">
            <a:avLst/>
          </a:prstGeom>
          <a:noFill/>
        </p:spPr>
        <p:txBody>
          <a:bodyPr wrap="none" rtlCol="0">
            <a:spAutoFit/>
          </a:bodyPr>
          <a:lstStyle/>
          <a:p>
            <a:pPr defTabSz="914378"/>
            <a:r>
              <a:rPr lang="en-US" sz="1200" dirty="0">
                <a:solidFill>
                  <a:prstClr val="black"/>
                </a:solidFill>
                <a:latin typeface="Calibri"/>
              </a:rPr>
              <a:t>Operational Readiness Review</a:t>
            </a:r>
          </a:p>
        </p:txBody>
      </p:sp>
      <p:sp>
        <p:nvSpPr>
          <p:cNvPr id="16" name="Diamond 15"/>
          <p:cNvSpPr/>
          <p:nvPr/>
        </p:nvSpPr>
        <p:spPr>
          <a:xfrm>
            <a:off x="6904005" y="4431030"/>
            <a:ext cx="230662" cy="274320"/>
          </a:xfrm>
          <a:prstGeom prst="diamond">
            <a:avLst/>
          </a:prstGeom>
          <a:ln w="9525" cmpd="sng"/>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8"/>
            <a:endParaRPr lang="en-US">
              <a:solidFill>
                <a:prstClr val="white"/>
              </a:solidFill>
              <a:latin typeface="Calibri"/>
            </a:endParaRPr>
          </a:p>
        </p:txBody>
      </p:sp>
      <p:sp>
        <p:nvSpPr>
          <p:cNvPr id="17" name="Diamond 16"/>
          <p:cNvSpPr/>
          <p:nvPr/>
        </p:nvSpPr>
        <p:spPr>
          <a:xfrm>
            <a:off x="6748263" y="3686997"/>
            <a:ext cx="182880" cy="182880"/>
          </a:xfrm>
          <a:prstGeom prst="diamond">
            <a:avLst/>
          </a:prstGeom>
          <a:solidFill>
            <a:srgbClr val="7030A0"/>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8"/>
            <a:endParaRPr lang="en-US">
              <a:solidFill>
                <a:prstClr val="white"/>
              </a:solidFill>
              <a:latin typeface="Calibri"/>
            </a:endParaRPr>
          </a:p>
        </p:txBody>
      </p:sp>
      <p:sp>
        <p:nvSpPr>
          <p:cNvPr id="18" name="Rectangle 17"/>
          <p:cNvSpPr/>
          <p:nvPr/>
        </p:nvSpPr>
        <p:spPr>
          <a:xfrm>
            <a:off x="5555836" y="2166793"/>
            <a:ext cx="618229" cy="298946"/>
          </a:xfrm>
          <a:prstGeom prst="rect">
            <a:avLst/>
          </a:prstGeom>
          <a:solidFill>
            <a:srgbClr val="7030A0"/>
          </a:solidFill>
          <a:ln w="19050" cmpd="sng">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8"/>
            <a:endParaRPr lang="en-US">
              <a:solidFill>
                <a:prstClr val="white"/>
              </a:solidFill>
              <a:latin typeface="Calibri"/>
            </a:endParaRPr>
          </a:p>
        </p:txBody>
      </p:sp>
      <p:sp>
        <p:nvSpPr>
          <p:cNvPr id="19" name="Rectangle 18"/>
          <p:cNvSpPr/>
          <p:nvPr/>
        </p:nvSpPr>
        <p:spPr>
          <a:xfrm>
            <a:off x="5864952" y="3164168"/>
            <a:ext cx="984498" cy="274320"/>
          </a:xfrm>
          <a:prstGeom prst="rect">
            <a:avLst/>
          </a:prstGeom>
          <a:solidFill>
            <a:srgbClr val="7030A0"/>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8"/>
            <a:endParaRPr lang="en-US">
              <a:solidFill>
                <a:prstClr val="white"/>
              </a:solidFill>
              <a:latin typeface="Calibri"/>
            </a:endParaRPr>
          </a:p>
        </p:txBody>
      </p:sp>
      <p:cxnSp>
        <p:nvCxnSpPr>
          <p:cNvPr id="21" name="Straight Arrow Connector 20"/>
          <p:cNvCxnSpPr/>
          <p:nvPr/>
        </p:nvCxnSpPr>
        <p:spPr>
          <a:xfrm>
            <a:off x="2384654" y="1485570"/>
            <a:ext cx="0" cy="0"/>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140000" y="2221931"/>
            <a:ext cx="1821396" cy="276999"/>
          </a:xfrm>
          <a:prstGeom prst="rect">
            <a:avLst/>
          </a:prstGeom>
          <a:noFill/>
        </p:spPr>
        <p:txBody>
          <a:bodyPr wrap="none" rtlCol="0">
            <a:spAutoFit/>
          </a:bodyPr>
          <a:lstStyle/>
          <a:p>
            <a:pPr defTabSz="914378"/>
            <a:r>
              <a:rPr lang="en-US" sz="1200" dirty="0">
                <a:solidFill>
                  <a:prstClr val="black"/>
                </a:solidFill>
                <a:latin typeface="Calibri"/>
              </a:rPr>
              <a:t>Early Integration &amp; Testing</a:t>
            </a:r>
          </a:p>
        </p:txBody>
      </p:sp>
      <p:sp>
        <p:nvSpPr>
          <p:cNvPr id="24" name="Diamond 23"/>
          <p:cNvSpPr/>
          <p:nvPr/>
        </p:nvSpPr>
        <p:spPr>
          <a:xfrm>
            <a:off x="7090240" y="1584039"/>
            <a:ext cx="182880" cy="182880"/>
          </a:xfrm>
          <a:prstGeom prst="diamond">
            <a:avLst/>
          </a:prstGeom>
          <a:ln w="9525" cmpd="sng"/>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en-US">
              <a:solidFill>
                <a:prstClr val="white"/>
              </a:solidFill>
              <a:latin typeface="Calibri"/>
            </a:endParaRPr>
          </a:p>
        </p:txBody>
      </p:sp>
      <p:sp>
        <p:nvSpPr>
          <p:cNvPr id="26" name="TextBox 25"/>
          <p:cNvSpPr txBox="1"/>
          <p:nvPr/>
        </p:nvSpPr>
        <p:spPr>
          <a:xfrm>
            <a:off x="1445701" y="1169154"/>
            <a:ext cx="1733103" cy="338554"/>
          </a:xfrm>
          <a:prstGeom prst="rect">
            <a:avLst/>
          </a:prstGeom>
          <a:noFill/>
        </p:spPr>
        <p:txBody>
          <a:bodyPr wrap="none" rtlCol="0">
            <a:spAutoFit/>
          </a:bodyPr>
          <a:lstStyle/>
          <a:p>
            <a:pPr defTabSz="914378"/>
            <a:r>
              <a:rPr lang="en-US" sz="1600" dirty="0">
                <a:solidFill>
                  <a:prstClr val="white"/>
                </a:solidFill>
                <a:latin typeface="Calibri"/>
              </a:rPr>
              <a:t>Data Management</a:t>
            </a:r>
          </a:p>
        </p:txBody>
      </p:sp>
      <p:grpSp>
        <p:nvGrpSpPr>
          <p:cNvPr id="27" name="Group 7"/>
          <p:cNvGrpSpPr/>
          <p:nvPr/>
        </p:nvGrpSpPr>
        <p:grpSpPr>
          <a:xfrm>
            <a:off x="1032986" y="1643781"/>
            <a:ext cx="4847051" cy="338554"/>
            <a:chOff x="993258" y="3602317"/>
            <a:chExt cx="4133654" cy="932640"/>
          </a:xfrm>
        </p:grpSpPr>
        <p:sp>
          <p:nvSpPr>
            <p:cNvPr id="28" name="Rounded Rectangle 27"/>
            <p:cNvSpPr/>
            <p:nvPr/>
          </p:nvSpPr>
          <p:spPr>
            <a:xfrm>
              <a:off x="993258" y="3685352"/>
              <a:ext cx="4133654" cy="755689"/>
            </a:xfrm>
            <a:prstGeom prst="roundRect">
              <a:avLst/>
            </a:prstGeom>
            <a:ln w="95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prstClr val="white"/>
                </a:solidFill>
                <a:latin typeface="Calibri"/>
              </a:endParaRPr>
            </a:p>
          </p:txBody>
        </p:sp>
        <p:sp>
          <p:nvSpPr>
            <p:cNvPr id="29" name="TextBox 28"/>
            <p:cNvSpPr txBox="1"/>
            <p:nvPr/>
          </p:nvSpPr>
          <p:spPr>
            <a:xfrm>
              <a:off x="1366489" y="3602317"/>
              <a:ext cx="1317036" cy="932640"/>
            </a:xfrm>
            <a:prstGeom prst="rect">
              <a:avLst/>
            </a:prstGeom>
            <a:noFill/>
          </p:spPr>
          <p:txBody>
            <a:bodyPr wrap="none" rtlCol="0">
              <a:spAutoFit/>
            </a:bodyPr>
            <a:lstStyle>
              <a:defPPr>
                <a:defRPr lang="en-US"/>
              </a:defPPr>
              <a:lvl1pPr>
                <a:defRPr sz="16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914378"/>
              <a:r>
                <a:rPr lang="en-US" dirty="0">
                  <a:solidFill>
                    <a:prstClr val="white"/>
                  </a:solidFill>
                  <a:latin typeface="Calibri"/>
                </a:rPr>
                <a:t>Telescope &amp; Site</a:t>
              </a:r>
            </a:p>
          </p:txBody>
        </p:sp>
      </p:grpSp>
      <p:grpSp>
        <p:nvGrpSpPr>
          <p:cNvPr id="30" name="Group 28"/>
          <p:cNvGrpSpPr/>
          <p:nvPr/>
        </p:nvGrpSpPr>
        <p:grpSpPr>
          <a:xfrm>
            <a:off x="6854025" y="3376897"/>
            <a:ext cx="520212" cy="345995"/>
            <a:chOff x="6184176" y="4844370"/>
            <a:chExt cx="895391" cy="529997"/>
          </a:xfrm>
        </p:grpSpPr>
        <p:sp>
          <p:nvSpPr>
            <p:cNvPr id="31" name="Oval 30"/>
            <p:cNvSpPr/>
            <p:nvPr/>
          </p:nvSpPr>
          <p:spPr>
            <a:xfrm>
              <a:off x="6343525" y="4844370"/>
              <a:ext cx="640622" cy="529997"/>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defTabSz="914378"/>
              <a:endParaRPr lang="en-US" sz="1200" dirty="0">
                <a:solidFill>
                  <a:prstClr val="black"/>
                </a:solidFill>
                <a:latin typeface="Calibri"/>
              </a:endParaRPr>
            </a:p>
          </p:txBody>
        </p:sp>
        <p:sp>
          <p:nvSpPr>
            <p:cNvPr id="32" name="TextBox 31"/>
            <p:cNvSpPr txBox="1"/>
            <p:nvPr/>
          </p:nvSpPr>
          <p:spPr>
            <a:xfrm>
              <a:off x="6184176" y="4930801"/>
              <a:ext cx="895391" cy="424309"/>
            </a:xfrm>
            <a:prstGeom prst="rect">
              <a:avLst/>
            </a:prstGeom>
            <a:noFill/>
          </p:spPr>
          <p:txBody>
            <a:bodyPr wrap="square" rtlCol="0">
              <a:spAutoFit/>
            </a:bodyPr>
            <a:lstStyle/>
            <a:p>
              <a:pPr algn="ctr" defTabSz="914378"/>
              <a:r>
                <a:rPr lang="en-US" sz="1200" b="1" dirty="0">
                  <a:solidFill>
                    <a:srgbClr val="984807"/>
                  </a:solidFill>
                  <a:latin typeface="Calibri"/>
                </a:rPr>
                <a:t>+3.5</a:t>
              </a:r>
            </a:p>
          </p:txBody>
        </p:sp>
      </p:grpSp>
      <p:sp>
        <p:nvSpPr>
          <p:cNvPr id="33" name="Rounded Rectangle 32"/>
          <p:cNvSpPr/>
          <p:nvPr/>
        </p:nvSpPr>
        <p:spPr>
          <a:xfrm>
            <a:off x="518224" y="4400550"/>
            <a:ext cx="1097280" cy="365760"/>
          </a:xfrm>
          <a:prstGeom prst="roundRect">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8"/>
            <a:r>
              <a:rPr lang="en-US" sz="1200" dirty="0">
                <a:solidFill>
                  <a:prstClr val="black">
                    <a:lumMod val="75000"/>
                    <a:lumOff val="25000"/>
                  </a:prstClr>
                </a:solidFill>
                <a:latin typeface="Calibri"/>
              </a:rPr>
              <a:t>Construction Start</a:t>
            </a:r>
          </a:p>
        </p:txBody>
      </p:sp>
      <p:sp>
        <p:nvSpPr>
          <p:cNvPr id="34" name="Rounded Rectangle 33"/>
          <p:cNvSpPr/>
          <p:nvPr/>
        </p:nvSpPr>
        <p:spPr>
          <a:xfrm>
            <a:off x="5325777" y="4415790"/>
            <a:ext cx="1500223" cy="365760"/>
          </a:xfrm>
          <a:prstGeom prst="roundRect">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8"/>
            <a:r>
              <a:rPr lang="en-US" sz="1200" dirty="0">
                <a:solidFill>
                  <a:prstClr val="black">
                    <a:lumMod val="75000"/>
                    <a:lumOff val="25000"/>
                  </a:prstClr>
                </a:solidFill>
                <a:latin typeface="Calibri"/>
              </a:rPr>
              <a:t>Full System Integration “Start”</a:t>
            </a:r>
          </a:p>
        </p:txBody>
      </p:sp>
      <p:sp>
        <p:nvSpPr>
          <p:cNvPr id="35" name="Rounded Rectangle 34"/>
          <p:cNvSpPr/>
          <p:nvPr/>
        </p:nvSpPr>
        <p:spPr>
          <a:xfrm>
            <a:off x="7162804" y="4415790"/>
            <a:ext cx="1374191" cy="365760"/>
          </a:xfrm>
          <a:prstGeom prst="roundRect">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8"/>
            <a:r>
              <a:rPr lang="en-US" sz="1200" dirty="0">
                <a:solidFill>
                  <a:prstClr val="black">
                    <a:lumMod val="75000"/>
                    <a:lumOff val="25000"/>
                  </a:prstClr>
                </a:solidFill>
                <a:latin typeface="Calibri"/>
              </a:rPr>
              <a:t>Science Operations Start</a:t>
            </a:r>
          </a:p>
        </p:txBody>
      </p:sp>
      <p:sp>
        <p:nvSpPr>
          <p:cNvPr id="37" name="TextBox 36"/>
          <p:cNvSpPr txBox="1"/>
          <p:nvPr/>
        </p:nvSpPr>
        <p:spPr>
          <a:xfrm>
            <a:off x="7235151" y="1548141"/>
            <a:ext cx="1196161" cy="261610"/>
          </a:xfrm>
          <a:prstGeom prst="rect">
            <a:avLst/>
          </a:prstGeom>
          <a:noFill/>
          <a:ln w="9525" cmpd="sng">
            <a:noFill/>
          </a:ln>
        </p:spPr>
        <p:txBody>
          <a:bodyPr wrap="none" rtlCol="0">
            <a:spAutoFit/>
          </a:bodyPr>
          <a:lstStyle/>
          <a:p>
            <a:pPr defTabSz="914378"/>
            <a:r>
              <a:rPr lang="en-US" sz="1100" dirty="0">
                <a:solidFill>
                  <a:prstClr val="black"/>
                </a:solidFill>
                <a:latin typeface="Calibri"/>
              </a:rPr>
              <a:t>Final DRP Release</a:t>
            </a:r>
          </a:p>
        </p:txBody>
      </p:sp>
      <p:pic>
        <p:nvPicPr>
          <p:cNvPr id="38" name="Picture 37" descr="Timebar 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9727" y="666751"/>
            <a:ext cx="8019288" cy="380166"/>
          </a:xfrm>
          <a:prstGeom prst="rect">
            <a:avLst/>
          </a:prstGeom>
        </p:spPr>
      </p:pic>
      <p:sp>
        <p:nvSpPr>
          <p:cNvPr id="39" name="Right Triangle 38"/>
          <p:cNvSpPr/>
          <p:nvPr/>
        </p:nvSpPr>
        <p:spPr>
          <a:xfrm>
            <a:off x="6809947" y="1207512"/>
            <a:ext cx="361823" cy="274320"/>
          </a:xfrm>
          <a:prstGeom prst="rtTriangle">
            <a:avLst/>
          </a:prstGeom>
          <a:solidFill>
            <a:schemeClr val="accent1"/>
          </a:solidFill>
          <a:ln w="9525" cmpd="sng">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r>
              <a:rPr lang="en-US" dirty="0">
                <a:solidFill>
                  <a:prstClr val="white"/>
                </a:solidFill>
                <a:latin typeface="Calibri"/>
              </a:rPr>
              <a:t>     </a:t>
            </a:r>
          </a:p>
        </p:txBody>
      </p:sp>
      <p:sp>
        <p:nvSpPr>
          <p:cNvPr id="40" name="Isosceles Triangle 39"/>
          <p:cNvSpPr/>
          <p:nvPr/>
        </p:nvSpPr>
        <p:spPr>
          <a:xfrm flipV="1">
            <a:off x="3581402" y="2175076"/>
            <a:ext cx="1968405" cy="274320"/>
          </a:xfrm>
          <a:prstGeom prst="triangle">
            <a:avLst>
              <a:gd name="adj" fmla="val 10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41" name="TextBox 40"/>
          <p:cNvSpPr txBox="1"/>
          <p:nvPr/>
        </p:nvSpPr>
        <p:spPr>
          <a:xfrm>
            <a:off x="1602655" y="2145731"/>
            <a:ext cx="2208618" cy="276999"/>
          </a:xfrm>
          <a:prstGeom prst="rect">
            <a:avLst/>
          </a:prstGeom>
          <a:noFill/>
        </p:spPr>
        <p:txBody>
          <a:bodyPr wrap="none" rtlCol="0">
            <a:spAutoFit/>
          </a:bodyPr>
          <a:lstStyle/>
          <a:p>
            <a:pPr defTabSz="914378"/>
            <a:r>
              <a:rPr lang="en-US" sz="1200" dirty="0">
                <a:solidFill>
                  <a:prstClr val="black"/>
                </a:solidFill>
                <a:latin typeface="Calibri"/>
              </a:rPr>
              <a:t>Pre Commissioning Preparations</a:t>
            </a:r>
          </a:p>
        </p:txBody>
      </p:sp>
      <p:sp>
        <p:nvSpPr>
          <p:cNvPr id="42" name="Rounded Rectangle 41"/>
          <p:cNvSpPr/>
          <p:nvPr/>
        </p:nvSpPr>
        <p:spPr>
          <a:xfrm>
            <a:off x="5880038" y="1680160"/>
            <a:ext cx="939350" cy="274320"/>
          </a:xfrm>
          <a:prstGeom prst="roundRect">
            <a:avLst/>
          </a:prstGeom>
          <a:solidFill>
            <a:schemeClr val="accent1">
              <a:lumMod val="60000"/>
              <a:lumOff val="40000"/>
              <a:alpha val="20000"/>
            </a:schemeClr>
          </a:solidFill>
          <a:ln w="952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dirty="0">
              <a:solidFill>
                <a:prstClr val="white"/>
              </a:solidFill>
              <a:latin typeface="Calibri"/>
            </a:endParaRPr>
          </a:p>
        </p:txBody>
      </p:sp>
      <p:sp>
        <p:nvSpPr>
          <p:cNvPr id="43" name="TextBox 42"/>
          <p:cNvSpPr txBox="1"/>
          <p:nvPr/>
        </p:nvSpPr>
        <p:spPr>
          <a:xfrm>
            <a:off x="5844336" y="1670285"/>
            <a:ext cx="1026302" cy="261610"/>
          </a:xfrm>
          <a:prstGeom prst="rect">
            <a:avLst/>
          </a:prstGeom>
          <a:noFill/>
          <a:ln w="9525" cmpd="sng">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914378"/>
            <a:r>
              <a:rPr lang="en-US" sz="1000" dirty="0">
                <a:solidFill>
                  <a:srgbClr val="1F497D"/>
                </a:solidFill>
                <a:latin typeface="Calibri"/>
              </a:rPr>
              <a:t>Facility</a:t>
            </a:r>
            <a:r>
              <a:rPr lang="en-US" sz="1100" dirty="0">
                <a:solidFill>
                  <a:srgbClr val="1F497D"/>
                </a:solidFill>
                <a:latin typeface="Calibri"/>
              </a:rPr>
              <a:t> </a:t>
            </a:r>
            <a:r>
              <a:rPr lang="en-US" sz="1000" dirty="0">
                <a:solidFill>
                  <a:srgbClr val="1F497D"/>
                </a:solidFill>
                <a:latin typeface="Calibri"/>
              </a:rPr>
              <a:t>Support</a:t>
            </a:r>
            <a:endParaRPr lang="en-US" sz="1100" dirty="0">
              <a:solidFill>
                <a:srgbClr val="1F497D"/>
              </a:solidFill>
              <a:latin typeface="Calibri"/>
            </a:endParaRPr>
          </a:p>
        </p:txBody>
      </p:sp>
      <p:grpSp>
        <p:nvGrpSpPr>
          <p:cNvPr id="44" name="Group 43"/>
          <p:cNvGrpSpPr/>
          <p:nvPr/>
        </p:nvGrpSpPr>
        <p:grpSpPr>
          <a:xfrm>
            <a:off x="7029531" y="3925184"/>
            <a:ext cx="4432566" cy="338554"/>
            <a:chOff x="992121" y="1772076"/>
            <a:chExt cx="4851476" cy="577301"/>
          </a:xfrm>
          <a:solidFill>
            <a:schemeClr val="bg2">
              <a:lumMod val="75000"/>
            </a:schemeClr>
          </a:solidFill>
        </p:grpSpPr>
        <p:sp>
          <p:nvSpPr>
            <p:cNvPr id="45" name="Rounded Rectangle 44"/>
            <p:cNvSpPr/>
            <p:nvPr/>
          </p:nvSpPr>
          <p:spPr>
            <a:xfrm>
              <a:off x="992121" y="1801630"/>
              <a:ext cx="4851476" cy="463638"/>
            </a:xfrm>
            <a:prstGeom prst="roundRect">
              <a:avLst/>
            </a:prstGeom>
            <a:grpFill/>
            <a:ln w="9525" cmpd="sng">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endParaRPr lang="en-US" dirty="0">
                <a:solidFill>
                  <a:prstClr val="white"/>
                </a:solidFill>
                <a:latin typeface="Calibri"/>
              </a:endParaRPr>
            </a:p>
          </p:txBody>
        </p:sp>
        <p:sp>
          <p:nvSpPr>
            <p:cNvPr id="46" name="TextBox 45"/>
            <p:cNvSpPr txBox="1"/>
            <p:nvPr/>
          </p:nvSpPr>
          <p:spPr>
            <a:xfrm>
              <a:off x="1107193" y="1772076"/>
              <a:ext cx="1584944" cy="577301"/>
            </a:xfrm>
            <a:prstGeom prst="rect">
              <a:avLst/>
            </a:prstGeom>
            <a:noFill/>
            <a:ln w="9525" cmpd="sng">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defTabSz="914378"/>
              <a:r>
                <a:rPr lang="en-US" sz="1600" dirty="0">
                  <a:solidFill>
                    <a:srgbClr val="C00000"/>
                  </a:solidFill>
                  <a:latin typeface="Calibri"/>
                </a:rPr>
                <a:t>Full Operations</a:t>
              </a:r>
            </a:p>
          </p:txBody>
        </p:sp>
      </p:grpSp>
      <p:sp>
        <p:nvSpPr>
          <p:cNvPr id="47" name="Isosceles Triangle 46"/>
          <p:cNvSpPr/>
          <p:nvPr/>
        </p:nvSpPr>
        <p:spPr>
          <a:xfrm>
            <a:off x="4174323" y="3943349"/>
            <a:ext cx="2895600" cy="274320"/>
          </a:xfrm>
          <a:prstGeom prst="triangle">
            <a:avLst>
              <a:gd name="adj" fmla="val 10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48" name="Diamond 47"/>
          <p:cNvSpPr/>
          <p:nvPr/>
        </p:nvSpPr>
        <p:spPr>
          <a:xfrm>
            <a:off x="4898483" y="2373712"/>
            <a:ext cx="182880" cy="182880"/>
          </a:xfrm>
          <a:prstGeom prst="diamond">
            <a:avLst/>
          </a:prstGeom>
          <a:solidFill>
            <a:srgbClr val="7030A0"/>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8"/>
            <a:endParaRPr lang="en-US" dirty="0">
              <a:solidFill>
                <a:srgbClr val="8064A2"/>
              </a:solidFill>
              <a:latin typeface="Calibri"/>
            </a:endParaRPr>
          </a:p>
        </p:txBody>
      </p:sp>
      <p:sp>
        <p:nvSpPr>
          <p:cNvPr id="50" name="Diamond 49"/>
          <p:cNvSpPr/>
          <p:nvPr/>
        </p:nvSpPr>
        <p:spPr>
          <a:xfrm>
            <a:off x="6598920" y="2821913"/>
            <a:ext cx="182880" cy="182880"/>
          </a:xfrm>
          <a:prstGeom prst="diamond">
            <a:avLst/>
          </a:prstGeom>
          <a:solidFill>
            <a:schemeClr val="accent3"/>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8"/>
            <a:endParaRPr lang="en-US">
              <a:solidFill>
                <a:prstClr val="white"/>
              </a:solidFill>
              <a:latin typeface="Calibri"/>
            </a:endParaRPr>
          </a:p>
        </p:txBody>
      </p:sp>
      <p:sp>
        <p:nvSpPr>
          <p:cNvPr id="51" name="TextBox 50"/>
          <p:cNvSpPr txBox="1"/>
          <p:nvPr/>
        </p:nvSpPr>
        <p:spPr>
          <a:xfrm>
            <a:off x="6735417" y="2791958"/>
            <a:ext cx="486030" cy="276999"/>
          </a:xfrm>
          <a:prstGeom prst="rect">
            <a:avLst/>
          </a:prstGeom>
          <a:noFill/>
        </p:spPr>
        <p:txBody>
          <a:bodyPr wrap="none" rtlCol="0">
            <a:spAutoFit/>
          </a:bodyPr>
          <a:lstStyle/>
          <a:p>
            <a:pPr defTabSz="914378"/>
            <a:r>
              <a:rPr lang="en-US" sz="1200" dirty="0">
                <a:solidFill>
                  <a:prstClr val="black"/>
                </a:solidFill>
                <a:latin typeface="Calibri"/>
              </a:rPr>
              <a:t>CD-4</a:t>
            </a:r>
          </a:p>
        </p:txBody>
      </p:sp>
      <p:sp>
        <p:nvSpPr>
          <p:cNvPr id="52" name="TextBox 51"/>
          <p:cNvSpPr txBox="1"/>
          <p:nvPr/>
        </p:nvSpPr>
        <p:spPr>
          <a:xfrm>
            <a:off x="3500086" y="2333267"/>
            <a:ext cx="1497011" cy="276999"/>
          </a:xfrm>
          <a:prstGeom prst="rect">
            <a:avLst/>
          </a:prstGeom>
          <a:noFill/>
        </p:spPr>
        <p:txBody>
          <a:bodyPr wrap="square" rtlCol="0">
            <a:spAutoFit/>
          </a:bodyPr>
          <a:lstStyle/>
          <a:p>
            <a:pPr defTabSz="914378"/>
            <a:r>
              <a:rPr lang="en-US" sz="1200" dirty="0">
                <a:solidFill>
                  <a:prstClr val="black"/>
                </a:solidFill>
                <a:latin typeface="Calibri"/>
              </a:rPr>
              <a:t>Com Cam on Summit</a:t>
            </a:r>
          </a:p>
        </p:txBody>
      </p:sp>
      <p:sp>
        <p:nvSpPr>
          <p:cNvPr id="53" name="TextBox 52"/>
          <p:cNvSpPr txBox="1"/>
          <p:nvPr/>
        </p:nvSpPr>
        <p:spPr>
          <a:xfrm>
            <a:off x="6400800" y="3933394"/>
            <a:ext cx="525016" cy="338554"/>
          </a:xfrm>
          <a:prstGeom prst="rect">
            <a:avLst/>
          </a:prstGeom>
          <a:noFill/>
          <a:ln w="9525" cmpd="sng">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defTabSz="914378"/>
            <a:r>
              <a:rPr lang="en-US" sz="1600" dirty="0">
                <a:solidFill>
                  <a:srgbClr val="C00000"/>
                </a:solidFill>
                <a:latin typeface="Calibri"/>
              </a:rPr>
              <a:t>Pre-</a:t>
            </a:r>
          </a:p>
        </p:txBody>
      </p:sp>
      <p:cxnSp>
        <p:nvCxnSpPr>
          <p:cNvPr id="54" name="Straight Connector 53"/>
          <p:cNvCxnSpPr/>
          <p:nvPr/>
        </p:nvCxnSpPr>
        <p:spPr>
          <a:xfrm rot="5400000">
            <a:off x="6777298" y="4106388"/>
            <a:ext cx="480060"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524005" y="3468968"/>
            <a:ext cx="457199" cy="228600"/>
          </a:xfrm>
          <a:prstGeom prst="roundRect">
            <a:avLst/>
          </a:prstGeom>
          <a:ln w="9525" cmpd="sng"/>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endParaRPr lang="en-US" dirty="0">
              <a:solidFill>
                <a:prstClr val="white"/>
              </a:solidFill>
              <a:latin typeface="Calibri"/>
            </a:endParaRPr>
          </a:p>
        </p:txBody>
      </p:sp>
      <p:sp>
        <p:nvSpPr>
          <p:cNvPr id="56" name="Rounded Rectangle 55"/>
          <p:cNvSpPr/>
          <p:nvPr/>
        </p:nvSpPr>
        <p:spPr>
          <a:xfrm>
            <a:off x="1524004" y="3790950"/>
            <a:ext cx="457199" cy="228600"/>
          </a:xfrm>
          <a:prstGeom prst="roundRect">
            <a:avLst/>
          </a:prstGeom>
          <a:solidFill>
            <a:srgbClr val="7030A0"/>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8"/>
            <a:endParaRPr lang="en-US" dirty="0">
              <a:solidFill>
                <a:prstClr val="white"/>
              </a:solidFill>
              <a:latin typeface="Calibri"/>
            </a:endParaRPr>
          </a:p>
        </p:txBody>
      </p:sp>
      <p:sp>
        <p:nvSpPr>
          <p:cNvPr id="57" name="Rounded Rectangle 56"/>
          <p:cNvSpPr/>
          <p:nvPr/>
        </p:nvSpPr>
        <p:spPr>
          <a:xfrm>
            <a:off x="1524004" y="4095750"/>
            <a:ext cx="457199" cy="228600"/>
          </a:xfrm>
          <a:prstGeom prst="roundRect">
            <a:avLst/>
          </a:prstGeom>
          <a:solidFill>
            <a:schemeClr val="bg2">
              <a:lumMod val="75000"/>
            </a:schemeClr>
          </a:solidFill>
          <a:ln w="9525" cmpd="sng">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endParaRPr lang="en-US" dirty="0">
              <a:solidFill>
                <a:prstClr val="white"/>
              </a:solidFill>
              <a:latin typeface="Calibri"/>
            </a:endParaRPr>
          </a:p>
        </p:txBody>
      </p:sp>
      <p:sp>
        <p:nvSpPr>
          <p:cNvPr id="58" name="Rounded Rectangle 57"/>
          <p:cNvSpPr/>
          <p:nvPr/>
        </p:nvSpPr>
        <p:spPr>
          <a:xfrm>
            <a:off x="1524004" y="3164168"/>
            <a:ext cx="457199" cy="228600"/>
          </a:xfrm>
          <a:prstGeom prst="roundRect">
            <a:avLst/>
          </a:prstGeom>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prstClr val="white"/>
              </a:solidFill>
              <a:latin typeface="Calibri"/>
            </a:endParaRPr>
          </a:p>
        </p:txBody>
      </p:sp>
      <p:sp>
        <p:nvSpPr>
          <p:cNvPr id="59" name="TextBox 58"/>
          <p:cNvSpPr txBox="1"/>
          <p:nvPr/>
        </p:nvSpPr>
        <p:spPr>
          <a:xfrm>
            <a:off x="1981200" y="3164677"/>
            <a:ext cx="1143000" cy="276999"/>
          </a:xfrm>
          <a:prstGeom prst="rect">
            <a:avLst/>
          </a:prstGeom>
          <a:noFill/>
        </p:spPr>
        <p:txBody>
          <a:bodyPr wrap="square" rtlCol="0">
            <a:spAutoFit/>
          </a:bodyPr>
          <a:lstStyle/>
          <a:p>
            <a:pPr defTabSz="914378"/>
            <a:r>
              <a:rPr lang="en-US" sz="1200" dirty="0">
                <a:solidFill>
                  <a:prstClr val="black"/>
                </a:solidFill>
                <a:latin typeface="Calibri"/>
              </a:rPr>
              <a:t>NSF MREFC</a:t>
            </a:r>
          </a:p>
        </p:txBody>
      </p:sp>
      <p:sp>
        <p:nvSpPr>
          <p:cNvPr id="60" name="TextBox 59"/>
          <p:cNvSpPr txBox="1"/>
          <p:nvPr/>
        </p:nvSpPr>
        <p:spPr>
          <a:xfrm>
            <a:off x="1981200" y="3468972"/>
            <a:ext cx="1143000" cy="276999"/>
          </a:xfrm>
          <a:prstGeom prst="rect">
            <a:avLst/>
          </a:prstGeom>
          <a:noFill/>
        </p:spPr>
        <p:txBody>
          <a:bodyPr wrap="square" rtlCol="0">
            <a:spAutoFit/>
          </a:bodyPr>
          <a:lstStyle/>
          <a:p>
            <a:pPr defTabSz="914378"/>
            <a:r>
              <a:rPr lang="en-US" sz="1200" dirty="0">
                <a:solidFill>
                  <a:prstClr val="black"/>
                </a:solidFill>
                <a:latin typeface="Calibri"/>
              </a:rPr>
              <a:t>DOE MIE</a:t>
            </a:r>
          </a:p>
        </p:txBody>
      </p:sp>
      <p:sp>
        <p:nvSpPr>
          <p:cNvPr id="61" name="TextBox 60"/>
          <p:cNvSpPr txBox="1"/>
          <p:nvPr/>
        </p:nvSpPr>
        <p:spPr>
          <a:xfrm>
            <a:off x="1981199" y="3764327"/>
            <a:ext cx="1295400" cy="276999"/>
          </a:xfrm>
          <a:prstGeom prst="rect">
            <a:avLst/>
          </a:prstGeom>
          <a:noFill/>
        </p:spPr>
        <p:txBody>
          <a:bodyPr wrap="square" rtlCol="0">
            <a:spAutoFit/>
          </a:bodyPr>
          <a:lstStyle/>
          <a:p>
            <a:pPr defTabSz="914378"/>
            <a:r>
              <a:rPr lang="en-US" sz="1200" dirty="0">
                <a:solidFill>
                  <a:prstClr val="black"/>
                </a:solidFill>
                <a:latin typeface="Calibri"/>
              </a:rPr>
              <a:t>Commissioning</a:t>
            </a:r>
          </a:p>
        </p:txBody>
      </p:sp>
      <p:sp>
        <p:nvSpPr>
          <p:cNvPr id="62" name="TextBox 61"/>
          <p:cNvSpPr txBox="1"/>
          <p:nvPr/>
        </p:nvSpPr>
        <p:spPr>
          <a:xfrm>
            <a:off x="1989155" y="4065274"/>
            <a:ext cx="1143000" cy="276999"/>
          </a:xfrm>
          <a:prstGeom prst="rect">
            <a:avLst/>
          </a:prstGeom>
          <a:noFill/>
        </p:spPr>
        <p:txBody>
          <a:bodyPr wrap="square" rtlCol="0">
            <a:spAutoFit/>
          </a:bodyPr>
          <a:lstStyle/>
          <a:p>
            <a:pPr defTabSz="914378"/>
            <a:r>
              <a:rPr lang="en-US" sz="1200" dirty="0">
                <a:solidFill>
                  <a:prstClr val="black"/>
                </a:solidFill>
                <a:latin typeface="Calibri"/>
              </a:rPr>
              <a:t>Operations</a:t>
            </a:r>
          </a:p>
        </p:txBody>
      </p:sp>
      <p:sp>
        <p:nvSpPr>
          <p:cNvPr id="63" name="TextBox 62"/>
          <p:cNvSpPr txBox="1"/>
          <p:nvPr/>
        </p:nvSpPr>
        <p:spPr>
          <a:xfrm>
            <a:off x="7088177" y="3658137"/>
            <a:ext cx="1589025" cy="276999"/>
          </a:xfrm>
          <a:prstGeom prst="rect">
            <a:avLst/>
          </a:prstGeom>
          <a:noFill/>
        </p:spPr>
        <p:txBody>
          <a:bodyPr wrap="none" rtlCol="0">
            <a:spAutoFit/>
          </a:bodyPr>
          <a:lstStyle/>
          <a:p>
            <a:pPr defTabSz="914378"/>
            <a:r>
              <a:rPr lang="en-US" sz="1200" b="1" dirty="0">
                <a:solidFill>
                  <a:srgbClr val="FFC000"/>
                </a:solidFill>
                <a:latin typeface="Calibri"/>
              </a:rPr>
              <a:t>Schedule Contingency</a:t>
            </a:r>
          </a:p>
        </p:txBody>
      </p:sp>
      <p:cxnSp>
        <p:nvCxnSpPr>
          <p:cNvPr id="67" name="Straight Connector 66"/>
          <p:cNvCxnSpPr/>
          <p:nvPr/>
        </p:nvCxnSpPr>
        <p:spPr>
          <a:xfrm>
            <a:off x="3639825" y="1971772"/>
            <a:ext cx="1922647" cy="20527"/>
          </a:xfrm>
          <a:prstGeom prst="line">
            <a:avLst/>
          </a:prstGeom>
          <a:ln w="57150">
            <a:no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19" idx="3"/>
          </p:cNvCxnSpPr>
          <p:nvPr/>
        </p:nvCxnSpPr>
        <p:spPr>
          <a:xfrm>
            <a:off x="6174064" y="3289252"/>
            <a:ext cx="675386" cy="12077"/>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endCxn id="17" idx="0"/>
          </p:cNvCxnSpPr>
          <p:nvPr/>
        </p:nvCxnSpPr>
        <p:spPr>
          <a:xfrm>
            <a:off x="6838789" y="3278470"/>
            <a:ext cx="915" cy="408529"/>
          </a:xfrm>
          <a:prstGeom prst="line">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152553" y="2335582"/>
            <a:ext cx="21512" cy="964454"/>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8582756" y="4712301"/>
            <a:ext cx="637443" cy="184666"/>
          </a:xfrm>
          <a:prstGeom prst="rect">
            <a:avLst/>
          </a:prstGeom>
          <a:noFill/>
        </p:spPr>
        <p:txBody>
          <a:bodyPr wrap="square" rtlCol="0">
            <a:spAutoFit/>
          </a:bodyPr>
          <a:lstStyle/>
          <a:p>
            <a:pPr defTabSz="914378"/>
            <a:r>
              <a:rPr lang="en-US" sz="600" dirty="0" smtClean="0">
                <a:solidFill>
                  <a:prstClr val="black"/>
                </a:solidFill>
                <a:latin typeface="Calibri"/>
              </a:rPr>
              <a:t>17 July  </a:t>
            </a:r>
            <a:r>
              <a:rPr lang="en-US" sz="600" dirty="0">
                <a:solidFill>
                  <a:prstClr val="black"/>
                </a:solidFill>
                <a:latin typeface="Calibri"/>
              </a:rPr>
              <a:t>2019</a:t>
            </a:r>
          </a:p>
        </p:txBody>
      </p:sp>
      <p:sp>
        <p:nvSpPr>
          <p:cNvPr id="70" name="TextBox 69"/>
          <p:cNvSpPr txBox="1"/>
          <p:nvPr/>
        </p:nvSpPr>
        <p:spPr>
          <a:xfrm>
            <a:off x="5665221" y="2797128"/>
            <a:ext cx="867019" cy="221337"/>
          </a:xfrm>
          <a:prstGeom prst="roundRect">
            <a:avLst/>
          </a:prstGeom>
          <a:no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rtlCol="0">
            <a:spAutoFit/>
          </a:bodyPr>
          <a:lstStyle/>
          <a:p>
            <a:pPr algn="ctr" defTabSz="914378"/>
            <a:r>
              <a:rPr lang="en-US" sz="1000" dirty="0">
                <a:solidFill>
                  <a:srgbClr val="9BBB59">
                    <a:lumMod val="50000"/>
                  </a:srgbClr>
                </a:solidFill>
                <a:latin typeface="Calibri"/>
              </a:rPr>
              <a:t>MIE to Ops</a:t>
            </a:r>
            <a:endParaRPr lang="en-US" sz="300" dirty="0">
              <a:solidFill>
                <a:srgbClr val="9BBB59">
                  <a:lumMod val="50000"/>
                </a:srgbClr>
              </a:solidFill>
              <a:latin typeface="Calibri"/>
            </a:endParaRPr>
          </a:p>
        </p:txBody>
      </p:sp>
      <p:cxnSp>
        <p:nvCxnSpPr>
          <p:cNvPr id="71" name="Straight Connector 70"/>
          <p:cNvCxnSpPr/>
          <p:nvPr/>
        </p:nvCxnSpPr>
        <p:spPr>
          <a:xfrm>
            <a:off x="1733434" y="4471905"/>
            <a:ext cx="247766" cy="138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1984472" y="4359319"/>
            <a:ext cx="1143000" cy="276999"/>
          </a:xfrm>
          <a:prstGeom prst="rect">
            <a:avLst/>
          </a:prstGeom>
          <a:noFill/>
        </p:spPr>
        <p:txBody>
          <a:bodyPr wrap="square" rtlCol="0">
            <a:spAutoFit/>
          </a:bodyPr>
          <a:lstStyle/>
          <a:p>
            <a:pPr defTabSz="914378"/>
            <a:r>
              <a:rPr lang="en-US" sz="1200" dirty="0">
                <a:solidFill>
                  <a:prstClr val="black"/>
                </a:solidFill>
                <a:latin typeface="Calibri"/>
              </a:rPr>
              <a:t>Critical Path</a:t>
            </a:r>
          </a:p>
        </p:txBody>
      </p:sp>
      <p:sp>
        <p:nvSpPr>
          <p:cNvPr id="91" name="Diamond 90"/>
          <p:cNvSpPr/>
          <p:nvPr/>
        </p:nvSpPr>
        <p:spPr>
          <a:xfrm>
            <a:off x="5826388" y="2507433"/>
            <a:ext cx="182880" cy="182880"/>
          </a:xfrm>
          <a:prstGeom prst="diamond">
            <a:avLst/>
          </a:prstGeom>
          <a:solidFill>
            <a:srgbClr val="7030A0"/>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8"/>
            <a:endParaRPr lang="en-US" dirty="0">
              <a:solidFill>
                <a:srgbClr val="8064A2"/>
              </a:solidFill>
              <a:latin typeface="Calibri"/>
            </a:endParaRPr>
          </a:p>
        </p:txBody>
      </p:sp>
      <p:sp>
        <p:nvSpPr>
          <p:cNvPr id="93" name="TextBox 92"/>
          <p:cNvSpPr txBox="1"/>
          <p:nvPr/>
        </p:nvSpPr>
        <p:spPr>
          <a:xfrm>
            <a:off x="4376050" y="2476210"/>
            <a:ext cx="1591172" cy="276999"/>
          </a:xfrm>
          <a:prstGeom prst="rect">
            <a:avLst/>
          </a:prstGeom>
          <a:noFill/>
        </p:spPr>
        <p:txBody>
          <a:bodyPr wrap="square" rtlCol="0">
            <a:spAutoFit/>
          </a:bodyPr>
          <a:lstStyle/>
          <a:p>
            <a:pPr defTabSz="914378"/>
            <a:r>
              <a:rPr lang="en-US" sz="1200" dirty="0">
                <a:solidFill>
                  <a:prstClr val="black"/>
                </a:solidFill>
                <a:latin typeface="Calibri"/>
              </a:rPr>
              <a:t>Engineering First Light</a:t>
            </a:r>
          </a:p>
        </p:txBody>
      </p:sp>
      <p:sp>
        <p:nvSpPr>
          <p:cNvPr id="95" name="Diamond 94"/>
          <p:cNvSpPr/>
          <p:nvPr/>
        </p:nvSpPr>
        <p:spPr>
          <a:xfrm>
            <a:off x="6208655" y="3473341"/>
            <a:ext cx="182880" cy="182880"/>
          </a:xfrm>
          <a:prstGeom prst="diamond">
            <a:avLst/>
          </a:prstGeom>
          <a:solidFill>
            <a:srgbClr val="7030A0"/>
          </a:solidFill>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8"/>
            <a:endParaRPr lang="en-US" dirty="0">
              <a:solidFill>
                <a:srgbClr val="8064A2"/>
              </a:solidFill>
              <a:latin typeface="Calibri"/>
            </a:endParaRPr>
          </a:p>
        </p:txBody>
      </p:sp>
      <p:sp>
        <p:nvSpPr>
          <p:cNvPr id="96" name="TextBox 95"/>
          <p:cNvSpPr txBox="1"/>
          <p:nvPr/>
        </p:nvSpPr>
        <p:spPr>
          <a:xfrm>
            <a:off x="5009696" y="3425561"/>
            <a:ext cx="1271899" cy="276999"/>
          </a:xfrm>
          <a:prstGeom prst="rect">
            <a:avLst/>
          </a:prstGeom>
          <a:noFill/>
        </p:spPr>
        <p:txBody>
          <a:bodyPr wrap="square" rtlCol="0">
            <a:spAutoFit/>
          </a:bodyPr>
          <a:lstStyle/>
          <a:p>
            <a:pPr defTabSz="914378"/>
            <a:r>
              <a:rPr lang="en-US" sz="1200" dirty="0">
                <a:solidFill>
                  <a:prstClr val="black"/>
                </a:solidFill>
                <a:latin typeface="Calibri"/>
              </a:rPr>
              <a:t>System First Light</a:t>
            </a:r>
          </a:p>
        </p:txBody>
      </p:sp>
      <p:sp>
        <p:nvSpPr>
          <p:cNvPr id="77" name="TextBox 76"/>
          <p:cNvSpPr txBox="1"/>
          <p:nvPr/>
        </p:nvSpPr>
        <p:spPr>
          <a:xfrm>
            <a:off x="7460314" y="2505227"/>
            <a:ext cx="1224104" cy="38685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a:defRPr sz="1200">
                <a:solidFill>
                  <a:prstClr val="black"/>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defTabSz="914378"/>
            <a:r>
              <a:rPr lang="en-US" sz="900" dirty="0">
                <a:latin typeface="Calibri"/>
              </a:rPr>
              <a:t>Critical Path is </a:t>
            </a:r>
            <a:r>
              <a:rPr lang="en-US" sz="900" dirty="0" smtClean="0">
                <a:latin typeface="Calibri"/>
              </a:rPr>
              <a:t>Dome/TMA/</a:t>
            </a:r>
            <a:r>
              <a:rPr lang="en-US" sz="900" dirty="0" err="1" smtClean="0">
                <a:latin typeface="Calibri"/>
              </a:rPr>
              <a:t>SIT-Com</a:t>
            </a:r>
            <a:endParaRPr lang="en-US" sz="900" dirty="0">
              <a:latin typeface="Calibri"/>
            </a:endParaRPr>
          </a:p>
        </p:txBody>
      </p:sp>
      <p:cxnSp>
        <p:nvCxnSpPr>
          <p:cNvPr id="78" name="Straight Connector 77"/>
          <p:cNvCxnSpPr/>
          <p:nvPr/>
        </p:nvCxnSpPr>
        <p:spPr>
          <a:xfrm flipH="1">
            <a:off x="5864950" y="1793092"/>
            <a:ext cx="1592" cy="527438"/>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endCxn id="18" idx="3"/>
          </p:cNvCxnSpPr>
          <p:nvPr/>
        </p:nvCxnSpPr>
        <p:spPr>
          <a:xfrm flipV="1">
            <a:off x="5864950" y="2316267"/>
            <a:ext cx="309115" cy="3742"/>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734266" y="1019368"/>
            <a:ext cx="0" cy="3417688"/>
          </a:xfrm>
          <a:prstGeom prst="line">
            <a:avLst/>
          </a:prstGeom>
          <a:ln>
            <a:solidFill>
              <a:srgbClr val="A6A6A6"/>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81" name="Rounded Rectangle 80"/>
          <p:cNvSpPr/>
          <p:nvPr/>
        </p:nvSpPr>
        <p:spPr>
          <a:xfrm>
            <a:off x="4366384" y="4421815"/>
            <a:ext cx="731520" cy="274320"/>
          </a:xfrm>
          <a:prstGeom prst="roundRect">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8"/>
            <a:r>
              <a:rPr lang="en-US" sz="1200" dirty="0">
                <a:solidFill>
                  <a:prstClr val="black">
                    <a:lumMod val="75000"/>
                    <a:lumOff val="25000"/>
                  </a:prstClr>
                </a:solidFill>
                <a:latin typeface="Calibri"/>
              </a:rPr>
              <a:t>Now</a:t>
            </a:r>
          </a:p>
        </p:txBody>
      </p:sp>
    </p:spTree>
    <p:extLst>
      <p:ext uri="{BB962C8B-B14F-4D97-AF65-F5344CB8AC3E}">
        <p14:creationId xmlns:p14="http://schemas.microsoft.com/office/powerpoint/2010/main" val="13558473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NSF Contingency and Risk Management</a:t>
            </a:r>
            <a:endParaRPr lang="en-US" dirty="0"/>
          </a:p>
        </p:txBody>
      </p:sp>
    </p:spTree>
    <p:extLst>
      <p:ext uri="{BB962C8B-B14F-4D97-AF65-F5344CB8AC3E}">
        <p14:creationId xmlns:p14="http://schemas.microsoft.com/office/powerpoint/2010/main" val="36779511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LSST Contingency Management</a:t>
            </a:r>
            <a:endParaRPr lang="en-US" dirty="0"/>
          </a:p>
        </p:txBody>
      </p:sp>
      <p:pic>
        <p:nvPicPr>
          <p:cNvPr id="4" name="Picture 3"/>
          <p:cNvPicPr>
            <a:picLocks noChangeAspect="1"/>
          </p:cNvPicPr>
          <p:nvPr/>
        </p:nvPicPr>
        <p:blipFill rotWithShape="1">
          <a:blip r:embed="rId2"/>
          <a:srcRect r="28713"/>
          <a:stretch/>
        </p:blipFill>
        <p:spPr>
          <a:xfrm>
            <a:off x="304800" y="731991"/>
            <a:ext cx="2362200" cy="1932508"/>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868522"/>
            <a:ext cx="3276600" cy="1887140"/>
          </a:xfrm>
          <a:prstGeom prst="rect">
            <a:avLst/>
          </a:prstGeom>
          <a:noFill/>
        </p:spPr>
      </p:pic>
      <p:sp>
        <p:nvSpPr>
          <p:cNvPr id="6" name="TextBox 5"/>
          <p:cNvSpPr txBox="1"/>
          <p:nvPr/>
        </p:nvSpPr>
        <p:spPr>
          <a:xfrm>
            <a:off x="2819401" y="2346508"/>
            <a:ext cx="2590800" cy="338554"/>
          </a:xfrm>
          <a:prstGeom prst="rect">
            <a:avLst/>
          </a:prstGeom>
          <a:noFill/>
        </p:spPr>
        <p:txBody>
          <a:bodyPr wrap="square" rtlCol="0">
            <a:spAutoFit/>
          </a:bodyPr>
          <a:lstStyle/>
          <a:p>
            <a:pPr algn="ctr"/>
            <a:r>
              <a:rPr lang="en-US" sz="1600" dirty="0" smtClean="0"/>
              <a:t>LSST Integrated MC Analysis</a:t>
            </a:r>
            <a:endParaRPr lang="en-US" sz="1600" dirty="0"/>
          </a:p>
        </p:txBody>
      </p:sp>
      <p:sp>
        <p:nvSpPr>
          <p:cNvPr id="7" name="Right Arrow 6"/>
          <p:cNvSpPr/>
          <p:nvPr/>
        </p:nvSpPr>
        <p:spPr>
          <a:xfrm>
            <a:off x="2743200" y="1581150"/>
            <a:ext cx="4572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200400" y="1123950"/>
            <a:ext cx="2362200" cy="1200329"/>
          </a:xfrm>
          <a:prstGeom prst="rect">
            <a:avLst/>
          </a:prstGeom>
          <a:noFill/>
          <a:ln>
            <a:solidFill>
              <a:schemeClr val="tx2">
                <a:lumMod val="60000"/>
                <a:lumOff val="40000"/>
              </a:schemeClr>
            </a:solidFill>
          </a:ln>
        </p:spPr>
        <p:txBody>
          <a:bodyPr wrap="square" rtlCol="0">
            <a:spAutoFit/>
          </a:bodyPr>
          <a:lstStyle/>
          <a:p>
            <a:pPr algn="ctr"/>
            <a:r>
              <a:rPr lang="en-US" dirty="0" smtClean="0"/>
              <a:t>Single Project Held NSF Contingency </a:t>
            </a:r>
          </a:p>
          <a:p>
            <a:pPr algn="ctr"/>
            <a:r>
              <a:rPr lang="en-US" dirty="0" smtClean="0"/>
              <a:t>$</a:t>
            </a:r>
            <a:r>
              <a:rPr lang="en-US" dirty="0"/>
              <a:t>82.4 M </a:t>
            </a:r>
            <a:r>
              <a:rPr lang="en-US" dirty="0" smtClean="0"/>
              <a:t>sufficient for 90% confidence</a:t>
            </a:r>
          </a:p>
        </p:txBody>
      </p:sp>
      <p:sp>
        <p:nvSpPr>
          <p:cNvPr id="10" name="Right Arrow 9"/>
          <p:cNvSpPr/>
          <p:nvPr/>
        </p:nvSpPr>
        <p:spPr>
          <a:xfrm>
            <a:off x="5638800" y="1581150"/>
            <a:ext cx="4572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146800" y="1123949"/>
            <a:ext cx="2387600" cy="1200329"/>
          </a:xfrm>
          <a:prstGeom prst="rect">
            <a:avLst/>
          </a:prstGeom>
          <a:noFill/>
          <a:ln>
            <a:solidFill>
              <a:schemeClr val="tx2">
                <a:lumMod val="60000"/>
                <a:lumOff val="40000"/>
              </a:schemeClr>
            </a:solidFill>
          </a:ln>
        </p:spPr>
        <p:txBody>
          <a:bodyPr wrap="square" rtlCol="0">
            <a:spAutoFit/>
          </a:bodyPr>
          <a:lstStyle/>
          <a:p>
            <a:pPr algn="ctr"/>
            <a:r>
              <a:rPr lang="en-US" dirty="0" smtClean="0"/>
              <a:t>NSF Contingency Status </a:t>
            </a:r>
          </a:p>
          <a:p>
            <a:pPr algn="ctr"/>
            <a:r>
              <a:rPr lang="en-US" dirty="0" smtClean="0"/>
              <a:t>$54.0 M (65%) Allocated to Baseline (May 2019)</a:t>
            </a:r>
          </a:p>
        </p:txBody>
      </p:sp>
      <p:sp>
        <p:nvSpPr>
          <p:cNvPr id="12" name="TextBox 11"/>
          <p:cNvSpPr txBox="1"/>
          <p:nvPr/>
        </p:nvSpPr>
        <p:spPr>
          <a:xfrm>
            <a:off x="3200400" y="742950"/>
            <a:ext cx="5334000" cy="369332"/>
          </a:xfrm>
          <a:prstGeom prst="rect">
            <a:avLst/>
          </a:prstGeom>
          <a:noFill/>
        </p:spPr>
        <p:txBody>
          <a:bodyPr wrap="square" rtlCol="0">
            <a:spAutoFit/>
          </a:bodyPr>
          <a:lstStyle/>
          <a:p>
            <a:pPr algn="ctr"/>
            <a:r>
              <a:rPr lang="en-US" u="sng" dirty="0" smtClean="0"/>
              <a:t>LSST Contingency </a:t>
            </a:r>
            <a:r>
              <a:rPr lang="en-US" u="sng" dirty="0" err="1" smtClean="0"/>
              <a:t>Mgmt</a:t>
            </a:r>
            <a:r>
              <a:rPr lang="en-US" u="sng" dirty="0" smtClean="0"/>
              <a:t> Plan: LPM-61</a:t>
            </a:r>
            <a:endParaRPr lang="en-US" u="sng" dirty="0"/>
          </a:p>
        </p:txBody>
      </p:sp>
      <p:cxnSp>
        <p:nvCxnSpPr>
          <p:cNvPr id="14" name="Straight Connector 13"/>
          <p:cNvCxnSpPr/>
          <p:nvPr/>
        </p:nvCxnSpPr>
        <p:spPr>
          <a:xfrm flipV="1">
            <a:off x="304800" y="2664499"/>
            <a:ext cx="8229600" cy="59651"/>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267200" y="3251714"/>
            <a:ext cx="3810000" cy="923330"/>
          </a:xfrm>
          <a:prstGeom prst="rect">
            <a:avLst/>
          </a:prstGeom>
          <a:noFill/>
          <a:ln>
            <a:solidFill>
              <a:schemeClr val="tx2">
                <a:lumMod val="60000"/>
                <a:lumOff val="40000"/>
              </a:schemeClr>
            </a:solidFill>
          </a:ln>
        </p:spPr>
        <p:txBody>
          <a:bodyPr wrap="square" rtlCol="0">
            <a:spAutoFit/>
          </a:bodyPr>
          <a:lstStyle/>
          <a:p>
            <a:pPr algn="ctr"/>
            <a:r>
              <a:rPr lang="en-US" dirty="0" smtClean="0"/>
              <a:t>Activity / Risk Based Assessment from FDR provided model of use vs. schedule </a:t>
            </a:r>
          </a:p>
        </p:txBody>
      </p:sp>
      <p:cxnSp>
        <p:nvCxnSpPr>
          <p:cNvPr id="17" name="Straight Arrow Connector 16"/>
          <p:cNvCxnSpPr>
            <a:stCxn id="15" idx="1"/>
          </p:cNvCxnSpPr>
          <p:nvPr/>
        </p:nvCxnSpPr>
        <p:spPr>
          <a:xfrm flipH="1">
            <a:off x="3352800" y="3713379"/>
            <a:ext cx="914400" cy="1537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1"/>
          </p:cNvCxnSpPr>
          <p:nvPr/>
        </p:nvCxnSpPr>
        <p:spPr>
          <a:xfrm flipH="1" flipV="1">
            <a:off x="1828800" y="2190750"/>
            <a:ext cx="990601" cy="3250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1648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1" y="760810"/>
            <a:ext cx="1652588" cy="3982640"/>
          </a:xfrm>
        </p:spPr>
        <p:txBody>
          <a:bodyPr/>
          <a:lstStyle/>
          <a:p>
            <a:pPr marL="0" indent="0">
              <a:buNone/>
            </a:pPr>
            <a:r>
              <a:rPr lang="en-US" sz="2000" dirty="0" smtClean="0"/>
              <a:t>Annual Update on P6 evaluation with cost and schedule uncertainties and top 50 risks from Risk register.</a:t>
            </a:r>
          </a:p>
        </p:txBody>
      </p:sp>
      <p:sp>
        <p:nvSpPr>
          <p:cNvPr id="3" name="Title 2"/>
          <p:cNvSpPr>
            <a:spLocks noGrp="1"/>
          </p:cNvSpPr>
          <p:nvPr>
            <p:ph type="title"/>
          </p:nvPr>
        </p:nvSpPr>
        <p:spPr/>
        <p:txBody>
          <a:bodyPr/>
          <a:lstStyle/>
          <a:p>
            <a:r>
              <a:rPr lang="en-US" dirty="0" smtClean="0"/>
              <a:t>Integrated Monte Carlo Evaluation - Cost</a:t>
            </a:r>
            <a:endParaRPr lang="en-US" dirty="0"/>
          </a:p>
        </p:txBody>
      </p:sp>
      <p:pic>
        <p:nvPicPr>
          <p:cNvPr id="1026"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17984"/>
            <a:ext cx="6577013" cy="406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010400" y="3409950"/>
            <a:ext cx="1981200" cy="1200329"/>
          </a:xfrm>
          <a:prstGeom prst="rect">
            <a:avLst/>
          </a:prstGeom>
          <a:noFill/>
        </p:spPr>
        <p:txBody>
          <a:bodyPr wrap="square" rtlCol="0">
            <a:spAutoFit/>
          </a:bodyPr>
          <a:lstStyle/>
          <a:p>
            <a:r>
              <a:rPr lang="en-US" dirty="0" smtClean="0"/>
              <a:t>ACWP =  $323.5 M</a:t>
            </a:r>
          </a:p>
          <a:p>
            <a:r>
              <a:rPr lang="en-US" dirty="0" smtClean="0"/>
              <a:t>90% # =  $</a:t>
            </a:r>
            <a:r>
              <a:rPr lang="en-US" u="sng" dirty="0" smtClean="0"/>
              <a:t>141.5 M</a:t>
            </a:r>
            <a:endParaRPr lang="en-US" dirty="0" smtClean="0"/>
          </a:p>
          <a:p>
            <a:r>
              <a:rPr lang="en-US" dirty="0"/>
              <a:t> </a:t>
            </a:r>
            <a:r>
              <a:rPr lang="en-US" dirty="0" smtClean="0"/>
              <a:t>               $466.0 M</a:t>
            </a:r>
          </a:p>
          <a:p>
            <a:r>
              <a:rPr lang="en-US" dirty="0" smtClean="0"/>
              <a:t>TPC =  $473 M</a:t>
            </a:r>
            <a:endParaRPr lang="en-US" dirty="0"/>
          </a:p>
        </p:txBody>
      </p:sp>
      <p:sp>
        <p:nvSpPr>
          <p:cNvPr id="5" name="TextBox 4"/>
          <p:cNvSpPr txBox="1"/>
          <p:nvPr/>
        </p:nvSpPr>
        <p:spPr>
          <a:xfrm>
            <a:off x="457201" y="4095750"/>
            <a:ext cx="2514599" cy="646331"/>
          </a:xfrm>
          <a:prstGeom prst="rect">
            <a:avLst/>
          </a:prstGeom>
          <a:solidFill>
            <a:srgbClr val="953735"/>
          </a:solidFill>
        </p:spPr>
        <p:txBody>
          <a:bodyPr wrap="square" rtlCol="0">
            <a:spAutoFit/>
          </a:bodyPr>
          <a:lstStyle/>
          <a:p>
            <a:pPr algn="ctr"/>
            <a:r>
              <a:rPr lang="en-US" dirty="0" smtClean="0">
                <a:solidFill>
                  <a:schemeClr val="bg1"/>
                </a:solidFill>
              </a:rPr>
              <a:t>90% confidence we finish on Budget</a:t>
            </a:r>
            <a:endParaRPr lang="en-US" dirty="0">
              <a:solidFill>
                <a:schemeClr val="bg1"/>
              </a:solidFill>
            </a:endParaRPr>
          </a:p>
        </p:txBody>
      </p:sp>
    </p:spTree>
    <p:extLst>
      <p:ext uri="{BB962C8B-B14F-4D97-AF65-F5344CB8AC3E}">
        <p14:creationId xmlns:p14="http://schemas.microsoft.com/office/powerpoint/2010/main" val="2766849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571" y="642342"/>
            <a:ext cx="6677629" cy="411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idx="1"/>
          </p:nvPr>
        </p:nvSpPr>
        <p:spPr>
          <a:xfrm>
            <a:off x="457201" y="760810"/>
            <a:ext cx="1652588" cy="3982640"/>
          </a:xfrm>
        </p:spPr>
        <p:txBody>
          <a:bodyPr/>
          <a:lstStyle/>
          <a:p>
            <a:pPr marL="0" indent="0">
              <a:buNone/>
            </a:pPr>
            <a:r>
              <a:rPr lang="en-US" sz="2000" dirty="0" smtClean="0"/>
              <a:t>Annual Update on P6 evaluation with cost and schedule uncertainties and top 50 risks from Risk register.</a:t>
            </a:r>
          </a:p>
        </p:txBody>
      </p:sp>
      <p:sp>
        <p:nvSpPr>
          <p:cNvPr id="3" name="Title 2"/>
          <p:cNvSpPr>
            <a:spLocks noGrp="1"/>
          </p:cNvSpPr>
          <p:nvPr>
            <p:ph type="title"/>
          </p:nvPr>
        </p:nvSpPr>
        <p:spPr>
          <a:xfrm>
            <a:off x="1066800" y="133350"/>
            <a:ext cx="6324600" cy="417910"/>
          </a:xfrm>
        </p:spPr>
        <p:txBody>
          <a:bodyPr/>
          <a:lstStyle/>
          <a:p>
            <a:r>
              <a:rPr lang="en-US" dirty="0" smtClean="0"/>
              <a:t>Integrated Monte Carlo Evaluation - Schedule</a:t>
            </a:r>
            <a:endParaRPr lang="en-US" dirty="0"/>
          </a:p>
        </p:txBody>
      </p:sp>
      <p:sp>
        <p:nvSpPr>
          <p:cNvPr id="4" name="TextBox 3"/>
          <p:cNvSpPr txBox="1"/>
          <p:nvPr/>
        </p:nvSpPr>
        <p:spPr>
          <a:xfrm>
            <a:off x="7010400" y="3409950"/>
            <a:ext cx="1981200" cy="1477328"/>
          </a:xfrm>
          <a:prstGeom prst="rect">
            <a:avLst/>
          </a:prstGeom>
          <a:noFill/>
        </p:spPr>
        <p:txBody>
          <a:bodyPr wrap="square" rtlCol="0">
            <a:spAutoFit/>
          </a:bodyPr>
          <a:lstStyle/>
          <a:p>
            <a:r>
              <a:rPr lang="en-US" dirty="0" smtClean="0"/>
              <a:t>90% confident finish 21 Nov 2022</a:t>
            </a:r>
          </a:p>
          <a:p>
            <a:endParaRPr lang="en-US" dirty="0"/>
          </a:p>
          <a:p>
            <a:r>
              <a:rPr lang="en-US" dirty="0" smtClean="0"/>
              <a:t>80% confident finish 3 Oct 2022</a:t>
            </a:r>
            <a:endParaRPr lang="en-US" dirty="0"/>
          </a:p>
        </p:txBody>
      </p:sp>
      <p:sp>
        <p:nvSpPr>
          <p:cNvPr id="5" name="TextBox 4"/>
          <p:cNvSpPr txBox="1"/>
          <p:nvPr/>
        </p:nvSpPr>
        <p:spPr>
          <a:xfrm>
            <a:off x="457201" y="4095750"/>
            <a:ext cx="2514599" cy="646331"/>
          </a:xfrm>
          <a:prstGeom prst="rect">
            <a:avLst/>
          </a:prstGeom>
          <a:solidFill>
            <a:srgbClr val="953735"/>
          </a:solidFill>
        </p:spPr>
        <p:txBody>
          <a:bodyPr wrap="square" rtlCol="0">
            <a:spAutoFit/>
          </a:bodyPr>
          <a:lstStyle/>
          <a:p>
            <a:pPr algn="ctr"/>
            <a:r>
              <a:rPr lang="en-US" dirty="0" smtClean="0">
                <a:solidFill>
                  <a:schemeClr val="bg1"/>
                </a:solidFill>
              </a:rPr>
              <a:t>80% confidence we finish on Schedule</a:t>
            </a:r>
            <a:endParaRPr lang="en-US" dirty="0">
              <a:solidFill>
                <a:schemeClr val="bg1"/>
              </a:solidFill>
            </a:endParaRPr>
          </a:p>
        </p:txBody>
      </p:sp>
    </p:spTree>
    <p:extLst>
      <p:ext uri="{BB962C8B-B14F-4D97-AF65-F5344CB8AC3E}">
        <p14:creationId xmlns:p14="http://schemas.microsoft.com/office/powerpoint/2010/main" val="1427788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33C89D81-B41C-43AF-9BEA-F503C11EBE56}"/>
              </a:ext>
            </a:extLst>
          </p:cNvPr>
          <p:cNvSpPr>
            <a:spLocks noGrp="1"/>
          </p:cNvSpPr>
          <p:nvPr>
            <p:ph type="title"/>
          </p:nvPr>
        </p:nvSpPr>
        <p:spPr/>
        <p:txBody>
          <a:bodyPr/>
          <a:lstStyle/>
          <a:p>
            <a:r>
              <a:rPr lang="en-US" dirty="0"/>
              <a:t>LSST </a:t>
            </a:r>
            <a:r>
              <a:rPr lang="en-US" dirty="0" smtClean="0"/>
              <a:t>Contingency Administration</a:t>
            </a:r>
            <a:endParaRPr lang="en-US" dirty="0"/>
          </a:p>
        </p:txBody>
      </p:sp>
      <p:pic>
        <p:nvPicPr>
          <p:cNvPr id="3" name="Picture 2">
            <a:extLst>
              <a:ext uri="{FF2B5EF4-FFF2-40B4-BE49-F238E27FC236}">
                <a16:creationId xmlns:a16="http://schemas.microsoft.com/office/drawing/2014/main" id="{ABC9B831-0C86-4CB0-914B-7C7189D3A581}"/>
              </a:ext>
            </a:extLst>
          </p:cNvPr>
          <p:cNvPicPr>
            <a:picLocks noChangeAspect="1"/>
          </p:cNvPicPr>
          <p:nvPr/>
        </p:nvPicPr>
        <p:blipFill>
          <a:blip r:embed="rId2"/>
          <a:stretch>
            <a:fillRect/>
          </a:stretch>
        </p:blipFill>
        <p:spPr>
          <a:xfrm>
            <a:off x="1143000" y="698073"/>
            <a:ext cx="6858000" cy="4108113"/>
          </a:xfrm>
          <a:prstGeom prst="rect">
            <a:avLst/>
          </a:prstGeom>
        </p:spPr>
      </p:pic>
      <p:sp>
        <p:nvSpPr>
          <p:cNvPr id="5" name="TextBox 4"/>
          <p:cNvSpPr txBox="1"/>
          <p:nvPr/>
        </p:nvSpPr>
        <p:spPr>
          <a:xfrm>
            <a:off x="2895600" y="1733550"/>
            <a:ext cx="1752600" cy="415498"/>
          </a:xfrm>
          <a:prstGeom prst="rect">
            <a:avLst/>
          </a:prstGeom>
          <a:noFill/>
          <a:ln w="28575">
            <a:solidFill>
              <a:schemeClr val="accent4">
                <a:lumMod val="60000"/>
                <a:lumOff val="40000"/>
              </a:schemeClr>
            </a:solidFill>
          </a:ln>
        </p:spPr>
        <p:txBody>
          <a:bodyPr wrap="square" rtlCol="0">
            <a:spAutoFit/>
          </a:bodyPr>
          <a:lstStyle/>
          <a:p>
            <a:r>
              <a:rPr lang="en-US" sz="1050" dirty="0" smtClean="0">
                <a:solidFill>
                  <a:schemeClr val="accent4">
                    <a:lumMod val="75000"/>
                  </a:schemeClr>
                </a:solidFill>
              </a:rPr>
              <a:t>Contingency authorization request submitted to NSF</a:t>
            </a:r>
            <a:endParaRPr lang="en-US" sz="1050" dirty="0">
              <a:solidFill>
                <a:schemeClr val="accent4">
                  <a:lumMod val="75000"/>
                </a:schemeClr>
              </a:solidFill>
            </a:endParaRPr>
          </a:p>
        </p:txBody>
      </p:sp>
      <p:cxnSp>
        <p:nvCxnSpPr>
          <p:cNvPr id="7" name="Straight Arrow Connector 6"/>
          <p:cNvCxnSpPr>
            <a:stCxn id="5" idx="3"/>
          </p:cNvCxnSpPr>
          <p:nvPr/>
        </p:nvCxnSpPr>
        <p:spPr>
          <a:xfrm>
            <a:off x="4648200" y="1941299"/>
            <a:ext cx="685800" cy="173251"/>
          </a:xfrm>
          <a:prstGeom prst="straightConnector1">
            <a:avLst/>
          </a:prstGeom>
          <a:ln cap="rnd">
            <a:solidFill>
              <a:schemeClr val="accent4">
                <a:lumMod val="7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74095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6FD58730-040C-495E-9192-E5D09017D598}"/>
              </a:ext>
            </a:extLst>
          </p:cNvPr>
          <p:cNvSpPr>
            <a:spLocks noGrp="1"/>
          </p:cNvSpPr>
          <p:nvPr>
            <p:ph type="title"/>
          </p:nvPr>
        </p:nvSpPr>
        <p:spPr/>
        <p:txBody>
          <a:bodyPr/>
          <a:lstStyle/>
          <a:p>
            <a:r>
              <a:rPr lang="en-US" dirty="0"/>
              <a:t>LSST Contingency Allocations</a:t>
            </a:r>
          </a:p>
        </p:txBody>
      </p:sp>
      <p:pic>
        <p:nvPicPr>
          <p:cNvPr id="3" name="Picture 2">
            <a:extLst>
              <a:ext uri="{FF2B5EF4-FFF2-40B4-BE49-F238E27FC236}">
                <a16:creationId xmlns:a16="http://schemas.microsoft.com/office/drawing/2014/main" id="{9E54D893-573C-4BDC-AC44-87243B4A1CEA}"/>
              </a:ext>
            </a:extLst>
          </p:cNvPr>
          <p:cNvPicPr>
            <a:picLocks noChangeAspect="1"/>
          </p:cNvPicPr>
          <p:nvPr/>
        </p:nvPicPr>
        <p:blipFill>
          <a:blip r:embed="rId2"/>
          <a:stretch>
            <a:fillRect/>
          </a:stretch>
        </p:blipFill>
        <p:spPr>
          <a:xfrm>
            <a:off x="152400" y="868757"/>
            <a:ext cx="8763000" cy="3897962"/>
          </a:xfrm>
          <a:prstGeom prst="rect">
            <a:avLst/>
          </a:prstGeom>
        </p:spPr>
      </p:pic>
      <p:sp>
        <p:nvSpPr>
          <p:cNvPr id="5" name="Speech Bubble: Rectangle with Corners Rounded 9">
            <a:extLst>
              <a:ext uri="{FF2B5EF4-FFF2-40B4-BE49-F238E27FC236}">
                <a16:creationId xmlns:a16="http://schemas.microsoft.com/office/drawing/2014/main" id="{A089264D-B2B0-4EF1-B4C3-3D2F07F5B663}"/>
              </a:ext>
            </a:extLst>
          </p:cNvPr>
          <p:cNvSpPr/>
          <p:nvPr/>
        </p:nvSpPr>
        <p:spPr>
          <a:xfrm>
            <a:off x="1947513" y="2980266"/>
            <a:ext cx="838200" cy="342900"/>
          </a:xfrm>
          <a:prstGeom prst="wedgeRoundRectCallout">
            <a:avLst>
              <a:gd name="adj1" fmla="val 4488"/>
              <a:gd name="adj2" fmla="val 136879"/>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LCR-361 Dome</a:t>
            </a:r>
            <a:endParaRPr lang="en-US" sz="900" dirty="0">
              <a:solidFill>
                <a:schemeClr val="tx1"/>
              </a:solidFill>
            </a:endParaRPr>
          </a:p>
        </p:txBody>
      </p:sp>
      <p:sp>
        <p:nvSpPr>
          <p:cNvPr id="6" name="Speech Bubble: Rectangle with Corners Rounded 10">
            <a:extLst>
              <a:ext uri="{FF2B5EF4-FFF2-40B4-BE49-F238E27FC236}">
                <a16:creationId xmlns:a16="http://schemas.microsoft.com/office/drawing/2014/main" id="{B6FECF6A-E8B4-427E-B5B8-3C3F2EEB40FB}"/>
              </a:ext>
            </a:extLst>
          </p:cNvPr>
          <p:cNvSpPr/>
          <p:nvPr/>
        </p:nvSpPr>
        <p:spPr>
          <a:xfrm>
            <a:off x="2048574" y="2357767"/>
            <a:ext cx="1304226" cy="430796"/>
          </a:xfrm>
          <a:prstGeom prst="wedgeRoundRectCallout">
            <a:avLst>
              <a:gd name="adj1" fmla="val 16320"/>
              <a:gd name="adj2" fmla="val 177642"/>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LCR-394, </a:t>
            </a:r>
            <a:r>
              <a:rPr lang="en-US" sz="900" dirty="0" smtClean="0">
                <a:solidFill>
                  <a:schemeClr val="tx1"/>
                </a:solidFill>
              </a:rPr>
              <a:t>414 Summit Soil and Deputy Director</a:t>
            </a:r>
            <a:endParaRPr lang="en-US" sz="900" dirty="0">
              <a:solidFill>
                <a:schemeClr val="tx1"/>
              </a:solidFill>
            </a:endParaRPr>
          </a:p>
        </p:txBody>
      </p:sp>
      <p:sp>
        <p:nvSpPr>
          <p:cNvPr id="7" name="Speech Bubble: Rectangle with Corners Rounded 12">
            <a:extLst>
              <a:ext uri="{FF2B5EF4-FFF2-40B4-BE49-F238E27FC236}">
                <a16:creationId xmlns:a16="http://schemas.microsoft.com/office/drawing/2014/main" id="{CA9756AF-CE64-4BBC-BFB2-9F8B188A3164}"/>
              </a:ext>
            </a:extLst>
          </p:cNvPr>
          <p:cNvSpPr/>
          <p:nvPr/>
        </p:nvSpPr>
        <p:spPr>
          <a:xfrm>
            <a:off x="3200400" y="2525423"/>
            <a:ext cx="1007442" cy="321791"/>
          </a:xfrm>
          <a:prstGeom prst="wedgeRoundRectCallout">
            <a:avLst>
              <a:gd name="adj1" fmla="val -29496"/>
              <a:gd name="adj2" fmla="val 189048"/>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LCR-443 TMA Drive upgrade</a:t>
            </a:r>
            <a:endParaRPr lang="en-US" sz="900" dirty="0">
              <a:solidFill>
                <a:schemeClr val="tx1"/>
              </a:solidFill>
            </a:endParaRPr>
          </a:p>
        </p:txBody>
      </p:sp>
      <p:sp>
        <p:nvSpPr>
          <p:cNvPr id="8" name="Speech Bubble: Rectangle with Corners Rounded 8">
            <a:extLst>
              <a:ext uri="{FF2B5EF4-FFF2-40B4-BE49-F238E27FC236}">
                <a16:creationId xmlns:a16="http://schemas.microsoft.com/office/drawing/2014/main" id="{52616B90-8A06-4C4D-817E-0A74C9195F45}"/>
              </a:ext>
            </a:extLst>
          </p:cNvPr>
          <p:cNvSpPr/>
          <p:nvPr/>
        </p:nvSpPr>
        <p:spPr>
          <a:xfrm>
            <a:off x="1600200" y="2589742"/>
            <a:ext cx="669372" cy="439208"/>
          </a:xfrm>
          <a:prstGeom prst="wedgeRoundRectCallout">
            <a:avLst>
              <a:gd name="adj1" fmla="val -3256"/>
              <a:gd name="adj2" fmla="val 169558"/>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LCR-215 Summit Facility</a:t>
            </a:r>
            <a:endParaRPr lang="en-US" sz="900" dirty="0">
              <a:solidFill>
                <a:schemeClr val="tx1"/>
              </a:solidFill>
            </a:endParaRPr>
          </a:p>
        </p:txBody>
      </p:sp>
      <p:sp>
        <p:nvSpPr>
          <p:cNvPr id="9" name="Speech Bubble: Rectangle with Corners Rounded 13">
            <a:extLst>
              <a:ext uri="{FF2B5EF4-FFF2-40B4-BE49-F238E27FC236}">
                <a16:creationId xmlns:a16="http://schemas.microsoft.com/office/drawing/2014/main" id="{09788A61-BF5F-4583-97C8-9933656D4F09}"/>
              </a:ext>
            </a:extLst>
          </p:cNvPr>
          <p:cNvSpPr/>
          <p:nvPr/>
        </p:nvSpPr>
        <p:spPr>
          <a:xfrm>
            <a:off x="4512642" y="2093652"/>
            <a:ext cx="1047750" cy="528229"/>
          </a:xfrm>
          <a:prstGeom prst="wedgeRoundRectCallout">
            <a:avLst>
              <a:gd name="adj1" fmla="val 58957"/>
              <a:gd name="adj2" fmla="val 109536"/>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LCR-946, </a:t>
            </a:r>
            <a:r>
              <a:rPr lang="en-US" sz="900" dirty="0" smtClean="0">
                <a:solidFill>
                  <a:schemeClr val="tx1"/>
                </a:solidFill>
              </a:rPr>
              <a:t>952 M1M3 Schedule and DM </a:t>
            </a:r>
            <a:r>
              <a:rPr lang="en-US" sz="900" dirty="0" err="1" smtClean="0">
                <a:solidFill>
                  <a:schemeClr val="tx1"/>
                </a:solidFill>
              </a:rPr>
              <a:t>Mgmt</a:t>
            </a:r>
            <a:endParaRPr lang="en-US" sz="900" dirty="0">
              <a:solidFill>
                <a:schemeClr val="tx1"/>
              </a:solidFill>
            </a:endParaRPr>
          </a:p>
        </p:txBody>
      </p:sp>
      <p:sp>
        <p:nvSpPr>
          <p:cNvPr id="10" name="Speech Bubble: Rectangle with Corners Rounded 14">
            <a:extLst>
              <a:ext uri="{FF2B5EF4-FFF2-40B4-BE49-F238E27FC236}">
                <a16:creationId xmlns:a16="http://schemas.microsoft.com/office/drawing/2014/main" id="{FD4B382A-BBE2-4C9F-9E22-5ED092172BC1}"/>
              </a:ext>
            </a:extLst>
          </p:cNvPr>
          <p:cNvSpPr/>
          <p:nvPr/>
        </p:nvSpPr>
        <p:spPr>
          <a:xfrm>
            <a:off x="5486400" y="1704670"/>
            <a:ext cx="781050" cy="388982"/>
          </a:xfrm>
          <a:prstGeom prst="wedgeRoundRectCallout">
            <a:avLst>
              <a:gd name="adj1" fmla="val 35947"/>
              <a:gd name="adj2" fmla="val 231410"/>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LCR-1016 Base Facility</a:t>
            </a:r>
            <a:endParaRPr lang="en-US" sz="900" dirty="0">
              <a:solidFill>
                <a:schemeClr val="tx1"/>
              </a:solidFill>
            </a:endParaRPr>
          </a:p>
        </p:txBody>
      </p:sp>
      <p:sp>
        <p:nvSpPr>
          <p:cNvPr id="11" name="Speech Bubble: Rectangle with Corners Rounded 15">
            <a:extLst>
              <a:ext uri="{FF2B5EF4-FFF2-40B4-BE49-F238E27FC236}">
                <a16:creationId xmlns:a16="http://schemas.microsoft.com/office/drawing/2014/main" id="{600C4531-40A2-4F19-9071-5854524D23D0}"/>
              </a:ext>
            </a:extLst>
          </p:cNvPr>
          <p:cNvSpPr/>
          <p:nvPr/>
        </p:nvSpPr>
        <p:spPr>
          <a:xfrm>
            <a:off x="6172200" y="1517171"/>
            <a:ext cx="628650" cy="228953"/>
          </a:xfrm>
          <a:prstGeom prst="wedgeRoundRectCallout">
            <a:avLst>
              <a:gd name="adj1" fmla="val 11636"/>
              <a:gd name="adj2" fmla="val 226316"/>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DM LCRs</a:t>
            </a:r>
          </a:p>
        </p:txBody>
      </p:sp>
      <p:sp>
        <p:nvSpPr>
          <p:cNvPr id="12" name="Speech Bubble: Rectangle with Corners Rounded 15">
            <a:extLst>
              <a:ext uri="{FF2B5EF4-FFF2-40B4-BE49-F238E27FC236}">
                <a16:creationId xmlns:a16="http://schemas.microsoft.com/office/drawing/2014/main" id="{600C4531-40A2-4F19-9071-5854524D23D0}"/>
              </a:ext>
            </a:extLst>
          </p:cNvPr>
          <p:cNvSpPr/>
          <p:nvPr/>
        </p:nvSpPr>
        <p:spPr>
          <a:xfrm>
            <a:off x="6553200" y="954623"/>
            <a:ext cx="729056" cy="476682"/>
          </a:xfrm>
          <a:prstGeom prst="wedgeRoundRectCallout">
            <a:avLst>
              <a:gd name="adj1" fmla="val 23751"/>
              <a:gd name="adj2" fmla="val 141484"/>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LCR-1342</a:t>
            </a:r>
          </a:p>
          <a:p>
            <a:pPr algn="ctr"/>
            <a:r>
              <a:rPr lang="en-US" sz="900" dirty="0" smtClean="0">
                <a:solidFill>
                  <a:schemeClr val="tx1"/>
                </a:solidFill>
              </a:rPr>
              <a:t>M1M3 Schedule</a:t>
            </a:r>
            <a:endParaRPr lang="en-US" sz="900" dirty="0">
              <a:solidFill>
                <a:schemeClr val="tx1"/>
              </a:solidFill>
            </a:endParaRPr>
          </a:p>
        </p:txBody>
      </p:sp>
    </p:spTree>
    <p:extLst>
      <p:ext uri="{BB962C8B-B14F-4D97-AF65-F5344CB8AC3E}">
        <p14:creationId xmlns:p14="http://schemas.microsoft.com/office/powerpoint/2010/main" val="9485761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2000" dirty="0" smtClean="0"/>
              <a:t>New Risk Management tool in place and functional – Jira</a:t>
            </a:r>
          </a:p>
          <a:p>
            <a:r>
              <a:rPr lang="en-US" sz="2000" dirty="0" smtClean="0"/>
              <a:t>Includes DOE risks for management but not cost accounting</a:t>
            </a:r>
          </a:p>
          <a:p>
            <a:r>
              <a:rPr lang="en-US" sz="2000" dirty="0" smtClean="0"/>
              <a:t>Many new  features for reporting, parent/child, and mitigations</a:t>
            </a:r>
            <a:endParaRPr lang="en-US" sz="2000" dirty="0"/>
          </a:p>
        </p:txBody>
      </p:sp>
      <p:sp>
        <p:nvSpPr>
          <p:cNvPr id="3" name="Title 2"/>
          <p:cNvSpPr>
            <a:spLocks noGrp="1"/>
          </p:cNvSpPr>
          <p:nvPr>
            <p:ph type="title"/>
          </p:nvPr>
        </p:nvSpPr>
        <p:spPr/>
        <p:txBody>
          <a:bodyPr/>
          <a:lstStyle/>
          <a:p>
            <a:r>
              <a:rPr lang="en-US" dirty="0" smtClean="0"/>
              <a:t>Risk Management</a:t>
            </a:r>
            <a:endParaRPr lang="en-US" dirty="0"/>
          </a:p>
        </p:txBody>
      </p:sp>
      <p:pic>
        <p:nvPicPr>
          <p:cNvPr id="4" name="Picture 3"/>
          <p:cNvPicPr>
            <a:picLocks noChangeAspect="1"/>
          </p:cNvPicPr>
          <p:nvPr/>
        </p:nvPicPr>
        <p:blipFill>
          <a:blip r:embed="rId2"/>
          <a:stretch>
            <a:fillRect/>
          </a:stretch>
        </p:blipFill>
        <p:spPr>
          <a:xfrm>
            <a:off x="76200" y="1851938"/>
            <a:ext cx="9027893" cy="3005812"/>
          </a:xfrm>
          <a:prstGeom prst="rect">
            <a:avLst/>
          </a:prstGeom>
        </p:spPr>
      </p:pic>
    </p:spTree>
    <p:extLst>
      <p:ext uri="{BB962C8B-B14F-4D97-AF65-F5344CB8AC3E}">
        <p14:creationId xmlns:p14="http://schemas.microsoft.com/office/powerpoint/2010/main" val="382301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742950"/>
            <a:ext cx="8229601" cy="3982640"/>
          </a:xfrm>
        </p:spPr>
        <p:txBody>
          <a:bodyPr/>
          <a:lstStyle/>
          <a:p>
            <a:r>
              <a:rPr lang="en-US" sz="2000" dirty="0"/>
              <a:t>Level 2 milestone LDM-503-07 “Camera Data Processing”. Demonstrated the successful transfer, ingest and processing of camera test stand data using the LSST Science Pipelines and Science Platform; </a:t>
            </a:r>
          </a:p>
          <a:p>
            <a:r>
              <a:rPr lang="en" sz="2000" dirty="0" smtClean="0"/>
              <a:t>ESnet </a:t>
            </a:r>
            <a:r>
              <a:rPr lang="en" sz="2000" dirty="0"/>
              <a:t>to provide two 100 gigabit/second dedicated fiber links from Atlanta to </a:t>
            </a:r>
            <a:r>
              <a:rPr lang="en" sz="2000" dirty="0" smtClean="0"/>
              <a:t>Chicago, Init</a:t>
            </a:r>
            <a:r>
              <a:rPr lang="en-US" sz="2000" dirty="0" err="1" smtClean="0"/>
              <a:t>i</a:t>
            </a:r>
            <a:r>
              <a:rPr lang="en" sz="2000" dirty="0" smtClean="0"/>
              <a:t>al capacity under development, full capacity </a:t>
            </a:r>
            <a:r>
              <a:rPr lang="en" sz="2000" dirty="0"/>
              <a:t>in FY21</a:t>
            </a:r>
            <a:r>
              <a:rPr lang="en" sz="2000" dirty="0" smtClean="0"/>
              <a:t>.</a:t>
            </a:r>
          </a:p>
          <a:p>
            <a:pPr lvl="0">
              <a:buSzPts val="2200"/>
            </a:pPr>
            <a:r>
              <a:rPr lang="en-US" sz="2000" dirty="0"/>
              <a:t>Release </a:t>
            </a:r>
            <a:r>
              <a:rPr lang="en-US" sz="2000" dirty="0" smtClean="0"/>
              <a:t>18.00 </a:t>
            </a:r>
            <a:r>
              <a:rPr lang="en-US" sz="2000" dirty="0"/>
              <a:t>of the LSST Science Pipelines.</a:t>
            </a:r>
          </a:p>
          <a:p>
            <a:pPr lvl="0">
              <a:buSzPts val="2200"/>
            </a:pPr>
            <a:r>
              <a:rPr lang="en-US" sz="2000" dirty="0" smtClean="0"/>
              <a:t>Community Broker Interest very high - </a:t>
            </a:r>
            <a:r>
              <a:rPr lang="en-US" sz="2000" dirty="0" smtClean="0"/>
              <a:t>15 </a:t>
            </a:r>
            <a:r>
              <a:rPr lang="en-US" sz="2000" dirty="0" smtClean="0"/>
              <a:t>letters of interest and excellent participation in Seattle Meeting. </a:t>
            </a:r>
            <a:endParaRPr lang="en-US" sz="2000" dirty="0"/>
          </a:p>
          <a:p>
            <a:pPr lvl="0">
              <a:buSzPts val="2200"/>
            </a:pPr>
            <a:r>
              <a:rPr lang="en-US" sz="2000" dirty="0"/>
              <a:t>Authentication demonstrated in all parts of the Science Portal. </a:t>
            </a:r>
          </a:p>
          <a:p>
            <a:pPr lvl="0">
              <a:buSzPts val="2200"/>
            </a:pPr>
            <a:r>
              <a:rPr lang="en-US" sz="2000" dirty="0"/>
              <a:t>Cloud computing “proof of concept” in association with Google </a:t>
            </a:r>
            <a:r>
              <a:rPr lang="en-US" sz="2000" dirty="0" smtClean="0"/>
              <a:t>is concluding </a:t>
            </a:r>
            <a:r>
              <a:rPr lang="en-US" sz="2000" dirty="0"/>
              <a:t>— </a:t>
            </a:r>
            <a:r>
              <a:rPr lang="en-US" sz="2000" dirty="0" smtClean="0"/>
              <a:t>study went </a:t>
            </a:r>
            <a:r>
              <a:rPr lang="en-US" sz="2000" dirty="0"/>
              <a:t>very well! Now working on costing.</a:t>
            </a:r>
          </a:p>
        </p:txBody>
      </p:sp>
      <p:sp>
        <p:nvSpPr>
          <p:cNvPr id="4" name="Title 3"/>
          <p:cNvSpPr>
            <a:spLocks noGrp="1"/>
          </p:cNvSpPr>
          <p:nvPr>
            <p:ph type="title"/>
          </p:nvPr>
        </p:nvSpPr>
        <p:spPr/>
        <p:txBody>
          <a:bodyPr/>
          <a:lstStyle/>
          <a:p>
            <a:r>
              <a:rPr lang="en-US" dirty="0" smtClean="0"/>
              <a:t>Data Management Progress Summary</a:t>
            </a:r>
            <a:endParaRPr lang="en-US" dirty="0"/>
          </a:p>
        </p:txBody>
      </p:sp>
    </p:spTree>
    <p:extLst>
      <p:ext uri="{BB962C8B-B14F-4D97-AF65-F5344CB8AC3E}">
        <p14:creationId xmlns:p14="http://schemas.microsoft.com/office/powerpoint/2010/main" val="1139115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smtClean="0"/>
              <a:t>MREFC Risk Register</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594357416"/>
              </p:ext>
            </p:extLst>
          </p:nvPr>
        </p:nvGraphicFramePr>
        <p:xfrm>
          <a:off x="457200" y="2833449"/>
          <a:ext cx="6019799" cy="1886992"/>
        </p:xfrm>
        <a:graphic>
          <a:graphicData uri="http://schemas.openxmlformats.org/drawingml/2006/table">
            <a:tbl>
              <a:tblPr firstRow="1" firstCol="1" bandRow="1">
                <a:tableStyleId>{5C22544A-7EE6-4342-B048-85BDC9FD1C3A}</a:tableStyleId>
              </a:tblPr>
              <a:tblGrid>
                <a:gridCol w="2209800">
                  <a:extLst>
                    <a:ext uri="{9D8B030D-6E8A-4147-A177-3AD203B41FA5}">
                      <a16:colId xmlns:a16="http://schemas.microsoft.com/office/drawing/2014/main" val="2907656446"/>
                    </a:ext>
                  </a:extLst>
                </a:gridCol>
                <a:gridCol w="457200">
                  <a:extLst>
                    <a:ext uri="{9D8B030D-6E8A-4147-A177-3AD203B41FA5}">
                      <a16:colId xmlns:a16="http://schemas.microsoft.com/office/drawing/2014/main" val="1367805909"/>
                    </a:ext>
                  </a:extLst>
                </a:gridCol>
                <a:gridCol w="533400">
                  <a:extLst>
                    <a:ext uri="{9D8B030D-6E8A-4147-A177-3AD203B41FA5}">
                      <a16:colId xmlns:a16="http://schemas.microsoft.com/office/drawing/2014/main" val="3288741043"/>
                    </a:ext>
                  </a:extLst>
                </a:gridCol>
                <a:gridCol w="609600">
                  <a:extLst>
                    <a:ext uri="{9D8B030D-6E8A-4147-A177-3AD203B41FA5}">
                      <a16:colId xmlns:a16="http://schemas.microsoft.com/office/drawing/2014/main" val="489600631"/>
                    </a:ext>
                  </a:extLst>
                </a:gridCol>
                <a:gridCol w="685800">
                  <a:extLst>
                    <a:ext uri="{9D8B030D-6E8A-4147-A177-3AD203B41FA5}">
                      <a16:colId xmlns:a16="http://schemas.microsoft.com/office/drawing/2014/main" val="3482053151"/>
                    </a:ext>
                  </a:extLst>
                </a:gridCol>
                <a:gridCol w="1523999">
                  <a:extLst>
                    <a:ext uri="{9D8B030D-6E8A-4147-A177-3AD203B41FA5}">
                      <a16:colId xmlns:a16="http://schemas.microsoft.com/office/drawing/2014/main" val="4041524875"/>
                    </a:ext>
                  </a:extLst>
                </a:gridCol>
              </a:tblGrid>
              <a:tr h="730276">
                <a:tc>
                  <a:txBody>
                    <a:bodyPr/>
                    <a:lstStyle/>
                    <a:p>
                      <a:pPr marL="0" marR="0" algn="ctr">
                        <a:lnSpc>
                          <a:spcPct val="115000"/>
                        </a:lnSpc>
                        <a:spcBef>
                          <a:spcPts val="0"/>
                        </a:spcBef>
                        <a:spcAft>
                          <a:spcPts val="0"/>
                        </a:spcAft>
                      </a:pPr>
                      <a:r>
                        <a:rPr lang="en-US" sz="1100">
                          <a:effectLst/>
                        </a:rPr>
                        <a:t>Sub-system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vert="vert270" anchor="ctr"/>
                </a:tc>
                <a:tc>
                  <a:txBody>
                    <a:bodyPr/>
                    <a:lstStyle/>
                    <a:p>
                      <a:pPr marL="0" marR="0" algn="ctr">
                        <a:lnSpc>
                          <a:spcPct val="115000"/>
                        </a:lnSpc>
                        <a:spcBef>
                          <a:spcPts val="0"/>
                        </a:spcBef>
                        <a:spcAft>
                          <a:spcPts val="0"/>
                        </a:spcAft>
                      </a:pPr>
                      <a:r>
                        <a:rPr lang="en-US" sz="1100">
                          <a:effectLst/>
                        </a:rPr>
                        <a:t>Active Risk/Opportunity</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vert="vert270" anchor="ctr"/>
                </a:tc>
                <a:tc>
                  <a:txBody>
                    <a:bodyPr/>
                    <a:lstStyle/>
                    <a:p>
                      <a:pPr marL="0" marR="0" algn="ctr">
                        <a:lnSpc>
                          <a:spcPct val="115000"/>
                        </a:lnSpc>
                        <a:spcBef>
                          <a:spcPts val="0"/>
                        </a:spcBef>
                        <a:spcAft>
                          <a:spcPts val="0"/>
                        </a:spcAft>
                      </a:pPr>
                      <a:r>
                        <a:rPr lang="en-US" sz="1100">
                          <a:effectLst/>
                        </a:rPr>
                        <a:t>Proposed</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vert="vert270" anchor="ctr"/>
                </a:tc>
                <a:tc>
                  <a:txBody>
                    <a:bodyPr/>
                    <a:lstStyle/>
                    <a:p>
                      <a:pPr marL="0" marR="0" algn="ctr">
                        <a:lnSpc>
                          <a:spcPct val="115000"/>
                        </a:lnSpc>
                        <a:spcBef>
                          <a:spcPts val="0"/>
                        </a:spcBef>
                        <a:spcAft>
                          <a:spcPts val="0"/>
                        </a:spcAft>
                      </a:pPr>
                      <a:r>
                        <a:rPr lang="en-US" sz="1100" dirty="0">
                          <a:effectLst/>
                        </a:rPr>
                        <a:t>Realized</a:t>
                      </a:r>
                      <a:endParaRPr lang="en-US" sz="1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vert="vert270" anchor="ctr"/>
                </a:tc>
                <a:tc>
                  <a:txBody>
                    <a:bodyPr/>
                    <a:lstStyle/>
                    <a:p>
                      <a:pPr marL="0" marR="0" algn="ctr">
                        <a:lnSpc>
                          <a:spcPct val="115000"/>
                        </a:lnSpc>
                        <a:spcBef>
                          <a:spcPts val="0"/>
                        </a:spcBef>
                        <a:spcAft>
                          <a:spcPts val="0"/>
                        </a:spcAft>
                      </a:pPr>
                      <a:r>
                        <a:rPr lang="en-US" sz="1100">
                          <a:effectLst/>
                        </a:rPr>
                        <a:t>Retired</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vert="vert270" anchor="ctr"/>
                </a:tc>
                <a:tc>
                  <a:txBody>
                    <a:bodyPr/>
                    <a:lstStyle/>
                    <a:p>
                      <a:pPr marL="0" marR="0" algn="ctr">
                        <a:lnSpc>
                          <a:spcPct val="115000"/>
                        </a:lnSpc>
                        <a:spcBef>
                          <a:spcPts val="0"/>
                        </a:spcBef>
                        <a:spcAft>
                          <a:spcPts val="0"/>
                        </a:spcAft>
                      </a:pPr>
                      <a:r>
                        <a:rPr lang="en-US" sz="1100" dirty="0">
                          <a:effectLst/>
                        </a:rPr>
                        <a:t>Prob. Weighted Exposure Cost (K-USD)* </a:t>
                      </a:r>
                      <a:endParaRPr lang="en-US" sz="1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nchor="ctr"/>
                </a:tc>
                <a:extLst>
                  <a:ext uri="{0D108BD9-81ED-4DB2-BD59-A6C34878D82A}">
                    <a16:rowId xmlns:a16="http://schemas.microsoft.com/office/drawing/2014/main" val="2893893012"/>
                  </a:ext>
                </a:extLst>
              </a:tr>
              <a:tr h="173761">
                <a:tc>
                  <a:txBody>
                    <a:bodyPr/>
                    <a:lstStyle/>
                    <a:p>
                      <a:pPr marL="0" marR="0" algn="ctr">
                        <a:lnSpc>
                          <a:spcPct val="115000"/>
                        </a:lnSpc>
                        <a:spcBef>
                          <a:spcPts val="0"/>
                        </a:spcBef>
                        <a:spcAft>
                          <a:spcPts val="0"/>
                        </a:spcAft>
                      </a:pPr>
                      <a:r>
                        <a:rPr lang="en-US" sz="1100">
                          <a:effectLst/>
                        </a:rPr>
                        <a:t>Data Management</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2</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3</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 $55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extLst>
                  <a:ext uri="{0D108BD9-81ED-4DB2-BD59-A6C34878D82A}">
                    <a16:rowId xmlns:a16="http://schemas.microsoft.com/office/drawing/2014/main" val="1414881817"/>
                  </a:ext>
                </a:extLst>
              </a:tr>
              <a:tr h="173761">
                <a:tc>
                  <a:txBody>
                    <a:bodyPr/>
                    <a:lstStyle/>
                    <a:p>
                      <a:pPr marL="0" marR="0" algn="ctr">
                        <a:lnSpc>
                          <a:spcPct val="115000"/>
                        </a:lnSpc>
                        <a:spcBef>
                          <a:spcPts val="0"/>
                        </a:spcBef>
                        <a:spcAft>
                          <a:spcPts val="0"/>
                        </a:spcAft>
                      </a:pPr>
                      <a:r>
                        <a:rPr lang="en-US" sz="1100">
                          <a:effectLst/>
                        </a:rPr>
                        <a:t>Education and Public Outreach</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2</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 $-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extLst>
                  <a:ext uri="{0D108BD9-81ED-4DB2-BD59-A6C34878D82A}">
                    <a16:rowId xmlns:a16="http://schemas.microsoft.com/office/drawing/2014/main" val="1058554056"/>
                  </a:ext>
                </a:extLst>
              </a:tr>
              <a:tr h="173761">
                <a:tc>
                  <a:txBody>
                    <a:bodyPr/>
                    <a:lstStyle/>
                    <a:p>
                      <a:pPr marL="0" marR="0" algn="ctr">
                        <a:lnSpc>
                          <a:spcPct val="115000"/>
                        </a:lnSpc>
                        <a:spcBef>
                          <a:spcPts val="0"/>
                        </a:spcBef>
                        <a:spcAft>
                          <a:spcPts val="0"/>
                        </a:spcAft>
                      </a:pPr>
                      <a:r>
                        <a:rPr lang="en-US" sz="1100">
                          <a:effectLst/>
                        </a:rPr>
                        <a:t>Project Management Office</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5</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2</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 $2,325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extLst>
                  <a:ext uri="{0D108BD9-81ED-4DB2-BD59-A6C34878D82A}">
                    <a16:rowId xmlns:a16="http://schemas.microsoft.com/office/drawing/2014/main" val="2897849164"/>
                  </a:ext>
                </a:extLst>
              </a:tr>
              <a:tr h="173761">
                <a:tc>
                  <a:txBody>
                    <a:bodyPr/>
                    <a:lstStyle/>
                    <a:p>
                      <a:pPr marL="0" marR="0" algn="ctr">
                        <a:lnSpc>
                          <a:spcPct val="115000"/>
                        </a:lnSpc>
                        <a:spcBef>
                          <a:spcPts val="0"/>
                        </a:spcBef>
                        <a:spcAft>
                          <a:spcPts val="0"/>
                        </a:spcAft>
                      </a:pPr>
                      <a:r>
                        <a:rPr lang="en-US" sz="1100">
                          <a:effectLst/>
                        </a:rPr>
                        <a:t>Systems Engineering</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3</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1</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 $165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extLst>
                  <a:ext uri="{0D108BD9-81ED-4DB2-BD59-A6C34878D82A}">
                    <a16:rowId xmlns:a16="http://schemas.microsoft.com/office/drawing/2014/main" val="4168713054"/>
                  </a:ext>
                </a:extLst>
              </a:tr>
              <a:tr h="173761">
                <a:tc>
                  <a:txBody>
                    <a:bodyPr/>
                    <a:lstStyle/>
                    <a:p>
                      <a:pPr marL="0" marR="0" algn="ctr">
                        <a:lnSpc>
                          <a:spcPct val="115000"/>
                        </a:lnSpc>
                        <a:spcBef>
                          <a:spcPts val="0"/>
                        </a:spcBef>
                        <a:spcAft>
                          <a:spcPts val="0"/>
                        </a:spcAft>
                      </a:pPr>
                      <a:r>
                        <a:rPr lang="en-US" sz="1100">
                          <a:effectLst/>
                        </a:rPr>
                        <a:t>Telescope &amp; Site</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dirty="0">
                          <a:effectLst/>
                        </a:rPr>
                        <a:t> $-   </a:t>
                      </a:r>
                      <a:endParaRPr lang="en-US" sz="1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extLst>
                  <a:ext uri="{0D108BD9-81ED-4DB2-BD59-A6C34878D82A}">
                    <a16:rowId xmlns:a16="http://schemas.microsoft.com/office/drawing/2014/main" val="3114398094"/>
                  </a:ext>
                </a:extLst>
              </a:tr>
              <a:tr h="173761">
                <a:tc>
                  <a:txBody>
                    <a:bodyPr/>
                    <a:lstStyle/>
                    <a:p>
                      <a:pPr marL="0" marR="0" indent="140335" algn="r">
                        <a:lnSpc>
                          <a:spcPct val="115000"/>
                        </a:lnSpc>
                        <a:spcBef>
                          <a:spcPts val="0"/>
                        </a:spcBef>
                        <a:spcAft>
                          <a:spcPts val="0"/>
                        </a:spcAft>
                      </a:pPr>
                      <a:r>
                        <a:rPr lang="en-US" sz="1100">
                          <a:effectLst/>
                        </a:rPr>
                        <a:t>Totals</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nchor="ctr"/>
                </a:tc>
                <a:tc>
                  <a:txBody>
                    <a:bodyPr/>
                    <a:lstStyle/>
                    <a:p>
                      <a:pPr marL="0" marR="0" algn="ctr">
                        <a:lnSpc>
                          <a:spcPct val="115000"/>
                        </a:lnSpc>
                        <a:spcBef>
                          <a:spcPts val="0"/>
                        </a:spcBef>
                        <a:spcAft>
                          <a:spcPts val="0"/>
                        </a:spcAft>
                      </a:pPr>
                      <a:r>
                        <a:rPr lang="en-AU" sz="1100">
                          <a:effectLst/>
                        </a:rPr>
                        <a:t>10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2</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a:effectLst/>
                        </a:rPr>
                        <a:t>6</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tc>
                  <a:txBody>
                    <a:bodyPr/>
                    <a:lstStyle/>
                    <a:p>
                      <a:pPr marL="0" marR="0" algn="ctr">
                        <a:lnSpc>
                          <a:spcPct val="115000"/>
                        </a:lnSpc>
                        <a:spcBef>
                          <a:spcPts val="0"/>
                        </a:spcBef>
                        <a:spcAft>
                          <a:spcPts val="0"/>
                        </a:spcAft>
                      </a:pPr>
                      <a:r>
                        <a:rPr lang="en-AU" sz="1100" dirty="0">
                          <a:effectLst/>
                        </a:rPr>
                        <a:t> $2,544 </a:t>
                      </a:r>
                      <a:endParaRPr lang="en-US" sz="1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5664" marR="65664" marT="0" marB="0"/>
                </a:tc>
                <a:extLst>
                  <a:ext uri="{0D108BD9-81ED-4DB2-BD59-A6C34878D82A}">
                    <a16:rowId xmlns:a16="http://schemas.microsoft.com/office/drawing/2014/main" val="763299725"/>
                  </a:ext>
                </a:extLst>
              </a:tr>
            </a:tbl>
          </a:graphicData>
        </a:graphic>
      </p:graphicFrame>
      <p:sp>
        <p:nvSpPr>
          <p:cNvPr id="8" name="TextBox 7"/>
          <p:cNvSpPr txBox="1"/>
          <p:nvPr/>
        </p:nvSpPr>
        <p:spPr>
          <a:xfrm>
            <a:off x="0" y="3028950"/>
            <a:ext cx="1524000" cy="369332"/>
          </a:xfrm>
          <a:prstGeom prst="rect">
            <a:avLst/>
          </a:prstGeom>
          <a:solidFill>
            <a:srgbClr val="C00000"/>
          </a:solidFill>
        </p:spPr>
        <p:txBody>
          <a:bodyPr wrap="square" rtlCol="0">
            <a:spAutoFit/>
          </a:bodyPr>
          <a:lstStyle/>
          <a:p>
            <a:r>
              <a:rPr lang="en-US" dirty="0" smtClean="0">
                <a:solidFill>
                  <a:schemeClr val="bg1"/>
                </a:solidFill>
              </a:rPr>
              <a:t>Opportunities</a:t>
            </a:r>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58544743"/>
              </p:ext>
            </p:extLst>
          </p:nvPr>
        </p:nvGraphicFramePr>
        <p:xfrm>
          <a:off x="459830" y="633670"/>
          <a:ext cx="7391398" cy="2180396"/>
        </p:xfrm>
        <a:graphic>
          <a:graphicData uri="http://schemas.openxmlformats.org/drawingml/2006/table">
            <a:tbl>
              <a:tblPr firstRow="1" firstCol="1" bandRow="1">
                <a:tableStyleId>{5C22544A-7EE6-4342-B048-85BDC9FD1C3A}</a:tableStyleId>
              </a:tblPr>
              <a:tblGrid>
                <a:gridCol w="2181036">
                  <a:extLst>
                    <a:ext uri="{9D8B030D-6E8A-4147-A177-3AD203B41FA5}">
                      <a16:colId xmlns:a16="http://schemas.microsoft.com/office/drawing/2014/main" val="3728176400"/>
                    </a:ext>
                  </a:extLst>
                </a:gridCol>
                <a:gridCol w="502844">
                  <a:extLst>
                    <a:ext uri="{9D8B030D-6E8A-4147-A177-3AD203B41FA5}">
                      <a16:colId xmlns:a16="http://schemas.microsoft.com/office/drawing/2014/main" val="2040618269"/>
                    </a:ext>
                  </a:extLst>
                </a:gridCol>
                <a:gridCol w="513890">
                  <a:extLst>
                    <a:ext uri="{9D8B030D-6E8A-4147-A177-3AD203B41FA5}">
                      <a16:colId xmlns:a16="http://schemas.microsoft.com/office/drawing/2014/main" val="3085103112"/>
                    </a:ext>
                  </a:extLst>
                </a:gridCol>
                <a:gridCol w="609600">
                  <a:extLst>
                    <a:ext uri="{9D8B030D-6E8A-4147-A177-3AD203B41FA5}">
                      <a16:colId xmlns:a16="http://schemas.microsoft.com/office/drawing/2014/main" val="1859878388"/>
                    </a:ext>
                  </a:extLst>
                </a:gridCol>
                <a:gridCol w="685800">
                  <a:extLst>
                    <a:ext uri="{9D8B030D-6E8A-4147-A177-3AD203B41FA5}">
                      <a16:colId xmlns:a16="http://schemas.microsoft.com/office/drawing/2014/main" val="2790995469"/>
                    </a:ext>
                  </a:extLst>
                </a:gridCol>
                <a:gridCol w="1299757">
                  <a:extLst>
                    <a:ext uri="{9D8B030D-6E8A-4147-A177-3AD203B41FA5}">
                      <a16:colId xmlns:a16="http://schemas.microsoft.com/office/drawing/2014/main" val="883764849"/>
                    </a:ext>
                  </a:extLst>
                </a:gridCol>
                <a:gridCol w="1598471">
                  <a:extLst>
                    <a:ext uri="{9D8B030D-6E8A-4147-A177-3AD203B41FA5}">
                      <a16:colId xmlns:a16="http://schemas.microsoft.com/office/drawing/2014/main" val="1216588360"/>
                    </a:ext>
                  </a:extLst>
                </a:gridCol>
              </a:tblGrid>
              <a:tr h="1023680">
                <a:tc>
                  <a:txBody>
                    <a:bodyPr/>
                    <a:lstStyle/>
                    <a:p>
                      <a:pPr marL="0" marR="0" algn="ctr">
                        <a:lnSpc>
                          <a:spcPct val="115000"/>
                        </a:lnSpc>
                        <a:spcBef>
                          <a:spcPts val="0"/>
                        </a:spcBef>
                        <a:spcAft>
                          <a:spcPts val="0"/>
                        </a:spcAft>
                      </a:pPr>
                      <a:r>
                        <a:rPr lang="en-US" sz="1100">
                          <a:effectLst/>
                        </a:rPr>
                        <a:t>Sub-system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vert="vert270" anchor="ctr"/>
                </a:tc>
                <a:tc>
                  <a:txBody>
                    <a:bodyPr/>
                    <a:lstStyle/>
                    <a:p>
                      <a:pPr marL="0" marR="0" algn="ctr">
                        <a:lnSpc>
                          <a:spcPct val="115000"/>
                        </a:lnSpc>
                        <a:spcBef>
                          <a:spcPts val="0"/>
                        </a:spcBef>
                        <a:spcAft>
                          <a:spcPts val="0"/>
                        </a:spcAft>
                      </a:pPr>
                      <a:r>
                        <a:rPr lang="en-US" sz="1100">
                          <a:effectLst/>
                        </a:rPr>
                        <a:t>Active Risk/Opportunity</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vert="vert270" anchor="ctr"/>
                </a:tc>
                <a:tc>
                  <a:txBody>
                    <a:bodyPr/>
                    <a:lstStyle/>
                    <a:p>
                      <a:pPr marL="0" marR="0" algn="ctr">
                        <a:lnSpc>
                          <a:spcPct val="115000"/>
                        </a:lnSpc>
                        <a:spcBef>
                          <a:spcPts val="0"/>
                        </a:spcBef>
                        <a:spcAft>
                          <a:spcPts val="0"/>
                        </a:spcAft>
                      </a:pPr>
                      <a:r>
                        <a:rPr lang="en-US" sz="1100">
                          <a:effectLst/>
                        </a:rPr>
                        <a:t>Proposed</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vert="vert270" anchor="ctr"/>
                </a:tc>
                <a:tc>
                  <a:txBody>
                    <a:bodyPr/>
                    <a:lstStyle/>
                    <a:p>
                      <a:pPr marL="0" marR="0" algn="ctr">
                        <a:lnSpc>
                          <a:spcPct val="115000"/>
                        </a:lnSpc>
                        <a:spcBef>
                          <a:spcPts val="0"/>
                        </a:spcBef>
                        <a:spcAft>
                          <a:spcPts val="0"/>
                        </a:spcAft>
                      </a:pPr>
                      <a:r>
                        <a:rPr lang="en-US" sz="1100" dirty="0">
                          <a:effectLst/>
                        </a:rPr>
                        <a:t>Realized</a:t>
                      </a:r>
                      <a:endParaRPr lang="en-US" sz="1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vert="vert270" anchor="ctr"/>
                </a:tc>
                <a:tc>
                  <a:txBody>
                    <a:bodyPr/>
                    <a:lstStyle/>
                    <a:p>
                      <a:pPr marL="0" marR="0" algn="ctr">
                        <a:lnSpc>
                          <a:spcPct val="115000"/>
                        </a:lnSpc>
                        <a:spcBef>
                          <a:spcPts val="0"/>
                        </a:spcBef>
                        <a:spcAft>
                          <a:spcPts val="0"/>
                        </a:spcAft>
                      </a:pPr>
                      <a:r>
                        <a:rPr lang="en-US" sz="1100">
                          <a:effectLst/>
                        </a:rPr>
                        <a:t>Retired</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vert="vert270" anchor="ctr"/>
                </a:tc>
                <a:tc>
                  <a:txBody>
                    <a:bodyPr/>
                    <a:lstStyle/>
                    <a:p>
                      <a:pPr marL="0" marR="0" algn="ctr">
                        <a:lnSpc>
                          <a:spcPct val="115000"/>
                        </a:lnSpc>
                        <a:spcBef>
                          <a:spcPts val="0"/>
                        </a:spcBef>
                        <a:spcAft>
                          <a:spcPts val="0"/>
                        </a:spcAft>
                      </a:pPr>
                      <a:r>
                        <a:rPr lang="en-US" sz="1100" dirty="0">
                          <a:effectLst/>
                        </a:rPr>
                        <a:t>Prob. Weighted Exposure Cost (K-USD)* </a:t>
                      </a:r>
                      <a:endParaRPr lang="en-US" sz="1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Prob. Weighted Exposure Cost After Mitigation (K-USD)*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43723862"/>
                  </a:ext>
                </a:extLst>
              </a:tr>
              <a:tr h="186278">
                <a:tc>
                  <a:txBody>
                    <a:bodyPr/>
                    <a:lstStyle/>
                    <a:p>
                      <a:pPr marL="0" marR="0" algn="ctr">
                        <a:lnSpc>
                          <a:spcPct val="115000"/>
                        </a:lnSpc>
                        <a:spcBef>
                          <a:spcPts val="0"/>
                        </a:spcBef>
                        <a:spcAft>
                          <a:spcPts val="0"/>
                        </a:spcAft>
                      </a:pPr>
                      <a:r>
                        <a:rPr lang="en-US" sz="1100">
                          <a:effectLst/>
                        </a:rPr>
                        <a:t>Data Management</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100">
                          <a:effectLst/>
                        </a:rPr>
                        <a:t>66</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5</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18</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 $8,256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 $6,637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95353136"/>
                  </a:ext>
                </a:extLst>
              </a:tr>
              <a:tr h="186278">
                <a:tc>
                  <a:txBody>
                    <a:bodyPr/>
                    <a:lstStyle/>
                    <a:p>
                      <a:pPr marL="0" marR="0" algn="ctr">
                        <a:lnSpc>
                          <a:spcPct val="115000"/>
                        </a:lnSpc>
                        <a:spcBef>
                          <a:spcPts val="0"/>
                        </a:spcBef>
                        <a:spcAft>
                          <a:spcPts val="0"/>
                        </a:spcAft>
                      </a:pPr>
                      <a:r>
                        <a:rPr lang="en-US" sz="1100">
                          <a:effectLst/>
                        </a:rPr>
                        <a:t>Education and Public Outreach</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100">
                          <a:effectLst/>
                        </a:rPr>
                        <a:t>7</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8</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 $530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 $33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27557067"/>
                  </a:ext>
                </a:extLst>
              </a:tr>
              <a:tr h="186278">
                <a:tc>
                  <a:txBody>
                    <a:bodyPr/>
                    <a:lstStyle/>
                    <a:p>
                      <a:pPr marL="0" marR="0" algn="ctr">
                        <a:lnSpc>
                          <a:spcPct val="115000"/>
                        </a:lnSpc>
                        <a:spcBef>
                          <a:spcPts val="0"/>
                        </a:spcBef>
                        <a:spcAft>
                          <a:spcPts val="0"/>
                        </a:spcAft>
                      </a:pPr>
                      <a:r>
                        <a:rPr lang="en-US" sz="1100">
                          <a:effectLst/>
                        </a:rPr>
                        <a:t>Project Management Office</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100">
                          <a:effectLst/>
                        </a:rPr>
                        <a:t>14</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4</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2</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 $6,774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 $4,916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94533693"/>
                  </a:ext>
                </a:extLst>
              </a:tr>
              <a:tr h="186278">
                <a:tc>
                  <a:txBody>
                    <a:bodyPr/>
                    <a:lstStyle/>
                    <a:p>
                      <a:pPr marL="0" marR="0" algn="ctr">
                        <a:lnSpc>
                          <a:spcPct val="115000"/>
                        </a:lnSpc>
                        <a:spcBef>
                          <a:spcPts val="0"/>
                        </a:spcBef>
                        <a:spcAft>
                          <a:spcPts val="0"/>
                        </a:spcAft>
                      </a:pPr>
                      <a:r>
                        <a:rPr lang="en-US" sz="1100">
                          <a:effectLst/>
                        </a:rPr>
                        <a:t>Systems Engineering</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100">
                          <a:effectLst/>
                        </a:rPr>
                        <a:t>24</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1</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9</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 $3,280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 $1,459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23299969"/>
                  </a:ext>
                </a:extLst>
              </a:tr>
              <a:tr h="186278">
                <a:tc>
                  <a:txBody>
                    <a:bodyPr/>
                    <a:lstStyle/>
                    <a:p>
                      <a:pPr marL="0" marR="0" algn="ctr">
                        <a:lnSpc>
                          <a:spcPct val="115000"/>
                        </a:lnSpc>
                        <a:spcBef>
                          <a:spcPts val="0"/>
                        </a:spcBef>
                        <a:spcAft>
                          <a:spcPts val="0"/>
                        </a:spcAft>
                      </a:pPr>
                      <a:r>
                        <a:rPr lang="en-US" sz="1100">
                          <a:effectLst/>
                        </a:rPr>
                        <a:t>Telescope &amp; Site</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100">
                          <a:effectLst/>
                        </a:rPr>
                        <a:t>63</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3</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18</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 $5,487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 $3,014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36467960"/>
                  </a:ext>
                </a:extLst>
              </a:tr>
              <a:tr h="186278">
                <a:tc>
                  <a:txBody>
                    <a:bodyPr/>
                    <a:lstStyle/>
                    <a:p>
                      <a:pPr marL="0" marR="0" indent="140335" algn="r">
                        <a:lnSpc>
                          <a:spcPct val="115000"/>
                        </a:lnSpc>
                        <a:spcBef>
                          <a:spcPts val="0"/>
                        </a:spcBef>
                        <a:spcAft>
                          <a:spcPts val="0"/>
                        </a:spcAft>
                      </a:pPr>
                      <a:r>
                        <a:rPr lang="en-US" sz="1100">
                          <a:effectLst/>
                        </a:rPr>
                        <a:t>Totals</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174</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7</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10</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55</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 $24,328 </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100" dirty="0">
                          <a:effectLst/>
                        </a:rPr>
                        <a:t> $16,059 </a:t>
                      </a:r>
                      <a:endParaRPr lang="en-US" sz="1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18358327"/>
                  </a:ext>
                </a:extLst>
              </a:tr>
            </a:tbl>
          </a:graphicData>
        </a:graphic>
      </p:graphicFrame>
      <p:sp>
        <p:nvSpPr>
          <p:cNvPr id="7" name="TextBox 6"/>
          <p:cNvSpPr txBox="1"/>
          <p:nvPr/>
        </p:nvSpPr>
        <p:spPr>
          <a:xfrm>
            <a:off x="228600" y="971550"/>
            <a:ext cx="1066800" cy="369332"/>
          </a:xfrm>
          <a:prstGeom prst="rect">
            <a:avLst/>
          </a:prstGeom>
          <a:solidFill>
            <a:srgbClr val="C00000"/>
          </a:solidFill>
        </p:spPr>
        <p:txBody>
          <a:bodyPr wrap="square" rtlCol="0">
            <a:spAutoFit/>
          </a:bodyPr>
          <a:lstStyle/>
          <a:p>
            <a:pPr algn="ctr"/>
            <a:r>
              <a:rPr lang="en-US" dirty="0" smtClean="0">
                <a:solidFill>
                  <a:schemeClr val="bg1"/>
                </a:solidFill>
              </a:rPr>
              <a:t>Risks</a:t>
            </a:r>
            <a:endParaRPr lang="en-US" dirty="0">
              <a:solidFill>
                <a:schemeClr val="bg1"/>
              </a:solidFill>
            </a:endParaRPr>
          </a:p>
        </p:txBody>
      </p:sp>
    </p:spTree>
    <p:extLst>
      <p:ext uri="{BB962C8B-B14F-4D97-AF65-F5344CB8AC3E}">
        <p14:creationId xmlns:p14="http://schemas.microsoft.com/office/powerpoint/2010/main" val="10083487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199" y="804092"/>
            <a:ext cx="8229601" cy="3982640"/>
          </a:xfrm>
        </p:spPr>
        <p:txBody>
          <a:bodyPr/>
          <a:lstStyle/>
          <a:p>
            <a:endParaRPr lang="en-US" dirty="0"/>
          </a:p>
        </p:txBody>
      </p:sp>
      <p:sp>
        <p:nvSpPr>
          <p:cNvPr id="3" name="Title 2"/>
          <p:cNvSpPr>
            <a:spLocks noGrp="1"/>
          </p:cNvSpPr>
          <p:nvPr>
            <p:ph type="title"/>
          </p:nvPr>
        </p:nvSpPr>
        <p:spPr/>
        <p:txBody>
          <a:bodyPr/>
          <a:lstStyle/>
          <a:p>
            <a:r>
              <a:rPr lang="en-US" dirty="0" smtClean="0"/>
              <a:t>Critical Risks</a:t>
            </a:r>
            <a:endParaRPr lang="en-US" dirty="0"/>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819400" y="666750"/>
            <a:ext cx="2971800" cy="236220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379263994"/>
              </p:ext>
            </p:extLst>
          </p:nvPr>
        </p:nvGraphicFramePr>
        <p:xfrm>
          <a:off x="467711" y="3110332"/>
          <a:ext cx="8229599" cy="1676400"/>
        </p:xfrm>
        <a:graphic>
          <a:graphicData uri="http://schemas.openxmlformats.org/drawingml/2006/table">
            <a:tbl>
              <a:tblPr firstRow="1" firstCol="1" bandRow="1">
                <a:tableStyleId>{5C22544A-7EE6-4342-B048-85BDC9FD1C3A}</a:tableStyleId>
              </a:tblPr>
              <a:tblGrid>
                <a:gridCol w="605699">
                  <a:extLst>
                    <a:ext uri="{9D8B030D-6E8A-4147-A177-3AD203B41FA5}">
                      <a16:colId xmlns:a16="http://schemas.microsoft.com/office/drawing/2014/main" val="672537042"/>
                    </a:ext>
                  </a:extLst>
                </a:gridCol>
                <a:gridCol w="883859">
                  <a:extLst>
                    <a:ext uri="{9D8B030D-6E8A-4147-A177-3AD203B41FA5}">
                      <a16:colId xmlns:a16="http://schemas.microsoft.com/office/drawing/2014/main" val="3234433494"/>
                    </a:ext>
                  </a:extLst>
                </a:gridCol>
                <a:gridCol w="442752">
                  <a:extLst>
                    <a:ext uri="{9D8B030D-6E8A-4147-A177-3AD203B41FA5}">
                      <a16:colId xmlns:a16="http://schemas.microsoft.com/office/drawing/2014/main" val="1605691322"/>
                    </a:ext>
                  </a:extLst>
                </a:gridCol>
                <a:gridCol w="1380927">
                  <a:extLst>
                    <a:ext uri="{9D8B030D-6E8A-4147-A177-3AD203B41FA5}">
                      <a16:colId xmlns:a16="http://schemas.microsoft.com/office/drawing/2014/main" val="227642634"/>
                    </a:ext>
                  </a:extLst>
                </a:gridCol>
                <a:gridCol w="442752">
                  <a:extLst>
                    <a:ext uri="{9D8B030D-6E8A-4147-A177-3AD203B41FA5}">
                      <a16:colId xmlns:a16="http://schemas.microsoft.com/office/drawing/2014/main" val="879230987"/>
                    </a:ext>
                  </a:extLst>
                </a:gridCol>
                <a:gridCol w="773582">
                  <a:extLst>
                    <a:ext uri="{9D8B030D-6E8A-4147-A177-3AD203B41FA5}">
                      <a16:colId xmlns:a16="http://schemas.microsoft.com/office/drawing/2014/main" val="855313466"/>
                    </a:ext>
                  </a:extLst>
                </a:gridCol>
                <a:gridCol w="3700028">
                  <a:extLst>
                    <a:ext uri="{9D8B030D-6E8A-4147-A177-3AD203B41FA5}">
                      <a16:colId xmlns:a16="http://schemas.microsoft.com/office/drawing/2014/main" val="1990617130"/>
                    </a:ext>
                  </a:extLst>
                </a:gridCol>
              </a:tblGrid>
              <a:tr h="0">
                <a:tc>
                  <a:txBody>
                    <a:bodyPr/>
                    <a:lstStyle/>
                    <a:p>
                      <a:pPr marL="0" marR="0" algn="ctr">
                        <a:spcBef>
                          <a:spcPts val="0"/>
                        </a:spcBef>
                        <a:spcAft>
                          <a:spcPts val="0"/>
                        </a:spcAft>
                      </a:pPr>
                      <a:r>
                        <a:rPr lang="en-US" sz="1100">
                          <a:effectLst/>
                        </a:rPr>
                        <a:t>Risk ID (Parent)</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100">
                          <a:effectLst/>
                        </a:rPr>
                        <a:t>Subsystem</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100">
                          <a:effectLst/>
                        </a:rPr>
                        <a:t>WBS</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100">
                          <a:effectLst/>
                        </a:rPr>
                        <a:t>Summary</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100">
                          <a:effectLst/>
                        </a:rPr>
                        <a:t>PWE ($K)</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100">
                          <a:effectLst/>
                        </a:rPr>
                        <a:t>PWE After Mitigation ($K)</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100">
                          <a:effectLst/>
                        </a:rPr>
                        <a:t>Proposed Management Response</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31979873"/>
                  </a:ext>
                </a:extLst>
              </a:tr>
              <a:tr h="190500">
                <a:tc>
                  <a:txBody>
                    <a:bodyPr/>
                    <a:lstStyle/>
                    <a:p>
                      <a:pPr marL="0" marR="0" algn="l">
                        <a:spcBef>
                          <a:spcPts val="0"/>
                        </a:spcBef>
                        <a:spcAft>
                          <a:spcPts val="0"/>
                        </a:spcAft>
                      </a:pPr>
                      <a:r>
                        <a:rPr lang="en-US" sz="1100">
                          <a:effectLst/>
                        </a:rPr>
                        <a:t>RM-886</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l">
                        <a:spcBef>
                          <a:spcPts val="0"/>
                        </a:spcBef>
                        <a:spcAft>
                          <a:spcPts val="0"/>
                        </a:spcAft>
                      </a:pPr>
                      <a:r>
                        <a:rPr lang="en-US" sz="1100">
                          <a:effectLst/>
                        </a:rPr>
                        <a:t>Project Management Office</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l">
                        <a:spcBef>
                          <a:spcPts val="0"/>
                        </a:spcBef>
                        <a:spcAft>
                          <a:spcPts val="0"/>
                        </a:spcAft>
                      </a:pPr>
                      <a:r>
                        <a:rPr lang="en-US" sz="1100">
                          <a:effectLst/>
                        </a:rPr>
                        <a:t>01C</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l">
                        <a:spcBef>
                          <a:spcPts val="0"/>
                        </a:spcBef>
                        <a:spcAft>
                          <a:spcPts val="0"/>
                        </a:spcAft>
                      </a:pPr>
                      <a:r>
                        <a:rPr lang="en-US" sz="1100">
                          <a:effectLst/>
                        </a:rPr>
                        <a:t>Subsystem Milestone Execution</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US" sz="1100">
                          <a:effectLst/>
                        </a:rPr>
                        <a:t>3717</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US" sz="1100">
                          <a:effectLst/>
                        </a:rPr>
                        <a:t>3717</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l">
                        <a:spcBef>
                          <a:spcPts val="0"/>
                        </a:spcBef>
                        <a:spcAft>
                          <a:spcPts val="0"/>
                        </a:spcAft>
                      </a:pPr>
                      <a:r>
                        <a:rPr lang="en-US" sz="1100">
                          <a:effectLst/>
                        </a:rPr>
                        <a:t>Schedule and contingency will be used along with reworking the integrated plan to deal with subsystem delays</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09140117"/>
                  </a:ext>
                </a:extLst>
              </a:tr>
              <a:tr h="190500">
                <a:tc>
                  <a:txBody>
                    <a:bodyPr/>
                    <a:lstStyle/>
                    <a:p>
                      <a:pPr marL="0" marR="0" algn="l">
                        <a:spcBef>
                          <a:spcPts val="0"/>
                        </a:spcBef>
                        <a:spcAft>
                          <a:spcPts val="0"/>
                        </a:spcAft>
                      </a:pPr>
                      <a:r>
                        <a:rPr lang="en-US" sz="1100">
                          <a:effectLst/>
                        </a:rPr>
                        <a:t>RM-888</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l">
                        <a:spcBef>
                          <a:spcPts val="0"/>
                        </a:spcBef>
                        <a:spcAft>
                          <a:spcPts val="0"/>
                        </a:spcAft>
                      </a:pPr>
                      <a:r>
                        <a:rPr lang="en-US" sz="1100">
                          <a:effectLst/>
                        </a:rPr>
                        <a:t>Project Management Office</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l">
                        <a:spcBef>
                          <a:spcPts val="0"/>
                        </a:spcBef>
                        <a:spcAft>
                          <a:spcPts val="0"/>
                        </a:spcAft>
                      </a:pPr>
                      <a:r>
                        <a:rPr lang="en-US" sz="1100">
                          <a:effectLst/>
                        </a:rPr>
                        <a:t>01C</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l">
                        <a:spcBef>
                          <a:spcPts val="0"/>
                        </a:spcBef>
                        <a:spcAft>
                          <a:spcPts val="0"/>
                        </a:spcAft>
                      </a:pPr>
                      <a:r>
                        <a:rPr lang="en-US" sz="1100">
                          <a:effectLst/>
                        </a:rPr>
                        <a:t>Multi-agency coordination - Camera Delivery</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US" sz="1100">
                          <a:effectLst/>
                        </a:rPr>
                        <a:t>1332</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a:spcBef>
                          <a:spcPts val="0"/>
                        </a:spcBef>
                        <a:spcAft>
                          <a:spcPts val="0"/>
                        </a:spcAft>
                      </a:pPr>
                      <a:r>
                        <a:rPr lang="en-US" sz="1100">
                          <a:effectLst/>
                        </a:rPr>
                        <a:t>135</a:t>
                      </a:r>
                      <a:endPar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l">
                        <a:spcBef>
                          <a:spcPts val="0"/>
                        </a:spcBef>
                        <a:spcAft>
                          <a:spcPts val="0"/>
                        </a:spcAft>
                      </a:pPr>
                      <a:r>
                        <a:rPr lang="en-US" sz="1100" dirty="0">
                          <a:effectLst/>
                        </a:rPr>
                        <a:t>At this time the NSF efforts are on the critical path. </a:t>
                      </a:r>
                      <a:r>
                        <a:rPr lang="en-US" sz="1100" dirty="0" err="1">
                          <a:effectLst/>
                        </a:rPr>
                        <a:t>ComCam</a:t>
                      </a:r>
                      <a:r>
                        <a:rPr lang="en-US" sz="1100" dirty="0">
                          <a:effectLst/>
                        </a:rPr>
                        <a:t> reduces the direct dependency of late Camera delivery but this risk covers the residual impact of the camera being later than </a:t>
                      </a:r>
                      <a:r>
                        <a:rPr lang="en-US" sz="1100" dirty="0" err="1">
                          <a:effectLst/>
                        </a:rPr>
                        <a:t>ComCam</a:t>
                      </a:r>
                      <a:r>
                        <a:rPr lang="en-US" sz="1100" dirty="0">
                          <a:effectLst/>
                        </a:rPr>
                        <a:t> can stay efficient.</a:t>
                      </a:r>
                      <a:endParaRPr lang="en-US" sz="1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109009870"/>
                  </a:ext>
                </a:extLst>
              </a:tr>
            </a:tbl>
          </a:graphicData>
        </a:graphic>
      </p:graphicFrame>
    </p:spTree>
    <p:extLst>
      <p:ext uri="{BB962C8B-B14F-4D97-AF65-F5344CB8AC3E}">
        <p14:creationId xmlns:p14="http://schemas.microsoft.com/office/powerpoint/2010/main" val="18564589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742950"/>
            <a:ext cx="6638847" cy="4066394"/>
          </a:xfrm>
          <a:prstGeom prst="rect">
            <a:avLst/>
          </a:prstGeom>
        </p:spPr>
      </p:pic>
      <p:sp>
        <p:nvSpPr>
          <p:cNvPr id="3" name="Title 2"/>
          <p:cNvSpPr>
            <a:spLocks noGrp="1"/>
          </p:cNvSpPr>
          <p:nvPr>
            <p:ph type="title"/>
          </p:nvPr>
        </p:nvSpPr>
        <p:spPr/>
        <p:txBody>
          <a:bodyPr/>
          <a:lstStyle/>
          <a:p>
            <a:r>
              <a:rPr lang="en-US" dirty="0" smtClean="0"/>
              <a:t>Risk Register Monte Carlo</a:t>
            </a:r>
            <a:endParaRPr lang="en-US" dirty="0"/>
          </a:p>
        </p:txBody>
      </p:sp>
      <p:sp>
        <p:nvSpPr>
          <p:cNvPr id="5" name="TextBox 4"/>
          <p:cNvSpPr txBox="1"/>
          <p:nvPr/>
        </p:nvSpPr>
        <p:spPr>
          <a:xfrm>
            <a:off x="6629400" y="3562350"/>
            <a:ext cx="2362200" cy="646331"/>
          </a:xfrm>
          <a:prstGeom prst="rect">
            <a:avLst/>
          </a:prstGeom>
          <a:solidFill>
            <a:srgbClr val="C00000"/>
          </a:solidFill>
        </p:spPr>
        <p:txBody>
          <a:bodyPr wrap="square" rtlCol="0">
            <a:spAutoFit/>
          </a:bodyPr>
          <a:lstStyle/>
          <a:p>
            <a:r>
              <a:rPr lang="en-US" dirty="0" smtClean="0">
                <a:solidFill>
                  <a:schemeClr val="bg1"/>
                </a:solidFill>
              </a:rPr>
              <a:t>Current Remaining Contingency = $28.4M</a:t>
            </a:r>
            <a:endParaRPr lang="en-US" dirty="0">
              <a:solidFill>
                <a:schemeClr val="bg1"/>
              </a:solidFill>
            </a:endParaRPr>
          </a:p>
        </p:txBody>
      </p:sp>
      <p:sp>
        <p:nvSpPr>
          <p:cNvPr id="6" name="Oval 5"/>
          <p:cNvSpPr/>
          <p:nvPr/>
        </p:nvSpPr>
        <p:spPr>
          <a:xfrm>
            <a:off x="5029200" y="3867150"/>
            <a:ext cx="762000" cy="609600"/>
          </a:xfrm>
          <a:prstGeom prst="ellipse">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52400" y="3553420"/>
            <a:ext cx="2667000" cy="923330"/>
          </a:xfrm>
          <a:prstGeom prst="rect">
            <a:avLst/>
          </a:prstGeom>
          <a:solidFill>
            <a:srgbClr val="C00000"/>
          </a:solidFill>
        </p:spPr>
        <p:txBody>
          <a:bodyPr wrap="square" rtlCol="0">
            <a:spAutoFit/>
          </a:bodyPr>
          <a:lstStyle/>
          <a:p>
            <a:pPr algn="ctr"/>
            <a:r>
              <a:rPr lang="en-US" dirty="0" smtClean="0">
                <a:solidFill>
                  <a:schemeClr val="bg1"/>
                </a:solidFill>
              </a:rPr>
              <a:t>Risk Management effort not yet lined up with ETC items</a:t>
            </a:r>
            <a:endParaRPr lang="en-US" dirty="0">
              <a:solidFill>
                <a:schemeClr val="bg1"/>
              </a:solidFill>
            </a:endParaRPr>
          </a:p>
        </p:txBody>
      </p:sp>
    </p:spTree>
    <p:extLst>
      <p:ext uri="{BB962C8B-B14F-4D97-AF65-F5344CB8AC3E}">
        <p14:creationId xmlns:p14="http://schemas.microsoft.com/office/powerpoint/2010/main" val="6622935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760810"/>
            <a:ext cx="4572000" cy="3982640"/>
          </a:xfrm>
        </p:spPr>
        <p:txBody>
          <a:bodyPr/>
          <a:lstStyle/>
          <a:p>
            <a:r>
              <a:rPr lang="en-US" sz="2000" dirty="0" smtClean="0"/>
              <a:t>LSST has 41 scope options for total current (1 July 2019) value of $29.8M</a:t>
            </a:r>
          </a:p>
          <a:p>
            <a:r>
              <a:rPr lang="en-US" sz="2000" dirty="0" smtClean="0"/>
              <a:t>Eight items are $1.5M or more and total $22.6M</a:t>
            </a:r>
          </a:p>
          <a:p>
            <a:r>
              <a:rPr lang="en-US" sz="2000" dirty="0" smtClean="0"/>
              <a:t>Quarterly updates continue and data now sorts by current value</a:t>
            </a:r>
          </a:p>
          <a:p>
            <a:r>
              <a:rPr lang="en-US" sz="2000" dirty="0" smtClean="0"/>
              <a:t>DM10 and partial CO1 have already been taken in recent schedule re-plan</a:t>
            </a:r>
          </a:p>
          <a:p>
            <a:endParaRPr lang="en-US" sz="2000" dirty="0"/>
          </a:p>
        </p:txBody>
      </p:sp>
      <p:sp>
        <p:nvSpPr>
          <p:cNvPr id="3" name="Title 2"/>
          <p:cNvSpPr>
            <a:spLocks noGrp="1"/>
          </p:cNvSpPr>
          <p:nvPr>
            <p:ph type="title"/>
          </p:nvPr>
        </p:nvSpPr>
        <p:spPr/>
        <p:txBody>
          <a:bodyPr/>
          <a:lstStyle/>
          <a:p>
            <a:r>
              <a:rPr lang="en-US" dirty="0" smtClean="0"/>
              <a:t>Scope Options (LPM-72)</a:t>
            </a:r>
            <a:endParaRPr lang="en-US" dirty="0"/>
          </a:p>
        </p:txBody>
      </p:sp>
      <p:pic>
        <p:nvPicPr>
          <p:cNvPr id="6" name="Picture 5"/>
          <p:cNvPicPr>
            <a:picLocks noChangeAspect="1"/>
          </p:cNvPicPr>
          <p:nvPr/>
        </p:nvPicPr>
        <p:blipFill>
          <a:blip r:embed="rId2"/>
          <a:stretch>
            <a:fillRect/>
          </a:stretch>
        </p:blipFill>
        <p:spPr>
          <a:xfrm>
            <a:off x="5007562" y="1352550"/>
            <a:ext cx="3984038" cy="1859979"/>
          </a:xfrm>
          <a:prstGeom prst="rect">
            <a:avLst/>
          </a:prstGeom>
        </p:spPr>
      </p:pic>
    </p:spTree>
    <p:extLst>
      <p:ext uri="{BB962C8B-B14F-4D97-AF65-F5344CB8AC3E}">
        <p14:creationId xmlns:p14="http://schemas.microsoft.com/office/powerpoint/2010/main" val="912690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199" y="819150"/>
            <a:ext cx="8229601" cy="3982640"/>
          </a:xfrm>
        </p:spPr>
        <p:txBody>
          <a:bodyPr/>
          <a:lstStyle/>
          <a:p>
            <a:endParaRPr lang="en-US" dirty="0"/>
          </a:p>
        </p:txBody>
      </p:sp>
      <p:sp>
        <p:nvSpPr>
          <p:cNvPr id="3" name="Title 2"/>
          <p:cNvSpPr>
            <a:spLocks noGrp="1"/>
          </p:cNvSpPr>
          <p:nvPr>
            <p:ph type="title"/>
          </p:nvPr>
        </p:nvSpPr>
        <p:spPr/>
        <p:txBody>
          <a:bodyPr/>
          <a:lstStyle/>
          <a:p>
            <a:r>
              <a:rPr lang="en-US" dirty="0" smtClean="0"/>
              <a:t>De-Scope Potential per Quarter (LPM-72)</a:t>
            </a:r>
            <a:endParaRPr lang="en-US" dirty="0"/>
          </a:p>
        </p:txBody>
      </p:sp>
      <p:graphicFrame>
        <p:nvGraphicFramePr>
          <p:cNvPr id="6" name="Chart 5">
            <a:extLst>
              <a:ext uri="{FF2B5EF4-FFF2-40B4-BE49-F238E27FC236}">
                <a16:creationId xmlns:a16="http://schemas.microsoft.com/office/drawing/2014/main" id="{00000000-0008-0000-0E00-000002000000}"/>
              </a:ext>
            </a:extLst>
          </p:cNvPr>
          <p:cNvGraphicFramePr>
            <a:graphicFrameLocks/>
          </p:cNvGraphicFramePr>
          <p:nvPr>
            <p:extLst>
              <p:ext uri="{D42A27DB-BD31-4B8C-83A1-F6EECF244321}">
                <p14:modId xmlns:p14="http://schemas.microsoft.com/office/powerpoint/2010/main" val="2995080681"/>
              </p:ext>
            </p:extLst>
          </p:nvPr>
        </p:nvGraphicFramePr>
        <p:xfrm>
          <a:off x="495299" y="742950"/>
          <a:ext cx="8153400" cy="40588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6050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1" y="760810"/>
            <a:ext cx="4876800" cy="3982640"/>
          </a:xfrm>
        </p:spPr>
        <p:txBody>
          <a:bodyPr/>
          <a:lstStyle/>
          <a:p>
            <a:r>
              <a:rPr lang="en-US" sz="1800" i="1" dirty="0" smtClean="0">
                <a:solidFill>
                  <a:srgbClr val="00B050"/>
                </a:solidFill>
              </a:rPr>
              <a:t>Has </a:t>
            </a:r>
            <a:r>
              <a:rPr lang="en-US" sz="1800" i="1" dirty="0">
                <a:solidFill>
                  <a:srgbClr val="00B050"/>
                </a:solidFill>
              </a:rPr>
              <a:t>the project responded satisfactorily to recommendations from previous </a:t>
            </a:r>
            <a:r>
              <a:rPr lang="en-US" sz="1800" i="1" dirty="0" smtClean="0">
                <a:solidFill>
                  <a:srgbClr val="00B050"/>
                </a:solidFill>
              </a:rPr>
              <a:t>reviews?</a:t>
            </a:r>
            <a:endParaRPr lang="en-US" sz="1800" i="1" dirty="0">
              <a:solidFill>
                <a:srgbClr val="00B050"/>
              </a:solidFill>
            </a:endParaRPr>
          </a:p>
          <a:p>
            <a:endParaRPr lang="en-US" sz="800" i="1" dirty="0"/>
          </a:p>
          <a:p>
            <a:r>
              <a:rPr lang="en-US" sz="1800" dirty="0" smtClean="0"/>
              <a:t>LSST maintains a Jira Project for </a:t>
            </a:r>
            <a:r>
              <a:rPr lang="en-US" sz="1800" u="sng" dirty="0" smtClean="0"/>
              <a:t>Agency</a:t>
            </a:r>
            <a:r>
              <a:rPr lang="en-US" sz="1800" dirty="0" smtClean="0"/>
              <a:t> Review Recommendations (Since Feb 2016)</a:t>
            </a:r>
          </a:p>
          <a:p>
            <a:r>
              <a:rPr lang="en-US" sz="1800" dirty="0" smtClean="0"/>
              <a:t>1 Agency Reviews in 2018 (JSR and Commissioning Combined)</a:t>
            </a:r>
          </a:p>
          <a:p>
            <a:pPr lvl="1"/>
            <a:r>
              <a:rPr lang="en-US" sz="1600" dirty="0" smtClean="0"/>
              <a:t>21 Recommendations</a:t>
            </a:r>
          </a:p>
          <a:p>
            <a:pPr lvl="2"/>
            <a:r>
              <a:rPr lang="en-US" sz="1400" dirty="0" smtClean="0"/>
              <a:t>19 Completed</a:t>
            </a:r>
          </a:p>
          <a:p>
            <a:pPr lvl="2"/>
            <a:r>
              <a:rPr lang="en-US" sz="1400" dirty="0" smtClean="0"/>
              <a:t>2 in Progress</a:t>
            </a:r>
          </a:p>
          <a:p>
            <a:pPr marL="0" indent="0">
              <a:buNone/>
            </a:pPr>
            <a:endParaRPr lang="en-US" sz="1800" dirty="0"/>
          </a:p>
        </p:txBody>
      </p:sp>
      <p:sp>
        <p:nvSpPr>
          <p:cNvPr id="3" name="Title 2"/>
          <p:cNvSpPr>
            <a:spLocks noGrp="1"/>
          </p:cNvSpPr>
          <p:nvPr>
            <p:ph type="title"/>
          </p:nvPr>
        </p:nvSpPr>
        <p:spPr/>
        <p:txBody>
          <a:bodyPr/>
          <a:lstStyle/>
          <a:p>
            <a:r>
              <a:rPr lang="en-US" dirty="0" smtClean="0"/>
              <a:t>Prior Agency Reviews</a:t>
            </a:r>
            <a:endParaRPr lang="en-US" dirty="0"/>
          </a:p>
        </p:txBody>
      </p:sp>
      <p:pic>
        <p:nvPicPr>
          <p:cNvPr id="4" name="Picture 3"/>
          <p:cNvPicPr/>
          <p:nvPr/>
        </p:nvPicPr>
        <p:blipFill>
          <a:blip r:embed="rId2"/>
          <a:stretch>
            <a:fillRect/>
          </a:stretch>
        </p:blipFill>
        <p:spPr>
          <a:xfrm>
            <a:off x="5181600" y="895350"/>
            <a:ext cx="3714750" cy="3776663"/>
          </a:xfrm>
          <a:prstGeom prst="rect">
            <a:avLst/>
          </a:prstGeom>
        </p:spPr>
      </p:pic>
      <p:pic>
        <p:nvPicPr>
          <p:cNvPr id="5" name="Picture 4"/>
          <p:cNvPicPr>
            <a:picLocks noChangeAspect="1"/>
          </p:cNvPicPr>
          <p:nvPr/>
        </p:nvPicPr>
        <p:blipFill>
          <a:blip r:embed="rId3"/>
          <a:stretch>
            <a:fillRect/>
          </a:stretch>
        </p:blipFill>
        <p:spPr>
          <a:xfrm>
            <a:off x="76200" y="3638550"/>
            <a:ext cx="3810196" cy="1149409"/>
          </a:xfrm>
          <a:prstGeom prst="rect">
            <a:avLst/>
          </a:prstGeom>
        </p:spPr>
      </p:pic>
      <p:sp>
        <p:nvSpPr>
          <p:cNvPr id="6" name="TextBox 5"/>
          <p:cNvSpPr txBox="1"/>
          <p:nvPr/>
        </p:nvSpPr>
        <p:spPr>
          <a:xfrm>
            <a:off x="3352125" y="3828877"/>
            <a:ext cx="1752600" cy="646331"/>
          </a:xfrm>
          <a:prstGeom prst="rect">
            <a:avLst/>
          </a:prstGeom>
          <a:noFill/>
        </p:spPr>
        <p:txBody>
          <a:bodyPr wrap="square" rtlCol="0">
            <a:spAutoFit/>
          </a:bodyPr>
          <a:lstStyle/>
          <a:p>
            <a:r>
              <a:rPr lang="en-US" sz="1200" dirty="0" smtClean="0"/>
              <a:t>JSR2018 Report Response and status in </a:t>
            </a:r>
            <a:r>
              <a:rPr lang="en-US" sz="1200" dirty="0" err="1" smtClean="0"/>
              <a:t>Mgmt</a:t>
            </a:r>
            <a:r>
              <a:rPr lang="en-US" sz="1200" dirty="0" smtClean="0"/>
              <a:t> Breakout material</a:t>
            </a:r>
            <a:endParaRPr lang="en-US" sz="1200" dirty="0"/>
          </a:p>
        </p:txBody>
      </p:sp>
      <p:sp>
        <p:nvSpPr>
          <p:cNvPr id="8" name="Right Brace 7"/>
          <p:cNvSpPr/>
          <p:nvPr/>
        </p:nvSpPr>
        <p:spPr>
          <a:xfrm>
            <a:off x="3200400" y="3943350"/>
            <a:ext cx="152400" cy="417386"/>
          </a:xfrm>
          <a:prstGeom prst="rightBrace">
            <a:avLst/>
          </a:prstGeom>
          <a:ln cap="rnd">
            <a:solidFill>
              <a:schemeClr val="accent2">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084338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60810"/>
            <a:ext cx="8458200" cy="3982640"/>
          </a:xfrm>
        </p:spPr>
        <p:txBody>
          <a:bodyPr/>
          <a:lstStyle/>
          <a:p>
            <a:r>
              <a:rPr lang="en-US" dirty="0"/>
              <a:t>Technical progress </a:t>
            </a:r>
            <a:r>
              <a:rPr lang="en-US" dirty="0" smtClean="0"/>
              <a:t>continues to be excellent</a:t>
            </a:r>
            <a:r>
              <a:rPr lang="en-US" dirty="0"/>
              <a:t>.</a:t>
            </a:r>
          </a:p>
          <a:p>
            <a:r>
              <a:rPr lang="en-US" dirty="0" smtClean="0"/>
              <a:t>Performance predictions meet Requirements.</a:t>
            </a:r>
          </a:p>
          <a:p>
            <a:r>
              <a:rPr lang="en-US" dirty="0" smtClean="0"/>
              <a:t>Project tools and processes continue to evolve to meet need.</a:t>
            </a:r>
          </a:p>
          <a:p>
            <a:endParaRPr lang="en-US" sz="1400" dirty="0"/>
          </a:p>
          <a:p>
            <a:r>
              <a:rPr lang="en-US" dirty="0"/>
              <a:t>Project status by the </a:t>
            </a:r>
            <a:r>
              <a:rPr lang="en-US" dirty="0" smtClean="0"/>
              <a:t>EV numbers </a:t>
            </a:r>
            <a:r>
              <a:rPr lang="en-US" dirty="0"/>
              <a:t>is good</a:t>
            </a:r>
            <a:r>
              <a:rPr lang="en-US" dirty="0" smtClean="0"/>
              <a:t>.</a:t>
            </a:r>
          </a:p>
          <a:p>
            <a:r>
              <a:rPr lang="en-US" dirty="0" smtClean="0"/>
              <a:t>Many challenges </a:t>
            </a:r>
            <a:r>
              <a:rPr lang="en-US" dirty="0"/>
              <a:t>and risks remain but LSST is currently on track for successful completion</a:t>
            </a:r>
            <a:r>
              <a:rPr lang="en-US" dirty="0" smtClean="0"/>
              <a:t>.</a:t>
            </a:r>
          </a:p>
          <a:p>
            <a:r>
              <a:rPr lang="en-US" dirty="0" smtClean="0"/>
              <a:t>2020 Integration success is key  </a:t>
            </a:r>
            <a:endParaRPr lang="en-US" dirty="0"/>
          </a:p>
          <a:p>
            <a:endParaRPr lang="en-US" dirty="0"/>
          </a:p>
        </p:txBody>
      </p:sp>
      <p:sp>
        <p:nvSpPr>
          <p:cNvPr id="2" name="Title 1"/>
          <p:cNvSpPr>
            <a:spLocks noGrp="1"/>
          </p:cNvSpPr>
          <p:nvPr>
            <p:ph type="title"/>
          </p:nvPr>
        </p:nvSpPr>
        <p:spPr/>
        <p:txBody>
          <a:bodyPr/>
          <a:lstStyle/>
          <a:p>
            <a:r>
              <a:rPr lang="en-US" dirty="0"/>
              <a:t>Overview Conclusion</a:t>
            </a:r>
          </a:p>
        </p:txBody>
      </p:sp>
      <p:sp>
        <p:nvSpPr>
          <p:cNvPr id="5" name="TextBox 4"/>
          <p:cNvSpPr txBox="1"/>
          <p:nvPr/>
        </p:nvSpPr>
        <p:spPr>
          <a:xfrm>
            <a:off x="5029200" y="3486150"/>
            <a:ext cx="3747541" cy="1015663"/>
          </a:xfrm>
          <a:prstGeom prst="rect">
            <a:avLst/>
          </a:prstGeom>
          <a:solidFill>
            <a:srgbClr val="953735"/>
          </a:solidFill>
        </p:spPr>
        <p:txBody>
          <a:bodyPr wrap="square" rtlCol="0">
            <a:spAutoFit/>
          </a:bodyPr>
          <a:lstStyle/>
          <a:p>
            <a:pPr algn="ctr"/>
            <a:r>
              <a:rPr lang="en-US" sz="2000" dirty="0">
                <a:solidFill>
                  <a:schemeClr val="bg1"/>
                </a:solidFill>
              </a:rPr>
              <a:t>Contingency is tight but sufficient to complete Project on time and within budget</a:t>
            </a:r>
          </a:p>
        </p:txBody>
      </p:sp>
    </p:spTree>
    <p:extLst>
      <p:ext uri="{BB962C8B-B14F-4D97-AF65-F5344CB8AC3E}">
        <p14:creationId xmlns:p14="http://schemas.microsoft.com/office/powerpoint/2010/main" val="13570134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26457123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36"/>
          <p:cNvSpPr/>
          <p:nvPr/>
        </p:nvSpPr>
        <p:spPr>
          <a:xfrm flipH="1">
            <a:off x="4236266" y="1658783"/>
            <a:ext cx="2977517" cy="48586"/>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23" name="Shape 23"/>
          <p:cNvSpPr/>
          <p:nvPr/>
        </p:nvSpPr>
        <p:spPr>
          <a:xfrm flipV="1">
            <a:off x="4554565" y="1894774"/>
            <a:ext cx="4675" cy="1895582"/>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172" name="Shape 24"/>
          <p:cNvSpPr/>
          <p:nvPr/>
        </p:nvSpPr>
        <p:spPr>
          <a:xfrm flipH="1" flipV="1">
            <a:off x="5915427" y="1657227"/>
            <a:ext cx="468433" cy="5470"/>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34" name="Shape 34"/>
          <p:cNvSpPr/>
          <p:nvPr/>
        </p:nvSpPr>
        <p:spPr>
          <a:xfrm flipH="1">
            <a:off x="4559405" y="2800577"/>
            <a:ext cx="603053" cy="1"/>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199" name="Shape 35"/>
          <p:cNvSpPr/>
          <p:nvPr/>
        </p:nvSpPr>
        <p:spPr>
          <a:xfrm flipH="1">
            <a:off x="2674489" y="2800796"/>
            <a:ext cx="1877513" cy="13706"/>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22" name="Shape 22"/>
          <p:cNvSpPr/>
          <p:nvPr/>
        </p:nvSpPr>
        <p:spPr>
          <a:xfrm>
            <a:off x="2260885" y="1286773"/>
            <a:ext cx="4706644" cy="1175820"/>
          </a:xfrm>
          <a:prstGeom prst="rect">
            <a:avLst/>
          </a:prstGeom>
          <a:solidFill>
            <a:srgbClr val="DDDDDD"/>
          </a:solidFill>
          <a:ln w="12700">
            <a:miter lim="400000"/>
          </a:ln>
        </p:spPr>
        <p:txBody>
          <a:bodyPr lIns="34289" rIns="34289" anchor="ctr"/>
          <a:lstStyle/>
          <a:p>
            <a:pPr hangingPunct="1"/>
            <a:endParaRPr sz="1350">
              <a:solidFill>
                <a:prstClr val="black"/>
              </a:solidFill>
            </a:endParaRPr>
          </a:p>
        </p:txBody>
      </p:sp>
      <p:sp>
        <p:nvSpPr>
          <p:cNvPr id="188" name="Shape 25"/>
          <p:cNvSpPr/>
          <p:nvPr/>
        </p:nvSpPr>
        <p:spPr>
          <a:xfrm>
            <a:off x="1315870" y="2529900"/>
            <a:ext cx="2946740" cy="1072128"/>
          </a:xfrm>
          <a:prstGeom prst="rect">
            <a:avLst/>
          </a:prstGeom>
          <a:solidFill>
            <a:srgbClr val="DDDDDD"/>
          </a:solidFill>
          <a:ln w="12700">
            <a:miter lim="400000"/>
          </a:ln>
        </p:spPr>
        <p:txBody>
          <a:bodyPr lIns="34289" rIns="34289" anchor="ctr"/>
          <a:lstStyle/>
          <a:p>
            <a:pPr hangingPunct="1"/>
            <a:endParaRPr sz="1350">
              <a:solidFill>
                <a:prstClr val="black"/>
              </a:solidFill>
            </a:endParaRPr>
          </a:p>
        </p:txBody>
      </p:sp>
      <p:sp>
        <p:nvSpPr>
          <p:cNvPr id="197" name="Shape 28"/>
          <p:cNvSpPr/>
          <p:nvPr/>
        </p:nvSpPr>
        <p:spPr>
          <a:xfrm flipV="1">
            <a:off x="2371454" y="3752850"/>
            <a:ext cx="0" cy="323851"/>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42" name="Shape 42"/>
          <p:cNvSpPr/>
          <p:nvPr/>
        </p:nvSpPr>
        <p:spPr>
          <a:xfrm>
            <a:off x="1460184" y="3883223"/>
            <a:ext cx="1504951" cy="1159074"/>
          </a:xfrm>
          <a:prstGeom prst="rect">
            <a:avLst/>
          </a:prstGeom>
          <a:solidFill>
            <a:srgbClr val="DDDDDD"/>
          </a:solidFill>
          <a:ln w="12700">
            <a:miter lim="400000"/>
          </a:ln>
        </p:spPr>
        <p:txBody>
          <a:bodyPr lIns="34289" rIns="34289" anchor="ctr"/>
          <a:lstStyle/>
          <a:p>
            <a:pPr hangingPunct="1"/>
            <a:endParaRPr sz="1350">
              <a:solidFill>
                <a:prstClr val="black"/>
              </a:solidFill>
            </a:endParaRPr>
          </a:p>
        </p:txBody>
      </p:sp>
      <p:cxnSp>
        <p:nvCxnSpPr>
          <p:cNvPr id="5" name="Straight Connector 4"/>
          <p:cNvCxnSpPr/>
          <p:nvPr/>
        </p:nvCxnSpPr>
        <p:spPr>
          <a:xfrm flipV="1">
            <a:off x="1855971" y="188717"/>
            <a:ext cx="1960069" cy="8778"/>
          </a:xfrm>
          <a:prstGeom prst="line">
            <a:avLst/>
          </a:prstGeom>
          <a:ln w="19050" cap="rnd">
            <a:solidFill>
              <a:schemeClr val="bg1">
                <a:lumMod val="65000"/>
              </a:schemeClr>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7" name="Shape 26"/>
          <p:cNvSpPr/>
          <p:nvPr/>
        </p:nvSpPr>
        <p:spPr>
          <a:xfrm>
            <a:off x="367042" y="88361"/>
            <a:ext cx="1509713" cy="1494588"/>
          </a:xfrm>
          <a:prstGeom prst="rect">
            <a:avLst/>
          </a:prstGeom>
          <a:solidFill>
            <a:srgbClr val="DDDDDD"/>
          </a:solidFill>
          <a:ln w="12700">
            <a:miter lim="400000"/>
          </a:ln>
        </p:spPr>
        <p:txBody>
          <a:bodyPr lIns="34289" rIns="34289" anchor="ctr"/>
          <a:lstStyle/>
          <a:p>
            <a:pPr hangingPunct="1"/>
            <a:endParaRPr sz="1350">
              <a:solidFill>
                <a:prstClr val="black"/>
              </a:solidFill>
            </a:endParaRPr>
          </a:p>
        </p:txBody>
      </p:sp>
      <p:sp>
        <p:nvSpPr>
          <p:cNvPr id="178" name="Shape 108"/>
          <p:cNvSpPr/>
          <p:nvPr/>
        </p:nvSpPr>
        <p:spPr>
          <a:xfrm>
            <a:off x="619336" y="76654"/>
            <a:ext cx="976547" cy="219291"/>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100" b="1">
                <a:solidFill>
                  <a:srgbClr val="535353"/>
                </a:solidFill>
              </a:defRPr>
            </a:lvl1pPr>
          </a:lstStyle>
          <a:p>
            <a:pPr hangingPunct="1"/>
            <a:r>
              <a:rPr lang="en-US" sz="825" dirty="0"/>
              <a:t>Ops </a:t>
            </a:r>
            <a:r>
              <a:rPr sz="825" dirty="0"/>
              <a:t>Director’s Office</a:t>
            </a:r>
          </a:p>
        </p:txBody>
      </p:sp>
      <p:sp>
        <p:nvSpPr>
          <p:cNvPr id="137" name="Shape 137"/>
          <p:cNvSpPr/>
          <p:nvPr/>
        </p:nvSpPr>
        <p:spPr>
          <a:xfrm flipV="1">
            <a:off x="4572000" y="1130230"/>
            <a:ext cx="0" cy="126206"/>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163" name="Shape 36"/>
          <p:cNvSpPr/>
          <p:nvPr/>
        </p:nvSpPr>
        <p:spPr>
          <a:xfrm flipH="1" flipV="1">
            <a:off x="3452014" y="388991"/>
            <a:ext cx="2578335" cy="52052"/>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165" name="Shape 36"/>
          <p:cNvSpPr/>
          <p:nvPr/>
        </p:nvSpPr>
        <p:spPr>
          <a:xfrm flipH="1">
            <a:off x="3098003" y="887694"/>
            <a:ext cx="2977517" cy="48586"/>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166" name="Shape 31"/>
          <p:cNvSpPr/>
          <p:nvPr/>
        </p:nvSpPr>
        <p:spPr>
          <a:xfrm flipV="1">
            <a:off x="4024789" y="3744518"/>
            <a:ext cx="1" cy="323851"/>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25" name="Shape 25"/>
          <p:cNvSpPr/>
          <p:nvPr/>
        </p:nvSpPr>
        <p:spPr>
          <a:xfrm>
            <a:off x="4976856" y="2496477"/>
            <a:ext cx="1489727" cy="1182372"/>
          </a:xfrm>
          <a:prstGeom prst="rect">
            <a:avLst/>
          </a:prstGeom>
          <a:solidFill>
            <a:srgbClr val="DDDDDD"/>
          </a:solidFill>
          <a:ln w="12700">
            <a:miter lim="400000"/>
          </a:ln>
        </p:spPr>
        <p:txBody>
          <a:bodyPr lIns="34289" rIns="34289" anchor="ctr"/>
          <a:lstStyle/>
          <a:p>
            <a:pPr hangingPunct="1"/>
            <a:endParaRPr sz="1350">
              <a:solidFill>
                <a:prstClr val="black"/>
              </a:solidFill>
            </a:endParaRPr>
          </a:p>
        </p:txBody>
      </p:sp>
      <p:sp>
        <p:nvSpPr>
          <p:cNvPr id="26" name="Shape 26"/>
          <p:cNvSpPr/>
          <p:nvPr/>
        </p:nvSpPr>
        <p:spPr>
          <a:xfrm>
            <a:off x="3819527" y="64097"/>
            <a:ext cx="1509713" cy="1058784"/>
          </a:xfrm>
          <a:prstGeom prst="rect">
            <a:avLst/>
          </a:prstGeom>
          <a:solidFill>
            <a:srgbClr val="DDDDDD"/>
          </a:solidFill>
          <a:ln w="12700">
            <a:miter lim="400000"/>
          </a:ln>
        </p:spPr>
        <p:txBody>
          <a:bodyPr lIns="34289" rIns="34289" anchor="ctr"/>
          <a:lstStyle/>
          <a:p>
            <a:pPr hangingPunct="1"/>
            <a:endParaRPr sz="1350">
              <a:solidFill>
                <a:prstClr val="black"/>
              </a:solidFill>
            </a:endParaRPr>
          </a:p>
        </p:txBody>
      </p:sp>
      <p:sp>
        <p:nvSpPr>
          <p:cNvPr id="29" name="Shape 29"/>
          <p:cNvSpPr/>
          <p:nvPr/>
        </p:nvSpPr>
        <p:spPr>
          <a:xfrm flipV="1">
            <a:off x="7364492" y="3744518"/>
            <a:ext cx="0" cy="323851"/>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30" name="Shape 30"/>
          <p:cNvSpPr/>
          <p:nvPr/>
        </p:nvSpPr>
        <p:spPr>
          <a:xfrm flipV="1">
            <a:off x="5684521" y="3744518"/>
            <a:ext cx="1" cy="323851"/>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31" name="Shape 31"/>
          <p:cNvSpPr/>
          <p:nvPr/>
        </p:nvSpPr>
        <p:spPr>
          <a:xfrm flipV="1">
            <a:off x="4024789" y="3744518"/>
            <a:ext cx="1" cy="323851"/>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32" name="Shape 32"/>
          <p:cNvSpPr/>
          <p:nvPr/>
        </p:nvSpPr>
        <p:spPr>
          <a:xfrm flipH="1">
            <a:off x="2363867" y="3811262"/>
            <a:ext cx="5000624" cy="524"/>
          </a:xfrm>
          <a:prstGeom prst="line">
            <a:avLst/>
          </a:prstGeom>
          <a:ln w="12700">
            <a:solidFill>
              <a:srgbClr val="A5A5A5"/>
            </a:solidFill>
          </a:ln>
        </p:spPr>
        <p:txBody>
          <a:bodyPr lIns="34289" rIns="34289"/>
          <a:lstStyle/>
          <a:p>
            <a:pPr hangingPunct="1"/>
            <a:endParaRPr sz="1350">
              <a:solidFill>
                <a:prstClr val="black"/>
              </a:solidFill>
            </a:endParaRPr>
          </a:p>
        </p:txBody>
      </p:sp>
      <p:sp>
        <p:nvSpPr>
          <p:cNvPr id="43" name="Shape 43"/>
          <p:cNvSpPr/>
          <p:nvPr/>
        </p:nvSpPr>
        <p:spPr>
          <a:xfrm>
            <a:off x="3117534" y="3883223"/>
            <a:ext cx="1504951" cy="1159074"/>
          </a:xfrm>
          <a:prstGeom prst="rect">
            <a:avLst/>
          </a:prstGeom>
          <a:solidFill>
            <a:srgbClr val="DDDDDD"/>
          </a:solidFill>
          <a:ln w="12700">
            <a:miter lim="400000"/>
          </a:ln>
        </p:spPr>
        <p:txBody>
          <a:bodyPr lIns="34289" rIns="34289" anchor="ctr"/>
          <a:lstStyle/>
          <a:p>
            <a:pPr hangingPunct="1"/>
            <a:endParaRPr sz="1350">
              <a:solidFill>
                <a:prstClr val="black"/>
              </a:solidFill>
            </a:endParaRPr>
          </a:p>
        </p:txBody>
      </p:sp>
      <p:sp>
        <p:nvSpPr>
          <p:cNvPr id="44" name="Shape 44"/>
          <p:cNvSpPr/>
          <p:nvPr/>
        </p:nvSpPr>
        <p:spPr>
          <a:xfrm>
            <a:off x="4784409" y="3883223"/>
            <a:ext cx="1504951" cy="1159074"/>
          </a:xfrm>
          <a:prstGeom prst="rect">
            <a:avLst/>
          </a:prstGeom>
          <a:solidFill>
            <a:srgbClr val="DDDDDD"/>
          </a:solidFill>
          <a:ln w="12700">
            <a:miter lim="400000"/>
          </a:ln>
        </p:spPr>
        <p:txBody>
          <a:bodyPr lIns="34289" rIns="34289" anchor="ctr"/>
          <a:lstStyle/>
          <a:p>
            <a:pPr hangingPunct="1"/>
            <a:endParaRPr sz="1350">
              <a:solidFill>
                <a:prstClr val="black"/>
              </a:solidFill>
            </a:endParaRPr>
          </a:p>
        </p:txBody>
      </p:sp>
      <p:sp>
        <p:nvSpPr>
          <p:cNvPr id="45" name="Shape 45"/>
          <p:cNvSpPr/>
          <p:nvPr/>
        </p:nvSpPr>
        <p:spPr>
          <a:xfrm>
            <a:off x="6460809" y="3895726"/>
            <a:ext cx="1504951" cy="1146572"/>
          </a:xfrm>
          <a:prstGeom prst="rect">
            <a:avLst/>
          </a:prstGeom>
          <a:solidFill>
            <a:srgbClr val="DDDDDD"/>
          </a:solidFill>
          <a:ln w="12700">
            <a:miter lim="400000"/>
          </a:ln>
        </p:spPr>
        <p:txBody>
          <a:bodyPr lIns="34289" rIns="34289" anchor="ctr"/>
          <a:lstStyle/>
          <a:p>
            <a:pPr hangingPunct="1"/>
            <a:endParaRPr sz="1350">
              <a:solidFill>
                <a:prstClr val="black"/>
              </a:solidFill>
            </a:endParaRPr>
          </a:p>
        </p:txBody>
      </p:sp>
      <p:sp>
        <p:nvSpPr>
          <p:cNvPr id="46" name="Shape 46"/>
          <p:cNvSpPr/>
          <p:nvPr/>
        </p:nvSpPr>
        <p:spPr>
          <a:xfrm>
            <a:off x="2262198" y="307770"/>
            <a:ext cx="1306116" cy="431006"/>
          </a:xfrm>
          <a:prstGeom prst="rect">
            <a:avLst/>
          </a:prstGeom>
          <a:solidFill>
            <a:srgbClr val="02AEF4"/>
          </a:solidFill>
          <a:ln w="19050">
            <a:solidFill>
              <a:srgbClr val="FFFFFF"/>
            </a:solidFill>
          </a:ln>
        </p:spPr>
        <p:txBody>
          <a:bodyPr lIns="34289" rIns="34289" anchor="ctr"/>
          <a:lstStyle/>
          <a:p>
            <a:pPr hangingPunct="1">
              <a:defRPr sz="1700">
                <a:solidFill>
                  <a:srgbClr val="FFFFFF"/>
                </a:solidFill>
              </a:defRPr>
            </a:pPr>
            <a:endParaRPr sz="1275">
              <a:solidFill>
                <a:srgbClr val="FFFFFF"/>
              </a:solidFill>
            </a:endParaRPr>
          </a:p>
        </p:txBody>
      </p:sp>
      <p:sp>
        <p:nvSpPr>
          <p:cNvPr id="47" name="Shape 47"/>
          <p:cNvSpPr/>
          <p:nvPr/>
        </p:nvSpPr>
        <p:spPr>
          <a:xfrm>
            <a:off x="5655199" y="287885"/>
            <a:ext cx="1346597" cy="404813"/>
          </a:xfrm>
          <a:prstGeom prst="rect">
            <a:avLst/>
          </a:prstGeom>
          <a:solidFill>
            <a:srgbClr val="FF6605"/>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49" name="Shape 49"/>
          <p:cNvSpPr/>
          <p:nvPr/>
        </p:nvSpPr>
        <p:spPr>
          <a:xfrm>
            <a:off x="2494756" y="1953639"/>
            <a:ext cx="1302545" cy="376238"/>
          </a:xfrm>
          <a:prstGeom prst="rect">
            <a:avLst/>
          </a:prstGeom>
          <a:solidFill>
            <a:srgbClr val="0099CC"/>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50" name="Shape 50"/>
          <p:cNvSpPr/>
          <p:nvPr/>
        </p:nvSpPr>
        <p:spPr>
          <a:xfrm>
            <a:off x="1557814" y="4573192"/>
            <a:ext cx="1302545" cy="377429"/>
          </a:xfrm>
          <a:prstGeom prst="rect">
            <a:avLst/>
          </a:prstGeom>
          <a:solidFill>
            <a:srgbClr val="1881F2"/>
          </a:solidFill>
          <a:ln w="19050">
            <a:solidFill>
              <a:srgbClr val="FFFFFF"/>
            </a:solidFill>
          </a:ln>
        </p:spPr>
        <p:txBody>
          <a:bodyPr lIns="34289" rIns="34289" anchor="ctr"/>
          <a:lstStyle/>
          <a:p>
            <a:pPr hangingPunct="1"/>
            <a:endParaRPr sz="1350">
              <a:solidFill>
                <a:srgbClr val="FFFFFF"/>
              </a:solidFill>
            </a:endParaRPr>
          </a:p>
        </p:txBody>
      </p:sp>
      <p:sp>
        <p:nvSpPr>
          <p:cNvPr id="52" name="Shape 52"/>
          <p:cNvSpPr/>
          <p:nvPr/>
        </p:nvSpPr>
        <p:spPr>
          <a:xfrm>
            <a:off x="5675223" y="794470"/>
            <a:ext cx="1292306" cy="377429"/>
          </a:xfrm>
          <a:prstGeom prst="rect">
            <a:avLst/>
          </a:prstGeom>
          <a:solidFill>
            <a:schemeClr val="bg1">
              <a:lumMod val="85000"/>
            </a:schemeClr>
          </a:solidFill>
          <a:ln w="12700">
            <a:solidFill>
              <a:srgbClr val="C8C7C9"/>
            </a:solidFill>
          </a:ln>
        </p:spPr>
        <p:txBody>
          <a:bodyPr lIns="34289" rIns="34289" anchor="ctr"/>
          <a:lstStyle/>
          <a:p>
            <a:pPr hangingPunct="1">
              <a:defRPr>
                <a:solidFill>
                  <a:srgbClr val="FFFFFF"/>
                </a:solidFill>
              </a:defRPr>
            </a:pPr>
            <a:endParaRPr sz="1350">
              <a:solidFill>
                <a:srgbClr val="FFFFFF"/>
              </a:solidFill>
            </a:endParaRPr>
          </a:p>
        </p:txBody>
      </p:sp>
      <p:sp>
        <p:nvSpPr>
          <p:cNvPr id="54" name="Shape 54"/>
          <p:cNvSpPr/>
          <p:nvPr/>
        </p:nvSpPr>
        <p:spPr>
          <a:xfrm>
            <a:off x="5327584" y="1956413"/>
            <a:ext cx="1302544" cy="377429"/>
          </a:xfrm>
          <a:prstGeom prst="rect">
            <a:avLst/>
          </a:prstGeom>
          <a:solidFill>
            <a:srgbClr val="FF0000"/>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55" name="Shape 55"/>
          <p:cNvSpPr/>
          <p:nvPr/>
        </p:nvSpPr>
        <p:spPr>
          <a:xfrm>
            <a:off x="3218736" y="4576762"/>
            <a:ext cx="1302544" cy="376238"/>
          </a:xfrm>
          <a:prstGeom prst="rect">
            <a:avLst/>
          </a:prstGeom>
          <a:solidFill>
            <a:srgbClr val="FF0000"/>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56" name="Shape 56"/>
          <p:cNvSpPr/>
          <p:nvPr/>
        </p:nvSpPr>
        <p:spPr>
          <a:xfrm>
            <a:off x="3186113" y="1458758"/>
            <a:ext cx="1306116" cy="392603"/>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57" name="Shape 57"/>
          <p:cNvSpPr/>
          <p:nvPr/>
        </p:nvSpPr>
        <p:spPr>
          <a:xfrm>
            <a:off x="2262198" y="818135"/>
            <a:ext cx="1306116" cy="402432"/>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59" name="Shape 59"/>
          <p:cNvSpPr/>
          <p:nvPr/>
        </p:nvSpPr>
        <p:spPr>
          <a:xfrm>
            <a:off x="3926936" y="1945756"/>
            <a:ext cx="1304926" cy="377429"/>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62" name="Shape 62"/>
          <p:cNvSpPr/>
          <p:nvPr/>
        </p:nvSpPr>
        <p:spPr>
          <a:xfrm>
            <a:off x="1556624" y="4106467"/>
            <a:ext cx="1302544" cy="377429"/>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63" name="Shape 63"/>
          <p:cNvSpPr/>
          <p:nvPr/>
        </p:nvSpPr>
        <p:spPr>
          <a:xfrm>
            <a:off x="2849787" y="3171303"/>
            <a:ext cx="1316521" cy="377429"/>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65" name="Shape 65"/>
          <p:cNvSpPr/>
          <p:nvPr/>
        </p:nvSpPr>
        <p:spPr>
          <a:xfrm>
            <a:off x="5061897" y="2771866"/>
            <a:ext cx="1317037" cy="377429"/>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66" name="Shape 66"/>
          <p:cNvSpPr/>
          <p:nvPr/>
        </p:nvSpPr>
        <p:spPr>
          <a:xfrm>
            <a:off x="3914180" y="227410"/>
            <a:ext cx="1306116" cy="376238"/>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70" name="Shape 70"/>
          <p:cNvSpPr/>
          <p:nvPr/>
        </p:nvSpPr>
        <p:spPr>
          <a:xfrm>
            <a:off x="4885611" y="4106467"/>
            <a:ext cx="1302544" cy="377429"/>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71" name="Shape 71"/>
          <p:cNvSpPr/>
          <p:nvPr/>
        </p:nvSpPr>
        <p:spPr>
          <a:xfrm>
            <a:off x="4885611" y="4576762"/>
            <a:ext cx="1302544" cy="376238"/>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72" name="Shape 72"/>
          <p:cNvSpPr/>
          <p:nvPr/>
        </p:nvSpPr>
        <p:spPr>
          <a:xfrm>
            <a:off x="6562011" y="4106467"/>
            <a:ext cx="1302544" cy="377429"/>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74" name="Shape 74"/>
          <p:cNvSpPr/>
          <p:nvPr/>
        </p:nvSpPr>
        <p:spPr>
          <a:xfrm>
            <a:off x="3926417" y="237056"/>
            <a:ext cx="1262592" cy="3565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1"/>
                </a:lnTo>
                <a:lnTo>
                  <a:pt x="21600" y="0"/>
                </a:lnTo>
                <a:lnTo>
                  <a:pt x="0" y="21600"/>
                </a:lnTo>
                <a:close/>
              </a:path>
            </a:pathLst>
          </a:custGeom>
          <a:solidFill>
            <a:srgbClr val="FF0000"/>
          </a:solidFill>
          <a:ln w="12700">
            <a:miter lim="400000"/>
          </a:ln>
        </p:spPr>
        <p:txBody>
          <a:bodyPr lIns="34289" rIns="34289"/>
          <a:lstStyle/>
          <a:p>
            <a:pPr hangingPunct="1"/>
            <a:endParaRPr sz="1350">
              <a:solidFill>
                <a:prstClr val="black"/>
              </a:solidFill>
            </a:endParaRPr>
          </a:p>
        </p:txBody>
      </p:sp>
      <p:sp>
        <p:nvSpPr>
          <p:cNvPr id="75" name="Shape 75"/>
          <p:cNvSpPr/>
          <p:nvPr/>
        </p:nvSpPr>
        <p:spPr>
          <a:xfrm>
            <a:off x="4105710" y="246461"/>
            <a:ext cx="927818" cy="20774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a:solidFill>
                  <a:srgbClr val="FFFFFF"/>
                </a:solidFill>
              </a:defRPr>
            </a:lvl1pPr>
          </a:lstStyle>
          <a:p>
            <a:pPr hangingPunct="1"/>
            <a:r>
              <a:rPr sz="1350"/>
              <a:t>LSST Director</a:t>
            </a:r>
          </a:p>
        </p:txBody>
      </p:sp>
      <p:sp>
        <p:nvSpPr>
          <p:cNvPr id="76" name="Shape 76"/>
          <p:cNvSpPr/>
          <p:nvPr/>
        </p:nvSpPr>
        <p:spPr>
          <a:xfrm>
            <a:off x="4051094" y="406005"/>
            <a:ext cx="1035859"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a:t>Steve Kahn - SLAC/AURA</a:t>
            </a:r>
          </a:p>
        </p:txBody>
      </p:sp>
      <p:sp>
        <p:nvSpPr>
          <p:cNvPr id="77" name="Shape 77"/>
          <p:cNvSpPr/>
          <p:nvPr/>
        </p:nvSpPr>
        <p:spPr>
          <a:xfrm>
            <a:off x="3394104" y="1517169"/>
            <a:ext cx="905697" cy="1615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sz="1050" dirty="0"/>
              <a:t>Project</a:t>
            </a:r>
            <a:r>
              <a:rPr sz="900" dirty="0"/>
              <a:t> </a:t>
            </a:r>
            <a:r>
              <a:rPr sz="1050" dirty="0"/>
              <a:t>Manager</a:t>
            </a:r>
          </a:p>
        </p:txBody>
      </p:sp>
      <p:sp>
        <p:nvSpPr>
          <p:cNvPr id="78" name="Shape 78"/>
          <p:cNvSpPr/>
          <p:nvPr/>
        </p:nvSpPr>
        <p:spPr>
          <a:xfrm>
            <a:off x="3295687" y="1632112"/>
            <a:ext cx="1132039"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dirty="0"/>
              <a:t>Victor Krabbendam - AURA</a:t>
            </a:r>
          </a:p>
        </p:txBody>
      </p:sp>
      <p:sp>
        <p:nvSpPr>
          <p:cNvPr id="83" name="Shape 83"/>
          <p:cNvSpPr/>
          <p:nvPr/>
        </p:nvSpPr>
        <p:spPr>
          <a:xfrm>
            <a:off x="5725722" y="479576"/>
            <a:ext cx="1223411"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a:t>Michael Strauss - Princeton U</a:t>
            </a:r>
          </a:p>
        </p:txBody>
      </p:sp>
      <p:sp>
        <p:nvSpPr>
          <p:cNvPr id="84" name="Shape 84"/>
          <p:cNvSpPr/>
          <p:nvPr/>
        </p:nvSpPr>
        <p:spPr>
          <a:xfrm>
            <a:off x="2584034" y="380399"/>
            <a:ext cx="663643"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sz="900"/>
              <a:t>Chief Scientist</a:t>
            </a:r>
          </a:p>
        </p:txBody>
      </p:sp>
      <p:sp>
        <p:nvSpPr>
          <p:cNvPr id="85" name="Shape 85"/>
          <p:cNvSpPr/>
          <p:nvPr/>
        </p:nvSpPr>
        <p:spPr>
          <a:xfrm>
            <a:off x="2450228" y="474459"/>
            <a:ext cx="930061"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a:t>Tony Tyson - UC Davis</a:t>
            </a:r>
          </a:p>
        </p:txBody>
      </p:sp>
      <p:sp>
        <p:nvSpPr>
          <p:cNvPr id="86" name="Shape 86"/>
          <p:cNvSpPr/>
          <p:nvPr/>
        </p:nvSpPr>
        <p:spPr>
          <a:xfrm>
            <a:off x="5681319" y="274789"/>
            <a:ext cx="1295545" cy="219291"/>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100">
                <a:solidFill>
                  <a:srgbClr val="FFFFFF"/>
                </a:solidFill>
              </a:defRPr>
            </a:lvl1pPr>
          </a:lstStyle>
          <a:p>
            <a:pPr hangingPunct="1"/>
            <a:r>
              <a:rPr sz="825"/>
              <a:t>Science Advisory Committee</a:t>
            </a:r>
          </a:p>
        </p:txBody>
      </p:sp>
      <p:sp>
        <p:nvSpPr>
          <p:cNvPr id="87" name="Shape 87"/>
          <p:cNvSpPr/>
          <p:nvPr/>
        </p:nvSpPr>
        <p:spPr>
          <a:xfrm>
            <a:off x="6191188" y="380754"/>
            <a:ext cx="293669" cy="219291"/>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100">
                <a:solidFill>
                  <a:srgbClr val="FFFFFF"/>
                </a:solidFill>
              </a:defRPr>
            </a:lvl1pPr>
          </a:lstStyle>
          <a:p>
            <a:pPr hangingPunct="1"/>
            <a:r>
              <a:rPr sz="825"/>
              <a:t>Chair</a:t>
            </a:r>
          </a:p>
        </p:txBody>
      </p:sp>
      <p:sp>
        <p:nvSpPr>
          <p:cNvPr id="88" name="Shape 88"/>
          <p:cNvSpPr/>
          <p:nvPr/>
        </p:nvSpPr>
        <p:spPr>
          <a:xfrm>
            <a:off x="2528292" y="987049"/>
            <a:ext cx="790599"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lang="en-US" sz="750" dirty="0"/>
              <a:t>Ranpal Gill</a:t>
            </a:r>
            <a:r>
              <a:rPr sz="750" dirty="0"/>
              <a:t> - AURA</a:t>
            </a:r>
          </a:p>
        </p:txBody>
      </p:sp>
      <p:sp>
        <p:nvSpPr>
          <p:cNvPr id="89" name="Shape 89"/>
          <p:cNvSpPr/>
          <p:nvPr/>
        </p:nvSpPr>
        <p:spPr>
          <a:xfrm>
            <a:off x="2310765" y="867988"/>
            <a:ext cx="1208983" cy="219291"/>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100">
                <a:solidFill>
                  <a:srgbClr val="FFFFFF"/>
                </a:solidFill>
              </a:defRPr>
            </a:lvl1pPr>
          </a:lstStyle>
          <a:p>
            <a:pPr hangingPunct="1"/>
            <a:r>
              <a:rPr sz="825"/>
              <a:t>Communications Manager</a:t>
            </a:r>
          </a:p>
        </p:txBody>
      </p:sp>
      <p:sp>
        <p:nvSpPr>
          <p:cNvPr id="92" name="Shape 92"/>
          <p:cNvSpPr/>
          <p:nvPr/>
        </p:nvSpPr>
        <p:spPr>
          <a:xfrm>
            <a:off x="4058576" y="1996657"/>
            <a:ext cx="1056379"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lang="en-US" sz="900" dirty="0"/>
              <a:t>Deputy PM – Software</a:t>
            </a:r>
            <a:endParaRPr sz="900" dirty="0"/>
          </a:p>
        </p:txBody>
      </p:sp>
      <p:sp>
        <p:nvSpPr>
          <p:cNvPr id="93" name="Shape 93"/>
          <p:cNvSpPr/>
          <p:nvPr/>
        </p:nvSpPr>
        <p:spPr>
          <a:xfrm>
            <a:off x="4120129" y="2089524"/>
            <a:ext cx="933267"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lang="en-US" sz="750" dirty="0"/>
              <a:t>Wil O’Mullane </a:t>
            </a:r>
            <a:r>
              <a:rPr sz="750" dirty="0"/>
              <a:t>- AURA</a:t>
            </a:r>
          </a:p>
        </p:txBody>
      </p:sp>
      <p:sp>
        <p:nvSpPr>
          <p:cNvPr id="94" name="Shape 94"/>
          <p:cNvSpPr/>
          <p:nvPr/>
        </p:nvSpPr>
        <p:spPr>
          <a:xfrm>
            <a:off x="3174808" y="3226396"/>
            <a:ext cx="738985"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sz="900" dirty="0"/>
              <a:t>Safety Manager</a:t>
            </a:r>
          </a:p>
        </p:txBody>
      </p:sp>
      <p:sp>
        <p:nvSpPr>
          <p:cNvPr id="95" name="Shape 95"/>
          <p:cNvSpPr/>
          <p:nvPr/>
        </p:nvSpPr>
        <p:spPr>
          <a:xfrm>
            <a:off x="3036646" y="3345255"/>
            <a:ext cx="944487"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dirty="0"/>
              <a:t>Chuck Gessner - AURA</a:t>
            </a:r>
          </a:p>
        </p:txBody>
      </p:sp>
      <p:sp>
        <p:nvSpPr>
          <p:cNvPr id="96" name="Shape 96"/>
          <p:cNvSpPr/>
          <p:nvPr/>
        </p:nvSpPr>
        <p:spPr>
          <a:xfrm>
            <a:off x="2733772" y="2011538"/>
            <a:ext cx="846386"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lang="en-US" sz="900" dirty="0"/>
              <a:t>Deputy PM - Chile</a:t>
            </a:r>
            <a:endParaRPr sz="900" dirty="0"/>
          </a:p>
        </p:txBody>
      </p:sp>
      <p:sp>
        <p:nvSpPr>
          <p:cNvPr id="97" name="Shape 97"/>
          <p:cNvSpPr/>
          <p:nvPr/>
        </p:nvSpPr>
        <p:spPr>
          <a:xfrm>
            <a:off x="2876282" y="2104407"/>
            <a:ext cx="561370"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lang="en-US" sz="750" dirty="0"/>
              <a:t>Open</a:t>
            </a:r>
            <a:r>
              <a:rPr sz="750" dirty="0"/>
              <a:t>- AURA</a:t>
            </a:r>
          </a:p>
        </p:txBody>
      </p:sp>
      <p:sp>
        <p:nvSpPr>
          <p:cNvPr id="106" name="Shape 106"/>
          <p:cNvSpPr/>
          <p:nvPr/>
        </p:nvSpPr>
        <p:spPr>
          <a:xfrm>
            <a:off x="5289560" y="2859460"/>
            <a:ext cx="831959" cy="9695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ctr" defTabSz="514325">
              <a:lnSpc>
                <a:spcPct val="70000"/>
              </a:lnSpc>
              <a:defRPr sz="1000">
                <a:solidFill>
                  <a:srgbClr val="FFFFFF"/>
                </a:solidFill>
              </a:defRPr>
            </a:pPr>
            <a:r>
              <a:rPr sz="900" dirty="0">
                <a:solidFill>
                  <a:srgbClr val="FFFFFF"/>
                </a:solidFill>
              </a:rPr>
              <a:t> Systems Scientist</a:t>
            </a:r>
          </a:p>
        </p:txBody>
      </p:sp>
      <p:sp>
        <p:nvSpPr>
          <p:cNvPr id="107" name="Shape 107"/>
          <p:cNvSpPr/>
          <p:nvPr/>
        </p:nvSpPr>
        <p:spPr>
          <a:xfrm>
            <a:off x="5267966" y="2949270"/>
            <a:ext cx="873956"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dirty="0"/>
              <a:t>Chuck </a:t>
            </a:r>
            <a:r>
              <a:rPr sz="750" dirty="0" err="1"/>
              <a:t>Claver</a:t>
            </a:r>
            <a:r>
              <a:rPr sz="750" dirty="0"/>
              <a:t> - AURA</a:t>
            </a:r>
          </a:p>
        </p:txBody>
      </p:sp>
      <p:sp>
        <p:nvSpPr>
          <p:cNvPr id="108" name="Shape 108"/>
          <p:cNvSpPr/>
          <p:nvPr/>
        </p:nvSpPr>
        <p:spPr>
          <a:xfrm>
            <a:off x="4001290" y="52390"/>
            <a:ext cx="1117613" cy="219291"/>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100" b="1">
                <a:solidFill>
                  <a:srgbClr val="535353"/>
                </a:solidFill>
              </a:defRPr>
            </a:lvl1pPr>
          </a:lstStyle>
          <a:p>
            <a:pPr hangingPunct="1"/>
            <a:r>
              <a:rPr lang="en-US" sz="825" dirty="0"/>
              <a:t>Project </a:t>
            </a:r>
            <a:r>
              <a:rPr sz="825" dirty="0"/>
              <a:t>Director’s Office</a:t>
            </a:r>
          </a:p>
        </p:txBody>
      </p:sp>
      <p:sp>
        <p:nvSpPr>
          <p:cNvPr id="109" name="Shape 109"/>
          <p:cNvSpPr/>
          <p:nvPr/>
        </p:nvSpPr>
        <p:spPr>
          <a:xfrm>
            <a:off x="3666265" y="3883821"/>
            <a:ext cx="407482" cy="219291"/>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100" b="1">
                <a:solidFill>
                  <a:srgbClr val="535353"/>
                </a:solidFill>
              </a:defRPr>
            </a:lvl1pPr>
          </a:lstStyle>
          <a:p>
            <a:pPr hangingPunct="1"/>
            <a:r>
              <a:rPr sz="825"/>
              <a:t>Camera</a:t>
            </a:r>
          </a:p>
        </p:txBody>
      </p:sp>
      <p:sp>
        <p:nvSpPr>
          <p:cNvPr id="110" name="Shape 110"/>
          <p:cNvSpPr/>
          <p:nvPr/>
        </p:nvSpPr>
        <p:spPr>
          <a:xfrm>
            <a:off x="5128073" y="3883821"/>
            <a:ext cx="793806" cy="219291"/>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100" b="1">
                <a:solidFill>
                  <a:srgbClr val="535353"/>
                </a:solidFill>
              </a:defRPr>
            </a:lvl1pPr>
          </a:lstStyle>
          <a:p>
            <a:pPr hangingPunct="1"/>
            <a:r>
              <a:rPr sz="825"/>
              <a:t>Telescope &amp; Site</a:t>
            </a:r>
          </a:p>
        </p:txBody>
      </p:sp>
      <p:sp>
        <p:nvSpPr>
          <p:cNvPr id="111" name="Shape 111"/>
          <p:cNvSpPr/>
          <p:nvPr/>
        </p:nvSpPr>
        <p:spPr>
          <a:xfrm>
            <a:off x="6550283" y="3883821"/>
            <a:ext cx="1326003" cy="219291"/>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100" b="1">
                <a:solidFill>
                  <a:srgbClr val="535353"/>
                </a:solidFill>
              </a:defRPr>
            </a:lvl1pPr>
          </a:lstStyle>
          <a:p>
            <a:pPr hangingPunct="1"/>
            <a:r>
              <a:rPr sz="825"/>
              <a:t>Education &amp; Public Outreach</a:t>
            </a:r>
          </a:p>
        </p:txBody>
      </p:sp>
      <p:sp>
        <p:nvSpPr>
          <p:cNvPr id="114" name="Shape 114"/>
          <p:cNvSpPr/>
          <p:nvPr/>
        </p:nvSpPr>
        <p:spPr>
          <a:xfrm>
            <a:off x="1743050" y="4260059"/>
            <a:ext cx="933267"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dirty="0"/>
              <a:t>Wil O’Mullane - AURA</a:t>
            </a:r>
          </a:p>
        </p:txBody>
      </p:sp>
      <p:sp>
        <p:nvSpPr>
          <p:cNvPr id="115" name="Shape 115"/>
          <p:cNvSpPr/>
          <p:nvPr/>
        </p:nvSpPr>
        <p:spPr>
          <a:xfrm>
            <a:off x="1745613" y="4618437"/>
            <a:ext cx="928139"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sz="900"/>
              <a:t>Subsystem Scientist</a:t>
            </a:r>
          </a:p>
        </p:txBody>
      </p:sp>
      <p:sp>
        <p:nvSpPr>
          <p:cNvPr id="116" name="Shape 116"/>
          <p:cNvSpPr/>
          <p:nvPr/>
        </p:nvSpPr>
        <p:spPr>
          <a:xfrm>
            <a:off x="1501802" y="4712495"/>
            <a:ext cx="1410171" cy="207749"/>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lgn="ctr" defTabSz="685800">
              <a:defRPr sz="1000">
                <a:solidFill>
                  <a:srgbClr val="FFFFFF"/>
                </a:solidFill>
              </a:defRPr>
            </a:lvl1pPr>
          </a:lstStyle>
          <a:p>
            <a:r>
              <a:rPr lang="en-US" sz="750" dirty="0"/>
              <a:t>Leanne Guy - AURA</a:t>
            </a:r>
            <a:endParaRPr sz="750" dirty="0"/>
          </a:p>
        </p:txBody>
      </p:sp>
      <p:sp>
        <p:nvSpPr>
          <p:cNvPr id="117" name="Shape 117"/>
          <p:cNvSpPr/>
          <p:nvPr/>
        </p:nvSpPr>
        <p:spPr>
          <a:xfrm>
            <a:off x="5588219" y="2095926"/>
            <a:ext cx="806629"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dirty="0"/>
              <a:t>Vincent Riot - LLNL</a:t>
            </a:r>
          </a:p>
        </p:txBody>
      </p:sp>
      <p:sp>
        <p:nvSpPr>
          <p:cNvPr id="118" name="Shape 118"/>
          <p:cNvSpPr/>
          <p:nvPr/>
        </p:nvSpPr>
        <p:spPr>
          <a:xfrm>
            <a:off x="3329637" y="4712496"/>
            <a:ext cx="1080743"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dirty="0"/>
              <a:t>Steve Ritz - UC Santa Cruz</a:t>
            </a:r>
          </a:p>
        </p:txBody>
      </p:sp>
      <p:sp>
        <p:nvSpPr>
          <p:cNvPr id="119" name="Shape 119"/>
          <p:cNvSpPr/>
          <p:nvPr/>
        </p:nvSpPr>
        <p:spPr>
          <a:xfrm>
            <a:off x="5177856" y="4260059"/>
            <a:ext cx="716861"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lang="en-US" sz="750" dirty="0" smtClean="0"/>
              <a:t>Jeff Barr</a:t>
            </a:r>
            <a:r>
              <a:rPr sz="750" dirty="0" smtClean="0"/>
              <a:t> </a:t>
            </a:r>
            <a:r>
              <a:rPr sz="750" dirty="0"/>
              <a:t>- AURA </a:t>
            </a:r>
          </a:p>
        </p:txBody>
      </p:sp>
      <p:sp>
        <p:nvSpPr>
          <p:cNvPr id="120" name="Shape 120"/>
          <p:cNvSpPr/>
          <p:nvPr/>
        </p:nvSpPr>
        <p:spPr>
          <a:xfrm>
            <a:off x="5011742" y="4712496"/>
            <a:ext cx="1050286"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dirty="0"/>
              <a:t>Sandrine Thomas - AURA</a:t>
            </a:r>
          </a:p>
        </p:txBody>
      </p:sp>
      <p:sp>
        <p:nvSpPr>
          <p:cNvPr id="121" name="Shape 121"/>
          <p:cNvSpPr/>
          <p:nvPr/>
        </p:nvSpPr>
        <p:spPr>
          <a:xfrm>
            <a:off x="6917760" y="4167190"/>
            <a:ext cx="585097"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lang="en-US" sz="900" dirty="0"/>
              <a:t>Head of EPO</a:t>
            </a:r>
            <a:endParaRPr sz="900" dirty="0"/>
          </a:p>
        </p:txBody>
      </p:sp>
      <p:sp>
        <p:nvSpPr>
          <p:cNvPr id="122" name="Shape 122"/>
          <p:cNvSpPr/>
          <p:nvPr/>
        </p:nvSpPr>
        <p:spPr>
          <a:xfrm>
            <a:off x="6729293" y="4255296"/>
            <a:ext cx="952503"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dirty="0"/>
              <a:t>Amanda Bauer - AURA</a:t>
            </a:r>
          </a:p>
        </p:txBody>
      </p:sp>
      <p:sp>
        <p:nvSpPr>
          <p:cNvPr id="125" name="Shape 125"/>
          <p:cNvSpPr/>
          <p:nvPr/>
        </p:nvSpPr>
        <p:spPr>
          <a:xfrm>
            <a:off x="5353754" y="2007820"/>
            <a:ext cx="1274388"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lang="en-US" sz="900" dirty="0"/>
              <a:t>Deputy </a:t>
            </a:r>
            <a:r>
              <a:rPr sz="900" dirty="0"/>
              <a:t>PM</a:t>
            </a:r>
            <a:r>
              <a:rPr lang="en-US" sz="900" dirty="0"/>
              <a:t> Camera Comm.</a:t>
            </a:r>
            <a:endParaRPr sz="900" dirty="0"/>
          </a:p>
        </p:txBody>
      </p:sp>
      <p:sp>
        <p:nvSpPr>
          <p:cNvPr id="126" name="Shape 126"/>
          <p:cNvSpPr/>
          <p:nvPr/>
        </p:nvSpPr>
        <p:spPr>
          <a:xfrm>
            <a:off x="3405940" y="4618437"/>
            <a:ext cx="928139"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sz="900"/>
              <a:t>Subsystem Scientist</a:t>
            </a:r>
          </a:p>
        </p:txBody>
      </p:sp>
      <p:sp>
        <p:nvSpPr>
          <p:cNvPr id="127" name="Shape 127"/>
          <p:cNvSpPr/>
          <p:nvPr/>
        </p:nvSpPr>
        <p:spPr>
          <a:xfrm>
            <a:off x="5136640" y="4167190"/>
            <a:ext cx="779060"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sz="900"/>
              <a:t>Project Manager</a:t>
            </a:r>
          </a:p>
        </p:txBody>
      </p:sp>
      <p:sp>
        <p:nvSpPr>
          <p:cNvPr id="128" name="Shape 128"/>
          <p:cNvSpPr/>
          <p:nvPr/>
        </p:nvSpPr>
        <p:spPr>
          <a:xfrm>
            <a:off x="5062099" y="4618437"/>
            <a:ext cx="928139"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sz="900" dirty="0"/>
              <a:t>Subsystem Scientist</a:t>
            </a:r>
          </a:p>
        </p:txBody>
      </p:sp>
      <p:sp>
        <p:nvSpPr>
          <p:cNvPr id="129" name="Shape 129"/>
          <p:cNvSpPr/>
          <p:nvPr/>
        </p:nvSpPr>
        <p:spPr>
          <a:xfrm>
            <a:off x="7890750" y="2073375"/>
            <a:ext cx="786821" cy="142347"/>
          </a:xfrm>
          <a:prstGeom prst="rect">
            <a:avLst/>
          </a:prstGeom>
          <a:solidFill>
            <a:srgbClr val="1881F1"/>
          </a:solidFill>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defRPr sz="900">
                <a:solidFill>
                  <a:srgbClr val="FFFFFF"/>
                </a:solidFill>
              </a:defRPr>
            </a:lvl1pPr>
          </a:lstStyle>
          <a:p>
            <a:pPr hangingPunct="1"/>
            <a:r>
              <a:rPr sz="675" dirty="0"/>
              <a:t>Tucson, AZ</a:t>
            </a:r>
          </a:p>
        </p:txBody>
      </p:sp>
      <p:sp>
        <p:nvSpPr>
          <p:cNvPr id="130" name="Shape 130"/>
          <p:cNvSpPr/>
          <p:nvPr/>
        </p:nvSpPr>
        <p:spPr>
          <a:xfrm>
            <a:off x="7890750" y="2232834"/>
            <a:ext cx="786821" cy="142347"/>
          </a:xfrm>
          <a:prstGeom prst="rect">
            <a:avLst/>
          </a:prstGeom>
          <a:solidFill>
            <a:srgbClr val="FF0000"/>
          </a:solidFill>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defRPr sz="900">
                <a:solidFill>
                  <a:srgbClr val="FFFFFF"/>
                </a:solidFill>
              </a:defRPr>
            </a:lvl1pPr>
          </a:lstStyle>
          <a:p>
            <a:pPr hangingPunct="1"/>
            <a:r>
              <a:rPr sz="675" dirty="0"/>
              <a:t>Menlo Park, CA</a:t>
            </a:r>
          </a:p>
        </p:txBody>
      </p:sp>
      <p:sp>
        <p:nvSpPr>
          <p:cNvPr id="131" name="Shape 131"/>
          <p:cNvSpPr/>
          <p:nvPr/>
        </p:nvSpPr>
        <p:spPr>
          <a:xfrm>
            <a:off x="7890750" y="2392293"/>
            <a:ext cx="786821" cy="142347"/>
          </a:xfrm>
          <a:prstGeom prst="rect">
            <a:avLst/>
          </a:prstGeom>
          <a:solidFill>
            <a:srgbClr val="35116E"/>
          </a:solidFill>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defRPr sz="900">
                <a:solidFill>
                  <a:srgbClr val="FFFFFF"/>
                </a:solidFill>
              </a:defRPr>
            </a:lvl1pPr>
          </a:lstStyle>
          <a:p>
            <a:pPr hangingPunct="1"/>
            <a:r>
              <a:rPr sz="675"/>
              <a:t>Seattle, WA</a:t>
            </a:r>
          </a:p>
        </p:txBody>
      </p:sp>
      <p:sp>
        <p:nvSpPr>
          <p:cNvPr id="132" name="Shape 132"/>
          <p:cNvSpPr/>
          <p:nvPr/>
        </p:nvSpPr>
        <p:spPr>
          <a:xfrm>
            <a:off x="7890750" y="2551752"/>
            <a:ext cx="786821" cy="142347"/>
          </a:xfrm>
          <a:prstGeom prst="rect">
            <a:avLst/>
          </a:prstGeom>
          <a:solidFill>
            <a:srgbClr val="0099CC"/>
          </a:solidFill>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defRPr sz="900">
                <a:solidFill>
                  <a:srgbClr val="FFFFFF"/>
                </a:solidFill>
              </a:defRPr>
            </a:lvl1pPr>
          </a:lstStyle>
          <a:p>
            <a:pPr hangingPunct="1"/>
            <a:r>
              <a:rPr sz="675" dirty="0"/>
              <a:t>La Serena, Chile</a:t>
            </a:r>
          </a:p>
        </p:txBody>
      </p:sp>
      <p:sp>
        <p:nvSpPr>
          <p:cNvPr id="133" name="Shape 133"/>
          <p:cNvSpPr/>
          <p:nvPr/>
        </p:nvSpPr>
        <p:spPr>
          <a:xfrm>
            <a:off x="7895512" y="2711209"/>
            <a:ext cx="777296" cy="142347"/>
          </a:xfrm>
          <a:prstGeom prst="rect">
            <a:avLst/>
          </a:prstGeom>
          <a:solidFill>
            <a:srgbClr val="02020A"/>
          </a:solidFill>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defRPr sz="900">
                <a:solidFill>
                  <a:srgbClr val="FFFFFF"/>
                </a:solidFill>
              </a:defRPr>
            </a:lvl1pPr>
          </a:lstStyle>
          <a:p>
            <a:pPr hangingPunct="1"/>
            <a:r>
              <a:rPr sz="675"/>
              <a:t>Urbana, IL</a:t>
            </a:r>
          </a:p>
        </p:txBody>
      </p:sp>
      <p:sp>
        <p:nvSpPr>
          <p:cNvPr id="134" name="Shape 134"/>
          <p:cNvSpPr/>
          <p:nvPr/>
        </p:nvSpPr>
        <p:spPr>
          <a:xfrm>
            <a:off x="7889877" y="2870668"/>
            <a:ext cx="788567" cy="142347"/>
          </a:xfrm>
          <a:prstGeom prst="rect">
            <a:avLst/>
          </a:prstGeom>
          <a:solidFill>
            <a:srgbClr val="00AEF4"/>
          </a:solidFill>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defRPr sz="900">
                <a:solidFill>
                  <a:srgbClr val="FFFFFF"/>
                </a:solidFill>
              </a:defRPr>
            </a:lvl1pPr>
          </a:lstStyle>
          <a:p>
            <a:pPr hangingPunct="1"/>
            <a:r>
              <a:rPr sz="675"/>
              <a:t>Davis, CA</a:t>
            </a:r>
          </a:p>
        </p:txBody>
      </p:sp>
      <p:sp>
        <p:nvSpPr>
          <p:cNvPr id="135" name="Shape 135"/>
          <p:cNvSpPr/>
          <p:nvPr/>
        </p:nvSpPr>
        <p:spPr>
          <a:xfrm>
            <a:off x="7890750" y="3030127"/>
            <a:ext cx="786821" cy="142347"/>
          </a:xfrm>
          <a:prstGeom prst="rect">
            <a:avLst/>
          </a:prstGeom>
          <a:solidFill>
            <a:srgbClr val="FF6605"/>
          </a:solidFill>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ctr">
              <a:defRPr sz="900">
                <a:solidFill>
                  <a:srgbClr val="FFFFFF"/>
                </a:solidFill>
              </a:defRPr>
            </a:lvl1pPr>
          </a:lstStyle>
          <a:p>
            <a:pPr hangingPunct="1"/>
            <a:r>
              <a:rPr sz="675"/>
              <a:t>Princeton, NJ</a:t>
            </a:r>
          </a:p>
        </p:txBody>
      </p:sp>
      <p:sp>
        <p:nvSpPr>
          <p:cNvPr id="138" name="Shape 138"/>
          <p:cNvSpPr/>
          <p:nvPr/>
        </p:nvSpPr>
        <p:spPr>
          <a:xfrm>
            <a:off x="5105965" y="2511115"/>
            <a:ext cx="1143802" cy="300082"/>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lgn="ctr" defTabSz="685800">
              <a:defRPr sz="900" b="1">
                <a:solidFill>
                  <a:srgbClr val="535353"/>
                </a:solidFill>
              </a:defRPr>
            </a:lvl1pPr>
          </a:lstStyle>
          <a:p>
            <a:pPr hangingPunct="1"/>
            <a:r>
              <a:rPr sz="675" dirty="0"/>
              <a:t>Systems Engineering</a:t>
            </a:r>
            <a:r>
              <a:rPr lang="en-US" sz="675" dirty="0"/>
              <a:t> and Commissioning</a:t>
            </a:r>
            <a:endParaRPr sz="675" dirty="0"/>
          </a:p>
        </p:txBody>
      </p:sp>
      <p:sp>
        <p:nvSpPr>
          <p:cNvPr id="139" name="Shape 139"/>
          <p:cNvSpPr/>
          <p:nvPr/>
        </p:nvSpPr>
        <p:spPr>
          <a:xfrm>
            <a:off x="3920857" y="1277086"/>
            <a:ext cx="1281118" cy="219291"/>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900" b="1">
                <a:solidFill>
                  <a:srgbClr val="535353"/>
                </a:solidFill>
              </a:defRPr>
            </a:lvl1pPr>
          </a:lstStyle>
          <a:p>
            <a:pPr hangingPunct="1"/>
            <a:r>
              <a:rPr sz="825" dirty="0"/>
              <a:t>Project Management Office</a:t>
            </a:r>
          </a:p>
        </p:txBody>
      </p:sp>
      <p:sp>
        <p:nvSpPr>
          <p:cNvPr id="143" name="Shape 73"/>
          <p:cNvSpPr/>
          <p:nvPr/>
        </p:nvSpPr>
        <p:spPr>
          <a:xfrm>
            <a:off x="5076390" y="3225889"/>
            <a:ext cx="1302544" cy="376238"/>
          </a:xfrm>
          <a:prstGeom prst="rect">
            <a:avLst/>
          </a:prstGeom>
          <a:solidFill>
            <a:srgbClr val="0099CC"/>
          </a:solidFill>
          <a:ln w="19050">
            <a:solidFill>
              <a:srgbClr val="FFFFFF"/>
            </a:solidFill>
          </a:ln>
        </p:spPr>
        <p:txBody>
          <a:bodyPr lIns="34289" rIns="34289" anchor="ctr"/>
          <a:lstStyle/>
          <a:p>
            <a:endParaRPr sz="1350">
              <a:solidFill>
                <a:srgbClr val="FFFFFF"/>
              </a:solidFill>
            </a:endParaRPr>
          </a:p>
        </p:txBody>
      </p:sp>
      <p:sp>
        <p:nvSpPr>
          <p:cNvPr id="147" name="Shape 123"/>
          <p:cNvSpPr/>
          <p:nvPr/>
        </p:nvSpPr>
        <p:spPr>
          <a:xfrm>
            <a:off x="5142798" y="3267563"/>
            <a:ext cx="1163780"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lang="en-US" sz="900" dirty="0"/>
              <a:t>Commissioning Scientist </a:t>
            </a:r>
            <a:endParaRPr sz="900" dirty="0"/>
          </a:p>
        </p:txBody>
      </p:sp>
      <p:sp>
        <p:nvSpPr>
          <p:cNvPr id="148" name="Shape 124"/>
          <p:cNvSpPr/>
          <p:nvPr/>
        </p:nvSpPr>
        <p:spPr>
          <a:xfrm>
            <a:off x="5366048" y="3361622"/>
            <a:ext cx="718464"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lang="en-US" sz="750" dirty="0"/>
              <a:t>Kevin Reil </a:t>
            </a:r>
            <a:r>
              <a:rPr sz="750" dirty="0"/>
              <a:t>- </a:t>
            </a:r>
            <a:r>
              <a:rPr lang="en-US" sz="750" dirty="0"/>
              <a:t>SLAC</a:t>
            </a:r>
            <a:endParaRPr sz="750" dirty="0"/>
          </a:p>
        </p:txBody>
      </p:sp>
      <p:sp>
        <p:nvSpPr>
          <p:cNvPr id="149" name="Shape 63"/>
          <p:cNvSpPr/>
          <p:nvPr/>
        </p:nvSpPr>
        <p:spPr>
          <a:xfrm>
            <a:off x="2849787" y="2764232"/>
            <a:ext cx="1316341" cy="356640"/>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151" name="Shape 101"/>
          <p:cNvSpPr/>
          <p:nvPr/>
        </p:nvSpPr>
        <p:spPr>
          <a:xfrm>
            <a:off x="3018610" y="2928662"/>
            <a:ext cx="1024637"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lang="en-US" sz="750" dirty="0"/>
              <a:t>Jeff Kantor  (</a:t>
            </a:r>
            <a:r>
              <a:rPr lang="en-US" sz="750" dirty="0" err="1"/>
              <a:t>Int</a:t>
            </a:r>
            <a:r>
              <a:rPr lang="en-US" sz="750" dirty="0"/>
              <a:t>) </a:t>
            </a:r>
            <a:r>
              <a:rPr sz="750" dirty="0"/>
              <a:t>- AURA </a:t>
            </a:r>
          </a:p>
        </p:txBody>
      </p:sp>
      <p:sp>
        <p:nvSpPr>
          <p:cNvPr id="157" name="Shape 106"/>
          <p:cNvSpPr/>
          <p:nvPr/>
        </p:nvSpPr>
        <p:spPr>
          <a:xfrm>
            <a:off x="3194883" y="2840319"/>
            <a:ext cx="613951" cy="9695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ctr" defTabSz="514325">
              <a:lnSpc>
                <a:spcPct val="70000"/>
              </a:lnSpc>
              <a:defRPr sz="1000">
                <a:solidFill>
                  <a:srgbClr val="FFFFFF"/>
                </a:solidFill>
              </a:defRPr>
            </a:pPr>
            <a:r>
              <a:rPr lang="en-US" sz="900" dirty="0">
                <a:solidFill>
                  <a:srgbClr val="FFFFFF"/>
                </a:solidFill>
              </a:rPr>
              <a:t>ITSI Manager</a:t>
            </a:r>
            <a:endParaRPr sz="900" dirty="0">
              <a:solidFill>
                <a:srgbClr val="FFFFFF"/>
              </a:solidFill>
            </a:endParaRPr>
          </a:p>
        </p:txBody>
      </p:sp>
      <p:pic>
        <p:nvPicPr>
          <p:cNvPr id="154" name="Picture 153" descr="LogoW-ShadowTransBack.png"/>
          <p:cNvPicPr>
            <a:picLocks noChangeAspect="1"/>
          </p:cNvPicPr>
          <p:nvPr/>
        </p:nvPicPr>
        <p:blipFill>
          <a:blip r:embed="rId3"/>
          <a:stretch>
            <a:fillRect/>
          </a:stretch>
        </p:blipFill>
        <p:spPr bwMode="auto">
          <a:xfrm>
            <a:off x="7354215" y="-19048"/>
            <a:ext cx="1484986" cy="836371"/>
          </a:xfrm>
          <a:prstGeom prst="rect">
            <a:avLst/>
          </a:prstGeom>
          <a:noFill/>
          <a:ln w="9525">
            <a:noFill/>
            <a:miter lim="800000"/>
            <a:headEnd/>
            <a:tailEnd/>
          </a:ln>
        </p:spPr>
      </p:pic>
      <p:sp>
        <p:nvSpPr>
          <p:cNvPr id="160" name="Shape 66"/>
          <p:cNvSpPr/>
          <p:nvPr/>
        </p:nvSpPr>
        <p:spPr>
          <a:xfrm>
            <a:off x="3914180" y="688896"/>
            <a:ext cx="1306116" cy="376238"/>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161" name="Shape 74"/>
          <p:cNvSpPr/>
          <p:nvPr/>
        </p:nvSpPr>
        <p:spPr>
          <a:xfrm>
            <a:off x="3926417" y="698541"/>
            <a:ext cx="1262592" cy="3565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1"/>
                </a:lnTo>
                <a:lnTo>
                  <a:pt x="21600" y="0"/>
                </a:lnTo>
                <a:lnTo>
                  <a:pt x="0" y="21600"/>
                </a:lnTo>
                <a:close/>
              </a:path>
            </a:pathLst>
          </a:custGeom>
          <a:solidFill>
            <a:srgbClr val="35116E"/>
          </a:solidFill>
          <a:ln w="12700">
            <a:miter lim="400000"/>
          </a:ln>
        </p:spPr>
        <p:txBody>
          <a:bodyPr lIns="34289" rIns="34289"/>
          <a:lstStyle/>
          <a:p>
            <a:pPr hangingPunct="1"/>
            <a:endParaRPr sz="1350">
              <a:solidFill>
                <a:prstClr val="black"/>
              </a:solidFill>
            </a:endParaRPr>
          </a:p>
        </p:txBody>
      </p:sp>
      <p:sp>
        <p:nvSpPr>
          <p:cNvPr id="162" name="Shape 75"/>
          <p:cNvSpPr/>
          <p:nvPr/>
        </p:nvSpPr>
        <p:spPr>
          <a:xfrm>
            <a:off x="4008151" y="707946"/>
            <a:ext cx="1122936" cy="20774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a:solidFill>
                  <a:srgbClr val="FFFFFF"/>
                </a:solidFill>
              </a:defRPr>
            </a:lvl1pPr>
          </a:lstStyle>
          <a:p>
            <a:pPr hangingPunct="1"/>
            <a:r>
              <a:rPr lang="en-US" sz="1350" dirty="0"/>
              <a:t>Deputy</a:t>
            </a:r>
            <a:r>
              <a:rPr sz="1350" dirty="0"/>
              <a:t> Director</a:t>
            </a:r>
          </a:p>
        </p:txBody>
      </p:sp>
      <p:sp>
        <p:nvSpPr>
          <p:cNvPr id="164" name="Shape 76"/>
          <p:cNvSpPr/>
          <p:nvPr/>
        </p:nvSpPr>
        <p:spPr>
          <a:xfrm>
            <a:off x="3922858" y="867490"/>
            <a:ext cx="1292339"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lang="en-US" sz="750" dirty="0"/>
              <a:t>Zeljko Ivezic – U of Washington</a:t>
            </a:r>
            <a:endParaRPr sz="750" dirty="0"/>
          </a:p>
        </p:txBody>
      </p:sp>
      <p:sp>
        <p:nvSpPr>
          <p:cNvPr id="167" name="Shape 54"/>
          <p:cNvSpPr/>
          <p:nvPr/>
        </p:nvSpPr>
        <p:spPr>
          <a:xfrm>
            <a:off x="3218736" y="4106467"/>
            <a:ext cx="1302544" cy="377429"/>
          </a:xfrm>
          <a:prstGeom prst="rect">
            <a:avLst/>
          </a:prstGeom>
          <a:solidFill>
            <a:srgbClr val="FF0000"/>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168" name="Shape 117"/>
          <p:cNvSpPr/>
          <p:nvPr/>
        </p:nvSpPr>
        <p:spPr>
          <a:xfrm>
            <a:off x="3466691" y="4260059"/>
            <a:ext cx="806629"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dirty="0"/>
              <a:t>Vincent Riot - LLNL</a:t>
            </a:r>
          </a:p>
        </p:txBody>
      </p:sp>
      <p:sp>
        <p:nvSpPr>
          <p:cNvPr id="169" name="Shape 125"/>
          <p:cNvSpPr/>
          <p:nvPr/>
        </p:nvSpPr>
        <p:spPr>
          <a:xfrm>
            <a:off x="3479885" y="4167190"/>
            <a:ext cx="779060"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sz="900" dirty="0"/>
              <a:t>Project Manager</a:t>
            </a:r>
          </a:p>
        </p:txBody>
      </p:sp>
      <p:sp>
        <p:nvSpPr>
          <p:cNvPr id="150" name="Shape 58"/>
          <p:cNvSpPr/>
          <p:nvPr/>
        </p:nvSpPr>
        <p:spPr>
          <a:xfrm>
            <a:off x="414993" y="252579"/>
            <a:ext cx="1408510" cy="404813"/>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152" name="Shape 81"/>
          <p:cNvSpPr/>
          <p:nvPr/>
        </p:nvSpPr>
        <p:spPr>
          <a:xfrm>
            <a:off x="485585" y="343065"/>
            <a:ext cx="1288814"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100">
                <a:solidFill>
                  <a:srgbClr val="FFFFFF"/>
                </a:solidFill>
              </a:defRPr>
            </a:lvl1pPr>
          </a:lstStyle>
          <a:p>
            <a:pPr hangingPunct="1"/>
            <a:r>
              <a:rPr sz="900" dirty="0"/>
              <a:t>Director of </a:t>
            </a:r>
            <a:r>
              <a:rPr lang="en-US" sz="900" dirty="0"/>
              <a:t>LSST </a:t>
            </a:r>
            <a:r>
              <a:rPr sz="900" dirty="0"/>
              <a:t>Operations</a:t>
            </a:r>
          </a:p>
        </p:txBody>
      </p:sp>
      <p:sp>
        <p:nvSpPr>
          <p:cNvPr id="153" name="Shape 82"/>
          <p:cNvSpPr/>
          <p:nvPr/>
        </p:nvSpPr>
        <p:spPr>
          <a:xfrm>
            <a:off x="674675" y="435935"/>
            <a:ext cx="891589"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lang="en-US" sz="750" dirty="0"/>
              <a:t>Robert Blum </a:t>
            </a:r>
            <a:r>
              <a:rPr sz="750" dirty="0"/>
              <a:t>(</a:t>
            </a:r>
            <a:r>
              <a:rPr lang="en-US" sz="750" dirty="0"/>
              <a:t>Acting)</a:t>
            </a:r>
            <a:endParaRPr sz="750" dirty="0"/>
          </a:p>
        </p:txBody>
      </p:sp>
      <p:sp>
        <p:nvSpPr>
          <p:cNvPr id="159" name="Shape 79"/>
          <p:cNvSpPr/>
          <p:nvPr/>
        </p:nvSpPr>
        <p:spPr>
          <a:xfrm>
            <a:off x="5994343" y="834504"/>
            <a:ext cx="735779" cy="2769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sz="900" dirty="0">
                <a:solidFill>
                  <a:schemeClr val="tx1"/>
                </a:solidFill>
              </a:rPr>
              <a:t>Project Scien</a:t>
            </a:r>
            <a:r>
              <a:rPr lang="en-US" sz="900" dirty="0">
                <a:solidFill>
                  <a:schemeClr val="tx1"/>
                </a:solidFill>
              </a:rPr>
              <a:t>ce </a:t>
            </a:r>
          </a:p>
          <a:p>
            <a:pPr hangingPunct="1"/>
            <a:r>
              <a:rPr lang="en-US" sz="900" dirty="0">
                <a:solidFill>
                  <a:schemeClr val="tx1"/>
                </a:solidFill>
              </a:rPr>
              <a:t>Team</a:t>
            </a:r>
            <a:endParaRPr sz="900" dirty="0">
              <a:solidFill>
                <a:schemeClr val="tx1"/>
              </a:solidFill>
            </a:endParaRPr>
          </a:p>
        </p:txBody>
      </p:sp>
      <p:sp>
        <p:nvSpPr>
          <p:cNvPr id="173" name="Shape 52"/>
          <p:cNvSpPr/>
          <p:nvPr/>
        </p:nvSpPr>
        <p:spPr>
          <a:xfrm>
            <a:off x="7093909" y="1471246"/>
            <a:ext cx="1235870" cy="377429"/>
          </a:xfrm>
          <a:prstGeom prst="rect">
            <a:avLst/>
          </a:prstGeom>
          <a:solidFill>
            <a:schemeClr val="bg1">
              <a:lumMod val="85000"/>
            </a:schemeClr>
          </a:solidFill>
          <a:ln w="12700">
            <a:solidFill>
              <a:srgbClr val="C8C7C9"/>
            </a:solidFill>
          </a:ln>
        </p:spPr>
        <p:txBody>
          <a:bodyPr lIns="34289" rIns="34289" anchor="ctr"/>
          <a:lstStyle/>
          <a:p>
            <a:pPr hangingPunct="1">
              <a:defRPr>
                <a:solidFill>
                  <a:srgbClr val="FFFFFF"/>
                </a:solidFill>
              </a:defRPr>
            </a:pPr>
            <a:endParaRPr sz="1350">
              <a:solidFill>
                <a:srgbClr val="FFFFFF"/>
              </a:solidFill>
            </a:endParaRPr>
          </a:p>
        </p:txBody>
      </p:sp>
      <p:sp>
        <p:nvSpPr>
          <p:cNvPr id="174" name="Shape 91"/>
          <p:cNvSpPr/>
          <p:nvPr/>
        </p:nvSpPr>
        <p:spPr>
          <a:xfrm>
            <a:off x="7210662" y="1537505"/>
            <a:ext cx="1042271" cy="230832"/>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A5A5A5"/>
                </a:solidFill>
              </a:defRPr>
            </a:lvl1pPr>
          </a:lstStyle>
          <a:p>
            <a:pPr hangingPunct="1"/>
            <a:r>
              <a:rPr sz="900" dirty="0">
                <a:solidFill>
                  <a:schemeClr val="tx1"/>
                </a:solidFill>
              </a:rPr>
              <a:t>Subsystem Scientists</a:t>
            </a:r>
          </a:p>
        </p:txBody>
      </p:sp>
      <p:sp>
        <p:nvSpPr>
          <p:cNvPr id="179" name="Shape 58"/>
          <p:cNvSpPr/>
          <p:nvPr/>
        </p:nvSpPr>
        <p:spPr>
          <a:xfrm>
            <a:off x="411630" y="706345"/>
            <a:ext cx="1408510" cy="404813"/>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180" name="Shape 81"/>
          <p:cNvSpPr/>
          <p:nvPr/>
        </p:nvSpPr>
        <p:spPr>
          <a:xfrm>
            <a:off x="751529" y="796831"/>
            <a:ext cx="750206"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100">
                <a:solidFill>
                  <a:srgbClr val="FFFFFF"/>
                </a:solidFill>
              </a:defRPr>
            </a:lvl1pPr>
          </a:lstStyle>
          <a:p>
            <a:pPr hangingPunct="1"/>
            <a:r>
              <a:rPr lang="en-US" sz="900" dirty="0"/>
              <a:t>Deputy Director</a:t>
            </a:r>
            <a:endParaRPr sz="900" dirty="0"/>
          </a:p>
        </p:txBody>
      </p:sp>
      <p:sp>
        <p:nvSpPr>
          <p:cNvPr id="181" name="Shape 82"/>
          <p:cNvSpPr/>
          <p:nvPr/>
        </p:nvSpPr>
        <p:spPr>
          <a:xfrm>
            <a:off x="673717" y="889701"/>
            <a:ext cx="886779"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lang="en-US" sz="750" dirty="0"/>
              <a:t>Robert Blum  - AURA</a:t>
            </a:r>
            <a:endParaRPr sz="750" dirty="0"/>
          </a:p>
        </p:txBody>
      </p:sp>
      <p:sp>
        <p:nvSpPr>
          <p:cNvPr id="182" name="Shape 54"/>
          <p:cNvSpPr/>
          <p:nvPr/>
        </p:nvSpPr>
        <p:spPr>
          <a:xfrm>
            <a:off x="402267" y="1152773"/>
            <a:ext cx="1412248" cy="377429"/>
          </a:xfrm>
          <a:prstGeom prst="rect">
            <a:avLst/>
          </a:prstGeom>
          <a:solidFill>
            <a:srgbClr val="FF0000"/>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183" name="Shape 117"/>
          <p:cNvSpPr/>
          <p:nvPr/>
        </p:nvSpPr>
        <p:spPr>
          <a:xfrm>
            <a:off x="724157" y="1325624"/>
            <a:ext cx="822660"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lang="en-US" sz="750" dirty="0"/>
              <a:t>Phil Marshal </a:t>
            </a:r>
            <a:r>
              <a:rPr sz="750" dirty="0"/>
              <a:t>-</a:t>
            </a:r>
            <a:r>
              <a:rPr lang="en-US" sz="750" dirty="0"/>
              <a:t> SLAC</a:t>
            </a:r>
            <a:endParaRPr sz="750" dirty="0"/>
          </a:p>
        </p:txBody>
      </p:sp>
      <p:sp>
        <p:nvSpPr>
          <p:cNvPr id="184" name="Shape 125"/>
          <p:cNvSpPr/>
          <p:nvPr/>
        </p:nvSpPr>
        <p:spPr>
          <a:xfrm>
            <a:off x="739017" y="1232755"/>
            <a:ext cx="750206"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lang="en-US" sz="900" dirty="0"/>
              <a:t>Deputy Director</a:t>
            </a:r>
            <a:endParaRPr sz="900" dirty="0"/>
          </a:p>
        </p:txBody>
      </p:sp>
      <p:sp>
        <p:nvSpPr>
          <p:cNvPr id="185" name="Shape 51"/>
          <p:cNvSpPr/>
          <p:nvPr/>
        </p:nvSpPr>
        <p:spPr>
          <a:xfrm>
            <a:off x="1443290" y="3174077"/>
            <a:ext cx="1291829" cy="376238"/>
          </a:xfrm>
          <a:prstGeom prst="rect">
            <a:avLst/>
          </a:prstGeom>
          <a:solidFill>
            <a:srgbClr val="000000"/>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186" name="Shape 59"/>
          <p:cNvSpPr/>
          <p:nvPr/>
        </p:nvSpPr>
        <p:spPr>
          <a:xfrm>
            <a:off x="1421856" y="2744560"/>
            <a:ext cx="1304926" cy="377429"/>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189" name="Shape 92"/>
          <p:cNvSpPr/>
          <p:nvPr/>
        </p:nvSpPr>
        <p:spPr>
          <a:xfrm>
            <a:off x="1663012" y="2795460"/>
            <a:ext cx="851195"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sz="900"/>
              <a:t>Business Manager</a:t>
            </a:r>
          </a:p>
        </p:txBody>
      </p:sp>
      <p:sp>
        <p:nvSpPr>
          <p:cNvPr id="190" name="Shape 93"/>
          <p:cNvSpPr/>
          <p:nvPr/>
        </p:nvSpPr>
        <p:spPr>
          <a:xfrm>
            <a:off x="1575489" y="2888328"/>
            <a:ext cx="1026241"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a:t>Daniel Calabrese - AURA</a:t>
            </a:r>
          </a:p>
        </p:txBody>
      </p:sp>
      <p:sp>
        <p:nvSpPr>
          <p:cNvPr id="191" name="Shape 98"/>
          <p:cNvSpPr/>
          <p:nvPr/>
        </p:nvSpPr>
        <p:spPr>
          <a:xfrm>
            <a:off x="1623046" y="3210454"/>
            <a:ext cx="990657" cy="1777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ctr" defTabSz="514325">
              <a:lnSpc>
                <a:spcPct val="70000"/>
              </a:lnSpc>
              <a:defRPr sz="1200">
                <a:solidFill>
                  <a:srgbClr val="FFFFFF"/>
                </a:solidFill>
              </a:defRPr>
            </a:pPr>
            <a:r>
              <a:rPr sz="900" dirty="0">
                <a:solidFill>
                  <a:srgbClr val="FFFFFF"/>
                </a:solidFill>
              </a:rPr>
              <a:t>Information Security </a:t>
            </a:r>
          </a:p>
          <a:p>
            <a:pPr algn="ctr" defTabSz="514325">
              <a:lnSpc>
                <a:spcPct val="70000"/>
              </a:lnSpc>
              <a:defRPr sz="1000">
                <a:solidFill>
                  <a:srgbClr val="FFFFFF"/>
                </a:solidFill>
              </a:defRPr>
            </a:pPr>
            <a:r>
              <a:rPr sz="750" dirty="0">
                <a:solidFill>
                  <a:srgbClr val="FFFFFF"/>
                </a:solidFill>
              </a:rPr>
              <a:t>Officer</a:t>
            </a:r>
          </a:p>
        </p:txBody>
      </p:sp>
      <p:sp>
        <p:nvSpPr>
          <p:cNvPr id="192" name="Shape 99"/>
          <p:cNvSpPr/>
          <p:nvPr/>
        </p:nvSpPr>
        <p:spPr>
          <a:xfrm>
            <a:off x="1690005" y="3361005"/>
            <a:ext cx="857926"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sz="750"/>
              <a:t>Alex Withers - NCSA</a:t>
            </a:r>
          </a:p>
        </p:txBody>
      </p:sp>
      <p:sp>
        <p:nvSpPr>
          <p:cNvPr id="155" name="Shape 66"/>
          <p:cNvSpPr/>
          <p:nvPr/>
        </p:nvSpPr>
        <p:spPr>
          <a:xfrm>
            <a:off x="4597074" y="1472311"/>
            <a:ext cx="1306116" cy="376238"/>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156" name="Shape 74"/>
          <p:cNvSpPr/>
          <p:nvPr/>
        </p:nvSpPr>
        <p:spPr>
          <a:xfrm>
            <a:off x="4609311" y="1481957"/>
            <a:ext cx="1262592" cy="3565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1"/>
                </a:lnTo>
                <a:lnTo>
                  <a:pt x="21600" y="0"/>
                </a:lnTo>
                <a:lnTo>
                  <a:pt x="0" y="21600"/>
                </a:lnTo>
                <a:close/>
              </a:path>
            </a:pathLst>
          </a:custGeom>
          <a:solidFill>
            <a:srgbClr val="35116E"/>
          </a:solidFill>
          <a:ln w="12700">
            <a:miter lim="400000"/>
          </a:ln>
        </p:spPr>
        <p:txBody>
          <a:bodyPr lIns="34289" rIns="34289"/>
          <a:lstStyle/>
          <a:p>
            <a:pPr hangingPunct="1"/>
            <a:endParaRPr sz="1350">
              <a:solidFill>
                <a:prstClr val="black"/>
              </a:solidFill>
            </a:endParaRPr>
          </a:p>
        </p:txBody>
      </p:sp>
      <p:sp>
        <p:nvSpPr>
          <p:cNvPr id="158" name="Shape 75"/>
          <p:cNvSpPr/>
          <p:nvPr/>
        </p:nvSpPr>
        <p:spPr>
          <a:xfrm>
            <a:off x="4814896" y="1523399"/>
            <a:ext cx="875240" cy="1615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a:solidFill>
                  <a:srgbClr val="FFFFFF"/>
                </a:solidFill>
              </a:defRPr>
            </a:lvl1pPr>
          </a:lstStyle>
          <a:p>
            <a:pPr hangingPunct="1"/>
            <a:r>
              <a:rPr lang="en-US" sz="1050" dirty="0"/>
              <a:t>Project</a:t>
            </a:r>
            <a:r>
              <a:rPr lang="en-US" sz="900" dirty="0"/>
              <a:t> </a:t>
            </a:r>
            <a:r>
              <a:rPr lang="en-US" sz="1050" dirty="0"/>
              <a:t>Scientist</a:t>
            </a:r>
            <a:endParaRPr sz="900" dirty="0"/>
          </a:p>
        </p:txBody>
      </p:sp>
      <p:sp>
        <p:nvSpPr>
          <p:cNvPr id="170" name="Shape 76"/>
          <p:cNvSpPr/>
          <p:nvPr/>
        </p:nvSpPr>
        <p:spPr>
          <a:xfrm>
            <a:off x="4605752" y="1637052"/>
            <a:ext cx="1292339"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lang="en-US" sz="750" dirty="0"/>
              <a:t>Zeljko Ivezic – U of Washington</a:t>
            </a:r>
            <a:endParaRPr sz="750" dirty="0"/>
          </a:p>
        </p:txBody>
      </p:sp>
      <p:sp>
        <p:nvSpPr>
          <p:cNvPr id="2" name="TextBox 1"/>
          <p:cNvSpPr txBox="1"/>
          <p:nvPr/>
        </p:nvSpPr>
        <p:spPr>
          <a:xfrm>
            <a:off x="8610601" y="4950621"/>
            <a:ext cx="579120" cy="184666"/>
          </a:xfrm>
          <a:prstGeom prst="rect">
            <a:avLst/>
          </a:prstGeom>
          <a:noFill/>
        </p:spPr>
        <p:txBody>
          <a:bodyPr wrap="square" rtlCol="0">
            <a:spAutoFit/>
          </a:bodyPr>
          <a:lstStyle/>
          <a:p>
            <a:r>
              <a:rPr lang="en-US" sz="600" dirty="0" smtClean="0"/>
              <a:t>27 July 2019</a:t>
            </a:r>
            <a:endParaRPr lang="en-US" sz="600" dirty="0"/>
          </a:p>
        </p:txBody>
      </p:sp>
      <p:sp>
        <p:nvSpPr>
          <p:cNvPr id="187" name="Shape 112"/>
          <p:cNvSpPr/>
          <p:nvPr/>
        </p:nvSpPr>
        <p:spPr>
          <a:xfrm>
            <a:off x="1762490" y="3883821"/>
            <a:ext cx="893191" cy="219291"/>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100" b="1">
                <a:solidFill>
                  <a:srgbClr val="535353"/>
                </a:solidFill>
              </a:defRPr>
            </a:lvl1pPr>
          </a:lstStyle>
          <a:p>
            <a:r>
              <a:rPr sz="825" dirty="0"/>
              <a:t>Data Management</a:t>
            </a:r>
          </a:p>
        </p:txBody>
      </p:sp>
      <p:sp>
        <p:nvSpPr>
          <p:cNvPr id="193" name="Shape 138"/>
          <p:cNvSpPr/>
          <p:nvPr/>
        </p:nvSpPr>
        <p:spPr>
          <a:xfrm>
            <a:off x="2426583" y="2564342"/>
            <a:ext cx="633505" cy="19620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900" b="1">
                <a:solidFill>
                  <a:srgbClr val="535353"/>
                </a:solidFill>
              </a:defRPr>
            </a:lvl1pPr>
          </a:lstStyle>
          <a:p>
            <a:pPr hangingPunct="1"/>
            <a:r>
              <a:rPr lang="en-US" sz="675" dirty="0"/>
              <a:t>Project Support</a:t>
            </a:r>
            <a:endParaRPr sz="675" dirty="0"/>
          </a:p>
        </p:txBody>
      </p:sp>
      <p:sp>
        <p:nvSpPr>
          <p:cNvPr id="194" name="Shape 113"/>
          <p:cNvSpPr/>
          <p:nvPr/>
        </p:nvSpPr>
        <p:spPr>
          <a:xfrm>
            <a:off x="1820153" y="4167190"/>
            <a:ext cx="779060"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r>
              <a:rPr sz="900" dirty="0"/>
              <a:t>Project Manager</a:t>
            </a:r>
          </a:p>
        </p:txBody>
      </p:sp>
      <p:sp>
        <p:nvSpPr>
          <p:cNvPr id="141" name="Shape 72"/>
          <p:cNvSpPr/>
          <p:nvPr/>
        </p:nvSpPr>
        <p:spPr>
          <a:xfrm>
            <a:off x="6554272" y="4580215"/>
            <a:ext cx="1302544" cy="377429"/>
          </a:xfrm>
          <a:prstGeom prst="rect">
            <a:avLst/>
          </a:prstGeom>
          <a:solidFill>
            <a:srgbClr val="1881F2"/>
          </a:solidFill>
          <a:ln w="19050">
            <a:solidFill>
              <a:srgbClr val="FFFFFF"/>
            </a:solidFill>
          </a:ln>
        </p:spPr>
        <p:txBody>
          <a:bodyPr lIns="34289" rIns="34289" anchor="ctr"/>
          <a:lstStyle/>
          <a:p>
            <a:pPr hangingPunct="1">
              <a:defRPr>
                <a:solidFill>
                  <a:srgbClr val="FFFFFF"/>
                </a:solidFill>
              </a:defRPr>
            </a:pPr>
            <a:endParaRPr sz="1350">
              <a:solidFill>
                <a:srgbClr val="FFFFFF"/>
              </a:solidFill>
            </a:endParaRPr>
          </a:p>
        </p:txBody>
      </p:sp>
      <p:sp>
        <p:nvSpPr>
          <p:cNvPr id="142" name="Shape 122"/>
          <p:cNvSpPr/>
          <p:nvPr/>
        </p:nvSpPr>
        <p:spPr>
          <a:xfrm>
            <a:off x="6741319" y="4712495"/>
            <a:ext cx="928457"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lgn="ctr" defTabSz="685800">
              <a:defRPr sz="1000">
                <a:solidFill>
                  <a:srgbClr val="FFFFFF"/>
                </a:solidFill>
              </a:defRPr>
            </a:lvl1pPr>
          </a:lstStyle>
          <a:p>
            <a:pPr hangingPunct="1"/>
            <a:r>
              <a:rPr lang="en-US" sz="750" dirty="0" smtClean="0"/>
              <a:t>Lauren </a:t>
            </a:r>
            <a:r>
              <a:rPr lang="en-US" sz="750" dirty="0" err="1" smtClean="0"/>
              <a:t>Corlies</a:t>
            </a:r>
            <a:r>
              <a:rPr lang="en-US" sz="750" dirty="0" smtClean="0"/>
              <a:t> </a:t>
            </a:r>
            <a:r>
              <a:rPr sz="750" dirty="0" smtClean="0"/>
              <a:t>- </a:t>
            </a:r>
            <a:r>
              <a:rPr sz="750" dirty="0"/>
              <a:t>AURA</a:t>
            </a:r>
          </a:p>
        </p:txBody>
      </p:sp>
      <p:sp>
        <p:nvSpPr>
          <p:cNvPr id="144" name="Shape 128"/>
          <p:cNvSpPr/>
          <p:nvPr/>
        </p:nvSpPr>
        <p:spPr>
          <a:xfrm>
            <a:off x="6725659" y="4611874"/>
            <a:ext cx="952184"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685800">
              <a:defRPr sz="1200">
                <a:solidFill>
                  <a:srgbClr val="FFFFFF"/>
                </a:solidFill>
              </a:defRPr>
            </a:lvl1pPr>
          </a:lstStyle>
          <a:p>
            <a:pPr hangingPunct="1"/>
            <a:r>
              <a:rPr lang="en-US" sz="900" dirty="0" smtClean="0"/>
              <a:t>Deputy Head of EPO</a:t>
            </a:r>
            <a:endParaRPr sz="900" dirty="0"/>
          </a:p>
        </p:txBody>
      </p:sp>
    </p:spTree>
    <p:extLst>
      <p:ext uri="{BB962C8B-B14F-4D97-AF65-F5344CB8AC3E}">
        <p14:creationId xmlns:p14="http://schemas.microsoft.com/office/powerpoint/2010/main" val="16194015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20167" b="17652"/>
          <a:stretch/>
        </p:blipFill>
        <p:spPr>
          <a:xfrm>
            <a:off x="94556" y="2527071"/>
            <a:ext cx="1749382" cy="2239949"/>
          </a:xfrm>
          <a:prstGeom prst="rect">
            <a:avLst/>
          </a:prstGeom>
        </p:spPr>
      </p:pic>
      <p:pic>
        <p:nvPicPr>
          <p:cNvPr id="10" name="Picture 1" descr="image00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272"/>
          <a:stretch/>
        </p:blipFill>
        <p:spPr bwMode="auto">
          <a:xfrm>
            <a:off x="106363" y="723253"/>
            <a:ext cx="2636837" cy="174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smtClean="0"/>
              <a:t>Telescope Progress Summary</a:t>
            </a:r>
            <a:endParaRPr lang="en-US"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05005" y="726415"/>
            <a:ext cx="2609348" cy="1753372"/>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46517" y="2528780"/>
            <a:ext cx="4338364" cy="2020354"/>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24853" y="2926538"/>
            <a:ext cx="2176188" cy="1622596"/>
          </a:xfrm>
          <a:prstGeom prst="rect">
            <a:avLst/>
          </a:prstGeom>
        </p:spPr>
      </p:pic>
      <p:sp>
        <p:nvSpPr>
          <p:cNvPr id="12" name="TextBox 11"/>
          <p:cNvSpPr txBox="1"/>
          <p:nvPr/>
        </p:nvSpPr>
        <p:spPr>
          <a:xfrm>
            <a:off x="46540" y="786455"/>
            <a:ext cx="1643063" cy="523220"/>
          </a:xfrm>
          <a:prstGeom prst="rect">
            <a:avLst/>
          </a:prstGeom>
          <a:noFill/>
        </p:spPr>
        <p:txBody>
          <a:bodyPr wrap="square" rtlCol="0">
            <a:spAutoFit/>
          </a:bodyPr>
          <a:lstStyle/>
          <a:p>
            <a:pPr algn="r"/>
            <a:r>
              <a:rPr lang="en-US" sz="1400" dirty="0" smtClean="0">
                <a:solidFill>
                  <a:srgbClr val="C00000"/>
                </a:solidFill>
              </a:rPr>
              <a:t>M1M3 Testing completed at </a:t>
            </a:r>
            <a:r>
              <a:rPr lang="en-US" sz="1400" dirty="0" err="1" smtClean="0">
                <a:solidFill>
                  <a:srgbClr val="C00000"/>
                </a:solidFill>
              </a:rPr>
              <a:t>UofA</a:t>
            </a:r>
            <a:endParaRPr lang="en-US" sz="1400" dirty="0">
              <a:solidFill>
                <a:srgbClr val="C00000"/>
              </a:solidFill>
            </a:endParaRPr>
          </a:p>
        </p:txBody>
      </p:sp>
      <p:sp>
        <p:nvSpPr>
          <p:cNvPr id="13" name="TextBox 12"/>
          <p:cNvSpPr txBox="1"/>
          <p:nvPr/>
        </p:nvSpPr>
        <p:spPr>
          <a:xfrm>
            <a:off x="-72465" y="4091306"/>
            <a:ext cx="2151682" cy="738664"/>
          </a:xfrm>
          <a:prstGeom prst="rect">
            <a:avLst/>
          </a:prstGeom>
          <a:noFill/>
        </p:spPr>
        <p:txBody>
          <a:bodyPr wrap="square" rtlCol="0">
            <a:spAutoFit/>
          </a:bodyPr>
          <a:lstStyle/>
          <a:p>
            <a:pPr algn="ctr"/>
            <a:r>
              <a:rPr lang="en-US" sz="1400" dirty="0" smtClean="0"/>
              <a:t>M2 Cart with cell and Surrogate mirror commissioned on Site</a:t>
            </a:r>
            <a:endParaRPr lang="en-US" sz="1400" dirty="0"/>
          </a:p>
        </p:txBody>
      </p:sp>
      <p:sp>
        <p:nvSpPr>
          <p:cNvPr id="14" name="TextBox 13"/>
          <p:cNvSpPr txBox="1"/>
          <p:nvPr/>
        </p:nvSpPr>
        <p:spPr>
          <a:xfrm>
            <a:off x="2812888" y="762561"/>
            <a:ext cx="2601465" cy="307777"/>
          </a:xfrm>
          <a:prstGeom prst="rect">
            <a:avLst/>
          </a:prstGeom>
          <a:noFill/>
        </p:spPr>
        <p:txBody>
          <a:bodyPr wrap="square" rtlCol="0">
            <a:spAutoFit/>
          </a:bodyPr>
          <a:lstStyle/>
          <a:p>
            <a:r>
              <a:rPr lang="en-US" sz="1400" dirty="0" smtClean="0"/>
              <a:t>M1M3 trucked to Houston</a:t>
            </a:r>
            <a:endParaRPr lang="en-US" sz="1400" dirty="0"/>
          </a:p>
        </p:txBody>
      </p:sp>
      <p:sp>
        <p:nvSpPr>
          <p:cNvPr id="17" name="TextBox 16"/>
          <p:cNvSpPr txBox="1"/>
          <p:nvPr/>
        </p:nvSpPr>
        <p:spPr>
          <a:xfrm>
            <a:off x="1815794" y="4508236"/>
            <a:ext cx="4616942" cy="307777"/>
          </a:xfrm>
          <a:prstGeom prst="rect">
            <a:avLst/>
          </a:prstGeom>
          <a:noFill/>
        </p:spPr>
        <p:txBody>
          <a:bodyPr wrap="square" rtlCol="0">
            <a:spAutoFit/>
          </a:bodyPr>
          <a:lstStyle/>
          <a:p>
            <a:pPr algn="ctr"/>
            <a:r>
              <a:rPr lang="en-US" sz="1400" dirty="0" smtClean="0"/>
              <a:t>Coating facility completed – Protected Silver on M2 July 16</a:t>
            </a:r>
            <a:endParaRPr lang="en-US" sz="1400" dirty="0"/>
          </a:p>
        </p:txBody>
      </p:sp>
      <p:sp>
        <p:nvSpPr>
          <p:cNvPr id="18" name="TextBox 17"/>
          <p:cNvSpPr txBox="1"/>
          <p:nvPr/>
        </p:nvSpPr>
        <p:spPr>
          <a:xfrm>
            <a:off x="6292057" y="4528685"/>
            <a:ext cx="2449664" cy="307777"/>
          </a:xfrm>
          <a:prstGeom prst="rect">
            <a:avLst/>
          </a:prstGeom>
          <a:noFill/>
        </p:spPr>
        <p:txBody>
          <a:bodyPr wrap="square" rtlCol="0">
            <a:spAutoFit/>
          </a:bodyPr>
          <a:lstStyle/>
          <a:p>
            <a:pPr algn="r"/>
            <a:r>
              <a:rPr lang="en-US" sz="1400" dirty="0" err="1" smtClean="0"/>
              <a:t>AuxTel</a:t>
            </a:r>
            <a:r>
              <a:rPr lang="en-US" sz="1400" dirty="0" smtClean="0"/>
              <a:t> under computer control</a:t>
            </a:r>
            <a:endParaRPr lang="en-US" sz="1400" dirty="0"/>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6667" t="24815" r="46667" b="24815"/>
          <a:stretch/>
        </p:blipFill>
        <p:spPr>
          <a:xfrm>
            <a:off x="5487738" y="723253"/>
            <a:ext cx="2284662" cy="1765420"/>
          </a:xfrm>
          <a:prstGeom prst="rect">
            <a:avLst/>
          </a:prstGeom>
        </p:spPr>
      </p:pic>
      <p:sp>
        <p:nvSpPr>
          <p:cNvPr id="19" name="TextBox 18"/>
          <p:cNvSpPr txBox="1"/>
          <p:nvPr/>
        </p:nvSpPr>
        <p:spPr>
          <a:xfrm>
            <a:off x="4779803" y="778052"/>
            <a:ext cx="2251299" cy="307777"/>
          </a:xfrm>
          <a:prstGeom prst="rect">
            <a:avLst/>
          </a:prstGeom>
          <a:noFill/>
        </p:spPr>
        <p:txBody>
          <a:bodyPr wrap="square" rtlCol="0">
            <a:spAutoFit/>
          </a:bodyPr>
          <a:lstStyle/>
          <a:p>
            <a:pPr algn="r"/>
            <a:r>
              <a:rPr lang="en-US" sz="1400" dirty="0" smtClean="0">
                <a:solidFill>
                  <a:schemeClr val="accent5">
                    <a:lumMod val="20000"/>
                    <a:lumOff val="80000"/>
                  </a:schemeClr>
                </a:solidFill>
              </a:rPr>
              <a:t>M1M3 now on site</a:t>
            </a:r>
            <a:endParaRPr lang="en-US" sz="1400" dirty="0">
              <a:solidFill>
                <a:schemeClr val="accent5">
                  <a:lumMod val="20000"/>
                  <a:lumOff val="80000"/>
                </a:schemeClr>
              </a:solidFill>
            </a:endParaRPr>
          </a:p>
        </p:txBody>
      </p:sp>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b="19961"/>
          <a:stretch/>
        </p:blipFill>
        <p:spPr>
          <a:xfrm rot="20752037">
            <a:off x="6709478" y="1861392"/>
            <a:ext cx="2454711" cy="954732"/>
          </a:xfrm>
          <a:prstGeom prst="rect">
            <a:avLst/>
          </a:prstGeom>
        </p:spPr>
      </p:pic>
    </p:spTree>
    <p:extLst>
      <p:ext uri="{BB962C8B-B14F-4D97-AF65-F5344CB8AC3E}">
        <p14:creationId xmlns:p14="http://schemas.microsoft.com/office/powerpoint/2010/main" val="1508459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M2 Coating – 16 July 2019</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32164" r="26314"/>
          <a:stretch/>
        </p:blipFill>
        <p:spPr>
          <a:xfrm>
            <a:off x="270641" y="760810"/>
            <a:ext cx="2071596" cy="1429940"/>
          </a:xfrm>
          <a:prstGeom prst="rect">
            <a:avLst/>
          </a:prstGeom>
        </p:spPr>
      </p:pic>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2500" t="16667"/>
          <a:stretch/>
        </p:blipFill>
        <p:spPr>
          <a:xfrm>
            <a:off x="2365885" y="760810"/>
            <a:ext cx="2001916" cy="1429940"/>
          </a:xfrm>
          <a:prstGeom prst="rect">
            <a:avLst/>
          </a:prstGeom>
        </p:spPr>
      </p:pic>
      <p:pic>
        <p:nvPicPr>
          <p:cNvPr id="6" name="Picture 5"/>
          <p:cNvPicPr>
            <a:picLocks noChangeAspect="1"/>
          </p:cNvPicPr>
          <p:nvPr/>
        </p:nvPicPr>
        <p:blipFill>
          <a:blip r:embed="rId5"/>
          <a:stretch>
            <a:fillRect/>
          </a:stretch>
        </p:blipFill>
        <p:spPr>
          <a:xfrm>
            <a:off x="6172200" y="699375"/>
            <a:ext cx="2765529" cy="1491375"/>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47407" b="3703"/>
          <a:stretch/>
        </p:blipFill>
        <p:spPr>
          <a:xfrm>
            <a:off x="1143000" y="2280528"/>
            <a:ext cx="6858000" cy="2514600"/>
          </a:xfrm>
          <a:prstGeom prst="rect">
            <a:avLst/>
          </a:prstGeom>
        </p:spPr>
      </p:pic>
    </p:spTree>
    <p:extLst>
      <p:ext uri="{BB962C8B-B14F-4D97-AF65-F5344CB8AC3E}">
        <p14:creationId xmlns:p14="http://schemas.microsoft.com/office/powerpoint/2010/main" val="3275128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889C736E-C287-8147-AB1B-B734DE160E83}"/>
              </a:ext>
            </a:extLst>
          </p:cNvPr>
          <p:cNvSpPr>
            <a:spLocks noGrp="1"/>
          </p:cNvSpPr>
          <p:nvPr>
            <p:ph type="title"/>
          </p:nvPr>
        </p:nvSpPr>
        <p:spPr/>
        <p:txBody>
          <a:bodyPr/>
          <a:lstStyle/>
          <a:p>
            <a:r>
              <a:rPr lang="en-US" dirty="0"/>
              <a:t>EPO work </a:t>
            </a:r>
            <a:r>
              <a:rPr lang="en-US" dirty="0" smtClean="0"/>
              <a:t>Progressing well</a:t>
            </a:r>
            <a:endParaRPr lang="en-US" dirty="0"/>
          </a:p>
        </p:txBody>
      </p:sp>
      <p:pic>
        <p:nvPicPr>
          <p:cNvPr id="6" name="Picture 5">
            <a:extLst>
              <a:ext uri="{FF2B5EF4-FFF2-40B4-BE49-F238E27FC236}">
                <a16:creationId xmlns:a16="http://schemas.microsoft.com/office/drawing/2014/main" id="{725114C7-69D2-8B4F-A90D-DCEE2E0DD6D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74339" y="709269"/>
            <a:ext cx="2653438" cy="2653438"/>
          </a:xfrm>
          <a:prstGeom prst="rect">
            <a:avLst/>
          </a:prstGeom>
        </p:spPr>
      </p:pic>
      <p:pic>
        <p:nvPicPr>
          <p:cNvPr id="8" name="Picture 7">
            <a:extLst>
              <a:ext uri="{FF2B5EF4-FFF2-40B4-BE49-F238E27FC236}">
                <a16:creationId xmlns:a16="http://schemas.microsoft.com/office/drawing/2014/main" id="{60AFAE00-D814-974B-A79F-D9D736F30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816" y="2955921"/>
            <a:ext cx="1970319" cy="1480292"/>
          </a:xfrm>
          <a:prstGeom prst="rect">
            <a:avLst/>
          </a:prstGeom>
        </p:spPr>
      </p:pic>
      <p:sp>
        <p:nvSpPr>
          <p:cNvPr id="9" name="Rectangle 8">
            <a:extLst>
              <a:ext uri="{FF2B5EF4-FFF2-40B4-BE49-F238E27FC236}">
                <a16:creationId xmlns:a16="http://schemas.microsoft.com/office/drawing/2014/main" id="{2ADCFC45-2458-D14E-A04D-827B1C0B0696}"/>
              </a:ext>
            </a:extLst>
          </p:cNvPr>
          <p:cNvSpPr/>
          <p:nvPr/>
        </p:nvSpPr>
        <p:spPr>
          <a:xfrm>
            <a:off x="3579912" y="741007"/>
            <a:ext cx="6069430" cy="307777"/>
          </a:xfrm>
          <a:prstGeom prst="rect">
            <a:avLst/>
          </a:prstGeom>
        </p:spPr>
        <p:txBody>
          <a:bodyPr wrap="square">
            <a:spAutoFit/>
          </a:bodyPr>
          <a:lstStyle/>
          <a:p>
            <a:pPr lvl="4"/>
            <a:r>
              <a:rPr lang="en-US" sz="1400" dirty="0">
                <a:solidFill>
                  <a:schemeClr val="bg1"/>
                </a:solidFill>
              </a:rPr>
              <a:t>Planetarium video showing LSST </a:t>
            </a:r>
          </a:p>
        </p:txBody>
      </p:sp>
      <p:sp>
        <p:nvSpPr>
          <p:cNvPr id="10" name="Rectangle 9">
            <a:extLst>
              <a:ext uri="{FF2B5EF4-FFF2-40B4-BE49-F238E27FC236}">
                <a16:creationId xmlns:a16="http://schemas.microsoft.com/office/drawing/2014/main" id="{379340F5-DD0F-2D4D-82F8-5074DB61495F}"/>
              </a:ext>
            </a:extLst>
          </p:cNvPr>
          <p:cNvSpPr/>
          <p:nvPr/>
        </p:nvSpPr>
        <p:spPr>
          <a:xfrm>
            <a:off x="3184607" y="4400550"/>
            <a:ext cx="2700735" cy="523220"/>
          </a:xfrm>
          <a:prstGeom prst="rect">
            <a:avLst/>
          </a:prstGeom>
        </p:spPr>
        <p:txBody>
          <a:bodyPr wrap="square">
            <a:spAutoFit/>
          </a:bodyPr>
          <a:lstStyle/>
          <a:p>
            <a:pPr algn="ctr"/>
            <a:r>
              <a:rPr lang="en-US" sz="1400" dirty="0"/>
              <a:t>First Spanish-language user testing </a:t>
            </a:r>
          </a:p>
          <a:p>
            <a:pPr algn="ctr"/>
            <a:r>
              <a:rPr lang="en-US" sz="1400" dirty="0"/>
              <a:t>at Chile summer school</a:t>
            </a:r>
          </a:p>
        </p:txBody>
      </p:sp>
      <p:sp>
        <p:nvSpPr>
          <p:cNvPr id="16" name="Rectangle 15">
            <a:extLst>
              <a:ext uri="{FF2B5EF4-FFF2-40B4-BE49-F238E27FC236}">
                <a16:creationId xmlns:a16="http://schemas.microsoft.com/office/drawing/2014/main" id="{C4A67967-6649-F64A-BA91-AA72D1B4054A}"/>
              </a:ext>
            </a:extLst>
          </p:cNvPr>
          <p:cNvSpPr/>
          <p:nvPr/>
        </p:nvSpPr>
        <p:spPr>
          <a:xfrm>
            <a:off x="-31584" y="3134385"/>
            <a:ext cx="3581400" cy="1323439"/>
          </a:xfrm>
          <a:prstGeom prst="rect">
            <a:avLst/>
          </a:prstGeom>
        </p:spPr>
        <p:txBody>
          <a:bodyPr wrap="square">
            <a:spAutoFit/>
          </a:bodyPr>
          <a:lstStyle/>
          <a:p>
            <a:r>
              <a:rPr lang="en-US" sz="1600" dirty="0"/>
              <a:t>In </a:t>
            </a:r>
            <a:r>
              <a:rPr lang="en-US" sz="1600" i="1" dirty="0"/>
              <a:t>Mapping the Milky Way, </a:t>
            </a:r>
          </a:p>
          <a:p>
            <a:r>
              <a:rPr lang="en-US" sz="1600" dirty="0"/>
              <a:t>students</a:t>
            </a:r>
            <a:r>
              <a:rPr lang="en-US" sz="1600" i="1" dirty="0"/>
              <a:t> </a:t>
            </a:r>
            <a:r>
              <a:rPr lang="en-US" sz="1600" dirty="0"/>
              <a:t>use LSST’s extensive sky coverage and object density </a:t>
            </a:r>
          </a:p>
          <a:p>
            <a:r>
              <a:rPr lang="en-US" sz="1600" dirty="0"/>
              <a:t> to discover the shape of our Galaxy and where we live within it</a:t>
            </a:r>
          </a:p>
        </p:txBody>
      </p:sp>
      <p:pic>
        <p:nvPicPr>
          <p:cNvPr id="15" name="Picture 14">
            <a:extLst>
              <a:ext uri="{FF2B5EF4-FFF2-40B4-BE49-F238E27FC236}">
                <a16:creationId xmlns:a16="http://schemas.microsoft.com/office/drawing/2014/main" id="{74F6F8AB-369B-0E4C-AA5B-229CCB2B5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72812"/>
            <a:ext cx="4718007" cy="2458573"/>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300B3DF6-A840-F241-B467-547C796B4F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0988" y="3016300"/>
            <a:ext cx="2277754" cy="1730657"/>
          </a:xfrm>
          <a:prstGeom prst="rect">
            <a:avLst/>
          </a:prstGeom>
        </p:spPr>
      </p:pic>
    </p:spTree>
    <p:extLst>
      <p:ext uri="{BB962C8B-B14F-4D97-AF65-F5344CB8AC3E}">
        <p14:creationId xmlns:p14="http://schemas.microsoft.com/office/powerpoint/2010/main" val="184265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666750"/>
            <a:ext cx="8229601" cy="4076700"/>
          </a:xfrm>
        </p:spPr>
        <p:txBody>
          <a:bodyPr/>
          <a:lstStyle/>
          <a:p>
            <a:r>
              <a:rPr lang="en-US" sz="2000" dirty="0" smtClean="0"/>
              <a:t>We continue to provide daily oversight across project</a:t>
            </a:r>
          </a:p>
          <a:p>
            <a:pPr lvl="1"/>
            <a:r>
              <a:rPr lang="en-US" sz="1800" dirty="0" smtClean="0"/>
              <a:t>3 construction sites, ports, Tucson, and SLAC</a:t>
            </a:r>
          </a:p>
          <a:p>
            <a:pPr lvl="1"/>
            <a:r>
              <a:rPr lang="en-US" sz="1800" dirty="0" smtClean="0"/>
              <a:t>G. Corvetto promoted to Safety Supervisor</a:t>
            </a:r>
          </a:p>
          <a:p>
            <a:pPr lvl="1"/>
            <a:r>
              <a:rPr lang="en-US" sz="1800" dirty="0" smtClean="0"/>
              <a:t>LSST safety coordinators now cover Monday to Saturday</a:t>
            </a:r>
            <a:endParaRPr lang="en-US" sz="1800" dirty="0"/>
          </a:p>
          <a:p>
            <a:r>
              <a:rPr lang="en-US" sz="2000" dirty="0"/>
              <a:t>Detailed tracking of accidents and incidents continues</a:t>
            </a:r>
          </a:p>
          <a:p>
            <a:pPr lvl="1"/>
            <a:r>
              <a:rPr lang="en-US" sz="1800" dirty="0" smtClean="0"/>
              <a:t>30 Injury Accidents – 8 OSHA recordable – 3 Lost time</a:t>
            </a:r>
          </a:p>
          <a:p>
            <a:pPr lvl="1"/>
            <a:r>
              <a:rPr lang="en-US" sz="1800" dirty="0" smtClean="0"/>
              <a:t>21 of 62 Incidents/Accidents were vehicle related</a:t>
            </a:r>
          </a:p>
          <a:p>
            <a:pPr lvl="1"/>
            <a:r>
              <a:rPr lang="en-US" sz="1800" dirty="0" smtClean="0"/>
              <a:t>Injury rate very low but efforts continue to reach Zero</a:t>
            </a:r>
          </a:p>
          <a:p>
            <a:pPr lvl="1"/>
            <a:r>
              <a:rPr lang="en-US" sz="1800" dirty="0" smtClean="0"/>
              <a:t>Focus on awareness and training programs, improved summit inductions</a:t>
            </a:r>
          </a:p>
          <a:p>
            <a:r>
              <a:rPr lang="en-US" sz="2000" dirty="0" smtClean="0"/>
              <a:t>Working with Sys. Eng. verifying Hazard Analysis mitigations</a:t>
            </a:r>
            <a:endParaRPr lang="en-US" sz="2000" dirty="0"/>
          </a:p>
          <a:p>
            <a:r>
              <a:rPr lang="en-US" sz="2000" dirty="0" smtClean="0"/>
              <a:t>Movement </a:t>
            </a:r>
            <a:r>
              <a:rPr lang="en-US" sz="2000" dirty="0"/>
              <a:t>and flawless critical lifts of the </a:t>
            </a:r>
            <a:r>
              <a:rPr lang="en-US" sz="2000" dirty="0" smtClean="0"/>
              <a:t>M1M3 and M2</a:t>
            </a:r>
            <a:endParaRPr lang="en-US" sz="2000" dirty="0"/>
          </a:p>
          <a:p>
            <a:r>
              <a:rPr lang="en-US" sz="2000" dirty="0" smtClean="0"/>
              <a:t>Engineering and safety preparing for the arrival of the TMA</a:t>
            </a:r>
          </a:p>
          <a:p>
            <a:endParaRPr lang="en-US" sz="2000" dirty="0"/>
          </a:p>
        </p:txBody>
      </p:sp>
      <p:sp>
        <p:nvSpPr>
          <p:cNvPr id="3" name="Title 2"/>
          <p:cNvSpPr>
            <a:spLocks noGrp="1"/>
          </p:cNvSpPr>
          <p:nvPr>
            <p:ph type="title"/>
          </p:nvPr>
        </p:nvSpPr>
        <p:spPr/>
        <p:txBody>
          <a:bodyPr/>
          <a:lstStyle/>
          <a:p>
            <a:r>
              <a:rPr lang="en-US" dirty="0" smtClean="0"/>
              <a:t>LSST Safety</a:t>
            </a:r>
            <a:endParaRPr lang="en-US" dirty="0"/>
          </a:p>
        </p:txBody>
      </p:sp>
    </p:spTree>
    <p:extLst>
      <p:ext uri="{BB962C8B-B14F-4D97-AF65-F5344CB8AC3E}">
        <p14:creationId xmlns:p14="http://schemas.microsoft.com/office/powerpoint/2010/main" val="3443943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Legacy 169 JSR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Document-25506 (5)</Template>
  <TotalTime>13619</TotalTime>
  <Words>4049</Words>
  <Application>Microsoft Office PowerPoint</Application>
  <PresentationFormat>On-screen Show (16:9)</PresentationFormat>
  <Paragraphs>811</Paragraphs>
  <Slides>58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MS PGothic</vt:lpstr>
      <vt:lpstr>Arial</vt:lpstr>
      <vt:lpstr>Calibri</vt:lpstr>
      <vt:lpstr>Lucida Grande</vt:lpstr>
      <vt:lpstr>Times New Roman</vt:lpstr>
      <vt:lpstr>Legacy 169 JSR2017</vt:lpstr>
      <vt:lpstr>Project Management Overview  Victor Krabbendam LSST Project Manager  NSF/DOE Joint Status Review Date in long format</vt:lpstr>
      <vt:lpstr>Executive Summary</vt:lpstr>
      <vt:lpstr>Project Status Agenda</vt:lpstr>
      <vt:lpstr>Camera Progress Summary</vt:lpstr>
      <vt:lpstr>Data Management Progress Summary</vt:lpstr>
      <vt:lpstr>Telescope Progress Summary</vt:lpstr>
      <vt:lpstr>M2 Coating – 16 July 2019</vt:lpstr>
      <vt:lpstr>EPO work Progressing well</vt:lpstr>
      <vt:lpstr>LSST Safety</vt:lpstr>
      <vt:lpstr>Communications Office</vt:lpstr>
      <vt:lpstr>Key Project Issues</vt:lpstr>
      <vt:lpstr>Key Project Issues</vt:lpstr>
      <vt:lpstr>1) Telescope Mount Assembly (TMA) Issues</vt:lpstr>
      <vt:lpstr>Telescope Mount Assembly (TMA) Issues (cont’d)</vt:lpstr>
      <vt:lpstr>2) Dome</vt:lpstr>
      <vt:lpstr>Dome</vt:lpstr>
      <vt:lpstr>Contract Issues</vt:lpstr>
      <vt:lpstr>Project Staffing Issues</vt:lpstr>
      <vt:lpstr>Updated T&amp;S Organization</vt:lpstr>
      <vt:lpstr>T&amp;S Changes (continued)</vt:lpstr>
      <vt:lpstr>Summit Workflow Prioritization/Scheduling</vt:lpstr>
      <vt:lpstr>New work coordination tool</vt:lpstr>
      <vt:lpstr>Staff Retention</vt:lpstr>
      <vt:lpstr>Contingencies</vt:lpstr>
      <vt:lpstr>Project Management – Systems Engineering</vt:lpstr>
      <vt:lpstr>Requirements Traceability Well Established &amp; Documented to support V&amp;V and Performance Analysis </vt:lpstr>
      <vt:lpstr>Interfaces Being Reviewed for Final Verification</vt:lpstr>
      <vt:lpstr>Verification and Validation Process </vt:lpstr>
      <vt:lpstr>Documentation </vt:lpstr>
      <vt:lpstr>LSST Change Control Process</vt:lpstr>
      <vt:lpstr>Project Management</vt:lpstr>
      <vt:lpstr>LSST Project Organization Structure</vt:lpstr>
      <vt:lpstr>LSST Project Organization Structure</vt:lpstr>
      <vt:lpstr>EVMS Executive Summary – May 2019 Data</vt:lpstr>
      <vt:lpstr>NSF Annual Funding Continues On-Plan</vt:lpstr>
      <vt:lpstr>LSST Cost Summary WBS Lvl 2</vt:lpstr>
      <vt:lpstr>LSST SPA Chart</vt:lpstr>
      <vt:lpstr>LSST CPI-SPI Chart</vt:lpstr>
      <vt:lpstr>Project Schedule</vt:lpstr>
      <vt:lpstr>NSF Level 1 Milestones *</vt:lpstr>
      <vt:lpstr>Dec. 2017 Project Schedule – 8.5 Months Contingency</vt:lpstr>
      <vt:lpstr>LSST Schedule – 3.5 Months Contingency</vt:lpstr>
      <vt:lpstr>NSF Contingency and Risk Management</vt:lpstr>
      <vt:lpstr>LSST Contingency Management</vt:lpstr>
      <vt:lpstr>Integrated Monte Carlo Evaluation - Cost</vt:lpstr>
      <vt:lpstr>Integrated Monte Carlo Evaluation - Schedule</vt:lpstr>
      <vt:lpstr>LSST Contingency Administration</vt:lpstr>
      <vt:lpstr>LSST Contingency Allocations</vt:lpstr>
      <vt:lpstr>Risk Management</vt:lpstr>
      <vt:lpstr>MREFC Risk Register</vt:lpstr>
      <vt:lpstr>Critical Risks</vt:lpstr>
      <vt:lpstr>Risk Register Monte Carlo</vt:lpstr>
      <vt:lpstr>Scope Options (LPM-72)</vt:lpstr>
      <vt:lpstr>De-Scope Potential per Quarter (LPM-72)</vt:lpstr>
      <vt:lpstr>Prior Agency Reviews</vt:lpstr>
      <vt:lpstr>Overview Conclusion</vt:lpstr>
      <vt:lpstr>Back-up Slides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Name of Presenter Title of Presenter &amp; Affiliation  NSF/DOE Joint Status Review Date in long format</dc:title>
  <dc:creator>Ranpal Gill</dc:creator>
  <cp:lastModifiedBy>Victor Krabbendam</cp:lastModifiedBy>
  <cp:revision>89</cp:revision>
  <dcterms:created xsi:type="dcterms:W3CDTF">2018-04-26T20:33:17Z</dcterms:created>
  <dcterms:modified xsi:type="dcterms:W3CDTF">2019-08-06T07:50:39Z</dcterms:modified>
</cp:coreProperties>
</file>