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8"/>
  </p:notesMasterIdLst>
  <p:sldIdLst>
    <p:sldId id="257" r:id="rId2"/>
    <p:sldId id="292" r:id="rId3"/>
    <p:sldId id="299" r:id="rId4"/>
    <p:sldId id="286" r:id="rId5"/>
    <p:sldId id="289" r:id="rId6"/>
    <p:sldId id="312" r:id="rId7"/>
    <p:sldId id="317" r:id="rId8"/>
    <p:sldId id="327" r:id="rId9"/>
    <p:sldId id="266" r:id="rId10"/>
    <p:sldId id="258" r:id="rId11"/>
    <p:sldId id="270" r:id="rId12"/>
    <p:sldId id="326" r:id="rId13"/>
    <p:sldId id="265" r:id="rId14"/>
    <p:sldId id="275" r:id="rId15"/>
    <p:sldId id="313" r:id="rId16"/>
    <p:sldId id="310" r:id="rId17"/>
    <p:sldId id="306" r:id="rId18"/>
    <p:sldId id="309" r:id="rId19"/>
    <p:sldId id="291" r:id="rId20"/>
    <p:sldId id="320" r:id="rId21"/>
    <p:sldId id="277" r:id="rId22"/>
    <p:sldId id="282" r:id="rId23"/>
    <p:sldId id="283" r:id="rId24"/>
    <p:sldId id="287" r:id="rId25"/>
    <p:sldId id="329" r:id="rId26"/>
    <p:sldId id="293" r:id="rId27"/>
    <p:sldId id="288" r:id="rId28"/>
    <p:sldId id="294" r:id="rId29"/>
    <p:sldId id="295" r:id="rId30"/>
    <p:sldId id="296" r:id="rId31"/>
    <p:sldId id="297" r:id="rId32"/>
    <p:sldId id="284" r:id="rId33"/>
    <p:sldId id="278" r:id="rId34"/>
    <p:sldId id="319" r:id="rId35"/>
    <p:sldId id="285" r:id="rId36"/>
    <p:sldId id="325" r:id="rId37"/>
    <p:sldId id="290" r:id="rId38"/>
    <p:sldId id="302" r:id="rId39"/>
    <p:sldId id="267" r:id="rId40"/>
    <p:sldId id="271" r:id="rId41"/>
    <p:sldId id="272" r:id="rId42"/>
    <p:sldId id="273" r:id="rId43"/>
    <p:sldId id="268" r:id="rId44"/>
    <p:sldId id="269" r:id="rId45"/>
    <p:sldId id="279" r:id="rId46"/>
    <p:sldId id="280" r:id="rId47"/>
    <p:sldId id="274" r:id="rId48"/>
    <p:sldId id="316" r:id="rId49"/>
    <p:sldId id="321" r:id="rId50"/>
    <p:sldId id="323" r:id="rId51"/>
    <p:sldId id="324" r:id="rId52"/>
    <p:sldId id="322" r:id="rId53"/>
    <p:sldId id="315" r:id="rId54"/>
    <p:sldId id="330" r:id="rId55"/>
    <p:sldId id="304" r:id="rId56"/>
    <p:sldId id="305"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ck Gessner" initials="CG" lastIdx="2" clrIdx="0">
    <p:extLst>
      <p:ext uri="{19B8F6BF-5375-455C-9EA6-DF929625EA0E}">
        <p15:presenceInfo xmlns:p15="http://schemas.microsoft.com/office/powerpoint/2012/main" userId="S-1-5-21-1013091487-3442872779-2934961472-4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autoAdjust="0"/>
    <p:restoredTop sz="70062" autoAdjust="0"/>
  </p:normalViewPr>
  <p:slideViewPr>
    <p:cSldViewPr>
      <p:cViewPr varScale="1">
        <p:scale>
          <a:sx n="70" d="100"/>
          <a:sy n="70" d="100"/>
        </p:scale>
        <p:origin x="1356" y="36"/>
      </p:cViewPr>
      <p:guideLst>
        <p:guide orient="horz" pos="1620"/>
        <p:guide pos="2880"/>
      </p:guideLst>
    </p:cSldViewPr>
  </p:slideViewPr>
  <p:notesTextViewPr>
    <p:cViewPr>
      <p:scale>
        <a:sx n="100" d="100"/>
        <a:sy n="100" d="100"/>
      </p:scale>
      <p:origin x="0" y="0"/>
    </p:cViewPr>
  </p:notesTextViewPr>
  <p:sorterViewPr>
    <p:cViewPr>
      <p:scale>
        <a:sx n="40" d="100"/>
        <a:sy n="40" d="100"/>
      </p:scale>
      <p:origin x="0" y="-8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83F99-E0FE-4AC6-95E2-305C872D52BA}"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839AC1A0-30F5-466C-927C-08F65FF6B388}">
      <dgm:prSet phldrT="[Text]"/>
      <dgm:spPr/>
      <dgm:t>
        <a:bodyPr/>
        <a:lstStyle/>
        <a:p>
          <a:r>
            <a:rPr lang="en-US" dirty="0"/>
            <a:t>Safety Manager</a:t>
          </a:r>
        </a:p>
        <a:p>
          <a:r>
            <a:rPr lang="en-US" dirty="0"/>
            <a:t>Tucson</a:t>
          </a:r>
        </a:p>
        <a:p>
          <a:r>
            <a:rPr lang="en-US" dirty="0"/>
            <a:t>Chuck Gessner</a:t>
          </a:r>
        </a:p>
      </dgm:t>
    </dgm:pt>
    <dgm:pt modelId="{E0DC5558-D49A-4679-8F75-1EEB183000A4}" type="parTrans" cxnId="{C67485F6-2FA8-4B55-AA64-F60F686AA388}">
      <dgm:prSet/>
      <dgm:spPr/>
      <dgm:t>
        <a:bodyPr/>
        <a:lstStyle/>
        <a:p>
          <a:endParaRPr lang="en-US"/>
        </a:p>
      </dgm:t>
    </dgm:pt>
    <dgm:pt modelId="{45F4F012-34E8-47AB-A893-311A7179D39F}" type="sibTrans" cxnId="{C67485F6-2FA8-4B55-AA64-F60F686AA388}">
      <dgm:prSet/>
      <dgm:spPr/>
      <dgm:t>
        <a:bodyPr/>
        <a:lstStyle/>
        <a:p>
          <a:endParaRPr lang="en-US"/>
        </a:p>
      </dgm:t>
    </dgm:pt>
    <dgm:pt modelId="{CD9C1B57-D6A1-491D-B487-C324D0729EAA}">
      <dgm:prSet phldrT="[Text]"/>
      <dgm:spPr/>
      <dgm:t>
        <a:bodyPr/>
        <a:lstStyle/>
        <a:p>
          <a:r>
            <a:rPr lang="en-US" dirty="0"/>
            <a:t>Safety Officer</a:t>
          </a:r>
        </a:p>
        <a:p>
          <a:r>
            <a:rPr lang="en-US" dirty="0"/>
            <a:t>Cerro Pachon</a:t>
          </a:r>
        </a:p>
        <a:p>
          <a:r>
            <a:rPr lang="en-US" dirty="0"/>
            <a:t>Sandra Romero</a:t>
          </a:r>
        </a:p>
      </dgm:t>
    </dgm:pt>
    <dgm:pt modelId="{D5175B24-6494-4072-9C02-3E3746729FEB}" type="parTrans" cxnId="{D4475E6C-6C9B-4185-8A86-75F253890649}">
      <dgm:prSet/>
      <dgm:spPr/>
      <dgm:t>
        <a:bodyPr/>
        <a:lstStyle/>
        <a:p>
          <a:endParaRPr lang="en-US"/>
        </a:p>
      </dgm:t>
    </dgm:pt>
    <dgm:pt modelId="{8766AC06-79C1-4794-85D7-EE2786B3EDCD}" type="sibTrans" cxnId="{D4475E6C-6C9B-4185-8A86-75F253890649}">
      <dgm:prSet/>
      <dgm:spPr/>
      <dgm:t>
        <a:bodyPr/>
        <a:lstStyle/>
        <a:p>
          <a:endParaRPr lang="en-US"/>
        </a:p>
      </dgm:t>
    </dgm:pt>
    <dgm:pt modelId="{35856883-1113-4F15-A802-1885BB0120AD}">
      <dgm:prSet/>
      <dgm:spPr/>
      <dgm:t>
        <a:bodyPr/>
        <a:lstStyle/>
        <a:p>
          <a:r>
            <a:rPr lang="en-US" dirty="0"/>
            <a:t>Safety Officer</a:t>
          </a:r>
        </a:p>
        <a:p>
          <a:r>
            <a:rPr lang="en-US" dirty="0"/>
            <a:t>La Serena</a:t>
          </a:r>
        </a:p>
        <a:p>
          <a:r>
            <a:rPr lang="en-US" dirty="0"/>
            <a:t>Giovanni Corvetto</a:t>
          </a:r>
        </a:p>
      </dgm:t>
    </dgm:pt>
    <dgm:pt modelId="{D0692688-41A5-4160-9157-516DDE88A026}" type="parTrans" cxnId="{3339D488-2C2C-4D71-9F87-C498DB59CA6E}">
      <dgm:prSet/>
      <dgm:spPr/>
      <dgm:t>
        <a:bodyPr/>
        <a:lstStyle/>
        <a:p>
          <a:endParaRPr lang="en-US"/>
        </a:p>
      </dgm:t>
    </dgm:pt>
    <dgm:pt modelId="{7AC6D7D9-4AFC-4C31-87BE-1B5E633F48A8}" type="sibTrans" cxnId="{3339D488-2C2C-4D71-9F87-C498DB59CA6E}">
      <dgm:prSet/>
      <dgm:spPr/>
      <dgm:t>
        <a:bodyPr/>
        <a:lstStyle/>
        <a:p>
          <a:endParaRPr lang="en-US"/>
        </a:p>
      </dgm:t>
    </dgm:pt>
    <dgm:pt modelId="{D2F5B9D2-68E6-4C19-9502-83E818978754}">
      <dgm:prSet/>
      <dgm:spPr/>
      <dgm:t>
        <a:bodyPr/>
        <a:lstStyle/>
        <a:p>
          <a:r>
            <a:rPr lang="en-US" dirty="0"/>
            <a:t>Camera Safety</a:t>
          </a:r>
        </a:p>
        <a:p>
          <a:r>
            <a:rPr lang="en-US" dirty="0"/>
            <a:t>SLAC</a:t>
          </a:r>
        </a:p>
        <a:p>
          <a:r>
            <a:rPr lang="en-US" dirty="0"/>
            <a:t>Joe Kenny</a:t>
          </a:r>
        </a:p>
      </dgm:t>
    </dgm:pt>
    <dgm:pt modelId="{001643B7-CD1B-432C-B9F6-B1BDA815C18F}" type="parTrans" cxnId="{0A22CEC9-A3C4-498C-B5CB-D16E21EC9EA5}">
      <dgm:prSet/>
      <dgm:spPr/>
      <dgm:t>
        <a:bodyPr/>
        <a:lstStyle/>
        <a:p>
          <a:endParaRPr lang="en-US"/>
        </a:p>
      </dgm:t>
    </dgm:pt>
    <dgm:pt modelId="{A2C46898-6D90-46C2-923C-1936B981918A}" type="sibTrans" cxnId="{0A22CEC9-A3C4-498C-B5CB-D16E21EC9EA5}">
      <dgm:prSet/>
      <dgm:spPr/>
      <dgm:t>
        <a:bodyPr/>
        <a:lstStyle/>
        <a:p>
          <a:endParaRPr lang="en-US"/>
        </a:p>
      </dgm:t>
    </dgm:pt>
    <dgm:pt modelId="{96CA20E9-1E0D-4C48-BA56-0A29A8CDB500}">
      <dgm:prSet/>
      <dgm:spPr/>
      <dgm:t>
        <a:bodyPr/>
        <a:lstStyle/>
        <a:p>
          <a:r>
            <a:rPr lang="en-US" dirty="0"/>
            <a:t>Safety Officer</a:t>
          </a:r>
        </a:p>
        <a:p>
          <a:r>
            <a:rPr lang="en-US" dirty="0"/>
            <a:t>  Roaming </a:t>
          </a:r>
        </a:p>
        <a:p>
          <a:r>
            <a:rPr lang="en-US" dirty="0"/>
            <a:t>Sergio Vega</a:t>
          </a:r>
        </a:p>
      </dgm:t>
    </dgm:pt>
    <dgm:pt modelId="{2EC7EAAF-6115-4B9A-A02E-C9A7568C6551}" type="parTrans" cxnId="{793BB28B-9802-4B47-AE1F-47E4E94A4527}">
      <dgm:prSet/>
      <dgm:spPr/>
      <dgm:t>
        <a:bodyPr/>
        <a:lstStyle/>
        <a:p>
          <a:endParaRPr lang="en-US"/>
        </a:p>
      </dgm:t>
    </dgm:pt>
    <dgm:pt modelId="{E8FCC714-E230-46FB-B6B6-C497937D1176}" type="sibTrans" cxnId="{793BB28B-9802-4B47-AE1F-47E4E94A4527}">
      <dgm:prSet/>
      <dgm:spPr/>
      <dgm:t>
        <a:bodyPr/>
        <a:lstStyle/>
        <a:p>
          <a:endParaRPr lang="en-US"/>
        </a:p>
      </dgm:t>
    </dgm:pt>
    <dgm:pt modelId="{DA4F8673-E030-4293-8B6B-E22F62689C74}" type="pres">
      <dgm:prSet presAssocID="{1AC83F99-E0FE-4AC6-95E2-305C872D52BA}" presName="hierChild1" presStyleCnt="0">
        <dgm:presLayoutVars>
          <dgm:orgChart val="1"/>
          <dgm:chPref val="1"/>
          <dgm:dir val="rev"/>
          <dgm:animOne val="branch"/>
          <dgm:animLvl val="lvl"/>
          <dgm:resizeHandles/>
        </dgm:presLayoutVars>
      </dgm:prSet>
      <dgm:spPr/>
      <dgm:t>
        <a:bodyPr/>
        <a:lstStyle/>
        <a:p>
          <a:endParaRPr lang="en-US"/>
        </a:p>
      </dgm:t>
    </dgm:pt>
    <dgm:pt modelId="{0D0F6540-9B8C-434A-9FE5-7377F1CAA513}" type="pres">
      <dgm:prSet presAssocID="{839AC1A0-30F5-466C-927C-08F65FF6B388}" presName="hierRoot1" presStyleCnt="0">
        <dgm:presLayoutVars>
          <dgm:hierBranch val="init"/>
        </dgm:presLayoutVars>
      </dgm:prSet>
      <dgm:spPr/>
    </dgm:pt>
    <dgm:pt modelId="{523C2FF0-8D04-42B5-81CF-05F38B9AC1F5}" type="pres">
      <dgm:prSet presAssocID="{839AC1A0-30F5-466C-927C-08F65FF6B388}" presName="rootComposite1" presStyleCnt="0"/>
      <dgm:spPr/>
    </dgm:pt>
    <dgm:pt modelId="{66296289-258C-4301-9A99-717D542273D3}" type="pres">
      <dgm:prSet presAssocID="{839AC1A0-30F5-466C-927C-08F65FF6B388}" presName="rootText1" presStyleLbl="node0" presStyleIdx="0" presStyleCnt="2">
        <dgm:presLayoutVars>
          <dgm:chPref val="3"/>
        </dgm:presLayoutVars>
      </dgm:prSet>
      <dgm:spPr/>
      <dgm:t>
        <a:bodyPr/>
        <a:lstStyle/>
        <a:p>
          <a:endParaRPr lang="en-US"/>
        </a:p>
      </dgm:t>
    </dgm:pt>
    <dgm:pt modelId="{BBD637AB-BDDE-457B-9534-46BBD554E23C}" type="pres">
      <dgm:prSet presAssocID="{839AC1A0-30F5-466C-927C-08F65FF6B388}" presName="rootConnector1" presStyleLbl="node1" presStyleIdx="0" presStyleCnt="0"/>
      <dgm:spPr/>
      <dgm:t>
        <a:bodyPr/>
        <a:lstStyle/>
        <a:p>
          <a:endParaRPr lang="en-US"/>
        </a:p>
      </dgm:t>
    </dgm:pt>
    <dgm:pt modelId="{E8FBC2B0-01DE-4114-9A98-16694EB3EAD1}" type="pres">
      <dgm:prSet presAssocID="{839AC1A0-30F5-466C-927C-08F65FF6B388}" presName="hierChild2" presStyleCnt="0"/>
      <dgm:spPr/>
    </dgm:pt>
    <dgm:pt modelId="{076B176D-3129-4E41-ABA8-B30EBCFD50B8}" type="pres">
      <dgm:prSet presAssocID="{D5175B24-6494-4072-9C02-3E3746729FEB}" presName="Name37" presStyleLbl="parChTrans1D2" presStyleIdx="0" presStyleCnt="3"/>
      <dgm:spPr/>
      <dgm:t>
        <a:bodyPr/>
        <a:lstStyle/>
        <a:p>
          <a:endParaRPr lang="en-US"/>
        </a:p>
      </dgm:t>
    </dgm:pt>
    <dgm:pt modelId="{39004EA3-2927-4690-9C29-82C23412E759}" type="pres">
      <dgm:prSet presAssocID="{CD9C1B57-D6A1-491D-B487-C324D0729EAA}" presName="hierRoot2" presStyleCnt="0">
        <dgm:presLayoutVars>
          <dgm:hierBranch/>
        </dgm:presLayoutVars>
      </dgm:prSet>
      <dgm:spPr/>
    </dgm:pt>
    <dgm:pt modelId="{5909194E-0AF3-44FB-A988-76007154102C}" type="pres">
      <dgm:prSet presAssocID="{CD9C1B57-D6A1-491D-B487-C324D0729EAA}" presName="rootComposite" presStyleCnt="0"/>
      <dgm:spPr/>
    </dgm:pt>
    <dgm:pt modelId="{6B36B973-9325-4403-93F5-709B80CC18DF}" type="pres">
      <dgm:prSet presAssocID="{CD9C1B57-D6A1-491D-B487-C324D0729EAA}" presName="rootText" presStyleLbl="node2" presStyleIdx="0" presStyleCnt="3">
        <dgm:presLayoutVars>
          <dgm:chPref val="3"/>
        </dgm:presLayoutVars>
      </dgm:prSet>
      <dgm:spPr/>
      <dgm:t>
        <a:bodyPr/>
        <a:lstStyle/>
        <a:p>
          <a:endParaRPr lang="en-US"/>
        </a:p>
      </dgm:t>
    </dgm:pt>
    <dgm:pt modelId="{FB7BD600-175F-454C-99E0-F0DAB10021AE}" type="pres">
      <dgm:prSet presAssocID="{CD9C1B57-D6A1-491D-B487-C324D0729EAA}" presName="rootConnector" presStyleLbl="node2" presStyleIdx="0" presStyleCnt="3"/>
      <dgm:spPr/>
      <dgm:t>
        <a:bodyPr/>
        <a:lstStyle/>
        <a:p>
          <a:endParaRPr lang="en-US"/>
        </a:p>
      </dgm:t>
    </dgm:pt>
    <dgm:pt modelId="{805837D5-C7BC-4D08-B358-7D2BDC388DE1}" type="pres">
      <dgm:prSet presAssocID="{CD9C1B57-D6A1-491D-B487-C324D0729EAA}" presName="hierChild4" presStyleCnt="0"/>
      <dgm:spPr/>
    </dgm:pt>
    <dgm:pt modelId="{48F74313-C199-4521-9880-091E1DE6E108}" type="pres">
      <dgm:prSet presAssocID="{CD9C1B57-D6A1-491D-B487-C324D0729EAA}" presName="hierChild5" presStyleCnt="0"/>
      <dgm:spPr/>
    </dgm:pt>
    <dgm:pt modelId="{8344D001-58BB-4A4B-A51B-5E8C8837D4E7}" type="pres">
      <dgm:prSet presAssocID="{D0692688-41A5-4160-9157-516DDE88A026}" presName="Name37" presStyleLbl="parChTrans1D2" presStyleIdx="1" presStyleCnt="3"/>
      <dgm:spPr/>
      <dgm:t>
        <a:bodyPr/>
        <a:lstStyle/>
        <a:p>
          <a:endParaRPr lang="en-US"/>
        </a:p>
      </dgm:t>
    </dgm:pt>
    <dgm:pt modelId="{C2A8CDE6-F069-4AB2-8BFE-36671FD49D7F}" type="pres">
      <dgm:prSet presAssocID="{35856883-1113-4F15-A802-1885BB0120AD}" presName="hierRoot2" presStyleCnt="0">
        <dgm:presLayoutVars>
          <dgm:hierBranch val="init"/>
        </dgm:presLayoutVars>
      </dgm:prSet>
      <dgm:spPr/>
    </dgm:pt>
    <dgm:pt modelId="{AE68A8A5-1547-466C-8926-8DE9F7E5E4F5}" type="pres">
      <dgm:prSet presAssocID="{35856883-1113-4F15-A802-1885BB0120AD}" presName="rootComposite" presStyleCnt="0"/>
      <dgm:spPr/>
    </dgm:pt>
    <dgm:pt modelId="{A67C696F-FCB0-4FDB-9CFA-E622C9BE5DB5}" type="pres">
      <dgm:prSet presAssocID="{35856883-1113-4F15-A802-1885BB0120AD}" presName="rootText" presStyleLbl="node2" presStyleIdx="1" presStyleCnt="3">
        <dgm:presLayoutVars>
          <dgm:chPref val="3"/>
        </dgm:presLayoutVars>
      </dgm:prSet>
      <dgm:spPr/>
      <dgm:t>
        <a:bodyPr/>
        <a:lstStyle/>
        <a:p>
          <a:endParaRPr lang="en-US"/>
        </a:p>
      </dgm:t>
    </dgm:pt>
    <dgm:pt modelId="{594BE2C5-24A4-48D3-971B-311C83DD1F0C}" type="pres">
      <dgm:prSet presAssocID="{35856883-1113-4F15-A802-1885BB0120AD}" presName="rootConnector" presStyleLbl="node2" presStyleIdx="1" presStyleCnt="3"/>
      <dgm:spPr/>
      <dgm:t>
        <a:bodyPr/>
        <a:lstStyle/>
        <a:p>
          <a:endParaRPr lang="en-US"/>
        </a:p>
      </dgm:t>
    </dgm:pt>
    <dgm:pt modelId="{0CE1ABD5-0504-4E59-AC26-3E751199BCAE}" type="pres">
      <dgm:prSet presAssocID="{35856883-1113-4F15-A802-1885BB0120AD}" presName="hierChild4" presStyleCnt="0"/>
      <dgm:spPr/>
    </dgm:pt>
    <dgm:pt modelId="{A75DF5B1-70F6-490E-873E-E101B30BD4DD}" type="pres">
      <dgm:prSet presAssocID="{35856883-1113-4F15-A802-1885BB0120AD}" presName="hierChild5" presStyleCnt="0"/>
      <dgm:spPr/>
    </dgm:pt>
    <dgm:pt modelId="{2A3C5AAA-BE54-4E70-B7BB-C7ABF3C6302B}" type="pres">
      <dgm:prSet presAssocID="{2EC7EAAF-6115-4B9A-A02E-C9A7568C6551}" presName="Name37" presStyleLbl="parChTrans1D2" presStyleIdx="2" presStyleCnt="3"/>
      <dgm:spPr/>
      <dgm:t>
        <a:bodyPr/>
        <a:lstStyle/>
        <a:p>
          <a:endParaRPr lang="en-US"/>
        </a:p>
      </dgm:t>
    </dgm:pt>
    <dgm:pt modelId="{1B459B4F-960D-4FC0-9E32-F786DA71B88D}" type="pres">
      <dgm:prSet presAssocID="{96CA20E9-1E0D-4C48-BA56-0A29A8CDB500}" presName="hierRoot2" presStyleCnt="0">
        <dgm:presLayoutVars>
          <dgm:hierBranch val="init"/>
        </dgm:presLayoutVars>
      </dgm:prSet>
      <dgm:spPr/>
    </dgm:pt>
    <dgm:pt modelId="{32D88328-476A-4935-A490-2313EE803AF7}" type="pres">
      <dgm:prSet presAssocID="{96CA20E9-1E0D-4C48-BA56-0A29A8CDB500}" presName="rootComposite" presStyleCnt="0"/>
      <dgm:spPr/>
    </dgm:pt>
    <dgm:pt modelId="{42027974-AB58-44A2-B48E-72526202F4B7}" type="pres">
      <dgm:prSet presAssocID="{96CA20E9-1E0D-4C48-BA56-0A29A8CDB500}" presName="rootText" presStyleLbl="node2" presStyleIdx="2" presStyleCnt="3">
        <dgm:presLayoutVars>
          <dgm:chPref val="3"/>
        </dgm:presLayoutVars>
      </dgm:prSet>
      <dgm:spPr/>
      <dgm:t>
        <a:bodyPr/>
        <a:lstStyle/>
        <a:p>
          <a:endParaRPr lang="en-US"/>
        </a:p>
      </dgm:t>
    </dgm:pt>
    <dgm:pt modelId="{466D967D-98BA-40A7-80D5-B21AE54EF0B4}" type="pres">
      <dgm:prSet presAssocID="{96CA20E9-1E0D-4C48-BA56-0A29A8CDB500}" presName="rootConnector" presStyleLbl="node2" presStyleIdx="2" presStyleCnt="3"/>
      <dgm:spPr/>
      <dgm:t>
        <a:bodyPr/>
        <a:lstStyle/>
        <a:p>
          <a:endParaRPr lang="en-US"/>
        </a:p>
      </dgm:t>
    </dgm:pt>
    <dgm:pt modelId="{849963EE-7F2F-4669-AC8F-BD36D9E3D66F}" type="pres">
      <dgm:prSet presAssocID="{96CA20E9-1E0D-4C48-BA56-0A29A8CDB500}" presName="hierChild4" presStyleCnt="0"/>
      <dgm:spPr/>
    </dgm:pt>
    <dgm:pt modelId="{121167AF-3BE3-49A6-99E0-5A555B6168E5}" type="pres">
      <dgm:prSet presAssocID="{96CA20E9-1E0D-4C48-BA56-0A29A8CDB500}" presName="hierChild5" presStyleCnt="0"/>
      <dgm:spPr/>
    </dgm:pt>
    <dgm:pt modelId="{BA90DD08-EAB1-456D-A679-20455D200F7A}" type="pres">
      <dgm:prSet presAssocID="{839AC1A0-30F5-466C-927C-08F65FF6B388}" presName="hierChild3" presStyleCnt="0"/>
      <dgm:spPr/>
    </dgm:pt>
    <dgm:pt modelId="{22D6D6D0-5C0F-491B-B941-1869248E03DC}" type="pres">
      <dgm:prSet presAssocID="{D2F5B9D2-68E6-4C19-9502-83E818978754}" presName="hierRoot1" presStyleCnt="0">
        <dgm:presLayoutVars>
          <dgm:hierBranch val="init"/>
        </dgm:presLayoutVars>
      </dgm:prSet>
      <dgm:spPr/>
    </dgm:pt>
    <dgm:pt modelId="{A92392E6-45BF-490A-9CB7-3DF425940463}" type="pres">
      <dgm:prSet presAssocID="{D2F5B9D2-68E6-4C19-9502-83E818978754}" presName="rootComposite1" presStyleCnt="0"/>
      <dgm:spPr/>
    </dgm:pt>
    <dgm:pt modelId="{214155B5-A290-49B8-B7B6-081386C2E104}" type="pres">
      <dgm:prSet presAssocID="{D2F5B9D2-68E6-4C19-9502-83E818978754}" presName="rootText1" presStyleLbl="node0" presStyleIdx="1" presStyleCnt="2" custScaleY="225191" custLinFactY="41648" custLinFactNeighborX="-55168" custLinFactNeighborY="100000">
        <dgm:presLayoutVars>
          <dgm:chPref val="3"/>
        </dgm:presLayoutVars>
      </dgm:prSet>
      <dgm:spPr/>
      <dgm:t>
        <a:bodyPr/>
        <a:lstStyle/>
        <a:p>
          <a:endParaRPr lang="en-US"/>
        </a:p>
      </dgm:t>
    </dgm:pt>
    <dgm:pt modelId="{2687A4EA-2F25-49BE-B2C6-10C68D35BC84}" type="pres">
      <dgm:prSet presAssocID="{D2F5B9D2-68E6-4C19-9502-83E818978754}" presName="rootConnector1" presStyleLbl="node1" presStyleIdx="0" presStyleCnt="0"/>
      <dgm:spPr/>
      <dgm:t>
        <a:bodyPr/>
        <a:lstStyle/>
        <a:p>
          <a:endParaRPr lang="en-US"/>
        </a:p>
      </dgm:t>
    </dgm:pt>
    <dgm:pt modelId="{9E3876BC-4B61-4275-BED6-0B5079216CC4}" type="pres">
      <dgm:prSet presAssocID="{D2F5B9D2-68E6-4C19-9502-83E818978754}" presName="hierChild2" presStyleCnt="0"/>
      <dgm:spPr/>
    </dgm:pt>
    <dgm:pt modelId="{0D00F4F7-F06C-485E-8ADC-7EE016AAB53B}" type="pres">
      <dgm:prSet presAssocID="{D2F5B9D2-68E6-4C19-9502-83E818978754}" presName="hierChild3" presStyleCnt="0"/>
      <dgm:spPr/>
    </dgm:pt>
  </dgm:ptLst>
  <dgm:cxnLst>
    <dgm:cxn modelId="{2726CC02-21B8-4D6F-99E2-00C206CCADBD}" type="presOf" srcId="{D5175B24-6494-4072-9C02-3E3746729FEB}" destId="{076B176D-3129-4E41-ABA8-B30EBCFD50B8}" srcOrd="0" destOrd="0" presId="urn:microsoft.com/office/officeart/2005/8/layout/orgChart1"/>
    <dgm:cxn modelId="{793BB28B-9802-4B47-AE1F-47E4E94A4527}" srcId="{839AC1A0-30F5-466C-927C-08F65FF6B388}" destId="{96CA20E9-1E0D-4C48-BA56-0A29A8CDB500}" srcOrd="2" destOrd="0" parTransId="{2EC7EAAF-6115-4B9A-A02E-C9A7568C6551}" sibTransId="{E8FCC714-E230-46FB-B6B6-C497937D1176}"/>
    <dgm:cxn modelId="{0A22CEC9-A3C4-498C-B5CB-D16E21EC9EA5}" srcId="{1AC83F99-E0FE-4AC6-95E2-305C872D52BA}" destId="{D2F5B9D2-68E6-4C19-9502-83E818978754}" srcOrd="1" destOrd="0" parTransId="{001643B7-CD1B-432C-B9F6-B1BDA815C18F}" sibTransId="{A2C46898-6D90-46C2-923C-1936B981918A}"/>
    <dgm:cxn modelId="{A92042CB-669B-43BE-8DCB-120FDCF2289B}" type="presOf" srcId="{CD9C1B57-D6A1-491D-B487-C324D0729EAA}" destId="{6B36B973-9325-4403-93F5-709B80CC18DF}" srcOrd="0" destOrd="0" presId="urn:microsoft.com/office/officeart/2005/8/layout/orgChart1"/>
    <dgm:cxn modelId="{7536AA25-31CB-415C-94A9-48FDE9CD8631}" type="presOf" srcId="{35856883-1113-4F15-A802-1885BB0120AD}" destId="{594BE2C5-24A4-48D3-971B-311C83DD1F0C}" srcOrd="1" destOrd="0" presId="urn:microsoft.com/office/officeart/2005/8/layout/orgChart1"/>
    <dgm:cxn modelId="{52A987F6-5279-4582-A912-4F7087F1BA48}" type="presOf" srcId="{1AC83F99-E0FE-4AC6-95E2-305C872D52BA}" destId="{DA4F8673-E030-4293-8B6B-E22F62689C74}" srcOrd="0" destOrd="0" presId="urn:microsoft.com/office/officeart/2005/8/layout/orgChart1"/>
    <dgm:cxn modelId="{6F1E75FD-D7FA-447C-8849-09155E6FA603}" type="presOf" srcId="{D2F5B9D2-68E6-4C19-9502-83E818978754}" destId="{2687A4EA-2F25-49BE-B2C6-10C68D35BC84}" srcOrd="1" destOrd="0" presId="urn:microsoft.com/office/officeart/2005/8/layout/orgChart1"/>
    <dgm:cxn modelId="{3339D488-2C2C-4D71-9F87-C498DB59CA6E}" srcId="{839AC1A0-30F5-466C-927C-08F65FF6B388}" destId="{35856883-1113-4F15-A802-1885BB0120AD}" srcOrd="1" destOrd="0" parTransId="{D0692688-41A5-4160-9157-516DDE88A026}" sibTransId="{7AC6D7D9-4AFC-4C31-87BE-1B5E633F48A8}"/>
    <dgm:cxn modelId="{5EE0C802-5A66-44A1-BB35-1DB13C023A24}" type="presOf" srcId="{96CA20E9-1E0D-4C48-BA56-0A29A8CDB500}" destId="{466D967D-98BA-40A7-80D5-B21AE54EF0B4}" srcOrd="1" destOrd="0" presId="urn:microsoft.com/office/officeart/2005/8/layout/orgChart1"/>
    <dgm:cxn modelId="{18DF34D3-2C68-4019-888D-6318601974A3}" type="presOf" srcId="{839AC1A0-30F5-466C-927C-08F65FF6B388}" destId="{BBD637AB-BDDE-457B-9534-46BBD554E23C}" srcOrd="1" destOrd="0" presId="urn:microsoft.com/office/officeart/2005/8/layout/orgChart1"/>
    <dgm:cxn modelId="{5A6B6799-281B-4236-A421-55A7380A33F9}" type="presOf" srcId="{D2F5B9D2-68E6-4C19-9502-83E818978754}" destId="{214155B5-A290-49B8-B7B6-081386C2E104}" srcOrd="0" destOrd="0" presId="urn:microsoft.com/office/officeart/2005/8/layout/orgChart1"/>
    <dgm:cxn modelId="{98A74719-7A28-407E-9F08-1EA925786704}" type="presOf" srcId="{96CA20E9-1E0D-4C48-BA56-0A29A8CDB500}" destId="{42027974-AB58-44A2-B48E-72526202F4B7}" srcOrd="0" destOrd="0" presId="urn:microsoft.com/office/officeart/2005/8/layout/orgChart1"/>
    <dgm:cxn modelId="{D4475E6C-6C9B-4185-8A86-75F253890649}" srcId="{839AC1A0-30F5-466C-927C-08F65FF6B388}" destId="{CD9C1B57-D6A1-491D-B487-C324D0729EAA}" srcOrd="0" destOrd="0" parTransId="{D5175B24-6494-4072-9C02-3E3746729FEB}" sibTransId="{8766AC06-79C1-4794-85D7-EE2786B3EDCD}"/>
    <dgm:cxn modelId="{DA0EE705-C431-47E5-A1B5-8629EEE22C38}" type="presOf" srcId="{D0692688-41A5-4160-9157-516DDE88A026}" destId="{8344D001-58BB-4A4B-A51B-5E8C8837D4E7}" srcOrd="0" destOrd="0" presId="urn:microsoft.com/office/officeart/2005/8/layout/orgChart1"/>
    <dgm:cxn modelId="{C67485F6-2FA8-4B55-AA64-F60F686AA388}" srcId="{1AC83F99-E0FE-4AC6-95E2-305C872D52BA}" destId="{839AC1A0-30F5-466C-927C-08F65FF6B388}" srcOrd="0" destOrd="0" parTransId="{E0DC5558-D49A-4679-8F75-1EEB183000A4}" sibTransId="{45F4F012-34E8-47AB-A893-311A7179D39F}"/>
    <dgm:cxn modelId="{DD530602-E182-4BBE-9E2D-22CAF2547B96}" type="presOf" srcId="{839AC1A0-30F5-466C-927C-08F65FF6B388}" destId="{66296289-258C-4301-9A99-717D542273D3}" srcOrd="0" destOrd="0" presId="urn:microsoft.com/office/officeart/2005/8/layout/orgChart1"/>
    <dgm:cxn modelId="{9058CE36-B9FB-4AD6-95D2-4B12BCA21193}" type="presOf" srcId="{CD9C1B57-D6A1-491D-B487-C324D0729EAA}" destId="{FB7BD600-175F-454C-99E0-F0DAB10021AE}" srcOrd="1" destOrd="0" presId="urn:microsoft.com/office/officeart/2005/8/layout/orgChart1"/>
    <dgm:cxn modelId="{103D9EFE-5A2E-47DA-9C18-A6189ED6572F}" type="presOf" srcId="{35856883-1113-4F15-A802-1885BB0120AD}" destId="{A67C696F-FCB0-4FDB-9CFA-E622C9BE5DB5}" srcOrd="0" destOrd="0" presId="urn:microsoft.com/office/officeart/2005/8/layout/orgChart1"/>
    <dgm:cxn modelId="{9BA7C4B8-E86C-47A8-8D98-97CA4AE0E5CF}" type="presOf" srcId="{2EC7EAAF-6115-4B9A-A02E-C9A7568C6551}" destId="{2A3C5AAA-BE54-4E70-B7BB-C7ABF3C6302B}" srcOrd="0" destOrd="0" presId="urn:microsoft.com/office/officeart/2005/8/layout/orgChart1"/>
    <dgm:cxn modelId="{95FB2B5E-C9CB-4D8A-8F3A-0BEFCD6F7FF5}" type="presParOf" srcId="{DA4F8673-E030-4293-8B6B-E22F62689C74}" destId="{0D0F6540-9B8C-434A-9FE5-7377F1CAA513}" srcOrd="0" destOrd="0" presId="urn:microsoft.com/office/officeart/2005/8/layout/orgChart1"/>
    <dgm:cxn modelId="{94B48D11-922C-41C6-B5BA-05752B49D1D3}" type="presParOf" srcId="{0D0F6540-9B8C-434A-9FE5-7377F1CAA513}" destId="{523C2FF0-8D04-42B5-81CF-05F38B9AC1F5}" srcOrd="0" destOrd="0" presId="urn:microsoft.com/office/officeart/2005/8/layout/orgChart1"/>
    <dgm:cxn modelId="{C8C1FD57-57F2-4767-AAD4-F8BCB1A5F9AB}" type="presParOf" srcId="{523C2FF0-8D04-42B5-81CF-05F38B9AC1F5}" destId="{66296289-258C-4301-9A99-717D542273D3}" srcOrd="0" destOrd="0" presId="urn:microsoft.com/office/officeart/2005/8/layout/orgChart1"/>
    <dgm:cxn modelId="{74ED93A3-59F9-4D4F-8169-E6CCE2A9863B}" type="presParOf" srcId="{523C2FF0-8D04-42B5-81CF-05F38B9AC1F5}" destId="{BBD637AB-BDDE-457B-9534-46BBD554E23C}" srcOrd="1" destOrd="0" presId="urn:microsoft.com/office/officeart/2005/8/layout/orgChart1"/>
    <dgm:cxn modelId="{DD1610D5-B410-4737-8E76-79683C223067}" type="presParOf" srcId="{0D0F6540-9B8C-434A-9FE5-7377F1CAA513}" destId="{E8FBC2B0-01DE-4114-9A98-16694EB3EAD1}" srcOrd="1" destOrd="0" presId="urn:microsoft.com/office/officeart/2005/8/layout/orgChart1"/>
    <dgm:cxn modelId="{00DAE4A0-96DD-4C32-A27C-139163180A18}" type="presParOf" srcId="{E8FBC2B0-01DE-4114-9A98-16694EB3EAD1}" destId="{076B176D-3129-4E41-ABA8-B30EBCFD50B8}" srcOrd="0" destOrd="0" presId="urn:microsoft.com/office/officeart/2005/8/layout/orgChart1"/>
    <dgm:cxn modelId="{00B73B9F-FD25-457F-91D9-25626199C60D}" type="presParOf" srcId="{E8FBC2B0-01DE-4114-9A98-16694EB3EAD1}" destId="{39004EA3-2927-4690-9C29-82C23412E759}" srcOrd="1" destOrd="0" presId="urn:microsoft.com/office/officeart/2005/8/layout/orgChart1"/>
    <dgm:cxn modelId="{E0C34C20-5668-49A2-B3B8-29E2C0FB9376}" type="presParOf" srcId="{39004EA3-2927-4690-9C29-82C23412E759}" destId="{5909194E-0AF3-44FB-A988-76007154102C}" srcOrd="0" destOrd="0" presId="urn:microsoft.com/office/officeart/2005/8/layout/orgChart1"/>
    <dgm:cxn modelId="{398817E7-3E99-4A86-8CDE-4D15246A2677}" type="presParOf" srcId="{5909194E-0AF3-44FB-A988-76007154102C}" destId="{6B36B973-9325-4403-93F5-709B80CC18DF}" srcOrd="0" destOrd="0" presId="urn:microsoft.com/office/officeart/2005/8/layout/orgChart1"/>
    <dgm:cxn modelId="{FFCD0D5A-4FE9-47FE-BF7E-8D002A19DC64}" type="presParOf" srcId="{5909194E-0AF3-44FB-A988-76007154102C}" destId="{FB7BD600-175F-454C-99E0-F0DAB10021AE}" srcOrd="1" destOrd="0" presId="urn:microsoft.com/office/officeart/2005/8/layout/orgChart1"/>
    <dgm:cxn modelId="{A5890CDF-D575-470A-9959-27DFEEF9E6FF}" type="presParOf" srcId="{39004EA3-2927-4690-9C29-82C23412E759}" destId="{805837D5-C7BC-4D08-B358-7D2BDC388DE1}" srcOrd="1" destOrd="0" presId="urn:microsoft.com/office/officeart/2005/8/layout/orgChart1"/>
    <dgm:cxn modelId="{641A98A5-B8FB-46CD-AF69-A2A1F1C48A29}" type="presParOf" srcId="{39004EA3-2927-4690-9C29-82C23412E759}" destId="{48F74313-C199-4521-9880-091E1DE6E108}" srcOrd="2" destOrd="0" presId="urn:microsoft.com/office/officeart/2005/8/layout/orgChart1"/>
    <dgm:cxn modelId="{22E805CF-CEBF-4801-87D9-B09D20E419EB}" type="presParOf" srcId="{E8FBC2B0-01DE-4114-9A98-16694EB3EAD1}" destId="{8344D001-58BB-4A4B-A51B-5E8C8837D4E7}" srcOrd="2" destOrd="0" presId="urn:microsoft.com/office/officeart/2005/8/layout/orgChart1"/>
    <dgm:cxn modelId="{0174B10C-2D3D-4399-A031-031D2AE0C930}" type="presParOf" srcId="{E8FBC2B0-01DE-4114-9A98-16694EB3EAD1}" destId="{C2A8CDE6-F069-4AB2-8BFE-36671FD49D7F}" srcOrd="3" destOrd="0" presId="urn:microsoft.com/office/officeart/2005/8/layout/orgChart1"/>
    <dgm:cxn modelId="{B8B08735-50EE-46E8-9FB5-3D627575EF4A}" type="presParOf" srcId="{C2A8CDE6-F069-4AB2-8BFE-36671FD49D7F}" destId="{AE68A8A5-1547-466C-8926-8DE9F7E5E4F5}" srcOrd="0" destOrd="0" presId="urn:microsoft.com/office/officeart/2005/8/layout/orgChart1"/>
    <dgm:cxn modelId="{5F51C0E2-B9FB-4213-860E-A5FBF30394C5}" type="presParOf" srcId="{AE68A8A5-1547-466C-8926-8DE9F7E5E4F5}" destId="{A67C696F-FCB0-4FDB-9CFA-E622C9BE5DB5}" srcOrd="0" destOrd="0" presId="urn:microsoft.com/office/officeart/2005/8/layout/orgChart1"/>
    <dgm:cxn modelId="{E920A543-E2F5-4D2C-A203-0BBA0DAC503E}" type="presParOf" srcId="{AE68A8A5-1547-466C-8926-8DE9F7E5E4F5}" destId="{594BE2C5-24A4-48D3-971B-311C83DD1F0C}" srcOrd="1" destOrd="0" presId="urn:microsoft.com/office/officeart/2005/8/layout/orgChart1"/>
    <dgm:cxn modelId="{CDBF3A8A-457B-49A6-AC3C-9C13194C725C}" type="presParOf" srcId="{C2A8CDE6-F069-4AB2-8BFE-36671FD49D7F}" destId="{0CE1ABD5-0504-4E59-AC26-3E751199BCAE}" srcOrd="1" destOrd="0" presId="urn:microsoft.com/office/officeart/2005/8/layout/orgChart1"/>
    <dgm:cxn modelId="{E611D114-F8EB-43F9-AEFD-FB14291A434D}" type="presParOf" srcId="{C2A8CDE6-F069-4AB2-8BFE-36671FD49D7F}" destId="{A75DF5B1-70F6-490E-873E-E101B30BD4DD}" srcOrd="2" destOrd="0" presId="urn:microsoft.com/office/officeart/2005/8/layout/orgChart1"/>
    <dgm:cxn modelId="{E145A71C-DD50-4D37-82EF-08C80EDF7780}" type="presParOf" srcId="{E8FBC2B0-01DE-4114-9A98-16694EB3EAD1}" destId="{2A3C5AAA-BE54-4E70-B7BB-C7ABF3C6302B}" srcOrd="4" destOrd="0" presId="urn:microsoft.com/office/officeart/2005/8/layout/orgChart1"/>
    <dgm:cxn modelId="{C0C900A0-987D-4E35-B3C8-639EDE279D10}" type="presParOf" srcId="{E8FBC2B0-01DE-4114-9A98-16694EB3EAD1}" destId="{1B459B4F-960D-4FC0-9E32-F786DA71B88D}" srcOrd="5" destOrd="0" presId="urn:microsoft.com/office/officeart/2005/8/layout/orgChart1"/>
    <dgm:cxn modelId="{6CCB788F-277F-4097-9DBA-EC0D60006CA6}" type="presParOf" srcId="{1B459B4F-960D-4FC0-9E32-F786DA71B88D}" destId="{32D88328-476A-4935-A490-2313EE803AF7}" srcOrd="0" destOrd="0" presId="urn:microsoft.com/office/officeart/2005/8/layout/orgChart1"/>
    <dgm:cxn modelId="{B68B96E2-76EE-4972-8502-74FB9DECB298}" type="presParOf" srcId="{32D88328-476A-4935-A490-2313EE803AF7}" destId="{42027974-AB58-44A2-B48E-72526202F4B7}" srcOrd="0" destOrd="0" presId="urn:microsoft.com/office/officeart/2005/8/layout/orgChart1"/>
    <dgm:cxn modelId="{AEEB3A8F-4FFF-43B1-87C5-609A37A4B27D}" type="presParOf" srcId="{32D88328-476A-4935-A490-2313EE803AF7}" destId="{466D967D-98BA-40A7-80D5-B21AE54EF0B4}" srcOrd="1" destOrd="0" presId="urn:microsoft.com/office/officeart/2005/8/layout/orgChart1"/>
    <dgm:cxn modelId="{463FA962-C4D2-48AC-AD07-DFF964788674}" type="presParOf" srcId="{1B459B4F-960D-4FC0-9E32-F786DA71B88D}" destId="{849963EE-7F2F-4669-AC8F-BD36D9E3D66F}" srcOrd="1" destOrd="0" presId="urn:microsoft.com/office/officeart/2005/8/layout/orgChart1"/>
    <dgm:cxn modelId="{CE03957B-F3B3-4FD3-972C-EF5F095E159A}" type="presParOf" srcId="{1B459B4F-960D-4FC0-9E32-F786DA71B88D}" destId="{121167AF-3BE3-49A6-99E0-5A555B6168E5}" srcOrd="2" destOrd="0" presId="urn:microsoft.com/office/officeart/2005/8/layout/orgChart1"/>
    <dgm:cxn modelId="{F727166D-A58C-4FC8-AAEB-E7D24E0159A1}" type="presParOf" srcId="{0D0F6540-9B8C-434A-9FE5-7377F1CAA513}" destId="{BA90DD08-EAB1-456D-A679-20455D200F7A}" srcOrd="2" destOrd="0" presId="urn:microsoft.com/office/officeart/2005/8/layout/orgChart1"/>
    <dgm:cxn modelId="{2122B02F-490E-48F1-A65B-766AC6916514}" type="presParOf" srcId="{DA4F8673-E030-4293-8B6B-E22F62689C74}" destId="{22D6D6D0-5C0F-491B-B941-1869248E03DC}" srcOrd="1" destOrd="0" presId="urn:microsoft.com/office/officeart/2005/8/layout/orgChart1"/>
    <dgm:cxn modelId="{A8AD454C-281C-48A0-839A-70FC6078A764}" type="presParOf" srcId="{22D6D6D0-5C0F-491B-B941-1869248E03DC}" destId="{A92392E6-45BF-490A-9CB7-3DF425940463}" srcOrd="0" destOrd="0" presId="urn:microsoft.com/office/officeart/2005/8/layout/orgChart1"/>
    <dgm:cxn modelId="{45331201-B322-4B68-AFA8-CC9A575783FF}" type="presParOf" srcId="{A92392E6-45BF-490A-9CB7-3DF425940463}" destId="{214155B5-A290-49B8-B7B6-081386C2E104}" srcOrd="0" destOrd="0" presId="urn:microsoft.com/office/officeart/2005/8/layout/orgChart1"/>
    <dgm:cxn modelId="{FA0F683C-7BFE-45FC-81CB-148EEE934543}" type="presParOf" srcId="{A92392E6-45BF-490A-9CB7-3DF425940463}" destId="{2687A4EA-2F25-49BE-B2C6-10C68D35BC84}" srcOrd="1" destOrd="0" presId="urn:microsoft.com/office/officeart/2005/8/layout/orgChart1"/>
    <dgm:cxn modelId="{8FB21767-B67C-4D52-91DB-70E8CC50C09E}" type="presParOf" srcId="{22D6D6D0-5C0F-491B-B941-1869248E03DC}" destId="{9E3876BC-4B61-4275-BED6-0B5079216CC4}" srcOrd="1" destOrd="0" presId="urn:microsoft.com/office/officeart/2005/8/layout/orgChart1"/>
    <dgm:cxn modelId="{EA9DE72A-E1AC-4FF2-9506-B26AF664E05C}" type="presParOf" srcId="{22D6D6D0-5C0F-491B-B941-1869248E03DC}" destId="{0D00F4F7-F06C-485E-8ADC-7EE016AAB53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C5AAA-BE54-4E70-B7BB-C7ABF3C6302B}">
      <dsp:nvSpPr>
        <dsp:cNvPr id="0" name=""/>
        <dsp:cNvSpPr/>
      </dsp:nvSpPr>
      <dsp:spPr>
        <a:xfrm>
          <a:off x="2428220" y="765507"/>
          <a:ext cx="1715808" cy="297785"/>
        </a:xfrm>
        <a:custGeom>
          <a:avLst/>
          <a:gdLst/>
          <a:ahLst/>
          <a:cxnLst/>
          <a:rect l="0" t="0" r="0" b="0"/>
          <a:pathLst>
            <a:path>
              <a:moveTo>
                <a:pt x="1715808" y="0"/>
              </a:moveTo>
              <a:lnTo>
                <a:pt x="1715808" y="148892"/>
              </a:lnTo>
              <a:lnTo>
                <a:pt x="0" y="148892"/>
              </a:lnTo>
              <a:lnTo>
                <a:pt x="0" y="2977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44D001-58BB-4A4B-A51B-5E8C8837D4E7}">
      <dsp:nvSpPr>
        <dsp:cNvPr id="0" name=""/>
        <dsp:cNvSpPr/>
      </dsp:nvSpPr>
      <dsp:spPr>
        <a:xfrm>
          <a:off x="4098309" y="765507"/>
          <a:ext cx="91440" cy="297785"/>
        </a:xfrm>
        <a:custGeom>
          <a:avLst/>
          <a:gdLst/>
          <a:ahLst/>
          <a:cxnLst/>
          <a:rect l="0" t="0" r="0" b="0"/>
          <a:pathLst>
            <a:path>
              <a:moveTo>
                <a:pt x="45720" y="0"/>
              </a:moveTo>
              <a:lnTo>
                <a:pt x="45720" y="2977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B176D-3129-4E41-ABA8-B30EBCFD50B8}">
      <dsp:nvSpPr>
        <dsp:cNvPr id="0" name=""/>
        <dsp:cNvSpPr/>
      </dsp:nvSpPr>
      <dsp:spPr>
        <a:xfrm>
          <a:off x="4144029" y="765507"/>
          <a:ext cx="1715808" cy="297785"/>
        </a:xfrm>
        <a:custGeom>
          <a:avLst/>
          <a:gdLst/>
          <a:ahLst/>
          <a:cxnLst/>
          <a:rect l="0" t="0" r="0" b="0"/>
          <a:pathLst>
            <a:path>
              <a:moveTo>
                <a:pt x="0" y="0"/>
              </a:moveTo>
              <a:lnTo>
                <a:pt x="0" y="148892"/>
              </a:lnTo>
              <a:lnTo>
                <a:pt x="1715808" y="148892"/>
              </a:lnTo>
              <a:lnTo>
                <a:pt x="1715808" y="2977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96289-258C-4301-9A99-717D542273D3}">
      <dsp:nvSpPr>
        <dsp:cNvPr id="0" name=""/>
        <dsp:cNvSpPr/>
      </dsp:nvSpPr>
      <dsp:spPr>
        <a:xfrm>
          <a:off x="3435017" y="56495"/>
          <a:ext cx="1418023" cy="70901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Safety Manager</a:t>
          </a:r>
        </a:p>
        <a:p>
          <a:pPr lvl="0" algn="ctr" defTabSz="577850">
            <a:lnSpc>
              <a:spcPct val="90000"/>
            </a:lnSpc>
            <a:spcBef>
              <a:spcPct val="0"/>
            </a:spcBef>
            <a:spcAft>
              <a:spcPct val="35000"/>
            </a:spcAft>
          </a:pPr>
          <a:r>
            <a:rPr lang="en-US" sz="1300" kern="1200" dirty="0"/>
            <a:t>Tucson</a:t>
          </a:r>
        </a:p>
        <a:p>
          <a:pPr lvl="0" algn="ctr" defTabSz="577850">
            <a:lnSpc>
              <a:spcPct val="90000"/>
            </a:lnSpc>
            <a:spcBef>
              <a:spcPct val="0"/>
            </a:spcBef>
            <a:spcAft>
              <a:spcPct val="35000"/>
            </a:spcAft>
          </a:pPr>
          <a:r>
            <a:rPr lang="en-US" sz="1300" kern="1200" dirty="0"/>
            <a:t>Chuck Gessner</a:t>
          </a:r>
        </a:p>
      </dsp:txBody>
      <dsp:txXfrm>
        <a:off x="3435017" y="56495"/>
        <a:ext cx="1418023" cy="709011"/>
      </dsp:txXfrm>
    </dsp:sp>
    <dsp:sp modelId="{6B36B973-9325-4403-93F5-709B80CC18DF}">
      <dsp:nvSpPr>
        <dsp:cNvPr id="0" name=""/>
        <dsp:cNvSpPr/>
      </dsp:nvSpPr>
      <dsp:spPr>
        <a:xfrm>
          <a:off x="5150826" y="1063292"/>
          <a:ext cx="1418023" cy="70901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Safety Officer</a:t>
          </a:r>
        </a:p>
        <a:p>
          <a:pPr lvl="0" algn="ctr" defTabSz="577850">
            <a:lnSpc>
              <a:spcPct val="90000"/>
            </a:lnSpc>
            <a:spcBef>
              <a:spcPct val="0"/>
            </a:spcBef>
            <a:spcAft>
              <a:spcPct val="35000"/>
            </a:spcAft>
          </a:pPr>
          <a:r>
            <a:rPr lang="en-US" sz="1300" kern="1200" dirty="0"/>
            <a:t>Cerro Pachon</a:t>
          </a:r>
        </a:p>
        <a:p>
          <a:pPr lvl="0" algn="ctr" defTabSz="577850">
            <a:lnSpc>
              <a:spcPct val="90000"/>
            </a:lnSpc>
            <a:spcBef>
              <a:spcPct val="0"/>
            </a:spcBef>
            <a:spcAft>
              <a:spcPct val="35000"/>
            </a:spcAft>
          </a:pPr>
          <a:r>
            <a:rPr lang="en-US" sz="1300" kern="1200" dirty="0"/>
            <a:t>Sandra Romero</a:t>
          </a:r>
        </a:p>
      </dsp:txBody>
      <dsp:txXfrm>
        <a:off x="5150826" y="1063292"/>
        <a:ext cx="1418023" cy="709011"/>
      </dsp:txXfrm>
    </dsp:sp>
    <dsp:sp modelId="{A67C696F-FCB0-4FDB-9CFA-E622C9BE5DB5}">
      <dsp:nvSpPr>
        <dsp:cNvPr id="0" name=""/>
        <dsp:cNvSpPr/>
      </dsp:nvSpPr>
      <dsp:spPr>
        <a:xfrm>
          <a:off x="3435017" y="1063292"/>
          <a:ext cx="1418023" cy="70901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Safety Officer</a:t>
          </a:r>
        </a:p>
        <a:p>
          <a:pPr lvl="0" algn="ctr" defTabSz="577850">
            <a:lnSpc>
              <a:spcPct val="90000"/>
            </a:lnSpc>
            <a:spcBef>
              <a:spcPct val="0"/>
            </a:spcBef>
            <a:spcAft>
              <a:spcPct val="35000"/>
            </a:spcAft>
          </a:pPr>
          <a:r>
            <a:rPr lang="en-US" sz="1300" kern="1200" dirty="0"/>
            <a:t>La Serena</a:t>
          </a:r>
        </a:p>
        <a:p>
          <a:pPr lvl="0" algn="ctr" defTabSz="577850">
            <a:lnSpc>
              <a:spcPct val="90000"/>
            </a:lnSpc>
            <a:spcBef>
              <a:spcPct val="0"/>
            </a:spcBef>
            <a:spcAft>
              <a:spcPct val="35000"/>
            </a:spcAft>
          </a:pPr>
          <a:r>
            <a:rPr lang="en-US" sz="1300" kern="1200" dirty="0"/>
            <a:t>Giovanni Corvetto</a:t>
          </a:r>
        </a:p>
      </dsp:txBody>
      <dsp:txXfrm>
        <a:off x="3435017" y="1063292"/>
        <a:ext cx="1418023" cy="709011"/>
      </dsp:txXfrm>
    </dsp:sp>
    <dsp:sp modelId="{42027974-AB58-44A2-B48E-72526202F4B7}">
      <dsp:nvSpPr>
        <dsp:cNvPr id="0" name=""/>
        <dsp:cNvSpPr/>
      </dsp:nvSpPr>
      <dsp:spPr>
        <a:xfrm>
          <a:off x="1719208" y="1063292"/>
          <a:ext cx="1418023" cy="70901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Safety Officer</a:t>
          </a:r>
        </a:p>
        <a:p>
          <a:pPr lvl="0" algn="ctr" defTabSz="577850">
            <a:lnSpc>
              <a:spcPct val="90000"/>
            </a:lnSpc>
            <a:spcBef>
              <a:spcPct val="0"/>
            </a:spcBef>
            <a:spcAft>
              <a:spcPct val="35000"/>
            </a:spcAft>
          </a:pPr>
          <a:r>
            <a:rPr lang="en-US" sz="1300" kern="1200" dirty="0"/>
            <a:t>  Roaming </a:t>
          </a:r>
        </a:p>
        <a:p>
          <a:pPr lvl="0" algn="ctr" defTabSz="577850">
            <a:lnSpc>
              <a:spcPct val="90000"/>
            </a:lnSpc>
            <a:spcBef>
              <a:spcPct val="0"/>
            </a:spcBef>
            <a:spcAft>
              <a:spcPct val="35000"/>
            </a:spcAft>
          </a:pPr>
          <a:r>
            <a:rPr lang="en-US" sz="1300" kern="1200" dirty="0"/>
            <a:t>Sergio Vega</a:t>
          </a:r>
        </a:p>
      </dsp:txBody>
      <dsp:txXfrm>
        <a:off x="1719208" y="1063292"/>
        <a:ext cx="1418023" cy="709011"/>
      </dsp:txXfrm>
    </dsp:sp>
    <dsp:sp modelId="{214155B5-A290-49B8-B7B6-081386C2E104}">
      <dsp:nvSpPr>
        <dsp:cNvPr id="0" name=""/>
        <dsp:cNvSpPr/>
      </dsp:nvSpPr>
      <dsp:spPr>
        <a:xfrm>
          <a:off x="0" y="232168"/>
          <a:ext cx="1418023" cy="159663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Camera Safety</a:t>
          </a:r>
        </a:p>
        <a:p>
          <a:pPr lvl="0" algn="ctr" defTabSz="577850">
            <a:lnSpc>
              <a:spcPct val="90000"/>
            </a:lnSpc>
            <a:spcBef>
              <a:spcPct val="0"/>
            </a:spcBef>
            <a:spcAft>
              <a:spcPct val="35000"/>
            </a:spcAft>
          </a:pPr>
          <a:r>
            <a:rPr lang="en-US" sz="1300" kern="1200" dirty="0"/>
            <a:t>SLAC</a:t>
          </a:r>
        </a:p>
        <a:p>
          <a:pPr lvl="0" algn="ctr" defTabSz="577850">
            <a:lnSpc>
              <a:spcPct val="90000"/>
            </a:lnSpc>
            <a:spcBef>
              <a:spcPct val="0"/>
            </a:spcBef>
            <a:spcAft>
              <a:spcPct val="35000"/>
            </a:spcAft>
          </a:pPr>
          <a:r>
            <a:rPr lang="en-US" sz="1300" kern="1200" dirty="0"/>
            <a:t>Joe Kenny</a:t>
          </a:r>
        </a:p>
      </dsp:txBody>
      <dsp:txXfrm>
        <a:off x="0" y="232168"/>
        <a:ext cx="1418023" cy="159663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7/13/2018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dirty="0"/>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a:t>
            </a:r>
            <a:r>
              <a:rPr lang="en-US" baseline="0" dirty="0"/>
              <a:t> is a summary of all incidents and accidents since 2010.  Of the 22 injuries, five of them would be considered OSHA recordable.  Safety log tracks types of incidents and accidents.  We still believe that traveling to and from the summit is the most hazardous task (17 of the 44 incidents and accidents were vehicle related).</a:t>
            </a:r>
          </a:p>
        </p:txBody>
      </p:sp>
      <p:sp>
        <p:nvSpPr>
          <p:cNvPr id="4" name="Slide Number Placeholder 3"/>
          <p:cNvSpPr>
            <a:spLocks noGrp="1"/>
          </p:cNvSpPr>
          <p:nvPr>
            <p:ph type="sldNum" sz="quarter" idx="10"/>
          </p:nvPr>
        </p:nvSpPr>
        <p:spPr/>
        <p:txBody>
          <a:bodyPr/>
          <a:lstStyle/>
          <a:p>
            <a:fld id="{C015E6E6-B0EE-4007-8A72-3EAD86CAFD27}" type="slidenum">
              <a:rPr lang="en-US" smtClean="0"/>
              <a:t>4</a:t>
            </a:fld>
            <a:endParaRPr lang="en-US" dirty="0"/>
          </a:p>
        </p:txBody>
      </p:sp>
    </p:spTree>
    <p:extLst>
      <p:ext uri="{BB962C8B-B14F-4D97-AF65-F5344CB8AC3E}">
        <p14:creationId xmlns:p14="http://schemas.microsoft.com/office/powerpoint/2010/main" val="119850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text on the right is from a recent meeting minutes of a Change Control Board meeting.  Note that there are several that are directly related to safety.  </a:t>
            </a:r>
            <a:r>
              <a:rPr lang="en-US" baseline="0" dirty="0" smtClean="0"/>
              <a:t>Managers </a:t>
            </a:r>
            <a:r>
              <a:rPr lang="en-US" baseline="0" dirty="0"/>
              <a:t>have to agree to the standards that they will have to follow.</a:t>
            </a:r>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18</a:t>
            </a:fld>
            <a:endParaRPr lang="en-US" dirty="0"/>
          </a:p>
        </p:txBody>
      </p:sp>
    </p:spTree>
    <p:extLst>
      <p:ext uri="{BB962C8B-B14F-4D97-AF65-F5344CB8AC3E}">
        <p14:creationId xmlns:p14="http://schemas.microsoft.com/office/powerpoint/2010/main" val="21020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This slide</a:t>
            </a:r>
            <a:r>
              <a:rPr lang="en-US" baseline="0" dirty="0"/>
              <a:t> is from </a:t>
            </a:r>
            <a:r>
              <a:rPr lang="en-US" baseline="0" dirty="0" err="1"/>
              <a:t>Claver’s</a:t>
            </a:r>
            <a:r>
              <a:rPr lang="en-US" baseline="0" dirty="0"/>
              <a:t> presentation for commissioning.  We are currently following the same format, however, T&amp;S and Camera are meeting weekly instead of monthly as there are multiple activities from various subsystems.</a:t>
            </a:r>
            <a:endParaRPr dirty="0"/>
          </a:p>
        </p:txBody>
      </p:sp>
      <p:sp>
        <p:nvSpPr>
          <p:cNvPr id="588" name="Shape 58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2281291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LSST Safety training</a:t>
            </a:r>
            <a:r>
              <a:rPr lang="en-US" baseline="0" dirty="0"/>
              <a:t> plan is being developed and we have identified safety procedures and the required training that is needed for work at the Summit and Base facilities.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033786-6B5C-4F8C-8EBA-5BBEF014936E}" type="slidenum">
              <a:rPr lang="en-US" smtClean="0"/>
              <a:t>20</a:t>
            </a:fld>
            <a:endParaRPr lang="en-US" dirty="0"/>
          </a:p>
        </p:txBody>
      </p:sp>
    </p:spTree>
    <p:extLst>
      <p:ext uri="{BB962C8B-B14F-4D97-AF65-F5344CB8AC3E}">
        <p14:creationId xmlns:p14="http://schemas.microsoft.com/office/powerpoint/2010/main" val="262140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48895" algn="l" rtl="0">
              <a:lnSpc>
                <a:spcPct val="80000"/>
              </a:lnSpc>
              <a:spcBef>
                <a:spcPts val="0"/>
              </a:spcBef>
              <a:spcAft>
                <a:spcPts val="0"/>
              </a:spcAft>
              <a:buClr>
                <a:schemeClr val="dk1"/>
              </a:buClr>
              <a:buSzPts val="770"/>
              <a:buFont typeface="Arial"/>
              <a:buNone/>
            </a:pPr>
            <a:r>
              <a:rPr lang="en-US" sz="1000" b="0" i="0" u="none" strike="noStrike" cap="none" dirty="0">
                <a:solidFill>
                  <a:schemeClr val="dk1"/>
                </a:solidFill>
                <a:latin typeface="Arial"/>
                <a:ea typeface="Arial"/>
                <a:cs typeface="Arial"/>
                <a:sym typeface="Arial"/>
              </a:rPr>
              <a:t>This is an example of LSST method to provide additional oversight in safety management and is envisioned to carry on into operations.</a:t>
            </a:r>
          </a:p>
          <a:p>
            <a:pPr marL="0" marR="0" lvl="0" indent="0" algn="l" rtl="0">
              <a:lnSpc>
                <a:spcPct val="80000"/>
              </a:lnSpc>
              <a:spcBef>
                <a:spcPts val="0"/>
              </a:spcBef>
              <a:spcAft>
                <a:spcPts val="0"/>
              </a:spcAft>
              <a:buClr>
                <a:schemeClr val="dk1"/>
              </a:buClr>
              <a:buSzPts val="770"/>
              <a:buFont typeface="Arial"/>
              <a:buNone/>
            </a:pPr>
            <a:endParaRPr sz="1000" b="0" i="0" u="none" strike="noStrike" cap="none" dirty="0">
              <a:solidFill>
                <a:schemeClr val="dk1"/>
              </a:solidFill>
              <a:latin typeface="Arial"/>
              <a:ea typeface="Arial"/>
              <a:cs typeface="Arial"/>
              <a:sym typeface="Arial"/>
            </a:endParaRPr>
          </a:p>
          <a:p>
            <a:pPr marR="0" lvl="0" indent="0" algn="l" rtl="0">
              <a:lnSpc>
                <a:spcPct val="80000"/>
              </a:lnSpc>
              <a:spcBef>
                <a:spcPts val="0"/>
              </a:spcBef>
              <a:spcAft>
                <a:spcPts val="0"/>
              </a:spcAft>
              <a:buNone/>
            </a:pPr>
            <a:r>
              <a:rPr lang="en-US" sz="1000" b="0" i="0" u="none" strike="noStrike" cap="none" dirty="0">
                <a:solidFill>
                  <a:schemeClr val="dk1"/>
                </a:solidFill>
                <a:latin typeface="Arial"/>
                <a:ea typeface="Arial"/>
                <a:cs typeface="Arial"/>
                <a:sym typeface="Arial"/>
              </a:rPr>
              <a:t>Safety Council’s Charge from LPM-18:</a:t>
            </a:r>
          </a:p>
          <a:p>
            <a:pPr marL="457200" marR="0" lvl="1" indent="-106616" algn="l" rtl="0">
              <a:lnSpc>
                <a:spcPct val="80000"/>
              </a:lnSpc>
              <a:spcBef>
                <a:spcPts val="0"/>
              </a:spcBef>
              <a:spcAft>
                <a:spcPts val="0"/>
              </a:spcAft>
              <a:buClr>
                <a:schemeClr val="dk1"/>
              </a:buClr>
              <a:buSzPts val="1679"/>
              <a:buFont typeface="Arial"/>
              <a:buNone/>
            </a:pPr>
            <a:r>
              <a:rPr lang="en-US" sz="1000" b="1" i="0" u="none" strike="noStrike" cap="none" dirty="0">
                <a:solidFill>
                  <a:schemeClr val="dk1"/>
                </a:solidFill>
                <a:latin typeface="Arial"/>
                <a:ea typeface="Arial"/>
                <a:cs typeface="Arial"/>
                <a:sym typeface="Arial"/>
              </a:rPr>
              <a:t>3.2 Safety Reviews and Hazard Analysis</a:t>
            </a:r>
          </a:p>
          <a:p>
            <a:pPr marL="457200" marR="0" lvl="1" indent="-106616" algn="l" rtl="0">
              <a:lnSpc>
                <a:spcPct val="80000"/>
              </a:lnSpc>
              <a:spcBef>
                <a:spcPts val="0"/>
              </a:spcBef>
              <a:spcAft>
                <a:spcPts val="0"/>
              </a:spcAft>
              <a:buClr>
                <a:schemeClr val="dk1"/>
              </a:buClr>
              <a:buSzPts val="1679"/>
              <a:buFont typeface="Arial"/>
              <a:buNone/>
            </a:pPr>
            <a:r>
              <a:rPr lang="en-US" sz="1000" b="0" i="0" u="none" strike="noStrike" cap="none" dirty="0">
                <a:solidFill>
                  <a:schemeClr val="dk1"/>
                </a:solidFill>
                <a:latin typeface="Arial"/>
                <a:ea typeface="Arial"/>
                <a:cs typeface="Arial"/>
                <a:sym typeface="Arial"/>
              </a:rPr>
              <a:t>LSST will conduct periodic design and procedure reviews focused on compliance to safety regulations, this program, and good practice. The frequency of the reviews will be commensurate with the stage of the project as defined in the Project management plan. Reviews will be conducted by SHE professionals and will focus on specific subsystems of the observatory, the observatory as a whole, and this Safety Policy itself. Each subsystem will conduct periodic Hazard Analyses to be included in the reviews. Hazard Registers will be maintained in standard forms for cross project review.</a:t>
            </a:r>
          </a:p>
          <a:p>
            <a:pPr marL="0" marR="0" lvl="0" indent="-48895" algn="l" rtl="0">
              <a:lnSpc>
                <a:spcPct val="80000"/>
              </a:lnSpc>
              <a:spcBef>
                <a:spcPts val="0"/>
              </a:spcBef>
              <a:spcAft>
                <a:spcPts val="0"/>
              </a:spcAft>
              <a:buClr>
                <a:schemeClr val="dk1"/>
              </a:buClr>
              <a:buSzPts val="77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770"/>
              <a:buFont typeface="Arial"/>
              <a:buNone/>
            </a:pPr>
            <a:endParaRPr sz="1000" b="0" i="0" u="none" strike="noStrike" cap="none" dirty="0">
              <a:solidFill>
                <a:schemeClr val="dk1"/>
              </a:solidFill>
              <a:latin typeface="Arial"/>
              <a:ea typeface="Arial"/>
              <a:cs typeface="Arial"/>
              <a:sym typeface="Arial"/>
            </a:endParaRPr>
          </a:p>
          <a:p>
            <a:pPr marL="0" marR="0" lvl="0" indent="0" algn="l" rtl="0">
              <a:lnSpc>
                <a:spcPct val="80000"/>
              </a:lnSpc>
              <a:spcBef>
                <a:spcPts val="0"/>
              </a:spcBef>
              <a:buClr>
                <a:schemeClr val="dk1"/>
              </a:buClr>
              <a:buSzPts val="770"/>
              <a:buFont typeface="Arial"/>
              <a:buNone/>
            </a:pPr>
            <a:endParaRPr sz="770" b="0" i="0" u="none" strike="noStrike" cap="none" dirty="0">
              <a:solidFill>
                <a:schemeClr val="dk1"/>
              </a:solidFill>
              <a:latin typeface="Arial"/>
              <a:ea typeface="Arial"/>
              <a:cs typeface="Arial"/>
              <a:sym typeface="Arial"/>
            </a:endParaRPr>
          </a:p>
        </p:txBody>
      </p:sp>
      <p:sp>
        <p:nvSpPr>
          <p:cNvPr id="112" name="Shape 112"/>
          <p:cNvSpPr txBox="1">
            <a:spLocks noGrp="1"/>
          </p:cNvSpPr>
          <p:nvPr>
            <p:ph type="sldNum" idx="12"/>
          </p:nvPr>
        </p:nvSpPr>
        <p:spPr>
          <a:xfrm>
            <a:off x="3970938" y="8829967"/>
            <a:ext cx="3037840" cy="464820"/>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1194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0" indent="0">
              <a:buNone/>
            </a:pPr>
            <a:r>
              <a:rPr lang="en-US" dirty="0"/>
              <a:t>The concept of capturing both compliant and non-compliant conditions is a great tool to assess the observation skill of the inspectors, to get a general sense of relative compliance and to see what their areas of focus are.  The compliance assessment percentages are a great tool to provide a sense of balance and appreciation of areas of weakness in program implementation,</a:t>
            </a:r>
            <a:r>
              <a:rPr lang="en-US" baseline="0" dirty="0"/>
              <a:t> thus having contractors and staff strive to improve conditions and behaviors on the site.</a:t>
            </a:r>
            <a:endParaRPr lang="en-US" dirty="0"/>
          </a:p>
          <a:p>
            <a:endParaRPr lang="en-US" dirty="0"/>
          </a:p>
        </p:txBody>
      </p:sp>
    </p:spTree>
    <p:extLst>
      <p:ext uri="{BB962C8B-B14F-4D97-AF65-F5344CB8AC3E}">
        <p14:creationId xmlns:p14="http://schemas.microsoft.com/office/powerpoint/2010/main" val="74104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altLang="es-ES" noProof="0" dirty="0"/>
              <a:t>When</a:t>
            </a:r>
            <a:r>
              <a:rPr lang="en-US" altLang="es-ES" baseline="0" noProof="0" dirty="0"/>
              <a:t> there is not compliance, there is follow-up by the safety coordinators to the people that are responsible for the corrective actions.</a:t>
            </a:r>
            <a:endParaRPr lang="en-US" altLang="es-ES" noProof="0" dirty="0"/>
          </a:p>
        </p:txBody>
      </p:sp>
      <p:sp>
        <p:nvSpPr>
          <p:cNvPr id="3277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7AAA47-0CA4-4329-ABA8-936471D8FC3E}" type="slidenum">
              <a:rPr lang="en-US" altLang="es-ES" smtClean="0">
                <a:latin typeface="Calibri" panose="020F0502020204030204" pitchFamily="34" charset="0"/>
              </a:rPr>
              <a:pPr/>
              <a:t>23</a:t>
            </a:fld>
            <a:endParaRPr lang="en-US" altLang="es-ES" dirty="0">
              <a:latin typeface="Calibri" panose="020F0502020204030204" pitchFamily="34" charset="0"/>
            </a:endParaRPr>
          </a:p>
        </p:txBody>
      </p:sp>
    </p:spTree>
    <p:extLst>
      <p:ext uri="{BB962C8B-B14F-4D97-AF65-F5344CB8AC3E}">
        <p14:creationId xmlns:p14="http://schemas.microsoft.com/office/powerpoint/2010/main" val="53034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our staff grows we are planning for additional vehicles to haul people so they don’t have to drive.</a:t>
            </a:r>
          </a:p>
          <a:p>
            <a:endParaRPr lang="en-US" baseline="0" dirty="0"/>
          </a:p>
          <a:p>
            <a:r>
              <a:rPr lang="en-US" baseline="0" dirty="0"/>
              <a:t>Recently we collaborated with other Chilean Centers to contract with Chile GPS to install GPS tracking in all vehicles that travel to the summits.</a:t>
            </a:r>
            <a:endParaRPr lang="en-US" dirty="0"/>
          </a:p>
        </p:txBody>
      </p:sp>
      <p:sp>
        <p:nvSpPr>
          <p:cNvPr id="4" name="Slide Number Placeholder 3"/>
          <p:cNvSpPr>
            <a:spLocks noGrp="1"/>
          </p:cNvSpPr>
          <p:nvPr>
            <p:ph type="sldNum" sz="quarter" idx="10"/>
          </p:nvPr>
        </p:nvSpPr>
        <p:spPr/>
        <p:txBody>
          <a:bodyPr/>
          <a:lstStyle/>
          <a:p>
            <a:fld id="{C015E6E6-B0EE-4007-8A72-3EAD86CAFD27}" type="slidenum">
              <a:rPr lang="en-US" smtClean="0"/>
              <a:t>24</a:t>
            </a:fld>
            <a:endParaRPr lang="en-US" dirty="0"/>
          </a:p>
        </p:txBody>
      </p:sp>
    </p:spTree>
    <p:extLst>
      <p:ext uri="{BB962C8B-B14F-4D97-AF65-F5344CB8AC3E}">
        <p14:creationId xmlns:p14="http://schemas.microsoft.com/office/powerpoint/2010/main" val="33683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had the forethought</a:t>
            </a:r>
            <a:r>
              <a:rPr lang="en-US" baseline="0" dirty="0"/>
              <a:t> to require contractors to provide us with written operational and maintenance plans as well as demonstrating each of the operational and maintenance operation.  Some of these plans will be validated during AIV and Commissioning.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expected the contractors to continue with finding additional hazards in the design we are also expecting them (safety and managers) to verify the mitigations. Very soon the contractors</a:t>
            </a:r>
            <a:r>
              <a:rPr lang="en-US" sz="1200" kern="1200" baseline="0" dirty="0">
                <a:solidFill>
                  <a:schemeClr val="tx1"/>
                </a:solidFill>
                <a:effectLst/>
                <a:latin typeface="+mn-lt"/>
                <a:ea typeface="+mn-ea"/>
                <a:cs typeface="+mn-cs"/>
              </a:rPr>
              <a:t> will</a:t>
            </a:r>
            <a:r>
              <a:rPr lang="en-US" sz="1200" kern="1200" dirty="0">
                <a:solidFill>
                  <a:schemeClr val="tx1"/>
                </a:solidFill>
                <a:effectLst/>
                <a:latin typeface="+mn-lt"/>
                <a:ea typeface="+mn-ea"/>
                <a:cs typeface="+mn-cs"/>
              </a:rPr>
              <a:t> have determined the mitigation was achieved then there would be a paper trail that we (T&amp;S and P.O.) will audit and verify.</a:t>
            </a:r>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033786-6B5C-4F8C-8EBA-5BBEF014936E}" type="slidenum">
              <a:rPr lang="en-US" smtClean="0"/>
              <a:t>27</a:t>
            </a:fld>
            <a:endParaRPr lang="en-US" dirty="0"/>
          </a:p>
        </p:txBody>
      </p:sp>
    </p:spTree>
    <p:extLst>
      <p:ext uri="{BB962C8B-B14F-4D97-AF65-F5344CB8AC3E}">
        <p14:creationId xmlns:p14="http://schemas.microsoft.com/office/powerpoint/2010/main" val="185414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r>
              <a:rPr lang="en-US" baseline="0" dirty="0"/>
              <a:t>Many if not all safety activities that are being conducted during construction will transition into operations.</a:t>
            </a:r>
            <a:endParaRPr dirty="0"/>
          </a:p>
        </p:txBody>
      </p:sp>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17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
        <p:nvSpPr>
          <p:cNvPr id="121" name="Shape 121"/>
          <p:cNvSpPr txBox="1">
            <a:spLocks noGrp="1"/>
          </p:cNvSpPr>
          <p:nvPr>
            <p:ph type="sldNum" idx="12"/>
          </p:nvPr>
        </p:nvSpPr>
        <p:spPr>
          <a:xfrm>
            <a:off x="3970938" y="8829967"/>
            <a:ext cx="3037840" cy="464820"/>
          </a:xfrm>
          <a:prstGeom prst="rect">
            <a:avLst/>
          </a:prstGeom>
          <a:noFill/>
          <a:ln>
            <a:noFill/>
          </a:ln>
        </p:spPr>
        <p:txBody>
          <a:bodyPr wrap="square" lIns="91425" tIns="45700" rIns="91425" bIns="45700" anchor="t"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71842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Conservatively calculated about </a:t>
            </a:r>
            <a:r>
              <a:rPr lang="en-US" baseline="0" dirty="0" smtClean="0"/>
              <a:t>2.7 </a:t>
            </a:r>
            <a:r>
              <a:rPr lang="en-US" baseline="0" dirty="0"/>
              <a:t>million hours worked to date on the project of the above noted groups – the injury rate is .37, (Overall U.S. National Average is 2.9, just construction 4.0 -2016 –most current data from BLS)  Other groups like Universities and partnerships not counted.  Rates are based on number of cases per 100 full time equivalent.  .37 is 1/11 of the construction rate and ¼ of the DOE rate.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Two were considered lost time accidents: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Summit contractor jumped out of backhoe after losing control -</a:t>
            </a:r>
            <a:r>
              <a:rPr lang="en-US" baseline="0" dirty="0"/>
              <a:t> anxiety</a:t>
            </a:r>
            <a:r>
              <a:rPr lang="en-US" dirty="0"/>
              <a:t> - medical lost time - 5 days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Base Facility contractor tripped and contusion to left knee - prescribed Rx</a:t>
            </a:r>
            <a:r>
              <a:rPr lang="en-US" baseline="0" dirty="0"/>
              <a:t> –medical lost time-</a:t>
            </a:r>
            <a:r>
              <a:rPr lang="en-US" dirty="0"/>
              <a:t> 3 days</a:t>
            </a:r>
          </a:p>
        </p:txBody>
      </p:sp>
      <p:sp>
        <p:nvSpPr>
          <p:cNvPr id="4" name="Slide Number Placeholder 3"/>
          <p:cNvSpPr>
            <a:spLocks noGrp="1"/>
          </p:cNvSpPr>
          <p:nvPr>
            <p:ph type="sldNum" sz="quarter" idx="10"/>
          </p:nvPr>
        </p:nvSpPr>
        <p:spPr/>
        <p:txBody>
          <a:bodyPr/>
          <a:lstStyle/>
          <a:p>
            <a:fld id="{3F1797BD-0351-BA47-94F8-DCB2E288DF17}" type="slidenum">
              <a:rPr lang="en-US" smtClean="0"/>
              <a:t>5</a:t>
            </a:fld>
            <a:endParaRPr lang="en-US" dirty="0"/>
          </a:p>
        </p:txBody>
      </p:sp>
    </p:spTree>
    <p:extLst>
      <p:ext uri="{BB962C8B-B14F-4D97-AF65-F5344CB8AC3E}">
        <p14:creationId xmlns:p14="http://schemas.microsoft.com/office/powerpoint/2010/main" val="2517428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686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insurance</a:t>
            </a:r>
            <a:r>
              <a:rPr lang="en-US" baseline="0" dirty="0"/>
              <a:t> is not allowable unless 1) the materials or equipment is out of AURA/LSST’s care and custody, and 2) the NSF give prior approval to procure the insurance.</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In preparation to receive competitive insurance quotes LSST </a:t>
            </a:r>
            <a:r>
              <a:rPr lang="en-US" dirty="0"/>
              <a:t>developed detailed Transportation Plans, Statement of Work, Critical</a:t>
            </a:r>
            <a:r>
              <a:rPr lang="en-US" baseline="0" dirty="0"/>
              <a:t> Items List with Replacement Costs and other information</a:t>
            </a:r>
            <a:r>
              <a:rPr lang="en-US" dirty="0"/>
              <a:t> for the critical logistics that include handling, loading and unloading and transport methods.</a:t>
            </a:r>
          </a:p>
          <a:p>
            <a:endParaRPr lang="en-US" baseline="0" dirty="0"/>
          </a:p>
          <a:p>
            <a:r>
              <a:rPr lang="en-US" sz="1200" b="0" i="0" u="none" strike="noStrike" kern="1200" baseline="0" dirty="0">
                <a:solidFill>
                  <a:schemeClr val="tx1"/>
                </a:solidFill>
                <a:latin typeface="+mn-lt"/>
                <a:ea typeface="+mn-ea"/>
                <a:cs typeface="+mn-cs"/>
              </a:rPr>
              <a:t>Three underwriters engaged in the competitive bid process with proposals received from Zurich, Lloyds of London - Chubb and Lloyds of London – Pembroke. Zurich quoted the lowest price with the lowest deductible and fewest additional conditions.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Total premium is $450,000.  Zurich has the right to inspect shipments by their own surveyors.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Zurich covered the transportation of the M1M3 from the U of A mirror lab to it’s present storage location (Million Air).  The deductible was the same at $1 million.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Camera is </a:t>
            </a:r>
            <a:r>
              <a:rPr lang="en-US" sz="1200" b="0" i="0" u="sng" strike="noStrike" kern="1200" baseline="0" dirty="0">
                <a:solidFill>
                  <a:schemeClr val="tx1"/>
                </a:solidFill>
                <a:latin typeface="+mn-lt"/>
                <a:ea typeface="+mn-ea"/>
                <a:cs typeface="+mn-cs"/>
              </a:rPr>
              <a:t>not</a:t>
            </a:r>
            <a:r>
              <a:rPr lang="en-US" sz="1200" b="0" i="0" u="none" strike="noStrike" kern="1200" baseline="0" dirty="0">
                <a:solidFill>
                  <a:schemeClr val="tx1"/>
                </a:solidFill>
                <a:latin typeface="+mn-lt"/>
                <a:ea typeface="+mn-ea"/>
                <a:cs typeface="+mn-cs"/>
              </a:rPr>
              <a:t> included in this policy.  Our strategy was to build a relationship and more importantly a reputation of good survey and loss control practices and request quotes closer to the transport of the camera.</a:t>
            </a:r>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37</a:t>
            </a:fld>
            <a:endParaRPr lang="en-US" dirty="0"/>
          </a:p>
        </p:txBody>
      </p:sp>
    </p:spTree>
    <p:extLst>
      <p:ext uri="{BB962C8B-B14F-4D97-AF65-F5344CB8AC3E}">
        <p14:creationId xmlns:p14="http://schemas.microsoft.com/office/powerpoint/2010/main" val="3372521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69850" algn="l" rtl="0">
              <a:spcBef>
                <a:spcPts val="0"/>
              </a:spcBef>
              <a:buClr>
                <a:schemeClr val="dk1"/>
              </a:buClr>
              <a:buSzPts val="1100"/>
              <a:buFont typeface="Arial"/>
              <a:buNone/>
            </a:pPr>
            <a:r>
              <a:rPr lang="en-US" dirty="0"/>
              <a:t>High-level functionality needed at each ops partner location:</a:t>
            </a:r>
          </a:p>
          <a:p>
            <a:pPr marL="0" marR="0" lvl="0" indent="-69850" algn="l" rtl="0">
              <a:spcBef>
                <a:spcPts val="0"/>
              </a:spcBef>
              <a:buClr>
                <a:schemeClr val="dk1"/>
              </a:buClr>
              <a:buSzPts val="1100"/>
              <a:buFont typeface="Arial"/>
              <a:buNone/>
            </a:pPr>
            <a:r>
              <a:rPr lang="en-US" dirty="0"/>
              <a:t>In the case of NCOA,</a:t>
            </a:r>
          </a:p>
          <a:p>
            <a:pPr marL="0" marR="0" lvl="0" indent="-69850" algn="l" rtl="0">
              <a:spcBef>
                <a:spcPts val="0"/>
              </a:spcBef>
              <a:buClr>
                <a:schemeClr val="dk1"/>
              </a:buClr>
              <a:buSzPts val="1100"/>
              <a:buFont typeface="Arial"/>
              <a:buNone/>
            </a:pPr>
            <a:r>
              <a:rPr lang="en-US" dirty="0"/>
              <a:t>In Arizona, nearly two city blocks in Tucson and a mountaintop at Kitt Peak of facilities, supporting more than 300 employees as well as tenants.  (vehicle fleet, part AURA Corporate operations, data center, mail center, labs, maintenance  and engineering staff)</a:t>
            </a:r>
          </a:p>
          <a:p>
            <a:pPr marL="0" marR="0" lvl="0" indent="-69850" algn="l" rtl="0">
              <a:spcBef>
                <a:spcPts val="0"/>
              </a:spcBef>
              <a:buClr>
                <a:schemeClr val="dk1"/>
              </a:buClr>
              <a:buSzPts val="1100"/>
              <a:buFont typeface="Arial"/>
              <a:buNone/>
            </a:pPr>
            <a:r>
              <a:rPr lang="en-US" dirty="0"/>
              <a:t>In Chile, nearly two city blocks in La Serena with living quarters, two mountain tops supporting around 300 employees as well as tenants.  (vehicle fleet, part AURA Corporate operations, data center, mail center, labs, maintenance and engineering staff, and AURA property roadways)</a:t>
            </a:r>
          </a:p>
          <a:p>
            <a:pPr marL="0" marR="0" lvl="0" indent="-69850" algn="l" rtl="0">
              <a:spcBef>
                <a:spcPts val="0"/>
              </a:spcBef>
              <a:buClr>
                <a:schemeClr val="dk1"/>
              </a:buClr>
              <a:buSzPts val="1100"/>
              <a:buFont typeface="Arial"/>
              <a:buNone/>
            </a:pPr>
            <a:r>
              <a:rPr lang="en-US" dirty="0"/>
              <a:t>In Hawaii, office complex in Hilo, and telescope on Mauna Kea (vehicle fleet, data center, mail center, labs, maintenance and engineering staff, and AURA property roadways)</a:t>
            </a:r>
          </a:p>
          <a:p>
            <a:pPr marL="0" marR="0" lvl="0" indent="-69850" algn="l" rtl="0">
              <a:spcBef>
                <a:spcPts val="0"/>
              </a:spcBef>
              <a:buClr>
                <a:schemeClr val="dk1"/>
              </a:buClr>
              <a:buSzPts val="1100"/>
              <a:buFont typeface="Arial"/>
              <a:buNone/>
            </a:pPr>
            <a:endParaRPr dirty="0"/>
          </a:p>
        </p:txBody>
      </p:sp>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10185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indent="0">
              <a:buNone/>
            </a:pPr>
            <a:r>
              <a:rPr lang="en-US" dirty="0"/>
              <a:t>Chilean Safety personnel are currently on staff.  We expect these staff to transition to operations.</a:t>
            </a:r>
          </a:p>
          <a:p>
            <a:pPr marL="0" indent="0">
              <a:buNone/>
            </a:pPr>
            <a:r>
              <a:rPr lang="en-US" dirty="0"/>
              <a:t>Operating Safety personnel currently supporting construction and will be engaged in assembly, commissioning, and the transition to operations.</a:t>
            </a:r>
          </a:p>
          <a:p>
            <a:pPr marL="0" indent="0">
              <a:buNone/>
            </a:pPr>
            <a:endParaRPr lang="en-US" dirty="0"/>
          </a:p>
          <a:p>
            <a:pPr marL="0" indent="0">
              <a:buNone/>
            </a:pPr>
            <a:r>
              <a:rPr lang="en-US" dirty="0"/>
              <a:t>Safety oversight during construction is compliance based however there is an operational benefit in knowing the systems that are being constructed and ultimately operated.  In addition, the safety manager and one of the officers have over 20 years of observatory operations experience combined.  There are elements of “operational like experience” during construction as there are LSST employees working now on various subsystems and the good working relationships between the safety personnel and staff has already been established.  Current LSST safety staff will smoothly transition into operations.</a:t>
            </a:r>
          </a:p>
          <a:p>
            <a:pPr marL="0" indent="0">
              <a:buNone/>
            </a:pPr>
            <a:endParaRPr lang="en-US" dirty="0"/>
          </a:p>
          <a:p>
            <a:pPr marL="0" indent="0">
              <a:buNone/>
            </a:pPr>
            <a:endParaRPr lang="en-US" dirty="0"/>
          </a:p>
          <a:p>
            <a:pPr marL="0" indent="0">
              <a:buNone/>
            </a:pPr>
            <a:r>
              <a:rPr lang="en-US" dirty="0"/>
              <a:t> Although there will be multiple shifts, the primary safety coverage will be during the day operations when maintenance and repairs are performed.  At times and when needed there will be safety coverage during nighttime operations if there is work being planned on the telescope floor or in the maintenance area at night.  Based on observatory experience, preparing for observing and observing does not require full time safety oversight.</a:t>
            </a:r>
          </a:p>
          <a:p>
            <a:pPr marL="0" indent="0">
              <a:buNone/>
            </a:pPr>
            <a:endParaRPr lang="en-US" dirty="0"/>
          </a:p>
          <a:p>
            <a:pPr marL="0" indent="0">
              <a:buNone/>
            </a:pPr>
            <a:r>
              <a:rPr lang="en-US" dirty="0"/>
              <a:t>If a major breakdown occurs during observing, such as hydraulic oil failure, Operators would shutdown all systems to make it safe and maintenance crews would investigate the failure the next day and plan for it repair via a procedure.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73551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41</a:t>
            </a:fld>
            <a:endParaRPr lang="en-US" dirty="0"/>
          </a:p>
        </p:txBody>
      </p:sp>
    </p:spTree>
    <p:extLst>
      <p:ext uri="{BB962C8B-B14F-4D97-AF65-F5344CB8AC3E}">
        <p14:creationId xmlns:p14="http://schemas.microsoft.com/office/powerpoint/2010/main" val="640608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69850" algn="l" rtl="0">
              <a:spcBef>
                <a:spcPts val="0"/>
              </a:spcBef>
              <a:spcAft>
                <a:spcPts val="0"/>
              </a:spcAft>
              <a:buClr>
                <a:schemeClr val="dk1"/>
              </a:buClr>
              <a:buSzPts val="1100"/>
              <a:buFont typeface="Arial"/>
              <a:buNone/>
            </a:pPr>
            <a:r>
              <a:rPr lang="en-US" dirty="0"/>
              <a:t>What is shown on this slide is a mirror of what exists today during LSST construction.  All entities involved are supported by local safety staffing.</a:t>
            </a:r>
          </a:p>
          <a:p>
            <a:pPr marL="0" marR="0" lvl="0" indent="-6985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6985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Three people add up to the 1.75 FTE budget total for LSST safety during Operations covering 4 shifts a day and 365 days a year for 10 years. The reason for this number is based on AURA observatory experience.  In this case, the safety manager and the safety officers will service other NCOA operations through the duration of the LSST survey.  This is a fairly usual process related to observatory safety oversight when there are multiple telescopes and multiple locations.  Safety personnel will charge their time to the appropriate operating department. It is estimated that the Safety Manager at Tucson HQ will be supported by shared Tucson Safety Officer, as well as shared Safety Officer(s) in Chile. LSST’s share of the safety support in Tucson is expected to be 0.75 FTE and in Chile is expected to be 1.0 FTE.  In addition, it is estimated that LSST will require more safety oversight as it is a new operation and equally complicated. (CG opinion)</a:t>
            </a:r>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6985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69850" algn="l" rtl="0">
              <a:spcBef>
                <a:spcPts val="0"/>
              </a:spcBef>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27265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69850" algn="l" rtl="0">
              <a:spcBef>
                <a:spcPts val="0"/>
              </a:spcBef>
              <a:buClr>
                <a:schemeClr val="dk1"/>
              </a:buClr>
              <a:buSzPts val="1100"/>
              <a:buFont typeface="Arial"/>
              <a:buNone/>
            </a:pPr>
            <a:r>
              <a:rPr lang="en-US" dirty="0"/>
              <a:t>Details on the LSST/AURA safety needs</a:t>
            </a:r>
          </a:p>
        </p:txBody>
      </p:sp>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33402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0" rtl="0">
              <a:spcBef>
                <a:spcPts val="0"/>
              </a:spcBef>
              <a:buNone/>
            </a:pPr>
            <a:r>
              <a:rPr lang="en-US" dirty="0">
                <a:solidFill>
                  <a:schemeClr val="dk2"/>
                </a:solidFill>
                <a:latin typeface="Calibri"/>
                <a:ea typeface="Calibri"/>
                <a:cs typeface="Calibri"/>
                <a:sym typeface="Calibri"/>
              </a:rPr>
              <a:t>Preparing the team for effective safety management during operations (established and proven to work during construction)  The next two slides discuss the work already in process to prepare a smooth transition into operations.</a:t>
            </a:r>
          </a:p>
          <a:p>
            <a:pPr lvl="0" indent="0" rtl="0">
              <a:lnSpc>
                <a:spcPct val="115000"/>
              </a:lnSpc>
              <a:spcBef>
                <a:spcPts val="0"/>
              </a:spcBef>
              <a:buNone/>
            </a:pPr>
            <a:endParaRPr sz="1200" dirty="0">
              <a:latin typeface="Calibri"/>
              <a:ea typeface="Calibri"/>
              <a:cs typeface="Calibri"/>
              <a:sym typeface="Calibri"/>
            </a:endParaRPr>
          </a:p>
          <a:p>
            <a:pPr lvl="0" indent="0" rtl="0">
              <a:lnSpc>
                <a:spcPct val="115000"/>
              </a:lnSpc>
              <a:spcBef>
                <a:spcPts val="0"/>
              </a:spcBef>
              <a:buNone/>
            </a:pPr>
            <a:r>
              <a:rPr lang="en-US" sz="1200" dirty="0">
                <a:latin typeface="Calibri"/>
                <a:ea typeface="Calibri"/>
                <a:cs typeface="Calibri"/>
                <a:sym typeface="Calibri"/>
              </a:rPr>
              <a:t>Many of these policies, procedures and processes have been established and proven to be effective during construction.</a:t>
            </a:r>
          </a:p>
          <a:p>
            <a:pPr lvl="0" indent="-69850" rtl="0">
              <a:lnSpc>
                <a:spcPct val="115000"/>
              </a:lnSpc>
              <a:spcBef>
                <a:spcPts val="0"/>
              </a:spcBef>
              <a:buClr>
                <a:schemeClr val="dk1"/>
              </a:buClr>
              <a:buSzPts val="1100"/>
              <a:buFont typeface="Arial"/>
              <a:buNone/>
            </a:pPr>
            <a:r>
              <a:rPr lang="en-US" sz="1200" dirty="0">
                <a:latin typeface="Calibri"/>
                <a:ea typeface="Calibri"/>
                <a:cs typeface="Calibri"/>
                <a:sym typeface="Calibri"/>
              </a:rPr>
              <a:t>We had the forethought to require contractors to provide us with written operational and maintenance procedures as well as demonstrating each of the operational and maintenance operation.  Some of these plans will be validated during AIV and Commissioning.</a:t>
            </a:r>
          </a:p>
          <a:p>
            <a:pPr lvl="0" indent="0" rtl="0">
              <a:lnSpc>
                <a:spcPct val="115000"/>
              </a:lnSpc>
              <a:spcBef>
                <a:spcPts val="0"/>
              </a:spcBef>
              <a:buNone/>
            </a:pPr>
            <a:endParaRPr sz="1200" dirty="0">
              <a:latin typeface="Calibri"/>
              <a:ea typeface="Calibri"/>
              <a:cs typeface="Calibri"/>
              <a:sym typeface="Calibri"/>
            </a:endParaRPr>
          </a:p>
          <a:p>
            <a:pPr lvl="0" indent="-69850" rtl="0">
              <a:lnSpc>
                <a:spcPct val="115000"/>
              </a:lnSpc>
              <a:spcBef>
                <a:spcPts val="0"/>
              </a:spcBef>
              <a:buClr>
                <a:schemeClr val="dk1"/>
              </a:buClr>
              <a:buSzPts val="1100"/>
              <a:buFont typeface="Arial"/>
              <a:buNone/>
            </a:pPr>
            <a:r>
              <a:rPr lang="en-US" sz="1200" dirty="0">
                <a:latin typeface="Calibri"/>
                <a:ea typeface="Calibri"/>
                <a:cs typeface="Calibri"/>
                <a:sym typeface="Calibri"/>
              </a:rPr>
              <a:t>As we expected the contractors to continue with finding additional hazards in the design we are also expecting them (safety and managers) to verify the mitigations. Very soon the contractors will have determined the mitigation was achieved then there would be a paper trail that we (T&amp;S and P.O.) will audit and verify.</a:t>
            </a:r>
          </a:p>
          <a:p>
            <a:pPr lvl="0">
              <a:spcBef>
                <a:spcPts val="0"/>
              </a:spcBef>
              <a:buNone/>
            </a:pPr>
            <a:endParaRPr dirty="0"/>
          </a:p>
        </p:txBody>
      </p:sp>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713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67045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Document – 25351 is a current LSST document that is titled “Leadership Roles, Responsibilities, Authorities and Accountabilities (R2A2s)”  All positions from the Director to subsystem manager have safety responsibilities built into their job description.  The safety manager is included in this document and has the Authority to stop work (just as any employee) and to redirect work if safety is compromised.  It is anticipated that this document will morph to operations personnel.</a:t>
            </a:r>
          </a:p>
          <a:p>
            <a:pPr marL="0" marR="0" lvl="0" indent="0" algn="l" rtl="0">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Might be my personal goal, impressed upon the current safety staff, I assume this will continue into operations.</a:t>
            </a:r>
          </a:p>
          <a:p>
            <a:pPr marL="0" marR="0" lvl="0" indent="0" algn="l" rtl="0">
              <a:spcBef>
                <a:spcPts val="0"/>
              </a:spcBef>
              <a:spcAft>
                <a:spcPts val="0"/>
              </a:spcAft>
              <a:buClr>
                <a:schemeClr val="dk1"/>
              </a:buClr>
              <a:buSzPts val="1100"/>
              <a:buFont typeface="Arial"/>
              <a:buChar char="●"/>
            </a:pPr>
            <a:r>
              <a:rPr lang="en-US" sz="1100" b="0" i="0" u="none" strike="noStrike" cap="none" dirty="0">
                <a:solidFill>
                  <a:schemeClr val="dk1"/>
                </a:solidFill>
                <a:latin typeface="Arial"/>
                <a:ea typeface="Arial"/>
                <a:cs typeface="Arial"/>
                <a:sym typeface="Arial"/>
              </a:rPr>
              <a:t>LSST is consistently reviewed by committees, external reviewer and the LSST Safety Council (as defined in LPM-18)  The LSST Safety Council has been in place since 2013 and provided a review of the construction site in November of 2017.</a:t>
            </a:r>
          </a:p>
          <a:p>
            <a:pPr marL="171450" marR="0" lvl="0" indent="-171450" algn="l" rtl="0">
              <a:spcBef>
                <a:spcPts val="0"/>
              </a:spcBef>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32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69850" algn="l" rtl="0">
              <a:spcBef>
                <a:spcPts val="0"/>
              </a:spcBef>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p:txBody>
      </p:sp>
      <p:sp>
        <p:nvSpPr>
          <p:cNvPr id="43" name="Shape 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36232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1AF1A68-9488-4ED3-B5BB-4A92097A9374}" type="slidenum">
              <a:rPr lang="en-US" smtClean="0"/>
              <a:pPr/>
              <a:t>48</a:t>
            </a:fld>
            <a:endParaRPr lang="en-US" dirty="0"/>
          </a:p>
        </p:txBody>
      </p:sp>
    </p:spTree>
    <p:extLst>
      <p:ext uri="{BB962C8B-B14F-4D97-AF65-F5344CB8AC3E}">
        <p14:creationId xmlns:p14="http://schemas.microsoft.com/office/powerpoint/2010/main" val="2198350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We have developed a intranet website that depicts LSST safety  policies and standard as well as institutional policies and standards, all must meet the minimum policy that is declared by the LSST safety policy.  There is other useful information when visiting various sites as well as links to other important information, such as safe travel information.</a:t>
            </a:r>
            <a:endParaRPr lang="en-US" dirty="0"/>
          </a:p>
        </p:txBody>
      </p:sp>
      <p:sp>
        <p:nvSpPr>
          <p:cNvPr id="4" name="Slide Number Placeholder 3"/>
          <p:cNvSpPr>
            <a:spLocks noGrp="1"/>
          </p:cNvSpPr>
          <p:nvPr>
            <p:ph type="sldNum" sz="quarter" idx="10"/>
          </p:nvPr>
        </p:nvSpPr>
        <p:spPr/>
        <p:txBody>
          <a:bodyPr/>
          <a:lstStyle/>
          <a:p>
            <a:fld id="{2E65FEE0-CB1A-7544-85A7-2E7F4B4BA1A8}" type="slidenum">
              <a:rPr lang="en-US" smtClean="0"/>
              <a:pPr/>
              <a:t>50</a:t>
            </a:fld>
            <a:endParaRPr lang="en-US" dirty="0"/>
          </a:p>
        </p:txBody>
      </p:sp>
    </p:spTree>
    <p:extLst>
      <p:ext uri="{BB962C8B-B14F-4D97-AF65-F5344CB8AC3E}">
        <p14:creationId xmlns:p14="http://schemas.microsoft.com/office/powerpoint/2010/main" val="2312420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358D7-1BBF-4B7B-8FAE-C2987FA38475}" type="slidenum">
              <a:rPr lang="en-US" smtClean="0"/>
              <a:t>51</a:t>
            </a:fld>
            <a:endParaRPr lang="en-US"/>
          </a:p>
        </p:txBody>
      </p:sp>
    </p:spTree>
    <p:extLst>
      <p:ext uri="{BB962C8B-B14F-4D97-AF65-F5344CB8AC3E}">
        <p14:creationId xmlns:p14="http://schemas.microsoft.com/office/powerpoint/2010/main" val="3943306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033786-6B5C-4F8C-8EBA-5BBEF014936E}" type="slidenum">
              <a:rPr lang="en-US" smtClean="0"/>
              <a:t>52</a:t>
            </a:fld>
            <a:endParaRPr lang="en-US" dirty="0"/>
          </a:p>
        </p:txBody>
      </p:sp>
    </p:spTree>
    <p:extLst>
      <p:ext uri="{BB962C8B-B14F-4D97-AF65-F5344CB8AC3E}">
        <p14:creationId xmlns:p14="http://schemas.microsoft.com/office/powerpoint/2010/main" val="143361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D033786-6B5C-4F8C-8EBA-5BBEF014936E}" type="slidenum">
              <a:rPr lang="en-US" smtClean="0"/>
              <a:t>53</a:t>
            </a:fld>
            <a:endParaRPr lang="en-US" dirty="0"/>
          </a:p>
        </p:txBody>
      </p:sp>
    </p:spTree>
    <p:extLst>
      <p:ext uri="{BB962C8B-B14F-4D97-AF65-F5344CB8AC3E}">
        <p14:creationId xmlns:p14="http://schemas.microsoft.com/office/powerpoint/2010/main" val="329987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a:t>
            </a:r>
            <a:r>
              <a:rPr lang="en-US" baseline="0" dirty="0"/>
              <a:t> management is within the LSST Project Office, functionally reporting to the LSST Project Manager, with authority with the Director. (Explained in the Safety Policy LPM-18)</a:t>
            </a:r>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10</a:t>
            </a:fld>
            <a:endParaRPr lang="en-US" dirty="0"/>
          </a:p>
        </p:txBody>
      </p:sp>
    </p:spTree>
    <p:extLst>
      <p:ext uri="{BB962C8B-B14F-4D97-AF65-F5344CB8AC3E}">
        <p14:creationId xmlns:p14="http://schemas.microsoft.com/office/powerpoint/2010/main" val="421885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7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 compatLnSpc="1">
            <a:prstTxWarp prst="textNoShape">
              <a:avLst/>
            </a:prstTxWarp>
          </a:bodyPr>
          <a:lstStyle/>
          <a:p>
            <a:pPr eaLnBrk="1" hangingPunct="1">
              <a:spcBef>
                <a:spcPct val="0"/>
              </a:spcBef>
              <a:buSzTx/>
              <a:buFontTx/>
              <a:buNone/>
            </a:pPr>
            <a:r>
              <a:rPr lang="en-US" altLang="en-US" dirty="0"/>
              <a:t>Romero, Corvetto, and Vega rotate between summit and base facility construction sites to become familiar with both locations.</a:t>
            </a:r>
          </a:p>
          <a:p>
            <a:pPr eaLnBrk="1" hangingPunct="1">
              <a:spcBef>
                <a:spcPct val="0"/>
              </a:spcBef>
              <a:buSzTx/>
              <a:buFontTx/>
              <a:buNone/>
            </a:pPr>
            <a:endParaRPr lang="en-US" altLang="en-US" dirty="0"/>
          </a:p>
          <a:p>
            <a:pPr eaLnBrk="1" hangingPunct="1">
              <a:spcBef>
                <a:spcPct val="0"/>
              </a:spcBef>
              <a:buSzTx/>
              <a:buFontTx/>
              <a:buNone/>
            </a:pPr>
            <a:r>
              <a:rPr lang="en-US" altLang="en-US" dirty="0"/>
              <a:t> There</a:t>
            </a:r>
            <a:r>
              <a:rPr lang="en-US" altLang="en-US" baseline="0" dirty="0"/>
              <a:t> will be multiple shifts starting with Commissioning</a:t>
            </a:r>
            <a:r>
              <a:rPr lang="en-US" altLang="en-US" dirty="0"/>
              <a:t>, the primary safety coverage will be during the day activities.  At times and when needed there will be safety coverage during nighttime operations if there is work being planned on the telescope floor or in the maintenance area at night.  Based on observatory experience,</a:t>
            </a:r>
            <a:r>
              <a:rPr lang="en-US" altLang="en-US" baseline="0" dirty="0"/>
              <a:t> nighttime commissioning</a:t>
            </a:r>
            <a:r>
              <a:rPr lang="en-US" altLang="en-US" dirty="0"/>
              <a:t> does not require full time safety oversight.</a:t>
            </a:r>
          </a:p>
          <a:p>
            <a:pPr eaLnBrk="1" hangingPunct="1">
              <a:spcBef>
                <a:spcPct val="0"/>
              </a:spcBef>
              <a:buSzTx/>
              <a:buFontTx/>
              <a:buNone/>
            </a:pPr>
            <a:endParaRPr lang="en-US" altLang="en-US" dirty="0"/>
          </a:p>
          <a:p>
            <a:pPr eaLnBrk="1" hangingPunct="1">
              <a:spcBef>
                <a:spcPct val="0"/>
              </a:spcBef>
              <a:buSzTx/>
              <a:buFontTx/>
              <a:buNone/>
            </a:pPr>
            <a:r>
              <a:rPr lang="en-US" altLang="en-US" dirty="0"/>
              <a:t>If a major breakdown occurs during commissioning, such as hydraulic oil failure, Operators would shutdown all systems to make it safe and maintenance crews would investigate the failure the next day and plan for repairs</a:t>
            </a:r>
            <a:r>
              <a:rPr lang="en-US" altLang="en-US" baseline="0" dirty="0"/>
              <a:t> via a proce</a:t>
            </a:r>
            <a:r>
              <a:rPr lang="en-US" altLang="en-US" dirty="0"/>
              <a:t>dure.</a:t>
            </a:r>
          </a:p>
          <a:p>
            <a:pPr>
              <a:spcBef>
                <a:spcPct val="0"/>
              </a:spcBef>
              <a:buSzTx/>
            </a:pPr>
            <a:endParaRPr lang="en-US" altLang="en-US" dirty="0"/>
          </a:p>
          <a:p>
            <a:pPr eaLnBrk="1" hangingPunct="1">
              <a:spcBef>
                <a:spcPct val="0"/>
              </a:spcBef>
              <a:buSzTx/>
              <a:buFontTx/>
              <a:buNone/>
            </a:pPr>
            <a:endParaRPr lang="en-US" altLang="en-US" dirty="0"/>
          </a:p>
          <a:p>
            <a:pPr eaLnBrk="1" hangingPunct="1">
              <a:spcBef>
                <a:spcPct val="0"/>
              </a:spcBef>
              <a:buSzTx/>
              <a:buFontTx/>
              <a:buNone/>
            </a:pPr>
            <a:endParaRPr lang="en-US" altLang="en-US" dirty="0"/>
          </a:p>
          <a:p>
            <a:pPr eaLnBrk="1" hangingPunct="1">
              <a:spcBef>
                <a:spcPct val="0"/>
              </a:spcBef>
              <a:buSzTx/>
              <a:buFontTx/>
              <a:buNone/>
            </a:pPr>
            <a:endParaRPr lang="en-US" altLang="en-US" dirty="0"/>
          </a:p>
        </p:txBody>
      </p:sp>
      <p:sp>
        <p:nvSpPr>
          <p:cNvPr id="11267" name="Shape 73"/>
          <p:cNvSpPr>
            <a:spLocks noGrp="1" noRot="1" noChangeAspect="1" noTextEdit="1"/>
          </p:cNvSpPr>
          <p:nvPr>
            <p:ph type="sldImg" idx="2"/>
          </p:nvPr>
        </p:nvSpPr>
        <p:spPr>
          <a:xfrm>
            <a:off x="406400" y="696913"/>
            <a:ext cx="6197600" cy="348615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headEnd/>
            <a:tailEnd/>
          </a:ln>
        </p:spPr>
      </p:sp>
    </p:spTree>
    <p:extLst>
      <p:ext uri="{BB962C8B-B14F-4D97-AF65-F5344CB8AC3E}">
        <p14:creationId xmlns:p14="http://schemas.microsoft.com/office/powerpoint/2010/main" val="34519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indent="0" rtl="0">
              <a:spcBef>
                <a:spcPts val="576"/>
              </a:spcBef>
              <a:buNone/>
            </a:pPr>
            <a:r>
              <a:rPr lang="en-US" sz="1200" dirty="0">
                <a:solidFill>
                  <a:srgbClr val="000000"/>
                </a:solidFill>
                <a:latin typeface="Calibri"/>
                <a:ea typeface="Calibri"/>
                <a:cs typeface="Calibri"/>
                <a:sym typeface="Calibri"/>
              </a:rPr>
              <a:t>The objective of the policy is to make safety, health, and environmental management an integral part of the effort from initial planning and design, to construction, commissioning, and finally throughout the operation of LSST.</a:t>
            </a:r>
          </a:p>
          <a:p>
            <a:pPr marL="347472" lvl="0" indent="-347472" rtl="0">
              <a:spcBef>
                <a:spcPts val="576"/>
              </a:spcBef>
              <a:buClr>
                <a:schemeClr val="dk2"/>
              </a:buClr>
              <a:buSzPts val="1800"/>
              <a:buFont typeface="Calibri"/>
              <a:buNone/>
            </a:pPr>
            <a:endParaRPr sz="1800" dirty="0">
              <a:solidFill>
                <a:schemeClr val="dk2"/>
              </a:solidFill>
              <a:latin typeface="Calibri"/>
              <a:ea typeface="Calibri"/>
              <a:cs typeface="Calibri"/>
              <a:sym typeface="Calibri"/>
            </a:endParaRPr>
          </a:p>
          <a:p>
            <a:pPr marL="0" marR="0" lvl="0" indent="-69850" algn="l" rtl="0">
              <a:spcBef>
                <a:spcPts val="0"/>
              </a:spcBef>
              <a:buClr>
                <a:schemeClr val="dk1"/>
              </a:buClr>
              <a:buSzPts val="1100"/>
              <a:buFont typeface="Arial"/>
              <a:buNone/>
            </a:pPr>
            <a:endParaRPr dirty="0"/>
          </a:p>
        </p:txBody>
      </p:sp>
      <p:sp>
        <p:nvSpPr>
          <p:cNvPr id="37" name="Shape 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5309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This</a:t>
            </a:r>
            <a:r>
              <a:rPr lang="en-US" sz="1100" b="0" i="0" u="none" strike="noStrike" cap="none" baseline="0" dirty="0">
                <a:solidFill>
                  <a:schemeClr val="dk1"/>
                </a:solidFill>
                <a:latin typeface="Arial"/>
                <a:ea typeface="Arial"/>
                <a:cs typeface="Arial"/>
                <a:sym typeface="Arial"/>
              </a:rPr>
              <a:t> is a document trail that explains how safety is integrated into the project.</a:t>
            </a:r>
            <a:endParaRPr lang="en-US" sz="11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lang="en-US" sz="11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Explanation of People Work Planning and Control </a:t>
            </a:r>
            <a:r>
              <a:rPr lang="en-US" sz="1100" b="0" i="0" u="none" strike="noStrike" cap="none" dirty="0">
                <a:solidFill>
                  <a:schemeClr val="dk1"/>
                </a:solidFill>
                <a:latin typeface="Arial"/>
                <a:ea typeface="Arial"/>
                <a:cs typeface="Arial"/>
                <a:sym typeface="Arial"/>
              </a:rPr>
              <a:t>The safety policy details the expectations of all people working at LSST locations.  Managers are </a:t>
            </a:r>
            <a:r>
              <a:rPr lang="en-US" sz="1100" b="0" i="0" u="sng" strike="noStrike" cap="none" dirty="0">
                <a:solidFill>
                  <a:schemeClr val="dk1"/>
                </a:solidFill>
                <a:latin typeface="Arial"/>
                <a:ea typeface="Arial"/>
                <a:cs typeface="Arial"/>
                <a:sym typeface="Arial"/>
              </a:rPr>
              <a:t>responsible</a:t>
            </a:r>
            <a:r>
              <a:rPr lang="en-US" sz="1100" b="0" i="0" u="none" strike="noStrike" cap="none" dirty="0">
                <a:solidFill>
                  <a:schemeClr val="dk1"/>
                </a:solidFill>
                <a:latin typeface="Arial"/>
                <a:ea typeface="Arial"/>
                <a:cs typeface="Arial"/>
                <a:sym typeface="Arial"/>
              </a:rPr>
              <a:t> for managing safety in their area of control.  All “team members” are </a:t>
            </a:r>
            <a:r>
              <a:rPr lang="en-US" sz="1100" b="0" i="0" u="sng" strike="noStrike" cap="none" dirty="0">
                <a:solidFill>
                  <a:schemeClr val="dk1"/>
                </a:solidFill>
                <a:latin typeface="Arial"/>
                <a:ea typeface="Arial"/>
                <a:cs typeface="Arial"/>
                <a:sym typeface="Arial"/>
              </a:rPr>
              <a:t>required</a:t>
            </a:r>
            <a:r>
              <a:rPr lang="en-US" sz="1100" b="0" i="0" u="none" strike="noStrike" cap="none" dirty="0">
                <a:solidFill>
                  <a:schemeClr val="dk1"/>
                </a:solidFill>
                <a:latin typeface="Arial"/>
                <a:ea typeface="Arial"/>
                <a:cs typeface="Arial"/>
                <a:sym typeface="Arial"/>
              </a:rPr>
              <a:t> to comply with local safety requirements and are clear about their duty with the Stop Work Authority!</a:t>
            </a:r>
          </a:p>
          <a:p>
            <a:pPr marL="0" marR="0" lvl="0" indent="0" algn="l" rtl="0">
              <a:spcBef>
                <a:spcPts val="0"/>
              </a:spcBef>
              <a:spcAft>
                <a:spcPts val="0"/>
              </a:spcAft>
              <a:buClr>
                <a:schemeClr val="dk1"/>
              </a:buClr>
              <a:buSzPts val="1100"/>
              <a:buFont typeface="Arial"/>
              <a:buChar char="●"/>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Safety Staff Interaction and the processes that staff are required to complete and to participate for Work Planning and Control.  </a:t>
            </a:r>
            <a:r>
              <a:rPr lang="en-US" sz="1100" b="0" i="0" u="none" strike="noStrike" cap="none" dirty="0">
                <a:solidFill>
                  <a:schemeClr val="dk1"/>
                </a:solidFill>
                <a:latin typeface="Arial"/>
                <a:ea typeface="Arial"/>
                <a:cs typeface="Arial"/>
                <a:sym typeface="Arial"/>
              </a:rPr>
              <a:t>This is being tested and refined during construction and commissioning. Job work authorization (ODI) is an added safety measure that is required by Chilean law that complements our safety processes.</a:t>
            </a:r>
          </a:p>
          <a:p>
            <a:pPr marL="0" marR="0" lvl="0" indent="-69850" algn="l" rtl="0">
              <a:spcBef>
                <a:spcPts val="0"/>
              </a:spcBef>
              <a:spcAft>
                <a:spcPts val="0"/>
              </a:spcAft>
              <a:buClr>
                <a:schemeClr val="dk1"/>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69850" algn="l" rtl="0">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Corrective actions and safety behavior coaching is how LSST currently deals with personnel that do not take safety seriously.  This has been an extremely rare occurrence with current LSST construction staff.</a:t>
            </a:r>
          </a:p>
          <a:p>
            <a:pPr marL="0" marR="0" lvl="0" indent="-6985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69850" algn="l" rtl="0">
              <a:spcBef>
                <a:spcPts val="0"/>
              </a:spcBef>
              <a:spcAft>
                <a:spcPts val="0"/>
              </a:spcAft>
              <a:buClr>
                <a:schemeClr val="dk1"/>
              </a:buClr>
              <a:buSzPts val="1100"/>
              <a:buFont typeface="Arial"/>
              <a:buNone/>
            </a:pPr>
            <a:r>
              <a:rPr lang="en-US" sz="1100" b="1" i="0" u="none" strike="noStrike" cap="none" dirty="0">
                <a:solidFill>
                  <a:schemeClr val="dk1"/>
                </a:solidFill>
                <a:latin typeface="Arial"/>
                <a:ea typeface="Arial"/>
                <a:cs typeface="Arial"/>
                <a:sym typeface="Arial"/>
              </a:rPr>
              <a:t>Hazard Analysis Process during Operations.</a:t>
            </a:r>
            <a:r>
              <a:rPr lang="en-US" sz="1100" b="0" i="0" u="none" strike="noStrike" cap="none" dirty="0">
                <a:solidFill>
                  <a:schemeClr val="dk1"/>
                </a:solidFill>
                <a:latin typeface="Arial"/>
                <a:ea typeface="Arial"/>
                <a:cs typeface="Arial"/>
                <a:sym typeface="Arial"/>
              </a:rPr>
              <a:t> LSST engineers are currently and actively involved in the hazard analysis process for all subsystems during construction.  It is expected that this process will continue within the engineering and technical groups if redesign or modifications are needed at the observatory.  Again by operations, this process is a well understood and developed.</a:t>
            </a:r>
          </a:p>
          <a:p>
            <a:pPr marL="0" marR="0" lvl="0" indent="-6985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69850" algn="l" rtl="0">
              <a:spcBef>
                <a:spcPts val="0"/>
              </a:spcBef>
              <a:buClr>
                <a:schemeClr val="dk1"/>
              </a:buClr>
              <a:buSzPts val="1100"/>
              <a:buFont typeface="Arial"/>
              <a:buNone/>
            </a:pPr>
            <a:r>
              <a:rPr lang="en-US" sz="1100" b="0" i="0" u="none" strike="noStrike" cap="none" dirty="0">
                <a:solidFill>
                  <a:schemeClr val="dk1"/>
                </a:solidFill>
                <a:latin typeface="Arial"/>
                <a:ea typeface="Arial"/>
                <a:cs typeface="Arial"/>
                <a:sym typeface="Arial"/>
              </a:rPr>
              <a:t>The LSST Safety Plan LPM-114 is a detailed document that defines general expected safety behaviors of personnel and specific requirements for various operations such as lifting and confined space.</a:t>
            </a:r>
          </a:p>
        </p:txBody>
      </p:sp>
    </p:spTree>
    <p:extLst>
      <p:ext uri="{BB962C8B-B14F-4D97-AF65-F5344CB8AC3E}">
        <p14:creationId xmlns:p14="http://schemas.microsoft.com/office/powerpoint/2010/main" val="318645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AU" sz="1200" kern="1200" baseline="0" dirty="0">
              <a:solidFill>
                <a:schemeClr val="tx1"/>
              </a:solidFill>
              <a:effectLst/>
              <a:latin typeface="+mn-lt"/>
              <a:ea typeface="+mn-ea"/>
              <a:cs typeface="+mn-cs"/>
            </a:endParaRPr>
          </a:p>
          <a:p>
            <a:endParaRPr lang="en-AU" sz="1200" kern="1200" baseline="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1AF1A68-9488-4ED3-B5BB-4A92097A9374}" type="slidenum">
              <a:rPr lang="en-US" smtClean="0"/>
              <a:pPr/>
              <a:t>16</a:t>
            </a:fld>
            <a:endParaRPr lang="en-US" dirty="0"/>
          </a:p>
        </p:txBody>
      </p:sp>
    </p:spTree>
    <p:extLst>
      <p:ext uri="{BB962C8B-B14F-4D97-AF65-F5344CB8AC3E}">
        <p14:creationId xmlns:p14="http://schemas.microsoft.com/office/powerpoint/2010/main" val="84062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slide from Joe’s presentation that also verifies that safety is integrated into the project.</a:t>
            </a:r>
            <a:endParaRPr lang="en-US" dirty="0"/>
          </a:p>
        </p:txBody>
      </p:sp>
      <p:sp>
        <p:nvSpPr>
          <p:cNvPr id="4" name="Slide Number Placeholder 3"/>
          <p:cNvSpPr>
            <a:spLocks noGrp="1"/>
          </p:cNvSpPr>
          <p:nvPr>
            <p:ph type="sldNum" sz="quarter" idx="10"/>
          </p:nvPr>
        </p:nvSpPr>
        <p:spPr/>
        <p:txBody>
          <a:bodyPr/>
          <a:lstStyle/>
          <a:p>
            <a:fld id="{3F1797BD-0351-BA47-94F8-DCB2E288DF17}" type="slidenum">
              <a:rPr lang="en-US" smtClean="0"/>
              <a:t>17</a:t>
            </a:fld>
            <a:endParaRPr lang="en-US" dirty="0"/>
          </a:p>
        </p:txBody>
      </p:sp>
    </p:spTree>
    <p:extLst>
      <p:ext uri="{BB962C8B-B14F-4D97-AF65-F5344CB8AC3E}">
        <p14:creationId xmlns:p14="http://schemas.microsoft.com/office/powerpoint/2010/main" val="1238669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July</a:t>
            </a:r>
            <a:r>
              <a:rPr lang="en-US" sz="1000" baseline="0" dirty="0">
                <a:solidFill>
                  <a:schemeClr val="bg1"/>
                </a:solidFill>
                <a:latin typeface="Calibri" charset="0"/>
              </a:rPr>
              <a:t> 30 – August 3</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4783455"/>
            <a:ext cx="2926079" cy="257175"/>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7/13/2018</a:t>
            </a:fld>
            <a:endParaRPr lang="en-US" dirty="0"/>
          </a:p>
        </p:txBody>
      </p:sp>
      <p:sp>
        <p:nvSpPr>
          <p:cNvPr id="4" name="Holder 4"/>
          <p:cNvSpPr>
            <a:spLocks noGrp="1"/>
          </p:cNvSpPr>
          <p:nvPr>
            <p:ph type="sldNum" sz="quarter" idx="7"/>
          </p:nvPr>
        </p:nvSpPr>
        <p:spPr>
          <a:xfrm>
            <a:off x="4463587" y="4906654"/>
            <a:ext cx="196273" cy="47065"/>
          </a:xfrm>
          <a:prstGeom prst="rect">
            <a:avLst/>
          </a:prstGeom>
        </p:spPr>
        <p:txBody>
          <a:bodyPr lIns="0" tIns="0" rIns="0" bIns="0"/>
          <a:lstStyle>
            <a:lvl1pPr>
              <a:defRPr sz="232" b="0" i="0">
                <a:solidFill>
                  <a:schemeClr val="tx1"/>
                </a:solidFill>
                <a:latin typeface="Arial"/>
                <a:cs typeface="Arial"/>
              </a:defRPr>
            </a:lvl1pPr>
          </a:lstStyle>
          <a:p>
            <a:pPr marL="16810"/>
            <a:fld id="{81D60167-4931-47E6-BA6A-407CBD079E47}" type="slidenum">
              <a:rPr lang="en-US" smtClean="0"/>
              <a:pPr marL="16810"/>
              <a:t>‹#›</a:t>
            </a:fld>
            <a:r>
              <a:rPr lang="en-US" dirty="0"/>
              <a:t> de</a:t>
            </a:r>
            <a:r>
              <a:rPr lang="en-US" spc="-7" dirty="0"/>
              <a:t> </a:t>
            </a:r>
            <a:r>
              <a:rPr lang="en-US" dirty="0"/>
              <a:t>24</a:t>
            </a:r>
          </a:p>
        </p:txBody>
      </p:sp>
    </p:spTree>
    <p:extLst>
      <p:ext uri="{BB962C8B-B14F-4D97-AF65-F5344CB8AC3E}">
        <p14:creationId xmlns:p14="http://schemas.microsoft.com/office/powerpoint/2010/main" val="1023378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Layout">
  <p:cSld name="8_Title Only Layou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593056" y="133350"/>
            <a:ext cx="5950744" cy="41791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1" i="0" u="none" strike="noStrike" cap="none">
                <a:solidFill>
                  <a:srgbClr val="1F497D"/>
                </a:solidFill>
                <a:latin typeface="Calibri"/>
                <a:ea typeface="Calibri"/>
                <a:cs typeface="Calibri"/>
                <a:sym typeface="Calibri"/>
              </a:defRPr>
            </a:lvl1pPr>
            <a:lvl2pPr marR="0" lvl="1" algn="ctr"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grpSp>
        <p:nvGrpSpPr>
          <p:cNvPr id="59" name="Shape 59"/>
          <p:cNvGrpSpPr/>
          <p:nvPr/>
        </p:nvGrpSpPr>
        <p:grpSpPr>
          <a:xfrm>
            <a:off x="66680" y="-19048"/>
            <a:ext cx="9028113" cy="836371"/>
            <a:chOff x="66676" y="-19050"/>
            <a:chExt cx="9028113" cy="836371"/>
          </a:xfrm>
        </p:grpSpPr>
        <p:pic>
          <p:nvPicPr>
            <p:cNvPr id="60" name="Shape 60" descr="LogoW-ShadowTransBack.png"/>
            <p:cNvPicPr preferRelativeResize="0"/>
            <p:nvPr/>
          </p:nvPicPr>
          <p:blipFill rotWithShape="1">
            <a:blip r:embed="rId2">
              <a:alphaModFix/>
            </a:blip>
            <a:srcRect/>
            <a:stretch/>
          </p:blipFill>
          <p:spPr>
            <a:xfrm>
              <a:off x="7354214" y="-19050"/>
              <a:ext cx="1484986" cy="836371"/>
            </a:xfrm>
            <a:prstGeom prst="rect">
              <a:avLst/>
            </a:prstGeom>
            <a:noFill/>
            <a:ln>
              <a:noFill/>
            </a:ln>
          </p:spPr>
        </p:pic>
        <p:cxnSp>
          <p:nvCxnSpPr>
            <p:cNvPr id="61" name="Shape 61"/>
            <p:cNvCxnSpPr/>
            <p:nvPr/>
          </p:nvCxnSpPr>
          <p:spPr>
            <a:xfrm rot="10800000">
              <a:off x="66676" y="606029"/>
              <a:ext cx="9028113" cy="1190"/>
            </a:xfrm>
            <a:prstGeom prst="straightConnector1">
              <a:avLst/>
            </a:prstGeom>
            <a:noFill/>
            <a:ln w="12700" cap="flat" cmpd="sng">
              <a:solidFill>
                <a:schemeClr val="accent1"/>
              </a:solidFill>
              <a:prstDash val="solid"/>
              <a:round/>
              <a:headEnd type="none" w="sm" len="sm"/>
              <a:tailEnd type="none" w="sm" len="sm"/>
            </a:ln>
          </p:spPr>
        </p:cxnSp>
      </p:grpSp>
    </p:spTree>
    <p:extLst>
      <p:ext uri="{BB962C8B-B14F-4D97-AF65-F5344CB8AC3E}">
        <p14:creationId xmlns:p14="http://schemas.microsoft.com/office/powerpoint/2010/main" val="58471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6460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dirty="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a:t>
            </a:r>
            <a:r>
              <a:rPr lang="en-US" sz="1000" baseline="0" dirty="0">
                <a:solidFill>
                  <a:prstClr val="white">
                    <a:lumMod val="65000"/>
                  </a:prstClr>
                </a:solidFill>
              </a:rPr>
              <a:t> Status Review</a:t>
            </a:r>
            <a:r>
              <a:rPr lang="en-US" sz="1000" dirty="0">
                <a:solidFill>
                  <a:prstClr val="white">
                    <a:lumMod val="65000"/>
                  </a:prstClr>
                </a:solidFill>
              </a:rPr>
              <a:t> • Tucson  • July</a:t>
            </a:r>
            <a:r>
              <a:rPr lang="en-US" sz="1000" baseline="0" dirty="0">
                <a:solidFill>
                  <a:prstClr val="white">
                    <a:lumMod val="65000"/>
                  </a:prstClr>
                </a:solidFill>
              </a:rPr>
              <a:t> 30 – August 3</a:t>
            </a:r>
            <a:endParaRPr lang="en-US" sz="1000" dirty="0">
              <a:solidFill>
                <a:prstClr val="white">
                  <a:lumMod val="65000"/>
                </a:prstClr>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 id="2147483677" r:id="rId17"/>
    <p:sldLayoutId id="2147483678" r:id="rId18"/>
    <p:sldLayoutId id="2147483679" r:id="rId19"/>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package" Target="../embeddings/Microsoft_Excel_Worksheet1.xls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7.em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7.jpeg"/><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Construction and Commissioning Safety</a:t>
            </a:r>
            <a:br>
              <a:rPr lang="en-US" dirty="0"/>
            </a:br>
            <a:r>
              <a:rPr lang="en-US" dirty="0"/>
              <a:t/>
            </a:r>
            <a:br>
              <a:rPr lang="en-US" dirty="0"/>
            </a:br>
            <a:r>
              <a:rPr lang="en-US" dirty="0"/>
              <a:t>Chuck Gessner</a:t>
            </a:r>
            <a:br>
              <a:rPr lang="en-US" dirty="0"/>
            </a:br>
            <a:r>
              <a:rPr lang="en-US" dirty="0"/>
              <a:t>LSST Head of Safety</a:t>
            </a:r>
            <a:br>
              <a:rPr lang="en-US" dirty="0"/>
            </a:br>
            <a:r>
              <a:rPr lang="en-US" dirty="0"/>
              <a:t/>
            </a:r>
            <a:br>
              <a:rPr lang="en-US" dirty="0"/>
            </a:br>
            <a:r>
              <a:rPr lang="en-US" dirty="0"/>
              <a:t>NSF/DOE Joint Status Review</a:t>
            </a:r>
            <a:br>
              <a:rPr lang="en-US" dirty="0"/>
            </a:br>
            <a:r>
              <a:rPr lang="en-US" dirty="0"/>
              <a:t>July 30, 2018 to August 3,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Current LSST Safety Organization</a:t>
            </a:r>
          </a:p>
        </p:txBody>
      </p:sp>
      <p:sp>
        <p:nvSpPr>
          <p:cNvPr id="28" name="Text Placeholder 27"/>
          <p:cNvSpPr>
            <a:spLocks noGrp="1"/>
          </p:cNvSpPr>
          <p:nvPr>
            <p:ph type="body" idx="1"/>
          </p:nvPr>
        </p:nvSpPr>
        <p:spPr/>
        <p:txBody>
          <a:bodyPr/>
          <a:lstStyle/>
          <a:p>
            <a:pPr marL="0" indent="0">
              <a:buNone/>
            </a:pPr>
            <a:r>
              <a:rPr lang="en-US" dirty="0"/>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 y="723646"/>
            <a:ext cx="8458201" cy="41120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75"/>
          <p:cNvSpPr txBox="1">
            <a:spLocks noGrp="1"/>
          </p:cNvSpPr>
          <p:nvPr>
            <p:ph type="title"/>
          </p:nvPr>
        </p:nvSpPr>
        <p:spPr>
          <a:xfrm>
            <a:off x="1943101" y="174616"/>
            <a:ext cx="4641056" cy="313135"/>
          </a:xfrm>
        </p:spPr>
        <p:txBody>
          <a:bodyPr vert="horz" wrap="square" lIns="68580" tIns="34275" rIns="68580" bIns="34275" numCol="1" anchor="ctr" anchorCtr="0" compatLnSpc="1">
            <a:prstTxWarp prst="textNoShape">
              <a:avLst/>
            </a:prstTxWarp>
          </a:bodyPr>
          <a:lstStyle/>
          <a:p>
            <a:pPr eaLnBrk="1" hangingPunct="1">
              <a:spcBef>
                <a:spcPct val="0"/>
              </a:spcBef>
              <a:spcAft>
                <a:spcPct val="0"/>
              </a:spcAft>
              <a:buSzPct val="25000"/>
            </a:pPr>
            <a:r>
              <a:rPr lang="en-US" altLang="en-US" dirty="0">
                <a:latin typeface="Calibri" panose="020F0502020204030204" pitchFamily="34" charset="0"/>
                <a:cs typeface="Arial" panose="020B0604020202020204" pitchFamily="34" charset="0"/>
                <a:sym typeface="Calibri" panose="020F0502020204030204" pitchFamily="34" charset="0"/>
              </a:rPr>
              <a:t>Localized LSST Safety Staff</a:t>
            </a:r>
            <a:endParaRPr lang="en-US" altLang="en-US" b="1" dirty="0">
              <a:latin typeface="Calibri" panose="020F0502020204030204" pitchFamily="34" charset="0"/>
              <a:cs typeface="Arial" panose="020B0604020202020204" pitchFamily="34" charset="0"/>
              <a:sym typeface="Calibri" panose="020F0502020204030204" pitchFamily="34" charset="0"/>
            </a:endParaRPr>
          </a:p>
        </p:txBody>
      </p:sp>
      <p:sp>
        <p:nvSpPr>
          <p:cNvPr id="10243" name="Shape 76"/>
          <p:cNvSpPr txBox="1">
            <a:spLocks noGrp="1"/>
          </p:cNvSpPr>
          <p:nvPr>
            <p:ph type="body" idx="1"/>
          </p:nvPr>
        </p:nvSpPr>
        <p:spPr>
          <a:xfrm>
            <a:off x="1177528" y="666750"/>
            <a:ext cx="7661671" cy="1600200"/>
          </a:xfrm>
        </p:spPr>
        <p:txBody>
          <a:bodyPr vert="horz" wrap="square" lIns="68580" tIns="34275" rIns="68580" bIns="34275" numCol="1" anchor="t" anchorCtr="0" compatLnSpc="1">
            <a:prstTxWarp prst="textNoShape">
              <a:avLst/>
            </a:prstTxWarp>
          </a:bodyPr>
          <a:lstStyle/>
          <a:p>
            <a:pPr marL="0" indent="0">
              <a:lnSpc>
                <a:spcPct val="115000"/>
              </a:lnSpc>
              <a:spcBef>
                <a:spcPct val="0"/>
              </a:spcBef>
              <a:buNone/>
            </a:pPr>
            <a:r>
              <a:rPr lang="en-US" altLang="en-US" dirty="0">
                <a:latin typeface="Calibri" panose="020F0502020204030204" pitchFamily="34" charset="0"/>
                <a:cs typeface="Arial" panose="020B0604020202020204" pitchFamily="34" charset="0"/>
                <a:sym typeface="Calibri" panose="020F0502020204030204" pitchFamily="34" charset="0"/>
              </a:rPr>
              <a:t>Safety personnel is currently supporting construction and will be engaged in installation &amp; commissioning; some will transition to operations.</a:t>
            </a:r>
          </a:p>
          <a:p>
            <a:pPr marL="0" indent="0">
              <a:lnSpc>
                <a:spcPct val="115000"/>
              </a:lnSpc>
              <a:spcBef>
                <a:spcPct val="0"/>
              </a:spcBef>
              <a:buNone/>
            </a:pPr>
            <a:endParaRPr lang="en-US" altLang="en-US" dirty="0">
              <a:latin typeface="Calibri" panose="020F0502020204030204" pitchFamily="34" charset="0"/>
              <a:cs typeface="Arial" panose="020B0604020202020204" pitchFamily="34" charset="0"/>
              <a:sym typeface="Calibri" panose="020F0502020204030204" pitchFamily="34" charset="0"/>
            </a:endParaRPr>
          </a:p>
          <a:p>
            <a:pPr marL="0" indent="0">
              <a:lnSpc>
                <a:spcPct val="115000"/>
              </a:lnSpc>
              <a:spcBef>
                <a:spcPct val="0"/>
              </a:spcBef>
              <a:buNone/>
            </a:pPr>
            <a:endParaRPr lang="en-US" altLang="en-US" dirty="0">
              <a:latin typeface="Calibri" panose="020F0502020204030204" pitchFamily="34" charset="0"/>
              <a:cs typeface="Arial" panose="020B0604020202020204" pitchFamily="34" charset="0"/>
              <a:sym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3944531540"/>
              </p:ext>
            </p:extLst>
          </p:nvPr>
        </p:nvGraphicFramePr>
        <p:xfrm>
          <a:off x="1371600" y="2266950"/>
          <a:ext cx="657225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595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Planning and Control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8628" y="1123950"/>
            <a:ext cx="4419600" cy="3314700"/>
          </a:xfrm>
          <a:prstGeom prst="rect">
            <a:avLst/>
          </a:prstGeom>
        </p:spPr>
      </p:pic>
    </p:spTree>
    <p:extLst>
      <p:ext uri="{BB962C8B-B14F-4D97-AF65-F5344CB8AC3E}">
        <p14:creationId xmlns:p14="http://schemas.microsoft.com/office/powerpoint/2010/main" val="2130258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050925" y="107950"/>
            <a:ext cx="6188075" cy="417513"/>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1F497D"/>
              </a:buClr>
              <a:buSzPts val="600"/>
              <a:buFont typeface="Calibri"/>
              <a:buNone/>
            </a:pPr>
            <a:r>
              <a:rPr lang="en-US" sz="2400" b="1" i="0" u="none" strike="noStrike" cap="none" dirty="0">
                <a:solidFill>
                  <a:srgbClr val="1F497D"/>
                </a:solidFill>
                <a:latin typeface="Calibri"/>
                <a:ea typeface="Calibri"/>
                <a:cs typeface="Calibri"/>
                <a:sym typeface="Calibri"/>
              </a:rPr>
              <a:t>Safety, Health, and Environment (SHE)</a:t>
            </a:r>
          </a:p>
        </p:txBody>
      </p:sp>
      <p:sp>
        <p:nvSpPr>
          <p:cNvPr id="40" name="Shape 40"/>
          <p:cNvSpPr txBox="1">
            <a:spLocks noGrp="1"/>
          </p:cNvSpPr>
          <p:nvPr>
            <p:ph type="body" idx="1"/>
          </p:nvPr>
        </p:nvSpPr>
        <p:spPr>
          <a:xfrm>
            <a:off x="457200" y="689389"/>
            <a:ext cx="8229600" cy="3983037"/>
          </a:xfrm>
          <a:prstGeom prst="rect">
            <a:avLst/>
          </a:prstGeom>
          <a:noFill/>
          <a:ln>
            <a:noFill/>
          </a:ln>
        </p:spPr>
        <p:txBody>
          <a:bodyPr wrap="square" lIns="91425" tIns="45700" rIns="91425" bIns="45700" anchor="t" anchorCtr="0">
            <a:noAutofit/>
          </a:bodyPr>
          <a:lstStyle/>
          <a:p>
            <a:pPr marL="342900" marR="0" lvl="0" indent="-381000" algn="l" rtl="0">
              <a:lnSpc>
                <a:spcPct val="100000"/>
              </a:lnSpc>
              <a:spcBef>
                <a:spcPts val="0"/>
              </a:spcBef>
              <a:spcAft>
                <a:spcPts val="0"/>
              </a:spcAft>
              <a:buClr>
                <a:schemeClr val="dk2"/>
              </a:buClr>
              <a:buSzPts val="600"/>
              <a:buFont typeface="Arial"/>
              <a:buNone/>
            </a:pPr>
            <a:r>
              <a:rPr lang="en-US" sz="2400" b="1" i="0" u="none" strike="noStrike" cap="none" dirty="0">
                <a:solidFill>
                  <a:schemeClr val="dk2"/>
                </a:solidFill>
                <a:latin typeface="Calibri"/>
                <a:ea typeface="Calibri"/>
                <a:cs typeface="Calibri"/>
                <a:sym typeface="Calibri"/>
              </a:rPr>
              <a:t>Mission</a:t>
            </a:r>
          </a:p>
          <a:p>
            <a:pPr marL="347472" marR="0" lvl="0" indent="-499872" algn="l" rtl="0">
              <a:lnSpc>
                <a:spcPct val="100000"/>
              </a:lnSpc>
              <a:spcBef>
                <a:spcPts val="576"/>
              </a:spcBef>
              <a:spcAft>
                <a:spcPts val="0"/>
              </a:spcAft>
              <a:buClr>
                <a:schemeClr val="dk2"/>
              </a:buClr>
              <a:buSzPts val="2400"/>
              <a:buFont typeface="Arial"/>
              <a:buNone/>
            </a:pPr>
            <a:r>
              <a:rPr lang="en-US" sz="2400" b="0" i="0" u="none" strike="noStrike" cap="none" dirty="0">
                <a:solidFill>
                  <a:srgbClr val="1F497D"/>
                </a:solidFill>
                <a:latin typeface="Calibri"/>
                <a:ea typeface="Calibri"/>
                <a:cs typeface="Calibri"/>
                <a:sym typeface="Calibri"/>
              </a:rPr>
              <a:t>	The Safety Mission of LSST is to provide every individual working or visiting the LSST facilities with an environment that is free from recognized hazards that are likely to cause them harm.</a:t>
            </a:r>
          </a:p>
          <a:p>
            <a:pPr marL="0" marR="0" lvl="0" indent="-114300" algn="l" rtl="0">
              <a:lnSpc>
                <a:spcPct val="100000"/>
              </a:lnSpc>
              <a:spcBef>
                <a:spcPts val="576"/>
              </a:spcBef>
              <a:spcAft>
                <a:spcPts val="0"/>
              </a:spcAft>
              <a:buClr>
                <a:schemeClr val="dk2"/>
              </a:buClr>
              <a:buSzPts val="1800"/>
              <a:buFont typeface="Arial"/>
              <a:buNone/>
            </a:pPr>
            <a:r>
              <a:rPr lang="en-US" sz="1800" b="0" i="0" u="none" strike="noStrike" cap="none" dirty="0">
                <a:solidFill>
                  <a:srgbClr val="1F497D"/>
                </a:solidFill>
                <a:latin typeface="Calibri"/>
                <a:ea typeface="Calibri"/>
                <a:cs typeface="Calibri"/>
                <a:sym typeface="Calibri"/>
              </a:rPr>
              <a:t>The LSST Safety Policy (LPM-18) summarizes:</a:t>
            </a:r>
          </a:p>
          <a:p>
            <a:pPr marL="347472" marR="0" lvl="0" indent="-347472" algn="l" rtl="0">
              <a:lnSpc>
                <a:spcPct val="100000"/>
              </a:lnSpc>
              <a:spcBef>
                <a:spcPts val="576"/>
              </a:spcBef>
              <a:spcAft>
                <a:spcPts val="0"/>
              </a:spcAft>
              <a:buClr>
                <a:schemeClr val="dk2"/>
              </a:buClr>
              <a:buSzPts val="1800"/>
              <a:buFont typeface="Calibri"/>
              <a:buChar char="–"/>
            </a:pPr>
            <a:r>
              <a:rPr lang="en-US" sz="1800" b="0" i="0" u="none" strike="noStrike" cap="none" dirty="0">
                <a:solidFill>
                  <a:srgbClr val="1F497D"/>
                </a:solidFill>
                <a:latin typeface="Calibri"/>
                <a:ea typeface="Calibri"/>
                <a:cs typeface="Calibri"/>
                <a:sym typeface="Calibri"/>
              </a:rPr>
              <a:t>L</a:t>
            </a:r>
            <a:r>
              <a:rPr lang="en-US" sz="1800" b="0" i="0" u="none" strike="noStrike" cap="none" dirty="0">
                <a:solidFill>
                  <a:schemeClr val="dk2"/>
                </a:solidFill>
                <a:latin typeface="Calibri"/>
                <a:ea typeface="Calibri"/>
                <a:cs typeface="Calibri"/>
                <a:sym typeface="Calibri"/>
              </a:rPr>
              <a:t>SST is committed to achieving the highest performance in safety, health, and environmental management practices with the aim of creating and maintaining a safe and healthy working and operating environment. </a:t>
            </a:r>
          </a:p>
          <a:p>
            <a:pPr marL="347472" marR="0" lvl="0" indent="-347472" algn="l" rtl="0">
              <a:lnSpc>
                <a:spcPct val="100000"/>
              </a:lnSpc>
              <a:spcBef>
                <a:spcPts val="576"/>
              </a:spcBef>
              <a:spcAft>
                <a:spcPts val="0"/>
              </a:spcAft>
              <a:buClr>
                <a:schemeClr val="dk2"/>
              </a:buClr>
              <a:buSzPts val="1800"/>
              <a:buFont typeface="Calibri"/>
              <a:buChar char="–"/>
            </a:pPr>
            <a:r>
              <a:rPr lang="en-US" sz="1800" dirty="0">
                <a:solidFill>
                  <a:schemeClr val="dk2"/>
                </a:solidFill>
              </a:rPr>
              <a:t>The Safety Policy focuses on personnel and equipment safety throughout the design, construction, commissioning, and operations phases of the project.</a:t>
            </a:r>
          </a:p>
          <a:p>
            <a:pPr marL="0" marR="0" lvl="0" indent="-152400" algn="l" rtl="0">
              <a:lnSpc>
                <a:spcPct val="100000"/>
              </a:lnSpc>
              <a:spcBef>
                <a:spcPts val="576"/>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0" marR="0" lvl="0" indent="-152400" algn="l" rtl="0">
              <a:lnSpc>
                <a:spcPct val="100000"/>
              </a:lnSpc>
              <a:spcBef>
                <a:spcPts val="576"/>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275930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050643" y="107157"/>
            <a:ext cx="6188357" cy="417910"/>
          </a:xfrm>
          <a:prstGeom prst="rect">
            <a:avLst/>
          </a:prstGeom>
          <a:noFill/>
          <a:ln>
            <a:noFill/>
          </a:ln>
        </p:spPr>
        <p:txBody>
          <a:bodyPr wrap="square" lIns="91425" tIns="91425" rIns="91425" bIns="91425" anchor="ctr" anchorCtr="0">
            <a:noAutofit/>
          </a:bodyPr>
          <a:lstStyle/>
          <a:p>
            <a:pPr marL="0" marR="0" lvl="0" indent="-152400" algn="ctr" rtl="0">
              <a:lnSpc>
                <a:spcPct val="100000"/>
              </a:lnSpc>
              <a:spcBef>
                <a:spcPts val="0"/>
              </a:spcBef>
              <a:spcAft>
                <a:spcPts val="0"/>
              </a:spcAft>
              <a:buClr>
                <a:srgbClr val="1F497D"/>
              </a:buClr>
              <a:buSzPts val="2400"/>
              <a:buFont typeface="Calibri"/>
              <a:buNone/>
            </a:pPr>
            <a:r>
              <a:rPr lang="en-US" sz="2400" b="1" i="0" u="none" strike="noStrike" cap="none" dirty="0">
                <a:solidFill>
                  <a:srgbClr val="1F497D"/>
                </a:solidFill>
                <a:latin typeface="Calibri"/>
                <a:ea typeface="Calibri"/>
                <a:cs typeface="Calibri"/>
                <a:sym typeface="Calibri"/>
              </a:rPr>
              <a:t>Safe Work Planning and Control</a:t>
            </a:r>
          </a:p>
        </p:txBody>
      </p:sp>
      <p:sp>
        <p:nvSpPr>
          <p:cNvPr id="93" name="Shape 93"/>
          <p:cNvSpPr txBox="1">
            <a:spLocks noGrp="1"/>
          </p:cNvSpPr>
          <p:nvPr>
            <p:ph type="body" idx="1"/>
          </p:nvPr>
        </p:nvSpPr>
        <p:spPr>
          <a:xfrm>
            <a:off x="76200" y="590550"/>
            <a:ext cx="9067800" cy="4152900"/>
          </a:xfrm>
          <a:prstGeom prst="rect">
            <a:avLst/>
          </a:prstGeom>
          <a:noFill/>
          <a:ln>
            <a:noFill/>
          </a:ln>
        </p:spPr>
        <p:txBody>
          <a:bodyPr wrap="square" lIns="91425" tIns="91425" rIns="91425" bIns="91425" anchor="t" anchorCtr="0">
            <a:noAutofit/>
          </a:bodyPr>
          <a:lstStyle/>
          <a:p>
            <a:pPr marL="495300" marR="0" lvl="0" algn="l" rtl="0">
              <a:lnSpc>
                <a:spcPct val="100000"/>
              </a:lnSpc>
              <a:spcBef>
                <a:spcPts val="0"/>
              </a:spcBef>
              <a:spcAft>
                <a:spcPts val="0"/>
              </a:spcAft>
              <a:buClr>
                <a:srgbClr val="1F497D"/>
              </a:buClr>
              <a:buSzPts val="2200"/>
              <a:buFont typeface="Wingdings" panose="05000000000000000000" pitchFamily="2" charset="2"/>
              <a:buChar char="ü"/>
            </a:pPr>
            <a:r>
              <a:rPr lang="en-US" sz="2000" b="1" i="0" u="none" strike="noStrike" cap="none" dirty="0">
                <a:solidFill>
                  <a:srgbClr val="1F497D"/>
                </a:solidFill>
                <a:ea typeface="Calibri"/>
                <a:cs typeface="Calibri"/>
                <a:sym typeface="Calibri"/>
              </a:rPr>
              <a:t>Safety Policy LPM-18 </a:t>
            </a:r>
            <a:r>
              <a:rPr lang="en-US" sz="2000" b="0" i="0" u="sng" strike="noStrike" cap="none" dirty="0">
                <a:solidFill>
                  <a:srgbClr val="1F497D"/>
                </a:solidFill>
                <a:ea typeface="Calibri"/>
                <a:cs typeface="Calibri"/>
                <a:sym typeface="Calibri"/>
              </a:rPr>
              <a:t>explains</a:t>
            </a:r>
            <a:r>
              <a:rPr lang="en-US" sz="2000" b="0" i="0" u="none" strike="noStrike" cap="none" dirty="0">
                <a:solidFill>
                  <a:srgbClr val="1F497D"/>
                </a:solidFill>
                <a:ea typeface="Calibri"/>
                <a:cs typeface="Calibri"/>
                <a:sym typeface="Calibri"/>
              </a:rPr>
              <a:t> the </a:t>
            </a:r>
            <a:r>
              <a:rPr lang="en-US" sz="2000" dirty="0">
                <a:ea typeface="Calibri"/>
                <a:cs typeface="Calibri"/>
                <a:sym typeface="Calibri"/>
              </a:rPr>
              <a:t>responsibility and accountability of</a:t>
            </a:r>
            <a:r>
              <a:rPr lang="en-US" sz="2000" b="0" i="0" u="none" strike="noStrike" cap="none" dirty="0">
                <a:solidFill>
                  <a:srgbClr val="1F497D"/>
                </a:solidFill>
                <a:ea typeface="Calibri"/>
                <a:cs typeface="Calibri"/>
                <a:sym typeface="Calibri"/>
              </a:rPr>
              <a:t> management, team members, and contractors including participation in safety work planning and control.</a:t>
            </a:r>
          </a:p>
          <a:p>
            <a:pPr marL="495300" lvl="0">
              <a:spcBef>
                <a:spcPts val="0"/>
              </a:spcBef>
              <a:spcAft>
                <a:spcPts val="0"/>
              </a:spcAft>
              <a:buClr>
                <a:srgbClr val="1F497D"/>
              </a:buClr>
              <a:buSzPts val="2200"/>
              <a:buFont typeface="Wingdings" panose="05000000000000000000" pitchFamily="2" charset="2"/>
              <a:buChar char="ü"/>
            </a:pPr>
            <a:r>
              <a:rPr lang="en-US" sz="2000" b="1" dirty="0">
                <a:ea typeface="Calibri"/>
                <a:cs typeface="Calibri"/>
                <a:sym typeface="Calibri"/>
              </a:rPr>
              <a:t>Safety Policy LPM-18</a:t>
            </a:r>
            <a:r>
              <a:rPr lang="en-US" sz="2000" dirty="0">
                <a:ea typeface="Calibri"/>
                <a:cs typeface="Calibri"/>
                <a:sym typeface="Calibri"/>
              </a:rPr>
              <a:t> defines a safety council that provides safety performance feedback</a:t>
            </a:r>
            <a:endParaRPr lang="en-US" sz="2000" b="1" i="0" u="none" strike="noStrike" cap="none" dirty="0">
              <a:solidFill>
                <a:srgbClr val="1F497D"/>
              </a:solidFill>
              <a:ea typeface="Calibri"/>
              <a:cs typeface="Calibri"/>
              <a:sym typeface="Calibri"/>
            </a:endParaRPr>
          </a:p>
          <a:p>
            <a:pPr marL="495300" marR="0" lvl="0" algn="l" rtl="0">
              <a:lnSpc>
                <a:spcPct val="100000"/>
              </a:lnSpc>
              <a:spcBef>
                <a:spcPts val="0"/>
              </a:spcBef>
              <a:spcAft>
                <a:spcPts val="0"/>
              </a:spcAft>
              <a:buClr>
                <a:srgbClr val="1F497D"/>
              </a:buClr>
              <a:buSzPts val="2200"/>
              <a:buFont typeface="Wingdings" panose="05000000000000000000" pitchFamily="2" charset="2"/>
              <a:buChar char="ü"/>
            </a:pPr>
            <a:r>
              <a:rPr lang="en-US" sz="2000" b="1" dirty="0">
                <a:ea typeface="Calibri"/>
                <a:cs typeface="Calibri"/>
                <a:sym typeface="Calibri"/>
              </a:rPr>
              <a:t>Change Control Process LPM-19</a:t>
            </a:r>
            <a:r>
              <a:rPr lang="en-US" sz="2000" dirty="0">
                <a:ea typeface="Calibri"/>
                <a:cs typeface="Calibri"/>
                <a:sym typeface="Calibri"/>
              </a:rPr>
              <a:t> is where controlled and safety documents are approved by all senior managers of the project</a:t>
            </a:r>
            <a:endParaRPr lang="en-US" sz="2000" b="1" i="0" u="none" strike="noStrike" cap="none" dirty="0">
              <a:solidFill>
                <a:srgbClr val="1F497D"/>
              </a:solidFill>
              <a:ea typeface="Calibri"/>
              <a:cs typeface="Calibri"/>
              <a:sym typeface="Calibri"/>
            </a:endParaRPr>
          </a:p>
          <a:p>
            <a:pPr marL="495300" marR="0" lvl="0" algn="l" rtl="0">
              <a:lnSpc>
                <a:spcPct val="100000"/>
              </a:lnSpc>
              <a:spcBef>
                <a:spcPts val="0"/>
              </a:spcBef>
              <a:spcAft>
                <a:spcPts val="0"/>
              </a:spcAft>
              <a:buClr>
                <a:srgbClr val="1F497D"/>
              </a:buClr>
              <a:buSzPts val="2200"/>
              <a:buFont typeface="Wingdings" panose="05000000000000000000" pitchFamily="2" charset="2"/>
              <a:buChar char="ü"/>
            </a:pPr>
            <a:r>
              <a:rPr lang="en-US" sz="2000" b="1" dirty="0">
                <a:ea typeface="Calibri"/>
                <a:cs typeface="Calibri"/>
                <a:sym typeface="Calibri"/>
              </a:rPr>
              <a:t>Leadership Roles, Responsibilities, Authorities, and Accountabilities Document – 25321 </a:t>
            </a:r>
            <a:r>
              <a:rPr lang="en-US" sz="2000" dirty="0">
                <a:ea typeface="Calibri"/>
                <a:cs typeface="Calibri"/>
                <a:sym typeface="Calibri"/>
              </a:rPr>
              <a:t>details safety roles for LSST leadership</a:t>
            </a:r>
          </a:p>
          <a:p>
            <a:pPr marL="495300" lvl="0">
              <a:spcBef>
                <a:spcPts val="0"/>
              </a:spcBef>
              <a:spcAft>
                <a:spcPts val="0"/>
              </a:spcAft>
              <a:buClr>
                <a:srgbClr val="1F497D"/>
              </a:buClr>
              <a:buSzPts val="2200"/>
              <a:buFont typeface="Wingdings" panose="05000000000000000000" pitchFamily="2" charset="2"/>
              <a:buChar char="ü"/>
            </a:pPr>
            <a:r>
              <a:rPr lang="en-US" sz="2000" b="1" dirty="0">
                <a:ea typeface="Calibri"/>
                <a:cs typeface="Calibri"/>
                <a:sym typeface="Calibri"/>
              </a:rPr>
              <a:t>LSST Risk  and Opportunity Management Plan LPM-20 </a:t>
            </a:r>
            <a:r>
              <a:rPr lang="en-US" sz="2000" dirty="0">
                <a:ea typeface="Calibri"/>
                <a:cs typeface="Calibri"/>
                <a:sym typeface="Calibri"/>
              </a:rPr>
              <a:t>identifies project risks</a:t>
            </a:r>
          </a:p>
          <a:p>
            <a:pPr marL="495300" marR="0" lvl="0" algn="l" rtl="0">
              <a:lnSpc>
                <a:spcPct val="100000"/>
              </a:lnSpc>
              <a:spcBef>
                <a:spcPts val="0"/>
              </a:spcBef>
              <a:spcAft>
                <a:spcPts val="0"/>
              </a:spcAft>
              <a:buClr>
                <a:srgbClr val="1F497D"/>
              </a:buClr>
              <a:buSzPts val="2200"/>
              <a:buFont typeface="Wingdings" panose="05000000000000000000" pitchFamily="2" charset="2"/>
              <a:buChar char="ü"/>
            </a:pPr>
            <a:r>
              <a:rPr lang="en-US" sz="2000" b="1" dirty="0">
                <a:ea typeface="Calibri"/>
                <a:cs typeface="Calibri"/>
                <a:sym typeface="Calibri"/>
              </a:rPr>
              <a:t>Obligation to Inform (ODI)</a:t>
            </a:r>
            <a:r>
              <a:rPr lang="en-US" sz="2000" dirty="0">
                <a:ea typeface="Calibri"/>
                <a:cs typeface="Calibri"/>
                <a:sym typeface="Calibri"/>
              </a:rPr>
              <a:t> verifies that workers have the knowledge and skills to do their jobs and informs them of the hazards of their jobs</a:t>
            </a:r>
            <a:endParaRPr lang="en-US" sz="2000" b="1" dirty="0">
              <a:ea typeface="Calibri"/>
              <a:cs typeface="Calibri"/>
              <a:sym typeface="Calibri"/>
            </a:endParaRPr>
          </a:p>
          <a:p>
            <a:pPr marL="342900" marR="0" lvl="0" indent="-190500" algn="l" rtl="0">
              <a:lnSpc>
                <a:spcPct val="100000"/>
              </a:lnSpc>
              <a:spcBef>
                <a:spcPts val="480"/>
              </a:spcBef>
              <a:spcAft>
                <a:spcPts val="0"/>
              </a:spcAft>
              <a:buClr>
                <a:srgbClr val="1F497D"/>
              </a:buClr>
              <a:buSzPts val="2400"/>
              <a:buFont typeface="Arial"/>
              <a:buNone/>
            </a:pPr>
            <a:endParaRPr sz="2400" b="0" i="0" u="none" strike="noStrike" cap="none" dirty="0">
              <a:solidFill>
                <a:srgbClr val="1F497D"/>
              </a:solidFill>
              <a:latin typeface="Calibri"/>
              <a:ea typeface="Calibri"/>
              <a:cs typeface="Calibri"/>
              <a:sym typeface="Calibri"/>
            </a:endParaRPr>
          </a:p>
        </p:txBody>
      </p:sp>
    </p:spTree>
    <p:extLst>
      <p:ext uri="{BB962C8B-B14F-4D97-AF65-F5344CB8AC3E}">
        <p14:creationId xmlns:p14="http://schemas.microsoft.com/office/powerpoint/2010/main" val="547131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8458201" cy="3982640"/>
          </a:xfrm>
        </p:spPr>
        <p:txBody>
          <a:bodyPr/>
          <a:lstStyle/>
          <a:p>
            <a:pPr>
              <a:buFont typeface="Wingdings" panose="05000000000000000000" pitchFamily="2" charset="2"/>
              <a:buChar char="ü"/>
            </a:pPr>
            <a:r>
              <a:rPr lang="en-US" sz="2000" b="1" dirty="0"/>
              <a:t>LSST SHE Plan LPM-114 </a:t>
            </a:r>
            <a:r>
              <a:rPr lang="en-US" sz="2000" dirty="0"/>
              <a:t>establishes compliance requirements and defines </a:t>
            </a:r>
            <a:r>
              <a:rPr lang="en-US" sz="2000" dirty="0">
                <a:solidFill>
                  <a:srgbClr val="FF0000"/>
                </a:solidFill>
              </a:rPr>
              <a:t>Stop Work Authority</a:t>
            </a:r>
            <a:r>
              <a:rPr lang="en-US" sz="2000" dirty="0"/>
              <a:t> for all entities.</a:t>
            </a:r>
          </a:p>
          <a:p>
            <a:pPr>
              <a:buFont typeface="Wingdings" panose="05000000000000000000" pitchFamily="2" charset="2"/>
              <a:buChar char="ü"/>
            </a:pPr>
            <a:r>
              <a:rPr lang="en-US" sz="2000" b="1" dirty="0"/>
              <a:t>WBS Structure LPM-43 </a:t>
            </a:r>
            <a:r>
              <a:rPr lang="en-US" sz="2000" dirty="0"/>
              <a:t>provides for safety staffing, safety budget, and other risk control efforts</a:t>
            </a:r>
          </a:p>
          <a:p>
            <a:pPr>
              <a:buFont typeface="Wingdings" panose="05000000000000000000" pitchFamily="2" charset="2"/>
              <a:buChar char="ü"/>
            </a:pPr>
            <a:r>
              <a:rPr lang="en-US" sz="2000" b="1" dirty="0"/>
              <a:t>LSST Hazard Analysis LPM-49 </a:t>
            </a:r>
            <a:r>
              <a:rPr lang="en-US" sz="2000" dirty="0"/>
              <a:t>identifies hazards and mitigations and provides engineered and/or administrative controls to acceptable levels</a:t>
            </a:r>
          </a:p>
          <a:p>
            <a:pPr>
              <a:buFont typeface="Wingdings" panose="05000000000000000000" pitchFamily="2" charset="2"/>
              <a:buChar char="ü"/>
            </a:pPr>
            <a:r>
              <a:rPr lang="en-US" sz="2000" b="1" dirty="0"/>
              <a:t>LSST Safety Standards</a:t>
            </a:r>
            <a:r>
              <a:rPr lang="en-US" sz="2000" dirty="0"/>
              <a:t> provides compliance for both US and Chilean </a:t>
            </a:r>
            <a:r>
              <a:rPr lang="en-US" sz="2000" dirty="0" smtClean="0"/>
              <a:t>requirements (copied from DOE and other organizations)</a:t>
            </a:r>
            <a:endParaRPr lang="en-US" sz="2000" dirty="0"/>
          </a:p>
          <a:p>
            <a:pPr>
              <a:buFont typeface="Wingdings" panose="05000000000000000000" pitchFamily="2" charset="2"/>
              <a:buChar char="ü"/>
            </a:pPr>
            <a:r>
              <a:rPr lang="en-US" sz="2000" b="1" dirty="0"/>
              <a:t>Training Standard Operating Procedure</a:t>
            </a:r>
            <a:r>
              <a:rPr lang="en-US" sz="2000" dirty="0"/>
              <a:t> requires general safety awareness training for new </a:t>
            </a:r>
            <a:r>
              <a:rPr lang="en-US" sz="2000" dirty="0" smtClean="0"/>
              <a:t>hires and non-AURA workers</a:t>
            </a:r>
            <a:endParaRPr lang="en-US" sz="2000" dirty="0"/>
          </a:p>
          <a:p>
            <a:pPr>
              <a:buFont typeface="Wingdings" panose="05000000000000000000" pitchFamily="2" charset="2"/>
              <a:buChar char="ü"/>
            </a:pPr>
            <a:r>
              <a:rPr lang="en-US" sz="2000" b="1" dirty="0"/>
              <a:t>Site Safety Inspections</a:t>
            </a:r>
            <a:r>
              <a:rPr lang="en-US" sz="2000" dirty="0"/>
              <a:t> help mitigate hazards</a:t>
            </a:r>
            <a:endParaRPr lang="en-US" sz="2000" b="1" dirty="0"/>
          </a:p>
          <a:p>
            <a:endParaRPr lang="en-US" dirty="0"/>
          </a:p>
        </p:txBody>
      </p:sp>
      <p:sp>
        <p:nvSpPr>
          <p:cNvPr id="3" name="Title 2"/>
          <p:cNvSpPr>
            <a:spLocks noGrp="1"/>
          </p:cNvSpPr>
          <p:nvPr>
            <p:ph type="title"/>
          </p:nvPr>
        </p:nvSpPr>
        <p:spPr/>
        <p:txBody>
          <a:bodyPr/>
          <a:lstStyle/>
          <a:p>
            <a:r>
              <a:rPr lang="en-US" dirty="0"/>
              <a:t>Safe Work Planning and Control</a:t>
            </a:r>
          </a:p>
        </p:txBody>
      </p:sp>
    </p:spTree>
    <p:extLst>
      <p:ext uri="{BB962C8B-B14F-4D97-AF65-F5344CB8AC3E}">
        <p14:creationId xmlns:p14="http://schemas.microsoft.com/office/powerpoint/2010/main" val="89455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LSST Work Planning and Control</a:t>
            </a:r>
            <a:endParaRPr lang="en-US" dirty="0">
              <a:solidFill>
                <a:srgbClr val="FF0000"/>
              </a:solidFill>
            </a:endParaRPr>
          </a:p>
        </p:txBody>
      </p:sp>
      <p:sp>
        <p:nvSpPr>
          <p:cNvPr id="6" name="Text Placeholder 5"/>
          <p:cNvSpPr>
            <a:spLocks noGrp="1"/>
          </p:cNvSpPr>
          <p:nvPr>
            <p:ph type="body" idx="1"/>
          </p:nvPr>
        </p:nvSpPr>
        <p:spPr>
          <a:xfrm>
            <a:off x="-152400" y="672538"/>
            <a:ext cx="9067799" cy="4107692"/>
          </a:xfrm>
        </p:spPr>
        <p:txBody>
          <a:bodyPr/>
          <a:lstStyle/>
          <a:p>
            <a:pPr lvl="1">
              <a:buFont typeface="Wingdings" panose="05000000000000000000" pitchFamily="2" charset="2"/>
              <a:buChar char="ü"/>
            </a:pPr>
            <a:r>
              <a:rPr lang="en-US" sz="2000" b="1" dirty="0"/>
              <a:t>Site Safety Orientation</a:t>
            </a:r>
            <a:r>
              <a:rPr lang="en-US" sz="2000" dirty="0"/>
              <a:t> informs of lessons learned, general workplace hazards, emergency response procedures, and other safety information</a:t>
            </a:r>
            <a:endParaRPr lang="en-US" sz="2000" b="1" dirty="0"/>
          </a:p>
          <a:p>
            <a:pPr lvl="1">
              <a:buFont typeface="Wingdings" panose="05000000000000000000" pitchFamily="2" charset="2"/>
              <a:buChar char="ü"/>
            </a:pPr>
            <a:r>
              <a:rPr lang="en-US" sz="2000" b="1" dirty="0"/>
              <a:t>Lessons Learned </a:t>
            </a:r>
            <a:r>
              <a:rPr lang="en-US" sz="2000" dirty="0"/>
              <a:t>are shared in weekly meetings, monthly contractor safety meetings, and monthly safety committee meetings</a:t>
            </a:r>
          </a:p>
          <a:p>
            <a:pPr lvl="1">
              <a:buFont typeface="Wingdings" panose="05000000000000000000" pitchFamily="2" charset="2"/>
              <a:buChar char="ü"/>
            </a:pPr>
            <a:r>
              <a:rPr lang="en-US" sz="2000" b="1" dirty="0"/>
              <a:t>Administrative Controls </a:t>
            </a:r>
            <a:r>
              <a:rPr lang="en-US" sz="2000" dirty="0"/>
              <a:t>are being established like the Global Interlock System, Signage, and Secured Access</a:t>
            </a:r>
          </a:p>
          <a:p>
            <a:pPr lvl="1">
              <a:buFont typeface="Wingdings" panose="05000000000000000000" pitchFamily="2" charset="2"/>
              <a:buChar char="ü"/>
            </a:pPr>
            <a:r>
              <a:rPr lang="en-US" sz="2000" b="1" dirty="0"/>
              <a:t>Safety Training Matrix </a:t>
            </a:r>
            <a:r>
              <a:rPr lang="en-US" sz="2000" dirty="0"/>
              <a:t>lists specific safety standard training and equipment training</a:t>
            </a:r>
          </a:p>
          <a:p>
            <a:pPr lvl="1">
              <a:buFont typeface="Wingdings" panose="05000000000000000000" pitchFamily="2" charset="2"/>
              <a:buChar char="ü"/>
            </a:pPr>
            <a:r>
              <a:rPr lang="en-US" sz="2000" b="1" dirty="0"/>
              <a:t>Various Meetings</a:t>
            </a:r>
            <a:r>
              <a:rPr lang="en-US" sz="2000" dirty="0"/>
              <a:t> are in place to coordinate and discuss safety issues</a:t>
            </a:r>
            <a:endParaRPr lang="en-US" sz="2000" b="1" dirty="0"/>
          </a:p>
          <a:p>
            <a:pPr lvl="1">
              <a:buFont typeface="Wingdings" panose="05000000000000000000" pitchFamily="2" charset="2"/>
              <a:buChar char="ü"/>
            </a:pPr>
            <a:r>
              <a:rPr lang="en-US" sz="2000" b="1" dirty="0"/>
              <a:t>“On Boarding” </a:t>
            </a:r>
            <a:r>
              <a:rPr lang="en-US" sz="2000" dirty="0"/>
              <a:t>safety message and other web based resources</a:t>
            </a:r>
          </a:p>
          <a:p>
            <a:pPr lvl="1">
              <a:buFont typeface="Wingdings" panose="05000000000000000000" pitchFamily="2" charset="2"/>
              <a:buChar char="ü"/>
            </a:pPr>
            <a:r>
              <a:rPr lang="en-US" sz="2000" b="1" dirty="0"/>
              <a:t>Maintenance Procedures </a:t>
            </a:r>
            <a:r>
              <a:rPr lang="en-US" sz="2000" dirty="0"/>
              <a:t>are being developed by </a:t>
            </a:r>
            <a:r>
              <a:rPr lang="en-US" sz="2000" dirty="0" smtClean="0"/>
              <a:t>vendors </a:t>
            </a:r>
            <a:r>
              <a:rPr lang="en-US" sz="2000" dirty="0"/>
              <a:t>and those procedures must be </a:t>
            </a:r>
            <a:r>
              <a:rPr lang="en-US" sz="2000" dirty="0" smtClean="0"/>
              <a:t>demonstrated </a:t>
            </a:r>
            <a:r>
              <a:rPr lang="en-US" sz="2000" dirty="0"/>
              <a:t>before acceptance </a:t>
            </a:r>
          </a:p>
          <a:p>
            <a:pPr marL="457200" lvl="1" indent="0">
              <a:buNone/>
            </a:pPr>
            <a:endParaRPr lang="en-US" sz="2000" dirty="0"/>
          </a:p>
          <a:p>
            <a:pPr lvl="1">
              <a:buFont typeface="Wingdings" panose="05000000000000000000" pitchFamily="2" charset="2"/>
              <a:buChar char="ü"/>
            </a:pPr>
            <a:endParaRPr lang="en-US" sz="2000" dirty="0"/>
          </a:p>
        </p:txBody>
      </p:sp>
      <p:sp>
        <p:nvSpPr>
          <p:cNvPr id="4" name="TextBox 3">
            <a:hlinkClick r:id="rId3" action="ppaction://hlinksldjump"/>
          </p:cNvPr>
          <p:cNvSpPr txBox="1"/>
          <p:nvPr/>
        </p:nvSpPr>
        <p:spPr bwMode="auto">
          <a:xfrm>
            <a:off x="7312455" y="4899535"/>
            <a:ext cx="475927" cy="221315"/>
          </a:xfrm>
          <a:prstGeom prst="rect">
            <a:avLst/>
          </a:prstGeom>
          <a:noFill/>
          <a:ln w="9525">
            <a:noFill/>
            <a:miter lim="800000"/>
            <a:headEnd/>
            <a:tailEnd/>
          </a:ln>
        </p:spPr>
        <p:txBody>
          <a:bodyPr vert="horz" wrap="none" lIns="68580" tIns="34290" rIns="68580" bIns="34290" numCol="1" rtlCol="0" anchor="t" anchorCtr="0" compatLnSpc="1">
            <a:prstTxWarp prst="textNoShape">
              <a:avLst/>
            </a:prstTxWarp>
            <a:noAutofit/>
          </a:bodyPr>
          <a:lstStyle/>
          <a:p>
            <a:pPr eaLnBrk="0" hangingPunct="0">
              <a:lnSpc>
                <a:spcPct val="90000"/>
              </a:lnSpc>
              <a:spcBef>
                <a:spcPts val="450"/>
              </a:spcBef>
            </a:pPr>
            <a:endParaRPr lang="en-US" sz="675" b="1" kern="0" dirty="0">
              <a:solidFill>
                <a:srgbClr val="0000FF"/>
              </a:solidFill>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827527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98425" y="889000"/>
            <a:ext cx="8937626" cy="3968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All Camera work is </a:t>
            </a:r>
            <a:r>
              <a:rPr lang="en-US" sz="2000" u="sng" dirty="0"/>
              <a:t>authorized</a:t>
            </a:r>
            <a:r>
              <a:rPr lang="en-US" sz="2000" dirty="0"/>
              <a:t> by supervisor or SLAC point-of-contact</a:t>
            </a:r>
          </a:p>
          <a:p>
            <a:pPr lvl="1"/>
            <a:r>
              <a:rPr lang="en-US" sz="2000" dirty="0"/>
              <a:t>Activity Training and Authorization (ATA) which leads to a SLAC Training Assessment for SLAC employees. ATAs are deployed to authorize an employee to perform routine work in resident areas </a:t>
            </a:r>
          </a:p>
          <a:p>
            <a:pPr lvl="1"/>
            <a:r>
              <a:rPr lang="en-US" sz="2000" dirty="0"/>
              <a:t>Job Safety Analysis (JSA), written standard operating procedure, approved </a:t>
            </a:r>
            <a:r>
              <a:rPr lang="en-US" sz="2000" dirty="0" err="1"/>
              <a:t>eTraveler</a:t>
            </a:r>
            <a:r>
              <a:rPr lang="en-US" sz="2000" dirty="0"/>
              <a:t>, </a:t>
            </a:r>
            <a:r>
              <a:rPr lang="en-US" sz="2000" u="sng" dirty="0"/>
              <a:t>or</a:t>
            </a:r>
            <a:r>
              <a:rPr lang="en-US" sz="2000" dirty="0"/>
              <a:t> Work Integration Plan (WIP)</a:t>
            </a:r>
          </a:p>
          <a:p>
            <a:r>
              <a:rPr lang="en-US" sz="2000" dirty="0"/>
              <a:t>All work is </a:t>
            </a:r>
            <a:r>
              <a:rPr lang="en-US" sz="2000" u="sng" dirty="0"/>
              <a:t>released</a:t>
            </a:r>
            <a:r>
              <a:rPr lang="en-US" sz="2000" dirty="0"/>
              <a:t> by the area manager before beginning work</a:t>
            </a:r>
          </a:p>
          <a:p>
            <a:r>
              <a:rPr lang="en-US" sz="2000" dirty="0"/>
              <a:t>All authorizations and releases are </a:t>
            </a:r>
            <a:r>
              <a:rPr lang="en-US" sz="2000" dirty="0" smtClean="0"/>
              <a:t>documented</a:t>
            </a:r>
          </a:p>
          <a:p>
            <a:r>
              <a:rPr lang="en-US" sz="2000" dirty="0" smtClean="0"/>
              <a:t>Camera team will use web base training </a:t>
            </a:r>
            <a:r>
              <a:rPr lang="en-US" sz="2000" dirty="0" err="1" smtClean="0"/>
              <a:t>Litmos</a:t>
            </a:r>
            <a:r>
              <a:rPr lang="en-US" sz="2000" dirty="0" smtClean="0"/>
              <a:t> for </a:t>
            </a:r>
            <a:r>
              <a:rPr lang="en-US" sz="2000" dirty="0" err="1" smtClean="0"/>
              <a:t>LSST</a:t>
            </a:r>
            <a:r>
              <a:rPr lang="en-US" sz="2000" dirty="0" smtClean="0"/>
              <a:t> observatory mandated safety training</a:t>
            </a:r>
          </a:p>
          <a:p>
            <a:r>
              <a:rPr lang="en-US" sz="2000" dirty="0" smtClean="0"/>
              <a:t>Observatory safety orientation has been updated and will be bilingual</a:t>
            </a:r>
            <a:endParaRPr lang="en-US" sz="2000" dirty="0"/>
          </a:p>
        </p:txBody>
      </p:sp>
      <p:sp>
        <p:nvSpPr>
          <p:cNvPr id="3" name="Title 2"/>
          <p:cNvSpPr>
            <a:spLocks noGrp="1"/>
          </p:cNvSpPr>
          <p:nvPr>
            <p:ph type="title"/>
          </p:nvPr>
        </p:nvSpPr>
        <p:spPr/>
        <p:txBody>
          <a:bodyPr/>
          <a:lstStyle/>
          <a:p>
            <a:r>
              <a:rPr lang="en-US" dirty="0"/>
              <a:t>Work Planning and Control</a:t>
            </a:r>
          </a:p>
        </p:txBody>
      </p:sp>
    </p:spTree>
    <p:extLst>
      <p:ext uri="{BB962C8B-B14F-4D97-AF65-F5344CB8AC3E}">
        <p14:creationId xmlns:p14="http://schemas.microsoft.com/office/powerpoint/2010/main" val="1804332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Senior managers of the project review and approve a variety of controlled documents (including safety policies and standards), interfaces, and design changes.</a:t>
            </a:r>
          </a:p>
          <a:p>
            <a:endParaRPr lang="en-US" dirty="0"/>
          </a:p>
        </p:txBody>
      </p:sp>
      <p:sp>
        <p:nvSpPr>
          <p:cNvPr id="3" name="Content Placeholder 2"/>
          <p:cNvSpPr>
            <a:spLocks noGrp="1"/>
          </p:cNvSpPr>
          <p:nvPr>
            <p:ph idx="10"/>
          </p:nvPr>
        </p:nvSpPr>
        <p:spPr/>
        <p:txBody>
          <a:bodyPr/>
          <a:lstStyle/>
          <a:p>
            <a:pPr marL="0" indent="0">
              <a:buNone/>
            </a:pPr>
            <a:endParaRPr lang="en-US" sz="1200" dirty="0"/>
          </a:p>
          <a:p>
            <a:pPr marL="0" indent="0">
              <a:buNone/>
            </a:pPr>
            <a:r>
              <a:rPr lang="en-US" sz="1200" dirty="0"/>
              <a:t>Actions:</a:t>
            </a:r>
          </a:p>
          <a:p>
            <a:pPr marL="0" indent="0">
              <a:buNone/>
            </a:pPr>
            <a:r>
              <a:rPr lang="en-US" sz="1200" dirty="0"/>
              <a:t>Voting Items</a:t>
            </a:r>
          </a:p>
          <a:p>
            <a:pPr marL="0" indent="0">
              <a:buNone/>
            </a:pPr>
            <a:r>
              <a:rPr lang="en-US" sz="1200" dirty="0"/>
              <a:t>•	LCR-866: Move camera maintenance refrigeration compressors to the maintenance area</a:t>
            </a:r>
          </a:p>
          <a:p>
            <a:pPr marL="0" indent="0">
              <a:buNone/>
            </a:pPr>
            <a:r>
              <a:rPr lang="en-US" sz="1200" dirty="0"/>
              <a:t>•	LCR-1067: Updates to LSE-30 for EPO</a:t>
            </a:r>
          </a:p>
          <a:p>
            <a:pPr marL="0" indent="0">
              <a:buNone/>
            </a:pPr>
            <a:r>
              <a:rPr lang="en-US" sz="1200" dirty="0"/>
              <a:t>•	LCR-1085: Confined Space Entry Safety Standard</a:t>
            </a:r>
          </a:p>
          <a:p>
            <a:pPr marL="0" indent="0">
              <a:buNone/>
            </a:pPr>
            <a:r>
              <a:rPr lang="en-US" sz="1200" dirty="0"/>
              <a:t>•	LCR-1086: Lockout Tagout Safety Standard</a:t>
            </a:r>
          </a:p>
          <a:p>
            <a:pPr marL="0" indent="0">
              <a:buNone/>
            </a:pPr>
            <a:r>
              <a:rPr lang="en-US" sz="1200" dirty="0"/>
              <a:t>•	LCR-1087: Hot Work Safety Standard</a:t>
            </a:r>
          </a:p>
          <a:p>
            <a:pPr marL="0" indent="0">
              <a:buNone/>
            </a:pPr>
            <a:r>
              <a:rPr lang="en-US" sz="1200" dirty="0"/>
              <a:t>•	LCR-1089: Bloodborne Pathogen Safety Standard</a:t>
            </a:r>
          </a:p>
          <a:p>
            <a:pPr marL="0" indent="0">
              <a:buNone/>
            </a:pPr>
            <a:r>
              <a:rPr lang="en-US" sz="1200" dirty="0"/>
              <a:t>Discussion</a:t>
            </a:r>
          </a:p>
          <a:p>
            <a:pPr marL="0" indent="0">
              <a:buNone/>
            </a:pPr>
            <a:r>
              <a:rPr lang="en-US" sz="1200" dirty="0"/>
              <a:t>•	LCR-457: Placing the machine-readable optical design under formal change control</a:t>
            </a:r>
          </a:p>
          <a:p>
            <a:pPr marL="0" indent="0">
              <a:buNone/>
            </a:pPr>
            <a:r>
              <a:rPr lang="en-US" sz="1200" dirty="0"/>
              <a:t>•	LCR-924: Duplicate LSR Data Performance Metrics in OSS for DM Flow Down</a:t>
            </a:r>
          </a:p>
          <a:p>
            <a:pPr marL="0" indent="0">
              <a:buNone/>
            </a:pPr>
            <a:r>
              <a:rPr lang="en-US" sz="1200" dirty="0"/>
              <a:t>•	LCR-931: Addition of LPM-122 Data Classification in the LPM-123 General AUP</a:t>
            </a:r>
          </a:p>
          <a:p>
            <a:pPr marL="0" indent="0">
              <a:buNone/>
            </a:pPr>
            <a:r>
              <a:rPr lang="en-US" sz="1200" dirty="0"/>
              <a:t>•	LCR-1004: Withdraw LSE-77, Infrastructure Interfaces Between Data Management and the Base Facility</a:t>
            </a:r>
          </a:p>
          <a:p>
            <a:pPr marL="0" indent="0">
              <a:buNone/>
            </a:pPr>
            <a:endParaRPr lang="en-US" dirty="0"/>
          </a:p>
        </p:txBody>
      </p:sp>
      <p:sp>
        <p:nvSpPr>
          <p:cNvPr id="4" name="Title 3"/>
          <p:cNvSpPr>
            <a:spLocks noGrp="1"/>
          </p:cNvSpPr>
          <p:nvPr>
            <p:ph type="title"/>
          </p:nvPr>
        </p:nvSpPr>
        <p:spPr/>
        <p:txBody>
          <a:bodyPr/>
          <a:lstStyle/>
          <a:p>
            <a:r>
              <a:rPr lang="en-US" dirty="0"/>
              <a:t>Change Control Board</a:t>
            </a:r>
          </a:p>
        </p:txBody>
      </p:sp>
    </p:spTree>
    <p:extLst>
      <p:ext uri="{BB962C8B-B14F-4D97-AF65-F5344CB8AC3E}">
        <p14:creationId xmlns:p14="http://schemas.microsoft.com/office/powerpoint/2010/main" val="140809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457199" y="133350"/>
            <a:ext cx="7086600" cy="4179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dirty="0"/>
              <a:t>Work management occurs on multiple time scales</a:t>
            </a:r>
            <a:endParaRPr dirty="0"/>
          </a:p>
        </p:txBody>
      </p:sp>
      <p:sp>
        <p:nvSpPr>
          <p:cNvPr id="591" name="Shape 591"/>
          <p:cNvSpPr txBox="1">
            <a:spLocks noGrp="1"/>
          </p:cNvSpPr>
          <p:nvPr>
            <p:ph type="body" idx="4294967295"/>
          </p:nvPr>
        </p:nvSpPr>
        <p:spPr>
          <a:xfrm>
            <a:off x="1102350" y="734425"/>
            <a:ext cx="6939300" cy="3982500"/>
          </a:xfrm>
          <a:prstGeom prst="rect">
            <a:avLst/>
          </a:prstGeom>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en-US" sz="1400" b="1" dirty="0">
                <a:solidFill>
                  <a:srgbClr val="1F497D"/>
                </a:solidFill>
                <a:latin typeface="Arial"/>
                <a:ea typeface="Arial"/>
                <a:cs typeface="Arial"/>
                <a:sym typeface="Arial"/>
              </a:rPr>
              <a:t>Monthly Work Planning Meeting</a:t>
            </a:r>
            <a:endParaRPr sz="1400" b="1"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Led by Systems Scientist</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Primavera P6 plan review with 2-month look ahead</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B45F06"/>
              </a:buClr>
              <a:buSzPts val="1200"/>
              <a:buFont typeface="Arial"/>
              <a:buChar char="●"/>
            </a:pPr>
            <a:r>
              <a:rPr lang="en-US" sz="1200" u="sng" dirty="0">
                <a:solidFill>
                  <a:srgbClr val="B45F06"/>
                </a:solidFill>
                <a:latin typeface="Arial"/>
                <a:ea typeface="Arial"/>
                <a:cs typeface="Arial"/>
                <a:sym typeface="Arial"/>
              </a:rPr>
              <a:t>Assess safety and hazard potential of planned activities</a:t>
            </a:r>
            <a:endParaRPr sz="1200" u="sng" dirty="0">
              <a:solidFill>
                <a:srgbClr val="B45F06"/>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Review safety procedures for critical activities</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Detailing plan for month +2 map planning activities to Jira Ep</a:t>
            </a:r>
            <a:r>
              <a:rPr lang="en-US" sz="1200" dirty="0">
                <a:latin typeface="Arial"/>
                <a:ea typeface="Arial"/>
                <a:cs typeface="Arial"/>
                <a:sym typeface="Arial"/>
              </a:rPr>
              <a:t>i</a:t>
            </a:r>
            <a:r>
              <a:rPr lang="en-US" sz="1200" dirty="0">
                <a:solidFill>
                  <a:srgbClr val="1F497D"/>
                </a:solidFill>
                <a:latin typeface="Arial"/>
                <a:ea typeface="Arial"/>
                <a:cs typeface="Arial"/>
                <a:sym typeface="Arial"/>
              </a:rPr>
              <a:t>cs</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Review Primavera P6 plan for current month and update as needed with emergent issues</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Review P6 activity mapping to JIRA Epochs and weekly sprints for the current month</a:t>
            </a:r>
            <a:endParaRPr sz="1200" dirty="0">
              <a:solidFill>
                <a:srgbClr val="1F497D"/>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1400" b="1" dirty="0">
                <a:solidFill>
                  <a:srgbClr val="1F497D"/>
                </a:solidFill>
                <a:latin typeface="Arial"/>
                <a:ea typeface="Arial"/>
                <a:cs typeface="Arial"/>
                <a:sym typeface="Arial"/>
              </a:rPr>
              <a:t>Weekly Site Specific Work Assignment Meeting</a:t>
            </a:r>
            <a:endParaRPr sz="1400" b="1"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Led by jointly by “on duty commissioning scientist” and site manager</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Review detailed work plan for current week with a 2 week look ahead</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Work assignments are made to individuals for current week</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B45F06"/>
              </a:buClr>
              <a:buSzPts val="1200"/>
              <a:buFont typeface="Arial"/>
              <a:buChar char="●"/>
            </a:pPr>
            <a:r>
              <a:rPr lang="en-US" sz="1200" u="sng" dirty="0">
                <a:solidFill>
                  <a:srgbClr val="B45F06"/>
                </a:solidFill>
                <a:latin typeface="Arial"/>
                <a:ea typeface="Arial"/>
                <a:cs typeface="Arial"/>
                <a:sym typeface="Arial"/>
              </a:rPr>
              <a:t>Specific safety issues related to work assignments are reviewed</a:t>
            </a:r>
            <a:endParaRPr sz="1200" u="sng" dirty="0">
              <a:solidFill>
                <a:srgbClr val="B45F06"/>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1400" b="1" dirty="0">
                <a:solidFill>
                  <a:srgbClr val="1F497D"/>
                </a:solidFill>
                <a:latin typeface="Arial"/>
                <a:ea typeface="Arial"/>
                <a:cs typeface="Arial"/>
                <a:sym typeface="Arial"/>
              </a:rPr>
              <a:t>Daily Site Specific Work Authorization (“tailgate”) Meeting</a:t>
            </a:r>
            <a:endParaRPr sz="1400" b="1"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Conducted by local site manager or designee</a:t>
            </a:r>
            <a:endParaRPr sz="1200" dirty="0">
              <a:solidFill>
                <a:srgbClr val="1F497D"/>
              </a:solidFill>
              <a:latin typeface="Arial"/>
              <a:ea typeface="Arial"/>
              <a:cs typeface="Arial"/>
              <a:sym typeface="Arial"/>
            </a:endParaRPr>
          </a:p>
          <a:p>
            <a:pPr marL="457200" lvl="0" indent="-304800" rtl="0">
              <a:lnSpc>
                <a:spcPct val="115000"/>
              </a:lnSpc>
              <a:spcBef>
                <a:spcPts val="0"/>
              </a:spcBef>
              <a:spcAft>
                <a:spcPts val="0"/>
              </a:spcAft>
              <a:buClr>
                <a:srgbClr val="B45F06"/>
              </a:buClr>
              <a:buSzPts val="1200"/>
              <a:buFont typeface="Arial"/>
              <a:buChar char="●"/>
            </a:pPr>
            <a:r>
              <a:rPr lang="en-US" sz="1200" u="sng" dirty="0">
                <a:solidFill>
                  <a:srgbClr val="B45F06"/>
                </a:solidFill>
                <a:latin typeface="Arial"/>
                <a:ea typeface="Arial"/>
                <a:cs typeface="Arial"/>
                <a:sym typeface="Arial"/>
              </a:rPr>
              <a:t>Focus is on safety protocols, identifying potential hazards and safe work procedures for the assigned work for the day/shift</a:t>
            </a:r>
            <a:endParaRPr sz="1200" u="sng" dirty="0">
              <a:solidFill>
                <a:srgbClr val="B45F06"/>
              </a:solidFill>
              <a:latin typeface="Arial"/>
              <a:ea typeface="Arial"/>
              <a:cs typeface="Arial"/>
              <a:sym typeface="Arial"/>
            </a:endParaRPr>
          </a:p>
          <a:p>
            <a:pPr marL="457200" lvl="0" indent="-304800" rtl="0">
              <a:lnSpc>
                <a:spcPct val="115000"/>
              </a:lnSpc>
              <a:spcBef>
                <a:spcPts val="0"/>
              </a:spcBef>
              <a:spcAft>
                <a:spcPts val="0"/>
              </a:spcAft>
              <a:buClr>
                <a:srgbClr val="1F497D"/>
              </a:buClr>
              <a:buSzPts val="1200"/>
              <a:buFont typeface="Arial"/>
              <a:buChar char="●"/>
            </a:pPr>
            <a:r>
              <a:rPr lang="en-US" sz="1200" dirty="0">
                <a:solidFill>
                  <a:srgbClr val="1F497D"/>
                </a:solidFill>
                <a:latin typeface="Arial"/>
                <a:ea typeface="Arial"/>
                <a:cs typeface="Arial"/>
                <a:sym typeface="Arial"/>
              </a:rPr>
              <a:t>When multiple shifts are involved, a “plan of the day” meeting will be held at the transition</a:t>
            </a:r>
            <a:endParaRPr sz="2000" dirty="0">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7165350" y="706231"/>
            <a:ext cx="1752600" cy="1314450"/>
          </a:xfrm>
          <a:prstGeom prst="rect">
            <a:avLst/>
          </a:prstGeom>
        </p:spPr>
      </p:pic>
      <p:pic>
        <p:nvPicPr>
          <p:cNvPr id="3" name="Picture 2"/>
          <p:cNvPicPr>
            <a:picLocks noChangeAspect="1"/>
          </p:cNvPicPr>
          <p:nvPr/>
        </p:nvPicPr>
        <p:blipFill>
          <a:blip r:embed="rId4"/>
          <a:stretch>
            <a:fillRect/>
          </a:stretch>
        </p:blipFill>
        <p:spPr>
          <a:xfrm>
            <a:off x="6497536" y="2571750"/>
            <a:ext cx="2420414" cy="1362541"/>
          </a:xfrm>
          <a:prstGeom prst="rect">
            <a:avLst/>
          </a:prstGeom>
        </p:spPr>
      </p:pic>
    </p:spTree>
    <p:extLst>
      <p:ext uri="{BB962C8B-B14F-4D97-AF65-F5344CB8AC3E}">
        <p14:creationId xmlns:p14="http://schemas.microsoft.com/office/powerpoint/2010/main" val="2194308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US" sz="2000" dirty="0"/>
              <a:t>1.6. Are Environment, Safety &amp; Health (ES&amp;H) issues handled appropriately?</a:t>
            </a:r>
          </a:p>
          <a:p>
            <a:pPr lvl="1"/>
            <a:r>
              <a:rPr lang="en-US" sz="2000" dirty="0"/>
              <a:t>Does the project have an acceptable safety record? </a:t>
            </a:r>
          </a:p>
          <a:p>
            <a:pPr lvl="1"/>
            <a:r>
              <a:rPr lang="en-US" sz="2000" dirty="0"/>
              <a:t>Are Integrated Safety Management Principles being followed?</a:t>
            </a:r>
          </a:p>
          <a:p>
            <a:pPr marL="0" indent="0">
              <a:buNone/>
            </a:pPr>
            <a:r>
              <a:rPr lang="en-US" sz="2000" dirty="0"/>
              <a:t>1.7. Has the project responded satisfactorily to recommendations from previous reviews?</a:t>
            </a:r>
          </a:p>
          <a:p>
            <a:pPr marL="0" indent="0">
              <a:buNone/>
            </a:pPr>
            <a:endParaRPr lang="en-US" sz="2000" dirty="0"/>
          </a:p>
          <a:p>
            <a:pPr marL="0" indent="0">
              <a:buNone/>
            </a:pPr>
            <a:r>
              <a:rPr lang="en-US" sz="2000" dirty="0"/>
              <a:t>Commissioning:</a:t>
            </a:r>
          </a:p>
          <a:p>
            <a:pPr marL="0" indent="0">
              <a:buNone/>
            </a:pPr>
            <a:r>
              <a:rPr lang="en-US" sz="2000" dirty="0"/>
              <a:t>2.5. Are the ES&amp;H aspects of all anticipated work being properly assessed and managed? Are Integrated Safety Management Principles being followed?</a:t>
            </a:r>
          </a:p>
        </p:txBody>
      </p:sp>
      <p:sp>
        <p:nvSpPr>
          <p:cNvPr id="3" name="Title 2"/>
          <p:cNvSpPr>
            <a:spLocks noGrp="1"/>
          </p:cNvSpPr>
          <p:nvPr>
            <p:ph type="title"/>
          </p:nvPr>
        </p:nvSpPr>
        <p:spPr/>
        <p:txBody>
          <a:bodyPr/>
          <a:lstStyle/>
          <a:p>
            <a:r>
              <a:rPr lang="en-US" dirty="0"/>
              <a:t>Safety Charge</a:t>
            </a:r>
          </a:p>
        </p:txBody>
      </p:sp>
    </p:spTree>
    <p:extLst>
      <p:ext uri="{BB962C8B-B14F-4D97-AF65-F5344CB8AC3E}">
        <p14:creationId xmlns:p14="http://schemas.microsoft.com/office/powerpoint/2010/main" val="4130952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Training Plan</a:t>
            </a:r>
          </a:p>
        </p:txBody>
      </p:sp>
      <p:graphicFrame>
        <p:nvGraphicFramePr>
          <p:cNvPr id="8" name="Content Placeholder 7"/>
          <p:cNvGraphicFramePr>
            <a:graphicFrameLocks noGrp="1"/>
          </p:cNvGraphicFramePr>
          <p:nvPr>
            <p:ph idx="1"/>
            <p:extLst/>
          </p:nvPr>
        </p:nvGraphicFramePr>
        <p:xfrm>
          <a:off x="5538942" y="685800"/>
          <a:ext cx="2202347" cy="3598837"/>
        </p:xfrm>
        <a:graphic>
          <a:graphicData uri="http://schemas.openxmlformats.org/drawingml/2006/table">
            <a:tbl>
              <a:tblPr>
                <a:tableStyleId>{5C22544A-7EE6-4342-B048-85BDC9FD1C3A}</a:tableStyleId>
              </a:tblPr>
              <a:tblGrid>
                <a:gridCol w="2202347">
                  <a:extLst>
                    <a:ext uri="{9D8B030D-6E8A-4147-A177-3AD203B41FA5}">
                      <a16:colId xmlns="" xmlns:a16="http://schemas.microsoft.com/office/drawing/2014/main" val="20000"/>
                    </a:ext>
                  </a:extLst>
                </a:gridCol>
              </a:tblGrid>
              <a:tr h="478573">
                <a:tc>
                  <a:txBody>
                    <a:bodyPr/>
                    <a:lstStyle/>
                    <a:p>
                      <a:pPr algn="l" fontAlgn="b"/>
                      <a:r>
                        <a:rPr lang="en-US" sz="800" u="none" strike="noStrike" dirty="0">
                          <a:effectLst/>
                        </a:rPr>
                        <a:t>Name of Course</a:t>
                      </a:r>
                      <a:endParaRPr lang="en-US" sz="800" b="1"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0"/>
                  </a:ext>
                </a:extLst>
              </a:tr>
              <a:tr h="109947">
                <a:tc>
                  <a:txBody>
                    <a:bodyPr/>
                    <a:lstStyle/>
                    <a:p>
                      <a:pPr algn="l" fontAlgn="b"/>
                      <a:r>
                        <a:rPr lang="en-US" sz="700" u="none" strike="noStrike" dirty="0">
                          <a:effectLst/>
                        </a:rPr>
                        <a:t>The Mountain Roads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1"/>
                  </a:ext>
                </a:extLst>
              </a:tr>
              <a:tr h="109947">
                <a:tc>
                  <a:txBody>
                    <a:bodyPr/>
                    <a:lstStyle/>
                    <a:p>
                      <a:pPr algn="l" fontAlgn="b"/>
                      <a:r>
                        <a:rPr lang="en-US" sz="700" u="none" strike="noStrike" dirty="0">
                          <a:effectLst/>
                        </a:rPr>
                        <a:t>Personal Protective Equipment</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2"/>
                  </a:ext>
                </a:extLst>
              </a:tr>
              <a:tr h="109947">
                <a:tc>
                  <a:txBody>
                    <a:bodyPr/>
                    <a:lstStyle/>
                    <a:p>
                      <a:pPr algn="l" fontAlgn="b"/>
                      <a:r>
                        <a:rPr lang="en-US" sz="700" u="none" strike="noStrike" dirty="0">
                          <a:effectLst/>
                        </a:rPr>
                        <a:t>Emergency Evacuation/Fire/Signs/Prevention</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3"/>
                  </a:ext>
                </a:extLst>
              </a:tr>
              <a:tr h="109947">
                <a:tc>
                  <a:txBody>
                    <a:bodyPr/>
                    <a:lstStyle/>
                    <a:p>
                      <a:pPr algn="l" fontAlgn="b"/>
                      <a:r>
                        <a:rPr lang="en-US" sz="700" u="none" strike="noStrike" dirty="0">
                          <a:effectLst/>
                        </a:rPr>
                        <a:t>Blood Bourne Pathogens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4"/>
                  </a:ext>
                </a:extLst>
              </a:tr>
              <a:tr h="109947">
                <a:tc>
                  <a:txBody>
                    <a:bodyPr/>
                    <a:lstStyle/>
                    <a:p>
                      <a:pPr algn="l" fontAlgn="b"/>
                      <a:r>
                        <a:rPr lang="en-US" sz="700" u="none" strike="noStrike" dirty="0">
                          <a:effectLst/>
                        </a:rPr>
                        <a:t>Powered Working Platforms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5"/>
                  </a:ext>
                </a:extLst>
              </a:tr>
              <a:tr h="109947">
                <a:tc>
                  <a:txBody>
                    <a:bodyPr/>
                    <a:lstStyle/>
                    <a:p>
                      <a:pPr algn="l" fontAlgn="b"/>
                      <a:r>
                        <a:rPr lang="en-US" sz="700" u="none" strike="noStrike" dirty="0">
                          <a:effectLst/>
                        </a:rPr>
                        <a:t>Hearing Conservation</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6"/>
                  </a:ext>
                </a:extLst>
              </a:tr>
              <a:tr h="109947">
                <a:tc>
                  <a:txBody>
                    <a:bodyPr/>
                    <a:lstStyle/>
                    <a:p>
                      <a:pPr algn="l" fontAlgn="b"/>
                      <a:r>
                        <a:rPr lang="en-US" sz="700" u="none" strike="noStrike" dirty="0">
                          <a:effectLst/>
                        </a:rPr>
                        <a:t>Hazardous Waste</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7"/>
                  </a:ext>
                </a:extLst>
              </a:tr>
              <a:tr h="109947">
                <a:tc>
                  <a:txBody>
                    <a:bodyPr/>
                    <a:lstStyle/>
                    <a:p>
                      <a:pPr algn="l" fontAlgn="b"/>
                      <a:r>
                        <a:rPr lang="en-US" sz="700" u="none" strike="noStrike" dirty="0">
                          <a:effectLst/>
                        </a:rPr>
                        <a:t>Respiratory Protection</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8"/>
                  </a:ext>
                </a:extLst>
              </a:tr>
              <a:tr h="109947">
                <a:tc>
                  <a:txBody>
                    <a:bodyPr/>
                    <a:lstStyle/>
                    <a:p>
                      <a:pPr algn="l" fontAlgn="b"/>
                      <a:r>
                        <a:rPr lang="en-US" sz="700" u="none" strike="noStrike" dirty="0">
                          <a:effectLst/>
                        </a:rPr>
                        <a:t>General Safety Awareness Course</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09"/>
                  </a:ext>
                </a:extLst>
              </a:tr>
              <a:tr h="109947">
                <a:tc>
                  <a:txBody>
                    <a:bodyPr/>
                    <a:lstStyle/>
                    <a:p>
                      <a:pPr algn="l" fontAlgn="b"/>
                      <a:r>
                        <a:rPr lang="en-US" sz="700" u="none" strike="noStrike" dirty="0">
                          <a:effectLst/>
                        </a:rPr>
                        <a:t>Office Safety</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0"/>
                  </a:ext>
                </a:extLst>
              </a:tr>
              <a:tr h="109947">
                <a:tc>
                  <a:txBody>
                    <a:bodyPr/>
                    <a:lstStyle/>
                    <a:p>
                      <a:pPr algn="l" fontAlgn="b"/>
                      <a:r>
                        <a:rPr lang="en-US" sz="700" u="none" strike="noStrike" dirty="0">
                          <a:effectLst/>
                        </a:rPr>
                        <a:t>Accident Prevention Signs and Tags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1"/>
                  </a:ext>
                </a:extLst>
              </a:tr>
              <a:tr h="109947">
                <a:tc>
                  <a:txBody>
                    <a:bodyPr/>
                    <a:lstStyle/>
                    <a:p>
                      <a:pPr algn="l" fontAlgn="b"/>
                      <a:r>
                        <a:rPr lang="en-US" sz="700" u="none" strike="noStrike" dirty="0">
                          <a:effectLst/>
                        </a:rPr>
                        <a:t>Confined Space Entry</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2"/>
                  </a:ext>
                </a:extLst>
              </a:tr>
              <a:tr h="109947">
                <a:tc>
                  <a:txBody>
                    <a:bodyPr/>
                    <a:lstStyle/>
                    <a:p>
                      <a:pPr algn="l" fontAlgn="b"/>
                      <a:r>
                        <a:rPr lang="en-US" sz="700" u="none" strike="noStrike" dirty="0">
                          <a:effectLst/>
                        </a:rPr>
                        <a:t>Lockout/Tag out</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3"/>
                  </a:ext>
                </a:extLst>
              </a:tr>
              <a:tr h="109947">
                <a:tc>
                  <a:txBody>
                    <a:bodyPr/>
                    <a:lstStyle/>
                    <a:p>
                      <a:pPr algn="l" fontAlgn="b"/>
                      <a:r>
                        <a:rPr lang="en-US" sz="700" u="none" strike="noStrike" dirty="0">
                          <a:effectLst/>
                        </a:rPr>
                        <a:t>Medical Services/First Aid</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4"/>
                  </a:ext>
                </a:extLst>
              </a:tr>
              <a:tr h="109947">
                <a:tc>
                  <a:txBody>
                    <a:bodyPr/>
                    <a:lstStyle/>
                    <a:p>
                      <a:pPr algn="l" fontAlgn="b"/>
                      <a:r>
                        <a:rPr lang="en-US" sz="700" u="none" strike="noStrike" dirty="0">
                          <a:effectLst/>
                        </a:rPr>
                        <a:t>Powered Industrial Trucks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5"/>
                  </a:ext>
                </a:extLst>
              </a:tr>
              <a:tr h="109947">
                <a:tc>
                  <a:txBody>
                    <a:bodyPr/>
                    <a:lstStyle/>
                    <a:p>
                      <a:pPr algn="l" fontAlgn="b"/>
                      <a:r>
                        <a:rPr lang="en-US" sz="700" u="none" strike="noStrike" dirty="0">
                          <a:effectLst/>
                        </a:rPr>
                        <a:t>Welding and Cutting/Hot Work Permit</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6"/>
                  </a:ext>
                </a:extLst>
              </a:tr>
              <a:tr h="109947">
                <a:tc>
                  <a:txBody>
                    <a:bodyPr/>
                    <a:lstStyle/>
                    <a:p>
                      <a:pPr algn="l" fontAlgn="b"/>
                      <a:r>
                        <a:rPr lang="en-US" sz="700" u="none" strike="noStrike" dirty="0">
                          <a:effectLst/>
                        </a:rPr>
                        <a:t>Electrical Safety Related Practices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7"/>
                  </a:ext>
                </a:extLst>
              </a:tr>
              <a:tr h="109947">
                <a:tc>
                  <a:txBody>
                    <a:bodyPr/>
                    <a:lstStyle/>
                    <a:p>
                      <a:pPr algn="l" fontAlgn="b"/>
                      <a:r>
                        <a:rPr lang="en-US" sz="700" u="none" strike="noStrike" dirty="0">
                          <a:effectLst/>
                        </a:rPr>
                        <a:t>Fall Protection</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8"/>
                  </a:ext>
                </a:extLst>
              </a:tr>
              <a:tr h="109947">
                <a:tc>
                  <a:txBody>
                    <a:bodyPr/>
                    <a:lstStyle/>
                    <a:p>
                      <a:pPr algn="l" fontAlgn="b"/>
                      <a:r>
                        <a:rPr lang="en-US" sz="700" u="none" strike="noStrike" dirty="0">
                          <a:effectLst/>
                        </a:rPr>
                        <a:t>Hazard Communication</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19"/>
                  </a:ext>
                </a:extLst>
              </a:tr>
              <a:tr h="109947">
                <a:tc>
                  <a:txBody>
                    <a:bodyPr/>
                    <a:lstStyle/>
                    <a:p>
                      <a:pPr algn="l" fontAlgn="b"/>
                      <a:r>
                        <a:rPr lang="en-US" sz="700" u="none" strike="noStrike" dirty="0">
                          <a:effectLst/>
                        </a:rPr>
                        <a:t>Laser Safety Awareness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0"/>
                  </a:ext>
                </a:extLst>
              </a:tr>
              <a:tr h="109947">
                <a:tc>
                  <a:txBody>
                    <a:bodyPr/>
                    <a:lstStyle/>
                    <a:p>
                      <a:pPr algn="l" fontAlgn="b"/>
                      <a:r>
                        <a:rPr lang="en-US" sz="700" u="none" strike="noStrike" dirty="0">
                          <a:effectLst/>
                        </a:rPr>
                        <a:t>Cryogenics/Refrigerants/Oxygen Displacing Hazard</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1"/>
                  </a:ext>
                </a:extLst>
              </a:tr>
              <a:tr h="109947">
                <a:tc>
                  <a:txBody>
                    <a:bodyPr/>
                    <a:lstStyle/>
                    <a:p>
                      <a:pPr algn="l" fontAlgn="b"/>
                      <a:r>
                        <a:rPr lang="en-US" sz="700" u="none" strike="noStrike" dirty="0">
                          <a:effectLst/>
                        </a:rPr>
                        <a:t>Chemical Handling and Storage</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2"/>
                  </a:ext>
                </a:extLst>
              </a:tr>
              <a:tr h="109947">
                <a:tc>
                  <a:txBody>
                    <a:bodyPr/>
                    <a:lstStyle/>
                    <a:p>
                      <a:pPr algn="l" fontAlgn="b"/>
                      <a:r>
                        <a:rPr lang="en-US" sz="700" u="none" strike="noStrike" dirty="0">
                          <a:effectLst/>
                        </a:rPr>
                        <a:t>Machine Guarding</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3"/>
                  </a:ext>
                </a:extLst>
              </a:tr>
              <a:tr h="109947">
                <a:tc>
                  <a:txBody>
                    <a:bodyPr/>
                    <a:lstStyle/>
                    <a:p>
                      <a:pPr algn="l" fontAlgn="b"/>
                      <a:r>
                        <a:rPr lang="en-US" sz="700" u="none" strike="noStrike" dirty="0">
                          <a:effectLst/>
                        </a:rPr>
                        <a:t>Arc Flash</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4"/>
                  </a:ext>
                </a:extLst>
              </a:tr>
              <a:tr h="109947">
                <a:tc>
                  <a:txBody>
                    <a:bodyPr/>
                    <a:lstStyle/>
                    <a:p>
                      <a:pPr algn="l" fontAlgn="b"/>
                      <a:r>
                        <a:rPr lang="en-US" sz="700" u="none" strike="noStrike" dirty="0">
                          <a:effectLst/>
                        </a:rPr>
                        <a:t>Cranes and Hoists</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5"/>
                  </a:ext>
                </a:extLst>
              </a:tr>
              <a:tr h="109947">
                <a:tc>
                  <a:txBody>
                    <a:bodyPr/>
                    <a:lstStyle/>
                    <a:p>
                      <a:pPr algn="l" fontAlgn="b"/>
                      <a:r>
                        <a:rPr lang="en-US" sz="700" u="none" strike="noStrike" dirty="0">
                          <a:effectLst/>
                        </a:rPr>
                        <a:t>Scaffolding</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6"/>
                  </a:ext>
                </a:extLst>
              </a:tr>
              <a:tr h="109947">
                <a:tc>
                  <a:txBody>
                    <a:bodyPr/>
                    <a:lstStyle/>
                    <a:p>
                      <a:pPr algn="l" fontAlgn="b"/>
                      <a:r>
                        <a:rPr lang="en-US" sz="700" u="none" strike="noStrike" dirty="0">
                          <a:effectLst/>
                        </a:rPr>
                        <a:t>Medical and Health Surveillance</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7"/>
                  </a:ext>
                </a:extLst>
              </a:tr>
              <a:tr h="109947">
                <a:tc>
                  <a:txBody>
                    <a:bodyPr/>
                    <a:lstStyle/>
                    <a:p>
                      <a:pPr algn="l" fontAlgn="b"/>
                      <a:r>
                        <a:rPr lang="en-US" sz="700" u="none" strike="noStrike" dirty="0">
                          <a:effectLst/>
                        </a:rPr>
                        <a:t>Environmental Compliance</a:t>
                      </a:r>
                      <a:endParaRPr lang="en-US" sz="700" b="0" i="0" u="none" strike="noStrike" dirty="0">
                        <a:solidFill>
                          <a:srgbClr val="000000"/>
                        </a:solidFill>
                        <a:effectLst/>
                        <a:latin typeface="Calibri" panose="020F0502020204030204" pitchFamily="34" charset="0"/>
                      </a:endParaRPr>
                    </a:p>
                  </a:txBody>
                  <a:tcPr marL="4758" marR="4758" marT="4758" marB="0" anchor="b"/>
                </a:tc>
                <a:extLst>
                  <a:ext uri="{0D108BD9-81ED-4DB2-BD59-A6C34878D82A}">
                    <a16:rowId xmlns="" xmlns:a16="http://schemas.microsoft.com/office/drawing/2014/main" val="10028"/>
                  </a:ext>
                </a:extLst>
              </a:tr>
            </a:tbl>
          </a:graphicData>
        </a:graphic>
      </p:graphicFrame>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57301" y="1109097"/>
            <a:ext cx="4181384" cy="3193187"/>
          </a:xfrm>
          <a:prstGeom prst="rect">
            <a:avLst/>
          </a:prstGeom>
          <a:noFill/>
          <a:ln w="9525">
            <a:noFill/>
            <a:miter lim="800000"/>
            <a:headEnd/>
            <a:tailEnd/>
          </a:ln>
        </p:spPr>
      </p:pic>
    </p:spTree>
    <p:extLst>
      <p:ext uri="{BB962C8B-B14F-4D97-AF65-F5344CB8AC3E}">
        <p14:creationId xmlns:p14="http://schemas.microsoft.com/office/powerpoint/2010/main" val="36159102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457200" y="760810"/>
            <a:ext cx="4267200" cy="3982640"/>
          </a:xfrm>
          <a:prstGeom prst="rect">
            <a:avLst/>
          </a:prstGeom>
          <a:noFill/>
          <a:ln>
            <a:noFill/>
          </a:ln>
        </p:spPr>
        <p:txBody>
          <a:bodyPr wrap="square" lIns="91425" tIns="45700" rIns="91425" bIns="45700" anchor="t" anchorCtr="0">
            <a:noAutofit/>
          </a:bodyPr>
          <a:lstStyle/>
          <a:p>
            <a:pPr marL="257175" marR="0" lvl="0" indent="-257175" algn="l" rtl="0">
              <a:lnSpc>
                <a:spcPct val="100000"/>
              </a:lnSpc>
              <a:spcBef>
                <a:spcPts val="0"/>
              </a:spcBef>
              <a:spcAft>
                <a:spcPts val="0"/>
              </a:spcAft>
              <a:buClr>
                <a:srgbClr val="1F497D"/>
              </a:buClr>
              <a:buSzPts val="1800"/>
              <a:buFont typeface="Arial"/>
              <a:buChar char="•"/>
            </a:pPr>
            <a:r>
              <a:rPr lang="en-US" sz="1800" b="0" i="0" u="none" strike="noStrike" cap="none" dirty="0">
                <a:solidFill>
                  <a:srgbClr val="002060"/>
                </a:solidFill>
                <a:latin typeface="Calibri"/>
                <a:ea typeface="Calibri"/>
                <a:cs typeface="Calibri"/>
                <a:sym typeface="Calibri"/>
              </a:rPr>
              <a:t>Safety Council is a standing committee of 3 diverse professionals</a:t>
            </a:r>
          </a:p>
          <a:p>
            <a:pPr marL="257175" marR="0" lvl="0" indent="-257175" algn="l" rtl="0">
              <a:lnSpc>
                <a:spcPct val="100000"/>
              </a:lnSpc>
              <a:spcBef>
                <a:spcPts val="480"/>
              </a:spcBef>
              <a:spcAft>
                <a:spcPts val="0"/>
              </a:spcAft>
              <a:buClr>
                <a:srgbClr val="1F497D"/>
              </a:buClr>
              <a:buSzPts val="1800"/>
              <a:buFont typeface="Arial"/>
              <a:buChar char="•"/>
            </a:pPr>
            <a:r>
              <a:rPr lang="en-US" sz="1800" b="0" i="0" u="none" strike="noStrike" cap="none" dirty="0">
                <a:solidFill>
                  <a:srgbClr val="002060"/>
                </a:solidFill>
                <a:latin typeface="Calibri"/>
                <a:ea typeface="Calibri"/>
                <a:cs typeface="Calibri"/>
                <a:sym typeface="Calibri"/>
              </a:rPr>
              <a:t>Provides useful and favorable reviews</a:t>
            </a:r>
          </a:p>
          <a:p>
            <a:pPr marL="257175" marR="0" lvl="0" indent="-257175" algn="l" rtl="0">
              <a:lnSpc>
                <a:spcPct val="100000"/>
              </a:lnSpc>
              <a:spcBef>
                <a:spcPts val="480"/>
              </a:spcBef>
              <a:spcAft>
                <a:spcPts val="0"/>
              </a:spcAft>
              <a:buClr>
                <a:srgbClr val="1F497D"/>
              </a:buClr>
              <a:buSzPts val="1800"/>
              <a:buFont typeface="Arial"/>
              <a:buChar char="•"/>
            </a:pPr>
            <a:r>
              <a:rPr lang="en-US" sz="1800" b="0" i="0" u="none" strike="noStrike" cap="none" dirty="0">
                <a:solidFill>
                  <a:srgbClr val="002060"/>
                </a:solidFill>
                <a:latin typeface="Calibri"/>
                <a:ea typeface="Calibri"/>
                <a:cs typeface="Calibri"/>
                <a:sym typeface="Calibri"/>
              </a:rPr>
              <a:t>Reviews to date include Project Office Safety Management, Dome subsystem, Summit Site Safety Plan, Camera subsystem, Summit and Base Facility inspection and other observations</a:t>
            </a:r>
          </a:p>
          <a:p>
            <a:pPr marL="257175" marR="0" lvl="0" indent="-257175" algn="l" rtl="0">
              <a:lnSpc>
                <a:spcPct val="100000"/>
              </a:lnSpc>
              <a:spcBef>
                <a:spcPts val="480"/>
              </a:spcBef>
              <a:spcAft>
                <a:spcPts val="0"/>
              </a:spcAft>
              <a:buClr>
                <a:srgbClr val="1F497D"/>
              </a:buClr>
              <a:buSzPts val="1800"/>
              <a:buFont typeface="Arial"/>
              <a:buChar char="•"/>
            </a:pPr>
            <a:r>
              <a:rPr lang="en-US" sz="1800" b="0" i="0" u="none" strike="noStrike" cap="none" dirty="0">
                <a:solidFill>
                  <a:srgbClr val="002060"/>
                </a:solidFill>
                <a:latin typeface="Calibri"/>
                <a:ea typeface="Calibri"/>
                <a:cs typeface="Calibri"/>
                <a:sym typeface="Calibri"/>
              </a:rPr>
              <a:t>Observes and advises during Project and Community Workshops and Joint Technical Meetings</a:t>
            </a:r>
          </a:p>
          <a:p>
            <a:pPr marL="257175" marR="0" lvl="0" indent="-257175" algn="l" rtl="0">
              <a:lnSpc>
                <a:spcPct val="100000"/>
              </a:lnSpc>
              <a:spcBef>
                <a:spcPts val="480"/>
              </a:spcBef>
              <a:spcAft>
                <a:spcPts val="0"/>
              </a:spcAft>
              <a:buClr>
                <a:srgbClr val="1F497D"/>
              </a:buClr>
              <a:buSzPts val="1800"/>
              <a:buFont typeface="Arial"/>
              <a:buChar char="•"/>
            </a:pPr>
            <a:r>
              <a:rPr lang="en-US" sz="1800" b="0" i="0" u="none" strike="noStrike" cap="none" dirty="0">
                <a:solidFill>
                  <a:srgbClr val="002060"/>
                </a:solidFill>
                <a:latin typeface="Calibri"/>
                <a:ea typeface="Calibri"/>
                <a:cs typeface="Calibri"/>
                <a:sym typeface="Calibri"/>
              </a:rPr>
              <a:t>Physical interaction at least twice a year</a:t>
            </a:r>
          </a:p>
          <a:p>
            <a:pPr marL="1143000" marR="0" lvl="2" indent="-76200" algn="l" rtl="0">
              <a:lnSpc>
                <a:spcPct val="100000"/>
              </a:lnSpc>
              <a:spcBef>
                <a:spcPts val="480"/>
              </a:spcBef>
              <a:spcAft>
                <a:spcPts val="0"/>
              </a:spcAft>
              <a:buClr>
                <a:srgbClr val="1F497D"/>
              </a:buClr>
              <a:buSzPts val="1800"/>
              <a:buFont typeface="Arial"/>
              <a:buNone/>
            </a:pPr>
            <a:endParaRPr sz="1800" b="0" i="0" u="none" strike="noStrike" cap="none" dirty="0">
              <a:solidFill>
                <a:srgbClr val="1F497D"/>
              </a:solidFill>
              <a:latin typeface="Calibri"/>
              <a:ea typeface="Calibri"/>
              <a:cs typeface="Calibri"/>
              <a:sym typeface="Calibri"/>
            </a:endParaRPr>
          </a:p>
        </p:txBody>
      </p:sp>
      <p:sp>
        <p:nvSpPr>
          <p:cNvPr id="115" name="Shape 115"/>
          <p:cNvSpPr txBox="1">
            <a:spLocks noGrp="1"/>
          </p:cNvSpPr>
          <p:nvPr>
            <p:ph type="body" idx="4294967295"/>
          </p:nvPr>
        </p:nvSpPr>
        <p:spPr>
          <a:xfrm>
            <a:off x="4724400" y="760810"/>
            <a:ext cx="3962400" cy="398264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1F497D"/>
              </a:buClr>
              <a:buSzPts val="2400"/>
              <a:buFont typeface="Arial"/>
              <a:buNone/>
            </a:pPr>
            <a:r>
              <a:rPr lang="en-US" sz="2400" b="1" i="0" u="none" strike="noStrike" cap="none" dirty="0">
                <a:solidFill>
                  <a:srgbClr val="1F497D"/>
                </a:solidFill>
                <a:latin typeface="Calibri"/>
                <a:ea typeface="Calibri"/>
                <a:cs typeface="Calibri"/>
                <a:sym typeface="Calibri"/>
              </a:rPr>
              <a:t>Recent Review in La Serena, Chile</a:t>
            </a:r>
          </a:p>
          <a:p>
            <a:pPr marL="0" marR="0" lvl="0" indent="-152400" algn="l" rtl="0">
              <a:lnSpc>
                <a:spcPct val="100000"/>
              </a:lnSpc>
              <a:spcBef>
                <a:spcPts val="480"/>
              </a:spcBef>
              <a:spcAft>
                <a:spcPts val="0"/>
              </a:spcAft>
              <a:buClr>
                <a:srgbClr val="1F497D"/>
              </a:buClr>
              <a:buSzPts val="2400"/>
              <a:buFont typeface="Arial"/>
              <a:buNone/>
            </a:pPr>
            <a:r>
              <a:rPr lang="en-US" sz="2400" b="1" i="0" u="none" strike="noStrike" cap="none" dirty="0">
                <a:solidFill>
                  <a:srgbClr val="1F497D"/>
                </a:solidFill>
                <a:latin typeface="Calibri"/>
                <a:ea typeface="Calibri"/>
                <a:cs typeface="Calibri"/>
                <a:sym typeface="Calibri"/>
              </a:rPr>
              <a:t>November 7-9, 2017</a:t>
            </a:r>
          </a:p>
          <a:p>
            <a:pPr marL="0" marR="0" lvl="0" indent="-88900" algn="l" rtl="0">
              <a:lnSpc>
                <a:spcPct val="100000"/>
              </a:lnSpc>
              <a:spcBef>
                <a:spcPts val="480"/>
              </a:spcBef>
              <a:spcAft>
                <a:spcPts val="0"/>
              </a:spcAft>
              <a:buClr>
                <a:srgbClr val="1F497D"/>
              </a:buClr>
              <a:buSzPts val="1400"/>
              <a:buFont typeface="Arial"/>
              <a:buNone/>
            </a:pPr>
            <a:r>
              <a:rPr lang="en-US" sz="1400" b="0" i="0" u="none" strike="noStrike" cap="none" dirty="0">
                <a:solidFill>
                  <a:srgbClr val="1F497D"/>
                </a:solidFill>
                <a:latin typeface="Calibri"/>
                <a:ea typeface="Calibri"/>
                <a:cs typeface="Calibri"/>
                <a:sym typeface="Calibri"/>
              </a:rPr>
              <a:t>For this review, the Safety Council was asked to evaluate LSST’s base facility and summit construction sites with the objective of offering recommendations to improve safety management, work planning, and control.</a:t>
            </a:r>
          </a:p>
          <a:p>
            <a:pPr marL="0" marR="0" lvl="0" indent="-76200" algn="l" rtl="0">
              <a:lnSpc>
                <a:spcPct val="100000"/>
              </a:lnSpc>
              <a:spcBef>
                <a:spcPts val="480"/>
              </a:spcBef>
              <a:spcAft>
                <a:spcPts val="0"/>
              </a:spcAft>
              <a:buClr>
                <a:srgbClr val="1F497D"/>
              </a:buClr>
              <a:buSzPts val="1200"/>
              <a:buFont typeface="Arial"/>
              <a:buNone/>
            </a:pPr>
            <a:endParaRPr sz="1200" b="0" i="0" u="none" strike="noStrike" cap="none" dirty="0">
              <a:solidFill>
                <a:srgbClr val="1F497D"/>
              </a:solidFill>
              <a:latin typeface="Calibri"/>
              <a:ea typeface="Calibri"/>
              <a:cs typeface="Calibri"/>
              <a:sym typeface="Calibri"/>
            </a:endParaRPr>
          </a:p>
        </p:txBody>
      </p:sp>
      <p:sp>
        <p:nvSpPr>
          <p:cNvPr id="116" name="Shape 116"/>
          <p:cNvSpPr txBox="1">
            <a:spLocks noGrp="1"/>
          </p:cNvSpPr>
          <p:nvPr>
            <p:ph type="title"/>
          </p:nvPr>
        </p:nvSpPr>
        <p:spPr>
          <a:xfrm>
            <a:off x="1695450" y="133350"/>
            <a:ext cx="5753100" cy="417910"/>
          </a:xfrm>
          <a:prstGeom prst="rect">
            <a:avLst/>
          </a:prstGeom>
          <a:noFill/>
          <a:ln>
            <a:noFill/>
          </a:ln>
        </p:spPr>
        <p:txBody>
          <a:bodyPr wrap="square" lIns="91425" tIns="91425" rIns="91425" bIns="91425" anchor="ctr" anchorCtr="0">
            <a:noAutofit/>
          </a:bodyPr>
          <a:lstStyle/>
          <a:p>
            <a:pPr marL="0" marR="0" lvl="0" indent="-127000" algn="ctr" rtl="0">
              <a:lnSpc>
                <a:spcPct val="100000"/>
              </a:lnSpc>
              <a:spcBef>
                <a:spcPts val="0"/>
              </a:spcBef>
              <a:spcAft>
                <a:spcPts val="0"/>
              </a:spcAft>
              <a:buClr>
                <a:srgbClr val="1F497D"/>
              </a:buClr>
              <a:buSzPts val="2000"/>
              <a:buFont typeface="Calibri"/>
              <a:buNone/>
            </a:pPr>
            <a:r>
              <a:rPr lang="en-US" sz="2000" b="1" i="0" u="none" strike="noStrike" cap="none" dirty="0">
                <a:solidFill>
                  <a:srgbClr val="1F497D"/>
                </a:solidFill>
                <a:latin typeface="Calibri"/>
                <a:ea typeface="Calibri"/>
                <a:cs typeface="Calibri"/>
                <a:sym typeface="Calibri"/>
              </a:rPr>
              <a:t>LSST Safety Council</a:t>
            </a:r>
          </a:p>
        </p:txBody>
      </p:sp>
      <p:pic>
        <p:nvPicPr>
          <p:cNvPr id="117" name="Shape 117"/>
          <p:cNvPicPr preferRelativeResize="0"/>
          <p:nvPr/>
        </p:nvPicPr>
        <p:blipFill rotWithShape="1">
          <a:blip r:embed="rId3">
            <a:alphaModFix/>
          </a:blip>
          <a:srcRect/>
          <a:stretch/>
        </p:blipFill>
        <p:spPr>
          <a:xfrm>
            <a:off x="6864263" y="3120845"/>
            <a:ext cx="2199733" cy="1652045"/>
          </a:xfrm>
          <a:prstGeom prst="rect">
            <a:avLst/>
          </a:prstGeom>
          <a:noFill/>
          <a:ln>
            <a:noFill/>
          </a:ln>
        </p:spPr>
      </p:pic>
    </p:spTree>
    <p:extLst>
      <p:ext uri="{BB962C8B-B14F-4D97-AF65-F5344CB8AC3E}">
        <p14:creationId xmlns:p14="http://schemas.microsoft.com/office/powerpoint/2010/main" val="2864594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23628396"/>
              </p:ext>
            </p:extLst>
          </p:nvPr>
        </p:nvGraphicFramePr>
        <p:xfrm>
          <a:off x="2438400" y="133350"/>
          <a:ext cx="6437376" cy="4746758"/>
        </p:xfrm>
        <a:graphic>
          <a:graphicData uri="http://schemas.openxmlformats.org/presentationml/2006/ole">
            <mc:AlternateContent xmlns:mc="http://schemas.openxmlformats.org/markup-compatibility/2006">
              <mc:Choice xmlns:v="urn:schemas-microsoft-com:vml" Requires="v">
                <p:oleObj spid="_x0000_s2130" name="Worksheet" r:id="rId4" imgW="20116800" imgH="14833620" progId="Excel.Sheet.12">
                  <p:embed/>
                </p:oleObj>
              </mc:Choice>
              <mc:Fallback>
                <p:oleObj name="Worksheet" r:id="rId4" imgW="20116800" imgH="14833620" progId="Excel.Sheet.12">
                  <p:embed/>
                  <p:pic>
                    <p:nvPicPr>
                      <p:cNvPr id="0" name=""/>
                      <p:cNvPicPr/>
                      <p:nvPr/>
                    </p:nvPicPr>
                    <p:blipFill>
                      <a:blip r:embed="rId5"/>
                      <a:stretch>
                        <a:fillRect/>
                      </a:stretch>
                    </p:blipFill>
                    <p:spPr>
                      <a:xfrm>
                        <a:off x="2438400" y="133350"/>
                        <a:ext cx="6437376" cy="4746758"/>
                      </a:xfrm>
                      <a:prstGeom prst="rect">
                        <a:avLst/>
                      </a:prstGeom>
                    </p:spPr>
                  </p:pic>
                </p:oleObj>
              </mc:Fallback>
            </mc:AlternateContent>
          </a:graphicData>
        </a:graphic>
      </p:graphicFrame>
      <p:pic>
        <p:nvPicPr>
          <p:cNvPr id="3" name="Picture 2"/>
          <p:cNvPicPr>
            <a:picLocks noChangeAspect="1"/>
          </p:cNvPicPr>
          <p:nvPr/>
        </p:nvPicPr>
        <p:blipFill>
          <a:blip r:embed="rId6"/>
          <a:stretch>
            <a:fillRect/>
          </a:stretch>
        </p:blipFill>
        <p:spPr>
          <a:xfrm>
            <a:off x="152413" y="2571762"/>
            <a:ext cx="2052579" cy="1153707"/>
          </a:xfrm>
          <a:prstGeom prst="rect">
            <a:avLst/>
          </a:prstGeom>
        </p:spPr>
      </p:pic>
    </p:spTree>
    <p:extLst>
      <p:ext uri="{BB962C8B-B14F-4D97-AF65-F5344CB8AC3E}">
        <p14:creationId xmlns:p14="http://schemas.microsoft.com/office/powerpoint/2010/main" val="428173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s-ES" sz="2100" b="1" dirty="0">
                <a:solidFill>
                  <a:srgbClr val="002060"/>
                </a:solidFill>
              </a:rPr>
              <a:t>No Conformidad</a:t>
            </a:r>
            <a:endParaRPr lang="es-ES" altLang="es-ES" sz="1950" b="1" dirty="0">
              <a:solidFill>
                <a:srgbClr val="002060"/>
              </a:solidFill>
            </a:endParaRPr>
          </a:p>
        </p:txBody>
      </p:sp>
      <p:sp>
        <p:nvSpPr>
          <p:cNvPr id="31747" name="Rectangle 4"/>
          <p:cNvSpPr>
            <a:spLocks noChangeArrowheads="1"/>
          </p:cNvSpPr>
          <p:nvPr/>
        </p:nvSpPr>
        <p:spPr bwMode="auto">
          <a:xfrm>
            <a:off x="1407914" y="613889"/>
            <a:ext cx="62841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en-US" altLang="es-ES" sz="1400" b="1" dirty="0"/>
              <a:t>After each inspection, and according to the observations found, Safety sends a  notification form of deviations to the responsible person. This form indicates the areas where the deviation were found with recommendations; once the deviations have been corrected the person responsible sends back the form to safety noting how the deviation was corrected</a:t>
            </a:r>
            <a:r>
              <a:rPr lang="en-US" altLang="es-ES" sz="1200" b="1" dirty="0">
                <a:latin typeface="Arial" panose="020B0604020202020204" pitchFamily="34" charset="0"/>
              </a:rPr>
              <a:t>.</a:t>
            </a:r>
          </a:p>
        </p:txBody>
      </p:sp>
      <p:sp>
        <p:nvSpPr>
          <p:cNvPr id="7" name="Right Arrow 6"/>
          <p:cNvSpPr/>
          <p:nvPr/>
        </p:nvSpPr>
        <p:spPr>
          <a:xfrm>
            <a:off x="2879968" y="1783440"/>
            <a:ext cx="3200400" cy="711994"/>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31749" name="TextBox 7"/>
          <p:cNvSpPr txBox="1">
            <a:spLocks noChangeArrowheads="1"/>
          </p:cNvSpPr>
          <p:nvPr/>
        </p:nvSpPr>
        <p:spPr bwMode="auto">
          <a:xfrm>
            <a:off x="3048000" y="2048871"/>
            <a:ext cx="27651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ES" sz="1200" b="1" dirty="0">
                <a:latin typeface="Arial" panose="020B0604020202020204" pitchFamily="34" charset="0"/>
              </a:rPr>
              <a:t>Safety to Responsible Person </a:t>
            </a:r>
          </a:p>
        </p:txBody>
      </p:sp>
      <p:sp>
        <p:nvSpPr>
          <p:cNvPr id="11" name="Right Arrow 10"/>
          <p:cNvSpPr/>
          <p:nvPr/>
        </p:nvSpPr>
        <p:spPr>
          <a:xfrm flipH="1">
            <a:off x="2879967" y="2606279"/>
            <a:ext cx="3200399" cy="636984"/>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sp>
        <p:nvSpPr>
          <p:cNvPr id="31751" name="TextBox 9"/>
          <p:cNvSpPr txBox="1">
            <a:spLocks noChangeArrowheads="1"/>
          </p:cNvSpPr>
          <p:nvPr/>
        </p:nvSpPr>
        <p:spPr bwMode="auto">
          <a:xfrm>
            <a:off x="3276600" y="2786063"/>
            <a:ext cx="2743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ES" sz="1200" b="1" dirty="0">
                <a:latin typeface="Arial" panose="020B0604020202020204" pitchFamily="34" charset="0"/>
              </a:rPr>
              <a:t>Responsible Person to Safety</a:t>
            </a:r>
          </a:p>
        </p:txBody>
      </p:sp>
      <p:graphicFrame>
        <p:nvGraphicFramePr>
          <p:cNvPr id="31752" name="Object 1"/>
          <p:cNvGraphicFramePr>
            <a:graphicFrameLocks noChangeAspect="1"/>
          </p:cNvGraphicFramePr>
          <p:nvPr>
            <p:extLst>
              <p:ext uri="{D42A27DB-BD31-4B8C-83A1-F6EECF244321}">
                <p14:modId xmlns:p14="http://schemas.microsoft.com/office/powerpoint/2010/main" val="335658526"/>
              </p:ext>
            </p:extLst>
          </p:nvPr>
        </p:nvGraphicFramePr>
        <p:xfrm>
          <a:off x="578048" y="1960180"/>
          <a:ext cx="2098675" cy="2717800"/>
        </p:xfrm>
        <a:graphic>
          <a:graphicData uri="http://schemas.openxmlformats.org/presentationml/2006/ole">
            <mc:AlternateContent xmlns:mc="http://schemas.openxmlformats.org/markup-compatibility/2006">
              <mc:Choice xmlns:v="urn:schemas-microsoft-com:vml" Requires="v">
                <p:oleObj spid="_x0000_s3234" name="Acrobat Document" r:id="rId4" imgW="3886132" imgH="5029200" progId="Acrobat.Document.11">
                  <p:embed/>
                </p:oleObj>
              </mc:Choice>
              <mc:Fallback>
                <p:oleObj name="Acrobat Document" r:id="rId4" imgW="3886132" imgH="5029200" progId="Acrobat.Document.11">
                  <p:embed/>
                  <p:pic>
                    <p:nvPicPr>
                      <p:cNvPr id="0" name=""/>
                      <p:cNvPicPr>
                        <a:picLocks noChangeAspect="1" noChangeArrowheads="1"/>
                      </p:cNvPicPr>
                      <p:nvPr/>
                    </p:nvPicPr>
                    <p:blipFill>
                      <a:blip r:embed="rId5"/>
                      <a:srcRect/>
                      <a:stretch>
                        <a:fillRect/>
                      </a:stretch>
                    </p:blipFill>
                    <p:spPr bwMode="auto">
                      <a:xfrm>
                        <a:off x="578048" y="1960180"/>
                        <a:ext cx="20986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53" name="Object 3"/>
          <p:cNvGraphicFramePr>
            <a:graphicFrameLocks noChangeAspect="1"/>
          </p:cNvGraphicFramePr>
          <p:nvPr>
            <p:extLst>
              <p:ext uri="{D42A27DB-BD31-4B8C-83A1-F6EECF244321}">
                <p14:modId xmlns:p14="http://schemas.microsoft.com/office/powerpoint/2010/main" val="2626804193"/>
              </p:ext>
            </p:extLst>
          </p:nvPr>
        </p:nvGraphicFramePr>
        <p:xfrm>
          <a:off x="6293446" y="1960180"/>
          <a:ext cx="2149475" cy="2776537"/>
        </p:xfrm>
        <a:graphic>
          <a:graphicData uri="http://schemas.openxmlformats.org/presentationml/2006/ole">
            <mc:AlternateContent xmlns:mc="http://schemas.openxmlformats.org/markup-compatibility/2006">
              <mc:Choice xmlns:v="urn:schemas-microsoft-com:vml" Requires="v">
                <p:oleObj spid="_x0000_s3235" name="Acrobat Document" r:id="rId6" imgW="3892436" imgH="5029200" progId="Acrobat.Document.11">
                  <p:embed/>
                </p:oleObj>
              </mc:Choice>
              <mc:Fallback>
                <p:oleObj name="Acrobat Document" r:id="rId6" imgW="3892436" imgH="5029200" progId="Acrobat.Document.11">
                  <p:embed/>
                  <p:pic>
                    <p:nvPicPr>
                      <p:cNvPr id="0" name=""/>
                      <p:cNvPicPr>
                        <a:picLocks noChangeAspect="1" noChangeArrowheads="1"/>
                      </p:cNvPicPr>
                      <p:nvPr/>
                    </p:nvPicPr>
                    <p:blipFill>
                      <a:blip r:embed="rId7"/>
                      <a:srcRect/>
                      <a:stretch>
                        <a:fillRect/>
                      </a:stretch>
                    </p:blipFill>
                    <p:spPr bwMode="auto">
                      <a:xfrm>
                        <a:off x="6293446" y="1960180"/>
                        <a:ext cx="2149475"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7338620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 Safety and Summit Site Safety</a:t>
            </a:r>
          </a:p>
        </p:txBody>
      </p:sp>
      <p:sp>
        <p:nvSpPr>
          <p:cNvPr id="4" name="Content Placeholder 2"/>
          <p:cNvSpPr>
            <a:spLocks noGrp="1"/>
          </p:cNvSpPr>
          <p:nvPr>
            <p:ph type="body" idx="1"/>
          </p:nvPr>
        </p:nvSpPr>
        <p:spPr/>
        <p:txBody>
          <a:bodyPr/>
          <a:lstStyle/>
          <a:p>
            <a:r>
              <a:rPr lang="en-US" sz="1700" dirty="0"/>
              <a:t>LSST strives to purchase 5-Star safety rated vehicles and equip with safety gear</a:t>
            </a:r>
          </a:p>
          <a:p>
            <a:r>
              <a:rPr lang="en-US" sz="1700" dirty="0"/>
              <a:t>“0” tolerance for unacceptable driving behavior</a:t>
            </a:r>
          </a:p>
          <a:p>
            <a:r>
              <a:rPr lang="en-US" sz="1700" dirty="0"/>
              <a:t>Web based information for driving in Chile – we encourage use of the bus and carryalls – let a dedicated professional do the driving</a:t>
            </a:r>
          </a:p>
          <a:p>
            <a:r>
              <a:rPr lang="en-US" sz="1700" dirty="0"/>
              <a:t>Memo is sent to all travelers to Chile about driving hazards</a:t>
            </a:r>
          </a:p>
          <a:p>
            <a:r>
              <a:rPr lang="en-US" sz="1700" dirty="0"/>
              <a:t>GPS tracking for LSST Vehicles and AURA vehicles</a:t>
            </a:r>
          </a:p>
          <a:p>
            <a:r>
              <a:rPr lang="en-US" sz="1700" dirty="0"/>
              <a:t>Road Safety Campaigns</a:t>
            </a:r>
          </a:p>
          <a:p>
            <a:r>
              <a:rPr lang="en-US" sz="1700" dirty="0"/>
              <a:t>A goal that SLAC personnel won’t drive in Chile</a:t>
            </a:r>
          </a:p>
          <a:p>
            <a:r>
              <a:rPr lang="en-US" sz="1700" dirty="0"/>
              <a:t>Safety Brochure discusses driving hazards</a:t>
            </a:r>
          </a:p>
          <a:p>
            <a:pPr marL="342900" lvl="1" indent="0">
              <a:buNone/>
            </a:pPr>
            <a:endParaRPr lang="en-US" dirty="0"/>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748" y="3257550"/>
            <a:ext cx="2115464" cy="15873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1574" y="1719515"/>
            <a:ext cx="2564892" cy="198355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3082153"/>
            <a:ext cx="2087118" cy="1579626"/>
          </a:xfrm>
          <a:prstGeom prst="rect">
            <a:avLst/>
          </a:prstGeom>
        </p:spPr>
      </p:pic>
    </p:spTree>
    <p:extLst>
      <p:ext uri="{BB962C8B-B14F-4D97-AF65-F5344CB8AC3E}">
        <p14:creationId xmlns:p14="http://schemas.microsoft.com/office/powerpoint/2010/main" val="3050251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of Hazard Mitigations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047750"/>
            <a:ext cx="3358384" cy="251929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3082" y="2454894"/>
            <a:ext cx="2724954" cy="20442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539" y="666750"/>
            <a:ext cx="2947153" cy="22108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499" y="1995275"/>
            <a:ext cx="1658555" cy="2210811"/>
          </a:xfrm>
          <a:prstGeom prst="rect">
            <a:avLst/>
          </a:prstGeom>
        </p:spPr>
      </p:pic>
    </p:spTree>
    <p:extLst>
      <p:ext uri="{BB962C8B-B14F-4D97-AF65-F5344CB8AC3E}">
        <p14:creationId xmlns:p14="http://schemas.microsoft.com/office/powerpoint/2010/main" val="2213028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33350"/>
            <a:ext cx="6400800" cy="417910"/>
          </a:xfrm>
        </p:spPr>
        <p:txBody>
          <a:bodyPr/>
          <a:lstStyle/>
          <a:p>
            <a:r>
              <a:rPr lang="en-US" dirty="0"/>
              <a:t>Hazard Identification and Mitigation Process</a:t>
            </a:r>
          </a:p>
        </p:txBody>
      </p:sp>
      <p:sp>
        <p:nvSpPr>
          <p:cNvPr id="4" name="Text Placeholder 2"/>
          <p:cNvSpPr>
            <a:spLocks noGrp="1"/>
          </p:cNvSpPr>
          <p:nvPr/>
        </p:nvSpPr>
        <p:spPr bwMode="auto">
          <a:xfrm>
            <a:off x="272715" y="767953"/>
            <a:ext cx="4045132" cy="44588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LPM-49 defines the Hazard Analysis process</a:t>
            </a:r>
          </a:p>
          <a:p>
            <a:r>
              <a:rPr lang="en-US" sz="2000" dirty="0"/>
              <a:t>Mitigation approaches include:</a:t>
            </a:r>
          </a:p>
          <a:p>
            <a:pPr lvl="1"/>
            <a:r>
              <a:rPr lang="en-US" sz="2000" dirty="0"/>
              <a:t>Interlock</a:t>
            </a:r>
          </a:p>
          <a:p>
            <a:pPr lvl="1"/>
            <a:r>
              <a:rPr lang="en-US" sz="2000" dirty="0"/>
              <a:t>Design</a:t>
            </a:r>
          </a:p>
          <a:p>
            <a:pPr lvl="1"/>
            <a:r>
              <a:rPr lang="en-US" sz="2000" dirty="0"/>
              <a:t>Procedure</a:t>
            </a:r>
          </a:p>
          <a:p>
            <a:pPr lvl="1"/>
            <a:r>
              <a:rPr lang="en-US" sz="2000" dirty="0"/>
              <a:t>Personnel</a:t>
            </a:r>
          </a:p>
          <a:p>
            <a:r>
              <a:rPr lang="en-US" sz="2000" dirty="0"/>
              <a:t>To ensure that the mitigations have been implemented, a verification step is necessary.  </a:t>
            </a:r>
          </a:p>
        </p:txBody>
      </p:sp>
      <p:pic>
        <p:nvPicPr>
          <p:cNvPr id="5" name="Picture 4"/>
          <p:cNvPicPr>
            <a:picLocks noChangeAspect="1"/>
          </p:cNvPicPr>
          <p:nvPr/>
        </p:nvPicPr>
        <p:blipFill>
          <a:blip r:embed="rId2"/>
          <a:stretch>
            <a:fillRect/>
          </a:stretch>
        </p:blipFill>
        <p:spPr>
          <a:xfrm>
            <a:off x="4441916" y="615591"/>
            <a:ext cx="4305300" cy="2260959"/>
          </a:xfrm>
          <a:prstGeom prst="rect">
            <a:avLst/>
          </a:prstGeom>
        </p:spPr>
      </p:pic>
      <p:pic>
        <p:nvPicPr>
          <p:cNvPr id="6" name="Picture 5"/>
          <p:cNvPicPr>
            <a:picLocks noChangeAspect="1"/>
          </p:cNvPicPr>
          <p:nvPr/>
        </p:nvPicPr>
        <p:blipFill rotWithShape="1">
          <a:blip r:embed="rId3"/>
          <a:srcRect r="28947"/>
          <a:stretch/>
        </p:blipFill>
        <p:spPr>
          <a:xfrm>
            <a:off x="4317847" y="2876550"/>
            <a:ext cx="4553439" cy="1991139"/>
          </a:xfrm>
          <a:prstGeom prst="rect">
            <a:avLst/>
          </a:prstGeom>
        </p:spPr>
      </p:pic>
    </p:spTree>
    <p:extLst>
      <p:ext uri="{BB962C8B-B14F-4D97-AF65-F5344CB8AC3E}">
        <p14:creationId xmlns:p14="http://schemas.microsoft.com/office/powerpoint/2010/main" val="2978387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of Mitigations from Hazard Analysis</a:t>
            </a:r>
          </a:p>
        </p:txBody>
      </p:sp>
      <p:sp>
        <p:nvSpPr>
          <p:cNvPr id="3" name="Text Placeholder 2"/>
          <p:cNvSpPr>
            <a:spLocks noGrp="1"/>
          </p:cNvSpPr>
          <p:nvPr>
            <p:ph type="body" idx="1"/>
          </p:nvPr>
        </p:nvSpPr>
        <p:spPr/>
        <p:txBody>
          <a:bodyPr/>
          <a:lstStyle/>
          <a:p>
            <a:r>
              <a:rPr lang="en-US" sz="1800" b="1" dirty="0">
                <a:solidFill>
                  <a:schemeClr val="tx2"/>
                </a:solidFill>
              </a:rPr>
              <a:t>Factory Acceptance Testing (FAT)</a:t>
            </a:r>
          </a:p>
          <a:p>
            <a:pPr lvl="1"/>
            <a:r>
              <a:rPr lang="en-US" sz="1800" dirty="0">
                <a:solidFill>
                  <a:schemeClr val="tx2"/>
                </a:solidFill>
              </a:rPr>
              <a:t>Physical hazard mitigations verification</a:t>
            </a:r>
          </a:p>
          <a:p>
            <a:pPr lvl="1"/>
            <a:r>
              <a:rPr lang="en-US" sz="1800" dirty="0">
                <a:solidFill>
                  <a:schemeClr val="tx2"/>
                </a:solidFill>
              </a:rPr>
              <a:t>Quality control verification as it relates to safe design</a:t>
            </a:r>
          </a:p>
          <a:p>
            <a:r>
              <a:rPr lang="en-US" sz="1800" b="1" dirty="0">
                <a:solidFill>
                  <a:schemeClr val="tx2"/>
                </a:solidFill>
              </a:rPr>
              <a:t>Construction Site Field Verification </a:t>
            </a:r>
          </a:p>
          <a:p>
            <a:pPr lvl="1"/>
            <a:r>
              <a:rPr lang="en-US" sz="1800" dirty="0">
                <a:solidFill>
                  <a:schemeClr val="tx2"/>
                </a:solidFill>
              </a:rPr>
              <a:t>Contractor Safety Plans and Procedures (Most are Complete)</a:t>
            </a:r>
          </a:p>
          <a:p>
            <a:pPr marL="342900" lvl="1" indent="0">
              <a:buNone/>
            </a:pPr>
            <a:r>
              <a:rPr lang="en-US" sz="1800" b="1" u="sng" dirty="0">
                <a:solidFill>
                  <a:schemeClr val="tx2"/>
                </a:solidFill>
              </a:rPr>
              <a:t>Factory Acceptance (FAT),AIV, and Commissioning:</a:t>
            </a:r>
          </a:p>
          <a:p>
            <a:pPr lvl="1"/>
            <a:r>
              <a:rPr lang="en-US" sz="1800" dirty="0">
                <a:solidFill>
                  <a:schemeClr val="tx2"/>
                </a:solidFill>
              </a:rPr>
              <a:t>Verification of Interlocks</a:t>
            </a:r>
          </a:p>
          <a:p>
            <a:pPr lvl="1"/>
            <a:r>
              <a:rPr lang="en-US" sz="1800" dirty="0">
                <a:solidFill>
                  <a:schemeClr val="tx2"/>
                </a:solidFill>
              </a:rPr>
              <a:t>Final Check-Off on “most“ Hazard Analysis mitigations</a:t>
            </a:r>
          </a:p>
          <a:p>
            <a:r>
              <a:rPr lang="en-US" sz="1800" b="1" dirty="0">
                <a:solidFill>
                  <a:schemeClr val="tx2"/>
                </a:solidFill>
              </a:rPr>
              <a:t>Witness Maintenance Procedures</a:t>
            </a:r>
          </a:p>
          <a:p>
            <a:pPr lvl="1"/>
            <a:r>
              <a:rPr lang="en-US" sz="1800" dirty="0">
                <a:solidFill>
                  <a:schemeClr val="tx2"/>
                </a:solidFill>
              </a:rPr>
              <a:t>Verify Plans are complete and safety precautions are included</a:t>
            </a:r>
          </a:p>
          <a:p>
            <a:pPr lvl="1"/>
            <a:r>
              <a:rPr lang="en-US" sz="1800" dirty="0">
                <a:solidFill>
                  <a:schemeClr val="tx2"/>
                </a:solidFill>
              </a:rPr>
              <a:t>Witness actual maintenance procedures in the field by the contractors</a:t>
            </a:r>
          </a:p>
          <a:p>
            <a:endParaRPr lang="en-US" dirty="0"/>
          </a:p>
        </p:txBody>
      </p:sp>
    </p:spTree>
    <p:extLst>
      <p:ext uri="{BB962C8B-B14F-4D97-AF65-F5344CB8AC3E}">
        <p14:creationId xmlns:p14="http://schemas.microsoft.com/office/powerpoint/2010/main" val="2147914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7157"/>
            <a:ext cx="6324599" cy="417910"/>
          </a:xfrm>
        </p:spPr>
        <p:txBody>
          <a:bodyPr/>
          <a:lstStyle/>
          <a:p>
            <a:r>
              <a:rPr lang="en-US" dirty="0"/>
              <a:t>Verification Process for Hazard Mitigations</a:t>
            </a:r>
          </a:p>
        </p:txBody>
      </p:sp>
      <p:sp>
        <p:nvSpPr>
          <p:cNvPr id="3" name="Text Placeholder 2"/>
          <p:cNvSpPr>
            <a:spLocks noGrp="1"/>
          </p:cNvSpPr>
          <p:nvPr>
            <p:ph type="body" idx="1"/>
          </p:nvPr>
        </p:nvSpPr>
        <p:spPr/>
        <p:txBody>
          <a:bodyPr/>
          <a:lstStyle/>
          <a:p>
            <a:r>
              <a:rPr lang="en-US" dirty="0"/>
              <a:t>LSST relies upon “design build” contractors for 100% verification of all hazard mitigations</a:t>
            </a:r>
          </a:p>
          <a:p>
            <a:pPr lvl="1"/>
            <a:r>
              <a:rPr lang="en-US" dirty="0"/>
              <a:t>Vendors are required to provide full verification documentation</a:t>
            </a:r>
          </a:p>
          <a:p>
            <a:pPr lvl="1"/>
            <a:r>
              <a:rPr lang="en-US" dirty="0"/>
              <a:t>LSST will conduct an independent fractional percentage audit or time-bound audit, depending upon circumstances, to ensure concurrence with vendor conclusions</a:t>
            </a:r>
          </a:p>
          <a:p>
            <a:r>
              <a:rPr lang="en-US" dirty="0"/>
              <a:t>For “build-to-print” contractors, such as Besalco, LSST is responsible for verification and will do a 100% verification</a:t>
            </a:r>
          </a:p>
          <a:p>
            <a:pPr lvl="1"/>
            <a:endParaRPr lang="en-US" dirty="0"/>
          </a:p>
        </p:txBody>
      </p:sp>
    </p:spTree>
    <p:extLst>
      <p:ext uri="{BB962C8B-B14F-4D97-AF65-F5344CB8AC3E}">
        <p14:creationId xmlns:p14="http://schemas.microsoft.com/office/powerpoint/2010/main" val="1739909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7157"/>
            <a:ext cx="6553199" cy="417910"/>
          </a:xfrm>
        </p:spPr>
        <p:txBody>
          <a:bodyPr/>
          <a:lstStyle/>
          <a:p>
            <a:r>
              <a:rPr lang="en-US" sz="2000" dirty="0"/>
              <a:t>Hazard Mitigation Verification via Designated Witnesses</a:t>
            </a:r>
          </a:p>
        </p:txBody>
      </p:sp>
      <p:sp>
        <p:nvSpPr>
          <p:cNvPr id="3" name="Text Placeholder 2"/>
          <p:cNvSpPr>
            <a:spLocks noGrp="1"/>
          </p:cNvSpPr>
          <p:nvPr>
            <p:ph type="body" idx="1"/>
          </p:nvPr>
        </p:nvSpPr>
        <p:spPr>
          <a:xfrm>
            <a:off x="152400" y="760810"/>
            <a:ext cx="8610600" cy="3982640"/>
          </a:xfrm>
        </p:spPr>
        <p:txBody>
          <a:bodyPr/>
          <a:lstStyle/>
          <a:p>
            <a:r>
              <a:rPr lang="en-US" dirty="0"/>
              <a:t>LSST will rely upon the existing Systems Engineering V&amp;V process developed for requirements verification and modify it slightly to verify hazard mitigations.</a:t>
            </a:r>
          </a:p>
          <a:p>
            <a:r>
              <a:rPr lang="en-US" dirty="0"/>
              <a:t>For each hazard, a “designated witness” will be identified to act as the verification authority. </a:t>
            </a:r>
          </a:p>
          <a:p>
            <a:pPr lvl="1"/>
            <a:r>
              <a:rPr lang="en-US" dirty="0"/>
              <a:t>The “designated witness” must not be the individual(s) who were responsible for designing or implementing the hazard mitigation – there must be a level of independence.</a:t>
            </a:r>
          </a:p>
          <a:p>
            <a:pPr lvl="1"/>
            <a:r>
              <a:rPr lang="en-US" dirty="0"/>
              <a:t>The “designated witness” is fully empowered to inspect the mitigations and request additional information, as needed, from the designers and implementers.</a:t>
            </a:r>
          </a:p>
        </p:txBody>
      </p:sp>
    </p:spTree>
    <p:extLst>
      <p:ext uri="{BB962C8B-B14F-4D97-AF65-F5344CB8AC3E}">
        <p14:creationId xmlns:p14="http://schemas.microsoft.com/office/powerpoint/2010/main" val="56003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Stats, Emergency Response, and Accident Investigation</a:t>
            </a:r>
          </a:p>
        </p:txBody>
      </p:sp>
    </p:spTree>
    <p:extLst>
      <p:ext uri="{BB962C8B-B14F-4D97-AF65-F5344CB8AC3E}">
        <p14:creationId xmlns:p14="http://schemas.microsoft.com/office/powerpoint/2010/main" val="2080443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Mitigation Verification Methods</a:t>
            </a:r>
          </a:p>
        </p:txBody>
      </p:sp>
      <p:sp>
        <p:nvSpPr>
          <p:cNvPr id="3" name="Text Placeholder 2"/>
          <p:cNvSpPr>
            <a:spLocks noGrp="1"/>
          </p:cNvSpPr>
          <p:nvPr>
            <p:ph type="body" idx="1"/>
          </p:nvPr>
        </p:nvSpPr>
        <p:spPr/>
        <p:txBody>
          <a:bodyPr/>
          <a:lstStyle/>
          <a:p>
            <a:r>
              <a:rPr lang="en-US" dirty="0"/>
              <a:t>Verification of hazard mitigations will rely heavily upon:</a:t>
            </a:r>
          </a:p>
          <a:p>
            <a:pPr lvl="1"/>
            <a:r>
              <a:rPr lang="en-US" b="1" dirty="0"/>
              <a:t>Inspection: </a:t>
            </a:r>
            <a:r>
              <a:rPr lang="en-AU" dirty="0"/>
              <a:t>An examination of the item against applicable documentation to confirm compliance with requirements.  Inspection is used to verify properties best determined by examination and observation.</a:t>
            </a:r>
          </a:p>
          <a:p>
            <a:pPr lvl="1"/>
            <a:r>
              <a:rPr lang="en-US" b="1" dirty="0"/>
              <a:t>Demonstration: </a:t>
            </a:r>
            <a:r>
              <a:rPr lang="en-AU" dirty="0"/>
              <a:t>A qualitative exhibition of functional performance, usually accomplished with no or minimal instrumentation.  Demonstration (a set of verification activities with system stimuli selected by the system developer) may be used to show that system or subsystem response to stimuli is suitable. </a:t>
            </a:r>
            <a:endParaRPr lang="en-US" dirty="0"/>
          </a:p>
        </p:txBody>
      </p:sp>
    </p:spTree>
    <p:extLst>
      <p:ext uri="{BB962C8B-B14F-4D97-AF65-F5344CB8AC3E}">
        <p14:creationId xmlns:p14="http://schemas.microsoft.com/office/powerpoint/2010/main" val="3996443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760810"/>
            <a:ext cx="4876800" cy="3982640"/>
          </a:xfrm>
        </p:spPr>
        <p:txBody>
          <a:bodyPr/>
          <a:lstStyle/>
          <a:p>
            <a:r>
              <a:rPr lang="en-US" dirty="0"/>
              <a:t>Acceptable verification artifacts include:</a:t>
            </a:r>
          </a:p>
          <a:p>
            <a:pPr lvl="1"/>
            <a:r>
              <a:rPr lang="en-US" dirty="0"/>
              <a:t>Photographs, videos of items mitigated by design or interlocks</a:t>
            </a:r>
          </a:p>
          <a:p>
            <a:pPr lvl="1"/>
            <a:r>
              <a:rPr lang="en-US" dirty="0"/>
              <a:t>Copies of procedures, including PPE lists, for items mitigated by procedure and safety equipment</a:t>
            </a:r>
          </a:p>
          <a:p>
            <a:pPr lvl="1"/>
            <a:r>
              <a:rPr lang="en-US" dirty="0"/>
              <a:t>Signed demonstration witness form for items mitigated by interlocks. </a:t>
            </a:r>
          </a:p>
          <a:p>
            <a:pPr lvl="1"/>
            <a:endParaRPr lang="en-US" dirty="0"/>
          </a:p>
        </p:txBody>
      </p:sp>
      <p:sp>
        <p:nvSpPr>
          <p:cNvPr id="2" name="Title 1"/>
          <p:cNvSpPr>
            <a:spLocks noGrp="1"/>
          </p:cNvSpPr>
          <p:nvPr>
            <p:ph type="title"/>
          </p:nvPr>
        </p:nvSpPr>
        <p:spPr>
          <a:xfrm>
            <a:off x="914400" y="133350"/>
            <a:ext cx="6477000" cy="417910"/>
          </a:xfrm>
        </p:spPr>
        <p:txBody>
          <a:bodyPr/>
          <a:lstStyle/>
          <a:p>
            <a:r>
              <a:rPr lang="en-US" dirty="0"/>
              <a:t>Verification Artifacts for Hazard Mitigations</a:t>
            </a:r>
          </a:p>
        </p:txBody>
      </p:sp>
      <p:pic>
        <p:nvPicPr>
          <p:cNvPr id="4" name="Picture 3"/>
          <p:cNvPicPr>
            <a:picLocks noChangeAspect="1"/>
          </p:cNvPicPr>
          <p:nvPr/>
        </p:nvPicPr>
        <p:blipFill rotWithShape="1">
          <a:blip r:embed="rId2"/>
          <a:srcRect r="890"/>
          <a:stretch/>
        </p:blipFill>
        <p:spPr>
          <a:xfrm>
            <a:off x="5867400" y="819150"/>
            <a:ext cx="2954573" cy="3731079"/>
          </a:xfrm>
          <a:prstGeom prst="rect">
            <a:avLst/>
          </a:prstGeom>
          <a:ln>
            <a:solidFill>
              <a:schemeClr val="accent1"/>
            </a:solidFill>
          </a:ln>
        </p:spPr>
      </p:pic>
    </p:spTree>
    <p:extLst>
      <p:ext uri="{BB962C8B-B14F-4D97-AF65-F5344CB8AC3E}">
        <p14:creationId xmlns:p14="http://schemas.microsoft.com/office/powerpoint/2010/main" val="1251485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050643" y="107157"/>
            <a:ext cx="6188400" cy="4179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b="1" dirty="0"/>
              <a:t>SHE Department December 2017 Charge Response</a:t>
            </a:r>
          </a:p>
        </p:txBody>
      </p:sp>
      <p:sp>
        <p:nvSpPr>
          <p:cNvPr id="136" name="Shape 136"/>
          <p:cNvSpPr txBox="1">
            <a:spLocks noGrp="1"/>
          </p:cNvSpPr>
          <p:nvPr>
            <p:ph type="body" idx="1"/>
          </p:nvPr>
        </p:nvSpPr>
        <p:spPr>
          <a:xfrm>
            <a:off x="457200" y="760810"/>
            <a:ext cx="8229600" cy="3982500"/>
          </a:xfrm>
          <a:prstGeom prst="rect">
            <a:avLst/>
          </a:prstGeom>
          <a:noFill/>
          <a:ln>
            <a:noFill/>
          </a:ln>
        </p:spPr>
        <p:txBody>
          <a:bodyPr wrap="square" lIns="91425" tIns="45700" rIns="91425" bIns="45700" anchor="t" anchorCtr="0">
            <a:noAutofit/>
          </a:bodyPr>
          <a:lstStyle/>
          <a:p>
            <a:pPr marL="0" indent="0">
              <a:spcBef>
                <a:spcPts val="576"/>
              </a:spcBef>
              <a:buNone/>
            </a:pPr>
            <a:r>
              <a:rPr lang="en-US" b="1" dirty="0"/>
              <a:t>Have the ES&amp;H (Environment, Safety, and Health) aspects of the operations phase been properly assessed and planned? Are Integrated Safety Management Principles being followed?</a:t>
            </a:r>
          </a:p>
          <a:p>
            <a:pPr marL="0" indent="0">
              <a:spcBef>
                <a:spcPts val="576"/>
              </a:spcBef>
              <a:buNone/>
            </a:pPr>
            <a:r>
              <a:rPr lang="en-US" altLang="en-US" b="1" dirty="0">
                <a:solidFill>
                  <a:srgbClr val="00B050"/>
                </a:solidFill>
                <a:latin typeface="Calibri" panose="020F0502020204030204" pitchFamily="34" charset="0"/>
                <a:cs typeface="Arial" panose="020B0604020202020204" pitchFamily="34" charset="0"/>
                <a:sym typeface="Calibri" panose="020F0502020204030204" pitchFamily="34" charset="0"/>
              </a:rPr>
              <a:t>YES</a:t>
            </a:r>
          </a:p>
          <a:p>
            <a:pPr marL="0" indent="0">
              <a:spcBef>
                <a:spcPts val="576"/>
              </a:spcBef>
              <a:buNone/>
            </a:pPr>
            <a:r>
              <a:rPr lang="en-US" altLang="en-US" b="1" i="1" dirty="0">
                <a:latin typeface="Calibri" panose="020F0502020204030204" pitchFamily="34" charset="0"/>
                <a:cs typeface="Arial" panose="020B0604020202020204" pitchFamily="34" charset="0"/>
                <a:sym typeface="Calibri" panose="020F0502020204030204" pitchFamily="34" charset="0"/>
              </a:rPr>
              <a:t> Integrated Safety Management Principles have been codified in LSST Policies and Procedures and the same principles that will be applied during operations are being used.</a:t>
            </a:r>
          </a:p>
          <a:p>
            <a:pPr marL="0" indent="0">
              <a:spcBef>
                <a:spcPts val="576"/>
              </a:spcBef>
              <a:buNone/>
            </a:pPr>
            <a:endParaRPr lang="en-US" b="1" dirty="0"/>
          </a:p>
        </p:txBody>
      </p:sp>
    </p:spTree>
    <p:extLst>
      <p:ext uri="{BB962C8B-B14F-4D97-AF65-F5344CB8AC3E}">
        <p14:creationId xmlns:p14="http://schemas.microsoft.com/office/powerpoint/2010/main" val="1468948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457200" y="760810"/>
            <a:ext cx="8336071" cy="398264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None/>
            </a:pPr>
            <a:r>
              <a:rPr lang="en-US" dirty="0">
                <a:solidFill>
                  <a:srgbClr val="002060"/>
                </a:solidFill>
              </a:rPr>
              <a:t>LSST Safety Council Review November 2017:</a:t>
            </a:r>
          </a:p>
          <a:p>
            <a:pPr marL="0" marR="0" lvl="0" indent="0" algn="l" rtl="0">
              <a:lnSpc>
                <a:spcPct val="100000"/>
              </a:lnSpc>
              <a:spcBef>
                <a:spcPts val="0"/>
              </a:spcBef>
              <a:spcAft>
                <a:spcPts val="0"/>
              </a:spcAft>
              <a:buNone/>
            </a:pPr>
            <a:r>
              <a:rPr lang="en-US" dirty="0">
                <a:solidFill>
                  <a:srgbClr val="002060"/>
                </a:solidFill>
              </a:rPr>
              <a:t>“.... demonstrating the effectiveness with which safety has been integrated throughout the project. General conditions at the Cerro Pachon jobsite were reflective of a mature construction site safety program.</a:t>
            </a:r>
          </a:p>
          <a:p>
            <a:pPr marL="76200" marR="76200" lvl="0" indent="-69850" algn="just" rtl="0">
              <a:lnSpc>
                <a:spcPct val="115000"/>
              </a:lnSpc>
              <a:spcBef>
                <a:spcPts val="600"/>
              </a:spcBef>
              <a:buClr>
                <a:schemeClr val="dk1"/>
              </a:buClr>
              <a:buSzPts val="1100"/>
              <a:buFont typeface="Arial"/>
              <a:buNone/>
            </a:pPr>
            <a:r>
              <a:rPr lang="en-US" dirty="0">
                <a:solidFill>
                  <a:srgbClr val="002060"/>
                </a:solidFill>
              </a:rPr>
              <a:t>LSST Project Management continues to demonstrate a high level of commitment to safety which is reflected by the strong project safety culture and personnel engagement.”</a:t>
            </a:r>
          </a:p>
          <a:p>
            <a:pPr marL="0" marR="0" lvl="0" indent="0" algn="l" rtl="0">
              <a:lnSpc>
                <a:spcPct val="100000"/>
              </a:lnSpc>
              <a:spcBef>
                <a:spcPts val="0"/>
              </a:spcBef>
              <a:spcAft>
                <a:spcPts val="0"/>
              </a:spcAft>
              <a:buNone/>
            </a:pPr>
            <a:endParaRPr dirty="0">
              <a:solidFill>
                <a:srgbClr val="002060"/>
              </a:solidFill>
            </a:endParaRPr>
          </a:p>
        </p:txBody>
      </p:sp>
      <p:sp>
        <p:nvSpPr>
          <p:cNvPr id="124" name="Shape 124"/>
          <p:cNvSpPr txBox="1">
            <a:spLocks noGrp="1"/>
          </p:cNvSpPr>
          <p:nvPr>
            <p:ph type="title"/>
          </p:nvPr>
        </p:nvSpPr>
        <p:spPr>
          <a:xfrm>
            <a:off x="1695450" y="133350"/>
            <a:ext cx="5753100" cy="417910"/>
          </a:xfrm>
          <a:prstGeom prst="rect">
            <a:avLst/>
          </a:prstGeom>
          <a:noFill/>
          <a:ln>
            <a:noFill/>
          </a:ln>
        </p:spPr>
        <p:txBody>
          <a:bodyPr wrap="square" lIns="91425" tIns="91425" rIns="91425" bIns="91425" anchor="ctr" anchorCtr="0">
            <a:noAutofit/>
          </a:bodyPr>
          <a:lstStyle/>
          <a:p>
            <a:pPr marL="0" marR="0" lvl="0" indent="-152400" algn="ctr" rtl="0">
              <a:lnSpc>
                <a:spcPct val="100000"/>
              </a:lnSpc>
              <a:spcBef>
                <a:spcPts val="0"/>
              </a:spcBef>
              <a:spcAft>
                <a:spcPts val="0"/>
              </a:spcAft>
              <a:buClr>
                <a:srgbClr val="1F497D"/>
              </a:buClr>
              <a:buSzPts val="2400"/>
              <a:buFont typeface="Calibri"/>
              <a:buNone/>
            </a:pPr>
            <a:r>
              <a:rPr lang="en-US" sz="2400" b="1" i="0" u="none" strike="noStrike" cap="none" dirty="0">
                <a:solidFill>
                  <a:srgbClr val="1F497D"/>
                </a:solidFill>
                <a:latin typeface="Calibri"/>
                <a:ea typeface="Calibri"/>
                <a:cs typeface="Calibri"/>
                <a:sym typeface="Calibri"/>
              </a:rPr>
              <a:t>Safety Review Outcomes</a:t>
            </a:r>
          </a:p>
        </p:txBody>
      </p:sp>
    </p:spTree>
    <p:extLst>
      <p:ext uri="{BB962C8B-B14F-4D97-AF65-F5344CB8AC3E}">
        <p14:creationId xmlns:p14="http://schemas.microsoft.com/office/powerpoint/2010/main" val="566802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All safety recommendations from past reviews were accepted and implemented.</a:t>
            </a:r>
          </a:p>
        </p:txBody>
      </p:sp>
      <p:sp>
        <p:nvSpPr>
          <p:cNvPr id="3" name="Content Placeholder 2"/>
          <p:cNvSpPr>
            <a:spLocks noGrp="1"/>
          </p:cNvSpPr>
          <p:nvPr>
            <p:ph idx="10"/>
          </p:nvPr>
        </p:nvSpPr>
        <p:spPr/>
        <p:txBody>
          <a:bodyPr/>
          <a:lstStyle/>
          <a:p>
            <a:pPr marL="0" indent="0">
              <a:buNone/>
            </a:pPr>
            <a:r>
              <a:rPr lang="en-US" dirty="0"/>
              <a:t> </a:t>
            </a:r>
          </a:p>
        </p:txBody>
      </p:sp>
      <p:sp>
        <p:nvSpPr>
          <p:cNvPr id="4" name="Title 3"/>
          <p:cNvSpPr>
            <a:spLocks noGrp="1"/>
          </p:cNvSpPr>
          <p:nvPr>
            <p:ph type="title"/>
          </p:nvPr>
        </p:nvSpPr>
        <p:spPr/>
        <p:txBody>
          <a:bodyPr/>
          <a:lstStyle/>
          <a:p>
            <a:r>
              <a:rPr lang="en-US" dirty="0"/>
              <a:t>Tracking Review Recommendations</a:t>
            </a:r>
          </a:p>
        </p:txBody>
      </p:sp>
      <p:pic>
        <p:nvPicPr>
          <p:cNvPr id="5" name="Picture 4"/>
          <p:cNvPicPr>
            <a:picLocks noChangeAspect="1"/>
          </p:cNvPicPr>
          <p:nvPr/>
        </p:nvPicPr>
        <p:blipFill>
          <a:blip r:embed="rId2"/>
          <a:stretch>
            <a:fillRect/>
          </a:stretch>
        </p:blipFill>
        <p:spPr>
          <a:xfrm>
            <a:off x="4544568" y="703696"/>
            <a:ext cx="4523624" cy="4096867"/>
          </a:xfrm>
          <a:prstGeom prst="rect">
            <a:avLst/>
          </a:prstGeom>
        </p:spPr>
      </p:pic>
    </p:spTree>
    <p:extLst>
      <p:ext uri="{BB962C8B-B14F-4D97-AF65-F5344CB8AC3E}">
        <p14:creationId xmlns:p14="http://schemas.microsoft.com/office/powerpoint/2010/main" val="2929498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050643" y="107157"/>
            <a:ext cx="6188400" cy="417900"/>
          </a:xfrm>
          <a:prstGeom prst="rect">
            <a:avLst/>
          </a:prstGeom>
        </p:spPr>
        <p:txBody>
          <a:bodyPr wrap="square" lIns="91425" tIns="91425" rIns="91425" bIns="91425" anchor="ctr" anchorCtr="0">
            <a:noAutofit/>
          </a:bodyPr>
          <a:lstStyle/>
          <a:p>
            <a:pPr lvl="0">
              <a:spcBef>
                <a:spcPts val="0"/>
              </a:spcBef>
              <a:buNone/>
            </a:pPr>
            <a:r>
              <a:rPr lang="en-US" dirty="0"/>
              <a:t>End of Presentation</a:t>
            </a:r>
          </a:p>
        </p:txBody>
      </p:sp>
      <p:sp>
        <p:nvSpPr>
          <p:cNvPr id="142" name="Shape 142"/>
          <p:cNvSpPr txBox="1">
            <a:spLocks noGrp="1"/>
          </p:cNvSpPr>
          <p:nvPr>
            <p:ph type="body" idx="1"/>
          </p:nvPr>
        </p:nvSpPr>
        <p:spPr>
          <a:xfrm>
            <a:off x="457200" y="760810"/>
            <a:ext cx="8229600" cy="3982500"/>
          </a:xfrm>
          <a:prstGeom prst="rect">
            <a:avLst/>
          </a:prstGeom>
        </p:spPr>
        <p:txBody>
          <a:bodyPr wrap="square" lIns="91425" tIns="91425" rIns="91425" bIns="91425" anchor="t" anchorCtr="0">
            <a:noAutofit/>
          </a:bodyPr>
          <a:lstStyle/>
          <a:p>
            <a:pPr lvl="0">
              <a:spcBef>
                <a:spcPts val="0"/>
              </a:spcBef>
              <a:buNone/>
            </a:pPr>
            <a:r>
              <a:rPr lang="en-US" dirty="0"/>
              <a:t> </a:t>
            </a:r>
          </a:p>
        </p:txBody>
      </p:sp>
      <p:pic>
        <p:nvPicPr>
          <p:cNvPr id="143" name="Shape 143"/>
          <p:cNvPicPr preferRelativeResize="0"/>
          <p:nvPr/>
        </p:nvPicPr>
        <p:blipFill>
          <a:blip r:embed="rId3">
            <a:alphaModFix/>
          </a:blip>
          <a:stretch>
            <a:fillRect/>
          </a:stretch>
        </p:blipFill>
        <p:spPr>
          <a:xfrm>
            <a:off x="2441676" y="850962"/>
            <a:ext cx="2057400" cy="1543050"/>
          </a:xfrm>
          <a:prstGeom prst="rect">
            <a:avLst/>
          </a:prstGeom>
          <a:noFill/>
          <a:ln>
            <a:noFill/>
          </a:ln>
        </p:spPr>
      </p:pic>
      <p:pic>
        <p:nvPicPr>
          <p:cNvPr id="144" name="Shape 144"/>
          <p:cNvPicPr preferRelativeResize="0"/>
          <p:nvPr/>
        </p:nvPicPr>
        <p:blipFill>
          <a:blip r:embed="rId4">
            <a:alphaModFix/>
          </a:blip>
          <a:stretch>
            <a:fillRect/>
          </a:stretch>
        </p:blipFill>
        <p:spPr>
          <a:xfrm>
            <a:off x="182613" y="778017"/>
            <a:ext cx="2533650" cy="1905000"/>
          </a:xfrm>
          <a:prstGeom prst="rect">
            <a:avLst/>
          </a:prstGeom>
          <a:noFill/>
          <a:ln>
            <a:noFill/>
          </a:ln>
        </p:spPr>
      </p:pic>
      <p:pic>
        <p:nvPicPr>
          <p:cNvPr id="145" name="Shape 145"/>
          <p:cNvPicPr preferRelativeResize="0"/>
          <p:nvPr/>
        </p:nvPicPr>
        <p:blipFill>
          <a:blip r:embed="rId5">
            <a:alphaModFix/>
          </a:blip>
          <a:stretch>
            <a:fillRect/>
          </a:stretch>
        </p:blipFill>
        <p:spPr>
          <a:xfrm>
            <a:off x="4928700" y="2441287"/>
            <a:ext cx="2876550" cy="2152650"/>
          </a:xfrm>
          <a:prstGeom prst="rect">
            <a:avLst/>
          </a:prstGeom>
          <a:noFill/>
          <a:ln>
            <a:noFill/>
          </a:ln>
        </p:spPr>
      </p:pic>
      <p:pic>
        <p:nvPicPr>
          <p:cNvPr id="146" name="Shape 146"/>
          <p:cNvPicPr preferRelativeResize="0"/>
          <p:nvPr/>
        </p:nvPicPr>
        <p:blipFill>
          <a:blip r:embed="rId6">
            <a:alphaModFix/>
          </a:blip>
          <a:stretch>
            <a:fillRect/>
          </a:stretch>
        </p:blipFill>
        <p:spPr>
          <a:xfrm>
            <a:off x="6467475" y="648670"/>
            <a:ext cx="1733550" cy="2314575"/>
          </a:xfrm>
          <a:prstGeom prst="rect">
            <a:avLst/>
          </a:prstGeom>
          <a:noFill/>
          <a:ln>
            <a:noFill/>
          </a:ln>
        </p:spPr>
      </p:pic>
      <p:pic>
        <p:nvPicPr>
          <p:cNvPr id="2" name="Picture 1"/>
          <p:cNvPicPr>
            <a:picLocks noChangeAspect="1"/>
          </p:cNvPicPr>
          <p:nvPr/>
        </p:nvPicPr>
        <p:blipFill>
          <a:blip r:embed="rId7"/>
          <a:stretch>
            <a:fillRect/>
          </a:stretch>
        </p:blipFill>
        <p:spPr>
          <a:xfrm>
            <a:off x="5731931" y="2858015"/>
            <a:ext cx="2469094" cy="1841152"/>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8200" y="717948"/>
            <a:ext cx="2261769" cy="169666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38" y="2421365"/>
            <a:ext cx="2672999" cy="200515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3698" y="2336057"/>
            <a:ext cx="2398845" cy="1799498"/>
          </a:xfrm>
          <a:prstGeom prst="rect">
            <a:avLst/>
          </a:prstGeom>
        </p:spPr>
      </p:pic>
    </p:spTree>
    <p:extLst>
      <p:ext uri="{BB962C8B-B14F-4D97-AF65-F5344CB8AC3E}">
        <p14:creationId xmlns:p14="http://schemas.microsoft.com/office/powerpoint/2010/main" val="3148642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Detailed Slides for Breakout</a:t>
            </a:r>
          </a:p>
        </p:txBody>
      </p:sp>
      <p:sp>
        <p:nvSpPr>
          <p:cNvPr id="3" name="Text Placeholder 2"/>
          <p:cNvSpPr>
            <a:spLocks noGrp="1"/>
          </p:cNvSpPr>
          <p:nvPr>
            <p:ph type="body" idx="1"/>
          </p:nvPr>
        </p:nvSpPr>
        <p:spPr/>
        <p:txBody>
          <a:bodyPr/>
          <a:lstStyle/>
          <a:p>
            <a:pPr marL="0" indent="0">
              <a:buNone/>
            </a:pPr>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115" y="718254"/>
            <a:ext cx="3018891" cy="16980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6" y="1504950"/>
            <a:ext cx="5257795" cy="29573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78" y="2018261"/>
            <a:ext cx="4842933" cy="2724150"/>
          </a:xfrm>
          <a:prstGeom prst="rect">
            <a:avLst/>
          </a:prstGeom>
        </p:spPr>
      </p:pic>
    </p:spTree>
    <p:extLst>
      <p:ext uri="{BB962C8B-B14F-4D97-AF65-F5344CB8AC3E}">
        <p14:creationId xmlns:p14="http://schemas.microsoft.com/office/powerpoint/2010/main" val="1900330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AURA/LSST Transit Insurance</a:t>
            </a:r>
          </a:p>
        </p:txBody>
      </p:sp>
      <p:sp>
        <p:nvSpPr>
          <p:cNvPr id="3" name="Text Placeholder 2"/>
          <p:cNvSpPr>
            <a:spLocks noGrp="1"/>
          </p:cNvSpPr>
          <p:nvPr>
            <p:ph type="body" idx="1"/>
          </p:nvPr>
        </p:nvSpPr>
        <p:spPr>
          <a:xfrm>
            <a:off x="152400" y="760810"/>
            <a:ext cx="8839200" cy="3982640"/>
          </a:xfrm>
        </p:spPr>
        <p:txBody>
          <a:bodyPr/>
          <a:lstStyle/>
          <a:p>
            <a:pPr marL="0" indent="0">
              <a:buNone/>
            </a:pPr>
            <a:r>
              <a:rPr lang="en-US" b="1" dirty="0"/>
              <a:t>AURA/LSST procured insurance from Zurich for the transport of equipment and materials ($298 million) over the next three years for a premium of $150,000 per year. coverage includes:</a:t>
            </a:r>
          </a:p>
          <a:p>
            <a:pPr lvl="1"/>
            <a:r>
              <a:rPr lang="en-US" sz="2400" dirty="0"/>
              <a:t>Transportation from the port of origin to the summit site</a:t>
            </a:r>
          </a:p>
          <a:p>
            <a:pPr lvl="1"/>
            <a:r>
              <a:rPr lang="en-US" sz="2400" dirty="0"/>
              <a:t>$100,000 deductible for materials and equipment</a:t>
            </a:r>
          </a:p>
          <a:p>
            <a:pPr lvl="1"/>
            <a:r>
              <a:rPr lang="en-US" sz="2400" dirty="0"/>
              <a:t>$1,000,000 deductible for mirror shipments</a:t>
            </a:r>
          </a:p>
          <a:p>
            <a:pPr lvl="1"/>
            <a:r>
              <a:rPr lang="en-US" sz="2400" dirty="0"/>
              <a:t>All risks of loss per any one conveyance/connecting conveyance </a:t>
            </a:r>
          </a:p>
          <a:p>
            <a:pPr lvl="1"/>
            <a:r>
              <a:rPr lang="en-US" sz="2400" dirty="0"/>
              <a:t>Limit of liability for each shipment of $20,000,000</a:t>
            </a:r>
          </a:p>
          <a:p>
            <a:pPr lvl="1"/>
            <a:r>
              <a:rPr lang="en-US" sz="2400" dirty="0"/>
              <a:t>AURA/LSST is sole loss payee on the policy</a:t>
            </a:r>
          </a:p>
          <a:p>
            <a:pPr lvl="1"/>
            <a:endParaRPr lang="en-US" sz="2000" dirty="0"/>
          </a:p>
        </p:txBody>
      </p:sp>
      <p:pic>
        <p:nvPicPr>
          <p:cNvPr id="4" name="Picture 3"/>
          <p:cNvPicPr>
            <a:picLocks noChangeAspect="1"/>
          </p:cNvPicPr>
          <p:nvPr/>
        </p:nvPicPr>
        <p:blipFill>
          <a:blip r:embed="rId3"/>
          <a:stretch>
            <a:fillRect/>
          </a:stretch>
        </p:blipFill>
        <p:spPr>
          <a:xfrm>
            <a:off x="7543800" y="3943350"/>
            <a:ext cx="1097375" cy="658425"/>
          </a:xfrm>
          <a:prstGeom prst="rect">
            <a:avLst/>
          </a:prstGeom>
        </p:spPr>
      </p:pic>
    </p:spTree>
    <p:extLst>
      <p:ext uri="{BB962C8B-B14F-4D97-AF65-F5344CB8AC3E}">
        <p14:creationId xmlns:p14="http://schemas.microsoft.com/office/powerpoint/2010/main" val="162638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in Operations and under NCOA</a:t>
            </a:r>
          </a:p>
        </p:txBody>
      </p:sp>
    </p:spTree>
    <p:extLst>
      <p:ext uri="{BB962C8B-B14F-4D97-AF65-F5344CB8AC3E}">
        <p14:creationId xmlns:p14="http://schemas.microsoft.com/office/powerpoint/2010/main" val="3636392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1050643" y="107157"/>
            <a:ext cx="6188400" cy="417900"/>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1F497D"/>
              </a:buClr>
              <a:buSzPts val="600"/>
              <a:buFont typeface="Calibri"/>
              <a:buNone/>
            </a:pPr>
            <a:r>
              <a:rPr lang="en-US" sz="2400" b="1" i="0" u="none" strike="noStrike" cap="none" dirty="0">
                <a:solidFill>
                  <a:schemeClr val="tx2"/>
                </a:solidFill>
                <a:latin typeface="Calibri"/>
                <a:ea typeface="Calibri"/>
                <a:cs typeface="Calibri"/>
                <a:sym typeface="Calibri"/>
              </a:rPr>
              <a:t>LSST Safety is a Collaboration</a:t>
            </a:r>
          </a:p>
        </p:txBody>
      </p:sp>
      <p:sp>
        <p:nvSpPr>
          <p:cNvPr id="52" name="Shape 52"/>
          <p:cNvSpPr txBox="1">
            <a:spLocks noGrp="1"/>
          </p:cNvSpPr>
          <p:nvPr>
            <p:ph type="body" idx="1"/>
          </p:nvPr>
        </p:nvSpPr>
        <p:spPr>
          <a:xfrm>
            <a:off x="457200" y="760810"/>
            <a:ext cx="8229600" cy="3982500"/>
          </a:xfrm>
          <a:prstGeom prst="rect">
            <a:avLst/>
          </a:prstGeom>
          <a:noFill/>
          <a:ln>
            <a:noFill/>
          </a:ln>
        </p:spPr>
        <p:txBody>
          <a:bodyPr wrap="square" lIns="91425" tIns="45700" rIns="91425" bIns="45700" anchor="t" anchorCtr="0">
            <a:noAutofit/>
          </a:bodyPr>
          <a:lstStyle/>
          <a:p>
            <a:pPr marL="0" marR="0" lvl="0" indent="-152400" algn="l" rtl="0">
              <a:lnSpc>
                <a:spcPct val="100000"/>
              </a:lnSpc>
              <a:spcBef>
                <a:spcPts val="0"/>
              </a:spcBef>
              <a:spcAft>
                <a:spcPts val="0"/>
              </a:spcAft>
              <a:buClr>
                <a:srgbClr val="1F497D"/>
              </a:buClr>
              <a:buSzPts val="2400"/>
              <a:buFont typeface="Arial"/>
              <a:buNone/>
            </a:pPr>
            <a:r>
              <a:rPr lang="en-US" sz="2000" b="1" i="0" u="none" strike="noStrike" cap="none" dirty="0">
                <a:solidFill>
                  <a:schemeClr val="tx2"/>
                </a:solidFill>
              </a:rPr>
              <a:t>LSST will enter Operations with established liaisons to Operations Partners</a:t>
            </a:r>
          </a:p>
          <a:p>
            <a:pPr marL="457200" indent="-152400">
              <a:spcBef>
                <a:spcPts val="576"/>
              </a:spcBef>
              <a:buNone/>
            </a:pPr>
            <a:r>
              <a:rPr lang="en-US" sz="2000" dirty="0">
                <a:solidFill>
                  <a:schemeClr val="tx2"/>
                </a:solidFill>
              </a:rPr>
              <a:t>	NCOA will be forming as key local group</a:t>
            </a:r>
          </a:p>
          <a:p>
            <a:pPr marL="457200" indent="-152400">
              <a:spcBef>
                <a:spcPts val="576"/>
              </a:spcBef>
              <a:buNone/>
            </a:pPr>
            <a:r>
              <a:rPr lang="en-US" sz="2000" dirty="0">
                <a:solidFill>
                  <a:schemeClr val="tx2"/>
                </a:solidFill>
              </a:rPr>
              <a:t>	Partner history and cooperation established during construction </a:t>
            </a:r>
            <a:r>
              <a:rPr lang="en-US" sz="2000" b="1" dirty="0">
                <a:solidFill>
                  <a:schemeClr val="tx2"/>
                </a:solidFill>
              </a:rPr>
              <a:t>	</a:t>
            </a:r>
          </a:p>
          <a:p>
            <a:pPr marL="0" marR="0" lvl="0" indent="-152400" algn="l" rtl="0">
              <a:lnSpc>
                <a:spcPct val="100000"/>
              </a:lnSpc>
              <a:spcBef>
                <a:spcPts val="0"/>
              </a:spcBef>
              <a:spcAft>
                <a:spcPts val="0"/>
              </a:spcAft>
              <a:buClr>
                <a:srgbClr val="1F497D"/>
              </a:buClr>
              <a:buSzPts val="2400"/>
              <a:buFont typeface="Arial"/>
              <a:buNone/>
            </a:pPr>
            <a:r>
              <a:rPr lang="en-US" sz="2000" b="1" i="0" u="none" strike="noStrike" cap="none" dirty="0">
                <a:solidFill>
                  <a:schemeClr val="tx2"/>
                </a:solidFill>
              </a:rPr>
              <a:t>LSST within NCOA  (</a:t>
            </a:r>
            <a:r>
              <a:rPr lang="en-US" sz="2000" b="1" dirty="0">
                <a:solidFill>
                  <a:schemeClr val="tx2"/>
                </a:solidFill>
              </a:rPr>
              <a:t>3 safety personnel)</a:t>
            </a:r>
          </a:p>
          <a:p>
            <a:pPr marL="457200" marR="0" lvl="0" indent="-152400" algn="l" rtl="0">
              <a:lnSpc>
                <a:spcPct val="100000"/>
              </a:lnSpc>
              <a:spcBef>
                <a:spcPts val="576"/>
              </a:spcBef>
              <a:spcAft>
                <a:spcPts val="0"/>
              </a:spcAft>
              <a:buClr>
                <a:srgbClr val="1F497D"/>
              </a:buClr>
              <a:buSzPts val="2400"/>
              <a:buFont typeface="Arial"/>
              <a:buNone/>
            </a:pPr>
            <a:r>
              <a:rPr lang="en-US" sz="2000" dirty="0">
                <a:solidFill>
                  <a:schemeClr val="tx2"/>
                </a:solidFill>
              </a:rPr>
              <a:t>LSST is major element in Tucson and Chile</a:t>
            </a:r>
            <a:endParaRPr lang="en-US" sz="2000" b="1" dirty="0">
              <a:solidFill>
                <a:schemeClr val="tx2"/>
              </a:solidFill>
            </a:endParaRPr>
          </a:p>
          <a:p>
            <a:pPr marL="457200" lvl="0" indent="-152400">
              <a:spcBef>
                <a:spcPts val="576"/>
              </a:spcBef>
              <a:buNone/>
            </a:pPr>
            <a:r>
              <a:rPr lang="en-US" sz="2000" dirty="0">
                <a:solidFill>
                  <a:schemeClr val="tx2"/>
                </a:solidFill>
              </a:rPr>
              <a:t>Group can optimize around Kitt Peak </a:t>
            </a:r>
            <a:r>
              <a:rPr lang="en-US" sz="2000" b="1" dirty="0">
                <a:solidFill>
                  <a:schemeClr val="tx2"/>
                </a:solidFill>
              </a:rPr>
              <a:t>Arizona, </a:t>
            </a:r>
            <a:r>
              <a:rPr lang="en-US" sz="2000" dirty="0">
                <a:solidFill>
                  <a:schemeClr val="tx2"/>
                </a:solidFill>
              </a:rPr>
              <a:t>La Serena, Cerro Tololo, Cerro Pachon </a:t>
            </a:r>
            <a:r>
              <a:rPr lang="en-US" sz="2000" b="1" dirty="0">
                <a:solidFill>
                  <a:schemeClr val="tx2"/>
                </a:solidFill>
              </a:rPr>
              <a:t>Chile</a:t>
            </a:r>
            <a:r>
              <a:rPr lang="en-US" sz="2000" dirty="0">
                <a:solidFill>
                  <a:schemeClr val="tx2"/>
                </a:solidFill>
              </a:rPr>
              <a:t> and Hilo and Mauna Kea </a:t>
            </a:r>
            <a:r>
              <a:rPr lang="en-US" sz="2000" b="1" dirty="0">
                <a:solidFill>
                  <a:schemeClr val="tx2"/>
                </a:solidFill>
              </a:rPr>
              <a:t>Hawaii</a:t>
            </a:r>
          </a:p>
          <a:p>
            <a:pPr marL="0" marR="0" lvl="0" indent="-152400" algn="l" rtl="0">
              <a:lnSpc>
                <a:spcPct val="100000"/>
              </a:lnSpc>
              <a:spcBef>
                <a:spcPts val="576"/>
              </a:spcBef>
              <a:spcAft>
                <a:spcPts val="0"/>
              </a:spcAft>
              <a:buClr>
                <a:srgbClr val="1F497D"/>
              </a:buClr>
              <a:buSzPts val="2400"/>
              <a:buFont typeface="Arial"/>
              <a:buNone/>
            </a:pPr>
            <a:r>
              <a:rPr lang="en-US" sz="2000" b="1" i="0" u="none" strike="noStrike" cap="none" dirty="0">
                <a:solidFill>
                  <a:schemeClr val="tx2"/>
                </a:solidFill>
              </a:rPr>
              <a:t>SLAC (1</a:t>
            </a:r>
            <a:r>
              <a:rPr lang="en-US" sz="2000" b="1" dirty="0">
                <a:solidFill>
                  <a:schemeClr val="tx2"/>
                </a:solidFill>
              </a:rPr>
              <a:t> safety officer assigned to Camera)</a:t>
            </a:r>
          </a:p>
          <a:p>
            <a:pPr marL="457200" marR="0" lvl="0" indent="-152400" algn="l" rtl="0">
              <a:lnSpc>
                <a:spcPct val="100000"/>
              </a:lnSpc>
              <a:spcBef>
                <a:spcPts val="576"/>
              </a:spcBef>
              <a:spcAft>
                <a:spcPts val="0"/>
              </a:spcAft>
              <a:buClr>
                <a:srgbClr val="1F497D"/>
              </a:buClr>
              <a:buSzPts val="2400"/>
              <a:buFont typeface="Arial"/>
              <a:buNone/>
            </a:pPr>
            <a:r>
              <a:rPr lang="en-US" sz="2000" dirty="0">
                <a:solidFill>
                  <a:schemeClr val="dk2"/>
                </a:solidFill>
              </a:rPr>
              <a:t>Stanford University -  Environmental Health &amp; Safety</a:t>
            </a:r>
          </a:p>
          <a:p>
            <a:pPr marL="0" marR="0" lvl="0" indent="-152400" algn="l" rtl="0">
              <a:lnSpc>
                <a:spcPct val="100000"/>
              </a:lnSpc>
              <a:spcBef>
                <a:spcPts val="576"/>
              </a:spcBef>
              <a:spcAft>
                <a:spcPts val="0"/>
              </a:spcAft>
              <a:buClr>
                <a:srgbClr val="1F497D"/>
              </a:buClr>
              <a:buSzPts val="2400"/>
              <a:buFont typeface="Arial"/>
              <a:buNone/>
            </a:pPr>
            <a:r>
              <a:rPr lang="en-US" sz="2000" b="1" i="0" u="none" strike="noStrike" cap="none" dirty="0">
                <a:solidFill>
                  <a:schemeClr val="dk2"/>
                </a:solidFill>
              </a:rPr>
              <a:t>NCSA (</a:t>
            </a:r>
            <a:r>
              <a:rPr lang="en-US" sz="2000" b="1" dirty="0">
                <a:solidFill>
                  <a:schemeClr val="dk2"/>
                </a:solidFill>
              </a:rPr>
              <a:t>safety support when</a:t>
            </a:r>
            <a:r>
              <a:rPr lang="en-US" sz="2000" b="1" i="0" u="none" strike="noStrike" cap="none" dirty="0">
                <a:solidFill>
                  <a:schemeClr val="dk2"/>
                </a:solidFill>
              </a:rPr>
              <a:t> </a:t>
            </a:r>
            <a:r>
              <a:rPr lang="en-US" sz="2000" b="1" dirty="0">
                <a:solidFill>
                  <a:schemeClr val="dk2"/>
                </a:solidFill>
              </a:rPr>
              <a:t>needed)</a:t>
            </a:r>
          </a:p>
          <a:p>
            <a:pPr marL="457200" marR="0" lvl="0" indent="-152400" algn="l" rtl="0">
              <a:lnSpc>
                <a:spcPct val="100000"/>
              </a:lnSpc>
              <a:spcBef>
                <a:spcPts val="576"/>
              </a:spcBef>
              <a:spcAft>
                <a:spcPts val="0"/>
              </a:spcAft>
              <a:buClr>
                <a:srgbClr val="1F497D"/>
              </a:buClr>
              <a:buSzPts val="2400"/>
              <a:buFont typeface="Arial"/>
              <a:buNone/>
            </a:pPr>
            <a:r>
              <a:rPr lang="en-US" sz="2000" dirty="0">
                <a:solidFill>
                  <a:schemeClr val="dk2"/>
                </a:solidFill>
              </a:rPr>
              <a:t>University of Illinois - Division of Safety and Compliance</a:t>
            </a:r>
          </a:p>
        </p:txBody>
      </p:sp>
    </p:spTree>
    <p:extLst>
      <p:ext uri="{BB962C8B-B14F-4D97-AF65-F5344CB8AC3E}">
        <p14:creationId xmlns:p14="http://schemas.microsoft.com/office/powerpoint/2010/main" val="2489991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and Accidents</a:t>
            </a:r>
          </a:p>
        </p:txBody>
      </p:sp>
      <p:sp>
        <p:nvSpPr>
          <p:cNvPr id="3" name="Text Placeholder 2"/>
          <p:cNvSpPr>
            <a:spLocks noGrp="1"/>
          </p:cNvSpPr>
          <p:nvPr>
            <p:ph type="body" idx="1"/>
          </p:nvPr>
        </p:nvSpPr>
        <p:spPr>
          <a:xfrm>
            <a:off x="895350" y="971550"/>
            <a:ext cx="8229601" cy="3982640"/>
          </a:xfrm>
        </p:spPr>
        <p:txBody>
          <a:bodyPr/>
          <a:lstStyle/>
          <a:p>
            <a:pPr marL="0" indent="0">
              <a:buNone/>
            </a:pPr>
            <a:r>
              <a:rPr lang="en-US" dirty="0"/>
              <a:t> </a:t>
            </a:r>
          </a:p>
        </p:txBody>
      </p:sp>
      <p:sp>
        <p:nvSpPr>
          <p:cNvPr id="6" name="Flowchart: Connector 5"/>
          <p:cNvSpPr/>
          <p:nvPr/>
        </p:nvSpPr>
        <p:spPr>
          <a:xfrm>
            <a:off x="8620126" y="3181350"/>
            <a:ext cx="342900" cy="342900"/>
          </a:xfrm>
          <a:prstGeom prst="flowChartConnector">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p:nvPicPr>
        <p:blipFill>
          <a:blip r:embed="rId3"/>
          <a:stretch>
            <a:fillRect/>
          </a:stretch>
        </p:blipFill>
        <p:spPr>
          <a:xfrm>
            <a:off x="0" y="1123950"/>
            <a:ext cx="9144000" cy="3479119"/>
          </a:xfrm>
          <a:prstGeom prst="rect">
            <a:avLst/>
          </a:prstGeom>
        </p:spPr>
      </p:pic>
    </p:spTree>
    <p:extLst>
      <p:ext uri="{BB962C8B-B14F-4D97-AF65-F5344CB8AC3E}">
        <p14:creationId xmlns:p14="http://schemas.microsoft.com/office/powerpoint/2010/main" val="1995087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44780" y="1581150"/>
            <a:ext cx="2514600" cy="297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3016602" y="1581150"/>
            <a:ext cx="6051198" cy="32423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t>LSST Safety </a:t>
            </a:r>
            <a:r>
              <a:rPr lang="en-US" dirty="0"/>
              <a:t>T</a:t>
            </a:r>
            <a:r>
              <a:rPr lang="en-US" b="1" dirty="0"/>
              <a:t>ransitions to Operations</a:t>
            </a:r>
          </a:p>
        </p:txBody>
      </p:sp>
      <p:sp>
        <p:nvSpPr>
          <p:cNvPr id="48" name="Text Placeholder 47"/>
          <p:cNvSpPr>
            <a:spLocks noGrp="1"/>
          </p:cNvSpPr>
          <p:nvPr>
            <p:ph type="body" idx="1"/>
          </p:nvPr>
        </p:nvSpPr>
        <p:spPr/>
        <p:txBody>
          <a:bodyPr/>
          <a:lstStyle/>
          <a:p>
            <a:pPr marL="304800" indent="0">
              <a:buNone/>
            </a:pPr>
            <a:r>
              <a:rPr lang="en-US" dirty="0"/>
              <a:t>LSST Safety Organization in Operations will have experience from an 8-year Construction Project </a:t>
            </a:r>
          </a:p>
        </p:txBody>
      </p:sp>
      <p:sp>
        <p:nvSpPr>
          <p:cNvPr id="4" name="Rectangle 3"/>
          <p:cNvSpPr/>
          <p:nvPr/>
        </p:nvSpPr>
        <p:spPr>
          <a:xfrm>
            <a:off x="4953000" y="1809750"/>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Manager</a:t>
            </a:r>
          </a:p>
          <a:p>
            <a:pPr algn="ctr"/>
            <a:r>
              <a:rPr lang="en-US" sz="1400" dirty="0">
                <a:solidFill>
                  <a:schemeClr val="tx1"/>
                </a:solidFill>
              </a:rPr>
              <a:t>Chuck Gessner</a:t>
            </a:r>
          </a:p>
        </p:txBody>
      </p:sp>
      <p:sp>
        <p:nvSpPr>
          <p:cNvPr id="5" name="Rectangle 4"/>
          <p:cNvSpPr/>
          <p:nvPr/>
        </p:nvSpPr>
        <p:spPr>
          <a:xfrm>
            <a:off x="228600" y="3714750"/>
            <a:ext cx="951583"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Labor Unions</a:t>
            </a:r>
          </a:p>
        </p:txBody>
      </p:sp>
      <p:sp>
        <p:nvSpPr>
          <p:cNvPr id="6" name="Rectangle 5"/>
          <p:cNvSpPr/>
          <p:nvPr/>
        </p:nvSpPr>
        <p:spPr>
          <a:xfrm>
            <a:off x="1390191" y="3714750"/>
            <a:ext cx="112776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AURA Safety Committees</a:t>
            </a:r>
          </a:p>
        </p:txBody>
      </p:sp>
      <p:sp>
        <p:nvSpPr>
          <p:cNvPr id="7" name="Rectangle 6"/>
          <p:cNvSpPr/>
          <p:nvPr/>
        </p:nvSpPr>
        <p:spPr>
          <a:xfrm>
            <a:off x="6235065" y="3181350"/>
            <a:ext cx="135636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Cerro Pachon</a:t>
            </a:r>
          </a:p>
          <a:p>
            <a:pPr algn="ctr"/>
            <a:r>
              <a:rPr lang="en-US" sz="1100" dirty="0">
                <a:solidFill>
                  <a:schemeClr val="tx1"/>
                </a:solidFill>
              </a:rPr>
              <a:t>Sandra Romero</a:t>
            </a:r>
          </a:p>
        </p:txBody>
      </p:sp>
      <p:sp>
        <p:nvSpPr>
          <p:cNvPr id="8" name="Rectangle 7"/>
          <p:cNvSpPr/>
          <p:nvPr/>
        </p:nvSpPr>
        <p:spPr>
          <a:xfrm>
            <a:off x="3170907" y="3185160"/>
            <a:ext cx="1220117"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Camera Safety</a:t>
            </a:r>
          </a:p>
          <a:p>
            <a:pPr algn="ctr"/>
            <a:r>
              <a:rPr lang="en-US" sz="1100" dirty="0">
                <a:solidFill>
                  <a:schemeClr val="tx1"/>
                </a:solidFill>
              </a:rPr>
              <a:t>SLAC</a:t>
            </a:r>
          </a:p>
          <a:p>
            <a:pPr algn="ctr"/>
            <a:r>
              <a:rPr lang="en-US" sz="1100" dirty="0">
                <a:solidFill>
                  <a:schemeClr val="tx1"/>
                </a:solidFill>
              </a:rPr>
              <a:t>Joe Kenny</a:t>
            </a:r>
          </a:p>
        </p:txBody>
      </p:sp>
      <p:sp>
        <p:nvSpPr>
          <p:cNvPr id="9" name="Rectangle 8"/>
          <p:cNvSpPr/>
          <p:nvPr/>
        </p:nvSpPr>
        <p:spPr>
          <a:xfrm>
            <a:off x="4657725" y="3185160"/>
            <a:ext cx="13716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La Serena</a:t>
            </a:r>
          </a:p>
          <a:p>
            <a:pPr algn="ctr"/>
            <a:r>
              <a:rPr lang="en-US" sz="1100" dirty="0">
                <a:solidFill>
                  <a:schemeClr val="tx1"/>
                </a:solidFill>
              </a:rPr>
              <a:t>Giovanni Corvetto</a:t>
            </a:r>
          </a:p>
        </p:txBody>
      </p:sp>
      <p:sp>
        <p:nvSpPr>
          <p:cNvPr id="10" name="Rectangle 9"/>
          <p:cNvSpPr/>
          <p:nvPr/>
        </p:nvSpPr>
        <p:spPr>
          <a:xfrm>
            <a:off x="6896100" y="1809750"/>
            <a:ext cx="1447800" cy="6096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LSST Safety Council</a:t>
            </a:r>
          </a:p>
        </p:txBody>
      </p:sp>
      <p:sp>
        <p:nvSpPr>
          <p:cNvPr id="11" name="Rectangle 10"/>
          <p:cNvSpPr/>
          <p:nvPr/>
        </p:nvSpPr>
        <p:spPr>
          <a:xfrm>
            <a:off x="3748703" y="4107856"/>
            <a:ext cx="1524000" cy="681989"/>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AIV / Commissioning</a:t>
            </a:r>
          </a:p>
          <a:p>
            <a:pPr algn="ctr"/>
            <a:r>
              <a:rPr lang="en-US" sz="1100" dirty="0">
                <a:solidFill>
                  <a:schemeClr val="tx1"/>
                </a:solidFill>
              </a:rPr>
              <a:t>2-yr Surge</a:t>
            </a:r>
          </a:p>
          <a:p>
            <a:pPr algn="ctr"/>
            <a:r>
              <a:rPr lang="en-US" sz="1100" dirty="0">
                <a:solidFill>
                  <a:schemeClr val="tx1"/>
                </a:solidFill>
              </a:rPr>
              <a:t>Sergio Vega</a:t>
            </a:r>
          </a:p>
        </p:txBody>
      </p:sp>
      <p:cxnSp>
        <p:nvCxnSpPr>
          <p:cNvPr id="13" name="Straight Connector 12"/>
          <p:cNvCxnSpPr/>
          <p:nvPr/>
        </p:nvCxnSpPr>
        <p:spPr>
          <a:xfrm>
            <a:off x="3781425" y="2876550"/>
            <a:ext cx="45624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9" idx="0"/>
          </p:cNvCxnSpPr>
          <p:nvPr/>
        </p:nvCxnSpPr>
        <p:spPr>
          <a:xfrm flipH="1">
            <a:off x="5343525" y="2876550"/>
            <a:ext cx="3808" cy="308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531996" y="2867025"/>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0"/>
          </p:cNvCxnSpPr>
          <p:nvPr/>
        </p:nvCxnSpPr>
        <p:spPr>
          <a:xfrm flipV="1">
            <a:off x="3780966" y="2876550"/>
            <a:ext cx="459" cy="308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0"/>
          </p:cNvCxnSpPr>
          <p:nvPr/>
        </p:nvCxnSpPr>
        <p:spPr>
          <a:xfrm flipH="1" flipV="1">
            <a:off x="6905625" y="2876550"/>
            <a:ext cx="762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4" idx="3"/>
            <a:endCxn id="10" idx="1"/>
          </p:cNvCxnSpPr>
          <p:nvPr/>
        </p:nvCxnSpPr>
        <p:spPr>
          <a:xfrm>
            <a:off x="6400800" y="2114550"/>
            <a:ext cx="49530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383281" y="1676400"/>
            <a:ext cx="1417319" cy="646331"/>
          </a:xfrm>
          <a:prstGeom prst="rect">
            <a:avLst/>
          </a:prstGeom>
          <a:noFill/>
        </p:spPr>
        <p:txBody>
          <a:bodyPr wrap="square" rtlCol="0">
            <a:spAutoFit/>
          </a:bodyPr>
          <a:lstStyle/>
          <a:p>
            <a:r>
              <a:rPr lang="en-US" dirty="0"/>
              <a:t>LSST</a:t>
            </a:r>
          </a:p>
          <a:p>
            <a:r>
              <a:rPr lang="en-US" dirty="0"/>
              <a:t>Construction</a:t>
            </a:r>
          </a:p>
        </p:txBody>
      </p:sp>
      <p:sp>
        <p:nvSpPr>
          <p:cNvPr id="30" name="Rectangle 29"/>
          <p:cNvSpPr/>
          <p:nvPr/>
        </p:nvSpPr>
        <p:spPr>
          <a:xfrm>
            <a:off x="651051" y="2200275"/>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Manager</a:t>
            </a:r>
          </a:p>
          <a:p>
            <a:pPr algn="ctr"/>
            <a:r>
              <a:rPr lang="en-US" sz="1400" dirty="0">
                <a:solidFill>
                  <a:schemeClr val="tx1"/>
                </a:solidFill>
              </a:rPr>
              <a:t>Mario Gonzalez</a:t>
            </a:r>
          </a:p>
        </p:txBody>
      </p:sp>
      <p:cxnSp>
        <p:nvCxnSpPr>
          <p:cNvPr id="33" name="Straight Connector 32"/>
          <p:cNvCxnSpPr/>
          <p:nvPr/>
        </p:nvCxnSpPr>
        <p:spPr>
          <a:xfrm flipH="1" flipV="1">
            <a:off x="2667000" y="2656999"/>
            <a:ext cx="349602" cy="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30" idx="2"/>
          </p:cNvCxnSpPr>
          <p:nvPr/>
        </p:nvCxnSpPr>
        <p:spPr>
          <a:xfrm>
            <a:off x="1374951" y="2809875"/>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04391" y="3267075"/>
            <a:ext cx="12768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5" idx="0"/>
          </p:cNvCxnSpPr>
          <p:nvPr/>
        </p:nvCxnSpPr>
        <p:spPr>
          <a:xfrm>
            <a:off x="704391" y="3267075"/>
            <a:ext cx="1" cy="447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6" idx="0"/>
          </p:cNvCxnSpPr>
          <p:nvPr/>
        </p:nvCxnSpPr>
        <p:spPr>
          <a:xfrm flipH="1">
            <a:off x="1954071" y="3267075"/>
            <a:ext cx="13714" cy="447675"/>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28600" y="1657350"/>
            <a:ext cx="2289351" cy="307777"/>
          </a:xfrm>
          <a:prstGeom prst="rect">
            <a:avLst/>
          </a:prstGeom>
          <a:noFill/>
        </p:spPr>
        <p:txBody>
          <a:bodyPr wrap="square" rtlCol="0">
            <a:spAutoFit/>
          </a:bodyPr>
          <a:lstStyle/>
          <a:p>
            <a:pPr algn="ctr"/>
            <a:r>
              <a:rPr lang="en-US" sz="1400" dirty="0"/>
              <a:t>AURA Observatory - Chile</a:t>
            </a:r>
          </a:p>
        </p:txBody>
      </p:sp>
      <p:sp>
        <p:nvSpPr>
          <p:cNvPr id="45" name="Rectangle 44"/>
          <p:cNvSpPr/>
          <p:nvPr/>
        </p:nvSpPr>
        <p:spPr>
          <a:xfrm>
            <a:off x="5707380" y="4095750"/>
            <a:ext cx="1524000" cy="6096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Officers</a:t>
            </a:r>
          </a:p>
          <a:p>
            <a:pPr algn="ctr"/>
            <a:r>
              <a:rPr lang="en-US" sz="1100" dirty="0">
                <a:solidFill>
                  <a:schemeClr val="tx1"/>
                </a:solidFill>
              </a:rPr>
              <a:t>LSST Contractors</a:t>
            </a:r>
          </a:p>
          <a:p>
            <a:pPr algn="ctr"/>
            <a:r>
              <a:rPr lang="en-US" sz="1100" dirty="0">
                <a:solidFill>
                  <a:schemeClr val="tx1"/>
                </a:solidFill>
              </a:rPr>
              <a:t>Construction</a:t>
            </a:r>
          </a:p>
        </p:txBody>
      </p:sp>
      <p:cxnSp>
        <p:nvCxnSpPr>
          <p:cNvPr id="47" name="Straight Connector 46"/>
          <p:cNvCxnSpPr/>
          <p:nvPr/>
        </p:nvCxnSpPr>
        <p:spPr>
          <a:xfrm>
            <a:off x="6136005" y="2876550"/>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676900" y="2446973"/>
            <a:ext cx="0" cy="420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32" idx="0"/>
          </p:cNvCxnSpPr>
          <p:nvPr/>
        </p:nvCxnSpPr>
        <p:spPr>
          <a:xfrm>
            <a:off x="8322945" y="2876550"/>
            <a:ext cx="1" cy="295275"/>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730490" y="3171825"/>
            <a:ext cx="1184911"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NCSA</a:t>
            </a:r>
          </a:p>
          <a:p>
            <a:pPr algn="ctr"/>
            <a:r>
              <a:rPr lang="en-US" sz="1100" dirty="0">
                <a:solidFill>
                  <a:schemeClr val="tx1"/>
                </a:solidFill>
              </a:rPr>
              <a:t>Service Unit</a:t>
            </a:r>
          </a:p>
        </p:txBody>
      </p:sp>
    </p:spTree>
    <p:extLst>
      <p:ext uri="{BB962C8B-B14F-4D97-AF65-F5344CB8AC3E}">
        <p14:creationId xmlns:p14="http://schemas.microsoft.com/office/powerpoint/2010/main" val="2537387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44780" y="1581150"/>
            <a:ext cx="2514600" cy="297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3016602" y="1581150"/>
            <a:ext cx="6051198" cy="32423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t>LSST Safety under NCOA</a:t>
            </a:r>
          </a:p>
        </p:txBody>
      </p:sp>
      <p:sp>
        <p:nvSpPr>
          <p:cNvPr id="48" name="Text Placeholder 47"/>
          <p:cNvSpPr>
            <a:spLocks noGrp="1"/>
          </p:cNvSpPr>
          <p:nvPr>
            <p:ph type="body" idx="1"/>
          </p:nvPr>
        </p:nvSpPr>
        <p:spPr>
          <a:xfrm>
            <a:off x="152400" y="760810"/>
            <a:ext cx="8982075" cy="3982640"/>
          </a:xfrm>
        </p:spPr>
        <p:txBody>
          <a:bodyPr/>
          <a:lstStyle/>
          <a:p>
            <a:pPr marL="304800" indent="0">
              <a:buNone/>
            </a:pPr>
            <a:r>
              <a:rPr lang="en-US" dirty="0"/>
              <a:t>LSST remains a key Safety Priority with larger pool of safety professionals available for cross training / support / collaboration </a:t>
            </a:r>
          </a:p>
        </p:txBody>
      </p:sp>
      <p:sp>
        <p:nvSpPr>
          <p:cNvPr id="4" name="Rectangle 3"/>
          <p:cNvSpPr/>
          <p:nvPr/>
        </p:nvSpPr>
        <p:spPr>
          <a:xfrm>
            <a:off x="4953000" y="1809750"/>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NCOA Safety Manager</a:t>
            </a:r>
          </a:p>
        </p:txBody>
      </p:sp>
      <p:sp>
        <p:nvSpPr>
          <p:cNvPr id="5" name="Rectangle 4"/>
          <p:cNvSpPr/>
          <p:nvPr/>
        </p:nvSpPr>
        <p:spPr>
          <a:xfrm>
            <a:off x="228600" y="3714750"/>
            <a:ext cx="951583"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Labor Unions</a:t>
            </a:r>
          </a:p>
        </p:txBody>
      </p:sp>
      <p:sp>
        <p:nvSpPr>
          <p:cNvPr id="6" name="Rectangle 5"/>
          <p:cNvSpPr/>
          <p:nvPr/>
        </p:nvSpPr>
        <p:spPr>
          <a:xfrm>
            <a:off x="1390191" y="3714750"/>
            <a:ext cx="112776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AURA Safety Committees</a:t>
            </a:r>
          </a:p>
        </p:txBody>
      </p:sp>
      <p:sp>
        <p:nvSpPr>
          <p:cNvPr id="7" name="Rectangle 6"/>
          <p:cNvSpPr/>
          <p:nvPr/>
        </p:nvSpPr>
        <p:spPr>
          <a:xfrm>
            <a:off x="6235065" y="3181350"/>
            <a:ext cx="135636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Officer</a:t>
            </a:r>
          </a:p>
          <a:p>
            <a:pPr algn="ctr"/>
            <a:r>
              <a:rPr lang="en-US" sz="1400" dirty="0">
                <a:solidFill>
                  <a:schemeClr val="tx1"/>
                </a:solidFill>
              </a:rPr>
              <a:t>Cerro Pachon</a:t>
            </a:r>
          </a:p>
        </p:txBody>
      </p:sp>
      <p:sp>
        <p:nvSpPr>
          <p:cNvPr id="8" name="Rectangle 7"/>
          <p:cNvSpPr/>
          <p:nvPr/>
        </p:nvSpPr>
        <p:spPr>
          <a:xfrm>
            <a:off x="3170907" y="3185160"/>
            <a:ext cx="1220117"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Officer</a:t>
            </a:r>
          </a:p>
          <a:p>
            <a:pPr algn="ctr"/>
            <a:r>
              <a:rPr lang="en-US" sz="1400" dirty="0">
                <a:solidFill>
                  <a:schemeClr val="tx1"/>
                </a:solidFill>
              </a:rPr>
              <a:t>Tucson – Kitt Peak</a:t>
            </a:r>
          </a:p>
        </p:txBody>
      </p:sp>
      <p:sp>
        <p:nvSpPr>
          <p:cNvPr id="9" name="Rectangle 8"/>
          <p:cNvSpPr/>
          <p:nvPr/>
        </p:nvSpPr>
        <p:spPr>
          <a:xfrm>
            <a:off x="4657725" y="3185160"/>
            <a:ext cx="13716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Officer</a:t>
            </a:r>
          </a:p>
          <a:p>
            <a:pPr algn="ctr"/>
            <a:r>
              <a:rPr lang="en-US" sz="1400" dirty="0">
                <a:solidFill>
                  <a:schemeClr val="tx1"/>
                </a:solidFill>
              </a:rPr>
              <a:t>La Serena</a:t>
            </a:r>
          </a:p>
        </p:txBody>
      </p:sp>
      <p:sp>
        <p:nvSpPr>
          <p:cNvPr id="10" name="Rectangle 9"/>
          <p:cNvSpPr/>
          <p:nvPr/>
        </p:nvSpPr>
        <p:spPr>
          <a:xfrm>
            <a:off x="6896100" y="1809750"/>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NCOA Safety Oversight</a:t>
            </a:r>
          </a:p>
        </p:txBody>
      </p:sp>
      <p:sp>
        <p:nvSpPr>
          <p:cNvPr id="11" name="Rectangle 10"/>
          <p:cNvSpPr/>
          <p:nvPr/>
        </p:nvSpPr>
        <p:spPr>
          <a:xfrm>
            <a:off x="3893821" y="4086225"/>
            <a:ext cx="1524000" cy="60960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Officer</a:t>
            </a:r>
          </a:p>
          <a:p>
            <a:pPr algn="ctr"/>
            <a:r>
              <a:rPr lang="en-US" sz="1400" dirty="0">
                <a:solidFill>
                  <a:schemeClr val="tx1"/>
                </a:solidFill>
              </a:rPr>
              <a:t>SLAC</a:t>
            </a:r>
          </a:p>
        </p:txBody>
      </p:sp>
      <p:cxnSp>
        <p:nvCxnSpPr>
          <p:cNvPr id="13" name="Straight Connector 12"/>
          <p:cNvCxnSpPr/>
          <p:nvPr/>
        </p:nvCxnSpPr>
        <p:spPr>
          <a:xfrm>
            <a:off x="3781425" y="2876550"/>
            <a:ext cx="45624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9" idx="0"/>
          </p:cNvCxnSpPr>
          <p:nvPr/>
        </p:nvCxnSpPr>
        <p:spPr>
          <a:xfrm flipH="1">
            <a:off x="5343525" y="2876550"/>
            <a:ext cx="3808" cy="308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531996" y="2867025"/>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0"/>
          </p:cNvCxnSpPr>
          <p:nvPr/>
        </p:nvCxnSpPr>
        <p:spPr>
          <a:xfrm flipV="1">
            <a:off x="3780966" y="2876550"/>
            <a:ext cx="459" cy="308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0"/>
          </p:cNvCxnSpPr>
          <p:nvPr/>
        </p:nvCxnSpPr>
        <p:spPr>
          <a:xfrm flipH="1" flipV="1">
            <a:off x="6905625" y="2876550"/>
            <a:ext cx="762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4" idx="3"/>
            <a:endCxn id="10" idx="1"/>
          </p:cNvCxnSpPr>
          <p:nvPr/>
        </p:nvCxnSpPr>
        <p:spPr>
          <a:xfrm>
            <a:off x="6400800" y="2114550"/>
            <a:ext cx="49530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651051" y="2200275"/>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AURA-O</a:t>
            </a:r>
          </a:p>
          <a:p>
            <a:pPr algn="ctr"/>
            <a:r>
              <a:rPr lang="en-US" sz="1400" dirty="0">
                <a:solidFill>
                  <a:schemeClr val="tx1"/>
                </a:solidFill>
              </a:rPr>
              <a:t>Safety Manager</a:t>
            </a:r>
          </a:p>
          <a:p>
            <a:pPr algn="ctr"/>
            <a:endParaRPr lang="en-US" sz="1400" dirty="0">
              <a:solidFill>
                <a:schemeClr val="tx1"/>
              </a:solidFill>
            </a:endParaRPr>
          </a:p>
        </p:txBody>
      </p:sp>
      <p:cxnSp>
        <p:nvCxnSpPr>
          <p:cNvPr id="33" name="Straight Connector 32"/>
          <p:cNvCxnSpPr/>
          <p:nvPr/>
        </p:nvCxnSpPr>
        <p:spPr>
          <a:xfrm flipH="1" flipV="1">
            <a:off x="2667000" y="2656999"/>
            <a:ext cx="349602" cy="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30" idx="2"/>
          </p:cNvCxnSpPr>
          <p:nvPr/>
        </p:nvCxnSpPr>
        <p:spPr>
          <a:xfrm>
            <a:off x="1374951" y="2809875"/>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04391" y="3267075"/>
            <a:ext cx="12768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5" idx="0"/>
          </p:cNvCxnSpPr>
          <p:nvPr/>
        </p:nvCxnSpPr>
        <p:spPr>
          <a:xfrm>
            <a:off x="704391" y="3267075"/>
            <a:ext cx="1" cy="447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6" idx="0"/>
          </p:cNvCxnSpPr>
          <p:nvPr/>
        </p:nvCxnSpPr>
        <p:spPr>
          <a:xfrm flipH="1">
            <a:off x="1954071" y="3267075"/>
            <a:ext cx="13714" cy="447675"/>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28600" y="1657350"/>
            <a:ext cx="2289351" cy="307777"/>
          </a:xfrm>
          <a:prstGeom prst="rect">
            <a:avLst/>
          </a:prstGeom>
          <a:noFill/>
        </p:spPr>
        <p:txBody>
          <a:bodyPr wrap="square" rtlCol="0">
            <a:spAutoFit/>
          </a:bodyPr>
          <a:lstStyle/>
          <a:p>
            <a:pPr algn="ctr"/>
            <a:r>
              <a:rPr lang="en-US" sz="1400" dirty="0"/>
              <a:t>AURA Observatory - Chile</a:t>
            </a:r>
          </a:p>
        </p:txBody>
      </p:sp>
      <p:sp>
        <p:nvSpPr>
          <p:cNvPr id="45" name="Rectangle 44"/>
          <p:cNvSpPr/>
          <p:nvPr/>
        </p:nvSpPr>
        <p:spPr>
          <a:xfrm>
            <a:off x="5707380" y="4095750"/>
            <a:ext cx="1524000" cy="60960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Safety Officer</a:t>
            </a:r>
          </a:p>
          <a:p>
            <a:pPr algn="ctr"/>
            <a:r>
              <a:rPr lang="en-US" sz="1400" dirty="0">
                <a:solidFill>
                  <a:schemeClr val="tx1"/>
                </a:solidFill>
              </a:rPr>
              <a:t>NCSA</a:t>
            </a:r>
          </a:p>
        </p:txBody>
      </p:sp>
      <p:cxnSp>
        <p:nvCxnSpPr>
          <p:cNvPr id="47" name="Straight Connector 46"/>
          <p:cNvCxnSpPr/>
          <p:nvPr/>
        </p:nvCxnSpPr>
        <p:spPr>
          <a:xfrm>
            <a:off x="6136005" y="2876550"/>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676900" y="2446973"/>
            <a:ext cx="0" cy="420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008982" y="3936683"/>
            <a:ext cx="6058818" cy="2381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25784" y="4224635"/>
            <a:ext cx="1410619" cy="307777"/>
          </a:xfrm>
          <a:prstGeom prst="rect">
            <a:avLst/>
          </a:prstGeom>
          <a:noFill/>
        </p:spPr>
        <p:txBody>
          <a:bodyPr wrap="square" rtlCol="0">
            <a:spAutoFit/>
          </a:bodyPr>
          <a:lstStyle/>
          <a:p>
            <a:r>
              <a:rPr lang="en-US" dirty="0"/>
              <a:t>LSST Specific</a:t>
            </a:r>
          </a:p>
        </p:txBody>
      </p:sp>
      <p:cxnSp>
        <p:nvCxnSpPr>
          <p:cNvPr id="19" name="Straight Connector 18"/>
          <p:cNvCxnSpPr/>
          <p:nvPr/>
        </p:nvCxnSpPr>
        <p:spPr>
          <a:xfrm>
            <a:off x="8443947" y="2891028"/>
            <a:ext cx="59245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986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89925" y="968318"/>
            <a:ext cx="8246478" cy="3816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t>LSST Safety Reporting Structure under NCOA</a:t>
            </a:r>
          </a:p>
        </p:txBody>
      </p:sp>
      <p:sp>
        <p:nvSpPr>
          <p:cNvPr id="48" name="Text Placeholder 47"/>
          <p:cNvSpPr>
            <a:spLocks noGrp="1"/>
          </p:cNvSpPr>
          <p:nvPr>
            <p:ph type="body" idx="1"/>
          </p:nvPr>
        </p:nvSpPr>
        <p:spPr>
          <a:xfrm>
            <a:off x="152400" y="760810"/>
            <a:ext cx="8982075" cy="3982640"/>
          </a:xfrm>
        </p:spPr>
        <p:txBody>
          <a:bodyPr/>
          <a:lstStyle/>
          <a:p>
            <a:pPr marL="304800" indent="0">
              <a:buNone/>
            </a:pPr>
            <a:r>
              <a:rPr lang="en-US" dirty="0"/>
              <a:t> </a:t>
            </a:r>
          </a:p>
        </p:txBody>
      </p:sp>
      <p:sp>
        <p:nvSpPr>
          <p:cNvPr id="4" name="Rectangle 3"/>
          <p:cNvSpPr/>
          <p:nvPr/>
        </p:nvSpPr>
        <p:spPr>
          <a:xfrm>
            <a:off x="4953000" y="1809750"/>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NCOA Safety Manager</a:t>
            </a:r>
          </a:p>
        </p:txBody>
      </p:sp>
      <p:sp>
        <p:nvSpPr>
          <p:cNvPr id="7" name="Rectangle 6"/>
          <p:cNvSpPr/>
          <p:nvPr/>
        </p:nvSpPr>
        <p:spPr>
          <a:xfrm>
            <a:off x="6235065" y="3181350"/>
            <a:ext cx="135636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Cerro Pachon</a:t>
            </a:r>
          </a:p>
        </p:txBody>
      </p:sp>
      <p:sp>
        <p:nvSpPr>
          <p:cNvPr id="8" name="Rectangle 7"/>
          <p:cNvSpPr/>
          <p:nvPr/>
        </p:nvSpPr>
        <p:spPr>
          <a:xfrm>
            <a:off x="3170907" y="3185160"/>
            <a:ext cx="1220117"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Tucson – Kitt Peak</a:t>
            </a:r>
          </a:p>
        </p:txBody>
      </p:sp>
      <p:sp>
        <p:nvSpPr>
          <p:cNvPr id="9" name="Rectangle 8"/>
          <p:cNvSpPr/>
          <p:nvPr/>
        </p:nvSpPr>
        <p:spPr>
          <a:xfrm>
            <a:off x="4657725" y="3185160"/>
            <a:ext cx="13716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La Serena</a:t>
            </a:r>
          </a:p>
        </p:txBody>
      </p:sp>
      <p:sp>
        <p:nvSpPr>
          <p:cNvPr id="10" name="Rectangle 9"/>
          <p:cNvSpPr/>
          <p:nvPr/>
        </p:nvSpPr>
        <p:spPr>
          <a:xfrm>
            <a:off x="6896100" y="1809750"/>
            <a:ext cx="1447800" cy="609600"/>
          </a:xfrm>
          <a:prstGeom prst="rect">
            <a:avLst/>
          </a:prstGeom>
          <a:gradFill flip="none" rotWithShape="1">
            <a:gsLst>
              <a:gs pos="0">
                <a:srgbClr val="98BAE4">
                  <a:tint val="66000"/>
                  <a:satMod val="160000"/>
                </a:srgbClr>
              </a:gs>
              <a:gs pos="50000">
                <a:srgbClr val="98BAE4">
                  <a:tint val="44500"/>
                  <a:satMod val="160000"/>
                </a:srgbClr>
              </a:gs>
              <a:gs pos="100000">
                <a:srgbClr val="98BAE4">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NCOA Safety Oversight</a:t>
            </a:r>
          </a:p>
        </p:txBody>
      </p:sp>
      <p:sp>
        <p:nvSpPr>
          <p:cNvPr id="11" name="Rectangle 10"/>
          <p:cNvSpPr/>
          <p:nvPr/>
        </p:nvSpPr>
        <p:spPr>
          <a:xfrm>
            <a:off x="3893821" y="4086225"/>
            <a:ext cx="1524000" cy="60960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SLAC</a:t>
            </a:r>
          </a:p>
        </p:txBody>
      </p:sp>
      <p:cxnSp>
        <p:nvCxnSpPr>
          <p:cNvPr id="13" name="Straight Connector 12"/>
          <p:cNvCxnSpPr/>
          <p:nvPr/>
        </p:nvCxnSpPr>
        <p:spPr>
          <a:xfrm>
            <a:off x="3781425" y="2876550"/>
            <a:ext cx="45624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9" idx="0"/>
          </p:cNvCxnSpPr>
          <p:nvPr/>
        </p:nvCxnSpPr>
        <p:spPr>
          <a:xfrm flipH="1">
            <a:off x="5343525" y="2876550"/>
            <a:ext cx="3808" cy="308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531996" y="2867025"/>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0"/>
          </p:cNvCxnSpPr>
          <p:nvPr/>
        </p:nvCxnSpPr>
        <p:spPr>
          <a:xfrm flipV="1">
            <a:off x="3780966" y="2876550"/>
            <a:ext cx="459" cy="308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0"/>
          </p:cNvCxnSpPr>
          <p:nvPr/>
        </p:nvCxnSpPr>
        <p:spPr>
          <a:xfrm flipH="1" flipV="1">
            <a:off x="6905625" y="2876550"/>
            <a:ext cx="762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4" idx="3"/>
            <a:endCxn id="10" idx="1"/>
          </p:cNvCxnSpPr>
          <p:nvPr/>
        </p:nvCxnSpPr>
        <p:spPr>
          <a:xfrm>
            <a:off x="6400800" y="2114550"/>
            <a:ext cx="49530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5707380" y="4095750"/>
            <a:ext cx="1524000" cy="60960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Safety Officer</a:t>
            </a:r>
          </a:p>
          <a:p>
            <a:pPr algn="ctr"/>
            <a:r>
              <a:rPr lang="en-US" sz="1100" dirty="0">
                <a:solidFill>
                  <a:schemeClr val="tx1"/>
                </a:solidFill>
              </a:rPr>
              <a:t>NCSA</a:t>
            </a:r>
          </a:p>
        </p:txBody>
      </p:sp>
      <p:cxnSp>
        <p:nvCxnSpPr>
          <p:cNvPr id="47" name="Straight Connector 46"/>
          <p:cNvCxnSpPr/>
          <p:nvPr/>
        </p:nvCxnSpPr>
        <p:spPr>
          <a:xfrm>
            <a:off x="6136005" y="2876550"/>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676900" y="2446973"/>
            <a:ext cx="0" cy="420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008982" y="3936683"/>
            <a:ext cx="5677818" cy="8286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25784" y="4224635"/>
            <a:ext cx="1410619" cy="307777"/>
          </a:xfrm>
          <a:prstGeom prst="rect">
            <a:avLst/>
          </a:prstGeom>
          <a:noFill/>
        </p:spPr>
        <p:txBody>
          <a:bodyPr wrap="square" rtlCol="0">
            <a:spAutoFit/>
          </a:bodyPr>
          <a:lstStyle/>
          <a:p>
            <a:r>
              <a:rPr lang="en-US" dirty="0"/>
              <a:t>LSST Specific</a:t>
            </a:r>
          </a:p>
        </p:txBody>
      </p:sp>
      <p:cxnSp>
        <p:nvCxnSpPr>
          <p:cNvPr id="19" name="Straight Connector 18"/>
          <p:cNvCxnSpPr/>
          <p:nvPr/>
        </p:nvCxnSpPr>
        <p:spPr>
          <a:xfrm>
            <a:off x="8263128" y="2878074"/>
            <a:ext cx="59245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95136" y="1217295"/>
            <a:ext cx="1249680" cy="59245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NCOA Directorate</a:t>
            </a:r>
          </a:p>
        </p:txBody>
      </p:sp>
      <p:cxnSp>
        <p:nvCxnSpPr>
          <p:cNvPr id="26" name="Elbow Connector 25"/>
          <p:cNvCxnSpPr>
            <a:stCxn id="12" idx="3"/>
            <a:endCxn id="4" idx="1"/>
          </p:cNvCxnSpPr>
          <p:nvPr/>
        </p:nvCxnSpPr>
        <p:spPr>
          <a:xfrm>
            <a:off x="2644816" y="1513523"/>
            <a:ext cx="2308184" cy="601027"/>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395136" y="2971800"/>
            <a:ext cx="1260194" cy="6096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A.D. of Chilean Obs. Operations</a:t>
            </a:r>
          </a:p>
        </p:txBody>
      </p:sp>
      <p:cxnSp>
        <p:nvCxnSpPr>
          <p:cNvPr id="24" name="Straight Connector 23"/>
          <p:cNvCxnSpPr>
            <a:stCxn id="12" idx="2"/>
            <a:endCxn id="36" idx="0"/>
          </p:cNvCxnSpPr>
          <p:nvPr/>
        </p:nvCxnSpPr>
        <p:spPr>
          <a:xfrm>
            <a:off x="2019976" y="1809750"/>
            <a:ext cx="5257" cy="1162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36" idx="3"/>
            <a:endCxn id="8" idx="1"/>
          </p:cNvCxnSpPr>
          <p:nvPr/>
        </p:nvCxnSpPr>
        <p:spPr>
          <a:xfrm>
            <a:off x="2655330" y="3276600"/>
            <a:ext cx="515577" cy="213360"/>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090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1050643" y="107157"/>
            <a:ext cx="6188357" cy="417910"/>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1F497D"/>
              </a:buClr>
              <a:buSzPts val="600"/>
              <a:buFont typeface="Calibri"/>
              <a:buNone/>
            </a:pPr>
            <a:r>
              <a:rPr lang="en-US" sz="2400" b="1" i="0" u="none" strike="noStrike" cap="none" dirty="0">
                <a:solidFill>
                  <a:schemeClr val="tx2"/>
                </a:solidFill>
                <a:latin typeface="Calibri"/>
                <a:ea typeface="Calibri"/>
                <a:cs typeface="Calibri"/>
                <a:sym typeface="Calibri"/>
              </a:rPr>
              <a:t>Staffing Needed for LSST Safety Functions</a:t>
            </a:r>
          </a:p>
        </p:txBody>
      </p:sp>
      <p:sp>
        <p:nvSpPr>
          <p:cNvPr id="58" name="Shape 58"/>
          <p:cNvSpPr txBox="1">
            <a:spLocks noGrp="1"/>
          </p:cNvSpPr>
          <p:nvPr>
            <p:ph type="body" idx="1"/>
          </p:nvPr>
        </p:nvSpPr>
        <p:spPr>
          <a:xfrm>
            <a:off x="457200" y="760810"/>
            <a:ext cx="8229601" cy="3982640"/>
          </a:xfrm>
          <a:prstGeom prst="rect">
            <a:avLst/>
          </a:prstGeom>
          <a:noFill/>
          <a:ln>
            <a:noFill/>
          </a:ln>
        </p:spPr>
        <p:txBody>
          <a:bodyPr wrap="square" lIns="91425" tIns="45700" rIns="91425" bIns="45700" anchor="t" anchorCtr="0">
            <a:noAutofit/>
          </a:bodyPr>
          <a:lstStyle/>
          <a:p>
            <a:pPr marL="457200" marR="0" lvl="0" indent="-381000" algn="l" rtl="0">
              <a:lnSpc>
                <a:spcPct val="115000"/>
              </a:lnSpc>
              <a:spcBef>
                <a:spcPts val="0"/>
              </a:spcBef>
              <a:spcAft>
                <a:spcPts val="0"/>
              </a:spcAft>
              <a:buClr>
                <a:schemeClr val="dk2"/>
              </a:buClr>
              <a:buSzPts val="2400"/>
              <a:buChar char="−"/>
            </a:pPr>
            <a:r>
              <a:rPr lang="en-US" b="1" dirty="0">
                <a:solidFill>
                  <a:schemeClr val="tx2"/>
                </a:solidFill>
              </a:rPr>
              <a:t>SLAC and NCSA</a:t>
            </a:r>
            <a:r>
              <a:rPr lang="en-US" dirty="0">
                <a:solidFill>
                  <a:schemeClr val="tx2"/>
                </a:solidFill>
              </a:rPr>
              <a:t> (supported by indirect costs): Shared  FTE among several projects</a:t>
            </a:r>
          </a:p>
          <a:p>
            <a:pPr marL="457200" marR="0" lvl="0" indent="-381000" algn="l" rtl="0">
              <a:lnSpc>
                <a:spcPct val="115000"/>
              </a:lnSpc>
              <a:spcBef>
                <a:spcPts val="0"/>
              </a:spcBef>
              <a:spcAft>
                <a:spcPts val="0"/>
              </a:spcAft>
              <a:buSzPts val="2400"/>
              <a:buChar char="−"/>
            </a:pPr>
            <a:r>
              <a:rPr lang="en-US" sz="2400" b="1" i="0" u="none" strike="noStrike" cap="none" dirty="0">
                <a:solidFill>
                  <a:schemeClr val="tx2"/>
                </a:solidFill>
                <a:latin typeface="Calibri"/>
                <a:ea typeface="Calibri"/>
                <a:cs typeface="Calibri"/>
                <a:sym typeface="Calibri"/>
              </a:rPr>
              <a:t>AURA-O</a:t>
            </a:r>
            <a:r>
              <a:rPr lang="en-US" sz="2400" b="0" i="0" u="none" strike="noStrike" cap="none" dirty="0">
                <a:solidFill>
                  <a:schemeClr val="tx2"/>
                </a:solidFill>
                <a:latin typeface="Calibri"/>
                <a:ea typeface="Calibri"/>
                <a:cs typeface="Calibri"/>
                <a:sym typeface="Calibri"/>
              </a:rPr>
              <a:t> (support paid by fees): Shared FTE dedicated to</a:t>
            </a:r>
            <a:r>
              <a:rPr lang="en-US" dirty="0">
                <a:solidFill>
                  <a:schemeClr val="tx2"/>
                </a:solidFill>
              </a:rPr>
              <a:t> Chilean regulatory</a:t>
            </a:r>
            <a:r>
              <a:rPr lang="en-US" sz="2400" b="0" i="0" u="none" strike="noStrike" cap="none" dirty="0">
                <a:solidFill>
                  <a:schemeClr val="tx2"/>
                </a:solidFill>
                <a:latin typeface="Calibri"/>
                <a:ea typeface="Calibri"/>
                <a:cs typeface="Calibri"/>
                <a:sym typeface="Calibri"/>
              </a:rPr>
              <a:t> support </a:t>
            </a:r>
            <a:r>
              <a:rPr lang="en-US" dirty="0">
                <a:solidFill>
                  <a:schemeClr val="tx2"/>
                </a:solidFill>
              </a:rPr>
              <a:t>for</a:t>
            </a:r>
            <a:r>
              <a:rPr lang="en-US" sz="2400" b="0" i="0" u="none" strike="noStrike" cap="none" dirty="0">
                <a:solidFill>
                  <a:schemeClr val="tx2"/>
                </a:solidFill>
                <a:latin typeface="Calibri"/>
                <a:ea typeface="Calibri"/>
                <a:cs typeface="Calibri"/>
                <a:sym typeface="Calibri"/>
              </a:rPr>
              <a:t> all AURA observatories (LSST, Gemini, CTIO) in Chile</a:t>
            </a:r>
          </a:p>
          <a:p>
            <a:pPr marL="457200" marR="0" lvl="0" indent="-381000" algn="l" rtl="0">
              <a:lnSpc>
                <a:spcPct val="115000"/>
              </a:lnSpc>
              <a:spcBef>
                <a:spcPts val="0"/>
              </a:spcBef>
              <a:spcAft>
                <a:spcPts val="0"/>
              </a:spcAft>
              <a:buClr>
                <a:srgbClr val="1F497D"/>
              </a:buClr>
              <a:buSzPts val="2400"/>
              <a:buFont typeface="Calibri"/>
              <a:buChar char="−"/>
            </a:pPr>
            <a:r>
              <a:rPr lang="en-US" sz="2400" b="1" i="0" u="none" strike="noStrike" cap="none" dirty="0">
                <a:solidFill>
                  <a:schemeClr val="tx2"/>
                </a:solidFill>
                <a:latin typeface="Calibri"/>
                <a:ea typeface="Calibri"/>
                <a:cs typeface="Calibri"/>
                <a:sym typeface="Calibri"/>
              </a:rPr>
              <a:t>NCOA Tucson</a:t>
            </a:r>
            <a:r>
              <a:rPr lang="en-US" sz="2400" b="0" i="0" u="none" strike="noStrike" cap="none" dirty="0">
                <a:solidFill>
                  <a:schemeClr val="tx2"/>
                </a:solidFill>
                <a:latin typeface="Calibri"/>
                <a:ea typeface="Calibri"/>
                <a:cs typeface="Calibri"/>
                <a:sym typeface="Calibri"/>
              </a:rPr>
              <a:t>  0.75 FTE (provides other risk management support and optimizes resources)</a:t>
            </a:r>
          </a:p>
          <a:p>
            <a:pPr marL="457200" marR="0" lvl="0" indent="-381000" algn="l" rtl="0">
              <a:lnSpc>
                <a:spcPct val="115000"/>
              </a:lnSpc>
              <a:spcBef>
                <a:spcPts val="0"/>
              </a:spcBef>
              <a:spcAft>
                <a:spcPts val="0"/>
              </a:spcAft>
              <a:buClr>
                <a:srgbClr val="1F497D"/>
              </a:buClr>
              <a:buSzPts val="2400"/>
              <a:buFont typeface="Calibri"/>
              <a:buChar char="−"/>
            </a:pPr>
            <a:r>
              <a:rPr lang="en-US" sz="2400" b="1" i="0" u="none" strike="noStrike" cap="none" dirty="0">
                <a:solidFill>
                  <a:schemeClr val="tx2"/>
                </a:solidFill>
                <a:latin typeface="Calibri"/>
                <a:ea typeface="Calibri"/>
                <a:cs typeface="Calibri"/>
                <a:sym typeface="Calibri"/>
              </a:rPr>
              <a:t>NCOA Chile </a:t>
            </a:r>
            <a:r>
              <a:rPr lang="en-US" sz="2400" b="0" i="0" u="none" strike="noStrike" cap="none" dirty="0">
                <a:solidFill>
                  <a:schemeClr val="tx2"/>
                </a:solidFill>
                <a:latin typeface="Calibri"/>
                <a:ea typeface="Calibri"/>
                <a:cs typeface="Calibri"/>
                <a:sym typeface="Calibri"/>
              </a:rPr>
              <a:t>1.0 LSST FTE, distributed between two or more safety staff shared by LSST, Gemini, CTIO, SOAR operations. </a:t>
            </a:r>
            <a:r>
              <a:rPr lang="en-US" sz="2400" b="0" i="0" u="none" strike="noStrike" cap="none" dirty="0">
                <a:solidFill>
                  <a:srgbClr val="1F497D"/>
                </a:solidFill>
                <a:latin typeface="Calibri"/>
                <a:ea typeface="Calibri"/>
                <a:cs typeface="Calibri"/>
                <a:sym typeface="Calibri"/>
              </a:rPr>
              <a:t>																											</a:t>
            </a:r>
          </a:p>
        </p:txBody>
      </p:sp>
    </p:spTree>
    <p:extLst>
      <p:ext uri="{BB962C8B-B14F-4D97-AF65-F5344CB8AC3E}">
        <p14:creationId xmlns:p14="http://schemas.microsoft.com/office/powerpoint/2010/main" val="4140161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050643" y="107157"/>
            <a:ext cx="6188400" cy="417900"/>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1F497D"/>
              </a:buClr>
              <a:buSzPts val="600"/>
              <a:buFont typeface="Calibri"/>
              <a:buNone/>
            </a:pPr>
            <a:r>
              <a:rPr lang="en-US" sz="2400" b="1" i="0" u="none" strike="noStrike" cap="none" dirty="0">
                <a:solidFill>
                  <a:srgbClr val="1F497D"/>
                </a:solidFill>
                <a:latin typeface="Calibri"/>
                <a:ea typeface="Calibri"/>
                <a:cs typeface="Calibri"/>
                <a:sym typeface="Calibri"/>
              </a:rPr>
              <a:t>NCOA Safety: Tucson HQ and Chilean Facilities</a:t>
            </a:r>
          </a:p>
        </p:txBody>
      </p:sp>
      <p:sp>
        <p:nvSpPr>
          <p:cNvPr id="64" name="Shape 64"/>
          <p:cNvSpPr txBox="1">
            <a:spLocks noGrp="1"/>
          </p:cNvSpPr>
          <p:nvPr>
            <p:ph type="body" idx="1"/>
          </p:nvPr>
        </p:nvSpPr>
        <p:spPr>
          <a:xfrm>
            <a:off x="457200" y="760799"/>
            <a:ext cx="8229600" cy="4183200"/>
          </a:xfrm>
          <a:prstGeom prst="rect">
            <a:avLst/>
          </a:prstGeom>
          <a:noFill/>
          <a:ln>
            <a:noFill/>
          </a:ln>
        </p:spPr>
        <p:txBody>
          <a:bodyPr wrap="square" lIns="91425" tIns="45700" rIns="91425" bIns="45700" anchor="t" anchorCtr="0">
            <a:noAutofit/>
          </a:bodyPr>
          <a:lstStyle/>
          <a:p>
            <a:pPr marL="0" marR="0" lvl="0" indent="-69850" rtl="0">
              <a:lnSpc>
                <a:spcPct val="128636"/>
              </a:lnSpc>
              <a:spcBef>
                <a:spcPts val="0"/>
              </a:spcBef>
              <a:buClr>
                <a:schemeClr val="dk1"/>
              </a:buClr>
              <a:buSzPts val="1100"/>
              <a:buFont typeface="Arial"/>
              <a:buNone/>
            </a:pPr>
            <a:r>
              <a:rPr lang="en-US" sz="2000" b="1" dirty="0">
                <a:solidFill>
                  <a:schemeClr val="dk2"/>
                </a:solidFill>
              </a:rPr>
              <a:t>Tucson HQ. </a:t>
            </a:r>
            <a:r>
              <a:rPr lang="en-US" sz="2000" dirty="0">
                <a:solidFill>
                  <a:schemeClr val="dk2"/>
                </a:solidFill>
              </a:rPr>
              <a:t> responsible for the development, management, and oversight of the safety, health, and environmental program for NCOA, works with managers and  engineers, and the local safety managers/coordinators at each location who are responsible for the implementation of the SHE program.</a:t>
            </a:r>
          </a:p>
          <a:p>
            <a:pPr marL="0" marR="0" lvl="0" indent="-69850" rtl="0">
              <a:lnSpc>
                <a:spcPct val="128636"/>
              </a:lnSpc>
              <a:spcBef>
                <a:spcPts val="0"/>
              </a:spcBef>
              <a:buClr>
                <a:schemeClr val="dk1"/>
              </a:buClr>
              <a:buSzPts val="1100"/>
              <a:buFont typeface="Arial"/>
              <a:buNone/>
            </a:pPr>
            <a:endParaRPr lang="en-US" sz="2000" dirty="0">
              <a:solidFill>
                <a:schemeClr val="dk2"/>
              </a:solidFill>
            </a:endParaRPr>
          </a:p>
          <a:p>
            <a:pPr marL="0" marR="0" lvl="0" indent="-69850" rtl="0">
              <a:lnSpc>
                <a:spcPct val="128636"/>
              </a:lnSpc>
              <a:spcBef>
                <a:spcPts val="0"/>
              </a:spcBef>
              <a:buClr>
                <a:schemeClr val="dk1"/>
              </a:buClr>
              <a:buSzPts val="1100"/>
              <a:buFont typeface="Arial"/>
              <a:buNone/>
            </a:pPr>
            <a:r>
              <a:rPr lang="en-US" sz="2000" b="1" dirty="0">
                <a:solidFill>
                  <a:schemeClr val="dk2"/>
                </a:solidFill>
              </a:rPr>
              <a:t>Chilean Facilities. </a:t>
            </a:r>
            <a:r>
              <a:rPr lang="en-US" sz="2000" dirty="0">
                <a:solidFill>
                  <a:schemeClr val="dk2"/>
                </a:solidFill>
              </a:rPr>
              <a:t>these positions work closely with local site managers and employees to manage safety priorities, approve procedures, provide and oversee inspections, perform investigations and participate in the already established safety committees.</a:t>
            </a:r>
          </a:p>
          <a:p>
            <a:pPr marL="0" marR="0" lvl="0" indent="-152400" algn="l" rtl="0">
              <a:lnSpc>
                <a:spcPct val="100000"/>
              </a:lnSpc>
              <a:spcBef>
                <a:spcPts val="0"/>
              </a:spcBef>
              <a:spcAft>
                <a:spcPts val="0"/>
              </a:spcAft>
              <a:buClr>
                <a:srgbClr val="1F497D"/>
              </a:buClr>
              <a:buSzPts val="2400"/>
              <a:buFont typeface="Arial"/>
              <a:buNone/>
            </a:pPr>
            <a:endParaRPr sz="2000" dirty="0">
              <a:solidFill>
                <a:schemeClr val="dk1"/>
              </a:solidFill>
            </a:endParaRPr>
          </a:p>
        </p:txBody>
      </p:sp>
    </p:spTree>
    <p:extLst>
      <p:ext uri="{BB962C8B-B14F-4D97-AF65-F5344CB8AC3E}">
        <p14:creationId xmlns:p14="http://schemas.microsoft.com/office/powerpoint/2010/main" val="1116765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050643" y="107157"/>
            <a:ext cx="6188357" cy="417910"/>
          </a:xfrm>
          <a:prstGeom prst="rect">
            <a:avLst/>
          </a:prstGeom>
          <a:noFill/>
          <a:ln>
            <a:noFill/>
          </a:ln>
        </p:spPr>
        <p:txBody>
          <a:bodyPr wrap="square" lIns="91425" tIns="91425" rIns="91425" bIns="91425" anchor="ctr" anchorCtr="0">
            <a:noAutofit/>
          </a:bodyPr>
          <a:lstStyle/>
          <a:p>
            <a:pPr marL="0" marR="0" lvl="0" indent="-152400" algn="ctr" rtl="0">
              <a:lnSpc>
                <a:spcPct val="100000"/>
              </a:lnSpc>
              <a:spcBef>
                <a:spcPts val="0"/>
              </a:spcBef>
              <a:spcAft>
                <a:spcPts val="0"/>
              </a:spcAft>
              <a:buClr>
                <a:srgbClr val="1F497D"/>
              </a:buClr>
              <a:buSzPts val="2400"/>
              <a:buFont typeface="Calibri"/>
              <a:buNone/>
            </a:pPr>
            <a:r>
              <a:rPr lang="en-US" sz="2400" b="1" i="0" u="none" strike="noStrike" cap="none" dirty="0">
                <a:solidFill>
                  <a:srgbClr val="1F497D"/>
                </a:solidFill>
                <a:latin typeface="Calibri"/>
                <a:ea typeface="Calibri"/>
                <a:cs typeface="Calibri"/>
                <a:sym typeface="Calibri"/>
              </a:rPr>
              <a:t>Preparing for Operations</a:t>
            </a:r>
          </a:p>
        </p:txBody>
      </p:sp>
      <p:sp>
        <p:nvSpPr>
          <p:cNvPr id="130" name="Shape 130"/>
          <p:cNvSpPr txBox="1">
            <a:spLocks noGrp="1"/>
          </p:cNvSpPr>
          <p:nvPr>
            <p:ph type="body" idx="1"/>
          </p:nvPr>
        </p:nvSpPr>
        <p:spPr>
          <a:xfrm>
            <a:off x="457200" y="675550"/>
            <a:ext cx="8229600" cy="4067700"/>
          </a:xfrm>
          <a:prstGeom prst="rect">
            <a:avLst/>
          </a:prstGeom>
          <a:noFill/>
          <a:ln>
            <a:noFill/>
          </a:ln>
        </p:spPr>
        <p:txBody>
          <a:bodyPr wrap="square" lIns="91425" tIns="91425" rIns="91425" bIns="91425" anchor="t" anchorCtr="0">
            <a:noAutofit/>
          </a:bodyPr>
          <a:lstStyle/>
          <a:p>
            <a:pPr marL="342900" marR="0" lvl="0" indent="-190500" algn="l" rtl="0">
              <a:lnSpc>
                <a:spcPct val="100000"/>
              </a:lnSpc>
              <a:spcBef>
                <a:spcPts val="0"/>
              </a:spcBef>
              <a:spcAft>
                <a:spcPts val="0"/>
              </a:spcAft>
              <a:buClr>
                <a:srgbClr val="1F497D"/>
              </a:buClr>
              <a:buSzPts val="2400"/>
              <a:buFont typeface="Arial"/>
              <a:buChar char="−"/>
            </a:pPr>
            <a:r>
              <a:rPr lang="en-US" dirty="0"/>
              <a:t>Safety Policy, Safety Plan, Hazard Analysis are complete</a:t>
            </a:r>
          </a:p>
          <a:p>
            <a:pPr marL="342900" marR="0" lvl="0" indent="-190500" algn="l" rtl="0">
              <a:lnSpc>
                <a:spcPct val="100000"/>
              </a:lnSpc>
              <a:spcBef>
                <a:spcPts val="0"/>
              </a:spcBef>
              <a:spcAft>
                <a:spcPts val="0"/>
              </a:spcAft>
              <a:buClr>
                <a:srgbClr val="1F497D"/>
              </a:buClr>
              <a:buSzPts val="2400"/>
              <a:buFont typeface="Arial"/>
              <a:buChar char="−"/>
            </a:pPr>
            <a:r>
              <a:rPr lang="en-US" dirty="0"/>
              <a:t>Safety Standards (like confined space entry) and related safety training will be completed before operations</a:t>
            </a:r>
          </a:p>
          <a:p>
            <a:pPr marL="342900" marR="0" lvl="0" indent="-190500" algn="l" rtl="0">
              <a:lnSpc>
                <a:spcPct val="100000"/>
              </a:lnSpc>
              <a:spcBef>
                <a:spcPts val="0"/>
              </a:spcBef>
              <a:spcAft>
                <a:spcPts val="0"/>
              </a:spcAft>
              <a:buClr>
                <a:srgbClr val="1F497D"/>
              </a:buClr>
              <a:buSzPts val="2400"/>
              <a:buFont typeface="Arial"/>
              <a:buChar char="−"/>
            </a:pPr>
            <a:r>
              <a:rPr lang="en-US" dirty="0"/>
              <a:t>Hazard Analysis mitigations will be complete and procedures related to the hazards identified will be complete</a:t>
            </a:r>
          </a:p>
          <a:p>
            <a:pPr marL="342900" marR="0" lvl="0" indent="-190500" algn="l" rtl="0">
              <a:lnSpc>
                <a:spcPct val="100000"/>
              </a:lnSpc>
              <a:spcBef>
                <a:spcPts val="0"/>
              </a:spcBef>
              <a:spcAft>
                <a:spcPts val="0"/>
              </a:spcAft>
              <a:buClr>
                <a:srgbClr val="1F497D"/>
              </a:buClr>
              <a:buSzPts val="2400"/>
              <a:buFont typeface="Arial"/>
              <a:buChar char="−"/>
            </a:pPr>
            <a:r>
              <a:rPr lang="en-US" dirty="0"/>
              <a:t>Verification of safety interlocks will be complete and verified</a:t>
            </a:r>
          </a:p>
          <a:p>
            <a:pPr marL="342900" marR="0" lvl="0" indent="-190500" algn="l" rtl="0">
              <a:lnSpc>
                <a:spcPct val="100000"/>
              </a:lnSpc>
              <a:spcBef>
                <a:spcPts val="0"/>
              </a:spcBef>
              <a:spcAft>
                <a:spcPts val="0"/>
              </a:spcAft>
              <a:buClr>
                <a:srgbClr val="1F497D"/>
              </a:buClr>
              <a:buSzPts val="2400"/>
              <a:buFont typeface="Arial"/>
              <a:buChar char="−"/>
            </a:pPr>
            <a:r>
              <a:rPr lang="en-US" dirty="0"/>
              <a:t>Vendor maintenance procedures will be complete and witnessed</a:t>
            </a:r>
          </a:p>
          <a:p>
            <a:pPr marL="342900" marR="0" lvl="0" indent="-190500" algn="l" rtl="0">
              <a:lnSpc>
                <a:spcPct val="100000"/>
              </a:lnSpc>
              <a:spcBef>
                <a:spcPts val="0"/>
              </a:spcBef>
              <a:spcAft>
                <a:spcPts val="0"/>
              </a:spcAft>
              <a:buClr>
                <a:srgbClr val="1F497D"/>
              </a:buClr>
              <a:buSzPts val="2400"/>
              <a:buFont typeface="Arial"/>
              <a:buChar char="−"/>
            </a:pPr>
            <a:r>
              <a:rPr lang="en-US" dirty="0"/>
              <a:t>Road safety rules have been established along with training</a:t>
            </a:r>
          </a:p>
          <a:p>
            <a:pPr marL="342900" marR="0" lvl="0" indent="-190500" algn="l" rtl="0">
              <a:lnSpc>
                <a:spcPct val="100000"/>
              </a:lnSpc>
              <a:spcBef>
                <a:spcPts val="0"/>
              </a:spcBef>
              <a:spcAft>
                <a:spcPts val="0"/>
              </a:spcAft>
              <a:buClr>
                <a:srgbClr val="1F497D"/>
              </a:buClr>
              <a:buSzPts val="2400"/>
              <a:buFont typeface="Arial"/>
              <a:buChar char="−"/>
            </a:pPr>
            <a:r>
              <a:rPr lang="en-US" dirty="0"/>
              <a:t>Web based document repository and safety web pages are established</a:t>
            </a:r>
          </a:p>
          <a:p>
            <a:pPr marL="0" marR="0" lvl="0" indent="0" algn="l" rtl="0">
              <a:lnSpc>
                <a:spcPct val="100000"/>
              </a:lnSpc>
              <a:spcBef>
                <a:spcPts val="0"/>
              </a:spcBef>
              <a:spcAft>
                <a:spcPts val="0"/>
              </a:spcAft>
              <a:buNone/>
            </a:pPr>
            <a:endParaRPr dirty="0"/>
          </a:p>
        </p:txBody>
      </p:sp>
    </p:spTree>
    <p:extLst>
      <p:ext uri="{BB962C8B-B14F-4D97-AF65-F5344CB8AC3E}">
        <p14:creationId xmlns:p14="http://schemas.microsoft.com/office/powerpoint/2010/main" val="415891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050643" y="107157"/>
            <a:ext cx="6188400" cy="417900"/>
          </a:xfrm>
          <a:prstGeom prst="rect">
            <a:avLst/>
          </a:prstGeom>
        </p:spPr>
        <p:txBody>
          <a:bodyPr wrap="square" lIns="91425" tIns="91425" rIns="91425" bIns="91425" anchor="ctr" anchorCtr="0">
            <a:noAutofit/>
          </a:bodyPr>
          <a:lstStyle/>
          <a:p>
            <a:pPr lvl="0">
              <a:spcBef>
                <a:spcPts val="0"/>
              </a:spcBef>
              <a:buNone/>
            </a:pPr>
            <a:r>
              <a:rPr lang="en-US" b="1" dirty="0"/>
              <a:t>Preparing for Operations</a:t>
            </a:r>
          </a:p>
        </p:txBody>
      </p:sp>
      <p:sp>
        <p:nvSpPr>
          <p:cNvPr id="136" name="Shape 136"/>
          <p:cNvSpPr txBox="1">
            <a:spLocks noGrp="1"/>
          </p:cNvSpPr>
          <p:nvPr>
            <p:ph type="body" idx="1"/>
          </p:nvPr>
        </p:nvSpPr>
        <p:spPr>
          <a:xfrm>
            <a:off x="457200" y="612559"/>
            <a:ext cx="8229600" cy="4130751"/>
          </a:xfrm>
          <a:prstGeom prst="rect">
            <a:avLst/>
          </a:prstGeom>
        </p:spPr>
        <p:txBody>
          <a:bodyPr wrap="square" lIns="91425" tIns="91425" rIns="91425" bIns="91425" anchor="t" anchorCtr="0">
            <a:noAutofit/>
          </a:bodyPr>
          <a:lstStyle/>
          <a:p>
            <a:pPr lvl="0" rtl="0">
              <a:spcBef>
                <a:spcPts val="0"/>
              </a:spcBef>
              <a:buClr>
                <a:schemeClr val="dk2"/>
              </a:buClr>
              <a:buSzPts val="2400"/>
              <a:buChar char="−"/>
            </a:pPr>
            <a:r>
              <a:rPr lang="en-US" dirty="0">
                <a:solidFill>
                  <a:schemeClr val="dk2"/>
                </a:solidFill>
              </a:rPr>
              <a:t> Weekly safety planning meetings have be proven</a:t>
            </a:r>
          </a:p>
          <a:p>
            <a:pPr lvl="0" rtl="0">
              <a:spcBef>
                <a:spcPts val="0"/>
              </a:spcBef>
              <a:buClr>
                <a:schemeClr val="dk2"/>
              </a:buClr>
              <a:buSzPts val="2400"/>
              <a:buChar char="−"/>
            </a:pPr>
            <a:r>
              <a:rPr lang="en-US" dirty="0">
                <a:solidFill>
                  <a:schemeClr val="dk2"/>
                </a:solidFill>
              </a:rPr>
              <a:t>Job work planning (ODI) will transition into operations</a:t>
            </a:r>
          </a:p>
          <a:p>
            <a:pPr lvl="0" rtl="0">
              <a:spcBef>
                <a:spcPts val="0"/>
              </a:spcBef>
              <a:buClr>
                <a:schemeClr val="dk2"/>
              </a:buClr>
              <a:buSzPts val="2400"/>
              <a:buChar char="−"/>
            </a:pPr>
            <a:r>
              <a:rPr lang="en-US" dirty="0">
                <a:solidFill>
                  <a:schemeClr val="dk2"/>
                </a:solidFill>
              </a:rPr>
              <a:t>Work Stop Authority is known by all now</a:t>
            </a:r>
          </a:p>
          <a:p>
            <a:pPr lvl="0" rtl="0">
              <a:spcBef>
                <a:spcPts val="0"/>
              </a:spcBef>
              <a:buClr>
                <a:schemeClr val="dk2"/>
              </a:buClr>
              <a:buSzPts val="2400"/>
              <a:buChar char="−"/>
            </a:pPr>
            <a:r>
              <a:rPr lang="en-US" dirty="0">
                <a:solidFill>
                  <a:schemeClr val="dk2"/>
                </a:solidFill>
              </a:rPr>
              <a:t>General hazards safety training is complete and web-based training is established</a:t>
            </a:r>
          </a:p>
          <a:p>
            <a:pPr lvl="0" rtl="0">
              <a:spcBef>
                <a:spcPts val="0"/>
              </a:spcBef>
              <a:buClr>
                <a:schemeClr val="dk2"/>
              </a:buClr>
              <a:buSzPts val="2400"/>
              <a:buChar char="−"/>
            </a:pPr>
            <a:r>
              <a:rPr lang="en-US" dirty="0">
                <a:solidFill>
                  <a:schemeClr val="dk2"/>
                </a:solidFill>
              </a:rPr>
              <a:t>Medical emergency response is already established</a:t>
            </a:r>
          </a:p>
          <a:p>
            <a:pPr lvl="0" rtl="0">
              <a:spcBef>
                <a:spcPts val="0"/>
              </a:spcBef>
              <a:buClr>
                <a:schemeClr val="dk2"/>
              </a:buClr>
              <a:buSzPts val="2400"/>
              <a:buChar char="−"/>
            </a:pPr>
            <a:r>
              <a:rPr lang="en-US" dirty="0">
                <a:solidFill>
                  <a:schemeClr val="dk2"/>
                </a:solidFill>
              </a:rPr>
              <a:t>Safety council and committees already exist and will continue</a:t>
            </a:r>
          </a:p>
          <a:p>
            <a:pPr lvl="0" rtl="0">
              <a:spcBef>
                <a:spcPts val="0"/>
              </a:spcBef>
              <a:buClr>
                <a:schemeClr val="dk2"/>
              </a:buClr>
              <a:buSzPts val="2400"/>
              <a:buChar char="−"/>
            </a:pPr>
            <a:r>
              <a:rPr lang="en-US" dirty="0">
                <a:solidFill>
                  <a:schemeClr val="dk2"/>
                </a:solidFill>
              </a:rPr>
              <a:t>Facility safety and fire protection equipment will be ready</a:t>
            </a:r>
          </a:p>
          <a:p>
            <a:pPr lvl="0" rtl="0">
              <a:spcBef>
                <a:spcPts val="0"/>
              </a:spcBef>
              <a:buClr>
                <a:schemeClr val="dk2"/>
              </a:buClr>
              <a:buSzPts val="2400"/>
              <a:buChar char="−"/>
            </a:pPr>
            <a:r>
              <a:rPr lang="en-US" dirty="0">
                <a:solidFill>
                  <a:schemeClr val="dk2"/>
                </a:solidFill>
              </a:rPr>
              <a:t>Site inspection process has been proven and will continue into operations</a:t>
            </a:r>
          </a:p>
          <a:p>
            <a:pPr marL="0" lvl="0" indent="-69850" rtl="0">
              <a:spcBef>
                <a:spcPts val="0"/>
              </a:spcBef>
              <a:buClr>
                <a:srgbClr val="000000"/>
              </a:buClr>
              <a:buSzPts val="1100"/>
              <a:buFont typeface="Arial"/>
              <a:buNone/>
            </a:pPr>
            <a:endParaRPr dirty="0">
              <a:solidFill>
                <a:schemeClr val="dk2"/>
              </a:solidFill>
            </a:endParaRPr>
          </a:p>
          <a:p>
            <a:pPr marL="0" lvl="0" indent="0" rtl="0">
              <a:spcBef>
                <a:spcPts val="0"/>
              </a:spcBef>
              <a:buNone/>
            </a:pPr>
            <a:endParaRPr dirty="0">
              <a:solidFill>
                <a:schemeClr val="dk2"/>
              </a:solidFill>
            </a:endParaRPr>
          </a:p>
        </p:txBody>
      </p:sp>
    </p:spTree>
    <p:extLst>
      <p:ext uri="{BB962C8B-B14F-4D97-AF65-F5344CB8AC3E}">
        <p14:creationId xmlns:p14="http://schemas.microsoft.com/office/powerpoint/2010/main" val="2943727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050643" y="107157"/>
            <a:ext cx="6188357" cy="417910"/>
          </a:xfrm>
          <a:prstGeom prst="rect">
            <a:avLst/>
          </a:prstGeom>
          <a:noFill/>
          <a:ln>
            <a:noFill/>
          </a:ln>
        </p:spPr>
        <p:txBody>
          <a:bodyPr wrap="square" lIns="91425" tIns="91425" rIns="91425" bIns="91425" anchor="ctr" anchorCtr="0">
            <a:noAutofit/>
          </a:bodyPr>
          <a:lstStyle/>
          <a:p>
            <a:pPr marL="0" marR="0" lvl="0" indent="-152400" algn="ctr" rtl="0">
              <a:lnSpc>
                <a:spcPct val="100000"/>
              </a:lnSpc>
              <a:spcBef>
                <a:spcPts val="0"/>
              </a:spcBef>
              <a:spcAft>
                <a:spcPts val="0"/>
              </a:spcAft>
              <a:buClr>
                <a:srgbClr val="1F497D"/>
              </a:buClr>
              <a:buSzPts val="2400"/>
              <a:buFont typeface="Calibri"/>
              <a:buNone/>
            </a:pPr>
            <a:r>
              <a:rPr lang="en-US" sz="2400" b="1" i="0" u="none" strike="noStrike" cap="none" dirty="0">
                <a:solidFill>
                  <a:srgbClr val="1F497D"/>
                </a:solidFill>
                <a:latin typeface="Calibri"/>
                <a:ea typeface="Calibri"/>
                <a:cs typeface="Calibri"/>
                <a:sym typeface="Calibri"/>
              </a:rPr>
              <a:t>LSST Safety Approach</a:t>
            </a:r>
          </a:p>
        </p:txBody>
      </p:sp>
      <p:sp>
        <p:nvSpPr>
          <p:cNvPr id="87" name="Shape 87"/>
          <p:cNvSpPr txBox="1">
            <a:spLocks noGrp="1"/>
          </p:cNvSpPr>
          <p:nvPr>
            <p:ph type="body" idx="1"/>
          </p:nvPr>
        </p:nvSpPr>
        <p:spPr>
          <a:xfrm>
            <a:off x="457200" y="760810"/>
            <a:ext cx="8229601" cy="3982640"/>
          </a:xfrm>
          <a:prstGeom prst="rect">
            <a:avLst/>
          </a:prstGeom>
          <a:noFill/>
          <a:ln>
            <a:noFill/>
          </a:ln>
        </p:spPr>
        <p:txBody>
          <a:bodyPr wrap="square" lIns="91425" tIns="91425" rIns="91425" bIns="91425" anchor="t" anchorCtr="0">
            <a:noAutofit/>
          </a:bodyPr>
          <a:lstStyle/>
          <a:p>
            <a:pPr marL="342900" marR="0" lvl="0" indent="-190500" algn="l" rtl="0">
              <a:lnSpc>
                <a:spcPct val="100000"/>
              </a:lnSpc>
              <a:spcBef>
                <a:spcPts val="0"/>
              </a:spcBef>
              <a:spcAft>
                <a:spcPts val="0"/>
              </a:spcAft>
              <a:buClr>
                <a:srgbClr val="1F497D"/>
              </a:buClr>
              <a:buSzPts val="2400"/>
              <a:buFont typeface="Arial"/>
              <a:buChar char="−"/>
            </a:pPr>
            <a:r>
              <a:rPr lang="en-US" sz="2400" b="0" i="0" u="none" strike="noStrike" cap="none" dirty="0">
                <a:solidFill>
                  <a:srgbClr val="1F497D"/>
                </a:solidFill>
                <a:latin typeface="Calibri"/>
                <a:ea typeface="Calibri"/>
                <a:cs typeface="Calibri"/>
                <a:sym typeface="Calibri"/>
              </a:rPr>
              <a:t>Management and team members are responsible for safety in their area of control defined in LPM-18  and </a:t>
            </a:r>
            <a:r>
              <a:rPr lang="en-US" dirty="0">
                <a:latin typeface="Calibri"/>
                <a:ea typeface="Calibri"/>
                <a:cs typeface="Calibri"/>
                <a:sym typeface="Calibri"/>
              </a:rPr>
              <a:t>R2A2 </a:t>
            </a:r>
            <a:r>
              <a:rPr lang="en-US" sz="2400" b="0" i="0" u="none" strike="noStrike" cap="none" dirty="0">
                <a:solidFill>
                  <a:srgbClr val="1F497D"/>
                </a:solidFill>
                <a:latin typeface="Calibri"/>
                <a:ea typeface="Calibri"/>
                <a:cs typeface="Calibri"/>
                <a:sym typeface="Calibri"/>
              </a:rPr>
              <a:t>Document</a:t>
            </a:r>
          </a:p>
          <a:p>
            <a:pPr marL="342900" marR="0" lvl="0" indent="-190500" algn="l" rtl="0">
              <a:lnSpc>
                <a:spcPct val="100000"/>
              </a:lnSpc>
              <a:spcBef>
                <a:spcPts val="480"/>
              </a:spcBef>
              <a:spcAft>
                <a:spcPts val="0"/>
              </a:spcAft>
              <a:buClr>
                <a:srgbClr val="1F497D"/>
              </a:buClr>
              <a:buSzPts val="2400"/>
              <a:buFont typeface="Arial"/>
              <a:buChar char="−"/>
            </a:pPr>
            <a:r>
              <a:rPr lang="en-US" sz="2400" b="0" i="0" u="none" strike="noStrike" cap="none" dirty="0">
                <a:solidFill>
                  <a:srgbClr val="1F497D"/>
                </a:solidFill>
                <a:latin typeface="Calibri"/>
                <a:ea typeface="Calibri"/>
                <a:cs typeface="Calibri"/>
                <a:sym typeface="Calibri"/>
              </a:rPr>
              <a:t>Safety personnel assist</a:t>
            </a:r>
            <a:r>
              <a:rPr lang="en-US" dirty="0"/>
              <a:t>s</a:t>
            </a:r>
            <a:r>
              <a:rPr lang="en-US" sz="2400" b="0" i="0" u="none" strike="noStrike" cap="none" dirty="0">
                <a:solidFill>
                  <a:srgbClr val="1F497D"/>
                </a:solidFill>
                <a:latin typeface="Calibri"/>
                <a:ea typeface="Calibri"/>
                <a:cs typeface="Calibri"/>
                <a:sym typeface="Calibri"/>
              </a:rPr>
              <a:t> and advises all personnel in safety management.  Integrity in Safety Management – do as we say and be at service to all staff.  Provide guidance and information to improve safety and minimize loss at work.  Maintain a reputation of correct information and being helpful.</a:t>
            </a:r>
          </a:p>
          <a:p>
            <a:pPr marL="342900" marR="0" lvl="0" indent="-190500" algn="l" rtl="0">
              <a:lnSpc>
                <a:spcPct val="100000"/>
              </a:lnSpc>
              <a:spcBef>
                <a:spcPts val="480"/>
              </a:spcBef>
              <a:spcAft>
                <a:spcPts val="0"/>
              </a:spcAft>
              <a:buClr>
                <a:srgbClr val="1F497D"/>
              </a:buClr>
              <a:buSzPts val="2400"/>
              <a:buFont typeface="Arial"/>
              <a:buChar char="−"/>
            </a:pPr>
            <a:r>
              <a:rPr lang="en-US" sz="2400" b="0" i="0" u="none" strike="noStrike" cap="none" dirty="0">
                <a:solidFill>
                  <a:srgbClr val="1F497D"/>
                </a:solidFill>
                <a:latin typeface="Calibri"/>
                <a:ea typeface="Calibri"/>
                <a:cs typeface="Calibri"/>
                <a:sym typeface="Calibri"/>
              </a:rPr>
              <a:t>Safety Committees, External Reviews, and Safety Council provides oversight and recommendations for improvement</a:t>
            </a:r>
          </a:p>
        </p:txBody>
      </p:sp>
    </p:spTree>
    <p:extLst>
      <p:ext uri="{BB962C8B-B14F-4D97-AF65-F5344CB8AC3E}">
        <p14:creationId xmlns:p14="http://schemas.microsoft.com/office/powerpoint/2010/main" val="511399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sz="1400" dirty="0"/>
              <a:t>LSST Project Safety Policy, LPM-18</a:t>
            </a:r>
          </a:p>
          <a:p>
            <a:pPr lvl="1"/>
            <a:r>
              <a:rPr lang="en-US" sz="1400" dirty="0"/>
              <a:t>Provides top level objectives, requirements, and safety program organization, management and responsibilities</a:t>
            </a:r>
          </a:p>
          <a:p>
            <a:pPr lvl="1"/>
            <a:r>
              <a:rPr lang="en-US" sz="1400" dirty="0"/>
              <a:t>Establishes  LSST Safety Manager and LSST Safety Council</a:t>
            </a:r>
          </a:p>
          <a:p>
            <a:r>
              <a:rPr lang="en-US" sz="1400" dirty="0"/>
              <a:t>Lessons Learned</a:t>
            </a:r>
          </a:p>
          <a:p>
            <a:pPr lvl="1"/>
            <a:r>
              <a:rPr lang="en-US" sz="1400" dirty="0"/>
              <a:t>Take full advantage of the knowledge acquired by other similar projects such as DES, FGST, NOAO Managed Projects, HEP Experiments</a:t>
            </a:r>
          </a:p>
          <a:p>
            <a:pPr lvl="1"/>
            <a:r>
              <a:rPr lang="en-US" sz="1400" dirty="0"/>
              <a:t>SLAC, DOE, ITSF, ASSE, Programs</a:t>
            </a:r>
          </a:p>
          <a:p>
            <a:r>
              <a:rPr lang="en-US" sz="1400" dirty="0"/>
              <a:t>Collaborating Institutions</a:t>
            </a:r>
          </a:p>
          <a:p>
            <a:pPr lvl="1"/>
            <a:r>
              <a:rPr lang="en-US" sz="1400" dirty="0"/>
              <a:t>Local ES&amp;H policy takes precedence over home institution regulations except where the employee is further restricted by their home institution</a:t>
            </a:r>
          </a:p>
          <a:p>
            <a:pPr lvl="1"/>
            <a:r>
              <a:rPr lang="en-US" sz="1400" dirty="0"/>
              <a:t>Visitors that recognize inconsistencies between the local policy and their home institution policy will identify the issue to the local safety authority and their appropriate safety engineer - Resolution will typically require adherence to the more stringent standard</a:t>
            </a:r>
          </a:p>
          <a:p>
            <a:pPr lvl="1"/>
            <a:r>
              <a:rPr lang="en-US" sz="1400" dirty="0"/>
              <a:t>ALL personnel working in Chile will adopt a similar strategy</a:t>
            </a:r>
          </a:p>
        </p:txBody>
      </p:sp>
      <p:sp>
        <p:nvSpPr>
          <p:cNvPr id="5" name="Title 4"/>
          <p:cNvSpPr>
            <a:spLocks noGrp="1"/>
          </p:cNvSpPr>
          <p:nvPr>
            <p:ph type="title"/>
          </p:nvPr>
        </p:nvSpPr>
        <p:spPr/>
        <p:txBody>
          <a:bodyPr/>
          <a:lstStyle/>
          <a:p>
            <a:r>
              <a:rPr lang="en-US" dirty="0"/>
              <a:t/>
            </a:r>
            <a:br>
              <a:rPr lang="en-US" dirty="0"/>
            </a:br>
            <a:r>
              <a:rPr lang="en-US" dirty="0"/>
              <a:t>Safety Integration</a:t>
            </a:r>
            <a:br>
              <a:rPr lang="en-US" dirty="0"/>
            </a:br>
            <a:endParaRPr lang="en-US" dirty="0"/>
          </a:p>
        </p:txBody>
      </p:sp>
      <p:sp>
        <p:nvSpPr>
          <p:cNvPr id="4" name="TextBox 3">
            <a:hlinkClick r:id="rId3" action="ppaction://hlinksldjump"/>
          </p:cNvPr>
          <p:cNvSpPr txBox="1"/>
          <p:nvPr/>
        </p:nvSpPr>
        <p:spPr bwMode="auto">
          <a:xfrm>
            <a:off x="7312455" y="4899535"/>
            <a:ext cx="475927" cy="221315"/>
          </a:xfrm>
          <a:prstGeom prst="rect">
            <a:avLst/>
          </a:prstGeom>
          <a:noFill/>
          <a:ln w="9525">
            <a:noFill/>
            <a:miter lim="800000"/>
            <a:headEnd/>
            <a:tailEnd/>
          </a:ln>
        </p:spPr>
        <p:txBody>
          <a:bodyPr vert="horz" wrap="none" lIns="68580" tIns="34290" rIns="68580" bIns="34290" numCol="1" rtlCol="0" anchor="t" anchorCtr="0" compatLnSpc="1">
            <a:prstTxWarp prst="textNoShape">
              <a:avLst/>
            </a:prstTxWarp>
            <a:noAutofit/>
          </a:bodyPr>
          <a:lstStyle/>
          <a:p>
            <a:pPr eaLnBrk="0" hangingPunct="0">
              <a:lnSpc>
                <a:spcPct val="90000"/>
              </a:lnSpc>
              <a:spcBef>
                <a:spcPts val="450"/>
              </a:spcBef>
            </a:pPr>
            <a:endParaRPr lang="en-US" sz="675" b="1" kern="0" dirty="0">
              <a:solidFill>
                <a:srgbClr val="0000FF"/>
              </a:solidFill>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674798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of the Work Procedure Template</a:t>
            </a:r>
          </a:p>
        </p:txBody>
      </p:sp>
      <p:pic>
        <p:nvPicPr>
          <p:cNvPr id="15" name="Picture 14"/>
          <p:cNvPicPr>
            <a:picLocks noChangeAspect="1"/>
          </p:cNvPicPr>
          <p:nvPr/>
        </p:nvPicPr>
        <p:blipFill>
          <a:blip r:embed="rId2"/>
          <a:stretch>
            <a:fillRect/>
          </a:stretch>
        </p:blipFill>
        <p:spPr>
          <a:xfrm>
            <a:off x="2275230" y="801220"/>
            <a:ext cx="4593539" cy="3942230"/>
          </a:xfrm>
          <a:prstGeom prst="rect">
            <a:avLst/>
          </a:prstGeom>
        </p:spPr>
      </p:pic>
      <p:sp>
        <p:nvSpPr>
          <p:cNvPr id="3" name="Text Placeholder 2"/>
          <p:cNvSpPr>
            <a:spLocks noGrp="1"/>
          </p:cNvSpPr>
          <p:nvPr>
            <p:ph type="body" idx="1"/>
          </p:nvPr>
        </p:nvSpPr>
        <p:spPr/>
        <p:txBody>
          <a:bodyPr/>
          <a:lstStyle/>
          <a:p>
            <a:pPr marL="0" indent="0">
              <a:buNone/>
            </a:pPr>
            <a:r>
              <a:rPr lang="en-US" dirty="0"/>
              <a:t> </a:t>
            </a:r>
          </a:p>
        </p:txBody>
      </p:sp>
    </p:spTree>
    <p:extLst>
      <p:ext uri="{BB962C8B-B14F-4D97-AF65-F5344CB8AC3E}">
        <p14:creationId xmlns:p14="http://schemas.microsoft.com/office/powerpoint/2010/main" val="2843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3600" dirty="0"/>
              <a:t>SLAC - Camera Team					0</a:t>
            </a:r>
          </a:p>
          <a:p>
            <a:r>
              <a:rPr lang="en-US" sz="3600" dirty="0"/>
              <a:t>AURA - T&amp;S, DM, and PO				.41</a:t>
            </a:r>
          </a:p>
          <a:p>
            <a:r>
              <a:rPr lang="en-US" sz="3600" dirty="0"/>
              <a:t>Summit Contractors						.46</a:t>
            </a:r>
          </a:p>
          <a:p>
            <a:r>
              <a:rPr lang="en-US" sz="3600" dirty="0"/>
              <a:t>Base Facility Contractors				.41</a:t>
            </a:r>
          </a:p>
          <a:p>
            <a:r>
              <a:rPr lang="en-US" sz="3600" dirty="0"/>
              <a:t>Total of these groups					.37</a:t>
            </a:r>
          </a:p>
          <a:p>
            <a:pPr marL="0" indent="0">
              <a:buNone/>
            </a:pPr>
            <a:r>
              <a:rPr lang="en-US" sz="2000" dirty="0"/>
              <a:t>(U.S. 2016 National Average 2.9, Construction 4.0)</a:t>
            </a:r>
          </a:p>
          <a:p>
            <a:pPr marL="0" indent="0">
              <a:buNone/>
            </a:pPr>
            <a:r>
              <a:rPr lang="en-US" sz="2000" dirty="0"/>
              <a:t>(DOE average 1.3)</a:t>
            </a:r>
          </a:p>
        </p:txBody>
      </p:sp>
      <p:sp>
        <p:nvSpPr>
          <p:cNvPr id="3" name="Title 2"/>
          <p:cNvSpPr>
            <a:spLocks noGrp="1"/>
          </p:cNvSpPr>
          <p:nvPr>
            <p:ph type="title"/>
          </p:nvPr>
        </p:nvSpPr>
        <p:spPr/>
        <p:txBody>
          <a:bodyPr/>
          <a:lstStyle/>
          <a:p>
            <a:r>
              <a:rPr lang="en-US" dirty="0"/>
              <a:t>LSST Injury Rates (May 2018)</a:t>
            </a:r>
          </a:p>
        </p:txBody>
      </p:sp>
    </p:spTree>
    <p:extLst>
      <p:ext uri="{BB962C8B-B14F-4D97-AF65-F5344CB8AC3E}">
        <p14:creationId xmlns:p14="http://schemas.microsoft.com/office/powerpoint/2010/main" val="4262512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71450"/>
            <a:ext cx="6172200" cy="1085850"/>
          </a:xfrm>
        </p:spPr>
        <p:txBody>
          <a:bodyPr>
            <a:noAutofit/>
          </a:bodyPr>
          <a:lstStyle/>
          <a:p>
            <a:r>
              <a:rPr lang="en-US" sz="2700" dirty="0"/>
              <a:t>LSST Safety Policy in Action</a:t>
            </a:r>
          </a:p>
        </p:txBody>
      </p:sp>
      <p:sp>
        <p:nvSpPr>
          <p:cNvPr id="6" name="Content Placeholder 5"/>
          <p:cNvSpPr>
            <a:spLocks noGrp="1"/>
          </p:cNvSpPr>
          <p:nvPr>
            <p:ph idx="1"/>
          </p:nvPr>
        </p:nvSpPr>
        <p:spPr/>
        <p:txBody>
          <a:bodyPr/>
          <a:lstStyle/>
          <a:p>
            <a:pPr>
              <a:buNone/>
            </a:pPr>
            <a:r>
              <a:rPr lang="en-US" dirty="0"/>
              <a:t> </a:t>
            </a:r>
          </a:p>
        </p:txBody>
      </p:sp>
      <p:pic>
        <p:nvPicPr>
          <p:cNvPr id="4" name="Picture 2"/>
          <p:cNvPicPr>
            <a:picLocks noChangeAspect="1" noChangeArrowheads="1"/>
          </p:cNvPicPr>
          <p:nvPr/>
        </p:nvPicPr>
        <p:blipFill>
          <a:blip r:embed="rId3" cstate="screen"/>
          <a:srcRect/>
          <a:stretch>
            <a:fillRect/>
          </a:stretch>
        </p:blipFill>
        <p:spPr bwMode="auto">
          <a:xfrm>
            <a:off x="1775888" y="888055"/>
            <a:ext cx="5592224" cy="3728149"/>
          </a:xfrm>
          <a:prstGeom prst="rect">
            <a:avLst/>
          </a:prstGeom>
          <a:noFill/>
          <a:ln w="9525">
            <a:noFill/>
            <a:miter lim="800000"/>
            <a:headEnd/>
            <a:tailEnd/>
          </a:ln>
        </p:spPr>
      </p:pic>
      <p:sp>
        <p:nvSpPr>
          <p:cNvPr id="7" name="Title 1"/>
          <p:cNvSpPr txBox="1">
            <a:spLocks/>
          </p:cNvSpPr>
          <p:nvPr/>
        </p:nvSpPr>
        <p:spPr>
          <a:xfrm>
            <a:off x="1314450" y="1143000"/>
            <a:ext cx="6172200" cy="571500"/>
          </a:xfrm>
          <a:prstGeom prst="rect">
            <a:avLst/>
          </a:prstGeom>
        </p:spPr>
        <p:txBody>
          <a:bodyPr vert="horz" lIns="68580" tIns="34290" rIns="68580" bIns="34290" rtlCol="0" anchor="ctr">
            <a:noAutofit/>
          </a:bodyPr>
          <a:lstStyle/>
          <a:p>
            <a:pPr algn="ctr" defTabSz="342900">
              <a:spcBef>
                <a:spcPct val="0"/>
              </a:spcBef>
              <a:defRPr/>
            </a:pPr>
            <a:endParaRPr lang="en-US" sz="2700" dirty="0">
              <a:solidFill>
                <a:srgbClr val="FFC000"/>
              </a:solidFill>
              <a:latin typeface="+mj-lt"/>
              <a:ea typeface="+mj-ea"/>
              <a:cs typeface="+mj-cs"/>
            </a:endParaRPr>
          </a:p>
        </p:txBody>
      </p:sp>
    </p:spTree>
    <p:extLst>
      <p:ext uri="{BB962C8B-B14F-4D97-AF65-F5344CB8AC3E}">
        <p14:creationId xmlns:p14="http://schemas.microsoft.com/office/powerpoint/2010/main" val="290709299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dirty="0"/>
              <a:t>Completed Documents</a:t>
            </a:r>
          </a:p>
          <a:p>
            <a:pPr>
              <a:buFont typeface="Wingdings" panose="05000000000000000000" pitchFamily="2" charset="2"/>
              <a:buChar char="ü"/>
            </a:pPr>
            <a:r>
              <a:rPr lang="en-US" sz="1400" dirty="0"/>
              <a:t>Lock Out Tag Out</a:t>
            </a:r>
          </a:p>
          <a:p>
            <a:pPr>
              <a:buFont typeface="Wingdings" panose="05000000000000000000" pitchFamily="2" charset="2"/>
              <a:buChar char="ü"/>
            </a:pPr>
            <a:r>
              <a:rPr lang="en-US" sz="1400" dirty="0"/>
              <a:t>Confined Space</a:t>
            </a:r>
          </a:p>
          <a:p>
            <a:pPr>
              <a:buFont typeface="Wingdings" panose="05000000000000000000" pitchFamily="2" charset="2"/>
              <a:buChar char="ü"/>
            </a:pPr>
            <a:r>
              <a:rPr lang="en-US" sz="1400" dirty="0"/>
              <a:t>Hot Work Permitting</a:t>
            </a:r>
          </a:p>
          <a:p>
            <a:pPr>
              <a:buFont typeface="Wingdings" panose="05000000000000000000" pitchFamily="2" charset="2"/>
              <a:buChar char="ü"/>
            </a:pPr>
            <a:r>
              <a:rPr lang="en-US" sz="1400" dirty="0"/>
              <a:t>Bloodborne Pathogens</a:t>
            </a:r>
          </a:p>
          <a:p>
            <a:pPr>
              <a:buFont typeface="Wingdings" panose="05000000000000000000" pitchFamily="2" charset="2"/>
              <a:buChar char="ü"/>
            </a:pPr>
            <a:r>
              <a:rPr lang="en-US" sz="1400" dirty="0"/>
              <a:t>Powered Work Platforms</a:t>
            </a:r>
          </a:p>
          <a:p>
            <a:pPr>
              <a:buFont typeface="Wingdings" panose="05000000000000000000" pitchFamily="2" charset="2"/>
              <a:buChar char="ü"/>
            </a:pPr>
            <a:r>
              <a:rPr lang="en-US" sz="1400" dirty="0"/>
              <a:t>Personal Protective Equipment</a:t>
            </a:r>
          </a:p>
          <a:p>
            <a:pPr>
              <a:buFont typeface="Wingdings" panose="05000000000000000000" pitchFamily="2" charset="2"/>
              <a:buChar char="ü"/>
            </a:pPr>
            <a:r>
              <a:rPr lang="en-US" sz="1400" dirty="0"/>
              <a:t>Fall Protection</a:t>
            </a:r>
          </a:p>
          <a:p>
            <a:pPr>
              <a:buFont typeface="Wingdings" panose="05000000000000000000" pitchFamily="2" charset="2"/>
              <a:buChar char="ü"/>
            </a:pPr>
            <a:r>
              <a:rPr lang="en-US" sz="1400" dirty="0"/>
              <a:t>Hearing Protection</a:t>
            </a:r>
          </a:p>
          <a:p>
            <a:pPr>
              <a:buFont typeface="Wingdings" panose="05000000000000000000" pitchFamily="2" charset="2"/>
              <a:buChar char="ü"/>
            </a:pPr>
            <a:r>
              <a:rPr lang="en-US" sz="1400" dirty="0"/>
              <a:t>Scaffolding</a:t>
            </a:r>
          </a:p>
          <a:p>
            <a:pPr>
              <a:buFont typeface="Wingdings" panose="05000000000000000000" pitchFamily="2" charset="2"/>
              <a:buChar char="ü"/>
            </a:pPr>
            <a:r>
              <a:rPr lang="en-US" sz="1400" dirty="0"/>
              <a:t>Lead (</a:t>
            </a:r>
            <a:r>
              <a:rPr lang="en-US" sz="1400" dirty="0" err="1"/>
              <a:t>Pb</a:t>
            </a:r>
            <a:r>
              <a:rPr lang="en-US" sz="1400" dirty="0"/>
              <a:t>) Safety</a:t>
            </a:r>
          </a:p>
          <a:p>
            <a:pPr>
              <a:buFont typeface="Wingdings" panose="05000000000000000000" pitchFamily="2" charset="2"/>
              <a:buChar char="ü"/>
            </a:pPr>
            <a:r>
              <a:rPr lang="en-US" sz="1400" dirty="0"/>
              <a:t>Powered Industrial Trucks</a:t>
            </a:r>
          </a:p>
          <a:p>
            <a:pPr>
              <a:buFont typeface="Wingdings" panose="05000000000000000000" pitchFamily="2" charset="2"/>
              <a:buChar char="ü"/>
            </a:pPr>
            <a:r>
              <a:rPr lang="en-US" sz="1400" dirty="0"/>
              <a:t>Powered Platforms</a:t>
            </a:r>
          </a:p>
          <a:p>
            <a:pPr>
              <a:buFont typeface="Wingdings" panose="05000000000000000000" pitchFamily="2" charset="2"/>
              <a:buChar char="ü"/>
            </a:pPr>
            <a:r>
              <a:rPr lang="en-US" sz="1400" dirty="0"/>
              <a:t>Respiratory Protection</a:t>
            </a:r>
          </a:p>
          <a:p>
            <a:pPr>
              <a:buFont typeface="Wingdings" panose="05000000000000000000" pitchFamily="2" charset="2"/>
              <a:buChar char="ü"/>
            </a:pPr>
            <a:endParaRPr lang="en-US" sz="1600" dirty="0"/>
          </a:p>
          <a:p>
            <a:pPr>
              <a:buFont typeface="Wingdings" panose="05000000000000000000" pitchFamily="2" charset="2"/>
              <a:buChar char="ü"/>
            </a:pPr>
            <a:endParaRPr lang="en-US" sz="1600" dirty="0"/>
          </a:p>
          <a:p>
            <a:pPr>
              <a:buFont typeface="Wingdings" panose="05000000000000000000" pitchFamily="2" charset="2"/>
              <a:buChar char="ü"/>
            </a:pPr>
            <a:endParaRPr lang="en-US" sz="2000" dirty="0"/>
          </a:p>
        </p:txBody>
      </p:sp>
      <p:sp>
        <p:nvSpPr>
          <p:cNvPr id="5" name="Content Placeholder 4"/>
          <p:cNvSpPr>
            <a:spLocks noGrp="1"/>
          </p:cNvSpPr>
          <p:nvPr>
            <p:ph idx="10"/>
          </p:nvPr>
        </p:nvSpPr>
        <p:spPr/>
        <p:txBody>
          <a:bodyPr/>
          <a:lstStyle/>
          <a:p>
            <a:pPr marL="0" indent="0">
              <a:buNone/>
            </a:pPr>
            <a:r>
              <a:rPr lang="en-US" dirty="0"/>
              <a:t>In Progress</a:t>
            </a:r>
            <a:endParaRPr lang="en-US" sz="1600" dirty="0"/>
          </a:p>
          <a:p>
            <a:pPr>
              <a:buFont typeface="Arial" panose="020B0604020202020204" pitchFamily="34" charset="0"/>
              <a:buChar char="•"/>
            </a:pPr>
            <a:r>
              <a:rPr lang="en-US" sz="1600" dirty="0"/>
              <a:t>Electrical Safety</a:t>
            </a:r>
          </a:p>
          <a:p>
            <a:pPr>
              <a:buFont typeface="Arial" panose="020B0604020202020204" pitchFamily="34" charset="0"/>
              <a:buChar char="•"/>
            </a:pPr>
            <a:r>
              <a:rPr lang="en-US" sz="1600" dirty="0"/>
              <a:t>Working at Altitude Safety</a:t>
            </a:r>
          </a:p>
          <a:p>
            <a:pPr>
              <a:buFont typeface="Arial" panose="020B0604020202020204" pitchFamily="34" charset="0"/>
              <a:buChar char="•"/>
            </a:pPr>
            <a:r>
              <a:rPr lang="en-US" sz="1600" dirty="0"/>
              <a:t>Hazard Communication</a:t>
            </a:r>
          </a:p>
          <a:p>
            <a:pPr>
              <a:buFont typeface="Arial" panose="020B0604020202020204" pitchFamily="34" charset="0"/>
              <a:buChar char="•"/>
            </a:pPr>
            <a:r>
              <a:rPr lang="en-US" sz="1600" dirty="0"/>
              <a:t>Laser Safety Awareness</a:t>
            </a:r>
          </a:p>
          <a:p>
            <a:pPr>
              <a:buFont typeface="Arial" panose="020B0604020202020204" pitchFamily="34" charset="0"/>
              <a:buChar char="•"/>
            </a:pPr>
            <a:r>
              <a:rPr lang="en-US" sz="1600" dirty="0"/>
              <a:t>Chemical Handling</a:t>
            </a:r>
          </a:p>
          <a:p>
            <a:pPr>
              <a:buFont typeface="Arial" panose="020B0604020202020204" pitchFamily="34" charset="0"/>
              <a:buChar char="•"/>
            </a:pPr>
            <a:r>
              <a:rPr lang="en-US" sz="1600" dirty="0"/>
              <a:t>Machine Guarding</a:t>
            </a:r>
          </a:p>
          <a:p>
            <a:pPr>
              <a:buFont typeface="Arial" panose="020B0604020202020204" pitchFamily="34" charset="0"/>
              <a:buChar char="•"/>
            </a:pPr>
            <a:r>
              <a:rPr lang="en-US" sz="1600" dirty="0"/>
              <a:t>Cranes and Hoists</a:t>
            </a:r>
          </a:p>
          <a:p>
            <a:pPr>
              <a:buFont typeface="Arial" panose="020B0604020202020204" pitchFamily="34" charset="0"/>
              <a:buChar char="•"/>
            </a:pPr>
            <a:r>
              <a:rPr lang="en-US" sz="1600" dirty="0"/>
              <a:t>Environmental Compliance</a:t>
            </a:r>
          </a:p>
          <a:p>
            <a:pPr marL="0" indent="0">
              <a:buNone/>
            </a:pPr>
            <a:r>
              <a:rPr lang="en-US" sz="1600" dirty="0"/>
              <a:t>To name a few.</a:t>
            </a:r>
          </a:p>
          <a:p>
            <a:pPr marL="0" indent="0">
              <a:buNone/>
            </a:pPr>
            <a:endParaRPr lang="en-US" dirty="0"/>
          </a:p>
        </p:txBody>
      </p:sp>
      <p:sp>
        <p:nvSpPr>
          <p:cNvPr id="3" name="Title 2"/>
          <p:cNvSpPr>
            <a:spLocks noGrp="1"/>
          </p:cNvSpPr>
          <p:nvPr>
            <p:ph type="title"/>
          </p:nvPr>
        </p:nvSpPr>
        <p:spPr/>
        <p:txBody>
          <a:bodyPr/>
          <a:lstStyle/>
          <a:p>
            <a:r>
              <a:rPr lang="en-US" dirty="0"/>
              <a:t>Safety Standards Development</a:t>
            </a:r>
          </a:p>
        </p:txBody>
      </p:sp>
    </p:spTree>
    <p:extLst>
      <p:ext uri="{BB962C8B-B14F-4D97-AF65-F5344CB8AC3E}">
        <p14:creationId xmlns:p14="http://schemas.microsoft.com/office/powerpoint/2010/main" val="1305757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Stop Work Authority</a:t>
            </a:r>
          </a:p>
        </p:txBody>
      </p:sp>
      <p:sp>
        <p:nvSpPr>
          <p:cNvPr id="3" name="Text Placeholder 2"/>
          <p:cNvSpPr>
            <a:spLocks noGrp="1"/>
          </p:cNvSpPr>
          <p:nvPr>
            <p:ph type="body" idx="1"/>
          </p:nvPr>
        </p:nvSpPr>
        <p:spPr>
          <a:xfrm>
            <a:off x="381000" y="628651"/>
            <a:ext cx="8305800" cy="4114799"/>
          </a:xfrm>
        </p:spPr>
        <p:txBody>
          <a:bodyPr/>
          <a:lstStyle/>
          <a:p>
            <a:pPr marL="0" indent="0">
              <a:buNone/>
            </a:pPr>
            <a:endParaRPr lang="en-US" sz="1500" dirty="0"/>
          </a:p>
          <a:p>
            <a:pPr marL="0" indent="0">
              <a:buNone/>
            </a:pPr>
            <a:endParaRPr lang="en-US" sz="1500" dirty="0"/>
          </a:p>
          <a:p>
            <a:pPr marL="0" indent="0">
              <a:buNone/>
            </a:pPr>
            <a:r>
              <a:rPr lang="en-US" sz="1500" dirty="0"/>
              <a:t>Any person can and shall immediately request termination of any activity they participate in or witness that could pose a serious threat to the life or health of people, the environment, or equipment while working on the LSST project.  Such a termination request shall be communicated verbally with the individual(s) engaged in the activity or through the supervisor of the activity.</a:t>
            </a:r>
            <a:br>
              <a:rPr lang="en-US" sz="1500" dirty="0"/>
            </a:br>
            <a:r>
              <a:rPr lang="en-US" sz="1500" dirty="0"/>
              <a:t>The person asked to terminate an activity shall do so immediately.  Disagreements or differences of opinion about the need to terminate an activity shall occur only after the activity is stopped and people are removed from the hazard.</a:t>
            </a:r>
          </a:p>
          <a:p>
            <a:pPr marL="0" indent="0">
              <a:buNone/>
            </a:pPr>
            <a:r>
              <a:rPr lang="en-US" sz="1500" dirty="0"/>
              <a:t/>
            </a:r>
            <a:br>
              <a:rPr lang="en-US" sz="1500" dirty="0"/>
            </a:br>
            <a:r>
              <a:rPr lang="en-US" sz="1500" dirty="0"/>
              <a:t>The appropriate local senior manager and the local safety professional shall be notified immediately to assist in the evaluation of the hazard. The activity can resume after the hazard has been corrected and after the appropriate local senior manager and the local safety professional have acknowledged that correction in writing. The appropriate local senior manager shall forward the written corrective action to the LSST Safety Manager within 24 hours of the resolution.   If the resolution is not made locally, then the local senior manager shall notify the LSST Safety Manager and the LSST Project Manager to assist in possible resolutions and approvals.</a:t>
            </a:r>
          </a:p>
        </p:txBody>
      </p:sp>
    </p:spTree>
    <p:extLst>
      <p:ext uri="{BB962C8B-B14F-4D97-AF65-F5344CB8AC3E}">
        <p14:creationId xmlns:p14="http://schemas.microsoft.com/office/powerpoint/2010/main" val="1114916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40"/>
          <p:cNvSpPr>
            <a:spLocks noGrp="1"/>
          </p:cNvSpPr>
          <p:nvPr>
            <p:ph sz="quarter" idx="1"/>
          </p:nvPr>
        </p:nvSpPr>
        <p:spPr/>
        <p:txBody>
          <a:bodyPr/>
          <a:lstStyle/>
          <a:p>
            <a:r>
              <a:rPr lang="en-US" sz="1800" dirty="0"/>
              <a:t>Safety Council at least twice a year</a:t>
            </a:r>
          </a:p>
          <a:p>
            <a:r>
              <a:rPr lang="en-US" sz="1800" dirty="0"/>
              <a:t>Contractor PDR’s, FDR’s, fabrication milestones, and site installation verification</a:t>
            </a:r>
          </a:p>
          <a:p>
            <a:r>
              <a:rPr lang="en-US" sz="1800" dirty="0"/>
              <a:t>Construction and fabrication safety management reviews</a:t>
            </a:r>
          </a:p>
          <a:p>
            <a:r>
              <a:rPr lang="en-US" sz="1800" dirty="0"/>
              <a:t>Construction site(s) inspections and oversight</a:t>
            </a:r>
          </a:p>
          <a:p>
            <a:r>
              <a:rPr lang="en-US" sz="1800" dirty="0"/>
              <a:t>Involvement continues with external safety committees Paranal, </a:t>
            </a:r>
            <a:r>
              <a:rPr lang="en-US" sz="1800" dirty="0" err="1"/>
              <a:t>NRAO</a:t>
            </a:r>
            <a:r>
              <a:rPr lang="en-US" sz="1800" dirty="0"/>
              <a:t>, </a:t>
            </a:r>
            <a:r>
              <a:rPr lang="en-US" sz="1800" dirty="0" err="1"/>
              <a:t>CTIO</a:t>
            </a:r>
            <a:r>
              <a:rPr lang="en-US" sz="1800" dirty="0"/>
              <a:t>, and </a:t>
            </a:r>
            <a:r>
              <a:rPr lang="en-US" sz="1800" dirty="0" err="1"/>
              <a:t>DKIST</a:t>
            </a:r>
            <a:endParaRPr lang="en-US" sz="1800" dirty="0"/>
          </a:p>
          <a:p>
            <a:r>
              <a:rPr lang="en-US" sz="1800" dirty="0"/>
              <a:t>Contractor and Internal Hazard Analysis Reviews</a:t>
            </a:r>
          </a:p>
          <a:p>
            <a:r>
              <a:rPr lang="en-US" sz="1800" dirty="0"/>
              <a:t>AURA-O and Site Construction monthly safety meetings </a:t>
            </a:r>
          </a:p>
          <a:p>
            <a:r>
              <a:rPr lang="en-US" sz="1800" dirty="0"/>
              <a:t>Joint Technical Meetings and Community Workshops</a:t>
            </a:r>
          </a:p>
          <a:p>
            <a:r>
              <a:rPr lang="en-US" sz="1800" dirty="0" err="1"/>
              <a:t>AIV</a:t>
            </a:r>
            <a:r>
              <a:rPr lang="en-US" sz="1800" dirty="0"/>
              <a:t> and Operational Plan Reviews</a:t>
            </a:r>
          </a:p>
          <a:p>
            <a:r>
              <a:rPr lang="en-US" sz="1800" dirty="0"/>
              <a:t>Site Safety Committees</a:t>
            </a:r>
          </a:p>
          <a:p>
            <a:r>
              <a:rPr lang="en-US" sz="1800" dirty="0"/>
              <a:t>Head of Safety on the LSST Change Control Board</a:t>
            </a:r>
          </a:p>
        </p:txBody>
      </p:sp>
      <p:sp>
        <p:nvSpPr>
          <p:cNvPr id="40" name="Title 39"/>
          <p:cNvSpPr>
            <a:spLocks noGrp="1"/>
          </p:cNvSpPr>
          <p:nvPr>
            <p:ph type="title"/>
          </p:nvPr>
        </p:nvSpPr>
        <p:spPr/>
        <p:txBody>
          <a:bodyPr/>
          <a:lstStyle/>
          <a:p>
            <a:r>
              <a:rPr lang="en-US" dirty="0"/>
              <a:t/>
            </a:r>
            <a:br>
              <a:rPr lang="en-US" dirty="0"/>
            </a:br>
            <a:r>
              <a:rPr lang="en-US" dirty="0"/>
              <a:t>Many Different Project Safety Reviews</a:t>
            </a:r>
            <a:br>
              <a:rPr lang="en-US" dirty="0"/>
            </a:b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3738577"/>
            <a:ext cx="1304797" cy="978449"/>
          </a:xfrm>
          <a:prstGeom prst="rect">
            <a:avLst/>
          </a:prstGeom>
        </p:spPr>
      </p:pic>
    </p:spTree>
    <p:extLst>
      <p:ext uri="{BB962C8B-B14F-4D97-AF65-F5344CB8AC3E}">
        <p14:creationId xmlns:p14="http://schemas.microsoft.com/office/powerpoint/2010/main" val="3899471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Interlock System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64" y="696361"/>
            <a:ext cx="2810076" cy="21079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84" y="2949445"/>
            <a:ext cx="2467384" cy="18509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3031" y="2343150"/>
            <a:ext cx="2741538" cy="205656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968" y="887549"/>
            <a:ext cx="3289845" cy="2467883"/>
          </a:xfrm>
          <a:prstGeom prst="rect">
            <a:avLst/>
          </a:prstGeom>
        </p:spPr>
      </p:pic>
    </p:spTree>
    <p:extLst>
      <p:ext uri="{BB962C8B-B14F-4D97-AF65-F5344CB8AC3E}">
        <p14:creationId xmlns:p14="http://schemas.microsoft.com/office/powerpoint/2010/main" val="2813027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Interlock System</a:t>
            </a:r>
          </a:p>
        </p:txBody>
      </p:sp>
      <p:sp>
        <p:nvSpPr>
          <p:cNvPr id="5" name="Content Placeholder 4"/>
          <p:cNvSpPr>
            <a:spLocks noGrp="1"/>
          </p:cNvSpPr>
          <p:nvPr>
            <p:ph sz="quarter" idx="4294967295"/>
          </p:nvPr>
        </p:nvSpPr>
        <p:spPr>
          <a:xfrm>
            <a:off x="1485900" y="800100"/>
            <a:ext cx="6172200" cy="3943350"/>
          </a:xfrm>
          <a:prstGeom prst="rect">
            <a:avLst/>
          </a:prstGeom>
        </p:spPr>
        <p:txBody>
          <a:bodyPr/>
          <a:lstStyle/>
          <a:p>
            <a:pPr marL="0" indent="0">
              <a:buNone/>
            </a:pPr>
            <a:r>
              <a:rPr lang="en-US" dirty="0"/>
              <a:t> </a:t>
            </a:r>
          </a:p>
        </p:txBody>
      </p:sp>
      <p:sp>
        <p:nvSpPr>
          <p:cNvPr id="3" name="Rectangle 2"/>
          <p:cNvSpPr/>
          <p:nvPr/>
        </p:nvSpPr>
        <p:spPr>
          <a:xfrm>
            <a:off x="1389888" y="800101"/>
            <a:ext cx="4691854" cy="3531736"/>
          </a:xfrm>
          <a:prstGeom prst="rect">
            <a:avLst/>
          </a:prstGeom>
        </p:spPr>
        <p:txBody>
          <a:bodyPr wrap="square">
            <a:spAutoFit/>
          </a:bodyPr>
          <a:lstStyle/>
          <a:p>
            <a:endParaRPr lang="en-US" sz="1200" dirty="0">
              <a:solidFill>
                <a:srgbClr val="000000"/>
              </a:solidFill>
              <a:latin typeface="Arial" panose="020B0604020202020204" pitchFamily="34" charset="0"/>
            </a:endParaRPr>
          </a:p>
          <a:p>
            <a:r>
              <a:rPr lang="en-US" sz="2100" b="1" dirty="0">
                <a:latin typeface="Arial" panose="020B0604020202020204" pitchFamily="34" charset="0"/>
              </a:rPr>
              <a:t>Pilz PNOZmulti 2 PN 772100 </a:t>
            </a:r>
            <a:endParaRPr lang="en-US" sz="2100" dirty="0">
              <a:latin typeface="Arial" panose="020B0604020202020204" pitchFamily="34" charset="0"/>
            </a:endParaRPr>
          </a:p>
          <a:p>
            <a:r>
              <a:rPr lang="en-US" dirty="0">
                <a:latin typeface="Arial" panose="020B0604020202020204" pitchFamily="34" charset="0"/>
              </a:rPr>
              <a:t>Autonomous Operation </a:t>
            </a:r>
          </a:p>
          <a:p>
            <a:r>
              <a:rPr lang="en-US" sz="1350" dirty="0">
                <a:latin typeface="Arial" panose="020B0604020202020204" pitchFamily="34" charset="0"/>
              </a:rPr>
              <a:t>Controls Safety Relay for 24 VDC Actuator Motor Pwr. </a:t>
            </a:r>
          </a:p>
          <a:p>
            <a:r>
              <a:rPr lang="en-US" sz="1350" dirty="0">
                <a:latin typeface="Arial" panose="020B0604020202020204" pitchFamily="34" charset="0"/>
              </a:rPr>
              <a:t>Maintains contact closure until receives an instruction to open the relay via Ethernet </a:t>
            </a:r>
          </a:p>
          <a:p>
            <a:r>
              <a:rPr lang="en-US" dirty="0">
                <a:latin typeface="Arial" panose="020B0604020202020204" pitchFamily="34" charset="0"/>
              </a:rPr>
              <a:t>Configurable control systems </a:t>
            </a:r>
          </a:p>
          <a:p>
            <a:r>
              <a:rPr lang="en-US" sz="1350" dirty="0">
                <a:latin typeface="Arial" panose="020B0604020202020204" pitchFamily="34" charset="0"/>
              </a:rPr>
              <a:t>Number of digital inputs: 12 </a:t>
            </a:r>
          </a:p>
          <a:p>
            <a:r>
              <a:rPr lang="en-US" sz="1350" dirty="0">
                <a:latin typeface="Arial" panose="020B0604020202020204" pitchFamily="34" charset="0"/>
              </a:rPr>
              <a:t>Number of configurable I/Os: 8 </a:t>
            </a:r>
          </a:p>
          <a:p>
            <a:r>
              <a:rPr lang="en-US" sz="1350" dirty="0">
                <a:latin typeface="Arial" panose="020B0604020202020204" pitchFamily="34" charset="0"/>
              </a:rPr>
              <a:t>Number of test pulse outputs: 4 (Telemetry) </a:t>
            </a:r>
          </a:p>
          <a:p>
            <a:r>
              <a:rPr lang="en-US" sz="1350" dirty="0">
                <a:latin typeface="Arial" panose="020B0604020202020204" pitchFamily="34" charset="0"/>
              </a:rPr>
              <a:t>Supply voltage (V): 24,0 </a:t>
            </a:r>
          </a:p>
          <a:p>
            <a:r>
              <a:rPr lang="de-DE" sz="2100" b="1" dirty="0">
                <a:latin typeface="Arial" panose="020B0604020202020204" pitchFamily="34" charset="0"/>
              </a:rPr>
              <a:t>Pilz PNOZ m ES EtherNet/IP PN 772137 </a:t>
            </a:r>
            <a:endParaRPr lang="de-DE" sz="2100" dirty="0">
              <a:latin typeface="Arial" panose="020B0604020202020204" pitchFamily="34" charset="0"/>
            </a:endParaRPr>
          </a:p>
          <a:p>
            <a:r>
              <a:rPr lang="en-US" dirty="0">
                <a:latin typeface="Arial" panose="020B0604020202020204" pitchFamily="34" charset="0"/>
              </a:rPr>
              <a:t>Communication module </a:t>
            </a:r>
            <a:endParaRPr lang="en-US" sz="1350" dirty="0"/>
          </a:p>
        </p:txBody>
      </p:sp>
      <p:pic>
        <p:nvPicPr>
          <p:cNvPr id="4" name="Picture 3"/>
          <p:cNvPicPr>
            <a:picLocks noChangeAspect="1"/>
          </p:cNvPicPr>
          <p:nvPr/>
        </p:nvPicPr>
        <p:blipFill>
          <a:blip r:embed="rId2"/>
          <a:stretch>
            <a:fillRect/>
          </a:stretch>
        </p:blipFill>
        <p:spPr>
          <a:xfrm>
            <a:off x="6177753" y="1268017"/>
            <a:ext cx="1576359" cy="2428694"/>
          </a:xfrm>
          <a:prstGeom prst="rect">
            <a:avLst/>
          </a:prstGeom>
        </p:spPr>
      </p:pic>
    </p:spTree>
    <p:extLst>
      <p:ext uri="{BB962C8B-B14F-4D97-AF65-F5344CB8AC3E}">
        <p14:creationId xmlns:p14="http://schemas.microsoft.com/office/powerpoint/2010/main" val="209567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GIS Table Rev.4</a:t>
            </a:r>
          </a:p>
        </p:txBody>
      </p:sp>
      <p:pic>
        <p:nvPicPr>
          <p:cNvPr id="4" name="Picture 3"/>
          <p:cNvPicPr>
            <a:picLocks noChangeAspect="1"/>
          </p:cNvPicPr>
          <p:nvPr/>
        </p:nvPicPr>
        <p:blipFill>
          <a:blip r:embed="rId2"/>
          <a:stretch>
            <a:fillRect/>
          </a:stretch>
        </p:blipFill>
        <p:spPr>
          <a:xfrm>
            <a:off x="0" y="1040949"/>
            <a:ext cx="9144000" cy="3061602"/>
          </a:xfrm>
          <a:prstGeom prst="rect">
            <a:avLst/>
          </a:prstGeom>
        </p:spPr>
      </p:pic>
    </p:spTree>
    <p:extLst>
      <p:ext uri="{BB962C8B-B14F-4D97-AF65-F5344CB8AC3E}">
        <p14:creationId xmlns:p14="http://schemas.microsoft.com/office/powerpoint/2010/main" val="46854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457200" y="760810"/>
            <a:ext cx="8229601" cy="4173140"/>
          </a:xfrm>
        </p:spPr>
        <p:txBody>
          <a:bodyPr/>
          <a:lstStyle/>
          <a:p>
            <a:pPr marL="0" indent="0">
              <a:buNone/>
            </a:pPr>
            <a:r>
              <a:rPr lang="en-US" sz="1600" b="1" dirty="0"/>
              <a:t>Well established Medical Emergency Response and Communications:</a:t>
            </a:r>
          </a:p>
          <a:p>
            <a:pPr marL="0" indent="0">
              <a:buNone/>
            </a:pPr>
            <a:r>
              <a:rPr lang="en-US" sz="1600" b="1" dirty="0"/>
              <a:t>Nurses and Paramedics: </a:t>
            </a:r>
            <a:r>
              <a:rPr lang="en-US" sz="1600" dirty="0"/>
              <a:t>2 paramedics, one each per summit (Cerro </a:t>
            </a:r>
            <a:r>
              <a:rPr lang="en-US" sz="1600" dirty="0" err="1"/>
              <a:t>Pachon</a:t>
            </a:r>
            <a:r>
              <a:rPr lang="en-US" sz="1600" dirty="0"/>
              <a:t> and Cerro </a:t>
            </a:r>
            <a:r>
              <a:rPr lang="en-US" sz="1600" dirty="0" err="1"/>
              <a:t>Tololo</a:t>
            </a:r>
            <a:r>
              <a:rPr lang="en-US" sz="1600" dirty="0"/>
              <a:t>) at any given time, 7 days on/7 days off, 24/7 coverage</a:t>
            </a:r>
          </a:p>
          <a:p>
            <a:pPr marL="0" indent="0">
              <a:buNone/>
            </a:pPr>
            <a:r>
              <a:rPr lang="en-US" sz="1600" b="1" dirty="0"/>
              <a:t>2 Polyclinics </a:t>
            </a:r>
            <a:r>
              <a:rPr lang="en-US" sz="1600" dirty="0"/>
              <a:t>one per summit (both supplied with medical equipment)</a:t>
            </a:r>
          </a:p>
          <a:p>
            <a:pPr marL="0" indent="0">
              <a:buNone/>
            </a:pPr>
            <a:r>
              <a:rPr lang="en-US" sz="1600" b="1" dirty="0"/>
              <a:t>2 Ambulances</a:t>
            </a:r>
            <a:r>
              <a:rPr lang="en-US" sz="1600" dirty="0"/>
              <a:t> one per summit</a:t>
            </a:r>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r>
              <a:rPr lang="en-US" sz="1600" dirty="0"/>
              <a:t>LSST personnel have </a:t>
            </a:r>
            <a:r>
              <a:rPr lang="en-US" sz="1600" b="1" dirty="0"/>
              <a:t>Radios</a:t>
            </a:r>
            <a:r>
              <a:rPr lang="en-US" sz="1600" dirty="0"/>
              <a:t> and they are also given to contractors. </a:t>
            </a:r>
            <a:r>
              <a:rPr lang="en-US" sz="1600" b="1" dirty="0"/>
              <a:t>Telephones</a:t>
            </a:r>
            <a:r>
              <a:rPr lang="en-US" sz="1600" dirty="0"/>
              <a:t> can</a:t>
            </a:r>
            <a:r>
              <a:rPr lang="en-US" sz="1600" b="1" dirty="0"/>
              <a:t> </a:t>
            </a:r>
            <a:r>
              <a:rPr lang="en-US" sz="1600" dirty="0"/>
              <a:t>direct dial to the US</a:t>
            </a:r>
            <a:r>
              <a:rPr lang="en-US" sz="1600" b="1" dirty="0"/>
              <a:t>.  </a:t>
            </a:r>
            <a:r>
              <a:rPr lang="en-US" sz="1600" dirty="0"/>
              <a:t>Functioning</a:t>
            </a:r>
            <a:r>
              <a:rPr lang="en-US" sz="1600" b="1" dirty="0"/>
              <a:t> Internet</a:t>
            </a:r>
            <a:r>
              <a:rPr lang="en-US" sz="1600" dirty="0"/>
              <a:t> on the summit (both wired and microwave available)</a:t>
            </a:r>
            <a:r>
              <a:rPr lang="en-US" sz="1600" b="1" dirty="0"/>
              <a:t>, </a:t>
            </a:r>
            <a:r>
              <a:rPr lang="en-US" sz="1600" dirty="0"/>
              <a:t>and </a:t>
            </a:r>
            <a:r>
              <a:rPr lang="en-US" sz="1600" b="1" dirty="0"/>
              <a:t> WhatsApp </a:t>
            </a:r>
            <a:r>
              <a:rPr lang="en-US" sz="1600" dirty="0"/>
              <a:t>“chats” one for LSST management, one for LSST safety personnel, and one for AURA safety personnel and legal representatives.</a:t>
            </a:r>
          </a:p>
        </p:txBody>
      </p:sp>
      <p:sp>
        <p:nvSpPr>
          <p:cNvPr id="4" name="Title 3"/>
          <p:cNvSpPr>
            <a:spLocks noGrp="1"/>
          </p:cNvSpPr>
          <p:nvPr>
            <p:ph type="title"/>
          </p:nvPr>
        </p:nvSpPr>
        <p:spPr/>
        <p:txBody>
          <a:bodyPr/>
          <a:lstStyle/>
          <a:p>
            <a:r>
              <a:rPr lang="en-US" dirty="0"/>
              <a:t>Emergency Response</a:t>
            </a:r>
          </a:p>
        </p:txBody>
      </p:sp>
      <p:pic>
        <p:nvPicPr>
          <p:cNvPr id="7" name="Picture 6"/>
          <p:cNvPicPr>
            <a:picLocks noChangeAspect="1"/>
          </p:cNvPicPr>
          <p:nvPr/>
        </p:nvPicPr>
        <p:blipFill>
          <a:blip r:embed="rId2"/>
          <a:stretch>
            <a:fillRect/>
          </a:stretch>
        </p:blipFill>
        <p:spPr>
          <a:xfrm>
            <a:off x="1247012" y="2190750"/>
            <a:ext cx="3044571" cy="1554861"/>
          </a:xfrm>
          <a:prstGeom prst="rect">
            <a:avLst/>
          </a:prstGeom>
        </p:spPr>
      </p:pic>
      <p:pic>
        <p:nvPicPr>
          <p:cNvPr id="8" name="Picture 7"/>
          <p:cNvPicPr>
            <a:picLocks noChangeAspect="1"/>
          </p:cNvPicPr>
          <p:nvPr/>
        </p:nvPicPr>
        <p:blipFill>
          <a:blip r:embed="rId3"/>
          <a:stretch>
            <a:fillRect/>
          </a:stretch>
        </p:blipFill>
        <p:spPr>
          <a:xfrm>
            <a:off x="5257800" y="2190749"/>
            <a:ext cx="2281809" cy="1554861"/>
          </a:xfrm>
          <a:prstGeom prst="rect">
            <a:avLst/>
          </a:prstGeom>
        </p:spPr>
      </p:pic>
    </p:spTree>
    <p:extLst>
      <p:ext uri="{BB962C8B-B14F-4D97-AF65-F5344CB8AC3E}">
        <p14:creationId xmlns:p14="http://schemas.microsoft.com/office/powerpoint/2010/main" val="186462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marL="0" indent="0">
              <a:buNone/>
            </a:pPr>
            <a:r>
              <a:rPr lang="en-US" sz="1800" dirty="0"/>
              <a:t>Written Plans and documents for ER procedures, accident investigation, and notifications:</a:t>
            </a:r>
          </a:p>
          <a:p>
            <a:r>
              <a:rPr lang="en-US" sz="1800" dirty="0"/>
              <a:t>LSST Safety web pages</a:t>
            </a:r>
          </a:p>
          <a:p>
            <a:r>
              <a:rPr lang="en-US" sz="1800" dirty="0"/>
              <a:t>Summit Visitor Safety Brochure</a:t>
            </a:r>
          </a:p>
          <a:p>
            <a:r>
              <a:rPr lang="en-US" sz="1800" dirty="0"/>
              <a:t>LSST Site Safety Orientation</a:t>
            </a:r>
          </a:p>
          <a:p>
            <a:r>
              <a:rPr lang="en-US" sz="1800" dirty="0"/>
              <a:t>LSST </a:t>
            </a:r>
            <a:r>
              <a:rPr lang="en-US" sz="1800" dirty="0" err="1"/>
              <a:t>ESH</a:t>
            </a:r>
            <a:r>
              <a:rPr lang="en-US" sz="1800" dirty="0"/>
              <a:t> plan (LPM-114)</a:t>
            </a:r>
          </a:p>
          <a:p>
            <a:r>
              <a:rPr lang="en-US" sz="1800" dirty="0"/>
              <a:t>AURA Emergency Plan</a:t>
            </a:r>
          </a:p>
          <a:p>
            <a:r>
              <a:rPr lang="en-US" sz="1800" dirty="0"/>
              <a:t>AURA Winter Operations</a:t>
            </a:r>
          </a:p>
          <a:p>
            <a:r>
              <a:rPr lang="en-US" sz="1800" dirty="0" err="1"/>
              <a:t>Hoja</a:t>
            </a:r>
            <a:r>
              <a:rPr lang="en-US" sz="1800" dirty="0"/>
              <a:t> de </a:t>
            </a:r>
            <a:r>
              <a:rPr lang="en-US" sz="1800" dirty="0" err="1"/>
              <a:t>Emergencia</a:t>
            </a:r>
            <a:r>
              <a:rPr lang="en-US" sz="1800" dirty="0"/>
              <a:t> (Spanish and English)</a:t>
            </a:r>
          </a:p>
          <a:p>
            <a:r>
              <a:rPr lang="en-US" sz="1800" dirty="0"/>
              <a:t>Accident Notification Procedure</a:t>
            </a:r>
          </a:p>
          <a:p>
            <a:r>
              <a:rPr lang="en-US" sz="1800" dirty="0"/>
              <a:t>Accident Investigation </a:t>
            </a:r>
            <a:r>
              <a:rPr lang="en-US" sz="1800" dirty="0" smtClean="0"/>
              <a:t>Template</a:t>
            </a:r>
            <a:endParaRPr lang="en-US" sz="1800" dirty="0"/>
          </a:p>
          <a:p>
            <a:r>
              <a:rPr lang="en-US" sz="1800" dirty="0"/>
              <a:t>Lessons Learned</a:t>
            </a:r>
          </a:p>
          <a:p>
            <a:endParaRPr lang="en-US" dirty="0"/>
          </a:p>
        </p:txBody>
      </p:sp>
      <p:sp>
        <p:nvSpPr>
          <p:cNvPr id="5" name="Title 4"/>
          <p:cNvSpPr>
            <a:spLocks noGrp="1"/>
          </p:cNvSpPr>
          <p:nvPr>
            <p:ph type="title"/>
          </p:nvPr>
        </p:nvSpPr>
        <p:spPr/>
        <p:txBody>
          <a:bodyPr/>
          <a:lstStyle/>
          <a:p>
            <a:r>
              <a:rPr lang="en-US" dirty="0"/>
              <a:t>Accident Investigation</a:t>
            </a:r>
          </a:p>
        </p:txBody>
      </p:sp>
      <p:pic>
        <p:nvPicPr>
          <p:cNvPr id="14" name="Picture 13"/>
          <p:cNvPicPr>
            <a:picLocks noChangeAspect="1"/>
          </p:cNvPicPr>
          <p:nvPr/>
        </p:nvPicPr>
        <p:blipFill>
          <a:blip r:embed="rId2"/>
          <a:stretch>
            <a:fillRect/>
          </a:stretch>
        </p:blipFill>
        <p:spPr>
          <a:xfrm>
            <a:off x="4904051" y="1200150"/>
            <a:ext cx="3989125" cy="3255880"/>
          </a:xfrm>
          <a:prstGeom prst="rect">
            <a:avLst/>
          </a:prstGeom>
        </p:spPr>
      </p:pic>
      <p:pic>
        <p:nvPicPr>
          <p:cNvPr id="4099" name="Imagen 5"/>
          <p:cNvPicPr>
            <a:picLocks noChangeAspect="1" noChangeArrowheads="1"/>
          </p:cNvPicPr>
          <p:nvPr/>
        </p:nvPicPr>
        <p:blipFill>
          <a:blip r:embed="rId3">
            <a:extLst>
              <a:ext uri="{28A0092B-C50C-407E-A947-70E740481C1C}">
                <a14:useLocalDpi xmlns:a14="http://schemas.microsoft.com/office/drawing/2010/main" val="0"/>
              </a:ext>
            </a:extLst>
          </a:blip>
          <a:srcRect l="52632" t="29414" b="20161"/>
          <a:stretch>
            <a:fillRect/>
          </a:stretch>
        </p:blipFill>
        <p:spPr bwMode="auto">
          <a:xfrm>
            <a:off x="9013825" y="80963"/>
            <a:ext cx="6159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l="52632" t="29414" b="20161"/>
          <a:stretch>
            <a:fillRect/>
          </a:stretch>
        </p:blipFill>
        <p:spPr bwMode="auto">
          <a:xfrm>
            <a:off x="9013825" y="80963"/>
            <a:ext cx="6159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56087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Team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0428" y="895350"/>
            <a:ext cx="6096000" cy="3429000"/>
          </a:xfrm>
          <a:prstGeom prst="rect">
            <a:avLst/>
          </a:prstGeom>
        </p:spPr>
      </p:pic>
    </p:spTree>
    <p:extLst>
      <p:ext uri="{BB962C8B-B14F-4D97-AF65-F5344CB8AC3E}">
        <p14:creationId xmlns:p14="http://schemas.microsoft.com/office/powerpoint/2010/main" val="350811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050643" y="107157"/>
            <a:ext cx="6188400" cy="417900"/>
          </a:xfrm>
          <a:prstGeom prst="rect">
            <a:avLst/>
          </a:prstGeom>
          <a:noFill/>
          <a:ln>
            <a:noFill/>
          </a:ln>
        </p:spPr>
        <p:txBody>
          <a:bodyPr wrap="square" lIns="91425" tIns="45700" rIns="91425" bIns="45700" anchor="ctr" anchorCtr="0">
            <a:noAutofit/>
          </a:bodyPr>
          <a:lstStyle/>
          <a:p>
            <a:pPr marL="0" marR="0" lvl="0" indent="-38100" algn="ctr" rtl="0">
              <a:lnSpc>
                <a:spcPct val="100000"/>
              </a:lnSpc>
              <a:spcBef>
                <a:spcPts val="0"/>
              </a:spcBef>
              <a:spcAft>
                <a:spcPts val="0"/>
              </a:spcAft>
              <a:buClr>
                <a:srgbClr val="1F497D"/>
              </a:buClr>
              <a:buSzPts val="600"/>
              <a:buFont typeface="Calibri"/>
              <a:buNone/>
            </a:pPr>
            <a:r>
              <a:rPr lang="en-US" sz="2400" b="1" i="0" u="none" strike="noStrike" cap="none" dirty="0">
                <a:solidFill>
                  <a:srgbClr val="1F497D"/>
                </a:solidFill>
                <a:latin typeface="Calibri"/>
                <a:ea typeface="Calibri"/>
                <a:cs typeface="Calibri"/>
                <a:sym typeface="Calibri"/>
              </a:rPr>
              <a:t>Safety Functions</a:t>
            </a:r>
          </a:p>
        </p:txBody>
      </p:sp>
      <p:sp>
        <p:nvSpPr>
          <p:cNvPr id="46" name="Shape 46"/>
          <p:cNvSpPr txBox="1">
            <a:spLocks noGrp="1"/>
          </p:cNvSpPr>
          <p:nvPr>
            <p:ph type="body" idx="1"/>
          </p:nvPr>
        </p:nvSpPr>
        <p:spPr>
          <a:xfrm>
            <a:off x="457200" y="760810"/>
            <a:ext cx="8229600" cy="39825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Clr>
                <a:schemeClr val="dk2"/>
              </a:buClr>
              <a:buSzPts val="2400"/>
              <a:buFont typeface="Arial" panose="020B0604020202020204" pitchFamily="34" charset="0"/>
              <a:buChar char="•"/>
            </a:pPr>
            <a:r>
              <a:rPr lang="en-US" sz="2000" b="0" i="0" u="none" strike="noStrike" cap="none" dirty="0">
                <a:solidFill>
                  <a:schemeClr val="dk2"/>
                </a:solidFill>
                <a:ea typeface="Calibri"/>
                <a:cs typeface="Calibri"/>
                <a:sym typeface="Calibri"/>
              </a:rPr>
              <a:t>Maintaining and developing SHE policies, standards, and training materials</a:t>
            </a:r>
          </a:p>
          <a:p>
            <a:pPr marR="0" lvl="0" algn="l" rtl="0">
              <a:lnSpc>
                <a:spcPct val="100000"/>
              </a:lnSpc>
              <a:spcBef>
                <a:spcPts val="0"/>
              </a:spcBef>
              <a:spcAft>
                <a:spcPts val="0"/>
              </a:spcAft>
              <a:buClr>
                <a:schemeClr val="dk2"/>
              </a:buClr>
              <a:buSzPts val="2400"/>
              <a:buFont typeface="Arial" panose="020B0604020202020204" pitchFamily="34" charset="0"/>
              <a:buChar char="•"/>
            </a:pPr>
            <a:r>
              <a:rPr lang="en-US" sz="2000" b="0" i="0" u="none" strike="noStrike" cap="none" dirty="0">
                <a:solidFill>
                  <a:schemeClr val="dk2"/>
                </a:solidFill>
                <a:ea typeface="Calibri"/>
                <a:cs typeface="Calibri"/>
                <a:sym typeface="Calibri"/>
              </a:rPr>
              <a:t>Providing required LSST and regulatory documentation and reporting</a:t>
            </a:r>
          </a:p>
          <a:p>
            <a:pPr>
              <a:spcBef>
                <a:spcPts val="576"/>
              </a:spcBef>
              <a:spcAft>
                <a:spcPts val="0"/>
              </a:spcAft>
              <a:buClr>
                <a:schemeClr val="dk2"/>
              </a:buClr>
              <a:buSzPts val="2400"/>
              <a:buFont typeface="Arial" panose="020B0604020202020204" pitchFamily="34" charset="0"/>
              <a:buChar char="•"/>
            </a:pPr>
            <a:r>
              <a:rPr lang="en-US" sz="2000" b="0" i="0" u="none" strike="noStrike" cap="none" dirty="0">
                <a:solidFill>
                  <a:schemeClr val="tx2"/>
                </a:solidFill>
                <a:ea typeface="Calibri"/>
                <a:cs typeface="Calibri"/>
                <a:sym typeface="Calibri"/>
              </a:rPr>
              <a:t>Assisting staff to minimize loss</a:t>
            </a:r>
          </a:p>
          <a:p>
            <a:pPr>
              <a:spcBef>
                <a:spcPts val="576"/>
              </a:spcBef>
              <a:spcAft>
                <a:spcPts val="0"/>
              </a:spcAft>
              <a:buClr>
                <a:schemeClr val="dk2"/>
              </a:buClr>
              <a:buSzPts val="2400"/>
              <a:buFont typeface="Arial" panose="020B0604020202020204" pitchFamily="34" charset="0"/>
              <a:buChar char="•"/>
            </a:pPr>
            <a:r>
              <a:rPr lang="en-US" sz="2000" dirty="0">
                <a:solidFill>
                  <a:schemeClr val="tx2"/>
                </a:solidFill>
                <a:ea typeface="Calibri"/>
                <a:cs typeface="Calibri"/>
                <a:sym typeface="Calibri"/>
              </a:rPr>
              <a:t>Conducting site safety orientation</a:t>
            </a:r>
            <a:endParaRPr lang="en-US" sz="2000" b="0" i="0" u="none" strike="noStrike" cap="none" dirty="0">
              <a:solidFill>
                <a:schemeClr val="tx2"/>
              </a:solidFill>
              <a:ea typeface="Calibri"/>
              <a:cs typeface="Calibri"/>
              <a:sym typeface="Calibri"/>
            </a:endParaRPr>
          </a:p>
          <a:p>
            <a:pPr>
              <a:spcBef>
                <a:spcPts val="576"/>
              </a:spcBef>
              <a:spcAft>
                <a:spcPts val="0"/>
              </a:spcAft>
              <a:buClr>
                <a:schemeClr val="dk2"/>
              </a:buClr>
              <a:buSzPts val="2400"/>
              <a:buFont typeface="Arial" panose="020B0604020202020204" pitchFamily="34" charset="0"/>
              <a:buChar char="•"/>
            </a:pPr>
            <a:r>
              <a:rPr lang="en-US" sz="2000" b="0" i="0" u="none" strike="noStrike" cap="none" dirty="0">
                <a:solidFill>
                  <a:schemeClr val="tx2"/>
                </a:solidFill>
                <a:ea typeface="Calibri"/>
                <a:cs typeface="Calibri"/>
                <a:sym typeface="Calibri"/>
              </a:rPr>
              <a:t>Providing audits, inspections, and investigations for improvement</a:t>
            </a:r>
          </a:p>
          <a:p>
            <a:pPr>
              <a:spcBef>
                <a:spcPts val="576"/>
              </a:spcBef>
              <a:spcAft>
                <a:spcPts val="0"/>
              </a:spcAft>
              <a:buClr>
                <a:schemeClr val="dk2"/>
              </a:buClr>
              <a:buSzPts val="2400"/>
              <a:buFont typeface="Arial" panose="020B0604020202020204" pitchFamily="34" charset="0"/>
              <a:buChar char="•"/>
            </a:pPr>
            <a:r>
              <a:rPr lang="en-US" sz="2000" b="0" i="0" u="none" strike="noStrike" cap="none" dirty="0">
                <a:solidFill>
                  <a:schemeClr val="tx2"/>
                </a:solidFill>
                <a:ea typeface="Calibri"/>
                <a:cs typeface="Calibri"/>
                <a:sym typeface="Calibri"/>
              </a:rPr>
              <a:t>Providing physical safety oversi</a:t>
            </a:r>
            <a:r>
              <a:rPr lang="en-US" sz="2000" dirty="0">
                <a:solidFill>
                  <a:schemeClr val="tx2"/>
                </a:solidFill>
              </a:rPr>
              <a:t>ght</a:t>
            </a:r>
            <a:r>
              <a:rPr lang="en-US" sz="2000" b="0" i="0" u="none" strike="noStrike" cap="none" dirty="0">
                <a:solidFill>
                  <a:schemeClr val="tx2"/>
                </a:solidFill>
                <a:ea typeface="Calibri"/>
                <a:cs typeface="Calibri"/>
                <a:sym typeface="Calibri"/>
              </a:rPr>
              <a:t> </a:t>
            </a:r>
            <a:r>
              <a:rPr lang="en-US" sz="2000" dirty="0">
                <a:solidFill>
                  <a:schemeClr val="tx2"/>
                </a:solidFill>
                <a:ea typeface="Calibri"/>
                <a:cs typeface="Calibri"/>
                <a:sym typeface="Calibri"/>
              </a:rPr>
              <a:t>during</a:t>
            </a:r>
            <a:r>
              <a:rPr lang="en-US" sz="2000" b="0" i="0" u="none" strike="noStrike" cap="none" dirty="0">
                <a:solidFill>
                  <a:schemeClr val="tx2"/>
                </a:solidFill>
                <a:ea typeface="Calibri"/>
                <a:cs typeface="Calibri"/>
                <a:sym typeface="Calibri"/>
              </a:rPr>
              <a:t> critical tasks</a:t>
            </a:r>
          </a:p>
          <a:p>
            <a:pPr>
              <a:spcBef>
                <a:spcPts val="576"/>
              </a:spcBef>
              <a:spcAft>
                <a:spcPts val="0"/>
              </a:spcAft>
              <a:buClr>
                <a:schemeClr val="dk2"/>
              </a:buClr>
              <a:buSzPts val="2400"/>
              <a:buFont typeface="Arial" panose="020B0604020202020204" pitchFamily="34" charset="0"/>
              <a:buChar char="•"/>
            </a:pPr>
            <a:r>
              <a:rPr lang="en-US" sz="2000" dirty="0">
                <a:solidFill>
                  <a:schemeClr val="tx2"/>
                </a:solidFill>
                <a:ea typeface="Calibri"/>
                <a:cs typeface="Calibri"/>
                <a:sym typeface="Calibri"/>
              </a:rPr>
              <a:t>Reviewing and safety-approving work procedures (required for all work)</a:t>
            </a:r>
            <a:endParaRPr lang="en-US" sz="2000" b="0" i="0" u="none" strike="noStrike" cap="none" dirty="0">
              <a:solidFill>
                <a:schemeClr val="tx2"/>
              </a:solidFill>
              <a:ea typeface="Calibri"/>
              <a:cs typeface="Calibri"/>
              <a:sym typeface="Calibri"/>
            </a:endParaRPr>
          </a:p>
          <a:p>
            <a:pPr>
              <a:spcBef>
                <a:spcPts val="576"/>
              </a:spcBef>
              <a:spcAft>
                <a:spcPts val="0"/>
              </a:spcAft>
              <a:buClr>
                <a:schemeClr val="dk2"/>
              </a:buClr>
              <a:buSzPts val="2400"/>
              <a:buFont typeface="Arial" panose="020B0604020202020204" pitchFamily="34" charset="0"/>
              <a:buChar char="•"/>
            </a:pPr>
            <a:r>
              <a:rPr lang="en-US" sz="2000" dirty="0">
                <a:solidFill>
                  <a:schemeClr val="tx2"/>
                </a:solidFill>
              </a:rPr>
              <a:t>Ensuring e</a:t>
            </a:r>
            <a:r>
              <a:rPr lang="en-US" sz="2000" b="0" i="0" u="none" strike="noStrike" cap="none" dirty="0">
                <a:solidFill>
                  <a:schemeClr val="tx2"/>
                </a:solidFill>
                <a:ea typeface="Calibri"/>
                <a:cs typeface="Calibri"/>
                <a:sym typeface="Calibri"/>
              </a:rPr>
              <a:t>mergency </a:t>
            </a:r>
            <a:r>
              <a:rPr lang="en-US" sz="2000" dirty="0">
                <a:solidFill>
                  <a:schemeClr val="tx2"/>
                </a:solidFill>
              </a:rPr>
              <a:t>response capabilities</a:t>
            </a:r>
          </a:p>
          <a:p>
            <a:pPr>
              <a:spcBef>
                <a:spcPts val="576"/>
              </a:spcBef>
              <a:spcAft>
                <a:spcPts val="0"/>
              </a:spcAft>
              <a:buClr>
                <a:schemeClr val="dk2"/>
              </a:buClr>
              <a:buSzPts val="2400"/>
              <a:buFont typeface="Arial" panose="020B0604020202020204" pitchFamily="34" charset="0"/>
              <a:buChar char="•"/>
            </a:pPr>
            <a:r>
              <a:rPr lang="en-US" sz="2000" b="0" i="0" u="none" strike="noStrike" cap="none" dirty="0">
                <a:solidFill>
                  <a:schemeClr val="tx2"/>
                </a:solidFill>
                <a:ea typeface="Calibri"/>
                <a:cs typeface="Calibri"/>
                <a:sym typeface="Calibri"/>
              </a:rPr>
              <a:t>Liaison required safety committees and contractors</a:t>
            </a:r>
            <a:endParaRPr sz="2000" b="0" i="0" u="none" strike="noStrike" cap="none" dirty="0">
              <a:solidFill>
                <a:schemeClr val="tx2"/>
              </a:solidFill>
              <a:ea typeface="Calibri"/>
              <a:cs typeface="Calibri"/>
              <a:sym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409947"/>
            <a:ext cx="2667001" cy="1397911"/>
          </a:xfrm>
          <a:prstGeom prst="rect">
            <a:avLst/>
          </a:prstGeom>
        </p:spPr>
      </p:pic>
    </p:spTree>
    <p:extLst>
      <p:ext uri="{BB962C8B-B14F-4D97-AF65-F5344CB8AC3E}">
        <p14:creationId xmlns:p14="http://schemas.microsoft.com/office/powerpoint/2010/main" val="3212140092"/>
      </p:ext>
    </p:extLst>
  </p:cSld>
  <p:clrMapOvr>
    <a:masterClrMapping/>
  </p:clrMapOvr>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1155</TotalTime>
  <Words>5461</Words>
  <Application>Microsoft Office PowerPoint</Application>
  <PresentationFormat>On-screen Show (16:9)</PresentationFormat>
  <Paragraphs>552</Paragraphs>
  <Slides>56</Slides>
  <Notes>34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5" baseType="lpstr">
      <vt:lpstr>MS PGothic</vt:lpstr>
      <vt:lpstr>MS PGothic</vt:lpstr>
      <vt:lpstr>Arial</vt:lpstr>
      <vt:lpstr>Calibri</vt:lpstr>
      <vt:lpstr>Lucida Grande</vt:lpstr>
      <vt:lpstr>Wingdings</vt:lpstr>
      <vt:lpstr>Legacy 169 JSR2017</vt:lpstr>
      <vt:lpstr>Worksheet</vt:lpstr>
      <vt:lpstr>Acrobat Document</vt:lpstr>
      <vt:lpstr>Construction and Commissioning Safety  Chuck Gessner LSST Head of Safety  NSF/DOE Joint Status Review July 30, 2018 to August 3, 2018</vt:lpstr>
      <vt:lpstr>Safety Charge</vt:lpstr>
      <vt:lpstr>Safety Stats, Emergency Response, and Accident Investigation</vt:lpstr>
      <vt:lpstr>Incident and Accidents</vt:lpstr>
      <vt:lpstr>LSST Injury Rates (May 2018)</vt:lpstr>
      <vt:lpstr>Emergency Response</vt:lpstr>
      <vt:lpstr>Accident Investigation</vt:lpstr>
      <vt:lpstr>Safety Team</vt:lpstr>
      <vt:lpstr>Safety Functions</vt:lpstr>
      <vt:lpstr>Current LSST Safety Organization</vt:lpstr>
      <vt:lpstr>Localized LSST Safety Staff</vt:lpstr>
      <vt:lpstr>Work Planning and Control</vt:lpstr>
      <vt:lpstr>Safety, Health, and Environment (SHE)</vt:lpstr>
      <vt:lpstr>Safe Work Planning and Control</vt:lpstr>
      <vt:lpstr>Safe Work Planning and Control</vt:lpstr>
      <vt:lpstr>LSST Work Planning and Control</vt:lpstr>
      <vt:lpstr>Work Planning and Control</vt:lpstr>
      <vt:lpstr>Change Control Board</vt:lpstr>
      <vt:lpstr>Work management occurs on multiple time scales</vt:lpstr>
      <vt:lpstr>Safety Training Plan</vt:lpstr>
      <vt:lpstr>LSST Safety Council</vt:lpstr>
      <vt:lpstr>PowerPoint Presentation</vt:lpstr>
      <vt:lpstr>No Conformidad</vt:lpstr>
      <vt:lpstr>Road Safety and Summit Site Safety</vt:lpstr>
      <vt:lpstr>Verification of Hazard Mitigations</vt:lpstr>
      <vt:lpstr>Hazard Identification and Mitigation Process</vt:lpstr>
      <vt:lpstr>Verification of Mitigations from Hazard Analysis</vt:lpstr>
      <vt:lpstr>Verification Process for Hazard Mitigations</vt:lpstr>
      <vt:lpstr>Hazard Mitigation Verification via Designated Witnesses</vt:lpstr>
      <vt:lpstr>Hazard Mitigation Verification Methods</vt:lpstr>
      <vt:lpstr>Verification Artifacts for Hazard Mitigations</vt:lpstr>
      <vt:lpstr>SHE Department December 2017 Charge Response</vt:lpstr>
      <vt:lpstr>Safety Review Outcomes</vt:lpstr>
      <vt:lpstr>Tracking Review Recommendations</vt:lpstr>
      <vt:lpstr>End of Presentation</vt:lpstr>
      <vt:lpstr> Detailed Slides for Breakout</vt:lpstr>
      <vt:lpstr>AURA/LSST Transit Insurance</vt:lpstr>
      <vt:lpstr>Safety in Operations and under NCOA</vt:lpstr>
      <vt:lpstr>LSST Safety is a Collaboration</vt:lpstr>
      <vt:lpstr>LSST Safety Transitions to Operations</vt:lpstr>
      <vt:lpstr>LSST Safety under NCOA</vt:lpstr>
      <vt:lpstr>LSST Safety Reporting Structure under NCOA</vt:lpstr>
      <vt:lpstr>Staffing Needed for LSST Safety Functions</vt:lpstr>
      <vt:lpstr>NCOA Safety: Tucson HQ and Chilean Facilities</vt:lpstr>
      <vt:lpstr>Preparing for Operations</vt:lpstr>
      <vt:lpstr>Preparing for Operations</vt:lpstr>
      <vt:lpstr>LSST Safety Approach</vt:lpstr>
      <vt:lpstr> Safety Integration </vt:lpstr>
      <vt:lpstr>Part of the Work Procedure Template</vt:lpstr>
      <vt:lpstr>LSST Safety Policy in Action</vt:lpstr>
      <vt:lpstr>Safety Standards Development</vt:lpstr>
      <vt:lpstr>Stop Work Authority</vt:lpstr>
      <vt:lpstr> Many Different Project Safety Reviews </vt:lpstr>
      <vt:lpstr>Global Interlock System</vt:lpstr>
      <vt:lpstr>Global Interlock System</vt:lpstr>
      <vt:lpstr>GIS Table Rev.4</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Chuck Gessner</cp:lastModifiedBy>
  <cp:revision>99</cp:revision>
  <dcterms:created xsi:type="dcterms:W3CDTF">2018-04-26T20:33:17Z</dcterms:created>
  <dcterms:modified xsi:type="dcterms:W3CDTF">2018-07-13T19:19:01Z</dcterms:modified>
</cp:coreProperties>
</file>