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7" r:id="rId2"/>
    <p:sldId id="779" r:id="rId3"/>
    <p:sldId id="780" r:id="rId4"/>
    <p:sldId id="352" r:id="rId5"/>
    <p:sldId id="890" r:id="rId6"/>
    <p:sldId id="781" r:id="rId7"/>
    <p:sldId id="782" r:id="rId8"/>
    <p:sldId id="783" r:id="rId9"/>
    <p:sldId id="784" r:id="rId10"/>
    <p:sldId id="785" r:id="rId11"/>
    <p:sldId id="786" r:id="rId12"/>
    <p:sldId id="787" r:id="rId13"/>
    <p:sldId id="788" r:id="rId14"/>
    <p:sldId id="789" r:id="rId15"/>
    <p:sldId id="790"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FA00"/>
    <a:srgbClr val="941100"/>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74" autoAdjust="0"/>
    <p:restoredTop sz="94643"/>
  </p:normalViewPr>
  <p:slideViewPr>
    <p:cSldViewPr>
      <p:cViewPr varScale="1">
        <p:scale>
          <a:sx n="70" d="100"/>
          <a:sy n="70" d="100"/>
        </p:scale>
        <p:origin x="1068" y="56"/>
      </p:cViewPr>
      <p:guideLst>
        <p:guide orient="horz" pos="1620"/>
        <p:guide pos="2880"/>
      </p:guideLst>
    </p:cSldViewPr>
  </p:slideViewPr>
  <p:outlineViewPr>
    <p:cViewPr>
      <p:scale>
        <a:sx n="33" d="100"/>
        <a:sy n="33" d="100"/>
      </p:scale>
      <p:origin x="0" y="-103768"/>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8/8/2019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797BD-0351-BA47-94F8-DCB2E288DF17}" type="slidenum">
              <a:rPr lang="en-US" smtClean="0"/>
              <a:t>4</a:t>
            </a:fld>
            <a:endParaRPr lang="en-US"/>
          </a:p>
        </p:txBody>
      </p:sp>
    </p:spTree>
    <p:extLst>
      <p:ext uri="{BB962C8B-B14F-4D97-AF65-F5344CB8AC3E}">
        <p14:creationId xmlns:p14="http://schemas.microsoft.com/office/powerpoint/2010/main" val="3649937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19400" y="2266950"/>
            <a:ext cx="3465806" cy="248795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09800" y="1657350"/>
            <a:ext cx="4657990" cy="35982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569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64166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72" r:id="rId9"/>
    <p:sldLayoutId id="2147483673" r:id="rId10"/>
    <p:sldLayoutId id="2147483671" r:id="rId11"/>
    <p:sldLayoutId id="2147483667" r:id="rId12"/>
    <p:sldLayoutId id="2147483668" r:id="rId13"/>
    <p:sldLayoutId id="2147483675" r:id="rId14"/>
    <p:sldLayoutId id="2147483676" r:id="rId15"/>
    <p:sldLayoutId id="2147483679" r:id="rId16"/>
    <p:sldLayoutId id="2147483680" r:id="rId17"/>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3350"/>
            <a:ext cx="7924800" cy="3886200"/>
          </a:xfrm>
        </p:spPr>
        <p:txBody>
          <a:bodyPr/>
          <a:lstStyle/>
          <a:p>
            <a:r>
              <a:rPr lang="en-US" dirty="0"/>
              <a:t>Question Answers</a:t>
            </a:r>
            <a:br>
              <a:rPr lang="en-US" dirty="0"/>
            </a:br>
            <a:br>
              <a:rPr lang="en-US" dirty="0"/>
            </a:br>
            <a:r>
              <a:rPr lang="en-US" dirty="0"/>
              <a:t>Chuck Claver</a:t>
            </a:r>
            <a:br>
              <a:rPr lang="en-US" dirty="0"/>
            </a:br>
            <a:r>
              <a:rPr lang="en-US" sz="2000" dirty="0"/>
              <a:t>Project System Scientist / Commissioning Manager</a:t>
            </a:r>
            <a:br>
              <a:rPr lang="en-US" dirty="0"/>
            </a:br>
            <a:br>
              <a:rPr lang="en-US" dirty="0"/>
            </a:br>
            <a:r>
              <a:rPr lang="en-US" sz="1800" dirty="0"/>
              <a:t>NSF/DOE Joint Status Review</a:t>
            </a:r>
            <a:br>
              <a:rPr lang="en-US" sz="1800" dirty="0"/>
            </a:br>
            <a:r>
              <a:rPr lang="en-US" sz="1400" dirty="0"/>
              <a:t>August 27-30,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1169551"/>
          </a:xfrm>
          <a:prstGeom prst="rect">
            <a:avLst/>
          </a:prstGeom>
          <a:noFill/>
        </p:spPr>
        <p:txBody>
          <a:bodyPr wrap="square" rtlCol="0">
            <a:spAutoFit/>
          </a:bodyPr>
          <a:lstStyle/>
          <a:p>
            <a:r>
              <a:rPr lang="en-US" sz="1400" dirty="0"/>
              <a:t>7). Have the opportunities for saving schedule mentioned in the T&amp;S plenary presentation, slide 32, been included in the new </a:t>
            </a:r>
            <a:r>
              <a:rPr lang="en-US" sz="1400" dirty="0" err="1"/>
              <a:t>SIT-Com</a:t>
            </a:r>
            <a:r>
              <a:rPr lang="en-US" sz="1400" dirty="0"/>
              <a:t> schedule?</a:t>
            </a:r>
          </a:p>
          <a:p>
            <a:endParaRPr lang="en-US" sz="1400" dirty="0"/>
          </a:p>
          <a:p>
            <a:r>
              <a:rPr lang="en-US" sz="1400" i="1" dirty="0"/>
              <a:t>Short answer, yes.  Other opportunities exist for parallel activities that are not explicitly in the schedule give their level of uncertainty.</a:t>
            </a:r>
          </a:p>
        </p:txBody>
      </p:sp>
    </p:spTree>
    <p:extLst>
      <p:ext uri="{BB962C8B-B14F-4D97-AF65-F5344CB8AC3E}">
        <p14:creationId xmlns:p14="http://schemas.microsoft.com/office/powerpoint/2010/main" val="324108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666750"/>
            <a:ext cx="9144000" cy="4401205"/>
          </a:xfrm>
          <a:prstGeom prst="rect">
            <a:avLst/>
          </a:prstGeom>
          <a:noFill/>
        </p:spPr>
        <p:txBody>
          <a:bodyPr wrap="square" rtlCol="0">
            <a:spAutoFit/>
          </a:bodyPr>
          <a:lstStyle/>
          <a:p>
            <a:r>
              <a:rPr lang="en-US" sz="1400" dirty="0"/>
              <a:t>8). Are there AIV/</a:t>
            </a:r>
            <a:r>
              <a:rPr lang="en-US" sz="1400" dirty="0" err="1"/>
              <a:t>SIT-Com</a:t>
            </a:r>
            <a:r>
              <a:rPr lang="en-US" sz="1400" dirty="0"/>
              <a:t> tests planned for which there can be no mitigation in the near term and/or for which negative results will have little effect on beginning operations? Possibilities might be; dome seeing measurements, M3 optical testing, testing the camera refrigeration system.</a:t>
            </a:r>
          </a:p>
          <a:p>
            <a:endParaRPr lang="en-US" sz="1400" dirty="0"/>
          </a:p>
          <a:p>
            <a:r>
              <a:rPr lang="en-US" sz="1400" i="1" dirty="0"/>
              <a:t>Yes, but…  It is still the aim to deliver a “well understood” system due to the systematics limited nature of LSST science.</a:t>
            </a:r>
          </a:p>
          <a:p>
            <a:endParaRPr lang="en-US" sz="1400" i="1" dirty="0"/>
          </a:p>
          <a:p>
            <a:r>
              <a:rPr lang="en-US" sz="1400" i="1" dirty="0"/>
              <a:t>For the examples given:</a:t>
            </a:r>
            <a:br>
              <a:rPr lang="en-US" sz="1400" i="1" dirty="0"/>
            </a:br>
            <a:endParaRPr lang="en-US" sz="1400" i="1" dirty="0"/>
          </a:p>
          <a:p>
            <a:pPr marL="285750" indent="-285750">
              <a:buFont typeface="Arial" panose="020B0604020202020204" pitchFamily="34" charset="0"/>
              <a:buChar char="•"/>
            </a:pPr>
            <a:r>
              <a:rPr lang="en-US" sz="1400" i="1" dirty="0"/>
              <a:t>Model estimates indicate dome seeing could be significant.  Degradation in image quality from dome seeing would have significant impact on the science performance of LSST.  The purpose of the dome seeing tests is to characterize the properties in the dome as the system is built up so we know where to mitigate if necessary.  These tests are done in parallel with other integration activities and do not drive schedule.</a:t>
            </a:r>
            <a:br>
              <a:rPr lang="en-US" sz="1400" i="1" dirty="0"/>
            </a:br>
            <a:endParaRPr lang="en-US" sz="1400" i="1" dirty="0"/>
          </a:p>
          <a:p>
            <a:pPr marL="285750" indent="-285750">
              <a:buFont typeface="Arial" panose="020B0604020202020204" pitchFamily="34" charset="0"/>
              <a:buChar char="•"/>
            </a:pPr>
            <a:r>
              <a:rPr lang="en-US" sz="1400" i="1" dirty="0"/>
              <a:t> M3 optical testing is a risk mitigation activity.  Limiting this work could save some schedule but we transfer schedule risk to later integration activities and optical verification.</a:t>
            </a:r>
            <a:br>
              <a:rPr lang="en-US" sz="1400" i="1" dirty="0"/>
            </a:br>
            <a:endParaRPr lang="en-US" sz="1400" i="1" dirty="0"/>
          </a:p>
          <a:p>
            <a:pPr marL="285750" indent="-285750">
              <a:buFont typeface="Arial" panose="020B0604020202020204" pitchFamily="34" charset="0"/>
              <a:buChar char="•"/>
            </a:pPr>
            <a:r>
              <a:rPr lang="en-US" sz="1400" i="1" dirty="0"/>
              <a:t>Testing of the camera refrigeration system involves are than testing functionality.  Essential cleaning, purging and charging of the refrigeration lines cannot be avoided.  Some time may be saved by eliminating the pathfinder effort, but then there is risk (primarily schedule) for the startup of </a:t>
            </a:r>
            <a:r>
              <a:rPr lang="en-US" sz="1400" i="1" dirty="0" err="1"/>
              <a:t>LSSTCam</a:t>
            </a:r>
            <a:r>
              <a:rPr lang="en-US" sz="1400" i="1" dirty="0"/>
              <a:t>.</a:t>
            </a:r>
          </a:p>
          <a:p>
            <a:endParaRPr lang="en-US" sz="1400" dirty="0"/>
          </a:p>
        </p:txBody>
      </p:sp>
    </p:spTree>
    <p:extLst>
      <p:ext uri="{BB962C8B-B14F-4D97-AF65-F5344CB8AC3E}">
        <p14:creationId xmlns:p14="http://schemas.microsoft.com/office/powerpoint/2010/main" val="428770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1384995"/>
          </a:xfrm>
          <a:prstGeom prst="rect">
            <a:avLst/>
          </a:prstGeom>
          <a:noFill/>
        </p:spPr>
        <p:txBody>
          <a:bodyPr wrap="square" rtlCol="0">
            <a:spAutoFit/>
          </a:bodyPr>
          <a:lstStyle/>
          <a:p>
            <a:r>
              <a:rPr lang="en-US" sz="1400" dirty="0"/>
              <a:t>9). M2 equipment (1.04C.12.10) is only 13% complete. Will this impact TMA assembly and testing?</a:t>
            </a:r>
          </a:p>
          <a:p>
            <a:endParaRPr lang="en-US" sz="1400" dirty="0"/>
          </a:p>
          <a:p>
            <a:r>
              <a:rPr lang="en-US" sz="1400" i="1" dirty="0"/>
              <a:t>The referenced M2 equipment consists of the M2 stray light baffle.  The delay in fabrication and delivery of this item has been included in the recent </a:t>
            </a:r>
            <a:r>
              <a:rPr lang="en-US" sz="1400" i="1" dirty="0" err="1"/>
              <a:t>SIT-Com</a:t>
            </a:r>
            <a:r>
              <a:rPr lang="en-US" sz="1400" i="1" dirty="0"/>
              <a:t> re-plan.   The expected delivery date is consistent with its need for TMA assembly and testing.</a:t>
            </a:r>
          </a:p>
          <a:p>
            <a:endParaRPr lang="en-US" sz="1400" dirty="0"/>
          </a:p>
        </p:txBody>
      </p:sp>
    </p:spTree>
    <p:extLst>
      <p:ext uri="{BB962C8B-B14F-4D97-AF65-F5344CB8AC3E}">
        <p14:creationId xmlns:p14="http://schemas.microsoft.com/office/powerpoint/2010/main" val="389323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1169551"/>
          </a:xfrm>
          <a:prstGeom prst="rect">
            <a:avLst/>
          </a:prstGeom>
          <a:noFill/>
        </p:spPr>
        <p:txBody>
          <a:bodyPr wrap="square" rtlCol="0">
            <a:spAutoFit/>
          </a:bodyPr>
          <a:lstStyle/>
          <a:p>
            <a:r>
              <a:rPr lang="en-US" sz="1400" dirty="0"/>
              <a:t>10). Does accelerating the integration of subsystems into the TMA create major risks? E.g. Chuck mentioned putting in the M1M3 instead of the concrete surrogate.</a:t>
            </a:r>
          </a:p>
          <a:p>
            <a:endParaRPr lang="en-US" sz="1400" dirty="0"/>
          </a:p>
          <a:p>
            <a:r>
              <a:rPr lang="en-US" sz="1400" i="1" dirty="0"/>
              <a:t>Yes.  This is a decision that will be made when/if the opportunity presents itself.  We will weigh the risks against the benefits at the time.</a:t>
            </a:r>
          </a:p>
        </p:txBody>
      </p:sp>
    </p:spTree>
    <p:extLst>
      <p:ext uri="{BB962C8B-B14F-4D97-AF65-F5344CB8AC3E}">
        <p14:creationId xmlns:p14="http://schemas.microsoft.com/office/powerpoint/2010/main" val="411832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2031325"/>
          </a:xfrm>
          <a:prstGeom prst="rect">
            <a:avLst/>
          </a:prstGeom>
          <a:noFill/>
        </p:spPr>
        <p:txBody>
          <a:bodyPr wrap="square" rtlCol="0">
            <a:spAutoFit/>
          </a:bodyPr>
          <a:lstStyle/>
          <a:p>
            <a:r>
              <a:rPr lang="en-US" sz="1400" dirty="0"/>
              <a:t>11). Is there real uncertainty in the stiffness of the telescope pier and observatory floor that could affect telescope pointing?</a:t>
            </a:r>
          </a:p>
          <a:p>
            <a:endParaRPr lang="en-US" sz="1400" i="1" dirty="0"/>
          </a:p>
          <a:p>
            <a:r>
              <a:rPr lang="en-US" sz="1400" i="1" dirty="0"/>
              <a:t>It is not that the pier or floor affects the uncertainty of the telescope pointing.  It is that the way in which pointing was verified in Spain during Factory Acceptance Testing the factory floor was used as a reference for the laser tracker metrology.  Transfer of the factory procedure to the on-site environment risks that the metrology reference is unstable beyond the level necessary for pointing re-verification.  This is driven by thermal gradients between the outer wall supporting the dome and the pier supporting the TMA.  The pier is stable, where the outer wall supporting the dome may move around enough to limit the measurement reference.</a:t>
            </a:r>
          </a:p>
        </p:txBody>
      </p:sp>
    </p:spTree>
    <p:extLst>
      <p:ext uri="{BB962C8B-B14F-4D97-AF65-F5344CB8AC3E}">
        <p14:creationId xmlns:p14="http://schemas.microsoft.com/office/powerpoint/2010/main" val="269304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3323987"/>
          </a:xfrm>
          <a:prstGeom prst="rect">
            <a:avLst/>
          </a:prstGeom>
          <a:noFill/>
        </p:spPr>
        <p:txBody>
          <a:bodyPr wrap="square" rtlCol="0">
            <a:spAutoFit/>
          </a:bodyPr>
          <a:lstStyle/>
          <a:p>
            <a:r>
              <a:rPr lang="en-US" sz="1400" dirty="0"/>
              <a:t>12). Can Test Survey 2 be eliminated? What are the aspects of external imaging and spectroscopy that may be missed? Can they be included in Survey 1?</a:t>
            </a:r>
          </a:p>
          <a:p>
            <a:endParaRPr lang="en-US" sz="1400" dirty="0"/>
          </a:p>
          <a:p>
            <a:r>
              <a:rPr lang="en-US" sz="1400" i="1" dirty="0"/>
              <a:t>The science verification mini-surveys are specifically designed around the verification of our two primary operational data deliveries.</a:t>
            </a:r>
          </a:p>
          <a:p>
            <a:endParaRPr lang="en-US" sz="1400" i="1" dirty="0"/>
          </a:p>
          <a:p>
            <a:r>
              <a:rPr lang="en-US" sz="1400" i="1" dirty="0"/>
              <a:t>Mini-Survey 1 is design to test and verify the production of our “real time” transient alert detection and subsequent publication.  This mini-survey is divided in to two parts.  The fist part is to acquire data to generate the templates used for the image difference processing used to detect transient source.  The second part is deigned to apply the templates and verify the Alert Production Pipeline.</a:t>
            </a:r>
          </a:p>
          <a:p>
            <a:endParaRPr lang="en-US" sz="1400" i="1" dirty="0"/>
          </a:p>
          <a:p>
            <a:r>
              <a:rPr lang="en-US" sz="1400" i="1" dirty="0"/>
              <a:t>Mini-Survey 2 is designed specifically to test and verify on a limited scale the ability to process 10-year equivalent data stacks to produce the Data Release Products.</a:t>
            </a:r>
          </a:p>
          <a:p>
            <a:endParaRPr lang="en-US" sz="1400" i="1" dirty="0"/>
          </a:p>
          <a:p>
            <a:r>
              <a:rPr lang="en-US" sz="1400" i="1" dirty="0"/>
              <a:t>These mini-surveys are also meant to verify full operational processes and capabilities of the integrated LSST system.</a:t>
            </a:r>
          </a:p>
        </p:txBody>
      </p:sp>
    </p:spTree>
    <p:extLst>
      <p:ext uri="{BB962C8B-B14F-4D97-AF65-F5344CB8AC3E}">
        <p14:creationId xmlns:p14="http://schemas.microsoft.com/office/powerpoint/2010/main" val="155489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3600986"/>
          </a:xfrm>
          <a:prstGeom prst="rect">
            <a:avLst/>
          </a:prstGeom>
          <a:noFill/>
        </p:spPr>
        <p:txBody>
          <a:bodyPr wrap="square" rtlCol="0">
            <a:spAutoFit/>
          </a:bodyPr>
          <a:lstStyle/>
          <a:p>
            <a:r>
              <a:rPr lang="en-US" sz="1200" dirty="0"/>
              <a:t>1). Do you have a fully resource loaded schedule for the </a:t>
            </a:r>
            <a:r>
              <a:rPr lang="en-US" sz="1200" dirty="0" err="1"/>
              <a:t>SITCom</a:t>
            </a:r>
            <a:r>
              <a:rPr lang="en-US" sz="1200" dirty="0"/>
              <a:t> process that we could look at?</a:t>
            </a:r>
          </a:p>
          <a:p>
            <a:r>
              <a:rPr lang="en-US" sz="1200" dirty="0"/>
              <a:t>2). Can we see the org chart for T&amp;S that Viktor mentioned with more specific information than the one attached? Chuck mentioned that Jacques has 35 people in his team for example.</a:t>
            </a:r>
          </a:p>
          <a:p>
            <a:r>
              <a:rPr lang="en-US" sz="1200" dirty="0"/>
              <a:t>3). Can we see some examples of how time is included for mitigation of issues for some of the activities or tasks in the detailed </a:t>
            </a:r>
            <a:r>
              <a:rPr lang="en-US" sz="1200" dirty="0" err="1"/>
              <a:t>SITCom</a:t>
            </a:r>
            <a:r>
              <a:rPr lang="en-US" sz="1200" dirty="0"/>
              <a:t> schedule?</a:t>
            </a:r>
          </a:p>
          <a:p>
            <a:r>
              <a:rPr lang="en-US" sz="1200" dirty="0"/>
              <a:t>4). What plans are there to re-evaluate the </a:t>
            </a:r>
            <a:r>
              <a:rPr lang="en-US" sz="1200" dirty="0" err="1"/>
              <a:t>SITCom</a:t>
            </a:r>
            <a:r>
              <a:rPr lang="en-US" sz="1200" dirty="0"/>
              <a:t> schedule later this year? i.e. after the dome has been enclosed and TMA assembly has started</a:t>
            </a:r>
          </a:p>
          <a:p>
            <a:r>
              <a:rPr lang="en-US" sz="1200" dirty="0"/>
              <a:t>5). Are there many aspects of </a:t>
            </a:r>
            <a:r>
              <a:rPr lang="en-US" sz="1200" dirty="0" err="1"/>
              <a:t>SITCom</a:t>
            </a:r>
            <a:r>
              <a:rPr lang="en-US" sz="1200" dirty="0"/>
              <a:t> that depend on single people?</a:t>
            </a:r>
          </a:p>
          <a:p>
            <a:r>
              <a:rPr lang="en-US" sz="1200" dirty="0"/>
              <a:t>6). Are SLAC (i.e. LSSTCAM) staff involved in </a:t>
            </a:r>
            <a:r>
              <a:rPr lang="en-US" sz="1200" dirty="0" err="1"/>
              <a:t>ComCam</a:t>
            </a:r>
            <a:r>
              <a:rPr lang="en-US" sz="1200" dirty="0"/>
              <a:t> testing and in ‘on-cart LSSTCAM’ testing in order to keep them engaged?</a:t>
            </a:r>
          </a:p>
          <a:p>
            <a:r>
              <a:rPr lang="en-US" sz="1200" dirty="0"/>
              <a:t>7). Have the opportunities for saving schedule mentioned in the TSU plenary presentation, slide 32, been included in the new </a:t>
            </a:r>
            <a:r>
              <a:rPr lang="en-US" sz="1200" dirty="0" err="1"/>
              <a:t>SITCom</a:t>
            </a:r>
            <a:r>
              <a:rPr lang="en-US" sz="1200" dirty="0"/>
              <a:t> schedule?</a:t>
            </a:r>
          </a:p>
          <a:p>
            <a:r>
              <a:rPr lang="en-US" sz="1200" dirty="0"/>
              <a:t>8). Are there AIV/</a:t>
            </a:r>
            <a:r>
              <a:rPr lang="en-US" sz="1200" dirty="0" err="1"/>
              <a:t>SITCom</a:t>
            </a:r>
            <a:r>
              <a:rPr lang="en-US" sz="1200" dirty="0"/>
              <a:t> tests planned for which there can be no mitigation in the near term and/or for which negative results will have little effect on beginning operations? Possibilities might be; dome seeing measurements, M3 optical testing, testing the camera refrigeration system</a:t>
            </a:r>
          </a:p>
          <a:p>
            <a:r>
              <a:rPr lang="en-US" sz="1200" dirty="0"/>
              <a:t>9). M2 equipment (1.04C.12.10) is only 13% complete. Will this impact TMA assembly and testing?</a:t>
            </a:r>
          </a:p>
          <a:p>
            <a:r>
              <a:rPr lang="en-US" sz="1200" dirty="0"/>
              <a:t>10). Does accelerating the integration of subsystems into the TMA create major risks? E.g. Chuck mentioned putting in the M1M3 instead of the concrete surrogate.</a:t>
            </a:r>
          </a:p>
          <a:p>
            <a:r>
              <a:rPr lang="en-US" sz="1200" dirty="0"/>
              <a:t>11). Is there real uncertainty in the stiffness of the telescope pier and observatory floor that could affect telescope pointing?</a:t>
            </a:r>
          </a:p>
          <a:p>
            <a:r>
              <a:rPr lang="en-US" sz="1200" dirty="0"/>
              <a:t>12). Can Test Survey 2 be eliminated? What are the aspects of external imaging and spectroscopy that may be missed? Can they be included in Survey 1?</a:t>
            </a:r>
          </a:p>
          <a:p>
            <a:endParaRPr lang="en-US" sz="1200" dirty="0"/>
          </a:p>
        </p:txBody>
      </p:sp>
    </p:spTree>
    <p:extLst>
      <p:ext uri="{BB962C8B-B14F-4D97-AF65-F5344CB8AC3E}">
        <p14:creationId xmlns:p14="http://schemas.microsoft.com/office/powerpoint/2010/main" val="111940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 1</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666750"/>
            <a:ext cx="9144000" cy="954107"/>
          </a:xfrm>
          <a:prstGeom prst="rect">
            <a:avLst/>
          </a:prstGeom>
          <a:noFill/>
        </p:spPr>
        <p:txBody>
          <a:bodyPr wrap="square" rtlCol="0">
            <a:spAutoFit/>
          </a:bodyPr>
          <a:lstStyle/>
          <a:p>
            <a:r>
              <a:rPr lang="en-US" sz="1400" dirty="0"/>
              <a:t>1). Do you have a fully resource loaded schedule for the </a:t>
            </a:r>
            <a:r>
              <a:rPr lang="en-US" sz="1400"/>
              <a:t>SIT-Com</a:t>
            </a:r>
            <a:r>
              <a:rPr lang="en-US" sz="1400" dirty="0"/>
              <a:t> process that we could look at?</a:t>
            </a:r>
          </a:p>
          <a:p>
            <a:endParaRPr lang="en-US" sz="1400" i="1" dirty="0"/>
          </a:p>
          <a:p>
            <a:r>
              <a:rPr lang="en-US" sz="1400" i="1" dirty="0"/>
              <a:t>Yes. Here is a summary of the resource loading across WBS 04C.14 and 06C.02 encompassing the majority of on-site effort for </a:t>
            </a:r>
            <a:r>
              <a:rPr lang="en-US" sz="1400" i="1" dirty="0" err="1"/>
              <a:t>SIT-Com</a:t>
            </a:r>
            <a:r>
              <a:rPr lang="en-US" sz="1400" i="1" dirty="0"/>
              <a:t>.  There are some additional administrative resources supported elsewhere.</a:t>
            </a:r>
          </a:p>
        </p:txBody>
      </p:sp>
      <p:sp>
        <p:nvSpPr>
          <p:cNvPr id="2" name="AutoShape 2" descr="image.png">
            <a:extLst>
              <a:ext uri="{FF2B5EF4-FFF2-40B4-BE49-F238E27FC236}">
                <a16:creationId xmlns:a16="http://schemas.microsoft.com/office/drawing/2014/main" id="{009D8B8A-EFB7-9B41-98C4-05BE74C186A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4FBFC56-2F4D-FB4E-B28A-E4B7DAC6B3BA}"/>
              </a:ext>
            </a:extLst>
          </p:cNvPr>
          <p:cNvPicPr>
            <a:picLocks noChangeAspect="1"/>
          </p:cNvPicPr>
          <p:nvPr/>
        </p:nvPicPr>
        <p:blipFill>
          <a:blip r:embed="rId2"/>
          <a:stretch>
            <a:fillRect/>
          </a:stretch>
        </p:blipFill>
        <p:spPr>
          <a:xfrm>
            <a:off x="685800" y="1733550"/>
            <a:ext cx="7848600" cy="3105816"/>
          </a:xfrm>
          <a:prstGeom prst="rect">
            <a:avLst/>
          </a:prstGeom>
        </p:spPr>
      </p:pic>
    </p:spTree>
    <p:extLst>
      <p:ext uri="{BB962C8B-B14F-4D97-AF65-F5344CB8AC3E}">
        <p14:creationId xmlns:p14="http://schemas.microsoft.com/office/powerpoint/2010/main" val="38388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Elbow Connector 43">
            <a:extLst>
              <a:ext uri="{FF2B5EF4-FFF2-40B4-BE49-F238E27FC236}">
                <a16:creationId xmlns:a16="http://schemas.microsoft.com/office/drawing/2014/main" id="{60CBAC05-2537-F34D-BB3F-3A4A7440441D}"/>
              </a:ext>
            </a:extLst>
          </p:cNvPr>
          <p:cNvCxnSpPr>
            <a:cxnSpLocks/>
            <a:endCxn id="47" idx="1"/>
          </p:cNvCxnSpPr>
          <p:nvPr/>
        </p:nvCxnSpPr>
        <p:spPr>
          <a:xfrm rot="16200000" flipH="1">
            <a:off x="7644539" y="2901937"/>
            <a:ext cx="439082" cy="232064"/>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8" name="Elbow Connector 57">
            <a:extLst>
              <a:ext uri="{FF2B5EF4-FFF2-40B4-BE49-F238E27FC236}">
                <a16:creationId xmlns:a16="http://schemas.microsoft.com/office/drawing/2014/main" id="{C8FB1B78-672F-DD4D-8BBB-E9108AFA89DD}"/>
              </a:ext>
            </a:extLst>
          </p:cNvPr>
          <p:cNvCxnSpPr>
            <a:cxnSpLocks/>
            <a:endCxn id="51" idx="1"/>
          </p:cNvCxnSpPr>
          <p:nvPr/>
        </p:nvCxnSpPr>
        <p:spPr>
          <a:xfrm rot="16200000" flipH="1">
            <a:off x="7549805" y="3174262"/>
            <a:ext cx="629558" cy="234077"/>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C5345927-2E47-9443-B02A-C95270B53252}"/>
              </a:ext>
            </a:extLst>
          </p:cNvPr>
          <p:cNvSpPr>
            <a:spLocks noGrp="1"/>
          </p:cNvSpPr>
          <p:nvPr>
            <p:ph type="title"/>
          </p:nvPr>
        </p:nvSpPr>
        <p:spPr/>
        <p:txBody>
          <a:bodyPr/>
          <a:lstStyle/>
          <a:p>
            <a:r>
              <a:rPr lang="en-US" dirty="0"/>
              <a:t>Question 2</a:t>
            </a:r>
          </a:p>
        </p:txBody>
      </p:sp>
      <p:sp>
        <p:nvSpPr>
          <p:cNvPr id="3" name="Rectangle 2">
            <a:extLst>
              <a:ext uri="{FF2B5EF4-FFF2-40B4-BE49-F238E27FC236}">
                <a16:creationId xmlns:a16="http://schemas.microsoft.com/office/drawing/2014/main" id="{3AE62DD0-3094-0749-AEF1-4DE06A8F681C}"/>
              </a:ext>
            </a:extLst>
          </p:cNvPr>
          <p:cNvSpPr/>
          <p:nvPr/>
        </p:nvSpPr>
        <p:spPr>
          <a:xfrm>
            <a:off x="2286000" y="646548"/>
            <a:ext cx="3200400" cy="10870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C. Claver</a:t>
            </a:r>
          </a:p>
          <a:p>
            <a:pPr algn="ctr"/>
            <a:r>
              <a:rPr lang="en-US" sz="1000" dirty="0"/>
              <a:t>System Scientist – Commissioning Manager</a:t>
            </a:r>
          </a:p>
          <a:p>
            <a:pPr algn="ctr"/>
            <a:r>
              <a:rPr lang="en-US" sz="1100" b="1" dirty="0"/>
              <a:t>K. </a:t>
            </a:r>
            <a:r>
              <a:rPr lang="en-US" sz="1100" b="1" dirty="0" err="1"/>
              <a:t>Reil</a:t>
            </a:r>
            <a:r>
              <a:rPr lang="en-US" sz="1100" b="1" dirty="0"/>
              <a:t> (Chile)</a:t>
            </a:r>
          </a:p>
          <a:p>
            <a:pPr algn="ctr"/>
            <a:r>
              <a:rPr lang="en-US" sz="1000" dirty="0"/>
              <a:t>Commissioning Scientist - </a:t>
            </a:r>
            <a:r>
              <a:rPr lang="en-US" sz="1000" dirty="0" err="1"/>
              <a:t>Dpty</a:t>
            </a:r>
            <a:r>
              <a:rPr lang="en-US" sz="1000" dirty="0"/>
              <a:t>. Commissioning Manager</a:t>
            </a:r>
          </a:p>
          <a:p>
            <a:pPr algn="ctr"/>
            <a:r>
              <a:rPr lang="en-US" sz="1100" b="1" dirty="0"/>
              <a:t>S. Thomas</a:t>
            </a:r>
          </a:p>
          <a:p>
            <a:pPr algn="ctr"/>
            <a:r>
              <a:rPr lang="en-US" sz="1000" dirty="0"/>
              <a:t>Telescope &amp; Site Scientist</a:t>
            </a:r>
          </a:p>
        </p:txBody>
      </p:sp>
      <p:sp>
        <p:nvSpPr>
          <p:cNvPr id="4" name="Rectangle 3">
            <a:extLst>
              <a:ext uri="{FF2B5EF4-FFF2-40B4-BE49-F238E27FC236}">
                <a16:creationId xmlns:a16="http://schemas.microsoft.com/office/drawing/2014/main" id="{6D3E490B-B913-F84E-8113-B5D4609B2E1F}"/>
              </a:ext>
            </a:extLst>
          </p:cNvPr>
          <p:cNvSpPr/>
          <p:nvPr/>
        </p:nvSpPr>
        <p:spPr>
          <a:xfrm>
            <a:off x="996279" y="2031458"/>
            <a:ext cx="1440354"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 Roberts</a:t>
            </a:r>
          </a:p>
          <a:p>
            <a:pPr algn="ctr"/>
            <a:r>
              <a:rPr lang="en-US" sz="900" dirty="0"/>
              <a:t>Lead Systems Engineer</a:t>
            </a:r>
          </a:p>
        </p:txBody>
      </p:sp>
      <p:sp>
        <p:nvSpPr>
          <p:cNvPr id="6" name="Rectangle 5">
            <a:extLst>
              <a:ext uri="{FF2B5EF4-FFF2-40B4-BE49-F238E27FC236}">
                <a16:creationId xmlns:a16="http://schemas.microsoft.com/office/drawing/2014/main" id="{E7B746B2-DE72-284F-A141-F16F40B6A314}"/>
              </a:ext>
            </a:extLst>
          </p:cNvPr>
          <p:cNvSpPr/>
          <p:nvPr/>
        </p:nvSpPr>
        <p:spPr>
          <a:xfrm>
            <a:off x="80231" y="3109029"/>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M. Rodriguez</a:t>
            </a:r>
          </a:p>
          <a:p>
            <a:pPr algn="ctr"/>
            <a:r>
              <a:rPr lang="en-US" sz="900" dirty="0"/>
              <a:t>Sr. Systems Engineer</a:t>
            </a:r>
          </a:p>
        </p:txBody>
      </p:sp>
      <p:sp>
        <p:nvSpPr>
          <p:cNvPr id="7" name="Rectangle 6">
            <a:extLst>
              <a:ext uri="{FF2B5EF4-FFF2-40B4-BE49-F238E27FC236}">
                <a16:creationId xmlns:a16="http://schemas.microsoft.com/office/drawing/2014/main" id="{88F748C5-24D7-204B-9F2A-89FC46DB8A73}"/>
              </a:ext>
            </a:extLst>
          </p:cNvPr>
          <p:cNvSpPr/>
          <p:nvPr/>
        </p:nvSpPr>
        <p:spPr>
          <a:xfrm>
            <a:off x="1876762" y="3106283"/>
            <a:ext cx="1028700" cy="3048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rPr>
              <a:t>Mustafa </a:t>
            </a:r>
            <a:r>
              <a:rPr lang="en-US" sz="1050" dirty="0" err="1">
                <a:solidFill>
                  <a:schemeClr val="bg1"/>
                </a:solidFill>
              </a:rPr>
              <a:t>Lufti</a:t>
            </a:r>
            <a:endParaRPr lang="en-US" sz="1050" dirty="0">
              <a:solidFill>
                <a:schemeClr val="bg1"/>
              </a:solidFill>
            </a:endParaRPr>
          </a:p>
          <a:p>
            <a:pPr algn="ctr"/>
            <a:r>
              <a:rPr lang="en-US" sz="900" dirty="0">
                <a:solidFill>
                  <a:schemeClr val="bg1"/>
                </a:solidFill>
              </a:rPr>
              <a:t>SE Intern</a:t>
            </a:r>
            <a:endParaRPr lang="en-US" sz="600" dirty="0">
              <a:solidFill>
                <a:schemeClr val="bg1"/>
              </a:solidFill>
            </a:endParaRPr>
          </a:p>
        </p:txBody>
      </p:sp>
      <p:sp>
        <p:nvSpPr>
          <p:cNvPr id="10" name="Rectangle 9">
            <a:extLst>
              <a:ext uri="{FF2B5EF4-FFF2-40B4-BE49-F238E27FC236}">
                <a16:creationId xmlns:a16="http://schemas.microsoft.com/office/drawing/2014/main" id="{07766AF4-2329-2945-AAD7-41FD9BF16021}"/>
              </a:ext>
            </a:extLst>
          </p:cNvPr>
          <p:cNvSpPr/>
          <p:nvPr/>
        </p:nvSpPr>
        <p:spPr>
          <a:xfrm>
            <a:off x="1876762" y="3479258"/>
            <a:ext cx="1028700" cy="3048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rPr>
              <a:t>Mansur </a:t>
            </a:r>
            <a:r>
              <a:rPr lang="en-US" sz="1050" dirty="0" err="1">
                <a:solidFill>
                  <a:schemeClr val="bg1"/>
                </a:solidFill>
              </a:rPr>
              <a:t>Olaitan</a:t>
            </a:r>
            <a:endParaRPr lang="en-US" sz="1050" dirty="0">
              <a:solidFill>
                <a:schemeClr val="bg1"/>
              </a:solidFill>
            </a:endParaRPr>
          </a:p>
          <a:p>
            <a:pPr algn="ctr"/>
            <a:r>
              <a:rPr lang="en-US" sz="900" dirty="0">
                <a:solidFill>
                  <a:schemeClr val="bg1"/>
                </a:solidFill>
              </a:rPr>
              <a:t>SE Intern</a:t>
            </a:r>
            <a:endParaRPr lang="en-US" sz="600" dirty="0">
              <a:solidFill>
                <a:schemeClr val="bg1"/>
              </a:solidFill>
            </a:endParaRPr>
          </a:p>
        </p:txBody>
      </p:sp>
      <p:sp>
        <p:nvSpPr>
          <p:cNvPr id="11" name="Rectangle 10">
            <a:extLst>
              <a:ext uri="{FF2B5EF4-FFF2-40B4-BE49-F238E27FC236}">
                <a16:creationId xmlns:a16="http://schemas.microsoft.com/office/drawing/2014/main" id="{10CED344-BDBC-8147-A386-687A1AAE083B}"/>
              </a:ext>
            </a:extLst>
          </p:cNvPr>
          <p:cNvSpPr/>
          <p:nvPr/>
        </p:nvSpPr>
        <p:spPr>
          <a:xfrm>
            <a:off x="1884442" y="3852233"/>
            <a:ext cx="1028700" cy="3048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00"/>
                </a:solidFill>
              </a:rPr>
              <a:t>New Hire</a:t>
            </a:r>
            <a:br>
              <a:rPr lang="en-US" sz="1000" dirty="0">
                <a:solidFill>
                  <a:srgbClr val="FFFF00"/>
                </a:solidFill>
              </a:rPr>
            </a:br>
            <a:r>
              <a:rPr lang="en-US" sz="1000" dirty="0">
                <a:solidFill>
                  <a:srgbClr val="FFFF00"/>
                </a:solidFill>
              </a:rPr>
              <a:t>SE Intern</a:t>
            </a:r>
            <a:endParaRPr lang="en-US" sz="700" dirty="0">
              <a:solidFill>
                <a:srgbClr val="FFFF00"/>
              </a:solidFill>
            </a:endParaRPr>
          </a:p>
        </p:txBody>
      </p:sp>
      <p:sp>
        <p:nvSpPr>
          <p:cNvPr id="16" name="Rectangle 15">
            <a:extLst>
              <a:ext uri="{FF2B5EF4-FFF2-40B4-BE49-F238E27FC236}">
                <a16:creationId xmlns:a16="http://schemas.microsoft.com/office/drawing/2014/main" id="{DAB9D4BE-03CF-BC40-B428-B906C46082C8}"/>
              </a:ext>
            </a:extLst>
          </p:cNvPr>
          <p:cNvSpPr/>
          <p:nvPr/>
        </p:nvSpPr>
        <p:spPr>
          <a:xfrm>
            <a:off x="4038600" y="2034761"/>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M. Reuter</a:t>
            </a:r>
          </a:p>
          <a:p>
            <a:pPr algn="ctr"/>
            <a:r>
              <a:rPr lang="en-US" sz="900" dirty="0"/>
              <a:t>Software Integration Lead</a:t>
            </a:r>
          </a:p>
        </p:txBody>
      </p:sp>
      <p:sp>
        <p:nvSpPr>
          <p:cNvPr id="17" name="Rectangle 16">
            <a:extLst>
              <a:ext uri="{FF2B5EF4-FFF2-40B4-BE49-F238E27FC236}">
                <a16:creationId xmlns:a16="http://schemas.microsoft.com/office/drawing/2014/main" id="{93B3A46C-FF27-1145-AA3D-589DCE4E46B6}"/>
              </a:ext>
            </a:extLst>
          </p:cNvPr>
          <p:cNvSpPr/>
          <p:nvPr/>
        </p:nvSpPr>
        <p:spPr>
          <a:xfrm>
            <a:off x="1884442" y="2586686"/>
            <a:ext cx="1442893" cy="45142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B Xin</a:t>
            </a:r>
          </a:p>
          <a:p>
            <a:pPr algn="ctr"/>
            <a:r>
              <a:rPr lang="en-US" sz="800" dirty="0" err="1"/>
              <a:t>Dpty</a:t>
            </a:r>
            <a:r>
              <a:rPr lang="en-US" sz="800" dirty="0"/>
              <a:t>. System Scientist - System Performance Lead</a:t>
            </a:r>
          </a:p>
        </p:txBody>
      </p:sp>
      <p:sp>
        <p:nvSpPr>
          <p:cNvPr id="18" name="Rectangle 17">
            <a:extLst>
              <a:ext uri="{FF2B5EF4-FFF2-40B4-BE49-F238E27FC236}">
                <a16:creationId xmlns:a16="http://schemas.microsoft.com/office/drawing/2014/main" id="{53459A0D-6706-2D45-A6EF-CEFE6BAB2C36}"/>
              </a:ext>
            </a:extLst>
          </p:cNvPr>
          <p:cNvSpPr/>
          <p:nvPr/>
        </p:nvSpPr>
        <p:spPr>
          <a:xfrm>
            <a:off x="4038600" y="2583473"/>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B. </a:t>
            </a:r>
            <a:r>
              <a:rPr lang="en-US" sz="1100" dirty="0" err="1"/>
              <a:t>Stalder</a:t>
            </a:r>
            <a:endParaRPr lang="en-US" sz="1100" dirty="0"/>
          </a:p>
          <a:p>
            <a:pPr algn="ctr"/>
            <a:r>
              <a:rPr lang="en-US" sz="900" dirty="0"/>
              <a:t>Commissioning  Sci</a:t>
            </a:r>
          </a:p>
          <a:p>
            <a:pPr algn="ctr"/>
            <a:r>
              <a:rPr lang="en-US" sz="900" dirty="0"/>
              <a:t>(</a:t>
            </a:r>
            <a:r>
              <a:rPr lang="en-US" sz="900" dirty="0" err="1"/>
              <a:t>ComCam</a:t>
            </a:r>
            <a:r>
              <a:rPr lang="en-US" sz="900" dirty="0"/>
              <a:t>) </a:t>
            </a:r>
          </a:p>
        </p:txBody>
      </p:sp>
      <p:sp>
        <p:nvSpPr>
          <p:cNvPr id="20" name="Rectangle 19">
            <a:extLst>
              <a:ext uri="{FF2B5EF4-FFF2-40B4-BE49-F238E27FC236}">
                <a16:creationId xmlns:a16="http://schemas.microsoft.com/office/drawing/2014/main" id="{F85667C3-BE0A-704B-8D84-6D869FCA59A1}"/>
              </a:ext>
            </a:extLst>
          </p:cNvPr>
          <p:cNvSpPr/>
          <p:nvPr/>
        </p:nvSpPr>
        <p:spPr>
          <a:xfrm>
            <a:off x="4031673" y="3680896"/>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00"/>
                </a:solidFill>
              </a:rPr>
              <a:t>New Hire Commissioning Support Sci</a:t>
            </a:r>
          </a:p>
        </p:txBody>
      </p:sp>
      <p:cxnSp>
        <p:nvCxnSpPr>
          <p:cNvPr id="23" name="Elbow Connector 22">
            <a:extLst>
              <a:ext uri="{FF2B5EF4-FFF2-40B4-BE49-F238E27FC236}">
                <a16:creationId xmlns:a16="http://schemas.microsoft.com/office/drawing/2014/main" id="{826AACAE-A728-6548-89AC-E041AF0B14D9}"/>
              </a:ext>
            </a:extLst>
          </p:cNvPr>
          <p:cNvCxnSpPr>
            <a:cxnSpLocks/>
            <a:stCxn id="3" idx="2"/>
            <a:endCxn id="4" idx="0"/>
          </p:cNvCxnSpPr>
          <p:nvPr/>
        </p:nvCxnSpPr>
        <p:spPr>
          <a:xfrm rot="5400000">
            <a:off x="2652374" y="797632"/>
            <a:ext cx="297908" cy="2169744"/>
          </a:xfrm>
          <a:prstGeom prst="bentConnector3">
            <a:avLst>
              <a:gd name="adj1" fmla="val 50000"/>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7" name="Elbow Connector 26">
            <a:extLst>
              <a:ext uri="{FF2B5EF4-FFF2-40B4-BE49-F238E27FC236}">
                <a16:creationId xmlns:a16="http://schemas.microsoft.com/office/drawing/2014/main" id="{FA2D10AE-94A9-B14C-922E-78CE81C492E0}"/>
              </a:ext>
            </a:extLst>
          </p:cNvPr>
          <p:cNvCxnSpPr>
            <a:cxnSpLocks/>
            <a:endCxn id="16" idx="1"/>
          </p:cNvCxnSpPr>
          <p:nvPr/>
        </p:nvCxnSpPr>
        <p:spPr>
          <a:xfrm rot="16200000" flipH="1">
            <a:off x="3770249" y="1995009"/>
            <a:ext cx="384303" cy="152400"/>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Elbow Connector 41">
            <a:extLst>
              <a:ext uri="{FF2B5EF4-FFF2-40B4-BE49-F238E27FC236}">
                <a16:creationId xmlns:a16="http://schemas.microsoft.com/office/drawing/2014/main" id="{70986F53-D7F8-7940-871C-1D2E5ECE2106}"/>
              </a:ext>
            </a:extLst>
          </p:cNvPr>
          <p:cNvCxnSpPr>
            <a:cxnSpLocks/>
            <a:stCxn id="4" idx="2"/>
            <a:endCxn id="6" idx="3"/>
          </p:cNvCxnSpPr>
          <p:nvPr/>
        </p:nvCxnSpPr>
        <p:spPr>
          <a:xfrm rot="5400000">
            <a:off x="1201222" y="2822394"/>
            <a:ext cx="848971" cy="181498"/>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8" name="Elbow Connector 47">
            <a:extLst>
              <a:ext uri="{FF2B5EF4-FFF2-40B4-BE49-F238E27FC236}">
                <a16:creationId xmlns:a16="http://schemas.microsoft.com/office/drawing/2014/main" id="{9DE8E311-35D7-1540-AB62-FE8A2CA5FB59}"/>
              </a:ext>
            </a:extLst>
          </p:cNvPr>
          <p:cNvCxnSpPr>
            <a:cxnSpLocks/>
            <a:stCxn id="4" idx="2"/>
            <a:endCxn id="76" idx="3"/>
          </p:cNvCxnSpPr>
          <p:nvPr/>
        </p:nvCxnSpPr>
        <p:spPr>
          <a:xfrm rot="5400000">
            <a:off x="932239" y="3087347"/>
            <a:ext cx="1382907" cy="185528"/>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4" name="Elbow Connector 53">
            <a:extLst>
              <a:ext uri="{FF2B5EF4-FFF2-40B4-BE49-F238E27FC236}">
                <a16:creationId xmlns:a16="http://schemas.microsoft.com/office/drawing/2014/main" id="{EE512474-5BB2-FC44-AD3B-F66A373DC8F8}"/>
              </a:ext>
            </a:extLst>
          </p:cNvPr>
          <p:cNvCxnSpPr>
            <a:cxnSpLocks/>
            <a:stCxn id="4" idx="2"/>
            <a:endCxn id="7" idx="1"/>
          </p:cNvCxnSpPr>
          <p:nvPr/>
        </p:nvCxnSpPr>
        <p:spPr>
          <a:xfrm rot="16200000" flipH="1">
            <a:off x="1411597" y="2793517"/>
            <a:ext cx="770025" cy="160306"/>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7" name="Elbow Connector 56">
            <a:extLst>
              <a:ext uri="{FF2B5EF4-FFF2-40B4-BE49-F238E27FC236}">
                <a16:creationId xmlns:a16="http://schemas.microsoft.com/office/drawing/2014/main" id="{14716B70-3F9E-7246-86B3-CE719D8263BF}"/>
              </a:ext>
            </a:extLst>
          </p:cNvPr>
          <p:cNvCxnSpPr>
            <a:cxnSpLocks/>
            <a:stCxn id="4" idx="2"/>
            <a:endCxn id="10" idx="1"/>
          </p:cNvCxnSpPr>
          <p:nvPr/>
        </p:nvCxnSpPr>
        <p:spPr>
          <a:xfrm rot="16200000" flipH="1">
            <a:off x="1225109" y="2980005"/>
            <a:ext cx="1143000" cy="160306"/>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0" name="Elbow Connector 59">
            <a:extLst>
              <a:ext uri="{FF2B5EF4-FFF2-40B4-BE49-F238E27FC236}">
                <a16:creationId xmlns:a16="http://schemas.microsoft.com/office/drawing/2014/main" id="{4624CF9B-4C05-5F4B-97A5-324486B0E166}"/>
              </a:ext>
            </a:extLst>
          </p:cNvPr>
          <p:cNvCxnSpPr>
            <a:cxnSpLocks/>
            <a:stCxn id="4" idx="2"/>
            <a:endCxn id="11" idx="1"/>
          </p:cNvCxnSpPr>
          <p:nvPr/>
        </p:nvCxnSpPr>
        <p:spPr>
          <a:xfrm rot="16200000" flipH="1">
            <a:off x="1042462" y="3162652"/>
            <a:ext cx="1515975" cy="167986"/>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497B724C-BDA3-2845-86E2-AD7A1EAB46E0}"/>
              </a:ext>
            </a:extLst>
          </p:cNvPr>
          <p:cNvSpPr txBox="1"/>
          <p:nvPr/>
        </p:nvSpPr>
        <p:spPr>
          <a:xfrm>
            <a:off x="-186546" y="1830543"/>
            <a:ext cx="1131650" cy="461665"/>
          </a:xfrm>
          <a:prstGeom prst="rect">
            <a:avLst/>
          </a:prstGeom>
          <a:noFill/>
        </p:spPr>
        <p:txBody>
          <a:bodyPr wrap="square" rtlCol="0">
            <a:spAutoFit/>
          </a:bodyPr>
          <a:lstStyle/>
          <a:p>
            <a:pPr algn="r"/>
            <a:r>
              <a:rPr lang="en-US" sz="1200" b="1" dirty="0"/>
              <a:t>Sys. Eng. &amp; Verification</a:t>
            </a:r>
          </a:p>
        </p:txBody>
      </p:sp>
      <p:sp>
        <p:nvSpPr>
          <p:cNvPr id="78" name="TextBox 77">
            <a:extLst>
              <a:ext uri="{FF2B5EF4-FFF2-40B4-BE49-F238E27FC236}">
                <a16:creationId xmlns:a16="http://schemas.microsoft.com/office/drawing/2014/main" id="{62296E15-A03C-A94D-82FB-C530D754B0FF}"/>
              </a:ext>
            </a:extLst>
          </p:cNvPr>
          <p:cNvSpPr txBox="1"/>
          <p:nvPr/>
        </p:nvSpPr>
        <p:spPr>
          <a:xfrm>
            <a:off x="2913142" y="2034761"/>
            <a:ext cx="900874" cy="276999"/>
          </a:xfrm>
          <a:prstGeom prst="rect">
            <a:avLst/>
          </a:prstGeom>
          <a:noFill/>
        </p:spPr>
        <p:txBody>
          <a:bodyPr wrap="square" rtlCol="0">
            <a:spAutoFit/>
          </a:bodyPr>
          <a:lstStyle/>
          <a:p>
            <a:pPr algn="r"/>
            <a:r>
              <a:rPr lang="en-US" sz="1200" b="1" dirty="0"/>
              <a:t>System I&amp;T</a:t>
            </a:r>
          </a:p>
        </p:txBody>
      </p:sp>
      <p:sp>
        <p:nvSpPr>
          <p:cNvPr id="43" name="Rectangle 42">
            <a:extLst>
              <a:ext uri="{FF2B5EF4-FFF2-40B4-BE49-F238E27FC236}">
                <a16:creationId xmlns:a16="http://schemas.microsoft.com/office/drawing/2014/main" id="{966A8737-9D04-234B-89D9-A295E91E0E70}"/>
              </a:ext>
            </a:extLst>
          </p:cNvPr>
          <p:cNvSpPr/>
          <p:nvPr/>
        </p:nvSpPr>
        <p:spPr>
          <a:xfrm>
            <a:off x="7342721" y="2648090"/>
            <a:ext cx="1202254" cy="37785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Andy Connolly</a:t>
            </a:r>
          </a:p>
          <a:p>
            <a:pPr algn="ctr"/>
            <a:r>
              <a:rPr lang="en-US" sz="800" dirty="0"/>
              <a:t>Alert Processing Validation</a:t>
            </a:r>
          </a:p>
        </p:txBody>
      </p:sp>
      <p:cxnSp>
        <p:nvCxnSpPr>
          <p:cNvPr id="46" name="Elbow Connector 45">
            <a:extLst>
              <a:ext uri="{FF2B5EF4-FFF2-40B4-BE49-F238E27FC236}">
                <a16:creationId xmlns:a16="http://schemas.microsoft.com/office/drawing/2014/main" id="{57E4B034-D6C2-D447-9C85-233FE05FFE6F}"/>
              </a:ext>
            </a:extLst>
          </p:cNvPr>
          <p:cNvCxnSpPr>
            <a:cxnSpLocks/>
            <a:stCxn id="39" idx="2"/>
            <a:endCxn id="43" idx="1"/>
          </p:cNvCxnSpPr>
          <p:nvPr/>
        </p:nvCxnSpPr>
        <p:spPr>
          <a:xfrm rot="16200000" flipH="1">
            <a:off x="7095900" y="2590194"/>
            <a:ext cx="348359" cy="145284"/>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65DB65AF-6513-D84D-A111-ACBAB77B6B09}"/>
              </a:ext>
            </a:extLst>
          </p:cNvPr>
          <p:cNvSpPr/>
          <p:nvPr/>
        </p:nvSpPr>
        <p:spPr>
          <a:xfrm>
            <a:off x="7980112" y="3106283"/>
            <a:ext cx="1082388" cy="2624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Scott Daniel</a:t>
            </a:r>
          </a:p>
        </p:txBody>
      </p:sp>
      <p:sp>
        <p:nvSpPr>
          <p:cNvPr id="49" name="Rectangle 48">
            <a:extLst>
              <a:ext uri="{FF2B5EF4-FFF2-40B4-BE49-F238E27FC236}">
                <a16:creationId xmlns:a16="http://schemas.microsoft.com/office/drawing/2014/main" id="{838D46C2-020A-7E43-8979-1DF1D2FD3056}"/>
              </a:ext>
            </a:extLst>
          </p:cNvPr>
          <p:cNvSpPr/>
          <p:nvPr/>
        </p:nvSpPr>
        <p:spPr>
          <a:xfrm>
            <a:off x="7319052" y="3823732"/>
            <a:ext cx="1202254" cy="37785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Andrew Bradshaw</a:t>
            </a:r>
          </a:p>
          <a:p>
            <a:pPr algn="ctr"/>
            <a:r>
              <a:rPr lang="en-US" sz="800" dirty="0"/>
              <a:t>DRP Validation</a:t>
            </a:r>
          </a:p>
        </p:txBody>
      </p:sp>
      <p:sp>
        <p:nvSpPr>
          <p:cNvPr id="50" name="Rectangle 49">
            <a:extLst>
              <a:ext uri="{FF2B5EF4-FFF2-40B4-BE49-F238E27FC236}">
                <a16:creationId xmlns:a16="http://schemas.microsoft.com/office/drawing/2014/main" id="{3839EC12-9887-804F-8413-5EDCC31E5223}"/>
              </a:ext>
            </a:extLst>
          </p:cNvPr>
          <p:cNvSpPr/>
          <p:nvPr/>
        </p:nvSpPr>
        <p:spPr>
          <a:xfrm>
            <a:off x="7330887" y="4288832"/>
            <a:ext cx="1202254" cy="37785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Sam Schmidt</a:t>
            </a:r>
          </a:p>
          <a:p>
            <a:pPr algn="ctr"/>
            <a:r>
              <a:rPr lang="en-US" sz="800" dirty="0"/>
              <a:t>DRP Validation</a:t>
            </a:r>
          </a:p>
        </p:txBody>
      </p:sp>
      <p:cxnSp>
        <p:nvCxnSpPr>
          <p:cNvPr id="52" name="Elbow Connector 51">
            <a:extLst>
              <a:ext uri="{FF2B5EF4-FFF2-40B4-BE49-F238E27FC236}">
                <a16:creationId xmlns:a16="http://schemas.microsoft.com/office/drawing/2014/main" id="{C5367BA9-683E-664B-B015-8936A661952F}"/>
              </a:ext>
            </a:extLst>
          </p:cNvPr>
          <p:cNvCxnSpPr>
            <a:cxnSpLocks/>
            <a:stCxn id="39" idx="2"/>
            <a:endCxn id="49" idx="1"/>
          </p:cNvCxnSpPr>
          <p:nvPr/>
        </p:nvCxnSpPr>
        <p:spPr>
          <a:xfrm rot="16200000" flipH="1">
            <a:off x="6496244" y="3189849"/>
            <a:ext cx="1524001" cy="121615"/>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3" name="Elbow Connector 52">
            <a:extLst>
              <a:ext uri="{FF2B5EF4-FFF2-40B4-BE49-F238E27FC236}">
                <a16:creationId xmlns:a16="http://schemas.microsoft.com/office/drawing/2014/main" id="{157F8331-18C2-8B46-85E4-3A2DF0168879}"/>
              </a:ext>
            </a:extLst>
          </p:cNvPr>
          <p:cNvCxnSpPr>
            <a:cxnSpLocks/>
            <a:stCxn id="39" idx="2"/>
            <a:endCxn id="50" idx="1"/>
          </p:cNvCxnSpPr>
          <p:nvPr/>
        </p:nvCxnSpPr>
        <p:spPr>
          <a:xfrm rot="16200000" flipH="1">
            <a:off x="6269612" y="3416482"/>
            <a:ext cx="1989101" cy="133450"/>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E368A6E4-619F-754C-8268-CC2033F7658C}"/>
              </a:ext>
            </a:extLst>
          </p:cNvPr>
          <p:cNvSpPr txBox="1"/>
          <p:nvPr/>
        </p:nvSpPr>
        <p:spPr>
          <a:xfrm>
            <a:off x="8008868" y="2026538"/>
            <a:ext cx="912773" cy="461665"/>
          </a:xfrm>
          <a:prstGeom prst="rect">
            <a:avLst/>
          </a:prstGeom>
          <a:noFill/>
        </p:spPr>
        <p:txBody>
          <a:bodyPr wrap="square" rtlCol="0">
            <a:spAutoFit/>
          </a:bodyPr>
          <a:lstStyle/>
          <a:p>
            <a:r>
              <a:rPr lang="en-US" sz="1200" b="1" dirty="0"/>
              <a:t>Science Validation</a:t>
            </a:r>
          </a:p>
        </p:txBody>
      </p:sp>
      <p:cxnSp>
        <p:nvCxnSpPr>
          <p:cNvPr id="56" name="Elbow Connector 55">
            <a:extLst>
              <a:ext uri="{FF2B5EF4-FFF2-40B4-BE49-F238E27FC236}">
                <a16:creationId xmlns:a16="http://schemas.microsoft.com/office/drawing/2014/main" id="{8527A969-B7B6-ED43-8B11-1985EE80D67F}"/>
              </a:ext>
            </a:extLst>
          </p:cNvPr>
          <p:cNvCxnSpPr>
            <a:cxnSpLocks/>
            <a:stCxn id="3" idx="2"/>
            <a:endCxn id="39" idx="0"/>
          </p:cNvCxnSpPr>
          <p:nvPr/>
        </p:nvCxnSpPr>
        <p:spPr>
          <a:xfrm rot="16200000" flipH="1">
            <a:off x="5392865" y="226884"/>
            <a:ext cx="297907" cy="3311237"/>
          </a:xfrm>
          <a:prstGeom prst="bentConnector3">
            <a:avLst>
              <a:gd name="adj1" fmla="val 50000"/>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5E2A534A-0471-7547-B5E1-70DDDE4A891B}"/>
              </a:ext>
            </a:extLst>
          </p:cNvPr>
          <p:cNvSpPr/>
          <p:nvPr/>
        </p:nvSpPr>
        <p:spPr>
          <a:xfrm>
            <a:off x="1884442" y="4225208"/>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Martin </a:t>
            </a:r>
            <a:r>
              <a:rPr lang="en-US" sz="1050" dirty="0" err="1"/>
              <a:t>Nordby</a:t>
            </a:r>
            <a:endParaRPr lang="en-US" sz="1050" dirty="0"/>
          </a:p>
          <a:p>
            <a:pPr algn="ctr"/>
            <a:r>
              <a:rPr lang="en-US" sz="1050" dirty="0" err="1"/>
              <a:t>LSSTCam</a:t>
            </a:r>
            <a:r>
              <a:rPr lang="en-US" sz="1050" dirty="0"/>
              <a:t> System Engineer</a:t>
            </a:r>
          </a:p>
        </p:txBody>
      </p:sp>
      <p:sp>
        <p:nvSpPr>
          <p:cNvPr id="62" name="Rectangle 61">
            <a:extLst>
              <a:ext uri="{FF2B5EF4-FFF2-40B4-BE49-F238E27FC236}">
                <a16:creationId xmlns:a16="http://schemas.microsoft.com/office/drawing/2014/main" id="{E55CE89E-411F-0748-ACFD-A0F924067017}"/>
              </a:ext>
            </a:extLst>
          </p:cNvPr>
          <p:cNvSpPr/>
          <p:nvPr/>
        </p:nvSpPr>
        <p:spPr>
          <a:xfrm>
            <a:off x="76200" y="4171086"/>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Tim </a:t>
            </a:r>
            <a:r>
              <a:rPr lang="en-US" sz="1050" dirty="0" err="1"/>
              <a:t>Jenness</a:t>
            </a:r>
            <a:endParaRPr lang="en-US" sz="1050" dirty="0"/>
          </a:p>
          <a:p>
            <a:pPr algn="ctr"/>
            <a:r>
              <a:rPr lang="en-US" sz="1050" dirty="0"/>
              <a:t>DM System Engineer</a:t>
            </a:r>
          </a:p>
        </p:txBody>
      </p:sp>
      <p:cxnSp>
        <p:nvCxnSpPr>
          <p:cNvPr id="65" name="Elbow Connector 64">
            <a:extLst>
              <a:ext uri="{FF2B5EF4-FFF2-40B4-BE49-F238E27FC236}">
                <a16:creationId xmlns:a16="http://schemas.microsoft.com/office/drawing/2014/main" id="{6E34CFB4-9372-A841-8CC7-9868DB8B1A53}"/>
              </a:ext>
            </a:extLst>
          </p:cNvPr>
          <p:cNvCxnSpPr>
            <a:cxnSpLocks/>
            <a:stCxn id="4" idx="2"/>
            <a:endCxn id="61" idx="1"/>
          </p:cNvCxnSpPr>
          <p:nvPr/>
        </p:nvCxnSpPr>
        <p:spPr>
          <a:xfrm rot="16200000" flipH="1">
            <a:off x="817874" y="3387240"/>
            <a:ext cx="1965150" cy="167986"/>
          </a:xfrm>
          <a:prstGeom prst="bentConnector2">
            <a:avLst/>
          </a:prstGeom>
          <a:ln cap="rnd">
            <a:solidFill>
              <a:schemeClr val="tx1"/>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9" name="Elbow Connector 68">
            <a:extLst>
              <a:ext uri="{FF2B5EF4-FFF2-40B4-BE49-F238E27FC236}">
                <a16:creationId xmlns:a16="http://schemas.microsoft.com/office/drawing/2014/main" id="{B954EC47-1218-9E44-8F0F-35A356EC0391}"/>
              </a:ext>
            </a:extLst>
          </p:cNvPr>
          <p:cNvCxnSpPr>
            <a:cxnSpLocks/>
            <a:stCxn id="4" idx="2"/>
            <a:endCxn id="62" idx="3"/>
          </p:cNvCxnSpPr>
          <p:nvPr/>
        </p:nvCxnSpPr>
        <p:spPr>
          <a:xfrm rot="5400000">
            <a:off x="668178" y="3351408"/>
            <a:ext cx="1911028" cy="185529"/>
          </a:xfrm>
          <a:prstGeom prst="bentConnector2">
            <a:avLst/>
          </a:prstGeom>
          <a:ln cap="rnd">
            <a:solidFill>
              <a:schemeClr val="tx1"/>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FF2230D0-7F9C-8041-9521-B3DA7718C2E2}"/>
              </a:ext>
            </a:extLst>
          </p:cNvPr>
          <p:cNvSpPr/>
          <p:nvPr/>
        </p:nvSpPr>
        <p:spPr>
          <a:xfrm>
            <a:off x="6470073" y="2031457"/>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K. </a:t>
            </a:r>
            <a:r>
              <a:rPr lang="en-US" sz="1100" dirty="0" err="1"/>
              <a:t>Bechtol</a:t>
            </a:r>
            <a:endParaRPr lang="en-US" sz="1100" dirty="0"/>
          </a:p>
          <a:p>
            <a:pPr algn="ctr"/>
            <a:r>
              <a:rPr lang="en-US" sz="900" dirty="0"/>
              <a:t>Science Validation Lead</a:t>
            </a:r>
          </a:p>
        </p:txBody>
      </p:sp>
      <p:sp>
        <p:nvSpPr>
          <p:cNvPr id="67" name="Rectangle 66">
            <a:extLst>
              <a:ext uri="{FF2B5EF4-FFF2-40B4-BE49-F238E27FC236}">
                <a16:creationId xmlns:a16="http://schemas.microsoft.com/office/drawing/2014/main" id="{80C9EB0E-270C-644D-9D98-9A4322644796}"/>
              </a:ext>
            </a:extLst>
          </p:cNvPr>
          <p:cNvSpPr/>
          <p:nvPr/>
        </p:nvSpPr>
        <p:spPr>
          <a:xfrm>
            <a:off x="76200" y="2580908"/>
            <a:ext cx="146248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Andrew Serio</a:t>
            </a:r>
          </a:p>
          <a:p>
            <a:pPr algn="ctr"/>
            <a:r>
              <a:rPr lang="en-US" sz="900" dirty="0"/>
              <a:t>Sr. Sys. Eng. (</a:t>
            </a:r>
            <a:r>
              <a:rPr lang="en-US" sz="900" dirty="0" err="1"/>
              <a:t>Dpty</a:t>
            </a:r>
            <a:r>
              <a:rPr lang="en-US" sz="900" dirty="0"/>
              <a:t>. - Chile</a:t>
            </a:r>
            <a:r>
              <a:rPr lang="en-US" sz="800" dirty="0"/>
              <a:t>)</a:t>
            </a:r>
          </a:p>
        </p:txBody>
      </p:sp>
      <p:cxnSp>
        <p:nvCxnSpPr>
          <p:cNvPr id="68" name="Elbow Connector 67">
            <a:extLst>
              <a:ext uri="{FF2B5EF4-FFF2-40B4-BE49-F238E27FC236}">
                <a16:creationId xmlns:a16="http://schemas.microsoft.com/office/drawing/2014/main" id="{6D2249C7-9EDB-F641-BB1B-38EF27351A20}"/>
              </a:ext>
            </a:extLst>
          </p:cNvPr>
          <p:cNvCxnSpPr>
            <a:cxnSpLocks/>
            <a:stCxn id="4" idx="2"/>
            <a:endCxn id="67" idx="3"/>
          </p:cNvCxnSpPr>
          <p:nvPr/>
        </p:nvCxnSpPr>
        <p:spPr>
          <a:xfrm rot="5400000">
            <a:off x="1467147" y="2560199"/>
            <a:ext cx="320850" cy="177769"/>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E39E0B43-4BB3-1A42-94F4-4AF7CCE80004}"/>
              </a:ext>
            </a:extLst>
          </p:cNvPr>
          <p:cNvSpPr/>
          <p:nvPr/>
        </p:nvSpPr>
        <p:spPr>
          <a:xfrm>
            <a:off x="76201" y="3642965"/>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Kevin </a:t>
            </a:r>
            <a:r>
              <a:rPr lang="en-US" sz="1050" dirty="0" err="1"/>
              <a:t>Serino</a:t>
            </a:r>
            <a:endParaRPr lang="en-US" sz="1050" dirty="0"/>
          </a:p>
          <a:p>
            <a:pPr algn="ctr"/>
            <a:r>
              <a:rPr lang="en-US" sz="900" dirty="0"/>
              <a:t>System Verification Eng.</a:t>
            </a:r>
          </a:p>
        </p:txBody>
      </p:sp>
      <p:cxnSp>
        <p:nvCxnSpPr>
          <p:cNvPr id="84" name="Elbow Connector 83">
            <a:extLst>
              <a:ext uri="{FF2B5EF4-FFF2-40B4-BE49-F238E27FC236}">
                <a16:creationId xmlns:a16="http://schemas.microsoft.com/office/drawing/2014/main" id="{5E2AF3FF-E5D1-E746-8DC3-A37C398480F7}"/>
              </a:ext>
            </a:extLst>
          </p:cNvPr>
          <p:cNvCxnSpPr>
            <a:cxnSpLocks/>
            <a:endCxn id="18" idx="1"/>
          </p:cNvCxnSpPr>
          <p:nvPr/>
        </p:nvCxnSpPr>
        <p:spPr>
          <a:xfrm rot="16200000" flipH="1">
            <a:off x="3495893" y="2269365"/>
            <a:ext cx="933015" cy="152400"/>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2" name="Elbow Connector 91">
            <a:extLst>
              <a:ext uri="{FF2B5EF4-FFF2-40B4-BE49-F238E27FC236}">
                <a16:creationId xmlns:a16="http://schemas.microsoft.com/office/drawing/2014/main" id="{5410F2D3-58B0-6F49-94F9-12D942EA958E}"/>
              </a:ext>
            </a:extLst>
          </p:cNvPr>
          <p:cNvCxnSpPr>
            <a:cxnSpLocks/>
            <a:endCxn id="20" idx="1"/>
          </p:cNvCxnSpPr>
          <p:nvPr/>
        </p:nvCxnSpPr>
        <p:spPr>
          <a:xfrm rot="16200000" flipH="1">
            <a:off x="2943717" y="2821540"/>
            <a:ext cx="2030438" cy="145473"/>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55A1B877-25EC-A74B-BE4C-C51EA4C82B39}"/>
              </a:ext>
            </a:extLst>
          </p:cNvPr>
          <p:cNvSpPr/>
          <p:nvPr/>
        </p:nvSpPr>
        <p:spPr>
          <a:xfrm>
            <a:off x="4036221" y="3132185"/>
            <a:ext cx="1454727" cy="4572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 Ingraham</a:t>
            </a:r>
          </a:p>
          <a:p>
            <a:pPr algn="ctr"/>
            <a:r>
              <a:rPr lang="en-US" sz="900" dirty="0"/>
              <a:t>Sr. Engineer</a:t>
            </a:r>
          </a:p>
          <a:p>
            <a:pPr algn="ctr"/>
            <a:r>
              <a:rPr lang="en-US" sz="900" dirty="0"/>
              <a:t>(</a:t>
            </a:r>
            <a:r>
              <a:rPr lang="en-US" sz="900" dirty="0" err="1"/>
              <a:t>AuxTel</a:t>
            </a:r>
            <a:r>
              <a:rPr lang="en-US" sz="900" dirty="0"/>
              <a:t> &amp; Calibration) </a:t>
            </a:r>
          </a:p>
        </p:txBody>
      </p:sp>
      <p:cxnSp>
        <p:nvCxnSpPr>
          <p:cNvPr id="118" name="Elbow Connector 117">
            <a:extLst>
              <a:ext uri="{FF2B5EF4-FFF2-40B4-BE49-F238E27FC236}">
                <a16:creationId xmlns:a16="http://schemas.microsoft.com/office/drawing/2014/main" id="{20C86F31-3AF3-EA49-8F15-21635646DCBF}"/>
              </a:ext>
            </a:extLst>
          </p:cNvPr>
          <p:cNvCxnSpPr>
            <a:cxnSpLocks/>
            <a:endCxn id="116" idx="1"/>
          </p:cNvCxnSpPr>
          <p:nvPr/>
        </p:nvCxnSpPr>
        <p:spPr>
          <a:xfrm rot="16200000" flipH="1">
            <a:off x="3220347" y="2544910"/>
            <a:ext cx="1481727" cy="150021"/>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CD17CB23-09AB-C84F-AEC7-CE3293705638}"/>
              </a:ext>
            </a:extLst>
          </p:cNvPr>
          <p:cNvSpPr/>
          <p:nvPr/>
        </p:nvSpPr>
        <p:spPr>
          <a:xfrm>
            <a:off x="7981623" y="3474853"/>
            <a:ext cx="1080877" cy="2624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Bryce Kalmbach</a:t>
            </a:r>
          </a:p>
        </p:txBody>
      </p:sp>
      <p:cxnSp>
        <p:nvCxnSpPr>
          <p:cNvPr id="63" name="Elbow Connector 62">
            <a:extLst>
              <a:ext uri="{FF2B5EF4-FFF2-40B4-BE49-F238E27FC236}">
                <a16:creationId xmlns:a16="http://schemas.microsoft.com/office/drawing/2014/main" id="{19942624-7D60-2041-A749-93BCB621086B}"/>
              </a:ext>
            </a:extLst>
          </p:cNvPr>
          <p:cNvCxnSpPr>
            <a:cxnSpLocks/>
            <a:stCxn id="4" idx="2"/>
            <a:endCxn id="17" idx="1"/>
          </p:cNvCxnSpPr>
          <p:nvPr/>
        </p:nvCxnSpPr>
        <p:spPr>
          <a:xfrm rot="16200000" flipH="1">
            <a:off x="1638580" y="2566534"/>
            <a:ext cx="323739" cy="167986"/>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65EEA41E-0E72-824E-B8C3-AE67B83DDCD0}"/>
              </a:ext>
            </a:extLst>
          </p:cNvPr>
          <p:cNvSpPr/>
          <p:nvPr/>
        </p:nvSpPr>
        <p:spPr>
          <a:xfrm>
            <a:off x="6016819" y="4306006"/>
            <a:ext cx="1092958" cy="34350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DM Scientists (~10)</a:t>
            </a:r>
            <a:endParaRPr lang="en-US" sz="800" dirty="0"/>
          </a:p>
        </p:txBody>
      </p:sp>
      <p:cxnSp>
        <p:nvCxnSpPr>
          <p:cNvPr id="81" name="Elbow Connector 80">
            <a:extLst>
              <a:ext uri="{FF2B5EF4-FFF2-40B4-BE49-F238E27FC236}">
                <a16:creationId xmlns:a16="http://schemas.microsoft.com/office/drawing/2014/main" id="{7184E24E-1508-A448-9253-B481617566FD}"/>
              </a:ext>
            </a:extLst>
          </p:cNvPr>
          <p:cNvCxnSpPr>
            <a:cxnSpLocks/>
            <a:stCxn id="39" idx="2"/>
            <a:endCxn id="80" idx="3"/>
          </p:cNvCxnSpPr>
          <p:nvPr/>
        </p:nvCxnSpPr>
        <p:spPr>
          <a:xfrm rot="5400000">
            <a:off x="6159057" y="3439377"/>
            <a:ext cx="1989100" cy="87660"/>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8CEBE2E5-7C2B-E445-8F70-DEB9224EDCF2}"/>
              </a:ext>
            </a:extLst>
          </p:cNvPr>
          <p:cNvSpPr/>
          <p:nvPr/>
        </p:nvSpPr>
        <p:spPr>
          <a:xfrm>
            <a:off x="4038600" y="4225208"/>
            <a:ext cx="1454727" cy="28062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J. </a:t>
            </a:r>
            <a:r>
              <a:rPr lang="en-US" sz="1100" dirty="0" err="1"/>
              <a:t>Sebag</a:t>
            </a:r>
            <a:r>
              <a:rPr lang="en-US" sz="1100" dirty="0"/>
              <a:t> </a:t>
            </a:r>
            <a:r>
              <a:rPr lang="en-US" sz="900" dirty="0"/>
              <a:t>+ AIV Team (Chile ~35)</a:t>
            </a:r>
          </a:p>
        </p:txBody>
      </p:sp>
      <p:sp>
        <p:nvSpPr>
          <p:cNvPr id="97" name="Rectangle 96">
            <a:extLst>
              <a:ext uri="{FF2B5EF4-FFF2-40B4-BE49-F238E27FC236}">
                <a16:creationId xmlns:a16="http://schemas.microsoft.com/office/drawing/2014/main" id="{D6E86E2A-9957-114C-A401-FF6453272ACD}"/>
              </a:ext>
            </a:extLst>
          </p:cNvPr>
          <p:cNvSpPr/>
          <p:nvPr/>
        </p:nvSpPr>
        <p:spPr>
          <a:xfrm>
            <a:off x="4044822" y="4623135"/>
            <a:ext cx="1454727" cy="23461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t>LSSTCam</a:t>
            </a:r>
            <a:r>
              <a:rPr lang="en-US" sz="1100" dirty="0"/>
              <a:t> Team (~6)</a:t>
            </a:r>
            <a:endParaRPr lang="en-US" sz="900" dirty="0"/>
          </a:p>
        </p:txBody>
      </p:sp>
      <p:cxnSp>
        <p:nvCxnSpPr>
          <p:cNvPr id="98" name="Elbow Connector 97">
            <a:extLst>
              <a:ext uri="{FF2B5EF4-FFF2-40B4-BE49-F238E27FC236}">
                <a16:creationId xmlns:a16="http://schemas.microsoft.com/office/drawing/2014/main" id="{A2FA72C8-A9F4-EF44-8E18-A3499203A576}"/>
              </a:ext>
            </a:extLst>
          </p:cNvPr>
          <p:cNvCxnSpPr>
            <a:cxnSpLocks/>
            <a:endCxn id="91" idx="1"/>
          </p:cNvCxnSpPr>
          <p:nvPr/>
        </p:nvCxnSpPr>
        <p:spPr>
          <a:xfrm rot="16200000" flipH="1">
            <a:off x="2719170" y="3046088"/>
            <a:ext cx="2486460" cy="152400"/>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1" name="Elbow Connector 100">
            <a:extLst>
              <a:ext uri="{FF2B5EF4-FFF2-40B4-BE49-F238E27FC236}">
                <a16:creationId xmlns:a16="http://schemas.microsoft.com/office/drawing/2014/main" id="{A756ED32-1D76-5B43-A516-C2D05F09CDE1}"/>
              </a:ext>
            </a:extLst>
          </p:cNvPr>
          <p:cNvCxnSpPr>
            <a:cxnSpLocks/>
            <a:endCxn id="97" idx="1"/>
          </p:cNvCxnSpPr>
          <p:nvPr/>
        </p:nvCxnSpPr>
        <p:spPr>
          <a:xfrm rot="16200000" flipH="1">
            <a:off x="2572919" y="3268539"/>
            <a:ext cx="2785185" cy="158622"/>
          </a:xfrm>
          <a:prstGeom prst="bentConnector2">
            <a:avLst/>
          </a:prstGeom>
          <a:ln cap="rnd">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3345493F-1645-EF4E-AA80-0F3BE612DB8E}"/>
              </a:ext>
            </a:extLst>
          </p:cNvPr>
          <p:cNvSpPr txBox="1"/>
          <p:nvPr/>
        </p:nvSpPr>
        <p:spPr>
          <a:xfrm>
            <a:off x="5735557" y="609331"/>
            <a:ext cx="3505200" cy="1354217"/>
          </a:xfrm>
          <a:prstGeom prst="rect">
            <a:avLst/>
          </a:prstGeom>
          <a:noFill/>
        </p:spPr>
        <p:txBody>
          <a:bodyPr wrap="square" rtlCol="0">
            <a:spAutoFit/>
          </a:bodyPr>
          <a:lstStyle/>
          <a:p>
            <a:r>
              <a:rPr lang="en-US" sz="1400" dirty="0"/>
              <a:t>2). Can we see the org chart for T&amp;S that Viktor mentioned with more specific information than the one attached? Chuck mentioned that Jacques has 35 people in his team for example.</a:t>
            </a:r>
          </a:p>
          <a:p>
            <a:endParaRPr lang="en-US" sz="1200" dirty="0"/>
          </a:p>
        </p:txBody>
      </p:sp>
    </p:spTree>
    <p:extLst>
      <p:ext uri="{BB962C8B-B14F-4D97-AF65-F5344CB8AC3E}">
        <p14:creationId xmlns:p14="http://schemas.microsoft.com/office/powerpoint/2010/main" val="420983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9D9F3-7BC2-4CA8-B426-35CEBBC6B207}"/>
              </a:ext>
            </a:extLst>
          </p:cNvPr>
          <p:cNvSpPr>
            <a:spLocks noGrp="1"/>
          </p:cNvSpPr>
          <p:nvPr>
            <p:ph type="body" idx="1"/>
          </p:nvPr>
        </p:nvSpPr>
        <p:spPr/>
        <p:txBody>
          <a:bodyPr/>
          <a:lstStyle/>
          <a:p>
            <a:r>
              <a:rPr lang="en-US" sz="2000" dirty="0"/>
              <a:t>On average we have 73 staff on site daily</a:t>
            </a:r>
          </a:p>
          <a:p>
            <a:r>
              <a:rPr lang="en-US" sz="2000" dirty="0"/>
              <a:t>LSST has 35 staff stationed in Chile + 4 in transit/borrowed</a:t>
            </a:r>
          </a:p>
          <a:p>
            <a:pPr lvl="1"/>
            <a:r>
              <a:rPr lang="en-US" sz="1800" dirty="0"/>
              <a:t>3 in Safety</a:t>
            </a:r>
          </a:p>
          <a:p>
            <a:pPr lvl="1"/>
            <a:r>
              <a:rPr lang="en-US" sz="1800" dirty="0"/>
              <a:t>4 Administration</a:t>
            </a:r>
          </a:p>
          <a:p>
            <a:pPr lvl="1"/>
            <a:r>
              <a:rPr lang="en-US" sz="1800" dirty="0"/>
              <a:t>4 Information Technology</a:t>
            </a:r>
          </a:p>
          <a:p>
            <a:pPr lvl="1"/>
            <a:r>
              <a:rPr lang="en-US" sz="1800" dirty="0"/>
              <a:t>28 technical / summit support</a:t>
            </a:r>
          </a:p>
          <a:p>
            <a:r>
              <a:rPr lang="en-US" sz="2000" dirty="0"/>
              <a:t>We have 4 staffing/support contracts in place -  ~ 20 People</a:t>
            </a:r>
          </a:p>
          <a:p>
            <a:r>
              <a:rPr lang="en-US" sz="2000" dirty="0"/>
              <a:t>T&amp;S team has additional 14 staff that travel to site as necessary</a:t>
            </a:r>
          </a:p>
          <a:p>
            <a:r>
              <a:rPr lang="en-US" sz="2000" dirty="0"/>
              <a:t>Telescope Mount: vendor is responsible for TMA assembly integration and testing on site – LSST only supports and monitors</a:t>
            </a:r>
          </a:p>
          <a:p>
            <a:endParaRPr lang="en-US" sz="2000" dirty="0"/>
          </a:p>
        </p:txBody>
      </p:sp>
      <p:sp>
        <p:nvSpPr>
          <p:cNvPr id="3" name="Title 2">
            <a:extLst>
              <a:ext uri="{FF2B5EF4-FFF2-40B4-BE49-F238E27FC236}">
                <a16:creationId xmlns:a16="http://schemas.microsoft.com/office/drawing/2014/main" id="{65EAA4C9-9F41-481A-B2A0-4DB5D5D1D47B}"/>
              </a:ext>
            </a:extLst>
          </p:cNvPr>
          <p:cNvSpPr>
            <a:spLocks noGrp="1"/>
          </p:cNvSpPr>
          <p:nvPr>
            <p:ph type="title"/>
          </p:nvPr>
        </p:nvSpPr>
        <p:spPr/>
        <p:txBody>
          <a:bodyPr/>
          <a:lstStyle/>
          <a:p>
            <a:r>
              <a:rPr lang="en-US" dirty="0"/>
              <a:t>Current Chile/Site Staffing</a:t>
            </a:r>
          </a:p>
        </p:txBody>
      </p:sp>
    </p:spTree>
    <p:extLst>
      <p:ext uri="{BB962C8B-B14F-4D97-AF65-F5344CB8AC3E}">
        <p14:creationId xmlns:p14="http://schemas.microsoft.com/office/powerpoint/2010/main" val="413578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666750"/>
            <a:ext cx="9144000" cy="523220"/>
          </a:xfrm>
          <a:prstGeom prst="rect">
            <a:avLst/>
          </a:prstGeom>
          <a:noFill/>
        </p:spPr>
        <p:txBody>
          <a:bodyPr wrap="square" rtlCol="0">
            <a:spAutoFit/>
          </a:bodyPr>
          <a:lstStyle/>
          <a:p>
            <a:r>
              <a:rPr lang="en-US" sz="1400" dirty="0"/>
              <a:t>3). Can we see some examples of how time is included for mitigation of issues for some of the activities or tasks in the detailed </a:t>
            </a:r>
            <a:r>
              <a:rPr lang="en-US" sz="1400" dirty="0" err="1"/>
              <a:t>SIT-Com</a:t>
            </a:r>
            <a:r>
              <a:rPr lang="en-US" sz="1400" dirty="0"/>
              <a:t> schedule?</a:t>
            </a:r>
          </a:p>
        </p:txBody>
      </p:sp>
      <p:pic>
        <p:nvPicPr>
          <p:cNvPr id="12" name="Picture 11">
            <a:extLst>
              <a:ext uri="{FF2B5EF4-FFF2-40B4-BE49-F238E27FC236}">
                <a16:creationId xmlns:a16="http://schemas.microsoft.com/office/drawing/2014/main" id="{82DAEADD-D657-5B47-B321-6DD8703A03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4770"/>
          <a:stretch/>
        </p:blipFill>
        <p:spPr>
          <a:xfrm>
            <a:off x="2209800" y="1160068"/>
            <a:ext cx="5334001" cy="3417699"/>
          </a:xfrm>
          <a:prstGeom prst="rect">
            <a:avLst/>
          </a:prstGeom>
        </p:spPr>
      </p:pic>
      <p:sp>
        <p:nvSpPr>
          <p:cNvPr id="13" name="Oval 12">
            <a:extLst>
              <a:ext uri="{FF2B5EF4-FFF2-40B4-BE49-F238E27FC236}">
                <a16:creationId xmlns:a16="http://schemas.microsoft.com/office/drawing/2014/main" id="{9E556DC6-295B-8C4E-B336-D4A4F63C2348}"/>
              </a:ext>
            </a:extLst>
          </p:cNvPr>
          <p:cNvSpPr/>
          <p:nvPr/>
        </p:nvSpPr>
        <p:spPr>
          <a:xfrm rot="5400000">
            <a:off x="3124201" y="2952754"/>
            <a:ext cx="304798" cy="304800"/>
          </a:xfrm>
          <a:prstGeom prst="ellipse">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E46F12-069F-8747-9836-87FBF23C0845}"/>
              </a:ext>
            </a:extLst>
          </p:cNvPr>
          <p:cNvSpPr txBox="1"/>
          <p:nvPr/>
        </p:nvSpPr>
        <p:spPr>
          <a:xfrm>
            <a:off x="152400" y="3790950"/>
            <a:ext cx="2937933" cy="1015663"/>
          </a:xfrm>
          <a:prstGeom prst="rect">
            <a:avLst/>
          </a:prstGeom>
          <a:solidFill>
            <a:schemeClr val="bg1"/>
          </a:solidFill>
        </p:spPr>
        <p:txBody>
          <a:bodyPr wrap="square" rtlCol="0">
            <a:spAutoFit/>
          </a:bodyPr>
          <a:lstStyle/>
          <a:p>
            <a:r>
              <a:rPr lang="en-US" sz="1200" i="1" dirty="0"/>
              <a:t>Dedicated time for “engineering punch-list resolution” is part of the plan and resourced with both MREFC and DOW support.  This approach is used throughout the commissioning activity plan.</a:t>
            </a:r>
          </a:p>
        </p:txBody>
      </p:sp>
      <p:sp>
        <p:nvSpPr>
          <p:cNvPr id="20" name="Oval 19">
            <a:extLst>
              <a:ext uri="{FF2B5EF4-FFF2-40B4-BE49-F238E27FC236}">
                <a16:creationId xmlns:a16="http://schemas.microsoft.com/office/drawing/2014/main" id="{E9D75BB3-BCD3-044E-9694-9D2CA17390D4}"/>
              </a:ext>
            </a:extLst>
          </p:cNvPr>
          <p:cNvSpPr/>
          <p:nvPr/>
        </p:nvSpPr>
        <p:spPr>
          <a:xfrm rot="5400000">
            <a:off x="3657601" y="3638550"/>
            <a:ext cx="304798" cy="304800"/>
          </a:xfrm>
          <a:prstGeom prst="ellipse">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DCA3FB4-D1C1-D04C-9B79-74E310622665}"/>
              </a:ext>
            </a:extLst>
          </p:cNvPr>
          <p:cNvSpPr/>
          <p:nvPr/>
        </p:nvSpPr>
        <p:spPr>
          <a:xfrm rot="5400000">
            <a:off x="4267201" y="4267170"/>
            <a:ext cx="304798" cy="304800"/>
          </a:xfrm>
          <a:prstGeom prst="ellipse">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81476C37-3CC0-D040-B959-4D2AFDDACFA8}"/>
              </a:ext>
            </a:extLst>
          </p:cNvPr>
          <p:cNvCxnSpPr/>
          <p:nvPr/>
        </p:nvCxnSpPr>
        <p:spPr>
          <a:xfrm flipV="1">
            <a:off x="2616200" y="3246973"/>
            <a:ext cx="457201" cy="457195"/>
          </a:xfrm>
          <a:prstGeom prst="straightConnector1">
            <a:avLst/>
          </a:prstGeom>
          <a:ln cap="rnd">
            <a:solidFill>
              <a:schemeClr val="accent2">
                <a:lumMod val="75000"/>
              </a:schemeClr>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A93F78D6-FE21-C048-8B2F-46E413C364D2}"/>
              </a:ext>
            </a:extLst>
          </p:cNvPr>
          <p:cNvCxnSpPr>
            <a:cxnSpLocks/>
          </p:cNvCxnSpPr>
          <p:nvPr/>
        </p:nvCxnSpPr>
        <p:spPr>
          <a:xfrm flipV="1">
            <a:off x="3073401" y="3851673"/>
            <a:ext cx="507999" cy="167877"/>
          </a:xfrm>
          <a:prstGeom prst="straightConnector1">
            <a:avLst/>
          </a:prstGeom>
          <a:ln cap="rnd">
            <a:solidFill>
              <a:schemeClr val="accent2">
                <a:lumMod val="75000"/>
              </a:schemeClr>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F6EB9EA-7D28-5B46-9E50-D2394FA27796}"/>
              </a:ext>
            </a:extLst>
          </p:cNvPr>
          <p:cNvCxnSpPr>
            <a:cxnSpLocks/>
          </p:cNvCxnSpPr>
          <p:nvPr/>
        </p:nvCxnSpPr>
        <p:spPr>
          <a:xfrm>
            <a:off x="2954869" y="4376918"/>
            <a:ext cx="1007532" cy="99832"/>
          </a:xfrm>
          <a:prstGeom prst="straightConnector1">
            <a:avLst/>
          </a:prstGeom>
          <a:ln cap="rnd">
            <a:solidFill>
              <a:schemeClr val="accent2">
                <a:lumMod val="75000"/>
              </a:schemeClr>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62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666750"/>
            <a:ext cx="9144000" cy="1384995"/>
          </a:xfrm>
          <a:prstGeom prst="rect">
            <a:avLst/>
          </a:prstGeom>
          <a:noFill/>
        </p:spPr>
        <p:txBody>
          <a:bodyPr wrap="square" rtlCol="0">
            <a:spAutoFit/>
          </a:bodyPr>
          <a:lstStyle/>
          <a:p>
            <a:r>
              <a:rPr lang="en-US" sz="1400" dirty="0"/>
              <a:t>4). What plans are there to re-evaluate the </a:t>
            </a:r>
            <a:r>
              <a:rPr lang="en-US" sz="1400" dirty="0" err="1"/>
              <a:t>SIT-Com</a:t>
            </a:r>
            <a:r>
              <a:rPr lang="en-US" sz="1400" dirty="0"/>
              <a:t> schedule later this year? i.e. after the dome has been enclosed and TMA assembly has started?</a:t>
            </a:r>
          </a:p>
          <a:p>
            <a:endParaRPr lang="en-US" sz="1400" dirty="0"/>
          </a:p>
          <a:p>
            <a:r>
              <a:rPr lang="en-US" sz="1400" i="1" dirty="0"/>
              <a:t>We have the ability to reevaluate the future planning at any time.  The work planning process (see below) is intended to make reevaluation a continuous process.  Internally we are already looking at likely scenarios and once the TMA assembly starts we will refine the strategic planning going forward and update the baseline.</a:t>
            </a:r>
          </a:p>
        </p:txBody>
      </p:sp>
      <p:sp>
        <p:nvSpPr>
          <p:cNvPr id="4" name="TextBox 3">
            <a:extLst>
              <a:ext uri="{FF2B5EF4-FFF2-40B4-BE49-F238E27FC236}">
                <a16:creationId xmlns:a16="http://schemas.microsoft.com/office/drawing/2014/main" id="{EAC22F3F-1D1E-A241-94B8-912EEA355D57}"/>
              </a:ext>
            </a:extLst>
          </p:cNvPr>
          <p:cNvSpPr txBox="1"/>
          <p:nvPr/>
        </p:nvSpPr>
        <p:spPr>
          <a:xfrm>
            <a:off x="36914" y="2177132"/>
            <a:ext cx="1208627" cy="646331"/>
          </a:xfrm>
          <a:prstGeom prst="rect">
            <a:avLst/>
          </a:prstGeom>
          <a:noFill/>
          <a:ln w="25400">
            <a:solidFill>
              <a:srgbClr val="FF0000"/>
            </a:solidFill>
          </a:ln>
        </p:spPr>
        <p:txBody>
          <a:bodyPr wrap="square" rtlCol="0">
            <a:noAutofit/>
          </a:bodyPr>
          <a:lstStyle/>
          <a:p>
            <a:r>
              <a:rPr lang="en-US" sz="900" b="1" dirty="0">
                <a:solidFill>
                  <a:srgbClr val="C00000"/>
                </a:solidFill>
              </a:rPr>
              <a:t>P</a:t>
            </a:r>
            <a:r>
              <a:rPr lang="en-US" sz="1000" b="1" dirty="0">
                <a:solidFill>
                  <a:srgbClr val="C00000"/>
                </a:solidFill>
              </a:rPr>
              <a:t>roject Drivers:</a:t>
            </a:r>
            <a:br>
              <a:rPr lang="en-US" sz="900" b="1" dirty="0">
                <a:solidFill>
                  <a:srgbClr val="C00000"/>
                </a:solidFill>
              </a:rPr>
            </a:br>
            <a:r>
              <a:rPr lang="en-US" sz="900" dirty="0">
                <a:solidFill>
                  <a:srgbClr val="C00000"/>
                </a:solidFill>
              </a:rPr>
              <a:t>- Technical scope</a:t>
            </a:r>
            <a:br>
              <a:rPr lang="en-US" sz="900" dirty="0">
                <a:solidFill>
                  <a:srgbClr val="C00000"/>
                </a:solidFill>
              </a:rPr>
            </a:br>
            <a:r>
              <a:rPr lang="en-US" sz="900" dirty="0">
                <a:solidFill>
                  <a:srgbClr val="C00000"/>
                </a:solidFill>
              </a:rPr>
              <a:t>- Key milestones</a:t>
            </a:r>
          </a:p>
          <a:p>
            <a:r>
              <a:rPr lang="en-US" sz="900" dirty="0">
                <a:solidFill>
                  <a:srgbClr val="C00000"/>
                </a:solidFill>
              </a:rPr>
              <a:t>- Boundary conditions</a:t>
            </a:r>
          </a:p>
        </p:txBody>
      </p:sp>
      <p:sp>
        <p:nvSpPr>
          <p:cNvPr id="5" name="TextBox 4">
            <a:extLst>
              <a:ext uri="{FF2B5EF4-FFF2-40B4-BE49-F238E27FC236}">
                <a16:creationId xmlns:a16="http://schemas.microsoft.com/office/drawing/2014/main" id="{9FB23D7E-D59B-1440-A8CB-ACA3D1E26AC5}"/>
              </a:ext>
            </a:extLst>
          </p:cNvPr>
          <p:cNvSpPr txBox="1"/>
          <p:nvPr/>
        </p:nvSpPr>
        <p:spPr>
          <a:xfrm>
            <a:off x="1345258" y="3744857"/>
            <a:ext cx="1136852" cy="637819"/>
          </a:xfrm>
          <a:prstGeom prst="rect">
            <a:avLst/>
          </a:prstGeom>
          <a:solidFill>
            <a:schemeClr val="accent3">
              <a:lumMod val="20000"/>
              <a:lumOff val="80000"/>
            </a:schemeClr>
          </a:solidFill>
          <a:ln w="25400">
            <a:solidFill>
              <a:schemeClr val="tx1"/>
            </a:solidFill>
          </a:ln>
        </p:spPr>
        <p:txBody>
          <a:bodyPr wrap="square" rtlCol="0" anchor="ctr">
            <a:noAutofit/>
          </a:bodyPr>
          <a:lstStyle/>
          <a:p>
            <a:pPr algn="ctr"/>
            <a:r>
              <a:rPr lang="en-US" sz="1050" b="1" dirty="0"/>
              <a:t>Strategic Baseline Plan</a:t>
            </a:r>
          </a:p>
          <a:p>
            <a:pPr algn="ctr"/>
            <a:r>
              <a:rPr lang="en-US" sz="800" b="1" dirty="0">
                <a:solidFill>
                  <a:srgbClr val="00B0F0"/>
                </a:solidFill>
              </a:rPr>
              <a:t>(Technical Focus)</a:t>
            </a:r>
          </a:p>
        </p:txBody>
      </p:sp>
      <p:sp>
        <p:nvSpPr>
          <p:cNvPr id="6" name="TextBox 5">
            <a:extLst>
              <a:ext uri="{FF2B5EF4-FFF2-40B4-BE49-F238E27FC236}">
                <a16:creationId xmlns:a16="http://schemas.microsoft.com/office/drawing/2014/main" id="{2DF040D0-1910-D64A-A3D1-E9ED10DF2E20}"/>
              </a:ext>
            </a:extLst>
          </p:cNvPr>
          <p:cNvSpPr txBox="1"/>
          <p:nvPr/>
        </p:nvSpPr>
        <p:spPr>
          <a:xfrm>
            <a:off x="2856617" y="3740601"/>
            <a:ext cx="1098752" cy="646331"/>
          </a:xfrm>
          <a:prstGeom prst="rect">
            <a:avLst/>
          </a:prstGeom>
          <a:solidFill>
            <a:schemeClr val="accent3">
              <a:lumMod val="20000"/>
              <a:lumOff val="80000"/>
            </a:schemeClr>
          </a:solidFill>
          <a:ln w="25400">
            <a:solidFill>
              <a:schemeClr val="tx1"/>
            </a:solidFill>
          </a:ln>
        </p:spPr>
        <p:txBody>
          <a:bodyPr wrap="square" rtlCol="0" anchor="ctr">
            <a:noAutofit/>
          </a:bodyPr>
          <a:lstStyle/>
          <a:p>
            <a:pPr algn="ctr"/>
            <a:r>
              <a:rPr lang="en-US" sz="1050" b="1" dirty="0"/>
              <a:t>3-6mo Rolling Wave Planning</a:t>
            </a:r>
          </a:p>
          <a:p>
            <a:pPr algn="ctr"/>
            <a:r>
              <a:rPr lang="en-US" sz="800" b="1" dirty="0">
                <a:solidFill>
                  <a:srgbClr val="00B0F0"/>
                </a:solidFill>
              </a:rPr>
              <a:t>(Programmatic)</a:t>
            </a:r>
            <a:r>
              <a:rPr lang="en-US" sz="800" b="1" dirty="0"/>
              <a:t> </a:t>
            </a:r>
          </a:p>
        </p:txBody>
      </p:sp>
      <p:sp>
        <p:nvSpPr>
          <p:cNvPr id="7" name="TextBox 6">
            <a:extLst>
              <a:ext uri="{FF2B5EF4-FFF2-40B4-BE49-F238E27FC236}">
                <a16:creationId xmlns:a16="http://schemas.microsoft.com/office/drawing/2014/main" id="{6C27C948-D528-6C4F-BFBE-2C4657579F40}"/>
              </a:ext>
            </a:extLst>
          </p:cNvPr>
          <p:cNvSpPr txBox="1"/>
          <p:nvPr/>
        </p:nvSpPr>
        <p:spPr>
          <a:xfrm>
            <a:off x="4329876" y="3737084"/>
            <a:ext cx="1098752" cy="646331"/>
          </a:xfrm>
          <a:prstGeom prst="rect">
            <a:avLst/>
          </a:prstGeom>
          <a:solidFill>
            <a:schemeClr val="accent3">
              <a:lumMod val="20000"/>
              <a:lumOff val="80000"/>
            </a:schemeClr>
          </a:solidFill>
          <a:ln w="25400">
            <a:solidFill>
              <a:schemeClr val="tx1"/>
            </a:solidFill>
          </a:ln>
        </p:spPr>
        <p:txBody>
          <a:bodyPr wrap="square" rtlCol="0" anchor="ctr">
            <a:noAutofit/>
          </a:bodyPr>
          <a:lstStyle/>
          <a:p>
            <a:pPr algn="ctr"/>
            <a:r>
              <a:rPr lang="en-US" sz="1050" b="1" dirty="0"/>
              <a:t>1wk- 3mo Scheduling</a:t>
            </a:r>
          </a:p>
          <a:p>
            <a:pPr algn="ctr"/>
            <a:r>
              <a:rPr lang="en-US" sz="800" b="1" dirty="0">
                <a:solidFill>
                  <a:srgbClr val="00B0F0"/>
                </a:solidFill>
              </a:rPr>
              <a:t>(Resource Allocation)</a:t>
            </a:r>
          </a:p>
        </p:txBody>
      </p:sp>
      <p:sp>
        <p:nvSpPr>
          <p:cNvPr id="8" name="TextBox 7">
            <a:extLst>
              <a:ext uri="{FF2B5EF4-FFF2-40B4-BE49-F238E27FC236}">
                <a16:creationId xmlns:a16="http://schemas.microsoft.com/office/drawing/2014/main" id="{0B44BB79-D862-DD42-8E67-9B10C45C24EF}"/>
              </a:ext>
            </a:extLst>
          </p:cNvPr>
          <p:cNvSpPr txBox="1"/>
          <p:nvPr/>
        </p:nvSpPr>
        <p:spPr>
          <a:xfrm>
            <a:off x="5803135" y="3734537"/>
            <a:ext cx="1098752" cy="646331"/>
          </a:xfrm>
          <a:prstGeom prst="rect">
            <a:avLst/>
          </a:prstGeom>
          <a:solidFill>
            <a:schemeClr val="accent3">
              <a:lumMod val="20000"/>
              <a:lumOff val="80000"/>
            </a:schemeClr>
          </a:solidFill>
          <a:ln w="25400">
            <a:solidFill>
              <a:schemeClr val="tx1"/>
            </a:solidFill>
          </a:ln>
        </p:spPr>
        <p:txBody>
          <a:bodyPr wrap="square" rtlCol="0" anchor="ctr">
            <a:noAutofit/>
          </a:bodyPr>
          <a:lstStyle/>
          <a:p>
            <a:pPr algn="ctr"/>
            <a:r>
              <a:rPr lang="en-US" sz="1050" b="1" dirty="0"/>
              <a:t>Weekly Planning</a:t>
            </a:r>
          </a:p>
          <a:p>
            <a:pPr algn="ctr"/>
            <a:r>
              <a:rPr lang="en-US" sz="800" b="1" dirty="0">
                <a:solidFill>
                  <a:srgbClr val="00B0F0"/>
                </a:solidFill>
              </a:rPr>
              <a:t>(Resource Avail.)</a:t>
            </a:r>
            <a:endParaRPr lang="en-US" sz="800" b="1" dirty="0"/>
          </a:p>
        </p:txBody>
      </p:sp>
      <p:sp>
        <p:nvSpPr>
          <p:cNvPr id="9" name="TextBox 8">
            <a:extLst>
              <a:ext uri="{FF2B5EF4-FFF2-40B4-BE49-F238E27FC236}">
                <a16:creationId xmlns:a16="http://schemas.microsoft.com/office/drawing/2014/main" id="{5ADB01FA-A2BF-494B-B72F-78C1F73C7EF8}"/>
              </a:ext>
            </a:extLst>
          </p:cNvPr>
          <p:cNvSpPr txBox="1"/>
          <p:nvPr/>
        </p:nvSpPr>
        <p:spPr>
          <a:xfrm>
            <a:off x="7276394" y="3734537"/>
            <a:ext cx="1098752" cy="646331"/>
          </a:xfrm>
          <a:prstGeom prst="rect">
            <a:avLst/>
          </a:prstGeom>
          <a:solidFill>
            <a:schemeClr val="accent3">
              <a:lumMod val="20000"/>
              <a:lumOff val="80000"/>
            </a:schemeClr>
          </a:solidFill>
          <a:ln w="25400">
            <a:solidFill>
              <a:schemeClr val="tx1"/>
            </a:solidFill>
          </a:ln>
        </p:spPr>
        <p:txBody>
          <a:bodyPr wrap="square" rtlCol="0" anchor="ctr">
            <a:noAutofit/>
          </a:bodyPr>
          <a:lstStyle/>
          <a:p>
            <a:pPr algn="ctr"/>
            <a:r>
              <a:rPr lang="en-US" sz="1050" b="1" dirty="0"/>
              <a:t>Daily Tasking</a:t>
            </a:r>
          </a:p>
          <a:p>
            <a:pPr algn="ctr"/>
            <a:r>
              <a:rPr lang="en-US" sz="800" b="1" dirty="0">
                <a:solidFill>
                  <a:srgbClr val="00B0F0"/>
                </a:solidFill>
              </a:rPr>
              <a:t>(Resource Avail.)</a:t>
            </a:r>
            <a:endParaRPr lang="en-US" sz="800" b="1" dirty="0"/>
          </a:p>
        </p:txBody>
      </p:sp>
      <p:sp>
        <p:nvSpPr>
          <p:cNvPr id="11" name="TextBox 10">
            <a:extLst>
              <a:ext uri="{FF2B5EF4-FFF2-40B4-BE49-F238E27FC236}">
                <a16:creationId xmlns:a16="http://schemas.microsoft.com/office/drawing/2014/main" id="{C36E434C-F534-284E-A4B0-84DB420AD516}"/>
              </a:ext>
            </a:extLst>
          </p:cNvPr>
          <p:cNvSpPr txBox="1"/>
          <p:nvPr/>
        </p:nvSpPr>
        <p:spPr>
          <a:xfrm>
            <a:off x="1345258" y="2809592"/>
            <a:ext cx="1143657" cy="586740"/>
          </a:xfrm>
          <a:prstGeom prst="rect">
            <a:avLst/>
          </a:prstGeom>
          <a:solidFill>
            <a:schemeClr val="accent2">
              <a:lumMod val="40000"/>
              <a:lumOff val="60000"/>
            </a:schemeClr>
          </a:solidFill>
          <a:ln w="25400">
            <a:solidFill>
              <a:schemeClr val="tx1"/>
            </a:solidFill>
          </a:ln>
        </p:spPr>
        <p:txBody>
          <a:bodyPr wrap="square" rtlCol="0" anchor="ctr">
            <a:noAutofit/>
          </a:bodyPr>
          <a:lstStyle/>
          <a:p>
            <a:pPr algn="ctr"/>
            <a:r>
              <a:rPr lang="en-US" sz="1050" b="1" dirty="0"/>
              <a:t>Change Control </a:t>
            </a:r>
          </a:p>
          <a:p>
            <a:pPr algn="ctr"/>
            <a:r>
              <a:rPr lang="en-US" sz="1050" b="1" dirty="0"/>
              <a:t>LCRs</a:t>
            </a:r>
          </a:p>
        </p:txBody>
      </p:sp>
      <p:sp>
        <p:nvSpPr>
          <p:cNvPr id="12" name="Bent Arrow 11">
            <a:extLst>
              <a:ext uri="{FF2B5EF4-FFF2-40B4-BE49-F238E27FC236}">
                <a16:creationId xmlns:a16="http://schemas.microsoft.com/office/drawing/2014/main" id="{5F2A7A68-6540-F542-AF28-CF21AC8A4DA9}"/>
              </a:ext>
            </a:extLst>
          </p:cNvPr>
          <p:cNvSpPr/>
          <p:nvPr/>
        </p:nvSpPr>
        <p:spPr>
          <a:xfrm rot="10800000" flipH="1">
            <a:off x="635941" y="2860298"/>
            <a:ext cx="659459" cy="329145"/>
          </a:xfrm>
          <a:prstGeom prst="bentArrow">
            <a:avLst>
              <a:gd name="adj1" fmla="val 24941"/>
              <a:gd name="adj2" fmla="val 22163"/>
              <a:gd name="adj3" fmla="val 50000"/>
              <a:gd name="adj4" fmla="val 2539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ight Arrow 12">
            <a:extLst>
              <a:ext uri="{FF2B5EF4-FFF2-40B4-BE49-F238E27FC236}">
                <a16:creationId xmlns:a16="http://schemas.microsoft.com/office/drawing/2014/main" id="{56805934-2062-3143-86D6-10DE3DAFA8DD}"/>
              </a:ext>
            </a:extLst>
          </p:cNvPr>
          <p:cNvSpPr/>
          <p:nvPr/>
        </p:nvSpPr>
        <p:spPr>
          <a:xfrm rot="5400000">
            <a:off x="1778993" y="3500277"/>
            <a:ext cx="274243" cy="141247"/>
          </a:xfrm>
          <a:prstGeom prst="rightArrow">
            <a:avLst>
              <a:gd name="adj1" fmla="val 48427"/>
              <a:gd name="adj2" fmla="val 8920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ight Arrow 13">
            <a:extLst>
              <a:ext uri="{FF2B5EF4-FFF2-40B4-BE49-F238E27FC236}">
                <a16:creationId xmlns:a16="http://schemas.microsoft.com/office/drawing/2014/main" id="{AD251CBB-B825-DF44-9869-D738136C0609}"/>
              </a:ext>
            </a:extLst>
          </p:cNvPr>
          <p:cNvSpPr/>
          <p:nvPr/>
        </p:nvSpPr>
        <p:spPr>
          <a:xfrm rot="10800000">
            <a:off x="2529106" y="3015333"/>
            <a:ext cx="2347693" cy="174110"/>
          </a:xfrm>
          <a:prstGeom prst="rightArrow">
            <a:avLst>
              <a:gd name="adj1" fmla="val 48427"/>
              <a:gd name="adj2" fmla="val 117158"/>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ight Arrow 14">
            <a:extLst>
              <a:ext uri="{FF2B5EF4-FFF2-40B4-BE49-F238E27FC236}">
                <a16:creationId xmlns:a16="http://schemas.microsoft.com/office/drawing/2014/main" id="{C3BE3DBB-34FB-4346-BA40-909AD1028D72}"/>
              </a:ext>
            </a:extLst>
          </p:cNvPr>
          <p:cNvSpPr/>
          <p:nvPr/>
        </p:nvSpPr>
        <p:spPr>
          <a:xfrm>
            <a:off x="2504121" y="3981502"/>
            <a:ext cx="330485" cy="152400"/>
          </a:xfrm>
          <a:prstGeom prst="rightArrow">
            <a:avLst>
              <a:gd name="adj1" fmla="val 52536"/>
              <a:gd name="adj2" fmla="val 109105"/>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ight Arrow 15">
            <a:extLst>
              <a:ext uri="{FF2B5EF4-FFF2-40B4-BE49-F238E27FC236}">
                <a16:creationId xmlns:a16="http://schemas.microsoft.com/office/drawing/2014/main" id="{4EB2A45A-DF15-0742-8A20-D09EE5047468}"/>
              </a:ext>
            </a:extLst>
          </p:cNvPr>
          <p:cNvSpPr/>
          <p:nvPr/>
        </p:nvSpPr>
        <p:spPr>
          <a:xfrm>
            <a:off x="3977380" y="3981502"/>
            <a:ext cx="330485" cy="152400"/>
          </a:xfrm>
          <a:prstGeom prst="rightArrow">
            <a:avLst>
              <a:gd name="adj1" fmla="val 52536"/>
              <a:gd name="adj2" fmla="val 109105"/>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ight Arrow 16">
            <a:extLst>
              <a:ext uri="{FF2B5EF4-FFF2-40B4-BE49-F238E27FC236}">
                <a16:creationId xmlns:a16="http://schemas.microsoft.com/office/drawing/2014/main" id="{C3865A01-A5C8-B64C-8258-560ABEE949FE}"/>
              </a:ext>
            </a:extLst>
          </p:cNvPr>
          <p:cNvSpPr/>
          <p:nvPr/>
        </p:nvSpPr>
        <p:spPr>
          <a:xfrm>
            <a:off x="5450639" y="3981502"/>
            <a:ext cx="330485" cy="152400"/>
          </a:xfrm>
          <a:prstGeom prst="rightArrow">
            <a:avLst>
              <a:gd name="adj1" fmla="val 52536"/>
              <a:gd name="adj2" fmla="val 109105"/>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ight Arrow 17">
            <a:extLst>
              <a:ext uri="{FF2B5EF4-FFF2-40B4-BE49-F238E27FC236}">
                <a16:creationId xmlns:a16="http://schemas.microsoft.com/office/drawing/2014/main" id="{991333D7-62CE-D540-B03B-81C8F9B4123F}"/>
              </a:ext>
            </a:extLst>
          </p:cNvPr>
          <p:cNvSpPr/>
          <p:nvPr/>
        </p:nvSpPr>
        <p:spPr>
          <a:xfrm>
            <a:off x="6923898" y="3981502"/>
            <a:ext cx="330485" cy="152400"/>
          </a:xfrm>
          <a:prstGeom prst="rightArrow">
            <a:avLst>
              <a:gd name="adj1" fmla="val 52536"/>
              <a:gd name="adj2" fmla="val 109105"/>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C4BB81A0-CFAE-754B-AD5C-F2EA81A0E4C8}"/>
              </a:ext>
            </a:extLst>
          </p:cNvPr>
          <p:cNvSpPr txBox="1"/>
          <p:nvPr/>
        </p:nvSpPr>
        <p:spPr>
          <a:xfrm>
            <a:off x="6713909" y="4513587"/>
            <a:ext cx="750462" cy="344163"/>
          </a:xfrm>
          <a:prstGeom prst="rect">
            <a:avLst/>
          </a:prstGeom>
          <a:noFill/>
          <a:ln w="25400">
            <a:solidFill>
              <a:schemeClr val="tx2">
                <a:lumMod val="60000"/>
                <a:lumOff val="40000"/>
              </a:schemeClr>
            </a:solidFill>
          </a:ln>
        </p:spPr>
        <p:txBody>
          <a:bodyPr wrap="square" rtlCol="0">
            <a:noAutofit/>
          </a:bodyPr>
          <a:lstStyle/>
          <a:p>
            <a:pPr algn="ctr"/>
            <a:r>
              <a:rPr lang="en-US" sz="900" b="1" dirty="0">
                <a:solidFill>
                  <a:schemeClr val="tx2"/>
                </a:solidFill>
              </a:rPr>
              <a:t>Emergent Issues</a:t>
            </a:r>
          </a:p>
        </p:txBody>
      </p:sp>
      <p:sp>
        <p:nvSpPr>
          <p:cNvPr id="20" name="TextBox 19">
            <a:extLst>
              <a:ext uri="{FF2B5EF4-FFF2-40B4-BE49-F238E27FC236}">
                <a16:creationId xmlns:a16="http://schemas.microsoft.com/office/drawing/2014/main" id="{E7B8B5B1-354C-A140-88C9-96D9611F76E5}"/>
              </a:ext>
            </a:extLst>
          </p:cNvPr>
          <p:cNvSpPr txBox="1"/>
          <p:nvPr/>
        </p:nvSpPr>
        <p:spPr>
          <a:xfrm>
            <a:off x="5240650" y="4510580"/>
            <a:ext cx="750462" cy="344163"/>
          </a:xfrm>
          <a:prstGeom prst="rect">
            <a:avLst/>
          </a:prstGeom>
          <a:noFill/>
          <a:ln w="25400">
            <a:solidFill>
              <a:schemeClr val="tx2">
                <a:lumMod val="60000"/>
                <a:lumOff val="40000"/>
              </a:schemeClr>
            </a:solidFill>
          </a:ln>
        </p:spPr>
        <p:txBody>
          <a:bodyPr wrap="square" rtlCol="0">
            <a:noAutofit/>
          </a:bodyPr>
          <a:lstStyle/>
          <a:p>
            <a:pPr algn="ctr"/>
            <a:r>
              <a:rPr lang="en-US" sz="900" b="1" dirty="0">
                <a:solidFill>
                  <a:schemeClr val="tx2"/>
                </a:solidFill>
              </a:rPr>
              <a:t>Incomplete Tasks</a:t>
            </a:r>
          </a:p>
        </p:txBody>
      </p:sp>
      <p:sp>
        <p:nvSpPr>
          <p:cNvPr id="21" name="Arc 20">
            <a:extLst>
              <a:ext uri="{FF2B5EF4-FFF2-40B4-BE49-F238E27FC236}">
                <a16:creationId xmlns:a16="http://schemas.microsoft.com/office/drawing/2014/main" id="{D07D3304-F43A-A141-A243-9933D8D442D6}"/>
              </a:ext>
            </a:extLst>
          </p:cNvPr>
          <p:cNvSpPr/>
          <p:nvPr/>
        </p:nvSpPr>
        <p:spPr>
          <a:xfrm rot="4414810">
            <a:off x="7294251" y="4170120"/>
            <a:ext cx="499099" cy="554215"/>
          </a:xfrm>
          <a:prstGeom prst="arc">
            <a:avLst>
              <a:gd name="adj1" fmla="val 16969629"/>
              <a:gd name="adj2" fmla="val 1624175"/>
            </a:avLst>
          </a:prstGeom>
          <a:ln cap="rnd">
            <a:solidFill>
              <a:schemeClr val="accent1">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034953C3-D62D-3C4A-AB56-1D486B0083E2}"/>
              </a:ext>
            </a:extLst>
          </p:cNvPr>
          <p:cNvSpPr/>
          <p:nvPr/>
        </p:nvSpPr>
        <p:spPr>
          <a:xfrm rot="4414810">
            <a:off x="5799523" y="4170121"/>
            <a:ext cx="499099" cy="554215"/>
          </a:xfrm>
          <a:prstGeom prst="arc">
            <a:avLst>
              <a:gd name="adj1" fmla="val 16969629"/>
              <a:gd name="adj2" fmla="val 1624175"/>
            </a:avLst>
          </a:prstGeom>
          <a:ln cap="rnd">
            <a:solidFill>
              <a:schemeClr val="accent1">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8DB68296-2EB5-3743-A157-7DAEAC621DDE}"/>
              </a:ext>
            </a:extLst>
          </p:cNvPr>
          <p:cNvSpPr/>
          <p:nvPr/>
        </p:nvSpPr>
        <p:spPr>
          <a:xfrm rot="9265725">
            <a:off x="6353607" y="4148543"/>
            <a:ext cx="499099" cy="554215"/>
          </a:xfrm>
          <a:prstGeom prst="arc">
            <a:avLst>
              <a:gd name="adj1" fmla="val 16969629"/>
              <a:gd name="adj2" fmla="val 1624175"/>
            </a:avLst>
          </a:prstGeom>
          <a:ln cap="rnd">
            <a:solidFill>
              <a:schemeClr val="accent1">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D59A3BF5-EE4A-8542-8E75-540205302366}"/>
              </a:ext>
            </a:extLst>
          </p:cNvPr>
          <p:cNvSpPr/>
          <p:nvPr/>
        </p:nvSpPr>
        <p:spPr>
          <a:xfrm rot="9265725">
            <a:off x="4882017" y="4148542"/>
            <a:ext cx="499099" cy="554215"/>
          </a:xfrm>
          <a:prstGeom prst="arc">
            <a:avLst>
              <a:gd name="adj1" fmla="val 16969629"/>
              <a:gd name="adj2" fmla="val 1624175"/>
            </a:avLst>
          </a:prstGeom>
          <a:ln cap="rnd">
            <a:solidFill>
              <a:schemeClr val="accent1">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B96DEAD3-6012-DE43-8579-C2A7FA11CEF4}"/>
              </a:ext>
            </a:extLst>
          </p:cNvPr>
          <p:cNvSpPr txBox="1"/>
          <p:nvPr/>
        </p:nvSpPr>
        <p:spPr>
          <a:xfrm>
            <a:off x="3763531" y="4498508"/>
            <a:ext cx="750462" cy="344163"/>
          </a:xfrm>
          <a:prstGeom prst="rect">
            <a:avLst/>
          </a:prstGeom>
          <a:noFill/>
          <a:ln w="25400">
            <a:solidFill>
              <a:schemeClr val="tx2">
                <a:lumMod val="60000"/>
                <a:lumOff val="40000"/>
              </a:schemeClr>
            </a:solidFill>
          </a:ln>
        </p:spPr>
        <p:txBody>
          <a:bodyPr wrap="square" rtlCol="0">
            <a:noAutofit/>
          </a:bodyPr>
          <a:lstStyle/>
          <a:p>
            <a:pPr algn="ctr"/>
            <a:r>
              <a:rPr lang="en-US" sz="900" b="1" dirty="0">
                <a:solidFill>
                  <a:schemeClr val="tx2"/>
                </a:solidFill>
              </a:rPr>
              <a:t>Incomplete Epics</a:t>
            </a:r>
          </a:p>
        </p:txBody>
      </p:sp>
      <p:sp>
        <p:nvSpPr>
          <p:cNvPr id="26" name="Arc 25">
            <a:extLst>
              <a:ext uri="{FF2B5EF4-FFF2-40B4-BE49-F238E27FC236}">
                <a16:creationId xmlns:a16="http://schemas.microsoft.com/office/drawing/2014/main" id="{D0826CEB-9C7C-4A41-84F6-E026CD6DC3DE}"/>
              </a:ext>
            </a:extLst>
          </p:cNvPr>
          <p:cNvSpPr/>
          <p:nvPr/>
        </p:nvSpPr>
        <p:spPr>
          <a:xfrm rot="4414810">
            <a:off x="4325828" y="4171937"/>
            <a:ext cx="499099" cy="554215"/>
          </a:xfrm>
          <a:prstGeom prst="arc">
            <a:avLst>
              <a:gd name="adj1" fmla="val 16969629"/>
              <a:gd name="adj2" fmla="val 1624175"/>
            </a:avLst>
          </a:prstGeom>
          <a:ln cap="rnd">
            <a:solidFill>
              <a:schemeClr val="accent1">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0F80B3-574F-574B-928B-FECD19A88365}"/>
              </a:ext>
            </a:extLst>
          </p:cNvPr>
          <p:cNvSpPr/>
          <p:nvPr/>
        </p:nvSpPr>
        <p:spPr>
          <a:xfrm rot="9265725">
            <a:off x="3407122" y="4142693"/>
            <a:ext cx="499099" cy="554215"/>
          </a:xfrm>
          <a:prstGeom prst="arc">
            <a:avLst>
              <a:gd name="adj1" fmla="val 16969629"/>
              <a:gd name="adj2" fmla="val 1624175"/>
            </a:avLst>
          </a:prstGeom>
          <a:ln cap="rnd">
            <a:solidFill>
              <a:schemeClr val="accent1">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ight Arrow 27">
            <a:extLst>
              <a:ext uri="{FF2B5EF4-FFF2-40B4-BE49-F238E27FC236}">
                <a16:creationId xmlns:a16="http://schemas.microsoft.com/office/drawing/2014/main" id="{19B5D15F-58B3-2446-A2CC-A29D231F90C7}"/>
              </a:ext>
            </a:extLst>
          </p:cNvPr>
          <p:cNvSpPr/>
          <p:nvPr/>
        </p:nvSpPr>
        <p:spPr>
          <a:xfrm rot="16200000">
            <a:off x="3136540" y="3382716"/>
            <a:ext cx="510847" cy="124303"/>
          </a:xfrm>
          <a:prstGeom prst="rightArrow">
            <a:avLst>
              <a:gd name="adj1" fmla="val 48427"/>
              <a:gd name="adj2" fmla="val 8920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9" name="Right Arrow 28">
            <a:extLst>
              <a:ext uri="{FF2B5EF4-FFF2-40B4-BE49-F238E27FC236}">
                <a16:creationId xmlns:a16="http://schemas.microsoft.com/office/drawing/2014/main" id="{24EDFB62-DD6E-B54F-BD5E-FB2EC1A1B2F1}"/>
              </a:ext>
            </a:extLst>
          </p:cNvPr>
          <p:cNvSpPr/>
          <p:nvPr/>
        </p:nvSpPr>
        <p:spPr>
          <a:xfrm rot="16200000">
            <a:off x="4599658" y="3378457"/>
            <a:ext cx="510848" cy="132820"/>
          </a:xfrm>
          <a:prstGeom prst="rightArrow">
            <a:avLst>
              <a:gd name="adj1" fmla="val 48427"/>
              <a:gd name="adj2" fmla="val 8920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0" name="TextBox 29">
            <a:extLst>
              <a:ext uri="{FF2B5EF4-FFF2-40B4-BE49-F238E27FC236}">
                <a16:creationId xmlns:a16="http://schemas.microsoft.com/office/drawing/2014/main" id="{7AF6D168-4850-CF40-AFAA-CC4AD2A5C652}"/>
              </a:ext>
            </a:extLst>
          </p:cNvPr>
          <p:cNvSpPr txBox="1"/>
          <p:nvPr/>
        </p:nvSpPr>
        <p:spPr>
          <a:xfrm>
            <a:off x="2133600" y="2287472"/>
            <a:ext cx="1863267" cy="369332"/>
          </a:xfrm>
          <a:prstGeom prst="rect">
            <a:avLst/>
          </a:prstGeom>
          <a:noFill/>
        </p:spPr>
        <p:txBody>
          <a:bodyPr wrap="none" rtlCol="0">
            <a:spAutoFit/>
          </a:bodyPr>
          <a:lstStyle/>
          <a:p>
            <a:pPr algn="r"/>
            <a:r>
              <a:rPr lang="en-US" dirty="0"/>
              <a:t>Strategic Planning</a:t>
            </a:r>
          </a:p>
        </p:txBody>
      </p:sp>
      <p:sp>
        <p:nvSpPr>
          <p:cNvPr id="31" name="TextBox 30">
            <a:extLst>
              <a:ext uri="{FF2B5EF4-FFF2-40B4-BE49-F238E27FC236}">
                <a16:creationId xmlns:a16="http://schemas.microsoft.com/office/drawing/2014/main" id="{9F829087-425D-5443-BB9C-1BEC308E33C8}"/>
              </a:ext>
            </a:extLst>
          </p:cNvPr>
          <p:cNvSpPr txBox="1"/>
          <p:nvPr/>
        </p:nvSpPr>
        <p:spPr>
          <a:xfrm>
            <a:off x="4267200" y="2280383"/>
            <a:ext cx="2149306" cy="369332"/>
          </a:xfrm>
          <a:prstGeom prst="rect">
            <a:avLst/>
          </a:prstGeom>
          <a:noFill/>
        </p:spPr>
        <p:txBody>
          <a:bodyPr wrap="none" rtlCol="0">
            <a:spAutoFit/>
          </a:bodyPr>
          <a:lstStyle/>
          <a:p>
            <a:r>
              <a:rPr lang="en-US" dirty="0"/>
              <a:t>Plan Implementation</a:t>
            </a:r>
          </a:p>
        </p:txBody>
      </p:sp>
      <p:sp>
        <p:nvSpPr>
          <p:cNvPr id="32" name="TextBox 31">
            <a:extLst>
              <a:ext uri="{FF2B5EF4-FFF2-40B4-BE49-F238E27FC236}">
                <a16:creationId xmlns:a16="http://schemas.microsoft.com/office/drawing/2014/main" id="{54EE5362-3F87-F841-B3D3-9FBDAFB516F1}"/>
              </a:ext>
            </a:extLst>
          </p:cNvPr>
          <p:cNvSpPr txBox="1"/>
          <p:nvPr/>
        </p:nvSpPr>
        <p:spPr>
          <a:xfrm>
            <a:off x="5240650" y="3320132"/>
            <a:ext cx="750462" cy="249826"/>
          </a:xfrm>
          <a:prstGeom prst="rect">
            <a:avLst/>
          </a:prstGeom>
          <a:noFill/>
          <a:ln w="25400">
            <a:solidFill>
              <a:schemeClr val="accent6">
                <a:lumMod val="75000"/>
              </a:schemeClr>
            </a:solidFill>
          </a:ln>
        </p:spPr>
        <p:txBody>
          <a:bodyPr wrap="square" rtlCol="0" anchor="ctr">
            <a:noAutofit/>
          </a:bodyPr>
          <a:lstStyle/>
          <a:p>
            <a:pPr algn="ctr"/>
            <a:r>
              <a:rPr lang="en-US" sz="900" b="1" dirty="0">
                <a:solidFill>
                  <a:schemeClr val="accent6">
                    <a:lumMod val="75000"/>
                  </a:schemeClr>
                </a:solidFill>
              </a:rPr>
              <a:t>New  Tasks</a:t>
            </a:r>
          </a:p>
        </p:txBody>
      </p:sp>
      <p:sp>
        <p:nvSpPr>
          <p:cNvPr id="33" name="Arc 32">
            <a:extLst>
              <a:ext uri="{FF2B5EF4-FFF2-40B4-BE49-F238E27FC236}">
                <a16:creationId xmlns:a16="http://schemas.microsoft.com/office/drawing/2014/main" id="{C2FBC891-2260-EC42-BE8C-5FEB61142ED7}"/>
              </a:ext>
            </a:extLst>
          </p:cNvPr>
          <p:cNvSpPr/>
          <p:nvPr/>
        </p:nvSpPr>
        <p:spPr>
          <a:xfrm rot="12172638" flipV="1">
            <a:off x="4967975" y="3439605"/>
            <a:ext cx="477030" cy="444097"/>
          </a:xfrm>
          <a:prstGeom prst="arc">
            <a:avLst>
              <a:gd name="adj1" fmla="val 17928564"/>
              <a:gd name="adj2" fmla="val 1707925"/>
            </a:avLst>
          </a:prstGeom>
          <a:ln cap="rnd">
            <a:solidFill>
              <a:schemeClr val="accent6">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BD1AEAA5-3F7A-DE41-965E-97BDE2686043}"/>
              </a:ext>
            </a:extLst>
          </p:cNvPr>
          <p:cNvSpPr txBox="1"/>
          <p:nvPr/>
        </p:nvSpPr>
        <p:spPr>
          <a:xfrm>
            <a:off x="3771251" y="3331075"/>
            <a:ext cx="750462" cy="249826"/>
          </a:xfrm>
          <a:prstGeom prst="rect">
            <a:avLst/>
          </a:prstGeom>
          <a:noFill/>
          <a:ln w="25400">
            <a:solidFill>
              <a:schemeClr val="accent6">
                <a:lumMod val="75000"/>
              </a:schemeClr>
            </a:solidFill>
          </a:ln>
        </p:spPr>
        <p:txBody>
          <a:bodyPr wrap="square" rtlCol="0" anchor="ctr">
            <a:noAutofit/>
          </a:bodyPr>
          <a:lstStyle/>
          <a:p>
            <a:pPr algn="ctr"/>
            <a:r>
              <a:rPr lang="en-US" sz="900" b="1" dirty="0">
                <a:solidFill>
                  <a:schemeClr val="accent6">
                    <a:lumMod val="75000"/>
                  </a:schemeClr>
                </a:solidFill>
              </a:rPr>
              <a:t>New  Epics</a:t>
            </a:r>
          </a:p>
        </p:txBody>
      </p:sp>
      <p:sp>
        <p:nvSpPr>
          <p:cNvPr id="35" name="Arc 34">
            <a:extLst>
              <a:ext uri="{FF2B5EF4-FFF2-40B4-BE49-F238E27FC236}">
                <a16:creationId xmlns:a16="http://schemas.microsoft.com/office/drawing/2014/main" id="{C2ED0609-A88A-3942-92A1-24BA08D03660}"/>
              </a:ext>
            </a:extLst>
          </p:cNvPr>
          <p:cNvSpPr/>
          <p:nvPr/>
        </p:nvSpPr>
        <p:spPr>
          <a:xfrm rot="12172638" flipV="1">
            <a:off x="3510232" y="3445234"/>
            <a:ext cx="477030" cy="444097"/>
          </a:xfrm>
          <a:prstGeom prst="arc">
            <a:avLst>
              <a:gd name="adj1" fmla="val 17928564"/>
              <a:gd name="adj2" fmla="val 1707925"/>
            </a:avLst>
          </a:prstGeom>
          <a:ln cap="rnd">
            <a:solidFill>
              <a:schemeClr val="accent6">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540B3C9F-5188-2843-B0B0-0B4A6FC6613E}"/>
              </a:ext>
            </a:extLst>
          </p:cNvPr>
          <p:cNvSpPr txBox="1"/>
          <p:nvPr/>
        </p:nvSpPr>
        <p:spPr>
          <a:xfrm>
            <a:off x="231543" y="3945092"/>
            <a:ext cx="854134" cy="225220"/>
          </a:xfrm>
          <a:prstGeom prst="rect">
            <a:avLst/>
          </a:prstGeom>
          <a:noFill/>
          <a:ln w="25400">
            <a:solidFill>
              <a:schemeClr val="tx1"/>
            </a:solidFill>
          </a:ln>
        </p:spPr>
        <p:txBody>
          <a:bodyPr wrap="square" rtlCol="0" anchor="ctr">
            <a:noAutofit/>
          </a:bodyPr>
          <a:lstStyle/>
          <a:p>
            <a:pPr algn="ctr"/>
            <a:r>
              <a:rPr lang="en-US" sz="900" u="sng" dirty="0"/>
              <a:t>Work scope</a:t>
            </a:r>
            <a:endParaRPr lang="en-US" sz="900" u="sng" dirty="0">
              <a:solidFill>
                <a:srgbClr val="00B0F0"/>
              </a:solidFill>
            </a:endParaRPr>
          </a:p>
        </p:txBody>
      </p:sp>
      <p:sp>
        <p:nvSpPr>
          <p:cNvPr id="37" name="Arc 36">
            <a:extLst>
              <a:ext uri="{FF2B5EF4-FFF2-40B4-BE49-F238E27FC236}">
                <a16:creationId xmlns:a16="http://schemas.microsoft.com/office/drawing/2014/main" id="{4DB7A7F1-F667-6F4E-A230-FE2D9F2E201D}"/>
              </a:ext>
            </a:extLst>
          </p:cNvPr>
          <p:cNvSpPr/>
          <p:nvPr/>
        </p:nvSpPr>
        <p:spPr>
          <a:xfrm>
            <a:off x="7868388" y="4386932"/>
            <a:ext cx="361212" cy="377999"/>
          </a:xfrm>
          <a:prstGeom prst="arc">
            <a:avLst>
              <a:gd name="adj1" fmla="val 16969629"/>
              <a:gd name="adj2" fmla="val 13154065"/>
            </a:avLst>
          </a:prstGeom>
          <a:ln w="19050" cap="rnd">
            <a:solidFill>
              <a:schemeClr val="accent1">
                <a:lumMod val="75000"/>
              </a:schemeClr>
            </a:solidFill>
            <a:prstDash val="solid"/>
            <a:headEnd type="none"/>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0A83BA6-4BBE-964D-8366-627DE234FFF3}"/>
              </a:ext>
            </a:extLst>
          </p:cNvPr>
          <p:cNvCxnSpPr>
            <a:cxnSpLocks/>
          </p:cNvCxnSpPr>
          <p:nvPr/>
        </p:nvCxnSpPr>
        <p:spPr>
          <a:xfrm>
            <a:off x="4138762" y="2343150"/>
            <a:ext cx="0" cy="2514600"/>
          </a:xfrm>
          <a:prstGeom prst="line">
            <a:avLst/>
          </a:prstGeom>
          <a:ln w="12700" cap="rnd">
            <a:solidFill>
              <a:schemeClr val="bg1">
                <a:lumMod val="65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91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1169551"/>
          </a:xfrm>
          <a:prstGeom prst="rect">
            <a:avLst/>
          </a:prstGeom>
          <a:noFill/>
        </p:spPr>
        <p:txBody>
          <a:bodyPr wrap="square" rtlCol="0">
            <a:spAutoFit/>
          </a:bodyPr>
          <a:lstStyle/>
          <a:p>
            <a:r>
              <a:rPr lang="en-US" sz="1400" dirty="0"/>
              <a:t>5). Are there many aspects of </a:t>
            </a:r>
            <a:r>
              <a:rPr lang="en-US" sz="1400" dirty="0" err="1"/>
              <a:t>SIT-Com</a:t>
            </a:r>
            <a:r>
              <a:rPr lang="en-US" sz="1400" dirty="0"/>
              <a:t> that depend on single people?</a:t>
            </a:r>
          </a:p>
          <a:p>
            <a:endParaRPr lang="en-US" sz="1400" dirty="0"/>
          </a:p>
          <a:p>
            <a:r>
              <a:rPr lang="en-US" sz="1400" i="1" dirty="0"/>
              <a:t>The issue is related to efficiency.   Over the last couple of years we have taken steps to broaden the knowledge base across the project.  There are individuals who are the “black belts” in certain domains, but we are actively cross training to minimize single points of failure.</a:t>
            </a:r>
          </a:p>
        </p:txBody>
      </p:sp>
    </p:spTree>
    <p:extLst>
      <p:ext uri="{BB962C8B-B14F-4D97-AF65-F5344CB8AC3E}">
        <p14:creationId xmlns:p14="http://schemas.microsoft.com/office/powerpoint/2010/main" val="97461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7235A-F4A9-D140-A0D4-A4257BA1FC2D}"/>
              </a:ext>
            </a:extLst>
          </p:cNvPr>
          <p:cNvSpPr>
            <a:spLocks noGrp="1"/>
          </p:cNvSpPr>
          <p:nvPr>
            <p:ph type="title"/>
          </p:nvPr>
        </p:nvSpPr>
        <p:spPr/>
        <p:txBody>
          <a:bodyPr/>
          <a:lstStyle/>
          <a:p>
            <a:r>
              <a:rPr lang="en-US" dirty="0"/>
              <a:t>Questions</a:t>
            </a:r>
          </a:p>
        </p:txBody>
      </p:sp>
      <p:sp>
        <p:nvSpPr>
          <p:cNvPr id="10" name="TextBox 9">
            <a:extLst>
              <a:ext uri="{FF2B5EF4-FFF2-40B4-BE49-F238E27FC236}">
                <a16:creationId xmlns:a16="http://schemas.microsoft.com/office/drawing/2014/main" id="{57D899CB-8C4E-934A-A224-CFF9622BEC3F}"/>
              </a:ext>
            </a:extLst>
          </p:cNvPr>
          <p:cNvSpPr txBox="1"/>
          <p:nvPr/>
        </p:nvSpPr>
        <p:spPr>
          <a:xfrm>
            <a:off x="0" y="875764"/>
            <a:ext cx="9144000" cy="1384995"/>
          </a:xfrm>
          <a:prstGeom prst="rect">
            <a:avLst/>
          </a:prstGeom>
          <a:noFill/>
        </p:spPr>
        <p:txBody>
          <a:bodyPr wrap="square" rtlCol="0">
            <a:spAutoFit/>
          </a:bodyPr>
          <a:lstStyle/>
          <a:p>
            <a:r>
              <a:rPr lang="en-US" sz="1400" dirty="0"/>
              <a:t>6). Are SLAC (i.e. LSSTCAM) staff involved in </a:t>
            </a:r>
            <a:r>
              <a:rPr lang="en-US" sz="1400" dirty="0" err="1"/>
              <a:t>ComCam</a:t>
            </a:r>
            <a:r>
              <a:rPr lang="en-US" sz="1400" dirty="0"/>
              <a:t> testing and in ‘on-cart LSSTCAM’ testing in order to keep them engaged?</a:t>
            </a:r>
          </a:p>
          <a:p>
            <a:endParaRPr lang="en-US" sz="1400" dirty="0"/>
          </a:p>
          <a:p>
            <a:r>
              <a:rPr lang="en-US" sz="1400" i="1" dirty="0"/>
              <a:t>Yes.  SLAC support for integration and testing </a:t>
            </a:r>
            <a:r>
              <a:rPr lang="en-US" sz="1400" i="1" dirty="0" err="1"/>
              <a:t>ComCam</a:t>
            </a:r>
            <a:r>
              <a:rPr lang="en-US" sz="1400" i="1" dirty="0"/>
              <a:t> and </a:t>
            </a:r>
            <a:r>
              <a:rPr lang="en-US" sz="1400" i="1" dirty="0" err="1"/>
              <a:t>LSSTCam</a:t>
            </a:r>
            <a:r>
              <a:rPr lang="en-US" sz="1400" i="1" dirty="0"/>
              <a:t> has been scoped and budgeted  as part of the DOE Commissioning effort.  This include supporting </a:t>
            </a:r>
            <a:r>
              <a:rPr lang="en-US" sz="1400" i="1" dirty="0" err="1"/>
              <a:t>ComCam</a:t>
            </a:r>
            <a:r>
              <a:rPr lang="en-US" sz="1400" i="1" dirty="0"/>
              <a:t> testing in Tucson through re-verification of </a:t>
            </a:r>
            <a:r>
              <a:rPr lang="en-US" sz="1400" i="1" dirty="0" err="1"/>
              <a:t>LSSTCam</a:t>
            </a:r>
            <a:r>
              <a:rPr lang="en-US" sz="1400" i="1" dirty="0"/>
              <a:t> once it is in Chile and its integration on the telescope.</a:t>
            </a:r>
          </a:p>
        </p:txBody>
      </p:sp>
    </p:spTree>
    <p:extLst>
      <p:ext uri="{BB962C8B-B14F-4D97-AF65-F5344CB8AC3E}">
        <p14:creationId xmlns:p14="http://schemas.microsoft.com/office/powerpoint/2010/main" val="3827189479"/>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16559</TotalTime>
  <Words>1634</Words>
  <Application>Microsoft Office PowerPoint</Application>
  <PresentationFormat>On-screen Show (16:9)</PresentationFormat>
  <Paragraphs>153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Lucida Grande</vt:lpstr>
      <vt:lpstr>Legacy 169 JSR2017</vt:lpstr>
      <vt:lpstr>Question Answers  Chuck Claver Project System Scientist / Commissioning Manager  NSF/DOE Joint Status Review August 27-30, 2019</vt:lpstr>
      <vt:lpstr>Questions</vt:lpstr>
      <vt:lpstr>Question 1</vt:lpstr>
      <vt:lpstr>Question 2</vt:lpstr>
      <vt:lpstr>Current Chile/Site Staffing</vt:lpstr>
      <vt:lpstr>Questions</vt:lpstr>
      <vt:lpstr>Questions</vt:lpstr>
      <vt:lpstr>Questions</vt:lpstr>
      <vt:lpstr>Questions</vt:lpstr>
      <vt:lpstr>Questions</vt:lpstr>
      <vt:lpstr>Questions</vt:lpstr>
      <vt:lpstr>Questions</vt:lpstr>
      <vt:lpstr>Questions</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Victor Krabbendam</cp:lastModifiedBy>
  <cp:revision>204</cp:revision>
  <dcterms:created xsi:type="dcterms:W3CDTF">2018-04-26T20:33:17Z</dcterms:created>
  <dcterms:modified xsi:type="dcterms:W3CDTF">2019-08-08T14:55:27Z</dcterms:modified>
</cp:coreProperties>
</file>