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7" r:id="rId2"/>
    <p:sldId id="298" r:id="rId3"/>
    <p:sldId id="266" r:id="rId4"/>
    <p:sldId id="267" r:id="rId5"/>
    <p:sldId id="268" r:id="rId6"/>
    <p:sldId id="269" r:id="rId7"/>
    <p:sldId id="270" r:id="rId8"/>
    <p:sldId id="295" r:id="rId9"/>
    <p:sldId id="274" r:id="rId10"/>
    <p:sldId id="296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99" r:id="rId19"/>
    <p:sldId id="300" r:id="rId20"/>
    <p:sldId id="260" r:id="rId21"/>
    <p:sldId id="290" r:id="rId22"/>
    <p:sldId id="291" r:id="rId23"/>
    <p:sldId id="292" r:id="rId24"/>
    <p:sldId id="293" r:id="rId25"/>
    <p:sldId id="297" r:id="rId26"/>
    <p:sldId id="294" r:id="rId27"/>
    <p:sldId id="271" r:id="rId28"/>
    <p:sldId id="272" r:id="rId29"/>
    <p:sldId id="273" r:id="rId30"/>
    <p:sldId id="276" r:id="rId31"/>
    <p:sldId id="277" r:id="rId32"/>
    <p:sldId id="278" r:id="rId33"/>
    <p:sldId id="279" r:id="rId34"/>
    <p:sldId id="283" r:id="rId35"/>
    <p:sldId id="284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1" autoAdjust="0"/>
    <p:restoredTop sz="94660"/>
  </p:normalViewPr>
  <p:slideViewPr>
    <p:cSldViewPr>
      <p:cViewPr varScale="1">
        <p:scale>
          <a:sx n="144" d="100"/>
          <a:sy n="144" d="100"/>
        </p:scale>
        <p:origin x="91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168950"/>
            <a:ext cx="5334000" cy="8386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00F1-B4B0-46C7-BB70-7623E444185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6356-2243-4E5A-95D4-3A8A4869F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7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00F1-B4B0-46C7-BB70-7623E444185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36356-2243-4E5A-95D4-3A8A4869F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  <p:sldLayoutId id="2147483678" r:id="rId17"/>
    <p:sldLayoutId id="2147483679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se-429.lsst.io/v/DM-20305/index.html" TargetMode="External"/><Relationship Id="rId2" Type="http://schemas.openxmlformats.org/officeDocument/2006/relationships/hyperlink" Target="https://lse-419.lsst.io/v/jira-sync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jira.lsstcorp.org/secure/Tests.jspa#/testCase/LVV-T3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jira.lsstcorp.org/secure/Dashboard.jspa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ira.lsstcorp.org/secure/Tests.jspa#/testCase/LVV-T76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Requirements Verification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Austin Roberts</a:t>
            </a:r>
            <a:br>
              <a:rPr lang="en-US" dirty="0" smtClean="0"/>
            </a:br>
            <a:r>
              <a:rPr lang="en-US" dirty="0" smtClean="0"/>
              <a:t>Lead Systems Engineer / LSST (AURA)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NSF/DOE Joint Status Review</a:t>
            </a:r>
            <a:br>
              <a:rPr lang="en-US" dirty="0" smtClean="0"/>
            </a:br>
            <a:r>
              <a:rPr lang="en-US" dirty="0" smtClean="0"/>
              <a:t>August 28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599" y="918570"/>
            <a:ext cx="3947039" cy="1639490"/>
          </a:xfrm>
        </p:spPr>
        <p:txBody>
          <a:bodyPr/>
          <a:lstStyle/>
          <a:p>
            <a:r>
              <a:rPr lang="en-US" sz="2000" dirty="0" smtClean="0"/>
              <a:t>Utilizes the existing Change Control Board concepts</a:t>
            </a:r>
          </a:p>
          <a:p>
            <a:r>
              <a:rPr lang="en-US" sz="2000" dirty="0" smtClean="0"/>
              <a:t>If SRD requirement not met, agencies are involved</a:t>
            </a:r>
          </a:p>
          <a:p>
            <a:r>
              <a:rPr lang="en-US" sz="2000" dirty="0" smtClean="0"/>
              <a:t>Workflow enforces process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Deviations and </a:t>
            </a:r>
            <a:r>
              <a:rPr lang="en-US" dirty="0" err="1"/>
              <a:t>Descope</a:t>
            </a:r>
            <a:endParaRPr lang="en-US" dirty="0"/>
          </a:p>
        </p:txBody>
      </p:sp>
      <p:sp>
        <p:nvSpPr>
          <p:cNvPr id="5" name="AutoShape 2" descr="image2018-7-10_14-32-4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125" r="7653" b="6250"/>
          <a:stretch/>
        </p:blipFill>
        <p:spPr>
          <a:xfrm>
            <a:off x="5513328" y="618050"/>
            <a:ext cx="2286000" cy="2367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25" y="2974092"/>
            <a:ext cx="7419974" cy="18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primary reports are produced</a:t>
            </a:r>
          </a:p>
          <a:p>
            <a:pPr lvl="1"/>
            <a:r>
              <a:rPr lang="en-US" dirty="0" smtClean="0"/>
              <a:t>Test Specification (</a:t>
            </a:r>
            <a:r>
              <a:rPr lang="en-US" dirty="0" smtClean="0">
                <a:hlinkClick r:id="rId2"/>
              </a:rPr>
              <a:t>Example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Test Plan and Report (</a:t>
            </a:r>
            <a:r>
              <a:rPr lang="en-US" dirty="0" smtClean="0">
                <a:hlinkClick r:id="rId3"/>
              </a:rPr>
              <a:t>Example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2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document has the function to baseline all </a:t>
            </a:r>
            <a:r>
              <a:rPr lang="en-US" dirty="0" smtClean="0"/>
              <a:t>Test Cases </a:t>
            </a:r>
            <a:r>
              <a:rPr lang="en-US" dirty="0"/>
              <a:t>covering a specific project component</a:t>
            </a:r>
          </a:p>
          <a:p>
            <a:pPr lvl="1"/>
            <a:r>
              <a:rPr lang="en-US" dirty="0"/>
              <a:t>Software Product </a:t>
            </a:r>
          </a:p>
          <a:p>
            <a:pPr lvl="1"/>
            <a:r>
              <a:rPr lang="en-US" dirty="0"/>
              <a:t>Activity (like </a:t>
            </a:r>
            <a:r>
              <a:rPr lang="en-US" dirty="0" smtClean="0"/>
              <a:t>Science Verification)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test cases are:</a:t>
            </a:r>
          </a:p>
          <a:p>
            <a:pPr lvl="1"/>
            <a:r>
              <a:rPr lang="en-US" dirty="0"/>
              <a:t>Written in </a:t>
            </a:r>
            <a:r>
              <a:rPr lang="en-US" dirty="0" smtClean="0"/>
              <a:t>Test Manager for Jira</a:t>
            </a:r>
            <a:endParaRPr lang="en-US" dirty="0"/>
          </a:p>
          <a:p>
            <a:pPr lvl="1"/>
            <a:r>
              <a:rPr lang="en-US" dirty="0"/>
              <a:t>Related to the Verification </a:t>
            </a:r>
            <a:r>
              <a:rPr lang="en-US" dirty="0" smtClean="0"/>
              <a:t>tickets</a:t>
            </a:r>
            <a:endParaRPr lang="en-US" dirty="0"/>
          </a:p>
          <a:p>
            <a:pPr lvl="1"/>
            <a:r>
              <a:rPr lang="en-US" dirty="0"/>
              <a:t>Automatically traced to Requirements</a:t>
            </a:r>
          </a:p>
          <a:p>
            <a:endParaRPr lang="en-US" dirty="0"/>
          </a:p>
          <a:p>
            <a:r>
              <a:rPr lang="en-US" dirty="0"/>
              <a:t>The document provides </a:t>
            </a:r>
            <a:r>
              <a:rPr lang="en-US" dirty="0" smtClean="0"/>
              <a:t>the details of the Test Cases and an </a:t>
            </a:r>
            <a:r>
              <a:rPr lang="en-US" dirty="0"/>
              <a:t>appendix </a:t>
            </a:r>
            <a:r>
              <a:rPr lang="en-US" dirty="0" smtClean="0"/>
              <a:t>with the </a:t>
            </a:r>
            <a:r>
              <a:rPr lang="en-US" dirty="0"/>
              <a:t>traceability between Verification </a:t>
            </a:r>
            <a:r>
              <a:rPr lang="en-US" dirty="0" smtClean="0"/>
              <a:t>tickets </a:t>
            </a:r>
            <a:r>
              <a:rPr lang="en-US" dirty="0"/>
              <a:t>and </a:t>
            </a:r>
            <a:r>
              <a:rPr lang="en-US" dirty="0" smtClean="0"/>
              <a:t>Test Cases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1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3 primary phases: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Planning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All information needed to start the test campaign is collected in Jira Test Plans and Test Cycles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A draft ‘Test Plan and Report’ is produced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Jira Test Plan status is set to Approved before the test campaign starts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Test Execution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The testers execute the tests following instructions in the Test Cycles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The result of each test step is reported in Jira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Report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A final ‘Overall assessment’ to the test activity is given in the Jira Test Plan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The ‘Test Plan and Report’ document is finalized and upload to </a:t>
            </a:r>
            <a:r>
              <a:rPr lang="en-US" sz="1800" dirty="0" err="1"/>
              <a:t>Docushare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 and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79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vendors complete verification of their subsystems we are integrating their verification artifacts and granted deviations into our verification architecture.</a:t>
            </a:r>
          </a:p>
          <a:p>
            <a:r>
              <a:rPr lang="en-US" dirty="0" smtClean="0"/>
              <a:t>As we begin to integrate major subsystems together we will verify the interfaces using our verification architecture.</a:t>
            </a:r>
          </a:p>
          <a:p>
            <a:pPr lvl="1"/>
            <a:r>
              <a:rPr lang="en-US" dirty="0" smtClean="0"/>
              <a:t>Initial verification done </a:t>
            </a:r>
            <a:r>
              <a:rPr lang="en-US" dirty="0"/>
              <a:t>during subsystem level verification </a:t>
            </a:r>
            <a:r>
              <a:rPr lang="en-US" dirty="0" smtClean="0"/>
              <a:t>(</a:t>
            </a:r>
            <a:r>
              <a:rPr lang="en-US" dirty="0"/>
              <a:t>1 verification ticket for each side of the interface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Final verification done during Integration/Commissioning </a:t>
            </a:r>
            <a:r>
              <a:rPr lang="en-US" dirty="0" smtClean="0"/>
              <a:t>(1 verification ticket for the integrated subsystems)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4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Hexapods &amp; Rotators Status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4131" y="623623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584" y="1003764"/>
            <a:ext cx="3768016" cy="3556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10" y="931400"/>
            <a:ext cx="2882079" cy="38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9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 Status</a:t>
            </a: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89" y="803413"/>
            <a:ext cx="5256311" cy="3850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4131" y="623623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03413"/>
            <a:ext cx="2902087" cy="38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M1M3 Status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12350"/>
            <a:ext cx="4841220" cy="3875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4131" y="623623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03239"/>
            <a:ext cx="3128894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Coating Chamber Status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4131" y="623623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77597"/>
            <a:ext cx="3124200" cy="38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77597"/>
            <a:ext cx="4074719" cy="38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 Station Status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74131" y="623623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67200" y="1003762"/>
            <a:ext cx="4664186" cy="3701587"/>
            <a:chOff x="4267200" y="1003762"/>
            <a:chExt cx="4664186" cy="37015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1003762"/>
              <a:ext cx="4664186" cy="37015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318349" y="4582682"/>
              <a:ext cx="613037" cy="122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" y="1003762"/>
            <a:ext cx="3074194" cy="38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7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Verification Approach and Architecture</a:t>
            </a:r>
          </a:p>
          <a:p>
            <a:r>
              <a:rPr lang="en-US" dirty="0" smtClean="0"/>
              <a:t>High Level Subsystem Verification Status</a:t>
            </a:r>
          </a:p>
          <a:p>
            <a:r>
              <a:rPr lang="en-US" dirty="0" smtClean="0"/>
              <a:t>High Level System Verification Status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9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 dirty="0" smtClean="0"/>
              <a:t>Camera Status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4131" y="4557300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1026" name="Picture 8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666750"/>
            <a:ext cx="4552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6750"/>
            <a:ext cx="4514850" cy="416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1" y="3181350"/>
            <a:ext cx="3962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*Our analysis after JSR2018 determined the Camera should utilize their current verification architecture during verification activities at SLAC.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004" y="930553"/>
            <a:ext cx="4804996" cy="3901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4131" y="623623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30552"/>
            <a:ext cx="3144209" cy="39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Iterating on current verification activity planning</a:t>
            </a:r>
          </a:p>
          <a:p>
            <a:pPr lvl="1"/>
            <a:r>
              <a:rPr lang="en-US" dirty="0" smtClean="0"/>
              <a:t>Looking at integration and commissioning as parallel instead of serial</a:t>
            </a:r>
          </a:p>
          <a:p>
            <a:r>
              <a:rPr lang="en-US" dirty="0" smtClean="0"/>
              <a:t>Developing verification procedures for planned activities</a:t>
            </a:r>
          </a:p>
          <a:p>
            <a:r>
              <a:rPr lang="en-US" dirty="0" smtClean="0"/>
              <a:t>Focusing first on Science Verification and System Performance Verification planning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Level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1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Science Verification Status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" y="1003763"/>
            <a:ext cx="7894153" cy="3740759"/>
            <a:chOff x="1158462" y="2576946"/>
            <a:chExt cx="9875076" cy="42062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8462" y="2576946"/>
              <a:ext cx="9875076" cy="420393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291156" y="6633557"/>
              <a:ext cx="731520" cy="149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74131" y="623623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0839"/>
          <a:stretch/>
        </p:blipFill>
        <p:spPr>
          <a:xfrm>
            <a:off x="3200400" y="623623"/>
            <a:ext cx="2933700" cy="1428584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7949634" y="2114550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-42162"/>
              <a:gd name="adj4" fmla="val -6007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Science Verification Workshop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6593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Quality Verification Status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074131" y="623623"/>
            <a:ext cx="2069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(As of </a:t>
            </a:r>
            <a:r>
              <a:rPr lang="en-US" sz="1400" b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8/5/2019</a:t>
            </a:r>
            <a:r>
              <a:rPr lang="en-US" sz="1400" b="1" dirty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23623"/>
            <a:ext cx="5638800" cy="41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Quality Test Case Example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42950"/>
            <a:ext cx="4314141" cy="38514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912593"/>
            <a:ext cx="4579419" cy="3873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225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1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</a:t>
            </a:r>
            <a:r>
              <a:rPr lang="en-US" dirty="0" err="1" smtClean="0"/>
              <a:t>MagicDraw</a:t>
            </a:r>
            <a:r>
              <a:rPr lang="en-US" dirty="0" smtClean="0"/>
              <a:t> Profile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1" y="742950"/>
            <a:ext cx="8348057" cy="40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9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Utilizing Syndeia enables “Define Once, Use Everywhere” best practices.</a:t>
            </a:r>
          </a:p>
          <a:p>
            <a:r>
              <a:rPr lang="en-US" dirty="0" smtClean="0"/>
              <a:t>This is often known as a “Digital Thread” connecting previously segregated models and data sources.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Thread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85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Syndeia Data Synchronization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18" y="666750"/>
            <a:ext cx="716756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3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top-down and bottoms-up verification planning ongoing</a:t>
            </a:r>
          </a:p>
          <a:p>
            <a:pPr lvl="1"/>
            <a:r>
              <a:rPr lang="en-US" sz="2000" dirty="0" smtClean="0"/>
              <a:t>Top-Down: System level specifications verification, performance verifications, science impacted verifications, science validation</a:t>
            </a:r>
          </a:p>
          <a:p>
            <a:pPr lvl="1"/>
            <a:r>
              <a:rPr lang="en-US" sz="2000" dirty="0" smtClean="0"/>
              <a:t>Bottoms-up: Vendor subsystem verification, system integration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Planning Approach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29" y="1369219"/>
            <a:ext cx="4734671" cy="26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0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 Traceability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5" y="895350"/>
            <a:ext cx="817838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33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</a:t>
            </a:r>
            <a:r>
              <a:rPr lang="en-US" dirty="0" err="1" smtClean="0"/>
              <a:t>Descope</a:t>
            </a:r>
            <a:r>
              <a:rPr lang="en-US" dirty="0" smtClean="0"/>
              <a:t> Example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742950"/>
            <a:ext cx="6920345" cy="4065358"/>
            <a:chOff x="0" y="1379334"/>
            <a:chExt cx="6744929" cy="37810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43392"/>
            <a:stretch/>
          </p:blipFill>
          <p:spPr>
            <a:xfrm>
              <a:off x="0" y="1379334"/>
              <a:ext cx="6744929" cy="26606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039986"/>
              <a:ext cx="6744929" cy="1120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814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Jira Dynamic Dashboard</a:t>
            </a:r>
            <a:r>
              <a:rPr lang="en-US" dirty="0" smtClean="0"/>
              <a:t> to filter tickets and generate metrics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 - Jira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4838"/>
            <a:ext cx="9144000" cy="31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57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Syndeia intra-model graph queries (In-Work)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Visualizations - Syndeia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026"/>
            <a:ext cx="4457331" cy="2112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1" y="1790026"/>
            <a:ext cx="3060707" cy="21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9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Process and Tooling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82913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Google Shape;163;p30"/>
          <p:cNvSpPr/>
          <p:nvPr/>
        </p:nvSpPr>
        <p:spPr>
          <a:xfrm>
            <a:off x="3002422" y="3406076"/>
            <a:ext cx="1040243" cy="693522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/>
              <a:t>Documents:</a:t>
            </a:r>
            <a:endParaRPr sz="1350"/>
          </a:p>
          <a:p>
            <a:r>
              <a:rPr lang="en" sz="1350"/>
              <a:t>- Test Spec</a:t>
            </a:r>
            <a:endParaRPr sz="1350"/>
          </a:p>
          <a:p>
            <a:r>
              <a:rPr lang="en" sz="1350"/>
              <a:t>- T. Plan&amp;R.</a:t>
            </a:r>
            <a:endParaRPr sz="1350"/>
          </a:p>
        </p:txBody>
      </p:sp>
      <p:sp>
        <p:nvSpPr>
          <p:cNvPr id="6" name="Google Shape;164;p30"/>
          <p:cNvSpPr/>
          <p:nvPr/>
        </p:nvSpPr>
        <p:spPr>
          <a:xfrm>
            <a:off x="3123547" y="1889070"/>
            <a:ext cx="1040258" cy="693506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/>
              <a:t>Jira</a:t>
            </a:r>
            <a:endParaRPr sz="1350"/>
          </a:p>
        </p:txBody>
      </p:sp>
      <p:sp>
        <p:nvSpPr>
          <p:cNvPr id="7" name="Google Shape;165;p30"/>
          <p:cNvSpPr/>
          <p:nvPr/>
        </p:nvSpPr>
        <p:spPr>
          <a:xfrm>
            <a:off x="1550422" y="1975752"/>
            <a:ext cx="1040258" cy="520130"/>
          </a:xfrm>
          <a:prstGeom prst="flowChartManualIn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/>
              <a:t>Test Activity</a:t>
            </a:r>
            <a:endParaRPr sz="1350"/>
          </a:p>
        </p:txBody>
      </p:sp>
      <p:cxnSp>
        <p:nvCxnSpPr>
          <p:cNvPr id="8" name="Google Shape;166;p30"/>
          <p:cNvCxnSpPr>
            <a:stCxn id="7" idx="3"/>
            <a:endCxn id="6" idx="2"/>
          </p:cNvCxnSpPr>
          <p:nvPr/>
        </p:nvCxnSpPr>
        <p:spPr>
          <a:xfrm>
            <a:off x="2590680" y="2235816"/>
            <a:ext cx="63697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167;p30"/>
          <p:cNvSpPr/>
          <p:nvPr/>
        </p:nvSpPr>
        <p:spPr>
          <a:xfrm>
            <a:off x="4660991" y="1889071"/>
            <a:ext cx="1040258" cy="693506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/>
              <a:t>Extraction (Manual or in Jenkins)</a:t>
            </a:r>
            <a:endParaRPr sz="1350"/>
          </a:p>
        </p:txBody>
      </p:sp>
      <p:cxnSp>
        <p:nvCxnSpPr>
          <p:cNvPr id="10" name="Google Shape;168;p30"/>
          <p:cNvCxnSpPr>
            <a:stCxn id="6" idx="5"/>
            <a:endCxn id="9" idx="1"/>
          </p:cNvCxnSpPr>
          <p:nvPr/>
        </p:nvCxnSpPr>
        <p:spPr>
          <a:xfrm>
            <a:off x="4059779" y="2235824"/>
            <a:ext cx="60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169;p30"/>
          <p:cNvSpPr/>
          <p:nvPr/>
        </p:nvSpPr>
        <p:spPr>
          <a:xfrm>
            <a:off x="6187222" y="1889080"/>
            <a:ext cx="1508978" cy="693488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 dirty="0"/>
              <a:t>Git Tex Repository</a:t>
            </a:r>
            <a:endParaRPr sz="1350" dirty="0"/>
          </a:p>
        </p:txBody>
      </p:sp>
      <p:cxnSp>
        <p:nvCxnSpPr>
          <p:cNvPr id="12" name="Google Shape;170;p30"/>
          <p:cNvCxnSpPr>
            <a:stCxn id="9" idx="3"/>
            <a:endCxn id="11" idx="2"/>
          </p:cNvCxnSpPr>
          <p:nvPr/>
        </p:nvCxnSpPr>
        <p:spPr>
          <a:xfrm>
            <a:off x="5701249" y="2235824"/>
            <a:ext cx="6203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Google Shape;171;p30"/>
          <p:cNvSpPr/>
          <p:nvPr/>
        </p:nvSpPr>
        <p:spPr>
          <a:xfrm>
            <a:off x="6343560" y="3406086"/>
            <a:ext cx="1040258" cy="693506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/>
              <a:t>Travis document build</a:t>
            </a:r>
            <a:endParaRPr sz="1350"/>
          </a:p>
        </p:txBody>
      </p:sp>
      <p:sp>
        <p:nvSpPr>
          <p:cNvPr id="14" name="Google Shape;172;p30"/>
          <p:cNvSpPr/>
          <p:nvPr/>
        </p:nvSpPr>
        <p:spPr>
          <a:xfrm>
            <a:off x="4435559" y="3406086"/>
            <a:ext cx="1343663" cy="693488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/>
              <a:t>lsst.io</a:t>
            </a:r>
            <a:endParaRPr sz="1350"/>
          </a:p>
        </p:txBody>
      </p:sp>
      <p:cxnSp>
        <p:nvCxnSpPr>
          <p:cNvPr id="15" name="Google Shape;173;p30"/>
          <p:cNvCxnSpPr>
            <a:stCxn id="11" idx="4"/>
            <a:endCxn id="13" idx="0"/>
          </p:cNvCxnSpPr>
          <p:nvPr/>
        </p:nvCxnSpPr>
        <p:spPr>
          <a:xfrm>
            <a:off x="6859053" y="2582567"/>
            <a:ext cx="4725" cy="82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74;p30"/>
          <p:cNvCxnSpPr>
            <a:stCxn id="13" idx="1"/>
            <a:endCxn id="14" idx="5"/>
          </p:cNvCxnSpPr>
          <p:nvPr/>
        </p:nvCxnSpPr>
        <p:spPr>
          <a:xfrm rot="10800000">
            <a:off x="5644934" y="3752839"/>
            <a:ext cx="6986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175;p30"/>
          <p:cNvCxnSpPr>
            <a:stCxn id="14" idx="2"/>
            <a:endCxn id="5" idx="3"/>
          </p:cNvCxnSpPr>
          <p:nvPr/>
        </p:nvCxnSpPr>
        <p:spPr>
          <a:xfrm rot="10800000">
            <a:off x="4042751" y="3752830"/>
            <a:ext cx="52717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Google Shape;176;p30"/>
          <p:cNvSpPr txBox="1"/>
          <p:nvPr/>
        </p:nvSpPr>
        <p:spPr>
          <a:xfrm>
            <a:off x="3105734" y="2489939"/>
            <a:ext cx="833625" cy="3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350">
                <a:latin typeface="Calibri"/>
                <a:ea typeface="Calibri"/>
                <a:cs typeface="Calibri"/>
                <a:sym typeface="Calibri"/>
              </a:rPr>
              <a:t>ATM plugin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77;p30"/>
          <p:cNvSpPr/>
          <p:nvPr/>
        </p:nvSpPr>
        <p:spPr>
          <a:xfrm>
            <a:off x="1290997" y="3406087"/>
            <a:ext cx="1343663" cy="693506"/>
          </a:xfrm>
          <a:prstGeom prst="flowChartInputOutpu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350"/>
              <a:t>DocuShare</a:t>
            </a:r>
            <a:endParaRPr sz="1350"/>
          </a:p>
        </p:txBody>
      </p:sp>
      <p:cxnSp>
        <p:nvCxnSpPr>
          <p:cNvPr id="20" name="Google Shape;178;p30"/>
          <p:cNvCxnSpPr>
            <a:stCxn id="5" idx="1"/>
            <a:endCxn id="19" idx="5"/>
          </p:cNvCxnSpPr>
          <p:nvPr/>
        </p:nvCxnSpPr>
        <p:spPr>
          <a:xfrm rot="10800000">
            <a:off x="2500222" y="3752838"/>
            <a:ext cx="502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179;p30"/>
          <p:cNvSpPr txBox="1"/>
          <p:nvPr/>
        </p:nvSpPr>
        <p:spPr>
          <a:xfrm>
            <a:off x="4758697" y="2489939"/>
            <a:ext cx="886238" cy="31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350" dirty="0">
                <a:latin typeface="Calibri"/>
                <a:ea typeface="Calibri"/>
                <a:cs typeface="Calibri"/>
                <a:sym typeface="Calibri"/>
              </a:rPr>
              <a:t>docsteady (python)</a:t>
            </a:r>
            <a:endParaRPr sz="135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286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Examples</a:t>
            </a:r>
            <a:endParaRPr lang="en-US" dirty="0"/>
          </a:p>
        </p:txBody>
      </p:sp>
      <p:sp>
        <p:nvSpPr>
          <p:cNvPr id="4" name="Google Shape;186;p31"/>
          <p:cNvSpPr txBox="1">
            <a:spLocks/>
          </p:cNvSpPr>
          <p:nvPr/>
        </p:nvSpPr>
        <p:spPr>
          <a:xfrm>
            <a:off x="628650" y="1134365"/>
            <a:ext cx="3128400" cy="31839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70"/>
              </a:spcBef>
              <a:buNone/>
            </a:pPr>
            <a:r>
              <a:rPr lang="en-US" sz="1800" u="sng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Test </a:t>
            </a:r>
            <a:r>
              <a:rPr lang="en-US" sz="1800" u="sng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Specification</a:t>
            </a:r>
          </a:p>
          <a:p>
            <a:pPr>
              <a:spcBef>
                <a:spcPts val="270"/>
              </a:spcBef>
            </a:pPr>
            <a:r>
              <a:rPr lang="en-US" sz="18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ATM 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entry point: Test Cases Folder:</a:t>
            </a:r>
          </a:p>
          <a:p>
            <a:pPr lvl="1">
              <a:spcBef>
                <a:spcPts val="270"/>
              </a:spcBef>
            </a:pPr>
            <a:r>
              <a:rPr lang="en-US" sz="12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/Data Management/Software Products/Supporting SW/</a:t>
            </a:r>
            <a:r>
              <a:rPr lang="en-US" sz="1200" dirty="0" err="1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Distrib</a:t>
            </a:r>
            <a:r>
              <a:rPr lang="en-US" sz="12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2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Database|LDM-552</a:t>
            </a:r>
          </a:p>
          <a:p>
            <a:pPr>
              <a:spcBef>
                <a:spcPts val="270"/>
              </a:spcBef>
            </a:pPr>
            <a:r>
              <a:rPr lang="en-US" sz="1800" dirty="0" err="1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Git</a:t>
            </a:r>
            <a:r>
              <a:rPr lang="en-US" sz="18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repository:</a:t>
            </a:r>
          </a:p>
          <a:p>
            <a:pPr lvl="1">
              <a:spcBef>
                <a:spcPts val="270"/>
              </a:spcBef>
            </a:pPr>
            <a:r>
              <a:rPr lang="en-US" sz="14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github.com/</a:t>
            </a:r>
            <a:r>
              <a:rPr lang="en-US" sz="1400" dirty="0" err="1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lsst</a:t>
            </a:r>
            <a:r>
              <a:rPr lang="en-US" sz="14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/LDM-552</a:t>
            </a:r>
          </a:p>
          <a:p>
            <a:pPr>
              <a:spcBef>
                <a:spcPts val="270"/>
              </a:spcBef>
            </a:pPr>
            <a:r>
              <a:rPr lang="en-US" sz="18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Publication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:</a:t>
            </a:r>
          </a:p>
          <a:p>
            <a:pPr lvl="1">
              <a:spcBef>
                <a:spcPts val="270"/>
              </a:spcBef>
            </a:pPr>
            <a:r>
              <a:rPr lang="en-US" sz="14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LDM-552.lsst.io/v</a:t>
            </a:r>
          </a:p>
          <a:p>
            <a:pPr>
              <a:spcBef>
                <a:spcPts val="270"/>
              </a:spcBef>
            </a:pPr>
            <a:r>
              <a:rPr lang="en-US" sz="1800" dirty="0" err="1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DocuShare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:</a:t>
            </a:r>
          </a:p>
          <a:p>
            <a:pPr lvl="1">
              <a:spcBef>
                <a:spcPts val="270"/>
              </a:spcBef>
            </a:pPr>
            <a:r>
              <a:rPr lang="en-US" sz="14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ls.st/LDM-552</a:t>
            </a:r>
          </a:p>
        </p:txBody>
      </p:sp>
      <p:sp>
        <p:nvSpPr>
          <p:cNvPr id="5" name="Google Shape;184;p31"/>
          <p:cNvSpPr txBox="1">
            <a:spLocks/>
          </p:cNvSpPr>
          <p:nvPr/>
        </p:nvSpPr>
        <p:spPr>
          <a:xfrm>
            <a:off x="4982661" y="1134365"/>
            <a:ext cx="3128400" cy="31839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70"/>
              </a:spcBef>
              <a:buFont typeface="Arial" panose="020B0604020202020204" pitchFamily="34" charset="0"/>
              <a:buNone/>
            </a:pPr>
            <a:r>
              <a:rPr lang="en-US" sz="1800" u="sng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Test Plan and </a:t>
            </a:r>
            <a:r>
              <a:rPr lang="en-US" sz="1800" u="sng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Report</a:t>
            </a:r>
          </a:p>
          <a:p>
            <a:pPr>
              <a:spcBef>
                <a:spcPts val="270"/>
              </a:spcBef>
            </a:pPr>
            <a:r>
              <a:rPr lang="en-US" sz="18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ATM 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entry point: </a:t>
            </a:r>
            <a:r>
              <a:rPr lang="en-US" sz="18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Test 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Plan</a:t>
            </a:r>
          </a:p>
          <a:p>
            <a:pPr lvl="1">
              <a:spcBef>
                <a:spcPts val="270"/>
              </a:spcBef>
            </a:pPr>
            <a:r>
              <a:rPr lang="en-US" sz="14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LVV-P46</a:t>
            </a:r>
          </a:p>
          <a:p>
            <a:pPr>
              <a:spcBef>
                <a:spcPts val="270"/>
              </a:spcBef>
            </a:pPr>
            <a:r>
              <a:rPr lang="en-US" sz="1800" dirty="0" err="1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Git</a:t>
            </a:r>
            <a:r>
              <a:rPr lang="en-US" sz="18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repository:</a:t>
            </a:r>
          </a:p>
          <a:p>
            <a:pPr lvl="1">
              <a:spcBef>
                <a:spcPts val="270"/>
              </a:spcBef>
            </a:pPr>
            <a:r>
              <a:rPr lang="en-US" sz="14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github.com/</a:t>
            </a:r>
            <a:r>
              <a:rPr lang="en-US" sz="1400" dirty="0" err="1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lsst-dm</a:t>
            </a:r>
            <a:r>
              <a:rPr lang="en-US" sz="14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/DMTR-71</a:t>
            </a:r>
          </a:p>
          <a:p>
            <a:pPr>
              <a:spcBef>
                <a:spcPts val="270"/>
              </a:spcBef>
            </a:pPr>
            <a:r>
              <a:rPr lang="en-US" sz="18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lsst.io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:</a:t>
            </a:r>
          </a:p>
          <a:p>
            <a:pPr lvl="1">
              <a:spcBef>
                <a:spcPts val="270"/>
              </a:spcBef>
            </a:pPr>
            <a:r>
              <a:rPr lang="en-US" sz="14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DMTR-71.lsst.io/v</a:t>
            </a:r>
          </a:p>
          <a:p>
            <a:pPr>
              <a:spcBef>
                <a:spcPts val="270"/>
              </a:spcBef>
            </a:pPr>
            <a:r>
              <a:rPr lang="en-US" sz="1800" dirty="0" err="1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DocuShare</a:t>
            </a:r>
            <a:r>
              <a:rPr lang="en-US" sz="18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:</a:t>
            </a:r>
          </a:p>
          <a:p>
            <a:pPr lvl="1">
              <a:spcBef>
                <a:spcPts val="270"/>
              </a:spcBef>
            </a:pPr>
            <a:r>
              <a:rPr lang="en-US" sz="1400" dirty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ls.st/DMTR-71</a:t>
            </a:r>
          </a:p>
        </p:txBody>
      </p:sp>
    </p:spTree>
    <p:extLst>
      <p:ext uri="{BB962C8B-B14F-4D97-AF65-F5344CB8AC3E}">
        <p14:creationId xmlns:p14="http://schemas.microsoft.com/office/powerpoint/2010/main" val="8967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</a:t>
            </a:r>
            <a:r>
              <a:rPr lang="en-US" dirty="0" err="1" smtClean="0"/>
              <a:t>Flowdown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-1151"/>
          <a:stretch>
            <a:fillRect/>
          </a:stretch>
        </p:blipFill>
        <p:spPr bwMode="auto">
          <a:xfrm>
            <a:off x="2514600" y="1276350"/>
            <a:ext cx="4114799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046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Requirement Verification Architecture Overview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6" y="895350"/>
            <a:ext cx="8586867" cy="39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5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verification architecture is realized by LSST’s custom Domain Specific Language which extends the </a:t>
            </a:r>
            <a:r>
              <a:rPr lang="en-US" dirty="0" err="1" smtClean="0"/>
              <a:t>SysML</a:t>
            </a:r>
            <a:r>
              <a:rPr lang="en-US" dirty="0" smtClean="0"/>
              <a:t> language.</a:t>
            </a:r>
          </a:p>
          <a:p>
            <a:r>
              <a:rPr lang="en-US" dirty="0" smtClean="0"/>
              <a:t>Utilizing both </a:t>
            </a:r>
            <a:r>
              <a:rPr lang="en-US" dirty="0" err="1" smtClean="0"/>
              <a:t>MagicDraw</a:t>
            </a:r>
            <a:r>
              <a:rPr lang="en-US" dirty="0" smtClean="0"/>
              <a:t> and Jira enables Object Oriented Design best practices with the flexibility of the Jira Test Management</a:t>
            </a:r>
          </a:p>
          <a:p>
            <a:r>
              <a:rPr lang="en-US" dirty="0" smtClean="0"/>
              <a:t>The Test Management for Jira </a:t>
            </a:r>
          </a:p>
          <a:p>
            <a:pPr marL="0" indent="0">
              <a:buNone/>
            </a:pPr>
            <a:r>
              <a:rPr lang="en-US" dirty="0" smtClean="0"/>
              <a:t>add-on enables reuse of verification </a:t>
            </a:r>
          </a:p>
          <a:p>
            <a:pPr marL="0" indent="0">
              <a:buNone/>
            </a:pPr>
            <a:r>
              <a:rPr lang="en-US" dirty="0" smtClean="0"/>
              <a:t>procedures.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Architecture Realization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758" y="2647951"/>
            <a:ext cx="413124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Procedure Reuse Example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666750"/>
            <a:ext cx="4838700" cy="406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2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0" y="757748"/>
            <a:ext cx="3629901" cy="39476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Approval Process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326860" y="564424"/>
            <a:ext cx="4659087" cy="1805627"/>
          </a:xfrm>
        </p:spPr>
        <p:txBody>
          <a:bodyPr/>
          <a:lstStyle/>
          <a:p>
            <a:pPr indent="-190500" defTabSz="914400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System Verification Team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SysVT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 responsible for upfront planning</a:t>
            </a:r>
          </a:p>
          <a:p>
            <a:pPr lvl="1"/>
            <a:r>
              <a:rPr lang="en-US" sz="1800" dirty="0" smtClean="0"/>
              <a:t>Generation of Verification Plans</a:t>
            </a:r>
          </a:p>
          <a:p>
            <a:pPr lvl="1"/>
            <a:r>
              <a:rPr lang="en-US" sz="1800" dirty="0" smtClean="0"/>
              <a:t>Mapping to Verification Events (Test Cases)</a:t>
            </a:r>
          </a:p>
          <a:p>
            <a:pPr lvl="1"/>
            <a:r>
              <a:rPr lang="en-US" sz="1800" dirty="0" smtClean="0"/>
              <a:t>Definition of Verification Events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142" y="727753"/>
            <a:ext cx="2871058" cy="70099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216" y="1835914"/>
            <a:ext cx="2880995" cy="4053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288" y="2269225"/>
            <a:ext cx="4082080" cy="25665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2383" y="1857403"/>
            <a:ext cx="1020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0070C0"/>
                </a:solidFill>
              </a:rPr>
              <a:t>Sys Int. Team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641" y="792102"/>
            <a:ext cx="555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rgbClr val="C00000"/>
                </a:solidFill>
              </a:rPr>
              <a:t>SysVT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216" y="4067386"/>
            <a:ext cx="555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rgbClr val="C00000"/>
                </a:solidFill>
              </a:rPr>
              <a:t>SysVT</a:t>
            </a:r>
            <a:endParaRPr lang="en-US" sz="1200" b="1" i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142" y="1452819"/>
            <a:ext cx="2871058" cy="3622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6590" y="1392951"/>
            <a:ext cx="13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rgbClr val="C00000"/>
                </a:solidFill>
              </a:rPr>
              <a:t>SysVT</a:t>
            </a:r>
            <a:r>
              <a:rPr lang="en-US" sz="12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1200" b="1" i="1" dirty="0" smtClean="0">
                <a:solidFill>
                  <a:schemeClr val="tx1"/>
                </a:solidFill>
              </a:rPr>
              <a:t>+</a:t>
            </a:r>
            <a:r>
              <a:rPr lang="en-US" sz="1200" b="1" i="1" dirty="0" smtClean="0">
                <a:solidFill>
                  <a:srgbClr val="C00000"/>
                </a:solidFill>
              </a:rPr>
              <a:t> </a:t>
            </a:r>
            <a:r>
              <a:rPr lang="en-US" sz="1200" b="1" i="1" dirty="0" smtClean="0">
                <a:solidFill>
                  <a:schemeClr val="accent3">
                    <a:lumMod val="75000"/>
                  </a:schemeClr>
                </a:solidFill>
              </a:rPr>
              <a:t>Systems Scientist</a:t>
            </a:r>
            <a:endParaRPr lang="en-US" sz="1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276138" y="2336663"/>
            <a:ext cx="4659087" cy="621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 err="1" smtClean="0"/>
              <a:t>SysVT</a:t>
            </a:r>
            <a:r>
              <a:rPr lang="en-US" sz="1800" dirty="0" smtClean="0"/>
              <a:t> works with the Systems Scientist to Schedule activities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276138" y="3323369"/>
            <a:ext cx="4659087" cy="12985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 err="1" smtClean="0"/>
              <a:t>SysVT</a:t>
            </a:r>
            <a:r>
              <a:rPr lang="en-US" sz="1800" dirty="0" smtClean="0"/>
              <a:t> Reviews the results and makes the determination on the sufficiency of results</a:t>
            </a:r>
          </a:p>
          <a:p>
            <a:r>
              <a:rPr lang="en-US" sz="1800" dirty="0" err="1"/>
              <a:t>SysVT</a:t>
            </a:r>
            <a:r>
              <a:rPr lang="en-US" sz="1800" dirty="0"/>
              <a:t> tracks verification progress</a:t>
            </a:r>
          </a:p>
          <a:p>
            <a:r>
              <a:rPr lang="en-US" sz="1800" dirty="0" err="1"/>
              <a:t>SysVT</a:t>
            </a:r>
            <a:r>
              <a:rPr lang="en-US" sz="1800" dirty="0"/>
              <a:t> monitors verification compliance after acceptance </a:t>
            </a:r>
          </a:p>
          <a:p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endParaRPr lang="en-US" sz="1800" dirty="0" smtClean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266398" y="2844741"/>
            <a:ext cx="4659087" cy="621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4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●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○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/>
              <a:buChar char="■"/>
              <a:defRPr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 smtClean="0"/>
              <a:t>Sys Int. Team performs the activity and analyzes the results.</a:t>
            </a:r>
          </a:p>
        </p:txBody>
      </p:sp>
    </p:spTree>
    <p:extLst>
      <p:ext uri="{BB962C8B-B14F-4D97-AF65-F5344CB8AC3E}">
        <p14:creationId xmlns:p14="http://schemas.microsoft.com/office/powerpoint/2010/main" val="10301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57201" y="760810"/>
            <a:ext cx="5334000" cy="39826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Jira workflow enforces LSST’s verification process</a:t>
            </a:r>
          </a:p>
          <a:p>
            <a:r>
              <a:rPr lang="en-US" dirty="0" smtClean="0"/>
              <a:t>Evaluates links from Verification tickets to Test Cases and the verification status of the Test Case</a:t>
            </a:r>
          </a:p>
          <a:p>
            <a:r>
              <a:rPr lang="en-US" dirty="0" smtClean="0"/>
              <a:t>Evaluates Verification tickets verified by the verification of a lower level Verification issue</a:t>
            </a:r>
          </a:p>
          <a:p>
            <a:r>
              <a:rPr lang="en-US" dirty="0" smtClean="0"/>
              <a:t>Evaluates Deviation Request tickets generated during verification and their approval status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Workflow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030002"/>
            <a:ext cx="3167063" cy="34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527</TotalTime>
  <Words>817</Words>
  <Application>Microsoft Office PowerPoint</Application>
  <PresentationFormat>On-screen Show (16:9)</PresentationFormat>
  <Paragraphs>159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Calibri</vt:lpstr>
      <vt:lpstr>Lucida Grande</vt:lpstr>
      <vt:lpstr>Legacy 169 JSR2017</vt:lpstr>
      <vt:lpstr>Requirements Verification  Austin Roberts Lead Systems Engineer / LSST (AURA)  NSF/DOE Joint Status Review August 28th 2019</vt:lpstr>
      <vt:lpstr>Agenda</vt:lpstr>
      <vt:lpstr>Verification Planning Approach</vt:lpstr>
      <vt:lpstr>Requirement Flowdown</vt:lpstr>
      <vt:lpstr>Requirement Verification Architecture Overview</vt:lpstr>
      <vt:lpstr>Verification Architecture Realization</vt:lpstr>
      <vt:lpstr>Verification Procedure Reuse Example</vt:lpstr>
      <vt:lpstr>Verification Approval Process</vt:lpstr>
      <vt:lpstr>Verification Workflow</vt:lpstr>
      <vt:lpstr>Deviations and Descope</vt:lpstr>
      <vt:lpstr>Generating Reports</vt:lpstr>
      <vt:lpstr>Test Specification</vt:lpstr>
      <vt:lpstr>Test Plan and Report</vt:lpstr>
      <vt:lpstr>Subsystem Status</vt:lpstr>
      <vt:lpstr>Hexapods &amp; Rotators Status</vt:lpstr>
      <vt:lpstr>M2 Status</vt:lpstr>
      <vt:lpstr>M1M3 Status</vt:lpstr>
      <vt:lpstr>Coating Chamber Status</vt:lpstr>
      <vt:lpstr>Washing Station Status</vt:lpstr>
      <vt:lpstr>Camera Status</vt:lpstr>
      <vt:lpstr>Data Management</vt:lpstr>
      <vt:lpstr>System Level Status</vt:lpstr>
      <vt:lpstr>Commissioning Science Verification Status</vt:lpstr>
      <vt:lpstr>Image Quality Verification Status</vt:lpstr>
      <vt:lpstr>Image Quality Test Case Example</vt:lpstr>
      <vt:lpstr>Backup</vt:lpstr>
      <vt:lpstr>Custom MagicDraw Profile</vt:lpstr>
      <vt:lpstr>Digital Thread Utilization</vt:lpstr>
      <vt:lpstr>Syndeia Data Synchronization</vt:lpstr>
      <vt:lpstr>Deviation Traceability</vt:lpstr>
      <vt:lpstr>Verification Descope Example</vt:lpstr>
      <vt:lpstr>Visualizations - Jira</vt:lpstr>
      <vt:lpstr>Visualizations - Syndeia</vt:lpstr>
      <vt:lpstr>Report Process and Tooling</vt:lpstr>
      <vt:lpstr>Report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Austin Roberts</cp:lastModifiedBy>
  <cp:revision>29</cp:revision>
  <dcterms:created xsi:type="dcterms:W3CDTF">2018-04-26T20:33:17Z</dcterms:created>
  <dcterms:modified xsi:type="dcterms:W3CDTF">2019-08-05T23:35:58Z</dcterms:modified>
</cp:coreProperties>
</file>