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4"/>
  </p:notesMasterIdLst>
  <p:sldIdLst>
    <p:sldId id="257" r:id="rId2"/>
    <p:sldId id="395" r:id="rId3"/>
    <p:sldId id="424" r:id="rId4"/>
    <p:sldId id="405" r:id="rId5"/>
    <p:sldId id="425" r:id="rId6"/>
    <p:sldId id="406" r:id="rId7"/>
    <p:sldId id="407" r:id="rId8"/>
    <p:sldId id="408" r:id="rId9"/>
    <p:sldId id="409" r:id="rId10"/>
    <p:sldId id="396" r:id="rId11"/>
    <p:sldId id="270" r:id="rId12"/>
    <p:sldId id="271" r:id="rId13"/>
    <p:sldId id="415" r:id="rId14"/>
    <p:sldId id="277" r:id="rId15"/>
    <p:sldId id="420" r:id="rId16"/>
    <p:sldId id="282" r:id="rId17"/>
    <p:sldId id="367" r:id="rId18"/>
    <p:sldId id="386" r:id="rId19"/>
    <p:sldId id="410" r:id="rId20"/>
    <p:sldId id="280" r:id="rId21"/>
    <p:sldId id="421" r:id="rId22"/>
    <p:sldId id="413" r:id="rId23"/>
    <p:sldId id="417" r:id="rId24"/>
    <p:sldId id="293" r:id="rId25"/>
    <p:sldId id="393" r:id="rId26"/>
    <p:sldId id="295" r:id="rId27"/>
    <p:sldId id="296" r:id="rId28"/>
    <p:sldId id="274" r:id="rId29"/>
    <p:sldId id="265" r:id="rId30"/>
    <p:sldId id="394" r:id="rId31"/>
    <p:sldId id="422" r:id="rId32"/>
    <p:sldId id="418"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80" autoAdjust="0"/>
    <p:restoredTop sz="90659"/>
  </p:normalViewPr>
  <p:slideViewPr>
    <p:cSldViewPr>
      <p:cViewPr varScale="1">
        <p:scale>
          <a:sx n="147" d="100"/>
          <a:sy n="147" d="100"/>
        </p:scale>
        <p:origin x="232" y="184"/>
      </p:cViewPr>
      <p:guideLst>
        <p:guide orient="horz" pos="1620"/>
        <p:guide pos="2880"/>
      </p:guideLst>
    </p:cSldViewPr>
  </p:slideViewPr>
  <p:notesTextViewPr>
    <p:cViewPr>
      <p:scale>
        <a:sx n="100" d="100"/>
        <a:sy n="100" d="100"/>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wmf"/><Relationship Id="rId1" Type="http://schemas.openxmlformats.org/officeDocument/2006/relationships/image" Target="../media/image38.wmf"/><Relationship Id="rId5" Type="http://schemas.openxmlformats.org/officeDocument/2006/relationships/image" Target="../media/image42.wmf"/><Relationship Id="rId4"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251CE6-D8FA-8B4F-9171-0E74411A18AB}" type="datetimeFigureOut">
              <a:rPr lang="en-US" smtClean="0"/>
              <a:t>8/8/19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1797BD-0351-BA47-94F8-DCB2E288DF17}" type="slidenum">
              <a:rPr lang="en-US" smtClean="0"/>
              <a:t>‹#›</a:t>
            </a:fld>
            <a:endParaRPr lang="en-US"/>
          </a:p>
        </p:txBody>
      </p:sp>
    </p:spTree>
    <p:extLst>
      <p:ext uri="{BB962C8B-B14F-4D97-AF65-F5344CB8AC3E}">
        <p14:creationId xmlns:p14="http://schemas.microsoft.com/office/powerpoint/2010/main" val="13732247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1797BD-0351-BA47-94F8-DCB2E288DF17}" type="slidenum">
              <a:rPr lang="en-US" smtClean="0"/>
              <a:t>3</a:t>
            </a:fld>
            <a:endParaRPr lang="en-US"/>
          </a:p>
        </p:txBody>
      </p:sp>
    </p:spTree>
    <p:extLst>
      <p:ext uri="{BB962C8B-B14F-4D97-AF65-F5344CB8AC3E}">
        <p14:creationId xmlns:p14="http://schemas.microsoft.com/office/powerpoint/2010/main" val="1288405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Curvature sensing as baseline:</a:t>
            </a:r>
          </a:p>
          <a:p>
            <a:r>
              <a:rPr lang="en-US" dirty="0"/>
              <a:t>Forward modeling with 50 DOFs can be stuck in local minima</a:t>
            </a:r>
          </a:p>
          <a:p>
            <a:r>
              <a:rPr lang="en-US" dirty="0"/>
              <a:t>Forward modeling with 50 DOFs can be slow and unstable.</a:t>
            </a:r>
          </a:p>
          <a:p>
            <a:endParaRPr lang="en-US" dirty="0"/>
          </a:p>
        </p:txBody>
      </p:sp>
      <p:sp>
        <p:nvSpPr>
          <p:cNvPr id="4" name="Slide Number Placeholder 3"/>
          <p:cNvSpPr>
            <a:spLocks noGrp="1"/>
          </p:cNvSpPr>
          <p:nvPr>
            <p:ph type="sldNum" sz="quarter" idx="5"/>
          </p:nvPr>
        </p:nvSpPr>
        <p:spPr/>
        <p:txBody>
          <a:bodyPr/>
          <a:lstStyle/>
          <a:p>
            <a:fld id="{3F1797BD-0351-BA47-94F8-DCB2E288DF17}" type="slidenum">
              <a:rPr lang="en-US" smtClean="0"/>
              <a:t>5</a:t>
            </a:fld>
            <a:endParaRPr lang="en-US"/>
          </a:p>
        </p:txBody>
      </p:sp>
    </p:spTree>
    <p:extLst>
      <p:ext uri="{BB962C8B-B14F-4D97-AF65-F5344CB8AC3E}">
        <p14:creationId xmlns:p14="http://schemas.microsoft.com/office/powerpoint/2010/main" val="286269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single field point, defocus and COF both manifest as defocus. For a 2D plane in a 3D space, we need 3 points to pin it down.</a:t>
            </a:r>
          </a:p>
          <a:p>
            <a:endParaRPr lang="en-US" dirty="0"/>
          </a:p>
        </p:txBody>
      </p:sp>
      <p:sp>
        <p:nvSpPr>
          <p:cNvPr id="4" name="Slide Number Placeholder 3"/>
          <p:cNvSpPr>
            <a:spLocks noGrp="1"/>
          </p:cNvSpPr>
          <p:nvPr>
            <p:ph type="sldNum" sz="quarter" idx="5"/>
          </p:nvPr>
        </p:nvSpPr>
        <p:spPr/>
        <p:txBody>
          <a:bodyPr/>
          <a:lstStyle/>
          <a:p>
            <a:fld id="{3F1797BD-0351-BA47-94F8-DCB2E288DF17}" type="slidenum">
              <a:rPr lang="en-US" smtClean="0"/>
              <a:t>13</a:t>
            </a:fld>
            <a:endParaRPr lang="en-US"/>
          </a:p>
        </p:txBody>
      </p:sp>
    </p:spTree>
    <p:extLst>
      <p:ext uri="{BB962C8B-B14F-4D97-AF65-F5344CB8AC3E}">
        <p14:creationId xmlns:p14="http://schemas.microsoft.com/office/powerpoint/2010/main" val="59026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00" name="Google Shape;1000;p4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7728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4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DM to T&amp;S: WCS; PSF; ISR; WEP (on commissioning cluster)</a:t>
            </a:r>
            <a:endParaRPr sz="1200" b="0" i="0" u="none" strike="noStrike" cap="none">
              <a:solidFill>
                <a:schemeClr val="dk1"/>
              </a:solidFill>
              <a:latin typeface="Calibri"/>
              <a:ea typeface="Calibri"/>
              <a:cs typeface="Calibri"/>
              <a:sym typeface="Calibri"/>
            </a:endParaRPr>
          </a:p>
        </p:txBody>
      </p:sp>
      <p:sp>
        <p:nvSpPr>
          <p:cNvPr id="1016" name="Google Shape;1016;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5398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4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LUT (T, elevation) and check azimuth dependence</a:t>
            </a:r>
            <a:endParaRPr/>
          </a:p>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Whisker plots?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27" name="Google Shape;1027;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0540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t>Image pre-processing, including donut de-blending and stacking or pairing</a:t>
            </a:r>
          </a:p>
          <a:p>
            <a:pPr lvl="2"/>
            <a:r>
              <a:rPr lang="en-US" sz="1200" dirty="0"/>
              <a:t>Prototype code exist as proof of concept</a:t>
            </a:r>
          </a:p>
          <a:p>
            <a:pPr lvl="2"/>
            <a:r>
              <a:rPr lang="en-US" sz="1200" dirty="0"/>
              <a:t>David Thomas and Bo Xin working on building an robust WFS image processing pipeline</a:t>
            </a:r>
          </a:p>
          <a:p>
            <a:pPr lvl="1"/>
            <a:r>
              <a:rPr lang="en-US" sz="1200" dirty="0" err="1"/>
              <a:t>Wavefront</a:t>
            </a:r>
            <a:r>
              <a:rPr lang="en-US" sz="1200" dirty="0"/>
              <a:t> sensor Feedback calibration</a:t>
            </a:r>
          </a:p>
          <a:p>
            <a:pPr lvl="2"/>
            <a:r>
              <a:rPr lang="en-US" sz="1200" dirty="0"/>
              <a:t>Unknown factors not captured by FEA, and correlation with environmental conditions</a:t>
            </a:r>
          </a:p>
          <a:p>
            <a:endParaRPr lang="en-US" dirty="0"/>
          </a:p>
        </p:txBody>
      </p:sp>
      <p:sp>
        <p:nvSpPr>
          <p:cNvPr id="4" name="Slide Number Placeholder 3"/>
          <p:cNvSpPr>
            <a:spLocks noGrp="1"/>
          </p:cNvSpPr>
          <p:nvPr>
            <p:ph type="sldNum" sz="quarter" idx="5"/>
          </p:nvPr>
        </p:nvSpPr>
        <p:spPr/>
        <p:txBody>
          <a:bodyPr/>
          <a:lstStyle/>
          <a:p>
            <a:fld id="{3F1797BD-0351-BA47-94F8-DCB2E288DF17}" type="slidenum">
              <a:rPr lang="en-US" smtClean="0"/>
              <a:t>31</a:t>
            </a:fld>
            <a:endParaRPr lang="en-US"/>
          </a:p>
        </p:txBody>
      </p:sp>
    </p:spTree>
    <p:extLst>
      <p:ext uri="{BB962C8B-B14F-4D97-AF65-F5344CB8AC3E}">
        <p14:creationId xmlns:p14="http://schemas.microsoft.com/office/powerpoint/2010/main" val="4227856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66676" y="-19050"/>
            <a:ext cx="9028113" cy="836371"/>
            <a:chOff x="66676" y="-19050"/>
            <a:chExt cx="9028113" cy="836371"/>
          </a:xfrm>
        </p:grpSpPr>
        <p:pic>
          <p:nvPicPr>
            <p:cNvPr id="9"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0" name="Straight Connector 9"/>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2"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3" name="Title 1"/>
          <p:cNvSpPr>
            <a:spLocks noGrp="1"/>
          </p:cNvSpPr>
          <p:nvPr>
            <p:ph type="title"/>
          </p:nvPr>
        </p:nvSpPr>
        <p:spPr>
          <a:xfrm>
            <a:off x="1752600" y="133350"/>
            <a:ext cx="5638800" cy="417910"/>
          </a:xfrm>
        </p:spPr>
        <p:txBody>
          <a:bodyPr/>
          <a:lstStyle/>
          <a:p>
            <a:r>
              <a:rPr lang="en-US"/>
              <a:t>Click to edit Master title style</a:t>
            </a:r>
            <a:endParaRPr lang="en-US" dirty="0"/>
          </a:p>
        </p:txBody>
      </p:sp>
    </p:spTree>
    <p:extLst>
      <p:ext uri="{BB962C8B-B14F-4D97-AF65-F5344CB8AC3E}">
        <p14:creationId xmlns:p14="http://schemas.microsoft.com/office/powerpoint/2010/main" val="389016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0" y="2419350"/>
            <a:ext cx="3657600" cy="2057400"/>
          </a:xfrm>
          <a:prstGeom prst="rect">
            <a:avLst/>
          </a:prstGeom>
        </p:spPr>
      </p:pic>
    </p:spTree>
    <p:extLst>
      <p:ext uri="{BB962C8B-B14F-4D97-AF65-F5344CB8AC3E}">
        <p14:creationId xmlns:p14="http://schemas.microsoft.com/office/powerpoint/2010/main" val="2365288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Main Title Layout">
    <p:spTree>
      <p:nvGrpSpPr>
        <p:cNvPr id="1" name=""/>
        <p:cNvGrpSpPr/>
        <p:nvPr/>
      </p:nvGrpSpPr>
      <p:grpSpPr>
        <a:xfrm>
          <a:off x="0" y="0"/>
          <a:ext cx="0" cy="0"/>
          <a:chOff x="0" y="0"/>
          <a:chExt cx="0" cy="0"/>
        </a:xfrm>
      </p:grpSpPr>
      <p:pic>
        <p:nvPicPr>
          <p:cNvPr id="9" name="Picture 8" descr="Tele11-2012.jpg"/>
          <p:cNvPicPr>
            <a:picLocks noChangeAspect="1"/>
          </p:cNvPicPr>
          <p:nvPr userDrawn="1"/>
        </p:nvPicPr>
        <p:blipFill>
          <a:blip r:embed="rId2"/>
          <a:stretch>
            <a:fillRect/>
          </a:stretch>
        </p:blipFill>
        <p:spPr>
          <a:xfrm>
            <a:off x="0" y="0"/>
            <a:ext cx="9144000" cy="5143500"/>
          </a:xfrm>
          <a:prstGeom prst="rect">
            <a:avLst/>
          </a:prstGeom>
        </p:spPr>
      </p:pic>
      <p:sp>
        <p:nvSpPr>
          <p:cNvPr id="4" name="Title 1"/>
          <p:cNvSpPr>
            <a:spLocks noGrp="1"/>
          </p:cNvSpPr>
          <p:nvPr>
            <p:ph type="ctrTitle"/>
          </p:nvPr>
        </p:nvSpPr>
        <p:spPr>
          <a:xfrm>
            <a:off x="685800" y="886327"/>
            <a:ext cx="7772400" cy="2334872"/>
          </a:xfrm>
        </p:spPr>
        <p:txBody>
          <a:bodyPr/>
          <a:lstStyle>
            <a:lvl1pPr algn="r">
              <a:defRPr b="1">
                <a:solidFill>
                  <a:schemeClr val="tx2"/>
                </a:solidFill>
              </a:defRPr>
            </a:lvl1pPr>
          </a:lstStyle>
          <a:p>
            <a:r>
              <a:rPr lang="en-US"/>
              <a:t>Click to edit Master title style</a:t>
            </a:r>
            <a:endParaRPr lang="en-US" dirty="0"/>
          </a:p>
        </p:txBody>
      </p:sp>
      <p:sp>
        <p:nvSpPr>
          <p:cNvPr id="6" name="TextBox 5"/>
          <p:cNvSpPr txBox="1"/>
          <p:nvPr/>
        </p:nvSpPr>
        <p:spPr>
          <a:xfrm>
            <a:off x="457200" y="4877862"/>
            <a:ext cx="8229600" cy="246221"/>
          </a:xfrm>
          <a:prstGeom prst="rect">
            <a:avLst/>
          </a:prstGeom>
          <a:noFill/>
        </p:spPr>
        <p:txBody>
          <a:bodyPr>
            <a:spAutoFit/>
          </a:bodyPr>
          <a:lstStyle/>
          <a:p>
            <a:pPr algn="ctr">
              <a:defRPr/>
            </a:pPr>
            <a:r>
              <a:rPr lang="en-US" sz="1000" dirty="0">
                <a:solidFill>
                  <a:schemeClr val="bg1"/>
                </a:solidFill>
                <a:latin typeface="Calibri" charset="0"/>
              </a:rPr>
              <a:t>Joint Status Review • Tucson • July</a:t>
            </a:r>
            <a:r>
              <a:rPr lang="en-US" sz="1000" baseline="0" dirty="0">
                <a:solidFill>
                  <a:schemeClr val="bg1"/>
                </a:solidFill>
                <a:latin typeface="Calibri" charset="0"/>
              </a:rPr>
              <a:t> 30 – August 3</a:t>
            </a:r>
            <a:endParaRPr lang="en-US" sz="1000" dirty="0">
              <a:solidFill>
                <a:schemeClr val="bg1"/>
              </a:solidFill>
              <a:latin typeface="Calibri" charset="0"/>
            </a:endParaRPr>
          </a:p>
        </p:txBody>
      </p:sp>
      <p:pic>
        <p:nvPicPr>
          <p:cNvPr id="7" name="Picture 10" descr="LogoW-ShadowTransBack.png"/>
          <p:cNvPicPr>
            <a:picLocks noChangeAspect="1"/>
          </p:cNvPicPr>
          <p:nvPr userDrawn="1"/>
        </p:nvPicPr>
        <p:blipFill>
          <a:blip r:embed="rId3"/>
          <a:stretch>
            <a:fillRect/>
          </a:stretch>
        </p:blipFill>
        <p:spPr bwMode="auto">
          <a:xfrm>
            <a:off x="7354213" y="-19050"/>
            <a:ext cx="1484987" cy="836371"/>
          </a:xfrm>
          <a:prstGeom prst="rect">
            <a:avLst/>
          </a:prstGeom>
          <a:noFill/>
          <a:ln w="9525">
            <a:noFill/>
            <a:miter lim="800000"/>
            <a:headEnd/>
            <a:tailEnd/>
          </a:ln>
        </p:spPr>
      </p:pic>
    </p:spTree>
    <p:extLst>
      <p:ext uri="{BB962C8B-B14F-4D97-AF65-F5344CB8AC3E}">
        <p14:creationId xmlns:p14="http://schemas.microsoft.com/office/powerpoint/2010/main" val="4093428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7537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1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874419"/>
            <a:ext cx="1676400" cy="269081"/>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Linear Analysis</a:t>
            </a:r>
            <a:endParaRPr lang="en-US" dirty="0"/>
          </a:p>
        </p:txBody>
      </p:sp>
      <p:sp>
        <p:nvSpPr>
          <p:cNvPr id="5" name="Footer Placeholder 4"/>
          <p:cNvSpPr>
            <a:spLocks noGrp="1"/>
          </p:cNvSpPr>
          <p:nvPr>
            <p:ph type="ftr" sz="quarter" idx="3"/>
          </p:nvPr>
        </p:nvSpPr>
        <p:spPr>
          <a:xfrm>
            <a:off x="2133600" y="4873228"/>
            <a:ext cx="4876800" cy="270272"/>
          </a:xfrm>
          <a:prstGeom prst="rect">
            <a:avLst/>
          </a:prstGeom>
        </p:spPr>
        <p:txBody>
          <a:bodyPr vert="horz" lIns="91440" tIns="45720" rIns="91440" bIns="45720" rtlCol="0" anchor="ctr"/>
          <a:lstStyle>
            <a:lvl1pPr algn="ctr">
              <a:defRPr sz="900">
                <a:solidFill>
                  <a:schemeClr val="bg1">
                    <a:lumMod val="50000"/>
                  </a:schemeClr>
                </a:solidFill>
              </a:defRPr>
            </a:lvl1pPr>
          </a:lstStyle>
          <a:p>
            <a:r>
              <a:rPr lang="en-US" dirty="0"/>
              <a:t>AOS Review • Tucson, Arizona • Sep 10, 2013</a:t>
            </a:r>
          </a:p>
        </p:txBody>
      </p:sp>
      <p:sp>
        <p:nvSpPr>
          <p:cNvPr id="6" name="Slide Number Placeholder 5"/>
          <p:cNvSpPr>
            <a:spLocks noGrp="1"/>
          </p:cNvSpPr>
          <p:nvPr>
            <p:ph type="sldNum" sz="quarter" idx="4"/>
          </p:nvPr>
        </p:nvSpPr>
        <p:spPr>
          <a:xfrm>
            <a:off x="7010400" y="4873228"/>
            <a:ext cx="1676400" cy="270272"/>
          </a:xfrm>
          <a:prstGeom prst="rect">
            <a:avLst/>
          </a:prstGeom>
        </p:spPr>
        <p:txBody>
          <a:bodyPr vert="horz" lIns="91440" tIns="45720" rIns="91440" bIns="45720" rtlCol="0" anchor="ctr"/>
          <a:lstStyle>
            <a:lvl1pPr algn="r">
              <a:defRPr sz="900">
                <a:solidFill>
                  <a:schemeClr val="bg1">
                    <a:lumMod val="50000"/>
                  </a:schemeClr>
                </a:solidFill>
              </a:defRPr>
            </a:lvl1pPr>
          </a:lstStyle>
          <a:p>
            <a:fld id="{0D69DE40-1621-4DF4-A7D4-BBF41186E665}" type="slidenum">
              <a:rPr lang="en-US" smtClean="0"/>
              <a:t>‹#›</a:t>
            </a:fld>
            <a:endParaRPr lang="en-US"/>
          </a:p>
        </p:txBody>
      </p:sp>
    </p:spTree>
    <p:extLst>
      <p:ext uri="{BB962C8B-B14F-4D97-AF65-F5344CB8AC3E}">
        <p14:creationId xmlns:p14="http://schemas.microsoft.com/office/powerpoint/2010/main" val="1307015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1" y="138506"/>
            <a:ext cx="7331357" cy="417910"/>
          </a:xfrm>
        </p:spPr>
        <p:txBody>
          <a:bodyPr/>
          <a:lstStyle>
            <a:lvl1pPr algn="l">
              <a:defRPr/>
            </a:lvl1pPr>
          </a:lstStyle>
          <a:p>
            <a:r>
              <a:rPr lang="en-US" dirty="0"/>
              <a:t>Click to edit Master title style</a:t>
            </a:r>
          </a:p>
        </p:txBody>
      </p:sp>
      <p:sp>
        <p:nvSpPr>
          <p:cNvPr id="9" name="Content Placeholder 8"/>
          <p:cNvSpPr>
            <a:spLocks noGrp="1"/>
          </p:cNvSpPr>
          <p:nvPr>
            <p:ph sz="quarter" idx="10"/>
          </p:nvPr>
        </p:nvSpPr>
        <p:spPr>
          <a:xfrm>
            <a:off x="457200" y="800100"/>
            <a:ext cx="8229600" cy="3943350"/>
          </a:xfrm>
          <a:prstGeom prst="rect">
            <a:avLst/>
          </a:prstGeom>
        </p:spPr>
        <p:txBody>
          <a:bodyPr/>
          <a:lstStyle>
            <a:lvl1pPr>
              <a:buFont typeface="Arial" pitchFamily="34" charset="0"/>
              <a:buChar char="•"/>
              <a:defRPr/>
            </a:lvl1pPr>
            <a:lvl2pPr>
              <a:defRPr sz="1500"/>
            </a:lvl2pPr>
            <a:lvl4pPr>
              <a:buFont typeface="Calibri" pitchFamily="34" charset="0"/>
              <a:buChar char="⁻"/>
              <a:defRPr/>
            </a:lvl4pPr>
            <a:lvl5pP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4304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1" y="138506"/>
            <a:ext cx="7331357" cy="417910"/>
          </a:xfrm>
        </p:spPr>
        <p:txBody>
          <a:bodyPr/>
          <a:lstStyle>
            <a:lvl1pPr algn="l">
              <a:defRPr/>
            </a:lvl1pPr>
          </a:lstStyle>
          <a:p>
            <a:r>
              <a:rPr lang="en-US" dirty="0"/>
              <a:t>Click to edit Master title style</a:t>
            </a:r>
          </a:p>
        </p:txBody>
      </p:sp>
      <p:sp>
        <p:nvSpPr>
          <p:cNvPr id="9" name="Content Placeholder 8"/>
          <p:cNvSpPr>
            <a:spLocks noGrp="1"/>
          </p:cNvSpPr>
          <p:nvPr>
            <p:ph sz="quarter" idx="10"/>
          </p:nvPr>
        </p:nvSpPr>
        <p:spPr>
          <a:xfrm>
            <a:off x="457200" y="800100"/>
            <a:ext cx="8229600" cy="3943350"/>
          </a:xfrm>
          <a:prstGeom prst="rect">
            <a:avLst/>
          </a:prstGeom>
        </p:spPr>
        <p:txBody>
          <a:bodyPr/>
          <a:lstStyle>
            <a:lvl1pPr>
              <a:buFont typeface="Arial" pitchFamily="34" charset="0"/>
              <a:buChar char="•"/>
              <a:defRPr/>
            </a:lvl1pPr>
            <a:lvl2pPr>
              <a:defRPr sz="1500"/>
            </a:lvl2pPr>
            <a:lvl4pPr>
              <a:buFont typeface="Calibri" pitchFamily="34" charset="0"/>
              <a:buChar char="⁻"/>
              <a:defRPr/>
            </a:lvl4pPr>
            <a:lvl5pP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218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790700" y="133350"/>
            <a:ext cx="5562600" cy="417910"/>
          </a:xfrm>
        </p:spPr>
        <p:txBody>
          <a:bodyPr/>
          <a:lstStyle/>
          <a:p>
            <a:r>
              <a:rPr lang="en-US"/>
              <a:t>Click to edit Master title style</a:t>
            </a:r>
          </a:p>
        </p:txBody>
      </p:sp>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8" name="Picture 10">
            <a:extLst>
              <a:ext uri="{FF2B5EF4-FFF2-40B4-BE49-F238E27FC236}">
                <a16:creationId xmlns:a16="http://schemas.microsoft.com/office/drawing/2014/main" id="{684B5C43-F323-7D49-952C-4BB9359D8727}"/>
              </a:ext>
            </a:extLst>
          </p:cNvPr>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5" name="Title 1"/>
          <p:cNvSpPr>
            <a:spLocks noGrp="1"/>
          </p:cNvSpPr>
          <p:nvPr>
            <p:ph type="title"/>
          </p:nvPr>
        </p:nvSpPr>
        <p:spPr>
          <a:xfrm>
            <a:off x="1695450" y="133350"/>
            <a:ext cx="57531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
        <p:nvSpPr>
          <p:cNvPr id="14" name="Title 1"/>
          <p:cNvSpPr>
            <a:spLocks noGrp="1"/>
          </p:cNvSpPr>
          <p:nvPr>
            <p:ph type="title"/>
          </p:nvPr>
        </p:nvSpPr>
        <p:spPr>
          <a:xfrm>
            <a:off x="1790700" y="133350"/>
            <a:ext cx="55626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93056" y="133350"/>
            <a:ext cx="5950744" cy="417910"/>
          </a:xfrm>
        </p:spPr>
        <p:txBody>
          <a:bodyPr/>
          <a:lstStyle/>
          <a:p>
            <a:r>
              <a:rPr lang="en-US"/>
              <a:t>Click to edit Master title style</a:t>
            </a:r>
            <a:endParaRPr lang="en-US" dirty="0"/>
          </a:p>
        </p:txBody>
      </p:sp>
      <p:grpSp>
        <p:nvGrpSpPr>
          <p:cNvPr id="6" name="Group 5"/>
          <p:cNvGrpSpPr/>
          <p:nvPr userDrawn="1"/>
        </p:nvGrpSpPr>
        <p:grpSpPr>
          <a:xfrm>
            <a:off x="66676" y="-19050"/>
            <a:ext cx="9028113" cy="836371"/>
            <a:chOff x="66676" y="-19050"/>
            <a:chExt cx="9028113" cy="836371"/>
          </a:xfrm>
        </p:grpSpPr>
        <p:pic>
          <p:nvPicPr>
            <p:cNvPr id="7"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8" name="Straight Connector 7"/>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Only Layout">
    <p:spTree>
      <p:nvGrpSpPr>
        <p:cNvPr id="1" name=""/>
        <p:cNvGrpSpPr/>
        <p:nvPr/>
      </p:nvGrpSpPr>
      <p:grpSpPr>
        <a:xfrm>
          <a:off x="0" y="0"/>
          <a:ext cx="0" cy="0"/>
          <a:chOff x="0" y="0"/>
          <a:chExt cx="0" cy="0"/>
        </a:xfrm>
      </p:grpSpPr>
      <p:cxnSp>
        <p:nvCxnSpPr>
          <p:cNvPr id="8" name="Straight Connector 7"/>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33550" y="133350"/>
            <a:ext cx="5676900" cy="417910"/>
          </a:xfrm>
        </p:spPr>
        <p:txBody>
          <a:bodyPr/>
          <a:lstStyle/>
          <a:p>
            <a:r>
              <a:rPr lang="en-US"/>
              <a:t>Click to edit Master title style</a:t>
            </a:r>
          </a:p>
        </p:txBody>
      </p:sp>
      <p:pic>
        <p:nvPicPr>
          <p:cNvPr id="14"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0" name="Title 1"/>
          <p:cNvSpPr>
            <a:spLocks noGrp="1"/>
          </p:cNvSpPr>
          <p:nvPr>
            <p:ph type="title"/>
          </p:nvPr>
        </p:nvSpPr>
        <p:spPr>
          <a:xfrm>
            <a:off x="1790700" y="133350"/>
            <a:ext cx="5562600" cy="417910"/>
          </a:xfrm>
        </p:spPr>
        <p:txBody>
          <a:bodyPr/>
          <a:lstStyle/>
          <a:p>
            <a:r>
              <a:rPr lang="en-US"/>
              <a:t>Click to edit Master title style</a:t>
            </a:r>
          </a:p>
        </p:txBody>
      </p:sp>
      <p:pic>
        <p:nvPicPr>
          <p:cNvPr id="11"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6" name="Picture 5" descr="lsst_cutaway1200px.png"/>
          <p:cNvPicPr>
            <a:picLocks noChangeAspect="1"/>
          </p:cNvPicPr>
          <p:nvPr userDrawn="1"/>
        </p:nvPicPr>
        <p:blipFill>
          <a:blip r:embed="rId3"/>
          <a:stretch>
            <a:fillRect/>
          </a:stretch>
        </p:blipFill>
        <p:spPr>
          <a:xfrm>
            <a:off x="2819400" y="2266950"/>
            <a:ext cx="3465806" cy="248795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7" name="Picture 6" descr="Tel-45Tilt.JPG"/>
          <p:cNvPicPr>
            <a:picLocks noChangeAspect="1"/>
          </p:cNvPicPr>
          <p:nvPr userDrawn="1"/>
        </p:nvPicPr>
        <p:blipFill>
          <a:blip r:embed="rId3"/>
          <a:stretch>
            <a:fillRect/>
          </a:stretch>
        </p:blipFill>
        <p:spPr>
          <a:xfrm>
            <a:off x="2209800" y="1657350"/>
            <a:ext cx="4657990" cy="359829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16856" y="133350"/>
            <a:ext cx="6110288" cy="4179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a:cxnSpLocks noChangeShapeType="1"/>
          </p:cNvCxnSpPr>
          <p:nvPr/>
        </p:nvCxnSpPr>
        <p:spPr bwMode="auto">
          <a:xfrm rot="10800000">
            <a:off x="66676" y="4873229"/>
            <a:ext cx="9028113" cy="1190"/>
          </a:xfrm>
          <a:prstGeom prst="line">
            <a:avLst/>
          </a:prstGeom>
          <a:noFill/>
          <a:ln w="12700" cap="flat" cmpd="sng" algn="ctr">
            <a:solidFill>
              <a:schemeClr val="accent1"/>
            </a:solidFill>
            <a:prstDash val="solid"/>
            <a:round/>
            <a:headEnd type="none" w="med" len="med"/>
            <a:tailEnd type="none" w="med" len="med"/>
          </a:ln>
          <a:effectLst/>
        </p:spPr>
      </p:cxnSp>
      <p:sp>
        <p:nvSpPr>
          <p:cNvPr id="12" name="TextBox 11"/>
          <p:cNvSpPr txBox="1"/>
          <p:nvPr/>
        </p:nvSpPr>
        <p:spPr>
          <a:xfrm>
            <a:off x="8424864" y="4891087"/>
            <a:ext cx="566737" cy="276999"/>
          </a:xfrm>
          <a:prstGeom prst="rect">
            <a:avLst/>
          </a:prstGeom>
          <a:noFill/>
        </p:spPr>
        <p:txBody>
          <a:bodyPr>
            <a:prstTxWarp prst="textNoShape">
              <a:avLst/>
            </a:prstTxWarp>
            <a:spAutoFit/>
          </a:bodyPr>
          <a:lstStyle/>
          <a:p>
            <a:pPr defTabSz="457200"/>
            <a:fld id="{A51F6B24-625B-6B48-B1AE-970688573CDB}" type="slidenum">
              <a:rPr lang="en-US" sz="1200">
                <a:solidFill>
                  <a:prstClr val="black"/>
                </a:solidFill>
              </a:rPr>
              <a:pPr defTabSz="457200"/>
              <a:t>‹#›</a:t>
            </a:fld>
            <a:endParaRPr lang="en-US" sz="1200">
              <a:solidFill>
                <a:prstClr val="black"/>
              </a:solidFill>
            </a:endParaRPr>
          </a:p>
        </p:txBody>
      </p:sp>
      <p:sp>
        <p:nvSpPr>
          <p:cNvPr id="10" name="TextBox 9"/>
          <p:cNvSpPr txBox="1"/>
          <p:nvPr/>
        </p:nvSpPr>
        <p:spPr>
          <a:xfrm>
            <a:off x="457200" y="4891088"/>
            <a:ext cx="8229600" cy="246221"/>
          </a:xfrm>
          <a:prstGeom prst="rect">
            <a:avLst/>
          </a:prstGeom>
          <a:noFill/>
        </p:spPr>
        <p:txBody>
          <a:bodyPr>
            <a:prstTxWarp prst="textNoShape">
              <a:avLst/>
            </a:prstTxWarp>
            <a:spAutoFit/>
          </a:bodyPr>
          <a:lstStyle/>
          <a:p>
            <a:pPr algn="ctr" defTabSz="457200">
              <a:defRPr/>
            </a:pPr>
            <a:r>
              <a:rPr lang="en-US" sz="1000" dirty="0">
                <a:solidFill>
                  <a:prstClr val="white">
                    <a:lumMod val="65000"/>
                  </a:prstClr>
                </a:solidFill>
              </a:rPr>
              <a:t>Joint</a:t>
            </a:r>
            <a:r>
              <a:rPr lang="en-US" sz="1000" baseline="0" dirty="0">
                <a:solidFill>
                  <a:prstClr val="white">
                    <a:lumMod val="65000"/>
                  </a:prstClr>
                </a:solidFill>
              </a:rPr>
              <a:t> Status Review</a:t>
            </a:r>
            <a:r>
              <a:rPr lang="en-US" sz="1000" dirty="0">
                <a:solidFill>
                  <a:prstClr val="white">
                    <a:lumMod val="65000"/>
                  </a:prstClr>
                </a:solidFill>
              </a:rPr>
              <a:t> • Tucson  • </a:t>
            </a:r>
            <a:r>
              <a:rPr lang="en-US" sz="1000" baseline="0" dirty="0">
                <a:solidFill>
                  <a:prstClr val="white">
                    <a:lumMod val="65000"/>
                  </a:prstClr>
                </a:solidFill>
              </a:rPr>
              <a:t>August 27 - 30</a:t>
            </a:r>
            <a:endParaRPr lang="en-US" sz="1000" dirty="0">
              <a:solidFill>
                <a:prstClr val="white">
                  <a:lumMod val="65000"/>
                </a:prstClr>
              </a:solidFill>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3" r:id="rId3"/>
    <p:sldLayoutId id="2147483674" r:id="rId4"/>
    <p:sldLayoutId id="2147483662" r:id="rId5"/>
    <p:sldLayoutId id="2147483672" r:id="rId6"/>
    <p:sldLayoutId id="2147483673" r:id="rId7"/>
    <p:sldLayoutId id="2147483667" r:id="rId8"/>
    <p:sldLayoutId id="2147483668" r:id="rId9"/>
    <p:sldLayoutId id="2147483675" r:id="rId10"/>
    <p:sldLayoutId id="2147483678" r:id="rId11"/>
    <p:sldLayoutId id="2147483679" r:id="rId12"/>
    <p:sldLayoutId id="2147483680" r:id="rId13"/>
    <p:sldLayoutId id="2147483681" r:id="rId14"/>
    <p:sldLayoutId id="2147483682" r:id="rId15"/>
  </p:sldLayoutIdLst>
  <p:txStyles>
    <p:title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7.emf"/><Relationship Id="rId5" Type="http://schemas.openxmlformats.org/officeDocument/2006/relationships/oleObject" Target="../embeddings/oleObject3.bin"/><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42.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39.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41.wmf"/><Relationship Id="rId4" Type="http://schemas.openxmlformats.org/officeDocument/2006/relationships/image" Target="../media/image38.wmf"/><Relationship Id="rId9"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43.wmf"/><Relationship Id="rId5" Type="http://schemas.openxmlformats.org/officeDocument/2006/relationships/oleObject" Target="../embeddings/oleObject9.bin"/><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 Id="rId5" Type="http://schemas.openxmlformats.org/officeDocument/2006/relationships/image" Target="../media/image54.tiff"/><Relationship Id="rId4" Type="http://schemas.openxmlformats.org/officeDocument/2006/relationships/image" Target="../media/image53.tiff"/></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tiff"/><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Active Optics System Development</a:t>
            </a:r>
            <a:br>
              <a:rPr lang="en-US" dirty="0"/>
            </a:br>
            <a:br>
              <a:rPr lang="en-US" dirty="0"/>
            </a:br>
            <a:r>
              <a:rPr lang="en-US" dirty="0"/>
              <a:t>Sandrine Thomas</a:t>
            </a:r>
            <a:br>
              <a:rPr lang="en-US" dirty="0"/>
            </a:br>
            <a:r>
              <a:rPr lang="en-US" dirty="0"/>
              <a:t>T&amp;S Project Scientist</a:t>
            </a:r>
            <a:br>
              <a:rPr lang="en-US" dirty="0"/>
            </a:br>
            <a:r>
              <a:rPr lang="en-US" dirty="0"/>
              <a:t>Bo Xin</a:t>
            </a:r>
            <a:br>
              <a:rPr lang="en-US" dirty="0"/>
            </a:br>
            <a:r>
              <a:rPr lang="en-US" dirty="0"/>
              <a:t>Deputy Systems Scientist</a:t>
            </a:r>
            <a:br>
              <a:rPr lang="en-US" dirty="0"/>
            </a:br>
            <a:br>
              <a:rPr lang="en-US" dirty="0"/>
            </a:br>
            <a:r>
              <a:rPr lang="en-US" dirty="0"/>
              <a:t>NSF/DOE Joint Status Review</a:t>
            </a:r>
            <a:br>
              <a:rPr lang="en-US" dirty="0"/>
            </a:br>
            <a:r>
              <a:rPr lang="en-US" dirty="0"/>
              <a:t>August 7, 2019</a:t>
            </a:r>
          </a:p>
        </p:txBody>
      </p:sp>
    </p:spTree>
    <p:extLst>
      <p:ext uri="{BB962C8B-B14F-4D97-AF65-F5344CB8AC3E}">
        <p14:creationId xmlns:p14="http://schemas.microsoft.com/office/powerpoint/2010/main" val="3173004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8153-F6F7-2744-A90C-DE25E470A999}"/>
              </a:ext>
            </a:extLst>
          </p:cNvPr>
          <p:cNvSpPr>
            <a:spLocks noGrp="1"/>
          </p:cNvSpPr>
          <p:nvPr>
            <p:ph type="title"/>
          </p:nvPr>
        </p:nvSpPr>
        <p:spPr>
          <a:xfrm>
            <a:off x="990600" y="57150"/>
            <a:ext cx="6705600" cy="609600"/>
          </a:xfrm>
        </p:spPr>
        <p:txBody>
          <a:bodyPr/>
          <a:lstStyle/>
          <a:p>
            <a:r>
              <a:rPr lang="en-US" dirty="0"/>
              <a:t>Comparison with Forward Modeling Approach using </a:t>
            </a:r>
            <a:r>
              <a:rPr lang="en-US" dirty="0" err="1"/>
              <a:t>DECam</a:t>
            </a:r>
            <a:r>
              <a:rPr lang="en-US" dirty="0"/>
              <a:t> Data</a:t>
            </a:r>
          </a:p>
        </p:txBody>
      </p:sp>
      <p:pic>
        <p:nvPicPr>
          <p:cNvPr id="12" name="Picture 11" descr="solution.png">
            <a:extLst>
              <a:ext uri="{FF2B5EF4-FFF2-40B4-BE49-F238E27FC236}">
                <a16:creationId xmlns:a16="http://schemas.microsoft.com/office/drawing/2014/main" id="{E06FAC3D-AC93-8B46-8F08-6BDB488FB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4465" y="1286021"/>
            <a:ext cx="4217670" cy="3514725"/>
          </a:xfrm>
          <a:prstGeom prst="rect">
            <a:avLst/>
          </a:prstGeom>
        </p:spPr>
      </p:pic>
      <p:sp>
        <p:nvSpPr>
          <p:cNvPr id="15" name="TextBox 14">
            <a:extLst>
              <a:ext uri="{FF2B5EF4-FFF2-40B4-BE49-F238E27FC236}">
                <a16:creationId xmlns:a16="http://schemas.microsoft.com/office/drawing/2014/main" id="{5C0C73B2-4E25-2B45-B0B2-CB4B7E940D01}"/>
              </a:ext>
            </a:extLst>
          </p:cNvPr>
          <p:cNvSpPr txBox="1"/>
          <p:nvPr/>
        </p:nvSpPr>
        <p:spPr>
          <a:xfrm>
            <a:off x="381000" y="666750"/>
            <a:ext cx="7237559" cy="923330"/>
          </a:xfrm>
          <a:prstGeom prst="rect">
            <a:avLst/>
          </a:prstGeom>
          <a:noFill/>
        </p:spPr>
        <p:txBody>
          <a:bodyPr wrap="none" rtlCol="0">
            <a:spAutoFit/>
          </a:bodyPr>
          <a:lstStyle/>
          <a:p>
            <a:r>
              <a:rPr lang="en-US" dirty="0"/>
              <a:t>Very good agreement</a:t>
            </a:r>
          </a:p>
          <a:p>
            <a:r>
              <a:rPr lang="en-US" dirty="0"/>
              <a:t>Published as SPIE 9906, 99064J (2016)</a:t>
            </a:r>
          </a:p>
          <a:p>
            <a:r>
              <a:rPr lang="en-US" dirty="0"/>
              <a:t>Emily Li and David Thomas (Stanford) working on forward modeling for LSST</a:t>
            </a:r>
          </a:p>
        </p:txBody>
      </p:sp>
      <p:pic>
        <p:nvPicPr>
          <p:cNvPr id="16" name="Picture 15">
            <a:extLst>
              <a:ext uri="{FF2B5EF4-FFF2-40B4-BE49-F238E27FC236}">
                <a16:creationId xmlns:a16="http://schemas.microsoft.com/office/drawing/2014/main" id="{3C658C0E-E12E-1040-A6F1-4F540986C70C}"/>
              </a:ext>
            </a:extLst>
          </p:cNvPr>
          <p:cNvPicPr>
            <a:picLocks noChangeAspect="1"/>
          </p:cNvPicPr>
          <p:nvPr/>
        </p:nvPicPr>
        <p:blipFill>
          <a:blip r:embed="rId3"/>
          <a:stretch>
            <a:fillRect/>
          </a:stretch>
        </p:blipFill>
        <p:spPr>
          <a:xfrm>
            <a:off x="595069" y="1657350"/>
            <a:ext cx="4435327" cy="3026767"/>
          </a:xfrm>
          <a:prstGeom prst="rect">
            <a:avLst/>
          </a:prstGeom>
        </p:spPr>
      </p:pic>
    </p:spTree>
    <p:extLst>
      <p:ext uri="{BB962C8B-B14F-4D97-AF65-F5344CB8AC3E}">
        <p14:creationId xmlns:p14="http://schemas.microsoft.com/office/powerpoint/2010/main" val="3546666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7D9B8C-8108-4043-AC97-89AFF7C7D58B}"/>
              </a:ext>
            </a:extLst>
          </p:cNvPr>
          <p:cNvPicPr>
            <a:picLocks noChangeAspect="1"/>
          </p:cNvPicPr>
          <p:nvPr/>
        </p:nvPicPr>
        <p:blipFill>
          <a:blip r:embed="rId2"/>
          <a:stretch>
            <a:fillRect/>
          </a:stretch>
        </p:blipFill>
        <p:spPr>
          <a:xfrm>
            <a:off x="173711" y="742950"/>
            <a:ext cx="3190264" cy="3016250"/>
          </a:xfrm>
          <a:prstGeom prst="rect">
            <a:avLst/>
          </a:prstGeom>
        </p:spPr>
      </p:pic>
      <p:sp>
        <p:nvSpPr>
          <p:cNvPr id="2" name="Title 1"/>
          <p:cNvSpPr>
            <a:spLocks noGrp="1"/>
          </p:cNvSpPr>
          <p:nvPr>
            <p:ph type="title"/>
          </p:nvPr>
        </p:nvSpPr>
        <p:spPr>
          <a:xfrm>
            <a:off x="838199" y="141690"/>
            <a:ext cx="4182319" cy="417910"/>
          </a:xfrm>
        </p:spPr>
        <p:txBody>
          <a:bodyPr/>
          <a:lstStyle/>
          <a:p>
            <a:r>
              <a:rPr lang="en-US" dirty="0"/>
              <a:t>On-Sky Testing with Magellan</a:t>
            </a:r>
          </a:p>
        </p:txBody>
      </p:sp>
      <p:pic>
        <p:nvPicPr>
          <p:cNvPr id="6" name="Picture 5"/>
          <p:cNvPicPr>
            <a:picLocks noChangeAspect="1"/>
          </p:cNvPicPr>
          <p:nvPr/>
        </p:nvPicPr>
        <p:blipFill>
          <a:blip r:embed="rId3"/>
          <a:stretch>
            <a:fillRect/>
          </a:stretch>
        </p:blipFill>
        <p:spPr>
          <a:xfrm>
            <a:off x="2836275" y="2718593"/>
            <a:ext cx="2184244" cy="2081213"/>
          </a:xfrm>
          <a:prstGeom prst="rect">
            <a:avLst/>
          </a:prstGeom>
        </p:spPr>
      </p:pic>
      <p:pic>
        <p:nvPicPr>
          <p:cNvPr id="7" name="Picture 6"/>
          <p:cNvPicPr>
            <a:picLocks noChangeAspect="1"/>
          </p:cNvPicPr>
          <p:nvPr/>
        </p:nvPicPr>
        <p:blipFill>
          <a:blip r:embed="rId4"/>
          <a:stretch>
            <a:fillRect/>
          </a:stretch>
        </p:blipFill>
        <p:spPr>
          <a:xfrm>
            <a:off x="5105400" y="2595858"/>
            <a:ext cx="3867150" cy="2233613"/>
          </a:xfrm>
          <a:prstGeom prst="rect">
            <a:avLst/>
          </a:prstGeom>
        </p:spPr>
      </p:pic>
      <p:pic>
        <p:nvPicPr>
          <p:cNvPr id="8" name="Picture 7"/>
          <p:cNvPicPr>
            <a:picLocks noChangeAspect="1"/>
          </p:cNvPicPr>
          <p:nvPr/>
        </p:nvPicPr>
        <p:blipFill>
          <a:blip r:embed="rId5"/>
          <a:stretch>
            <a:fillRect/>
          </a:stretch>
        </p:blipFill>
        <p:spPr>
          <a:xfrm>
            <a:off x="5105400" y="138408"/>
            <a:ext cx="3886200" cy="2400300"/>
          </a:xfrm>
          <a:prstGeom prst="rect">
            <a:avLst/>
          </a:prstGeom>
        </p:spPr>
      </p:pic>
      <p:sp>
        <p:nvSpPr>
          <p:cNvPr id="9" name="TextBox 8"/>
          <p:cNvSpPr txBox="1"/>
          <p:nvPr/>
        </p:nvSpPr>
        <p:spPr>
          <a:xfrm>
            <a:off x="5725367" y="1665661"/>
            <a:ext cx="2351834" cy="507831"/>
          </a:xfrm>
          <a:prstGeom prst="rect">
            <a:avLst/>
          </a:prstGeom>
          <a:noFill/>
        </p:spPr>
        <p:txBody>
          <a:bodyPr wrap="square" rtlCol="0">
            <a:spAutoFit/>
          </a:bodyPr>
          <a:lstStyle/>
          <a:p>
            <a:r>
              <a:rPr lang="en-US" sz="1350" dirty="0"/>
              <a:t>When 300um of </a:t>
            </a:r>
            <a:r>
              <a:rPr lang="en-US" sz="1350" dirty="0" err="1"/>
              <a:t>pentafoil</a:t>
            </a:r>
            <a:r>
              <a:rPr lang="en-US" sz="1350" dirty="0"/>
              <a:t> is put on the primary mirror</a:t>
            </a:r>
          </a:p>
        </p:txBody>
      </p:sp>
      <p:sp>
        <p:nvSpPr>
          <p:cNvPr id="10" name="TextBox 9"/>
          <p:cNvSpPr txBox="1"/>
          <p:nvPr/>
        </p:nvSpPr>
        <p:spPr>
          <a:xfrm>
            <a:off x="6305551" y="4319109"/>
            <a:ext cx="2376163" cy="300082"/>
          </a:xfrm>
          <a:prstGeom prst="rect">
            <a:avLst/>
          </a:prstGeom>
          <a:noFill/>
        </p:spPr>
        <p:txBody>
          <a:bodyPr wrap="none" rtlCol="0">
            <a:spAutoFit/>
          </a:bodyPr>
          <a:lstStyle/>
          <a:p>
            <a:r>
              <a:rPr lang="en-US" sz="1350" dirty="0"/>
              <a:t>5 pairs of images for each color</a:t>
            </a:r>
          </a:p>
        </p:txBody>
      </p:sp>
      <p:sp>
        <p:nvSpPr>
          <p:cNvPr id="11" name="Oval 10"/>
          <p:cNvSpPr/>
          <p:nvPr/>
        </p:nvSpPr>
        <p:spPr>
          <a:xfrm>
            <a:off x="8248650" y="424158"/>
            <a:ext cx="571500" cy="1200150"/>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Oval 11"/>
          <p:cNvSpPr/>
          <p:nvPr/>
        </p:nvSpPr>
        <p:spPr>
          <a:xfrm>
            <a:off x="8172028" y="2881608"/>
            <a:ext cx="648122" cy="1200150"/>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extBox 12"/>
          <p:cNvSpPr txBox="1"/>
          <p:nvPr/>
        </p:nvSpPr>
        <p:spPr>
          <a:xfrm>
            <a:off x="8104180" y="1518759"/>
            <a:ext cx="902427" cy="300082"/>
          </a:xfrm>
          <a:prstGeom prst="rect">
            <a:avLst/>
          </a:prstGeom>
          <a:noFill/>
        </p:spPr>
        <p:txBody>
          <a:bodyPr wrap="none" rtlCol="0">
            <a:spAutoFit/>
          </a:bodyPr>
          <a:lstStyle/>
          <a:p>
            <a:r>
              <a:rPr lang="en-US" sz="1350" dirty="0" err="1"/>
              <a:t>pentafoild</a:t>
            </a:r>
            <a:endParaRPr lang="en-US" sz="1350" dirty="0"/>
          </a:p>
        </p:txBody>
      </p:sp>
      <p:sp>
        <p:nvSpPr>
          <p:cNvPr id="14" name="TextBox 13"/>
          <p:cNvSpPr txBox="1"/>
          <p:nvPr/>
        </p:nvSpPr>
        <p:spPr>
          <a:xfrm>
            <a:off x="8077201" y="3976209"/>
            <a:ext cx="902427" cy="300082"/>
          </a:xfrm>
          <a:prstGeom prst="rect">
            <a:avLst/>
          </a:prstGeom>
          <a:noFill/>
        </p:spPr>
        <p:txBody>
          <a:bodyPr wrap="none" rtlCol="0">
            <a:spAutoFit/>
          </a:bodyPr>
          <a:lstStyle/>
          <a:p>
            <a:r>
              <a:rPr lang="en-US" sz="1350" dirty="0" err="1"/>
              <a:t>pentafoild</a:t>
            </a:r>
            <a:endParaRPr lang="en-US" sz="1350" dirty="0"/>
          </a:p>
        </p:txBody>
      </p:sp>
      <p:sp>
        <p:nvSpPr>
          <p:cNvPr id="16" name="TextBox 15">
            <a:extLst>
              <a:ext uri="{FF2B5EF4-FFF2-40B4-BE49-F238E27FC236}">
                <a16:creationId xmlns:a16="http://schemas.microsoft.com/office/drawing/2014/main" id="{586733CF-6C11-1842-953F-64CF96F23318}"/>
              </a:ext>
            </a:extLst>
          </p:cNvPr>
          <p:cNvSpPr txBox="1"/>
          <p:nvPr/>
        </p:nvSpPr>
        <p:spPr>
          <a:xfrm>
            <a:off x="166633" y="3759199"/>
            <a:ext cx="1807978" cy="646331"/>
          </a:xfrm>
          <a:prstGeom prst="rect">
            <a:avLst/>
          </a:prstGeom>
          <a:solidFill>
            <a:schemeClr val="bg1"/>
          </a:solidFill>
        </p:spPr>
        <p:txBody>
          <a:bodyPr wrap="square" rtlCol="0">
            <a:spAutoFit/>
          </a:bodyPr>
          <a:lstStyle/>
          <a:p>
            <a:r>
              <a:rPr lang="en-US" sz="1200" dirty="0"/>
              <a:t>Data points shifted by ±10nm, to facilitate display</a:t>
            </a:r>
          </a:p>
        </p:txBody>
      </p:sp>
    </p:spTree>
    <p:extLst>
      <p:ext uri="{BB962C8B-B14F-4D97-AF65-F5344CB8AC3E}">
        <p14:creationId xmlns:p14="http://schemas.microsoft.com/office/powerpoint/2010/main" val="2454162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WFS Deployment Parameter Optimization</a:t>
            </a:r>
          </a:p>
        </p:txBody>
      </p:sp>
      <p:sp>
        <p:nvSpPr>
          <p:cNvPr id="3" name="Text Placeholder 2"/>
          <p:cNvSpPr>
            <a:spLocks noGrp="1"/>
          </p:cNvSpPr>
          <p:nvPr>
            <p:ph type="body" idx="4294967295"/>
          </p:nvPr>
        </p:nvSpPr>
        <p:spPr>
          <a:xfrm>
            <a:off x="0" y="550863"/>
            <a:ext cx="6572250" cy="568325"/>
          </a:xfrm>
          <a:prstGeom prst="rect">
            <a:avLst/>
          </a:prstGeom>
        </p:spPr>
        <p:txBody>
          <a:bodyPr/>
          <a:lstStyle/>
          <a:p>
            <a:r>
              <a:rPr lang="en-US" sz="1500" dirty="0">
                <a:solidFill>
                  <a:srgbClr val="0070C0"/>
                </a:solidFill>
              </a:rPr>
              <a:t>What is the acceptable position tolerance for the WFS midpoint height relative to the science sensor array?</a:t>
            </a:r>
          </a:p>
        </p:txBody>
      </p:sp>
      <p:pic>
        <p:nvPicPr>
          <p:cNvPr id="6147" name="Picture 3" descr="midpo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9698" y="1100524"/>
            <a:ext cx="4461302" cy="3757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2"/>
          <p:cNvSpPr txBox="1">
            <a:spLocks/>
          </p:cNvSpPr>
          <p:nvPr/>
        </p:nvSpPr>
        <p:spPr bwMode="auto">
          <a:xfrm>
            <a:off x="914400" y="1119595"/>
            <a:ext cx="2457450" cy="3681005"/>
          </a:xfrm>
          <a:prstGeom prst="rect">
            <a:avLst/>
          </a:prstGeom>
          <a:solidFill>
            <a:schemeClr val="bg1"/>
          </a:solid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a:t>Concerns:</a:t>
            </a:r>
          </a:p>
          <a:p>
            <a:pPr lvl="1"/>
            <a:r>
              <a:rPr lang="en-US" sz="1350" dirty="0"/>
              <a:t>Linearity in the presence of large focus</a:t>
            </a:r>
          </a:p>
          <a:p>
            <a:pPr lvl="1"/>
            <a:r>
              <a:rPr lang="en-US" sz="1350" dirty="0"/>
              <a:t>Caustic zone (TIE approach breaks down)</a:t>
            </a:r>
          </a:p>
          <a:p>
            <a:r>
              <a:rPr lang="en-US" sz="1350" dirty="0"/>
              <a:t>Monte-Carlo simulation in PhoSim</a:t>
            </a:r>
          </a:p>
          <a:p>
            <a:pPr lvl="1"/>
            <a:r>
              <a:rPr lang="en-US" sz="1350" dirty="0"/>
              <a:t>WFS readings for misalignments</a:t>
            </a:r>
          </a:p>
          <a:p>
            <a:pPr lvl="1"/>
            <a:r>
              <a:rPr lang="en-US" sz="1350" dirty="0"/>
              <a:t>Atmosphere included</a:t>
            </a:r>
          </a:p>
          <a:p>
            <a:r>
              <a:rPr lang="en-US" sz="1350" dirty="0">
                <a:solidFill>
                  <a:srgbClr val="0070C0"/>
                </a:solidFill>
              </a:rPr>
              <a:t>Higher order Zernike estimates </a:t>
            </a:r>
            <a:r>
              <a:rPr lang="hu-HU" sz="1350" dirty="0" err="1">
                <a:solidFill>
                  <a:srgbClr val="0070C0"/>
                </a:solidFill>
              </a:rPr>
              <a:t>practic</a:t>
            </a:r>
            <a:r>
              <a:rPr lang="en-US" sz="1350" dirty="0">
                <a:solidFill>
                  <a:srgbClr val="0070C0"/>
                </a:solidFill>
              </a:rPr>
              <a:t>ally</a:t>
            </a:r>
            <a:r>
              <a:rPr lang="hu-HU" sz="1350" dirty="0">
                <a:solidFill>
                  <a:srgbClr val="0070C0"/>
                </a:solidFill>
              </a:rPr>
              <a:t> </a:t>
            </a:r>
            <a:r>
              <a:rPr lang="en-US" sz="1350" dirty="0">
                <a:solidFill>
                  <a:srgbClr val="0070C0"/>
                </a:solidFill>
              </a:rPr>
              <a:t>independent of </a:t>
            </a:r>
            <a:r>
              <a:rPr lang="hu-HU" sz="1350" dirty="0" err="1">
                <a:solidFill>
                  <a:srgbClr val="0070C0"/>
                </a:solidFill>
              </a:rPr>
              <a:t>focus</a:t>
            </a:r>
            <a:r>
              <a:rPr lang="hu-HU" sz="1350" dirty="0">
                <a:solidFill>
                  <a:srgbClr val="0070C0"/>
                </a:solidFill>
              </a:rPr>
              <a:t> </a:t>
            </a:r>
            <a:r>
              <a:rPr lang="hu-HU" sz="1350" dirty="0" err="1">
                <a:solidFill>
                  <a:srgbClr val="0070C0"/>
                </a:solidFill>
              </a:rPr>
              <a:t>offset</a:t>
            </a:r>
            <a:endParaRPr lang="en-US" sz="1350" dirty="0">
              <a:solidFill>
                <a:srgbClr val="0070C0"/>
              </a:solidFill>
            </a:endParaRPr>
          </a:p>
        </p:txBody>
      </p:sp>
      <p:sp>
        <p:nvSpPr>
          <p:cNvPr id="4" name="TextBox 3"/>
          <p:cNvSpPr txBox="1"/>
          <p:nvPr/>
        </p:nvSpPr>
        <p:spPr>
          <a:xfrm>
            <a:off x="4857750" y="1143001"/>
            <a:ext cx="545086" cy="276999"/>
          </a:xfrm>
          <a:prstGeom prst="rect">
            <a:avLst/>
          </a:prstGeom>
          <a:noFill/>
        </p:spPr>
        <p:txBody>
          <a:bodyPr wrap="none" rtlCol="0">
            <a:spAutoFit/>
          </a:bodyPr>
          <a:lstStyle/>
          <a:p>
            <a:r>
              <a:rPr lang="en-US" sz="1200" b="1" dirty="0"/>
              <a:t>Focus</a:t>
            </a:r>
          </a:p>
        </p:txBody>
      </p:sp>
      <p:sp>
        <p:nvSpPr>
          <p:cNvPr id="8" name="TextBox 7"/>
          <p:cNvSpPr txBox="1"/>
          <p:nvPr/>
        </p:nvSpPr>
        <p:spPr>
          <a:xfrm>
            <a:off x="7076352" y="1143001"/>
            <a:ext cx="978217" cy="276999"/>
          </a:xfrm>
          <a:prstGeom prst="rect">
            <a:avLst/>
          </a:prstGeom>
          <a:noFill/>
        </p:spPr>
        <p:txBody>
          <a:bodyPr wrap="none" rtlCol="0">
            <a:spAutoFit/>
          </a:bodyPr>
          <a:lstStyle/>
          <a:p>
            <a:r>
              <a:rPr lang="en-US" sz="1200" b="1" dirty="0"/>
              <a:t>Astigmatism</a:t>
            </a:r>
          </a:p>
        </p:txBody>
      </p:sp>
      <p:sp>
        <p:nvSpPr>
          <p:cNvPr id="9" name="TextBox 8"/>
          <p:cNvSpPr txBox="1"/>
          <p:nvPr/>
        </p:nvSpPr>
        <p:spPr>
          <a:xfrm>
            <a:off x="7143751" y="3003635"/>
            <a:ext cx="550151" cy="276999"/>
          </a:xfrm>
          <a:prstGeom prst="rect">
            <a:avLst/>
          </a:prstGeom>
          <a:noFill/>
        </p:spPr>
        <p:txBody>
          <a:bodyPr wrap="none" rtlCol="0">
            <a:spAutoFit/>
          </a:bodyPr>
          <a:lstStyle/>
          <a:p>
            <a:r>
              <a:rPr lang="en-US" sz="1200" b="1" dirty="0"/>
              <a:t>Coma</a:t>
            </a:r>
          </a:p>
        </p:txBody>
      </p:sp>
      <p:sp>
        <p:nvSpPr>
          <p:cNvPr id="10" name="TextBox 9"/>
          <p:cNvSpPr txBox="1"/>
          <p:nvPr/>
        </p:nvSpPr>
        <p:spPr>
          <a:xfrm>
            <a:off x="4857750" y="3003635"/>
            <a:ext cx="978217" cy="276999"/>
          </a:xfrm>
          <a:prstGeom prst="rect">
            <a:avLst/>
          </a:prstGeom>
          <a:noFill/>
        </p:spPr>
        <p:txBody>
          <a:bodyPr wrap="none" rtlCol="0">
            <a:spAutoFit/>
          </a:bodyPr>
          <a:lstStyle/>
          <a:p>
            <a:r>
              <a:rPr lang="en-US" sz="1200" b="1" dirty="0"/>
              <a:t>Astigmatism</a:t>
            </a:r>
          </a:p>
        </p:txBody>
      </p:sp>
    </p:spTree>
    <p:extLst>
      <p:ext uri="{BB962C8B-B14F-4D97-AF65-F5344CB8AC3E}">
        <p14:creationId xmlns:p14="http://schemas.microsoft.com/office/powerpoint/2010/main" val="2888392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50FF3-6759-A443-8034-3AF6EFE9A0F2}"/>
              </a:ext>
            </a:extLst>
          </p:cNvPr>
          <p:cNvSpPr>
            <a:spLocks noGrp="1"/>
          </p:cNvSpPr>
          <p:nvPr>
            <p:ph type="title"/>
          </p:nvPr>
        </p:nvSpPr>
        <p:spPr>
          <a:xfrm>
            <a:off x="1066800" y="133350"/>
            <a:ext cx="6286500" cy="417910"/>
          </a:xfrm>
        </p:spPr>
        <p:txBody>
          <a:bodyPr/>
          <a:lstStyle/>
          <a:p>
            <a:r>
              <a:rPr lang="en-US" dirty="0"/>
              <a:t>General AOS Control Design Considerations</a:t>
            </a:r>
          </a:p>
        </p:txBody>
      </p:sp>
      <p:sp>
        <p:nvSpPr>
          <p:cNvPr id="3" name="Text Placeholder 2">
            <a:extLst>
              <a:ext uri="{FF2B5EF4-FFF2-40B4-BE49-F238E27FC236}">
                <a16:creationId xmlns:a16="http://schemas.microsoft.com/office/drawing/2014/main" id="{C58813DA-D6BA-0F41-BBF4-75348F873ACF}"/>
              </a:ext>
            </a:extLst>
          </p:cNvPr>
          <p:cNvSpPr>
            <a:spLocks noGrp="1"/>
          </p:cNvSpPr>
          <p:nvPr>
            <p:ph type="body" idx="1"/>
          </p:nvPr>
        </p:nvSpPr>
        <p:spPr>
          <a:xfrm>
            <a:off x="152400" y="742950"/>
            <a:ext cx="9067800" cy="4267200"/>
          </a:xfrm>
        </p:spPr>
        <p:txBody>
          <a:bodyPr/>
          <a:lstStyle/>
          <a:p>
            <a:r>
              <a:rPr lang="en-US" sz="1800" dirty="0"/>
              <a:t>For a 3-mirror system (LSST): 10 rigid body degrees of freedom. </a:t>
            </a:r>
            <a:r>
              <a:rPr lang="en-US" sz="1800" dirty="0">
                <a:solidFill>
                  <a:schemeClr val="accent3">
                    <a:lumMod val="50000"/>
                  </a:schemeClr>
                </a:solidFill>
              </a:rPr>
              <a:t>*</a:t>
            </a:r>
          </a:p>
          <a:p>
            <a:pPr lvl="1"/>
            <a:r>
              <a:rPr lang="en-US" sz="1800" dirty="0"/>
              <a:t>The 2 pistons can measured using defocus and spherical aberration.</a:t>
            </a:r>
          </a:p>
          <a:p>
            <a:pPr lvl="1"/>
            <a:r>
              <a:rPr lang="en-US" sz="1800" dirty="0"/>
              <a:t>We can use the 8 tilts and decenters to zero out coma, astigmatism, and curvature of field. That leaves a 2-dimensional subspace of misalignment.</a:t>
            </a:r>
          </a:p>
          <a:p>
            <a:pPr lvl="1"/>
            <a:r>
              <a:rPr lang="en-US" sz="1800" dirty="0"/>
              <a:t>Simultaneous measurement of 1</a:t>
            </a:r>
            <a:r>
              <a:rPr lang="en-US" sz="1800" baseline="30000" dirty="0"/>
              <a:t>st</a:t>
            </a:r>
            <a:r>
              <a:rPr lang="en-US" sz="1800" dirty="0"/>
              <a:t> order defocus and 3</a:t>
            </a:r>
            <a:r>
              <a:rPr lang="en-US" sz="1800" baseline="30000" dirty="0"/>
              <a:t>rd</a:t>
            </a:r>
            <a:r>
              <a:rPr lang="en-US" sz="1800" dirty="0"/>
              <a:t> order curvature of field requires at least 3 </a:t>
            </a:r>
            <a:r>
              <a:rPr lang="en-US" sz="1800" dirty="0" err="1"/>
              <a:t>wavefront</a:t>
            </a:r>
            <a:r>
              <a:rPr lang="en-US" sz="1800" dirty="0"/>
              <a:t> sensors.</a:t>
            </a:r>
          </a:p>
          <a:p>
            <a:r>
              <a:rPr lang="en-US" sz="1800" dirty="0"/>
              <a:t>The need to actively maintain two mirror figures requires measuring higher order aberrations. </a:t>
            </a:r>
            <a:r>
              <a:rPr lang="en-US" sz="1800" dirty="0">
                <a:solidFill>
                  <a:schemeClr val="accent3">
                    <a:lumMod val="50000"/>
                  </a:schemeClr>
                </a:solidFill>
              </a:rPr>
              <a:t>*</a:t>
            </a:r>
          </a:p>
          <a:p>
            <a:r>
              <a:rPr lang="en-US" sz="1800" dirty="0"/>
              <a:t>Large central obscuration (61%) makes distinguishing certain aberration patterns harder. </a:t>
            </a:r>
            <a:r>
              <a:rPr lang="en-US" sz="1800" dirty="0">
                <a:solidFill>
                  <a:schemeClr val="accent3">
                    <a:lumMod val="50000"/>
                  </a:schemeClr>
                </a:solidFill>
              </a:rPr>
              <a:t>*</a:t>
            </a:r>
          </a:p>
          <a:p>
            <a:r>
              <a:rPr lang="en-US" sz="1800" dirty="0"/>
              <a:t>The LSST optical state estimator is basically an inversion of the the optical sensitivity matrix</a:t>
            </a:r>
          </a:p>
          <a:p>
            <a:pPr lvl="1"/>
            <a:r>
              <a:rPr lang="en-US" sz="1600" dirty="0"/>
              <a:t>equivalent to a simultaneous (least-square) fit to all </a:t>
            </a:r>
            <a:r>
              <a:rPr lang="en-US" sz="1600" dirty="0" err="1"/>
              <a:t>wavefront</a:t>
            </a:r>
            <a:r>
              <a:rPr lang="en-US" sz="1600" dirty="0"/>
              <a:t> sensors for all the degrees of freedom.</a:t>
            </a:r>
          </a:p>
          <a:p>
            <a:pPr marL="0" indent="0">
              <a:buNone/>
            </a:pPr>
            <a:r>
              <a:rPr lang="en-US" sz="1800" dirty="0">
                <a:solidFill>
                  <a:schemeClr val="accent3">
                    <a:lumMod val="50000"/>
                  </a:schemeClr>
                </a:solidFill>
              </a:rPr>
              <a:t>* Reference: Schechter &amp; Levinson, PASP 123:812–832, 2011 </a:t>
            </a:r>
          </a:p>
          <a:p>
            <a:pPr marL="0" indent="0">
              <a:buNone/>
            </a:pPr>
            <a:endParaRPr lang="en-US" sz="1800" dirty="0"/>
          </a:p>
        </p:txBody>
      </p:sp>
    </p:spTree>
    <p:extLst>
      <p:ext uri="{BB962C8B-B14F-4D97-AF65-F5344CB8AC3E}">
        <p14:creationId xmlns:p14="http://schemas.microsoft.com/office/powerpoint/2010/main" val="643975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3350"/>
            <a:ext cx="6648450" cy="417910"/>
          </a:xfrm>
        </p:spPr>
        <p:txBody>
          <a:bodyPr/>
          <a:lstStyle/>
          <a:p>
            <a:r>
              <a:rPr lang="en-US" dirty="0"/>
              <a:t>Tackling AOS Control with a full Sensitivity Matrix</a:t>
            </a:r>
          </a:p>
        </p:txBody>
      </p:sp>
      <p:sp>
        <p:nvSpPr>
          <p:cNvPr id="3" name="Content Placeholder 2"/>
          <p:cNvSpPr>
            <a:spLocks noGrp="1"/>
          </p:cNvSpPr>
          <p:nvPr>
            <p:ph idx="4294967295"/>
          </p:nvPr>
        </p:nvSpPr>
        <p:spPr>
          <a:xfrm>
            <a:off x="609600" y="550863"/>
            <a:ext cx="8534400" cy="4114800"/>
          </a:xfrm>
        </p:spPr>
        <p:txBody>
          <a:bodyPr>
            <a:noAutofit/>
          </a:bodyPr>
          <a:lstStyle/>
          <a:p>
            <a:r>
              <a:rPr lang="en-US" sz="1500" dirty="0"/>
              <a:t>Mirror state (rigid body and bending) is fully observable in the absence of sensor noise</a:t>
            </a:r>
          </a:p>
          <a:p>
            <a:r>
              <a:rPr lang="en-US" sz="1500" dirty="0"/>
              <a:t>Sensor noise (dominated by atmosphere, not algorithm) results in some “directions” being practically degenerate</a:t>
            </a:r>
          </a:p>
          <a:p>
            <a:pPr lvl="1"/>
            <a:r>
              <a:rPr lang="en-US" sz="1500" dirty="0"/>
              <a:t>Focus correction, for example (M2 &amp; camera piston, mirror bending)</a:t>
            </a:r>
          </a:p>
          <a:p>
            <a:r>
              <a:rPr lang="en-US" sz="1500" dirty="0"/>
              <a:t>Three algorithm modifications to handle this</a:t>
            </a:r>
          </a:p>
          <a:p>
            <a:pPr lvl="1"/>
            <a:r>
              <a:rPr lang="en-US" sz="1500" dirty="0"/>
              <a:t>Reduced gain (roughly equivalent to longer integration time)</a:t>
            </a:r>
          </a:p>
          <a:p>
            <a:pPr lvl="2"/>
            <a:r>
              <a:rPr lang="en-US" sz="1500" dirty="0"/>
              <a:t>Kalman filtering; Optimal estimator </a:t>
            </a:r>
          </a:p>
          <a:p>
            <a:pPr lvl="1"/>
            <a:r>
              <a:rPr lang="en-US" sz="1700" dirty="0"/>
              <a:t>Control penalty to avoid large commands</a:t>
            </a:r>
          </a:p>
          <a:p>
            <a:pPr lvl="2"/>
            <a:r>
              <a:rPr lang="en-US" sz="1500" dirty="0"/>
              <a:t>Optimized penalty factor for balancing image quality gain and large swings</a:t>
            </a:r>
          </a:p>
          <a:p>
            <a:pPr lvl="2"/>
            <a:r>
              <a:rPr lang="en-US" sz="1500" dirty="0"/>
              <a:t>Optimized penalty matrix against DOFs canceling each other</a:t>
            </a:r>
          </a:p>
          <a:p>
            <a:pPr lvl="1"/>
            <a:r>
              <a:rPr lang="en-US" sz="1500" dirty="0"/>
              <a:t>Option to fall back to truncated sensitivity matrix</a:t>
            </a:r>
          </a:p>
          <a:p>
            <a:pPr lvl="2"/>
            <a:r>
              <a:rPr lang="en-US" sz="1500" dirty="0"/>
              <a:t>enforce relative constraints, e.g. on which degree of freedom is used to control observed focus.</a:t>
            </a:r>
          </a:p>
          <a:p>
            <a:pPr lvl="2"/>
            <a:r>
              <a:rPr lang="en-US" sz="1500" dirty="0"/>
              <a:t>Use low order aberrations for rigid body alignment and high order ones for mirror figure control.</a:t>
            </a:r>
          </a:p>
          <a:p>
            <a:r>
              <a:rPr lang="en-US" sz="1500" dirty="0"/>
              <a:t>With these modifications, both linear and nonlinear analyses predict acceptable performance</a:t>
            </a:r>
          </a:p>
        </p:txBody>
      </p:sp>
    </p:spTree>
    <p:extLst>
      <p:ext uri="{BB962C8B-B14F-4D97-AF65-F5344CB8AC3E}">
        <p14:creationId xmlns:p14="http://schemas.microsoft.com/office/powerpoint/2010/main" val="820173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Optimal Control</a:t>
            </a:r>
          </a:p>
        </p:txBody>
      </p:sp>
      <p:sp>
        <p:nvSpPr>
          <p:cNvPr id="6" name="TextBox 5"/>
          <p:cNvSpPr txBox="1"/>
          <p:nvPr/>
        </p:nvSpPr>
        <p:spPr>
          <a:xfrm>
            <a:off x="1714500" y="742950"/>
            <a:ext cx="6000750" cy="1962076"/>
          </a:xfrm>
          <a:prstGeom prst="rect">
            <a:avLst/>
          </a:prstGeom>
          <a:noFill/>
        </p:spPr>
        <p:txBody>
          <a:bodyPr wrap="square" rtlCol="0">
            <a:spAutoFit/>
          </a:bodyPr>
          <a:lstStyle/>
          <a:p>
            <a:pPr marL="214313" indent="-214313">
              <a:buFont typeface="Arial"/>
              <a:buChar char="•"/>
            </a:pPr>
            <a:r>
              <a:rPr lang="en-US" sz="1350" dirty="0"/>
              <a:t>Optimize both the IQ across the field and the motions of the control variable</a:t>
            </a:r>
          </a:p>
          <a:p>
            <a:pPr marL="214313" indent="-214313">
              <a:buFont typeface="Arial"/>
              <a:buChar char="•"/>
            </a:pPr>
            <a:endParaRPr lang="en-US" sz="1350" dirty="0"/>
          </a:p>
          <a:p>
            <a:pPr marL="214313" indent="-214313">
              <a:buFont typeface="Arial"/>
              <a:buChar char="•"/>
            </a:pPr>
            <a:endParaRPr lang="en-US" sz="1350" dirty="0"/>
          </a:p>
          <a:p>
            <a:pPr marL="214313" indent="-214313">
              <a:buFont typeface="Arial"/>
              <a:buChar char="•"/>
            </a:pPr>
            <a:r>
              <a:rPr lang="en-US" sz="1350" dirty="0" err="1"/>
              <a:t>ρ</a:t>
            </a:r>
            <a:r>
              <a:rPr lang="en-US" sz="1350" dirty="0"/>
              <a:t> and the diagonal elements of H define the weights of the control motions relative to the image quality (PSSN).</a:t>
            </a:r>
          </a:p>
          <a:p>
            <a:pPr marL="214313" indent="-214313">
              <a:buFont typeface="Arial"/>
              <a:buChar char="•"/>
            </a:pPr>
            <a:r>
              <a:rPr lang="en-US" sz="1350" dirty="0"/>
              <a:t>The current choices are</a:t>
            </a:r>
          </a:p>
          <a:p>
            <a:pPr marL="557213" lvl="1" indent="-214313">
              <a:buFont typeface="Arial"/>
              <a:buChar char="•"/>
            </a:pPr>
            <a:r>
              <a:rPr lang="en-US" sz="1350" dirty="0"/>
              <a:t>The penalty on each bending mode is proportional to the force it requires</a:t>
            </a:r>
          </a:p>
          <a:p>
            <a:pPr marL="557213" lvl="1" indent="-214313">
              <a:buFont typeface="Arial"/>
              <a:buChar char="•"/>
            </a:pPr>
            <a:r>
              <a:rPr lang="en-US" sz="1350" dirty="0"/>
              <a:t>1N RMS actuator force = 1um piston or decenter on M2 or camera = 1arcsec tilt on M2 or camera = 0.001 gain in PSSN</a:t>
            </a:r>
          </a:p>
        </p:txBody>
      </p:sp>
      <p:graphicFrame>
        <p:nvGraphicFramePr>
          <p:cNvPr id="8" name="Object 7"/>
          <p:cNvGraphicFramePr>
            <a:graphicFrameLocks noChangeAspect="1"/>
          </p:cNvGraphicFramePr>
          <p:nvPr>
            <p:extLst/>
          </p:nvPr>
        </p:nvGraphicFramePr>
        <p:xfrm>
          <a:off x="2831306" y="1090613"/>
          <a:ext cx="1768079" cy="360760"/>
        </p:xfrm>
        <a:graphic>
          <a:graphicData uri="http://schemas.openxmlformats.org/presentationml/2006/ole">
            <mc:AlternateContent xmlns:mc="http://schemas.openxmlformats.org/markup-compatibility/2006">
              <mc:Choice xmlns:v="urn:schemas-microsoft-com:vml" Requires="v">
                <p:oleObj spid="_x0000_s6175" name="Equation" r:id="rId3" imgW="1054100" imgH="215900" progId="Equation.3">
                  <p:embed/>
                </p:oleObj>
              </mc:Choice>
              <mc:Fallback>
                <p:oleObj name="Equation" r:id="rId3" imgW="1054100" imgH="215900" progId="Equation.3">
                  <p:embed/>
                  <p:pic>
                    <p:nvPicPr>
                      <p:cNvPr id="8" name="Object 7"/>
                      <p:cNvPicPr/>
                      <p:nvPr/>
                    </p:nvPicPr>
                    <p:blipFill>
                      <a:blip r:embed="rId4"/>
                      <a:stretch>
                        <a:fillRect/>
                      </a:stretch>
                    </p:blipFill>
                    <p:spPr>
                      <a:xfrm>
                        <a:off x="2831306" y="1090613"/>
                        <a:ext cx="1768079" cy="360760"/>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2743200" y="3562350"/>
          <a:ext cx="2220516" cy="626269"/>
        </p:xfrm>
        <a:graphic>
          <a:graphicData uri="http://schemas.openxmlformats.org/presentationml/2006/ole">
            <mc:AlternateContent xmlns:mc="http://schemas.openxmlformats.org/markup-compatibility/2006">
              <mc:Choice xmlns:v="urn:schemas-microsoft-com:vml" Requires="v">
                <p:oleObj spid="_x0000_s6176" name="Equation" r:id="rId5" imgW="1752600" imgH="495300" progId="Equation.3">
                  <p:embed/>
                </p:oleObj>
              </mc:Choice>
              <mc:Fallback>
                <p:oleObj name="Equation" r:id="rId5" imgW="1752600" imgH="495300" progId="Equation.3">
                  <p:embed/>
                  <p:pic>
                    <p:nvPicPr>
                      <p:cNvPr id="9" name="Object 8"/>
                      <p:cNvPicPr/>
                      <p:nvPr/>
                    </p:nvPicPr>
                    <p:blipFill>
                      <a:blip r:embed="rId6"/>
                      <a:stretch>
                        <a:fillRect/>
                      </a:stretch>
                    </p:blipFill>
                    <p:spPr>
                      <a:xfrm>
                        <a:off x="2743200" y="3562350"/>
                        <a:ext cx="2220516" cy="626269"/>
                      </a:xfrm>
                      <a:prstGeom prst="rect">
                        <a:avLst/>
                      </a:prstGeom>
                    </p:spPr>
                  </p:pic>
                </p:oleObj>
              </mc:Fallback>
            </mc:AlternateContent>
          </a:graphicData>
        </a:graphic>
      </p:graphicFrame>
      <p:sp>
        <p:nvSpPr>
          <p:cNvPr id="10" name="TextBox 9"/>
          <p:cNvSpPr txBox="1"/>
          <p:nvPr/>
        </p:nvSpPr>
        <p:spPr>
          <a:xfrm>
            <a:off x="4369929" y="2857500"/>
            <a:ext cx="3059572" cy="507831"/>
          </a:xfrm>
          <a:prstGeom prst="rect">
            <a:avLst/>
          </a:prstGeom>
          <a:noFill/>
        </p:spPr>
        <p:txBody>
          <a:bodyPr wrap="square" rtlCol="0">
            <a:spAutoFit/>
          </a:bodyPr>
          <a:lstStyle/>
          <a:p>
            <a:r>
              <a:rPr lang="en-US" sz="1350" dirty="0"/>
              <a:t>Drift due to environmental condition and operation parameters</a:t>
            </a:r>
          </a:p>
        </p:txBody>
      </p:sp>
      <p:sp>
        <p:nvSpPr>
          <p:cNvPr id="11" name="TextBox 10"/>
          <p:cNvSpPr txBox="1"/>
          <p:nvPr/>
        </p:nvSpPr>
        <p:spPr>
          <a:xfrm>
            <a:off x="2571751" y="2891340"/>
            <a:ext cx="1412867" cy="507831"/>
          </a:xfrm>
          <a:prstGeom prst="rect">
            <a:avLst/>
          </a:prstGeom>
          <a:noFill/>
        </p:spPr>
        <p:txBody>
          <a:bodyPr wrap="square" rtlCol="0">
            <a:spAutoFit/>
          </a:bodyPr>
          <a:lstStyle/>
          <a:p>
            <a:r>
              <a:rPr lang="en-US" sz="1350" dirty="0"/>
              <a:t>Control motion for iteration k+1 </a:t>
            </a:r>
          </a:p>
        </p:txBody>
      </p:sp>
      <p:cxnSp>
        <p:nvCxnSpPr>
          <p:cNvPr id="13" name="Straight Arrow Connector 12"/>
          <p:cNvCxnSpPr/>
          <p:nvPr/>
        </p:nvCxnSpPr>
        <p:spPr>
          <a:xfrm>
            <a:off x="3371850" y="3376087"/>
            <a:ext cx="171450" cy="2815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3984618" y="3314700"/>
            <a:ext cx="358783" cy="2815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743201" y="4400550"/>
            <a:ext cx="4671215" cy="300082"/>
          </a:xfrm>
          <a:prstGeom prst="rect">
            <a:avLst/>
          </a:prstGeom>
          <a:noFill/>
        </p:spPr>
        <p:txBody>
          <a:bodyPr wrap="none" rtlCol="0">
            <a:spAutoFit/>
          </a:bodyPr>
          <a:lstStyle/>
          <a:p>
            <a:r>
              <a:rPr lang="en-US" sz="1350" dirty="0"/>
              <a:t>Control gain, use α&lt;1 to integrate atmosphere over longer time.</a:t>
            </a:r>
          </a:p>
        </p:txBody>
      </p:sp>
      <p:cxnSp>
        <p:nvCxnSpPr>
          <p:cNvPr id="18" name="Straight Arrow Connector 17"/>
          <p:cNvCxnSpPr/>
          <p:nvPr/>
        </p:nvCxnSpPr>
        <p:spPr>
          <a:xfrm flipV="1">
            <a:off x="3200400" y="4114800"/>
            <a:ext cx="57150" cy="285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9602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129" y="130810"/>
            <a:ext cx="6419850" cy="417910"/>
          </a:xfrm>
        </p:spPr>
        <p:txBody>
          <a:bodyPr/>
          <a:lstStyle/>
          <a:p>
            <a:r>
              <a:rPr lang="en-US" dirty="0"/>
              <a:t>Performance metrics: images size and </a:t>
            </a:r>
            <a:r>
              <a:rPr lang="en-US" dirty="0" err="1"/>
              <a:t>ellipticity</a:t>
            </a:r>
            <a:endParaRPr lang="en-US" dirty="0"/>
          </a:p>
        </p:txBody>
      </p:sp>
      <p:sp>
        <p:nvSpPr>
          <p:cNvPr id="3" name="Text Placeholder 2"/>
          <p:cNvSpPr>
            <a:spLocks noGrp="1"/>
          </p:cNvSpPr>
          <p:nvPr>
            <p:ph type="body" idx="4294967295"/>
          </p:nvPr>
        </p:nvSpPr>
        <p:spPr>
          <a:xfrm>
            <a:off x="1219200" y="658574"/>
            <a:ext cx="6553200" cy="3966432"/>
          </a:xfrm>
          <a:prstGeom prst="rect">
            <a:avLst/>
          </a:prstGeom>
          <a:solidFill>
            <a:schemeClr val="bg1"/>
          </a:solidFill>
        </p:spPr>
        <p:txBody>
          <a:bodyPr/>
          <a:lstStyle/>
          <a:p>
            <a:r>
              <a:rPr lang="en-US" sz="1425" dirty="0"/>
              <a:t>Unambiguous definition for </a:t>
            </a:r>
            <a:r>
              <a:rPr lang="en-US" sz="1425" i="1" dirty="0"/>
              <a:t>FWHM</a:t>
            </a:r>
            <a:r>
              <a:rPr lang="en-US" sz="1425" dirty="0"/>
              <a:t>: </a:t>
            </a:r>
            <a:r>
              <a:rPr lang="en-US" sz="1500" dirty="0"/>
              <a:t>Effective </a:t>
            </a:r>
            <a:r>
              <a:rPr lang="en-US" sz="1500" i="1" dirty="0"/>
              <a:t>FWHM</a:t>
            </a:r>
            <a:r>
              <a:rPr lang="en-US" sz="1500" dirty="0"/>
              <a:t> (</a:t>
            </a:r>
            <a:r>
              <a:rPr lang="en-US" sz="1500" i="1" dirty="0" err="1"/>
              <a:t>FWHM</a:t>
            </a:r>
            <a:r>
              <a:rPr lang="en-US" sz="1500" i="1" baseline="-25000" dirty="0" err="1"/>
              <a:t>eff</a:t>
            </a:r>
            <a:r>
              <a:rPr lang="en-US" sz="1500" i="1" dirty="0"/>
              <a:t>)</a:t>
            </a:r>
            <a:endParaRPr lang="en-US" sz="1425" dirty="0"/>
          </a:p>
          <a:p>
            <a:pPr lvl="1"/>
            <a:r>
              <a:rPr lang="en-US" sz="1425" dirty="0"/>
              <a:t>Size of equivalent rotationally symmetric Gaussian </a:t>
            </a:r>
            <a:r>
              <a:rPr lang="en-US" sz="1425" i="1" dirty="0"/>
              <a:t>PSF</a:t>
            </a:r>
            <a:r>
              <a:rPr lang="en-US" sz="1425" dirty="0"/>
              <a:t> such that </a:t>
            </a:r>
            <a:r>
              <a:rPr lang="en-US" sz="1425" i="1" dirty="0" err="1"/>
              <a:t>n</a:t>
            </a:r>
            <a:r>
              <a:rPr lang="en-US" sz="1425" i="1" baseline="-25000" dirty="0" err="1"/>
              <a:t>eff</a:t>
            </a:r>
            <a:r>
              <a:rPr lang="en-US" sz="1425" dirty="0"/>
              <a:t> is the same</a:t>
            </a:r>
          </a:p>
          <a:p>
            <a:pPr lvl="1"/>
            <a:endParaRPr lang="en-US" sz="1425" dirty="0"/>
          </a:p>
          <a:p>
            <a:pPr marL="342900" lvl="1" indent="0" algn="ctr">
              <a:buNone/>
            </a:pPr>
            <a:endParaRPr lang="en-US" sz="1425" i="1" dirty="0"/>
          </a:p>
          <a:p>
            <a:pPr marL="457200" lvl="1" indent="0">
              <a:buNone/>
            </a:pPr>
            <a:endParaRPr lang="en-US" sz="1425" dirty="0"/>
          </a:p>
          <a:p>
            <a:pPr lvl="1"/>
            <a:r>
              <a:rPr lang="en-US" sz="1350" dirty="0"/>
              <a:t>Directly linked to single-visit point source depth</a:t>
            </a:r>
          </a:p>
          <a:p>
            <a:pPr lvl="1"/>
            <a:r>
              <a:rPr lang="en-US" sz="1425" dirty="0"/>
              <a:t>Directly linked to </a:t>
            </a:r>
            <a:r>
              <a:rPr lang="en-US" sz="1425" i="1" dirty="0"/>
              <a:t>the normalized point source sensitivity (PSSN)</a:t>
            </a:r>
          </a:p>
          <a:p>
            <a:pPr marL="457200" lvl="1" indent="0">
              <a:buNone/>
            </a:pPr>
            <a:r>
              <a:rPr lang="en-US" sz="1425" i="1" dirty="0"/>
              <a:t>                                                   </a:t>
            </a:r>
            <a:r>
              <a:rPr lang="en-US" sz="1200" i="1" dirty="0"/>
              <a:t>App.Opt.48,5997(2009)</a:t>
            </a:r>
          </a:p>
          <a:p>
            <a:pPr marL="457200" lvl="1" indent="0">
              <a:buNone/>
            </a:pPr>
            <a:r>
              <a:rPr lang="en-US" sz="1425" i="1" dirty="0"/>
              <a:t>                                                  </a:t>
            </a:r>
          </a:p>
          <a:p>
            <a:pPr lvl="1"/>
            <a:r>
              <a:rPr lang="en-US" sz="1425" dirty="0"/>
              <a:t>PSSN is multiplicative with good precision</a:t>
            </a:r>
          </a:p>
          <a:p>
            <a:pPr lvl="1"/>
            <a:endParaRPr lang="en-US" sz="1425" i="1" dirty="0"/>
          </a:p>
          <a:p>
            <a:pPr marL="342900" lvl="1" indent="0">
              <a:buNone/>
            </a:pPr>
            <a:endParaRPr lang="en-US" sz="1425" dirty="0"/>
          </a:p>
          <a:p>
            <a:pPr indent="-257175"/>
            <a:r>
              <a:rPr lang="en-US" sz="1425" dirty="0"/>
              <a:t>Single-visit </a:t>
            </a:r>
            <a:r>
              <a:rPr lang="en-US" sz="1425" dirty="0" err="1"/>
              <a:t>ellipticity</a:t>
            </a:r>
            <a:endParaRPr lang="en-US" sz="1425" dirty="0"/>
          </a:p>
        </p:txBody>
      </p:sp>
      <p:graphicFrame>
        <p:nvGraphicFramePr>
          <p:cNvPr id="5" name="Object 4"/>
          <p:cNvGraphicFramePr>
            <a:graphicFrameLocks noChangeAspect="1"/>
          </p:cNvGraphicFramePr>
          <p:nvPr>
            <p:extLst/>
          </p:nvPr>
        </p:nvGraphicFramePr>
        <p:xfrm>
          <a:off x="2883359" y="1741702"/>
          <a:ext cx="2581391" cy="339320"/>
        </p:xfrm>
        <a:graphic>
          <a:graphicData uri="http://schemas.openxmlformats.org/presentationml/2006/ole">
            <mc:AlternateContent xmlns:mc="http://schemas.openxmlformats.org/markup-compatibility/2006">
              <mc:Choice xmlns:v="urn:schemas-microsoft-com:vml" Requires="v">
                <p:oleObj spid="_x0000_s8228" name="Equation" r:id="rId3" imgW="1790640" imgH="241200" progId="Equation.DSMT4">
                  <p:embed/>
                </p:oleObj>
              </mc:Choice>
              <mc:Fallback>
                <p:oleObj name="Equation" r:id="rId3" imgW="1790640" imgH="241200" progId="Equation.DSMT4">
                  <p:embed/>
                  <p:pic>
                    <p:nvPicPr>
                      <p:cNvPr id="5" name="Object 4"/>
                      <p:cNvPicPr>
                        <a:picLocks noChangeAspect="1" noChangeArrowheads="1"/>
                      </p:cNvPicPr>
                      <p:nvPr/>
                    </p:nvPicPr>
                    <p:blipFill>
                      <a:blip r:embed="rId4"/>
                      <a:srcRect/>
                      <a:stretch>
                        <a:fillRect/>
                      </a:stretch>
                    </p:blipFill>
                    <p:spPr bwMode="auto">
                      <a:xfrm>
                        <a:off x="2883359" y="1741702"/>
                        <a:ext cx="2581391" cy="339320"/>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nvPr>
        </p:nvGraphicFramePr>
        <p:xfrm>
          <a:off x="3500377" y="1174392"/>
          <a:ext cx="1243074" cy="587821"/>
        </p:xfrm>
        <a:graphic>
          <a:graphicData uri="http://schemas.openxmlformats.org/presentationml/2006/ole">
            <mc:AlternateContent xmlns:mc="http://schemas.openxmlformats.org/markup-compatibility/2006">
              <mc:Choice xmlns:v="urn:schemas-microsoft-com:vml" Requires="v">
                <p:oleObj spid="_x0000_s8229" name="Equation" r:id="rId5" imgW="977760" imgH="419040" progId="Equation.DSMT4">
                  <p:embed/>
                </p:oleObj>
              </mc:Choice>
              <mc:Fallback>
                <p:oleObj name="Equation" r:id="rId5" imgW="977760" imgH="419040" progId="Equation.DSMT4">
                  <p:embed/>
                  <p:pic>
                    <p:nvPicPr>
                      <p:cNvPr id="9" name="Object 8"/>
                      <p:cNvPicPr>
                        <a:picLocks noChangeAspect="1" noChangeArrowheads="1"/>
                      </p:cNvPicPr>
                      <p:nvPr/>
                    </p:nvPicPr>
                    <p:blipFill>
                      <a:blip r:embed="rId6"/>
                      <a:srcRect/>
                      <a:stretch>
                        <a:fillRect/>
                      </a:stretch>
                    </p:blipFill>
                    <p:spPr bwMode="auto">
                      <a:xfrm>
                        <a:off x="3500377" y="1174392"/>
                        <a:ext cx="1243074" cy="587821"/>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nvPr>
        </p:nvGraphicFramePr>
        <p:xfrm>
          <a:off x="2449557" y="2698584"/>
          <a:ext cx="1248986" cy="624493"/>
        </p:xfrm>
        <a:graphic>
          <a:graphicData uri="http://schemas.openxmlformats.org/presentationml/2006/ole">
            <mc:AlternateContent xmlns:mc="http://schemas.openxmlformats.org/markup-compatibility/2006">
              <mc:Choice xmlns:v="urn:schemas-microsoft-com:vml" Requires="v">
                <p:oleObj spid="_x0000_s8230" name="Equation" r:id="rId7" imgW="1016000" imgH="520700" progId="Equation.3">
                  <p:embed/>
                </p:oleObj>
              </mc:Choice>
              <mc:Fallback>
                <p:oleObj name="Equation" r:id="rId7" imgW="1016000" imgH="520700" progId="Equation.3">
                  <p:embed/>
                  <p:pic>
                    <p:nvPicPr>
                      <p:cNvPr id="8" name="Object 7"/>
                      <p:cNvPicPr>
                        <a:picLocks noChangeAspect="1" noChangeArrowheads="1"/>
                      </p:cNvPicPr>
                      <p:nvPr/>
                    </p:nvPicPr>
                    <p:blipFill>
                      <a:blip r:embed="rId8"/>
                      <a:srcRect/>
                      <a:stretch>
                        <a:fillRect/>
                      </a:stretch>
                    </p:blipFill>
                    <p:spPr bwMode="auto">
                      <a:xfrm>
                        <a:off x="2449557" y="2698584"/>
                        <a:ext cx="1248986" cy="624493"/>
                      </a:xfrm>
                      <a:prstGeom prst="rect">
                        <a:avLst/>
                      </a:prstGeom>
                      <a:noFill/>
                    </p:spPr>
                  </p:pic>
                </p:oleObj>
              </mc:Fallback>
            </mc:AlternateContent>
          </a:graphicData>
        </a:graphic>
      </p:graphicFrame>
      <p:sp>
        <p:nvSpPr>
          <p:cNvPr id="4" name="TextBox 3"/>
          <p:cNvSpPr txBox="1"/>
          <p:nvPr/>
        </p:nvSpPr>
        <p:spPr>
          <a:xfrm>
            <a:off x="5940273" y="1319497"/>
            <a:ext cx="2060728" cy="715581"/>
          </a:xfrm>
          <a:prstGeom prst="rect">
            <a:avLst/>
          </a:prstGeom>
          <a:solidFill>
            <a:schemeClr val="accent5">
              <a:lumMod val="40000"/>
              <a:lumOff val="60000"/>
            </a:schemeClr>
          </a:solidFill>
        </p:spPr>
        <p:txBody>
          <a:bodyPr wrap="square" rtlCol="0">
            <a:spAutoFit/>
          </a:bodyPr>
          <a:lstStyle/>
          <a:p>
            <a:r>
              <a:rPr lang="en-US" sz="1350" b="1" i="1" dirty="0" err="1"/>
              <a:t>n</a:t>
            </a:r>
            <a:r>
              <a:rPr lang="en-US" sz="1350" b="1" i="1" baseline="-25000" dirty="0" err="1"/>
              <a:t>eff</a:t>
            </a:r>
            <a:r>
              <a:rPr lang="en-US" sz="1350" b="1" dirty="0"/>
              <a:t> – effective number of pixels that maximizes SNR (Equivalent Noise Area)</a:t>
            </a:r>
          </a:p>
        </p:txBody>
      </p:sp>
      <p:graphicFrame>
        <p:nvGraphicFramePr>
          <p:cNvPr id="11" name="Object 10"/>
          <p:cNvGraphicFramePr>
            <a:graphicFrameLocks noChangeAspect="1"/>
          </p:cNvGraphicFramePr>
          <p:nvPr>
            <p:extLst/>
          </p:nvPr>
        </p:nvGraphicFramePr>
        <p:xfrm>
          <a:off x="2548241" y="3589384"/>
          <a:ext cx="1432437" cy="400050"/>
        </p:xfrm>
        <a:graphic>
          <a:graphicData uri="http://schemas.openxmlformats.org/presentationml/2006/ole">
            <mc:AlternateContent xmlns:mc="http://schemas.openxmlformats.org/markup-compatibility/2006">
              <mc:Choice xmlns:v="urn:schemas-microsoft-com:vml" Requires="v">
                <p:oleObj spid="_x0000_s8231" name="Equation" r:id="rId9" imgW="1054100" imgH="292100" progId="Equation.3">
                  <p:embed/>
                </p:oleObj>
              </mc:Choice>
              <mc:Fallback>
                <p:oleObj name="Equation" r:id="rId9" imgW="1054100" imgH="29210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8241" y="3589384"/>
                        <a:ext cx="1432437" cy="400050"/>
                      </a:xfrm>
                      <a:prstGeom prst="rect">
                        <a:avLst/>
                      </a:prstGeom>
                      <a:noFill/>
                    </p:spPr>
                  </p:pic>
                </p:oleObj>
              </mc:Fallback>
            </mc:AlternateContent>
          </a:graphicData>
        </a:graphic>
      </p:graphicFrame>
      <p:sp>
        <p:nvSpPr>
          <p:cNvPr id="6" name="TextBox 5"/>
          <p:cNvSpPr txBox="1"/>
          <p:nvPr/>
        </p:nvSpPr>
        <p:spPr>
          <a:xfrm>
            <a:off x="5796235" y="2924037"/>
            <a:ext cx="2306272" cy="969496"/>
          </a:xfrm>
          <a:prstGeom prst="rect">
            <a:avLst/>
          </a:prstGeom>
          <a:noFill/>
          <a:ln>
            <a:solidFill>
              <a:srgbClr val="008000"/>
            </a:solidFill>
          </a:ln>
        </p:spPr>
        <p:txBody>
          <a:bodyPr wrap="none" rtlCol="0">
            <a:spAutoFit/>
          </a:bodyPr>
          <a:lstStyle/>
          <a:p>
            <a:r>
              <a:rPr lang="en-US" sz="1425" dirty="0"/>
              <a:t>FWHM Allocation:</a:t>
            </a:r>
          </a:p>
          <a:p>
            <a:pPr lvl="1"/>
            <a:r>
              <a:rPr lang="en-US" sz="1425" dirty="0"/>
              <a:t>Telescope           0.25”</a:t>
            </a:r>
          </a:p>
          <a:p>
            <a:pPr lvl="1"/>
            <a:r>
              <a:rPr lang="en-US" sz="1425" dirty="0"/>
              <a:t>Camera               0.30”</a:t>
            </a:r>
          </a:p>
          <a:p>
            <a:pPr lvl="1"/>
            <a:r>
              <a:rPr lang="en-US" sz="1425" dirty="0"/>
              <a:t>Optical design     0.08”</a:t>
            </a:r>
          </a:p>
        </p:txBody>
      </p:sp>
      <p:graphicFrame>
        <p:nvGraphicFramePr>
          <p:cNvPr id="12" name="Object 11"/>
          <p:cNvGraphicFramePr>
            <a:graphicFrameLocks noChangeAspect="1"/>
          </p:cNvGraphicFramePr>
          <p:nvPr>
            <p:extLst/>
          </p:nvPr>
        </p:nvGraphicFramePr>
        <p:xfrm>
          <a:off x="3265154" y="4272826"/>
          <a:ext cx="1668725" cy="505211"/>
        </p:xfrm>
        <a:graphic>
          <a:graphicData uri="http://schemas.openxmlformats.org/presentationml/2006/ole">
            <mc:AlternateContent xmlns:mc="http://schemas.openxmlformats.org/markup-compatibility/2006">
              <mc:Choice xmlns:v="urn:schemas-microsoft-com:vml" Requires="v">
                <p:oleObj spid="_x0000_s8232" name="Equation" r:id="rId11" imgW="1384200" imgH="419040" progId="Equation.3">
                  <p:embed/>
                </p:oleObj>
              </mc:Choice>
              <mc:Fallback>
                <p:oleObj name="Equation" r:id="rId11" imgW="1384200" imgH="419040" progId="Equation.3">
                  <p:embed/>
                  <p:pic>
                    <p:nvPicPr>
                      <p:cNvPr id="12" name="Object 11"/>
                      <p:cNvPicPr/>
                      <p:nvPr/>
                    </p:nvPicPr>
                    <p:blipFill>
                      <a:blip r:embed="rId12"/>
                      <a:stretch>
                        <a:fillRect/>
                      </a:stretch>
                    </p:blipFill>
                    <p:spPr>
                      <a:xfrm>
                        <a:off x="3265154" y="4272826"/>
                        <a:ext cx="1668725" cy="505211"/>
                      </a:xfrm>
                      <a:prstGeom prst="rect">
                        <a:avLst/>
                      </a:prstGeom>
                    </p:spPr>
                  </p:pic>
                </p:oleObj>
              </mc:Fallback>
            </mc:AlternateContent>
          </a:graphicData>
        </a:graphic>
      </p:graphicFrame>
      <p:sp>
        <p:nvSpPr>
          <p:cNvPr id="13" name="TextBox 12"/>
          <p:cNvSpPr txBox="1"/>
          <p:nvPr/>
        </p:nvSpPr>
        <p:spPr>
          <a:xfrm>
            <a:off x="5362454" y="4281364"/>
            <a:ext cx="2537463" cy="530915"/>
          </a:xfrm>
          <a:prstGeom prst="rect">
            <a:avLst/>
          </a:prstGeom>
          <a:noFill/>
          <a:ln>
            <a:solidFill>
              <a:srgbClr val="008000"/>
            </a:solidFill>
          </a:ln>
        </p:spPr>
        <p:txBody>
          <a:bodyPr wrap="square" rtlCol="0">
            <a:spAutoFit/>
          </a:bodyPr>
          <a:lstStyle/>
          <a:p>
            <a:r>
              <a:rPr lang="en-US" sz="1425" dirty="0"/>
              <a:t>Requirement. on Single-visit </a:t>
            </a:r>
            <a:r>
              <a:rPr lang="en-US" sz="1425" dirty="0" err="1"/>
              <a:t>ellipticity</a:t>
            </a:r>
            <a:r>
              <a:rPr lang="en-US" sz="1425" dirty="0"/>
              <a:t>: Average &lt; 4%</a:t>
            </a:r>
          </a:p>
        </p:txBody>
      </p:sp>
    </p:spTree>
    <p:extLst>
      <p:ext uri="{BB962C8B-B14F-4D97-AF65-F5344CB8AC3E}">
        <p14:creationId xmlns:p14="http://schemas.microsoft.com/office/powerpoint/2010/main" val="2307572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280130" y="628650"/>
            <a:ext cx="3520471" cy="2543175"/>
          </a:xfrm>
          <a:prstGeom prst="rect">
            <a:avLst/>
          </a:prstGeom>
        </p:spPr>
      </p:pic>
      <p:sp>
        <p:nvSpPr>
          <p:cNvPr id="2" name="Title 1"/>
          <p:cNvSpPr>
            <a:spLocks noGrp="1"/>
          </p:cNvSpPr>
          <p:nvPr>
            <p:ph type="title"/>
          </p:nvPr>
        </p:nvSpPr>
        <p:spPr>
          <a:xfrm>
            <a:off x="914400" y="133350"/>
            <a:ext cx="6496050" cy="417910"/>
          </a:xfrm>
        </p:spPr>
        <p:txBody>
          <a:bodyPr/>
          <a:lstStyle/>
          <a:p>
            <a:r>
              <a:rPr lang="en-US" dirty="0"/>
              <a:t>Near-Degeneracy in the A-matrix</a:t>
            </a:r>
          </a:p>
        </p:txBody>
      </p:sp>
      <p:sp>
        <p:nvSpPr>
          <p:cNvPr id="9" name="TextBox 8"/>
          <p:cNvSpPr txBox="1"/>
          <p:nvPr/>
        </p:nvSpPr>
        <p:spPr>
          <a:xfrm>
            <a:off x="1543050" y="1371601"/>
            <a:ext cx="2062744" cy="507831"/>
          </a:xfrm>
          <a:prstGeom prst="rect">
            <a:avLst/>
          </a:prstGeom>
          <a:solidFill>
            <a:srgbClr val="FFFFFF"/>
          </a:solidFill>
        </p:spPr>
        <p:txBody>
          <a:bodyPr wrap="none" rtlCol="0">
            <a:spAutoFit/>
          </a:bodyPr>
          <a:lstStyle/>
          <a:p>
            <a:r>
              <a:rPr lang="en-US" sz="1350" dirty="0"/>
              <a:t>Singular values of A-matrix</a:t>
            </a:r>
          </a:p>
          <a:p>
            <a:r>
              <a:rPr lang="en-US" sz="1350" dirty="0"/>
              <a:t>Log scale!</a:t>
            </a:r>
          </a:p>
        </p:txBody>
      </p:sp>
      <p:sp>
        <p:nvSpPr>
          <p:cNvPr id="11" name="Oval 10"/>
          <p:cNvSpPr/>
          <p:nvPr/>
        </p:nvSpPr>
        <p:spPr>
          <a:xfrm>
            <a:off x="4079103" y="2457450"/>
            <a:ext cx="835798" cy="782604"/>
          </a:xfrm>
          <a:prstGeom prst="ellips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2" name="Picture 11"/>
          <p:cNvPicPr>
            <a:picLocks noChangeAspect="1"/>
          </p:cNvPicPr>
          <p:nvPr/>
        </p:nvPicPr>
        <p:blipFill rotWithShape="1">
          <a:blip r:embed="rId4"/>
          <a:srcRect t="49896" b="25798"/>
          <a:stretch/>
        </p:blipFill>
        <p:spPr>
          <a:xfrm>
            <a:off x="1143000" y="3984625"/>
            <a:ext cx="6858000" cy="873125"/>
          </a:xfrm>
          <a:prstGeom prst="rect">
            <a:avLst/>
          </a:prstGeom>
        </p:spPr>
      </p:pic>
      <p:sp>
        <p:nvSpPr>
          <p:cNvPr id="13" name="TextBox 12"/>
          <p:cNvSpPr txBox="1"/>
          <p:nvPr/>
        </p:nvSpPr>
        <p:spPr>
          <a:xfrm>
            <a:off x="4972050" y="628651"/>
            <a:ext cx="2857500" cy="2793072"/>
          </a:xfrm>
          <a:prstGeom prst="rect">
            <a:avLst/>
          </a:prstGeom>
          <a:noFill/>
        </p:spPr>
        <p:txBody>
          <a:bodyPr wrap="square" rtlCol="0">
            <a:spAutoFit/>
          </a:bodyPr>
          <a:lstStyle/>
          <a:p>
            <a:pPr marL="214313" lvl="1" indent="-214313">
              <a:buFont typeface="Arial"/>
              <a:buChar char="•"/>
            </a:pPr>
            <a:r>
              <a:rPr lang="en-US" sz="1350" dirty="0"/>
              <a:t>Matrix is near-degenerate.</a:t>
            </a:r>
          </a:p>
          <a:p>
            <a:pPr marL="214313" indent="-214313">
              <a:buFont typeface="Arial"/>
              <a:buChar char="•"/>
            </a:pPr>
            <a:endParaRPr lang="en-US" sz="1350" dirty="0"/>
          </a:p>
          <a:p>
            <a:pPr marL="214313" indent="-214313">
              <a:buFont typeface="Arial"/>
              <a:buChar char="•"/>
            </a:pPr>
            <a:r>
              <a:rPr lang="en-US" sz="1350" dirty="0"/>
              <a:t>Small singular values allow propagation of noise</a:t>
            </a:r>
          </a:p>
          <a:p>
            <a:pPr marL="214313" indent="-214313">
              <a:buFont typeface="Arial"/>
              <a:buChar char="•"/>
            </a:pPr>
            <a:endParaRPr lang="en-US" sz="1350" dirty="0"/>
          </a:p>
          <a:p>
            <a:pPr marL="214313" indent="-214313">
              <a:buFont typeface="Arial"/>
              <a:buChar char="•"/>
            </a:pPr>
            <a:r>
              <a:rPr lang="en-US" sz="1350" dirty="0"/>
              <a:t>For now, we truncate the 5 smallest singular values.</a:t>
            </a:r>
          </a:p>
          <a:p>
            <a:endParaRPr lang="en-US" sz="1350" dirty="0"/>
          </a:p>
          <a:p>
            <a:pPr marL="214313" indent="-214313">
              <a:buFont typeface="Arial"/>
              <a:buChar char="•"/>
            </a:pPr>
            <a:r>
              <a:rPr lang="en-US" sz="1350" dirty="0"/>
              <a:t>Optimal estimator should be implemented if necessary</a:t>
            </a:r>
          </a:p>
          <a:p>
            <a:endParaRPr lang="en-US" sz="1350" dirty="0"/>
          </a:p>
          <a:p>
            <a:r>
              <a:rPr lang="en-US" sz="1350" dirty="0"/>
              <a:t>       X is state covariance, </a:t>
            </a:r>
          </a:p>
          <a:p>
            <a:r>
              <a:rPr lang="en-US" sz="1350" dirty="0"/>
              <a:t>       W is noise covariance</a:t>
            </a:r>
          </a:p>
        </p:txBody>
      </p:sp>
      <p:graphicFrame>
        <p:nvGraphicFramePr>
          <p:cNvPr id="14" name="Object 13"/>
          <p:cNvGraphicFramePr>
            <a:graphicFrameLocks noChangeAspect="1"/>
          </p:cNvGraphicFramePr>
          <p:nvPr>
            <p:extLst/>
          </p:nvPr>
        </p:nvGraphicFramePr>
        <p:xfrm>
          <a:off x="5543550" y="2697319"/>
          <a:ext cx="1740402" cy="331631"/>
        </p:xfrm>
        <a:graphic>
          <a:graphicData uri="http://schemas.openxmlformats.org/presentationml/2006/ole">
            <mc:AlternateContent xmlns:mc="http://schemas.openxmlformats.org/markup-compatibility/2006">
              <mc:Choice xmlns:v="urn:schemas-microsoft-com:vml" Requires="v">
                <p:oleObj spid="_x0000_s5216" name="Equation" r:id="rId5" imgW="1396800" imgH="266400" progId="Equation.3">
                  <p:embed/>
                </p:oleObj>
              </mc:Choice>
              <mc:Fallback>
                <p:oleObj name="Equation" r:id="rId5" imgW="1396800" imgH="266400" progId="Equation.3">
                  <p:embed/>
                  <p:pic>
                    <p:nvPicPr>
                      <p:cNvPr id="14" name="Object 13"/>
                      <p:cNvPicPr/>
                      <p:nvPr/>
                    </p:nvPicPr>
                    <p:blipFill>
                      <a:blip r:embed="rId6"/>
                      <a:stretch>
                        <a:fillRect/>
                      </a:stretch>
                    </p:blipFill>
                    <p:spPr>
                      <a:xfrm>
                        <a:off x="5543550" y="2697319"/>
                        <a:ext cx="1740402" cy="331631"/>
                      </a:xfrm>
                      <a:prstGeom prst="rect">
                        <a:avLst/>
                      </a:prstGeom>
                    </p:spPr>
                  </p:pic>
                </p:oleObj>
              </mc:Fallback>
            </mc:AlternateContent>
          </a:graphicData>
        </a:graphic>
      </p:graphicFrame>
      <p:sp>
        <p:nvSpPr>
          <p:cNvPr id="15" name="TextBox 14"/>
          <p:cNvSpPr txBox="1"/>
          <p:nvPr/>
        </p:nvSpPr>
        <p:spPr>
          <a:xfrm>
            <a:off x="1252152" y="3458602"/>
            <a:ext cx="6634548" cy="715581"/>
          </a:xfrm>
          <a:prstGeom prst="rect">
            <a:avLst/>
          </a:prstGeom>
          <a:noFill/>
        </p:spPr>
        <p:txBody>
          <a:bodyPr wrap="square" rtlCol="0">
            <a:spAutoFit/>
          </a:bodyPr>
          <a:lstStyle/>
          <a:p>
            <a:r>
              <a:rPr lang="en-US" sz="1350" dirty="0"/>
              <a:t>The 5 smallest singular values all correspond to </a:t>
            </a:r>
          </a:p>
          <a:p>
            <a:r>
              <a:rPr lang="en-US" sz="1350" dirty="0"/>
              <a:t>combinations of the M2 and camera rigid body motions that mostly offset each other</a:t>
            </a:r>
          </a:p>
          <a:p>
            <a:endParaRPr lang="en-US" sz="1350" dirty="0"/>
          </a:p>
        </p:txBody>
      </p:sp>
      <p:sp>
        <p:nvSpPr>
          <p:cNvPr id="16" name="TextBox 15"/>
          <p:cNvSpPr txBox="1"/>
          <p:nvPr/>
        </p:nvSpPr>
        <p:spPr>
          <a:xfrm>
            <a:off x="1771650" y="2228851"/>
            <a:ext cx="2171700" cy="715581"/>
          </a:xfrm>
          <a:prstGeom prst="rect">
            <a:avLst/>
          </a:prstGeom>
          <a:solidFill>
            <a:srgbClr val="FFFFFF"/>
          </a:solidFill>
        </p:spPr>
        <p:txBody>
          <a:bodyPr wrap="square" rtlCol="0">
            <a:spAutoFit/>
          </a:bodyPr>
          <a:lstStyle/>
          <a:p>
            <a:r>
              <a:rPr lang="en-US" sz="1350" dirty="0"/>
              <a:t>System is nearly blind to these combinations of control motions </a:t>
            </a:r>
          </a:p>
        </p:txBody>
      </p:sp>
      <p:cxnSp>
        <p:nvCxnSpPr>
          <p:cNvPr id="18" name="Straight Arrow Connector 17"/>
          <p:cNvCxnSpPr/>
          <p:nvPr/>
        </p:nvCxnSpPr>
        <p:spPr>
          <a:xfrm>
            <a:off x="3566681" y="2571750"/>
            <a:ext cx="512421" cy="1714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1430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M1M3 &amp; M2 bending modes</a:t>
            </a:r>
          </a:p>
        </p:txBody>
      </p:sp>
      <p:pic>
        <p:nvPicPr>
          <p:cNvPr id="6" name="Picture 5"/>
          <p:cNvPicPr>
            <a:picLocks noChangeAspect="1"/>
          </p:cNvPicPr>
          <p:nvPr/>
        </p:nvPicPr>
        <p:blipFill>
          <a:blip r:embed="rId2"/>
          <a:stretch>
            <a:fillRect/>
          </a:stretch>
        </p:blipFill>
        <p:spPr>
          <a:xfrm>
            <a:off x="1152838" y="2680250"/>
            <a:ext cx="3400122" cy="2175491"/>
          </a:xfrm>
          <a:prstGeom prst="rect">
            <a:avLst/>
          </a:prstGeom>
        </p:spPr>
      </p:pic>
      <p:pic>
        <p:nvPicPr>
          <p:cNvPr id="7" name="Picture 6"/>
          <p:cNvPicPr>
            <a:picLocks noChangeAspect="1"/>
          </p:cNvPicPr>
          <p:nvPr/>
        </p:nvPicPr>
        <p:blipFill>
          <a:blip r:embed="rId3"/>
          <a:stretch>
            <a:fillRect/>
          </a:stretch>
        </p:blipFill>
        <p:spPr>
          <a:xfrm>
            <a:off x="4665238" y="2658524"/>
            <a:ext cx="3278612" cy="2197217"/>
          </a:xfrm>
          <a:prstGeom prst="rect">
            <a:avLst/>
          </a:prstGeom>
        </p:spPr>
      </p:pic>
      <p:sp>
        <p:nvSpPr>
          <p:cNvPr id="9" name="TextBox 8"/>
          <p:cNvSpPr txBox="1"/>
          <p:nvPr/>
        </p:nvSpPr>
        <p:spPr>
          <a:xfrm>
            <a:off x="2533224" y="2400300"/>
            <a:ext cx="655949" cy="300082"/>
          </a:xfrm>
          <a:prstGeom prst="rect">
            <a:avLst/>
          </a:prstGeom>
          <a:noFill/>
        </p:spPr>
        <p:txBody>
          <a:bodyPr wrap="none" rtlCol="0">
            <a:spAutoFit/>
          </a:bodyPr>
          <a:lstStyle/>
          <a:p>
            <a:r>
              <a:rPr lang="en-US" sz="1350" dirty="0"/>
              <a:t>M1M3</a:t>
            </a:r>
          </a:p>
        </p:txBody>
      </p:sp>
      <p:sp>
        <p:nvSpPr>
          <p:cNvPr id="10" name="TextBox 9"/>
          <p:cNvSpPr txBox="1"/>
          <p:nvPr/>
        </p:nvSpPr>
        <p:spPr>
          <a:xfrm>
            <a:off x="6000750" y="2376100"/>
            <a:ext cx="420308" cy="300082"/>
          </a:xfrm>
          <a:prstGeom prst="rect">
            <a:avLst/>
          </a:prstGeom>
          <a:noFill/>
        </p:spPr>
        <p:txBody>
          <a:bodyPr wrap="none" rtlCol="0">
            <a:spAutoFit/>
          </a:bodyPr>
          <a:lstStyle/>
          <a:p>
            <a:r>
              <a:rPr lang="en-US" sz="1350" dirty="0"/>
              <a:t>M2</a:t>
            </a:r>
          </a:p>
        </p:txBody>
      </p:sp>
      <p:sp>
        <p:nvSpPr>
          <p:cNvPr id="11" name="TextBox 10"/>
          <p:cNvSpPr txBox="1"/>
          <p:nvPr/>
        </p:nvSpPr>
        <p:spPr>
          <a:xfrm>
            <a:off x="1371600" y="712511"/>
            <a:ext cx="5657850" cy="1546577"/>
          </a:xfrm>
          <a:prstGeom prst="rect">
            <a:avLst/>
          </a:prstGeom>
          <a:noFill/>
        </p:spPr>
        <p:txBody>
          <a:bodyPr wrap="square" rtlCol="0">
            <a:spAutoFit/>
          </a:bodyPr>
          <a:lstStyle/>
          <a:p>
            <a:r>
              <a:rPr lang="en-US" sz="1350" dirty="0"/>
              <a:t>M1M3 bending modes are calculated based on latest FEA analyses</a:t>
            </a:r>
          </a:p>
          <a:p>
            <a:endParaRPr lang="en-US" sz="1350" dirty="0"/>
          </a:p>
          <a:p>
            <a:r>
              <a:rPr lang="en-US" sz="1350" dirty="0"/>
              <a:t>Based on detailed observability and controllability studies, we use </a:t>
            </a:r>
          </a:p>
          <a:p>
            <a:r>
              <a:rPr lang="en-US" sz="1350" dirty="0"/>
              <a:t>	20 bending modes for M1M3 substrate </a:t>
            </a:r>
          </a:p>
          <a:p>
            <a:r>
              <a:rPr lang="en-US" sz="1350" dirty="0"/>
              <a:t>	20 bending modes for M2.</a:t>
            </a:r>
          </a:p>
          <a:p>
            <a:endParaRPr lang="en-US" sz="1350" dirty="0"/>
          </a:p>
          <a:p>
            <a:r>
              <a:rPr lang="en-US" sz="1350" dirty="0"/>
              <a:t>For the same surface RMS, higher order bending modes require larger forces</a:t>
            </a:r>
          </a:p>
        </p:txBody>
      </p:sp>
    </p:spTree>
    <p:extLst>
      <p:ext uri="{BB962C8B-B14F-4D97-AF65-F5344CB8AC3E}">
        <p14:creationId xmlns:p14="http://schemas.microsoft.com/office/powerpoint/2010/main" val="1198895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58E11-42A7-704D-A795-E4AF31C5ED41}"/>
              </a:ext>
            </a:extLst>
          </p:cNvPr>
          <p:cNvSpPr>
            <a:spLocks noGrp="1"/>
          </p:cNvSpPr>
          <p:nvPr>
            <p:ph type="title"/>
          </p:nvPr>
        </p:nvSpPr>
        <p:spPr>
          <a:xfrm>
            <a:off x="685800" y="209550"/>
            <a:ext cx="6896100" cy="417910"/>
          </a:xfrm>
        </p:spPr>
        <p:txBody>
          <a:bodyPr/>
          <a:lstStyle/>
          <a:p>
            <a:r>
              <a:rPr lang="en-US" dirty="0"/>
              <a:t>How Good is Good Enough? Meeting Requirements</a:t>
            </a:r>
          </a:p>
        </p:txBody>
      </p:sp>
      <p:sp>
        <p:nvSpPr>
          <p:cNvPr id="3" name="Text Placeholder 2">
            <a:extLst>
              <a:ext uri="{FF2B5EF4-FFF2-40B4-BE49-F238E27FC236}">
                <a16:creationId xmlns:a16="http://schemas.microsoft.com/office/drawing/2014/main" id="{53A34001-9A64-F048-BC9D-F8A4CD07DEAB}"/>
              </a:ext>
            </a:extLst>
          </p:cNvPr>
          <p:cNvSpPr>
            <a:spLocks noGrp="1"/>
          </p:cNvSpPr>
          <p:nvPr>
            <p:ph type="body" idx="1"/>
          </p:nvPr>
        </p:nvSpPr>
        <p:spPr/>
        <p:txBody>
          <a:bodyPr/>
          <a:lstStyle/>
          <a:p>
            <a:r>
              <a:rPr lang="en-US" sz="2000" dirty="0"/>
              <a:t>See Bo Xin’s performance talk on status of AOS simulations incorporating gravitational, thermal, atmospheric effects, and LSST cadence.</a:t>
            </a:r>
          </a:p>
          <a:p>
            <a:r>
              <a:rPr lang="en-US" sz="2000" dirty="0"/>
              <a:t>Normalized Point Source Sensitivity (PSSN) is used as the image quality metric in AOS control cost function.</a:t>
            </a:r>
          </a:p>
          <a:p>
            <a:r>
              <a:rPr lang="en-US" sz="2000" dirty="0"/>
              <a:t>Single-visit ellipticity is also shown to be within specification.</a:t>
            </a:r>
          </a:p>
          <a:p>
            <a:r>
              <a:rPr lang="en-US" sz="2000" dirty="0"/>
              <a:t>SRD specifies (assuming fiducial atmosphere): </a:t>
            </a:r>
          </a:p>
          <a:p>
            <a:pPr lvl="1"/>
            <a:r>
              <a:rPr lang="en-US" sz="2000" dirty="0"/>
              <a:t>delivered image quality for all optical bands.</a:t>
            </a:r>
          </a:p>
          <a:p>
            <a:pPr lvl="1"/>
            <a:r>
              <a:rPr lang="en-US" sz="2000" dirty="0"/>
              <a:t>delivered image quality homogeneity across full field</a:t>
            </a:r>
          </a:p>
          <a:p>
            <a:pPr lvl="1"/>
            <a:r>
              <a:rPr lang="en-US" sz="2000" dirty="0"/>
              <a:t>Ellipticity based on second moments</a:t>
            </a:r>
          </a:p>
          <a:p>
            <a:r>
              <a:rPr lang="en-US" sz="2000" dirty="0"/>
              <a:t>Additional time allocation after large slews accounted for in </a:t>
            </a:r>
            <a:r>
              <a:rPr lang="en-US" sz="2000" dirty="0" err="1"/>
              <a:t>OpSim</a:t>
            </a:r>
            <a:r>
              <a:rPr lang="en-US" sz="2000" dirty="0"/>
              <a:t> Simulations.</a:t>
            </a:r>
          </a:p>
        </p:txBody>
      </p:sp>
    </p:spTree>
    <p:extLst>
      <p:ext uri="{BB962C8B-B14F-4D97-AF65-F5344CB8AC3E}">
        <p14:creationId xmlns:p14="http://schemas.microsoft.com/office/powerpoint/2010/main" val="3874961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61DB5-0A07-F446-817D-5B978B580B81}"/>
              </a:ext>
            </a:extLst>
          </p:cNvPr>
          <p:cNvSpPr>
            <a:spLocks noGrp="1"/>
          </p:cNvSpPr>
          <p:nvPr>
            <p:ph type="title"/>
          </p:nvPr>
        </p:nvSpPr>
        <p:spPr/>
        <p:txBody>
          <a:bodyPr/>
          <a:lstStyle/>
          <a:p>
            <a:r>
              <a:rPr lang="en-US" dirty="0"/>
              <a:t>Outline</a:t>
            </a:r>
          </a:p>
        </p:txBody>
      </p:sp>
      <p:sp>
        <p:nvSpPr>
          <p:cNvPr id="3" name="TextBox 2">
            <a:extLst>
              <a:ext uri="{FF2B5EF4-FFF2-40B4-BE49-F238E27FC236}">
                <a16:creationId xmlns:a16="http://schemas.microsoft.com/office/drawing/2014/main" id="{26A2EE8A-E782-8443-BD94-284D8470E14D}"/>
              </a:ext>
            </a:extLst>
          </p:cNvPr>
          <p:cNvSpPr txBox="1"/>
          <p:nvPr/>
        </p:nvSpPr>
        <p:spPr>
          <a:xfrm>
            <a:off x="762000" y="666750"/>
            <a:ext cx="7161063" cy="4278094"/>
          </a:xfrm>
          <a:prstGeom prst="rect">
            <a:avLst/>
          </a:prstGeom>
          <a:noFill/>
        </p:spPr>
        <p:txBody>
          <a:bodyPr wrap="none" rtlCol="0">
            <a:spAutoFit/>
          </a:bodyPr>
          <a:lstStyle/>
          <a:p>
            <a:pPr marL="285750" indent="-285750">
              <a:buFont typeface="Arial" panose="020B0604020202020204" pitchFamily="34" charset="0"/>
              <a:buChar char="•"/>
            </a:pPr>
            <a:r>
              <a:rPr lang="en-US" sz="1600" dirty="0"/>
              <a:t>Introduction to AOS</a:t>
            </a:r>
          </a:p>
          <a:p>
            <a:pPr marL="285750" indent="-285750">
              <a:buFont typeface="Arial" panose="020B0604020202020204" pitchFamily="34" charset="0"/>
              <a:buChar char="•"/>
            </a:pPr>
            <a:r>
              <a:rPr lang="en-US" sz="1600" dirty="0" err="1"/>
              <a:t>Wavefront</a:t>
            </a:r>
            <a:r>
              <a:rPr lang="en-US" sz="1600" dirty="0"/>
              <a:t> Sensing</a:t>
            </a:r>
          </a:p>
          <a:p>
            <a:pPr marL="742950" lvl="1" indent="-285750">
              <a:buFont typeface="Arial" panose="020B0604020202020204" pitchFamily="34" charset="0"/>
              <a:buChar char="•"/>
            </a:pPr>
            <a:r>
              <a:rPr lang="en-US" sz="1600" dirty="0"/>
              <a:t>WFS Design and Constraints</a:t>
            </a:r>
          </a:p>
          <a:p>
            <a:pPr marL="742950" lvl="1" indent="-285750">
              <a:buFont typeface="Arial" panose="020B0604020202020204" pitchFamily="34" charset="0"/>
              <a:buChar char="•"/>
            </a:pPr>
            <a:r>
              <a:rPr lang="en-US" sz="1600" dirty="0"/>
              <a:t>Inversion, Forward Modeling, Machine learning</a:t>
            </a:r>
          </a:p>
          <a:p>
            <a:pPr marL="742950" lvl="1" indent="-285750">
              <a:buFont typeface="Arial" panose="020B0604020202020204" pitchFamily="34" charset="0"/>
              <a:buChar char="•"/>
            </a:pPr>
            <a:r>
              <a:rPr lang="en-US" sz="1600" dirty="0"/>
              <a:t>The LSST Baseline Approach</a:t>
            </a:r>
          </a:p>
          <a:p>
            <a:pPr marL="742950" lvl="1" indent="-285750">
              <a:buFont typeface="Arial" panose="020B0604020202020204" pitchFamily="34" charset="0"/>
              <a:buChar char="•"/>
            </a:pPr>
            <a:r>
              <a:rPr lang="en-US" sz="1600" dirty="0"/>
              <a:t>Comparisons to Forward Modeling and Shack-Hartmann: </a:t>
            </a:r>
            <a:r>
              <a:rPr lang="en-US" sz="1600" dirty="0" err="1"/>
              <a:t>DECam</a:t>
            </a:r>
            <a:r>
              <a:rPr lang="en-US" sz="1600" dirty="0"/>
              <a:t>, Magellan</a:t>
            </a:r>
          </a:p>
          <a:p>
            <a:pPr marL="285750" indent="-285750">
              <a:buFont typeface="Arial" panose="020B0604020202020204" pitchFamily="34" charset="0"/>
              <a:buChar char="•"/>
            </a:pPr>
            <a:r>
              <a:rPr lang="en-US" sz="1600" dirty="0"/>
              <a:t>State Estimation and Control</a:t>
            </a:r>
          </a:p>
          <a:p>
            <a:pPr marL="742950" lvl="1" indent="-285750">
              <a:buFont typeface="Arial" panose="020B0604020202020204" pitchFamily="34" charset="0"/>
              <a:buChar char="•"/>
            </a:pPr>
            <a:r>
              <a:rPr lang="en-US" sz="1600" dirty="0"/>
              <a:t>General AOS Design Considerations</a:t>
            </a:r>
          </a:p>
          <a:p>
            <a:pPr marL="742950" lvl="1" indent="-285750">
              <a:buFont typeface="Arial" panose="020B0604020202020204" pitchFamily="34" charset="0"/>
              <a:buChar char="•"/>
            </a:pPr>
            <a:r>
              <a:rPr lang="en-US" sz="1600" dirty="0"/>
              <a:t>Baseline estimator and control strategies</a:t>
            </a:r>
          </a:p>
          <a:p>
            <a:pPr marL="742950" lvl="1" indent="-285750">
              <a:buFont typeface="Arial" panose="020B0604020202020204" pitchFamily="34" charset="0"/>
              <a:buChar char="•"/>
            </a:pPr>
            <a:r>
              <a:rPr lang="en-US" sz="1600" dirty="0"/>
              <a:t>How Good is Good Enough? Meeting Requirements</a:t>
            </a:r>
          </a:p>
          <a:p>
            <a:pPr marL="742950" lvl="1" indent="-285750">
              <a:buFont typeface="Arial" panose="020B0604020202020204" pitchFamily="34" charset="0"/>
              <a:buChar char="•"/>
            </a:pPr>
            <a:r>
              <a:rPr lang="en-US" sz="1600" dirty="0"/>
              <a:t>Generic Alignment Patterns, pointing, 2</a:t>
            </a:r>
            <a:r>
              <a:rPr lang="en-US" sz="1600" baseline="30000" dirty="0"/>
              <a:t>nd</a:t>
            </a:r>
            <a:r>
              <a:rPr lang="en-US" sz="1600" dirty="0"/>
              <a:t> Moments in Science Fields</a:t>
            </a:r>
          </a:p>
          <a:p>
            <a:pPr marL="285750" indent="-285750">
              <a:buFont typeface="Arial" panose="020B0604020202020204" pitchFamily="34" charset="0"/>
              <a:buChar char="•"/>
            </a:pPr>
            <a:r>
              <a:rPr lang="en-US" sz="1600" dirty="0"/>
              <a:t>Increasing sophistication</a:t>
            </a:r>
          </a:p>
          <a:p>
            <a:pPr marL="742950" lvl="1" indent="-285750">
              <a:buFont typeface="Arial" panose="020B0604020202020204" pitchFamily="34" charset="0"/>
              <a:buChar char="•"/>
            </a:pPr>
            <a:r>
              <a:rPr lang="en-US" sz="1600" dirty="0"/>
              <a:t>M1M3 testing in operational cell</a:t>
            </a:r>
          </a:p>
          <a:p>
            <a:pPr marL="742950" lvl="1" indent="-285750">
              <a:buFont typeface="Arial" panose="020B0604020202020204" pitchFamily="34" charset="0"/>
              <a:buChar char="•"/>
            </a:pPr>
            <a:r>
              <a:rPr lang="en-US" sz="1600" dirty="0"/>
              <a:t>M2 acceptance</a:t>
            </a:r>
          </a:p>
          <a:p>
            <a:pPr marL="742950" lvl="1" indent="-285750">
              <a:buFont typeface="Arial" panose="020B0604020202020204" pitchFamily="34" charset="0"/>
              <a:buChar char="•"/>
            </a:pPr>
            <a:r>
              <a:rPr lang="en-US" sz="1600" dirty="0"/>
              <a:t>From IOTA to </a:t>
            </a:r>
            <a:r>
              <a:rPr lang="en-US" sz="1600" dirty="0" err="1"/>
              <a:t>ComCam</a:t>
            </a:r>
            <a:r>
              <a:rPr lang="en-US" sz="1600" dirty="0"/>
              <a:t> to </a:t>
            </a:r>
            <a:r>
              <a:rPr lang="en-US" sz="1600" dirty="0" err="1"/>
              <a:t>LSSTCam</a:t>
            </a:r>
            <a:endParaRPr lang="en-US" sz="1600" dirty="0"/>
          </a:p>
          <a:p>
            <a:pPr marL="285750" indent="-285750">
              <a:buFont typeface="Arial" panose="020B0604020202020204" pitchFamily="34" charset="0"/>
              <a:buChar char="•"/>
            </a:pPr>
            <a:r>
              <a:rPr lang="en-US" sz="1600" dirty="0"/>
              <a:t>Schedule</a:t>
            </a:r>
          </a:p>
          <a:p>
            <a:pPr marL="285750" indent="-285750">
              <a:buFont typeface="Arial" panose="020B0604020202020204" pitchFamily="34" charset="0"/>
              <a:buChar char="•"/>
            </a:pPr>
            <a:r>
              <a:rPr lang="en-US" sz="1600" dirty="0"/>
              <a:t>Outstanding risks and mitigation</a:t>
            </a:r>
          </a:p>
        </p:txBody>
      </p:sp>
    </p:spTree>
    <p:extLst>
      <p:ext uri="{BB962C8B-B14F-4D97-AF65-F5344CB8AC3E}">
        <p14:creationId xmlns:p14="http://schemas.microsoft.com/office/powerpoint/2010/main" val="102439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Atmospheric Model (</a:t>
            </a:r>
            <a:r>
              <a:rPr lang="en-US" dirty="0" err="1"/>
              <a:t>Phosim</a:t>
            </a:r>
            <a:r>
              <a:rPr lang="en-US" dirty="0"/>
              <a:t>)</a:t>
            </a:r>
          </a:p>
        </p:txBody>
      </p:sp>
      <p:pic>
        <p:nvPicPr>
          <p:cNvPr id="4" name="Picture 3" descr="valfig25.png"/>
          <p:cNvPicPr>
            <a:picLocks/>
          </p:cNvPicPr>
          <p:nvPr/>
        </p:nvPicPr>
        <p:blipFill rotWithShape="1">
          <a:blip r:embed="rId2">
            <a:extLst>
              <a:ext uri="{28A0092B-C50C-407E-A947-70E740481C1C}">
                <a14:useLocalDpi xmlns:a14="http://schemas.microsoft.com/office/drawing/2010/main" val="0"/>
              </a:ext>
            </a:extLst>
          </a:blip>
          <a:srcRect l="57932" t="5587" r="3843" b="56411"/>
          <a:stretch/>
        </p:blipFill>
        <p:spPr>
          <a:xfrm>
            <a:off x="1490472" y="2861973"/>
            <a:ext cx="1824228" cy="1824328"/>
          </a:xfrm>
          <a:prstGeom prst="rect">
            <a:avLst/>
          </a:prstGeom>
        </p:spPr>
      </p:pic>
      <p:sp>
        <p:nvSpPr>
          <p:cNvPr id="5" name="Oval 4"/>
          <p:cNvSpPr/>
          <p:nvPr/>
        </p:nvSpPr>
        <p:spPr>
          <a:xfrm>
            <a:off x="2005471" y="3442667"/>
            <a:ext cx="548640" cy="54864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6" name="Oval 5"/>
          <p:cNvSpPr/>
          <p:nvPr/>
        </p:nvSpPr>
        <p:spPr>
          <a:xfrm>
            <a:off x="2126081" y="3545537"/>
            <a:ext cx="342900" cy="34290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7" name="Oval 6"/>
          <p:cNvSpPr/>
          <p:nvPr/>
        </p:nvSpPr>
        <p:spPr>
          <a:xfrm>
            <a:off x="2204901" y="3454097"/>
            <a:ext cx="548640" cy="54864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8" name="Oval 7"/>
          <p:cNvSpPr/>
          <p:nvPr/>
        </p:nvSpPr>
        <p:spPr>
          <a:xfrm>
            <a:off x="2325511" y="3556967"/>
            <a:ext cx="342900" cy="34290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9" name="Oval 8"/>
          <p:cNvSpPr/>
          <p:nvPr/>
        </p:nvSpPr>
        <p:spPr>
          <a:xfrm>
            <a:off x="2479221" y="3454097"/>
            <a:ext cx="548640" cy="54864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10" name="Oval 9"/>
          <p:cNvSpPr/>
          <p:nvPr/>
        </p:nvSpPr>
        <p:spPr>
          <a:xfrm>
            <a:off x="2599831" y="3556967"/>
            <a:ext cx="342900" cy="34290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11" name="Oval 10"/>
          <p:cNvSpPr/>
          <p:nvPr/>
        </p:nvSpPr>
        <p:spPr>
          <a:xfrm>
            <a:off x="2618249" y="3454097"/>
            <a:ext cx="548640" cy="54864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12" name="Oval 11"/>
          <p:cNvSpPr/>
          <p:nvPr/>
        </p:nvSpPr>
        <p:spPr>
          <a:xfrm>
            <a:off x="2738858" y="3556967"/>
            <a:ext cx="342900" cy="34290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13" name="Oval 12"/>
          <p:cNvSpPr/>
          <p:nvPr/>
        </p:nvSpPr>
        <p:spPr>
          <a:xfrm>
            <a:off x="2704338" y="3454097"/>
            <a:ext cx="548640" cy="54864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14" name="Oval 13"/>
          <p:cNvSpPr/>
          <p:nvPr/>
        </p:nvSpPr>
        <p:spPr>
          <a:xfrm>
            <a:off x="2824948" y="3556967"/>
            <a:ext cx="342900" cy="34290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15" name="Oval 14"/>
          <p:cNvSpPr/>
          <p:nvPr/>
        </p:nvSpPr>
        <p:spPr>
          <a:xfrm>
            <a:off x="1506034" y="4045961"/>
            <a:ext cx="548640" cy="54864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16" name="Oval 15"/>
          <p:cNvSpPr/>
          <p:nvPr/>
        </p:nvSpPr>
        <p:spPr>
          <a:xfrm>
            <a:off x="1626644" y="4148831"/>
            <a:ext cx="342900" cy="34290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17" name="Oval 16"/>
          <p:cNvSpPr/>
          <p:nvPr/>
        </p:nvSpPr>
        <p:spPr>
          <a:xfrm>
            <a:off x="1705464" y="4057391"/>
            <a:ext cx="548640" cy="54864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18" name="Oval 17"/>
          <p:cNvSpPr/>
          <p:nvPr/>
        </p:nvSpPr>
        <p:spPr>
          <a:xfrm>
            <a:off x="1826074" y="4160261"/>
            <a:ext cx="342900" cy="34290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19" name="Oval 18"/>
          <p:cNvSpPr/>
          <p:nvPr/>
        </p:nvSpPr>
        <p:spPr>
          <a:xfrm>
            <a:off x="1979784" y="4057391"/>
            <a:ext cx="548640" cy="54864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20" name="Oval 19"/>
          <p:cNvSpPr/>
          <p:nvPr/>
        </p:nvSpPr>
        <p:spPr>
          <a:xfrm>
            <a:off x="2100394" y="4160261"/>
            <a:ext cx="342900" cy="34290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21" name="Oval 20"/>
          <p:cNvSpPr/>
          <p:nvPr/>
        </p:nvSpPr>
        <p:spPr>
          <a:xfrm>
            <a:off x="2118812" y="4057391"/>
            <a:ext cx="548640" cy="54864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22" name="Oval 21"/>
          <p:cNvSpPr/>
          <p:nvPr/>
        </p:nvSpPr>
        <p:spPr>
          <a:xfrm>
            <a:off x="2239421" y="4160261"/>
            <a:ext cx="342900" cy="34290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23" name="Oval 22"/>
          <p:cNvSpPr/>
          <p:nvPr/>
        </p:nvSpPr>
        <p:spPr>
          <a:xfrm>
            <a:off x="2204901" y="4057391"/>
            <a:ext cx="548640" cy="54864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24" name="Oval 23"/>
          <p:cNvSpPr/>
          <p:nvPr/>
        </p:nvSpPr>
        <p:spPr>
          <a:xfrm>
            <a:off x="2325511" y="4160261"/>
            <a:ext cx="342900" cy="34290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cxnSp>
        <p:nvCxnSpPr>
          <p:cNvPr id="25" name="Straight Arrow Connector 24"/>
          <p:cNvCxnSpPr/>
          <p:nvPr/>
        </p:nvCxnSpPr>
        <p:spPr>
          <a:xfrm>
            <a:off x="2126080" y="3323936"/>
            <a:ext cx="1126898" cy="8659"/>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479221" y="2991538"/>
            <a:ext cx="486480" cy="300082"/>
          </a:xfrm>
          <a:prstGeom prst="rect">
            <a:avLst/>
          </a:prstGeom>
          <a:noFill/>
          <a:ln>
            <a:solidFill>
              <a:schemeClr val="bg1"/>
            </a:solidFill>
          </a:ln>
        </p:spPr>
        <p:txBody>
          <a:bodyPr wrap="none" rtlCol="0">
            <a:spAutoFit/>
          </a:bodyPr>
          <a:lstStyle/>
          <a:p>
            <a:r>
              <a:rPr lang="en-US" sz="1350" dirty="0">
                <a:solidFill>
                  <a:schemeClr val="bg1"/>
                </a:solidFill>
              </a:rPr>
              <a:t>vt</a:t>
            </a:r>
            <a:r>
              <a:rPr lang="en-US" sz="1350" baseline="-25000" dirty="0">
                <a:solidFill>
                  <a:schemeClr val="bg1"/>
                </a:solidFill>
              </a:rPr>
              <a:t>exp</a:t>
            </a:r>
            <a:endParaRPr lang="en-US" sz="1350" dirty="0">
              <a:solidFill>
                <a:schemeClr val="bg1"/>
              </a:solidFill>
            </a:endParaRPr>
          </a:p>
        </p:txBody>
      </p:sp>
      <p:cxnSp>
        <p:nvCxnSpPr>
          <p:cNvPr id="27" name="Straight Arrow Connector 26"/>
          <p:cNvCxnSpPr/>
          <p:nvPr/>
        </p:nvCxnSpPr>
        <p:spPr>
          <a:xfrm flipH="1">
            <a:off x="1705464" y="3713595"/>
            <a:ext cx="548640" cy="636089"/>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626643" y="3761367"/>
            <a:ext cx="383438" cy="300082"/>
          </a:xfrm>
          <a:prstGeom prst="rect">
            <a:avLst/>
          </a:prstGeom>
          <a:noFill/>
          <a:ln>
            <a:noFill/>
          </a:ln>
        </p:spPr>
        <p:txBody>
          <a:bodyPr wrap="none" rtlCol="0">
            <a:spAutoFit/>
          </a:bodyPr>
          <a:lstStyle/>
          <a:p>
            <a:r>
              <a:rPr lang="en-US" sz="1350" dirty="0">
                <a:solidFill>
                  <a:srgbClr val="FFFF00"/>
                </a:solidFill>
                <a:latin typeface="Lucida Grande"/>
                <a:ea typeface="Lucida Grande"/>
                <a:cs typeface="Lucida Grande"/>
              </a:rPr>
              <a:t>ϑ</a:t>
            </a:r>
            <a:r>
              <a:rPr lang="en-US" sz="1350" dirty="0">
                <a:solidFill>
                  <a:srgbClr val="FFFF00"/>
                </a:solidFill>
              </a:rPr>
              <a:t>h</a:t>
            </a:r>
          </a:p>
        </p:txBody>
      </p:sp>
      <p:pic>
        <p:nvPicPr>
          <p:cNvPr id="29" name="Picture 28"/>
          <p:cNvPicPr>
            <a:picLocks noChangeAspect="1"/>
          </p:cNvPicPr>
          <p:nvPr/>
        </p:nvPicPr>
        <p:blipFill>
          <a:blip r:embed="rId3"/>
          <a:stretch>
            <a:fillRect/>
          </a:stretch>
        </p:blipFill>
        <p:spPr>
          <a:xfrm>
            <a:off x="1143000" y="714375"/>
            <a:ext cx="2334986" cy="1685925"/>
          </a:xfrm>
          <a:prstGeom prst="rect">
            <a:avLst/>
          </a:prstGeom>
        </p:spPr>
      </p:pic>
      <p:sp>
        <p:nvSpPr>
          <p:cNvPr id="33" name="TextBox 32"/>
          <p:cNvSpPr txBox="1"/>
          <p:nvPr/>
        </p:nvSpPr>
        <p:spPr>
          <a:xfrm>
            <a:off x="3692978" y="807985"/>
            <a:ext cx="4514850" cy="3747180"/>
          </a:xfrm>
          <a:prstGeom prst="rect">
            <a:avLst/>
          </a:prstGeom>
          <a:noFill/>
        </p:spPr>
        <p:txBody>
          <a:bodyPr wrap="square" rtlCol="0">
            <a:spAutoFit/>
          </a:bodyPr>
          <a:lstStyle/>
          <a:p>
            <a:pPr marL="214313" indent="-214313">
              <a:buFont typeface="Arial"/>
              <a:buChar char="•"/>
            </a:pPr>
            <a:r>
              <a:rPr lang="en-US" sz="1400" dirty="0"/>
              <a:t>7 layers between 20m and 16km</a:t>
            </a:r>
          </a:p>
          <a:p>
            <a:pPr marL="214313" indent="-214313">
              <a:buFont typeface="Arial"/>
              <a:buChar char="•"/>
            </a:pPr>
            <a:r>
              <a:rPr lang="en-US" sz="1400" dirty="0"/>
              <a:t>Each layer is a Kolmogorov phase screen with outer scale</a:t>
            </a:r>
          </a:p>
          <a:p>
            <a:pPr marL="214313" indent="-214313">
              <a:buFont typeface="Arial"/>
              <a:buChar char="•"/>
            </a:pPr>
            <a:r>
              <a:rPr lang="en-US" sz="1400" dirty="0"/>
              <a:t>Each screen is frozen and drifted by separate velocity vector</a:t>
            </a:r>
          </a:p>
          <a:p>
            <a:pPr marL="214313" indent="-214313">
              <a:buFont typeface="Arial"/>
              <a:buChar char="•"/>
            </a:pPr>
            <a:r>
              <a:rPr lang="en-US" sz="1400" dirty="0"/>
              <a:t>For better speed, uses geometric approach for low frequency and Fourier approach for high frequency; </a:t>
            </a:r>
          </a:p>
          <a:p>
            <a:pPr marL="214313" indent="-214313">
              <a:buFont typeface="Arial"/>
              <a:buChar char="•"/>
            </a:pPr>
            <a:r>
              <a:rPr lang="en-US" sz="1400" dirty="0"/>
              <a:t>Full Fourier approach is also implemented</a:t>
            </a:r>
          </a:p>
          <a:p>
            <a:pPr marL="214313" indent="-214313">
              <a:buFont typeface="Arial"/>
              <a:buChar char="•"/>
            </a:pPr>
            <a:endParaRPr lang="en-US" sz="1400" dirty="0"/>
          </a:p>
          <a:p>
            <a:pPr marL="214313" indent="-214313">
              <a:buFont typeface="Arial"/>
              <a:buChar char="•"/>
            </a:pPr>
            <a:endParaRPr lang="en-US" sz="1400" dirty="0"/>
          </a:p>
          <a:p>
            <a:pPr marL="214313" indent="-214313">
              <a:buFont typeface="Arial"/>
              <a:buChar char="•"/>
            </a:pPr>
            <a:r>
              <a:rPr lang="en-US" sz="1400" dirty="0"/>
              <a:t>chromatic refraction included. </a:t>
            </a:r>
          </a:p>
          <a:p>
            <a:pPr marL="214313" indent="-214313">
              <a:buFont typeface="Arial"/>
              <a:buChar char="•"/>
            </a:pPr>
            <a:r>
              <a:rPr lang="en-US" sz="1400" dirty="0"/>
              <a:t>The angle from the zenith is calculated for each photon individually and then </a:t>
            </a:r>
          </a:p>
          <a:p>
            <a:pPr marL="214313" indent="-214313">
              <a:buFont typeface="Arial"/>
              <a:buChar char="•"/>
            </a:pPr>
            <a:r>
              <a:rPr lang="en-US" sz="1400" dirty="0"/>
              <a:t>the overall refractive effect is calculated causing an angular shift that is wavelength-dependent and slightly temperature- dependent and pressure-dependent as well. </a:t>
            </a:r>
          </a:p>
          <a:p>
            <a:pPr marL="214313" indent="-214313">
              <a:buFont typeface="Arial"/>
              <a:buChar char="•"/>
            </a:pPr>
            <a:endParaRPr lang="en-US" sz="1350" dirty="0"/>
          </a:p>
        </p:txBody>
      </p:sp>
    </p:spTree>
    <p:extLst>
      <p:ext uri="{BB962C8B-B14F-4D97-AF65-F5344CB8AC3E}">
        <p14:creationId xmlns:p14="http://schemas.microsoft.com/office/powerpoint/2010/main" val="70410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F202D-ABBB-074D-8655-23B6D7991E4C}"/>
              </a:ext>
            </a:extLst>
          </p:cNvPr>
          <p:cNvSpPr>
            <a:spLocks noGrp="1"/>
          </p:cNvSpPr>
          <p:nvPr>
            <p:ph type="title"/>
          </p:nvPr>
        </p:nvSpPr>
        <p:spPr>
          <a:xfrm>
            <a:off x="838200" y="133350"/>
            <a:ext cx="6705600" cy="417910"/>
          </a:xfrm>
        </p:spPr>
        <p:txBody>
          <a:bodyPr/>
          <a:lstStyle/>
          <a:p>
            <a:r>
              <a:rPr lang="en-US" dirty="0"/>
              <a:t>Generic Alignment Patterns, Pointing, and second Moments</a:t>
            </a:r>
          </a:p>
        </p:txBody>
      </p:sp>
      <p:sp>
        <p:nvSpPr>
          <p:cNvPr id="3" name="Content Placeholder 2">
            <a:extLst>
              <a:ext uri="{FF2B5EF4-FFF2-40B4-BE49-F238E27FC236}">
                <a16:creationId xmlns:a16="http://schemas.microsoft.com/office/drawing/2014/main" id="{1B365817-882D-0F46-88C9-8107972F002D}"/>
              </a:ext>
            </a:extLst>
          </p:cNvPr>
          <p:cNvSpPr>
            <a:spLocks noGrp="1"/>
          </p:cNvSpPr>
          <p:nvPr>
            <p:ph sz="quarter" idx="4294967295"/>
          </p:nvPr>
        </p:nvSpPr>
        <p:spPr>
          <a:xfrm>
            <a:off x="0" y="800100"/>
            <a:ext cx="3657600" cy="3905250"/>
          </a:xfrm>
        </p:spPr>
        <p:txBody>
          <a:bodyPr/>
          <a:lstStyle/>
          <a:p>
            <a:r>
              <a:rPr lang="en-US" sz="2000" dirty="0"/>
              <a:t>Potential near-future projects which could help improve AOS performance:</a:t>
            </a:r>
          </a:p>
          <a:p>
            <a:pPr lvl="1"/>
            <a:r>
              <a:rPr lang="en-US" sz="1600" dirty="0"/>
              <a:t>Study generic alignment patterns for LSST - update </a:t>
            </a:r>
            <a:r>
              <a:rPr lang="en-US" sz="1600" dirty="0" err="1"/>
              <a:t>Tessieres</a:t>
            </a:r>
            <a:r>
              <a:rPr lang="en-US" sz="1600" dirty="0"/>
              <a:t>’ M.S. thesis (University of Arizona, 2003);</a:t>
            </a:r>
          </a:p>
          <a:p>
            <a:pPr lvl="1"/>
            <a:r>
              <a:rPr lang="en-US" sz="1600" dirty="0"/>
              <a:t>Use pointing information as determined by M1M3 position and telescope encoders;</a:t>
            </a:r>
          </a:p>
          <a:p>
            <a:pPr lvl="1"/>
            <a:r>
              <a:rPr lang="en-US" sz="1600" dirty="0"/>
              <a:t>Second or even third moments of stars in science fields, e.g., Davis, Rodriguez, and </a:t>
            </a:r>
            <a:r>
              <a:rPr lang="en-US" sz="1600" dirty="0" err="1"/>
              <a:t>Roodman</a:t>
            </a:r>
            <a:r>
              <a:rPr lang="en-US" sz="1600" dirty="0"/>
              <a:t>, SPIE 9906, 990668 (2016)</a:t>
            </a:r>
          </a:p>
        </p:txBody>
      </p:sp>
      <p:pic>
        <p:nvPicPr>
          <p:cNvPr id="4" name="Picture 3">
            <a:extLst>
              <a:ext uri="{FF2B5EF4-FFF2-40B4-BE49-F238E27FC236}">
                <a16:creationId xmlns:a16="http://schemas.microsoft.com/office/drawing/2014/main" id="{E4D3EB71-5AD2-A54F-B280-D74A9B33718D}"/>
              </a:ext>
            </a:extLst>
          </p:cNvPr>
          <p:cNvPicPr>
            <a:picLocks noChangeAspect="1"/>
          </p:cNvPicPr>
          <p:nvPr/>
        </p:nvPicPr>
        <p:blipFill>
          <a:blip r:embed="rId2"/>
          <a:stretch>
            <a:fillRect/>
          </a:stretch>
        </p:blipFill>
        <p:spPr>
          <a:xfrm>
            <a:off x="4038600" y="657101"/>
            <a:ext cx="4648200" cy="3923805"/>
          </a:xfrm>
          <a:prstGeom prst="rect">
            <a:avLst/>
          </a:prstGeom>
        </p:spPr>
      </p:pic>
      <p:sp>
        <p:nvSpPr>
          <p:cNvPr id="5" name="TextBox 4">
            <a:extLst>
              <a:ext uri="{FF2B5EF4-FFF2-40B4-BE49-F238E27FC236}">
                <a16:creationId xmlns:a16="http://schemas.microsoft.com/office/drawing/2014/main" id="{98B3CE50-620E-5B41-96D5-52FE6F024F53}"/>
              </a:ext>
            </a:extLst>
          </p:cNvPr>
          <p:cNvSpPr txBox="1"/>
          <p:nvPr/>
        </p:nvSpPr>
        <p:spPr>
          <a:xfrm>
            <a:off x="4343400" y="4566850"/>
            <a:ext cx="3827586" cy="276999"/>
          </a:xfrm>
          <a:prstGeom prst="rect">
            <a:avLst/>
          </a:prstGeom>
          <a:noFill/>
        </p:spPr>
        <p:txBody>
          <a:bodyPr wrap="none" rtlCol="0">
            <a:spAutoFit/>
          </a:bodyPr>
          <a:lstStyle/>
          <a:p>
            <a:r>
              <a:rPr lang="en-US" sz="1200" dirty="0"/>
              <a:t>Davis, Rodriguez, and </a:t>
            </a:r>
            <a:r>
              <a:rPr lang="en-US" sz="1200" dirty="0" err="1"/>
              <a:t>Roodman</a:t>
            </a:r>
            <a:r>
              <a:rPr lang="en-US" sz="1200" dirty="0"/>
              <a:t>, SPIE 9906, 990668 (2016)</a:t>
            </a:r>
          </a:p>
        </p:txBody>
      </p:sp>
    </p:spTree>
    <p:extLst>
      <p:ext uri="{BB962C8B-B14F-4D97-AF65-F5344CB8AC3E}">
        <p14:creationId xmlns:p14="http://schemas.microsoft.com/office/powerpoint/2010/main" val="4097262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62A79-2AE6-4943-A4C1-5CD1352B67F3}"/>
              </a:ext>
            </a:extLst>
          </p:cNvPr>
          <p:cNvSpPr>
            <a:spLocks noGrp="1"/>
          </p:cNvSpPr>
          <p:nvPr>
            <p:ph type="title"/>
          </p:nvPr>
        </p:nvSpPr>
        <p:spPr>
          <a:xfrm>
            <a:off x="1219200" y="133350"/>
            <a:ext cx="6134100" cy="417910"/>
          </a:xfrm>
        </p:spPr>
        <p:txBody>
          <a:bodyPr/>
          <a:lstStyle/>
          <a:p>
            <a:r>
              <a:rPr lang="en-US" dirty="0"/>
              <a:t>M1M3 Optical Testing at the RFC Mirror Lab</a:t>
            </a:r>
          </a:p>
        </p:txBody>
      </p:sp>
      <p:pic>
        <p:nvPicPr>
          <p:cNvPr id="4" name="Picture 3">
            <a:extLst>
              <a:ext uri="{FF2B5EF4-FFF2-40B4-BE49-F238E27FC236}">
                <a16:creationId xmlns:a16="http://schemas.microsoft.com/office/drawing/2014/main" id="{E44CC239-5C0C-7F44-8CCC-3B40179B3B9B}"/>
              </a:ext>
            </a:extLst>
          </p:cNvPr>
          <p:cNvPicPr>
            <a:picLocks noChangeAspect="1"/>
          </p:cNvPicPr>
          <p:nvPr/>
        </p:nvPicPr>
        <p:blipFill>
          <a:blip r:embed="rId2"/>
          <a:stretch>
            <a:fillRect/>
          </a:stretch>
        </p:blipFill>
        <p:spPr>
          <a:xfrm>
            <a:off x="1676400" y="645886"/>
            <a:ext cx="2349500" cy="1955800"/>
          </a:xfrm>
          <a:prstGeom prst="rect">
            <a:avLst/>
          </a:prstGeom>
        </p:spPr>
      </p:pic>
      <p:pic>
        <p:nvPicPr>
          <p:cNvPr id="5" name="Picture 4">
            <a:extLst>
              <a:ext uri="{FF2B5EF4-FFF2-40B4-BE49-F238E27FC236}">
                <a16:creationId xmlns:a16="http://schemas.microsoft.com/office/drawing/2014/main" id="{16D3EA28-2C86-754F-A190-75B2CA0950A9}"/>
              </a:ext>
            </a:extLst>
          </p:cNvPr>
          <p:cNvPicPr>
            <a:picLocks noChangeAspect="1"/>
          </p:cNvPicPr>
          <p:nvPr/>
        </p:nvPicPr>
        <p:blipFill rotWithShape="1">
          <a:blip r:embed="rId3"/>
          <a:srcRect r="51165"/>
          <a:stretch/>
        </p:blipFill>
        <p:spPr>
          <a:xfrm>
            <a:off x="6096000" y="613773"/>
            <a:ext cx="2621911" cy="2012043"/>
          </a:xfrm>
          <a:prstGeom prst="rect">
            <a:avLst/>
          </a:prstGeom>
        </p:spPr>
      </p:pic>
      <p:pic>
        <p:nvPicPr>
          <p:cNvPr id="6" name="Picture 5">
            <a:extLst>
              <a:ext uri="{FF2B5EF4-FFF2-40B4-BE49-F238E27FC236}">
                <a16:creationId xmlns:a16="http://schemas.microsoft.com/office/drawing/2014/main" id="{93B126E4-4AE7-8B42-97E5-63A9BB45C9F0}"/>
              </a:ext>
            </a:extLst>
          </p:cNvPr>
          <p:cNvPicPr>
            <a:picLocks noChangeAspect="1"/>
          </p:cNvPicPr>
          <p:nvPr/>
        </p:nvPicPr>
        <p:blipFill>
          <a:blip r:embed="rId4"/>
          <a:stretch>
            <a:fillRect/>
          </a:stretch>
        </p:blipFill>
        <p:spPr>
          <a:xfrm>
            <a:off x="1447800" y="2800350"/>
            <a:ext cx="3048000" cy="2016836"/>
          </a:xfrm>
          <a:prstGeom prst="rect">
            <a:avLst/>
          </a:prstGeom>
        </p:spPr>
      </p:pic>
      <p:pic>
        <p:nvPicPr>
          <p:cNvPr id="7" name="Picture 6">
            <a:extLst>
              <a:ext uri="{FF2B5EF4-FFF2-40B4-BE49-F238E27FC236}">
                <a16:creationId xmlns:a16="http://schemas.microsoft.com/office/drawing/2014/main" id="{DC23E63F-DFB5-174E-AD94-381A1C9AB860}"/>
              </a:ext>
            </a:extLst>
          </p:cNvPr>
          <p:cNvPicPr>
            <a:picLocks noChangeAspect="1"/>
          </p:cNvPicPr>
          <p:nvPr/>
        </p:nvPicPr>
        <p:blipFill rotWithShape="1">
          <a:blip r:embed="rId5"/>
          <a:srcRect r="54167"/>
          <a:stretch/>
        </p:blipFill>
        <p:spPr>
          <a:xfrm>
            <a:off x="6324600" y="2601686"/>
            <a:ext cx="2643554" cy="2343150"/>
          </a:xfrm>
          <a:prstGeom prst="rect">
            <a:avLst/>
          </a:prstGeom>
        </p:spPr>
      </p:pic>
      <p:sp>
        <p:nvSpPr>
          <p:cNvPr id="8" name="TextBox 7">
            <a:extLst>
              <a:ext uri="{FF2B5EF4-FFF2-40B4-BE49-F238E27FC236}">
                <a16:creationId xmlns:a16="http://schemas.microsoft.com/office/drawing/2014/main" id="{FE234A28-AE10-A846-9E6E-A0F8BB22DD16}"/>
              </a:ext>
            </a:extLst>
          </p:cNvPr>
          <p:cNvSpPr txBox="1"/>
          <p:nvPr/>
        </p:nvSpPr>
        <p:spPr>
          <a:xfrm>
            <a:off x="357051" y="1023621"/>
            <a:ext cx="1354183" cy="1200329"/>
          </a:xfrm>
          <a:prstGeom prst="rect">
            <a:avLst/>
          </a:prstGeom>
          <a:noFill/>
        </p:spPr>
        <p:txBody>
          <a:bodyPr wrap="square" rtlCol="0">
            <a:spAutoFit/>
          </a:bodyPr>
          <a:lstStyle/>
          <a:p>
            <a:r>
              <a:rPr lang="en-US" dirty="0"/>
              <a:t>Final Optimized M1M3 Surface</a:t>
            </a:r>
          </a:p>
        </p:txBody>
      </p:sp>
      <p:sp>
        <p:nvSpPr>
          <p:cNvPr id="9" name="TextBox 8">
            <a:extLst>
              <a:ext uri="{FF2B5EF4-FFF2-40B4-BE49-F238E27FC236}">
                <a16:creationId xmlns:a16="http://schemas.microsoft.com/office/drawing/2014/main" id="{BA692504-43A2-F34D-BB01-AA354D47D1CE}"/>
              </a:ext>
            </a:extLst>
          </p:cNvPr>
          <p:cNvSpPr txBox="1"/>
          <p:nvPr/>
        </p:nvSpPr>
        <p:spPr>
          <a:xfrm>
            <a:off x="31567" y="3085477"/>
            <a:ext cx="1568633" cy="1477328"/>
          </a:xfrm>
          <a:prstGeom prst="rect">
            <a:avLst/>
          </a:prstGeom>
          <a:noFill/>
        </p:spPr>
        <p:txBody>
          <a:bodyPr wrap="square" rtlCol="0">
            <a:spAutoFit/>
          </a:bodyPr>
          <a:lstStyle/>
          <a:p>
            <a:r>
              <a:rPr lang="en-US" dirty="0"/>
              <a:t>Bending modes scaling factors close to 1, with small residuals</a:t>
            </a:r>
          </a:p>
        </p:txBody>
      </p:sp>
      <p:sp>
        <p:nvSpPr>
          <p:cNvPr id="10" name="TextBox 9">
            <a:extLst>
              <a:ext uri="{FF2B5EF4-FFF2-40B4-BE49-F238E27FC236}">
                <a16:creationId xmlns:a16="http://schemas.microsoft.com/office/drawing/2014/main" id="{D6AE5628-4DAF-5449-9E04-2D0A867F1D33}"/>
              </a:ext>
            </a:extLst>
          </p:cNvPr>
          <p:cNvSpPr txBox="1"/>
          <p:nvPr/>
        </p:nvSpPr>
        <p:spPr>
          <a:xfrm>
            <a:off x="4986481" y="3311596"/>
            <a:ext cx="1251857" cy="1200329"/>
          </a:xfrm>
          <a:prstGeom prst="rect">
            <a:avLst/>
          </a:prstGeom>
          <a:noFill/>
        </p:spPr>
        <p:txBody>
          <a:bodyPr wrap="square" rtlCol="0">
            <a:spAutoFit/>
          </a:bodyPr>
          <a:lstStyle/>
          <a:p>
            <a:r>
              <a:rPr lang="en-US" dirty="0"/>
              <a:t>Bending mode cross-talk matrix</a:t>
            </a:r>
          </a:p>
        </p:txBody>
      </p:sp>
      <p:sp>
        <p:nvSpPr>
          <p:cNvPr id="11" name="TextBox 10">
            <a:extLst>
              <a:ext uri="{FF2B5EF4-FFF2-40B4-BE49-F238E27FC236}">
                <a16:creationId xmlns:a16="http://schemas.microsoft.com/office/drawing/2014/main" id="{CD69ECBB-FC9B-E54D-A8D2-CFB75F9C7238}"/>
              </a:ext>
            </a:extLst>
          </p:cNvPr>
          <p:cNvSpPr txBox="1"/>
          <p:nvPr/>
        </p:nvSpPr>
        <p:spPr>
          <a:xfrm>
            <a:off x="4495801" y="615976"/>
            <a:ext cx="1698716" cy="1754326"/>
          </a:xfrm>
          <a:prstGeom prst="rect">
            <a:avLst/>
          </a:prstGeom>
          <a:noFill/>
        </p:spPr>
        <p:txBody>
          <a:bodyPr wrap="square" rtlCol="0">
            <a:spAutoFit/>
          </a:bodyPr>
          <a:lstStyle/>
          <a:p>
            <a:r>
              <a:rPr lang="en-US" dirty="0"/>
              <a:t>Single actuator influence function scaling factors close to 1, with small residuals</a:t>
            </a:r>
          </a:p>
        </p:txBody>
      </p:sp>
    </p:spTree>
    <p:extLst>
      <p:ext uri="{BB962C8B-B14F-4D97-AF65-F5344CB8AC3E}">
        <p14:creationId xmlns:p14="http://schemas.microsoft.com/office/powerpoint/2010/main" val="1778710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8A05F-3FF5-494A-8D20-B5C8704E7AB0}"/>
              </a:ext>
            </a:extLst>
          </p:cNvPr>
          <p:cNvSpPr>
            <a:spLocks noGrp="1"/>
          </p:cNvSpPr>
          <p:nvPr>
            <p:ph type="title"/>
          </p:nvPr>
        </p:nvSpPr>
        <p:spPr/>
        <p:txBody>
          <a:bodyPr/>
          <a:lstStyle/>
          <a:p>
            <a:r>
              <a:rPr lang="en-US" dirty="0"/>
              <a:t>M2 Acceptance Testing at Harris</a:t>
            </a:r>
          </a:p>
        </p:txBody>
      </p:sp>
      <p:pic>
        <p:nvPicPr>
          <p:cNvPr id="4" name="Picture 3">
            <a:extLst>
              <a:ext uri="{FF2B5EF4-FFF2-40B4-BE49-F238E27FC236}">
                <a16:creationId xmlns:a16="http://schemas.microsoft.com/office/drawing/2014/main" id="{81DB85C0-CA8D-2D41-A625-816FDF5C3A73}"/>
              </a:ext>
            </a:extLst>
          </p:cNvPr>
          <p:cNvPicPr>
            <a:picLocks noChangeAspect="1"/>
          </p:cNvPicPr>
          <p:nvPr/>
        </p:nvPicPr>
        <p:blipFill>
          <a:blip r:embed="rId2"/>
          <a:stretch>
            <a:fillRect/>
          </a:stretch>
        </p:blipFill>
        <p:spPr>
          <a:xfrm>
            <a:off x="5115291" y="755852"/>
            <a:ext cx="3289452" cy="1882928"/>
          </a:xfrm>
          <a:prstGeom prst="rect">
            <a:avLst/>
          </a:prstGeom>
        </p:spPr>
      </p:pic>
      <p:pic>
        <p:nvPicPr>
          <p:cNvPr id="5" name="Picture 4">
            <a:extLst>
              <a:ext uri="{FF2B5EF4-FFF2-40B4-BE49-F238E27FC236}">
                <a16:creationId xmlns:a16="http://schemas.microsoft.com/office/drawing/2014/main" id="{7D2F1EFC-C9D2-CD47-A322-8CCC0BA761A0}"/>
              </a:ext>
            </a:extLst>
          </p:cNvPr>
          <p:cNvPicPr>
            <a:picLocks noChangeAspect="1"/>
          </p:cNvPicPr>
          <p:nvPr/>
        </p:nvPicPr>
        <p:blipFill>
          <a:blip r:embed="rId3"/>
          <a:stretch>
            <a:fillRect/>
          </a:stretch>
        </p:blipFill>
        <p:spPr>
          <a:xfrm>
            <a:off x="457200" y="2731407"/>
            <a:ext cx="2105925" cy="2095500"/>
          </a:xfrm>
          <a:prstGeom prst="rect">
            <a:avLst/>
          </a:prstGeom>
        </p:spPr>
      </p:pic>
      <p:sp>
        <p:nvSpPr>
          <p:cNvPr id="6" name="TextBox 5">
            <a:extLst>
              <a:ext uri="{FF2B5EF4-FFF2-40B4-BE49-F238E27FC236}">
                <a16:creationId xmlns:a16="http://schemas.microsoft.com/office/drawing/2014/main" id="{2633A941-013D-BA49-85D3-2273C246348F}"/>
              </a:ext>
            </a:extLst>
          </p:cNvPr>
          <p:cNvSpPr txBox="1"/>
          <p:nvPr/>
        </p:nvSpPr>
        <p:spPr>
          <a:xfrm>
            <a:off x="93726" y="2559288"/>
            <a:ext cx="2680716" cy="369332"/>
          </a:xfrm>
          <a:prstGeom prst="rect">
            <a:avLst/>
          </a:prstGeom>
          <a:noFill/>
        </p:spPr>
        <p:txBody>
          <a:bodyPr wrap="square" rtlCol="0">
            <a:spAutoFit/>
          </a:bodyPr>
          <a:lstStyle/>
          <a:p>
            <a:r>
              <a:rPr lang="en-US" dirty="0"/>
              <a:t>FEA coma, RMS=996nm</a:t>
            </a:r>
          </a:p>
        </p:txBody>
      </p:sp>
      <p:pic>
        <p:nvPicPr>
          <p:cNvPr id="7" name="Picture 6">
            <a:extLst>
              <a:ext uri="{FF2B5EF4-FFF2-40B4-BE49-F238E27FC236}">
                <a16:creationId xmlns:a16="http://schemas.microsoft.com/office/drawing/2014/main" id="{A74DF1D9-4CFF-2645-A529-C1CD139ACF6E}"/>
              </a:ext>
            </a:extLst>
          </p:cNvPr>
          <p:cNvPicPr>
            <a:picLocks noChangeAspect="1"/>
          </p:cNvPicPr>
          <p:nvPr/>
        </p:nvPicPr>
        <p:blipFill>
          <a:blip r:embed="rId4"/>
          <a:stretch>
            <a:fillRect/>
          </a:stretch>
        </p:blipFill>
        <p:spPr>
          <a:xfrm>
            <a:off x="3220972" y="2760254"/>
            <a:ext cx="2099755" cy="2089150"/>
          </a:xfrm>
          <a:prstGeom prst="rect">
            <a:avLst/>
          </a:prstGeom>
        </p:spPr>
      </p:pic>
      <p:sp>
        <p:nvSpPr>
          <p:cNvPr id="8" name="TextBox 7">
            <a:extLst>
              <a:ext uri="{FF2B5EF4-FFF2-40B4-BE49-F238E27FC236}">
                <a16:creationId xmlns:a16="http://schemas.microsoft.com/office/drawing/2014/main" id="{4151A8EA-9712-DC43-8719-F399D7C51EDF}"/>
              </a:ext>
            </a:extLst>
          </p:cNvPr>
          <p:cNvSpPr txBox="1"/>
          <p:nvPr/>
        </p:nvSpPr>
        <p:spPr>
          <a:xfrm>
            <a:off x="2895600" y="2546741"/>
            <a:ext cx="3144772" cy="369332"/>
          </a:xfrm>
          <a:prstGeom prst="rect">
            <a:avLst/>
          </a:prstGeom>
          <a:noFill/>
        </p:spPr>
        <p:txBody>
          <a:bodyPr wrap="square" rtlCol="0">
            <a:spAutoFit/>
          </a:bodyPr>
          <a:lstStyle/>
          <a:p>
            <a:r>
              <a:rPr lang="en-US" dirty="0"/>
              <a:t>Measured coma, RMS=996nm</a:t>
            </a:r>
          </a:p>
        </p:txBody>
      </p:sp>
      <p:pic>
        <p:nvPicPr>
          <p:cNvPr id="9" name="Picture 8">
            <a:extLst>
              <a:ext uri="{FF2B5EF4-FFF2-40B4-BE49-F238E27FC236}">
                <a16:creationId xmlns:a16="http://schemas.microsoft.com/office/drawing/2014/main" id="{EC66F9C6-3671-DE40-938A-200658D7E292}"/>
              </a:ext>
            </a:extLst>
          </p:cNvPr>
          <p:cNvPicPr>
            <a:picLocks noChangeAspect="1"/>
          </p:cNvPicPr>
          <p:nvPr/>
        </p:nvPicPr>
        <p:blipFill>
          <a:blip r:embed="rId5"/>
          <a:stretch>
            <a:fillRect/>
          </a:stretch>
        </p:blipFill>
        <p:spPr>
          <a:xfrm>
            <a:off x="6760017" y="2745536"/>
            <a:ext cx="2091883" cy="2081371"/>
          </a:xfrm>
          <a:prstGeom prst="rect">
            <a:avLst/>
          </a:prstGeom>
        </p:spPr>
      </p:pic>
      <p:sp>
        <p:nvSpPr>
          <p:cNvPr id="10" name="TextBox 9">
            <a:extLst>
              <a:ext uri="{FF2B5EF4-FFF2-40B4-BE49-F238E27FC236}">
                <a16:creationId xmlns:a16="http://schemas.microsoft.com/office/drawing/2014/main" id="{CB71ED91-FAD3-9B4E-8B31-1A5420DDC4D6}"/>
              </a:ext>
            </a:extLst>
          </p:cNvPr>
          <p:cNvSpPr txBox="1"/>
          <p:nvPr/>
        </p:nvSpPr>
        <p:spPr>
          <a:xfrm>
            <a:off x="6040372" y="2546741"/>
            <a:ext cx="3144772" cy="369332"/>
          </a:xfrm>
          <a:prstGeom prst="rect">
            <a:avLst/>
          </a:prstGeom>
          <a:noFill/>
        </p:spPr>
        <p:txBody>
          <a:bodyPr wrap="square" rtlCol="0">
            <a:spAutoFit/>
          </a:bodyPr>
          <a:lstStyle/>
          <a:p>
            <a:r>
              <a:rPr lang="en-US" dirty="0"/>
              <a:t>Difference, RMS=16nm (1.7%)</a:t>
            </a:r>
          </a:p>
        </p:txBody>
      </p:sp>
      <p:pic>
        <p:nvPicPr>
          <p:cNvPr id="12" name="Picture 11">
            <a:extLst>
              <a:ext uri="{FF2B5EF4-FFF2-40B4-BE49-F238E27FC236}">
                <a16:creationId xmlns:a16="http://schemas.microsoft.com/office/drawing/2014/main" id="{0BED355C-6FA8-FC43-99D7-86E20A0C1DA3}"/>
              </a:ext>
            </a:extLst>
          </p:cNvPr>
          <p:cNvPicPr>
            <a:picLocks noChangeAspect="1"/>
          </p:cNvPicPr>
          <p:nvPr/>
        </p:nvPicPr>
        <p:blipFill>
          <a:blip r:embed="rId6"/>
          <a:stretch>
            <a:fillRect/>
          </a:stretch>
        </p:blipFill>
        <p:spPr>
          <a:xfrm>
            <a:off x="2133600" y="707929"/>
            <a:ext cx="2006600" cy="1765300"/>
          </a:xfrm>
          <a:prstGeom prst="rect">
            <a:avLst/>
          </a:prstGeom>
        </p:spPr>
      </p:pic>
      <p:sp>
        <p:nvSpPr>
          <p:cNvPr id="13" name="TextBox 12">
            <a:extLst>
              <a:ext uri="{FF2B5EF4-FFF2-40B4-BE49-F238E27FC236}">
                <a16:creationId xmlns:a16="http://schemas.microsoft.com/office/drawing/2014/main" id="{14283859-D771-8449-936E-EA8B64CC35D5}"/>
              </a:ext>
            </a:extLst>
          </p:cNvPr>
          <p:cNvSpPr txBox="1"/>
          <p:nvPr/>
        </p:nvSpPr>
        <p:spPr>
          <a:xfrm>
            <a:off x="914401" y="1105989"/>
            <a:ext cx="1066800" cy="923330"/>
          </a:xfrm>
          <a:prstGeom prst="rect">
            <a:avLst/>
          </a:prstGeom>
          <a:noFill/>
        </p:spPr>
        <p:txBody>
          <a:bodyPr wrap="square" rtlCol="0">
            <a:spAutoFit/>
          </a:bodyPr>
          <a:lstStyle/>
          <a:p>
            <a:r>
              <a:rPr lang="en-US" dirty="0"/>
              <a:t>Final polished surface</a:t>
            </a:r>
          </a:p>
        </p:txBody>
      </p:sp>
      <p:sp>
        <p:nvSpPr>
          <p:cNvPr id="14" name="TextBox 13">
            <a:extLst>
              <a:ext uri="{FF2B5EF4-FFF2-40B4-BE49-F238E27FC236}">
                <a16:creationId xmlns:a16="http://schemas.microsoft.com/office/drawing/2014/main" id="{F39D1619-BD36-0F48-9433-3E685BEAFE1A}"/>
              </a:ext>
            </a:extLst>
          </p:cNvPr>
          <p:cNvSpPr txBox="1"/>
          <p:nvPr/>
        </p:nvSpPr>
        <p:spPr>
          <a:xfrm>
            <a:off x="7362009" y="1697316"/>
            <a:ext cx="1896866" cy="646331"/>
          </a:xfrm>
          <a:prstGeom prst="rect">
            <a:avLst/>
          </a:prstGeom>
          <a:noFill/>
        </p:spPr>
        <p:txBody>
          <a:bodyPr wrap="none" rtlCol="0">
            <a:spAutoFit/>
          </a:bodyPr>
          <a:lstStyle/>
          <a:p>
            <a:r>
              <a:rPr lang="en-US" dirty="0"/>
              <a:t>Structure function</a:t>
            </a:r>
          </a:p>
          <a:p>
            <a:r>
              <a:rPr lang="en-US" dirty="0"/>
              <a:t>Meets spec</a:t>
            </a:r>
          </a:p>
        </p:txBody>
      </p:sp>
    </p:spTree>
    <p:extLst>
      <p:ext uri="{BB962C8B-B14F-4D97-AF65-F5344CB8AC3E}">
        <p14:creationId xmlns:p14="http://schemas.microsoft.com/office/powerpoint/2010/main" val="3096806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19"/>
          <p:cNvSpPr txBox="1">
            <a:spLocks noGrp="1"/>
          </p:cNvSpPr>
          <p:nvPr>
            <p:ph type="body" idx="1"/>
          </p:nvPr>
        </p:nvSpPr>
        <p:spPr>
          <a:xfrm>
            <a:off x="457200" y="760810"/>
            <a:ext cx="8229601" cy="398264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F497D"/>
              </a:buClr>
              <a:buSzPts val="2200"/>
              <a:buFont typeface="Merriweather Sans"/>
              <a:buChar char="-"/>
            </a:pPr>
            <a:r>
              <a:rPr lang="en-US" sz="2200" b="0" i="0" u="none" strike="noStrike" cap="none">
                <a:solidFill>
                  <a:srgbClr val="1F497D"/>
                </a:solidFill>
                <a:latin typeface="Calibri"/>
                <a:ea typeface="Calibri"/>
                <a:cs typeface="Calibri"/>
                <a:sym typeface="Calibri"/>
              </a:rPr>
              <a:t>A good example of “tests of increasing sophistication” is how to commission the AOS step-by-step.</a:t>
            </a:r>
            <a:endParaRPr sz="2400" b="0" i="0" u="none" strike="noStrike" cap="none">
              <a:solidFill>
                <a:srgbClr val="1F497D"/>
              </a:solidFill>
              <a:latin typeface="Calibri"/>
              <a:ea typeface="Calibri"/>
              <a:cs typeface="Calibri"/>
              <a:sym typeface="Calibri"/>
            </a:endParaRPr>
          </a:p>
          <a:p>
            <a:pPr marL="342900" marR="0" lvl="0" indent="-342900" algn="l" rtl="0">
              <a:spcBef>
                <a:spcPts val="440"/>
              </a:spcBef>
              <a:spcAft>
                <a:spcPts val="0"/>
              </a:spcAft>
              <a:buClr>
                <a:srgbClr val="1F497D"/>
              </a:buClr>
              <a:buSzPts val="2200"/>
              <a:buFont typeface="Merriweather Sans"/>
              <a:buChar char="-"/>
            </a:pPr>
            <a:r>
              <a:rPr lang="en-US" sz="2200" b="0" i="0" u="none" strike="noStrike" cap="none">
                <a:solidFill>
                  <a:srgbClr val="1F497D"/>
                </a:solidFill>
                <a:latin typeface="Calibri"/>
                <a:ea typeface="Calibri"/>
                <a:cs typeface="Calibri"/>
                <a:sym typeface="Calibri"/>
              </a:rPr>
              <a:t>AOS AI&amp;T is structured in phases.</a:t>
            </a:r>
            <a:endParaRPr sz="2400" b="0" i="0" u="none" strike="noStrike" cap="none">
              <a:solidFill>
                <a:srgbClr val="1F497D"/>
              </a:solidFill>
              <a:latin typeface="Calibri"/>
              <a:ea typeface="Calibri"/>
              <a:cs typeface="Calibri"/>
              <a:sym typeface="Calibri"/>
            </a:endParaRPr>
          </a:p>
          <a:p>
            <a:pPr marL="742950" marR="0" lvl="1" indent="-285750" algn="l" rtl="0">
              <a:spcBef>
                <a:spcPts val="440"/>
              </a:spcBef>
              <a:spcAft>
                <a:spcPts val="0"/>
              </a:spcAft>
              <a:buClr>
                <a:srgbClr val="1F497D"/>
              </a:buClr>
              <a:buSzPts val="2200"/>
              <a:buFont typeface="Arial"/>
              <a:buChar char="•"/>
            </a:pPr>
            <a:r>
              <a:rPr lang="en-US" sz="2200" b="0" i="0" u="none" strike="noStrike" cap="none">
                <a:solidFill>
                  <a:srgbClr val="1F497D"/>
                </a:solidFill>
                <a:latin typeface="Calibri"/>
                <a:ea typeface="Calibri"/>
                <a:cs typeface="Calibri"/>
                <a:sym typeface="Calibri"/>
              </a:rPr>
              <a:t>Commissioning Phase 0: fully test the AOS pipeline in a simulated environment</a:t>
            </a:r>
            <a:endParaRPr sz="2200" b="0" i="0" u="none" strike="noStrike" cap="none">
              <a:solidFill>
                <a:srgbClr val="1F497D"/>
              </a:solidFill>
              <a:latin typeface="Calibri"/>
              <a:ea typeface="Calibri"/>
              <a:cs typeface="Calibri"/>
              <a:sym typeface="Calibri"/>
            </a:endParaRPr>
          </a:p>
          <a:p>
            <a:pPr marL="742950" marR="0" lvl="1" indent="-285750" algn="l" rtl="0">
              <a:spcBef>
                <a:spcPts val="440"/>
              </a:spcBef>
              <a:spcAft>
                <a:spcPts val="0"/>
              </a:spcAft>
              <a:buClr>
                <a:srgbClr val="1F497D"/>
              </a:buClr>
              <a:buSzPts val="2200"/>
              <a:buFont typeface="Arial"/>
              <a:buChar char="•"/>
            </a:pPr>
            <a:r>
              <a:rPr lang="en-US" sz="2200" b="0" i="0" u="none" strike="noStrike" cap="none">
                <a:solidFill>
                  <a:srgbClr val="1F497D"/>
                </a:solidFill>
                <a:latin typeface="Calibri"/>
                <a:ea typeface="Calibri"/>
                <a:cs typeface="Calibri"/>
                <a:sym typeface="Calibri"/>
              </a:rPr>
              <a:t>Telescope AI&amp;T: On-axis Shack-Hartmann tests</a:t>
            </a:r>
            <a:endParaRPr sz="2200" b="0" i="0" u="none" strike="noStrike" cap="none">
              <a:solidFill>
                <a:srgbClr val="1F497D"/>
              </a:solidFill>
              <a:latin typeface="Calibri"/>
              <a:ea typeface="Calibri"/>
              <a:cs typeface="Calibri"/>
              <a:sym typeface="Calibri"/>
            </a:endParaRPr>
          </a:p>
          <a:p>
            <a:pPr marL="742950" marR="0" lvl="1" indent="-285750" algn="l" rtl="0">
              <a:spcBef>
                <a:spcPts val="440"/>
              </a:spcBef>
              <a:spcAft>
                <a:spcPts val="0"/>
              </a:spcAft>
              <a:buClr>
                <a:srgbClr val="1F497D"/>
              </a:buClr>
              <a:buSzPts val="2200"/>
              <a:buFont typeface="Arial"/>
              <a:buChar char="•"/>
            </a:pPr>
            <a:r>
              <a:rPr lang="en-US" sz="2200" b="0" i="0" u="none" strike="noStrike" cap="none">
                <a:solidFill>
                  <a:srgbClr val="1F497D"/>
                </a:solidFill>
                <a:latin typeface="Calibri"/>
                <a:ea typeface="Calibri"/>
                <a:cs typeface="Calibri"/>
                <a:sym typeface="Calibri"/>
              </a:rPr>
              <a:t>Telescope AI&amp;T: CMOS camera on-axis tests (with defocused images)</a:t>
            </a:r>
            <a:endParaRPr sz="2200" b="0" i="0" u="none" strike="noStrike" cap="none">
              <a:solidFill>
                <a:srgbClr val="1F497D"/>
              </a:solidFill>
              <a:latin typeface="Calibri"/>
              <a:ea typeface="Calibri"/>
              <a:cs typeface="Calibri"/>
              <a:sym typeface="Calibri"/>
            </a:endParaRPr>
          </a:p>
          <a:p>
            <a:pPr marL="742950" marR="0" lvl="1" indent="-285750" algn="l" rtl="0">
              <a:spcBef>
                <a:spcPts val="440"/>
              </a:spcBef>
              <a:spcAft>
                <a:spcPts val="0"/>
              </a:spcAft>
              <a:buClr>
                <a:srgbClr val="1F497D"/>
              </a:buClr>
              <a:buSzPts val="2200"/>
              <a:buFont typeface="Arial"/>
              <a:buChar char="•"/>
            </a:pPr>
            <a:r>
              <a:rPr lang="en-US" sz="2200" b="0" i="0" u="none" strike="noStrike" cap="none">
                <a:solidFill>
                  <a:srgbClr val="1F497D"/>
                </a:solidFill>
                <a:latin typeface="Calibri"/>
                <a:ea typeface="Calibri"/>
                <a:cs typeface="Calibri"/>
                <a:sym typeface="Calibri"/>
              </a:rPr>
              <a:t>Commissioning Phase 1: ComCam AOS tests, with limited FOV</a:t>
            </a:r>
            <a:endParaRPr sz="2200" b="0" i="0" u="none" strike="noStrike" cap="none">
              <a:solidFill>
                <a:srgbClr val="1F497D"/>
              </a:solidFill>
              <a:latin typeface="Calibri"/>
              <a:ea typeface="Calibri"/>
              <a:cs typeface="Calibri"/>
              <a:sym typeface="Calibri"/>
            </a:endParaRPr>
          </a:p>
          <a:p>
            <a:pPr marL="742950" marR="0" lvl="1" indent="-285750" algn="l" rtl="0">
              <a:spcBef>
                <a:spcPts val="440"/>
              </a:spcBef>
              <a:spcAft>
                <a:spcPts val="0"/>
              </a:spcAft>
              <a:buClr>
                <a:srgbClr val="1F497D"/>
              </a:buClr>
              <a:buSzPts val="2200"/>
              <a:buFont typeface="Arial"/>
              <a:buChar char="•"/>
            </a:pPr>
            <a:r>
              <a:rPr lang="en-US" sz="2200" b="0" i="0" u="none" strike="noStrike" cap="none">
                <a:solidFill>
                  <a:srgbClr val="1F497D"/>
                </a:solidFill>
                <a:latin typeface="Calibri"/>
                <a:ea typeface="Calibri"/>
                <a:cs typeface="Calibri"/>
                <a:sym typeface="Calibri"/>
              </a:rPr>
              <a:t>Commissioning Phase 2: LSSTCam AOS tests, characterization, and optimization</a:t>
            </a:r>
            <a:endParaRPr sz="2200" b="0" i="0" u="none" strike="noStrike" cap="none">
              <a:solidFill>
                <a:srgbClr val="1F497D"/>
              </a:solidFill>
              <a:latin typeface="Calibri"/>
              <a:ea typeface="Calibri"/>
              <a:cs typeface="Calibri"/>
              <a:sym typeface="Calibri"/>
            </a:endParaRPr>
          </a:p>
        </p:txBody>
      </p:sp>
      <p:sp>
        <p:nvSpPr>
          <p:cNvPr id="1003" name="Google Shape;1003;p119"/>
          <p:cNvSpPr txBox="1">
            <a:spLocks noGrp="1"/>
          </p:cNvSpPr>
          <p:nvPr>
            <p:ph type="title"/>
          </p:nvPr>
        </p:nvSpPr>
        <p:spPr>
          <a:xfrm>
            <a:off x="914400" y="133350"/>
            <a:ext cx="6705600" cy="41791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1F497D"/>
              </a:buClr>
              <a:buSzPts val="1400"/>
              <a:buFont typeface="Calibri"/>
              <a:buNone/>
            </a:pPr>
            <a:r>
              <a:rPr lang="en-US" sz="2400" b="1" i="0" u="none" strike="noStrike" cap="none">
                <a:solidFill>
                  <a:srgbClr val="1F497D"/>
                </a:solidFill>
                <a:latin typeface="Calibri"/>
                <a:ea typeface="Calibri"/>
                <a:cs typeface="Calibri"/>
                <a:sym typeface="Calibri"/>
              </a:rPr>
              <a:t>Commissioning the Active Optics System (AOS)</a:t>
            </a:r>
            <a:endParaRPr sz="2400" b="1" i="0" u="none" strike="noStrike" cap="none">
              <a:solidFill>
                <a:srgbClr val="1F497D"/>
              </a:solidFill>
              <a:latin typeface="Calibri"/>
              <a:ea typeface="Calibri"/>
              <a:cs typeface="Calibri"/>
              <a:sym typeface="Calibri"/>
            </a:endParaRPr>
          </a:p>
        </p:txBody>
      </p:sp>
    </p:spTree>
    <p:extLst>
      <p:ext uri="{BB962C8B-B14F-4D97-AF65-F5344CB8AC3E}">
        <p14:creationId xmlns:p14="http://schemas.microsoft.com/office/powerpoint/2010/main" val="3316201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F6057-7520-3247-80D8-13B4FEA99611}"/>
              </a:ext>
            </a:extLst>
          </p:cNvPr>
          <p:cNvSpPr>
            <a:spLocks noGrp="1"/>
          </p:cNvSpPr>
          <p:nvPr>
            <p:ph type="title"/>
          </p:nvPr>
        </p:nvSpPr>
        <p:spPr/>
        <p:txBody>
          <a:bodyPr/>
          <a:lstStyle/>
          <a:p>
            <a:r>
              <a:rPr lang="en-US" dirty="0"/>
              <a:t>AOS Tests on the </a:t>
            </a:r>
            <a:r>
              <a:rPr lang="en-US"/>
              <a:t>Telescope Using </a:t>
            </a:r>
            <a:r>
              <a:rPr lang="en-US" dirty="0"/>
              <a:t>IOTA</a:t>
            </a:r>
          </a:p>
        </p:txBody>
      </p:sp>
      <p:sp>
        <p:nvSpPr>
          <p:cNvPr id="4" name="TextBox 3">
            <a:extLst>
              <a:ext uri="{FF2B5EF4-FFF2-40B4-BE49-F238E27FC236}">
                <a16:creationId xmlns:a16="http://schemas.microsoft.com/office/drawing/2014/main" id="{FFFF52AD-4660-BF42-B49E-E3CBC40A14FE}"/>
              </a:ext>
            </a:extLst>
          </p:cNvPr>
          <p:cNvSpPr txBox="1"/>
          <p:nvPr/>
        </p:nvSpPr>
        <p:spPr>
          <a:xfrm>
            <a:off x="381000" y="1047750"/>
            <a:ext cx="8305800" cy="3416320"/>
          </a:xfrm>
          <a:prstGeom prst="rect">
            <a:avLst/>
          </a:prstGeom>
          <a:noFill/>
        </p:spPr>
        <p:txBody>
          <a:bodyPr wrap="square" rtlCol="0">
            <a:spAutoFit/>
          </a:bodyPr>
          <a:lstStyle/>
          <a:p>
            <a:r>
              <a:rPr lang="en-US" sz="2400" dirty="0">
                <a:solidFill>
                  <a:schemeClr val="tx2"/>
                </a:solidFill>
              </a:rPr>
              <a:t>Use of an auxiliary system called the Initial Optical Test Assembly </a:t>
            </a:r>
          </a:p>
          <a:p>
            <a:pPr marL="285750" indent="-285750">
              <a:buFontTx/>
              <a:buChar char="-"/>
            </a:pPr>
            <a:r>
              <a:rPr lang="en-US" sz="2400" dirty="0">
                <a:solidFill>
                  <a:schemeClr val="tx2"/>
                </a:solidFill>
              </a:rPr>
              <a:t>Shack-Hartman </a:t>
            </a:r>
            <a:r>
              <a:rPr lang="en-US" sz="2400" dirty="0" err="1">
                <a:solidFill>
                  <a:schemeClr val="tx2"/>
                </a:solidFill>
              </a:rPr>
              <a:t>wavefront</a:t>
            </a:r>
            <a:r>
              <a:rPr lang="en-US" sz="2400" dirty="0">
                <a:solidFill>
                  <a:schemeClr val="tx2"/>
                </a:solidFill>
              </a:rPr>
              <a:t> sensor: We can send the measurement to the AOS CSC to translate the </a:t>
            </a:r>
            <a:r>
              <a:rPr lang="en-US" sz="2400" dirty="0" err="1">
                <a:solidFill>
                  <a:schemeClr val="tx2"/>
                </a:solidFill>
              </a:rPr>
              <a:t>Zerniike</a:t>
            </a:r>
            <a:r>
              <a:rPr lang="en-US" sz="2400" dirty="0">
                <a:solidFill>
                  <a:schemeClr val="tx2"/>
                </a:solidFill>
              </a:rPr>
              <a:t> Coefficients to force pattern</a:t>
            </a:r>
          </a:p>
          <a:p>
            <a:pPr marL="285750" indent="-285750">
              <a:buFontTx/>
              <a:buChar char="-"/>
            </a:pPr>
            <a:r>
              <a:rPr lang="en-US" sz="2400" dirty="0">
                <a:solidFill>
                  <a:schemeClr val="tx2"/>
                </a:solidFill>
              </a:rPr>
              <a:t>CMOS high speed camera (a few 100Hz): Use of the full AOS pipeline but only on axis</a:t>
            </a:r>
          </a:p>
          <a:p>
            <a:pPr marL="285750" indent="-285750">
              <a:buFontTx/>
              <a:buChar char="-"/>
            </a:pPr>
            <a:endParaRPr lang="en-US" sz="2400" dirty="0">
              <a:solidFill>
                <a:schemeClr val="tx2"/>
              </a:solidFill>
            </a:endParaRPr>
          </a:p>
          <a:p>
            <a:r>
              <a:rPr lang="en-US" sz="2400" dirty="0">
                <a:solidFill>
                  <a:schemeClr val="tx2"/>
                </a:solidFill>
              </a:rPr>
              <a:t>-&gt; Using the Shack-Hartmann WFS we will verify the open loop model using different elevation and azimuth angle</a:t>
            </a:r>
          </a:p>
        </p:txBody>
      </p:sp>
    </p:spTree>
    <p:extLst>
      <p:ext uri="{BB962C8B-B14F-4D97-AF65-F5344CB8AC3E}">
        <p14:creationId xmlns:p14="http://schemas.microsoft.com/office/powerpoint/2010/main" val="574353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121"/>
          <p:cNvSpPr txBox="1">
            <a:spLocks noGrp="1"/>
          </p:cNvSpPr>
          <p:nvPr>
            <p:ph type="body" idx="1"/>
          </p:nvPr>
        </p:nvSpPr>
        <p:spPr>
          <a:xfrm>
            <a:off x="457201" y="760810"/>
            <a:ext cx="6096000" cy="398264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F497D"/>
              </a:buClr>
              <a:buSzPts val="1600"/>
              <a:buFont typeface="Merriweather Sans"/>
              <a:buChar char="-"/>
            </a:pPr>
            <a:r>
              <a:rPr lang="en-US" sz="1600" b="0" i="0" u="none" strike="noStrike" cap="none" dirty="0" err="1">
                <a:solidFill>
                  <a:srgbClr val="1F497D"/>
                </a:solidFill>
                <a:latin typeface="Calibri"/>
                <a:ea typeface="Calibri"/>
                <a:cs typeface="Calibri"/>
                <a:sym typeface="Calibri"/>
              </a:rPr>
              <a:t>ComCam</a:t>
            </a:r>
            <a:r>
              <a:rPr lang="en-US" sz="1600" b="0" i="0" u="none" strike="noStrike" cap="none" dirty="0">
                <a:solidFill>
                  <a:srgbClr val="1F497D"/>
                </a:solidFill>
                <a:latin typeface="Calibri"/>
                <a:ea typeface="Calibri"/>
                <a:cs typeface="Calibri"/>
                <a:sym typeface="Calibri"/>
              </a:rPr>
              <a:t>: A single raft camera (~45 by 45 Arcmin) operating as a surrogate of the full science camera, with its own refrigeration system.</a:t>
            </a:r>
            <a:endParaRPr sz="1600" b="0" i="0" u="none" strike="noStrike" cap="none" dirty="0">
              <a:solidFill>
                <a:srgbClr val="1F497D"/>
              </a:solidFill>
              <a:latin typeface="Calibri"/>
              <a:ea typeface="Calibri"/>
              <a:cs typeface="Calibri"/>
              <a:sym typeface="Calibri"/>
            </a:endParaRPr>
          </a:p>
          <a:p>
            <a:pPr marL="342900" marR="0" lvl="0" indent="-342900" algn="l" rtl="0">
              <a:spcBef>
                <a:spcPts val="320"/>
              </a:spcBef>
              <a:spcAft>
                <a:spcPts val="0"/>
              </a:spcAft>
              <a:buClr>
                <a:srgbClr val="1F497D"/>
              </a:buClr>
              <a:buSzPts val="1600"/>
              <a:buFont typeface="Merriweather Sans"/>
              <a:buChar char="-"/>
            </a:pPr>
            <a:r>
              <a:rPr lang="en-US" sz="1600" b="0" i="0" u="none" strike="noStrike" cap="none" dirty="0">
                <a:solidFill>
                  <a:srgbClr val="1F497D"/>
                </a:solidFill>
                <a:latin typeface="Calibri"/>
                <a:ea typeface="Calibri"/>
                <a:cs typeface="Calibri"/>
                <a:sym typeface="Calibri"/>
              </a:rPr>
              <a:t>Piston </a:t>
            </a:r>
            <a:r>
              <a:rPr lang="en-US" sz="1600" b="0" i="0" u="none" strike="noStrike" cap="none" dirty="0" err="1">
                <a:solidFill>
                  <a:srgbClr val="1F497D"/>
                </a:solidFill>
                <a:latin typeface="Calibri"/>
                <a:ea typeface="Calibri"/>
                <a:cs typeface="Calibri"/>
                <a:sym typeface="Calibri"/>
              </a:rPr>
              <a:t>ComCam</a:t>
            </a:r>
            <a:r>
              <a:rPr lang="en-US" sz="1600" b="0" i="0" u="none" strike="noStrike" cap="none" dirty="0">
                <a:solidFill>
                  <a:srgbClr val="1F497D"/>
                </a:solidFill>
                <a:latin typeface="Calibri"/>
                <a:ea typeface="Calibri"/>
                <a:cs typeface="Calibri"/>
                <a:sym typeface="Calibri"/>
              </a:rPr>
              <a:t> back and forth using the hexapod to create intra- and extra-focal images.</a:t>
            </a:r>
            <a:endParaRPr sz="1600" b="0" i="0" u="none" strike="noStrike" cap="none" dirty="0">
              <a:solidFill>
                <a:srgbClr val="1F497D"/>
              </a:solidFill>
              <a:latin typeface="Calibri"/>
              <a:ea typeface="Calibri"/>
              <a:cs typeface="Calibri"/>
              <a:sym typeface="Calibri"/>
            </a:endParaRPr>
          </a:p>
          <a:p>
            <a:pPr marL="342900" marR="0" lvl="0" indent="-342900" algn="l" rtl="0">
              <a:spcBef>
                <a:spcPts val="320"/>
              </a:spcBef>
              <a:spcAft>
                <a:spcPts val="0"/>
              </a:spcAft>
              <a:buClr>
                <a:srgbClr val="1F497D"/>
              </a:buClr>
              <a:buSzPts val="1600"/>
              <a:buFont typeface="Merriweather Sans"/>
              <a:buChar char="-"/>
            </a:pPr>
            <a:r>
              <a:rPr lang="en-US" sz="1600" b="0" i="0" u="none" strike="noStrike" cap="none" dirty="0">
                <a:solidFill>
                  <a:srgbClr val="1F497D"/>
                </a:solidFill>
                <a:latin typeface="Calibri"/>
                <a:ea typeface="Calibri"/>
                <a:cs typeface="Calibri"/>
                <a:sym typeface="Calibri"/>
              </a:rPr>
              <a:t>Procedures/interfaces tested: </a:t>
            </a:r>
            <a:endParaRPr sz="2400" b="0" i="0" u="none" strike="noStrike" cap="none" dirty="0">
              <a:solidFill>
                <a:srgbClr val="1F497D"/>
              </a:solidFill>
              <a:latin typeface="Calibri"/>
              <a:ea typeface="Calibri"/>
              <a:cs typeface="Calibri"/>
              <a:sym typeface="Calibri"/>
            </a:endParaRPr>
          </a:p>
          <a:p>
            <a:pPr marL="742950" marR="0" lvl="1" indent="-285750" algn="l" rtl="0">
              <a:spcBef>
                <a:spcPts val="320"/>
              </a:spcBef>
              <a:spcAft>
                <a:spcPts val="0"/>
              </a:spcAft>
              <a:buClr>
                <a:srgbClr val="1F497D"/>
              </a:buClr>
              <a:buSzPts val="1600"/>
              <a:buFont typeface="Arial"/>
              <a:buChar char="•"/>
            </a:pPr>
            <a:r>
              <a:rPr lang="en-US" sz="1600" b="0" i="0" u="none" strike="noStrike" cap="none" dirty="0">
                <a:solidFill>
                  <a:srgbClr val="1F497D"/>
                </a:solidFill>
                <a:latin typeface="Calibri"/>
                <a:ea typeface="Calibri"/>
                <a:cs typeface="Calibri"/>
                <a:sym typeface="Calibri"/>
              </a:rPr>
              <a:t>OCS-Camera interface (LSE-71)</a:t>
            </a:r>
            <a:endParaRPr sz="2200" b="0" i="0" u="none" strike="noStrike" cap="none" dirty="0">
              <a:solidFill>
                <a:srgbClr val="1F497D"/>
              </a:solidFill>
              <a:latin typeface="Calibri"/>
              <a:ea typeface="Calibri"/>
              <a:cs typeface="Calibri"/>
              <a:sym typeface="Calibri"/>
            </a:endParaRPr>
          </a:p>
          <a:p>
            <a:pPr marL="742950" marR="0" lvl="1" indent="-285750" algn="l" rtl="0">
              <a:spcBef>
                <a:spcPts val="320"/>
              </a:spcBef>
              <a:spcAft>
                <a:spcPts val="0"/>
              </a:spcAft>
              <a:buClr>
                <a:srgbClr val="1F497D"/>
              </a:buClr>
              <a:buSzPts val="1600"/>
              <a:buFont typeface="Arial"/>
              <a:buChar char="•"/>
            </a:pPr>
            <a:r>
              <a:rPr lang="en-US" sz="1600" b="0" i="0" u="none" strike="noStrike" cap="none" dirty="0">
                <a:solidFill>
                  <a:srgbClr val="1F497D"/>
                </a:solidFill>
                <a:latin typeface="Calibri"/>
                <a:ea typeface="Calibri"/>
                <a:cs typeface="Calibri"/>
                <a:sym typeface="Calibri"/>
              </a:rPr>
              <a:t>DM-telescope interface (LSE-75)</a:t>
            </a:r>
            <a:endParaRPr sz="2200" b="0" i="0" u="none" strike="noStrike" cap="none" dirty="0">
              <a:solidFill>
                <a:srgbClr val="1F497D"/>
              </a:solidFill>
              <a:latin typeface="Calibri"/>
              <a:ea typeface="Calibri"/>
              <a:cs typeface="Calibri"/>
              <a:sym typeface="Calibri"/>
            </a:endParaRPr>
          </a:p>
          <a:p>
            <a:pPr marL="742950" marR="0" lvl="1" indent="-285750" algn="l" rtl="0">
              <a:spcBef>
                <a:spcPts val="320"/>
              </a:spcBef>
              <a:spcAft>
                <a:spcPts val="0"/>
              </a:spcAft>
              <a:buClr>
                <a:srgbClr val="1F497D"/>
              </a:buClr>
              <a:buSzPts val="1600"/>
              <a:buFont typeface="Arial"/>
              <a:buChar char="•"/>
            </a:pPr>
            <a:r>
              <a:rPr lang="en-US" sz="1600" b="0" i="0" u="none" strike="noStrike" cap="none" dirty="0">
                <a:solidFill>
                  <a:srgbClr val="1F497D"/>
                </a:solidFill>
                <a:latin typeface="Calibri"/>
                <a:ea typeface="Calibri"/>
                <a:cs typeface="Calibri"/>
                <a:sym typeface="Calibri"/>
              </a:rPr>
              <a:t>Testing of bright star catalog</a:t>
            </a:r>
            <a:endParaRPr sz="2200" b="0" i="0" u="none" strike="noStrike" cap="none" dirty="0">
              <a:solidFill>
                <a:srgbClr val="1F497D"/>
              </a:solidFill>
              <a:latin typeface="Calibri"/>
              <a:ea typeface="Calibri"/>
              <a:cs typeface="Calibri"/>
              <a:sym typeface="Calibri"/>
            </a:endParaRPr>
          </a:p>
          <a:p>
            <a:pPr marL="742950" marR="0" lvl="1" indent="-285750" algn="l" rtl="0">
              <a:spcBef>
                <a:spcPts val="320"/>
              </a:spcBef>
              <a:spcAft>
                <a:spcPts val="0"/>
              </a:spcAft>
              <a:buClr>
                <a:srgbClr val="1F497D"/>
              </a:buClr>
              <a:buSzPts val="1600"/>
              <a:buFont typeface="Arial"/>
              <a:buChar char="•"/>
            </a:pPr>
            <a:r>
              <a:rPr lang="en-US" sz="1600" b="0" i="0" u="none" strike="noStrike" cap="none" dirty="0">
                <a:solidFill>
                  <a:srgbClr val="1F497D"/>
                </a:solidFill>
                <a:latin typeface="Calibri"/>
                <a:ea typeface="Calibri"/>
                <a:cs typeface="Calibri"/>
                <a:sym typeface="Calibri"/>
              </a:rPr>
              <a:t>Verification of the optical sensitivity matrix (limited FOV)</a:t>
            </a:r>
            <a:endParaRPr sz="2200" b="0" i="0" u="none" strike="noStrike" cap="none" dirty="0">
              <a:solidFill>
                <a:srgbClr val="1F497D"/>
              </a:solidFill>
              <a:latin typeface="Calibri"/>
              <a:ea typeface="Calibri"/>
              <a:cs typeface="Calibri"/>
              <a:sym typeface="Calibri"/>
            </a:endParaRPr>
          </a:p>
          <a:p>
            <a:pPr marL="742950" marR="0" lvl="1" indent="-285750" algn="l" rtl="0">
              <a:spcBef>
                <a:spcPts val="320"/>
              </a:spcBef>
              <a:spcAft>
                <a:spcPts val="0"/>
              </a:spcAft>
              <a:buClr>
                <a:srgbClr val="1F497D"/>
              </a:buClr>
              <a:buSzPts val="1600"/>
              <a:buFont typeface="Arial"/>
              <a:buChar char="•"/>
            </a:pPr>
            <a:r>
              <a:rPr lang="en-US" sz="1600" b="0" i="0" u="none" strike="noStrike" cap="none" dirty="0">
                <a:solidFill>
                  <a:srgbClr val="1F497D"/>
                </a:solidFill>
                <a:latin typeface="Calibri"/>
                <a:ea typeface="Calibri"/>
                <a:cs typeface="Calibri"/>
                <a:sym typeface="Calibri"/>
              </a:rPr>
              <a:t>Testing of </a:t>
            </a:r>
            <a:r>
              <a:rPr lang="en-US" sz="1600" b="0" i="0" u="none" strike="noStrike" cap="none" dirty="0" err="1">
                <a:solidFill>
                  <a:srgbClr val="1F497D"/>
                </a:solidFill>
                <a:latin typeface="Calibri"/>
                <a:ea typeface="Calibri"/>
                <a:cs typeface="Calibri"/>
                <a:sym typeface="Calibri"/>
              </a:rPr>
              <a:t>wavefront</a:t>
            </a:r>
            <a:r>
              <a:rPr lang="en-US" sz="1600" b="0" i="0" u="none" strike="noStrike" cap="none" dirty="0">
                <a:solidFill>
                  <a:srgbClr val="1F497D"/>
                </a:solidFill>
                <a:latin typeface="Calibri"/>
                <a:ea typeface="Calibri"/>
                <a:cs typeface="Calibri"/>
                <a:sym typeface="Calibri"/>
              </a:rPr>
              <a:t> sensing pipeline, including ISR, source finding, donut de-blending, donut pairing, and the curvature </a:t>
            </a:r>
            <a:r>
              <a:rPr lang="en-US" sz="1600" b="0" i="0" u="none" strike="noStrike" cap="none" dirty="0" err="1">
                <a:solidFill>
                  <a:srgbClr val="1F497D"/>
                </a:solidFill>
                <a:latin typeface="Calibri"/>
                <a:ea typeface="Calibri"/>
                <a:cs typeface="Calibri"/>
                <a:sym typeface="Calibri"/>
              </a:rPr>
              <a:t>wavefront</a:t>
            </a:r>
            <a:r>
              <a:rPr lang="en-US" sz="1600" b="0" i="0" u="none" strike="noStrike" cap="none" dirty="0">
                <a:solidFill>
                  <a:srgbClr val="1F497D"/>
                </a:solidFill>
                <a:latin typeface="Calibri"/>
                <a:ea typeface="Calibri"/>
                <a:cs typeface="Calibri"/>
                <a:sym typeface="Calibri"/>
              </a:rPr>
              <a:t> sensing software(with un-</a:t>
            </a:r>
            <a:r>
              <a:rPr lang="en-US" sz="1600" b="0" i="0" u="none" strike="noStrike" cap="none" dirty="0" err="1">
                <a:solidFill>
                  <a:srgbClr val="1F497D"/>
                </a:solidFill>
                <a:latin typeface="Calibri"/>
                <a:ea typeface="Calibri"/>
                <a:cs typeface="Calibri"/>
                <a:sym typeface="Calibri"/>
              </a:rPr>
              <a:t>vignetted</a:t>
            </a:r>
            <a:r>
              <a:rPr lang="en-US" sz="1600" b="0" i="0" u="none" strike="noStrike" cap="none" dirty="0">
                <a:solidFill>
                  <a:srgbClr val="1F497D"/>
                </a:solidFill>
                <a:latin typeface="Calibri"/>
                <a:ea typeface="Calibri"/>
                <a:cs typeface="Calibri"/>
                <a:sym typeface="Calibri"/>
              </a:rPr>
              <a:t> donuts)</a:t>
            </a:r>
            <a:endParaRPr sz="2200" b="0" i="0" u="none" strike="noStrike" cap="none" dirty="0">
              <a:solidFill>
                <a:srgbClr val="1F497D"/>
              </a:solidFill>
              <a:latin typeface="Calibri"/>
              <a:ea typeface="Calibri"/>
              <a:cs typeface="Calibri"/>
              <a:sym typeface="Calibri"/>
            </a:endParaRPr>
          </a:p>
          <a:p>
            <a:pPr marL="742950" marR="0" lvl="1" indent="-285750" algn="l" rtl="0">
              <a:spcBef>
                <a:spcPts val="320"/>
              </a:spcBef>
              <a:spcAft>
                <a:spcPts val="0"/>
              </a:spcAft>
              <a:buClr>
                <a:srgbClr val="1F497D"/>
              </a:buClr>
              <a:buSzPts val="1600"/>
              <a:buFont typeface="Arial"/>
              <a:buChar char="•"/>
            </a:pPr>
            <a:r>
              <a:rPr lang="en-US" sz="1600" b="0" i="0" u="none" strike="noStrike" cap="none" dirty="0">
                <a:solidFill>
                  <a:srgbClr val="1F497D"/>
                </a:solidFill>
                <a:latin typeface="Calibri"/>
                <a:ea typeface="Calibri"/>
                <a:cs typeface="Calibri"/>
                <a:sym typeface="Calibri"/>
              </a:rPr>
              <a:t>Testing of AOS control strategy (with small FOV)</a:t>
            </a:r>
            <a:endParaRPr sz="2200" b="0" i="0" u="none" strike="noStrike" cap="none" dirty="0">
              <a:solidFill>
                <a:srgbClr val="1F497D"/>
              </a:solidFill>
              <a:latin typeface="Calibri"/>
              <a:ea typeface="Calibri"/>
              <a:cs typeface="Calibri"/>
              <a:sym typeface="Calibri"/>
            </a:endParaRPr>
          </a:p>
          <a:p>
            <a:pPr marL="742950" marR="0" lvl="1" indent="-285750" algn="l" rtl="0">
              <a:spcBef>
                <a:spcPts val="320"/>
              </a:spcBef>
              <a:spcAft>
                <a:spcPts val="0"/>
              </a:spcAft>
              <a:buClr>
                <a:srgbClr val="1F497D"/>
              </a:buClr>
              <a:buSzPts val="1600"/>
              <a:buFont typeface="Arial"/>
              <a:buChar char="•"/>
            </a:pPr>
            <a:r>
              <a:rPr lang="en-US" sz="1600" b="0" i="0" u="none" strike="noStrike" cap="none" dirty="0">
                <a:solidFill>
                  <a:srgbClr val="1F497D"/>
                </a:solidFill>
                <a:latin typeface="Calibri"/>
                <a:ea typeface="Calibri"/>
                <a:cs typeface="Calibri"/>
                <a:sym typeface="Calibri"/>
              </a:rPr>
              <a:t>Optimization of AOS Look-Up-Table</a:t>
            </a:r>
            <a:endParaRPr sz="1600" b="0" i="0" u="none" strike="noStrike" cap="none" dirty="0">
              <a:solidFill>
                <a:srgbClr val="1F497D"/>
              </a:solidFill>
              <a:latin typeface="Calibri"/>
              <a:ea typeface="Calibri"/>
              <a:cs typeface="Calibri"/>
              <a:sym typeface="Calibri"/>
            </a:endParaRPr>
          </a:p>
        </p:txBody>
      </p:sp>
      <p:sp>
        <p:nvSpPr>
          <p:cNvPr id="1019" name="Google Shape;1019;p121"/>
          <p:cNvSpPr txBox="1">
            <a:spLocks noGrp="1"/>
          </p:cNvSpPr>
          <p:nvPr>
            <p:ph type="title"/>
          </p:nvPr>
        </p:nvSpPr>
        <p:spPr>
          <a:xfrm>
            <a:off x="1752600" y="133350"/>
            <a:ext cx="5638800" cy="41791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1F497D"/>
              </a:buClr>
              <a:buSzPts val="1400"/>
              <a:buFont typeface="Calibri"/>
              <a:buNone/>
            </a:pPr>
            <a:r>
              <a:rPr lang="en-US" sz="2400" b="1" i="0" u="none" strike="noStrike" cap="none" dirty="0">
                <a:solidFill>
                  <a:srgbClr val="1F497D"/>
                </a:solidFill>
                <a:latin typeface="Calibri"/>
                <a:ea typeface="Calibri"/>
                <a:cs typeface="Calibri"/>
                <a:sym typeface="Calibri"/>
              </a:rPr>
              <a:t>AOS with </a:t>
            </a:r>
            <a:r>
              <a:rPr lang="en-US" sz="2400" b="1" i="0" u="none" strike="noStrike" cap="none" dirty="0" err="1">
                <a:solidFill>
                  <a:srgbClr val="1F497D"/>
                </a:solidFill>
                <a:latin typeface="Calibri"/>
                <a:ea typeface="Calibri"/>
                <a:cs typeface="Calibri"/>
                <a:sym typeface="Calibri"/>
              </a:rPr>
              <a:t>ComCam</a:t>
            </a:r>
            <a:endParaRPr sz="2400" b="1" i="0" u="none" strike="noStrike" cap="none" dirty="0">
              <a:solidFill>
                <a:srgbClr val="1F497D"/>
              </a:solidFill>
              <a:latin typeface="Calibri"/>
              <a:ea typeface="Calibri"/>
              <a:cs typeface="Calibri"/>
              <a:sym typeface="Calibri"/>
            </a:endParaRPr>
          </a:p>
        </p:txBody>
      </p:sp>
      <p:sp>
        <p:nvSpPr>
          <p:cNvPr id="1020" name="Google Shape;1020;p121"/>
          <p:cNvSpPr txBox="1"/>
          <p:nvPr/>
        </p:nvSpPr>
        <p:spPr>
          <a:xfrm>
            <a:off x="6477000" y="590550"/>
            <a:ext cx="264741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PhoSim-simulated intra-focal chip</a:t>
            </a:r>
            <a:endParaRPr sz="1200">
              <a:solidFill>
                <a:schemeClr val="dk1"/>
              </a:solidFill>
              <a:latin typeface="Calibri"/>
              <a:ea typeface="Calibri"/>
              <a:cs typeface="Calibri"/>
              <a:sym typeface="Calibri"/>
            </a:endParaRPr>
          </a:p>
        </p:txBody>
      </p:sp>
      <p:sp>
        <p:nvSpPr>
          <p:cNvPr id="1021" name="Google Shape;1021;p121"/>
          <p:cNvSpPr txBox="1"/>
          <p:nvPr/>
        </p:nvSpPr>
        <p:spPr>
          <a:xfrm>
            <a:off x="6400800" y="2647950"/>
            <a:ext cx="267897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PhoSim-simulated extra-focal chip</a:t>
            </a:r>
            <a:endParaRPr sz="1200">
              <a:solidFill>
                <a:schemeClr val="dk1"/>
              </a:solidFill>
              <a:latin typeface="Calibri"/>
              <a:ea typeface="Calibri"/>
              <a:cs typeface="Calibri"/>
              <a:sym typeface="Calibri"/>
            </a:endParaRPr>
          </a:p>
        </p:txBody>
      </p:sp>
      <p:pic>
        <p:nvPicPr>
          <p:cNvPr id="1022" name="Google Shape;1022;p121"/>
          <p:cNvPicPr preferRelativeResize="0"/>
          <p:nvPr/>
        </p:nvPicPr>
        <p:blipFill rotWithShape="1">
          <a:blip r:embed="rId3">
            <a:alphaModFix/>
          </a:blip>
          <a:srcRect/>
          <a:stretch/>
        </p:blipFill>
        <p:spPr>
          <a:xfrm>
            <a:off x="6836117" y="819150"/>
            <a:ext cx="1961635" cy="1905000"/>
          </a:xfrm>
          <a:prstGeom prst="rect">
            <a:avLst/>
          </a:prstGeom>
          <a:noFill/>
          <a:ln>
            <a:noFill/>
          </a:ln>
        </p:spPr>
      </p:pic>
      <p:pic>
        <p:nvPicPr>
          <p:cNvPr id="1023" name="Google Shape;1023;p121"/>
          <p:cNvPicPr preferRelativeResize="0"/>
          <p:nvPr/>
        </p:nvPicPr>
        <p:blipFill rotWithShape="1">
          <a:blip r:embed="rId3">
            <a:alphaModFix/>
          </a:blip>
          <a:srcRect/>
          <a:stretch/>
        </p:blipFill>
        <p:spPr>
          <a:xfrm>
            <a:off x="6835165" y="2952750"/>
            <a:ext cx="1961635" cy="1905000"/>
          </a:xfrm>
          <a:prstGeom prst="rect">
            <a:avLst/>
          </a:prstGeom>
          <a:noFill/>
          <a:ln>
            <a:noFill/>
          </a:ln>
        </p:spPr>
      </p:pic>
    </p:spTree>
    <p:extLst>
      <p:ext uri="{BB962C8B-B14F-4D97-AF65-F5344CB8AC3E}">
        <p14:creationId xmlns:p14="http://schemas.microsoft.com/office/powerpoint/2010/main" val="2102781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122"/>
          <p:cNvSpPr txBox="1">
            <a:spLocks noGrp="1"/>
          </p:cNvSpPr>
          <p:nvPr>
            <p:ph type="body" idx="1"/>
          </p:nvPr>
        </p:nvSpPr>
        <p:spPr>
          <a:xfrm>
            <a:off x="228600" y="722710"/>
            <a:ext cx="5867399" cy="398264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F497D"/>
              </a:buClr>
              <a:buSzPts val="1600"/>
              <a:buFont typeface="Merriweather Sans"/>
              <a:buChar char="-"/>
            </a:pPr>
            <a:r>
              <a:rPr lang="en-US" sz="1600" b="0" i="0" u="none" strike="noStrike" cap="none">
                <a:solidFill>
                  <a:srgbClr val="1F497D"/>
                </a:solidFill>
                <a:latin typeface="Calibri"/>
                <a:ea typeface="Calibri"/>
                <a:cs typeface="Calibri"/>
                <a:sym typeface="Calibri"/>
              </a:rPr>
              <a:t>AOS tests with LSSTCam has two flavors:</a:t>
            </a:r>
            <a:endParaRPr sz="2400" b="0" i="0" u="none" strike="noStrike" cap="none">
              <a:solidFill>
                <a:srgbClr val="1F497D"/>
              </a:solidFill>
              <a:latin typeface="Calibri"/>
              <a:ea typeface="Calibri"/>
              <a:cs typeface="Calibri"/>
              <a:sym typeface="Calibri"/>
            </a:endParaRPr>
          </a:p>
          <a:p>
            <a:pPr marL="742950" marR="0" lvl="1" indent="-285750" algn="l" rtl="0">
              <a:spcBef>
                <a:spcPts val="280"/>
              </a:spcBef>
              <a:spcAft>
                <a:spcPts val="0"/>
              </a:spcAft>
              <a:buClr>
                <a:srgbClr val="1F497D"/>
              </a:buClr>
              <a:buSzPts val="1400"/>
              <a:buFont typeface="Arial"/>
              <a:buChar char="•"/>
            </a:pPr>
            <a:r>
              <a:rPr lang="en-US" sz="1400" b="0" i="0" u="none" strike="noStrike" cap="none">
                <a:solidFill>
                  <a:srgbClr val="1F497D"/>
                </a:solidFill>
                <a:latin typeface="Calibri"/>
                <a:ea typeface="Calibri"/>
                <a:cs typeface="Calibri"/>
                <a:sym typeface="Calibri"/>
              </a:rPr>
              <a:t>Full Array mode: Piston the entire science array to intra and extra focal positions </a:t>
            </a:r>
            <a:endParaRPr sz="2200" b="0" i="0" u="none" strike="noStrike" cap="none">
              <a:solidFill>
                <a:srgbClr val="1F497D"/>
              </a:solidFill>
              <a:latin typeface="Calibri"/>
              <a:ea typeface="Calibri"/>
              <a:cs typeface="Calibri"/>
              <a:sym typeface="Calibri"/>
            </a:endParaRPr>
          </a:p>
          <a:p>
            <a:pPr marL="742950" marR="0" lvl="1" indent="-285750" algn="l" rtl="0">
              <a:spcBef>
                <a:spcPts val="280"/>
              </a:spcBef>
              <a:spcAft>
                <a:spcPts val="0"/>
              </a:spcAft>
              <a:buClr>
                <a:srgbClr val="1F497D"/>
              </a:buClr>
              <a:buSzPts val="1400"/>
              <a:buFont typeface="Arial"/>
              <a:buChar char="•"/>
            </a:pPr>
            <a:r>
              <a:rPr lang="en-US" sz="1400" b="0" i="0" u="none" strike="noStrike" cap="none">
                <a:solidFill>
                  <a:srgbClr val="1F497D"/>
                </a:solidFill>
                <a:latin typeface="Calibri"/>
                <a:ea typeface="Calibri"/>
                <a:cs typeface="Calibri"/>
                <a:sym typeface="Calibri"/>
              </a:rPr>
              <a:t>Normal operation modes: wavefront sensing with only corner rafts</a:t>
            </a:r>
            <a:endParaRPr sz="2200" b="0" i="0" u="none" strike="noStrike" cap="none">
              <a:solidFill>
                <a:srgbClr val="1F497D"/>
              </a:solidFill>
              <a:latin typeface="Calibri"/>
              <a:ea typeface="Calibri"/>
              <a:cs typeface="Calibri"/>
              <a:sym typeface="Calibri"/>
            </a:endParaRPr>
          </a:p>
          <a:p>
            <a:pPr marL="342900" marR="0" lvl="0" indent="-342900" algn="l" rtl="0">
              <a:spcBef>
                <a:spcPts val="320"/>
              </a:spcBef>
              <a:spcAft>
                <a:spcPts val="0"/>
              </a:spcAft>
              <a:buClr>
                <a:srgbClr val="1F497D"/>
              </a:buClr>
              <a:buSzPts val="1600"/>
              <a:buFont typeface="Merriweather Sans"/>
              <a:buChar char="-"/>
            </a:pPr>
            <a:r>
              <a:rPr lang="en-US" sz="1600" b="0" i="0" u="none" strike="noStrike" cap="none">
                <a:solidFill>
                  <a:srgbClr val="1F497D"/>
                </a:solidFill>
                <a:latin typeface="Calibri"/>
                <a:ea typeface="Calibri"/>
                <a:cs typeface="Calibri"/>
                <a:sym typeface="Calibri"/>
              </a:rPr>
              <a:t>Full AOS tests include:</a:t>
            </a:r>
            <a:endParaRPr sz="2400" b="0" i="0" u="none" strike="noStrike" cap="none">
              <a:solidFill>
                <a:srgbClr val="1F497D"/>
              </a:solidFill>
              <a:latin typeface="Calibri"/>
              <a:ea typeface="Calibri"/>
              <a:cs typeface="Calibri"/>
              <a:sym typeface="Calibri"/>
            </a:endParaRPr>
          </a:p>
          <a:p>
            <a:pPr marL="742950" marR="0" lvl="1" indent="-285750" algn="l" rtl="0">
              <a:spcBef>
                <a:spcPts val="280"/>
              </a:spcBef>
              <a:spcAft>
                <a:spcPts val="0"/>
              </a:spcAft>
              <a:buClr>
                <a:srgbClr val="1F497D"/>
              </a:buClr>
              <a:buSzPts val="1400"/>
              <a:buFont typeface="Arial"/>
              <a:buChar char="•"/>
            </a:pPr>
            <a:r>
              <a:rPr lang="en-US" sz="1400" b="0" i="0" u="none" strike="noStrike" cap="none">
                <a:solidFill>
                  <a:srgbClr val="1F497D"/>
                </a:solidFill>
                <a:latin typeface="Calibri"/>
                <a:ea typeface="Calibri"/>
                <a:cs typeface="Calibri"/>
                <a:sym typeface="Calibri"/>
              </a:rPr>
              <a:t>TCS-corner raft DAQ interface (LSE-71)</a:t>
            </a:r>
            <a:endParaRPr sz="2200" b="0" i="0" u="none" strike="noStrike" cap="none">
              <a:solidFill>
                <a:srgbClr val="1F497D"/>
              </a:solidFill>
              <a:latin typeface="Calibri"/>
              <a:ea typeface="Calibri"/>
              <a:cs typeface="Calibri"/>
              <a:sym typeface="Calibri"/>
            </a:endParaRPr>
          </a:p>
          <a:p>
            <a:pPr marL="742950" marR="0" lvl="1" indent="-285750" algn="l" rtl="0">
              <a:spcBef>
                <a:spcPts val="280"/>
              </a:spcBef>
              <a:spcAft>
                <a:spcPts val="0"/>
              </a:spcAft>
              <a:buClr>
                <a:srgbClr val="1F497D"/>
              </a:buClr>
              <a:buSzPts val="1400"/>
              <a:buFont typeface="Arial"/>
              <a:buChar char="•"/>
            </a:pPr>
            <a:r>
              <a:rPr lang="en-US" sz="1400" b="0" i="0" u="none" strike="noStrike" cap="none">
                <a:solidFill>
                  <a:srgbClr val="1F497D"/>
                </a:solidFill>
                <a:latin typeface="Calibri"/>
                <a:ea typeface="Calibri"/>
                <a:cs typeface="Calibri"/>
                <a:sym typeface="Calibri"/>
              </a:rPr>
              <a:t>DM-telescope interface (LSE-75)</a:t>
            </a:r>
            <a:endParaRPr sz="2200" b="0" i="0" u="none" strike="noStrike" cap="none">
              <a:solidFill>
                <a:srgbClr val="1F497D"/>
              </a:solidFill>
              <a:latin typeface="Calibri"/>
              <a:ea typeface="Calibri"/>
              <a:cs typeface="Calibri"/>
              <a:sym typeface="Calibri"/>
            </a:endParaRPr>
          </a:p>
          <a:p>
            <a:pPr marL="742950" marR="0" lvl="1" indent="-285750" algn="l" rtl="0">
              <a:spcBef>
                <a:spcPts val="280"/>
              </a:spcBef>
              <a:spcAft>
                <a:spcPts val="0"/>
              </a:spcAft>
              <a:buClr>
                <a:srgbClr val="1F497D"/>
              </a:buClr>
              <a:buSzPts val="1400"/>
              <a:buFont typeface="Arial"/>
              <a:buChar char="•"/>
            </a:pPr>
            <a:r>
              <a:rPr lang="en-US" sz="1400" b="0" i="0" u="none" strike="noStrike" cap="none">
                <a:solidFill>
                  <a:srgbClr val="1F497D"/>
                </a:solidFill>
                <a:latin typeface="Calibri"/>
                <a:ea typeface="Calibri"/>
                <a:cs typeface="Calibri"/>
                <a:sym typeface="Calibri"/>
              </a:rPr>
              <a:t>Verification of bright star catalog and star availability for all regions of interest</a:t>
            </a:r>
            <a:endParaRPr sz="2200" b="0" i="0" u="none" strike="noStrike" cap="none">
              <a:solidFill>
                <a:srgbClr val="1F497D"/>
              </a:solidFill>
              <a:latin typeface="Calibri"/>
              <a:ea typeface="Calibri"/>
              <a:cs typeface="Calibri"/>
              <a:sym typeface="Calibri"/>
            </a:endParaRPr>
          </a:p>
          <a:p>
            <a:pPr marL="742950" marR="0" lvl="1" indent="-285750" algn="l" rtl="0">
              <a:spcBef>
                <a:spcPts val="280"/>
              </a:spcBef>
              <a:spcAft>
                <a:spcPts val="0"/>
              </a:spcAft>
              <a:buClr>
                <a:srgbClr val="1F497D"/>
              </a:buClr>
              <a:buSzPts val="1400"/>
              <a:buFont typeface="Arial"/>
              <a:buChar char="•"/>
            </a:pPr>
            <a:r>
              <a:rPr lang="en-US" sz="1400" b="0" i="0" u="none" strike="noStrike" cap="none">
                <a:solidFill>
                  <a:srgbClr val="1F497D"/>
                </a:solidFill>
                <a:latin typeface="Calibri"/>
                <a:ea typeface="Calibri"/>
                <a:cs typeface="Calibri"/>
                <a:sym typeface="Calibri"/>
              </a:rPr>
              <a:t>Testing of wavefront sensing pipeline, including ISR, source finding, donut de-blending, donut pairing, and the curvature wavefront sensing software(with vignetted donuts on half-chips)</a:t>
            </a:r>
            <a:endParaRPr sz="1400" b="0" i="0" u="none" strike="noStrike" cap="none">
              <a:solidFill>
                <a:srgbClr val="1F497D"/>
              </a:solidFill>
              <a:latin typeface="Calibri"/>
              <a:ea typeface="Calibri"/>
              <a:cs typeface="Calibri"/>
              <a:sym typeface="Calibri"/>
            </a:endParaRPr>
          </a:p>
          <a:p>
            <a:pPr marL="742950" marR="0" lvl="1" indent="-285750" algn="l" rtl="0">
              <a:spcBef>
                <a:spcPts val="280"/>
              </a:spcBef>
              <a:spcAft>
                <a:spcPts val="0"/>
              </a:spcAft>
              <a:buClr>
                <a:srgbClr val="1F497D"/>
              </a:buClr>
              <a:buSzPts val="1400"/>
              <a:buFont typeface="Arial"/>
              <a:buChar char="•"/>
            </a:pPr>
            <a:r>
              <a:rPr lang="en-US" sz="1400" b="0" i="0" u="none" strike="noStrike" cap="none">
                <a:solidFill>
                  <a:srgbClr val="1F497D"/>
                </a:solidFill>
                <a:latin typeface="Calibri"/>
                <a:ea typeface="Calibri"/>
                <a:cs typeface="Calibri"/>
                <a:sym typeface="Calibri"/>
              </a:rPr>
              <a:t>Testing of AOS control strategy (with full FOV)</a:t>
            </a:r>
            <a:endParaRPr sz="2200" b="0" i="0" u="none" strike="noStrike" cap="none">
              <a:solidFill>
                <a:srgbClr val="1F497D"/>
              </a:solidFill>
              <a:latin typeface="Calibri"/>
              <a:ea typeface="Calibri"/>
              <a:cs typeface="Calibri"/>
              <a:sym typeface="Calibri"/>
            </a:endParaRPr>
          </a:p>
          <a:p>
            <a:pPr marL="742950" marR="0" lvl="1" indent="-285750" algn="l" rtl="0">
              <a:spcBef>
                <a:spcPts val="280"/>
              </a:spcBef>
              <a:spcAft>
                <a:spcPts val="0"/>
              </a:spcAft>
              <a:buClr>
                <a:srgbClr val="1F497D"/>
              </a:buClr>
              <a:buSzPts val="1400"/>
              <a:buFont typeface="Arial"/>
              <a:buChar char="•"/>
            </a:pPr>
            <a:r>
              <a:rPr lang="en-US" sz="1400" b="0" i="0" u="none" strike="noStrike" cap="none">
                <a:solidFill>
                  <a:srgbClr val="1F497D"/>
                </a:solidFill>
                <a:latin typeface="Calibri"/>
                <a:ea typeface="Calibri"/>
                <a:cs typeface="Calibri"/>
                <a:sym typeface="Calibri"/>
              </a:rPr>
              <a:t>Measure wavefront across focal plane and calibrate offset between field center and corners</a:t>
            </a:r>
            <a:endParaRPr sz="2200" b="0" i="0" u="none" strike="noStrike" cap="none">
              <a:solidFill>
                <a:srgbClr val="1F497D"/>
              </a:solidFill>
              <a:latin typeface="Calibri"/>
              <a:ea typeface="Calibri"/>
              <a:cs typeface="Calibri"/>
              <a:sym typeface="Calibri"/>
            </a:endParaRPr>
          </a:p>
          <a:p>
            <a:pPr marL="742950" marR="0" lvl="1" indent="-285750" algn="l" rtl="0">
              <a:spcBef>
                <a:spcPts val="280"/>
              </a:spcBef>
              <a:spcAft>
                <a:spcPts val="0"/>
              </a:spcAft>
              <a:buClr>
                <a:srgbClr val="1F497D"/>
              </a:buClr>
              <a:buSzPts val="1400"/>
              <a:buFont typeface="Arial"/>
              <a:buChar char="•"/>
            </a:pPr>
            <a:r>
              <a:rPr lang="en-US" sz="1400" b="0" i="0" u="none" strike="noStrike" cap="none">
                <a:solidFill>
                  <a:srgbClr val="1F497D"/>
                </a:solidFill>
                <a:latin typeface="Calibri"/>
                <a:ea typeface="Calibri"/>
                <a:cs typeface="Calibri"/>
                <a:sym typeface="Calibri"/>
              </a:rPr>
              <a:t>LUT optimization over full parameter range</a:t>
            </a:r>
            <a:endParaRPr sz="1400" b="0" i="0" u="none" strike="noStrike" cap="none">
              <a:solidFill>
                <a:srgbClr val="1F497D"/>
              </a:solidFill>
              <a:latin typeface="Calibri"/>
              <a:ea typeface="Calibri"/>
              <a:cs typeface="Calibri"/>
              <a:sym typeface="Calibri"/>
            </a:endParaRPr>
          </a:p>
          <a:p>
            <a:pPr marL="742950" marR="0" lvl="1" indent="-196850" algn="l" rtl="0">
              <a:spcBef>
                <a:spcPts val="280"/>
              </a:spcBef>
              <a:spcAft>
                <a:spcPts val="0"/>
              </a:spcAft>
              <a:buClr>
                <a:srgbClr val="1F497D"/>
              </a:buClr>
              <a:buSzPts val="1400"/>
              <a:buFont typeface="Arial"/>
              <a:buNone/>
            </a:pPr>
            <a:endParaRPr sz="1400" b="0" i="0" u="none" strike="noStrike" cap="none">
              <a:solidFill>
                <a:srgbClr val="1F497D"/>
              </a:solidFill>
              <a:latin typeface="Calibri"/>
              <a:ea typeface="Calibri"/>
              <a:cs typeface="Calibri"/>
              <a:sym typeface="Calibri"/>
            </a:endParaRPr>
          </a:p>
        </p:txBody>
      </p:sp>
      <p:sp>
        <p:nvSpPr>
          <p:cNvPr id="1030" name="Google Shape;1030;p122"/>
          <p:cNvSpPr txBox="1">
            <a:spLocks noGrp="1"/>
          </p:cNvSpPr>
          <p:nvPr>
            <p:ph type="title"/>
          </p:nvPr>
        </p:nvSpPr>
        <p:spPr>
          <a:xfrm>
            <a:off x="1752600" y="133350"/>
            <a:ext cx="5638800" cy="41791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1F497D"/>
              </a:buClr>
              <a:buSzPts val="1400"/>
              <a:buFont typeface="Calibri"/>
              <a:buNone/>
            </a:pPr>
            <a:r>
              <a:rPr lang="en-US" sz="2400" b="1" i="0" u="none" strike="noStrike" cap="none" dirty="0">
                <a:solidFill>
                  <a:srgbClr val="1F497D"/>
                </a:solidFill>
                <a:latin typeface="Calibri"/>
                <a:ea typeface="Calibri"/>
                <a:cs typeface="Calibri"/>
                <a:sym typeface="Calibri"/>
              </a:rPr>
              <a:t>AOS with </a:t>
            </a:r>
            <a:r>
              <a:rPr lang="en-US" sz="2400" b="1" i="0" u="none" strike="noStrike" cap="none" dirty="0" err="1">
                <a:solidFill>
                  <a:srgbClr val="1F497D"/>
                </a:solidFill>
                <a:latin typeface="Calibri"/>
                <a:ea typeface="Calibri"/>
                <a:cs typeface="Calibri"/>
                <a:sym typeface="Calibri"/>
              </a:rPr>
              <a:t>LSSTCam</a:t>
            </a:r>
            <a:endParaRPr sz="2400" b="1" i="0" u="none" strike="noStrike" cap="none" dirty="0">
              <a:solidFill>
                <a:srgbClr val="1F497D"/>
              </a:solidFill>
              <a:latin typeface="Calibri"/>
              <a:ea typeface="Calibri"/>
              <a:cs typeface="Calibri"/>
              <a:sym typeface="Calibri"/>
            </a:endParaRPr>
          </a:p>
        </p:txBody>
      </p:sp>
      <p:pic>
        <p:nvPicPr>
          <p:cNvPr id="1031" name="Google Shape;1031;p122" descr="FPA3a_RTMOut.png"/>
          <p:cNvPicPr preferRelativeResize="0"/>
          <p:nvPr/>
        </p:nvPicPr>
        <p:blipFill rotWithShape="1">
          <a:blip r:embed="rId3">
            <a:alphaModFix/>
          </a:blip>
          <a:srcRect/>
          <a:stretch/>
        </p:blipFill>
        <p:spPr>
          <a:xfrm>
            <a:off x="6243921" y="1962150"/>
            <a:ext cx="2747679" cy="2595135"/>
          </a:xfrm>
          <a:prstGeom prst="rect">
            <a:avLst/>
          </a:prstGeom>
          <a:noFill/>
          <a:ln>
            <a:noFill/>
          </a:ln>
        </p:spPr>
      </p:pic>
      <p:sp>
        <p:nvSpPr>
          <p:cNvPr id="1032" name="Google Shape;1032;p122"/>
          <p:cNvSpPr/>
          <p:nvPr/>
        </p:nvSpPr>
        <p:spPr>
          <a:xfrm>
            <a:off x="6858000" y="666750"/>
            <a:ext cx="1905000" cy="1219200"/>
          </a:xfrm>
          <a:prstGeom prst="wedgeRoundRectCallout">
            <a:avLst>
              <a:gd name="adj1" fmla="val -20833"/>
              <a:gd name="adj2" fmla="val 62500"/>
              <a:gd name="adj3" fmla="val 0"/>
            </a:avLst>
          </a:prstGeom>
          <a:solidFill>
            <a:srgbClr val="953734"/>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Full Array Mode: 189 Wavefront Sensors</a:t>
            </a: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7117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6555-001E-CA47-A9FA-A7B0DB5F58C7}"/>
              </a:ext>
            </a:extLst>
          </p:cNvPr>
          <p:cNvSpPr>
            <a:spLocks noGrp="1"/>
          </p:cNvSpPr>
          <p:nvPr>
            <p:ph type="title"/>
          </p:nvPr>
        </p:nvSpPr>
        <p:spPr/>
        <p:txBody>
          <a:bodyPr/>
          <a:lstStyle/>
          <a:p>
            <a:r>
              <a:rPr lang="en-US" dirty="0" err="1"/>
              <a:t>Wavefront</a:t>
            </a:r>
            <a:r>
              <a:rPr lang="en-US" dirty="0"/>
              <a:t> Sensor Feedback Calibration</a:t>
            </a:r>
          </a:p>
        </p:txBody>
      </p:sp>
      <p:sp>
        <p:nvSpPr>
          <p:cNvPr id="4" name="Text Placeholder 3">
            <a:extLst>
              <a:ext uri="{FF2B5EF4-FFF2-40B4-BE49-F238E27FC236}">
                <a16:creationId xmlns:a16="http://schemas.microsoft.com/office/drawing/2014/main" id="{091FBAEF-403D-294C-B9F1-2996B703A32B}"/>
              </a:ext>
            </a:extLst>
          </p:cNvPr>
          <p:cNvSpPr txBox="1">
            <a:spLocks noGrp="1"/>
          </p:cNvSpPr>
          <p:nvPr>
            <p:ph type="body" idx="1"/>
          </p:nvPr>
        </p:nvSpPr>
        <p:spPr>
          <a:xfrm>
            <a:off x="152400" y="760810"/>
            <a:ext cx="8534401" cy="4130361"/>
          </a:xfrm>
          <a:prstGeom prst="rect">
            <a:avLst/>
          </a:prstGeom>
          <a:noFill/>
        </p:spPr>
        <p:txBody>
          <a:bodyPr wrap="square" rtlCol="0">
            <a:spAutoFit/>
          </a:bodyPr>
          <a:lstStyle/>
          <a:p>
            <a:pPr algn="just"/>
            <a:r>
              <a:rPr lang="en-US" sz="1600" dirty="0">
                <a:latin typeface="Helvetica"/>
                <a:cs typeface="Helvetica"/>
              </a:rPr>
              <a:t>What matters is the image quality on the science detectors. We will evaluate the calibration sensitivity to the offsets between the science sensors and the WFS as follow:</a:t>
            </a:r>
          </a:p>
          <a:p>
            <a:pPr marL="0" indent="0" algn="just">
              <a:buNone/>
            </a:pPr>
            <a:r>
              <a:rPr lang="en-US" sz="1600" dirty="0">
                <a:latin typeface="Helvetica"/>
                <a:cs typeface="Helvetica"/>
              </a:rPr>
              <a:t>➢ Measure of the </a:t>
            </a:r>
            <a:r>
              <a:rPr lang="en-US" sz="1600" dirty="0" err="1">
                <a:latin typeface="Helvetica"/>
                <a:cs typeface="Helvetica"/>
              </a:rPr>
              <a:t>wavefront</a:t>
            </a:r>
            <a:r>
              <a:rPr lang="en-US" sz="1600" dirty="0">
                <a:latin typeface="Helvetica"/>
                <a:cs typeface="Helvetica"/>
              </a:rPr>
              <a:t> error at the center of each detectors by defocusing the camera in and out of focus (using the camera hexapods) and applying the same algorithm developed for the 4 corners WFS </a:t>
            </a:r>
          </a:p>
          <a:p>
            <a:pPr marL="0" indent="0" algn="just">
              <a:buNone/>
            </a:pPr>
            <a:r>
              <a:rPr lang="en-US" sz="1600" dirty="0">
                <a:latin typeface="Helvetica"/>
                <a:cs typeface="Helvetica"/>
              </a:rPr>
              <a:t>➢ Compare the resulting correction with the correction found with the 4 corner WFS</a:t>
            </a:r>
          </a:p>
          <a:p>
            <a:pPr marL="0" indent="0" algn="just">
              <a:buNone/>
            </a:pPr>
            <a:r>
              <a:rPr lang="en-US" sz="1600" dirty="0">
                <a:latin typeface="Helvetica"/>
                <a:cs typeface="Helvetica"/>
              </a:rPr>
              <a:t>➢ Update the Look-Up-Table accordingly for different zenith angles</a:t>
            </a:r>
          </a:p>
          <a:p>
            <a:pPr algn="just"/>
            <a:endParaRPr lang="en-US" sz="1600" dirty="0">
              <a:latin typeface="Helvetica"/>
              <a:cs typeface="Helvetica"/>
            </a:endParaRPr>
          </a:p>
          <a:p>
            <a:pPr algn="just"/>
            <a:r>
              <a:rPr lang="en-US" sz="1600" dirty="0">
                <a:latin typeface="Helvetica"/>
                <a:cs typeface="Helvetica"/>
              </a:rPr>
              <a:t>The tasks used to calibrate the </a:t>
            </a:r>
            <a:r>
              <a:rPr lang="en-US" sz="1600" dirty="0" err="1">
                <a:latin typeface="Helvetica"/>
                <a:cs typeface="Helvetica"/>
              </a:rPr>
              <a:t>wavefront</a:t>
            </a:r>
            <a:r>
              <a:rPr lang="en-US" sz="1600" dirty="0">
                <a:latin typeface="Helvetica"/>
                <a:cs typeface="Helvetica"/>
              </a:rPr>
              <a:t> sensors and those needed to verify the optical reconstruction will be interleaved. It is expected that these two activities will have to iterate with each other to achieve desired performance.</a:t>
            </a:r>
          </a:p>
          <a:p>
            <a:pPr algn="just"/>
            <a:endParaRPr lang="en-US" sz="1600" dirty="0">
              <a:latin typeface="Helvetica"/>
              <a:cs typeface="Helvetica"/>
            </a:endParaRPr>
          </a:p>
          <a:p>
            <a:pPr algn="just"/>
            <a:r>
              <a:rPr lang="en-US" sz="1600" dirty="0">
                <a:latin typeface="Helvetica"/>
                <a:cs typeface="Helvetica"/>
              </a:rPr>
              <a:t>In the process, we will look for degeneracy in the system and verify our ability to reconstruct the state/perturbations of the system for both controlled and uncontrolled Degrees of Freedom</a:t>
            </a:r>
          </a:p>
        </p:txBody>
      </p:sp>
    </p:spTree>
    <p:extLst>
      <p:ext uri="{BB962C8B-B14F-4D97-AF65-F5344CB8AC3E}">
        <p14:creationId xmlns:p14="http://schemas.microsoft.com/office/powerpoint/2010/main" val="2389270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3350"/>
            <a:ext cx="6400800" cy="417910"/>
          </a:xfrm>
        </p:spPr>
        <p:txBody>
          <a:bodyPr/>
          <a:lstStyle/>
          <a:p>
            <a:r>
              <a:rPr lang="en-US" sz="1800" dirty="0"/>
              <a:t>Current Milestones for the Closed-Loop pipeline development</a:t>
            </a:r>
          </a:p>
        </p:txBody>
      </p:sp>
      <p:sp>
        <p:nvSpPr>
          <p:cNvPr id="3" name="Text Placeholder 2"/>
          <p:cNvSpPr>
            <a:spLocks noGrp="1"/>
          </p:cNvSpPr>
          <p:nvPr>
            <p:ph type="body" idx="1"/>
          </p:nvPr>
        </p:nvSpPr>
        <p:spPr>
          <a:xfrm>
            <a:off x="152400" y="970360"/>
            <a:ext cx="8991600" cy="4173140"/>
          </a:xfrm>
        </p:spPr>
        <p:txBody>
          <a:bodyPr/>
          <a:lstStyle/>
          <a:p>
            <a:r>
              <a:rPr lang="en-US" sz="1800" dirty="0"/>
              <a:t>Note that the </a:t>
            </a:r>
            <a:r>
              <a:rPr lang="en-US" sz="1800" dirty="0" err="1"/>
              <a:t>wavefront</a:t>
            </a:r>
            <a:r>
              <a:rPr lang="en-US" sz="1800" dirty="0"/>
              <a:t> sensors for closed-loop corrections will only be available with the LSST Cam. </a:t>
            </a:r>
          </a:p>
          <a:p>
            <a:pPr lvl="1">
              <a:buFont typeface="Wingdings" charset="2"/>
              <a:buChar char="Ø"/>
            </a:pPr>
            <a:r>
              <a:rPr lang="en-US" sz="1600" dirty="0"/>
              <a:t>January 20: WEP - Deblending Algorithm Coded</a:t>
            </a:r>
          </a:p>
          <a:p>
            <a:pPr lvl="1">
              <a:buFont typeface="Wingdings" charset="2"/>
              <a:buChar char="Ø"/>
            </a:pPr>
            <a:r>
              <a:rPr lang="en-US" sz="1600" dirty="0"/>
              <a:t>February 20: WEP - Source Selection Coded</a:t>
            </a:r>
          </a:p>
          <a:p>
            <a:pPr lvl="1">
              <a:buFont typeface="Wingdings" charset="2"/>
              <a:buChar char="Ø"/>
            </a:pPr>
            <a:r>
              <a:rPr lang="en-US" sz="1600" dirty="0"/>
              <a:t>April 20: WEP - Validation of the Deblending Algorithm and Source Selector</a:t>
            </a:r>
          </a:p>
          <a:p>
            <a:pPr lvl="1">
              <a:buFont typeface="Wingdings" charset="2"/>
              <a:buChar char="Ø"/>
            </a:pPr>
            <a:r>
              <a:rPr lang="en-US" sz="1600" dirty="0"/>
              <a:t>June 20: OFC - Kalman Filtering coded</a:t>
            </a:r>
          </a:p>
          <a:p>
            <a:pPr lvl="1">
              <a:buFont typeface="Wingdings" charset="2"/>
              <a:buChar char="Ø"/>
            </a:pPr>
            <a:r>
              <a:rPr lang="en-US" sz="1600" dirty="0"/>
              <a:t>February 20: Interface validation for the DAQ</a:t>
            </a:r>
          </a:p>
          <a:p>
            <a:pPr lvl="1">
              <a:buFont typeface="Wingdings" charset="2"/>
              <a:buChar char="Ø"/>
            </a:pPr>
            <a:r>
              <a:rPr lang="en-US" sz="1600" dirty="0"/>
              <a:t>August 20: OFC - Validation of the Kalman Filtering </a:t>
            </a:r>
          </a:p>
          <a:p>
            <a:pPr lvl="1">
              <a:buFont typeface="Wingdings" charset="2"/>
              <a:buChar char="Ø"/>
            </a:pPr>
            <a:r>
              <a:rPr lang="en-US" sz="1600" dirty="0"/>
              <a:t>February 20: WEP - Validation of the ISR (both from the DM team and the internal functions)</a:t>
            </a:r>
          </a:p>
          <a:p>
            <a:pPr lvl="1">
              <a:buFont typeface="Wingdings" charset="2"/>
              <a:buChar char="Ø"/>
            </a:pPr>
            <a:r>
              <a:rPr lang="en-US" sz="1600" dirty="0"/>
              <a:t>October 20: OFC - Optimal Controller Coded</a:t>
            </a:r>
          </a:p>
          <a:p>
            <a:pPr lvl="1">
              <a:buFont typeface="Wingdings" charset="2"/>
              <a:buChar char="Ø"/>
            </a:pPr>
            <a:r>
              <a:rPr lang="en-US" sz="1600" dirty="0"/>
              <a:t>December 20: OFC - Validation of the Optimal Controller</a:t>
            </a:r>
            <a:br>
              <a:rPr lang="en-US" sz="1800" dirty="0"/>
            </a:br>
            <a:endParaRPr lang="en-US" sz="1800" dirty="0"/>
          </a:p>
        </p:txBody>
      </p:sp>
      <p:sp>
        <p:nvSpPr>
          <p:cNvPr id="4" name="TextBox 3">
            <a:extLst>
              <a:ext uri="{FF2B5EF4-FFF2-40B4-BE49-F238E27FC236}">
                <a16:creationId xmlns:a16="http://schemas.microsoft.com/office/drawing/2014/main" id="{8BEF7B9B-14B0-AD41-A424-7FBEFD149751}"/>
              </a:ext>
            </a:extLst>
          </p:cNvPr>
          <p:cNvSpPr txBox="1"/>
          <p:nvPr/>
        </p:nvSpPr>
        <p:spPr>
          <a:xfrm>
            <a:off x="838200" y="4400550"/>
            <a:ext cx="5744586" cy="369332"/>
          </a:xfrm>
          <a:prstGeom prst="rect">
            <a:avLst/>
          </a:prstGeom>
          <a:noFill/>
        </p:spPr>
        <p:txBody>
          <a:bodyPr wrap="none" rtlCol="0">
            <a:spAutoFit/>
          </a:bodyPr>
          <a:lstStyle/>
          <a:p>
            <a:r>
              <a:rPr lang="en-US" dirty="0"/>
              <a:t>Algorithm Optimization will be done during commissioning </a:t>
            </a:r>
          </a:p>
        </p:txBody>
      </p:sp>
    </p:spTree>
    <p:extLst>
      <p:ext uri="{BB962C8B-B14F-4D97-AF65-F5344CB8AC3E}">
        <p14:creationId xmlns:p14="http://schemas.microsoft.com/office/powerpoint/2010/main" val="3775513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Optics System</a:t>
            </a:r>
          </a:p>
        </p:txBody>
      </p:sp>
      <p:sp>
        <p:nvSpPr>
          <p:cNvPr id="3" name="Text Placeholder 2"/>
          <p:cNvSpPr>
            <a:spLocks noGrp="1"/>
          </p:cNvSpPr>
          <p:nvPr>
            <p:ph type="body" idx="1"/>
          </p:nvPr>
        </p:nvSpPr>
        <p:spPr>
          <a:xfrm>
            <a:off x="76200" y="666750"/>
            <a:ext cx="8839200" cy="3962400"/>
          </a:xfrm>
        </p:spPr>
        <p:txBody>
          <a:bodyPr/>
          <a:lstStyle/>
          <a:p>
            <a:pPr marL="0" indent="0" algn="ctr">
              <a:buNone/>
            </a:pPr>
            <a:r>
              <a:rPr lang="en-US" sz="1800" dirty="0"/>
              <a:t>The purpose of the Active Optics Systems (AOS) is to optimize the image quality by controlling the surface figures of the mirrors and maintaining the relative position of the three optical systems (M1M3 mirror, M2 mirror and the camera)</a:t>
            </a:r>
          </a:p>
          <a:p>
            <a:pPr>
              <a:buFont typeface="Arial" panose="020B0604020202020204" pitchFamily="34" charset="0"/>
              <a:buChar char="•"/>
            </a:pPr>
            <a:endParaRPr lang="en-US" sz="1800" dirty="0"/>
          </a:p>
          <a:p>
            <a:pPr>
              <a:buFont typeface="Arial" panose="020B0604020202020204" pitchFamily="34" charset="0"/>
              <a:buChar char="•"/>
            </a:pPr>
            <a:r>
              <a:rPr lang="en-US" sz="1800" b="1" dirty="0"/>
              <a:t>Open-Loop Component (or Look-Up-Table LUT)</a:t>
            </a:r>
            <a:r>
              <a:rPr lang="en-US" sz="1800" dirty="0"/>
              <a:t>: Most telescopes have an Active Optics System to compensate for intrinsic aberration of each mirrors, gravity mostly and in some instances for temperature.</a:t>
            </a:r>
          </a:p>
          <a:p>
            <a:pPr marL="457200" lvl="1" indent="0">
              <a:buNone/>
            </a:pPr>
            <a:r>
              <a:rPr lang="en-US" sz="1600" dirty="0"/>
              <a:t>This is done using an open loop model created from Finite element model and validated on sky.</a:t>
            </a:r>
          </a:p>
          <a:p>
            <a:pPr marL="0" indent="0">
              <a:buNone/>
            </a:pPr>
            <a:endParaRPr lang="en-US" sz="1800" dirty="0"/>
          </a:p>
          <a:p>
            <a:pPr>
              <a:buFont typeface="Arial" panose="020B0604020202020204" pitchFamily="34" charset="0"/>
              <a:buChar char="•"/>
            </a:pPr>
            <a:r>
              <a:rPr lang="en-US" sz="1800" b="1" dirty="0"/>
              <a:t>Real-time Closed-loop Component</a:t>
            </a:r>
            <a:r>
              <a:rPr lang="en-US" sz="1800" dirty="0"/>
              <a:t>: LSST’s requirements on resolution and depth pushes the AOS to add a real time feedback control to in addition compensate for temperature and hysteresis</a:t>
            </a:r>
          </a:p>
          <a:p>
            <a:pPr marL="457200" lvl="1" indent="0">
              <a:buNone/>
            </a:pPr>
            <a:r>
              <a:rPr lang="en-US" sz="1600" dirty="0"/>
              <a:t>This is done using </a:t>
            </a:r>
            <a:r>
              <a:rPr lang="en-US" sz="1600" dirty="0" err="1"/>
              <a:t>wavefront</a:t>
            </a:r>
            <a:r>
              <a:rPr lang="en-US" sz="1600" dirty="0"/>
              <a:t> sensors on the periphery of the detector and sending offsets to the open loop model</a:t>
            </a:r>
          </a:p>
        </p:txBody>
      </p:sp>
    </p:spTree>
    <p:extLst>
      <p:ext uri="{BB962C8B-B14F-4D97-AF65-F5344CB8AC3E}">
        <p14:creationId xmlns:p14="http://schemas.microsoft.com/office/powerpoint/2010/main" val="2083959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004CD-D225-F04F-80C9-BD4A36BDE0B1}"/>
              </a:ext>
            </a:extLst>
          </p:cNvPr>
          <p:cNvSpPr>
            <a:spLocks noGrp="1"/>
          </p:cNvSpPr>
          <p:nvPr>
            <p:ph type="title"/>
          </p:nvPr>
        </p:nvSpPr>
        <p:spPr/>
        <p:txBody>
          <a:bodyPr/>
          <a:lstStyle/>
          <a:p>
            <a:r>
              <a:rPr lang="en-US" dirty="0"/>
              <a:t>AOS integration and test plan</a:t>
            </a:r>
          </a:p>
        </p:txBody>
      </p:sp>
      <p:sp>
        <p:nvSpPr>
          <p:cNvPr id="3" name="TextBox 2">
            <a:extLst>
              <a:ext uri="{FF2B5EF4-FFF2-40B4-BE49-F238E27FC236}">
                <a16:creationId xmlns:a16="http://schemas.microsoft.com/office/drawing/2014/main" id="{87B86825-65EE-CC41-BDF4-13990B33E5D9}"/>
              </a:ext>
            </a:extLst>
          </p:cNvPr>
          <p:cNvSpPr txBox="1"/>
          <p:nvPr/>
        </p:nvSpPr>
        <p:spPr>
          <a:xfrm>
            <a:off x="304800" y="819150"/>
            <a:ext cx="8292425" cy="4247317"/>
          </a:xfrm>
          <a:prstGeom prst="rect">
            <a:avLst/>
          </a:prstGeom>
          <a:noFill/>
        </p:spPr>
        <p:txBody>
          <a:bodyPr wrap="square" rtlCol="0">
            <a:spAutoFit/>
          </a:bodyPr>
          <a:lstStyle/>
          <a:p>
            <a:pPr marL="285750" indent="-285750">
              <a:buFontTx/>
              <a:buChar char="-"/>
            </a:pPr>
            <a:r>
              <a:rPr lang="en-US" dirty="0">
                <a:solidFill>
                  <a:schemeClr val="tx2"/>
                </a:solidFill>
              </a:rPr>
              <a:t>Beginning of 2020: DAQ interface test with real hardware with </a:t>
            </a:r>
            <a:r>
              <a:rPr lang="en-US" dirty="0" err="1">
                <a:solidFill>
                  <a:schemeClr val="tx2"/>
                </a:solidFill>
              </a:rPr>
              <a:t>ComCam</a:t>
            </a:r>
            <a:endParaRPr lang="en-US" dirty="0">
              <a:solidFill>
                <a:schemeClr val="tx2"/>
              </a:solidFill>
            </a:endParaRPr>
          </a:p>
          <a:p>
            <a:pPr marL="285750" indent="-285750">
              <a:buFontTx/>
              <a:buChar char="-"/>
            </a:pPr>
            <a:r>
              <a:rPr lang="en-US" dirty="0">
                <a:solidFill>
                  <a:schemeClr val="tx2"/>
                </a:solidFill>
              </a:rPr>
              <a:t>Beginning of 2020: AOS closed loop verification using </a:t>
            </a:r>
            <a:r>
              <a:rPr lang="en-US" dirty="0" err="1">
                <a:solidFill>
                  <a:schemeClr val="tx2"/>
                </a:solidFill>
              </a:rPr>
              <a:t>PhoSim</a:t>
            </a:r>
            <a:endParaRPr lang="en-US" dirty="0">
              <a:solidFill>
                <a:schemeClr val="tx2"/>
              </a:solidFill>
            </a:endParaRPr>
          </a:p>
          <a:p>
            <a:pPr marL="285750" indent="-285750">
              <a:buFontTx/>
              <a:buChar char="-"/>
            </a:pPr>
            <a:endParaRPr lang="en-US" dirty="0">
              <a:solidFill>
                <a:schemeClr val="tx2"/>
              </a:solidFill>
            </a:endParaRPr>
          </a:p>
          <a:p>
            <a:r>
              <a:rPr lang="en-US" dirty="0">
                <a:solidFill>
                  <a:schemeClr val="tx2"/>
                </a:solidFill>
              </a:rPr>
              <a:t>On sky. First use the Open Loop Model calculated from the FEA model</a:t>
            </a:r>
          </a:p>
          <a:p>
            <a:pPr marL="285750" indent="-285750">
              <a:buFontTx/>
              <a:buChar char="-"/>
            </a:pPr>
            <a:r>
              <a:rPr lang="en-US" dirty="0">
                <a:solidFill>
                  <a:schemeClr val="tx2"/>
                </a:solidFill>
              </a:rPr>
              <a:t>Spring 2021: Alignment procedure using the laser tracker (M1M3, M2 and the IOTA system)</a:t>
            </a:r>
          </a:p>
          <a:p>
            <a:pPr marL="285750" indent="-285750">
              <a:buFontTx/>
              <a:buChar char="-"/>
            </a:pPr>
            <a:r>
              <a:rPr lang="en-US" dirty="0">
                <a:solidFill>
                  <a:schemeClr val="tx2"/>
                </a:solidFill>
              </a:rPr>
              <a:t>Spring 2021: Test of the Optical Feedback Controller using the SHWFS</a:t>
            </a:r>
          </a:p>
          <a:p>
            <a:pPr marL="285750" indent="-285750">
              <a:buFontTx/>
              <a:buChar char="-"/>
            </a:pPr>
            <a:r>
              <a:rPr lang="en-US" dirty="0">
                <a:solidFill>
                  <a:schemeClr val="tx2"/>
                </a:solidFill>
              </a:rPr>
              <a:t>Spring 2021: Test of the full closed loop feedback and check of the LUT on axis using the high speed camera (by moving the detector in and out of focus using the camera hexapods)</a:t>
            </a:r>
          </a:p>
          <a:p>
            <a:pPr marL="285750" indent="-285750">
              <a:buFontTx/>
              <a:buChar char="-"/>
            </a:pPr>
            <a:r>
              <a:rPr lang="en-US" dirty="0">
                <a:solidFill>
                  <a:schemeClr val="tx2"/>
                </a:solidFill>
              </a:rPr>
              <a:t>Summer 2021: Test of the full closed-loop feedback and check of the LUT over a 42x42 arcmin </a:t>
            </a:r>
            <a:r>
              <a:rPr lang="en-US" dirty="0" err="1">
                <a:solidFill>
                  <a:schemeClr val="tx2"/>
                </a:solidFill>
              </a:rPr>
              <a:t>FoV</a:t>
            </a:r>
            <a:endParaRPr lang="en-US" dirty="0">
              <a:solidFill>
                <a:schemeClr val="tx2"/>
              </a:solidFill>
            </a:endParaRPr>
          </a:p>
          <a:p>
            <a:pPr marL="285750" indent="-285750">
              <a:buFontTx/>
              <a:buChar char="-"/>
            </a:pPr>
            <a:r>
              <a:rPr lang="en-US" dirty="0">
                <a:solidFill>
                  <a:schemeClr val="tx2"/>
                </a:solidFill>
              </a:rPr>
              <a:t>Fall 2021 – Spring 2022: Test of the full pipeline using the corner </a:t>
            </a:r>
            <a:r>
              <a:rPr lang="en-US" dirty="0" err="1">
                <a:solidFill>
                  <a:schemeClr val="tx2"/>
                </a:solidFill>
              </a:rPr>
              <a:t>wavefront</a:t>
            </a:r>
            <a:r>
              <a:rPr lang="en-US" dirty="0">
                <a:solidFill>
                  <a:schemeClr val="tx2"/>
                </a:solidFill>
              </a:rPr>
              <a:t> sensors. Verification of the full LUT and calibration of the WFS. </a:t>
            </a:r>
          </a:p>
          <a:p>
            <a:endParaRPr lang="en-US" dirty="0">
              <a:solidFill>
                <a:schemeClr val="tx2"/>
              </a:solidFill>
            </a:endParaRPr>
          </a:p>
        </p:txBody>
      </p:sp>
    </p:spTree>
    <p:extLst>
      <p:ext uri="{BB962C8B-B14F-4D97-AF65-F5344CB8AC3E}">
        <p14:creationId xmlns:p14="http://schemas.microsoft.com/office/powerpoint/2010/main" val="921876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3F472-606E-9244-A11F-6919DB16ECCB}"/>
              </a:ext>
            </a:extLst>
          </p:cNvPr>
          <p:cNvSpPr>
            <a:spLocks noGrp="1"/>
          </p:cNvSpPr>
          <p:nvPr>
            <p:ph type="title"/>
          </p:nvPr>
        </p:nvSpPr>
        <p:spPr/>
        <p:txBody>
          <a:bodyPr/>
          <a:lstStyle/>
          <a:p>
            <a:r>
              <a:rPr lang="en-US" dirty="0"/>
              <a:t>AOS Risks</a:t>
            </a:r>
          </a:p>
        </p:txBody>
      </p:sp>
      <p:graphicFrame>
        <p:nvGraphicFramePr>
          <p:cNvPr id="4" name="Table 3">
            <a:extLst>
              <a:ext uri="{FF2B5EF4-FFF2-40B4-BE49-F238E27FC236}">
                <a16:creationId xmlns:a16="http://schemas.microsoft.com/office/drawing/2014/main" id="{3AE9AEF8-0958-D34A-82B2-6DD1949F578A}"/>
              </a:ext>
            </a:extLst>
          </p:cNvPr>
          <p:cNvGraphicFramePr>
            <a:graphicFrameLocks noGrp="1"/>
          </p:cNvGraphicFramePr>
          <p:nvPr>
            <p:extLst/>
          </p:nvPr>
        </p:nvGraphicFramePr>
        <p:xfrm>
          <a:off x="152400" y="666750"/>
          <a:ext cx="8610600" cy="391668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3779398714"/>
                    </a:ext>
                  </a:extLst>
                </a:gridCol>
                <a:gridCol w="6019800">
                  <a:extLst>
                    <a:ext uri="{9D8B030D-6E8A-4147-A177-3AD203B41FA5}">
                      <a16:colId xmlns:a16="http://schemas.microsoft.com/office/drawing/2014/main" val="2446089823"/>
                    </a:ext>
                  </a:extLst>
                </a:gridCol>
                <a:gridCol w="1219200">
                  <a:extLst>
                    <a:ext uri="{9D8B030D-6E8A-4147-A177-3AD203B41FA5}">
                      <a16:colId xmlns:a16="http://schemas.microsoft.com/office/drawing/2014/main" val="1233100459"/>
                    </a:ext>
                  </a:extLst>
                </a:gridCol>
              </a:tblGrid>
              <a:tr h="370840">
                <a:tc>
                  <a:txBody>
                    <a:bodyPr/>
                    <a:lstStyle/>
                    <a:p>
                      <a:r>
                        <a:rPr lang="en-US" sz="1600" dirty="0"/>
                        <a:t>Risk Number</a:t>
                      </a:r>
                    </a:p>
                  </a:txBody>
                  <a:tcPr/>
                </a:tc>
                <a:tc>
                  <a:txBody>
                    <a:bodyPr/>
                    <a:lstStyle/>
                    <a:p>
                      <a:r>
                        <a:rPr lang="en-US" sz="1600" dirty="0"/>
                        <a:t>Details</a:t>
                      </a:r>
                    </a:p>
                  </a:txBody>
                  <a:tcPr/>
                </a:tc>
                <a:tc>
                  <a:txBody>
                    <a:bodyPr/>
                    <a:lstStyle/>
                    <a:p>
                      <a:r>
                        <a:rPr lang="en-US" sz="1600" dirty="0"/>
                        <a:t>Risks scores</a:t>
                      </a:r>
                    </a:p>
                  </a:txBody>
                  <a:tcPr/>
                </a:tc>
                <a:extLst>
                  <a:ext uri="{0D108BD9-81ED-4DB2-BD59-A6C34878D82A}">
                    <a16:rowId xmlns:a16="http://schemas.microsoft.com/office/drawing/2014/main" val="2804588943"/>
                  </a:ext>
                </a:extLst>
              </a:tr>
              <a:tr h="370840">
                <a:tc>
                  <a:txBody>
                    <a:bodyPr/>
                    <a:lstStyle/>
                    <a:p>
                      <a:r>
                        <a:rPr lang="en-US" sz="1600" dirty="0"/>
                        <a:t>RM-725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Maintaining Engineering Staff Through Commissioning</a:t>
                      </a:r>
                    </a:p>
                  </a:txBody>
                  <a:tcPr/>
                </a:tc>
                <a:tc>
                  <a:txBody>
                    <a:bodyPr/>
                    <a:lstStyle/>
                    <a:p>
                      <a:r>
                        <a:rPr lang="en-US" sz="1600" dirty="0"/>
                        <a:t>12</a:t>
                      </a:r>
                    </a:p>
                  </a:txBody>
                  <a:tcPr/>
                </a:tc>
                <a:extLst>
                  <a:ext uri="{0D108BD9-81ED-4DB2-BD59-A6C34878D82A}">
                    <a16:rowId xmlns:a16="http://schemas.microsoft.com/office/drawing/2014/main" val="265337459"/>
                  </a:ext>
                </a:extLst>
              </a:tr>
              <a:tr h="370840">
                <a:tc>
                  <a:txBody>
                    <a:bodyPr/>
                    <a:lstStyle/>
                    <a:p>
                      <a:r>
                        <a:rPr lang="en-US" sz="1600" dirty="0"/>
                        <a:t>RM-780</a:t>
                      </a:r>
                    </a:p>
                  </a:txBody>
                  <a:tcPr/>
                </a:tc>
                <a:tc>
                  <a:txBody>
                    <a:bodyPr/>
                    <a:lstStyle/>
                    <a:p>
                      <a:r>
                        <a:rPr lang="en-US" sz="1600" dirty="0"/>
                        <a:t>Active Optics Image Performance Verification</a:t>
                      </a:r>
                    </a:p>
                  </a:txBody>
                  <a:tcPr/>
                </a:tc>
                <a:tc>
                  <a:txBody>
                    <a:bodyPr/>
                    <a:lstStyle/>
                    <a:p>
                      <a:r>
                        <a:rPr lang="en-US" sz="1600" dirty="0"/>
                        <a:t>9</a:t>
                      </a:r>
                    </a:p>
                  </a:txBody>
                  <a:tcPr/>
                </a:tc>
                <a:extLst>
                  <a:ext uri="{0D108BD9-81ED-4DB2-BD59-A6C34878D82A}">
                    <a16:rowId xmlns:a16="http://schemas.microsoft.com/office/drawing/2014/main" val="1664601610"/>
                  </a:ext>
                </a:extLst>
              </a:tr>
              <a:tr h="370840">
                <a:tc>
                  <a:txBody>
                    <a:bodyPr/>
                    <a:lstStyle/>
                    <a:p>
                      <a:r>
                        <a:rPr lang="en-US" sz="1600" dirty="0"/>
                        <a:t>RM-835</a:t>
                      </a:r>
                    </a:p>
                  </a:txBody>
                  <a:tcPr/>
                </a:tc>
                <a:tc>
                  <a:txBody>
                    <a:bodyPr/>
                    <a:lstStyle/>
                    <a:p>
                      <a:r>
                        <a:rPr lang="en-US" sz="1600" dirty="0" err="1"/>
                        <a:t>Wavefront</a:t>
                      </a:r>
                      <a:r>
                        <a:rPr lang="en-US" sz="1600" dirty="0"/>
                        <a:t> Estimation Algorithm Performance below requirements</a:t>
                      </a:r>
                    </a:p>
                  </a:txBody>
                  <a:tcPr/>
                </a:tc>
                <a:tc>
                  <a:txBody>
                    <a:bodyPr/>
                    <a:lstStyle/>
                    <a:p>
                      <a:r>
                        <a:rPr lang="en-US" sz="1600" dirty="0"/>
                        <a:t>6</a:t>
                      </a:r>
                    </a:p>
                  </a:txBody>
                  <a:tcPr/>
                </a:tc>
                <a:extLst>
                  <a:ext uri="{0D108BD9-81ED-4DB2-BD59-A6C34878D82A}">
                    <a16:rowId xmlns:a16="http://schemas.microsoft.com/office/drawing/2014/main" val="203933443"/>
                  </a:ext>
                </a:extLst>
              </a:tr>
              <a:tr h="370840">
                <a:tc>
                  <a:txBody>
                    <a:bodyPr/>
                    <a:lstStyle/>
                    <a:p>
                      <a:r>
                        <a:rPr lang="en-US" sz="1600" dirty="0"/>
                        <a:t>RM-820</a:t>
                      </a:r>
                    </a:p>
                  </a:txBody>
                  <a:tcPr/>
                </a:tc>
                <a:tc>
                  <a:txBody>
                    <a:bodyPr/>
                    <a:lstStyle/>
                    <a:p>
                      <a:r>
                        <a:rPr lang="en-US" sz="1600" dirty="0"/>
                        <a:t>AOS Software Late Delivery</a:t>
                      </a:r>
                    </a:p>
                  </a:txBody>
                  <a:tcPr/>
                </a:tc>
                <a:tc>
                  <a:txBody>
                    <a:bodyPr/>
                    <a:lstStyle/>
                    <a:p>
                      <a:r>
                        <a:rPr lang="en-US" sz="1600" dirty="0"/>
                        <a:t>3</a:t>
                      </a:r>
                    </a:p>
                  </a:txBody>
                  <a:tcPr/>
                </a:tc>
                <a:extLst>
                  <a:ext uri="{0D108BD9-81ED-4DB2-BD59-A6C34878D82A}">
                    <a16:rowId xmlns:a16="http://schemas.microsoft.com/office/drawing/2014/main" val="974285242"/>
                  </a:ext>
                </a:extLst>
              </a:tr>
              <a:tr h="370840">
                <a:tc>
                  <a:txBody>
                    <a:bodyPr/>
                    <a:lstStyle/>
                    <a:p>
                      <a:r>
                        <a:rPr lang="en-US" sz="1600" dirty="0"/>
                        <a:t>RM-837</a:t>
                      </a:r>
                    </a:p>
                  </a:txBody>
                  <a:tcPr/>
                </a:tc>
                <a:tc>
                  <a:txBody>
                    <a:bodyPr/>
                    <a:lstStyle/>
                    <a:p>
                      <a:r>
                        <a:rPr lang="en-US" sz="1600" dirty="0" err="1"/>
                        <a:t>Wavefront</a:t>
                      </a:r>
                      <a:r>
                        <a:rPr lang="en-US" sz="1600" dirty="0"/>
                        <a:t> Sensor Offset not adequate for active optics system</a:t>
                      </a:r>
                    </a:p>
                  </a:txBody>
                  <a:tcPr/>
                </a:tc>
                <a:tc>
                  <a:txBody>
                    <a:bodyPr/>
                    <a:lstStyle/>
                    <a:p>
                      <a:r>
                        <a:rPr lang="en-US" sz="1600" dirty="0"/>
                        <a:t>2</a:t>
                      </a:r>
                    </a:p>
                  </a:txBody>
                  <a:tcPr/>
                </a:tc>
                <a:extLst>
                  <a:ext uri="{0D108BD9-81ED-4DB2-BD59-A6C34878D82A}">
                    <a16:rowId xmlns:a16="http://schemas.microsoft.com/office/drawing/2014/main" val="2345671685"/>
                  </a:ext>
                </a:extLst>
              </a:tr>
              <a:tr h="370840">
                <a:tc>
                  <a:txBody>
                    <a:bodyPr/>
                    <a:lstStyle/>
                    <a:p>
                      <a:r>
                        <a:rPr lang="en-US" sz="1600" dirty="0"/>
                        <a:t>RM-839</a:t>
                      </a:r>
                    </a:p>
                  </a:txBody>
                  <a:tcPr/>
                </a:tc>
                <a:tc>
                  <a:txBody>
                    <a:bodyPr/>
                    <a:lstStyle/>
                    <a:p>
                      <a:r>
                        <a:rPr lang="en-US" sz="1600" dirty="0"/>
                        <a:t>M1M3 Axial support bandwidth low</a:t>
                      </a:r>
                    </a:p>
                  </a:txBody>
                  <a:tcPr/>
                </a:tc>
                <a:tc>
                  <a:txBody>
                    <a:bodyPr/>
                    <a:lstStyle/>
                    <a:p>
                      <a:r>
                        <a:rPr lang="en-US" sz="1600" dirty="0"/>
                        <a:t>2</a:t>
                      </a:r>
                    </a:p>
                  </a:txBody>
                  <a:tcPr/>
                </a:tc>
                <a:extLst>
                  <a:ext uri="{0D108BD9-81ED-4DB2-BD59-A6C34878D82A}">
                    <a16:rowId xmlns:a16="http://schemas.microsoft.com/office/drawing/2014/main" val="4185482826"/>
                  </a:ext>
                </a:extLst>
              </a:tr>
              <a:tr h="370840">
                <a:tc>
                  <a:txBody>
                    <a:bodyPr/>
                    <a:lstStyle/>
                    <a:p>
                      <a:r>
                        <a:rPr lang="en-US" sz="1600" dirty="0"/>
                        <a:t>RM-853</a:t>
                      </a:r>
                    </a:p>
                  </a:txBody>
                  <a:tcPr/>
                </a:tc>
                <a:tc>
                  <a:txBody>
                    <a:bodyPr/>
                    <a:lstStyle/>
                    <a:p>
                      <a:r>
                        <a:rPr lang="en-US" sz="1600" dirty="0"/>
                        <a:t>M1M3 or M2  surface error found during summit integration due to poor AOS control</a:t>
                      </a:r>
                    </a:p>
                  </a:txBody>
                  <a:tcPr/>
                </a:tc>
                <a:tc>
                  <a:txBody>
                    <a:bodyPr/>
                    <a:lstStyle/>
                    <a:p>
                      <a:r>
                        <a:rPr lang="en-US" sz="1600" dirty="0"/>
                        <a:t>1</a:t>
                      </a:r>
                    </a:p>
                  </a:txBody>
                  <a:tcPr/>
                </a:tc>
                <a:extLst>
                  <a:ext uri="{0D108BD9-81ED-4DB2-BD59-A6C34878D82A}">
                    <a16:rowId xmlns:a16="http://schemas.microsoft.com/office/drawing/2014/main" val="483488232"/>
                  </a:ext>
                </a:extLst>
              </a:tr>
              <a:tr h="370840">
                <a:tc>
                  <a:txBody>
                    <a:bodyPr/>
                    <a:lstStyle/>
                    <a:p>
                      <a:r>
                        <a:rPr lang="en-US" sz="1600" dirty="0"/>
                        <a:t>RM-868</a:t>
                      </a:r>
                    </a:p>
                  </a:txBody>
                  <a:tcPr/>
                </a:tc>
                <a:tc>
                  <a:txBody>
                    <a:bodyPr/>
                    <a:lstStyle/>
                    <a:p>
                      <a:r>
                        <a:rPr lang="en-US" sz="1600" dirty="0"/>
                        <a:t>M1M3 Hard Point performances below specifications</a:t>
                      </a:r>
                    </a:p>
                  </a:txBody>
                  <a:tcPr/>
                </a:tc>
                <a:tc>
                  <a:txBody>
                    <a:bodyPr/>
                    <a:lstStyle/>
                    <a:p>
                      <a:r>
                        <a:rPr lang="en-US" sz="1600" dirty="0"/>
                        <a:t>1</a:t>
                      </a:r>
                    </a:p>
                  </a:txBody>
                  <a:tcPr/>
                </a:tc>
                <a:extLst>
                  <a:ext uri="{0D108BD9-81ED-4DB2-BD59-A6C34878D82A}">
                    <a16:rowId xmlns:a16="http://schemas.microsoft.com/office/drawing/2014/main" val="2456564615"/>
                  </a:ext>
                </a:extLst>
              </a:tr>
              <a:tr h="370840">
                <a:tc>
                  <a:txBody>
                    <a:bodyPr/>
                    <a:lstStyle/>
                    <a:p>
                      <a:r>
                        <a:rPr lang="en-US" sz="1600" dirty="0"/>
                        <a:t>RM-879</a:t>
                      </a:r>
                    </a:p>
                  </a:txBody>
                  <a:tcPr/>
                </a:tc>
                <a:tc>
                  <a:txBody>
                    <a:bodyPr/>
                    <a:lstStyle/>
                    <a:p>
                      <a:r>
                        <a:rPr lang="en-US" sz="1600" dirty="0"/>
                        <a:t>M2 Active Support Control Below performances </a:t>
                      </a:r>
                    </a:p>
                  </a:txBody>
                  <a:tcPr/>
                </a:tc>
                <a:tc>
                  <a:txBody>
                    <a:bodyPr/>
                    <a:lstStyle/>
                    <a:p>
                      <a:r>
                        <a:rPr lang="en-US" sz="1600" dirty="0"/>
                        <a:t>1</a:t>
                      </a:r>
                    </a:p>
                  </a:txBody>
                  <a:tcPr/>
                </a:tc>
                <a:extLst>
                  <a:ext uri="{0D108BD9-81ED-4DB2-BD59-A6C34878D82A}">
                    <a16:rowId xmlns:a16="http://schemas.microsoft.com/office/drawing/2014/main" val="930852705"/>
                  </a:ext>
                </a:extLst>
              </a:tr>
            </a:tbl>
          </a:graphicData>
        </a:graphic>
      </p:graphicFrame>
    </p:spTree>
    <p:extLst>
      <p:ext uri="{BB962C8B-B14F-4D97-AF65-F5344CB8AC3E}">
        <p14:creationId xmlns:p14="http://schemas.microsoft.com/office/powerpoint/2010/main" val="769744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70169-2561-8944-AB39-86ABF8903133}"/>
              </a:ext>
            </a:extLst>
          </p:cNvPr>
          <p:cNvSpPr>
            <a:spLocks noGrp="1"/>
          </p:cNvSpPr>
          <p:nvPr>
            <p:ph type="title"/>
          </p:nvPr>
        </p:nvSpPr>
        <p:spPr/>
        <p:txBody>
          <a:bodyPr/>
          <a:lstStyle/>
          <a:p>
            <a:r>
              <a:rPr lang="en-US" dirty="0"/>
              <a:t>Internal AOS </a:t>
            </a:r>
            <a:r>
              <a:rPr lang="en-US" dirty="0" err="1"/>
              <a:t>Miiestone</a:t>
            </a:r>
            <a:endParaRPr lang="en-US" dirty="0"/>
          </a:p>
        </p:txBody>
      </p:sp>
      <p:sp>
        <p:nvSpPr>
          <p:cNvPr id="7" name="Text Placeholder 6">
            <a:extLst>
              <a:ext uri="{FF2B5EF4-FFF2-40B4-BE49-F238E27FC236}">
                <a16:creationId xmlns:a16="http://schemas.microsoft.com/office/drawing/2014/main" id="{61A08B19-E60B-5F49-BB2B-BA44F783EF51}"/>
              </a:ext>
            </a:extLst>
          </p:cNvPr>
          <p:cNvSpPr>
            <a:spLocks noGrp="1"/>
          </p:cNvSpPr>
          <p:nvPr>
            <p:ph type="body" idx="1"/>
          </p:nvPr>
        </p:nvSpPr>
        <p:spPr/>
        <p:txBody>
          <a:bodyPr/>
          <a:lstStyle/>
          <a:p>
            <a:r>
              <a:rPr lang="en-US" sz="1800" dirty="0"/>
              <a:t>M1M3 + Cell Integration &amp; Optical Testing at SOML (Start)</a:t>
            </a:r>
          </a:p>
          <a:p>
            <a:r>
              <a:rPr lang="en-US" sz="1800" dirty="0"/>
              <a:t>M1M3 + Cell Integration &amp; Optical Testing at SOML (Acceptance Test)</a:t>
            </a:r>
          </a:p>
          <a:p>
            <a:r>
              <a:rPr lang="en-US" sz="1800" dirty="0"/>
              <a:t>Telescope Alignment System Available</a:t>
            </a:r>
          </a:p>
          <a:p>
            <a:r>
              <a:rPr lang="en-US" sz="1800" dirty="0"/>
              <a:t>3-Mirror Optical System Ready for Testing (on the Summit)</a:t>
            </a:r>
          </a:p>
          <a:p>
            <a:r>
              <a:rPr lang="en-US" sz="1800" dirty="0"/>
              <a:t>Image Processing (Software) Final Acceptance Testing </a:t>
            </a:r>
            <a:r>
              <a:rPr lang="en-US" sz="1800" dirty="0" err="1"/>
              <a:t>Wavefront</a:t>
            </a:r>
            <a:r>
              <a:rPr lang="en-US" sz="1800" dirty="0"/>
              <a:t> Estimation (Software) Final Acceptance Testing Corner Rafts Pre-Ship Acceptance</a:t>
            </a:r>
          </a:p>
          <a:p>
            <a:r>
              <a:rPr lang="en-US" sz="1800" dirty="0"/>
              <a:t>Corner Rafts (Complete)</a:t>
            </a:r>
          </a:p>
          <a:p>
            <a:r>
              <a:rPr lang="en-US" sz="1800" dirty="0" err="1"/>
              <a:t>Reconstructor</a:t>
            </a:r>
            <a:r>
              <a:rPr lang="en-US" sz="1800" dirty="0"/>
              <a:t> Module (Software) Final Accept Testing</a:t>
            </a:r>
          </a:p>
          <a:p>
            <a:r>
              <a:rPr lang="en-US" sz="1800" dirty="0"/>
              <a:t>WFS Software Complete</a:t>
            </a:r>
          </a:p>
          <a:p>
            <a:r>
              <a:rPr lang="en-US" sz="1800" dirty="0"/>
              <a:t>Early System Integration and Test (with </a:t>
            </a:r>
            <a:r>
              <a:rPr lang="en-US" sz="1800" dirty="0" err="1"/>
              <a:t>ComCam</a:t>
            </a:r>
            <a:r>
              <a:rPr lang="en-US" sz="1800" dirty="0"/>
              <a:t>)</a:t>
            </a:r>
          </a:p>
          <a:p>
            <a:r>
              <a:rPr lang="en-US" sz="1800" dirty="0"/>
              <a:t>Camera Ready for Integration with Telescope (including WFS) System Integration Test Complete</a:t>
            </a:r>
          </a:p>
          <a:p>
            <a:endParaRPr lang="en-US" sz="1800" dirty="0"/>
          </a:p>
        </p:txBody>
      </p:sp>
    </p:spTree>
    <p:extLst>
      <p:ext uri="{BB962C8B-B14F-4D97-AF65-F5344CB8AC3E}">
        <p14:creationId xmlns:p14="http://schemas.microsoft.com/office/powerpoint/2010/main" val="3653543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WFS Design and Constraints</a:t>
            </a: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640251"/>
            <a:ext cx="4078366" cy="221725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3657600" y="1745734"/>
            <a:ext cx="1620916" cy="1131079"/>
          </a:xfrm>
          <a:prstGeom prst="rect">
            <a:avLst/>
          </a:prstGeom>
          <a:solidFill>
            <a:srgbClr val="FFFFFF"/>
          </a:solidFill>
        </p:spPr>
        <p:txBody>
          <a:bodyPr wrap="square" rtlCol="0">
            <a:spAutoFit/>
          </a:bodyPr>
          <a:lstStyle/>
          <a:p>
            <a:endParaRPr lang="en-US" sz="1350" dirty="0"/>
          </a:p>
          <a:p>
            <a:endParaRPr lang="en-US" sz="1350" dirty="0"/>
          </a:p>
          <a:p>
            <a:endParaRPr lang="en-US" sz="1350" dirty="0"/>
          </a:p>
          <a:p>
            <a:endParaRPr lang="en-US" sz="1350" dirty="0"/>
          </a:p>
          <a:p>
            <a:endParaRPr lang="en-US" sz="1350" dirty="0"/>
          </a:p>
        </p:txBody>
      </p:sp>
      <p:sp>
        <p:nvSpPr>
          <p:cNvPr id="9" name="Rectangle 8"/>
          <p:cNvSpPr/>
          <p:nvPr/>
        </p:nvSpPr>
        <p:spPr>
          <a:xfrm>
            <a:off x="4914900" y="628650"/>
            <a:ext cx="3086100" cy="715581"/>
          </a:xfrm>
          <a:prstGeom prst="rect">
            <a:avLst/>
          </a:prstGeom>
        </p:spPr>
        <p:txBody>
          <a:bodyPr wrap="square">
            <a:spAutoFit/>
          </a:bodyPr>
          <a:lstStyle/>
          <a:p>
            <a:pPr>
              <a:defRPr/>
            </a:pPr>
            <a:r>
              <a:rPr lang="en-US" sz="1350" dirty="0">
                <a:solidFill>
                  <a:srgbClr val="FF0000"/>
                </a:solidFill>
              </a:rPr>
              <a:t>Curvature sensing </a:t>
            </a:r>
            <a:r>
              <a:rPr lang="en-US" sz="1350" dirty="0"/>
              <a:t>enables significant flexibility in selecting sources due to the large field of view of the area sensors</a:t>
            </a:r>
          </a:p>
        </p:txBody>
      </p:sp>
      <p:sp>
        <p:nvSpPr>
          <p:cNvPr id="10" name="TextBox 9"/>
          <p:cNvSpPr txBox="1"/>
          <p:nvPr/>
        </p:nvSpPr>
        <p:spPr>
          <a:xfrm>
            <a:off x="4972367" y="1428750"/>
            <a:ext cx="2856866" cy="1131079"/>
          </a:xfrm>
          <a:prstGeom prst="rect">
            <a:avLst/>
          </a:prstGeom>
          <a:noFill/>
        </p:spPr>
        <p:txBody>
          <a:bodyPr wrap="square">
            <a:spAutoFit/>
          </a:bodyPr>
          <a:lstStyle/>
          <a:p>
            <a:pPr>
              <a:defRPr/>
            </a:pPr>
            <a:r>
              <a:rPr lang="en-US" sz="1350" dirty="0">
                <a:solidFill>
                  <a:srgbClr val="FF0000"/>
                </a:solidFill>
              </a:rPr>
              <a:t>split sensors</a:t>
            </a:r>
            <a:r>
              <a:rPr lang="en-US" sz="1350" dirty="0"/>
              <a:t>: because of the fast f-number (f/1.23) and crowded focal plane, using a beam splitter and delay line or physically moving the detector will not work.</a:t>
            </a:r>
          </a:p>
        </p:txBody>
      </p:sp>
      <p:pic>
        <p:nvPicPr>
          <p:cNvPr id="12" name="Picture 11"/>
          <p:cNvPicPr>
            <a:picLocks noChangeAspect="1"/>
          </p:cNvPicPr>
          <p:nvPr/>
        </p:nvPicPr>
        <p:blipFill>
          <a:blip r:embed="rId3"/>
          <a:stretch>
            <a:fillRect/>
          </a:stretch>
        </p:blipFill>
        <p:spPr>
          <a:xfrm>
            <a:off x="3648392" y="1749553"/>
            <a:ext cx="1323975" cy="476631"/>
          </a:xfrm>
          <a:prstGeom prst="rect">
            <a:avLst/>
          </a:prstGeom>
        </p:spPr>
      </p:pic>
      <p:sp>
        <p:nvSpPr>
          <p:cNvPr id="22" name="TextBox 21"/>
          <p:cNvSpPr txBox="1">
            <a:spLocks noChangeArrowheads="1"/>
          </p:cNvSpPr>
          <p:nvPr/>
        </p:nvSpPr>
        <p:spPr bwMode="auto">
          <a:xfrm>
            <a:off x="4972050" y="2514600"/>
            <a:ext cx="27432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200150" indent="-28575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sz="1350" dirty="0">
                <a:solidFill>
                  <a:srgbClr val="FF0000"/>
                </a:solidFill>
                <a:latin typeface="+mn-lt"/>
              </a:rPr>
              <a:t>Use multiple sources </a:t>
            </a:r>
            <a:r>
              <a:rPr lang="en-US" sz="1350" dirty="0">
                <a:latin typeface="+mn-lt"/>
              </a:rPr>
              <a:t>to increase S/N, to help average out atmosphere noise, and to alleviate problems due to </a:t>
            </a:r>
            <a:r>
              <a:rPr lang="en-US" sz="1350" dirty="0" err="1">
                <a:latin typeface="+mn-lt"/>
              </a:rPr>
              <a:t>vignetting</a:t>
            </a:r>
            <a:r>
              <a:rPr lang="en-US" sz="1350" dirty="0">
                <a:latin typeface="+mn-lt"/>
              </a:rPr>
              <a:t>. </a:t>
            </a:r>
          </a:p>
        </p:txBody>
      </p:sp>
      <p:sp>
        <p:nvSpPr>
          <p:cNvPr id="23" name="TextBox 22"/>
          <p:cNvSpPr txBox="1"/>
          <p:nvPr/>
        </p:nvSpPr>
        <p:spPr>
          <a:xfrm>
            <a:off x="1209939" y="3749755"/>
            <a:ext cx="3590662" cy="1131079"/>
          </a:xfrm>
          <a:prstGeom prst="rect">
            <a:avLst/>
          </a:prstGeom>
          <a:noFill/>
        </p:spPr>
        <p:txBody>
          <a:bodyPr wrap="square">
            <a:spAutoFit/>
          </a:bodyPr>
          <a:lstStyle/>
          <a:p>
            <a:r>
              <a:rPr lang="en-US" sz="1350" dirty="0">
                <a:solidFill>
                  <a:srgbClr val="FF0000"/>
                </a:solidFill>
              </a:rPr>
              <a:t>LSST WFS challenges</a:t>
            </a:r>
          </a:p>
          <a:p>
            <a:r>
              <a:rPr lang="en-US" sz="1350" dirty="0"/>
              <a:t>61% Central Obscuration</a:t>
            </a:r>
          </a:p>
          <a:p>
            <a:r>
              <a:rPr lang="en-US" sz="1350" dirty="0"/>
              <a:t>f/1.23</a:t>
            </a:r>
          </a:p>
          <a:p>
            <a:r>
              <a:rPr lang="en-US" sz="1350" dirty="0"/>
              <a:t>Off-axis Distortion &amp; </a:t>
            </a:r>
            <a:r>
              <a:rPr lang="en-US" sz="1350" dirty="0" err="1"/>
              <a:t>Vignetting</a:t>
            </a:r>
            <a:r>
              <a:rPr lang="en-US" sz="1350" dirty="0"/>
              <a:t> (~1.7</a:t>
            </a:r>
            <a:r>
              <a:rPr lang="en-US" sz="1350" baseline="30000" dirty="0"/>
              <a:t>o</a:t>
            </a:r>
            <a:r>
              <a:rPr lang="en-US" sz="1350" dirty="0"/>
              <a:t>)</a:t>
            </a:r>
          </a:p>
          <a:p>
            <a:r>
              <a:rPr lang="en-US" sz="1350" dirty="0"/>
              <a:t>Field Dependence (covering 1.51° to 1.84°)</a:t>
            </a:r>
          </a:p>
        </p:txBody>
      </p:sp>
      <p:pic>
        <p:nvPicPr>
          <p:cNvPr id="24" name="Picture 23"/>
          <p:cNvPicPr>
            <a:picLocks noChangeAspect="1"/>
          </p:cNvPicPr>
          <p:nvPr/>
        </p:nvPicPr>
        <p:blipFill>
          <a:blip r:embed="rId4"/>
          <a:stretch>
            <a:fillRect/>
          </a:stretch>
        </p:blipFill>
        <p:spPr>
          <a:xfrm>
            <a:off x="4938722" y="3478469"/>
            <a:ext cx="692238" cy="483618"/>
          </a:xfrm>
          <a:prstGeom prst="rect">
            <a:avLst/>
          </a:prstGeom>
        </p:spPr>
      </p:pic>
      <p:pic>
        <p:nvPicPr>
          <p:cNvPr id="25" name="Picture 24"/>
          <p:cNvPicPr>
            <a:picLocks noChangeAspect="1"/>
          </p:cNvPicPr>
          <p:nvPr/>
        </p:nvPicPr>
        <p:blipFill>
          <a:blip r:embed="rId5"/>
          <a:stretch>
            <a:fillRect/>
          </a:stretch>
        </p:blipFill>
        <p:spPr>
          <a:xfrm>
            <a:off x="3662903" y="3514381"/>
            <a:ext cx="1161520" cy="474424"/>
          </a:xfrm>
          <a:prstGeom prst="rect">
            <a:avLst/>
          </a:prstGeom>
        </p:spPr>
      </p:pic>
      <p:sp>
        <p:nvSpPr>
          <p:cNvPr id="26" name="Plus 25"/>
          <p:cNvSpPr/>
          <p:nvPr/>
        </p:nvSpPr>
        <p:spPr>
          <a:xfrm>
            <a:off x="4093553" y="3645905"/>
            <a:ext cx="273669" cy="228600"/>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7" name="Picture 26"/>
          <p:cNvPicPr>
            <a:picLocks noChangeAspect="1"/>
          </p:cNvPicPr>
          <p:nvPr/>
        </p:nvPicPr>
        <p:blipFill>
          <a:blip r:embed="rId6"/>
          <a:stretch>
            <a:fillRect/>
          </a:stretch>
        </p:blipFill>
        <p:spPr>
          <a:xfrm>
            <a:off x="3657601" y="3997047"/>
            <a:ext cx="2024072" cy="346354"/>
          </a:xfrm>
          <a:prstGeom prst="rect">
            <a:avLst/>
          </a:prstGeom>
        </p:spPr>
      </p:pic>
      <p:pic>
        <p:nvPicPr>
          <p:cNvPr id="29" name="Picture 28"/>
          <p:cNvPicPr>
            <a:picLocks noChangeAspect="1"/>
          </p:cNvPicPr>
          <p:nvPr/>
        </p:nvPicPr>
        <p:blipFill>
          <a:blip r:embed="rId7"/>
          <a:stretch>
            <a:fillRect/>
          </a:stretch>
        </p:blipFill>
        <p:spPr>
          <a:xfrm>
            <a:off x="3735595" y="2198541"/>
            <a:ext cx="415108" cy="415108"/>
          </a:xfrm>
          <a:prstGeom prst="rect">
            <a:avLst/>
          </a:prstGeom>
        </p:spPr>
      </p:pic>
      <p:pic>
        <p:nvPicPr>
          <p:cNvPr id="31" name="Picture 30"/>
          <p:cNvPicPr>
            <a:picLocks noChangeAspect="1"/>
          </p:cNvPicPr>
          <p:nvPr/>
        </p:nvPicPr>
        <p:blipFill>
          <a:blip r:embed="rId8"/>
          <a:stretch>
            <a:fillRect/>
          </a:stretch>
        </p:blipFill>
        <p:spPr>
          <a:xfrm>
            <a:off x="3744264" y="2565713"/>
            <a:ext cx="406439" cy="399245"/>
          </a:xfrm>
          <a:prstGeom prst="rect">
            <a:avLst/>
          </a:prstGeom>
        </p:spPr>
      </p:pic>
      <p:pic>
        <p:nvPicPr>
          <p:cNvPr id="33" name="Picture 32"/>
          <p:cNvPicPr>
            <a:picLocks noChangeAspect="1"/>
          </p:cNvPicPr>
          <p:nvPr/>
        </p:nvPicPr>
        <p:blipFill>
          <a:blip r:embed="rId9"/>
          <a:stretch>
            <a:fillRect/>
          </a:stretch>
        </p:blipFill>
        <p:spPr>
          <a:xfrm>
            <a:off x="3744264" y="2971801"/>
            <a:ext cx="406439" cy="406439"/>
          </a:xfrm>
          <a:prstGeom prst="rect">
            <a:avLst/>
          </a:prstGeom>
        </p:spPr>
      </p:pic>
      <p:pic>
        <p:nvPicPr>
          <p:cNvPr id="34" name="Picture 33"/>
          <p:cNvPicPr>
            <a:picLocks noChangeAspect="1"/>
          </p:cNvPicPr>
          <p:nvPr/>
        </p:nvPicPr>
        <p:blipFill>
          <a:blip r:embed="rId10"/>
          <a:stretch>
            <a:fillRect/>
          </a:stretch>
        </p:blipFill>
        <p:spPr>
          <a:xfrm>
            <a:off x="4286250" y="2200275"/>
            <a:ext cx="365438" cy="365438"/>
          </a:xfrm>
          <a:prstGeom prst="rect">
            <a:avLst/>
          </a:prstGeom>
        </p:spPr>
      </p:pic>
      <p:pic>
        <p:nvPicPr>
          <p:cNvPr id="35" name="Picture 34"/>
          <p:cNvPicPr>
            <a:picLocks noChangeAspect="1"/>
          </p:cNvPicPr>
          <p:nvPr/>
        </p:nvPicPr>
        <p:blipFill>
          <a:blip r:embed="rId11"/>
          <a:stretch>
            <a:fillRect/>
          </a:stretch>
        </p:blipFill>
        <p:spPr>
          <a:xfrm>
            <a:off x="4286251" y="2565713"/>
            <a:ext cx="399245" cy="399245"/>
          </a:xfrm>
          <a:prstGeom prst="rect">
            <a:avLst/>
          </a:prstGeom>
        </p:spPr>
      </p:pic>
      <p:pic>
        <p:nvPicPr>
          <p:cNvPr id="37" name="Picture 36"/>
          <p:cNvPicPr>
            <a:picLocks noChangeAspect="1"/>
          </p:cNvPicPr>
          <p:nvPr/>
        </p:nvPicPr>
        <p:blipFill>
          <a:blip r:embed="rId12"/>
          <a:stretch>
            <a:fillRect/>
          </a:stretch>
        </p:blipFill>
        <p:spPr>
          <a:xfrm>
            <a:off x="4302697" y="2968656"/>
            <a:ext cx="382799" cy="374987"/>
          </a:xfrm>
          <a:prstGeom prst="rect">
            <a:avLst/>
          </a:prstGeom>
        </p:spPr>
      </p:pic>
      <p:sp>
        <p:nvSpPr>
          <p:cNvPr id="38" name="Down Arrow 37"/>
          <p:cNvSpPr/>
          <p:nvPr/>
        </p:nvSpPr>
        <p:spPr>
          <a:xfrm>
            <a:off x="3886200" y="3393856"/>
            <a:ext cx="171450" cy="1002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9" name="Down Arrow 38"/>
          <p:cNvSpPr/>
          <p:nvPr/>
        </p:nvSpPr>
        <p:spPr>
          <a:xfrm>
            <a:off x="4400550" y="3387467"/>
            <a:ext cx="171450" cy="1002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8880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3" grpId="0"/>
      <p:bldP spid="26" grpId="0" animBg="1"/>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A5CCA-8071-0147-8D72-421C423EF8BB}"/>
              </a:ext>
            </a:extLst>
          </p:cNvPr>
          <p:cNvSpPr>
            <a:spLocks noGrp="1"/>
          </p:cNvSpPr>
          <p:nvPr>
            <p:ph type="title"/>
          </p:nvPr>
        </p:nvSpPr>
        <p:spPr>
          <a:xfrm>
            <a:off x="762000" y="133350"/>
            <a:ext cx="6858000" cy="417910"/>
          </a:xfrm>
        </p:spPr>
        <p:txBody>
          <a:bodyPr/>
          <a:lstStyle/>
          <a:p>
            <a:r>
              <a:rPr lang="en-US" dirty="0"/>
              <a:t>Inversion, Forward Modeling, Machine Learning</a:t>
            </a:r>
          </a:p>
        </p:txBody>
      </p:sp>
      <p:sp>
        <p:nvSpPr>
          <p:cNvPr id="3" name="Text Placeholder 2">
            <a:extLst>
              <a:ext uri="{FF2B5EF4-FFF2-40B4-BE49-F238E27FC236}">
                <a16:creationId xmlns:a16="http://schemas.microsoft.com/office/drawing/2014/main" id="{4BEEC0C4-ACBC-6541-A455-0F423DDB1511}"/>
              </a:ext>
            </a:extLst>
          </p:cNvPr>
          <p:cNvSpPr>
            <a:spLocks noGrp="1"/>
          </p:cNvSpPr>
          <p:nvPr>
            <p:ph type="body" idx="1"/>
          </p:nvPr>
        </p:nvSpPr>
        <p:spPr>
          <a:xfrm>
            <a:off x="152400" y="666750"/>
            <a:ext cx="8915400" cy="4306490"/>
          </a:xfrm>
        </p:spPr>
        <p:txBody>
          <a:bodyPr/>
          <a:lstStyle/>
          <a:p>
            <a:r>
              <a:rPr lang="en-US" sz="1600" dirty="0"/>
              <a:t>Forward modeling: VISTA, </a:t>
            </a:r>
            <a:r>
              <a:rPr lang="en-US" sz="1600" dirty="0" err="1"/>
              <a:t>DECam</a:t>
            </a:r>
            <a:r>
              <a:rPr lang="en-US" sz="1600" dirty="0"/>
              <a:t>, etc.</a:t>
            </a:r>
          </a:p>
          <a:p>
            <a:r>
              <a:rPr lang="en-US" sz="1600" dirty="0"/>
              <a:t>Curvature sensing (inversion): WIYN, </a:t>
            </a:r>
            <a:r>
              <a:rPr lang="en-US" sz="1600" dirty="0" err="1"/>
              <a:t>Mayall</a:t>
            </a:r>
            <a:r>
              <a:rPr lang="en-US" sz="1600" dirty="0"/>
              <a:t>, etc.</a:t>
            </a:r>
          </a:p>
          <a:p>
            <a:r>
              <a:rPr lang="en-US" sz="1600" dirty="0"/>
              <a:t>The LSST construction project has adopted curvature sensing as the baseline:</a:t>
            </a:r>
          </a:p>
          <a:p>
            <a:pPr lvl="1"/>
            <a:r>
              <a:rPr lang="en-US" sz="1600" dirty="0"/>
              <a:t>2 actively supported mirrors + 2 hexapods, the number of controlled Degrees of Freedom ~ 50.</a:t>
            </a:r>
          </a:p>
          <a:p>
            <a:pPr lvl="1"/>
            <a:r>
              <a:rPr lang="en-US" sz="1600" dirty="0"/>
              <a:t>Rapid cadence requires </a:t>
            </a:r>
            <a:r>
              <a:rPr lang="en-US" sz="1600" dirty="0" err="1"/>
              <a:t>wavefront</a:t>
            </a:r>
            <a:r>
              <a:rPr lang="en-US" sz="1600" dirty="0"/>
              <a:t> sensing and AOS control to be highly automated and reliable.</a:t>
            </a:r>
          </a:p>
          <a:p>
            <a:r>
              <a:rPr lang="en-US" sz="1800" dirty="0"/>
              <a:t>Validation of the curvature sensing software:</a:t>
            </a:r>
          </a:p>
          <a:p>
            <a:pPr lvl="1"/>
            <a:r>
              <a:rPr lang="en-US" sz="1600" dirty="0"/>
              <a:t>Compared performance of inversion approach with Forward Modeling approach by Aaron </a:t>
            </a:r>
            <a:r>
              <a:rPr lang="en-US" sz="1600" dirty="0" err="1"/>
              <a:t>Roodman</a:t>
            </a:r>
            <a:r>
              <a:rPr lang="en-US" sz="1600" dirty="0"/>
              <a:t> (SLAC/Stanford) using </a:t>
            </a:r>
            <a:r>
              <a:rPr lang="en-US" sz="1600" dirty="0" err="1"/>
              <a:t>DECam</a:t>
            </a:r>
            <a:r>
              <a:rPr lang="en-US" sz="1600" dirty="0"/>
              <a:t> data</a:t>
            </a:r>
          </a:p>
          <a:p>
            <a:pPr lvl="1"/>
            <a:r>
              <a:rPr lang="en-US" sz="1600" dirty="0"/>
              <a:t>Compared performance of inversion approach with Shack-Hartmann sensor at Magellan (worked with </a:t>
            </a:r>
            <a:r>
              <a:rPr lang="en-US" sz="1600" dirty="0" err="1"/>
              <a:t>Povilas</a:t>
            </a:r>
            <a:r>
              <a:rPr lang="en-US" sz="1600" dirty="0"/>
              <a:t> </a:t>
            </a:r>
            <a:r>
              <a:rPr lang="en-US" sz="1600" dirty="0" err="1"/>
              <a:t>Palunas@Carnegie</a:t>
            </a:r>
            <a:r>
              <a:rPr lang="en-US" sz="1600" dirty="0"/>
              <a:t>)</a:t>
            </a:r>
          </a:p>
          <a:p>
            <a:r>
              <a:rPr lang="en-US" sz="1800" dirty="0"/>
              <a:t>Meanwhile we have been exploring alternative approach</a:t>
            </a:r>
          </a:p>
          <a:p>
            <a:pPr lvl="1"/>
            <a:r>
              <a:rPr lang="en-US" sz="1600" dirty="0"/>
              <a:t>Emily Li and David Thomas (Stanford) implementing and testing the Forward Modeling approach for LSST.</a:t>
            </a:r>
          </a:p>
          <a:p>
            <a:pPr lvl="1"/>
            <a:r>
              <a:rPr lang="en-US" sz="1600" dirty="0"/>
              <a:t>Machine learning techniques, e.g., effort by Chris Stubbs and Jun Yin (Harvard)</a:t>
            </a:r>
          </a:p>
        </p:txBody>
      </p:sp>
    </p:spTree>
    <p:extLst>
      <p:ext uri="{BB962C8B-B14F-4D97-AF65-F5344CB8AC3E}">
        <p14:creationId xmlns:p14="http://schemas.microsoft.com/office/powerpoint/2010/main" val="3267738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33350"/>
            <a:ext cx="6400800" cy="417910"/>
          </a:xfrm>
        </p:spPr>
        <p:txBody>
          <a:bodyPr>
            <a:normAutofit fontScale="90000"/>
          </a:bodyPr>
          <a:lstStyle/>
          <a:p>
            <a:r>
              <a:rPr lang="en-US" dirty="0"/>
              <a:t>LSST Baseline </a:t>
            </a:r>
            <a:r>
              <a:rPr lang="en-US" dirty="0" err="1"/>
              <a:t>Wavefront</a:t>
            </a:r>
            <a:r>
              <a:rPr lang="en-US" dirty="0"/>
              <a:t> Sensing: Inversion Approach</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628650"/>
            <a:ext cx="3143250" cy="1544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8"/>
          <p:cNvSpPr txBox="1">
            <a:spLocks noChangeArrowheads="1"/>
          </p:cNvSpPr>
          <p:nvPr/>
        </p:nvSpPr>
        <p:spPr bwMode="auto">
          <a:xfrm>
            <a:off x="4686300" y="685800"/>
            <a:ext cx="314325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dirty="0"/>
              <a:t>One way of doing </a:t>
            </a:r>
            <a:r>
              <a:rPr lang="en-US" sz="1050" dirty="0" err="1"/>
              <a:t>wavefront</a:t>
            </a:r>
            <a:r>
              <a:rPr lang="en-US" sz="1050" dirty="0"/>
              <a:t> sensing is to solve </a:t>
            </a:r>
          </a:p>
          <a:p>
            <a:pPr eaLnBrk="1" hangingPunct="1"/>
            <a:r>
              <a:rPr lang="en-US" sz="1050" dirty="0">
                <a:solidFill>
                  <a:srgbClr val="0000FF"/>
                </a:solidFill>
              </a:rPr>
              <a:t>the transport of intensity equation (TIE)</a:t>
            </a:r>
            <a:r>
              <a:rPr lang="en-US" sz="1050" dirty="0"/>
              <a:t>:</a:t>
            </a:r>
          </a:p>
        </p:txBody>
      </p:sp>
      <p:graphicFrame>
        <p:nvGraphicFramePr>
          <p:cNvPr id="9" name="Object 10"/>
          <p:cNvGraphicFramePr>
            <a:graphicFrameLocks noChangeAspect="1"/>
          </p:cNvGraphicFramePr>
          <p:nvPr>
            <p:extLst/>
          </p:nvPr>
        </p:nvGraphicFramePr>
        <p:xfrm>
          <a:off x="5161291" y="1122601"/>
          <a:ext cx="1879997" cy="396479"/>
        </p:xfrm>
        <a:graphic>
          <a:graphicData uri="http://schemas.openxmlformats.org/presentationml/2006/ole">
            <mc:AlternateContent xmlns:mc="http://schemas.openxmlformats.org/markup-compatibility/2006">
              <mc:Choice xmlns:v="urn:schemas-microsoft-com:vml" Requires="v">
                <p:oleObj spid="_x0000_s3176" name="Equation" r:id="rId4" imgW="2044700" imgH="431800" progId="Equation.3">
                  <p:embed/>
                </p:oleObj>
              </mc:Choice>
              <mc:Fallback>
                <p:oleObj name="Equation" r:id="rId4" imgW="2044700" imgH="431800" progId="Equation.3">
                  <p:embed/>
                  <p:pic>
                    <p:nvPicPr>
                      <p:cNvPr id="9"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291" y="1122601"/>
                        <a:ext cx="1879997" cy="396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2" name="TextBox 2"/>
          <p:cNvSpPr txBox="1">
            <a:spLocks noChangeArrowheads="1"/>
          </p:cNvSpPr>
          <p:nvPr/>
        </p:nvSpPr>
        <p:spPr bwMode="auto">
          <a:xfrm>
            <a:off x="4747313" y="1537083"/>
            <a:ext cx="2857500"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dirty="0"/>
              <a:t>Intensity difference between the two defocused images is proportional to the curvature of the </a:t>
            </a:r>
            <a:r>
              <a:rPr lang="en-US" sz="1050" dirty="0" err="1"/>
              <a:t>wavefront</a:t>
            </a:r>
            <a:r>
              <a:rPr lang="en-US" sz="1050" dirty="0"/>
              <a:t>:</a:t>
            </a:r>
          </a:p>
        </p:txBody>
      </p:sp>
      <p:sp>
        <p:nvSpPr>
          <p:cNvPr id="13" name="TextBox 3"/>
          <p:cNvSpPr txBox="1">
            <a:spLocks noChangeArrowheads="1"/>
          </p:cNvSpPr>
          <p:nvPr/>
        </p:nvSpPr>
        <p:spPr bwMode="auto">
          <a:xfrm>
            <a:off x="1726815" y="2816240"/>
            <a:ext cx="6096541"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dirty="0"/>
              <a:t>Make use of the property of </a:t>
            </a:r>
            <a:r>
              <a:rPr lang="en-US" sz="1500" dirty="0" err="1"/>
              <a:t>Laplacian</a:t>
            </a:r>
            <a:r>
              <a:rPr lang="en-US" sz="1500" dirty="0"/>
              <a:t> in Fourier space</a:t>
            </a:r>
          </a:p>
          <a:p>
            <a:pPr eaLnBrk="1" hangingPunct="1"/>
            <a:r>
              <a:rPr lang="en-US" sz="1500" dirty="0"/>
              <a:t>Iterative algorithm, involves repeatedly setting the boundary condition</a:t>
            </a:r>
          </a:p>
        </p:txBody>
      </p:sp>
      <p:sp>
        <p:nvSpPr>
          <p:cNvPr id="16" name="TextBox 14"/>
          <p:cNvSpPr txBox="1">
            <a:spLocks noChangeArrowheads="1"/>
          </p:cNvSpPr>
          <p:nvPr/>
        </p:nvSpPr>
        <p:spPr bwMode="auto">
          <a:xfrm>
            <a:off x="1314451" y="2228850"/>
            <a:ext cx="5025735" cy="484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dirty="0"/>
              <a:t>Iterative FFT method:</a:t>
            </a:r>
          </a:p>
          <a:p>
            <a:pPr eaLnBrk="1" hangingPunct="1"/>
            <a:r>
              <a:rPr lang="en-US" sz="1050" dirty="0"/>
              <a:t>	(C. </a:t>
            </a:r>
            <a:r>
              <a:rPr lang="en-US" sz="1050" dirty="0" err="1"/>
              <a:t>Roddier</a:t>
            </a:r>
            <a:r>
              <a:rPr lang="en-US" sz="1050" dirty="0"/>
              <a:t> and F. </a:t>
            </a:r>
            <a:r>
              <a:rPr lang="en-US" sz="1050" dirty="0" err="1"/>
              <a:t>Roddier</a:t>
            </a:r>
            <a:r>
              <a:rPr lang="en-US" sz="1050" dirty="0"/>
              <a:t>, </a:t>
            </a:r>
            <a:r>
              <a:rPr lang="en-US" sz="1050" i="1" dirty="0"/>
              <a:t>J Opt </a:t>
            </a:r>
            <a:r>
              <a:rPr lang="en-US" sz="1050" i="1" dirty="0" err="1"/>
              <a:t>Soc</a:t>
            </a:r>
            <a:r>
              <a:rPr lang="en-US" sz="1050" i="1" dirty="0"/>
              <a:t> Am A</a:t>
            </a:r>
            <a:r>
              <a:rPr lang="en-US" sz="1050" dirty="0"/>
              <a:t> </a:t>
            </a:r>
            <a:r>
              <a:rPr lang="en-US" sz="1050" b="1" dirty="0"/>
              <a:t>10,</a:t>
            </a:r>
            <a:r>
              <a:rPr lang="en-US" sz="1050" dirty="0"/>
              <a:t> 2277-87 (1993) )</a:t>
            </a:r>
          </a:p>
        </p:txBody>
      </p:sp>
      <p:sp>
        <p:nvSpPr>
          <p:cNvPr id="17" name="TextBox 14"/>
          <p:cNvSpPr txBox="1">
            <a:spLocks noChangeArrowheads="1"/>
          </p:cNvSpPr>
          <p:nvPr/>
        </p:nvSpPr>
        <p:spPr bwMode="auto">
          <a:xfrm>
            <a:off x="1292225" y="3600450"/>
            <a:ext cx="5602816" cy="484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dirty="0"/>
              <a:t>Orthogonal series expansion:</a:t>
            </a:r>
          </a:p>
          <a:p>
            <a:pPr eaLnBrk="1" hangingPunct="1"/>
            <a:r>
              <a:rPr lang="en-US" sz="1050" dirty="0"/>
              <a:t>	(T. E. </a:t>
            </a:r>
            <a:r>
              <a:rPr lang="en-US" sz="1050" dirty="0" err="1"/>
              <a:t>Gureyev</a:t>
            </a:r>
            <a:r>
              <a:rPr lang="en-US" sz="1050" dirty="0"/>
              <a:t> and K. A. Nugent, J. Opt. Soc. Am. A 13, 1670-1682 (1996))</a:t>
            </a:r>
          </a:p>
        </p:txBody>
      </p:sp>
      <p:sp>
        <p:nvSpPr>
          <p:cNvPr id="21" name="TextBox 3"/>
          <p:cNvSpPr txBox="1">
            <a:spLocks noChangeArrowheads="1"/>
          </p:cNvSpPr>
          <p:nvPr/>
        </p:nvSpPr>
        <p:spPr bwMode="auto">
          <a:xfrm>
            <a:off x="2000251" y="4171950"/>
            <a:ext cx="5187639"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dirty="0"/>
              <a:t>Non-iterative algorithm, involves integrations over the pupil</a:t>
            </a:r>
          </a:p>
          <a:p>
            <a:pPr eaLnBrk="1" hangingPunct="1"/>
            <a:r>
              <a:rPr lang="en-US" sz="1500" dirty="0"/>
              <a:t>faster than iterative FFT in general</a:t>
            </a:r>
          </a:p>
        </p:txBody>
      </p:sp>
    </p:spTree>
    <p:extLst>
      <p:ext uri="{BB962C8B-B14F-4D97-AF65-F5344CB8AC3E}">
        <p14:creationId xmlns:p14="http://schemas.microsoft.com/office/powerpoint/2010/main" val="329666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Inversion Approach: LSST modifications</a:t>
            </a:r>
          </a:p>
        </p:txBody>
      </p:sp>
      <p:sp>
        <p:nvSpPr>
          <p:cNvPr id="7" name="TextBox 6"/>
          <p:cNvSpPr txBox="1"/>
          <p:nvPr/>
        </p:nvSpPr>
        <p:spPr>
          <a:xfrm>
            <a:off x="2114551" y="914400"/>
            <a:ext cx="4968719" cy="3416320"/>
          </a:xfrm>
          <a:prstGeom prst="rect">
            <a:avLst/>
          </a:prstGeom>
          <a:noFill/>
        </p:spPr>
        <p:txBody>
          <a:bodyPr wrap="square" rtlCol="0">
            <a:spAutoFit/>
          </a:bodyPr>
          <a:lstStyle/>
          <a:p>
            <a:pPr marL="257175" indent="-257175">
              <a:buFont typeface="Arial"/>
              <a:buChar char="•"/>
            </a:pPr>
            <a:r>
              <a:rPr lang="en-US" sz="1350" dirty="0"/>
              <a:t>LSST WFS challenges &amp; algorithmic modifications</a:t>
            </a:r>
          </a:p>
          <a:p>
            <a:pPr marL="257175" indent="-257175">
              <a:buFont typeface="Arial"/>
              <a:buChar char="•"/>
            </a:pPr>
            <a:endParaRPr lang="en-US" sz="1350" dirty="0"/>
          </a:p>
          <a:p>
            <a:pPr marL="257175" indent="-257175">
              <a:buFont typeface="Arial"/>
              <a:buChar char="•"/>
            </a:pPr>
            <a:endParaRPr lang="en-US" sz="1350" dirty="0"/>
          </a:p>
          <a:p>
            <a:pPr marL="600075" lvl="1" indent="-257175">
              <a:buFont typeface="Arial"/>
              <a:buChar char="•"/>
            </a:pPr>
            <a:r>
              <a:rPr lang="en-US" sz="1350" dirty="0"/>
              <a:t>Large Central Obscuration (61%)</a:t>
            </a:r>
          </a:p>
          <a:p>
            <a:pPr marL="600075" lvl="1" indent="-257175">
              <a:buFont typeface="Arial"/>
              <a:buChar char="•"/>
            </a:pPr>
            <a:endParaRPr lang="en-US" sz="1350" dirty="0"/>
          </a:p>
          <a:p>
            <a:pPr marL="600075" lvl="1" indent="-257175">
              <a:buFont typeface="Arial"/>
              <a:buChar char="•"/>
            </a:pPr>
            <a:endParaRPr lang="en-US" sz="1350" dirty="0"/>
          </a:p>
          <a:p>
            <a:pPr marL="600075" lvl="1" indent="-257175">
              <a:buFont typeface="Arial"/>
              <a:buChar char="•"/>
            </a:pPr>
            <a:r>
              <a:rPr lang="en-US" sz="1350" dirty="0"/>
              <a:t>Fast f/number (f/1.23)</a:t>
            </a:r>
          </a:p>
          <a:p>
            <a:pPr marL="600075" lvl="1" indent="-257175">
              <a:buFont typeface="Arial"/>
              <a:buChar char="•"/>
            </a:pPr>
            <a:endParaRPr lang="en-US" sz="1350" dirty="0"/>
          </a:p>
          <a:p>
            <a:pPr marL="600075" lvl="1" indent="-257175">
              <a:buFont typeface="Arial"/>
              <a:buChar char="•"/>
            </a:pPr>
            <a:endParaRPr lang="en-US" sz="1350" dirty="0"/>
          </a:p>
          <a:p>
            <a:pPr marL="600075" lvl="1" indent="-257175">
              <a:buFont typeface="Arial"/>
              <a:buChar char="•"/>
            </a:pPr>
            <a:r>
              <a:rPr lang="en-US" sz="1350" dirty="0"/>
              <a:t>Off-axis Distortion and </a:t>
            </a:r>
            <a:r>
              <a:rPr lang="en-US" sz="1350" dirty="0" err="1"/>
              <a:t>Vignetting</a:t>
            </a:r>
            <a:r>
              <a:rPr lang="en-US" sz="1350" dirty="0"/>
              <a:t> (~1.7</a:t>
            </a:r>
            <a:r>
              <a:rPr lang="en-US" sz="1350" baseline="30000" dirty="0"/>
              <a:t>o</a:t>
            </a:r>
            <a:r>
              <a:rPr lang="en-US" sz="1350" dirty="0"/>
              <a:t>)</a:t>
            </a:r>
          </a:p>
          <a:p>
            <a:pPr lvl="1"/>
            <a:endParaRPr lang="en-US" sz="1350" dirty="0"/>
          </a:p>
          <a:p>
            <a:pPr marL="600075" lvl="1" indent="-257175">
              <a:buFont typeface="Arial"/>
              <a:buChar char="•"/>
            </a:pPr>
            <a:endParaRPr lang="en-US" sz="1350" dirty="0"/>
          </a:p>
          <a:p>
            <a:pPr marL="600075" lvl="1" indent="-257175">
              <a:buFont typeface="Arial"/>
              <a:buChar char="•"/>
            </a:pPr>
            <a:r>
              <a:rPr lang="en-US" sz="1350" dirty="0"/>
              <a:t>Field Dependent Corrections </a:t>
            </a:r>
          </a:p>
          <a:p>
            <a:pPr lvl="1"/>
            <a:r>
              <a:rPr lang="en-US" sz="1350" dirty="0"/>
              <a:t>	(covering </a:t>
            </a:r>
            <a:r>
              <a:rPr lang="en-US" sz="1350" dirty="0">
                <a:latin typeface="Calibri" charset="0"/>
              </a:rPr>
              <a:t>1.51° to 1.84°)</a:t>
            </a:r>
            <a:endParaRPr lang="en-US" sz="1350" dirty="0"/>
          </a:p>
          <a:p>
            <a:pPr marL="214313" indent="-214313">
              <a:buFont typeface="Wingdings" charset="2"/>
              <a:buChar char="q"/>
            </a:pPr>
            <a:endParaRPr lang="en-US" sz="1350" dirty="0"/>
          </a:p>
          <a:p>
            <a:pPr marL="214313" indent="-214313">
              <a:buFont typeface="Wingdings" charset="2"/>
              <a:buChar char="q"/>
            </a:pPr>
            <a:endParaRPr lang="en-US" sz="1350" dirty="0"/>
          </a:p>
        </p:txBody>
      </p:sp>
      <p:pic>
        <p:nvPicPr>
          <p:cNvPr id="6" name="Picture 5"/>
          <p:cNvPicPr>
            <a:picLocks noChangeAspect="1"/>
          </p:cNvPicPr>
          <p:nvPr/>
        </p:nvPicPr>
        <p:blipFill>
          <a:blip r:embed="rId2"/>
          <a:stretch>
            <a:fillRect/>
          </a:stretch>
        </p:blipFill>
        <p:spPr>
          <a:xfrm>
            <a:off x="6135510" y="1926796"/>
            <a:ext cx="552450" cy="559229"/>
          </a:xfrm>
          <a:prstGeom prst="rect">
            <a:avLst/>
          </a:prstGeom>
        </p:spPr>
      </p:pic>
      <p:cxnSp>
        <p:nvCxnSpPr>
          <p:cNvPr id="9" name="Straight Connector 8"/>
          <p:cNvCxnSpPr/>
          <p:nvPr/>
        </p:nvCxnSpPr>
        <p:spPr>
          <a:xfrm>
            <a:off x="5086350" y="2286000"/>
            <a:ext cx="9715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200650" y="2057400"/>
            <a:ext cx="285750" cy="4000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486400" y="2057400"/>
            <a:ext cx="323850" cy="4000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829300" y="2914650"/>
            <a:ext cx="9715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000750" y="2686050"/>
            <a:ext cx="400050" cy="4000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400800" y="2686050"/>
            <a:ext cx="228600" cy="4000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3"/>
          <a:stretch>
            <a:fillRect/>
          </a:stretch>
        </p:blipFill>
        <p:spPr>
          <a:xfrm>
            <a:off x="6057900" y="3409950"/>
            <a:ext cx="1125379" cy="647700"/>
          </a:xfrm>
          <a:prstGeom prst="rect">
            <a:avLst/>
          </a:prstGeom>
        </p:spPr>
      </p:pic>
      <p:pic>
        <p:nvPicPr>
          <p:cNvPr id="32" name="Picture 31"/>
          <p:cNvPicPr>
            <a:picLocks noChangeAspect="1"/>
          </p:cNvPicPr>
          <p:nvPr/>
        </p:nvPicPr>
        <p:blipFill>
          <a:blip r:embed="rId4"/>
          <a:stretch>
            <a:fillRect/>
          </a:stretch>
        </p:blipFill>
        <p:spPr>
          <a:xfrm>
            <a:off x="6903244" y="2667000"/>
            <a:ext cx="560070" cy="533400"/>
          </a:xfrm>
          <a:prstGeom prst="rect">
            <a:avLst/>
          </a:prstGeom>
        </p:spPr>
      </p:pic>
      <p:pic>
        <p:nvPicPr>
          <p:cNvPr id="8" name="Picture 7"/>
          <p:cNvPicPr>
            <a:picLocks noChangeAspect="1"/>
          </p:cNvPicPr>
          <p:nvPr/>
        </p:nvPicPr>
        <p:blipFill>
          <a:blip r:embed="rId5"/>
          <a:stretch>
            <a:fillRect/>
          </a:stretch>
        </p:blipFill>
        <p:spPr>
          <a:xfrm>
            <a:off x="5191125" y="1317455"/>
            <a:ext cx="590550" cy="587117"/>
          </a:xfrm>
          <a:prstGeom prst="rect">
            <a:avLst/>
          </a:prstGeom>
        </p:spPr>
      </p:pic>
      <p:sp>
        <p:nvSpPr>
          <p:cNvPr id="17" name="TextBox 16">
            <a:extLst>
              <a:ext uri="{FF2B5EF4-FFF2-40B4-BE49-F238E27FC236}">
                <a16:creationId xmlns:a16="http://schemas.microsoft.com/office/drawing/2014/main" id="{E130A08B-3CDF-1249-8A44-FC16B10618F9}"/>
              </a:ext>
            </a:extLst>
          </p:cNvPr>
          <p:cNvSpPr txBox="1"/>
          <p:nvPr/>
        </p:nvSpPr>
        <p:spPr>
          <a:xfrm>
            <a:off x="609600" y="4324528"/>
            <a:ext cx="3309496" cy="369332"/>
          </a:xfrm>
          <a:prstGeom prst="rect">
            <a:avLst/>
          </a:prstGeom>
          <a:noFill/>
        </p:spPr>
        <p:txBody>
          <a:bodyPr wrap="none" rtlCol="0">
            <a:spAutoFit/>
          </a:bodyPr>
          <a:lstStyle/>
          <a:p>
            <a:r>
              <a:rPr lang="en-US" dirty="0"/>
              <a:t>Appl. Opt. 54, 9045-9054 (2015). </a:t>
            </a:r>
          </a:p>
        </p:txBody>
      </p:sp>
    </p:spTree>
    <p:extLst>
      <p:ext uri="{BB962C8B-B14F-4D97-AF65-F5344CB8AC3E}">
        <p14:creationId xmlns:p14="http://schemas.microsoft.com/office/powerpoint/2010/main" val="2536652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Algorithmic Linearity</a:t>
            </a:r>
          </a:p>
        </p:txBody>
      </p:sp>
      <p:pic>
        <p:nvPicPr>
          <p:cNvPr id="6" name="Picture 5"/>
          <p:cNvPicPr>
            <a:picLocks noChangeAspect="1"/>
          </p:cNvPicPr>
          <p:nvPr/>
        </p:nvPicPr>
        <p:blipFill>
          <a:blip r:embed="rId2"/>
          <a:stretch>
            <a:fillRect/>
          </a:stretch>
        </p:blipFill>
        <p:spPr>
          <a:xfrm>
            <a:off x="1257300" y="1085851"/>
            <a:ext cx="6515100" cy="3003821"/>
          </a:xfrm>
          <a:prstGeom prst="rect">
            <a:avLst/>
          </a:prstGeom>
        </p:spPr>
      </p:pic>
      <p:sp>
        <p:nvSpPr>
          <p:cNvPr id="7" name="TextBox 6"/>
          <p:cNvSpPr txBox="1"/>
          <p:nvPr/>
        </p:nvSpPr>
        <p:spPr>
          <a:xfrm>
            <a:off x="2400301" y="3812672"/>
            <a:ext cx="1765163" cy="300082"/>
          </a:xfrm>
          <a:prstGeom prst="rect">
            <a:avLst/>
          </a:prstGeom>
          <a:solidFill>
            <a:srgbClr val="FFFFFF"/>
          </a:solidFill>
        </p:spPr>
        <p:txBody>
          <a:bodyPr wrap="none" rtlCol="0">
            <a:spAutoFit/>
          </a:bodyPr>
          <a:lstStyle/>
          <a:p>
            <a:r>
              <a:rPr lang="en-US" sz="1350" dirty="0"/>
              <a:t>Z7 on M1M3 (in wave)</a:t>
            </a:r>
          </a:p>
        </p:txBody>
      </p:sp>
      <p:sp>
        <p:nvSpPr>
          <p:cNvPr id="8" name="TextBox 7"/>
          <p:cNvSpPr txBox="1"/>
          <p:nvPr/>
        </p:nvSpPr>
        <p:spPr>
          <a:xfrm>
            <a:off x="5476555" y="3829050"/>
            <a:ext cx="1765163" cy="300082"/>
          </a:xfrm>
          <a:prstGeom prst="rect">
            <a:avLst/>
          </a:prstGeom>
          <a:solidFill>
            <a:srgbClr val="FFFFFF"/>
          </a:solidFill>
        </p:spPr>
        <p:txBody>
          <a:bodyPr wrap="none" rtlCol="0">
            <a:spAutoFit/>
          </a:bodyPr>
          <a:lstStyle/>
          <a:p>
            <a:r>
              <a:rPr lang="en-US" sz="1350" dirty="0"/>
              <a:t>Z7 on M1M3 (in wave)</a:t>
            </a:r>
          </a:p>
        </p:txBody>
      </p:sp>
      <p:sp>
        <p:nvSpPr>
          <p:cNvPr id="10" name="TextBox 9">
            <a:extLst>
              <a:ext uri="{FF2B5EF4-FFF2-40B4-BE49-F238E27FC236}">
                <a16:creationId xmlns:a16="http://schemas.microsoft.com/office/drawing/2014/main" id="{3A5EAA7A-E723-6F4A-92E8-96A174FD216A}"/>
              </a:ext>
            </a:extLst>
          </p:cNvPr>
          <p:cNvSpPr txBox="1"/>
          <p:nvPr/>
        </p:nvSpPr>
        <p:spPr>
          <a:xfrm>
            <a:off x="3713380" y="4313223"/>
            <a:ext cx="2473947" cy="507831"/>
          </a:xfrm>
          <a:prstGeom prst="rect">
            <a:avLst/>
          </a:prstGeom>
          <a:noFill/>
        </p:spPr>
        <p:txBody>
          <a:bodyPr wrap="none" rtlCol="0">
            <a:spAutoFit/>
          </a:bodyPr>
          <a:lstStyle/>
          <a:p>
            <a:pPr algn="ctr"/>
            <a:r>
              <a:rPr lang="en-US" sz="1350" dirty="0"/>
              <a:t>Two worst-looking linearity plots</a:t>
            </a:r>
          </a:p>
          <a:p>
            <a:pPr algn="ctr"/>
            <a:r>
              <a:rPr lang="en-US" sz="1350" dirty="0"/>
              <a:t>Wavelength=770nm</a:t>
            </a:r>
          </a:p>
        </p:txBody>
      </p:sp>
    </p:spTree>
    <p:extLst>
      <p:ext uri="{BB962C8B-B14F-4D97-AF65-F5344CB8AC3E}">
        <p14:creationId xmlns:p14="http://schemas.microsoft.com/office/powerpoint/2010/main" val="2495039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Covariance Analysis</a:t>
            </a:r>
          </a:p>
        </p:txBody>
      </p:sp>
      <p:pic>
        <p:nvPicPr>
          <p:cNvPr id="6" name="Picture 5"/>
          <p:cNvPicPr>
            <a:picLocks noChangeAspect="1"/>
          </p:cNvPicPr>
          <p:nvPr/>
        </p:nvPicPr>
        <p:blipFill>
          <a:blip r:embed="rId2"/>
          <a:stretch>
            <a:fillRect/>
          </a:stretch>
        </p:blipFill>
        <p:spPr>
          <a:xfrm>
            <a:off x="1983966" y="2736274"/>
            <a:ext cx="5788434" cy="2121476"/>
          </a:xfrm>
          <a:prstGeom prst="rect">
            <a:avLst/>
          </a:prstGeom>
        </p:spPr>
      </p:pic>
      <p:pic>
        <p:nvPicPr>
          <p:cNvPr id="7" name="Picture 6"/>
          <p:cNvPicPr>
            <a:picLocks noChangeAspect="1"/>
          </p:cNvPicPr>
          <p:nvPr/>
        </p:nvPicPr>
        <p:blipFill>
          <a:blip r:embed="rId3"/>
          <a:stretch>
            <a:fillRect/>
          </a:stretch>
        </p:blipFill>
        <p:spPr>
          <a:xfrm>
            <a:off x="2338239" y="742950"/>
            <a:ext cx="2062312" cy="1899089"/>
          </a:xfrm>
          <a:prstGeom prst="rect">
            <a:avLst/>
          </a:prstGeom>
        </p:spPr>
      </p:pic>
      <p:sp>
        <p:nvSpPr>
          <p:cNvPr id="9" name="TextBox 8"/>
          <p:cNvSpPr txBox="1"/>
          <p:nvPr/>
        </p:nvSpPr>
        <p:spPr>
          <a:xfrm>
            <a:off x="914400" y="1028700"/>
            <a:ext cx="1423839" cy="923330"/>
          </a:xfrm>
          <a:prstGeom prst="rect">
            <a:avLst/>
          </a:prstGeom>
          <a:noFill/>
        </p:spPr>
        <p:txBody>
          <a:bodyPr wrap="square" rtlCol="0">
            <a:spAutoFit/>
          </a:bodyPr>
          <a:lstStyle/>
          <a:p>
            <a:r>
              <a:rPr lang="en-US" sz="1350" dirty="0"/>
              <a:t>(Algorithmic + atmospheric)</a:t>
            </a:r>
          </a:p>
          <a:p>
            <a:r>
              <a:rPr lang="en-US" sz="1350" dirty="0"/>
              <a:t>Covariance</a:t>
            </a:r>
          </a:p>
          <a:p>
            <a:r>
              <a:rPr lang="en-US" sz="1350" dirty="0"/>
              <a:t>matrix</a:t>
            </a:r>
          </a:p>
        </p:txBody>
      </p:sp>
      <p:sp>
        <p:nvSpPr>
          <p:cNvPr id="10" name="TextBox 9"/>
          <p:cNvSpPr txBox="1"/>
          <p:nvPr/>
        </p:nvSpPr>
        <p:spPr>
          <a:xfrm>
            <a:off x="4457701" y="857250"/>
            <a:ext cx="3486149" cy="1708160"/>
          </a:xfrm>
          <a:prstGeom prst="rect">
            <a:avLst/>
          </a:prstGeom>
          <a:noFill/>
        </p:spPr>
        <p:txBody>
          <a:bodyPr wrap="square" rtlCol="0">
            <a:spAutoFit/>
          </a:bodyPr>
          <a:lstStyle/>
          <a:p>
            <a:r>
              <a:rPr lang="en-US" sz="1500" dirty="0"/>
              <a:t>Total covariance is almost entirely dominated by atmosphere</a:t>
            </a:r>
            <a:br>
              <a:rPr lang="en-US" sz="1500" dirty="0"/>
            </a:br>
            <a:endParaRPr lang="en-US" sz="1500" dirty="0"/>
          </a:p>
          <a:p>
            <a:r>
              <a:rPr lang="en-US" sz="1500" dirty="0"/>
              <a:t>– Diagonal elements (lower left) similar</a:t>
            </a:r>
            <a:br>
              <a:rPr lang="en-US" sz="1500" dirty="0"/>
            </a:br>
            <a:endParaRPr lang="en-US" sz="1500" dirty="0"/>
          </a:p>
          <a:p>
            <a:r>
              <a:rPr lang="en-US" sz="1500" dirty="0"/>
              <a:t>– Singular values (lower right) also similar; some increase for low singular values </a:t>
            </a:r>
          </a:p>
        </p:txBody>
      </p:sp>
      <p:sp>
        <p:nvSpPr>
          <p:cNvPr id="11" name="TextBox 10"/>
          <p:cNvSpPr txBox="1"/>
          <p:nvPr/>
        </p:nvSpPr>
        <p:spPr>
          <a:xfrm>
            <a:off x="1257300" y="3429000"/>
            <a:ext cx="792205" cy="300082"/>
          </a:xfrm>
          <a:prstGeom prst="rect">
            <a:avLst/>
          </a:prstGeom>
          <a:noFill/>
        </p:spPr>
        <p:txBody>
          <a:bodyPr wrap="none" rtlCol="0">
            <a:spAutoFit/>
          </a:bodyPr>
          <a:lstStyle/>
          <a:p>
            <a:r>
              <a:rPr lang="en-US" sz="1350" dirty="0"/>
              <a:t>Variance</a:t>
            </a:r>
          </a:p>
        </p:txBody>
      </p:sp>
      <p:sp>
        <p:nvSpPr>
          <p:cNvPr id="12" name="TextBox 11"/>
          <p:cNvSpPr txBox="1"/>
          <p:nvPr/>
        </p:nvSpPr>
        <p:spPr>
          <a:xfrm>
            <a:off x="5647828" y="4000500"/>
            <a:ext cx="1236877" cy="300082"/>
          </a:xfrm>
          <a:prstGeom prst="rect">
            <a:avLst/>
          </a:prstGeom>
          <a:noFill/>
        </p:spPr>
        <p:txBody>
          <a:bodyPr wrap="none" rtlCol="0">
            <a:spAutoFit/>
          </a:bodyPr>
          <a:lstStyle/>
          <a:p>
            <a:r>
              <a:rPr lang="en-US" sz="1350" dirty="0"/>
              <a:t>Singular values</a:t>
            </a:r>
          </a:p>
        </p:txBody>
      </p:sp>
    </p:spTree>
    <p:extLst>
      <p:ext uri="{BB962C8B-B14F-4D97-AF65-F5344CB8AC3E}">
        <p14:creationId xmlns:p14="http://schemas.microsoft.com/office/powerpoint/2010/main" val="952859138"/>
      </p:ext>
    </p:extLst>
  </p:cSld>
  <p:clrMapOvr>
    <a:masterClrMapping/>
  </p:clrMapOvr>
</p:sld>
</file>

<file path=ppt/theme/theme1.xml><?xml version="1.0" encoding="utf-8"?>
<a:theme xmlns:a="http://schemas.openxmlformats.org/drawingml/2006/main" name="Legacy 169 JSR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cap="rnd">
          <a:solidFill>
            <a:schemeClr val="accent2">
              <a:lumMod val="75000"/>
            </a:schemeClr>
          </a:solidFill>
          <a:prstDash val="solid"/>
          <a:headEnd type="none"/>
          <a:tailEnd type="triangl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Document-25506 (5)</Template>
  <TotalTime>6305</TotalTime>
  <Words>2947</Words>
  <Application>Microsoft Macintosh PowerPoint</Application>
  <PresentationFormat>On-screen Show (16:9)</PresentationFormat>
  <Paragraphs>368</Paragraphs>
  <Slides>32</Slides>
  <Notes>7</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1" baseType="lpstr">
      <vt:lpstr>ＭＳ Ｐゴシック</vt:lpstr>
      <vt:lpstr>Arial</vt:lpstr>
      <vt:lpstr>Calibri</vt:lpstr>
      <vt:lpstr>Helvetica</vt:lpstr>
      <vt:lpstr>Lucida Grande</vt:lpstr>
      <vt:lpstr>Merriweather Sans</vt:lpstr>
      <vt:lpstr>Wingdings</vt:lpstr>
      <vt:lpstr>Legacy 169 JSR2017</vt:lpstr>
      <vt:lpstr>Equation</vt:lpstr>
      <vt:lpstr>Active Optics System Development  Sandrine Thomas T&amp;S Project Scientist Bo Xin Deputy Systems Scientist  NSF/DOE Joint Status Review August 7, 2019</vt:lpstr>
      <vt:lpstr>Outline</vt:lpstr>
      <vt:lpstr>Active Optics System</vt:lpstr>
      <vt:lpstr>WFS Design and Constraints</vt:lpstr>
      <vt:lpstr>Inversion, Forward Modeling, Machine Learning</vt:lpstr>
      <vt:lpstr>LSST Baseline Wavefront Sensing: Inversion Approach</vt:lpstr>
      <vt:lpstr>Inversion Approach: LSST modifications</vt:lpstr>
      <vt:lpstr>Algorithmic Linearity</vt:lpstr>
      <vt:lpstr>Covariance Analysis</vt:lpstr>
      <vt:lpstr>Comparison with Forward Modeling Approach using DECam Data</vt:lpstr>
      <vt:lpstr>On-Sky Testing with Magellan</vt:lpstr>
      <vt:lpstr>WFS Deployment Parameter Optimization</vt:lpstr>
      <vt:lpstr>General AOS Control Design Considerations</vt:lpstr>
      <vt:lpstr>Tackling AOS Control with a full Sensitivity Matrix</vt:lpstr>
      <vt:lpstr>Optimal Control</vt:lpstr>
      <vt:lpstr>Performance metrics: images size and ellipticity</vt:lpstr>
      <vt:lpstr>Near-Degeneracy in the A-matrix</vt:lpstr>
      <vt:lpstr>M1M3 &amp; M2 bending modes</vt:lpstr>
      <vt:lpstr>How Good is Good Enough? Meeting Requirements</vt:lpstr>
      <vt:lpstr>Atmospheric Model (Phosim)</vt:lpstr>
      <vt:lpstr>Generic Alignment Patterns, Pointing, and second Moments</vt:lpstr>
      <vt:lpstr>M1M3 Optical Testing at the RFC Mirror Lab</vt:lpstr>
      <vt:lpstr>M2 Acceptance Testing at Harris</vt:lpstr>
      <vt:lpstr>Commissioning the Active Optics System (AOS)</vt:lpstr>
      <vt:lpstr>AOS Tests on the Telescope Using IOTA</vt:lpstr>
      <vt:lpstr>AOS with ComCam</vt:lpstr>
      <vt:lpstr>AOS with LSSTCam</vt:lpstr>
      <vt:lpstr>Wavefront Sensor Feedback Calibration</vt:lpstr>
      <vt:lpstr>Current Milestones for the Closed-Loop pipeline development</vt:lpstr>
      <vt:lpstr>AOS integration and test plan</vt:lpstr>
      <vt:lpstr>AOS Risks</vt:lpstr>
      <vt:lpstr>Internal AOS Miiestone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Name of Presenter Title of Presenter &amp; Affiliation  NSF/DOE Joint Status Review Date in long format</dc:title>
  <dc:creator>Ranpal Gill</dc:creator>
  <cp:lastModifiedBy>Microsoft Office User</cp:lastModifiedBy>
  <cp:revision>153</cp:revision>
  <dcterms:created xsi:type="dcterms:W3CDTF">2018-04-26T20:33:17Z</dcterms:created>
  <dcterms:modified xsi:type="dcterms:W3CDTF">2019-08-08T14:56:47Z</dcterms:modified>
</cp:coreProperties>
</file>